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77" r:id="rId7"/>
    <p:sldId id="262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8" r:id="rId16"/>
    <p:sldId id="292" r:id="rId17"/>
    <p:sldId id="29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7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6106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8840" y="5701668"/>
            <a:ext cx="24231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D2B5-DEF8-4833-801A-DC6C2692B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1358" y="416229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CF7930-2AA6-47D6-A0F2-438A1BDA76F6}"/>
              </a:ext>
            </a:extLst>
          </p:cNvPr>
          <p:cNvSpPr/>
          <p:nvPr userDrawn="1"/>
        </p:nvSpPr>
        <p:spPr>
          <a:xfrm>
            <a:off x="7551735" y="0"/>
            <a:ext cx="46402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779ED-1BC5-487B-8B42-16D736E7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467" y="0"/>
            <a:ext cx="304268" cy="6858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CE84A-20A5-4E69-9CF9-78FA30B351AC}"/>
              </a:ext>
            </a:extLst>
          </p:cNvPr>
          <p:cNvCxnSpPr>
            <a:cxnSpLocks/>
          </p:cNvCxnSpPr>
          <p:nvPr userDrawn="1"/>
        </p:nvCxnSpPr>
        <p:spPr>
          <a:xfrm>
            <a:off x="1162050" y="2333625"/>
            <a:ext cx="0" cy="12913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5B4523-BC07-42A3-8A4D-5E2D9CAE0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887" y="285673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34AB7F6-3491-4274-B3F2-F871EFB72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254241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B1BC6A9-C15F-4476-80D3-8E9A9A98B2F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887" y="4162990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021676-27CC-4430-A253-24147747F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3848665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DFC7FE-62FA-4943-BCDD-808A7ABBF21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887" y="546924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0CD399E-155D-416D-8EF4-4190995DC1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0183" y="515492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4648533-B8C6-451A-A70F-831EBFABA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0184" y="1652142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B184911A-D23E-4AE4-AA9D-D9351F396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640" y="3995381"/>
            <a:ext cx="10332720" cy="12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ED8496-5E7C-4C78-B8EF-9319D4BF8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>
            <a:lvl1pPr algn="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E13AA0B-9749-4C5F-A7F8-7C789F4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5859" y="4757108"/>
            <a:ext cx="2306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1513875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4248911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6983947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9718983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2850" y="4047144"/>
            <a:ext cx="84391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B9F2E2-2FA7-41DA-91AC-B4A535BFF534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2542032" y="1033272"/>
            <a:ext cx="4690872" cy="469087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3200" b="0" cap="all" spc="0" baseline="0" dirty="0">
                <a:ln w="0"/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6/22/20XX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a clothing boutique. There are three women shopping.">
            <a:extLst>
              <a:ext uri="{FF2B5EF4-FFF2-40B4-BE49-F238E27FC236}">
                <a16:creationId xmlns:a16="http://schemas.microsoft.com/office/drawing/2014/main" id="{32238C12-2174-4712-863E-D187FCA60E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" y="536574"/>
            <a:ext cx="7620000" cy="57848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5328" y="810752"/>
            <a:ext cx="4884788" cy="1522515"/>
          </a:xfrm>
        </p:spPr>
        <p:txBody>
          <a:bodyPr/>
          <a:lstStyle/>
          <a:p>
            <a:pPr algn="r"/>
            <a:r>
              <a:rPr lang="en-US" dirty="0"/>
              <a:t>Case Study</a:t>
            </a:r>
            <a:br>
              <a:rPr lang="en-US" dirty="0"/>
            </a:br>
            <a:r>
              <a:rPr lang="en-IN" sz="3200" b="1" i="0" dirty="0">
                <a:solidFill>
                  <a:schemeClr val="tx1"/>
                </a:solidFill>
                <a:effectLst/>
                <a:latin typeface="Roobert"/>
              </a:rPr>
              <a:t>Analysis of Myntra Apparel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4768" y="4827639"/>
            <a:ext cx="1714192" cy="914399"/>
          </a:xfrm>
        </p:spPr>
        <p:txBody>
          <a:bodyPr>
            <a:normAutofit/>
          </a:bodyPr>
          <a:lstStyle/>
          <a:p>
            <a:r>
              <a:rPr lang="en-US" sz="2200" dirty="0"/>
              <a:t>Presented by</a:t>
            </a:r>
          </a:p>
          <a:p>
            <a:r>
              <a:rPr lang="en-US" b="1" dirty="0">
                <a:solidFill>
                  <a:schemeClr val="tx1"/>
                </a:solidFill>
              </a:rPr>
              <a:t>Sayooj 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558D3-8A20-7131-F986-1C9BE9C6C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20B86-6B7B-82E9-F831-A3DA764788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8677" y="196641"/>
            <a:ext cx="7054645" cy="6980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Roobert"/>
              </a:rPr>
              <a:t>B3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. Count the number of products available in size "M."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12EEC5-8EC6-83BE-D835-D84C73DAC2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CF4C2-4E81-577C-6479-16381D3F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8" y="1036546"/>
            <a:ext cx="6941436" cy="4564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E5E3B-1F71-1600-0E62-C12407B6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15" y="1036546"/>
            <a:ext cx="3839574" cy="232616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083C6A4-E31C-8B30-D26C-5EBCFA6071B6}"/>
              </a:ext>
            </a:extLst>
          </p:cNvPr>
          <p:cNvSpPr/>
          <p:nvPr/>
        </p:nvSpPr>
        <p:spPr>
          <a:xfrm>
            <a:off x="6625494" y="5358061"/>
            <a:ext cx="497840" cy="3546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3EF656A-21D1-AF14-A570-24041CC96A17}"/>
              </a:ext>
            </a:extLst>
          </p:cNvPr>
          <p:cNvCxnSpPr>
            <a:endCxn id="8" idx="6"/>
          </p:cNvCxnSpPr>
          <p:nvPr/>
        </p:nvCxnSpPr>
        <p:spPr>
          <a:xfrm rot="5400000">
            <a:off x="6732491" y="2951163"/>
            <a:ext cx="2975072" cy="219338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428BA1C-01C3-AF05-AA0D-2A7BC57C4CE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30762" y="5824257"/>
            <a:ext cx="6389982" cy="596637"/>
          </a:xfrm>
        </p:spPr>
        <p:txBody>
          <a:bodyPr>
            <a:norm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Filter with “M” and observe the count.</a:t>
            </a:r>
          </a:p>
        </p:txBody>
      </p:sp>
    </p:spTree>
    <p:extLst>
      <p:ext uri="{BB962C8B-B14F-4D97-AF65-F5344CB8AC3E}">
        <p14:creationId xmlns:p14="http://schemas.microsoft.com/office/powerpoint/2010/main" val="8256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58801-ECBA-1A23-F3EE-5DDD6D748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7BC2A-737B-92AD-E2D8-E53E3860C4F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60439" y="206474"/>
            <a:ext cx="11071122" cy="6980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Roobert"/>
              </a:rPr>
              <a:t>B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4. Create a new column to label the products as "High Discount" if the discount offer is greater than 50% OFF, otherwise label them as "Low Discount."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C2BB29-CFE6-11C1-4637-EA69EC81793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F5A770-83DE-87AE-324B-D6F7D603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224110"/>
            <a:ext cx="5358741" cy="517571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15706-2629-1C20-E9EB-BB505480E29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64301" y="2715297"/>
            <a:ext cx="5663539" cy="596637"/>
          </a:xfrm>
        </p:spPr>
        <p:txBody>
          <a:bodyPr>
            <a:normAutofit fontScale="85000" lnSpcReduction="20000"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Created a new column “Discount type” and applied IF condition.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164263-3EEF-AE91-5B2F-405D8518C09F}"/>
              </a:ext>
            </a:extLst>
          </p:cNvPr>
          <p:cNvCxnSpPr/>
          <p:nvPr/>
        </p:nvCxnSpPr>
        <p:spPr>
          <a:xfrm flipH="1">
            <a:off x="3474720" y="3311934"/>
            <a:ext cx="3048000" cy="640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1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8BE2F-AD24-B3CA-C705-24627B77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03B0-154C-FA5A-C357-03BB0343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4" y="0"/>
            <a:ext cx="11589774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50596C"/>
                </a:solidFill>
                <a:effectLst/>
                <a:latin typeface="Roobert"/>
              </a:rPr>
              <a:t>C. Data Retrieval and Lookup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F04CB-5863-CE50-B99B-DCF4306ECA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600" y="1217408"/>
            <a:ext cx="11061290" cy="6310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Roobert"/>
              </a:rPr>
              <a:t>C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Roobert"/>
              </a:rPr>
              <a:t>1. Use VLOOKUP/XLOOKUP to find the product brand, price, and rating of the product with Product_id "11226634".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37D0F-54A1-D154-AB95-282C3274EB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8D57B-3F90-82B3-EAAF-D00FD4A2B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61" y="1960225"/>
            <a:ext cx="6721540" cy="455528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FA957FB-6D03-B5C2-59FF-119193B8397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235669" y="3729307"/>
            <a:ext cx="3641699" cy="987293"/>
          </a:xfrm>
        </p:spPr>
        <p:txBody>
          <a:bodyPr>
            <a:norm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Executed using </a:t>
            </a:r>
            <a:r>
              <a:rPr lang="en-US" sz="2400" dirty="0" err="1">
                <a:solidFill>
                  <a:schemeClr val="tx1"/>
                </a:solidFill>
              </a:rPr>
              <a:t>vlookup</a:t>
            </a:r>
            <a:r>
              <a:rPr lang="en-US" sz="2400" dirty="0">
                <a:solidFill>
                  <a:schemeClr val="tx1"/>
                </a:solidFill>
              </a:rPr>
              <a:t> in another sheet.</a:t>
            </a:r>
          </a:p>
        </p:txBody>
      </p:sp>
    </p:spTree>
    <p:extLst>
      <p:ext uri="{BB962C8B-B14F-4D97-AF65-F5344CB8AC3E}">
        <p14:creationId xmlns:p14="http://schemas.microsoft.com/office/powerpoint/2010/main" val="689637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824A-9387-4EDB-7161-0D6B9F97C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E39F9-40DD-B3C5-71AF-FB3DD0C304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8761" y="147480"/>
            <a:ext cx="10874477" cy="6980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Roobert"/>
              </a:rPr>
              <a:t>C2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. Find the "Discount Price" for the product with the Product ID "6744434" using the INDEX and MATCH functions.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D5C556-2D9E-BE8E-F6D1-AD10606AEA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E5BE6-781C-E674-CA44-3590726D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21" y="1511589"/>
            <a:ext cx="8214555" cy="383482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3CB23-AB1A-E46D-FCFE-7A8B331C00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42661" y="5683044"/>
            <a:ext cx="7306678" cy="534145"/>
          </a:xfrm>
        </p:spPr>
        <p:txBody>
          <a:bodyPr>
            <a:norm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Executed using INDEX+MATCH in another sheet.</a:t>
            </a:r>
          </a:p>
        </p:txBody>
      </p:sp>
    </p:spTree>
    <p:extLst>
      <p:ext uri="{BB962C8B-B14F-4D97-AF65-F5344CB8AC3E}">
        <p14:creationId xmlns:p14="http://schemas.microsoft.com/office/powerpoint/2010/main" val="23925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D9C96-64DD-6EA5-D9E3-6AFBC932B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BDFD-F130-A93A-159F-AD852B3F7A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8761" y="108151"/>
            <a:ext cx="10874477" cy="6980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Roobert"/>
              </a:rPr>
              <a:t>C3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. Utilize nested xlookup to find any column’s detail of a product with it’s product id.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0896A0-E0B6-6F44-6976-DA1369E03F4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917E0-9634-555A-3DB6-611D81EF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69" y="921683"/>
            <a:ext cx="8974060" cy="380639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39EAB-0F2C-A827-3D00-F99396FDA9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675769" y="4879895"/>
            <a:ext cx="7306678" cy="1415188"/>
          </a:xfrm>
        </p:spPr>
        <p:txBody>
          <a:bodyPr>
            <a:no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-&gt; data validation -&gt; List : form a list for </a:t>
            </a:r>
            <a:r>
              <a:rPr lang="en-US" sz="2000" dirty="0" err="1">
                <a:solidFill>
                  <a:schemeClr val="tx1"/>
                </a:solidFill>
              </a:rPr>
              <a:t>product_id</a:t>
            </a:r>
            <a:endParaRPr lang="en-US" sz="2000" dirty="0">
              <a:solidFill>
                <a:schemeClr val="tx1"/>
              </a:solidFill>
            </a:endParaRP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Repeat the same for other details also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Perform nested xlookup</a:t>
            </a:r>
          </a:p>
        </p:txBody>
      </p:sp>
    </p:spTree>
    <p:extLst>
      <p:ext uri="{BB962C8B-B14F-4D97-AF65-F5344CB8AC3E}">
        <p14:creationId xmlns:p14="http://schemas.microsoft.com/office/powerpoint/2010/main" val="269807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013" y="2914194"/>
            <a:ext cx="4514307" cy="200324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Thank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You</a:t>
            </a:r>
          </a:p>
        </p:txBody>
      </p:sp>
      <p:pic>
        <p:nvPicPr>
          <p:cNvPr id="13" name="Picture Placeholder 12" descr="A close-up picture of hanging dress shirts with the sleeves rolled up. ">
            <a:extLst>
              <a:ext uri="{FF2B5EF4-FFF2-40B4-BE49-F238E27FC236}">
                <a16:creationId xmlns:a16="http://schemas.microsoft.com/office/drawing/2014/main" id="{F72A3323-6ABC-4B85-A189-A29EF07FEF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6358466" cy="6857999"/>
          </a:xfr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14" y="781102"/>
            <a:ext cx="4603750" cy="122657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69" name="Picture Placeholder 68" descr="Pairs of blue jeans hanging on a clothing rack.&#10;&#10;">
            <a:extLst>
              <a:ext uri="{FF2B5EF4-FFF2-40B4-BE49-F238E27FC236}">
                <a16:creationId xmlns:a16="http://schemas.microsoft.com/office/drawing/2014/main" id="{26DA75F1-4499-46E3-8E93-C380B7C6E9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736" y="525463"/>
            <a:ext cx="4962526" cy="58070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FC4513-6C7F-49AA-AA6C-A40BE2C998C5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21514" y="2311494"/>
            <a:ext cx="4298950" cy="2794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You are working at Myntra, a leading online fashion retailer. The management has asked you to analyze a dataset of various apparel items to gain insights into pricing, discounts, ratings, and available sizes.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2" name="Date Placeholder 171">
            <a:extLst>
              <a:ext uri="{FF2B5EF4-FFF2-40B4-BE49-F238E27FC236}">
                <a16:creationId xmlns:a16="http://schemas.microsoft.com/office/drawing/2014/main" id="{97236E89-C764-4B44-A276-073225C8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6/22/20XX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1474838"/>
            <a:ext cx="3975802" cy="878147"/>
          </a:xfrm>
        </p:spPr>
        <p:txBody>
          <a:bodyPr>
            <a:normAutofit/>
          </a:bodyPr>
          <a:lstStyle/>
          <a:p>
            <a:pPr algn="ctr"/>
            <a:r>
              <a:rPr lang="en-ZA" dirty="0"/>
              <a:t>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869" y="2540562"/>
            <a:ext cx="4285021" cy="1785633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500" b="1" i="0" dirty="0">
                <a:solidFill>
                  <a:schemeClr val="tx1"/>
                </a:solidFill>
                <a:effectLst/>
                <a:latin typeface="Roobert"/>
              </a:rPr>
              <a:t>Data Cleaning and Preparation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500" b="1" i="0" dirty="0">
                <a:solidFill>
                  <a:schemeClr val="tx1"/>
                </a:solidFill>
                <a:effectLst/>
                <a:latin typeface="Roobert"/>
              </a:rPr>
              <a:t>Data Analysis</a:t>
            </a:r>
            <a:endParaRPr lang="en-IN" sz="2500" b="1" dirty="0">
              <a:solidFill>
                <a:schemeClr val="tx1"/>
              </a:solidFill>
              <a:latin typeface="Roobert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500" b="1" i="0" dirty="0">
                <a:solidFill>
                  <a:schemeClr val="tx1"/>
                </a:solidFill>
                <a:effectLst/>
                <a:latin typeface="Roobert"/>
              </a:rPr>
              <a:t>Data Retrieval and Lookup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17" name="Picture Placeholder 16" descr="A woman standing in front of a display of clothes&#10;&#10;">
            <a:extLst>
              <a:ext uri="{FF2B5EF4-FFF2-40B4-BE49-F238E27FC236}">
                <a16:creationId xmlns:a16="http://schemas.microsoft.com/office/drawing/2014/main" id="{6D9B0891-D7C3-40C5-8BEC-D9D22D6840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68718" y="523875"/>
            <a:ext cx="5657850" cy="58102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4" y="0"/>
            <a:ext cx="11589774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50596C"/>
                </a:solidFill>
                <a:effectLst/>
                <a:latin typeface="Roobert"/>
              </a:rPr>
              <a:t>A. Data Cleaning and Preparation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D39C8-B1F1-42EF-8CD9-3AD32F6D79A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4632" y="1325563"/>
            <a:ext cx="10849456" cy="492958"/>
          </a:xfrm>
        </p:spPr>
        <p:txBody>
          <a:bodyPr>
            <a:normAutofit/>
          </a:bodyPr>
          <a:lstStyle/>
          <a:p>
            <a:pPr algn="l" rtl="0"/>
            <a:r>
              <a:rPr lang="en-US" sz="2800" b="0" i="0" dirty="0">
                <a:solidFill>
                  <a:schemeClr val="tx1"/>
                </a:solidFill>
                <a:effectLst/>
                <a:latin typeface="Roobert"/>
              </a:rPr>
              <a:t>A1.   Check for duplicate values in your dataset and remove them.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03D287-7C97-43BE-ABCA-D242D29C3BE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57E6E41-D466-5D19-D80C-5BA8E10B5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2321744"/>
            <a:ext cx="6522634" cy="3453359"/>
          </a:xfrm>
          <a:prstGeom prst="rect">
            <a:avLst/>
          </a:prstGeom>
        </p:spPr>
      </p:pic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256430A-8B0B-45E6-8E77-B9A9493217D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546227" y="2770904"/>
            <a:ext cx="3711707" cy="2717736"/>
          </a:xfrm>
        </p:spPr>
        <p:txBody>
          <a:bodyPr>
            <a:norm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From ribbon -&gt; Data -&gt; Remove Duplicates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Select unique id, i.e. : Product_id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Result : No duplicates values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5880-2B66-F34A-4B35-B06BD42FC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974D2-9FF3-2263-A16F-9B455E0078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7652" y="137648"/>
            <a:ext cx="12054348" cy="570272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A2. Standardize the "DiscountOffer" column to a single format, ensuring all values are uniform.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CC3B69-6779-D1F2-5B8F-99A0E9994CA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817B1-6A86-3A5E-25C2-3500F114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206" y="1139020"/>
            <a:ext cx="6142639" cy="457995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1A11A-6396-0667-88FB-0E50D99732F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73480" y="1294308"/>
            <a:ext cx="5058726" cy="5096657"/>
          </a:xfrm>
        </p:spPr>
        <p:txBody>
          <a:bodyPr>
            <a:normAutofit fontScale="92500"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cntrl + F -&gt; replace 	“,* hurry” and “OFF“ with blank.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Select DiscountOffer and change to number from percentage.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   Home -&gt; under number section -&gt;                   scroll down to number.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 a new column and apply formula to find the required fields.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Change the whole new “Updated DiscountOffer” column back to “percentage” category using the above steps again.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Results : “Updated DiscountOffer”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12C2210-B042-74FB-DA17-F46919CA6625}"/>
              </a:ext>
            </a:extLst>
          </p:cNvPr>
          <p:cNvCxnSpPr>
            <a:cxnSpLocks/>
          </p:cNvCxnSpPr>
          <p:nvPr/>
        </p:nvCxnSpPr>
        <p:spPr>
          <a:xfrm flipV="1">
            <a:off x="5378245" y="5488264"/>
            <a:ext cx="5614220" cy="661815"/>
          </a:xfrm>
          <a:prstGeom prst="bentConnector3">
            <a:avLst>
              <a:gd name="adj1" fmla="val 1000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7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9C6C1-05D1-05D8-307C-D30514B13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44D2A-AEAF-C9C7-828C-29FC1705781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78426" y="206474"/>
            <a:ext cx="10835148" cy="6980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Roobert"/>
              </a:rPr>
              <a:t>3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. Identify rows where both "Discount Price" and "DiscountOffer" are null and fill the "Discount Price" with the average discount price    of the respective category.</a:t>
            </a:r>
          </a:p>
          <a:p>
            <a:pPr algn="l"/>
            <a:endParaRPr lang="en-US" sz="2400" b="0" i="0" dirty="0">
              <a:solidFill>
                <a:schemeClr val="tx1"/>
              </a:solidFill>
              <a:effectLst/>
              <a:latin typeface="Roober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D1DF0D-B976-663C-F8E5-C724380DBEB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BCAC9-AF41-74B5-805A-46856A9E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6" y="1316284"/>
            <a:ext cx="7884058" cy="40786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7A593-4417-95A1-AFD7-628241BEC2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084707" y="2898102"/>
            <a:ext cx="3711707" cy="3528296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Find average discount price of men and women separately.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Identify rows with both null values and dump the avg values respectively.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Result : Updated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DiscountPrice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6708105-F8E3-F14E-5723-D995C728A4B1}"/>
              </a:ext>
            </a:extLst>
          </p:cNvPr>
          <p:cNvCxnSpPr>
            <a:cxnSpLocks/>
          </p:cNvCxnSpPr>
          <p:nvPr/>
        </p:nvCxnSpPr>
        <p:spPr>
          <a:xfrm rot="10800000">
            <a:off x="2590800" y="5394959"/>
            <a:ext cx="5638802" cy="473004"/>
          </a:xfrm>
          <a:prstGeom prst="bentConnector3">
            <a:avLst>
              <a:gd name="adj1" fmla="val 999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4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D2A58-EDF2-3674-40BC-22ABF033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8F0B5-2D41-DFD0-7831-07EA33BA0D7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06245" y="382742"/>
            <a:ext cx="10579510" cy="698094"/>
          </a:xfrm>
        </p:spPr>
        <p:txBody>
          <a:bodyPr>
            <a:normAutofit/>
          </a:bodyPr>
          <a:lstStyle/>
          <a:p>
            <a:pPr algn="l" rtl="0"/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A4. Replace all null values in the "SizeOption" column with the text "Not Available."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C6E4F9-629F-D86A-BA87-89DB6E8A321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370AF-6A1E-36D7-96B8-F7F0E51E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1257105"/>
            <a:ext cx="6440129" cy="49878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09AA9-751F-010A-FD29-9FE497DF715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29917" y="1718852"/>
            <a:ext cx="3711707" cy="2717736"/>
          </a:xfrm>
        </p:spPr>
        <p:txBody>
          <a:bodyPr>
            <a:norm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From ribbon -&gt; Home -&gt; Find 	&amp; Select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Select Go to special -&gt; Blanks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Result : No NULL values found.</a:t>
            </a:r>
          </a:p>
        </p:txBody>
      </p:sp>
    </p:spTree>
    <p:extLst>
      <p:ext uri="{BB962C8B-B14F-4D97-AF65-F5344CB8AC3E}">
        <p14:creationId xmlns:p14="http://schemas.microsoft.com/office/powerpoint/2010/main" val="184475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51973-D0F0-247C-19DA-0C99A6777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4AF1-7AAA-1BA9-43B8-E5BF1E5B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4" y="0"/>
            <a:ext cx="11589774" cy="1325563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50596C"/>
                </a:solidFill>
                <a:effectLst/>
                <a:latin typeface="Roobert"/>
              </a:rPr>
              <a:t>B. Data Analysis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3FB7E-4E1C-4D1C-DFB0-659E8D79A6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600" y="1217408"/>
            <a:ext cx="10972800" cy="49295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  <a:latin typeface="Roobert"/>
              </a:rPr>
              <a:t>B1. Calculate the overall average original price for products with ratings greater than 4.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1256B-EE14-3C98-D332-47CCF07171F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27C623-0408-AB99-D25D-A8D112D0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889760"/>
            <a:ext cx="6878320" cy="4324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87E500-E2F4-5567-D54B-87D2109CF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357" y="2542971"/>
            <a:ext cx="4153923" cy="273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7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3E7A5-D9FE-D895-02B6-CE316469C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7E818-D088-FBA3-22A7-E86491B7091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135625" y="337898"/>
            <a:ext cx="9920749" cy="69809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Roobert"/>
              </a:rPr>
              <a:t>B2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obert"/>
              </a:rPr>
              <a:t>. Count the number of products with a discount offer greater than 50% OFF.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EA161E-9CC4-FFF0-7950-906A58BDBFE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136" y="6597443"/>
            <a:ext cx="4945626" cy="329381"/>
          </a:xfrm>
        </p:spPr>
        <p:txBody>
          <a:bodyPr>
            <a:norm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</a:rPr>
              <a:t>Nb : The selection includes only the first 10,000 rows from the original document.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747B9-9B49-35E0-9AE1-61143E5A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8" y="1342057"/>
            <a:ext cx="5934903" cy="4763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B1F42-4D31-0863-B88E-26BDE2EE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39" y="1066472"/>
            <a:ext cx="4290913" cy="51511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5DCAA69-A828-364D-2EBE-6AE9D3B0BAE5}"/>
              </a:ext>
            </a:extLst>
          </p:cNvPr>
          <p:cNvSpPr/>
          <p:nvPr/>
        </p:nvSpPr>
        <p:spPr>
          <a:xfrm>
            <a:off x="10405303" y="5969469"/>
            <a:ext cx="497840" cy="3546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3DE323B-04C2-F0D5-F30F-69184AC31810}"/>
              </a:ext>
            </a:extLst>
          </p:cNvPr>
          <p:cNvCxnSpPr>
            <a:cxnSpLocks/>
          </p:cNvCxnSpPr>
          <p:nvPr/>
        </p:nvCxnSpPr>
        <p:spPr>
          <a:xfrm>
            <a:off x="4947920" y="5100320"/>
            <a:ext cx="5457383" cy="11172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ail Pitch Deck_tm33850888_Win32_LW_v2.potx" id="{46D5EC7D-1804-4C18-AE1A-8CD4358371A7}" vid="{50D438F0-9FB1-414D-BBA2-7CE35940A5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8F3EECA-3A4D-4005-BFAD-C4D5A471E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0D94B-5A32-4AAB-B55C-DC457E4CE0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B071DB-81D7-454C-B973-21A172F54F1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673</TotalTime>
  <Words>695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Calibri</vt:lpstr>
      <vt:lpstr>Roobert</vt:lpstr>
      <vt:lpstr>Seaford</vt:lpstr>
      <vt:lpstr>Office Theme</vt:lpstr>
      <vt:lpstr>Case Study Analysis of Myntra Apparel</vt:lpstr>
      <vt:lpstr>Problem Statement</vt:lpstr>
      <vt:lpstr>Solutions</vt:lpstr>
      <vt:lpstr>A. Data Cleaning and Preparation</vt:lpstr>
      <vt:lpstr>PowerPoint Presentation</vt:lpstr>
      <vt:lpstr>PowerPoint Presentation</vt:lpstr>
      <vt:lpstr>PowerPoint Presentation</vt:lpstr>
      <vt:lpstr>B. Data Analysis</vt:lpstr>
      <vt:lpstr>PowerPoint Presentation</vt:lpstr>
      <vt:lpstr>PowerPoint Presentation</vt:lpstr>
      <vt:lpstr>PowerPoint Presentation</vt:lpstr>
      <vt:lpstr>C. Data Retrieval and Lookup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Sayooj R</dc:creator>
  <cp:lastModifiedBy>Sayooj R</cp:lastModifiedBy>
  <cp:revision>5</cp:revision>
  <dcterms:created xsi:type="dcterms:W3CDTF">2024-12-13T10:29:49Z</dcterms:created>
  <dcterms:modified xsi:type="dcterms:W3CDTF">2024-12-15T18:51:43Z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