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3" r:id="rId2"/>
    <p:sldId id="259" r:id="rId3"/>
    <p:sldId id="296" r:id="rId4"/>
    <p:sldId id="324" r:id="rId5"/>
    <p:sldId id="333" r:id="rId6"/>
    <p:sldId id="332" r:id="rId7"/>
    <p:sldId id="334" r:id="rId8"/>
    <p:sldId id="326" r:id="rId9"/>
    <p:sldId id="327" r:id="rId10"/>
    <p:sldId id="328" r:id="rId11"/>
    <p:sldId id="329" r:id="rId12"/>
    <p:sldId id="330" r:id="rId13"/>
    <p:sldId id="335" r:id="rId14"/>
    <p:sldId id="336" r:id="rId15"/>
    <p:sldId id="297" r:id="rId16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9"/>
    </p:embeddedFont>
    <p:embeddedFont>
      <p:font typeface="맑은 고딕" panose="020B0503020000020004" pitchFamily="34" charset="-127"/>
      <p:regular r:id="rId20"/>
      <p:bold r:id="rId21"/>
    </p:embeddedFont>
    <p:embeddedFont>
      <p:font typeface="Aptos Narrow" panose="020B0004020202020204" pitchFamily="34" charset="0"/>
      <p:regular r:id="rId22"/>
      <p:bold r:id="rId23"/>
      <p:italic r:id="rId24"/>
      <p:boldItalic r:id="rId25"/>
    </p:embeddedFont>
    <p:embeddedFont>
      <p:font typeface="Bell MT" panose="02020503060305020303" pitchFamily="18" charset="0"/>
      <p:regular r:id="rId26"/>
      <p:bold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A91C"/>
    <a:srgbClr val="F9EBCB"/>
    <a:srgbClr val="F5DCA4"/>
    <a:srgbClr val="F2D48C"/>
    <a:srgbClr val="7D642C"/>
    <a:srgbClr val="404040"/>
    <a:srgbClr val="BECFE9"/>
    <a:srgbClr val="718AC2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033" autoAdjust="0"/>
  </p:normalViewPr>
  <p:slideViewPr>
    <p:cSldViewPr>
      <p:cViewPr varScale="1">
        <p:scale>
          <a:sx n="82" d="100"/>
          <a:sy n="82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63688" y="1556792"/>
            <a:ext cx="5832648" cy="180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E8A91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7" name="자유형 16"/>
          <p:cNvSpPr/>
          <p:nvPr userDrawn="1"/>
        </p:nvSpPr>
        <p:spPr>
          <a:xfrm>
            <a:off x="0" y="395496"/>
            <a:ext cx="9144000" cy="1737360"/>
          </a:xfrm>
          <a:custGeom>
            <a:avLst/>
            <a:gdLst>
              <a:gd name="connsiteX0" fmla="*/ 0 w 9174480"/>
              <a:gd name="connsiteY0" fmla="*/ 0 h 1737360"/>
              <a:gd name="connsiteX1" fmla="*/ 1341120 w 9174480"/>
              <a:gd name="connsiteY1" fmla="*/ 1143000 h 1737360"/>
              <a:gd name="connsiteX2" fmla="*/ 8458200 w 9174480"/>
              <a:gd name="connsiteY2" fmla="*/ 1143000 h 1737360"/>
              <a:gd name="connsiteX3" fmla="*/ 9174480 w 9174480"/>
              <a:gd name="connsiteY3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4480" h="1737360">
                <a:moveTo>
                  <a:pt x="0" y="0"/>
                </a:moveTo>
                <a:lnTo>
                  <a:pt x="1341120" y="1143000"/>
                </a:lnTo>
                <a:lnTo>
                  <a:pt x="8458200" y="1143000"/>
                </a:lnTo>
                <a:lnTo>
                  <a:pt x="9174480" y="173736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자유형 11"/>
          <p:cNvSpPr/>
          <p:nvPr userDrawn="1"/>
        </p:nvSpPr>
        <p:spPr>
          <a:xfrm>
            <a:off x="1619672" y="0"/>
            <a:ext cx="7524328" cy="1268760"/>
          </a:xfrm>
          <a:custGeom>
            <a:avLst/>
            <a:gdLst>
              <a:gd name="connsiteX0" fmla="*/ 0 w 9174480"/>
              <a:gd name="connsiteY0" fmla="*/ 0 h 1737360"/>
              <a:gd name="connsiteX1" fmla="*/ 1341120 w 9174480"/>
              <a:gd name="connsiteY1" fmla="*/ 1143000 h 1737360"/>
              <a:gd name="connsiteX2" fmla="*/ 8458200 w 9174480"/>
              <a:gd name="connsiteY2" fmla="*/ 1143000 h 1737360"/>
              <a:gd name="connsiteX3" fmla="*/ 9174480 w 9174480"/>
              <a:gd name="connsiteY3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4480" h="1737360">
                <a:moveTo>
                  <a:pt x="0" y="0"/>
                </a:moveTo>
                <a:lnTo>
                  <a:pt x="1341120" y="1143000"/>
                </a:lnTo>
                <a:lnTo>
                  <a:pt x="8458200" y="1143000"/>
                </a:lnTo>
                <a:lnTo>
                  <a:pt x="9174480" y="173736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5" cy="4896544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840252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843808" y="1340768"/>
            <a:ext cx="6300192" cy="14401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E8A91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4" name="자유형 13"/>
          <p:cNvSpPr/>
          <p:nvPr userDrawn="1"/>
        </p:nvSpPr>
        <p:spPr>
          <a:xfrm>
            <a:off x="1619672" y="0"/>
            <a:ext cx="7524328" cy="1340768"/>
          </a:xfrm>
          <a:custGeom>
            <a:avLst/>
            <a:gdLst>
              <a:gd name="connsiteX0" fmla="*/ 0 w 9174480"/>
              <a:gd name="connsiteY0" fmla="*/ 0 h 1737360"/>
              <a:gd name="connsiteX1" fmla="*/ 1341120 w 9174480"/>
              <a:gd name="connsiteY1" fmla="*/ 1143000 h 1737360"/>
              <a:gd name="connsiteX2" fmla="*/ 8458200 w 9174480"/>
              <a:gd name="connsiteY2" fmla="*/ 1143000 h 1737360"/>
              <a:gd name="connsiteX3" fmla="*/ 9174480 w 9174480"/>
              <a:gd name="connsiteY3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4480" h="1737360">
                <a:moveTo>
                  <a:pt x="0" y="0"/>
                </a:moveTo>
                <a:lnTo>
                  <a:pt x="1341120" y="1143000"/>
                </a:lnTo>
                <a:lnTo>
                  <a:pt x="8458200" y="1143000"/>
                </a:lnTo>
                <a:lnTo>
                  <a:pt x="9174480" y="173736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88A5AB7-2943-4DF3-BB8B-9B357F13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6768752" cy="2880320"/>
          </a:xfrm>
        </p:spPr>
        <p:txBody>
          <a:bodyPr/>
          <a:lstStyle/>
          <a:p>
            <a:r>
              <a:rPr lang="en-US" dirty="0"/>
              <a:t>Case Study</a:t>
            </a:r>
            <a:br>
              <a:rPr lang="en-US" altLang="ko-KR" dirty="0"/>
            </a:br>
            <a:r>
              <a:rPr lang="en-IN" b="1" i="0" dirty="0">
                <a:solidFill>
                  <a:srgbClr val="2980B9"/>
                </a:solidFill>
                <a:effectLst/>
                <a:latin typeface="Aptos Narrow" panose="020B0004020202020204" pitchFamily="34" charset="0"/>
              </a:rPr>
              <a:t>Audible Data </a:t>
            </a:r>
            <a:br>
              <a:rPr lang="en-IN" b="1" i="0" dirty="0">
                <a:solidFill>
                  <a:srgbClr val="2980B9"/>
                </a:solidFill>
                <a:effectLst/>
                <a:latin typeface="Aptos Narrow" panose="020B0004020202020204" pitchFamily="34" charset="0"/>
              </a:rPr>
            </a:br>
            <a:r>
              <a:rPr lang="en-IN" b="1" i="0" dirty="0">
                <a:solidFill>
                  <a:srgbClr val="2980B9"/>
                </a:solidFill>
                <a:effectLst/>
                <a:latin typeface="Aptos Narrow" panose="020B0004020202020204" pitchFamily="34" charset="0"/>
              </a:rPr>
              <a:t>Cleaning Project</a:t>
            </a:r>
            <a:endParaRPr lang="en-US" altLang="ko-KR" b="1" dirty="0">
              <a:latin typeface="Aptos Narrow" panose="020B00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2660383-5418-B8C7-7232-828349A7655A}"/>
              </a:ext>
            </a:extLst>
          </p:cNvPr>
          <p:cNvSpPr txBox="1">
            <a:spLocks/>
          </p:cNvSpPr>
          <p:nvPr/>
        </p:nvSpPr>
        <p:spPr>
          <a:xfrm>
            <a:off x="6948264" y="2971800"/>
            <a:ext cx="1714192" cy="9143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Presented by</a:t>
            </a:r>
          </a:p>
          <a:p>
            <a:pPr marL="0" indent="0">
              <a:buNone/>
            </a:pPr>
            <a:r>
              <a:rPr lang="en-US" b="1" dirty="0"/>
              <a:t>Sayooj R</a:t>
            </a:r>
          </a:p>
        </p:txBody>
      </p:sp>
    </p:spTree>
    <p:extLst>
      <p:ext uri="{BB962C8B-B14F-4D97-AF65-F5344CB8AC3E}">
        <p14:creationId xmlns:p14="http://schemas.microsoft.com/office/powerpoint/2010/main" val="22555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3951-985E-EC3E-3D42-D47393EB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FF1B271-E47B-D342-9B31-7E74663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Split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narratedby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column into multiple columns if multiple 			narrators are listed.</a:t>
            </a:r>
            <a:endParaRPr lang="en-US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EA330-89B5-F9B7-F0E4-1906A4B4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9" y="6177038"/>
            <a:ext cx="9526" cy="9526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19A378C-73BA-1A29-1523-B78C65364727}"/>
              </a:ext>
            </a:extLst>
          </p:cNvPr>
          <p:cNvSpPr txBox="1">
            <a:spLocks/>
          </p:cNvSpPr>
          <p:nvPr/>
        </p:nvSpPr>
        <p:spPr>
          <a:xfrm>
            <a:off x="179512" y="5355109"/>
            <a:ext cx="5184576" cy="1292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Transform -&gt; Replace value -&gt; remove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NarratedBy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Transform -&gt; Split Column -&gt; By Delimiter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Transform -&gt; Text Column -&gt; Split Column -&gt;</a:t>
            </a:r>
            <a:b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By lowercase to uppercase to get first &amp; last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59DE2C2-0C6E-051B-9871-D4B5EDD7370C}"/>
              </a:ext>
            </a:extLst>
          </p:cNvPr>
          <p:cNvSpPr txBox="1">
            <a:spLocks/>
          </p:cNvSpPr>
          <p:nvPr/>
        </p:nvSpPr>
        <p:spPr>
          <a:xfrm>
            <a:off x="179512" y="5056350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C3790-2B7E-32FA-20A3-67C9883176A6}"/>
              </a:ext>
            </a:extLst>
          </p:cNvPr>
          <p:cNvSpPr txBox="1"/>
          <p:nvPr/>
        </p:nvSpPr>
        <p:spPr>
          <a:xfrm>
            <a:off x="683568" y="15688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Output : 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78547-8551-5A9E-FC13-880C42E76FAC}"/>
              </a:ext>
            </a:extLst>
          </p:cNvPr>
          <p:cNvSpPr txBox="1"/>
          <p:nvPr/>
        </p:nvSpPr>
        <p:spPr>
          <a:xfrm>
            <a:off x="7495525" y="459533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24A9AA-81AA-9793-37F3-1AF742F4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38027"/>
            <a:ext cx="6444208" cy="2889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1FD83-CB77-1D0F-60AC-DB507801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7857"/>
            <a:ext cx="3312369" cy="17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AB48-62A2-12E1-6B85-5EA8DFFA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24144C8-F710-ABB5-123A-B86E22CC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Merge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releasedate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language columns into a single new column named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releaseinfo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with the format "DD-MM-YYYY, Language."</a:t>
            </a:r>
            <a:endParaRPr lang="en-US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6F7C5-5CC4-D9D2-927F-0A089E1A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99" y="3109528"/>
            <a:ext cx="9526" cy="9526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BE8FBF3-B081-0AA0-3D14-EED49468447C}"/>
              </a:ext>
            </a:extLst>
          </p:cNvPr>
          <p:cNvSpPr txBox="1">
            <a:spLocks/>
          </p:cNvSpPr>
          <p:nvPr/>
        </p:nvSpPr>
        <p:spPr>
          <a:xfrm>
            <a:off x="4194211" y="3066704"/>
            <a:ext cx="4644008" cy="3693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Add Column -&gt; From Text -&gt; Merge Columns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9B20310-5FFA-6B54-7ABF-E7C78FB976DA}"/>
              </a:ext>
            </a:extLst>
          </p:cNvPr>
          <p:cNvSpPr txBox="1">
            <a:spLocks/>
          </p:cNvSpPr>
          <p:nvPr/>
        </p:nvSpPr>
        <p:spPr>
          <a:xfrm>
            <a:off x="4211960" y="2730375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479CC-F107-2A78-5403-1796921CAEFF}"/>
              </a:ext>
            </a:extLst>
          </p:cNvPr>
          <p:cNvSpPr txBox="1"/>
          <p:nvPr/>
        </p:nvSpPr>
        <p:spPr>
          <a:xfrm>
            <a:off x="415942" y="300490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Output : 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02D4F-356B-D23B-104A-BCAC17104224}"/>
              </a:ext>
            </a:extLst>
          </p:cNvPr>
          <p:cNvSpPr txBox="1"/>
          <p:nvPr/>
        </p:nvSpPr>
        <p:spPr>
          <a:xfrm>
            <a:off x="4283968" y="42117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C6915-3504-E9BB-B9D3-EB792C6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96752"/>
            <a:ext cx="2256061" cy="5338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0D09C9-541A-F610-9574-A23110A1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86" y="4588156"/>
            <a:ext cx="436305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5EA2F-5AC1-929C-84CD-6C5A83FF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294B2EB-18F6-AB30-2631-1D1BCDC1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Ensure all currency values in the price column are formatted consistently with two decimal places.</a:t>
            </a:r>
            <a:endParaRPr lang="en-US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3FCBA-0065-C61C-87A6-4948E594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219103"/>
            <a:ext cx="9526" cy="9526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9E951E9-5A2F-F98F-24A1-EF94E420AD7E}"/>
              </a:ext>
            </a:extLst>
          </p:cNvPr>
          <p:cNvSpPr txBox="1">
            <a:spLocks/>
          </p:cNvSpPr>
          <p:nvPr/>
        </p:nvSpPr>
        <p:spPr>
          <a:xfrm>
            <a:off x="4434685" y="2874553"/>
            <a:ext cx="4244541" cy="6986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Changed data type from text -&gt; currency.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Remove errors from the column.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D865F01-08E5-6017-5AF6-96F81FF21735}"/>
              </a:ext>
            </a:extLst>
          </p:cNvPr>
          <p:cNvSpPr txBox="1">
            <a:spLocks/>
          </p:cNvSpPr>
          <p:nvPr/>
        </p:nvSpPr>
        <p:spPr>
          <a:xfrm>
            <a:off x="4434686" y="2575794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52641-5A64-8993-02FA-D05AE0A64CD3}"/>
              </a:ext>
            </a:extLst>
          </p:cNvPr>
          <p:cNvSpPr txBox="1"/>
          <p:nvPr/>
        </p:nvSpPr>
        <p:spPr>
          <a:xfrm>
            <a:off x="828344" y="24735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Output : 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017D9-F629-D812-13B3-61E938680158}"/>
              </a:ext>
            </a:extLst>
          </p:cNvPr>
          <p:cNvSpPr txBox="1"/>
          <p:nvPr/>
        </p:nvSpPr>
        <p:spPr>
          <a:xfrm>
            <a:off x="4487642" y="3861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BFACA-3862-D55A-DFB2-5C906647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42" y="1193038"/>
            <a:ext cx="1619738" cy="5517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4E5C0-F34F-4CA3-F33F-D9CC9680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42" y="4248828"/>
            <a:ext cx="419158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BA648-0F8A-4008-8D1B-5D6D921E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968" y="225545"/>
            <a:ext cx="2952328" cy="7969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FINAL OUTPUT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61B9D-9694-B8B6-2041-D34BFEC1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" y="1382493"/>
            <a:ext cx="8834352" cy="233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2DDB9-C76C-F0A6-1A0D-F0C09A9D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4" y="4077072"/>
            <a:ext cx="8676456" cy="20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5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D9BA5D-F454-4231-A71A-DD93867F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1" y="620688"/>
            <a:ext cx="8792278" cy="2377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D2818-D467-761B-614D-4D7A572F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7" y="3284984"/>
            <a:ext cx="769727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59832" y="1300698"/>
            <a:ext cx="5328592" cy="936104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THANK YOU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02845" y="1408917"/>
            <a:ext cx="6971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Problem Statement</a:t>
            </a:r>
            <a:endParaRPr lang="ko-KR" altLang="en-US" sz="2800" b="1" dirty="0">
              <a:solidFill>
                <a:srgbClr val="E8A91C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D26954-1FB5-49F8-ACEB-670D48E50C54}"/>
              </a:ext>
            </a:extLst>
          </p:cNvPr>
          <p:cNvGrpSpPr/>
          <p:nvPr/>
        </p:nvGrpSpPr>
        <p:grpSpPr>
          <a:xfrm>
            <a:off x="1854708" y="2498450"/>
            <a:ext cx="792088" cy="648072"/>
            <a:chOff x="2150221" y="2167157"/>
            <a:chExt cx="706102" cy="589353"/>
          </a:xfrm>
        </p:grpSpPr>
        <p:grpSp>
          <p:nvGrpSpPr>
            <p:cNvPr id="51" name="그룹 50"/>
            <p:cNvGrpSpPr/>
            <p:nvPr/>
          </p:nvGrpSpPr>
          <p:grpSpPr>
            <a:xfrm>
              <a:off x="2150221" y="2167157"/>
              <a:ext cx="706102" cy="589353"/>
              <a:chOff x="-1883749" y="3532929"/>
              <a:chExt cx="1844448" cy="1376454"/>
            </a:xfrm>
            <a:solidFill>
              <a:srgbClr val="F9EBCB"/>
            </a:solidFill>
          </p:grpSpPr>
          <p:sp>
            <p:nvSpPr>
              <p:cNvPr id="52" name="순서도: 저장 데이터 51"/>
              <p:cNvSpPr/>
              <p:nvPr/>
            </p:nvSpPr>
            <p:spPr>
              <a:xfrm rot="5400000">
                <a:off x="-1188640" y="3760044"/>
                <a:ext cx="1376454" cy="922224"/>
              </a:xfrm>
              <a:prstGeom prst="flowChartOnlineStora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  <a:ea typeface="맑은 고딕" pitchFamily="50" charset="-127"/>
                </a:endParaRPr>
              </a:p>
            </p:txBody>
          </p:sp>
          <p:sp>
            <p:nvSpPr>
              <p:cNvPr id="53" name="순서도: 저장 데이터 52"/>
              <p:cNvSpPr/>
              <p:nvPr/>
            </p:nvSpPr>
            <p:spPr>
              <a:xfrm rot="5400000">
                <a:off x="-2110864" y="3760044"/>
                <a:ext cx="1376454" cy="922224"/>
              </a:xfrm>
              <a:prstGeom prst="flowChartOnlineStora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13"/>
            <p:cNvSpPr txBox="1">
              <a:spLocks noChangeArrowheads="1"/>
            </p:cNvSpPr>
            <p:nvPr/>
          </p:nvSpPr>
          <p:spPr bwMode="auto">
            <a:xfrm>
              <a:off x="2283659" y="2213973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E8A91C"/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rgbClr val="E8A91C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24475" y="2494429"/>
            <a:ext cx="50073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0" i="0" dirty="0">
                <a:effectLst/>
                <a:latin typeface="Bell MT" panose="020205030603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You are working at Audible. </a:t>
            </a:r>
          </a:p>
          <a:p>
            <a:r>
              <a:rPr lang="en-US" sz="2000" b="0" i="0" dirty="0">
                <a:effectLst/>
                <a:latin typeface="Bell MT" panose="020205030603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Utilize Power Query Editor in excel to clean  and standardize an Audible dataset. </a:t>
            </a:r>
          </a:p>
          <a:p>
            <a:r>
              <a:rPr lang="en-US" sz="2000" b="0" i="0" dirty="0">
                <a:effectLst/>
                <a:latin typeface="Bell MT" panose="020205030603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Tasks include formatting column, ensuring    data consistency, and preparing the dataset for analysis.</a:t>
            </a:r>
            <a:endParaRPr lang="en-US" sz="2000" dirty="0">
              <a:latin typeface="Bell MT" panose="02020503060305020303" pitchFamily="18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6722" y="116632"/>
            <a:ext cx="8690556" cy="796908"/>
          </a:xfrm>
        </p:spPr>
        <p:txBody>
          <a:bodyPr>
            <a:normAutofit fontScale="9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Standardize the name column to ensure consistent title casing.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C239A-00F9-708C-BCAF-204762AA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4664942" cy="388843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682D8E0-2853-42FA-7474-B1DC1A1EEE85}"/>
              </a:ext>
            </a:extLst>
          </p:cNvPr>
          <p:cNvSpPr txBox="1">
            <a:spLocks/>
          </p:cNvSpPr>
          <p:nvPr/>
        </p:nvSpPr>
        <p:spPr>
          <a:xfrm>
            <a:off x="5292080" y="3079687"/>
            <a:ext cx="3528392" cy="6986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Transform -&gt; Text column -&gt;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Format -&gt; “ Capitalize Each Word “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720752-216E-68CC-C35C-C6FE4EED1974}"/>
              </a:ext>
            </a:extLst>
          </p:cNvPr>
          <p:cNvSpPr txBox="1">
            <a:spLocks/>
          </p:cNvSpPr>
          <p:nvPr/>
        </p:nvSpPr>
        <p:spPr>
          <a:xfrm>
            <a:off x="5292080" y="2780928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787A5-C6A8-C569-0D13-0C0483ABA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272156-CFF4-E250-D274-0B9B7EEE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1812"/>
            <a:ext cx="8402524" cy="868916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2. Separate combined first and last names in the author column if they are currently combined.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3387A-D217-5D95-F60C-5D76C13E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6" cy="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7D277-235D-9BCF-5F6A-4DD82051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0" y="1934975"/>
            <a:ext cx="4608512" cy="353358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58A9DD0-7E94-426B-A059-CBAF8A23E76F}"/>
              </a:ext>
            </a:extLst>
          </p:cNvPr>
          <p:cNvSpPr txBox="1">
            <a:spLocks/>
          </p:cNvSpPr>
          <p:nvPr/>
        </p:nvSpPr>
        <p:spPr>
          <a:xfrm>
            <a:off x="5292080" y="3079687"/>
            <a:ext cx="3528392" cy="6986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Add Column -&gt; From Text -&gt;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Format -&gt; “ Text After Delimiter “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0400449-88E6-6FFA-C060-ACF9F52FB71E}"/>
              </a:ext>
            </a:extLst>
          </p:cNvPr>
          <p:cNvSpPr txBox="1">
            <a:spLocks/>
          </p:cNvSpPr>
          <p:nvPr/>
        </p:nvSpPr>
        <p:spPr>
          <a:xfrm>
            <a:off x="5292080" y="2780928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1 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405EE-FAA7-6914-C90A-7D3B8241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85" y="5645529"/>
            <a:ext cx="4477375" cy="819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7B195-62FE-BC19-9458-FE5E185C3480}"/>
              </a:ext>
            </a:extLst>
          </p:cNvPr>
          <p:cNvSpPr txBox="1"/>
          <p:nvPr/>
        </p:nvSpPr>
        <p:spPr>
          <a:xfrm>
            <a:off x="251520" y="15114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Current Output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414FB-F331-6495-C704-E848BB400A1F}"/>
              </a:ext>
            </a:extLst>
          </p:cNvPr>
          <p:cNvSpPr txBox="1"/>
          <p:nvPr/>
        </p:nvSpPr>
        <p:spPr>
          <a:xfrm>
            <a:off x="7308304" y="5209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5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23ED8-49E8-754A-ADF7-FAA834D8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68" y="2506858"/>
            <a:ext cx="51092" cy="510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FB85-3310-29F0-1825-23784B09E958}"/>
              </a:ext>
            </a:extLst>
          </p:cNvPr>
          <p:cNvSpPr txBox="1">
            <a:spLocks/>
          </p:cNvSpPr>
          <p:nvPr/>
        </p:nvSpPr>
        <p:spPr>
          <a:xfrm>
            <a:off x="5278978" y="939869"/>
            <a:ext cx="4203692" cy="13105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Transform -&gt; Text Column -&gt;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Split Column -&gt; “ By Delimiter “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AAC9B5D-6B83-B910-A33F-50BC8FA9C405}"/>
              </a:ext>
            </a:extLst>
          </p:cNvPr>
          <p:cNvSpPr txBox="1">
            <a:spLocks/>
          </p:cNvSpPr>
          <p:nvPr/>
        </p:nvSpPr>
        <p:spPr>
          <a:xfrm>
            <a:off x="5292080" y="571163"/>
            <a:ext cx="3946323" cy="13105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STEP 2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6C2E4-1511-6036-1FF2-C1D9DFA39D59}"/>
              </a:ext>
            </a:extLst>
          </p:cNvPr>
          <p:cNvSpPr txBox="1"/>
          <p:nvPr/>
        </p:nvSpPr>
        <p:spPr>
          <a:xfrm>
            <a:off x="63739" y="1358524"/>
            <a:ext cx="259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Narrow" panose="020B0004020202020204" pitchFamily="34" charset="0"/>
              </a:rPr>
              <a:t>Current Output</a:t>
            </a:r>
            <a:endParaRPr lang="en-IN" sz="2800" b="1" dirty="0">
              <a:latin typeface="Aptos Narrow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2187B-E103-594A-A26F-92EC36D5C33F}"/>
              </a:ext>
            </a:extLst>
          </p:cNvPr>
          <p:cNvSpPr txBox="1"/>
          <p:nvPr/>
        </p:nvSpPr>
        <p:spPr>
          <a:xfrm>
            <a:off x="7524328" y="5589240"/>
            <a:ext cx="15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98CCD1-9B75-8527-D988-7FCA5DF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18" y="6062260"/>
            <a:ext cx="5393404" cy="610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EDA737-0DB3-5B03-532E-3EEEAFED6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8" y="1844016"/>
            <a:ext cx="6781058" cy="40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66148-8EA7-F817-E9F4-FD85920E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9" y="7260439"/>
            <a:ext cx="51092" cy="5109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EBE08FF-F0DD-560F-A746-67402F16926E}"/>
              </a:ext>
            </a:extLst>
          </p:cNvPr>
          <p:cNvSpPr txBox="1">
            <a:spLocks/>
          </p:cNvSpPr>
          <p:nvPr/>
        </p:nvSpPr>
        <p:spPr>
          <a:xfrm>
            <a:off x="152084" y="5433096"/>
            <a:ext cx="4608512" cy="13101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Transform -&gt; Text Column -&gt;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Split Column -&gt; “ By Lowercase to Uppercase “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Repeat the same step for Author 2, 3 also.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At the end delete the original author column.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BF073E-26D0-5075-B0EA-57D33808B66A}"/>
              </a:ext>
            </a:extLst>
          </p:cNvPr>
          <p:cNvSpPr txBox="1">
            <a:spLocks/>
          </p:cNvSpPr>
          <p:nvPr/>
        </p:nvSpPr>
        <p:spPr>
          <a:xfrm>
            <a:off x="145525" y="5100721"/>
            <a:ext cx="3717964" cy="1062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3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D3578-D6D0-72BE-58BF-30F1FFD6A4F7}"/>
              </a:ext>
            </a:extLst>
          </p:cNvPr>
          <p:cNvSpPr txBox="1"/>
          <p:nvPr/>
        </p:nvSpPr>
        <p:spPr>
          <a:xfrm>
            <a:off x="630563" y="221460"/>
            <a:ext cx="250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Narrow" panose="020B0004020202020204" pitchFamily="34" charset="0"/>
              </a:rPr>
              <a:t>Final Output</a:t>
            </a:r>
            <a:endParaRPr lang="en-IN" sz="2400" b="1" dirty="0">
              <a:latin typeface="Aptos Narrow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84C81-35E6-DB42-5DD5-DDEEA6678397}"/>
              </a:ext>
            </a:extLst>
          </p:cNvPr>
          <p:cNvSpPr txBox="1"/>
          <p:nvPr/>
        </p:nvSpPr>
        <p:spPr>
          <a:xfrm>
            <a:off x="7524328" y="4787860"/>
            <a:ext cx="18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73578C-B4B6-DFC5-AE0F-92F254A0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64" y="5157192"/>
            <a:ext cx="3948052" cy="15860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A09136-384A-3219-A187-9365B9406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1" y="738664"/>
            <a:ext cx="7641818" cy="38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F35B3-8C9E-ECA0-A3F2-B1E914E2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4F7F335-3AB1-5E6F-19D5-61DD7EDC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1464"/>
            <a:ext cx="8964488" cy="819264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3. Ensure all entries in 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releasedate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column follow a consistent date format (DD-MM-YYYY).</a:t>
            </a:r>
            <a:endParaRPr lang="en-US" sz="2400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F92AC-00F2-CD6B-C6A0-33642A59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90" y="3221721"/>
            <a:ext cx="9526" cy="952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807B641-0399-6546-E54B-D4E013B28EAA}"/>
              </a:ext>
            </a:extLst>
          </p:cNvPr>
          <p:cNvSpPr txBox="1">
            <a:spLocks/>
          </p:cNvSpPr>
          <p:nvPr/>
        </p:nvSpPr>
        <p:spPr>
          <a:xfrm>
            <a:off x="4644008" y="2877171"/>
            <a:ext cx="3869380" cy="6986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Changed data type from text -&gt; date.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Remove errors from the column.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B3AF475-0016-D0D0-BC1E-1199BE139794}"/>
              </a:ext>
            </a:extLst>
          </p:cNvPr>
          <p:cNvSpPr txBox="1">
            <a:spLocks/>
          </p:cNvSpPr>
          <p:nvPr/>
        </p:nvSpPr>
        <p:spPr>
          <a:xfrm>
            <a:off x="4644008" y="2578412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7F6B3-9BEE-2B0B-F29A-7870EB523A60}"/>
              </a:ext>
            </a:extLst>
          </p:cNvPr>
          <p:cNvSpPr txBox="1"/>
          <p:nvPr/>
        </p:nvSpPr>
        <p:spPr>
          <a:xfrm>
            <a:off x="1043608" y="170704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Current </a:t>
            </a:r>
          </a:p>
          <a:p>
            <a:r>
              <a:rPr lang="en-US" b="1" dirty="0">
                <a:latin typeface="Aptos Narrow" panose="020B0004020202020204" pitchFamily="34" charset="0"/>
              </a:rPr>
              <a:t>Output :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9406A-BE68-F36C-6545-F5D442D453AC}"/>
              </a:ext>
            </a:extLst>
          </p:cNvPr>
          <p:cNvSpPr txBox="1"/>
          <p:nvPr/>
        </p:nvSpPr>
        <p:spPr>
          <a:xfrm>
            <a:off x="7308304" y="5209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E0F4-F8FF-74C6-4AAA-98F0A122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18" y="5578512"/>
            <a:ext cx="4505954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7A882-8189-4333-4D60-C1869309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52" y="1124744"/>
            <a:ext cx="1841968" cy="56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5D5F-8E08-FBC1-9C97-7529161E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4827-E4B5-1E32-D6C4-018C9FBC7434}"/>
              </a:ext>
            </a:extLst>
          </p:cNvPr>
          <p:cNvSpPr txBox="1">
            <a:spLocks/>
          </p:cNvSpPr>
          <p:nvPr/>
        </p:nvSpPr>
        <p:spPr>
          <a:xfrm>
            <a:off x="81338" y="126981"/>
            <a:ext cx="8964488" cy="819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algn="l"/>
            <a:r>
              <a:rPr lang="en-US" sz="2400" b="0" dirty="0">
                <a:solidFill>
                  <a:srgbClr val="000000"/>
                </a:solidFill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Ensure the price column is in a numeric format, and identify any                                  non-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numaeric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values.</a:t>
            </a:r>
            <a:endParaRPr lang="en-US" sz="2400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1D61A-5862-87E8-ACFC-B08C0D69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219103"/>
            <a:ext cx="9526" cy="9526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CE24CC1-A594-24B1-B2CE-8FCE17985065}"/>
              </a:ext>
            </a:extLst>
          </p:cNvPr>
          <p:cNvSpPr txBox="1">
            <a:spLocks/>
          </p:cNvSpPr>
          <p:nvPr/>
        </p:nvSpPr>
        <p:spPr>
          <a:xfrm>
            <a:off x="4434685" y="2874553"/>
            <a:ext cx="4244541" cy="6986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Changed data type from text -&gt; currency.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Remove errors from the column.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45CAC54-A515-CC37-409F-8DE5D0EC0D20}"/>
              </a:ext>
            </a:extLst>
          </p:cNvPr>
          <p:cNvSpPr txBox="1">
            <a:spLocks/>
          </p:cNvSpPr>
          <p:nvPr/>
        </p:nvSpPr>
        <p:spPr>
          <a:xfrm>
            <a:off x="4434686" y="2575794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F0E03-C104-9322-FC43-18CB6A5E646B}"/>
              </a:ext>
            </a:extLst>
          </p:cNvPr>
          <p:cNvSpPr txBox="1"/>
          <p:nvPr/>
        </p:nvSpPr>
        <p:spPr>
          <a:xfrm>
            <a:off x="828344" y="24735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Output : 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4AAA7-D6A5-DF43-28D5-64C2338D23E2}"/>
              </a:ext>
            </a:extLst>
          </p:cNvPr>
          <p:cNvSpPr txBox="1"/>
          <p:nvPr/>
        </p:nvSpPr>
        <p:spPr>
          <a:xfrm>
            <a:off x="4487642" y="3861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A707-6A9E-9383-4FC5-88081106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42" y="1193038"/>
            <a:ext cx="1619738" cy="5517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8A12-412E-3BCC-2BDC-FCAF0CAE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42" y="4248828"/>
            <a:ext cx="419158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FDB1-A2F9-81D4-44F5-4C5A4289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E1CAFAD-EABF-0E6E-7000-E766C470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30" y="82898"/>
            <a:ext cx="8402524" cy="796908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000000"/>
                </a:solidFill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Convert text ratings in the stars column to numeric values.</a:t>
            </a:r>
            <a:endParaRPr lang="en-US" b="0" i="0" dirty="0">
              <a:solidFill>
                <a:srgbClr val="50596C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D5F48-77F4-F498-7D36-8409986F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99" y="3109528"/>
            <a:ext cx="9526" cy="9526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83022BD-5F91-D336-BD50-58CB9C92EB12}"/>
              </a:ext>
            </a:extLst>
          </p:cNvPr>
          <p:cNvSpPr txBox="1">
            <a:spLocks/>
          </p:cNvSpPr>
          <p:nvPr/>
        </p:nvSpPr>
        <p:spPr>
          <a:xfrm>
            <a:off x="4499992" y="2287599"/>
            <a:ext cx="4427984" cy="10693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Split Column using required delimiter.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Replace unwanted strings with blank.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- Change data type to decimal number.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5558393-8C02-62BE-6AEF-4F741EBBE3D8}"/>
              </a:ext>
            </a:extLst>
          </p:cNvPr>
          <p:cNvSpPr txBox="1">
            <a:spLocks/>
          </p:cNvSpPr>
          <p:nvPr/>
        </p:nvSpPr>
        <p:spPr>
          <a:xfrm>
            <a:off x="4499992" y="1988840"/>
            <a:ext cx="3312368" cy="698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5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0AC3F-792A-AFC5-3B94-44F0469EB591}"/>
              </a:ext>
            </a:extLst>
          </p:cNvPr>
          <p:cNvSpPr txBox="1"/>
          <p:nvPr/>
        </p:nvSpPr>
        <p:spPr>
          <a:xfrm>
            <a:off x="1751371" y="1197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Output : 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8E83-B669-008E-07C7-2AA303B43544}"/>
              </a:ext>
            </a:extLst>
          </p:cNvPr>
          <p:cNvSpPr txBox="1"/>
          <p:nvPr/>
        </p:nvSpPr>
        <p:spPr>
          <a:xfrm>
            <a:off x="5652120" y="358025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Applied Steps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134694-9175-4A49-957E-B7315419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044705"/>
            <a:ext cx="3456384" cy="1881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378DCD-DE9C-B59B-6C7F-5B130C85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567519"/>
            <a:ext cx="201005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39122</TotalTime>
  <Words>443</Words>
  <Application>Microsoft Office PowerPoint</Application>
  <PresentationFormat>On-screen Show (4:3)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Bell MT</vt:lpstr>
      <vt:lpstr>굴림체</vt:lpstr>
      <vt:lpstr>Aptos Narrow</vt:lpstr>
      <vt:lpstr>Calibri Light</vt:lpstr>
      <vt:lpstr>Arial</vt:lpstr>
      <vt:lpstr>맑은 고딕</vt:lpstr>
      <vt:lpstr>Office 테마</vt:lpstr>
      <vt:lpstr>Case Study Audible Data  Cleaning Project</vt:lpstr>
      <vt:lpstr>PowerPoint Presentation</vt:lpstr>
      <vt:lpstr> Standardize the name column to ensure consistent title casing.</vt:lpstr>
      <vt:lpstr>2. Separate combined first and last names in the author column if they are currently combined.</vt:lpstr>
      <vt:lpstr>PowerPoint Presentation</vt:lpstr>
      <vt:lpstr>PowerPoint Presentation</vt:lpstr>
      <vt:lpstr>3. Ensure all entries in the releasedate column follow a consistent date format (DD-MM-YYYY).</vt:lpstr>
      <vt:lpstr>PowerPoint Presentation</vt:lpstr>
      <vt:lpstr>5. Convert text ratings in the stars column to numeric values.</vt:lpstr>
      <vt:lpstr>6. Split the narratedby column into multiple columns if multiple    narrators are listed.</vt:lpstr>
      <vt:lpstr>7. Merge the releasedate and language columns into a single new column named releaseinfo with the format "DD-MM-YYYY, Language."</vt:lpstr>
      <vt:lpstr>8. Ensure all currency values in the price column are formatted consistently with two decimal places.</vt:lpstr>
      <vt:lpstr>FINAL OUTPUT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Sayooj R</cp:lastModifiedBy>
  <cp:revision>8</cp:revision>
  <dcterms:created xsi:type="dcterms:W3CDTF">2010-02-01T08:03:16Z</dcterms:created>
  <dcterms:modified xsi:type="dcterms:W3CDTF">2025-02-21T10:12:53Z</dcterms:modified>
  <cp:category>www.slidemembers.com</cp:category>
</cp:coreProperties>
</file>