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CB1D-096C-D777-7EEF-2511C4713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17F55-3A70-F654-61A8-96EC3E154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BF120-FA01-6EF6-FFBB-2CD2533AE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7F70-93A7-4689-9DBA-6CC384E9FCD3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E9BA1-7E73-47F5-F92C-A1757EC60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8D302-D1CC-9BED-6C09-CCCF23B5C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4E41-EBFF-496B-9807-F5E4B5DC6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1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71934-DAFC-8073-60B3-1C91D7DB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63C77-633A-8CCA-E1A8-B0A2CFF30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DE0C5-75AF-F6C3-9E1E-3E1F06A3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7F70-93A7-4689-9DBA-6CC384E9FCD3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F0DD5-24F0-B155-AA13-C3AEF81C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49C5-00AA-5F59-8142-53C95F02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4E41-EBFF-496B-9807-F5E4B5DC6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9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3D7DC-F90E-BEB9-CA92-FE39F8D86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0EE00-904B-CAF0-287F-128270B76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5F21E-566E-42AB-2BD2-2D326639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7F70-93A7-4689-9DBA-6CC384E9FCD3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2E1E7-0BE5-835E-4A1D-6CBD70F9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DD15F-4330-A771-6AC8-17A438618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4E41-EBFF-496B-9807-F5E4B5DC6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73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20A9C-9417-6434-CAB8-A01A5DD4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AB0BD-0061-DD62-A0BD-62C9E5730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9D3EA-0648-5728-D9EB-F2637DD75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7F70-93A7-4689-9DBA-6CC384E9FCD3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867CD-020A-D5C8-57E8-A7668242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2D122-FED1-BDE2-9E8C-36D47688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4E41-EBFF-496B-9807-F5E4B5DC6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66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1B531-54B4-6D48-F4A5-5E4CFBD2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7E037-4771-B69A-4862-8FFAFD43E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A74D3-B7BE-FEF2-48FC-FDAFE6F8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7F70-93A7-4689-9DBA-6CC384E9FCD3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5642B-F37E-072E-CA1E-ED08E1D4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B6DEC-9202-39F5-4BBD-896D542B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4E41-EBFF-496B-9807-F5E4B5DC6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83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2645A-DB2F-6673-D366-57CDC280D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CC50-B0D1-CECE-994F-84EC9F60B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2A1D4-20C7-9562-8A20-DCD694CA3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DBB11-8368-7D4C-3B3B-65E349B3B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7F70-93A7-4689-9DBA-6CC384E9FCD3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122A5-12BC-435D-EA13-D96157DA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30799-A647-D443-B9D3-EAF8609D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4E41-EBFF-496B-9807-F5E4B5DC6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8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66C0-B446-F206-75FF-89BA75DF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0449C-30E9-5E95-E8A4-52080C3E9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1EB85-8115-E7CD-327A-152260E2D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DF27EC-0CA1-5AB6-1152-84245A607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B8ADE-C64A-A2B2-842C-B40DD7178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616891-8047-0CE3-4E15-1CD83CB4B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7F70-93A7-4689-9DBA-6CC384E9FCD3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9A943F-544D-34A3-2AFD-933422F1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64344C-1E48-EEE0-3DEB-69B9D643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4E41-EBFF-496B-9807-F5E4B5DC6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908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D916E-898F-27EA-9931-A8A5C0488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BDAB55-498E-E076-FC47-A60A572C5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7F70-93A7-4689-9DBA-6CC384E9FCD3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46204-8C86-D7E1-FF2E-5BDB512A7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B53871-044B-1884-5244-82D0B448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4E41-EBFF-496B-9807-F5E4B5DC6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75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87CF6F-7F31-D819-2BE4-7AA63E75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7F70-93A7-4689-9DBA-6CC384E9FCD3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E3F5A2-B13D-EE80-D7C3-FF7ADD66B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7813C-7229-D397-2C0B-FCDE63EA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4E41-EBFF-496B-9807-F5E4B5DC6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77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F847-A505-2665-34A9-EC6C211B2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29741-F07C-5688-75D9-F04442C7D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38C1A-E2E4-572E-980C-310571AB0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50DFB-BF10-943A-A723-2DAF5BE1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7F70-93A7-4689-9DBA-6CC384E9FCD3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942E4-F45E-FB64-1997-F6F5880E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D3620-C285-0467-C519-713CE0D4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4E41-EBFF-496B-9807-F5E4B5DC6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1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43D5-C1E0-F269-2A7B-96ED3AAEC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28ED44-75D0-0B62-FDBF-B14BEAE99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8CFB9-2146-01D3-EAF8-18D424B91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529A8-41E6-23EA-7301-DA5CED8A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7F70-93A7-4689-9DBA-6CC384E9FCD3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D6539-D1D5-086E-71F1-2581E9A4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232B-51A5-9EE0-5E88-C027E74C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4E41-EBFF-496B-9807-F5E4B5DC6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41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5505E2-77E1-FD32-2F18-1A2E0266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4DDD-A4DF-4E98-8772-26A14C8EA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4AA6B-E694-5371-A65A-F7D0131AF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D7F70-93A7-4689-9DBA-6CC384E9FCD3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97F57-59E8-BAC9-03B3-C1498FCE7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17830-BD7C-BC06-EE8D-28E479996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D4E41-EBFF-496B-9807-F5E4B5DC6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71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30676D-E907-1E0D-C17C-3601007BF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2760"/>
            <a:ext cx="12192000" cy="433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7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902B-BA66-21EF-D9D6-B31B4A32B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70271"/>
            <a:ext cx="12192000" cy="62926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Summary of above dashboard</a:t>
            </a:r>
            <a:endParaRPr lang="en-IN" sz="3600" b="1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554FF1C-845F-41D9-B6EC-EC98922B3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2321" y="1522755"/>
            <a:ext cx="8711381" cy="1042220"/>
          </a:xfrm>
        </p:spPr>
        <p:txBody>
          <a:bodyPr>
            <a:normAutofit/>
          </a:bodyPr>
          <a:lstStyle/>
          <a:p>
            <a:pPr algn="l"/>
            <a:r>
              <a:rPr lang="en-US" sz="2200" dirty="0"/>
              <a:t>This dashboard provides an overview of McDonald's sales performance for March 2023. It includes key metrics, visualizations, and insights into sales trends, revenue distribution, and order patterns.</a:t>
            </a:r>
            <a:endParaRPr lang="en-US" sz="1600" dirty="0"/>
          </a:p>
          <a:p>
            <a:pPr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l"/>
            <a:endParaRPr lang="en-IN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2665A2-A29F-0908-9028-5DE74D80C8D1}"/>
              </a:ext>
            </a:extLst>
          </p:cNvPr>
          <p:cNvSpPr txBox="1"/>
          <p:nvPr/>
        </p:nvSpPr>
        <p:spPr>
          <a:xfrm>
            <a:off x="2531807" y="2979174"/>
            <a:ext cx="788055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Key Metrics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/>
              <a:t>Average Items Ordered per Day</a:t>
            </a:r>
            <a:r>
              <a:rPr lang="en-US" sz="2400" dirty="0"/>
              <a:t>: 1.05 items/day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/>
              <a:t>Most Ordered Item</a:t>
            </a:r>
            <a:r>
              <a:rPr lang="en-US" sz="2400" dirty="0"/>
              <a:t>: Big Mac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/>
              <a:t>Total Revenue</a:t>
            </a:r>
            <a:r>
              <a:rPr lang="en-US" sz="2400" dirty="0"/>
              <a:t>: $21,123.02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/>
              <a:t>Total Orders</a:t>
            </a:r>
            <a:r>
              <a:rPr lang="en-US" sz="2400" dirty="0"/>
              <a:t>: 1,840 orders</a:t>
            </a:r>
          </a:p>
        </p:txBody>
      </p:sp>
    </p:spTree>
    <p:extLst>
      <p:ext uri="{BB962C8B-B14F-4D97-AF65-F5344CB8AC3E}">
        <p14:creationId xmlns:p14="http://schemas.microsoft.com/office/powerpoint/2010/main" val="108983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CEB2B4-8F0A-798C-07DB-63C09226BA8E}"/>
              </a:ext>
            </a:extLst>
          </p:cNvPr>
          <p:cNvSpPr txBox="1"/>
          <p:nvPr/>
        </p:nvSpPr>
        <p:spPr>
          <a:xfrm>
            <a:off x="0" y="289679"/>
            <a:ext cx="12192000" cy="627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ptos Narrow" panose="020B0004020202020204" pitchFamily="34" charset="0"/>
              </a:rPr>
              <a:t>Key Insights</a:t>
            </a:r>
          </a:p>
          <a:p>
            <a:r>
              <a:rPr lang="en-US" b="1" dirty="0">
                <a:latin typeface="Aptos Narrow" panose="020B0004020202020204" pitchFamily="34" charset="0"/>
              </a:rPr>
              <a:t>1. Revenue Breakdown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Aptos Narrow" panose="020B0004020202020204" pitchFamily="34" charset="0"/>
              </a:rPr>
              <a:t> Top Revenue-Generating Category </a:t>
            </a:r>
            <a:r>
              <a:rPr lang="en-US" dirty="0">
                <a:latin typeface="Aptos Narrow" panose="020B0004020202020204" pitchFamily="34" charset="0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ptos Narrow" panose="020B0004020202020204" pitchFamily="34" charset="0"/>
              </a:rPr>
              <a:t>Burgers</a:t>
            </a:r>
            <a:r>
              <a:rPr lang="en-US" dirty="0">
                <a:latin typeface="Aptos Narrow" panose="020B0004020202020204" pitchFamily="34" charset="0"/>
              </a:rPr>
              <a:t> contribute the highest revenue of </a:t>
            </a:r>
            <a:r>
              <a:rPr lang="en-US" b="1" dirty="0">
                <a:latin typeface="Aptos Narrow" panose="020B0004020202020204" pitchFamily="34" charset="0"/>
              </a:rPr>
              <a:t>$7,253.68</a:t>
            </a:r>
            <a:r>
              <a:rPr lang="en-US" dirty="0">
                <a:latin typeface="Aptos Narrow" panose="020B0004020202020204" pitchFamily="34" charset="0"/>
              </a:rPr>
              <a:t>, followed by </a:t>
            </a:r>
            <a:r>
              <a:rPr lang="en-US" b="1" dirty="0">
                <a:latin typeface="Aptos Narrow" panose="020B0004020202020204" pitchFamily="34" charset="0"/>
              </a:rPr>
              <a:t>Chicken</a:t>
            </a:r>
            <a:r>
              <a:rPr lang="en-US" dirty="0">
                <a:latin typeface="Aptos Narrow" panose="020B0004020202020204" pitchFamily="34" charset="0"/>
              </a:rPr>
              <a:t> ($4,297.87) and </a:t>
            </a:r>
            <a:r>
              <a:rPr lang="en-US" b="1" dirty="0">
                <a:latin typeface="Aptos Narrow" panose="020B0004020202020204" pitchFamily="34" charset="0"/>
              </a:rPr>
              <a:t>Breakfast</a:t>
            </a:r>
            <a:r>
              <a:rPr lang="en-US" dirty="0">
                <a:latin typeface="Aptos Narrow" panose="020B0004020202020204" pitchFamily="34" charset="0"/>
              </a:rPr>
              <a:t> ($3,153.26).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Aptos Narrow" panose="020B0004020202020204" pitchFamily="34" charset="0"/>
              </a:rPr>
              <a:t> Top 5 Menu Items by Sales</a:t>
            </a:r>
            <a:r>
              <a:rPr lang="en-US" dirty="0">
                <a:latin typeface="Aptos Narrow" panose="020B0004020202020204" pitchFamily="34" charset="0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ptos Narrow" panose="020B0004020202020204" pitchFamily="34" charset="0"/>
              </a:rPr>
              <a:t>Big Mac</a:t>
            </a:r>
            <a:r>
              <a:rPr lang="en-US" dirty="0">
                <a:latin typeface="Aptos Narrow" panose="020B0004020202020204" pitchFamily="34" charset="0"/>
              </a:rPr>
              <a:t> is the most popular item, generating significant revenue.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 Narrow" panose="020B0004020202020204" pitchFamily="34" charset="0"/>
              </a:rPr>
              <a:t>Other top items include: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>
                <a:latin typeface="Aptos Narrow" panose="020B0004020202020204" pitchFamily="34" charset="0"/>
              </a:rPr>
              <a:t>Bulgogi Burger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>
                <a:latin typeface="Aptos Narrow" panose="020B0004020202020204" pitchFamily="34" charset="0"/>
              </a:rPr>
              <a:t>Meatball Marinara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>
                <a:latin typeface="Aptos Narrow" panose="020B0004020202020204" pitchFamily="34" charset="0"/>
              </a:rPr>
              <a:t>Quarter Pounder with Cheese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>
                <a:latin typeface="Aptos Narrow" panose="020B0004020202020204" pitchFamily="34" charset="0"/>
              </a:rPr>
              <a:t>Angus Third Pounder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dirty="0">
              <a:latin typeface="Aptos Narrow" panose="020B0004020202020204" pitchFamily="34" charset="0"/>
            </a:endParaRPr>
          </a:p>
          <a:p>
            <a:r>
              <a:rPr lang="en-US" b="1" dirty="0">
                <a:latin typeface="Aptos Narrow" panose="020B0004020202020204" pitchFamily="34" charset="0"/>
              </a:rPr>
              <a:t>2. Revenue by Month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ptos Narrow" panose="020B0004020202020204" pitchFamily="34" charset="0"/>
              </a:rPr>
              <a:t> In March, </a:t>
            </a:r>
            <a:r>
              <a:rPr lang="en-US" b="1" dirty="0">
                <a:latin typeface="Aptos Narrow" panose="020B0004020202020204" pitchFamily="34" charset="0"/>
              </a:rPr>
              <a:t>Burgers</a:t>
            </a:r>
            <a:r>
              <a:rPr lang="en-US" dirty="0">
                <a:latin typeface="Aptos Narrow" panose="020B0004020202020204" pitchFamily="34" charset="0"/>
              </a:rPr>
              <a:t> dominate revenue contributions compared to other categories such as Fries, Chicken, and Sandwiches.</a:t>
            </a:r>
          </a:p>
          <a:p>
            <a:endParaRPr lang="en-US" b="1" dirty="0">
              <a:latin typeface="Aptos Narrow" panose="020B0004020202020204" pitchFamily="34" charset="0"/>
            </a:endParaRPr>
          </a:p>
          <a:p>
            <a:r>
              <a:rPr lang="en-US" b="1" dirty="0">
                <a:latin typeface="Aptos Narrow" panose="020B0004020202020204" pitchFamily="34" charset="0"/>
              </a:rPr>
              <a:t>3. Weekday vs Weekend Sales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Aptos Narrow" panose="020B0004020202020204" pitchFamily="34" charset="0"/>
              </a:rPr>
              <a:t> Weekday Sales</a:t>
            </a:r>
            <a:r>
              <a:rPr lang="en-US" dirty="0">
                <a:latin typeface="Aptos Narrow" panose="020B0004020202020204" pitchFamily="34" charset="0"/>
              </a:rPr>
              <a:t> account for </a:t>
            </a:r>
            <a:r>
              <a:rPr lang="en-US" b="1" dirty="0">
                <a:latin typeface="Aptos Narrow" panose="020B0004020202020204" pitchFamily="34" charset="0"/>
              </a:rPr>
              <a:t>75% of total revenue</a:t>
            </a:r>
            <a:r>
              <a:rPr lang="en-US" dirty="0">
                <a:latin typeface="Aptos Narrow" panose="020B0004020202020204" pitchFamily="34" charset="0"/>
              </a:rPr>
              <a:t> ($15,824.16), indicating a higher customer turnout during the workweek.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Aptos Narrow" panose="020B0004020202020204" pitchFamily="34" charset="0"/>
              </a:rPr>
              <a:t> Weekend Sales</a:t>
            </a:r>
            <a:r>
              <a:rPr lang="en-US" dirty="0">
                <a:latin typeface="Aptos Narrow" panose="020B0004020202020204" pitchFamily="34" charset="0"/>
              </a:rPr>
              <a:t> account for </a:t>
            </a:r>
            <a:r>
              <a:rPr lang="en-US" b="1" dirty="0">
                <a:latin typeface="Aptos Narrow" panose="020B0004020202020204" pitchFamily="34" charset="0"/>
              </a:rPr>
              <a:t>25%</a:t>
            </a:r>
            <a:r>
              <a:rPr lang="en-US" dirty="0">
                <a:latin typeface="Aptos Narrow" panose="020B0004020202020204" pitchFamily="34" charset="0"/>
              </a:rPr>
              <a:t> ($5,298.86).</a:t>
            </a:r>
          </a:p>
          <a:p>
            <a:endParaRPr lang="en-US" b="1" dirty="0">
              <a:latin typeface="Aptos Narrow" panose="020B0004020202020204" pitchFamily="34" charset="0"/>
            </a:endParaRPr>
          </a:p>
          <a:p>
            <a:r>
              <a:rPr lang="en-US" b="1" dirty="0">
                <a:latin typeface="Aptos Narrow" panose="020B0004020202020204" pitchFamily="34" charset="0"/>
              </a:rPr>
              <a:t>4. Hourly Order Variations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ptos Narrow" panose="020B0004020202020204" pitchFamily="34" charset="0"/>
              </a:rPr>
              <a:t> Peak ordering hours are around </a:t>
            </a:r>
            <a:r>
              <a:rPr lang="en-US" b="1" dirty="0">
                <a:latin typeface="Aptos Narrow" panose="020B0004020202020204" pitchFamily="34" charset="0"/>
              </a:rPr>
              <a:t>1 PM (lunch)</a:t>
            </a:r>
            <a:r>
              <a:rPr lang="en-US" dirty="0">
                <a:latin typeface="Aptos Narrow" panose="020B0004020202020204" pitchFamily="34" charset="0"/>
              </a:rPr>
              <a:t> and </a:t>
            </a:r>
            <a:r>
              <a:rPr lang="en-US" b="1" dirty="0">
                <a:latin typeface="Aptos Narrow" panose="020B0004020202020204" pitchFamily="34" charset="0"/>
              </a:rPr>
              <a:t>7 PM (dinner)</a:t>
            </a:r>
            <a:r>
              <a:rPr lang="en-US" dirty="0">
                <a:latin typeface="Aptos Narrow" panose="020B0004020202020204" pitchFamily="34" charset="0"/>
              </a:rPr>
              <a:t>, with the highest activity recorded at </a:t>
            </a:r>
            <a:r>
              <a:rPr lang="en-US" b="1" dirty="0">
                <a:latin typeface="Aptos Narrow" panose="020B0004020202020204" pitchFamily="34" charset="0"/>
              </a:rPr>
              <a:t>1 PM</a:t>
            </a:r>
            <a:r>
              <a:rPr lang="en-US" dirty="0">
                <a:latin typeface="Aptos Narrow" panose="020B000402020202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ptos Narrow" panose="020B0004020202020204" pitchFamily="34" charset="0"/>
              </a:rPr>
              <a:t> Orders gradually decline after </a:t>
            </a:r>
            <a:r>
              <a:rPr lang="en-US" b="1" dirty="0">
                <a:latin typeface="Aptos Narrow" panose="020B0004020202020204" pitchFamily="34" charset="0"/>
              </a:rPr>
              <a:t>8 PM</a:t>
            </a:r>
            <a:r>
              <a:rPr lang="en-US" dirty="0">
                <a:latin typeface="Aptos Narrow" panose="020B0004020202020204" pitchFamily="34" charset="0"/>
              </a:rPr>
              <a:t>, reaching their lowest point late at night (10 PM to midnight).</a:t>
            </a:r>
          </a:p>
        </p:txBody>
      </p:sp>
    </p:spTree>
    <p:extLst>
      <p:ext uri="{BB962C8B-B14F-4D97-AF65-F5344CB8AC3E}">
        <p14:creationId xmlns:p14="http://schemas.microsoft.com/office/powerpoint/2010/main" val="170274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0BD7B45E-3F3B-CCBD-6375-8124EF95A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70271"/>
            <a:ext cx="12192000" cy="471948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ptos Narrow" panose="020B0004020202020204" pitchFamily="34" charset="0"/>
              </a:rPr>
              <a:t>Actionable Recommendations</a:t>
            </a:r>
          </a:p>
          <a:p>
            <a:pPr algn="l">
              <a:buFont typeface="+mj-lt"/>
              <a:buAutoNum type="arabicPeriod"/>
            </a:pPr>
            <a:r>
              <a:rPr lang="en-US" sz="2000" b="1" dirty="0">
                <a:latin typeface="Aptos Narrow" panose="020B0004020202020204" pitchFamily="34" charset="0"/>
              </a:rPr>
              <a:t> Focus on High-Performing Items</a:t>
            </a:r>
            <a:r>
              <a:rPr lang="en-US" sz="2000" dirty="0">
                <a:latin typeface="Aptos Narrow" panose="020B000402020202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Aptos Narrow" panose="020B0004020202020204" pitchFamily="34" charset="0"/>
              </a:rPr>
              <a:t>Promote Big Mac and other top 5 menu items through deals and combos.</a:t>
            </a:r>
          </a:p>
          <a:p>
            <a:pPr algn="l">
              <a:buFont typeface="+mj-lt"/>
              <a:buAutoNum type="arabicPeriod"/>
            </a:pPr>
            <a:r>
              <a:rPr lang="en-US" sz="2000" b="1" dirty="0">
                <a:latin typeface="Aptos Narrow" panose="020B0004020202020204" pitchFamily="34" charset="0"/>
              </a:rPr>
              <a:t> Target Peak Hours</a:t>
            </a:r>
            <a:r>
              <a:rPr lang="en-US" sz="2000" dirty="0">
                <a:latin typeface="Aptos Narrow" panose="020B000402020202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Aptos Narrow" panose="020B0004020202020204" pitchFamily="34" charset="0"/>
              </a:rPr>
              <a:t>Enhance staffing and operational efficiency during peak hours (1 PM and 7 PM).</a:t>
            </a:r>
          </a:p>
          <a:p>
            <a:pPr algn="l">
              <a:buFont typeface="+mj-lt"/>
              <a:buAutoNum type="arabicPeriod"/>
            </a:pPr>
            <a:r>
              <a:rPr lang="en-US" sz="2000" b="1" dirty="0">
                <a:latin typeface="Aptos Narrow" panose="020B0004020202020204" pitchFamily="34" charset="0"/>
              </a:rPr>
              <a:t> Boost Weekend Sales</a:t>
            </a:r>
            <a:r>
              <a:rPr lang="en-US" sz="2000" dirty="0">
                <a:latin typeface="Aptos Narrow" panose="020B000402020202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Aptos Narrow" panose="020B0004020202020204" pitchFamily="34" charset="0"/>
              </a:rPr>
              <a:t>Run promotions or discounts to attract more weekend customers.</a:t>
            </a:r>
          </a:p>
          <a:p>
            <a:pPr algn="l">
              <a:buFont typeface="+mj-lt"/>
              <a:buAutoNum type="arabicPeriod"/>
            </a:pPr>
            <a:r>
              <a:rPr lang="en-US" sz="2000" b="1" dirty="0">
                <a:latin typeface="Aptos Narrow" panose="020B0004020202020204" pitchFamily="34" charset="0"/>
              </a:rPr>
              <a:t> Diversify Revenue Streams</a:t>
            </a:r>
            <a:r>
              <a:rPr lang="en-US" sz="2000" dirty="0">
                <a:latin typeface="Aptos Narrow" panose="020B000402020202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Aptos Narrow" panose="020B0004020202020204" pitchFamily="34" charset="0"/>
              </a:rPr>
              <a:t>Focus on underperforming categories like Pasta and Wraps to increase their contribution.</a:t>
            </a:r>
          </a:p>
          <a:p>
            <a:pPr algn="l">
              <a:buFont typeface="+mj-lt"/>
              <a:buAutoNum type="arabicPeriod"/>
            </a:pPr>
            <a:r>
              <a:rPr lang="en-US" sz="2000" b="1" dirty="0">
                <a:latin typeface="Aptos Narrow" panose="020B0004020202020204" pitchFamily="34" charset="0"/>
              </a:rPr>
              <a:t> Continue Leveraging Weekday Momentum</a:t>
            </a:r>
            <a:r>
              <a:rPr lang="en-US" sz="2000" dirty="0">
                <a:latin typeface="Aptos Narrow" panose="020B000402020202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Aptos Narrow" panose="020B0004020202020204" pitchFamily="34" charset="0"/>
              </a:rPr>
              <a:t>Consider launching loyalty programs targeting weekday customers to maintain high revenue.</a:t>
            </a:r>
          </a:p>
        </p:txBody>
      </p:sp>
    </p:spTree>
    <p:extLst>
      <p:ext uri="{BB962C8B-B14F-4D97-AF65-F5344CB8AC3E}">
        <p14:creationId xmlns:p14="http://schemas.microsoft.com/office/powerpoint/2010/main" val="8212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341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 Narrow</vt:lpstr>
      <vt:lpstr>Arial</vt:lpstr>
      <vt:lpstr>Calibri</vt:lpstr>
      <vt:lpstr>Calibri Light</vt:lpstr>
      <vt:lpstr>Office Theme</vt:lpstr>
      <vt:lpstr>PowerPoint Presentation</vt:lpstr>
      <vt:lpstr>Summary of above dashboard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Sayooj R</dc:creator>
  <cp:lastModifiedBy>Sayooj R</cp:lastModifiedBy>
  <cp:revision>1</cp:revision>
  <dcterms:created xsi:type="dcterms:W3CDTF">2024-12-20T14:29:27Z</dcterms:created>
  <dcterms:modified xsi:type="dcterms:W3CDTF">2024-12-20T14:40:27Z</dcterms:modified>
</cp:coreProperties>
</file>