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6" r:id="rId5"/>
    <p:sldId id="355" r:id="rId6"/>
    <p:sldId id="430" r:id="rId7"/>
    <p:sldId id="275" r:id="rId8"/>
    <p:sldId id="296" r:id="rId9"/>
    <p:sldId id="274" r:id="rId10"/>
    <p:sldId id="42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9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DB74D4-5E76-4C47-E7AA-61E2C648C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962EDA-0A3B-5C3A-C8DF-7672C339CF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80489-5F61-FA08-A147-AE43BE9C49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D387C-1469-6716-E148-98BDCB6976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9155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078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ED47-D61B-E309-5EB2-04BEA12A9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2015A-4BD5-FB90-2194-40EC34F3C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CA64A-8775-9B3D-9AE9-FD021694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81261-2900-E08E-C669-3DFABF33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EC566-B985-EEED-64AD-AD1E74A8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7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D69A-3DC0-DB39-3334-A9BA5A40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D3BDA-5093-5E89-269A-69491664F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4D6DE-8E90-0D56-D28B-DE572490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05BF5-4225-BB1D-1457-34DF8A62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15106-45F8-64CE-C438-3456469A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42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C22B9-DE1E-5F16-BBC3-3C3783BBB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CD89A-B728-0F81-7454-DC5E2A878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58732-2337-1D9F-CEEA-43A1482A4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7DE17-567C-8524-BA24-E118292F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F672A-C170-9AF8-1F51-A43D912B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91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CA1A-1762-8CB7-50BB-A111D129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22A42-2CDB-09CC-BE64-F16D5C826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ABE68-4EA6-9203-A5C9-B66C24AFE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67B6A-FEE3-4AC6-8E54-D5FACAB4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657043-F392-49EE-6EA5-8D65E35075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51" y="6314998"/>
            <a:ext cx="12172949" cy="543001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BEAEE31-D547-6DE5-354C-3C8A4B556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8075" y="6320564"/>
            <a:ext cx="5724525" cy="365125"/>
          </a:xfrm>
          <a:solidFill>
            <a:srgbClr val="3D0BF3"/>
          </a:solidFill>
        </p:spPr>
        <p:txBody>
          <a:bodyPr/>
          <a:lstStyle>
            <a:lvl1pPr>
              <a:defRPr sz="1600" b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>
                <a:solidFill>
                  <a:srgbClr val="FFFF00"/>
                </a:solidFill>
              </a:rPr>
              <a:t>COURSE CODE: 23EC2208A   DIGITAL COMMUNICATIONS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55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8C2C-E2CF-99A3-4B76-ADF5001F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C2576-8EE8-91D2-5E72-FA94CB728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98F4BD-A106-59A3-7BD8-3BABB3B81F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51" y="6314998"/>
            <a:ext cx="12172949" cy="543001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D5FF0DA-22E5-11C4-9F03-DC568456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8075" y="6320564"/>
            <a:ext cx="5724525" cy="365125"/>
          </a:xfrm>
          <a:solidFill>
            <a:srgbClr val="3D0BF3"/>
          </a:solidFill>
        </p:spPr>
        <p:txBody>
          <a:bodyPr/>
          <a:lstStyle>
            <a:lvl1pPr>
              <a:defRPr sz="1600" b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>
                <a:solidFill>
                  <a:srgbClr val="FFFF00"/>
                </a:solidFill>
              </a:rPr>
              <a:t>COURSE CODE: 23EC2208A   DIGITAL COMMUNICATIONS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1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7CD4-BDA6-3911-5E74-51628C7F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B55A5-127A-FB1A-D6A8-2DB0C0250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72ADF-3BAF-8B6D-CE3D-0630A3BD8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AF980-DB77-3853-4FE3-4F5B590D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6C360-183F-64E6-626F-727D1D8C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84E52-C247-AD53-8DB0-9ECE2061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14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011E-FDD8-C6F9-54EC-646022162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5621B-0845-07C4-189D-F7BBBB0E1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9B479-E026-29B4-BC5D-A2969FF33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7F45F-1EF7-566D-CAC4-4C5D316E0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046E26-E4BA-61B4-260D-FE06C29DD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7DA7C-8C23-E683-8694-DF1F8F91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BB2813-0E43-C0C5-55E0-B207BC18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6E77F-AC73-4C85-9AF3-4E287B76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66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DFC9-9061-5F4F-63A1-3305678EE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82E788-FD55-94B5-DB0F-A3A79CBDDD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51" y="6314998"/>
            <a:ext cx="12172949" cy="543001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0A17FA4-8710-61CE-CEF5-3F4886BC7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8075" y="6320564"/>
            <a:ext cx="5724525" cy="365125"/>
          </a:xfrm>
          <a:solidFill>
            <a:srgbClr val="3D0BF3"/>
          </a:solidFill>
        </p:spPr>
        <p:txBody>
          <a:bodyPr/>
          <a:lstStyle>
            <a:lvl1pPr>
              <a:defRPr sz="1600" b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>
                <a:solidFill>
                  <a:srgbClr val="FFFF00"/>
                </a:solidFill>
              </a:rPr>
              <a:t>COURSE CODE: 23EC2208A   DIGITAL COMMUNICATIONS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56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01F90C-55A9-31B0-CBB0-BB754054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E083F-F5FA-7EDC-022C-F983177B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4D4BC-94EA-DC9F-DE3D-52353BCFE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71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56F4-13D7-9DF0-566B-6B11FBCF0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662A4-F4B4-465C-1D29-3348E830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31FD9-C665-610D-0289-9B7B8A5C2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757DB-B89E-4A29-D0C5-6C71BF3D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85567-382F-8CF1-AD95-ABD0EA4C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CD8D5-E405-5DA9-B52B-41819F4E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23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09B87-55C2-9F19-3623-91B7F4C3B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A6723-D58C-1102-D7AC-4EB5F54D0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7D962-ECA6-E890-FA89-C9836AA22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0DDB2-6F1C-06B9-6100-0D082679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86502-ED0C-6A23-60A8-C9EC1E67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M. Venu Gopala Rao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7D0C5-413A-DA84-8A31-11018340B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06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E7B62-8011-CCDC-959C-C770C92F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A46B4-B884-807D-D2D2-4536B041F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81CC-4DF4-0090-E0ED-584BBD3B4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F9F48-0658-B969-E15D-50A0133BC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M. Venu Gopala Rao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4D365-DD42-F8BB-FE9B-3A5245936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BCCC1-BF11-4F37-963E-1BCD5B23FD72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 descr="Icon&#10;&#10;Description automatically generated with medium confidence">
            <a:extLst>
              <a:ext uri="{FF2B5EF4-FFF2-40B4-BE49-F238E27FC236}">
                <a16:creationId xmlns:a16="http://schemas.microsoft.com/office/drawing/2014/main" id="{FA6FD25C-E91B-3776-D178-4D9AF946F9A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B01E73-FD80-735E-7997-6704ACBA2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874DC773-DFA3-0B02-D75F-59F2159E3A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5BABA2C-D8FD-06D1-9B6A-4C92941ABA57}"/>
              </a:ext>
            </a:extLst>
          </p:cNvPr>
          <p:cNvGrpSpPr/>
          <p:nvPr/>
        </p:nvGrpSpPr>
        <p:grpSpPr>
          <a:xfrm>
            <a:off x="5091703" y="3187434"/>
            <a:ext cx="2391477" cy="1200329"/>
            <a:chOff x="147635" y="460375"/>
            <a:chExt cx="1766889" cy="844234"/>
          </a:xfrm>
        </p:grpSpPr>
        <p:pic>
          <p:nvPicPr>
            <p:cNvPr id="5" name="Picture 4" descr="A logo with a red and black design&#10;&#10;Description automatically generated">
              <a:extLst>
                <a:ext uri="{FF2B5EF4-FFF2-40B4-BE49-F238E27FC236}">
                  <a16:creationId xmlns:a16="http://schemas.microsoft.com/office/drawing/2014/main" id="{AC479C7F-86A2-08C1-399E-7D4F377B99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637" y="460375"/>
              <a:ext cx="1766887" cy="75390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454D8E-AEF4-2A1B-1CF3-51F46E791C86}"/>
                </a:ext>
              </a:extLst>
            </p:cNvPr>
            <p:cNvSpPr/>
            <p:nvPr userDrawn="1"/>
          </p:nvSpPr>
          <p:spPr>
            <a:xfrm>
              <a:off x="147635" y="1258890"/>
              <a:ext cx="966788" cy="45719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10" name="Picture 9" descr="A close-up of a logo&#10;&#10;Description automatically generated">
            <a:extLst>
              <a:ext uri="{FF2B5EF4-FFF2-40B4-BE49-F238E27FC236}">
                <a16:creationId xmlns:a16="http://schemas.microsoft.com/office/drawing/2014/main" id="{6FC60D05-3F7A-D0AD-B502-901A9F117E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2" t="19022" r="21606" b="47421"/>
          <a:stretch/>
        </p:blipFill>
        <p:spPr>
          <a:xfrm>
            <a:off x="295316" y="584333"/>
            <a:ext cx="1648451" cy="13187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F675EA-F89F-F3EC-AB0F-2418045C7463}"/>
              </a:ext>
            </a:extLst>
          </p:cNvPr>
          <p:cNvSpPr txBox="1"/>
          <p:nvPr/>
        </p:nvSpPr>
        <p:spPr>
          <a:xfrm>
            <a:off x="2216517" y="663940"/>
            <a:ext cx="7758965" cy="1200329"/>
          </a:xfrm>
          <a:prstGeom prst="rect">
            <a:avLst/>
          </a:prstGeom>
          <a:solidFill>
            <a:srgbClr val="3DF93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DIGITAL COMMUNICATIONS</a:t>
            </a:r>
          </a:p>
          <a:p>
            <a:pPr algn="ctr"/>
            <a:r>
              <a:rPr lang="en-US" sz="36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</a:t>
            </a:r>
            <a:r>
              <a:rPr lang="en-US" sz="3600" dirty="0">
                <a:ln w="0"/>
                <a:solidFill>
                  <a:srgbClr val="3D0BF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23EC2208A</a:t>
            </a:r>
            <a:endParaRPr lang="en-IN" sz="3600" dirty="0">
              <a:ln w="0"/>
              <a:solidFill>
                <a:srgbClr val="3D0BF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95EC8CE-8C3F-F112-A31A-A53A7223E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6" y="6244202"/>
            <a:ext cx="12172949" cy="5430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1680E2D-C7EF-CA4C-553B-0CE8CF889867}"/>
              </a:ext>
            </a:extLst>
          </p:cNvPr>
          <p:cNvSpPr txBox="1"/>
          <p:nvPr/>
        </p:nvSpPr>
        <p:spPr>
          <a:xfrm>
            <a:off x="1087994" y="5387897"/>
            <a:ext cx="103358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3D0BF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Dr. G V Subbarao</a:t>
            </a:r>
          </a:p>
          <a:p>
            <a:pPr algn="ctr"/>
            <a:r>
              <a:rPr lang="en-US" sz="3200" dirty="0">
                <a:ln w="0"/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Communications Engineering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 L E F Deemed to be University</a:t>
            </a:r>
          </a:p>
        </p:txBody>
      </p:sp>
      <p:pic>
        <p:nvPicPr>
          <p:cNvPr id="7" name="Picture 6" descr="A orange circle and circle logo&#10;&#10;Description automatically generated with medium confidence">
            <a:extLst>
              <a:ext uri="{FF2B5EF4-FFF2-40B4-BE49-F238E27FC236}">
                <a16:creationId xmlns:a16="http://schemas.microsoft.com/office/drawing/2014/main" id="{A2958EF3-3CF2-E6D0-3504-700B3031B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288" y="663940"/>
            <a:ext cx="1359863" cy="1359863"/>
          </a:xfrm>
          <a:prstGeom prst="rect">
            <a:avLst/>
          </a:prstGeom>
        </p:spPr>
      </p:pic>
      <p:pic>
        <p:nvPicPr>
          <p:cNvPr id="9" name="Picture 8" descr="A cartoon character juggling with icons&#10;&#10;Description automatically generated">
            <a:extLst>
              <a:ext uri="{FF2B5EF4-FFF2-40B4-BE49-F238E27FC236}">
                <a16:creationId xmlns:a16="http://schemas.microsoft.com/office/drawing/2014/main" id="{AFA0D92F-E5A4-217D-B1F9-D3A789E39F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05" y="1976415"/>
            <a:ext cx="2197217" cy="1237869"/>
          </a:xfrm>
          <a:prstGeom prst="rect">
            <a:avLst/>
          </a:prstGeom>
        </p:spPr>
      </p:pic>
      <p:pic>
        <p:nvPicPr>
          <p:cNvPr id="13" name="Picture 12" descr="A person holding a phone&#10;&#10;Description automatically generated">
            <a:extLst>
              <a:ext uri="{FF2B5EF4-FFF2-40B4-BE49-F238E27FC236}">
                <a16:creationId xmlns:a16="http://schemas.microsoft.com/office/drawing/2014/main" id="{B92879EC-43C5-9E8C-A661-C485085F7F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2" t="9339" r="38928" b="12718"/>
          <a:stretch/>
        </p:blipFill>
        <p:spPr>
          <a:xfrm>
            <a:off x="9090930" y="1964505"/>
            <a:ext cx="1264696" cy="1169199"/>
          </a:xfrm>
          <a:prstGeom prst="rect">
            <a:avLst/>
          </a:prstGeom>
        </p:spPr>
      </p:pic>
      <p:pic>
        <p:nvPicPr>
          <p:cNvPr id="17" name="Picture 16" descr="A hand touching a tablet&#10;&#10;Description automatically generated">
            <a:extLst>
              <a:ext uri="{FF2B5EF4-FFF2-40B4-BE49-F238E27FC236}">
                <a16:creationId xmlns:a16="http://schemas.microsoft.com/office/drawing/2014/main" id="{81D66740-1758-3484-3B0B-B362B48078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324" y="3429000"/>
            <a:ext cx="1895472" cy="1895472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D1C8A871-2542-BA7B-A909-3EBDDC20ED68}"/>
              </a:ext>
            </a:extLst>
          </p:cNvPr>
          <p:cNvGrpSpPr/>
          <p:nvPr/>
        </p:nvGrpSpPr>
        <p:grpSpPr>
          <a:xfrm>
            <a:off x="387488" y="3503335"/>
            <a:ext cx="3224735" cy="1770764"/>
            <a:chOff x="170026" y="3214284"/>
            <a:chExt cx="3224735" cy="1770764"/>
          </a:xfrm>
        </p:grpSpPr>
        <p:pic>
          <p:nvPicPr>
            <p:cNvPr id="23" name="Picture 22" descr="A diagram of a diagram of a communication system&#10;&#10;Description automatically generated with medium confidence">
              <a:extLst>
                <a:ext uri="{FF2B5EF4-FFF2-40B4-BE49-F238E27FC236}">
                  <a16:creationId xmlns:a16="http://schemas.microsoft.com/office/drawing/2014/main" id="{B1515164-E2BD-6C65-2B1C-7C77650F0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36" t="26229" r="15865"/>
            <a:stretch/>
          </p:blipFill>
          <p:spPr>
            <a:xfrm>
              <a:off x="170026" y="3214284"/>
              <a:ext cx="3224735" cy="1768856"/>
            </a:xfrm>
            <a:prstGeom prst="rect">
              <a:avLst/>
            </a:prstGeom>
          </p:spPr>
        </p:pic>
        <p:pic>
          <p:nvPicPr>
            <p:cNvPr id="15" name="Picture 14" descr="A group of people using devices&#10;&#10;Description automatically generated">
              <a:extLst>
                <a:ext uri="{FF2B5EF4-FFF2-40B4-BE49-F238E27FC236}">
                  <a16:creationId xmlns:a16="http://schemas.microsoft.com/office/drawing/2014/main" id="{EDCD6ED7-C00E-8CB8-7EFA-402B765EA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541" y="4311206"/>
              <a:ext cx="1428450" cy="6738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0610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34A8-99F1-492C-760B-549EC25C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833" y="30313"/>
            <a:ext cx="9759137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SYLLABUS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F04A1-DB36-4ADB-55BA-97AC0E40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74B7-8A2D-4D84-BB94-0DE9EBE0369E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A6C87-3F8D-F3AC-DB67-ABD962528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68030" y="6356349"/>
            <a:ext cx="5713856" cy="365125"/>
          </a:xfrm>
          <a:solidFill>
            <a:srgbClr val="0909B7"/>
          </a:solidFill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COURSE CODE: 23EC2208A   DIGITAL COMMUNICATIONS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4A04C6-DF70-6DC5-1954-F6F0DC4E1A4B}"/>
              </a:ext>
            </a:extLst>
          </p:cNvPr>
          <p:cNvSpPr/>
          <p:nvPr/>
        </p:nvSpPr>
        <p:spPr>
          <a:xfrm>
            <a:off x="302120" y="1427354"/>
            <a:ext cx="11568701" cy="972079"/>
          </a:xfrm>
          <a:prstGeom prst="roundRect">
            <a:avLst/>
          </a:prstGeom>
          <a:solidFill>
            <a:srgbClr val="4DF56D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0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Pulse Modulation Techniques: </a:t>
            </a:r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Baseband signals. Sampling process; Concepts on PAM, PWM and PPM. Quantization Process; Quantization Noise; Linear and Non-linear PCM codes, Noise Considerations in PCM Systems; PCM Line Speed, DPCM, Delta Modulation (DM) and Adaptive DM. Line codes.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EFF117F-BAA3-AEA4-F4AC-A0FD943882FE}"/>
              </a:ext>
            </a:extLst>
          </p:cNvPr>
          <p:cNvSpPr/>
          <p:nvPr/>
        </p:nvSpPr>
        <p:spPr>
          <a:xfrm>
            <a:off x="311649" y="4125708"/>
            <a:ext cx="11568701" cy="972078"/>
          </a:xfrm>
          <a:prstGeom prst="roundRect">
            <a:avLst/>
          </a:pr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Digital Transmission via Carrier Modulation: </a:t>
            </a:r>
            <a:r>
              <a:rPr lang="en-US" sz="2000" dirty="0">
                <a:solidFill>
                  <a:srgbClr val="3D0BF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 on measure of Information: Bits, Bit Rate, Baud, and M-</a:t>
            </a:r>
            <a:r>
              <a:rPr lang="en-US" sz="2000" dirty="0" err="1">
                <a:solidFill>
                  <a:srgbClr val="3D0BF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ary</a:t>
            </a:r>
            <a:r>
              <a:rPr lang="en-US" sz="2000" dirty="0">
                <a:solidFill>
                  <a:srgbClr val="3D0BF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Encoding;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Noiseless coding-Huffman coding, Channel capacity, ASK, PSK, FSK, QAM. Bandwidth Efficiency, Carrier and Clock Recovery, Probability of Error and Bit Error Rate, Error Performance.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2960B7-DBFE-7EEF-B34D-1D3CD75337E5}"/>
              </a:ext>
            </a:extLst>
          </p:cNvPr>
          <p:cNvSpPr/>
          <p:nvPr/>
        </p:nvSpPr>
        <p:spPr>
          <a:xfrm>
            <a:off x="311649" y="2470911"/>
            <a:ext cx="11568701" cy="1585828"/>
          </a:xfrm>
          <a:prstGeom prst="roundRect">
            <a:avLst/>
          </a:prstGeom>
          <a:solidFill>
            <a:srgbClr val="FF00FF">
              <a:alpha val="2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Through Bandlimited Channels: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Characterization of Band limited Channels, Optimum Receiver for the AWGN Channel, Detection of Baseband Signals in Noise, Matched filter, </a:t>
            </a:r>
            <a:r>
              <a:rPr lang="en-US" sz="2000" dirty="0">
                <a:solidFill>
                  <a:srgbClr val="0909B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binary signal transmission and antipodal signals.,</a:t>
            </a:r>
            <a:r>
              <a:rPr lang="en-US" sz="2000" dirty="0">
                <a:solidFill>
                  <a:srgbClr val="0909B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909B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Coding; 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Power Spectrum of a Digital PAM Signal, Inter symbol Interference: Eye diagrams, System Design for Band limited Channels. Raised Cosine spectrum, Linear and non-linear Equalizers.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B5F75B-3BD7-E73B-23F7-D4B36FABB3FD}"/>
              </a:ext>
            </a:extLst>
          </p:cNvPr>
          <p:cNvSpPr/>
          <p:nvPr/>
        </p:nvSpPr>
        <p:spPr>
          <a:xfrm>
            <a:off x="302124" y="5158101"/>
            <a:ext cx="11578226" cy="105637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1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000" dirty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Spread Spectrum Modulation: </a:t>
            </a:r>
            <a:r>
              <a:rPr lang="en-IN" sz="20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Pseudo-noise sequences, notion of spread spectrum, Direct Sequence Spread Spectrum (DSSS) with coherent BPSK, Signal space, dimensionality and processing gain, Probability error and Frequency-Hop Spread Spectrum. 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A2BFC507-CE63-02F2-3F1D-80B084C42ED9}"/>
              </a:ext>
            </a:extLst>
          </p:cNvPr>
          <p:cNvSpPr txBox="1"/>
          <p:nvPr/>
        </p:nvSpPr>
        <p:spPr>
          <a:xfrm>
            <a:off x="3197545" y="987086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srgbClr val="150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(Content Prepared by Dr. M. </a:t>
            </a:r>
            <a:r>
              <a:rPr lang="en-US" sz="1800" dirty="0" err="1">
                <a:solidFill>
                  <a:srgbClr val="150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Venugopala</a:t>
            </a:r>
            <a:r>
              <a:rPr lang="en-US" sz="1800" dirty="0">
                <a:solidFill>
                  <a:srgbClr val="150AF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Rao, CC)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39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44952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4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Introduction to Information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385" y="844953"/>
            <a:ext cx="11707091" cy="525087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0404EC"/>
                </a:solidFill>
                <a:latin typeface="Arial" pitchFamily="34" charset="0"/>
                <a:cs typeface="Arial" pitchFamily="34" charset="0"/>
              </a:rPr>
              <a:t>Information theory is a branch of science that deals with the analysis of a communications system.</a:t>
            </a:r>
          </a:p>
          <a:p>
            <a:pPr>
              <a:buFont typeface="Wingdings" pitchFamily="2" charset="2"/>
              <a:buChar char="Ø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solidFill>
                  <a:srgbClr val="178F03"/>
                </a:solidFill>
                <a:latin typeface="Arial" pitchFamily="34" charset="0"/>
                <a:cs typeface="Arial" pitchFamily="34" charset="0"/>
              </a:rPr>
              <a:t>Claude Shannon Published a landmark paper in 1948 that was the beginning of the branch of information theory.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We are interested in communicating information from a source to a destination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3BC803-84C8-79C9-B7F9-798A836DD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97" y="1794080"/>
            <a:ext cx="10660303" cy="22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4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49" y="940650"/>
            <a:ext cx="11858845" cy="356543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rgbClr val="0C03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theory </a:t>
            </a:r>
            <a:r>
              <a:rPr lang="en-US" dirty="0">
                <a:solidFill>
                  <a:srgbClr val="0C03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highly theoretical study of the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 use of bandwidth </a:t>
            </a:r>
            <a:r>
              <a:rPr lang="en-US" dirty="0">
                <a:solidFill>
                  <a:srgbClr val="0C03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propagate information through electronic communications systems (Channel or </a:t>
            </a:r>
            <a:r>
              <a:rPr lang="en-US" dirty="0" err="1">
                <a:solidFill>
                  <a:srgbClr val="0C03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mediam</a:t>
            </a:r>
            <a:r>
              <a:rPr lang="en-US" dirty="0">
                <a:solidFill>
                  <a:srgbClr val="0C03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theory can be used to determine the 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capacity 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 data communication system.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Information capacity is a measure of how much information can be propagated through a communications system and is a function of bandwidth and transmission time.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63418" y="4506085"/>
            <a:ext cx="1630871" cy="5542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137B99-9CDA-3ECD-71D4-E52B319DA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50" y="-25334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Theory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F99281-F9DE-DD59-E0F4-BC2152C6E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784" y="5177266"/>
            <a:ext cx="5240071" cy="136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2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486" y="632817"/>
            <a:ext cx="11783027" cy="638860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C03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capacity represents the number of independent symbols that can be carried through a system in a given unit of time.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most basic digital symbol used to represent information is the 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 digit,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Therefore, it is often convenient to express the information capacity of a system as a </a:t>
            </a:r>
            <a:r>
              <a:rPr lang="en-US" i="1" dirty="0">
                <a:solidFill>
                  <a:srgbClr val="0C03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 rate</a:t>
            </a:r>
            <a:r>
              <a:rPr lang="en-US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Bit rate is simply the number of bits transmitted during one second and is expressed in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bits per second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(bps).     </a:t>
            </a:r>
          </a:p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221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information capacity is a linear function of bandwidth and transmission time and is directly proportional to both. If either the bandwidth or the transmission time changes, proportional change occurs directly in the information capacity.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A304D-3434-0A8E-B106-C5B4CC2FF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89" y="4094922"/>
            <a:ext cx="7856698" cy="50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295" y="0"/>
            <a:ext cx="11838432" cy="6736410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                    Shannon limit theorem: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37F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higher the signal- to-noise ratio, the better the performance and the higher the information capacity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3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682" y="4704183"/>
            <a:ext cx="11764614" cy="8249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37875" y="5572485"/>
            <a:ext cx="8398042" cy="625206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51916" y="1377487"/>
            <a:ext cx="6439421" cy="123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6099" y="2676251"/>
            <a:ext cx="7662575" cy="1900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511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C99DF3D8-B10E-8B96-F70D-4D036378D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778" y="2857500"/>
            <a:ext cx="1806405" cy="1143000"/>
          </a:xfrm>
        </p:spPr>
        <p:txBody>
          <a:bodyPr/>
          <a:lstStyle/>
          <a:p>
            <a:r>
              <a:rPr lang="en-IN" altLang="en-US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23CD8-BED0-5A35-2521-392F28A63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30673-1996-66DD-340E-03849AE8F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7D19B2-9399-4375-A41B-870151398D4A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B4054966B8914981DF84CE0611BBF3" ma:contentTypeVersion="13" ma:contentTypeDescription="Create a new document." ma:contentTypeScope="" ma:versionID="8a796047917fdd02fe75b75195f00977">
  <xsd:schema xmlns:xsd="http://www.w3.org/2001/XMLSchema" xmlns:xs="http://www.w3.org/2001/XMLSchema" xmlns:p="http://schemas.microsoft.com/office/2006/metadata/properties" xmlns:ns3="9df66832-8a96-40a9-b472-27b1b671652b" xmlns:ns4="3ef07bbe-7178-465e-b37e-c96ad76c7ba2" targetNamespace="http://schemas.microsoft.com/office/2006/metadata/properties" ma:root="true" ma:fieldsID="f3a2d852074f99ffe044f5cdbc6860e7" ns3:_="" ns4:_="">
    <xsd:import namespace="9df66832-8a96-40a9-b472-27b1b671652b"/>
    <xsd:import namespace="3ef07bbe-7178-465e-b37e-c96ad76c7ba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f66832-8a96-40a9-b472-27b1b67165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f07bbe-7178-465e-b37e-c96ad76c7ba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df66832-8a96-40a9-b472-27b1b671652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D4FFE4-B5DD-40DF-82C4-AC58AE0649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f66832-8a96-40a9-b472-27b1b671652b"/>
    <ds:schemaRef ds:uri="3ef07bbe-7178-465e-b37e-c96ad76c7b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942E90-F73C-42DC-BE25-1F552216703B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9df66832-8a96-40a9-b472-27b1b671652b"/>
    <ds:schemaRef ds:uri="http://purl.org/dc/elements/1.1/"/>
    <ds:schemaRef ds:uri="3ef07bbe-7178-465e-b37e-c96ad76c7ba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4A4D56B-9EDA-4F8D-84ED-5B5B230CCC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532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SYLLABUS</vt:lpstr>
      <vt:lpstr>    Introduction to Information Theory</vt:lpstr>
      <vt:lpstr>Information Theory</vt:lpstr>
      <vt:lpstr>PowerPoint Presentation</vt:lpstr>
      <vt:lpstr>PowerPoint Presentation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MVGR</dc:creator>
  <cp:lastModifiedBy>Dr. G.V.S.RAO</cp:lastModifiedBy>
  <cp:revision>35</cp:revision>
  <dcterms:created xsi:type="dcterms:W3CDTF">2023-05-08T13:48:07Z</dcterms:created>
  <dcterms:modified xsi:type="dcterms:W3CDTF">2025-01-27T04:38:17Z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0x010100F1B4054966B8914981DF84CE0611BBF3</vt:lpwstr>
  </property>
</Properties>
</file>