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6" r:id="rId5"/>
    <p:sldId id="355" r:id="rId6"/>
    <p:sldId id="436" r:id="rId7"/>
    <p:sldId id="435" r:id="rId8"/>
    <p:sldId id="433" r:id="rId9"/>
    <p:sldId id="432" r:id="rId10"/>
    <p:sldId id="431" r:id="rId11"/>
    <p:sldId id="429" r:id="rId12"/>
    <p:sldId id="444" r:id="rId13"/>
    <p:sldId id="445" r:id="rId14"/>
    <p:sldId id="430" r:id="rId15"/>
    <p:sldId id="447" r:id="rId16"/>
    <p:sldId id="440" r:id="rId17"/>
    <p:sldId id="439" r:id="rId18"/>
    <p:sldId id="438" r:id="rId19"/>
    <p:sldId id="437" r:id="rId20"/>
    <p:sldId id="442" r:id="rId21"/>
    <p:sldId id="443" r:id="rId22"/>
    <p:sldId id="446" r:id="rId23"/>
    <p:sldId id="42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ED47-D61B-E309-5EB2-04BEA12A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2015A-4BD5-FB90-2194-40EC34F3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A64A-8775-9B3D-9AE9-FD02169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1261-2900-E08E-C669-3DFABF33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C566-B985-EEED-64AD-AD1E74A8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69A-3DC0-DB39-3334-A9BA5A40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3BDA-5093-5E89-269A-69491664F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D6DE-8E90-0D56-D28B-DE572490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5BF5-4225-BB1D-1457-34DF8A62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5106-45F8-64CE-C438-3456469A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C22B9-DE1E-5F16-BBC3-3C3783BB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CD89A-B728-0F81-7454-DC5E2A87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8732-2337-1D9F-CEEA-43A1482A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DE17-567C-8524-BA24-E118292F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672A-C170-9AF8-1F51-A43D912B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A1A-1762-8CB7-50BB-A111D129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2A42-2CDB-09CC-BE64-F16D5C82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ABE68-4EA6-9203-A5C9-B66C24AF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AC3-7233-F0A8-8841-E703D8A9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7B6A-FEE3-4AC6-8E54-D5FACA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5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C2C-E2CF-99A3-4B76-ADF5001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2576-8EE8-91D2-5E72-FA94CB72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4DF-70BD-585F-9DD0-E4C04178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BFF7-3FE4-D642-3C34-C2AB78F7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8487C-E86A-5B42-AFD9-4459C395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7CD4-BDA6-3911-5E74-51628C7F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55A5-127A-FB1A-D6A8-2DB0C0250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2ADF-3BAF-8B6D-CE3D-0630A3BD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F980-DB77-3853-4FE3-4F5B590D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6C360-183F-64E6-626F-727D1D8C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84E52-C247-AD53-8DB0-9ECE2061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4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011E-FDD8-C6F9-54EC-64602216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621B-0845-07C4-189D-F7BBBB0E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B479-E026-29B4-BC5D-A2969FF3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7F45F-1EF7-566D-CAC4-4C5D316E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46E26-E4BA-61B4-260D-FE06C29DD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7DA7C-8C23-E683-8694-DF1F8F91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B2813-0E43-C0C5-55E0-B207BC1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6E77F-AC73-4C85-9AF3-4E287B76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6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DFC9-9061-5F4F-63A1-3305678E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D372-4898-7A0A-F18E-2955DE19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26B0-5458-1CA3-28D7-348D05C7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49DE8-CD82-8DB2-ECF2-2D40EF18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6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1F90C-55A9-31B0-CBB0-BB754054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E083F-F5FA-7EDC-022C-F983177B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4D4BC-94EA-DC9F-DE3D-52353BCF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1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56F4-13D7-9DF0-566B-6B11FBCF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62A4-F4B4-465C-1D29-3348E830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1FD9-C665-610D-0289-9B7B8A5C2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757DB-B89E-4A29-D0C5-6C71BF3D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5567-382F-8CF1-AD95-ABD0EA4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D8D5-E405-5DA9-B52B-41819F4E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9B87-55C2-9F19-3623-91B7F4C3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A6723-D58C-1102-D7AC-4EB5F54D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7D962-ECA6-E890-FA89-C9836AA2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0DDB2-6F1C-06B9-6100-0D082679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6502-ED0C-6A23-60A8-C9EC1E67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D0C5-413A-DA84-8A31-11018340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E7B62-8011-CCDC-959C-C770C92F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A46B4-B884-807D-D2D2-4536B041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81CC-4DF4-0090-E0ED-584BBD3B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F9F48-0658-B969-E15D-50A0133BC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D365-DD42-F8BB-FE9B-3A5245936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FA6FD25C-E91B-3776-D178-4D9AF946F9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01E73-FD80-735E-7997-6704ACBA2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874DC773-DFA3-0B02-D75F-59F2159E3A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C_CO2_3.%20Channel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BABA2C-D8FD-06D1-9B6A-4C92941ABA57}"/>
              </a:ext>
            </a:extLst>
          </p:cNvPr>
          <p:cNvGrpSpPr/>
          <p:nvPr/>
        </p:nvGrpSpPr>
        <p:grpSpPr>
          <a:xfrm>
            <a:off x="5091703" y="3187434"/>
            <a:ext cx="2391477" cy="1200329"/>
            <a:chOff x="147635" y="460375"/>
            <a:chExt cx="1766889" cy="844234"/>
          </a:xfrm>
        </p:grpSpPr>
        <p:pic>
          <p:nvPicPr>
            <p:cNvPr id="5" name="Picture 4" descr="A logo with a red and black design&#10;&#10;Description automatically generated">
              <a:extLst>
                <a:ext uri="{FF2B5EF4-FFF2-40B4-BE49-F238E27FC236}">
                  <a16:creationId xmlns:a16="http://schemas.microsoft.com/office/drawing/2014/main" id="{AC479C7F-86A2-08C1-399E-7D4F377B99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" y="460375"/>
              <a:ext cx="1766887" cy="7539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454D8E-AEF4-2A1B-1CF3-51F46E791C86}"/>
                </a:ext>
              </a:extLst>
            </p:cNvPr>
            <p:cNvSpPr/>
            <p:nvPr userDrawn="1"/>
          </p:nvSpPr>
          <p:spPr>
            <a:xfrm>
              <a:off x="147635" y="1258890"/>
              <a:ext cx="966788" cy="4571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6FC60D05-3F7A-D0AD-B502-901A9F117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t="19022" r="21606" b="47421"/>
          <a:stretch/>
        </p:blipFill>
        <p:spPr>
          <a:xfrm>
            <a:off x="295316" y="584333"/>
            <a:ext cx="1648451" cy="1318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F675EA-F89F-F3EC-AB0F-2418045C7463}"/>
              </a:ext>
            </a:extLst>
          </p:cNvPr>
          <p:cNvSpPr txBox="1"/>
          <p:nvPr/>
        </p:nvSpPr>
        <p:spPr>
          <a:xfrm>
            <a:off x="2216517" y="663940"/>
            <a:ext cx="7758965" cy="1200329"/>
          </a:xfrm>
          <a:prstGeom prst="rect">
            <a:avLst/>
          </a:prstGeom>
          <a:solidFill>
            <a:srgbClr val="3DF9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</a:p>
          <a:p>
            <a:pPr algn="ctr"/>
            <a:r>
              <a:rPr lang="en-US" sz="36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3600" dirty="0">
                <a:ln w="0"/>
                <a:solidFill>
                  <a:srgbClr val="3D0BF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23EC2208A</a:t>
            </a:r>
            <a:endParaRPr lang="en-IN" sz="3600" dirty="0">
              <a:ln w="0"/>
              <a:solidFill>
                <a:srgbClr val="3D0BF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5EC8CE-8C3F-F112-A31A-A53A7223E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6" y="6244202"/>
            <a:ext cx="12172949" cy="543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80E2D-C7EF-CA4C-553B-0CE8CF889867}"/>
              </a:ext>
            </a:extLst>
          </p:cNvPr>
          <p:cNvSpPr txBox="1"/>
          <p:nvPr/>
        </p:nvSpPr>
        <p:spPr>
          <a:xfrm>
            <a:off x="1087994" y="5387897"/>
            <a:ext cx="103358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0B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G V Subbarao</a:t>
            </a:r>
          </a:p>
          <a:p>
            <a:pPr algn="ctr"/>
            <a:r>
              <a:rPr lang="en-US" sz="3200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Communications Engineering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L E F Deemed to be University</a:t>
            </a:r>
          </a:p>
        </p:txBody>
      </p:sp>
      <p:pic>
        <p:nvPicPr>
          <p:cNvPr id="7" name="Picture 6" descr="A orange circle and circle logo&#10;&#10;Description automatically generated with medium confidence">
            <a:extLst>
              <a:ext uri="{FF2B5EF4-FFF2-40B4-BE49-F238E27FC236}">
                <a16:creationId xmlns:a16="http://schemas.microsoft.com/office/drawing/2014/main" id="{A2958EF3-3CF2-E6D0-3504-700B3031B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288" y="663940"/>
            <a:ext cx="1359863" cy="1359863"/>
          </a:xfrm>
          <a:prstGeom prst="rect">
            <a:avLst/>
          </a:prstGeom>
        </p:spPr>
      </p:pic>
      <p:pic>
        <p:nvPicPr>
          <p:cNvPr id="9" name="Picture 8" descr="A cartoon character juggling with icons&#10;&#10;Description automatically generated">
            <a:extLst>
              <a:ext uri="{FF2B5EF4-FFF2-40B4-BE49-F238E27FC236}">
                <a16:creationId xmlns:a16="http://schemas.microsoft.com/office/drawing/2014/main" id="{AFA0D92F-E5A4-217D-B1F9-D3A789E39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5" y="1976415"/>
            <a:ext cx="2197217" cy="1237869"/>
          </a:xfrm>
          <a:prstGeom prst="rect">
            <a:avLst/>
          </a:prstGeom>
        </p:spPr>
      </p:pic>
      <p:pic>
        <p:nvPicPr>
          <p:cNvPr id="13" name="Picture 12" descr="A person holding a phone&#10;&#10;Description automatically generated">
            <a:extLst>
              <a:ext uri="{FF2B5EF4-FFF2-40B4-BE49-F238E27FC236}">
                <a16:creationId xmlns:a16="http://schemas.microsoft.com/office/drawing/2014/main" id="{B92879EC-43C5-9E8C-A661-C485085F7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9339" r="38928" b="12718"/>
          <a:stretch/>
        </p:blipFill>
        <p:spPr>
          <a:xfrm>
            <a:off x="9090930" y="1964505"/>
            <a:ext cx="1264696" cy="1169199"/>
          </a:xfrm>
          <a:prstGeom prst="rect">
            <a:avLst/>
          </a:prstGeom>
        </p:spPr>
      </p:pic>
      <p:pic>
        <p:nvPicPr>
          <p:cNvPr id="17" name="Picture 16" descr="A hand touching a tablet&#10;&#10;Description automatically generated">
            <a:extLst>
              <a:ext uri="{FF2B5EF4-FFF2-40B4-BE49-F238E27FC236}">
                <a16:creationId xmlns:a16="http://schemas.microsoft.com/office/drawing/2014/main" id="{81D66740-1758-3484-3B0B-B362B4807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24" y="3429000"/>
            <a:ext cx="1895472" cy="189547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8A871-2542-BA7B-A909-3EBDDC20ED68}"/>
              </a:ext>
            </a:extLst>
          </p:cNvPr>
          <p:cNvGrpSpPr/>
          <p:nvPr/>
        </p:nvGrpSpPr>
        <p:grpSpPr>
          <a:xfrm>
            <a:off x="387488" y="3503335"/>
            <a:ext cx="3224735" cy="1770764"/>
            <a:chOff x="170026" y="3214284"/>
            <a:chExt cx="3224735" cy="1770764"/>
          </a:xfrm>
        </p:grpSpPr>
        <p:pic>
          <p:nvPicPr>
            <p:cNvPr id="23" name="Picture 22" descr="A diagram of a diagram of a communication system&#10;&#10;Description automatically generated with medium confidence">
              <a:extLst>
                <a:ext uri="{FF2B5EF4-FFF2-40B4-BE49-F238E27FC236}">
                  <a16:creationId xmlns:a16="http://schemas.microsoft.com/office/drawing/2014/main" id="{B1515164-E2BD-6C65-2B1C-7C77650F0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6" t="26229" r="15865"/>
            <a:stretch/>
          </p:blipFill>
          <p:spPr>
            <a:xfrm>
              <a:off x="170026" y="3214284"/>
              <a:ext cx="3224735" cy="1768856"/>
            </a:xfrm>
            <a:prstGeom prst="rect">
              <a:avLst/>
            </a:prstGeom>
          </p:spPr>
        </p:pic>
        <p:pic>
          <p:nvPicPr>
            <p:cNvPr id="15" name="Picture 14" descr="A group of people using devices&#10;&#10;Description automatically generated">
              <a:extLst>
                <a:ext uri="{FF2B5EF4-FFF2-40B4-BE49-F238E27FC236}">
                  <a16:creationId xmlns:a16="http://schemas.microsoft.com/office/drawing/2014/main" id="{EDCD6ED7-C00E-8CB8-7EFA-402B765E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541" y="4311206"/>
              <a:ext cx="1428450" cy="673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61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6E539-3CB6-7997-A4A8-34AE9C9C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55208-460E-F1E4-8362-CA84C2FD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7F6E6-C5B8-5727-1978-65C53917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09" y="1287292"/>
            <a:ext cx="3769406" cy="4283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64506A-871B-EDD8-44D2-CD9923B2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496" y="268074"/>
            <a:ext cx="4587638" cy="6287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CDF4D6-D2B9-F288-0BE5-E045ED5FF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7" y="2222773"/>
            <a:ext cx="1310284" cy="2377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70C592-93FB-C858-164A-56007BB1F78C}"/>
              </a:ext>
            </a:extLst>
          </p:cNvPr>
          <p:cNvSpPr txBox="1"/>
          <p:nvPr/>
        </p:nvSpPr>
        <p:spPr>
          <a:xfrm>
            <a:off x="0" y="1097472"/>
            <a:ext cx="21130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1-bit, 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2 levels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38898-36F7-38DC-AD8A-D559346E3FA8}"/>
              </a:ext>
            </a:extLst>
          </p:cNvPr>
          <p:cNvSpPr txBox="1"/>
          <p:nvPr/>
        </p:nvSpPr>
        <p:spPr>
          <a:xfrm>
            <a:off x="3020511" y="268074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2-bit,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4 levels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DDA9F-0658-046E-4AAF-0CE61BF7EE38}"/>
              </a:ext>
            </a:extLst>
          </p:cNvPr>
          <p:cNvSpPr txBox="1"/>
          <p:nvPr/>
        </p:nvSpPr>
        <p:spPr>
          <a:xfrm>
            <a:off x="7786563" y="0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3-bit,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8 levels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B13B-2BE9-E9C8-CFF1-5E20FA1B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84" y="0"/>
            <a:ext cx="10828504" cy="10853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Ex1: Mapping a binary sequence (bits</a:t>
            </a:r>
            <a:r>
              <a:rPr lang="en-IN" sz="2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[</a:t>
            </a:r>
            <a:r>
              <a:rPr lang="en-IN" sz="2800" kern="1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0 0 0 1 1 1 1 0 1 1 0 1</a:t>
            </a:r>
            <a:r>
              <a:rPr lang="en-IN" sz="2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to a </a:t>
            </a:r>
            <a:r>
              <a:rPr lang="en-IN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 sequence for </a:t>
            </a:r>
            <a:r>
              <a:rPr lang="en-IN" sz="2800" i="1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IN" sz="2800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E431-EC3C-AA6B-1854-3C51B4DD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2" y="1001949"/>
            <a:ext cx="11013332" cy="46150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sequence = </a:t>
            </a:r>
            <a:r>
              <a:rPr lang="en-US" dirty="0">
                <a:solidFill>
                  <a:srgbClr val="0909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4000" i="1" dirty="0">
                <a:solidFill>
                  <a:srgbClr val="0909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909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kern="10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en-IN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where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sequence </a:t>
            </a:r>
          </a:p>
          <a:p>
            <a:pPr marL="0" indent="0">
              <a:buNone/>
            </a:pPr>
            <a:r>
              <a:rPr lang="en-IN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data sequence = [0    0    0   1   1   1   1   0   1   1   0   1 ];</a:t>
            </a:r>
          </a:p>
          <a:p>
            <a:pPr marL="0" indent="0">
              <a:buNone/>
            </a:pPr>
            <a:r>
              <a:rPr lang="en-IN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symbol sequence = [-1  -1   -1   1   1   1   1   1   0   1  -1   1 ];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CCC86-8D40-CAF8-CE86-DF45C060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55C6A-5D53-2966-9BB2-687D10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5C91-AB4C-F804-2610-2C6AE5972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456" y="2613242"/>
            <a:ext cx="7420582" cy="4108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89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A64ED-11D1-C11E-1F1F-9D7E649B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600C5-7CD8-1EF2-7E7F-88B4FF03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74CAC1F2-61B5-3A83-7AC7-73B7EE6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3455" cy="70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9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289-6CDA-56A4-0815-4D77F740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844" y="228939"/>
            <a:ext cx="5922522" cy="315912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Symbols to Signals: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9EB0-D2B5-71E0-477D-C5171114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639458"/>
            <a:ext cx="12042842" cy="1082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Even though the binary sequence is translated into the desired symbol-set or alphabet, it is not yet ready for transmission: it must be converted into an </a:t>
            </a:r>
            <a:r>
              <a:rPr lang="en-IN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analog</a:t>
            </a:r>
            <a:r>
              <a:rPr lang="en-IN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waveform or </a:t>
            </a:r>
            <a:r>
              <a:rPr lang="en-IN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signaling</a:t>
            </a:r>
            <a:r>
              <a:rPr lang="en-IN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waveform using an ideal digital to </a:t>
            </a:r>
            <a:r>
              <a:rPr lang="en-IN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analog</a:t>
            </a:r>
            <a:r>
              <a:rPr lang="en-IN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converter (</a:t>
            </a:r>
            <a:r>
              <a:rPr lang="en-IN" sz="25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zero order hold</a:t>
            </a:r>
            <a:r>
              <a:rPr lang="en-IN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IN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AAB36-911F-08FB-BC32-71A3BC5C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7F278-1D59-CA18-0B9C-C03ED529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BD49E6-FAC1-7602-C890-4399C0DE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796"/>
            <a:ext cx="10769993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F62551-413C-E830-7AA7-D4F59878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49" y="1667999"/>
            <a:ext cx="1832476" cy="1800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1A1B47-BE09-39BF-D0EF-CC2BC64CA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4" y="4476816"/>
            <a:ext cx="11851754" cy="952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CD1871-1BC5-993B-8EF2-74EEA8C24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4" y="5509797"/>
            <a:ext cx="11851754" cy="8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54B0E-48FC-ACC4-D66D-AF04C227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67ADF-3852-CCBB-9901-1C236188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F9ED0-10E6-023D-DA93-3CA787C5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5" y="38912"/>
            <a:ext cx="11765438" cy="729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731BE-A86F-C40A-317A-571BF856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5" y="903845"/>
            <a:ext cx="9045724" cy="381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8A97BC-9B0A-4AD3-08BE-8891CAC253EE}"/>
              </a:ext>
            </a:extLst>
          </p:cNvPr>
          <p:cNvSpPr txBox="1"/>
          <p:nvPr/>
        </p:nvSpPr>
        <p:spPr>
          <a:xfrm>
            <a:off x="171084" y="1284878"/>
            <a:ext cx="11616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 example of Symbols to Pulse signals by rectangular pulse shaping M = 2 is shown below</a:t>
            </a:r>
            <a:r>
              <a:rPr lang="en-IN" sz="2400" kern="0" dirty="0">
                <a:latin typeface="Arial" panose="020B0604020202020204" pitchFamily="34" charset="0"/>
                <a:ea typeface="Calibri" panose="020F0502020204030204" pitchFamily="34" charset="0"/>
              </a:rPr>
              <a:t>.                          </a:t>
            </a:r>
            <a:r>
              <a:rPr lang="en-IN" sz="2400" b="1" kern="0" dirty="0">
                <a:solidFill>
                  <a:srgbClr val="0909B7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Ideal DAC (</a:t>
            </a:r>
            <a:r>
              <a:rPr lang="en-IN" sz="2400" b="1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zero-order hold</a:t>
            </a:r>
            <a:r>
              <a:rPr lang="en-IN" sz="2400" b="1" kern="0" dirty="0">
                <a:solidFill>
                  <a:srgbClr val="0909B7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IN" sz="2400" b="1" dirty="0">
              <a:solidFill>
                <a:srgbClr val="0909B7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068850-64C0-969A-BF32-A39D0AADD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12" y="2233366"/>
            <a:ext cx="9419572" cy="4488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7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58BE-B5CC-34C4-D226-D20CEAC5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ADE4B-F424-7EDF-30DC-96A26791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720A30-FA01-DD45-CEE0-5DF0714C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3" y="853527"/>
            <a:ext cx="11583404" cy="449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950B49-D591-75C8-9CD1-6BB562A6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3" y="1389570"/>
            <a:ext cx="10952041" cy="44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70326-0851-3BB3-2974-02B27751A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50" y="2120166"/>
            <a:ext cx="7708021" cy="35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83BB0-DFFA-4506-2B5C-AA3FD981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E7E51-E06C-95A8-0C19-584E9A0F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4B564-8E28-C199-5732-99B0AD3E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20" y="136524"/>
            <a:ext cx="10664989" cy="447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1E3A1-8D85-DA44-CAC3-97E307584E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5" y="714536"/>
            <a:ext cx="7657429" cy="3400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C65574-AD74-E053-ED99-47A82A8CD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306" y="2898843"/>
            <a:ext cx="6322688" cy="3959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8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2C557-A0DB-1321-B89C-BA9A340C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BA5C-3B91-64BC-C958-21FD17F7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B5A2D-FCA7-6D4B-2E51-8577C5E5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57" y="15604"/>
            <a:ext cx="11459456" cy="486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CB1991-4363-6161-2DAB-17409F3B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977" y="472887"/>
            <a:ext cx="8048754" cy="1989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3CD972-F678-5BCA-C679-E6363A550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705" y="2462539"/>
            <a:ext cx="8206026" cy="20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69D677-209F-318F-8B41-E2AA9B72B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706" y="4630820"/>
            <a:ext cx="8318380" cy="20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EB0DE-DB9E-09C4-1A11-2F08F470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04A42-A481-ABFB-8F8B-DDFE383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38F39-1346-FF28-21E3-116B0A57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10" y="0"/>
            <a:ext cx="10650434" cy="564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4D86F3-FA25-D793-0B37-584344A6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00" y="466286"/>
            <a:ext cx="7328813" cy="2004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066B6-D64A-DBC4-30F5-790BBE770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968" y="2536335"/>
            <a:ext cx="7472595" cy="1872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73AB4-C6C9-6A16-A085-88FB4A22B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878" y="4384219"/>
            <a:ext cx="7339685" cy="20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17E4-A2BF-54A9-1C3B-456C154D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8FF5F-B6CC-2A13-0209-1CA8DAA1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7C8B9-EA19-E7CB-9C55-78B6B586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22" y="319087"/>
            <a:ext cx="10477374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3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4A8-99F1-492C-760B-549EC25C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33" y="30313"/>
            <a:ext cx="9759137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F04A1-DB36-4ADB-55BA-97AC0E40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74B7-8A2D-4D84-BB94-0DE9EBE0369E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6C87-3F8D-F3AC-DB67-ABD96252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8030" y="6356349"/>
            <a:ext cx="5713856" cy="365125"/>
          </a:xfrm>
          <a:solidFill>
            <a:srgbClr val="0909B7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COURSE CODE: 23EC2208A   DIGITAL COMMUNICATIONS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4A04C6-DF70-6DC5-1954-F6F0DC4E1A4B}"/>
              </a:ext>
            </a:extLst>
          </p:cNvPr>
          <p:cNvSpPr/>
          <p:nvPr/>
        </p:nvSpPr>
        <p:spPr>
          <a:xfrm>
            <a:off x="302120" y="1427354"/>
            <a:ext cx="11568701" cy="972079"/>
          </a:xfrm>
          <a:prstGeom prst="roundRect">
            <a:avLst/>
          </a:prstGeom>
          <a:solidFill>
            <a:srgbClr val="4DF56D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Pulse Modulation Techniques: 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Baseband signals. Sampling process; Concepts on PAM, PWM and PPM. Quantization Process; Quantization Noise; Linear and Non-linear PCM codes, Noise Considerations in PCM Systems; PCM Line Speed, DPCM, Delta Modulation (DM) and Adaptive DM. Line codes.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FF117F-BAA3-AEA4-F4AC-A0FD943882FE}"/>
              </a:ext>
            </a:extLst>
          </p:cNvPr>
          <p:cNvSpPr/>
          <p:nvPr/>
        </p:nvSpPr>
        <p:spPr>
          <a:xfrm>
            <a:off x="311649" y="4125708"/>
            <a:ext cx="11568701" cy="972078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Transmission via Carrier Modulation: 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on measure of Information: Bits, Bit Rate, Baud, and M-</a:t>
            </a:r>
            <a:r>
              <a:rPr lang="en-US" sz="2000" dirty="0" err="1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Encoding;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Noiseless coding-Huffman coding, Channel capacity, ASK, PSK, FSK, QAM. Bandwidth Efficiency, Carrier and Clock Recovery, Probability of Error and Bit Error Rate, Error Performance.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2960B7-DBFE-7EEF-B34D-1D3CD75337E5}"/>
              </a:ext>
            </a:extLst>
          </p:cNvPr>
          <p:cNvSpPr/>
          <p:nvPr/>
        </p:nvSpPr>
        <p:spPr>
          <a:xfrm>
            <a:off x="311649" y="2470911"/>
            <a:ext cx="11568701" cy="1585828"/>
          </a:xfrm>
          <a:prstGeom prst="roundRect">
            <a:avLst/>
          </a:prstGeom>
          <a:solidFill>
            <a:srgbClr val="FF00FF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Through Bandlimited Channels: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 Coding;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Band limited Channels, Optimum Receiver for the AWGN Channel, Detection of Baseband Signals in Noise, Matched filter, 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binary signal transmission and antipodal signals.,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Spectrum of a Digital PAM Signal, Inter symbol Interference: Eye diagrams, System Design for Band limited Channels. Raised Cosine spectrum, Linear and non-linear Equalizers.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B5F75B-3BD7-E73B-23F7-D4B36FABB3FD}"/>
              </a:ext>
            </a:extLst>
          </p:cNvPr>
          <p:cNvSpPr/>
          <p:nvPr/>
        </p:nvSpPr>
        <p:spPr>
          <a:xfrm>
            <a:off x="302124" y="5158101"/>
            <a:ext cx="11578226" cy="105637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Modulation: 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Pseudo-noise sequences, notion of spread spectrum, Direct Sequence Spread Spectrum (DSSS) with coherent BPSK, Signal space, dimensionality and processing gain, Probability error and Frequency-Hop Spread Spectrum. 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2BFC507-CE63-02F2-3F1D-80B084C42ED9}"/>
              </a:ext>
            </a:extLst>
          </p:cNvPr>
          <p:cNvSpPr txBox="1"/>
          <p:nvPr/>
        </p:nvSpPr>
        <p:spPr>
          <a:xfrm>
            <a:off x="3197545" y="98708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(Content Prepared by Dr. M. </a:t>
            </a:r>
            <a:r>
              <a:rPr lang="en-US" sz="1800" dirty="0" err="1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Venugopala</a:t>
            </a:r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Rao, CC)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99DF3D8-B10E-8B96-F70D-4D03637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816" y="2674620"/>
            <a:ext cx="4842868" cy="1143000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hlinkClick r:id="rId2" action="ppaction://hlinkpres?slideindex=1&amp;slidetitle="/>
              </a:rPr>
              <a:t>Channel Modelling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23CD8-BED0-5A35-2521-392F28A6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56571-2706-313E-3CF1-9DFF3C1B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Dr. M. Venu Gopala Rao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0673-1996-66DD-340E-03849AE8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D19B2-9399-4375-A41B-870151398D4A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DC35-2B1F-22EA-7385-A97AAD53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19" y="2766218"/>
            <a:ext cx="10847961" cy="1325563"/>
          </a:xfrm>
        </p:spPr>
        <p:txBody>
          <a:bodyPr>
            <a:normAutofit/>
          </a:bodyPr>
          <a:lstStyle/>
          <a:p>
            <a:r>
              <a:rPr lang="en-IN" sz="3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Discrete / Digital / M-</a:t>
            </a:r>
            <a:r>
              <a:rPr lang="en-IN" sz="3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ary</a:t>
            </a:r>
            <a:r>
              <a:rPr lang="en-IN" sz="3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Pulse Amplitude Modulation</a:t>
            </a:r>
            <a:b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0D181-9483-5CC1-A40C-90E8C90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864ED-CD2D-9C31-31C9-2F6DD379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2BFC507-CE63-02F2-3F1D-80B084C42ED9}"/>
              </a:ext>
            </a:extLst>
          </p:cNvPr>
          <p:cNvSpPr txBox="1"/>
          <p:nvPr/>
        </p:nvSpPr>
        <p:spPr>
          <a:xfrm>
            <a:off x="3047143" y="335021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(Content Prepared by Dr. M. </a:t>
            </a:r>
            <a:r>
              <a:rPr lang="en-US" sz="1800" dirty="0" err="1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Venugopala</a:t>
            </a:r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Rao, CC)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59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F84F-EDC6-ECBA-E785-92AA3065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5536"/>
            <a:ext cx="10515600" cy="681037"/>
          </a:xfrm>
        </p:spPr>
        <p:txBody>
          <a:bodyPr>
            <a:normAutofit/>
          </a:bodyPr>
          <a:lstStyle/>
          <a:p>
            <a:r>
              <a:rPr lang="en-IN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 / Digital / M-</a:t>
            </a:r>
            <a:r>
              <a:rPr lang="en-IN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ary</a:t>
            </a:r>
            <a:r>
              <a:rPr lang="en-IN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Pulse Amplitude Modulation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0C3B-73D1-F02C-9FC6-631E1A1B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7" y="856573"/>
            <a:ext cx="11955294" cy="19741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31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Pulse Amplitude Modulation (PAM) is a digital modulation scheme in which the amplitude, duration</a:t>
            </a:r>
            <a:r>
              <a:rPr lang="en-IN" sz="3100" kern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or position of the transmitted pulses varied in a discrete manner in accordance with the given data stream.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310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 we are interested in amplitude variations of given data stream.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5A6B7-1A90-7A16-1171-FC6729B5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C2A6C-B71A-1830-D6EF-DD7EAAB5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193E8-1A13-3B7C-F898-4F517A841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83" y="2799400"/>
            <a:ext cx="7587874" cy="212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EAB6B4-C946-452D-0EE1-094CE96B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984" y="5390503"/>
            <a:ext cx="1828958" cy="57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A9C9A-D185-3C01-2F0E-35E07D380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385" y="3185201"/>
            <a:ext cx="1867739" cy="65316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B50179-A50D-683A-2200-D5F359B07F27}"/>
              </a:ext>
            </a:extLst>
          </p:cNvPr>
          <p:cNvCxnSpPr>
            <a:cxnSpLocks/>
          </p:cNvCxnSpPr>
          <p:nvPr/>
        </p:nvCxnSpPr>
        <p:spPr>
          <a:xfrm flipH="1">
            <a:off x="4212077" y="4114800"/>
            <a:ext cx="380343" cy="146819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27304-C739-20B6-51E7-F01039A83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9" y="4389789"/>
            <a:ext cx="1732220" cy="10607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A60B75-8548-EE35-F4F3-5F3CA027A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186" y="4679004"/>
            <a:ext cx="4296953" cy="1858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26DF26-3A98-81F5-A789-2E9AC0F78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933" y="4841815"/>
            <a:ext cx="229381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D458-4141-8EAC-0507-52430B9D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33" y="163614"/>
            <a:ext cx="11353800" cy="442271"/>
          </a:xfrm>
        </p:spPr>
        <p:txBody>
          <a:bodyPr>
            <a:noAutofit/>
          </a:bodyPr>
          <a:lstStyle/>
          <a:p>
            <a:r>
              <a:rPr lang="en-IN" sz="3200" kern="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Representation of Digitally Modulated signals: </a:t>
            </a:r>
            <a:r>
              <a:rPr lang="en-IN" sz="32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M-</a:t>
            </a:r>
            <a:r>
              <a:rPr lang="en-IN" sz="3200" kern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ary</a:t>
            </a:r>
            <a:r>
              <a:rPr lang="en-IN" sz="32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PAM</a:t>
            </a:r>
            <a:endParaRPr lang="en-IN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24D8E-B52C-6B73-920A-0FFFE72C2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980399"/>
                <a:ext cx="12070404" cy="52279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M-</a:t>
                </a:r>
                <a:r>
                  <a:rPr lang="en-IN" i="1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ary</a:t>
                </a:r>
                <a:r>
                  <a:rPr lang="en-IN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IN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is a term derived from the word </a:t>
                </a:r>
                <a:r>
                  <a:rPr lang="en-IN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binary.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>
                    <a:solidFill>
                      <a:srgbClr val="00B05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 M-</a:t>
                </a:r>
                <a:r>
                  <a:rPr lang="en-IN" dirty="0" err="1">
                    <a:solidFill>
                      <a:srgbClr val="00B05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ary</a:t>
                </a:r>
                <a:r>
                  <a:rPr lang="en-IN" dirty="0">
                    <a:solidFill>
                      <a:srgbClr val="00B05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PAM,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IN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00B05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levels and ‘</a:t>
                </a:r>
                <a:r>
                  <a:rPr lang="en-IN" i="1" dirty="0">
                    <a:solidFill>
                      <a:srgbClr val="00B05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IN" dirty="0">
                    <a:solidFill>
                      <a:srgbClr val="00B05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’ </a:t>
                </a:r>
                <a:r>
                  <a:rPr lang="en-I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number of bits necessary</a:t>
                </a:r>
                <a:endParaRPr lang="en-IN" dirty="0">
                  <a:solidFill>
                    <a:srgbClr val="00B05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i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M </a:t>
                </a:r>
                <a:r>
                  <a:rPr lang="en-IN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simply represents a digit that corresponds to the number of conditions, levels, or combinations possible for a given number of binary variables. </a:t>
                </a:r>
              </a:p>
              <a:p>
                <a:pPr marL="342900" lvl="0" indent="-342900">
                  <a:lnSpc>
                    <a:spcPct val="100000"/>
                  </a:lnSpc>
                  <a:buFont typeface="Wingdings" panose="05000000000000000000" pitchFamily="2" charset="2"/>
                  <a:buChar char=""/>
                </a:pPr>
                <a:r>
                  <a:rPr lang="en-IN" dirty="0">
                    <a:solidFill>
                      <a:srgbClr val="0000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It is often advantageous to encode at a level higher than binary where there are more than two conditions possible.</a:t>
                </a:r>
              </a:p>
              <a:p>
                <a:pPr marL="342900" lvl="0" indent="-342900">
                  <a:lnSpc>
                    <a:spcPct val="100000"/>
                  </a:lnSpc>
                  <a:buFont typeface="Wingdings" panose="05000000000000000000" pitchFamily="2" charset="2"/>
                  <a:buChar char=""/>
                </a:pPr>
                <a:r>
                  <a:rPr lang="en-IN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For example, a digital signal with four possible conditions (voltage levels, frequencies, phases, and so on) is an </a:t>
                </a:r>
                <a:r>
                  <a:rPr lang="en-IN" i="1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M</a:t>
                </a:r>
                <a:r>
                  <a:rPr lang="en-IN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-</a:t>
                </a:r>
                <a:r>
                  <a:rPr lang="en-IN" dirty="0" err="1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ary</a:t>
                </a:r>
                <a:r>
                  <a:rPr lang="en-IN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system where </a:t>
                </a:r>
                <a:r>
                  <a:rPr lang="en-IN" i="1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M = </a:t>
                </a:r>
                <a:r>
                  <a:rPr lang="en-IN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4 </a:t>
                </a:r>
              </a:p>
              <a:p>
                <a:pPr marL="342900" lvl="0" indent="-342900">
                  <a:lnSpc>
                    <a:spcPct val="15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en-IN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If there are eight possible conditions, </a:t>
                </a:r>
                <a:r>
                  <a:rPr lang="en-IN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M </a:t>
                </a:r>
                <a:r>
                  <a:rPr lang="en-IN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= 8 and so forth.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24D8E-B52C-6B73-920A-0FFFE72C2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980399"/>
                <a:ext cx="12070404" cy="5227941"/>
              </a:xfrm>
              <a:blipFill>
                <a:blip r:embed="rId2"/>
                <a:stretch>
                  <a:fillRect l="-859" t="-2100" r="-11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79A97-1430-52A3-BF6B-7C72B47B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55FF-5573-984E-AC61-20F3CCA2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4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8467B-259A-3183-9D84-E2E4361D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16DE0-0E95-3BD6-0782-E9BDD8B6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CBAAE1-4D03-0B68-7B75-6D3FAA16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1" y="1469116"/>
            <a:ext cx="9287659" cy="934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92A018-5BBE-EE59-4282-684FB504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8" y="2757835"/>
            <a:ext cx="10204073" cy="4953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265BF3-D271-AA90-9F01-883769E48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61" y="3506822"/>
            <a:ext cx="10348656" cy="1891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B23A2-8549-EB69-928B-D5C634887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22" y="844194"/>
            <a:ext cx="917527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5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75A9-B3B2-17B1-0DAD-97089F5F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72" y="318282"/>
            <a:ext cx="6369996" cy="315912"/>
          </a:xfrm>
        </p:spPr>
        <p:txBody>
          <a:bodyPr>
            <a:noAutofit/>
          </a:bodyPr>
          <a:lstStyle/>
          <a:p>
            <a:r>
              <a:rPr lang="en-IN" sz="36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Bits to Symbols Mapping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51D1-4ECE-DDB9-03EB-231DBCF8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8C0EC-8669-0B74-A82C-ECF6243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14C47-0209-3D14-0464-D72AC79E7771}"/>
              </a:ext>
            </a:extLst>
          </p:cNvPr>
          <p:cNvSpPr txBox="1"/>
          <p:nvPr/>
        </p:nvSpPr>
        <p:spPr>
          <a:xfrm>
            <a:off x="128891" y="1070145"/>
            <a:ext cx="11738854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IN" sz="2800" kern="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binary representation 0 and 1 is not usually very convenient from the point of view of efficient and reliable data transmission.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IN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solution is to </a:t>
            </a:r>
            <a:r>
              <a:rPr lang="en-IN" sz="2800" kern="0" dirty="0"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recode the binary sequence </a:t>
            </a:r>
            <a:r>
              <a:rPr lang="en-IN" sz="2800" kern="0" dirty="0"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0</a:t>
            </a:r>
            <a:r>
              <a:rPr lang="en-IN" sz="2800" kern="0" dirty="0">
                <a:latin typeface="Arial" panose="020B0604020202020204" pitchFamily="34" charset="0"/>
                <a:ea typeface="CMMI10"/>
                <a:cs typeface="Times New Roman" panose="02020603050405020304" pitchFamily="18" charset="0"/>
              </a:rPr>
              <a:t>,</a:t>
            </a:r>
            <a:r>
              <a:rPr lang="en-IN" sz="2800" kern="0" dirty="0"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1 </a:t>
            </a:r>
            <a:r>
              <a:rPr lang="en-IN" sz="2800" kern="0" dirty="0"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into say for example binary </a:t>
            </a:r>
            <a:r>
              <a:rPr lang="en-IN" sz="2800" kern="0" dirty="0">
                <a:effectLst/>
                <a:latin typeface="Arial" panose="020B0604020202020204" pitchFamily="34" charset="0"/>
                <a:ea typeface="CMSY10"/>
                <a:cs typeface="Times New Roman" panose="02020603050405020304" pitchFamily="18" charset="0"/>
              </a:rPr>
              <a:t>±</a:t>
            </a:r>
            <a:r>
              <a:rPr lang="en-IN" sz="2800" kern="0" dirty="0"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1.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IN" sz="28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This can be accomplished using either the linear operation 2</a:t>
            </a:r>
            <a:r>
              <a:rPr lang="en-IN" sz="28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MMI10"/>
                <a:cs typeface="Times New Roman" panose="02020603050405020304" pitchFamily="18" charset="0"/>
              </a:rPr>
              <a:t>x </a:t>
            </a:r>
            <a:r>
              <a:rPr lang="en-IN" sz="28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MSY10"/>
                <a:cs typeface="Times New Roman" panose="02020603050405020304" pitchFamily="18" charset="0"/>
              </a:rPr>
              <a:t>− </a:t>
            </a:r>
            <a:r>
              <a:rPr lang="en-IN" sz="28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1 (which maps 0 into </a:t>
            </a:r>
            <a:r>
              <a:rPr lang="en-IN" sz="28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MSY10"/>
                <a:cs typeface="Times New Roman" panose="02020603050405020304" pitchFamily="18" charset="0"/>
              </a:rPr>
              <a:t>−</a:t>
            </a:r>
            <a:r>
              <a:rPr lang="en-IN" sz="28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1, and 1 into 1), 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kern="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or </a:t>
            </a:r>
            <a:r>
              <a:rPr lang="en-IN" sz="2800" kern="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MSY10"/>
                <a:cs typeface="Times New Roman" panose="02020603050405020304" pitchFamily="18" charset="0"/>
              </a:rPr>
              <a:t>−</a:t>
            </a:r>
            <a:r>
              <a:rPr lang="en-IN" sz="2800" kern="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2</a:t>
            </a:r>
            <a:r>
              <a:rPr lang="en-IN" sz="2800" kern="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MMI10"/>
                <a:cs typeface="Times New Roman" panose="02020603050405020304" pitchFamily="18" charset="0"/>
              </a:rPr>
              <a:t>x </a:t>
            </a:r>
            <a:r>
              <a:rPr lang="en-IN" sz="2800" kern="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+ 1 (which maps 0 into 1, and 1 into </a:t>
            </a:r>
            <a:r>
              <a:rPr lang="en-IN" sz="2800" kern="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MSY10"/>
                <a:cs typeface="Times New Roman" panose="02020603050405020304" pitchFamily="18" charset="0"/>
              </a:rPr>
              <a:t>−</a:t>
            </a:r>
            <a:r>
              <a:rPr lang="en-IN" sz="2800" kern="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MR10"/>
                <a:cs typeface="Times New Roman" panose="02020603050405020304" pitchFamily="18" charset="0"/>
              </a:rPr>
              <a:t>1).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2800" kern="0" dirty="0">
              <a:solidFill>
                <a:srgbClr val="0909B7"/>
              </a:solidFill>
              <a:effectLst/>
              <a:latin typeface="Arial" panose="020B0604020202020204" pitchFamily="34" charset="0"/>
              <a:ea typeface="CMR1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This ‘binary’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±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1 is an example of a two-element 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set.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2800" kern="100" dirty="0">
              <a:solidFill>
                <a:srgbClr val="0909B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4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04A0-E8E8-9F1D-E0EF-1BBD9678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60" y="136525"/>
            <a:ext cx="12427318" cy="14299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There are many other common symbol sets.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multilevel signalling, the binary terms are gathered into groups. For instance, recodes the information into a four-level (Gray code) signal or </a:t>
            </a:r>
            <a:r>
              <a:rPr lang="en-IN" dirty="0"/>
              <a:t>alphabet.</a:t>
            </a:r>
            <a:r>
              <a:rPr lang="en-IN" sz="26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5B13F-57FF-CC6C-7919-4944697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6E021-18B1-8558-9C8A-9D5C8A31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A20B1-FC8D-273C-2FF0-BB6AEC8A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0" y="1566491"/>
            <a:ext cx="8470990" cy="1001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E08B8D-2FB9-E765-38AE-864EDF83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2" y="5144433"/>
            <a:ext cx="8001693" cy="853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15789-B2C7-9D55-46F5-367102BA9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6" y="2536655"/>
            <a:ext cx="5155835" cy="26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A8C36-3268-898C-74E9-E6C315FC0CB5}"/>
              </a:ext>
            </a:extLst>
          </p:cNvPr>
          <p:cNvSpPr txBox="1"/>
          <p:nvPr/>
        </p:nvSpPr>
        <p:spPr>
          <a:xfrm>
            <a:off x="5452953" y="3082330"/>
            <a:ext cx="66289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333D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M=2, the set is {-1, +1}</a:t>
            </a:r>
          </a:p>
          <a:p>
            <a:pPr algn="l"/>
            <a:r>
              <a:rPr lang="en-US" sz="2800" b="0" i="0" dirty="0">
                <a:solidFill>
                  <a:srgbClr val="333D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M=4, the set is {-3, -1, +1, +3}</a:t>
            </a:r>
          </a:p>
          <a:p>
            <a:pPr algn="l"/>
            <a:r>
              <a:rPr lang="en-US" sz="2800" b="0" i="0" dirty="0">
                <a:solidFill>
                  <a:srgbClr val="333D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M=8, the set is </a:t>
            </a:r>
          </a:p>
          <a:p>
            <a:pPr algn="l"/>
            <a:r>
              <a:rPr lang="en-US" sz="2800" dirty="0">
                <a:solidFill>
                  <a:srgbClr val="333D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2800" b="0" i="0" dirty="0">
                <a:solidFill>
                  <a:srgbClr val="333D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{-7, -5, -3, -1, +1, +3, +5, +7}</a:t>
            </a:r>
          </a:p>
        </p:txBody>
      </p:sp>
    </p:spTree>
    <p:extLst>
      <p:ext uri="{BB962C8B-B14F-4D97-AF65-F5344CB8AC3E}">
        <p14:creationId xmlns:p14="http://schemas.microsoft.com/office/powerpoint/2010/main" val="7469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20CE3-E2F1-B9A4-D39D-F55E8F44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85489-E819-B785-BC50-FD60184E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94746C-0E78-1751-2819-BF027830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72" y="318282"/>
            <a:ext cx="6369996" cy="315912"/>
          </a:xfrm>
        </p:spPr>
        <p:txBody>
          <a:bodyPr>
            <a:noAutofit/>
          </a:bodyPr>
          <a:lstStyle/>
          <a:p>
            <a:r>
              <a:rPr lang="en-IN" sz="3600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Bits to Symbols Mapping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24B05-5E69-434C-B5E7-98EF2B2EF794}"/>
              </a:ext>
            </a:extLst>
          </p:cNvPr>
          <p:cNvSpPr txBox="1"/>
          <p:nvPr/>
        </p:nvSpPr>
        <p:spPr>
          <a:xfrm>
            <a:off x="0" y="109747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1-bit,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2 levels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D5731-0AE4-8A1F-1D45-25FDC12FFDED}"/>
              </a:ext>
            </a:extLst>
          </p:cNvPr>
          <p:cNvSpPr txBox="1"/>
          <p:nvPr/>
        </p:nvSpPr>
        <p:spPr>
          <a:xfrm>
            <a:off x="34017" y="1617027"/>
            <a:ext cx="3831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Symbol sequence = </a:t>
            </a:r>
            <a:r>
              <a:rPr lang="en-US" sz="2400" dirty="0">
                <a:solidFill>
                  <a:srgbClr val="0909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3200" i="1" dirty="0">
                <a:solidFill>
                  <a:srgbClr val="0909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909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kern="100" dirty="0">
                <a:solidFill>
                  <a:srgbClr val="0909B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3600" i="1" dirty="0">
                <a:solidFill>
                  <a:srgbClr val="0909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sequence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49974-3EFA-1232-1B74-9FFB683BAE55}"/>
              </a:ext>
            </a:extLst>
          </p:cNvPr>
          <p:cNvSpPr txBox="1"/>
          <p:nvPr/>
        </p:nvSpPr>
        <p:spPr>
          <a:xfrm>
            <a:off x="4076700" y="109747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2-bit,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4 levels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A945A-A11D-83A8-73D1-C4D06DB05CC1}"/>
              </a:ext>
            </a:extLst>
          </p:cNvPr>
          <p:cNvSpPr txBox="1"/>
          <p:nvPr/>
        </p:nvSpPr>
        <p:spPr>
          <a:xfrm>
            <a:off x="8153400" y="109747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3-bit,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8 levels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A2099D-AEF9-B790-4D35-5887A88A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55" y="2920915"/>
            <a:ext cx="708721" cy="701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41EA54-3C94-825B-38B9-E653EFB9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89" y="1704417"/>
            <a:ext cx="1447925" cy="5791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966E42-E1AE-52AB-2396-1E43DC6C5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622780"/>
            <a:ext cx="3040643" cy="5944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3D1B40-0493-294C-81A1-134FB44F6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606" y="3825111"/>
            <a:ext cx="3482642" cy="1310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E9B5E1-FA0E-CD7B-C228-AEF411AFE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7466" y="2483389"/>
            <a:ext cx="3965411" cy="3353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57EEA0-FD30-AD5A-6342-10C7104EB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869" y="2273017"/>
            <a:ext cx="3906662" cy="42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4054966B8914981DF84CE0611BBF3" ma:contentTypeVersion="13" ma:contentTypeDescription="Create a new document." ma:contentTypeScope="" ma:versionID="8a796047917fdd02fe75b75195f00977">
  <xsd:schema xmlns:xsd="http://www.w3.org/2001/XMLSchema" xmlns:xs="http://www.w3.org/2001/XMLSchema" xmlns:p="http://schemas.microsoft.com/office/2006/metadata/properties" xmlns:ns3="9df66832-8a96-40a9-b472-27b1b671652b" xmlns:ns4="3ef07bbe-7178-465e-b37e-c96ad76c7ba2" targetNamespace="http://schemas.microsoft.com/office/2006/metadata/properties" ma:root="true" ma:fieldsID="f3a2d852074f99ffe044f5cdbc6860e7" ns3:_="" ns4:_="">
    <xsd:import namespace="9df66832-8a96-40a9-b472-27b1b671652b"/>
    <xsd:import namespace="3ef07bbe-7178-465e-b37e-c96ad76c7b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f66832-8a96-40a9-b472-27b1b67165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07bbe-7178-465e-b37e-c96ad76c7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f66832-8a96-40a9-b472-27b1b671652b" xsi:nil="true"/>
  </documentManagement>
</p:properties>
</file>

<file path=customXml/itemProps1.xml><?xml version="1.0" encoding="utf-8"?>
<ds:datastoreItem xmlns:ds="http://schemas.openxmlformats.org/officeDocument/2006/customXml" ds:itemID="{44A4D56B-9EDA-4F8D-84ED-5B5B230CCC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D4FFE4-B5DD-40DF-82C4-AC58AE064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f66832-8a96-40a9-b472-27b1b671652b"/>
    <ds:schemaRef ds:uri="3ef07bbe-7178-465e-b37e-c96ad76c7b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942E90-F73C-42DC-BE25-1F552216703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df66832-8a96-40a9-b472-27b1b671652b"/>
    <ds:schemaRef ds:uri="http://purl.org/dc/elements/1.1/"/>
    <ds:schemaRef ds:uri="3ef07bbe-7178-465e-b37e-c96ad76c7ba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1050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SYLLABUS</vt:lpstr>
      <vt:lpstr>Discrete / Digital / M-ary Pulse Amplitude Modulation </vt:lpstr>
      <vt:lpstr>Discrete / Digital / M-ary Pulse Amplitude Modulation</vt:lpstr>
      <vt:lpstr>Representation of Digitally Modulated signals: M-ary PAM</vt:lpstr>
      <vt:lpstr>PowerPoint Presentation</vt:lpstr>
      <vt:lpstr>Bits to Symbols Mapping</vt:lpstr>
      <vt:lpstr>PowerPoint Presentation</vt:lpstr>
      <vt:lpstr>Bits to Symbols Mapping</vt:lpstr>
      <vt:lpstr>PowerPoint Presentation</vt:lpstr>
      <vt:lpstr>Ex1: Mapping a binary sequence (bits) [0 0 0 1 1 1 1 0 1 1 0 1] to a symbol sequence for M = 2</vt:lpstr>
      <vt:lpstr>PowerPoint Presentation</vt:lpstr>
      <vt:lpstr>Symbols to Signals: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Channel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MVGR</dc:creator>
  <cp:lastModifiedBy>Dr. G.V.S.RAO</cp:lastModifiedBy>
  <cp:revision>54</cp:revision>
  <dcterms:created xsi:type="dcterms:W3CDTF">2023-05-08T13:48:07Z</dcterms:created>
  <dcterms:modified xsi:type="dcterms:W3CDTF">2025-01-27T04:39:43Z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0x010100F1B4054966B8914981DF84CE0611BBF3</vt:lpwstr>
  </property>
</Properties>
</file>