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6" r:id="rId5"/>
    <p:sldId id="355" r:id="rId6"/>
    <p:sldId id="431" r:id="rId7"/>
    <p:sldId id="438" r:id="rId8"/>
    <p:sldId id="437" r:id="rId9"/>
    <p:sldId id="436" r:id="rId10"/>
    <p:sldId id="435" r:id="rId11"/>
    <p:sldId id="434" r:id="rId12"/>
    <p:sldId id="439" r:id="rId13"/>
    <p:sldId id="440" r:id="rId14"/>
    <p:sldId id="441" r:id="rId15"/>
    <p:sldId id="442" r:id="rId16"/>
    <p:sldId id="443" r:id="rId17"/>
    <p:sldId id="444" r:id="rId18"/>
    <p:sldId id="4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ED47-D61B-E309-5EB2-04BEA12A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2015A-4BD5-FB90-2194-40EC34F3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A64A-8775-9B3D-9AE9-FD02169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1261-2900-E08E-C669-3DFABF33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C566-B985-EEED-64AD-AD1E74A8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69A-3DC0-DB39-3334-A9BA5A4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3BDA-5093-5E89-269A-69491664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D6DE-8E90-0D56-D28B-DE572490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5BF5-4225-BB1D-1457-34DF8A62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5106-45F8-64CE-C438-3456469A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22B9-DE1E-5F16-BBC3-3C3783BB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D89A-B728-0F81-7454-DC5E2A87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8732-2337-1D9F-CEEA-43A1482A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DE17-567C-8524-BA24-E118292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672A-C170-9AF8-1F51-A43D912B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A1A-1762-8CB7-50BB-A111D129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2A42-2CDB-09CC-BE64-F16D5C8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BE68-4EA6-9203-A5C9-B66C24AF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AC3-7233-F0A8-8841-E703D8A9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7B6A-FEE3-4AC6-8E54-D5FACA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C2C-E2CF-99A3-4B76-ADF5001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2576-8EE8-91D2-5E72-FA94CB72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4DF-70BD-585F-9DD0-E4C04178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EBFF7-3FE4-D642-3C34-C2AB78F7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8487C-E86A-5B42-AFD9-4459C395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7CD4-BDA6-3911-5E74-51628C7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55A5-127A-FB1A-D6A8-2DB0C025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2ADF-3BAF-8B6D-CE3D-0630A3BD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F980-DB77-3853-4FE3-4F5B590D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6C360-183F-64E6-626F-727D1D8C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4E52-C247-AD53-8DB0-9ECE2061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011E-FDD8-C6F9-54EC-64602216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621B-0845-07C4-189D-F7BBBB0E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B479-E026-29B4-BC5D-A2969FF3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7F45F-1EF7-566D-CAC4-4C5D316E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46E26-E4BA-61B4-260D-FE06C29D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7DA7C-8C23-E683-8694-DF1F8F91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B2813-0E43-C0C5-55E0-B207BC1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6E77F-AC73-4C85-9AF3-4E287B7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DFC9-9061-5F4F-63A1-3305678E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D372-4898-7A0A-F18E-2955DE19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26B0-5458-1CA3-28D7-348D05C7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9DE8-CD82-8DB2-ECF2-2D40EF18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5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1F90C-55A9-31B0-CBB0-BB75405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E083F-F5FA-7EDC-022C-F983177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D4BC-94EA-DC9F-DE3D-52353BCF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1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6F4-13D7-9DF0-566B-6B11FBCF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62A4-F4B4-465C-1D29-3348E830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1FD9-C665-610D-0289-9B7B8A5C2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757DB-B89E-4A29-D0C5-6C71BF3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5567-382F-8CF1-AD95-ABD0EA4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D8D5-E405-5DA9-B52B-41819F4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9B87-55C2-9F19-3623-91B7F4C3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A6723-D58C-1102-D7AC-4EB5F54D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D962-ECA6-E890-FA89-C9836AA2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DDB2-6F1C-06B9-6100-0D082679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6502-ED0C-6A23-60A8-C9EC1E6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D0C5-413A-DA84-8A31-11018340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E7B62-8011-CCDC-959C-C770C92F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46B4-B884-807D-D2D2-4536B041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81CC-4DF4-0090-E0ED-584BBD3B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9F48-0658-B969-E15D-50A0133BC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365-DD42-F8BB-FE9B-3A524593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FA6FD25C-E91B-3776-D178-4D9AF946F9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01E73-FD80-735E-7997-6704ACBA2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74DC773-DFA3-0B02-D75F-59F2159E3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C_CO2_4.%20Matched_Filter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BABA2C-D8FD-06D1-9B6A-4C92941ABA57}"/>
              </a:ext>
            </a:extLst>
          </p:cNvPr>
          <p:cNvGrpSpPr/>
          <p:nvPr/>
        </p:nvGrpSpPr>
        <p:grpSpPr>
          <a:xfrm>
            <a:off x="5091703" y="3187434"/>
            <a:ext cx="2391477" cy="1200329"/>
            <a:chOff x="147635" y="460375"/>
            <a:chExt cx="1766889" cy="844234"/>
          </a:xfrm>
        </p:grpSpPr>
        <p:pic>
          <p:nvPicPr>
            <p:cNvPr id="5" name="Picture 4" descr="A logo with a red and black design&#10;&#10;Description automatically generated">
              <a:extLst>
                <a:ext uri="{FF2B5EF4-FFF2-40B4-BE49-F238E27FC236}">
                  <a16:creationId xmlns:a16="http://schemas.microsoft.com/office/drawing/2014/main" id="{AC479C7F-86A2-08C1-399E-7D4F377B99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" y="460375"/>
              <a:ext cx="1766887" cy="7539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454D8E-AEF4-2A1B-1CF3-51F46E791C86}"/>
                </a:ext>
              </a:extLst>
            </p:cNvPr>
            <p:cNvSpPr/>
            <p:nvPr userDrawn="1"/>
          </p:nvSpPr>
          <p:spPr>
            <a:xfrm>
              <a:off x="147635" y="1258890"/>
              <a:ext cx="966788" cy="4571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6FC60D05-3F7A-D0AD-B502-901A9F117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19022" r="21606" b="47421"/>
          <a:stretch/>
        </p:blipFill>
        <p:spPr>
          <a:xfrm>
            <a:off x="295316" y="584333"/>
            <a:ext cx="1648451" cy="1318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675EA-F89F-F3EC-AB0F-2418045C7463}"/>
              </a:ext>
            </a:extLst>
          </p:cNvPr>
          <p:cNvSpPr txBox="1"/>
          <p:nvPr/>
        </p:nvSpPr>
        <p:spPr>
          <a:xfrm>
            <a:off x="2216517" y="663940"/>
            <a:ext cx="7758965" cy="1200329"/>
          </a:xfrm>
          <a:prstGeom prst="rect">
            <a:avLst/>
          </a:prstGeom>
          <a:solidFill>
            <a:srgbClr val="3DF9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</a:p>
          <a:p>
            <a:pPr algn="ctr"/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600" dirty="0">
                <a:ln w="0"/>
                <a:solidFill>
                  <a:srgbClr val="3D0BF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23EC2208A</a:t>
            </a:r>
            <a:endParaRPr lang="en-IN" sz="3600" dirty="0">
              <a:ln w="0"/>
              <a:solidFill>
                <a:srgbClr val="3D0BF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5EC8CE-8C3F-F112-A31A-A53A7223E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" y="6244202"/>
            <a:ext cx="12172949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80E2D-C7EF-CA4C-553B-0CE8CF889867}"/>
              </a:ext>
            </a:extLst>
          </p:cNvPr>
          <p:cNvSpPr txBox="1"/>
          <p:nvPr/>
        </p:nvSpPr>
        <p:spPr>
          <a:xfrm>
            <a:off x="1119541" y="5274099"/>
            <a:ext cx="103358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0B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G V Subbarao</a:t>
            </a:r>
          </a:p>
          <a:p>
            <a:pPr algn="ctr"/>
            <a:r>
              <a:rPr lang="en-US" sz="3200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Communications Engineering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L E F Deemed to be University</a:t>
            </a:r>
          </a:p>
        </p:txBody>
      </p:sp>
      <p:pic>
        <p:nvPicPr>
          <p:cNvPr id="7" name="Picture 6" descr="A orange circle and circle logo&#10;&#10;Description automatically generated with medium confidence">
            <a:extLst>
              <a:ext uri="{FF2B5EF4-FFF2-40B4-BE49-F238E27FC236}">
                <a16:creationId xmlns:a16="http://schemas.microsoft.com/office/drawing/2014/main" id="{A2958EF3-3CF2-E6D0-3504-700B3031B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88" y="663940"/>
            <a:ext cx="1359863" cy="1359863"/>
          </a:xfrm>
          <a:prstGeom prst="rect">
            <a:avLst/>
          </a:prstGeom>
        </p:spPr>
      </p:pic>
      <p:pic>
        <p:nvPicPr>
          <p:cNvPr id="9" name="Picture 8" descr="A cartoon character juggling with icons&#10;&#10;Description automatically generated">
            <a:extLst>
              <a:ext uri="{FF2B5EF4-FFF2-40B4-BE49-F238E27FC236}">
                <a16:creationId xmlns:a16="http://schemas.microsoft.com/office/drawing/2014/main" id="{AFA0D92F-E5A4-217D-B1F9-D3A789E39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5" y="1976415"/>
            <a:ext cx="2197217" cy="1237869"/>
          </a:xfrm>
          <a:prstGeom prst="rect">
            <a:avLst/>
          </a:prstGeom>
        </p:spPr>
      </p:pic>
      <p:pic>
        <p:nvPicPr>
          <p:cNvPr id="13" name="Picture 12" descr="A person holding a phone&#10;&#10;Description automatically generated">
            <a:extLst>
              <a:ext uri="{FF2B5EF4-FFF2-40B4-BE49-F238E27FC236}">
                <a16:creationId xmlns:a16="http://schemas.microsoft.com/office/drawing/2014/main" id="{B92879EC-43C5-9E8C-A661-C485085F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9339" r="38928" b="12718"/>
          <a:stretch/>
        </p:blipFill>
        <p:spPr>
          <a:xfrm>
            <a:off x="9090930" y="1964505"/>
            <a:ext cx="1264696" cy="1169199"/>
          </a:xfrm>
          <a:prstGeom prst="rect">
            <a:avLst/>
          </a:prstGeom>
        </p:spPr>
      </p:pic>
      <p:pic>
        <p:nvPicPr>
          <p:cNvPr id="17" name="Picture 16" descr="A hand touching a tablet&#10;&#10;Description automatically generated">
            <a:extLst>
              <a:ext uri="{FF2B5EF4-FFF2-40B4-BE49-F238E27FC236}">
                <a16:creationId xmlns:a16="http://schemas.microsoft.com/office/drawing/2014/main" id="{81D66740-1758-3484-3B0B-B362B4807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24" y="3429000"/>
            <a:ext cx="1895472" cy="189547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8A871-2542-BA7B-A909-3EBDDC20ED68}"/>
              </a:ext>
            </a:extLst>
          </p:cNvPr>
          <p:cNvGrpSpPr/>
          <p:nvPr/>
        </p:nvGrpSpPr>
        <p:grpSpPr>
          <a:xfrm>
            <a:off x="387488" y="3503335"/>
            <a:ext cx="3224735" cy="1770764"/>
            <a:chOff x="170026" y="3214284"/>
            <a:chExt cx="3224735" cy="1770764"/>
          </a:xfrm>
        </p:grpSpPr>
        <p:pic>
          <p:nvPicPr>
            <p:cNvPr id="23" name="Picture 22" descr="A diagram of a diagram of a communication system&#10;&#10;Description automatically generated with medium confidence">
              <a:extLst>
                <a:ext uri="{FF2B5EF4-FFF2-40B4-BE49-F238E27FC236}">
                  <a16:creationId xmlns:a16="http://schemas.microsoft.com/office/drawing/2014/main" id="{B1515164-E2BD-6C65-2B1C-7C77650F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6" t="26229" r="15865"/>
            <a:stretch/>
          </p:blipFill>
          <p:spPr>
            <a:xfrm>
              <a:off x="170026" y="3214284"/>
              <a:ext cx="3224735" cy="1768856"/>
            </a:xfrm>
            <a:prstGeom prst="rect">
              <a:avLst/>
            </a:prstGeom>
          </p:spPr>
        </p:pic>
        <p:pic>
          <p:nvPicPr>
            <p:cNvPr id="15" name="Picture 14" descr="A group of people using devices&#10;&#10;Description automatically generated">
              <a:extLst>
                <a:ext uri="{FF2B5EF4-FFF2-40B4-BE49-F238E27FC236}">
                  <a16:creationId xmlns:a16="http://schemas.microsoft.com/office/drawing/2014/main" id="{EDCD6ED7-C00E-8CB8-7EFA-402B765E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541" y="4311206"/>
              <a:ext cx="1428450" cy="673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61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439D-E6A2-6D1B-E967-071142710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4AA5-3C6F-DA7F-EFAE-93FA16BE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7" y="609667"/>
            <a:ext cx="11605097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AWGN is often used as a channel model in which the only impairment to communication is a linear addition of wideband or white noise with </a:t>
            </a:r>
          </a:p>
          <a:p>
            <a:pPr marL="6223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kern="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IN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constant spectral </a:t>
            </a:r>
            <a:r>
              <a:rPr lang="en-IN" kern="1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density (watts per Hertz), and</a:t>
            </a:r>
          </a:p>
          <a:p>
            <a:pPr marL="6223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Gaussian distribution of amplitude. </a:t>
            </a:r>
          </a:p>
          <a:p>
            <a:pPr marL="0" indent="39370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model does not account for fading, frequency selectivity, interference, non-linearity or dispersion. Hence the impulse response of channel is delta function.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6153A-A944-2E12-AFCD-21215B1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511E2-1727-F1FC-CC5C-365380E1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5DF98FE-03D6-2144-6F31-6ED50F5C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EFCD63-EC43-CCC6-3E66-51402ECE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37" y="4637052"/>
            <a:ext cx="11518388" cy="13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E5FF-45BD-190F-B8BE-853DEEDB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EC65-2F68-1554-D756-50ECA284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786" y="73633"/>
            <a:ext cx="6741269" cy="54971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Dispersive and Noisy Channel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90EAC-47D3-0923-8276-86D35EAA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0" y="756426"/>
            <a:ext cx="11935839" cy="53451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dispersive channel refers to a type of communication channel where </a:t>
            </a:r>
          </a:p>
          <a:p>
            <a:pPr marL="719138" indent="-35877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signals, particularly high-frequency signals, experience distortion due to low bandwidth of the channel and </a:t>
            </a:r>
          </a:p>
          <a:p>
            <a:pPr marL="719138" indent="-358775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varying propagation delays for different frequency components. 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F2465-2029-9BD4-154F-7453762C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5A301-E1D0-146D-DA32-3EEE599F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61ABD-4995-244F-3FA2-5CA035D0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32" y="2766543"/>
            <a:ext cx="7776904" cy="22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E09DD-C2D9-9676-7BA8-16D855EDA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DA29-D043-92C6-AC16-3FE765041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94" y="583997"/>
            <a:ext cx="11751012" cy="262613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2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Channel Impulse Response</a:t>
            </a:r>
            <a:r>
              <a:rPr lang="en-IN" sz="2600" dirty="0">
                <a:solidFill>
                  <a:srgbClr val="2304B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channel can be characterized by an impulse response </a:t>
            </a:r>
            <a:r>
              <a:rPr lang="en-IN" sz="2600" i="1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</a:t>
            </a: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IN" sz="2600" i="1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</a:t>
            </a: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which captures the way the channel affects the transmitted signal.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dispersive channel’s impulse response is often a function of time and can be modelled as:</a:t>
            </a:r>
            <a:endParaRPr lang="en-IN" sz="2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0AD1-8522-3C5F-624A-70BC55A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B32C4-0799-5547-7C9D-A1D14CA5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831325-5939-7B43-F8AE-C0FFAA66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08" y="3044757"/>
            <a:ext cx="11103596" cy="29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8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8FF51-9FAF-3A7C-81B5-DB668D1CB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FC447-AE62-9A18-74A3-80978653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C70CA-B1AA-BD22-05B4-EE7CF85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4BE3A-C7A1-DE19-9547-DBF0C93B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48" y="136525"/>
            <a:ext cx="8149810" cy="991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BF50B-D9CD-ABC5-F50F-9037BDE6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10" y="1128409"/>
            <a:ext cx="10757780" cy="2188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D437C-BF1B-759A-67F9-5A648D06B424}"/>
              </a:ext>
            </a:extLst>
          </p:cNvPr>
          <p:cNvSpPr txBox="1"/>
          <p:nvPr/>
        </p:nvSpPr>
        <p:spPr>
          <a:xfrm>
            <a:off x="72148" y="3540869"/>
            <a:ext cx="1180532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 algn="just">
              <a:spcBef>
                <a:spcPts val="15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kind of channel is usually encountered in wireless communication systems, broadband communications, and other systems where wideband signals are transmitted. </a:t>
            </a:r>
          </a:p>
          <a:p>
            <a:pPr lvl="1" indent="-457200" algn="just">
              <a:spcBef>
                <a:spcPts val="15"/>
              </a:spcBef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dispersive nature of the channel causes inter-symbol interference (ISI), which can degrade the performance of the communication system unless it is properly compensated for.</a:t>
            </a:r>
            <a:endParaRPr lang="en-IN" sz="2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B4652-69CC-4947-87EE-D5BB6D2F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77298-C437-A067-F038-BBF64EFC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2B87D-F1A2-0EA8-C715-299A253E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65334-962C-CDEB-9B03-A9C27C15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62" y="1113764"/>
            <a:ext cx="10864285" cy="28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99DF3D8-B10E-8B96-F70D-4D03637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45" y="2857500"/>
            <a:ext cx="10751419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pres?slideindex=1&amp;slidetitle="/>
              </a:rPr>
              <a:t>Detection of Baseband Signals in Noise, Optimum Receiver, Matched Filter</a:t>
            </a:r>
            <a:endParaRPr lang="en-IN" altLang="en-US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  <a:hlinkClick r:id="rId2" action="ppaction://hlinkpres?slideindex=1&amp;slidetitle=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23CD8-BED0-5A35-2521-392F28A6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56571-2706-313E-3CF1-9DFF3C1B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Dr. M. Venu Gopala Rao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0673-1996-66DD-340E-03849AE8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D19B2-9399-4375-A41B-870151398D4A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4A8-99F1-492C-760B-549EC25C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510" y="30313"/>
            <a:ext cx="9759137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F04A1-DB36-4ADB-55BA-97AC0E40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74B7-8A2D-4D84-BB94-0DE9EBE0369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6C87-3F8D-F3AC-DB67-ABD96252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1" y="6356350"/>
            <a:ext cx="5851357" cy="365125"/>
          </a:xfrm>
          <a:solidFill>
            <a:srgbClr val="0909B7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4A04C6-DF70-6DC5-1954-F6F0DC4E1A4B}"/>
              </a:ext>
            </a:extLst>
          </p:cNvPr>
          <p:cNvSpPr/>
          <p:nvPr/>
        </p:nvSpPr>
        <p:spPr>
          <a:xfrm>
            <a:off x="302120" y="1427354"/>
            <a:ext cx="11568701" cy="972079"/>
          </a:xfrm>
          <a:prstGeom prst="roundRect">
            <a:avLst/>
          </a:prstGeom>
          <a:solidFill>
            <a:srgbClr val="4DF56D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Pulse Modulation Techniques: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Baseband signals. Sampling process; Concepts on PAM, PWM and PPM. Quantization Process; Quantization Noise; Linear and Non-linear PCM codes, Noise Considerations in PCM Systems; PCM Line Speed, DPCM, Delta Modulation (DM) and Adaptive DM. Line codes.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FF117F-BAA3-AEA4-F4AC-A0FD943882FE}"/>
              </a:ext>
            </a:extLst>
          </p:cNvPr>
          <p:cNvSpPr/>
          <p:nvPr/>
        </p:nvSpPr>
        <p:spPr>
          <a:xfrm>
            <a:off x="311649" y="4125708"/>
            <a:ext cx="11568701" cy="97207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Transmission via Carrier Modulation: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on measure of Information: Bits, Bit Rate, Baud, and M-</a:t>
            </a:r>
            <a:r>
              <a:rPr lang="en-US" sz="2000" dirty="0" err="1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Encoding;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Noiseless coding-Huffman coding, Channel capacity, ASK, PSK, FSK, QAM. Bandwidth Efficiency, Carrier and Clock Recovery, Probability of Error and Bit Error Rate, Error Performance.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2960B7-DBFE-7EEF-B34D-1D3CD75337E5}"/>
              </a:ext>
            </a:extLst>
          </p:cNvPr>
          <p:cNvSpPr/>
          <p:nvPr/>
        </p:nvSpPr>
        <p:spPr>
          <a:xfrm>
            <a:off x="311649" y="2470911"/>
            <a:ext cx="11568701" cy="1585828"/>
          </a:xfrm>
          <a:prstGeom prst="roundRect">
            <a:avLst/>
          </a:prstGeom>
          <a:solidFill>
            <a:srgbClr val="FF00FF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Through Bandlimited Channels: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Coding;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Band limited Channels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Optimum Receiver for the AWGN Channel, Detection of Baseband Signals in Noise, Matched filter,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binary signal transmission and antipodal signals., </a:t>
            </a:r>
            <a:r>
              <a:rPr lang="en-US" sz="2000" dirty="0">
                <a:solidFill>
                  <a:srgbClr val="0909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Spectrum of a Digital PAM Signal,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 symbol Interference: Eye diagrams, System Design for Band limited Channels. Raised Cosine spectrum, Linear and non-linear Equalizers.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B5F75B-3BD7-E73B-23F7-D4B36FABB3FD}"/>
              </a:ext>
            </a:extLst>
          </p:cNvPr>
          <p:cNvSpPr/>
          <p:nvPr/>
        </p:nvSpPr>
        <p:spPr>
          <a:xfrm>
            <a:off x="302124" y="5158101"/>
            <a:ext cx="11578226" cy="10563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Modulation: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Pseudo-noise sequences, notion of spread spectrum, Direct Sequence Spread Spectrum (DSSS) with coherent BPSK, Signal space, dimensionality and processing gain, Probability error and Frequency-Hop Spread Spectrum. </a:t>
            </a:r>
          </a:p>
        </p:txBody>
      </p:sp>
    </p:spTree>
    <p:extLst>
      <p:ext uri="{BB962C8B-B14F-4D97-AF65-F5344CB8AC3E}">
        <p14:creationId xmlns:p14="http://schemas.microsoft.com/office/powerpoint/2010/main" val="1113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7D5B-3593-0326-736C-E0049B55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85" y="2103437"/>
            <a:ext cx="12033115" cy="1325563"/>
          </a:xfrm>
        </p:spPr>
        <p:txBody>
          <a:bodyPr>
            <a:normAutofit/>
          </a:bodyPr>
          <a:lstStyle/>
          <a:p>
            <a:r>
              <a:rPr lang="en-IN" sz="40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Communication Channels and Their Characteristics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27281-3665-3850-195D-F29F86D7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F00EA-BC07-AE0F-AD8D-7EF1BEC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2BFC507-CE63-02F2-3F1D-80B084C42ED9}"/>
              </a:ext>
            </a:extLst>
          </p:cNvPr>
          <p:cNvSpPr txBox="1"/>
          <p:nvPr/>
        </p:nvSpPr>
        <p:spPr>
          <a:xfrm>
            <a:off x="3047144" y="32443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 Prepared by Dr. M. </a:t>
            </a:r>
            <a:r>
              <a:rPr lang="en-US" sz="1800" dirty="0" err="1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Venugopala</a:t>
            </a:r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Rao, CC)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959-D0AC-B695-7742-0E11A044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769" y="136525"/>
            <a:ext cx="10338881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Communication Channels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F4EF1-D688-83DE-C10C-1CE1AE5F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F3804-F354-191A-1247-D21D70A2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93647-E84B-572F-BFAF-79EC062C57EB}"/>
              </a:ext>
            </a:extLst>
          </p:cNvPr>
          <p:cNvSpPr txBox="1"/>
          <p:nvPr/>
        </p:nvSpPr>
        <p:spPr>
          <a:xfrm>
            <a:off x="110246" y="755719"/>
            <a:ext cx="11894497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electronic communication channel is a medium that allows the transmission of information from one place to another. </a:t>
            </a:r>
          </a:p>
          <a:p>
            <a:pPr algn="just">
              <a:spcAft>
                <a:spcPts val="800"/>
              </a:spcAft>
            </a:pPr>
            <a:r>
              <a:rPr lang="en-IN" sz="24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communication channels can be used to transmit data, voice, and video signals. A few physical channels are illustrated below: </a:t>
            </a:r>
            <a:endParaRPr lang="en-IN" sz="24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56C4C-A134-38B9-E750-8F4BC2C590B4}"/>
              </a:ext>
            </a:extLst>
          </p:cNvPr>
          <p:cNvSpPr txBox="1"/>
          <p:nvPr/>
        </p:nvSpPr>
        <p:spPr>
          <a:xfrm>
            <a:off x="110245" y="2572503"/>
            <a:ext cx="11894497" cy="3329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Wireline channels:</a:t>
            </a:r>
            <a:r>
              <a:rPr lang="en-IN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2400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Twisted-pair wirelines and coaxial cable are basically guided electro-magnetic channels.  </a:t>
            </a:r>
          </a:p>
          <a:p>
            <a:pPr marL="342900" indent="-342900" algn="just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provide relatively modest bandwidths of several hundred kilohertz (kHz) twisted wire and few MHz .for coaxial cable.</a:t>
            </a:r>
            <a:endParaRPr lang="en-IN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Signals transmitted through such channels are distorted in both amplitude and phase, and they are further corrupted by additive noise. 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24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Twisted-pair wireline channels are also prone to crosstalk interference from physically adjacent channels.</a:t>
            </a:r>
          </a:p>
        </p:txBody>
      </p:sp>
    </p:spTree>
    <p:extLst>
      <p:ext uri="{BB962C8B-B14F-4D97-AF65-F5344CB8AC3E}">
        <p14:creationId xmlns:p14="http://schemas.microsoft.com/office/powerpoint/2010/main" val="22495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10D49-C317-D148-DC9C-47E4FBA8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C70F1-67C1-65CC-DD3B-B649224C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ACE96-378A-B4EE-9FEF-E2C04F6F48A5}"/>
              </a:ext>
            </a:extLst>
          </p:cNvPr>
          <p:cNvSpPr txBox="1"/>
          <p:nvPr/>
        </p:nvSpPr>
        <p:spPr>
          <a:xfrm>
            <a:off x="0" y="0"/>
            <a:ext cx="12104451" cy="3590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Wireless Electromagnetic Channels</a:t>
            </a:r>
            <a:r>
              <a:rPr lang="en-IN" sz="3200" b="1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spcAft>
                <a:spcPts val="800"/>
              </a:spcAft>
            </a:pPr>
            <a:r>
              <a:rPr lang="en-IN" sz="2600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radio communication systems, electromagnetic energy is coupled to the propagation medium by an </a:t>
            </a:r>
            <a:r>
              <a:rPr lang="en-IN" sz="2600" i="1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antenna</a:t>
            </a:r>
            <a:r>
              <a:rPr lang="en-IN" sz="2600" kern="1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which serves as the radiator. </a:t>
            </a: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2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long wave radio channel occupies up to 1 MHz</a:t>
            </a: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2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short-wave radio channel occupies up to 100 MHz</a:t>
            </a: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Microwave wave radio channel that includes Experimental Navigation, Satellite to satellite, Microwave relay, Earth-satellite, Radar, wireless LANs and cellular communications occupies up to 100 GHz</a:t>
            </a:r>
            <a:endParaRPr lang="en-IN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CD340E-6CF8-7100-5CC9-13E0597BEC7A}"/>
              </a:ext>
            </a:extLst>
          </p:cNvPr>
          <p:cNvSpPr txBox="1"/>
          <p:nvPr/>
        </p:nvSpPr>
        <p:spPr>
          <a:xfrm>
            <a:off x="87549" y="3590727"/>
            <a:ext cx="9294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Storage Channels: 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B61A57-51D2-0BBE-EC7D-24440F4DFF62}"/>
              </a:ext>
            </a:extLst>
          </p:cNvPr>
          <p:cNvSpPr txBox="1"/>
          <p:nvPr/>
        </p:nvSpPr>
        <p:spPr>
          <a:xfrm>
            <a:off x="0" y="4150236"/>
            <a:ext cx="1195529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26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process of storing data on a magnetic tape, magnetic disk, or optical disk is equivalent to transmitting a signal over a telephone or a radio channel. </a:t>
            </a:r>
          </a:p>
          <a:p>
            <a:pPr marL="342900" lvl="0" indent="-342900" algn="just"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IN" sz="26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readback process and the signal processing used to recover the stored information is equivalent to the functions performed by a telephone receiver or radio communication system to recover the transmitted information.</a:t>
            </a:r>
            <a:endParaRPr lang="en-IN" sz="2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100B-3A7D-9B47-82C9-36355403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66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Mathematical Models for Communication Channels</a:t>
            </a: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6035C-99AE-395D-5DF8-401819A7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FF926-009D-162E-9103-36C65ECB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E40EC-EED0-DD78-BF06-CEF389BFDDF1}"/>
              </a:ext>
            </a:extLst>
          </p:cNvPr>
          <p:cNvSpPr txBox="1"/>
          <p:nvPr/>
        </p:nvSpPr>
        <p:spPr>
          <a:xfrm>
            <a:off x="214009" y="1462088"/>
            <a:ext cx="118774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1D1DF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While designing communication systems to transmit information through physical channels,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 find it convenient to construct mathematical models that reflect the most important characteristics of the transmission medium.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Then the mathematical model for the channel is used in the design of the channel encoder and modulator at the transmitter and the demodulator and channel decoder at the receiver.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765E-3267-7A53-A3A2-4F46797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234" y="136525"/>
            <a:ext cx="9025647" cy="617369"/>
          </a:xfrm>
        </p:spPr>
        <p:txBody>
          <a:bodyPr>
            <a:noAutofit/>
          </a:bodyPr>
          <a:lstStyle/>
          <a:p>
            <a:r>
              <a:rPr lang="en-IN" sz="3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Ideal channel (</a:t>
            </a:r>
            <a:r>
              <a:rPr lang="en-US" sz="30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Distortion-less Transmission)</a:t>
            </a: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1267F-E72D-A932-DFBA-81D1C9FF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43468-CE0A-8BA5-0F7B-F5552882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91B60D-8CA8-E2CD-3E6E-3FB2C5F2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976"/>
            <a:ext cx="12146563" cy="11684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F5EC35-42D1-6295-830D-83399907B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10" y="2386698"/>
            <a:ext cx="5321875" cy="11684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67BA0A5-26BF-3FD8-E4FE-78045D731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71" y="3986345"/>
            <a:ext cx="9284595" cy="122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BB7A8-5911-DEB0-D6BA-7EA3E029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9723-4FAA-C5A8-A3D4-0E4FAB6A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4E871-F2B1-22CE-E388-AB663013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26"/>
            <a:ext cx="12222861" cy="1393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598DC-FAC6-2270-29DA-8F4B72799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27" y="455528"/>
            <a:ext cx="4069461" cy="271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B2DEB-0673-7789-609D-446DBA80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425"/>
            <a:ext cx="7677946" cy="14624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82831B-7C27-7063-CF32-B0B76E347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60" y="3170047"/>
            <a:ext cx="6543105" cy="14624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9F57D8-654F-D85C-8D4C-DA4012E64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9" y="4724668"/>
            <a:ext cx="6581556" cy="11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D41A-E6F7-B2E1-97E3-C8616AC3F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4ADA-58E5-A38B-9A72-7D54830F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08" y="63154"/>
            <a:ext cx="8801911" cy="685462"/>
          </a:xfrm>
        </p:spPr>
        <p:txBody>
          <a:bodyPr>
            <a:noAutofit/>
          </a:bodyPr>
          <a:lstStyle/>
          <a:p>
            <a:r>
              <a:rPr lang="en-IN" sz="28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Additive White Gaussian Noise (AWGN) Channel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54E25-4467-A1C5-744D-B6C5EA79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89996-B932-102E-13B5-A5682480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504B4-AC5C-C675-A8F5-F6E462C8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82" y="890005"/>
            <a:ext cx="7107682" cy="216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6919B-DA61-D60F-CBDB-DB6A0167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8" y="3337000"/>
            <a:ext cx="11746346" cy="26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4054966B8914981DF84CE0611BBF3" ma:contentTypeVersion="13" ma:contentTypeDescription="Create a new document." ma:contentTypeScope="" ma:versionID="8a796047917fdd02fe75b75195f00977">
  <xsd:schema xmlns:xsd="http://www.w3.org/2001/XMLSchema" xmlns:xs="http://www.w3.org/2001/XMLSchema" xmlns:p="http://schemas.microsoft.com/office/2006/metadata/properties" xmlns:ns3="9df66832-8a96-40a9-b472-27b1b671652b" xmlns:ns4="3ef07bbe-7178-465e-b37e-c96ad76c7ba2" targetNamespace="http://schemas.microsoft.com/office/2006/metadata/properties" ma:root="true" ma:fieldsID="f3a2d852074f99ffe044f5cdbc6860e7" ns3:_="" ns4:_="">
    <xsd:import namespace="9df66832-8a96-40a9-b472-27b1b671652b"/>
    <xsd:import namespace="3ef07bbe-7178-465e-b37e-c96ad76c7b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66832-8a96-40a9-b472-27b1b67165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07bbe-7178-465e-b37e-c96ad76c7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f66832-8a96-40a9-b472-27b1b671652b" xsi:nil="true"/>
  </documentManagement>
</p:properties>
</file>

<file path=customXml/itemProps1.xml><?xml version="1.0" encoding="utf-8"?>
<ds:datastoreItem xmlns:ds="http://schemas.openxmlformats.org/officeDocument/2006/customXml" ds:itemID="{44A4D56B-9EDA-4F8D-84ED-5B5B230CCC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4FFE4-B5DD-40DF-82C4-AC58AE064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f66832-8a96-40a9-b472-27b1b671652b"/>
    <ds:schemaRef ds:uri="3ef07bbe-7178-465e-b37e-c96ad76c7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942E90-F73C-42DC-BE25-1F552216703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f66832-8a96-40a9-b472-27b1b671652b"/>
    <ds:schemaRef ds:uri="http://purl.org/dc/elements/1.1/"/>
    <ds:schemaRef ds:uri="3ef07bbe-7178-465e-b37e-c96ad76c7ba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938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SYLLABUS</vt:lpstr>
      <vt:lpstr>Communication Channels and Their Characteristics</vt:lpstr>
      <vt:lpstr>Introduction to Communication Channels</vt:lpstr>
      <vt:lpstr>PowerPoint Presentation</vt:lpstr>
      <vt:lpstr>Mathematical Models for Communication Channels</vt:lpstr>
      <vt:lpstr>Ideal channel (Distortion-less Transmission)</vt:lpstr>
      <vt:lpstr>PowerPoint Presentation</vt:lpstr>
      <vt:lpstr>The Additive White Gaussian Noise (AWGN) Channel</vt:lpstr>
      <vt:lpstr>PowerPoint Presentation</vt:lpstr>
      <vt:lpstr>Dispersive and Noisy Channel</vt:lpstr>
      <vt:lpstr>PowerPoint Presentation</vt:lpstr>
      <vt:lpstr>PowerPoint Presentation</vt:lpstr>
      <vt:lpstr>PowerPoint Presentation</vt:lpstr>
      <vt:lpstr>Detection of Baseband Signals in Noise, Optimum Receiver, Matched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MVGR</dc:creator>
  <cp:lastModifiedBy>Dr. G.V.S.RAO</cp:lastModifiedBy>
  <cp:revision>39</cp:revision>
  <dcterms:created xsi:type="dcterms:W3CDTF">2023-05-08T13:48:07Z</dcterms:created>
  <dcterms:modified xsi:type="dcterms:W3CDTF">2025-01-27T04:41:41Z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0x010100F1B4054966B8914981DF84CE0611BBF3</vt:lpwstr>
  </property>
</Properties>
</file>