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853" r:id="rId2"/>
    <p:sldId id="355" r:id="rId3"/>
    <p:sldId id="256" r:id="rId4"/>
    <p:sldId id="266" r:id="rId5"/>
    <p:sldId id="847" r:id="rId6"/>
    <p:sldId id="267" r:id="rId7"/>
    <p:sldId id="257" r:id="rId8"/>
    <p:sldId id="258" r:id="rId9"/>
    <p:sldId id="259" r:id="rId10"/>
    <p:sldId id="265" r:id="rId11"/>
    <p:sldId id="264" r:id="rId12"/>
    <p:sldId id="263" r:id="rId13"/>
    <p:sldId id="852" r:id="rId14"/>
    <p:sldId id="260" r:id="rId15"/>
    <p:sldId id="850" r:id="rId16"/>
    <p:sldId id="849" r:id="rId17"/>
    <p:sldId id="851" r:id="rId18"/>
    <p:sldId id="848" r:id="rId19"/>
    <p:sldId id="262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AFA"/>
    <a:srgbClr val="574FFB"/>
    <a:srgbClr val="746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FB1B-B235-4137-9253-6D3AA0B446A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B0BD0-20E0-40E8-B7D6-BB3E5A568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8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B0BD0-20E0-40E8-B7D6-BB3E5A568A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8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B0BD0-20E0-40E8-B7D6-BB3E5A568A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1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B0BD0-20E0-40E8-B7D6-BB3E5A568AD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0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0D90-AC71-DA59-C9F1-8815686F5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9A1BA-3D50-B025-B7CA-30A3A590D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8AAF-D574-C803-5D68-6D594E83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2A3A-E36E-40BA-B911-3FC400E74A1E}" type="datetime1">
              <a:rPr lang="en-IN" smtClean="0"/>
              <a:t>27-01-2025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92D0-AE74-E213-AC87-57BF2A6C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2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7E5C-8A2E-A44D-035B-AC47A9A4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48275-567F-A3E0-FBE6-316BA1D9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5207-0B6D-3667-91EC-5B37057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2F14-00A0-49C3-B712-B50D11AE89E2}" type="datetime1">
              <a:rPr lang="en-IN" smtClean="0"/>
              <a:t>27-01-2025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189D-1057-13E7-9E96-7ACACD0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C82B7-C54B-36DD-87C8-428CCE136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ACF94-CD69-C6E8-FA2B-3BE9A040A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9701-F96C-A874-1AAE-CD5D9A65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476A-2006-4E1C-9908-A387D0B50951}" type="datetime1">
              <a:rPr lang="en-IN" smtClean="0"/>
              <a:t>27-01-2025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86FC-22CE-8E94-204B-D8F28E0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75F9-148C-A114-0BB5-53ADA09B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3288-520E-A564-A44B-909FB6E2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3DCB-06D1-B921-559A-A8700787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24F0-5E18-45AE-B9DC-DE840390367B}" type="datetime1">
              <a:rPr lang="en-IN" smtClean="0"/>
              <a:t>27-01-2025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087B-DD4E-FFFE-7E95-76C09837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43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C97B-F5BF-228E-3CD4-A999AC69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ED30C-2160-006F-0906-69A6FA09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BE88-6897-17DF-2080-9C220008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59A8-6B46-46BF-B173-6339D0FA7500}" type="datetime1">
              <a:rPr lang="en-IN" smtClean="0"/>
              <a:t>27-01-2025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C416-211B-A44C-8854-824C5F42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E799-1552-E792-9995-116C704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B7CB-0467-9473-F97C-15916212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EEAC5-FB99-5230-3285-5768F854F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3D40D-39DF-A1AD-4776-D777E42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E3D-5A61-4D5A-A9C1-2E994647798D}" type="datetime1">
              <a:rPr lang="en-IN" smtClean="0"/>
              <a:t>27-01-2025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3B27F-982A-1CD0-7BD5-D378B16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BAFB-D97A-3B24-7773-53D118AA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0D97-2698-FDD6-7B49-70183730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A3ED-F7F4-EC96-C7D3-CD5E44223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4662F-2DEE-EE04-D01C-AB0F542FE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DDC05-4770-F2E8-DD08-1C62746E0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3BF08-8168-6A58-5529-63896E0C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C70B-0861-4053-97FF-46F91BF0CD5A}" type="datetime1">
              <a:rPr lang="en-IN" smtClean="0"/>
              <a:t>27-01-2025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4865A-7013-0F8F-E5C5-26941135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BCB5-3BD8-766E-8C75-40ECC185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9BA33-8661-B199-0719-4ED261F0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7F18-F6C9-4663-971D-1B4C37E4C0B0}" type="datetime1">
              <a:rPr lang="en-IN" smtClean="0"/>
              <a:t>27-01-2025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FD07-3873-D9CA-00FD-51B63285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43ABF-BA03-15A4-2620-99443AE9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654-305C-4C0F-B066-64A44FAB37DC}" type="datetime1">
              <a:rPr lang="en-IN" smtClean="0"/>
              <a:t>27-01-2025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1963-50C5-325B-85E9-129F9651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67DC-46D2-C9A5-FB24-9047319F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E1DC-31E7-C3DD-6E73-BD06D4C3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4536-7BCB-2A64-B241-2DF87BA2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24862-0135-D15B-7AD9-E7DB9E41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9310-6C96-47AC-B6C8-B7366026293D}" type="datetime1">
              <a:rPr lang="en-IN" smtClean="0"/>
              <a:t>27-01-2025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0E80-808D-345D-00A6-4324D20D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3384-9FA3-154C-9B99-E8965993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F19B8-6CB9-EFEC-9456-06C59969D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6E2D-D36D-37A4-031E-98C6D049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C666-1332-5EE6-98BA-92517261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55F-98D9-452F-A9B9-DC0896DE969E}" type="datetime1">
              <a:rPr lang="en-IN" smtClean="0"/>
              <a:t>27-01-2025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1DE0B-634E-4200-A3AA-963B1295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09A7D-4267-DFB5-044F-C780B300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00C1-702A-AA7E-06DC-920DD009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726A-8563-9D47-6F7E-8E6C4C198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75E1-FE5E-4952-8C53-73679EEBFE2F}" type="datetime1">
              <a:rPr lang="en-IN" smtClean="0"/>
              <a:t>27-01-2025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4BE1-9344-7120-9836-E86AECBB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787A-E6B1-46A5-94DD-BCD26C547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C_CO2_5.%20ISI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BABA2C-D8FD-06D1-9B6A-4C92941ABA57}"/>
              </a:ext>
            </a:extLst>
          </p:cNvPr>
          <p:cNvGrpSpPr/>
          <p:nvPr/>
        </p:nvGrpSpPr>
        <p:grpSpPr>
          <a:xfrm>
            <a:off x="5091703" y="3187434"/>
            <a:ext cx="2391477" cy="1200329"/>
            <a:chOff x="147635" y="460375"/>
            <a:chExt cx="1766889" cy="844234"/>
          </a:xfrm>
        </p:grpSpPr>
        <p:pic>
          <p:nvPicPr>
            <p:cNvPr id="5" name="Picture 4" descr="A logo with a red and black design&#10;&#10;Description automatically generated">
              <a:extLst>
                <a:ext uri="{FF2B5EF4-FFF2-40B4-BE49-F238E27FC236}">
                  <a16:creationId xmlns:a16="http://schemas.microsoft.com/office/drawing/2014/main" id="{AC479C7F-86A2-08C1-399E-7D4F377B99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" y="460375"/>
              <a:ext cx="1766887" cy="7539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454D8E-AEF4-2A1B-1CF3-51F46E791C86}"/>
                </a:ext>
              </a:extLst>
            </p:cNvPr>
            <p:cNvSpPr/>
            <p:nvPr userDrawn="1"/>
          </p:nvSpPr>
          <p:spPr>
            <a:xfrm>
              <a:off x="147635" y="1258890"/>
              <a:ext cx="966788" cy="4571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6FC60D05-3F7A-D0AD-B502-901A9F117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19022" r="21606" b="47421"/>
          <a:stretch/>
        </p:blipFill>
        <p:spPr>
          <a:xfrm>
            <a:off x="295316" y="584333"/>
            <a:ext cx="1648451" cy="1318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675EA-F89F-F3EC-AB0F-2418045C7463}"/>
              </a:ext>
            </a:extLst>
          </p:cNvPr>
          <p:cNvSpPr txBox="1"/>
          <p:nvPr/>
        </p:nvSpPr>
        <p:spPr>
          <a:xfrm>
            <a:off x="2216517" y="663940"/>
            <a:ext cx="7758965" cy="1200329"/>
          </a:xfrm>
          <a:prstGeom prst="rect">
            <a:avLst/>
          </a:prstGeom>
          <a:solidFill>
            <a:srgbClr val="3DF9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</a:p>
          <a:p>
            <a:pPr algn="ctr"/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3600" dirty="0">
                <a:ln w="0"/>
                <a:solidFill>
                  <a:srgbClr val="3D0BF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23EC2208A</a:t>
            </a:r>
            <a:endParaRPr lang="en-IN" sz="3600" dirty="0">
              <a:ln w="0"/>
              <a:solidFill>
                <a:srgbClr val="3D0BF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5EC8CE-8C3F-F112-A31A-A53A7223E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" y="6244202"/>
            <a:ext cx="12172949" cy="543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80E2D-C7EF-CA4C-553B-0CE8CF889867}"/>
              </a:ext>
            </a:extLst>
          </p:cNvPr>
          <p:cNvSpPr txBox="1"/>
          <p:nvPr/>
        </p:nvSpPr>
        <p:spPr>
          <a:xfrm>
            <a:off x="1119541" y="5274099"/>
            <a:ext cx="103358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0B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G V Subbarao</a:t>
            </a:r>
          </a:p>
          <a:p>
            <a:pPr algn="ctr"/>
            <a:r>
              <a:rPr lang="en-US" sz="3200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Communications Engineering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L E F Deemed to be University</a:t>
            </a:r>
          </a:p>
        </p:txBody>
      </p:sp>
      <p:pic>
        <p:nvPicPr>
          <p:cNvPr id="7" name="Picture 6" descr="A orange circle and circle logo&#10;&#10;Description automatically generated with medium confidence">
            <a:extLst>
              <a:ext uri="{FF2B5EF4-FFF2-40B4-BE49-F238E27FC236}">
                <a16:creationId xmlns:a16="http://schemas.microsoft.com/office/drawing/2014/main" id="{A2958EF3-3CF2-E6D0-3504-700B3031B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288" y="663940"/>
            <a:ext cx="1359863" cy="1359863"/>
          </a:xfrm>
          <a:prstGeom prst="rect">
            <a:avLst/>
          </a:prstGeom>
        </p:spPr>
      </p:pic>
      <p:pic>
        <p:nvPicPr>
          <p:cNvPr id="9" name="Picture 8" descr="A cartoon character juggling with icons&#10;&#10;Description automatically generated">
            <a:extLst>
              <a:ext uri="{FF2B5EF4-FFF2-40B4-BE49-F238E27FC236}">
                <a16:creationId xmlns:a16="http://schemas.microsoft.com/office/drawing/2014/main" id="{AFA0D92F-E5A4-217D-B1F9-D3A789E39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5" y="1976415"/>
            <a:ext cx="2197217" cy="1237869"/>
          </a:xfrm>
          <a:prstGeom prst="rect">
            <a:avLst/>
          </a:prstGeom>
        </p:spPr>
      </p:pic>
      <p:pic>
        <p:nvPicPr>
          <p:cNvPr id="13" name="Picture 12" descr="A person holding a phone&#10;&#10;Description automatically generated">
            <a:extLst>
              <a:ext uri="{FF2B5EF4-FFF2-40B4-BE49-F238E27FC236}">
                <a16:creationId xmlns:a16="http://schemas.microsoft.com/office/drawing/2014/main" id="{B92879EC-43C5-9E8C-A661-C485085F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9339" r="38928" b="12718"/>
          <a:stretch/>
        </p:blipFill>
        <p:spPr>
          <a:xfrm>
            <a:off x="9090930" y="1964505"/>
            <a:ext cx="1264696" cy="1169199"/>
          </a:xfrm>
          <a:prstGeom prst="rect">
            <a:avLst/>
          </a:prstGeom>
        </p:spPr>
      </p:pic>
      <p:pic>
        <p:nvPicPr>
          <p:cNvPr id="17" name="Picture 16" descr="A hand touching a tablet&#10;&#10;Description automatically generated">
            <a:extLst>
              <a:ext uri="{FF2B5EF4-FFF2-40B4-BE49-F238E27FC236}">
                <a16:creationId xmlns:a16="http://schemas.microsoft.com/office/drawing/2014/main" id="{81D66740-1758-3484-3B0B-B362B4807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24" y="3429000"/>
            <a:ext cx="1895472" cy="189547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8A871-2542-BA7B-A909-3EBDDC20ED68}"/>
              </a:ext>
            </a:extLst>
          </p:cNvPr>
          <p:cNvGrpSpPr/>
          <p:nvPr/>
        </p:nvGrpSpPr>
        <p:grpSpPr>
          <a:xfrm>
            <a:off x="387488" y="3503335"/>
            <a:ext cx="3224735" cy="1770764"/>
            <a:chOff x="170026" y="3214284"/>
            <a:chExt cx="3224735" cy="1770764"/>
          </a:xfrm>
        </p:grpSpPr>
        <p:pic>
          <p:nvPicPr>
            <p:cNvPr id="23" name="Picture 22" descr="A diagram of a diagram of a communication system&#10;&#10;Description automatically generated with medium confidence">
              <a:extLst>
                <a:ext uri="{FF2B5EF4-FFF2-40B4-BE49-F238E27FC236}">
                  <a16:creationId xmlns:a16="http://schemas.microsoft.com/office/drawing/2014/main" id="{B1515164-E2BD-6C65-2B1C-7C77650F0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6" t="26229" r="15865"/>
            <a:stretch/>
          </p:blipFill>
          <p:spPr>
            <a:xfrm>
              <a:off x="170026" y="3214284"/>
              <a:ext cx="3224735" cy="1768856"/>
            </a:xfrm>
            <a:prstGeom prst="rect">
              <a:avLst/>
            </a:prstGeom>
          </p:spPr>
        </p:pic>
        <p:pic>
          <p:nvPicPr>
            <p:cNvPr id="15" name="Picture 14" descr="A group of people using devices&#10;&#10;Description automatically generated">
              <a:extLst>
                <a:ext uri="{FF2B5EF4-FFF2-40B4-BE49-F238E27FC236}">
                  <a16:creationId xmlns:a16="http://schemas.microsoft.com/office/drawing/2014/main" id="{EDCD6ED7-C00E-8CB8-7EFA-402B765E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541" y="4311206"/>
              <a:ext cx="1428450" cy="673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6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D6BAD1-8A1C-F943-14B8-2CA7A501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6" y="108172"/>
            <a:ext cx="8003060" cy="2675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2B34F-D880-B2CC-06C8-30CAF32C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28" y="2905125"/>
            <a:ext cx="5972175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47182-CFF7-0CB8-9FB3-BCE9FCC2A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142" y="3414782"/>
            <a:ext cx="393382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E50D4-FDF1-ADC2-F999-6D7D65BDF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12" y="4038739"/>
            <a:ext cx="216217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5BED3-F784-450D-E309-CEF85D7B8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393" y="4438790"/>
            <a:ext cx="6750780" cy="863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1373F5-1464-08A4-881D-7C83B827A3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829" y="5448579"/>
            <a:ext cx="10151909" cy="86307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2621F7-9A91-13BE-448B-6DA0AEB2DBA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Dr. M. Venu Gopala Rao</a:t>
            </a:r>
          </a:p>
        </p:txBody>
      </p:sp>
    </p:spTree>
    <p:extLst>
      <p:ext uri="{BB962C8B-B14F-4D97-AF65-F5344CB8AC3E}">
        <p14:creationId xmlns:p14="http://schemas.microsoft.com/office/powerpoint/2010/main" val="15708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6C094-FD25-79EC-9391-9BA19C91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5" y="0"/>
            <a:ext cx="9018759" cy="2597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F824B-C161-A655-A158-AA6A937A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8" y="2531376"/>
            <a:ext cx="10445996" cy="545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EB09B-3BBD-9C54-CC29-B4D817F94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52" y="3039769"/>
            <a:ext cx="8305476" cy="476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25BEAD-6F45-71B5-178A-A3CF99A8D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53" y="3625988"/>
            <a:ext cx="10263476" cy="545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7F0FA-4F53-D593-0516-1C943CCD1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98" y="4224580"/>
            <a:ext cx="7030320" cy="545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17043A-AC3D-3EA2-894D-8C82327DC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88" y="4831813"/>
            <a:ext cx="10098998" cy="765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0B582-D865-33C7-D806-60AF8B65A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14" y="5722604"/>
            <a:ext cx="10020300" cy="9239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F8A286-615E-52F3-F9FE-9225E96B7E8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Dr. M. Venu Gopala Rao</a:t>
            </a:r>
          </a:p>
        </p:txBody>
      </p:sp>
    </p:spTree>
    <p:extLst>
      <p:ext uri="{BB962C8B-B14F-4D97-AF65-F5344CB8AC3E}">
        <p14:creationId xmlns:p14="http://schemas.microsoft.com/office/powerpoint/2010/main" val="25789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C1426D-8854-C0CD-F965-CD2EE5C7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2" y="162947"/>
            <a:ext cx="7943850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F204C-7D9D-F880-DBF7-D7C16393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2" y="2048897"/>
            <a:ext cx="8210444" cy="1380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D5A2A-67C4-15CB-8E91-4CBE82A28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06" y="3429000"/>
            <a:ext cx="7134225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4EDCA3-B5B5-5F02-FA8E-1AA5819C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5914646"/>
            <a:ext cx="11039475" cy="885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90DC9-1A10-4299-DC28-54D100CA63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Dr. M. Venu Gopala Rao</a:t>
            </a:r>
          </a:p>
        </p:txBody>
      </p:sp>
    </p:spTree>
    <p:extLst>
      <p:ext uri="{BB962C8B-B14F-4D97-AF65-F5344CB8AC3E}">
        <p14:creationId xmlns:p14="http://schemas.microsoft.com/office/powerpoint/2010/main" val="19702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3E86F-538F-DCBC-083F-BB30C3334EC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Dr. M. Venu Gopala Rao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6C1A3-7489-421F-BF7B-663D6A602B1D}"/>
              </a:ext>
            </a:extLst>
          </p:cNvPr>
          <p:cNvSpPr txBox="1"/>
          <p:nvPr/>
        </p:nvSpPr>
        <p:spPr>
          <a:xfrm>
            <a:off x="410966" y="256854"/>
            <a:ext cx="11781034" cy="16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0" algn="just">
              <a:lnSpc>
                <a:spcPct val="150000"/>
              </a:lnSpc>
              <a:spcAft>
                <a:spcPts val="6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Optimum response of the filter: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0340" marR="0"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solidFill>
                  <a:srgbClr val="150AF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To find the solution to this optimization problem, we apply a mathematical result known as Schwarz's inequality to the numerator</a:t>
            </a:r>
            <a:endParaRPr lang="en-IN" sz="2400" dirty="0">
              <a:solidFill>
                <a:srgbClr val="150AF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6B8FDE-92DD-945D-F645-19256458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975EC56-A891-E064-0A13-5A6511939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021795"/>
              </p:ext>
            </p:extLst>
          </p:nvPr>
        </p:nvGraphicFramePr>
        <p:xfrm>
          <a:off x="4922005" y="1639011"/>
          <a:ext cx="6859029" cy="116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520560" progId="Equation.DSMT4">
                  <p:embed/>
                </p:oleObj>
              </mc:Choice>
              <mc:Fallback>
                <p:oleObj name="Equation" r:id="rId2" imgW="3085920" imgH="520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005" y="1639011"/>
                        <a:ext cx="6859029" cy="116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8B2801-E78B-CBF7-CE1A-676F7590CB7E}"/>
              </a:ext>
            </a:extLst>
          </p:cNvPr>
          <p:cNvSpPr txBox="1"/>
          <p:nvPr/>
        </p:nvSpPr>
        <p:spPr>
          <a:xfrm>
            <a:off x="550333" y="2965603"/>
            <a:ext cx="61468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0"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solidFill>
                  <a:srgbClr val="150AF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Thus SNR is given by </a:t>
            </a:r>
            <a:endParaRPr lang="en-IN" sz="2400" dirty="0">
              <a:solidFill>
                <a:srgbClr val="150AF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41A0C12-A833-CAC3-A671-19CE1609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CBBA8CF-6059-E191-8B03-545334D9A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04118"/>
              </p:ext>
            </p:extLst>
          </p:nvPr>
        </p:nvGraphicFramePr>
        <p:xfrm>
          <a:off x="4022725" y="2833688"/>
          <a:ext cx="32496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57200" progId="Equation.DSMT4">
                  <p:embed/>
                </p:oleObj>
              </mc:Choice>
              <mc:Fallback>
                <p:oleObj name="Equation" r:id="rId4" imgW="13460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833688"/>
                        <a:ext cx="32496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EE6210D-26E4-27FB-1496-A682FCCE1711}"/>
              </a:ext>
            </a:extLst>
          </p:cNvPr>
          <p:cNvSpPr txBox="1"/>
          <p:nvPr/>
        </p:nvSpPr>
        <p:spPr>
          <a:xfrm>
            <a:off x="550333" y="2072635"/>
            <a:ext cx="61976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0"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solidFill>
                  <a:srgbClr val="150AF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On applying Schwartz inequality </a:t>
            </a:r>
            <a:endParaRPr lang="en-IN" sz="2400" dirty="0">
              <a:solidFill>
                <a:srgbClr val="150AF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7BFDC-B51C-3C66-EE28-23C0E290DCC2}"/>
              </a:ext>
            </a:extLst>
          </p:cNvPr>
          <p:cNvSpPr txBox="1"/>
          <p:nvPr/>
        </p:nvSpPr>
        <p:spPr>
          <a:xfrm>
            <a:off x="393367" y="3873500"/>
            <a:ext cx="11387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does not depend on the frequency response H(f) of the filter but only on the signal energy and the noise power spectral density only. </a:t>
            </a:r>
            <a:endParaRPr lang="en-IN" sz="240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E9F94935-6138-703F-B0B7-9324D1DC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35" y="4819535"/>
            <a:ext cx="244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optimum value of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03C4BB7A-49E3-A827-6053-052466E3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6965" y="136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925B34A3-08E2-BED8-3317-AC72D0D7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7" y="47664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7093C28-BD3D-EC1E-FDF7-CCA0A6A10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743650"/>
              </p:ext>
            </p:extLst>
          </p:nvPr>
        </p:nvGraphicFramePr>
        <p:xfrm>
          <a:off x="2979737" y="4766467"/>
          <a:ext cx="3992464" cy="131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800" imgH="685800" progId="Equation.DSMT4">
                  <p:embed/>
                </p:oleObj>
              </mc:Choice>
              <mc:Fallback>
                <p:oleObj name="Equation" r:id="rId6" imgW="20828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7" y="4766467"/>
                        <a:ext cx="3992464" cy="1312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6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C33D5-45A9-DD11-C802-02E2A441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8" y="297530"/>
            <a:ext cx="8092163" cy="1779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FC613-207A-58E7-2736-1EA5968F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1" y="2212511"/>
            <a:ext cx="10644350" cy="666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A5932-0E7F-1927-840B-10BC50D34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8" y="4204915"/>
            <a:ext cx="11781783" cy="47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6DF93B-71A2-0DAC-3FDC-36C446F48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8" y="4890351"/>
            <a:ext cx="11451929" cy="1549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83205-5B67-2BB3-6220-624453CEF247}"/>
              </a:ext>
            </a:extLst>
          </p:cNvPr>
          <p:cNvSpPr txBox="1"/>
          <p:nvPr/>
        </p:nvSpPr>
        <p:spPr>
          <a:xfrm>
            <a:off x="0" y="2819920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solidFill>
                  <a:srgbClr val="150AF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IN" sz="2800" dirty="0">
                <a:solidFill>
                  <a:srgbClr val="150AF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mpulse response of the optimum filter, except for scaling factor k, is a time-reversed and delayed version of the input signal g(t), matched to the input signal.</a:t>
            </a:r>
            <a:endParaRPr lang="en-IN" sz="2800" dirty="0">
              <a:solidFill>
                <a:srgbClr val="150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E38-4833-263F-F126-FC3705DE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9887"/>
            <a:ext cx="11592560" cy="67119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Ex1: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Consider a rectangular pulse g(t) shown below.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Find and sketch the Matched filter.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027CE-70B3-3EAF-2C41-CCA1531E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118781"/>
            <a:ext cx="3251200" cy="18446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3BC987-FFAE-5287-D01C-67E201FA331F}"/>
              </a:ext>
            </a:extLst>
          </p:cNvPr>
          <p:cNvSpPr txBox="1">
            <a:spLocks/>
          </p:cNvSpPr>
          <p:nvPr/>
        </p:nvSpPr>
        <p:spPr>
          <a:xfrm>
            <a:off x="0" y="2435394"/>
            <a:ext cx="7863840" cy="479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The Matched filter can be represented by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h(t) = g(T-t) = g(t) and shown below: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08D8D-FE83-AF76-0236-F9A47529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0" y="2090756"/>
            <a:ext cx="3251200" cy="1607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1825A0-1D33-0313-4612-C2B0BFAB9BA7}"/>
              </a:ext>
            </a:extLst>
          </p:cNvPr>
          <p:cNvSpPr txBox="1"/>
          <p:nvPr/>
        </p:nvSpPr>
        <p:spPr>
          <a:xfrm>
            <a:off x="261620" y="4097009"/>
            <a:ext cx="77139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output signal of the matched filter has a triangular waveform as shown.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00C1D-7F82-2583-A07E-D1E453B7A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933511"/>
            <a:ext cx="3873500" cy="22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31E7DD-3B3C-FD4B-5121-91BD2268E1D1}"/>
              </a:ext>
            </a:extLst>
          </p:cNvPr>
          <p:cNvSpPr txBox="1"/>
          <p:nvPr/>
        </p:nvSpPr>
        <p:spPr>
          <a:xfrm>
            <a:off x="1068832" y="0"/>
            <a:ext cx="6766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Integrate-and-dump circuit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85D24-9A31-6A3B-A2D3-E5C2E1A2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42" y="1892816"/>
            <a:ext cx="5250688" cy="1510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3CBBF-D033-0303-70D1-86E3CD3183DD}"/>
              </a:ext>
            </a:extLst>
          </p:cNvPr>
          <p:cNvSpPr txBox="1"/>
          <p:nvPr/>
        </p:nvSpPr>
        <p:spPr>
          <a:xfrm>
            <a:off x="112261" y="699458"/>
            <a:ext cx="12079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Ex2: </a:t>
            </a:r>
            <a:r>
              <a:rPr lang="en-US" sz="24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sketch the Matched filter using integrate and dump circuit for Ex1</a:t>
            </a:r>
            <a:endParaRPr lang="en-IN" sz="2400" dirty="0">
              <a:solidFill>
                <a:srgbClr val="150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950E-4083-D2B5-CF00-C660C859BBAD}"/>
              </a:ext>
            </a:extLst>
          </p:cNvPr>
          <p:cNvSpPr txBox="1"/>
          <p:nvPr/>
        </p:nvSpPr>
        <p:spPr>
          <a:xfrm>
            <a:off x="112261" y="1259789"/>
            <a:ext cx="11439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Ans: 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block diagram  integrate and dump Matched filter is shown in figure</a:t>
            </a:r>
            <a:endParaRPr lang="en-IN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9F3B9-295D-C6F2-2494-8F699614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71" y="1820120"/>
            <a:ext cx="4931529" cy="4634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F1C82F-D278-8150-07B6-162618580314}"/>
              </a:ext>
            </a:extLst>
          </p:cNvPr>
          <p:cNvSpPr txBox="1"/>
          <p:nvPr/>
        </p:nvSpPr>
        <p:spPr>
          <a:xfrm>
            <a:off x="112263" y="3508165"/>
            <a:ext cx="77231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integrator computes the area under the rectangular pulse, and the resulting output is then sampled at time </a:t>
            </a:r>
            <a:r>
              <a:rPr lang="en-US" sz="2800" b="0" i="1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T</a:t>
            </a:r>
            <a:r>
              <a:rPr lang="en-US" sz="28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800" b="0" i="1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duration of the pulse. 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Immediately after </a:t>
            </a:r>
            <a:r>
              <a:rPr lang="en-US" sz="28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T,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integrator is restored to its initial condition; hence the</a:t>
            </a:r>
          </a:p>
          <a:p>
            <a:pPr algn="l"/>
            <a:r>
              <a:rPr lang="en-IN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circuit.</a:t>
            </a:r>
            <a:endParaRPr lang="en-IN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1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0F265B-4726-9A78-E2CB-04F979349F14}"/>
              </a:ext>
            </a:extLst>
          </p:cNvPr>
          <p:cNvSpPr txBox="1"/>
          <p:nvPr/>
        </p:nvSpPr>
        <p:spPr>
          <a:xfrm>
            <a:off x="142240" y="0"/>
            <a:ext cx="529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 </a:t>
            </a:r>
            <a:endParaRPr lang="en-IN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F2BA4-F131-4C39-E35D-F30E8D7D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523220"/>
            <a:ext cx="4114800" cy="1576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4D360D-4E53-5342-285C-4012D4D3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0" y="0"/>
            <a:ext cx="5476240" cy="2099974"/>
          </a:xfrm>
          <a:prstGeom prst="rect">
            <a:avLst/>
          </a:prstGeom>
        </p:spPr>
      </p:pic>
      <p:pic>
        <p:nvPicPr>
          <p:cNvPr id="10" name="Picture 9" descr="A black and white sign with black text&#10;&#10;Description automatically generated">
            <a:extLst>
              <a:ext uri="{FF2B5EF4-FFF2-40B4-BE49-F238E27FC236}">
                <a16:creationId xmlns:a16="http://schemas.microsoft.com/office/drawing/2014/main" id="{F51852B1-6D27-2E5B-BC58-33ED25E11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48" y="1524943"/>
            <a:ext cx="3110224" cy="848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8105B-35D1-A19E-E415-F91BA99F4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72" y="2099974"/>
            <a:ext cx="5791202" cy="22180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6AC2D-1CCB-451E-8D20-E9316FE6C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40" y="4415622"/>
            <a:ext cx="5690234" cy="2218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F6E06D-C891-C1E8-B900-54CFE0185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4" y="2657716"/>
            <a:ext cx="2916552" cy="126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diagram of a decision&#10;&#10;Description automatically generated">
            <a:extLst>
              <a:ext uri="{FF2B5EF4-FFF2-40B4-BE49-F238E27FC236}">
                <a16:creationId xmlns:a16="http://schemas.microsoft.com/office/drawing/2014/main" id="{21B04057-1D28-97F7-174E-7D7A647643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57" y="4758027"/>
            <a:ext cx="3665765" cy="1353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4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208664-1C8F-5CA7-6B1A-F836BE3792C1}"/>
              </a:ext>
            </a:extLst>
          </p:cNvPr>
          <p:cNvSpPr txBox="1"/>
          <p:nvPr/>
        </p:nvSpPr>
        <p:spPr>
          <a:xfrm>
            <a:off x="142240" y="0"/>
            <a:ext cx="529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 </a:t>
            </a:r>
            <a:endParaRPr lang="en-IN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3407E-904A-13F9-F512-FA5763AB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590233"/>
            <a:ext cx="3914372" cy="1499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F31AE2-3F31-4063-BA33-4FCAB0DB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66" y="28690"/>
            <a:ext cx="7891548" cy="68006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4E11C3-4FCA-6362-D2A1-94A5DB1C2194}"/>
              </a:ext>
            </a:extLst>
          </p:cNvPr>
          <p:cNvSpPr txBox="1"/>
          <p:nvPr/>
        </p:nvSpPr>
        <p:spPr>
          <a:xfrm>
            <a:off x="2499360" y="3007360"/>
            <a:ext cx="181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en-IN" sz="2400" b="1" dirty="0">
              <a:solidFill>
                <a:srgbClr val="574F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4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F8E-B03C-E1A1-8F84-F29AD48A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24" y="0"/>
            <a:ext cx="6378146" cy="6728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of Matched Filter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8C3C-3891-110C-7430-778A13CD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13" y="672842"/>
            <a:ext cx="11837773" cy="627165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  <a:buSzPts val="3200"/>
              <a:buNone/>
              <a:tabLst>
                <a:tab pos="723265" algn="l"/>
              </a:tabLs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Property1</a:t>
            </a:r>
            <a:r>
              <a:rPr lang="en-US" dirty="0"/>
              <a:t>.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spc="21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filter</a:t>
            </a:r>
            <a:r>
              <a:rPr lang="en-US" spc="10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matched</a:t>
            </a:r>
            <a:r>
              <a:rPr lang="en-US" i="1" spc="22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</a:t>
            </a:r>
            <a:r>
              <a:rPr lang="en-US" i="1" spc="140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US" i="1" spc="-17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pulse</a:t>
            </a:r>
            <a:r>
              <a:rPr lang="en-US" i="1" spc="490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signal</a:t>
            </a:r>
            <a:r>
              <a:rPr lang="en-US" i="1" spc="37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g(t)</a:t>
            </a:r>
            <a:r>
              <a:rPr lang="en-US" i="1" spc="270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of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duration 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characterized</a:t>
            </a:r>
            <a:r>
              <a:rPr lang="en-US" spc="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an impulse</a:t>
            </a:r>
            <a:r>
              <a:rPr lang="en-US" spc="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response</a:t>
            </a:r>
            <a:r>
              <a:rPr lang="en-US" spc="14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pc="7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pc="4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time-reversed</a:t>
            </a:r>
            <a:r>
              <a:rPr lang="en-US" spc="260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pc="10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delayed</a:t>
            </a:r>
            <a:r>
              <a:rPr lang="en-US" spc="-77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version</a:t>
            </a:r>
            <a:r>
              <a:rPr lang="en-US" spc="220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pc="240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pc="20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input</a:t>
            </a:r>
            <a:r>
              <a:rPr lang="en-US" spc="135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g(t)</a:t>
            </a: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Property2</a:t>
            </a:r>
            <a:r>
              <a:rPr lang="en-US" dirty="0"/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matched filter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uniquely defined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the waveform of the pulse but for the: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3535"/>
              </a:lnSpc>
              <a:spcBef>
                <a:spcPts val="600"/>
              </a:spcBef>
              <a:spcAft>
                <a:spcPts val="600"/>
              </a:spcAft>
              <a:buSzPts val="3200"/>
              <a:buNone/>
              <a:tabLst>
                <a:tab pos="723265" algn="l"/>
              </a:tabLst>
            </a:pPr>
            <a:r>
              <a:rPr lang="en-US" dirty="0">
                <a:solidFill>
                  <a:srgbClr val="574F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-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time delay T</a:t>
            </a:r>
          </a:p>
          <a:p>
            <a:pPr marL="0" indent="0" algn="just">
              <a:lnSpc>
                <a:spcPts val="3535"/>
              </a:lnSpc>
              <a:spcBef>
                <a:spcPts val="600"/>
              </a:spcBef>
              <a:spcAft>
                <a:spcPts val="600"/>
              </a:spcAft>
              <a:buSzPts val="3200"/>
              <a:buNone/>
              <a:tabLst>
                <a:tab pos="723265" algn="l"/>
              </a:tabLst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- Scaling factor k                               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1200"/>
              </a:spcAft>
              <a:buSzPts val="3200"/>
              <a:buNone/>
              <a:tabLst>
                <a:tab pos="723265" algn="l"/>
              </a:tabLs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pc="42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peak</a:t>
            </a:r>
            <a:r>
              <a:rPr lang="en-US" spc="47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signal-to-noise </a:t>
            </a:r>
            <a:r>
              <a:rPr lang="en-US" spc="-66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ratio</a:t>
            </a:r>
            <a:r>
              <a:rPr lang="en-US" spc="20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pc="36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pc="17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matched</a:t>
            </a:r>
            <a:r>
              <a:rPr lang="en-US" spc="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</a:t>
            </a:r>
            <a:r>
              <a:rPr lang="en-US" spc="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depends</a:t>
            </a:r>
            <a:r>
              <a:rPr lang="en-US" spc="67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only</a:t>
            </a:r>
            <a:r>
              <a:rPr lang="en-US" spc="67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en-US" spc="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pc="14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ratio</a:t>
            </a:r>
            <a:r>
              <a:rPr lang="en-US" spc="7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pc="25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pc="10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signal energy</a:t>
            </a:r>
            <a:r>
              <a:rPr lang="en-US" spc="43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pc="17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pc="9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spectral</a:t>
            </a:r>
            <a:r>
              <a:rPr lang="en-US" spc="-4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density</a:t>
            </a:r>
            <a:r>
              <a:rPr lang="en-US" spc="18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pc="-2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white</a:t>
            </a:r>
            <a:r>
              <a:rPr lang="en-US" spc="3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noise</a:t>
            </a:r>
            <a:r>
              <a:rPr lang="en-US" spc="20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en-US" spc="10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pc="-85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74FF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filter input.</a:t>
            </a:r>
            <a:endParaRPr lang="en-US" dirty="0">
              <a:solidFill>
                <a:srgbClr val="574FF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0"/>
              </a:spcAft>
              <a:buSzPts val="3200"/>
              <a:buNone/>
              <a:tabLst>
                <a:tab pos="723265" algn="l"/>
              </a:tabLst>
            </a:pPr>
            <a:endParaRPr lang="en-US" dirty="0">
              <a:solidFill>
                <a:srgbClr val="574FFB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0"/>
              </a:spcAft>
              <a:buSzPts val="3200"/>
              <a:buNone/>
              <a:tabLst>
                <a:tab pos="723265" algn="l"/>
              </a:tabLst>
            </a:pPr>
            <a:endParaRPr lang="en-US" dirty="0">
              <a:solidFill>
                <a:srgbClr val="574FF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0"/>
              </a:spcAft>
              <a:buSzPts val="3200"/>
              <a:buNone/>
              <a:tabLst>
                <a:tab pos="723265" algn="l"/>
              </a:tabLst>
            </a:pPr>
            <a:endParaRPr lang="en-US" dirty="0">
              <a:solidFill>
                <a:srgbClr val="574FFB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0"/>
              </a:spcAft>
              <a:buSzPts val="3200"/>
              <a:buNone/>
              <a:tabLst>
                <a:tab pos="723265" algn="l"/>
              </a:tabLst>
            </a:pPr>
            <a:endParaRPr lang="en-US" dirty="0">
              <a:solidFill>
                <a:srgbClr val="574FF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0"/>
              </a:spcAft>
              <a:buSzPts val="3200"/>
              <a:buNone/>
              <a:tabLst>
                <a:tab pos="723265" algn="l"/>
              </a:tabLst>
            </a:pPr>
            <a:endParaRPr lang="en-US" dirty="0">
              <a:solidFill>
                <a:srgbClr val="574FFB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0"/>
              </a:spcAft>
              <a:buSzPts val="3200"/>
              <a:buNone/>
              <a:tabLst>
                <a:tab pos="723265" algn="l"/>
              </a:tabLst>
            </a:pPr>
            <a:endParaRPr lang="en-US" dirty="0">
              <a:solidFill>
                <a:srgbClr val="574FF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ts val="3535"/>
              </a:lnSpc>
              <a:spcBef>
                <a:spcPts val="1030"/>
              </a:spcBef>
              <a:spcAft>
                <a:spcPts val="0"/>
              </a:spcAft>
              <a:buSzPts val="3200"/>
              <a:buNone/>
              <a:tabLst>
                <a:tab pos="723265" algn="l"/>
              </a:tabLst>
            </a:pPr>
            <a:endParaRPr lang="en-US" dirty="0">
              <a:solidFill>
                <a:srgbClr val="574FFB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8211EB-8DAD-2BE5-E41C-82E87F0C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92" y="1557161"/>
            <a:ext cx="6067167" cy="519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F2AC8A-49FB-11E1-F2CB-A142C6BA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303" y="2084057"/>
            <a:ext cx="7361408" cy="6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4A8-99F1-492C-760B-549EC25C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10" y="30313"/>
            <a:ext cx="9759137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F04A1-DB36-4ADB-55BA-97AC0E40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74B7-8A2D-4D84-BB94-0DE9EBE0369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6C87-3F8D-F3AC-DB67-ABD9625285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1401" y="6356350"/>
            <a:ext cx="5851357" cy="365125"/>
          </a:xfrm>
          <a:prstGeom prst="rect">
            <a:avLst/>
          </a:prstGeom>
          <a:solidFill>
            <a:srgbClr val="0909B7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COURSE CODE: 23EC2208A   DIGITAL COMMUNICATIONS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4A04C6-DF70-6DC5-1954-F6F0DC4E1A4B}"/>
              </a:ext>
            </a:extLst>
          </p:cNvPr>
          <p:cNvSpPr/>
          <p:nvPr/>
        </p:nvSpPr>
        <p:spPr>
          <a:xfrm>
            <a:off x="302120" y="1427354"/>
            <a:ext cx="11568701" cy="972079"/>
          </a:xfrm>
          <a:prstGeom prst="roundRect">
            <a:avLst/>
          </a:prstGeom>
          <a:solidFill>
            <a:srgbClr val="4DF56D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Pulse Modulation Techniques: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Baseband signals. Sampling process; Concepts on PAM, PWM and PPM. Quantization Process; Quantization Noise; Linear and Non-linear PCM codes, Noise Considerations in PCM Systems; PCM Line Speed, DPCM, Delta Modulation (DM) and Adaptive DM. Line codes.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FF117F-BAA3-AEA4-F4AC-A0FD943882FE}"/>
              </a:ext>
            </a:extLst>
          </p:cNvPr>
          <p:cNvSpPr/>
          <p:nvPr/>
        </p:nvSpPr>
        <p:spPr>
          <a:xfrm>
            <a:off x="311649" y="4125708"/>
            <a:ext cx="11568701" cy="97207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Transmission via Carrier Modulation: 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on measure of Information: Bits, Bit Rate, Baud, and M-</a:t>
            </a:r>
            <a:r>
              <a:rPr lang="en-US" sz="2000" dirty="0" err="1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Encoding;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Noiseless coding-Huffman coding, Channel capacity, ASK, PSK, FSK, QAM. Bandwidth Efficiency, Carrier and Clock Recovery, Probability of Error and Bit Error Rate, Error Performance.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2960B7-DBFE-7EEF-B34D-1D3CD75337E5}"/>
              </a:ext>
            </a:extLst>
          </p:cNvPr>
          <p:cNvSpPr/>
          <p:nvPr/>
        </p:nvSpPr>
        <p:spPr>
          <a:xfrm>
            <a:off x="311649" y="2470911"/>
            <a:ext cx="11568701" cy="1585828"/>
          </a:xfrm>
          <a:prstGeom prst="roundRect">
            <a:avLst/>
          </a:prstGeom>
          <a:solidFill>
            <a:srgbClr val="FF00FF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Through Bandlimited Channels: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Coding; Characterization of Band limited Channels,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Optimum Receiver for the AWGN Channel, Detection of Baseband Signals in Noise, Matched filter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binary signal transmission and antipodal signals.,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Spectrum of a Digital PAM Signal, Inter symbol Interference: Eye diagrams, System Design for Band limited Channels. Raised Cosine spectrum, Linear and non-linear Equalizers.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B5F75B-3BD7-E73B-23F7-D4B36FABB3FD}"/>
              </a:ext>
            </a:extLst>
          </p:cNvPr>
          <p:cNvSpPr/>
          <p:nvPr/>
        </p:nvSpPr>
        <p:spPr>
          <a:xfrm>
            <a:off x="302124" y="5158101"/>
            <a:ext cx="11578226" cy="105637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Modulation: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Pseudo-noise sequences, notion of spread spectrum, Direct Sequence Spread Spectrum (DSSS) with coherent BPSK, Signal space, dimensionality and processing gain, Probability error and Frequency-Hop Spread Spectrum. </a:t>
            </a:r>
          </a:p>
        </p:txBody>
      </p:sp>
    </p:spTree>
    <p:extLst>
      <p:ext uri="{BB962C8B-B14F-4D97-AF65-F5344CB8AC3E}">
        <p14:creationId xmlns:p14="http://schemas.microsoft.com/office/powerpoint/2010/main" val="1113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AA9E-561E-8FC1-690A-3C4B219C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913" y="2447719"/>
            <a:ext cx="866111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pres?slideindex=1&amp;slidetitle="/>
              </a:rPr>
              <a:t>Inter symbol Interference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  <a:hlinkClick r:id="rId2" action="ppaction://hlinkpres?slideindex=1&amp;slidetitle="/>
            </a:endParaRPr>
          </a:p>
        </p:txBody>
      </p:sp>
    </p:spTree>
    <p:extLst>
      <p:ext uri="{BB962C8B-B14F-4D97-AF65-F5344CB8AC3E}">
        <p14:creationId xmlns:p14="http://schemas.microsoft.com/office/powerpoint/2010/main" val="24755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AFBE-5C38-45CA-FBB3-DF668759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649" y="72694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Baseband Pulse Transmission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7465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 Filter</a:t>
            </a:r>
            <a:br>
              <a:rPr lang="en-US" sz="4800" dirty="0">
                <a:solidFill>
                  <a:srgbClr val="7465E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200" dirty="0">
              <a:solidFill>
                <a:srgbClr val="150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E4531-9DDC-123E-10CE-57B4117057FA}"/>
              </a:ext>
            </a:extLst>
          </p:cNvPr>
          <p:cNvSpPr txBox="1"/>
          <p:nvPr/>
        </p:nvSpPr>
        <p:spPr>
          <a:xfrm>
            <a:off x="120474" y="5327480"/>
            <a:ext cx="11902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term base-band is used to designate the band of frequencies representing the original signal delivered by a source of information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FC507-CE63-02F2-3F1D-80B084C42ED9}"/>
              </a:ext>
            </a:extLst>
          </p:cNvPr>
          <p:cNvSpPr txBox="1"/>
          <p:nvPr/>
        </p:nvSpPr>
        <p:spPr>
          <a:xfrm>
            <a:off x="3022943" y="460309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 Prepared by Dr. M. </a:t>
            </a:r>
            <a:r>
              <a:rPr lang="en-US" sz="1800" dirty="0" err="1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Venugopala</a:t>
            </a:r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Rao, CC)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4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842E1-774D-6E2E-98CF-7B1C2759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260"/>
            <a:ext cx="11982382" cy="62611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8733609-880B-FAD0-7C4E-449A2FBC71B7}"/>
              </a:ext>
            </a:extLst>
          </p:cNvPr>
          <p:cNvSpPr/>
          <p:nvPr/>
        </p:nvSpPr>
        <p:spPr>
          <a:xfrm>
            <a:off x="9931061" y="2906685"/>
            <a:ext cx="2088308" cy="162172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6D531-885B-2AD0-63F2-697056A9D170}"/>
              </a:ext>
            </a:extLst>
          </p:cNvPr>
          <p:cNvSpPr txBox="1"/>
          <p:nvPr/>
        </p:nvSpPr>
        <p:spPr>
          <a:xfrm>
            <a:off x="1803060" y="0"/>
            <a:ext cx="10681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Basic elements of baseband communication system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7E57-2A4D-C608-0263-EE5FD717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62080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1A0FF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Binary Base-band data transmission System</a:t>
            </a:r>
            <a:endParaRPr lang="en-IN" sz="3600" dirty="0">
              <a:solidFill>
                <a:srgbClr val="1A0FFD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A977-8504-86D0-A0B4-80E1241B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DDBE-8313-4B2F-B235-1BECF4014743}" type="datetime1">
              <a:rPr lang="en-US" smtClean="0"/>
              <a:t>1/27/2025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957D2C-3FCF-FCEE-EAB9-F7B696F0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967"/>
            <a:ext cx="12192000" cy="244024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2B059B-AB10-E05F-9D6B-F65BEB701DE0}"/>
              </a:ext>
            </a:extLst>
          </p:cNvPr>
          <p:cNvSpPr/>
          <p:nvPr/>
        </p:nvSpPr>
        <p:spPr>
          <a:xfrm>
            <a:off x="5202198" y="1529255"/>
            <a:ext cx="1227438" cy="1238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4107C-6F27-DE23-263A-588620DF8D39}"/>
              </a:ext>
            </a:extLst>
          </p:cNvPr>
          <p:cNvSpPr txBox="1"/>
          <p:nvPr/>
        </p:nvSpPr>
        <p:spPr>
          <a:xfrm>
            <a:off x="120474" y="5327480"/>
            <a:ext cx="11902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term base-band is used to designate the band of frequencies representing the original signal delivered by a source of information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51A37F-F622-E496-090D-2F8667A5A299}"/>
              </a:ext>
            </a:extLst>
          </p:cNvPr>
          <p:cNvSpPr txBox="1"/>
          <p:nvPr/>
        </p:nvSpPr>
        <p:spPr>
          <a:xfrm>
            <a:off x="340840" y="12357"/>
            <a:ext cx="9668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 of a baseband binary transceiver</a:t>
            </a:r>
            <a:endParaRPr lang="en-IN" sz="3200" dirty="0">
              <a:solidFill>
                <a:srgbClr val="574F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20D61-FBFE-32C1-DBF7-01D97DAA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76" y="691978"/>
            <a:ext cx="7386911" cy="58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1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82D4-34C4-91BA-B78B-9D081BE8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92" y="0"/>
            <a:ext cx="10515600" cy="80876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Matched Filter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9CE9-D453-D40D-1789-12CA50A6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0" y="951470"/>
            <a:ext cx="12031362" cy="55481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transmission of digital data over a baseband channel is affected by channel noise as illustrated below: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basic problem that often arises in the study of communication systems is that of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a pulse transmitted over a channel that is corrupted by channel noise</a:t>
            </a:r>
            <a:r>
              <a:rPr lang="en-US" sz="3200" b="0" i="0" u="none" strike="noStrike" baseline="0" dirty="0">
                <a:solidFill>
                  <a:srgbClr val="7465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7465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device (an LTI filter) for optimum detection of a pulse corrupted by noise in the channel is referred to as Matched filter. </a:t>
            </a:r>
            <a:r>
              <a:rPr lang="en-US" sz="3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i.e.,the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impulse response of the Matched filter is matched to the pulse signal.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29948-387D-D1A3-8A9D-72E43450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23" y="2092496"/>
            <a:ext cx="8535829" cy="11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08E3-DA6A-DC12-626E-EA4981CC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2" y="10659"/>
            <a:ext cx="10515600" cy="8581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 Filter</a:t>
            </a:r>
            <a:endParaRPr lang="en-IN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7B50-915F-016D-D22E-00FCB7870BA3}"/>
              </a:ext>
            </a:extLst>
          </p:cNvPr>
          <p:cNvSpPr txBox="1"/>
          <p:nvPr/>
        </p:nvSpPr>
        <p:spPr>
          <a:xfrm>
            <a:off x="140557" y="724341"/>
            <a:ext cx="117378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matched filter is a linear filter designed to provide the maximum signal-to-noise power ratio at its output. This is very often used at the receiver.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4EF58-393D-0948-7E79-F7F6CED9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045"/>
            <a:ext cx="12192000" cy="4075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62620D-5EFF-236B-0A41-8D805089CBB8}"/>
              </a:ext>
            </a:extLst>
          </p:cNvPr>
          <p:cNvSpPr txBox="1"/>
          <p:nvPr/>
        </p:nvSpPr>
        <p:spPr>
          <a:xfrm>
            <a:off x="358345" y="1900935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en-US" sz="2800" b="1" dirty="0">
                <a:solidFill>
                  <a:srgbClr val="FF0000"/>
                </a:solidFill>
              </a:rPr>
              <a:t> Model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5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1AE5-B94E-E9B5-81BE-C21FFB46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0" y="182176"/>
            <a:ext cx="1208078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Consider that the filter input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consists of a pulse signal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corrupted by additive noise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assumed that the receiver has knowledge of the waveform of the pulse signal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source of uncertainty lies in the noise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function of receiver is to detect the pulse signal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an optimum manner, given the received signal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0" i="0" u="none" strike="noStrike" baseline="0" dirty="0">
                <a:solidFill>
                  <a:srgbClr val="574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purpose of the circuit is to design an impulse response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filter such that the output signal-to-noise ratio is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maximized.</a:t>
            </a:r>
            <a:endParaRPr lang="en-IN" sz="2400" dirty="0">
              <a:solidFill>
                <a:srgbClr val="574F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DE3D3-8DCC-3AF1-F8E4-26568FAE285F}"/>
              </a:ext>
            </a:extLst>
          </p:cNvPr>
          <p:cNvSpPr txBox="1"/>
          <p:nvPr/>
        </p:nvSpPr>
        <p:spPr>
          <a:xfrm>
            <a:off x="3086100" y="299102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F5BCDD-9E7D-64A1-0F34-504C9776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88" y="5993028"/>
            <a:ext cx="10534588" cy="813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89CF7-FF2B-AC16-75A7-7511E33B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74" y="3637430"/>
            <a:ext cx="8654430" cy="25317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43AB9E-0DE7-0F71-0559-E5DE4454FC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Dr. M. Venu Gopala Rao</a:t>
            </a:r>
          </a:p>
        </p:txBody>
      </p:sp>
    </p:spTree>
    <p:extLst>
      <p:ext uri="{BB962C8B-B14F-4D97-AF65-F5344CB8AC3E}">
        <p14:creationId xmlns:p14="http://schemas.microsoft.com/office/powerpoint/2010/main" val="25927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970</Words>
  <Application>Microsoft Office PowerPoint</Application>
  <PresentationFormat>Widescreen</PresentationFormat>
  <Paragraphs>78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SYLLABUS</vt:lpstr>
      <vt:lpstr>Baseband Pulse Transmission Matched Filter </vt:lpstr>
      <vt:lpstr>PowerPoint Presentation</vt:lpstr>
      <vt:lpstr>Binary Base-band data transmission System</vt:lpstr>
      <vt:lpstr>PowerPoint Presentation</vt:lpstr>
      <vt:lpstr>Introduction to Matched Filter</vt:lpstr>
      <vt:lpstr>Matched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Ex1: Consider a rectangular pulse g(t) shown below.  Find and sketch the Matched filter. </vt:lpstr>
      <vt:lpstr>PowerPoint Presentation</vt:lpstr>
      <vt:lpstr>PowerPoint Presentation</vt:lpstr>
      <vt:lpstr>PowerPoint Presentation</vt:lpstr>
      <vt:lpstr>Properties of Matched Filter</vt:lpstr>
      <vt:lpstr>Inter symbol Interference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Baseband Pulse Transmission Matched Filter</dc:title>
  <dc:creator>MVGR</dc:creator>
  <cp:lastModifiedBy>Dr. G.V.S.RAO</cp:lastModifiedBy>
  <cp:revision>31</cp:revision>
  <dcterms:created xsi:type="dcterms:W3CDTF">2023-12-23T13:44:20Z</dcterms:created>
  <dcterms:modified xsi:type="dcterms:W3CDTF">2025-01-27T04:42:24Z</dcterms:modified>
</cp:coreProperties>
</file>