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3" r:id="rId9"/>
    <p:sldId id="266" r:id="rId10"/>
    <p:sldId id="268" r:id="rId11"/>
    <p:sldId id="267" r:id="rId12"/>
    <p:sldId id="275" r:id="rId13"/>
    <p:sldId id="276"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7BD6-7A93-AA52-0719-5A93751AF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A428B-62EB-CD36-245C-BB03A1FB9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5E182-6112-A15B-F5D1-005C6AFB3931}"/>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5" name="Footer Placeholder 4">
            <a:extLst>
              <a:ext uri="{FF2B5EF4-FFF2-40B4-BE49-F238E27FC236}">
                <a16:creationId xmlns:a16="http://schemas.microsoft.com/office/drawing/2014/main" id="{9741302A-9B9B-108E-C599-6EA27AE04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C5D86-50CF-B6F7-8632-96AEC2B8718F}"/>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208478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0785-57BA-C655-8533-5AFBB58C53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1B05E-AB89-8017-367C-00383D658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761B1-4A40-4E66-94B3-DB9E40E9CD57}"/>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5" name="Footer Placeholder 4">
            <a:extLst>
              <a:ext uri="{FF2B5EF4-FFF2-40B4-BE49-F238E27FC236}">
                <a16:creationId xmlns:a16="http://schemas.microsoft.com/office/drawing/2014/main" id="{B2B1367B-7DCB-05BC-DE99-29F36073A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150C-B815-ABE4-AAC5-CF2AD4726D28}"/>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116404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80CF40-43C0-C9DE-FB47-B3CED8145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FC49B-66C6-7162-D30D-5924DA026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B71A9-B36A-D87E-1903-78F743824CD2}"/>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5" name="Footer Placeholder 4">
            <a:extLst>
              <a:ext uri="{FF2B5EF4-FFF2-40B4-BE49-F238E27FC236}">
                <a16:creationId xmlns:a16="http://schemas.microsoft.com/office/drawing/2014/main" id="{EE854772-2B67-45CA-2BC4-6F07041FA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18B59-6C9A-8B0E-721A-DE4810E78996}"/>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369902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5E93-9EC5-BC5E-5E30-BAFD23091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17797-B95B-4C25-651C-40AECD6B6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0BDBF-D7ED-28BE-7C83-CDE89E7D9AF9}"/>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5" name="Footer Placeholder 4">
            <a:extLst>
              <a:ext uri="{FF2B5EF4-FFF2-40B4-BE49-F238E27FC236}">
                <a16:creationId xmlns:a16="http://schemas.microsoft.com/office/drawing/2014/main" id="{C9121EDE-A6BB-0526-B964-44AD22F4D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7CD5D-79F8-6433-04B3-EC18F08396CC}"/>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132799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C083-CDB9-DE01-A577-BA4AE3658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7D4B2-E3D2-59B8-50FE-495C14145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0B6AA-86C1-61AB-32EC-75BE8DBF73D6}"/>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5" name="Footer Placeholder 4">
            <a:extLst>
              <a:ext uri="{FF2B5EF4-FFF2-40B4-BE49-F238E27FC236}">
                <a16:creationId xmlns:a16="http://schemas.microsoft.com/office/drawing/2014/main" id="{9145B179-9939-F15E-3FA3-29CB86BA9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F652F-9268-082D-76BE-CB647EAA1741}"/>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296170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8801-FE61-C715-482E-9439DA3C9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857DA-96B1-BA13-8E47-5C1CDAEA5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683C2B-CF09-9924-E310-D7AF437D0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66B05-81E0-6286-9723-50A302358112}"/>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6" name="Footer Placeholder 5">
            <a:extLst>
              <a:ext uri="{FF2B5EF4-FFF2-40B4-BE49-F238E27FC236}">
                <a16:creationId xmlns:a16="http://schemas.microsoft.com/office/drawing/2014/main" id="{54516631-51CC-8A0E-3FAC-EB1EFFF3C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F0248-835E-9AE6-B18D-4FBF3FBACE84}"/>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288416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1D1D-0F4E-7703-0B9E-BF42D3045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394177-9BFA-6AB8-C7ED-EBC325705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37C14-7E83-954B-0280-4E40BFC92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145EE-93C3-B636-2BD6-3DE76B56B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76B9F-54E4-6E36-F944-64F7EF05F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C7BA71-579E-58B3-D6DD-2C184DF78D64}"/>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8" name="Footer Placeholder 7">
            <a:extLst>
              <a:ext uri="{FF2B5EF4-FFF2-40B4-BE49-F238E27FC236}">
                <a16:creationId xmlns:a16="http://schemas.microsoft.com/office/drawing/2014/main" id="{E2D6EC30-1B52-5983-B9F1-57A9B9A568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199893-7F45-3CE7-17AF-846CC479D37B}"/>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413421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C333-C51D-25AE-9345-D07BD1F64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0FB27A-D024-101E-44A6-61F16F3A0F48}"/>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4" name="Footer Placeholder 3">
            <a:extLst>
              <a:ext uri="{FF2B5EF4-FFF2-40B4-BE49-F238E27FC236}">
                <a16:creationId xmlns:a16="http://schemas.microsoft.com/office/drawing/2014/main" id="{0C18D1DF-3A28-842E-3E23-DE3B9B848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2C0A93-07CB-E730-A04A-75394FC455FE}"/>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349640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5A77D-7E49-8DEA-1E73-15CDA252AA18}"/>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3" name="Footer Placeholder 2">
            <a:extLst>
              <a:ext uri="{FF2B5EF4-FFF2-40B4-BE49-F238E27FC236}">
                <a16:creationId xmlns:a16="http://schemas.microsoft.com/office/drawing/2014/main" id="{7021AE0C-6D59-D1CE-C9B7-C2BB916628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48B35E-A43D-9D92-5BC8-725D541A5099}"/>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34434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68A5-E5AB-A9E9-5928-84BBF2791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B450D-A16E-DF72-5737-1FD521F9A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42322-B601-83EA-4774-49687201F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020AF-9E4E-6EF5-F6D3-F865FAFCDEC4}"/>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6" name="Footer Placeholder 5">
            <a:extLst>
              <a:ext uri="{FF2B5EF4-FFF2-40B4-BE49-F238E27FC236}">
                <a16:creationId xmlns:a16="http://schemas.microsoft.com/office/drawing/2014/main" id="{3107421D-C6E8-4B16-E873-4BA81CDB2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B40B8-7E8E-4077-F3D5-3ED82F05A0D9}"/>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228957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1F6E-DD78-A53A-1261-FFAE85E0C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89BF5-19CB-85BD-1E04-5485FD65E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B28D00-BDA5-AC11-8BD3-10F88C1FB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D66D6-95D8-A2B4-C4C5-E9742A0F37AB}"/>
              </a:ext>
            </a:extLst>
          </p:cNvPr>
          <p:cNvSpPr>
            <a:spLocks noGrp="1"/>
          </p:cNvSpPr>
          <p:nvPr>
            <p:ph type="dt" sz="half" idx="10"/>
          </p:nvPr>
        </p:nvSpPr>
        <p:spPr/>
        <p:txBody>
          <a:bodyPr/>
          <a:lstStyle/>
          <a:p>
            <a:fld id="{93609520-50AE-4415-8078-113FC8D0B5DC}" type="datetimeFigureOut">
              <a:rPr lang="en-US" smtClean="0"/>
              <a:t>1/23/2024</a:t>
            </a:fld>
            <a:endParaRPr lang="en-US"/>
          </a:p>
        </p:txBody>
      </p:sp>
      <p:sp>
        <p:nvSpPr>
          <p:cNvPr id="6" name="Footer Placeholder 5">
            <a:extLst>
              <a:ext uri="{FF2B5EF4-FFF2-40B4-BE49-F238E27FC236}">
                <a16:creationId xmlns:a16="http://schemas.microsoft.com/office/drawing/2014/main" id="{CE776387-2726-50A4-6132-64D9BA233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2174B-4E07-D6B4-9F46-480479F0BF0D}"/>
              </a:ext>
            </a:extLst>
          </p:cNvPr>
          <p:cNvSpPr>
            <a:spLocks noGrp="1"/>
          </p:cNvSpPr>
          <p:nvPr>
            <p:ph type="sldNum" sz="quarter" idx="12"/>
          </p:nvPr>
        </p:nvSpPr>
        <p:spPr/>
        <p:txBody>
          <a:bodyPr/>
          <a:lstStyle/>
          <a:p>
            <a:fld id="{8DD30CF0-8900-4EA5-B128-A55747098852}" type="slidenum">
              <a:rPr lang="en-US" smtClean="0"/>
              <a:t>‹#›</a:t>
            </a:fld>
            <a:endParaRPr lang="en-US"/>
          </a:p>
        </p:txBody>
      </p:sp>
    </p:spTree>
    <p:extLst>
      <p:ext uri="{BB962C8B-B14F-4D97-AF65-F5344CB8AC3E}">
        <p14:creationId xmlns:p14="http://schemas.microsoft.com/office/powerpoint/2010/main" val="282399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09D82B-59E6-C496-30BB-E05E9FB42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7DB17-3130-0A7E-8387-0530C7880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39A9F-8C0D-7E36-8754-52C58938B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9520-50AE-4415-8078-113FC8D0B5DC}" type="datetimeFigureOut">
              <a:rPr lang="en-US" smtClean="0"/>
              <a:t>1/23/2024</a:t>
            </a:fld>
            <a:endParaRPr lang="en-US"/>
          </a:p>
        </p:txBody>
      </p:sp>
      <p:sp>
        <p:nvSpPr>
          <p:cNvPr id="5" name="Footer Placeholder 4">
            <a:extLst>
              <a:ext uri="{FF2B5EF4-FFF2-40B4-BE49-F238E27FC236}">
                <a16:creationId xmlns:a16="http://schemas.microsoft.com/office/drawing/2014/main" id="{D2C7E925-B473-D474-61A8-65D86AA4A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FC4A34-C03D-6B67-5DAB-79DC5762C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30CF0-8900-4EA5-B128-A55747098852}" type="slidenum">
              <a:rPr lang="en-US" smtClean="0"/>
              <a:t>‹#›</a:t>
            </a:fld>
            <a:endParaRPr lang="en-US"/>
          </a:p>
        </p:txBody>
      </p:sp>
    </p:spTree>
    <p:extLst>
      <p:ext uri="{BB962C8B-B14F-4D97-AF65-F5344CB8AC3E}">
        <p14:creationId xmlns:p14="http://schemas.microsoft.com/office/powerpoint/2010/main" val="2895288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tudy-ccna.com/wp-content/uploads/2016/01/nat_process_explained.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1B71-F9D5-2E57-506B-DEA78F50A1A2}"/>
              </a:ext>
            </a:extLst>
          </p:cNvPr>
          <p:cNvSpPr>
            <a:spLocks noGrp="1"/>
          </p:cNvSpPr>
          <p:nvPr>
            <p:ph type="ctrTitle"/>
          </p:nvPr>
        </p:nvSpPr>
        <p:spPr/>
        <p:txBody>
          <a:bodyPr/>
          <a:lstStyle/>
          <a:p>
            <a:r>
              <a:rPr lang="en-US" dirty="0"/>
              <a:t>CO2 Topics</a:t>
            </a:r>
          </a:p>
        </p:txBody>
      </p:sp>
      <p:sp>
        <p:nvSpPr>
          <p:cNvPr id="3" name="Subtitle 2">
            <a:extLst>
              <a:ext uri="{FF2B5EF4-FFF2-40B4-BE49-F238E27FC236}">
                <a16:creationId xmlns:a16="http://schemas.microsoft.com/office/drawing/2014/main" id="{1DF0C773-1AA3-890C-F860-E55B9BFF345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712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694D-CF76-678C-96BA-6F182F843352}"/>
              </a:ext>
            </a:extLst>
          </p:cNvPr>
          <p:cNvSpPr>
            <a:spLocks noGrp="1"/>
          </p:cNvSpPr>
          <p:nvPr>
            <p:ph type="title"/>
          </p:nvPr>
        </p:nvSpPr>
        <p:spPr/>
        <p:txBody>
          <a:bodyPr/>
          <a:lstStyle/>
          <a:p>
            <a:r>
              <a:rPr lang="en-US" dirty="0"/>
              <a:t>Address Resolution Protocol : Working</a:t>
            </a:r>
          </a:p>
        </p:txBody>
      </p:sp>
      <p:pic>
        <p:nvPicPr>
          <p:cNvPr id="3074" name="Picture 2" descr="Working of ARP">
            <a:extLst>
              <a:ext uri="{FF2B5EF4-FFF2-40B4-BE49-F238E27FC236}">
                <a16:creationId xmlns:a16="http://schemas.microsoft.com/office/drawing/2014/main" id="{808590CD-DDEB-FFDE-E8A6-BD2DCE4E0E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4037" y="1806798"/>
            <a:ext cx="471487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1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1EF1-2BB0-3C12-722E-A2467739CAD8}"/>
              </a:ext>
            </a:extLst>
          </p:cNvPr>
          <p:cNvSpPr>
            <a:spLocks noGrp="1"/>
          </p:cNvSpPr>
          <p:nvPr>
            <p:ph type="title"/>
          </p:nvPr>
        </p:nvSpPr>
        <p:spPr/>
        <p:txBody>
          <a:bodyPr/>
          <a:lstStyle/>
          <a:p>
            <a:r>
              <a:rPr lang="en-US" dirty="0"/>
              <a:t>ARP Working</a:t>
            </a:r>
          </a:p>
        </p:txBody>
      </p:sp>
      <p:sp>
        <p:nvSpPr>
          <p:cNvPr id="4" name="Content Placeholder 3">
            <a:extLst>
              <a:ext uri="{FF2B5EF4-FFF2-40B4-BE49-F238E27FC236}">
                <a16:creationId xmlns:a16="http://schemas.microsoft.com/office/drawing/2014/main" id="{E4B24A01-3BDC-1484-5034-4413869ECC69}"/>
              </a:ext>
            </a:extLst>
          </p:cNvPr>
          <p:cNvSpPr>
            <a:spLocks noGrp="1"/>
          </p:cNvSpPr>
          <p:nvPr>
            <p:ph idx="1"/>
          </p:nvPr>
        </p:nvSpPr>
        <p:spPr>
          <a:xfrm>
            <a:off x="838200" y="1455938"/>
            <a:ext cx="10515600" cy="4721025"/>
          </a:xfrm>
        </p:spPr>
        <p:txBody>
          <a:bodyPr/>
          <a:lstStyle/>
          <a:p>
            <a:endParaRPr lang="en-US" dirty="0"/>
          </a:p>
        </p:txBody>
      </p:sp>
      <p:pic>
        <p:nvPicPr>
          <p:cNvPr id="2052" name="Picture 4" descr="What is ARP? | NetworkAcademy.io">
            <a:extLst>
              <a:ext uri="{FF2B5EF4-FFF2-40B4-BE49-F238E27FC236}">
                <a16:creationId xmlns:a16="http://schemas.microsoft.com/office/drawing/2014/main" id="{F2529911-A9EF-0D02-7A26-6030C36B0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796" y="1362676"/>
            <a:ext cx="7113835" cy="481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2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E579-320E-8DD5-92CE-C477B7AB3F47}"/>
              </a:ext>
            </a:extLst>
          </p:cNvPr>
          <p:cNvSpPr>
            <a:spLocks noGrp="1"/>
          </p:cNvSpPr>
          <p:nvPr>
            <p:ph type="title"/>
          </p:nvPr>
        </p:nvSpPr>
        <p:spPr/>
        <p:txBody>
          <a:bodyPr/>
          <a:lstStyle/>
          <a:p>
            <a:r>
              <a:rPr lang="en-US" dirty="0"/>
              <a:t>NAT (Network Address Translation)</a:t>
            </a:r>
          </a:p>
        </p:txBody>
      </p:sp>
      <p:pic>
        <p:nvPicPr>
          <p:cNvPr id="4" name="Content Placeholder 3" descr="NAT process explained">
            <a:hlinkClick r:id="rId2"/>
            <a:extLst>
              <a:ext uri="{FF2B5EF4-FFF2-40B4-BE49-F238E27FC236}">
                <a16:creationId xmlns:a16="http://schemas.microsoft.com/office/drawing/2014/main" id="{57543762-BD4C-E409-AB21-850F76C0455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3962" y="2169916"/>
            <a:ext cx="7084075" cy="2518167"/>
          </a:xfrm>
          <a:prstGeom prst="rect">
            <a:avLst/>
          </a:prstGeom>
          <a:noFill/>
          <a:ln>
            <a:noFill/>
          </a:ln>
        </p:spPr>
      </p:pic>
    </p:spTree>
    <p:extLst>
      <p:ext uri="{BB962C8B-B14F-4D97-AF65-F5344CB8AC3E}">
        <p14:creationId xmlns:p14="http://schemas.microsoft.com/office/powerpoint/2010/main" val="100478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F3E0-924C-33A9-7625-66D04539E2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D3B8D9-8B91-26DB-DD98-409C144CC823}"/>
              </a:ext>
            </a:extLst>
          </p:cNvPr>
          <p:cNvSpPr>
            <a:spLocks noGrp="1"/>
          </p:cNvSpPr>
          <p:nvPr>
            <p:ph idx="1"/>
          </p:nvPr>
        </p:nvSpPr>
        <p:spPr/>
        <p:txBody>
          <a:bodyPr/>
          <a:lstStyle/>
          <a:p>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Host A request a web page from an Internet server. Because Host A uses private IP addressing, the source address of the request has to be changed by the router because private IP addresses are not routable on the Internet. Router R1 receives the request, changes the source IP address to its public IP address and sends the packet to server S1. Server S1 receives the packet and replies to router R1. Router R1 receives the packet, changes the destination IP addresses to the private IP address of Host A and sends the packet to Host 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1125"/>
              </a:spcAft>
            </a:pPr>
            <a:endPar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1125"/>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three types of address translation: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Static NAT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translates one private IP address to a public one. The public IP address is always the same.</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NAT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private IP addresses are mapped to the pool of public IP addresses.</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 Address Translation (PAT)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one public IP address is used for all internal devices, but a different port is assigned to each private IP address. Also known as </a:t>
            </a: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Overload</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7351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FD6F-AD25-90BA-4A64-8F6B71B8DF7A}"/>
              </a:ext>
            </a:extLst>
          </p:cNvPr>
          <p:cNvSpPr>
            <a:spLocks noGrp="1"/>
          </p:cNvSpPr>
          <p:nvPr>
            <p:ph type="title"/>
          </p:nvPr>
        </p:nvSpPr>
        <p:spPr/>
        <p:txBody>
          <a:bodyPr/>
          <a:lstStyle/>
          <a:p>
            <a:r>
              <a:rPr lang="en-US" dirty="0"/>
              <a:t>Routing Protocols</a:t>
            </a:r>
          </a:p>
        </p:txBody>
      </p:sp>
      <p:pic>
        <p:nvPicPr>
          <p:cNvPr id="4098" name="Picture 2" descr="dynamic routing protocol">
            <a:extLst>
              <a:ext uri="{FF2B5EF4-FFF2-40B4-BE49-F238E27FC236}">
                <a16:creationId xmlns:a16="http://schemas.microsoft.com/office/drawing/2014/main" id="{79B8E9EE-31EE-AD0B-9E9D-EFC7FAA589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354870"/>
      </p:ext>
    </p:extLst>
  </p:cSld>
  <p:clrMapOvr>
    <a:masterClrMapping/>
  </p:clrMapOvr>
  <mc:AlternateContent xmlns:mc="http://schemas.openxmlformats.org/markup-compatibility/2006">
    <mc:Choice xmlns:p14="http://schemas.microsoft.com/office/powerpoint/2010/main" Requires="p14">
      <p:transition spd="slow" p14:dur="2000" advTm="7826"/>
    </mc:Choice>
    <mc:Fallback>
      <p:transition spd="slow" advTm="782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1789-C51E-644B-E22A-3D014DB753D8}"/>
              </a:ext>
            </a:extLst>
          </p:cNvPr>
          <p:cNvSpPr>
            <a:spLocks noGrp="1"/>
          </p:cNvSpPr>
          <p:nvPr>
            <p:ph type="title"/>
          </p:nvPr>
        </p:nvSpPr>
        <p:spPr/>
        <p:txBody>
          <a:bodyPr>
            <a:normAutofit/>
          </a:bodyPr>
          <a:lstStyle/>
          <a:p>
            <a:r>
              <a:rPr lang="en-US" sz="4000" dirty="0"/>
              <a:t>Open Shortest Path First (OSPF) in Networking</a:t>
            </a:r>
          </a:p>
        </p:txBody>
      </p:sp>
      <p:sp>
        <p:nvSpPr>
          <p:cNvPr id="3" name="Content Placeholder 2">
            <a:extLst>
              <a:ext uri="{FF2B5EF4-FFF2-40B4-BE49-F238E27FC236}">
                <a16:creationId xmlns:a16="http://schemas.microsoft.com/office/drawing/2014/main" id="{F9D3AC68-478C-06EF-C277-4A1AD32C71BC}"/>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The OSPF stands for </a:t>
            </a:r>
            <a:r>
              <a:rPr lang="en-US" b="1" i="0" dirty="0">
                <a:solidFill>
                  <a:srgbClr val="333333"/>
                </a:solidFill>
                <a:effectLst/>
                <a:latin typeface="inter-bold"/>
              </a:rPr>
              <a:t>Open Shortest Path First</a:t>
            </a:r>
            <a:r>
              <a:rPr lang="en-US" b="0" i="0" dirty="0">
                <a:solidFill>
                  <a:srgbClr val="333333"/>
                </a:solidFill>
                <a:effectLst/>
                <a:latin typeface="inter-regular"/>
              </a:rPr>
              <a:t>. </a:t>
            </a:r>
          </a:p>
          <a:p>
            <a:r>
              <a:rPr lang="en-US" b="0" i="0" dirty="0">
                <a:solidFill>
                  <a:srgbClr val="333333"/>
                </a:solidFill>
                <a:effectLst/>
                <a:latin typeface="inter-regular"/>
              </a:rPr>
              <a:t>It is a widely used and supported routing protocol. It is an intradomain protocol, which means that it is used within an area or a network. </a:t>
            </a:r>
          </a:p>
          <a:p>
            <a:r>
              <a:rPr lang="en-US" b="0" i="0" dirty="0">
                <a:solidFill>
                  <a:srgbClr val="333333"/>
                </a:solidFill>
                <a:effectLst/>
                <a:latin typeface="inter-regular"/>
              </a:rPr>
              <a:t>It is an interior gateway protocol that has been designed within a single autonomous system. </a:t>
            </a:r>
          </a:p>
          <a:p>
            <a:r>
              <a:rPr lang="en-US" b="0" i="0" dirty="0">
                <a:solidFill>
                  <a:srgbClr val="333333"/>
                </a:solidFill>
                <a:effectLst/>
                <a:latin typeface="inter-regular"/>
              </a:rPr>
              <a:t>It is based on a link-state routing algorithm in which each router contains the information of every domain, and based on this information, it determines the shortest path. </a:t>
            </a:r>
          </a:p>
          <a:p>
            <a:r>
              <a:rPr lang="en-US" b="0" i="0" dirty="0">
                <a:solidFill>
                  <a:srgbClr val="333333"/>
                </a:solidFill>
                <a:effectLst/>
                <a:latin typeface="inter-regular"/>
              </a:rPr>
              <a:t>The goal of routing is to learn routes. The OSPF achieves by learning about every router and subnet within the entire network. </a:t>
            </a:r>
          </a:p>
          <a:p>
            <a:r>
              <a:rPr lang="en-US" b="0" i="0" dirty="0">
                <a:solidFill>
                  <a:srgbClr val="333333"/>
                </a:solidFill>
                <a:effectLst/>
                <a:latin typeface="inter-regular"/>
              </a:rPr>
              <a:t>Every router contains the same information about the network. The way the router learns this information by sending LSA (Link State Advertisements). These LSAs contain information about every router, subnet, and other networking information. Once the LSAs have been flooded, the OSPF stores the information in a link-state database known as LSDB. The main goal is to have the same information about every router in an LSDBs.</a:t>
            </a:r>
            <a:endParaRPr lang="en-US" dirty="0"/>
          </a:p>
        </p:txBody>
      </p:sp>
    </p:spTree>
    <p:extLst>
      <p:ext uri="{BB962C8B-B14F-4D97-AF65-F5344CB8AC3E}">
        <p14:creationId xmlns:p14="http://schemas.microsoft.com/office/powerpoint/2010/main" val="92638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A7A0-8CD0-8D20-F7F6-C597450C5378}"/>
              </a:ext>
            </a:extLst>
          </p:cNvPr>
          <p:cNvSpPr>
            <a:spLocks noGrp="1"/>
          </p:cNvSpPr>
          <p:nvPr>
            <p:ph type="title"/>
          </p:nvPr>
        </p:nvSpPr>
        <p:spPr/>
        <p:txBody>
          <a:bodyPr/>
          <a:lstStyle/>
          <a:p>
            <a:r>
              <a:rPr lang="en-US" dirty="0"/>
              <a:t>OSPF Areas:</a:t>
            </a:r>
          </a:p>
        </p:txBody>
      </p:sp>
      <p:pic>
        <p:nvPicPr>
          <p:cNvPr id="1026" name="Picture 2" descr="OSPF Protocol">
            <a:extLst>
              <a:ext uri="{FF2B5EF4-FFF2-40B4-BE49-F238E27FC236}">
                <a16:creationId xmlns:a16="http://schemas.microsoft.com/office/drawing/2014/main" id="{28C7CDC6-06C8-17E2-25C6-E3AB05F05B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2529681"/>
            <a:ext cx="47625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50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DD5F-0CE9-20EC-A57F-99B77F69590B}"/>
              </a:ext>
            </a:extLst>
          </p:cNvPr>
          <p:cNvSpPr>
            <a:spLocks noGrp="1"/>
          </p:cNvSpPr>
          <p:nvPr>
            <p:ph type="title"/>
          </p:nvPr>
        </p:nvSpPr>
        <p:spPr/>
        <p:txBody>
          <a:bodyPr>
            <a:normAutofit fontScale="90000"/>
          </a:bodyPr>
          <a:lstStyle/>
          <a:p>
            <a:br>
              <a:rPr lang="en-US" dirty="0"/>
            </a:br>
            <a:r>
              <a:rPr lang="en-US" dirty="0"/>
              <a:t>There are three steps that can explain the working of OSPF:</a:t>
            </a:r>
            <a:br>
              <a:rPr lang="en-US" dirty="0"/>
            </a:br>
            <a:endParaRPr lang="en-US" dirty="0"/>
          </a:p>
        </p:txBody>
      </p:sp>
      <p:sp>
        <p:nvSpPr>
          <p:cNvPr id="3" name="Content Placeholder 2">
            <a:extLst>
              <a:ext uri="{FF2B5EF4-FFF2-40B4-BE49-F238E27FC236}">
                <a16:creationId xmlns:a16="http://schemas.microsoft.com/office/drawing/2014/main" id="{F8395929-3D55-F3B9-E286-353B2DA4D95E}"/>
              </a:ext>
            </a:extLst>
          </p:cNvPr>
          <p:cNvSpPr>
            <a:spLocks noGrp="1"/>
          </p:cNvSpPr>
          <p:nvPr>
            <p:ph idx="1"/>
          </p:nvPr>
        </p:nvSpPr>
        <p:spPr/>
        <p:txBody>
          <a:bodyPr>
            <a:normAutofit/>
          </a:bodyPr>
          <a:lstStyle/>
          <a:p>
            <a:pPr algn="just"/>
            <a:r>
              <a:rPr lang="en-US" b="1" i="0" dirty="0">
                <a:solidFill>
                  <a:srgbClr val="333333"/>
                </a:solidFill>
                <a:effectLst/>
                <a:latin typeface="inter-bold"/>
              </a:rPr>
              <a:t>Step 1:</a:t>
            </a:r>
            <a:r>
              <a:rPr lang="en-US" b="0" i="0" dirty="0">
                <a:solidFill>
                  <a:srgbClr val="333333"/>
                </a:solidFill>
                <a:effectLst/>
                <a:latin typeface="inter-regular"/>
              </a:rPr>
              <a:t> The first step is to become OSPF neighbors. The two connecting routers running OSPF on the same link creates a neighbor relationship.</a:t>
            </a:r>
          </a:p>
          <a:p>
            <a:pPr algn="just"/>
            <a:r>
              <a:rPr lang="en-US" b="1" i="0" dirty="0">
                <a:solidFill>
                  <a:srgbClr val="333333"/>
                </a:solidFill>
                <a:effectLst/>
                <a:latin typeface="inter-bold"/>
              </a:rPr>
              <a:t>Step 2:</a:t>
            </a:r>
            <a:r>
              <a:rPr lang="en-US" b="0" i="0" dirty="0">
                <a:solidFill>
                  <a:srgbClr val="333333"/>
                </a:solidFill>
                <a:effectLst/>
                <a:latin typeface="inter-regular"/>
              </a:rPr>
              <a:t> The second step is to exchange database information. After becoming the neighbors, the two routers exchange the LSDB information with each other.</a:t>
            </a:r>
          </a:p>
          <a:p>
            <a:pPr algn="just"/>
            <a:r>
              <a:rPr lang="en-US" b="1" i="0" dirty="0">
                <a:solidFill>
                  <a:srgbClr val="333333"/>
                </a:solidFill>
                <a:effectLst/>
                <a:latin typeface="inter-bold"/>
              </a:rPr>
              <a:t>Step 3:</a:t>
            </a:r>
            <a:r>
              <a:rPr lang="en-US" b="0" i="0" dirty="0">
                <a:solidFill>
                  <a:srgbClr val="333333"/>
                </a:solidFill>
                <a:effectLst/>
                <a:latin typeface="inter-regular"/>
              </a:rPr>
              <a:t> The third step is to choose the best route. Once the LSDB information has been exchanged with each other, the router chooses the best route to be added to a routing table based on the calculation of SPF.</a:t>
            </a:r>
          </a:p>
          <a:p>
            <a:pPr marL="0" indent="0" algn="just">
              <a:buNone/>
            </a:pPr>
            <a:endParaRPr lang="en-US" b="0" i="0" dirty="0">
              <a:solidFill>
                <a:srgbClr val="610B4B"/>
              </a:solidFill>
              <a:effectLst/>
              <a:latin typeface="erdana"/>
            </a:endParaRPr>
          </a:p>
        </p:txBody>
      </p:sp>
    </p:spTree>
    <p:extLst>
      <p:ext uri="{BB962C8B-B14F-4D97-AF65-F5344CB8AC3E}">
        <p14:creationId xmlns:p14="http://schemas.microsoft.com/office/powerpoint/2010/main" val="45735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831C-A1DF-B4EF-8D45-F415E4942948}"/>
              </a:ext>
            </a:extLst>
          </p:cNvPr>
          <p:cNvSpPr>
            <a:spLocks noGrp="1"/>
          </p:cNvSpPr>
          <p:nvPr>
            <p:ph type="title"/>
          </p:nvPr>
        </p:nvSpPr>
        <p:spPr/>
        <p:txBody>
          <a:bodyPr/>
          <a:lstStyle/>
          <a:p>
            <a:r>
              <a:rPr lang="en-US" dirty="0"/>
              <a:t>Types of links in OSPF</a:t>
            </a:r>
          </a:p>
        </p:txBody>
      </p:sp>
      <p:sp>
        <p:nvSpPr>
          <p:cNvPr id="3" name="Content Placeholder 2">
            <a:extLst>
              <a:ext uri="{FF2B5EF4-FFF2-40B4-BE49-F238E27FC236}">
                <a16:creationId xmlns:a16="http://schemas.microsoft.com/office/drawing/2014/main" id="{5BEC7715-D613-0ED2-B43D-8F10DA862A91}"/>
              </a:ext>
            </a:extLst>
          </p:cNvPr>
          <p:cNvSpPr>
            <a:spLocks noGrp="1"/>
          </p:cNvSpPr>
          <p:nvPr>
            <p:ph idx="1"/>
          </p:nvPr>
        </p:nvSpPr>
        <p:spPr>
          <a:xfrm>
            <a:off x="838200" y="1376313"/>
            <a:ext cx="10515600" cy="4800650"/>
          </a:xfrm>
        </p:spPr>
        <p:txBody>
          <a:bodyPr>
            <a:normAutofit lnSpcReduction="10000"/>
          </a:bodyPr>
          <a:lstStyle/>
          <a:p>
            <a:endParaRPr lang="en-US" dirty="0"/>
          </a:p>
          <a:p>
            <a:r>
              <a:rPr lang="en-US" dirty="0"/>
              <a:t>Point-to-point link: The point-to-point link directly connects the two routers without any host or router in between.</a:t>
            </a:r>
          </a:p>
          <a:p>
            <a:r>
              <a:rPr lang="en-US" dirty="0"/>
              <a:t>Transient link: When several routers are attached in a network, they are known as a transient link.</a:t>
            </a:r>
          </a:p>
          <a:p>
            <a:r>
              <a:rPr lang="en-US" dirty="0"/>
              <a:t>Stub link: It is a network that is connected to the single router. Data enters to the network through the single router and leaves the network through the same router.</a:t>
            </a:r>
          </a:p>
          <a:p>
            <a:r>
              <a:rPr lang="en-US" dirty="0"/>
              <a:t>Virtual link: If the link between the two routers is broken, the administration creates the virtual path between the routers, and that path could be a long one also.</a:t>
            </a:r>
          </a:p>
        </p:txBody>
      </p:sp>
    </p:spTree>
    <p:extLst>
      <p:ext uri="{BB962C8B-B14F-4D97-AF65-F5344CB8AC3E}">
        <p14:creationId xmlns:p14="http://schemas.microsoft.com/office/powerpoint/2010/main" val="395884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9415-D7E5-89A2-125F-428AE1849E58}"/>
              </a:ext>
            </a:extLst>
          </p:cNvPr>
          <p:cNvSpPr>
            <a:spLocks noGrp="1"/>
          </p:cNvSpPr>
          <p:nvPr>
            <p:ph type="title"/>
          </p:nvPr>
        </p:nvSpPr>
        <p:spPr/>
        <p:txBody>
          <a:bodyPr/>
          <a:lstStyle/>
          <a:p>
            <a:r>
              <a:rPr lang="en-US" dirty="0"/>
              <a:t>OSPF Message Format</a:t>
            </a:r>
          </a:p>
        </p:txBody>
      </p:sp>
      <p:pic>
        <p:nvPicPr>
          <p:cNvPr id="2050" name="Picture 2" descr="OSPF Protocol">
            <a:extLst>
              <a:ext uri="{FF2B5EF4-FFF2-40B4-BE49-F238E27FC236}">
                <a16:creationId xmlns:a16="http://schemas.microsoft.com/office/drawing/2014/main" id="{30E6F79A-BA78-A4AA-67F7-B5AD10B0E9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11199"/>
            <a:ext cx="381000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57B962-756A-EF0D-E0F0-F186F1CAB682}"/>
              </a:ext>
            </a:extLst>
          </p:cNvPr>
          <p:cNvSpPr txBox="1"/>
          <p:nvPr/>
        </p:nvSpPr>
        <p:spPr>
          <a:xfrm>
            <a:off x="4648200" y="1621410"/>
            <a:ext cx="7116451" cy="4247317"/>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Version:</a:t>
            </a:r>
            <a:r>
              <a:rPr lang="en-US" b="0" i="0" dirty="0">
                <a:solidFill>
                  <a:srgbClr val="000000"/>
                </a:solidFill>
                <a:effectLst/>
                <a:latin typeface="inter-regular"/>
              </a:rPr>
              <a:t> It is an 8-bit field that specifies the OSPF protocol version.</a:t>
            </a:r>
          </a:p>
          <a:p>
            <a:pPr algn="just">
              <a:buFont typeface="Arial" panose="020B0604020202020204" pitchFamily="34" charset="0"/>
              <a:buChar char="•"/>
            </a:pPr>
            <a:r>
              <a:rPr lang="en-US" b="1" i="0" dirty="0">
                <a:solidFill>
                  <a:srgbClr val="000000"/>
                </a:solidFill>
                <a:effectLst/>
                <a:latin typeface="inter-bold"/>
              </a:rPr>
              <a:t>Type:</a:t>
            </a:r>
            <a:r>
              <a:rPr lang="en-US" b="0" i="0" dirty="0">
                <a:solidFill>
                  <a:srgbClr val="000000"/>
                </a:solidFill>
                <a:effectLst/>
                <a:latin typeface="inter-regular"/>
              </a:rPr>
              <a:t> It is an 8-bit field. It specifies the type of the OSPF packet.</a:t>
            </a:r>
          </a:p>
          <a:p>
            <a:pPr algn="just">
              <a:buFont typeface="Arial" panose="020B0604020202020204" pitchFamily="34" charset="0"/>
              <a:buChar char="•"/>
            </a:pPr>
            <a:r>
              <a:rPr lang="en-US" b="1" i="0" dirty="0">
                <a:solidFill>
                  <a:srgbClr val="000000"/>
                </a:solidFill>
                <a:effectLst/>
                <a:latin typeface="inter-bold"/>
              </a:rPr>
              <a:t>Message:</a:t>
            </a:r>
            <a:r>
              <a:rPr lang="en-US" b="0" i="0" dirty="0">
                <a:solidFill>
                  <a:srgbClr val="000000"/>
                </a:solidFill>
                <a:effectLst/>
                <a:latin typeface="inter-regular"/>
              </a:rPr>
              <a:t> It is a 16-bit field that defines the total length of the message, including the header. Therefore, the total length is equal to the sum of the length of the message and header.</a:t>
            </a:r>
          </a:p>
          <a:p>
            <a:pPr algn="just">
              <a:buFont typeface="Arial" panose="020B0604020202020204" pitchFamily="34" charset="0"/>
              <a:buChar char="•"/>
            </a:pPr>
            <a:r>
              <a:rPr lang="en-US" b="1" i="0" dirty="0">
                <a:solidFill>
                  <a:srgbClr val="000000"/>
                </a:solidFill>
                <a:effectLst/>
                <a:latin typeface="inter-bold"/>
              </a:rPr>
              <a:t>Source IP address:</a:t>
            </a:r>
            <a:r>
              <a:rPr lang="en-US" b="0" i="0" dirty="0">
                <a:solidFill>
                  <a:srgbClr val="000000"/>
                </a:solidFill>
                <a:effectLst/>
                <a:latin typeface="inter-regular"/>
              </a:rPr>
              <a:t> It defines the address from which the packets are sent. It is a sending routing IP address.</a:t>
            </a:r>
          </a:p>
          <a:p>
            <a:pPr algn="just">
              <a:buFont typeface="Arial" panose="020B0604020202020204" pitchFamily="34" charset="0"/>
              <a:buChar char="•"/>
            </a:pPr>
            <a:r>
              <a:rPr lang="en-US" b="1" i="0" dirty="0">
                <a:solidFill>
                  <a:srgbClr val="000000"/>
                </a:solidFill>
                <a:effectLst/>
                <a:latin typeface="inter-bold"/>
              </a:rPr>
              <a:t>Area identification:</a:t>
            </a:r>
            <a:r>
              <a:rPr lang="en-US" b="0" i="0" dirty="0">
                <a:solidFill>
                  <a:srgbClr val="000000"/>
                </a:solidFill>
                <a:effectLst/>
                <a:latin typeface="inter-regular"/>
              </a:rPr>
              <a:t> It defines the area within which the routing takes place.</a:t>
            </a:r>
          </a:p>
          <a:p>
            <a:pPr algn="just">
              <a:buFont typeface="Arial" panose="020B0604020202020204" pitchFamily="34" charset="0"/>
              <a:buChar char="•"/>
            </a:pPr>
            <a:r>
              <a:rPr lang="en-US" b="1" i="0" dirty="0">
                <a:solidFill>
                  <a:srgbClr val="000000"/>
                </a:solidFill>
                <a:effectLst/>
                <a:latin typeface="inter-bold"/>
              </a:rPr>
              <a:t>Checksum:</a:t>
            </a:r>
            <a:r>
              <a:rPr lang="en-US" b="0" i="0" dirty="0">
                <a:solidFill>
                  <a:srgbClr val="000000"/>
                </a:solidFill>
                <a:effectLst/>
                <a:latin typeface="inter-regular"/>
              </a:rPr>
              <a:t> It is used for error correction and error detection.</a:t>
            </a:r>
          </a:p>
          <a:p>
            <a:pPr algn="just">
              <a:buFont typeface="Arial" panose="020B0604020202020204" pitchFamily="34" charset="0"/>
              <a:buChar char="•"/>
            </a:pPr>
            <a:r>
              <a:rPr lang="en-US" b="1" i="0" dirty="0">
                <a:solidFill>
                  <a:srgbClr val="000000"/>
                </a:solidFill>
                <a:effectLst/>
                <a:latin typeface="inter-bold"/>
              </a:rPr>
              <a:t>Authentication type:</a:t>
            </a:r>
            <a:r>
              <a:rPr lang="en-US" b="0" i="0" dirty="0">
                <a:solidFill>
                  <a:srgbClr val="000000"/>
                </a:solidFill>
                <a:effectLst/>
                <a:latin typeface="inter-regular"/>
              </a:rPr>
              <a:t> There are two types of authentication, i.e., 0 and 1. Here, 0 means for none that specifies no authentication is available and 1 means for </a:t>
            </a:r>
            <a:r>
              <a:rPr lang="en-US" b="0" i="0" dirty="0" err="1">
                <a:solidFill>
                  <a:srgbClr val="000000"/>
                </a:solidFill>
                <a:effectLst/>
                <a:latin typeface="inter-regular"/>
              </a:rPr>
              <a:t>pwd</a:t>
            </a:r>
            <a:r>
              <a:rPr lang="en-US" b="0" i="0" dirty="0">
                <a:solidFill>
                  <a:srgbClr val="000000"/>
                </a:solidFill>
                <a:effectLst/>
                <a:latin typeface="inter-regular"/>
              </a:rPr>
              <a:t> that specifies the password-based authentication.</a:t>
            </a:r>
          </a:p>
          <a:p>
            <a:pPr algn="just">
              <a:buFont typeface="Arial" panose="020B0604020202020204" pitchFamily="34" charset="0"/>
              <a:buChar char="•"/>
            </a:pPr>
            <a:r>
              <a:rPr lang="en-US" b="1" i="0" dirty="0">
                <a:solidFill>
                  <a:srgbClr val="000000"/>
                </a:solidFill>
                <a:effectLst/>
                <a:latin typeface="inter-bold"/>
              </a:rPr>
              <a:t>Authentication:</a:t>
            </a:r>
            <a:r>
              <a:rPr lang="en-US" b="0" i="0" dirty="0">
                <a:solidFill>
                  <a:srgbClr val="000000"/>
                </a:solidFill>
                <a:effectLst/>
                <a:latin typeface="inter-regular"/>
              </a:rPr>
              <a:t> It is a 32-bit field that contains the actual value of the authentication data.</a:t>
            </a:r>
          </a:p>
        </p:txBody>
      </p:sp>
    </p:spTree>
    <p:extLst>
      <p:ext uri="{BB962C8B-B14F-4D97-AF65-F5344CB8AC3E}">
        <p14:creationId xmlns:p14="http://schemas.microsoft.com/office/powerpoint/2010/main" val="343516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160D-946B-FEA5-354D-DDAE4ECCFFE8}"/>
              </a:ext>
            </a:extLst>
          </p:cNvPr>
          <p:cNvSpPr>
            <a:spLocks noGrp="1"/>
          </p:cNvSpPr>
          <p:nvPr>
            <p:ph type="title"/>
          </p:nvPr>
        </p:nvSpPr>
        <p:spPr/>
        <p:txBody>
          <a:bodyPr/>
          <a:lstStyle/>
          <a:p>
            <a:r>
              <a:rPr lang="en-US" dirty="0"/>
              <a:t>IPv4 VS Ipv6 </a:t>
            </a:r>
          </a:p>
        </p:txBody>
      </p:sp>
      <p:pic>
        <p:nvPicPr>
          <p:cNvPr id="4" name="Content Placeholder 3">
            <a:extLst>
              <a:ext uri="{FF2B5EF4-FFF2-40B4-BE49-F238E27FC236}">
                <a16:creationId xmlns:a16="http://schemas.microsoft.com/office/drawing/2014/main" id="{F2897056-9B57-3576-187D-7D157C224415}"/>
              </a:ext>
            </a:extLst>
          </p:cNvPr>
          <p:cNvPicPr>
            <a:picLocks noGrp="1" noChangeAspect="1"/>
          </p:cNvPicPr>
          <p:nvPr>
            <p:ph idx="1"/>
          </p:nvPr>
        </p:nvPicPr>
        <p:blipFill>
          <a:blip r:embed="rId2"/>
          <a:stretch>
            <a:fillRect/>
          </a:stretch>
        </p:blipFill>
        <p:spPr>
          <a:xfrm>
            <a:off x="2798368" y="1825625"/>
            <a:ext cx="6595263" cy="4351338"/>
          </a:xfrm>
          <a:prstGeom prst="rect">
            <a:avLst/>
          </a:prstGeom>
        </p:spPr>
      </p:pic>
    </p:spTree>
    <p:extLst>
      <p:ext uri="{BB962C8B-B14F-4D97-AF65-F5344CB8AC3E}">
        <p14:creationId xmlns:p14="http://schemas.microsoft.com/office/powerpoint/2010/main" val="403811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AE81-C8A2-FB51-37A7-C4FA4746106F}"/>
              </a:ext>
            </a:extLst>
          </p:cNvPr>
          <p:cNvSpPr>
            <a:spLocks noGrp="1"/>
          </p:cNvSpPr>
          <p:nvPr>
            <p:ph type="title"/>
          </p:nvPr>
        </p:nvSpPr>
        <p:spPr>
          <a:xfrm>
            <a:off x="838200" y="365125"/>
            <a:ext cx="10515600" cy="718957"/>
          </a:xfrm>
        </p:spPr>
        <p:txBody>
          <a:bodyPr/>
          <a:lstStyle/>
          <a:p>
            <a:r>
              <a:rPr lang="en-US" b="0" i="0" dirty="0">
                <a:solidFill>
                  <a:srgbClr val="273239"/>
                </a:solidFill>
                <a:effectLst/>
                <a:latin typeface="Nunito" pitchFamily="2" charset="0"/>
              </a:rPr>
              <a:t> </a:t>
            </a:r>
            <a:r>
              <a:rPr lang="en-US" b="1" i="0" dirty="0">
                <a:solidFill>
                  <a:srgbClr val="273239"/>
                </a:solidFill>
                <a:effectLst/>
                <a:latin typeface="Nunito" pitchFamily="2" charset="0"/>
              </a:rPr>
              <a:t>Internet Protocol</a:t>
            </a:r>
            <a:r>
              <a:rPr lang="en-US" dirty="0">
                <a:solidFill>
                  <a:srgbClr val="273239"/>
                </a:solidFill>
                <a:latin typeface="Nunito" pitchFamily="2" charset="0"/>
              </a:rPr>
              <a:t> </a:t>
            </a:r>
            <a:r>
              <a:rPr lang="en-US" b="1" i="0" dirty="0">
                <a:solidFill>
                  <a:srgbClr val="273239"/>
                </a:solidFill>
                <a:effectLst/>
                <a:latin typeface="Nunito" pitchFamily="2" charset="0"/>
              </a:rPr>
              <a:t>v4</a:t>
            </a:r>
            <a:r>
              <a:rPr lang="en-US" b="0" i="0" dirty="0">
                <a:solidFill>
                  <a:srgbClr val="273239"/>
                </a:solidFill>
                <a:effectLst/>
                <a:latin typeface="Nunito" pitchFamily="2" charset="0"/>
              </a:rPr>
              <a:t> </a:t>
            </a:r>
            <a:endParaRPr lang="en-US" dirty="0"/>
          </a:p>
        </p:txBody>
      </p:sp>
      <p:sp>
        <p:nvSpPr>
          <p:cNvPr id="3" name="Content Placeholder 2">
            <a:extLst>
              <a:ext uri="{FF2B5EF4-FFF2-40B4-BE49-F238E27FC236}">
                <a16:creationId xmlns:a16="http://schemas.microsoft.com/office/drawing/2014/main" id="{0BEFFBA2-818E-1197-822B-A8C83A0C2216}"/>
              </a:ext>
            </a:extLst>
          </p:cNvPr>
          <p:cNvSpPr>
            <a:spLocks noGrp="1"/>
          </p:cNvSpPr>
          <p:nvPr>
            <p:ph idx="1"/>
          </p:nvPr>
        </p:nvSpPr>
        <p:spPr>
          <a:xfrm>
            <a:off x="838200" y="1084082"/>
            <a:ext cx="10515600" cy="5408793"/>
          </a:xfrm>
        </p:spPr>
        <p:txBody>
          <a:bodyPr>
            <a:normAutofit fontScale="70000" lnSpcReduction="20000"/>
          </a:bodyPr>
          <a:lstStyle/>
          <a:p>
            <a:pPr algn="l" fontAlgn="base"/>
            <a:r>
              <a:rPr lang="en-US" b="1" i="0" dirty="0">
                <a:solidFill>
                  <a:srgbClr val="273239"/>
                </a:solidFill>
                <a:effectLst/>
                <a:latin typeface="Nunito" pitchFamily="2" charset="0"/>
              </a:rPr>
              <a:t>IP</a:t>
            </a:r>
            <a:r>
              <a:rPr lang="en-US" b="0" i="0" dirty="0">
                <a:solidFill>
                  <a:srgbClr val="273239"/>
                </a:solidFill>
                <a:effectLst/>
                <a:latin typeface="Nunito" pitchFamily="2" charset="0"/>
              </a:rPr>
              <a:t> stands for </a:t>
            </a:r>
            <a:r>
              <a:rPr lang="en-US" b="1" i="0" dirty="0">
                <a:solidFill>
                  <a:srgbClr val="273239"/>
                </a:solidFill>
                <a:effectLst/>
                <a:latin typeface="Nunito" pitchFamily="2" charset="0"/>
              </a:rPr>
              <a:t>Internet Protocol</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v4</a:t>
            </a:r>
            <a:r>
              <a:rPr lang="en-US" b="0" i="0" dirty="0">
                <a:solidFill>
                  <a:srgbClr val="273239"/>
                </a:solidFill>
                <a:effectLst/>
                <a:latin typeface="Nunito" pitchFamily="2" charset="0"/>
              </a:rPr>
              <a:t> stands for </a:t>
            </a:r>
            <a:r>
              <a:rPr lang="en-US" b="1" i="0" dirty="0">
                <a:solidFill>
                  <a:srgbClr val="273239"/>
                </a:solidFill>
                <a:effectLst/>
                <a:latin typeface="Nunito" pitchFamily="2" charset="0"/>
              </a:rPr>
              <a:t>Version Four</a:t>
            </a:r>
            <a:r>
              <a:rPr lang="en-US" b="0" i="0" dirty="0">
                <a:solidFill>
                  <a:srgbClr val="273239"/>
                </a:solidFill>
                <a:effectLst/>
                <a:latin typeface="Nunito" pitchFamily="2" charset="0"/>
              </a:rPr>
              <a:t> (IPv4). IPv4 was the primary version brought into action for production within the ARPANET in 1983. IP version four addresses are 32-bit integers which will be expressed in decimal notation. </a:t>
            </a:r>
            <a:br>
              <a:rPr lang="en-US" b="0" i="0" dirty="0">
                <a:solidFill>
                  <a:srgbClr val="273239"/>
                </a:solidFill>
                <a:effectLst/>
                <a:latin typeface="Nunito" pitchFamily="2" charset="0"/>
              </a:rPr>
            </a:br>
            <a:endParaRPr lang="en-US" b="0" i="0" dirty="0">
              <a:solidFill>
                <a:srgbClr val="273239"/>
              </a:solidFill>
              <a:effectLst/>
              <a:latin typeface="Nunito" pitchFamily="2" charset="0"/>
            </a:endParaRPr>
          </a:p>
          <a:p>
            <a:pPr marL="0" indent="0" algn="l" fontAlgn="base">
              <a:buNone/>
            </a:pPr>
            <a:r>
              <a:rPr lang="en-US" b="0" i="0" dirty="0">
                <a:solidFill>
                  <a:srgbClr val="273239"/>
                </a:solidFill>
                <a:effectLst/>
                <a:latin typeface="Nunito" pitchFamily="2" charset="0"/>
              </a:rPr>
              <a:t>Example- 192.0.2.126 could be an IPv4 address. </a:t>
            </a:r>
            <a:endParaRPr lang="en-US" b="1" dirty="0">
              <a:solidFill>
                <a:srgbClr val="273239"/>
              </a:solidFill>
              <a:latin typeface="Nunito" pitchFamily="2" charset="0"/>
            </a:endParaRPr>
          </a:p>
          <a:p>
            <a:pPr marL="0" indent="0" algn="l" fontAlgn="base">
              <a:buNone/>
            </a:pPr>
            <a:endParaRPr lang="en-US" b="1"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Parts of IPv4</a:t>
            </a:r>
          </a:p>
          <a:p>
            <a:pPr algn="l" fontAlgn="base">
              <a:buFont typeface="Arial" panose="020B0604020202020204" pitchFamily="34" charset="0"/>
              <a:buChar char="•"/>
            </a:pPr>
            <a:r>
              <a:rPr lang="en-US" b="1" i="0" dirty="0">
                <a:solidFill>
                  <a:srgbClr val="273239"/>
                </a:solidFill>
                <a:effectLst/>
                <a:latin typeface="Nunito" pitchFamily="2" charset="0"/>
              </a:rPr>
              <a:t>Network part:</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The network part indicates the distinctive variety that’s appointed to the network. The network part conjointly identifies the category of the network that’s assigned.</a:t>
            </a:r>
          </a:p>
          <a:p>
            <a:pPr algn="l" fontAlgn="base">
              <a:buFont typeface="Arial" panose="020B0604020202020204" pitchFamily="34" charset="0"/>
              <a:buChar char="•"/>
            </a:pPr>
            <a:r>
              <a:rPr lang="en-US" b="1" i="0" dirty="0">
                <a:solidFill>
                  <a:srgbClr val="273239"/>
                </a:solidFill>
                <a:effectLst/>
                <a:latin typeface="Nunito" pitchFamily="2" charset="0"/>
              </a:rPr>
              <a:t>Host Part:</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The host part uniquely identifies the machine on your network. This part of the IPv4 address is assigned to every host. </a:t>
            </a:r>
            <a:br>
              <a:rPr lang="en-US" b="0" i="0" dirty="0">
                <a:solidFill>
                  <a:srgbClr val="273239"/>
                </a:solidFill>
                <a:effectLst/>
                <a:latin typeface="Nunito" pitchFamily="2" charset="0"/>
              </a:rPr>
            </a:br>
            <a:r>
              <a:rPr lang="en-US" b="0" i="0" dirty="0">
                <a:solidFill>
                  <a:srgbClr val="273239"/>
                </a:solidFill>
                <a:effectLst/>
                <a:latin typeface="Nunito" pitchFamily="2" charset="0"/>
              </a:rPr>
              <a:t>For each host on the network, the network part is the same, however, the host half must vary.</a:t>
            </a:r>
          </a:p>
          <a:p>
            <a:pPr algn="l" fontAlgn="base">
              <a:buFont typeface="Arial" panose="020B0604020202020204" pitchFamily="34" charset="0"/>
              <a:buChar char="•"/>
            </a:pPr>
            <a:r>
              <a:rPr lang="en-US" b="1" i="0" dirty="0">
                <a:solidFill>
                  <a:srgbClr val="273239"/>
                </a:solidFill>
                <a:effectLst/>
                <a:latin typeface="Nunito" pitchFamily="2" charset="0"/>
              </a:rPr>
              <a:t>Subnet number:</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This is the nonobligatory part of IPv4. Local networks that have massive numbers of hosts are divided into subnets and subnet numbers are appointed to that.</a:t>
            </a:r>
          </a:p>
          <a:p>
            <a:endParaRPr lang="en-US" dirty="0"/>
          </a:p>
        </p:txBody>
      </p:sp>
    </p:spTree>
    <p:extLst>
      <p:ext uri="{BB962C8B-B14F-4D97-AF65-F5344CB8AC3E}">
        <p14:creationId xmlns:p14="http://schemas.microsoft.com/office/powerpoint/2010/main" val="55175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335A-55D1-2DE9-7700-75072DDEA8B7}"/>
              </a:ext>
            </a:extLst>
          </p:cNvPr>
          <p:cNvSpPr>
            <a:spLocks noGrp="1"/>
          </p:cNvSpPr>
          <p:nvPr>
            <p:ph type="title"/>
          </p:nvPr>
        </p:nvSpPr>
        <p:spPr>
          <a:xfrm>
            <a:off x="838200" y="365126"/>
            <a:ext cx="10515600" cy="954628"/>
          </a:xfrm>
        </p:spPr>
        <p:txBody>
          <a:bodyPr>
            <a:normAutofit fontScale="90000"/>
          </a:bodyPr>
          <a:lstStyle/>
          <a:p>
            <a:br>
              <a:rPr lang="en-US" dirty="0"/>
            </a:br>
            <a:r>
              <a:rPr lang="en-US" dirty="0"/>
              <a:t>Characteristics of IPv4</a:t>
            </a:r>
            <a:br>
              <a:rPr lang="en-US" dirty="0"/>
            </a:br>
            <a:endParaRPr lang="en-US" dirty="0"/>
          </a:p>
        </p:txBody>
      </p:sp>
      <p:sp>
        <p:nvSpPr>
          <p:cNvPr id="3" name="Content Placeholder 2">
            <a:extLst>
              <a:ext uri="{FF2B5EF4-FFF2-40B4-BE49-F238E27FC236}">
                <a16:creationId xmlns:a16="http://schemas.microsoft.com/office/drawing/2014/main" id="{32897384-2A0C-CFB8-E0B0-14E626A443FD}"/>
              </a:ext>
            </a:extLst>
          </p:cNvPr>
          <p:cNvSpPr>
            <a:spLocks noGrp="1"/>
          </p:cNvSpPr>
          <p:nvPr>
            <p:ph idx="1"/>
          </p:nvPr>
        </p:nvSpPr>
        <p:spPr>
          <a:xfrm>
            <a:off x="838200" y="1536569"/>
            <a:ext cx="10515600" cy="4640394"/>
          </a:xfrm>
        </p:spPr>
        <p:txBody>
          <a:bodyPr>
            <a:normAutofit fontScale="92500" lnSpcReduction="10000"/>
          </a:bodyPr>
          <a:lstStyle/>
          <a:p>
            <a:pPr algn="l" fontAlgn="base">
              <a:buFont typeface="Arial" panose="020B0604020202020204" pitchFamily="34" charset="0"/>
              <a:buChar char="•"/>
            </a:pPr>
            <a:r>
              <a:rPr lang="en-US" b="0" i="0" dirty="0">
                <a:solidFill>
                  <a:srgbClr val="273239"/>
                </a:solidFill>
                <a:effectLst/>
                <a:latin typeface="Nunito" pitchFamily="2" charset="0"/>
              </a:rPr>
              <a:t>IPv4 could be a 32-Bit IP Address.</a:t>
            </a:r>
          </a:p>
          <a:p>
            <a:pPr algn="l" fontAlgn="base">
              <a:buFont typeface="Arial" panose="020B0604020202020204" pitchFamily="34" charset="0"/>
              <a:buChar char="•"/>
            </a:pPr>
            <a:r>
              <a:rPr lang="en-US" b="0" i="0" dirty="0">
                <a:solidFill>
                  <a:srgbClr val="273239"/>
                </a:solidFill>
                <a:effectLst/>
                <a:latin typeface="Nunito" pitchFamily="2" charset="0"/>
              </a:rPr>
              <a:t>IPv4 could be a numeric address, and its bits are separated by a dot.</a:t>
            </a:r>
          </a:p>
          <a:p>
            <a:pPr algn="l" fontAlgn="base">
              <a:buFont typeface="Arial" panose="020B0604020202020204" pitchFamily="34" charset="0"/>
              <a:buChar char="•"/>
            </a:pPr>
            <a:r>
              <a:rPr lang="en-US" b="0" i="0" dirty="0">
                <a:solidFill>
                  <a:srgbClr val="273239"/>
                </a:solidFill>
                <a:effectLst/>
                <a:latin typeface="Nunito" pitchFamily="2" charset="0"/>
              </a:rPr>
              <a:t>The number of header fields is twelve and the length of the header field is twenty.</a:t>
            </a:r>
          </a:p>
          <a:p>
            <a:pPr algn="l" fontAlgn="base">
              <a:buFont typeface="Arial" panose="020B0604020202020204" pitchFamily="34" charset="0"/>
              <a:buChar char="•"/>
            </a:pPr>
            <a:r>
              <a:rPr lang="en-US" b="0" i="0" dirty="0">
                <a:solidFill>
                  <a:srgbClr val="273239"/>
                </a:solidFill>
                <a:effectLst/>
                <a:latin typeface="Nunito" pitchFamily="2" charset="0"/>
              </a:rPr>
              <a:t>It has Unicast, broadcast, and multicast style of addresses.</a:t>
            </a:r>
          </a:p>
          <a:p>
            <a:pPr algn="l" fontAlgn="base">
              <a:buFont typeface="Arial" panose="020B0604020202020204" pitchFamily="34" charset="0"/>
              <a:buChar char="•"/>
            </a:pPr>
            <a:r>
              <a:rPr lang="en-US" b="0" i="0" dirty="0">
                <a:solidFill>
                  <a:srgbClr val="273239"/>
                </a:solidFill>
                <a:effectLst/>
                <a:latin typeface="Nunito" pitchFamily="2" charset="0"/>
              </a:rPr>
              <a:t>IPv4 supports VLSM (Virtual Length Subnet Mask).</a:t>
            </a:r>
          </a:p>
          <a:p>
            <a:pPr algn="l" fontAlgn="base">
              <a:buFont typeface="Arial" panose="020B0604020202020204" pitchFamily="34" charset="0"/>
              <a:buChar char="•"/>
            </a:pPr>
            <a:r>
              <a:rPr lang="en-US" b="0" i="0" dirty="0">
                <a:solidFill>
                  <a:srgbClr val="273239"/>
                </a:solidFill>
                <a:effectLst/>
                <a:latin typeface="Nunito" pitchFamily="2" charset="0"/>
              </a:rPr>
              <a:t>IPv4 uses the Post Address Resolution Protocol to map to the MAC address.</a:t>
            </a:r>
          </a:p>
          <a:p>
            <a:pPr algn="l" fontAlgn="base">
              <a:buFont typeface="Arial" panose="020B0604020202020204" pitchFamily="34" charset="0"/>
              <a:buChar char="•"/>
            </a:pPr>
            <a:r>
              <a:rPr lang="en-US" b="0" i="0" dirty="0">
                <a:solidFill>
                  <a:srgbClr val="273239"/>
                </a:solidFill>
                <a:effectLst/>
                <a:latin typeface="Nunito" pitchFamily="2" charset="0"/>
              </a:rPr>
              <a:t>RIP may be a routing protocol supported by the routed daemon.</a:t>
            </a:r>
          </a:p>
          <a:p>
            <a:pPr algn="l" fontAlgn="base">
              <a:buFont typeface="Arial" panose="020B0604020202020204" pitchFamily="34" charset="0"/>
              <a:buChar char="•"/>
            </a:pPr>
            <a:r>
              <a:rPr lang="en-US" b="0" i="0" dirty="0">
                <a:solidFill>
                  <a:srgbClr val="273239"/>
                </a:solidFill>
                <a:effectLst/>
                <a:latin typeface="Nunito" pitchFamily="2" charset="0"/>
              </a:rPr>
              <a:t>Networks ought to be designed either manually or with DHCP.</a:t>
            </a:r>
          </a:p>
          <a:p>
            <a:pPr algn="l" fontAlgn="base">
              <a:buFont typeface="Arial" panose="020B0604020202020204" pitchFamily="34" charset="0"/>
              <a:buChar char="•"/>
            </a:pPr>
            <a:r>
              <a:rPr lang="en-US" b="0" i="0" dirty="0">
                <a:solidFill>
                  <a:srgbClr val="273239"/>
                </a:solidFill>
                <a:effectLst/>
                <a:latin typeface="Nunito" pitchFamily="2" charset="0"/>
              </a:rPr>
              <a:t>Packet fragmentation permits from routers and causing host.</a:t>
            </a:r>
          </a:p>
          <a:p>
            <a:endParaRPr lang="en-US" dirty="0"/>
          </a:p>
        </p:txBody>
      </p:sp>
    </p:spTree>
    <p:extLst>
      <p:ext uri="{BB962C8B-B14F-4D97-AF65-F5344CB8AC3E}">
        <p14:creationId xmlns:p14="http://schemas.microsoft.com/office/powerpoint/2010/main" val="38176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58C1-8F7D-5026-9E9C-3AC874A414CD}"/>
              </a:ext>
            </a:extLst>
          </p:cNvPr>
          <p:cNvSpPr>
            <a:spLocks noGrp="1"/>
          </p:cNvSpPr>
          <p:nvPr>
            <p:ph type="title"/>
          </p:nvPr>
        </p:nvSpPr>
        <p:spPr/>
        <p:txBody>
          <a:bodyPr/>
          <a:lstStyle/>
          <a:p>
            <a:r>
              <a:rPr lang="en-US" dirty="0"/>
              <a:t>IPv4 Header Format </a:t>
            </a:r>
          </a:p>
        </p:txBody>
      </p:sp>
      <p:pic>
        <p:nvPicPr>
          <p:cNvPr id="6" name="Content Placeholder 5">
            <a:extLst>
              <a:ext uri="{FF2B5EF4-FFF2-40B4-BE49-F238E27FC236}">
                <a16:creationId xmlns:a16="http://schemas.microsoft.com/office/drawing/2014/main" id="{747CE24C-06C6-AB3D-695C-4E474E96BF5A}"/>
              </a:ext>
            </a:extLst>
          </p:cNvPr>
          <p:cNvPicPr>
            <a:picLocks noGrp="1" noChangeAspect="1"/>
          </p:cNvPicPr>
          <p:nvPr>
            <p:ph idx="1"/>
          </p:nvPr>
        </p:nvPicPr>
        <p:blipFill>
          <a:blip r:embed="rId2"/>
          <a:stretch>
            <a:fillRect/>
          </a:stretch>
        </p:blipFill>
        <p:spPr>
          <a:xfrm>
            <a:off x="287045" y="1333500"/>
            <a:ext cx="7403977" cy="4191000"/>
          </a:xfrm>
          <a:prstGeom prst="rect">
            <a:avLst/>
          </a:prstGeom>
        </p:spPr>
      </p:pic>
      <p:sp>
        <p:nvSpPr>
          <p:cNvPr id="8" name="TextBox 7">
            <a:extLst>
              <a:ext uri="{FF2B5EF4-FFF2-40B4-BE49-F238E27FC236}">
                <a16:creationId xmlns:a16="http://schemas.microsoft.com/office/drawing/2014/main" id="{1C6097F2-8CB0-F9B6-5224-408831A2B888}"/>
              </a:ext>
            </a:extLst>
          </p:cNvPr>
          <p:cNvSpPr txBox="1"/>
          <p:nvPr/>
        </p:nvSpPr>
        <p:spPr>
          <a:xfrm>
            <a:off x="7599285" y="1747004"/>
            <a:ext cx="4305670" cy="4247317"/>
          </a:xfrm>
          <a:prstGeom prst="rect">
            <a:avLst/>
          </a:prstGeom>
          <a:noFill/>
        </p:spPr>
        <p:txBody>
          <a:bodyPr wrap="square">
            <a:spAutoFit/>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Version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Internet Header Length</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Type of Service (Differentiated Services Code Point )</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Explicit Congestion Notification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Total Length</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Identification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Flags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Fragment Offset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Time to live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Protocol</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 checksum of header</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Source Address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Destination Address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Options</a:t>
            </a:r>
          </a:p>
        </p:txBody>
      </p:sp>
    </p:spTree>
    <p:extLst>
      <p:ext uri="{BB962C8B-B14F-4D97-AF65-F5344CB8AC3E}">
        <p14:creationId xmlns:p14="http://schemas.microsoft.com/office/powerpoint/2010/main" val="79334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FFFC-C5C7-BE65-A39B-9C42AC6C8708}"/>
              </a:ext>
            </a:extLst>
          </p:cNvPr>
          <p:cNvSpPr>
            <a:spLocks noGrp="1"/>
          </p:cNvSpPr>
          <p:nvPr>
            <p:ph type="title"/>
          </p:nvPr>
        </p:nvSpPr>
        <p:spPr/>
        <p:txBody>
          <a:bodyPr/>
          <a:lstStyle/>
          <a:p>
            <a:r>
              <a:rPr lang="en-US" dirty="0"/>
              <a:t>IPv4 Header Format Component</a:t>
            </a:r>
          </a:p>
        </p:txBody>
      </p:sp>
      <p:sp>
        <p:nvSpPr>
          <p:cNvPr id="3" name="Content Placeholder 2">
            <a:extLst>
              <a:ext uri="{FF2B5EF4-FFF2-40B4-BE49-F238E27FC236}">
                <a16:creationId xmlns:a16="http://schemas.microsoft.com/office/drawing/2014/main" id="{2998AF0A-8907-20D8-2119-2229E85FD469}"/>
              </a:ext>
            </a:extLst>
          </p:cNvPr>
          <p:cNvSpPr>
            <a:spLocks noGrp="1"/>
          </p:cNvSpPr>
          <p:nvPr>
            <p:ph idx="1"/>
          </p:nvPr>
        </p:nvSpPr>
        <p:spPr/>
        <p:txBody>
          <a:bodyPr>
            <a:normAutofit/>
          </a:bodyPr>
          <a:lstStyle/>
          <a:p>
            <a:pPr algn="just">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Version</a:t>
            </a:r>
            <a:r>
              <a:rPr lang="en-US" sz="1900" b="0" i="0" dirty="0">
                <a:effectLst/>
                <a:latin typeface="Times New Roman" panose="02020603050405020304" pitchFamily="18" charset="0"/>
                <a:cs typeface="Times New Roman" panose="02020603050405020304" pitchFamily="18" charset="0"/>
              </a:rPr>
              <a:t>: The first header field is a 4-bit version indicator. In the case of IPv4, the value of its four bits is set to 0100, which indicates 4 in binary.</a:t>
            </a:r>
          </a:p>
          <a:p>
            <a:pPr algn="just">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Internet Header Length:</a:t>
            </a:r>
            <a:r>
              <a:rPr lang="en-US" sz="1900" b="0" i="0" dirty="0">
                <a:effectLst/>
                <a:latin typeface="Times New Roman" panose="02020603050405020304" pitchFamily="18" charset="0"/>
                <a:cs typeface="Times New Roman" panose="02020603050405020304" pitchFamily="18" charset="0"/>
              </a:rPr>
              <a:t> IHL is the 2</a:t>
            </a:r>
            <a:r>
              <a:rPr lang="en-US" sz="1900" b="0" i="0" baseline="30000" dirty="0">
                <a:effectLst/>
                <a:latin typeface="Times New Roman" panose="02020603050405020304" pitchFamily="18" charset="0"/>
                <a:cs typeface="Times New Roman" panose="02020603050405020304" pitchFamily="18" charset="0"/>
              </a:rPr>
              <a:t>nd</a:t>
            </a:r>
            <a:r>
              <a:rPr lang="en-US" sz="1900" b="0" i="0" dirty="0">
                <a:effectLst/>
                <a:latin typeface="Times New Roman" panose="02020603050405020304" pitchFamily="18" charset="0"/>
                <a:cs typeface="Times New Roman" panose="02020603050405020304" pitchFamily="18" charset="0"/>
              </a:rPr>
              <a:t> field of an IPv4 header, and it is of 4 bits in size. This header component is used to show how many 32-bit words are present in the header. As we know, IPv4 headers have a variable size, so this is used to specify the size of the header to avoid any errors. This size can be between 20 bytes to 60 bytes.</a:t>
            </a:r>
          </a:p>
          <a:p>
            <a:pPr algn="just">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Type of Service:</a:t>
            </a:r>
            <a:r>
              <a:rPr lang="en-US" sz="1900" b="0" i="0" dirty="0">
                <a:effectLst/>
                <a:latin typeface="Times New Roman" panose="02020603050405020304" pitchFamily="18" charset="0"/>
                <a:cs typeface="Times New Roman" panose="02020603050405020304" pitchFamily="18" charset="0"/>
              </a:rPr>
              <a:t> </a:t>
            </a:r>
            <a:r>
              <a:rPr lang="en-US" sz="1900" b="0" i="0" dirty="0" err="1">
                <a:effectLst/>
                <a:latin typeface="Times New Roman" panose="02020603050405020304" pitchFamily="18" charset="0"/>
                <a:cs typeface="Times New Roman" panose="02020603050405020304" pitchFamily="18" charset="0"/>
              </a:rPr>
              <a:t>ToS</a:t>
            </a:r>
            <a:r>
              <a:rPr lang="en-US" sz="1900" b="0" i="0" dirty="0">
                <a:effectLst/>
                <a:latin typeface="Times New Roman" panose="02020603050405020304" pitchFamily="18" charset="0"/>
                <a:cs typeface="Times New Roman" panose="02020603050405020304" pitchFamily="18" charset="0"/>
              </a:rPr>
              <a:t> is also called Differentiated Services Code Point or DSCP. This field is used to provide features related to service quality, such as for data streaming or Voice over IP (VoIP) calls. It is used to specific how a datagram will be handled.</a:t>
            </a:r>
          </a:p>
          <a:p>
            <a:pPr algn="just">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Explicit Congestion Notification:</a:t>
            </a:r>
            <a:r>
              <a:rPr lang="en-US" sz="1900" b="0" i="0" dirty="0">
                <a:effectLst/>
                <a:latin typeface="Times New Roman" panose="02020603050405020304" pitchFamily="18" charset="0"/>
                <a:cs typeface="Times New Roman" panose="02020603050405020304" pitchFamily="18" charset="0"/>
              </a:rPr>
              <a:t> ECN is used to send notifications to the sender or receive in situations where network congestion happens. This is an optional feature of IPv4 can; if one of the endpoints don’t support it, it is not used.</a:t>
            </a:r>
          </a:p>
          <a:p>
            <a:endParaRPr lang="en-US" dirty="0"/>
          </a:p>
        </p:txBody>
      </p:sp>
    </p:spTree>
    <p:extLst>
      <p:ext uri="{BB962C8B-B14F-4D97-AF65-F5344CB8AC3E}">
        <p14:creationId xmlns:p14="http://schemas.microsoft.com/office/powerpoint/2010/main" val="300650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336E3-CBE1-A0B0-6EE4-999FFDDF8E54}"/>
              </a:ext>
            </a:extLst>
          </p:cNvPr>
          <p:cNvSpPr>
            <a:spLocks noGrp="1"/>
          </p:cNvSpPr>
          <p:nvPr>
            <p:ph idx="4294967295"/>
          </p:nvPr>
        </p:nvSpPr>
        <p:spPr>
          <a:xfrm>
            <a:off x="417250" y="532660"/>
            <a:ext cx="11452194" cy="5644303"/>
          </a:xfrm>
        </p:spPr>
        <p:txBody>
          <a:bodyPr>
            <a:normAutofit/>
          </a:bodyPr>
          <a:lstStyle/>
          <a:p>
            <a:pPr algn="l">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Total Length:</a:t>
            </a:r>
            <a:r>
              <a:rPr lang="en-US" sz="1900" b="0" i="0" dirty="0">
                <a:effectLst/>
                <a:latin typeface="Times New Roman" panose="02020603050405020304" pitchFamily="18" charset="0"/>
                <a:cs typeface="Times New Roman" panose="02020603050405020304" pitchFamily="18" charset="0"/>
              </a:rPr>
              <a:t> This field’s size is 16 bit, and it is used to denote the size of the entire datagram. The minimum size of an IP datagram is 20 bytes, and at the maximum, it can be 65,535 bytes. Practically, all hosts are required to be able to read 576-byte datagrams. If a datagram is too large for the hosts in the network, fragmentation is used, which is handled in the host or packet switch.</a:t>
            </a:r>
          </a:p>
          <a:p>
            <a:pPr algn="l">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Identification:</a:t>
            </a:r>
            <a:r>
              <a:rPr lang="en-US" sz="1900" b="0" i="0" dirty="0">
                <a:effectLst/>
                <a:latin typeface="Times New Roman" panose="02020603050405020304" pitchFamily="18" charset="0"/>
                <a:cs typeface="Times New Roman" panose="02020603050405020304" pitchFamily="18" charset="0"/>
              </a:rPr>
              <a:t> The identification or ID field in a packet can identify an IP datagram’s fragments uniquely. Some have suggested using this field for other things such as adding information for packet tracing etc.</a:t>
            </a:r>
          </a:p>
          <a:p>
            <a:pPr algn="l">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Flags:</a:t>
            </a:r>
            <a:r>
              <a:rPr lang="en-US" sz="1900" b="0" i="0" dirty="0">
                <a:effectLst/>
                <a:latin typeface="Times New Roman" panose="02020603050405020304" pitchFamily="18" charset="0"/>
                <a:cs typeface="Times New Roman" panose="02020603050405020304" pitchFamily="18" charset="0"/>
              </a:rPr>
              <a:t> flag in an IPv4 header is a three-bit field that is used to control and identify fragments. The following can be their possible configuration:</a:t>
            </a:r>
          </a:p>
          <a:p>
            <a:pPr marL="742950" lvl="1" indent="-285750"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Bit 0: this is reserved and has to be set to zero</a:t>
            </a:r>
          </a:p>
          <a:p>
            <a:pPr marL="742950" lvl="1" indent="-285750"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Bit 1: DF or do not fragment</a:t>
            </a:r>
          </a:p>
          <a:p>
            <a:pPr marL="742950" lvl="1" indent="-285750"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Bit 2: MF or more fragments.</a:t>
            </a:r>
          </a:p>
          <a:p>
            <a:pPr algn="l">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Fragment Offset:</a:t>
            </a:r>
            <a:r>
              <a:rPr lang="en-US" sz="1900" b="0" i="0" dirty="0">
                <a:effectLst/>
                <a:latin typeface="Times New Roman" panose="02020603050405020304" pitchFamily="18" charset="0"/>
                <a:cs typeface="Times New Roman" panose="02020603050405020304" pitchFamily="18" charset="0"/>
              </a:rPr>
              <a:t> This field is 13 bit long in length, and it is measured by blocks that units of 8-byte blocks. These are used to specify the offset of a fragment relative to the start of the IP datagram, which when it was not fragmented. As you can expect, the first offset of a fragment is always set to zero. The maximum possible offset is ( 2</a:t>
            </a:r>
            <a:r>
              <a:rPr lang="en-US" sz="1900" b="0" i="0" baseline="30000" dirty="0">
                <a:effectLst/>
                <a:latin typeface="Times New Roman" panose="02020603050405020304" pitchFamily="18" charset="0"/>
                <a:cs typeface="Times New Roman" panose="02020603050405020304" pitchFamily="18" charset="0"/>
              </a:rPr>
              <a:t>13</a:t>
            </a:r>
            <a:r>
              <a:rPr lang="en-US" sz="1900" b="0" i="0" dirty="0">
                <a:effectLst/>
                <a:latin typeface="Times New Roman" panose="02020603050405020304" pitchFamily="18" charset="0"/>
                <a:cs typeface="Times New Roman" panose="02020603050405020304" pitchFamily="18" charset="0"/>
              </a:rPr>
              <a:t>-1 ) * 8 = 65528, but it is more than the maximum possible IP Packet length, which is 65,535 bytes long with the length of a header added in.</a:t>
            </a:r>
          </a:p>
          <a:p>
            <a:endParaRPr lang="en-US" dirty="0"/>
          </a:p>
        </p:txBody>
      </p:sp>
    </p:spTree>
    <p:extLst>
      <p:ext uri="{BB962C8B-B14F-4D97-AF65-F5344CB8AC3E}">
        <p14:creationId xmlns:p14="http://schemas.microsoft.com/office/powerpoint/2010/main" val="275395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AFA4E6-9778-EF5F-4FCD-FD80C47942D7}"/>
              </a:ext>
            </a:extLst>
          </p:cNvPr>
          <p:cNvSpPr txBox="1"/>
          <p:nvPr/>
        </p:nvSpPr>
        <p:spPr>
          <a:xfrm>
            <a:off x="514905" y="674703"/>
            <a:ext cx="11203619" cy="5016758"/>
          </a:xfrm>
          <a:prstGeom prst="rect">
            <a:avLst/>
          </a:prstGeom>
          <a:noFill/>
        </p:spPr>
        <p:txBody>
          <a:bodyPr wrap="square">
            <a:spAutoFit/>
          </a:bodyPr>
          <a:lstStyle/>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Time to live:</a:t>
            </a:r>
            <a:r>
              <a:rPr lang="en-US" sz="1600" b="0" i="0" dirty="0">
                <a:effectLst/>
                <a:latin typeface="Times New Roman" panose="02020603050405020304" pitchFamily="18" charset="0"/>
                <a:cs typeface="Times New Roman" panose="02020603050405020304" pitchFamily="18" charset="0"/>
              </a:rPr>
              <a:t> Time to live (or TTL in short) is an 8-bit field to indicate the maximum time the datagram will be live in the internet system. The time here is measured in seconds, and in case the value of TTL is zero, the datagram is erased. Every time a datagram is processed, it’s Time to live is decreased by one second. These are used so that datagrams that are not delivered are discarded automatically. TTL can be between 0 – 255.</a:t>
            </a:r>
          </a:p>
          <a:p>
            <a:pPr algn="l"/>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Protocol:</a:t>
            </a:r>
            <a:r>
              <a:rPr lang="en-US" sz="1600" b="0" i="0" dirty="0">
                <a:effectLst/>
                <a:latin typeface="Times New Roman" panose="02020603050405020304" pitchFamily="18" charset="0"/>
                <a:cs typeface="Times New Roman" panose="02020603050405020304" pitchFamily="18" charset="0"/>
              </a:rPr>
              <a:t> This is a filed in the IPv4 header reserved to denote which protocol is used in the later (data) portion of the datagram. For Example, number 6 is used to denote TCP and 17 is used to denote UDP protocol.</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The header’s checksum:</a:t>
            </a:r>
            <a:r>
              <a:rPr lang="en-US" sz="1600" b="0" i="0" dirty="0">
                <a:effectLst/>
                <a:latin typeface="Times New Roman" panose="02020603050405020304" pitchFamily="18" charset="0"/>
                <a:cs typeface="Times New Roman" panose="02020603050405020304" pitchFamily="18" charset="0"/>
              </a:rPr>
              <a:t> The checksum field is of 16-bit length, and it is used to check the header for any errors. The header is compared to the value of its checksum at each hop, and in case the header checksum is not matching, the packet is discarded. Keep in mind that this is only for the header, and its protocol handles the data field. UDP and TCP, for example, have their own checksum fields.</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Source Address:</a:t>
            </a:r>
            <a:r>
              <a:rPr kumimoji="0" lang="en-US"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It is a 32-bit address of the source of the IPv4 packet.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Destination Address:</a:t>
            </a:r>
            <a:r>
              <a:rPr kumimoji="0" lang="en-US"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 destination address is also 32 bit in size, and it contains the receiver’s address.</a:t>
            </a:r>
          </a:p>
          <a:p>
            <a:pPr marL="0" marR="0" lvl="0" indent="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Options</a:t>
            </a:r>
            <a:r>
              <a:rPr kumimoji="0" lang="en-US"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This is an optional field of the IPv4 header. It is used only when the value of IHL is set to more than 5. These options contain values and settings for things related to security. Record route and time stamp etc. You will find that the list of options component ends with an End of Options or EOL in many cases.</a:t>
            </a: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62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0829-8E51-F704-4EB0-363113324EA6}"/>
              </a:ext>
            </a:extLst>
          </p:cNvPr>
          <p:cNvSpPr>
            <a:spLocks noGrp="1"/>
          </p:cNvSpPr>
          <p:nvPr>
            <p:ph type="title"/>
          </p:nvPr>
        </p:nvSpPr>
        <p:spPr/>
        <p:txBody>
          <a:bodyPr/>
          <a:lstStyle/>
          <a:p>
            <a:r>
              <a:rPr lang="en-US" dirty="0"/>
              <a:t>IPv6 Header Format Component</a:t>
            </a:r>
          </a:p>
        </p:txBody>
      </p:sp>
      <p:pic>
        <p:nvPicPr>
          <p:cNvPr id="4" name="Content Placeholder 3">
            <a:extLst>
              <a:ext uri="{FF2B5EF4-FFF2-40B4-BE49-F238E27FC236}">
                <a16:creationId xmlns:a16="http://schemas.microsoft.com/office/drawing/2014/main" id="{0C5F06D7-BD43-F6E2-AE2E-47DB35A1EE2B}"/>
              </a:ext>
            </a:extLst>
          </p:cNvPr>
          <p:cNvPicPr>
            <a:picLocks noGrp="1" noChangeAspect="1"/>
          </p:cNvPicPr>
          <p:nvPr>
            <p:ph idx="1"/>
          </p:nvPr>
        </p:nvPicPr>
        <p:blipFill>
          <a:blip r:embed="rId2"/>
          <a:stretch>
            <a:fillRect/>
          </a:stretch>
        </p:blipFill>
        <p:spPr>
          <a:xfrm>
            <a:off x="3320249" y="1690688"/>
            <a:ext cx="4369293" cy="2940412"/>
          </a:xfrm>
          <a:prstGeom prst="rect">
            <a:avLst/>
          </a:prstGeom>
        </p:spPr>
      </p:pic>
    </p:spTree>
    <p:extLst>
      <p:ext uri="{BB962C8B-B14F-4D97-AF65-F5344CB8AC3E}">
        <p14:creationId xmlns:p14="http://schemas.microsoft.com/office/powerpoint/2010/main" val="2722169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1965</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erdana</vt:lpstr>
      <vt:lpstr>inter-bold</vt:lpstr>
      <vt:lpstr>inter-regular</vt:lpstr>
      <vt:lpstr>Nunito</vt:lpstr>
      <vt:lpstr>Times New Roman</vt:lpstr>
      <vt:lpstr>Office Theme</vt:lpstr>
      <vt:lpstr>CO2 Topics</vt:lpstr>
      <vt:lpstr>IPv4 VS Ipv6 </vt:lpstr>
      <vt:lpstr> Internet Protocol v4 </vt:lpstr>
      <vt:lpstr> Characteristics of IPv4 </vt:lpstr>
      <vt:lpstr>IPv4 Header Format </vt:lpstr>
      <vt:lpstr>IPv4 Header Format Component</vt:lpstr>
      <vt:lpstr>PowerPoint Presentation</vt:lpstr>
      <vt:lpstr>PowerPoint Presentation</vt:lpstr>
      <vt:lpstr>IPv6 Header Format Component</vt:lpstr>
      <vt:lpstr>Address Resolution Protocol : Working</vt:lpstr>
      <vt:lpstr>ARP Working</vt:lpstr>
      <vt:lpstr>NAT (Network Address Translation)</vt:lpstr>
      <vt:lpstr>PowerPoint Presentation</vt:lpstr>
      <vt:lpstr>Routing Protocols</vt:lpstr>
      <vt:lpstr>Open Shortest Path First (OSPF) in Networking</vt:lpstr>
      <vt:lpstr>OSPF Areas:</vt:lpstr>
      <vt:lpstr> There are three steps that can explain the working of OSPF: </vt:lpstr>
      <vt:lpstr>Types of links in OSPF</vt:lpstr>
      <vt:lpstr>OSPF Message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Topics</dc:title>
  <dc:creator>Prasanna Lakshmi</dc:creator>
  <cp:lastModifiedBy>Prasanna Lakshmi</cp:lastModifiedBy>
  <cp:revision>2</cp:revision>
  <dcterms:created xsi:type="dcterms:W3CDTF">2024-01-21T23:35:51Z</dcterms:created>
  <dcterms:modified xsi:type="dcterms:W3CDTF">2024-01-23T14:48:16Z</dcterms:modified>
</cp:coreProperties>
</file>