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9"/>
  </p:notesMasterIdLst>
  <p:sldIdLst>
    <p:sldId id="271" r:id="rId5"/>
    <p:sldId id="441" r:id="rId6"/>
    <p:sldId id="300" r:id="rId7"/>
    <p:sldId id="437" r:id="rId8"/>
    <p:sldId id="257" r:id="rId9"/>
    <p:sldId id="428" r:id="rId10"/>
    <p:sldId id="259" r:id="rId11"/>
    <p:sldId id="261" r:id="rId12"/>
    <p:sldId id="262" r:id="rId13"/>
    <p:sldId id="438" r:id="rId14"/>
    <p:sldId id="264" r:id="rId15"/>
    <p:sldId id="265" r:id="rId16"/>
    <p:sldId id="431" r:id="rId17"/>
    <p:sldId id="432" r:id="rId18"/>
    <p:sldId id="429" r:id="rId19"/>
    <p:sldId id="433" r:id="rId20"/>
    <p:sldId id="439" r:id="rId21"/>
    <p:sldId id="275" r:id="rId22"/>
    <p:sldId id="276" r:id="rId23"/>
    <p:sldId id="277" r:id="rId24"/>
    <p:sldId id="434" r:id="rId25"/>
    <p:sldId id="281" r:id="rId26"/>
    <p:sldId id="280" r:id="rId27"/>
    <p:sldId id="278" r:id="rId28"/>
    <p:sldId id="282" r:id="rId29"/>
    <p:sldId id="283" r:id="rId30"/>
    <p:sldId id="284" r:id="rId31"/>
    <p:sldId id="440" r:id="rId32"/>
    <p:sldId id="272" r:id="rId33"/>
    <p:sldId id="274" r:id="rId34"/>
    <p:sldId id="301" r:id="rId35"/>
    <p:sldId id="302" r:id="rId36"/>
    <p:sldId id="303"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F9898-9E5A-C922-A509-78362C4F8737}" v="1" dt="2023-08-16T10:23:24.19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E934FF-F4E1-47C5-9CA5-30A81DDE2BE4}" type="datetimeFigureOut">
              <a:rPr lang="en-US" smtClean="0">
                <a:solidFill>
                  <a:prstClr val="black">
                    <a:tint val="75000"/>
                  </a:prstClr>
                </a:solidFill>
              </a:rPr>
              <a:pPr/>
              <a:t>1/18/2024</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7">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13" name="Rectangle 12">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8">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17" name="TextBox 1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56716" y="1957206"/>
            <a:ext cx="6902548" cy="4339609"/>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Network protocols &amp; security</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21CS2210</a:t>
            </a: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4000" b="1" cap="all" dirty="0">
                <a:ln/>
                <a:solidFill>
                  <a:srgbClr val="C00000"/>
                </a:solidFill>
                <a:cs typeface="Poppins" panose="00000500000000000000" pitchFamily="2" charset="0"/>
              </a:rPr>
              <a:t>NAT, Internet Control Protocols(ICMP), OSPF, BGP</a:t>
            </a:r>
            <a:endParaRPr lang="en-US" sz="4000" b="1" dirty="0">
              <a:solidFill>
                <a:srgbClr val="C00000"/>
              </a:solidFill>
              <a:effectLst/>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502;p17">
            <a:extLst>
              <a:ext uri="{FF2B5EF4-FFF2-40B4-BE49-F238E27FC236}">
                <a16:creationId xmlns:a16="http://schemas.microsoft.com/office/drawing/2014/main" id="{7153E61F-4441-DBE3-3DFF-6E9EF6C48D23}"/>
              </a:ext>
            </a:extLst>
          </p:cNvPr>
          <p:cNvSpPr/>
          <p:nvPr/>
        </p:nvSpPr>
        <p:spPr>
          <a:xfrm>
            <a:off x="7490432" y="628791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- 17</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6654C5-DEE4-8AAE-078B-F15E5291A781}"/>
              </a:ext>
            </a:extLst>
          </p:cNvPr>
          <p:cNvSpPr txBox="1"/>
          <p:nvPr/>
        </p:nvSpPr>
        <p:spPr>
          <a:xfrm>
            <a:off x="3217984" y="2782669"/>
            <a:ext cx="6098344" cy="646331"/>
          </a:xfrm>
          <a:prstGeom prst="rect">
            <a:avLst/>
          </a:prstGeom>
          <a:noFill/>
        </p:spPr>
        <p:txBody>
          <a:bodyPr wrap="square">
            <a:spAutoFit/>
          </a:bodyPr>
          <a:lstStyle/>
          <a:p>
            <a:r>
              <a:rPr lang="en-US" sz="3600" b="1" dirty="0">
                <a:latin typeface="Bookman Old Style" pitchFamily="18" charset="0"/>
              </a:rPr>
              <a:t>INTERNET PROTOCOLS</a:t>
            </a:r>
            <a:endParaRPr lang="en-US" sz="3600" b="1" dirty="0"/>
          </a:p>
        </p:txBody>
      </p:sp>
    </p:spTree>
    <p:extLst>
      <p:ext uri="{BB962C8B-B14F-4D97-AF65-F5344CB8AC3E}">
        <p14:creationId xmlns:p14="http://schemas.microsoft.com/office/powerpoint/2010/main" val="360687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3081"/>
            <a:ext cx="9045677" cy="600077"/>
          </a:xfrm>
        </p:spPr>
        <p:txBody>
          <a:bodyPr>
            <a:normAutofit/>
          </a:bodyPr>
          <a:lstStyle/>
          <a:p>
            <a:r>
              <a:rPr lang="en-US" dirty="0">
                <a:latin typeface="Bookman Old Style" pitchFamily="18" charset="0"/>
              </a:rPr>
              <a:t>INTERNET PROTOCOLS</a:t>
            </a:r>
          </a:p>
        </p:txBody>
      </p:sp>
      <p:sp>
        <p:nvSpPr>
          <p:cNvPr id="3" name="Content Placeholder 2"/>
          <p:cNvSpPr>
            <a:spLocks noGrp="1"/>
          </p:cNvSpPr>
          <p:nvPr>
            <p:ph idx="1"/>
          </p:nvPr>
        </p:nvSpPr>
        <p:spPr>
          <a:xfrm>
            <a:off x="2920181" y="1460500"/>
            <a:ext cx="6740014" cy="2333420"/>
          </a:xfrm>
        </p:spPr>
        <p:txBody>
          <a:bodyPr>
            <a:normAutofit fontScale="92500" lnSpcReduction="10000"/>
          </a:bodyPr>
          <a:lstStyle/>
          <a:p>
            <a:r>
              <a:rPr lang="en-US" sz="2200" dirty="0"/>
              <a:t>ICMP 	– INTERNET CONTROL MESSAGE PROTOCOL</a:t>
            </a:r>
          </a:p>
          <a:p>
            <a:endParaRPr lang="en-US" sz="2200" dirty="0"/>
          </a:p>
          <a:p>
            <a:r>
              <a:rPr lang="en-US" sz="2200" dirty="0"/>
              <a:t>OSPF 	– OPEN SHORTEST PATH FIRST PROTOCOL</a:t>
            </a:r>
          </a:p>
          <a:p>
            <a:endParaRPr lang="en-US" sz="2200" dirty="0"/>
          </a:p>
          <a:p>
            <a:r>
              <a:rPr lang="en-US" sz="2200" dirty="0"/>
              <a:t>BGP 	– BORDER GATEWAY PROTOCOL</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11</a:t>
            </a:fld>
            <a:endParaRPr lang="en-AU"/>
          </a:p>
        </p:txBody>
      </p:sp>
      <p:pic>
        <p:nvPicPr>
          <p:cNvPr id="6" name="Picture 2" descr="KL Deemed to be University Logo">
            <a:extLst>
              <a:ext uri="{FF2B5EF4-FFF2-40B4-BE49-F238E27FC236}">
                <a16:creationId xmlns:a16="http://schemas.microsoft.com/office/drawing/2014/main" id="{90D0BBC6-67BA-4D0B-B488-817729936803}"/>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522" y="136525"/>
            <a:ext cx="10515601" cy="687475"/>
          </a:xfrm>
        </p:spPr>
        <p:txBody>
          <a:bodyPr>
            <a:normAutofit/>
          </a:bodyPr>
          <a:lstStyle/>
          <a:p>
            <a:r>
              <a:rPr lang="en-US" sz="3000" dirty="0">
                <a:latin typeface="Bookman Old Style" pitchFamily="18" charset="0"/>
              </a:rPr>
              <a:t>ICMP- INTERNET CONTROL MESSAGE PROTOCOL</a:t>
            </a:r>
          </a:p>
        </p:txBody>
      </p:sp>
      <p:sp>
        <p:nvSpPr>
          <p:cNvPr id="3" name="Content Placeholder 2"/>
          <p:cNvSpPr>
            <a:spLocks noGrp="1"/>
          </p:cNvSpPr>
          <p:nvPr>
            <p:ph idx="1"/>
          </p:nvPr>
        </p:nvSpPr>
        <p:spPr>
          <a:xfrm>
            <a:off x="683455" y="1517418"/>
            <a:ext cx="10515600" cy="3850995"/>
          </a:xfrm>
        </p:spPr>
        <p:txBody>
          <a:bodyPr>
            <a:normAutofit/>
          </a:bodyPr>
          <a:lstStyle/>
          <a:p>
            <a:pPr algn="just"/>
            <a:r>
              <a:rPr lang="en-US" sz="2200" b="0" i="0" dirty="0">
                <a:solidFill>
                  <a:srgbClr val="222222"/>
                </a:solidFill>
                <a:effectLst/>
              </a:rPr>
              <a:t>The Internet Control Message Protocol (ICMP) is a </a:t>
            </a:r>
            <a:r>
              <a:rPr lang="en-US" sz="2200" dirty="0">
                <a:solidFill>
                  <a:srgbClr val="222222"/>
                </a:solidFill>
              </a:rPr>
              <a:t>network layer protocol used by network devices to diagnose </a:t>
            </a:r>
            <a:r>
              <a:rPr lang="en-US" sz="2200" b="0" i="0" dirty="0">
                <a:solidFill>
                  <a:srgbClr val="222222"/>
                </a:solidFill>
                <a:effectLst/>
              </a:rPr>
              <a:t>network communication issues. </a:t>
            </a:r>
          </a:p>
          <a:p>
            <a:pPr algn="just"/>
            <a:endParaRPr lang="en-US" sz="2200" b="0" i="0" dirty="0">
              <a:solidFill>
                <a:srgbClr val="222222"/>
              </a:solidFill>
              <a:effectLst/>
            </a:endParaRPr>
          </a:p>
          <a:p>
            <a:pPr algn="just"/>
            <a:r>
              <a:rPr lang="en-US" sz="2200" b="0" i="0" dirty="0">
                <a:solidFill>
                  <a:srgbClr val="222222"/>
                </a:solidFill>
                <a:effectLst/>
              </a:rPr>
              <a:t>ICMP is mainly used to determine whether or not data is reaching its intended destination in a timely manner. </a:t>
            </a:r>
          </a:p>
          <a:p>
            <a:pPr algn="just"/>
            <a:endParaRPr lang="en-US" sz="2200" b="0" i="0" dirty="0">
              <a:solidFill>
                <a:srgbClr val="222222"/>
              </a:solidFill>
              <a:effectLst/>
            </a:endParaRPr>
          </a:p>
          <a:p>
            <a:pPr algn="just"/>
            <a:r>
              <a:rPr lang="en-US" sz="2200" b="0" i="0" dirty="0">
                <a:solidFill>
                  <a:srgbClr val="222222"/>
                </a:solidFill>
                <a:effectLst/>
              </a:rPr>
              <a:t>The primary purpose of ICMP is for error reporting.</a:t>
            </a:r>
            <a:endParaRPr lang="en-US" sz="2200" dirty="0"/>
          </a:p>
          <a:p>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12</a:t>
            </a:fld>
            <a:endParaRPr lang="en-AU"/>
          </a:p>
        </p:txBody>
      </p:sp>
      <p:pic>
        <p:nvPicPr>
          <p:cNvPr id="6" name="Picture 2" descr="KL Deemed to be University Logo">
            <a:extLst>
              <a:ext uri="{FF2B5EF4-FFF2-40B4-BE49-F238E27FC236}">
                <a16:creationId xmlns:a16="http://schemas.microsoft.com/office/drawing/2014/main" id="{C710DD43-825C-4E47-A1F2-7D379F376596}"/>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522" y="136525"/>
            <a:ext cx="10515601" cy="687475"/>
          </a:xfrm>
        </p:spPr>
        <p:txBody>
          <a:bodyPr>
            <a:normAutofit/>
          </a:bodyPr>
          <a:lstStyle/>
          <a:p>
            <a:r>
              <a:rPr lang="en-US" sz="3000" dirty="0">
                <a:latin typeface="Bookman Old Style" pitchFamily="18" charset="0"/>
              </a:rPr>
              <a:t>ICMP- MESSAGE FORMAT</a:t>
            </a:r>
          </a:p>
        </p:txBody>
      </p:sp>
      <p:sp>
        <p:nvSpPr>
          <p:cNvPr id="5" name="Slide Number Placeholder 4"/>
          <p:cNvSpPr>
            <a:spLocks noGrp="1"/>
          </p:cNvSpPr>
          <p:nvPr>
            <p:ph type="sldNum" sz="quarter" idx="12"/>
          </p:nvPr>
        </p:nvSpPr>
        <p:spPr>
          <a:xfrm>
            <a:off x="11120284" y="6356350"/>
            <a:ext cx="951838" cy="365125"/>
          </a:xfrm>
        </p:spPr>
        <p:txBody>
          <a:bodyPr/>
          <a:lstStyle/>
          <a:p>
            <a:fld id="{68187FF5-4BF9-4B21-B0D2-9B7FF2B27D7F}" type="slidenum">
              <a:rPr lang="en-AU" smtClean="0"/>
              <a:pPr/>
              <a:t>13</a:t>
            </a:fld>
            <a:endParaRPr lang="en-AU"/>
          </a:p>
        </p:txBody>
      </p:sp>
      <p:pic>
        <p:nvPicPr>
          <p:cNvPr id="6" name="Picture 2" descr="KL Deemed to be University Logo">
            <a:extLst>
              <a:ext uri="{FF2B5EF4-FFF2-40B4-BE49-F238E27FC236}">
                <a16:creationId xmlns:a16="http://schemas.microsoft.com/office/drawing/2014/main" id="{C710DD43-825C-4E47-A1F2-7D379F376596}"/>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10" name="Picture 9">
            <a:extLst>
              <a:ext uri="{FF2B5EF4-FFF2-40B4-BE49-F238E27FC236}">
                <a16:creationId xmlns:a16="http://schemas.microsoft.com/office/drawing/2014/main" id="{27055B4B-598A-4F8A-9BD5-F28E30AA2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76" y="1122721"/>
            <a:ext cx="10480003" cy="2306279"/>
          </a:xfrm>
          <a:prstGeom prst="rect">
            <a:avLst/>
          </a:prstGeom>
          <a:ln w="3175">
            <a:solidFill>
              <a:schemeClr val="tx1"/>
            </a:solidFill>
          </a:ln>
        </p:spPr>
      </p:pic>
      <p:sp>
        <p:nvSpPr>
          <p:cNvPr id="11" name="Rectangle 7">
            <a:extLst>
              <a:ext uri="{FF2B5EF4-FFF2-40B4-BE49-F238E27FC236}">
                <a16:creationId xmlns:a16="http://schemas.microsoft.com/office/drawing/2014/main" id="{751607B9-9BA5-44EB-852D-E98B2216A24B}"/>
              </a:ext>
            </a:extLst>
          </p:cNvPr>
          <p:cNvSpPr>
            <a:spLocks noChangeArrowheads="1"/>
          </p:cNvSpPr>
          <p:nvPr/>
        </p:nvSpPr>
        <p:spPr bwMode="auto">
          <a:xfrm>
            <a:off x="1371600" y="3727721"/>
            <a:ext cx="8610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pPr>
              <a:buFontTx/>
              <a:buNone/>
            </a:pPr>
            <a:r>
              <a:rPr lang="en-US" altLang="en-US" sz="2200" b="1" dirty="0">
                <a:latin typeface="+mn-lt"/>
              </a:rPr>
              <a:t>4 byte header:</a:t>
            </a:r>
          </a:p>
          <a:p>
            <a:r>
              <a:rPr lang="en-US" altLang="en-US" sz="2200" dirty="0">
                <a:latin typeface="+mn-lt"/>
              </a:rPr>
              <a:t>Type (1 byte): type of ICMP message</a:t>
            </a:r>
          </a:p>
          <a:p>
            <a:r>
              <a:rPr lang="en-US" altLang="en-US" sz="2200" dirty="0">
                <a:latin typeface="+mn-lt"/>
              </a:rPr>
              <a:t>Code (1 byte): subtype of ICMP message</a:t>
            </a:r>
          </a:p>
          <a:p>
            <a:r>
              <a:rPr lang="en-US" altLang="en-US" sz="2200" dirty="0">
                <a:latin typeface="+mn-lt"/>
              </a:rPr>
              <a:t>Checksum (2 bytes): similar to IP header checksum. Checksum is calculated over entire ICMP message</a:t>
            </a:r>
          </a:p>
          <a:p>
            <a:pPr>
              <a:buFontTx/>
              <a:buNone/>
            </a:pPr>
            <a:r>
              <a:rPr lang="en-US" altLang="en-US" sz="2200" dirty="0">
                <a:latin typeface="+mn-lt"/>
              </a:rPr>
              <a:t>If there is no additional data, there are 4 bytes set to zero. </a:t>
            </a:r>
            <a:br>
              <a:rPr lang="en-US" altLang="en-US" sz="2200" dirty="0">
                <a:latin typeface="+mn-lt"/>
              </a:rPr>
            </a:br>
            <a:r>
              <a:rPr lang="en-US" altLang="en-US" sz="2200" dirty="0">
                <a:latin typeface="+mn-lt"/>
                <a:sym typeface="Wingdings" panose="05000000000000000000" pitchFamily="2" charset="2"/>
              </a:rPr>
              <a:t> </a:t>
            </a:r>
            <a:r>
              <a:rPr lang="en-US" altLang="en-US" sz="2200" dirty="0">
                <a:latin typeface="+mn-lt"/>
              </a:rPr>
              <a:t>each ICMP messages is at least 8 bytes long</a:t>
            </a:r>
          </a:p>
        </p:txBody>
      </p:sp>
    </p:spTree>
    <p:extLst>
      <p:ext uri="{BB962C8B-B14F-4D97-AF65-F5344CB8AC3E}">
        <p14:creationId xmlns:p14="http://schemas.microsoft.com/office/powerpoint/2010/main" val="336410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522" y="136525"/>
            <a:ext cx="10515601" cy="687475"/>
          </a:xfrm>
        </p:spPr>
        <p:txBody>
          <a:bodyPr>
            <a:normAutofit/>
          </a:bodyPr>
          <a:lstStyle/>
          <a:p>
            <a:r>
              <a:rPr lang="en-US" sz="3000" dirty="0">
                <a:latin typeface="Bookman Old Style" pitchFamily="18" charset="0"/>
              </a:rPr>
              <a:t>ICMP- MESSAGE</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14</a:t>
            </a:fld>
            <a:endParaRPr lang="en-AU"/>
          </a:p>
        </p:txBody>
      </p:sp>
      <p:pic>
        <p:nvPicPr>
          <p:cNvPr id="6" name="Picture 2" descr="KL Deemed to be University Logo">
            <a:extLst>
              <a:ext uri="{FF2B5EF4-FFF2-40B4-BE49-F238E27FC236}">
                <a16:creationId xmlns:a16="http://schemas.microsoft.com/office/drawing/2014/main" id="{C710DD43-825C-4E47-A1F2-7D379F376596}"/>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4" name="Picture 3">
            <a:extLst>
              <a:ext uri="{FF2B5EF4-FFF2-40B4-BE49-F238E27FC236}">
                <a16:creationId xmlns:a16="http://schemas.microsoft.com/office/drawing/2014/main" id="{4C3942C1-B0FC-43D0-9DEE-F2C5B9624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725" y="1166110"/>
            <a:ext cx="8274152" cy="2022329"/>
          </a:xfrm>
          <a:prstGeom prst="rect">
            <a:avLst/>
          </a:prstGeom>
        </p:spPr>
      </p:pic>
      <p:sp>
        <p:nvSpPr>
          <p:cNvPr id="9" name="Rectangle 3">
            <a:extLst>
              <a:ext uri="{FF2B5EF4-FFF2-40B4-BE49-F238E27FC236}">
                <a16:creationId xmlns:a16="http://schemas.microsoft.com/office/drawing/2014/main" id="{636015C9-A932-4036-B616-1EE339D63234}"/>
              </a:ext>
            </a:extLst>
          </p:cNvPr>
          <p:cNvSpPr txBox="1">
            <a:spLocks noChangeArrowheads="1"/>
          </p:cNvSpPr>
          <p:nvPr/>
        </p:nvSpPr>
        <p:spPr>
          <a:xfrm>
            <a:off x="152400" y="3810000"/>
            <a:ext cx="8915400" cy="152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tabLst>
                <a:tab pos="2063750" algn="l"/>
                <a:tab pos="3651250" algn="l"/>
                <a:tab pos="5661025" algn="l"/>
              </a:tabLst>
            </a:pPr>
            <a:r>
              <a:rPr lang="en-US" altLang="en-US">
                <a:solidFill>
                  <a:srgbClr val="0000FF"/>
                </a:solidFill>
              </a:rPr>
              <a:t> 	</a:t>
            </a:r>
          </a:p>
        </p:txBody>
      </p:sp>
      <p:sp>
        <p:nvSpPr>
          <p:cNvPr id="13" name="Rectangle 6">
            <a:extLst>
              <a:ext uri="{FF2B5EF4-FFF2-40B4-BE49-F238E27FC236}">
                <a16:creationId xmlns:a16="http://schemas.microsoft.com/office/drawing/2014/main" id="{8D626910-2797-4F60-A86E-302474FBA812}"/>
              </a:ext>
            </a:extLst>
          </p:cNvPr>
          <p:cNvSpPr>
            <a:spLocks noChangeArrowheads="1"/>
          </p:cNvSpPr>
          <p:nvPr/>
        </p:nvSpPr>
        <p:spPr bwMode="auto">
          <a:xfrm>
            <a:off x="1556522" y="3669562"/>
            <a:ext cx="861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lvl1pPr marL="342900" indent="-342900">
              <a:spcBef>
                <a:spcPct val="20000"/>
              </a:spcBef>
              <a:buChar char="•"/>
              <a:tabLst>
                <a:tab pos="5661025" algn="l"/>
              </a:tabLst>
              <a:defRPr sz="2000">
                <a:solidFill>
                  <a:schemeClr val="tx1"/>
                </a:solidFill>
                <a:latin typeface="Arial" panose="020B0604020202020204" pitchFamily="34" charset="0"/>
              </a:defRPr>
            </a:lvl1pPr>
            <a:lvl2pPr marL="742950" indent="-285750">
              <a:spcBef>
                <a:spcPct val="20000"/>
              </a:spcBef>
              <a:buChar char="–"/>
              <a:tabLst>
                <a:tab pos="5661025" algn="l"/>
              </a:tabLst>
              <a:defRPr sz="2000">
                <a:solidFill>
                  <a:schemeClr val="tx1"/>
                </a:solidFill>
                <a:latin typeface="Arial" panose="020B0604020202020204" pitchFamily="34" charset="0"/>
              </a:defRPr>
            </a:lvl2pPr>
            <a:lvl3pPr marL="1085850" indent="-228600">
              <a:spcBef>
                <a:spcPct val="20000"/>
              </a:spcBef>
              <a:buChar char="•"/>
              <a:tabLst>
                <a:tab pos="5661025" algn="l"/>
              </a:tabLst>
              <a:defRPr sz="2000">
                <a:solidFill>
                  <a:schemeClr val="tx1"/>
                </a:solidFill>
                <a:latin typeface="Arial" panose="020B0604020202020204" pitchFamily="34" charset="0"/>
              </a:defRPr>
            </a:lvl3pPr>
            <a:lvl4pPr marL="1428750" indent="-228600">
              <a:spcBef>
                <a:spcPct val="20000"/>
              </a:spcBef>
              <a:buChar char="–"/>
              <a:tabLst>
                <a:tab pos="5661025" algn="l"/>
              </a:tabLst>
              <a:defRPr>
                <a:solidFill>
                  <a:schemeClr val="tx1"/>
                </a:solidFill>
                <a:latin typeface="Arial" panose="020B0604020202020204" pitchFamily="34" charset="0"/>
              </a:defRPr>
            </a:lvl4pPr>
            <a:lvl5pPr marL="1771650" indent="-228600">
              <a:spcBef>
                <a:spcPct val="20000"/>
              </a:spcBef>
              <a:buChar char="»"/>
              <a:tabLst>
                <a:tab pos="5661025" algn="l"/>
              </a:tabLst>
              <a:defRPr>
                <a:solidFill>
                  <a:schemeClr val="tx1"/>
                </a:solidFill>
                <a:latin typeface="Arial" panose="020B0604020202020204" pitchFamily="34" charset="0"/>
              </a:defRPr>
            </a:lvl5pPr>
            <a:lvl6pPr marL="22288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6pPr>
            <a:lvl7pPr marL="26860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7pPr>
            <a:lvl8pPr marL="31432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8pPr>
            <a:lvl9pPr marL="3600450" indent="-228600" eaLnBrk="0" fontAlgn="base" hangingPunct="0">
              <a:spcBef>
                <a:spcPct val="20000"/>
              </a:spcBef>
              <a:spcAft>
                <a:spcPct val="0"/>
              </a:spcAft>
              <a:buChar char="»"/>
              <a:tabLst>
                <a:tab pos="5661025" algn="l"/>
              </a:tabLst>
              <a:defRPr>
                <a:solidFill>
                  <a:schemeClr val="tx1"/>
                </a:solidFill>
                <a:latin typeface="Arial" panose="020B0604020202020204" pitchFamily="34" charset="0"/>
              </a:defRPr>
            </a:lvl9pPr>
          </a:lstStyle>
          <a:p>
            <a:pPr>
              <a:buFontTx/>
              <a:buNone/>
            </a:pPr>
            <a:r>
              <a:rPr lang="en-US" altLang="en-US" sz="2200" b="1" dirty="0">
                <a:latin typeface="+mn-lt"/>
              </a:rPr>
              <a:t>ICMP query: </a:t>
            </a:r>
          </a:p>
          <a:p>
            <a:r>
              <a:rPr lang="en-US" altLang="en-US" sz="2200" dirty="0">
                <a:latin typeface="+mn-lt"/>
              </a:rPr>
              <a:t>Request sent by host to a router or host</a:t>
            </a:r>
          </a:p>
          <a:p>
            <a:r>
              <a:rPr lang="en-US" altLang="en-US" sz="2200" dirty="0">
                <a:latin typeface="+mn-lt"/>
              </a:rPr>
              <a:t>Reply sent back to querying host</a:t>
            </a:r>
          </a:p>
        </p:txBody>
      </p:sp>
      <p:sp>
        <p:nvSpPr>
          <p:cNvPr id="7" name="Rectangle 6">
            <a:extLst>
              <a:ext uri="{FF2B5EF4-FFF2-40B4-BE49-F238E27FC236}">
                <a16:creationId xmlns:a16="http://schemas.microsoft.com/office/drawing/2014/main" id="{569955C0-935A-48F4-8427-9B46A8034F38}"/>
              </a:ext>
            </a:extLst>
          </p:cNvPr>
          <p:cNvSpPr/>
          <p:nvPr/>
        </p:nvSpPr>
        <p:spPr>
          <a:xfrm>
            <a:off x="2865123" y="5334000"/>
            <a:ext cx="7117077" cy="430887"/>
          </a:xfrm>
          <a:prstGeom prst="rect">
            <a:avLst/>
          </a:prstGeom>
          <a:solidFill>
            <a:srgbClr val="FFFF00"/>
          </a:solidFill>
        </p:spPr>
        <p:txBody>
          <a:bodyPr wrap="none">
            <a:spAutoFit/>
          </a:bodyPr>
          <a:lstStyle/>
          <a:p>
            <a:r>
              <a:rPr lang="en-IN" sz="2200" b="1" dirty="0"/>
              <a:t>ICMP always reports error messages to the original source. </a:t>
            </a:r>
          </a:p>
        </p:txBody>
      </p:sp>
    </p:spTree>
    <p:extLst>
      <p:ext uri="{BB962C8B-B14F-4D97-AF65-F5344CB8AC3E}">
        <p14:creationId xmlns:p14="http://schemas.microsoft.com/office/powerpoint/2010/main" val="426441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4088"/>
            <a:ext cx="10122310" cy="600076"/>
          </a:xfrm>
        </p:spPr>
        <p:txBody>
          <a:bodyPr>
            <a:normAutofit/>
          </a:bodyPr>
          <a:lstStyle/>
          <a:p>
            <a:r>
              <a:rPr lang="en-US" dirty="0">
                <a:latin typeface="Bookman Old Style" pitchFamily="18" charset="0"/>
              </a:rPr>
              <a:t>Frequent ICMP Error message</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15</a:t>
            </a:fld>
            <a:endParaRPr lang="en-AU"/>
          </a:p>
        </p:txBody>
      </p:sp>
      <p:pic>
        <p:nvPicPr>
          <p:cNvPr id="6" name="Picture 2" descr="KL Deemed to be University Logo">
            <a:extLst>
              <a:ext uri="{FF2B5EF4-FFF2-40B4-BE49-F238E27FC236}">
                <a16:creationId xmlns:a16="http://schemas.microsoft.com/office/drawing/2014/main" id="{17951D63-292B-4C37-9419-53FB7FEAC7AF}"/>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graphicFrame>
        <p:nvGraphicFramePr>
          <p:cNvPr id="8" name="Group 195">
            <a:extLst>
              <a:ext uri="{FF2B5EF4-FFF2-40B4-BE49-F238E27FC236}">
                <a16:creationId xmlns:a16="http://schemas.microsoft.com/office/drawing/2014/main" id="{9B2F2C03-8020-4238-A703-B48F76F170CC}"/>
              </a:ext>
            </a:extLst>
          </p:cNvPr>
          <p:cNvGraphicFramePr>
            <a:graphicFrameLocks/>
          </p:cNvGraphicFramePr>
          <p:nvPr>
            <p:extLst>
              <p:ext uri="{D42A27DB-BD31-4B8C-83A1-F6EECF244321}">
                <p14:modId xmlns:p14="http://schemas.microsoft.com/office/powerpoint/2010/main" val="2206756735"/>
              </p:ext>
            </p:extLst>
          </p:nvPr>
        </p:nvGraphicFramePr>
        <p:xfrm>
          <a:off x="560439" y="1047887"/>
          <a:ext cx="11238271" cy="5043987"/>
        </p:xfrm>
        <a:graphic>
          <a:graphicData uri="http://schemas.openxmlformats.org/drawingml/2006/table">
            <a:tbl>
              <a:tblPr/>
              <a:tblGrid>
                <a:gridCol w="989716">
                  <a:extLst>
                    <a:ext uri="{9D8B030D-6E8A-4147-A177-3AD203B41FA5}">
                      <a16:colId xmlns:a16="http://schemas.microsoft.com/office/drawing/2014/main" val="1043673519"/>
                    </a:ext>
                  </a:extLst>
                </a:gridCol>
                <a:gridCol w="1016064">
                  <a:extLst>
                    <a:ext uri="{9D8B030D-6E8A-4147-A177-3AD203B41FA5}">
                      <a16:colId xmlns:a16="http://schemas.microsoft.com/office/drawing/2014/main" val="4060915000"/>
                    </a:ext>
                  </a:extLst>
                </a:gridCol>
                <a:gridCol w="2212258">
                  <a:extLst>
                    <a:ext uri="{9D8B030D-6E8A-4147-A177-3AD203B41FA5}">
                      <a16:colId xmlns:a16="http://schemas.microsoft.com/office/drawing/2014/main" val="1635875799"/>
                    </a:ext>
                  </a:extLst>
                </a:gridCol>
                <a:gridCol w="7020233">
                  <a:extLst>
                    <a:ext uri="{9D8B030D-6E8A-4147-A177-3AD203B41FA5}">
                      <a16:colId xmlns:a16="http://schemas.microsoft.com/office/drawing/2014/main" val="3101057883"/>
                    </a:ext>
                  </a:extLst>
                </a:gridCol>
              </a:tblGrid>
              <a:tr h="689473">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a:ln>
                            <a:noFill/>
                          </a:ln>
                          <a:solidFill>
                            <a:schemeClr val="tx1"/>
                          </a:solidFill>
                          <a:effectLst/>
                          <a:latin typeface="+mn-lt"/>
                          <a:cs typeface="Times New Roman" panose="02020603050405020304" pitchFamily="18" charset="0"/>
                        </a:rPr>
                        <a:t>Type</a:t>
                      </a:r>
                      <a:endParaRPr kumimoji="0" lang="en-US" altLang="en-US" sz="22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a:ln>
                            <a:noFill/>
                          </a:ln>
                          <a:solidFill>
                            <a:schemeClr val="tx1"/>
                          </a:solidFill>
                          <a:effectLst/>
                          <a:latin typeface="+mn-lt"/>
                          <a:cs typeface="Times New Roman" panose="02020603050405020304" pitchFamily="18" charset="0"/>
                        </a:rPr>
                        <a:t>Code</a:t>
                      </a:r>
                      <a:endParaRPr kumimoji="0" lang="en-US" altLang="en-US" sz="22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a:ln>
                            <a:noFill/>
                          </a:ln>
                          <a:solidFill>
                            <a:schemeClr val="tx1"/>
                          </a:solidFill>
                          <a:effectLst/>
                          <a:latin typeface="+mn-lt"/>
                          <a:cs typeface="Times New Roman" panose="02020603050405020304" pitchFamily="18" charset="0"/>
                        </a:rPr>
                        <a:t>Description</a:t>
                      </a:r>
                      <a:endParaRPr kumimoji="0" lang="en-US" altLang="en-US" sz="2200" b="1"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661025" algn="l"/>
                        </a:tabLst>
                        <a:defRPr sz="2000">
                          <a:solidFill>
                            <a:schemeClr val="tx1"/>
                          </a:solidFill>
                          <a:latin typeface="Arial" panose="020B0604020202020204" pitchFamily="34" charset="0"/>
                        </a:defRPr>
                      </a:lvl1pPr>
                      <a:lvl2pPr>
                        <a:spcBef>
                          <a:spcPct val="20000"/>
                        </a:spcBef>
                        <a:tabLst>
                          <a:tab pos="5661025" algn="l"/>
                        </a:tabLst>
                        <a:defRPr sz="2000">
                          <a:solidFill>
                            <a:schemeClr val="tx1"/>
                          </a:solidFill>
                          <a:latin typeface="Arial" panose="020B0604020202020204" pitchFamily="34" charset="0"/>
                        </a:defRPr>
                      </a:lvl2pPr>
                      <a:lvl3pPr marL="857250">
                        <a:spcBef>
                          <a:spcPct val="20000"/>
                        </a:spcBef>
                        <a:tabLst>
                          <a:tab pos="5661025" algn="l"/>
                        </a:tabLst>
                        <a:defRPr sz="2000">
                          <a:solidFill>
                            <a:schemeClr val="tx1"/>
                          </a:solidFill>
                          <a:latin typeface="Arial" panose="020B0604020202020204" pitchFamily="34" charset="0"/>
                        </a:defRPr>
                      </a:lvl3pPr>
                      <a:lvl4pPr marL="1200150">
                        <a:spcBef>
                          <a:spcPct val="20000"/>
                        </a:spcBef>
                        <a:tabLst>
                          <a:tab pos="5661025" algn="l"/>
                        </a:tabLst>
                        <a:defRPr>
                          <a:solidFill>
                            <a:schemeClr val="tx1"/>
                          </a:solidFill>
                          <a:latin typeface="Arial" panose="020B0604020202020204" pitchFamily="34" charset="0"/>
                        </a:defRPr>
                      </a:lvl4pPr>
                      <a:lvl5pPr marL="1543050">
                        <a:spcBef>
                          <a:spcPct val="20000"/>
                        </a:spcBef>
                        <a:tabLst>
                          <a:tab pos="5661025" algn="l"/>
                        </a:tabLst>
                        <a:defRPr>
                          <a:solidFill>
                            <a:schemeClr val="tx1"/>
                          </a:solidFill>
                          <a:latin typeface="Arial" panose="020B0604020202020204" pitchFamily="34" charset="0"/>
                        </a:defRPr>
                      </a:lvl5pPr>
                      <a:lvl6pPr marL="2000250" eaLnBrk="0" fontAlgn="base" hangingPunct="0">
                        <a:spcBef>
                          <a:spcPct val="20000"/>
                        </a:spcBef>
                        <a:spcAft>
                          <a:spcPct val="0"/>
                        </a:spcAft>
                        <a:tabLst>
                          <a:tab pos="5661025" algn="l"/>
                        </a:tabLst>
                        <a:defRPr>
                          <a:solidFill>
                            <a:schemeClr val="tx1"/>
                          </a:solidFill>
                          <a:latin typeface="Arial" panose="020B0604020202020204" pitchFamily="34" charset="0"/>
                        </a:defRPr>
                      </a:lvl6pPr>
                      <a:lvl7pPr marL="2457450" eaLnBrk="0" fontAlgn="base" hangingPunct="0">
                        <a:spcBef>
                          <a:spcPct val="20000"/>
                        </a:spcBef>
                        <a:spcAft>
                          <a:spcPct val="0"/>
                        </a:spcAft>
                        <a:tabLst>
                          <a:tab pos="5661025" algn="l"/>
                        </a:tabLst>
                        <a:defRPr>
                          <a:solidFill>
                            <a:schemeClr val="tx1"/>
                          </a:solidFill>
                          <a:latin typeface="Arial" panose="020B0604020202020204" pitchFamily="34" charset="0"/>
                        </a:defRPr>
                      </a:lvl7pPr>
                      <a:lvl8pPr marL="2914650" eaLnBrk="0" fontAlgn="base" hangingPunct="0">
                        <a:spcBef>
                          <a:spcPct val="20000"/>
                        </a:spcBef>
                        <a:spcAft>
                          <a:spcPct val="0"/>
                        </a:spcAft>
                        <a:tabLst>
                          <a:tab pos="5661025" algn="l"/>
                        </a:tabLst>
                        <a:defRPr>
                          <a:solidFill>
                            <a:schemeClr val="tx1"/>
                          </a:solidFill>
                          <a:latin typeface="Arial" panose="020B0604020202020204" pitchFamily="34" charset="0"/>
                        </a:defRPr>
                      </a:lvl8pPr>
                      <a:lvl9pPr marL="3371850" eaLnBrk="0" fontAlgn="base" hangingPunct="0">
                        <a:spcBef>
                          <a:spcPct val="20000"/>
                        </a:spcBef>
                        <a:spcAft>
                          <a:spcPct val="0"/>
                        </a:spcAft>
                        <a:tabLst>
                          <a:tab pos="56610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tab pos="5661025" algn="l"/>
                        </a:tabLst>
                      </a:pPr>
                      <a:r>
                        <a:rPr kumimoji="0" lang="en-US" altLang="en-US" sz="2200" b="1" i="0" u="none" strike="noStrike" cap="none" normalizeH="0" baseline="0" dirty="0">
                          <a:ln>
                            <a:noFill/>
                          </a:ln>
                          <a:solidFill>
                            <a:schemeClr val="tx1"/>
                          </a:solidFill>
                          <a:effectLst/>
                          <a:latin typeface="+mn-lt"/>
                        </a:rPr>
                        <a:t>Explanation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4370028"/>
                  </a:ext>
                </a:extLst>
              </a:tr>
              <a:tr h="1083457">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3</a:t>
                      </a:r>
                      <a:endParaRPr kumimoji="0" lang="en-US" altLang="en-US" sz="2200" b="0"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0–15</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Destination unreachable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Notification that an IP datagram could not be forwarded and was dropped. The code field contains an explanation.</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6324884"/>
                  </a:ext>
                </a:extLst>
              </a:tr>
              <a:tr h="1411777">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5</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0–3</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Redirect</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Informs about an alternative route for the datagram and should result in a routing table update. The code field explains the reason for the route change. </a:t>
                      </a:r>
                      <a:endParaRPr kumimoji="0" lang="en-US" altLang="en-US" sz="2200" b="0"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972604"/>
                  </a:ext>
                </a:extLst>
              </a:tr>
              <a:tr h="1083457">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11</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0, 1</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Time exceeded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Sent when the TTL field has reached zero (Code 0) or when there is a timeout for the reassembly of segments (Code 1) </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2492671"/>
                  </a:ext>
                </a:extLst>
              </a:tr>
              <a:tr h="755137">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12</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0, 1</a:t>
                      </a:r>
                      <a:endParaRPr kumimoji="0" lang="en-US" altLang="en-US" sz="2200" b="0" i="0" u="none" strike="noStrike" cap="none" normalizeH="0" baseline="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Parameter problem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marL="742950" indent="-285750">
                        <a:spcBef>
                          <a:spcPct val="20000"/>
                        </a:spcBef>
                        <a:tabLst>
                          <a:tab pos="5486400" algn="r"/>
                        </a:tabLst>
                        <a:defRPr sz="2000">
                          <a:solidFill>
                            <a:schemeClr val="tx1"/>
                          </a:solidFill>
                          <a:latin typeface="Arial" panose="020B0604020202020204" pitchFamily="34" charset="0"/>
                        </a:defRPr>
                      </a:lvl2pPr>
                      <a:lvl3pPr marL="1085850" indent="-228600">
                        <a:spcBef>
                          <a:spcPct val="20000"/>
                        </a:spcBef>
                        <a:tabLst>
                          <a:tab pos="5486400" algn="r"/>
                        </a:tabLst>
                        <a:defRPr sz="2000">
                          <a:solidFill>
                            <a:schemeClr val="tx1"/>
                          </a:solidFill>
                          <a:latin typeface="Arial" panose="020B0604020202020204" pitchFamily="34" charset="0"/>
                        </a:defRPr>
                      </a:lvl3pPr>
                      <a:lvl4pPr marL="1428750" indent="-228600">
                        <a:spcBef>
                          <a:spcPct val="20000"/>
                        </a:spcBef>
                        <a:tabLst>
                          <a:tab pos="5486400" algn="r"/>
                        </a:tabLst>
                        <a:defRPr>
                          <a:solidFill>
                            <a:schemeClr val="tx1"/>
                          </a:solidFill>
                          <a:latin typeface="Arial" panose="020B0604020202020204" pitchFamily="34" charset="0"/>
                        </a:defRPr>
                      </a:lvl4pPr>
                      <a:lvl5pPr marL="1771650" indent="-228600">
                        <a:spcBef>
                          <a:spcPct val="20000"/>
                        </a:spcBef>
                        <a:tabLst>
                          <a:tab pos="5486400" algn="r"/>
                        </a:tabLst>
                        <a:defRPr>
                          <a:solidFill>
                            <a:schemeClr val="tx1"/>
                          </a:solidFill>
                          <a:latin typeface="Arial" panose="020B0604020202020204" pitchFamily="34" charset="0"/>
                        </a:defRPr>
                      </a:lvl5pPr>
                      <a:lvl6pPr marL="22288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marL="26860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marL="31432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marL="3600450" indent="-228600"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Sent when the IP header is invalid (Code 0) or when an IP header option is missing (Code 1)</a:t>
                      </a:r>
                      <a:endParaRPr kumimoji="0" lang="en-US" altLang="en-US" sz="2200" b="0" i="0" u="none" strike="noStrike" cap="none" normalizeH="0" baseline="0" dirty="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8486583"/>
                  </a:ext>
                </a:extLst>
              </a:tr>
            </a:tbl>
          </a:graphicData>
        </a:graphic>
      </p:graphicFrame>
    </p:spTree>
    <p:extLst>
      <p:ext uri="{BB962C8B-B14F-4D97-AF65-F5344CB8AC3E}">
        <p14:creationId xmlns:p14="http://schemas.microsoft.com/office/powerpoint/2010/main" val="47741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690" y="144454"/>
            <a:ext cx="10122310" cy="600076"/>
          </a:xfrm>
        </p:spPr>
        <p:txBody>
          <a:bodyPr>
            <a:normAutofit/>
          </a:bodyPr>
          <a:lstStyle/>
          <a:p>
            <a:r>
              <a:rPr lang="en-US" dirty="0">
                <a:latin typeface="Bookman Old Style" pitchFamily="18" charset="0"/>
              </a:rPr>
              <a:t>ICMP Error message – Subtypes</a:t>
            </a:r>
          </a:p>
        </p:txBody>
      </p:sp>
      <p:sp>
        <p:nvSpPr>
          <p:cNvPr id="5" name="Slide Number Placeholder 4"/>
          <p:cNvSpPr>
            <a:spLocks noGrp="1"/>
          </p:cNvSpPr>
          <p:nvPr>
            <p:ph type="sldNum" sz="quarter" idx="12"/>
          </p:nvPr>
        </p:nvSpPr>
        <p:spPr/>
        <p:txBody>
          <a:bodyPr/>
          <a:lstStyle/>
          <a:p>
            <a:fld id="{68187FF5-4BF9-4B21-B0D2-9B7FF2B27D7F}" type="slidenum">
              <a:rPr lang="en-AU" smtClean="0"/>
              <a:pPr/>
              <a:t>16</a:t>
            </a:fld>
            <a:endParaRPr lang="en-AU"/>
          </a:p>
        </p:txBody>
      </p:sp>
      <p:pic>
        <p:nvPicPr>
          <p:cNvPr id="6" name="Picture 2" descr="KL Deemed to be University Logo">
            <a:extLst>
              <a:ext uri="{FF2B5EF4-FFF2-40B4-BE49-F238E27FC236}">
                <a16:creationId xmlns:a16="http://schemas.microsoft.com/office/drawing/2014/main" id="{17951D63-292B-4C37-9419-53FB7FEAC7AF}"/>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graphicFrame>
        <p:nvGraphicFramePr>
          <p:cNvPr id="7" name="Group 288">
            <a:extLst>
              <a:ext uri="{FF2B5EF4-FFF2-40B4-BE49-F238E27FC236}">
                <a16:creationId xmlns:a16="http://schemas.microsoft.com/office/drawing/2014/main" id="{51CA687A-E28E-48DA-A799-4DCBA8B7081F}"/>
              </a:ext>
            </a:extLst>
          </p:cNvPr>
          <p:cNvGraphicFramePr>
            <a:graphicFrameLocks/>
          </p:cNvGraphicFramePr>
          <p:nvPr>
            <p:extLst>
              <p:ext uri="{D42A27DB-BD31-4B8C-83A1-F6EECF244321}">
                <p14:modId xmlns:p14="http://schemas.microsoft.com/office/powerpoint/2010/main" val="4179339210"/>
              </p:ext>
            </p:extLst>
          </p:nvPr>
        </p:nvGraphicFramePr>
        <p:xfrm>
          <a:off x="647699" y="1418590"/>
          <a:ext cx="10896601" cy="4672062"/>
        </p:xfrm>
        <a:graphic>
          <a:graphicData uri="http://schemas.openxmlformats.org/drawingml/2006/table">
            <a:tbl>
              <a:tblPr/>
              <a:tblGrid>
                <a:gridCol w="1178011">
                  <a:extLst>
                    <a:ext uri="{9D8B030D-6E8A-4147-A177-3AD203B41FA5}">
                      <a16:colId xmlns:a16="http://schemas.microsoft.com/office/drawing/2014/main" val="2405481833"/>
                    </a:ext>
                  </a:extLst>
                </a:gridCol>
                <a:gridCol w="2834780">
                  <a:extLst>
                    <a:ext uri="{9D8B030D-6E8A-4147-A177-3AD203B41FA5}">
                      <a16:colId xmlns:a16="http://schemas.microsoft.com/office/drawing/2014/main" val="349130335"/>
                    </a:ext>
                  </a:extLst>
                </a:gridCol>
                <a:gridCol w="6883810">
                  <a:extLst>
                    <a:ext uri="{9D8B030D-6E8A-4147-A177-3AD203B41FA5}">
                      <a16:colId xmlns:a16="http://schemas.microsoft.com/office/drawing/2014/main" val="3554451369"/>
                    </a:ext>
                  </a:extLst>
                </a:gridCol>
              </a:tblGrid>
              <a:tr h="440122">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a:ln>
                            <a:noFill/>
                          </a:ln>
                          <a:solidFill>
                            <a:schemeClr val="tx1"/>
                          </a:solidFill>
                          <a:effectLst/>
                          <a:latin typeface="+mn-lt"/>
                          <a:cs typeface="Times New Roman" panose="02020603050405020304" pitchFamily="18" charset="0"/>
                        </a:rPr>
                        <a:t>Code</a:t>
                      </a:r>
                      <a:endParaRPr kumimoji="0" lang="en-US" altLang="en-US" sz="2200" b="0" i="0" u="none" strike="noStrike" cap="none" normalizeH="0" baseline="0">
                        <a:ln>
                          <a:noFill/>
                        </a:ln>
                        <a:solidFill>
                          <a:schemeClr val="tx1"/>
                        </a:solidFill>
                        <a:effectLst/>
                        <a:latin typeface="+mn-lt"/>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a:ln>
                            <a:noFill/>
                          </a:ln>
                          <a:solidFill>
                            <a:schemeClr val="tx1"/>
                          </a:solidFill>
                          <a:effectLst/>
                          <a:latin typeface="+mn-lt"/>
                          <a:cs typeface="Times New Roman" panose="02020603050405020304" pitchFamily="18" charset="0"/>
                        </a:rPr>
                        <a:t>Description</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1" i="0" u="none" strike="noStrike" cap="none" normalizeH="0" baseline="0" dirty="0">
                          <a:ln>
                            <a:noFill/>
                          </a:ln>
                          <a:solidFill>
                            <a:schemeClr val="tx1"/>
                          </a:solidFill>
                          <a:effectLst/>
                          <a:latin typeface="+mn-lt"/>
                          <a:cs typeface="Times New Roman" panose="02020603050405020304" pitchFamily="18" charset="0"/>
                        </a:rPr>
                        <a:t>Reason for Sending </a:t>
                      </a:r>
                      <a:endParaRPr kumimoji="0" lang="en-US" altLang="en-US" sz="2200" b="0" i="0" u="none" strike="noStrike" cap="none" normalizeH="0" baseline="0" dirty="0">
                        <a:ln>
                          <a:noFill/>
                        </a:ln>
                        <a:solidFill>
                          <a:schemeClr val="tx1"/>
                        </a:solidFill>
                        <a:effectLst/>
                        <a:latin typeface="+mn-lt"/>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24463900"/>
                  </a:ext>
                </a:extLst>
              </a:tr>
              <a:tr h="778677">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0</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Network Unreachable</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No routing table entry is available for the destination network. </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7633285"/>
                  </a:ext>
                </a:extLst>
              </a:tr>
              <a:tr h="778677">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1</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Host Unreachable</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Destination host should be directly reachable, but does not respond to ARP Requests.</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7618851"/>
                  </a:ext>
                </a:extLst>
              </a:tr>
              <a:tr h="778677">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2</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Protocol Unreachable</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The protocol in the protocol field of the IP header is not supported at the destination.</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58036"/>
                  </a:ext>
                </a:extLst>
              </a:tr>
              <a:tr h="778677">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3</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Port Unreachable</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The transport protocol at the destination host cannot  pass the datagram to an application.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1775765"/>
                  </a:ext>
                </a:extLst>
              </a:tr>
              <a:tr h="1117232">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a:ln>
                            <a:noFill/>
                          </a:ln>
                          <a:solidFill>
                            <a:schemeClr val="tx1"/>
                          </a:solidFill>
                          <a:effectLst/>
                          <a:latin typeface="+mn-lt"/>
                          <a:cs typeface="Times New Roman" panose="02020603050405020304" pitchFamily="18" charset="0"/>
                        </a:rPr>
                        <a:t>4</a:t>
                      </a:r>
                      <a:endParaRPr kumimoji="0" lang="en-US" altLang="en-US" sz="2200" b="0" i="0" u="none" strike="noStrike" cap="none" normalizeH="0" baseline="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Fragmentation</a:t>
                      </a:r>
                    </a:p>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Needed and DF Bit Set</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5486400" algn="r"/>
                        </a:tabLst>
                        <a:defRPr sz="2000">
                          <a:solidFill>
                            <a:schemeClr val="tx1"/>
                          </a:solidFill>
                          <a:latin typeface="Arial" panose="020B0604020202020204" pitchFamily="34" charset="0"/>
                        </a:defRPr>
                      </a:lvl1pPr>
                      <a:lvl2pPr>
                        <a:spcBef>
                          <a:spcPct val="20000"/>
                        </a:spcBef>
                        <a:tabLst>
                          <a:tab pos="5486400" algn="r"/>
                        </a:tabLst>
                        <a:defRPr sz="2000">
                          <a:solidFill>
                            <a:schemeClr val="tx1"/>
                          </a:solidFill>
                          <a:latin typeface="Arial" panose="020B0604020202020204" pitchFamily="34" charset="0"/>
                        </a:defRPr>
                      </a:lvl2pPr>
                      <a:lvl3pPr>
                        <a:spcBef>
                          <a:spcPct val="20000"/>
                        </a:spcBef>
                        <a:tabLst>
                          <a:tab pos="5486400" algn="r"/>
                        </a:tabLst>
                        <a:defRPr sz="2000">
                          <a:solidFill>
                            <a:schemeClr val="tx1"/>
                          </a:solidFill>
                          <a:latin typeface="Arial" panose="020B0604020202020204" pitchFamily="34" charset="0"/>
                        </a:defRPr>
                      </a:lvl3pPr>
                      <a:lvl4pPr>
                        <a:spcBef>
                          <a:spcPct val="20000"/>
                        </a:spcBef>
                        <a:tabLst>
                          <a:tab pos="5486400" algn="r"/>
                        </a:tabLst>
                        <a:defRPr>
                          <a:solidFill>
                            <a:schemeClr val="tx1"/>
                          </a:solidFill>
                          <a:latin typeface="Arial" panose="020B0604020202020204" pitchFamily="34" charset="0"/>
                        </a:defRPr>
                      </a:lvl4pPr>
                      <a:lvl5pPr>
                        <a:spcBef>
                          <a:spcPct val="20000"/>
                        </a:spcBef>
                        <a:tabLst>
                          <a:tab pos="5486400" algn="r"/>
                        </a:tabLst>
                        <a:defRPr>
                          <a:solidFill>
                            <a:schemeClr val="tx1"/>
                          </a:solidFill>
                          <a:latin typeface="Arial" panose="020B0604020202020204" pitchFamily="34" charset="0"/>
                        </a:defRPr>
                      </a:lvl5pPr>
                      <a:lvl6pPr eaLnBrk="0" fontAlgn="base" hangingPunct="0">
                        <a:spcBef>
                          <a:spcPct val="20000"/>
                        </a:spcBef>
                        <a:spcAft>
                          <a:spcPct val="0"/>
                        </a:spcAft>
                        <a:tabLst>
                          <a:tab pos="5486400" algn="r"/>
                        </a:tabLst>
                        <a:defRPr>
                          <a:solidFill>
                            <a:schemeClr val="tx1"/>
                          </a:solidFill>
                          <a:latin typeface="Arial" panose="020B0604020202020204" pitchFamily="34" charset="0"/>
                        </a:defRPr>
                      </a:lvl6pPr>
                      <a:lvl7pPr eaLnBrk="0" fontAlgn="base" hangingPunct="0">
                        <a:spcBef>
                          <a:spcPct val="20000"/>
                        </a:spcBef>
                        <a:spcAft>
                          <a:spcPct val="0"/>
                        </a:spcAft>
                        <a:tabLst>
                          <a:tab pos="5486400" algn="r"/>
                        </a:tabLst>
                        <a:defRPr>
                          <a:solidFill>
                            <a:schemeClr val="tx1"/>
                          </a:solidFill>
                          <a:latin typeface="Arial" panose="020B0604020202020204" pitchFamily="34" charset="0"/>
                        </a:defRPr>
                      </a:lvl7pPr>
                      <a:lvl8pPr eaLnBrk="0" fontAlgn="base" hangingPunct="0">
                        <a:spcBef>
                          <a:spcPct val="20000"/>
                        </a:spcBef>
                        <a:spcAft>
                          <a:spcPct val="0"/>
                        </a:spcAft>
                        <a:tabLst>
                          <a:tab pos="5486400" algn="r"/>
                        </a:tabLst>
                        <a:defRPr>
                          <a:solidFill>
                            <a:schemeClr val="tx1"/>
                          </a:solidFill>
                          <a:latin typeface="Arial" panose="020B0604020202020204" pitchFamily="34" charset="0"/>
                        </a:defRPr>
                      </a:lvl8pPr>
                      <a:lvl9pPr eaLnBrk="0" fontAlgn="base" hangingPunct="0">
                        <a:spcBef>
                          <a:spcPct val="20000"/>
                        </a:spcBef>
                        <a:spcAft>
                          <a:spcPct val="0"/>
                        </a:spcAft>
                        <a:tabLst>
                          <a:tab pos="5486400"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486400" algn="r"/>
                        </a:tabLst>
                      </a:pPr>
                      <a:r>
                        <a:rPr kumimoji="0" lang="en-US" altLang="en-US" sz="2200" b="0" i="0" u="none" strike="noStrike" cap="none" normalizeH="0" baseline="0" dirty="0">
                          <a:ln>
                            <a:noFill/>
                          </a:ln>
                          <a:solidFill>
                            <a:schemeClr val="tx1"/>
                          </a:solidFill>
                          <a:effectLst/>
                          <a:latin typeface="+mn-lt"/>
                          <a:cs typeface="Times New Roman" panose="02020603050405020304" pitchFamily="18" charset="0"/>
                        </a:rPr>
                        <a:t>IP datagram must be fragmented, but the DF bit in the IP header is set.</a:t>
                      </a:r>
                      <a:endParaRPr kumimoji="0" lang="en-US" altLang="en-US" sz="2200" b="0" i="0" u="none" strike="noStrike" cap="none" normalizeH="0" baseline="0" dirty="0">
                        <a:ln>
                          <a:noFill/>
                        </a:ln>
                        <a:solidFill>
                          <a:schemeClr val="tx1"/>
                        </a:solidFill>
                        <a:effectLst/>
                        <a:latin typeface="+mn-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7557655"/>
                  </a:ext>
                </a:extLst>
              </a:tr>
            </a:tbl>
          </a:graphicData>
        </a:graphic>
      </p:graphicFrame>
    </p:spTree>
    <p:extLst>
      <p:ext uri="{BB962C8B-B14F-4D97-AF65-F5344CB8AC3E}">
        <p14:creationId xmlns:p14="http://schemas.microsoft.com/office/powerpoint/2010/main" val="64321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0EC7A2-8881-C642-ADDE-242D60E05E50}"/>
              </a:ext>
            </a:extLst>
          </p:cNvPr>
          <p:cNvSpPr txBox="1"/>
          <p:nvPr/>
        </p:nvSpPr>
        <p:spPr>
          <a:xfrm>
            <a:off x="2532185" y="2720313"/>
            <a:ext cx="7385537" cy="1077218"/>
          </a:xfrm>
          <a:prstGeom prst="rect">
            <a:avLst/>
          </a:prstGeom>
          <a:noFill/>
        </p:spPr>
        <p:txBody>
          <a:bodyPr wrap="square">
            <a:spAutoFit/>
          </a:bodyPr>
          <a:lstStyle/>
          <a:p>
            <a:pPr algn="ctr"/>
            <a:r>
              <a:rPr lang="en-US" sz="3200" b="1" dirty="0">
                <a:latin typeface="Bookman Old Style" pitchFamily="18" charset="0"/>
              </a:rPr>
              <a:t>OPEN SHORTEST PATH FIRST</a:t>
            </a:r>
          </a:p>
          <a:p>
            <a:pPr algn="ctr"/>
            <a:r>
              <a:rPr lang="en-US" sz="3200" b="1" dirty="0">
                <a:latin typeface="Bookman Old Style" pitchFamily="18" charset="0"/>
              </a:rPr>
              <a:t> (OSPF)</a:t>
            </a:r>
            <a:endParaRPr lang="en-US" sz="3200" b="1" dirty="0"/>
          </a:p>
        </p:txBody>
      </p:sp>
    </p:spTree>
    <p:extLst>
      <p:ext uri="{BB962C8B-B14F-4D97-AF65-F5344CB8AC3E}">
        <p14:creationId xmlns:p14="http://schemas.microsoft.com/office/powerpoint/2010/main" val="58840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9580" y="80960"/>
            <a:ext cx="10119852" cy="600077"/>
          </a:xfrm>
        </p:spPr>
        <p:txBody>
          <a:bodyPr>
            <a:normAutofit/>
          </a:bodyPr>
          <a:lstStyle/>
          <a:p>
            <a:r>
              <a:rPr lang="en-US" dirty="0">
                <a:latin typeface="Bookman Old Style" pitchFamily="18" charset="0"/>
              </a:rPr>
              <a:t>OSPF ( OPEN SHORTEST PATH FIRST)</a:t>
            </a:r>
          </a:p>
        </p:txBody>
      </p:sp>
      <p:sp>
        <p:nvSpPr>
          <p:cNvPr id="3" name="Content Placeholder 2"/>
          <p:cNvSpPr>
            <a:spLocks noGrp="1"/>
          </p:cNvSpPr>
          <p:nvPr>
            <p:ph idx="1"/>
          </p:nvPr>
        </p:nvSpPr>
        <p:spPr>
          <a:xfrm>
            <a:off x="1074175" y="1147198"/>
            <a:ext cx="9898625" cy="5401085"/>
          </a:xfrm>
        </p:spPr>
        <p:txBody>
          <a:bodyPr>
            <a:normAutofit fontScale="92500" lnSpcReduction="10000"/>
          </a:bodyPr>
          <a:lstStyle/>
          <a:p>
            <a:pPr algn="just"/>
            <a:r>
              <a:rPr lang="en-US" sz="2200" dirty="0"/>
              <a:t>Interior gateway routing protocol (IGRP)</a:t>
            </a:r>
          </a:p>
          <a:p>
            <a:pPr algn="just"/>
            <a:endParaRPr lang="en-US" sz="2200" dirty="0"/>
          </a:p>
          <a:p>
            <a:pPr algn="just"/>
            <a:r>
              <a:rPr lang="en-US" sz="2200" dirty="0"/>
              <a:t>Internet is made up of a large number of autonomous systems (AS).</a:t>
            </a:r>
          </a:p>
          <a:p>
            <a:pPr algn="just"/>
            <a:endParaRPr lang="en-US" sz="2200" dirty="0"/>
          </a:p>
          <a:p>
            <a:pPr algn="just"/>
            <a:r>
              <a:rPr lang="en-US" sz="2200" dirty="0"/>
              <a:t>Each AS is operated by a different organization and can use its own routing algorithm inside</a:t>
            </a:r>
          </a:p>
          <a:p>
            <a:pPr algn="just"/>
            <a:endParaRPr lang="en-US" sz="2200" dirty="0"/>
          </a:p>
          <a:p>
            <a:pPr algn="just"/>
            <a:r>
              <a:rPr lang="en-US" sz="2200" dirty="0"/>
              <a:t>For example, an AS has the internal networks of companies </a:t>
            </a:r>
            <a:r>
              <a:rPr lang="en-US" sz="2200" i="1" dirty="0"/>
              <a:t>X, Y, and Z</a:t>
            </a:r>
          </a:p>
          <a:p>
            <a:pPr algn="just"/>
            <a:endParaRPr lang="en-US" sz="2200" i="1" dirty="0"/>
          </a:p>
          <a:p>
            <a:pPr algn="just"/>
            <a:r>
              <a:rPr lang="en-US" sz="2200" dirty="0"/>
              <a:t>A routing algorithm within an AS is called an interior gateway protocol</a:t>
            </a:r>
          </a:p>
          <a:p>
            <a:pPr algn="just"/>
            <a:endParaRPr lang="en-US" sz="2200" dirty="0"/>
          </a:p>
          <a:p>
            <a:pPr algn="just"/>
            <a:r>
              <a:rPr lang="en-US" sz="2200" dirty="0"/>
              <a:t>An algorithm for routing between autonomous systems (AS) is called an exterior gateway protocol.</a:t>
            </a:r>
          </a:p>
          <a:p>
            <a:pPr algn="just"/>
            <a:endParaRPr lang="en-US" sz="2200" dirty="0"/>
          </a:p>
          <a:p>
            <a:pPr algn="just"/>
            <a:endParaRPr lang="en-US" sz="2200" dirty="0"/>
          </a:p>
        </p:txBody>
      </p:sp>
      <p:sp>
        <p:nvSpPr>
          <p:cNvPr id="5" name="Slide Number Placeholder 4"/>
          <p:cNvSpPr>
            <a:spLocks noGrp="1"/>
          </p:cNvSpPr>
          <p:nvPr>
            <p:ph type="sldNum" sz="quarter" idx="12"/>
          </p:nvPr>
        </p:nvSpPr>
        <p:spPr>
          <a:xfrm>
            <a:off x="11117825" y="6183158"/>
            <a:ext cx="811162" cy="365125"/>
          </a:xfrm>
        </p:spPr>
        <p:txBody>
          <a:bodyPr/>
          <a:lstStyle/>
          <a:p>
            <a:pPr algn="r"/>
            <a:fld id="{68187FF5-4BF9-4B21-B0D2-9B7FF2B27D7F}" type="slidenum">
              <a:rPr lang="en-AU" smtClean="0"/>
              <a:pPr algn="r"/>
              <a:t>18</a:t>
            </a:fld>
            <a:endParaRPr lang="en-AU" dirty="0"/>
          </a:p>
        </p:txBody>
      </p:sp>
      <p:pic>
        <p:nvPicPr>
          <p:cNvPr id="6" name="Picture 2" descr="KL Deemed to be University Logo">
            <a:extLst>
              <a:ext uri="{FF2B5EF4-FFF2-40B4-BE49-F238E27FC236}">
                <a16:creationId xmlns:a16="http://schemas.microsoft.com/office/drawing/2014/main" id="{EADBDEC7-0CAE-49CF-9637-905AE2B842D7}"/>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323" y="0"/>
            <a:ext cx="8969477" cy="600076"/>
          </a:xfrm>
        </p:spPr>
        <p:txBody>
          <a:bodyPr>
            <a:normAutofit/>
          </a:bodyPr>
          <a:lstStyle/>
          <a:p>
            <a:r>
              <a:rPr lang="en-US" dirty="0">
                <a:latin typeface="Bookman Old Style" pitchFamily="18" charset="0"/>
              </a:rPr>
              <a:t>OSPF</a:t>
            </a:r>
            <a:endParaRPr lang="en-US" dirty="0"/>
          </a:p>
        </p:txBody>
      </p:sp>
      <p:sp>
        <p:nvSpPr>
          <p:cNvPr id="3" name="Content Placeholder 2"/>
          <p:cNvSpPr>
            <a:spLocks noGrp="1"/>
          </p:cNvSpPr>
          <p:nvPr>
            <p:ph idx="1"/>
          </p:nvPr>
        </p:nvSpPr>
        <p:spPr>
          <a:xfrm>
            <a:off x="1354394" y="852231"/>
            <a:ext cx="9736393" cy="5504119"/>
          </a:xfrm>
        </p:spPr>
        <p:txBody>
          <a:bodyPr/>
          <a:lstStyle/>
          <a:p>
            <a:pPr algn="just">
              <a:lnSpc>
                <a:spcPct val="100000"/>
              </a:lnSpc>
              <a:spcBef>
                <a:spcPts val="0"/>
              </a:spcBef>
            </a:pPr>
            <a:r>
              <a:rPr lang="en-IN" sz="2200" dirty="0"/>
              <a:t>Link state technology</a:t>
            </a:r>
          </a:p>
          <a:p>
            <a:pPr algn="just">
              <a:lnSpc>
                <a:spcPct val="100000"/>
              </a:lnSpc>
              <a:spcBef>
                <a:spcPts val="0"/>
              </a:spcBef>
            </a:pPr>
            <a:endParaRPr lang="en-IN" sz="2200" dirty="0"/>
          </a:p>
          <a:p>
            <a:pPr algn="just">
              <a:lnSpc>
                <a:spcPct val="100000"/>
              </a:lnSpc>
              <a:spcBef>
                <a:spcPts val="0"/>
              </a:spcBef>
            </a:pPr>
            <a:r>
              <a:rPr lang="en-IN" sz="2200" dirty="0"/>
              <a:t>Developed by OSPF working group of IETF (RFC 1247)</a:t>
            </a:r>
          </a:p>
          <a:p>
            <a:pPr algn="just">
              <a:lnSpc>
                <a:spcPct val="100000"/>
              </a:lnSpc>
              <a:spcBef>
                <a:spcPts val="0"/>
              </a:spcBef>
            </a:pPr>
            <a:endParaRPr lang="en-IN" sz="2200" dirty="0"/>
          </a:p>
          <a:p>
            <a:pPr algn="just">
              <a:lnSpc>
                <a:spcPct val="100000"/>
              </a:lnSpc>
              <a:spcBef>
                <a:spcPts val="0"/>
              </a:spcBef>
            </a:pPr>
            <a:r>
              <a:rPr lang="en-IN" sz="2200" dirty="0"/>
              <a:t>OSPFv2 standard described in RFC2328</a:t>
            </a:r>
          </a:p>
          <a:p>
            <a:pPr algn="just">
              <a:lnSpc>
                <a:spcPct val="100000"/>
              </a:lnSpc>
              <a:spcBef>
                <a:spcPts val="0"/>
              </a:spcBef>
            </a:pPr>
            <a:endParaRPr lang="en-IN" sz="2200" dirty="0"/>
          </a:p>
          <a:p>
            <a:pPr algn="just">
              <a:lnSpc>
                <a:spcPct val="100000"/>
              </a:lnSpc>
              <a:spcBef>
                <a:spcPts val="0"/>
              </a:spcBef>
            </a:pPr>
            <a:r>
              <a:rPr lang="en-IN" sz="2200" dirty="0"/>
              <a:t>Designed for:</a:t>
            </a:r>
          </a:p>
          <a:p>
            <a:pPr lvl="1" algn="just">
              <a:lnSpc>
                <a:spcPct val="100000"/>
              </a:lnSpc>
              <a:spcBef>
                <a:spcPts val="0"/>
              </a:spcBef>
              <a:buFont typeface="Courier New" panose="02070309020205020404" pitchFamily="49" charset="0"/>
              <a:buChar char="o"/>
            </a:pPr>
            <a:r>
              <a:rPr lang="en-IN" sz="2200" dirty="0"/>
              <a:t>TCP/IP environment</a:t>
            </a:r>
          </a:p>
          <a:p>
            <a:pPr lvl="1" algn="just">
              <a:lnSpc>
                <a:spcPct val="100000"/>
              </a:lnSpc>
              <a:spcBef>
                <a:spcPts val="0"/>
              </a:spcBef>
              <a:buFont typeface="Courier New" panose="02070309020205020404" pitchFamily="49" charset="0"/>
              <a:buChar char="o"/>
            </a:pPr>
            <a:r>
              <a:rPr lang="en-IN" sz="2200" dirty="0"/>
              <a:t>Fast convergence</a:t>
            </a:r>
          </a:p>
          <a:p>
            <a:pPr lvl="1" algn="just">
              <a:lnSpc>
                <a:spcPct val="100000"/>
              </a:lnSpc>
              <a:spcBef>
                <a:spcPts val="0"/>
              </a:spcBef>
              <a:buFont typeface="Courier New" panose="02070309020205020404" pitchFamily="49" charset="0"/>
              <a:buChar char="o"/>
            </a:pPr>
            <a:r>
              <a:rPr lang="en-IN" sz="2200" dirty="0"/>
              <a:t>Variable-length subnet masks</a:t>
            </a:r>
          </a:p>
          <a:p>
            <a:pPr lvl="1" algn="just">
              <a:lnSpc>
                <a:spcPct val="100000"/>
              </a:lnSpc>
              <a:spcBef>
                <a:spcPts val="0"/>
              </a:spcBef>
              <a:buFont typeface="Courier New" panose="02070309020205020404" pitchFamily="49" charset="0"/>
              <a:buChar char="o"/>
            </a:pPr>
            <a:r>
              <a:rPr lang="en-IN" sz="2200" dirty="0"/>
              <a:t>Discontinuous subnets</a:t>
            </a:r>
          </a:p>
          <a:p>
            <a:pPr lvl="1" algn="just">
              <a:lnSpc>
                <a:spcPct val="100000"/>
              </a:lnSpc>
              <a:spcBef>
                <a:spcPts val="0"/>
              </a:spcBef>
              <a:buFont typeface="Courier New" panose="02070309020205020404" pitchFamily="49" charset="0"/>
              <a:buChar char="o"/>
            </a:pPr>
            <a:r>
              <a:rPr lang="en-IN" sz="2200" dirty="0"/>
              <a:t>Incremental updates</a:t>
            </a:r>
          </a:p>
          <a:p>
            <a:pPr lvl="1" algn="just">
              <a:lnSpc>
                <a:spcPct val="100000"/>
              </a:lnSpc>
              <a:spcBef>
                <a:spcPts val="0"/>
              </a:spcBef>
              <a:buFont typeface="Courier New" panose="02070309020205020404" pitchFamily="49" charset="0"/>
              <a:buChar char="o"/>
            </a:pPr>
            <a:r>
              <a:rPr lang="en-IN" sz="2200" dirty="0"/>
              <a:t>Route authentication</a:t>
            </a:r>
          </a:p>
          <a:p>
            <a:pPr algn="just">
              <a:lnSpc>
                <a:spcPct val="100000"/>
              </a:lnSpc>
              <a:spcBef>
                <a:spcPts val="0"/>
              </a:spcBef>
            </a:pPr>
            <a:endParaRPr lang="en-IN" sz="2200" dirty="0"/>
          </a:p>
          <a:p>
            <a:pPr algn="just">
              <a:lnSpc>
                <a:spcPct val="100000"/>
              </a:lnSpc>
              <a:spcBef>
                <a:spcPts val="0"/>
              </a:spcBef>
            </a:pPr>
            <a:r>
              <a:rPr lang="en-IN" sz="2200" dirty="0"/>
              <a:t>Runs on IP, Protocol 89</a:t>
            </a:r>
          </a:p>
        </p:txBody>
      </p:sp>
      <p:sp>
        <p:nvSpPr>
          <p:cNvPr id="5" name="Slide Number Placeholder 4"/>
          <p:cNvSpPr>
            <a:spLocks noGrp="1"/>
          </p:cNvSpPr>
          <p:nvPr>
            <p:ph type="sldNum" sz="quarter" idx="12"/>
          </p:nvPr>
        </p:nvSpPr>
        <p:spPr/>
        <p:txBody>
          <a:bodyPr/>
          <a:lstStyle/>
          <a:p>
            <a:pPr algn="r"/>
            <a:fld id="{68187FF5-4BF9-4B21-B0D2-9B7FF2B27D7F}" type="slidenum">
              <a:rPr lang="en-AU" smtClean="0"/>
              <a:pPr algn="r"/>
              <a:t>19</a:t>
            </a:fld>
            <a:endParaRPr lang="en-AU"/>
          </a:p>
        </p:txBody>
      </p:sp>
      <p:pic>
        <p:nvPicPr>
          <p:cNvPr id="6" name="Picture 2" descr="KL Deemed to be University Logo">
            <a:extLst>
              <a:ext uri="{FF2B5EF4-FFF2-40B4-BE49-F238E27FC236}">
                <a16:creationId xmlns:a16="http://schemas.microsoft.com/office/drawing/2014/main" id="{9AA795DF-5CFB-4F68-8A32-26345AA29B69}"/>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0BACB4F-7B26-B482-143A-58D3786EBE49}"/>
              </a:ext>
            </a:extLst>
          </p:cNvPr>
          <p:cNvSpPr>
            <a:spLocks noGrp="1"/>
          </p:cNvSpPr>
          <p:nvPr>
            <p:ph type="pic" idx="2"/>
          </p:nvPr>
        </p:nvSpPr>
        <p:spPr/>
      </p:sp>
    </p:spTree>
    <p:extLst>
      <p:ext uri="{BB962C8B-B14F-4D97-AF65-F5344CB8AC3E}">
        <p14:creationId xmlns:p14="http://schemas.microsoft.com/office/powerpoint/2010/main" val="2139854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857" y="0"/>
            <a:ext cx="8969478" cy="726256"/>
          </a:xfrm>
        </p:spPr>
        <p:txBody>
          <a:bodyPr>
            <a:normAutofit/>
          </a:bodyPr>
          <a:lstStyle/>
          <a:p>
            <a:r>
              <a:rPr lang="en-US" dirty="0">
                <a:latin typeface="Bookman Old Style" pitchFamily="18" charset="0"/>
              </a:rPr>
              <a:t>Features of OSPF</a:t>
            </a:r>
            <a:endParaRPr lang="en-US" dirty="0"/>
          </a:p>
        </p:txBody>
      </p:sp>
      <p:sp>
        <p:nvSpPr>
          <p:cNvPr id="3" name="Content Placeholder 2"/>
          <p:cNvSpPr>
            <a:spLocks noGrp="1"/>
          </p:cNvSpPr>
          <p:nvPr>
            <p:ph idx="1"/>
          </p:nvPr>
        </p:nvSpPr>
        <p:spPr>
          <a:xfrm>
            <a:off x="985684" y="1132451"/>
            <a:ext cx="10515600" cy="4427691"/>
          </a:xfrm>
        </p:spPr>
        <p:txBody>
          <a:bodyPr>
            <a:normAutofit lnSpcReduction="10000"/>
          </a:bodyPr>
          <a:lstStyle/>
          <a:p>
            <a:pPr marL="0" indent="0" algn="just">
              <a:spcBef>
                <a:spcPts val="600"/>
              </a:spcBef>
              <a:spcAft>
                <a:spcPts val="600"/>
              </a:spcAft>
              <a:buNone/>
            </a:pPr>
            <a:r>
              <a:rPr lang="en-US" sz="2200" dirty="0">
                <a:solidFill>
                  <a:srgbClr val="C00000"/>
                </a:solidFill>
              </a:rPr>
              <a:t>FEATURES OF OSPF</a:t>
            </a:r>
          </a:p>
          <a:p>
            <a:pPr marL="971550" lvl="1" indent="-514350" algn="just">
              <a:spcBef>
                <a:spcPts val="600"/>
              </a:spcBef>
              <a:spcAft>
                <a:spcPts val="600"/>
              </a:spcAft>
              <a:buFont typeface="+mj-lt"/>
              <a:buAutoNum type="romanLcPeriod"/>
            </a:pPr>
            <a:r>
              <a:rPr lang="en-IN" sz="2200" dirty="0"/>
              <a:t>Provides authentication of routing messages</a:t>
            </a:r>
          </a:p>
          <a:p>
            <a:pPr marL="971550" lvl="1" indent="-514350" algn="just">
              <a:spcBef>
                <a:spcPts val="600"/>
              </a:spcBef>
              <a:spcAft>
                <a:spcPts val="600"/>
              </a:spcAft>
              <a:buFont typeface="+mj-lt"/>
              <a:buAutoNum type="romanLcPeriod"/>
            </a:pPr>
            <a:r>
              <a:rPr lang="en-IN" sz="2200" dirty="0"/>
              <a:t>Enables load balancing by allowing traffic to be split evenly across routes with equal cost</a:t>
            </a:r>
          </a:p>
          <a:p>
            <a:pPr marL="971550" lvl="1" indent="-514350" algn="just">
              <a:spcBef>
                <a:spcPts val="600"/>
              </a:spcBef>
              <a:spcAft>
                <a:spcPts val="600"/>
              </a:spcAft>
              <a:buFont typeface="+mj-lt"/>
              <a:buAutoNum type="romanLcPeriod"/>
            </a:pPr>
            <a:r>
              <a:rPr lang="en-IN" sz="2200" dirty="0"/>
              <a:t>Type-of-Service routing allows to setup different routes dependent on the TOS field</a:t>
            </a:r>
          </a:p>
          <a:p>
            <a:pPr marL="971550" lvl="1" indent="-514350" algn="just">
              <a:spcBef>
                <a:spcPts val="600"/>
              </a:spcBef>
              <a:spcAft>
                <a:spcPts val="600"/>
              </a:spcAft>
              <a:buFont typeface="+mj-lt"/>
              <a:buAutoNum type="romanLcPeriod"/>
            </a:pPr>
            <a:r>
              <a:rPr lang="en-IN" sz="2200" dirty="0"/>
              <a:t>Supports subnetting</a:t>
            </a:r>
          </a:p>
          <a:p>
            <a:pPr marL="971550" lvl="1" indent="-514350" algn="just">
              <a:spcBef>
                <a:spcPts val="600"/>
              </a:spcBef>
              <a:spcAft>
                <a:spcPts val="600"/>
              </a:spcAft>
              <a:buFont typeface="+mj-lt"/>
              <a:buAutoNum type="romanLcPeriod"/>
            </a:pPr>
            <a:r>
              <a:rPr lang="en-IN" sz="2200" dirty="0"/>
              <a:t>Supports multicasting</a:t>
            </a:r>
          </a:p>
          <a:p>
            <a:pPr marL="971550" lvl="1" indent="-514350" algn="just">
              <a:spcBef>
                <a:spcPts val="600"/>
              </a:spcBef>
              <a:spcAft>
                <a:spcPts val="600"/>
              </a:spcAft>
              <a:buFont typeface="+mj-lt"/>
              <a:buAutoNum type="romanLcPeriod"/>
            </a:pPr>
            <a:r>
              <a:rPr lang="en-IN" sz="2200" dirty="0"/>
              <a:t>Allows hierarchical routing</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20</a:t>
            </a:fld>
            <a:endParaRPr lang="en-AU"/>
          </a:p>
        </p:txBody>
      </p:sp>
      <p:pic>
        <p:nvPicPr>
          <p:cNvPr id="6" name="Picture 2" descr="KL Deemed to be University Logo">
            <a:extLst>
              <a:ext uri="{FF2B5EF4-FFF2-40B4-BE49-F238E27FC236}">
                <a16:creationId xmlns:a16="http://schemas.microsoft.com/office/drawing/2014/main" id="{9296FE3E-92DB-4217-8332-E908515D6953}"/>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857" y="0"/>
            <a:ext cx="8969478" cy="726256"/>
          </a:xfrm>
        </p:spPr>
        <p:txBody>
          <a:bodyPr>
            <a:normAutofit/>
          </a:bodyPr>
          <a:lstStyle/>
          <a:p>
            <a:r>
              <a:rPr lang="en-US" dirty="0">
                <a:latin typeface="Bookman Old Style" pitchFamily="18" charset="0"/>
              </a:rPr>
              <a:t>OSPF</a:t>
            </a:r>
            <a:endParaRPr lang="en-US" dirty="0"/>
          </a:p>
        </p:txBody>
      </p:sp>
      <p:sp>
        <p:nvSpPr>
          <p:cNvPr id="3" name="Content Placeholder 2"/>
          <p:cNvSpPr>
            <a:spLocks noGrp="1"/>
          </p:cNvSpPr>
          <p:nvPr>
            <p:ph idx="1"/>
          </p:nvPr>
        </p:nvSpPr>
        <p:spPr>
          <a:xfrm>
            <a:off x="985684" y="1132451"/>
            <a:ext cx="10515600" cy="3764014"/>
          </a:xfrm>
        </p:spPr>
        <p:txBody>
          <a:bodyPr>
            <a:normAutofit fontScale="92500"/>
          </a:bodyPr>
          <a:lstStyle/>
          <a:p>
            <a:pPr algn="just">
              <a:spcBef>
                <a:spcPts val="600"/>
              </a:spcBef>
              <a:spcAft>
                <a:spcPts val="600"/>
              </a:spcAft>
            </a:pPr>
            <a:r>
              <a:rPr lang="en-IN" sz="2200" dirty="0"/>
              <a:t>OSPF supports three kinds of connections and networks</a:t>
            </a:r>
          </a:p>
          <a:p>
            <a:pPr marL="900113" lvl="1" indent="-457200" algn="just">
              <a:spcBef>
                <a:spcPts val="600"/>
              </a:spcBef>
              <a:spcAft>
                <a:spcPts val="600"/>
              </a:spcAft>
              <a:buFont typeface="Wingdings" panose="05000000000000000000" pitchFamily="2" charset="2"/>
              <a:buChar char="Ø"/>
            </a:pPr>
            <a:r>
              <a:rPr lang="en-IN" sz="2200" dirty="0"/>
              <a:t>Point-to-point lines between exactly two routers</a:t>
            </a:r>
          </a:p>
          <a:p>
            <a:pPr marL="900113" lvl="1" indent="-457200" algn="just">
              <a:spcBef>
                <a:spcPts val="600"/>
              </a:spcBef>
              <a:spcAft>
                <a:spcPts val="600"/>
              </a:spcAft>
              <a:buFont typeface="Wingdings" panose="05000000000000000000" pitchFamily="2" charset="2"/>
              <a:buChar char="Ø"/>
            </a:pPr>
            <a:r>
              <a:rPr lang="en-IN" sz="2200" dirty="0"/>
              <a:t>Multi access networks with broadcasting</a:t>
            </a:r>
          </a:p>
          <a:p>
            <a:pPr marL="900113" lvl="1" indent="-457200" algn="just">
              <a:spcBef>
                <a:spcPts val="600"/>
              </a:spcBef>
              <a:spcAft>
                <a:spcPts val="600"/>
              </a:spcAft>
              <a:buFont typeface="Wingdings" panose="05000000000000000000" pitchFamily="2" charset="2"/>
              <a:buChar char="Ø"/>
            </a:pPr>
            <a:r>
              <a:rPr lang="en-IN" sz="2200" dirty="0"/>
              <a:t>Multi access networks without broadcasting</a:t>
            </a:r>
          </a:p>
          <a:p>
            <a:pPr algn="just">
              <a:spcBef>
                <a:spcPts val="600"/>
              </a:spcBef>
              <a:spcAft>
                <a:spcPts val="600"/>
              </a:spcAft>
            </a:pPr>
            <a:endParaRPr lang="en-IN" sz="2200" dirty="0"/>
          </a:p>
          <a:p>
            <a:pPr algn="just">
              <a:spcBef>
                <a:spcPts val="600"/>
              </a:spcBef>
              <a:spcAft>
                <a:spcPts val="600"/>
              </a:spcAft>
            </a:pPr>
            <a:r>
              <a:rPr lang="en-IN" sz="2200" dirty="0"/>
              <a:t>Multi access network</a:t>
            </a:r>
          </a:p>
          <a:p>
            <a:pPr marL="900113" lvl="1" indent="-457200" algn="just">
              <a:spcBef>
                <a:spcPts val="600"/>
              </a:spcBef>
              <a:spcAft>
                <a:spcPts val="600"/>
              </a:spcAft>
              <a:buFont typeface="Wingdings" panose="05000000000000000000" pitchFamily="2" charset="2"/>
              <a:buChar char="Ø"/>
            </a:pPr>
            <a:r>
              <a:rPr lang="en-IN" sz="2200" dirty="0"/>
              <a:t>It is one that can have multiple routers on it and can directly communicate with all others.</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21</a:t>
            </a:fld>
            <a:endParaRPr lang="en-AU"/>
          </a:p>
        </p:txBody>
      </p:sp>
      <p:pic>
        <p:nvPicPr>
          <p:cNvPr id="6" name="Picture 2" descr="KL Deemed to be University Logo">
            <a:extLst>
              <a:ext uri="{FF2B5EF4-FFF2-40B4-BE49-F238E27FC236}">
                <a16:creationId xmlns:a16="http://schemas.microsoft.com/office/drawing/2014/main" id="{9296FE3E-92DB-4217-8332-E908515D6953}"/>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extLst>
      <p:ext uri="{BB962C8B-B14F-4D97-AF65-F5344CB8AC3E}">
        <p14:creationId xmlns:p14="http://schemas.microsoft.com/office/powerpoint/2010/main" val="314726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399" y="58019"/>
            <a:ext cx="9677401" cy="600077"/>
          </a:xfrm>
        </p:spPr>
        <p:txBody>
          <a:bodyPr>
            <a:normAutofit/>
          </a:bodyPr>
          <a:lstStyle/>
          <a:p>
            <a:r>
              <a:rPr lang="en-US" dirty="0">
                <a:latin typeface="Bookman Old Style" pitchFamily="18" charset="0"/>
              </a:rPr>
              <a:t>ROUTING USING OSPF</a:t>
            </a:r>
            <a:endParaRPr lang="en-US" dirty="0"/>
          </a:p>
        </p:txBody>
      </p:sp>
      <p:sp>
        <p:nvSpPr>
          <p:cNvPr id="3" name="Content Placeholder 2"/>
          <p:cNvSpPr>
            <a:spLocks noGrp="1"/>
          </p:cNvSpPr>
          <p:nvPr>
            <p:ph idx="1"/>
          </p:nvPr>
        </p:nvSpPr>
        <p:spPr>
          <a:xfrm>
            <a:off x="1257299" y="1102955"/>
            <a:ext cx="10096501" cy="4265458"/>
          </a:xfrm>
        </p:spPr>
        <p:txBody>
          <a:bodyPr>
            <a:noAutofit/>
          </a:bodyPr>
          <a:lstStyle/>
          <a:p>
            <a:pPr algn="just"/>
            <a:r>
              <a:rPr lang="en-IN" sz="2200" dirty="0"/>
              <a:t>Routers maintain database with link state information, weights computed using link state, IP address etc.</a:t>
            </a:r>
          </a:p>
          <a:p>
            <a:pPr algn="just"/>
            <a:endParaRPr lang="en-IN" sz="2200" dirty="0"/>
          </a:p>
          <a:p>
            <a:pPr algn="just"/>
            <a:r>
              <a:rPr lang="en-IN" sz="2200" dirty="0"/>
              <a:t>This database in each router is updated by transmitting Link State Advertisements throughout the autonomous system</a:t>
            </a:r>
          </a:p>
          <a:p>
            <a:pPr algn="just"/>
            <a:endParaRPr lang="en-IN" sz="2200" dirty="0"/>
          </a:p>
          <a:p>
            <a:pPr algn="just"/>
            <a:r>
              <a:rPr lang="en-IN" sz="2200" dirty="0"/>
              <a:t>A shortest path tree is constructed by each router with itself as the root node and based on weights in the database.</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22</a:t>
            </a:fld>
            <a:endParaRPr lang="en-AU"/>
          </a:p>
        </p:txBody>
      </p:sp>
      <p:pic>
        <p:nvPicPr>
          <p:cNvPr id="6" name="Picture 2" descr="KL Deemed to be University Logo">
            <a:extLst>
              <a:ext uri="{FF2B5EF4-FFF2-40B4-BE49-F238E27FC236}">
                <a16:creationId xmlns:a16="http://schemas.microsoft.com/office/drawing/2014/main" id="{39890E15-A591-4123-BE70-538D05C12CCD}"/>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187FF5-4BF9-4B21-B0D2-9B7FF2B27D7F}" type="slidenum">
              <a:rPr lang="en-AU" smtClean="0"/>
              <a:pPr/>
              <a:t>23</a:t>
            </a:fld>
            <a:endParaRPr lang="en-AU"/>
          </a:p>
        </p:txBody>
      </p:sp>
      <p:pic>
        <p:nvPicPr>
          <p:cNvPr id="1026" name="Picture 2"/>
          <p:cNvPicPr>
            <a:picLocks noChangeAspect="1" noChangeArrowheads="1"/>
          </p:cNvPicPr>
          <p:nvPr/>
        </p:nvPicPr>
        <p:blipFill>
          <a:blip r:embed="rId2" cstate="print"/>
          <a:srcRect/>
          <a:stretch>
            <a:fillRect/>
          </a:stretch>
        </p:blipFill>
        <p:spPr bwMode="auto">
          <a:xfrm>
            <a:off x="1384663" y="700088"/>
            <a:ext cx="9183188" cy="5457825"/>
          </a:xfrm>
          <a:prstGeom prst="rect">
            <a:avLst/>
          </a:prstGeom>
          <a:noFill/>
          <a:ln w="9525">
            <a:noFill/>
            <a:miter lim="800000"/>
            <a:headEnd/>
            <a:tailEnd/>
          </a:ln>
        </p:spPr>
      </p:pic>
      <p:pic>
        <p:nvPicPr>
          <p:cNvPr id="4" name="Picture 2" descr="KL Deemed to be University Logo">
            <a:extLst>
              <a:ext uri="{FF2B5EF4-FFF2-40B4-BE49-F238E27FC236}">
                <a16:creationId xmlns:a16="http://schemas.microsoft.com/office/drawing/2014/main" id="{EC710B6F-76BA-4F13-83FB-6A67B622309A}"/>
              </a:ext>
            </a:extLst>
          </p:cNvPr>
          <p:cNvPicPr>
            <a:picLocks noChangeAspect="1" noChangeArrowheads="1"/>
          </p:cNvPicPr>
          <p:nvPr/>
        </p:nvPicPr>
        <p:blipFill>
          <a:blip r:embed="rId3"/>
          <a:srcRect/>
          <a:stretch>
            <a:fillRect/>
          </a:stretch>
        </p:blipFill>
        <p:spPr bwMode="auto">
          <a:xfrm>
            <a:off x="1" y="0"/>
            <a:ext cx="1676400" cy="60007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090" y="72769"/>
            <a:ext cx="5710084" cy="600076"/>
          </a:xfrm>
        </p:spPr>
        <p:txBody>
          <a:bodyPr>
            <a:normAutofit/>
          </a:bodyPr>
          <a:lstStyle/>
          <a:p>
            <a:r>
              <a:rPr lang="en-US" dirty="0">
                <a:latin typeface="Bookman Old Style" pitchFamily="18" charset="0"/>
              </a:rPr>
              <a:t>OSPF</a:t>
            </a:r>
            <a:endParaRPr lang="en-US" dirty="0"/>
          </a:p>
        </p:txBody>
      </p:sp>
      <p:sp>
        <p:nvSpPr>
          <p:cNvPr id="3" name="Content Placeholder 2"/>
          <p:cNvSpPr>
            <a:spLocks noGrp="1"/>
          </p:cNvSpPr>
          <p:nvPr>
            <p:ph idx="1"/>
          </p:nvPr>
        </p:nvSpPr>
        <p:spPr>
          <a:xfrm>
            <a:off x="1000432" y="1105849"/>
            <a:ext cx="10353368" cy="5103019"/>
          </a:xfrm>
        </p:spPr>
        <p:txBody>
          <a:bodyPr>
            <a:noAutofit/>
          </a:bodyPr>
          <a:lstStyle/>
          <a:p>
            <a:pPr algn="just">
              <a:lnSpc>
                <a:spcPct val="100000"/>
              </a:lnSpc>
            </a:pPr>
            <a:r>
              <a:rPr lang="en-US" sz="2200" dirty="0"/>
              <a:t>Since AS’s in the internet are large, they are divided into areas</a:t>
            </a:r>
          </a:p>
          <a:p>
            <a:pPr algn="just">
              <a:lnSpc>
                <a:spcPct val="100000"/>
              </a:lnSpc>
            </a:pPr>
            <a:endParaRPr lang="en-US" sz="1100" dirty="0"/>
          </a:p>
          <a:p>
            <a:pPr algn="just">
              <a:lnSpc>
                <a:spcPct val="100000"/>
              </a:lnSpc>
            </a:pPr>
            <a:r>
              <a:rPr lang="en-US" sz="2200" dirty="0"/>
              <a:t>The topology of the area is not visible to outside world</a:t>
            </a:r>
          </a:p>
          <a:p>
            <a:pPr algn="just">
              <a:lnSpc>
                <a:spcPct val="100000"/>
              </a:lnSpc>
            </a:pPr>
            <a:endParaRPr lang="en-US" sz="1100" dirty="0"/>
          </a:p>
          <a:p>
            <a:pPr algn="just">
              <a:lnSpc>
                <a:spcPct val="100000"/>
              </a:lnSpc>
            </a:pPr>
            <a:r>
              <a:rPr lang="en-US" sz="2200" dirty="0"/>
              <a:t>Every AS’s has a backbone area called area 0. All areas are connected to back bone, possibly by tunnels, so it is possible to go from any area in the AS to any other area in the AS via the backbone.</a:t>
            </a:r>
          </a:p>
          <a:p>
            <a:pPr algn="just">
              <a:lnSpc>
                <a:spcPct val="100000"/>
              </a:lnSpc>
            </a:pPr>
            <a:endParaRPr lang="en-US" sz="1100" dirty="0"/>
          </a:p>
          <a:p>
            <a:pPr algn="just">
              <a:lnSpc>
                <a:spcPct val="100000"/>
              </a:lnSpc>
            </a:pPr>
            <a:r>
              <a:rPr lang="en-US" sz="2200" dirty="0"/>
              <a:t>Router that is connected to two or more areas is part of the back bone.</a:t>
            </a:r>
          </a:p>
          <a:p>
            <a:pPr algn="just">
              <a:lnSpc>
                <a:spcPct val="100000"/>
              </a:lnSpc>
            </a:pPr>
            <a:endParaRPr lang="en-US" sz="1100" dirty="0"/>
          </a:p>
          <a:p>
            <a:pPr algn="just">
              <a:lnSpc>
                <a:spcPct val="100000"/>
              </a:lnSpc>
            </a:pPr>
            <a:r>
              <a:rPr lang="en-US" sz="2200" dirty="0"/>
              <a:t>Within the area, routers follow link state database including the router connected to back bone.</a:t>
            </a:r>
          </a:p>
          <a:p>
            <a:pPr algn="just">
              <a:lnSpc>
                <a:spcPct val="100000"/>
              </a:lnSpc>
            </a:pPr>
            <a:endParaRPr lang="en-US" sz="1100" dirty="0"/>
          </a:p>
          <a:p>
            <a:pPr algn="just">
              <a:lnSpc>
                <a:spcPct val="100000"/>
              </a:lnSpc>
            </a:pPr>
            <a:r>
              <a:rPr lang="en-US" sz="2200" dirty="0"/>
              <a:t>A router that connects to two areas needs the database for both.</a:t>
            </a:r>
          </a:p>
          <a:p>
            <a:pPr algn="just">
              <a:lnSpc>
                <a:spcPct val="100000"/>
              </a:lnSpc>
            </a:pPr>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24</a:t>
            </a:fld>
            <a:endParaRPr lang="en-AU"/>
          </a:p>
        </p:txBody>
      </p:sp>
      <p:pic>
        <p:nvPicPr>
          <p:cNvPr id="6" name="Picture 2" descr="KL Deemed to be University Logo">
            <a:extLst>
              <a:ext uri="{FF2B5EF4-FFF2-40B4-BE49-F238E27FC236}">
                <a16:creationId xmlns:a16="http://schemas.microsoft.com/office/drawing/2014/main" id="{86832427-6042-4D90-8662-FBFD0A920106}"/>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399" y="136525"/>
            <a:ext cx="8499988" cy="755752"/>
          </a:xfrm>
        </p:spPr>
        <p:txBody>
          <a:bodyPr>
            <a:normAutofit/>
          </a:bodyPr>
          <a:lstStyle/>
          <a:p>
            <a:r>
              <a:rPr lang="en-US" dirty="0">
                <a:latin typeface="Bookman Old Style" pitchFamily="18" charset="0"/>
              </a:rPr>
              <a:t>OSPF</a:t>
            </a:r>
            <a:endParaRPr lang="en-US" dirty="0"/>
          </a:p>
        </p:txBody>
      </p:sp>
      <p:sp>
        <p:nvSpPr>
          <p:cNvPr id="3" name="Content Placeholder 2"/>
          <p:cNvSpPr>
            <a:spLocks noGrp="1"/>
          </p:cNvSpPr>
          <p:nvPr>
            <p:ph idx="1"/>
          </p:nvPr>
        </p:nvSpPr>
        <p:spPr>
          <a:xfrm>
            <a:off x="1162664" y="1253330"/>
            <a:ext cx="10515600" cy="5103019"/>
          </a:xfrm>
        </p:spPr>
        <p:txBody>
          <a:bodyPr>
            <a:normAutofit/>
          </a:bodyPr>
          <a:lstStyle/>
          <a:p>
            <a:pPr>
              <a:lnSpc>
                <a:spcPct val="100000"/>
              </a:lnSpc>
              <a:spcBef>
                <a:spcPts val="600"/>
              </a:spcBef>
              <a:spcAft>
                <a:spcPts val="600"/>
              </a:spcAft>
            </a:pPr>
            <a:r>
              <a:rPr lang="en-US" sz="2200" dirty="0"/>
              <a:t>During normal operation, types of routes are:</a:t>
            </a:r>
          </a:p>
          <a:p>
            <a:pPr>
              <a:lnSpc>
                <a:spcPct val="100000"/>
              </a:lnSpc>
              <a:spcBef>
                <a:spcPts val="600"/>
              </a:spcBef>
              <a:spcAft>
                <a:spcPts val="600"/>
              </a:spcAft>
              <a:buNone/>
            </a:pPr>
            <a:r>
              <a:rPr lang="en-US" sz="2200" dirty="0"/>
              <a:t>	1. Intra area: within an area</a:t>
            </a:r>
          </a:p>
          <a:p>
            <a:pPr>
              <a:lnSpc>
                <a:spcPct val="100000"/>
              </a:lnSpc>
              <a:spcBef>
                <a:spcPts val="600"/>
              </a:spcBef>
              <a:spcAft>
                <a:spcPts val="600"/>
              </a:spcAft>
              <a:buNone/>
            </a:pPr>
            <a:r>
              <a:rPr lang="en-US" sz="2200" dirty="0"/>
              <a:t>	2. Inter area:    (</a:t>
            </a:r>
            <a:r>
              <a:rPr lang="en-US" sz="2200" dirty="0" err="1"/>
              <a:t>i</a:t>
            </a:r>
            <a:r>
              <a:rPr lang="en-US" sz="2200" dirty="0"/>
              <a:t>) source to back bone</a:t>
            </a:r>
          </a:p>
          <a:p>
            <a:pPr lvl="1">
              <a:lnSpc>
                <a:spcPct val="100000"/>
              </a:lnSpc>
              <a:spcBef>
                <a:spcPts val="600"/>
              </a:spcBef>
              <a:spcAft>
                <a:spcPts val="600"/>
              </a:spcAft>
              <a:buNone/>
            </a:pPr>
            <a:r>
              <a:rPr lang="en-US" sz="2200" dirty="0"/>
              <a:t>  			           (ii) go to destination across back bone</a:t>
            </a:r>
          </a:p>
          <a:p>
            <a:pPr lvl="1">
              <a:lnSpc>
                <a:spcPct val="100000"/>
              </a:lnSpc>
              <a:spcBef>
                <a:spcPts val="600"/>
              </a:spcBef>
              <a:spcAft>
                <a:spcPts val="600"/>
              </a:spcAft>
              <a:buNone/>
            </a:pPr>
            <a:r>
              <a:rPr lang="en-US" sz="2200" dirty="0"/>
              <a:t>			          (iii) go to destination</a:t>
            </a:r>
          </a:p>
          <a:p>
            <a:pPr>
              <a:lnSpc>
                <a:spcPct val="100000"/>
              </a:lnSpc>
              <a:spcBef>
                <a:spcPts val="600"/>
              </a:spcBef>
              <a:spcAft>
                <a:spcPts val="600"/>
              </a:spcAft>
              <a:buNone/>
            </a:pPr>
            <a:r>
              <a:rPr lang="en-US" sz="2200" dirty="0"/>
              <a:t>	3. Inter AS: Router types</a:t>
            </a:r>
          </a:p>
          <a:p>
            <a:pPr>
              <a:lnSpc>
                <a:spcPct val="100000"/>
              </a:lnSpc>
              <a:spcBef>
                <a:spcPts val="600"/>
              </a:spcBef>
              <a:spcAft>
                <a:spcPts val="600"/>
              </a:spcAft>
              <a:buNone/>
            </a:pPr>
            <a:r>
              <a:rPr lang="en-US" sz="2200" dirty="0"/>
              <a:t>	</a:t>
            </a:r>
            <a:r>
              <a:rPr lang="en-US" sz="2200" dirty="0" err="1"/>
              <a:t>i</a:t>
            </a:r>
            <a:r>
              <a:rPr lang="en-US" sz="2200" dirty="0"/>
              <a:t>. Internal routers are wholly within one area.</a:t>
            </a:r>
          </a:p>
          <a:p>
            <a:pPr>
              <a:lnSpc>
                <a:spcPct val="100000"/>
              </a:lnSpc>
              <a:spcBef>
                <a:spcPts val="600"/>
              </a:spcBef>
              <a:spcAft>
                <a:spcPts val="600"/>
              </a:spcAft>
              <a:buNone/>
            </a:pPr>
            <a:r>
              <a:rPr lang="en-US" sz="2200" dirty="0"/>
              <a:t>	ii. Area border routers connect two or more areas.</a:t>
            </a:r>
          </a:p>
          <a:p>
            <a:pPr>
              <a:lnSpc>
                <a:spcPct val="100000"/>
              </a:lnSpc>
              <a:spcBef>
                <a:spcPts val="600"/>
              </a:spcBef>
              <a:spcAft>
                <a:spcPts val="600"/>
              </a:spcAft>
              <a:buNone/>
            </a:pPr>
            <a:r>
              <a:rPr lang="en-US" sz="2200" dirty="0"/>
              <a:t>	iii. Backbone routers are on the backbone.</a:t>
            </a:r>
          </a:p>
          <a:p>
            <a:pPr>
              <a:lnSpc>
                <a:spcPct val="100000"/>
              </a:lnSpc>
              <a:spcBef>
                <a:spcPts val="600"/>
              </a:spcBef>
              <a:spcAft>
                <a:spcPts val="600"/>
              </a:spcAft>
              <a:buNone/>
            </a:pPr>
            <a:r>
              <a:rPr lang="en-US" sz="2200" dirty="0"/>
              <a:t>	iv. AS boundary routers talk to routers in other </a:t>
            </a:r>
            <a:r>
              <a:rPr lang="en-US" sz="2200" dirty="0" err="1"/>
              <a:t>ASes</a:t>
            </a:r>
            <a:r>
              <a:rPr lang="en-US" sz="2200" dirty="0"/>
              <a:t>.</a:t>
            </a:r>
          </a:p>
          <a:p>
            <a:pPr>
              <a:lnSpc>
                <a:spcPct val="100000"/>
              </a:lnSpc>
              <a:spcBef>
                <a:spcPts val="600"/>
              </a:spcBef>
              <a:spcAft>
                <a:spcPts val="600"/>
              </a:spcAft>
            </a:pPr>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25</a:t>
            </a:fld>
            <a:endParaRPr lang="en-AU"/>
          </a:p>
        </p:txBody>
      </p:sp>
      <p:pic>
        <p:nvPicPr>
          <p:cNvPr id="6" name="Picture 2" descr="KL Deemed to be University Logo">
            <a:extLst>
              <a:ext uri="{FF2B5EF4-FFF2-40B4-BE49-F238E27FC236}">
                <a16:creationId xmlns:a16="http://schemas.microsoft.com/office/drawing/2014/main" id="{17F2B5E6-AB66-4F9C-B475-A3AD8F6B16C0}"/>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187FF5-4BF9-4B21-B0D2-9B7FF2B27D7F}" type="slidenum">
              <a:rPr lang="en-AU" smtClean="0"/>
              <a:pPr/>
              <a:t>26</a:t>
            </a:fld>
            <a:endParaRPr lang="en-AU"/>
          </a:p>
        </p:txBody>
      </p:sp>
      <p:pic>
        <p:nvPicPr>
          <p:cNvPr id="2050" name="Picture 2"/>
          <p:cNvPicPr>
            <a:picLocks noChangeAspect="1" noChangeArrowheads="1"/>
          </p:cNvPicPr>
          <p:nvPr/>
        </p:nvPicPr>
        <p:blipFill>
          <a:blip r:embed="rId2" cstate="print"/>
          <a:srcRect/>
          <a:stretch>
            <a:fillRect/>
          </a:stretch>
        </p:blipFill>
        <p:spPr bwMode="auto">
          <a:xfrm>
            <a:off x="3109913" y="885825"/>
            <a:ext cx="6830500" cy="5817364"/>
          </a:xfrm>
          <a:prstGeom prst="rect">
            <a:avLst/>
          </a:prstGeom>
          <a:noFill/>
          <a:ln w="9525">
            <a:noFill/>
            <a:miter lim="800000"/>
            <a:headEnd/>
            <a:tailEnd/>
          </a:ln>
        </p:spPr>
      </p:pic>
      <p:pic>
        <p:nvPicPr>
          <p:cNvPr id="4" name="Picture 2" descr="KL Deemed to be University Logo">
            <a:extLst>
              <a:ext uri="{FF2B5EF4-FFF2-40B4-BE49-F238E27FC236}">
                <a16:creationId xmlns:a16="http://schemas.microsoft.com/office/drawing/2014/main" id="{202B45AD-762E-4D8B-90CB-27B15C0FFE00}"/>
              </a:ext>
            </a:extLst>
          </p:cNvPr>
          <p:cNvPicPr>
            <a:picLocks noChangeAspect="1" noChangeArrowheads="1"/>
          </p:cNvPicPr>
          <p:nvPr/>
        </p:nvPicPr>
        <p:blipFill>
          <a:blip r:embed="rId3"/>
          <a:srcRect/>
          <a:stretch>
            <a:fillRect/>
          </a:stretch>
        </p:blipFill>
        <p:spPr bwMode="auto">
          <a:xfrm>
            <a:off x="1" y="0"/>
            <a:ext cx="1676400" cy="600076"/>
          </a:xfrm>
          <a:prstGeom prst="rect">
            <a:avLst/>
          </a:prstGeom>
          <a:noFill/>
        </p:spPr>
      </p:pic>
      <p:sp>
        <p:nvSpPr>
          <p:cNvPr id="5" name="Title 1">
            <a:extLst>
              <a:ext uri="{FF2B5EF4-FFF2-40B4-BE49-F238E27FC236}">
                <a16:creationId xmlns:a16="http://schemas.microsoft.com/office/drawing/2014/main" id="{42256177-E828-4625-8692-54D88A66ECF6}"/>
              </a:ext>
            </a:extLst>
          </p:cNvPr>
          <p:cNvSpPr txBox="1">
            <a:spLocks/>
          </p:cNvSpPr>
          <p:nvPr/>
        </p:nvSpPr>
        <p:spPr>
          <a:xfrm>
            <a:off x="1676399" y="136525"/>
            <a:ext cx="8499988" cy="600076"/>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ookman Old Style" pitchFamily="18" charset="0"/>
              </a:rPr>
              <a:t>Autonomous Systems (</a:t>
            </a:r>
            <a:r>
              <a:rPr lang="en-US" sz="4000" dirty="0" err="1">
                <a:latin typeface="Bookman Old Style" pitchFamily="18" charset="0"/>
              </a:rPr>
              <a:t>ASes</a:t>
            </a:r>
            <a:r>
              <a:rPr lang="en-US" sz="4000" dirty="0">
                <a:latin typeface="Bookman Old Style" pitchFamily="18" charset="0"/>
              </a:rPr>
              <a:t>)</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877" y="136525"/>
            <a:ext cx="9293942" cy="600077"/>
          </a:xfrm>
        </p:spPr>
        <p:txBody>
          <a:bodyPr>
            <a:normAutofit/>
          </a:bodyPr>
          <a:lstStyle/>
          <a:p>
            <a:r>
              <a:rPr lang="en-US" dirty="0">
                <a:latin typeface="Bookman Old Style" pitchFamily="18" charset="0"/>
              </a:rPr>
              <a:t>OSPF</a:t>
            </a:r>
            <a:endParaRPr lang="en-US" dirty="0"/>
          </a:p>
        </p:txBody>
      </p:sp>
      <p:sp>
        <p:nvSpPr>
          <p:cNvPr id="3" name="Content Placeholder 2"/>
          <p:cNvSpPr>
            <a:spLocks noGrp="1"/>
          </p:cNvSpPr>
          <p:nvPr>
            <p:ph idx="1"/>
          </p:nvPr>
        </p:nvSpPr>
        <p:spPr>
          <a:xfrm>
            <a:off x="891048" y="1370806"/>
            <a:ext cx="10515600" cy="4849018"/>
          </a:xfrm>
        </p:spPr>
        <p:txBody>
          <a:bodyPr>
            <a:normAutofit lnSpcReduction="10000"/>
          </a:bodyPr>
          <a:lstStyle/>
          <a:p>
            <a:pPr algn="just">
              <a:lnSpc>
                <a:spcPct val="100000"/>
              </a:lnSpc>
              <a:spcAft>
                <a:spcPts val="600"/>
              </a:spcAft>
            </a:pPr>
            <a:r>
              <a:rPr lang="en-US" sz="2200" dirty="0"/>
              <a:t>When a router boots, it sends HELLO packet and multicasts</a:t>
            </a:r>
          </a:p>
          <a:p>
            <a:pPr algn="just">
              <a:lnSpc>
                <a:spcPct val="100000"/>
              </a:lnSpc>
              <a:spcAft>
                <a:spcPts val="600"/>
              </a:spcAft>
            </a:pPr>
            <a:r>
              <a:rPr lang="en-US" sz="2200" dirty="0"/>
              <a:t>It starts to exchange information between adjacent routers by sending the following OSPF messages</a:t>
            </a:r>
          </a:p>
          <a:p>
            <a:pPr algn="just">
              <a:lnSpc>
                <a:spcPct val="100000"/>
              </a:lnSpc>
              <a:spcAft>
                <a:spcPts val="600"/>
              </a:spcAft>
              <a:buNone/>
            </a:pPr>
            <a:r>
              <a:rPr lang="en-US" sz="2200" dirty="0"/>
              <a:t>	1. DESIGNATED ROUTER- HELLO packet</a:t>
            </a:r>
          </a:p>
          <a:p>
            <a:pPr algn="just">
              <a:lnSpc>
                <a:spcPct val="100000"/>
              </a:lnSpc>
              <a:spcAft>
                <a:spcPts val="600"/>
              </a:spcAft>
              <a:buNone/>
            </a:pPr>
            <a:r>
              <a:rPr lang="en-US" sz="2200" dirty="0"/>
              <a:t>	2. LINK STATE UPDATE – provides sender costs to its 	neighbors</a:t>
            </a:r>
          </a:p>
          <a:p>
            <a:pPr algn="just">
              <a:lnSpc>
                <a:spcPct val="100000"/>
              </a:lnSpc>
              <a:spcAft>
                <a:spcPts val="600"/>
              </a:spcAft>
              <a:buNone/>
            </a:pPr>
            <a:r>
              <a:rPr lang="en-US" sz="2200" dirty="0"/>
              <a:t>	3. LINK STATE ACK – acknowledge link state update and each 	message has a sequence number to detect whether an 	incoming LINK STATE UPDATE is older or newer </a:t>
            </a:r>
          </a:p>
          <a:p>
            <a:pPr algn="just">
              <a:lnSpc>
                <a:spcPct val="100000"/>
              </a:lnSpc>
              <a:spcAft>
                <a:spcPts val="600"/>
              </a:spcAft>
              <a:buNone/>
            </a:pPr>
            <a:r>
              <a:rPr lang="en-US" sz="2200" dirty="0"/>
              <a:t>	4. DATABASE DESCRIPTION - gives the sequence numbers of 	all links state entries held by sender</a:t>
            </a:r>
          </a:p>
          <a:p>
            <a:pPr algn="just">
              <a:lnSpc>
                <a:spcPct val="100000"/>
              </a:lnSpc>
              <a:spcAft>
                <a:spcPts val="600"/>
              </a:spcAft>
              <a:buNone/>
            </a:pPr>
            <a:r>
              <a:rPr lang="en-US" sz="2200" dirty="0"/>
              <a:t>	5. LINK STATE REQUEST – request information from partner</a:t>
            </a:r>
          </a:p>
          <a:p>
            <a:pPr algn="just">
              <a:lnSpc>
                <a:spcPct val="100000"/>
              </a:lnSpc>
              <a:spcAft>
                <a:spcPts val="600"/>
              </a:spcAft>
            </a:pPr>
            <a:endParaRPr lang="en-US" sz="2200" dirty="0"/>
          </a:p>
          <a:p>
            <a:pPr algn="just">
              <a:lnSpc>
                <a:spcPct val="100000"/>
              </a:lnSpc>
              <a:spcAft>
                <a:spcPts val="600"/>
              </a:spcAft>
            </a:pPr>
            <a:endParaRPr lang="en-US" sz="2200" dirty="0"/>
          </a:p>
          <a:p>
            <a:pPr algn="just">
              <a:lnSpc>
                <a:spcPct val="100000"/>
              </a:lnSpc>
              <a:spcAft>
                <a:spcPts val="600"/>
              </a:spcAft>
            </a:pPr>
            <a:endParaRPr lang="en-US" sz="2200" dirty="0"/>
          </a:p>
        </p:txBody>
      </p:sp>
      <p:sp>
        <p:nvSpPr>
          <p:cNvPr id="5" name="Slide Number Placeholder 4"/>
          <p:cNvSpPr>
            <a:spLocks noGrp="1"/>
          </p:cNvSpPr>
          <p:nvPr>
            <p:ph type="sldNum" sz="quarter" idx="12"/>
          </p:nvPr>
        </p:nvSpPr>
        <p:spPr/>
        <p:txBody>
          <a:bodyPr/>
          <a:lstStyle/>
          <a:p>
            <a:pPr algn="r"/>
            <a:fld id="{68187FF5-4BF9-4B21-B0D2-9B7FF2B27D7F}" type="slidenum">
              <a:rPr lang="en-AU" smtClean="0"/>
              <a:pPr algn="r"/>
              <a:t>27</a:t>
            </a:fld>
            <a:endParaRPr lang="en-AU" dirty="0"/>
          </a:p>
        </p:txBody>
      </p:sp>
      <p:pic>
        <p:nvPicPr>
          <p:cNvPr id="6" name="Picture 2" descr="KL Deemed to be University Logo">
            <a:extLst>
              <a:ext uri="{FF2B5EF4-FFF2-40B4-BE49-F238E27FC236}">
                <a16:creationId xmlns:a16="http://schemas.microsoft.com/office/drawing/2014/main" id="{476E372A-39DF-4BB2-9647-BC29320B6D29}"/>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4413B9-AA11-A9D2-8A59-5531694A64D7}"/>
              </a:ext>
            </a:extLst>
          </p:cNvPr>
          <p:cNvSpPr txBox="1"/>
          <p:nvPr/>
        </p:nvSpPr>
        <p:spPr>
          <a:xfrm>
            <a:off x="3049172" y="2813538"/>
            <a:ext cx="7360920" cy="1077218"/>
          </a:xfrm>
          <a:prstGeom prst="rect">
            <a:avLst/>
          </a:prstGeom>
          <a:noFill/>
        </p:spPr>
        <p:txBody>
          <a:bodyPr wrap="square">
            <a:spAutoFit/>
          </a:bodyPr>
          <a:lstStyle/>
          <a:p>
            <a:pPr algn="ctr"/>
            <a:r>
              <a:rPr lang="en-US" sz="3200" b="1" dirty="0">
                <a:latin typeface="Bookman Old Style" pitchFamily="18" charset="0"/>
              </a:rPr>
              <a:t>BORDER GATEWAY PROTOCOL</a:t>
            </a:r>
          </a:p>
          <a:p>
            <a:pPr algn="ctr"/>
            <a:r>
              <a:rPr lang="en-US" sz="3200" b="1" dirty="0">
                <a:latin typeface="Bookman Old Style" pitchFamily="18" charset="0"/>
              </a:rPr>
              <a:t>(BGP)</a:t>
            </a:r>
            <a:endParaRPr lang="en-US" sz="3200" b="1" dirty="0"/>
          </a:p>
        </p:txBody>
      </p:sp>
    </p:spTree>
    <p:extLst>
      <p:ext uri="{BB962C8B-B14F-4D97-AF65-F5344CB8AC3E}">
        <p14:creationId xmlns:p14="http://schemas.microsoft.com/office/powerpoint/2010/main" val="154103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632" y="136525"/>
            <a:ext cx="10515600" cy="642938"/>
          </a:xfrm>
        </p:spPr>
        <p:txBody>
          <a:bodyPr>
            <a:normAutofit/>
          </a:bodyPr>
          <a:lstStyle/>
          <a:p>
            <a:r>
              <a:rPr lang="en-US" dirty="0">
                <a:latin typeface="Bookman Old Style" pitchFamily="18" charset="0"/>
              </a:rPr>
              <a:t>BGP ( BORDER GATEWAY PROTOCOL)</a:t>
            </a:r>
          </a:p>
        </p:txBody>
      </p:sp>
      <p:sp>
        <p:nvSpPr>
          <p:cNvPr id="3" name="Content Placeholder 2"/>
          <p:cNvSpPr>
            <a:spLocks noGrp="1"/>
          </p:cNvSpPr>
          <p:nvPr>
            <p:ph idx="1"/>
          </p:nvPr>
        </p:nvSpPr>
        <p:spPr>
          <a:xfrm>
            <a:off x="838200" y="1195031"/>
            <a:ext cx="10515600" cy="4981932"/>
          </a:xfrm>
        </p:spPr>
        <p:txBody>
          <a:bodyPr>
            <a:noAutofit/>
          </a:bodyPr>
          <a:lstStyle/>
          <a:p>
            <a:pPr algn="just"/>
            <a:r>
              <a:rPr lang="en-US" sz="2200" dirty="0"/>
              <a:t>Exterior gateway routing protocol</a:t>
            </a:r>
          </a:p>
          <a:p>
            <a:pPr algn="just"/>
            <a:r>
              <a:rPr lang="en-US" sz="2200" dirty="0"/>
              <a:t>To move packets around the autonomous system</a:t>
            </a:r>
          </a:p>
          <a:p>
            <a:pPr algn="just"/>
            <a:r>
              <a:rPr lang="en-US" sz="2200" dirty="0"/>
              <a:t>Constraints:</a:t>
            </a:r>
          </a:p>
          <a:p>
            <a:pPr lvl="1" algn="just"/>
            <a:r>
              <a:rPr lang="en-US" sz="2200" dirty="0"/>
              <a:t>political</a:t>
            </a:r>
          </a:p>
          <a:p>
            <a:pPr lvl="1" algn="just"/>
            <a:r>
              <a:rPr lang="en-US" sz="2200" dirty="0"/>
              <a:t>Security</a:t>
            </a:r>
          </a:p>
          <a:p>
            <a:pPr lvl="1" algn="just"/>
            <a:r>
              <a:rPr lang="en-US" sz="2200" dirty="0"/>
              <a:t>Economic consideration</a:t>
            </a:r>
          </a:p>
          <a:p>
            <a:pPr algn="just"/>
            <a:r>
              <a:rPr lang="en-US" sz="2200" dirty="0"/>
              <a:t>The objective is to manage the transit traffic</a:t>
            </a:r>
          </a:p>
          <a:p>
            <a:pPr algn="just"/>
            <a:r>
              <a:rPr lang="en-US" sz="2200" dirty="0"/>
              <a:t>Types of networks:</a:t>
            </a:r>
          </a:p>
          <a:p>
            <a:pPr algn="just">
              <a:buNone/>
            </a:pPr>
            <a:r>
              <a:rPr lang="en-US" sz="2200" dirty="0"/>
              <a:t>	1. STUB: one connection to BGP and cannot be used for traffic since only one connection</a:t>
            </a:r>
          </a:p>
          <a:p>
            <a:pPr algn="just">
              <a:buNone/>
            </a:pPr>
            <a:r>
              <a:rPr lang="en-US" sz="2200" dirty="0"/>
              <a:t>	2. Multi connected network: used for traffic</a:t>
            </a:r>
          </a:p>
          <a:p>
            <a:pPr algn="just">
              <a:buNone/>
            </a:pPr>
            <a:r>
              <a:rPr lang="en-US" sz="2200" dirty="0"/>
              <a:t>	3. Transit network: willing to handle third party packets</a:t>
            </a:r>
          </a:p>
          <a:p>
            <a:pPr algn="just">
              <a:buNone/>
            </a:pPr>
            <a:endParaRPr lang="en-US" sz="2200" dirty="0"/>
          </a:p>
          <a:p>
            <a:pPr algn="just"/>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29</a:t>
            </a:fld>
            <a:endParaRPr lang="en-AU"/>
          </a:p>
        </p:txBody>
      </p:sp>
      <p:pic>
        <p:nvPicPr>
          <p:cNvPr id="6" name="Picture 2" descr="KL Deemed to be University Logo">
            <a:extLst>
              <a:ext uri="{FF2B5EF4-FFF2-40B4-BE49-F238E27FC236}">
                <a16:creationId xmlns:a16="http://schemas.microsoft.com/office/drawing/2014/main" id="{42D0EC14-EB9E-4D1E-B851-BA5833B76F0D}"/>
              </a:ext>
            </a:extLst>
          </p:cNvPr>
          <p:cNvPicPr>
            <a:picLocks noChangeAspect="1" noChangeArrowheads="1"/>
          </p:cNvPicPr>
          <p:nvPr/>
        </p:nvPicPr>
        <p:blipFill>
          <a:blip r:embed="rId2"/>
          <a:srcRect/>
          <a:stretch>
            <a:fillRect/>
          </a:stretch>
        </p:blipFill>
        <p:spPr bwMode="auto">
          <a:xfrm>
            <a:off x="1" y="0"/>
            <a:ext cx="1676400" cy="6000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1" y="84408"/>
            <a:ext cx="341367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116544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internet protocols and Interdomain and Intradomain Routing.</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440032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the process of network address translation.</a:t>
            </a:r>
          </a:p>
          <a:p>
            <a:pPr marL="342900" indent="-342900">
              <a:buAutoNum type="arabicPeriod"/>
            </a:pPr>
            <a:r>
              <a:rPr lang="en-US" sz="1600" b="0" i="0" dirty="0">
                <a:effectLst/>
                <a:latin typeface="Arial" panose="020B0604020202020204" pitchFamily="34" charset="0"/>
              </a:rPr>
              <a:t>Describe the importance of ICMP in network diagnosis</a:t>
            </a:r>
          </a:p>
          <a:p>
            <a:pPr marL="342900" indent="-342900">
              <a:buAutoNum type="arabicPeriod"/>
            </a:pPr>
            <a:r>
              <a:rPr lang="en-US" sz="1600" b="0" i="0" dirty="0">
                <a:effectLst/>
                <a:latin typeface="Arial" panose="020B0604020202020204" pitchFamily="34" charset="0"/>
              </a:rPr>
              <a:t>List out the few routing protocols</a:t>
            </a:r>
          </a:p>
          <a:p>
            <a:pPr marL="342900" indent="-342900">
              <a:buAutoNum type="arabicPeriod"/>
            </a:pPr>
            <a:r>
              <a:rPr lang="en-US" sz="1600" b="0" i="0" dirty="0">
                <a:effectLst/>
                <a:latin typeface="Arial"/>
                <a:cs typeface="Arial"/>
              </a:rPr>
              <a:t>Describe the routing protocols OSPF and BGP</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dirty="0">
                <a:latin typeface="Arial" panose="020B0604020202020204" pitchFamily="34" charset="0"/>
              </a:rPr>
              <a:t>Demonstrate the OSPF routing protocol.</a:t>
            </a:r>
            <a:endParaRPr lang="en-US" sz="1600" b="0" i="0" dirty="0">
              <a:effectLst/>
              <a:latin typeface="Arial" panose="020B0604020202020204" pitchFamily="34" charset="0"/>
            </a:endParaRPr>
          </a:p>
          <a:p>
            <a:pPr marL="342900" indent="-342900">
              <a:buAutoNum type="arabicPeriod"/>
            </a:pPr>
            <a:r>
              <a:rPr lang="en-US" sz="1600" dirty="0">
                <a:latin typeface="Arial" panose="020B0604020202020204" pitchFamily="34" charset="0"/>
              </a:rPr>
              <a:t>Demonstrate the BGP routing protocol.</a:t>
            </a: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7459"/>
            <a:ext cx="9677399" cy="600077"/>
          </a:xfrm>
        </p:spPr>
        <p:txBody>
          <a:bodyPr>
            <a:normAutofit/>
          </a:bodyPr>
          <a:lstStyle/>
          <a:p>
            <a:r>
              <a:rPr lang="en-US" dirty="0">
                <a:latin typeface="Bookman Old Style" pitchFamily="18" charset="0"/>
              </a:rPr>
              <a:t>BGP</a:t>
            </a:r>
            <a:endParaRPr lang="en-US" dirty="0"/>
          </a:p>
        </p:txBody>
      </p:sp>
      <p:sp>
        <p:nvSpPr>
          <p:cNvPr id="3" name="Content Placeholder 2"/>
          <p:cNvSpPr>
            <a:spLocks noGrp="1"/>
          </p:cNvSpPr>
          <p:nvPr>
            <p:ph sz="half" idx="1"/>
          </p:nvPr>
        </p:nvSpPr>
        <p:spPr>
          <a:xfrm>
            <a:off x="543231" y="1081331"/>
            <a:ext cx="5842821" cy="5525946"/>
          </a:xfrm>
        </p:spPr>
        <p:txBody>
          <a:bodyPr>
            <a:noAutofit/>
          </a:bodyPr>
          <a:lstStyle/>
          <a:p>
            <a:pPr>
              <a:lnSpc>
                <a:spcPct val="120000"/>
              </a:lnSpc>
              <a:spcBef>
                <a:spcPts val="0"/>
              </a:spcBef>
              <a:buNone/>
            </a:pPr>
            <a:r>
              <a:rPr lang="en-US" sz="2200" dirty="0"/>
              <a:t>Uniqueness:</a:t>
            </a:r>
          </a:p>
          <a:p>
            <a:pPr>
              <a:lnSpc>
                <a:spcPct val="120000"/>
              </a:lnSpc>
              <a:spcBef>
                <a:spcPts val="0"/>
              </a:spcBef>
            </a:pPr>
            <a:r>
              <a:rPr lang="en-US" sz="2200" dirty="0"/>
              <a:t>BGP maintains the path to the destination in addition to cost</a:t>
            </a:r>
          </a:p>
          <a:p>
            <a:pPr>
              <a:lnSpc>
                <a:spcPct val="120000"/>
              </a:lnSpc>
              <a:spcBef>
                <a:spcPts val="0"/>
              </a:spcBef>
            </a:pPr>
            <a:r>
              <a:rPr lang="en-US" sz="2200" dirty="0"/>
              <a:t>Consider F’s routing table</a:t>
            </a:r>
          </a:p>
          <a:p>
            <a:pPr>
              <a:lnSpc>
                <a:spcPct val="120000"/>
              </a:lnSpc>
              <a:spcBef>
                <a:spcPts val="0"/>
              </a:spcBef>
            </a:pPr>
            <a:r>
              <a:rPr lang="en-US" sz="2200" dirty="0"/>
              <a:t>The adjacent router provide their complete paths</a:t>
            </a:r>
          </a:p>
          <a:p>
            <a:pPr>
              <a:lnSpc>
                <a:spcPct val="120000"/>
              </a:lnSpc>
              <a:spcBef>
                <a:spcPts val="0"/>
              </a:spcBef>
            </a:pPr>
            <a:r>
              <a:rPr lang="en-US" sz="2200" dirty="0"/>
              <a:t>F examines to see which is the best from below</a:t>
            </a:r>
          </a:p>
          <a:p>
            <a:pPr>
              <a:lnSpc>
                <a:spcPct val="120000"/>
              </a:lnSpc>
              <a:spcBef>
                <a:spcPts val="0"/>
              </a:spcBef>
              <a:buNone/>
            </a:pPr>
            <a:r>
              <a:rPr lang="en-US" sz="2200" dirty="0"/>
              <a:t>		(</a:t>
            </a:r>
            <a:r>
              <a:rPr lang="en-US" sz="2200" dirty="0" err="1"/>
              <a:t>i</a:t>
            </a:r>
            <a:r>
              <a:rPr lang="en-US" sz="2200" dirty="0"/>
              <a:t>) B C D		(ii) G C D</a:t>
            </a:r>
          </a:p>
          <a:p>
            <a:pPr>
              <a:lnSpc>
                <a:spcPct val="120000"/>
              </a:lnSpc>
              <a:spcBef>
                <a:spcPts val="0"/>
              </a:spcBef>
              <a:buNone/>
            </a:pPr>
            <a:r>
              <a:rPr lang="en-US" sz="2200" dirty="0"/>
              <a:t>		(iii) I F G C D	(iv) E F G C D</a:t>
            </a:r>
          </a:p>
          <a:p>
            <a:pPr>
              <a:lnSpc>
                <a:spcPct val="120000"/>
              </a:lnSpc>
              <a:spcBef>
                <a:spcPts val="0"/>
              </a:spcBef>
            </a:pPr>
            <a:r>
              <a:rPr lang="en-US" sz="2200" dirty="0"/>
              <a:t>The protocol considers the distance as major factor</a:t>
            </a:r>
          </a:p>
          <a:p>
            <a:pPr>
              <a:lnSpc>
                <a:spcPct val="120000"/>
              </a:lnSpc>
              <a:spcBef>
                <a:spcPts val="0"/>
              </a:spcBef>
            </a:pPr>
            <a:r>
              <a:rPr lang="en-US" sz="2200" dirty="0"/>
              <a:t>Solves the counter to infinity problems by taking other distances</a:t>
            </a:r>
          </a:p>
          <a:p>
            <a:pPr>
              <a:lnSpc>
                <a:spcPct val="120000"/>
              </a:lnSpc>
              <a:spcBef>
                <a:spcPts val="0"/>
              </a:spcBef>
            </a:pPr>
            <a:endParaRPr lang="en-US" sz="2200"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6662057" y="1182824"/>
            <a:ext cx="4271554" cy="359818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8187FF5-4BF9-4B21-B0D2-9B7FF2B27D7F}" type="slidenum">
              <a:rPr lang="en-AU" smtClean="0"/>
              <a:pPr/>
              <a:t>30</a:t>
            </a:fld>
            <a:endParaRPr lang="en-AU"/>
          </a:p>
        </p:txBody>
      </p:sp>
      <p:pic>
        <p:nvPicPr>
          <p:cNvPr id="7" name="Picture 2" descr="KL Deemed to be University Logo">
            <a:extLst>
              <a:ext uri="{FF2B5EF4-FFF2-40B4-BE49-F238E27FC236}">
                <a16:creationId xmlns:a16="http://schemas.microsoft.com/office/drawing/2014/main" id="{29A87B6A-236B-43FD-B238-D0DE5147678E}"/>
              </a:ext>
            </a:extLst>
          </p:cNvPr>
          <p:cNvPicPr>
            <a:picLocks noChangeAspect="1" noChangeArrowheads="1"/>
          </p:cNvPicPr>
          <p:nvPr/>
        </p:nvPicPr>
        <p:blipFill>
          <a:blip r:embed="rId3"/>
          <a:srcRect/>
          <a:stretch>
            <a:fillRect/>
          </a:stretch>
        </p:blipFill>
        <p:spPr bwMode="auto">
          <a:xfrm>
            <a:off x="1" y="0"/>
            <a:ext cx="1676400" cy="60007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marR="0" lvl="0" indent="-342900" rtl="0">
              <a:spcBef>
                <a:spcPts val="0"/>
              </a:spcBef>
              <a:spcAft>
                <a:spcPts val="0"/>
              </a:spcAft>
              <a:buFont typeface="+mj-lt"/>
              <a:buAutoNum type="arabicPeriod"/>
            </a:pPr>
            <a:r>
              <a:rPr lang="en-IN" sz="1600" dirty="0">
                <a:solidFill>
                  <a:schemeClr val="bg1"/>
                </a:solidFill>
                <a:latin typeface="Poppins" panose="00000500000000000000" pitchFamily="2" charset="0"/>
                <a:ea typeface="Calibri"/>
                <a:cs typeface="Poppins" panose="00000500000000000000" pitchFamily="2" charset="0"/>
                <a:sym typeface="Calibri"/>
              </a:rPr>
              <a:t>Which of the following is considered to be the destination host before translation?</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977905"/>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Inside local</a:t>
            </a:r>
          </a:p>
          <a:p>
            <a:pPr marL="342900" indent="-342900">
              <a:lnSpc>
                <a:spcPct val="150000"/>
              </a:lnSpc>
              <a:buAutoNum type="alphaLcParenBoth"/>
            </a:pPr>
            <a:r>
              <a:rPr lang="en-US" sz="1600" dirty="0">
                <a:latin typeface="Arial" panose="020B0604020202020204" pitchFamily="34" charset="0"/>
              </a:rPr>
              <a:t>Outside local</a:t>
            </a:r>
          </a:p>
          <a:p>
            <a:pPr marL="342900" indent="-342900">
              <a:lnSpc>
                <a:spcPct val="150000"/>
              </a:lnSpc>
              <a:buAutoNum type="alphaLcParenBoth"/>
            </a:pPr>
            <a:r>
              <a:rPr lang="en-US" sz="1600" dirty="0">
                <a:latin typeface="Arial" panose="020B0604020202020204" pitchFamily="34" charset="0"/>
              </a:rPr>
              <a:t>Inside global</a:t>
            </a:r>
          </a:p>
          <a:p>
            <a:pPr marL="342900" indent="-342900">
              <a:lnSpc>
                <a:spcPct val="150000"/>
              </a:lnSpc>
              <a:buAutoNum type="alphaLcParenBoth"/>
            </a:pPr>
            <a:r>
              <a:rPr lang="en-US" sz="1600" dirty="0">
                <a:latin typeface="Arial" panose="020B0604020202020204" pitchFamily="34" charset="0"/>
              </a:rPr>
              <a:t>Outside global</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8203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IN" dirty="0">
                <a:solidFill>
                  <a:schemeClr val="bg1"/>
                </a:solidFill>
              </a:rPr>
              <a:t>Open Shortest Path First (OSPF) is also called as _____________</a:t>
            </a: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727197"/>
            <a:ext cx="3635847"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Error Control Protocol</a:t>
            </a:r>
          </a:p>
          <a:p>
            <a:pPr marL="342900" indent="-342900">
              <a:lnSpc>
                <a:spcPct val="150000"/>
              </a:lnSpc>
              <a:buAutoNum type="alphaLcParenBoth"/>
            </a:pPr>
            <a:r>
              <a:rPr lang="en-US" dirty="0"/>
              <a:t>Link State Protocol</a:t>
            </a:r>
          </a:p>
          <a:p>
            <a:pPr marL="342900" indent="-342900">
              <a:lnSpc>
                <a:spcPct val="150000"/>
              </a:lnSpc>
              <a:buAutoNum type="alphaLcParenBoth"/>
            </a:pPr>
            <a:r>
              <a:rPr lang="en-US" dirty="0"/>
              <a:t>Border Gateway Protocol</a:t>
            </a:r>
          </a:p>
          <a:p>
            <a:pPr marL="342900" indent="-342900">
              <a:lnSpc>
                <a:spcPct val="150000"/>
              </a:lnSpc>
              <a:buAutoNum type="alphaLcParenBoth"/>
            </a:pPr>
            <a:r>
              <a:rPr lang="en-US" sz="1600" dirty="0"/>
              <a:t>Distance Vector Protocol</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1927661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332900"/>
          </a:xfrm>
          <a:prstGeom prst="rect">
            <a:avLst/>
          </a:prstGeom>
          <a:noFill/>
        </p:spPr>
        <p:txBody>
          <a:bodyPr wrap="square" rtlCol="0">
            <a:spAutoFit/>
          </a:bodyPr>
          <a:lstStyle/>
          <a:p>
            <a:pPr>
              <a:lnSpc>
                <a:spcPct val="200000"/>
              </a:lnSpc>
            </a:pPr>
            <a:endParaRPr lang="en-US" b="1" dirty="0"/>
          </a:p>
          <a:p>
            <a:pPr>
              <a:lnSpc>
                <a:spcPct val="200000"/>
              </a:lnSpc>
            </a:pPr>
            <a:endParaRPr lang="en-US" b="1" dirty="0"/>
          </a:p>
          <a:p>
            <a:pPr marL="342900" indent="-342900">
              <a:lnSpc>
                <a:spcPct val="200000"/>
              </a:lnSpc>
              <a:buFont typeface="+mj-lt"/>
              <a:buAutoNum type="arabicPeriod"/>
            </a:pPr>
            <a:r>
              <a:rPr lang="en-US" b="1" dirty="0"/>
              <a:t>Describe the process involved in NAT.</a:t>
            </a:r>
          </a:p>
          <a:p>
            <a:pPr>
              <a:lnSpc>
                <a:spcPct val="200000"/>
              </a:lnSpc>
            </a:pPr>
            <a:r>
              <a:rPr lang="en-US" b="1" dirty="0"/>
              <a:t>2. List out various routing protocols.</a:t>
            </a:r>
          </a:p>
          <a:p>
            <a:pPr marL="342900" indent="-342900">
              <a:lnSpc>
                <a:spcPct val="200000"/>
              </a:lnSpc>
            </a:pPr>
            <a:r>
              <a:rPr lang="en-US" b="1" dirty="0"/>
              <a:t>3. Explain the function of OSPF.</a:t>
            </a:r>
          </a:p>
          <a:p>
            <a:pPr marL="342900" indent="-342900">
              <a:lnSpc>
                <a:spcPct val="200000"/>
              </a:lnSpc>
            </a:pPr>
            <a:r>
              <a:rPr lang="en-US" b="1" dirty="0"/>
              <a:t>4. Discuss the need for BGP and its implementation.</a:t>
            </a:r>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4204356"/>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Data Communications and Networking, Behrouz A. </a:t>
            </a:r>
            <a:r>
              <a:rPr lang="en-US" dirty="0" err="1"/>
              <a:t>Forouzan</a:t>
            </a:r>
            <a:r>
              <a:rPr lang="en-US" dirty="0"/>
              <a:t>, 4</a:t>
            </a:r>
            <a:r>
              <a:rPr lang="en-US" baseline="30000" dirty="0"/>
              <a:t>th</a:t>
            </a:r>
            <a:r>
              <a:rPr lang="en-US" dirty="0"/>
              <a:t> Edition, McGraw Hill.  </a:t>
            </a:r>
          </a:p>
          <a:p>
            <a:pPr>
              <a:lnSpc>
                <a:spcPct val="150000"/>
              </a:lnSpc>
            </a:pPr>
            <a:r>
              <a:rPr lang="en-US" dirty="0"/>
              <a:t>2. </a:t>
            </a:r>
            <a:r>
              <a:rPr lang="en-IN" dirty="0"/>
              <a:t>Computer Networks, Tanenbaum, 6</a:t>
            </a:r>
            <a:r>
              <a:rPr lang="en-IN" baseline="30000" dirty="0"/>
              <a:t>th</a:t>
            </a:r>
            <a:r>
              <a:rPr lang="en-IN" dirty="0"/>
              <a:t> Edition, Pearson.</a:t>
            </a:r>
          </a:p>
          <a:p>
            <a:pPr>
              <a:lnSpc>
                <a:spcPct val="150000"/>
              </a:lnSpc>
            </a:pPr>
            <a:endParaRPr lang="en-US" b="1" dirty="0"/>
          </a:p>
          <a:p>
            <a:pPr>
              <a:lnSpc>
                <a:spcPct val="150000"/>
              </a:lnSpc>
            </a:pPr>
            <a:r>
              <a:rPr lang="en-US" b="1" dirty="0"/>
              <a:t>Sites and Web links:</a:t>
            </a:r>
          </a:p>
          <a:p>
            <a:pPr marL="342900" indent="-342900">
              <a:lnSpc>
                <a:spcPct val="150000"/>
              </a:lnSpc>
              <a:buAutoNum type="arabicPeriod"/>
            </a:pPr>
            <a:r>
              <a:rPr lang="en-US" dirty="0"/>
              <a:t>CISCO Academy</a:t>
            </a:r>
          </a:p>
          <a:p>
            <a:pPr marL="342900" indent="-342900">
              <a:lnSpc>
                <a:spcPct val="150000"/>
              </a:lnSpc>
              <a:buAutoNum type="arabicPeriod"/>
            </a:pPr>
            <a:r>
              <a:rPr lang="en-US" dirty="0"/>
              <a:t>NPTEL, Computer Networks and Internet Protocols, Prof. Soumya </a:t>
            </a:r>
            <a:r>
              <a:rPr lang="en-US" dirty="0" err="1"/>
              <a:t>Kanti</a:t>
            </a:r>
            <a:r>
              <a:rPr lang="en-US" dirty="0"/>
              <a:t> Ghosh, Prof. Sandip Chakraborty IIT Kharagpur. (https://nptel.ac.in/courses/106105183)</a:t>
            </a:r>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–Network Protocols and Security</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9898FE-C3CB-8FCF-D190-705A42B859CD}"/>
              </a:ext>
            </a:extLst>
          </p:cNvPr>
          <p:cNvSpPr txBox="1"/>
          <p:nvPr/>
        </p:nvSpPr>
        <p:spPr>
          <a:xfrm>
            <a:off x="1519311" y="2968283"/>
            <a:ext cx="9129932" cy="646331"/>
          </a:xfrm>
          <a:prstGeom prst="rect">
            <a:avLst/>
          </a:prstGeom>
          <a:noFill/>
        </p:spPr>
        <p:txBody>
          <a:bodyPr wrap="square">
            <a:spAutoFit/>
          </a:bodyPr>
          <a:lstStyle/>
          <a:p>
            <a:r>
              <a:rPr lang="en-US" sz="3600" b="1" dirty="0">
                <a:latin typeface="Bookman Old Style" pitchFamily="18" charset="0"/>
              </a:rPr>
              <a:t>NETWORK ADDRESS TRANSLATION</a:t>
            </a:r>
            <a:endParaRPr lang="en-US" sz="3600" b="1" dirty="0"/>
          </a:p>
        </p:txBody>
      </p:sp>
    </p:spTree>
    <p:extLst>
      <p:ext uri="{BB962C8B-B14F-4D97-AF65-F5344CB8AC3E}">
        <p14:creationId xmlns:p14="http://schemas.microsoft.com/office/powerpoint/2010/main" val="401990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375" y="113632"/>
            <a:ext cx="10515600" cy="600077"/>
          </a:xfrm>
        </p:spPr>
        <p:txBody>
          <a:bodyPr>
            <a:normAutofit/>
          </a:bodyPr>
          <a:lstStyle/>
          <a:p>
            <a:r>
              <a:rPr lang="en-US" dirty="0">
                <a:latin typeface="Bookman Old Style" pitchFamily="18" charset="0"/>
              </a:rPr>
              <a:t>NETWORK ADDRESS TRANSLATION</a:t>
            </a:r>
          </a:p>
        </p:txBody>
      </p:sp>
      <p:sp>
        <p:nvSpPr>
          <p:cNvPr id="3" name="Content Placeholder 2"/>
          <p:cNvSpPr>
            <a:spLocks noGrp="1"/>
          </p:cNvSpPr>
          <p:nvPr>
            <p:ph idx="1"/>
          </p:nvPr>
        </p:nvSpPr>
        <p:spPr>
          <a:xfrm>
            <a:off x="838200" y="1427419"/>
            <a:ext cx="10050194" cy="4351338"/>
          </a:xfrm>
        </p:spPr>
        <p:txBody>
          <a:bodyPr>
            <a:normAutofit lnSpcReduction="10000"/>
          </a:bodyPr>
          <a:lstStyle/>
          <a:p>
            <a:pPr algn="just"/>
            <a:r>
              <a:rPr lang="en-US" sz="2200" dirty="0"/>
              <a:t>32-bit IP address become scarce due to its limitation in the number of addresses.</a:t>
            </a:r>
          </a:p>
          <a:p>
            <a:pPr algn="just"/>
            <a:endParaRPr lang="en-US" sz="2200" dirty="0"/>
          </a:p>
          <a:p>
            <a:pPr algn="just"/>
            <a:r>
              <a:rPr lang="en-US" sz="2200" dirty="0"/>
              <a:t>Scenario can be like having IP address assigned dynamically, that is, when required we get an IP address from ISP, and when the session is terminated it can be allocated to some other.</a:t>
            </a:r>
          </a:p>
          <a:p>
            <a:pPr algn="just"/>
            <a:endParaRPr lang="en-US" sz="2200" dirty="0"/>
          </a:p>
          <a:p>
            <a:pPr algn="just"/>
            <a:r>
              <a:rPr lang="en-US" sz="2200" dirty="0"/>
              <a:t>But people working in business applications needs to access internet continuously.</a:t>
            </a:r>
          </a:p>
          <a:p>
            <a:pPr marL="0" indent="0" algn="just">
              <a:buNone/>
            </a:pPr>
            <a:endParaRPr lang="en-US" sz="2200" dirty="0"/>
          </a:p>
          <a:p>
            <a:r>
              <a:rPr lang="en-US" sz="2200" dirty="0"/>
              <a:t>NAT is used to reduce the no. of IP addresses that an organization needs.</a:t>
            </a:r>
          </a:p>
          <a:p>
            <a:endParaRPr lang="en-US" sz="2200" dirty="0"/>
          </a:p>
          <a:p>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5</a:t>
            </a:fld>
            <a:endParaRPr lang="en-AU"/>
          </a:p>
        </p:txBody>
      </p:sp>
      <p:pic>
        <p:nvPicPr>
          <p:cNvPr id="6" name="Picture 2" descr="KL Deemed to be University Logo">
            <a:extLst>
              <a:ext uri="{FF2B5EF4-FFF2-40B4-BE49-F238E27FC236}">
                <a16:creationId xmlns:a16="http://schemas.microsoft.com/office/drawing/2014/main" id="{CD4CDDCA-5F77-4ADB-ABC0-DAD9E15E7D73}"/>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348" y="136525"/>
            <a:ext cx="9424220" cy="600076"/>
          </a:xfrm>
        </p:spPr>
        <p:txBody>
          <a:bodyPr>
            <a:normAutofit/>
          </a:bodyPr>
          <a:lstStyle/>
          <a:p>
            <a:r>
              <a:rPr lang="en-US" sz="3600" dirty="0">
                <a:latin typeface="Bookman Old Style" pitchFamily="18" charset="0"/>
              </a:rPr>
              <a:t>NETWORK ADDRESS TRANSLATION…</a:t>
            </a:r>
            <a:endParaRPr lang="en-US" sz="3600" dirty="0"/>
          </a:p>
        </p:txBody>
      </p:sp>
      <p:sp>
        <p:nvSpPr>
          <p:cNvPr id="3" name="Content Placeholder 2"/>
          <p:cNvSpPr>
            <a:spLocks noGrp="1"/>
          </p:cNvSpPr>
          <p:nvPr>
            <p:ph idx="1"/>
          </p:nvPr>
        </p:nvSpPr>
        <p:spPr>
          <a:xfrm>
            <a:off x="403070" y="860593"/>
            <a:ext cx="4086211" cy="5280204"/>
          </a:xfrm>
          <a:ln w="3175">
            <a:solidFill>
              <a:schemeClr val="tx1"/>
            </a:solidFill>
          </a:ln>
        </p:spPr>
        <p:txBody>
          <a:bodyPr>
            <a:normAutofit fontScale="92500" lnSpcReduction="10000"/>
          </a:bodyPr>
          <a:lstStyle/>
          <a:p>
            <a:pPr>
              <a:buNone/>
            </a:pPr>
            <a:r>
              <a:rPr lang="en-US" sz="2200" b="1" dirty="0"/>
              <a:t>NAT Definition:</a:t>
            </a:r>
          </a:p>
          <a:p>
            <a:pPr algn="just"/>
            <a:r>
              <a:rPr lang="en-US" sz="2200" dirty="0"/>
              <a:t>Assign each company a single IP address(Public) for internet traffic.</a:t>
            </a:r>
          </a:p>
          <a:p>
            <a:pPr algn="just"/>
            <a:endParaRPr lang="en-US" sz="2200" dirty="0"/>
          </a:p>
          <a:p>
            <a:pPr algn="just"/>
            <a:r>
              <a:rPr lang="en-US" sz="2200" dirty="0"/>
              <a:t>Within the company, every computer gets a unique IP address(Private) to manage intramural traffic.</a:t>
            </a:r>
          </a:p>
          <a:p>
            <a:pPr algn="just"/>
            <a:endParaRPr lang="en-US" sz="2200" dirty="0"/>
          </a:p>
          <a:p>
            <a:pPr algn="just"/>
            <a:r>
              <a:rPr lang="en-US" sz="2200" dirty="0"/>
              <a:t>Whenever a packet exits the company and goes to the ISP, an address translation(Private to Public) takes place.</a:t>
            </a:r>
          </a:p>
        </p:txBody>
      </p:sp>
      <p:sp>
        <p:nvSpPr>
          <p:cNvPr id="5" name="Slide Number Placeholder 4"/>
          <p:cNvSpPr>
            <a:spLocks noGrp="1"/>
          </p:cNvSpPr>
          <p:nvPr>
            <p:ph type="sldNum" sz="quarter" idx="12"/>
          </p:nvPr>
        </p:nvSpPr>
        <p:spPr/>
        <p:txBody>
          <a:bodyPr/>
          <a:lstStyle/>
          <a:p>
            <a:fld id="{68187FF5-4BF9-4B21-B0D2-9B7FF2B27D7F}" type="slidenum">
              <a:rPr lang="en-AU" smtClean="0"/>
              <a:pPr/>
              <a:t>6</a:t>
            </a:fld>
            <a:endParaRPr lang="en-AU"/>
          </a:p>
        </p:txBody>
      </p:sp>
      <p:pic>
        <p:nvPicPr>
          <p:cNvPr id="6" name="Picture 2" descr="KL Deemed to be University Logo">
            <a:extLst>
              <a:ext uri="{FF2B5EF4-FFF2-40B4-BE49-F238E27FC236}">
                <a16:creationId xmlns:a16="http://schemas.microsoft.com/office/drawing/2014/main" id="{C47479A8-FF15-4431-BF95-F4A415E3D9B0}"/>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7" name="Picture 2">
            <a:extLst>
              <a:ext uri="{FF2B5EF4-FFF2-40B4-BE49-F238E27FC236}">
                <a16:creationId xmlns:a16="http://schemas.microsoft.com/office/drawing/2014/main" id="{87BD4C8E-5BBF-413F-940E-6C31B45438E3}"/>
              </a:ext>
            </a:extLst>
          </p:cNvPr>
          <p:cNvPicPr>
            <a:picLocks noChangeAspect="1" noChangeArrowheads="1"/>
          </p:cNvPicPr>
          <p:nvPr/>
        </p:nvPicPr>
        <p:blipFill>
          <a:blip r:embed="rId3" cstate="print"/>
          <a:srcRect/>
          <a:stretch>
            <a:fillRect/>
          </a:stretch>
        </p:blipFill>
        <p:spPr bwMode="auto">
          <a:xfrm>
            <a:off x="4826629" y="860593"/>
            <a:ext cx="7160456" cy="3286767"/>
          </a:xfrm>
          <a:prstGeom prst="rect">
            <a:avLst/>
          </a:prstGeom>
          <a:noFill/>
          <a:ln w="3175">
            <a:solidFill>
              <a:schemeClr val="tx1"/>
            </a:solidFill>
            <a:miter lim="800000"/>
            <a:headEnd/>
            <a:tailEnd/>
          </a:ln>
        </p:spPr>
      </p:pic>
      <p:sp>
        <p:nvSpPr>
          <p:cNvPr id="8" name="TextBox 7">
            <a:extLst>
              <a:ext uri="{FF2B5EF4-FFF2-40B4-BE49-F238E27FC236}">
                <a16:creationId xmlns:a16="http://schemas.microsoft.com/office/drawing/2014/main" id="{ED6665A3-3390-A6C7-4CB7-EBAED55A7988}"/>
              </a:ext>
            </a:extLst>
          </p:cNvPr>
          <p:cNvSpPr txBox="1"/>
          <p:nvPr/>
        </p:nvSpPr>
        <p:spPr>
          <a:xfrm>
            <a:off x="4826629" y="4264889"/>
            <a:ext cx="7160456" cy="1785104"/>
          </a:xfrm>
          <a:prstGeom prst="rect">
            <a:avLst/>
          </a:prstGeom>
          <a:noFill/>
          <a:ln>
            <a:solidFill>
              <a:schemeClr val="tx1"/>
            </a:solidFill>
          </a:ln>
        </p:spPr>
        <p:txBody>
          <a:bodyPr wrap="square">
            <a:spAutoFit/>
          </a:bodyPr>
          <a:lstStyle/>
          <a:p>
            <a:pPr algn="just"/>
            <a:r>
              <a:rPr lang="en-US" sz="2200" dirty="0">
                <a:solidFill>
                  <a:srgbClr val="0070C0"/>
                </a:solidFill>
              </a:rPr>
              <a:t>A Network Address Translation (NAT) is the process of mapping an internet protocol (IP) address to another by changing the header of IP packets while in transit via a router. This helps to improve security and decrease the number of IP addresses an organization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
            <a:ext cx="10063316" cy="718498"/>
          </a:xfrm>
        </p:spPr>
        <p:txBody>
          <a:bodyPr>
            <a:normAutofit/>
          </a:bodyPr>
          <a:lstStyle/>
          <a:p>
            <a:r>
              <a:rPr lang="en-US" sz="4000" dirty="0">
                <a:latin typeface="Bookman Old Style" pitchFamily="18" charset="0"/>
              </a:rPr>
              <a:t>NETWORK ADDRESS TRANSLATION…</a:t>
            </a:r>
          </a:p>
        </p:txBody>
      </p:sp>
      <p:sp>
        <p:nvSpPr>
          <p:cNvPr id="3" name="Content Placeholder 2"/>
          <p:cNvSpPr>
            <a:spLocks noGrp="1"/>
          </p:cNvSpPr>
          <p:nvPr>
            <p:ph idx="1"/>
          </p:nvPr>
        </p:nvSpPr>
        <p:spPr>
          <a:xfrm>
            <a:off x="838200" y="1155470"/>
            <a:ext cx="10515600" cy="4817628"/>
          </a:xfrm>
        </p:spPr>
        <p:txBody>
          <a:bodyPr>
            <a:normAutofit fontScale="92500" lnSpcReduction="10000"/>
          </a:bodyPr>
          <a:lstStyle/>
          <a:p>
            <a:r>
              <a:rPr lang="en-US" sz="2200" dirty="0"/>
              <a:t>Private addresses:</a:t>
            </a:r>
          </a:p>
          <a:p>
            <a:pPr>
              <a:buNone/>
            </a:pPr>
            <a:r>
              <a:rPr lang="en-US" sz="2200" dirty="0"/>
              <a:t>		10 . 0 . 0 . 0  -  10 . 255 . 255 . 255 / 8</a:t>
            </a:r>
          </a:p>
          <a:p>
            <a:pPr>
              <a:buNone/>
            </a:pPr>
            <a:r>
              <a:rPr lang="en-US" sz="2200" dirty="0"/>
              <a:t>		172 . 16. 0. 0 – 172. 31 . 255 . 255 /12</a:t>
            </a:r>
          </a:p>
          <a:p>
            <a:pPr>
              <a:buNone/>
            </a:pPr>
            <a:r>
              <a:rPr lang="en-US" sz="2200" dirty="0"/>
              <a:t>		192 . 168 .0 . 0 -  192 . 168 . 255 . 255 /16</a:t>
            </a:r>
          </a:p>
          <a:p>
            <a:pPr>
              <a:buNone/>
            </a:pPr>
            <a:endParaRPr lang="en-US" sz="2200" dirty="0"/>
          </a:p>
          <a:p>
            <a:r>
              <a:rPr lang="en-US" sz="2200" b="1" dirty="0"/>
              <a:t> Operation of NAT:</a:t>
            </a:r>
          </a:p>
          <a:p>
            <a:pPr lvl="1" algn="just">
              <a:buFont typeface="Wingdings" panose="05000000000000000000" pitchFamily="2" charset="2"/>
              <a:buChar char="Ø"/>
            </a:pPr>
            <a:r>
              <a:rPr lang="en-US" sz="2200" dirty="0"/>
              <a:t>Initially the company had 4 computers and the IP addresses were provided by the ISP’s ( contiguous).</a:t>
            </a:r>
          </a:p>
          <a:p>
            <a:pPr lvl="1" algn="just">
              <a:buFont typeface="Wingdings" panose="05000000000000000000" pitchFamily="2" charset="2"/>
              <a:buChar char="Ø"/>
            </a:pPr>
            <a:endParaRPr lang="en-US" sz="2200" dirty="0"/>
          </a:p>
          <a:p>
            <a:pPr lvl="1" algn="just">
              <a:buFont typeface="Wingdings" panose="05000000000000000000" pitchFamily="2" charset="2"/>
              <a:buChar char="Ø"/>
            </a:pPr>
            <a:r>
              <a:rPr lang="en-US" sz="2200" dirty="0"/>
              <a:t>Now when the company has extended its employees and so its computers, in such case the contiguous in the IP address get lost and it is unable to get the IP address</a:t>
            </a:r>
          </a:p>
        </p:txBody>
      </p:sp>
      <p:sp>
        <p:nvSpPr>
          <p:cNvPr id="5" name="Slide Number Placeholder 4"/>
          <p:cNvSpPr>
            <a:spLocks noGrp="1"/>
          </p:cNvSpPr>
          <p:nvPr>
            <p:ph type="sldNum" sz="quarter" idx="12"/>
          </p:nvPr>
        </p:nvSpPr>
        <p:spPr/>
        <p:txBody>
          <a:bodyPr/>
          <a:lstStyle/>
          <a:p>
            <a:fld id="{68187FF5-4BF9-4B21-B0D2-9B7FF2B27D7F}" type="slidenum">
              <a:rPr lang="en-AU" smtClean="0"/>
              <a:pPr/>
              <a:t>7</a:t>
            </a:fld>
            <a:endParaRPr lang="en-AU"/>
          </a:p>
        </p:txBody>
      </p:sp>
      <p:pic>
        <p:nvPicPr>
          <p:cNvPr id="6" name="Picture 2" descr="KL Deemed to be University Logo">
            <a:extLst>
              <a:ext uri="{FF2B5EF4-FFF2-40B4-BE49-F238E27FC236}">
                <a16:creationId xmlns:a16="http://schemas.microsoft.com/office/drawing/2014/main" id="{B2E0E039-C2A3-42C7-B98E-288AF6B5D76E}"/>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5590"/>
            <a:ext cx="10402529" cy="711507"/>
          </a:xfrm>
        </p:spPr>
        <p:txBody>
          <a:bodyPr>
            <a:normAutofit/>
          </a:bodyPr>
          <a:lstStyle/>
          <a:p>
            <a:r>
              <a:rPr lang="en-US" dirty="0">
                <a:latin typeface="Bookman Old Style" pitchFamily="18" charset="0"/>
              </a:rPr>
              <a:t>NETWORK ADDRESS TRANSLATION</a:t>
            </a:r>
            <a:endParaRPr lang="en-US" dirty="0"/>
          </a:p>
        </p:txBody>
      </p:sp>
      <p:sp>
        <p:nvSpPr>
          <p:cNvPr id="3" name="Content Placeholder 2"/>
          <p:cNvSpPr>
            <a:spLocks noGrp="1"/>
          </p:cNvSpPr>
          <p:nvPr>
            <p:ph idx="1"/>
          </p:nvPr>
        </p:nvSpPr>
        <p:spPr>
          <a:xfrm>
            <a:off x="1147915" y="1253331"/>
            <a:ext cx="10031361" cy="4955740"/>
          </a:xfrm>
        </p:spPr>
        <p:txBody>
          <a:bodyPr>
            <a:normAutofit lnSpcReduction="10000"/>
          </a:bodyPr>
          <a:lstStyle/>
          <a:p>
            <a:pPr algn="just"/>
            <a:r>
              <a:rPr lang="en-US" sz="2200" dirty="0"/>
              <a:t>In such case NAT is used where a single IP address is going to identify the entire site or company with several private addresses.</a:t>
            </a:r>
          </a:p>
          <a:p>
            <a:pPr algn="just"/>
            <a:endParaRPr lang="en-US" sz="2200" dirty="0"/>
          </a:p>
          <a:p>
            <a:pPr algn="just"/>
            <a:r>
              <a:rPr lang="en-US" sz="2200" dirty="0"/>
              <a:t>Ex: 		SINGLE IP :  200.24.5.8</a:t>
            </a:r>
          </a:p>
          <a:p>
            <a:pPr algn="just">
              <a:buNone/>
            </a:pPr>
            <a:r>
              <a:rPr lang="en-US" sz="2200" dirty="0"/>
              <a:t>			PRIVATE   :  172.18.3.1</a:t>
            </a:r>
          </a:p>
          <a:p>
            <a:pPr algn="just"/>
            <a:endParaRPr lang="en-US" sz="2200" dirty="0"/>
          </a:p>
          <a:p>
            <a:pPr algn="just"/>
            <a:r>
              <a:rPr lang="en-US" sz="2200" dirty="0"/>
              <a:t>Case-1: when packets are sent from the site it uses 172.18.3.1, the NAT box converts the private address into original IP address (200.24.5.8)</a:t>
            </a:r>
          </a:p>
          <a:p>
            <a:pPr algn="just"/>
            <a:endParaRPr lang="en-US" sz="2200" dirty="0"/>
          </a:p>
          <a:p>
            <a:pPr algn="just"/>
            <a:r>
              <a:rPr lang="en-US" sz="2200" dirty="0"/>
              <a:t>Case-2: how NAT router identifies the actual address in the private site?</a:t>
            </a:r>
          </a:p>
          <a:p>
            <a:pPr algn="just"/>
            <a:endParaRPr lang="en-US" sz="2200" dirty="0"/>
          </a:p>
          <a:p>
            <a:pPr lvl="1" algn="just">
              <a:buNone/>
            </a:pPr>
            <a:endParaRPr lang="en-US" sz="2200"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8</a:t>
            </a:fld>
            <a:endParaRPr lang="en-AU"/>
          </a:p>
        </p:txBody>
      </p:sp>
      <p:pic>
        <p:nvPicPr>
          <p:cNvPr id="6" name="Picture 2" descr="KL Deemed to be University Logo">
            <a:extLst>
              <a:ext uri="{FF2B5EF4-FFF2-40B4-BE49-F238E27FC236}">
                <a16:creationId xmlns:a16="http://schemas.microsoft.com/office/drawing/2014/main" id="{3AA940A5-51DB-436B-9CB0-E251501FFA7D}"/>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2313"/>
            <a:ext cx="10343535" cy="741681"/>
          </a:xfrm>
        </p:spPr>
        <p:txBody>
          <a:bodyPr>
            <a:normAutofit/>
          </a:bodyPr>
          <a:lstStyle/>
          <a:p>
            <a:r>
              <a:rPr lang="en-US" dirty="0">
                <a:latin typeface="Bookman Old Style" pitchFamily="18" charset="0"/>
              </a:rPr>
              <a:t>NETWORK ADDRESS TRANSLATION</a:t>
            </a:r>
            <a:endParaRPr lang="en-US" dirty="0"/>
          </a:p>
        </p:txBody>
      </p:sp>
      <p:sp>
        <p:nvSpPr>
          <p:cNvPr id="3" name="Content Placeholder 2"/>
          <p:cNvSpPr>
            <a:spLocks noGrp="1"/>
          </p:cNvSpPr>
          <p:nvPr>
            <p:ph idx="1"/>
          </p:nvPr>
        </p:nvSpPr>
        <p:spPr>
          <a:xfrm>
            <a:off x="1236407" y="886308"/>
            <a:ext cx="10515600" cy="5853708"/>
          </a:xfrm>
        </p:spPr>
        <p:txBody>
          <a:bodyPr/>
          <a:lstStyle/>
          <a:p>
            <a:pPr algn="just"/>
            <a:r>
              <a:rPr lang="en-US" sz="2200" dirty="0"/>
              <a:t>NAT router maintains a table</a:t>
            </a:r>
          </a:p>
          <a:p>
            <a:pPr algn="just"/>
            <a:endParaRPr lang="en-US" sz="2200" dirty="0"/>
          </a:p>
          <a:p>
            <a:pPr algn="just">
              <a:buNone/>
            </a:pPr>
            <a:endParaRPr lang="en-US" sz="2200" dirty="0"/>
          </a:p>
          <a:p>
            <a:pPr algn="just"/>
            <a:endParaRPr lang="en-US" sz="2200" dirty="0"/>
          </a:p>
          <a:p>
            <a:pPr algn="just"/>
            <a:r>
              <a:rPr lang="en-US" sz="2200" dirty="0"/>
              <a:t>When a reply comes from the destination to 200.24.5.8, it looks to the router table and finds the source.</a:t>
            </a:r>
          </a:p>
          <a:p>
            <a:pPr algn="just"/>
            <a:r>
              <a:rPr lang="en-US" sz="2200" dirty="0"/>
              <a:t>Case-3: what if two source (Intramural) has the same destination address?</a:t>
            </a:r>
          </a:p>
          <a:p>
            <a:pPr algn="just"/>
            <a:endParaRPr lang="en-US" sz="2200" dirty="0"/>
          </a:p>
          <a:p>
            <a:pPr algn="just"/>
            <a:endParaRPr lang="en-US" sz="2200" dirty="0"/>
          </a:p>
          <a:p>
            <a:pPr algn="just"/>
            <a:endParaRPr lang="en-US" sz="2200" dirty="0"/>
          </a:p>
          <a:p>
            <a:pPr algn="just"/>
            <a:r>
              <a:rPr lang="en-US" sz="2200" dirty="0"/>
              <a:t>The solution in such case is port numbers at source side can be used to distinguish.</a:t>
            </a:r>
          </a:p>
          <a:p>
            <a:pPr algn="just"/>
            <a:endParaRPr lang="en-US" sz="2200" dirty="0"/>
          </a:p>
          <a:p>
            <a:pPr algn="just"/>
            <a:endParaRPr lang="en-US" sz="2200" dirty="0"/>
          </a:p>
        </p:txBody>
      </p:sp>
      <p:sp>
        <p:nvSpPr>
          <p:cNvPr id="5" name="Slide Number Placeholder 4"/>
          <p:cNvSpPr>
            <a:spLocks noGrp="1"/>
          </p:cNvSpPr>
          <p:nvPr>
            <p:ph type="sldNum" sz="quarter" idx="12"/>
          </p:nvPr>
        </p:nvSpPr>
        <p:spPr/>
        <p:txBody>
          <a:bodyPr/>
          <a:lstStyle/>
          <a:p>
            <a:pPr algn="r"/>
            <a:fld id="{68187FF5-4BF9-4B21-B0D2-9B7FF2B27D7F}" type="slidenum">
              <a:rPr lang="en-AU" smtClean="0"/>
              <a:pPr algn="r"/>
              <a:t>9</a:t>
            </a:fld>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39208321"/>
              </p:ext>
            </p:extLst>
          </p:nvPr>
        </p:nvGraphicFramePr>
        <p:xfrm>
          <a:off x="3829102" y="1401649"/>
          <a:ext cx="3616026" cy="885548"/>
        </p:xfrm>
        <a:graphic>
          <a:graphicData uri="http://schemas.openxmlformats.org/drawingml/2006/table">
            <a:tbl>
              <a:tblPr firstRow="1" bandRow="1">
                <a:tableStyleId>{073A0DAA-6AF3-43AB-8588-CEC1D06C72B9}</a:tableStyleId>
              </a:tblPr>
              <a:tblGrid>
                <a:gridCol w="1808013">
                  <a:extLst>
                    <a:ext uri="{9D8B030D-6E8A-4147-A177-3AD203B41FA5}">
                      <a16:colId xmlns:a16="http://schemas.microsoft.com/office/drawing/2014/main" val="20000"/>
                    </a:ext>
                  </a:extLst>
                </a:gridCol>
                <a:gridCol w="1808013">
                  <a:extLst>
                    <a:ext uri="{9D8B030D-6E8A-4147-A177-3AD203B41FA5}">
                      <a16:colId xmlns:a16="http://schemas.microsoft.com/office/drawing/2014/main" val="20001"/>
                    </a:ext>
                  </a:extLst>
                </a:gridCol>
              </a:tblGrid>
              <a:tr h="442774">
                <a:tc>
                  <a:txBody>
                    <a:bodyPr/>
                    <a:lstStyle/>
                    <a:p>
                      <a:pPr algn="ctr"/>
                      <a:r>
                        <a:rPr lang="en-US" dirty="0">
                          <a:latin typeface="Bookman Old Style" pitchFamily="18" charset="0"/>
                        </a:rPr>
                        <a:t>Source</a:t>
                      </a:r>
                    </a:p>
                  </a:txBody>
                  <a:tcPr/>
                </a:tc>
                <a:tc>
                  <a:txBody>
                    <a:bodyPr/>
                    <a:lstStyle/>
                    <a:p>
                      <a:pPr algn="ctr"/>
                      <a:r>
                        <a:rPr lang="en-US" dirty="0">
                          <a:latin typeface="Bookman Old Style" pitchFamily="18" charset="0"/>
                        </a:rPr>
                        <a:t>destination</a:t>
                      </a:r>
                    </a:p>
                  </a:txBody>
                  <a:tcPr/>
                </a:tc>
                <a:extLst>
                  <a:ext uri="{0D108BD9-81ED-4DB2-BD59-A6C34878D82A}">
                    <a16:rowId xmlns:a16="http://schemas.microsoft.com/office/drawing/2014/main" val="10000"/>
                  </a:ext>
                </a:extLst>
              </a:tr>
              <a:tr h="442774">
                <a:tc>
                  <a:txBody>
                    <a:bodyPr/>
                    <a:lstStyle/>
                    <a:p>
                      <a:pPr algn="ctr"/>
                      <a:r>
                        <a:rPr lang="en-US" dirty="0">
                          <a:latin typeface="Bookman Old Style" pitchFamily="18" charset="0"/>
                        </a:rPr>
                        <a:t>172.18.3.1</a:t>
                      </a:r>
                    </a:p>
                  </a:txBody>
                  <a:tcPr/>
                </a:tc>
                <a:tc>
                  <a:txBody>
                    <a:bodyPr/>
                    <a:lstStyle/>
                    <a:p>
                      <a:pPr algn="ctr"/>
                      <a:r>
                        <a:rPr lang="en-US" dirty="0">
                          <a:latin typeface="Bookman Old Style" pitchFamily="18" charset="0"/>
                        </a:rPr>
                        <a:t>x.y.z.a</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08938309"/>
              </p:ext>
            </p:extLst>
          </p:nvPr>
        </p:nvGraphicFramePr>
        <p:xfrm>
          <a:off x="3964146" y="3836854"/>
          <a:ext cx="3587028" cy="1097280"/>
        </p:xfrm>
        <a:graphic>
          <a:graphicData uri="http://schemas.openxmlformats.org/drawingml/2006/table">
            <a:tbl>
              <a:tblPr firstRow="1" bandRow="1">
                <a:tableStyleId>{073A0DAA-6AF3-43AB-8588-CEC1D06C72B9}</a:tableStyleId>
              </a:tblPr>
              <a:tblGrid>
                <a:gridCol w="1793514">
                  <a:extLst>
                    <a:ext uri="{9D8B030D-6E8A-4147-A177-3AD203B41FA5}">
                      <a16:colId xmlns:a16="http://schemas.microsoft.com/office/drawing/2014/main" val="20000"/>
                    </a:ext>
                  </a:extLst>
                </a:gridCol>
                <a:gridCol w="1793514">
                  <a:extLst>
                    <a:ext uri="{9D8B030D-6E8A-4147-A177-3AD203B41FA5}">
                      <a16:colId xmlns:a16="http://schemas.microsoft.com/office/drawing/2014/main" val="20001"/>
                    </a:ext>
                  </a:extLst>
                </a:gridCol>
              </a:tblGrid>
              <a:tr h="348287">
                <a:tc>
                  <a:txBody>
                    <a:bodyPr/>
                    <a:lstStyle/>
                    <a:p>
                      <a:pPr algn="ctr"/>
                      <a:r>
                        <a:rPr lang="en-US" dirty="0">
                          <a:latin typeface="Bookman Old Style" pitchFamily="18" charset="0"/>
                        </a:rPr>
                        <a:t>source</a:t>
                      </a:r>
                    </a:p>
                  </a:txBody>
                  <a:tcPr/>
                </a:tc>
                <a:tc>
                  <a:txBody>
                    <a:bodyPr/>
                    <a:lstStyle/>
                    <a:p>
                      <a:pPr algn="ctr"/>
                      <a:r>
                        <a:rPr lang="en-US" dirty="0">
                          <a:latin typeface="Bookman Old Style" pitchFamily="18" charset="0"/>
                        </a:rPr>
                        <a:t>Destination</a:t>
                      </a:r>
                    </a:p>
                  </a:txBody>
                  <a:tcPr/>
                </a:tc>
                <a:extLst>
                  <a:ext uri="{0D108BD9-81ED-4DB2-BD59-A6C34878D82A}">
                    <a16:rowId xmlns:a16="http://schemas.microsoft.com/office/drawing/2014/main" val="10000"/>
                  </a:ext>
                </a:extLst>
              </a:tr>
              <a:tr h="348287">
                <a:tc>
                  <a:txBody>
                    <a:bodyPr/>
                    <a:lstStyle/>
                    <a:p>
                      <a:pPr algn="ctr"/>
                      <a:r>
                        <a:rPr lang="en-US" dirty="0">
                          <a:latin typeface="Bookman Old Style" pitchFamily="18" charset="0"/>
                        </a:rPr>
                        <a:t>172.18.3.1</a:t>
                      </a:r>
                    </a:p>
                  </a:txBody>
                  <a:tcPr/>
                </a:tc>
                <a:tc>
                  <a:txBody>
                    <a:bodyPr/>
                    <a:lstStyle/>
                    <a:p>
                      <a:pPr algn="ctr"/>
                      <a:r>
                        <a:rPr lang="en-US" dirty="0">
                          <a:latin typeface="Bookman Old Style" pitchFamily="18" charset="0"/>
                        </a:rPr>
                        <a:t>25.8.3.2</a:t>
                      </a:r>
                    </a:p>
                  </a:txBody>
                  <a:tcPr/>
                </a:tc>
                <a:extLst>
                  <a:ext uri="{0D108BD9-81ED-4DB2-BD59-A6C34878D82A}">
                    <a16:rowId xmlns:a16="http://schemas.microsoft.com/office/drawing/2014/main" val="10001"/>
                  </a:ext>
                </a:extLst>
              </a:tr>
              <a:tr h="348287">
                <a:tc>
                  <a:txBody>
                    <a:bodyPr/>
                    <a:lstStyle/>
                    <a:p>
                      <a:pPr algn="ctr"/>
                      <a:r>
                        <a:rPr lang="en-US" dirty="0">
                          <a:latin typeface="Bookman Old Style" pitchFamily="18" charset="0"/>
                        </a:rPr>
                        <a:t>172.18.3.2</a:t>
                      </a:r>
                    </a:p>
                  </a:txBody>
                  <a:tcPr/>
                </a:tc>
                <a:tc>
                  <a:txBody>
                    <a:bodyPr/>
                    <a:lstStyle/>
                    <a:p>
                      <a:pPr algn="ctr"/>
                      <a:r>
                        <a:rPr lang="en-US" dirty="0">
                          <a:latin typeface="Bookman Old Style" pitchFamily="18" charset="0"/>
                        </a:rPr>
                        <a:t>25.8.3.2</a:t>
                      </a:r>
                    </a:p>
                  </a:txBody>
                  <a:tcPr/>
                </a:tc>
                <a:extLst>
                  <a:ext uri="{0D108BD9-81ED-4DB2-BD59-A6C34878D82A}">
                    <a16:rowId xmlns:a16="http://schemas.microsoft.com/office/drawing/2014/main" val="10002"/>
                  </a:ext>
                </a:extLst>
              </a:tr>
            </a:tbl>
          </a:graphicData>
        </a:graphic>
      </p:graphicFrame>
      <p:pic>
        <p:nvPicPr>
          <p:cNvPr id="8" name="Picture 2" descr="KL Deemed to be University Logo">
            <a:extLst>
              <a:ext uri="{FF2B5EF4-FFF2-40B4-BE49-F238E27FC236}">
                <a16:creationId xmlns:a16="http://schemas.microsoft.com/office/drawing/2014/main" id="{3807144E-594F-4A72-8987-7D94C65F7C38}"/>
              </a:ext>
            </a:extLst>
          </p:cNvPr>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4" name="Picture 3">
            <a:extLst>
              <a:ext uri="{FF2B5EF4-FFF2-40B4-BE49-F238E27FC236}">
                <a16:creationId xmlns:a16="http://schemas.microsoft.com/office/drawing/2014/main" id="{6A468552-4A45-403E-A9E2-33353832EF17}"/>
              </a:ext>
            </a:extLst>
          </p:cNvPr>
          <p:cNvPicPr>
            <a:picLocks noChangeAspect="1"/>
          </p:cNvPicPr>
          <p:nvPr/>
        </p:nvPicPr>
        <p:blipFill>
          <a:blip r:embed="rId3"/>
          <a:stretch>
            <a:fillRect/>
          </a:stretch>
        </p:blipFill>
        <p:spPr>
          <a:xfrm>
            <a:off x="3581401" y="5557517"/>
            <a:ext cx="4811143" cy="1182498"/>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A00F5F-5366-4B1C-9406-30DECA796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5_6233206605559631053</Template>
  <TotalTime>836</TotalTime>
  <Words>1998</Words>
  <Application>Microsoft Office PowerPoint</Application>
  <PresentationFormat>Widescreen</PresentationFormat>
  <Paragraphs>306</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BioRhyme ExtraBold</vt:lpstr>
      <vt:lpstr>Bookman Old Style</vt:lpstr>
      <vt:lpstr>Calibri</vt:lpstr>
      <vt:lpstr>Courier New</vt:lpstr>
      <vt:lpstr>Gill Sans MT</vt:lpstr>
      <vt:lpstr>Poppins</vt:lpstr>
      <vt:lpstr>Wingdings</vt:lpstr>
      <vt:lpstr>Gallery</vt:lpstr>
      <vt:lpstr>PowerPoint Presentation</vt:lpstr>
      <vt:lpstr>PowerPoint Presentation</vt:lpstr>
      <vt:lpstr>PowerPoint Presentation</vt:lpstr>
      <vt:lpstr>PowerPoint Presentation</vt:lpstr>
      <vt:lpstr>NETWORK ADDRESS TRANSLATION</vt:lpstr>
      <vt:lpstr>NETWORK ADDRESS TRANSLATION…</vt:lpstr>
      <vt:lpstr>NETWORK ADDRESS TRANSLATION…</vt:lpstr>
      <vt:lpstr>NETWORK ADDRESS TRANSLATION</vt:lpstr>
      <vt:lpstr>NETWORK ADDRESS TRANSLATION</vt:lpstr>
      <vt:lpstr>PowerPoint Presentation</vt:lpstr>
      <vt:lpstr>INTERNET PROTOCOLS</vt:lpstr>
      <vt:lpstr>ICMP- INTERNET CONTROL MESSAGE PROTOCOL</vt:lpstr>
      <vt:lpstr>ICMP- MESSAGE FORMAT</vt:lpstr>
      <vt:lpstr>ICMP- MESSAGE</vt:lpstr>
      <vt:lpstr>Frequent ICMP Error message</vt:lpstr>
      <vt:lpstr>ICMP Error message – Subtypes</vt:lpstr>
      <vt:lpstr>PowerPoint Presentation</vt:lpstr>
      <vt:lpstr>OSPF ( OPEN SHORTEST PATH FIRST)</vt:lpstr>
      <vt:lpstr>OSPF</vt:lpstr>
      <vt:lpstr>Features of OSPF</vt:lpstr>
      <vt:lpstr>OSPF</vt:lpstr>
      <vt:lpstr>ROUTING USING OSPF</vt:lpstr>
      <vt:lpstr>PowerPoint Presentation</vt:lpstr>
      <vt:lpstr>OSPF</vt:lpstr>
      <vt:lpstr>OSPF</vt:lpstr>
      <vt:lpstr>PowerPoint Presentation</vt:lpstr>
      <vt:lpstr>OSPF</vt:lpstr>
      <vt:lpstr>PowerPoint Presentation</vt:lpstr>
      <vt:lpstr>BGP ( BORDER GATEWAY PROTOCOL)</vt:lpstr>
      <vt:lpstr>BGP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Prasanna Lakshmi</cp:lastModifiedBy>
  <cp:revision>69</cp:revision>
  <dcterms:created xsi:type="dcterms:W3CDTF">2020-02-08T09:57:44Z</dcterms:created>
  <dcterms:modified xsi:type="dcterms:W3CDTF">2024-01-18T10:31:46Z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