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notesMasterIdLst>
    <p:notesMasterId r:id="rId37"/>
  </p:notesMasterIdLst>
  <p:sldIdLst>
    <p:sldId id="428" r:id="rId5"/>
    <p:sldId id="429" r:id="rId6"/>
    <p:sldId id="430" r:id="rId7"/>
    <p:sldId id="351" r:id="rId8"/>
    <p:sldId id="352" r:id="rId9"/>
    <p:sldId id="353" r:id="rId10"/>
    <p:sldId id="354" r:id="rId11"/>
    <p:sldId id="355" r:id="rId12"/>
    <p:sldId id="399" r:id="rId13"/>
    <p:sldId id="400" r:id="rId14"/>
    <p:sldId id="357" r:id="rId15"/>
    <p:sldId id="359" r:id="rId16"/>
    <p:sldId id="358" r:id="rId17"/>
    <p:sldId id="362" r:id="rId18"/>
    <p:sldId id="360" r:id="rId19"/>
    <p:sldId id="361" r:id="rId20"/>
    <p:sldId id="401" r:id="rId21"/>
    <p:sldId id="402" r:id="rId22"/>
    <p:sldId id="374" r:id="rId23"/>
    <p:sldId id="426" r:id="rId24"/>
    <p:sldId id="427" r:id="rId25"/>
    <p:sldId id="375" r:id="rId26"/>
    <p:sldId id="403" r:id="rId27"/>
    <p:sldId id="425" r:id="rId28"/>
    <p:sldId id="413" r:id="rId29"/>
    <p:sldId id="366" r:id="rId30"/>
    <p:sldId id="367" r:id="rId31"/>
    <p:sldId id="419" r:id="rId32"/>
    <p:sldId id="411" r:id="rId33"/>
    <p:sldId id="433" r:id="rId34"/>
    <p:sldId id="431" r:id="rId35"/>
    <p:sldId id="43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37B6E0-AF06-8C17-FB99-D28A255DFE87}" v="1" dt="2023-08-03T10:29:05.353"/>
    <p1510:client id="{87C64A42-2411-47D5-2C16-651CE1962FFC}" v="7" dt="2023-07-31T13:29:03.415"/>
    <p1510:client id="{D9CDD12E-52A5-0798-2458-9B5249D52E17}" v="11" dt="2023-08-05T06:37:12.1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85" d="100"/>
          <a:sy n="85" d="100"/>
        </p:scale>
        <p:origin x="51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244196-20C1-42AF-B0BD-3A0C01340ABD}" type="datetimeFigureOut">
              <a:rPr lang="en-AU" smtClean="0"/>
              <a:pPr/>
              <a:t>31/01/2025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C46252-7977-470F-A63B-F34B0A5EB215}" type="slidenum">
              <a:rPr lang="en-AU" smtClean="0"/>
              <a:pPr/>
              <a:t>‹#›</a:t>
            </a:fld>
            <a:endParaRPr lang="en-AU"/>
          </a:p>
        </p:txBody>
      </p:sp>
    </p:spTree>
    <p:extLst>
      <p:ext uri="{BB962C8B-B14F-4D97-AF65-F5344CB8AC3E}">
        <p14:creationId xmlns:p14="http://schemas.microsoft.com/office/powerpoint/2010/main" val="3919497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7FAD2-4DD8-61E9-4E59-0BE113318E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793DCF-C448-CB70-488E-52C04C00A9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804725-16E0-D41E-AC07-9DD4B83CDC20}"/>
              </a:ext>
            </a:extLst>
          </p:cNvPr>
          <p:cNvSpPr>
            <a:spLocks noGrp="1"/>
          </p:cNvSpPr>
          <p:nvPr>
            <p:ph type="dt" sz="half" idx="10"/>
          </p:nvPr>
        </p:nvSpPr>
        <p:spPr/>
        <p:txBody>
          <a:bodyPr/>
          <a:lstStyle/>
          <a:p>
            <a:r>
              <a:rPr lang="en-US"/>
              <a:t>&lt;COURSE TITLE&gt;, &lt;TOPIC NAME&gt;</a:t>
            </a:r>
            <a:endParaRPr lang="en-IN" dirty="0"/>
          </a:p>
        </p:txBody>
      </p:sp>
      <p:sp>
        <p:nvSpPr>
          <p:cNvPr id="5" name="Footer Placeholder 4">
            <a:extLst>
              <a:ext uri="{FF2B5EF4-FFF2-40B4-BE49-F238E27FC236}">
                <a16:creationId xmlns:a16="http://schemas.microsoft.com/office/drawing/2014/main" id="{9ABD4A6C-32C5-4087-4ED9-2573EE7421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38BD81-FEF6-C20B-6664-61A2EA8BF572}"/>
              </a:ext>
            </a:extLst>
          </p:cNvPr>
          <p:cNvSpPr>
            <a:spLocks noGrp="1"/>
          </p:cNvSpPr>
          <p:nvPr>
            <p:ph type="sldNum" sz="quarter" idx="12"/>
          </p:nvPr>
        </p:nvSpPr>
        <p:spPr/>
        <p:txBody>
          <a:bodyPr/>
          <a:lstStyle/>
          <a:p>
            <a:fld id="{68187FF5-4BF9-4B21-B0D2-9B7FF2B27D7F}" type="slidenum">
              <a:rPr lang="en-AU" smtClean="0"/>
              <a:pPr/>
              <a:t>‹#›</a:t>
            </a:fld>
            <a:endParaRPr lang="en-AU"/>
          </a:p>
        </p:txBody>
      </p:sp>
      <p:pic>
        <p:nvPicPr>
          <p:cNvPr id="7" name="Picture 2" descr="K L University Logo">
            <a:extLst>
              <a:ext uri="{FF2B5EF4-FFF2-40B4-BE49-F238E27FC236}">
                <a16:creationId xmlns:a16="http://schemas.microsoft.com/office/drawing/2014/main" id="{9ED54985-D5C9-634C-B5E0-D86E3EAA0A33}"/>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52850" y="5251479"/>
            <a:ext cx="46863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77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9B8E8-BB1E-DBB3-6C7A-26DA69882D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A55314-E9D7-F41F-F786-71BD0164E1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7569C8-84C6-93A8-7A25-A27640531F4A}"/>
              </a:ext>
            </a:extLst>
          </p:cNvPr>
          <p:cNvSpPr>
            <a:spLocks noGrp="1"/>
          </p:cNvSpPr>
          <p:nvPr>
            <p:ph type="dt" sz="half" idx="10"/>
          </p:nvPr>
        </p:nvSpPr>
        <p:spPr/>
        <p:txBody>
          <a:bodyPr/>
          <a:lstStyle/>
          <a:p>
            <a:r>
              <a:rPr lang="en-US"/>
              <a:t>&lt;COURSE TITLE&gt;, &lt;TOPIC NAME&gt;</a:t>
            </a:r>
            <a:endParaRPr lang="en-IN" dirty="0"/>
          </a:p>
        </p:txBody>
      </p:sp>
      <p:sp>
        <p:nvSpPr>
          <p:cNvPr id="5" name="Footer Placeholder 4">
            <a:extLst>
              <a:ext uri="{FF2B5EF4-FFF2-40B4-BE49-F238E27FC236}">
                <a16:creationId xmlns:a16="http://schemas.microsoft.com/office/drawing/2014/main" id="{DB2C0064-E531-F1A5-E8D3-D61472F7C9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FC6105-E742-B017-C1AC-F1C8B67F4345}"/>
              </a:ext>
            </a:extLst>
          </p:cNvPr>
          <p:cNvSpPr>
            <a:spLocks noGrp="1"/>
          </p:cNvSpPr>
          <p:nvPr>
            <p:ph type="sldNum" sz="quarter" idx="12"/>
          </p:nvPr>
        </p:nvSpPr>
        <p:spPr/>
        <p:txBody>
          <a:bodyPr/>
          <a:lstStyle/>
          <a:p>
            <a:fld id="{68187FF5-4BF9-4B21-B0D2-9B7FF2B27D7F}" type="slidenum">
              <a:rPr lang="en-AU" smtClean="0"/>
              <a:pPr/>
              <a:t>‹#›</a:t>
            </a:fld>
            <a:endParaRPr lang="en-AU"/>
          </a:p>
        </p:txBody>
      </p:sp>
      <p:pic>
        <p:nvPicPr>
          <p:cNvPr id="7" name="Picture 2" descr="K L University Logo">
            <a:extLst>
              <a:ext uri="{FF2B5EF4-FFF2-40B4-BE49-F238E27FC236}">
                <a16:creationId xmlns:a16="http://schemas.microsoft.com/office/drawing/2014/main" id="{8C989D0A-B14B-90F6-95E1-71CFD7402EEC}"/>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281"/>
          <a:stretch/>
        </p:blipFill>
        <p:spPr bwMode="auto">
          <a:xfrm rot="5400000">
            <a:off x="11126258" y="-1059"/>
            <a:ext cx="106468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492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BF97E0-4AB5-55BA-3650-64EE2A5A3C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4444F0-BDAA-C899-23B8-2AF86FFC7F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67153D-B857-300F-A3B0-D8B8905F94F6}"/>
              </a:ext>
            </a:extLst>
          </p:cNvPr>
          <p:cNvSpPr>
            <a:spLocks noGrp="1"/>
          </p:cNvSpPr>
          <p:nvPr>
            <p:ph type="dt" sz="half" idx="10"/>
          </p:nvPr>
        </p:nvSpPr>
        <p:spPr/>
        <p:txBody>
          <a:bodyPr/>
          <a:lstStyle/>
          <a:p>
            <a:r>
              <a:rPr lang="en-US"/>
              <a:t>&lt;COURSE TITLE&gt;, &lt;TOPIC NAME&gt;</a:t>
            </a:r>
            <a:endParaRPr lang="en-IN" dirty="0"/>
          </a:p>
        </p:txBody>
      </p:sp>
      <p:sp>
        <p:nvSpPr>
          <p:cNvPr id="5" name="Footer Placeholder 4">
            <a:extLst>
              <a:ext uri="{FF2B5EF4-FFF2-40B4-BE49-F238E27FC236}">
                <a16:creationId xmlns:a16="http://schemas.microsoft.com/office/drawing/2014/main" id="{82DC849F-EADA-7A70-6972-7003072106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2D0344-D022-310E-91E8-826C5C6EF432}"/>
              </a:ext>
            </a:extLst>
          </p:cNvPr>
          <p:cNvSpPr>
            <a:spLocks noGrp="1"/>
          </p:cNvSpPr>
          <p:nvPr>
            <p:ph type="sldNum" sz="quarter" idx="12"/>
          </p:nvPr>
        </p:nvSpPr>
        <p:spPr/>
        <p:txBody>
          <a:bodyPr/>
          <a:lstStyle/>
          <a:p>
            <a:fld id="{68187FF5-4BF9-4B21-B0D2-9B7FF2B27D7F}" type="slidenum">
              <a:rPr lang="en-AU" smtClean="0"/>
              <a:pPr/>
              <a:t>‹#›</a:t>
            </a:fld>
            <a:endParaRPr lang="en-AU"/>
          </a:p>
        </p:txBody>
      </p:sp>
      <p:pic>
        <p:nvPicPr>
          <p:cNvPr id="7" name="Picture 2" descr="K L University Logo">
            <a:extLst>
              <a:ext uri="{FF2B5EF4-FFF2-40B4-BE49-F238E27FC236}">
                <a16:creationId xmlns:a16="http://schemas.microsoft.com/office/drawing/2014/main" id="{0E376998-2BF9-4321-AFCE-FA49B1995006}"/>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281"/>
          <a:stretch/>
        </p:blipFill>
        <p:spPr bwMode="auto">
          <a:xfrm rot="5400000">
            <a:off x="11126259" y="-59248"/>
            <a:ext cx="106468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756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References</a:t>
            </a:r>
            <a:endParaRPr lang="en-AU" dirty="0"/>
          </a:p>
        </p:txBody>
      </p:sp>
      <p:sp>
        <p:nvSpPr>
          <p:cNvPr id="3" name="Footer Placeholder 2"/>
          <p:cNvSpPr>
            <a:spLocks noGrp="1"/>
          </p:cNvSpPr>
          <p:nvPr>
            <p:ph type="ftr" sz="quarter" idx="10"/>
          </p:nvPr>
        </p:nvSpPr>
        <p:spPr>
          <a:xfrm>
            <a:off x="838200" y="6356350"/>
            <a:ext cx="9153698" cy="365125"/>
          </a:xfrm>
          <a:prstGeom prst="rect">
            <a:avLst/>
          </a:prstGeom>
        </p:spPr>
        <p:txBody>
          <a:bodyPr/>
          <a:lstStyle/>
          <a:p>
            <a:r>
              <a:rPr lang="en-AU" dirty="0">
                <a:solidFill>
                  <a:srgbClr val="C00000"/>
                </a:solidFill>
              </a:rPr>
              <a:t>© 2016 KL University </a:t>
            </a:r>
            <a:r>
              <a:rPr lang="en-AU" dirty="0"/>
              <a:t>– The contents of this presentation are an intellectual and copyrighted property of KL University. </a:t>
            </a:r>
            <a:r>
              <a:rPr lang="en-AU" dirty="0">
                <a:solidFill>
                  <a:srgbClr val="C00000"/>
                </a:solidFill>
              </a:rPr>
              <a:t>ALL RIGHTS RESERVED</a:t>
            </a:r>
          </a:p>
        </p:txBody>
      </p:sp>
      <p:sp>
        <p:nvSpPr>
          <p:cNvPr id="4" name="Slide Number Placeholder 3"/>
          <p:cNvSpPr>
            <a:spLocks noGrp="1"/>
          </p:cNvSpPr>
          <p:nvPr>
            <p:ph type="sldNum" sz="quarter" idx="11"/>
          </p:nvPr>
        </p:nvSpPr>
        <p:spPr/>
        <p:txBody>
          <a:bodyPr/>
          <a:lstStyle/>
          <a:p>
            <a:fld id="{68187FF5-4BF9-4B21-B0D2-9B7FF2B27D7F}" type="slidenum">
              <a:rPr lang="en-AU" smtClean="0"/>
              <a:pPr/>
              <a:t>‹#›</a:t>
            </a:fld>
            <a:endParaRPr lang="en-AU" dirty="0"/>
          </a:p>
        </p:txBody>
      </p:sp>
      <p:sp>
        <p:nvSpPr>
          <p:cNvPr id="8" name="Text Placeholder 7"/>
          <p:cNvSpPr>
            <a:spLocks noGrp="1"/>
          </p:cNvSpPr>
          <p:nvPr>
            <p:ph type="body" sz="quarter" idx="12"/>
          </p:nvPr>
        </p:nvSpPr>
        <p:spPr>
          <a:xfrm>
            <a:off x="838200" y="1238596"/>
            <a:ext cx="10515599" cy="5012575"/>
          </a:xfrm>
        </p:spPr>
        <p:txBody>
          <a:bodyPr/>
          <a:lstStyle>
            <a:lvl1pPr marL="514350" indent="-514350">
              <a:buFont typeface="+mj-lt"/>
              <a:buAutoNum type="arabicPeriod"/>
              <a:defRPr/>
            </a:lvl1pPr>
            <a:lvl2pPr marL="914400" indent="-457200">
              <a:buFont typeface="+mj-lt"/>
              <a:buAutoNum type="arabicPeriod"/>
              <a:defRPr/>
            </a:lvl2pPr>
            <a:lvl3pPr marL="1371600" indent="-457200">
              <a:buFont typeface="+mj-lt"/>
              <a:buAutoNum type="arabicPeriod"/>
              <a:defRPr/>
            </a:lvl3pPr>
            <a:lvl4pPr marL="1714500" indent="-342900">
              <a:buFont typeface="+mj-lt"/>
              <a:buAutoNum type="arabicPeriod"/>
              <a:defRPr/>
            </a:lvl4pPr>
            <a:lvl5pPr marL="2171700" indent="-342900">
              <a:buFont typeface="+mj-lt"/>
              <a:buAutoNum type="arabicPeriod"/>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pic>
        <p:nvPicPr>
          <p:cNvPr id="9" name="Picture 2" descr="K L University Logo"/>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281"/>
          <a:stretch/>
        </p:blipFill>
        <p:spPr bwMode="auto">
          <a:xfrm>
            <a:off x="11127317" y="-2380"/>
            <a:ext cx="106468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160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88C76-F014-BF09-BD87-B24F3DF71E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E21AD0-366C-6EC7-D1D8-59CFB04610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BA4DBB-D96B-D885-8A81-764E95683654}"/>
              </a:ext>
            </a:extLst>
          </p:cNvPr>
          <p:cNvSpPr>
            <a:spLocks noGrp="1"/>
          </p:cNvSpPr>
          <p:nvPr>
            <p:ph type="dt" sz="half" idx="10"/>
          </p:nvPr>
        </p:nvSpPr>
        <p:spPr/>
        <p:txBody>
          <a:bodyPr/>
          <a:lstStyle/>
          <a:p>
            <a:r>
              <a:rPr lang="en-US"/>
              <a:t>&lt;COURSE TITLE&gt;, &lt;TOPIC NAME&gt;</a:t>
            </a:r>
            <a:endParaRPr lang="en-IN" dirty="0"/>
          </a:p>
        </p:txBody>
      </p:sp>
      <p:sp>
        <p:nvSpPr>
          <p:cNvPr id="5" name="Footer Placeholder 4">
            <a:extLst>
              <a:ext uri="{FF2B5EF4-FFF2-40B4-BE49-F238E27FC236}">
                <a16:creationId xmlns:a16="http://schemas.microsoft.com/office/drawing/2014/main" id="{73F2A05F-F6F8-DF2B-DF78-37056DC06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418A9C-8011-413A-7C6F-DBE2CC7D0E85}"/>
              </a:ext>
            </a:extLst>
          </p:cNvPr>
          <p:cNvSpPr>
            <a:spLocks noGrp="1"/>
          </p:cNvSpPr>
          <p:nvPr>
            <p:ph type="sldNum" sz="quarter" idx="12"/>
          </p:nvPr>
        </p:nvSpPr>
        <p:spPr/>
        <p:txBody>
          <a:bodyPr/>
          <a:lstStyle/>
          <a:p>
            <a:fld id="{68187FF5-4BF9-4B21-B0D2-9B7FF2B27D7F}" type="slidenum">
              <a:rPr lang="en-AU" smtClean="0"/>
              <a:pPr/>
              <a:t>‹#›</a:t>
            </a:fld>
            <a:endParaRPr lang="en-AU"/>
          </a:p>
        </p:txBody>
      </p:sp>
      <p:pic>
        <p:nvPicPr>
          <p:cNvPr id="7" name="Picture 2" descr="K L University Logo">
            <a:extLst>
              <a:ext uri="{FF2B5EF4-FFF2-40B4-BE49-F238E27FC236}">
                <a16:creationId xmlns:a16="http://schemas.microsoft.com/office/drawing/2014/main" id="{34B16C90-A554-9B49-B8C1-0D6012295DDA}"/>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554"/>
          <a:stretch/>
        </p:blipFill>
        <p:spPr bwMode="auto">
          <a:xfrm>
            <a:off x="11140094" y="-15902"/>
            <a:ext cx="1051906"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87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D0130-AD4A-F80C-D980-0D93EE3D39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205C69-7431-B3FB-DDB6-B3F09AC244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567CDA-288F-52BB-033A-3928428546A1}"/>
              </a:ext>
            </a:extLst>
          </p:cNvPr>
          <p:cNvSpPr>
            <a:spLocks noGrp="1"/>
          </p:cNvSpPr>
          <p:nvPr>
            <p:ph type="dt" sz="half" idx="10"/>
          </p:nvPr>
        </p:nvSpPr>
        <p:spPr/>
        <p:txBody>
          <a:bodyPr/>
          <a:lstStyle/>
          <a:p>
            <a:r>
              <a:rPr lang="en-US"/>
              <a:t>&lt;COURSE TITLE&gt;, &lt;TOPIC NAME&gt;</a:t>
            </a:r>
            <a:endParaRPr lang="en-IN" dirty="0"/>
          </a:p>
        </p:txBody>
      </p:sp>
      <p:sp>
        <p:nvSpPr>
          <p:cNvPr id="5" name="Footer Placeholder 4">
            <a:extLst>
              <a:ext uri="{FF2B5EF4-FFF2-40B4-BE49-F238E27FC236}">
                <a16:creationId xmlns:a16="http://schemas.microsoft.com/office/drawing/2014/main" id="{AA38B6AE-F7E5-981B-306B-D182063208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6956A8-F0D3-B38D-611F-A05E4E1D14FF}"/>
              </a:ext>
            </a:extLst>
          </p:cNvPr>
          <p:cNvSpPr>
            <a:spLocks noGrp="1"/>
          </p:cNvSpPr>
          <p:nvPr>
            <p:ph type="sldNum" sz="quarter" idx="12"/>
          </p:nvPr>
        </p:nvSpPr>
        <p:spPr/>
        <p:txBody>
          <a:bodyPr/>
          <a:lstStyle/>
          <a:p>
            <a:fld id="{68187FF5-4BF9-4B21-B0D2-9B7FF2B27D7F}" type="slidenum">
              <a:rPr lang="en-AU" smtClean="0"/>
              <a:pPr/>
              <a:t>‹#›</a:t>
            </a:fld>
            <a:endParaRPr lang="en-AU"/>
          </a:p>
        </p:txBody>
      </p:sp>
      <p:pic>
        <p:nvPicPr>
          <p:cNvPr id="7" name="Picture 2" descr="K L University Logo">
            <a:extLst>
              <a:ext uri="{FF2B5EF4-FFF2-40B4-BE49-F238E27FC236}">
                <a16:creationId xmlns:a16="http://schemas.microsoft.com/office/drawing/2014/main" id="{D33D63C3-AB66-9565-DD1A-C911F76FFE35}"/>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46500" y="207818"/>
            <a:ext cx="46863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950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EDC15-6007-B1C8-02B6-9B6D0EB6F2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1A8657-4D02-2101-6D65-EF0BA04F3D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20D712-0A37-554A-87EE-B91AD09DDA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801571-6875-4BD7-CFE1-80D577F04896}"/>
              </a:ext>
            </a:extLst>
          </p:cNvPr>
          <p:cNvSpPr>
            <a:spLocks noGrp="1"/>
          </p:cNvSpPr>
          <p:nvPr>
            <p:ph type="dt" sz="half" idx="10"/>
          </p:nvPr>
        </p:nvSpPr>
        <p:spPr/>
        <p:txBody>
          <a:bodyPr/>
          <a:lstStyle/>
          <a:p>
            <a:endParaRPr lang="en-AU"/>
          </a:p>
        </p:txBody>
      </p:sp>
      <p:sp>
        <p:nvSpPr>
          <p:cNvPr id="6" name="Footer Placeholder 5">
            <a:extLst>
              <a:ext uri="{FF2B5EF4-FFF2-40B4-BE49-F238E27FC236}">
                <a16:creationId xmlns:a16="http://schemas.microsoft.com/office/drawing/2014/main" id="{F372BB6E-8984-2704-2E04-1B0CC2F2AE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A34125-F885-C65C-A536-3597E18C98F7}"/>
              </a:ext>
            </a:extLst>
          </p:cNvPr>
          <p:cNvSpPr>
            <a:spLocks noGrp="1"/>
          </p:cNvSpPr>
          <p:nvPr>
            <p:ph type="sldNum" sz="quarter" idx="12"/>
          </p:nvPr>
        </p:nvSpPr>
        <p:spPr/>
        <p:txBody>
          <a:bodyPr/>
          <a:lstStyle/>
          <a:p>
            <a:fld id="{68187FF5-4BF9-4B21-B0D2-9B7FF2B27D7F}" type="slidenum">
              <a:rPr lang="en-AU" smtClean="0"/>
              <a:pPr/>
              <a:t>‹#›</a:t>
            </a:fld>
            <a:endParaRPr lang="en-AU"/>
          </a:p>
        </p:txBody>
      </p:sp>
      <p:pic>
        <p:nvPicPr>
          <p:cNvPr id="8" name="Picture 2" descr="K L University Logo">
            <a:extLst>
              <a:ext uri="{FF2B5EF4-FFF2-40B4-BE49-F238E27FC236}">
                <a16:creationId xmlns:a16="http://schemas.microsoft.com/office/drawing/2014/main" id="{9B795E51-8887-9368-237A-4271F7FB05B5}"/>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376"/>
          <a:stretch/>
        </p:blipFill>
        <p:spPr bwMode="auto">
          <a:xfrm>
            <a:off x="11131781" y="0"/>
            <a:ext cx="1060219"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30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7C21C-87E6-50AD-07D9-C0F1A4F22B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DC652B-D624-2918-503E-09A584F9B9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59FAA-0461-93CB-5201-5A669A1B89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DCD840-13DE-DF0A-DBCC-BB437CA0C6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916A4D-0A7E-D45D-7329-4C26699074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2C1344-E1AA-731B-4EC3-92D255D0C248}"/>
              </a:ext>
            </a:extLst>
          </p:cNvPr>
          <p:cNvSpPr>
            <a:spLocks noGrp="1"/>
          </p:cNvSpPr>
          <p:nvPr>
            <p:ph type="dt" sz="half" idx="10"/>
          </p:nvPr>
        </p:nvSpPr>
        <p:spPr/>
        <p:txBody>
          <a:bodyPr/>
          <a:lstStyle/>
          <a:p>
            <a:r>
              <a:rPr lang="en-US"/>
              <a:t>&lt;COURSE TITLE&gt;, &lt;TOPIC NAME&gt;</a:t>
            </a:r>
            <a:endParaRPr lang="en-IN" dirty="0"/>
          </a:p>
        </p:txBody>
      </p:sp>
      <p:sp>
        <p:nvSpPr>
          <p:cNvPr id="8" name="Footer Placeholder 7">
            <a:extLst>
              <a:ext uri="{FF2B5EF4-FFF2-40B4-BE49-F238E27FC236}">
                <a16:creationId xmlns:a16="http://schemas.microsoft.com/office/drawing/2014/main" id="{A0731993-A4BE-B694-0449-4982ECB7B8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B11971-88BD-57CA-76F6-C5B38C93DC2C}"/>
              </a:ext>
            </a:extLst>
          </p:cNvPr>
          <p:cNvSpPr>
            <a:spLocks noGrp="1"/>
          </p:cNvSpPr>
          <p:nvPr>
            <p:ph type="sldNum" sz="quarter" idx="12"/>
          </p:nvPr>
        </p:nvSpPr>
        <p:spPr/>
        <p:txBody>
          <a:bodyPr/>
          <a:lstStyle/>
          <a:p>
            <a:fld id="{68187FF5-4BF9-4B21-B0D2-9B7FF2B27D7F}" type="slidenum">
              <a:rPr lang="en-AU" smtClean="0"/>
              <a:pPr/>
              <a:t>‹#›</a:t>
            </a:fld>
            <a:endParaRPr lang="en-AU"/>
          </a:p>
        </p:txBody>
      </p:sp>
      <p:pic>
        <p:nvPicPr>
          <p:cNvPr id="10" name="Picture 2" descr="K L University Logo">
            <a:extLst>
              <a:ext uri="{FF2B5EF4-FFF2-40B4-BE49-F238E27FC236}">
                <a16:creationId xmlns:a16="http://schemas.microsoft.com/office/drawing/2014/main" id="{C59A8DBF-8A7E-6500-F341-1F487777D0E2}"/>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281"/>
          <a:stretch/>
        </p:blipFill>
        <p:spPr bwMode="auto">
          <a:xfrm>
            <a:off x="11127317" y="-2380"/>
            <a:ext cx="106468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5265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429B6-0747-68E4-A54A-ABB99DA68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13B3ED-884A-B4C4-8B41-1BCE8D72C471}"/>
              </a:ext>
            </a:extLst>
          </p:cNvPr>
          <p:cNvSpPr>
            <a:spLocks noGrp="1"/>
          </p:cNvSpPr>
          <p:nvPr>
            <p:ph type="dt" sz="half" idx="10"/>
          </p:nvPr>
        </p:nvSpPr>
        <p:spPr/>
        <p:txBody>
          <a:bodyPr/>
          <a:lstStyle/>
          <a:p>
            <a:r>
              <a:rPr lang="en-US"/>
              <a:t>&lt;COURSE TITLE&gt;, &lt;TOPIC NAME&gt;</a:t>
            </a:r>
            <a:endParaRPr lang="en-IN" dirty="0"/>
          </a:p>
        </p:txBody>
      </p:sp>
      <p:sp>
        <p:nvSpPr>
          <p:cNvPr id="4" name="Footer Placeholder 3">
            <a:extLst>
              <a:ext uri="{FF2B5EF4-FFF2-40B4-BE49-F238E27FC236}">
                <a16:creationId xmlns:a16="http://schemas.microsoft.com/office/drawing/2014/main" id="{B805B90D-4960-C1F6-17A4-EBF6CC296F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C02A36-6AB6-55E0-EA2F-1FFDD49E3E75}"/>
              </a:ext>
            </a:extLst>
          </p:cNvPr>
          <p:cNvSpPr>
            <a:spLocks noGrp="1"/>
          </p:cNvSpPr>
          <p:nvPr>
            <p:ph type="sldNum" sz="quarter" idx="12"/>
          </p:nvPr>
        </p:nvSpPr>
        <p:spPr/>
        <p:txBody>
          <a:bodyPr/>
          <a:lstStyle/>
          <a:p>
            <a:fld id="{68187FF5-4BF9-4B21-B0D2-9B7FF2B27D7F}" type="slidenum">
              <a:rPr lang="en-AU" smtClean="0"/>
              <a:pPr/>
              <a:t>‹#›</a:t>
            </a:fld>
            <a:endParaRPr lang="en-AU"/>
          </a:p>
        </p:txBody>
      </p:sp>
      <p:pic>
        <p:nvPicPr>
          <p:cNvPr id="6" name="Picture 2" descr="K L University Logo">
            <a:extLst>
              <a:ext uri="{FF2B5EF4-FFF2-40B4-BE49-F238E27FC236}">
                <a16:creationId xmlns:a16="http://schemas.microsoft.com/office/drawing/2014/main" id="{8F2B84DB-1E08-BDB3-366A-458E8ACF6796}"/>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281"/>
          <a:stretch/>
        </p:blipFill>
        <p:spPr bwMode="auto">
          <a:xfrm>
            <a:off x="11127317" y="-2380"/>
            <a:ext cx="106468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8098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F77D3D-5349-9AC0-2F29-5128792F6B6C}"/>
              </a:ext>
            </a:extLst>
          </p:cNvPr>
          <p:cNvSpPr>
            <a:spLocks noGrp="1"/>
          </p:cNvSpPr>
          <p:nvPr>
            <p:ph type="dt" sz="half" idx="10"/>
          </p:nvPr>
        </p:nvSpPr>
        <p:spPr/>
        <p:txBody>
          <a:bodyPr/>
          <a:lstStyle/>
          <a:p>
            <a:r>
              <a:rPr lang="en-US"/>
              <a:t>&lt;COURSE TITLE&gt;, &lt;TOPIC NAME&gt;</a:t>
            </a:r>
            <a:endParaRPr lang="en-IN" dirty="0"/>
          </a:p>
        </p:txBody>
      </p:sp>
      <p:sp>
        <p:nvSpPr>
          <p:cNvPr id="3" name="Footer Placeholder 2">
            <a:extLst>
              <a:ext uri="{FF2B5EF4-FFF2-40B4-BE49-F238E27FC236}">
                <a16:creationId xmlns:a16="http://schemas.microsoft.com/office/drawing/2014/main" id="{74E6F89B-105F-207B-40E4-A1A1019DF4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988725-AA27-431E-EF8A-509DE1AD2460}"/>
              </a:ext>
            </a:extLst>
          </p:cNvPr>
          <p:cNvSpPr>
            <a:spLocks noGrp="1"/>
          </p:cNvSpPr>
          <p:nvPr>
            <p:ph type="sldNum" sz="quarter" idx="12"/>
          </p:nvPr>
        </p:nvSpPr>
        <p:spPr/>
        <p:txBody>
          <a:bodyPr/>
          <a:lstStyle/>
          <a:p>
            <a:fld id="{68187FF5-4BF9-4B21-B0D2-9B7FF2B27D7F}" type="slidenum">
              <a:rPr lang="en-AU" smtClean="0"/>
              <a:pPr/>
              <a:t>‹#›</a:t>
            </a:fld>
            <a:endParaRPr lang="en-AU"/>
          </a:p>
        </p:txBody>
      </p:sp>
      <p:pic>
        <p:nvPicPr>
          <p:cNvPr id="5" name="Picture 2" descr="K L University Logo">
            <a:extLst>
              <a:ext uri="{FF2B5EF4-FFF2-40B4-BE49-F238E27FC236}">
                <a16:creationId xmlns:a16="http://schemas.microsoft.com/office/drawing/2014/main" id="{CEE86ACD-296C-C10A-5D1B-5CBB4EC6C708}"/>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281"/>
          <a:stretch/>
        </p:blipFill>
        <p:spPr bwMode="auto">
          <a:xfrm>
            <a:off x="11127317" y="-2380"/>
            <a:ext cx="106468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998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03C19-5C0A-99C8-A620-969B07D359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461B1D-0C76-BACF-9158-F8EE1D6270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12B5C3-9845-E312-82D1-114C7BAD2B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789A47-322A-D48F-8F8F-71819A31775D}"/>
              </a:ext>
            </a:extLst>
          </p:cNvPr>
          <p:cNvSpPr>
            <a:spLocks noGrp="1"/>
          </p:cNvSpPr>
          <p:nvPr>
            <p:ph type="dt" sz="half" idx="10"/>
          </p:nvPr>
        </p:nvSpPr>
        <p:spPr/>
        <p:txBody>
          <a:bodyPr/>
          <a:lstStyle/>
          <a:p>
            <a:r>
              <a:rPr lang="en-US"/>
              <a:t>&lt;COURSE TITLE&gt;, &lt;TOPIC NAME&gt;</a:t>
            </a:r>
            <a:endParaRPr lang="en-IN" dirty="0"/>
          </a:p>
        </p:txBody>
      </p:sp>
      <p:sp>
        <p:nvSpPr>
          <p:cNvPr id="6" name="Footer Placeholder 5">
            <a:extLst>
              <a:ext uri="{FF2B5EF4-FFF2-40B4-BE49-F238E27FC236}">
                <a16:creationId xmlns:a16="http://schemas.microsoft.com/office/drawing/2014/main" id="{869A6955-8587-CF8B-0E98-299459AE3C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C1F127-D48F-D878-B14F-01D64649B0B2}"/>
              </a:ext>
            </a:extLst>
          </p:cNvPr>
          <p:cNvSpPr>
            <a:spLocks noGrp="1"/>
          </p:cNvSpPr>
          <p:nvPr>
            <p:ph type="sldNum" sz="quarter" idx="12"/>
          </p:nvPr>
        </p:nvSpPr>
        <p:spPr/>
        <p:txBody>
          <a:bodyPr/>
          <a:lstStyle/>
          <a:p>
            <a:fld id="{68187FF5-4BF9-4B21-B0D2-9B7FF2B27D7F}" type="slidenum">
              <a:rPr lang="en-AU" smtClean="0"/>
              <a:pPr/>
              <a:t>‹#›</a:t>
            </a:fld>
            <a:endParaRPr lang="en-AU"/>
          </a:p>
        </p:txBody>
      </p:sp>
      <p:pic>
        <p:nvPicPr>
          <p:cNvPr id="8" name="Picture 2" descr="K L University Logo">
            <a:extLst>
              <a:ext uri="{FF2B5EF4-FFF2-40B4-BE49-F238E27FC236}">
                <a16:creationId xmlns:a16="http://schemas.microsoft.com/office/drawing/2014/main" id="{E5078CC1-79E2-15D0-3A60-2F722A98C52D}"/>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281"/>
          <a:stretch/>
        </p:blipFill>
        <p:spPr bwMode="auto">
          <a:xfrm>
            <a:off x="11127317" y="-2380"/>
            <a:ext cx="106468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1573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BB863-0587-2B29-B135-8EE75E21B0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596412-3D8C-56AA-BE0A-D56757F896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EFD661-04DE-6618-8480-94529E96AF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701D4F-D047-C401-0EDB-E329478F8243}"/>
              </a:ext>
            </a:extLst>
          </p:cNvPr>
          <p:cNvSpPr>
            <a:spLocks noGrp="1"/>
          </p:cNvSpPr>
          <p:nvPr>
            <p:ph type="dt" sz="half" idx="10"/>
          </p:nvPr>
        </p:nvSpPr>
        <p:spPr/>
        <p:txBody>
          <a:bodyPr/>
          <a:lstStyle/>
          <a:p>
            <a:r>
              <a:rPr lang="en-US"/>
              <a:t>&lt;COURSE TITLE&gt;, &lt;TOPIC NAME&gt;</a:t>
            </a:r>
            <a:endParaRPr lang="en-IN" dirty="0"/>
          </a:p>
        </p:txBody>
      </p:sp>
      <p:sp>
        <p:nvSpPr>
          <p:cNvPr id="6" name="Footer Placeholder 5">
            <a:extLst>
              <a:ext uri="{FF2B5EF4-FFF2-40B4-BE49-F238E27FC236}">
                <a16:creationId xmlns:a16="http://schemas.microsoft.com/office/drawing/2014/main" id="{A0562C59-6D8B-2364-A6BA-ED7FDA64C2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DE72D0-DD8C-2D1C-49EF-B1162CBFE436}"/>
              </a:ext>
            </a:extLst>
          </p:cNvPr>
          <p:cNvSpPr>
            <a:spLocks noGrp="1"/>
          </p:cNvSpPr>
          <p:nvPr>
            <p:ph type="sldNum" sz="quarter" idx="12"/>
          </p:nvPr>
        </p:nvSpPr>
        <p:spPr/>
        <p:txBody>
          <a:bodyPr/>
          <a:lstStyle/>
          <a:p>
            <a:fld id="{68187FF5-4BF9-4B21-B0D2-9B7FF2B27D7F}" type="slidenum">
              <a:rPr lang="en-AU" smtClean="0"/>
              <a:pPr/>
              <a:t>‹#›</a:t>
            </a:fld>
            <a:endParaRPr lang="en-AU"/>
          </a:p>
        </p:txBody>
      </p:sp>
      <p:pic>
        <p:nvPicPr>
          <p:cNvPr id="8" name="Picture 2" descr="K L University Logo">
            <a:extLst>
              <a:ext uri="{FF2B5EF4-FFF2-40B4-BE49-F238E27FC236}">
                <a16:creationId xmlns:a16="http://schemas.microsoft.com/office/drawing/2014/main" id="{534D3A2D-DFA9-9441-7F6E-6C705ED2C0CB}"/>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77281"/>
          <a:stretch/>
        </p:blipFill>
        <p:spPr bwMode="auto">
          <a:xfrm>
            <a:off x="11127317" y="-2380"/>
            <a:ext cx="106468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3673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CD2F83-D2ED-76D6-503B-A7B332A1DE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EC77D8-484A-54A8-C10B-30587B741D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67BE5D-1B04-8CB8-9AB5-1B9996D8B0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&lt;COURSE TITLE&gt;, &lt;TOPIC NAME&gt;</a:t>
            </a:r>
            <a:endParaRPr lang="en-IN" dirty="0"/>
          </a:p>
        </p:txBody>
      </p:sp>
      <p:sp>
        <p:nvSpPr>
          <p:cNvPr id="5" name="Footer Placeholder 4">
            <a:extLst>
              <a:ext uri="{FF2B5EF4-FFF2-40B4-BE49-F238E27FC236}">
                <a16:creationId xmlns:a16="http://schemas.microsoft.com/office/drawing/2014/main" id="{8441CD1C-3498-EB90-462C-FA5518EEFA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375B5D-AC5F-2252-775E-3E1901A91F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187FF5-4BF9-4B21-B0D2-9B7FF2B27D7F}" type="slidenum">
              <a:rPr lang="en-AU" smtClean="0"/>
              <a:pPr/>
              <a:t>‹#›</a:t>
            </a:fld>
            <a:endParaRPr lang="en-AU" dirty="0"/>
          </a:p>
        </p:txBody>
      </p:sp>
    </p:spTree>
    <p:extLst>
      <p:ext uri="{BB962C8B-B14F-4D97-AF65-F5344CB8AC3E}">
        <p14:creationId xmlns:p14="http://schemas.microsoft.com/office/powerpoint/2010/main" val="110406465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AF2701-9033-488D-8A6B-BB7984DFD0D3}"/>
              </a:ext>
            </a:extLst>
          </p:cNvPr>
          <p:cNvSpPr txBox="1"/>
          <p:nvPr/>
        </p:nvSpPr>
        <p:spPr>
          <a:xfrm>
            <a:off x="1349115" y="1091268"/>
            <a:ext cx="9878518" cy="384720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prstClr val="black"/>
                </a:solidFill>
                <a:effectLst/>
                <a:uLnTx/>
                <a:uFillTx/>
                <a:latin typeface="Gill Sans MT" panose="020B0502020104020203"/>
              </a:rPr>
              <a:t>Network</a:t>
            </a:r>
            <a:r>
              <a:rPr kumimoji="0" lang="en-IN" sz="4000" b="1" i="0" u="none" strike="noStrike" kern="1200" cap="none" spc="0" normalizeH="0" noProof="0" dirty="0">
                <a:ln>
                  <a:noFill/>
                </a:ln>
                <a:solidFill>
                  <a:prstClr val="black"/>
                </a:solidFill>
                <a:effectLst/>
                <a:uLnTx/>
                <a:uFillTx/>
                <a:latin typeface="Gill Sans MT" panose="020B0502020104020203"/>
              </a:rPr>
              <a:t> </a:t>
            </a:r>
            <a:r>
              <a:rPr kumimoji="0" lang="en-IN" sz="4000" b="1" i="0" u="none" strike="noStrike" kern="1200" cap="none" spc="0" normalizeH="0" baseline="0" noProof="0" dirty="0">
                <a:ln>
                  <a:noFill/>
                </a:ln>
                <a:solidFill>
                  <a:prstClr val="black"/>
                </a:solidFill>
                <a:effectLst/>
                <a:uLnTx/>
                <a:uFillTx/>
                <a:latin typeface="Gill Sans MT" panose="020B0502020104020203"/>
              </a:rPr>
              <a:t>Protocols &amp; Security</a:t>
            </a:r>
          </a:p>
          <a:p>
            <a:pPr marL="0" marR="0" lvl="0" indent="0" algn="ctr" defTabSz="457200" rtl="0" eaLnBrk="1" fontAlgn="auto" latinLnBrk="0" hangingPunct="1">
              <a:lnSpc>
                <a:spcPct val="100000"/>
              </a:lnSpc>
              <a:spcBef>
                <a:spcPts val="0"/>
              </a:spcBef>
              <a:spcAft>
                <a:spcPts val="0"/>
              </a:spcAft>
              <a:buClrTx/>
              <a:buSzTx/>
              <a:buFontTx/>
              <a:buNone/>
              <a:tabLst/>
              <a:defRPr/>
            </a:pPr>
            <a:r>
              <a:rPr lang="en-IN" sz="4000" b="1" dirty="0">
                <a:solidFill>
                  <a:prstClr val="black"/>
                </a:solidFill>
                <a:latin typeface="Gill Sans MT" panose="020B0502020104020203"/>
              </a:rPr>
              <a:t>[23EC2210]</a:t>
            </a:r>
            <a:endParaRPr kumimoji="0" lang="en-IN" sz="4000" b="1" i="0" u="none" strike="noStrike" kern="1200" cap="none" spc="0" normalizeH="0" baseline="0" noProof="0" dirty="0">
              <a:ln>
                <a:noFill/>
              </a:ln>
              <a:solidFill>
                <a:prstClr val="black"/>
              </a:solidFill>
              <a:effectLst/>
              <a:uLnTx/>
              <a:uFillTx/>
              <a:latin typeface="Gill Sans MT" panose="020B0502020104020203"/>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44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prstClr val="black"/>
                </a:solidFill>
                <a:effectLst/>
                <a:uLnTx/>
                <a:uFillTx/>
                <a:latin typeface="Gill Sans MT" panose="020B0502020104020203"/>
                <a:ea typeface="+mn-ea"/>
                <a:cs typeface="+mn-cs"/>
              </a:rPr>
              <a:t>CO-1</a:t>
            </a:r>
          </a:p>
          <a:p>
            <a:pPr lvl="0" algn="ctr" defTabSz="457200">
              <a:defRPr/>
            </a:pPr>
            <a:r>
              <a:rPr lang="en-IN" sz="4000" b="1" dirty="0">
                <a:solidFill>
                  <a:prstClr val="black"/>
                </a:solidFill>
              </a:rPr>
              <a:t>Error Detection</a:t>
            </a:r>
          </a:p>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4000" b="0" i="0" u="none" strike="noStrike" kern="1200" cap="none" spc="0" normalizeH="0" baseline="0" noProof="0" dirty="0">
                <a:ln>
                  <a:noFill/>
                </a:ln>
                <a:solidFill>
                  <a:prstClr val="black"/>
                </a:solidFill>
                <a:effectLst/>
                <a:uLnTx/>
                <a:uFillTx/>
                <a:latin typeface="Gill Sans MT" panose="020B0502020104020203"/>
                <a:ea typeface="+mn-ea"/>
                <a:cs typeface="+mn-cs"/>
              </a:rPr>
              <a:t>		</a:t>
            </a:r>
            <a:endParaRPr kumimoji="0" lang="en-IN" sz="3200" b="0" i="0" u="none" strike="noStrike" kern="1200" cap="none" spc="0" normalizeH="0" baseline="0" noProof="0" dirty="0">
              <a:ln>
                <a:noFill/>
              </a:ln>
              <a:solidFill>
                <a:prstClr val="black"/>
              </a:solidFill>
              <a:effectLst/>
              <a:uLnTx/>
              <a:uFillTx/>
              <a:latin typeface="Gill Sans MT" panose="020B0502020104020203"/>
            </a:endParaRPr>
          </a:p>
        </p:txBody>
      </p:sp>
    </p:spTree>
    <p:extLst>
      <p:ext uri="{BB962C8B-B14F-4D97-AF65-F5344CB8AC3E}">
        <p14:creationId xmlns:p14="http://schemas.microsoft.com/office/powerpoint/2010/main" val="3836162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outerShdw blurRad="38100" dist="38100" dir="2700000" algn="tl">
                    <a:srgbClr val="C0C0C0"/>
                  </a:outerShdw>
                </a:effectLst>
                <a:latin typeface="Times" pitchFamily="18" charset="0"/>
              </a:rPr>
              <a:t>BLOCK CODING</a:t>
            </a:r>
            <a:endParaRPr lang="en-US" dirty="0"/>
          </a:p>
        </p:txBody>
      </p:sp>
      <p:sp>
        <p:nvSpPr>
          <p:cNvPr id="3" name="Content Placeholder 2"/>
          <p:cNvSpPr>
            <a:spLocks noGrp="1"/>
          </p:cNvSpPr>
          <p:nvPr>
            <p:ph idx="1"/>
          </p:nvPr>
        </p:nvSpPr>
        <p:spPr/>
        <p:txBody>
          <a:bodyPr/>
          <a:lstStyle/>
          <a:p>
            <a:r>
              <a:rPr lang="en-US" i="1" dirty="0">
                <a:effectLst>
                  <a:outerShdw blurRad="38100" dist="38100" dir="2700000" algn="tl">
                    <a:srgbClr val="C0C0C0"/>
                  </a:outerShdw>
                </a:effectLst>
                <a:latin typeface="Times New Roman" pitchFamily="18" charset="0"/>
              </a:rPr>
              <a:t>In block coding, we divide our message into blocks, each of k bits, called </a:t>
            </a:r>
            <a:r>
              <a:rPr lang="en-US" i="1" dirty="0" err="1">
                <a:solidFill>
                  <a:schemeClr val="hlink"/>
                </a:solidFill>
                <a:effectLst>
                  <a:outerShdw blurRad="38100" dist="38100" dir="2700000" algn="tl">
                    <a:srgbClr val="C0C0C0"/>
                  </a:outerShdw>
                </a:effectLst>
                <a:latin typeface="Times New Roman" pitchFamily="18" charset="0"/>
              </a:rPr>
              <a:t>datawords</a:t>
            </a:r>
            <a:r>
              <a:rPr lang="en-US" i="1" dirty="0">
                <a:effectLst>
                  <a:outerShdw blurRad="38100" dist="38100" dir="2700000" algn="tl">
                    <a:srgbClr val="C0C0C0"/>
                  </a:outerShdw>
                </a:effectLst>
                <a:latin typeface="Times New Roman" pitchFamily="18" charset="0"/>
              </a:rPr>
              <a:t>. We add r redundant bits to each block to make the length n = k + r. The resulting n-bit blocks are called </a:t>
            </a:r>
            <a:r>
              <a:rPr lang="en-US" i="1" dirty="0" err="1">
                <a:solidFill>
                  <a:schemeClr val="hlink"/>
                </a:solidFill>
                <a:effectLst>
                  <a:outerShdw blurRad="38100" dist="38100" dir="2700000" algn="tl">
                    <a:srgbClr val="C0C0C0"/>
                  </a:outerShdw>
                </a:effectLst>
                <a:latin typeface="Times New Roman" pitchFamily="18" charset="0"/>
              </a:rPr>
              <a:t>codewords</a:t>
            </a:r>
            <a:r>
              <a:rPr lang="en-US" i="1" dirty="0">
                <a:effectLst>
                  <a:outerShdw blurRad="38100" dist="38100" dir="2700000" algn="tl">
                    <a:srgbClr val="C0C0C0"/>
                  </a:outerShdw>
                </a:effectLst>
                <a:latin typeface="Times New Roman" pitchFamily="18" charset="0"/>
              </a:rPr>
              <a:t>.</a:t>
            </a:r>
          </a:p>
          <a:p>
            <a:endParaRPr lang="en-US" dirty="0"/>
          </a:p>
        </p:txBody>
      </p:sp>
      <p:sp>
        <p:nvSpPr>
          <p:cNvPr id="5" name="Slide Number Placeholder 4"/>
          <p:cNvSpPr>
            <a:spLocks noGrp="1"/>
          </p:cNvSpPr>
          <p:nvPr>
            <p:ph type="sldNum" sz="quarter" idx="12"/>
          </p:nvPr>
        </p:nvSpPr>
        <p:spPr/>
        <p:txBody>
          <a:bodyPr/>
          <a:lstStyle/>
          <a:p>
            <a:fld id="{68187FF5-4BF9-4B21-B0D2-9B7FF2B27D7F}" type="slidenum">
              <a:rPr lang="en-AU" smtClean="0"/>
              <a:pPr/>
              <a:t>10</a:t>
            </a:fld>
            <a:endParaRPr lang="en-AU"/>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altLang="ko-KR" dirty="0">
                <a:solidFill>
                  <a:srgbClr val="000000"/>
                </a:solidFill>
                <a:effectLst>
                  <a:outerShdw blurRad="38100" dist="38100" dir="2700000" algn="tl">
                    <a:srgbClr val="FFFFFF"/>
                  </a:outerShdw>
                </a:effectLst>
              </a:rPr>
              <a:t>Detection(cont’d)</a:t>
            </a:r>
            <a:endParaRPr lang="en-US" dirty="0"/>
          </a:p>
        </p:txBody>
      </p:sp>
      <p:sp>
        <p:nvSpPr>
          <p:cNvPr id="18435" name="Content Placeholder 2"/>
          <p:cNvSpPr>
            <a:spLocks noGrp="1"/>
          </p:cNvSpPr>
          <p:nvPr>
            <p:ph idx="1"/>
          </p:nvPr>
        </p:nvSpPr>
        <p:spPr/>
        <p:txBody>
          <a:bodyPr/>
          <a:lstStyle/>
          <a:p>
            <a:pPr eaLnBrk="1" hangingPunct="1"/>
            <a:r>
              <a:rPr lang="en-US" altLang="ko-KR">
                <a:solidFill>
                  <a:srgbClr val="000000"/>
                </a:solidFill>
              </a:rPr>
              <a:t>Detection methods</a:t>
            </a:r>
          </a:p>
          <a:p>
            <a:pPr eaLnBrk="1" hangingPunct="1"/>
            <a:endParaRPr lang="en-US"/>
          </a:p>
        </p:txBody>
      </p:sp>
      <p:pic>
        <p:nvPicPr>
          <p:cNvPr id="18436" name="Picture 11"/>
          <p:cNvPicPr>
            <a:picLocks noChangeAspect="1" noChangeArrowheads="1"/>
          </p:cNvPicPr>
          <p:nvPr/>
        </p:nvPicPr>
        <p:blipFill>
          <a:blip r:embed="rId2" cstate="print"/>
          <a:srcRect/>
          <a:stretch>
            <a:fillRect/>
          </a:stretch>
        </p:blipFill>
        <p:spPr bwMode="auto">
          <a:xfrm>
            <a:off x="1916099" y="2781300"/>
            <a:ext cx="9089322" cy="1611086"/>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altLang="ko-KR" dirty="0">
                <a:solidFill>
                  <a:srgbClr val="000000"/>
                </a:solidFill>
                <a:effectLst>
                  <a:outerShdw blurRad="38100" dist="38100" dir="2700000" algn="tl">
                    <a:srgbClr val="FFFFFF"/>
                  </a:outerShdw>
                </a:effectLst>
              </a:rPr>
              <a:t>Detection -examples</a:t>
            </a:r>
            <a:endParaRPr lang="en-US" dirty="0"/>
          </a:p>
        </p:txBody>
      </p:sp>
      <p:sp>
        <p:nvSpPr>
          <p:cNvPr id="20483" name="Content Placeholder 2"/>
          <p:cNvSpPr>
            <a:spLocks noGrp="1"/>
          </p:cNvSpPr>
          <p:nvPr>
            <p:ph idx="1"/>
          </p:nvPr>
        </p:nvSpPr>
        <p:spPr>
          <a:xfrm>
            <a:off x="1495168" y="2014151"/>
            <a:ext cx="10457650" cy="4112013"/>
          </a:xfrm>
        </p:spPr>
        <p:txBody>
          <a:bodyPr/>
          <a:lstStyle/>
          <a:p>
            <a:pPr eaLnBrk="1" hangingPunct="1">
              <a:buFont typeface="Arial" charset="0"/>
              <a:buNone/>
            </a:pPr>
            <a:r>
              <a:rPr lang="en-US" altLang="ko-KR" b="1" i="1" dirty="0">
                <a:latin typeface="Times New Roman" pitchFamily="18" charset="0"/>
                <a:ea typeface="굴림" pitchFamily="50" charset="-127"/>
              </a:rPr>
              <a:t>Example 1</a:t>
            </a:r>
          </a:p>
          <a:p>
            <a:pPr eaLnBrk="1" hangingPunct="1">
              <a:spcBef>
                <a:spcPct val="50000"/>
              </a:spcBef>
              <a:buFont typeface="Arial" charset="0"/>
              <a:buNone/>
            </a:pPr>
            <a:r>
              <a:rPr lang="en-US" altLang="ko-KR" dirty="0">
                <a:latin typeface="Times" pitchFamily="18" charset="0"/>
                <a:ea typeface="굴림" pitchFamily="50" charset="-127"/>
              </a:rPr>
              <a:t>Suppose the sender wants to send the word </a:t>
            </a:r>
            <a:r>
              <a:rPr lang="en-US" altLang="ko-KR" i="1" dirty="0">
                <a:latin typeface="Times" pitchFamily="18" charset="0"/>
                <a:ea typeface="굴림" pitchFamily="50" charset="-127"/>
              </a:rPr>
              <a:t>world</a:t>
            </a:r>
            <a:r>
              <a:rPr lang="en-US" altLang="ko-KR" dirty="0">
                <a:latin typeface="Times" pitchFamily="18" charset="0"/>
                <a:ea typeface="굴림" pitchFamily="50" charset="-127"/>
              </a:rPr>
              <a:t>. </a:t>
            </a:r>
          </a:p>
          <a:p>
            <a:pPr eaLnBrk="1" hangingPunct="1">
              <a:spcBef>
                <a:spcPct val="50000"/>
              </a:spcBef>
              <a:buFont typeface="Arial" charset="0"/>
              <a:buNone/>
            </a:pPr>
            <a:r>
              <a:rPr lang="en-US" altLang="ko-KR" dirty="0">
                <a:latin typeface="Times" pitchFamily="18" charset="0"/>
                <a:ea typeface="굴림" pitchFamily="50" charset="-127"/>
              </a:rPr>
              <a:t>In ASCII the five characters are coded as </a:t>
            </a:r>
          </a:p>
          <a:p>
            <a:pPr eaLnBrk="1" hangingPunct="1">
              <a:spcBef>
                <a:spcPct val="50000"/>
              </a:spcBef>
              <a:buFont typeface="Arial" charset="0"/>
              <a:buNone/>
            </a:pPr>
            <a:r>
              <a:rPr lang="en-US" altLang="ko-KR" dirty="0">
                <a:latin typeface="Times" pitchFamily="18" charset="0"/>
                <a:ea typeface="굴림" pitchFamily="50" charset="-127"/>
              </a:rPr>
              <a:t> </a:t>
            </a:r>
            <a:r>
              <a:rPr lang="en-US" altLang="ko-KR" b="1" dirty="0">
                <a:latin typeface="Times New Roman" pitchFamily="18" charset="0"/>
                <a:ea typeface="굴림" pitchFamily="50" charset="-127"/>
              </a:rPr>
              <a:t>1110111   1101111   1110010   1101100   1100100</a:t>
            </a:r>
          </a:p>
          <a:p>
            <a:pPr eaLnBrk="1" hangingPunct="1">
              <a:spcBef>
                <a:spcPct val="50000"/>
              </a:spcBef>
              <a:buFont typeface="Arial" charset="0"/>
              <a:buNone/>
            </a:pPr>
            <a:r>
              <a:rPr lang="en-US" altLang="ko-KR" dirty="0">
                <a:latin typeface="Times" pitchFamily="18" charset="0"/>
                <a:ea typeface="굴림" pitchFamily="50" charset="-127"/>
              </a:rPr>
              <a:t>The following shows the actual bits sent</a:t>
            </a:r>
          </a:p>
          <a:p>
            <a:pPr eaLnBrk="1" hangingPunct="1">
              <a:spcBef>
                <a:spcPct val="50000"/>
              </a:spcBef>
              <a:buFont typeface="Arial" charset="0"/>
              <a:buNone/>
            </a:pPr>
            <a:r>
              <a:rPr lang="en-US" altLang="ko-KR" dirty="0">
                <a:latin typeface="Times" pitchFamily="18" charset="0"/>
                <a:ea typeface="굴림" pitchFamily="50" charset="-127"/>
              </a:rPr>
              <a:t> </a:t>
            </a:r>
            <a:r>
              <a:rPr lang="en-US" altLang="ko-KR" sz="2800" dirty="0">
                <a:latin typeface="Times" pitchFamily="18" charset="0"/>
                <a:ea typeface="굴림" pitchFamily="50" charset="-127"/>
              </a:rPr>
              <a:t>1110111</a:t>
            </a:r>
            <a:r>
              <a:rPr lang="en-US" altLang="ko-KR" sz="2800" b="1" u="sng" dirty="0">
                <a:solidFill>
                  <a:schemeClr val="hlink"/>
                </a:solidFill>
                <a:latin typeface="Times" pitchFamily="18" charset="0"/>
                <a:ea typeface="굴림" pitchFamily="50" charset="-127"/>
              </a:rPr>
              <a:t>0</a:t>
            </a:r>
            <a:r>
              <a:rPr lang="en-US" altLang="ko-KR" sz="2800" dirty="0">
                <a:latin typeface="Times" pitchFamily="18" charset="0"/>
                <a:ea typeface="굴림" pitchFamily="50" charset="-127"/>
              </a:rPr>
              <a:t>   1101111</a:t>
            </a:r>
            <a:r>
              <a:rPr lang="en-US" altLang="ko-KR" sz="2800" b="1" u="sng" dirty="0">
                <a:solidFill>
                  <a:schemeClr val="hlink"/>
                </a:solidFill>
                <a:latin typeface="Times" pitchFamily="18" charset="0"/>
                <a:ea typeface="굴림" pitchFamily="50" charset="-127"/>
              </a:rPr>
              <a:t>0</a:t>
            </a:r>
            <a:r>
              <a:rPr lang="en-US" altLang="ko-KR" sz="2800" dirty="0">
                <a:latin typeface="Times" pitchFamily="18" charset="0"/>
                <a:ea typeface="굴림" pitchFamily="50" charset="-127"/>
              </a:rPr>
              <a:t>   1110010</a:t>
            </a:r>
            <a:r>
              <a:rPr lang="en-US" altLang="ko-KR" sz="2800" b="1" u="sng" dirty="0">
                <a:solidFill>
                  <a:schemeClr val="hlink"/>
                </a:solidFill>
                <a:latin typeface="Times" pitchFamily="18" charset="0"/>
                <a:ea typeface="굴림" pitchFamily="50" charset="-127"/>
              </a:rPr>
              <a:t>0</a:t>
            </a:r>
            <a:r>
              <a:rPr lang="en-US" altLang="ko-KR" sz="2800" dirty="0">
                <a:latin typeface="Times" pitchFamily="18" charset="0"/>
                <a:ea typeface="굴림" pitchFamily="50" charset="-127"/>
              </a:rPr>
              <a:t>   1101100</a:t>
            </a:r>
            <a:r>
              <a:rPr lang="en-US" altLang="ko-KR" sz="2800" b="1" u="sng" dirty="0">
                <a:solidFill>
                  <a:schemeClr val="hlink"/>
                </a:solidFill>
                <a:latin typeface="Times" pitchFamily="18" charset="0"/>
                <a:ea typeface="굴림" pitchFamily="50" charset="-127"/>
              </a:rPr>
              <a:t>0</a:t>
            </a:r>
            <a:r>
              <a:rPr lang="en-US" altLang="ko-KR" sz="2800" dirty="0">
                <a:latin typeface="Times" pitchFamily="18" charset="0"/>
                <a:ea typeface="굴림" pitchFamily="50" charset="-127"/>
              </a:rPr>
              <a:t>   1100100</a:t>
            </a:r>
            <a:r>
              <a:rPr lang="en-US" altLang="ko-KR" sz="2800" b="1" u="sng" dirty="0">
                <a:solidFill>
                  <a:schemeClr val="hlink"/>
                </a:solidFill>
                <a:latin typeface="Times" pitchFamily="18" charset="0"/>
                <a:ea typeface="굴림" pitchFamily="50" charset="-127"/>
              </a:rPr>
              <a:t>1</a:t>
            </a:r>
          </a:p>
          <a:p>
            <a:pPr eaLnBrk="1" hangingPunct="1"/>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altLang="ko-KR" dirty="0">
                <a:solidFill>
                  <a:srgbClr val="000000"/>
                </a:solidFill>
                <a:effectLst>
                  <a:outerShdw blurRad="38100" dist="38100" dir="2700000" algn="tl">
                    <a:srgbClr val="FFFFFF"/>
                  </a:outerShdw>
                </a:effectLst>
              </a:rPr>
              <a:t>Detection(cont’d)</a:t>
            </a:r>
            <a:endParaRPr lang="en-US" dirty="0"/>
          </a:p>
        </p:txBody>
      </p:sp>
      <p:sp>
        <p:nvSpPr>
          <p:cNvPr id="19459" name="Content Placeholder 2"/>
          <p:cNvSpPr>
            <a:spLocks noGrp="1"/>
          </p:cNvSpPr>
          <p:nvPr>
            <p:ph idx="1"/>
          </p:nvPr>
        </p:nvSpPr>
        <p:spPr/>
        <p:txBody>
          <a:bodyPr/>
          <a:lstStyle/>
          <a:p>
            <a:pPr eaLnBrk="1" hangingPunct="1"/>
            <a:r>
              <a:rPr lang="en-US" altLang="ko-KR" sz="2000" dirty="0">
                <a:solidFill>
                  <a:srgbClr val="000000"/>
                </a:solidFill>
              </a:rPr>
              <a:t>Parity Check</a:t>
            </a:r>
          </a:p>
          <a:p>
            <a:pPr lvl="1" eaLnBrk="1" hangingPunct="1"/>
            <a:r>
              <a:rPr lang="en-US" altLang="ko-KR" dirty="0">
                <a:solidFill>
                  <a:srgbClr val="000000"/>
                </a:solidFill>
                <a:latin typeface="Times New Roman" pitchFamily="18" charset="0"/>
                <a:cs typeface="Times New Roman" pitchFamily="18" charset="0"/>
              </a:rPr>
              <a:t>A parity bit is added to every data unit so that the total number of 1s(including the parity bit) becomes even for even-parity check or odd for odd-parity check </a:t>
            </a:r>
          </a:p>
          <a:p>
            <a:pPr lvl="1" eaLnBrk="1" hangingPunct="1"/>
            <a:r>
              <a:rPr lang="en-US" altLang="ko-KR" dirty="0">
                <a:solidFill>
                  <a:srgbClr val="000000"/>
                </a:solidFill>
                <a:latin typeface="Times New Roman" pitchFamily="18" charset="0"/>
                <a:cs typeface="Times New Roman" pitchFamily="18" charset="0"/>
              </a:rPr>
              <a:t> Simple parity check</a:t>
            </a:r>
          </a:p>
          <a:p>
            <a:pPr eaLnBrk="1" hangingPunct="1"/>
            <a:endParaRPr lang="en-US" dirty="0"/>
          </a:p>
        </p:txBody>
      </p:sp>
      <p:pic>
        <p:nvPicPr>
          <p:cNvPr id="19460" name="Picture 4"/>
          <p:cNvPicPr>
            <a:picLocks noChangeAspect="1" noChangeArrowheads="1"/>
          </p:cNvPicPr>
          <p:nvPr/>
        </p:nvPicPr>
        <p:blipFill>
          <a:blip r:embed="rId2" cstate="print"/>
          <a:srcRect/>
          <a:stretch>
            <a:fillRect/>
          </a:stretch>
        </p:blipFill>
        <p:spPr bwMode="auto">
          <a:xfrm>
            <a:off x="4245217" y="3361040"/>
            <a:ext cx="6256261" cy="2704361"/>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gn="ctr" eaLnBrk="1" fontAlgn="auto" hangingPunct="1">
              <a:spcAft>
                <a:spcPts val="0"/>
              </a:spcAft>
              <a:defRPr/>
            </a:pPr>
            <a:r>
              <a:rPr lang="en-US" altLang="ko-KR" dirty="0">
                <a:solidFill>
                  <a:srgbClr val="000000"/>
                </a:solidFill>
                <a:effectLst>
                  <a:outerShdw blurRad="38100" dist="38100" dir="2700000" algn="tl">
                    <a:srgbClr val="FFFFFF"/>
                  </a:outerShdw>
                </a:effectLst>
              </a:rPr>
              <a:t>Two –Dimensional Parity Check</a:t>
            </a:r>
            <a:endParaRPr lang="en-US" dirty="0"/>
          </a:p>
        </p:txBody>
      </p:sp>
      <p:pic>
        <p:nvPicPr>
          <p:cNvPr id="23555" name="Picture 4"/>
          <p:cNvPicPr>
            <a:picLocks noGrp="1" noChangeAspect="1" noChangeArrowheads="1"/>
          </p:cNvPicPr>
          <p:nvPr>
            <p:ph idx="1"/>
          </p:nvPr>
        </p:nvPicPr>
        <p:blipFill>
          <a:blip r:embed="rId2" cstate="print"/>
          <a:stretch>
            <a:fillRect/>
          </a:stretch>
        </p:blipFill>
        <p:spPr>
          <a:xfrm>
            <a:off x="2658849" y="1825625"/>
            <a:ext cx="6874301" cy="4351338"/>
          </a:xfr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altLang="ko-KR" dirty="0">
                <a:solidFill>
                  <a:srgbClr val="000000"/>
                </a:solidFill>
                <a:effectLst>
                  <a:outerShdw blurRad="38100" dist="38100" dir="2700000" algn="tl">
                    <a:srgbClr val="FFFFFF"/>
                  </a:outerShdw>
                </a:effectLst>
              </a:rPr>
              <a:t>Detection -examples</a:t>
            </a:r>
            <a:endParaRPr lang="en-US" dirty="0"/>
          </a:p>
        </p:txBody>
      </p:sp>
      <p:sp>
        <p:nvSpPr>
          <p:cNvPr id="3" name="Content Placeholder 2"/>
          <p:cNvSpPr>
            <a:spLocks noGrp="1"/>
          </p:cNvSpPr>
          <p:nvPr>
            <p:ph idx="1"/>
          </p:nvPr>
        </p:nvSpPr>
        <p:spPr>
          <a:xfrm>
            <a:off x="1272746" y="2038865"/>
            <a:ext cx="10487454" cy="4115874"/>
          </a:xfrm>
        </p:spPr>
        <p:txBody>
          <a:bodyPr rtlCol="0">
            <a:normAutofit/>
          </a:bodyPr>
          <a:lstStyle/>
          <a:p>
            <a:pPr eaLnBrk="1" fontAlgn="auto" hangingPunct="1">
              <a:spcAft>
                <a:spcPts val="0"/>
              </a:spcAft>
              <a:buFont typeface="Arial" pitchFamily="34" charset="0"/>
              <a:buNone/>
              <a:defRPr/>
            </a:pPr>
            <a:r>
              <a:rPr lang="en-US" altLang="ko-KR" b="1" i="1" dirty="0">
                <a:latin typeface="Times New Roman" pitchFamily="18" charset="0"/>
                <a:ea typeface="굴림" pitchFamily="50" charset="-127"/>
              </a:rPr>
              <a:t>Example 2</a:t>
            </a:r>
          </a:p>
          <a:p>
            <a:pPr algn="just" eaLnBrk="1" fontAlgn="auto" hangingPunct="1">
              <a:spcBef>
                <a:spcPct val="50000"/>
              </a:spcBef>
              <a:spcAft>
                <a:spcPts val="0"/>
              </a:spcAft>
              <a:buFont typeface="Arial" pitchFamily="34" charset="0"/>
              <a:buNone/>
              <a:defRPr/>
            </a:pPr>
            <a:r>
              <a:rPr lang="en-US" altLang="ko-KR" dirty="0">
                <a:latin typeface="Times" pitchFamily="18" charset="0"/>
                <a:ea typeface="굴림" pitchFamily="50" charset="-127"/>
              </a:rPr>
              <a:t>   Now suppose the word world in Example 1 is received by the receiver without being corrupted in transmission. </a:t>
            </a:r>
          </a:p>
          <a:p>
            <a:pPr algn="just" eaLnBrk="1" fontAlgn="auto" hangingPunct="1">
              <a:spcBef>
                <a:spcPct val="50000"/>
              </a:spcBef>
              <a:spcAft>
                <a:spcPts val="0"/>
              </a:spcAft>
              <a:buFont typeface="Arial" pitchFamily="34" charset="0"/>
              <a:buNone/>
              <a:defRPr/>
            </a:pPr>
            <a:r>
              <a:rPr lang="en-US" altLang="ko-KR" dirty="0">
                <a:latin typeface="Times" pitchFamily="18" charset="0"/>
                <a:ea typeface="굴림" pitchFamily="50" charset="-127"/>
              </a:rPr>
              <a:t>   11101110   11011110   11100100   11011000 11001001</a:t>
            </a:r>
          </a:p>
          <a:p>
            <a:pPr algn="just" eaLnBrk="1" fontAlgn="auto" hangingPunct="1">
              <a:spcBef>
                <a:spcPct val="50000"/>
              </a:spcBef>
              <a:spcAft>
                <a:spcPts val="0"/>
              </a:spcAft>
              <a:buFont typeface="Arial" pitchFamily="34" charset="0"/>
              <a:buNone/>
              <a:defRPr/>
            </a:pPr>
            <a:r>
              <a:rPr lang="en-US" altLang="ko-KR" dirty="0">
                <a:latin typeface="Times" pitchFamily="18" charset="0"/>
                <a:ea typeface="굴림" pitchFamily="50" charset="-127"/>
              </a:rPr>
              <a:t>   The receiver counts the 1s in each character and comes up with even numbers (6, 6, 4, 4, 4). The data are accepted. </a:t>
            </a:r>
          </a:p>
          <a:p>
            <a:pPr eaLnBrk="1" fontAlgn="auto" hangingPunct="1">
              <a:spcAft>
                <a:spcPts val="0"/>
              </a:spcAft>
              <a:buFont typeface="Arial" pitchFamily="34" charset="0"/>
              <a:buChar char="•"/>
              <a:defRPr/>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altLang="ko-KR" dirty="0">
                <a:solidFill>
                  <a:srgbClr val="000000"/>
                </a:solidFill>
                <a:effectLst>
                  <a:outerShdw blurRad="38100" dist="38100" dir="2700000" algn="tl">
                    <a:srgbClr val="FFFFFF"/>
                  </a:outerShdw>
                </a:effectLst>
              </a:rPr>
              <a:t>Detection -examples</a:t>
            </a:r>
            <a:endParaRPr lang="en-US" dirty="0"/>
          </a:p>
        </p:txBody>
      </p:sp>
      <p:sp>
        <p:nvSpPr>
          <p:cNvPr id="3" name="Content Placeholder 2"/>
          <p:cNvSpPr>
            <a:spLocks noGrp="1"/>
          </p:cNvSpPr>
          <p:nvPr>
            <p:ph idx="1"/>
          </p:nvPr>
        </p:nvSpPr>
        <p:spPr>
          <a:xfrm>
            <a:off x="1556951" y="2007974"/>
            <a:ext cx="9465276" cy="3910913"/>
          </a:xfrm>
        </p:spPr>
        <p:txBody>
          <a:bodyPr rtlCol="0">
            <a:normAutofit/>
          </a:bodyPr>
          <a:lstStyle/>
          <a:p>
            <a:pPr eaLnBrk="1" fontAlgn="auto" hangingPunct="1">
              <a:spcAft>
                <a:spcPts val="0"/>
              </a:spcAft>
              <a:buFont typeface="Arial" pitchFamily="34" charset="0"/>
              <a:buNone/>
              <a:defRPr/>
            </a:pPr>
            <a:r>
              <a:rPr lang="en-US" altLang="ko-KR" b="1" i="1" dirty="0">
                <a:latin typeface="Times New Roman" pitchFamily="18" charset="0"/>
                <a:ea typeface="굴림" pitchFamily="50" charset="-127"/>
              </a:rPr>
              <a:t>Example 3</a:t>
            </a:r>
          </a:p>
          <a:p>
            <a:pPr eaLnBrk="1" fontAlgn="auto" hangingPunct="1">
              <a:spcBef>
                <a:spcPct val="50000"/>
              </a:spcBef>
              <a:spcAft>
                <a:spcPts val="0"/>
              </a:spcAft>
              <a:buFont typeface="Arial" pitchFamily="34" charset="0"/>
              <a:buNone/>
              <a:defRPr/>
            </a:pPr>
            <a:r>
              <a:rPr lang="en-US" altLang="ko-KR" dirty="0">
                <a:latin typeface="Times" pitchFamily="18" charset="0"/>
                <a:ea typeface="굴림" pitchFamily="50" charset="-127"/>
              </a:rPr>
              <a:t>   Now suppose the word world in Example 1 is corrupted during transmission. </a:t>
            </a:r>
          </a:p>
          <a:p>
            <a:pPr eaLnBrk="1" fontAlgn="auto" hangingPunct="1">
              <a:spcBef>
                <a:spcPct val="50000"/>
              </a:spcBef>
              <a:spcAft>
                <a:spcPts val="0"/>
              </a:spcAft>
              <a:buFont typeface="Arial" pitchFamily="34" charset="0"/>
              <a:buNone/>
              <a:defRPr/>
            </a:pPr>
            <a:r>
              <a:rPr lang="en-US" altLang="ko-KR" dirty="0">
                <a:latin typeface="Times" pitchFamily="18" charset="0"/>
                <a:ea typeface="굴림" pitchFamily="50" charset="-127"/>
              </a:rPr>
              <a:t>11111110   11011110   11101100   11011000   11001001</a:t>
            </a:r>
          </a:p>
          <a:p>
            <a:pPr eaLnBrk="1" fontAlgn="auto" hangingPunct="1">
              <a:spcBef>
                <a:spcPct val="50000"/>
              </a:spcBef>
              <a:spcAft>
                <a:spcPts val="0"/>
              </a:spcAft>
              <a:buFont typeface="Arial" pitchFamily="34" charset="0"/>
              <a:buNone/>
              <a:defRPr/>
            </a:pPr>
            <a:r>
              <a:rPr lang="en-US" altLang="ko-KR" dirty="0">
                <a:latin typeface="Times" pitchFamily="18" charset="0"/>
                <a:ea typeface="굴림" pitchFamily="50" charset="-127"/>
              </a:rPr>
              <a:t>   The receiver counts the 1s in each character and comes up with even and odd numbers (7, 6, 5, 4, 4). The receiver knows that the data are corrupted, discards them, and asks for retransmission.</a:t>
            </a:r>
          </a:p>
          <a:p>
            <a:pPr eaLnBrk="1" fontAlgn="auto" hangingPunct="1">
              <a:spcAft>
                <a:spcPts val="0"/>
              </a:spcAft>
              <a:buFont typeface="Arial" pitchFamily="34" charset="0"/>
              <a:buChar char="•"/>
              <a:defRPr/>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i="1" dirty="0">
                <a:latin typeface="Times New Roman" pitchFamily="18" charset="0"/>
              </a:rPr>
              <a:t>Two-dimensional parity-check code</a:t>
            </a:r>
            <a:endParaRPr lang="en-US" dirty="0"/>
          </a:p>
        </p:txBody>
      </p:sp>
      <p:pic>
        <p:nvPicPr>
          <p:cNvPr id="7" name="Picture 7"/>
          <p:cNvPicPr>
            <a:picLocks noGrp="1" noChangeAspect="1" noChangeArrowheads="1"/>
          </p:cNvPicPr>
          <p:nvPr>
            <p:ph idx="1"/>
          </p:nvPr>
        </p:nvPicPr>
        <p:blipFill>
          <a:blip r:embed="rId2" cstate="print"/>
          <a:srcRect/>
          <a:stretch>
            <a:fillRect/>
          </a:stretch>
        </p:blipFill>
        <p:spPr bwMode="auto">
          <a:xfrm>
            <a:off x="2491065" y="2384131"/>
            <a:ext cx="6974710" cy="2979424"/>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68187FF5-4BF9-4B21-B0D2-9B7FF2B27D7F}" type="slidenum">
              <a:rPr lang="en-AU" smtClean="0"/>
              <a:pPr/>
              <a:t>17</a:t>
            </a:fld>
            <a:endParaRPr lang="en-AU"/>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i="1" dirty="0">
                <a:latin typeface="Times New Roman" pitchFamily="18" charset="0"/>
              </a:rPr>
              <a:t>Two-dimensional parity-check code</a:t>
            </a:r>
            <a:endParaRPr lang="en-US" dirty="0"/>
          </a:p>
        </p:txBody>
      </p:sp>
      <p:pic>
        <p:nvPicPr>
          <p:cNvPr id="6" name="Picture 8"/>
          <p:cNvPicPr>
            <a:picLocks noGrp="1" noChangeAspect="1" noChangeArrowheads="1"/>
          </p:cNvPicPr>
          <p:nvPr>
            <p:ph idx="1"/>
          </p:nvPr>
        </p:nvPicPr>
        <p:blipFill>
          <a:blip r:embed="rId2" cstate="print"/>
          <a:srcRect/>
          <a:stretch>
            <a:fillRect/>
          </a:stretch>
        </p:blipFill>
        <p:spPr bwMode="auto">
          <a:xfrm>
            <a:off x="2762030" y="2524684"/>
            <a:ext cx="6580562" cy="3242016"/>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68187FF5-4BF9-4B21-B0D2-9B7FF2B27D7F}" type="slidenum">
              <a:rPr lang="en-AU" smtClean="0"/>
              <a:pPr/>
              <a:t>18</a:t>
            </a:fld>
            <a:endParaRPr lang="en-AU"/>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altLang="ko-KR" sz="2800" dirty="0">
                <a:solidFill>
                  <a:srgbClr val="000000"/>
                </a:solidFill>
                <a:effectLst>
                  <a:outerShdw blurRad="38100" dist="38100" dir="2700000" algn="tl">
                    <a:srgbClr val="FFFFFF"/>
                  </a:outerShdw>
                </a:effectLst>
              </a:rPr>
              <a:t>Detection(cont’d)</a:t>
            </a:r>
            <a:endParaRPr lang="en-US" sz="2800" dirty="0"/>
          </a:p>
        </p:txBody>
      </p:sp>
      <p:sp>
        <p:nvSpPr>
          <p:cNvPr id="5" name="Rectangle 4"/>
          <p:cNvSpPr/>
          <p:nvPr/>
        </p:nvSpPr>
        <p:spPr>
          <a:xfrm>
            <a:off x="1494971" y="1974227"/>
            <a:ext cx="9521371" cy="3847207"/>
          </a:xfrm>
          <a:prstGeom prst="rect">
            <a:avLst/>
          </a:prstGeom>
        </p:spPr>
        <p:txBody>
          <a:bodyPr wrap="square" lIns="91440" tIns="45720" rIns="91440" bIns="45720" anchor="t">
            <a:spAutoFit/>
          </a:bodyPr>
          <a:lstStyle/>
          <a:p>
            <a:pPr lvl="0" algn="just"/>
            <a:r>
              <a:rPr lang="en-US" sz="2400" b="1" dirty="0">
                <a:latin typeface="Times New Roman"/>
                <a:cs typeface="Times New Roman"/>
              </a:rPr>
              <a:t>Checksum</a:t>
            </a:r>
            <a:endParaRPr lang="en-IN" sz="2400" b="1" u="sng">
              <a:latin typeface="Times New Roman"/>
              <a:cs typeface="Times New Roman"/>
            </a:endParaRPr>
          </a:p>
          <a:p>
            <a:pPr algn="just"/>
            <a:r>
              <a:rPr lang="en-US" sz="2000" dirty="0">
                <a:latin typeface="Times New Roman"/>
                <a:cs typeface="Times New Roman"/>
              </a:rPr>
              <a:t>Like the parity checks and CRC, the checksum is based on the concept of redundancy.</a:t>
            </a:r>
            <a:endParaRPr lang="en-IN" sz="2000" b="1" u="sng" dirty="0">
              <a:latin typeface="Times New Roman"/>
              <a:cs typeface="Times New Roman"/>
            </a:endParaRPr>
          </a:p>
          <a:p>
            <a:pPr algn="just"/>
            <a:endParaRPr lang="en-IN" sz="2000" b="1" u="sng" dirty="0">
              <a:latin typeface="Times New Roman"/>
              <a:cs typeface="Times New Roman"/>
            </a:endParaRPr>
          </a:p>
          <a:p>
            <a:pPr algn="just"/>
            <a:r>
              <a:rPr lang="en-US" sz="2000" i="1" dirty="0">
                <a:latin typeface="Times New Roman"/>
                <a:cs typeface="Times New Roman"/>
              </a:rPr>
              <a:t>Checksum Generator</a:t>
            </a:r>
          </a:p>
          <a:p>
            <a:pPr algn="just"/>
            <a:endParaRPr lang="en-IN" sz="2000" b="1" u="sng" dirty="0">
              <a:latin typeface="Times New Roman" pitchFamily="18" charset="0"/>
              <a:cs typeface="Times New Roman" pitchFamily="18" charset="0"/>
            </a:endParaRPr>
          </a:p>
          <a:p>
            <a:pPr marL="285750" lvl="0" indent="-285750" algn="just">
              <a:buFont typeface="Wingdings" pitchFamily="2" charset="2"/>
              <a:buChar char="Ø"/>
            </a:pPr>
            <a:r>
              <a:rPr lang="en-US" sz="2000" dirty="0">
                <a:latin typeface="Times New Roman"/>
                <a:cs typeface="Times New Roman"/>
              </a:rPr>
              <a:t>Checksum Generator subdivides the data unit into equal segments of n bits.</a:t>
            </a:r>
            <a:endParaRPr lang="en-IN" sz="2000" b="1" u="sng" dirty="0">
              <a:latin typeface="Times New Roman"/>
              <a:cs typeface="Times New Roman"/>
            </a:endParaRPr>
          </a:p>
          <a:p>
            <a:pPr marL="285750" lvl="0" indent="-285750" algn="just">
              <a:buFont typeface="Wingdings" pitchFamily="2" charset="2"/>
              <a:buChar char="Ø"/>
            </a:pPr>
            <a:r>
              <a:rPr lang="en-US" sz="2000" dirty="0">
                <a:latin typeface="Times New Roman"/>
                <a:cs typeface="Times New Roman"/>
              </a:rPr>
              <a:t>The segments are added using ones complement arithmetic in such a way that the total is also n bits long.</a:t>
            </a:r>
            <a:endParaRPr lang="en-IN" sz="2000" b="1" u="sng" dirty="0">
              <a:latin typeface="Times New Roman"/>
              <a:cs typeface="Times New Roman"/>
            </a:endParaRPr>
          </a:p>
          <a:p>
            <a:pPr marL="285750" indent="-285750" algn="just">
              <a:buFont typeface="Wingdings" pitchFamily="2" charset="2"/>
              <a:buChar char="Ø"/>
            </a:pPr>
            <a:r>
              <a:rPr lang="en-US" sz="2000" dirty="0">
                <a:latin typeface="Times New Roman"/>
                <a:cs typeface="Times New Roman"/>
              </a:rPr>
              <a:t>The total is then complemented and appended to the end of the original data unit as redundant bits, called checksum field. </a:t>
            </a:r>
            <a:endParaRPr lang="en-IN" sz="2000" b="1" u="sng" dirty="0">
              <a:latin typeface="Times New Roman"/>
              <a:cs typeface="Times New Roman"/>
            </a:endParaRPr>
          </a:p>
          <a:p>
            <a:pPr marL="285750" lvl="0" indent="-285750" algn="just">
              <a:buFont typeface="Wingdings" pitchFamily="2" charset="2"/>
              <a:buChar char="Ø"/>
            </a:pPr>
            <a:r>
              <a:rPr lang="en-US" sz="2000" dirty="0">
                <a:latin typeface="Times New Roman"/>
                <a:cs typeface="Times New Roman"/>
              </a:rPr>
              <a:t>The extended data unit is transmitted across the network.  </a:t>
            </a:r>
            <a:endParaRPr lang="en-IN" sz="2000" b="1" u="sng" dirty="0">
              <a:latin typeface="Times New Roman" pitchFamily="18" charset="0"/>
              <a:cs typeface="Times New Roman" pitchFamily="18" charset="0"/>
            </a:endParaRPr>
          </a:p>
          <a:p>
            <a:pPr marL="285750" lvl="0" indent="-285750" algn="just">
              <a:buFont typeface="Wingdings" pitchFamily="2" charset="2"/>
              <a:buChar char="Ø"/>
            </a:pPr>
            <a:r>
              <a:rPr lang="en-US" sz="2000" dirty="0">
                <a:latin typeface="Times New Roman"/>
                <a:cs typeface="Times New Roman"/>
              </a:rPr>
              <a:t>If the sum of the data segment is T, the checksum will be -T</a:t>
            </a:r>
            <a:endParaRPr lang="en-IN" sz="2000" b="1" u="sng" dirty="0">
              <a:latin typeface="Times New Roman"/>
              <a:cs typeface="Times New Roman"/>
            </a:endParaRPr>
          </a:p>
        </p:txBody>
      </p:sp>
    </p:spTree>
    <p:extLst>
      <p:ext uri="{BB962C8B-B14F-4D97-AF65-F5344CB8AC3E}">
        <p14:creationId xmlns:p14="http://schemas.microsoft.com/office/powerpoint/2010/main" val="643824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96BFE3-14AF-696C-6920-43C082DD6CE9}"/>
              </a:ext>
            </a:extLst>
          </p:cNvPr>
          <p:cNvSpPr>
            <a:spLocks noGrp="1"/>
          </p:cNvSpPr>
          <p:nvPr>
            <p:ph type="sldNum" sz="quarter" idx="12"/>
          </p:nvPr>
        </p:nvSpPr>
        <p:spPr/>
        <p:txBody>
          <a:bodyPr/>
          <a:lstStyle/>
          <a:p>
            <a:fld id="{CBABCCC1-BF11-4F37-963E-1BCD5B23FD72}" type="slidenum">
              <a:rPr lang="en-IN" smtClean="0"/>
              <a:t>2</a:t>
            </a:fld>
            <a:endParaRPr lang="en-IN"/>
          </a:p>
        </p:txBody>
      </p:sp>
      <p:sp>
        <p:nvSpPr>
          <p:cNvPr id="12" name="TextBox 11">
            <a:extLst>
              <a:ext uri="{FF2B5EF4-FFF2-40B4-BE49-F238E27FC236}">
                <a16:creationId xmlns:a16="http://schemas.microsoft.com/office/drawing/2014/main" id="{8B68684B-34BA-BB64-17CA-52ED57E147A8}"/>
              </a:ext>
            </a:extLst>
          </p:cNvPr>
          <p:cNvSpPr txBox="1"/>
          <p:nvPr/>
        </p:nvSpPr>
        <p:spPr>
          <a:xfrm>
            <a:off x="1350498" y="139501"/>
            <a:ext cx="9791113" cy="1877437"/>
          </a:xfrm>
          <a:prstGeom prst="rect">
            <a:avLst/>
          </a:prstGeom>
          <a:noFill/>
        </p:spPr>
        <p:txBody>
          <a:bodyPr wrap="square">
            <a:spAutoFit/>
          </a:bodyPr>
          <a:lstStyle/>
          <a:p>
            <a:pPr algn="ctr"/>
            <a:r>
              <a:rPr lang="en-US" sz="1800" b="1" dirty="0">
                <a:solidFill>
                  <a:srgbClr val="C00000"/>
                </a:solidFill>
              </a:rPr>
              <a:t>AIM OF THE SESSION</a:t>
            </a:r>
          </a:p>
          <a:p>
            <a:pPr algn="ctr"/>
            <a:endParaRPr lang="en-US" sz="1600" b="1" dirty="0">
              <a:solidFill>
                <a:srgbClr val="C00000"/>
              </a:solidFill>
            </a:endParaRPr>
          </a:p>
          <a:p>
            <a:pPr algn="just" fontAlgn="base"/>
            <a:r>
              <a:rPr lang="en-IN" sz="1600" dirty="0"/>
              <a:t>The aim of the module on Error Detection in Computer Networks is to provide students with a comprehensive understanding of error detection techniques and protocols used in computer networks. The module aims to equip students with the knowledge and skills necessary to detect and handle errors that occur during data transmission, ensuring data integrity and reliability in network communication.</a:t>
            </a:r>
          </a:p>
          <a:p>
            <a:pPr algn="just" fontAlgn="base"/>
            <a:endParaRPr lang="en-IN" dirty="0"/>
          </a:p>
        </p:txBody>
      </p:sp>
      <p:sp>
        <p:nvSpPr>
          <p:cNvPr id="16" name="TextBox 15">
            <a:extLst>
              <a:ext uri="{FF2B5EF4-FFF2-40B4-BE49-F238E27FC236}">
                <a16:creationId xmlns:a16="http://schemas.microsoft.com/office/drawing/2014/main" id="{541394E6-0C99-8F26-C67B-D88D560EB229}"/>
              </a:ext>
            </a:extLst>
          </p:cNvPr>
          <p:cNvSpPr txBox="1"/>
          <p:nvPr/>
        </p:nvSpPr>
        <p:spPr>
          <a:xfrm>
            <a:off x="769857" y="2023744"/>
            <a:ext cx="5476197" cy="4247317"/>
          </a:xfrm>
          <a:prstGeom prst="rect">
            <a:avLst/>
          </a:prstGeom>
          <a:noFill/>
        </p:spPr>
        <p:txBody>
          <a:bodyPr wrap="square">
            <a:spAutoFit/>
          </a:bodyPr>
          <a:lstStyle/>
          <a:p>
            <a:pPr algn="ctr"/>
            <a:r>
              <a:rPr lang="en-US" sz="1800" b="1" dirty="0">
                <a:solidFill>
                  <a:srgbClr val="C00000"/>
                </a:solidFill>
              </a:rPr>
              <a:t>INSTRUCTIONAL OBJECTIVES</a:t>
            </a:r>
          </a:p>
          <a:p>
            <a:pPr marL="285750" lvl="0" indent="-285750" algn="just" fontAlgn="base">
              <a:buFont typeface="Wingdings" pitchFamily="2" charset="2"/>
              <a:buChar char="Ø"/>
            </a:pPr>
            <a:r>
              <a:rPr lang="en-IN" dirty="0"/>
              <a:t>Understand the concept of error detection and its importance in computer networks.</a:t>
            </a:r>
          </a:p>
          <a:p>
            <a:pPr marL="285750" lvl="0" indent="-285750" algn="just" fontAlgn="base">
              <a:buFont typeface="Wingdings" pitchFamily="2" charset="2"/>
              <a:buChar char="Ø"/>
            </a:pPr>
            <a:r>
              <a:rPr lang="en-IN" dirty="0"/>
              <a:t>Learn the principles and mechanisms of common error detection techniques, such as parity checking, checksums, and cyclic redundancy check (CRC).</a:t>
            </a:r>
          </a:p>
          <a:p>
            <a:pPr marL="285750" lvl="0" indent="-285750" algn="just" fontAlgn="base">
              <a:buFont typeface="Wingdings" pitchFamily="2" charset="2"/>
              <a:buChar char="Ø"/>
            </a:pPr>
            <a:r>
              <a:rPr lang="en-IN" dirty="0"/>
              <a:t>Identify the limitations and strengths of different error detection techniques and protocols.</a:t>
            </a:r>
          </a:p>
          <a:p>
            <a:pPr marL="285750" lvl="0" indent="-285750" algn="just" fontAlgn="base">
              <a:buFont typeface="Wingdings" pitchFamily="2" charset="2"/>
              <a:buChar char="Ø"/>
            </a:pPr>
            <a:r>
              <a:rPr lang="en-IN" dirty="0"/>
              <a:t>Apply error detection techniques in practical scenarios, including data transmission over different network protocols.</a:t>
            </a:r>
          </a:p>
          <a:p>
            <a:pPr marL="285750" lvl="0" indent="-285750" algn="just" fontAlgn="base">
              <a:buFont typeface="Wingdings" pitchFamily="2" charset="2"/>
              <a:buChar char="Ø"/>
            </a:pPr>
            <a:r>
              <a:rPr lang="en-IN" dirty="0" err="1"/>
              <a:t>Analyze</a:t>
            </a:r>
            <a:r>
              <a:rPr lang="en-IN" dirty="0"/>
              <a:t> the impact of errors on network performance and the importance of error detection in ensuring reliable data communication.</a:t>
            </a:r>
          </a:p>
          <a:p>
            <a:pPr algn="just"/>
            <a:endParaRPr lang="en-US" sz="1800" dirty="0"/>
          </a:p>
        </p:txBody>
      </p:sp>
      <p:sp>
        <p:nvSpPr>
          <p:cNvPr id="20" name="TextBox 19">
            <a:extLst>
              <a:ext uri="{FF2B5EF4-FFF2-40B4-BE49-F238E27FC236}">
                <a16:creationId xmlns:a16="http://schemas.microsoft.com/office/drawing/2014/main" id="{8FC8B10B-453E-92C8-D716-22B450131A34}"/>
              </a:ext>
            </a:extLst>
          </p:cNvPr>
          <p:cNvSpPr txBox="1"/>
          <p:nvPr/>
        </p:nvSpPr>
        <p:spPr>
          <a:xfrm>
            <a:off x="6377290" y="2033862"/>
            <a:ext cx="4919067" cy="3570208"/>
          </a:xfrm>
          <a:prstGeom prst="rect">
            <a:avLst/>
          </a:prstGeom>
          <a:noFill/>
        </p:spPr>
        <p:txBody>
          <a:bodyPr wrap="square">
            <a:spAutoFit/>
          </a:bodyPr>
          <a:lstStyle/>
          <a:p>
            <a:pPr algn="ctr"/>
            <a:r>
              <a:rPr lang="en-US" sz="1800" b="1" dirty="0">
                <a:solidFill>
                  <a:srgbClr val="C00000"/>
                </a:solidFill>
              </a:rPr>
              <a:t>LEARNING OUTCOMES</a:t>
            </a:r>
          </a:p>
          <a:p>
            <a:r>
              <a:rPr lang="en-IN" sz="1600" dirty="0"/>
              <a:t>By the end of the module on Error Detection in Computer Networks, students will be able to:</a:t>
            </a:r>
            <a:endParaRPr lang="en-IN" sz="1600" b="1" u="sng" dirty="0"/>
          </a:p>
          <a:p>
            <a:pPr marL="285750" lvl="0" indent="-285750">
              <a:buFont typeface="Wingdings" pitchFamily="2" charset="2"/>
              <a:buChar char="Ø"/>
            </a:pPr>
            <a:r>
              <a:rPr lang="en-IN" sz="1600" dirty="0"/>
              <a:t>Understand the concept of error detection and its significance in network communication.</a:t>
            </a:r>
            <a:endParaRPr lang="en-IN" sz="1600" b="1" u="sng" dirty="0"/>
          </a:p>
          <a:p>
            <a:pPr marL="285750" lvl="0" indent="-285750">
              <a:buFont typeface="Wingdings" pitchFamily="2" charset="2"/>
              <a:buChar char="Ø"/>
            </a:pPr>
            <a:r>
              <a:rPr lang="en-IN" sz="1600" dirty="0"/>
              <a:t>Implement error detection techniques, such as parity checking, checksums, and CRC, to detect errors in data transmission.</a:t>
            </a:r>
            <a:endParaRPr lang="en-IN" sz="1600" b="1" u="sng" dirty="0"/>
          </a:p>
          <a:p>
            <a:pPr marL="285750" lvl="0" indent="-285750">
              <a:buFont typeface="Wingdings" pitchFamily="2" charset="2"/>
              <a:buChar char="Ø"/>
            </a:pPr>
            <a:r>
              <a:rPr lang="en-IN" sz="1600" dirty="0"/>
              <a:t>Evaluate the strengths and limitations of different error detection techniques and protocols.</a:t>
            </a:r>
            <a:endParaRPr lang="en-IN" sz="1600" b="1" u="sng" dirty="0"/>
          </a:p>
          <a:p>
            <a:pPr marL="285750" lvl="0" indent="-285750">
              <a:buFont typeface="Wingdings" pitchFamily="2" charset="2"/>
              <a:buChar char="Ø"/>
            </a:pPr>
            <a:r>
              <a:rPr lang="en-IN" sz="1600" dirty="0" err="1"/>
              <a:t>Analyze</a:t>
            </a:r>
            <a:r>
              <a:rPr lang="en-IN" sz="1600" dirty="0"/>
              <a:t> the impact of errors on network performance and propose appropriate error detection mechanisms based on specific network requirements.</a:t>
            </a:r>
            <a:endParaRPr lang="en-IN" sz="1600" b="1" u="sng" dirty="0"/>
          </a:p>
        </p:txBody>
      </p:sp>
    </p:spTree>
    <p:extLst>
      <p:ext uri="{BB962C8B-B14F-4D97-AF65-F5344CB8AC3E}">
        <p14:creationId xmlns:p14="http://schemas.microsoft.com/office/powerpoint/2010/main" val="1638111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altLang="ko-KR" dirty="0">
                <a:solidFill>
                  <a:srgbClr val="000000"/>
                </a:solidFill>
                <a:effectLst>
                  <a:outerShdw blurRad="38100" dist="38100" dir="2700000" algn="tl">
                    <a:srgbClr val="FFFFFF"/>
                  </a:outerShdw>
                </a:effectLst>
              </a:rPr>
              <a:t>Detection(cont’d)</a:t>
            </a:r>
            <a:endParaRPr lang="en-US" dirty="0"/>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pitchFamily="34" charset="0"/>
              <a:buChar char="•"/>
              <a:defRPr/>
            </a:pPr>
            <a:r>
              <a:rPr lang="en-US" altLang="ko-KR" dirty="0"/>
              <a:t>Example ( at a sender) </a:t>
            </a:r>
          </a:p>
          <a:p>
            <a:pPr eaLnBrk="1" fontAlgn="auto" hangingPunct="1">
              <a:spcAft>
                <a:spcPts val="0"/>
              </a:spcAft>
              <a:buFont typeface="Wingdings" pitchFamily="2" charset="2"/>
              <a:buNone/>
              <a:defRPr/>
            </a:pPr>
            <a:r>
              <a:rPr lang="en-US" altLang="ko-KR" dirty="0"/>
              <a:t>Original data : 10101001 00111001</a:t>
            </a:r>
          </a:p>
          <a:p>
            <a:pPr eaLnBrk="1" fontAlgn="auto" hangingPunct="1">
              <a:spcAft>
                <a:spcPts val="0"/>
              </a:spcAft>
              <a:buFont typeface="Wingdings" pitchFamily="2" charset="2"/>
              <a:buNone/>
              <a:defRPr/>
            </a:pPr>
            <a:r>
              <a:rPr lang="en-US" altLang="ko-KR" dirty="0"/>
              <a:t>10101001</a:t>
            </a:r>
          </a:p>
          <a:p>
            <a:pPr eaLnBrk="1" fontAlgn="auto" hangingPunct="1">
              <a:spcAft>
                <a:spcPts val="0"/>
              </a:spcAft>
              <a:buFont typeface="Wingdings" pitchFamily="2" charset="2"/>
              <a:buNone/>
              <a:defRPr/>
            </a:pPr>
            <a:r>
              <a:rPr lang="en-US" altLang="ko-KR" dirty="0"/>
              <a:t>00111001</a:t>
            </a:r>
          </a:p>
          <a:p>
            <a:pPr eaLnBrk="1" fontAlgn="auto" hangingPunct="1">
              <a:spcAft>
                <a:spcPts val="0"/>
              </a:spcAft>
              <a:buFont typeface="Wingdings" pitchFamily="2" charset="2"/>
              <a:buNone/>
              <a:defRPr/>
            </a:pPr>
            <a:r>
              <a:rPr lang="en-US" altLang="ko-KR" dirty="0"/>
              <a:t>--------------</a:t>
            </a:r>
          </a:p>
          <a:p>
            <a:pPr eaLnBrk="1" fontAlgn="auto" hangingPunct="1">
              <a:spcAft>
                <a:spcPts val="0"/>
              </a:spcAft>
              <a:buFont typeface="Wingdings" pitchFamily="2" charset="2"/>
              <a:buNone/>
              <a:defRPr/>
            </a:pPr>
            <a:r>
              <a:rPr lang="en-US" altLang="ko-KR" dirty="0"/>
              <a:t>11100010	Sum</a:t>
            </a:r>
          </a:p>
          <a:p>
            <a:pPr eaLnBrk="1" fontAlgn="auto" hangingPunct="1">
              <a:spcAft>
                <a:spcPts val="0"/>
              </a:spcAft>
              <a:buFont typeface="Wingdings" pitchFamily="2" charset="2"/>
              <a:buNone/>
              <a:defRPr/>
            </a:pPr>
            <a:r>
              <a:rPr lang="en-US" altLang="ko-KR" dirty="0"/>
              <a:t>00011101	Checksum</a:t>
            </a:r>
          </a:p>
          <a:p>
            <a:pPr eaLnBrk="1" fontAlgn="auto" hangingPunct="1">
              <a:spcAft>
                <a:spcPts val="0"/>
              </a:spcAft>
              <a:buFont typeface="Wingdings" pitchFamily="2" charset="2"/>
              <a:buNone/>
              <a:defRPr/>
            </a:pPr>
            <a:r>
              <a:rPr lang="en-US" altLang="ko-KR" dirty="0"/>
              <a:t>10101001 00111001 </a:t>
            </a:r>
            <a:r>
              <a:rPr lang="en-US" altLang="ko-KR" dirty="0">
                <a:solidFill>
                  <a:schemeClr val="hlink"/>
                </a:solidFill>
              </a:rPr>
              <a:t>00011101</a:t>
            </a:r>
            <a:endParaRPr lang="en-US" dirty="0"/>
          </a:p>
        </p:txBody>
      </p:sp>
    </p:spTree>
    <p:extLst>
      <p:ext uri="{BB962C8B-B14F-4D97-AF65-F5344CB8AC3E}">
        <p14:creationId xmlns:p14="http://schemas.microsoft.com/office/powerpoint/2010/main" val="4115283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altLang="ko-KR" dirty="0">
                <a:solidFill>
                  <a:srgbClr val="000000"/>
                </a:solidFill>
                <a:effectLst>
                  <a:outerShdw blurRad="38100" dist="38100" dir="2700000" algn="tl">
                    <a:srgbClr val="FFFFFF"/>
                  </a:outerShdw>
                </a:effectLst>
              </a:rPr>
              <a:t>Detection(cont’d)</a:t>
            </a:r>
            <a:endParaRPr lang="en-US" dirty="0"/>
          </a:p>
        </p:txBody>
      </p:sp>
      <p:sp>
        <p:nvSpPr>
          <p:cNvPr id="5" name="Rectangle 4"/>
          <p:cNvSpPr/>
          <p:nvPr/>
        </p:nvSpPr>
        <p:spPr>
          <a:xfrm>
            <a:off x="1494972" y="1974227"/>
            <a:ext cx="4542971" cy="2585323"/>
          </a:xfrm>
          <a:prstGeom prst="rect">
            <a:avLst/>
          </a:prstGeom>
        </p:spPr>
        <p:txBody>
          <a:bodyPr wrap="square">
            <a:spAutoFit/>
          </a:bodyPr>
          <a:lstStyle/>
          <a:p>
            <a:r>
              <a:rPr lang="en-US" i="1" dirty="0">
                <a:latin typeface="Times New Roman" pitchFamily="18" charset="0"/>
                <a:cs typeface="Times New Roman" pitchFamily="18" charset="0"/>
              </a:rPr>
              <a:t>Checksum Checker</a:t>
            </a:r>
          </a:p>
          <a:p>
            <a:endParaRPr lang="en-IN" b="1" u="sng" dirty="0">
              <a:latin typeface="Times New Roman" pitchFamily="18" charset="0"/>
              <a:cs typeface="Times New Roman" pitchFamily="18" charset="0"/>
            </a:endParaRPr>
          </a:p>
          <a:p>
            <a:pPr marL="285750" lvl="0" indent="-285750">
              <a:buFont typeface="Wingdings" pitchFamily="2" charset="2"/>
              <a:buChar char="Ø"/>
            </a:pPr>
            <a:r>
              <a:rPr lang="en-US" dirty="0">
                <a:latin typeface="Times New Roman" pitchFamily="18" charset="0"/>
                <a:cs typeface="Times New Roman" pitchFamily="18" charset="0"/>
              </a:rPr>
              <a:t>The receiver subdivides the data unit received into k sections, each of n bits</a:t>
            </a:r>
            <a:endParaRPr lang="en-IN" b="1" u="sng" dirty="0">
              <a:latin typeface="Times New Roman" pitchFamily="18" charset="0"/>
              <a:cs typeface="Times New Roman" pitchFamily="18" charset="0"/>
            </a:endParaRPr>
          </a:p>
          <a:p>
            <a:pPr marL="285750" lvl="0" indent="-285750">
              <a:buFont typeface="Wingdings" pitchFamily="2" charset="2"/>
              <a:buChar char="Ø"/>
            </a:pPr>
            <a:r>
              <a:rPr lang="en-US" dirty="0">
                <a:latin typeface="Times New Roman" pitchFamily="18" charset="0"/>
                <a:cs typeface="Times New Roman" pitchFamily="18" charset="0"/>
              </a:rPr>
              <a:t>All the sections are added using ones complement to get the sum</a:t>
            </a:r>
            <a:endParaRPr lang="en-IN" b="1" u="sng" dirty="0">
              <a:latin typeface="Times New Roman" pitchFamily="18" charset="0"/>
              <a:cs typeface="Times New Roman" pitchFamily="18" charset="0"/>
            </a:endParaRPr>
          </a:p>
          <a:p>
            <a:pPr marL="285750" lvl="0" indent="-285750">
              <a:buFont typeface="Wingdings" pitchFamily="2" charset="2"/>
              <a:buChar char="Ø"/>
            </a:pPr>
            <a:r>
              <a:rPr lang="en-US" dirty="0">
                <a:latin typeface="Times New Roman" pitchFamily="18" charset="0"/>
                <a:cs typeface="Times New Roman" pitchFamily="18" charset="0"/>
              </a:rPr>
              <a:t>The sum is complemented</a:t>
            </a:r>
            <a:endParaRPr lang="en-IN" b="1" u="sng" dirty="0">
              <a:latin typeface="Times New Roman" pitchFamily="18" charset="0"/>
              <a:cs typeface="Times New Roman" pitchFamily="18" charset="0"/>
            </a:endParaRPr>
          </a:p>
          <a:p>
            <a:pPr marL="285750" lvl="0" indent="-285750">
              <a:buFont typeface="Wingdings" pitchFamily="2" charset="2"/>
              <a:buChar char="Ø"/>
            </a:pPr>
            <a:r>
              <a:rPr lang="en-US" dirty="0">
                <a:latin typeface="Times New Roman" pitchFamily="18" charset="0"/>
                <a:cs typeface="Times New Roman" pitchFamily="18" charset="0"/>
              </a:rPr>
              <a:t>If the result is zero, the data are accepted; otherwise, they are rejected</a:t>
            </a:r>
            <a:endParaRPr lang="en-IN" b="1" u="sng" dirty="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5863772" y="1974226"/>
            <a:ext cx="5791199" cy="3091259"/>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5863771" y="5208542"/>
            <a:ext cx="5791199" cy="824230"/>
          </a:xfrm>
          <a:prstGeom prst="rect">
            <a:avLst/>
          </a:prstGeom>
          <a:noFill/>
          <a:ln>
            <a:noFill/>
          </a:ln>
        </p:spPr>
      </p:pic>
    </p:spTree>
    <p:extLst>
      <p:ext uri="{BB962C8B-B14F-4D97-AF65-F5344CB8AC3E}">
        <p14:creationId xmlns:p14="http://schemas.microsoft.com/office/powerpoint/2010/main" val="232902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altLang="ko-KR" dirty="0">
                <a:solidFill>
                  <a:srgbClr val="000000"/>
                </a:solidFill>
                <a:effectLst>
                  <a:outerShdw blurRad="38100" dist="38100" dir="2700000" algn="tl">
                    <a:srgbClr val="FFFFFF"/>
                  </a:outerShdw>
                </a:effectLst>
              </a:rPr>
              <a:t>Detection(cont’d)</a:t>
            </a:r>
            <a:endParaRPr lang="en-US" dirty="0"/>
          </a:p>
        </p:txBody>
      </p:sp>
      <p:sp>
        <p:nvSpPr>
          <p:cNvPr id="3" name="Content Placeholder 2"/>
          <p:cNvSpPr>
            <a:spLocks noGrp="1"/>
          </p:cNvSpPr>
          <p:nvPr>
            <p:ph idx="1"/>
          </p:nvPr>
        </p:nvSpPr>
        <p:spPr/>
        <p:txBody>
          <a:bodyPr rtlCol="0">
            <a:noAutofit/>
          </a:bodyPr>
          <a:lstStyle/>
          <a:p>
            <a:pPr>
              <a:buFont typeface="Arial" pitchFamily="34" charset="0"/>
              <a:buChar char="•"/>
              <a:defRPr/>
            </a:pPr>
            <a:r>
              <a:rPr lang="en-US" altLang="ko-KR" sz="1800" dirty="0"/>
              <a:t>Example ( at a receiver)</a:t>
            </a:r>
          </a:p>
          <a:p>
            <a:pPr>
              <a:buFont typeface="Wingdings" pitchFamily="2" charset="2"/>
              <a:buNone/>
              <a:defRPr/>
            </a:pPr>
            <a:r>
              <a:rPr lang="en-US" altLang="ko-KR" sz="1800" dirty="0"/>
              <a:t>Received data : 10101001 00111001 00011101</a:t>
            </a:r>
          </a:p>
          <a:p>
            <a:pPr>
              <a:buFont typeface="Wingdings" pitchFamily="2" charset="2"/>
              <a:buNone/>
              <a:defRPr/>
            </a:pPr>
            <a:r>
              <a:rPr lang="en-US" altLang="ko-KR" sz="1800" dirty="0"/>
              <a:t>10101001</a:t>
            </a:r>
          </a:p>
          <a:p>
            <a:pPr>
              <a:buFont typeface="Wingdings" pitchFamily="2" charset="2"/>
              <a:buNone/>
              <a:defRPr/>
            </a:pPr>
            <a:r>
              <a:rPr lang="en-US" altLang="ko-KR" sz="1800" dirty="0"/>
              <a:t> 00111001</a:t>
            </a:r>
          </a:p>
          <a:p>
            <a:pPr>
              <a:buFont typeface="Wingdings" pitchFamily="2" charset="2"/>
              <a:buNone/>
              <a:defRPr/>
            </a:pPr>
            <a:r>
              <a:rPr lang="en-US" altLang="ko-KR" sz="1800" dirty="0"/>
              <a:t> 00011101</a:t>
            </a:r>
          </a:p>
          <a:p>
            <a:pPr>
              <a:buFont typeface="Wingdings" pitchFamily="2" charset="2"/>
              <a:buNone/>
              <a:defRPr/>
            </a:pPr>
            <a:r>
              <a:rPr lang="en-US" altLang="ko-KR" sz="1800" dirty="0"/>
              <a:t>---------------</a:t>
            </a:r>
          </a:p>
          <a:p>
            <a:pPr>
              <a:buFont typeface="Wingdings" pitchFamily="2" charset="2"/>
              <a:buNone/>
              <a:defRPr/>
            </a:pPr>
            <a:r>
              <a:rPr lang="en-US" altLang="ko-KR" sz="1800" dirty="0"/>
              <a:t>11111111 </a:t>
            </a:r>
            <a:r>
              <a:rPr lang="en-US" altLang="ko-KR" sz="1800" dirty="0">
                <a:sym typeface="Wingdings" pitchFamily="2" charset="2"/>
              </a:rPr>
              <a:t> Sum</a:t>
            </a:r>
            <a:endParaRPr lang="en-US" altLang="ko-KR" sz="1800" dirty="0"/>
          </a:p>
          <a:p>
            <a:pPr>
              <a:buFont typeface="Wingdings" pitchFamily="2" charset="2"/>
              <a:buNone/>
              <a:defRPr/>
            </a:pPr>
            <a:r>
              <a:rPr lang="en-US" altLang="ko-KR" sz="1800" dirty="0"/>
              <a:t>00000000 </a:t>
            </a:r>
            <a:r>
              <a:rPr lang="en-US" altLang="ko-KR" sz="1800" dirty="0">
                <a:sym typeface="Wingdings" pitchFamily="2" charset="2"/>
              </a:rPr>
              <a:t> Complement</a:t>
            </a:r>
            <a:endParaRPr lang="en-US" sz="1800" dirty="0">
              <a:sym typeface="Wingdings" pitchFamily="2" charset="2"/>
            </a:endParaRPr>
          </a:p>
          <a:p>
            <a:pPr>
              <a:buNone/>
              <a:defRPr/>
            </a:pPr>
            <a:r>
              <a:rPr lang="en-US" sz="1800" dirty="0"/>
              <a:t>Example-2: original data is 10110011 10101011 01011010 11010101. perform checksum to detect error. </a:t>
            </a:r>
          </a:p>
          <a:p>
            <a:pPr>
              <a:buFont typeface="Wingdings" pitchFamily="2" charset="2"/>
              <a:buNone/>
              <a:defRPr/>
            </a:pPr>
            <a:endParaRPr lang="en-US" sz="1800" dirty="0"/>
          </a:p>
          <a:p>
            <a:pPr eaLnBrk="1" fontAlgn="auto" hangingPunct="1">
              <a:spcAft>
                <a:spcPts val="0"/>
              </a:spcAft>
              <a:buFont typeface="Wingdings" pitchFamily="2" charset="2"/>
              <a:buNone/>
              <a:defRPr/>
            </a:pPr>
            <a:endParaRPr lang="en-US" sz="1800" dirty="0"/>
          </a:p>
        </p:txBody>
      </p:sp>
    </p:spTree>
    <p:extLst>
      <p:ext uri="{BB962C8B-B14F-4D97-AF65-F5344CB8AC3E}">
        <p14:creationId xmlns:p14="http://schemas.microsoft.com/office/powerpoint/2010/main" val="2820179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Cyclic Redundancy Check (CRC):</a:t>
            </a:r>
          </a:p>
        </p:txBody>
      </p:sp>
      <p:sp>
        <p:nvSpPr>
          <p:cNvPr id="3" name="Content Placeholder 2"/>
          <p:cNvSpPr>
            <a:spLocks noGrp="1"/>
          </p:cNvSpPr>
          <p:nvPr>
            <p:ph idx="1"/>
          </p:nvPr>
        </p:nvSpPr>
        <p:spPr/>
        <p:txBody>
          <a:bodyPr>
            <a:normAutofit/>
          </a:bodyPr>
          <a:lstStyle/>
          <a:p>
            <a:pPr algn="just"/>
            <a:r>
              <a:rPr lang="en-US" sz="1800" dirty="0">
                <a:latin typeface="Times New Roman" pitchFamily="18" charset="0"/>
                <a:cs typeface="Times New Roman" pitchFamily="18" charset="0"/>
              </a:rPr>
              <a:t>We can create cyclic codes to correct errors.</a:t>
            </a:r>
          </a:p>
          <a:p>
            <a:pPr algn="just"/>
            <a:r>
              <a:rPr lang="en-US" sz="1800" dirty="0">
                <a:latin typeface="Times New Roman" pitchFamily="18" charset="0"/>
                <a:cs typeface="Times New Roman" pitchFamily="18" charset="0"/>
              </a:rPr>
              <a:t>Suppose Data word is of length k and Code word is of n length, then n-k 0’s are to be added to the </a:t>
            </a:r>
            <a:r>
              <a:rPr lang="en-US" sz="1800" dirty="0" err="1">
                <a:latin typeface="Times New Roman" pitchFamily="18" charset="0"/>
                <a:cs typeface="Times New Roman" pitchFamily="18" charset="0"/>
              </a:rPr>
              <a:t>dataword</a:t>
            </a: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If data word is of k length and generator(n-k+1) has been given then first find n and then n-k 0’s are to be added to the data word (redundant bits)</a:t>
            </a:r>
          </a:p>
          <a:p>
            <a:pPr>
              <a:buNone/>
            </a:pPr>
            <a:endParaRPr lang="en-US" dirty="0"/>
          </a:p>
        </p:txBody>
      </p:sp>
      <p:sp>
        <p:nvSpPr>
          <p:cNvPr id="5" name="Slide Number Placeholder 4"/>
          <p:cNvSpPr>
            <a:spLocks noGrp="1"/>
          </p:cNvSpPr>
          <p:nvPr>
            <p:ph type="sldNum" sz="quarter" idx="12"/>
          </p:nvPr>
        </p:nvSpPr>
        <p:spPr/>
        <p:txBody>
          <a:bodyPr/>
          <a:lstStyle/>
          <a:p>
            <a:fld id="{68187FF5-4BF9-4B21-B0D2-9B7FF2B27D7F}" type="slidenum">
              <a:rPr lang="en-AU" smtClean="0"/>
              <a:pPr/>
              <a:t>23</a:t>
            </a:fld>
            <a:endParaRPr lang="en-AU"/>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A8EE7E3-DB5E-C476-749C-DEF7335C04B9}"/>
              </a:ext>
            </a:extLst>
          </p:cNvPr>
          <p:cNvSpPr>
            <a:spLocks noGrp="1"/>
          </p:cNvSpPr>
          <p:nvPr>
            <p:ph type="sldNum" sz="quarter" idx="12"/>
          </p:nvPr>
        </p:nvSpPr>
        <p:spPr/>
        <p:txBody>
          <a:bodyPr/>
          <a:lstStyle/>
          <a:p>
            <a:fld id="{68187FF5-4BF9-4B21-B0D2-9B7FF2B27D7F}" type="slidenum">
              <a:rPr lang="en-AU" smtClean="0"/>
              <a:pPr/>
              <a:t>24</a:t>
            </a:fld>
            <a:endParaRPr lang="en-AU"/>
          </a:p>
        </p:txBody>
      </p:sp>
      <p:pic>
        <p:nvPicPr>
          <p:cNvPr id="5" name="Picture 4" descr="A picture containing text, receipt, document&#10;&#10;Description automatically generated">
            <a:extLst>
              <a:ext uri="{FF2B5EF4-FFF2-40B4-BE49-F238E27FC236}">
                <a16:creationId xmlns:a16="http://schemas.microsoft.com/office/drawing/2014/main" id="{F22813C6-F603-C7BC-E7AC-6000886D73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2856" y="855407"/>
            <a:ext cx="9139831" cy="5195272"/>
          </a:xfrm>
          <a:prstGeom prst="rect">
            <a:avLst/>
          </a:prstGeom>
        </p:spPr>
      </p:pic>
    </p:spTree>
    <p:extLst>
      <p:ext uri="{BB962C8B-B14F-4D97-AF65-F5344CB8AC3E}">
        <p14:creationId xmlns:p14="http://schemas.microsoft.com/office/powerpoint/2010/main" val="35052363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0454" y="2150075"/>
            <a:ext cx="9613557" cy="4014532"/>
          </a:xfrm>
        </p:spPr>
        <p:txBody>
          <a:bodyPr>
            <a:normAutofit/>
          </a:bodyPr>
          <a:lstStyle/>
          <a:p>
            <a:pPr algn="just">
              <a:buNone/>
            </a:pPr>
            <a:r>
              <a:rPr lang="en-US" sz="1800" dirty="0">
                <a:latin typeface="Times New Roman" pitchFamily="18" charset="0"/>
                <a:cs typeface="Times New Roman" pitchFamily="18" charset="0"/>
              </a:rPr>
              <a:t>Example-1: Consider the message M=1001 and do the Cyclic Redundancy check for the above message using the following divisor 1011. Also check for errors on the received data using CRC. </a:t>
            </a:r>
          </a:p>
          <a:p>
            <a:pPr>
              <a:buNone/>
            </a:pPr>
            <a:r>
              <a:rPr lang="en-US" sz="1800" dirty="0">
                <a:latin typeface="Times New Roman" pitchFamily="18" charset="0"/>
                <a:cs typeface="Times New Roman" pitchFamily="18" charset="0"/>
              </a:rPr>
              <a:t>Sol: Given Dividend = 1001 ( k = 4) and Divisor = 1011 (n-k+1)</a:t>
            </a:r>
          </a:p>
          <a:p>
            <a:pPr>
              <a:buNone/>
            </a:pPr>
            <a:r>
              <a:rPr lang="en-US" sz="1800" dirty="0">
                <a:latin typeface="Times New Roman" pitchFamily="18" charset="0"/>
                <a:cs typeface="Times New Roman" pitchFamily="18" charset="0"/>
              </a:rPr>
              <a:t>		given n – k + 1 = 4 , first we need to find n and then calculate redundant bits</a:t>
            </a:r>
          </a:p>
          <a:p>
            <a:pPr>
              <a:buNone/>
            </a:pPr>
            <a:r>
              <a:rPr lang="en-US" sz="1800" dirty="0">
                <a:latin typeface="Times New Roman" pitchFamily="18" charset="0"/>
                <a:cs typeface="Times New Roman" pitchFamily="18" charset="0"/>
              </a:rPr>
              <a:t>			n – k + 1 = 4</a:t>
            </a:r>
          </a:p>
          <a:p>
            <a:pPr>
              <a:buNone/>
            </a:pPr>
            <a:r>
              <a:rPr lang="en-US" sz="1800" dirty="0">
                <a:latin typeface="Times New Roman" pitchFamily="18" charset="0"/>
                <a:cs typeface="Times New Roman" pitchFamily="18" charset="0"/>
              </a:rPr>
              <a:t>			n – 4 + 1 = 4</a:t>
            </a:r>
          </a:p>
          <a:p>
            <a:pPr>
              <a:buNone/>
            </a:pPr>
            <a:r>
              <a:rPr lang="en-US" sz="1800" dirty="0">
                <a:latin typeface="Times New Roman" pitchFamily="18" charset="0"/>
                <a:cs typeface="Times New Roman" pitchFamily="18" charset="0"/>
              </a:rPr>
              <a:t>			n = 7</a:t>
            </a:r>
          </a:p>
          <a:p>
            <a:pPr>
              <a:buNone/>
            </a:pPr>
            <a:r>
              <a:rPr lang="en-US" sz="1800" dirty="0">
                <a:latin typeface="Times New Roman" pitchFamily="18" charset="0"/>
                <a:cs typeface="Times New Roman" pitchFamily="18" charset="0"/>
              </a:rPr>
              <a:t>		if n = 7 then no of redundant bits = n – k = 7 – 4 = 3</a:t>
            </a:r>
          </a:p>
          <a:p>
            <a:pPr>
              <a:buNone/>
            </a:pPr>
            <a:r>
              <a:rPr lang="en-US" sz="1800" dirty="0">
                <a:latin typeface="Times New Roman" pitchFamily="18" charset="0"/>
                <a:cs typeface="Times New Roman" pitchFamily="18" charset="0"/>
              </a:rPr>
              <a:t>		so we need to add three 0’s to the data word  </a:t>
            </a:r>
          </a:p>
        </p:txBody>
      </p:sp>
      <p:sp>
        <p:nvSpPr>
          <p:cNvPr id="5" name="Slide Number Placeholder 4"/>
          <p:cNvSpPr>
            <a:spLocks noGrp="1"/>
          </p:cNvSpPr>
          <p:nvPr>
            <p:ph type="sldNum" sz="quarter" idx="12"/>
          </p:nvPr>
        </p:nvSpPr>
        <p:spPr/>
        <p:txBody>
          <a:bodyPr/>
          <a:lstStyle/>
          <a:p>
            <a:fld id="{68187FF5-4BF9-4B21-B0D2-9B7FF2B27D7F}" type="slidenum">
              <a:rPr lang="en-AU" smtClean="0"/>
              <a:pPr/>
              <a:t>25</a:t>
            </a:fld>
            <a:endParaRPr lang="en-AU"/>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437215" y="1003755"/>
            <a:ext cx="9492042" cy="685772"/>
          </a:xfrm>
        </p:spPr>
        <p:txBody>
          <a:bodyPr rtlCol="0">
            <a:normAutofit fontScale="90000"/>
          </a:bodyPr>
          <a:lstStyle/>
          <a:p>
            <a:pPr eaLnBrk="1" fontAlgn="auto" hangingPunct="1">
              <a:spcAft>
                <a:spcPts val="0"/>
              </a:spcAft>
              <a:defRPr/>
            </a:pPr>
            <a:r>
              <a:rPr lang="en-US" altLang="ko-KR" dirty="0">
                <a:solidFill>
                  <a:srgbClr val="000000"/>
                </a:solidFill>
                <a:effectLst>
                  <a:outerShdw blurRad="38100" dist="38100" dir="2700000" algn="tl">
                    <a:srgbClr val="FFFFFF"/>
                  </a:outerShdw>
                </a:effectLst>
              </a:rPr>
              <a:t>Detection(cont’d)</a:t>
            </a:r>
            <a:endParaRPr lang="en-US" dirty="0"/>
          </a:p>
        </p:txBody>
      </p:sp>
      <p:sp>
        <p:nvSpPr>
          <p:cNvPr id="27651" name="Content Placeholder 2"/>
          <p:cNvSpPr>
            <a:spLocks noGrp="1"/>
          </p:cNvSpPr>
          <p:nvPr>
            <p:ph idx="1"/>
          </p:nvPr>
        </p:nvSpPr>
        <p:spPr>
          <a:xfrm>
            <a:off x="624415" y="2347456"/>
            <a:ext cx="10515600" cy="5021494"/>
          </a:xfrm>
        </p:spPr>
        <p:txBody>
          <a:bodyPr/>
          <a:lstStyle/>
          <a:p>
            <a:pPr eaLnBrk="1" hangingPunct="1"/>
            <a:r>
              <a:rPr lang="en-US" altLang="ko-KR" dirty="0">
                <a:solidFill>
                  <a:srgbClr val="000000"/>
                </a:solidFill>
              </a:rPr>
              <a:t>Polynomials</a:t>
            </a:r>
          </a:p>
          <a:p>
            <a:pPr lvl="1" eaLnBrk="1" hangingPunct="1"/>
            <a:r>
              <a:rPr lang="en-US" altLang="ko-KR" dirty="0">
                <a:solidFill>
                  <a:srgbClr val="000000"/>
                </a:solidFill>
              </a:rPr>
              <a:t>CRC generator(divisor) is most often represented not as a string of 1s and 0s, but as an algebraic polynomial.</a:t>
            </a:r>
          </a:p>
          <a:p>
            <a:pPr eaLnBrk="1" hangingPunct="1"/>
            <a:endParaRPr lang="en-US" dirty="0"/>
          </a:p>
        </p:txBody>
      </p:sp>
      <p:pic>
        <p:nvPicPr>
          <p:cNvPr id="27652" name="Picture 5"/>
          <p:cNvPicPr>
            <a:picLocks noChangeAspect="1" noChangeArrowheads="1"/>
          </p:cNvPicPr>
          <p:nvPr/>
        </p:nvPicPr>
        <p:blipFill>
          <a:blip r:embed="rId2" cstate="print"/>
          <a:srcRect/>
          <a:stretch>
            <a:fillRect/>
          </a:stretch>
        </p:blipFill>
        <p:spPr bwMode="auto">
          <a:xfrm>
            <a:off x="2114553" y="3811730"/>
            <a:ext cx="7308837" cy="1116918"/>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altLang="ko-KR" dirty="0">
                <a:solidFill>
                  <a:srgbClr val="000000"/>
                </a:solidFill>
                <a:effectLst>
                  <a:outerShdw blurRad="38100" dist="38100" dir="2700000" algn="tl">
                    <a:srgbClr val="FFFFFF"/>
                  </a:outerShdw>
                </a:effectLst>
              </a:rPr>
              <a:t>Detection(cont’d)</a:t>
            </a:r>
            <a:endParaRPr lang="en-US" dirty="0"/>
          </a:p>
        </p:txBody>
      </p:sp>
      <p:sp>
        <p:nvSpPr>
          <p:cNvPr id="28675" name="Content Placeholder 2"/>
          <p:cNvSpPr>
            <a:spLocks noGrp="1"/>
          </p:cNvSpPr>
          <p:nvPr>
            <p:ph idx="1"/>
          </p:nvPr>
        </p:nvSpPr>
        <p:spPr/>
        <p:txBody>
          <a:bodyPr/>
          <a:lstStyle/>
          <a:p>
            <a:pPr eaLnBrk="1" hangingPunct="1"/>
            <a:r>
              <a:rPr lang="en-US" altLang="ko-KR">
                <a:solidFill>
                  <a:srgbClr val="000000"/>
                </a:solidFill>
              </a:rPr>
              <a:t>A polynomial representing a divisor</a:t>
            </a:r>
          </a:p>
          <a:p>
            <a:pPr eaLnBrk="1" hangingPunct="1"/>
            <a:endParaRPr lang="en-US"/>
          </a:p>
        </p:txBody>
      </p:sp>
      <p:pic>
        <p:nvPicPr>
          <p:cNvPr id="28676" name="Picture 5"/>
          <p:cNvPicPr>
            <a:picLocks noChangeAspect="1" noChangeArrowheads="1"/>
          </p:cNvPicPr>
          <p:nvPr/>
        </p:nvPicPr>
        <p:blipFill>
          <a:blip r:embed="rId2" cstate="print"/>
          <a:srcRect/>
          <a:stretch>
            <a:fillRect/>
          </a:stretch>
        </p:blipFill>
        <p:spPr bwMode="auto">
          <a:xfrm>
            <a:off x="3407834" y="2349502"/>
            <a:ext cx="4446209" cy="3196118"/>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a:t>Example-3: The message 1101011011 is to be transmitted using the generator polynomial      x</a:t>
            </a:r>
            <a:r>
              <a:rPr lang="en-US" baseline="30000" dirty="0"/>
              <a:t>4</a:t>
            </a:r>
            <a:r>
              <a:rPr lang="en-US" dirty="0"/>
              <a:t>+ x + 1 to protect it from errors. Find the final data to be transmitted after performing CRC. </a:t>
            </a:r>
          </a:p>
          <a:p>
            <a:pPr>
              <a:buNone/>
            </a:pPr>
            <a:endParaRPr lang="en-US" dirty="0"/>
          </a:p>
          <a:p>
            <a:pPr>
              <a:buNone/>
            </a:pPr>
            <a:r>
              <a:rPr lang="en-US" dirty="0"/>
              <a:t>Example-4: M(x) = X</a:t>
            </a:r>
            <a:r>
              <a:rPr lang="en-US" baseline="30000" dirty="0"/>
              <a:t>3 </a:t>
            </a:r>
            <a:r>
              <a:rPr lang="en-US" dirty="0"/>
              <a:t>+ 1 and G(x) = X</a:t>
            </a:r>
            <a:r>
              <a:rPr lang="en-US" baseline="30000" dirty="0"/>
              <a:t>3 </a:t>
            </a:r>
            <a:r>
              <a:rPr lang="en-US" dirty="0"/>
              <a:t>+ x + 1 </a:t>
            </a:r>
          </a:p>
          <a:p>
            <a:pPr>
              <a:buNone/>
            </a:pPr>
            <a:r>
              <a:rPr lang="en-US" dirty="0"/>
              <a:t>Sol: Given data word as M(x) = X</a:t>
            </a:r>
            <a:r>
              <a:rPr lang="en-US" baseline="30000" dirty="0"/>
              <a:t>3 </a:t>
            </a:r>
            <a:r>
              <a:rPr lang="en-US" dirty="0"/>
              <a:t>+ 1 </a:t>
            </a:r>
          </a:p>
          <a:p>
            <a:pPr>
              <a:buNone/>
            </a:pPr>
            <a:r>
              <a:rPr lang="en-US" dirty="0"/>
              <a:t>       To obtain code word, multiply M(x) by X</a:t>
            </a:r>
            <a:r>
              <a:rPr lang="en-US" baseline="30000" dirty="0"/>
              <a:t>3</a:t>
            </a:r>
            <a:r>
              <a:rPr lang="en-US" dirty="0"/>
              <a:t> (highest power of G(x))</a:t>
            </a:r>
          </a:p>
          <a:p>
            <a:pPr>
              <a:buNone/>
            </a:pPr>
            <a:r>
              <a:rPr lang="en-US" dirty="0"/>
              <a:t>	     so, C(x) = X</a:t>
            </a:r>
            <a:r>
              <a:rPr lang="en-US" baseline="30000" dirty="0"/>
              <a:t>3</a:t>
            </a:r>
            <a:r>
              <a:rPr lang="en-US" dirty="0"/>
              <a:t> (X</a:t>
            </a:r>
            <a:r>
              <a:rPr lang="en-US" baseline="30000" dirty="0"/>
              <a:t>3</a:t>
            </a:r>
            <a:r>
              <a:rPr lang="en-US" dirty="0"/>
              <a:t> + 1) = X</a:t>
            </a:r>
            <a:r>
              <a:rPr lang="en-US" baseline="30000" dirty="0"/>
              <a:t>6 </a:t>
            </a:r>
            <a:r>
              <a:rPr lang="en-US" dirty="0"/>
              <a:t>+ X</a:t>
            </a:r>
            <a:r>
              <a:rPr lang="en-US" baseline="30000" dirty="0"/>
              <a:t>3</a:t>
            </a:r>
          </a:p>
          <a:p>
            <a:pPr>
              <a:buNone/>
            </a:pPr>
            <a:r>
              <a:rPr lang="en-US" baseline="30000" dirty="0"/>
              <a:t> </a:t>
            </a:r>
            <a:r>
              <a:rPr lang="en-US" dirty="0"/>
              <a:t>Then divide C(x) with G(x) to obtain remainder </a:t>
            </a:r>
            <a:endParaRPr lang="en-US" baseline="30000" dirty="0"/>
          </a:p>
          <a:p>
            <a:pPr>
              <a:buNone/>
            </a:pPr>
            <a:endParaRPr lang="en-US" dirty="0"/>
          </a:p>
        </p:txBody>
      </p:sp>
      <p:sp>
        <p:nvSpPr>
          <p:cNvPr id="5" name="Slide Number Placeholder 4"/>
          <p:cNvSpPr>
            <a:spLocks noGrp="1"/>
          </p:cNvSpPr>
          <p:nvPr>
            <p:ph type="sldNum" sz="quarter" idx="12"/>
          </p:nvPr>
        </p:nvSpPr>
        <p:spPr/>
        <p:txBody>
          <a:bodyPr/>
          <a:lstStyle/>
          <a:p>
            <a:fld id="{68187FF5-4BF9-4B21-B0D2-9B7FF2B27D7F}" type="slidenum">
              <a:rPr lang="en-AU" smtClean="0"/>
              <a:pPr/>
              <a:t>28</a:t>
            </a:fld>
            <a:endParaRPr lang="en-AU"/>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8187FF5-4BF9-4B21-B0D2-9B7FF2B27D7F}" type="slidenum">
              <a:rPr lang="en-AU" smtClean="0"/>
              <a:pPr/>
              <a:t>29</a:t>
            </a:fld>
            <a:endParaRPr lang="en-AU"/>
          </a:p>
        </p:txBody>
      </p:sp>
      <p:pic>
        <p:nvPicPr>
          <p:cNvPr id="2050" name="Picture 2"/>
          <p:cNvPicPr>
            <a:picLocks noChangeAspect="1" noChangeArrowheads="1"/>
          </p:cNvPicPr>
          <p:nvPr/>
        </p:nvPicPr>
        <p:blipFill>
          <a:blip r:embed="rId2" cstate="print"/>
          <a:srcRect/>
          <a:stretch>
            <a:fillRect/>
          </a:stretch>
        </p:blipFill>
        <p:spPr bwMode="auto">
          <a:xfrm>
            <a:off x="838200" y="747124"/>
            <a:ext cx="4667618" cy="5000534"/>
          </a:xfrm>
          <a:prstGeom prst="rect">
            <a:avLst/>
          </a:prstGeom>
          <a:noFill/>
          <a:ln w="9525">
            <a:noFill/>
            <a:miter lim="800000"/>
            <a:headEnd/>
            <a:tailEnd/>
          </a:ln>
          <a:effectLst/>
        </p:spPr>
      </p:pic>
      <p:pic>
        <p:nvPicPr>
          <p:cNvPr id="4" name="Picture 2">
            <a:extLst>
              <a:ext uri="{FF2B5EF4-FFF2-40B4-BE49-F238E27FC236}">
                <a16:creationId xmlns:a16="http://schemas.microsoft.com/office/drawing/2014/main" id="{A22FDBA4-D61A-BFD4-9CE3-483E2F7F0F0D}"/>
              </a:ext>
            </a:extLst>
          </p:cNvPr>
          <p:cNvPicPr>
            <a:picLocks noChangeAspect="1" noChangeArrowheads="1"/>
          </p:cNvPicPr>
          <p:nvPr/>
        </p:nvPicPr>
        <p:blipFill>
          <a:blip r:embed="rId3" cstate="print"/>
          <a:srcRect/>
          <a:stretch>
            <a:fillRect/>
          </a:stretch>
        </p:blipFill>
        <p:spPr bwMode="auto">
          <a:xfrm>
            <a:off x="5980986" y="746381"/>
            <a:ext cx="4667618" cy="5001277"/>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DF138E-C7D1-623B-2842-3F39EC816139}"/>
              </a:ext>
            </a:extLst>
          </p:cNvPr>
          <p:cNvSpPr>
            <a:spLocks noGrp="1"/>
          </p:cNvSpPr>
          <p:nvPr>
            <p:ph idx="1"/>
          </p:nvPr>
        </p:nvSpPr>
        <p:spPr>
          <a:xfrm>
            <a:off x="1434953" y="2019497"/>
            <a:ext cx="9603275" cy="4029611"/>
          </a:xfrm>
        </p:spPr>
        <p:txBody>
          <a:bodyPr>
            <a:noAutofit/>
          </a:bodyPr>
          <a:lstStyle/>
          <a:p>
            <a:pPr marL="514350" indent="-514350">
              <a:spcBef>
                <a:spcPts val="600"/>
              </a:spcBef>
              <a:spcAft>
                <a:spcPts val="600"/>
              </a:spcAft>
              <a:buFont typeface="Wingdings" panose="05000000000000000000" pitchFamily="2" charset="2"/>
              <a:buChar char="v"/>
            </a:pPr>
            <a:r>
              <a:rPr lang="en-US" sz="1800" b="1" dirty="0">
                <a:latin typeface="Times New Roman" panose="02020603050405020304" pitchFamily="18" charset="0"/>
                <a:ea typeface="+mn-lt"/>
                <a:cs typeface="Times New Roman" panose="02020603050405020304" pitchFamily="18" charset="0"/>
              </a:rPr>
              <a:t>Errors</a:t>
            </a:r>
          </a:p>
          <a:p>
            <a:pPr marL="514350" indent="-514350">
              <a:spcBef>
                <a:spcPts val="600"/>
              </a:spcBef>
              <a:spcAft>
                <a:spcPts val="600"/>
              </a:spcAft>
              <a:buFont typeface="Wingdings" panose="05000000000000000000" pitchFamily="2" charset="2"/>
              <a:buChar char="v"/>
            </a:pPr>
            <a:r>
              <a:rPr lang="en-US" sz="1800" b="1" dirty="0">
                <a:latin typeface="Times New Roman" panose="02020603050405020304" pitchFamily="18" charset="0"/>
                <a:ea typeface="+mn-lt"/>
                <a:cs typeface="Times New Roman" panose="02020603050405020304" pitchFamily="18" charset="0"/>
              </a:rPr>
              <a:t>Types of Errors</a:t>
            </a:r>
          </a:p>
          <a:p>
            <a:pPr marL="514350" indent="-514350">
              <a:spcBef>
                <a:spcPts val="600"/>
              </a:spcBef>
              <a:spcAft>
                <a:spcPts val="600"/>
              </a:spcAft>
              <a:buFont typeface="Wingdings" panose="05000000000000000000" pitchFamily="2" charset="2"/>
              <a:buChar char="v"/>
            </a:pPr>
            <a:r>
              <a:rPr lang="en-US" sz="1800" b="1" dirty="0">
                <a:latin typeface="Times New Roman" panose="02020603050405020304" pitchFamily="18" charset="0"/>
                <a:ea typeface="+mn-lt"/>
                <a:cs typeface="Times New Roman" panose="02020603050405020304" pitchFamily="18" charset="0"/>
              </a:rPr>
              <a:t>Error Detection</a:t>
            </a:r>
          </a:p>
          <a:p>
            <a:pPr marL="514350" indent="-514350">
              <a:spcBef>
                <a:spcPts val="600"/>
              </a:spcBef>
              <a:spcAft>
                <a:spcPts val="600"/>
              </a:spcAft>
              <a:buFont typeface="Wingdings" panose="05000000000000000000" pitchFamily="2" charset="2"/>
              <a:buChar char="v"/>
            </a:pPr>
            <a:r>
              <a:rPr lang="en-US" sz="1800" b="1" dirty="0">
                <a:latin typeface="Times New Roman" panose="02020603050405020304" pitchFamily="18" charset="0"/>
                <a:ea typeface="+mn-lt"/>
                <a:cs typeface="Times New Roman" panose="02020603050405020304" pitchFamily="18" charset="0"/>
              </a:rPr>
              <a:t>Block Coding</a:t>
            </a:r>
          </a:p>
          <a:p>
            <a:pPr marL="514350" indent="-514350">
              <a:spcBef>
                <a:spcPts val="600"/>
              </a:spcBef>
              <a:spcAft>
                <a:spcPts val="600"/>
              </a:spcAft>
              <a:buFont typeface="Wingdings" panose="05000000000000000000" pitchFamily="2" charset="2"/>
              <a:buChar char="v"/>
            </a:pPr>
            <a:r>
              <a:rPr lang="en-US" sz="1800" b="1" dirty="0">
                <a:latin typeface="Times New Roman" panose="02020603050405020304" pitchFamily="18" charset="0"/>
                <a:ea typeface="+mn-lt"/>
                <a:cs typeface="Times New Roman" panose="02020603050405020304" pitchFamily="18" charset="0"/>
              </a:rPr>
              <a:t>Parity Check</a:t>
            </a:r>
          </a:p>
          <a:p>
            <a:pPr marL="514350" indent="-514350">
              <a:spcBef>
                <a:spcPts val="600"/>
              </a:spcBef>
              <a:spcAft>
                <a:spcPts val="600"/>
              </a:spcAft>
              <a:buFont typeface="Wingdings" panose="05000000000000000000" pitchFamily="2" charset="2"/>
              <a:buChar char="v"/>
            </a:pPr>
            <a:r>
              <a:rPr lang="en-US" sz="1800" b="1" dirty="0">
                <a:latin typeface="Times New Roman" panose="02020603050405020304" pitchFamily="18" charset="0"/>
                <a:ea typeface="+mn-lt"/>
                <a:cs typeface="Times New Roman" panose="02020603050405020304" pitchFamily="18" charset="0"/>
              </a:rPr>
              <a:t>Cyclic Redundancy Check</a:t>
            </a:r>
          </a:p>
          <a:p>
            <a:pPr marL="514350" indent="-514350">
              <a:spcBef>
                <a:spcPts val="600"/>
              </a:spcBef>
              <a:spcAft>
                <a:spcPts val="600"/>
              </a:spcAft>
              <a:buFont typeface="Wingdings" panose="05000000000000000000" pitchFamily="2" charset="2"/>
              <a:buChar char="v"/>
            </a:pPr>
            <a:r>
              <a:rPr lang="en-US" sz="1800" b="1" dirty="0">
                <a:latin typeface="Times New Roman" panose="02020603050405020304" pitchFamily="18" charset="0"/>
                <a:ea typeface="+mn-lt"/>
                <a:cs typeface="Times New Roman" panose="02020603050405020304" pitchFamily="18" charset="0"/>
              </a:rPr>
              <a:t>Checksum</a:t>
            </a:r>
          </a:p>
        </p:txBody>
      </p:sp>
      <p:sp>
        <p:nvSpPr>
          <p:cNvPr id="4" name="Slide Number Placeholder 3">
            <a:extLst>
              <a:ext uri="{FF2B5EF4-FFF2-40B4-BE49-F238E27FC236}">
                <a16:creationId xmlns:a16="http://schemas.microsoft.com/office/drawing/2014/main" id="{8464C45C-D82B-56E6-54E4-3972FAEAAC0E}"/>
              </a:ext>
            </a:extLst>
          </p:cNvPr>
          <p:cNvSpPr>
            <a:spLocks noGrp="1"/>
          </p:cNvSpPr>
          <p:nvPr>
            <p:ph type="sldNum" sz="quarter" idx="12"/>
          </p:nvPr>
        </p:nvSpPr>
        <p:spPr/>
        <p:txBody>
          <a:bodyPr/>
          <a:lstStyle/>
          <a:p>
            <a:fld id="{CBABCCC1-BF11-4F37-963E-1BCD5B23FD72}" type="slidenum">
              <a:rPr lang="en-IN" smtClean="0"/>
              <a:t>3</a:t>
            </a:fld>
            <a:endParaRPr lang="en-IN"/>
          </a:p>
        </p:txBody>
      </p:sp>
      <p:sp>
        <p:nvSpPr>
          <p:cNvPr id="6" name="TextBox 5">
            <a:extLst>
              <a:ext uri="{FF2B5EF4-FFF2-40B4-BE49-F238E27FC236}">
                <a16:creationId xmlns:a16="http://schemas.microsoft.com/office/drawing/2014/main" id="{54B4EB8B-F374-DF0E-47FD-1702A670AF3F}"/>
              </a:ext>
            </a:extLst>
          </p:cNvPr>
          <p:cNvSpPr txBox="1"/>
          <p:nvPr/>
        </p:nvSpPr>
        <p:spPr>
          <a:xfrm>
            <a:off x="3041072" y="1190938"/>
            <a:ext cx="6109854" cy="707886"/>
          </a:xfrm>
          <a:prstGeom prst="rect">
            <a:avLst/>
          </a:prstGeom>
          <a:noFill/>
        </p:spPr>
        <p:txBody>
          <a:bodyPr wrap="square">
            <a:spAutoFit/>
          </a:bodyPr>
          <a:lstStyle/>
          <a:p>
            <a:pPr algn="ctr">
              <a:spcBef>
                <a:spcPts val="600"/>
              </a:spcBef>
              <a:spcAft>
                <a:spcPts val="600"/>
              </a:spcAft>
            </a:pPr>
            <a:r>
              <a:rPr lang="en-IN" sz="4000" b="1" dirty="0">
                <a:solidFill>
                  <a:srgbClr val="C00000"/>
                </a:solidFill>
                <a:latin typeface="Times New Roman" panose="02020603050405020304" pitchFamily="18" charset="0"/>
                <a:cs typeface="Times New Roman" panose="02020603050405020304" pitchFamily="18" charset="0"/>
              </a:rPr>
              <a:t>AGENDA</a:t>
            </a:r>
          </a:p>
        </p:txBody>
      </p:sp>
    </p:spTree>
    <p:extLst>
      <p:ext uri="{BB962C8B-B14F-4D97-AF65-F5344CB8AC3E}">
        <p14:creationId xmlns:p14="http://schemas.microsoft.com/office/powerpoint/2010/main" val="29957682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AB97CAD-3980-2A8E-D1D0-076ADD84BE5D}"/>
              </a:ext>
            </a:extLst>
          </p:cNvPr>
          <p:cNvSpPr>
            <a:spLocks noGrp="1"/>
          </p:cNvSpPr>
          <p:nvPr>
            <p:ph type="ftr" sz="quarter" idx="11"/>
          </p:nvPr>
        </p:nvSpPr>
        <p:spPr/>
        <p:txBody>
          <a:bodyPr/>
          <a:lstStyle/>
          <a:p>
            <a:endParaRPr lang="en-US"/>
          </a:p>
        </p:txBody>
      </p:sp>
      <p:sp>
        <p:nvSpPr>
          <p:cNvPr id="3" name="Slide Number Placeholder 2">
            <a:extLst>
              <a:ext uri="{FF2B5EF4-FFF2-40B4-BE49-F238E27FC236}">
                <a16:creationId xmlns:a16="http://schemas.microsoft.com/office/drawing/2014/main" id="{1A69066D-1202-FEBE-7EE5-78FB05D966D8}"/>
              </a:ext>
            </a:extLst>
          </p:cNvPr>
          <p:cNvSpPr>
            <a:spLocks noGrp="1"/>
          </p:cNvSpPr>
          <p:nvPr>
            <p:ph type="sldNum" sz="quarter" idx="12"/>
          </p:nvPr>
        </p:nvSpPr>
        <p:spPr/>
        <p:txBody>
          <a:bodyPr/>
          <a:lstStyle/>
          <a:p>
            <a:fld id="{68187FF5-4BF9-4B21-B0D2-9B7FF2B27D7F}" type="slidenum">
              <a:rPr lang="en-AU" smtClean="0"/>
              <a:pPr/>
              <a:t>30</a:t>
            </a:fld>
            <a:endParaRPr lang="en-AU"/>
          </a:p>
        </p:txBody>
      </p:sp>
    </p:spTree>
    <p:extLst>
      <p:ext uri="{BB962C8B-B14F-4D97-AF65-F5344CB8AC3E}">
        <p14:creationId xmlns:p14="http://schemas.microsoft.com/office/powerpoint/2010/main" val="17902057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2CDF9-DDC8-587B-CD64-B41DE16E895E}"/>
              </a:ext>
            </a:extLst>
          </p:cNvPr>
          <p:cNvSpPr>
            <a:spLocks noGrp="1"/>
          </p:cNvSpPr>
          <p:nvPr>
            <p:ph type="title"/>
          </p:nvPr>
        </p:nvSpPr>
        <p:spPr>
          <a:xfrm>
            <a:off x="1451579" y="1203353"/>
            <a:ext cx="9603275" cy="567081"/>
          </a:xfrm>
        </p:spPr>
        <p:txBody>
          <a:bodyPr/>
          <a:lstStyle/>
          <a:p>
            <a:r>
              <a:rPr lang="en-US" sz="3000" b="1" dirty="0">
                <a:solidFill>
                  <a:srgbClr val="C00000"/>
                </a:solidFill>
                <a:latin typeface="Times New Roman" panose="02020603050405020304" pitchFamily="18" charset="0"/>
                <a:ea typeface="+mn-ea"/>
                <a:cs typeface="Times New Roman" panose="02020603050405020304" pitchFamily="18" charset="0"/>
              </a:rPr>
              <a:t>SELF-ASSESSMENT QUESTIONS</a:t>
            </a:r>
            <a:endParaRPr lang="en-IN" sz="3000" b="1" dirty="0">
              <a:solidFill>
                <a:srgbClr val="C00000"/>
              </a:solidFill>
              <a:latin typeface="Times New Roman" panose="02020603050405020304" pitchFamily="18" charset="0"/>
              <a:ea typeface="+mn-ea"/>
              <a:cs typeface="Times New Roman" panose="02020603050405020304" pitchFamily="18" charset="0"/>
            </a:endParaRPr>
          </a:p>
        </p:txBody>
      </p:sp>
      <p:sp>
        <p:nvSpPr>
          <p:cNvPr id="5" name="Content Placeholder 4">
            <a:extLst>
              <a:ext uri="{FF2B5EF4-FFF2-40B4-BE49-F238E27FC236}">
                <a16:creationId xmlns:a16="http://schemas.microsoft.com/office/drawing/2014/main" id="{DFF6EA41-1230-77F6-EAB2-910DFB6BF949}"/>
              </a:ext>
            </a:extLst>
          </p:cNvPr>
          <p:cNvSpPr>
            <a:spLocks noGrp="1"/>
          </p:cNvSpPr>
          <p:nvPr>
            <p:ph idx="1"/>
          </p:nvPr>
        </p:nvSpPr>
        <p:spPr>
          <a:xfrm>
            <a:off x="1451579" y="1870592"/>
            <a:ext cx="9603275" cy="3450613"/>
          </a:xfrm>
        </p:spPr>
        <p:txBody>
          <a:bodyPr>
            <a:noAutofit/>
          </a:bodyPr>
          <a:lstStyle/>
          <a:p>
            <a:pPr marL="457200" lvl="0" indent="-457200" algn="just">
              <a:buFont typeface="+mj-lt"/>
              <a:buAutoNum type="arabicPeriod"/>
            </a:pPr>
            <a:r>
              <a:rPr lang="en-IN" sz="1700" dirty="0"/>
              <a:t>What is the purpose of error detection in computer networks, and why is it important?</a:t>
            </a:r>
          </a:p>
          <a:p>
            <a:pPr marL="457200" lvl="0" indent="-457200" algn="just">
              <a:buFont typeface="+mj-lt"/>
              <a:buAutoNum type="arabicPeriod"/>
            </a:pPr>
            <a:r>
              <a:rPr lang="en-IN" sz="1700" dirty="0"/>
              <a:t>Explain the concept of parity checking and how it can be used for error detection.</a:t>
            </a:r>
          </a:p>
          <a:p>
            <a:pPr marL="457200" lvl="0" indent="-457200" algn="just">
              <a:buFont typeface="+mj-lt"/>
              <a:buAutoNum type="arabicPeriod"/>
            </a:pPr>
            <a:r>
              <a:rPr lang="en-IN" sz="1700" dirty="0"/>
              <a:t>What are checksums, and how are they calculated and verified for error detection?</a:t>
            </a:r>
          </a:p>
          <a:p>
            <a:pPr marL="457200" lvl="0" indent="-457200" algn="just">
              <a:buFont typeface="+mj-lt"/>
              <a:buAutoNum type="arabicPeriod"/>
            </a:pPr>
            <a:r>
              <a:rPr lang="en-IN" sz="1700" dirty="0"/>
              <a:t>Describe the principles of the cyclic redundancy check (CRC) algorithm and its role in error detection.</a:t>
            </a:r>
          </a:p>
          <a:p>
            <a:pPr marL="457200" lvl="0" indent="-457200" algn="just">
              <a:buFont typeface="+mj-lt"/>
              <a:buAutoNum type="arabicPeriod"/>
            </a:pPr>
            <a:r>
              <a:rPr lang="en-IN" sz="1700" dirty="0"/>
              <a:t>Compare and contrast the strengths and limitations of parity checking, checksums, and CRC for error detection.</a:t>
            </a:r>
          </a:p>
          <a:p>
            <a:pPr marL="457200" lvl="0" indent="-457200" algn="just">
              <a:buFont typeface="+mj-lt"/>
              <a:buAutoNum type="arabicPeriod"/>
            </a:pPr>
            <a:r>
              <a:rPr lang="en-IN" sz="1700" dirty="0"/>
              <a:t>How does Automatic Repeat Request (ARQ) work in error detection and correction? Explain different ARQ schemes.</a:t>
            </a:r>
          </a:p>
          <a:p>
            <a:pPr marL="457200" lvl="0" indent="-457200" algn="just">
              <a:buFont typeface="+mj-lt"/>
              <a:buAutoNum type="arabicPeriod"/>
            </a:pPr>
            <a:r>
              <a:rPr lang="en-IN" sz="1700" dirty="0"/>
              <a:t>How do errors in network communication impact network performance, and why is error detection crucial for reliable data transmission?</a:t>
            </a:r>
          </a:p>
        </p:txBody>
      </p:sp>
      <p:sp>
        <p:nvSpPr>
          <p:cNvPr id="4" name="Slide Number Placeholder 3">
            <a:extLst>
              <a:ext uri="{FF2B5EF4-FFF2-40B4-BE49-F238E27FC236}">
                <a16:creationId xmlns:a16="http://schemas.microsoft.com/office/drawing/2014/main" id="{430DF71D-686E-6C69-5FBF-EAAEAC8EFB3F}"/>
              </a:ext>
            </a:extLst>
          </p:cNvPr>
          <p:cNvSpPr>
            <a:spLocks noGrp="1"/>
          </p:cNvSpPr>
          <p:nvPr>
            <p:ph type="sldNum" sz="quarter" idx="12"/>
          </p:nvPr>
        </p:nvSpPr>
        <p:spPr/>
        <p:txBody>
          <a:bodyPr/>
          <a:lstStyle/>
          <a:p>
            <a:fld id="{CBABCCC1-BF11-4F37-963E-1BCD5B23FD72}" type="slidenum">
              <a:rPr lang="en-IN" smtClean="0"/>
              <a:t>31</a:t>
            </a:fld>
            <a:endParaRPr lang="en-IN"/>
          </a:p>
        </p:txBody>
      </p:sp>
    </p:spTree>
    <p:extLst>
      <p:ext uri="{BB962C8B-B14F-4D97-AF65-F5344CB8AC3E}">
        <p14:creationId xmlns:p14="http://schemas.microsoft.com/office/powerpoint/2010/main" val="2563688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5E08B-AB6F-9949-3996-71048D030D00}"/>
              </a:ext>
            </a:extLst>
          </p:cNvPr>
          <p:cNvSpPr>
            <a:spLocks noGrp="1"/>
          </p:cNvSpPr>
          <p:nvPr>
            <p:ph type="title"/>
          </p:nvPr>
        </p:nvSpPr>
        <p:spPr/>
        <p:txBody>
          <a:bodyPr>
            <a:normAutofit/>
          </a:bodyPr>
          <a:lstStyle/>
          <a:p>
            <a:pPr algn="ctr"/>
            <a:r>
              <a:rPr lang="en-US" sz="3000" b="1" dirty="0">
                <a:solidFill>
                  <a:srgbClr val="C00000"/>
                </a:solidFill>
                <a:latin typeface="Times New Roman" panose="02020603050405020304" pitchFamily="18" charset="0"/>
                <a:ea typeface="+mn-ea"/>
                <a:cs typeface="Times New Roman" panose="02020603050405020304" pitchFamily="18" charset="0"/>
              </a:rPr>
              <a:t>REFERENCES FOR FURTHER LEARNING OF THE SESSION</a:t>
            </a:r>
            <a:endParaRPr lang="en-IN" sz="3000" b="1" dirty="0">
              <a:solidFill>
                <a:srgbClr val="C00000"/>
              </a:solidFill>
              <a:latin typeface="Times New Roman" panose="02020603050405020304" pitchFamily="18" charset="0"/>
              <a:ea typeface="+mn-ea"/>
              <a:cs typeface="Times New Roman" panose="02020603050405020304" pitchFamily="18" charset="0"/>
            </a:endParaRPr>
          </a:p>
        </p:txBody>
      </p:sp>
      <p:sp>
        <p:nvSpPr>
          <p:cNvPr id="4" name="Slide Number Placeholder 3">
            <a:extLst>
              <a:ext uri="{FF2B5EF4-FFF2-40B4-BE49-F238E27FC236}">
                <a16:creationId xmlns:a16="http://schemas.microsoft.com/office/drawing/2014/main" id="{0286811D-092E-E989-454F-68E65DF4CC39}"/>
              </a:ext>
            </a:extLst>
          </p:cNvPr>
          <p:cNvSpPr>
            <a:spLocks noGrp="1"/>
          </p:cNvSpPr>
          <p:nvPr>
            <p:ph type="sldNum" sz="quarter" idx="12"/>
          </p:nvPr>
        </p:nvSpPr>
        <p:spPr/>
        <p:txBody>
          <a:bodyPr/>
          <a:lstStyle/>
          <a:p>
            <a:fld id="{CBABCCC1-BF11-4F37-963E-1BCD5B23FD72}" type="slidenum">
              <a:rPr lang="en-IN" smtClean="0"/>
              <a:t>32</a:t>
            </a:fld>
            <a:endParaRPr lang="en-IN"/>
          </a:p>
        </p:txBody>
      </p:sp>
      <p:sp>
        <p:nvSpPr>
          <p:cNvPr id="5" name="TextBox 4">
            <a:extLst>
              <a:ext uri="{FF2B5EF4-FFF2-40B4-BE49-F238E27FC236}">
                <a16:creationId xmlns:a16="http://schemas.microsoft.com/office/drawing/2014/main" id="{81A0B57B-FD1F-D26E-7DDA-9CB4D0E6FF4D}"/>
              </a:ext>
            </a:extLst>
          </p:cNvPr>
          <p:cNvSpPr txBox="1"/>
          <p:nvPr/>
        </p:nvSpPr>
        <p:spPr>
          <a:xfrm>
            <a:off x="1491176" y="1955558"/>
            <a:ext cx="9453490" cy="3277820"/>
          </a:xfrm>
          <a:prstGeom prst="rect">
            <a:avLst/>
          </a:prstGeom>
          <a:noFill/>
        </p:spPr>
        <p:txBody>
          <a:bodyPr wrap="square" rtlCol="0">
            <a:spAutoFit/>
          </a:bodyPr>
          <a:lstStyle/>
          <a:p>
            <a:pPr fontAlgn="base"/>
            <a:r>
              <a:rPr lang="en-US" dirty="0"/>
              <a:t> </a:t>
            </a:r>
            <a:r>
              <a:rPr lang="en-IN" b="1" dirty="0"/>
              <a:t>Reference Books:</a:t>
            </a:r>
          </a:p>
          <a:p>
            <a:pPr fontAlgn="base"/>
            <a:endParaRPr lang="en-IN" dirty="0"/>
          </a:p>
          <a:p>
            <a:pPr fontAlgn="base"/>
            <a:r>
              <a:rPr lang="en-IN" dirty="0"/>
              <a:t>1. Data Communications and Networking, </a:t>
            </a:r>
            <a:r>
              <a:rPr lang="en-IN" dirty="0" err="1"/>
              <a:t>Behrouz</a:t>
            </a:r>
            <a:r>
              <a:rPr lang="en-IN" dirty="0"/>
              <a:t> A. </a:t>
            </a:r>
            <a:r>
              <a:rPr lang="en-IN" dirty="0" err="1"/>
              <a:t>Forouzan</a:t>
            </a:r>
            <a:r>
              <a:rPr lang="en-IN" dirty="0"/>
              <a:t>, 4</a:t>
            </a:r>
            <a:r>
              <a:rPr lang="en-IN" baseline="30000" dirty="0"/>
              <a:t>th</a:t>
            </a:r>
            <a:r>
              <a:rPr lang="en-IN" dirty="0"/>
              <a:t> Edition, McGraw Hill.  </a:t>
            </a:r>
          </a:p>
          <a:p>
            <a:pPr fontAlgn="base"/>
            <a:r>
              <a:rPr lang="en-IN" dirty="0"/>
              <a:t>2. Computer Networks, </a:t>
            </a:r>
            <a:r>
              <a:rPr lang="en-IN" dirty="0" err="1"/>
              <a:t>Tanenbaum</a:t>
            </a:r>
            <a:r>
              <a:rPr lang="en-IN" dirty="0"/>
              <a:t>, 6</a:t>
            </a:r>
            <a:r>
              <a:rPr lang="en-IN" baseline="30000" dirty="0"/>
              <a:t>th</a:t>
            </a:r>
            <a:r>
              <a:rPr lang="en-IN" dirty="0"/>
              <a:t> Edition, Pearson.</a:t>
            </a:r>
          </a:p>
          <a:p>
            <a:pPr fontAlgn="base"/>
            <a:endParaRPr lang="en-IN" dirty="0"/>
          </a:p>
          <a:p>
            <a:pPr fontAlgn="base"/>
            <a:r>
              <a:rPr lang="en-IN" b="1" dirty="0"/>
              <a:t>Sites and Web links:</a:t>
            </a:r>
            <a:endParaRPr lang="en-IN" dirty="0"/>
          </a:p>
          <a:p>
            <a:pPr lvl="0" fontAlgn="base"/>
            <a:endParaRPr lang="en-IN" dirty="0"/>
          </a:p>
          <a:p>
            <a:pPr lvl="0" fontAlgn="base"/>
            <a:r>
              <a:rPr lang="en-IN" dirty="0"/>
              <a:t>CISCO Academy</a:t>
            </a:r>
          </a:p>
          <a:p>
            <a:pPr lvl="0" fontAlgn="base"/>
            <a:r>
              <a:rPr lang="en-IN" dirty="0"/>
              <a:t>NPTEL, Computer Networks and Internet Protocols, Prof. </a:t>
            </a:r>
            <a:r>
              <a:rPr lang="en-IN" dirty="0" err="1"/>
              <a:t>Soumya</a:t>
            </a:r>
            <a:r>
              <a:rPr lang="en-IN" dirty="0"/>
              <a:t> </a:t>
            </a:r>
            <a:r>
              <a:rPr lang="en-IN" dirty="0" err="1"/>
              <a:t>Kanti</a:t>
            </a:r>
            <a:r>
              <a:rPr lang="en-IN" dirty="0"/>
              <a:t> </a:t>
            </a:r>
            <a:r>
              <a:rPr lang="en-IN" dirty="0" err="1"/>
              <a:t>Ghosh</a:t>
            </a:r>
            <a:r>
              <a:rPr lang="en-IN" dirty="0"/>
              <a:t>, Prof. </a:t>
            </a:r>
            <a:r>
              <a:rPr lang="en-IN" dirty="0" err="1"/>
              <a:t>Sandip</a:t>
            </a:r>
            <a:r>
              <a:rPr lang="en-IN" dirty="0"/>
              <a:t> </a:t>
            </a:r>
            <a:r>
              <a:rPr lang="en-IN" dirty="0" err="1"/>
              <a:t>Chakraborty</a:t>
            </a:r>
            <a:r>
              <a:rPr lang="en-IN" dirty="0"/>
              <a:t> IIT </a:t>
            </a:r>
            <a:r>
              <a:rPr lang="en-IN" dirty="0" err="1"/>
              <a:t>Kharagpur</a:t>
            </a:r>
            <a:r>
              <a:rPr lang="en-IN" dirty="0"/>
              <a:t>. (https://nptel.ac.in/courses/106105183)</a:t>
            </a:r>
          </a:p>
          <a:p>
            <a:pPr>
              <a:lnSpc>
                <a:spcPct val="150000"/>
              </a:lnSpc>
            </a:pPr>
            <a:endParaRPr lang="en-US" dirty="0"/>
          </a:p>
        </p:txBody>
      </p:sp>
    </p:spTree>
    <p:extLst>
      <p:ext uri="{BB962C8B-B14F-4D97-AF65-F5344CB8AC3E}">
        <p14:creationId xmlns:p14="http://schemas.microsoft.com/office/powerpoint/2010/main" val="1996078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Title 1"/>
          <p:cNvSpPr>
            <a:spLocks noGrp="1"/>
          </p:cNvSpPr>
          <p:nvPr>
            <p:ph type="title"/>
          </p:nvPr>
        </p:nvSpPr>
        <p:spPr>
          <a:xfrm>
            <a:off x="1500683" y="3547432"/>
            <a:ext cx="10515600" cy="685772"/>
          </a:xfrm>
        </p:spPr>
        <p:txBody>
          <a:bodyPr>
            <a:normAutofit/>
          </a:bodyPr>
          <a:lstStyle/>
          <a:p>
            <a:pPr eaLnBrk="1" hangingPunct="1"/>
            <a:r>
              <a:rPr lang="en-US" altLang="ko-KR" sz="2800" b="1" dirty="0">
                <a:latin typeface="Times New Roman" pitchFamily="18" charset="0"/>
                <a:cs typeface="Times New Roman" pitchFamily="18" charset="0"/>
              </a:rPr>
              <a:t>Type of Errors</a:t>
            </a:r>
            <a:endParaRPr lang="en-US" sz="2800" b="1" dirty="0">
              <a:latin typeface="Times New Roman" pitchFamily="18" charset="0"/>
              <a:cs typeface="Times New Roman" pitchFamily="18" charset="0"/>
            </a:endParaRPr>
          </a:p>
        </p:txBody>
      </p:sp>
      <p:pic>
        <p:nvPicPr>
          <p:cNvPr id="12291" name="Picture 4"/>
          <p:cNvPicPr>
            <a:picLocks noGrp="1" noChangeAspect="1" noChangeArrowheads="1"/>
          </p:cNvPicPr>
          <p:nvPr>
            <p:ph idx="1"/>
          </p:nvPr>
        </p:nvPicPr>
        <p:blipFill>
          <a:blip r:embed="rId2" cstate="print"/>
          <a:srcRect/>
          <a:stretch>
            <a:fillRect/>
          </a:stretch>
        </p:blipFill>
        <p:spPr>
          <a:xfrm>
            <a:off x="2807116" y="4310789"/>
            <a:ext cx="6117771" cy="1728818"/>
          </a:xfrm>
          <a:noFill/>
        </p:spPr>
      </p:pic>
      <p:sp>
        <p:nvSpPr>
          <p:cNvPr id="4" name="Title 1">
            <a:extLst>
              <a:ext uri="{FF2B5EF4-FFF2-40B4-BE49-F238E27FC236}">
                <a16:creationId xmlns:a16="http://schemas.microsoft.com/office/drawing/2014/main" id="{C88ECCD0-998B-A82F-E3BE-E662DE62FBCC}"/>
              </a:ext>
            </a:extLst>
          </p:cNvPr>
          <p:cNvSpPr txBox="1">
            <a:spLocks/>
          </p:cNvSpPr>
          <p:nvPr/>
        </p:nvSpPr>
        <p:spPr>
          <a:xfrm>
            <a:off x="1500683" y="908823"/>
            <a:ext cx="8211728" cy="6857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rgbClr val="C00000"/>
                </a:solidFill>
                <a:latin typeface="+mj-lt"/>
                <a:ea typeface="+mj-ea"/>
                <a:cs typeface="+mj-cs"/>
              </a:defRPr>
            </a:lvl1pPr>
          </a:lstStyle>
          <a:p>
            <a:pPr>
              <a:defRPr/>
            </a:pPr>
            <a:r>
              <a:rPr lang="en-US" altLang="ko-KR" dirty="0">
                <a:solidFill>
                  <a:srgbClr val="000000"/>
                </a:solidFill>
                <a:effectLst>
                  <a:outerShdw blurRad="38100" dist="38100" dir="2700000" algn="tl">
                    <a:srgbClr val="FFFFFF"/>
                  </a:outerShdw>
                </a:effectLst>
              </a:rPr>
              <a:t>Error Detection</a:t>
            </a:r>
            <a:endParaRPr lang="en-US" dirty="0"/>
          </a:p>
        </p:txBody>
      </p:sp>
      <p:sp>
        <p:nvSpPr>
          <p:cNvPr id="5" name="Content Placeholder 2">
            <a:extLst>
              <a:ext uri="{FF2B5EF4-FFF2-40B4-BE49-F238E27FC236}">
                <a16:creationId xmlns:a16="http://schemas.microsoft.com/office/drawing/2014/main" id="{A8E29AC8-FF22-877A-AD8A-409B7A7B6AEA}"/>
              </a:ext>
            </a:extLst>
          </p:cNvPr>
          <p:cNvSpPr txBox="1">
            <a:spLocks/>
          </p:cNvSpPr>
          <p:nvPr/>
        </p:nvSpPr>
        <p:spPr>
          <a:xfrm>
            <a:off x="1661320" y="2231814"/>
            <a:ext cx="9175555" cy="112922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ko-KR" sz="1800" dirty="0">
                <a:solidFill>
                  <a:srgbClr val="000000"/>
                </a:solidFill>
                <a:latin typeface="Times New Roman" pitchFamily="18" charset="0"/>
                <a:cs typeface="Times New Roman" pitchFamily="18" charset="0"/>
              </a:rPr>
              <a:t>Data can be corrupted during transmission. For reliable communication, error must be detected and corrected</a:t>
            </a:r>
          </a:p>
          <a:p>
            <a:pPr algn="just"/>
            <a:r>
              <a:rPr lang="en-US" altLang="ko-KR" sz="1800" dirty="0">
                <a:solidFill>
                  <a:srgbClr val="000000"/>
                </a:solidFill>
                <a:latin typeface="Times New Roman" pitchFamily="18" charset="0"/>
                <a:cs typeface="Times New Roman" pitchFamily="18" charset="0"/>
              </a:rPr>
              <a:t>Error Detection and Correction are implemented either at the data link layer or the transport layer of the OSI model</a:t>
            </a:r>
            <a:endParaRPr lang="en-US" sz="18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normAutofit/>
          </a:bodyPr>
          <a:lstStyle/>
          <a:p>
            <a:pPr eaLnBrk="1" hangingPunct="1"/>
            <a:r>
              <a:rPr lang="en-US" altLang="ko-KR"/>
              <a:t>Type of Errors(cont’d)</a:t>
            </a:r>
            <a:endParaRPr lang="en-US"/>
          </a:p>
        </p:txBody>
      </p:sp>
      <p:sp>
        <p:nvSpPr>
          <p:cNvPr id="13315" name="Content Placeholder 2"/>
          <p:cNvSpPr>
            <a:spLocks noGrp="1"/>
          </p:cNvSpPr>
          <p:nvPr>
            <p:ph idx="1"/>
          </p:nvPr>
        </p:nvSpPr>
        <p:spPr/>
        <p:txBody>
          <a:bodyPr/>
          <a:lstStyle/>
          <a:p>
            <a:pPr eaLnBrk="1" hangingPunct="1"/>
            <a:r>
              <a:rPr lang="en-US" altLang="ko-KR">
                <a:solidFill>
                  <a:srgbClr val="000000"/>
                </a:solidFill>
              </a:rPr>
              <a:t>Single-Bit Error</a:t>
            </a:r>
          </a:p>
          <a:p>
            <a:pPr eaLnBrk="1" hangingPunct="1">
              <a:buFont typeface="Wingdings" pitchFamily="2" charset="2"/>
              <a:buNone/>
            </a:pPr>
            <a:r>
              <a:rPr lang="en-US" altLang="ko-KR">
                <a:solidFill>
                  <a:srgbClr val="000000"/>
                </a:solidFill>
              </a:rPr>
              <a:t>		is when only one bit in the data unit has changed    (ex : ASCII STX - ASCII LF)</a:t>
            </a:r>
          </a:p>
          <a:p>
            <a:pPr eaLnBrk="1" hangingPunct="1"/>
            <a:endParaRPr lang="en-US" dirty="0"/>
          </a:p>
        </p:txBody>
      </p:sp>
      <p:pic>
        <p:nvPicPr>
          <p:cNvPr id="13316" name="Picture 5"/>
          <p:cNvPicPr>
            <a:picLocks noChangeAspect="1" noChangeArrowheads="1"/>
          </p:cNvPicPr>
          <p:nvPr/>
        </p:nvPicPr>
        <p:blipFill>
          <a:blip r:embed="rId2" cstate="print"/>
          <a:srcRect/>
          <a:stretch>
            <a:fillRect/>
          </a:stretch>
        </p:blipFill>
        <p:spPr bwMode="auto">
          <a:xfrm>
            <a:off x="1667934" y="3218543"/>
            <a:ext cx="8145537" cy="1403506"/>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a:bodyPr>
          <a:lstStyle/>
          <a:p>
            <a:pPr eaLnBrk="1" hangingPunct="1"/>
            <a:r>
              <a:rPr lang="en-US" altLang="ko-KR"/>
              <a:t>Type of Errors(cont’d)</a:t>
            </a:r>
            <a:endParaRPr lang="en-US"/>
          </a:p>
        </p:txBody>
      </p:sp>
      <p:sp>
        <p:nvSpPr>
          <p:cNvPr id="14339" name="Content Placeholder 2"/>
          <p:cNvSpPr>
            <a:spLocks noGrp="1"/>
          </p:cNvSpPr>
          <p:nvPr>
            <p:ph sz="half" idx="1"/>
          </p:nvPr>
        </p:nvSpPr>
        <p:spPr/>
        <p:txBody>
          <a:bodyPr/>
          <a:lstStyle/>
          <a:p>
            <a:pPr eaLnBrk="1" hangingPunct="1"/>
            <a:r>
              <a:rPr lang="en-US" altLang="ko-KR" dirty="0">
                <a:solidFill>
                  <a:srgbClr val="000000"/>
                </a:solidFill>
              </a:rPr>
              <a:t>Multiple-Bit Error</a:t>
            </a:r>
          </a:p>
          <a:p>
            <a:pPr eaLnBrk="1" hangingPunct="1">
              <a:buFont typeface="Wingdings" pitchFamily="2" charset="2"/>
              <a:buNone/>
            </a:pPr>
            <a:r>
              <a:rPr lang="en-US" altLang="ko-KR" dirty="0">
                <a:solidFill>
                  <a:srgbClr val="000000"/>
                </a:solidFill>
              </a:rPr>
              <a:t>		is when two or more nonconsecutive bits in the data unit have changed(ex : ASCII B - ASCII LF)</a:t>
            </a:r>
          </a:p>
          <a:p>
            <a:pPr eaLnBrk="1" hangingPunct="1"/>
            <a:endParaRPr lang="en-US" dirty="0"/>
          </a:p>
        </p:txBody>
      </p:sp>
      <p:pic>
        <p:nvPicPr>
          <p:cNvPr id="14340" name="Picture 7"/>
          <p:cNvPicPr>
            <a:picLocks noGrp="1" noChangeAspect="1" noChangeArrowheads="1"/>
          </p:cNvPicPr>
          <p:nvPr>
            <p:ph sz="half" idx="2"/>
          </p:nvPr>
        </p:nvPicPr>
        <p:blipFill>
          <a:blip r:embed="rId2" cstate="print"/>
          <a:srcRect/>
          <a:stretch>
            <a:fillRect/>
          </a:stretch>
        </p:blipFill>
        <p:spPr>
          <a:xfrm>
            <a:off x="5340522" y="2992053"/>
            <a:ext cx="5485321" cy="2147666"/>
          </a:xfr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a:bodyPr>
          <a:lstStyle/>
          <a:p>
            <a:pPr eaLnBrk="1" hangingPunct="1"/>
            <a:r>
              <a:rPr lang="en-US" altLang="ko-KR"/>
              <a:t>Type of Errors(cont’d)</a:t>
            </a:r>
            <a:endParaRPr lang="en-US"/>
          </a:p>
        </p:txBody>
      </p:sp>
      <p:sp>
        <p:nvSpPr>
          <p:cNvPr id="15363" name="Content Placeholder 2"/>
          <p:cNvSpPr>
            <a:spLocks noGrp="1"/>
          </p:cNvSpPr>
          <p:nvPr>
            <p:ph idx="1"/>
          </p:nvPr>
        </p:nvSpPr>
        <p:spPr/>
        <p:txBody>
          <a:bodyPr/>
          <a:lstStyle/>
          <a:p>
            <a:pPr eaLnBrk="1" hangingPunct="1"/>
            <a:r>
              <a:rPr lang="en-US" altLang="ko-KR" dirty="0">
                <a:solidFill>
                  <a:srgbClr val="000000"/>
                </a:solidFill>
              </a:rPr>
              <a:t>Burst Error</a:t>
            </a:r>
          </a:p>
          <a:p>
            <a:pPr eaLnBrk="1" hangingPunct="1">
              <a:buFont typeface="Wingdings" pitchFamily="2" charset="2"/>
              <a:buNone/>
            </a:pPr>
            <a:r>
              <a:rPr lang="en-US" altLang="ko-KR" dirty="0">
                <a:solidFill>
                  <a:srgbClr val="000000"/>
                </a:solidFill>
              </a:rPr>
              <a:t>	 	means that 2 or more consecutive bits in the data unit have changed</a:t>
            </a:r>
          </a:p>
          <a:p>
            <a:pPr eaLnBrk="1" hangingPunct="1"/>
            <a:endParaRPr lang="en-US" dirty="0"/>
          </a:p>
        </p:txBody>
      </p:sp>
      <p:pic>
        <p:nvPicPr>
          <p:cNvPr id="15364" name="Picture 5"/>
          <p:cNvPicPr>
            <a:picLocks noChangeAspect="1" noChangeArrowheads="1"/>
          </p:cNvPicPr>
          <p:nvPr/>
        </p:nvPicPr>
        <p:blipFill>
          <a:blip r:embed="rId2" cstate="print"/>
          <a:srcRect/>
          <a:stretch>
            <a:fillRect/>
          </a:stretch>
        </p:blipFill>
        <p:spPr bwMode="auto">
          <a:xfrm>
            <a:off x="719667" y="3357563"/>
            <a:ext cx="10945284" cy="2773362"/>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altLang="ko-KR" dirty="0">
                <a:solidFill>
                  <a:srgbClr val="000000"/>
                </a:solidFill>
                <a:effectLst>
                  <a:outerShdw blurRad="38100" dist="38100" dir="2700000" algn="tl">
                    <a:srgbClr val="FFFFFF"/>
                  </a:outerShdw>
                </a:effectLst>
              </a:rPr>
              <a:t>Detection</a:t>
            </a:r>
            <a:endParaRPr lang="en-US" dirty="0"/>
          </a:p>
        </p:txBody>
      </p:sp>
      <p:sp>
        <p:nvSpPr>
          <p:cNvPr id="16387" name="Content Placeholder 2"/>
          <p:cNvSpPr>
            <a:spLocks noGrp="1"/>
          </p:cNvSpPr>
          <p:nvPr>
            <p:ph idx="1"/>
          </p:nvPr>
        </p:nvSpPr>
        <p:spPr/>
        <p:txBody>
          <a:bodyPr/>
          <a:lstStyle/>
          <a:p>
            <a:pPr algn="just" eaLnBrk="1" hangingPunct="1"/>
            <a:r>
              <a:rPr lang="en-US" altLang="ko-KR">
                <a:solidFill>
                  <a:srgbClr val="000000"/>
                </a:solidFill>
              </a:rPr>
              <a:t>Error detection uses the concept of redundancy, which means adding extra bits for detecting errors at the destination</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latin typeface="Times New Roman" pitchFamily="18" charset="0"/>
              </a:rPr>
              <a:t>The structure of encoder and decoder</a:t>
            </a:r>
            <a:endParaRPr lang="en-US" dirty="0"/>
          </a:p>
        </p:txBody>
      </p:sp>
      <p:pic>
        <p:nvPicPr>
          <p:cNvPr id="6" name="Picture 8"/>
          <p:cNvPicPr>
            <a:picLocks noGrp="1" noChangeAspect="1" noChangeArrowheads="1"/>
          </p:cNvPicPr>
          <p:nvPr>
            <p:ph idx="1"/>
          </p:nvPr>
        </p:nvPicPr>
        <p:blipFill>
          <a:blip r:embed="rId2" cstate="print"/>
          <a:srcRect/>
          <a:stretch>
            <a:fillRect/>
          </a:stretch>
        </p:blipFill>
        <p:spPr bwMode="auto">
          <a:xfrm>
            <a:off x="2380735" y="1927654"/>
            <a:ext cx="7605028" cy="2827492"/>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68187FF5-4BF9-4B21-B0D2-9B7FF2B27D7F}" type="slidenum">
              <a:rPr lang="en-AU" smtClean="0"/>
              <a:pPr/>
              <a:t>9</a:t>
            </a:fld>
            <a:endParaRPr lang="en-AU"/>
          </a:p>
        </p:txBody>
      </p:sp>
      <p:sp>
        <p:nvSpPr>
          <p:cNvPr id="7" name="Text Box 7"/>
          <p:cNvSpPr txBox="1">
            <a:spLocks noChangeArrowheads="1"/>
          </p:cNvSpPr>
          <p:nvPr/>
        </p:nvSpPr>
        <p:spPr bwMode="auto">
          <a:xfrm>
            <a:off x="2696433" y="5451475"/>
            <a:ext cx="7318375" cy="396875"/>
          </a:xfrm>
          <a:prstGeom prst="rect">
            <a:avLst/>
          </a:prstGeom>
          <a:noFill/>
          <a:ln w="9525">
            <a:noFill/>
            <a:miter lim="800000"/>
            <a:headEnd/>
            <a:tailEnd/>
          </a:ln>
        </p:spPr>
        <p:txBody>
          <a:bodyPr wrap="none">
            <a:spAutoFit/>
          </a:bodyPr>
          <a:lstStyle/>
          <a:p>
            <a:r>
              <a:rPr lang="en-US" sz="2000" dirty="0"/>
              <a:t>To detect or correct errors, we need to send redundant bits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7C8CA6BD4B6BB458EC4DF3BC6B8455E" ma:contentTypeVersion="2" ma:contentTypeDescription="Create a new document." ma:contentTypeScope="" ma:versionID="4c1744822c704be929cff37fdeaf54d0">
  <xsd:schema xmlns:xsd="http://www.w3.org/2001/XMLSchema" xmlns:xs="http://www.w3.org/2001/XMLSchema" xmlns:p="http://schemas.microsoft.com/office/2006/metadata/properties" xmlns:ns2="5e62a2dd-ff91-4591-8d2f-adadc8198891" targetNamespace="http://schemas.microsoft.com/office/2006/metadata/properties" ma:root="true" ma:fieldsID="b09255625856ef7ac3b4d8dfcdef169f" ns2:_="">
    <xsd:import namespace="5e62a2dd-ff91-4591-8d2f-adadc8198891"/>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62a2dd-ff91-4591-8d2f-adadc819889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FE2E494-7E83-48A3-A37B-6A0EF14651A9}">
  <ds:schemaRefs>
    <ds:schemaRef ds:uri="http://schemas.microsoft.com/sharepoint/v3/contenttype/forms"/>
  </ds:schemaRefs>
</ds:datastoreItem>
</file>

<file path=customXml/itemProps2.xml><?xml version="1.0" encoding="utf-8"?>
<ds:datastoreItem xmlns:ds="http://schemas.openxmlformats.org/officeDocument/2006/customXml" ds:itemID="{09951B70-9DB6-4529-85A7-BC9F3B7C4C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62a2dd-ff91-4591-8d2f-adadc8198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6989B67-2555-4DB6-B147-5FFEA814123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2610</TotalTime>
  <Words>1549</Words>
  <Application>Microsoft Office PowerPoint</Application>
  <PresentationFormat>Widescreen</PresentationFormat>
  <Paragraphs>167</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Calibri Light</vt:lpstr>
      <vt:lpstr>Gill Sans MT</vt:lpstr>
      <vt:lpstr>Times</vt:lpstr>
      <vt:lpstr>Times New Roman</vt:lpstr>
      <vt:lpstr>Wingdings</vt:lpstr>
      <vt:lpstr>Office Theme</vt:lpstr>
      <vt:lpstr>PowerPoint Presentation</vt:lpstr>
      <vt:lpstr>PowerPoint Presentation</vt:lpstr>
      <vt:lpstr>PowerPoint Presentation</vt:lpstr>
      <vt:lpstr>Type of Errors</vt:lpstr>
      <vt:lpstr>Type of Errors(cont’d)</vt:lpstr>
      <vt:lpstr>Type of Errors(cont’d)</vt:lpstr>
      <vt:lpstr>Type of Errors(cont’d)</vt:lpstr>
      <vt:lpstr>Detection</vt:lpstr>
      <vt:lpstr>The structure of encoder and decoder</vt:lpstr>
      <vt:lpstr>BLOCK CODING</vt:lpstr>
      <vt:lpstr>Detection(cont’d)</vt:lpstr>
      <vt:lpstr>Detection -examples</vt:lpstr>
      <vt:lpstr>Detection(cont’d)</vt:lpstr>
      <vt:lpstr>Two –Dimensional Parity Check</vt:lpstr>
      <vt:lpstr>Detection -examples</vt:lpstr>
      <vt:lpstr>Detection -examples</vt:lpstr>
      <vt:lpstr>Two-dimensional parity-check code</vt:lpstr>
      <vt:lpstr>Two-dimensional parity-check code</vt:lpstr>
      <vt:lpstr>Detection(cont’d)</vt:lpstr>
      <vt:lpstr>Detection(cont’d)</vt:lpstr>
      <vt:lpstr>Detection(cont’d)</vt:lpstr>
      <vt:lpstr>Detection(cont’d)</vt:lpstr>
      <vt:lpstr>Cyclic Redundancy Check (CRC):</vt:lpstr>
      <vt:lpstr>PowerPoint Presentation</vt:lpstr>
      <vt:lpstr>PowerPoint Presentation</vt:lpstr>
      <vt:lpstr>Detection(cont’d)</vt:lpstr>
      <vt:lpstr>Detection(cont’d)</vt:lpstr>
      <vt:lpstr>PowerPoint Presentation</vt:lpstr>
      <vt:lpstr>PowerPoint Presentation</vt:lpstr>
      <vt:lpstr>PowerPoint Presentation</vt:lpstr>
      <vt:lpstr>SELF-ASSESSMENT QUESTIONS</vt:lpstr>
      <vt:lpstr>REFERENCES FOR FURTHER LEARNING OF THE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 vege</dc:creator>
  <cp:lastModifiedBy>Prasanna Lakshmi</cp:lastModifiedBy>
  <cp:revision>164</cp:revision>
  <dcterms:created xsi:type="dcterms:W3CDTF">2016-10-27T15:05:54Z</dcterms:created>
  <dcterms:modified xsi:type="dcterms:W3CDTF">2025-01-31T07:38:06Z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0x01010057C8CA6BD4B6BB458EC4DF3BC6B8455E</vt:lpwstr>
  </property>
</Properties>
</file>