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0"/>
  </p:notesMasterIdLst>
  <p:sldIdLst>
    <p:sldId id="428" r:id="rId5"/>
    <p:sldId id="429" r:id="rId6"/>
    <p:sldId id="430" r:id="rId7"/>
    <p:sldId id="351" r:id="rId8"/>
    <p:sldId id="435" r:id="rId9"/>
    <p:sldId id="440" r:id="rId10"/>
    <p:sldId id="434" r:id="rId11"/>
    <p:sldId id="442" r:id="rId12"/>
    <p:sldId id="441" r:id="rId13"/>
    <p:sldId id="438" r:id="rId14"/>
    <p:sldId id="439" r:id="rId15"/>
    <p:sldId id="443" r:id="rId16"/>
    <p:sldId id="444" r:id="rId17"/>
    <p:sldId id="431" r:id="rId18"/>
    <p:sldId id="4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8FC19-4E55-AAE3-47B5-0CFCAA572D7E}" v="1" dt="2023-08-08T02:48:04.771"/>
    <p1510:client id="{CF8E5B3B-D62C-9DFD-5AD4-BF854071BEBC}" v="1" dt="2023-08-10T10:47:08.430"/>
    <p1510:client id="{E054DCEA-143B-12A0-106A-0D96020EC74D}" v="1" dt="2023-08-14T06:51:42.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31/01/2025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1605-89FA-B5C8-58CF-C98C41EBAC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7A85C-079A-1C68-1817-1CE7F6DED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10137-5C22-48FD-525A-2291D44F502B}"/>
              </a:ext>
            </a:extLst>
          </p:cNvPr>
          <p:cNvSpPr>
            <a:spLocks noGrp="1"/>
          </p:cNvSpPr>
          <p:nvPr>
            <p:ph type="dt" sz="half" idx="10"/>
          </p:nvPr>
        </p:nvSpPr>
        <p:spPr/>
        <p:txBody>
          <a:bodyPr/>
          <a:lstStyle/>
          <a:p>
            <a:r>
              <a:rPr lang="en-US"/>
              <a:t>&lt;COURSE TITLE&gt;, &lt;TOPIC NAME&gt;</a:t>
            </a:r>
            <a:endParaRPr lang="en-IN"/>
          </a:p>
        </p:txBody>
      </p:sp>
      <p:sp>
        <p:nvSpPr>
          <p:cNvPr id="5" name="Footer Placeholder 4">
            <a:extLst>
              <a:ext uri="{FF2B5EF4-FFF2-40B4-BE49-F238E27FC236}">
                <a16:creationId xmlns:a16="http://schemas.microsoft.com/office/drawing/2014/main" id="{D8FF5A31-7044-A1E3-7555-6DABA42DA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8C8AC-B223-C780-9820-12084368A092}"/>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1C077805-A0F3-6DC5-4437-EF520B32A36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7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6F4E-BF40-0CBD-4154-831812FC49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B3E3-35DE-0DEE-B5EE-2461A7EC9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CAD19-E9AD-0E24-C698-AFC5B6E911E4}"/>
              </a:ext>
            </a:extLst>
          </p:cNvPr>
          <p:cNvSpPr>
            <a:spLocks noGrp="1"/>
          </p:cNvSpPr>
          <p:nvPr>
            <p:ph type="dt" sz="half" idx="10"/>
          </p:nvPr>
        </p:nvSpPr>
        <p:spPr/>
        <p:txBody>
          <a:bodyPr/>
          <a:lstStyle/>
          <a:p>
            <a:r>
              <a:rPr lang="en-US"/>
              <a:t>&lt;COURSE TITLE&gt;, &lt;TOPIC NAME&gt;</a:t>
            </a:r>
            <a:endParaRPr lang="en-IN"/>
          </a:p>
        </p:txBody>
      </p:sp>
      <p:sp>
        <p:nvSpPr>
          <p:cNvPr id="5" name="Footer Placeholder 4">
            <a:extLst>
              <a:ext uri="{FF2B5EF4-FFF2-40B4-BE49-F238E27FC236}">
                <a16:creationId xmlns:a16="http://schemas.microsoft.com/office/drawing/2014/main" id="{A4AFD249-4A4D-CBCC-3078-ACAC4CA09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4DC07-9346-C5AD-6323-363F36935FAC}"/>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8C54FBE4-66B3-286F-A96A-A7D760CF428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16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6E878-4E7C-35C1-3AF0-651E085069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D40D8-7B74-B519-27E4-B0CCB40B4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AA836-9720-9E6E-55A2-B87D0E75B7D6}"/>
              </a:ext>
            </a:extLst>
          </p:cNvPr>
          <p:cNvSpPr>
            <a:spLocks noGrp="1"/>
          </p:cNvSpPr>
          <p:nvPr>
            <p:ph type="dt" sz="half" idx="10"/>
          </p:nvPr>
        </p:nvSpPr>
        <p:spPr/>
        <p:txBody>
          <a:bodyPr/>
          <a:lstStyle/>
          <a:p>
            <a:r>
              <a:rPr lang="en-US"/>
              <a:t>&lt;COURSE TITLE&gt;, &lt;TOPIC NAME&gt;</a:t>
            </a:r>
            <a:endParaRPr lang="en-IN"/>
          </a:p>
        </p:txBody>
      </p:sp>
      <p:sp>
        <p:nvSpPr>
          <p:cNvPr id="5" name="Footer Placeholder 4">
            <a:extLst>
              <a:ext uri="{FF2B5EF4-FFF2-40B4-BE49-F238E27FC236}">
                <a16:creationId xmlns:a16="http://schemas.microsoft.com/office/drawing/2014/main" id="{E8321D04-ED63-A1AF-5D66-CD26ABDB8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7B28E-D387-7B32-8707-3FA89F32D101}"/>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5F44CEA9-7E2C-AB42-FFAE-8EC630F739CA}"/>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6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7633-9CE1-AD56-D088-6A08CE910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B819A-A455-E66A-B1E4-C3BFD4110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BA959-428C-AA5E-0D6E-344042B0C081}"/>
              </a:ext>
            </a:extLst>
          </p:cNvPr>
          <p:cNvSpPr>
            <a:spLocks noGrp="1"/>
          </p:cNvSpPr>
          <p:nvPr>
            <p:ph type="dt" sz="half" idx="10"/>
          </p:nvPr>
        </p:nvSpPr>
        <p:spPr/>
        <p:txBody>
          <a:bodyPr/>
          <a:lstStyle/>
          <a:p>
            <a:r>
              <a:rPr lang="en-US"/>
              <a:t>&lt;COURSE TITLE&gt;, &lt;TOPIC NAME&gt;</a:t>
            </a:r>
            <a:endParaRPr lang="en-IN"/>
          </a:p>
        </p:txBody>
      </p:sp>
      <p:sp>
        <p:nvSpPr>
          <p:cNvPr id="5" name="Footer Placeholder 4">
            <a:extLst>
              <a:ext uri="{FF2B5EF4-FFF2-40B4-BE49-F238E27FC236}">
                <a16:creationId xmlns:a16="http://schemas.microsoft.com/office/drawing/2014/main" id="{65E7909D-96FC-48C5-D6A1-FB7BE4880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F9468-FAD7-8520-83E5-EAE40D86F905}"/>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5EEA107D-7953-595F-0335-4FEC9EEBD18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9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E6E9-E4CA-13DD-1E6A-92277C987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D0E98-7253-CC65-ED1C-45C352B91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CB39CA-D574-5377-6EFF-7B69B0873CCF}"/>
              </a:ext>
            </a:extLst>
          </p:cNvPr>
          <p:cNvSpPr>
            <a:spLocks noGrp="1"/>
          </p:cNvSpPr>
          <p:nvPr>
            <p:ph type="dt" sz="half" idx="10"/>
          </p:nvPr>
        </p:nvSpPr>
        <p:spPr/>
        <p:txBody>
          <a:bodyPr/>
          <a:lstStyle/>
          <a:p>
            <a:r>
              <a:rPr lang="en-US"/>
              <a:t>&lt;COURSE TITLE&gt;, &lt;TOPIC NAME&gt;</a:t>
            </a:r>
            <a:endParaRPr lang="en-IN"/>
          </a:p>
        </p:txBody>
      </p:sp>
      <p:sp>
        <p:nvSpPr>
          <p:cNvPr id="5" name="Footer Placeholder 4">
            <a:extLst>
              <a:ext uri="{FF2B5EF4-FFF2-40B4-BE49-F238E27FC236}">
                <a16:creationId xmlns:a16="http://schemas.microsoft.com/office/drawing/2014/main" id="{D09D3FB1-7CFB-AAF3-FC12-56D5A205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45AC8-B1E3-EFCC-E854-9993A61A75B6}"/>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E2E15962-3A01-D602-34BF-D1F9B3AF03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9814-B3A7-81B6-5316-A6A3E91C4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F46BF-F325-EB3D-4A0D-F7B2CC8C6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C96040-C5A1-1EAB-5894-CD5B583B8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DD11E-5559-9AF7-C6B5-375828720706}"/>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74CE3697-738D-56AE-4905-06029101A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523B7-5A04-A629-C60B-46E40F429511}"/>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C469F82C-2CC7-DB4D-FCBA-1608D5BEF60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8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645B-E80F-0E70-90C6-64316B4831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378B90-0BE3-376B-05C4-7373531A5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09F38-141F-9154-D37C-A9D9443A3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A8445-3B62-E585-3976-A15DC3926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3F4E2-D8BE-5A09-93EB-40BB38B00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927EC8-29DC-5998-A970-CE21B0D04A31}"/>
              </a:ext>
            </a:extLst>
          </p:cNvPr>
          <p:cNvSpPr>
            <a:spLocks noGrp="1"/>
          </p:cNvSpPr>
          <p:nvPr>
            <p:ph type="dt" sz="half" idx="10"/>
          </p:nvPr>
        </p:nvSpPr>
        <p:spPr/>
        <p:txBody>
          <a:bodyPr/>
          <a:lstStyle/>
          <a:p>
            <a:r>
              <a:rPr lang="en-US"/>
              <a:t>&lt;COURSE TITLE&gt;, &lt;TOPIC NAME&gt;</a:t>
            </a:r>
            <a:endParaRPr lang="en-IN"/>
          </a:p>
        </p:txBody>
      </p:sp>
      <p:sp>
        <p:nvSpPr>
          <p:cNvPr id="8" name="Footer Placeholder 7">
            <a:extLst>
              <a:ext uri="{FF2B5EF4-FFF2-40B4-BE49-F238E27FC236}">
                <a16:creationId xmlns:a16="http://schemas.microsoft.com/office/drawing/2014/main" id="{4111344C-CEDA-2097-5E2C-3BD33B9B0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8BCB8-2A4C-418C-B0AD-E0C95BECCF2F}"/>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10" name="Picture 2" descr="K L University Logo">
            <a:extLst>
              <a:ext uri="{FF2B5EF4-FFF2-40B4-BE49-F238E27FC236}">
                <a16:creationId xmlns:a16="http://schemas.microsoft.com/office/drawing/2014/main" id="{546D0557-EA67-A165-3F48-EEC69B6A769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8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BB43-4BF5-689F-17A6-AEDA6D2B16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35985D-FD0E-3BBB-46F0-5BB93734B527}"/>
              </a:ext>
            </a:extLst>
          </p:cNvPr>
          <p:cNvSpPr>
            <a:spLocks noGrp="1"/>
          </p:cNvSpPr>
          <p:nvPr>
            <p:ph type="dt" sz="half" idx="10"/>
          </p:nvPr>
        </p:nvSpPr>
        <p:spPr/>
        <p:txBody>
          <a:bodyPr/>
          <a:lstStyle/>
          <a:p>
            <a:r>
              <a:rPr lang="en-US"/>
              <a:t>&lt;COURSE TITLE&gt;, &lt;TOPIC NAME&gt;</a:t>
            </a:r>
            <a:endParaRPr lang="en-IN"/>
          </a:p>
        </p:txBody>
      </p:sp>
      <p:sp>
        <p:nvSpPr>
          <p:cNvPr id="4" name="Footer Placeholder 3">
            <a:extLst>
              <a:ext uri="{FF2B5EF4-FFF2-40B4-BE49-F238E27FC236}">
                <a16:creationId xmlns:a16="http://schemas.microsoft.com/office/drawing/2014/main" id="{C40AC292-D126-C536-9F39-A28311D53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79F05E-8390-1BB2-7D91-175867CD89F6}"/>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6" name="Picture 2" descr="K L University Logo">
            <a:extLst>
              <a:ext uri="{FF2B5EF4-FFF2-40B4-BE49-F238E27FC236}">
                <a16:creationId xmlns:a16="http://schemas.microsoft.com/office/drawing/2014/main" id="{0A9DDF9A-E106-C688-2328-777DF13F2DF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2FD6E-49FC-F750-FF2C-F0CE40DE37FC}"/>
              </a:ext>
            </a:extLst>
          </p:cNvPr>
          <p:cNvSpPr>
            <a:spLocks noGrp="1"/>
          </p:cNvSpPr>
          <p:nvPr>
            <p:ph type="dt" sz="half" idx="10"/>
          </p:nvPr>
        </p:nvSpPr>
        <p:spPr/>
        <p:txBody>
          <a:bodyPr/>
          <a:lstStyle/>
          <a:p>
            <a:r>
              <a:rPr lang="en-US"/>
              <a:t>&lt;COURSE TITLE&gt;, &lt;TOPIC NAME&gt;</a:t>
            </a:r>
            <a:endParaRPr lang="en-IN"/>
          </a:p>
        </p:txBody>
      </p:sp>
      <p:sp>
        <p:nvSpPr>
          <p:cNvPr id="3" name="Footer Placeholder 2">
            <a:extLst>
              <a:ext uri="{FF2B5EF4-FFF2-40B4-BE49-F238E27FC236}">
                <a16:creationId xmlns:a16="http://schemas.microsoft.com/office/drawing/2014/main" id="{BBBFE68D-EEE2-AA97-3051-1363D2530A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32788-4713-443A-CD71-470F71AD4E77}"/>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a:extLst>
              <a:ext uri="{FF2B5EF4-FFF2-40B4-BE49-F238E27FC236}">
                <a16:creationId xmlns:a16="http://schemas.microsoft.com/office/drawing/2014/main" id="{22CC7745-F51F-A0D5-B7DD-6F5EC90A29A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32FC-1F7C-C8E5-C3B8-C508DC680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9E1531-8D5C-3247-016D-19FCACA6A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5C6B8E-3BDF-A61F-E2A5-B429C3724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B76EB-7A5A-41EE-635E-3C1D8D36CC67}"/>
              </a:ext>
            </a:extLst>
          </p:cNvPr>
          <p:cNvSpPr>
            <a:spLocks noGrp="1"/>
          </p:cNvSpPr>
          <p:nvPr>
            <p:ph type="dt" sz="half" idx="10"/>
          </p:nvPr>
        </p:nvSpPr>
        <p:spPr/>
        <p:txBody>
          <a:bodyPr/>
          <a:lstStyle/>
          <a:p>
            <a:r>
              <a:rPr lang="en-US"/>
              <a:t>&lt;COURSE TITLE&gt;, &lt;TOPIC NAME&gt;</a:t>
            </a:r>
            <a:endParaRPr lang="en-IN"/>
          </a:p>
        </p:txBody>
      </p:sp>
      <p:sp>
        <p:nvSpPr>
          <p:cNvPr id="6" name="Footer Placeholder 5">
            <a:extLst>
              <a:ext uri="{FF2B5EF4-FFF2-40B4-BE49-F238E27FC236}">
                <a16:creationId xmlns:a16="http://schemas.microsoft.com/office/drawing/2014/main" id="{99D87517-A3DC-85AA-3F32-9467C2613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82C05-46C8-E948-416C-38886F4D2660}"/>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04FBD0DA-F184-F018-01F6-5AD12B082AD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79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43B5-4A80-0AB3-AC87-F32ED1358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904DEE-1682-B666-708D-13CFEB19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4FD2B-1605-1FD9-A388-F1A063589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DEDE-75FC-1DAD-9ED2-C7BBB1935147}"/>
              </a:ext>
            </a:extLst>
          </p:cNvPr>
          <p:cNvSpPr>
            <a:spLocks noGrp="1"/>
          </p:cNvSpPr>
          <p:nvPr>
            <p:ph type="dt" sz="half" idx="10"/>
          </p:nvPr>
        </p:nvSpPr>
        <p:spPr/>
        <p:txBody>
          <a:bodyPr/>
          <a:lstStyle/>
          <a:p>
            <a:r>
              <a:rPr lang="en-US"/>
              <a:t>&lt;COURSE TITLE&gt;, &lt;TOPIC NAME&gt;</a:t>
            </a:r>
            <a:endParaRPr lang="en-IN"/>
          </a:p>
        </p:txBody>
      </p:sp>
      <p:sp>
        <p:nvSpPr>
          <p:cNvPr id="6" name="Footer Placeholder 5">
            <a:extLst>
              <a:ext uri="{FF2B5EF4-FFF2-40B4-BE49-F238E27FC236}">
                <a16:creationId xmlns:a16="http://schemas.microsoft.com/office/drawing/2014/main" id="{3F4BE3FD-2517-0F61-ADC8-1CC575997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FD0BD-1E47-C7B6-4A1A-24E7B29610D1}"/>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27AC1C48-F51B-8DA0-37F6-C14C904A312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5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A28B2-325D-0977-8C88-7E4798072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B5016-7FF5-0C37-13B2-4600ED3C4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DC319-0189-D50C-1D6B-7AB0B4DD9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&lt;COURSE TITLE&gt;, &lt;TOPIC NAME&gt;</a:t>
            </a:r>
            <a:endParaRPr lang="en-IN"/>
          </a:p>
        </p:txBody>
      </p:sp>
      <p:sp>
        <p:nvSpPr>
          <p:cNvPr id="5" name="Footer Placeholder 4">
            <a:extLst>
              <a:ext uri="{FF2B5EF4-FFF2-40B4-BE49-F238E27FC236}">
                <a16:creationId xmlns:a16="http://schemas.microsoft.com/office/drawing/2014/main" id="{29D2488E-F3B2-89EB-0056-49981E8EC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0940E-AEB3-DD47-5957-8DEF834B6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87FF5-4BF9-4B21-B0D2-9B7FF2B27D7F}" type="slidenum">
              <a:rPr lang="en-AU" smtClean="0"/>
              <a:pPr/>
              <a:t>‹#›</a:t>
            </a:fld>
            <a:endParaRPr lang="en-AU"/>
          </a:p>
        </p:txBody>
      </p:sp>
    </p:spTree>
    <p:extLst>
      <p:ext uri="{BB962C8B-B14F-4D97-AF65-F5344CB8AC3E}">
        <p14:creationId xmlns:p14="http://schemas.microsoft.com/office/powerpoint/2010/main" val="38000944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top-and-wait-ar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349115" y="1091268"/>
            <a:ext cx="9878518" cy="427809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dirty="0">
                <a:solidFill>
                  <a:prstClr val="black"/>
                </a:solidFill>
                <a:latin typeface="Gill Sans MT" panose="020B0502020104020203"/>
              </a:rPr>
              <a:t>[23EC2210]</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CO-1</a:t>
            </a:r>
          </a:p>
          <a:p>
            <a:pPr lvl="0" algn="ctr" defTabSz="457200">
              <a:defRPr/>
            </a:pPr>
            <a:r>
              <a:rPr lang="en-IN" sz="3600" b="1" dirty="0">
                <a:solidFill>
                  <a:prstClr val="black"/>
                </a:solidFill>
              </a:rPr>
              <a:t>Medium Access Control Sub layer: Channel allocation problem, multiple access protocols, Ethernet</a:t>
            </a:r>
            <a:r>
              <a:rPr kumimoji="0" lang="en-IN" sz="3600" b="0" i="0" u="none" strike="noStrike" kern="1200" cap="none" spc="0" normalizeH="0" baseline="0" noProof="0" dirty="0">
                <a:ln>
                  <a:noFill/>
                </a:ln>
                <a:solidFill>
                  <a:prstClr val="black"/>
                </a:solidFill>
                <a:effectLst/>
                <a:uLnTx/>
                <a:uFillTx/>
                <a:latin typeface="Gill Sans MT" panose="020B0502020104020203"/>
              </a:rPr>
              <a:t>		</a:t>
            </a:r>
          </a:p>
        </p:txBody>
      </p:sp>
    </p:spTree>
    <p:extLst>
      <p:ext uri="{BB962C8B-B14F-4D97-AF65-F5344CB8AC3E}">
        <p14:creationId xmlns:p14="http://schemas.microsoft.com/office/powerpoint/2010/main" val="38361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IN"/>
              <a:t>Channelization</a:t>
            </a:r>
            <a:endParaRPr lang="en-US"/>
          </a:p>
        </p:txBody>
      </p:sp>
      <p:sp>
        <p:nvSpPr>
          <p:cNvPr id="2" name="Rectangle 1"/>
          <p:cNvSpPr/>
          <p:nvPr/>
        </p:nvSpPr>
        <p:spPr>
          <a:xfrm>
            <a:off x="1500683" y="2013581"/>
            <a:ext cx="9602746" cy="2308324"/>
          </a:xfrm>
          <a:prstGeom prst="rect">
            <a:avLst/>
          </a:prstGeom>
        </p:spPr>
        <p:txBody>
          <a:bodyPr wrap="square">
            <a:spAutoFit/>
          </a:bodyPr>
          <a:lstStyle/>
          <a:p>
            <a:pPr marL="285750" indent="-23813" fontAlgn="base">
              <a:buFont typeface="Wingdings" pitchFamily="2" charset="2"/>
              <a:buChar char="Ø"/>
            </a:pPr>
            <a:r>
              <a:rPr lang="en-IN"/>
              <a:t>Spatial Division Multiple Access (SDMA)</a:t>
            </a:r>
          </a:p>
          <a:p>
            <a:pPr fontAlgn="base"/>
            <a:r>
              <a:rPr lang="en-IN"/>
              <a:t>	</a:t>
            </a:r>
            <a:r>
              <a:rPr lang="en-US" b="1"/>
              <a:t> Advantages :</a:t>
            </a:r>
            <a:endParaRPr lang="en-IN"/>
          </a:p>
          <a:p>
            <a:pPr marL="1657350" lvl="3" indent="-285750" fontAlgn="base">
              <a:buFont typeface="Wingdings" pitchFamily="2" charset="2"/>
              <a:buChar char="§"/>
            </a:pPr>
            <a:r>
              <a:rPr lang="en-IN"/>
              <a:t>Frequency band uses effectively</a:t>
            </a:r>
          </a:p>
          <a:p>
            <a:pPr marL="1657350" lvl="3" indent="-285750" fontAlgn="base">
              <a:buFont typeface="Wingdings" pitchFamily="2" charset="2"/>
              <a:buChar char="§"/>
            </a:pPr>
            <a:r>
              <a:rPr lang="en-IN"/>
              <a:t>The overall signal quality will be improved</a:t>
            </a:r>
          </a:p>
          <a:p>
            <a:pPr marL="1657350" lvl="3" indent="-285750" fontAlgn="base">
              <a:buFont typeface="Wingdings" pitchFamily="2" charset="2"/>
              <a:buChar char="§"/>
            </a:pPr>
            <a:r>
              <a:rPr lang="en-IN"/>
              <a:t>The overall data rate will be increased  </a:t>
            </a:r>
          </a:p>
          <a:p>
            <a:pPr fontAlgn="base"/>
            <a:r>
              <a:rPr lang="en-US" b="1"/>
              <a:t>	Disadvantages :</a:t>
            </a:r>
            <a:endParaRPr lang="en-IN"/>
          </a:p>
          <a:p>
            <a:pPr marL="1657350" lvl="3" indent="-285750" fontAlgn="base">
              <a:buFont typeface="Wingdings" pitchFamily="2" charset="2"/>
              <a:buChar char="§"/>
            </a:pPr>
            <a:r>
              <a:rPr lang="en-IN"/>
              <a:t>It is complex to implement</a:t>
            </a:r>
          </a:p>
          <a:p>
            <a:pPr marL="1657350" lvl="3" indent="-285750">
              <a:buFont typeface="Wingdings" pitchFamily="2" charset="2"/>
              <a:buChar char="§"/>
            </a:pPr>
            <a:r>
              <a:rPr lang="en-IN"/>
              <a:t>It require the accurate information about the channel</a:t>
            </a:r>
          </a:p>
        </p:txBody>
      </p:sp>
    </p:spTree>
    <p:extLst>
      <p:ext uri="{BB962C8B-B14F-4D97-AF65-F5344CB8AC3E}">
        <p14:creationId xmlns:p14="http://schemas.microsoft.com/office/powerpoint/2010/main" val="205809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491878" y="970361"/>
            <a:ext cx="8740691"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169446"/>
            <a:ext cx="9530174" cy="3416320"/>
          </a:xfrm>
          <a:prstGeom prst="rect">
            <a:avLst/>
          </a:prstGeom>
        </p:spPr>
        <p:txBody>
          <a:bodyPr wrap="square">
            <a:spAutoFit/>
          </a:bodyPr>
          <a:lstStyle/>
          <a:p>
            <a:pPr marL="342900" indent="-342900" algn="just" fontAlgn="base">
              <a:lnSpc>
                <a:spcPct val="150000"/>
              </a:lnSpc>
              <a:buFont typeface="+mj-lt"/>
              <a:buAutoNum type="arabicPeriod"/>
            </a:pPr>
            <a:r>
              <a:rPr lang="en-US" b="1"/>
              <a:t>Contention-based access:</a:t>
            </a:r>
            <a:r>
              <a:rPr lang="en-US"/>
              <a:t> Multiple access protocols are typically contention-based, meaning that multiple devices compete for access to the communication channel. This can lead to collisions if two or more devices transmit at the same time, which can result in data loss and decreased network performance.</a:t>
            </a:r>
            <a:endParaRPr lang="en-IN"/>
          </a:p>
          <a:p>
            <a:pPr marL="342900" indent="-342900" algn="just" fontAlgn="base">
              <a:lnSpc>
                <a:spcPct val="150000"/>
              </a:lnSpc>
              <a:buFont typeface="+mj-lt"/>
              <a:buAutoNum type="arabicPeriod"/>
            </a:pPr>
            <a:r>
              <a:rPr lang="en-US" b="1"/>
              <a:t>Carrier Sense Multiple Access (CSMA):</a:t>
            </a:r>
            <a:r>
              <a:rPr lang="en-US"/>
              <a:t> CSMA is a widely used multiple access protocol in which devices listen for carrier signals on the communication channel before transmitting. If a carrier signal is detected, the device waits for a random amount of time before attempting to transmit to reduce the likelihood of collisions.</a:t>
            </a:r>
            <a:endParaRPr lang="en-IN"/>
          </a:p>
        </p:txBody>
      </p:sp>
    </p:spTree>
    <p:extLst>
      <p:ext uri="{BB962C8B-B14F-4D97-AF65-F5344CB8AC3E}">
        <p14:creationId xmlns:p14="http://schemas.microsoft.com/office/powerpoint/2010/main" val="113372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9210860"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009784"/>
            <a:ext cx="9530174" cy="3416320"/>
          </a:xfrm>
          <a:prstGeom prst="rect">
            <a:avLst/>
          </a:prstGeom>
        </p:spPr>
        <p:txBody>
          <a:bodyPr wrap="square">
            <a:spAutoFit/>
          </a:bodyPr>
          <a:lstStyle/>
          <a:p>
            <a:pPr marL="363538" indent="-363538" algn="just" fontAlgn="base">
              <a:lnSpc>
                <a:spcPct val="150000"/>
              </a:lnSpc>
              <a:buFontTx/>
              <a:buAutoNum type="arabicPeriod" startAt="4"/>
            </a:pPr>
            <a:r>
              <a:rPr lang="en-US" b="1"/>
              <a:t>Collision Detection (CD): </a:t>
            </a:r>
            <a:r>
              <a:rPr lang="en-US"/>
              <a:t>CD is a feature of some multiple access protocols that allows devices to detect when a collision has occurred and take appropriate action, such as backing off and retrying the transmission.</a:t>
            </a:r>
            <a:endParaRPr lang="en-US" b="1"/>
          </a:p>
          <a:p>
            <a:pPr marL="363538" indent="-363538" algn="just" fontAlgn="base">
              <a:lnSpc>
                <a:spcPct val="150000"/>
              </a:lnSpc>
              <a:buAutoNum type="arabicPeriod" startAt="4"/>
            </a:pPr>
            <a:r>
              <a:rPr lang="en-US" b="1"/>
              <a:t>Collision Avoidance (CA):</a:t>
            </a:r>
            <a:r>
              <a:rPr lang="en-US"/>
              <a:t> CA is a feature of some multiple access protocols that attempts to avoid collisions by assigning time slots to devices for transmission.</a:t>
            </a:r>
            <a:endParaRPr lang="en-IN"/>
          </a:p>
          <a:p>
            <a:pPr marL="363538" indent="-363538" algn="just" fontAlgn="base">
              <a:lnSpc>
                <a:spcPct val="150000"/>
              </a:lnSpc>
              <a:buAutoNum type="arabicPeriod" startAt="4"/>
            </a:pPr>
            <a:r>
              <a:rPr lang="en-US" b="1"/>
              <a:t>Token passing: </a:t>
            </a:r>
            <a:r>
              <a:rPr lang="en-US"/>
              <a:t>Token passing is a multiple access protocol in which devices pass a special token between each other to gain access to the communication channel. Devices can only transmit data when they hold the token, which ensures that only one device can transmit at a time.</a:t>
            </a:r>
          </a:p>
        </p:txBody>
      </p:sp>
    </p:spTree>
    <p:extLst>
      <p:ext uri="{BB962C8B-B14F-4D97-AF65-F5344CB8AC3E}">
        <p14:creationId xmlns:p14="http://schemas.microsoft.com/office/powerpoint/2010/main" val="226770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891546"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Features of Multiple Access Protocols</a:t>
            </a:r>
            <a:endParaRPr lang="en-US" sz="4300"/>
          </a:p>
        </p:txBody>
      </p:sp>
      <p:sp>
        <p:nvSpPr>
          <p:cNvPr id="2" name="Rectangle 1"/>
          <p:cNvSpPr/>
          <p:nvPr/>
        </p:nvSpPr>
        <p:spPr>
          <a:xfrm>
            <a:off x="1500683" y="2009784"/>
            <a:ext cx="9530174" cy="1705532"/>
          </a:xfrm>
          <a:prstGeom prst="rect">
            <a:avLst/>
          </a:prstGeom>
        </p:spPr>
        <p:txBody>
          <a:bodyPr wrap="square">
            <a:spAutoFit/>
          </a:bodyPr>
          <a:lstStyle/>
          <a:p>
            <a:pPr marL="363538" indent="-363538" algn="just" fontAlgn="base">
              <a:lnSpc>
                <a:spcPct val="150000"/>
              </a:lnSpc>
            </a:pPr>
            <a:r>
              <a:rPr lang="en-US" b="1"/>
              <a:t>7.   Bandwidth utilization:</a:t>
            </a:r>
            <a:r>
              <a:rPr lang="en-US"/>
              <a:t> Multiple access protocols can affect the overall bandwidth utilization of a network. For example, contention-based protocols may result in lower bandwidth utilization due to collisions, while token passing protocols may result in higher bandwidth utilization due to the controlled access to the communication channel.</a:t>
            </a:r>
            <a:endParaRPr lang="en-IN"/>
          </a:p>
        </p:txBody>
      </p:sp>
    </p:spTree>
    <p:extLst>
      <p:ext uri="{BB962C8B-B14F-4D97-AF65-F5344CB8AC3E}">
        <p14:creationId xmlns:p14="http://schemas.microsoft.com/office/powerpoint/2010/main" val="246354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a:xfrm>
            <a:off x="1451579" y="2131849"/>
            <a:ext cx="9603275" cy="3450613"/>
          </a:xfrm>
        </p:spPr>
        <p:txBody>
          <a:bodyPr>
            <a:noAutofit/>
          </a:bodyPr>
          <a:lstStyle/>
          <a:p>
            <a:pPr marL="342900" indent="-342900">
              <a:buFont typeface="+mj-lt"/>
              <a:buAutoNum type="arabicPeriod"/>
            </a:pPr>
            <a:r>
              <a:rPr lang="en-IN" sz="1800"/>
              <a:t>What is the purpose of multiple access protocols in communication networks?</a:t>
            </a:r>
          </a:p>
          <a:p>
            <a:pPr marL="342900" indent="-342900">
              <a:buFont typeface="+mj-lt"/>
              <a:buAutoNum type="arabicPeriod"/>
            </a:pPr>
            <a:r>
              <a:rPr lang="en-IN" sz="1800"/>
              <a:t>What are the two main categories of multiple access protocols?</a:t>
            </a:r>
          </a:p>
          <a:p>
            <a:pPr marL="342900" indent="-342900">
              <a:buFont typeface="+mj-lt"/>
              <a:buAutoNum type="arabicPeriod"/>
            </a:pPr>
            <a:r>
              <a:rPr lang="en-IN" sz="1800"/>
              <a:t>What is the primary drawback of contention-based multiple access protocols?</a:t>
            </a:r>
          </a:p>
          <a:p>
            <a:pPr marL="342900" indent="-342900">
              <a:buFont typeface="+mj-lt"/>
              <a:buAutoNum type="arabicPeriod"/>
            </a:pPr>
            <a:r>
              <a:rPr lang="en-IN" sz="1800"/>
              <a:t>What is the role of the MAC layer in wireless networks?</a:t>
            </a:r>
          </a:p>
          <a:p>
            <a:pPr marL="342900" indent="-342900">
              <a:buFont typeface="+mj-lt"/>
              <a:buAutoNum type="arabicPeriod"/>
            </a:pPr>
            <a:r>
              <a:rPr lang="en-IN" sz="1800"/>
              <a:t>What is the advantage of controlled-access multiple access protocols?</a:t>
            </a: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256368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a:t> </a:t>
            </a:r>
            <a:r>
              <a:rPr lang="en-IN" b="1"/>
              <a:t>Reference Books:</a:t>
            </a:r>
          </a:p>
          <a:p>
            <a:pPr fontAlgn="base"/>
            <a:endParaRPr lang="en-IN"/>
          </a:p>
          <a:p>
            <a:pPr fontAlgn="base"/>
            <a:r>
              <a:rPr lang="en-IN"/>
              <a:t>1. Data Communications and Networking, </a:t>
            </a:r>
            <a:r>
              <a:rPr lang="en-IN" err="1"/>
              <a:t>Behrouz</a:t>
            </a:r>
            <a:r>
              <a:rPr lang="en-IN"/>
              <a:t> A. </a:t>
            </a:r>
            <a:r>
              <a:rPr lang="en-IN" err="1"/>
              <a:t>Forouzan</a:t>
            </a:r>
            <a:r>
              <a:rPr lang="en-IN"/>
              <a:t>, 4</a:t>
            </a:r>
            <a:r>
              <a:rPr lang="en-IN" baseline="30000"/>
              <a:t>th</a:t>
            </a:r>
            <a:r>
              <a:rPr lang="en-IN"/>
              <a:t> Edition, McGraw Hill.  </a:t>
            </a:r>
          </a:p>
          <a:p>
            <a:pPr fontAlgn="base"/>
            <a:r>
              <a:rPr lang="en-IN"/>
              <a:t>2. Computer Networks, </a:t>
            </a:r>
            <a:r>
              <a:rPr lang="en-IN" err="1"/>
              <a:t>Tanenbaum</a:t>
            </a:r>
            <a:r>
              <a:rPr lang="en-IN"/>
              <a:t>, 6</a:t>
            </a:r>
            <a:r>
              <a:rPr lang="en-IN" baseline="30000"/>
              <a:t>th</a:t>
            </a:r>
            <a:r>
              <a:rPr lang="en-IN"/>
              <a:t> Edition, Pearson.</a:t>
            </a:r>
          </a:p>
          <a:p>
            <a:pPr fontAlgn="base"/>
            <a:endParaRPr lang="en-IN"/>
          </a:p>
          <a:p>
            <a:pPr fontAlgn="base"/>
            <a:r>
              <a:rPr lang="en-IN" b="1"/>
              <a:t>Sites and Web links:</a:t>
            </a:r>
            <a:endParaRPr lang="en-IN"/>
          </a:p>
          <a:p>
            <a:pPr lvl="0" fontAlgn="base"/>
            <a:endParaRPr lang="en-IN"/>
          </a:p>
          <a:p>
            <a:pPr lvl="0" fontAlgn="base"/>
            <a:r>
              <a:rPr lang="en-IN"/>
              <a:t>CISCO Academy</a:t>
            </a:r>
          </a:p>
          <a:p>
            <a:pPr lvl="0" fontAlgn="base"/>
            <a:r>
              <a:rPr lang="en-IN"/>
              <a:t>NPTEL, Computer Networks and Internet Protocols, Prof. </a:t>
            </a:r>
            <a:r>
              <a:rPr lang="en-IN" err="1"/>
              <a:t>Soumya</a:t>
            </a:r>
            <a:r>
              <a:rPr lang="en-IN"/>
              <a:t> </a:t>
            </a:r>
            <a:r>
              <a:rPr lang="en-IN" err="1"/>
              <a:t>Kanti</a:t>
            </a:r>
            <a:r>
              <a:rPr lang="en-IN"/>
              <a:t> </a:t>
            </a:r>
            <a:r>
              <a:rPr lang="en-IN" err="1"/>
              <a:t>Ghosh</a:t>
            </a:r>
            <a:r>
              <a:rPr lang="en-IN"/>
              <a:t>, Prof. </a:t>
            </a:r>
            <a:r>
              <a:rPr lang="en-IN" err="1"/>
              <a:t>Sandip</a:t>
            </a:r>
            <a:r>
              <a:rPr lang="en-IN"/>
              <a:t> </a:t>
            </a:r>
            <a:r>
              <a:rPr lang="en-IN" err="1"/>
              <a:t>Chakraborty</a:t>
            </a:r>
            <a:r>
              <a:rPr lang="en-IN"/>
              <a:t> IIT </a:t>
            </a:r>
            <a:r>
              <a:rPr lang="en-IN" err="1"/>
              <a:t>Kharagpur</a:t>
            </a:r>
            <a:r>
              <a:rPr lang="en-IN"/>
              <a:t>. (https://nptel.ac.in/courses/106105183)</a:t>
            </a:r>
          </a:p>
          <a:p>
            <a:pPr>
              <a:lnSpc>
                <a:spcPct val="150000"/>
              </a:lnSpc>
            </a:pPr>
            <a:endParaRPr lang="en-US"/>
          </a:p>
        </p:txBody>
      </p:sp>
    </p:spTree>
    <p:extLst>
      <p:ext uri="{BB962C8B-B14F-4D97-AF65-F5344CB8AC3E}">
        <p14:creationId xmlns:p14="http://schemas.microsoft.com/office/powerpoint/2010/main" val="199607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8" y="139501"/>
            <a:ext cx="9791113" cy="1631216"/>
          </a:xfrm>
          <a:prstGeom prst="rect">
            <a:avLst/>
          </a:prstGeom>
          <a:noFill/>
        </p:spPr>
        <p:txBody>
          <a:bodyPr wrap="square">
            <a:spAutoFit/>
          </a:bodyPr>
          <a:lstStyle/>
          <a:p>
            <a:pPr algn="ctr"/>
            <a:r>
              <a:rPr lang="en-US" sz="1800" b="1">
                <a:solidFill>
                  <a:srgbClr val="C00000"/>
                </a:solidFill>
              </a:rPr>
              <a:t>AIM OF THE SESSION</a:t>
            </a:r>
          </a:p>
          <a:p>
            <a:pPr algn="ctr"/>
            <a:endParaRPr lang="en-US" sz="1600" b="1">
              <a:solidFill>
                <a:srgbClr val="C00000"/>
              </a:solidFill>
            </a:endParaRPr>
          </a:p>
          <a:p>
            <a:pPr algn="just"/>
            <a:r>
              <a:rPr lang="en-IN" sz="1600"/>
              <a:t>The aim of this course is to familiarize students with the concepts and mechanisms of multiple access protocols. Students will gain a deep understanding of the challenges involved in sharing communication channels among multiple users and the strategies employed by different protocols to ensure efficient and fair access.</a:t>
            </a:r>
          </a:p>
          <a:p>
            <a:pPr algn="just" fontAlgn="base"/>
            <a:endParaRPr lang="en-IN"/>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476197" cy="3416320"/>
          </a:xfrm>
          <a:prstGeom prst="rect">
            <a:avLst/>
          </a:prstGeom>
          <a:noFill/>
        </p:spPr>
        <p:txBody>
          <a:bodyPr wrap="square">
            <a:spAutoFit/>
          </a:bodyPr>
          <a:lstStyle/>
          <a:p>
            <a:pPr algn="ctr"/>
            <a:r>
              <a:rPr lang="en-US" sz="1800" b="1">
                <a:solidFill>
                  <a:srgbClr val="C00000"/>
                </a:solidFill>
              </a:rPr>
              <a:t>INSTRUCTIONAL OBJECTIVES</a:t>
            </a:r>
          </a:p>
          <a:p>
            <a:pPr marL="285750" indent="-285750">
              <a:buFont typeface="Wingdings" pitchFamily="2" charset="2"/>
              <a:buChar char="Ø"/>
            </a:pPr>
            <a:r>
              <a:rPr lang="en-IN"/>
              <a:t>Understand the principles of multiple access and its significance in modern communication networks.</a:t>
            </a:r>
          </a:p>
          <a:p>
            <a:pPr marL="285750" indent="-285750">
              <a:buFont typeface="Wingdings" pitchFamily="2" charset="2"/>
              <a:buChar char="Ø"/>
            </a:pPr>
            <a:r>
              <a:rPr lang="en-IN"/>
              <a:t>Identify and differentiate between various multiple access protocols.</a:t>
            </a:r>
          </a:p>
          <a:p>
            <a:pPr marL="285750" indent="-285750">
              <a:buFont typeface="Wingdings" pitchFamily="2" charset="2"/>
              <a:buChar char="Ø"/>
            </a:pPr>
            <a:r>
              <a:rPr lang="en-IN" err="1"/>
              <a:t>Analyze</a:t>
            </a:r>
            <a:r>
              <a:rPr lang="en-IN"/>
              <a:t> the performance characteristics of different multiple access protocols.</a:t>
            </a:r>
          </a:p>
          <a:p>
            <a:pPr marL="285750" indent="-285750">
              <a:buFont typeface="Wingdings" pitchFamily="2" charset="2"/>
              <a:buChar char="Ø"/>
            </a:pPr>
            <a:r>
              <a:rPr lang="en-IN"/>
              <a:t>Design and evaluate multiple access protocols for specific network scenarios.</a:t>
            </a:r>
          </a:p>
          <a:p>
            <a:pPr marL="285750" indent="-285750">
              <a:buFont typeface="Wingdings" pitchFamily="2" charset="2"/>
              <a:buChar char="Ø"/>
            </a:pPr>
            <a:r>
              <a:rPr lang="en-IN"/>
              <a:t>Assess the impact of multiple access protocols on network efficiency, fairness, and quality of service.</a:t>
            </a:r>
          </a:p>
          <a:p>
            <a:pPr marL="285750" indent="-285750" algn="just">
              <a:buFont typeface="Wingdings" pitchFamily="2" charset="2"/>
              <a:buChar char="Ø"/>
            </a:pPr>
            <a:endParaRPr lang="en-US" sz="180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4919067" cy="3323987"/>
          </a:xfrm>
          <a:prstGeom prst="rect">
            <a:avLst/>
          </a:prstGeom>
          <a:noFill/>
        </p:spPr>
        <p:txBody>
          <a:bodyPr wrap="square">
            <a:spAutoFit/>
          </a:bodyPr>
          <a:lstStyle/>
          <a:p>
            <a:pPr algn="ctr"/>
            <a:r>
              <a:rPr lang="en-US" sz="1800" b="1">
                <a:solidFill>
                  <a:srgbClr val="C00000"/>
                </a:solidFill>
              </a:rPr>
              <a:t>LEARNING OUTCOMES</a:t>
            </a:r>
          </a:p>
          <a:p>
            <a:r>
              <a:rPr lang="en-IN" sz="1600"/>
              <a:t>Upon completion of this course, students will:</a:t>
            </a:r>
          </a:p>
          <a:p>
            <a:pPr marL="285750" indent="-285750">
              <a:buFont typeface="Wingdings" pitchFamily="2" charset="2"/>
              <a:buChar char="Ø"/>
            </a:pPr>
            <a:r>
              <a:rPr lang="en-IN" sz="1600"/>
              <a:t>Demonstrate a comprehensive understanding of multiple access protocols and their applications.</a:t>
            </a:r>
          </a:p>
          <a:p>
            <a:pPr marL="285750" indent="-285750">
              <a:buFont typeface="Wingdings" pitchFamily="2" charset="2"/>
              <a:buChar char="Ø"/>
            </a:pPr>
            <a:r>
              <a:rPr lang="en-IN" sz="1600"/>
              <a:t>Apply analytical and </a:t>
            </a:r>
            <a:r>
              <a:rPr lang="en-IN" sz="1600" err="1"/>
              <a:t>modeling</a:t>
            </a:r>
            <a:r>
              <a:rPr lang="en-IN" sz="1600"/>
              <a:t> techniques to evaluate the performance of multiple access protocols.</a:t>
            </a:r>
          </a:p>
          <a:p>
            <a:pPr marL="285750" indent="-285750">
              <a:buFont typeface="Wingdings" pitchFamily="2" charset="2"/>
              <a:buChar char="Ø"/>
            </a:pPr>
            <a:r>
              <a:rPr lang="en-IN" sz="1600"/>
              <a:t>Design and simulate multiple access protocols to meet specific network requirements.</a:t>
            </a:r>
          </a:p>
          <a:p>
            <a:pPr marL="285750" indent="-285750">
              <a:buFont typeface="Wingdings" pitchFamily="2" charset="2"/>
              <a:buChar char="Ø"/>
            </a:pPr>
            <a:r>
              <a:rPr lang="en-IN" sz="1600"/>
              <a:t>Critically evaluate the advantages and limitations of different multiple access techniques.</a:t>
            </a:r>
          </a:p>
          <a:p>
            <a:pPr marL="285750" indent="-285750">
              <a:buFont typeface="Wingdings" pitchFamily="2" charset="2"/>
              <a:buChar char="Ø"/>
            </a:pPr>
            <a:r>
              <a:rPr lang="en-IN" sz="1600"/>
              <a:t>Communicate effectively about multiple access protocols and their implications in network design and operation.</a:t>
            </a:r>
          </a:p>
        </p:txBody>
      </p:sp>
    </p:spTree>
    <p:extLst>
      <p:ext uri="{BB962C8B-B14F-4D97-AF65-F5344CB8AC3E}">
        <p14:creationId xmlns:p14="http://schemas.microsoft.com/office/powerpoint/2010/main" val="16381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2019497"/>
            <a:ext cx="9603275" cy="4029611"/>
          </a:xfrm>
        </p:spPr>
        <p:txBody>
          <a:bodyPr>
            <a:noAutofit/>
          </a:bodyPr>
          <a:lstStyle/>
          <a:p>
            <a:pPr>
              <a:buFont typeface="Wingdings" pitchFamily="2" charset="2"/>
              <a:buChar char="v"/>
            </a:pPr>
            <a:r>
              <a:rPr lang="en-IN" sz="1800"/>
              <a:t>Data Link Layer</a:t>
            </a:r>
          </a:p>
          <a:p>
            <a:pPr>
              <a:buFont typeface="Wingdings" pitchFamily="2" charset="2"/>
              <a:buChar char="v"/>
            </a:pPr>
            <a:r>
              <a:rPr lang="en-IN" sz="1800"/>
              <a:t>Multiple Access Protocols</a:t>
            </a:r>
          </a:p>
          <a:p>
            <a:pPr>
              <a:buFont typeface="Wingdings" pitchFamily="2" charset="2"/>
              <a:buChar char="v"/>
            </a:pPr>
            <a:r>
              <a:rPr lang="en-IN" sz="1800"/>
              <a:t>Random Access Protocols</a:t>
            </a:r>
          </a:p>
          <a:p>
            <a:pPr>
              <a:buFont typeface="Wingdings" pitchFamily="2" charset="2"/>
              <a:buChar char="v"/>
            </a:pPr>
            <a:r>
              <a:rPr lang="en-IN" sz="1800"/>
              <a:t>Controlled Access Protocols</a:t>
            </a:r>
          </a:p>
          <a:p>
            <a:pPr>
              <a:buFont typeface="Wingdings" pitchFamily="2" charset="2"/>
              <a:buChar char="v"/>
            </a:pPr>
            <a:r>
              <a:rPr lang="en-IN" sz="1800"/>
              <a:t>Channelization</a:t>
            </a:r>
          </a:p>
          <a:p>
            <a:pPr>
              <a:buFont typeface="Wingdings" pitchFamily="2" charset="2"/>
              <a:buChar char="v"/>
            </a:pPr>
            <a:r>
              <a:rPr lang="en-IN" sz="1800"/>
              <a:t>Features of Multiple Access Protocols</a:t>
            </a: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9576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Data Link Layer</a:t>
            </a:r>
            <a:endParaRPr lang="en-US" sz="4300"/>
          </a:p>
        </p:txBody>
      </p:sp>
      <p:sp>
        <p:nvSpPr>
          <p:cNvPr id="6" name="Rectangle 5"/>
          <p:cNvSpPr/>
          <p:nvPr/>
        </p:nvSpPr>
        <p:spPr>
          <a:xfrm>
            <a:off x="1500682" y="2001521"/>
            <a:ext cx="9559203" cy="1200329"/>
          </a:xfrm>
          <a:prstGeom prst="rect">
            <a:avLst/>
          </a:prstGeom>
        </p:spPr>
        <p:txBody>
          <a:bodyPr wrap="square">
            <a:spAutoFit/>
          </a:bodyPr>
          <a:lstStyle/>
          <a:p>
            <a:pPr fontAlgn="base"/>
            <a:r>
              <a:rPr lang="en-US"/>
              <a:t>The Data Link Layer is responsible for transmission of data between two nodes. Its main functions are- </a:t>
            </a:r>
            <a:endParaRPr lang="en-IN"/>
          </a:p>
          <a:p>
            <a:pPr marL="285750" lvl="0" indent="-285750" fontAlgn="base">
              <a:buFont typeface="Wingdings" pitchFamily="2" charset="2"/>
              <a:buChar char="Ø"/>
            </a:pPr>
            <a:r>
              <a:rPr lang="en-IN"/>
              <a:t>Data Link Control</a:t>
            </a:r>
          </a:p>
          <a:p>
            <a:pPr marL="285750" lvl="0" indent="-285750" fontAlgn="base">
              <a:buFont typeface="Wingdings" pitchFamily="2" charset="2"/>
              <a:buChar char="Ø"/>
            </a:pPr>
            <a:r>
              <a:rPr lang="en-IN"/>
              <a:t>Multiple Access Control</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609849" y="3849913"/>
            <a:ext cx="6200321" cy="1534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00683" y="2016542"/>
            <a:ext cx="9515660" cy="2308324"/>
          </a:xfrm>
          <a:prstGeom prst="rect">
            <a:avLst/>
          </a:prstGeom>
        </p:spPr>
        <p:txBody>
          <a:bodyPr wrap="square">
            <a:spAutoFit/>
          </a:bodyPr>
          <a:lstStyle/>
          <a:p>
            <a:pPr algn="just" fontAlgn="base"/>
            <a:r>
              <a:rPr lang="en-US" b="1"/>
              <a:t>Data Link control –</a:t>
            </a:r>
            <a:r>
              <a:rPr lang="en-US"/>
              <a:t>  The data link control is responsible for reliable transmission of message over transmission channel by using techniques like framing, error control and flow control. For Data link control refer to – </a:t>
            </a:r>
            <a:r>
              <a:rPr lang="en-US" u="sng">
                <a:hlinkClick r:id="rId2"/>
              </a:rPr>
              <a:t>Stop and Wait ARQ</a:t>
            </a:r>
            <a:r>
              <a:rPr lang="en-US"/>
              <a:t> </a:t>
            </a:r>
          </a:p>
          <a:p>
            <a:pPr algn="just" fontAlgn="base"/>
            <a:endParaRPr lang="en-IN"/>
          </a:p>
          <a:p>
            <a:pPr algn="just" fontAlgn="base"/>
            <a:r>
              <a:rPr lang="en-US" b="1"/>
              <a:t>Multiple Access Control –</a:t>
            </a:r>
            <a:r>
              <a:rPr lang="en-US"/>
              <a:t>  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a:t>
            </a:r>
            <a:endParaRPr lang="en-IN"/>
          </a:p>
        </p:txBody>
      </p:sp>
      <p:sp>
        <p:nvSpPr>
          <p:cNvPr id="5"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200"/>
              <a:t>Data Link Layer</a:t>
            </a:r>
            <a:endParaRPr lang="en-US" sz="4200"/>
          </a:p>
        </p:txBody>
      </p:sp>
    </p:spTree>
    <p:extLst>
      <p:ext uri="{BB962C8B-B14F-4D97-AF65-F5344CB8AC3E}">
        <p14:creationId xmlns:p14="http://schemas.microsoft.com/office/powerpoint/2010/main" val="36558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t>Multiple access protocols</a:t>
            </a:r>
          </a:p>
        </p:txBody>
      </p:sp>
      <p:sp>
        <p:nvSpPr>
          <p:cNvPr id="2" name="Rectangle 1"/>
          <p:cNvSpPr/>
          <p:nvPr/>
        </p:nvSpPr>
        <p:spPr>
          <a:xfrm>
            <a:off x="1500683" y="1981591"/>
            <a:ext cx="5616089" cy="369332"/>
          </a:xfrm>
          <a:prstGeom prst="rect">
            <a:avLst/>
          </a:prstGeom>
        </p:spPr>
        <p:txBody>
          <a:bodyPr wrap="none">
            <a:spAutoFit/>
          </a:bodyPr>
          <a:lstStyle/>
          <a:p>
            <a:pPr fontAlgn="base"/>
            <a:r>
              <a:rPr lang="en-US"/>
              <a:t>Multiple access protocols can be subdivided further as –   </a:t>
            </a:r>
            <a:endParaRPr lang="en-I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34747" y="2362706"/>
            <a:ext cx="7077664" cy="3716047"/>
          </a:xfrm>
          <a:prstGeom prst="rect">
            <a:avLst/>
          </a:prstGeom>
          <a:noFill/>
          <a:ln>
            <a:noFill/>
          </a:ln>
        </p:spPr>
      </p:pic>
    </p:spTree>
    <p:extLst>
      <p:ext uri="{BB962C8B-B14F-4D97-AF65-F5344CB8AC3E}">
        <p14:creationId xmlns:p14="http://schemas.microsoft.com/office/powerpoint/2010/main" val="142882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300"/>
              <a:t>Random Access Protocols</a:t>
            </a:r>
            <a:endParaRPr lang="en-US" sz="4300"/>
          </a:p>
        </p:txBody>
      </p:sp>
      <p:sp>
        <p:nvSpPr>
          <p:cNvPr id="2" name="Rectangle 1"/>
          <p:cNvSpPr/>
          <p:nvPr/>
        </p:nvSpPr>
        <p:spPr>
          <a:xfrm>
            <a:off x="1500683" y="1963395"/>
            <a:ext cx="9530174" cy="3693319"/>
          </a:xfrm>
          <a:prstGeom prst="rect">
            <a:avLst/>
          </a:prstGeom>
        </p:spPr>
        <p:txBody>
          <a:bodyPr wrap="square">
            <a:spAutoFit/>
          </a:bodyPr>
          <a:lstStyle/>
          <a:p>
            <a:pPr fontAlgn="base"/>
            <a:r>
              <a:rPr lang="en-US" b="1"/>
              <a:t>Random Access Protocol:</a:t>
            </a:r>
            <a:r>
              <a:rPr lang="en-US"/>
              <a:t> In this, all stations have same superiority that is no station has more priority than another station. Any station can send data depending on medium’s state( idle or busy). It has two features: </a:t>
            </a:r>
            <a:endParaRPr lang="en-IN"/>
          </a:p>
          <a:p>
            <a:pPr marL="285750" lvl="0" indent="-23813" fontAlgn="base">
              <a:buFont typeface="Wingdings" pitchFamily="2" charset="2"/>
              <a:buChar char="Ø"/>
            </a:pPr>
            <a:r>
              <a:rPr lang="en-IN"/>
              <a:t>There is no fixed time for sending data</a:t>
            </a:r>
          </a:p>
          <a:p>
            <a:pPr marL="285750" lvl="0" indent="-23813" fontAlgn="base">
              <a:buFont typeface="Wingdings" pitchFamily="2" charset="2"/>
              <a:buChar char="Ø"/>
            </a:pPr>
            <a:r>
              <a:rPr lang="en-IN"/>
              <a:t>There is no fixed sequence of stations sending data</a:t>
            </a:r>
          </a:p>
          <a:p>
            <a:pPr marL="260350" lvl="0" indent="-260350" fontAlgn="base"/>
            <a:endParaRPr lang="en-IN"/>
          </a:p>
          <a:p>
            <a:pPr marL="260350" lvl="0" indent="-260350" fontAlgn="base"/>
            <a:r>
              <a:rPr lang="en-US"/>
              <a:t>The Random access protocols are further subdivided as: </a:t>
            </a:r>
          </a:p>
          <a:p>
            <a:pPr marL="285750" lvl="0" indent="-23813" fontAlgn="base">
              <a:buFont typeface="Wingdings" pitchFamily="2" charset="2"/>
              <a:buChar char="Ø"/>
            </a:pPr>
            <a:r>
              <a:rPr lang="en-US"/>
              <a:t>ALOHA</a:t>
            </a:r>
          </a:p>
          <a:p>
            <a:pPr marL="1004887" lvl="1" indent="-285750" fontAlgn="base">
              <a:buFont typeface="Wingdings" pitchFamily="2" charset="2"/>
              <a:buChar char="§"/>
            </a:pPr>
            <a:r>
              <a:rPr lang="en-US"/>
              <a:t>Pure</a:t>
            </a:r>
          </a:p>
          <a:p>
            <a:pPr marL="1004887" lvl="1" indent="-285750" fontAlgn="base">
              <a:buFont typeface="Wingdings" pitchFamily="2" charset="2"/>
              <a:buChar char="§"/>
            </a:pPr>
            <a:r>
              <a:rPr lang="en-US"/>
              <a:t>Slotted</a:t>
            </a:r>
          </a:p>
          <a:p>
            <a:pPr marL="285750" lvl="0" indent="-23813" fontAlgn="base">
              <a:buFont typeface="Wingdings" pitchFamily="2" charset="2"/>
              <a:buChar char="Ø"/>
            </a:pPr>
            <a:r>
              <a:rPr lang="en-US"/>
              <a:t>CSMA</a:t>
            </a:r>
          </a:p>
          <a:p>
            <a:pPr marL="285750" lvl="0" indent="-23813" fontAlgn="base">
              <a:buFont typeface="Wingdings" pitchFamily="2" charset="2"/>
              <a:buChar char="Ø"/>
            </a:pPr>
            <a:r>
              <a:rPr lang="en-US"/>
              <a:t>CSMA/CD</a:t>
            </a:r>
          </a:p>
          <a:p>
            <a:pPr marL="285750" lvl="0" indent="-23813" fontAlgn="base">
              <a:buFont typeface="Wingdings" pitchFamily="2" charset="2"/>
              <a:buChar char="Ø"/>
            </a:pPr>
            <a:r>
              <a:rPr lang="en-US"/>
              <a:t>CSMA/CA</a:t>
            </a:r>
            <a:endParaRPr lang="en-IN"/>
          </a:p>
        </p:txBody>
      </p:sp>
    </p:spTree>
    <p:extLst>
      <p:ext uri="{BB962C8B-B14F-4D97-AF65-F5344CB8AC3E}">
        <p14:creationId xmlns:p14="http://schemas.microsoft.com/office/powerpoint/2010/main" val="169702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sz="4200"/>
              <a:t>Controlled Access Protocols</a:t>
            </a:r>
            <a:endParaRPr lang="en-US" sz="4200"/>
          </a:p>
        </p:txBody>
      </p:sp>
      <p:sp>
        <p:nvSpPr>
          <p:cNvPr id="2" name="Rectangle 1"/>
          <p:cNvSpPr/>
          <p:nvPr/>
        </p:nvSpPr>
        <p:spPr>
          <a:xfrm>
            <a:off x="1500683" y="2104349"/>
            <a:ext cx="9515660" cy="1754326"/>
          </a:xfrm>
          <a:prstGeom prst="rect">
            <a:avLst/>
          </a:prstGeom>
        </p:spPr>
        <p:txBody>
          <a:bodyPr wrap="square">
            <a:spAutoFit/>
          </a:bodyPr>
          <a:lstStyle/>
          <a:p>
            <a:r>
              <a:rPr lang="en-IN"/>
              <a:t>In this, the data is sent by that station which is approved by all other stations</a:t>
            </a:r>
          </a:p>
          <a:p>
            <a:endParaRPr lang="en-IN"/>
          </a:p>
          <a:p>
            <a:r>
              <a:rPr lang="en-IN"/>
              <a:t>Protocols:</a:t>
            </a:r>
          </a:p>
          <a:p>
            <a:pPr marL="742950" lvl="1" indent="-285750">
              <a:buFont typeface="Wingdings" pitchFamily="2" charset="2"/>
              <a:buChar char="Ø"/>
            </a:pPr>
            <a:r>
              <a:rPr lang="en-IN"/>
              <a:t>Reservation</a:t>
            </a:r>
          </a:p>
          <a:p>
            <a:pPr marL="742950" lvl="1" indent="-285750">
              <a:buFont typeface="Wingdings" pitchFamily="2" charset="2"/>
              <a:buChar char="Ø"/>
            </a:pPr>
            <a:r>
              <a:rPr lang="en-IN"/>
              <a:t>Polling</a:t>
            </a:r>
          </a:p>
          <a:p>
            <a:pPr marL="742950" lvl="1" indent="-285750">
              <a:buFont typeface="Wingdings" pitchFamily="2" charset="2"/>
              <a:buChar char="Ø"/>
            </a:pPr>
            <a:r>
              <a:rPr lang="en-IN"/>
              <a:t>Token Passing</a:t>
            </a:r>
          </a:p>
        </p:txBody>
      </p:sp>
    </p:spTree>
    <p:extLst>
      <p:ext uri="{BB962C8B-B14F-4D97-AF65-F5344CB8AC3E}">
        <p14:creationId xmlns:p14="http://schemas.microsoft.com/office/powerpoint/2010/main" val="365584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IN"/>
              <a:t>Channelization</a:t>
            </a:r>
            <a:endParaRPr lang="en-US"/>
          </a:p>
        </p:txBody>
      </p:sp>
      <p:sp>
        <p:nvSpPr>
          <p:cNvPr id="2" name="Rectangle 1"/>
          <p:cNvSpPr/>
          <p:nvPr/>
        </p:nvSpPr>
        <p:spPr>
          <a:xfrm>
            <a:off x="1500682" y="1876258"/>
            <a:ext cx="9486631" cy="4216539"/>
          </a:xfrm>
          <a:prstGeom prst="rect">
            <a:avLst/>
          </a:prstGeom>
        </p:spPr>
        <p:txBody>
          <a:bodyPr wrap="square">
            <a:spAutoFit/>
          </a:bodyPr>
          <a:lstStyle/>
          <a:p>
            <a:pPr fontAlgn="base"/>
            <a:r>
              <a:rPr lang="en-US"/>
              <a:t>In this, the available bandwidth of the link is shared in time, frequency and code to multiple stations to access channel simultaneously. </a:t>
            </a:r>
          </a:p>
          <a:p>
            <a:pPr fontAlgn="base"/>
            <a:endParaRPr lang="en-US"/>
          </a:p>
          <a:p>
            <a:pPr marL="285750" indent="-23813" fontAlgn="base">
              <a:buFont typeface="Wingdings" pitchFamily="2" charset="2"/>
              <a:buChar char="Ø"/>
            </a:pPr>
            <a:r>
              <a:rPr lang="en-IN"/>
              <a:t>Frequency Division Multiple Access (FDMA)</a:t>
            </a:r>
          </a:p>
          <a:p>
            <a:pPr marL="285750" indent="-23813" fontAlgn="base">
              <a:buFont typeface="Wingdings" pitchFamily="2" charset="2"/>
              <a:buChar char="Ø"/>
            </a:pPr>
            <a:r>
              <a:rPr lang="en-IN"/>
              <a:t>Time Division Multiple Access (TDMA)</a:t>
            </a:r>
          </a:p>
          <a:p>
            <a:pPr marL="285750" indent="-23813" fontAlgn="base">
              <a:buFont typeface="Wingdings" pitchFamily="2" charset="2"/>
              <a:buChar char="Ø"/>
            </a:pPr>
            <a:r>
              <a:rPr lang="en-IN"/>
              <a:t>Code Division Multiple Access (CDMA)</a:t>
            </a:r>
          </a:p>
          <a:p>
            <a:pPr marL="285750" indent="-23813" fontAlgn="base">
              <a:buFont typeface="Wingdings" pitchFamily="2" charset="2"/>
              <a:buChar char="Ø"/>
            </a:pPr>
            <a:r>
              <a:rPr lang="en-IN"/>
              <a:t>Orthogonal Frequency Division Multiple Access (OFDMA)</a:t>
            </a:r>
          </a:p>
          <a:p>
            <a:pPr fontAlgn="base"/>
            <a:r>
              <a:rPr lang="en-IN"/>
              <a:t>	</a:t>
            </a:r>
            <a:r>
              <a:rPr lang="en-US" b="1"/>
              <a:t> Advantages:</a:t>
            </a:r>
            <a:endParaRPr lang="en-IN"/>
          </a:p>
          <a:p>
            <a:pPr lvl="0" fontAlgn="base"/>
            <a:r>
              <a:rPr lang="en-IN"/>
              <a:t>		Increase in efficiency</a:t>
            </a:r>
          </a:p>
          <a:p>
            <a:pPr lvl="0" fontAlgn="base"/>
            <a:r>
              <a:rPr lang="en-IN"/>
              <a:t>		High data rates</a:t>
            </a:r>
          </a:p>
          <a:p>
            <a:pPr lvl="0" fontAlgn="base"/>
            <a:r>
              <a:rPr lang="en-IN"/>
              <a:t>		Good for multimedia traffic</a:t>
            </a:r>
          </a:p>
          <a:p>
            <a:pPr fontAlgn="base"/>
            <a:r>
              <a:rPr lang="en-US" b="1"/>
              <a:t>	Disadvantages:</a:t>
            </a:r>
            <a:endParaRPr lang="en-IN"/>
          </a:p>
          <a:p>
            <a:pPr lvl="0" fontAlgn="base"/>
            <a:r>
              <a:rPr lang="en-IN"/>
              <a:t>		Complex to implement</a:t>
            </a:r>
          </a:p>
          <a:p>
            <a:pPr lvl="0" fontAlgn="base"/>
            <a:r>
              <a:rPr lang="en-IN"/>
              <a:t>		High peak to power ratio</a:t>
            </a:r>
          </a:p>
          <a:p>
            <a:pPr marL="285750" indent="-23813" fontAlgn="base">
              <a:buFont typeface="Wingdings" pitchFamily="2" charset="2"/>
              <a:buChar char="Ø"/>
            </a:pPr>
            <a:endParaRPr lang="en-IN" sz="1600"/>
          </a:p>
        </p:txBody>
      </p:sp>
    </p:spTree>
    <p:extLst>
      <p:ext uri="{BB962C8B-B14F-4D97-AF65-F5344CB8AC3E}">
        <p14:creationId xmlns:p14="http://schemas.microsoft.com/office/powerpoint/2010/main" val="138789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989B67-2555-4DB6-B147-5FFEA81412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951B70-9DB6-4529-85A7-BC9F3B7C4C56}">
  <ds:schemaRefs>
    <ds:schemaRef ds:uri="5e62a2dd-ff91-4591-8d2f-adadc81988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E2E494-7E83-48A3-A37B-6A0EF14651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1000</TotalTime>
  <Words>1052</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Gill Sans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SELF-ASSESSMENT QUESTIONS</vt:lpstr>
      <vt:lpstr>REFERENCES FOR FURTHER LEARNING OF THE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Prasanna Lakshmi</cp:lastModifiedBy>
  <cp:revision>6</cp:revision>
  <dcterms:created xsi:type="dcterms:W3CDTF">2016-10-27T15:05:54Z</dcterms:created>
  <dcterms:modified xsi:type="dcterms:W3CDTF">2025-01-31T07:37:38Z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