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C0AA4CA-3EED-48AF-B88F-E887F47A9952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61AAAA-DC1D-46FF-84D8-E19F4E4A8716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IN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2C7C71-35FA-40D0-9357-EABF739E9349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IN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88E53F-6815-4E5F-B6E9-0B58FAD1DB04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IN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3CDE3C-7764-4C24-9E39-F18478A178EC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IN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38BE9C-14AB-4D4F-A041-D77480B594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1"/>
          </p:nvPr>
        </p:nvSpPr>
        <p:spPr>
          <a:xfrm>
            <a:off x="4845600" y="7627320"/>
            <a:ext cx="4935240" cy="4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"/>
          </p:nvPr>
        </p:nvSpPr>
        <p:spPr>
          <a:xfrm>
            <a:off x="10332000" y="7627320"/>
            <a:ext cx="3289320" cy="4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4106D7-D0D9-4FE9-9964-0F216CAFF8B1}" type="slidenum">
              <a: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3"/>
          </p:nvPr>
        </p:nvSpPr>
        <p:spPr>
          <a:xfrm>
            <a:off x="1005120" y="7627320"/>
            <a:ext cx="3289320" cy="43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8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646640" y="1129320"/>
            <a:ext cx="11311200" cy="453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2311280" y="0"/>
            <a:ext cx="2340720" cy="112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"/>
          <p:cNvSpPr/>
          <p:nvPr/>
        </p:nvSpPr>
        <p:spPr>
          <a:xfrm>
            <a:off x="3888000" y="5831280"/>
            <a:ext cx="8206560" cy="15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4200" strike="noStrike" u="none">
                <a:solidFill>
                  <a:srgbClr val="000000"/>
                </a:solidFill>
                <a:uFillTx/>
                <a:latin typeface="Arial"/>
              </a:rPr>
              <a:t>ESA PBL REVIEW </a:t>
            </a:r>
            <a:endParaRPr b="0" lang="en-IN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e 1"/>
          <p:cNvGraphicFramePr/>
          <p:nvPr/>
        </p:nvGraphicFramePr>
        <p:xfrm>
          <a:off x="2438280" y="1449720"/>
          <a:ext cx="9752760" cy="4559400"/>
        </p:xfrm>
        <a:graphic>
          <a:graphicData uri="http://schemas.openxmlformats.org/drawingml/2006/table">
            <a:tbl>
              <a:tblPr/>
              <a:tblGrid>
                <a:gridCol w="4876560"/>
                <a:gridCol w="4876560"/>
              </a:tblGrid>
              <a:tr h="911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1" lang="en-IN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1" lang="en-IN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911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SAYOOJ S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2310040132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911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VENKAT PRASAD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2310040076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911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SAITEJA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2310040089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911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RAVI RATNA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2310040132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TextBox 3"/>
          <p:cNvSpPr/>
          <p:nvPr/>
        </p:nvSpPr>
        <p:spPr>
          <a:xfrm>
            <a:off x="7890840" y="1591200"/>
            <a:ext cx="33634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2800" strike="noStrike" u="none">
                <a:solidFill>
                  <a:schemeClr val="dk1"/>
                </a:solidFill>
                <a:uFillTx/>
                <a:latin typeface="Calibri"/>
              </a:rPr>
              <a:t>Student Roll numbers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TextBox 4"/>
          <p:cNvSpPr/>
          <p:nvPr/>
        </p:nvSpPr>
        <p:spPr>
          <a:xfrm>
            <a:off x="3583080" y="1590840"/>
            <a:ext cx="2298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2800" strike="noStrike" u="none">
                <a:solidFill>
                  <a:schemeClr val="dk1"/>
                </a:solidFill>
                <a:uFillTx/>
                <a:latin typeface="Calibri"/>
              </a:rPr>
              <a:t>Student Name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720000" y="540000"/>
            <a:ext cx="12239280" cy="68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trike="noStrike" u="none">
                <a:solidFill>
                  <a:srgbClr val="000000"/>
                </a:solidFill>
                <a:uFillTx/>
                <a:latin typeface="Arial"/>
              </a:rPr>
              <a:t>Problem Statement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With the growing need for enhanced security and remote monitoring in residential and commercial spaces, there is a demand for cost-effective, easily deployable, and intelligent surveillance solutions. Traditional security systems, such as physical keys, RFID-based access, and biometric authentication, often lack real-time monitoring capabilities and remote access control. Existing surveillance solutions may also be expensive, complex to install, or limited in their ability to provide instant updates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b="1" lang="en-IN" sz="1800" strike="noStrike" u="none">
                <a:solidFill>
                  <a:srgbClr val="000000"/>
                </a:solidFill>
                <a:uFillTx/>
                <a:latin typeface="Arial"/>
              </a:rPr>
              <a:t>Methadology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trike="noStrike" u="none">
                <a:solidFill>
                  <a:srgbClr val="000000"/>
                </a:solidFill>
                <a:uFillTx/>
                <a:latin typeface="Arial"/>
              </a:rPr>
              <a:t>To address these challenges, there is a need for an IoT-enabled surveillance system that can capture and transmit real-time visual data on demand, providing instant alerts to users through a user-friendly interface, such as a Telegram chatbot. This system should be designed for affordability, ease of deployment, and privacy-conscious operation, ensuring secure data transmission while maintaining ethical use and compliance with data protection regulations.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0"/>
          <p:cNvSpPr/>
          <p:nvPr/>
        </p:nvSpPr>
        <p:spPr>
          <a:xfrm>
            <a:off x="793800" y="2721240"/>
            <a:ext cx="1025856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Introduction to ESP32-CAM Module</a:t>
            </a:r>
            <a:endParaRPr b="0" lang="en-IN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Text 1"/>
          <p:cNvSpPr/>
          <p:nvPr/>
        </p:nvSpPr>
        <p:spPr>
          <a:xfrm>
            <a:off x="793800" y="3997080"/>
            <a:ext cx="283392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ESP32-CAM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2"/>
          <p:cNvSpPr/>
          <p:nvPr/>
        </p:nvSpPr>
        <p:spPr>
          <a:xfrm>
            <a:off x="793800" y="4578480"/>
            <a:ext cx="6243120" cy="7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The ESP32-CAM is a low-cost, versatile microcontroller with an integrated camera sensor.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3"/>
          <p:cNvSpPr/>
          <p:nvPr/>
        </p:nvSpPr>
        <p:spPr>
          <a:xfrm>
            <a:off x="7599600" y="3997080"/>
            <a:ext cx="283392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Features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Text 4"/>
          <p:cNvSpPr/>
          <p:nvPr/>
        </p:nvSpPr>
        <p:spPr>
          <a:xfrm>
            <a:off x="7599600" y="4578480"/>
            <a:ext cx="6243120" cy="7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It includes built-in Wi-Fi and Bluetooth connectivity, making it ideal for IoT applications.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Rectangle 6"/>
          <p:cNvSpPr/>
          <p:nvPr/>
        </p:nvSpPr>
        <p:spPr>
          <a:xfrm>
            <a:off x="12857400" y="7738920"/>
            <a:ext cx="1771560" cy="4111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8960" cy="283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Text 0"/>
          <p:cNvSpPr/>
          <p:nvPr/>
        </p:nvSpPr>
        <p:spPr>
          <a:xfrm>
            <a:off x="793800" y="3810960"/>
            <a:ext cx="1304136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Connecting ESP32-CAM to a Telegram Chatbot</a:t>
            </a:r>
            <a:endParaRPr b="0" lang="en-IN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Shape 1"/>
          <p:cNvSpPr/>
          <p:nvPr/>
        </p:nvSpPr>
        <p:spPr>
          <a:xfrm>
            <a:off x="793800" y="5568840"/>
            <a:ext cx="6406560" cy="1683720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Text 2"/>
          <p:cNvSpPr/>
          <p:nvPr/>
        </p:nvSpPr>
        <p:spPr>
          <a:xfrm>
            <a:off x="1028160" y="5803200"/>
            <a:ext cx="283392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Telegram Bot API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Text 3"/>
          <p:cNvSpPr/>
          <p:nvPr/>
        </p:nvSpPr>
        <p:spPr>
          <a:xfrm>
            <a:off x="1028160" y="6293520"/>
            <a:ext cx="5937840" cy="7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Use the Telegram Bot API to communicate with the chatbot.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Shape 4"/>
          <p:cNvSpPr/>
          <p:nvPr/>
        </p:nvSpPr>
        <p:spPr>
          <a:xfrm>
            <a:off x="7428600" y="5568840"/>
            <a:ext cx="6406560" cy="1683720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Text 5"/>
          <p:cNvSpPr/>
          <p:nvPr/>
        </p:nvSpPr>
        <p:spPr>
          <a:xfrm>
            <a:off x="7662960" y="5803200"/>
            <a:ext cx="283392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ESP32-CAM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Text 6"/>
          <p:cNvSpPr/>
          <p:nvPr/>
        </p:nvSpPr>
        <p:spPr>
          <a:xfrm>
            <a:off x="7662960" y="6293520"/>
            <a:ext cx="5937840" cy="7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Program the ESP32-CAM to send image data to the chatbot.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Rectangle 10"/>
          <p:cNvSpPr/>
          <p:nvPr/>
        </p:nvSpPr>
        <p:spPr>
          <a:xfrm>
            <a:off x="12790440" y="7705440"/>
            <a:ext cx="1760400" cy="5227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4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Text 0"/>
          <p:cNvSpPr/>
          <p:nvPr/>
        </p:nvSpPr>
        <p:spPr>
          <a:xfrm>
            <a:off x="6120000" y="203040"/>
            <a:ext cx="755496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Programming the ESP32-CAM for Image Capture</a:t>
            </a:r>
            <a:endParaRPr b="0" lang="en-IN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Shape 1"/>
          <p:cNvSpPr/>
          <p:nvPr/>
        </p:nvSpPr>
        <p:spPr>
          <a:xfrm>
            <a:off x="6605280" y="3542040"/>
            <a:ext cx="29160" cy="290196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Shape 2"/>
          <p:cNvSpPr/>
          <p:nvPr/>
        </p:nvSpPr>
        <p:spPr>
          <a:xfrm>
            <a:off x="6845040" y="4037040"/>
            <a:ext cx="792360" cy="2916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Shape 3"/>
          <p:cNvSpPr/>
          <p:nvPr/>
        </p:nvSpPr>
        <p:spPr>
          <a:xfrm>
            <a:off x="6365160" y="3797280"/>
            <a:ext cx="509040" cy="50904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 4"/>
          <p:cNvSpPr/>
          <p:nvPr/>
        </p:nvSpPr>
        <p:spPr>
          <a:xfrm>
            <a:off x="6542280" y="3882240"/>
            <a:ext cx="15444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1</a:t>
            </a:r>
            <a:endParaRPr b="0" lang="en-IN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 5"/>
          <p:cNvSpPr/>
          <p:nvPr/>
        </p:nvSpPr>
        <p:spPr>
          <a:xfrm>
            <a:off x="7867800" y="3768840"/>
            <a:ext cx="596736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Initialize the camera sensor.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Shape 6"/>
          <p:cNvSpPr/>
          <p:nvPr/>
        </p:nvSpPr>
        <p:spPr>
          <a:xfrm>
            <a:off x="6845040" y="5080320"/>
            <a:ext cx="792360" cy="2916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Shape 7"/>
          <p:cNvSpPr/>
          <p:nvPr/>
        </p:nvSpPr>
        <p:spPr>
          <a:xfrm>
            <a:off x="6365160" y="4840560"/>
            <a:ext cx="509040" cy="50904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 8"/>
          <p:cNvSpPr/>
          <p:nvPr/>
        </p:nvSpPr>
        <p:spPr>
          <a:xfrm>
            <a:off x="6517440" y="4925520"/>
            <a:ext cx="20448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2</a:t>
            </a:r>
            <a:endParaRPr b="0" lang="en-IN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 9"/>
          <p:cNvSpPr/>
          <p:nvPr/>
        </p:nvSpPr>
        <p:spPr>
          <a:xfrm>
            <a:off x="7867800" y="4812120"/>
            <a:ext cx="596736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Capture an image using the camera driver.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Shape 10"/>
          <p:cNvSpPr/>
          <p:nvPr/>
        </p:nvSpPr>
        <p:spPr>
          <a:xfrm>
            <a:off x="6845040" y="6123600"/>
            <a:ext cx="792360" cy="2916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Shape 11"/>
          <p:cNvSpPr/>
          <p:nvPr/>
        </p:nvSpPr>
        <p:spPr>
          <a:xfrm>
            <a:off x="6365160" y="5883840"/>
            <a:ext cx="509040" cy="50904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Text 12"/>
          <p:cNvSpPr/>
          <p:nvPr/>
        </p:nvSpPr>
        <p:spPr>
          <a:xfrm>
            <a:off x="6523920" y="5968800"/>
            <a:ext cx="19116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3</a:t>
            </a:r>
            <a:endParaRPr b="0" lang="en-IN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Text 13"/>
          <p:cNvSpPr/>
          <p:nvPr/>
        </p:nvSpPr>
        <p:spPr>
          <a:xfrm>
            <a:off x="7867800" y="5855400"/>
            <a:ext cx="596736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Convert the image to a suitable format for transmission.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Rectangle 16"/>
          <p:cNvSpPr/>
          <p:nvPr/>
        </p:nvSpPr>
        <p:spPr>
          <a:xfrm>
            <a:off x="12745800" y="7716600"/>
            <a:ext cx="1805040" cy="5115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4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Text 0"/>
          <p:cNvSpPr/>
          <p:nvPr/>
        </p:nvSpPr>
        <p:spPr>
          <a:xfrm>
            <a:off x="793800" y="1874880"/>
            <a:ext cx="755496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Sending Images to the Telegram Chatbot</a:t>
            </a:r>
            <a:endParaRPr b="0" lang="en-IN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8" name="Image 1" descr="preencoded.png"/>
          <p:cNvPicPr/>
          <p:nvPr/>
        </p:nvPicPr>
        <p:blipFill>
          <a:blip r:embed="rId2"/>
          <a:stretch/>
        </p:blipFill>
        <p:spPr>
          <a:xfrm>
            <a:off x="793800" y="3632760"/>
            <a:ext cx="1132560" cy="135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Text 1"/>
          <p:cNvSpPr/>
          <p:nvPr/>
        </p:nvSpPr>
        <p:spPr>
          <a:xfrm>
            <a:off x="2268000" y="3859560"/>
            <a:ext cx="6080760" cy="7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Connect to the Telegram Bot API using the obtained token.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" name="Image 2" descr="preencoded.png"/>
          <p:cNvPicPr/>
          <p:nvPr/>
        </p:nvPicPr>
        <p:blipFill>
          <a:blip r:embed="rId3"/>
          <a:stretch/>
        </p:blipFill>
        <p:spPr>
          <a:xfrm>
            <a:off x="793800" y="4993560"/>
            <a:ext cx="1132560" cy="135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Text 2"/>
          <p:cNvSpPr/>
          <p:nvPr/>
        </p:nvSpPr>
        <p:spPr>
          <a:xfrm>
            <a:off x="2268000" y="5220360"/>
            <a:ext cx="6080760" cy="7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Send the captured image data to the chatbot using an HTTP request.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LibreOffice/24.8.4.2$Windows_X86_64 LibreOffice_project/bb3cfa12c7b1bf994ecc5649a80400d06cd71002</Application>
  <AppVersion>15.0000</AppVersion>
  <Words>185</Words>
  <Paragraphs>48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2025-02-07T15:40:00Z</dcterms:created>
  <dc:creator>PptxGenJS</dc:creator>
  <dc:description/>
  <dc:language>en-IN</dc:language>
  <cp:lastModifiedBy/>
  <dcterms:modified xsi:type="dcterms:W3CDTF">2025-02-08T12:54:41Z</dcterms:modified>
  <cp:revision>4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Custom</vt:lpwstr>
  </property>
  <property fmtid="{D5CDD505-2E9C-101B-9397-08002B2CF9AE}" pid="4" name="Slides">
    <vt:i4>7</vt:i4>
  </property>
</Properties>
</file>