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F8233F0-8B79-4454-8C0E-CDDA8AB3947A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764901-F7DA-429B-9FBB-DB84A39D1C7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2B81A1-23A1-440E-9E2A-5B020429793D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78B76A-B192-44B6-934D-124E3B6811D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C4D5AF-8FD0-48D6-A9D5-866E90F7CA9A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26A8E6-5346-4127-A0CD-2417D755ACC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80D69C-0BC3-4320-9AFF-D5EDABCF88C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5CDAFC-2B1F-4204-B830-9E48287C02A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7C894D0-5698-4163-AD3E-4E3ED4FCB8A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8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0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81a1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Shape 1"/>
          <p:cNvSpPr/>
          <p:nvPr/>
        </p:nvSpPr>
        <p:spPr>
          <a:xfrm>
            <a:off x="0" y="0"/>
            <a:ext cx="14628960" cy="8228160"/>
          </a:xfrm>
          <a:prstGeom prst="rect">
            <a:avLst/>
          </a:prstGeom>
          <a:solidFill>
            <a:srgbClr val="11121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160" cy="4100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 0" descr="preencoded.png"/>
          <p:cNvPicPr/>
          <p:nvPr/>
        </p:nvPicPr>
        <p:blipFill>
          <a:blip r:embed="rId1"/>
          <a:stretch/>
        </p:blipFill>
        <p:spPr>
          <a:xfrm>
            <a:off x="0" y="72000"/>
            <a:ext cx="5484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6350040" y="2322720"/>
            <a:ext cx="7414920" cy="21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ffffff"/>
                </a:solidFill>
                <a:uFillTx/>
                <a:latin typeface="Montserrat Bold"/>
                <a:ea typeface="Montserrat Bold"/>
              </a:rPr>
              <a:t>Power-Efficient FinFET-Based Sense Amplifier 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5499"/>
              </a:lnSpc>
              <a:tabLst>
                <a:tab algn="l" pos="0"/>
              </a:tabLst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6350040" y="4796640"/>
            <a:ext cx="741492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9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2310040095 : Sayooj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9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2310040076 : Venkat prasad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2900"/>
              </a:lnSpc>
              <a:tabLst>
                <a:tab algn="l" pos="0"/>
              </a:tabLst>
            </a:pPr>
            <a:r>
              <a:rPr b="0" lang="en-US" sz="19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2310040004 : Sameer</a:t>
            </a:r>
            <a:endParaRPr b="0" lang="en-IN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0"/>
          <p:cNvSpPr/>
          <p:nvPr/>
        </p:nvSpPr>
        <p:spPr>
          <a:xfrm>
            <a:off x="863640" y="1046880"/>
            <a:ext cx="93697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ffffff"/>
                </a:solidFill>
                <a:uFillTx/>
                <a:latin typeface="Montserrat Bold"/>
                <a:ea typeface="Montserrat Bold"/>
              </a:rPr>
              <a:t>Introduction to Sense Amplifiers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5499"/>
              </a:lnSpc>
              <a:tabLst>
                <a:tab algn="l" pos="0"/>
              </a:tabLst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ts val="5499"/>
              </a:lnSpc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 1"/>
          <p:cNvSpPr/>
          <p:nvPr/>
        </p:nvSpPr>
        <p:spPr>
          <a:xfrm>
            <a:off x="863640" y="2241720"/>
            <a:ext cx="1290132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00"/>
              </a:lnSpc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1260000" y="3420000"/>
            <a:ext cx="1115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Sense amplifiers detect and amplify small voltage differences between bitlines in memory circuits.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They improve read speed and reliability in SRAM, DRAM, and other sensing applications.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Key design factors include speed, power efficiency, and noise tolerance.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FinFET-based sense amplifiers offer lower power consumption and better performance than traditional CMOS designs.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 0"/>
          <p:cNvSpPr/>
          <p:nvPr/>
        </p:nvSpPr>
        <p:spPr>
          <a:xfrm>
            <a:off x="863640" y="1595880"/>
            <a:ext cx="125503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1" lang="en-US" sz="4400" spc="-45" strike="noStrike" u="none">
                <a:solidFill>
                  <a:srgbClr val="ffffff"/>
                </a:solidFill>
                <a:uFillTx/>
                <a:latin typeface="Montserrat Bold"/>
                <a:ea typeface="Montserrat Bold"/>
              </a:rPr>
              <a:t>What is FinFet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260000" y="3420000"/>
            <a:ext cx="11159280" cy="331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FinFET (Fin Field-Effect Transistor) is an advanced transistor architecture used in modern semiconductor technology.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It features a 3D fin-like structure that improves control over the channel, reducing leakage and power consumption.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Compared to traditional planar MOSFETs, FinFETs offer higher speed, better energy efficiency, and reduced short-channel effects.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Widely used in low-power, high-performance applications like processors and memory circuits.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4960" cy="822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Text 0"/>
          <p:cNvSpPr/>
          <p:nvPr/>
        </p:nvSpPr>
        <p:spPr>
          <a:xfrm>
            <a:off x="6073920" y="714240"/>
            <a:ext cx="7967520" cy="9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3750"/>
              </a:lnSpc>
              <a:tabLst>
                <a:tab algn="l" pos="0"/>
              </a:tabLst>
            </a:pPr>
            <a:r>
              <a:rPr b="1" lang="en-US" sz="3000" spc="-31" strike="noStrike" u="none">
                <a:solidFill>
                  <a:srgbClr val="ffffff"/>
                </a:solidFill>
                <a:uFillTx/>
                <a:latin typeface="Montserrat Bold"/>
                <a:ea typeface="Montserrat Bold"/>
              </a:rPr>
              <a:t>Key Advantages of FinFet Biased Sense Amplifiers</a:t>
            </a:r>
            <a:endParaRPr b="0" lang="en-IN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Shape 3"/>
          <p:cNvSpPr/>
          <p:nvPr/>
        </p:nvSpPr>
        <p:spPr>
          <a:xfrm>
            <a:off x="6073920" y="3304800"/>
            <a:ext cx="7967520" cy="92520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Text 4"/>
          <p:cNvSpPr/>
          <p:nvPr/>
        </p:nvSpPr>
        <p:spPr>
          <a:xfrm>
            <a:off x="6241680" y="3472920"/>
            <a:ext cx="247068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851"/>
              </a:lnSpc>
              <a:tabLst>
                <a:tab algn="l" pos="0"/>
              </a:tabLst>
            </a:pPr>
            <a:r>
              <a:rPr b="1" lang="en-US" sz="1500" spc="-14" strike="noStrike" u="none">
                <a:solidFill>
                  <a:srgbClr val="e2e6e9"/>
                </a:solidFill>
                <a:uFillTx/>
                <a:latin typeface="Montserrat Bold"/>
                <a:ea typeface="Montserrat Bold"/>
              </a:rPr>
              <a:t>Low Power Consumption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5"/>
          <p:cNvSpPr/>
          <p:nvPr/>
        </p:nvSpPr>
        <p:spPr>
          <a:xfrm>
            <a:off x="6241680" y="3812040"/>
            <a:ext cx="76316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9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Optimized for energy-efficient operations.</a:t>
            </a:r>
            <a:endParaRPr b="0" lang="en-IN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Shape 6"/>
          <p:cNvSpPr/>
          <p:nvPr/>
        </p:nvSpPr>
        <p:spPr>
          <a:xfrm>
            <a:off x="6073920" y="4399560"/>
            <a:ext cx="7967520" cy="92520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Text 7"/>
          <p:cNvSpPr/>
          <p:nvPr/>
        </p:nvSpPr>
        <p:spPr>
          <a:xfrm>
            <a:off x="6241680" y="4567320"/>
            <a:ext cx="190656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851"/>
              </a:lnSpc>
              <a:tabLst>
                <a:tab algn="l" pos="0"/>
              </a:tabLst>
            </a:pPr>
            <a:r>
              <a:rPr b="1" lang="en-US" sz="1500" spc="-14" strike="noStrike" u="none">
                <a:solidFill>
                  <a:srgbClr val="e2e6e9"/>
                </a:solidFill>
                <a:uFillTx/>
                <a:latin typeface="Montserrat Bold"/>
                <a:ea typeface="Montserrat Bold"/>
              </a:rPr>
              <a:t>High Speed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8"/>
          <p:cNvSpPr/>
          <p:nvPr/>
        </p:nvSpPr>
        <p:spPr>
          <a:xfrm>
            <a:off x="6241680" y="4906440"/>
            <a:ext cx="76316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9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Fast sensing and data retrieval.</a:t>
            </a:r>
            <a:endParaRPr b="0" lang="en-IN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Shape 9"/>
          <p:cNvSpPr/>
          <p:nvPr/>
        </p:nvSpPr>
        <p:spPr>
          <a:xfrm>
            <a:off x="6073920" y="5493960"/>
            <a:ext cx="7967520" cy="92520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Text 10"/>
          <p:cNvSpPr/>
          <p:nvPr/>
        </p:nvSpPr>
        <p:spPr>
          <a:xfrm>
            <a:off x="6241680" y="5661720"/>
            <a:ext cx="190656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851"/>
              </a:lnSpc>
              <a:tabLst>
                <a:tab algn="l" pos="0"/>
              </a:tabLst>
            </a:pPr>
            <a:r>
              <a:rPr b="1" lang="en-US" sz="1500" spc="-14" strike="noStrike" u="none">
                <a:solidFill>
                  <a:srgbClr val="e2e6e9"/>
                </a:solidFill>
                <a:uFillTx/>
                <a:latin typeface="Montserrat Bold"/>
                <a:ea typeface="Montserrat Bold"/>
              </a:rPr>
              <a:t>Improved Stability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Text 11"/>
          <p:cNvSpPr/>
          <p:nvPr/>
        </p:nvSpPr>
        <p:spPr>
          <a:xfrm>
            <a:off x="6241680" y="6000840"/>
            <a:ext cx="76316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9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Enhanced noise margin and better performance.</a:t>
            </a:r>
            <a:endParaRPr b="0" lang="en-IN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Shape 12"/>
          <p:cNvSpPr/>
          <p:nvPr/>
        </p:nvSpPr>
        <p:spPr>
          <a:xfrm>
            <a:off x="6073920" y="6588720"/>
            <a:ext cx="7967520" cy="92520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2" name="Text 13"/>
          <p:cNvSpPr/>
          <p:nvPr/>
        </p:nvSpPr>
        <p:spPr>
          <a:xfrm>
            <a:off x="6241680" y="6756480"/>
            <a:ext cx="1906560" cy="2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851"/>
              </a:lnSpc>
              <a:tabLst>
                <a:tab algn="l" pos="0"/>
              </a:tabLst>
            </a:pPr>
            <a:r>
              <a:rPr b="1" lang="en-US" sz="1500" spc="-14" strike="noStrike" u="none">
                <a:solidFill>
                  <a:srgbClr val="e2e6e9"/>
                </a:solidFill>
                <a:uFillTx/>
                <a:latin typeface="Montserrat Bold"/>
                <a:ea typeface="Montserrat Bold"/>
              </a:rPr>
              <a:t>Scalability</a:t>
            </a:r>
            <a:endParaRPr b="0" lang="en-IN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Text 14"/>
          <p:cNvSpPr/>
          <p:nvPr/>
        </p:nvSpPr>
        <p:spPr>
          <a:xfrm>
            <a:off x="6241680" y="7095600"/>
            <a:ext cx="7631640" cy="2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95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e2e6e9"/>
                </a:solidFill>
                <a:uFillTx/>
                <a:latin typeface="Source Sans Pro"/>
                <a:ea typeface="Source Sans Pro"/>
              </a:rPr>
              <a:t>Suitable for modern semiconductor process nodes.</a:t>
            </a:r>
            <a:endParaRPr b="0" lang="en-IN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1620000" y="1080000"/>
            <a:ext cx="4697640" cy="521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8280000" y="2340000"/>
            <a:ext cx="4679280" cy="30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DIFFERENTIAL SENSE AMPLIFIER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0" y="720000"/>
            <a:ext cx="14473080" cy="6788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080000" y="556200"/>
            <a:ext cx="9720000" cy="646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11880000" y="2880000"/>
            <a:ext cx="1440000" cy="162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CURRENT LATCH SENSE AMPLIFIER BASED ON FINFET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2230560" y="6120"/>
            <a:ext cx="10195200" cy="822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LibreOffice/24.8.5.2$Windows_X86_64 LibreOffice_project/fddf2685c70b461e7832239a0162a77216259f22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2025-03-07T14:58:29Z</dcterms:created>
  <dc:creator>PptxGenJS</dc:creator>
  <dc:description/>
  <dc:language>en-IN</dc:language>
  <cp:lastModifiedBy/>
  <dcterms:modified xsi:type="dcterms:W3CDTF">2025-03-08T08:36:33Z</dcterms:modified>
  <cp:revision>5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