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90D7-6FBE-F32D-4E5D-E45D5EA27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A7ED68-A83E-A46B-F37A-FE044F1E8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15B211-708A-4088-4805-2D69BE7AD63A}"/>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5" name="Footer Placeholder 4">
            <a:extLst>
              <a:ext uri="{FF2B5EF4-FFF2-40B4-BE49-F238E27FC236}">
                <a16:creationId xmlns:a16="http://schemas.microsoft.com/office/drawing/2014/main" id="{014797BC-272B-50CD-2F3F-54E9A5ADA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74B847-FDDC-D06F-87B0-0BF8094334AF}"/>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135732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E879-F919-3842-13A2-A3CB44190F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D6DAC2-195E-5ACE-1C24-BABB60679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68297-E5CA-5622-FE8F-EE29059624A7}"/>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5" name="Footer Placeholder 4">
            <a:extLst>
              <a:ext uri="{FF2B5EF4-FFF2-40B4-BE49-F238E27FC236}">
                <a16:creationId xmlns:a16="http://schemas.microsoft.com/office/drawing/2014/main" id="{1A908A23-EAA0-58BD-E45A-ED8C6F170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4DE76-69A8-2EE6-F54E-D988BF04BB0B}"/>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318974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DE8E7-B6FA-905A-CAEF-600D7A5B88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8AB87-9B6C-8463-95F6-FF2937339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BD58B6-04DF-ACDC-6E85-FF05AE8E7596}"/>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5" name="Footer Placeholder 4">
            <a:extLst>
              <a:ext uri="{FF2B5EF4-FFF2-40B4-BE49-F238E27FC236}">
                <a16:creationId xmlns:a16="http://schemas.microsoft.com/office/drawing/2014/main" id="{A5B86BD2-1920-6EB2-D534-9A14B0653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B0529-8132-00FB-CBA2-24C51584A226}"/>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36690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A573-6D34-13A0-B4CB-4F1D9E8A8E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468F30-0AC9-2B31-FDD8-7DA6F1DAF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26AFE-101F-1538-505D-B61037C1BD45}"/>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5" name="Footer Placeholder 4">
            <a:extLst>
              <a:ext uri="{FF2B5EF4-FFF2-40B4-BE49-F238E27FC236}">
                <a16:creationId xmlns:a16="http://schemas.microsoft.com/office/drawing/2014/main" id="{0649910E-777F-D26F-708F-52DCB6B8D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F1499-414E-B5EA-51A0-455BDC351B2E}"/>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346492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A97C-C7FB-1C3D-8297-520DF6C71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DC52FA-3105-E904-3B34-B460AA92B3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6813E-1A9D-F995-9065-2311BF59B44E}"/>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5" name="Footer Placeholder 4">
            <a:extLst>
              <a:ext uri="{FF2B5EF4-FFF2-40B4-BE49-F238E27FC236}">
                <a16:creationId xmlns:a16="http://schemas.microsoft.com/office/drawing/2014/main" id="{B35FA724-3ACD-ED86-8446-D90E896A0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917A2-73AE-DF75-D580-57300109B3FD}"/>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340806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A04E-487A-87FE-365E-3E11CF442B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944E3B-64EF-5BF4-DD73-8C3414679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C71A60-C469-B053-9870-26EF70F11B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E8F054-76F1-C0BF-C032-7A9DF75BC2DB}"/>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6" name="Footer Placeholder 5">
            <a:extLst>
              <a:ext uri="{FF2B5EF4-FFF2-40B4-BE49-F238E27FC236}">
                <a16:creationId xmlns:a16="http://schemas.microsoft.com/office/drawing/2014/main" id="{6BA3B3F6-F0A2-E71E-E3C7-010F485F6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F0718D-34D1-5105-8F19-64B8ECA489D6}"/>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292912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39FA-42ED-3BA4-6253-3EB6032CA2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B9469F-84F4-DCC2-5194-21DA41876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DBA71-08E5-A9FB-4C2E-5B86767331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A4AEDB-207C-E584-C39E-186D96896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EF483-6177-1990-BDD9-B1043C1343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CAB267-546C-1157-D6AE-5BEFE69E007D}"/>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8" name="Footer Placeholder 7">
            <a:extLst>
              <a:ext uri="{FF2B5EF4-FFF2-40B4-BE49-F238E27FC236}">
                <a16:creationId xmlns:a16="http://schemas.microsoft.com/office/drawing/2014/main" id="{37A44BA6-EA45-41E5-49B2-74F507D534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7CECA2-61A6-5F07-5769-FAE19053AF77}"/>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365692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3483-CC49-067C-28A5-2FE798CC20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40475A-9D67-E472-2DD3-4669554C54A8}"/>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4" name="Footer Placeholder 3">
            <a:extLst>
              <a:ext uri="{FF2B5EF4-FFF2-40B4-BE49-F238E27FC236}">
                <a16:creationId xmlns:a16="http://schemas.microsoft.com/office/drawing/2014/main" id="{AB504D7B-9BA9-9B71-E1E5-1F6546469A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2CCF8F-A5F9-FF1B-989E-E37016E350F6}"/>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3444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78514-A436-F44A-172C-6FEAA98CD718}"/>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3" name="Footer Placeholder 2">
            <a:extLst>
              <a:ext uri="{FF2B5EF4-FFF2-40B4-BE49-F238E27FC236}">
                <a16:creationId xmlns:a16="http://schemas.microsoft.com/office/drawing/2014/main" id="{E8DC8AAF-3C0F-2018-EC7E-AC5318985E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66C105-8D60-9BE1-EED1-6EFD9CF226D3}"/>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364013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918-6D71-DB1C-0A41-D3F3214CC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5990BC-CE87-6ED2-7D47-C3831B20E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FBCD7F-80DA-7D7B-9584-BB8AD974B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018C1-8FD6-7962-F950-BCD5C006188D}"/>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6" name="Footer Placeholder 5">
            <a:extLst>
              <a:ext uri="{FF2B5EF4-FFF2-40B4-BE49-F238E27FC236}">
                <a16:creationId xmlns:a16="http://schemas.microsoft.com/office/drawing/2014/main" id="{83F4A5EA-CC22-E7A8-EA56-2FD5AB407C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98E7F-3EC3-F23F-88CD-CFA234C12A89}"/>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408525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A67C-12A0-42AD-8FB4-DA18FD965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38572B-7134-9166-60FA-C723B0F6F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65F422-CEA1-F01F-D769-7D22BA4B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D5711-2C1B-2220-A04F-8B2D74957922}"/>
              </a:ext>
            </a:extLst>
          </p:cNvPr>
          <p:cNvSpPr>
            <a:spLocks noGrp="1"/>
          </p:cNvSpPr>
          <p:nvPr>
            <p:ph type="dt" sz="half" idx="10"/>
          </p:nvPr>
        </p:nvSpPr>
        <p:spPr/>
        <p:txBody>
          <a:bodyPr/>
          <a:lstStyle/>
          <a:p>
            <a:fld id="{F5564203-D745-49B1-A778-7EFBE89243D4}" type="datetimeFigureOut">
              <a:rPr lang="en-IN" smtClean="0"/>
              <a:t>07-02-2025</a:t>
            </a:fld>
            <a:endParaRPr lang="en-IN"/>
          </a:p>
        </p:txBody>
      </p:sp>
      <p:sp>
        <p:nvSpPr>
          <p:cNvPr id="6" name="Footer Placeholder 5">
            <a:extLst>
              <a:ext uri="{FF2B5EF4-FFF2-40B4-BE49-F238E27FC236}">
                <a16:creationId xmlns:a16="http://schemas.microsoft.com/office/drawing/2014/main" id="{94425804-E6D9-0B24-94DA-F70BCEA8F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3BD81-5051-9642-F695-883344FDC490}"/>
              </a:ext>
            </a:extLst>
          </p:cNvPr>
          <p:cNvSpPr>
            <a:spLocks noGrp="1"/>
          </p:cNvSpPr>
          <p:nvPr>
            <p:ph type="sldNum" sz="quarter" idx="12"/>
          </p:nvPr>
        </p:nvSpPr>
        <p:spPr/>
        <p:txBody>
          <a:bodyPr/>
          <a:lstStyle/>
          <a:p>
            <a:fld id="{50903BF2-AF79-4AC3-A770-845C8681AB94}" type="slidenum">
              <a:rPr lang="en-IN" smtClean="0"/>
              <a:t>‹#›</a:t>
            </a:fld>
            <a:endParaRPr lang="en-IN"/>
          </a:p>
        </p:txBody>
      </p:sp>
    </p:spTree>
    <p:extLst>
      <p:ext uri="{BB962C8B-B14F-4D97-AF65-F5344CB8AC3E}">
        <p14:creationId xmlns:p14="http://schemas.microsoft.com/office/powerpoint/2010/main" val="325100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01D623-9906-D6C2-65AF-5A841272E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E4A362-2132-D729-2E71-66A65033E6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2CC8B4-CA8E-478E-2E87-3CAB9ACF61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564203-D745-49B1-A778-7EFBE89243D4}" type="datetimeFigureOut">
              <a:rPr lang="en-IN" smtClean="0"/>
              <a:t>07-02-2025</a:t>
            </a:fld>
            <a:endParaRPr lang="en-IN"/>
          </a:p>
        </p:txBody>
      </p:sp>
      <p:sp>
        <p:nvSpPr>
          <p:cNvPr id="5" name="Footer Placeholder 4">
            <a:extLst>
              <a:ext uri="{FF2B5EF4-FFF2-40B4-BE49-F238E27FC236}">
                <a16:creationId xmlns:a16="http://schemas.microsoft.com/office/drawing/2014/main" id="{4CFD2F2F-CFC7-EA01-9A06-0C03D0BA4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39355CA-078C-9706-F777-8B89750918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903BF2-AF79-4AC3-A770-845C8681AB94}" type="slidenum">
              <a:rPr lang="en-IN" smtClean="0"/>
              <a:t>‹#›</a:t>
            </a:fld>
            <a:endParaRPr lang="en-IN"/>
          </a:p>
        </p:txBody>
      </p:sp>
    </p:spTree>
    <p:extLst>
      <p:ext uri="{BB962C8B-B14F-4D97-AF65-F5344CB8AC3E}">
        <p14:creationId xmlns:p14="http://schemas.microsoft.com/office/powerpoint/2010/main" val="212621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01A0-B60E-862F-D3BE-1860CBC1698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3671560-EA49-9CF5-6C67-2743310FC6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173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EFA74-EF29-27DF-3B2C-ECCCDFE88F2A}"/>
              </a:ext>
            </a:extLst>
          </p:cNvPr>
          <p:cNvSpPr>
            <a:spLocks noGrp="1"/>
          </p:cNvSpPr>
          <p:nvPr>
            <p:ph idx="1"/>
          </p:nvPr>
        </p:nvSpPr>
        <p:spPr>
          <a:xfrm>
            <a:off x="838200" y="309282"/>
            <a:ext cx="10515600" cy="6320118"/>
          </a:xfrm>
        </p:spPr>
        <p:txBody>
          <a:bodyPr/>
          <a:lstStyle/>
          <a:p>
            <a:pPr marL="0" indent="0">
              <a:buNone/>
            </a:pPr>
            <a:r>
              <a:rPr lang="en-IN" sz="3200" b="1" dirty="0"/>
              <a:t>PROBLEM STATEMENT:</a:t>
            </a:r>
          </a:p>
          <a:p>
            <a:pPr marL="0" indent="0">
              <a:buNone/>
            </a:pPr>
            <a:r>
              <a:rPr lang="en-US" sz="2400" dirty="0">
                <a:latin typeface="Times New Roman" panose="02020603050405020304" pitchFamily="18" charset="0"/>
                <a:cs typeface="Times New Roman" panose="02020603050405020304" pitchFamily="18" charset="0"/>
              </a:rPr>
              <a:t>Manholes are critical access points for underground utilities, but they pose significant safety risks due to the accumulation of hazardous gases and extreme temperature fluctuations. Toxic gases like methane and hydrogen sulfide can accumulate, leading to potential health hazards, explosions, or environmental contamination, while excessive temperatures may indicate electrical faults or other underlying issues. Traditional inspection methods are manual, inefficient, and reactive rather than proactive</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3200" b="1" dirty="0">
                <a:latin typeface="+mj-lt"/>
                <a:cs typeface="Times New Roman" panose="02020603050405020304" pitchFamily="18" charset="0"/>
              </a:rPr>
              <a:t>OBJECTIVE:</a:t>
            </a:r>
          </a:p>
          <a:p>
            <a:pPr marL="0" indent="0">
              <a:buNone/>
            </a:pPr>
            <a:r>
              <a:rPr lang="en-US" sz="2400" dirty="0">
                <a:latin typeface="Times New Roman" panose="02020603050405020304" pitchFamily="18" charset="0"/>
                <a:cs typeface="Times New Roman" panose="02020603050405020304" pitchFamily="18" charset="0"/>
              </a:rPr>
              <a:t>The objective of this project is to develop a real-time Manhole Monitoring System that continuously measures gas concentrations and temperature levels inside manholes. By integrating IoT-based sensors and wireless communication, the system will provide early warnings to prevent accidents, ensure worker safety, and enable timely maintenance, thereby improving overall urban infrastructure management.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65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0AB39-640B-6685-E5A1-FD90C5B6C5EF}"/>
              </a:ext>
            </a:extLst>
          </p:cNvPr>
          <p:cNvSpPr>
            <a:spLocks noGrp="1"/>
          </p:cNvSpPr>
          <p:nvPr>
            <p:ph idx="1"/>
          </p:nvPr>
        </p:nvSpPr>
        <p:spPr>
          <a:xfrm>
            <a:off x="838200" y="403412"/>
            <a:ext cx="10515600" cy="5773551"/>
          </a:xfrm>
        </p:spPr>
        <p:txBody>
          <a:bodyPr>
            <a:normAutofit/>
          </a:bodyPr>
          <a:lstStyle/>
          <a:p>
            <a:pPr marL="0" indent="0">
              <a:buNone/>
            </a:pPr>
            <a:r>
              <a:rPr lang="en-IN" sz="3200" b="1" dirty="0">
                <a:latin typeface="+mj-lt"/>
              </a:rPr>
              <a:t>COMPONENTS USED:                         CIRCUIT DIAGRAM:</a:t>
            </a:r>
          </a:p>
          <a:p>
            <a:pPr algn="l">
              <a:spcAft>
                <a:spcPts val="863"/>
              </a:spcAft>
              <a:buFont typeface="Arial" panose="020B0604020202020204" pitchFamily="34" charset="0"/>
              <a:buChar char="•"/>
            </a:pPr>
            <a:r>
              <a:rPr lang="en-IN" sz="2000" b="0" i="0" dirty="0" err="1">
                <a:solidFill>
                  <a:srgbClr val="000000"/>
                </a:solidFill>
                <a:effectLst/>
                <a:latin typeface="Times New Roman" panose="02020603050405020304" pitchFamily="18" charset="0"/>
                <a:cs typeface="Times New Roman" panose="02020603050405020304" pitchFamily="18" charset="0"/>
              </a:rPr>
              <a:t>NodeMCU</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l">
              <a:spcAft>
                <a:spcPts val="863"/>
              </a:spcAft>
              <a:buFont typeface="Arial" panose="020B0604020202020204" pitchFamily="34" charset="0"/>
              <a:buChar char="•"/>
            </a:pPr>
            <a:r>
              <a:rPr lang="en-IN" sz="2000" b="0" i="0" dirty="0">
                <a:solidFill>
                  <a:srgbClr val="000000"/>
                </a:solidFill>
                <a:effectLst/>
                <a:latin typeface="Times New Roman" panose="02020603050405020304" pitchFamily="18" charset="0"/>
                <a:cs typeface="Times New Roman" panose="02020603050405020304" pitchFamily="18" charset="0"/>
              </a:rPr>
              <a:t>SIM800L GSM Module</a:t>
            </a:r>
          </a:p>
          <a:p>
            <a:pPr algn="l">
              <a:spcAft>
                <a:spcPts val="863"/>
              </a:spcAft>
              <a:buFont typeface="Arial" panose="020B0604020202020204" pitchFamily="34" charset="0"/>
              <a:buChar char="•"/>
            </a:pPr>
            <a:r>
              <a:rPr lang="en-IN" sz="2000" b="0" i="0" dirty="0">
                <a:solidFill>
                  <a:srgbClr val="000000"/>
                </a:solidFill>
                <a:effectLst/>
                <a:latin typeface="Times New Roman" panose="02020603050405020304" pitchFamily="18" charset="0"/>
                <a:cs typeface="Times New Roman" panose="02020603050405020304" pitchFamily="18" charset="0"/>
              </a:rPr>
              <a:t>MQ Gas Sensor</a:t>
            </a:r>
          </a:p>
          <a:p>
            <a:pPr algn="l">
              <a:spcAft>
                <a:spcPts val="863"/>
              </a:spcAft>
              <a:buFont typeface="Arial" panose="020B0604020202020204" pitchFamily="34" charset="0"/>
              <a:buChar char="•"/>
            </a:pPr>
            <a:r>
              <a:rPr lang="en-IN" sz="2000" b="0" i="0" dirty="0">
                <a:solidFill>
                  <a:srgbClr val="000000"/>
                </a:solidFill>
                <a:effectLst/>
                <a:latin typeface="Times New Roman" panose="02020603050405020304" pitchFamily="18" charset="0"/>
                <a:cs typeface="Times New Roman" panose="02020603050405020304" pitchFamily="18" charset="0"/>
              </a:rPr>
              <a:t>KY-017 Mercury Tilt Switch Module</a:t>
            </a:r>
          </a:p>
          <a:p>
            <a:pPr algn="l">
              <a:spcAft>
                <a:spcPts val="863"/>
              </a:spcAft>
              <a:buFont typeface="Arial" panose="020B0604020202020204" pitchFamily="34" charset="0"/>
              <a:buChar char="•"/>
            </a:pPr>
            <a:r>
              <a:rPr lang="en-IN" sz="2000" b="0" i="0" dirty="0">
                <a:solidFill>
                  <a:srgbClr val="000000"/>
                </a:solidFill>
                <a:effectLst/>
                <a:latin typeface="Times New Roman" panose="02020603050405020304" pitchFamily="18" charset="0"/>
                <a:cs typeface="Times New Roman" panose="02020603050405020304" pitchFamily="18" charset="0"/>
              </a:rPr>
              <a:t>JSN SR-04T Waterproof Ultrasonic Sensor</a:t>
            </a:r>
          </a:p>
          <a:p>
            <a:pPr algn="l">
              <a:spcAft>
                <a:spcPts val="863"/>
              </a:spcAft>
              <a:buFont typeface="Arial" panose="020B0604020202020204" pitchFamily="34" charset="0"/>
              <a:buChar char="•"/>
            </a:pPr>
            <a:r>
              <a:rPr lang="en-IN" sz="2000" b="0" i="0" dirty="0">
                <a:solidFill>
                  <a:srgbClr val="000000"/>
                </a:solidFill>
                <a:effectLst/>
                <a:latin typeface="Times New Roman" panose="02020603050405020304" pitchFamily="18" charset="0"/>
                <a:cs typeface="Times New Roman" panose="02020603050405020304" pitchFamily="18" charset="0"/>
              </a:rPr>
              <a:t>18650 Cell &amp; Cell Holder</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5" name="Picture 4" descr="A diagram of a device&#10;&#10;AI-generated content may be incorrect.">
            <a:extLst>
              <a:ext uri="{FF2B5EF4-FFF2-40B4-BE49-F238E27FC236}">
                <a16:creationId xmlns:a16="http://schemas.microsoft.com/office/drawing/2014/main" id="{264FCEE1-C9B1-774B-3EF0-2C7E718D2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975" y="1427789"/>
            <a:ext cx="6413145" cy="4749174"/>
          </a:xfrm>
          <a:prstGeom prst="rect">
            <a:avLst/>
          </a:prstGeom>
        </p:spPr>
      </p:pic>
    </p:spTree>
    <p:extLst>
      <p:ext uri="{BB962C8B-B14F-4D97-AF65-F5344CB8AC3E}">
        <p14:creationId xmlns:p14="http://schemas.microsoft.com/office/powerpoint/2010/main" val="314823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204CB-35B9-E192-6008-B57061A63F83}"/>
              </a:ext>
            </a:extLst>
          </p:cNvPr>
          <p:cNvSpPr>
            <a:spLocks noGrp="1"/>
          </p:cNvSpPr>
          <p:nvPr>
            <p:ph idx="1"/>
          </p:nvPr>
        </p:nvSpPr>
        <p:spPr>
          <a:xfrm>
            <a:off x="838200" y="349624"/>
            <a:ext cx="10515600" cy="5827339"/>
          </a:xfrm>
        </p:spPr>
        <p:txBody>
          <a:bodyPr>
            <a:normAutofit/>
          </a:bodyPr>
          <a:lstStyle/>
          <a:p>
            <a:pPr marL="0" indent="0">
              <a:buNone/>
            </a:pPr>
            <a:r>
              <a:rPr lang="en-IN" sz="3200" b="1" dirty="0">
                <a:latin typeface="Times New Roman" panose="02020603050405020304" pitchFamily="18" charset="0"/>
                <a:cs typeface="Times New Roman" panose="02020603050405020304" pitchFamily="18" charset="0"/>
              </a:rPr>
              <a:t>PROJECT OUTCOME:</a:t>
            </a:r>
          </a:p>
          <a:p>
            <a:pPr marL="0" indent="0">
              <a:buNone/>
            </a:pPr>
            <a:r>
              <a:rPr lang="en-US" sz="2400" dirty="0">
                <a:latin typeface="Times New Roman" panose="02020603050405020304" pitchFamily="18" charset="0"/>
                <a:cs typeface="Times New Roman" panose="02020603050405020304" pitchFamily="18" charset="0"/>
              </a:rPr>
              <a:t>The Manhole Monitoring System will provide real-time data on gas concentration and temperature levels, ensuring early detection of hazardous conditions. The system will enhance worker safety by reducing exposure to toxic gases and overheating risks, while also preventing accidents such as explosions or infrastructure failures. With IoT-based alerts and remote monitoring, authorities can take timely action, improving maintenance efficiency. This solution will contribute to smarter urban management by ensuring safer and more reliable underground utility access. Ultimately, it will minimize manual inspections, reduce operational costs, and enhance public safety.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53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270</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Panda</dc:creator>
  <cp:lastModifiedBy>Aniket Panda</cp:lastModifiedBy>
  <cp:revision>1</cp:revision>
  <dcterms:created xsi:type="dcterms:W3CDTF">2025-02-07T14:00:37Z</dcterms:created>
  <dcterms:modified xsi:type="dcterms:W3CDTF">2025-02-07T14:26:39Z</dcterms:modified>
</cp:coreProperties>
</file>