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235080" y="1111680"/>
            <a:ext cx="7758720" cy="548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7219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IN" sz="7219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22960" y="6949080"/>
            <a:ext cx="6583320" cy="65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384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IN" sz="38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57120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4"/>
          </p:nvPr>
        </p:nvSpPr>
        <p:spPr>
          <a:xfrm>
            <a:off x="4657680" y="0"/>
            <a:ext cx="357120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5"/>
          </p:nvPr>
        </p:nvSpPr>
        <p:spPr>
          <a:xfrm>
            <a:off x="0" y="13898880"/>
            <a:ext cx="357120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6"/>
          </p:nvPr>
        </p:nvSpPr>
        <p:spPr>
          <a:xfrm>
            <a:off x="4657680" y="13898880"/>
            <a:ext cx="3571200" cy="73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A511ACA-C64F-44D9-8A09-6F1BF783C3AB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E8E614E-0753-4D07-B173-8BFD2FBAB00C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AEE9A37-4009-496C-B5DA-5CDFB6152D15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1796D49-4314-4411-9C0B-52515DC9F4BC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0215370-D062-4B01-961F-43CF3D716D41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IN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E6A44C-1F8B-4920-BEAB-C94884841A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05120" y="437760"/>
            <a:ext cx="12617280" cy="158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"/>
          </p:nvPr>
        </p:nvSpPr>
        <p:spPr>
          <a:xfrm>
            <a:off x="4845600" y="7627320"/>
            <a:ext cx="4936320" cy="43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2"/>
          </p:nvPr>
        </p:nvSpPr>
        <p:spPr>
          <a:xfrm>
            <a:off x="10332000" y="7627320"/>
            <a:ext cx="3290400" cy="43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74AB7B-3813-4E8E-B75B-FA1F8A5C2861}" type="slidenum">
              <a:rPr b="0" lang="en-IN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3"/>
          </p:nvPr>
        </p:nvSpPr>
        <p:spPr>
          <a:xfrm>
            <a:off x="1005120" y="7627320"/>
            <a:ext cx="3290400" cy="43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730800" y="192492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6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84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8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35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359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3359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10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8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88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67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3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3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3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46640" y="1129320"/>
            <a:ext cx="11312280" cy="453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12311280" y="0"/>
            <a:ext cx="2341800" cy="113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"/>
          <p:cNvSpPr/>
          <p:nvPr/>
        </p:nvSpPr>
        <p:spPr>
          <a:xfrm>
            <a:off x="3888000" y="5831280"/>
            <a:ext cx="8207640" cy="15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4200" strike="noStrike" u="none">
                <a:solidFill>
                  <a:srgbClr val="000000"/>
                </a:solidFill>
                <a:uFillTx/>
                <a:latin typeface="Arial"/>
              </a:rPr>
              <a:t>ESA PBL REVIEW </a:t>
            </a:r>
            <a:endParaRPr b="0" lang="en-IN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Table 1"/>
          <p:cNvGraphicFramePr/>
          <p:nvPr/>
        </p:nvGraphicFramePr>
        <p:xfrm>
          <a:off x="2438280" y="1449720"/>
          <a:ext cx="9753120" cy="4560480"/>
        </p:xfrm>
        <a:graphic>
          <a:graphicData uri="http://schemas.openxmlformats.org/drawingml/2006/table">
            <a:tbl>
              <a:tblPr/>
              <a:tblGrid>
                <a:gridCol w="4876560"/>
                <a:gridCol w="4876560"/>
              </a:tblGrid>
              <a:tr h="911880">
                <a:tc>
                  <a:txBody>
                    <a:bodyPr anchor="t">
                      <a:noAutofit/>
                    </a:bodyPr>
                    <a:p>
                      <a:endParaRPr b="1" lang="en-IN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trike="noStrike" u="none">
                        <a:solidFill>
                          <a:schemeClr val="lt1"/>
                        </a:solidFill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SAYOOJ S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2310040132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VENKAT PRASAD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2310040076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SAITEJA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2310040089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9118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RAVI RATNA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2310040132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TextBox 3"/>
          <p:cNvSpPr/>
          <p:nvPr/>
        </p:nvSpPr>
        <p:spPr>
          <a:xfrm>
            <a:off x="7890840" y="1591200"/>
            <a:ext cx="3364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2800" strike="noStrike" u="none">
                <a:solidFill>
                  <a:schemeClr val="dk1"/>
                </a:solidFill>
                <a:uFillTx/>
                <a:latin typeface="Calibri"/>
              </a:rPr>
              <a:t>Student Roll numbers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Box 4"/>
          <p:cNvSpPr/>
          <p:nvPr/>
        </p:nvSpPr>
        <p:spPr>
          <a:xfrm>
            <a:off x="3583080" y="1590840"/>
            <a:ext cx="2299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2800" strike="noStrike" u="none">
                <a:solidFill>
                  <a:schemeClr val="dk1"/>
                </a:solidFill>
                <a:uFillTx/>
                <a:latin typeface="Calibri"/>
              </a:rPr>
              <a:t>Student Name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0"/>
          <p:cNvSpPr/>
          <p:nvPr/>
        </p:nvSpPr>
        <p:spPr>
          <a:xfrm>
            <a:off x="793800" y="2721240"/>
            <a:ext cx="102596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Introduction to ESP32-CAM Module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 1"/>
          <p:cNvSpPr/>
          <p:nvPr/>
        </p:nvSpPr>
        <p:spPr>
          <a:xfrm>
            <a:off x="793800" y="39970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ESP32-CAM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 2"/>
          <p:cNvSpPr/>
          <p:nvPr/>
        </p:nvSpPr>
        <p:spPr>
          <a:xfrm>
            <a:off x="793800" y="4578480"/>
            <a:ext cx="6244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The ESP32-CAM is a low-cost, versatile microcontroller with an integrated camera sensor.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Text 3"/>
          <p:cNvSpPr/>
          <p:nvPr/>
        </p:nvSpPr>
        <p:spPr>
          <a:xfrm>
            <a:off x="7599600" y="39970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Features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 4"/>
          <p:cNvSpPr/>
          <p:nvPr/>
        </p:nvSpPr>
        <p:spPr>
          <a:xfrm>
            <a:off x="7599600" y="4578480"/>
            <a:ext cx="62442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It includes built-in Wi-Fi and Bluetooth connectivity, making it ideal for IoT applications.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Rectangle 6"/>
          <p:cNvSpPr/>
          <p:nvPr/>
        </p:nvSpPr>
        <p:spPr>
          <a:xfrm>
            <a:off x="12857400" y="7738920"/>
            <a:ext cx="1772640" cy="4122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83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Text 0"/>
          <p:cNvSpPr/>
          <p:nvPr/>
        </p:nvSpPr>
        <p:spPr>
          <a:xfrm>
            <a:off x="793800" y="3810960"/>
            <a:ext cx="130424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Connecting ESP32-CAM to a Telegram Chatbot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Shape 1"/>
          <p:cNvSpPr/>
          <p:nvPr/>
        </p:nvSpPr>
        <p:spPr>
          <a:xfrm>
            <a:off x="793800" y="5568840"/>
            <a:ext cx="6407640" cy="1684800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2"/>
          <p:cNvSpPr/>
          <p:nvPr/>
        </p:nvSpPr>
        <p:spPr>
          <a:xfrm>
            <a:off x="1028160" y="5803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Telegram Bot API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3"/>
          <p:cNvSpPr/>
          <p:nvPr/>
        </p:nvSpPr>
        <p:spPr>
          <a:xfrm>
            <a:off x="1028160" y="6293520"/>
            <a:ext cx="59389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Use the Telegram Bot API to communicate with the chatbot.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Shape 4"/>
          <p:cNvSpPr/>
          <p:nvPr/>
        </p:nvSpPr>
        <p:spPr>
          <a:xfrm>
            <a:off x="7428600" y="5568840"/>
            <a:ext cx="6407640" cy="1684800"/>
          </a:xfrm>
          <a:prstGeom prst="roundRect">
            <a:avLst>
              <a:gd name="adj" fmla="val 5654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 5"/>
          <p:cNvSpPr/>
          <p:nvPr/>
        </p:nvSpPr>
        <p:spPr>
          <a:xfrm>
            <a:off x="7662960" y="5803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ESP32-CAM</a:t>
            </a:r>
            <a:endParaRPr b="0" lang="en-IN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Text 6"/>
          <p:cNvSpPr/>
          <p:nvPr/>
        </p:nvSpPr>
        <p:spPr>
          <a:xfrm>
            <a:off x="7662960" y="6293520"/>
            <a:ext cx="59389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Program the ESP32-CAM to send image data to the chatbot.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Rectangle 10"/>
          <p:cNvSpPr/>
          <p:nvPr/>
        </p:nvSpPr>
        <p:spPr>
          <a:xfrm>
            <a:off x="12790440" y="7705440"/>
            <a:ext cx="1761480" cy="5238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 0"/>
          <p:cNvSpPr/>
          <p:nvPr/>
        </p:nvSpPr>
        <p:spPr>
          <a:xfrm>
            <a:off x="6280200" y="178416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Programming the ESP32-CAM for Image Capture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Shape 1"/>
          <p:cNvSpPr/>
          <p:nvPr/>
        </p:nvSpPr>
        <p:spPr>
          <a:xfrm>
            <a:off x="6605280" y="3542040"/>
            <a:ext cx="30240" cy="290304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Shape 2"/>
          <p:cNvSpPr/>
          <p:nvPr/>
        </p:nvSpPr>
        <p:spPr>
          <a:xfrm>
            <a:off x="6845040" y="4037040"/>
            <a:ext cx="793440" cy="3024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Shape 3"/>
          <p:cNvSpPr/>
          <p:nvPr/>
        </p:nvSpPr>
        <p:spPr>
          <a:xfrm>
            <a:off x="6365160" y="37972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 4"/>
          <p:cNvSpPr/>
          <p:nvPr/>
        </p:nvSpPr>
        <p:spPr>
          <a:xfrm>
            <a:off x="6542280" y="3882240"/>
            <a:ext cx="1555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1</a:t>
            </a:r>
            <a:endParaRPr b="0" lang="en-IN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Text 5"/>
          <p:cNvSpPr/>
          <p:nvPr/>
        </p:nvSpPr>
        <p:spPr>
          <a:xfrm>
            <a:off x="7867800" y="3768840"/>
            <a:ext cx="5968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Initialize the camera sensor.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Shape 6"/>
          <p:cNvSpPr/>
          <p:nvPr/>
        </p:nvSpPr>
        <p:spPr>
          <a:xfrm>
            <a:off x="6845040" y="5080320"/>
            <a:ext cx="793440" cy="3024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Shape 7"/>
          <p:cNvSpPr/>
          <p:nvPr/>
        </p:nvSpPr>
        <p:spPr>
          <a:xfrm>
            <a:off x="6365160" y="484056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 8"/>
          <p:cNvSpPr/>
          <p:nvPr/>
        </p:nvSpPr>
        <p:spPr>
          <a:xfrm>
            <a:off x="6517440" y="4925520"/>
            <a:ext cx="20556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2</a:t>
            </a:r>
            <a:endParaRPr b="0" lang="en-IN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 9"/>
          <p:cNvSpPr/>
          <p:nvPr/>
        </p:nvSpPr>
        <p:spPr>
          <a:xfrm>
            <a:off x="7867800" y="4812120"/>
            <a:ext cx="5968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Capture an image using the camera driver.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Shape 10"/>
          <p:cNvSpPr/>
          <p:nvPr/>
        </p:nvSpPr>
        <p:spPr>
          <a:xfrm>
            <a:off x="6845040" y="6123600"/>
            <a:ext cx="793440" cy="3024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3400" bIns="-234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Shape 11"/>
          <p:cNvSpPr/>
          <p:nvPr/>
        </p:nvSpPr>
        <p:spPr>
          <a:xfrm>
            <a:off x="6365160" y="588384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 12"/>
          <p:cNvSpPr/>
          <p:nvPr/>
        </p:nvSpPr>
        <p:spPr>
          <a:xfrm>
            <a:off x="6523920" y="5968800"/>
            <a:ext cx="19224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3</a:t>
            </a:r>
            <a:endParaRPr b="0" lang="en-IN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 13"/>
          <p:cNvSpPr/>
          <p:nvPr/>
        </p:nvSpPr>
        <p:spPr>
          <a:xfrm>
            <a:off x="7867800" y="5855400"/>
            <a:ext cx="5968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Convert the image to a suitable format for transmission.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Rectangle 16"/>
          <p:cNvSpPr/>
          <p:nvPr/>
        </p:nvSpPr>
        <p:spPr>
          <a:xfrm>
            <a:off x="12745800" y="7716600"/>
            <a:ext cx="1806120" cy="5126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Text 0"/>
          <p:cNvSpPr/>
          <p:nvPr/>
        </p:nvSpPr>
        <p:spPr>
          <a:xfrm>
            <a:off x="793800" y="187488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403c4e"/>
                </a:solidFill>
                <a:uFillTx/>
                <a:latin typeface="Merriweather Bold"/>
                <a:ea typeface="Merriweather Bold"/>
              </a:rPr>
              <a:t>Sending Images to the Telegram Chatbot</a:t>
            </a:r>
            <a:endParaRPr b="0" lang="en-IN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2" name="Image 1" descr="preencoded.png"/>
          <p:cNvPicPr/>
          <p:nvPr/>
        </p:nvPicPr>
        <p:blipFill>
          <a:blip r:embed="rId2"/>
          <a:stretch/>
        </p:blipFill>
        <p:spPr>
          <a:xfrm>
            <a:off x="793800" y="363276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Text 1"/>
          <p:cNvSpPr/>
          <p:nvPr/>
        </p:nvSpPr>
        <p:spPr>
          <a:xfrm>
            <a:off x="2268000" y="3859560"/>
            <a:ext cx="60818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Connect to the Telegram Bot API using the obtained token.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Image 2" descr="preencoded.png"/>
          <p:cNvPicPr/>
          <p:nvPr/>
        </p:nvPicPr>
        <p:blipFill>
          <a:blip r:embed="rId3"/>
          <a:stretch/>
        </p:blipFill>
        <p:spPr>
          <a:xfrm>
            <a:off x="793800" y="4993560"/>
            <a:ext cx="1133640" cy="136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Text 2"/>
          <p:cNvSpPr/>
          <p:nvPr/>
        </p:nvSpPr>
        <p:spPr>
          <a:xfrm>
            <a:off x="2268000" y="5220360"/>
            <a:ext cx="60818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403c4e"/>
                </a:solidFill>
                <a:uFillTx/>
                <a:latin typeface="Open Sans"/>
                <a:ea typeface="Open Sans"/>
              </a:rPr>
              <a:t>Send the captured image data to the chatbot using an HTTP request.</a:t>
            </a:r>
            <a:endParaRPr b="0" lang="en-IN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LibreOffice/24.8.4.2$Windows_X86_64 LibreOffice_project/bb3cfa12c7b1bf994ecc5649a80400d06cd71002</Application>
  <AppVersion>15.0000</AppVersion>
  <Words>185</Words>
  <Paragraphs>48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2025-02-07T15:40:00Z</dcterms:created>
  <dc:creator>PptxGenJS</dc:creator>
  <dc:description/>
  <dc:language>en-IN</dc:language>
  <cp:lastModifiedBy/>
  <dcterms:modified xsi:type="dcterms:W3CDTF">2025-02-07T21:33:43Z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