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9" r:id="rId3"/>
    <p:sldId id="257" r:id="rId4"/>
    <p:sldId id="258" r:id="rId5"/>
  </p:sldIdLst>
  <p:sldSz cx="14630400" cy="8229600"/>
  <p:notesSz cx="8229600" cy="14630400"/>
  <p:embeddedFontLst>
    <p:embeddedFont>
      <p:font typeface="Anton" pitchFamily="2" charset="0"/>
      <p:regular r:id="rId7"/>
    </p:embeddedFont>
    <p:embeddedFont>
      <p:font typeface="Fira Sans" panose="020B0503050000020004" pitchFamily="3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60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D6309-1E68-00B5-B959-294638714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9FAD46-0414-EEB8-BE0A-D182B64E3F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E9728E-B29F-6D39-6170-2F8C3A61DF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5509AE-2467-9A6B-6370-CCC8972D0919}"/>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907353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821180"/>
            <a:ext cx="10239970" cy="1417558"/>
          </a:xfrm>
          <a:prstGeom prst="rect">
            <a:avLst/>
          </a:prstGeom>
          <a:noFill/>
          <a:ln/>
        </p:spPr>
        <p:txBody>
          <a:bodyPr wrap="square" lIns="0" tIns="0" rIns="0" bIns="0" rtlCol="0" anchor="t"/>
          <a:lstStyle/>
          <a:p>
            <a:pPr marL="0" indent="0">
              <a:lnSpc>
                <a:spcPts val="5550"/>
              </a:lnSpc>
              <a:buNone/>
            </a:pPr>
            <a:r>
              <a:rPr lang="en-US" sz="4400" dirty="0">
                <a:solidFill>
                  <a:srgbClr val="FF33CC"/>
                </a:solidFill>
              </a:rPr>
              <a:t>AI-Powered Smart Intrusion Detection and Alert System for Wildlife Conflict Prevention</a:t>
            </a:r>
          </a:p>
        </p:txBody>
      </p:sp>
      <p:sp>
        <p:nvSpPr>
          <p:cNvPr id="4" name="Text 1"/>
          <p:cNvSpPr/>
          <p:nvPr/>
        </p:nvSpPr>
        <p:spPr>
          <a:xfrm>
            <a:off x="793790" y="3578900"/>
            <a:ext cx="7556421" cy="217741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Fira Sans" pitchFamily="34" charset="0"/>
                <a:ea typeface="Fira Sans" pitchFamily="34" charset="-122"/>
                <a:cs typeface="Fira Sans" pitchFamily="34" charset="-120"/>
              </a:rPr>
              <a:t>Human-elephant conflict (HEC) poses significant challenges in regions where elephant habitats overlap with human settlements. Traditional mitigation methods often fall short, necessitating innovative solutions. This project proposes an automated Elephant Intrusion Detection System using computer vision to detect elephants near human settlements and trigger real-time alerts, enabling timely interventions to prevent conflicts.</a:t>
            </a:r>
            <a:endParaRPr lang="en-US" sz="1750" dirty="0"/>
          </a:p>
        </p:txBody>
      </p:sp>
      <p:sp>
        <p:nvSpPr>
          <p:cNvPr id="9" name="Rectangle 8">
            <a:extLst>
              <a:ext uri="{FF2B5EF4-FFF2-40B4-BE49-F238E27FC236}">
                <a16:creationId xmlns:a16="http://schemas.microsoft.com/office/drawing/2014/main" id="{D0FA5EB9-E300-C821-38A2-92FD65FDCE20}"/>
              </a:ext>
            </a:extLst>
          </p:cNvPr>
          <p:cNvSpPr/>
          <p:nvPr/>
        </p:nvSpPr>
        <p:spPr>
          <a:xfrm>
            <a:off x="12527280" y="7467600"/>
            <a:ext cx="2103120" cy="762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E2653F2-8956-27CF-109E-FD35886CB1E0}"/>
              </a:ext>
            </a:extLst>
          </p:cNvPr>
          <p:cNvSpPr txBox="1"/>
          <p:nvPr/>
        </p:nvSpPr>
        <p:spPr>
          <a:xfrm>
            <a:off x="10774680" y="4983480"/>
            <a:ext cx="3061930" cy="923330"/>
          </a:xfrm>
          <a:prstGeom prst="rect">
            <a:avLst/>
          </a:prstGeom>
          <a:noFill/>
        </p:spPr>
        <p:txBody>
          <a:bodyPr wrap="square" rtlCol="0">
            <a:spAutoFit/>
          </a:bodyPr>
          <a:lstStyle/>
          <a:p>
            <a:r>
              <a:rPr lang="en-IN" dirty="0"/>
              <a:t>Team Members:</a:t>
            </a:r>
          </a:p>
          <a:p>
            <a:r>
              <a:rPr lang="en-IN" dirty="0"/>
              <a:t>2310040097 – Aniket Panda</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F381-6766-16CD-D065-F1642DAF71D2}"/>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7A91DFBE-6C17-C9A3-D778-97841197D471}"/>
              </a:ext>
            </a:extLst>
          </p:cNvPr>
          <p:cNvSpPr/>
          <p:nvPr/>
        </p:nvSpPr>
        <p:spPr>
          <a:xfrm>
            <a:off x="793790" y="1821180"/>
            <a:ext cx="10239970" cy="1417558"/>
          </a:xfrm>
          <a:prstGeom prst="rect">
            <a:avLst/>
          </a:prstGeom>
          <a:noFill/>
          <a:ln/>
        </p:spPr>
        <p:txBody>
          <a:bodyPr wrap="square" lIns="0" tIns="0" rIns="0" bIns="0" rtlCol="0" anchor="t"/>
          <a:lstStyle/>
          <a:p>
            <a:pPr marL="0" indent="0">
              <a:lnSpc>
                <a:spcPts val="5550"/>
              </a:lnSpc>
              <a:buNone/>
            </a:pPr>
            <a:endParaRPr lang="en-US" sz="4400" dirty="0">
              <a:solidFill>
                <a:srgbClr val="FF33CC"/>
              </a:solidFill>
            </a:endParaRPr>
          </a:p>
        </p:txBody>
      </p:sp>
      <p:sp>
        <p:nvSpPr>
          <p:cNvPr id="4" name="Text 1">
            <a:extLst>
              <a:ext uri="{FF2B5EF4-FFF2-40B4-BE49-F238E27FC236}">
                <a16:creationId xmlns:a16="http://schemas.microsoft.com/office/drawing/2014/main" id="{E601ED3A-FEDC-2AE3-42BC-122BFDE76F7D}"/>
              </a:ext>
            </a:extLst>
          </p:cNvPr>
          <p:cNvSpPr/>
          <p:nvPr/>
        </p:nvSpPr>
        <p:spPr>
          <a:xfrm>
            <a:off x="793790" y="3578900"/>
            <a:ext cx="7556421" cy="2177415"/>
          </a:xfrm>
          <a:prstGeom prst="rect">
            <a:avLst/>
          </a:prstGeom>
          <a:noFill/>
          <a:ln/>
        </p:spPr>
        <p:txBody>
          <a:bodyPr wrap="square" lIns="0" tIns="0" rIns="0" bIns="0" rtlCol="0" anchor="t"/>
          <a:lstStyle/>
          <a:p>
            <a:pPr marL="0" indent="0">
              <a:lnSpc>
                <a:spcPts val="2850"/>
              </a:lnSpc>
              <a:buNone/>
            </a:pPr>
            <a:endParaRPr lang="en-US" sz="1750" dirty="0"/>
          </a:p>
        </p:txBody>
      </p:sp>
      <p:sp>
        <p:nvSpPr>
          <p:cNvPr id="9" name="Rectangle 8">
            <a:extLst>
              <a:ext uri="{FF2B5EF4-FFF2-40B4-BE49-F238E27FC236}">
                <a16:creationId xmlns:a16="http://schemas.microsoft.com/office/drawing/2014/main" id="{C9195125-9056-03DE-B238-1E25AB13EA3F}"/>
              </a:ext>
            </a:extLst>
          </p:cNvPr>
          <p:cNvSpPr/>
          <p:nvPr/>
        </p:nvSpPr>
        <p:spPr>
          <a:xfrm>
            <a:off x="12527280" y="7467600"/>
            <a:ext cx="2103120" cy="762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B213643-34C3-B982-98AE-6E90AE0F9AE2}"/>
              </a:ext>
            </a:extLst>
          </p:cNvPr>
          <p:cNvSpPr txBox="1"/>
          <p:nvPr/>
        </p:nvSpPr>
        <p:spPr>
          <a:xfrm>
            <a:off x="1417320" y="960120"/>
            <a:ext cx="6461760" cy="2831544"/>
          </a:xfrm>
          <a:prstGeom prst="rect">
            <a:avLst/>
          </a:prstGeom>
          <a:noFill/>
        </p:spPr>
        <p:txBody>
          <a:bodyPr wrap="square" rtlCol="0">
            <a:spAutoFit/>
          </a:bodyPr>
          <a:lstStyle/>
          <a:p>
            <a:r>
              <a:rPr lang="en-IN" sz="4000" dirty="0">
                <a:solidFill>
                  <a:schemeClr val="bg1"/>
                </a:solidFill>
              </a:rPr>
              <a:t>Team Members:</a:t>
            </a:r>
          </a:p>
          <a:p>
            <a:r>
              <a:rPr lang="en-IN" sz="4000" dirty="0">
                <a:solidFill>
                  <a:schemeClr val="bg1"/>
                </a:solidFill>
              </a:rPr>
              <a:t>2310040097 – Aniket Panda</a:t>
            </a:r>
          </a:p>
          <a:p>
            <a:r>
              <a:rPr lang="en-IN" sz="4000" dirty="0">
                <a:solidFill>
                  <a:schemeClr val="bg1"/>
                </a:solidFill>
              </a:rPr>
              <a:t>2310040095 – </a:t>
            </a:r>
            <a:r>
              <a:rPr lang="en-IN" sz="4000" dirty="0" err="1">
                <a:solidFill>
                  <a:schemeClr val="bg1"/>
                </a:solidFill>
              </a:rPr>
              <a:t>Sayooj</a:t>
            </a:r>
            <a:r>
              <a:rPr lang="en-IN" sz="4000" dirty="0">
                <a:solidFill>
                  <a:schemeClr val="bg1"/>
                </a:solidFill>
              </a:rPr>
              <a:t> S</a:t>
            </a:r>
          </a:p>
          <a:p>
            <a:r>
              <a:rPr lang="en-IN" sz="4000" dirty="0">
                <a:solidFill>
                  <a:schemeClr val="bg1"/>
                </a:solidFill>
              </a:rPr>
              <a:t>2310040132 – Ravi Ratna</a:t>
            </a:r>
          </a:p>
          <a:p>
            <a:endParaRPr lang="en-IN" dirty="0">
              <a:solidFill>
                <a:schemeClr val="bg1"/>
              </a:solidFill>
            </a:endParaRPr>
          </a:p>
        </p:txBody>
      </p:sp>
    </p:spTree>
    <p:extLst>
      <p:ext uri="{BB962C8B-B14F-4D97-AF65-F5344CB8AC3E}">
        <p14:creationId xmlns:p14="http://schemas.microsoft.com/office/powerpoint/2010/main" val="311191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4155"/>
            <a:ext cx="9577149" cy="708779"/>
          </a:xfrm>
          <a:prstGeom prst="rect">
            <a:avLst/>
          </a:prstGeom>
          <a:noFill/>
          <a:ln/>
        </p:spPr>
        <p:txBody>
          <a:bodyPr wrap="none" lIns="0" tIns="0" rIns="0" bIns="0" rtlCol="0" anchor="t"/>
          <a:lstStyle/>
          <a:p>
            <a:pPr marL="0" indent="0">
              <a:lnSpc>
                <a:spcPts val="5550"/>
              </a:lnSpc>
              <a:buNone/>
            </a:pPr>
            <a:r>
              <a:rPr lang="en-US" sz="4450" kern="0" spc="-45" dirty="0">
                <a:solidFill>
                  <a:srgbClr val="FA95AF"/>
                </a:solidFill>
                <a:latin typeface="Anton" pitchFamily="34" charset="0"/>
                <a:ea typeface="Anton" pitchFamily="34" charset="-122"/>
                <a:cs typeface="Anton" pitchFamily="34" charset="-120"/>
              </a:rPr>
              <a:t>Proposed Solution: A Multi-Tiered Approach</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marL="0" indent="0">
              <a:lnSpc>
                <a:spcPts val="2750"/>
              </a:lnSpc>
              <a:buNone/>
            </a:pPr>
            <a:r>
              <a:rPr lang="en-US" sz="2200" kern="0" spc="-22" dirty="0">
                <a:solidFill>
                  <a:srgbClr val="FA95AF"/>
                </a:solidFill>
                <a:latin typeface="Anton" pitchFamily="34" charset="0"/>
                <a:ea typeface="Anton" pitchFamily="34" charset="-122"/>
                <a:cs typeface="Anton" pitchFamily="34" charset="-120"/>
              </a:rPr>
              <a:t>Elephant Detection Model</a:t>
            </a:r>
            <a:endParaRPr lang="en-US" sz="2200" dirty="0"/>
          </a:p>
        </p:txBody>
      </p:sp>
      <p:sp>
        <p:nvSpPr>
          <p:cNvPr id="4" name="Text 2"/>
          <p:cNvSpPr/>
          <p:nvPr/>
        </p:nvSpPr>
        <p:spPr>
          <a:xfrm>
            <a:off x="793790" y="3671054"/>
            <a:ext cx="3978116" cy="2540318"/>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Fira Sans" pitchFamily="34" charset="0"/>
                <a:ea typeface="Fira Sans" pitchFamily="34" charset="-122"/>
                <a:cs typeface="Fira Sans" pitchFamily="34" charset="-120"/>
              </a:rPr>
              <a:t>A deep learning model, such as YOLO or Faster R-CNN, trained on an extensive elephant dataset will enable real-time detection. Optimized for edge devices like Raspberry Pi or Jetson Nano, ensuring efficient processing at the source.</a:t>
            </a:r>
            <a:endParaRPr lang="en-US" sz="1750" dirty="0"/>
          </a:p>
        </p:txBody>
      </p:sp>
      <p:sp>
        <p:nvSpPr>
          <p:cNvPr id="5" name="Text 3"/>
          <p:cNvSpPr/>
          <p:nvPr/>
        </p:nvSpPr>
        <p:spPr>
          <a:xfrm>
            <a:off x="5332928" y="3089910"/>
            <a:ext cx="3248858" cy="354330"/>
          </a:xfrm>
          <a:prstGeom prst="rect">
            <a:avLst/>
          </a:prstGeom>
          <a:noFill/>
          <a:ln/>
        </p:spPr>
        <p:txBody>
          <a:bodyPr wrap="none" lIns="0" tIns="0" rIns="0" bIns="0" rtlCol="0" anchor="t"/>
          <a:lstStyle/>
          <a:p>
            <a:pPr marL="0" indent="0">
              <a:lnSpc>
                <a:spcPts val="2750"/>
              </a:lnSpc>
              <a:buNone/>
            </a:pPr>
            <a:r>
              <a:rPr lang="en-US" sz="2200" kern="0" spc="-22" dirty="0">
                <a:solidFill>
                  <a:srgbClr val="FA95AF"/>
                </a:solidFill>
                <a:latin typeface="Anton" pitchFamily="34" charset="0"/>
                <a:ea typeface="Anton" pitchFamily="34" charset="-122"/>
                <a:cs typeface="Anton" pitchFamily="34" charset="-120"/>
              </a:rPr>
              <a:t>Intrusion Distance Estimation</a:t>
            </a:r>
            <a:endParaRPr lang="en-US" sz="2200" dirty="0"/>
          </a:p>
        </p:txBody>
      </p:sp>
      <p:sp>
        <p:nvSpPr>
          <p:cNvPr id="6" name="Text 4"/>
          <p:cNvSpPr/>
          <p:nvPr/>
        </p:nvSpPr>
        <p:spPr>
          <a:xfrm>
            <a:off x="5332928" y="3671054"/>
            <a:ext cx="3978116" cy="217741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Fira Sans" pitchFamily="34" charset="0"/>
                <a:ea typeface="Fira Sans" pitchFamily="34" charset="-122"/>
                <a:cs typeface="Fira Sans" pitchFamily="34" charset="-120"/>
              </a:rPr>
              <a:t>Depth estimation using stereo cameras or LiDAR measures the distance of detected elephants from human settlements. Threshold distances trigger alerts at different levels, such as warning at 50m and critical at 20m.</a:t>
            </a:r>
            <a:endParaRPr lang="en-US" sz="1750" dirty="0"/>
          </a:p>
        </p:txBody>
      </p:sp>
      <p:sp>
        <p:nvSpPr>
          <p:cNvPr id="7" name="Text 5"/>
          <p:cNvSpPr/>
          <p:nvPr/>
        </p:nvSpPr>
        <p:spPr>
          <a:xfrm>
            <a:off x="9872067" y="3089910"/>
            <a:ext cx="2835235" cy="354330"/>
          </a:xfrm>
          <a:prstGeom prst="rect">
            <a:avLst/>
          </a:prstGeom>
          <a:noFill/>
          <a:ln/>
        </p:spPr>
        <p:txBody>
          <a:bodyPr wrap="none" lIns="0" tIns="0" rIns="0" bIns="0" rtlCol="0" anchor="t"/>
          <a:lstStyle/>
          <a:p>
            <a:pPr marL="0" indent="0">
              <a:lnSpc>
                <a:spcPts val="2750"/>
              </a:lnSpc>
              <a:buNone/>
            </a:pPr>
            <a:r>
              <a:rPr lang="en-US" sz="2200" kern="0" spc="-22" dirty="0">
                <a:solidFill>
                  <a:srgbClr val="FA95AF"/>
                </a:solidFill>
                <a:latin typeface="Anton" pitchFamily="34" charset="0"/>
                <a:ea typeface="Anton" pitchFamily="34" charset="-122"/>
                <a:cs typeface="Anton" pitchFamily="34" charset="-120"/>
              </a:rPr>
              <a:t>Automated Alert System</a:t>
            </a:r>
            <a:endParaRPr lang="en-US" sz="2200" dirty="0"/>
          </a:p>
        </p:txBody>
      </p:sp>
      <p:sp>
        <p:nvSpPr>
          <p:cNvPr id="8" name="Text 6"/>
          <p:cNvSpPr/>
          <p:nvPr/>
        </p:nvSpPr>
        <p:spPr>
          <a:xfrm>
            <a:off x="9872067" y="3671054"/>
            <a:ext cx="3978116" cy="2177415"/>
          </a:xfrm>
          <a:prstGeom prst="rect">
            <a:avLst/>
          </a:prstGeom>
          <a:noFill/>
          <a:ln/>
        </p:spPr>
        <p:txBody>
          <a:bodyPr wrap="square" lIns="0" tIns="0" rIns="0" bIns="0" rtlCol="0" anchor="t"/>
          <a:lstStyle/>
          <a:p>
            <a:pPr marL="0" indent="0">
              <a:lnSpc>
                <a:spcPts val="2850"/>
              </a:lnSpc>
              <a:buNone/>
            </a:pPr>
            <a:r>
              <a:rPr lang="en-US" sz="1750" kern="0" spc="-36" dirty="0">
                <a:solidFill>
                  <a:srgbClr val="E0D6DE"/>
                </a:solidFill>
                <a:latin typeface="Fira Sans" pitchFamily="34" charset="0"/>
                <a:ea typeface="Fira Sans" pitchFamily="34" charset="-122"/>
                <a:cs typeface="Fira Sans" pitchFamily="34" charset="-120"/>
              </a:rPr>
              <a:t>An automated system sends SMS, push notifications, or automated calls to farmers, villagers, and forest officials. IoT-based loudspeakers emit deterrent sounds like bees or alarms to repel approaching elephants.</a:t>
            </a:r>
            <a:endParaRPr lang="en-US" sz="1750" dirty="0"/>
          </a:p>
        </p:txBody>
      </p:sp>
      <p:sp>
        <p:nvSpPr>
          <p:cNvPr id="9" name="Rectangle 8">
            <a:extLst>
              <a:ext uri="{FF2B5EF4-FFF2-40B4-BE49-F238E27FC236}">
                <a16:creationId xmlns:a16="http://schemas.microsoft.com/office/drawing/2014/main" id="{DA155062-DFC3-74E5-7917-5B5C4CF4E0E9}"/>
              </a:ext>
            </a:extLst>
          </p:cNvPr>
          <p:cNvSpPr/>
          <p:nvPr/>
        </p:nvSpPr>
        <p:spPr>
          <a:xfrm>
            <a:off x="12527280" y="7467600"/>
            <a:ext cx="2103120" cy="762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689848" y="543520"/>
            <a:ext cx="7764304" cy="1231821"/>
          </a:xfrm>
          <a:prstGeom prst="rect">
            <a:avLst/>
          </a:prstGeom>
          <a:noFill/>
          <a:ln/>
        </p:spPr>
        <p:txBody>
          <a:bodyPr wrap="square" lIns="0" tIns="0" rIns="0" bIns="0" rtlCol="0" anchor="t"/>
          <a:lstStyle/>
          <a:p>
            <a:pPr marL="0" indent="0">
              <a:lnSpc>
                <a:spcPts val="4850"/>
              </a:lnSpc>
              <a:buNone/>
            </a:pPr>
            <a:r>
              <a:rPr lang="en-US" sz="3850" kern="0" spc="-39" dirty="0">
                <a:solidFill>
                  <a:srgbClr val="FA95AF"/>
                </a:solidFill>
                <a:latin typeface="Anton" pitchFamily="34" charset="0"/>
                <a:ea typeface="Anton" pitchFamily="34" charset="-122"/>
                <a:cs typeface="Anton" pitchFamily="34" charset="-120"/>
              </a:rPr>
              <a:t>Potential Improvements: Enhancing the System</a:t>
            </a:r>
            <a:endParaRPr lang="en-US" sz="3850" dirty="0"/>
          </a:p>
        </p:txBody>
      </p:sp>
      <p:pic>
        <p:nvPicPr>
          <p:cNvPr id="4" name="Image 1" descr="preencoded.png"/>
          <p:cNvPicPr>
            <a:picLocks noChangeAspect="1"/>
          </p:cNvPicPr>
          <p:nvPr/>
        </p:nvPicPr>
        <p:blipFill>
          <a:blip r:embed="rId3"/>
          <a:stretch>
            <a:fillRect/>
          </a:stretch>
        </p:blipFill>
        <p:spPr>
          <a:xfrm>
            <a:off x="689848" y="2070973"/>
            <a:ext cx="985599" cy="1766530"/>
          </a:xfrm>
          <a:prstGeom prst="rect">
            <a:avLst/>
          </a:prstGeom>
        </p:spPr>
      </p:pic>
      <p:sp>
        <p:nvSpPr>
          <p:cNvPr id="5" name="Text 1"/>
          <p:cNvSpPr/>
          <p:nvPr/>
        </p:nvSpPr>
        <p:spPr>
          <a:xfrm>
            <a:off x="1971080" y="2268022"/>
            <a:ext cx="2463998" cy="308015"/>
          </a:xfrm>
          <a:prstGeom prst="rect">
            <a:avLst/>
          </a:prstGeom>
          <a:noFill/>
          <a:ln/>
        </p:spPr>
        <p:txBody>
          <a:bodyPr wrap="none" lIns="0" tIns="0" rIns="0" bIns="0" rtlCol="0" anchor="t"/>
          <a:lstStyle/>
          <a:p>
            <a:pPr marL="0" indent="0" algn="l">
              <a:lnSpc>
                <a:spcPts val="2400"/>
              </a:lnSpc>
              <a:buNone/>
            </a:pPr>
            <a:r>
              <a:rPr lang="en-US" sz="1900" kern="0" spc="-19" dirty="0">
                <a:solidFill>
                  <a:srgbClr val="E0D6DE"/>
                </a:solidFill>
                <a:latin typeface="Anton" pitchFamily="34" charset="0"/>
                <a:ea typeface="Anton" pitchFamily="34" charset="-122"/>
                <a:cs typeface="Anton" pitchFamily="34" charset="-120"/>
              </a:rPr>
              <a:t>Drone Integration</a:t>
            </a:r>
            <a:endParaRPr lang="en-US" sz="1900" dirty="0"/>
          </a:p>
        </p:txBody>
      </p:sp>
      <p:sp>
        <p:nvSpPr>
          <p:cNvPr id="6" name="Text 2"/>
          <p:cNvSpPr/>
          <p:nvPr/>
        </p:nvSpPr>
        <p:spPr>
          <a:xfrm>
            <a:off x="1971080" y="2694265"/>
            <a:ext cx="6483072" cy="946190"/>
          </a:xfrm>
          <a:prstGeom prst="rect">
            <a:avLst/>
          </a:prstGeom>
          <a:noFill/>
          <a:ln/>
        </p:spPr>
        <p:txBody>
          <a:bodyPr wrap="square" lIns="0" tIns="0" rIns="0" bIns="0" rtlCol="0" anchor="t"/>
          <a:lstStyle/>
          <a:p>
            <a:pPr marL="0" indent="0" algn="l">
              <a:lnSpc>
                <a:spcPts val="2450"/>
              </a:lnSpc>
              <a:buNone/>
            </a:pPr>
            <a:r>
              <a:rPr lang="en-US" sz="1550" kern="0" spc="-31" dirty="0">
                <a:solidFill>
                  <a:srgbClr val="E0D6DE"/>
                </a:solidFill>
                <a:latin typeface="Fira Sans" pitchFamily="34" charset="0"/>
                <a:ea typeface="Fira Sans" pitchFamily="34" charset="-122"/>
                <a:cs typeface="Fira Sans" pitchFamily="34" charset="-120"/>
              </a:rPr>
              <a:t>Deploy drones to patrol high-risk zones, utilizing AI to detect and track elephants from the air. Infrared cameras enable detection during nighttime operations, enhancing overall coverage and effectiveness.</a:t>
            </a:r>
            <a:endParaRPr lang="en-US" sz="1550" dirty="0"/>
          </a:p>
        </p:txBody>
      </p:sp>
      <p:pic>
        <p:nvPicPr>
          <p:cNvPr id="7" name="Image 2" descr="preencoded.png"/>
          <p:cNvPicPr>
            <a:picLocks noChangeAspect="1"/>
          </p:cNvPicPr>
          <p:nvPr/>
        </p:nvPicPr>
        <p:blipFill>
          <a:blip r:embed="rId4"/>
          <a:stretch>
            <a:fillRect/>
          </a:stretch>
        </p:blipFill>
        <p:spPr>
          <a:xfrm>
            <a:off x="689848" y="3837503"/>
            <a:ext cx="985599" cy="2081927"/>
          </a:xfrm>
          <a:prstGeom prst="rect">
            <a:avLst/>
          </a:prstGeom>
        </p:spPr>
      </p:pic>
      <p:sp>
        <p:nvSpPr>
          <p:cNvPr id="8" name="Text 3"/>
          <p:cNvSpPr/>
          <p:nvPr/>
        </p:nvSpPr>
        <p:spPr>
          <a:xfrm>
            <a:off x="1971080" y="4034552"/>
            <a:ext cx="2925961" cy="308015"/>
          </a:xfrm>
          <a:prstGeom prst="rect">
            <a:avLst/>
          </a:prstGeom>
          <a:noFill/>
          <a:ln/>
        </p:spPr>
        <p:txBody>
          <a:bodyPr wrap="none" lIns="0" tIns="0" rIns="0" bIns="0" rtlCol="0" anchor="t"/>
          <a:lstStyle/>
          <a:p>
            <a:pPr marL="0" indent="0" algn="l">
              <a:lnSpc>
                <a:spcPts val="2400"/>
              </a:lnSpc>
              <a:buNone/>
            </a:pPr>
            <a:r>
              <a:rPr lang="en-US" sz="1900" kern="0" spc="-19" dirty="0">
                <a:solidFill>
                  <a:srgbClr val="E0D6DE"/>
                </a:solidFill>
                <a:latin typeface="Anton" pitchFamily="34" charset="0"/>
                <a:ea typeface="Anton" pitchFamily="34" charset="-122"/>
                <a:cs typeface="Anton" pitchFamily="34" charset="-120"/>
              </a:rPr>
              <a:t>Behavior Analysis &amp; Prediction</a:t>
            </a:r>
            <a:endParaRPr lang="en-US" sz="1900" dirty="0"/>
          </a:p>
        </p:txBody>
      </p:sp>
      <p:sp>
        <p:nvSpPr>
          <p:cNvPr id="9" name="Text 4"/>
          <p:cNvSpPr/>
          <p:nvPr/>
        </p:nvSpPr>
        <p:spPr>
          <a:xfrm>
            <a:off x="1971080" y="4460796"/>
            <a:ext cx="6483072" cy="1261586"/>
          </a:xfrm>
          <a:prstGeom prst="rect">
            <a:avLst/>
          </a:prstGeom>
          <a:noFill/>
          <a:ln/>
        </p:spPr>
        <p:txBody>
          <a:bodyPr wrap="square" lIns="0" tIns="0" rIns="0" bIns="0" rtlCol="0" anchor="t"/>
          <a:lstStyle/>
          <a:p>
            <a:pPr marL="0" indent="0" algn="l">
              <a:lnSpc>
                <a:spcPts val="2450"/>
              </a:lnSpc>
              <a:buNone/>
            </a:pPr>
            <a:r>
              <a:rPr lang="en-US" sz="1550" kern="0" spc="-31" dirty="0">
                <a:solidFill>
                  <a:srgbClr val="E0D6DE"/>
                </a:solidFill>
                <a:latin typeface="Fira Sans" pitchFamily="34" charset="0"/>
                <a:ea typeface="Fira Sans" pitchFamily="34" charset="-122"/>
                <a:cs typeface="Fira Sans" pitchFamily="34" charset="-120"/>
              </a:rPr>
              <a:t>Employing past movement data, predict future intrusion patterns and integrate with GPS-collared elephant tracking systems for enhanced real-time detection capabilities. Early detection helps reduce conflict and improve safety.</a:t>
            </a:r>
            <a:endParaRPr lang="en-US" sz="1550" dirty="0"/>
          </a:p>
        </p:txBody>
      </p:sp>
      <p:pic>
        <p:nvPicPr>
          <p:cNvPr id="10" name="Image 3" descr="preencoded.png"/>
          <p:cNvPicPr>
            <a:picLocks noChangeAspect="1"/>
          </p:cNvPicPr>
          <p:nvPr/>
        </p:nvPicPr>
        <p:blipFill>
          <a:blip r:embed="rId5"/>
          <a:stretch>
            <a:fillRect/>
          </a:stretch>
        </p:blipFill>
        <p:spPr>
          <a:xfrm>
            <a:off x="689848" y="5919430"/>
            <a:ext cx="985599" cy="1766530"/>
          </a:xfrm>
          <a:prstGeom prst="rect">
            <a:avLst/>
          </a:prstGeom>
        </p:spPr>
      </p:pic>
      <p:sp>
        <p:nvSpPr>
          <p:cNvPr id="11" name="Text 5"/>
          <p:cNvSpPr/>
          <p:nvPr/>
        </p:nvSpPr>
        <p:spPr>
          <a:xfrm>
            <a:off x="1971080" y="6116479"/>
            <a:ext cx="2463998" cy="308015"/>
          </a:xfrm>
          <a:prstGeom prst="rect">
            <a:avLst/>
          </a:prstGeom>
          <a:noFill/>
          <a:ln/>
        </p:spPr>
        <p:txBody>
          <a:bodyPr wrap="none" lIns="0" tIns="0" rIns="0" bIns="0" rtlCol="0" anchor="t"/>
          <a:lstStyle/>
          <a:p>
            <a:pPr marL="0" indent="0" algn="l">
              <a:lnSpc>
                <a:spcPts val="2400"/>
              </a:lnSpc>
              <a:buNone/>
            </a:pPr>
            <a:r>
              <a:rPr lang="en-US" sz="1900" kern="0" spc="-19" dirty="0">
                <a:solidFill>
                  <a:srgbClr val="E0D6DE"/>
                </a:solidFill>
                <a:latin typeface="Anton" pitchFamily="34" charset="0"/>
                <a:ea typeface="Anton" pitchFamily="34" charset="-122"/>
                <a:cs typeface="Anton" pitchFamily="34" charset="-120"/>
              </a:rPr>
              <a:t>Sound-Based Detection</a:t>
            </a:r>
            <a:endParaRPr lang="en-US" sz="1900" dirty="0"/>
          </a:p>
        </p:txBody>
      </p:sp>
      <p:sp>
        <p:nvSpPr>
          <p:cNvPr id="12" name="Text 6"/>
          <p:cNvSpPr/>
          <p:nvPr/>
        </p:nvSpPr>
        <p:spPr>
          <a:xfrm>
            <a:off x="1971080" y="6542723"/>
            <a:ext cx="6483072" cy="946190"/>
          </a:xfrm>
          <a:prstGeom prst="rect">
            <a:avLst/>
          </a:prstGeom>
          <a:noFill/>
          <a:ln/>
        </p:spPr>
        <p:txBody>
          <a:bodyPr wrap="square" lIns="0" tIns="0" rIns="0" bIns="0" rtlCol="0" anchor="t"/>
          <a:lstStyle/>
          <a:p>
            <a:pPr marL="0" indent="0" algn="l">
              <a:lnSpc>
                <a:spcPts val="2450"/>
              </a:lnSpc>
              <a:buNone/>
            </a:pPr>
            <a:r>
              <a:rPr lang="en-US" sz="1550" kern="0" spc="-31" dirty="0">
                <a:solidFill>
                  <a:srgbClr val="E0D6DE"/>
                </a:solidFill>
                <a:latin typeface="Fira Sans" pitchFamily="34" charset="0"/>
                <a:ea typeface="Fira Sans" pitchFamily="34" charset="-122"/>
                <a:cs typeface="Fira Sans" pitchFamily="34" charset="-120"/>
              </a:rPr>
              <a:t>Integrate passive acoustic sensors to detect elephant trumpeting and footstep vibrations, providing early warnings before visual detection is possible. AI-based sound frequency analysis enhances system sensitivity.</a:t>
            </a:r>
            <a:endParaRPr lang="en-US" sz="1550" dirty="0"/>
          </a:p>
        </p:txBody>
      </p:sp>
      <p:sp>
        <p:nvSpPr>
          <p:cNvPr id="13" name="Rectangle 12">
            <a:extLst>
              <a:ext uri="{FF2B5EF4-FFF2-40B4-BE49-F238E27FC236}">
                <a16:creationId xmlns:a16="http://schemas.microsoft.com/office/drawing/2014/main" id="{3E02578C-00AB-6896-92BC-4C7EFAFBD286}"/>
              </a:ext>
            </a:extLst>
          </p:cNvPr>
          <p:cNvSpPr/>
          <p:nvPr/>
        </p:nvSpPr>
        <p:spPr>
          <a:xfrm>
            <a:off x="12527280" y="7467600"/>
            <a:ext cx="2103120" cy="762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328</Words>
  <Application>Microsoft Office PowerPoint</Application>
  <PresentationFormat>Custom</PresentationFormat>
  <Paragraphs>26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Anton</vt:lpstr>
      <vt:lpstr>Fira Sans</vt:lpstr>
      <vt:lpstr>Arial</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Aniket Panda</cp:lastModifiedBy>
  <cp:revision>2</cp:revision>
  <dcterms:created xsi:type="dcterms:W3CDTF">2025-02-08T05:43:08Z</dcterms:created>
  <dcterms:modified xsi:type="dcterms:W3CDTF">2025-02-08T06:05:52Z</dcterms:modified>
</cp:coreProperties>
</file>