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2" r:id="rId1"/>
  </p:sldMasterIdLst>
  <p:notesMasterIdLst>
    <p:notesMasterId r:id="rId19"/>
  </p:notesMasterIdLst>
  <p:sldIdLst>
    <p:sldId id="275" r:id="rId2"/>
    <p:sldId id="280" r:id="rId3"/>
    <p:sldId id="297" r:id="rId4"/>
    <p:sldId id="278" r:id="rId5"/>
    <p:sldId id="281" r:id="rId6"/>
    <p:sldId id="282" r:id="rId7"/>
    <p:sldId id="283" r:id="rId8"/>
    <p:sldId id="285" r:id="rId9"/>
    <p:sldId id="284" r:id="rId10"/>
    <p:sldId id="286" r:id="rId11"/>
    <p:sldId id="291" r:id="rId12"/>
    <p:sldId id="294" r:id="rId13"/>
    <p:sldId id="298" r:id="rId14"/>
    <p:sldId id="299" r:id="rId15"/>
    <p:sldId id="295" r:id="rId16"/>
    <p:sldId id="296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94985"/>
  </p:normalViewPr>
  <p:slideViewPr>
    <p:cSldViewPr snapToGrid="0" snapToObjects="1">
      <p:cViewPr>
        <p:scale>
          <a:sx n="98" d="100"/>
          <a:sy n="98" d="100"/>
        </p:scale>
        <p:origin x="36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2F725-DD80-F04D-AE61-01CA4C0FE174}" type="datetimeFigureOut">
              <a:rPr lang="en-US" smtClean="0"/>
              <a:t>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4DB10-24DF-8949-9CED-F3B77F9D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79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Believe</a:t>
            </a:r>
            <a:r>
              <a:rPr lang="en-US" baseline="0" dirty="0" smtClean="0"/>
              <a:t> it or not, you guys used views last using knowing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4DB10-24DF-8949-9CED-F3B77F9DB8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4DB10-24DF-8949-9CED-F3B77F9DB8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is the base class for widgets, which are used to create interactive UI components (Buttons, text Fields etc.)</a:t>
            </a:r>
          </a:p>
          <a:p>
            <a:endParaRPr lang="en-US" dirty="0" smtClean="0"/>
          </a:p>
          <a:p>
            <a:r>
              <a:rPr lang="en-US" dirty="0" smtClean="0"/>
              <a:t>Viewgroup subclass is the base class for layouts which are invisible containers that hold other views (or other </a:t>
            </a:r>
            <a:r>
              <a:rPr lang="en-US" dirty="0" err="1" smtClean="0"/>
              <a:t>viewgroups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4DB10-24DF-8949-9CED-F3B77F9DB8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have defined the root element you can add additional layout objects or widgets as child elements to gradually build view hierarchy that defines your layout.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4DB10-24DF-8949-9CED-F3B77F9DB8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6D1A-8C72-BF4B-8BF8-F61762E9D58A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28C2-0160-DD46-85B5-CE2B535E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9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6D1A-8C72-BF4B-8BF8-F61762E9D58A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28C2-0160-DD46-85B5-CE2B535E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7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6D1A-8C72-BF4B-8BF8-F61762E9D58A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28C2-0160-DD46-85B5-CE2B535E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5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6D1A-8C72-BF4B-8BF8-F61762E9D58A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28C2-0160-DD46-85B5-CE2B535E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6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6D1A-8C72-BF4B-8BF8-F61762E9D58A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28C2-0160-DD46-85B5-CE2B535E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6D1A-8C72-BF4B-8BF8-F61762E9D58A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28C2-0160-DD46-85B5-CE2B535E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4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6D1A-8C72-BF4B-8BF8-F61762E9D58A}" type="datetimeFigureOut">
              <a:rPr lang="en-US" smtClean="0"/>
              <a:t>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28C2-0160-DD46-85B5-CE2B535E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5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6D1A-8C72-BF4B-8BF8-F61762E9D58A}" type="datetimeFigureOut">
              <a:rPr lang="en-US" smtClean="0"/>
              <a:t>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28C2-0160-DD46-85B5-CE2B535E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6D1A-8C72-BF4B-8BF8-F61762E9D58A}" type="datetimeFigureOut">
              <a:rPr lang="en-US" smtClean="0"/>
              <a:t>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28C2-0160-DD46-85B5-CE2B535E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4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6D1A-8C72-BF4B-8BF8-F61762E9D58A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28C2-0160-DD46-85B5-CE2B535E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4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6D1A-8C72-BF4B-8BF8-F61762E9D58A}" type="datetimeFigureOut">
              <a:rPr lang="en-US" smtClean="0"/>
              <a:t>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28C2-0160-DD46-85B5-CE2B535E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5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C6D1A-8C72-BF4B-8BF8-F61762E9D58A}" type="datetimeFigureOut">
              <a:rPr lang="en-US" smtClean="0"/>
              <a:t>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C28C2-0160-DD46-85B5-CE2B535E4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-2"/>
            <a:ext cx="9144000" cy="5678313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" r="4246" b="3174"/>
          <a:stretch/>
        </p:blipFill>
        <p:spPr>
          <a:xfrm>
            <a:off x="0" y="-124048"/>
            <a:ext cx="12192000" cy="5892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634" y="4209171"/>
            <a:ext cx="8085582" cy="1186884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Views and Layouts</a:t>
            </a:r>
            <a:endParaRPr lang="en-US" sz="72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024633" y="6144866"/>
            <a:ext cx="8412589" cy="47487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GA </a:t>
            </a:r>
            <a:r>
              <a:rPr lang="en-US" smtClean="0">
                <a:latin typeface="Roboto" pitchFamily="2" charset="0"/>
                <a:ea typeface="Roboto" pitchFamily="2" charset="0"/>
              </a:rPr>
              <a:t>Sample Lesson by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Sathish kumar Somasundaram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6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12188 -0.6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-300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0.00278 -0.565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2828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-1.11111E-6 -0.6164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2" grpId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33" y="164207"/>
            <a:ext cx="8079581" cy="12511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Layout (cont.)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2632" y="2088269"/>
            <a:ext cx="8065294" cy="376618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LinearLayout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RelativeLayout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FrameLayout</a:t>
            </a:r>
            <a:endParaRPr lang="en-US" dirty="0" smtClean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AbsoluteLayout</a:t>
            </a:r>
            <a:endParaRPr lang="en-US" dirty="0" smtClean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TableLayout</a:t>
            </a:r>
            <a:endParaRPr lang="en-US" dirty="0" smtClean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Percent Layout (introduced in Android Marshmallow)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8277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33" y="164207"/>
            <a:ext cx="8079581" cy="12511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Layout (cont.)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2632" y="2088269"/>
            <a:ext cx="8065294" cy="376618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/>
              <a:t> LinearLayout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/>
              <a:t> RelativeLayout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trike="sngStrike" dirty="0" smtClean="0"/>
              <a:t> </a:t>
            </a:r>
            <a:r>
              <a:rPr lang="en-US" strike="sngStrike" dirty="0" err="1" smtClean="0"/>
              <a:t>FrameLayout</a:t>
            </a:r>
            <a:endParaRPr lang="en-US" strike="sngStrike" dirty="0" smtClean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trike="sngStrike" dirty="0" smtClean="0"/>
              <a:t> </a:t>
            </a:r>
            <a:r>
              <a:rPr lang="en-US" strike="sngStrike" dirty="0" err="1" smtClean="0"/>
              <a:t>AbsoluteLayout</a:t>
            </a:r>
            <a:endParaRPr lang="en-US" strike="sngStrike" dirty="0" smtClean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trike="sngStrike" dirty="0" smtClean="0"/>
              <a:t> </a:t>
            </a:r>
            <a:r>
              <a:rPr lang="en-US" strike="sngStrike" dirty="0" err="1" smtClean="0"/>
              <a:t>TableLayout</a:t>
            </a:r>
            <a:endParaRPr lang="en-US" strike="sngStrike" dirty="0" smtClean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trike="sngStrike" dirty="0" smtClean="0"/>
              <a:t> Percent Layout (introduced in Android Marshmallow)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1846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33" y="164207"/>
            <a:ext cx="8079581" cy="12511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Layout (cont.)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2632" y="2088269"/>
            <a:ext cx="8065294" cy="3766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Layout Designer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Layout XML Editor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114008283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33" y="164207"/>
            <a:ext cx="8079581" cy="12511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Layout (cont.)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2632" y="2088269"/>
            <a:ext cx="8065294" cy="3766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/>
              <a:t> GUI Editor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/>
              <a:t> Layout XML editor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strike="sngStrike" dirty="0" smtClean="0"/>
              <a:t>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91456011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32812" y="3069772"/>
            <a:ext cx="3366680" cy="11518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b="1" dirty="0" smtClean="0"/>
              <a:t>LIVE </a:t>
            </a:r>
            <a:r>
              <a:rPr lang="en-US" sz="4000" b="1" dirty="0" smtClean="0"/>
              <a:t>DEMO</a:t>
            </a:r>
            <a:endParaRPr lang="en-US" sz="4000" strike="sngStrike" dirty="0" smtClean="0"/>
          </a:p>
        </p:txBody>
      </p:sp>
    </p:spTree>
    <p:extLst>
      <p:ext uri="{BB962C8B-B14F-4D97-AF65-F5344CB8AC3E}">
        <p14:creationId xmlns:p14="http://schemas.microsoft.com/office/powerpoint/2010/main" val="129679394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33" y="164207"/>
            <a:ext cx="8079581" cy="12511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Learning Outcomes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2632" y="2088269"/>
            <a:ext cx="8065294" cy="3766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View, </a:t>
            </a:r>
            <a:r>
              <a:rPr lang="en-US" dirty="0"/>
              <a:t>V</a:t>
            </a:r>
            <a:r>
              <a:rPr lang="en-US" dirty="0" smtClean="0"/>
              <a:t>iewGroup and </a:t>
            </a:r>
            <a:r>
              <a:rPr lang="en-US" dirty="0" smtClean="0"/>
              <a:t>how its relates</a:t>
            </a:r>
            <a:endParaRPr lang="en-US" dirty="0" smtClean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Layout and root view.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LinearLayout and RelativeLayout.</a:t>
            </a:r>
          </a:p>
        </p:txBody>
      </p:sp>
    </p:spTree>
    <p:extLst>
      <p:ext uri="{BB962C8B-B14F-4D97-AF65-F5344CB8AC3E}">
        <p14:creationId xmlns:p14="http://schemas.microsoft.com/office/powerpoint/2010/main" val="36331665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33" y="164207"/>
            <a:ext cx="8079581" cy="12511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Next class topics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2632" y="2088269"/>
            <a:ext cx="8065294" cy="3766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Activity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More layouts</a:t>
            </a:r>
          </a:p>
        </p:txBody>
      </p:sp>
    </p:spTree>
    <p:extLst>
      <p:ext uri="{BB962C8B-B14F-4D97-AF65-F5344CB8AC3E}">
        <p14:creationId xmlns:p14="http://schemas.microsoft.com/office/powerpoint/2010/main" val="191795777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20" y="1700536"/>
            <a:ext cx="8079581" cy="165819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boto" pitchFamily="2" charset="0"/>
                <a:ea typeface="Roboto" pitchFamily="2" charset="0"/>
              </a:rPr>
              <a:t>Questions?</a:t>
            </a:r>
            <a:endParaRPr lang="en-US" sz="5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763070"/>
            <a:ext cx="12192000" cy="209493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Sathish kumar Somasundaram, 1/8/16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963204" y="4278574"/>
            <a:ext cx="968991" cy="968991"/>
            <a:chOff x="996287" y="4278573"/>
            <a:chExt cx="968991" cy="968991"/>
          </a:xfrm>
        </p:grpSpPr>
        <p:sp>
          <p:nvSpPr>
            <p:cNvPr id="4" name="Oval 3"/>
            <p:cNvSpPr/>
            <p:nvPr/>
          </p:nvSpPr>
          <p:spPr>
            <a:xfrm>
              <a:off x="996287" y="4278573"/>
              <a:ext cx="968991" cy="968991"/>
            </a:xfrm>
            <a:prstGeom prst="ellipse">
              <a:avLst/>
            </a:prstGeom>
            <a:solidFill>
              <a:srgbClr val="FCF00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35" y="4552236"/>
              <a:ext cx="417725" cy="421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916100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33" y="164207"/>
            <a:ext cx="8079581" cy="12511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Good to know</a:t>
            </a:r>
            <a:r>
              <a:rPr lang="is-I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…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2632" y="2088269"/>
            <a:ext cx="8065294" cy="3766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Roboto" pitchFamily="2" charset="0"/>
                <a:ea typeface="Roboto" pitchFamily="2" charset="0"/>
              </a:rPr>
              <a:t>Class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Roboto" pitchFamily="2" charset="0"/>
                <a:ea typeface="Roboto" pitchFamily="2" charset="0"/>
              </a:rPr>
              <a:t>Object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Roboto" pitchFamily="2" charset="0"/>
                <a:ea typeface="Roboto" pitchFamily="2" charset="0"/>
              </a:rPr>
              <a:t>Class hierarchy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Roboto" pitchFamily="2" charset="0"/>
                <a:ea typeface="Roboto" pitchFamily="2" charset="0"/>
              </a:rPr>
              <a:t>Polymorphism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7721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33" y="164207"/>
            <a:ext cx="8079581" cy="12511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View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2632" y="2088269"/>
            <a:ext cx="8065294" cy="3766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Roboto" pitchFamily="2" charset="0"/>
                <a:ea typeface="Roboto" pitchFamily="2" charset="0"/>
              </a:rPr>
              <a:t> A </a:t>
            </a:r>
            <a:r>
              <a:rPr lang="en-US" dirty="0" smtClean="0"/>
              <a:t>view occupies a rectangular area on the screen and is responsible for drawing and event handling.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Why is it important?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With possible exception of streaming audio apps everything is done in UI.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6934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33" y="164207"/>
            <a:ext cx="8079581" cy="12511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Layout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2632" y="2088269"/>
            <a:ext cx="8065294" cy="3766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Layout is a </a:t>
            </a:r>
            <a:r>
              <a:rPr lang="en-US" dirty="0" smtClean="0"/>
              <a:t>invisible container </a:t>
            </a:r>
            <a:r>
              <a:rPr lang="en-US" dirty="0" smtClean="0"/>
              <a:t>that hold other views (or other </a:t>
            </a:r>
            <a:r>
              <a:rPr lang="en-US" dirty="0" err="1" smtClean="0"/>
              <a:t>viewgroups</a:t>
            </a:r>
            <a:r>
              <a:rPr lang="en-US" dirty="0" smtClean="0"/>
              <a:t>).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33" y="164207"/>
            <a:ext cx="8079581" cy="12511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View and Viewgroup (Cont.)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743759"/>
            <a:ext cx="5801784" cy="4351338"/>
          </a:xfrm>
        </p:spPr>
      </p:pic>
      <p:pic>
        <p:nvPicPr>
          <p:cNvPr id="1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1827807"/>
            <a:ext cx="6117771" cy="4588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158" y="2474768"/>
            <a:ext cx="3333164" cy="362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114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33" y="164207"/>
            <a:ext cx="8079581" cy="12511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View and Viewgroup (Cont.)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543" y="2629800"/>
            <a:ext cx="51816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911" y="2098850"/>
            <a:ext cx="5757035" cy="33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362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33" y="164207"/>
            <a:ext cx="8079581" cy="12511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View is not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2632" y="2088269"/>
            <a:ext cx="8065294" cy="3766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View is not a ViewGroup. But, a ViewGroup consists of </a:t>
            </a:r>
            <a:r>
              <a:rPr lang="en-US" dirty="0"/>
              <a:t>v</a:t>
            </a:r>
            <a:r>
              <a:rPr lang="en-US" dirty="0" smtClean="0"/>
              <a:t>iews.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View is not an Activity. A View or ViewGroup is a part of Activity.</a:t>
            </a:r>
            <a:endParaRPr lang="en-US" dirty="0" smtClean="0">
              <a:latin typeface="Roboto" pitchFamily="2" charset="0"/>
              <a:ea typeface="Roboto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76430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33" y="164207"/>
            <a:ext cx="8079581" cy="12511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Relationship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8525" y="2313781"/>
            <a:ext cx="7734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4004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1579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33" y="164207"/>
            <a:ext cx="8079581" cy="12511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Layout (cont.)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2632" y="2088269"/>
            <a:ext cx="8065294" cy="3766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Each layout file must contain exactly one root element which must be a View or ViewGroup.</a:t>
            </a:r>
          </a:p>
        </p:txBody>
      </p:sp>
    </p:spTree>
    <p:extLst>
      <p:ext uri="{BB962C8B-B14F-4D97-AF65-F5344CB8AC3E}">
        <p14:creationId xmlns:p14="http://schemas.microsoft.com/office/powerpoint/2010/main" val="32432322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2366</TotalTime>
  <Words>343</Words>
  <Application>Microsoft Macintosh PowerPoint</Application>
  <PresentationFormat>Widescreen</PresentationFormat>
  <Paragraphs>62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Courier New</vt:lpstr>
      <vt:lpstr>Roboto</vt:lpstr>
      <vt:lpstr>Arial</vt:lpstr>
      <vt:lpstr>Office Theme</vt:lpstr>
      <vt:lpstr>Views and Layouts</vt:lpstr>
      <vt:lpstr>Good to know…</vt:lpstr>
      <vt:lpstr>View</vt:lpstr>
      <vt:lpstr>Layout</vt:lpstr>
      <vt:lpstr>View and Viewgroup (Cont.)</vt:lpstr>
      <vt:lpstr>View and Viewgroup (Cont.)</vt:lpstr>
      <vt:lpstr>View is not</vt:lpstr>
      <vt:lpstr>Relationship</vt:lpstr>
      <vt:lpstr>Layout (cont.)</vt:lpstr>
      <vt:lpstr>Layout (cont.)</vt:lpstr>
      <vt:lpstr>Layout (cont.)</vt:lpstr>
      <vt:lpstr>Layout (cont.)</vt:lpstr>
      <vt:lpstr>Layout (cont.)</vt:lpstr>
      <vt:lpstr>PowerPoint Presentation</vt:lpstr>
      <vt:lpstr>Learning Outcomes</vt:lpstr>
      <vt:lpstr>Next class topics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Sathish kumar Somasundaram</dc:creator>
  <cp:lastModifiedBy>Sathish kumar Somasundaram</cp:lastModifiedBy>
  <cp:revision>54</cp:revision>
  <cp:lastPrinted>2016-01-08T00:51:31Z</cp:lastPrinted>
  <dcterms:created xsi:type="dcterms:W3CDTF">2016-01-07T09:37:21Z</dcterms:created>
  <dcterms:modified xsi:type="dcterms:W3CDTF">2016-01-09T01:35:09Z</dcterms:modified>
</cp:coreProperties>
</file>