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4" r:id="rId9"/>
    <p:sldId id="273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yon Sengupta" initials="SS" lastIdx="1" clrIdx="0">
    <p:extLst>
      <p:ext uri="{19B8F6BF-5375-455C-9EA6-DF929625EA0E}">
        <p15:presenceInfo xmlns:p15="http://schemas.microsoft.com/office/powerpoint/2012/main" userId="ef915540b2dee4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case- data acquisition- data preparation- data visualization- exploratory data analysis- hypothesis modeling- evaluation- conclusion- operationalization </a:t>
            </a:r>
            <a:endParaRPr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moe/w/%EB%8C%80%EA%B0%81%EC%84%A0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452880" y="856032"/>
            <a:ext cx="9215120" cy="29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abic Typesetting"/>
              <a:buNone/>
            </a:pPr>
            <a:r>
              <a:rPr lang="en-US" dirty="0">
                <a:latin typeface="Arabic Typesetting"/>
                <a:ea typeface="Arabic Typesetting"/>
                <a:cs typeface="Arabic Typesetting"/>
                <a:sym typeface="Arabic Typesetting"/>
              </a:rPr>
              <a:t>Real Estate Investment Trust</a:t>
            </a:r>
            <a:endParaRPr dirty="0">
              <a:latin typeface="Arabic Typesetting"/>
              <a:ea typeface="Arabic Typesetting"/>
              <a:cs typeface="Arabic Typesetting"/>
              <a:sym typeface="Arabic Typesetting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abic Typesetting"/>
              <a:buNone/>
            </a:pPr>
            <a:r>
              <a:rPr lang="en-US" dirty="0">
                <a:latin typeface="Arabic Typesetting"/>
                <a:ea typeface="Arabic Typesetting"/>
                <a:cs typeface="Arabic Typesetting"/>
                <a:sym typeface="Arabic Typesetting"/>
              </a:rPr>
              <a:t>A Predictive Analytics Study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421A9C-3FED-4948-B720-B6C1A27F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2352"/>
            <a:ext cx="9144000" cy="1655762"/>
          </a:xfrm>
        </p:spPr>
        <p:txBody>
          <a:bodyPr/>
          <a:lstStyle/>
          <a:p>
            <a:r>
              <a:rPr lang="en-US" dirty="0"/>
              <a:t>Sayon Sengupta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CED2-1A02-4E2D-B954-51B06AA8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Basement/Property type VS Average Transaction Price and Average </a:t>
            </a:r>
            <a:r>
              <a:rPr lang="en-US" dirty="0" err="1"/>
              <a:t>Sqft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BE02-1FA0-42D2-B622-C630AEA0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7637" y="2273833"/>
            <a:ext cx="4719282" cy="4351200"/>
          </a:xfrm>
        </p:spPr>
        <p:txBody>
          <a:bodyPr/>
          <a:lstStyle/>
          <a:p>
            <a:r>
              <a:rPr lang="en-US" sz="2000" dirty="0"/>
              <a:t>We can infer from the graph that single family properties without basements have lower transaction prices on average than Apartment/Condos/Townhouses whereas single family properties with basements have higher transaction prices on average than Apartment/Condos/townhouses</a:t>
            </a:r>
          </a:p>
          <a:p>
            <a:r>
              <a:rPr lang="en-US" sz="2000" dirty="0"/>
              <a:t>Furthermore, we can see an increase in property </a:t>
            </a:r>
            <a:r>
              <a:rPr lang="en-US" sz="2000" dirty="0" err="1"/>
              <a:t>sqft</a:t>
            </a:r>
            <a:r>
              <a:rPr lang="en-US" sz="2000" dirty="0"/>
              <a:t> from apartment/condos/townhouses to single family properties where a basement is absent and present.</a:t>
            </a:r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9BF7C-7A49-427E-9189-1BB42B0C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3" y="2134994"/>
            <a:ext cx="122872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37916-806B-4458-ACD0-AF95F8B0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63" y="1962161"/>
            <a:ext cx="5913974" cy="46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CCA7-D02C-4B87-A0FB-D6B83DB3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 Beds per Property Type VS Avg Insurance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BA0-34AF-4762-9DD1-9A0749F06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0683" y="1825625"/>
            <a:ext cx="2823117" cy="4351200"/>
          </a:xfrm>
        </p:spPr>
        <p:txBody>
          <a:bodyPr/>
          <a:lstStyle/>
          <a:p>
            <a:r>
              <a:rPr lang="en-US" dirty="0"/>
              <a:t>We can infer that as the number of beds increases the insurance price usually increases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E7C3B-A1B7-49B5-92F9-27E89D04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2" y="1794573"/>
            <a:ext cx="7214026" cy="47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E1C4-5BBF-42E7-9BF7-F9067580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365125"/>
            <a:ext cx="10753436" cy="1325700"/>
          </a:xfrm>
        </p:spPr>
        <p:txBody>
          <a:bodyPr/>
          <a:lstStyle/>
          <a:p>
            <a:pPr algn="ctr"/>
            <a:r>
              <a:rPr lang="en-US" dirty="0"/>
              <a:t>No. Baths per property type VS Avg. Insurance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59D9A-EEF6-4AA0-BB0F-E463E1AF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3346" y="1825625"/>
            <a:ext cx="2700454" cy="4351200"/>
          </a:xfrm>
        </p:spPr>
        <p:txBody>
          <a:bodyPr/>
          <a:lstStyle/>
          <a:p>
            <a:r>
              <a:rPr lang="en-US" sz="2400" dirty="0"/>
              <a:t>We can infer that as the number of baths increases for a property type the avg. insurance also increases. Except for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D7F96-94CD-4BE7-9788-4D4A017A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42" y="1776274"/>
            <a:ext cx="7792960" cy="48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5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DA09-0739-45CD-9B26-47B01DCB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2258580"/>
            <a:ext cx="10515600" cy="1325700"/>
          </a:xfrm>
        </p:spPr>
        <p:txBody>
          <a:bodyPr/>
          <a:lstStyle/>
          <a:p>
            <a:r>
              <a:rPr lang="en-US" dirty="0"/>
              <a:t>Hypothesis and Modeling</a:t>
            </a:r>
          </a:p>
        </p:txBody>
      </p:sp>
    </p:spTree>
    <p:extLst>
      <p:ext uri="{BB962C8B-B14F-4D97-AF65-F5344CB8AC3E}">
        <p14:creationId xmlns:p14="http://schemas.microsoft.com/office/powerpoint/2010/main" val="374145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D6EB-DDB0-41C7-AEC5-7BB1A351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55A86-7C6D-4464-9A97-AC6C0636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91" y="1825625"/>
            <a:ext cx="11277599" cy="4351200"/>
          </a:xfrm>
        </p:spPr>
        <p:txBody>
          <a:bodyPr/>
          <a:lstStyle/>
          <a:p>
            <a:r>
              <a:rPr lang="en-US" dirty="0"/>
              <a:t>Features with the greatest predictive power on </a:t>
            </a:r>
            <a:r>
              <a:rPr lang="en-US" dirty="0" err="1"/>
              <a:t>tx_price</a:t>
            </a:r>
            <a:r>
              <a:rPr lang="en-US" dirty="0"/>
              <a:t> (least to greatest):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/>
              <a:t>Insurance		9. roof			17. </a:t>
            </a:r>
            <a:r>
              <a:rPr lang="en-US" dirty="0" err="1"/>
              <a:t>active_life</a:t>
            </a:r>
            <a:r>
              <a:rPr lang="en-US" dirty="0"/>
              <a:t>		25. basement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err="1"/>
              <a:t>Property_tax</a:t>
            </a:r>
            <a:r>
              <a:rPr lang="en-US" dirty="0"/>
              <a:t>		10. </a:t>
            </a:r>
            <a:r>
              <a:rPr lang="en-US" dirty="0" err="1"/>
              <a:t>college_grad</a:t>
            </a:r>
            <a:r>
              <a:rPr lang="en-US" dirty="0"/>
              <a:t>	18. Shopping	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err="1"/>
              <a:t>Sqft</a:t>
            </a:r>
            <a:r>
              <a:rPr lang="en-US" dirty="0"/>
              <a:t>			11. Married		19. groceries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/>
              <a:t>Beds			12. </a:t>
            </a:r>
            <a:r>
              <a:rPr lang="en-US" dirty="0" err="1"/>
              <a:t>property_type</a:t>
            </a:r>
            <a:r>
              <a:rPr lang="en-US" dirty="0"/>
              <a:t>	20. nightlife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/>
              <a:t>Baths			13. </a:t>
            </a:r>
            <a:r>
              <a:rPr lang="en-US" dirty="0" err="1"/>
              <a:t>beauty_spas</a:t>
            </a:r>
            <a:r>
              <a:rPr lang="en-US" dirty="0"/>
              <a:t>	21. median school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err="1"/>
              <a:t>Lot_size</a:t>
            </a:r>
            <a:r>
              <a:rPr lang="en-US" dirty="0"/>
              <a:t>		14. </a:t>
            </a:r>
            <a:r>
              <a:rPr lang="en-US" dirty="0" err="1"/>
              <a:t>year_built</a:t>
            </a:r>
            <a:r>
              <a:rPr lang="en-US" dirty="0"/>
              <a:t>		22. </a:t>
            </a:r>
            <a:r>
              <a:rPr lang="en-US" dirty="0" err="1"/>
              <a:t>arts_entertainment</a:t>
            </a:r>
            <a:endParaRPr lang="en-US" dirty="0"/>
          </a:p>
          <a:p>
            <a:pPr marL="1028700" lvl="1" indent="-457200">
              <a:buFont typeface="+mj-lt"/>
              <a:buAutoNum type="arabicPeriod"/>
            </a:pPr>
            <a:r>
              <a:rPr lang="en-US" dirty="0" err="1"/>
              <a:t>Exterior_walls</a:t>
            </a:r>
            <a:r>
              <a:rPr lang="en-US" dirty="0"/>
              <a:t>	15. </a:t>
            </a:r>
            <a:r>
              <a:rPr lang="en-US" dirty="0" err="1"/>
              <a:t>median_age</a:t>
            </a:r>
            <a:r>
              <a:rPr lang="en-US" dirty="0"/>
              <a:t>	23. cafes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err="1"/>
              <a:t>Tx_year</a:t>
            </a:r>
            <a:r>
              <a:rPr lang="en-US" dirty="0"/>
              <a:t>		16. restaurants	24. </a:t>
            </a:r>
            <a:r>
              <a:rPr lang="en-US" dirty="0" err="1"/>
              <a:t>numschool</a:t>
            </a:r>
            <a:endParaRPr lang="en-US" dirty="0"/>
          </a:p>
          <a:p>
            <a:pPr marL="1028700" lvl="1" indent="-457200">
              <a:buFont typeface="+mj-lt"/>
              <a:buAutoNum type="arabicPeriod"/>
            </a:pPr>
            <a:endParaRPr lang="en-US" dirty="0"/>
          </a:p>
          <a:p>
            <a:pPr marL="10287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7877-0D1A-46D7-BB02-D62D38D3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Machine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0AFDB-E663-42B9-9C42-CFBA89CC0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data was trained with 50 random forest, 50 </a:t>
            </a:r>
            <a:r>
              <a:rPr lang="en-US" dirty="0" err="1"/>
              <a:t>eXtreme</a:t>
            </a:r>
            <a:r>
              <a:rPr lang="en-US" dirty="0"/>
              <a:t> Gradient Boosting and 100 </a:t>
            </a:r>
            <a:r>
              <a:rPr lang="en-US" dirty="0" err="1"/>
              <a:t>glmnet</a:t>
            </a:r>
            <a:r>
              <a:rPr lang="en-US" dirty="0"/>
              <a:t> algorithms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/>
              <a:t>to best </a:t>
            </a:r>
            <a:r>
              <a:rPr lang="en-US" dirty="0"/>
              <a:t>model was </a:t>
            </a:r>
            <a:r>
              <a:rPr lang="en-US" dirty="0" err="1"/>
              <a:t>eXtreme</a:t>
            </a:r>
            <a:r>
              <a:rPr lang="en-US" dirty="0"/>
              <a:t> Gradient Boosting with an r squared value of .78, RMSE of 72,000</a:t>
            </a:r>
          </a:p>
        </p:txBody>
      </p:sp>
    </p:spTree>
    <p:extLst>
      <p:ext uri="{BB962C8B-B14F-4D97-AF65-F5344CB8AC3E}">
        <p14:creationId xmlns:p14="http://schemas.microsoft.com/office/powerpoint/2010/main" val="210651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260E-7F9A-4F02-BE40-36999EDF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684B8-D344-44F4-A502-E72DC64D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4780"/>
            <a:ext cx="10515600" cy="172843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F6E7C-F839-4922-A362-6516CE1FE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predicted values using the test data set:</a:t>
            </a:r>
          </a:p>
        </p:txBody>
      </p:sp>
    </p:spTree>
    <p:extLst>
      <p:ext uri="{BB962C8B-B14F-4D97-AF65-F5344CB8AC3E}">
        <p14:creationId xmlns:p14="http://schemas.microsoft.com/office/powerpoint/2010/main" val="300920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F4DE-A89E-4B86-8E3C-1860CBA1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Cont.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56517-BAFE-42B4-A8D3-B72F4901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6" y="1690825"/>
            <a:ext cx="5444404" cy="472306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0DFDA-3F11-47D4-B512-E3CB878D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0436" y="1825625"/>
            <a:ext cx="3013363" cy="4351200"/>
          </a:xfrm>
        </p:spPr>
        <p:txBody>
          <a:bodyPr/>
          <a:lstStyle/>
          <a:p>
            <a:r>
              <a:rPr lang="en-US" dirty="0"/>
              <a:t>Predictions are made within a RMSE value of 70,000</a:t>
            </a:r>
          </a:p>
        </p:txBody>
      </p:sp>
    </p:spTree>
    <p:extLst>
      <p:ext uri="{BB962C8B-B14F-4D97-AF65-F5344CB8AC3E}">
        <p14:creationId xmlns:p14="http://schemas.microsoft.com/office/powerpoint/2010/main" val="320949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B553-510E-43EC-A9CC-00F063E3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9899-A36D-4789-B778-48750579D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see a RMSE value of 70,000 and r squared of .95 our ML trained model is a more accurate than the appraisers for the REIT</a:t>
            </a:r>
          </a:p>
          <a:p>
            <a:r>
              <a:rPr lang="en-US" dirty="0"/>
              <a:t>We can submit this trained model to the client and do further exploration to improve the accuracy via feature engineering.</a:t>
            </a:r>
          </a:p>
        </p:txBody>
      </p:sp>
    </p:spTree>
    <p:extLst>
      <p:ext uri="{BB962C8B-B14F-4D97-AF65-F5344CB8AC3E}">
        <p14:creationId xmlns:p14="http://schemas.microsoft.com/office/powerpoint/2010/main" val="355302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2088" y="5833"/>
            <a:ext cx="10515600" cy="11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52457" y="1071417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Case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53482" y="1732626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52457" y="5567723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52457" y="6174409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Operationalisation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52457" y="4926038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52457" y="4284919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Significance Testing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52457" y="2385043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52457" y="3018335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Visualisation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52457" y="3651627"/>
            <a:ext cx="2220686" cy="4833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2971024" y="1093212"/>
            <a:ext cx="66262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transaction price of 1883 real estate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 evaluated) </a:t>
            </a:r>
            <a:endParaRPr dirty="0"/>
          </a:p>
        </p:txBody>
      </p:sp>
      <p:sp>
        <p:nvSpPr>
          <p:cNvPr id="105" name="Google Shape;105;p14"/>
          <p:cNvSpPr txBox="1"/>
          <p:nvPr/>
        </p:nvSpPr>
        <p:spPr>
          <a:xfrm>
            <a:off x="2971024" y="2426113"/>
            <a:ext cx="30684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Cleaning through Azure)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2971024" y="3008383"/>
            <a:ext cx="38839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(Descriptive Statistics through Tableau )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971024" y="3647351"/>
            <a:ext cx="501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(Independent features selected for further analysis)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2971024" y="4329413"/>
            <a:ext cx="66262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(Performing Feature Importance Analytics using Chi-Squared Testing)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971024" y="4942195"/>
            <a:ext cx="7929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(Applied Chi-square for Categorical Variables and Correlation for Numeric Variable)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2971023" y="5581350"/>
            <a:ext cx="20624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(Predictive Analysis)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2971023" y="6254235"/>
            <a:ext cx="22313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(Prescriptive Analysis)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2971024" y="1786958"/>
            <a:ext cx="33995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was obtained in CSV format)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rot="-6163104" flipH="1">
            <a:off x="309497" y="3978549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 rot="-6163104" flipH="1">
            <a:off x="315812" y="4599338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 rot="-6163104" flipH="1">
            <a:off x="322127" y="5266792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rot="-6163104" flipH="1">
            <a:off x="297284" y="5908477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 rot="-6163104" flipH="1">
            <a:off x="297284" y="1374206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 rot="-6163104" flipH="1">
            <a:off x="331264" y="2046694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 rot="-6163104" flipH="1">
            <a:off x="309497" y="2682891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 rot="-6163104" flipH="1">
            <a:off x="315812" y="3332754"/>
            <a:ext cx="583359" cy="51103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4605" y="85441"/>
                </a:moveTo>
                <a:lnTo>
                  <a:pt x="14605" y="85441"/>
                </a:lnTo>
                <a:cubicBezTo>
                  <a:pt x="5079" y="69145"/>
                  <a:pt x="5425" y="49051"/>
                  <a:pt x="15505" y="33077"/>
                </a:cubicBezTo>
                <a:cubicBezTo>
                  <a:pt x="25586" y="17104"/>
                  <a:pt x="43785" y="7813"/>
                  <a:pt x="62931" y="8865"/>
                </a:cubicBezTo>
                <a:cubicBezTo>
                  <a:pt x="82078" y="9917"/>
                  <a:pt x="99101" y="21145"/>
                  <a:pt x="107292" y="38122"/>
                </a:cubicBezTo>
                <a:lnTo>
                  <a:pt x="114576" y="38106"/>
                </a:lnTo>
                <a:lnTo>
                  <a:pt x="109555" y="59890"/>
                </a:lnTo>
                <a:lnTo>
                  <a:pt x="93686" y="38153"/>
                </a:lnTo>
                <a:lnTo>
                  <a:pt x="100892" y="38137"/>
                </a:lnTo>
                <a:cubicBezTo>
                  <a:pt x="92702" y="24015"/>
                  <a:pt x="77243" y="15205"/>
                  <a:pt x="60409" y="15064"/>
                </a:cubicBezTo>
                <a:cubicBezTo>
                  <a:pt x="43575" y="14922"/>
                  <a:pt x="27958" y="23472"/>
                  <a:pt x="19512" y="37454"/>
                </a:cubicBezTo>
                <a:cubicBezTo>
                  <a:pt x="11065" y="51436"/>
                  <a:pt x="11091" y="68696"/>
                  <a:pt x="19578" y="82655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Preparation</a:t>
            </a:r>
            <a:endParaRPr dirty="0"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2433294" y="1704977"/>
            <a:ext cx="5306111" cy="3921124"/>
            <a:chOff x="1874494" y="0"/>
            <a:chExt cx="5306111" cy="3921124"/>
          </a:xfrm>
        </p:grpSpPr>
        <p:sp>
          <p:nvSpPr>
            <p:cNvPr id="127" name="Google Shape;127;p15"/>
            <p:cNvSpPr/>
            <p:nvPr/>
          </p:nvSpPr>
          <p:spPr>
            <a:xfrm>
              <a:off x="2391817" y="529969"/>
              <a:ext cx="925914" cy="90062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38998" r="-38997"/>
              </a:stretch>
            </a:blip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8" name="Google Shape;128;p15"/>
            <p:cNvCxnSpPr/>
            <p:nvPr/>
          </p:nvCxnSpPr>
          <p:spPr>
            <a:xfrm>
              <a:off x="1874494" y="0"/>
              <a:ext cx="196" cy="3921124"/>
            </a:xfrm>
            <a:prstGeom prst="straightConnector1">
              <a:avLst/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9" name="Google Shape;129;p15"/>
            <p:cNvSpPr/>
            <p:nvPr/>
          </p:nvSpPr>
          <p:spPr>
            <a:xfrm>
              <a:off x="2087274" y="1960562"/>
              <a:ext cx="1535002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2087274" y="1960562"/>
              <a:ext cx="1535002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 Number of records: 1883 </a:t>
              </a:r>
              <a:endParaRPr dirty="0"/>
            </a:p>
          </p:txBody>
        </p:sp>
        <p:cxnSp>
          <p:nvCxnSpPr>
            <p:cNvPr id="132" name="Google Shape;132;p15"/>
            <p:cNvCxnSpPr/>
            <p:nvPr/>
          </p:nvCxnSpPr>
          <p:spPr>
            <a:xfrm>
              <a:off x="3623181" y="0"/>
              <a:ext cx="196" cy="3921124"/>
            </a:xfrm>
            <a:prstGeom prst="straightConnector1">
              <a:avLst/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" name="Google Shape;133;p15"/>
            <p:cNvSpPr/>
            <p:nvPr/>
          </p:nvSpPr>
          <p:spPr>
            <a:xfrm>
              <a:off x="3826158" y="1960562"/>
              <a:ext cx="1554608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3826158" y="1960562"/>
              <a:ext cx="1554608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duplicates were found</a:t>
              </a:r>
              <a:endParaRPr dirty="0"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901250" y="472456"/>
              <a:ext cx="921405" cy="1015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3999" r="-3999"/>
              </a:stretch>
            </a:blip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36;p15"/>
            <p:cNvCxnSpPr/>
            <p:nvPr/>
          </p:nvCxnSpPr>
          <p:spPr>
            <a:xfrm>
              <a:off x="5381672" y="0"/>
              <a:ext cx="196" cy="3921124"/>
            </a:xfrm>
            <a:prstGeom prst="straightConnector1">
              <a:avLst/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" name="Google Shape;137;p15"/>
            <p:cNvSpPr/>
            <p:nvPr/>
          </p:nvSpPr>
          <p:spPr>
            <a:xfrm>
              <a:off x="5543301" y="1960562"/>
              <a:ext cx="1637304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5543301" y="1960562"/>
              <a:ext cx="1637304" cy="1960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has been cleaned.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Found total of 803 missing values. Handled by replacing with mode.</a:t>
              </a:r>
              <a:endParaRPr dirty="0"/>
            </a:p>
          </p:txBody>
        </p:sp>
      </p:grp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F57AA3F-DEFE-4E2F-A0A8-3E1341F67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75898" y="2234946"/>
            <a:ext cx="970852" cy="970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838200" y="1481029"/>
            <a:ext cx="7353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Features (i.e. Variables) were segregated into 5 Categories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66700" y="2049978"/>
            <a:ext cx="1143000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(Y) Variable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276224" y="3557695"/>
            <a:ext cx="1425575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Price</a:t>
            </a:r>
            <a:endParaRPr dirty="0"/>
          </a:p>
        </p:txBody>
      </p:sp>
      <p:sp>
        <p:nvSpPr>
          <p:cNvPr id="147" name="Google Shape;147;p16"/>
          <p:cNvSpPr/>
          <p:nvPr/>
        </p:nvSpPr>
        <p:spPr>
          <a:xfrm>
            <a:off x="1549401" y="2049978"/>
            <a:ext cx="1752600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FEATURES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765308" y="3557695"/>
            <a:ext cx="1712906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Built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Tax Year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3476626" y="2049978"/>
            <a:ext cx="1752600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FEEDER/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CHEATER</a:t>
            </a:r>
            <a:endParaRPr dirty="0"/>
          </a:p>
        </p:txBody>
      </p:sp>
      <p:sp>
        <p:nvSpPr>
          <p:cNvPr id="150" name="Google Shape;150;p16"/>
          <p:cNvSpPr/>
          <p:nvPr/>
        </p:nvSpPr>
        <p:spPr>
          <a:xfrm>
            <a:off x="3541724" y="3572090"/>
            <a:ext cx="1765300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 dirty="0"/>
          </a:p>
        </p:txBody>
      </p:sp>
      <p:sp>
        <p:nvSpPr>
          <p:cNvPr id="151" name="Google Shape;151;p16"/>
          <p:cNvSpPr/>
          <p:nvPr/>
        </p:nvSpPr>
        <p:spPr>
          <a:xfrm>
            <a:off x="5368927" y="2071795"/>
            <a:ext cx="3225798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5402265" y="3557695"/>
            <a:ext cx="3225798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473718" y="3868688"/>
            <a:ext cx="199390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Baths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Sqft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 size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type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Exterior walls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Roof Basement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Groceries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Nightlife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Tax</a:t>
            </a:r>
          </a:p>
        </p:txBody>
      </p:sp>
      <p:sp>
        <p:nvSpPr>
          <p:cNvPr id="156" name="Google Shape;156;p16"/>
          <p:cNvSpPr txBox="1"/>
          <p:nvPr/>
        </p:nvSpPr>
        <p:spPr>
          <a:xfrm>
            <a:off x="7041882" y="3868688"/>
            <a:ext cx="161925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Café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Shopping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Arts and Entertainment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Beauty Spas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Active life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Median age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Married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College grad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Median School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Num School</a:t>
            </a:r>
            <a:endParaRPr dirty="0"/>
          </a:p>
        </p:txBody>
      </p:sp>
      <p:sp>
        <p:nvSpPr>
          <p:cNvPr id="18" name="Google Shape;149;p16">
            <a:extLst>
              <a:ext uri="{FF2B5EF4-FFF2-40B4-BE49-F238E27FC236}">
                <a16:creationId xmlns:a16="http://schemas.microsoft.com/office/drawing/2014/main" id="{0BC06553-EF96-4DC5-B0D7-1CF198A7FB2E}"/>
              </a:ext>
            </a:extLst>
          </p:cNvPr>
          <p:cNvSpPr/>
          <p:nvPr/>
        </p:nvSpPr>
        <p:spPr>
          <a:xfrm>
            <a:off x="8734426" y="2049978"/>
            <a:ext cx="1422448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Redundant</a:t>
            </a:r>
            <a:endParaRPr dirty="0"/>
          </a:p>
        </p:txBody>
      </p:sp>
      <p:sp>
        <p:nvSpPr>
          <p:cNvPr id="19" name="Google Shape;150;p16">
            <a:extLst>
              <a:ext uri="{FF2B5EF4-FFF2-40B4-BE49-F238E27FC236}">
                <a16:creationId xmlns:a16="http://schemas.microsoft.com/office/drawing/2014/main" id="{7D77A417-78D0-4A7D-BC03-33FE7F131DE2}"/>
              </a:ext>
            </a:extLst>
          </p:cNvPr>
          <p:cNvSpPr/>
          <p:nvPr/>
        </p:nvSpPr>
        <p:spPr>
          <a:xfrm>
            <a:off x="8794757" y="3499923"/>
            <a:ext cx="1457324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None</a:t>
            </a:r>
            <a:endParaRPr dirty="0"/>
          </a:p>
        </p:txBody>
      </p:sp>
      <p:sp>
        <p:nvSpPr>
          <p:cNvPr id="16" name="Google Shape;149;p16">
            <a:extLst>
              <a:ext uri="{FF2B5EF4-FFF2-40B4-BE49-F238E27FC236}">
                <a16:creationId xmlns:a16="http://schemas.microsoft.com/office/drawing/2014/main" id="{507F6357-312B-4564-AE2F-F8263AD8C43B}"/>
              </a:ext>
            </a:extLst>
          </p:cNvPr>
          <p:cNvSpPr/>
          <p:nvPr/>
        </p:nvSpPr>
        <p:spPr>
          <a:xfrm>
            <a:off x="10502852" y="2049978"/>
            <a:ext cx="1422448" cy="1308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dirty="0"/>
          </a:p>
        </p:txBody>
      </p:sp>
      <p:sp>
        <p:nvSpPr>
          <p:cNvPr id="17" name="Google Shape;150;p16">
            <a:extLst>
              <a:ext uri="{FF2B5EF4-FFF2-40B4-BE49-F238E27FC236}">
                <a16:creationId xmlns:a16="http://schemas.microsoft.com/office/drawing/2014/main" id="{92795AE1-D93A-4397-A207-57608D24F5DC}"/>
              </a:ext>
            </a:extLst>
          </p:cNvPr>
          <p:cNvSpPr/>
          <p:nvPr/>
        </p:nvSpPr>
        <p:spPr>
          <a:xfrm>
            <a:off x="10502852" y="3485634"/>
            <a:ext cx="1457324" cy="2705100"/>
          </a:xfrm>
          <a:prstGeom prst="roundRect">
            <a:avLst>
              <a:gd name="adj" fmla="val 16667"/>
            </a:avLst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900" dirty="0"/>
              <a:t>Exterior walls</a:t>
            </a:r>
          </a:p>
          <a:p>
            <a:pPr lvl="0" algn="ctr"/>
            <a:r>
              <a:rPr lang="en-US" sz="900" dirty="0"/>
              <a:t>Roof</a:t>
            </a:r>
          </a:p>
          <a:p>
            <a:pPr lvl="0" algn="ctr"/>
            <a:r>
              <a:rPr lang="en-US" sz="900" dirty="0"/>
              <a:t>Basement</a:t>
            </a:r>
            <a:endParaRPr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838200" y="1063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Visualizations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3BB7-7844-46C0-843C-CCE9E6D2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Year Built VS Avg. Transaction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E3AA-EFFC-41FE-9EA7-C0251081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2712" y="1951463"/>
            <a:ext cx="2085278" cy="42253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600" dirty="0"/>
              <a:t>This graph shows the average transaction price every year there was a new property built</a:t>
            </a:r>
          </a:p>
          <a:p>
            <a:pPr>
              <a:buFontTx/>
              <a:buChar char="-"/>
            </a:pPr>
            <a:r>
              <a:rPr lang="en-US" sz="1600" dirty="0"/>
              <a:t>The graph shows the </a:t>
            </a:r>
            <a:r>
              <a:rPr lang="en-US" sz="1600" b="1" dirty="0"/>
              <a:t>highest Avg Transaction price </a:t>
            </a:r>
            <a:r>
              <a:rPr lang="en-US" sz="1600" dirty="0"/>
              <a:t>in </a:t>
            </a:r>
            <a:r>
              <a:rPr lang="en-US" sz="1600" b="1" dirty="0"/>
              <a:t>year</a:t>
            </a:r>
            <a:r>
              <a:rPr lang="en-US" sz="1600" dirty="0"/>
              <a:t> </a:t>
            </a:r>
            <a:r>
              <a:rPr lang="en-US" sz="1600" b="1" dirty="0"/>
              <a:t>1905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D6D0F-3CA4-435C-A4FE-F9FBC570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233"/>
            <a:ext cx="88677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6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D570-A41A-4A59-9697-47B063EC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Baths VS Avg Transaction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0BA60-7275-4E34-94B0-BB251BE5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30" y="1690825"/>
            <a:ext cx="5215974" cy="480204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ADDC-6A97-421E-95D0-DA9E459B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3418" y="1825625"/>
            <a:ext cx="3170382" cy="4351200"/>
          </a:xfrm>
        </p:spPr>
        <p:txBody>
          <a:bodyPr/>
          <a:lstStyle/>
          <a:p>
            <a:r>
              <a:rPr lang="en-US" sz="2400" dirty="0"/>
              <a:t>This graph shows the correlation between number of baths and average transaction price</a:t>
            </a:r>
          </a:p>
          <a:p>
            <a:r>
              <a:rPr lang="en-US" sz="2400" dirty="0"/>
              <a:t>We can infer that properties that have 6 baths on average have higher </a:t>
            </a:r>
            <a:r>
              <a:rPr lang="en-US" sz="2400" dirty="0" err="1"/>
              <a:t>transcation</a:t>
            </a:r>
            <a:r>
              <a:rPr lang="en-US" sz="2400" dirty="0"/>
              <a:t> prices. </a:t>
            </a:r>
          </a:p>
        </p:txBody>
      </p:sp>
    </p:spTree>
    <p:extLst>
      <p:ext uri="{BB962C8B-B14F-4D97-AF65-F5344CB8AC3E}">
        <p14:creationId xmlns:p14="http://schemas.microsoft.com/office/powerpoint/2010/main" val="379477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29C2-D470-4D12-ADB8-7C67210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Beds VS Avg. Transaction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D63D4-06E9-41B8-B211-5EA5579E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2982" y="1825625"/>
            <a:ext cx="3890818" cy="4351200"/>
          </a:xfrm>
        </p:spPr>
        <p:txBody>
          <a:bodyPr/>
          <a:lstStyle/>
          <a:p>
            <a:r>
              <a:rPr lang="en-US" dirty="0"/>
              <a:t>This visualization analyzes the number of beds to the average transaction price</a:t>
            </a:r>
          </a:p>
          <a:p>
            <a:endParaRPr lang="en-US" dirty="0"/>
          </a:p>
          <a:p>
            <a:r>
              <a:rPr lang="en-US" dirty="0"/>
              <a:t>As the number of beds increases the average transaction price also increases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9ACCD-6B19-4B88-996B-18780840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19" y="1825625"/>
            <a:ext cx="4484447" cy="483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6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C8F0-35DB-4CE0-A484-B608A507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Baths &amp; Beds VS Average Transaction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C9F99-5268-4468-94CA-95CA3552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05" y="1876836"/>
            <a:ext cx="5904251" cy="461603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F2990-8470-48D3-8814-AFCA0777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0458" y="1825625"/>
            <a:ext cx="3503341" cy="4351200"/>
          </a:xfrm>
        </p:spPr>
        <p:txBody>
          <a:bodyPr/>
          <a:lstStyle/>
          <a:p>
            <a:r>
              <a:rPr lang="en-US" sz="2400" dirty="0"/>
              <a:t>This visualization analyzes the relationship between baths &amp; beds with the average transaction price</a:t>
            </a:r>
          </a:p>
          <a:p>
            <a:r>
              <a:rPr lang="en-US" sz="2400" dirty="0"/>
              <a:t>Interestingly the </a:t>
            </a:r>
            <a:r>
              <a:rPr lang="en-US" sz="2400" b="1" dirty="0"/>
              <a:t>lowest transaction price </a:t>
            </a:r>
            <a:r>
              <a:rPr lang="en-US" sz="2400" dirty="0"/>
              <a:t>on average went to </a:t>
            </a:r>
            <a:r>
              <a:rPr lang="en-US" sz="2400" b="1" dirty="0"/>
              <a:t>4 bath and 2 beds </a:t>
            </a:r>
          </a:p>
        </p:txBody>
      </p:sp>
    </p:spTree>
    <p:extLst>
      <p:ext uri="{BB962C8B-B14F-4D97-AF65-F5344CB8AC3E}">
        <p14:creationId xmlns:p14="http://schemas.microsoft.com/office/powerpoint/2010/main" val="58216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23654</TotalTime>
  <Words>629</Words>
  <Application>Microsoft Office PowerPoint</Application>
  <PresentationFormat>Widescreen</PresentationFormat>
  <Paragraphs>111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Arabic Typesetting</vt:lpstr>
      <vt:lpstr>Arial</vt:lpstr>
      <vt:lpstr>Calibri</vt:lpstr>
      <vt:lpstr>Office Theme</vt:lpstr>
      <vt:lpstr>Real Estate Investment Trust A Predictive Analytics Study</vt:lpstr>
      <vt:lpstr>Content</vt:lpstr>
      <vt:lpstr>Data Preparation</vt:lpstr>
      <vt:lpstr>Exploratory Data Analysis</vt:lpstr>
      <vt:lpstr>Data Visualizations</vt:lpstr>
      <vt:lpstr>Year Built VS Avg. Transaction Price</vt:lpstr>
      <vt:lpstr>Baths VS Avg Transaction price</vt:lpstr>
      <vt:lpstr>Beds VS Avg. Transaction Price</vt:lpstr>
      <vt:lpstr>Baths &amp; Beds VS Average Transaction Price</vt:lpstr>
      <vt:lpstr>Basement/Property type VS Average Transaction Price and Average Sqft</vt:lpstr>
      <vt:lpstr>No. Beds per Property Type VS Avg Insurance</vt:lpstr>
      <vt:lpstr>No. Baths per property type VS Avg. Insurance</vt:lpstr>
      <vt:lpstr>Hypothesis and Modeling</vt:lpstr>
      <vt:lpstr>Feature Engineering</vt:lpstr>
      <vt:lpstr>Best Machine Learning Models</vt:lpstr>
      <vt:lpstr>Predictions</vt:lpstr>
      <vt:lpstr>Predictions Cont.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High Schools  A Predictive Analytics Study</dc:title>
  <dc:creator>chandra nandiraju</dc:creator>
  <cp:lastModifiedBy>Sayon Sengupta</cp:lastModifiedBy>
  <cp:revision>59</cp:revision>
  <dcterms:modified xsi:type="dcterms:W3CDTF">2020-06-24T19:24:37Z</dcterms:modified>
</cp:coreProperties>
</file>