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844" r:id="rId2"/>
    <p:sldId id="822" r:id="rId3"/>
    <p:sldId id="855" r:id="rId4"/>
    <p:sldId id="853" r:id="rId5"/>
    <p:sldId id="846" r:id="rId6"/>
    <p:sldId id="860" r:id="rId7"/>
    <p:sldId id="857" r:id="rId8"/>
    <p:sldId id="854" r:id="rId9"/>
    <p:sldId id="856" r:id="rId10"/>
    <p:sldId id="847" r:id="rId11"/>
    <p:sldId id="858" r:id="rId12"/>
    <p:sldId id="859" r:id="rId13"/>
    <p:sldId id="861" r:id="rId14"/>
    <p:sldId id="862" r:id="rId15"/>
    <p:sldId id="863" r:id="rId16"/>
    <p:sldId id="845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6E3F1-C9E0-4EB0-BC7E-75C80576F4FE}" v="19" dt="2024-05-01T22:27:35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803" autoAdjust="0"/>
  </p:normalViewPr>
  <p:slideViewPr>
    <p:cSldViewPr snapToGrid="0">
      <p:cViewPr varScale="1">
        <p:scale>
          <a:sx n="77" d="100"/>
          <a:sy n="77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264BD-6726-422A-A6A0-3A2E9EB799A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BA47E-9BDB-469A-99A9-4A6ABBE65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60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BA47E-9BDB-469A-99A9-4A6ABBE65C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42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39F632-0407-4C0A-BE8F-CDAC807460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30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39F632-0407-4C0A-BE8F-CDAC807460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190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39F632-0407-4C0A-BE8F-CDAC807460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873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39F632-0407-4C0A-BE8F-CDAC807460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248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39F632-0407-4C0A-BE8F-CDAC807460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007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39F632-0407-4C0A-BE8F-CDAC807460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517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BA47E-9BDB-469A-99A9-4A6ABBE65C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9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39F632-0407-4C0A-BE8F-CDAC807460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2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MatLab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directory organization</a:t>
            </a:r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clear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sz="1800" b="0" i="0" dirty="0">
                <a:effectLst/>
                <a:latin typeface="Menlo"/>
              </a:rPr>
              <a:t>; close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 err="1">
                <a:effectLst/>
                <a:latin typeface="Menlo"/>
              </a:rPr>
              <a:t>clc</a:t>
            </a:r>
            <a:r>
              <a:rPr lang="en-US" sz="1800" b="0" i="0" dirty="0">
                <a:effectLst/>
                <a:latin typeface="Menlo"/>
              </a:rPr>
              <a:t>;</a:t>
            </a:r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main_dir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'C:\MATLAB\GitHub\EMG_LDA'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 err="1">
                <a:effectLst/>
                <a:latin typeface="Menlo"/>
              </a:rPr>
              <a:t>raw_data_dir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'C:\MATLAB\GitHub\EMG_LDA\Group1_2024_quatro_sensors'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Group 1 EMG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filt_data_dir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'C:\MATLAB\GitHub\EMG_LDA\Filtered_Group1_2024_quatro_sensors'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Filtered Group 1 EMG</a:t>
            </a:r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cd(</a:t>
            </a:r>
            <a:r>
              <a:rPr lang="en-US" sz="1800" b="0" i="0" dirty="0" err="1">
                <a:effectLst/>
                <a:latin typeface="Menlo"/>
              </a:rPr>
              <a:t>raw_data_dir</a:t>
            </a:r>
            <a:r>
              <a:rPr lang="en-US" sz="1800" b="0" i="0" dirty="0">
                <a:effectLst/>
                <a:latin typeface="Menlo"/>
              </a:rPr>
              <a:t>)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%% Data exploration: load Raw EMG (Group 1) and save training and validation posture data into separate structs</a:t>
            </a:r>
            <a:endParaRPr lang="en-US" sz="1800" b="0" i="0" dirty="0">
              <a:effectLst/>
              <a:latin typeface="Menlo"/>
            </a:endParaRP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mat_files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 err="1">
                <a:effectLst/>
                <a:latin typeface="Menlo"/>
              </a:rPr>
              <a:t>dir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'*.mat'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each mat file is a 1x1 struct (named posture) with 4 fields: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Channels (8x25 char), Fs (2.222222167968750e+03),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Time (8x167761 double), Data (8x167761 double)</a:t>
            </a:r>
            <a:endParaRPr lang="en-US" sz="1800" b="0" i="0" dirty="0">
              <a:effectLst/>
              <a:latin typeface="Menlo"/>
            </a:endParaRP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posture_names</a:t>
            </a:r>
            <a:r>
              <a:rPr lang="en-US" sz="1800" b="0" i="0" dirty="0">
                <a:effectLst/>
                <a:latin typeface="Menlo"/>
              </a:rPr>
              <a:t> = {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'HC'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'HO'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'off'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'RD'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'Tab'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'Tad'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'UD'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'WE'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'WF'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'WP'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'WS'</a:t>
            </a:r>
            <a:r>
              <a:rPr lang="en-US" sz="1800" b="0" i="0" dirty="0">
                <a:effectLst/>
                <a:latin typeface="Menlo"/>
              </a:rPr>
              <a:t>};</a:t>
            </a:r>
          </a:p>
          <a:p>
            <a:r>
              <a:rPr lang="en-US" sz="1800" b="0" i="0" dirty="0" err="1">
                <a:effectLst/>
                <a:latin typeface="Menlo"/>
              </a:rPr>
              <a:t>n_postures</a:t>
            </a:r>
            <a:r>
              <a:rPr lang="en-US" sz="1800" b="0" i="0" dirty="0">
                <a:effectLst/>
                <a:latin typeface="Menlo"/>
              </a:rPr>
              <a:t> = 11;</a:t>
            </a: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Raw EMG training posture data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800" b="0" i="0" dirty="0" err="1">
                <a:effectLst/>
                <a:latin typeface="Menlo"/>
              </a:rPr>
              <a:t>i</a:t>
            </a:r>
            <a:r>
              <a:rPr lang="en-US" sz="1800" b="0" i="0" dirty="0">
                <a:effectLst/>
                <a:latin typeface="Menlo"/>
              </a:rPr>
              <a:t> = 1:n_postures</a:t>
            </a:r>
          </a:p>
          <a:p>
            <a:r>
              <a:rPr lang="en-US" sz="1800" b="0" i="0" dirty="0">
                <a:effectLst/>
                <a:latin typeface="Menlo"/>
              </a:rPr>
              <a:t>load([</a:t>
            </a:r>
            <a:r>
              <a:rPr lang="en-US" sz="1800" b="0" i="0" dirty="0" err="1">
                <a:effectLst/>
                <a:latin typeface="Menlo"/>
              </a:rPr>
              <a:t>posture_names</a:t>
            </a:r>
            <a:r>
              <a:rPr lang="en-US" sz="1800" b="0" i="0" dirty="0">
                <a:effectLst/>
                <a:latin typeface="Menlo"/>
              </a:rPr>
              <a:t>{1,i},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'_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train.mat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])</a:t>
            </a: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emg_train_struct</a:t>
            </a:r>
            <a:r>
              <a:rPr lang="en-US" sz="1800" b="0" i="0" dirty="0">
                <a:effectLst/>
                <a:latin typeface="Menlo"/>
              </a:rPr>
              <a:t>.(</a:t>
            </a:r>
            <a:r>
              <a:rPr lang="en-US" sz="1800" b="0" i="0" dirty="0" err="1">
                <a:effectLst/>
                <a:latin typeface="Menlo"/>
              </a:rPr>
              <a:t>posture_names</a:t>
            </a:r>
            <a:r>
              <a:rPr lang="en-US" sz="1800" b="0" i="0" dirty="0">
                <a:effectLst/>
                <a:latin typeface="Menlo"/>
              </a:rPr>
              <a:t>{1,i})= </a:t>
            </a:r>
            <a:r>
              <a:rPr lang="en-US" sz="1800" b="0" i="0" dirty="0" err="1">
                <a:effectLst/>
                <a:latin typeface="Menlo"/>
              </a:rPr>
              <a:t>posture.Data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clear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posture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emg_train_struct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: 1x1 struct with 11 fields, each field (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posture.Data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) is a 8x167761 double</a:t>
            </a:r>
            <a:endParaRPr lang="en-US" sz="1800" b="0" i="0" dirty="0">
              <a:effectLst/>
              <a:latin typeface="Menlo"/>
            </a:endParaRP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clear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i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Raw EMG validation posture data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800" b="0" i="0" dirty="0" err="1">
                <a:effectLst/>
                <a:latin typeface="Menlo"/>
              </a:rPr>
              <a:t>i</a:t>
            </a:r>
            <a:r>
              <a:rPr lang="en-US" sz="1800" b="0" i="0" dirty="0">
                <a:effectLst/>
                <a:latin typeface="Menlo"/>
              </a:rPr>
              <a:t> = 1:n_postures</a:t>
            </a:r>
          </a:p>
          <a:p>
            <a:r>
              <a:rPr lang="en-US" sz="1800" b="0" i="0" dirty="0">
                <a:effectLst/>
                <a:latin typeface="Menlo"/>
              </a:rPr>
              <a:t>load([</a:t>
            </a:r>
            <a:r>
              <a:rPr lang="en-US" sz="1800" b="0" i="0" dirty="0" err="1">
                <a:effectLst/>
                <a:latin typeface="Menlo"/>
              </a:rPr>
              <a:t>posture_names</a:t>
            </a:r>
            <a:r>
              <a:rPr lang="en-US" sz="1800" b="0" i="0" dirty="0">
                <a:effectLst/>
                <a:latin typeface="Menlo"/>
              </a:rPr>
              <a:t>{1,i},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'_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val.mat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])</a:t>
            </a: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emg_val_struct</a:t>
            </a:r>
            <a:r>
              <a:rPr lang="en-US" sz="1800" b="0" i="0" dirty="0">
                <a:effectLst/>
                <a:latin typeface="Menlo"/>
              </a:rPr>
              <a:t>.(</a:t>
            </a:r>
            <a:r>
              <a:rPr lang="en-US" sz="1800" b="0" i="0" dirty="0" err="1">
                <a:effectLst/>
                <a:latin typeface="Menlo"/>
              </a:rPr>
              <a:t>posture_names</a:t>
            </a:r>
            <a:r>
              <a:rPr lang="en-US" sz="1800" b="0" i="0" dirty="0">
                <a:effectLst/>
                <a:latin typeface="Menlo"/>
              </a:rPr>
              <a:t>{1,i})= </a:t>
            </a:r>
            <a:r>
              <a:rPr lang="en-US" sz="1800" b="0" i="0" dirty="0" err="1">
                <a:effectLst/>
                <a:latin typeface="Menlo"/>
              </a:rPr>
              <a:t>posture.Data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clear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posture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emg_val_struct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: 1x1 struct with 11 fields, each field (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posture.Data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) is a 8x167761 double</a:t>
            </a:r>
            <a:endParaRPr lang="en-US" sz="1800" b="0" i="0" dirty="0">
              <a:effectLst/>
              <a:latin typeface="Menlo"/>
            </a:endParaRP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EMG training data and validation data are equivalent in dimension --&gt;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save all data in a single storage container</a:t>
            </a:r>
            <a:endParaRPr lang="en-US" sz="1800" b="0" i="0" dirty="0">
              <a:effectLst/>
              <a:latin typeface="Menlo"/>
            </a:endParaRPr>
          </a:p>
          <a:p>
            <a:endParaRPr lang="en-US" sz="1800" b="0" i="0" dirty="0">
              <a:effectLst/>
              <a:latin typeface="Menlo"/>
            </a:endParaRP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%% Save each Raw EMG mat file struct (posture) in a single cell array</a:t>
            </a:r>
            <a:endParaRPr lang="en-US" sz="1800" b="0" i="0" dirty="0">
              <a:effectLst/>
              <a:latin typeface="Menlo"/>
            </a:endParaRP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n_files</a:t>
            </a:r>
            <a:r>
              <a:rPr lang="en-US" sz="1800" b="0" i="0" dirty="0">
                <a:effectLst/>
                <a:latin typeface="Menlo"/>
              </a:rPr>
              <a:t> = length(</a:t>
            </a:r>
            <a:r>
              <a:rPr lang="en-US" sz="1800" b="0" i="0" dirty="0" err="1">
                <a:effectLst/>
                <a:latin typeface="Menlo"/>
              </a:rPr>
              <a:t>mat_files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allData_cellArray</a:t>
            </a:r>
            <a:r>
              <a:rPr lang="en-US" sz="1800" b="0" i="0" dirty="0">
                <a:effectLst/>
                <a:latin typeface="Menlo"/>
              </a:rPr>
              <a:t> = cell(cell(</a:t>
            </a:r>
            <a:r>
              <a:rPr lang="en-US" sz="1800" b="0" i="0" dirty="0" err="1">
                <a:effectLst/>
                <a:latin typeface="Menlo"/>
              </a:rPr>
              <a:t>n_files</a:t>
            </a:r>
            <a:r>
              <a:rPr lang="en-US" sz="1800" b="0" i="0" dirty="0">
                <a:effectLst/>
                <a:latin typeface="Menlo"/>
              </a:rPr>
              <a:t>, 2));</a:t>
            </a: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800" b="0" i="0" dirty="0" err="1">
                <a:effectLst/>
                <a:latin typeface="Menlo"/>
              </a:rPr>
              <a:t>i</a:t>
            </a:r>
            <a:r>
              <a:rPr lang="en-US" sz="1800" b="0" i="0" dirty="0">
                <a:effectLst/>
                <a:latin typeface="Menlo"/>
              </a:rPr>
              <a:t> = 1:n_files</a:t>
            </a: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1st col: name of file struct (posture)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allData_cellArray</a:t>
            </a:r>
            <a:r>
              <a:rPr lang="en-US" sz="1800" b="0" i="0" dirty="0">
                <a:effectLst/>
                <a:latin typeface="Menlo"/>
              </a:rPr>
              <a:t>{</a:t>
            </a:r>
            <a:r>
              <a:rPr lang="en-US" sz="1800" b="0" i="0" dirty="0" err="1">
                <a:effectLst/>
                <a:latin typeface="Menlo"/>
              </a:rPr>
              <a:t>i</a:t>
            </a:r>
            <a:r>
              <a:rPr lang="en-US" sz="1800" b="0" i="0" dirty="0">
                <a:effectLst/>
                <a:latin typeface="Menlo"/>
              </a:rPr>
              <a:t>, 1} = </a:t>
            </a:r>
            <a:r>
              <a:rPr lang="en-US" sz="1800" b="0" i="0" dirty="0" err="1">
                <a:effectLst/>
                <a:latin typeface="Menlo"/>
              </a:rPr>
              <a:t>mat_files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 err="1">
                <a:effectLst/>
                <a:latin typeface="Menlo"/>
              </a:rPr>
              <a:t>i</a:t>
            </a:r>
            <a:r>
              <a:rPr lang="en-US" sz="1800" b="0" i="0" dirty="0">
                <a:effectLst/>
                <a:latin typeface="Menlo"/>
              </a:rPr>
              <a:t>).name;</a:t>
            </a: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2nd col: content of file struct (posture)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allData_cellArray</a:t>
            </a:r>
            <a:r>
              <a:rPr lang="en-US" sz="1800" b="0" i="0" dirty="0">
                <a:effectLst/>
                <a:latin typeface="Menlo"/>
              </a:rPr>
              <a:t>{</a:t>
            </a:r>
            <a:r>
              <a:rPr lang="en-US" sz="1800" b="0" i="0" dirty="0" err="1">
                <a:effectLst/>
                <a:latin typeface="Menlo"/>
              </a:rPr>
              <a:t>i</a:t>
            </a:r>
            <a:r>
              <a:rPr lang="en-US" sz="1800" b="0" i="0" dirty="0">
                <a:effectLst/>
                <a:latin typeface="Menlo"/>
              </a:rPr>
              <a:t>, 2} = load(</a:t>
            </a:r>
            <a:r>
              <a:rPr lang="en-US" sz="1800" b="0" i="0" dirty="0" err="1">
                <a:effectLst/>
                <a:latin typeface="Menlo"/>
              </a:rPr>
              <a:t>mat_files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 err="1">
                <a:effectLst/>
                <a:latin typeface="Menlo"/>
              </a:rPr>
              <a:t>i</a:t>
            </a:r>
            <a:r>
              <a:rPr lang="en-US" sz="1800" b="0" i="0" dirty="0">
                <a:effectLst/>
                <a:latin typeface="Menlo"/>
              </a:rPr>
              <a:t>).name);</a:t>
            </a: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clear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i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%% Plot all channels of Raw EMG per posture</a:t>
            </a:r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n_channels</a:t>
            </a:r>
            <a:r>
              <a:rPr lang="en-US" sz="1800" b="0" i="0" dirty="0">
                <a:effectLst/>
                <a:latin typeface="Menlo"/>
              </a:rPr>
              <a:t> = height(</a:t>
            </a:r>
            <a:r>
              <a:rPr lang="en-US" sz="1800" b="0" i="0" dirty="0" err="1">
                <a:effectLst/>
                <a:latin typeface="Menlo"/>
              </a:rPr>
              <a:t>allData_cellArray</a:t>
            </a:r>
            <a:r>
              <a:rPr lang="en-US" sz="1800" b="0" i="0" dirty="0">
                <a:effectLst/>
                <a:latin typeface="Menlo"/>
              </a:rPr>
              <a:t>{1,2}.</a:t>
            </a:r>
            <a:r>
              <a:rPr lang="en-US" sz="1800" b="0" i="0" dirty="0" err="1">
                <a:effectLst/>
                <a:latin typeface="Menlo"/>
              </a:rPr>
              <a:t>posture.Channels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800" b="0" i="0" dirty="0" err="1">
                <a:effectLst/>
                <a:latin typeface="Menlo"/>
              </a:rPr>
              <a:t>i</a:t>
            </a:r>
            <a:r>
              <a:rPr lang="en-US" sz="1800" b="0" i="0" dirty="0">
                <a:effectLst/>
                <a:latin typeface="Menlo"/>
              </a:rPr>
              <a:t> = 1:length(</a:t>
            </a:r>
            <a:r>
              <a:rPr lang="en-US" sz="1800" b="0" i="0" dirty="0" err="1">
                <a:effectLst/>
                <a:latin typeface="Menlo"/>
              </a:rPr>
              <a:t>allData_cellArray</a:t>
            </a:r>
            <a:r>
              <a:rPr lang="en-US" sz="1800" b="0" i="0" dirty="0">
                <a:effectLst/>
                <a:latin typeface="Menlo"/>
              </a:rPr>
              <a:t>)</a:t>
            </a:r>
          </a:p>
          <a:p>
            <a:r>
              <a:rPr lang="en-US" sz="1800" b="0" i="0" dirty="0">
                <a:effectLst/>
                <a:latin typeface="Menlo"/>
              </a:rPr>
              <a:t>figure(</a:t>
            </a:r>
            <a:r>
              <a:rPr lang="en-US" sz="1800" b="0" i="0" dirty="0" err="1">
                <a:effectLst/>
                <a:latin typeface="Menlo"/>
              </a:rPr>
              <a:t>i</a:t>
            </a:r>
            <a:r>
              <a:rPr lang="en-US" sz="1800" b="0" i="0" dirty="0">
                <a:effectLst/>
                <a:latin typeface="Menlo"/>
              </a:rPr>
              <a:t>)</a:t>
            </a: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800" b="0" i="0" dirty="0">
                <a:effectLst/>
                <a:latin typeface="Menlo"/>
              </a:rPr>
              <a:t>j = 1:n_channels</a:t>
            </a:r>
          </a:p>
          <a:p>
            <a:r>
              <a:rPr lang="en-US" sz="1800" b="0" i="0" dirty="0">
                <a:effectLst/>
                <a:latin typeface="Menlo"/>
              </a:rPr>
              <a:t>subplot(4, 2, j);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allData_cellArray</a:t>
            </a:r>
            <a:r>
              <a:rPr lang="en-US" sz="1800" b="0" i="0" dirty="0">
                <a:effectLst/>
                <a:latin typeface="Menlo"/>
              </a:rPr>
              <a:t>{i,2}.</a:t>
            </a:r>
            <a:r>
              <a:rPr lang="en-US" sz="1800" b="0" i="0" dirty="0" err="1">
                <a:effectLst/>
                <a:latin typeface="Menlo"/>
              </a:rPr>
              <a:t>posture.Time</a:t>
            </a:r>
            <a:r>
              <a:rPr lang="en-US" sz="1800" b="0" i="0" dirty="0">
                <a:effectLst/>
                <a:latin typeface="Menlo"/>
              </a:rPr>
              <a:t>(j,:), </a:t>
            </a:r>
            <a:r>
              <a:rPr lang="en-US" sz="1800" b="0" i="0" dirty="0" err="1">
                <a:effectLst/>
                <a:latin typeface="Menlo"/>
              </a:rPr>
              <a:t>allData_cellArray</a:t>
            </a:r>
            <a:r>
              <a:rPr lang="en-US" sz="1800" b="0" i="0" dirty="0">
                <a:effectLst/>
                <a:latin typeface="Menlo"/>
              </a:rPr>
              <a:t>{i,2}.</a:t>
            </a:r>
            <a:r>
              <a:rPr lang="en-US" sz="1800" b="0" i="0" dirty="0" err="1">
                <a:effectLst/>
                <a:latin typeface="Menlo"/>
              </a:rPr>
              <a:t>posture.Data</a:t>
            </a:r>
            <a:r>
              <a:rPr lang="en-US" sz="1800" b="0" i="0" dirty="0">
                <a:effectLst/>
                <a:latin typeface="Menlo"/>
              </a:rPr>
              <a:t>(j,:));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"Raw Data, Channel "</a:t>
            </a:r>
            <a:r>
              <a:rPr lang="en-US" sz="1800" b="0" i="0" dirty="0">
                <a:effectLst/>
                <a:latin typeface="Menlo"/>
              </a:rPr>
              <a:t>+ j);</a:t>
            </a:r>
          </a:p>
          <a:p>
            <a:r>
              <a:rPr lang="en-US" sz="1800" b="0" i="0" dirty="0" err="1">
                <a:effectLst/>
                <a:latin typeface="Menlo"/>
              </a:rPr>
              <a:t>sgtitle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 err="1">
                <a:effectLst/>
                <a:latin typeface="Menlo"/>
              </a:rPr>
              <a:t>allData_cellArray</a:t>
            </a:r>
            <a:r>
              <a:rPr lang="en-US" sz="1800" b="0" i="0" dirty="0">
                <a:effectLst/>
                <a:latin typeface="Menlo"/>
              </a:rPr>
              <a:t>{i,1},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'Interpreter'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'none'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ylim</a:t>
            </a:r>
            <a:r>
              <a:rPr lang="en-US" sz="1800" b="0" i="0" dirty="0">
                <a:effectLst/>
                <a:latin typeface="Menlo"/>
              </a:rPr>
              <a:t>([-2e-3, 2e-3]);</a:t>
            </a: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39F632-0407-4C0A-BE8F-CDAC807460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887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%% Filter Design plotting w/ cutoff frequencies</a:t>
            </a:r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Fs = </a:t>
            </a:r>
            <a:r>
              <a:rPr lang="en-US" sz="1800" b="0" i="0" dirty="0" err="1">
                <a:effectLst/>
                <a:latin typeface="Menlo"/>
              </a:rPr>
              <a:t>allData_cellArray</a:t>
            </a:r>
            <a:r>
              <a:rPr lang="en-US" sz="1800" b="0" i="0" dirty="0">
                <a:effectLst/>
                <a:latin typeface="Menlo"/>
              </a:rPr>
              <a:t>{1, 2}.</a:t>
            </a:r>
            <a:r>
              <a:rPr lang="en-US" sz="1800" b="0" i="0" dirty="0" err="1">
                <a:effectLst/>
                <a:latin typeface="Menlo"/>
              </a:rPr>
              <a:t>posture.Fs</a:t>
            </a:r>
            <a:r>
              <a:rPr lang="en-US" sz="1800" b="0" i="0" dirty="0">
                <a:effectLst/>
                <a:latin typeface="Menlo"/>
              </a:rPr>
              <a:t>(1);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2.2222e+03 Hz</a:t>
            </a:r>
            <a:endParaRPr lang="en-US" sz="1800" b="0" i="0" dirty="0">
              <a:effectLst/>
              <a:latin typeface="Menlo"/>
            </a:endParaRP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High Pass Filter - 30Hz to remove motion artefact - choose a multiple of 60Hz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[</a:t>
            </a:r>
            <a:r>
              <a:rPr lang="en-US" sz="1800" b="0" i="0" dirty="0" err="1">
                <a:effectLst/>
                <a:latin typeface="Menlo"/>
              </a:rPr>
              <a:t>b_hp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a_hp</a:t>
            </a:r>
            <a:r>
              <a:rPr lang="en-US" sz="1800" b="0" i="0" dirty="0">
                <a:effectLst/>
                <a:latin typeface="Menlo"/>
              </a:rPr>
              <a:t>] = butter(4, 30/(Fs/2),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'high'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4th order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butterworth</a:t>
            </a:r>
            <a:endParaRPr lang="en-US" sz="1800" b="0" i="0" dirty="0">
              <a:effectLst/>
              <a:latin typeface="Menlo"/>
            </a:endParaRP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Low Pass Filter - 480Hz to bandlimit to around 500Hz - choose a multiple of 60Hz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[</a:t>
            </a:r>
            <a:r>
              <a:rPr lang="en-US" sz="1800" b="0" i="0" dirty="0" err="1">
                <a:effectLst/>
                <a:latin typeface="Menlo"/>
              </a:rPr>
              <a:t>b_lp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a_lp</a:t>
            </a:r>
            <a:r>
              <a:rPr lang="en-US" sz="1800" b="0" i="0" dirty="0">
                <a:effectLst/>
                <a:latin typeface="Menlo"/>
              </a:rPr>
              <a:t>] = butter(4, 480/(Fs/2),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'low'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4th order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butterworth</a:t>
            </a:r>
            <a:endParaRPr lang="en-US" sz="1800" b="0" i="0" dirty="0">
              <a:effectLst/>
              <a:latin typeface="Menlo"/>
            </a:endParaRP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Notch Filter centered at 60Hz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f0 = 60;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Notch frequency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Q = 35;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Quality factor, q = </a:t>
            </a:r>
            <a:r>
              <a:rPr lang="el-GR" sz="1800" b="0" i="0" dirty="0">
                <a:solidFill>
                  <a:srgbClr val="008013"/>
                </a:solidFill>
                <a:effectLst/>
                <a:latin typeface="Menlo"/>
              </a:rPr>
              <a:t>ω0/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bw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where </a:t>
            </a:r>
            <a:r>
              <a:rPr lang="el-GR" sz="1800" b="0" i="0" dirty="0">
                <a:solidFill>
                  <a:srgbClr val="008013"/>
                </a:solidFill>
                <a:effectLst/>
                <a:latin typeface="Menlo"/>
              </a:rPr>
              <a:t>ω0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is the frequency to remove from the signal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[</a:t>
            </a:r>
            <a:r>
              <a:rPr lang="en-US" sz="1800" b="0" i="0" dirty="0" err="1">
                <a:effectLst/>
                <a:latin typeface="Menlo"/>
              </a:rPr>
              <a:t>b_notch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a_notch</a:t>
            </a:r>
            <a:r>
              <a:rPr lang="en-US" sz="1800" b="0" i="0" dirty="0">
                <a:effectLst/>
                <a:latin typeface="Menlo"/>
              </a:rPr>
              <a:t>] = </a:t>
            </a:r>
            <a:r>
              <a:rPr lang="en-US" sz="1800" b="0" i="0" dirty="0" err="1">
                <a:effectLst/>
                <a:latin typeface="Menlo"/>
              </a:rPr>
              <a:t>iirnotch</a:t>
            </a:r>
            <a:r>
              <a:rPr lang="en-US" sz="1800" b="0" i="0" dirty="0">
                <a:effectLst/>
                <a:latin typeface="Menlo"/>
              </a:rPr>
              <a:t>(f0/(Fs/2), f0/(Fs/2)/Q);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2nd order infinite impulse response (IIR) notch filter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Comb Filter centered at 60Hz and its harmonics (120Hz, 180Hz, 240Hz, 300Hz, 360Hz, 420Hz) up to the passband (480 Hz)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f0 = 60;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Notch frequency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bw</a:t>
            </a:r>
            <a:r>
              <a:rPr lang="en-US" sz="1800" b="0" i="0" dirty="0">
                <a:effectLst/>
                <a:latin typeface="Menlo"/>
              </a:rPr>
              <a:t> = f0 / Q;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Bandwidth,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bw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= (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fo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/(fs/2))/q;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n_harmonics</a:t>
            </a:r>
            <a:r>
              <a:rPr lang="en-US" sz="1800" b="0" i="0" dirty="0">
                <a:effectLst/>
                <a:latin typeface="Menlo"/>
              </a:rPr>
              <a:t> = floor((Fs / 2) / f0);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Number of harmonics within Nyquist frequency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[</a:t>
            </a:r>
            <a:r>
              <a:rPr lang="en-US" sz="1800" b="0" i="0" dirty="0" err="1">
                <a:effectLst/>
                <a:latin typeface="Menlo"/>
              </a:rPr>
              <a:t>b_comb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a_comb</a:t>
            </a:r>
            <a:r>
              <a:rPr lang="en-US" sz="1800" b="0" i="0" dirty="0">
                <a:effectLst/>
                <a:latin typeface="Menlo"/>
              </a:rPr>
              <a:t>] = </a:t>
            </a:r>
            <a:r>
              <a:rPr lang="en-US" sz="1800" b="0" i="0" dirty="0" err="1">
                <a:effectLst/>
                <a:latin typeface="Menlo"/>
              </a:rPr>
              <a:t>iircomb</a:t>
            </a:r>
            <a:r>
              <a:rPr lang="en-US" sz="1800" b="0" i="0" dirty="0">
                <a:effectLst/>
                <a:latin typeface="Menlo"/>
              </a:rPr>
              <a:t>(floor(Fs/f0), </a:t>
            </a:r>
            <a:r>
              <a:rPr lang="en-US" sz="1800" b="0" i="0" dirty="0" err="1">
                <a:effectLst/>
                <a:latin typeface="Menlo"/>
              </a:rPr>
              <a:t>bw</a:t>
            </a:r>
            <a:r>
              <a:rPr lang="en-US" sz="1800" b="0" i="0" dirty="0">
                <a:effectLst/>
                <a:latin typeface="Menlo"/>
              </a:rPr>
              <a:t>/(Fs/2),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'notch'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Design comb filter</a:t>
            </a:r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Define quiescent threshold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quietThresh</a:t>
            </a:r>
            <a:r>
              <a:rPr lang="en-US" sz="1800" b="0" i="0" dirty="0">
                <a:effectLst/>
                <a:latin typeface="Menlo"/>
              </a:rPr>
              <a:t> = mean(</a:t>
            </a:r>
            <a:r>
              <a:rPr lang="en-US" sz="1800" b="0" i="0" dirty="0" err="1">
                <a:effectLst/>
                <a:latin typeface="Menlo"/>
              </a:rPr>
              <a:t>on_data</a:t>
            </a:r>
            <a:r>
              <a:rPr lang="en-US" sz="1800" b="0" i="0" dirty="0">
                <a:effectLst/>
                <a:latin typeface="Menlo"/>
              </a:rPr>
              <a:t>(1,:)) + (0.5*std(</a:t>
            </a:r>
            <a:r>
              <a:rPr lang="en-US" sz="1800" b="0" i="0" dirty="0" err="1">
                <a:effectLst/>
                <a:latin typeface="Menlo"/>
              </a:rPr>
              <a:t>on_data</a:t>
            </a:r>
            <a:r>
              <a:rPr lang="en-US" sz="1800" b="0" i="0" dirty="0">
                <a:effectLst/>
                <a:latin typeface="Menlo"/>
              </a:rPr>
              <a:t>(1,:)));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Adjust multiplier as needed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Initialize array to store 'active' data, where the muscle is not quiescent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active_data</a:t>
            </a:r>
            <a:r>
              <a:rPr lang="en-US" sz="1800" b="0" i="0" dirty="0">
                <a:effectLst/>
                <a:latin typeface="Menlo"/>
              </a:rPr>
              <a:t> = [];</a:t>
            </a:r>
          </a:p>
          <a:p>
            <a:r>
              <a:rPr lang="en-US" sz="1800" b="0" i="0" dirty="0" err="1">
                <a:effectLst/>
                <a:latin typeface="Menlo"/>
              </a:rPr>
              <a:t>active_time</a:t>
            </a:r>
            <a:r>
              <a:rPr lang="en-US" sz="1800" b="0" i="0" dirty="0">
                <a:effectLst/>
                <a:latin typeface="Menlo"/>
              </a:rPr>
              <a:t> = [];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Define the bin size for iteration, could be the same as used for 'off' detection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binSize</a:t>
            </a:r>
            <a:r>
              <a:rPr lang="en-US" sz="1800" b="0" i="0" dirty="0">
                <a:effectLst/>
                <a:latin typeface="Menlo"/>
              </a:rPr>
              <a:t> = 1.5e-3;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1.5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ms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in seconds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binSamples</a:t>
            </a:r>
            <a:r>
              <a:rPr lang="en-US" sz="1800" b="0" i="0" dirty="0">
                <a:effectLst/>
                <a:latin typeface="Menlo"/>
              </a:rPr>
              <a:t> = round(</a:t>
            </a:r>
            <a:r>
              <a:rPr lang="en-US" sz="1800" b="0" i="0" dirty="0" err="1">
                <a:effectLst/>
                <a:latin typeface="Menlo"/>
              </a:rPr>
              <a:t>binSize</a:t>
            </a:r>
            <a:r>
              <a:rPr lang="en-US" sz="1800" b="0" i="0" dirty="0">
                <a:effectLst/>
                <a:latin typeface="Menlo"/>
              </a:rPr>
              <a:t> * Fs);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Convert bin size to number of samples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Loop to identify and store 'active' data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800" b="0" i="0" dirty="0" err="1">
                <a:effectLst/>
                <a:latin typeface="Menlo"/>
              </a:rPr>
              <a:t>i</a:t>
            </a:r>
            <a:r>
              <a:rPr lang="en-US" sz="1800" b="0" i="0" dirty="0">
                <a:effectLst/>
                <a:latin typeface="Menlo"/>
              </a:rPr>
              <a:t> = 1:binSamples:length(</a:t>
            </a:r>
            <a:r>
              <a:rPr lang="en-US" sz="1800" b="0" i="0" dirty="0" err="1">
                <a:effectLst/>
                <a:latin typeface="Menlo"/>
              </a:rPr>
              <a:t>on_data</a:t>
            </a:r>
            <a:r>
              <a:rPr lang="en-US" sz="1800" b="0" i="0" dirty="0">
                <a:effectLst/>
                <a:latin typeface="Menlo"/>
              </a:rPr>
              <a:t>(1,:)) - </a:t>
            </a:r>
            <a:r>
              <a:rPr lang="en-US" sz="1800" b="0" i="0" dirty="0" err="1">
                <a:effectLst/>
                <a:latin typeface="Menlo"/>
              </a:rPr>
              <a:t>binSamples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segment = </a:t>
            </a:r>
            <a:r>
              <a:rPr lang="en-US" sz="1800" b="0" i="0" dirty="0" err="1">
                <a:effectLst/>
                <a:latin typeface="Menlo"/>
              </a:rPr>
              <a:t>on_data</a:t>
            </a:r>
            <a:r>
              <a:rPr lang="en-US" sz="1800" b="0" i="0" dirty="0">
                <a:effectLst/>
                <a:latin typeface="Menlo"/>
              </a:rPr>
              <a:t>(1, i:i+binSamples-1);</a:t>
            </a: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Check if the segment's activity exceeds the quiescent threshold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sz="1800" b="0" i="0" dirty="0">
                <a:effectLst/>
                <a:latin typeface="Menlo"/>
              </a:rPr>
              <a:t>max(abs(segment)) &gt; </a:t>
            </a:r>
            <a:r>
              <a:rPr lang="en-US" sz="1800" b="0" i="0" dirty="0" err="1">
                <a:effectLst/>
                <a:latin typeface="Menlo"/>
              </a:rPr>
              <a:t>quietThresh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active_data</a:t>
            </a:r>
            <a:r>
              <a:rPr lang="en-US" sz="1800" b="0" i="0" dirty="0">
                <a:effectLst/>
                <a:latin typeface="Menlo"/>
              </a:rPr>
              <a:t> = [</a:t>
            </a:r>
            <a:r>
              <a:rPr lang="en-US" sz="1800" b="0" i="0" dirty="0" err="1">
                <a:effectLst/>
                <a:latin typeface="Menlo"/>
              </a:rPr>
              <a:t>active_data</a:t>
            </a:r>
            <a:r>
              <a:rPr lang="en-US" sz="1800" b="0" i="0" dirty="0">
                <a:effectLst/>
                <a:latin typeface="Menlo"/>
              </a:rPr>
              <a:t>, segment];</a:t>
            </a:r>
          </a:p>
          <a:p>
            <a:r>
              <a:rPr lang="en-US" sz="1800" b="0" i="0" dirty="0" err="1">
                <a:effectLst/>
                <a:latin typeface="Menlo"/>
              </a:rPr>
              <a:t>active_time</a:t>
            </a:r>
            <a:r>
              <a:rPr lang="en-US" sz="1800" b="0" i="0" dirty="0">
                <a:effectLst/>
                <a:latin typeface="Menlo"/>
              </a:rPr>
              <a:t> = [</a:t>
            </a:r>
            <a:r>
              <a:rPr lang="en-US" sz="1800" b="0" i="0" dirty="0" err="1">
                <a:effectLst/>
                <a:latin typeface="Menlo"/>
              </a:rPr>
              <a:t>active_time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on_data_Time</a:t>
            </a:r>
            <a:r>
              <a:rPr lang="en-US" sz="1800" b="0" i="0" dirty="0">
                <a:effectLst/>
                <a:latin typeface="Menlo"/>
              </a:rPr>
              <a:t>(1, i:i+binSamples-1)];</a:t>
            </a: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Plot the 'active' data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active_time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active_data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'r-'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'HO train, Sensor 1: EMG Data with Quiescent Data Removed'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ylim</a:t>
            </a:r>
            <a:r>
              <a:rPr lang="en-US" sz="1800" b="0" i="0" dirty="0">
                <a:effectLst/>
                <a:latin typeface="Menlo"/>
              </a:rPr>
              <a:t>([-4e-4 4e-4]);</a:t>
            </a:r>
          </a:p>
          <a:p>
            <a:r>
              <a:rPr lang="en-US" sz="1800" b="0" i="0" dirty="0" err="1">
                <a:effectLst/>
                <a:latin typeface="Menlo"/>
              </a:rPr>
              <a:t>xlim</a:t>
            </a:r>
            <a:r>
              <a:rPr lang="en-US" sz="1800" b="0" i="0" dirty="0">
                <a:effectLst/>
                <a:latin typeface="Menlo"/>
              </a:rPr>
              <a:t>([0, </a:t>
            </a:r>
            <a:r>
              <a:rPr lang="en-US" sz="1800" b="0" i="0" dirty="0" err="1">
                <a:effectLst/>
                <a:latin typeface="Menlo"/>
              </a:rPr>
              <a:t>on_data_Time</a:t>
            </a:r>
            <a:r>
              <a:rPr lang="en-US" sz="1800" b="0" i="0" dirty="0">
                <a:effectLst/>
                <a:latin typeface="Menlo"/>
              </a:rPr>
              <a:t>(1,end)]);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%% 4) Graph Mean Absolute Value, Slope Sign Change, Zero Crossings, Waveform Length value for the 50ms bin size and 2 EMG sensors in one posture ('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HO_train.mat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')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Prepare the data for feature extraction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Set the bin size to 50ms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binSize</a:t>
            </a:r>
            <a:r>
              <a:rPr lang="en-US" sz="1800" b="0" i="0" dirty="0">
                <a:effectLst/>
                <a:latin typeface="Menlo"/>
              </a:rPr>
              <a:t> = 0.050;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50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ms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in seconds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binSamples</a:t>
            </a:r>
            <a:r>
              <a:rPr lang="en-US" sz="1800" b="0" i="0" dirty="0">
                <a:effectLst/>
                <a:latin typeface="Menlo"/>
              </a:rPr>
              <a:t> = round(</a:t>
            </a:r>
            <a:r>
              <a:rPr lang="en-US" sz="1800" b="0" i="0" dirty="0" err="1">
                <a:effectLst/>
                <a:latin typeface="Menlo"/>
              </a:rPr>
              <a:t>binSize</a:t>
            </a:r>
            <a:r>
              <a:rPr lang="en-US" sz="1800" b="0" i="0" dirty="0">
                <a:effectLst/>
                <a:latin typeface="Menlo"/>
              </a:rPr>
              <a:t> * Fs);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Convert bin size to number of samples per bin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Initialize feature matrices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MAV = cell(1, 2);</a:t>
            </a:r>
          </a:p>
          <a:p>
            <a:r>
              <a:rPr lang="en-US" sz="1800" b="0" i="0" dirty="0">
                <a:effectLst/>
                <a:latin typeface="Menlo"/>
              </a:rPr>
              <a:t>SSC = cell(1, 2);</a:t>
            </a:r>
          </a:p>
          <a:p>
            <a:r>
              <a:rPr lang="en-US" sz="1800" b="0" i="0" dirty="0">
                <a:effectLst/>
                <a:latin typeface="Menlo"/>
              </a:rPr>
              <a:t>ZC = cell(1, 2);</a:t>
            </a:r>
          </a:p>
          <a:p>
            <a:r>
              <a:rPr lang="en-US" sz="1800" b="0" i="0" dirty="0">
                <a:effectLst/>
                <a:latin typeface="Menlo"/>
              </a:rPr>
              <a:t>WL = cell(1, 2);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Define active data for HO train, sensor 1 and sensor 2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active_data_s1s2 = {</a:t>
            </a:r>
            <a:r>
              <a:rPr lang="en-US" sz="1800" b="0" i="0" dirty="0" err="1">
                <a:effectLst/>
                <a:latin typeface="Menlo"/>
              </a:rPr>
              <a:t>active_data</a:t>
            </a:r>
            <a:r>
              <a:rPr lang="en-US" sz="1800" b="0" i="0" dirty="0">
                <a:effectLst/>
                <a:latin typeface="Menlo"/>
              </a:rPr>
              <a:t>, active_data_2};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Loop over the 'active' data in bins to calculate features for each sensor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 = 1:2</a:t>
            </a:r>
          </a:p>
          <a:p>
            <a:r>
              <a:rPr lang="en-US" sz="1800" b="0" i="0" dirty="0" err="1">
                <a:effectLst/>
                <a:latin typeface="Menlo"/>
              </a:rPr>
              <a:t>active_data_sensor</a:t>
            </a:r>
            <a:r>
              <a:rPr lang="en-US" sz="1800" b="0" i="0" dirty="0">
                <a:effectLst/>
                <a:latin typeface="Menlo"/>
              </a:rPr>
              <a:t> = active_data_s1s2{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};</a:t>
            </a: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Determine the number of full bins we can calculate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numBins</a:t>
            </a:r>
            <a:r>
              <a:rPr lang="en-US" sz="1800" b="0" i="0" dirty="0">
                <a:effectLst/>
                <a:latin typeface="Menlo"/>
              </a:rPr>
              <a:t> = floor(length(</a:t>
            </a:r>
            <a:r>
              <a:rPr lang="en-US" sz="1800" b="0" i="0" dirty="0" err="1">
                <a:effectLst/>
                <a:latin typeface="Menlo"/>
              </a:rPr>
              <a:t>active_data_sensor</a:t>
            </a:r>
            <a:r>
              <a:rPr lang="en-US" sz="1800" b="0" i="0" dirty="0">
                <a:effectLst/>
                <a:latin typeface="Menlo"/>
              </a:rPr>
              <a:t>) / </a:t>
            </a:r>
            <a:r>
              <a:rPr lang="en-US" sz="1800" b="0" i="0" dirty="0" err="1">
                <a:effectLst/>
                <a:latin typeface="Menlo"/>
              </a:rPr>
              <a:t>binSamples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Initialize the feature arrays for each sensor based on the number of bins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MAV{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 = zeros(1, </a:t>
            </a:r>
            <a:r>
              <a:rPr lang="en-US" sz="1800" b="0" i="0" dirty="0" err="1">
                <a:effectLst/>
                <a:latin typeface="Menlo"/>
              </a:rPr>
              <a:t>numBins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SSC{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 = zeros(1, </a:t>
            </a:r>
            <a:r>
              <a:rPr lang="en-US" sz="1800" b="0" i="0" dirty="0" err="1">
                <a:effectLst/>
                <a:latin typeface="Menlo"/>
              </a:rPr>
              <a:t>numBins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ZC{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 = zeros(1, </a:t>
            </a:r>
            <a:r>
              <a:rPr lang="en-US" sz="1800" b="0" i="0" dirty="0" err="1">
                <a:effectLst/>
                <a:latin typeface="Menlo"/>
              </a:rPr>
              <a:t>numBins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WL{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 = zeros(1, </a:t>
            </a:r>
            <a:r>
              <a:rPr lang="en-US" sz="1800" b="0" i="0" dirty="0" err="1">
                <a:effectLst/>
                <a:latin typeface="Menlo"/>
              </a:rPr>
              <a:t>numBins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800" b="0" i="0" dirty="0">
                <a:effectLst/>
                <a:latin typeface="Menlo"/>
              </a:rPr>
              <a:t>bin = 1:numBins</a:t>
            </a:r>
          </a:p>
          <a:p>
            <a:r>
              <a:rPr lang="en-US" sz="1800" b="0" i="0" dirty="0" err="1">
                <a:effectLst/>
                <a:latin typeface="Menlo"/>
              </a:rPr>
              <a:t>startIdx</a:t>
            </a:r>
            <a:r>
              <a:rPr lang="en-US" sz="1800" b="0" i="0" dirty="0">
                <a:effectLst/>
                <a:latin typeface="Menlo"/>
              </a:rPr>
              <a:t> = (bin - 1) * </a:t>
            </a:r>
            <a:r>
              <a:rPr lang="en-US" sz="1800" b="0" i="0" dirty="0" err="1">
                <a:effectLst/>
                <a:latin typeface="Menlo"/>
              </a:rPr>
              <a:t>binSamples</a:t>
            </a:r>
            <a:r>
              <a:rPr lang="en-US" sz="1800" b="0" i="0" dirty="0">
                <a:effectLst/>
                <a:latin typeface="Menlo"/>
              </a:rPr>
              <a:t> + 1;</a:t>
            </a:r>
          </a:p>
          <a:p>
            <a:r>
              <a:rPr lang="en-US" sz="1800" b="0" i="0" dirty="0" err="1">
                <a:effectLst/>
                <a:latin typeface="Menlo"/>
              </a:rPr>
              <a:t>endIdx</a:t>
            </a:r>
            <a:r>
              <a:rPr lang="en-US" sz="1800" b="0" i="0" dirty="0">
                <a:effectLst/>
                <a:latin typeface="Menlo"/>
              </a:rPr>
              <a:t> = bin * </a:t>
            </a:r>
            <a:r>
              <a:rPr lang="en-US" sz="1800" b="0" i="0" dirty="0" err="1">
                <a:effectLst/>
                <a:latin typeface="Menlo"/>
              </a:rPr>
              <a:t>binSamples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 err="1">
                <a:effectLst/>
                <a:latin typeface="Menlo"/>
              </a:rPr>
              <a:t>binData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 err="1">
                <a:effectLst/>
                <a:latin typeface="Menlo"/>
              </a:rPr>
              <a:t>active_data_sensor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 err="1">
                <a:effectLst/>
                <a:latin typeface="Menlo"/>
              </a:rPr>
              <a:t>startIdx:endIdx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Calculate features for each bin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MAV{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}(bin) = mean(abs(</a:t>
            </a:r>
            <a:r>
              <a:rPr lang="en-US" sz="1800" b="0" i="0" dirty="0" err="1">
                <a:effectLst/>
                <a:latin typeface="Menlo"/>
              </a:rPr>
              <a:t>binData</a:t>
            </a:r>
            <a:r>
              <a:rPr lang="en-US" sz="1800" b="0" i="0" dirty="0">
                <a:effectLst/>
                <a:latin typeface="Menlo"/>
              </a:rPr>
              <a:t>));</a:t>
            </a:r>
          </a:p>
          <a:p>
            <a:r>
              <a:rPr lang="en-US" sz="1800" b="0" i="0" dirty="0">
                <a:effectLst/>
                <a:latin typeface="Menlo"/>
              </a:rPr>
              <a:t>SSC{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}(bin) = sum(diff(sign(diff(</a:t>
            </a:r>
            <a:r>
              <a:rPr lang="en-US" sz="1800" b="0" i="0" dirty="0" err="1">
                <a:effectLst/>
                <a:latin typeface="Menlo"/>
              </a:rPr>
              <a:t>binData</a:t>
            </a:r>
            <a:r>
              <a:rPr lang="en-US" sz="1800" b="0" i="0" dirty="0">
                <a:effectLst/>
                <a:latin typeface="Menlo"/>
              </a:rPr>
              <a:t>)))~=0);</a:t>
            </a:r>
          </a:p>
          <a:p>
            <a:r>
              <a:rPr lang="en-US" sz="1800" b="0" i="0" dirty="0">
                <a:effectLst/>
                <a:latin typeface="Menlo"/>
              </a:rPr>
              <a:t>ZC{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}(bin) = sum(diff(sign(</a:t>
            </a:r>
            <a:r>
              <a:rPr lang="en-US" sz="1800" b="0" i="0" dirty="0" err="1">
                <a:effectLst/>
                <a:latin typeface="Menlo"/>
              </a:rPr>
              <a:t>binData</a:t>
            </a:r>
            <a:r>
              <a:rPr lang="en-US" sz="1800" b="0" i="0" dirty="0">
                <a:effectLst/>
                <a:latin typeface="Menlo"/>
              </a:rPr>
              <a:t>))~=0);</a:t>
            </a:r>
          </a:p>
          <a:p>
            <a:r>
              <a:rPr lang="en-US" sz="1800" b="0" i="0" dirty="0">
                <a:effectLst/>
                <a:latin typeface="Menlo"/>
              </a:rPr>
              <a:t>WL{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}(bin) = sum(abs(diff(</a:t>
            </a:r>
            <a:r>
              <a:rPr lang="en-US" sz="1800" b="0" i="0" dirty="0" err="1">
                <a:effectLst/>
                <a:latin typeface="Menlo"/>
              </a:rPr>
              <a:t>binData</a:t>
            </a:r>
            <a:r>
              <a:rPr lang="en-US" sz="1800" b="0" i="0" dirty="0">
                <a:effectLst/>
                <a:latin typeface="Menlo"/>
              </a:rPr>
              <a:t>)));</a:t>
            </a: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Calculate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feature_time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based on the actual number of bins calculated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 = ((1:numBins) - 0.5) * </a:t>
            </a:r>
            <a:r>
              <a:rPr lang="en-US" sz="1800" b="0" i="0" dirty="0" err="1">
                <a:effectLst/>
                <a:latin typeface="Menlo"/>
              </a:rPr>
              <a:t>binSize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Center time in each bin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Verify the number of bins and adjust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feature_time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accordingly - test for single feature (MAV)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numBins</a:t>
            </a:r>
            <a:r>
              <a:rPr lang="en-US" sz="1800" b="0" i="0" dirty="0">
                <a:effectLst/>
                <a:latin typeface="Menlo"/>
              </a:rPr>
              <a:t> = min([length(MAV{1}), length(MAV{2})]);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Use the smaller number of bins if different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 = ((1:numBins) - 0.5) * </a:t>
            </a:r>
            <a:r>
              <a:rPr lang="en-US" sz="1800" b="0" i="0" dirty="0" err="1">
                <a:effectLst/>
                <a:latin typeface="Menlo"/>
              </a:rPr>
              <a:t>binSize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Trim the feature vectors if necessary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MAV{1} = MAV{1}(1:numBins);</a:t>
            </a:r>
          </a:p>
          <a:p>
            <a:r>
              <a:rPr lang="en-US" sz="1800" b="0" i="0" dirty="0">
                <a:effectLst/>
                <a:latin typeface="Menlo"/>
              </a:rPr>
              <a:t>MAV{2} = MAV{2}(1:numBins);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Debugging prints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disp</a:t>
            </a:r>
            <a:r>
              <a:rPr lang="en-US" sz="1800" b="0" i="0" dirty="0">
                <a:effectLst/>
                <a:latin typeface="Menlo"/>
              </a:rPr>
              <a:t>([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'Length of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feature_time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: '</a:t>
            </a:r>
            <a:r>
              <a:rPr lang="en-US" sz="1800" b="0" i="0" dirty="0">
                <a:effectLst/>
                <a:latin typeface="Menlo"/>
              </a:rPr>
              <a:t>, num2str(length(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))]);</a:t>
            </a:r>
          </a:p>
          <a:p>
            <a:r>
              <a:rPr lang="en-US" sz="1800" b="0" i="0" dirty="0" err="1">
                <a:effectLst/>
                <a:latin typeface="Menlo"/>
              </a:rPr>
              <a:t>disp</a:t>
            </a:r>
            <a:r>
              <a:rPr lang="en-US" sz="1800" b="0" i="0" dirty="0">
                <a:effectLst/>
                <a:latin typeface="Menlo"/>
              </a:rPr>
              <a:t>([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'Length of MAV{1}: '</a:t>
            </a:r>
            <a:r>
              <a:rPr lang="en-US" sz="1800" b="0" i="0" dirty="0">
                <a:effectLst/>
                <a:latin typeface="Menlo"/>
              </a:rPr>
              <a:t>, num2str(length(MAV{1}))]);</a:t>
            </a:r>
          </a:p>
          <a:p>
            <a:r>
              <a:rPr lang="en-US" sz="1800" b="0" i="0" dirty="0" err="1">
                <a:effectLst/>
                <a:latin typeface="Menlo"/>
              </a:rPr>
              <a:t>disp</a:t>
            </a:r>
            <a:r>
              <a:rPr lang="en-US" sz="1800" b="0" i="0" dirty="0">
                <a:effectLst/>
                <a:latin typeface="Menlo"/>
              </a:rPr>
              <a:t>([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'Length of MAV{2}: '</a:t>
            </a:r>
            <a:r>
              <a:rPr lang="en-US" sz="1800" b="0" i="0" dirty="0">
                <a:effectLst/>
                <a:latin typeface="Menlo"/>
              </a:rPr>
              <a:t>, num2str(length(MAV{2}))]);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Now plot the features with the corrected lengths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'Feature Extraction for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HO_train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Plot Mean Absolute Value for Sensor 1 and Sensor 2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MAV{1},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MAV{2},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'Mean Absolute Value (MAV)'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'MAV'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1'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2'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%% Verify the number of bins and adjust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feature_time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accordingly for all features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Determine the smallest number of bins across all sensors and features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numBins</a:t>
            </a:r>
            <a:r>
              <a:rPr lang="en-US" sz="1800" b="0" i="0" dirty="0">
                <a:effectLst/>
                <a:latin typeface="Menlo"/>
              </a:rPr>
              <a:t> = min([</a:t>
            </a:r>
          </a:p>
          <a:p>
            <a:r>
              <a:rPr lang="en-US" sz="1800" b="0" i="0" dirty="0">
                <a:effectLst/>
                <a:latin typeface="Menlo"/>
              </a:rPr>
              <a:t>length(MAV{1}), length(MAV{2}),</a:t>
            </a:r>
          </a:p>
          <a:p>
            <a:r>
              <a:rPr lang="en-US" sz="1800" b="0" i="0" dirty="0">
                <a:effectLst/>
                <a:latin typeface="Menlo"/>
              </a:rPr>
              <a:t>length(SSC{1}), length(SSC{2}),</a:t>
            </a:r>
          </a:p>
          <a:p>
            <a:r>
              <a:rPr lang="en-US" sz="1800" b="0" i="0" dirty="0">
                <a:effectLst/>
                <a:latin typeface="Menlo"/>
              </a:rPr>
              <a:t>length(ZC{1}), length(ZC{2}),</a:t>
            </a:r>
          </a:p>
          <a:p>
            <a:r>
              <a:rPr lang="en-US" sz="1800" b="0" i="0" dirty="0">
                <a:effectLst/>
                <a:latin typeface="Menlo"/>
              </a:rPr>
              <a:t>length(WL{1}), length(WL{2})</a:t>
            </a:r>
          </a:p>
          <a:p>
            <a:r>
              <a:rPr lang="en-US" sz="1800" b="0" i="0" dirty="0">
                <a:effectLst/>
                <a:latin typeface="Menlo"/>
              </a:rPr>
              <a:t>]);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Adjust feature vectors to have the same number of elements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MAV{1} = MAV{1}(1:numBins);</a:t>
            </a:r>
          </a:p>
          <a:p>
            <a:r>
              <a:rPr lang="en-US" sz="1800" b="0" i="0" dirty="0">
                <a:effectLst/>
                <a:latin typeface="Menlo"/>
              </a:rPr>
              <a:t>MAV{2} = MAV{2}(1:numBins);</a:t>
            </a:r>
          </a:p>
          <a:p>
            <a:r>
              <a:rPr lang="en-US" sz="1800" b="0" i="0" dirty="0">
                <a:effectLst/>
                <a:latin typeface="Menlo"/>
              </a:rPr>
              <a:t>SSC{1} = SSC{1}(1:numBins);</a:t>
            </a:r>
          </a:p>
          <a:p>
            <a:r>
              <a:rPr lang="en-US" sz="1800" b="0" i="0" dirty="0">
                <a:effectLst/>
                <a:latin typeface="Menlo"/>
              </a:rPr>
              <a:t>SSC{2} = SSC{2}(1:numBins);</a:t>
            </a:r>
          </a:p>
          <a:p>
            <a:r>
              <a:rPr lang="en-US" sz="1800" b="0" i="0" dirty="0">
                <a:effectLst/>
                <a:latin typeface="Menlo"/>
              </a:rPr>
              <a:t>ZC{1} = ZC{1}(1:numBins);</a:t>
            </a:r>
          </a:p>
          <a:p>
            <a:r>
              <a:rPr lang="en-US" sz="1800" b="0" i="0" dirty="0">
                <a:effectLst/>
                <a:latin typeface="Menlo"/>
              </a:rPr>
              <a:t>ZC{2} = ZC{2}(1:numBins);</a:t>
            </a:r>
          </a:p>
          <a:p>
            <a:r>
              <a:rPr lang="en-US" sz="1800" b="0" i="0" dirty="0">
                <a:effectLst/>
                <a:latin typeface="Menlo"/>
              </a:rPr>
              <a:t>WL{1} = WL{1}(1:numBins);</a:t>
            </a:r>
          </a:p>
          <a:p>
            <a:r>
              <a:rPr lang="en-US" sz="1800" b="0" i="0" dirty="0">
                <a:effectLst/>
                <a:latin typeface="Menlo"/>
              </a:rPr>
              <a:t>WL{2} = WL{2}(1:numBins);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Adjust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feature_time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 = ((1:numBins) - 0.5) * </a:t>
            </a:r>
            <a:r>
              <a:rPr lang="en-US" sz="1800" b="0" i="0" dirty="0" err="1">
                <a:effectLst/>
                <a:latin typeface="Menlo"/>
              </a:rPr>
              <a:t>binSize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%% Plot extracted features 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>
                <a:effectLst/>
                <a:latin typeface="Menlo"/>
              </a:rPr>
              <a:t>t = </a:t>
            </a:r>
            <a:r>
              <a:rPr lang="en-US" sz="1800" b="0" i="0" dirty="0" err="1">
                <a:effectLst/>
                <a:latin typeface="Menlo"/>
              </a:rPr>
              <a:t>tiledlayout</a:t>
            </a:r>
            <a:r>
              <a:rPr lang="en-US" sz="1800" b="0" i="0" dirty="0">
                <a:effectLst/>
                <a:latin typeface="Menlo"/>
              </a:rPr>
              <a:t>(4,1);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 err="1">
                <a:effectLst/>
                <a:latin typeface="Menlo"/>
              </a:rPr>
              <a:t>t,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'Feature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Extraction for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HO_train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Plot Mean Absolute Value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nexttile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MAV{1},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'DisplayName'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1 MAV'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MAV{2},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'DisplayName'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2 MAV'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'Mean Absolute Value (MAV)'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'MAV'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Plot Slope Sign Changes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nexttile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SSC{1},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'DisplayName'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1 SSC'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SSC{2},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'DisplayName'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2 SSC'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'Slope Sign Changes (SSC)'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'SSC'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Plot Zero Crossings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nexttile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ZC{1},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'DisplayName'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1 ZC'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ZC{2},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'DisplayName'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2 ZC'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'Zero Crossings (ZC)'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'ZC'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Plot Waveform Length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nexttile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WL{1},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'DisplayName'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1 WL'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WL{2},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'DisplayName'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2 WL'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'Waveform Length (WL)'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'WL'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39F632-0407-4C0A-BE8F-CDAC807460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67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39F632-0407-4C0A-BE8F-CDAC807460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102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%% Filter Design plotting w/ cutoff frequencies</a:t>
            </a:r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Fs = </a:t>
            </a:r>
            <a:r>
              <a:rPr lang="en-US" sz="1800" b="0" i="0" dirty="0" err="1">
                <a:effectLst/>
                <a:latin typeface="Menlo"/>
              </a:rPr>
              <a:t>allData_cellArray</a:t>
            </a:r>
            <a:r>
              <a:rPr lang="en-US" sz="1800" b="0" i="0" dirty="0">
                <a:effectLst/>
                <a:latin typeface="Menlo"/>
              </a:rPr>
              <a:t>{1, 2}.</a:t>
            </a:r>
            <a:r>
              <a:rPr lang="en-US" sz="1800" b="0" i="0" dirty="0" err="1">
                <a:effectLst/>
                <a:latin typeface="Menlo"/>
              </a:rPr>
              <a:t>posture.Fs</a:t>
            </a:r>
            <a:r>
              <a:rPr lang="en-US" sz="1800" b="0" i="0" dirty="0">
                <a:effectLst/>
                <a:latin typeface="Menlo"/>
              </a:rPr>
              <a:t>(1);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2.2222e+03 Hz</a:t>
            </a:r>
            <a:endParaRPr lang="en-US" sz="1800" b="0" i="0" dirty="0">
              <a:effectLst/>
              <a:latin typeface="Menlo"/>
            </a:endParaRP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High Pass Filter - 30Hz to remove motion artefact - choose a multiple of 60Hz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[</a:t>
            </a:r>
            <a:r>
              <a:rPr lang="en-US" sz="1800" b="0" i="0" dirty="0" err="1">
                <a:effectLst/>
                <a:latin typeface="Menlo"/>
              </a:rPr>
              <a:t>b_hp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a_hp</a:t>
            </a:r>
            <a:r>
              <a:rPr lang="en-US" sz="1800" b="0" i="0" dirty="0">
                <a:effectLst/>
                <a:latin typeface="Menlo"/>
              </a:rPr>
              <a:t>] = butter(4, 30/(Fs/2),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'high'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4th order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butterworth</a:t>
            </a:r>
            <a:endParaRPr lang="en-US" sz="1800" b="0" i="0" dirty="0">
              <a:effectLst/>
              <a:latin typeface="Menlo"/>
            </a:endParaRP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Low Pass Filter - 480Hz to bandlimit to around 500Hz - choose a multiple of 60Hz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[</a:t>
            </a:r>
            <a:r>
              <a:rPr lang="en-US" sz="1800" b="0" i="0" dirty="0" err="1">
                <a:effectLst/>
                <a:latin typeface="Menlo"/>
              </a:rPr>
              <a:t>b_lp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a_lp</a:t>
            </a:r>
            <a:r>
              <a:rPr lang="en-US" sz="1800" b="0" i="0" dirty="0">
                <a:effectLst/>
                <a:latin typeface="Menlo"/>
              </a:rPr>
              <a:t>] = butter(4, 480/(Fs/2),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'low'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4th order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butterworth</a:t>
            </a:r>
            <a:endParaRPr lang="en-US" sz="1800" b="0" i="0" dirty="0">
              <a:effectLst/>
              <a:latin typeface="Menlo"/>
            </a:endParaRP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Notch Filter centered at 60Hz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f0 = 60;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Notch frequency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Q = 35;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Quality factor, q = </a:t>
            </a:r>
            <a:r>
              <a:rPr lang="el-GR" sz="1800" b="0" i="0" dirty="0">
                <a:solidFill>
                  <a:srgbClr val="008013"/>
                </a:solidFill>
                <a:effectLst/>
                <a:latin typeface="Menlo"/>
              </a:rPr>
              <a:t>ω0/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bw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where </a:t>
            </a:r>
            <a:r>
              <a:rPr lang="el-GR" sz="1800" b="0" i="0" dirty="0">
                <a:solidFill>
                  <a:srgbClr val="008013"/>
                </a:solidFill>
                <a:effectLst/>
                <a:latin typeface="Menlo"/>
              </a:rPr>
              <a:t>ω0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is the frequency to remove from the signal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[</a:t>
            </a:r>
            <a:r>
              <a:rPr lang="en-US" sz="1800" b="0" i="0" dirty="0" err="1">
                <a:effectLst/>
                <a:latin typeface="Menlo"/>
              </a:rPr>
              <a:t>b_notch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a_notch</a:t>
            </a:r>
            <a:r>
              <a:rPr lang="en-US" sz="1800" b="0" i="0" dirty="0">
                <a:effectLst/>
                <a:latin typeface="Menlo"/>
              </a:rPr>
              <a:t>] = </a:t>
            </a:r>
            <a:r>
              <a:rPr lang="en-US" sz="1800" b="0" i="0" dirty="0" err="1">
                <a:effectLst/>
                <a:latin typeface="Menlo"/>
              </a:rPr>
              <a:t>iirnotch</a:t>
            </a:r>
            <a:r>
              <a:rPr lang="en-US" sz="1800" b="0" i="0" dirty="0">
                <a:effectLst/>
                <a:latin typeface="Menlo"/>
              </a:rPr>
              <a:t>(f0/(Fs/2), f0/(Fs/2)/Q);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2nd order infinite impulse response (IIR) notch filter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Comb Filter centered at 60Hz and its harmonics (120Hz, 180Hz, 240Hz, 300Hz, 360Hz, 420Hz) up to the passband (480 Hz)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f0 = 60;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Notch frequency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bw</a:t>
            </a:r>
            <a:r>
              <a:rPr lang="en-US" sz="1800" b="0" i="0" dirty="0">
                <a:effectLst/>
                <a:latin typeface="Menlo"/>
              </a:rPr>
              <a:t> = f0 / Q;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Bandwidth,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bw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= (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fo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/(fs/2))/q;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n_harmonics</a:t>
            </a:r>
            <a:r>
              <a:rPr lang="en-US" sz="1800" b="0" i="0" dirty="0">
                <a:effectLst/>
                <a:latin typeface="Menlo"/>
              </a:rPr>
              <a:t> = floor((Fs / 2) / f0);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Number of harmonics within Nyquist frequency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[</a:t>
            </a:r>
            <a:r>
              <a:rPr lang="en-US" sz="1800" b="0" i="0" dirty="0" err="1">
                <a:effectLst/>
                <a:latin typeface="Menlo"/>
              </a:rPr>
              <a:t>b_comb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a_comb</a:t>
            </a:r>
            <a:r>
              <a:rPr lang="en-US" sz="1800" b="0" i="0" dirty="0">
                <a:effectLst/>
                <a:latin typeface="Menlo"/>
              </a:rPr>
              <a:t>] = </a:t>
            </a:r>
            <a:r>
              <a:rPr lang="en-US" sz="1800" b="0" i="0" dirty="0" err="1">
                <a:effectLst/>
                <a:latin typeface="Menlo"/>
              </a:rPr>
              <a:t>iircomb</a:t>
            </a:r>
            <a:r>
              <a:rPr lang="en-US" sz="1800" b="0" i="0" dirty="0">
                <a:effectLst/>
                <a:latin typeface="Menlo"/>
              </a:rPr>
              <a:t>(floor(Fs/f0), </a:t>
            </a:r>
            <a:r>
              <a:rPr lang="en-US" sz="1800" b="0" i="0" dirty="0" err="1">
                <a:effectLst/>
                <a:latin typeface="Menlo"/>
              </a:rPr>
              <a:t>bw</a:t>
            </a:r>
            <a:r>
              <a:rPr lang="en-US" sz="1800" b="0" i="0" dirty="0">
                <a:effectLst/>
                <a:latin typeface="Menlo"/>
              </a:rPr>
              <a:t>/(Fs/2),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'notch'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Design comb filter</a:t>
            </a:r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Define quiescent threshold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quietThresh</a:t>
            </a:r>
            <a:r>
              <a:rPr lang="en-US" sz="1800" b="0" i="0" dirty="0">
                <a:effectLst/>
                <a:latin typeface="Menlo"/>
              </a:rPr>
              <a:t> = mean(</a:t>
            </a:r>
            <a:r>
              <a:rPr lang="en-US" sz="1800" b="0" i="0" dirty="0" err="1">
                <a:effectLst/>
                <a:latin typeface="Menlo"/>
              </a:rPr>
              <a:t>on_data</a:t>
            </a:r>
            <a:r>
              <a:rPr lang="en-US" sz="1800" b="0" i="0" dirty="0">
                <a:effectLst/>
                <a:latin typeface="Menlo"/>
              </a:rPr>
              <a:t>(1,:)) + (0.5*std(</a:t>
            </a:r>
            <a:r>
              <a:rPr lang="en-US" sz="1800" b="0" i="0" dirty="0" err="1">
                <a:effectLst/>
                <a:latin typeface="Menlo"/>
              </a:rPr>
              <a:t>on_data</a:t>
            </a:r>
            <a:r>
              <a:rPr lang="en-US" sz="1800" b="0" i="0" dirty="0">
                <a:effectLst/>
                <a:latin typeface="Menlo"/>
              </a:rPr>
              <a:t>(1,:)));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Adjust multiplier as needed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Initialize array to store 'active' data, where the muscle is not quiescent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active_data</a:t>
            </a:r>
            <a:r>
              <a:rPr lang="en-US" sz="1800" b="0" i="0" dirty="0">
                <a:effectLst/>
                <a:latin typeface="Menlo"/>
              </a:rPr>
              <a:t> = [];</a:t>
            </a:r>
          </a:p>
          <a:p>
            <a:r>
              <a:rPr lang="en-US" sz="1800" b="0" i="0" dirty="0" err="1">
                <a:effectLst/>
                <a:latin typeface="Menlo"/>
              </a:rPr>
              <a:t>active_time</a:t>
            </a:r>
            <a:r>
              <a:rPr lang="en-US" sz="1800" b="0" i="0" dirty="0">
                <a:effectLst/>
                <a:latin typeface="Menlo"/>
              </a:rPr>
              <a:t> = [];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Define the bin size for iteration, could be the same as used for 'off' detection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binSize</a:t>
            </a:r>
            <a:r>
              <a:rPr lang="en-US" sz="1800" b="0" i="0" dirty="0">
                <a:effectLst/>
                <a:latin typeface="Menlo"/>
              </a:rPr>
              <a:t> = 1.5e-3;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1.5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ms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in seconds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binSamples</a:t>
            </a:r>
            <a:r>
              <a:rPr lang="en-US" sz="1800" b="0" i="0" dirty="0">
                <a:effectLst/>
                <a:latin typeface="Menlo"/>
              </a:rPr>
              <a:t> = round(</a:t>
            </a:r>
            <a:r>
              <a:rPr lang="en-US" sz="1800" b="0" i="0" dirty="0" err="1">
                <a:effectLst/>
                <a:latin typeface="Menlo"/>
              </a:rPr>
              <a:t>binSize</a:t>
            </a:r>
            <a:r>
              <a:rPr lang="en-US" sz="1800" b="0" i="0" dirty="0">
                <a:effectLst/>
                <a:latin typeface="Menlo"/>
              </a:rPr>
              <a:t> * Fs);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Convert bin size to number of samples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Loop to identify and store 'active' data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800" b="0" i="0" dirty="0" err="1">
                <a:effectLst/>
                <a:latin typeface="Menlo"/>
              </a:rPr>
              <a:t>i</a:t>
            </a:r>
            <a:r>
              <a:rPr lang="en-US" sz="1800" b="0" i="0" dirty="0">
                <a:effectLst/>
                <a:latin typeface="Menlo"/>
              </a:rPr>
              <a:t> = 1:binSamples:length(</a:t>
            </a:r>
            <a:r>
              <a:rPr lang="en-US" sz="1800" b="0" i="0" dirty="0" err="1">
                <a:effectLst/>
                <a:latin typeface="Menlo"/>
              </a:rPr>
              <a:t>on_data</a:t>
            </a:r>
            <a:r>
              <a:rPr lang="en-US" sz="1800" b="0" i="0" dirty="0">
                <a:effectLst/>
                <a:latin typeface="Menlo"/>
              </a:rPr>
              <a:t>(1,:)) - </a:t>
            </a:r>
            <a:r>
              <a:rPr lang="en-US" sz="1800" b="0" i="0" dirty="0" err="1">
                <a:effectLst/>
                <a:latin typeface="Menlo"/>
              </a:rPr>
              <a:t>binSamples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segment = </a:t>
            </a:r>
            <a:r>
              <a:rPr lang="en-US" sz="1800" b="0" i="0" dirty="0" err="1">
                <a:effectLst/>
                <a:latin typeface="Menlo"/>
              </a:rPr>
              <a:t>on_data</a:t>
            </a:r>
            <a:r>
              <a:rPr lang="en-US" sz="1800" b="0" i="0" dirty="0">
                <a:effectLst/>
                <a:latin typeface="Menlo"/>
              </a:rPr>
              <a:t>(1, i:i+binSamples-1);</a:t>
            </a: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Check if the segment's activity exceeds the quiescent threshold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sz="1800" b="0" i="0" dirty="0">
                <a:effectLst/>
                <a:latin typeface="Menlo"/>
              </a:rPr>
              <a:t>max(abs(segment)) &gt; </a:t>
            </a:r>
            <a:r>
              <a:rPr lang="en-US" sz="1800" b="0" i="0" dirty="0" err="1">
                <a:effectLst/>
                <a:latin typeface="Menlo"/>
              </a:rPr>
              <a:t>quietThresh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active_data</a:t>
            </a:r>
            <a:r>
              <a:rPr lang="en-US" sz="1800" b="0" i="0" dirty="0">
                <a:effectLst/>
                <a:latin typeface="Menlo"/>
              </a:rPr>
              <a:t> = [</a:t>
            </a:r>
            <a:r>
              <a:rPr lang="en-US" sz="1800" b="0" i="0" dirty="0" err="1">
                <a:effectLst/>
                <a:latin typeface="Menlo"/>
              </a:rPr>
              <a:t>active_data</a:t>
            </a:r>
            <a:r>
              <a:rPr lang="en-US" sz="1800" b="0" i="0" dirty="0">
                <a:effectLst/>
                <a:latin typeface="Menlo"/>
              </a:rPr>
              <a:t>, segment];</a:t>
            </a:r>
          </a:p>
          <a:p>
            <a:r>
              <a:rPr lang="en-US" sz="1800" b="0" i="0" dirty="0" err="1">
                <a:effectLst/>
                <a:latin typeface="Menlo"/>
              </a:rPr>
              <a:t>active_time</a:t>
            </a:r>
            <a:r>
              <a:rPr lang="en-US" sz="1800" b="0" i="0" dirty="0">
                <a:effectLst/>
                <a:latin typeface="Menlo"/>
              </a:rPr>
              <a:t> = [</a:t>
            </a:r>
            <a:r>
              <a:rPr lang="en-US" sz="1800" b="0" i="0" dirty="0" err="1">
                <a:effectLst/>
                <a:latin typeface="Menlo"/>
              </a:rPr>
              <a:t>active_time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on_data_Time</a:t>
            </a:r>
            <a:r>
              <a:rPr lang="en-US" sz="1800" b="0" i="0" dirty="0">
                <a:effectLst/>
                <a:latin typeface="Menlo"/>
              </a:rPr>
              <a:t>(1, i:i+binSamples-1)];</a:t>
            </a: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Plot the 'active' data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active_time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active_data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'r-'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'HO train, Sensor 1: EMG Data with Quiescent Data Removed'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ylim</a:t>
            </a:r>
            <a:r>
              <a:rPr lang="en-US" sz="1800" b="0" i="0" dirty="0">
                <a:effectLst/>
                <a:latin typeface="Menlo"/>
              </a:rPr>
              <a:t>([-4e-4 4e-4]);</a:t>
            </a:r>
          </a:p>
          <a:p>
            <a:r>
              <a:rPr lang="en-US" sz="1800" b="0" i="0" dirty="0" err="1">
                <a:effectLst/>
                <a:latin typeface="Menlo"/>
              </a:rPr>
              <a:t>xlim</a:t>
            </a:r>
            <a:r>
              <a:rPr lang="en-US" sz="1800" b="0" i="0" dirty="0">
                <a:effectLst/>
                <a:latin typeface="Menlo"/>
              </a:rPr>
              <a:t>([0, </a:t>
            </a:r>
            <a:r>
              <a:rPr lang="en-US" sz="1800" b="0" i="0" dirty="0" err="1">
                <a:effectLst/>
                <a:latin typeface="Menlo"/>
              </a:rPr>
              <a:t>on_data_Time</a:t>
            </a:r>
            <a:r>
              <a:rPr lang="en-US" sz="1800" b="0" i="0" dirty="0">
                <a:effectLst/>
                <a:latin typeface="Menlo"/>
              </a:rPr>
              <a:t>(1,end)]);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%% 4) Graph Mean Absolute Value, Slope Sign Change, Zero Crossings, Waveform Length value for the 50ms bin size and 2 EMG sensors in one posture ('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HO_train.mat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')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Prepare the data for feature extraction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Set the bin size to 50ms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binSize</a:t>
            </a:r>
            <a:r>
              <a:rPr lang="en-US" sz="1800" b="0" i="0" dirty="0">
                <a:effectLst/>
                <a:latin typeface="Menlo"/>
              </a:rPr>
              <a:t> = 0.050;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50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ms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in seconds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binSamples</a:t>
            </a:r>
            <a:r>
              <a:rPr lang="en-US" sz="1800" b="0" i="0" dirty="0">
                <a:effectLst/>
                <a:latin typeface="Menlo"/>
              </a:rPr>
              <a:t> = round(</a:t>
            </a:r>
            <a:r>
              <a:rPr lang="en-US" sz="1800" b="0" i="0" dirty="0" err="1">
                <a:effectLst/>
                <a:latin typeface="Menlo"/>
              </a:rPr>
              <a:t>binSize</a:t>
            </a:r>
            <a:r>
              <a:rPr lang="en-US" sz="1800" b="0" i="0" dirty="0">
                <a:effectLst/>
                <a:latin typeface="Menlo"/>
              </a:rPr>
              <a:t> * Fs);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Convert bin size to number of samples per bin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Initialize feature matrices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MAV = cell(1, 2);</a:t>
            </a:r>
          </a:p>
          <a:p>
            <a:r>
              <a:rPr lang="en-US" sz="1800" b="0" i="0" dirty="0">
                <a:effectLst/>
                <a:latin typeface="Menlo"/>
              </a:rPr>
              <a:t>SSC = cell(1, 2);</a:t>
            </a:r>
          </a:p>
          <a:p>
            <a:r>
              <a:rPr lang="en-US" sz="1800" b="0" i="0" dirty="0">
                <a:effectLst/>
                <a:latin typeface="Menlo"/>
              </a:rPr>
              <a:t>ZC = cell(1, 2);</a:t>
            </a:r>
          </a:p>
          <a:p>
            <a:r>
              <a:rPr lang="en-US" sz="1800" b="0" i="0" dirty="0">
                <a:effectLst/>
                <a:latin typeface="Menlo"/>
              </a:rPr>
              <a:t>WL = cell(1, 2);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Define active data for HO train, sensor 1 and sensor 2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active_data_s1s2 = {</a:t>
            </a:r>
            <a:r>
              <a:rPr lang="en-US" sz="1800" b="0" i="0" dirty="0" err="1">
                <a:effectLst/>
                <a:latin typeface="Menlo"/>
              </a:rPr>
              <a:t>active_data</a:t>
            </a:r>
            <a:r>
              <a:rPr lang="en-US" sz="1800" b="0" i="0" dirty="0">
                <a:effectLst/>
                <a:latin typeface="Menlo"/>
              </a:rPr>
              <a:t>, active_data_2};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Loop over the 'active' data in bins to calculate features for each sensor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 = 1:2</a:t>
            </a:r>
          </a:p>
          <a:p>
            <a:r>
              <a:rPr lang="en-US" sz="1800" b="0" i="0" dirty="0" err="1">
                <a:effectLst/>
                <a:latin typeface="Menlo"/>
              </a:rPr>
              <a:t>active_data_sensor</a:t>
            </a:r>
            <a:r>
              <a:rPr lang="en-US" sz="1800" b="0" i="0" dirty="0">
                <a:effectLst/>
                <a:latin typeface="Menlo"/>
              </a:rPr>
              <a:t> = active_data_s1s2{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};</a:t>
            </a: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Determine the number of full bins we can calculate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numBins</a:t>
            </a:r>
            <a:r>
              <a:rPr lang="en-US" sz="1800" b="0" i="0" dirty="0">
                <a:effectLst/>
                <a:latin typeface="Menlo"/>
              </a:rPr>
              <a:t> = floor(length(</a:t>
            </a:r>
            <a:r>
              <a:rPr lang="en-US" sz="1800" b="0" i="0" dirty="0" err="1">
                <a:effectLst/>
                <a:latin typeface="Menlo"/>
              </a:rPr>
              <a:t>active_data_sensor</a:t>
            </a:r>
            <a:r>
              <a:rPr lang="en-US" sz="1800" b="0" i="0" dirty="0">
                <a:effectLst/>
                <a:latin typeface="Menlo"/>
              </a:rPr>
              <a:t>) / </a:t>
            </a:r>
            <a:r>
              <a:rPr lang="en-US" sz="1800" b="0" i="0" dirty="0" err="1">
                <a:effectLst/>
                <a:latin typeface="Menlo"/>
              </a:rPr>
              <a:t>binSamples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Initialize the feature arrays for each sensor based on the number of bins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MAV{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 = zeros(1, </a:t>
            </a:r>
            <a:r>
              <a:rPr lang="en-US" sz="1800" b="0" i="0" dirty="0" err="1">
                <a:effectLst/>
                <a:latin typeface="Menlo"/>
              </a:rPr>
              <a:t>numBins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SSC{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 = zeros(1, </a:t>
            </a:r>
            <a:r>
              <a:rPr lang="en-US" sz="1800" b="0" i="0" dirty="0" err="1">
                <a:effectLst/>
                <a:latin typeface="Menlo"/>
              </a:rPr>
              <a:t>numBins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ZC{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 = zeros(1, </a:t>
            </a:r>
            <a:r>
              <a:rPr lang="en-US" sz="1800" b="0" i="0" dirty="0" err="1">
                <a:effectLst/>
                <a:latin typeface="Menlo"/>
              </a:rPr>
              <a:t>numBins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WL{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 = zeros(1, </a:t>
            </a:r>
            <a:r>
              <a:rPr lang="en-US" sz="1800" b="0" i="0" dirty="0" err="1">
                <a:effectLst/>
                <a:latin typeface="Menlo"/>
              </a:rPr>
              <a:t>numBins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800" b="0" i="0" dirty="0">
                <a:effectLst/>
                <a:latin typeface="Menlo"/>
              </a:rPr>
              <a:t>bin = 1:numBins</a:t>
            </a:r>
          </a:p>
          <a:p>
            <a:r>
              <a:rPr lang="en-US" sz="1800" b="0" i="0" dirty="0" err="1">
                <a:effectLst/>
                <a:latin typeface="Menlo"/>
              </a:rPr>
              <a:t>startIdx</a:t>
            </a:r>
            <a:r>
              <a:rPr lang="en-US" sz="1800" b="0" i="0" dirty="0">
                <a:effectLst/>
                <a:latin typeface="Menlo"/>
              </a:rPr>
              <a:t> = (bin - 1) * </a:t>
            </a:r>
            <a:r>
              <a:rPr lang="en-US" sz="1800" b="0" i="0" dirty="0" err="1">
                <a:effectLst/>
                <a:latin typeface="Menlo"/>
              </a:rPr>
              <a:t>binSamples</a:t>
            </a:r>
            <a:r>
              <a:rPr lang="en-US" sz="1800" b="0" i="0" dirty="0">
                <a:effectLst/>
                <a:latin typeface="Menlo"/>
              </a:rPr>
              <a:t> + 1;</a:t>
            </a:r>
          </a:p>
          <a:p>
            <a:r>
              <a:rPr lang="en-US" sz="1800" b="0" i="0" dirty="0" err="1">
                <a:effectLst/>
                <a:latin typeface="Menlo"/>
              </a:rPr>
              <a:t>endIdx</a:t>
            </a:r>
            <a:r>
              <a:rPr lang="en-US" sz="1800" b="0" i="0" dirty="0">
                <a:effectLst/>
                <a:latin typeface="Menlo"/>
              </a:rPr>
              <a:t> = bin * </a:t>
            </a:r>
            <a:r>
              <a:rPr lang="en-US" sz="1800" b="0" i="0" dirty="0" err="1">
                <a:effectLst/>
                <a:latin typeface="Menlo"/>
              </a:rPr>
              <a:t>binSamples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 err="1">
                <a:effectLst/>
                <a:latin typeface="Menlo"/>
              </a:rPr>
              <a:t>binData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 err="1">
                <a:effectLst/>
                <a:latin typeface="Menlo"/>
              </a:rPr>
              <a:t>active_data_sensor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 err="1">
                <a:effectLst/>
                <a:latin typeface="Menlo"/>
              </a:rPr>
              <a:t>startIdx:endIdx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Calculate features for each bin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MAV{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}(bin) = mean(abs(</a:t>
            </a:r>
            <a:r>
              <a:rPr lang="en-US" sz="1800" b="0" i="0" dirty="0" err="1">
                <a:effectLst/>
                <a:latin typeface="Menlo"/>
              </a:rPr>
              <a:t>binData</a:t>
            </a:r>
            <a:r>
              <a:rPr lang="en-US" sz="1800" b="0" i="0" dirty="0">
                <a:effectLst/>
                <a:latin typeface="Menlo"/>
              </a:rPr>
              <a:t>));</a:t>
            </a:r>
          </a:p>
          <a:p>
            <a:r>
              <a:rPr lang="en-US" sz="1800" b="0" i="0" dirty="0">
                <a:effectLst/>
                <a:latin typeface="Menlo"/>
              </a:rPr>
              <a:t>SSC{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}(bin) = sum(diff(sign(diff(</a:t>
            </a:r>
            <a:r>
              <a:rPr lang="en-US" sz="1800" b="0" i="0" dirty="0" err="1">
                <a:effectLst/>
                <a:latin typeface="Menlo"/>
              </a:rPr>
              <a:t>binData</a:t>
            </a:r>
            <a:r>
              <a:rPr lang="en-US" sz="1800" b="0" i="0" dirty="0">
                <a:effectLst/>
                <a:latin typeface="Menlo"/>
              </a:rPr>
              <a:t>)))~=0);</a:t>
            </a:r>
          </a:p>
          <a:p>
            <a:r>
              <a:rPr lang="en-US" sz="1800" b="0" i="0" dirty="0">
                <a:effectLst/>
                <a:latin typeface="Menlo"/>
              </a:rPr>
              <a:t>ZC{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}(bin) = sum(diff(sign(</a:t>
            </a:r>
            <a:r>
              <a:rPr lang="en-US" sz="1800" b="0" i="0" dirty="0" err="1">
                <a:effectLst/>
                <a:latin typeface="Menlo"/>
              </a:rPr>
              <a:t>binData</a:t>
            </a:r>
            <a:r>
              <a:rPr lang="en-US" sz="1800" b="0" i="0" dirty="0">
                <a:effectLst/>
                <a:latin typeface="Menlo"/>
              </a:rPr>
              <a:t>))~=0);</a:t>
            </a:r>
          </a:p>
          <a:p>
            <a:r>
              <a:rPr lang="en-US" sz="1800" b="0" i="0" dirty="0">
                <a:effectLst/>
                <a:latin typeface="Menlo"/>
              </a:rPr>
              <a:t>WL{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}(bin) = sum(abs(diff(</a:t>
            </a:r>
            <a:r>
              <a:rPr lang="en-US" sz="1800" b="0" i="0" dirty="0" err="1">
                <a:effectLst/>
                <a:latin typeface="Menlo"/>
              </a:rPr>
              <a:t>binData</a:t>
            </a:r>
            <a:r>
              <a:rPr lang="en-US" sz="1800" b="0" i="0" dirty="0">
                <a:effectLst/>
                <a:latin typeface="Menlo"/>
              </a:rPr>
              <a:t>)));</a:t>
            </a: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Calculate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feature_time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based on the actual number of bins calculated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 = ((1:numBins) - 0.5) * </a:t>
            </a:r>
            <a:r>
              <a:rPr lang="en-US" sz="1800" b="0" i="0" dirty="0" err="1">
                <a:effectLst/>
                <a:latin typeface="Menlo"/>
              </a:rPr>
              <a:t>binSize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Center time in each bin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Verify the number of bins and adjust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feature_time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accordingly - test for single feature (MAV)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numBins</a:t>
            </a:r>
            <a:r>
              <a:rPr lang="en-US" sz="1800" b="0" i="0" dirty="0">
                <a:effectLst/>
                <a:latin typeface="Menlo"/>
              </a:rPr>
              <a:t> = min([length(MAV{1}), length(MAV{2})]);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Use the smaller number of bins if different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 = ((1:numBins) - 0.5) * </a:t>
            </a:r>
            <a:r>
              <a:rPr lang="en-US" sz="1800" b="0" i="0" dirty="0" err="1">
                <a:effectLst/>
                <a:latin typeface="Menlo"/>
              </a:rPr>
              <a:t>binSize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Trim the feature vectors if necessary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MAV{1} = MAV{1}(1:numBins);</a:t>
            </a:r>
          </a:p>
          <a:p>
            <a:r>
              <a:rPr lang="en-US" sz="1800" b="0" i="0" dirty="0">
                <a:effectLst/>
                <a:latin typeface="Menlo"/>
              </a:rPr>
              <a:t>MAV{2} = MAV{2}(1:numBins);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Debugging prints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disp</a:t>
            </a:r>
            <a:r>
              <a:rPr lang="en-US" sz="1800" b="0" i="0" dirty="0">
                <a:effectLst/>
                <a:latin typeface="Menlo"/>
              </a:rPr>
              <a:t>([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'Length of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feature_time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: '</a:t>
            </a:r>
            <a:r>
              <a:rPr lang="en-US" sz="1800" b="0" i="0" dirty="0">
                <a:effectLst/>
                <a:latin typeface="Menlo"/>
              </a:rPr>
              <a:t>, num2str(length(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))]);</a:t>
            </a:r>
          </a:p>
          <a:p>
            <a:r>
              <a:rPr lang="en-US" sz="1800" b="0" i="0" dirty="0" err="1">
                <a:effectLst/>
                <a:latin typeface="Menlo"/>
              </a:rPr>
              <a:t>disp</a:t>
            </a:r>
            <a:r>
              <a:rPr lang="en-US" sz="1800" b="0" i="0" dirty="0">
                <a:effectLst/>
                <a:latin typeface="Menlo"/>
              </a:rPr>
              <a:t>([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'Length of MAV{1}: '</a:t>
            </a:r>
            <a:r>
              <a:rPr lang="en-US" sz="1800" b="0" i="0" dirty="0">
                <a:effectLst/>
                <a:latin typeface="Menlo"/>
              </a:rPr>
              <a:t>, num2str(length(MAV{1}))]);</a:t>
            </a:r>
          </a:p>
          <a:p>
            <a:r>
              <a:rPr lang="en-US" sz="1800" b="0" i="0" dirty="0" err="1">
                <a:effectLst/>
                <a:latin typeface="Menlo"/>
              </a:rPr>
              <a:t>disp</a:t>
            </a:r>
            <a:r>
              <a:rPr lang="en-US" sz="1800" b="0" i="0" dirty="0">
                <a:effectLst/>
                <a:latin typeface="Menlo"/>
              </a:rPr>
              <a:t>([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'Length of MAV{2}: '</a:t>
            </a:r>
            <a:r>
              <a:rPr lang="en-US" sz="1800" b="0" i="0" dirty="0">
                <a:effectLst/>
                <a:latin typeface="Menlo"/>
              </a:rPr>
              <a:t>, num2str(length(MAV{2}))]);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Now plot the features with the corrected lengths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'Feature Extraction for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HO_train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Plot Mean Absolute Value for Sensor 1 and Sensor 2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MAV{1},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MAV{2},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'Mean Absolute Value (MAV)'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'MAV'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1'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2'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%% Verify the number of bins and adjust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feature_time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accordingly for all features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Determine the smallest number of bins across all sensors and features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numBins</a:t>
            </a:r>
            <a:r>
              <a:rPr lang="en-US" sz="1800" b="0" i="0" dirty="0">
                <a:effectLst/>
                <a:latin typeface="Menlo"/>
              </a:rPr>
              <a:t> = min([</a:t>
            </a:r>
          </a:p>
          <a:p>
            <a:r>
              <a:rPr lang="en-US" sz="1800" b="0" i="0" dirty="0">
                <a:effectLst/>
                <a:latin typeface="Menlo"/>
              </a:rPr>
              <a:t>length(MAV{1}), length(MAV{2}),</a:t>
            </a:r>
          </a:p>
          <a:p>
            <a:r>
              <a:rPr lang="en-US" sz="1800" b="0" i="0" dirty="0">
                <a:effectLst/>
                <a:latin typeface="Menlo"/>
              </a:rPr>
              <a:t>length(SSC{1}), length(SSC{2}),</a:t>
            </a:r>
          </a:p>
          <a:p>
            <a:r>
              <a:rPr lang="en-US" sz="1800" b="0" i="0" dirty="0">
                <a:effectLst/>
                <a:latin typeface="Menlo"/>
              </a:rPr>
              <a:t>length(ZC{1}), length(ZC{2}),</a:t>
            </a:r>
          </a:p>
          <a:p>
            <a:r>
              <a:rPr lang="en-US" sz="1800" b="0" i="0" dirty="0">
                <a:effectLst/>
                <a:latin typeface="Menlo"/>
              </a:rPr>
              <a:t>length(WL{1}), length(WL{2})</a:t>
            </a:r>
          </a:p>
          <a:p>
            <a:r>
              <a:rPr lang="en-US" sz="1800" b="0" i="0" dirty="0">
                <a:effectLst/>
                <a:latin typeface="Menlo"/>
              </a:rPr>
              <a:t>]);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Adjust feature vectors to have the same number of elements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MAV{1} = MAV{1}(1:numBins);</a:t>
            </a:r>
          </a:p>
          <a:p>
            <a:r>
              <a:rPr lang="en-US" sz="1800" b="0" i="0" dirty="0">
                <a:effectLst/>
                <a:latin typeface="Menlo"/>
              </a:rPr>
              <a:t>MAV{2} = MAV{2}(1:numBins);</a:t>
            </a:r>
          </a:p>
          <a:p>
            <a:r>
              <a:rPr lang="en-US" sz="1800" b="0" i="0" dirty="0">
                <a:effectLst/>
                <a:latin typeface="Menlo"/>
              </a:rPr>
              <a:t>SSC{1} = SSC{1}(1:numBins);</a:t>
            </a:r>
          </a:p>
          <a:p>
            <a:r>
              <a:rPr lang="en-US" sz="1800" b="0" i="0" dirty="0">
                <a:effectLst/>
                <a:latin typeface="Menlo"/>
              </a:rPr>
              <a:t>SSC{2} = SSC{2}(1:numBins);</a:t>
            </a:r>
          </a:p>
          <a:p>
            <a:r>
              <a:rPr lang="en-US" sz="1800" b="0" i="0" dirty="0">
                <a:effectLst/>
                <a:latin typeface="Menlo"/>
              </a:rPr>
              <a:t>ZC{1} = ZC{1}(1:numBins);</a:t>
            </a:r>
          </a:p>
          <a:p>
            <a:r>
              <a:rPr lang="en-US" sz="1800" b="0" i="0" dirty="0">
                <a:effectLst/>
                <a:latin typeface="Menlo"/>
              </a:rPr>
              <a:t>ZC{2} = ZC{2}(1:numBins);</a:t>
            </a:r>
          </a:p>
          <a:p>
            <a:r>
              <a:rPr lang="en-US" sz="1800" b="0" i="0" dirty="0">
                <a:effectLst/>
                <a:latin typeface="Menlo"/>
              </a:rPr>
              <a:t>WL{1} = WL{1}(1:numBins);</a:t>
            </a:r>
          </a:p>
          <a:p>
            <a:r>
              <a:rPr lang="en-US" sz="1800" b="0" i="0" dirty="0">
                <a:effectLst/>
                <a:latin typeface="Menlo"/>
              </a:rPr>
              <a:t>WL{2} = WL{2}(1:numBins);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Adjust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feature_time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 = ((1:numBins) - 0.5) * </a:t>
            </a:r>
            <a:r>
              <a:rPr lang="en-US" sz="1800" b="0" i="0" dirty="0" err="1">
                <a:effectLst/>
                <a:latin typeface="Menlo"/>
              </a:rPr>
              <a:t>binSize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%% Plot extracted features 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>
                <a:effectLst/>
                <a:latin typeface="Menlo"/>
              </a:rPr>
              <a:t>t = </a:t>
            </a:r>
            <a:r>
              <a:rPr lang="en-US" sz="1800" b="0" i="0" dirty="0" err="1">
                <a:effectLst/>
                <a:latin typeface="Menlo"/>
              </a:rPr>
              <a:t>tiledlayout</a:t>
            </a:r>
            <a:r>
              <a:rPr lang="en-US" sz="1800" b="0" i="0" dirty="0">
                <a:effectLst/>
                <a:latin typeface="Menlo"/>
              </a:rPr>
              <a:t>(4,1);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 err="1">
                <a:effectLst/>
                <a:latin typeface="Menlo"/>
              </a:rPr>
              <a:t>t,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'Feature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Extraction for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HO_train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Plot Mean Absolute Value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nexttile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MAV{1},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'DisplayName'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1 MAV'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MAV{2},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'DisplayName'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2 MAV'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'Mean Absolute Value (MAV)'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'MAV'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Plot Slope Sign Changes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nexttile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SSC{1},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'DisplayName'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1 SSC'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SSC{2},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'DisplayName'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2 SSC'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'Slope Sign Changes (SSC)'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'SSC'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Plot Zero Crossings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nexttile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ZC{1},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'DisplayName'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1 ZC'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ZC{2},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'DisplayName'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2 ZC'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'Zero Crossings (ZC)'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'ZC'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Plot Waveform Length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nexttile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WL{1},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'DisplayName'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1 WL'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WL{2},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'DisplayName'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2 WL'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'Waveform Length (WL)'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'WL'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39F632-0407-4C0A-BE8F-CDAC807460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340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39F632-0407-4C0A-BE8F-CDAC807460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649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%% 4) Graph Mean Absolute Value, Slope Sign Change, Zero Crossings, Waveform Length value for the 50ms bin size and 2 EMG sensors in one posture ('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HO_train.mat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')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Prepare the data for feature extraction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Set the bin size to 50ms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binSize</a:t>
            </a:r>
            <a:r>
              <a:rPr lang="en-US" sz="1800" b="0" i="0" dirty="0">
                <a:effectLst/>
                <a:latin typeface="Menlo"/>
              </a:rPr>
              <a:t> = 0.050;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50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ms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in seconds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binSamples</a:t>
            </a:r>
            <a:r>
              <a:rPr lang="en-US" sz="1800" b="0" i="0" dirty="0">
                <a:effectLst/>
                <a:latin typeface="Menlo"/>
              </a:rPr>
              <a:t> = round(</a:t>
            </a:r>
            <a:r>
              <a:rPr lang="en-US" sz="1800" b="0" i="0" dirty="0" err="1">
                <a:effectLst/>
                <a:latin typeface="Menlo"/>
              </a:rPr>
              <a:t>binSize</a:t>
            </a:r>
            <a:r>
              <a:rPr lang="en-US" sz="1800" b="0" i="0" dirty="0">
                <a:effectLst/>
                <a:latin typeface="Menlo"/>
              </a:rPr>
              <a:t> * Fs);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Convert bin size to number of samples per bin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Initialize feature matrices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MAV = cell(1, 2);</a:t>
            </a:r>
          </a:p>
          <a:p>
            <a:r>
              <a:rPr lang="en-US" sz="1800" b="0" i="0" dirty="0">
                <a:effectLst/>
                <a:latin typeface="Menlo"/>
              </a:rPr>
              <a:t>SSC = cell(1, 2);</a:t>
            </a:r>
          </a:p>
          <a:p>
            <a:r>
              <a:rPr lang="en-US" sz="1800" b="0" i="0" dirty="0">
                <a:effectLst/>
                <a:latin typeface="Menlo"/>
              </a:rPr>
              <a:t>ZC = cell(1, 2);</a:t>
            </a:r>
          </a:p>
          <a:p>
            <a:r>
              <a:rPr lang="en-US" sz="1800" b="0" i="0" dirty="0">
                <a:effectLst/>
                <a:latin typeface="Menlo"/>
              </a:rPr>
              <a:t>WL = cell(1, 2);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Define active data for HO train, sensor 1 and sensor 2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active_data_s1s2 = {</a:t>
            </a:r>
            <a:r>
              <a:rPr lang="en-US" sz="1800" b="0" i="0" dirty="0" err="1">
                <a:effectLst/>
                <a:latin typeface="Menlo"/>
              </a:rPr>
              <a:t>active_data</a:t>
            </a:r>
            <a:r>
              <a:rPr lang="en-US" sz="1800" b="0" i="0" dirty="0">
                <a:effectLst/>
                <a:latin typeface="Menlo"/>
              </a:rPr>
              <a:t>, active_data_2};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Loop over the 'active' data in bins to calculate features for each sensor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 = 1:2</a:t>
            </a:r>
          </a:p>
          <a:p>
            <a:r>
              <a:rPr lang="en-US" sz="1800" b="0" i="0" dirty="0" err="1">
                <a:effectLst/>
                <a:latin typeface="Menlo"/>
              </a:rPr>
              <a:t>active_data_sensor</a:t>
            </a:r>
            <a:r>
              <a:rPr lang="en-US" sz="1800" b="0" i="0" dirty="0">
                <a:effectLst/>
                <a:latin typeface="Menlo"/>
              </a:rPr>
              <a:t> = active_data_s1s2{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};</a:t>
            </a: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Determine the number of full bins we can calculate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numBins</a:t>
            </a:r>
            <a:r>
              <a:rPr lang="en-US" sz="1800" b="0" i="0" dirty="0">
                <a:effectLst/>
                <a:latin typeface="Menlo"/>
              </a:rPr>
              <a:t> = floor(length(</a:t>
            </a:r>
            <a:r>
              <a:rPr lang="en-US" sz="1800" b="0" i="0" dirty="0" err="1">
                <a:effectLst/>
                <a:latin typeface="Menlo"/>
              </a:rPr>
              <a:t>active_data_sensor</a:t>
            </a:r>
            <a:r>
              <a:rPr lang="en-US" sz="1800" b="0" i="0" dirty="0">
                <a:effectLst/>
                <a:latin typeface="Menlo"/>
              </a:rPr>
              <a:t>) / </a:t>
            </a:r>
            <a:r>
              <a:rPr lang="en-US" sz="1800" b="0" i="0" dirty="0" err="1">
                <a:effectLst/>
                <a:latin typeface="Menlo"/>
              </a:rPr>
              <a:t>binSamples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Initialize the feature arrays for each sensor based on the number of bins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MAV{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 = zeros(1, </a:t>
            </a:r>
            <a:r>
              <a:rPr lang="en-US" sz="1800" b="0" i="0" dirty="0" err="1">
                <a:effectLst/>
                <a:latin typeface="Menlo"/>
              </a:rPr>
              <a:t>numBins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SSC{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 = zeros(1, </a:t>
            </a:r>
            <a:r>
              <a:rPr lang="en-US" sz="1800" b="0" i="0" dirty="0" err="1">
                <a:effectLst/>
                <a:latin typeface="Menlo"/>
              </a:rPr>
              <a:t>numBins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ZC{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 = zeros(1, </a:t>
            </a:r>
            <a:r>
              <a:rPr lang="en-US" sz="1800" b="0" i="0" dirty="0" err="1">
                <a:effectLst/>
                <a:latin typeface="Menlo"/>
              </a:rPr>
              <a:t>numBins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WL{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 = zeros(1, </a:t>
            </a:r>
            <a:r>
              <a:rPr lang="en-US" sz="1800" b="0" i="0" dirty="0" err="1">
                <a:effectLst/>
                <a:latin typeface="Menlo"/>
              </a:rPr>
              <a:t>numBins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800" b="0" i="0" dirty="0">
                <a:effectLst/>
                <a:latin typeface="Menlo"/>
              </a:rPr>
              <a:t>bin = 1:numBins</a:t>
            </a:r>
          </a:p>
          <a:p>
            <a:r>
              <a:rPr lang="en-US" sz="1800" b="0" i="0" dirty="0" err="1">
                <a:effectLst/>
                <a:latin typeface="Menlo"/>
              </a:rPr>
              <a:t>startIdx</a:t>
            </a:r>
            <a:r>
              <a:rPr lang="en-US" sz="1800" b="0" i="0" dirty="0">
                <a:effectLst/>
                <a:latin typeface="Menlo"/>
              </a:rPr>
              <a:t> = (bin - 1) * </a:t>
            </a:r>
            <a:r>
              <a:rPr lang="en-US" sz="1800" b="0" i="0" dirty="0" err="1">
                <a:effectLst/>
                <a:latin typeface="Menlo"/>
              </a:rPr>
              <a:t>binSamples</a:t>
            </a:r>
            <a:r>
              <a:rPr lang="en-US" sz="1800" b="0" i="0" dirty="0">
                <a:effectLst/>
                <a:latin typeface="Menlo"/>
              </a:rPr>
              <a:t> + 1;</a:t>
            </a:r>
          </a:p>
          <a:p>
            <a:r>
              <a:rPr lang="en-US" sz="1800" b="0" i="0" dirty="0" err="1">
                <a:effectLst/>
                <a:latin typeface="Menlo"/>
              </a:rPr>
              <a:t>endIdx</a:t>
            </a:r>
            <a:r>
              <a:rPr lang="en-US" sz="1800" b="0" i="0" dirty="0">
                <a:effectLst/>
                <a:latin typeface="Menlo"/>
              </a:rPr>
              <a:t> = bin * </a:t>
            </a:r>
            <a:r>
              <a:rPr lang="en-US" sz="1800" b="0" i="0" dirty="0" err="1">
                <a:effectLst/>
                <a:latin typeface="Menlo"/>
              </a:rPr>
              <a:t>binSamples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 err="1">
                <a:effectLst/>
                <a:latin typeface="Menlo"/>
              </a:rPr>
              <a:t>binData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 err="1">
                <a:effectLst/>
                <a:latin typeface="Menlo"/>
              </a:rPr>
              <a:t>active_data_sensor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 err="1">
                <a:effectLst/>
                <a:latin typeface="Menlo"/>
              </a:rPr>
              <a:t>startIdx:endIdx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Calculate features for each bin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MAV{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}(bin) = mean(abs(</a:t>
            </a:r>
            <a:r>
              <a:rPr lang="en-US" sz="1800" b="0" i="0" dirty="0" err="1">
                <a:effectLst/>
                <a:latin typeface="Menlo"/>
              </a:rPr>
              <a:t>binData</a:t>
            </a:r>
            <a:r>
              <a:rPr lang="en-US" sz="1800" b="0" i="0" dirty="0">
                <a:effectLst/>
                <a:latin typeface="Menlo"/>
              </a:rPr>
              <a:t>));</a:t>
            </a:r>
          </a:p>
          <a:p>
            <a:r>
              <a:rPr lang="en-US" sz="1800" b="0" i="0" dirty="0">
                <a:effectLst/>
                <a:latin typeface="Menlo"/>
              </a:rPr>
              <a:t>SSC{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}(bin) = sum(diff(sign(diff(</a:t>
            </a:r>
            <a:r>
              <a:rPr lang="en-US" sz="1800" b="0" i="0" dirty="0" err="1">
                <a:effectLst/>
                <a:latin typeface="Menlo"/>
              </a:rPr>
              <a:t>binData</a:t>
            </a:r>
            <a:r>
              <a:rPr lang="en-US" sz="1800" b="0" i="0" dirty="0">
                <a:effectLst/>
                <a:latin typeface="Menlo"/>
              </a:rPr>
              <a:t>)))~=0);</a:t>
            </a:r>
          </a:p>
          <a:p>
            <a:r>
              <a:rPr lang="en-US" sz="1800" b="0" i="0" dirty="0">
                <a:effectLst/>
                <a:latin typeface="Menlo"/>
              </a:rPr>
              <a:t>ZC{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}(bin) = sum(diff(sign(</a:t>
            </a:r>
            <a:r>
              <a:rPr lang="en-US" sz="1800" b="0" i="0" dirty="0" err="1">
                <a:effectLst/>
                <a:latin typeface="Menlo"/>
              </a:rPr>
              <a:t>binData</a:t>
            </a:r>
            <a:r>
              <a:rPr lang="en-US" sz="1800" b="0" i="0" dirty="0">
                <a:effectLst/>
                <a:latin typeface="Menlo"/>
              </a:rPr>
              <a:t>))~=0);</a:t>
            </a:r>
          </a:p>
          <a:p>
            <a:r>
              <a:rPr lang="en-US" sz="1800" b="0" i="0" dirty="0">
                <a:effectLst/>
                <a:latin typeface="Menlo"/>
              </a:rPr>
              <a:t>WL{</a:t>
            </a:r>
            <a:r>
              <a:rPr lang="en-US" sz="1800" b="0" i="0" dirty="0" err="1">
                <a:effectLst/>
                <a:latin typeface="Menlo"/>
              </a:rPr>
              <a:t>sensor_idx</a:t>
            </a:r>
            <a:r>
              <a:rPr lang="en-US" sz="1800" b="0" i="0" dirty="0">
                <a:effectLst/>
                <a:latin typeface="Menlo"/>
              </a:rPr>
              <a:t>}(bin) = sum(abs(diff(</a:t>
            </a:r>
            <a:r>
              <a:rPr lang="en-US" sz="1800" b="0" i="0" dirty="0" err="1">
                <a:effectLst/>
                <a:latin typeface="Menlo"/>
              </a:rPr>
              <a:t>binData</a:t>
            </a:r>
            <a:r>
              <a:rPr lang="en-US" sz="1800" b="0" i="0" dirty="0">
                <a:effectLst/>
                <a:latin typeface="Menlo"/>
              </a:rPr>
              <a:t>)));</a:t>
            </a: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Calculate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feature_time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based on the actual number of bins calculated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 = ((1:numBins) - 0.5) * </a:t>
            </a:r>
            <a:r>
              <a:rPr lang="en-US" sz="1800" b="0" i="0" dirty="0" err="1">
                <a:effectLst/>
                <a:latin typeface="Menlo"/>
              </a:rPr>
              <a:t>binSize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Center time in each bin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Verify the number of bins and adjust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feature_time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accordingly - test for single feature (MAV)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numBins</a:t>
            </a:r>
            <a:r>
              <a:rPr lang="en-US" sz="1800" b="0" i="0" dirty="0">
                <a:effectLst/>
                <a:latin typeface="Menlo"/>
              </a:rPr>
              <a:t> = min([length(MAV{1}), length(MAV{2})]);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Use the smaller number of bins if different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 = ((1:numBins) - 0.5) * </a:t>
            </a:r>
            <a:r>
              <a:rPr lang="en-US" sz="1800" b="0" i="0" dirty="0" err="1">
                <a:effectLst/>
                <a:latin typeface="Menlo"/>
              </a:rPr>
              <a:t>binSize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Trim the feature vectors if necessary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MAV{1} = MAV{1}(1:numBins);</a:t>
            </a:r>
          </a:p>
          <a:p>
            <a:r>
              <a:rPr lang="en-US" sz="1800" b="0" i="0" dirty="0">
                <a:effectLst/>
                <a:latin typeface="Menlo"/>
              </a:rPr>
              <a:t>MAV{2} = MAV{2}(1:numBins);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Debugging prints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disp</a:t>
            </a:r>
            <a:r>
              <a:rPr lang="en-US" sz="1800" b="0" i="0" dirty="0">
                <a:effectLst/>
                <a:latin typeface="Menlo"/>
              </a:rPr>
              <a:t>([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'Length of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feature_time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: '</a:t>
            </a:r>
            <a:r>
              <a:rPr lang="en-US" sz="1800" b="0" i="0" dirty="0">
                <a:effectLst/>
                <a:latin typeface="Menlo"/>
              </a:rPr>
              <a:t>, num2str(length(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))]);</a:t>
            </a:r>
          </a:p>
          <a:p>
            <a:r>
              <a:rPr lang="en-US" sz="1800" b="0" i="0" dirty="0" err="1">
                <a:effectLst/>
                <a:latin typeface="Menlo"/>
              </a:rPr>
              <a:t>disp</a:t>
            </a:r>
            <a:r>
              <a:rPr lang="en-US" sz="1800" b="0" i="0" dirty="0">
                <a:effectLst/>
                <a:latin typeface="Menlo"/>
              </a:rPr>
              <a:t>([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'Length of MAV{1}: '</a:t>
            </a:r>
            <a:r>
              <a:rPr lang="en-US" sz="1800" b="0" i="0" dirty="0">
                <a:effectLst/>
                <a:latin typeface="Menlo"/>
              </a:rPr>
              <a:t>, num2str(length(MAV{1}))]);</a:t>
            </a:r>
          </a:p>
          <a:p>
            <a:r>
              <a:rPr lang="en-US" sz="1800" b="0" i="0" dirty="0" err="1">
                <a:effectLst/>
                <a:latin typeface="Menlo"/>
              </a:rPr>
              <a:t>disp</a:t>
            </a:r>
            <a:r>
              <a:rPr lang="en-US" sz="1800" b="0" i="0" dirty="0">
                <a:effectLst/>
                <a:latin typeface="Menlo"/>
              </a:rPr>
              <a:t>([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'Length of MAV{2}: '</a:t>
            </a:r>
            <a:r>
              <a:rPr lang="en-US" sz="1800" b="0" i="0" dirty="0">
                <a:effectLst/>
                <a:latin typeface="Menlo"/>
              </a:rPr>
              <a:t>, num2str(length(MAV{2}))]);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Now plot the features with the corrected lengths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'Feature Extraction for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HO_train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Plot Mean Absolute Value for Sensor 1 and Sensor 2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MAV{1},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MAV{2},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'Mean Absolute Value (MAV)'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'MAV'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1'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2'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%% Verify the number of bins and adjust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feature_time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accordingly for all features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Determine the smallest number of bins across all sensors and features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numBins</a:t>
            </a:r>
            <a:r>
              <a:rPr lang="en-US" sz="1800" b="0" i="0" dirty="0">
                <a:effectLst/>
                <a:latin typeface="Menlo"/>
              </a:rPr>
              <a:t> = min([</a:t>
            </a:r>
          </a:p>
          <a:p>
            <a:r>
              <a:rPr lang="en-US" sz="1800" b="0" i="0" dirty="0">
                <a:effectLst/>
                <a:latin typeface="Menlo"/>
              </a:rPr>
              <a:t>length(MAV{1}), length(MAV{2}),</a:t>
            </a:r>
          </a:p>
          <a:p>
            <a:r>
              <a:rPr lang="en-US" sz="1800" b="0" i="0" dirty="0">
                <a:effectLst/>
                <a:latin typeface="Menlo"/>
              </a:rPr>
              <a:t>length(SSC{1}), length(SSC{2}),</a:t>
            </a:r>
          </a:p>
          <a:p>
            <a:r>
              <a:rPr lang="en-US" sz="1800" b="0" i="0" dirty="0">
                <a:effectLst/>
                <a:latin typeface="Menlo"/>
              </a:rPr>
              <a:t>length(ZC{1}), length(ZC{2}),</a:t>
            </a:r>
          </a:p>
          <a:p>
            <a:r>
              <a:rPr lang="en-US" sz="1800" b="0" i="0" dirty="0">
                <a:effectLst/>
                <a:latin typeface="Menlo"/>
              </a:rPr>
              <a:t>length(WL{1}), length(WL{2})</a:t>
            </a:r>
          </a:p>
          <a:p>
            <a:r>
              <a:rPr lang="en-US" sz="1800" b="0" i="0" dirty="0">
                <a:effectLst/>
                <a:latin typeface="Menlo"/>
              </a:rPr>
              <a:t>]);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Adjust feature vectors to have the same number of elements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MAV{1} = MAV{1}(1:numBins);</a:t>
            </a:r>
          </a:p>
          <a:p>
            <a:r>
              <a:rPr lang="en-US" sz="1800" b="0" i="0" dirty="0">
                <a:effectLst/>
                <a:latin typeface="Menlo"/>
              </a:rPr>
              <a:t>MAV{2} = MAV{2}(1:numBins);</a:t>
            </a:r>
          </a:p>
          <a:p>
            <a:r>
              <a:rPr lang="en-US" sz="1800" b="0" i="0" dirty="0">
                <a:effectLst/>
                <a:latin typeface="Menlo"/>
              </a:rPr>
              <a:t>SSC{1} = SSC{1}(1:numBins);</a:t>
            </a:r>
          </a:p>
          <a:p>
            <a:r>
              <a:rPr lang="en-US" sz="1800" b="0" i="0" dirty="0">
                <a:effectLst/>
                <a:latin typeface="Menlo"/>
              </a:rPr>
              <a:t>SSC{2} = SSC{2}(1:numBins);</a:t>
            </a:r>
          </a:p>
          <a:p>
            <a:r>
              <a:rPr lang="en-US" sz="1800" b="0" i="0" dirty="0">
                <a:effectLst/>
                <a:latin typeface="Menlo"/>
              </a:rPr>
              <a:t>ZC{1} = ZC{1}(1:numBins);</a:t>
            </a:r>
          </a:p>
          <a:p>
            <a:r>
              <a:rPr lang="en-US" sz="1800" b="0" i="0" dirty="0">
                <a:effectLst/>
                <a:latin typeface="Menlo"/>
              </a:rPr>
              <a:t>ZC{2} = ZC{2}(1:numBins);</a:t>
            </a:r>
          </a:p>
          <a:p>
            <a:r>
              <a:rPr lang="en-US" sz="1800" b="0" i="0" dirty="0">
                <a:effectLst/>
                <a:latin typeface="Menlo"/>
              </a:rPr>
              <a:t>WL{1} = WL{1}(1:numBins);</a:t>
            </a:r>
          </a:p>
          <a:p>
            <a:r>
              <a:rPr lang="en-US" sz="1800" b="0" i="0" dirty="0">
                <a:effectLst/>
                <a:latin typeface="Menlo"/>
              </a:rPr>
              <a:t>WL{2} = WL{2}(1:numBins);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Adjust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feature_time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 = ((1:numBins) - 0.5) * </a:t>
            </a:r>
            <a:r>
              <a:rPr lang="en-US" sz="1800" b="0" i="0" dirty="0" err="1">
                <a:effectLst/>
                <a:latin typeface="Menlo"/>
              </a:rPr>
              <a:t>binSize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%% Plot extracted features 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>
                <a:effectLst/>
                <a:latin typeface="Menlo"/>
              </a:rPr>
              <a:t>t = </a:t>
            </a:r>
            <a:r>
              <a:rPr lang="en-US" sz="1800" b="0" i="0" dirty="0" err="1">
                <a:effectLst/>
                <a:latin typeface="Menlo"/>
              </a:rPr>
              <a:t>tiledlayout</a:t>
            </a:r>
            <a:r>
              <a:rPr lang="en-US" sz="1800" b="0" i="0" dirty="0">
                <a:effectLst/>
                <a:latin typeface="Menlo"/>
              </a:rPr>
              <a:t>(4,1);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 err="1">
                <a:effectLst/>
                <a:latin typeface="Menlo"/>
              </a:rPr>
              <a:t>t,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'Feature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Extraction for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HO_train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Plot Mean Absolute Value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nexttile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MAV{1},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'DisplayName'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1 MAV'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MAV{2},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'DisplayName'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2 MAV'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'Mean Absolute Value (MAV)'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'MAV'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Plot Slope Sign Changes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nexttile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SSC{1},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'DisplayName'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1 SSC'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SSC{2},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'DisplayName'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2 SSC'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'Slope Sign Changes (SSC)'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'SSC'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Plot Zero Crossings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nexttile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ZC{1},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'DisplayName'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1 ZC'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ZC{2},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'DisplayName'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2 ZC'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'Zero Crossings (ZC)'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'ZC'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Plot Waveform Length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nexttile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WL{1},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'DisplayName'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1 WL'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feature_time</a:t>
            </a:r>
            <a:r>
              <a:rPr lang="en-US" sz="1800" b="0" i="0" dirty="0">
                <a:effectLst/>
                <a:latin typeface="Menlo"/>
              </a:rPr>
              <a:t>, WL{2},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'DisplayName'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'Sensor 2 WL'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'Waveform Length (WL)'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'WL'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39F632-0407-4C0A-BE8F-CDAC807460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645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39F632-0407-4C0A-BE8F-CDAC807460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97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764D-9EB2-2EE0-83C9-6B84B110F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CCA4D-EB70-B496-AB58-33B9E111C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741F-685C-6E59-5FE4-3229BA12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0BF-52FE-4D30-A9C8-D9FBB6D24FC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CF3FB-A7E1-29AD-A0B8-0405955C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7480B-D3AC-2683-692A-D0F63A7D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7DE5-3C28-475A-8657-587B0EFA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3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58A6-CB78-883D-0E2F-4F23A773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6909E-5F8D-7375-571A-80F2E72A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C1544-2F27-79EB-441E-66214737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0BF-52FE-4D30-A9C8-D9FBB6D24FC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1B587-B711-B42E-792A-09EAE14C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C9656-3DE5-6F83-4A1A-9C1DFB59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7DE5-3C28-475A-8657-587B0EFA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0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496E7-5B76-CEC3-D827-12A07386B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03DC3-3835-FF2C-6AD8-64D79D1B5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B82B1-4AA5-BB29-2E6C-BE45B7B1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0BF-52FE-4D30-A9C8-D9FBB6D24FC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16308-76EE-CA3D-55B8-3E4C6BC2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2AB37-9F56-C077-BCA3-4DE2D603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7DE5-3C28-475A-8657-587B0EFA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10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c Text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9AFDB238-CE84-D341-B157-1AA523A75A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62966" y="2543238"/>
            <a:ext cx="4660900" cy="2560637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BB379"/>
              </a:buClr>
              <a:buSzPct val="110000"/>
              <a:buFont typeface="Arial" panose="020B0604020202020204" pitchFamily="34" charset="0"/>
              <a:buChar char="•"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BB379"/>
              </a:buClr>
              <a:buSzTx/>
              <a:tabLst/>
              <a:defRPr/>
            </a:pPr>
            <a:r>
              <a:rPr lang="en-US" dirty="0"/>
              <a:t>Bullet point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BB379"/>
              </a:buClr>
              <a:buSzTx/>
              <a:tabLst/>
              <a:defRPr/>
            </a:pPr>
            <a:r>
              <a:rPr lang="en-US" dirty="0"/>
              <a:t>Bullet point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BB379"/>
              </a:buClr>
              <a:buSzTx/>
              <a:tabLst/>
              <a:defRPr/>
            </a:pPr>
            <a:r>
              <a:rPr lang="en-US" dirty="0"/>
              <a:t>Bullet point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BB379"/>
              </a:buClr>
              <a:buSzTx/>
              <a:tabLst/>
              <a:defRPr/>
            </a:pPr>
            <a:r>
              <a:rPr lang="en-US" dirty="0"/>
              <a:t>Bullet point</a:t>
            </a:r>
          </a:p>
          <a:p>
            <a:pPr lvl="0"/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0EAD4234-EBED-FC4C-AC38-CEE9D58735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62949" y="2100430"/>
            <a:ext cx="2700338" cy="3305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SUBHEADER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9F6BA08-429D-4C46-A161-74FD957782A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2825" y="1389063"/>
            <a:ext cx="5324475" cy="39989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INSERT</a:t>
            </a:r>
            <a:br>
              <a:rPr lang="en-US" dirty="0"/>
            </a:br>
            <a:r>
              <a:rPr lang="en-US" dirty="0"/>
              <a:t>PICTURE OR GRAPHIC</a:t>
            </a:r>
          </a:p>
        </p:txBody>
      </p:sp>
    </p:spTree>
    <p:extLst>
      <p:ext uri="{BB962C8B-B14F-4D97-AF65-F5344CB8AC3E}">
        <p14:creationId xmlns:p14="http://schemas.microsoft.com/office/powerpoint/2010/main" val="47128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44D4-095D-6553-3A6D-912CA00E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597E4-5281-0EA8-15C6-AD99DDF35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EDA41-D3C4-CB6E-45B1-A3891037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0BF-52FE-4D30-A9C8-D9FBB6D24FC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0A113-CCE9-3EE7-644B-640B88D1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27E56-94C0-DCBC-A8DD-538FAD8B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7DE5-3C28-475A-8657-587B0EFA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6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0EA3-1F77-7938-E148-6D31CCED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97FD5-17C5-30B7-2E89-50DEAB8FF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11190-8F3B-8A6C-C4CD-13A2E2AD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0BF-52FE-4D30-A9C8-D9FBB6D24FC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2B85C-8505-63DB-60A2-8A2424EF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F8F6A-7F17-BC49-3234-71E9B85E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7DE5-3C28-475A-8657-587B0EFA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4009-1E54-A9D0-FECD-7C512ED7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C0A7C-DE88-8863-D315-6F3E5BE22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413D6-6A93-9E36-424C-58EA47A5A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FEE30-AC6A-0037-BC75-02103B92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0BF-52FE-4D30-A9C8-D9FBB6D24FC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C159F-821E-9D7C-6FE1-96425358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271FE-7DFF-1CE7-2BCE-F5E47545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7DE5-3C28-475A-8657-587B0EFA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902B-FF8B-966F-1807-DD2ABFDF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6D388-229E-D8FC-81B0-70AD60F1E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3DCA4-6724-096F-56A5-8264EED18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7B2D3-8130-7C7C-A2E3-BBD0A43A7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BD245-63ED-8B97-E0E3-420BA20FA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319EB-E581-DF65-5794-5CA73227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0BF-52FE-4D30-A9C8-D9FBB6D24FC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BAA68-771B-66BE-26B8-EF944E04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7597E-63F0-59B3-4C1D-B34D8815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7DE5-3C28-475A-8657-587B0EFA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6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61DE-36EB-47EF-C4DD-016E9875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201BA-EE79-2F37-BD9B-D430DF33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0BF-52FE-4D30-A9C8-D9FBB6D24FC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D7FAD-8D4A-D784-69BA-87DAB7A5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D10F4-13EB-D6CB-4F5C-45E30908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7DE5-3C28-475A-8657-587B0EFA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1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4258F-9D96-0C08-65E5-39133542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0BF-52FE-4D30-A9C8-D9FBB6D24FC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75C64-2562-E7F8-871B-482D74F5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50BC4-EA50-016D-6CD0-77373765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7DE5-3C28-475A-8657-587B0EFA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ED6E-09D4-E4F4-D6DD-37E83F55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1BE80-D42D-1053-F4A1-FAD74553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2C52F-93EA-C1FA-B08A-79308097C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D3372-D093-F59B-7231-851DCA86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0BF-52FE-4D30-A9C8-D9FBB6D24FC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0C3D5-10E8-BAD9-FB08-FEFAFD6F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6709B-FBA8-1D88-B141-EEB4251A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7DE5-3C28-475A-8657-587B0EFA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4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D6E7-0020-D5AF-4FCE-C1FF8924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A513C-A58E-F8E1-4D15-68D3300B5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7F965-939B-5846-0B93-2CCBA9314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BD8BE-A04F-4D07-807E-F6135A72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0BF-52FE-4D30-A9C8-D9FBB6D24FC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055F9-17CE-E536-2FED-DDD242DB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0715E-08CE-3828-0FDE-FA6A128D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7DE5-3C28-475A-8657-587B0EFA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3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9EB70-BD1E-2CFA-2B16-9FD4FACE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EEB83-C1B6-F32D-1C1C-A17F2EDE3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A9B8F-A631-E7D0-3713-EEC680FA3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050BF-52FE-4D30-A9C8-D9FBB6D24FC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78D86-1801-E0C6-9A0A-2F710FA0C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34731-D81A-3219-0A9E-4CC873D3B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17DE5-3C28-475A-8657-587B0EFA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sayounan/RoboArm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sayounan/RoboArm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un shining through trees&#10;&#10;Description automatically generated">
            <a:extLst>
              <a:ext uri="{FF2B5EF4-FFF2-40B4-BE49-F238E27FC236}">
                <a16:creationId xmlns:a16="http://schemas.microsoft.com/office/drawing/2014/main" id="{2D3C32CF-BE6B-58FB-A110-76F88FF6C88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22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4FDF8CF-7F42-5B2F-AD6D-7144C95BA109}"/>
              </a:ext>
            </a:extLst>
          </p:cNvPr>
          <p:cNvSpPr/>
          <p:nvPr/>
        </p:nvSpPr>
        <p:spPr>
          <a:xfrm>
            <a:off x="0" y="631156"/>
            <a:ext cx="11587110" cy="361042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ED64DEE-B5FE-DEEE-6632-7219388AE3C2}"/>
              </a:ext>
            </a:extLst>
          </p:cNvPr>
          <p:cNvSpPr txBox="1">
            <a:spLocks/>
          </p:cNvSpPr>
          <p:nvPr/>
        </p:nvSpPr>
        <p:spPr>
          <a:xfrm>
            <a:off x="160256" y="631156"/>
            <a:ext cx="11426854" cy="618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Aptos Display" panose="020B0004020202020204" pitchFamily="34" charset="0"/>
              </a:rPr>
              <a:t>Neural Interfaces and Bionic Limbs				Spring 2024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0D0AE30-E01A-967B-495C-B8DC147626C0}"/>
              </a:ext>
            </a:extLst>
          </p:cNvPr>
          <p:cNvSpPr txBox="1">
            <a:spLocks/>
          </p:cNvSpPr>
          <p:nvPr/>
        </p:nvSpPr>
        <p:spPr>
          <a:xfrm>
            <a:off x="604881" y="1798854"/>
            <a:ext cx="10982227" cy="1275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Linear Discriminant Analysis (LDA):</a:t>
            </a:r>
            <a:br>
              <a:rPr lang="en-US" sz="44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</a:br>
            <a:r>
              <a:rPr lang="en-US" sz="44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EMG Pattern Recognition &amp; Classification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7DC026-DEF4-A49D-B7B0-9B630307CAFC}"/>
              </a:ext>
            </a:extLst>
          </p:cNvPr>
          <p:cNvSpPr txBox="1">
            <a:spLocks/>
          </p:cNvSpPr>
          <p:nvPr/>
        </p:nvSpPr>
        <p:spPr>
          <a:xfrm>
            <a:off x="1523994" y="3271101"/>
            <a:ext cx="9144000" cy="6239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Aptos Display" panose="020B0004020202020204" pitchFamily="34" charset="0"/>
              </a:rPr>
              <a:t>Timothy Young, Erin Radcliffe, Sari </a:t>
            </a:r>
            <a:r>
              <a:rPr lang="en-US" sz="3200" dirty="0" err="1">
                <a:solidFill>
                  <a:schemeClr val="bg1"/>
                </a:solidFill>
                <a:latin typeface="Aptos Display" panose="020B0004020202020204" pitchFamily="34" charset="0"/>
              </a:rPr>
              <a:t>Younan</a:t>
            </a:r>
            <a:r>
              <a:rPr lang="en-US" sz="3200" dirty="0">
                <a:solidFill>
                  <a:schemeClr val="bg1"/>
                </a:solidFill>
                <a:latin typeface="Aptos Display" panose="020B0004020202020204" pitchFamily="34" charset="0"/>
              </a:rPr>
              <a:t>, Fai 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48B13-B41A-272B-C283-426E0E91FAE5}"/>
              </a:ext>
            </a:extLst>
          </p:cNvPr>
          <p:cNvSpPr txBox="1"/>
          <p:nvPr/>
        </p:nvSpPr>
        <p:spPr>
          <a:xfrm>
            <a:off x="160255" y="6352880"/>
            <a:ext cx="6381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Aptos" panose="020B0004020202020204" pitchFamily="34" charset="0"/>
              </a:rPr>
              <a:t>GitHub Project </a:t>
            </a:r>
            <a:r>
              <a:rPr lang="en-US" sz="1800" b="1" dirty="0" err="1">
                <a:latin typeface="Aptos" panose="020B0004020202020204" pitchFamily="34" charset="0"/>
              </a:rPr>
              <a:t>Repo</a:t>
            </a:r>
            <a:r>
              <a:rPr lang="en-US" sz="1800" dirty="0" err="1">
                <a:latin typeface="Aptos" panose="020B0004020202020204" pitchFamily="34" charset="0"/>
              </a:rPr>
              <a:t>:</a:t>
            </a:r>
            <a:r>
              <a:rPr lang="en-US" sz="1800" dirty="0" err="1">
                <a:solidFill>
                  <a:srgbClr val="0070C0"/>
                </a:solidFill>
                <a:latin typeface="Aptos" panose="020B00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800" dirty="0">
                <a:solidFill>
                  <a:srgbClr val="0070C0"/>
                </a:solidFill>
                <a:latin typeface="Aptos" panose="020B00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://github.com/sayounan/RoboArms</a:t>
            </a:r>
            <a:r>
              <a:rPr lang="en-US" sz="1800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995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84319FC-5ED5-8A46-A298-AA6E0843E1CE}"/>
              </a:ext>
            </a:extLst>
          </p:cNvPr>
          <p:cNvSpPr/>
          <p:nvPr/>
        </p:nvSpPr>
        <p:spPr>
          <a:xfrm>
            <a:off x="0" y="366340"/>
            <a:ext cx="406294" cy="830178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00422-129A-114A-9E32-584DE5230D26}"/>
              </a:ext>
            </a:extLst>
          </p:cNvPr>
          <p:cNvSpPr/>
          <p:nvPr/>
        </p:nvSpPr>
        <p:spPr>
          <a:xfrm>
            <a:off x="533113" y="450199"/>
            <a:ext cx="9135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/>
                <a:ea typeface="Helvetica Neue" panose="02000503000000020004" pitchFamily="2" charset="0"/>
                <a:cs typeface="Helvetica Neue" panose="02000503000000020004" pitchFamily="2" charset="0"/>
              </a:rPr>
              <a:t>Mean Vectors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4D7D77-09E7-964F-B4CA-10A24E14A21C}"/>
              </a:ext>
            </a:extLst>
          </p:cNvPr>
          <p:cNvSpPr/>
          <p:nvPr/>
        </p:nvSpPr>
        <p:spPr>
          <a:xfrm flipH="1">
            <a:off x="0" y="1151476"/>
            <a:ext cx="11988970" cy="45719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EA96D-FE94-5EA5-8BB0-28E503DB843E}"/>
              </a:ext>
            </a:extLst>
          </p:cNvPr>
          <p:cNvSpPr txBox="1"/>
          <p:nvPr/>
        </p:nvSpPr>
        <p:spPr>
          <a:xfrm>
            <a:off x="406294" y="1602557"/>
            <a:ext cx="11582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 Mean vectors (one slide)</a:t>
            </a:r>
          </a:p>
          <a:p>
            <a:endParaRPr lang="en-US" dirty="0"/>
          </a:p>
          <a:p>
            <a:r>
              <a:rPr lang="en-US" dirty="0"/>
              <a:t>? Functions and reasoning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2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84319FC-5ED5-8A46-A298-AA6E0843E1CE}"/>
              </a:ext>
            </a:extLst>
          </p:cNvPr>
          <p:cNvSpPr/>
          <p:nvPr/>
        </p:nvSpPr>
        <p:spPr>
          <a:xfrm>
            <a:off x="0" y="366340"/>
            <a:ext cx="406294" cy="830178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00422-129A-114A-9E32-584DE5230D26}"/>
              </a:ext>
            </a:extLst>
          </p:cNvPr>
          <p:cNvSpPr/>
          <p:nvPr/>
        </p:nvSpPr>
        <p:spPr>
          <a:xfrm>
            <a:off x="533113" y="450199"/>
            <a:ext cx="9135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Helvetica Neue" panose="02000503000000020004"/>
                <a:ea typeface="Helvetica Neue" panose="02000503000000020004" pitchFamily="2" charset="0"/>
                <a:cs typeface="Helvetica Neue" panose="02000503000000020004" pitchFamily="2" charset="0"/>
              </a:rPr>
              <a:t>Scatter Matrices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4D7D77-09E7-964F-B4CA-10A24E14A21C}"/>
              </a:ext>
            </a:extLst>
          </p:cNvPr>
          <p:cNvSpPr/>
          <p:nvPr/>
        </p:nvSpPr>
        <p:spPr>
          <a:xfrm flipH="1">
            <a:off x="0" y="1151476"/>
            <a:ext cx="11988970" cy="45719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EA96D-FE94-5EA5-8BB0-28E503DB843E}"/>
              </a:ext>
            </a:extLst>
          </p:cNvPr>
          <p:cNvSpPr txBox="1"/>
          <p:nvPr/>
        </p:nvSpPr>
        <p:spPr>
          <a:xfrm>
            <a:off x="406294" y="1602557"/>
            <a:ext cx="115826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Scatter Matrices (</a:t>
            </a:r>
            <a:r>
              <a:rPr lang="en-US" b="0" i="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Sb,Sw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, O) separate slides</a:t>
            </a:r>
          </a:p>
          <a:p>
            <a:endParaRPr lang="en-US" dirty="0"/>
          </a:p>
          <a:p>
            <a:r>
              <a:rPr lang="en-US" sz="1800" b="0" i="0" dirty="0">
                <a:effectLst/>
                <a:latin typeface="Menlo"/>
              </a:rPr>
              <a:t>posture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feautrure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matrices (train)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8 EMGs, 4 </a:t>
            </a:r>
            <a:r>
              <a:rPr lang="en-US" sz="1800" b="0" i="0" dirty="0" err="1">
                <a:effectLst/>
                <a:latin typeface="Menlo"/>
              </a:rPr>
              <a:t>feaures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32 x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32 matrix - covariance matrix (of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feautures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)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add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up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devide</a:t>
            </a:r>
            <a:r>
              <a:rPr lang="en-US" sz="1800" b="0" i="0" dirty="0">
                <a:effectLst/>
                <a:latin typeface="Menlo"/>
              </a:rPr>
              <a:t>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by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numPostures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within-class scatter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matrix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diag</a:t>
            </a:r>
            <a:r>
              <a:rPr lang="en-US" sz="1800" b="0" i="0" dirty="0">
                <a:effectLst/>
                <a:latin typeface="Menlo"/>
              </a:rPr>
              <a:t> = standard dev. </a:t>
            </a:r>
          </a:p>
          <a:p>
            <a:endParaRPr lang="en-US" dirty="0"/>
          </a:p>
          <a:p>
            <a:r>
              <a:rPr lang="en-US" dirty="0"/>
              <a:t>? Functions and reasoning</a:t>
            </a:r>
          </a:p>
        </p:txBody>
      </p:sp>
    </p:spTree>
    <p:extLst>
      <p:ext uri="{BB962C8B-B14F-4D97-AF65-F5344CB8AC3E}">
        <p14:creationId xmlns:p14="http://schemas.microsoft.com/office/powerpoint/2010/main" val="234499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84319FC-5ED5-8A46-A298-AA6E0843E1CE}"/>
              </a:ext>
            </a:extLst>
          </p:cNvPr>
          <p:cNvSpPr/>
          <p:nvPr/>
        </p:nvSpPr>
        <p:spPr>
          <a:xfrm>
            <a:off x="0" y="366340"/>
            <a:ext cx="406294" cy="830178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00422-129A-114A-9E32-584DE5230D26}"/>
              </a:ext>
            </a:extLst>
          </p:cNvPr>
          <p:cNvSpPr/>
          <p:nvPr/>
        </p:nvSpPr>
        <p:spPr>
          <a:xfrm>
            <a:off x="533113" y="450199"/>
            <a:ext cx="9135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Helvetica Neue" panose="02000503000000020004"/>
                <a:ea typeface="Helvetica Neue" panose="02000503000000020004" pitchFamily="2" charset="0"/>
                <a:cs typeface="Helvetica Neue" panose="02000503000000020004" pitchFamily="2" charset="0"/>
              </a:rPr>
              <a:t>Eigenvectors &amp; Eigenvalues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4D7D77-09E7-964F-B4CA-10A24E14A21C}"/>
              </a:ext>
            </a:extLst>
          </p:cNvPr>
          <p:cNvSpPr/>
          <p:nvPr/>
        </p:nvSpPr>
        <p:spPr>
          <a:xfrm flipH="1">
            <a:off x="0" y="1151476"/>
            <a:ext cx="11988970" cy="45719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EA96D-FE94-5EA5-8BB0-28E503DB843E}"/>
              </a:ext>
            </a:extLst>
          </p:cNvPr>
          <p:cNvSpPr txBox="1"/>
          <p:nvPr/>
        </p:nvSpPr>
        <p:spPr>
          <a:xfrm>
            <a:off x="406294" y="1602557"/>
            <a:ext cx="11582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Print eigenvectors and values</a:t>
            </a:r>
            <a:endParaRPr lang="en-US" dirty="0"/>
          </a:p>
          <a:p>
            <a:endParaRPr lang="en-US" dirty="0"/>
          </a:p>
          <a:p>
            <a:r>
              <a:rPr lang="en-US" sz="1800" b="0" i="0" dirty="0">
                <a:effectLst/>
                <a:latin typeface="Menlo"/>
              </a:rPr>
              <a:t>10 </a:t>
            </a:r>
            <a:r>
              <a:rPr lang="en-US" sz="1800" b="0" i="0" dirty="0" err="1">
                <a:effectLst/>
                <a:latin typeface="Menlo"/>
              </a:rPr>
              <a:t>eigenvals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10 </a:t>
            </a:r>
            <a:r>
              <a:rPr lang="en-US" sz="1800" b="0" i="0" dirty="0" err="1">
                <a:effectLst/>
                <a:latin typeface="Menlo"/>
              </a:rPr>
              <a:t>eigenvecs</a:t>
            </a:r>
            <a:endParaRPr lang="en-US" sz="1800" b="0" i="0" dirty="0">
              <a:effectLst/>
              <a:latin typeface="Menlo"/>
            </a:endParaRPr>
          </a:p>
          <a:p>
            <a:endParaRPr lang="en-US" dirty="0"/>
          </a:p>
          <a:p>
            <a:r>
              <a:rPr lang="en-US" dirty="0"/>
              <a:t>? Functions, math, and reasoning</a:t>
            </a:r>
          </a:p>
        </p:txBody>
      </p:sp>
    </p:spTree>
    <p:extLst>
      <p:ext uri="{BB962C8B-B14F-4D97-AF65-F5344CB8AC3E}">
        <p14:creationId xmlns:p14="http://schemas.microsoft.com/office/powerpoint/2010/main" val="77464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84319FC-5ED5-8A46-A298-AA6E0843E1CE}"/>
              </a:ext>
            </a:extLst>
          </p:cNvPr>
          <p:cNvSpPr/>
          <p:nvPr/>
        </p:nvSpPr>
        <p:spPr>
          <a:xfrm>
            <a:off x="0" y="366340"/>
            <a:ext cx="406294" cy="830178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00422-129A-114A-9E32-584DE5230D26}"/>
              </a:ext>
            </a:extLst>
          </p:cNvPr>
          <p:cNvSpPr/>
          <p:nvPr/>
        </p:nvSpPr>
        <p:spPr>
          <a:xfrm>
            <a:off x="533113" y="450199"/>
            <a:ext cx="9135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/>
                <a:ea typeface="Helvetica Neue" panose="02000503000000020004" pitchFamily="2" charset="0"/>
                <a:cs typeface="Helvetica Neue" panose="02000503000000020004" pitchFamily="2" charset="0"/>
              </a:rPr>
              <a:t>Transformation </a:t>
            </a:r>
            <a:r>
              <a:rPr lang="en-US" sz="3200" b="1" dirty="0">
                <a:solidFill>
                  <a:srgbClr val="000000"/>
                </a:solidFill>
                <a:latin typeface="Helvetica Neue" panose="02000503000000020004"/>
                <a:ea typeface="Helvetica Neue" panose="02000503000000020004" pitchFamily="2" charset="0"/>
                <a:cs typeface="Helvetica Neue" panose="02000503000000020004" pitchFamily="2" charset="0"/>
              </a:rPr>
              <a:t>(W) Matrix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4D7D77-09E7-964F-B4CA-10A24E14A21C}"/>
              </a:ext>
            </a:extLst>
          </p:cNvPr>
          <p:cNvSpPr/>
          <p:nvPr/>
        </p:nvSpPr>
        <p:spPr>
          <a:xfrm flipH="1">
            <a:off x="0" y="1151476"/>
            <a:ext cx="11988970" cy="45719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EA96D-FE94-5EA5-8BB0-28E503DB843E}"/>
              </a:ext>
            </a:extLst>
          </p:cNvPr>
          <p:cNvSpPr txBox="1"/>
          <p:nvPr/>
        </p:nvSpPr>
        <p:spPr>
          <a:xfrm>
            <a:off x="406294" y="1602557"/>
            <a:ext cx="11582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Print W matrix</a:t>
            </a:r>
            <a:endParaRPr lang="en-US" dirty="0"/>
          </a:p>
          <a:p>
            <a:endParaRPr lang="en-US" dirty="0"/>
          </a:p>
          <a:p>
            <a:r>
              <a:rPr lang="en-US" sz="1800" b="0" i="0" dirty="0">
                <a:effectLst/>
                <a:latin typeface="Menlo"/>
              </a:rPr>
              <a:t>W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matrix will be 32 x n (transformation matrix: control)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n=10</a:t>
            </a:r>
          </a:p>
          <a:p>
            <a:endParaRPr lang="en-US" dirty="0"/>
          </a:p>
          <a:p>
            <a:r>
              <a:rPr lang="en-US" dirty="0"/>
              <a:t>? Functions, math, and reasoning</a:t>
            </a:r>
          </a:p>
          <a:p>
            <a:endParaRPr lang="en-US" dirty="0"/>
          </a:p>
          <a:p>
            <a:r>
              <a:rPr lang="en-US" dirty="0"/>
              <a:t>Classification strategy</a:t>
            </a:r>
          </a:p>
        </p:txBody>
      </p:sp>
    </p:spTree>
    <p:extLst>
      <p:ext uri="{BB962C8B-B14F-4D97-AF65-F5344CB8AC3E}">
        <p14:creationId xmlns:p14="http://schemas.microsoft.com/office/powerpoint/2010/main" val="110027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84319FC-5ED5-8A46-A298-AA6E0843E1CE}"/>
              </a:ext>
            </a:extLst>
          </p:cNvPr>
          <p:cNvSpPr/>
          <p:nvPr/>
        </p:nvSpPr>
        <p:spPr>
          <a:xfrm>
            <a:off x="0" y="366340"/>
            <a:ext cx="406294" cy="830178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00422-129A-114A-9E32-584DE5230D26}"/>
              </a:ext>
            </a:extLst>
          </p:cNvPr>
          <p:cNvSpPr/>
          <p:nvPr/>
        </p:nvSpPr>
        <p:spPr>
          <a:xfrm>
            <a:off x="533113" y="450199"/>
            <a:ext cx="9135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/>
                <a:ea typeface="Helvetica Neue" panose="02000503000000020004" pitchFamily="2" charset="0"/>
                <a:cs typeface="Helvetica Neue" panose="02000503000000020004" pitchFamily="2" charset="0"/>
              </a:rPr>
              <a:t>Confusion </a:t>
            </a:r>
            <a:r>
              <a:rPr lang="en-US" sz="3200" b="1" dirty="0">
                <a:solidFill>
                  <a:srgbClr val="000000"/>
                </a:solidFill>
                <a:latin typeface="Helvetica Neue" panose="02000503000000020004"/>
                <a:ea typeface="Helvetica Neue" panose="02000503000000020004" pitchFamily="2" charset="0"/>
                <a:cs typeface="Helvetica Neue" panose="02000503000000020004" pitchFamily="2" charset="0"/>
              </a:rPr>
              <a:t>Matrix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4D7D77-09E7-964F-B4CA-10A24E14A21C}"/>
              </a:ext>
            </a:extLst>
          </p:cNvPr>
          <p:cNvSpPr/>
          <p:nvPr/>
        </p:nvSpPr>
        <p:spPr>
          <a:xfrm flipH="1">
            <a:off x="0" y="1151476"/>
            <a:ext cx="11988970" cy="45719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EA96D-FE94-5EA5-8BB0-28E503DB843E}"/>
              </a:ext>
            </a:extLst>
          </p:cNvPr>
          <p:cNvSpPr txBox="1"/>
          <p:nvPr/>
        </p:nvSpPr>
        <p:spPr>
          <a:xfrm>
            <a:off x="406294" y="1602557"/>
            <a:ext cx="11582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Print </a:t>
            </a:r>
            <a:r>
              <a:rPr lang="fr-FR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Confusion matrix; </a:t>
            </a:r>
            <a:r>
              <a:rPr lang="fr-FR" b="0" i="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Explain</a:t>
            </a:r>
            <a:r>
              <a:rPr lang="fr-FR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 </a:t>
            </a:r>
            <a:r>
              <a:rPr lang="fr-FR" b="0" i="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results</a:t>
            </a:r>
            <a:endParaRPr lang="fr-FR" b="0" i="0" dirty="0">
              <a:solidFill>
                <a:srgbClr val="2D3B45"/>
              </a:solidFill>
              <a:effectLst/>
              <a:highlight>
                <a:srgbClr val="FFFFFF"/>
              </a:highlight>
              <a:latin typeface="Lato Extended"/>
            </a:endParaRPr>
          </a:p>
          <a:p>
            <a:endParaRPr lang="en-US" dirty="0"/>
          </a:p>
          <a:p>
            <a:r>
              <a:rPr lang="en-US" sz="1800" b="0" i="0" dirty="0">
                <a:effectLst/>
                <a:latin typeface="Menlo"/>
              </a:rPr>
              <a:t>W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matrix will be 32 x n (transformation matrix: control)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n=10</a:t>
            </a:r>
          </a:p>
          <a:p>
            <a:endParaRPr lang="en-US" dirty="0"/>
          </a:p>
          <a:p>
            <a:r>
              <a:rPr lang="en-US" dirty="0"/>
              <a:t>? Functions, math, and reasoning</a:t>
            </a:r>
          </a:p>
        </p:txBody>
      </p:sp>
    </p:spTree>
    <p:extLst>
      <p:ext uri="{BB962C8B-B14F-4D97-AF65-F5344CB8AC3E}">
        <p14:creationId xmlns:p14="http://schemas.microsoft.com/office/powerpoint/2010/main" val="1842766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84319FC-5ED5-8A46-A298-AA6E0843E1CE}"/>
              </a:ext>
            </a:extLst>
          </p:cNvPr>
          <p:cNvSpPr/>
          <p:nvPr/>
        </p:nvSpPr>
        <p:spPr>
          <a:xfrm>
            <a:off x="0" y="366340"/>
            <a:ext cx="406294" cy="830178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00422-129A-114A-9E32-584DE5230D26}"/>
              </a:ext>
            </a:extLst>
          </p:cNvPr>
          <p:cNvSpPr/>
          <p:nvPr/>
        </p:nvSpPr>
        <p:spPr>
          <a:xfrm>
            <a:off x="533113" y="450199"/>
            <a:ext cx="9135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Helvetica Neue" panose="02000503000000020004"/>
                <a:ea typeface="Helvetica Neue" panose="02000503000000020004" pitchFamily="2" charset="0"/>
                <a:cs typeface="Helvetica Neue" panose="02000503000000020004" pitchFamily="2" charset="0"/>
              </a:rPr>
              <a:t>Discussion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4D7D77-09E7-964F-B4CA-10A24E14A21C}"/>
              </a:ext>
            </a:extLst>
          </p:cNvPr>
          <p:cNvSpPr/>
          <p:nvPr/>
        </p:nvSpPr>
        <p:spPr>
          <a:xfrm flipH="1">
            <a:off x="0" y="1151476"/>
            <a:ext cx="11988970" cy="45719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EA96D-FE94-5EA5-8BB0-28E503DB843E}"/>
              </a:ext>
            </a:extLst>
          </p:cNvPr>
          <p:cNvSpPr txBox="1"/>
          <p:nvPr/>
        </p:nvSpPr>
        <p:spPr>
          <a:xfrm>
            <a:off x="406294" y="1602557"/>
            <a:ext cx="11582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From Canvas:</a:t>
            </a:r>
          </a:p>
          <a:p>
            <a:endParaRPr lang="fr-FR" b="0" i="0" dirty="0">
              <a:solidFill>
                <a:srgbClr val="2D3B45"/>
              </a:solidFill>
              <a:effectLst/>
              <a:highlight>
                <a:srgbClr val="FFFFFF"/>
              </a:highlight>
              <a:latin typeface="Lato Extended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Take-aways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What bin sizes did you use, why?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What coding issues did you have handling large data sets?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What can you say about the identification and removal of the quiescent data? Relevance?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How you would improve your process if you had more time?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Advice for the next class regarding this assignment.</a:t>
            </a:r>
          </a:p>
        </p:txBody>
      </p:sp>
    </p:spTree>
    <p:extLst>
      <p:ext uri="{BB962C8B-B14F-4D97-AF65-F5344CB8AC3E}">
        <p14:creationId xmlns:p14="http://schemas.microsoft.com/office/powerpoint/2010/main" val="3293027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un shining through trees&#10;&#10;Description automatically generated">
            <a:extLst>
              <a:ext uri="{FF2B5EF4-FFF2-40B4-BE49-F238E27FC236}">
                <a16:creationId xmlns:a16="http://schemas.microsoft.com/office/drawing/2014/main" id="{2D3C32CF-BE6B-58FB-A110-76F88FF6C88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22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4FDF8CF-7F42-5B2F-AD6D-7144C95BA109}"/>
              </a:ext>
            </a:extLst>
          </p:cNvPr>
          <p:cNvSpPr/>
          <p:nvPr/>
        </p:nvSpPr>
        <p:spPr>
          <a:xfrm>
            <a:off x="0" y="631156"/>
            <a:ext cx="11587110" cy="361042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ED64DEE-B5FE-DEEE-6632-7219388AE3C2}"/>
              </a:ext>
            </a:extLst>
          </p:cNvPr>
          <p:cNvSpPr txBox="1">
            <a:spLocks/>
          </p:cNvSpPr>
          <p:nvPr/>
        </p:nvSpPr>
        <p:spPr>
          <a:xfrm>
            <a:off x="160256" y="631156"/>
            <a:ext cx="11426854" cy="618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Aptos Display" panose="020B0004020202020204" pitchFamily="34" charset="0"/>
              </a:rPr>
              <a:t>Neural Interfaces and Bionic Limbs				Spring 2024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0D0AE30-E01A-967B-495C-B8DC147626C0}"/>
              </a:ext>
            </a:extLst>
          </p:cNvPr>
          <p:cNvSpPr txBox="1">
            <a:spLocks/>
          </p:cNvSpPr>
          <p:nvPr/>
        </p:nvSpPr>
        <p:spPr>
          <a:xfrm>
            <a:off x="604881" y="1798854"/>
            <a:ext cx="10982227" cy="1275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Thank you! | Questions?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7DC026-DEF4-A49D-B7B0-9B630307CAFC}"/>
              </a:ext>
            </a:extLst>
          </p:cNvPr>
          <p:cNvSpPr txBox="1">
            <a:spLocks/>
          </p:cNvSpPr>
          <p:nvPr/>
        </p:nvSpPr>
        <p:spPr>
          <a:xfrm>
            <a:off x="1523994" y="3271101"/>
            <a:ext cx="9144000" cy="6239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Aptos Display" panose="020B0004020202020204" pitchFamily="34" charset="0"/>
              </a:rPr>
              <a:t>Timothy Young, Erin Radcliffe, Sari </a:t>
            </a:r>
            <a:r>
              <a:rPr lang="en-US" sz="3200" dirty="0" err="1">
                <a:solidFill>
                  <a:schemeClr val="bg1"/>
                </a:solidFill>
                <a:latin typeface="Aptos Display" panose="020B0004020202020204" pitchFamily="34" charset="0"/>
              </a:rPr>
              <a:t>Younan</a:t>
            </a:r>
            <a:r>
              <a:rPr lang="en-US" sz="3200" dirty="0">
                <a:solidFill>
                  <a:schemeClr val="bg1"/>
                </a:solidFill>
                <a:latin typeface="Aptos Display" panose="020B0004020202020204" pitchFamily="34" charset="0"/>
              </a:rPr>
              <a:t>, Fai 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48B13-B41A-272B-C283-426E0E91FAE5}"/>
              </a:ext>
            </a:extLst>
          </p:cNvPr>
          <p:cNvSpPr txBox="1"/>
          <p:nvPr/>
        </p:nvSpPr>
        <p:spPr>
          <a:xfrm>
            <a:off x="160255" y="6352880"/>
            <a:ext cx="6381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Aptos" panose="020B0004020202020204" pitchFamily="34" charset="0"/>
              </a:rPr>
              <a:t>GitHub Project </a:t>
            </a:r>
            <a:r>
              <a:rPr lang="en-US" sz="1800" b="1" dirty="0" err="1">
                <a:latin typeface="Aptos" panose="020B0004020202020204" pitchFamily="34" charset="0"/>
              </a:rPr>
              <a:t>Repo</a:t>
            </a:r>
            <a:r>
              <a:rPr lang="en-US" sz="1800" dirty="0" err="1">
                <a:latin typeface="Aptos" panose="020B0004020202020204" pitchFamily="34" charset="0"/>
              </a:rPr>
              <a:t>:</a:t>
            </a:r>
            <a:r>
              <a:rPr lang="en-US" sz="1800" dirty="0" err="1">
                <a:solidFill>
                  <a:srgbClr val="0070C0"/>
                </a:solidFill>
                <a:latin typeface="Aptos" panose="020B00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800" dirty="0">
                <a:solidFill>
                  <a:srgbClr val="0070C0"/>
                </a:solidFill>
                <a:latin typeface="Aptos" panose="020B00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://github.com/sayounan/RoboArms</a:t>
            </a:r>
            <a:r>
              <a:rPr lang="en-US" sz="1800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016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4AC3-996F-E279-0835-03BF04BDE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537029"/>
            <a:ext cx="10515600" cy="55734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5100" dirty="0"/>
              <a:t>Final Project: LDA Code (from Canvas)</a:t>
            </a:r>
          </a:p>
          <a:p>
            <a:pPr lvl="1"/>
            <a:r>
              <a:rPr lang="en-US" dirty="0"/>
              <a:t>Please submit your group's code here as a HTML zip file or pdf.</a:t>
            </a:r>
          </a:p>
          <a:p>
            <a:pPr lvl="1"/>
            <a:r>
              <a:rPr lang="en-US" dirty="0"/>
              <a:t>Must be able to read graphs and subplots for each channel.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u="sng" dirty="0"/>
              <a:t>Code should include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Raw time domain data plots</a:t>
            </a:r>
          </a:p>
          <a:p>
            <a:pPr lvl="1"/>
            <a:r>
              <a:rPr lang="en-US" dirty="0"/>
              <a:t>Sampling frequency</a:t>
            </a:r>
          </a:p>
          <a:p>
            <a:pPr lvl="1"/>
            <a:r>
              <a:rPr lang="en-US" dirty="0"/>
              <a:t>Filter plots (high pass, lowpass, bandpass, or notch)</a:t>
            </a:r>
          </a:p>
          <a:p>
            <a:pPr lvl="1"/>
            <a:r>
              <a:rPr lang="en-US" dirty="0"/>
              <a:t>Frequency spectrum of raw and filtered data.</a:t>
            </a:r>
          </a:p>
          <a:p>
            <a:pPr lvl="1"/>
            <a:r>
              <a:rPr lang="en-US" dirty="0"/>
              <a:t>Filtered time domain data plots</a:t>
            </a:r>
          </a:p>
          <a:p>
            <a:pPr lvl="1"/>
            <a:r>
              <a:rPr lang="en-US" dirty="0"/>
              <a:t>Feature plots (MAV, ZC, SSC, WL) with bin size specified</a:t>
            </a:r>
          </a:p>
          <a:p>
            <a:pPr lvl="1"/>
            <a:r>
              <a:rPr lang="en-US" dirty="0"/>
              <a:t>Off removal plots</a:t>
            </a:r>
          </a:p>
          <a:p>
            <a:pPr lvl="1"/>
            <a:r>
              <a:rPr lang="en-US" dirty="0"/>
              <a:t>Sections of LDA code (</a:t>
            </a:r>
            <a:r>
              <a:rPr lang="en-US" dirty="0" err="1"/>
              <a:t>Cov</a:t>
            </a:r>
            <a:r>
              <a:rPr lang="en-US" dirty="0"/>
              <a:t> matrix, </a:t>
            </a:r>
            <a:r>
              <a:rPr lang="en-US" dirty="0" err="1"/>
              <a:t>Sw</a:t>
            </a:r>
            <a:r>
              <a:rPr lang="en-US" dirty="0"/>
              <a:t>, Sb, O, W, </a:t>
            </a:r>
            <a:r>
              <a:rPr lang="en-US" dirty="0" err="1"/>
              <a:t>eig</a:t>
            </a:r>
            <a:r>
              <a:rPr lang="en-US" dirty="0"/>
              <a:t>, Y, </a:t>
            </a:r>
            <a:r>
              <a:rPr lang="en-US" dirty="0" err="1"/>
              <a:t>dist</a:t>
            </a:r>
            <a:r>
              <a:rPr lang="en-US" dirty="0"/>
              <a:t>, Confusion Matrix)</a:t>
            </a:r>
          </a:p>
          <a:p>
            <a:pPr lvl="1"/>
            <a:endParaRPr lang="en-US" dirty="0"/>
          </a:p>
          <a:p>
            <a:r>
              <a:rPr lang="en-US" dirty="0"/>
              <a:t>EMG data collection setup pictures and subject information should also be included in a separate zip file.</a:t>
            </a:r>
          </a:p>
          <a:p>
            <a:r>
              <a:rPr lang="en-US" dirty="0"/>
              <a:t>Please note: commenting code and adding brief explanations help us figure out what's going on when grading!</a:t>
            </a:r>
          </a:p>
        </p:txBody>
      </p:sp>
    </p:spTree>
    <p:extLst>
      <p:ext uri="{BB962C8B-B14F-4D97-AF65-F5344CB8AC3E}">
        <p14:creationId xmlns:p14="http://schemas.microsoft.com/office/powerpoint/2010/main" val="285574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84319FC-5ED5-8A46-A298-AA6E0843E1CE}"/>
              </a:ext>
            </a:extLst>
          </p:cNvPr>
          <p:cNvSpPr/>
          <p:nvPr/>
        </p:nvSpPr>
        <p:spPr>
          <a:xfrm>
            <a:off x="0" y="366340"/>
            <a:ext cx="406294" cy="830178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00422-129A-114A-9E32-584DE5230D26}"/>
              </a:ext>
            </a:extLst>
          </p:cNvPr>
          <p:cNvSpPr/>
          <p:nvPr/>
        </p:nvSpPr>
        <p:spPr>
          <a:xfrm>
            <a:off x="533113" y="450199"/>
            <a:ext cx="9135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/>
                <a:ea typeface="Helvetica Neue" panose="02000503000000020004" pitchFamily="2" charset="0"/>
                <a:cs typeface="Helvetica Neue" panose="02000503000000020004" pitchFamily="2" charset="0"/>
              </a:rPr>
              <a:t>Program Architecture – UML diagram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4D7D77-09E7-964F-B4CA-10A24E14A21C}"/>
              </a:ext>
            </a:extLst>
          </p:cNvPr>
          <p:cNvSpPr/>
          <p:nvPr/>
        </p:nvSpPr>
        <p:spPr>
          <a:xfrm flipH="1">
            <a:off x="0" y="1151476"/>
            <a:ext cx="11988970" cy="45719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EA96D-FE94-5EA5-8BB0-28E503DB843E}"/>
              </a:ext>
            </a:extLst>
          </p:cNvPr>
          <p:cNvSpPr txBox="1"/>
          <p:nvPr/>
        </p:nvSpPr>
        <p:spPr>
          <a:xfrm>
            <a:off x="406294" y="1602557"/>
            <a:ext cx="115826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 Structure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Filter Design</a:t>
            </a:r>
          </a:p>
          <a:p>
            <a:r>
              <a:rPr lang="en-US" dirty="0"/>
              <a:t>Off section removal</a:t>
            </a:r>
          </a:p>
          <a:p>
            <a:r>
              <a:rPr lang="en-US" dirty="0"/>
              <a:t>Quiescent data removal</a:t>
            </a:r>
          </a:p>
          <a:p>
            <a:r>
              <a:rPr lang="en-US" dirty="0"/>
              <a:t>Feature Extraction: MAV, SSC, ZC, WL</a:t>
            </a:r>
          </a:p>
          <a:p>
            <a:r>
              <a:rPr lang="en-US" dirty="0"/>
              <a:t>Bin sizes</a:t>
            </a:r>
          </a:p>
          <a:p>
            <a:r>
              <a:rPr lang="en-US" dirty="0"/>
              <a:t>Output Data Structure</a:t>
            </a:r>
          </a:p>
          <a:p>
            <a:r>
              <a:rPr lang="en-US" dirty="0"/>
              <a:t>Mean and SD calculations/</a:t>
            </a:r>
            <a:r>
              <a:rPr lang="en-US" dirty="0" err="1"/>
              <a:t>subcalculations</a:t>
            </a:r>
            <a:endParaRPr lang="en-US" dirty="0"/>
          </a:p>
          <a:p>
            <a:r>
              <a:rPr lang="en-US" dirty="0"/>
              <a:t>Sb, </a:t>
            </a:r>
            <a:r>
              <a:rPr lang="en-US" dirty="0" err="1"/>
              <a:t>Sw</a:t>
            </a:r>
            <a:r>
              <a:rPr lang="en-US" dirty="0"/>
              <a:t>, O matrices</a:t>
            </a:r>
          </a:p>
          <a:p>
            <a:r>
              <a:rPr lang="en-US" dirty="0"/>
              <a:t>Eigenvector and Eigenvalue computations</a:t>
            </a:r>
          </a:p>
          <a:p>
            <a:r>
              <a:rPr lang="en-US" dirty="0"/>
              <a:t>W matrix</a:t>
            </a:r>
          </a:p>
          <a:p>
            <a:r>
              <a:rPr lang="en-US" dirty="0"/>
              <a:t>LDA Classification</a:t>
            </a:r>
          </a:p>
          <a:p>
            <a:r>
              <a:rPr lang="en-US" dirty="0"/>
              <a:t>LDA Confusion Matrix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7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84319FC-5ED5-8A46-A298-AA6E0843E1CE}"/>
              </a:ext>
            </a:extLst>
          </p:cNvPr>
          <p:cNvSpPr/>
          <p:nvPr/>
        </p:nvSpPr>
        <p:spPr>
          <a:xfrm>
            <a:off x="0" y="366340"/>
            <a:ext cx="406294" cy="830178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00422-129A-114A-9E32-584DE5230D26}"/>
              </a:ext>
            </a:extLst>
          </p:cNvPr>
          <p:cNvSpPr/>
          <p:nvPr/>
        </p:nvSpPr>
        <p:spPr>
          <a:xfrm>
            <a:off x="533113" y="450199"/>
            <a:ext cx="9135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/>
                <a:ea typeface="Helvetica Neue" panose="02000503000000020004" pitchFamily="2" charset="0"/>
                <a:cs typeface="Helvetica Neue" panose="02000503000000020004" pitchFamily="2" charset="0"/>
              </a:rPr>
              <a:t>Raw Data Structure and Properties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4D7D77-09E7-964F-B4CA-10A24E14A21C}"/>
              </a:ext>
            </a:extLst>
          </p:cNvPr>
          <p:cNvSpPr/>
          <p:nvPr/>
        </p:nvSpPr>
        <p:spPr>
          <a:xfrm flipH="1">
            <a:off x="0" y="1151476"/>
            <a:ext cx="11988970" cy="45719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EA96D-FE94-5EA5-8BB0-28E503DB843E}"/>
              </a:ext>
            </a:extLst>
          </p:cNvPr>
          <p:cNvSpPr txBox="1"/>
          <p:nvPr/>
        </p:nvSpPr>
        <p:spPr>
          <a:xfrm>
            <a:off x="406294" y="1602557"/>
            <a:ext cx="56897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effectLst/>
                <a:latin typeface="Menlo"/>
              </a:rPr>
              <a:t>% each mat file is a 1x1 struct (named posture) with 4 fields:</a:t>
            </a:r>
          </a:p>
          <a:p>
            <a:r>
              <a:rPr lang="en-US" sz="1800" b="0" i="0" dirty="0">
                <a:effectLst/>
                <a:latin typeface="Menlo"/>
              </a:rPr>
              <a:t>% Channels (8x25 char), Fs (2.222222167968750e+03),</a:t>
            </a:r>
          </a:p>
          <a:p>
            <a:r>
              <a:rPr lang="en-US" sz="1800" b="0" i="0" dirty="0">
                <a:effectLst/>
                <a:latin typeface="Menlo"/>
              </a:rPr>
              <a:t>% Time (8x167761 double), Data (8x167761 double)</a:t>
            </a: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posture_names</a:t>
            </a:r>
            <a:r>
              <a:rPr lang="en-US" sz="1800" b="0" i="0" dirty="0">
                <a:effectLst/>
                <a:latin typeface="Menlo"/>
              </a:rPr>
              <a:t> = {'HC', 'HO', 'off', 'RD', 'Tab', 'Tad', 'UD', 'WE', 'WF', 'WP', 'WS'};</a:t>
            </a:r>
          </a:p>
          <a:p>
            <a:r>
              <a:rPr lang="en-US" sz="1800" b="0" i="0" dirty="0" err="1">
                <a:effectLst/>
                <a:latin typeface="Menlo"/>
              </a:rPr>
              <a:t>n_postures</a:t>
            </a:r>
            <a:r>
              <a:rPr lang="en-US" sz="1800" b="0" i="0" dirty="0">
                <a:effectLst/>
                <a:latin typeface="Menlo"/>
              </a:rPr>
              <a:t> = 11;</a:t>
            </a: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% </a:t>
            </a:r>
            <a:r>
              <a:rPr lang="en-US" sz="1800" b="0" i="0" dirty="0" err="1">
                <a:effectLst/>
                <a:latin typeface="Menlo"/>
              </a:rPr>
              <a:t>emg_train_struct</a:t>
            </a:r>
            <a:r>
              <a:rPr lang="en-US" sz="1800" b="0" i="0" dirty="0">
                <a:effectLst/>
                <a:latin typeface="Menlo"/>
              </a:rPr>
              <a:t>: 1x1 struct with 11 fields, each field (</a:t>
            </a:r>
            <a:r>
              <a:rPr lang="en-US" sz="1800" b="0" i="0" dirty="0" err="1">
                <a:effectLst/>
                <a:latin typeface="Menlo"/>
              </a:rPr>
              <a:t>posture.Data</a:t>
            </a:r>
            <a:r>
              <a:rPr lang="en-US" sz="1800" b="0" i="0" dirty="0">
                <a:effectLst/>
                <a:latin typeface="Menlo"/>
              </a:rPr>
              <a:t>) is a 8x167761 double</a:t>
            </a:r>
          </a:p>
          <a:p>
            <a:r>
              <a:rPr lang="en-US" sz="1800" b="0" i="0" dirty="0">
                <a:effectLst/>
                <a:latin typeface="Menlo"/>
              </a:rPr>
              <a:t>% </a:t>
            </a:r>
            <a:r>
              <a:rPr lang="en-US" sz="1800" b="0" i="0" dirty="0" err="1">
                <a:effectLst/>
                <a:latin typeface="Menlo"/>
              </a:rPr>
              <a:t>emg_val_struct</a:t>
            </a:r>
            <a:r>
              <a:rPr lang="en-US" sz="1800" b="0" i="0" dirty="0">
                <a:effectLst/>
                <a:latin typeface="Menlo"/>
              </a:rPr>
              <a:t>: 1x1 struct with 11 fields, each field (</a:t>
            </a:r>
            <a:r>
              <a:rPr lang="en-US" sz="1800" b="0" i="0" dirty="0" err="1">
                <a:effectLst/>
                <a:latin typeface="Menlo"/>
              </a:rPr>
              <a:t>posture.Data</a:t>
            </a:r>
            <a:r>
              <a:rPr lang="en-US" sz="1800" b="0" i="0" dirty="0">
                <a:effectLst/>
                <a:latin typeface="Menlo"/>
              </a:rPr>
              <a:t>) is a 8x167761 double</a:t>
            </a:r>
            <a:endParaRPr lang="en-US" dirty="0">
              <a:latin typeface="Menlo"/>
            </a:endParaRPr>
          </a:p>
          <a:p>
            <a:endParaRPr lang="en-US" sz="1800" b="0" i="0" dirty="0">
              <a:effectLst/>
              <a:latin typeface="Menl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6DEFE-6FE9-FDA3-D7A6-4EE8EDC663C2}"/>
              </a:ext>
            </a:extLst>
          </p:cNvPr>
          <p:cNvSpPr txBox="1"/>
          <p:nvPr/>
        </p:nvSpPr>
        <p:spPr>
          <a:xfrm>
            <a:off x="6621805" y="1602557"/>
            <a:ext cx="5367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Example Plot of all channels of Raw EMG per posture</a:t>
            </a:r>
            <a:endParaRPr lang="en-US" sz="18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6887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84319FC-5ED5-8A46-A298-AA6E0843E1CE}"/>
              </a:ext>
            </a:extLst>
          </p:cNvPr>
          <p:cNvSpPr/>
          <p:nvPr/>
        </p:nvSpPr>
        <p:spPr>
          <a:xfrm>
            <a:off x="0" y="366340"/>
            <a:ext cx="406294" cy="830178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00422-129A-114A-9E32-584DE5230D26}"/>
              </a:ext>
            </a:extLst>
          </p:cNvPr>
          <p:cNvSpPr/>
          <p:nvPr/>
        </p:nvSpPr>
        <p:spPr>
          <a:xfrm>
            <a:off x="533113" y="450199"/>
            <a:ext cx="9135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/>
                <a:ea typeface="Helvetica Neue" panose="02000503000000020004" pitchFamily="2" charset="0"/>
                <a:cs typeface="Helvetica Neue" panose="02000503000000020004" pitchFamily="2" charset="0"/>
              </a:rPr>
              <a:t>Signal Processing – Filter Design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4D7D77-09E7-964F-B4CA-10A24E14A21C}"/>
              </a:ext>
            </a:extLst>
          </p:cNvPr>
          <p:cNvSpPr/>
          <p:nvPr/>
        </p:nvSpPr>
        <p:spPr>
          <a:xfrm flipH="1">
            <a:off x="0" y="1151476"/>
            <a:ext cx="11988970" cy="45719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EA96D-FE94-5EA5-8BB0-28E503DB843E}"/>
              </a:ext>
            </a:extLst>
          </p:cNvPr>
          <p:cNvSpPr txBox="1"/>
          <p:nvPr/>
        </p:nvSpPr>
        <p:spPr>
          <a:xfrm>
            <a:off x="406294" y="1602557"/>
            <a:ext cx="115826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</a:t>
            </a:r>
          </a:p>
          <a:p>
            <a:pPr marL="285750" indent="-285750">
              <a:buFontTx/>
              <a:buChar char="-"/>
            </a:pPr>
            <a:r>
              <a:rPr lang="en-US" dirty="0"/>
              <a:t>Input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Signal Processing Steps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Filter Design w/ cutoff frequencies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High pass: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30Hz to remove motion artefact - choose a multiple of 60Hz</a:t>
            </a:r>
            <a:r>
              <a:rPr lang="en-US" dirty="0"/>
              <a:t> 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Low Pass: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480Hz to bandlimit to around 500Hz - choose a multiple of 60Hz</a:t>
            </a:r>
          </a:p>
          <a:p>
            <a:pPr marL="1200150" lvl="2" indent="-285750">
              <a:buFontTx/>
              <a:buChar char="-"/>
            </a:pPr>
            <a:r>
              <a:rPr lang="en-US" sz="1800" b="0" i="0" dirty="0">
                <a:effectLst/>
                <a:latin typeface="Menlo"/>
              </a:rPr>
              <a:t>Notch/Comb Filter: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centered at 60Hz and its harmonics (120Hz, 180Hz, 240Hz, 300Hz, 360Hz, 420Hz) up to the passband (480 Hz); 2nd order infinite impulse response (IIR) notch filter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“Off” section removal method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Quiescent data removal method</a:t>
            </a:r>
          </a:p>
          <a:p>
            <a:pPr marL="285750" indent="-285750">
              <a:buFontTx/>
              <a:buChar char="-"/>
            </a:pPr>
            <a:r>
              <a:rPr lang="en-US" dirty="0"/>
              <a:t>Output Data</a:t>
            </a:r>
          </a:p>
        </p:txBody>
      </p:sp>
    </p:spTree>
    <p:extLst>
      <p:ext uri="{BB962C8B-B14F-4D97-AF65-F5344CB8AC3E}">
        <p14:creationId xmlns:p14="http://schemas.microsoft.com/office/powerpoint/2010/main" val="310558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84319FC-5ED5-8A46-A298-AA6E0843E1CE}"/>
              </a:ext>
            </a:extLst>
          </p:cNvPr>
          <p:cNvSpPr/>
          <p:nvPr/>
        </p:nvSpPr>
        <p:spPr>
          <a:xfrm>
            <a:off x="0" y="366340"/>
            <a:ext cx="406294" cy="830178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00422-129A-114A-9E32-584DE5230D26}"/>
              </a:ext>
            </a:extLst>
          </p:cNvPr>
          <p:cNvSpPr/>
          <p:nvPr/>
        </p:nvSpPr>
        <p:spPr>
          <a:xfrm>
            <a:off x="533113" y="450199"/>
            <a:ext cx="9135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Helvetica Neue" panose="02000503000000020004"/>
                <a:ea typeface="Helvetica Neue" panose="02000503000000020004" pitchFamily="2" charset="0"/>
                <a:cs typeface="Helvetica Neue" panose="02000503000000020004" pitchFamily="2" charset="0"/>
              </a:rPr>
              <a:t>Example Plots – Raw vs. Filtered Data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4D7D77-09E7-964F-B4CA-10A24E14A21C}"/>
              </a:ext>
            </a:extLst>
          </p:cNvPr>
          <p:cNvSpPr/>
          <p:nvPr/>
        </p:nvSpPr>
        <p:spPr>
          <a:xfrm flipH="1">
            <a:off x="0" y="1151476"/>
            <a:ext cx="11988970" cy="45719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EA96D-FE94-5EA5-8BB0-28E503DB843E}"/>
              </a:ext>
            </a:extLst>
          </p:cNvPr>
          <p:cNvSpPr txBox="1"/>
          <p:nvPr/>
        </p:nvSpPr>
        <p:spPr>
          <a:xfrm>
            <a:off x="406294" y="1602557"/>
            <a:ext cx="11582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Raw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Filtered Data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Bonus: </a:t>
            </a:r>
          </a:p>
          <a:p>
            <a:pPr marL="1257300" lvl="2" indent="-342900">
              <a:buFont typeface="+mj-lt"/>
              <a:buAutoNum type="romanLcPeriod"/>
            </a:pPr>
            <a:r>
              <a:rPr lang="en-US" dirty="0"/>
              <a:t>Freq. vs. Power plot of filtered data for single posture (e.g., </a:t>
            </a:r>
            <a:r>
              <a:rPr lang="en-US" dirty="0" err="1"/>
              <a:t>pwelch</a:t>
            </a:r>
            <a:r>
              <a:rPr lang="en-US" dirty="0"/>
              <a:t> plot)</a:t>
            </a:r>
          </a:p>
          <a:p>
            <a:pPr marL="1257300" lvl="2" indent="-342900">
              <a:buFont typeface="+mj-lt"/>
              <a:buAutoNum type="romanLcPeriod"/>
            </a:pPr>
            <a:r>
              <a:rPr lang="en-US" dirty="0"/>
              <a:t>Filtered EMG data along time axis for each channel for a single posture, e.g., </a:t>
            </a:r>
            <a:r>
              <a:rPr lang="en-US" dirty="0" err="1"/>
              <a:t>HO_train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4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84319FC-5ED5-8A46-A298-AA6E0843E1CE}"/>
              </a:ext>
            </a:extLst>
          </p:cNvPr>
          <p:cNvSpPr/>
          <p:nvPr/>
        </p:nvSpPr>
        <p:spPr>
          <a:xfrm>
            <a:off x="0" y="366340"/>
            <a:ext cx="406294" cy="830178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00422-129A-114A-9E32-584DE5230D26}"/>
              </a:ext>
            </a:extLst>
          </p:cNvPr>
          <p:cNvSpPr/>
          <p:nvPr/>
        </p:nvSpPr>
        <p:spPr>
          <a:xfrm>
            <a:off x="533112" y="450199"/>
            <a:ext cx="114558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/>
                <a:ea typeface="Helvetica Neue" panose="02000503000000020004" pitchFamily="2" charset="0"/>
                <a:cs typeface="Helvetica Neue" panose="02000503000000020004" pitchFamily="2" charset="0"/>
              </a:rPr>
              <a:t>Signal Processing – “Off” &amp; Quiescent Data Removal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4D7D77-09E7-964F-B4CA-10A24E14A21C}"/>
              </a:ext>
            </a:extLst>
          </p:cNvPr>
          <p:cNvSpPr/>
          <p:nvPr/>
        </p:nvSpPr>
        <p:spPr>
          <a:xfrm flipH="1">
            <a:off x="0" y="1151476"/>
            <a:ext cx="11988970" cy="45719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EA96D-FE94-5EA5-8BB0-28E503DB843E}"/>
              </a:ext>
            </a:extLst>
          </p:cNvPr>
          <p:cNvSpPr txBox="1"/>
          <p:nvPr/>
        </p:nvSpPr>
        <p:spPr>
          <a:xfrm>
            <a:off x="406294" y="1602557"/>
            <a:ext cx="115826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</a:t>
            </a:r>
          </a:p>
          <a:p>
            <a:pPr marL="285750" indent="-285750">
              <a:buFontTx/>
              <a:buChar char="-"/>
            </a:pPr>
            <a:r>
              <a:rPr lang="en-US" dirty="0"/>
              <a:t>Input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Signal Processing Steps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Filter Design w/ cutoff frequencies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High pass: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30Hz to remove motion artefact - choose a multiple of 60Hz</a:t>
            </a:r>
            <a:r>
              <a:rPr lang="en-US" dirty="0"/>
              <a:t> 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Low Pass: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480Hz to bandlimit to around 500Hz - choose a multiple of 60Hz</a:t>
            </a:r>
          </a:p>
          <a:p>
            <a:pPr marL="1200150" lvl="2" indent="-285750">
              <a:buFontTx/>
              <a:buChar char="-"/>
            </a:pPr>
            <a:r>
              <a:rPr lang="en-US" sz="1800" b="0" i="0" dirty="0">
                <a:effectLst/>
                <a:latin typeface="Menlo"/>
              </a:rPr>
              <a:t>Notch/Comb Filter: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centered at 60Hz and its harmonics (120Hz, 180Hz, 240Hz, 300Hz, 360Hz, 420Hz) up to the passband (480 Hz); 2nd order infinite impulse response (IIR) notch filter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“Off” section removal method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Quiescent data removal method</a:t>
            </a:r>
          </a:p>
          <a:p>
            <a:pPr marL="285750" indent="-285750">
              <a:buFontTx/>
              <a:buChar char="-"/>
            </a:pPr>
            <a:r>
              <a:rPr lang="en-US" dirty="0"/>
              <a:t>Output Data</a:t>
            </a:r>
          </a:p>
        </p:txBody>
      </p:sp>
    </p:spTree>
    <p:extLst>
      <p:ext uri="{BB962C8B-B14F-4D97-AF65-F5344CB8AC3E}">
        <p14:creationId xmlns:p14="http://schemas.microsoft.com/office/powerpoint/2010/main" val="238069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84319FC-5ED5-8A46-A298-AA6E0843E1CE}"/>
              </a:ext>
            </a:extLst>
          </p:cNvPr>
          <p:cNvSpPr/>
          <p:nvPr/>
        </p:nvSpPr>
        <p:spPr>
          <a:xfrm>
            <a:off x="0" y="366340"/>
            <a:ext cx="406294" cy="830178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00422-129A-114A-9E32-584DE5230D26}"/>
              </a:ext>
            </a:extLst>
          </p:cNvPr>
          <p:cNvSpPr/>
          <p:nvPr/>
        </p:nvSpPr>
        <p:spPr>
          <a:xfrm>
            <a:off x="533112" y="450199"/>
            <a:ext cx="11455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Helvetica Neue" panose="02000503000000020004"/>
                <a:ea typeface="Helvetica Neue" panose="02000503000000020004" pitchFamily="2" charset="0"/>
                <a:cs typeface="Helvetica Neue" panose="02000503000000020004" pitchFamily="2" charset="0"/>
              </a:rPr>
              <a:t>Example Plots – “On” Data </a:t>
            </a:r>
            <a:r>
              <a:rPr lang="en-US" sz="2800" b="1" dirty="0">
                <a:solidFill>
                  <a:srgbClr val="000000"/>
                </a:solidFill>
                <a:latin typeface="Helvetica Neue" panose="02000503000000020004"/>
                <a:ea typeface="Helvetica Neue" panose="02000503000000020004" pitchFamily="2" charset="0"/>
                <a:cs typeface="Helvetica Neue" panose="02000503000000020004" pitchFamily="2" charset="0"/>
              </a:rPr>
              <a:t>(Off and Quiescent Data Removed)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4D7D77-09E7-964F-B4CA-10A24E14A21C}"/>
              </a:ext>
            </a:extLst>
          </p:cNvPr>
          <p:cNvSpPr/>
          <p:nvPr/>
        </p:nvSpPr>
        <p:spPr>
          <a:xfrm flipH="1">
            <a:off x="0" y="1151476"/>
            <a:ext cx="11988970" cy="45719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EA96D-FE94-5EA5-8BB0-28E503DB843E}"/>
              </a:ext>
            </a:extLst>
          </p:cNvPr>
          <p:cNvSpPr txBox="1"/>
          <p:nvPr/>
        </p:nvSpPr>
        <p:spPr>
          <a:xfrm>
            <a:off x="406294" y="1602557"/>
            <a:ext cx="11582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Filtered Data with “Off” sections removed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Filtered data with quiescent data removed</a:t>
            </a:r>
          </a:p>
        </p:txBody>
      </p:sp>
    </p:spTree>
    <p:extLst>
      <p:ext uri="{BB962C8B-B14F-4D97-AF65-F5344CB8AC3E}">
        <p14:creationId xmlns:p14="http://schemas.microsoft.com/office/powerpoint/2010/main" val="34382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84319FC-5ED5-8A46-A298-AA6E0843E1CE}"/>
              </a:ext>
            </a:extLst>
          </p:cNvPr>
          <p:cNvSpPr/>
          <p:nvPr/>
        </p:nvSpPr>
        <p:spPr>
          <a:xfrm>
            <a:off x="0" y="366340"/>
            <a:ext cx="406294" cy="830178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00422-129A-114A-9E32-584DE5230D26}"/>
              </a:ext>
            </a:extLst>
          </p:cNvPr>
          <p:cNvSpPr/>
          <p:nvPr/>
        </p:nvSpPr>
        <p:spPr>
          <a:xfrm>
            <a:off x="533113" y="450199"/>
            <a:ext cx="9135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/>
                <a:ea typeface="Helvetica Neue" panose="02000503000000020004" pitchFamily="2" charset="0"/>
                <a:cs typeface="Helvetica Neue" panose="02000503000000020004" pitchFamily="2" charset="0"/>
              </a:rPr>
              <a:t>Feature Extraction Methods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4D7D77-09E7-964F-B4CA-10A24E14A21C}"/>
              </a:ext>
            </a:extLst>
          </p:cNvPr>
          <p:cNvSpPr/>
          <p:nvPr/>
        </p:nvSpPr>
        <p:spPr>
          <a:xfrm flipH="1">
            <a:off x="0" y="1151476"/>
            <a:ext cx="11988970" cy="45719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EA96D-FE94-5EA5-8BB0-28E503DB843E}"/>
              </a:ext>
            </a:extLst>
          </p:cNvPr>
          <p:cNvSpPr txBox="1"/>
          <p:nvPr/>
        </p:nvSpPr>
        <p:spPr>
          <a:xfrm>
            <a:off x="406294" y="1602557"/>
            <a:ext cx="11582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 </a:t>
            </a:r>
          </a:p>
          <a:p>
            <a:r>
              <a:rPr lang="en-US" dirty="0"/>
              <a:t>Feature Extraction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Mean Absolute Value (MAV) for each bin size (50ms, 100ms, 150ms, 200ms)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Slope Sign Change (SSC)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Zero Crossings (ZC)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Waveform Length (WL)</a:t>
            </a:r>
          </a:p>
          <a:p>
            <a:r>
              <a:rPr lang="en-US" dirty="0"/>
              <a:t>Output Data</a:t>
            </a:r>
          </a:p>
        </p:txBody>
      </p:sp>
    </p:spTree>
    <p:extLst>
      <p:ext uri="{BB962C8B-B14F-4D97-AF65-F5344CB8AC3E}">
        <p14:creationId xmlns:p14="http://schemas.microsoft.com/office/powerpoint/2010/main" val="18069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84319FC-5ED5-8A46-A298-AA6E0843E1CE}"/>
              </a:ext>
            </a:extLst>
          </p:cNvPr>
          <p:cNvSpPr/>
          <p:nvPr/>
        </p:nvSpPr>
        <p:spPr>
          <a:xfrm>
            <a:off x="0" y="366340"/>
            <a:ext cx="406294" cy="830178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00422-129A-114A-9E32-584DE5230D26}"/>
              </a:ext>
            </a:extLst>
          </p:cNvPr>
          <p:cNvSpPr/>
          <p:nvPr/>
        </p:nvSpPr>
        <p:spPr>
          <a:xfrm>
            <a:off x="533113" y="450199"/>
            <a:ext cx="9135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Helvetica Neue" panose="02000503000000020004"/>
                <a:ea typeface="Helvetica Neue" panose="02000503000000020004" pitchFamily="2" charset="0"/>
                <a:cs typeface="Helvetica Neue" panose="02000503000000020004" pitchFamily="2" charset="0"/>
              </a:rPr>
              <a:t>Example Plots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4D7D77-09E7-964F-B4CA-10A24E14A21C}"/>
              </a:ext>
            </a:extLst>
          </p:cNvPr>
          <p:cNvSpPr/>
          <p:nvPr/>
        </p:nvSpPr>
        <p:spPr>
          <a:xfrm flipH="1">
            <a:off x="0" y="1151476"/>
            <a:ext cx="11988970" cy="45719"/>
          </a:xfrm>
          <a:prstGeom prst="rect">
            <a:avLst/>
          </a:prstGeom>
          <a:solidFill>
            <a:srgbClr val="CCB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EA96D-FE94-5EA5-8BB0-28E503DB843E}"/>
              </a:ext>
            </a:extLst>
          </p:cNvPr>
          <p:cNvSpPr txBox="1"/>
          <p:nvPr/>
        </p:nvSpPr>
        <p:spPr>
          <a:xfrm>
            <a:off x="406294" y="1602557"/>
            <a:ext cx="11582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Graph of Mean Absolute Value for each bin size (50ms, 100ms, 150ms, 200ms) for 1 EMG sensor in one posture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Graph of Mean Absolute Value, Slope Sign Change, Zero Crossings, Waveform Length value for 50ms bin size and 2 EMG sensors, one posture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79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10735</TotalTime>
  <Words>6331</Words>
  <Application>Microsoft Office PowerPoint</Application>
  <PresentationFormat>Widescreen</PresentationFormat>
  <Paragraphs>762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Calibri Light</vt:lpstr>
      <vt:lpstr>Helvetica Neue</vt:lpstr>
      <vt:lpstr>Lato Extended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RC+S CTM Extended Battery Development</dc:title>
  <dc:creator>Radcliffe, Erin</dc:creator>
  <cp:lastModifiedBy>Radcliffe, Erin</cp:lastModifiedBy>
  <cp:revision>6</cp:revision>
  <dcterms:created xsi:type="dcterms:W3CDTF">2023-05-05T01:02:02Z</dcterms:created>
  <dcterms:modified xsi:type="dcterms:W3CDTF">2024-05-01T22:30:29Z</dcterms:modified>
</cp:coreProperties>
</file>