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c6672dc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3c6672dc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c6672d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c6672d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cities for Heart Disease Dataset: </a:t>
            </a:r>
            <a:r>
              <a:rPr lang="en" sz="1200">
                <a:solidFill>
                  <a:schemeClr val="dk1"/>
                </a:solidFill>
              </a:rPr>
              <a:t>Cleveland, Hungarian, and Switzerland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heart disease datasets are from leading data collectors and researchers on the topic named UCI Cleveland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300 </a:t>
            </a:r>
            <a:r>
              <a:rPr lang="en" sz="1200">
                <a:solidFill>
                  <a:schemeClr val="dk1"/>
                </a:solidFill>
              </a:rPr>
              <a:t>observations after dropping NA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3c6672dc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3c6672dc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98% to 99% accuracy for first paper using PCA and </a:t>
            </a:r>
            <a:r>
              <a:rPr lang="en" sz="1200">
                <a:solidFill>
                  <a:schemeClr val="dk1"/>
                </a:solidFill>
              </a:rPr>
              <a:t>used a combination of six models: decision tree, gradient-boosted tree, logistic regression, multilayer perceptron, Naïve Bayes, and random forests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Used Artificial Neural Networks with 82% accuracy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Shows well-researched topic; important to medical community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Complicated disease, hard to diagnose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35fbf8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535fbf8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One hot encoding: </a:t>
            </a:r>
            <a:r>
              <a:rPr lang="en"/>
              <a:t>creates a binary column for each category and returns a sparse matrix or dense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categorical variables where no such ordinal relationship exists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the integer encoded variable is removed and a new binary variable is added for each unique integer value.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33d58a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33d58a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33d58a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33d58a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c6672dc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3c6672dc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F1-score </a:t>
            </a:r>
            <a:r>
              <a:rPr b="1" lang="en" u="sng">
                <a:solidFill>
                  <a:srgbClr val="FF0000"/>
                </a:solidFill>
              </a:rPr>
              <a:t>measure of a model's accuracy on a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LR:</a:t>
            </a:r>
            <a:r>
              <a:rPr lang="en"/>
              <a:t> </a:t>
            </a:r>
            <a:r>
              <a:rPr lang="en" sz="1200">
                <a:solidFill>
                  <a:schemeClr val="dk1"/>
                </a:solidFill>
              </a:rPr>
              <a:t>an obvious model to test because it uses regression analysis which finds the relationship between a dependent variable and one or more independent variables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DT:</a:t>
            </a:r>
            <a:r>
              <a:rPr lang="en" sz="1200">
                <a:solidFill>
                  <a:schemeClr val="dk1"/>
                </a:solidFill>
              </a:rPr>
              <a:t> high performing classification models because it breaks down a dataset into smaller and smaller increments while subsequently building a decision tree that determines the best predictors. Decision trees are common classification models, especially in cases such as this with a large amount of important features to consider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GBC: </a:t>
            </a:r>
            <a:r>
              <a:rPr lang="en" sz="1200">
                <a:solidFill>
                  <a:schemeClr val="dk1"/>
                </a:solidFill>
              </a:rPr>
              <a:t>this model uses ensemble learning which iteratively learns from each of the weak learners to build a strong model. Gradient boosting is a highly accurate model, especially for classification problems such as this one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RF:</a:t>
            </a:r>
            <a:r>
              <a:rPr lang="en" sz="1200">
                <a:solidFill>
                  <a:schemeClr val="dk1"/>
                </a:solidFill>
              </a:rPr>
              <a:t> which fits a number of decision tree classifiers on samples of the training data and uses averaging to improve the optimal accuracy of the model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c6672dc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c6672dc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GBC: </a:t>
            </a:r>
            <a:r>
              <a:rPr lang="en" sz="1200">
                <a:solidFill>
                  <a:schemeClr val="dk1"/>
                </a:solidFill>
              </a:rPr>
              <a:t>this model uses ensemble learning which iteratively learns from each of the weak learners to build a strong model. Gradient boosting is a highly accurate model, especially for classification problems such as this one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3c6672dc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3c6672dc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494225"/>
            <a:ext cx="5783400" cy="23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Classification Through Machine Learning Techniques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3413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 320 Term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Sarah Petro and Jane Schneider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1489825"/>
            <a:ext cx="8368200" cy="3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Integration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Combining 3 smaller datasets (Hungary, Switzerland, Cleveland) into one large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NA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Encoding of categorical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Min-max </a:t>
            </a:r>
            <a:r>
              <a:rPr lang="en"/>
              <a:t>normalization</a:t>
            </a:r>
            <a:r>
              <a:rPr lang="en"/>
              <a:t> for training classification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</a:t>
            </a:r>
            <a:r>
              <a:rPr lang="en"/>
              <a:t>Building, Tuning, </a:t>
            </a:r>
            <a:r>
              <a:rPr lang="en"/>
              <a:t> and Evaluation: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Test-Train split to measure model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F1-score for evaluation of models with </a:t>
            </a:r>
            <a:r>
              <a:rPr lang="en"/>
              <a:t>unbalanced</a:t>
            </a:r>
            <a:r>
              <a:rPr lang="en"/>
              <a:t> training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Heart disease is one of the leading causes of death in the United States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Machine learning techniques to accurately diagnose disease and </a:t>
            </a:r>
            <a:r>
              <a:rPr lang="en" sz="1900"/>
              <a:t>symptoms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Complicated disease and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symptoms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integration of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3 heart disease datasets</a:t>
            </a:r>
            <a:r>
              <a:rPr lang="en" sz="1900"/>
              <a:t>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Tested 4 different ML models</a:t>
            </a:r>
            <a:endParaRPr sz="19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375" y="2571750"/>
            <a:ext cx="3564501" cy="18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</a:t>
            </a:r>
            <a:r>
              <a:rPr lang="en"/>
              <a:t>Related Work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78325" y="1384700"/>
            <a:ext cx="8572500" cy="16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 is the most difficult challenge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“Classification models for heart disease prediction using feature selection and PCA” by  Anna Karen Gárate-Escamila et al. in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“Heart Disease Classification Using Neural Network and Feature Selection” by A. Khemphila and V. Boonjing in 2011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22450" t="0"/>
          <a:stretch/>
        </p:blipFill>
        <p:spPr>
          <a:xfrm>
            <a:off x="1479512" y="3154975"/>
            <a:ext cx="6170124" cy="15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Integration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31275" y="1489825"/>
            <a:ext cx="31674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3 datasets to make one larger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Hungary, Switzerland, and Cleveland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300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NA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one hot encoding on categorical variables for classification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100" y="1732575"/>
            <a:ext cx="5220200" cy="22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Test-Train Split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5"/>
            <a:ext cx="3656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test-train split  to separate original data for performance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X_train, y_train, X_test, y_test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Min-Max normalization of  X_train and X_test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572000" y="1489825"/>
            <a:ext cx="4044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Steps: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the model with X_train and y_train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model to predict y_predict from X_test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y_predict against y_test for evaluation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535" y="3604201"/>
            <a:ext cx="3247274" cy="12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00" y="3639037"/>
            <a:ext cx="3656099" cy="1212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714850"/>
            <a:ext cx="5723100" cy="23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Paid close attention to </a:t>
            </a:r>
            <a:r>
              <a:rPr lang="en"/>
              <a:t>performance</a:t>
            </a:r>
            <a:r>
              <a:rPr lang="en"/>
              <a:t> metrics: accuracy, F1-score, precision, and 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Models with tuning of hyperparameters::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</a:t>
            </a:r>
            <a:r>
              <a:rPr lang="en"/>
              <a:t>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 (Balanced and Unbalanced)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 Boosting (ensemble technique)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(Balanced and Unbalanced)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900" y="1856375"/>
            <a:ext cx="2728200" cy="202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Models, Results, and Metrics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649625" y="3040350"/>
            <a:ext cx="37740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29"/>
              <a:t>Decision Tree:</a:t>
            </a:r>
            <a:endParaRPr sz="1829"/>
          </a:p>
          <a:p>
            <a:pPr indent="-3448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 u="sng"/>
              <a:t>Accuracy: 0.78 unweighted,</a:t>
            </a:r>
            <a:endParaRPr sz="1829" u="sng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 u="sng"/>
              <a:t>0.68 weighted</a:t>
            </a:r>
            <a:endParaRPr sz="1829" u="sng"/>
          </a:p>
          <a:p>
            <a:pPr indent="-3448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Performed worst out of all the </a:t>
            </a:r>
            <a:endParaRPr sz="1829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models</a:t>
            </a:r>
            <a:endParaRPr sz="1829"/>
          </a:p>
        </p:txBody>
      </p:sp>
      <p:sp>
        <p:nvSpPr>
          <p:cNvPr id="108" name="Google Shape;108;p19"/>
          <p:cNvSpPr txBox="1"/>
          <p:nvPr/>
        </p:nvSpPr>
        <p:spPr>
          <a:xfrm>
            <a:off x="4706900" y="1515038"/>
            <a:ext cx="4084800" cy="1293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Gradient Boosting Classifier: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Accuracy: 0.83</a:t>
            </a:r>
            <a:endParaRPr sz="18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Ensemble learning; best precision, recall, f1-score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017700" y="3178950"/>
            <a:ext cx="377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Accuracy: 0.83</a:t>
            </a:r>
            <a:endParaRPr sz="18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precision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49625" y="1438088"/>
            <a:ext cx="3187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Regression: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Accuracy: 0.83</a:t>
            </a:r>
            <a:endParaRPr sz="18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 performance to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models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Model: Gradient Boosting Classifier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489825"/>
            <a:ext cx="3512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f1-score; makes up for slightly lower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</a:t>
            </a:r>
            <a:r>
              <a:rPr lang="en"/>
              <a:t>evaluation</a:t>
            </a:r>
            <a:r>
              <a:rPr lang="en"/>
              <a:t> metric: F1 </a:t>
            </a:r>
            <a:r>
              <a:rPr lang="en"/>
              <a:t>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for data with unbalanced classes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525" y="1633538"/>
            <a:ext cx="4743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7900" y="1534375"/>
            <a:ext cx="53556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Heart disease classification is inherently difficult to study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Genetic</a:t>
            </a:r>
            <a:r>
              <a:rPr lang="en"/>
              <a:t> and </a:t>
            </a:r>
            <a:r>
              <a:rPr lang="en"/>
              <a:t>environmental</a:t>
            </a:r>
            <a:r>
              <a:rPr lang="en"/>
              <a:t> factors difficult to quantify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is ongoing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researchers Anna Karen Garate-Escamila et al. have achieved 98%-99%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Science: the future of medical diagnosis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 impact on medical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mathematical insights that would go unnoticed by human capabilities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064" y="1246075"/>
            <a:ext cx="2497962" cy="15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100" y="3156125"/>
            <a:ext cx="1509900" cy="15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