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82"/>
  </p:notesMasterIdLst>
  <p:sldIdLst>
    <p:sldId id="256" r:id="rId2"/>
    <p:sldId id="257" r:id="rId3"/>
    <p:sldId id="263" r:id="rId4"/>
    <p:sldId id="264" r:id="rId5"/>
    <p:sldId id="258" r:id="rId6"/>
    <p:sldId id="259" r:id="rId7"/>
    <p:sldId id="330" r:id="rId8"/>
    <p:sldId id="331" r:id="rId9"/>
    <p:sldId id="332" r:id="rId10"/>
    <p:sldId id="333" r:id="rId11"/>
    <p:sldId id="334" r:id="rId12"/>
    <p:sldId id="335" r:id="rId13"/>
    <p:sldId id="260" r:id="rId14"/>
    <p:sldId id="261" r:id="rId15"/>
    <p:sldId id="262" r:id="rId16"/>
    <p:sldId id="265" r:id="rId17"/>
    <p:sldId id="306" r:id="rId18"/>
    <p:sldId id="266" r:id="rId19"/>
    <p:sldId id="307" r:id="rId20"/>
    <p:sldId id="267" r:id="rId21"/>
    <p:sldId id="268" r:id="rId22"/>
    <p:sldId id="269" r:id="rId23"/>
    <p:sldId id="270" r:id="rId24"/>
    <p:sldId id="308" r:id="rId25"/>
    <p:sldId id="271" r:id="rId26"/>
    <p:sldId id="272" r:id="rId27"/>
    <p:sldId id="309" r:id="rId28"/>
    <p:sldId id="310" r:id="rId29"/>
    <p:sldId id="311" r:id="rId30"/>
    <p:sldId id="312" r:id="rId31"/>
    <p:sldId id="313" r:id="rId32"/>
    <p:sldId id="314" r:id="rId33"/>
    <p:sldId id="316" r:id="rId34"/>
    <p:sldId id="273" r:id="rId35"/>
    <p:sldId id="315" r:id="rId36"/>
    <p:sldId id="317" r:id="rId37"/>
    <p:sldId id="318" r:id="rId38"/>
    <p:sldId id="274" r:id="rId39"/>
    <p:sldId id="275" r:id="rId40"/>
    <p:sldId id="319" r:id="rId41"/>
    <p:sldId id="276" r:id="rId42"/>
    <p:sldId id="321" r:id="rId43"/>
    <p:sldId id="277" r:id="rId44"/>
    <p:sldId id="278" r:id="rId45"/>
    <p:sldId id="279" r:id="rId46"/>
    <p:sldId id="323" r:id="rId47"/>
    <p:sldId id="322" r:id="rId48"/>
    <p:sldId id="320" r:id="rId49"/>
    <p:sldId id="280" r:id="rId50"/>
    <p:sldId id="281" r:id="rId51"/>
    <p:sldId id="282" r:id="rId52"/>
    <p:sldId id="283" r:id="rId53"/>
    <p:sldId id="325" r:id="rId54"/>
    <p:sldId id="324" r:id="rId55"/>
    <p:sldId id="284" r:id="rId56"/>
    <p:sldId id="285" r:id="rId57"/>
    <p:sldId id="326" r:id="rId58"/>
    <p:sldId id="327" r:id="rId59"/>
    <p:sldId id="286" r:id="rId60"/>
    <p:sldId id="287" r:id="rId61"/>
    <p:sldId id="288" r:id="rId62"/>
    <p:sldId id="289" r:id="rId63"/>
    <p:sldId id="329" r:id="rId64"/>
    <p:sldId id="328" r:id="rId65"/>
    <p:sldId id="290" r:id="rId66"/>
    <p:sldId id="291" r:id="rId67"/>
    <p:sldId id="292" r:id="rId68"/>
    <p:sldId id="293" r:id="rId69"/>
    <p:sldId id="294" r:id="rId70"/>
    <p:sldId id="295" r:id="rId71"/>
    <p:sldId id="296" r:id="rId72"/>
    <p:sldId id="297" r:id="rId73"/>
    <p:sldId id="298" r:id="rId74"/>
    <p:sldId id="299" r:id="rId75"/>
    <p:sldId id="300" r:id="rId76"/>
    <p:sldId id="301" r:id="rId77"/>
    <p:sldId id="302" r:id="rId78"/>
    <p:sldId id="303" r:id="rId79"/>
    <p:sldId id="304" r:id="rId80"/>
    <p:sldId id="305" r:id="rId8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440" y="-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42AE19-A93C-4221-B64B-AE3AA7C09BEE}" type="datetimeFigureOut">
              <a:rPr lang="ru-RU" smtClean="0"/>
              <a:t>07.09.2023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A87BA9-7352-4BFC-B85C-46D4E37AA255}"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F916AA1-871F-453D-9D50-892597B2D8E7}" type="datetime1">
              <a:rPr lang="ru-RU" smtClean="0"/>
              <a:t>07.09.2023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03B4941-714A-4534-BAF0-D7B3F1DCFD06}"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E949BB0-BB35-4848-8E1C-C724832E6164}" type="datetime1">
              <a:rPr lang="ru-RU" smtClean="0"/>
              <a:t>07.09.2023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03B4941-714A-4534-BAF0-D7B3F1DCFD06}"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C18216-D5BA-46F1-AAF0-486187AD7F76}" type="datetime1">
              <a:rPr lang="ru-RU" smtClean="0"/>
              <a:t>07.09.2023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03B4941-714A-4534-BAF0-D7B3F1DCFD06}"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E71C7D5-4B3F-429B-ABE8-FE4067D3E4B3}" type="datetime1">
              <a:rPr lang="ru-RU" smtClean="0"/>
              <a:t>07.09.2023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03B4941-714A-4534-BAF0-D7B3F1DCFD06}"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CFA6E04-6649-47ED-9507-6095182D3291}" type="datetime1">
              <a:rPr lang="ru-RU" smtClean="0"/>
              <a:t>07.09.2023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03B4941-714A-4534-BAF0-D7B3F1DCFD06}"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2217C5C-125C-4FA3-A0B2-AEE6B3201183}" type="datetime1">
              <a:rPr lang="ru-RU" smtClean="0"/>
              <a:t>07.09.2023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03B4941-714A-4534-BAF0-D7B3F1DCFD06}"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CA3C082-4AA0-416D-8049-CDDAEF063DEA}" type="datetime1">
              <a:rPr lang="ru-RU" smtClean="0"/>
              <a:t>07.09.2023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03B4941-714A-4534-BAF0-D7B3F1DCFD06}"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838EC1C-A35C-467E-B93C-94DD66FE9751}" type="datetime1">
              <a:rPr lang="ru-RU" smtClean="0"/>
              <a:t>07.09.2023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03B4941-714A-4534-BAF0-D7B3F1DCFD06}"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37A0A20-C737-4E27-9ABB-D191BC4A374B}" type="datetime1">
              <a:rPr lang="ru-RU" smtClean="0"/>
              <a:t>07.09.2023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03B4941-714A-4534-BAF0-D7B3F1DCFD06}"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25A3869-2486-44F2-8E25-61393AD91EC6}" type="datetime1">
              <a:rPr lang="ru-RU" smtClean="0"/>
              <a:t>07.09.2023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03B4941-714A-4534-BAF0-D7B3F1DCFD06}"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F10A5DA-092A-4C43-AC5C-44BAFEF7FECD}" type="datetime1">
              <a:rPr lang="ru-RU" smtClean="0"/>
              <a:t>07.09.2023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03B4941-714A-4534-BAF0-D7B3F1DCFD06}"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826F58-311D-4443-9521-00CDC424E479}" type="datetime1">
              <a:rPr lang="ru-RU" smtClean="0"/>
              <a:t>07.09.2023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B4941-714A-4534-BAF0-D7B3F1DCFD06}"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mailto:vasia@mail.r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Информатика</a:t>
            </a:r>
            <a:endParaRPr lang="ru-RU" dirty="0"/>
          </a:p>
        </p:txBody>
      </p:sp>
      <p:sp>
        <p:nvSpPr>
          <p:cNvPr id="3" name="Подзаголовок 2"/>
          <p:cNvSpPr>
            <a:spLocks noGrp="1"/>
          </p:cNvSpPr>
          <p:nvPr>
            <p:ph type="subTitle" idx="1"/>
          </p:nvPr>
        </p:nvSpPr>
        <p:spPr/>
        <p:txBody>
          <a:bodyPr/>
          <a:lstStyle/>
          <a:p>
            <a:endParaRPr lang="ru-RU"/>
          </a:p>
        </p:txBody>
      </p:sp>
      <p:sp>
        <p:nvSpPr>
          <p:cNvPr id="4" name="Номер слайда 3"/>
          <p:cNvSpPr>
            <a:spLocks noGrp="1"/>
          </p:cNvSpPr>
          <p:nvPr>
            <p:ph type="sldNum" sz="quarter" idx="12"/>
          </p:nvPr>
        </p:nvSpPr>
        <p:spPr/>
        <p:txBody>
          <a:bodyPr/>
          <a:lstStyle/>
          <a:p>
            <a:fld id="{103B4941-714A-4534-BAF0-D7B3F1DCFD06}" type="slidenum">
              <a:rPr lang="ru-RU" smtClean="0"/>
              <a:pPr/>
              <a:t>1</a:t>
            </a:fld>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435280" cy="562074"/>
          </a:xfrm>
        </p:spPr>
        <p:txBody>
          <a:bodyPr>
            <a:normAutofit fontScale="90000"/>
          </a:bodyPr>
          <a:lstStyle/>
          <a:p>
            <a:r>
              <a:rPr lang="en-US" dirty="0" smtClean="0"/>
              <a:t>MISC</a:t>
            </a:r>
            <a:endParaRPr lang="ru-RU" dirty="0"/>
          </a:p>
        </p:txBody>
      </p:sp>
      <p:sp>
        <p:nvSpPr>
          <p:cNvPr id="3" name="Содержимое 2"/>
          <p:cNvSpPr>
            <a:spLocks noGrp="1"/>
          </p:cNvSpPr>
          <p:nvPr>
            <p:ph idx="1"/>
          </p:nvPr>
        </p:nvSpPr>
        <p:spPr>
          <a:xfrm>
            <a:off x="0" y="836712"/>
            <a:ext cx="8964488" cy="5832648"/>
          </a:xfrm>
        </p:spPr>
        <p:txBody>
          <a:bodyPr>
            <a:normAutofit fontScale="62500" lnSpcReduction="20000"/>
          </a:bodyPr>
          <a:lstStyle/>
          <a:p>
            <a:r>
              <a:rPr lang="ru-RU" dirty="0"/>
              <a:t> </a:t>
            </a:r>
            <a:r>
              <a:rPr lang="en-US" dirty="0" smtClean="0">
                <a:solidFill>
                  <a:srgbClr val="00B050"/>
                </a:solidFill>
              </a:rPr>
              <a:t>MISC</a:t>
            </a:r>
            <a:r>
              <a:rPr lang="ru-RU" dirty="0" smtClean="0">
                <a:solidFill>
                  <a:srgbClr val="00B050"/>
                </a:solidFill>
              </a:rPr>
              <a:t> </a:t>
            </a:r>
            <a:r>
              <a:rPr lang="ru-RU" dirty="0"/>
              <a:t>(англ. </a:t>
            </a:r>
            <a:r>
              <a:rPr lang="en-US" dirty="0">
                <a:solidFill>
                  <a:srgbClr val="FF0000"/>
                </a:solidFill>
              </a:rPr>
              <a:t>Minimal </a:t>
            </a:r>
            <a:r>
              <a:rPr lang="en-US" dirty="0"/>
              <a:t>Instruction Set Computer</a:t>
            </a:r>
            <a:r>
              <a:rPr lang="ru-RU" dirty="0"/>
              <a:t> — «компьютер с минимальным набором команд»).</a:t>
            </a:r>
          </a:p>
          <a:p>
            <a:r>
              <a:rPr lang="ru-RU" dirty="0"/>
              <a:t> </a:t>
            </a:r>
            <a:r>
              <a:rPr lang="ru-RU" dirty="0" smtClean="0"/>
              <a:t>Ещё </a:t>
            </a:r>
            <a:r>
              <a:rPr lang="ru-RU" dirty="0"/>
              <a:t>более простая архитектура, используемая в первую очередь для ещё большего уменьшения итоговой цены и энергопотребления процессора. Используется в </a:t>
            </a:r>
            <a:r>
              <a:rPr lang="en-US" dirty="0" err="1"/>
              <a:t>IoT</a:t>
            </a:r>
            <a:r>
              <a:rPr lang="ru-RU" dirty="0"/>
              <a:t>-сегменте и недорогих компьютерах, например, роутерах.</a:t>
            </a:r>
          </a:p>
          <a:p>
            <a:r>
              <a:rPr lang="ru-RU" dirty="0"/>
              <a:t> </a:t>
            </a:r>
            <a:r>
              <a:rPr lang="ru-RU" dirty="0" smtClean="0"/>
              <a:t>Для </a:t>
            </a:r>
            <a:r>
              <a:rPr lang="ru-RU" dirty="0"/>
              <a:t>увеличения производительности во всех вышеперечисленных архитектурах может использоваться “спекулятивное исполнение команд”. Это выполнение команды до того, как станет известно, понадобится эта команда или нет</a:t>
            </a:r>
            <a:r>
              <a:rPr lang="ru-RU" dirty="0" smtClean="0"/>
              <a:t>.</a:t>
            </a:r>
          </a:p>
          <a:p>
            <a:endParaRPr lang="ru-RU" dirty="0" smtClean="0">
              <a:solidFill>
                <a:srgbClr val="00B050"/>
              </a:solidFill>
            </a:endParaRPr>
          </a:p>
          <a:p>
            <a:r>
              <a:rPr lang="en-US" dirty="0" smtClean="0">
                <a:solidFill>
                  <a:srgbClr val="00B050"/>
                </a:solidFill>
              </a:rPr>
              <a:t>MISC</a:t>
            </a:r>
            <a:r>
              <a:rPr lang="en-US" dirty="0" smtClean="0"/>
              <a:t> </a:t>
            </a:r>
            <a:r>
              <a:rPr lang="en-US" dirty="0"/>
              <a:t>(</a:t>
            </a:r>
            <a:r>
              <a:rPr lang="en-US" dirty="0">
                <a:solidFill>
                  <a:srgbClr val="FF0000"/>
                </a:solidFill>
              </a:rPr>
              <a:t>Multipurpose</a:t>
            </a:r>
            <a:r>
              <a:rPr lang="en-US" dirty="0"/>
              <a:t> </a:t>
            </a:r>
            <a:r>
              <a:rPr lang="en-US" dirty="0" err="1"/>
              <a:t>lnstruction</a:t>
            </a:r>
            <a:r>
              <a:rPr lang="en-US" dirty="0"/>
              <a:t> Set Computer). </a:t>
            </a:r>
            <a:r>
              <a:rPr lang="ru-RU" dirty="0"/>
              <a:t>Элементная база состоит из двух частей, которые либо выполнены в отдельных корпусах, либо объединены. Основная часть – </a:t>
            </a:r>
            <a:r>
              <a:rPr lang="en-US" dirty="0"/>
              <a:t>RISC CPU</a:t>
            </a:r>
            <a:r>
              <a:rPr lang="ru-RU" dirty="0"/>
              <a:t>, расширяемый подключением второй части – ПЗУ микропрограммного управления. Система приобретает свойства </a:t>
            </a:r>
            <a:r>
              <a:rPr lang="en-US" dirty="0"/>
              <a:t>CISC</a:t>
            </a:r>
            <a:r>
              <a:rPr lang="ru-RU" dirty="0"/>
              <a:t>. Основные команды работают на </a:t>
            </a:r>
            <a:r>
              <a:rPr lang="en-US" dirty="0"/>
              <a:t>RISC CPU</a:t>
            </a:r>
            <a:r>
              <a:rPr lang="ru-RU" dirty="0"/>
              <a:t>, а команды расширения преобразуются в адрес микропрограммы. </a:t>
            </a:r>
            <a:r>
              <a:rPr lang="en-US" dirty="0"/>
              <a:t>RISC CPU</a:t>
            </a:r>
            <a:r>
              <a:rPr lang="ru-RU" dirty="0"/>
              <a:t> выполняет все команды за один такт, а вторая часть эквивалентна </a:t>
            </a:r>
            <a:r>
              <a:rPr lang="en-US" dirty="0"/>
              <a:t>CPU</a:t>
            </a:r>
            <a:r>
              <a:rPr lang="ru-RU" dirty="0"/>
              <a:t> со сложным набором команд. Наличие ПЗУ устраняет недостаток </a:t>
            </a:r>
            <a:r>
              <a:rPr lang="en-US" dirty="0"/>
              <a:t>RISC</a:t>
            </a:r>
            <a:r>
              <a:rPr lang="ru-RU" dirty="0"/>
              <a:t>, выраженный в том, что при компиляции с языка высокого уровня микрокод генерируется из библиотеки стандартных функций, занимающей много места в ОЗУ. Поскольку микропрограмма уже дешифрована и открыта для программиста, то времени выборки из ОЗУ на дешифрацию не требуется.</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10</a:t>
            </a:fld>
            <a:endParaRPr lang="ru-R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fontScale="90000"/>
          </a:bodyPr>
          <a:lstStyle/>
          <a:p>
            <a:r>
              <a:rPr lang="en-US" dirty="0" smtClean="0"/>
              <a:t>VLIW</a:t>
            </a:r>
            <a:endParaRPr lang="ru-RU" dirty="0"/>
          </a:p>
        </p:txBody>
      </p:sp>
      <p:sp>
        <p:nvSpPr>
          <p:cNvPr id="3" name="Содержимое 2"/>
          <p:cNvSpPr>
            <a:spLocks noGrp="1"/>
          </p:cNvSpPr>
          <p:nvPr>
            <p:ph idx="1"/>
          </p:nvPr>
        </p:nvSpPr>
        <p:spPr>
          <a:xfrm>
            <a:off x="251520" y="836712"/>
            <a:ext cx="8712968" cy="5832648"/>
          </a:xfrm>
        </p:spPr>
        <p:txBody>
          <a:bodyPr>
            <a:normAutofit fontScale="70000" lnSpcReduction="20000"/>
          </a:bodyPr>
          <a:lstStyle/>
          <a:p>
            <a:r>
              <a:rPr lang="en-US" dirty="0">
                <a:solidFill>
                  <a:srgbClr val="00B050"/>
                </a:solidFill>
              </a:rPr>
              <a:t>VLIW</a:t>
            </a:r>
            <a:r>
              <a:rPr lang="ru-RU" dirty="0"/>
              <a:t> (англ. </a:t>
            </a:r>
            <a:r>
              <a:rPr lang="en-US" dirty="0"/>
              <a:t>Very Long Instruction Word</a:t>
            </a:r>
            <a:r>
              <a:rPr lang="ru-RU" dirty="0"/>
              <a:t> — «очень длинная машинная команда») — архитектура процессоров с несколькими вычислительными устройствами. Характеризуется тем, что одна инструкция процессора содержит несколько операций, которые должны выполняться параллельно.</a:t>
            </a:r>
          </a:p>
          <a:p>
            <a:r>
              <a:rPr lang="ru-RU" dirty="0"/>
              <a:t> </a:t>
            </a:r>
            <a:r>
              <a:rPr lang="ru-RU" dirty="0" smtClean="0"/>
              <a:t>По </a:t>
            </a:r>
            <a:r>
              <a:rPr lang="ru-RU" dirty="0"/>
              <a:t>сути является архитектурой </a:t>
            </a:r>
            <a:r>
              <a:rPr lang="en-US" dirty="0"/>
              <a:t>CISC</a:t>
            </a:r>
            <a:r>
              <a:rPr lang="ru-RU" dirty="0"/>
              <a:t> со своим аналогом спекулятивного исполнения команд, только сама спекуляция выполняется во время компиляции, а не во время работы программы, из-за чего уязвимости </a:t>
            </a:r>
            <a:r>
              <a:rPr lang="en-US" dirty="0"/>
              <a:t>Meltdown</a:t>
            </a:r>
            <a:r>
              <a:rPr lang="ru-RU" dirty="0"/>
              <a:t> и </a:t>
            </a:r>
            <a:r>
              <a:rPr lang="en-US" dirty="0" err="1"/>
              <a:t>Spectre</a:t>
            </a:r>
            <a:r>
              <a:rPr lang="ru-RU" dirty="0"/>
              <a:t> невозможны для этих процессоров. Компиляторы для процессоров этой архитектуры сильно привязаны к конкретным процессорам. Например, в следующем поколении максимальная длина «очень длинной команды» может из условных 256 бит стать 512 бит, и тут приходится выбирать между увеличением производительности путём компиляции под новый процессор и обратной совместимостью со старым процессором. Опять же, </a:t>
            </a:r>
            <a:r>
              <a:rPr lang="en-US" dirty="0"/>
              <a:t>Open Sour</a:t>
            </a:r>
            <a:r>
              <a:rPr lang="ru-RU" dirty="0"/>
              <a:t>с</a:t>
            </a:r>
            <a:r>
              <a:rPr lang="en-US" dirty="0"/>
              <a:t>e</a:t>
            </a:r>
            <a:r>
              <a:rPr lang="ru-RU" dirty="0"/>
              <a:t> позволяет простой перекомпиляцией получить программу под конкретный процессор.</a:t>
            </a:r>
          </a:p>
          <a:p>
            <a:r>
              <a:rPr lang="ru-RU" dirty="0"/>
              <a:t> </a:t>
            </a:r>
          </a:p>
          <a:p>
            <a:r>
              <a:rPr lang="ru-RU" dirty="0"/>
              <a:t>Примеры архитектуры: </a:t>
            </a:r>
            <a:r>
              <a:rPr lang="en-US" dirty="0"/>
              <a:t>Intel Itanium</a:t>
            </a:r>
            <a:r>
              <a:rPr lang="ru-RU" dirty="0"/>
              <a:t>, Эльбрус-3.</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11</a:t>
            </a:fld>
            <a:endParaRPr lang="ru-R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fontScale="90000"/>
          </a:bodyPr>
          <a:lstStyle/>
          <a:p>
            <a:r>
              <a:rPr lang="ru-RU" dirty="0" smtClean="0"/>
              <a:t>Виртуальные архитектуры</a:t>
            </a:r>
            <a:endParaRPr lang="ru-RU" dirty="0"/>
          </a:p>
        </p:txBody>
      </p:sp>
      <p:sp>
        <p:nvSpPr>
          <p:cNvPr id="3" name="Содержимое 2"/>
          <p:cNvSpPr>
            <a:spLocks noGrp="1"/>
          </p:cNvSpPr>
          <p:nvPr>
            <p:ph idx="1"/>
          </p:nvPr>
        </p:nvSpPr>
        <p:spPr>
          <a:xfrm>
            <a:off x="179512" y="980728"/>
            <a:ext cx="8964488" cy="5688632"/>
          </a:xfrm>
        </p:spPr>
        <p:txBody>
          <a:bodyPr>
            <a:normAutofit fontScale="77500" lnSpcReduction="20000"/>
          </a:bodyPr>
          <a:lstStyle/>
          <a:p>
            <a:r>
              <a:rPr lang="ru-RU" dirty="0" smtClean="0"/>
              <a:t>Например, виртуальная </a:t>
            </a:r>
            <a:r>
              <a:rPr lang="en-US" dirty="0"/>
              <a:t>JVM</a:t>
            </a:r>
            <a:r>
              <a:rPr lang="ru-RU" dirty="0" smtClean="0"/>
              <a:t>-архитектура эмулируется </a:t>
            </a:r>
            <a:r>
              <a:rPr lang="ru-RU" dirty="0"/>
              <a:t>на целевой реальной машине. Поэтому достаточно </a:t>
            </a:r>
            <a:r>
              <a:rPr lang="en-US" dirty="0"/>
              <a:t>JVM</a:t>
            </a:r>
            <a:r>
              <a:rPr lang="ru-RU" dirty="0"/>
              <a:t>-машины </a:t>
            </a:r>
            <a:r>
              <a:rPr lang="ru-RU" dirty="0" smtClean="0"/>
              <a:t>для </a:t>
            </a:r>
            <a:r>
              <a:rPr lang="ru-RU" dirty="0"/>
              <a:t>запуска на ней любой </a:t>
            </a:r>
            <a:r>
              <a:rPr lang="en-US" dirty="0"/>
              <a:t>Java</a:t>
            </a:r>
            <a:r>
              <a:rPr lang="ru-RU" dirty="0"/>
              <a:t>-программы. Другим примером виртуальной архитектуры является .</a:t>
            </a:r>
            <a:r>
              <a:rPr lang="en-US" dirty="0"/>
              <a:t>NET </a:t>
            </a:r>
            <a:r>
              <a:rPr lang="en-US" dirty="0" smtClean="0"/>
              <a:t>CIL</a:t>
            </a:r>
            <a:r>
              <a:rPr lang="ru-RU" dirty="0" smtClean="0"/>
              <a:t> (</a:t>
            </a:r>
            <a:r>
              <a:rPr lang="en-US" dirty="0" smtClean="0"/>
              <a:t>CLR</a:t>
            </a:r>
            <a:r>
              <a:rPr lang="ru-RU" dirty="0" smtClean="0"/>
              <a:t>).</a:t>
            </a:r>
            <a:endParaRPr lang="ru-RU" dirty="0"/>
          </a:p>
          <a:p>
            <a:r>
              <a:rPr lang="ru-RU" dirty="0"/>
              <a:t> </a:t>
            </a:r>
          </a:p>
          <a:p>
            <a:r>
              <a:rPr lang="ru-RU" dirty="0"/>
              <a:t>Из минусов виртуальных архитектур можно выделить меньшую производительность по сравнению с реальными архитектурами. Этот минус нивелируется с помощью </a:t>
            </a:r>
            <a:r>
              <a:rPr lang="en-US" dirty="0"/>
              <a:t>JIT</a:t>
            </a:r>
            <a:r>
              <a:rPr lang="ru-RU" dirty="0"/>
              <a:t>- и </a:t>
            </a:r>
            <a:r>
              <a:rPr lang="en-US" dirty="0"/>
              <a:t>AOT</a:t>
            </a:r>
            <a:r>
              <a:rPr lang="ru-RU" dirty="0"/>
              <a:t>-компиляции. Однако большим плюсом будет </a:t>
            </a:r>
            <a:r>
              <a:rPr lang="ru-RU" dirty="0" err="1"/>
              <a:t>кроссплатформенность</a:t>
            </a:r>
            <a:r>
              <a:rPr lang="ru-RU" dirty="0"/>
              <a:t>.</a:t>
            </a:r>
          </a:p>
          <a:p>
            <a:r>
              <a:rPr lang="ru-RU" dirty="0"/>
              <a:t> </a:t>
            </a:r>
          </a:p>
          <a:p>
            <a:r>
              <a:rPr lang="ru-RU" dirty="0"/>
              <a:t>Дальнейшим развитием этих архитектур стали гибридные архитектуры. Например современные </a:t>
            </a:r>
            <a:r>
              <a:rPr lang="en-US" dirty="0"/>
              <a:t>x</a:t>
            </a:r>
            <a:r>
              <a:rPr lang="ru-RU" dirty="0"/>
              <a:t>86_64 процессоры хотя и </a:t>
            </a:r>
            <a:r>
              <a:rPr lang="en-US" dirty="0"/>
              <a:t>CISC</a:t>
            </a:r>
            <a:r>
              <a:rPr lang="ru-RU" dirty="0"/>
              <a:t>-совместимы, но являются процессорами с </a:t>
            </a:r>
            <a:r>
              <a:rPr lang="en-US" dirty="0"/>
              <a:t>RISC</a:t>
            </a:r>
            <a:r>
              <a:rPr lang="ru-RU" dirty="0"/>
              <a:t>-ядром. В таких гибридных </a:t>
            </a:r>
            <a:r>
              <a:rPr lang="en-US" dirty="0"/>
              <a:t>CISC</a:t>
            </a:r>
            <a:r>
              <a:rPr lang="ru-RU" dirty="0"/>
              <a:t>-процессорах </a:t>
            </a:r>
            <a:r>
              <a:rPr lang="en-US" dirty="0"/>
              <a:t>CISC</a:t>
            </a:r>
            <a:r>
              <a:rPr lang="ru-RU" dirty="0"/>
              <a:t>-инструкции преобразовываются в набор внутренних </a:t>
            </a:r>
            <a:r>
              <a:rPr lang="en-US" dirty="0"/>
              <a:t>RISC</a:t>
            </a:r>
            <a:r>
              <a:rPr lang="ru-RU" dirty="0"/>
              <a:t>-команд.</a:t>
            </a:r>
          </a:p>
        </p:txBody>
      </p:sp>
      <p:sp>
        <p:nvSpPr>
          <p:cNvPr id="4" name="Номер слайда 3"/>
          <p:cNvSpPr>
            <a:spLocks noGrp="1"/>
          </p:cNvSpPr>
          <p:nvPr>
            <p:ph type="sldNum" sz="quarter" idx="12"/>
          </p:nvPr>
        </p:nvSpPr>
        <p:spPr/>
        <p:txBody>
          <a:bodyPr/>
          <a:lstStyle/>
          <a:p>
            <a:fld id="{103B4941-714A-4534-BAF0-D7B3F1DCFD06}" type="slidenum">
              <a:rPr lang="ru-RU" smtClean="0"/>
              <a:pPr/>
              <a:t>12</a:t>
            </a:fld>
            <a:endParaRPr lang="ru-R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100" dirty="0"/>
              <a:t>Алгоритм и его свойства (Определённость, результативность, </a:t>
            </a:r>
            <a:r>
              <a:rPr lang="ru-RU" sz="3100" dirty="0" smtClean="0"/>
              <a:t>массовость, дискретность). </a:t>
            </a:r>
            <a:r>
              <a:rPr lang="ru-RU" dirty="0"/>
              <a:t/>
            </a:r>
            <a:br>
              <a:rPr lang="ru-RU" dirty="0"/>
            </a:br>
            <a:endParaRPr lang="ru-RU" dirty="0"/>
          </a:p>
        </p:txBody>
      </p:sp>
      <p:sp>
        <p:nvSpPr>
          <p:cNvPr id="3" name="Содержимое 2"/>
          <p:cNvSpPr>
            <a:spLocks noGrp="1"/>
          </p:cNvSpPr>
          <p:nvPr>
            <p:ph idx="1"/>
          </p:nvPr>
        </p:nvSpPr>
        <p:spPr>
          <a:xfrm>
            <a:off x="323528" y="1196752"/>
            <a:ext cx="8424936" cy="5256584"/>
          </a:xfrm>
        </p:spPr>
        <p:txBody>
          <a:bodyPr>
            <a:normAutofit fontScale="70000" lnSpcReduction="20000"/>
          </a:bodyPr>
          <a:lstStyle/>
          <a:p>
            <a:r>
              <a:rPr lang="ru-RU" dirty="0" smtClean="0">
                <a:solidFill>
                  <a:schemeClr val="accent5">
                    <a:lumMod val="75000"/>
                  </a:schemeClr>
                </a:solidFill>
              </a:rPr>
              <a:t>Определенность </a:t>
            </a:r>
            <a:r>
              <a:rPr lang="ru-RU" dirty="0" smtClean="0"/>
              <a:t> - алгоритм выполняет четко определенные действия, и указания алгоритма одинаково интерпретируются исполняющим устройством. (Невозможно, например сложив 2+2 получить один раз 5, а другой раз 4). </a:t>
            </a:r>
          </a:p>
          <a:p>
            <a:r>
              <a:rPr lang="ru-RU" dirty="0" smtClean="0">
                <a:solidFill>
                  <a:schemeClr val="accent5">
                    <a:lumMod val="75000"/>
                  </a:schemeClr>
                </a:solidFill>
              </a:rPr>
              <a:t>Результативность</a:t>
            </a:r>
            <a:r>
              <a:rPr lang="ru-RU" dirty="0" smtClean="0"/>
              <a:t> – алгоритм приводит к конечному результату за конечное число шагов. (Например, зацикливание к результату не приводит). </a:t>
            </a:r>
          </a:p>
          <a:p>
            <a:r>
              <a:rPr lang="ru-RU" dirty="0" smtClean="0">
                <a:solidFill>
                  <a:schemeClr val="accent5">
                    <a:lumMod val="75000"/>
                  </a:schemeClr>
                </a:solidFill>
              </a:rPr>
              <a:t>Массовость </a:t>
            </a:r>
            <a:r>
              <a:rPr lang="ru-RU" dirty="0" smtClean="0"/>
              <a:t> - алгоритм способен решать некоторый класс задач различающихся исходными данными. Например, алгоритм сортировки может сортировать различные массивы, а не только конкретный из чисел 1, 20, 10. Кроме того, алгоритмы сортировки можно применять и для сортировки различных объектов для которых допустима операция ранжирования (например, для строк). </a:t>
            </a:r>
          </a:p>
          <a:p>
            <a:r>
              <a:rPr lang="ru-RU" dirty="0" smtClean="0">
                <a:solidFill>
                  <a:schemeClr val="accent5">
                    <a:lumMod val="75000"/>
                  </a:schemeClr>
                </a:solidFill>
              </a:rPr>
              <a:t>Дискретность </a:t>
            </a:r>
            <a:r>
              <a:rPr lang="ru-RU" dirty="0" smtClean="0"/>
              <a:t>– шаги алгоритма выполняются строго последовательно, друг за другом, каждая следующая команда только после выполнения предыдущей.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13</a:t>
            </a:fld>
            <a:endParaRPr lang="ru-R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1143000"/>
          </a:xfrm>
        </p:spPr>
        <p:txBody>
          <a:bodyPr>
            <a:noAutofit/>
          </a:bodyPr>
          <a:lstStyle/>
          <a:p>
            <a:r>
              <a:rPr lang="ru-RU" sz="3200" dirty="0" smtClean="0"/>
              <a:t>Понятие </a:t>
            </a:r>
            <a:r>
              <a:rPr lang="ru-RU" sz="3200" dirty="0"/>
              <a:t>трансляции, компиляции, интерпретации, </a:t>
            </a:r>
            <a:r>
              <a:rPr lang="en-US" sz="3200" dirty="0" err="1"/>
              <a:t>jit</a:t>
            </a:r>
            <a:r>
              <a:rPr lang="ru-RU" sz="3200" dirty="0"/>
              <a:t>-</a:t>
            </a:r>
            <a:r>
              <a:rPr lang="en-US" sz="3200" dirty="0"/>
              <a:t>compilation</a:t>
            </a:r>
            <a:r>
              <a:rPr lang="ru-RU" sz="3200" dirty="0"/>
              <a:t> (компиляция во время исполнения).</a:t>
            </a:r>
          </a:p>
        </p:txBody>
      </p:sp>
      <p:sp>
        <p:nvSpPr>
          <p:cNvPr id="3" name="Содержимое 2"/>
          <p:cNvSpPr>
            <a:spLocks noGrp="1"/>
          </p:cNvSpPr>
          <p:nvPr>
            <p:ph idx="1"/>
          </p:nvPr>
        </p:nvSpPr>
        <p:spPr>
          <a:xfrm>
            <a:off x="251520" y="1484784"/>
            <a:ext cx="8435280" cy="5184576"/>
          </a:xfrm>
        </p:spPr>
        <p:txBody>
          <a:bodyPr>
            <a:normAutofit fontScale="55000" lnSpcReduction="20000"/>
          </a:bodyPr>
          <a:lstStyle/>
          <a:p>
            <a:r>
              <a:rPr lang="ru-RU" dirty="0" smtClean="0"/>
              <a:t>Трансляция – перевод с одного языка на другой, обычно с высокоуровневого языка в машинный. </a:t>
            </a:r>
          </a:p>
          <a:p>
            <a:r>
              <a:rPr lang="ru-RU" dirty="0" smtClean="0">
                <a:solidFill>
                  <a:schemeClr val="accent5">
                    <a:lumMod val="75000"/>
                  </a:schemeClr>
                </a:solidFill>
              </a:rPr>
              <a:t>Компиляция </a:t>
            </a:r>
            <a:r>
              <a:rPr lang="ru-RU" dirty="0" smtClean="0"/>
              <a:t>– перевод с высокоуровневого языка в готовый исполнимый модуль. (например, </a:t>
            </a:r>
            <a:r>
              <a:rPr lang="en-US" dirty="0" smtClean="0"/>
              <a:t>.COM, </a:t>
            </a:r>
            <a:r>
              <a:rPr lang="en-US" dirty="0" err="1" smtClean="0"/>
              <a:t>a.out</a:t>
            </a:r>
            <a:r>
              <a:rPr lang="en-US" dirty="0" smtClean="0"/>
              <a:t>, COFF, DOS </a:t>
            </a:r>
            <a:r>
              <a:rPr lang="en-US" dirty="0"/>
              <a:t>MZ </a:t>
            </a:r>
            <a:r>
              <a:rPr lang="en-US" dirty="0" smtClean="0"/>
              <a:t>Executable (exe), Windows PE, Windows NE, ELF </a:t>
            </a:r>
            <a:r>
              <a:rPr lang="en-US" dirty="0"/>
              <a:t>(Executable and Linkable </a:t>
            </a:r>
            <a:r>
              <a:rPr lang="en-US" dirty="0" smtClean="0"/>
              <a:t>format, Linux)).</a:t>
            </a:r>
            <a:r>
              <a:rPr lang="ru-RU" dirty="0" smtClean="0"/>
              <a:t> Обычно этап компиляции разбивается на этап непосредственной трансляции в объектные файлы или компиляцию с относительной адресацией данных и объектов в памяти, а затем объектные файлы проходят этап сборки (линковки</a:t>
            </a:r>
            <a:r>
              <a:rPr lang="en-US" dirty="0"/>
              <a:t>,</a:t>
            </a:r>
            <a:r>
              <a:rPr lang="en-US" dirty="0" smtClean="0"/>
              <a:t> link</a:t>
            </a:r>
            <a:r>
              <a:rPr lang="ru-RU" dirty="0" smtClean="0"/>
              <a:t>), когда файлы собираются в общий модуль уже с абсолютной адресацией. (с, </a:t>
            </a:r>
            <a:r>
              <a:rPr lang="ru-RU" dirty="0" err="1" smtClean="0"/>
              <a:t>с++</a:t>
            </a:r>
            <a:r>
              <a:rPr lang="en-US" dirty="0" smtClean="0"/>
              <a:t>, </a:t>
            </a:r>
            <a:r>
              <a:rPr lang="en-US" dirty="0" err="1" smtClean="0"/>
              <a:t>fortran</a:t>
            </a:r>
            <a:r>
              <a:rPr lang="ru-RU" dirty="0" smtClean="0"/>
              <a:t>) </a:t>
            </a:r>
            <a:endParaRPr lang="en-US" dirty="0" smtClean="0"/>
          </a:p>
          <a:p>
            <a:r>
              <a:rPr lang="ru-RU" dirty="0" smtClean="0">
                <a:solidFill>
                  <a:schemeClr val="accent5">
                    <a:lumMod val="75000"/>
                  </a:schemeClr>
                </a:solidFill>
              </a:rPr>
              <a:t>Интерпретация</a:t>
            </a:r>
            <a:r>
              <a:rPr lang="ru-RU" dirty="0" smtClean="0"/>
              <a:t> – выполнение команд последовательно, каждая команда на языке высокого уровня непосредственно транслируется в машинный код и выполняется, затем другая команда. (</a:t>
            </a:r>
            <a:r>
              <a:rPr lang="en-US" dirty="0" err="1" smtClean="0"/>
              <a:t>cpython</a:t>
            </a:r>
            <a:r>
              <a:rPr lang="en-US" dirty="0" smtClean="0"/>
              <a:t>, </a:t>
            </a:r>
            <a:r>
              <a:rPr lang="en-US" dirty="0" err="1" smtClean="0"/>
              <a:t>php</a:t>
            </a:r>
            <a:r>
              <a:rPr lang="en-US" dirty="0" smtClean="0"/>
              <a:t> </a:t>
            </a:r>
            <a:r>
              <a:rPr lang="ru-RU" dirty="0" smtClean="0"/>
              <a:t>и т.д.)</a:t>
            </a:r>
            <a:endParaRPr lang="en-US" dirty="0" smtClean="0"/>
          </a:p>
          <a:p>
            <a:r>
              <a:rPr lang="en-US" dirty="0" err="1" smtClean="0">
                <a:solidFill>
                  <a:schemeClr val="accent5">
                    <a:lumMod val="75000"/>
                  </a:schemeClr>
                </a:solidFill>
              </a:rPr>
              <a:t>Jit</a:t>
            </a:r>
            <a:r>
              <a:rPr lang="en-US" dirty="0" smtClean="0">
                <a:solidFill>
                  <a:schemeClr val="accent5">
                    <a:lumMod val="75000"/>
                  </a:schemeClr>
                </a:solidFill>
              </a:rPr>
              <a:t> (just in time) – </a:t>
            </a:r>
            <a:r>
              <a:rPr lang="ru-RU" dirty="0" smtClean="0">
                <a:solidFill>
                  <a:schemeClr val="accent5">
                    <a:lumMod val="75000"/>
                  </a:schemeClr>
                </a:solidFill>
              </a:rPr>
              <a:t>компиляция </a:t>
            </a:r>
            <a:r>
              <a:rPr lang="ru-RU" dirty="0" smtClean="0"/>
              <a:t>используемая виртуальными машинами, вроде </a:t>
            </a:r>
            <a:r>
              <a:rPr lang="en-US" dirty="0" smtClean="0"/>
              <a:t>CLR </a:t>
            </a:r>
            <a:r>
              <a:rPr lang="en-US" dirty="0" err="1" smtClean="0"/>
              <a:t>.Net</a:t>
            </a:r>
            <a:r>
              <a:rPr lang="en-US" dirty="0" smtClean="0"/>
              <a:t>, JVM, LLVM, parrot (</a:t>
            </a:r>
            <a:r>
              <a:rPr lang="en-US" dirty="0" err="1" smtClean="0"/>
              <a:t>perl</a:t>
            </a:r>
            <a:r>
              <a:rPr lang="en-US" dirty="0" smtClean="0"/>
              <a:t> </a:t>
            </a:r>
            <a:r>
              <a:rPr lang="ru-RU" dirty="0" smtClean="0"/>
              <a:t>и др.</a:t>
            </a:r>
            <a:r>
              <a:rPr lang="en-US" dirty="0" smtClean="0"/>
              <a:t>), </a:t>
            </a:r>
            <a:r>
              <a:rPr lang="en-US" dirty="0" err="1" smtClean="0"/>
              <a:t>pypy</a:t>
            </a:r>
            <a:r>
              <a:rPr lang="en-US" dirty="0" smtClean="0"/>
              <a:t> </a:t>
            </a:r>
            <a:r>
              <a:rPr lang="ru-RU" dirty="0" smtClean="0"/>
              <a:t>принцип заключается в том, что сначала код с высокоуровневого языка переводится в байт код – приближенный к машинному универсальному коду,  затем исполняется виртуальной машиной путем компиляции во время исполнения в машинный язык (</a:t>
            </a:r>
            <a:r>
              <a:rPr lang="ru-RU" dirty="0" err="1" smtClean="0"/>
              <a:t>язык</a:t>
            </a:r>
            <a:r>
              <a:rPr lang="ru-RU" dirty="0" smtClean="0"/>
              <a:t>) целевой платформы и исполняется (повторная компиляция уже откомпилированных кусков кода не проводится).  Примеры</a:t>
            </a:r>
            <a:r>
              <a:rPr lang="en-US" dirty="0" smtClean="0"/>
              <a:t>: Java – JVM, C# - CLR . Net (</a:t>
            </a:r>
            <a:r>
              <a:rPr lang="ru-RU" dirty="0" smtClean="0"/>
              <a:t>виртуальная машина</a:t>
            </a:r>
            <a:r>
              <a:rPr lang="en-US" dirty="0" smtClean="0"/>
              <a:t>), CIL (</a:t>
            </a:r>
            <a:r>
              <a:rPr lang="ru-RU" dirty="0" smtClean="0"/>
              <a:t>байт код</a:t>
            </a:r>
            <a:r>
              <a:rPr lang="en-US" dirty="0" smtClean="0"/>
              <a:t>) , LLVM </a:t>
            </a:r>
            <a:r>
              <a:rPr lang="ru-RU" dirty="0" smtClean="0"/>
              <a:t> (</a:t>
            </a:r>
            <a:r>
              <a:rPr lang="en-US" dirty="0" smtClean="0"/>
              <a:t>Low level</a:t>
            </a:r>
            <a:r>
              <a:rPr lang="ru-RU" dirty="0" smtClean="0"/>
              <a:t> </a:t>
            </a:r>
            <a:r>
              <a:rPr lang="en-US" dirty="0" smtClean="0"/>
              <a:t>VM</a:t>
            </a:r>
            <a:r>
              <a:rPr lang="ru-RU" dirty="0" smtClean="0"/>
              <a:t>)– </a:t>
            </a:r>
            <a:r>
              <a:rPr lang="en-US" dirty="0" err="1" smtClean="0"/>
              <a:t>julia</a:t>
            </a:r>
            <a:r>
              <a:rPr lang="en-US" dirty="0" smtClean="0"/>
              <a:t>, </a:t>
            </a:r>
            <a:r>
              <a:rPr lang="en-US" dirty="0" err="1" smtClean="0"/>
              <a:t>kotlin</a:t>
            </a:r>
            <a:r>
              <a:rPr lang="en-US" dirty="0" smtClean="0"/>
              <a:t> </a:t>
            </a:r>
            <a:r>
              <a:rPr lang="ru-RU" dirty="0" smtClean="0"/>
              <a:t>и </a:t>
            </a:r>
            <a:r>
              <a:rPr lang="ru-RU" dirty="0" err="1" smtClean="0"/>
              <a:t>др</a:t>
            </a:r>
            <a:r>
              <a:rPr lang="en-US" dirty="0" smtClean="0"/>
              <a:t>. </a:t>
            </a:r>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14</a:t>
            </a:fld>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000" dirty="0"/>
              <a:t>Классы языков программирования высокого уровня: алгоритмические, логические, функциональные, объектно-ориентированные. Императивные, декларативные. </a:t>
            </a:r>
            <a:br>
              <a:rPr lang="ru-RU" sz="2000" dirty="0"/>
            </a:br>
            <a:endParaRPr lang="ru-RU" sz="2000" dirty="0"/>
          </a:p>
        </p:txBody>
      </p:sp>
      <p:sp>
        <p:nvSpPr>
          <p:cNvPr id="3" name="Содержимое 2"/>
          <p:cNvSpPr>
            <a:spLocks noGrp="1"/>
          </p:cNvSpPr>
          <p:nvPr>
            <p:ph idx="1"/>
          </p:nvPr>
        </p:nvSpPr>
        <p:spPr/>
        <p:txBody>
          <a:bodyPr>
            <a:normAutofit fontScale="92500" lnSpcReduction="20000"/>
          </a:bodyPr>
          <a:lstStyle/>
          <a:p>
            <a:r>
              <a:rPr lang="ru-RU" dirty="0" smtClean="0"/>
              <a:t>Императивные языки – используют конструкции позволяющие написать алгоритм в котором указывается как достичь цели. Например, язык </a:t>
            </a:r>
            <a:r>
              <a:rPr lang="en-US" dirty="0" smtClean="0"/>
              <a:t>C, </a:t>
            </a:r>
            <a:r>
              <a:rPr lang="en-US" dirty="0" err="1" smtClean="0"/>
              <a:t>fortran</a:t>
            </a:r>
            <a:r>
              <a:rPr lang="en-US" dirty="0" smtClean="0"/>
              <a:t>, python. </a:t>
            </a:r>
            <a:endParaRPr lang="ru-RU" dirty="0" smtClean="0"/>
          </a:p>
          <a:p>
            <a:r>
              <a:rPr lang="ru-RU" dirty="0" smtClean="0"/>
              <a:t>Декларативные языки – используют конструкции  указывающие саму цель или конечный результат, который должна разрешить исполняющая машина. К таким языкам часто относят логические и функциональные языки</a:t>
            </a:r>
            <a:r>
              <a:rPr lang="en-US" dirty="0" smtClean="0"/>
              <a:t> (Prolog, Mercury, Lisp, </a:t>
            </a:r>
            <a:r>
              <a:rPr lang="en-US" dirty="0" err="1" smtClean="0"/>
              <a:t>Clojure</a:t>
            </a:r>
            <a:r>
              <a:rPr lang="en-US" dirty="0" smtClean="0"/>
              <a:t>, Haskell)</a:t>
            </a:r>
            <a:r>
              <a:rPr lang="ru-RU" smtClean="0"/>
              <a:t>. </a:t>
            </a:r>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15</a:t>
            </a:fld>
            <a:endParaRPr 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1143000"/>
          </a:xfrm>
        </p:spPr>
        <p:txBody>
          <a:bodyPr>
            <a:normAutofit/>
          </a:bodyPr>
          <a:lstStyle/>
          <a:p>
            <a:r>
              <a:rPr lang="ru-RU" sz="3100" dirty="0" smtClean="0"/>
              <a:t>Процедурные языки программирования. Модульные программы. </a:t>
            </a:r>
            <a:endParaRPr lang="ru-RU" dirty="0"/>
          </a:p>
        </p:txBody>
      </p:sp>
      <p:sp>
        <p:nvSpPr>
          <p:cNvPr id="3" name="Содержимое 2"/>
          <p:cNvSpPr>
            <a:spLocks noGrp="1"/>
          </p:cNvSpPr>
          <p:nvPr>
            <p:ph idx="1"/>
          </p:nvPr>
        </p:nvSpPr>
        <p:spPr>
          <a:xfrm>
            <a:off x="179512" y="1196752"/>
            <a:ext cx="8856984" cy="5661248"/>
          </a:xfrm>
        </p:spPr>
        <p:txBody>
          <a:bodyPr>
            <a:normAutofit fontScale="70000" lnSpcReduction="20000"/>
          </a:bodyPr>
          <a:lstStyle/>
          <a:p>
            <a:r>
              <a:rPr lang="ru-RU" dirty="0" err="1" smtClean="0"/>
              <a:t>Процеду́рное</a:t>
            </a:r>
            <a:r>
              <a:rPr lang="ru-RU" dirty="0" smtClean="0"/>
              <a:t> </a:t>
            </a:r>
            <a:r>
              <a:rPr lang="ru-RU" dirty="0" err="1" smtClean="0"/>
              <a:t>программи́рование</a:t>
            </a:r>
            <a:r>
              <a:rPr lang="ru-RU" dirty="0" smtClean="0"/>
              <a:t> — программирование на императивном языке, при котором последовательно выполняемые операторы можно собрать в подпрограммы, то есть более крупные целостные единицы кода, с помощью механизмов самого языка. (Использование процедур и функций).</a:t>
            </a:r>
          </a:p>
          <a:p>
            <a:r>
              <a:rPr lang="en-US" dirty="0" err="1" smtClean="0"/>
              <a:t>int</a:t>
            </a:r>
            <a:r>
              <a:rPr lang="en-US" dirty="0" smtClean="0"/>
              <a:t> </a:t>
            </a:r>
            <a:r>
              <a:rPr lang="en-US" dirty="0" err="1" smtClean="0"/>
              <a:t>sqr</a:t>
            </a:r>
            <a:r>
              <a:rPr lang="en-US" dirty="0" smtClean="0"/>
              <a:t>(</a:t>
            </a:r>
            <a:r>
              <a:rPr lang="en-US" dirty="0" err="1" smtClean="0"/>
              <a:t>int</a:t>
            </a:r>
            <a:r>
              <a:rPr lang="en-US" dirty="0" smtClean="0"/>
              <a:t> x)</a:t>
            </a:r>
          </a:p>
          <a:p>
            <a:r>
              <a:rPr lang="en-US" dirty="0" smtClean="0"/>
              <a:t>{</a:t>
            </a:r>
          </a:p>
          <a:p>
            <a:r>
              <a:rPr lang="en-US" dirty="0" smtClean="0"/>
              <a:t>return x*x;</a:t>
            </a:r>
          </a:p>
          <a:p>
            <a:r>
              <a:rPr lang="en-US" dirty="0" smtClean="0"/>
              <a:t>}</a:t>
            </a:r>
            <a:endParaRPr lang="ru-RU" dirty="0" smtClean="0"/>
          </a:p>
          <a:p>
            <a:r>
              <a:rPr lang="ru-RU" dirty="0" smtClean="0"/>
              <a:t>Модуль – отдельный файл с набором функций решающих общие задачи. Например, модуль </a:t>
            </a:r>
            <a:r>
              <a:rPr lang="en-US" dirty="0" smtClean="0"/>
              <a:t>math </a:t>
            </a:r>
            <a:r>
              <a:rPr lang="ru-RU" dirty="0" smtClean="0"/>
              <a:t>во многих языках программирования для выполнения операций над числами с плавающей запятой – </a:t>
            </a:r>
            <a:r>
              <a:rPr lang="en-US" dirty="0" err="1" smtClean="0"/>
              <a:t>ln</a:t>
            </a:r>
            <a:r>
              <a:rPr lang="en-US" dirty="0" smtClean="0"/>
              <a:t>, exp, sin, </a:t>
            </a:r>
            <a:r>
              <a:rPr lang="en-US" dirty="0" err="1" smtClean="0"/>
              <a:t>cos</a:t>
            </a:r>
            <a:r>
              <a:rPr lang="en-US" dirty="0" smtClean="0"/>
              <a:t> </a:t>
            </a:r>
            <a:r>
              <a:rPr lang="ru-RU" dirty="0" smtClean="0"/>
              <a:t>и т.д. Обычно представляют собой уже готовые и откомпилированные библиотеки. Реализуется условная инкапсуляция, возможность поддержки и использования модулей другими разработчиками в своих программах. Возможность использования статических и динамически подключаемых библиотек. </a:t>
            </a:r>
          </a:p>
          <a:p>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16</a:t>
            </a:fld>
            <a:endParaRPr 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8229600" cy="954360"/>
          </a:xfrm>
        </p:spPr>
        <p:txBody>
          <a:bodyPr>
            <a:normAutofit/>
          </a:bodyPr>
          <a:lstStyle/>
          <a:p>
            <a:r>
              <a:rPr lang="ru-RU" dirty="0" err="1" smtClean="0"/>
              <a:t>Структу́рное</a:t>
            </a:r>
            <a:r>
              <a:rPr lang="ru-RU" dirty="0" smtClean="0"/>
              <a:t> </a:t>
            </a:r>
            <a:r>
              <a:rPr lang="ru-RU" dirty="0" err="1" smtClean="0"/>
              <a:t>программи́рование</a:t>
            </a:r>
            <a:endParaRPr lang="ru-RU" dirty="0"/>
          </a:p>
        </p:txBody>
      </p:sp>
      <p:sp>
        <p:nvSpPr>
          <p:cNvPr id="3" name="Содержимое 2"/>
          <p:cNvSpPr>
            <a:spLocks noGrp="1"/>
          </p:cNvSpPr>
          <p:nvPr>
            <p:ph idx="1"/>
          </p:nvPr>
        </p:nvSpPr>
        <p:spPr>
          <a:xfrm>
            <a:off x="0" y="1124744"/>
            <a:ext cx="9144000" cy="5733256"/>
          </a:xfrm>
        </p:spPr>
        <p:txBody>
          <a:bodyPr>
            <a:normAutofit fontScale="62500" lnSpcReduction="20000"/>
          </a:bodyPr>
          <a:lstStyle/>
          <a:p>
            <a:r>
              <a:rPr lang="ru-RU" dirty="0" smtClean="0"/>
              <a:t>Парадигма программирования, в основе которой лежит представление программы в виде иерархической структуры блоков. </a:t>
            </a:r>
            <a:r>
              <a:rPr lang="ru-RU" dirty="0" err="1" smtClean="0"/>
              <a:t>Концептуализирована</a:t>
            </a:r>
            <a:r>
              <a:rPr lang="ru-RU" dirty="0" smtClean="0"/>
              <a:t> в конце 1960-х — начале 1970-х годов на фундаменте теоремы </a:t>
            </a:r>
            <a:r>
              <a:rPr lang="ru-RU" dirty="0" err="1" smtClean="0"/>
              <a:t>Бёма</a:t>
            </a:r>
            <a:r>
              <a:rPr lang="ru-RU" dirty="0" smtClean="0"/>
              <a:t> — </a:t>
            </a:r>
            <a:r>
              <a:rPr lang="ru-RU" dirty="0" err="1" smtClean="0"/>
              <a:t>Якопини</a:t>
            </a:r>
            <a:r>
              <a:rPr lang="ru-RU" dirty="0" smtClean="0"/>
              <a:t>, математически обосновывающей возможность структурной организации программ, и работы </a:t>
            </a:r>
            <a:r>
              <a:rPr lang="ru-RU" dirty="0" err="1" smtClean="0"/>
              <a:t>Эдсгера</a:t>
            </a:r>
            <a:r>
              <a:rPr lang="ru-RU" dirty="0" smtClean="0"/>
              <a:t> </a:t>
            </a:r>
            <a:r>
              <a:rPr lang="ru-RU" dirty="0" err="1" smtClean="0"/>
              <a:t>Дейкстры</a:t>
            </a:r>
            <a:r>
              <a:rPr lang="ru-RU" dirty="0" smtClean="0"/>
              <a:t> «О вреде оператора </a:t>
            </a:r>
            <a:r>
              <a:rPr lang="en-US" dirty="0" err="1" smtClean="0"/>
              <a:t>goto</a:t>
            </a:r>
            <a:r>
              <a:rPr lang="ru-RU" dirty="0" smtClean="0"/>
              <a:t>» (англ. </a:t>
            </a:r>
            <a:r>
              <a:rPr lang="en-US" dirty="0" err="1" smtClean="0"/>
              <a:t>Goto</a:t>
            </a:r>
            <a:r>
              <a:rPr lang="en-US" dirty="0" smtClean="0"/>
              <a:t> considered harmful</a:t>
            </a:r>
            <a:r>
              <a:rPr lang="ru-RU" dirty="0" smtClean="0"/>
              <a:t>).</a:t>
            </a:r>
          </a:p>
          <a:p>
            <a:endParaRPr lang="ru-RU" dirty="0" smtClean="0"/>
          </a:p>
          <a:p>
            <a:r>
              <a:rPr lang="ru-RU" dirty="0" smtClean="0"/>
              <a:t>В соответствии с парадигмой, любая программа строится без использования оператора </a:t>
            </a:r>
            <a:r>
              <a:rPr lang="en-US" dirty="0" err="1" smtClean="0"/>
              <a:t>goto</a:t>
            </a:r>
            <a:r>
              <a:rPr lang="ru-RU" dirty="0" smtClean="0"/>
              <a:t> из трёх базовых управляющих структур: последовательность, ветвление, цикл; кроме того, используются подпрограммы. </a:t>
            </a:r>
            <a:r>
              <a:rPr lang="en-US" dirty="0" err="1" smtClean="0"/>
              <a:t>При</a:t>
            </a:r>
            <a:r>
              <a:rPr lang="en-US" dirty="0" smtClean="0"/>
              <a:t> </a:t>
            </a:r>
            <a:r>
              <a:rPr lang="en-US" dirty="0" err="1" smtClean="0"/>
              <a:t>этом</a:t>
            </a:r>
            <a:r>
              <a:rPr lang="en-US" dirty="0" smtClean="0"/>
              <a:t> </a:t>
            </a:r>
            <a:r>
              <a:rPr lang="en-US" dirty="0" err="1" smtClean="0"/>
              <a:t>разработка</a:t>
            </a:r>
            <a:r>
              <a:rPr lang="en-US" dirty="0" smtClean="0"/>
              <a:t> </a:t>
            </a:r>
            <a:r>
              <a:rPr lang="en-US" dirty="0" err="1" smtClean="0"/>
              <a:t>программы</a:t>
            </a:r>
            <a:r>
              <a:rPr lang="en-US" dirty="0" smtClean="0"/>
              <a:t> </a:t>
            </a:r>
            <a:r>
              <a:rPr lang="en-US" dirty="0" err="1" smtClean="0"/>
              <a:t>ведётся</a:t>
            </a:r>
            <a:r>
              <a:rPr lang="en-US" dirty="0" smtClean="0"/>
              <a:t> </a:t>
            </a:r>
            <a:r>
              <a:rPr lang="en-US" dirty="0" err="1" smtClean="0"/>
              <a:t>пошагово</a:t>
            </a:r>
            <a:r>
              <a:rPr lang="en-US" dirty="0" smtClean="0"/>
              <a:t>, </a:t>
            </a:r>
            <a:r>
              <a:rPr lang="en-US" dirty="0" err="1" smtClean="0"/>
              <a:t>методом</a:t>
            </a:r>
            <a:r>
              <a:rPr lang="en-US" dirty="0" smtClean="0"/>
              <a:t> «</a:t>
            </a:r>
            <a:r>
              <a:rPr lang="en-US" dirty="0" err="1" smtClean="0"/>
              <a:t>сверху</a:t>
            </a:r>
            <a:r>
              <a:rPr lang="en-US" dirty="0" smtClean="0"/>
              <a:t> </a:t>
            </a:r>
            <a:r>
              <a:rPr lang="en-US" dirty="0" err="1" smtClean="0"/>
              <a:t>вниз</a:t>
            </a:r>
            <a:r>
              <a:rPr lang="en-US" dirty="0" smtClean="0"/>
              <a:t>».</a:t>
            </a:r>
            <a:endParaRPr lang="ru-RU" dirty="0" smtClean="0"/>
          </a:p>
          <a:p>
            <a:pPr>
              <a:buNone/>
            </a:pPr>
            <a:r>
              <a:rPr lang="en-US" dirty="0" smtClean="0"/>
              <a:t> </a:t>
            </a:r>
            <a:endParaRPr lang="ru-RU" dirty="0" smtClean="0"/>
          </a:p>
          <a:p>
            <a:r>
              <a:rPr lang="ru-RU" dirty="0" smtClean="0"/>
              <a:t>Методология структурного программирования появилась как следствие возрастания сложности решаемых на компьютерах задач, и соответственно, усложнения программного обеспечения. В 1970-е годы объёмы и сложность программ достигли такого уровня, что традиционная (неструктурированная) разработка программ перестала удовлетворять потребностям практики. Программы становились слишком сложными, чтобы их можно было нормально сопровождать. </a:t>
            </a:r>
            <a:r>
              <a:rPr lang="en-US" dirty="0" err="1" smtClean="0"/>
              <a:t>Поэтому</a:t>
            </a:r>
            <a:r>
              <a:rPr lang="en-US" dirty="0" smtClean="0"/>
              <a:t> </a:t>
            </a:r>
            <a:r>
              <a:rPr lang="en-US" dirty="0" err="1" smtClean="0"/>
              <a:t>потребовалась</a:t>
            </a:r>
            <a:r>
              <a:rPr lang="en-US" dirty="0" smtClean="0"/>
              <a:t> </a:t>
            </a:r>
            <a:r>
              <a:rPr lang="en-US" dirty="0" err="1" smtClean="0"/>
              <a:t>систематизация</a:t>
            </a:r>
            <a:r>
              <a:rPr lang="en-US" dirty="0" smtClean="0"/>
              <a:t> </a:t>
            </a:r>
            <a:r>
              <a:rPr lang="en-US" dirty="0" err="1" smtClean="0"/>
              <a:t>процесса</a:t>
            </a:r>
            <a:r>
              <a:rPr lang="en-US" dirty="0" smtClean="0"/>
              <a:t> </a:t>
            </a:r>
            <a:r>
              <a:rPr lang="en-US" dirty="0" err="1" smtClean="0"/>
              <a:t>разработки</a:t>
            </a:r>
            <a:r>
              <a:rPr lang="en-US" dirty="0" smtClean="0"/>
              <a:t> и </a:t>
            </a:r>
            <a:r>
              <a:rPr lang="en-US" dirty="0" err="1" smtClean="0"/>
              <a:t>структуры</a:t>
            </a:r>
            <a:r>
              <a:rPr lang="en-US" dirty="0" smtClean="0"/>
              <a:t> </a:t>
            </a:r>
            <a:r>
              <a:rPr lang="en-US" dirty="0" err="1" smtClean="0"/>
              <a:t>программ</a:t>
            </a:r>
            <a:r>
              <a:rPr lang="en-US" dirty="0" smtClean="0"/>
              <a:t>.</a:t>
            </a:r>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17</a:t>
            </a:fld>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100" dirty="0" smtClean="0"/>
              <a:t>Объектно-ориентированное программирование. Понятие класса, объекта. Наследование, инкапсуляция, полиморфизм. Виртуальные методы.</a:t>
            </a:r>
            <a:endParaRPr lang="ru-RU" dirty="0"/>
          </a:p>
        </p:txBody>
      </p:sp>
      <p:sp>
        <p:nvSpPr>
          <p:cNvPr id="3" name="Содержимое 2"/>
          <p:cNvSpPr>
            <a:spLocks noGrp="1"/>
          </p:cNvSpPr>
          <p:nvPr>
            <p:ph idx="1"/>
          </p:nvPr>
        </p:nvSpPr>
        <p:spPr/>
        <p:txBody>
          <a:bodyPr>
            <a:normAutofit fontScale="70000" lnSpcReduction="20000"/>
          </a:bodyPr>
          <a:lstStyle/>
          <a:p>
            <a:r>
              <a:rPr lang="ru-RU" dirty="0" smtClean="0"/>
              <a:t>Класс представляет собой абстракцию описывающую различные экземпляры с одними характеристиками и поведением в предметной области – объектами. Объект реализация – класса, отдельный элемент хранимый в памяти содержащий свойства (атрибуты) и методы (процедуры и функции). Отличие от записи – наличие методов. </a:t>
            </a:r>
          </a:p>
          <a:p>
            <a:r>
              <a:rPr lang="ru-RU" dirty="0" smtClean="0">
                <a:solidFill>
                  <a:srgbClr val="C00000"/>
                </a:solidFill>
              </a:rPr>
              <a:t>Инкапсуляция</a:t>
            </a:r>
            <a:r>
              <a:rPr lang="ru-RU" dirty="0" smtClean="0"/>
              <a:t> – объединение в одном программном элементе множества свойств и методов для работы с ними, переменная связанная с объектом ссылается на все эти методы и свойства, но некоторые из них при этом можно скрыть от вызова из внешней программы. </a:t>
            </a:r>
            <a:endParaRPr lang="en-US" dirty="0" smtClean="0"/>
          </a:p>
          <a:p>
            <a:r>
              <a:rPr lang="ru-RU" dirty="0" smtClean="0"/>
              <a:t>Объект </a:t>
            </a:r>
            <a:r>
              <a:rPr lang="en-US" dirty="0" smtClean="0"/>
              <a:t>Cursor.</a:t>
            </a:r>
            <a:endParaRPr lang="ru-RU" dirty="0" smtClean="0"/>
          </a:p>
          <a:p>
            <a:r>
              <a:rPr lang="en-US" dirty="0" err="1" smtClean="0"/>
              <a:t>Cursor.string</a:t>
            </a:r>
            <a:r>
              <a:rPr lang="en-US" dirty="0" smtClean="0"/>
              <a:t> = “1212”</a:t>
            </a:r>
          </a:p>
          <a:p>
            <a:r>
              <a:rPr lang="en-US" dirty="0" err="1" smtClean="0"/>
              <a:t>Cursor.gotonextParagraph</a:t>
            </a:r>
            <a:r>
              <a:rPr lang="en-US" dirty="0" smtClean="0"/>
              <a:t>()</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18</a:t>
            </a:fld>
            <a:endParaRPr lang="ru-R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67544" y="404664"/>
            <a:ext cx="8219256" cy="5919936"/>
          </a:xfrm>
        </p:spPr>
        <p:txBody>
          <a:bodyPr>
            <a:normAutofit fontScale="85000" lnSpcReduction="20000"/>
          </a:bodyPr>
          <a:lstStyle/>
          <a:p>
            <a:r>
              <a:rPr lang="ru-RU" dirty="0" smtClean="0"/>
              <a:t>Наследование – перенос свойств и методов от класса родителя к классу наследнику. Например, класс студент наследует от класса гражданин РФ, фамилию имя отчество, номер паспорта и метод – проживать, </a:t>
            </a:r>
            <a:r>
              <a:rPr lang="ru-RU" dirty="0" err="1" smtClean="0"/>
              <a:t>получать_прописку</a:t>
            </a:r>
            <a:r>
              <a:rPr lang="ru-RU" dirty="0" smtClean="0"/>
              <a:t>. Добавляет метод учиться в высшем учебном заведении (вузе).</a:t>
            </a:r>
          </a:p>
          <a:p>
            <a:r>
              <a:rPr lang="ru-RU" dirty="0" smtClean="0"/>
              <a:t>Полиморфизм – возможность использовать одноименные методы и операции для объектов различных классов, типов. То есть действие выполняется по разному в зависимости от объекта к которому применяется. </a:t>
            </a:r>
          </a:p>
          <a:p>
            <a:r>
              <a:rPr lang="ru-RU" dirty="0" smtClean="0"/>
              <a:t>Например, операция суммирования полиморфна, если применяется к строкам или числам. </a:t>
            </a:r>
          </a:p>
          <a:p>
            <a:r>
              <a:rPr lang="ru-RU" dirty="0" smtClean="0"/>
              <a:t>Либо, например функция (метод) учиться, есть и у школьника и у студента. Но выполняется по разному.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19</a:t>
            </a:fld>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88640"/>
            <a:ext cx="9144000" cy="1656184"/>
          </a:xfrm>
        </p:spPr>
        <p:txBody>
          <a:bodyPr>
            <a:noAutofit/>
          </a:bodyPr>
          <a:lstStyle/>
          <a:p>
            <a:r>
              <a:rPr lang="ru-RU" sz="2800" dirty="0"/>
              <a:t>Программа как последовательность действий </a:t>
            </a:r>
            <a:r>
              <a:rPr lang="ru-RU" sz="2800" dirty="0" smtClean="0"/>
              <a:t>компьютера – содержит набор исполняемых команд, которые понимает процессор (исполнительное устройство). Машина </a:t>
            </a:r>
            <a:r>
              <a:rPr lang="ru-RU" sz="2800" dirty="0" err="1" smtClean="0"/>
              <a:t>фон-неймана</a:t>
            </a:r>
            <a:r>
              <a:rPr lang="ru-RU" sz="2800" dirty="0" smtClean="0"/>
              <a:t>. </a:t>
            </a:r>
            <a:endParaRPr lang="ru-RU" sz="2800" dirty="0"/>
          </a:p>
        </p:txBody>
      </p:sp>
      <p:sp>
        <p:nvSpPr>
          <p:cNvPr id="3" name="Содержимое 2"/>
          <p:cNvSpPr>
            <a:spLocks noGrp="1"/>
          </p:cNvSpPr>
          <p:nvPr>
            <p:ph idx="1"/>
          </p:nvPr>
        </p:nvSpPr>
        <p:spPr>
          <a:xfrm>
            <a:off x="323528" y="1916832"/>
            <a:ext cx="3178696" cy="4525963"/>
          </a:xfrm>
        </p:spPr>
        <p:txBody>
          <a:bodyPr>
            <a:normAutofit fontScale="62500" lnSpcReduction="20000"/>
          </a:bodyPr>
          <a:lstStyle/>
          <a:p>
            <a:pPr>
              <a:buNone/>
            </a:pPr>
            <a:r>
              <a:rPr lang="ru-RU" dirty="0" smtClean="0"/>
              <a:t>Условный оператор.</a:t>
            </a:r>
          </a:p>
          <a:p>
            <a:pPr>
              <a:buNone/>
            </a:pPr>
            <a:r>
              <a:rPr lang="en-US" dirty="0" smtClean="0">
                <a:solidFill>
                  <a:schemeClr val="accent1"/>
                </a:solidFill>
              </a:rPr>
              <a:t>if</a:t>
            </a:r>
            <a:r>
              <a:rPr lang="en-US" dirty="0" smtClean="0"/>
              <a:t>(b&lt;2):</a:t>
            </a:r>
          </a:p>
          <a:p>
            <a:pPr lvl="1">
              <a:buNone/>
            </a:pPr>
            <a:r>
              <a:rPr lang="en-US" dirty="0" smtClean="0"/>
              <a:t>	a=a+1</a:t>
            </a:r>
          </a:p>
          <a:p>
            <a:pPr lvl="1">
              <a:buNone/>
            </a:pPr>
            <a:r>
              <a:rPr lang="en-US" dirty="0" smtClean="0">
                <a:solidFill>
                  <a:schemeClr val="accent1"/>
                </a:solidFill>
              </a:rPr>
              <a:t>else</a:t>
            </a:r>
            <a:r>
              <a:rPr lang="en-US" dirty="0" smtClean="0"/>
              <a:t>:</a:t>
            </a:r>
          </a:p>
          <a:p>
            <a:pPr lvl="1">
              <a:buNone/>
            </a:pPr>
            <a:r>
              <a:rPr lang="en-US" dirty="0" smtClean="0"/>
              <a:t>	b =b+1</a:t>
            </a:r>
            <a:endParaRPr lang="ru-RU" dirty="0" smtClean="0"/>
          </a:p>
          <a:p>
            <a:pPr>
              <a:buNone/>
            </a:pPr>
            <a:r>
              <a:rPr lang="ru-RU" dirty="0" smtClean="0"/>
              <a:t>Циклы.</a:t>
            </a:r>
          </a:p>
          <a:p>
            <a:pPr>
              <a:buNone/>
            </a:pPr>
            <a:r>
              <a:rPr lang="en-US" dirty="0" smtClean="0">
                <a:solidFill>
                  <a:schemeClr val="accent1"/>
                </a:solidFill>
              </a:rPr>
              <a:t>for </a:t>
            </a:r>
            <a:r>
              <a:rPr lang="en-US" dirty="0" err="1" smtClean="0"/>
              <a:t>i</a:t>
            </a:r>
            <a:r>
              <a:rPr lang="en-US" dirty="0" smtClean="0"/>
              <a:t> </a:t>
            </a:r>
            <a:r>
              <a:rPr lang="en-US" dirty="0" smtClean="0">
                <a:solidFill>
                  <a:schemeClr val="accent1"/>
                </a:solidFill>
              </a:rPr>
              <a:t>in</a:t>
            </a:r>
            <a:r>
              <a:rPr lang="en-US" dirty="0" smtClean="0"/>
              <a:t> range(5):</a:t>
            </a:r>
          </a:p>
          <a:p>
            <a:pPr lvl="1">
              <a:buNone/>
            </a:pPr>
            <a:r>
              <a:rPr lang="en-US" dirty="0" smtClean="0"/>
              <a:t>	g=</a:t>
            </a:r>
            <a:r>
              <a:rPr lang="en-US" dirty="0" err="1" smtClean="0"/>
              <a:t>g+i</a:t>
            </a:r>
            <a:endParaRPr lang="ru-RU" dirty="0"/>
          </a:p>
          <a:p>
            <a:pPr>
              <a:buNone/>
            </a:pPr>
            <a:r>
              <a:rPr lang="ru-RU" dirty="0" smtClean="0"/>
              <a:t>Присвоение.</a:t>
            </a:r>
          </a:p>
          <a:p>
            <a:pPr>
              <a:buNone/>
            </a:pPr>
            <a:r>
              <a:rPr lang="en-US" dirty="0" smtClean="0"/>
              <a:t>v=1</a:t>
            </a:r>
            <a:endParaRPr lang="ru-RU" dirty="0"/>
          </a:p>
          <a:p>
            <a:pPr>
              <a:buNone/>
            </a:pPr>
            <a:r>
              <a:rPr lang="ru-RU" dirty="0" smtClean="0"/>
              <a:t>Процедуры. Функции.</a:t>
            </a:r>
            <a:endParaRPr lang="en-US" dirty="0" smtClean="0"/>
          </a:p>
          <a:p>
            <a:pPr>
              <a:buNone/>
            </a:pPr>
            <a:r>
              <a:rPr lang="en-US" dirty="0" smtClean="0">
                <a:solidFill>
                  <a:schemeClr val="accent1"/>
                </a:solidFill>
              </a:rPr>
              <a:t>def</a:t>
            </a:r>
            <a:r>
              <a:rPr lang="en-US" dirty="0" smtClean="0"/>
              <a:t> </a:t>
            </a:r>
            <a:r>
              <a:rPr lang="en-US" dirty="0" err="1" smtClean="0"/>
              <a:t>func</a:t>
            </a:r>
            <a:r>
              <a:rPr lang="en-US" dirty="0" smtClean="0"/>
              <a:t>(x):</a:t>
            </a:r>
          </a:p>
          <a:p>
            <a:pPr lvl="1">
              <a:buNone/>
            </a:pPr>
            <a:r>
              <a:rPr lang="en-US" dirty="0" smtClean="0"/>
              <a:t>	</a:t>
            </a:r>
            <a:r>
              <a:rPr lang="en-US" dirty="0" smtClean="0">
                <a:solidFill>
                  <a:schemeClr val="accent1"/>
                </a:solidFill>
              </a:rPr>
              <a:t>return</a:t>
            </a:r>
            <a:r>
              <a:rPr lang="en-US" dirty="0" smtClean="0"/>
              <a:t>  x**2</a:t>
            </a:r>
            <a:endParaRPr lang="ru-RU" dirty="0"/>
          </a:p>
          <a:p>
            <a:pPr marL="0" lvl="1" indent="0">
              <a:buNone/>
            </a:pPr>
            <a:r>
              <a:rPr lang="ru-RU" sz="3200" dirty="0" smtClean="0"/>
              <a:t>Команды ввода-вывода данных.</a:t>
            </a:r>
          </a:p>
          <a:p>
            <a:pPr>
              <a:buNone/>
            </a:pPr>
            <a:endParaRPr lang="ru-RU" dirty="0"/>
          </a:p>
        </p:txBody>
      </p:sp>
      <p:sp>
        <p:nvSpPr>
          <p:cNvPr id="8" name="Содержимое 2"/>
          <p:cNvSpPr txBox="1">
            <a:spLocks/>
          </p:cNvSpPr>
          <p:nvPr/>
        </p:nvSpPr>
        <p:spPr>
          <a:xfrm>
            <a:off x="3707904" y="1844824"/>
            <a:ext cx="5256584" cy="5256584"/>
          </a:xfrm>
          <a:prstGeom prst="rect">
            <a:avLst/>
          </a:prstGeom>
        </p:spPr>
        <p:txBody>
          <a:bodyPr vert="horz" lIns="91440" tIns="45720" rIns="91440" bIns="45720" rtlCol="0">
            <a:normAutofit fontScale="70000" lnSpcReduction="20000"/>
          </a:bodyPr>
          <a:lstStyle/>
          <a:p>
            <a:pPr marR="0" lvl="0" algn="l" defTabSz="914400" rtl="0" eaLnBrk="1" fontAlgn="auto" latinLnBrk="0" hangingPunct="1">
              <a:lnSpc>
                <a:spcPct val="100000"/>
              </a:lnSpc>
              <a:spcBef>
                <a:spcPct val="20000"/>
              </a:spcBef>
              <a:spcAft>
                <a:spcPts val="0"/>
              </a:spcAft>
              <a:buClrTx/>
              <a:buSzTx/>
              <a:tabLst/>
              <a:defRPr/>
            </a:pPr>
            <a:r>
              <a:rPr kumimoji="0" lang="ru-RU" sz="2400" b="0" i="0" u="none" strike="noStrike" kern="1200" cap="none" spc="0" normalizeH="0" baseline="0" noProof="0" dirty="0" smtClean="0">
                <a:ln>
                  <a:noFill/>
                </a:ln>
                <a:solidFill>
                  <a:schemeClr val="tx1"/>
                </a:solidFill>
                <a:effectLst/>
                <a:uLnTx/>
                <a:uFillTx/>
                <a:latin typeface="+mn-lt"/>
                <a:ea typeface="+mn-ea"/>
                <a:cs typeface="+mn-cs"/>
              </a:rPr>
              <a:t>Класс</a:t>
            </a:r>
          </a:p>
          <a:p>
            <a:pPr marL="0" lvl="2">
              <a:spcBef>
                <a:spcPct val="20000"/>
              </a:spcBef>
            </a:pPr>
            <a:r>
              <a:rPr lang="en-US" sz="2400" dirty="0" smtClean="0">
                <a:solidFill>
                  <a:schemeClr val="accent1"/>
                </a:solidFill>
              </a:rPr>
              <a:t>class</a:t>
            </a:r>
            <a:r>
              <a:rPr lang="en-US" sz="2400" dirty="0" smtClean="0"/>
              <a:t> parent():</a:t>
            </a:r>
          </a:p>
          <a:p>
            <a:pPr marL="0" lvl="2">
              <a:spcBef>
                <a:spcPct val="20000"/>
              </a:spcBef>
            </a:pPr>
            <a:r>
              <a:rPr lang="en-US" sz="2400" dirty="0" smtClean="0"/>
              <a:t>	</a:t>
            </a:r>
            <a:r>
              <a:rPr lang="en-US" sz="2400" dirty="0" smtClean="0">
                <a:solidFill>
                  <a:schemeClr val="accent1"/>
                </a:solidFill>
              </a:rPr>
              <a:t>def</a:t>
            </a:r>
            <a:r>
              <a:rPr lang="en-US" sz="2400" dirty="0" smtClean="0"/>
              <a:t> __init__(</a:t>
            </a:r>
            <a:r>
              <a:rPr lang="en-US" sz="2400" dirty="0" err="1" smtClean="0">
                <a:solidFill>
                  <a:schemeClr val="accent6">
                    <a:lumMod val="75000"/>
                  </a:schemeClr>
                </a:solidFill>
              </a:rPr>
              <a:t>self</a:t>
            </a:r>
            <a:r>
              <a:rPr lang="en-US" sz="2400" dirty="0" err="1" smtClean="0"/>
              <a:t>,name</a:t>
            </a:r>
            <a:r>
              <a:rPr lang="en-US" sz="2400" dirty="0" smtClean="0"/>
              <a:t>):</a:t>
            </a:r>
          </a:p>
          <a:p>
            <a:pPr marL="0" lvl="2">
              <a:spcBef>
                <a:spcPct val="20000"/>
              </a:spcBef>
            </a:pPr>
            <a:r>
              <a:rPr lang="en-US" sz="2400" dirty="0" smtClean="0"/>
              <a:t>		self.name=name+</a:t>
            </a:r>
            <a:r>
              <a:rPr lang="en-US" sz="2400" dirty="0" smtClean="0">
                <a:solidFill>
                  <a:srgbClr val="00B050"/>
                </a:solidFill>
              </a:rPr>
              <a:t>" parent init"</a:t>
            </a:r>
          </a:p>
          <a:p>
            <a:pPr marL="0" lvl="2">
              <a:spcBef>
                <a:spcPct val="20000"/>
              </a:spcBef>
            </a:pPr>
            <a:r>
              <a:rPr lang="en-US" sz="2400" dirty="0" smtClean="0"/>
              <a:t>	</a:t>
            </a:r>
            <a:r>
              <a:rPr lang="en-US" sz="2400" dirty="0" smtClean="0">
                <a:solidFill>
                  <a:schemeClr val="accent1"/>
                </a:solidFill>
              </a:rPr>
              <a:t>def</a:t>
            </a:r>
            <a:r>
              <a:rPr lang="en-US" sz="2400" dirty="0" smtClean="0"/>
              <a:t> print(</a:t>
            </a:r>
            <a:r>
              <a:rPr lang="en-US" sz="2400" dirty="0" smtClean="0">
                <a:solidFill>
                  <a:schemeClr val="accent6">
                    <a:lumMod val="75000"/>
                  </a:schemeClr>
                </a:solidFill>
              </a:rPr>
              <a:t>self</a:t>
            </a:r>
            <a:r>
              <a:rPr lang="en-US" sz="2400" dirty="0" smtClean="0"/>
              <a:t>):</a:t>
            </a:r>
          </a:p>
          <a:p>
            <a:pPr marL="0" lvl="2">
              <a:spcBef>
                <a:spcPct val="20000"/>
              </a:spcBef>
            </a:pPr>
            <a:r>
              <a:rPr lang="en-US" sz="2400" dirty="0" smtClean="0"/>
              <a:t>		</a:t>
            </a:r>
            <a:r>
              <a:rPr lang="en-US" sz="2400" dirty="0" smtClean="0">
                <a:solidFill>
                  <a:srgbClr val="7030A0"/>
                </a:solidFill>
              </a:rPr>
              <a:t>print</a:t>
            </a:r>
            <a:r>
              <a:rPr lang="en-US" sz="2400" dirty="0" smtClean="0"/>
              <a:t>(</a:t>
            </a:r>
            <a:r>
              <a:rPr lang="en-US" sz="2400" dirty="0" smtClean="0">
                <a:solidFill>
                  <a:srgbClr val="00B050"/>
                </a:solidFill>
              </a:rPr>
              <a:t>"Parent "</a:t>
            </a:r>
            <a:r>
              <a:rPr lang="en-US" sz="2400" dirty="0" smtClean="0"/>
              <a:t>,</a:t>
            </a:r>
            <a:r>
              <a:rPr lang="en-US" sz="2400" dirty="0" smtClean="0">
                <a:solidFill>
                  <a:schemeClr val="accent6">
                    <a:lumMod val="75000"/>
                  </a:schemeClr>
                </a:solidFill>
              </a:rPr>
              <a:t>self.</a:t>
            </a:r>
            <a:r>
              <a:rPr lang="en-US" sz="2400" dirty="0" smtClean="0"/>
              <a:t>name)</a:t>
            </a:r>
          </a:p>
          <a:p>
            <a:pPr marL="0" lvl="2">
              <a:spcBef>
                <a:spcPct val="20000"/>
              </a:spcBef>
            </a:pPr>
            <a:endParaRPr lang="en-US" sz="2400" dirty="0" smtClean="0"/>
          </a:p>
          <a:p>
            <a:pPr marL="0" lvl="2">
              <a:spcBef>
                <a:spcPct val="20000"/>
              </a:spcBef>
            </a:pPr>
            <a:r>
              <a:rPr lang="en-US" sz="2400" dirty="0" smtClean="0">
                <a:solidFill>
                  <a:schemeClr val="accent1"/>
                </a:solidFill>
              </a:rPr>
              <a:t>class</a:t>
            </a:r>
            <a:r>
              <a:rPr lang="en-US" sz="2400" dirty="0" smtClean="0"/>
              <a:t> child(parent):</a:t>
            </a:r>
          </a:p>
          <a:p>
            <a:pPr marL="0" lvl="2">
              <a:spcBef>
                <a:spcPct val="20000"/>
              </a:spcBef>
            </a:pPr>
            <a:r>
              <a:rPr lang="en-US" sz="2400" dirty="0" smtClean="0"/>
              <a:t>	</a:t>
            </a:r>
            <a:r>
              <a:rPr lang="en-US" sz="2400" dirty="0" smtClean="0">
                <a:solidFill>
                  <a:schemeClr val="accent1"/>
                </a:solidFill>
              </a:rPr>
              <a:t>def</a:t>
            </a:r>
            <a:r>
              <a:rPr lang="en-US" sz="2400" dirty="0" smtClean="0"/>
              <a:t> __init__(</a:t>
            </a:r>
            <a:r>
              <a:rPr lang="en-US" sz="2400" dirty="0" err="1" smtClean="0">
                <a:solidFill>
                  <a:schemeClr val="accent6">
                    <a:lumMod val="75000"/>
                  </a:schemeClr>
                </a:solidFill>
              </a:rPr>
              <a:t>self</a:t>
            </a:r>
            <a:r>
              <a:rPr lang="en-US" sz="2400" dirty="0" err="1" smtClean="0"/>
              <a:t>,name</a:t>
            </a:r>
            <a:r>
              <a:rPr lang="en-US" sz="2400" dirty="0" smtClean="0"/>
              <a:t>):</a:t>
            </a:r>
          </a:p>
          <a:p>
            <a:pPr marL="0" lvl="2">
              <a:spcBef>
                <a:spcPct val="20000"/>
              </a:spcBef>
            </a:pPr>
            <a:r>
              <a:rPr lang="en-US" sz="2400" dirty="0" smtClean="0"/>
              <a:t>		super().__init__(name)</a:t>
            </a:r>
          </a:p>
          <a:p>
            <a:pPr marL="0" lvl="2">
              <a:spcBef>
                <a:spcPct val="20000"/>
              </a:spcBef>
            </a:pPr>
            <a:r>
              <a:rPr lang="en-US" sz="2400" dirty="0" smtClean="0"/>
              <a:t>	</a:t>
            </a:r>
            <a:r>
              <a:rPr lang="en-US" sz="2400" dirty="0" smtClean="0">
                <a:solidFill>
                  <a:schemeClr val="accent1"/>
                </a:solidFill>
              </a:rPr>
              <a:t>def</a:t>
            </a:r>
            <a:r>
              <a:rPr lang="en-US" sz="2400" dirty="0" smtClean="0"/>
              <a:t> print(</a:t>
            </a:r>
            <a:r>
              <a:rPr lang="en-US" sz="2400" dirty="0" smtClean="0">
                <a:solidFill>
                  <a:schemeClr val="accent6">
                    <a:lumMod val="75000"/>
                  </a:schemeClr>
                </a:solidFill>
              </a:rPr>
              <a:t>self</a:t>
            </a:r>
            <a:r>
              <a:rPr lang="en-US" sz="2400" dirty="0" smtClean="0"/>
              <a:t>):</a:t>
            </a:r>
          </a:p>
          <a:p>
            <a:pPr marL="0" lvl="2">
              <a:spcBef>
                <a:spcPct val="20000"/>
              </a:spcBef>
            </a:pPr>
            <a:r>
              <a:rPr lang="en-US" sz="2400" dirty="0" smtClean="0"/>
              <a:t>		</a:t>
            </a:r>
            <a:r>
              <a:rPr lang="en-US" sz="2400" dirty="0" err="1" smtClean="0"/>
              <a:t>parent.print</a:t>
            </a:r>
            <a:r>
              <a:rPr lang="en-US" sz="2400" dirty="0" smtClean="0"/>
              <a:t>(</a:t>
            </a:r>
            <a:r>
              <a:rPr lang="en-US" sz="2400" dirty="0" smtClean="0">
                <a:solidFill>
                  <a:schemeClr val="accent6">
                    <a:lumMod val="75000"/>
                  </a:schemeClr>
                </a:solidFill>
              </a:rPr>
              <a:t>self</a:t>
            </a:r>
            <a:r>
              <a:rPr lang="en-US" sz="2400" dirty="0" smtClean="0"/>
              <a:t>)</a:t>
            </a:r>
          </a:p>
          <a:p>
            <a:pPr marL="0" lvl="2">
              <a:spcBef>
                <a:spcPct val="20000"/>
              </a:spcBef>
            </a:pPr>
            <a:r>
              <a:rPr lang="en-US" sz="2400" dirty="0" smtClean="0"/>
              <a:t>		</a:t>
            </a:r>
            <a:r>
              <a:rPr lang="en-US" sz="2400" dirty="0" smtClean="0">
                <a:solidFill>
                  <a:srgbClr val="7030A0"/>
                </a:solidFill>
              </a:rPr>
              <a:t>print</a:t>
            </a:r>
            <a:r>
              <a:rPr lang="en-US" sz="2400" dirty="0" smtClean="0"/>
              <a:t>(</a:t>
            </a:r>
            <a:r>
              <a:rPr lang="en-US" sz="2400" dirty="0" smtClean="0">
                <a:solidFill>
                  <a:srgbClr val="00B050"/>
                </a:solidFill>
              </a:rPr>
              <a:t>"Child "</a:t>
            </a:r>
            <a:r>
              <a:rPr lang="en-US" sz="2400" dirty="0" smtClean="0"/>
              <a:t>,</a:t>
            </a:r>
            <a:r>
              <a:rPr lang="en-US" sz="2400" dirty="0" smtClean="0">
                <a:solidFill>
                  <a:schemeClr val="accent6">
                    <a:lumMod val="75000"/>
                  </a:schemeClr>
                </a:solidFill>
              </a:rPr>
              <a:t>self</a:t>
            </a:r>
            <a:r>
              <a:rPr lang="en-US" sz="2400" dirty="0" smtClean="0"/>
              <a:t>.name)</a:t>
            </a:r>
            <a:endParaRPr lang="ru-RU" sz="2400" dirty="0" smtClean="0"/>
          </a:p>
          <a:p>
            <a:pPr marL="0" lvl="2">
              <a:spcBef>
                <a:spcPct val="20000"/>
              </a:spcBef>
            </a:pPr>
            <a:r>
              <a:rPr lang="ru-RU" sz="2400" dirty="0" smtClean="0"/>
              <a:t>	</a:t>
            </a:r>
            <a:r>
              <a:rPr lang="en-US" sz="2400" dirty="0" smtClean="0"/>
              <a:t>def __hello(self):</a:t>
            </a:r>
          </a:p>
          <a:p>
            <a:pPr marL="0" lvl="2">
              <a:spcBef>
                <a:spcPct val="20000"/>
              </a:spcBef>
            </a:pPr>
            <a:r>
              <a:rPr lang="en-US" sz="2400" dirty="0" smtClean="0"/>
              <a:t>	   	print(“</a:t>
            </a:r>
            <a:r>
              <a:rPr lang="ru-RU" sz="2400" dirty="0" smtClean="0"/>
              <a:t>Скрытый метод</a:t>
            </a:r>
            <a:r>
              <a:rPr lang="en-US" sz="2400" dirty="0" smtClean="0"/>
              <a:t>”)</a:t>
            </a:r>
          </a:p>
          <a:p>
            <a:pPr marL="0" lvl="2">
              <a:spcBef>
                <a:spcPct val="20000"/>
              </a:spcBef>
            </a:pPr>
            <a:endParaRPr lang="en-US" sz="2400" dirty="0" smtClean="0"/>
          </a:p>
          <a:p>
            <a:pPr marL="0" lvl="2">
              <a:spcBef>
                <a:spcPct val="20000"/>
              </a:spcBef>
            </a:pPr>
            <a:r>
              <a:rPr lang="en-US" sz="2400" dirty="0" smtClean="0"/>
              <a:t>d = child(</a:t>
            </a:r>
            <a:r>
              <a:rPr lang="en-US" sz="2400" dirty="0" smtClean="0">
                <a:solidFill>
                  <a:srgbClr val="00B050"/>
                </a:solidFill>
              </a:rPr>
              <a:t>"Child object"</a:t>
            </a:r>
            <a:r>
              <a:rPr lang="en-US" sz="2400" dirty="0" smtClean="0"/>
              <a:t>)</a:t>
            </a:r>
          </a:p>
          <a:p>
            <a:pPr marL="0" lvl="2">
              <a:spcBef>
                <a:spcPct val="20000"/>
              </a:spcBef>
            </a:pPr>
            <a:r>
              <a:rPr lang="en-US" sz="2400" dirty="0" err="1" smtClean="0"/>
              <a:t>d.print</a:t>
            </a:r>
            <a:r>
              <a:rPr lang="en-US" sz="2400" dirty="0" smtClean="0"/>
              <a:t>() </a:t>
            </a:r>
            <a:r>
              <a:rPr lang="ru-RU" sz="2400" dirty="0" smtClean="0"/>
              <a:t>	</a:t>
            </a:r>
            <a:endParaRPr lang="en-US" sz="2400" dirty="0" smtClean="0"/>
          </a:p>
          <a:p>
            <a:pPr marL="1257300" lvl="2" indent="-1257300">
              <a:spcBef>
                <a:spcPct val="20000"/>
              </a:spcBef>
            </a:pPr>
            <a:r>
              <a:rPr kumimoji="0" lang="en-US" sz="2400" b="0" i="0" u="none" strike="noStrike" kern="1200" cap="none" spc="0" normalizeH="0" baseline="0" dirty="0" smtClean="0">
                <a:ln>
                  <a:noFill/>
                </a:ln>
                <a:solidFill>
                  <a:schemeClr val="tx1"/>
                </a:solidFill>
                <a:effectLst/>
                <a:uLnTx/>
                <a:uFillTx/>
                <a:latin typeface="+mn-lt"/>
                <a:ea typeface="+mn-ea"/>
                <a:cs typeface="+mn-cs"/>
              </a:rPr>
              <a:t>        </a:t>
            </a:r>
          </a:p>
          <a:p>
            <a:pPr marL="1257300" lvl="2" indent="-1257300">
              <a:spcBef>
                <a:spcPct val="20000"/>
              </a:spcBef>
            </a:pPr>
            <a:endParaRPr kumimoji="0" lang="en-US" sz="2400" b="0" i="0" u="none" strike="noStrike" kern="1200" cap="none" spc="0" normalizeH="0" baseline="0" dirty="0" smtClean="0">
              <a:ln>
                <a:noFill/>
              </a:ln>
              <a:solidFill>
                <a:schemeClr val="tx1"/>
              </a:solidFill>
              <a:effectLst/>
              <a:uLnTx/>
              <a:uFillTx/>
              <a:latin typeface="+mn-lt"/>
              <a:ea typeface="+mn-ea"/>
              <a:cs typeface="+mn-cs"/>
            </a:endParaRPr>
          </a:p>
          <a:p>
            <a:pPr marL="1257300" lvl="2" indent="-1257300">
              <a:spcBef>
                <a:spcPct val="20000"/>
              </a:spcBef>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257300" lvl="2" indent="-1257300">
              <a:spcBef>
                <a:spcPct val="20000"/>
              </a:spcBef>
            </a:pPr>
            <a:endParaRPr kumimoji="0" lang="ru-RU"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ru-RU"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Номер слайда 4"/>
          <p:cNvSpPr>
            <a:spLocks noGrp="1"/>
          </p:cNvSpPr>
          <p:nvPr>
            <p:ph type="sldNum" sz="quarter" idx="12"/>
          </p:nvPr>
        </p:nvSpPr>
        <p:spPr/>
        <p:txBody>
          <a:bodyPr/>
          <a:lstStyle/>
          <a:p>
            <a:fld id="{103B4941-714A-4534-BAF0-D7B3F1DCFD06}" type="slidenum">
              <a:rPr lang="ru-RU" smtClean="0"/>
              <a:pPr/>
              <a:t>2</a:t>
            </a:fld>
            <a:endParaRPr lang="ru-R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100" dirty="0" smtClean="0"/>
              <a:t>Типы данных. Записи, файлы, динамически структуры данных: очереди, стеки, деревья, деки. </a:t>
            </a:r>
            <a:endParaRPr lang="ru-RU" dirty="0"/>
          </a:p>
        </p:txBody>
      </p:sp>
      <p:sp>
        <p:nvSpPr>
          <p:cNvPr id="3" name="Содержимое 2"/>
          <p:cNvSpPr>
            <a:spLocks noGrp="1"/>
          </p:cNvSpPr>
          <p:nvPr>
            <p:ph idx="1"/>
          </p:nvPr>
        </p:nvSpPr>
        <p:spPr>
          <a:xfrm>
            <a:off x="457200" y="1935480"/>
            <a:ext cx="8435280" cy="4805888"/>
          </a:xfrm>
        </p:spPr>
        <p:txBody>
          <a:bodyPr>
            <a:normAutofit fontScale="55000" lnSpcReduction="20000"/>
          </a:bodyPr>
          <a:lstStyle/>
          <a:p>
            <a:r>
              <a:rPr lang="ru-RU" dirty="0" smtClean="0"/>
              <a:t>Запись – составной элемент данных состоящий из полей. Поле – именованный элемент принимающий значение на каком-то типе или домене. Например </a:t>
            </a:r>
            <a:r>
              <a:rPr lang="en-US" dirty="0" err="1" smtClean="0"/>
              <a:t>struct</a:t>
            </a:r>
            <a:r>
              <a:rPr lang="en-US" dirty="0" smtClean="0"/>
              <a:t> circle { </a:t>
            </a:r>
            <a:r>
              <a:rPr lang="en-US" dirty="0" err="1" smtClean="0"/>
              <a:t>int</a:t>
            </a:r>
            <a:r>
              <a:rPr lang="en-US" dirty="0" smtClean="0"/>
              <a:t> radius; </a:t>
            </a:r>
            <a:r>
              <a:rPr lang="en-US" dirty="0" err="1" smtClean="0"/>
              <a:t>int</a:t>
            </a:r>
            <a:r>
              <a:rPr lang="en-US" dirty="0" smtClean="0"/>
              <a:t> x0, </a:t>
            </a:r>
            <a:r>
              <a:rPr lang="en-US" dirty="0" err="1" smtClean="0"/>
              <a:t>int</a:t>
            </a:r>
            <a:r>
              <a:rPr lang="en-US" dirty="0" smtClean="0"/>
              <a:t> y0 }, </a:t>
            </a:r>
            <a:r>
              <a:rPr lang="en-US" dirty="0" err="1" smtClean="0"/>
              <a:t>struct</a:t>
            </a:r>
            <a:r>
              <a:rPr lang="en-US" dirty="0" smtClean="0"/>
              <a:t> student {string FIO; </a:t>
            </a:r>
            <a:r>
              <a:rPr lang="en-US" dirty="0" err="1" smtClean="0"/>
              <a:t>int</a:t>
            </a:r>
            <a:r>
              <a:rPr lang="en-US" dirty="0" smtClean="0"/>
              <a:t> year}. </a:t>
            </a:r>
            <a:r>
              <a:rPr lang="ru-RU" dirty="0" smtClean="0"/>
              <a:t>Поле </a:t>
            </a:r>
            <a:r>
              <a:rPr lang="en-US" dirty="0" smtClean="0"/>
              <a:t>FIO </a:t>
            </a:r>
            <a:r>
              <a:rPr lang="ru-RU" dirty="0" smtClean="0"/>
              <a:t>– строка, поле год поступления – целый. Домен уточняет возможное значение, обычно с помощью предиката проверки какого-либо условия. </a:t>
            </a:r>
          </a:p>
          <a:p>
            <a:r>
              <a:rPr lang="ru-RU" dirty="0" smtClean="0"/>
              <a:t>Файл – именованная область данных на диске, доступ к элементам, которой реализуется последовательно. </a:t>
            </a:r>
          </a:p>
          <a:p>
            <a:r>
              <a:rPr lang="ru-RU" dirty="0" smtClean="0"/>
              <a:t>Очередь – элемент хранения однотипных данных, характеризующаяся способом доступа к отдельным хранимым ее элементам – первый помещаемый элемент в очередь извлекается первым.</a:t>
            </a:r>
          </a:p>
          <a:p>
            <a:r>
              <a:rPr lang="ru-RU" dirty="0" smtClean="0"/>
              <a:t>Стек – первый помещенный в стек элемент извлекается последним, последний извлекается первым. </a:t>
            </a:r>
            <a:r>
              <a:rPr lang="en-US" dirty="0" smtClean="0"/>
              <a:t>Push ax, pop bx.</a:t>
            </a:r>
          </a:p>
          <a:p>
            <a:r>
              <a:rPr lang="ru-RU" dirty="0" smtClean="0"/>
              <a:t>Дек – двунаправленный стек.</a:t>
            </a:r>
          </a:p>
          <a:p>
            <a:r>
              <a:rPr lang="ru-RU" dirty="0" smtClean="0"/>
              <a:t>Граф – совокупность вершин связанных ребрами (ребру ставится в соответствии вес).</a:t>
            </a:r>
          </a:p>
          <a:p>
            <a:r>
              <a:rPr lang="ru-RU" dirty="0" smtClean="0"/>
              <a:t>Дерево – граф без циклов. </a:t>
            </a:r>
          </a:p>
          <a:p>
            <a:r>
              <a:rPr lang="ru-RU" dirty="0" smtClean="0"/>
              <a:t>Бинарной дерево – </a:t>
            </a:r>
            <a:r>
              <a:rPr lang="ru-RU" dirty="0" err="1" smtClean="0"/>
              <a:t>дерево</a:t>
            </a:r>
            <a:r>
              <a:rPr lang="ru-RU" dirty="0" smtClean="0"/>
              <a:t>, где из вершин идет всего две ветви. </a:t>
            </a:r>
          </a:p>
        </p:txBody>
      </p:sp>
      <p:sp>
        <p:nvSpPr>
          <p:cNvPr id="4" name="Номер слайда 3"/>
          <p:cNvSpPr>
            <a:spLocks noGrp="1"/>
          </p:cNvSpPr>
          <p:nvPr>
            <p:ph type="sldNum" sz="quarter" idx="12"/>
          </p:nvPr>
        </p:nvSpPr>
        <p:spPr/>
        <p:txBody>
          <a:bodyPr/>
          <a:lstStyle/>
          <a:p>
            <a:fld id="{103B4941-714A-4534-BAF0-D7B3F1DCFD06}" type="slidenum">
              <a:rPr lang="ru-RU" smtClean="0"/>
              <a:pPr/>
              <a:t>20</a:t>
            </a:fld>
            <a:endParaRPr lang="ru-R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smtClean="0"/>
              <a:t>Рекурсивные алгоритмы, рекурсивные процедуры и функции.</a:t>
            </a:r>
            <a:endParaRPr lang="ru-RU" sz="2800" dirty="0"/>
          </a:p>
        </p:txBody>
      </p:sp>
      <p:sp>
        <p:nvSpPr>
          <p:cNvPr id="3" name="Содержимое 2"/>
          <p:cNvSpPr>
            <a:spLocks noGrp="1"/>
          </p:cNvSpPr>
          <p:nvPr>
            <p:ph idx="1"/>
          </p:nvPr>
        </p:nvSpPr>
        <p:spPr/>
        <p:txBody>
          <a:bodyPr>
            <a:normAutofit fontScale="70000" lnSpcReduction="20000"/>
          </a:bodyPr>
          <a:lstStyle/>
          <a:p>
            <a:r>
              <a:rPr lang="ru-RU" dirty="0" smtClean="0"/>
              <a:t>Рекурсивная процедура - </a:t>
            </a:r>
            <a:r>
              <a:rPr lang="ru-RU" dirty="0" err="1" smtClean="0"/>
              <a:t>процедура</a:t>
            </a:r>
            <a:r>
              <a:rPr lang="ru-RU" dirty="0" smtClean="0"/>
              <a:t> или функция  вызывающая сама себя. Промежуточные результаты формируемые функцией обычно сохраняются в стеке. Иногда для функций используют хвостовую рекурсию, дабы не нагружать стек. </a:t>
            </a:r>
          </a:p>
          <a:p>
            <a:r>
              <a:rPr lang="ru-RU" dirty="0" smtClean="0"/>
              <a:t>Классический пример факториала:</a:t>
            </a:r>
          </a:p>
          <a:p>
            <a:r>
              <a:rPr lang="ru-RU" dirty="0" err="1" smtClean="0"/>
              <a:t>Нерекурсивный</a:t>
            </a:r>
            <a:endParaRPr lang="en-US" dirty="0" smtClean="0"/>
          </a:p>
          <a:p>
            <a:r>
              <a:rPr lang="en-US" dirty="0" smtClean="0"/>
              <a:t>V=1</a:t>
            </a:r>
            <a:endParaRPr lang="ru-RU" dirty="0" smtClean="0"/>
          </a:p>
          <a:p>
            <a:r>
              <a:rPr lang="en-US" dirty="0" smtClean="0"/>
              <a:t>For </a:t>
            </a:r>
            <a:r>
              <a:rPr lang="en-US" dirty="0" err="1" smtClean="0"/>
              <a:t>i</a:t>
            </a:r>
            <a:r>
              <a:rPr lang="en-US" dirty="0" smtClean="0"/>
              <a:t> in range(1,n):</a:t>
            </a:r>
          </a:p>
          <a:p>
            <a:pPr lvl="1"/>
            <a:r>
              <a:rPr lang="en-US" dirty="0" smtClean="0"/>
              <a:t>V = v*I</a:t>
            </a:r>
          </a:p>
          <a:p>
            <a:pPr lvl="1">
              <a:buNone/>
            </a:pPr>
            <a:r>
              <a:rPr lang="ru-RU" dirty="0" smtClean="0"/>
              <a:t>Рекурсивный</a:t>
            </a:r>
          </a:p>
          <a:p>
            <a:pPr lvl="1">
              <a:buNone/>
            </a:pPr>
            <a:r>
              <a:rPr lang="en-US" dirty="0" smtClean="0"/>
              <a:t>def  f(n):</a:t>
            </a:r>
          </a:p>
          <a:p>
            <a:pPr lvl="1">
              <a:buNone/>
            </a:pPr>
            <a:r>
              <a:rPr lang="en-US" dirty="0" smtClean="0"/>
              <a:t>  if(n&lt;1): return 1</a:t>
            </a:r>
          </a:p>
          <a:p>
            <a:pPr lvl="1">
              <a:buNone/>
            </a:pPr>
            <a:r>
              <a:rPr lang="en-US" dirty="0" smtClean="0"/>
              <a:t>  return n*f(n-1)</a:t>
            </a:r>
          </a:p>
        </p:txBody>
      </p:sp>
      <p:sp>
        <p:nvSpPr>
          <p:cNvPr id="4" name="Номер слайда 3"/>
          <p:cNvSpPr>
            <a:spLocks noGrp="1"/>
          </p:cNvSpPr>
          <p:nvPr>
            <p:ph type="sldNum" sz="quarter" idx="12"/>
          </p:nvPr>
        </p:nvSpPr>
        <p:spPr/>
        <p:txBody>
          <a:bodyPr/>
          <a:lstStyle/>
          <a:p>
            <a:fld id="{103B4941-714A-4534-BAF0-D7B3F1DCFD06}" type="slidenum">
              <a:rPr lang="ru-RU" smtClean="0"/>
              <a:pPr/>
              <a:t>21</a:t>
            </a:fld>
            <a:endParaRPr lang="ru-R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548680"/>
          </a:xfrm>
        </p:spPr>
        <p:txBody>
          <a:bodyPr>
            <a:normAutofit fontScale="90000"/>
          </a:bodyPr>
          <a:lstStyle/>
          <a:p>
            <a:r>
              <a:rPr lang="ru-RU" sz="3100" dirty="0" smtClean="0"/>
              <a:t>Жизненный цикл программного обеспечения. </a:t>
            </a:r>
            <a:endParaRPr lang="ru-RU" dirty="0"/>
          </a:p>
        </p:txBody>
      </p:sp>
      <p:sp>
        <p:nvSpPr>
          <p:cNvPr id="3" name="Содержимое 2"/>
          <p:cNvSpPr>
            <a:spLocks noGrp="1"/>
          </p:cNvSpPr>
          <p:nvPr>
            <p:ph idx="1"/>
          </p:nvPr>
        </p:nvSpPr>
        <p:spPr>
          <a:xfrm>
            <a:off x="971600" y="836712"/>
            <a:ext cx="7632848" cy="3168352"/>
          </a:xfrm>
        </p:spPr>
        <p:txBody>
          <a:bodyPr>
            <a:normAutofit fontScale="77500" lnSpcReduction="20000"/>
          </a:bodyPr>
          <a:lstStyle/>
          <a:p>
            <a:pPr>
              <a:buNone/>
            </a:pPr>
            <a:r>
              <a:rPr lang="ru-RU" dirty="0" smtClean="0"/>
              <a:t>Каскадная модель ЖЦ</a:t>
            </a:r>
          </a:p>
          <a:p>
            <a:r>
              <a:rPr lang="ru-RU" dirty="0" smtClean="0"/>
              <a:t>Анализ требований,</a:t>
            </a:r>
          </a:p>
          <a:p>
            <a:r>
              <a:rPr lang="ru-RU" dirty="0" smtClean="0"/>
              <a:t>Проектирование,</a:t>
            </a:r>
          </a:p>
          <a:p>
            <a:r>
              <a:rPr lang="ru-RU" dirty="0" smtClean="0"/>
              <a:t>Кодирование (программирование),</a:t>
            </a:r>
          </a:p>
          <a:p>
            <a:r>
              <a:rPr lang="en-US" dirty="0" err="1" smtClean="0"/>
              <a:t>Тестирование</a:t>
            </a:r>
            <a:r>
              <a:rPr lang="en-US" dirty="0" smtClean="0"/>
              <a:t> и </a:t>
            </a:r>
            <a:r>
              <a:rPr lang="en-US" dirty="0" err="1" smtClean="0"/>
              <a:t>отладка</a:t>
            </a:r>
            <a:r>
              <a:rPr lang="en-US" dirty="0" smtClean="0"/>
              <a:t>,</a:t>
            </a:r>
            <a:endParaRPr lang="ru-RU" dirty="0" smtClean="0"/>
          </a:p>
          <a:p>
            <a:r>
              <a:rPr lang="en-US" dirty="0" err="1" smtClean="0"/>
              <a:t>Эксплуатация</a:t>
            </a:r>
            <a:r>
              <a:rPr lang="en-US" dirty="0" smtClean="0"/>
              <a:t> и </a:t>
            </a:r>
            <a:r>
              <a:rPr lang="en-US" dirty="0" err="1" smtClean="0"/>
              <a:t>сопровождение</a:t>
            </a:r>
            <a:r>
              <a:rPr lang="en-US" dirty="0" smtClean="0"/>
              <a:t>.</a:t>
            </a:r>
            <a:endParaRPr lang="ru-RU" dirty="0" smtClean="0"/>
          </a:p>
          <a:p>
            <a:pPr>
              <a:buNone/>
            </a:pPr>
            <a:r>
              <a:rPr lang="ru-RU" dirty="0" err="1" smtClean="0"/>
              <a:t>Инкрементая</a:t>
            </a:r>
            <a:r>
              <a:rPr lang="ru-RU" dirty="0" smtClean="0"/>
              <a:t> модель</a:t>
            </a:r>
          </a:p>
          <a:p>
            <a:pPr>
              <a:buNone/>
            </a:pPr>
            <a:r>
              <a:rPr lang="ru-RU" dirty="0" smtClean="0"/>
              <a:t>Спиральная модель</a:t>
            </a:r>
            <a:endParaRPr lang="ru-RU" dirty="0"/>
          </a:p>
        </p:txBody>
      </p:sp>
      <p:pic>
        <p:nvPicPr>
          <p:cNvPr id="4" name="Рисунок 3"/>
          <p:cNvPicPr/>
          <p:nvPr/>
        </p:nvPicPr>
        <p:blipFill>
          <a:blip r:embed="rId2" cstate="print"/>
          <a:srcRect/>
          <a:stretch>
            <a:fillRect/>
          </a:stretch>
        </p:blipFill>
        <p:spPr bwMode="auto">
          <a:xfrm>
            <a:off x="1331640" y="4005064"/>
            <a:ext cx="6840760" cy="2664296"/>
          </a:xfrm>
          <a:prstGeom prst="rect">
            <a:avLst/>
          </a:prstGeom>
          <a:noFill/>
          <a:ln w="9525">
            <a:noFill/>
            <a:miter lim="800000"/>
            <a:headEnd/>
            <a:tailEnd/>
          </a:ln>
        </p:spPr>
      </p:pic>
      <p:sp>
        <p:nvSpPr>
          <p:cNvPr id="5" name="Номер слайда 4"/>
          <p:cNvSpPr>
            <a:spLocks noGrp="1"/>
          </p:cNvSpPr>
          <p:nvPr>
            <p:ph type="sldNum" sz="quarter" idx="12"/>
          </p:nvPr>
        </p:nvSpPr>
        <p:spPr/>
        <p:txBody>
          <a:bodyPr/>
          <a:lstStyle/>
          <a:p>
            <a:fld id="{103B4941-714A-4534-BAF0-D7B3F1DCFD06}" type="slidenum">
              <a:rPr lang="ru-RU" smtClean="0"/>
              <a:pPr/>
              <a:t>22</a:t>
            </a:fld>
            <a:endParaRPr lang="ru-R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100" dirty="0" smtClean="0"/>
              <a:t>Проблема верификации и сертификации программ. Тестирование (черного и белого ящика, альфа, бета). </a:t>
            </a:r>
            <a:endParaRPr lang="ru-RU" dirty="0"/>
          </a:p>
        </p:txBody>
      </p:sp>
      <p:sp>
        <p:nvSpPr>
          <p:cNvPr id="3" name="Содержимое 2"/>
          <p:cNvSpPr>
            <a:spLocks noGrp="1"/>
          </p:cNvSpPr>
          <p:nvPr>
            <p:ph idx="1"/>
          </p:nvPr>
        </p:nvSpPr>
        <p:spPr/>
        <p:txBody>
          <a:bodyPr>
            <a:normAutofit fontScale="85000" lnSpcReduction="10000"/>
          </a:bodyPr>
          <a:lstStyle/>
          <a:p>
            <a:r>
              <a:rPr lang="ru-RU" dirty="0" smtClean="0"/>
              <a:t>Тестирование черного ящика – внутреннее устройство не рассматривается, рассматривается что на входе, и что должна получить программа при данном входе. Если что-то не соответствует, значит на каких-то тестах программа провалилась. </a:t>
            </a:r>
          </a:p>
          <a:p>
            <a:r>
              <a:rPr lang="ru-RU" dirty="0" smtClean="0"/>
              <a:t>Белый ящик – тестирование проводится с учетом структуры программы, ее реализации, тестируются отдельные части, программа подвергается отладке. Прохождению через этапы которые известны благодаря знанию о структуре программы. </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23</a:t>
            </a:fld>
            <a:endParaRPr lang="ru-R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332656"/>
            <a:ext cx="8435280" cy="5991944"/>
          </a:xfrm>
        </p:spPr>
        <p:txBody>
          <a:bodyPr>
            <a:normAutofit fontScale="70000" lnSpcReduction="20000"/>
          </a:bodyPr>
          <a:lstStyle/>
          <a:p>
            <a:r>
              <a:rPr lang="ru-RU" dirty="0" smtClean="0">
                <a:solidFill>
                  <a:srgbClr val="C00000"/>
                </a:solidFill>
              </a:rPr>
              <a:t>Альфа-тестирование </a:t>
            </a:r>
            <a:r>
              <a:rPr lang="ru-RU" dirty="0" smtClean="0"/>
              <a:t>— имитация реальной работы с системой штатными разработчиками, либо реальная работа с системой потенциальными пользователями/заказчиком. Чаще всего альфа-тестирование проводится на ранней стадии разработки продукта, но в некоторых случаях может применяться для законченного продукта в качестве внутреннего приёмочного тестирования. Иногда альфа-тестирование выполняется под отладчиком или с использованием окружения, которое помогает быстро выявлять найденные ошибки. Обнаруженные ошибки могут быть переданы </a:t>
            </a:r>
            <a:r>
              <a:rPr lang="ru-RU" dirty="0" err="1" smtClean="0"/>
              <a:t>тестировщикам</a:t>
            </a:r>
            <a:r>
              <a:rPr lang="ru-RU" dirty="0" smtClean="0"/>
              <a:t> для дополнительного исследования в окружении, подобном тому, в котором будет использоваться программа.</a:t>
            </a:r>
          </a:p>
          <a:p>
            <a:r>
              <a:rPr lang="ru-RU" dirty="0" smtClean="0"/>
              <a:t>   </a:t>
            </a:r>
            <a:r>
              <a:rPr lang="ru-RU" dirty="0" smtClean="0">
                <a:solidFill>
                  <a:srgbClr val="C00000"/>
                </a:solidFill>
              </a:rPr>
              <a:t> Бета-тестирование </a:t>
            </a:r>
            <a:r>
              <a:rPr lang="ru-RU" dirty="0" smtClean="0"/>
              <a:t>— в некоторых случаях выполняется распространение предварительной версии (в случае </a:t>
            </a:r>
            <a:r>
              <a:rPr lang="ru-RU" dirty="0" err="1" smtClean="0"/>
              <a:t>проприетарного</a:t>
            </a:r>
            <a:r>
              <a:rPr lang="ru-RU" dirty="0" smtClean="0"/>
              <a:t> программного обеспечения иногда с ограничениями по функциональности или времени работы) для некоторой большей группы лиц с тем, чтобы убедиться, что продукт содержит достаточно мало ошибок. Иногда бета-тестирование выполняется для того, чтобы получить обратную связь о продукте от его будущих пользователей.</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24</a:t>
            </a:fld>
            <a:endParaRPr lang="ru-R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Стратегии разработки и отладки (проектирование снизу вверх, сверху вниз). </a:t>
            </a:r>
            <a:endParaRPr lang="ru-RU" sz="2800" dirty="0"/>
          </a:p>
        </p:txBody>
      </p:sp>
      <p:sp>
        <p:nvSpPr>
          <p:cNvPr id="3" name="Содержимое 2"/>
          <p:cNvSpPr>
            <a:spLocks noGrp="1"/>
          </p:cNvSpPr>
          <p:nvPr>
            <p:ph idx="1"/>
          </p:nvPr>
        </p:nvSpPr>
        <p:spPr/>
        <p:txBody>
          <a:bodyPr/>
          <a:lstStyle/>
          <a:p>
            <a:r>
              <a:rPr lang="ru-RU" dirty="0" smtClean="0"/>
              <a:t>Проектирование снизу вверх – создаются сначала элементарные функции, из которых синтезируются более крупные блоки программы. </a:t>
            </a:r>
          </a:p>
          <a:p>
            <a:r>
              <a:rPr lang="ru-RU" dirty="0" smtClean="0"/>
              <a:t>Сверху вниз – задача декомпозируется на более мелкие, те в свою очередь тоже декомпозируются на более простые функции.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25</a:t>
            </a:fld>
            <a:endParaRPr lang="ru-R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036496" cy="908720"/>
          </a:xfrm>
        </p:spPr>
        <p:txBody>
          <a:bodyPr>
            <a:normAutofit fontScale="90000"/>
          </a:bodyPr>
          <a:lstStyle/>
          <a:p>
            <a:r>
              <a:rPr lang="ru-RU" sz="3100" dirty="0" smtClean="0"/>
              <a:t>Гибкие методологии разработки (</a:t>
            </a:r>
            <a:r>
              <a:rPr lang="en-US" sz="3100" dirty="0" smtClean="0"/>
              <a:t>Agile</a:t>
            </a:r>
            <a:r>
              <a:rPr lang="ru-RU" sz="3100" dirty="0" smtClean="0"/>
              <a:t>). Итеративная. Экстремальное программирование. </a:t>
            </a:r>
            <a:r>
              <a:rPr lang="ru-RU" sz="3100" dirty="0" err="1" smtClean="0"/>
              <a:t>Scrum</a:t>
            </a:r>
            <a:r>
              <a:rPr lang="ru-RU" sz="3100" dirty="0" smtClean="0"/>
              <a:t>. </a:t>
            </a:r>
            <a:endParaRPr lang="ru-RU" dirty="0"/>
          </a:p>
        </p:txBody>
      </p:sp>
      <p:sp>
        <p:nvSpPr>
          <p:cNvPr id="3" name="Содержимое 2"/>
          <p:cNvSpPr>
            <a:spLocks noGrp="1"/>
          </p:cNvSpPr>
          <p:nvPr>
            <p:ph idx="1"/>
          </p:nvPr>
        </p:nvSpPr>
        <p:spPr>
          <a:xfrm>
            <a:off x="0" y="980728"/>
            <a:ext cx="9144000" cy="5877272"/>
          </a:xfrm>
        </p:spPr>
        <p:txBody>
          <a:bodyPr>
            <a:normAutofit fontScale="47500" lnSpcReduction="20000"/>
          </a:bodyPr>
          <a:lstStyle/>
          <a:p>
            <a:r>
              <a:rPr lang="ru-RU" dirty="0" smtClean="0"/>
              <a:t>Серия подходов к разработке программного обеспечения, ориентированных на использование итеративной разработки, динамическое формирование требований и обеспечение их реализации в результате постоянного взаимодействия внутри самоорганизующихся рабочих групп, состоящих из специалистов различного профиля</a:t>
            </a:r>
            <a:r>
              <a:rPr lang="en-US" dirty="0" smtClean="0"/>
              <a:t>. </a:t>
            </a:r>
            <a:endParaRPr lang="ru-RU" dirty="0" smtClean="0"/>
          </a:p>
          <a:p>
            <a:r>
              <a:rPr lang="ru-RU" dirty="0" smtClean="0"/>
              <a:t>Применяется как эффективная практика организации труда небольших групп (которые делают однородную творческую работу) в объединении с управлением ими комбинированным (либеральным и демократическим) методом.</a:t>
            </a:r>
          </a:p>
          <a:p>
            <a:r>
              <a:rPr lang="ru-RU" dirty="0" smtClean="0"/>
              <a:t>Большинство гибких методологий нацелены на минимизацию рисков путём сведения разработки к серии коротких циклов, называемых итерациями, которые обычно длятся две-три недели. Каждая итерация сама по себе выглядит как программный проект в миниатюре и включает все задачи, необходимые для выдачи мини-прироста по функциональности: планирование, анализ требований, проектирование, программирование, тестирование и документирование. Хотя отдельная итерация, как правило, недостаточна для выпуска новой версии продукта, подразумевается, что гибкий программный проект готов к выпуску в конце каждой итерации. По окончании каждой итерации команда выполняет переоценку приоритетов разработки. </a:t>
            </a:r>
          </a:p>
          <a:p>
            <a:r>
              <a:rPr lang="en-US" dirty="0" smtClean="0"/>
              <a:t>Agile</a:t>
            </a:r>
            <a:r>
              <a:rPr lang="ru-RU" dirty="0" smtClean="0"/>
              <a:t>-методы делают упор на непосредственное общение лицом к лицу. Большинство </a:t>
            </a:r>
            <a:r>
              <a:rPr lang="en-US" dirty="0" smtClean="0"/>
              <a:t>agile</a:t>
            </a:r>
            <a:r>
              <a:rPr lang="ru-RU" dirty="0" smtClean="0"/>
              <a:t>-команд расположены в одном офисе, иногда называемом англ. </a:t>
            </a:r>
            <a:r>
              <a:rPr lang="en-US" dirty="0" smtClean="0"/>
              <a:t>bullpen</a:t>
            </a:r>
            <a:r>
              <a:rPr lang="ru-RU" dirty="0" smtClean="0"/>
              <a:t>. Как минимум, она включает и «заказчиков» (англ. </a:t>
            </a:r>
            <a:r>
              <a:rPr lang="en-US" dirty="0" smtClean="0"/>
              <a:t>product owner</a:t>
            </a:r>
            <a:r>
              <a:rPr lang="ru-RU" dirty="0" smtClean="0"/>
              <a:t> — заказчик или его полномочный представитель, определяющий требования к продукту; эту роль может выполнять менеджер проекта, бизнес-аналитик или клиент). Офис может также включать </a:t>
            </a:r>
            <a:r>
              <a:rPr lang="ru-RU" dirty="0" err="1" smtClean="0"/>
              <a:t>тестировщиков</a:t>
            </a:r>
            <a:r>
              <a:rPr lang="ru-RU" dirty="0" smtClean="0"/>
              <a:t>, дизайнеров интерфейса, технических писателей и менеджеров.</a:t>
            </a:r>
          </a:p>
          <a:p>
            <a:r>
              <a:rPr lang="ru-RU" dirty="0" smtClean="0"/>
              <a:t>Основной метрикой </a:t>
            </a:r>
            <a:r>
              <a:rPr lang="en-US" dirty="0" smtClean="0"/>
              <a:t>agile</a:t>
            </a:r>
            <a:r>
              <a:rPr lang="ru-RU" dirty="0" smtClean="0"/>
              <a:t>-методов является рабочий продукт. Отдавая предпочтение непосредственному общению, </a:t>
            </a:r>
            <a:r>
              <a:rPr lang="en-US" dirty="0" smtClean="0"/>
              <a:t>agile</a:t>
            </a:r>
            <a:r>
              <a:rPr lang="ru-RU" dirty="0" smtClean="0"/>
              <a:t>-методы уменьшают объём письменной документации по сравнению с другими методами. </a:t>
            </a:r>
            <a:r>
              <a:rPr lang="en-US" dirty="0" err="1" smtClean="0"/>
              <a:t>Это</a:t>
            </a:r>
            <a:r>
              <a:rPr lang="en-US" dirty="0" smtClean="0"/>
              <a:t> </a:t>
            </a:r>
            <a:r>
              <a:rPr lang="en-US" dirty="0" err="1" smtClean="0"/>
              <a:t>привело</a:t>
            </a:r>
            <a:r>
              <a:rPr lang="en-US" dirty="0" smtClean="0"/>
              <a:t> к </a:t>
            </a:r>
            <a:r>
              <a:rPr lang="en-US" dirty="0" err="1" smtClean="0"/>
              <a:t>критике</a:t>
            </a:r>
            <a:r>
              <a:rPr lang="en-US" dirty="0" smtClean="0"/>
              <a:t> </a:t>
            </a:r>
            <a:r>
              <a:rPr lang="en-US" dirty="0" err="1" smtClean="0"/>
              <a:t>этих</a:t>
            </a:r>
            <a:r>
              <a:rPr lang="en-US" dirty="0" smtClean="0"/>
              <a:t> </a:t>
            </a:r>
            <a:r>
              <a:rPr lang="en-US" dirty="0" err="1" smtClean="0"/>
              <a:t>методов</a:t>
            </a:r>
            <a:r>
              <a:rPr lang="en-US" dirty="0" smtClean="0"/>
              <a:t> </a:t>
            </a:r>
            <a:r>
              <a:rPr lang="en-US" dirty="0" err="1" smtClean="0"/>
              <a:t>как</a:t>
            </a:r>
            <a:r>
              <a:rPr lang="en-US" dirty="0" smtClean="0"/>
              <a:t> </a:t>
            </a:r>
            <a:r>
              <a:rPr lang="en-US" dirty="0" err="1" smtClean="0"/>
              <a:t>недисциплинированных</a:t>
            </a:r>
            <a:r>
              <a:rPr lang="en-US" dirty="0" smtClean="0"/>
              <a:t>.</a:t>
            </a:r>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26</a:t>
            </a:fld>
            <a:endParaRPr lang="ru-R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p:spPr>
        <p:txBody>
          <a:bodyPr>
            <a:normAutofit/>
          </a:bodyPr>
          <a:lstStyle/>
          <a:p>
            <a:r>
              <a:rPr lang="ru-RU" sz="2400" dirty="0" smtClean="0"/>
              <a:t>Экстремальное программирование</a:t>
            </a:r>
            <a:endParaRPr lang="ru-RU" sz="2400" dirty="0"/>
          </a:p>
        </p:txBody>
      </p:sp>
      <p:sp>
        <p:nvSpPr>
          <p:cNvPr id="3" name="Содержимое 2"/>
          <p:cNvSpPr>
            <a:spLocks noGrp="1"/>
          </p:cNvSpPr>
          <p:nvPr>
            <p:ph idx="1"/>
          </p:nvPr>
        </p:nvSpPr>
        <p:spPr>
          <a:xfrm>
            <a:off x="0" y="764704"/>
            <a:ext cx="8964488" cy="6093296"/>
          </a:xfrm>
        </p:spPr>
        <p:txBody>
          <a:bodyPr>
            <a:normAutofit fontScale="47500" lnSpcReduction="20000"/>
          </a:bodyPr>
          <a:lstStyle/>
          <a:p>
            <a:r>
              <a:rPr lang="ru-RU" dirty="0" smtClean="0"/>
              <a:t>Двенадцать основных приёмов экстремального программирования (по первому изданию книги </a:t>
            </a:r>
            <a:r>
              <a:rPr lang="en-US" dirty="0" smtClean="0"/>
              <a:t>Extreme programming explained</a:t>
            </a:r>
            <a:r>
              <a:rPr lang="ru-RU" dirty="0" smtClean="0"/>
              <a:t>) могут быть объединены в четыре группы:</a:t>
            </a:r>
          </a:p>
          <a:p>
            <a:r>
              <a:rPr lang="ru-RU" dirty="0" smtClean="0"/>
              <a:t> </a:t>
            </a:r>
          </a:p>
          <a:p>
            <a:r>
              <a:rPr lang="ru-RU" dirty="0" smtClean="0"/>
              <a:t>    Короткий цикл обратной связи (</a:t>
            </a:r>
            <a:r>
              <a:rPr lang="en-US" dirty="0" smtClean="0"/>
              <a:t>Fine</a:t>
            </a:r>
            <a:r>
              <a:rPr lang="ru-RU" dirty="0" smtClean="0"/>
              <a:t>-</a:t>
            </a:r>
            <a:r>
              <a:rPr lang="en-US" dirty="0" smtClean="0"/>
              <a:t>scale feedback</a:t>
            </a:r>
            <a:r>
              <a:rPr lang="ru-RU" dirty="0" smtClean="0"/>
              <a:t>)</a:t>
            </a:r>
          </a:p>
          <a:p>
            <a:r>
              <a:rPr lang="ru-RU" dirty="0" smtClean="0"/>
              <a:t>        Разработка через тестирование (</a:t>
            </a:r>
            <a:r>
              <a:rPr lang="en-US" dirty="0" smtClean="0"/>
              <a:t>Test</a:t>
            </a:r>
            <a:r>
              <a:rPr lang="ru-RU" dirty="0" smtClean="0"/>
              <a:t>-</a:t>
            </a:r>
            <a:r>
              <a:rPr lang="en-US" dirty="0" smtClean="0"/>
              <a:t>driven development</a:t>
            </a:r>
            <a:r>
              <a:rPr lang="ru-RU" dirty="0" smtClean="0"/>
              <a:t>)</a:t>
            </a:r>
          </a:p>
          <a:p>
            <a:r>
              <a:rPr lang="ru-RU" dirty="0" smtClean="0"/>
              <a:t>        Игра в планирование (</a:t>
            </a:r>
            <a:r>
              <a:rPr lang="en-US" dirty="0" smtClean="0"/>
              <a:t>Planning game</a:t>
            </a:r>
            <a:r>
              <a:rPr lang="ru-RU" dirty="0" smtClean="0"/>
              <a:t>)</a:t>
            </a:r>
          </a:p>
          <a:p>
            <a:r>
              <a:rPr lang="ru-RU" dirty="0" smtClean="0"/>
              <a:t>        </a:t>
            </a:r>
            <a:r>
              <a:rPr lang="en-US" dirty="0" err="1" smtClean="0"/>
              <a:t>Заказчик</a:t>
            </a:r>
            <a:r>
              <a:rPr lang="en-US" dirty="0" smtClean="0"/>
              <a:t> </a:t>
            </a:r>
            <a:r>
              <a:rPr lang="en-US" dirty="0" err="1" smtClean="0"/>
              <a:t>всегда</a:t>
            </a:r>
            <a:r>
              <a:rPr lang="en-US" dirty="0" smtClean="0"/>
              <a:t> </a:t>
            </a:r>
            <a:r>
              <a:rPr lang="en-US" dirty="0" err="1" smtClean="0"/>
              <a:t>рядом</a:t>
            </a:r>
            <a:r>
              <a:rPr lang="en-US" dirty="0" smtClean="0"/>
              <a:t> (Whole team, Onsite customer)</a:t>
            </a:r>
            <a:endParaRPr lang="ru-RU" dirty="0" smtClean="0"/>
          </a:p>
          <a:p>
            <a:r>
              <a:rPr lang="en-US" dirty="0" smtClean="0"/>
              <a:t>        </a:t>
            </a:r>
            <a:r>
              <a:rPr lang="ru-RU" dirty="0" smtClean="0"/>
              <a:t>Парное программирование (</a:t>
            </a:r>
            <a:r>
              <a:rPr lang="en-US" dirty="0" smtClean="0"/>
              <a:t>Pair programming</a:t>
            </a:r>
            <a:r>
              <a:rPr lang="ru-RU" dirty="0" smtClean="0"/>
              <a:t>)</a:t>
            </a:r>
          </a:p>
          <a:p>
            <a:r>
              <a:rPr lang="ru-RU" dirty="0" smtClean="0"/>
              <a:t>    Непрерывный, а не пакетный процесс</a:t>
            </a:r>
          </a:p>
          <a:p>
            <a:r>
              <a:rPr lang="ru-RU" dirty="0" smtClean="0"/>
              <a:t>        </a:t>
            </a:r>
            <a:r>
              <a:rPr lang="en-US" dirty="0" err="1" smtClean="0"/>
              <a:t>Непрерывная</a:t>
            </a:r>
            <a:r>
              <a:rPr lang="en-US" dirty="0" smtClean="0"/>
              <a:t> </a:t>
            </a:r>
            <a:r>
              <a:rPr lang="en-US" dirty="0" err="1" smtClean="0"/>
              <a:t>интеграция</a:t>
            </a:r>
            <a:r>
              <a:rPr lang="en-US" dirty="0" smtClean="0"/>
              <a:t> (Continuous integration)</a:t>
            </a:r>
            <a:endParaRPr lang="ru-RU" dirty="0" smtClean="0"/>
          </a:p>
          <a:p>
            <a:r>
              <a:rPr lang="en-US" dirty="0" smtClean="0"/>
              <a:t>        </a:t>
            </a:r>
            <a:r>
              <a:rPr lang="en-US" dirty="0" err="1" smtClean="0"/>
              <a:t>Рефакторинг</a:t>
            </a:r>
            <a:r>
              <a:rPr lang="en-US" dirty="0" smtClean="0"/>
              <a:t> (Design improvement, Refactoring)</a:t>
            </a:r>
            <a:endParaRPr lang="ru-RU" dirty="0" smtClean="0"/>
          </a:p>
          <a:p>
            <a:r>
              <a:rPr lang="en-US" dirty="0" smtClean="0"/>
              <a:t>        </a:t>
            </a:r>
            <a:r>
              <a:rPr lang="ru-RU" dirty="0" smtClean="0"/>
              <a:t>Частые небольшие релизы (</a:t>
            </a:r>
            <a:r>
              <a:rPr lang="en-US" dirty="0" smtClean="0"/>
              <a:t>Small releases</a:t>
            </a:r>
            <a:r>
              <a:rPr lang="ru-RU" dirty="0" smtClean="0"/>
              <a:t>)</a:t>
            </a:r>
          </a:p>
          <a:p>
            <a:r>
              <a:rPr lang="ru-RU" dirty="0" smtClean="0"/>
              <a:t>    Понимание, разделяемое всеми</a:t>
            </a:r>
          </a:p>
          <a:p>
            <a:r>
              <a:rPr lang="ru-RU" dirty="0" smtClean="0"/>
              <a:t>        Простота проектирования (</a:t>
            </a:r>
            <a:r>
              <a:rPr lang="en-US" dirty="0" smtClean="0"/>
              <a:t>Simple design</a:t>
            </a:r>
            <a:r>
              <a:rPr lang="ru-RU" dirty="0" smtClean="0"/>
              <a:t>)</a:t>
            </a:r>
          </a:p>
          <a:p>
            <a:r>
              <a:rPr lang="ru-RU" dirty="0" smtClean="0"/>
              <a:t>        Метафора системы</a:t>
            </a:r>
          </a:p>
          <a:p>
            <a:r>
              <a:rPr lang="ru-RU" dirty="0" smtClean="0"/>
              <a:t>        Коллективное владение кодом (</a:t>
            </a:r>
            <a:r>
              <a:rPr lang="en-US" dirty="0" smtClean="0"/>
              <a:t>Collective code ownership</a:t>
            </a:r>
            <a:r>
              <a:rPr lang="ru-RU" dirty="0" smtClean="0"/>
              <a:t>) или выбранными шаблонами проектирования (</a:t>
            </a:r>
            <a:r>
              <a:rPr lang="en-US" dirty="0" smtClean="0"/>
              <a:t>Collective patterns ownership</a:t>
            </a:r>
            <a:r>
              <a:rPr lang="ru-RU" dirty="0" smtClean="0"/>
              <a:t>)</a:t>
            </a:r>
          </a:p>
          <a:p>
            <a:r>
              <a:rPr lang="ru-RU" dirty="0" smtClean="0"/>
              <a:t>        </a:t>
            </a:r>
            <a:r>
              <a:rPr lang="en-US" dirty="0" err="1" smtClean="0"/>
              <a:t>Стандарт</a:t>
            </a:r>
            <a:r>
              <a:rPr lang="en-US" dirty="0" smtClean="0"/>
              <a:t> </a:t>
            </a:r>
            <a:r>
              <a:rPr lang="en-US" dirty="0" err="1" smtClean="0"/>
              <a:t>оформления</a:t>
            </a:r>
            <a:r>
              <a:rPr lang="en-US" dirty="0" smtClean="0"/>
              <a:t> </a:t>
            </a:r>
            <a:r>
              <a:rPr lang="en-US" dirty="0" err="1" smtClean="0"/>
              <a:t>кода</a:t>
            </a:r>
            <a:r>
              <a:rPr lang="en-US" dirty="0" smtClean="0"/>
              <a:t> (Coding standard or Coding conventions)</a:t>
            </a:r>
            <a:endParaRPr lang="ru-RU" dirty="0" smtClean="0"/>
          </a:p>
          <a:p>
            <a:r>
              <a:rPr lang="en-US" dirty="0" smtClean="0"/>
              <a:t>    </a:t>
            </a:r>
            <a:r>
              <a:rPr lang="ru-RU" dirty="0" smtClean="0"/>
              <a:t>Социальная защищённость программиста (</a:t>
            </a:r>
            <a:r>
              <a:rPr lang="en-US" dirty="0" smtClean="0"/>
              <a:t>Programmer welfare</a:t>
            </a:r>
            <a:r>
              <a:rPr lang="ru-RU" dirty="0" smtClean="0"/>
              <a:t>):</a:t>
            </a:r>
          </a:p>
          <a:p>
            <a:r>
              <a:rPr lang="ru-RU" dirty="0" smtClean="0"/>
              <a:t>        </a:t>
            </a:r>
            <a:r>
              <a:rPr lang="en-US" dirty="0" smtClean="0"/>
              <a:t>40-часовая </a:t>
            </a:r>
            <a:r>
              <a:rPr lang="en-US" dirty="0" err="1" smtClean="0"/>
              <a:t>рабочая</a:t>
            </a:r>
            <a:r>
              <a:rPr lang="en-US" dirty="0" smtClean="0"/>
              <a:t> </a:t>
            </a:r>
            <a:r>
              <a:rPr lang="en-US" dirty="0" err="1" smtClean="0"/>
              <a:t>неделя</a:t>
            </a:r>
            <a:r>
              <a:rPr lang="en-US" dirty="0" smtClean="0"/>
              <a:t> (Sustainable pace, Forty-hour week)</a:t>
            </a:r>
            <a:endParaRPr lang="ru-RU" dirty="0" smtClean="0"/>
          </a:p>
          <a:p>
            <a:r>
              <a:rPr lang="en-US" dirty="0" smtClean="0"/>
              <a:t> </a:t>
            </a:r>
            <a:endParaRPr lang="ru-RU" dirty="0" smtClean="0"/>
          </a:p>
          <a:p>
            <a:r>
              <a:rPr lang="en-US" dirty="0" err="1" smtClean="0"/>
              <a:t>Тестирование</a:t>
            </a:r>
            <a:r>
              <a:rPr lang="ru-RU" dirty="0" smtClean="0"/>
              <a:t> – функциональное тестирование и </a:t>
            </a:r>
            <a:r>
              <a:rPr lang="en-US" dirty="0" smtClean="0"/>
              <a:t>Unit –</a:t>
            </a:r>
            <a:r>
              <a:rPr lang="ru-RU" dirty="0" smtClean="0"/>
              <a:t>тестирование модулей (отдельных модулей или кусков кода), предполагается, что тесты создаются даже раньше чем сам код. </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27</a:t>
            </a:fld>
            <a:endParaRPr lang="ru-R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172400" cy="692696"/>
          </a:xfrm>
        </p:spPr>
        <p:txBody>
          <a:bodyPr>
            <a:normAutofit fontScale="90000"/>
          </a:bodyPr>
          <a:lstStyle/>
          <a:p>
            <a:r>
              <a:rPr lang="en-US" dirty="0" smtClean="0"/>
              <a:t>SCRUM</a:t>
            </a:r>
            <a:endParaRPr lang="ru-RU" dirty="0"/>
          </a:p>
        </p:txBody>
      </p:sp>
      <p:sp>
        <p:nvSpPr>
          <p:cNvPr id="3" name="Содержимое 2"/>
          <p:cNvSpPr>
            <a:spLocks noGrp="1"/>
          </p:cNvSpPr>
          <p:nvPr>
            <p:ph idx="1"/>
          </p:nvPr>
        </p:nvSpPr>
        <p:spPr>
          <a:xfrm>
            <a:off x="107504" y="764704"/>
            <a:ext cx="8928992" cy="6093296"/>
          </a:xfrm>
        </p:spPr>
        <p:txBody>
          <a:bodyPr>
            <a:normAutofit fontScale="55000" lnSpcReduction="20000"/>
          </a:bodyPr>
          <a:lstStyle/>
          <a:p>
            <a:r>
              <a:rPr lang="en-US" dirty="0" smtClean="0"/>
              <a:t>SCRUM</a:t>
            </a:r>
            <a:r>
              <a:rPr lang="ru-RU" dirty="0" smtClean="0"/>
              <a:t> используется как в сфере разработки ПО, так и в других производственных </a:t>
            </a:r>
            <a:r>
              <a:rPr lang="ru-RU" dirty="0" err="1" smtClean="0"/>
              <a:t>бизнес-отраслях</a:t>
            </a:r>
            <a:r>
              <a:rPr lang="ru-RU" dirty="0" smtClean="0"/>
              <a:t>.</a:t>
            </a:r>
          </a:p>
          <a:p>
            <a:r>
              <a:rPr lang="ru-RU" dirty="0" smtClean="0"/>
              <a:t>Кроме управления проектами по разработке ПО, </a:t>
            </a:r>
            <a:r>
              <a:rPr lang="en-US" dirty="0" smtClean="0"/>
              <a:t>SCRUM</a:t>
            </a:r>
            <a:r>
              <a:rPr lang="ru-RU" dirty="0" smtClean="0"/>
              <a:t> может также использоваться в работе команд поддержки программного обеспечения, или как подход к управлению разработкой и сопровождению программ, и даже в ремонте</a:t>
            </a:r>
            <a:r>
              <a:rPr lang="en-US" dirty="0" smtClean="0"/>
              <a:t>.</a:t>
            </a:r>
          </a:p>
          <a:p>
            <a:r>
              <a:rPr lang="ru-RU" dirty="0" smtClean="0"/>
              <a:t>В методологии </a:t>
            </a:r>
            <a:r>
              <a:rPr lang="en-US" dirty="0" smtClean="0"/>
              <a:t>Scrum</a:t>
            </a:r>
            <a:r>
              <a:rPr lang="ru-RU" dirty="0" smtClean="0"/>
              <a:t> всего три роли:</a:t>
            </a:r>
          </a:p>
          <a:p>
            <a:r>
              <a:rPr lang="ru-RU" dirty="0" smtClean="0"/>
              <a:t>    </a:t>
            </a:r>
            <a:r>
              <a:rPr lang="en-US" dirty="0" smtClean="0"/>
              <a:t>Scrum Master</a:t>
            </a:r>
            <a:endParaRPr lang="ru-RU" dirty="0" smtClean="0"/>
          </a:p>
          <a:p>
            <a:r>
              <a:rPr lang="ru-RU" dirty="0" smtClean="0"/>
              <a:t>    </a:t>
            </a:r>
            <a:r>
              <a:rPr lang="en-US" dirty="0" smtClean="0"/>
              <a:t>Product Owner</a:t>
            </a:r>
            <a:endParaRPr lang="ru-RU" dirty="0" smtClean="0"/>
          </a:p>
          <a:p>
            <a:r>
              <a:rPr lang="ru-RU" dirty="0" smtClean="0"/>
              <a:t>    </a:t>
            </a:r>
            <a:r>
              <a:rPr lang="en-US" dirty="0" smtClean="0"/>
              <a:t>Team</a:t>
            </a:r>
            <a:r>
              <a:rPr lang="ru-RU" dirty="0" smtClean="0"/>
              <a:t> </a:t>
            </a:r>
          </a:p>
          <a:p>
            <a:r>
              <a:rPr lang="ru-RU" dirty="0" err="1" smtClean="0"/>
              <a:t>Скрам</a:t>
            </a:r>
            <a:r>
              <a:rPr lang="ru-RU" dirty="0" smtClean="0"/>
              <a:t> Мастер (</a:t>
            </a:r>
            <a:r>
              <a:rPr lang="en-US" dirty="0" smtClean="0"/>
              <a:t>Scrum Master</a:t>
            </a:r>
            <a:r>
              <a:rPr lang="ru-RU" dirty="0" smtClean="0"/>
              <a:t>) – самая важная роль в методологии. </a:t>
            </a:r>
            <a:r>
              <a:rPr lang="ru-RU" dirty="0" err="1" smtClean="0"/>
              <a:t>Скрам</a:t>
            </a:r>
            <a:r>
              <a:rPr lang="ru-RU" dirty="0" smtClean="0"/>
              <a:t> Мастер отвечает за успех </a:t>
            </a:r>
            <a:r>
              <a:rPr lang="en-US" dirty="0" smtClean="0"/>
              <a:t>Scrum</a:t>
            </a:r>
            <a:r>
              <a:rPr lang="ru-RU" dirty="0" smtClean="0"/>
              <a:t> в проекте. По сути, </a:t>
            </a:r>
            <a:r>
              <a:rPr lang="ru-RU" dirty="0" err="1" smtClean="0"/>
              <a:t>Скрам</a:t>
            </a:r>
            <a:r>
              <a:rPr lang="ru-RU" dirty="0" smtClean="0"/>
              <a:t> Мастер является интерфейсом между менеджментом и командой. Как правило, эту роль в проекте играет менеджер проекта или </a:t>
            </a:r>
            <a:r>
              <a:rPr lang="ru-RU" dirty="0" err="1" smtClean="0"/>
              <a:t>тимлид</a:t>
            </a:r>
            <a:r>
              <a:rPr lang="ru-RU" dirty="0" smtClean="0"/>
              <a:t>. Важно подчеркнуть, что </a:t>
            </a:r>
            <a:r>
              <a:rPr lang="ru-RU" dirty="0" err="1" smtClean="0"/>
              <a:t>Скрам</a:t>
            </a:r>
            <a:r>
              <a:rPr lang="ru-RU" dirty="0" smtClean="0"/>
              <a:t> Мастер не раздает задачи членам команды. В </a:t>
            </a:r>
            <a:r>
              <a:rPr lang="en-US" dirty="0" smtClean="0"/>
              <a:t>Agile</a:t>
            </a:r>
            <a:r>
              <a:rPr lang="ru-RU" dirty="0" smtClean="0"/>
              <a:t> команда является самоорганизующейся и </a:t>
            </a:r>
            <a:r>
              <a:rPr lang="ru-RU" dirty="0" err="1" smtClean="0"/>
              <a:t>самоуправлямой</a:t>
            </a:r>
            <a:r>
              <a:rPr lang="ru-RU" dirty="0" smtClean="0"/>
              <a:t>. Основные обязанности </a:t>
            </a:r>
            <a:r>
              <a:rPr lang="ru-RU" dirty="0" err="1" smtClean="0"/>
              <a:t>Скрам</a:t>
            </a:r>
            <a:r>
              <a:rPr lang="ru-RU" dirty="0" smtClean="0"/>
              <a:t> Мастера: </a:t>
            </a:r>
          </a:p>
          <a:p>
            <a:r>
              <a:rPr lang="ru-RU" dirty="0" smtClean="0"/>
              <a:t>    Создает атмосферу доверия</a:t>
            </a:r>
          </a:p>
          <a:p>
            <a:r>
              <a:rPr lang="ru-RU" dirty="0" smtClean="0"/>
              <a:t>    Участвует в митингах в качестве </a:t>
            </a:r>
            <a:r>
              <a:rPr lang="ru-RU" dirty="0" err="1" smtClean="0"/>
              <a:t>фасилитатора</a:t>
            </a:r>
            <a:endParaRPr lang="ru-RU" dirty="0" smtClean="0"/>
          </a:p>
          <a:p>
            <a:r>
              <a:rPr lang="ru-RU" dirty="0" smtClean="0"/>
              <a:t>    Устраняет препятствия</a:t>
            </a:r>
          </a:p>
          <a:p>
            <a:r>
              <a:rPr lang="ru-RU" dirty="0" smtClean="0"/>
              <a:t>    Делает проблемы и открытые вопросы видимыми</a:t>
            </a:r>
          </a:p>
          <a:p>
            <a:r>
              <a:rPr lang="ru-RU" dirty="0" smtClean="0"/>
              <a:t>    Отвечает за соблюдение практик и процесса в команде</a:t>
            </a:r>
          </a:p>
          <a:p>
            <a:r>
              <a:rPr lang="ru-RU" dirty="0" err="1" smtClean="0"/>
              <a:t>Скрам</a:t>
            </a:r>
            <a:r>
              <a:rPr lang="ru-RU" dirty="0" smtClean="0"/>
              <a:t> Мастер ведет </a:t>
            </a:r>
            <a:r>
              <a:rPr lang="en-US" dirty="0" smtClean="0"/>
              <a:t>Daily Scrum Meeting</a:t>
            </a:r>
            <a:r>
              <a:rPr lang="ru-RU" dirty="0" smtClean="0"/>
              <a:t> и отслеживает прогресс команды при помощи </a:t>
            </a:r>
            <a:r>
              <a:rPr lang="en-US" dirty="0" smtClean="0"/>
              <a:t>Sprint Backlog</a:t>
            </a:r>
            <a:r>
              <a:rPr lang="ru-RU" dirty="0" smtClean="0"/>
              <a:t>, отмечая статус всех задач в спринте. </a:t>
            </a:r>
            <a:r>
              <a:rPr lang="en-US" dirty="0" err="1" smtClean="0"/>
              <a:t>ScrumMaster</a:t>
            </a:r>
            <a:r>
              <a:rPr lang="ru-RU" dirty="0" smtClean="0"/>
              <a:t> может также помогать </a:t>
            </a:r>
            <a:r>
              <a:rPr lang="en-US" dirty="0" smtClean="0"/>
              <a:t>Product Owner</a:t>
            </a:r>
            <a:r>
              <a:rPr lang="ru-RU" dirty="0" smtClean="0"/>
              <a:t> создавать </a:t>
            </a:r>
            <a:r>
              <a:rPr lang="en-US" dirty="0" smtClean="0"/>
              <a:t>Backlog</a:t>
            </a:r>
            <a:r>
              <a:rPr lang="ru-RU" dirty="0" smtClean="0"/>
              <a:t> для команды.</a:t>
            </a:r>
          </a:p>
          <a:p>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28</a:t>
            </a:fld>
            <a:endParaRPr lang="ru-R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892480" cy="764704"/>
          </a:xfrm>
        </p:spPr>
        <p:txBody>
          <a:bodyPr>
            <a:normAutofit/>
          </a:bodyPr>
          <a:lstStyle/>
          <a:p>
            <a:r>
              <a:rPr lang="en-US" dirty="0" smtClean="0"/>
              <a:t>Product Owner</a:t>
            </a:r>
            <a:endParaRPr lang="ru-RU" dirty="0"/>
          </a:p>
        </p:txBody>
      </p:sp>
      <p:sp>
        <p:nvSpPr>
          <p:cNvPr id="3" name="Содержимое 2"/>
          <p:cNvSpPr>
            <a:spLocks noGrp="1"/>
          </p:cNvSpPr>
          <p:nvPr>
            <p:ph idx="1"/>
          </p:nvPr>
        </p:nvSpPr>
        <p:spPr>
          <a:xfrm>
            <a:off x="0" y="908720"/>
            <a:ext cx="8820472" cy="5688632"/>
          </a:xfrm>
        </p:spPr>
        <p:txBody>
          <a:bodyPr>
            <a:normAutofit fontScale="62500" lnSpcReduction="20000"/>
          </a:bodyPr>
          <a:lstStyle/>
          <a:p>
            <a:r>
              <a:rPr lang="en-US" dirty="0" smtClean="0"/>
              <a:t>Product Owner</a:t>
            </a:r>
            <a:r>
              <a:rPr lang="ru-RU" dirty="0" smtClean="0"/>
              <a:t> – это человек, отвечающий за разработку продукта. Как правило, это </a:t>
            </a:r>
            <a:r>
              <a:rPr lang="en-US" dirty="0" smtClean="0"/>
              <a:t>product manager</a:t>
            </a:r>
            <a:r>
              <a:rPr lang="ru-RU" dirty="0" smtClean="0"/>
              <a:t> для продуктовой разработки, менеджер проекта для внутренней разработки и представитель заказчика для заказной разработки. </a:t>
            </a:r>
            <a:r>
              <a:rPr lang="en-US" dirty="0" smtClean="0"/>
              <a:t>Product Owner</a:t>
            </a:r>
            <a:r>
              <a:rPr lang="ru-RU" dirty="0" smtClean="0"/>
              <a:t> – это единая точка принятия окончательных решений для команды в проекте, именно поэтому это всегда один человек, а не группа или комитет. Обязанности </a:t>
            </a:r>
            <a:r>
              <a:rPr lang="en-US" dirty="0" smtClean="0"/>
              <a:t>Product Owner</a:t>
            </a:r>
            <a:r>
              <a:rPr lang="ru-RU" dirty="0" smtClean="0"/>
              <a:t> :</a:t>
            </a:r>
          </a:p>
          <a:p>
            <a:r>
              <a:rPr lang="ru-RU" dirty="0" smtClean="0"/>
              <a:t> </a:t>
            </a:r>
          </a:p>
          <a:p>
            <a:r>
              <a:rPr lang="ru-RU" dirty="0" smtClean="0"/>
              <a:t>    Отвечает за формирование </a:t>
            </a:r>
            <a:r>
              <a:rPr lang="en-US" dirty="0" smtClean="0"/>
              <a:t>product vision</a:t>
            </a:r>
            <a:endParaRPr lang="ru-RU" dirty="0" smtClean="0"/>
          </a:p>
          <a:p>
            <a:r>
              <a:rPr lang="ru-RU" dirty="0" smtClean="0"/>
              <a:t>    Управляет</a:t>
            </a:r>
            <a:r>
              <a:rPr lang="en-US" dirty="0" smtClean="0"/>
              <a:t> ROI (</a:t>
            </a:r>
            <a:r>
              <a:rPr lang="ru-RU" dirty="0" smtClean="0"/>
              <a:t>возврат инвестиций</a:t>
            </a:r>
            <a:r>
              <a:rPr lang="en-US" dirty="0" smtClean="0"/>
              <a:t>)</a:t>
            </a:r>
            <a:endParaRPr lang="ru-RU" dirty="0" smtClean="0"/>
          </a:p>
          <a:p>
            <a:r>
              <a:rPr lang="ru-RU" dirty="0" smtClean="0"/>
              <a:t>    Управляет ожиданиями заказчиков и всех заинтересованных лиц</a:t>
            </a:r>
          </a:p>
          <a:p>
            <a:r>
              <a:rPr lang="ru-RU" dirty="0" smtClean="0"/>
              <a:t>    Координирует и </a:t>
            </a:r>
            <a:r>
              <a:rPr lang="ru-RU" dirty="0" err="1" smtClean="0"/>
              <a:t>приоритизирует</a:t>
            </a:r>
            <a:r>
              <a:rPr lang="ru-RU" dirty="0" smtClean="0"/>
              <a:t> </a:t>
            </a:r>
            <a:r>
              <a:rPr lang="en-US" dirty="0" smtClean="0"/>
              <a:t>Product backlog</a:t>
            </a:r>
            <a:r>
              <a:rPr lang="ru-RU" dirty="0" smtClean="0"/>
              <a:t> (список требований к продукту)</a:t>
            </a:r>
          </a:p>
          <a:p>
            <a:r>
              <a:rPr lang="ru-RU" dirty="0" smtClean="0"/>
              <a:t>    Предоставляет понятные и тестируемые требования команде</a:t>
            </a:r>
          </a:p>
          <a:p>
            <a:r>
              <a:rPr lang="ru-RU" dirty="0" smtClean="0"/>
              <a:t>    Взаимодействует с командой и заказчиком</a:t>
            </a:r>
          </a:p>
          <a:p>
            <a:r>
              <a:rPr lang="ru-RU" dirty="0" smtClean="0"/>
              <a:t>    Отвечает за приемку кода в конце каждой итерации</a:t>
            </a:r>
          </a:p>
          <a:p>
            <a:r>
              <a:rPr lang="ru-RU" dirty="0" smtClean="0"/>
              <a:t> </a:t>
            </a:r>
          </a:p>
          <a:p>
            <a:r>
              <a:rPr lang="en-US" dirty="0" smtClean="0"/>
              <a:t>Product Owner</a:t>
            </a:r>
            <a:r>
              <a:rPr lang="ru-RU" dirty="0" smtClean="0"/>
              <a:t> ставит задачи команде, но он не вправе ставить задачи конкретному члену проектной команды в течении спринта.</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29</a:t>
            </a:fld>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19256" cy="778098"/>
          </a:xfrm>
        </p:spPr>
        <p:txBody>
          <a:bodyPr>
            <a:normAutofit/>
          </a:bodyPr>
          <a:lstStyle/>
          <a:p>
            <a:r>
              <a:rPr lang="ru-RU" dirty="0" smtClean="0"/>
              <a:t>Конвейерное исполнение</a:t>
            </a:r>
            <a:endParaRPr lang="ru-RU" dirty="0"/>
          </a:p>
        </p:txBody>
      </p:sp>
      <p:sp>
        <p:nvSpPr>
          <p:cNvPr id="3" name="Содержимое 2"/>
          <p:cNvSpPr>
            <a:spLocks noGrp="1"/>
          </p:cNvSpPr>
          <p:nvPr>
            <p:ph idx="1"/>
          </p:nvPr>
        </p:nvSpPr>
        <p:spPr>
          <a:xfrm>
            <a:off x="251520" y="1052736"/>
            <a:ext cx="8640960" cy="3456384"/>
          </a:xfrm>
        </p:spPr>
        <p:txBody>
          <a:bodyPr>
            <a:normAutofit fontScale="70000" lnSpcReduction="20000"/>
          </a:bodyPr>
          <a:lstStyle/>
          <a:p>
            <a:r>
              <a:rPr lang="ru-RU" dirty="0"/>
              <a:t>способ организации вычислений, используемый в современных процессорах и контроллерах с целью повышения их производительности (увеличения числа инструкций, выполняемых в единицу времени — эксплуатация параллелизма на уровне инструкций), технология, используемая при разработке компьютеров и других цифровых электронных устройств</a:t>
            </a:r>
            <a:r>
              <a:rPr lang="ru-RU" dirty="0" smtClean="0"/>
              <a:t>.</a:t>
            </a:r>
          </a:p>
          <a:p>
            <a:r>
              <a:rPr lang="en-US" dirty="0"/>
              <a:t>IF</a:t>
            </a:r>
            <a:r>
              <a:rPr lang="ru-RU" dirty="0"/>
              <a:t> (англ. </a:t>
            </a:r>
            <a:r>
              <a:rPr lang="en-US" dirty="0"/>
              <a:t>Instruction Fetch</a:t>
            </a:r>
            <a:r>
              <a:rPr lang="ru-RU" dirty="0"/>
              <a:t>) — получение инструкции,</a:t>
            </a:r>
          </a:p>
          <a:p>
            <a:r>
              <a:rPr lang="en-US" dirty="0"/>
              <a:t>I</a:t>
            </a:r>
            <a:r>
              <a:rPr lang="en-US" dirty="0" smtClean="0"/>
              <a:t>D</a:t>
            </a:r>
            <a:r>
              <a:rPr lang="ru-RU" dirty="0" smtClean="0"/>
              <a:t> </a:t>
            </a:r>
            <a:r>
              <a:rPr lang="ru-RU" dirty="0"/>
              <a:t>(англ. </a:t>
            </a:r>
            <a:r>
              <a:rPr lang="en-US" dirty="0"/>
              <a:t>Instruction Decode</a:t>
            </a:r>
            <a:r>
              <a:rPr lang="ru-RU" dirty="0"/>
              <a:t>) — раскодирование инструкции,</a:t>
            </a:r>
          </a:p>
          <a:p>
            <a:r>
              <a:rPr lang="ru-RU" dirty="0"/>
              <a:t> </a:t>
            </a:r>
            <a:r>
              <a:rPr lang="en-US" dirty="0" smtClean="0"/>
              <a:t>EX</a:t>
            </a:r>
            <a:r>
              <a:rPr lang="ru-RU" dirty="0" smtClean="0"/>
              <a:t> </a:t>
            </a:r>
            <a:r>
              <a:rPr lang="ru-RU" dirty="0"/>
              <a:t>(англ. </a:t>
            </a:r>
            <a:r>
              <a:rPr lang="en-US" dirty="0"/>
              <a:t>Execute</a:t>
            </a:r>
            <a:r>
              <a:rPr lang="ru-RU" dirty="0"/>
              <a:t>) — выполнение,</a:t>
            </a:r>
          </a:p>
          <a:p>
            <a:r>
              <a:rPr lang="ru-RU" dirty="0"/>
              <a:t> </a:t>
            </a:r>
            <a:r>
              <a:rPr lang="en-US" dirty="0" smtClean="0"/>
              <a:t>MEM</a:t>
            </a:r>
            <a:r>
              <a:rPr lang="ru-RU" dirty="0" smtClean="0"/>
              <a:t> </a:t>
            </a:r>
            <a:r>
              <a:rPr lang="ru-RU" dirty="0"/>
              <a:t>(англ. </a:t>
            </a:r>
            <a:r>
              <a:rPr lang="en-US" dirty="0"/>
              <a:t>Memory access) — </a:t>
            </a:r>
            <a:r>
              <a:rPr lang="en-US" dirty="0" err="1"/>
              <a:t>доступ</a:t>
            </a:r>
            <a:r>
              <a:rPr lang="en-US" dirty="0"/>
              <a:t> к </a:t>
            </a:r>
            <a:r>
              <a:rPr lang="en-US" dirty="0" err="1"/>
              <a:t>памяти</a:t>
            </a:r>
            <a:r>
              <a:rPr lang="en-US" dirty="0"/>
              <a:t>,</a:t>
            </a:r>
            <a:endParaRPr lang="ru-RU" dirty="0"/>
          </a:p>
          <a:p>
            <a:r>
              <a:rPr lang="en-US" dirty="0"/>
              <a:t> </a:t>
            </a:r>
            <a:r>
              <a:rPr lang="en-US" dirty="0" smtClean="0"/>
              <a:t>WB </a:t>
            </a:r>
            <a:r>
              <a:rPr lang="en-US" dirty="0"/>
              <a:t>(</a:t>
            </a:r>
            <a:r>
              <a:rPr lang="en-US" dirty="0" err="1"/>
              <a:t>англ</a:t>
            </a:r>
            <a:r>
              <a:rPr lang="en-US" dirty="0"/>
              <a:t>. Register write back) — </a:t>
            </a:r>
            <a:r>
              <a:rPr lang="en-US" dirty="0" err="1"/>
              <a:t>запись</a:t>
            </a:r>
            <a:r>
              <a:rPr lang="en-US" dirty="0"/>
              <a:t> в </a:t>
            </a:r>
            <a:r>
              <a:rPr lang="en-US" dirty="0" err="1"/>
              <a:t>регистр</a:t>
            </a:r>
            <a:r>
              <a:rPr lang="en-US" dirty="0" smtClean="0"/>
              <a:t>.</a:t>
            </a:r>
          </a:p>
          <a:p>
            <a:endParaRPr lang="ru-RU" dirty="0" smtClean="0"/>
          </a:p>
          <a:p>
            <a:endParaRPr lang="ru-RU" dirty="0" smtClean="0"/>
          </a:p>
          <a:p>
            <a:pPr lvl="8"/>
            <a:endParaRPr lang="ru-RU" dirty="0"/>
          </a:p>
          <a:p>
            <a:endParaRPr lang="ru-RU" dirty="0"/>
          </a:p>
        </p:txBody>
      </p:sp>
      <p:pic>
        <p:nvPicPr>
          <p:cNvPr id="4" name="Рисунок 3"/>
          <p:cNvPicPr/>
          <p:nvPr/>
        </p:nvPicPr>
        <p:blipFill>
          <a:blip r:embed="rId2" cstate="print"/>
          <a:srcRect/>
          <a:stretch>
            <a:fillRect/>
          </a:stretch>
        </p:blipFill>
        <p:spPr bwMode="auto">
          <a:xfrm>
            <a:off x="539552" y="4869160"/>
            <a:ext cx="5940425" cy="1723457"/>
          </a:xfrm>
          <a:prstGeom prst="rect">
            <a:avLst/>
          </a:prstGeom>
          <a:noFill/>
          <a:ln w="9525">
            <a:noFill/>
            <a:miter lim="800000"/>
            <a:headEnd/>
            <a:tailEnd/>
          </a:ln>
        </p:spPr>
      </p:pic>
      <p:sp>
        <p:nvSpPr>
          <p:cNvPr id="5" name="Скругленный прямоугольник 4"/>
          <p:cNvSpPr/>
          <p:nvPr/>
        </p:nvSpPr>
        <p:spPr>
          <a:xfrm>
            <a:off x="6623720" y="4725144"/>
            <a:ext cx="2520280"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smtClean="0"/>
              <a:t>Нековейерное</a:t>
            </a:r>
            <a:r>
              <a:rPr lang="ru-RU" dirty="0" smtClean="0"/>
              <a:t> время исполнения пропорционально 5*5 = 25</a:t>
            </a:r>
          </a:p>
          <a:p>
            <a:pPr algn="ctr"/>
            <a:r>
              <a:rPr lang="ru-RU" dirty="0" smtClean="0"/>
              <a:t>Конвейерное</a:t>
            </a:r>
          </a:p>
          <a:p>
            <a:pPr algn="ctr"/>
            <a:r>
              <a:rPr lang="ru-RU" dirty="0"/>
              <a:t>9</a:t>
            </a:r>
          </a:p>
        </p:txBody>
      </p:sp>
      <p:sp>
        <p:nvSpPr>
          <p:cNvPr id="6" name="Номер слайда 5"/>
          <p:cNvSpPr>
            <a:spLocks noGrp="1"/>
          </p:cNvSpPr>
          <p:nvPr>
            <p:ph type="sldNum" sz="quarter" idx="12"/>
          </p:nvPr>
        </p:nvSpPr>
        <p:spPr/>
        <p:txBody>
          <a:bodyPr/>
          <a:lstStyle/>
          <a:p>
            <a:fld id="{103B4941-714A-4534-BAF0-D7B3F1DCFD06}" type="slidenum">
              <a:rPr lang="ru-RU" smtClean="0"/>
              <a:pPr/>
              <a:t>3</a:t>
            </a:fld>
            <a:endParaRPr lang="ru-RU"/>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0"/>
            <a:ext cx="8712968" cy="6669360"/>
          </a:xfrm>
        </p:spPr>
        <p:txBody>
          <a:bodyPr>
            <a:normAutofit fontScale="47500" lnSpcReduction="20000"/>
          </a:bodyPr>
          <a:lstStyle/>
          <a:p>
            <a:r>
              <a:rPr lang="ru-RU" dirty="0" smtClean="0"/>
              <a:t>Команда (</a:t>
            </a:r>
            <a:r>
              <a:rPr lang="en-US" dirty="0" smtClean="0"/>
              <a:t>Team</a:t>
            </a:r>
            <a:r>
              <a:rPr lang="ru-RU" dirty="0" smtClean="0"/>
              <a:t>).В методологии </a:t>
            </a:r>
            <a:r>
              <a:rPr lang="en-US" dirty="0" smtClean="0"/>
              <a:t>Scrum</a:t>
            </a:r>
            <a:r>
              <a:rPr lang="ru-RU" dirty="0" smtClean="0"/>
              <a:t> команда является самоорганизующейся и самоуправляемой. Команда берет на себя обязательства по выполнению объема работ на спринт перед </a:t>
            </a:r>
            <a:r>
              <a:rPr lang="en-US" dirty="0" smtClean="0"/>
              <a:t>Product Owner</a:t>
            </a:r>
            <a:r>
              <a:rPr lang="ru-RU" dirty="0" smtClean="0"/>
              <a:t>. Работа команды оценивается как работа единой группы. В </a:t>
            </a:r>
            <a:r>
              <a:rPr lang="en-US" dirty="0" smtClean="0"/>
              <a:t>Scrum</a:t>
            </a:r>
            <a:r>
              <a:rPr lang="ru-RU" dirty="0" smtClean="0"/>
              <a:t> вклад отдельных членов проектной команды не оценивается, так как это разваливает самоорганизацию команды. Обязанности команды таковы:</a:t>
            </a:r>
          </a:p>
          <a:p>
            <a:r>
              <a:rPr lang="ru-RU" dirty="0" smtClean="0"/>
              <a:t> </a:t>
            </a:r>
          </a:p>
          <a:p>
            <a:r>
              <a:rPr lang="ru-RU" dirty="0" smtClean="0"/>
              <a:t>    Отвечает за оценку элементов </a:t>
            </a:r>
            <a:r>
              <a:rPr lang="ru-RU" dirty="0" err="1" smtClean="0"/>
              <a:t>баклога</a:t>
            </a:r>
            <a:endParaRPr lang="ru-RU" dirty="0" smtClean="0"/>
          </a:p>
          <a:p>
            <a:r>
              <a:rPr lang="ru-RU" dirty="0" smtClean="0"/>
              <a:t>    Принимает решение по дизайну и имплементации</a:t>
            </a:r>
          </a:p>
          <a:p>
            <a:r>
              <a:rPr lang="ru-RU" dirty="0" smtClean="0"/>
              <a:t>    Разрабатывает софт и предоставляет его заказчику</a:t>
            </a:r>
          </a:p>
          <a:p>
            <a:r>
              <a:rPr lang="ru-RU" dirty="0" smtClean="0"/>
              <a:t>    Отслеживает собственный прогресс (вместе со </a:t>
            </a:r>
            <a:r>
              <a:rPr lang="ru-RU" dirty="0" err="1" smtClean="0"/>
              <a:t>Скрам</a:t>
            </a:r>
            <a:r>
              <a:rPr lang="ru-RU" dirty="0" smtClean="0"/>
              <a:t> Мастером)</a:t>
            </a:r>
          </a:p>
          <a:p>
            <a:r>
              <a:rPr lang="ru-RU" dirty="0" smtClean="0"/>
              <a:t>    Отвечает за результат перед </a:t>
            </a:r>
            <a:r>
              <a:rPr lang="en-US" dirty="0" smtClean="0"/>
              <a:t>Product Owner</a:t>
            </a:r>
            <a:endParaRPr lang="ru-RU" dirty="0" smtClean="0"/>
          </a:p>
          <a:p>
            <a:r>
              <a:rPr lang="ru-RU" dirty="0" smtClean="0"/>
              <a:t> </a:t>
            </a:r>
          </a:p>
          <a:p>
            <a:r>
              <a:rPr lang="ru-RU" dirty="0" smtClean="0"/>
              <a:t>Размер команды ограничивается размером группы людей, способных эффективно взаимодействовать лицом к лицу. Типичные размер команды – 7 плюс минус 2.</a:t>
            </a:r>
          </a:p>
          <a:p>
            <a:r>
              <a:rPr lang="ru-RU" dirty="0" smtClean="0"/>
              <a:t> </a:t>
            </a:r>
          </a:p>
          <a:p>
            <a:r>
              <a:rPr lang="ru-RU" dirty="0" smtClean="0"/>
              <a:t>Команда в </a:t>
            </a:r>
            <a:r>
              <a:rPr lang="en-US" dirty="0" smtClean="0"/>
              <a:t>Scrum</a:t>
            </a:r>
            <a:r>
              <a:rPr lang="ru-RU" dirty="0" smtClean="0"/>
              <a:t> </a:t>
            </a:r>
            <a:r>
              <a:rPr lang="ru-RU" dirty="0" err="1" smtClean="0"/>
              <a:t>кроссфункциональна</a:t>
            </a:r>
            <a:r>
              <a:rPr lang="ru-RU" dirty="0" smtClean="0"/>
              <a:t>. В нее входят люди с различными навыками – разработчики, аналитики, </a:t>
            </a:r>
            <a:r>
              <a:rPr lang="ru-RU" dirty="0" err="1" smtClean="0"/>
              <a:t>тестировщики</a:t>
            </a:r>
            <a:r>
              <a:rPr lang="ru-RU" dirty="0" smtClean="0"/>
              <a:t>. Нет заранее определенных и поделенных ролей в команде, ограничивающих область действий членов команды. Команда состоит из инженеров, которые вносят свой вклад в общий успех проекта в соответствии со своими способностями и проектной необходимостью.</a:t>
            </a:r>
          </a:p>
          <a:p>
            <a:r>
              <a:rPr lang="ru-RU" dirty="0" smtClean="0"/>
              <a:t> </a:t>
            </a:r>
          </a:p>
          <a:p>
            <a:r>
              <a:rPr lang="ru-RU" dirty="0" smtClean="0"/>
              <a:t>Команда </a:t>
            </a:r>
            <a:r>
              <a:rPr lang="ru-RU" dirty="0" err="1" smtClean="0"/>
              <a:t>самоорганизуется</a:t>
            </a:r>
            <a:r>
              <a:rPr lang="ru-RU" dirty="0" smtClean="0"/>
              <a:t> для выполнения конкретных задач в проекте, что позволяет ей гибко реагировать на любые возможные задачи. Для облегчения коммуникаций команда должна находиться в одном месте (</a:t>
            </a:r>
            <a:r>
              <a:rPr lang="en-US" dirty="0" err="1" smtClean="0"/>
              <a:t>colocated</a:t>
            </a:r>
            <a:r>
              <a:rPr lang="ru-RU" dirty="0" smtClean="0"/>
              <a:t>). Предпочтительно размещать команду не в кубиках, а в одной общей комнате для того, чтобы уменьшить препятствия для свободного общения. Команде необходимо предоставить все необходимое для комфортной работы, обеспечить досками и </a:t>
            </a:r>
            <a:r>
              <a:rPr lang="ru-RU" dirty="0" err="1" smtClean="0"/>
              <a:t>флипчартами</a:t>
            </a:r>
            <a:r>
              <a:rPr lang="ru-RU" dirty="0" smtClean="0"/>
              <a:t>, предоставить все необходимые инструменты и среду для работы.</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30</a:t>
            </a:fld>
            <a:endParaRPr lang="ru-RU"/>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a:spLocks noGrp="1"/>
          </p:cNvSpPr>
          <p:nvPr>
            <p:ph idx="1"/>
          </p:nvPr>
        </p:nvSpPr>
        <p:spPr>
          <a:xfrm>
            <a:off x="0" y="0"/>
            <a:ext cx="9144000" cy="6858000"/>
          </a:xfrm>
        </p:spPr>
        <p:txBody>
          <a:bodyPr>
            <a:normAutofit fontScale="47500" lnSpcReduction="20000"/>
          </a:bodyPr>
          <a:lstStyle/>
          <a:p>
            <a:r>
              <a:rPr lang="en-US" dirty="0" smtClean="0"/>
              <a:t>Product Backlog</a:t>
            </a:r>
            <a:endParaRPr lang="ru-RU" dirty="0" smtClean="0"/>
          </a:p>
          <a:p>
            <a:r>
              <a:rPr lang="en-US" dirty="0" smtClean="0"/>
              <a:t>Product Backlog</a:t>
            </a:r>
            <a:r>
              <a:rPr lang="ru-RU" dirty="0" smtClean="0"/>
              <a:t> – это </a:t>
            </a:r>
            <a:r>
              <a:rPr lang="ru-RU" dirty="0" err="1" smtClean="0"/>
              <a:t>приоритезированный</a:t>
            </a:r>
            <a:r>
              <a:rPr lang="ru-RU" dirty="0" smtClean="0"/>
              <a:t> список имеющихся на данный момент бизнес требований и технических требований к системе. </a:t>
            </a:r>
            <a:r>
              <a:rPr lang="en-US" dirty="0" smtClean="0"/>
              <a:t>Product Backlog </a:t>
            </a:r>
            <a:r>
              <a:rPr lang="en-US" dirty="0" err="1" smtClean="0"/>
              <a:t>включает</a:t>
            </a:r>
            <a:r>
              <a:rPr lang="en-US" dirty="0" smtClean="0"/>
              <a:t> в </a:t>
            </a:r>
            <a:r>
              <a:rPr lang="en-US" dirty="0" err="1" smtClean="0"/>
              <a:t>себя</a:t>
            </a:r>
            <a:r>
              <a:rPr lang="en-US" dirty="0" smtClean="0"/>
              <a:t> use cases, defects, enhancements, technologies, stories, features, issues, и </a:t>
            </a:r>
            <a:r>
              <a:rPr lang="en-US" dirty="0" err="1" smtClean="0"/>
              <a:t>т.д</a:t>
            </a:r>
            <a:r>
              <a:rPr lang="en-US" dirty="0" smtClean="0"/>
              <a:t>.. Product backlog</a:t>
            </a:r>
            <a:r>
              <a:rPr lang="ru-RU" dirty="0" smtClean="0"/>
              <a:t> также включает задачи, важные для команды, например «провести тренинг», «добить всем памяти» </a:t>
            </a:r>
          </a:p>
          <a:p>
            <a:r>
              <a:rPr lang="en-US" dirty="0" smtClean="0"/>
              <a:t>Product Backlog</a:t>
            </a:r>
            <a:endParaRPr lang="ru-RU" dirty="0" smtClean="0"/>
          </a:p>
          <a:p>
            <a:r>
              <a:rPr lang="en-US" dirty="0" smtClean="0"/>
              <a:t>Product Backlog</a:t>
            </a:r>
            <a:r>
              <a:rPr lang="ru-RU" dirty="0" smtClean="0"/>
              <a:t> постоянно пересматривается и дополняется – в него включаются новые требования, удаляются ненужные, пересматриваются приоритеты. За </a:t>
            </a:r>
            <a:r>
              <a:rPr lang="en-US" dirty="0" smtClean="0"/>
              <a:t>Product Backlog</a:t>
            </a:r>
            <a:r>
              <a:rPr lang="ru-RU" dirty="0" smtClean="0"/>
              <a:t> отвечает </a:t>
            </a:r>
            <a:r>
              <a:rPr lang="en-US" dirty="0" smtClean="0"/>
              <a:t>Product Owner</a:t>
            </a:r>
            <a:r>
              <a:rPr lang="ru-RU" dirty="0" smtClean="0"/>
              <a:t>. Он также работает совместно с командой для того, чтобы получить приближенную оценку на выполнение элементов </a:t>
            </a:r>
            <a:r>
              <a:rPr lang="en-US" dirty="0" smtClean="0"/>
              <a:t>Product Backlog</a:t>
            </a:r>
            <a:r>
              <a:rPr lang="ru-RU" dirty="0" smtClean="0"/>
              <a:t> для того, чтобы более точно расставлять приоритеты в соответствии с необходимым временем на выполнение.</a:t>
            </a:r>
          </a:p>
          <a:p>
            <a:r>
              <a:rPr lang="en-US" dirty="0" smtClean="0"/>
              <a:t>Sprint Backlog</a:t>
            </a:r>
            <a:endParaRPr lang="ru-RU" dirty="0" smtClean="0"/>
          </a:p>
          <a:p>
            <a:r>
              <a:rPr lang="en-US" dirty="0" smtClean="0"/>
              <a:t>Sprint Backlog</a:t>
            </a:r>
            <a:r>
              <a:rPr lang="ru-RU" dirty="0" smtClean="0"/>
              <a:t> содержит функциональность, выбранную </a:t>
            </a:r>
            <a:r>
              <a:rPr lang="en-US" dirty="0" smtClean="0"/>
              <a:t>Product Owner </a:t>
            </a:r>
            <a:r>
              <a:rPr lang="en-US" dirty="0" err="1" smtClean="0"/>
              <a:t>из</a:t>
            </a:r>
            <a:r>
              <a:rPr lang="en-US" dirty="0" smtClean="0"/>
              <a:t> Product Backlog. </a:t>
            </a:r>
            <a:r>
              <a:rPr lang="ru-RU" dirty="0" smtClean="0"/>
              <a:t>Все функции разбиты по задачам, каждая из которых оценивается командой. Каждый день команда оценивает объем работы, который нужно проделать для завершения задач.</a:t>
            </a:r>
          </a:p>
          <a:p>
            <a:r>
              <a:rPr lang="ru-RU" dirty="0" smtClean="0"/>
              <a:t> </a:t>
            </a:r>
          </a:p>
          <a:p>
            <a:r>
              <a:rPr lang="ru-RU" dirty="0" smtClean="0"/>
              <a:t>Пример </a:t>
            </a:r>
            <a:r>
              <a:rPr lang="en-US" dirty="0" smtClean="0"/>
              <a:t>Sprint Backlog</a:t>
            </a:r>
            <a:endParaRPr lang="ru-RU" dirty="0" smtClean="0"/>
          </a:p>
          <a:p>
            <a:r>
              <a:rPr lang="ru-RU" dirty="0" smtClean="0"/>
              <a:t>Сумма оценок оставшейся работы может быть построена как график зависимости от времени. Такой график называется </a:t>
            </a:r>
            <a:r>
              <a:rPr lang="en-US" dirty="0" smtClean="0"/>
              <a:t>Sprint </a:t>
            </a:r>
            <a:r>
              <a:rPr lang="en-US" dirty="0" err="1" smtClean="0"/>
              <a:t>Burndown</a:t>
            </a:r>
            <a:r>
              <a:rPr lang="en-US" dirty="0" smtClean="0"/>
              <a:t> chart</a:t>
            </a:r>
            <a:r>
              <a:rPr lang="ru-RU" dirty="0" smtClean="0"/>
              <a:t>. Он демонстрирует прогресс команды по ходу спринта.</a:t>
            </a:r>
          </a:p>
          <a:p>
            <a:r>
              <a:rPr lang="en-US" dirty="0" smtClean="0"/>
              <a:t>Sprint </a:t>
            </a:r>
            <a:r>
              <a:rPr lang="en-US" dirty="0" err="1" smtClean="0"/>
              <a:t>Burndown</a:t>
            </a:r>
            <a:r>
              <a:rPr lang="en-US" dirty="0" smtClean="0"/>
              <a:t> chart</a:t>
            </a:r>
            <a:endParaRPr lang="ru-RU" dirty="0" smtClean="0"/>
          </a:p>
          <a:p>
            <a:r>
              <a:rPr lang="en-US" dirty="0" err="1" smtClean="0"/>
              <a:t>Спринт</a:t>
            </a:r>
            <a:r>
              <a:rPr lang="en-US" dirty="0" smtClean="0"/>
              <a:t> (Sprint)</a:t>
            </a:r>
            <a:endParaRPr lang="ru-RU" dirty="0" smtClean="0"/>
          </a:p>
          <a:p>
            <a:r>
              <a:rPr lang="ru-RU" dirty="0" smtClean="0"/>
              <a:t>В </a:t>
            </a:r>
            <a:r>
              <a:rPr lang="en-US" dirty="0" smtClean="0"/>
              <a:t>Scrum</a:t>
            </a:r>
            <a:r>
              <a:rPr lang="ru-RU" dirty="0" smtClean="0"/>
              <a:t> итерация называется </a:t>
            </a:r>
            <a:r>
              <a:rPr lang="en-US" dirty="0" smtClean="0"/>
              <a:t>Sprint</a:t>
            </a:r>
            <a:r>
              <a:rPr lang="ru-RU" dirty="0" smtClean="0"/>
              <a:t>. Ее длительность составляет 1 месяц (30 дней). Результатом </a:t>
            </a:r>
            <a:r>
              <a:rPr lang="en-US" dirty="0" smtClean="0"/>
              <a:t>Sprint</a:t>
            </a:r>
            <a:r>
              <a:rPr lang="ru-RU" dirty="0" smtClean="0"/>
              <a:t> является готовый продукт (</a:t>
            </a:r>
            <a:r>
              <a:rPr lang="en-US" dirty="0" smtClean="0"/>
              <a:t>build</a:t>
            </a:r>
            <a:r>
              <a:rPr lang="ru-RU" dirty="0" smtClean="0"/>
              <a:t>), который можно передавать (</a:t>
            </a:r>
            <a:r>
              <a:rPr lang="en-US" dirty="0" smtClean="0"/>
              <a:t>deliver</a:t>
            </a:r>
            <a:r>
              <a:rPr lang="ru-RU" dirty="0" smtClean="0"/>
              <a:t>) заказчику (по крайней мере, система должна быть готова к показу заказчику). Короткие спринты обеспечивают быстрый </a:t>
            </a:r>
            <a:r>
              <a:rPr lang="en-US" dirty="0" smtClean="0"/>
              <a:t>feedback</a:t>
            </a:r>
            <a:r>
              <a:rPr lang="ru-RU" dirty="0" smtClean="0"/>
              <a:t> проектной команде от заказчика. Заказчик получает возможность гибко управлять </a:t>
            </a:r>
            <a:r>
              <a:rPr lang="en-US" dirty="0" smtClean="0"/>
              <a:t>scope</a:t>
            </a:r>
            <a:r>
              <a:rPr lang="ru-RU" dirty="0" smtClean="0"/>
              <a:t> системы, оценивая результат спринта и предлагая улучшения к созданной функциональности. </a:t>
            </a:r>
          </a:p>
          <a:p>
            <a:r>
              <a:rPr lang="ru-RU" dirty="0" smtClean="0"/>
              <a:t>Такие улучшения попадают в </a:t>
            </a:r>
            <a:r>
              <a:rPr lang="en-US" dirty="0" smtClean="0"/>
              <a:t>Product Backlog</a:t>
            </a:r>
            <a:r>
              <a:rPr lang="ru-RU" dirty="0" smtClean="0"/>
              <a:t>, </a:t>
            </a:r>
            <a:r>
              <a:rPr lang="ru-RU" dirty="0" err="1" smtClean="0"/>
              <a:t>приоритезируются</a:t>
            </a:r>
            <a:r>
              <a:rPr lang="ru-RU" dirty="0" smtClean="0"/>
              <a:t> наравне с прочими требованиями и могут быть запланированы на следующий (или на один из следующих) спринтов. Каждый спринт представляет собой маленький «водопад». В течение спринта делаются все работы по сбору требований, дизайну, кодированию и тестированию продукта. </a:t>
            </a:r>
            <a:r>
              <a:rPr lang="en-US" dirty="0" smtClean="0"/>
              <a:t>Scope</a:t>
            </a:r>
            <a:r>
              <a:rPr lang="ru-RU" dirty="0" smtClean="0"/>
              <a:t> спринта должен быть фиксированным. Это позволяет команде давать обязательства на тот объем работ, который должен быть сделан в спринте. Это означает, что </a:t>
            </a:r>
            <a:r>
              <a:rPr lang="en-US" dirty="0" smtClean="0"/>
              <a:t>Sprint Backlog</a:t>
            </a:r>
            <a:r>
              <a:rPr lang="ru-RU" dirty="0" smtClean="0"/>
              <a:t> не может быть изменен никем, кроме команды.</a:t>
            </a:r>
          </a:p>
          <a:p>
            <a:endParaRPr lang="ru-RU" dirty="0"/>
          </a:p>
        </p:txBody>
      </p:sp>
      <p:sp>
        <p:nvSpPr>
          <p:cNvPr id="3" name="Номер слайда 2"/>
          <p:cNvSpPr>
            <a:spLocks noGrp="1"/>
          </p:cNvSpPr>
          <p:nvPr>
            <p:ph type="sldNum" sz="quarter" idx="12"/>
          </p:nvPr>
        </p:nvSpPr>
        <p:spPr/>
        <p:txBody>
          <a:bodyPr/>
          <a:lstStyle/>
          <a:p>
            <a:fld id="{103B4941-714A-4534-BAF0-D7B3F1DCFD06}" type="slidenum">
              <a:rPr lang="ru-RU" smtClean="0"/>
              <a:pPr/>
              <a:t>31</a:t>
            </a:fld>
            <a:endParaRPr lang="ru-RU"/>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116632"/>
            <a:ext cx="8784976" cy="6741368"/>
          </a:xfrm>
        </p:spPr>
        <p:txBody>
          <a:bodyPr>
            <a:normAutofit fontScale="62500" lnSpcReduction="20000"/>
          </a:bodyPr>
          <a:lstStyle/>
          <a:p>
            <a:r>
              <a:rPr lang="ru-RU" dirty="0" smtClean="0"/>
              <a:t>Жизненный цикл спринта</a:t>
            </a:r>
          </a:p>
          <a:p>
            <a:r>
              <a:rPr lang="ru-RU" dirty="0" smtClean="0"/>
              <a:t>    Планирование спринта</a:t>
            </a:r>
          </a:p>
          <a:p>
            <a:r>
              <a:rPr lang="ru-RU" dirty="0" smtClean="0"/>
              <a:t> </a:t>
            </a:r>
          </a:p>
          <a:p>
            <a:r>
              <a:rPr lang="ru-RU" dirty="0" smtClean="0"/>
              <a:t>В начале каждого спринта проводится планирование спринта. В планировании спринта участвуют заказчики, пользователи, менеджмент, </a:t>
            </a:r>
            <a:r>
              <a:rPr lang="en-US" dirty="0" smtClean="0"/>
              <a:t>Product Owner</a:t>
            </a:r>
            <a:r>
              <a:rPr lang="ru-RU" dirty="0" smtClean="0"/>
              <a:t>, </a:t>
            </a:r>
            <a:r>
              <a:rPr lang="ru-RU" dirty="0" err="1" smtClean="0"/>
              <a:t>Скрам</a:t>
            </a:r>
            <a:r>
              <a:rPr lang="ru-RU" dirty="0" smtClean="0"/>
              <a:t> Мастер и команда. Планирование спринта состоит из двух последовательных митингов.</a:t>
            </a:r>
          </a:p>
          <a:p>
            <a:r>
              <a:rPr lang="ru-RU" dirty="0" smtClean="0"/>
              <a:t> </a:t>
            </a:r>
          </a:p>
          <a:p>
            <a:r>
              <a:rPr lang="ru-RU" dirty="0" smtClean="0"/>
              <a:t>Планирование спринта, митинг первый. Участники: команда, </a:t>
            </a:r>
            <a:r>
              <a:rPr lang="en-US" dirty="0" smtClean="0"/>
              <a:t>Product </a:t>
            </a:r>
            <a:r>
              <a:rPr lang="en-US" dirty="0" err="1" smtClean="0"/>
              <a:t>Onwer</a:t>
            </a:r>
            <a:r>
              <a:rPr lang="ru-RU" dirty="0" smtClean="0"/>
              <a:t>, </a:t>
            </a:r>
            <a:r>
              <a:rPr lang="en-US" dirty="0" err="1" smtClean="0"/>
              <a:t>Sxrum</a:t>
            </a:r>
            <a:r>
              <a:rPr lang="en-US" dirty="0" smtClean="0"/>
              <a:t> Master</a:t>
            </a:r>
            <a:r>
              <a:rPr lang="ru-RU" dirty="0" smtClean="0"/>
              <a:t>, пользователи, </a:t>
            </a:r>
            <a:r>
              <a:rPr lang="ru-RU" dirty="0" err="1" smtClean="0"/>
              <a:t>менеджемент</a:t>
            </a:r>
            <a:r>
              <a:rPr lang="ru-RU" dirty="0" smtClean="0"/>
              <a:t> Цель: Определить цель спринта (</a:t>
            </a:r>
            <a:r>
              <a:rPr lang="en-US" dirty="0" smtClean="0"/>
              <a:t>Sprint Goal</a:t>
            </a:r>
            <a:r>
              <a:rPr lang="ru-RU" dirty="0" smtClean="0"/>
              <a:t>) и </a:t>
            </a:r>
            <a:r>
              <a:rPr lang="en-US" dirty="0" smtClean="0"/>
              <a:t>Sprint Backlog</a:t>
            </a:r>
            <a:r>
              <a:rPr lang="ru-RU" dirty="0" smtClean="0"/>
              <a:t> –функциональность, которая будет разработана в течение следующего спринта для достижения цели спринта. Артефакт: </a:t>
            </a:r>
            <a:r>
              <a:rPr lang="en-US" dirty="0" smtClean="0"/>
              <a:t>Sprint Backlog</a:t>
            </a:r>
            <a:r>
              <a:rPr lang="ru-RU" dirty="0" smtClean="0"/>
              <a:t>.</a:t>
            </a:r>
          </a:p>
          <a:p>
            <a:r>
              <a:rPr lang="ru-RU" dirty="0" smtClean="0"/>
              <a:t> </a:t>
            </a:r>
          </a:p>
          <a:p>
            <a:r>
              <a:rPr lang="ru-RU" dirty="0" smtClean="0"/>
              <a:t>Планирование спринта, митинг второй. Участники: </a:t>
            </a:r>
            <a:r>
              <a:rPr lang="ru-RU" dirty="0" err="1" smtClean="0"/>
              <a:t>Скрам</a:t>
            </a:r>
            <a:r>
              <a:rPr lang="ru-RU" dirty="0" smtClean="0"/>
              <a:t> Мастер, команда Цель: определить, как именно будет разрабатываться определенная функциональность для того, чтобы достичь цели спринта. Для каждого элемента </a:t>
            </a:r>
            <a:r>
              <a:rPr lang="en-US" dirty="0" smtClean="0"/>
              <a:t>Sprint Backlog</a:t>
            </a:r>
            <a:r>
              <a:rPr lang="ru-RU" dirty="0" smtClean="0"/>
              <a:t> определяется список задач и оценивается их продолжительность. Артефакт: в </a:t>
            </a:r>
            <a:r>
              <a:rPr lang="en-US" dirty="0" smtClean="0"/>
              <a:t>Sprint Backlog</a:t>
            </a:r>
            <a:r>
              <a:rPr lang="ru-RU" dirty="0" smtClean="0"/>
              <a:t> появляются задачи Если в ходе спринта выясняется, что команда не может успеть сделать запланированное на спринт, то </a:t>
            </a:r>
            <a:r>
              <a:rPr lang="ru-RU" dirty="0" err="1" smtClean="0"/>
              <a:t>Скрам</a:t>
            </a:r>
            <a:r>
              <a:rPr lang="ru-RU" dirty="0" smtClean="0"/>
              <a:t> Мастер, </a:t>
            </a:r>
            <a:r>
              <a:rPr lang="en-US" dirty="0" smtClean="0"/>
              <a:t>Product Owner</a:t>
            </a:r>
            <a:r>
              <a:rPr lang="ru-RU" dirty="0" smtClean="0"/>
              <a:t> и команда встречаются и выясняют, как можно сократить </a:t>
            </a:r>
            <a:r>
              <a:rPr lang="en-US" dirty="0" smtClean="0"/>
              <a:t>scope</a:t>
            </a:r>
            <a:r>
              <a:rPr lang="ru-RU" dirty="0" smtClean="0"/>
              <a:t> работ и при этом достичь цели спринта.</a:t>
            </a:r>
          </a:p>
          <a:p>
            <a:r>
              <a:rPr lang="ru-RU" dirty="0" smtClean="0"/>
              <a:t> </a:t>
            </a:r>
          </a:p>
          <a:p>
            <a:r>
              <a:rPr lang="en-US" dirty="0" err="1" smtClean="0"/>
              <a:t>Остановка</a:t>
            </a:r>
            <a:r>
              <a:rPr lang="en-US" dirty="0" smtClean="0"/>
              <a:t> </a:t>
            </a:r>
            <a:r>
              <a:rPr lang="en-US" dirty="0" err="1" smtClean="0"/>
              <a:t>спринта</a:t>
            </a:r>
            <a:r>
              <a:rPr lang="en-US" dirty="0" smtClean="0"/>
              <a:t> (Sprint Abnormal Termination)</a:t>
            </a:r>
            <a:endParaRPr lang="ru-RU" dirty="0" smtClean="0"/>
          </a:p>
          <a:p>
            <a:r>
              <a:rPr lang="en-US" dirty="0" smtClean="0"/>
              <a:t> </a:t>
            </a:r>
            <a:endParaRPr lang="ru-RU" dirty="0" smtClean="0"/>
          </a:p>
          <a:p>
            <a:r>
              <a:rPr lang="ru-RU" dirty="0" smtClean="0"/>
              <a:t>Остановка спринта производится в исключительных ситуациях. Спринт может быть остановлен до того, как закончатся отведенные 30 дней. Спринт может остановить команда, если понимает, что не может достичь цели спринта в отведенное время. Спринт может остановить </a:t>
            </a:r>
            <a:r>
              <a:rPr lang="en-US" dirty="0" smtClean="0"/>
              <a:t>Product Owner</a:t>
            </a:r>
            <a:r>
              <a:rPr lang="ru-RU" dirty="0" smtClean="0"/>
              <a:t>, если необходимость в достижении цели спринта исчезла. После остановки спринта проводится митинг с командой, где обсуждаются причины остановки спринта. После этого начинается новый спринт: производится его планирование и </a:t>
            </a:r>
            <a:r>
              <a:rPr lang="ru-RU" dirty="0" err="1" smtClean="0"/>
              <a:t>стартуются</a:t>
            </a:r>
            <a:r>
              <a:rPr lang="ru-RU" dirty="0" smtClean="0"/>
              <a:t> работы.</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32</a:t>
            </a:fld>
            <a:endParaRPr lang="ru-R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260648"/>
            <a:ext cx="8712968" cy="6408712"/>
          </a:xfrm>
        </p:spPr>
        <p:txBody>
          <a:bodyPr>
            <a:normAutofit fontScale="70000" lnSpcReduction="20000"/>
          </a:bodyPr>
          <a:lstStyle/>
          <a:p>
            <a:r>
              <a:rPr lang="ru-RU" sz="2800" dirty="0" smtClean="0"/>
              <a:t>Понятие интеллектуальной собственности.</a:t>
            </a:r>
            <a:endParaRPr lang="ru-RU" dirty="0" smtClean="0"/>
          </a:p>
          <a:p>
            <a:r>
              <a:rPr lang="ru-RU" dirty="0" smtClean="0"/>
              <a:t>Согласно статье 1225 Гражданского кодекса интеллектуальная собственность – это охраняемые законом результаты интеллектуальной деятельности и средства индивидуализации. Основные признаки (характеристики) интеллектуальной собственности:</a:t>
            </a:r>
          </a:p>
          <a:p>
            <a:r>
              <a:rPr lang="ru-RU" dirty="0" smtClean="0"/>
              <a:t>а) Интеллектуальная собственность нематериальна. В этом ее главное и важнейшее отличие от собственности на вещи (собственность в классическом смысле). Если у Вас есть вещь, Вы можете пользоваться ей сами или передать в пользование другому лицу. Однако невозможно в один момент времени использовать одну вещь вдвоем независимо друг от друга. Если Вы обладаете интеллектуальной собственностью, Вы можете использовать ее сами и одновременно предоставить права на нее другому лицу. Причем этих лиц могут быть миллионы, и все они могут независимо друг от друга использовать один объект интеллектуальной собственности.</a:t>
            </a:r>
          </a:p>
          <a:p>
            <a:r>
              <a:rPr lang="ru-RU" dirty="0" smtClean="0"/>
              <a:t>б) Интеллектуальная собственность абсолютна. Это означает, что одному лицу – правообладателю – противостоят все остальные лица, которые без разрешения правообладателя не вправе использовать объект интеллектуальной собственности. Причем отсутствие запрета использовать объект не считается разрешением.</a:t>
            </a:r>
          </a:p>
          <a:p>
            <a:r>
              <a:rPr lang="ru-RU" dirty="0" smtClean="0"/>
              <a:t>в) Нематериальные объекты интеллектуальной собственности воплощаются в материальных объектах. Приобретая диск с музыкой, Вы становитесь собственником вещи, но не правообладателем музыкальных произведений, которые на нем записаны. Поэтому Вы вправе делать все что угодно с диском, но не с музыкой. Неправомерно, например, будет изменять музыкальное произведение, аранжировать или обрабатывать иным образом.</a:t>
            </a:r>
          </a:p>
          <a:p>
            <a:r>
              <a:rPr lang="ru-RU" dirty="0" smtClean="0"/>
              <a:t>г) В России объект должен быть прямо назван интеллектуальной собственностью в законе.</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33</a:t>
            </a:fld>
            <a:endParaRPr lang="ru-RU"/>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8229600" cy="1143000"/>
          </a:xfrm>
        </p:spPr>
        <p:txBody>
          <a:bodyPr>
            <a:normAutofit/>
          </a:bodyPr>
          <a:lstStyle/>
          <a:p>
            <a:r>
              <a:rPr lang="ru-RU" sz="3100" dirty="0" smtClean="0"/>
              <a:t>Свободное, несвободное, закрытое, открытое ПО, лицензия GNU GPL, LGPL, BSD, MIT, CDDL. </a:t>
            </a:r>
            <a:endParaRPr lang="ru-RU" dirty="0"/>
          </a:p>
        </p:txBody>
      </p:sp>
      <p:sp>
        <p:nvSpPr>
          <p:cNvPr id="3" name="Содержимое 2"/>
          <p:cNvSpPr>
            <a:spLocks noGrp="1"/>
          </p:cNvSpPr>
          <p:nvPr>
            <p:ph idx="1"/>
          </p:nvPr>
        </p:nvSpPr>
        <p:spPr>
          <a:xfrm>
            <a:off x="251520" y="1268760"/>
            <a:ext cx="8640960" cy="5328592"/>
          </a:xfrm>
        </p:spPr>
        <p:txBody>
          <a:bodyPr>
            <a:normAutofit fontScale="70000" lnSpcReduction="20000"/>
          </a:bodyPr>
          <a:lstStyle/>
          <a:p>
            <a:r>
              <a:rPr lang="ru-RU" dirty="0" smtClean="0"/>
              <a:t>В соответствии со ст.1261 Гражданского кодекса РФ, программа для ЭВМ – это представленная в объективной форме совокупность данных и команд, предназначенных для функционирования компьютерных устройств в целях получения определенного результата. Программы для ЭВМ являются объектами авторского права. При этом авторские права распространяются на следующие части программы для ЭВМ:</a:t>
            </a:r>
          </a:p>
          <a:p>
            <a:r>
              <a:rPr lang="ru-RU" dirty="0" smtClean="0"/>
              <a:t>    исходный текст и объектный код;</a:t>
            </a:r>
          </a:p>
          <a:p>
            <a:r>
              <a:rPr lang="ru-RU" dirty="0" smtClean="0"/>
              <a:t>    подготовительные материалы, полученные в процессе создания программы для ЭВМ;</a:t>
            </a:r>
          </a:p>
          <a:p>
            <a:r>
              <a:rPr lang="ru-RU" dirty="0" smtClean="0"/>
              <a:t>    аудиовизуальные отображения, порождаемые программой, в частности, интерфейс, дизайн компьютерных игр и т.п.</a:t>
            </a:r>
          </a:p>
          <a:p>
            <a:r>
              <a:rPr lang="ru-RU" dirty="0" smtClean="0"/>
              <a:t>Для использования вышеуказанных элементов программы для ЭВМ каким-либо способом требуется разрешение автора (правообладателя), полученное в форме лицензионного договора. Так, например, согласие автора необходимо для того, чтобы печатать изображения персонажей компьютерных игр на футболках, сувенирах и иной продукции.</a:t>
            </a:r>
          </a:p>
          <a:p>
            <a:r>
              <a:rPr lang="ru-RU" dirty="0" smtClean="0"/>
              <a:t>Основным охраняемым элементом программы для ЭВМ является исходный текст. Он существует в языковой форме, т.е. доступен для понимания всем, кто знает соответствующий язык программирования. По этой причине среди объектов авторского права программы для ЭВМ приравнены к литературным произведениям.</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34</a:t>
            </a:fld>
            <a:endParaRPr lang="ru-RU"/>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260648"/>
            <a:ext cx="8784976" cy="6408712"/>
          </a:xfrm>
        </p:spPr>
        <p:txBody>
          <a:bodyPr>
            <a:normAutofit fontScale="70000" lnSpcReduction="20000"/>
          </a:bodyPr>
          <a:lstStyle/>
          <a:p>
            <a:r>
              <a:rPr lang="ru-RU" dirty="0" smtClean="0"/>
              <a:t>Подобно сюжету художественного произведения, не охраняется авторским правом алгоритм программы для ЭВМ. Алгоритм относится к области содержания, а не формы рассматриваемого объекта авторского права, поэтому является </a:t>
            </a:r>
            <a:r>
              <a:rPr lang="ru-RU" dirty="0" err="1" smtClean="0"/>
              <a:t>неохраноспособным</a:t>
            </a:r>
            <a:r>
              <a:rPr lang="ru-RU" dirty="0" smtClean="0"/>
              <a:t>. С другой стороны, некоторые алгоритмы программ для ЭВМ могут защищаться патентом на изобретение.</a:t>
            </a:r>
          </a:p>
          <a:p>
            <a:endParaRPr lang="ru-RU" dirty="0" smtClean="0"/>
          </a:p>
          <a:p>
            <a:r>
              <a:rPr lang="ru-RU" dirty="0" smtClean="0"/>
              <a:t>Исключительное право на использование программы для ЭВМ подразумевает право автора использовать программу любыми способами и в любых формах и, соответственно, запрещать такое использование третьим лицам. Наиболее распространенные способы использования программы:</a:t>
            </a:r>
          </a:p>
          <a:p>
            <a:r>
              <a:rPr lang="ru-RU" dirty="0" smtClean="0"/>
              <a:t> </a:t>
            </a:r>
          </a:p>
          <a:p>
            <a:r>
              <a:rPr lang="ru-RU" dirty="0" smtClean="0"/>
              <a:t>    воспроизведение, т.е. создание экземпляров программы в любой материальной форме. Воспроизведением считается и копирование программы для ЭВМ в память компьютера.</a:t>
            </a:r>
          </a:p>
          <a:p>
            <a:r>
              <a:rPr lang="ru-RU" dirty="0" smtClean="0"/>
              <a:t>    распространение экземпляров программы путем отчуждения в какой-либо форме, в т.ч. путем продажи;</a:t>
            </a:r>
          </a:p>
          <a:p>
            <a:r>
              <a:rPr lang="ru-RU" dirty="0" smtClean="0"/>
              <a:t>    импорт экземпляров в целях распространения. В связи с этим не допускается без согласия правообладателя ввозить экземпляры в страну в целях продажи, даже если экземпляры были приобретены за границей правомерно. Это не препятствует импорту экземпляра ПО для использования в личных целях;</a:t>
            </a:r>
          </a:p>
          <a:p>
            <a:r>
              <a:rPr lang="ru-RU" dirty="0" smtClean="0"/>
              <a:t>    доведение до всеобщего сведения — размещение в сети Интернет;</a:t>
            </a:r>
          </a:p>
          <a:p>
            <a:r>
              <a:rPr lang="ru-RU" dirty="0" smtClean="0"/>
              <a:t>    переработка программы для ЭВМ, в т.ч. перевод на другой язык программирования.</a:t>
            </a:r>
          </a:p>
          <a:p>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35</a:t>
            </a:fld>
            <a:endParaRPr lang="ru-RU"/>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741368"/>
          </a:xfrm>
        </p:spPr>
        <p:txBody>
          <a:bodyPr>
            <a:normAutofit fontScale="70000" lnSpcReduction="20000"/>
          </a:bodyPr>
          <a:lstStyle/>
          <a:p>
            <a:r>
              <a:rPr lang="ru-RU" dirty="0" smtClean="0"/>
              <a:t>Программы для ЭВМ характеризуются рядом особенностей.</a:t>
            </a:r>
          </a:p>
          <a:p>
            <a:r>
              <a:rPr lang="ru-RU" dirty="0" smtClean="0"/>
              <a:t>Во-первых, не допускается создание экземпляра программы для ЭВМ в личных целях. Например, купив книгу, Вы можете сделать для себя и членов семьи её копию для использования в личных целях. В отношении программы для ЭВМ допускается только изготовление копии в архивных целях. Какие-либо действия в отношении копии правомерны, если только утерян первоначальный экземпляр. Более того, при прекращении срока действия лицензионного договора архивная копия должна быть уничтожена.</a:t>
            </a:r>
          </a:p>
          <a:p>
            <a:r>
              <a:rPr lang="ru-RU" dirty="0" smtClean="0"/>
              <a:t> Во-вторых,  в целях обеспечения технической совместимости с компьютером разрешается вносить изменения в программы для ЭВМ и исправлять явные ошибки.</a:t>
            </a:r>
          </a:p>
          <a:p>
            <a:r>
              <a:rPr lang="ru-RU" dirty="0" smtClean="0"/>
              <a:t> В-третьих, при соблюдении следующих условий допускается </a:t>
            </a:r>
            <a:r>
              <a:rPr lang="ru-RU" dirty="0" err="1" smtClean="0"/>
              <a:t>декомпилировать</a:t>
            </a:r>
            <a:r>
              <a:rPr lang="ru-RU" dirty="0" smtClean="0"/>
              <a:t> программу для ЭВМ:</a:t>
            </a:r>
          </a:p>
          <a:p>
            <a:r>
              <a:rPr lang="ru-RU" dirty="0" smtClean="0"/>
              <a:t>     цель декомпиляции – обеспечить взаимодействие между разными программами;</a:t>
            </a:r>
          </a:p>
          <a:p>
            <a:r>
              <a:rPr lang="ru-RU" dirty="0" smtClean="0"/>
              <a:t>    </a:t>
            </a:r>
            <a:r>
              <a:rPr lang="ru-RU" dirty="0" err="1" smtClean="0"/>
              <a:t>декомпилируются</a:t>
            </a:r>
            <a:r>
              <a:rPr lang="ru-RU" dirty="0" smtClean="0"/>
              <a:t> только те части программы, которые необходимо для достижения вышеуказанной цели;</a:t>
            </a:r>
          </a:p>
          <a:p>
            <a:r>
              <a:rPr lang="ru-RU" dirty="0" smtClean="0"/>
              <a:t>    исходный текст не был доступен из других источников;</a:t>
            </a:r>
          </a:p>
          <a:p>
            <a:r>
              <a:rPr lang="ru-RU" dirty="0" smtClean="0"/>
              <a:t>    исходный текст не используются в каких-либо иных целях, в т.ч. для создания аналогичной или схожей программы.</a:t>
            </a:r>
          </a:p>
          <a:p>
            <a:r>
              <a:rPr lang="ru-RU" dirty="0" smtClean="0"/>
              <a:t> В-четвертых, условия лицензионного договора на программы для ЭВМ могут быть изложены на экземпляре ПО. </a:t>
            </a:r>
            <a:r>
              <a:rPr lang="en-US" dirty="0" err="1" smtClean="0"/>
              <a:t>Начало</a:t>
            </a:r>
            <a:r>
              <a:rPr lang="en-US" dirty="0" smtClean="0"/>
              <a:t> </a:t>
            </a:r>
            <a:r>
              <a:rPr lang="en-US" dirty="0" err="1" smtClean="0"/>
              <a:t>использования</a:t>
            </a:r>
            <a:r>
              <a:rPr lang="en-US" dirty="0" smtClean="0"/>
              <a:t> </a:t>
            </a:r>
            <a:r>
              <a:rPr lang="en-US" dirty="0" err="1" smtClean="0"/>
              <a:t>программы</a:t>
            </a:r>
            <a:r>
              <a:rPr lang="en-US" dirty="0" smtClean="0"/>
              <a:t> </a:t>
            </a:r>
            <a:r>
              <a:rPr lang="en-US" dirty="0" err="1" smtClean="0"/>
              <a:t>признается</a:t>
            </a:r>
            <a:r>
              <a:rPr lang="en-US" dirty="0" smtClean="0"/>
              <a:t> </a:t>
            </a:r>
            <a:r>
              <a:rPr lang="en-US" dirty="0" err="1" smtClean="0"/>
              <a:t>согласием</a:t>
            </a:r>
            <a:r>
              <a:rPr lang="en-US" dirty="0" smtClean="0"/>
              <a:t> с </a:t>
            </a:r>
            <a:r>
              <a:rPr lang="en-US" dirty="0" err="1" smtClean="0"/>
              <a:t>условиями</a:t>
            </a:r>
            <a:r>
              <a:rPr lang="en-US" dirty="0" smtClean="0"/>
              <a:t> </a:t>
            </a:r>
            <a:r>
              <a:rPr lang="en-US" dirty="0" err="1" smtClean="0"/>
              <a:t>коробочной</a:t>
            </a:r>
            <a:r>
              <a:rPr lang="en-US" dirty="0" smtClean="0"/>
              <a:t> </a:t>
            </a:r>
            <a:r>
              <a:rPr lang="en-US" dirty="0" err="1" smtClean="0"/>
              <a:t>лицензии</a:t>
            </a:r>
            <a:r>
              <a:rPr lang="en-US" dirty="0" smtClean="0"/>
              <a:t>.</a:t>
            </a:r>
            <a:endParaRPr lang="ru-RU" dirty="0" smtClean="0"/>
          </a:p>
          <a:p>
            <a:r>
              <a:rPr lang="en-US" dirty="0" smtClean="0"/>
              <a:t> </a:t>
            </a:r>
            <a:r>
              <a:rPr lang="ru-RU" dirty="0" smtClean="0"/>
              <a:t>В-пятых, по желанию правообладателя осуществляется государственная регистрация программы для ЭВМ. О юридическом значении регистрации программы для ЭВМ подробно написано в этом разделе сайта </a:t>
            </a:r>
            <a:r>
              <a:rPr lang="en-US" dirty="0" smtClean="0"/>
              <a:t>Sum IP</a:t>
            </a:r>
            <a:r>
              <a:rPr lang="ru-RU" dirty="0" smtClean="0"/>
              <a:t>. Кроме того,  на этой странице описана процедура регистрации программного обеспечения, срок регистрации и сумма госпошлин.</a:t>
            </a:r>
          </a:p>
          <a:p>
            <a:pPr>
              <a:buNone/>
            </a:pPr>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36</a:t>
            </a:fld>
            <a:endParaRPr lang="ru-RU"/>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548680"/>
            <a:ext cx="8435280" cy="5775920"/>
          </a:xfrm>
        </p:spPr>
        <p:txBody>
          <a:bodyPr>
            <a:normAutofit fontScale="70000" lnSpcReduction="20000"/>
          </a:bodyPr>
          <a:lstStyle/>
          <a:p>
            <a:r>
              <a:rPr lang="ru-RU" dirty="0" smtClean="0"/>
              <a:t>Первоначальным субъектом авторского права всегда является «физическое лицо, творческим трудом которого создано» произведение науки, литературы или искусства, а также другая интеллектуальная собственность — автор. Ему принадлежит весь комплекс авторских прав — личные неимущественные права и исключительное право (имущественное право) на использование произведения в любой форме и любым не противоречащим закону способом. Лицо, указанное в качестве автора на оригинале или экземпляре произведения, считается его автором, если не доказано иное (презумпция авторства).</a:t>
            </a:r>
          </a:p>
          <a:p>
            <a:r>
              <a:rPr lang="ru-RU" dirty="0" smtClean="0"/>
              <a:t> </a:t>
            </a:r>
          </a:p>
          <a:p>
            <a:r>
              <a:rPr lang="ru-RU" dirty="0" smtClean="0"/>
              <a:t>Субъектами авторского права также являются лица, обладающие исключительным правом на произведение, которое перешло к ним от автора по различным основаниям (в силу закона или в силу договора). </a:t>
            </a:r>
            <a:r>
              <a:rPr lang="en-US" dirty="0" err="1" smtClean="0"/>
              <a:t>Такие</a:t>
            </a:r>
            <a:r>
              <a:rPr lang="en-US" dirty="0" smtClean="0"/>
              <a:t> </a:t>
            </a:r>
            <a:r>
              <a:rPr lang="en-US" dirty="0" err="1" smtClean="0"/>
              <a:t>субъекты</a:t>
            </a:r>
            <a:r>
              <a:rPr lang="en-US" dirty="0" smtClean="0"/>
              <a:t> </a:t>
            </a:r>
            <a:r>
              <a:rPr lang="en-US" dirty="0" err="1" smtClean="0"/>
              <a:t>называются</a:t>
            </a:r>
            <a:r>
              <a:rPr lang="en-US" dirty="0" smtClean="0"/>
              <a:t> </a:t>
            </a:r>
            <a:r>
              <a:rPr lang="en-US" dirty="0" err="1" smtClean="0"/>
              <a:t>правообладателями</a:t>
            </a:r>
            <a:endParaRPr lang="ru-RU" dirty="0" smtClean="0"/>
          </a:p>
          <a:p>
            <a:endParaRPr lang="ru-RU" dirty="0" smtClean="0"/>
          </a:p>
          <a:p>
            <a:r>
              <a:rPr lang="ru-RU" dirty="0" smtClean="0"/>
              <a:t>В большинстве стран мира авторские права действуют в течение жизни автора и либо 50, либо 70 лет после его смерти. В большинстве стран авторские права перестают действовать в конце календарного года, который находится под вопросом.</a:t>
            </a:r>
          </a:p>
          <a:p>
            <a:r>
              <a:rPr lang="ru-RU" dirty="0" smtClean="0"/>
              <a:t> </a:t>
            </a:r>
          </a:p>
          <a:p>
            <a:r>
              <a:rPr lang="ru-RU" dirty="0" smtClean="0"/>
              <a:t>Международные соглашения, такие как Бернская конвенция, устанавливают минимальный период действия авторских прав, но они действуют только для стран-подписантов, а отдельные страны могут устанавливать более длинные сроки, чем установленные в соглашениях</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37</a:t>
            </a:fld>
            <a:endParaRPr lang="ru-RU"/>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Единая система программной документации ЕСПД. Понятие – программа (компонент, комплекс). </a:t>
            </a:r>
            <a:endParaRPr lang="ru-RU" sz="2800" dirty="0"/>
          </a:p>
        </p:txBody>
      </p:sp>
      <p:sp>
        <p:nvSpPr>
          <p:cNvPr id="3" name="Содержимое 2"/>
          <p:cNvSpPr>
            <a:spLocks noGrp="1"/>
          </p:cNvSpPr>
          <p:nvPr>
            <p:ph idx="1"/>
          </p:nvPr>
        </p:nvSpPr>
        <p:spPr/>
        <p:txBody>
          <a:bodyPr>
            <a:normAutofit fontScale="77500" lnSpcReduction="20000"/>
          </a:bodyPr>
          <a:lstStyle/>
          <a:p>
            <a:r>
              <a:rPr lang="ru-RU" dirty="0" smtClean="0"/>
              <a:t>Единая система программной документации (ЕСПД) — комплекс государственных стандартов Российской Федерации, устанавливающих взаимосвязанные правила разработки, оформления и обращения программ и программной документации.</a:t>
            </a:r>
          </a:p>
          <a:p>
            <a:r>
              <a:rPr lang="ru-RU" dirty="0" smtClean="0"/>
              <a:t>Программу (по ГОСТ 19781-83) допускается идентифицировать и применять самостоятельно и (или) в составе других программ, подразделяется на виды</a:t>
            </a:r>
          </a:p>
          <a:p>
            <a:r>
              <a:rPr lang="ru-RU" dirty="0" smtClean="0"/>
              <a:t>Компонент</a:t>
            </a:r>
          </a:p>
          <a:p>
            <a:r>
              <a:rPr lang="ru-RU" dirty="0" smtClean="0"/>
              <a:t>Программа, рассматриваемая как единое целое, выполняющая законченную функцию и применяемая самостоятельно или в составе комплекса</a:t>
            </a:r>
          </a:p>
          <a:p>
            <a:r>
              <a:rPr lang="ru-RU" dirty="0" smtClean="0"/>
              <a:t>Комплекс</a:t>
            </a:r>
          </a:p>
          <a:p>
            <a:r>
              <a:rPr lang="ru-RU" dirty="0" smtClean="0"/>
              <a:t>Программа, состоящая из двух или более компонентов и (или) комплексов, выполняющих взаимосвязанные функции, и применяемая самостоятельно или в составе другого комплекса</a:t>
            </a:r>
          </a:p>
          <a:p>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38</a:t>
            </a:fld>
            <a:endParaRPr lang="ru-RU"/>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0"/>
            <a:ext cx="8784976" cy="692696"/>
          </a:xfrm>
        </p:spPr>
        <p:txBody>
          <a:bodyPr>
            <a:normAutofit fontScale="90000"/>
          </a:bodyPr>
          <a:lstStyle/>
          <a:p>
            <a:r>
              <a:rPr lang="ru-RU" sz="2800" dirty="0" smtClean="0"/>
              <a:t>Оценка качества программных средств. Критерии качества программ по ISO 9126-1.</a:t>
            </a:r>
            <a:endParaRPr lang="ru-RU" sz="2800" dirty="0"/>
          </a:p>
        </p:txBody>
      </p:sp>
      <p:sp>
        <p:nvSpPr>
          <p:cNvPr id="3" name="Содержимое 2"/>
          <p:cNvSpPr>
            <a:spLocks noGrp="1"/>
          </p:cNvSpPr>
          <p:nvPr>
            <p:ph idx="1"/>
          </p:nvPr>
        </p:nvSpPr>
        <p:spPr>
          <a:xfrm>
            <a:off x="0" y="692696"/>
            <a:ext cx="8964488" cy="6048672"/>
          </a:xfrm>
        </p:spPr>
        <p:txBody>
          <a:bodyPr>
            <a:normAutofit fontScale="62500" lnSpcReduction="20000"/>
          </a:bodyPr>
          <a:lstStyle/>
          <a:p>
            <a:r>
              <a:rPr lang="ru-RU" dirty="0" smtClean="0"/>
              <a:t>это степень, в которой программное обеспечение обладает требуемой комбинацией свойств.</a:t>
            </a:r>
          </a:p>
          <a:p>
            <a:r>
              <a:rPr lang="ru-RU" dirty="0" smtClean="0"/>
              <a:t>Функциональность — Набор атрибутов характеризующий, соответствие функциональных возможностей ПО набору требуемой пользователем функциональности. Детализируется следующими </a:t>
            </a:r>
            <a:r>
              <a:rPr lang="ru-RU" dirty="0" err="1" smtClean="0"/>
              <a:t>подхарактеристиками</a:t>
            </a:r>
            <a:r>
              <a:rPr lang="ru-RU" dirty="0" smtClean="0"/>
              <a:t> (</a:t>
            </a:r>
            <a:r>
              <a:rPr lang="ru-RU" dirty="0" err="1" smtClean="0"/>
              <a:t>субхарактеристиками</a:t>
            </a:r>
            <a:r>
              <a:rPr lang="ru-RU" dirty="0" smtClean="0"/>
              <a:t>):</a:t>
            </a:r>
          </a:p>
          <a:p>
            <a:r>
              <a:rPr lang="ru-RU" dirty="0" smtClean="0"/>
              <a:t>     Пригодностью для применения</a:t>
            </a:r>
          </a:p>
          <a:p>
            <a:r>
              <a:rPr lang="ru-RU" dirty="0" smtClean="0"/>
              <a:t>    Корректностью (правильностью, точностью)</a:t>
            </a:r>
          </a:p>
          <a:p>
            <a:r>
              <a:rPr lang="ru-RU" dirty="0" smtClean="0"/>
              <a:t>    Способностью к взаимодействию (в частности сетевому)</a:t>
            </a:r>
          </a:p>
          <a:p>
            <a:r>
              <a:rPr lang="ru-RU" dirty="0" smtClean="0"/>
              <a:t>    Защищенностью</a:t>
            </a:r>
          </a:p>
          <a:p>
            <a:r>
              <a:rPr lang="ru-RU" dirty="0" smtClean="0"/>
              <a:t> Надёжность — Набор атрибутов, относящихся к способности ПО сохранять свой уровень качества функционирования в установленных условиях за определенный период времени. Детализируется следующими </a:t>
            </a:r>
            <a:r>
              <a:rPr lang="ru-RU" dirty="0" err="1" smtClean="0"/>
              <a:t>подхарактеристиками</a:t>
            </a:r>
            <a:r>
              <a:rPr lang="ru-RU" dirty="0" smtClean="0"/>
              <a:t> (</a:t>
            </a:r>
            <a:r>
              <a:rPr lang="ru-RU" dirty="0" err="1" smtClean="0"/>
              <a:t>субхарактеристиками</a:t>
            </a:r>
            <a:r>
              <a:rPr lang="ru-RU" dirty="0" smtClean="0"/>
              <a:t>):</a:t>
            </a:r>
          </a:p>
          <a:p>
            <a:r>
              <a:rPr lang="ru-RU" dirty="0" smtClean="0"/>
              <a:t>     Уровнем завершенности (отсутствия ошибок)</a:t>
            </a:r>
          </a:p>
          <a:p>
            <a:r>
              <a:rPr lang="ru-RU" dirty="0" smtClean="0"/>
              <a:t>    Устойчивостью к дефектам</a:t>
            </a:r>
          </a:p>
          <a:p>
            <a:r>
              <a:rPr lang="ru-RU" dirty="0" smtClean="0"/>
              <a:t>    Восстанавливаемостью</a:t>
            </a:r>
          </a:p>
          <a:p>
            <a:r>
              <a:rPr lang="ru-RU" dirty="0" smtClean="0"/>
              <a:t>    Доступностью</a:t>
            </a:r>
          </a:p>
          <a:p>
            <a:r>
              <a:rPr lang="ru-RU" dirty="0" smtClean="0"/>
              <a:t>    Готовностью</a:t>
            </a:r>
          </a:p>
          <a:p>
            <a:r>
              <a:rPr lang="ru-RU" dirty="0" smtClean="0"/>
              <a:t> Практичность (применимость) — Набор атрибутов, относящихся к объему работ, требуемых для исполнения и индивидуальной оценки такого исполнения определенным или предполагаемым кругом пользователей. Детализируется следующими </a:t>
            </a:r>
            <a:r>
              <a:rPr lang="ru-RU" dirty="0" err="1" smtClean="0"/>
              <a:t>подхарактеристиками</a:t>
            </a:r>
            <a:r>
              <a:rPr lang="ru-RU" dirty="0" smtClean="0"/>
              <a:t> (</a:t>
            </a:r>
            <a:r>
              <a:rPr lang="ru-RU" dirty="0" err="1" smtClean="0"/>
              <a:t>субхарактеристиками</a:t>
            </a:r>
            <a:r>
              <a:rPr lang="ru-RU" dirty="0" smtClean="0"/>
              <a:t>):</a:t>
            </a:r>
          </a:p>
          <a:p>
            <a:r>
              <a:rPr lang="ru-RU" dirty="0" smtClean="0"/>
              <a:t>    Понятностью</a:t>
            </a:r>
          </a:p>
          <a:p>
            <a:r>
              <a:rPr lang="ru-RU" dirty="0" smtClean="0"/>
              <a:t>    Простотой использования</a:t>
            </a:r>
          </a:p>
          <a:p>
            <a:r>
              <a:rPr lang="ru-RU" dirty="0" smtClean="0"/>
              <a:t>    </a:t>
            </a:r>
            <a:r>
              <a:rPr lang="ru-RU" dirty="0" err="1" smtClean="0"/>
              <a:t>Изучаемостью</a:t>
            </a:r>
            <a:endParaRPr lang="ru-RU" dirty="0" smtClean="0"/>
          </a:p>
          <a:p>
            <a:r>
              <a:rPr lang="ru-RU" dirty="0" smtClean="0"/>
              <a:t>    Привлекательностью</a:t>
            </a:r>
          </a:p>
          <a:p>
            <a:r>
              <a:rPr lang="en-US" dirty="0" smtClean="0"/>
              <a:t> </a:t>
            </a:r>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39</a:t>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fontScale="77500" lnSpcReduction="20000"/>
          </a:bodyPr>
          <a:lstStyle/>
          <a:p>
            <a:r>
              <a:rPr lang="ru-RU" dirty="0" smtClean="0">
                <a:solidFill>
                  <a:schemeClr val="accent5">
                    <a:lumMod val="75000"/>
                  </a:schemeClr>
                </a:solidFill>
              </a:rPr>
              <a:t>Конфликты по управлению </a:t>
            </a:r>
            <a:r>
              <a:rPr lang="ru-RU" dirty="0" smtClean="0"/>
              <a:t>возникают при конвейерном выполнении условных передач управления и других команд, которые изменяют значение программного счетчика. Существует много способов обработки остановов конвейера, вызванных задержкой передачи управления, но для глубоких конвейеров в основном используются агрессивные средства, такие как предсказания передач управления.</a:t>
            </a:r>
          </a:p>
          <a:p>
            <a:r>
              <a:rPr lang="ru-RU" dirty="0" smtClean="0">
                <a:solidFill>
                  <a:schemeClr val="accent5">
                    <a:lumMod val="75000"/>
                  </a:schemeClr>
                </a:solidFill>
              </a:rPr>
              <a:t>Предсказание ветвлений </a:t>
            </a:r>
            <a:r>
              <a:rPr lang="ru-RU" dirty="0" smtClean="0"/>
              <a:t>позволяет сократить время простоя конвейера за счёт предварительной загрузки и исполнения инструкций, которые должны выполниться после выполнения инструкции условного перехода. Прогнозирование ветвлений играет критическую роль, так как в большинстве случаев (точность предсказания переходов в современных процессорах превышает 90 %) позволяет оптимально использовать вычислительные ресурсы процессора</a:t>
            </a:r>
          </a:p>
          <a:p>
            <a:r>
              <a:rPr lang="ru-RU" dirty="0" smtClean="0">
                <a:solidFill>
                  <a:schemeClr val="accent5">
                    <a:lumMod val="75000"/>
                  </a:schemeClr>
                </a:solidFill>
              </a:rPr>
              <a:t>Статические методы </a:t>
            </a:r>
            <a:r>
              <a:rPr lang="ru-RU" dirty="0" smtClean="0"/>
              <a:t>предсказания ветвлений являются наиболее простыми. Суть этих методов состоит в том, что различные типы переходов:  либо выполняются всегда;    либо не выполняются никогда.</a:t>
            </a:r>
          </a:p>
          <a:p>
            <a:r>
              <a:rPr lang="ru-RU" dirty="0" smtClean="0">
                <a:solidFill>
                  <a:schemeClr val="accent5">
                    <a:lumMod val="75000"/>
                  </a:schemeClr>
                </a:solidFill>
              </a:rPr>
              <a:t>Динамические методы, </a:t>
            </a:r>
            <a:r>
              <a:rPr lang="ru-RU" dirty="0" smtClean="0"/>
              <a:t>широко используемые в современных процессорах, подразумевают анализ истории ветвлений.</a:t>
            </a:r>
          </a:p>
          <a:p>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4</a:t>
            </a:fld>
            <a:endParaRPr lang="ru-RU"/>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7504" y="260648"/>
            <a:ext cx="8579296" cy="6063952"/>
          </a:xfrm>
        </p:spPr>
        <p:txBody>
          <a:bodyPr>
            <a:normAutofit fontScale="70000" lnSpcReduction="20000"/>
          </a:bodyPr>
          <a:lstStyle/>
          <a:p>
            <a:r>
              <a:rPr lang="ru-RU" dirty="0" smtClean="0"/>
              <a:t> Эффективность — Набор атрибутов, относящихся к соотношению между уровнем качества функционирования ПО и объемом используемых ресурсов при установленных условиях.</a:t>
            </a:r>
          </a:p>
          <a:p>
            <a:r>
              <a:rPr lang="en-US" dirty="0" err="1" smtClean="0"/>
              <a:t>Детализируется</a:t>
            </a:r>
            <a:r>
              <a:rPr lang="en-US" dirty="0" smtClean="0"/>
              <a:t> </a:t>
            </a:r>
            <a:r>
              <a:rPr lang="en-US" dirty="0" err="1" smtClean="0"/>
              <a:t>следующими</a:t>
            </a:r>
            <a:r>
              <a:rPr lang="en-US" dirty="0" smtClean="0"/>
              <a:t> </a:t>
            </a:r>
            <a:r>
              <a:rPr lang="en-US" dirty="0" err="1" smtClean="0"/>
              <a:t>подхарактеристиками</a:t>
            </a:r>
            <a:r>
              <a:rPr lang="en-US" dirty="0" smtClean="0"/>
              <a:t> (</a:t>
            </a:r>
            <a:r>
              <a:rPr lang="en-US" dirty="0" err="1" smtClean="0"/>
              <a:t>субхарактеристиками</a:t>
            </a:r>
            <a:r>
              <a:rPr lang="en-US" dirty="0" smtClean="0"/>
              <a:t>):</a:t>
            </a:r>
            <a:endParaRPr lang="ru-RU" dirty="0" smtClean="0"/>
          </a:p>
          <a:p>
            <a:r>
              <a:rPr lang="en-US" dirty="0" smtClean="0"/>
              <a:t>     </a:t>
            </a:r>
            <a:r>
              <a:rPr lang="en-US" dirty="0" err="1" smtClean="0"/>
              <a:t>Временной</a:t>
            </a:r>
            <a:r>
              <a:rPr lang="en-US" dirty="0" smtClean="0"/>
              <a:t> </a:t>
            </a:r>
            <a:r>
              <a:rPr lang="en-US" dirty="0" err="1" smtClean="0"/>
              <a:t>эффективностью</a:t>
            </a:r>
            <a:endParaRPr lang="ru-RU" dirty="0" smtClean="0"/>
          </a:p>
          <a:p>
            <a:r>
              <a:rPr lang="ru-RU" dirty="0" smtClean="0"/>
              <a:t>    Используемостью ресурсов</a:t>
            </a:r>
          </a:p>
          <a:p>
            <a:r>
              <a:rPr lang="ru-RU" dirty="0" smtClean="0"/>
              <a:t> </a:t>
            </a:r>
            <a:r>
              <a:rPr lang="ru-RU" dirty="0" err="1" smtClean="0"/>
              <a:t>Сопровождаемость</a:t>
            </a:r>
            <a:r>
              <a:rPr lang="ru-RU" dirty="0" smtClean="0"/>
              <a:t> — Набор атрибутов, относящихся к объему работ, требуемых для проведения конкретных изменений (модификаций). </a:t>
            </a:r>
            <a:r>
              <a:rPr lang="en-US" dirty="0" err="1" smtClean="0"/>
              <a:t>Детализируется</a:t>
            </a:r>
            <a:r>
              <a:rPr lang="en-US" dirty="0" smtClean="0"/>
              <a:t> </a:t>
            </a:r>
            <a:r>
              <a:rPr lang="en-US" dirty="0" err="1" smtClean="0"/>
              <a:t>следующими</a:t>
            </a:r>
            <a:r>
              <a:rPr lang="en-US" dirty="0" smtClean="0"/>
              <a:t> </a:t>
            </a:r>
            <a:r>
              <a:rPr lang="en-US" dirty="0" err="1" smtClean="0"/>
              <a:t>подхарактеристиками</a:t>
            </a:r>
            <a:r>
              <a:rPr lang="en-US" dirty="0" smtClean="0"/>
              <a:t> (</a:t>
            </a:r>
            <a:r>
              <a:rPr lang="en-US" dirty="0" err="1" smtClean="0"/>
              <a:t>субхарактеристиками</a:t>
            </a:r>
            <a:r>
              <a:rPr lang="en-US" dirty="0" smtClean="0"/>
              <a:t>):</a:t>
            </a:r>
            <a:endParaRPr lang="ru-RU" dirty="0" smtClean="0"/>
          </a:p>
          <a:p>
            <a:r>
              <a:rPr lang="en-US" dirty="0" smtClean="0"/>
              <a:t>     </a:t>
            </a:r>
            <a:r>
              <a:rPr lang="en-US" dirty="0" err="1" smtClean="0"/>
              <a:t>Удобством</a:t>
            </a:r>
            <a:r>
              <a:rPr lang="en-US" dirty="0" smtClean="0"/>
              <a:t> </a:t>
            </a:r>
            <a:r>
              <a:rPr lang="en-US" dirty="0" err="1" smtClean="0"/>
              <a:t>для</a:t>
            </a:r>
            <a:r>
              <a:rPr lang="en-US" dirty="0" smtClean="0"/>
              <a:t> </a:t>
            </a:r>
            <a:r>
              <a:rPr lang="en-US" dirty="0" err="1" smtClean="0"/>
              <a:t>анализа</a:t>
            </a:r>
            <a:r>
              <a:rPr lang="en-US" dirty="0" smtClean="0"/>
              <a:t>;</a:t>
            </a:r>
            <a:endParaRPr lang="ru-RU" dirty="0" smtClean="0"/>
          </a:p>
          <a:p>
            <a:r>
              <a:rPr lang="en-US" dirty="0" smtClean="0"/>
              <a:t>    </a:t>
            </a:r>
            <a:r>
              <a:rPr lang="en-US" dirty="0" err="1" smtClean="0"/>
              <a:t>Изменяемостью</a:t>
            </a:r>
            <a:endParaRPr lang="ru-RU" dirty="0" smtClean="0"/>
          </a:p>
          <a:p>
            <a:r>
              <a:rPr lang="en-US" dirty="0" smtClean="0"/>
              <a:t>    </a:t>
            </a:r>
            <a:r>
              <a:rPr lang="en-US" dirty="0" err="1" smtClean="0"/>
              <a:t>Стабильностью</a:t>
            </a:r>
            <a:endParaRPr lang="ru-RU" dirty="0" smtClean="0"/>
          </a:p>
          <a:p>
            <a:r>
              <a:rPr lang="en-US" dirty="0" smtClean="0"/>
              <a:t>    </a:t>
            </a:r>
            <a:r>
              <a:rPr lang="en-US" dirty="0" err="1" smtClean="0"/>
              <a:t>Тестируемостью</a:t>
            </a:r>
            <a:endParaRPr lang="ru-RU" dirty="0" smtClean="0"/>
          </a:p>
          <a:p>
            <a:r>
              <a:rPr lang="en-US" dirty="0" smtClean="0"/>
              <a:t> </a:t>
            </a:r>
            <a:r>
              <a:rPr lang="ru-RU" dirty="0" smtClean="0"/>
              <a:t>Мобильность — Набор атрибутов, относящихся к способности ПО быть перенесенным из одного окружения в другое. Детализируется следующими </a:t>
            </a:r>
            <a:r>
              <a:rPr lang="ru-RU" dirty="0" err="1" smtClean="0"/>
              <a:t>подхарактеристиками</a:t>
            </a:r>
            <a:r>
              <a:rPr lang="ru-RU" dirty="0" smtClean="0"/>
              <a:t> (</a:t>
            </a:r>
            <a:r>
              <a:rPr lang="ru-RU" dirty="0" err="1" smtClean="0"/>
              <a:t>субхарактеристиками</a:t>
            </a:r>
            <a:r>
              <a:rPr lang="ru-RU" dirty="0" smtClean="0"/>
              <a:t>):</a:t>
            </a:r>
          </a:p>
          <a:p>
            <a:r>
              <a:rPr lang="ru-RU" dirty="0" smtClean="0"/>
              <a:t>     </a:t>
            </a:r>
            <a:r>
              <a:rPr lang="ru-RU" dirty="0" err="1" smtClean="0"/>
              <a:t>Адаптируемостью</a:t>
            </a:r>
            <a:endParaRPr lang="ru-RU" dirty="0" smtClean="0"/>
          </a:p>
          <a:p>
            <a:r>
              <a:rPr lang="ru-RU" dirty="0" smtClean="0"/>
              <a:t>    Простотой установки (инсталляции)</a:t>
            </a:r>
          </a:p>
          <a:p>
            <a:r>
              <a:rPr lang="ru-RU" dirty="0" smtClean="0"/>
              <a:t>    Сосуществованием (соответствием)</a:t>
            </a:r>
          </a:p>
          <a:p>
            <a:r>
              <a:rPr lang="ru-RU" dirty="0" smtClean="0"/>
              <a:t>    </a:t>
            </a:r>
            <a:r>
              <a:rPr lang="en-US" dirty="0" err="1" smtClean="0"/>
              <a:t>Замещаемостью</a:t>
            </a:r>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40</a:t>
            </a:fld>
            <a:endParaRPr lang="ru-RU"/>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Классификация программного обеспечения. Системное ПО.  </a:t>
            </a:r>
            <a:endParaRPr lang="ru-RU" sz="2800" dirty="0"/>
          </a:p>
        </p:txBody>
      </p:sp>
      <p:sp>
        <p:nvSpPr>
          <p:cNvPr id="3" name="Содержимое 2"/>
          <p:cNvSpPr>
            <a:spLocks noGrp="1"/>
          </p:cNvSpPr>
          <p:nvPr>
            <p:ph idx="1"/>
          </p:nvPr>
        </p:nvSpPr>
        <p:spPr/>
        <p:txBody>
          <a:bodyPr>
            <a:normAutofit fontScale="92500" lnSpcReduction="20000"/>
          </a:bodyPr>
          <a:lstStyle/>
          <a:p>
            <a:r>
              <a:rPr lang="en-US" dirty="0" smtClean="0"/>
              <a:t>C</a:t>
            </a:r>
            <a:r>
              <a:rPr lang="ru-RU" dirty="0" err="1" smtClean="0"/>
              <a:t>исте́мное</a:t>
            </a:r>
            <a:r>
              <a:rPr lang="ru-RU" dirty="0" smtClean="0"/>
              <a:t> </a:t>
            </a:r>
            <a:r>
              <a:rPr lang="ru-RU" dirty="0" err="1" smtClean="0"/>
              <a:t>програ́ммное</a:t>
            </a:r>
            <a:r>
              <a:rPr lang="ru-RU" dirty="0" smtClean="0"/>
              <a:t> </a:t>
            </a:r>
            <a:r>
              <a:rPr lang="ru-RU" dirty="0" err="1" smtClean="0"/>
              <a:t>обеспе́чение</a:t>
            </a:r>
            <a:r>
              <a:rPr lang="ru-RU" dirty="0" smtClean="0"/>
              <a:t> — комплекс программ, которые обеспечивают управление компонентами компьютерной системы, такими как процессор, оперативная память, устройства ввода-вывода, сетевое оборудование, выступая как «межслойный интерфейс», с одной стороны которого аппаратура, а с другой — приложения пользователя. В отличие от прикладного программного обеспечения, системное не решает конкретные практические задачи, а лишь обеспечивает работу других программ, предоставляя им сервисные функции, абстрагирующие детали аппаратной и микропрограммной реализации вычислительной системы, управляет аппаратными ресурсами вычислительной системы.</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41</a:t>
            </a:fld>
            <a:endParaRPr lang="ru-RU"/>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2" y="0"/>
            <a:ext cx="8964488" cy="6741368"/>
          </a:xfrm>
        </p:spPr>
        <p:txBody>
          <a:bodyPr>
            <a:normAutofit fontScale="70000" lnSpcReduction="20000"/>
          </a:bodyPr>
          <a:lstStyle/>
          <a:p>
            <a:r>
              <a:rPr lang="ru-RU" dirty="0" smtClean="0"/>
              <a:t>К системному ПО относятся:</a:t>
            </a:r>
          </a:p>
          <a:p>
            <a:r>
              <a:rPr lang="ru-RU" dirty="0" smtClean="0"/>
              <a:t>    операционные системы (эта программа загружается в ОЗУ при включении компьютера);</a:t>
            </a:r>
          </a:p>
          <a:p>
            <a:r>
              <a:rPr lang="ru-RU" dirty="0" smtClean="0"/>
              <a:t>    программы – оболочки (обеспечивают более удобный и наглядный способ общения с компьютером, чем с помощью командной строки </a:t>
            </a:r>
            <a:r>
              <a:rPr lang="en-US" dirty="0" smtClean="0"/>
              <a:t>DOS</a:t>
            </a:r>
            <a:r>
              <a:rPr lang="ru-RU" dirty="0" smtClean="0"/>
              <a:t>, например, </a:t>
            </a:r>
            <a:r>
              <a:rPr lang="en-US" dirty="0" smtClean="0"/>
              <a:t>Norton Commander</a:t>
            </a:r>
            <a:r>
              <a:rPr lang="ru-RU" dirty="0" smtClean="0"/>
              <a:t>);</a:t>
            </a:r>
          </a:p>
          <a:p>
            <a:r>
              <a:rPr lang="ru-RU" dirty="0" smtClean="0"/>
              <a:t>    операционные оболочки – интерфейсные системы, которые используются для создания графических интерфейсов, мультипрограммирования и.т.;</a:t>
            </a:r>
          </a:p>
          <a:p>
            <a:r>
              <a:rPr lang="ru-RU" dirty="0" smtClean="0"/>
              <a:t>    Драйверы (программы, предназначенные для управления портами периферийных устройств, обычно загружаются в оперативную память при запуске компьютера);</a:t>
            </a:r>
          </a:p>
          <a:p>
            <a:r>
              <a:rPr lang="ru-RU" dirty="0" smtClean="0"/>
              <a:t>    утилиты (вспомогательные или служебные программы, которые представляют пользователю ряд дополнительных услуг). </a:t>
            </a:r>
          </a:p>
          <a:p>
            <a:r>
              <a:rPr lang="en-US" dirty="0" smtClean="0"/>
              <a:t>К </a:t>
            </a:r>
            <a:r>
              <a:rPr lang="en-US" dirty="0" err="1" smtClean="0"/>
              <a:t>утилитам</a:t>
            </a:r>
            <a:r>
              <a:rPr lang="en-US" dirty="0" smtClean="0"/>
              <a:t> </a:t>
            </a:r>
            <a:r>
              <a:rPr lang="en-US" dirty="0" err="1" smtClean="0"/>
              <a:t>относятся</a:t>
            </a:r>
            <a:r>
              <a:rPr lang="en-US" dirty="0" smtClean="0"/>
              <a:t>:</a:t>
            </a:r>
            <a:endParaRPr lang="ru-RU" dirty="0" smtClean="0"/>
          </a:p>
          <a:p>
            <a:r>
              <a:rPr lang="ru-RU" dirty="0" smtClean="0"/>
              <a:t>    диспетчеры файлов или файловые менеджеры;</a:t>
            </a:r>
          </a:p>
          <a:p>
            <a:r>
              <a:rPr lang="ru-RU" dirty="0" smtClean="0"/>
              <a:t>    средства динамического сжатия данных (позволяют увеличить количество информации на диске за счет ее динамического сжатия);</a:t>
            </a:r>
          </a:p>
          <a:p>
            <a:r>
              <a:rPr lang="ru-RU" dirty="0" smtClean="0"/>
              <a:t>    средства просмотра и воспроизведения;</a:t>
            </a:r>
          </a:p>
          <a:p>
            <a:r>
              <a:rPr lang="ru-RU" dirty="0" smtClean="0"/>
              <a:t>    средства диагностики; средства контроля позволяют проверить конфигурацию компьютера и проверить работоспособность устройств компьютера, прежде всего жестких дисков;</a:t>
            </a:r>
          </a:p>
          <a:p>
            <a:r>
              <a:rPr lang="ru-RU" dirty="0" smtClean="0"/>
              <a:t>    средства коммуникаций (коммуникационные программы) предназначены для организации обмена информацией между компьютерами;</a:t>
            </a:r>
          </a:p>
          <a:p>
            <a:r>
              <a:rPr lang="ru-RU" dirty="0" smtClean="0"/>
              <a:t>    средства обеспечения компьютерной безопасности (резервное копирование, антивирусное ПО).</a:t>
            </a:r>
          </a:p>
          <a:p>
            <a:r>
              <a:rPr lang="ru-RU" dirty="0" smtClean="0"/>
              <a:t> </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42</a:t>
            </a:fld>
            <a:endParaRPr lang="ru-RU"/>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19256" cy="1658448"/>
          </a:xfrm>
        </p:spPr>
        <p:txBody>
          <a:bodyPr>
            <a:noAutofit/>
          </a:bodyPr>
          <a:lstStyle/>
          <a:p>
            <a:r>
              <a:rPr lang="ru-RU" sz="2800" dirty="0" smtClean="0"/>
              <a:t>Виды системного ПО: операционные системы (ОС).</a:t>
            </a:r>
            <a:r>
              <a:rPr lang="en-US" sz="2800" dirty="0" smtClean="0"/>
              <a:t> </a:t>
            </a:r>
            <a:r>
              <a:rPr lang="ru-RU" sz="2800" dirty="0" smtClean="0"/>
              <a:t>Операционные системы персональных компьютеров и их классификация (многозадачные, однозадачные, реального времени, сетевые).</a:t>
            </a:r>
            <a:endParaRPr lang="ru-RU" sz="2800" dirty="0"/>
          </a:p>
        </p:txBody>
      </p:sp>
      <p:sp>
        <p:nvSpPr>
          <p:cNvPr id="3" name="Содержимое 2"/>
          <p:cNvSpPr>
            <a:spLocks noGrp="1"/>
          </p:cNvSpPr>
          <p:nvPr>
            <p:ph idx="1"/>
          </p:nvPr>
        </p:nvSpPr>
        <p:spPr/>
        <p:txBody>
          <a:bodyPr>
            <a:normAutofit fontScale="77500" lnSpcReduction="20000"/>
          </a:bodyPr>
          <a:lstStyle/>
          <a:p>
            <a:r>
              <a:rPr lang="ru-RU" dirty="0" smtClean="0"/>
              <a:t>Многозадачные операционные системы</a:t>
            </a:r>
            <a:r>
              <a:rPr lang="en-US" dirty="0" smtClean="0"/>
              <a:t> (Windows, Linux)</a:t>
            </a:r>
            <a:r>
              <a:rPr lang="ru-RU" dirty="0" smtClean="0"/>
              <a:t> в отличие от однозадачных (</a:t>
            </a:r>
            <a:r>
              <a:rPr lang="en-US" dirty="0" smtClean="0"/>
              <a:t>MS-DOS</a:t>
            </a:r>
            <a:r>
              <a:rPr lang="ru-RU" dirty="0" smtClean="0"/>
              <a:t>) позволяют одновременно выполнять несколько процессов или имитировать их параллельное выполнение с помощью переключение контекста исполнения, обычно по таймеру с выделением ресурса процессора на какое-то время.</a:t>
            </a:r>
          </a:p>
          <a:p>
            <a:r>
              <a:rPr lang="ru-RU" dirty="0" smtClean="0"/>
              <a:t>Сетевые операционные системы имеют возможность обеспечения работы со стеками протоколов различных локальных или</a:t>
            </a:r>
            <a:r>
              <a:rPr lang="en-US" dirty="0" smtClean="0"/>
              <a:t>/</a:t>
            </a:r>
            <a:r>
              <a:rPr lang="ru-RU" dirty="0" smtClean="0"/>
              <a:t>и глобальных сетей. Организовывать </a:t>
            </a:r>
            <a:r>
              <a:rPr lang="ru-RU" dirty="0" err="1" smtClean="0"/>
              <a:t>интранет</a:t>
            </a:r>
            <a:r>
              <a:rPr lang="ru-RU" dirty="0" smtClean="0"/>
              <a:t>, обеспечивают выполнение сетевых сервисов</a:t>
            </a:r>
            <a:r>
              <a:rPr lang="en-US" dirty="0" smtClean="0"/>
              <a:t> </a:t>
            </a:r>
            <a:r>
              <a:rPr lang="ru-RU" dirty="0" smtClean="0"/>
              <a:t>и предоставление их пользователям. См. Сетевые сервисы.</a:t>
            </a:r>
            <a:r>
              <a:rPr lang="en-US" dirty="0" smtClean="0"/>
              <a:t> </a:t>
            </a:r>
            <a:r>
              <a:rPr lang="ru-RU" dirty="0" smtClean="0"/>
              <a:t>Авторизация. Служба каталогов. </a:t>
            </a:r>
            <a:r>
              <a:rPr lang="en-US" dirty="0" smtClean="0"/>
              <a:t>(UNIX, Novell Netware)</a:t>
            </a:r>
            <a:endParaRPr lang="ru-RU" dirty="0" smtClean="0"/>
          </a:p>
          <a:p>
            <a:r>
              <a:rPr lang="ru-RU" dirty="0" smtClean="0"/>
              <a:t>Реального времени позволяют выполнить операцию за заданное время или операция считается неуспешной (жесткого времени) и позволяют выполнить в среднем операцию за заданное время (мягкого времени). </a:t>
            </a:r>
            <a:r>
              <a:rPr lang="en-US" dirty="0" smtClean="0"/>
              <a:t>QNX.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43</a:t>
            </a:fld>
            <a:endParaRPr lang="ru-RU"/>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100" dirty="0" smtClean="0"/>
              <a:t>Операционная система MS </a:t>
            </a:r>
            <a:r>
              <a:rPr lang="ru-RU" sz="3100" dirty="0" err="1" smtClean="0"/>
              <a:t>Windows</a:t>
            </a:r>
            <a:r>
              <a:rPr lang="ru-RU" sz="3100" dirty="0" smtClean="0"/>
              <a:t>, дистрибутивы </a:t>
            </a:r>
            <a:r>
              <a:rPr lang="ru-RU" sz="3100" dirty="0" err="1" smtClean="0"/>
              <a:t>Linux</a:t>
            </a:r>
            <a:r>
              <a:rPr lang="ru-RU" sz="3100" dirty="0" smtClean="0"/>
              <a:t>.</a:t>
            </a:r>
            <a:endParaRPr lang="ru-RU" dirty="0"/>
          </a:p>
        </p:txBody>
      </p:sp>
      <p:sp>
        <p:nvSpPr>
          <p:cNvPr id="3" name="Содержимое 2"/>
          <p:cNvSpPr>
            <a:spLocks noGrp="1"/>
          </p:cNvSpPr>
          <p:nvPr>
            <p:ph idx="1"/>
          </p:nvPr>
        </p:nvSpPr>
        <p:spPr/>
        <p:txBody>
          <a:bodyPr>
            <a:normAutofit fontScale="77500" lnSpcReduction="20000"/>
          </a:bodyPr>
          <a:lstStyle/>
          <a:p>
            <a:r>
              <a:rPr lang="en-US" dirty="0" smtClean="0"/>
              <a:t>C</a:t>
            </a:r>
            <a:r>
              <a:rPr lang="ru-RU" dirty="0" err="1" smtClean="0"/>
              <a:t>емейство</a:t>
            </a:r>
            <a:r>
              <a:rPr lang="ru-RU" dirty="0" smtClean="0"/>
              <a:t> коммерческих операционных систем (OC) корпорации </a:t>
            </a:r>
            <a:r>
              <a:rPr lang="ru-RU" dirty="0" err="1" smtClean="0"/>
              <a:t>Microsoft</a:t>
            </a:r>
            <a:r>
              <a:rPr lang="ru-RU" dirty="0" smtClean="0"/>
              <a:t>, ориентированных на применение графического интерфейса при управлении. Изначально </a:t>
            </a:r>
            <a:r>
              <a:rPr lang="ru-RU" dirty="0" err="1" smtClean="0"/>
              <a:t>Windows</a:t>
            </a:r>
            <a:r>
              <a:rPr lang="ru-RU" dirty="0" smtClean="0"/>
              <a:t> была всего лишь графической надстройкой-программой для операционной системы 80-х и 90-х годов MS-DOS.</a:t>
            </a:r>
            <a:r>
              <a:rPr lang="en-US" dirty="0" smtClean="0"/>
              <a:t> </a:t>
            </a:r>
            <a:r>
              <a:rPr lang="ru-RU" dirty="0" err="1" smtClean="0"/>
              <a:t>Проприетарные</a:t>
            </a:r>
            <a:r>
              <a:rPr lang="ru-RU" dirty="0" smtClean="0"/>
              <a:t>, с закрытым программным кодом. </a:t>
            </a:r>
          </a:p>
          <a:p>
            <a:r>
              <a:rPr lang="ru-RU" dirty="0" err="1" smtClean="0"/>
              <a:t>Ли́нукс</a:t>
            </a:r>
            <a:r>
              <a:rPr lang="ru-RU" dirty="0" smtClean="0"/>
              <a:t> — семейство </a:t>
            </a:r>
            <a:r>
              <a:rPr lang="en-US" dirty="0" smtClean="0"/>
              <a:t>Unix</a:t>
            </a:r>
            <a:r>
              <a:rPr lang="ru-RU" dirty="0" smtClean="0"/>
              <a:t>-подобных операционных систем на базе ядра </a:t>
            </a:r>
            <a:r>
              <a:rPr lang="en-US" dirty="0" smtClean="0"/>
              <a:t>Linux</a:t>
            </a:r>
            <a:r>
              <a:rPr lang="ru-RU" dirty="0" smtClean="0"/>
              <a:t>, включающих тот или иной набор утилит и программ проекта </a:t>
            </a:r>
            <a:r>
              <a:rPr lang="en-US" dirty="0" smtClean="0"/>
              <a:t>GNU</a:t>
            </a:r>
            <a:r>
              <a:rPr lang="ru-RU" dirty="0" smtClean="0"/>
              <a:t>, и, возможно, другие компоненты. Как и ядро </a:t>
            </a:r>
            <a:r>
              <a:rPr lang="en-US" dirty="0" smtClean="0"/>
              <a:t>Linux</a:t>
            </a:r>
            <a:r>
              <a:rPr lang="ru-RU" dirty="0" smtClean="0"/>
              <a:t>, системы на его основе как правило создаются и распространяются в соответствии с моделью разработки свободного и открытого программного обеспечения. </a:t>
            </a:r>
            <a:r>
              <a:rPr lang="en-US" dirty="0" smtClean="0"/>
              <a:t>Linux</a:t>
            </a:r>
            <a:r>
              <a:rPr lang="ru-RU" dirty="0" smtClean="0"/>
              <a:t>-системы распространяются в основном бесплатно в виде различных дистрибутивов — в форме, готовой для установки и удобной для сопровождения и обновлений, — и имеющих свой набор системных и прикладных компонентов, как свободных, так возможно и собственнических.</a:t>
            </a:r>
          </a:p>
          <a:p>
            <a:r>
              <a:rPr lang="ru-RU" dirty="0" smtClean="0"/>
              <a:t>Добавить интересные факты, добавит шанс на хорошую оценку. </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44</a:t>
            </a:fld>
            <a:endParaRPr lang="ru-RU"/>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88640"/>
            <a:ext cx="8964488" cy="1008112"/>
          </a:xfrm>
        </p:spPr>
        <p:txBody>
          <a:bodyPr>
            <a:noAutofit/>
          </a:bodyPr>
          <a:lstStyle/>
          <a:p>
            <a:r>
              <a:rPr lang="ru-RU" sz="2800" dirty="0" smtClean="0"/>
              <a:t>Файловая структура операционных систем. Операции  с файлами. Файловые системы. FAT (привести пример как устроена таблица). NTFS. EXT2. EXT3. </a:t>
            </a:r>
            <a:endParaRPr lang="ru-RU" sz="2800" dirty="0"/>
          </a:p>
        </p:txBody>
      </p:sp>
      <p:sp>
        <p:nvSpPr>
          <p:cNvPr id="3" name="Содержимое 2"/>
          <p:cNvSpPr>
            <a:spLocks noGrp="1"/>
          </p:cNvSpPr>
          <p:nvPr>
            <p:ph idx="1"/>
          </p:nvPr>
        </p:nvSpPr>
        <p:spPr>
          <a:xfrm>
            <a:off x="0" y="1340768"/>
            <a:ext cx="9036496" cy="5517232"/>
          </a:xfrm>
        </p:spPr>
        <p:txBody>
          <a:bodyPr>
            <a:normAutofit fontScale="62500" lnSpcReduction="20000"/>
          </a:bodyPr>
          <a:lstStyle/>
          <a:p>
            <a:r>
              <a:rPr lang="ru-RU" dirty="0" smtClean="0"/>
              <a:t>Файловая система </a:t>
            </a:r>
            <a:r>
              <a:rPr lang="en-US" dirty="0" smtClean="0"/>
              <a:t>FAT</a:t>
            </a:r>
            <a:r>
              <a:rPr lang="ru-RU" dirty="0" smtClean="0"/>
              <a:t> (</a:t>
            </a:r>
            <a:r>
              <a:rPr lang="en-US" dirty="0" smtClean="0"/>
              <a:t>File Allocation Table</a:t>
            </a:r>
            <a:r>
              <a:rPr lang="ru-RU" dirty="0" smtClean="0"/>
              <a:t>) была разработана Биллом Гейтсом и Марком Макдональдом в 1977 году.</a:t>
            </a:r>
          </a:p>
          <a:p>
            <a:r>
              <a:rPr lang="ru-RU" dirty="0" smtClean="0"/>
              <a:t>Сейчас существуют три типа файловой системы </a:t>
            </a:r>
            <a:r>
              <a:rPr lang="en-US" dirty="0" smtClean="0"/>
              <a:t>FAT</a:t>
            </a:r>
            <a:r>
              <a:rPr lang="ru-RU" dirty="0" smtClean="0"/>
              <a:t>:</a:t>
            </a:r>
          </a:p>
          <a:p>
            <a:r>
              <a:rPr lang="ru-RU" dirty="0" smtClean="0"/>
              <a:t>    </a:t>
            </a:r>
            <a:r>
              <a:rPr lang="en-US" dirty="0" smtClean="0"/>
              <a:t>FAT</a:t>
            </a:r>
            <a:r>
              <a:rPr lang="ru-RU" dirty="0" smtClean="0"/>
              <a:t>12 – поддерживает очень небольшие объемы дисков, поэтому сейчас она применяется только на дискетах.</a:t>
            </a:r>
          </a:p>
          <a:p>
            <a:r>
              <a:rPr lang="ru-RU" dirty="0" smtClean="0"/>
              <a:t>    </a:t>
            </a:r>
            <a:r>
              <a:rPr lang="en-US" dirty="0" smtClean="0"/>
              <a:t>FAT</a:t>
            </a:r>
            <a:r>
              <a:rPr lang="ru-RU" dirty="0" smtClean="0"/>
              <a:t>16 – используется на винчестерах и поддерживает диски объемом до 2 Гб, поэтому сейчас данная файловая система практически не используется.</a:t>
            </a:r>
          </a:p>
          <a:p>
            <a:r>
              <a:rPr lang="ru-RU" dirty="0" smtClean="0"/>
              <a:t>    </a:t>
            </a:r>
            <a:r>
              <a:rPr lang="en-US" dirty="0" smtClean="0"/>
              <a:t>FAT</a:t>
            </a:r>
            <a:r>
              <a:rPr lang="ru-RU" dirty="0" smtClean="0"/>
              <a:t>32 – теоретически поддерживаются диски объемом до 2 Тб.</a:t>
            </a:r>
          </a:p>
          <a:p>
            <a:r>
              <a:rPr lang="ru-RU" dirty="0" smtClean="0"/>
              <a:t>– </a:t>
            </a:r>
            <a:r>
              <a:rPr lang="en-US" dirty="0" smtClean="0"/>
              <a:t>FAT</a:t>
            </a:r>
            <a:r>
              <a:rPr lang="ru-RU" dirty="0" smtClean="0"/>
              <a:t>32</a:t>
            </a:r>
          </a:p>
          <a:p>
            <a:r>
              <a:rPr lang="ru-RU" dirty="0" smtClean="0"/>
              <a:t>Основным преимуществом этой файловой системы является ее простота и совместимость со старыми операционными системами. Для этой файловой системы существует большое количество подробной документации. Существует ограничение на максимальный размер файла – 4 Гб. Сбои в системе часто приводят к повреждением одного или нескольких файлов. Однако, при серьезных повреждениях, восстановить информацию гораздо проще, чем в случае с </a:t>
            </a:r>
            <a:r>
              <a:rPr lang="en-US" dirty="0" smtClean="0"/>
              <a:t>NTFS</a:t>
            </a:r>
            <a:r>
              <a:rPr lang="ru-RU" dirty="0" smtClean="0"/>
              <a:t>.</a:t>
            </a:r>
          </a:p>
          <a:p>
            <a:r>
              <a:rPr lang="en-US" dirty="0" smtClean="0"/>
              <a:t>– NTFS</a:t>
            </a:r>
            <a:endParaRPr lang="ru-RU" dirty="0" smtClean="0"/>
          </a:p>
          <a:p>
            <a:r>
              <a:rPr lang="ru-RU" dirty="0" smtClean="0"/>
              <a:t>Основными преимуществами файловой системы </a:t>
            </a:r>
            <a:r>
              <a:rPr lang="en-US" dirty="0" smtClean="0"/>
              <a:t>NTFS</a:t>
            </a:r>
            <a:r>
              <a:rPr lang="ru-RU" dirty="0" smtClean="0"/>
              <a:t> являются ее защищенность от несанкционированного доступа. В этой файловой системе отсутствуют ограничения на размер файлов и каталогов. Так же ее особенность является </a:t>
            </a:r>
            <a:r>
              <a:rPr lang="ru-RU" dirty="0" err="1" smtClean="0"/>
              <a:t>журналирование</a:t>
            </a:r>
            <a:r>
              <a:rPr lang="ru-RU" dirty="0" smtClean="0"/>
              <a:t> – запись всех операций перед их выполнением в специальный журнал. В случае, если во время выполнения операций с файловой системой произойдет сбой (зависание операционной системы, отключение электричества и т.п.), то она на основе записей в журнале сможет вернуть себя в прежнее состояние. Однако, в случае серьезного сбоя восстановить информацию будет очень сложно, подчас невозможно. Причиной тому является отсутствие официальной документации файловой системы от </a:t>
            </a:r>
            <a:r>
              <a:rPr lang="en-US" dirty="0" smtClean="0"/>
              <a:t>Microsoft</a:t>
            </a:r>
            <a:r>
              <a:rPr lang="ru-RU" dirty="0" smtClean="0"/>
              <a:t>.</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45</a:t>
            </a:fld>
            <a:endParaRPr lang="ru-RU"/>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51520" y="332656"/>
            <a:ext cx="8435280" cy="5991944"/>
          </a:xfrm>
        </p:spPr>
        <p:txBody>
          <a:bodyPr>
            <a:normAutofit fontScale="70000" lnSpcReduction="20000"/>
          </a:bodyPr>
          <a:lstStyle/>
          <a:p>
            <a:r>
              <a:rPr lang="en-US" dirty="0" smtClean="0"/>
              <a:t>Second Extended File System (</a:t>
            </a:r>
            <a:r>
              <a:rPr lang="en-US" dirty="0" err="1" smtClean="0"/>
              <a:t>дословно</a:t>
            </a:r>
            <a:r>
              <a:rPr lang="en-US" dirty="0" smtClean="0"/>
              <a:t>: «</a:t>
            </a:r>
            <a:r>
              <a:rPr lang="en-US" dirty="0" err="1" smtClean="0"/>
              <a:t>вторая</a:t>
            </a:r>
            <a:r>
              <a:rPr lang="en-US" dirty="0" smtClean="0"/>
              <a:t> </a:t>
            </a:r>
            <a:r>
              <a:rPr lang="en-US" dirty="0" err="1" smtClean="0"/>
              <a:t>расширенная</a:t>
            </a:r>
            <a:r>
              <a:rPr lang="en-US" dirty="0" smtClean="0"/>
              <a:t> </a:t>
            </a:r>
            <a:r>
              <a:rPr lang="en-US" dirty="0" err="1" smtClean="0"/>
              <a:t>файловая</a:t>
            </a:r>
            <a:r>
              <a:rPr lang="en-US" dirty="0" smtClean="0"/>
              <a:t> </a:t>
            </a:r>
            <a:r>
              <a:rPr lang="en-US" dirty="0" err="1" smtClean="0"/>
              <a:t>система</a:t>
            </a:r>
            <a:r>
              <a:rPr lang="en-US" dirty="0" smtClean="0"/>
              <a:t>»), </a:t>
            </a:r>
            <a:r>
              <a:rPr lang="en-US" dirty="0" err="1" smtClean="0"/>
              <a:t>сокращённо</a:t>
            </a:r>
            <a:r>
              <a:rPr lang="en-US" dirty="0" smtClean="0"/>
              <a:t> ext2 (</a:t>
            </a:r>
            <a:r>
              <a:rPr lang="en-US" dirty="0" err="1" smtClean="0"/>
              <a:t>иногда</a:t>
            </a:r>
            <a:r>
              <a:rPr lang="en-US" dirty="0" smtClean="0"/>
              <a:t> ext2fs) — </a:t>
            </a:r>
            <a:r>
              <a:rPr lang="en-US" dirty="0" err="1" smtClean="0"/>
              <a:t>файловая</a:t>
            </a:r>
            <a:r>
              <a:rPr lang="en-US" dirty="0" smtClean="0"/>
              <a:t> </a:t>
            </a:r>
            <a:r>
              <a:rPr lang="en-US" dirty="0" err="1" smtClean="0"/>
              <a:t>система</a:t>
            </a:r>
            <a:r>
              <a:rPr lang="en-US" dirty="0" smtClean="0"/>
              <a:t> </a:t>
            </a:r>
            <a:r>
              <a:rPr lang="en-US" dirty="0" err="1" smtClean="0"/>
              <a:t>ядра</a:t>
            </a:r>
            <a:r>
              <a:rPr lang="en-US" dirty="0" smtClean="0"/>
              <a:t> Linux. </a:t>
            </a:r>
            <a:r>
              <a:rPr lang="ru-RU" dirty="0" smtClean="0"/>
              <a:t>Была разработана </a:t>
            </a:r>
            <a:r>
              <a:rPr lang="ru-RU" dirty="0" err="1" smtClean="0"/>
              <a:t>Реми</a:t>
            </a:r>
            <a:r>
              <a:rPr lang="ru-RU" dirty="0" smtClean="0"/>
              <a:t> </a:t>
            </a:r>
            <a:r>
              <a:rPr lang="ru-RU" dirty="0" err="1" smtClean="0"/>
              <a:t>Кардом</a:t>
            </a:r>
            <a:r>
              <a:rPr lang="ru-RU" dirty="0" smtClean="0"/>
              <a:t> (англ.) взамен существующей тогда </a:t>
            </a:r>
            <a:r>
              <a:rPr lang="en-US" dirty="0" smtClean="0"/>
              <a:t>ext</a:t>
            </a:r>
            <a:r>
              <a:rPr lang="ru-RU" dirty="0" smtClean="0"/>
              <a:t>. По скорости и производительности работы она может служить эталоном в тестах производительности файловых систем. Так, в тестах на скорость последовательного чтения и записи, проведённых </a:t>
            </a:r>
            <a:r>
              <a:rPr lang="en-US" dirty="0" smtClean="0"/>
              <a:t>The Dell </a:t>
            </a:r>
            <a:r>
              <a:rPr lang="en-US" dirty="0" err="1" smtClean="0"/>
              <a:t>TechCenter</a:t>
            </a:r>
            <a:r>
              <a:rPr lang="ru-RU" dirty="0" smtClean="0"/>
              <a:t>, файловая система </a:t>
            </a:r>
            <a:r>
              <a:rPr lang="en-US" dirty="0" smtClean="0"/>
              <a:t>ext</a:t>
            </a:r>
            <a:r>
              <a:rPr lang="ru-RU" dirty="0" smtClean="0"/>
              <a:t>2 обгоняет </a:t>
            </a:r>
            <a:r>
              <a:rPr lang="en-US" dirty="0" smtClean="0"/>
              <a:t>ext</a:t>
            </a:r>
            <a:r>
              <a:rPr lang="ru-RU" dirty="0" smtClean="0"/>
              <a:t>3 и уступает лишь более современной </a:t>
            </a:r>
            <a:r>
              <a:rPr lang="en-US" dirty="0" smtClean="0"/>
              <a:t>ext</a:t>
            </a:r>
            <a:r>
              <a:rPr lang="ru-RU" dirty="0" smtClean="0"/>
              <a:t>4 в тесте на чтение.</a:t>
            </a:r>
          </a:p>
          <a:p>
            <a:r>
              <a:rPr lang="ru-RU" dirty="0" smtClean="0"/>
              <a:t> </a:t>
            </a:r>
          </a:p>
          <a:p>
            <a:r>
              <a:rPr lang="ru-RU" dirty="0" smtClean="0"/>
              <a:t>Главный недостаток </a:t>
            </a:r>
            <a:r>
              <a:rPr lang="en-US" dirty="0" smtClean="0"/>
              <a:t>ext</a:t>
            </a:r>
            <a:r>
              <a:rPr lang="ru-RU" dirty="0" smtClean="0"/>
              <a:t>2 (и одна из причин демонстрации столь высокой производительности) заключается в том, что она не является </a:t>
            </a:r>
            <a:r>
              <a:rPr lang="ru-RU" dirty="0" err="1" smtClean="0"/>
              <a:t>журналируемой</a:t>
            </a:r>
            <a:r>
              <a:rPr lang="ru-RU" dirty="0" smtClean="0"/>
              <a:t> файловой системой. Он был устранён в файловой системе </a:t>
            </a:r>
            <a:r>
              <a:rPr lang="en-US" dirty="0" smtClean="0"/>
              <a:t>ext</a:t>
            </a:r>
            <a:r>
              <a:rPr lang="ru-RU" dirty="0" smtClean="0"/>
              <a:t>3 — следующей версии </a:t>
            </a:r>
            <a:r>
              <a:rPr lang="en-US" dirty="0" smtClean="0"/>
              <a:t>Extended File System</a:t>
            </a:r>
            <a:r>
              <a:rPr lang="ru-RU" dirty="0" smtClean="0"/>
              <a:t>, полностью совместимой с </a:t>
            </a:r>
            <a:r>
              <a:rPr lang="en-US" dirty="0" smtClean="0"/>
              <a:t>ext</a:t>
            </a:r>
            <a:r>
              <a:rPr lang="ru-RU" dirty="0" smtClean="0"/>
              <a:t>2. Но для </a:t>
            </a:r>
            <a:r>
              <a:rPr lang="en-US" dirty="0" err="1" smtClean="0"/>
              <a:t>ssd</a:t>
            </a:r>
            <a:r>
              <a:rPr lang="ru-RU" dirty="0" smtClean="0"/>
              <a:t> это скорее плюс, поскольку продлевает жизнь накопителя. Это основная причина, почему </a:t>
            </a:r>
            <a:r>
              <a:rPr lang="en-US" dirty="0" smtClean="0"/>
              <a:t>EXT</a:t>
            </a:r>
            <a:r>
              <a:rPr lang="ru-RU" dirty="0" smtClean="0"/>
              <a:t>2 до сих пор поддерживается в </a:t>
            </a:r>
            <a:r>
              <a:rPr lang="en-US" dirty="0" smtClean="0"/>
              <a:t>Anaconda</a:t>
            </a:r>
            <a:r>
              <a:rPr lang="ru-RU" dirty="0" smtClean="0"/>
              <a:t> и </a:t>
            </a:r>
            <a:r>
              <a:rPr lang="en-US" dirty="0" smtClean="0"/>
              <a:t>Ubiquity</a:t>
            </a:r>
            <a:r>
              <a:rPr lang="ru-RU" dirty="0" smtClean="0"/>
              <a:t>.</a:t>
            </a:r>
          </a:p>
          <a:p>
            <a:r>
              <a:rPr lang="ru-RU" dirty="0" smtClean="0"/>
              <a:t> </a:t>
            </a:r>
          </a:p>
          <a:p>
            <a:r>
              <a:rPr lang="ru-RU" dirty="0" smtClean="0"/>
              <a:t>Файловая система </a:t>
            </a:r>
            <a:r>
              <a:rPr lang="en-US" dirty="0" smtClean="0"/>
              <a:t>ext</a:t>
            </a:r>
            <a:r>
              <a:rPr lang="ru-RU" dirty="0" smtClean="0"/>
              <a:t>2 по-прежнему используется на </a:t>
            </a:r>
            <a:r>
              <a:rPr lang="ru-RU" dirty="0" err="1" smtClean="0"/>
              <a:t>флеш-картах</a:t>
            </a:r>
            <a:r>
              <a:rPr lang="ru-RU" dirty="0" smtClean="0"/>
              <a:t> и твердотельных накопителях (</a:t>
            </a:r>
            <a:r>
              <a:rPr lang="en-US" dirty="0" smtClean="0"/>
              <a:t>SSD</a:t>
            </a:r>
            <a:r>
              <a:rPr lang="ru-RU" dirty="0" smtClean="0"/>
              <a:t>), так как отсутствие </a:t>
            </a:r>
            <a:r>
              <a:rPr lang="ru-RU" dirty="0" err="1" smtClean="0"/>
              <a:t>журналирования</a:t>
            </a:r>
            <a:r>
              <a:rPr lang="ru-RU" dirty="0" smtClean="0"/>
              <a:t> является преимуществом при работе с накопителями, имеющими ограничение на количество циклов записи.</a:t>
            </a:r>
            <a:endParaRPr lang="en-US" dirty="0" smtClean="0"/>
          </a:p>
          <a:p>
            <a:r>
              <a:rPr lang="ru-RU" dirty="0" smtClean="0"/>
              <a:t>Для повышения оценки и шансов можно рассказать </a:t>
            </a:r>
            <a:r>
              <a:rPr lang="ru-RU" dirty="0" err="1" smtClean="0"/>
              <a:t>побробнее</a:t>
            </a:r>
            <a:r>
              <a:rPr lang="ru-RU" dirty="0" smtClean="0"/>
              <a:t>.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46</a:t>
            </a:fld>
            <a:endParaRPr lang="ru-RU"/>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935480"/>
            <a:ext cx="2818656" cy="4389120"/>
          </a:xfrm>
        </p:spPr>
        <p:txBody>
          <a:bodyPr>
            <a:normAutofit fontScale="70000" lnSpcReduction="20000"/>
          </a:bodyPr>
          <a:lstStyle/>
          <a:p>
            <a:r>
              <a:rPr lang="ru-RU" dirty="0" smtClean="0"/>
              <a:t>В таблице файлов </a:t>
            </a:r>
            <a:r>
              <a:rPr lang="en-US" dirty="0" smtClean="0"/>
              <a:t>FAT </a:t>
            </a:r>
            <a:r>
              <a:rPr lang="ru-RU" dirty="0" smtClean="0"/>
              <a:t>хранятся указатели номера ячейки в таблице </a:t>
            </a:r>
            <a:r>
              <a:rPr lang="en-US" dirty="0" smtClean="0"/>
              <a:t>FAT </a:t>
            </a:r>
            <a:r>
              <a:rPr lang="ru-RU" dirty="0" smtClean="0"/>
              <a:t>соответствующей номеру кластера (позиция ячейки соответствует номеру кластера). Каждая ячейка хранит указатель на следующий кластер в содержании файла и соответственно на следующую ячейку где хранится следующий  кластер. Либо там хранится указание на конец файла </a:t>
            </a:r>
            <a:r>
              <a:rPr lang="en-US" dirty="0" smtClean="0"/>
              <a:t>FFFF.</a:t>
            </a:r>
            <a:endParaRPr lang="ru-RU" dirty="0"/>
          </a:p>
        </p:txBody>
      </p:sp>
      <p:pic>
        <p:nvPicPr>
          <p:cNvPr id="4" name="Рисунок 3"/>
          <p:cNvPicPr/>
          <p:nvPr/>
        </p:nvPicPr>
        <p:blipFill>
          <a:blip r:embed="rId2" cstate="print"/>
          <a:srcRect/>
          <a:stretch>
            <a:fillRect/>
          </a:stretch>
        </p:blipFill>
        <p:spPr bwMode="auto">
          <a:xfrm>
            <a:off x="3491880" y="1988840"/>
            <a:ext cx="5274940" cy="2664296"/>
          </a:xfrm>
          <a:prstGeom prst="rect">
            <a:avLst/>
          </a:prstGeom>
          <a:noFill/>
          <a:ln w="9525">
            <a:noFill/>
            <a:miter lim="800000"/>
            <a:headEnd/>
            <a:tailEnd/>
          </a:ln>
        </p:spPr>
      </p:pic>
      <p:pic>
        <p:nvPicPr>
          <p:cNvPr id="5" name="Рисунок 4"/>
          <p:cNvPicPr/>
          <p:nvPr/>
        </p:nvPicPr>
        <p:blipFill>
          <a:blip r:embed="rId3" cstate="print"/>
          <a:srcRect/>
          <a:stretch>
            <a:fillRect/>
          </a:stretch>
        </p:blipFill>
        <p:spPr bwMode="auto">
          <a:xfrm>
            <a:off x="539552" y="260648"/>
            <a:ext cx="7848872" cy="720080"/>
          </a:xfrm>
          <a:prstGeom prst="rect">
            <a:avLst/>
          </a:prstGeom>
          <a:noFill/>
          <a:ln w="9525">
            <a:noFill/>
            <a:miter lim="800000"/>
            <a:headEnd/>
            <a:tailEnd/>
          </a:ln>
        </p:spPr>
      </p:pic>
      <p:sp>
        <p:nvSpPr>
          <p:cNvPr id="6" name="Номер слайда 5"/>
          <p:cNvSpPr>
            <a:spLocks noGrp="1"/>
          </p:cNvSpPr>
          <p:nvPr>
            <p:ph type="sldNum" sz="quarter" idx="12"/>
          </p:nvPr>
        </p:nvSpPr>
        <p:spPr/>
        <p:txBody>
          <a:bodyPr/>
          <a:lstStyle/>
          <a:p>
            <a:fld id="{103B4941-714A-4534-BAF0-D7B3F1DCFD06}" type="slidenum">
              <a:rPr lang="ru-RU" smtClean="0"/>
              <a:pPr/>
              <a:t>47</a:t>
            </a:fld>
            <a:endParaRPr lang="ru-RU"/>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0"/>
            <a:ext cx="8229600" cy="692696"/>
          </a:xfrm>
        </p:spPr>
        <p:txBody>
          <a:bodyPr>
            <a:normAutofit fontScale="90000"/>
          </a:bodyPr>
          <a:lstStyle/>
          <a:p>
            <a:r>
              <a:rPr lang="ru-RU" dirty="0" smtClean="0"/>
              <a:t>Прикладное ПО</a:t>
            </a:r>
            <a:endParaRPr lang="ru-RU" dirty="0"/>
          </a:p>
        </p:txBody>
      </p:sp>
      <p:sp>
        <p:nvSpPr>
          <p:cNvPr id="3" name="Содержимое 2"/>
          <p:cNvSpPr>
            <a:spLocks noGrp="1"/>
          </p:cNvSpPr>
          <p:nvPr>
            <p:ph idx="1"/>
          </p:nvPr>
        </p:nvSpPr>
        <p:spPr>
          <a:xfrm>
            <a:off x="0" y="764704"/>
            <a:ext cx="9144000" cy="6093296"/>
          </a:xfrm>
        </p:spPr>
        <p:txBody>
          <a:bodyPr>
            <a:normAutofit fontScale="62500" lnSpcReduction="20000"/>
          </a:bodyPr>
          <a:lstStyle/>
          <a:p>
            <a:r>
              <a:rPr lang="ru-RU" dirty="0" smtClean="0"/>
              <a:t>Прикладные программы могут использоваться  автономно или в составе программных комплексов или пакетов.</a:t>
            </a:r>
          </a:p>
          <a:p>
            <a:r>
              <a:rPr lang="ru-RU" dirty="0" smtClean="0"/>
              <a:t> </a:t>
            </a:r>
          </a:p>
          <a:p>
            <a:r>
              <a:rPr lang="ru-RU" dirty="0" smtClean="0"/>
              <a:t>Прикладное ПО – программы,  непосредственно обеспечивающие выполнение необходимых работ на ПК: редактирование текстовых документов, создание рисунков или картинок, создание электронных таблиц и т.д.</a:t>
            </a:r>
          </a:p>
          <a:p>
            <a:r>
              <a:rPr lang="ru-RU" dirty="0" smtClean="0"/>
              <a:t> </a:t>
            </a:r>
          </a:p>
          <a:p>
            <a:r>
              <a:rPr lang="ru-RU" dirty="0" smtClean="0"/>
              <a:t>Пакеты прикладных программ – это система программ, которые по сфере применения делятся на проблемно – ориентированные, пакеты общего назначения и интегрированные пакеты. Современные интегрированные пакеты содержат до пяти функциональных компонентов: тестовый и табличный процессор, СУБД, графический редактор, телекоммуникационные средства.</a:t>
            </a:r>
          </a:p>
          <a:p>
            <a:r>
              <a:rPr lang="ru-RU" dirty="0" smtClean="0"/>
              <a:t> </a:t>
            </a:r>
          </a:p>
          <a:p>
            <a:r>
              <a:rPr lang="ru-RU" dirty="0" smtClean="0"/>
              <a:t>К прикладному ПО, например, относятся:</a:t>
            </a:r>
          </a:p>
          <a:p>
            <a:r>
              <a:rPr lang="ru-RU" dirty="0" smtClean="0"/>
              <a:t> </a:t>
            </a:r>
          </a:p>
          <a:p>
            <a:r>
              <a:rPr lang="ru-RU" dirty="0" smtClean="0"/>
              <a:t>    Комплект офисных приложений </a:t>
            </a:r>
            <a:r>
              <a:rPr lang="en-US" dirty="0" smtClean="0"/>
              <a:t>MS OFFICE</a:t>
            </a:r>
            <a:r>
              <a:rPr lang="ru-RU" dirty="0" smtClean="0"/>
              <a:t>.</a:t>
            </a:r>
          </a:p>
          <a:p>
            <a:r>
              <a:rPr lang="ru-RU" dirty="0" smtClean="0"/>
              <a:t>    Бухгалтерские системы.</a:t>
            </a:r>
          </a:p>
          <a:p>
            <a:r>
              <a:rPr lang="ru-RU" dirty="0" smtClean="0"/>
              <a:t>    Финансовые аналитические системы.</a:t>
            </a:r>
          </a:p>
          <a:p>
            <a:r>
              <a:rPr lang="ru-RU" dirty="0" smtClean="0"/>
              <a:t>    Интегрированные пакеты делопроизводства.</a:t>
            </a:r>
          </a:p>
          <a:p>
            <a:r>
              <a:rPr lang="ru-RU" dirty="0" smtClean="0"/>
              <a:t>    </a:t>
            </a:r>
            <a:r>
              <a:rPr lang="en-US" dirty="0" smtClean="0"/>
              <a:t>CAD</a:t>
            </a:r>
            <a:r>
              <a:rPr lang="ru-RU" dirty="0" smtClean="0"/>
              <a:t> – системы (</a:t>
            </a:r>
            <a:r>
              <a:rPr lang="ru-RU" dirty="0" err="1" smtClean="0"/>
              <a:t>системы</a:t>
            </a:r>
            <a:r>
              <a:rPr lang="ru-RU" dirty="0" smtClean="0"/>
              <a:t> автоматизированного проектирования).</a:t>
            </a:r>
          </a:p>
          <a:p>
            <a:r>
              <a:rPr lang="ru-RU" dirty="0" smtClean="0"/>
              <a:t>    Редакторы </a:t>
            </a:r>
            <a:r>
              <a:rPr lang="en-US" dirty="0" smtClean="0"/>
              <a:t>HTML</a:t>
            </a:r>
            <a:r>
              <a:rPr lang="ru-RU" dirty="0" smtClean="0"/>
              <a:t> или </a:t>
            </a:r>
            <a:r>
              <a:rPr lang="en-US" dirty="0" smtClean="0"/>
              <a:t>Web</a:t>
            </a:r>
            <a:r>
              <a:rPr lang="ru-RU" dirty="0" smtClean="0"/>
              <a:t> – редакторы.</a:t>
            </a:r>
          </a:p>
          <a:p>
            <a:r>
              <a:rPr lang="ru-RU" dirty="0" smtClean="0"/>
              <a:t>    Браузеры – средства просмотра </a:t>
            </a:r>
            <a:r>
              <a:rPr lang="en-US" dirty="0" smtClean="0"/>
              <a:t>Web</a:t>
            </a:r>
            <a:r>
              <a:rPr lang="ru-RU" dirty="0" smtClean="0"/>
              <a:t> - страниц.</a:t>
            </a:r>
          </a:p>
          <a:p>
            <a:r>
              <a:rPr lang="ru-RU" dirty="0" smtClean="0"/>
              <a:t>    </a:t>
            </a:r>
            <a:r>
              <a:rPr lang="en-US" dirty="0" err="1" smtClean="0"/>
              <a:t>Графические</a:t>
            </a:r>
            <a:r>
              <a:rPr lang="en-US" dirty="0" smtClean="0"/>
              <a:t> </a:t>
            </a:r>
            <a:r>
              <a:rPr lang="en-US" dirty="0" err="1" smtClean="0"/>
              <a:t>редакторы</a:t>
            </a:r>
            <a:r>
              <a:rPr lang="en-US" dirty="0" smtClean="0"/>
              <a:t>.</a:t>
            </a:r>
            <a:endParaRPr lang="ru-RU" dirty="0" smtClean="0"/>
          </a:p>
          <a:p>
            <a:r>
              <a:rPr lang="en-US" dirty="0" smtClean="0"/>
              <a:t>    </a:t>
            </a:r>
            <a:r>
              <a:rPr lang="en-US" dirty="0" err="1" smtClean="0"/>
              <a:t>Экспертные</a:t>
            </a:r>
            <a:r>
              <a:rPr lang="en-US" dirty="0" smtClean="0"/>
              <a:t> </a:t>
            </a:r>
            <a:r>
              <a:rPr lang="en-US" dirty="0" err="1" smtClean="0"/>
              <a:t>системы</a:t>
            </a:r>
            <a:r>
              <a:rPr lang="en-US" dirty="0" smtClean="0"/>
              <a:t>.</a:t>
            </a:r>
            <a:endParaRPr lang="ru-RU" dirty="0" smtClean="0"/>
          </a:p>
          <a:p>
            <a:r>
              <a:rPr lang="ru-RU" dirty="0" smtClean="0"/>
              <a:t>И далее…</a:t>
            </a:r>
          </a:p>
          <a:p>
            <a:r>
              <a:rPr lang="en-US" dirty="0" smtClean="0"/>
              <a:t> </a:t>
            </a:r>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48</a:t>
            </a:fld>
            <a:endParaRPr lang="ru-R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100" dirty="0" smtClean="0"/>
              <a:t>СУБД. Системы управления базами данных. Примеры. Назначение. (Записи, поля, основные базовые операции, транзакция)</a:t>
            </a:r>
            <a:endParaRPr lang="ru-RU" dirty="0"/>
          </a:p>
        </p:txBody>
      </p:sp>
      <p:sp>
        <p:nvSpPr>
          <p:cNvPr id="3" name="Содержимое 2"/>
          <p:cNvSpPr>
            <a:spLocks noGrp="1"/>
          </p:cNvSpPr>
          <p:nvPr>
            <p:ph idx="1"/>
          </p:nvPr>
        </p:nvSpPr>
        <p:spPr/>
        <p:txBody>
          <a:bodyPr>
            <a:normAutofit fontScale="70000" lnSpcReduction="20000"/>
          </a:bodyPr>
          <a:lstStyle/>
          <a:p>
            <a:r>
              <a:rPr lang="ru-RU" dirty="0" smtClean="0"/>
              <a:t>СУБД предназначено для управления и предоставления привилегированного доступа к базе данных, выполнения транзакций (обеспечения их атомарности, независимости), восстановления данных в результате сбоев (мягких – отключения питания (системный журнал), жестких – потеря жесткого диска (резервное копирование)), сетевого доступа. База данных – формализованное описание предметной области в виде совокупности взаимосвязанных записей. Запись набор полей определенных на домене. </a:t>
            </a:r>
          </a:p>
          <a:p>
            <a:r>
              <a:rPr lang="ru-RU" dirty="0" smtClean="0"/>
              <a:t>Транзакция – несколько операций воспринимаемых как неделимое целое, выполняются либо все операции, либо происходит откат всех выполненных операций, если ошибка, для этого используется системный журнал. Например – перевод со счета на счет, считать данные с одного счета, вычесть со счета, записать, считать с другого счета, добавить, записать (если выполнить наполовину, потеряем деньги). </a:t>
            </a:r>
          </a:p>
          <a:p>
            <a:r>
              <a:rPr lang="ru-RU" dirty="0" smtClean="0"/>
              <a:t>Базовые операции – выборка – </a:t>
            </a:r>
            <a:r>
              <a:rPr lang="en-US" dirty="0" smtClean="0"/>
              <a:t>select * from table where id = 1</a:t>
            </a:r>
          </a:p>
          <a:p>
            <a:r>
              <a:rPr lang="ru-RU" dirty="0" smtClean="0"/>
              <a:t>Удаление – </a:t>
            </a:r>
            <a:r>
              <a:rPr lang="en-US" dirty="0" smtClean="0"/>
              <a:t>Delete from table where id =2</a:t>
            </a:r>
          </a:p>
          <a:p>
            <a:r>
              <a:rPr lang="ru-RU" dirty="0" smtClean="0"/>
              <a:t>Обновление – </a:t>
            </a:r>
            <a:r>
              <a:rPr lang="en-US" dirty="0" smtClean="0"/>
              <a:t>Update table set </a:t>
            </a:r>
            <a:r>
              <a:rPr lang="ru-RU" dirty="0" smtClean="0"/>
              <a:t>оценка</a:t>
            </a:r>
            <a:r>
              <a:rPr lang="en-US" dirty="0" smtClean="0"/>
              <a:t> = </a:t>
            </a:r>
            <a:r>
              <a:rPr lang="ru-RU" dirty="0" smtClean="0"/>
              <a:t>5</a:t>
            </a:r>
            <a:r>
              <a:rPr lang="en-US" dirty="0" smtClean="0"/>
              <a:t> </a:t>
            </a:r>
            <a:r>
              <a:rPr lang="ru-RU" dirty="0" smtClean="0"/>
              <a:t> </a:t>
            </a:r>
            <a:r>
              <a:rPr lang="en-US" dirty="0" smtClean="0"/>
              <a:t>where FIO </a:t>
            </a:r>
            <a:r>
              <a:rPr lang="ru-RU" dirty="0" smtClean="0"/>
              <a:t>= «Иванов»</a:t>
            </a:r>
            <a:endParaRPr lang="en-US" dirty="0" smtClean="0"/>
          </a:p>
          <a:p>
            <a:r>
              <a:rPr lang="ru-RU" dirty="0" smtClean="0"/>
              <a:t>Вставка </a:t>
            </a:r>
            <a:r>
              <a:rPr lang="en-US" dirty="0" smtClean="0"/>
              <a:t>Insert into table values(FIO = “</a:t>
            </a:r>
            <a:r>
              <a:rPr lang="ru-RU" dirty="0" smtClean="0"/>
              <a:t>Иванов</a:t>
            </a:r>
            <a:r>
              <a:rPr lang="en-US" dirty="0" smtClean="0"/>
              <a:t>”, id = “1”)</a:t>
            </a:r>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49</a:t>
            </a:fld>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8229600" cy="706090"/>
          </a:xfrm>
        </p:spPr>
        <p:txBody>
          <a:bodyPr>
            <a:normAutofit fontScale="90000"/>
          </a:bodyPr>
          <a:lstStyle/>
          <a:p>
            <a:r>
              <a:rPr lang="ru-RU" sz="3100" dirty="0"/>
              <a:t>Понятие о машинном языке и языке Ассемблер. </a:t>
            </a:r>
            <a:endParaRPr lang="ru-RU" dirty="0"/>
          </a:p>
        </p:txBody>
      </p:sp>
      <p:sp>
        <p:nvSpPr>
          <p:cNvPr id="3" name="Содержимое 2"/>
          <p:cNvSpPr>
            <a:spLocks noGrp="1"/>
          </p:cNvSpPr>
          <p:nvPr>
            <p:ph idx="1"/>
          </p:nvPr>
        </p:nvSpPr>
        <p:spPr>
          <a:xfrm>
            <a:off x="395536" y="692696"/>
            <a:ext cx="8424936" cy="5976664"/>
          </a:xfrm>
        </p:spPr>
        <p:txBody>
          <a:bodyPr>
            <a:normAutofit fontScale="85000" lnSpcReduction="20000"/>
          </a:bodyPr>
          <a:lstStyle/>
          <a:p>
            <a:pPr algn="just"/>
            <a:r>
              <a:rPr lang="ru-RU" dirty="0" err="1">
                <a:solidFill>
                  <a:schemeClr val="accent5">
                    <a:lumMod val="75000"/>
                  </a:schemeClr>
                </a:solidFill>
              </a:rPr>
              <a:t>Язы́к</a:t>
            </a:r>
            <a:r>
              <a:rPr lang="ru-RU" dirty="0">
                <a:solidFill>
                  <a:schemeClr val="accent5">
                    <a:lumMod val="75000"/>
                  </a:schemeClr>
                </a:solidFill>
              </a:rPr>
              <a:t> </a:t>
            </a:r>
            <a:r>
              <a:rPr lang="ru-RU" dirty="0" err="1">
                <a:solidFill>
                  <a:schemeClr val="accent5">
                    <a:lumMod val="75000"/>
                  </a:schemeClr>
                </a:solidFill>
              </a:rPr>
              <a:t>ассе́мблера</a:t>
            </a:r>
            <a:r>
              <a:rPr lang="ru-RU" dirty="0">
                <a:solidFill>
                  <a:schemeClr val="accent5">
                    <a:lumMod val="75000"/>
                  </a:schemeClr>
                </a:solidFill>
              </a:rPr>
              <a:t> (англ. </a:t>
            </a:r>
            <a:r>
              <a:rPr lang="en-US" dirty="0">
                <a:solidFill>
                  <a:schemeClr val="accent5">
                    <a:lumMod val="75000"/>
                  </a:schemeClr>
                </a:solidFill>
              </a:rPr>
              <a:t>assembly language</a:t>
            </a:r>
            <a:r>
              <a:rPr lang="ru-RU" dirty="0">
                <a:solidFill>
                  <a:schemeClr val="accent5">
                    <a:lumMod val="75000"/>
                  </a:schemeClr>
                </a:solidFill>
              </a:rPr>
              <a:t>) </a:t>
            </a:r>
            <a:r>
              <a:rPr lang="ru-RU" dirty="0"/>
              <a:t>— машинно-ориентированный язык программирования низкого уровня. Его команды прямо соответствуют отдельным командам машины или их последовательностям, также он может предоставлять дополнительные возможности облегчения программирования, такие как макрокоманды, выражения, средства обеспечения модульности программ</a:t>
            </a:r>
            <a:r>
              <a:rPr lang="ru-RU" dirty="0" smtClean="0"/>
              <a:t>.</a:t>
            </a:r>
          </a:p>
          <a:p>
            <a:pPr algn="just"/>
            <a:r>
              <a:rPr lang="ru-RU" dirty="0">
                <a:solidFill>
                  <a:schemeClr val="accent5">
                    <a:lumMod val="75000"/>
                  </a:schemeClr>
                </a:solidFill>
              </a:rPr>
              <a:t>Команды языка ассемблера один к одному соответствуют командам процессора</a:t>
            </a:r>
            <a:r>
              <a:rPr lang="ru-RU" dirty="0"/>
              <a:t>. Фактически, они и представляют собой более удобную для человека символьную форму записи — мнемокоды — команд и их аргументов. При этом одной команде языка ассемблера может соответствовать несколько вариантов команд процессора</a:t>
            </a:r>
          </a:p>
          <a:p>
            <a:pPr algn="just"/>
            <a:endParaRPr lang="ru-RU" dirty="0" smtClean="0"/>
          </a:p>
          <a:p>
            <a:pPr>
              <a:buNone/>
            </a:pP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5</a:t>
            </a:fld>
            <a:endParaRPr lang="ru-RU"/>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100" dirty="0" smtClean="0"/>
              <a:t>Прикладное ПО. Текстовые и табличные процессоры (</a:t>
            </a:r>
            <a:r>
              <a:rPr lang="en-US" sz="3100" dirty="0" smtClean="0"/>
              <a:t>MS Word</a:t>
            </a:r>
            <a:r>
              <a:rPr lang="ru-RU" sz="3100" dirty="0" smtClean="0"/>
              <a:t>, </a:t>
            </a:r>
            <a:r>
              <a:rPr lang="en-US" sz="3100" dirty="0" smtClean="0"/>
              <a:t>MS Excel</a:t>
            </a:r>
            <a:r>
              <a:rPr lang="ru-RU" sz="3100" dirty="0" smtClean="0"/>
              <a:t>, </a:t>
            </a:r>
            <a:r>
              <a:rPr lang="en-US" sz="3100" dirty="0" err="1" smtClean="0"/>
              <a:t>LibreOffice</a:t>
            </a:r>
            <a:r>
              <a:rPr lang="en-US" sz="3100" dirty="0" smtClean="0"/>
              <a:t> Writer</a:t>
            </a:r>
            <a:r>
              <a:rPr lang="ru-RU" sz="3100" dirty="0" smtClean="0"/>
              <a:t>, </a:t>
            </a:r>
            <a:r>
              <a:rPr lang="en-US" sz="3100" dirty="0" smtClean="0"/>
              <a:t>Calc</a:t>
            </a:r>
            <a:r>
              <a:rPr lang="ru-RU" sz="3100" dirty="0" smtClean="0"/>
              <a:t>). Назначение, основные характеристики. </a:t>
            </a:r>
            <a:endParaRPr lang="ru-RU" dirty="0"/>
          </a:p>
        </p:txBody>
      </p:sp>
      <p:sp>
        <p:nvSpPr>
          <p:cNvPr id="3" name="Содержимое 2"/>
          <p:cNvSpPr>
            <a:spLocks noGrp="1"/>
          </p:cNvSpPr>
          <p:nvPr>
            <p:ph idx="1"/>
          </p:nvPr>
        </p:nvSpPr>
        <p:spPr/>
        <p:txBody>
          <a:bodyPr>
            <a:normAutofit fontScale="92500"/>
          </a:bodyPr>
          <a:lstStyle/>
          <a:p>
            <a:r>
              <a:rPr lang="ru-RU" dirty="0" smtClean="0"/>
              <a:t>Текстовые процессоры предназначены для форматирования (задание формы представления), редактирования (исправление текстового содержания), сохранения, печати, добавления рисунков и других объектов в текстовых документ, выполнение сложных операций над текстом с помощью макросов.</a:t>
            </a:r>
          </a:p>
          <a:p>
            <a:r>
              <a:rPr lang="ru-RU" dirty="0" smtClean="0"/>
              <a:t>Табличные процессоры нужны для вычислений, где данные представлены в табличном виде, с адресацией ячейки в таблице, и возможности использования этой ячейки по ее адресу в формулах записанных в других ячейках. </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50</a:t>
            </a:fld>
            <a:endParaRPr lang="ru-RU"/>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Графические редакторы. Системы деловой (инженерной) графики. </a:t>
            </a:r>
            <a:endParaRPr lang="ru-RU" sz="2800" dirty="0"/>
          </a:p>
        </p:txBody>
      </p:sp>
      <p:sp>
        <p:nvSpPr>
          <p:cNvPr id="3" name="Содержимое 2"/>
          <p:cNvSpPr>
            <a:spLocks noGrp="1"/>
          </p:cNvSpPr>
          <p:nvPr>
            <p:ph idx="1"/>
          </p:nvPr>
        </p:nvSpPr>
        <p:spPr/>
        <p:txBody>
          <a:bodyPr/>
          <a:lstStyle/>
          <a:p>
            <a:r>
              <a:rPr lang="en-US" dirty="0" smtClean="0"/>
              <a:t>Photoshop, GIMP, Paint, 3dMax.</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51</a:t>
            </a:fld>
            <a:endParaRPr lang="ru-RU"/>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229600" cy="954360"/>
          </a:xfrm>
        </p:spPr>
        <p:txBody>
          <a:bodyPr>
            <a:noAutofit/>
          </a:bodyPr>
          <a:lstStyle/>
          <a:p>
            <a:r>
              <a:rPr lang="ru-RU" sz="2800" dirty="0" smtClean="0"/>
              <a:t>Системы автоматизированного проектирования (САПР, CAE, CAD).</a:t>
            </a:r>
            <a:endParaRPr lang="ru-RU" sz="2800" dirty="0"/>
          </a:p>
        </p:txBody>
      </p:sp>
      <p:sp>
        <p:nvSpPr>
          <p:cNvPr id="3" name="Содержимое 2"/>
          <p:cNvSpPr>
            <a:spLocks noGrp="1"/>
          </p:cNvSpPr>
          <p:nvPr>
            <p:ph idx="1"/>
          </p:nvPr>
        </p:nvSpPr>
        <p:spPr>
          <a:xfrm>
            <a:off x="0" y="1124744"/>
            <a:ext cx="9144000" cy="5733256"/>
          </a:xfrm>
        </p:spPr>
        <p:txBody>
          <a:bodyPr>
            <a:normAutofit fontScale="55000" lnSpcReduction="20000"/>
          </a:bodyPr>
          <a:lstStyle/>
          <a:p>
            <a:r>
              <a:rPr lang="ru-RU" dirty="0" smtClean="0"/>
              <a:t>САПР (</a:t>
            </a:r>
            <a:r>
              <a:rPr lang="en-US" dirty="0" smtClean="0"/>
              <a:t>CAD,CAE,CAM</a:t>
            </a:r>
            <a:r>
              <a:rPr lang="ru-RU" dirty="0" smtClean="0"/>
              <a:t>)</a:t>
            </a:r>
            <a:r>
              <a:rPr lang="en-US" dirty="0" smtClean="0"/>
              <a:t>– c</a:t>
            </a:r>
            <a:r>
              <a:rPr lang="ru-RU" dirty="0" err="1" smtClean="0"/>
              <a:t>истема</a:t>
            </a:r>
            <a:r>
              <a:rPr lang="ru-RU" dirty="0" smtClean="0"/>
              <a:t> автоматизированного проектирования. </a:t>
            </a:r>
            <a:endParaRPr lang="en-US" dirty="0" smtClean="0"/>
          </a:p>
          <a:p>
            <a:r>
              <a:rPr lang="en-US" dirty="0" smtClean="0"/>
              <a:t>CAD - </a:t>
            </a:r>
            <a:r>
              <a:rPr lang="ru-RU" dirty="0" smtClean="0"/>
              <a:t>средства САПР, предназначенные для автоматизации двумерного и/или трехмерного геометрического проектирования, создания конструкторской и/или технологической документации, и САПР общего назначения.</a:t>
            </a:r>
          </a:p>
          <a:p>
            <a:r>
              <a:rPr lang="en-US" dirty="0" smtClean="0"/>
              <a:t>CAE</a:t>
            </a:r>
            <a:r>
              <a:rPr lang="ru-RU" dirty="0" smtClean="0"/>
              <a:t> более общее понятие</a:t>
            </a:r>
            <a:r>
              <a:rPr lang="en-US" dirty="0" smtClean="0"/>
              <a:t> </a:t>
            </a:r>
            <a:r>
              <a:rPr lang="ru-RU" dirty="0" smtClean="0"/>
              <a:t>чем </a:t>
            </a:r>
            <a:r>
              <a:rPr lang="en-US" dirty="0" smtClean="0"/>
              <a:t>CAD </a:t>
            </a:r>
            <a:r>
              <a:rPr lang="ru-RU" dirty="0" smtClean="0"/>
              <a:t>и </a:t>
            </a:r>
            <a:r>
              <a:rPr lang="en-US" dirty="0" smtClean="0"/>
              <a:t>CAM</a:t>
            </a:r>
            <a:r>
              <a:rPr lang="ru-RU" dirty="0" smtClean="0"/>
              <a:t>, включающее любое использование компьютерных технологий в инженерной деятельности</a:t>
            </a:r>
            <a:r>
              <a:rPr lang="en-US" dirty="0" smtClean="0"/>
              <a:t>.</a:t>
            </a:r>
            <a:endParaRPr lang="ru-RU" dirty="0" smtClean="0"/>
          </a:p>
          <a:p>
            <a:r>
              <a:rPr lang="en-US" dirty="0" smtClean="0"/>
              <a:t>Computer</a:t>
            </a:r>
            <a:r>
              <a:rPr lang="ru-RU" dirty="0" smtClean="0"/>
              <a:t>-</a:t>
            </a:r>
            <a:r>
              <a:rPr lang="en-US" dirty="0" smtClean="0"/>
              <a:t>aided manufacturing (CAM)</a:t>
            </a:r>
            <a:r>
              <a:rPr lang="ru-RU" dirty="0" smtClean="0"/>
              <a:t> — система автоматизированной разработки программ обработки деталей для станков с ЧПУ или ГАПС (Гибких автоматизированных производственных систем))</a:t>
            </a:r>
            <a:r>
              <a:rPr lang="en-US" dirty="0" smtClean="0"/>
              <a:t>.</a:t>
            </a:r>
          </a:p>
          <a:p>
            <a:r>
              <a:rPr lang="ru-RU" dirty="0" smtClean="0"/>
              <a:t>Основная цель создания САПР — повышение эффективности труда инженеров, за счет автоматизации работ на стадиях проектирования и подготовки производства. Так, благодаря САПР, удается добиться:</a:t>
            </a:r>
          </a:p>
          <a:p>
            <a:r>
              <a:rPr lang="ru-RU" dirty="0" smtClean="0"/>
              <a:t> </a:t>
            </a:r>
          </a:p>
          <a:p>
            <a:r>
              <a:rPr lang="ru-RU" dirty="0" smtClean="0"/>
              <a:t>- сокращения трудоёмкости проектирования и планирования;</a:t>
            </a:r>
          </a:p>
          <a:p>
            <a:r>
              <a:rPr lang="ru-RU" dirty="0" smtClean="0"/>
              <a:t>- сокращения сроков проектирования;</a:t>
            </a:r>
          </a:p>
          <a:p>
            <a:r>
              <a:rPr lang="ru-RU" dirty="0" smtClean="0"/>
              <a:t>- сокращения себестоимости проектирования и изготовления, уменьшение затрат на эксплуатацию;</a:t>
            </a:r>
          </a:p>
          <a:p>
            <a:r>
              <a:rPr lang="ru-RU" dirty="0" smtClean="0"/>
              <a:t>- повышения качества и технико-экономического уровня результатов проектирования;</a:t>
            </a:r>
          </a:p>
          <a:p>
            <a:r>
              <a:rPr lang="ru-RU" dirty="0" smtClean="0"/>
              <a:t>- сокращения затрат на натурное моделирование и испытания.</a:t>
            </a:r>
          </a:p>
          <a:p>
            <a:r>
              <a:rPr lang="ru-RU" dirty="0" smtClean="0"/>
              <a:t> </a:t>
            </a:r>
          </a:p>
          <a:p>
            <a:r>
              <a:rPr lang="ru-RU" dirty="0" smtClean="0"/>
              <a:t>В качестве входной информации САПР использует технические знания специалистов, которые вводят проектные требования, уточняют результаты, проверяют полученную конструкцию, изменяют ее и т.д.</a:t>
            </a:r>
          </a:p>
          <a:p>
            <a:r>
              <a:rPr lang="ru-RU" dirty="0" smtClean="0"/>
              <a:t>Система автоматизированного проектирования реализуется в виде комплекса прикладных программ, обеспечивающих проектирование, черчение, трехмерное моделирование конструкций, плоских либо объемных деталей.</a:t>
            </a:r>
          </a:p>
          <a:p>
            <a:r>
              <a:rPr lang="ru-RU" dirty="0" smtClean="0"/>
              <a:t>Как правило, в современные </a:t>
            </a:r>
            <a:r>
              <a:rPr lang="en-US" dirty="0" smtClean="0"/>
              <a:t>CAD</a:t>
            </a:r>
            <a:r>
              <a:rPr lang="ru-RU" dirty="0" smtClean="0"/>
              <a:t>-системы входят модули моделирования трехмерной объемной конструкции (детали) и оформления чертежей и текстовой конструкторской документации (спецификаций, ведомостей и т.д.).</a:t>
            </a:r>
          </a:p>
          <a:p>
            <a:r>
              <a:rPr lang="ru-RU" dirty="0" smtClean="0"/>
              <a:t>Примеры </a:t>
            </a:r>
            <a:r>
              <a:rPr lang="en-US" dirty="0" err="1" smtClean="0"/>
              <a:t>AutoDesk</a:t>
            </a:r>
            <a:r>
              <a:rPr lang="en-US" dirty="0" smtClean="0"/>
              <a:t> </a:t>
            </a:r>
            <a:r>
              <a:rPr lang="en-US" dirty="0" err="1" smtClean="0"/>
              <a:t>AutoCad</a:t>
            </a:r>
            <a:endParaRPr lang="en-US" dirty="0" smtClean="0"/>
          </a:p>
          <a:p>
            <a:endParaRPr lang="ru-RU" dirty="0" smtClean="0"/>
          </a:p>
          <a:p>
            <a:endParaRPr lang="en-US"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52</a:t>
            </a:fld>
            <a:endParaRPr lang="ru-RU"/>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5400" dirty="0" smtClean="0"/>
              <a:t>PDM, PLM</a:t>
            </a:r>
            <a:endParaRPr lang="ru-RU" dirty="0"/>
          </a:p>
        </p:txBody>
      </p:sp>
      <p:sp>
        <p:nvSpPr>
          <p:cNvPr id="3" name="Содержимое 2"/>
          <p:cNvSpPr>
            <a:spLocks noGrp="1"/>
          </p:cNvSpPr>
          <p:nvPr>
            <p:ph idx="1"/>
          </p:nvPr>
        </p:nvSpPr>
        <p:spPr/>
        <p:txBody>
          <a:bodyPr>
            <a:normAutofit fontScale="85000" lnSpcReduction="10000"/>
          </a:bodyPr>
          <a:lstStyle/>
          <a:p>
            <a:r>
              <a:rPr lang="en-US" dirty="0" smtClean="0"/>
              <a:t>PDM</a:t>
            </a:r>
            <a:r>
              <a:rPr lang="ru-RU" dirty="0" smtClean="0"/>
              <a:t>-система (англ. </a:t>
            </a:r>
            <a:r>
              <a:rPr lang="en-US" dirty="0" smtClean="0"/>
              <a:t>Product Data Management</a:t>
            </a:r>
            <a:r>
              <a:rPr lang="ru-RU" dirty="0" smtClean="0"/>
              <a:t> — система управления данными об изделии) — организационно-техническая система, обеспечивающая управление всей информацией об изделии. При этом в качестве изделий могут рассматриваться различные сложные технические объекты (корабли и автомобили, самолёты и ракеты, компьютерные сети и др.).</a:t>
            </a:r>
          </a:p>
          <a:p>
            <a:r>
              <a:rPr lang="en-US" dirty="0" smtClean="0"/>
              <a:t>Product Lifecycle Management (PLM) — </a:t>
            </a:r>
            <a:r>
              <a:rPr lang="en-US" dirty="0" err="1" smtClean="0"/>
              <a:t>жизненный</a:t>
            </a:r>
            <a:r>
              <a:rPr lang="en-US" dirty="0" smtClean="0"/>
              <a:t> </a:t>
            </a:r>
            <a:r>
              <a:rPr lang="en-US" dirty="0" err="1" smtClean="0"/>
              <a:t>цикл</a:t>
            </a:r>
            <a:r>
              <a:rPr lang="en-US" dirty="0" smtClean="0"/>
              <a:t> </a:t>
            </a:r>
            <a:r>
              <a:rPr lang="en-US" dirty="0" err="1" smtClean="0"/>
              <a:t>продукта</a:t>
            </a:r>
            <a:r>
              <a:rPr lang="en-US" dirty="0" smtClean="0"/>
              <a:t>, </a:t>
            </a:r>
            <a:r>
              <a:rPr lang="en-US" dirty="0" err="1" smtClean="0"/>
              <a:t>изделия</a:t>
            </a:r>
            <a:r>
              <a:rPr lang="en-US" dirty="0" smtClean="0"/>
              <a:t>. </a:t>
            </a:r>
            <a:r>
              <a:rPr lang="ru-RU" dirty="0" err="1" smtClean="0"/>
              <a:t>Продразумевается</a:t>
            </a:r>
            <a:r>
              <a:rPr lang="ru-RU" dirty="0" smtClean="0"/>
              <a:t> совокупность процессов, выполняемые от момента выявления потребностей общества в определенном продукте до утилизации изделия после его использования. Понятие применимо для любого изделия сферы информационных технологий и не только.</a:t>
            </a:r>
            <a:r>
              <a:rPr lang="en-US" dirty="0" smtClean="0"/>
              <a:t> </a:t>
            </a:r>
            <a:r>
              <a:rPr lang="ru-RU" dirty="0" smtClean="0"/>
              <a:t>Система поддержки ЖЦ.</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53</a:t>
            </a:fld>
            <a:endParaRPr lang="ru-RU"/>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16632"/>
            <a:ext cx="8229600" cy="1143000"/>
          </a:xfrm>
        </p:spPr>
        <p:txBody>
          <a:bodyPr>
            <a:normAutofit/>
          </a:bodyPr>
          <a:lstStyle/>
          <a:p>
            <a:r>
              <a:rPr lang="ru-RU" sz="2800" dirty="0" smtClean="0"/>
              <a:t>корпоративные информационные системы (ERP, MRP, CRM). </a:t>
            </a:r>
            <a:endParaRPr lang="ru-RU" sz="2800" dirty="0"/>
          </a:p>
        </p:txBody>
      </p:sp>
      <p:sp>
        <p:nvSpPr>
          <p:cNvPr id="3" name="Содержимое 2"/>
          <p:cNvSpPr>
            <a:spLocks noGrp="1"/>
          </p:cNvSpPr>
          <p:nvPr>
            <p:ph idx="1"/>
          </p:nvPr>
        </p:nvSpPr>
        <p:spPr>
          <a:xfrm>
            <a:off x="395536" y="1412776"/>
            <a:ext cx="8496944" cy="5184576"/>
          </a:xfrm>
        </p:spPr>
        <p:txBody>
          <a:bodyPr>
            <a:normAutofit fontScale="70000" lnSpcReduction="20000"/>
          </a:bodyPr>
          <a:lstStyle/>
          <a:p>
            <a:r>
              <a:rPr lang="en-US" dirty="0" smtClean="0"/>
              <a:t>ERP</a:t>
            </a:r>
            <a:r>
              <a:rPr lang="ru-RU" dirty="0" smtClean="0"/>
              <a:t> (англ. </a:t>
            </a:r>
            <a:r>
              <a:rPr lang="en-US" dirty="0" smtClean="0"/>
              <a:t>Enterprise Resource Planning</a:t>
            </a:r>
            <a:r>
              <a:rPr lang="ru-RU" dirty="0" smtClean="0"/>
              <a:t>, планирование ресурсов предприятия) — организационная стратегия интеграции производства и операций, управления трудовыми ресурсами, финансового менеджмента и управления активами, ориентированная на непрерывную балансировку и оптимизацию ресурсов предприятия посредством специализированного интегрированного пакета прикладного программного обеспечения, обеспечивающего общую модель данных и процессов для всех сфер деятельности. </a:t>
            </a:r>
            <a:r>
              <a:rPr lang="en-US" dirty="0" smtClean="0"/>
              <a:t>ERP</a:t>
            </a:r>
            <a:r>
              <a:rPr lang="ru-RU" dirty="0" smtClean="0"/>
              <a:t>-система — конкретный программный пакет, реализующий стратегию </a:t>
            </a:r>
            <a:r>
              <a:rPr lang="en-US" dirty="0" smtClean="0"/>
              <a:t>ERP</a:t>
            </a:r>
            <a:r>
              <a:rPr lang="ru-RU" dirty="0" smtClean="0"/>
              <a:t>.</a:t>
            </a:r>
          </a:p>
          <a:p>
            <a:r>
              <a:rPr lang="en-US" dirty="0" smtClean="0"/>
              <a:t>MRP</a:t>
            </a:r>
            <a:r>
              <a:rPr lang="ru-RU" dirty="0" smtClean="0"/>
              <a:t> (англ. </a:t>
            </a:r>
            <a:r>
              <a:rPr lang="en-US" dirty="0" smtClean="0"/>
              <a:t>Material Requirements Planning</a:t>
            </a:r>
            <a:r>
              <a:rPr lang="ru-RU" dirty="0" smtClean="0"/>
              <a:t> — планирование потребности в материалах) — система планирования потребностей в материалах, одна из наиболее популярных в мире </a:t>
            </a:r>
            <a:r>
              <a:rPr lang="ru-RU" dirty="0" err="1" smtClean="0"/>
              <a:t>логистических</a:t>
            </a:r>
            <a:r>
              <a:rPr lang="ru-RU" dirty="0" smtClean="0"/>
              <a:t> концепций, на основе которой разработано и функционирует большое число </a:t>
            </a:r>
            <a:r>
              <a:rPr lang="ru-RU" dirty="0" err="1" smtClean="0"/>
              <a:t>микрологистических</a:t>
            </a:r>
            <a:r>
              <a:rPr lang="ru-RU" dirty="0" smtClean="0"/>
              <a:t> систем.</a:t>
            </a:r>
          </a:p>
          <a:p>
            <a:r>
              <a:rPr lang="ru-RU" dirty="0" smtClean="0"/>
              <a:t>Система управления взаимоотношениями с клиентами (</a:t>
            </a:r>
            <a:r>
              <a:rPr lang="en-US" dirty="0" smtClean="0"/>
              <a:t>CRM</a:t>
            </a:r>
            <a:r>
              <a:rPr lang="ru-RU" dirty="0" smtClean="0"/>
              <a:t>, </a:t>
            </a:r>
            <a:r>
              <a:rPr lang="en-US" dirty="0" smtClean="0"/>
              <a:t>CRM</a:t>
            </a:r>
            <a:r>
              <a:rPr lang="ru-RU" dirty="0" smtClean="0"/>
              <a:t>-система, сокращение от англ. </a:t>
            </a:r>
            <a:r>
              <a:rPr lang="en-US" dirty="0" smtClean="0"/>
              <a:t>Customer Relationship Management</a:t>
            </a:r>
            <a:r>
              <a:rPr lang="ru-RU" dirty="0" smtClean="0"/>
              <a:t>) — прикладное программное обеспечение для организаций, предназначенное для автоматизации стратегий взаимодействия с заказчиками (клиентами), в частности для повышения уровня продаж, оптимизации маркетинга и улучшения обслуживания клиентов путём сохранения информации о клиентах и истории взаимоотношений с ними, установления и улучшения бизнес-процессов и последующего анализа результатов.</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54</a:t>
            </a:fld>
            <a:endParaRPr lang="ru-RU"/>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100" dirty="0" smtClean="0"/>
              <a:t>Системы управления версиями, управления проектами (</a:t>
            </a:r>
            <a:r>
              <a:rPr lang="en-US" sz="3100" dirty="0" smtClean="0"/>
              <a:t>SVN</a:t>
            </a:r>
            <a:r>
              <a:rPr lang="ru-RU" sz="3100" dirty="0" smtClean="0"/>
              <a:t>, </a:t>
            </a:r>
            <a:r>
              <a:rPr lang="en-US" sz="3100" dirty="0" err="1" smtClean="0"/>
              <a:t>git</a:t>
            </a:r>
            <a:r>
              <a:rPr lang="ru-RU" sz="3100" dirty="0" smtClean="0"/>
              <a:t>). </a:t>
            </a:r>
            <a:endParaRPr lang="ru-RU" dirty="0"/>
          </a:p>
        </p:txBody>
      </p:sp>
      <p:sp>
        <p:nvSpPr>
          <p:cNvPr id="3" name="Содержимое 2"/>
          <p:cNvSpPr>
            <a:spLocks noGrp="1"/>
          </p:cNvSpPr>
          <p:nvPr>
            <p:ph idx="1"/>
          </p:nvPr>
        </p:nvSpPr>
        <p:spPr/>
        <p:txBody>
          <a:bodyPr>
            <a:normAutofit fontScale="70000" lnSpcReduction="20000"/>
          </a:bodyPr>
          <a:lstStyle/>
          <a:p>
            <a:r>
              <a:rPr lang="ru-RU" dirty="0" smtClean="0"/>
              <a:t>Система управления версиями (от англ. </a:t>
            </a:r>
            <a:r>
              <a:rPr lang="en-US" dirty="0" smtClean="0"/>
              <a:t>Version Control System</a:t>
            </a:r>
            <a:r>
              <a:rPr lang="ru-RU" dirty="0" smtClean="0"/>
              <a:t>, </a:t>
            </a:r>
            <a:r>
              <a:rPr lang="en-US" dirty="0" smtClean="0"/>
              <a:t>VCS</a:t>
            </a:r>
            <a:r>
              <a:rPr lang="ru-RU" dirty="0" smtClean="0"/>
              <a:t> или </a:t>
            </a:r>
            <a:r>
              <a:rPr lang="en-US" dirty="0" smtClean="0"/>
              <a:t>Revision Control System</a:t>
            </a:r>
            <a:r>
              <a:rPr lang="ru-RU" dirty="0" smtClean="0"/>
              <a:t>) — программное обеспечение для облегчения работы с изменяющейся информацией. Система управления версиями позволяет хранить несколько версий одного и того же документа, при необходимости возвращаться к более ранним версиям, определять, кто и когда сделал то или иное изменение, и многое другое.</a:t>
            </a:r>
          </a:p>
          <a:p>
            <a:r>
              <a:rPr lang="ru-RU" dirty="0" smtClean="0"/>
              <a:t> </a:t>
            </a:r>
          </a:p>
          <a:p>
            <a:r>
              <a:rPr lang="ru-RU" dirty="0" smtClean="0"/>
              <a:t>Такие системы наиболее широко используются при разработке программного обеспечения для хранения исходных кодов разрабатываемой программы. Однако они могут с успехом применяться и в других областях, в которых ведётся работа с большим количеством непрерывно изменяющихся электронных документов. В частности, системы управления версиями применяются в САПР, обычно в составе систем управления данными об изделии (</a:t>
            </a:r>
            <a:r>
              <a:rPr lang="en-US" dirty="0" smtClean="0"/>
              <a:t>PDM</a:t>
            </a:r>
            <a:r>
              <a:rPr lang="ru-RU" dirty="0" smtClean="0"/>
              <a:t>). Управление версиями используется в инструментах конфигурационного управления (</a:t>
            </a:r>
            <a:r>
              <a:rPr lang="en-US" dirty="0" smtClean="0"/>
              <a:t>Software Configuration Management Tools</a:t>
            </a:r>
            <a:r>
              <a:rPr lang="ru-RU" dirty="0" smtClean="0"/>
              <a:t>).</a:t>
            </a:r>
          </a:p>
          <a:p>
            <a:r>
              <a:rPr lang="en-US" dirty="0" smtClean="0"/>
              <a:t>SVN, GIT  - </a:t>
            </a:r>
            <a:r>
              <a:rPr lang="ru-RU" dirty="0" smtClean="0"/>
              <a:t>примеры.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55</a:t>
            </a:fld>
            <a:endParaRPr lang="ru-RU"/>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100" dirty="0" smtClean="0"/>
              <a:t>Научное ПО</a:t>
            </a:r>
            <a:r>
              <a:rPr lang="en-US" sz="3100" dirty="0" smtClean="0"/>
              <a:t>. </a:t>
            </a:r>
            <a:r>
              <a:rPr lang="en-US" sz="3100" dirty="0" err="1" smtClean="0"/>
              <a:t>MathCad</a:t>
            </a:r>
            <a:r>
              <a:rPr lang="en-US" sz="3100" dirty="0" smtClean="0"/>
              <a:t>. Octave. </a:t>
            </a:r>
            <a:r>
              <a:rPr lang="en-US" sz="3100" dirty="0" err="1" smtClean="0"/>
              <a:t>Matlab</a:t>
            </a:r>
            <a:r>
              <a:rPr lang="en-US" sz="3100" dirty="0" smtClean="0"/>
              <a:t>. Origin. </a:t>
            </a:r>
            <a:r>
              <a:rPr lang="ru-RU" sz="3100" dirty="0" err="1" smtClean="0"/>
              <a:t>QtPlot</a:t>
            </a:r>
            <a:r>
              <a:rPr lang="ru-RU" sz="3100" dirty="0" smtClean="0"/>
              <a:t>. </a:t>
            </a:r>
            <a:r>
              <a:rPr lang="ru-RU" sz="3100" dirty="0" err="1" smtClean="0"/>
              <a:t>SciLab</a:t>
            </a:r>
            <a:r>
              <a:rPr lang="ru-RU" sz="3100" dirty="0" smtClean="0"/>
              <a:t>.</a:t>
            </a:r>
            <a:endParaRPr lang="ru-RU" dirty="0"/>
          </a:p>
        </p:txBody>
      </p:sp>
      <p:sp>
        <p:nvSpPr>
          <p:cNvPr id="3" name="Содержимое 2"/>
          <p:cNvSpPr>
            <a:spLocks noGrp="1"/>
          </p:cNvSpPr>
          <p:nvPr>
            <p:ph idx="1"/>
          </p:nvPr>
        </p:nvSpPr>
        <p:spPr/>
        <p:txBody>
          <a:bodyPr/>
          <a:lstStyle/>
          <a:p>
            <a:r>
              <a:rPr lang="ru-RU" dirty="0" smtClean="0"/>
              <a:t>Позволяют рисовать графики по данным в файлах, проводить вычисления, осуществлять решение систем линейных уравнений, проводить матричные вычисления, решать системы нелинейных уравнений, проводить дифференцирование, интегрирование, как численное, так и аналитическое, строить сплайны, проводить анализ сигналов, рассчитывать статистические характеристики.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56</a:t>
            </a:fld>
            <a:endParaRPr lang="ru-RU"/>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83568" y="188640"/>
            <a:ext cx="7886700" cy="6486525"/>
          </a:xfrm>
          <a:prstGeom prst="rect">
            <a:avLst/>
          </a:prstGeom>
          <a:noFill/>
          <a:ln w="9525">
            <a:noFill/>
            <a:miter lim="800000"/>
            <a:headEnd/>
            <a:tailEnd/>
          </a:ln>
        </p:spPr>
      </p:pic>
      <p:sp>
        <p:nvSpPr>
          <p:cNvPr id="3" name="Номер слайда 2"/>
          <p:cNvSpPr>
            <a:spLocks noGrp="1"/>
          </p:cNvSpPr>
          <p:nvPr>
            <p:ph type="sldNum" sz="quarter" idx="12"/>
          </p:nvPr>
        </p:nvSpPr>
        <p:spPr/>
        <p:txBody>
          <a:bodyPr/>
          <a:lstStyle/>
          <a:p>
            <a:fld id="{103B4941-714A-4534-BAF0-D7B3F1DCFD06}" type="slidenum">
              <a:rPr lang="ru-RU" smtClean="0"/>
              <a:pPr/>
              <a:t>57</a:t>
            </a:fld>
            <a:endParaRPr lang="ru-RU"/>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691680" y="332656"/>
            <a:ext cx="6067425" cy="6257925"/>
          </a:xfrm>
          <a:prstGeom prst="rect">
            <a:avLst/>
          </a:prstGeom>
          <a:noFill/>
          <a:ln w="9525">
            <a:noFill/>
            <a:miter lim="800000"/>
            <a:headEnd/>
            <a:tailEnd/>
          </a:ln>
        </p:spPr>
      </p:pic>
      <p:sp>
        <p:nvSpPr>
          <p:cNvPr id="3" name="Номер слайда 2"/>
          <p:cNvSpPr>
            <a:spLocks noGrp="1"/>
          </p:cNvSpPr>
          <p:nvPr>
            <p:ph type="sldNum" sz="quarter" idx="12"/>
          </p:nvPr>
        </p:nvSpPr>
        <p:spPr/>
        <p:txBody>
          <a:bodyPr/>
          <a:lstStyle/>
          <a:p>
            <a:fld id="{103B4941-714A-4534-BAF0-D7B3F1DCFD06}" type="slidenum">
              <a:rPr lang="ru-RU" smtClean="0"/>
              <a:pPr/>
              <a:t>58</a:t>
            </a:fld>
            <a:endParaRPr lang="ru-RU"/>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1143000"/>
          </a:xfrm>
        </p:spPr>
        <p:txBody>
          <a:bodyPr>
            <a:normAutofit/>
          </a:bodyPr>
          <a:lstStyle/>
          <a:p>
            <a:r>
              <a:rPr lang="ru-RU" sz="2800" dirty="0" smtClean="0"/>
              <a:t>Системы поддержки принятия решений. Примеры. </a:t>
            </a:r>
            <a:endParaRPr lang="ru-RU" sz="2800" dirty="0"/>
          </a:p>
        </p:txBody>
      </p:sp>
      <p:sp>
        <p:nvSpPr>
          <p:cNvPr id="3" name="Содержимое 2"/>
          <p:cNvSpPr>
            <a:spLocks noGrp="1"/>
          </p:cNvSpPr>
          <p:nvPr>
            <p:ph idx="1"/>
          </p:nvPr>
        </p:nvSpPr>
        <p:spPr>
          <a:xfrm>
            <a:off x="251520" y="1628800"/>
            <a:ext cx="8640960" cy="5112568"/>
          </a:xfrm>
        </p:spPr>
        <p:txBody>
          <a:bodyPr>
            <a:normAutofit fontScale="77500" lnSpcReduction="20000"/>
          </a:bodyPr>
          <a:lstStyle/>
          <a:p>
            <a:r>
              <a:rPr lang="ru-RU" dirty="0" err="1" smtClean="0"/>
              <a:t>Систе́ма</a:t>
            </a:r>
            <a:r>
              <a:rPr lang="ru-RU" dirty="0" smtClean="0"/>
              <a:t> </a:t>
            </a:r>
            <a:r>
              <a:rPr lang="ru-RU" dirty="0" err="1" smtClean="0"/>
              <a:t>подде́ржки</a:t>
            </a:r>
            <a:r>
              <a:rPr lang="ru-RU" dirty="0" smtClean="0"/>
              <a:t> </a:t>
            </a:r>
            <a:r>
              <a:rPr lang="ru-RU" dirty="0" err="1" smtClean="0"/>
              <a:t>приня́тия</a:t>
            </a:r>
            <a:r>
              <a:rPr lang="ru-RU" dirty="0" smtClean="0"/>
              <a:t> </a:t>
            </a:r>
            <a:r>
              <a:rPr lang="ru-RU" dirty="0" err="1" smtClean="0"/>
              <a:t>реше́ний</a:t>
            </a:r>
            <a:r>
              <a:rPr lang="ru-RU" dirty="0" smtClean="0"/>
              <a:t> (СППР) (англ. </a:t>
            </a:r>
            <a:r>
              <a:rPr lang="en-US" dirty="0" smtClean="0"/>
              <a:t>Decision Support System</a:t>
            </a:r>
            <a:r>
              <a:rPr lang="ru-RU" dirty="0" smtClean="0"/>
              <a:t>, </a:t>
            </a:r>
            <a:r>
              <a:rPr lang="en-US" dirty="0" smtClean="0"/>
              <a:t>DSS</a:t>
            </a:r>
            <a:r>
              <a:rPr lang="ru-RU" dirty="0" smtClean="0"/>
              <a:t>) — компьютерная автоматизированная система, целью которой является помощь людям, принимающим решение в сложных условиях для полного и объективного анализа предметной деятельности. СППР возникли в результате слияния управленческих информационных систем и систем управления базами данных.</a:t>
            </a:r>
          </a:p>
          <a:p>
            <a:r>
              <a:rPr lang="ru-RU" dirty="0" smtClean="0"/>
              <a:t> </a:t>
            </a:r>
          </a:p>
          <a:p>
            <a:r>
              <a:rPr lang="ru-RU" dirty="0" smtClean="0"/>
              <a:t>Для анализа и выработок предложений в СППР используются разные методы. Это могут быть: информационный поиск, интеллектуальный анализ данных, поиск знаний в базах данных, рассуждение на основе прецедентов, имитационное моделирование, эволюционные вычисления и генетические алгоритмы, нейронные сети, ситуационный анализ, когнитивное моделирование и др. Некоторые из этих методов были разработаны в рамках искусственного интеллекта. Если в основе работы СППР лежат методы искусственного интеллекта, то говорят об </a:t>
            </a:r>
            <a:r>
              <a:rPr lang="ru-RU" dirty="0" err="1" smtClean="0"/>
              <a:t>интеллектуализированной</a:t>
            </a:r>
            <a:r>
              <a:rPr lang="ru-RU" dirty="0" smtClean="0"/>
              <a:t> СППР или ИСППР. Близкие к СППР классы систем — это экспертные системы и автоматизированные системы управления.</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59</a:t>
            </a:fld>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7504" y="188640"/>
            <a:ext cx="9036496" cy="6669360"/>
          </a:xfrm>
        </p:spPr>
        <p:txBody>
          <a:bodyPr>
            <a:normAutofit fontScale="55000" lnSpcReduction="20000"/>
          </a:bodyPr>
          <a:lstStyle/>
          <a:p>
            <a:r>
              <a:rPr lang="ru-RU" dirty="0" smtClean="0"/>
              <a:t>Примеры команд для </a:t>
            </a:r>
            <a:r>
              <a:rPr lang="en-US" dirty="0" err="1" smtClean="0"/>
              <a:t>intel</a:t>
            </a:r>
            <a:r>
              <a:rPr lang="en-US" dirty="0" smtClean="0"/>
              <a:t> 8086</a:t>
            </a:r>
            <a:endParaRPr lang="ru-RU" dirty="0" smtClean="0"/>
          </a:p>
          <a:p>
            <a:r>
              <a:rPr lang="ru-RU" dirty="0" smtClean="0">
                <a:solidFill>
                  <a:schemeClr val="accent5">
                    <a:lumMod val="75000"/>
                  </a:schemeClr>
                </a:solidFill>
              </a:rPr>
              <a:t>Команды пересылки данных (</a:t>
            </a:r>
            <a:r>
              <a:rPr lang="en-US" dirty="0" err="1" smtClean="0">
                <a:solidFill>
                  <a:schemeClr val="accent5">
                    <a:lumMod val="75000"/>
                  </a:schemeClr>
                </a:solidFill>
              </a:rPr>
              <a:t>mov</a:t>
            </a:r>
            <a:r>
              <a:rPr lang="ru-RU" dirty="0" smtClean="0">
                <a:solidFill>
                  <a:schemeClr val="accent5">
                    <a:lumMod val="75000"/>
                  </a:schemeClr>
                </a:solidFill>
              </a:rPr>
              <a:t> и др.)</a:t>
            </a:r>
          </a:p>
          <a:p>
            <a:r>
              <a:rPr lang="en-US" dirty="0" err="1" smtClean="0">
                <a:solidFill>
                  <a:schemeClr val="tx2">
                    <a:lumMod val="60000"/>
                    <a:lumOff val="40000"/>
                  </a:schemeClr>
                </a:solidFill>
              </a:rPr>
              <a:t>mov</a:t>
            </a:r>
            <a:r>
              <a:rPr lang="en-US" dirty="0" smtClean="0"/>
              <a:t> </a:t>
            </a:r>
            <a:r>
              <a:rPr lang="en-US" dirty="0" err="1" smtClean="0"/>
              <a:t>ax,bx</a:t>
            </a:r>
            <a:r>
              <a:rPr lang="en-US" dirty="0" smtClean="0"/>
              <a:t> – </a:t>
            </a:r>
            <a:r>
              <a:rPr lang="ru-RU" dirty="0" smtClean="0"/>
              <a:t>пересылка из </a:t>
            </a:r>
            <a:r>
              <a:rPr lang="en-US" dirty="0" smtClean="0"/>
              <a:t>16-</a:t>
            </a:r>
            <a:r>
              <a:rPr lang="ru-RU" dirty="0" smtClean="0"/>
              <a:t>и</a:t>
            </a:r>
            <a:r>
              <a:rPr lang="en-US" dirty="0" smtClean="0"/>
              <a:t> </a:t>
            </a:r>
            <a:r>
              <a:rPr lang="ru-RU" dirty="0" smtClean="0"/>
              <a:t>разрядного регистра </a:t>
            </a:r>
            <a:r>
              <a:rPr lang="en-US" dirty="0" err="1" smtClean="0"/>
              <a:t>bx</a:t>
            </a:r>
            <a:r>
              <a:rPr lang="en-US" dirty="0" smtClean="0"/>
              <a:t> </a:t>
            </a:r>
            <a:r>
              <a:rPr lang="ru-RU" dirty="0" smtClean="0"/>
              <a:t>в </a:t>
            </a:r>
            <a:r>
              <a:rPr lang="en-US" dirty="0" smtClean="0"/>
              <a:t>ax</a:t>
            </a:r>
          </a:p>
          <a:p>
            <a:r>
              <a:rPr lang="en-US" dirty="0" err="1" smtClean="0">
                <a:solidFill>
                  <a:schemeClr val="tx2">
                    <a:lumMod val="60000"/>
                    <a:lumOff val="40000"/>
                  </a:schemeClr>
                </a:solidFill>
              </a:rPr>
              <a:t>mov</a:t>
            </a:r>
            <a:r>
              <a:rPr lang="en-US" dirty="0" smtClean="0"/>
              <a:t> </a:t>
            </a:r>
            <a:r>
              <a:rPr lang="en-US" dirty="0" err="1" smtClean="0"/>
              <a:t>ax,ds</a:t>
            </a:r>
            <a:r>
              <a:rPr lang="en-US" dirty="0" smtClean="0"/>
              <a:t>:[</a:t>
            </a:r>
            <a:r>
              <a:rPr lang="en-US" dirty="0" err="1" smtClean="0"/>
              <a:t>si</a:t>
            </a:r>
            <a:r>
              <a:rPr lang="en-US" dirty="0" smtClean="0"/>
              <a:t>]</a:t>
            </a:r>
            <a:r>
              <a:rPr lang="ru-RU" dirty="0" smtClean="0"/>
              <a:t> – пересылка из памяти по адресу </a:t>
            </a:r>
            <a:r>
              <a:rPr lang="en-US" dirty="0" err="1" smtClean="0"/>
              <a:t>ds</a:t>
            </a:r>
            <a:r>
              <a:rPr lang="en-US" dirty="0" smtClean="0"/>
              <a:t>:[</a:t>
            </a:r>
            <a:r>
              <a:rPr lang="en-US" dirty="0" err="1" smtClean="0"/>
              <a:t>si</a:t>
            </a:r>
            <a:r>
              <a:rPr lang="en-US" dirty="0" smtClean="0"/>
              <a:t>] </a:t>
            </a:r>
            <a:r>
              <a:rPr lang="ru-RU" dirty="0" smtClean="0"/>
              <a:t>в регистр </a:t>
            </a:r>
            <a:r>
              <a:rPr lang="en-US" dirty="0" smtClean="0"/>
              <a:t>ax</a:t>
            </a:r>
          </a:p>
          <a:p>
            <a:r>
              <a:rPr lang="en-US" dirty="0" err="1" smtClean="0"/>
              <a:t>ds</a:t>
            </a:r>
            <a:r>
              <a:rPr lang="en-US" dirty="0" smtClean="0"/>
              <a:t> – </a:t>
            </a:r>
            <a:r>
              <a:rPr lang="ru-RU" dirty="0" smtClean="0"/>
              <a:t>сегмент данных </a:t>
            </a:r>
            <a:r>
              <a:rPr lang="en-US" dirty="0" err="1" smtClean="0"/>
              <a:t>si</a:t>
            </a:r>
            <a:r>
              <a:rPr lang="en-US" dirty="0" smtClean="0"/>
              <a:t> – </a:t>
            </a:r>
            <a:r>
              <a:rPr lang="ru-RU" dirty="0" smtClean="0"/>
              <a:t>регистр смещения в сегменте. </a:t>
            </a:r>
          </a:p>
          <a:p>
            <a:r>
              <a:rPr lang="ru-RU" dirty="0" smtClean="0"/>
              <a:t>    </a:t>
            </a:r>
            <a:r>
              <a:rPr lang="ru-RU" dirty="0" smtClean="0">
                <a:solidFill>
                  <a:schemeClr val="accent5">
                    <a:lumMod val="75000"/>
                  </a:schemeClr>
                </a:solidFill>
              </a:rPr>
              <a:t>Арифметические команды (</a:t>
            </a:r>
            <a:r>
              <a:rPr lang="en-US" dirty="0" smtClean="0">
                <a:solidFill>
                  <a:schemeClr val="accent5">
                    <a:lumMod val="75000"/>
                  </a:schemeClr>
                </a:solidFill>
              </a:rPr>
              <a:t>add</a:t>
            </a:r>
            <a:r>
              <a:rPr lang="ru-RU" dirty="0" smtClean="0">
                <a:solidFill>
                  <a:schemeClr val="accent5">
                    <a:lumMod val="75000"/>
                  </a:schemeClr>
                </a:solidFill>
              </a:rPr>
              <a:t>, </a:t>
            </a:r>
            <a:r>
              <a:rPr lang="en-US" dirty="0" smtClean="0">
                <a:solidFill>
                  <a:schemeClr val="accent5">
                    <a:lumMod val="75000"/>
                  </a:schemeClr>
                </a:solidFill>
              </a:rPr>
              <a:t>sub</a:t>
            </a:r>
            <a:r>
              <a:rPr lang="ru-RU" dirty="0" smtClean="0">
                <a:solidFill>
                  <a:schemeClr val="accent5">
                    <a:lumMod val="75000"/>
                  </a:schemeClr>
                </a:solidFill>
              </a:rPr>
              <a:t>, </a:t>
            </a:r>
            <a:r>
              <a:rPr lang="en-US" dirty="0" err="1" smtClean="0">
                <a:solidFill>
                  <a:schemeClr val="accent5">
                    <a:lumMod val="75000"/>
                  </a:schemeClr>
                </a:solidFill>
              </a:rPr>
              <a:t>imul</a:t>
            </a:r>
            <a:r>
              <a:rPr lang="ru-RU" dirty="0" smtClean="0">
                <a:solidFill>
                  <a:schemeClr val="accent5">
                    <a:lumMod val="75000"/>
                  </a:schemeClr>
                </a:solidFill>
              </a:rPr>
              <a:t> и др.)</a:t>
            </a:r>
          </a:p>
          <a:p>
            <a:r>
              <a:rPr lang="ru-RU" dirty="0" smtClean="0"/>
              <a:t>    </a:t>
            </a:r>
            <a:r>
              <a:rPr lang="ru-RU" dirty="0" smtClean="0">
                <a:solidFill>
                  <a:schemeClr val="accent5">
                    <a:lumMod val="75000"/>
                  </a:schemeClr>
                </a:solidFill>
              </a:rPr>
              <a:t>Логические и побитовые операции (</a:t>
            </a:r>
            <a:r>
              <a:rPr lang="en-US" dirty="0" smtClean="0">
                <a:solidFill>
                  <a:schemeClr val="accent5">
                    <a:lumMod val="75000"/>
                  </a:schemeClr>
                </a:solidFill>
              </a:rPr>
              <a:t>or</a:t>
            </a:r>
            <a:r>
              <a:rPr lang="ru-RU" dirty="0" smtClean="0">
                <a:solidFill>
                  <a:schemeClr val="accent5">
                    <a:lumMod val="75000"/>
                  </a:schemeClr>
                </a:solidFill>
              </a:rPr>
              <a:t>, </a:t>
            </a:r>
            <a:r>
              <a:rPr lang="en-US" dirty="0" smtClean="0">
                <a:solidFill>
                  <a:schemeClr val="accent5">
                    <a:lumMod val="75000"/>
                  </a:schemeClr>
                </a:solidFill>
              </a:rPr>
              <a:t>and</a:t>
            </a:r>
            <a:r>
              <a:rPr lang="ru-RU" dirty="0" smtClean="0">
                <a:solidFill>
                  <a:schemeClr val="accent5">
                    <a:lumMod val="75000"/>
                  </a:schemeClr>
                </a:solidFill>
              </a:rPr>
              <a:t>, </a:t>
            </a:r>
            <a:r>
              <a:rPr lang="en-US" dirty="0" err="1" smtClean="0">
                <a:solidFill>
                  <a:schemeClr val="accent5">
                    <a:lumMod val="75000"/>
                  </a:schemeClr>
                </a:solidFill>
              </a:rPr>
              <a:t>xor</a:t>
            </a:r>
            <a:r>
              <a:rPr lang="ru-RU" dirty="0" smtClean="0">
                <a:solidFill>
                  <a:schemeClr val="accent5">
                    <a:lumMod val="75000"/>
                  </a:schemeClr>
                </a:solidFill>
              </a:rPr>
              <a:t>, </a:t>
            </a:r>
            <a:r>
              <a:rPr lang="en-US" dirty="0" err="1" smtClean="0">
                <a:solidFill>
                  <a:schemeClr val="accent5">
                    <a:lumMod val="75000"/>
                  </a:schemeClr>
                </a:solidFill>
              </a:rPr>
              <a:t>shr</a:t>
            </a:r>
            <a:r>
              <a:rPr lang="ru-RU" dirty="0" smtClean="0">
                <a:solidFill>
                  <a:schemeClr val="accent5">
                    <a:lumMod val="75000"/>
                  </a:schemeClr>
                </a:solidFill>
              </a:rPr>
              <a:t> и др.)</a:t>
            </a:r>
          </a:p>
          <a:p>
            <a:r>
              <a:rPr lang="ru-RU" dirty="0" smtClean="0"/>
              <a:t>    </a:t>
            </a:r>
            <a:r>
              <a:rPr lang="ru-RU" dirty="0" smtClean="0">
                <a:solidFill>
                  <a:schemeClr val="accent5">
                    <a:lumMod val="75000"/>
                  </a:schemeClr>
                </a:solidFill>
              </a:rPr>
              <a:t>Команды управления ходом выполнения программы (</a:t>
            </a:r>
            <a:r>
              <a:rPr lang="en-US" dirty="0" err="1" smtClean="0">
                <a:solidFill>
                  <a:schemeClr val="accent5">
                    <a:lumMod val="75000"/>
                  </a:schemeClr>
                </a:solidFill>
              </a:rPr>
              <a:t>jmp</a:t>
            </a:r>
            <a:r>
              <a:rPr lang="ru-RU" dirty="0" smtClean="0">
                <a:solidFill>
                  <a:schemeClr val="accent5">
                    <a:lumMod val="75000"/>
                  </a:schemeClr>
                </a:solidFill>
              </a:rPr>
              <a:t>, </a:t>
            </a:r>
            <a:r>
              <a:rPr lang="en-US" dirty="0" smtClean="0">
                <a:solidFill>
                  <a:schemeClr val="accent5">
                    <a:lumMod val="75000"/>
                  </a:schemeClr>
                </a:solidFill>
              </a:rPr>
              <a:t>loop</a:t>
            </a:r>
            <a:r>
              <a:rPr lang="ru-RU" dirty="0" smtClean="0">
                <a:solidFill>
                  <a:schemeClr val="accent5">
                    <a:lumMod val="75000"/>
                  </a:schemeClr>
                </a:solidFill>
              </a:rPr>
              <a:t>, </a:t>
            </a:r>
            <a:r>
              <a:rPr lang="en-US" dirty="0" smtClean="0">
                <a:solidFill>
                  <a:schemeClr val="accent5">
                    <a:lumMod val="75000"/>
                  </a:schemeClr>
                </a:solidFill>
              </a:rPr>
              <a:t>ret, call</a:t>
            </a:r>
            <a:r>
              <a:rPr lang="ru-RU" dirty="0" smtClean="0">
                <a:solidFill>
                  <a:schemeClr val="accent5">
                    <a:lumMod val="75000"/>
                  </a:schemeClr>
                </a:solidFill>
              </a:rPr>
              <a:t> и др.)</a:t>
            </a:r>
          </a:p>
          <a:p>
            <a:r>
              <a:rPr lang="en-US" dirty="0" smtClean="0"/>
              <a:t>Ret</a:t>
            </a:r>
            <a:r>
              <a:rPr lang="en-US" dirty="0" smtClean="0">
                <a:solidFill>
                  <a:schemeClr val="accent5">
                    <a:lumMod val="75000"/>
                  </a:schemeClr>
                </a:solidFill>
              </a:rPr>
              <a:t> </a:t>
            </a:r>
            <a:r>
              <a:rPr lang="en-US" dirty="0" smtClean="0"/>
              <a:t>– </a:t>
            </a:r>
            <a:r>
              <a:rPr lang="ru-RU" dirty="0" smtClean="0"/>
              <a:t>возврат из прерывания, или процедуры путем извлечения адреса перехода из стека. </a:t>
            </a:r>
          </a:p>
          <a:p>
            <a:r>
              <a:rPr lang="ru-RU" dirty="0" smtClean="0"/>
              <a:t>    </a:t>
            </a:r>
            <a:r>
              <a:rPr lang="ru-RU" dirty="0" smtClean="0">
                <a:solidFill>
                  <a:schemeClr val="accent5">
                    <a:lumMod val="75000"/>
                  </a:schemeClr>
                </a:solidFill>
              </a:rPr>
              <a:t>Команды вызова прерываний (иногда относят к командам управления): </a:t>
            </a:r>
            <a:r>
              <a:rPr lang="en-US" dirty="0" err="1" smtClean="0">
                <a:solidFill>
                  <a:schemeClr val="accent5">
                    <a:lumMod val="75000"/>
                  </a:schemeClr>
                </a:solidFill>
              </a:rPr>
              <a:t>int</a:t>
            </a:r>
            <a:endParaRPr lang="ru-RU" dirty="0" smtClean="0">
              <a:solidFill>
                <a:schemeClr val="accent5">
                  <a:lumMod val="75000"/>
                </a:schemeClr>
              </a:solidFill>
            </a:endParaRPr>
          </a:p>
          <a:p>
            <a:pPr lvl="1"/>
            <a:r>
              <a:rPr lang="ru-RU" dirty="0" err="1" smtClean="0">
                <a:solidFill>
                  <a:schemeClr val="tx2">
                    <a:lumMod val="60000"/>
                    <a:lumOff val="40000"/>
                  </a:schemeClr>
                </a:solidFill>
              </a:rPr>
              <a:t>mov</a:t>
            </a:r>
            <a:r>
              <a:rPr lang="ru-RU" dirty="0" smtClean="0"/>
              <a:t>  </a:t>
            </a:r>
            <a:r>
              <a:rPr lang="ru-RU" dirty="0" err="1" smtClean="0"/>
              <a:t>ah</a:t>
            </a:r>
            <a:r>
              <a:rPr lang="ru-RU" dirty="0" smtClean="0"/>
              <a:t>, 9                ; Номер функции DOS - в AH</a:t>
            </a:r>
          </a:p>
          <a:p>
            <a:r>
              <a:rPr lang="ru-RU" dirty="0" smtClean="0"/>
              <a:t>         </a:t>
            </a:r>
            <a:r>
              <a:rPr lang="ru-RU" dirty="0" err="1" smtClean="0">
                <a:solidFill>
                  <a:schemeClr val="tx2">
                    <a:lumMod val="60000"/>
                    <a:lumOff val="40000"/>
                  </a:schemeClr>
                </a:solidFill>
              </a:rPr>
              <a:t>mov</a:t>
            </a:r>
            <a:r>
              <a:rPr lang="ru-RU" dirty="0" smtClean="0"/>
              <a:t>  </a:t>
            </a:r>
            <a:r>
              <a:rPr lang="ru-RU" dirty="0" err="1" smtClean="0"/>
              <a:t>dx</a:t>
            </a:r>
            <a:r>
              <a:rPr lang="ru-RU" dirty="0" smtClean="0"/>
              <a:t>, </a:t>
            </a:r>
            <a:r>
              <a:rPr lang="ru-RU" dirty="0" err="1" smtClean="0"/>
              <a:t>offset</a:t>
            </a:r>
            <a:r>
              <a:rPr lang="ru-RU" dirty="0" smtClean="0"/>
              <a:t> </a:t>
            </a:r>
            <a:r>
              <a:rPr lang="ru-RU" dirty="0" err="1" smtClean="0"/>
              <a:t>message</a:t>
            </a:r>
            <a:r>
              <a:rPr lang="ru-RU" dirty="0" smtClean="0"/>
              <a:t>   ; Адрес строки - в DX</a:t>
            </a:r>
          </a:p>
          <a:p>
            <a:r>
              <a:rPr lang="ru-RU" dirty="0" smtClean="0"/>
              <a:t>        </a:t>
            </a:r>
            <a:r>
              <a:rPr lang="ru-RU" dirty="0" smtClean="0">
                <a:solidFill>
                  <a:schemeClr val="tx2">
                    <a:lumMod val="60000"/>
                    <a:lumOff val="40000"/>
                  </a:schemeClr>
                </a:solidFill>
              </a:rPr>
              <a:t> </a:t>
            </a:r>
            <a:r>
              <a:rPr lang="ru-RU" dirty="0" err="1" smtClean="0">
                <a:solidFill>
                  <a:schemeClr val="tx2">
                    <a:lumMod val="60000"/>
                    <a:lumOff val="40000"/>
                  </a:schemeClr>
                </a:solidFill>
              </a:rPr>
              <a:t>int</a:t>
            </a:r>
            <a:r>
              <a:rPr lang="ru-RU" dirty="0" smtClean="0">
                <a:solidFill>
                  <a:schemeClr val="tx2">
                    <a:lumMod val="60000"/>
                    <a:lumOff val="40000"/>
                  </a:schemeClr>
                </a:solidFill>
              </a:rPr>
              <a:t>  </a:t>
            </a:r>
            <a:r>
              <a:rPr lang="ru-RU" dirty="0" smtClean="0"/>
              <a:t>21h                  ; Вызов системной функции DOS</a:t>
            </a:r>
          </a:p>
          <a:p>
            <a:r>
              <a:rPr lang="ru-RU" dirty="0" smtClean="0"/>
              <a:t>         </a:t>
            </a:r>
            <a:r>
              <a:rPr lang="ru-RU" dirty="0" err="1" smtClean="0">
                <a:solidFill>
                  <a:schemeClr val="tx2">
                    <a:lumMod val="60000"/>
                    <a:lumOff val="40000"/>
                  </a:schemeClr>
                </a:solidFill>
              </a:rPr>
              <a:t>ret</a:t>
            </a:r>
            <a:r>
              <a:rPr lang="ru-RU" dirty="0" smtClean="0"/>
              <a:t>                       ; Завершение COM-программы</a:t>
            </a:r>
          </a:p>
          <a:p>
            <a:pPr lvl="1"/>
            <a:r>
              <a:rPr lang="ru-RU" dirty="0" err="1" smtClean="0"/>
              <a:t>message</a:t>
            </a:r>
            <a:r>
              <a:rPr lang="ru-RU" dirty="0" smtClean="0"/>
              <a:t>       </a:t>
            </a:r>
            <a:r>
              <a:rPr lang="ru-RU" dirty="0" err="1" smtClean="0"/>
              <a:t>db</a:t>
            </a:r>
            <a:r>
              <a:rPr lang="ru-RU" dirty="0" smtClean="0"/>
              <a:t>    "</a:t>
            </a:r>
            <a:r>
              <a:rPr lang="ru-RU" dirty="0" err="1" smtClean="0"/>
              <a:t>Hello</a:t>
            </a:r>
            <a:r>
              <a:rPr lang="ru-RU" dirty="0" smtClean="0"/>
              <a:t> </a:t>
            </a:r>
            <a:r>
              <a:rPr lang="ru-RU" dirty="0" err="1" smtClean="0"/>
              <a:t>World</a:t>
            </a:r>
            <a:r>
              <a:rPr lang="ru-RU" dirty="0" smtClean="0"/>
              <a:t>!", 0Dh, 0Ah, '$' ; Строка для </a:t>
            </a:r>
            <a:r>
              <a:rPr lang="ru-RU" dirty="0" err="1" smtClean="0"/>
              <a:t>выводаю</a:t>
            </a:r>
            <a:r>
              <a:rPr lang="ru-RU" dirty="0" smtClean="0"/>
              <a:t>, например:</a:t>
            </a:r>
          </a:p>
          <a:p>
            <a:r>
              <a:rPr lang="ru-RU" dirty="0" smtClean="0"/>
              <a:t>    </a:t>
            </a:r>
            <a:r>
              <a:rPr lang="ru-RU" dirty="0" smtClean="0">
                <a:solidFill>
                  <a:schemeClr val="accent5">
                    <a:lumMod val="75000"/>
                  </a:schemeClr>
                </a:solidFill>
              </a:rPr>
              <a:t>Команды ввода-вывода в порты (</a:t>
            </a:r>
            <a:r>
              <a:rPr lang="en-US" dirty="0" smtClean="0">
                <a:solidFill>
                  <a:schemeClr val="accent5">
                    <a:lumMod val="75000"/>
                  </a:schemeClr>
                </a:solidFill>
              </a:rPr>
              <a:t>in</a:t>
            </a:r>
            <a:r>
              <a:rPr lang="ru-RU" dirty="0" smtClean="0">
                <a:solidFill>
                  <a:schemeClr val="accent5">
                    <a:lumMod val="75000"/>
                  </a:schemeClr>
                </a:solidFill>
              </a:rPr>
              <a:t>, </a:t>
            </a:r>
            <a:r>
              <a:rPr lang="en-US" dirty="0" smtClean="0">
                <a:solidFill>
                  <a:schemeClr val="accent5">
                    <a:lumMod val="75000"/>
                  </a:schemeClr>
                </a:solidFill>
              </a:rPr>
              <a:t>out</a:t>
            </a:r>
            <a:r>
              <a:rPr lang="ru-RU" dirty="0" smtClean="0">
                <a:solidFill>
                  <a:schemeClr val="accent5">
                    <a:lumMod val="75000"/>
                  </a:schemeClr>
                </a:solidFill>
              </a:rPr>
              <a:t>)</a:t>
            </a:r>
          </a:p>
          <a:p>
            <a:r>
              <a:rPr lang="ru-RU" dirty="0" smtClean="0"/>
              <a:t>    </a:t>
            </a:r>
            <a:r>
              <a:rPr lang="ru-RU" dirty="0" smtClean="0">
                <a:solidFill>
                  <a:schemeClr val="accent5">
                    <a:lumMod val="75000"/>
                  </a:schemeClr>
                </a:solidFill>
              </a:rPr>
              <a:t>Для микроконтроллеров и микрокомпьютеров характерны также команды, выполняющие проверку и переход по условию</a:t>
            </a:r>
            <a:r>
              <a:rPr lang="en-US" dirty="0" smtClean="0">
                <a:solidFill>
                  <a:schemeClr val="accent5">
                    <a:lumMod val="75000"/>
                  </a:schemeClr>
                </a:solidFill>
              </a:rPr>
              <a:t> (</a:t>
            </a:r>
            <a:r>
              <a:rPr lang="en-US" dirty="0" err="1" smtClean="0">
                <a:solidFill>
                  <a:schemeClr val="accent5">
                    <a:lumMod val="75000"/>
                  </a:schemeClr>
                </a:solidFill>
              </a:rPr>
              <a:t>jne,jqe,jge</a:t>
            </a:r>
            <a:r>
              <a:rPr lang="en-US" dirty="0" smtClean="0">
                <a:solidFill>
                  <a:schemeClr val="accent5">
                    <a:lumMod val="75000"/>
                  </a:schemeClr>
                </a:solidFill>
              </a:rPr>
              <a:t>)</a:t>
            </a:r>
            <a:r>
              <a:rPr lang="ru-RU" dirty="0" smtClean="0">
                <a:solidFill>
                  <a:schemeClr val="accent5">
                    <a:lumMod val="75000"/>
                  </a:schemeClr>
                </a:solidFill>
              </a:rPr>
              <a:t>, например:</a:t>
            </a:r>
          </a:p>
          <a:p>
            <a:r>
              <a:rPr lang="en-US" dirty="0" err="1" smtClean="0"/>
              <a:t>cmp</a:t>
            </a:r>
            <a:r>
              <a:rPr lang="ru-RU" dirty="0" smtClean="0"/>
              <a:t> </a:t>
            </a:r>
            <a:r>
              <a:rPr lang="en-US" dirty="0" err="1" smtClean="0"/>
              <a:t>ax,bx</a:t>
            </a:r>
            <a:r>
              <a:rPr lang="ru-RU" dirty="0" smtClean="0"/>
              <a:t> </a:t>
            </a:r>
            <a:r>
              <a:rPr lang="en-US" dirty="0" smtClean="0"/>
              <a:t> </a:t>
            </a:r>
          </a:p>
          <a:p>
            <a:r>
              <a:rPr lang="en-US" dirty="0" err="1" smtClean="0"/>
              <a:t>Jne</a:t>
            </a:r>
            <a:r>
              <a:rPr lang="en-US" dirty="0" smtClean="0"/>
              <a:t> </a:t>
            </a:r>
            <a:r>
              <a:rPr lang="en-US" dirty="0" err="1" smtClean="0"/>
              <a:t>metka</a:t>
            </a:r>
            <a:r>
              <a:rPr lang="en-US" dirty="0" smtClean="0"/>
              <a:t> </a:t>
            </a:r>
            <a:r>
              <a:rPr lang="ru-RU" dirty="0" smtClean="0"/>
              <a:t>– переход </a:t>
            </a:r>
            <a:r>
              <a:rPr lang="en-US" dirty="0" smtClean="0"/>
              <a:t> </a:t>
            </a:r>
            <a:r>
              <a:rPr lang="ru-RU" dirty="0" smtClean="0"/>
              <a:t>если не равно</a:t>
            </a:r>
            <a:r>
              <a:rPr lang="en-US" dirty="0" smtClean="0"/>
              <a:t> </a:t>
            </a:r>
            <a:r>
              <a:rPr lang="ru-RU" dirty="0" smtClean="0"/>
              <a:t>в какую то область памяти где расположена метка</a:t>
            </a:r>
            <a:endParaRPr lang="en-US" dirty="0" smtClean="0"/>
          </a:p>
          <a:p>
            <a:r>
              <a:rPr lang="ru-RU" dirty="0" smtClean="0">
                <a:solidFill>
                  <a:schemeClr val="accent5">
                    <a:lumMod val="75000"/>
                  </a:schemeClr>
                </a:solidFill>
              </a:rPr>
              <a:t>Работа со стеком – </a:t>
            </a:r>
            <a:r>
              <a:rPr lang="en-US" dirty="0" smtClean="0">
                <a:solidFill>
                  <a:schemeClr val="accent5">
                    <a:lumMod val="75000"/>
                  </a:schemeClr>
                </a:solidFill>
              </a:rPr>
              <a:t>push, pop</a:t>
            </a:r>
            <a:r>
              <a:rPr lang="ru-RU" dirty="0" smtClean="0">
                <a:solidFill>
                  <a:schemeClr val="accent5">
                    <a:lumMod val="75000"/>
                  </a:schemeClr>
                </a:solidFill>
              </a:rPr>
              <a:t>, регистры стека </a:t>
            </a:r>
            <a:r>
              <a:rPr lang="en-US" dirty="0" err="1" smtClean="0">
                <a:solidFill>
                  <a:schemeClr val="accent5">
                    <a:lumMod val="75000"/>
                  </a:schemeClr>
                </a:solidFill>
              </a:rPr>
              <a:t>ss</a:t>
            </a:r>
            <a:r>
              <a:rPr lang="en-US" dirty="0" smtClean="0">
                <a:solidFill>
                  <a:schemeClr val="accent5">
                    <a:lumMod val="75000"/>
                  </a:schemeClr>
                </a:solidFill>
              </a:rPr>
              <a:t> - </a:t>
            </a:r>
            <a:r>
              <a:rPr lang="ru-RU" dirty="0" smtClean="0">
                <a:solidFill>
                  <a:schemeClr val="accent5">
                    <a:lumMod val="75000"/>
                  </a:schemeClr>
                </a:solidFill>
              </a:rPr>
              <a:t>сегмент</a:t>
            </a:r>
            <a:r>
              <a:rPr lang="en-US" dirty="0" smtClean="0">
                <a:solidFill>
                  <a:schemeClr val="accent5">
                    <a:lumMod val="75000"/>
                  </a:schemeClr>
                </a:solidFill>
              </a:rPr>
              <a:t>, sp, </a:t>
            </a:r>
            <a:r>
              <a:rPr lang="en-US" dirty="0" err="1" smtClean="0">
                <a:solidFill>
                  <a:schemeClr val="accent5">
                    <a:lumMod val="75000"/>
                  </a:schemeClr>
                </a:solidFill>
              </a:rPr>
              <a:t>bp</a:t>
            </a:r>
            <a:r>
              <a:rPr lang="ru-RU" dirty="0" smtClean="0">
                <a:solidFill>
                  <a:schemeClr val="accent5">
                    <a:lumMod val="75000"/>
                  </a:schemeClr>
                </a:solidFill>
              </a:rPr>
              <a:t> - смещение</a:t>
            </a:r>
          </a:p>
          <a:p>
            <a:r>
              <a:rPr lang="en-US" dirty="0" smtClean="0"/>
              <a:t>push ax – </a:t>
            </a:r>
            <a:r>
              <a:rPr lang="ru-RU" dirty="0" smtClean="0"/>
              <a:t>занесли в стек регистр </a:t>
            </a:r>
            <a:r>
              <a:rPr lang="en-US" dirty="0" smtClean="0"/>
              <a:t>ax</a:t>
            </a:r>
          </a:p>
          <a:p>
            <a:r>
              <a:rPr lang="en-US" dirty="0" smtClean="0"/>
              <a:t>pop </a:t>
            </a:r>
            <a:r>
              <a:rPr lang="en-US" dirty="0" err="1" smtClean="0"/>
              <a:t>bx</a:t>
            </a:r>
            <a:r>
              <a:rPr lang="en-US" dirty="0" smtClean="0"/>
              <a:t> – </a:t>
            </a:r>
            <a:r>
              <a:rPr lang="ru-RU" dirty="0" smtClean="0"/>
              <a:t>извлекли из стека в </a:t>
            </a:r>
            <a:r>
              <a:rPr lang="en-US" dirty="0" err="1" smtClean="0"/>
              <a:t>bx</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6</a:t>
            </a:fld>
            <a:endParaRPr lang="ru-RU"/>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100" dirty="0" smtClean="0"/>
              <a:t>Системы Искусственного интеллекта (Экспертные системы, </a:t>
            </a:r>
            <a:r>
              <a:rPr lang="ru-RU" sz="3100" dirty="0" err="1" smtClean="0"/>
              <a:t>Нейросетевые</a:t>
            </a:r>
            <a:r>
              <a:rPr lang="ru-RU" sz="3100" dirty="0" smtClean="0"/>
              <a:t> технологии). </a:t>
            </a:r>
            <a:endParaRPr lang="ru-RU" dirty="0"/>
          </a:p>
        </p:txBody>
      </p:sp>
      <p:sp>
        <p:nvSpPr>
          <p:cNvPr id="3" name="Содержимое 2"/>
          <p:cNvSpPr>
            <a:spLocks noGrp="1"/>
          </p:cNvSpPr>
          <p:nvPr>
            <p:ph idx="1"/>
          </p:nvPr>
        </p:nvSpPr>
        <p:spPr/>
        <p:txBody>
          <a:bodyPr/>
          <a:lstStyle/>
          <a:p>
            <a:r>
              <a:rPr lang="ru-RU" dirty="0" smtClean="0"/>
              <a:t>Экспертная система – </a:t>
            </a:r>
            <a:r>
              <a:rPr lang="ru-RU" dirty="0" err="1" smtClean="0"/>
              <a:t>система</a:t>
            </a:r>
            <a:r>
              <a:rPr lang="ru-RU" dirty="0" smtClean="0"/>
              <a:t> основанная на знаниях и призванная заменить человека эксперта в какой-то предметной области. Например,</a:t>
            </a:r>
            <a:r>
              <a:rPr lang="en-US" dirty="0" err="1" smtClean="0"/>
              <a:t>MyCIN</a:t>
            </a:r>
            <a:r>
              <a:rPr lang="en-US" dirty="0" smtClean="0"/>
              <a:t> </a:t>
            </a:r>
            <a:r>
              <a:rPr lang="ru-RU" dirty="0" smtClean="0"/>
              <a:t>для диагноза болезней и т.д. Обычно использует продукционную модель знаний – правила если – то, которые позволяют выводить одно знание из другого путем обработки правил машиной вывода. Может работать с ненадежными знаниями для которых указывается коэффициент уверенности или вероятность.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60</a:t>
            </a:fld>
            <a:endParaRPr lang="ru-RU"/>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800" dirty="0" smtClean="0"/>
              <a:t>Утилиты. Назначение утилит и их классификация по функциональному признаку.</a:t>
            </a:r>
            <a:br>
              <a:rPr lang="ru-RU" sz="2800" dirty="0" smtClean="0"/>
            </a:br>
            <a:endParaRPr lang="ru-RU" sz="2800" dirty="0"/>
          </a:p>
        </p:txBody>
      </p:sp>
      <p:sp>
        <p:nvSpPr>
          <p:cNvPr id="3" name="Содержимое 2"/>
          <p:cNvSpPr>
            <a:spLocks noGrp="1"/>
          </p:cNvSpPr>
          <p:nvPr>
            <p:ph idx="1"/>
          </p:nvPr>
        </p:nvSpPr>
        <p:spPr/>
        <p:txBody>
          <a:bodyPr/>
          <a:lstStyle/>
          <a:p>
            <a:r>
              <a:rPr lang="ru-RU" sz="2400" dirty="0" smtClean="0"/>
              <a:t>Программы обслуживания дисков, программы архивирования данных, программы обслуживания сети.</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61</a:t>
            </a:fld>
            <a:endParaRPr lang="ru-RU"/>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88640"/>
            <a:ext cx="8291264" cy="504056"/>
          </a:xfrm>
        </p:spPr>
        <p:txBody>
          <a:bodyPr>
            <a:normAutofit fontScale="90000"/>
          </a:bodyPr>
          <a:lstStyle/>
          <a:p>
            <a:r>
              <a:rPr lang="ru-RU" sz="3100" dirty="0" smtClean="0"/>
              <a:t>Вредоносные программы (определение). </a:t>
            </a:r>
            <a:endParaRPr lang="ru-RU" dirty="0"/>
          </a:p>
        </p:txBody>
      </p:sp>
      <p:sp>
        <p:nvSpPr>
          <p:cNvPr id="3" name="Содержимое 2"/>
          <p:cNvSpPr>
            <a:spLocks noGrp="1"/>
          </p:cNvSpPr>
          <p:nvPr>
            <p:ph idx="1"/>
          </p:nvPr>
        </p:nvSpPr>
        <p:spPr>
          <a:xfrm>
            <a:off x="395536" y="908720"/>
            <a:ext cx="8507288" cy="5669984"/>
          </a:xfrm>
        </p:spPr>
        <p:txBody>
          <a:bodyPr>
            <a:normAutofit fontScale="70000" lnSpcReduction="20000"/>
          </a:bodyPr>
          <a:lstStyle/>
          <a:p>
            <a:r>
              <a:rPr lang="ru-RU" dirty="0" smtClean="0"/>
              <a:t>Вредоносная программа - любое программное обеспечение, предназначенное для получения несанкционированного доступа к вычислительным ресурсам самой ЭВМ или к информации, хранимой на ЭВМ, с целью несанкционированного использования ресурсов ЭВМ или причинения вреда (нанесения ущерба) владельцу информации, и/или владельцу ЭВМ, и/или владельцу сети ЭВМ, путём копирования, искажения, удаления или подмены информации. Многие антивирусы считают </a:t>
            </a:r>
            <a:r>
              <a:rPr lang="ru-RU" dirty="0" err="1" smtClean="0"/>
              <a:t>крэки</a:t>
            </a:r>
            <a:r>
              <a:rPr lang="ru-RU" dirty="0" smtClean="0"/>
              <a:t> (кряки), </a:t>
            </a:r>
            <a:r>
              <a:rPr lang="ru-RU" dirty="0" err="1" smtClean="0"/>
              <a:t>кейгены</a:t>
            </a:r>
            <a:r>
              <a:rPr lang="ru-RU" dirty="0" smtClean="0"/>
              <a:t> и прочие программы для взлома приложений вредоносными программами, или потенциально опасными. С точки зрения УК нужны три критерия:</a:t>
            </a:r>
          </a:p>
          <a:p>
            <a:r>
              <a:rPr lang="ru-RU" dirty="0" smtClean="0"/>
              <a:t>     Уничтожение информации или нарушение работы. Таким образом, взломщик защиты от копирования — не вредоносная программа. Однако иногда во взломщики добавляют «троянских коней». тут нарушается другой закон связанный с модификацией исходного кода – авторские права. </a:t>
            </a:r>
          </a:p>
          <a:p>
            <a:r>
              <a:rPr lang="ru-RU" dirty="0" smtClean="0"/>
              <a:t>    Несанкционированная работа. Определяется обычно от противного: для санкционированной работы программа должна предупредить пользователя о своей опасности и не исполнять опасные функции в неожиданные моменты. Программа форматирования диска, входящая в комплект любой ОС, уничтожает данные, но не является вредоносной, так как её запуск санкционируется пользователем.</a:t>
            </a:r>
          </a:p>
          <a:p>
            <a:r>
              <a:rPr lang="ru-RU" dirty="0" smtClean="0"/>
              <a:t>    </a:t>
            </a:r>
            <a:r>
              <a:rPr lang="ru-RU" dirty="0" err="1" smtClean="0"/>
              <a:t>Заведомость</a:t>
            </a:r>
            <a:r>
              <a:rPr lang="ru-RU" dirty="0" smtClean="0"/>
              <a:t> — явная цель несанкционированно уничтожить информацию. Программы с ошибкой могут пройти как нарушение прав потребителей или как преступная халатность — но не как вредоносные.</a:t>
            </a:r>
          </a:p>
          <a:p>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62</a:t>
            </a:fld>
            <a:endParaRPr lang="ru-RU"/>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Виды вирусов (полиморфные, </a:t>
            </a:r>
            <a:r>
              <a:rPr lang="ru-RU" sz="2800" dirty="0" err="1" smtClean="0"/>
              <a:t>стеллс</a:t>
            </a:r>
            <a:r>
              <a:rPr lang="ru-RU" sz="2800" dirty="0" smtClean="0"/>
              <a:t>, троянские, черви). </a:t>
            </a:r>
            <a:r>
              <a:rPr lang="ru-RU" sz="2800" dirty="0" err="1" smtClean="0"/>
              <a:t>Бот-неты</a:t>
            </a:r>
            <a:r>
              <a:rPr lang="ru-RU" sz="2800" dirty="0" smtClean="0"/>
              <a:t>.</a:t>
            </a:r>
            <a:endParaRPr lang="ru-RU" sz="2800" dirty="0"/>
          </a:p>
        </p:txBody>
      </p:sp>
      <p:sp>
        <p:nvSpPr>
          <p:cNvPr id="3" name="Содержимое 2"/>
          <p:cNvSpPr>
            <a:spLocks noGrp="1"/>
          </p:cNvSpPr>
          <p:nvPr>
            <p:ph idx="1"/>
          </p:nvPr>
        </p:nvSpPr>
        <p:spPr/>
        <p:txBody>
          <a:bodyPr>
            <a:normAutofit fontScale="70000" lnSpcReduction="20000"/>
          </a:bodyPr>
          <a:lstStyle/>
          <a:p>
            <a:r>
              <a:rPr lang="ru-RU" dirty="0" smtClean="0"/>
              <a:t>Вирус – программа копирующая сама себя в исполнимые файлы, загрузочные области диска, другие виды файлов, например, выполняющие макросы, выполняющая какие-либо действия заложенные в нее.</a:t>
            </a:r>
          </a:p>
          <a:p>
            <a:r>
              <a:rPr lang="ru-RU" dirty="0" smtClean="0"/>
              <a:t>Полиморфный вирус – видоизменяет свой код постоянно, шифрующий свой код, чтобы трудно было найти по сигнатурам.</a:t>
            </a:r>
          </a:p>
          <a:p>
            <a:r>
              <a:rPr lang="ru-RU" dirty="0" err="1" smtClean="0"/>
              <a:t>Стеллс</a:t>
            </a:r>
            <a:r>
              <a:rPr lang="ru-RU" dirty="0" smtClean="0"/>
              <a:t> – скрывает себя от сканнера, путем перехвата прерывания обращения к диску или каким-либо способом копирующим свой код в разные места исполнимого файла, чтобы труднее было обнаружить.</a:t>
            </a:r>
          </a:p>
          <a:p>
            <a:r>
              <a:rPr lang="ru-RU" dirty="0" smtClean="0"/>
              <a:t>Троянские вирусы – вирус заражающий компьютер пользователя и дающий возможность внешнего управления злоумышленником. </a:t>
            </a:r>
          </a:p>
          <a:p>
            <a:r>
              <a:rPr lang="ru-RU" dirty="0" smtClean="0"/>
              <a:t>Черви – вирусы распространяющиеся путем проникновения через сетевые уязвимости по глобальным или локальным сетям.</a:t>
            </a:r>
          </a:p>
          <a:p>
            <a:r>
              <a:rPr lang="ru-RU" dirty="0" err="1" smtClean="0"/>
              <a:t>Бот-нет</a:t>
            </a:r>
            <a:r>
              <a:rPr lang="ru-RU" dirty="0" smtClean="0"/>
              <a:t> – эшелонированный набор управляемых компьютеров с троянскими вирусами, позволяющих выполнять  </a:t>
            </a:r>
            <a:r>
              <a:rPr lang="en-US" dirty="0" smtClean="0"/>
              <a:t>DDOS </a:t>
            </a:r>
            <a:r>
              <a:rPr lang="ru-RU" dirty="0" smtClean="0"/>
              <a:t>атаки на сервера. </a:t>
            </a:r>
            <a:endParaRPr lang="en-US" dirty="0" smtClean="0"/>
          </a:p>
          <a:p>
            <a:r>
              <a:rPr lang="ru-RU" dirty="0" smtClean="0"/>
              <a:t>Сначала главный компьютер дает указание первому эшелону компьютеров, второй эшелон где каждый компьютер еще соединен с некоторой группой дает указание своим условным слугам. (Дерево)</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63</a:t>
            </a:fld>
            <a:endParaRPr lang="ru-RU"/>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5400" dirty="0" smtClean="0"/>
              <a:t>Антивирусные программы.</a:t>
            </a:r>
            <a:endParaRPr lang="ru-RU" dirty="0"/>
          </a:p>
        </p:txBody>
      </p:sp>
      <p:sp>
        <p:nvSpPr>
          <p:cNvPr id="3" name="Содержимое 2"/>
          <p:cNvSpPr>
            <a:spLocks noGrp="1"/>
          </p:cNvSpPr>
          <p:nvPr>
            <p:ph idx="1"/>
          </p:nvPr>
        </p:nvSpPr>
        <p:spPr/>
        <p:txBody>
          <a:bodyPr/>
          <a:lstStyle/>
          <a:p>
            <a:r>
              <a:rPr lang="ru-RU" dirty="0" smtClean="0"/>
              <a:t>Сканнер, Монитор.</a:t>
            </a:r>
          </a:p>
          <a:p>
            <a:r>
              <a:rPr lang="ru-RU" dirty="0" smtClean="0"/>
              <a:t>Сканнер ищет вирусы по </a:t>
            </a:r>
            <a:r>
              <a:rPr lang="ru-RU" dirty="0" err="1" smtClean="0"/>
              <a:t>сигнатуром</a:t>
            </a:r>
            <a:r>
              <a:rPr lang="ru-RU" dirty="0" smtClean="0"/>
              <a:t> – слепки кода вирусов.</a:t>
            </a:r>
          </a:p>
          <a:p>
            <a:r>
              <a:rPr lang="ru-RU" dirty="0" smtClean="0"/>
              <a:t>Монитор осуществляет поиск вирусов резидентно, проверяет запускаемые исполнимые файлы, память. </a:t>
            </a:r>
          </a:p>
          <a:p>
            <a:r>
              <a:rPr lang="ru-RU" dirty="0" smtClean="0"/>
              <a:t>Примеры….</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64</a:t>
            </a:fld>
            <a:endParaRPr lang="ru-RU"/>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29600" cy="1143000"/>
          </a:xfrm>
        </p:spPr>
        <p:txBody>
          <a:bodyPr>
            <a:noAutofit/>
          </a:bodyPr>
          <a:lstStyle/>
          <a:p>
            <a:r>
              <a:rPr lang="ru-RU" sz="2800" dirty="0" smtClean="0"/>
              <a:t>Хранение и обработка видео, изображений и звуковой  информации.  Методы сжатия данных. Сжатие видео, изображений и звуковой информации </a:t>
            </a:r>
            <a:endParaRPr lang="ru-RU" sz="2800" dirty="0"/>
          </a:p>
        </p:txBody>
      </p:sp>
      <p:sp>
        <p:nvSpPr>
          <p:cNvPr id="3" name="Содержимое 2"/>
          <p:cNvSpPr>
            <a:spLocks noGrp="1"/>
          </p:cNvSpPr>
          <p:nvPr>
            <p:ph idx="1"/>
          </p:nvPr>
        </p:nvSpPr>
        <p:spPr>
          <a:xfrm>
            <a:off x="395536" y="1268760"/>
            <a:ext cx="8568952" cy="5400600"/>
          </a:xfrm>
        </p:spPr>
        <p:txBody>
          <a:bodyPr>
            <a:normAutofit fontScale="62500" lnSpcReduction="20000"/>
          </a:bodyPr>
          <a:lstStyle/>
          <a:p>
            <a:r>
              <a:rPr lang="ru-RU" dirty="0" smtClean="0"/>
              <a:t>Изображения хранятся в файлах в виде наборов пикселей. Несжатый файл может занимать большое место. Для сжатия применяются методы сжатия с потерями и затем без потерь. Сжатие с потерями основано на преобразовании исходного представления изображения по пространственным координатам в частотную область координат (при этом обычно изображение разбивается на части, например на блоки 8 на 8 пикселей) и подвергается переводу из </a:t>
            </a:r>
            <a:r>
              <a:rPr lang="en-US" dirty="0" smtClean="0"/>
              <a:t>RGB </a:t>
            </a:r>
            <a:r>
              <a:rPr lang="ru-RU" dirty="0" smtClean="0"/>
              <a:t>в </a:t>
            </a:r>
            <a:r>
              <a:rPr lang="en-US" dirty="0" smtClean="0"/>
              <a:t>HSB</a:t>
            </a:r>
            <a:r>
              <a:rPr lang="ru-RU" dirty="0" smtClean="0"/>
              <a:t>, переход в частотное представление реализуется применяя дискретно-косинусное преобразование или </a:t>
            </a:r>
            <a:r>
              <a:rPr lang="en-US" dirty="0" smtClean="0"/>
              <a:t>Wavelet. </a:t>
            </a:r>
            <a:r>
              <a:rPr lang="ru-RU" dirty="0" smtClean="0"/>
              <a:t>Это позволяет убрать далее части сигнала (изображение это тоже сигнал) с высокой частотой, которые слабо влияют на обратное преобразование  и восстановление исходного образа. Так же при таком способе появляется множество маленьких значений цветовой интенсивности и небольшое количество больших значений, что позволяет далее применить метод сжатия с без потерь – например Хаффмана (</a:t>
            </a:r>
            <a:r>
              <a:rPr lang="ru-RU" dirty="0" err="1" smtClean="0"/>
              <a:t>Шеннона-Фано</a:t>
            </a:r>
            <a:r>
              <a:rPr lang="ru-RU" dirty="0" smtClean="0"/>
              <a:t>). Так же типичной схемой является использование вычитания (конечных разностей), очевидно что соседние одинаковые пиксели вычитаясь друг из друга дадут ноль, что приведет ко множеству маленьких значения, которые можно сжать Хаффманом. Вычитание хороший способ сжать видео, ведь на повторяющихся кадрах много повторяющихся картинок, потому например сохранив блоки опорного кадра и найдя на следующем кадре наиболее похожий блок, можно осуществить вычитание, и сохранить двумерный сдвиг блока относительно опорного.  Вычтенная разностная картинка легко сжимается методами </a:t>
            </a:r>
            <a:r>
              <a:rPr lang="en-US" dirty="0" smtClean="0"/>
              <a:t>RLE, </a:t>
            </a:r>
            <a:r>
              <a:rPr lang="ru-RU" dirty="0" err="1" smtClean="0"/>
              <a:t>лемпела</a:t>
            </a:r>
            <a:r>
              <a:rPr lang="ru-RU" dirty="0" smtClean="0"/>
              <a:t> </a:t>
            </a:r>
            <a:r>
              <a:rPr lang="ru-RU" dirty="0" err="1" smtClean="0"/>
              <a:t>зива</a:t>
            </a:r>
            <a:r>
              <a:rPr lang="ru-RU" dirty="0" smtClean="0"/>
              <a:t> или </a:t>
            </a:r>
            <a:r>
              <a:rPr lang="ru-RU" dirty="0" err="1" smtClean="0"/>
              <a:t>хафмана</a:t>
            </a:r>
            <a:r>
              <a:rPr lang="ru-RU" dirty="0" smtClean="0"/>
              <a:t>, так как там практически постоянно повторяются одни и те же данные близкие к нулю. </a:t>
            </a:r>
          </a:p>
          <a:p>
            <a:r>
              <a:rPr lang="ru-RU" dirty="0" smtClean="0"/>
              <a:t>Звук сжимается путем разбиения полосы частот 20000 Гц, на </a:t>
            </a:r>
            <a:r>
              <a:rPr lang="ru-RU" dirty="0" err="1" smtClean="0"/>
              <a:t>подполосы</a:t>
            </a:r>
            <a:r>
              <a:rPr lang="ru-RU" dirty="0" smtClean="0"/>
              <a:t> частот, каждая из который делится на блоки по времени. Каждый блок может как содержать вообще данные частоты, так и быть пустым или требовать меньшую частоту дискретизации и квантования, что дает возможность далее убрать пустые блоки, и отвести меньшее число бит под блок.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65</a:t>
            </a:fld>
            <a:endParaRPr lang="ru-RU"/>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60648"/>
            <a:ext cx="8229600" cy="1143000"/>
          </a:xfrm>
        </p:spPr>
        <p:txBody>
          <a:bodyPr>
            <a:normAutofit/>
          </a:bodyPr>
          <a:lstStyle/>
          <a:p>
            <a:r>
              <a:rPr lang="ru-RU" sz="3100" dirty="0" smtClean="0"/>
              <a:t>Векторная и растровая графика</a:t>
            </a:r>
            <a:r>
              <a:rPr lang="ru-RU" dirty="0" smtClean="0"/>
              <a:t>.</a:t>
            </a:r>
            <a:endParaRPr lang="ru-RU" dirty="0"/>
          </a:p>
        </p:txBody>
      </p:sp>
      <p:sp>
        <p:nvSpPr>
          <p:cNvPr id="3" name="Содержимое 2"/>
          <p:cNvSpPr>
            <a:spLocks noGrp="1"/>
          </p:cNvSpPr>
          <p:nvPr>
            <p:ph idx="1"/>
          </p:nvPr>
        </p:nvSpPr>
        <p:spPr/>
        <p:txBody>
          <a:bodyPr>
            <a:normAutofit fontScale="92500" lnSpcReduction="20000"/>
          </a:bodyPr>
          <a:lstStyle/>
          <a:p>
            <a:r>
              <a:rPr lang="ru-RU" dirty="0" smtClean="0"/>
              <a:t>Растр – изображение состоящее из пикселей, имеет разрешение по вертикали и горизонтали, сколько то байт отводится под пиксель, для </a:t>
            </a:r>
            <a:r>
              <a:rPr lang="ru-RU" dirty="0" err="1" smtClean="0"/>
              <a:t>полноцветных</a:t>
            </a:r>
            <a:r>
              <a:rPr lang="ru-RU" dirty="0" smtClean="0"/>
              <a:t> обычно отводится три байта соответственно красного, синего, зеленого (иногда добавляется прозрачность, 4-й байт). Если один байт на пиксель, то это обычно файл с палитрой, где значению байта в соответствие ставится набор из трех комбинаций цветов, потом хранятся просто номера палитры. Для рисования можно применять различные способы заполнения, кисти и т.д. </a:t>
            </a:r>
          </a:p>
          <a:p>
            <a:r>
              <a:rPr lang="ru-RU" dirty="0" smtClean="0"/>
              <a:t>Векторная графика – используются готовые векторные примитивы – линии, окружности, прямоугольники, можно менять их размер, положение.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66</a:t>
            </a:fld>
            <a:endParaRPr lang="ru-RU"/>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0"/>
            <a:ext cx="8229600" cy="576064"/>
          </a:xfrm>
        </p:spPr>
        <p:txBody>
          <a:bodyPr>
            <a:normAutofit/>
          </a:bodyPr>
          <a:lstStyle/>
          <a:p>
            <a:r>
              <a:rPr lang="ru-RU" sz="3100" dirty="0" smtClean="0"/>
              <a:t>Гипертекстовые документы, HTML, XML.</a:t>
            </a:r>
            <a:endParaRPr lang="ru-RU" dirty="0"/>
          </a:p>
        </p:txBody>
      </p:sp>
      <p:sp>
        <p:nvSpPr>
          <p:cNvPr id="3" name="Содержимое 2"/>
          <p:cNvSpPr>
            <a:spLocks noGrp="1"/>
          </p:cNvSpPr>
          <p:nvPr>
            <p:ph idx="1"/>
          </p:nvPr>
        </p:nvSpPr>
        <p:spPr>
          <a:xfrm>
            <a:off x="0" y="692696"/>
            <a:ext cx="5796136" cy="6165304"/>
          </a:xfrm>
        </p:spPr>
        <p:txBody>
          <a:bodyPr>
            <a:normAutofit fontScale="70000" lnSpcReduction="20000"/>
          </a:bodyPr>
          <a:lstStyle/>
          <a:p>
            <a:r>
              <a:rPr lang="en-US" dirty="0" smtClean="0"/>
              <a:t>HTML</a:t>
            </a:r>
            <a:r>
              <a:rPr lang="ru-RU" dirty="0" smtClean="0"/>
              <a:t> (от англ. </a:t>
            </a:r>
            <a:r>
              <a:rPr lang="en-US" dirty="0" err="1" smtClean="0"/>
              <a:t>HyperText</a:t>
            </a:r>
            <a:r>
              <a:rPr lang="en-US" dirty="0" smtClean="0"/>
              <a:t> Markup Language</a:t>
            </a:r>
            <a:r>
              <a:rPr lang="ru-RU" dirty="0" smtClean="0"/>
              <a:t> — «язык гипертекстовой разметки») — стандартизированный язык разметки документов во Всемирной паутине. Большинство </a:t>
            </a:r>
            <a:r>
              <a:rPr lang="ru-RU" dirty="0" err="1" smtClean="0"/>
              <a:t>веб-страниц</a:t>
            </a:r>
            <a:r>
              <a:rPr lang="ru-RU" dirty="0" smtClean="0"/>
              <a:t> содержат описание разметки на языке </a:t>
            </a:r>
            <a:r>
              <a:rPr lang="en-US" dirty="0" smtClean="0"/>
              <a:t>HTML</a:t>
            </a:r>
            <a:r>
              <a:rPr lang="ru-RU" dirty="0" smtClean="0"/>
              <a:t> (или </a:t>
            </a:r>
            <a:r>
              <a:rPr lang="en-US" dirty="0" smtClean="0"/>
              <a:t>XHTML</a:t>
            </a:r>
            <a:r>
              <a:rPr lang="ru-RU" dirty="0" smtClean="0"/>
              <a:t>). Язык </a:t>
            </a:r>
            <a:r>
              <a:rPr lang="en-US" dirty="0" smtClean="0"/>
              <a:t>HTML</a:t>
            </a:r>
            <a:r>
              <a:rPr lang="ru-RU" dirty="0" smtClean="0"/>
              <a:t> интерпретируется браузерами; полученный в результате интерпретации форматированный текст отображается на экране монитора компьютера или мобильного устройства.</a:t>
            </a:r>
          </a:p>
          <a:p>
            <a:r>
              <a:rPr lang="ru-RU" dirty="0" smtClean="0"/>
              <a:t> </a:t>
            </a:r>
            <a:r>
              <a:rPr lang="en-US" dirty="0" smtClean="0">
                <a:solidFill>
                  <a:schemeClr val="accent1">
                    <a:lumMod val="60000"/>
                    <a:lumOff val="40000"/>
                  </a:schemeClr>
                </a:solidFill>
              </a:rPr>
              <a:t>&lt;html&gt;</a:t>
            </a:r>
            <a:endParaRPr lang="ru-RU" dirty="0" smtClean="0">
              <a:solidFill>
                <a:schemeClr val="accent1">
                  <a:lumMod val="60000"/>
                  <a:lumOff val="40000"/>
                </a:schemeClr>
              </a:solidFill>
            </a:endParaRPr>
          </a:p>
          <a:p>
            <a:r>
              <a:rPr lang="en-US" dirty="0" smtClean="0">
                <a:solidFill>
                  <a:srgbClr val="92D050"/>
                </a:solidFill>
              </a:rPr>
              <a:t>   &lt;head&gt;</a:t>
            </a:r>
            <a:endParaRPr lang="ru-RU" dirty="0" smtClean="0">
              <a:solidFill>
                <a:srgbClr val="92D050"/>
              </a:solidFill>
            </a:endParaRPr>
          </a:p>
          <a:p>
            <a:r>
              <a:rPr lang="en-US" dirty="0" smtClean="0"/>
              <a:t>      &lt;meta </a:t>
            </a:r>
            <a:r>
              <a:rPr lang="en-US" dirty="0" err="1" smtClean="0"/>
              <a:t>charset</a:t>
            </a:r>
            <a:r>
              <a:rPr lang="en-US" dirty="0" smtClean="0"/>
              <a:t>="utf-8" /&gt;</a:t>
            </a:r>
            <a:endParaRPr lang="ru-RU" dirty="0" smtClean="0"/>
          </a:p>
          <a:p>
            <a:r>
              <a:rPr lang="en-US" dirty="0" smtClean="0"/>
              <a:t>      </a:t>
            </a:r>
            <a:r>
              <a:rPr lang="en-US" dirty="0" smtClean="0">
                <a:solidFill>
                  <a:schemeClr val="accent4">
                    <a:lumMod val="60000"/>
                    <a:lumOff val="40000"/>
                  </a:schemeClr>
                </a:solidFill>
              </a:rPr>
              <a:t>&lt;title&gt;</a:t>
            </a:r>
            <a:r>
              <a:rPr lang="en-US" dirty="0" smtClean="0"/>
              <a:t>HTML Document</a:t>
            </a:r>
            <a:r>
              <a:rPr lang="en-US" dirty="0" smtClean="0">
                <a:solidFill>
                  <a:schemeClr val="accent4">
                    <a:lumMod val="60000"/>
                    <a:lumOff val="40000"/>
                  </a:schemeClr>
                </a:solidFill>
              </a:rPr>
              <a:t>&lt;/title&gt;</a:t>
            </a:r>
            <a:endParaRPr lang="ru-RU" dirty="0" smtClean="0">
              <a:solidFill>
                <a:schemeClr val="accent4">
                  <a:lumMod val="60000"/>
                  <a:lumOff val="40000"/>
                </a:schemeClr>
              </a:solidFill>
            </a:endParaRPr>
          </a:p>
          <a:p>
            <a:r>
              <a:rPr lang="en-US" dirty="0" smtClean="0"/>
              <a:t>   </a:t>
            </a:r>
            <a:r>
              <a:rPr lang="en-US" dirty="0" smtClean="0">
                <a:solidFill>
                  <a:srgbClr val="92D050"/>
                </a:solidFill>
              </a:rPr>
              <a:t>&lt;/head&gt;</a:t>
            </a:r>
            <a:endParaRPr lang="ru-RU" dirty="0" smtClean="0">
              <a:solidFill>
                <a:srgbClr val="92D050"/>
              </a:solidFill>
            </a:endParaRPr>
          </a:p>
          <a:p>
            <a:r>
              <a:rPr lang="en-US" dirty="0" smtClean="0"/>
              <a:t>   </a:t>
            </a:r>
            <a:r>
              <a:rPr lang="ru-RU" dirty="0" smtClean="0">
                <a:solidFill>
                  <a:schemeClr val="accent4">
                    <a:lumMod val="50000"/>
                  </a:schemeClr>
                </a:solidFill>
              </a:rPr>
              <a:t>&lt;</a:t>
            </a:r>
            <a:r>
              <a:rPr lang="en-US" dirty="0" smtClean="0">
                <a:solidFill>
                  <a:schemeClr val="accent4">
                    <a:lumMod val="50000"/>
                  </a:schemeClr>
                </a:solidFill>
              </a:rPr>
              <a:t>body</a:t>
            </a:r>
            <a:r>
              <a:rPr lang="ru-RU" dirty="0" smtClean="0">
                <a:solidFill>
                  <a:schemeClr val="accent4">
                    <a:lumMod val="50000"/>
                  </a:schemeClr>
                </a:solidFill>
              </a:rPr>
              <a:t>&gt;</a:t>
            </a:r>
          </a:p>
          <a:p>
            <a:r>
              <a:rPr lang="ru-RU" dirty="0" smtClean="0"/>
              <a:t>      &lt;</a:t>
            </a:r>
            <a:r>
              <a:rPr lang="en-US" dirty="0" smtClean="0"/>
              <a:t>p</a:t>
            </a:r>
            <a:r>
              <a:rPr lang="ru-RU" dirty="0" smtClean="0"/>
              <a:t>&gt;</a:t>
            </a:r>
          </a:p>
          <a:p>
            <a:r>
              <a:rPr lang="ru-RU" dirty="0" smtClean="0"/>
              <a:t>         </a:t>
            </a:r>
            <a:r>
              <a:rPr lang="ru-RU" dirty="0" smtClean="0">
                <a:solidFill>
                  <a:srgbClr val="C00000"/>
                </a:solidFill>
              </a:rPr>
              <a:t>&lt;</a:t>
            </a:r>
            <a:r>
              <a:rPr lang="en-US" dirty="0" smtClean="0">
                <a:solidFill>
                  <a:srgbClr val="C00000"/>
                </a:solidFill>
              </a:rPr>
              <a:t>b</a:t>
            </a:r>
            <a:r>
              <a:rPr lang="ru-RU" dirty="0" smtClean="0">
                <a:solidFill>
                  <a:srgbClr val="C00000"/>
                </a:solidFill>
              </a:rPr>
              <a:t>&gt;</a:t>
            </a:r>
          </a:p>
          <a:p>
            <a:r>
              <a:rPr lang="ru-RU" dirty="0" smtClean="0"/>
              <a:t>            Этот текст будет полужирным, &lt;</a:t>
            </a:r>
            <a:r>
              <a:rPr lang="en-US" dirty="0" err="1" smtClean="0"/>
              <a:t>i</a:t>
            </a:r>
            <a:r>
              <a:rPr lang="ru-RU" dirty="0" smtClean="0"/>
              <a:t>&gt;а этот — ещё и курсивным&lt;/</a:t>
            </a:r>
            <a:r>
              <a:rPr lang="en-US" dirty="0" err="1" smtClean="0"/>
              <a:t>i</a:t>
            </a:r>
            <a:r>
              <a:rPr lang="ru-RU" dirty="0" smtClean="0"/>
              <a:t>&gt;.</a:t>
            </a:r>
          </a:p>
          <a:p>
            <a:r>
              <a:rPr lang="ru-RU" dirty="0" smtClean="0"/>
              <a:t>         </a:t>
            </a:r>
            <a:r>
              <a:rPr lang="en-US" dirty="0" smtClean="0">
                <a:solidFill>
                  <a:srgbClr val="C00000"/>
                </a:solidFill>
              </a:rPr>
              <a:t>&lt;/b&gt;</a:t>
            </a:r>
            <a:endParaRPr lang="ru-RU" dirty="0" smtClean="0">
              <a:solidFill>
                <a:srgbClr val="C00000"/>
              </a:solidFill>
            </a:endParaRPr>
          </a:p>
          <a:p>
            <a:r>
              <a:rPr lang="en-US" dirty="0" smtClean="0"/>
              <a:t>      &lt;/p&gt;</a:t>
            </a:r>
            <a:endParaRPr lang="ru-RU" dirty="0" smtClean="0"/>
          </a:p>
          <a:p>
            <a:r>
              <a:rPr lang="en-US" dirty="0" smtClean="0"/>
              <a:t>   </a:t>
            </a:r>
            <a:r>
              <a:rPr lang="en-US" dirty="0" smtClean="0">
                <a:solidFill>
                  <a:schemeClr val="accent4">
                    <a:lumMod val="50000"/>
                  </a:schemeClr>
                </a:solidFill>
              </a:rPr>
              <a:t>&lt;/body&gt;</a:t>
            </a:r>
            <a:endParaRPr lang="ru-RU" dirty="0" smtClean="0">
              <a:solidFill>
                <a:schemeClr val="accent4">
                  <a:lumMod val="50000"/>
                </a:schemeClr>
              </a:solidFill>
            </a:endParaRPr>
          </a:p>
          <a:p>
            <a:r>
              <a:rPr lang="en-US" dirty="0" smtClean="0">
                <a:solidFill>
                  <a:schemeClr val="accent1">
                    <a:lumMod val="60000"/>
                    <a:lumOff val="40000"/>
                  </a:schemeClr>
                </a:solidFill>
              </a:rPr>
              <a:t>&lt;/html&gt;</a:t>
            </a:r>
            <a:endParaRPr lang="ru-RU" dirty="0" smtClean="0">
              <a:solidFill>
                <a:schemeClr val="accent1">
                  <a:lumMod val="60000"/>
                  <a:lumOff val="40000"/>
                </a:schemeClr>
              </a:solidFill>
            </a:endParaRPr>
          </a:p>
          <a:p>
            <a:endParaRPr lang="ru-RU" dirty="0" smtClean="0"/>
          </a:p>
          <a:p>
            <a:endParaRPr lang="ru-RU" dirty="0"/>
          </a:p>
        </p:txBody>
      </p:sp>
      <p:sp>
        <p:nvSpPr>
          <p:cNvPr id="4" name="TextBox 3"/>
          <p:cNvSpPr txBox="1"/>
          <p:nvPr/>
        </p:nvSpPr>
        <p:spPr>
          <a:xfrm>
            <a:off x="5868144" y="764704"/>
            <a:ext cx="3275856" cy="5078313"/>
          </a:xfrm>
          <a:prstGeom prst="rect">
            <a:avLst/>
          </a:prstGeom>
          <a:noFill/>
        </p:spPr>
        <p:txBody>
          <a:bodyPr wrap="square" rtlCol="0">
            <a:spAutoFit/>
          </a:bodyPr>
          <a:lstStyle/>
          <a:p>
            <a:r>
              <a:rPr lang="en-US" dirty="0" smtClean="0"/>
              <a:t>XML (</a:t>
            </a:r>
            <a:r>
              <a:rPr lang="en-US" dirty="0" err="1" smtClean="0"/>
              <a:t>eXtensible</a:t>
            </a:r>
            <a:r>
              <a:rPr lang="en-US" dirty="0" smtClean="0"/>
              <a:t> Markup Language) — </a:t>
            </a:r>
            <a:r>
              <a:rPr lang="en-US" dirty="0" err="1" smtClean="0"/>
              <a:t>расширяемый</a:t>
            </a:r>
            <a:r>
              <a:rPr lang="en-US" dirty="0" smtClean="0"/>
              <a:t> </a:t>
            </a:r>
            <a:r>
              <a:rPr lang="en-US" dirty="0" err="1" smtClean="0"/>
              <a:t>язык</a:t>
            </a:r>
            <a:r>
              <a:rPr lang="en-US" dirty="0" smtClean="0"/>
              <a:t> </a:t>
            </a:r>
            <a:r>
              <a:rPr lang="en-US" dirty="0" err="1" smtClean="0"/>
              <a:t>разметки</a:t>
            </a:r>
            <a:r>
              <a:rPr lang="en-US" dirty="0" smtClean="0"/>
              <a:t>. </a:t>
            </a:r>
            <a:r>
              <a:rPr lang="en-US" dirty="0" err="1" smtClean="0"/>
              <a:t>Рекомендован</a:t>
            </a:r>
            <a:r>
              <a:rPr lang="en-US" dirty="0" smtClean="0"/>
              <a:t> </a:t>
            </a:r>
            <a:r>
              <a:rPr lang="en-US" dirty="0" err="1" smtClean="0"/>
              <a:t>Консорциумом</a:t>
            </a:r>
            <a:r>
              <a:rPr lang="en-US" dirty="0" smtClean="0"/>
              <a:t> </a:t>
            </a:r>
            <a:r>
              <a:rPr lang="en-US" dirty="0" err="1" smtClean="0"/>
              <a:t>Всемирной</a:t>
            </a:r>
            <a:r>
              <a:rPr lang="en-US" dirty="0" smtClean="0"/>
              <a:t> </a:t>
            </a:r>
            <a:r>
              <a:rPr lang="en-US" dirty="0" err="1" smtClean="0"/>
              <a:t>паутины</a:t>
            </a:r>
            <a:r>
              <a:rPr lang="en-US" dirty="0" smtClean="0"/>
              <a:t> (W3C).</a:t>
            </a:r>
            <a:r>
              <a:rPr lang="ru-RU" dirty="0" smtClean="0"/>
              <a:t> Позволяет описать данные. </a:t>
            </a:r>
          </a:p>
          <a:p>
            <a:r>
              <a:rPr lang="en-US" dirty="0" smtClean="0"/>
              <a:t>&lt;?xml version="1.1" encoding="UTF-8" ?&gt;</a:t>
            </a:r>
            <a:endParaRPr lang="ru-RU" dirty="0" smtClean="0"/>
          </a:p>
          <a:p>
            <a:r>
              <a:rPr lang="en-US" dirty="0" smtClean="0"/>
              <a:t>&lt;tag name = “name”&gt;</a:t>
            </a:r>
          </a:p>
          <a:p>
            <a:r>
              <a:rPr lang="ru-RU" dirty="0" smtClean="0"/>
              <a:t>Привет</a:t>
            </a:r>
            <a:endParaRPr lang="en-US" dirty="0" smtClean="0"/>
          </a:p>
          <a:p>
            <a:r>
              <a:rPr lang="en-US" dirty="0" smtClean="0"/>
              <a:t>&lt;/tag&gt;</a:t>
            </a:r>
            <a:endParaRPr lang="ru-RU" dirty="0" smtClean="0"/>
          </a:p>
          <a:p>
            <a:r>
              <a:rPr lang="ru-RU" dirty="0" smtClean="0"/>
              <a:t>Можно обработать с помощью </a:t>
            </a:r>
            <a:r>
              <a:rPr lang="en-US" dirty="0" smtClean="0"/>
              <a:t>XSLT </a:t>
            </a:r>
            <a:r>
              <a:rPr lang="ru-RU" dirty="0" smtClean="0"/>
              <a:t>и получить любой файл с любым содержанием. </a:t>
            </a:r>
          </a:p>
          <a:p>
            <a:endParaRPr lang="ru-RU" dirty="0" smtClean="0"/>
          </a:p>
          <a:p>
            <a:endParaRPr lang="ru-RU" dirty="0"/>
          </a:p>
        </p:txBody>
      </p:sp>
      <p:sp>
        <p:nvSpPr>
          <p:cNvPr id="5" name="Номер слайда 4"/>
          <p:cNvSpPr>
            <a:spLocks noGrp="1"/>
          </p:cNvSpPr>
          <p:nvPr>
            <p:ph type="sldNum" sz="quarter" idx="12"/>
          </p:nvPr>
        </p:nvSpPr>
        <p:spPr/>
        <p:txBody>
          <a:bodyPr/>
          <a:lstStyle/>
          <a:p>
            <a:fld id="{103B4941-714A-4534-BAF0-D7B3F1DCFD06}" type="slidenum">
              <a:rPr lang="ru-RU" smtClean="0"/>
              <a:pPr/>
              <a:t>67</a:t>
            </a:fld>
            <a:endParaRPr lang="ru-RU"/>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Представление знаний на сетях, семантическая паутина и </a:t>
            </a:r>
            <a:r>
              <a:rPr lang="ru-RU" sz="2800" dirty="0" err="1" smtClean="0"/>
              <a:t>Web</a:t>
            </a:r>
            <a:r>
              <a:rPr lang="ru-RU" sz="2800" dirty="0" smtClean="0"/>
              <a:t> онтологии. </a:t>
            </a:r>
            <a:endParaRPr lang="ru-RU" sz="2800" dirty="0"/>
          </a:p>
        </p:txBody>
      </p:sp>
      <p:sp>
        <p:nvSpPr>
          <p:cNvPr id="3" name="Содержимое 2"/>
          <p:cNvSpPr>
            <a:spLocks noGrp="1"/>
          </p:cNvSpPr>
          <p:nvPr>
            <p:ph idx="1"/>
          </p:nvPr>
        </p:nvSpPr>
        <p:spPr>
          <a:xfrm>
            <a:off x="457200" y="1935480"/>
            <a:ext cx="5338936" cy="4661872"/>
          </a:xfrm>
        </p:spPr>
        <p:txBody>
          <a:bodyPr>
            <a:normAutofit fontScale="85000" lnSpcReduction="20000"/>
          </a:bodyPr>
          <a:lstStyle/>
          <a:p>
            <a:r>
              <a:rPr lang="ru-RU" dirty="0" smtClean="0"/>
              <a:t>Семантические сети позволяют представить знания о предметной области в виде понятий и связей между ними графически, понятия и объекты описываются в овалах, а связи описываются стрелками. </a:t>
            </a:r>
          </a:p>
          <a:p>
            <a:r>
              <a:rPr lang="en-US" dirty="0" smtClean="0"/>
              <a:t>W</a:t>
            </a:r>
            <a:r>
              <a:rPr lang="ru-RU" dirty="0" smtClean="0"/>
              <a:t>е</a:t>
            </a:r>
            <a:r>
              <a:rPr lang="en-US" dirty="0" smtClean="0"/>
              <a:t>b </a:t>
            </a:r>
            <a:r>
              <a:rPr lang="ru-RU" dirty="0" smtClean="0"/>
              <a:t>онтология или семантическая паутина ставит своей целью создать машинно-обрабатываемое представление сайтов описывающих различные предметные области, например с помощью языка </a:t>
            </a:r>
            <a:r>
              <a:rPr lang="en-US" dirty="0" smtClean="0"/>
              <a:t>OWL. </a:t>
            </a:r>
            <a:r>
              <a:rPr lang="ru-RU" dirty="0" smtClean="0"/>
              <a:t>Что позволит отвечать на запросы пользователей формировать консолидированный ответ или сообщение. </a:t>
            </a:r>
            <a:endParaRPr lang="ru-RU" dirty="0"/>
          </a:p>
        </p:txBody>
      </p:sp>
      <p:pic>
        <p:nvPicPr>
          <p:cNvPr id="4" name="Рисунок 3"/>
          <p:cNvPicPr/>
          <p:nvPr/>
        </p:nvPicPr>
        <p:blipFill>
          <a:blip r:embed="rId2" cstate="print"/>
          <a:srcRect/>
          <a:stretch>
            <a:fillRect/>
          </a:stretch>
        </p:blipFill>
        <p:spPr bwMode="auto">
          <a:xfrm>
            <a:off x="5652120" y="1916832"/>
            <a:ext cx="3491880" cy="2520280"/>
          </a:xfrm>
          <a:prstGeom prst="rect">
            <a:avLst/>
          </a:prstGeom>
          <a:noFill/>
          <a:ln w="9525">
            <a:noFill/>
            <a:miter lim="800000"/>
            <a:headEnd/>
            <a:tailEnd/>
          </a:ln>
        </p:spPr>
      </p:pic>
      <p:sp>
        <p:nvSpPr>
          <p:cNvPr id="5" name="Номер слайда 4"/>
          <p:cNvSpPr>
            <a:spLocks noGrp="1"/>
          </p:cNvSpPr>
          <p:nvPr>
            <p:ph type="sldNum" sz="quarter" idx="12"/>
          </p:nvPr>
        </p:nvSpPr>
        <p:spPr/>
        <p:txBody>
          <a:bodyPr/>
          <a:lstStyle/>
          <a:p>
            <a:fld id="{103B4941-714A-4534-BAF0-D7B3F1DCFD06}" type="slidenum">
              <a:rPr lang="ru-RU" smtClean="0"/>
              <a:pPr/>
              <a:t>68</a:t>
            </a:fld>
            <a:endParaRPr lang="ru-RU"/>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Значение моделирования при решении задач в профессиональной области. </a:t>
            </a:r>
            <a:endParaRPr lang="ru-RU" sz="2800" dirty="0"/>
          </a:p>
        </p:txBody>
      </p:sp>
      <p:sp>
        <p:nvSpPr>
          <p:cNvPr id="3" name="Содержимое 2"/>
          <p:cNvSpPr>
            <a:spLocks noGrp="1"/>
          </p:cNvSpPr>
          <p:nvPr>
            <p:ph idx="1"/>
          </p:nvPr>
        </p:nvSpPr>
        <p:spPr/>
        <p:txBody>
          <a:bodyPr/>
          <a:lstStyle/>
          <a:p>
            <a:r>
              <a:rPr lang="ru-RU" dirty="0" smtClean="0"/>
              <a:t>Классификации моделей. Классификация по области использования (учебные, опытные, научно – технические, игровые, имитационные). </a:t>
            </a:r>
          </a:p>
          <a:p>
            <a:r>
              <a:rPr lang="ru-RU" dirty="0" smtClean="0"/>
              <a:t>Классификация с учетом фактора времени (Статическая и динамическая модели). Классификация по способу представления (Материальные и информационные модели). Знаковые и вербальные информационные модели. </a:t>
            </a:r>
          </a:p>
          <a:p>
            <a:r>
              <a:rPr lang="ru-RU" dirty="0" smtClean="0"/>
              <a:t>Характеристики моделей: учебные, опытные, научно – технические, игровые, имитационные. </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69</a:t>
            </a:fld>
            <a:endParaRPr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136904" cy="908720"/>
          </a:xfrm>
        </p:spPr>
        <p:txBody>
          <a:bodyPr/>
          <a:lstStyle/>
          <a:p>
            <a:r>
              <a:rPr lang="ru-RU" dirty="0" smtClean="0"/>
              <a:t>Архитектура процессоров</a:t>
            </a:r>
            <a:endParaRPr lang="ru-RU" dirty="0"/>
          </a:p>
        </p:txBody>
      </p:sp>
      <p:sp>
        <p:nvSpPr>
          <p:cNvPr id="3" name="Содержимое 2"/>
          <p:cNvSpPr>
            <a:spLocks noGrp="1"/>
          </p:cNvSpPr>
          <p:nvPr>
            <p:ph idx="1"/>
          </p:nvPr>
        </p:nvSpPr>
        <p:spPr>
          <a:xfrm>
            <a:off x="107504" y="836712"/>
            <a:ext cx="8579296" cy="5832648"/>
          </a:xfrm>
        </p:spPr>
        <p:txBody>
          <a:bodyPr>
            <a:normAutofit fontScale="70000" lnSpcReduction="20000"/>
          </a:bodyPr>
          <a:lstStyle/>
          <a:p>
            <a:r>
              <a:rPr lang="ru-RU" dirty="0" err="1" smtClean="0"/>
              <a:t>Архитекту́ра</a:t>
            </a:r>
            <a:r>
              <a:rPr lang="ru-RU" dirty="0" smtClean="0"/>
              <a:t> </a:t>
            </a:r>
            <a:r>
              <a:rPr lang="ru-RU" dirty="0" err="1" smtClean="0"/>
              <a:t>проце́ссора</a:t>
            </a:r>
            <a:r>
              <a:rPr lang="ru-RU" dirty="0" smtClean="0"/>
              <a:t> — количественная составляющая компонентов </a:t>
            </a:r>
            <a:r>
              <a:rPr lang="ru-RU" dirty="0" err="1" smtClean="0"/>
              <a:t>микроархитектуры</a:t>
            </a:r>
            <a:r>
              <a:rPr lang="ru-RU" dirty="0" smtClean="0"/>
              <a:t> вычислительной машины (процессора компьютера) (например, регистр флагов или регистры процессора</a:t>
            </a:r>
            <a:r>
              <a:rPr lang="en-US" dirty="0" smtClean="0"/>
              <a:t>)</a:t>
            </a:r>
            <a:r>
              <a:rPr lang="ru-RU" dirty="0" smtClean="0"/>
              <a:t>.</a:t>
            </a:r>
          </a:p>
          <a:p>
            <a:r>
              <a:rPr lang="ru-RU" dirty="0" smtClean="0"/>
              <a:t> С точки зрения:</a:t>
            </a:r>
          </a:p>
          <a:p>
            <a:r>
              <a:rPr lang="ru-RU" dirty="0" smtClean="0"/>
              <a:t> </a:t>
            </a:r>
            <a:r>
              <a:rPr lang="ru-RU" dirty="0" smtClean="0">
                <a:solidFill>
                  <a:srgbClr val="00B050"/>
                </a:solidFill>
              </a:rPr>
              <a:t>программиста</a:t>
            </a:r>
            <a:r>
              <a:rPr lang="ru-RU" dirty="0" smtClean="0"/>
              <a:t> — совместимость с определённым набором команд (например, процессоры, совместимые с командами </a:t>
            </a:r>
            <a:r>
              <a:rPr lang="en-US" dirty="0" smtClean="0"/>
              <a:t>Intel x</a:t>
            </a:r>
            <a:r>
              <a:rPr lang="ru-RU" dirty="0" smtClean="0"/>
              <a:t>86), их структуры (например, систем адресации или организации регистровой памяти) и способа исполнения (например, счётчик команд).</a:t>
            </a:r>
          </a:p>
          <a:p>
            <a:r>
              <a:rPr lang="ru-RU" dirty="0" smtClean="0"/>
              <a:t> </a:t>
            </a:r>
            <a:r>
              <a:rPr lang="ru-RU" dirty="0" smtClean="0">
                <a:solidFill>
                  <a:srgbClr val="00B050"/>
                </a:solidFill>
              </a:rPr>
              <a:t>аппаратной составляющей вычислительной системы </a:t>
            </a:r>
            <a:r>
              <a:rPr lang="ru-RU" dirty="0" smtClean="0"/>
              <a:t>— это некий набор свойств и качеств, присущий целому семейству процессоров (иначе говоря — «внутренняя конструкция», «организация» этих процессоров).</a:t>
            </a:r>
          </a:p>
          <a:p>
            <a:r>
              <a:rPr lang="ru-RU" dirty="0" smtClean="0"/>
              <a:t> Имеются различные классификации архитектур процессоров как по организации (например, по количеству и сложности отдельных команд: </a:t>
            </a:r>
            <a:r>
              <a:rPr lang="en-US" dirty="0" smtClean="0">
                <a:solidFill>
                  <a:srgbClr val="FF0000"/>
                </a:solidFill>
              </a:rPr>
              <a:t>RISC</a:t>
            </a:r>
            <a:r>
              <a:rPr lang="ru-RU" dirty="0" smtClean="0">
                <a:solidFill>
                  <a:srgbClr val="FF0000"/>
                </a:solidFill>
              </a:rPr>
              <a:t>, </a:t>
            </a:r>
            <a:r>
              <a:rPr lang="en-US" dirty="0" smtClean="0">
                <a:solidFill>
                  <a:srgbClr val="FF0000"/>
                </a:solidFill>
              </a:rPr>
              <a:t>CISC</a:t>
            </a:r>
            <a:r>
              <a:rPr lang="ru-RU" dirty="0" smtClean="0">
                <a:solidFill>
                  <a:srgbClr val="FF0000"/>
                </a:solidFill>
              </a:rPr>
              <a:t>, </a:t>
            </a:r>
            <a:r>
              <a:rPr lang="en-US" dirty="0" smtClean="0">
                <a:solidFill>
                  <a:srgbClr val="FF0000"/>
                </a:solidFill>
              </a:rPr>
              <a:t>MISC, VLIW</a:t>
            </a:r>
            <a:r>
              <a:rPr lang="ru-RU" dirty="0" smtClean="0"/>
              <a:t>; по возможности доступа команд к памяти), так и по назначению (например, специализированные графические, математические или предназначенные для цифровой обработки сигналов).</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7</a:t>
            </a:fld>
            <a:endParaRPr lang="ru-RU"/>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100" dirty="0" smtClean="0"/>
              <a:t>Методы решения инженерной задачи с помощью ЭВМ. Аналитические, графические, комбинированные и численные методы. </a:t>
            </a:r>
            <a:endParaRPr lang="ru-RU" dirty="0"/>
          </a:p>
        </p:txBody>
      </p:sp>
      <p:sp>
        <p:nvSpPr>
          <p:cNvPr id="3" name="Содержимое 2"/>
          <p:cNvSpPr>
            <a:spLocks noGrp="1"/>
          </p:cNvSpPr>
          <p:nvPr>
            <p:ph idx="1"/>
          </p:nvPr>
        </p:nvSpPr>
        <p:spPr/>
        <p:txBody>
          <a:bodyPr>
            <a:normAutofit fontScale="92500" lnSpcReduction="20000"/>
          </a:bodyPr>
          <a:lstStyle/>
          <a:p>
            <a:r>
              <a:rPr lang="ru-RU" dirty="0" smtClean="0"/>
              <a:t>Постановка проблемы</a:t>
            </a:r>
          </a:p>
          <a:p>
            <a:r>
              <a:rPr lang="ru-RU" dirty="0" smtClean="0"/>
              <a:t>Выбор или построение математической модели</a:t>
            </a:r>
          </a:p>
          <a:p>
            <a:r>
              <a:rPr lang="ru-RU" dirty="0" smtClean="0"/>
              <a:t>Постановка вычислительной задачи</a:t>
            </a:r>
          </a:p>
          <a:p>
            <a:r>
              <a:rPr lang="ru-RU" dirty="0" smtClean="0"/>
              <a:t>Предварительный анализ свойств вычислительной задачи (на корректность, устойчивость)</a:t>
            </a:r>
          </a:p>
          <a:p>
            <a:r>
              <a:rPr lang="ru-RU" dirty="0" smtClean="0"/>
              <a:t>Выбор и построение численного метода</a:t>
            </a:r>
          </a:p>
          <a:p>
            <a:r>
              <a:rPr lang="ru-RU" dirty="0" smtClean="0"/>
              <a:t>Алгоритмизация и программирование</a:t>
            </a:r>
          </a:p>
          <a:p>
            <a:r>
              <a:rPr lang="ru-RU" dirty="0" smtClean="0"/>
              <a:t>Отладка программы</a:t>
            </a:r>
          </a:p>
          <a:p>
            <a:r>
              <a:rPr lang="ru-RU" dirty="0" smtClean="0"/>
              <a:t>Расчеты с помощью программы</a:t>
            </a:r>
          </a:p>
          <a:p>
            <a:r>
              <a:rPr lang="ru-RU" dirty="0" smtClean="0"/>
              <a:t>Обработка и интерпретация результатов</a:t>
            </a:r>
          </a:p>
          <a:p>
            <a:r>
              <a:rPr lang="ru-RU" dirty="0" smtClean="0"/>
              <a:t>Использование результатов и коррекция математической модели</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70</a:t>
            </a:fld>
            <a:endParaRPr lang="ru-RU"/>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Погрешности. Способы уменьшения погрешностей.</a:t>
            </a:r>
            <a:endParaRPr lang="ru-RU" sz="2800" dirty="0"/>
          </a:p>
        </p:txBody>
      </p:sp>
      <p:sp>
        <p:nvSpPr>
          <p:cNvPr id="3" name="Содержимое 2"/>
          <p:cNvSpPr>
            <a:spLocks noGrp="1"/>
          </p:cNvSpPr>
          <p:nvPr>
            <p:ph idx="1"/>
          </p:nvPr>
        </p:nvSpPr>
        <p:spPr/>
        <p:txBody>
          <a:bodyPr>
            <a:normAutofit fontScale="77500" lnSpcReduction="20000"/>
          </a:bodyPr>
          <a:lstStyle/>
          <a:p>
            <a:r>
              <a:rPr lang="ru-RU" dirty="0" smtClean="0"/>
              <a:t>Погрешности и нечеткости встречаются постоянно. При измерениях, при подсчетах. Нечеткости могут быть обусловлены пропуском в измерениях, потерями данных, их искажениями при передаче. Лексические формы могут иметь собственные нечеткости обусловленные расплывчатостью понятия – например, легкий, мягкий, твердый, быстрый. Быстрый автомобиль, быстрый человек. Быстрая скорость это как – 30 км</a:t>
            </a:r>
            <a:r>
              <a:rPr lang="en-US" dirty="0" smtClean="0"/>
              <a:t>/</a:t>
            </a:r>
            <a:r>
              <a:rPr lang="ru-RU" dirty="0" smtClean="0"/>
              <a:t>ч, 300 км</a:t>
            </a:r>
            <a:r>
              <a:rPr lang="en-US" dirty="0" smtClean="0"/>
              <a:t>/</a:t>
            </a:r>
            <a:r>
              <a:rPr lang="ru-RU" dirty="0" smtClean="0"/>
              <a:t>ч. И т.д.</a:t>
            </a:r>
          </a:p>
          <a:p>
            <a:r>
              <a:rPr lang="ru-RU" dirty="0" smtClean="0"/>
              <a:t>Для уменьшения погрешности обычно повторяют измерение множество раз. При этом погрешность падает пропорционально корню из количества измерений. Прибегают к правильному применению арифметических операций – изучают на численных методах. </a:t>
            </a:r>
          </a:p>
          <a:p>
            <a:r>
              <a:rPr lang="ru-RU" dirty="0" smtClean="0"/>
              <a:t>Для избавления от проблемы потерь и искажений при передаче – передают данные повторно, включают проверяющие коды, вводя избыточность в данные.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71</a:t>
            </a:fld>
            <a:endParaRPr lang="ru-RU"/>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Аутентификация. Авторизация.</a:t>
            </a:r>
            <a:endParaRPr lang="ru-RU" dirty="0"/>
          </a:p>
        </p:txBody>
      </p:sp>
      <p:sp>
        <p:nvSpPr>
          <p:cNvPr id="3" name="Содержимое 2"/>
          <p:cNvSpPr>
            <a:spLocks noGrp="1"/>
          </p:cNvSpPr>
          <p:nvPr>
            <p:ph idx="1"/>
          </p:nvPr>
        </p:nvSpPr>
        <p:spPr/>
        <p:txBody>
          <a:bodyPr>
            <a:normAutofit fontScale="92500"/>
          </a:bodyPr>
          <a:lstStyle/>
          <a:p>
            <a:r>
              <a:rPr lang="ru-RU" dirty="0" smtClean="0"/>
              <a:t>Авторизация  </a:t>
            </a:r>
          </a:p>
          <a:p>
            <a:r>
              <a:rPr lang="ru-RU" dirty="0" smtClean="0"/>
              <a:t>Наделение правами и привилегиями пользователя желающего начать сеанс взаимодействия с программой, сетевым сервисом. Для получения данных привилегий пользователь обычно проходит аутентификацию. </a:t>
            </a:r>
          </a:p>
          <a:p>
            <a:r>
              <a:rPr lang="ru-RU" dirty="0" smtClean="0"/>
              <a:t>Аутентификация </a:t>
            </a:r>
          </a:p>
          <a:p>
            <a:r>
              <a:rPr lang="ru-RU" dirty="0" smtClean="0"/>
              <a:t>Проверка пользователя перед тем как его авторизовать с помощью какого-либо метода подтверждения его личности и его прав. Например, парольный метод аутентификации, биометрический.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72</a:t>
            </a:fld>
            <a:endParaRPr lang="ru-RU"/>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332656"/>
            <a:ext cx="8229600" cy="1143000"/>
          </a:xfrm>
        </p:spPr>
        <p:txBody>
          <a:bodyPr>
            <a:normAutofit/>
          </a:bodyPr>
          <a:lstStyle/>
          <a:p>
            <a:r>
              <a:rPr lang="ru-RU" sz="3100" dirty="0" smtClean="0"/>
              <a:t>Криптографические методы защиты данных. Шифрование, электронная подпись. </a:t>
            </a:r>
            <a:endParaRPr lang="ru-RU" dirty="0"/>
          </a:p>
        </p:txBody>
      </p:sp>
      <p:sp>
        <p:nvSpPr>
          <p:cNvPr id="3" name="Содержимое 2"/>
          <p:cNvSpPr>
            <a:spLocks noGrp="1"/>
          </p:cNvSpPr>
          <p:nvPr>
            <p:ph idx="1"/>
          </p:nvPr>
        </p:nvSpPr>
        <p:spPr>
          <a:xfrm>
            <a:off x="251520" y="1628800"/>
            <a:ext cx="8640960" cy="5040560"/>
          </a:xfrm>
        </p:spPr>
        <p:txBody>
          <a:bodyPr>
            <a:normAutofit fontScale="70000" lnSpcReduction="20000"/>
          </a:bodyPr>
          <a:lstStyle/>
          <a:p>
            <a:r>
              <a:rPr lang="ru-RU" dirty="0" smtClean="0"/>
              <a:t>Шифрование основано на применении к тексту или</a:t>
            </a:r>
            <a:r>
              <a:rPr lang="en-US" dirty="0" smtClean="0"/>
              <a:t>/</a:t>
            </a:r>
            <a:r>
              <a:rPr lang="ru-RU" dirty="0" smtClean="0"/>
              <a:t>и данным текстового ключа нескольких раундов перестановок, подстановок, но обращаемых. Очевидно, что сам алгоритм шифрования может быть известен, тогда как ключ является секретным. </a:t>
            </a:r>
          </a:p>
          <a:p>
            <a:r>
              <a:rPr lang="ru-RU" dirty="0" smtClean="0"/>
              <a:t>Симметричные методы шифрования – используют один ключ для шифрования и расшифровки. Ассиметричные методы </a:t>
            </a:r>
            <a:r>
              <a:rPr lang="ru-RU" dirty="0" err="1" smtClean="0"/>
              <a:t>шифровани</a:t>
            </a:r>
            <a:r>
              <a:rPr lang="ru-RU" dirty="0" smtClean="0"/>
              <a:t> – используют два ключа, один закрытый, другой открытый. При этом применение закрытого ключа к тексту зашифрованному открытым ключом позволяет расшифровать исходное сообщение, то есть с точки зрения функционального применения З(</a:t>
            </a:r>
            <a:r>
              <a:rPr lang="en-US" dirty="0" smtClean="0"/>
              <a:t>O(T)) = T. </a:t>
            </a:r>
            <a:r>
              <a:rPr lang="ru-RU" dirty="0" smtClean="0"/>
              <a:t>Типичная схема защиты канала связи заключается в создании открытого и закрытого, ключа, отправки открытого ключа своему «визави», который шифрует текст открытым ключом и отправляет вам шифрованный текст, вы расшифровываете его закрытым ключом. </a:t>
            </a:r>
          </a:p>
          <a:p>
            <a:r>
              <a:rPr lang="ru-RU" dirty="0" smtClean="0"/>
              <a:t>Также это можно использовать для создания цифровой подписи. Мы хотим дать возможность проверить что наш текст не изменялся. Шифруем текст или </a:t>
            </a:r>
            <a:r>
              <a:rPr lang="ru-RU" dirty="0" err="1" smtClean="0"/>
              <a:t>хэш</a:t>
            </a:r>
            <a:r>
              <a:rPr lang="ru-RU" dirty="0" smtClean="0"/>
              <a:t> функцию от текста, с помощью закрытого ключа. Публикуем открытый ключ. Отправляем шифрованный текст – цифровая подпись, и открытый текст. Тот кто хочет проверить текст применяет открытый ключ к шифрованному тексту, и сравнивает расшифрованный текст и открытый, если они совпали, то все хорошо.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73</a:t>
            </a:fld>
            <a:endParaRPr lang="ru-RU"/>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100" dirty="0" smtClean="0"/>
              <a:t>Коммутация каналов, коммутация пакетов, коммутация сообщений. </a:t>
            </a:r>
            <a:endParaRPr lang="ru-RU" dirty="0"/>
          </a:p>
        </p:txBody>
      </p:sp>
      <p:sp>
        <p:nvSpPr>
          <p:cNvPr id="3" name="Содержимое 2"/>
          <p:cNvSpPr>
            <a:spLocks noGrp="1"/>
          </p:cNvSpPr>
          <p:nvPr>
            <p:ph idx="1"/>
          </p:nvPr>
        </p:nvSpPr>
        <p:spPr>
          <a:xfrm>
            <a:off x="457200" y="1935480"/>
            <a:ext cx="8507288" cy="4805888"/>
          </a:xfrm>
        </p:spPr>
        <p:txBody>
          <a:bodyPr>
            <a:normAutofit fontScale="77500" lnSpcReduction="20000"/>
          </a:bodyPr>
          <a:lstStyle/>
          <a:p>
            <a:r>
              <a:rPr lang="ru-RU" dirty="0" smtClean="0"/>
              <a:t>Коммутация сообщений – отправляемое сообщение целиком передается другому узлу, и хранится там какое-то время пока не будет забрано целевым узлом. (Пример </a:t>
            </a:r>
            <a:r>
              <a:rPr lang="en-US" dirty="0" err="1" smtClean="0"/>
              <a:t>FidoNet</a:t>
            </a:r>
            <a:r>
              <a:rPr lang="ru-RU" dirty="0" smtClean="0"/>
              <a:t>, электронная почта).</a:t>
            </a:r>
          </a:p>
          <a:p>
            <a:r>
              <a:rPr lang="ru-RU" dirty="0" smtClean="0"/>
              <a:t>Коммутация каналов – между двумя узлами в коммутационной среде выстраивается путь – канал, занимающий постоянно ресурс сети (временной, частотный) в течение сеанса связи, ресурс освобождается после того как заканчивается сеанс. Неэффективно используется ресурс сети, так как например канал может и не использоваться, примет телефонный разговор – канал занят, а собеседники молчат, сложно выделить ресурс для нового абонента, но есть гарантия постоянной пропускной способности.</a:t>
            </a:r>
          </a:p>
          <a:p>
            <a:r>
              <a:rPr lang="ru-RU" dirty="0" smtClean="0"/>
              <a:t>Коммутация пакетов – исходное сообщение разбивается на несколько пакетов, каждый из которых независимо доставляется по коммутационной среде до места назначения и из них на приемнике осуществляется сборка исходного сообщения. Подходит для пульсирующего трафика, позволяет управлять плотностью потока данных, количеством абонентов. Протокол </a:t>
            </a:r>
            <a:r>
              <a:rPr lang="en-US" dirty="0" smtClean="0"/>
              <a:t>IP.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74</a:t>
            </a:fld>
            <a:endParaRPr lang="ru-RU"/>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0"/>
            <a:ext cx="8229600" cy="1143000"/>
          </a:xfrm>
        </p:spPr>
        <p:txBody>
          <a:bodyPr>
            <a:normAutofit fontScale="90000"/>
          </a:bodyPr>
          <a:lstStyle/>
          <a:p>
            <a:r>
              <a:rPr lang="ru-RU" sz="3100" dirty="0" smtClean="0"/>
              <a:t>Локальные сети: принципы построения, архитектура, основные компоненты, их назначение и функции. </a:t>
            </a:r>
            <a:endParaRPr lang="ru-RU" dirty="0"/>
          </a:p>
        </p:txBody>
      </p:sp>
      <p:sp>
        <p:nvSpPr>
          <p:cNvPr id="3" name="Содержимое 2"/>
          <p:cNvSpPr>
            <a:spLocks noGrp="1"/>
          </p:cNvSpPr>
          <p:nvPr>
            <p:ph idx="1"/>
          </p:nvPr>
        </p:nvSpPr>
        <p:spPr>
          <a:xfrm>
            <a:off x="179512" y="1196752"/>
            <a:ext cx="8784976" cy="5472608"/>
          </a:xfrm>
        </p:spPr>
        <p:txBody>
          <a:bodyPr>
            <a:normAutofit fontScale="70000" lnSpcReduction="20000"/>
          </a:bodyPr>
          <a:lstStyle/>
          <a:p>
            <a:r>
              <a:rPr lang="ru-RU" dirty="0" smtClean="0"/>
              <a:t>Связывают несколько узлов (10-100) на небольшой территории обычно одной средой передачи данных. Обычно однородное программное и аппаратное обеспечение, простота в использовании и настройке. </a:t>
            </a:r>
            <a:endParaRPr lang="en-US" dirty="0" smtClean="0"/>
          </a:p>
          <a:p>
            <a:r>
              <a:rPr lang="ru-RU" dirty="0" smtClean="0"/>
              <a:t>Проводные технологии.</a:t>
            </a:r>
          </a:p>
          <a:p>
            <a:r>
              <a:rPr lang="ru-RU" dirty="0" smtClean="0"/>
              <a:t>Сети с топологией кольцо. (</a:t>
            </a:r>
            <a:r>
              <a:rPr lang="en-US" dirty="0" smtClean="0"/>
              <a:t>Token Ring, FDDI</a:t>
            </a:r>
            <a:r>
              <a:rPr lang="ru-RU" dirty="0" smtClean="0"/>
              <a:t>)</a:t>
            </a:r>
            <a:r>
              <a:rPr lang="en-US" dirty="0" smtClean="0"/>
              <a:t> – </a:t>
            </a:r>
            <a:r>
              <a:rPr lang="ru-RU" dirty="0" smtClean="0"/>
              <a:t>по кольцу (узлам объединенным последовательно) двигается маркер в одном направлении, который захватывается узлом желающим отправить данные, вместо маркера отправляется кадр с данными, кадр доходит до узла назначения, и тот посылает далее кадр подтверждения который принимается узлом отправителем, после чего он отпускает маркер и маркер снова курсирует по кругу.</a:t>
            </a:r>
          </a:p>
          <a:p>
            <a:r>
              <a:rPr lang="ru-RU" dirty="0" smtClean="0"/>
              <a:t>Сети с топологией шина (</a:t>
            </a:r>
            <a:r>
              <a:rPr lang="en-US" dirty="0" smtClean="0"/>
              <a:t>Ethernet</a:t>
            </a:r>
            <a:r>
              <a:rPr lang="ru-RU" dirty="0" smtClean="0"/>
              <a:t>) – общая среда для передачи, узел желающий отправить кадр с данными проверяет свободна ли среда от сигнала, если да, то кадр отправляется. Может быть так, что два узла одновременно обнаружили что среда свободна и начали передавать данные , что приводит к искажению сигнала, что обнаруживается всеми узлами прослушивающими среду, в том числе и отправляющими, в этом случае передача прерывается и возобновляется снова через случайное время. Разрыв шины приведет к ее неработоспособности из-за особенностей распространения электромагнитного сигнала в проводнике. </a:t>
            </a:r>
          </a:p>
          <a:p>
            <a:r>
              <a:rPr lang="ru-RU" dirty="0" smtClean="0"/>
              <a:t>Сети с топологией Звезда – есть промежуточный узел через который все остальные узлы передают свои кадры. Выход из строя центрального узла приведет к неработоспособности всей сети. </a:t>
            </a:r>
          </a:p>
          <a:p>
            <a:endParaRPr lang="ru-RU"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75</a:t>
            </a:fld>
            <a:endParaRPr lang="ru-RU"/>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Глобальные сети: принципы построения, архитектура, основные компоненты, их назначение и функции. </a:t>
            </a:r>
            <a:endParaRPr lang="ru-RU" sz="2800" dirty="0"/>
          </a:p>
        </p:txBody>
      </p:sp>
      <p:sp>
        <p:nvSpPr>
          <p:cNvPr id="3" name="Содержимое 2"/>
          <p:cNvSpPr>
            <a:spLocks noGrp="1"/>
          </p:cNvSpPr>
          <p:nvPr>
            <p:ph idx="1"/>
          </p:nvPr>
        </p:nvSpPr>
        <p:spPr/>
        <p:txBody>
          <a:bodyPr/>
          <a:lstStyle/>
          <a:p>
            <a:r>
              <a:rPr lang="ru-RU" dirty="0" smtClean="0"/>
              <a:t>Глобальные сети  - объединение множества  разнородных сетей. Занимают континенты, включают миллионы узлов и пользователей, включают разнородное программное и аппаратное обеспечение. Сложнее в управлении локальных. </a:t>
            </a:r>
          </a:p>
          <a:p>
            <a:r>
              <a:rPr lang="ru-RU" dirty="0" smtClean="0"/>
              <a:t>Интернет.</a:t>
            </a:r>
          </a:p>
          <a:p>
            <a:r>
              <a:rPr lang="en-US" dirty="0" err="1" smtClean="0"/>
              <a:t>FidoNet</a:t>
            </a:r>
            <a:r>
              <a:rPr lang="en-US" dirty="0" smtClean="0"/>
              <a:t>.</a:t>
            </a:r>
          </a:p>
          <a:p>
            <a:r>
              <a:rPr lang="ru-RU" dirty="0" smtClean="0"/>
              <a:t>Спутниковые глобальные сети (</a:t>
            </a:r>
            <a:r>
              <a:rPr lang="en-US" dirty="0" err="1" smtClean="0"/>
              <a:t>GlobalStar</a:t>
            </a:r>
            <a:r>
              <a:rPr lang="en-US" dirty="0" smtClean="0"/>
              <a:t>, Iridium, VSAT</a:t>
            </a:r>
            <a:r>
              <a:rPr lang="ru-RU" dirty="0" smtClean="0"/>
              <a:t>)</a:t>
            </a:r>
            <a:endParaRPr lang="en-US" dirty="0" smtClean="0"/>
          </a:p>
          <a:p>
            <a:r>
              <a:rPr lang="ru-RU" dirty="0" smtClean="0"/>
              <a:t>Мобильные глобальные сети.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76</a:t>
            </a:fld>
            <a:endParaRPr lang="ru-RU"/>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229600" cy="504056"/>
          </a:xfrm>
        </p:spPr>
        <p:txBody>
          <a:bodyPr>
            <a:normAutofit/>
          </a:bodyPr>
          <a:lstStyle/>
          <a:p>
            <a:r>
              <a:rPr lang="ru-RU" sz="2800" dirty="0" smtClean="0"/>
              <a:t>Сетевые сервисы. </a:t>
            </a:r>
            <a:endParaRPr lang="ru-RU" sz="2800" dirty="0"/>
          </a:p>
        </p:txBody>
      </p:sp>
      <p:sp>
        <p:nvSpPr>
          <p:cNvPr id="3" name="Содержимое 2"/>
          <p:cNvSpPr>
            <a:spLocks noGrp="1"/>
          </p:cNvSpPr>
          <p:nvPr>
            <p:ph idx="1"/>
          </p:nvPr>
        </p:nvSpPr>
        <p:spPr>
          <a:xfrm>
            <a:off x="179512" y="980728"/>
            <a:ext cx="8712968" cy="5616624"/>
          </a:xfrm>
        </p:spPr>
        <p:txBody>
          <a:bodyPr>
            <a:normAutofit fontScale="70000" lnSpcReduction="20000"/>
          </a:bodyPr>
          <a:lstStyle/>
          <a:p>
            <a:r>
              <a:rPr lang="ru-RU" dirty="0" smtClean="0">
                <a:solidFill>
                  <a:srgbClr val="FF0000"/>
                </a:solidFill>
              </a:rPr>
              <a:t>Файловый сервис </a:t>
            </a:r>
            <a:r>
              <a:rPr lang="ru-RU" dirty="0" smtClean="0"/>
              <a:t>– предназначен для передачи файлов по сети. (</a:t>
            </a:r>
            <a:r>
              <a:rPr lang="en-US" dirty="0" smtClean="0"/>
              <a:t>FTP</a:t>
            </a:r>
            <a:r>
              <a:rPr lang="ru-RU" dirty="0" smtClean="0"/>
              <a:t>)</a:t>
            </a:r>
            <a:endParaRPr lang="en-US" dirty="0" smtClean="0"/>
          </a:p>
          <a:p>
            <a:r>
              <a:rPr lang="ru-RU" dirty="0" smtClean="0">
                <a:solidFill>
                  <a:srgbClr val="FF0000"/>
                </a:solidFill>
              </a:rPr>
              <a:t>Сервис печати </a:t>
            </a:r>
            <a:r>
              <a:rPr lang="ru-RU" dirty="0" smtClean="0"/>
              <a:t>– предназначен для передачи на печать документов по сети на принтеры, факсы, удаленного управления устройством выполняющего задания. Для снижения расходов на закупку оборудования и удобного доступа к устройству в офисах и отделах. </a:t>
            </a:r>
          </a:p>
          <a:p>
            <a:r>
              <a:rPr lang="ru-RU" dirty="0" smtClean="0">
                <a:solidFill>
                  <a:srgbClr val="FF0000"/>
                </a:solidFill>
              </a:rPr>
              <a:t>Сервис приложений </a:t>
            </a:r>
            <a:r>
              <a:rPr lang="ru-RU" dirty="0" smtClean="0"/>
              <a:t>(</a:t>
            </a:r>
            <a:r>
              <a:rPr lang="en-US" dirty="0" smtClean="0"/>
              <a:t>SAAS, PAAS, IAAS</a:t>
            </a:r>
            <a:r>
              <a:rPr lang="ru-RU" dirty="0" smtClean="0"/>
              <a:t>)</a:t>
            </a:r>
            <a:r>
              <a:rPr lang="en-US" dirty="0" smtClean="0"/>
              <a:t>. </a:t>
            </a:r>
            <a:r>
              <a:rPr lang="ru-RU" dirty="0" smtClean="0"/>
              <a:t>Предоставление вычислительных мощностей удаленно пользователю. </a:t>
            </a:r>
            <a:r>
              <a:rPr lang="en-US" dirty="0" smtClean="0"/>
              <a:t>SAAS – </a:t>
            </a:r>
            <a:r>
              <a:rPr lang="ru-RU" dirty="0" smtClean="0"/>
              <a:t>предоставление готового приложения. </a:t>
            </a:r>
            <a:r>
              <a:rPr lang="en-US" dirty="0" smtClean="0"/>
              <a:t>PAAS </a:t>
            </a:r>
            <a:r>
              <a:rPr lang="ru-RU" dirty="0" smtClean="0"/>
              <a:t>– предоставление средств разработки (обычно для создания </a:t>
            </a:r>
            <a:r>
              <a:rPr lang="en-US" dirty="0" smtClean="0"/>
              <a:t>web-</a:t>
            </a:r>
            <a:r>
              <a:rPr lang="ru-RU" dirty="0" smtClean="0"/>
              <a:t>сервиса</a:t>
            </a:r>
            <a:r>
              <a:rPr lang="en-US" dirty="0" smtClean="0"/>
              <a:t>, </a:t>
            </a:r>
            <a:r>
              <a:rPr lang="ru-RU" dirty="0" smtClean="0"/>
              <a:t>пр. </a:t>
            </a:r>
            <a:r>
              <a:rPr lang="en-US" dirty="0" smtClean="0"/>
              <a:t>Microsoft Azure, </a:t>
            </a:r>
            <a:r>
              <a:rPr lang="en-US" dirty="0" err="1" smtClean="0"/>
              <a:t>Heroku</a:t>
            </a:r>
            <a:r>
              <a:rPr lang="en-US" dirty="0" smtClean="0"/>
              <a:t>, Amazon web services, Google App Engine</a:t>
            </a:r>
            <a:r>
              <a:rPr lang="ru-RU" dirty="0" smtClean="0"/>
              <a:t>)</a:t>
            </a:r>
            <a:r>
              <a:rPr lang="en-US" dirty="0" smtClean="0"/>
              <a:t>. IAAS – </a:t>
            </a:r>
            <a:r>
              <a:rPr lang="ru-RU" dirty="0" smtClean="0"/>
              <a:t>инфраструктура как сервис, вычислительная инфраструктура для организации сети, с установкой операционных систем и т.д. </a:t>
            </a:r>
            <a:endParaRPr lang="ru-RU" dirty="0" smtClean="0">
              <a:solidFill>
                <a:srgbClr val="FF0000"/>
              </a:solidFill>
            </a:endParaRPr>
          </a:p>
          <a:p>
            <a:r>
              <a:rPr lang="ru-RU" dirty="0" smtClean="0">
                <a:solidFill>
                  <a:srgbClr val="FF0000"/>
                </a:solidFill>
              </a:rPr>
              <a:t>Сервис сообщений </a:t>
            </a:r>
            <a:r>
              <a:rPr lang="ru-RU" dirty="0" smtClean="0"/>
              <a:t>– электронная почта (</a:t>
            </a:r>
            <a:r>
              <a:rPr lang="en-US" dirty="0" smtClean="0"/>
              <a:t>SMTP, POP3</a:t>
            </a:r>
            <a:r>
              <a:rPr lang="ru-RU" dirty="0" smtClean="0"/>
              <a:t>), мгновенные сообщения (</a:t>
            </a:r>
            <a:r>
              <a:rPr lang="en-US" dirty="0" smtClean="0"/>
              <a:t>SMS</a:t>
            </a:r>
            <a:r>
              <a:rPr lang="ru-RU" dirty="0" smtClean="0"/>
              <a:t>)</a:t>
            </a:r>
            <a:r>
              <a:rPr lang="en-US" dirty="0" smtClean="0"/>
              <a:t>.</a:t>
            </a:r>
            <a:endParaRPr lang="ru-RU" dirty="0" smtClean="0"/>
          </a:p>
          <a:p>
            <a:r>
              <a:rPr lang="ru-RU" dirty="0" smtClean="0">
                <a:solidFill>
                  <a:srgbClr val="FF0000"/>
                </a:solidFill>
              </a:rPr>
              <a:t>Сервис СУБД </a:t>
            </a:r>
            <a:r>
              <a:rPr lang="ru-RU" dirty="0" smtClean="0"/>
              <a:t>– предоставления удаленного доступа к базе данных. Файл-серверная архитектура, база данных хранится на отдельном сервере, а СУБД разворачивается на конечных узлах пользователей (неудачное решение из-за невозможности организовать синхронизацию и распараллеливание привилегированного доступа). Сервер с СУБД – СУБД разворачивается на отдельном сервере, Файловая база данных хранится на отдельном сервере, прикладные программы по сети обращаются к серверу СУБД. Трехзвенная архитектура – добавляется отдельный интернет сервер. Такой способ разделения позволяет масштабировать, защищать, менять физические способы хранения, дублировать.</a:t>
            </a:r>
          </a:p>
          <a:p>
            <a:endParaRPr lang="en-US"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77</a:t>
            </a:fld>
            <a:endParaRPr lang="ru-RU"/>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Понятие и модели протоколов обмена информацией, семиуровневая модель. </a:t>
            </a:r>
            <a:endParaRPr lang="ru-RU" sz="2800" dirty="0"/>
          </a:p>
        </p:txBody>
      </p:sp>
      <p:sp>
        <p:nvSpPr>
          <p:cNvPr id="3" name="Содержимое 2"/>
          <p:cNvSpPr>
            <a:spLocks noGrp="1"/>
          </p:cNvSpPr>
          <p:nvPr>
            <p:ph idx="1"/>
          </p:nvPr>
        </p:nvSpPr>
        <p:spPr>
          <a:xfrm>
            <a:off x="302840" y="1935480"/>
            <a:ext cx="8589640" cy="4733880"/>
          </a:xfrm>
        </p:spPr>
        <p:txBody>
          <a:bodyPr>
            <a:normAutofit fontScale="62500" lnSpcReduction="20000"/>
          </a:bodyPr>
          <a:lstStyle/>
          <a:p>
            <a:r>
              <a:rPr lang="ru-RU" dirty="0" smtClean="0"/>
              <a:t>Модель взаимодействия открытых систем или </a:t>
            </a:r>
            <a:r>
              <a:rPr lang="en-US" dirty="0" smtClean="0"/>
              <a:t>OSI (open system interaction). </a:t>
            </a:r>
            <a:r>
              <a:rPr lang="ru-RU" dirty="0" smtClean="0"/>
              <a:t>Разбивает взаимодействие на несколько уровней для обеспечения независимости прикладных сервисов от  физической сети, независимое развитие уровней, технологий, устройств, программного обеспечения. Например, на физическом уровне – антенны, адаптеры. На сетевом – </a:t>
            </a:r>
            <a:r>
              <a:rPr lang="ru-RU" dirty="0" err="1" smtClean="0"/>
              <a:t>маршрутизаторы</a:t>
            </a:r>
            <a:r>
              <a:rPr lang="ru-RU" dirty="0" smtClean="0"/>
              <a:t>, на прикладном – протоколы </a:t>
            </a:r>
            <a:r>
              <a:rPr lang="en-US" dirty="0" smtClean="0"/>
              <a:t>torrent, </a:t>
            </a:r>
            <a:r>
              <a:rPr lang="ru-RU" dirty="0" smtClean="0"/>
              <a:t>почтовые</a:t>
            </a:r>
            <a:r>
              <a:rPr lang="en-US" dirty="0" smtClean="0"/>
              <a:t>.</a:t>
            </a:r>
            <a:endParaRPr lang="ru-RU" dirty="0" smtClean="0"/>
          </a:p>
          <a:p>
            <a:r>
              <a:rPr lang="ru-RU" dirty="0" smtClean="0"/>
              <a:t>Прикладной (</a:t>
            </a:r>
            <a:r>
              <a:rPr lang="en-US" dirty="0" smtClean="0"/>
              <a:t>SMTP, POP3, HTTP</a:t>
            </a:r>
            <a:r>
              <a:rPr lang="ru-RU" dirty="0" smtClean="0"/>
              <a:t>) – сетевые сервисы</a:t>
            </a:r>
          </a:p>
          <a:p>
            <a:r>
              <a:rPr lang="ru-RU" dirty="0" smtClean="0"/>
              <a:t>Представительский (</a:t>
            </a:r>
            <a:r>
              <a:rPr lang="en-US" dirty="0" smtClean="0"/>
              <a:t>SSL, base64, ASCII, MIME</a:t>
            </a:r>
            <a:r>
              <a:rPr lang="ru-RU" dirty="0" smtClean="0"/>
              <a:t>)</a:t>
            </a:r>
            <a:r>
              <a:rPr lang="en-US" dirty="0" smtClean="0"/>
              <a:t>  </a:t>
            </a:r>
            <a:r>
              <a:rPr lang="ru-RU" dirty="0" smtClean="0"/>
              <a:t>- кодирование, декодирование, шифрование данных.</a:t>
            </a:r>
            <a:endParaRPr lang="en-US" dirty="0" smtClean="0"/>
          </a:p>
          <a:p>
            <a:r>
              <a:rPr lang="ru-RU" dirty="0" smtClean="0"/>
              <a:t>Сеансовый – отвечает за сеанс связи, установление соединения, закрытие, синхронизацию взаимодействия. </a:t>
            </a:r>
            <a:r>
              <a:rPr lang="en-US" dirty="0" smtClean="0"/>
              <a:t>TCP, SCTP.</a:t>
            </a:r>
            <a:endParaRPr lang="ru-RU" dirty="0" smtClean="0"/>
          </a:p>
          <a:p>
            <a:r>
              <a:rPr lang="ru-RU" dirty="0" smtClean="0"/>
              <a:t>Транспортный уровень</a:t>
            </a:r>
            <a:r>
              <a:rPr lang="en-US" dirty="0" smtClean="0"/>
              <a:t> – </a:t>
            </a:r>
            <a:r>
              <a:rPr lang="ru-RU" dirty="0" smtClean="0"/>
              <a:t>отвечает за упорядочивание доставки сегментов, байт при взаимодействии точка-точка (двух приложений), надежность доставки. (</a:t>
            </a:r>
            <a:r>
              <a:rPr lang="en-US" dirty="0" smtClean="0"/>
              <a:t>TCP, UDP, SCTP</a:t>
            </a:r>
            <a:r>
              <a:rPr lang="ru-RU" dirty="0" smtClean="0"/>
              <a:t>). Не рассматривает сетевую структуру, воспринимает связь как прямую. </a:t>
            </a:r>
          </a:p>
          <a:p>
            <a:r>
              <a:rPr lang="ru-RU" dirty="0" smtClean="0"/>
              <a:t>Сетевой уровень – позволяет маршрутизировать пакеты, рассматривает  сетевую структуру в виде графа с </a:t>
            </a:r>
            <a:r>
              <a:rPr lang="ru-RU" dirty="0" err="1" smtClean="0"/>
              <a:t>маршрутизаторами</a:t>
            </a:r>
            <a:r>
              <a:rPr lang="ru-RU" dirty="0" smtClean="0"/>
              <a:t> отвечающую за оптимальную доставку данных. Связывает разнородные сети между собой. </a:t>
            </a:r>
          </a:p>
          <a:p>
            <a:r>
              <a:rPr lang="ru-RU" dirty="0" smtClean="0"/>
              <a:t>Канальный уровень – обеспечивает возможность объединения узлов с физическими адресами одной средой передачи данных</a:t>
            </a:r>
            <a:r>
              <a:rPr lang="en-US" dirty="0" smtClean="0"/>
              <a:t> (MAC - </a:t>
            </a:r>
            <a:r>
              <a:rPr lang="ru-RU" dirty="0" smtClean="0"/>
              <a:t>адрес</a:t>
            </a:r>
            <a:r>
              <a:rPr lang="en-US" dirty="0" smtClean="0"/>
              <a:t>)</a:t>
            </a:r>
            <a:r>
              <a:rPr lang="ru-RU" dirty="0" smtClean="0"/>
              <a:t> и передачу между ними кадров. Например, </a:t>
            </a:r>
            <a:r>
              <a:rPr lang="en-US" dirty="0" smtClean="0"/>
              <a:t>WIFI, Ethernet.</a:t>
            </a:r>
            <a:endParaRPr lang="ru-RU" dirty="0" smtClean="0"/>
          </a:p>
          <a:p>
            <a:r>
              <a:rPr lang="ru-RU" dirty="0" smtClean="0"/>
              <a:t>Физический уровень – передача потока бит между устройствами посредством модулирования сигналов. (Антенны, Модемы, Адаптеры). </a:t>
            </a:r>
          </a:p>
          <a:p>
            <a:endParaRPr lang="en-US" dirty="0" smtClean="0"/>
          </a:p>
          <a:p>
            <a:endParaRPr lang="en-US" dirty="0" smtClean="0"/>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78</a:t>
            </a:fld>
            <a:endParaRPr lang="ru-RU"/>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Основные принятые в мире протоколы.  (</a:t>
            </a:r>
            <a:r>
              <a:rPr lang="en-US" sz="2800" dirty="0" smtClean="0"/>
              <a:t>IP</a:t>
            </a:r>
            <a:r>
              <a:rPr lang="ru-RU" sz="2800" dirty="0" smtClean="0"/>
              <a:t>, </a:t>
            </a:r>
            <a:r>
              <a:rPr lang="en-US" sz="2800" dirty="0" smtClean="0"/>
              <a:t>TCP</a:t>
            </a:r>
            <a:r>
              <a:rPr lang="ru-RU" sz="2800" dirty="0" smtClean="0"/>
              <a:t>, </a:t>
            </a:r>
            <a:r>
              <a:rPr lang="en-US" sz="2800" dirty="0" smtClean="0"/>
              <a:t>UDP</a:t>
            </a:r>
            <a:r>
              <a:rPr lang="ru-RU" sz="2800" dirty="0" smtClean="0"/>
              <a:t>, </a:t>
            </a:r>
            <a:r>
              <a:rPr lang="en-US" sz="2800" dirty="0" smtClean="0"/>
              <a:t>SMTP</a:t>
            </a:r>
            <a:r>
              <a:rPr lang="ru-RU" sz="2800" dirty="0" smtClean="0"/>
              <a:t>, </a:t>
            </a:r>
            <a:r>
              <a:rPr lang="en-US" sz="2800" dirty="0" smtClean="0"/>
              <a:t>HTTP</a:t>
            </a:r>
            <a:r>
              <a:rPr lang="ru-RU" sz="2800" dirty="0" smtClean="0"/>
              <a:t>, </a:t>
            </a:r>
            <a:r>
              <a:rPr lang="en-US" sz="2800" dirty="0" smtClean="0"/>
              <a:t>POP</a:t>
            </a:r>
            <a:r>
              <a:rPr lang="ru-RU" sz="2800" dirty="0" smtClean="0"/>
              <a:t>3). Электронная почта. </a:t>
            </a:r>
            <a:endParaRPr lang="ru-RU" sz="2800" dirty="0"/>
          </a:p>
        </p:txBody>
      </p:sp>
      <p:sp>
        <p:nvSpPr>
          <p:cNvPr id="3" name="Содержимое 2"/>
          <p:cNvSpPr>
            <a:spLocks noGrp="1"/>
          </p:cNvSpPr>
          <p:nvPr>
            <p:ph idx="1"/>
          </p:nvPr>
        </p:nvSpPr>
        <p:spPr>
          <a:xfrm>
            <a:off x="457200" y="1935480"/>
            <a:ext cx="8435280" cy="4733880"/>
          </a:xfrm>
        </p:spPr>
        <p:txBody>
          <a:bodyPr>
            <a:normAutofit fontScale="70000" lnSpcReduction="20000"/>
          </a:bodyPr>
          <a:lstStyle/>
          <a:p>
            <a:r>
              <a:rPr lang="en-US" dirty="0" smtClean="0"/>
              <a:t>IP – </a:t>
            </a:r>
            <a:r>
              <a:rPr lang="ru-RU" dirty="0" smtClean="0"/>
              <a:t>протокол сетевого уровня задающий формат </a:t>
            </a:r>
            <a:r>
              <a:rPr lang="en-US" dirty="0" smtClean="0"/>
              <a:t>IP </a:t>
            </a:r>
            <a:r>
              <a:rPr lang="ru-RU" dirty="0" smtClean="0"/>
              <a:t>пакета, включающего адреса назначения и отправления (контрольную сумму, время жизни и т.д.), маршрутизирующегося в сетях Интернет устройствами </a:t>
            </a:r>
            <a:r>
              <a:rPr lang="ru-RU" dirty="0" err="1" smtClean="0"/>
              <a:t>маршрутизаторами</a:t>
            </a:r>
            <a:r>
              <a:rPr lang="ru-RU" dirty="0" smtClean="0"/>
              <a:t> (в общем случае сеть представляет собой граф) между конечными узлами. </a:t>
            </a:r>
          </a:p>
          <a:p>
            <a:r>
              <a:rPr lang="en-US" dirty="0" smtClean="0"/>
              <a:t>TCP  (transfer control protocol) - </a:t>
            </a:r>
            <a:r>
              <a:rPr lang="ru-RU" dirty="0" smtClean="0"/>
              <a:t>протокол сеансового и транспортного уровня обеспечивающего в сетях Интернет установление соединения путем тройной отправки сегментов между двумя приложениями и надежную передачу потока данных за счет повторной отправки не подтвержденных за заданное время таймера сегментов в которых нумеруется каждый байт потока. </a:t>
            </a:r>
          </a:p>
          <a:p>
            <a:r>
              <a:rPr lang="en-US" dirty="0" smtClean="0"/>
              <a:t>UDP (user datagram protocol) </a:t>
            </a:r>
            <a:r>
              <a:rPr lang="ru-RU" dirty="0" smtClean="0"/>
              <a:t>– предполагает ненадежную отправку дейтаграмм на порт (приложение) назначения. Дейтаграмма может и не дойти при отправке. </a:t>
            </a:r>
          </a:p>
          <a:p>
            <a:r>
              <a:rPr lang="en-US" dirty="0" smtClean="0"/>
              <a:t>SMTP (send message transfer protocol) – </a:t>
            </a:r>
            <a:r>
              <a:rPr lang="ru-RU" dirty="0" smtClean="0"/>
              <a:t>протокол передачи почтовых сообщений в сетях интернет. </a:t>
            </a:r>
            <a:r>
              <a:rPr lang="en-US" dirty="0" smtClean="0">
                <a:hlinkClick r:id="rId2"/>
              </a:rPr>
              <a:t>vasia@mail.ru</a:t>
            </a:r>
            <a:endParaRPr lang="en-US" dirty="0" smtClean="0"/>
          </a:p>
          <a:p>
            <a:r>
              <a:rPr lang="en-US" dirty="0" smtClean="0"/>
              <a:t>POP3 – </a:t>
            </a:r>
            <a:r>
              <a:rPr lang="ru-RU" dirty="0" smtClean="0"/>
              <a:t>протокол получения почтовых сообщений с почтового сервера. </a:t>
            </a:r>
          </a:p>
          <a:p>
            <a:r>
              <a:rPr lang="en-US" dirty="0" smtClean="0"/>
              <a:t>HTTP (Hyper  text transfer protocol) – </a:t>
            </a:r>
            <a:r>
              <a:rPr lang="ru-RU" dirty="0" smtClean="0"/>
              <a:t>протокол передачи гипертекста,  в настоящее время используется для передачи данных (файлов) от сервера (запрос </a:t>
            </a:r>
            <a:r>
              <a:rPr lang="en-US" dirty="0" smtClean="0"/>
              <a:t>GET </a:t>
            </a:r>
            <a:r>
              <a:rPr lang="en-US" dirty="0" err="1" smtClean="0"/>
              <a:t>url</a:t>
            </a:r>
            <a:r>
              <a:rPr lang="en-US" dirty="0" smtClean="0"/>
              <a:t> /HTTP 1.1</a:t>
            </a:r>
            <a:r>
              <a:rPr lang="ru-RU" dirty="0" smtClean="0"/>
              <a:t>)</a:t>
            </a:r>
            <a:r>
              <a:rPr lang="en-US" dirty="0" smtClean="0"/>
              <a:t> </a:t>
            </a:r>
            <a:r>
              <a:rPr lang="ru-RU" dirty="0" smtClean="0"/>
              <a:t>и от клиента (</a:t>
            </a:r>
            <a:r>
              <a:rPr lang="en-US" dirty="0" smtClean="0"/>
              <a:t>POST</a:t>
            </a:r>
            <a:r>
              <a:rPr lang="ru-RU" dirty="0" smtClean="0"/>
              <a:t>)</a:t>
            </a:r>
            <a:r>
              <a:rPr lang="en-US" dirty="0" smtClean="0"/>
              <a:t>.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79</a:t>
            </a:fld>
            <a:endParaRPr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291264" cy="706090"/>
          </a:xfrm>
        </p:spPr>
        <p:txBody>
          <a:bodyPr>
            <a:normAutofit fontScale="90000"/>
          </a:bodyPr>
          <a:lstStyle/>
          <a:p>
            <a:r>
              <a:rPr lang="en-US" dirty="0" smtClean="0"/>
              <a:t>CISC</a:t>
            </a:r>
            <a:endParaRPr lang="ru-RU" dirty="0"/>
          </a:p>
        </p:txBody>
      </p:sp>
      <p:sp>
        <p:nvSpPr>
          <p:cNvPr id="3" name="Содержимое 2"/>
          <p:cNvSpPr>
            <a:spLocks noGrp="1"/>
          </p:cNvSpPr>
          <p:nvPr>
            <p:ph idx="1"/>
          </p:nvPr>
        </p:nvSpPr>
        <p:spPr>
          <a:xfrm>
            <a:off x="179512" y="692696"/>
            <a:ext cx="8964488" cy="5976664"/>
          </a:xfrm>
        </p:spPr>
        <p:txBody>
          <a:bodyPr>
            <a:normAutofit fontScale="77500" lnSpcReduction="20000"/>
          </a:bodyPr>
          <a:lstStyle/>
          <a:p>
            <a:r>
              <a:rPr lang="en-US" dirty="0" smtClean="0">
                <a:solidFill>
                  <a:srgbClr val="00B050"/>
                </a:solidFill>
              </a:rPr>
              <a:t>CISC</a:t>
            </a:r>
            <a:r>
              <a:rPr lang="ru-RU" dirty="0" smtClean="0">
                <a:solidFill>
                  <a:srgbClr val="00B050"/>
                </a:solidFill>
              </a:rPr>
              <a:t> </a:t>
            </a:r>
            <a:r>
              <a:rPr lang="ru-RU" dirty="0"/>
              <a:t>(англ. </a:t>
            </a:r>
            <a:r>
              <a:rPr lang="en-US" dirty="0"/>
              <a:t>Complex Instruction Set Computer</a:t>
            </a:r>
            <a:r>
              <a:rPr lang="ru-RU" dirty="0"/>
              <a:t> — «компьютер с полным набором команд») — тип процессорной архитектуры, в первую очередь, с нефиксированной длиной команд, а также с кодированием арифметических действий в одной команде и небольшим числом регистров, многие из которых выполняют строго определенную функцию.</a:t>
            </a:r>
          </a:p>
          <a:p>
            <a:r>
              <a:rPr lang="ru-RU" dirty="0"/>
              <a:t> </a:t>
            </a:r>
          </a:p>
          <a:p>
            <a:r>
              <a:rPr lang="ru-RU" dirty="0"/>
              <a:t>Самый яркий пример </a:t>
            </a:r>
            <a:r>
              <a:rPr lang="en-US" dirty="0"/>
              <a:t>CISC</a:t>
            </a:r>
            <a:r>
              <a:rPr lang="ru-RU" dirty="0"/>
              <a:t> архитектуры — это </a:t>
            </a:r>
            <a:r>
              <a:rPr lang="en-US" dirty="0"/>
              <a:t>x</a:t>
            </a:r>
            <a:r>
              <a:rPr lang="ru-RU" dirty="0"/>
              <a:t>86 (он же </a:t>
            </a:r>
            <a:r>
              <a:rPr lang="en-US" dirty="0"/>
              <a:t>IA</a:t>
            </a:r>
            <a:r>
              <a:rPr lang="ru-RU" dirty="0"/>
              <a:t>-32) и </a:t>
            </a:r>
            <a:r>
              <a:rPr lang="en-US" dirty="0"/>
              <a:t>x</a:t>
            </a:r>
            <a:r>
              <a:rPr lang="ru-RU" dirty="0"/>
              <a:t>86_64 (он же </a:t>
            </a:r>
            <a:r>
              <a:rPr lang="en-US" dirty="0"/>
              <a:t>AMD</a:t>
            </a:r>
            <a:r>
              <a:rPr lang="ru-RU" dirty="0"/>
              <a:t>64).</a:t>
            </a:r>
          </a:p>
          <a:p>
            <a:r>
              <a:rPr lang="ru-RU" dirty="0"/>
              <a:t> </a:t>
            </a:r>
          </a:p>
          <a:p>
            <a:r>
              <a:rPr lang="ru-RU" dirty="0"/>
              <a:t>В </a:t>
            </a:r>
            <a:r>
              <a:rPr lang="en-US" dirty="0"/>
              <a:t>CISC</a:t>
            </a:r>
            <a:r>
              <a:rPr lang="ru-RU" dirty="0"/>
              <a:t> процессорах одна команда может быть заменена ей аналогичной, либо группой команд, выполняющих ту же функцию. Отсюда вытекают плюсы и минусы архитектуры: высокая производительность благодаря тому, что несколько команд могут быть заменены одной аналогичной, но большая цена по сравнению с </a:t>
            </a:r>
            <a:r>
              <a:rPr lang="en-US" dirty="0"/>
              <a:t>RISC</a:t>
            </a:r>
            <a:r>
              <a:rPr lang="ru-RU" dirty="0"/>
              <a:t> процессорами из-за более сложной архитектуры, в которой многие команды сложнее раскодировать.</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8</a:t>
            </a:fld>
            <a:endParaRPr lang="ru-RU"/>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smtClean="0"/>
              <a:t>Среды передачи данных. Модемы. Спутниковые и оптоволоконные каналы связи. </a:t>
            </a:r>
            <a:endParaRPr lang="ru-RU" sz="2800" dirty="0"/>
          </a:p>
        </p:txBody>
      </p:sp>
      <p:sp>
        <p:nvSpPr>
          <p:cNvPr id="3" name="Содержимое 2"/>
          <p:cNvSpPr>
            <a:spLocks noGrp="1"/>
          </p:cNvSpPr>
          <p:nvPr>
            <p:ph idx="1"/>
          </p:nvPr>
        </p:nvSpPr>
        <p:spPr/>
        <p:txBody>
          <a:bodyPr>
            <a:normAutofit fontScale="70000" lnSpcReduction="20000"/>
          </a:bodyPr>
          <a:lstStyle/>
          <a:p>
            <a:r>
              <a:rPr lang="ru-RU" dirty="0" smtClean="0"/>
              <a:t>Беспроводные каналы передачи. Для передачи используется модуляция электромагнитной волны, частотная, фазовая или</a:t>
            </a:r>
            <a:r>
              <a:rPr lang="en-US" dirty="0" smtClean="0"/>
              <a:t>/</a:t>
            </a:r>
            <a:r>
              <a:rPr lang="ru-RU" dirty="0" smtClean="0"/>
              <a:t>и амплитудная (характеристики синусоидально -</a:t>
            </a:r>
            <a:r>
              <a:rPr lang="ru-RU" dirty="0" err="1" smtClean="0"/>
              <a:t>косинусоидального</a:t>
            </a:r>
            <a:r>
              <a:rPr lang="ru-RU" dirty="0" smtClean="0"/>
              <a:t> сигнала), для модуляции используется модем (модулятор-демодулятор). </a:t>
            </a:r>
          </a:p>
          <a:p>
            <a:r>
              <a:rPr lang="ru-RU" dirty="0" smtClean="0"/>
              <a:t>Проводные каналы. Оптоволокно – прозрачный материал покрытый слоем со значением коэффициента преломления ниже внутреннего и за счет полного внутреннего отражения оптический или инфракрасный лазерный луч распространяется по проводу покрытому </a:t>
            </a:r>
            <a:r>
              <a:rPr lang="ru-RU" dirty="0" err="1" smtClean="0"/>
              <a:t>кевларом</a:t>
            </a:r>
            <a:r>
              <a:rPr lang="ru-RU" dirty="0" smtClean="0"/>
              <a:t> для защиты. </a:t>
            </a:r>
          </a:p>
          <a:p>
            <a:r>
              <a:rPr lang="ru-RU" dirty="0" smtClean="0"/>
              <a:t>Витая пара – пары перекрученных медных изолированных проводников с целью подавления помех при дифференциальной схеме приема (вычитании двух сигналов на приемнике, при этом шум нивелируется, в предположении что он аддитивный </a:t>
            </a:r>
            <a:r>
              <a:rPr lang="en-US" dirty="0" smtClean="0"/>
              <a:t>P11 = P1+e, P22 = P2+e, P11-P22 = ?</a:t>
            </a:r>
            <a:r>
              <a:rPr lang="ru-RU" dirty="0" smtClean="0"/>
              <a:t>). </a:t>
            </a:r>
            <a:endParaRPr lang="en-US" dirty="0" smtClean="0"/>
          </a:p>
          <a:p>
            <a:r>
              <a:rPr lang="ru-RU" dirty="0" smtClean="0"/>
              <a:t>Коаксиальный кабель – изолированный медный провод покрытый медной оплеткой. Информация передается в жиле и в оплетке, схема так же дифференциальная, оплетка – экран, подавляет помехи. </a:t>
            </a:r>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80</a:t>
            </a:fld>
            <a:endParaRPr 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0"/>
            <a:ext cx="8075240" cy="490066"/>
          </a:xfrm>
        </p:spPr>
        <p:txBody>
          <a:bodyPr>
            <a:normAutofit fontScale="90000"/>
          </a:bodyPr>
          <a:lstStyle/>
          <a:p>
            <a:r>
              <a:rPr lang="en-US" dirty="0" smtClean="0"/>
              <a:t>RISC</a:t>
            </a:r>
            <a:endParaRPr lang="ru-RU" dirty="0"/>
          </a:p>
        </p:txBody>
      </p:sp>
      <p:sp>
        <p:nvSpPr>
          <p:cNvPr id="3" name="Содержимое 2"/>
          <p:cNvSpPr>
            <a:spLocks noGrp="1"/>
          </p:cNvSpPr>
          <p:nvPr>
            <p:ph idx="1"/>
          </p:nvPr>
        </p:nvSpPr>
        <p:spPr>
          <a:xfrm>
            <a:off x="179512" y="620688"/>
            <a:ext cx="8784976" cy="6048672"/>
          </a:xfrm>
        </p:spPr>
        <p:txBody>
          <a:bodyPr>
            <a:normAutofit fontScale="55000" lnSpcReduction="20000"/>
          </a:bodyPr>
          <a:lstStyle/>
          <a:p>
            <a:r>
              <a:rPr lang="ru-RU" dirty="0"/>
              <a:t> </a:t>
            </a:r>
          </a:p>
          <a:p>
            <a:r>
              <a:rPr lang="en-US" dirty="0">
                <a:solidFill>
                  <a:srgbClr val="00B050"/>
                </a:solidFill>
              </a:rPr>
              <a:t>RISC</a:t>
            </a:r>
            <a:r>
              <a:rPr lang="ru-RU" dirty="0"/>
              <a:t> (англ. </a:t>
            </a:r>
            <a:r>
              <a:rPr lang="en-US" dirty="0"/>
              <a:t>Reduced Instruction Set Computer</a:t>
            </a:r>
            <a:r>
              <a:rPr lang="ru-RU" dirty="0"/>
              <a:t> — «компьютер с сокращённым набором команд») — архитектура процессора, в котором быстродействие увеличивается за счёт упрощения инструкций: их декодирование становится более простым, а время выполнения — меньшим. Первые </a:t>
            </a:r>
            <a:r>
              <a:rPr lang="en-US" dirty="0"/>
              <a:t>RISC</a:t>
            </a:r>
            <a:r>
              <a:rPr lang="ru-RU" dirty="0"/>
              <a:t>-процессоры не имели даже инструкций умножения и деления и не поддерживали работу с числами с плавающей запятой.</a:t>
            </a:r>
          </a:p>
          <a:p>
            <a:r>
              <a:rPr lang="ru-RU" dirty="0"/>
              <a:t> </a:t>
            </a:r>
            <a:r>
              <a:rPr lang="ru-RU" dirty="0" smtClean="0"/>
              <a:t>По </a:t>
            </a:r>
            <a:r>
              <a:rPr lang="ru-RU" dirty="0"/>
              <a:t>сравнению с </a:t>
            </a:r>
            <a:r>
              <a:rPr lang="en-US" dirty="0"/>
              <a:t>CISC</a:t>
            </a:r>
            <a:r>
              <a:rPr lang="ru-RU" dirty="0"/>
              <a:t> эта архитектура имеет константную длину команды, а также меньшее количество схожих инструкций, позволяя уменьшить итоговую цену процессора и энергопотребление, что критично для мобильного сегмента. У </a:t>
            </a:r>
            <a:r>
              <a:rPr lang="en-US" dirty="0"/>
              <a:t>RISC</a:t>
            </a:r>
            <a:r>
              <a:rPr lang="ru-RU" dirty="0"/>
              <a:t> также большее количество регистров.</a:t>
            </a:r>
          </a:p>
          <a:p>
            <a:r>
              <a:rPr lang="ru-RU" dirty="0"/>
              <a:t> </a:t>
            </a:r>
            <a:r>
              <a:rPr lang="ru-RU" dirty="0" smtClean="0"/>
              <a:t>Примеры </a:t>
            </a:r>
            <a:r>
              <a:rPr lang="en-US" dirty="0"/>
              <a:t>RISC</a:t>
            </a:r>
            <a:r>
              <a:rPr lang="ru-RU" dirty="0"/>
              <a:t>-архитектур: </a:t>
            </a:r>
            <a:r>
              <a:rPr lang="en-US" dirty="0"/>
              <a:t>PowerPC</a:t>
            </a:r>
            <a:r>
              <a:rPr lang="ru-RU" dirty="0"/>
              <a:t>, серия архитектур </a:t>
            </a:r>
            <a:r>
              <a:rPr lang="en-US" dirty="0"/>
              <a:t>ARM</a:t>
            </a:r>
            <a:r>
              <a:rPr lang="ru-RU" dirty="0"/>
              <a:t> (</a:t>
            </a:r>
            <a:r>
              <a:rPr lang="en-US" dirty="0"/>
              <a:t>ARM</a:t>
            </a:r>
            <a:r>
              <a:rPr lang="ru-RU" dirty="0"/>
              <a:t>7, </a:t>
            </a:r>
            <a:r>
              <a:rPr lang="en-US" dirty="0"/>
              <a:t>ARM</a:t>
            </a:r>
            <a:r>
              <a:rPr lang="ru-RU" dirty="0"/>
              <a:t>9, </a:t>
            </a:r>
            <a:r>
              <a:rPr lang="en-US" dirty="0"/>
              <a:t>ARM</a:t>
            </a:r>
            <a:r>
              <a:rPr lang="ru-RU" dirty="0"/>
              <a:t>11, </a:t>
            </a:r>
            <a:r>
              <a:rPr lang="en-US" dirty="0"/>
              <a:t>Cortex</a:t>
            </a:r>
            <a:r>
              <a:rPr lang="ru-RU" dirty="0"/>
              <a:t>).</a:t>
            </a:r>
          </a:p>
          <a:p>
            <a:r>
              <a:rPr lang="ru-RU" dirty="0"/>
              <a:t> </a:t>
            </a:r>
            <a:r>
              <a:rPr lang="ru-RU" dirty="0" smtClean="0"/>
              <a:t>В </a:t>
            </a:r>
            <a:r>
              <a:rPr lang="ru-RU" dirty="0"/>
              <a:t>общем случае </a:t>
            </a:r>
            <a:r>
              <a:rPr lang="en-US" dirty="0"/>
              <a:t>RISC</a:t>
            </a:r>
            <a:r>
              <a:rPr lang="ru-RU" dirty="0"/>
              <a:t> быстрее </a:t>
            </a:r>
            <a:r>
              <a:rPr lang="en-US" dirty="0"/>
              <a:t>CISC</a:t>
            </a:r>
            <a:r>
              <a:rPr lang="ru-RU" dirty="0"/>
              <a:t>. Даже если системе </a:t>
            </a:r>
            <a:r>
              <a:rPr lang="en-US" dirty="0"/>
              <a:t>RISC</a:t>
            </a:r>
            <a:r>
              <a:rPr lang="ru-RU" dirty="0"/>
              <a:t> приходится выполнять 4 или 5 команд вместо одной, которую выполняет </a:t>
            </a:r>
            <a:r>
              <a:rPr lang="en-US" dirty="0"/>
              <a:t>CISC</a:t>
            </a:r>
            <a:r>
              <a:rPr lang="ru-RU" dirty="0"/>
              <a:t>, </a:t>
            </a:r>
            <a:r>
              <a:rPr lang="en-US" dirty="0"/>
              <a:t>RISC</a:t>
            </a:r>
            <a:r>
              <a:rPr lang="ru-RU" dirty="0"/>
              <a:t> все равно выигрывает в скорости, так как </a:t>
            </a:r>
            <a:r>
              <a:rPr lang="en-US" dirty="0"/>
              <a:t>RISC</a:t>
            </a:r>
            <a:r>
              <a:rPr lang="ru-RU" dirty="0"/>
              <a:t>-команды выполняются в 10 раз быстрее.</a:t>
            </a:r>
          </a:p>
          <a:p>
            <a:r>
              <a:rPr lang="ru-RU" dirty="0"/>
              <a:t> </a:t>
            </a:r>
            <a:r>
              <a:rPr lang="ru-RU" dirty="0" smtClean="0"/>
              <a:t>Отсюда </a:t>
            </a:r>
            <a:r>
              <a:rPr lang="ru-RU" dirty="0"/>
              <a:t>возникает закономерный вопрос: почему многие всё ещё используют </a:t>
            </a:r>
            <a:r>
              <a:rPr lang="en-US" dirty="0"/>
              <a:t>CISC</a:t>
            </a:r>
            <a:r>
              <a:rPr lang="ru-RU" dirty="0"/>
              <a:t>, когда есть </a:t>
            </a:r>
            <a:r>
              <a:rPr lang="en-US" dirty="0"/>
              <a:t>RISC</a:t>
            </a:r>
            <a:r>
              <a:rPr lang="ru-RU" dirty="0"/>
              <a:t>? Всё дело в совместимости. </a:t>
            </a:r>
            <a:r>
              <a:rPr lang="en-US" dirty="0"/>
              <a:t>x</a:t>
            </a:r>
            <a:r>
              <a:rPr lang="ru-RU" dirty="0"/>
              <a:t>86_64 всё ещё лидер в </a:t>
            </a:r>
            <a:r>
              <a:rPr lang="en-US" dirty="0"/>
              <a:t>desktop</a:t>
            </a:r>
            <a:r>
              <a:rPr lang="ru-RU" dirty="0"/>
              <a:t>-сегменте только по историческим причинам. Так как старые программы работают только на </a:t>
            </a:r>
            <a:r>
              <a:rPr lang="en-US" dirty="0"/>
              <a:t>x</a:t>
            </a:r>
            <a:r>
              <a:rPr lang="ru-RU" dirty="0"/>
              <a:t>86, то и новые </a:t>
            </a:r>
            <a:r>
              <a:rPr lang="en-US" dirty="0"/>
              <a:t>desktop</a:t>
            </a:r>
            <a:r>
              <a:rPr lang="ru-RU" dirty="0"/>
              <a:t>-системы должны быть </a:t>
            </a:r>
            <a:r>
              <a:rPr lang="en-US" dirty="0"/>
              <a:t>x</a:t>
            </a:r>
            <a:r>
              <a:rPr lang="ru-RU" dirty="0"/>
              <a:t>86(_64), чтобы все старые программы и игры могли работать на новой машине.</a:t>
            </a:r>
          </a:p>
          <a:p>
            <a:r>
              <a:rPr lang="ru-RU" dirty="0"/>
              <a:t> </a:t>
            </a:r>
            <a:r>
              <a:rPr lang="ru-RU" dirty="0" smtClean="0"/>
              <a:t>Для </a:t>
            </a:r>
            <a:r>
              <a:rPr lang="en-US" dirty="0"/>
              <a:t>Open Source</a:t>
            </a:r>
            <a:r>
              <a:rPr lang="ru-RU" dirty="0"/>
              <a:t> это по большей части не является проблемой, так как пользователь может найти в интернете версию программы под другую архитектуру. Сделать же версию </a:t>
            </a:r>
            <a:r>
              <a:rPr lang="ru-RU" dirty="0" err="1"/>
              <a:t>проприетарной</a:t>
            </a:r>
            <a:r>
              <a:rPr lang="ru-RU" dirty="0"/>
              <a:t> программы под другую архитектуру может только владелец исходного кода программы.</a:t>
            </a:r>
          </a:p>
          <a:p>
            <a:endParaRPr lang="ru-RU" dirty="0"/>
          </a:p>
        </p:txBody>
      </p:sp>
      <p:sp>
        <p:nvSpPr>
          <p:cNvPr id="4" name="Номер слайда 3"/>
          <p:cNvSpPr>
            <a:spLocks noGrp="1"/>
          </p:cNvSpPr>
          <p:nvPr>
            <p:ph type="sldNum" sz="quarter" idx="12"/>
          </p:nvPr>
        </p:nvSpPr>
        <p:spPr/>
        <p:txBody>
          <a:bodyPr/>
          <a:lstStyle/>
          <a:p>
            <a:fld id="{103B4941-714A-4534-BAF0-D7B3F1DCFD06}" type="slidenum">
              <a:rPr lang="ru-RU" smtClean="0"/>
              <a:pPr/>
              <a:t>9</a:t>
            </a:fld>
            <a:endParaRPr lang="ru-RU"/>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821</TotalTime>
  <Words>8430</Words>
  <Application>Microsoft Office PowerPoint</Application>
  <PresentationFormat>Экран (4:3)</PresentationFormat>
  <Paragraphs>671</Paragraphs>
  <Slides>80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80</vt:i4>
      </vt:variant>
    </vt:vector>
  </HeadingPairs>
  <TitlesOfParts>
    <vt:vector size="81" baseType="lpstr">
      <vt:lpstr>Тема Office</vt:lpstr>
      <vt:lpstr>Информатика</vt:lpstr>
      <vt:lpstr>Программа как последовательность действий компьютера – содержит набор исполняемых команд, которые понимает процессор (исполнительное устройство). Машина фон-неймана. </vt:lpstr>
      <vt:lpstr>Конвейерное исполнение</vt:lpstr>
      <vt:lpstr>Слайд 4</vt:lpstr>
      <vt:lpstr>Понятие о машинном языке и языке Ассемблер. </vt:lpstr>
      <vt:lpstr>Слайд 6</vt:lpstr>
      <vt:lpstr>Архитектура процессоров</vt:lpstr>
      <vt:lpstr>CISC</vt:lpstr>
      <vt:lpstr>RISC</vt:lpstr>
      <vt:lpstr>MISC</vt:lpstr>
      <vt:lpstr>VLIW</vt:lpstr>
      <vt:lpstr>Виртуальные архитектуры</vt:lpstr>
      <vt:lpstr>Алгоритм и его свойства (Определённость, результативность, массовость, дискретность).  </vt:lpstr>
      <vt:lpstr>Понятие трансляции, компиляции, интерпретации, jit-compilation (компиляция во время исполнения).</vt:lpstr>
      <vt:lpstr>Классы языков программирования высокого уровня: алгоритмические, логические, функциональные, объектно-ориентированные. Императивные, декларативные.  </vt:lpstr>
      <vt:lpstr>Процедурные языки программирования. Модульные программы. </vt:lpstr>
      <vt:lpstr>Структу́рное программи́рование</vt:lpstr>
      <vt:lpstr>Объектно-ориентированное программирование. Понятие класса, объекта. Наследование, инкапсуляция, полиморфизм. Виртуальные методы.</vt:lpstr>
      <vt:lpstr>Слайд 19</vt:lpstr>
      <vt:lpstr>Типы данных. Записи, файлы, динамически структуры данных: очереди, стеки, деревья, деки. </vt:lpstr>
      <vt:lpstr>Рекурсивные алгоритмы, рекурсивные процедуры и функции.</vt:lpstr>
      <vt:lpstr>Жизненный цикл программного обеспечения. </vt:lpstr>
      <vt:lpstr>Проблема верификации и сертификации программ. Тестирование (черного и белого ящика, альфа, бета). </vt:lpstr>
      <vt:lpstr>Слайд 24</vt:lpstr>
      <vt:lpstr>Стратегии разработки и отладки (проектирование снизу вверх, сверху вниз). </vt:lpstr>
      <vt:lpstr>Гибкие методологии разработки (Agile). Итеративная. Экстремальное программирование. Scrum. </vt:lpstr>
      <vt:lpstr>Экстремальное программирование</vt:lpstr>
      <vt:lpstr>SCRUM</vt:lpstr>
      <vt:lpstr>Product Owner</vt:lpstr>
      <vt:lpstr>Слайд 30</vt:lpstr>
      <vt:lpstr>Слайд 31</vt:lpstr>
      <vt:lpstr>Слайд 32</vt:lpstr>
      <vt:lpstr>Слайд 33</vt:lpstr>
      <vt:lpstr>Свободное, несвободное, закрытое, открытое ПО, лицензия GNU GPL, LGPL, BSD, MIT, CDDL. </vt:lpstr>
      <vt:lpstr>Слайд 35</vt:lpstr>
      <vt:lpstr>Слайд 36</vt:lpstr>
      <vt:lpstr>Слайд 37</vt:lpstr>
      <vt:lpstr>Единая система программной документации ЕСПД. Понятие – программа (компонент, комплекс). </vt:lpstr>
      <vt:lpstr>Оценка качества программных средств. Критерии качества программ по ISO 9126-1.</vt:lpstr>
      <vt:lpstr>Слайд 40</vt:lpstr>
      <vt:lpstr>Классификация программного обеспечения. Системное ПО.  </vt:lpstr>
      <vt:lpstr>Слайд 42</vt:lpstr>
      <vt:lpstr>Виды системного ПО: операционные системы (ОС). Операционные системы персональных компьютеров и их классификация (многозадачные, однозадачные, реального времени, сетевые).</vt:lpstr>
      <vt:lpstr>Операционная система MS Windows, дистрибутивы Linux.</vt:lpstr>
      <vt:lpstr>Файловая структура операционных систем. Операции  с файлами. Файловые системы. FAT (привести пример как устроена таблица). NTFS. EXT2. EXT3. </vt:lpstr>
      <vt:lpstr>Слайд 46</vt:lpstr>
      <vt:lpstr>Слайд 47</vt:lpstr>
      <vt:lpstr>Прикладное ПО</vt:lpstr>
      <vt:lpstr>СУБД. Системы управления базами данных. Примеры. Назначение. (Записи, поля, основные базовые операции, транзакция)</vt:lpstr>
      <vt:lpstr>Прикладное ПО. Текстовые и табличные процессоры (MS Word, MS Excel, LibreOffice Writer, Calc). Назначение, основные характеристики. </vt:lpstr>
      <vt:lpstr>Графические редакторы. Системы деловой (инженерной) графики. </vt:lpstr>
      <vt:lpstr>Системы автоматизированного проектирования (САПР, CAE, CAD).</vt:lpstr>
      <vt:lpstr>PDM, PLM</vt:lpstr>
      <vt:lpstr>корпоративные информационные системы (ERP, MRP, CRM). </vt:lpstr>
      <vt:lpstr>Системы управления версиями, управления проектами (SVN, git). </vt:lpstr>
      <vt:lpstr>Научное ПО. MathCad. Octave. Matlab. Origin. QtPlot. SciLab.</vt:lpstr>
      <vt:lpstr>Слайд 57</vt:lpstr>
      <vt:lpstr>Слайд 58</vt:lpstr>
      <vt:lpstr>Системы поддержки принятия решений. Примеры. </vt:lpstr>
      <vt:lpstr>Системы Искусственного интеллекта (Экспертные системы, Нейросетевые технологии). </vt:lpstr>
      <vt:lpstr>Утилиты. Назначение утилит и их классификация по функциональному признаку. </vt:lpstr>
      <vt:lpstr>Вредоносные программы (определение). </vt:lpstr>
      <vt:lpstr>Виды вирусов (полиморфные, стеллс, троянские, черви). Бот-неты.</vt:lpstr>
      <vt:lpstr>Антивирусные программы.</vt:lpstr>
      <vt:lpstr>Хранение и обработка видео, изображений и звуковой  информации.  Методы сжатия данных. Сжатие видео, изображений и звуковой информации </vt:lpstr>
      <vt:lpstr>Векторная и растровая графика.</vt:lpstr>
      <vt:lpstr>Гипертекстовые документы, HTML, XML.</vt:lpstr>
      <vt:lpstr>Представление знаний на сетях, семантическая паутина и Web онтологии. </vt:lpstr>
      <vt:lpstr>Значение моделирования при решении задач в профессиональной области. </vt:lpstr>
      <vt:lpstr>Методы решения инженерной задачи с помощью ЭВМ. Аналитические, графические, комбинированные и численные методы. </vt:lpstr>
      <vt:lpstr>Погрешности. Способы уменьшения погрешностей.</vt:lpstr>
      <vt:lpstr>Аутентификация. Авторизация.</vt:lpstr>
      <vt:lpstr>Криптографические методы защиты данных. Шифрование, электронная подпись. </vt:lpstr>
      <vt:lpstr>Коммутация каналов, коммутация пакетов, коммутация сообщений. </vt:lpstr>
      <vt:lpstr>Локальные сети: принципы построения, архитектура, основные компоненты, их назначение и функции. </vt:lpstr>
      <vt:lpstr>Глобальные сети: принципы построения, архитектура, основные компоненты, их назначение и функции. </vt:lpstr>
      <vt:lpstr>Сетевые сервисы. </vt:lpstr>
      <vt:lpstr>Понятие и модели протоколов обмена информацией, семиуровневая модель. </vt:lpstr>
      <vt:lpstr>Основные принятые в мире протоколы.  (IP, TCP, UDP, SMTP, HTTP, POP3). Электронная почта. </vt:lpstr>
      <vt:lpstr>Среды передачи данных. Модемы. Спутниковые и оптоволоконные каналы связи.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homexp</dc:creator>
  <cp:lastModifiedBy>Алекс Алексов</cp:lastModifiedBy>
  <cp:revision>170</cp:revision>
  <dcterms:created xsi:type="dcterms:W3CDTF">2018-12-09T11:15:42Z</dcterms:created>
  <dcterms:modified xsi:type="dcterms:W3CDTF">2023-09-07T11:48:15Z</dcterms:modified>
</cp:coreProperties>
</file>