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257" r:id="rId23"/>
    <p:sldId id="271" r:id="rId24"/>
    <p:sldId id="258" r:id="rId25"/>
    <p:sldId id="259" r:id="rId26"/>
    <p:sldId id="260" r:id="rId27"/>
    <p:sldId id="261" r:id="rId28"/>
    <p:sldId id="265" r:id="rId29"/>
    <p:sldId id="316" r:id="rId30"/>
    <p:sldId id="317" r:id="rId31"/>
    <p:sldId id="262" r:id="rId32"/>
    <p:sldId id="263" r:id="rId33"/>
    <p:sldId id="264" r:id="rId34"/>
    <p:sldId id="268" r:id="rId35"/>
    <p:sldId id="270" r:id="rId36"/>
    <p:sldId id="269" r:id="rId37"/>
    <p:sldId id="272" r:id="rId38"/>
    <p:sldId id="273" r:id="rId39"/>
    <p:sldId id="274" r:id="rId40"/>
    <p:sldId id="267" r:id="rId41"/>
    <p:sldId id="275" r:id="rId42"/>
    <p:sldId id="266" r:id="rId43"/>
    <p:sldId id="276" r:id="rId44"/>
    <p:sldId id="277" r:id="rId45"/>
    <p:sldId id="279" r:id="rId46"/>
    <p:sldId id="280" r:id="rId47"/>
    <p:sldId id="281" r:id="rId48"/>
    <p:sldId id="278" r:id="rId49"/>
    <p:sldId id="282" r:id="rId50"/>
    <p:sldId id="284" r:id="rId51"/>
    <p:sldId id="283" r:id="rId52"/>
    <p:sldId id="285" r:id="rId53"/>
    <p:sldId id="287" r:id="rId54"/>
    <p:sldId id="289" r:id="rId55"/>
    <p:sldId id="290" r:id="rId56"/>
    <p:sldId id="291" r:id="rId57"/>
    <p:sldId id="288" r:id="rId58"/>
    <p:sldId id="286" r:id="rId59"/>
    <p:sldId id="293" r:id="rId60"/>
    <p:sldId id="292" r:id="rId61"/>
    <p:sldId id="294" r:id="rId62"/>
    <p:sldId id="295" r:id="rId63"/>
    <p:sldId id="296" r:id="rId64"/>
    <p:sldId id="297" r:id="rId65"/>
    <p:sldId id="298" r:id="rId66"/>
    <p:sldId id="299" r:id="rId67"/>
    <p:sldId id="302" r:id="rId68"/>
    <p:sldId id="303" r:id="rId69"/>
    <p:sldId id="301" r:id="rId70"/>
    <p:sldId id="304" r:id="rId71"/>
    <p:sldId id="305" r:id="rId72"/>
    <p:sldId id="311" r:id="rId73"/>
    <p:sldId id="312" r:id="rId74"/>
    <p:sldId id="314" r:id="rId75"/>
    <p:sldId id="315" r:id="rId76"/>
    <p:sldId id="306" r:id="rId77"/>
    <p:sldId id="307" r:id="rId78"/>
    <p:sldId id="308" r:id="rId79"/>
    <p:sldId id="309" r:id="rId80"/>
    <p:sldId id="310" r:id="rId8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4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38CA37-C867-4FA1-96B3-AF6121CEAE9F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82EC24-E497-4C60-9425-501EC1F90CA9}" type="slidenum">
              <a:rPr lang="ru-RU"/>
              <a:pPr/>
              <a:t>61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52AE0-78A6-424E-89B2-3F2B62B4BB6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4D9A0-EC8E-400C-9B9A-72443C1A9E2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DB53A-8DE0-4D23-9A96-914D87B1A92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4FFDA3-BB4B-474D-986F-3EDE2971447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89609DE-7434-48C9-BA9E-36CE906052E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826AC3E-554D-4158-86A1-103F23B1817D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A2684-49E2-4D78-93B5-1A5932B7F18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50202-4D51-4929-9A7A-CB7815BAA8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AD1AD-D52C-481F-84F9-9D0949F11EB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0F8D0-8D2C-4335-B499-3209314A72D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45EC3-9A79-4A73-A870-DB2EED93086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BFAF3-7B0C-433C-828F-04592299581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6FAFB-7FF2-4463-93C8-41804047294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3E4C8-D513-4C85-9D3D-AC05EE69466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73166-9606-4BD7-B30C-F26A81E801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92043-BB3F-4DCB-98E6-29ADBD78EC3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F37D029-29A2-4984-B8EE-2984ADE2B73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____Microsoft_Office_Word_97_-_2003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Понятие информация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smtClean="0"/>
              <a:t>Информация – одно из самых фундаментальных понятий в современной науке, наряду с веществом, энергией, пространством, временем. А фундаментальное, т.е. первичное, понятие невозможно строго определить через вторичные, или производные понятия.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smtClean="0"/>
              <a:t>Введение информации в научно-технический и хозяйственный оборот привело к необходимости ее количественной оценки, т.е. к введению меры сравнения. В простейшей комбинаторной форме эта мера была предложена Р. Хартли в 1928 году.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62658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800" b="1" smtClean="0"/>
              <a:t>Пример 1</a:t>
            </a:r>
            <a:r>
              <a:rPr lang="ru-RU" sz="2800" smtClean="0"/>
              <a:t>. Как определить, какая из двух монет фальшивая, если на вид они одинаковы, но известно, что фальшивая легче. Нет ничего проще, скажете вы. Проводим одно взвешивание на чашечных весах, и все становится ясно. Таким образом, до взвешивания у вас </a:t>
            </a:r>
            <a:r>
              <a:rPr lang="ru-RU" sz="2800" i="1" smtClean="0"/>
              <a:t>была неопределенность</a:t>
            </a:r>
            <a:r>
              <a:rPr lang="ru-RU" sz="2800" smtClean="0"/>
              <a:t> по поводу того, какая из монет фальшивая, а после взвешивания вы </a:t>
            </a:r>
            <a:r>
              <a:rPr lang="ru-RU" sz="2800" i="1" smtClean="0"/>
              <a:t>сняли эту неопределенность</a:t>
            </a:r>
            <a:r>
              <a:rPr lang="ru-RU" sz="2800" smtClean="0"/>
              <a:t>, получив </a:t>
            </a:r>
            <a:r>
              <a:rPr lang="ru-RU" sz="2800" i="1" smtClean="0"/>
              <a:t>информацию</a:t>
            </a:r>
            <a:r>
              <a:rPr lang="ru-RU" sz="2800" smtClean="0"/>
              <a:t>. Иными словами, вы получили сообщение в элементарном альтернативном выборе между двумя событиями («фальшивая – не фальшивая», «да - нет», «истина – ложь», «0–1»).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Понятие бита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smtClean="0"/>
              <a:t>бит – это и двоичный знак, и единица измерения количества информации, определяемая как </a:t>
            </a:r>
            <a:r>
              <a:rPr lang="ru-RU" b="1" i="1" smtClean="0"/>
              <a:t>количество информации в выборе с двумя взаимоисключающими равновероятными исходами</a:t>
            </a:r>
            <a:r>
              <a:rPr lang="ru-RU" smtClean="0"/>
              <a:t>.</a:t>
            </a:r>
          </a:p>
          <a:p>
            <a:pPr eaLnBrk="1" hangingPunct="1"/>
            <a:endParaRPr lang="ru-RU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191250"/>
          </a:xfrm>
        </p:spPr>
        <p:txBody>
          <a:bodyPr/>
          <a:lstStyle/>
          <a:p>
            <a:pPr algn="just" eaLnBrk="1" hangingPunct="1"/>
            <a:r>
              <a:rPr lang="ru-RU" b="1" smtClean="0"/>
              <a:t>Пример 2. </a:t>
            </a:r>
            <a:r>
              <a:rPr lang="ru-RU" smtClean="0"/>
              <a:t>А если монет 8? Тогда делим их на две равные части и взвешиваем их. Ту часть, которая легче, снова делим на две части и снова взвешиваем и т.д. За три взвешивания мы определим фальшивую монету. </a:t>
            </a:r>
          </a:p>
          <a:p>
            <a:pPr algn="just" eaLnBrk="1" hangingPunct="1"/>
            <a:r>
              <a:rPr lang="ru-RU" smtClean="0"/>
              <a:t>За три выбора мы уменьшили существующую неопределенность в 2, 4, 8 раз, получив таким образом 3 бита информации.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5888"/>
            <a:ext cx="8713787" cy="295275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ru-RU" sz="2400" b="1" smtClean="0"/>
              <a:t>Пример 3. </a:t>
            </a:r>
            <a:r>
              <a:rPr lang="ru-RU" sz="2400" smtClean="0"/>
              <a:t>Перейдем от монет к картам. Пусть в колоде из 32 карт необходимо угадать определенную карту, например, туза пик. Для этого необходимо и достаточно получить ответы «да» и «нет» на </a:t>
            </a:r>
            <a:r>
              <a:rPr lang="ru-RU" sz="2400" b="1" smtClean="0"/>
              <a:t>пять</a:t>
            </a:r>
            <a:r>
              <a:rPr lang="ru-RU" sz="2400" smtClean="0"/>
              <a:t> вопросов. Вопросы, ответы на которые позволяют выбрать одну из альтернатив, называют двоичными, или бинарными. Ответами на эти вопросы мы уменьшаем неопределенность в 2, 4, 8, 16, 32 раз. В конце неопределенности не остается. Количество полученной информации равно 5 бит</a:t>
            </a:r>
          </a:p>
        </p:txBody>
      </p:sp>
      <p:graphicFrame>
        <p:nvGraphicFramePr>
          <p:cNvPr id="16518" name="Group 134"/>
          <p:cNvGraphicFramePr>
            <a:graphicFrameLocks noGrp="1"/>
          </p:cNvGraphicFramePr>
          <p:nvPr>
            <p:ph sz="half" idx="2"/>
          </p:nvPr>
        </p:nvGraphicFramePr>
        <p:xfrm>
          <a:off x="468313" y="3213100"/>
          <a:ext cx="8207375" cy="3566160"/>
        </p:xfrm>
        <a:graphic>
          <a:graphicData uri="http://schemas.openxmlformats.org/drawingml/2006/table">
            <a:tbl>
              <a:tblPr/>
              <a:tblGrid>
                <a:gridCol w="4957762"/>
                <a:gridCol w="1114425"/>
                <a:gridCol w="2135188"/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Вопрос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Ответ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Бинарный ответ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.Карта красной масти?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2.Трефы?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3.Одна из четырех старших?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4.Одна из двух старших?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Да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5.Король?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Нет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 gridSpan="3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Значит, задуманная карта была туз пик.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A2684-49E2-4D78-93B5-1A5932B7F185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6035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mtClean="0"/>
              <a:t>В этих примерах процесс получения информации рассматривается как выбор одного сообщения из конечного наперёд заданного множества из </a:t>
            </a:r>
            <a:r>
              <a:rPr lang="en-US" i="1" smtClean="0"/>
              <a:t>n</a:t>
            </a:r>
            <a:r>
              <a:rPr lang="en-US" smtClean="0"/>
              <a:t> </a:t>
            </a:r>
            <a:r>
              <a:rPr lang="ru-RU" b="1" smtClean="0"/>
              <a:t>равновероятных</a:t>
            </a:r>
            <a:r>
              <a:rPr lang="ru-RU" smtClean="0"/>
              <a:t> сообщений. Легко подметить следующую закономерность: количество информации </a:t>
            </a:r>
            <a:r>
              <a:rPr lang="ru-RU" i="1" smtClean="0"/>
              <a:t>I</a:t>
            </a:r>
            <a:r>
              <a:rPr lang="ru-RU" smtClean="0"/>
              <a:t>, содержащееся в выбранном сообщении, определяется как двоичный логарифм </a:t>
            </a:r>
            <a:r>
              <a:rPr lang="en-US" i="1" smtClean="0"/>
              <a:t>n</a:t>
            </a:r>
            <a:r>
              <a:rPr lang="ru-RU" smtClean="0"/>
              <a:t>:</a:t>
            </a:r>
            <a:endParaRPr lang="ru-RU" i="1" smtClean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419475" y="5084763"/>
          <a:ext cx="2520950" cy="865187"/>
        </p:xfrm>
        <a:graphic>
          <a:graphicData uri="http://schemas.openxmlformats.org/presentationml/2006/ole">
            <p:oleObj spid="_x0000_s73730" name="Формула" r:id="rId3" imgW="583947" imgH="203112" progId="Equation.3">
              <p:embed/>
            </p:oleObj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15</a:t>
            </a:fld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Справедливо утверждение Хартли: если во множестве </a:t>
            </a:r>
            <a:r>
              <a:rPr lang="en-US" sz="2800" i="1" smtClean="0"/>
              <a:t>X</a:t>
            </a:r>
            <a:r>
              <a:rPr lang="ru-RU" sz="2800" smtClean="0"/>
              <a:t>={</a:t>
            </a:r>
            <a:r>
              <a:rPr lang="en-US" sz="2800" i="1" smtClean="0"/>
              <a:t>x</a:t>
            </a:r>
            <a:r>
              <a:rPr lang="ru-RU" sz="2800" smtClean="0"/>
              <a:t>1,</a:t>
            </a:r>
            <a:r>
              <a:rPr lang="en-US" sz="2800" i="1" smtClean="0"/>
              <a:t>x</a:t>
            </a:r>
            <a:r>
              <a:rPr lang="ru-RU" sz="2800" smtClean="0"/>
              <a:t>2,…,</a:t>
            </a:r>
            <a:r>
              <a:rPr lang="en-US" sz="2800" i="1" smtClean="0"/>
              <a:t>xn</a:t>
            </a:r>
            <a:r>
              <a:rPr lang="ru-RU" sz="2800" smtClean="0"/>
              <a:t>} выделить произвольный элемент </a:t>
            </a:r>
            <a:r>
              <a:rPr lang="en-US" sz="2800" i="1" smtClean="0"/>
              <a:t>xi</a:t>
            </a:r>
            <a:r>
              <a:rPr lang="en-US" sz="2800" smtClean="0"/>
              <a:t> </a:t>
            </a:r>
            <a:r>
              <a:rPr lang="ru-RU" sz="2800" smtClean="0">
                <a:sym typeface="Symbol" pitchFamily="18" charset="2"/>
              </a:rPr>
              <a:t></a:t>
            </a:r>
            <a:r>
              <a:rPr lang="ru-RU" sz="2800" smtClean="0"/>
              <a:t> </a:t>
            </a:r>
            <a:r>
              <a:rPr lang="en-US" sz="2800" i="1" smtClean="0"/>
              <a:t>X</a:t>
            </a:r>
            <a:r>
              <a:rPr lang="ru-RU" sz="2800" smtClean="0"/>
              <a:t> , то, чтобы его найти, необходимо получить не менее </a:t>
            </a:r>
            <a:r>
              <a:rPr lang="en-US" sz="2800" smtClean="0"/>
              <a:t>ld</a:t>
            </a:r>
            <a:r>
              <a:rPr lang="ru-RU" sz="2800" smtClean="0"/>
              <a:t>(</a:t>
            </a:r>
            <a:r>
              <a:rPr lang="en-US" sz="2800" i="1" smtClean="0"/>
              <a:t>n</a:t>
            </a:r>
            <a:r>
              <a:rPr lang="ru-RU" sz="2800" smtClean="0"/>
              <a:t>) единиц информации. </a:t>
            </a:r>
          </a:p>
          <a:p>
            <a:pPr eaLnBrk="1" hangingPunct="1"/>
            <a:r>
              <a:rPr lang="ru-RU" sz="2800" smtClean="0"/>
              <a:t>Недостаток формулы Хартли заключается в том, что она не учитывает </a:t>
            </a:r>
            <a:r>
              <a:rPr lang="ru-RU" sz="2800" b="1" smtClean="0"/>
              <a:t>неравновероятность</a:t>
            </a:r>
            <a:r>
              <a:rPr lang="ru-RU" sz="2800" smtClean="0"/>
              <a:t> различных рассматриваемых состояний.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81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91512" cy="1570037"/>
          </a:xfrm>
        </p:spPr>
        <p:txBody>
          <a:bodyPr/>
          <a:lstStyle/>
          <a:p>
            <a:pPr eaLnBrk="1" hangingPunct="1"/>
            <a:r>
              <a:rPr lang="ru-RU" sz="4000" smtClean="0"/>
              <a:t>Вероятности отдельных букв в русском языке (с учетом пробела)</a:t>
            </a:r>
          </a:p>
        </p:txBody>
      </p:sp>
      <p:graphicFrame>
        <p:nvGraphicFramePr>
          <p:cNvPr id="21984" name="Group 480"/>
          <p:cNvGraphicFramePr>
            <a:graphicFrameLocks noGrp="1"/>
          </p:cNvGraphicFramePr>
          <p:nvPr>
            <p:ph idx="1"/>
          </p:nvPr>
        </p:nvGraphicFramePr>
        <p:xfrm>
          <a:off x="468313" y="2060575"/>
          <a:ext cx="8229600" cy="4525964"/>
        </p:xfrm>
        <a:graphic>
          <a:graphicData uri="http://schemas.openxmlformats.org/drawingml/2006/table">
            <a:tbl>
              <a:tblPr/>
              <a:tblGrid>
                <a:gridCol w="931862"/>
                <a:gridCol w="912813"/>
                <a:gridCol w="912812"/>
                <a:gridCol w="912813"/>
                <a:gridCol w="908050"/>
                <a:gridCol w="912812"/>
                <a:gridCol w="912813"/>
                <a:gridCol w="912812"/>
                <a:gridCol w="912813"/>
              </a:tblGrid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—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О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Е,Ё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И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Т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Н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0,175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0,090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0,072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0,053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0,053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0,045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Р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Л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К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М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П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У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0,040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0,038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0,035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Я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Ы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З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Ь,Ъ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Г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Ч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Й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0.014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6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Х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Ж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Ю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Ш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Ц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Щ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Э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Ф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ru-RU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0,002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50202-4D51-4929-9A7A-CB7815BAA8D1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87" name="Group 907"/>
          <p:cNvGraphicFramePr>
            <a:graphicFrameLocks noGrp="1"/>
          </p:cNvGraphicFramePr>
          <p:nvPr/>
        </p:nvGraphicFramePr>
        <p:xfrm>
          <a:off x="395288" y="404813"/>
          <a:ext cx="8424862" cy="9511986"/>
        </p:xfrm>
        <a:graphic>
          <a:graphicData uri="http://schemas.openxmlformats.org/drawingml/2006/table">
            <a:tbl>
              <a:tblPr/>
              <a:tblGrid>
                <a:gridCol w="1584325"/>
                <a:gridCol w="1355725"/>
                <a:gridCol w="1452562"/>
                <a:gridCol w="1727200"/>
                <a:gridCol w="2305050"/>
              </a:tblGrid>
              <a:tr h="457200">
                <a:tc>
                  <a:txBody>
                    <a:bodyPr/>
                    <a:lstStyle/>
                    <a:p>
                      <a:pPr marL="0" marR="0" lvl="0" indent="158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158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алфавита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Французский язык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Немецкий язык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Английский язык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Итальянский язык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7,68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5,52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11,12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0,80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1,56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1,60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1,07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3,32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2,94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2,84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4,11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3,60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4,91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4,01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3,54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17,76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19,18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12,86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11,63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1,06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1,96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1,10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3,60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1,99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1,73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H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0,64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5,02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5,39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0,83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8,21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7,77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12,04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J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K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1,33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L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5,89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3,48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3,51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5,95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M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2,72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1,69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2,43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2,65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N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7,61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10,20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7,51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7,68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O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5,34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2,14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8,92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3,24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0,54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1,81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2,66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Q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1,34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R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6,81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6,83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6,56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S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8,23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7,07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6,62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4,81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T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7,30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5,86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9,72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7,07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U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6,05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4,22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2,48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3,09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V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1,27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0,84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1,67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W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1,38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1,80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X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0,54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Y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1,52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-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Z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1,17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1,24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24" name="Rectangle 908"/>
          <p:cNvSpPr>
            <a:spLocks noChangeArrowheads="1"/>
          </p:cNvSpPr>
          <p:nvPr/>
        </p:nvSpPr>
        <p:spPr bwMode="auto">
          <a:xfrm>
            <a:off x="1908175" y="0"/>
            <a:ext cx="590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/>
              <a:t>Частоты букв (в процентах) ряда европейских языков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32845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smtClean="0"/>
              <a:t>Для неравновероятных процессов американский учёный Клод Шеннон предложил (1948 г.) другую формулу определения количества информации, которая учитывает возможную неодинаковую вероятность сообщений во множестве сообщений. </a:t>
            </a:r>
            <a:endParaRPr lang="ru-RU" sz="2400" i="1" smtClean="0"/>
          </a:p>
          <a:p>
            <a:pPr eaLnBrk="1" hangingPunct="1">
              <a:lnSpc>
                <a:spcPct val="80000"/>
              </a:lnSpc>
            </a:pPr>
            <a:r>
              <a:rPr lang="ru-RU" sz="2400" i="1" smtClean="0"/>
              <a:t>Вероятность</a:t>
            </a:r>
            <a:r>
              <a:rPr lang="ru-RU" sz="2400" smtClean="0"/>
              <a:t> – это численная мера достоверности случайного события, которая при большом числе испытаний близка к отношению числа случаев</a:t>
            </a:r>
            <a:r>
              <a:rPr lang="ru-RU" sz="2400" i="1" smtClean="0"/>
              <a:t> </a:t>
            </a:r>
            <a:r>
              <a:rPr lang="en-US" sz="2400" i="1" smtClean="0"/>
              <a:t>m</a:t>
            </a:r>
            <a:r>
              <a:rPr lang="ru-RU" sz="2400" smtClean="0"/>
              <a:t>, когда событие осуществилось (положительных исходов), к общему числу случаев </a:t>
            </a:r>
            <a:r>
              <a:rPr lang="en-US" sz="2400" i="1" smtClean="0"/>
              <a:t>n</a:t>
            </a:r>
            <a:r>
              <a:rPr lang="ru-RU" sz="2400" smtClean="0"/>
              <a:t>: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08400" y="3213100"/>
          <a:ext cx="1655763" cy="500063"/>
        </p:xfrm>
        <a:graphic>
          <a:graphicData uri="http://schemas.openxmlformats.org/presentationml/2006/ole">
            <p:oleObj spid="_x0000_s74754" name="Формула" r:id="rId3" imgW="914400" imgH="279400" progId="Equation.3">
              <p:embed/>
            </p:oleObj>
          </a:graphicData>
        </a:graphic>
      </p:graphicFrame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79388" y="3852863"/>
            <a:ext cx="89646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269875"/>
            <a:r>
              <a:rPr lang="ru-RU"/>
              <a:t>Например, если много раз подбрасывать монетку, то она упадёт орлом вверх примерно в половине случаев. Это значит, что вероятность выпадения орла равна 0,5, или 50%.</a:t>
            </a:r>
          </a:p>
          <a:p>
            <a:pPr indent="269875"/>
            <a:r>
              <a:rPr lang="ru-RU"/>
              <a:t>Вероятность любого события – это число, принадлежащее отрезку [0;1]. Событие с вероятностью 0 называют невозможным, а с вероятностью 1 – достоверным. </a:t>
            </a:r>
          </a:p>
          <a:p>
            <a:pPr indent="269875"/>
            <a:r>
              <a:rPr lang="ru-RU"/>
              <a:t>Свойство вероятностей: </a:t>
            </a:r>
          </a:p>
        </p:txBody>
      </p:sp>
      <p:sp>
        <p:nvSpPr>
          <p:cNvPr id="2055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3995738" y="5589588"/>
          <a:ext cx="1223962" cy="966787"/>
        </p:xfrm>
        <a:graphic>
          <a:graphicData uri="http://schemas.openxmlformats.org/presentationml/2006/ole">
            <p:oleObj spid="_x0000_s74755" name="Формула" r:id="rId4" imgW="545863" imgH="431613" progId="Equation.3">
              <p:embed/>
            </p:oleObj>
          </a:graphicData>
        </a:graphic>
      </p:graphicFrame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в быту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smtClean="0"/>
              <a:t>Под </a:t>
            </a:r>
            <a:r>
              <a:rPr lang="ru-RU" b="1" smtClean="0"/>
              <a:t>информацией в быту</a:t>
            </a:r>
            <a:r>
              <a:rPr lang="ru-RU" smtClean="0"/>
              <a:t> понимают любые сведения об окружающем мире и протекающих в нем процессах, воспринимаемые человеком (с помощью органов слуха, зрения, осязания, обоняния, вкуса) или специальными устройствами.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260350"/>
            <a:ext cx="8435975" cy="139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smtClean="0"/>
              <a:t>Можно представить что для того, чтобы получить какой то символ от источника сообщения нужно перебрать по крайней мере (с вероятностью близкой к 1)  </a:t>
            </a:r>
            <a:r>
              <a:rPr lang="en-US" sz="1800" smtClean="0"/>
              <a:t>n </a:t>
            </a:r>
            <a:r>
              <a:rPr lang="ru-RU" sz="1800" smtClean="0"/>
              <a:t>символов, где </a:t>
            </a:r>
            <a:r>
              <a:rPr lang="en-US" sz="1800" smtClean="0"/>
              <a:t>n=1/p. p </a:t>
            </a:r>
            <a:r>
              <a:rPr lang="ru-RU" sz="1800" smtClean="0"/>
              <a:t>–вероятность появления символа. Чтобы получить из этих символов необходимый нам, нужно сделать двоичный логарифм переборов </a:t>
            </a:r>
            <a:r>
              <a:rPr lang="en-US" sz="1800" smtClean="0"/>
              <a:t>ld(n)</a:t>
            </a:r>
            <a:r>
              <a:rPr lang="ru-RU" sz="1800" smtClean="0"/>
              <a:t>. </a:t>
            </a:r>
            <a:r>
              <a:rPr lang="en-US" sz="1800" smtClean="0"/>
              <a:t> </a:t>
            </a:r>
            <a:endParaRPr lang="ru-RU" sz="1800" smtClean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411413" y="4292600"/>
          <a:ext cx="4103687" cy="784225"/>
        </p:xfrm>
        <a:graphic>
          <a:graphicData uri="http://schemas.openxmlformats.org/presentationml/2006/ole">
            <p:oleObj spid="_x0000_s75778" name="Формула" r:id="rId3" imgW="2540000" imgH="482600" progId="Equation.3">
              <p:embed/>
            </p:oleObj>
          </a:graphicData>
        </a:graphic>
      </p:graphicFrame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3203575" y="1700213"/>
          <a:ext cx="2087563" cy="563562"/>
        </p:xfrm>
        <a:graphic>
          <a:graphicData uri="http://schemas.openxmlformats.org/presentationml/2006/ole">
            <p:oleObj spid="_x0000_s75779" name="Формула" r:id="rId4" imgW="850900" imgH="228600" progId="Equation.3">
              <p:embed/>
            </p:oleObj>
          </a:graphicData>
        </a:graphic>
      </p:graphicFrame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496888" y="3573463"/>
            <a:ext cx="864711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ru-RU"/>
              <a:t>Если найти среднее значение количества таких переборов для всех символов получим формулу Шеннона:</a:t>
            </a: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5364163" y="17732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ru-RU"/>
              <a:t>бит </a:t>
            </a: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95288" y="5084763"/>
            <a:ext cx="8404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/>
              <a:t>Эта величина получила название </a:t>
            </a:r>
            <a:r>
              <a:rPr lang="ru-RU" b="1" i="1"/>
              <a:t>информационная энтропия</a:t>
            </a:r>
            <a:r>
              <a:rPr lang="ru-RU"/>
              <a:t>, или энтропия источника сообщений. </a:t>
            </a:r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187450" y="2276475"/>
            <a:ext cx="7099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ru-RU" b="1"/>
              <a:t>мера Шеннона</a:t>
            </a:r>
            <a:r>
              <a:rPr lang="ru-RU"/>
              <a:t> количества информации (формула Шеннона).</a:t>
            </a:r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 flipV="1">
            <a:off x="2339975" y="2060575"/>
            <a:ext cx="7191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323850" y="5734050"/>
            <a:ext cx="85693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/>
              <a:t>Энтропия характеризует информационную мощность данного множества (ансамбля) сообщений и является мерой неопределенности, которая имеется в этом множестве.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931150" cy="2620963"/>
          </a:xfrm>
        </p:spPr>
        <p:txBody>
          <a:bodyPr/>
          <a:lstStyle/>
          <a:p>
            <a:pPr marL="533400" indent="-533400" eaLnBrk="1" hangingPunct="1"/>
            <a:r>
              <a:rPr lang="ru-RU" sz="2800" smtClean="0"/>
              <a:t>Из формулы непосредственно вытекают свойства энтропии:</a:t>
            </a:r>
          </a:p>
          <a:p>
            <a:pPr marL="533400" indent="-533400" eaLnBrk="1" hangingPunct="1"/>
            <a:r>
              <a:rPr lang="ru-RU" sz="2800" smtClean="0"/>
              <a:t>энтропия заранее известного сообщения равна 0;</a:t>
            </a:r>
          </a:p>
          <a:p>
            <a:pPr marL="533400" indent="-533400" eaLnBrk="1" hangingPunct="1"/>
            <a:r>
              <a:rPr lang="ru-RU" sz="2800" smtClean="0"/>
              <a:t>во всех других случаях </a:t>
            </a:r>
            <a:r>
              <a:rPr lang="en-US" sz="2800" i="1" smtClean="0"/>
              <a:t>H</a:t>
            </a:r>
            <a:r>
              <a:rPr lang="ru-RU" sz="2800" smtClean="0"/>
              <a:t> &gt; 0.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195513" y="333375"/>
          <a:ext cx="4465637" cy="847725"/>
        </p:xfrm>
        <a:graphic>
          <a:graphicData uri="http://schemas.openxmlformats.org/presentationml/2006/ole">
            <p:oleObj spid="_x0000_s76802" name="Формула" r:id="rId3" imgW="2540000" imgH="482600" progId="Equation.3">
              <p:embed/>
            </p:oleObj>
          </a:graphicData>
        </a:graphic>
      </p:graphicFrame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323850" y="4246563"/>
            <a:ext cx="8424863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143000"/>
            <a:r>
              <a:rPr lang="ru-RU" sz="2000">
                <a:ea typeface="Arial" charset="0"/>
                <a:cs typeface="Times New Roman" pitchFamily="18" charset="0"/>
              </a:rPr>
              <a:t>Чем больше энтропия системы, тем больше степень ее неопределенности. Поступающее сообщение полностью или частично снимает эту неопределенность. Поэтому </a:t>
            </a:r>
            <a:r>
              <a:rPr lang="ru-RU" sz="2000" i="1">
                <a:ea typeface="Arial" charset="0"/>
                <a:cs typeface="Times New Roman" pitchFamily="18" charset="0"/>
              </a:rPr>
              <a:t>количество информации можно измерять тем, насколько понизилась энтропия системы после поступления сообщения</a:t>
            </a:r>
            <a:r>
              <a:rPr lang="ru-RU" sz="2000">
                <a:ea typeface="Arial" charset="0"/>
                <a:cs typeface="Times New Roman" pitchFamily="18" charset="0"/>
              </a:rPr>
              <a:t>: </a:t>
            </a:r>
          </a:p>
          <a:p>
            <a:pPr indent="1143000"/>
            <a:r>
              <a:rPr lang="ru-RU" sz="2000">
                <a:ea typeface="Arial" charset="0"/>
                <a:cs typeface="Times New Roman" pitchFamily="18" charset="0"/>
              </a:rPr>
              <a:t>Уменьшая энтропию, мы получаем информацию – в этом и заключается смысл научного познания!</a:t>
            </a:r>
          </a:p>
          <a:p>
            <a:pPr indent="1143000" eaLnBrk="0" hangingPunct="0"/>
            <a:endParaRPr lang="ru-RU" sz="2000">
              <a:ea typeface="Arial" charset="0"/>
              <a:cs typeface="Times New Roman" pitchFamily="18" charset="0"/>
            </a:endParaRP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-4605338" y="3452813"/>
          <a:ext cx="990600" cy="228600"/>
        </p:xfrm>
        <a:graphic>
          <a:graphicData uri="http://schemas.openxmlformats.org/presentationml/2006/ole">
            <p:oleObj spid="_x0000_s76803" name="Формула" r:id="rId4" imgW="990600" imgH="228600" progId="Equation.3">
              <p:embed/>
            </p:oleObj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3A2684-49E2-4D78-93B5-1A5932B7F185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Кодирование источника сообщений</a:t>
            </a:r>
            <a:r>
              <a:rPr lang="ru-RU" sz="3200" b="1" i="1" dirty="0"/>
              <a:t/>
            </a:r>
            <a:br>
              <a:rPr lang="ru-RU" sz="3200" b="1" i="1" dirty="0"/>
            </a:br>
            <a:endParaRPr lang="ru-RU" sz="3200" b="1" i="1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2800" dirty="0"/>
              <a:t>Как уже отмечалось, результат одного отдельного альтернативного выбора может быть представлен как 0 или 1. Тогда выбору всякого сообщения (события, символа т.п.) в массиве  сообщений соответствует некоторая последовательность двоичных знаков 0 или 1, то есть </a:t>
            </a:r>
            <a:r>
              <a:rPr lang="ru-RU" sz="2800" i="1" dirty="0"/>
              <a:t>двоичное слово</a:t>
            </a:r>
            <a:r>
              <a:rPr lang="ru-RU" sz="2800" dirty="0"/>
              <a:t>. Это двоичное слово называют </a:t>
            </a:r>
            <a:r>
              <a:rPr lang="ru-RU" sz="2800" i="1" dirty="0"/>
              <a:t>кодировкой</a:t>
            </a:r>
            <a:r>
              <a:rPr lang="ru-RU" sz="2800" dirty="0"/>
              <a:t>, а множество кодировок источника сообщений – </a:t>
            </a:r>
            <a:r>
              <a:rPr lang="ru-RU" sz="2800" i="1" dirty="0"/>
              <a:t>кодом источника сообщений</a:t>
            </a:r>
            <a:r>
              <a:rPr lang="ru-RU" sz="2800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r>
              <a:rPr lang="ru-RU" sz="2800"/>
              <a:t>Кодирование – замена информационного слова на кодовое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196975"/>
            <a:ext cx="8435975" cy="5327650"/>
          </a:xfrm>
        </p:spPr>
        <p:txBody>
          <a:bodyPr/>
          <a:lstStyle/>
          <a:p>
            <a:pPr>
              <a:lnSpc>
                <a:spcPct val="125000"/>
              </a:lnSpc>
              <a:buFontTx/>
              <a:buNone/>
            </a:pPr>
            <a:r>
              <a:rPr lang="ru-RU" sz="2400" b="1">
                <a:latin typeface="Arial Unicode MS" pitchFamily="34" charset="-128"/>
              </a:rPr>
              <a:t>Пример</a:t>
            </a:r>
            <a:r>
              <a:rPr lang="ru-RU" sz="2000" b="1">
                <a:latin typeface="Arial Unicode MS" pitchFamily="34" charset="-128"/>
              </a:rPr>
              <a:t>.</a:t>
            </a:r>
            <a:r>
              <a:rPr lang="ru-RU" sz="2800">
                <a:latin typeface="Arial Unicode MS" pitchFamily="34" charset="-128"/>
              </a:rPr>
              <a:t> </a:t>
            </a:r>
          </a:p>
          <a:p>
            <a:pPr>
              <a:lnSpc>
                <a:spcPct val="125000"/>
              </a:lnSpc>
              <a:buFontTx/>
              <a:buNone/>
            </a:pPr>
            <a:endParaRPr lang="ru-RU" sz="2800">
              <a:latin typeface="Arial Unicode MS" pitchFamily="34" charset="-128"/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ru-RU" sz="2800">
              <a:latin typeface="Arial Unicode MS" pitchFamily="34" charset="-128"/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ru-RU" sz="2400" i="1">
              <a:latin typeface="Arial Unicode MS" pitchFamily="34" charset="-128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428750" y="1857375"/>
          <a:ext cx="6096000" cy="3343275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Информационное слово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</a:rPr>
                        <a:t>Кодовое слово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23</a:t>
            </a:fld>
            <a:endParaRPr lang="ru-RU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620712"/>
            <a:ext cx="8229600" cy="500453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400" dirty="0"/>
              <a:t>Если количество символов представляет собой степень двойки </a:t>
            </a:r>
            <a:r>
              <a:rPr lang="ru-RU" sz="2400" dirty="0">
                <a:solidFill>
                  <a:srgbClr val="00B050"/>
                </a:solidFill>
              </a:rPr>
              <a:t>(</a:t>
            </a:r>
            <a:r>
              <a:rPr lang="en-US" sz="2400" i="1" dirty="0">
                <a:solidFill>
                  <a:srgbClr val="00B050"/>
                </a:solidFill>
              </a:rPr>
              <a:t>n</a:t>
            </a:r>
            <a:r>
              <a:rPr lang="ru-RU" sz="2400" dirty="0">
                <a:solidFill>
                  <a:srgbClr val="00B050"/>
                </a:solidFill>
              </a:rPr>
              <a:t> = 2</a:t>
            </a:r>
            <a:r>
              <a:rPr lang="en-US" sz="2400" i="1" baseline="30000" dirty="0">
                <a:solidFill>
                  <a:srgbClr val="00B050"/>
                </a:solidFill>
              </a:rPr>
              <a:t>N</a:t>
            </a:r>
            <a:r>
              <a:rPr lang="ru-RU" sz="2400" dirty="0">
                <a:solidFill>
                  <a:srgbClr val="00B050"/>
                </a:solidFill>
              </a:rPr>
              <a:t>) </a:t>
            </a:r>
            <a:r>
              <a:rPr lang="ru-RU" sz="2400" dirty="0"/>
              <a:t>и все знаки равновероятны </a:t>
            </a:r>
            <a:r>
              <a:rPr lang="ru-RU" sz="2400" dirty="0" smtClean="0"/>
              <a:t>  </a:t>
            </a:r>
            <a:r>
              <a:rPr lang="en-US" sz="2400" i="1" dirty="0" smtClean="0">
                <a:solidFill>
                  <a:srgbClr val="00B050"/>
                </a:solidFill>
              </a:rPr>
              <a:t>P</a:t>
            </a:r>
            <a:r>
              <a:rPr lang="en-US" sz="2400" i="1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i="1" dirty="0" smtClean="0">
                <a:solidFill>
                  <a:srgbClr val="00B050"/>
                </a:solidFill>
              </a:rPr>
              <a:t> </a:t>
            </a:r>
            <a:r>
              <a:rPr lang="ru-RU" sz="2400" dirty="0">
                <a:solidFill>
                  <a:srgbClr val="00B050"/>
                </a:solidFill>
              </a:rPr>
              <a:t>= (1/2)</a:t>
            </a:r>
            <a:r>
              <a:rPr lang="en-US" sz="2400" i="1" baseline="30000" dirty="0">
                <a:solidFill>
                  <a:srgbClr val="00B050"/>
                </a:solidFill>
              </a:rPr>
              <a:t>N</a:t>
            </a:r>
            <a:r>
              <a:rPr lang="ru-RU" sz="2400" dirty="0"/>
              <a:t>, </a:t>
            </a:r>
            <a:r>
              <a:rPr lang="ru-RU" sz="2400" dirty="0" smtClean="0"/>
              <a:t>то </a:t>
            </a:r>
            <a:r>
              <a:rPr lang="ru-RU" sz="2400" dirty="0"/>
              <a:t>все двоичные слова имеют длину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ld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 </a:t>
            </a:r>
            <a:r>
              <a:rPr lang="ru-RU" sz="2400" dirty="0" smtClean="0"/>
              <a:t>Такие </a:t>
            </a:r>
            <a:r>
              <a:rPr lang="ru-RU" sz="2400" dirty="0"/>
              <a:t>коды называют </a:t>
            </a:r>
            <a:r>
              <a:rPr lang="ru-RU" sz="2400" b="1" i="1" dirty="0">
                <a:solidFill>
                  <a:srgbClr val="FF0000"/>
                </a:solidFill>
              </a:rPr>
              <a:t>равномерными кодами</a:t>
            </a:r>
            <a:r>
              <a:rPr lang="ru-RU" sz="2400" dirty="0">
                <a:solidFill>
                  <a:srgbClr val="FF0000"/>
                </a:solidFill>
              </a:rPr>
              <a:t>. </a:t>
            </a:r>
            <a:endParaRPr lang="ru-RU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90000"/>
              </a:lnSpc>
            </a:pPr>
            <a:endParaRPr lang="ru-RU" sz="2400" dirty="0"/>
          </a:p>
          <a:p>
            <a:pPr algn="just">
              <a:lnSpc>
                <a:spcPct val="90000"/>
              </a:lnSpc>
            </a:pPr>
            <a:r>
              <a:rPr lang="ru-RU" sz="2400" dirty="0"/>
              <a:t>Более оптимальным с точки зрения объема передаваемой информации является </a:t>
            </a:r>
            <a:r>
              <a:rPr lang="ru-RU" sz="2400" b="1" i="1" dirty="0">
                <a:solidFill>
                  <a:srgbClr val="FF0000"/>
                </a:solidFill>
              </a:rPr>
              <a:t>неравномерное кодирование</a:t>
            </a:r>
            <a:r>
              <a:rPr lang="ru-RU" sz="2400" dirty="0"/>
              <a:t>, когда разным сообщениям в массиве сообщений назначают кодировку разной длины. Причем, часто происходящим событиям желательно назначать кодировку меньшей длины и наоборот, т.е. учитывать их вероятность.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Group 2"/>
          <p:cNvGraphicFramePr>
            <a:graphicFrameLocks noGrp="1"/>
          </p:cNvGraphicFramePr>
          <p:nvPr/>
        </p:nvGraphicFramePr>
        <p:xfrm>
          <a:off x="395288" y="476250"/>
          <a:ext cx="8497887" cy="914400"/>
        </p:xfrm>
        <a:graphic>
          <a:graphicData uri="http://schemas.openxmlformats.org/drawingml/2006/table">
            <a:tbl>
              <a:tblPr/>
              <a:tblGrid>
                <a:gridCol w="2376487"/>
                <a:gridCol w="792163"/>
                <a:gridCol w="865187"/>
                <a:gridCol w="719138"/>
                <a:gridCol w="863600"/>
                <a:gridCol w="865187"/>
                <a:gridCol w="1008063"/>
                <a:gridCol w="1008062"/>
              </a:tblGrid>
              <a:tr h="2873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Буква 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Кодирование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011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101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110</a:t>
                      </a: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539750" y="115888"/>
            <a:ext cx="46656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ru-RU"/>
              <a:t>Кодирование словами постоянной длины </a:t>
            </a:r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755650" y="1484313"/>
            <a:ext cx="2312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ru-RU"/>
              <a:t>ld(7)</a:t>
            </a:r>
            <a:r>
              <a:rPr lang="ru-RU">
                <a:sym typeface="Symbol" pitchFamily="18" charset="2"/>
              </a:rPr>
              <a:t></a:t>
            </a:r>
            <a:r>
              <a:rPr lang="ru-RU"/>
              <a:t>2,807 и </a:t>
            </a:r>
            <a:r>
              <a:rPr lang="ru-RU" i="1">
                <a:sym typeface="Symbol" pitchFamily="18" charset="2"/>
              </a:rPr>
              <a:t>L</a:t>
            </a:r>
            <a:r>
              <a:rPr lang="ru-RU">
                <a:sym typeface="Symbol" pitchFamily="18" charset="2"/>
              </a:rPr>
              <a:t>=3.</a:t>
            </a: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206375" y="1989138"/>
            <a:ext cx="893762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/>
              <a:t>. Проведем кодирование, </a:t>
            </a:r>
            <a:r>
              <a:rPr lang="ru-RU" i="1"/>
              <a:t>разбивая исходное множество знаков на равновероятные подмножества</a:t>
            </a:r>
            <a:r>
              <a:rPr lang="ru-RU"/>
              <a:t>, то есть так, чтобы при каждом разбиении суммы вероятностей для знаков одного подмножества и для другого подмножества были одинаковы. Для этого сначала расположим знаки в порядке уменьшения их вероятностей</a:t>
            </a:r>
          </a:p>
        </p:txBody>
      </p:sp>
      <p:graphicFrame>
        <p:nvGraphicFramePr>
          <p:cNvPr id="5154" name="Group 34"/>
          <p:cNvGraphicFramePr>
            <a:graphicFrameLocks noGrp="1"/>
          </p:cNvGraphicFramePr>
          <p:nvPr/>
        </p:nvGraphicFramePr>
        <p:xfrm>
          <a:off x="179388" y="3500438"/>
          <a:ext cx="8785225" cy="3200400"/>
        </p:xfrm>
        <a:graphic>
          <a:graphicData uri="http://schemas.openxmlformats.org/drawingml/2006/table">
            <a:tbl>
              <a:tblPr/>
              <a:tblGrid>
                <a:gridCol w="1217612"/>
                <a:gridCol w="1860550"/>
                <a:gridCol w="1579563"/>
                <a:gridCol w="1116012"/>
                <a:gridCol w="3011488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Символ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Вероятность,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Кодировка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Длина,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Длина,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P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L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01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0,375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0,375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0,375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0,0625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0,0625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-5417"/>
            <a:ext cx="9144000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В общем случае </a:t>
            </a:r>
            <a:r>
              <a:rPr lang="ru-RU" sz="2200" b="1" i="1" dirty="0"/>
              <a:t>алгоритм построения оптимального кода </a:t>
            </a:r>
            <a:r>
              <a:rPr lang="ru-RU" sz="2200" b="1" i="1" dirty="0" err="1">
                <a:solidFill>
                  <a:srgbClr val="00B050"/>
                </a:solidFill>
              </a:rPr>
              <a:t>Шеннона-Фано</a:t>
            </a:r>
            <a:r>
              <a:rPr lang="ru-RU" sz="2200" dirty="0"/>
              <a:t> выглядит следующим образом: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1. сообщения, входящие в ансамбль, располагаются в столбец по мере убывания вероятностей;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2.  выбирается основание кода </a:t>
            </a:r>
            <a:r>
              <a:rPr lang="ru-RU" sz="2200" i="1" dirty="0"/>
              <a:t>K</a:t>
            </a:r>
            <a:r>
              <a:rPr lang="ru-RU" sz="2200" dirty="0"/>
              <a:t> (в нашем случае </a:t>
            </a:r>
            <a:r>
              <a:rPr lang="ru-RU" sz="2200" i="1" dirty="0"/>
              <a:t>К</a:t>
            </a:r>
            <a:r>
              <a:rPr lang="ru-RU" sz="2200" dirty="0"/>
              <a:t>=2);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3. все сообщения ансамбля разбиваются на </a:t>
            </a:r>
            <a:r>
              <a:rPr lang="ru-RU" sz="2200" i="1" dirty="0"/>
              <a:t>K</a:t>
            </a:r>
            <a:r>
              <a:rPr lang="ru-RU" sz="2200" dirty="0"/>
              <a:t> групп с суммарными вероятностями внутри каждой группы как можно близкими друг к другу.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4. всем сообщениям первой группы в качестве первого символа присваивается 0, сообщениям второй группы – символ 1, а сообщениям </a:t>
            </a:r>
            <a:r>
              <a:rPr lang="ru-RU" sz="2200" i="1" dirty="0" err="1"/>
              <a:t>K</a:t>
            </a:r>
            <a:r>
              <a:rPr lang="ru-RU" sz="2200" dirty="0" err="1"/>
              <a:t>-й</a:t>
            </a:r>
            <a:r>
              <a:rPr lang="ru-RU" sz="2200" dirty="0"/>
              <a:t> группы – символ (</a:t>
            </a:r>
            <a:r>
              <a:rPr lang="ru-RU" sz="2200" i="1" dirty="0"/>
              <a:t>K</a:t>
            </a:r>
            <a:r>
              <a:rPr lang="ru-RU" sz="2200" dirty="0"/>
              <a:t>–1); тем самым обеспечивается равная вероятность появления всех символов 0, 1,…, </a:t>
            </a:r>
            <a:r>
              <a:rPr lang="ru-RU" sz="2200" i="1" dirty="0"/>
              <a:t>K</a:t>
            </a:r>
            <a:r>
              <a:rPr lang="ru-RU" sz="2200" dirty="0"/>
              <a:t> на первой позиции в кодовых словах; 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5. каждая из групп делится на </a:t>
            </a:r>
            <a:r>
              <a:rPr lang="ru-RU" sz="2200" i="1" dirty="0"/>
              <a:t>K</a:t>
            </a:r>
            <a:r>
              <a:rPr lang="ru-RU" sz="2200" dirty="0"/>
              <a:t> подгрупп с примерно равной суммарной вероятностью в каждой подгруппе. Всем сообщениям первых подгрупп в качестве второго символа присваивается 0, всем сообщениям вторых подгрупп – 1, а сообщениям </a:t>
            </a:r>
            <a:r>
              <a:rPr lang="ru-RU" sz="2200" i="1" dirty="0" err="1" smtClean="0"/>
              <a:t>K</a:t>
            </a:r>
            <a:r>
              <a:rPr lang="ru-RU" sz="2200" dirty="0" err="1" smtClean="0"/>
              <a:t>-ых</a:t>
            </a:r>
            <a:r>
              <a:rPr lang="ru-RU" sz="2200" dirty="0" smtClean="0"/>
              <a:t> </a:t>
            </a:r>
            <a:r>
              <a:rPr lang="ru-RU" sz="2200" dirty="0"/>
              <a:t>подгрупп – символ (</a:t>
            </a:r>
            <a:r>
              <a:rPr lang="ru-RU" sz="2200" i="1" dirty="0"/>
              <a:t>K</a:t>
            </a:r>
            <a:r>
              <a:rPr lang="ru-RU" sz="2200" dirty="0"/>
              <a:t>–1). </a:t>
            </a:r>
          </a:p>
          <a:p>
            <a:pPr indent="269875">
              <a:tabLst>
                <a:tab pos="450850" algn="l"/>
                <a:tab pos="727075" algn="l"/>
              </a:tabLst>
            </a:pPr>
            <a:r>
              <a:rPr lang="ru-RU" sz="2200" dirty="0"/>
              <a:t>6. процесс продолжается до тех пор, пока в каждой подгруппе не окажется по одному сообщению.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Group 2"/>
          <p:cNvGraphicFramePr>
            <a:graphicFrameLocks noGrp="1"/>
          </p:cNvGraphicFramePr>
          <p:nvPr>
            <p:ph sz="half" idx="1"/>
          </p:nvPr>
        </p:nvGraphicFramePr>
        <p:xfrm>
          <a:off x="468313" y="260350"/>
          <a:ext cx="3251200" cy="2549527"/>
        </p:xfrm>
        <a:graphic>
          <a:graphicData uri="http://schemas.openxmlformats.org/drawingml/2006/table">
            <a:tbl>
              <a:tblPr/>
              <a:tblGrid>
                <a:gridCol w="1171575"/>
                <a:gridCol w="2079625"/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Символ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Вероятность,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193" name="Group 25"/>
          <p:cNvGraphicFramePr>
            <a:graphicFrameLocks noGrp="1"/>
          </p:cNvGraphicFramePr>
          <p:nvPr>
            <p:ph sz="half" idx="2"/>
          </p:nvPr>
        </p:nvGraphicFramePr>
        <p:xfrm>
          <a:off x="5435600" y="188913"/>
          <a:ext cx="3097213" cy="2511425"/>
        </p:xfrm>
        <a:graphic>
          <a:graphicData uri="http://schemas.openxmlformats.org/drawingml/2006/table">
            <a:tbl>
              <a:tblPr/>
              <a:tblGrid>
                <a:gridCol w="1225550"/>
                <a:gridCol w="1871663"/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Символ 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Вероятность,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800" b="0" i="1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0,125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6" name="Line 48"/>
          <p:cNvSpPr>
            <a:spLocks noChangeShapeType="1"/>
          </p:cNvSpPr>
          <p:nvPr/>
        </p:nvSpPr>
        <p:spPr bwMode="auto">
          <a:xfrm flipV="1">
            <a:off x="3995738" y="1268413"/>
            <a:ext cx="1081087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17" name="Rectangle 49"/>
          <p:cNvSpPr>
            <a:spLocks noChangeArrowheads="1"/>
          </p:cNvSpPr>
          <p:nvPr/>
        </p:nvSpPr>
        <p:spPr bwMode="auto">
          <a:xfrm>
            <a:off x="827088" y="3429000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  <a:endParaRPr lang="ru-RU"/>
          </a:p>
        </p:txBody>
      </p:sp>
      <p:sp>
        <p:nvSpPr>
          <p:cNvPr id="7218" name="Rectangle 50"/>
          <p:cNvSpPr>
            <a:spLocks noChangeArrowheads="1"/>
          </p:cNvSpPr>
          <p:nvPr/>
        </p:nvSpPr>
        <p:spPr bwMode="auto">
          <a:xfrm>
            <a:off x="827088" y="4076700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  <p:sp>
        <p:nvSpPr>
          <p:cNvPr id="7219" name="Line 51"/>
          <p:cNvSpPr>
            <a:spLocks noChangeShapeType="1"/>
          </p:cNvSpPr>
          <p:nvPr/>
        </p:nvSpPr>
        <p:spPr bwMode="auto">
          <a:xfrm>
            <a:off x="1908175" y="3213100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20" name="Line 52"/>
          <p:cNvSpPr>
            <a:spLocks noChangeShapeType="1"/>
          </p:cNvSpPr>
          <p:nvPr/>
        </p:nvSpPr>
        <p:spPr bwMode="auto">
          <a:xfrm>
            <a:off x="611188" y="4724400"/>
            <a:ext cx="12239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827088" y="4868863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7222" name="Rectangle 54"/>
          <p:cNvSpPr>
            <a:spLocks noChangeArrowheads="1"/>
          </p:cNvSpPr>
          <p:nvPr/>
        </p:nvSpPr>
        <p:spPr bwMode="auto">
          <a:xfrm>
            <a:off x="827088" y="5516563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  <a:endParaRPr lang="ru-RU"/>
          </a:p>
        </p:txBody>
      </p:sp>
      <p:sp>
        <p:nvSpPr>
          <p:cNvPr id="7223" name="Rectangle 55"/>
          <p:cNvSpPr>
            <a:spLocks noChangeArrowheads="1"/>
          </p:cNvSpPr>
          <p:nvPr/>
        </p:nvSpPr>
        <p:spPr bwMode="auto">
          <a:xfrm>
            <a:off x="827088" y="6165850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ru-RU"/>
          </a:p>
        </p:txBody>
      </p:sp>
      <p:sp>
        <p:nvSpPr>
          <p:cNvPr id="7224" name="Line 56"/>
          <p:cNvSpPr>
            <a:spLocks noChangeShapeType="1"/>
          </p:cNvSpPr>
          <p:nvPr/>
        </p:nvSpPr>
        <p:spPr bwMode="auto">
          <a:xfrm>
            <a:off x="611188" y="4005263"/>
            <a:ext cx="20161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25" name="Rectangle 57"/>
          <p:cNvSpPr>
            <a:spLocks noChangeArrowheads="1"/>
          </p:cNvSpPr>
          <p:nvPr/>
        </p:nvSpPr>
        <p:spPr bwMode="auto">
          <a:xfrm>
            <a:off x="1547813" y="37893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1547813" y="5516563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27" name="Rectangle 59"/>
          <p:cNvSpPr>
            <a:spLocks noChangeArrowheads="1"/>
          </p:cNvSpPr>
          <p:nvPr/>
        </p:nvSpPr>
        <p:spPr bwMode="auto">
          <a:xfrm>
            <a:off x="2124075" y="3429000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28" name="Rectangle 60"/>
          <p:cNvSpPr>
            <a:spLocks noChangeArrowheads="1"/>
          </p:cNvSpPr>
          <p:nvPr/>
        </p:nvSpPr>
        <p:spPr bwMode="auto">
          <a:xfrm>
            <a:off x="2124075" y="414972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29" name="Line 61"/>
          <p:cNvSpPr>
            <a:spLocks noChangeShapeType="1"/>
          </p:cNvSpPr>
          <p:nvPr/>
        </p:nvSpPr>
        <p:spPr bwMode="auto">
          <a:xfrm>
            <a:off x="611188" y="5445125"/>
            <a:ext cx="2089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30" name="Rectangle 62"/>
          <p:cNvSpPr>
            <a:spLocks noChangeArrowheads="1"/>
          </p:cNvSpPr>
          <p:nvPr/>
        </p:nvSpPr>
        <p:spPr bwMode="auto">
          <a:xfrm>
            <a:off x="2124075" y="4941888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31" name="Rectangle 63"/>
          <p:cNvSpPr>
            <a:spLocks noChangeArrowheads="1"/>
          </p:cNvSpPr>
          <p:nvPr/>
        </p:nvSpPr>
        <p:spPr bwMode="auto">
          <a:xfrm>
            <a:off x="2124075" y="5805488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32" name="Line 64"/>
          <p:cNvSpPr>
            <a:spLocks noChangeShapeType="1"/>
          </p:cNvSpPr>
          <p:nvPr/>
        </p:nvSpPr>
        <p:spPr bwMode="auto">
          <a:xfrm>
            <a:off x="611188" y="6092825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33" name="Rectangle 65"/>
          <p:cNvSpPr>
            <a:spLocks noChangeArrowheads="1"/>
          </p:cNvSpPr>
          <p:nvPr/>
        </p:nvSpPr>
        <p:spPr bwMode="auto">
          <a:xfrm>
            <a:off x="2771775" y="5516563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34" name="Rectangle 66"/>
          <p:cNvSpPr>
            <a:spLocks noChangeArrowheads="1"/>
          </p:cNvSpPr>
          <p:nvPr/>
        </p:nvSpPr>
        <p:spPr bwMode="auto">
          <a:xfrm>
            <a:off x="2771775" y="6165850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35" name="Rectangle 67"/>
          <p:cNvSpPr>
            <a:spLocks noChangeArrowheads="1"/>
          </p:cNvSpPr>
          <p:nvPr/>
        </p:nvSpPr>
        <p:spPr bwMode="auto">
          <a:xfrm>
            <a:off x="3276600" y="3357563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  <a:endParaRPr lang="ru-RU"/>
          </a:p>
        </p:txBody>
      </p:sp>
      <p:sp>
        <p:nvSpPr>
          <p:cNvPr id="7236" name="Rectangle 68"/>
          <p:cNvSpPr>
            <a:spLocks noChangeArrowheads="1"/>
          </p:cNvSpPr>
          <p:nvPr/>
        </p:nvSpPr>
        <p:spPr bwMode="auto">
          <a:xfrm>
            <a:off x="3276600" y="4005263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10</a:t>
            </a:r>
            <a:endParaRPr lang="ru-RU"/>
          </a:p>
        </p:txBody>
      </p:sp>
      <p:sp>
        <p:nvSpPr>
          <p:cNvPr id="7237" name="Rectangle 69"/>
          <p:cNvSpPr>
            <a:spLocks noChangeArrowheads="1"/>
          </p:cNvSpPr>
          <p:nvPr/>
        </p:nvSpPr>
        <p:spPr bwMode="auto">
          <a:xfrm>
            <a:off x="3276600" y="4868863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</a:t>
            </a:r>
            <a:endParaRPr lang="ru-RU"/>
          </a:p>
        </p:txBody>
      </p:sp>
      <p:sp>
        <p:nvSpPr>
          <p:cNvPr id="7238" name="Rectangle 70"/>
          <p:cNvSpPr>
            <a:spLocks noChangeArrowheads="1"/>
          </p:cNvSpPr>
          <p:nvPr/>
        </p:nvSpPr>
        <p:spPr bwMode="auto">
          <a:xfrm>
            <a:off x="3276600" y="5445125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001</a:t>
            </a:r>
            <a:endParaRPr lang="ru-RU"/>
          </a:p>
        </p:txBody>
      </p:sp>
      <p:sp>
        <p:nvSpPr>
          <p:cNvPr id="7239" name="Rectangle 71"/>
          <p:cNvSpPr>
            <a:spLocks noChangeArrowheads="1"/>
          </p:cNvSpPr>
          <p:nvPr/>
        </p:nvSpPr>
        <p:spPr bwMode="auto">
          <a:xfrm>
            <a:off x="3276600" y="6165850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</a:t>
            </a:r>
            <a:endParaRPr lang="ru-RU"/>
          </a:p>
        </p:txBody>
      </p:sp>
      <p:sp>
        <p:nvSpPr>
          <p:cNvPr id="7240" name="Line 72"/>
          <p:cNvSpPr>
            <a:spLocks noChangeShapeType="1"/>
          </p:cNvSpPr>
          <p:nvPr/>
        </p:nvSpPr>
        <p:spPr bwMode="auto">
          <a:xfrm>
            <a:off x="2700338" y="3141663"/>
            <a:ext cx="0" cy="3455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41" name="Rectangle 73"/>
          <p:cNvSpPr>
            <a:spLocks noChangeArrowheads="1"/>
          </p:cNvSpPr>
          <p:nvPr/>
        </p:nvSpPr>
        <p:spPr bwMode="auto">
          <a:xfrm>
            <a:off x="5075238" y="3284538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E</a:t>
            </a:r>
            <a:endParaRPr lang="ru-RU"/>
          </a:p>
        </p:txBody>
      </p:sp>
      <p:sp>
        <p:nvSpPr>
          <p:cNvPr id="7242" name="Rectangle 74"/>
          <p:cNvSpPr>
            <a:spLocks noChangeArrowheads="1"/>
          </p:cNvSpPr>
          <p:nvPr/>
        </p:nvSpPr>
        <p:spPr bwMode="auto">
          <a:xfrm>
            <a:off x="5075238" y="3932238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  <a:endParaRPr lang="ru-RU"/>
          </a:p>
        </p:txBody>
      </p:sp>
      <p:sp>
        <p:nvSpPr>
          <p:cNvPr id="7243" name="Line 75"/>
          <p:cNvSpPr>
            <a:spLocks noChangeShapeType="1"/>
          </p:cNvSpPr>
          <p:nvPr/>
        </p:nvSpPr>
        <p:spPr bwMode="auto">
          <a:xfrm>
            <a:off x="6156325" y="3068638"/>
            <a:ext cx="0" cy="3311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44" name="Line 76"/>
          <p:cNvSpPr>
            <a:spLocks noChangeShapeType="1"/>
          </p:cNvSpPr>
          <p:nvPr/>
        </p:nvSpPr>
        <p:spPr bwMode="auto">
          <a:xfrm>
            <a:off x="4932363" y="3860800"/>
            <a:ext cx="1223962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45" name="Rectangle 77"/>
          <p:cNvSpPr>
            <a:spLocks noChangeArrowheads="1"/>
          </p:cNvSpPr>
          <p:nvPr/>
        </p:nvSpPr>
        <p:spPr bwMode="auto">
          <a:xfrm>
            <a:off x="5075238" y="4724400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</a:t>
            </a:r>
            <a:endParaRPr lang="ru-RU"/>
          </a:p>
        </p:txBody>
      </p:sp>
      <p:sp>
        <p:nvSpPr>
          <p:cNvPr id="7246" name="Rectangle 78"/>
          <p:cNvSpPr>
            <a:spLocks noChangeArrowheads="1"/>
          </p:cNvSpPr>
          <p:nvPr/>
        </p:nvSpPr>
        <p:spPr bwMode="auto">
          <a:xfrm>
            <a:off x="5075238" y="5372100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</a:t>
            </a:r>
            <a:endParaRPr lang="ru-RU"/>
          </a:p>
        </p:txBody>
      </p:sp>
      <p:sp>
        <p:nvSpPr>
          <p:cNvPr id="7247" name="Rectangle 79"/>
          <p:cNvSpPr>
            <a:spLocks noChangeArrowheads="1"/>
          </p:cNvSpPr>
          <p:nvPr/>
        </p:nvSpPr>
        <p:spPr bwMode="auto">
          <a:xfrm>
            <a:off x="5075238" y="6021388"/>
            <a:ext cx="576262" cy="504825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</a:t>
            </a:r>
            <a:endParaRPr lang="ru-RU"/>
          </a:p>
        </p:txBody>
      </p:sp>
      <p:sp>
        <p:nvSpPr>
          <p:cNvPr id="7248" name="Rectangle 80"/>
          <p:cNvSpPr>
            <a:spLocks noChangeArrowheads="1"/>
          </p:cNvSpPr>
          <p:nvPr/>
        </p:nvSpPr>
        <p:spPr bwMode="auto">
          <a:xfrm>
            <a:off x="5795963" y="3284538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49" name="Rectangle 81"/>
          <p:cNvSpPr>
            <a:spLocks noChangeArrowheads="1"/>
          </p:cNvSpPr>
          <p:nvPr/>
        </p:nvSpPr>
        <p:spPr bwMode="auto">
          <a:xfrm>
            <a:off x="7092950" y="4724400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50" name="Rectangle 82"/>
          <p:cNvSpPr>
            <a:spLocks noChangeArrowheads="1"/>
          </p:cNvSpPr>
          <p:nvPr/>
        </p:nvSpPr>
        <p:spPr bwMode="auto">
          <a:xfrm>
            <a:off x="5795963" y="5013325"/>
            <a:ext cx="287337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51" name="Line 83"/>
          <p:cNvSpPr>
            <a:spLocks noChangeShapeType="1"/>
          </p:cNvSpPr>
          <p:nvPr/>
        </p:nvSpPr>
        <p:spPr bwMode="auto">
          <a:xfrm>
            <a:off x="4932363" y="5300663"/>
            <a:ext cx="2089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52" name="Rectangle 84"/>
          <p:cNvSpPr>
            <a:spLocks noChangeArrowheads="1"/>
          </p:cNvSpPr>
          <p:nvPr/>
        </p:nvSpPr>
        <p:spPr bwMode="auto">
          <a:xfrm>
            <a:off x="6372225" y="5805488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53" name="Line 85"/>
          <p:cNvSpPr>
            <a:spLocks noChangeShapeType="1"/>
          </p:cNvSpPr>
          <p:nvPr/>
        </p:nvSpPr>
        <p:spPr bwMode="auto">
          <a:xfrm>
            <a:off x="4859338" y="5948363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54" name="Rectangle 86"/>
          <p:cNvSpPr>
            <a:spLocks noChangeArrowheads="1"/>
          </p:cNvSpPr>
          <p:nvPr/>
        </p:nvSpPr>
        <p:spPr bwMode="auto">
          <a:xfrm>
            <a:off x="6372225" y="436562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55" name="Rectangle 87"/>
          <p:cNvSpPr>
            <a:spLocks noChangeArrowheads="1"/>
          </p:cNvSpPr>
          <p:nvPr/>
        </p:nvSpPr>
        <p:spPr bwMode="auto">
          <a:xfrm>
            <a:off x="7092950" y="609282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  <a:endParaRPr lang="ru-RU"/>
          </a:p>
        </p:txBody>
      </p:sp>
      <p:sp>
        <p:nvSpPr>
          <p:cNvPr id="7256" name="Rectangle 88"/>
          <p:cNvSpPr>
            <a:spLocks noChangeArrowheads="1"/>
          </p:cNvSpPr>
          <p:nvPr/>
        </p:nvSpPr>
        <p:spPr bwMode="auto">
          <a:xfrm>
            <a:off x="7524750" y="3213100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57" name="Rectangle 89"/>
          <p:cNvSpPr>
            <a:spLocks noChangeArrowheads="1"/>
          </p:cNvSpPr>
          <p:nvPr/>
        </p:nvSpPr>
        <p:spPr bwMode="auto">
          <a:xfrm>
            <a:off x="7524750" y="3860800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011</a:t>
            </a:r>
            <a:endParaRPr lang="ru-RU"/>
          </a:p>
        </p:txBody>
      </p:sp>
      <p:sp>
        <p:nvSpPr>
          <p:cNvPr id="7258" name="Rectangle 90"/>
          <p:cNvSpPr>
            <a:spLocks noChangeArrowheads="1"/>
          </p:cNvSpPr>
          <p:nvPr/>
        </p:nvSpPr>
        <p:spPr bwMode="auto">
          <a:xfrm>
            <a:off x="7524750" y="4724400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010</a:t>
            </a:r>
            <a:endParaRPr lang="ru-RU"/>
          </a:p>
        </p:txBody>
      </p:sp>
      <p:sp>
        <p:nvSpPr>
          <p:cNvPr id="7259" name="Rectangle 91"/>
          <p:cNvSpPr>
            <a:spLocks noChangeArrowheads="1"/>
          </p:cNvSpPr>
          <p:nvPr/>
        </p:nvSpPr>
        <p:spPr bwMode="auto">
          <a:xfrm>
            <a:off x="7524750" y="5300663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001</a:t>
            </a:r>
            <a:endParaRPr lang="ru-RU"/>
          </a:p>
        </p:txBody>
      </p:sp>
      <p:sp>
        <p:nvSpPr>
          <p:cNvPr id="7260" name="Rectangle 92"/>
          <p:cNvSpPr>
            <a:spLocks noChangeArrowheads="1"/>
          </p:cNvSpPr>
          <p:nvPr/>
        </p:nvSpPr>
        <p:spPr bwMode="auto">
          <a:xfrm>
            <a:off x="7524750" y="6021388"/>
            <a:ext cx="576263" cy="5048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000</a:t>
            </a:r>
            <a:endParaRPr lang="ru-RU"/>
          </a:p>
        </p:txBody>
      </p:sp>
      <p:sp>
        <p:nvSpPr>
          <p:cNvPr id="7261" name="Line 93"/>
          <p:cNvSpPr>
            <a:spLocks noChangeShapeType="1"/>
          </p:cNvSpPr>
          <p:nvPr/>
        </p:nvSpPr>
        <p:spPr bwMode="auto">
          <a:xfrm>
            <a:off x="6948488" y="2997200"/>
            <a:ext cx="0" cy="3455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62" name="Rectangle 94"/>
          <p:cNvSpPr>
            <a:spLocks noChangeArrowheads="1"/>
          </p:cNvSpPr>
          <p:nvPr/>
        </p:nvSpPr>
        <p:spPr bwMode="auto">
          <a:xfrm>
            <a:off x="7092950" y="3933825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7263" name="Line 95"/>
          <p:cNvSpPr>
            <a:spLocks noChangeShapeType="1"/>
          </p:cNvSpPr>
          <p:nvPr/>
        </p:nvSpPr>
        <p:spPr bwMode="auto">
          <a:xfrm>
            <a:off x="4932363" y="4581525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264" name="Rectangle 96"/>
          <p:cNvSpPr>
            <a:spLocks noChangeArrowheads="1"/>
          </p:cNvSpPr>
          <p:nvPr/>
        </p:nvSpPr>
        <p:spPr bwMode="auto">
          <a:xfrm>
            <a:off x="7092950" y="5373688"/>
            <a:ext cx="287338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</a:t>
            </a:r>
            <a:endParaRPr lang="ru-RU"/>
          </a:p>
        </p:txBody>
      </p:sp>
      <p:sp>
        <p:nvSpPr>
          <p:cNvPr id="53" name="Номер слайда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5EC3-9A79-4A73-A870-DB2EED930869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79388" y="188913"/>
            <a:ext cx="3960812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    A (частота встречаемости 50)</a:t>
            </a:r>
          </a:p>
          <a:p>
            <a:r>
              <a:rPr lang="ru-RU"/>
              <a:t>    B (частота встречаемости 39)</a:t>
            </a:r>
          </a:p>
          <a:p>
            <a:r>
              <a:rPr lang="ru-RU"/>
              <a:t>    C (частота встречаемости 18)</a:t>
            </a:r>
          </a:p>
          <a:p>
            <a:r>
              <a:rPr lang="ru-RU"/>
              <a:t>    D (частота встречаемости 49)</a:t>
            </a:r>
          </a:p>
          <a:p>
            <a:r>
              <a:rPr lang="ru-RU"/>
              <a:t>    E (частота встречаемости 35)</a:t>
            </a:r>
          </a:p>
          <a:p>
            <a:r>
              <a:rPr lang="ru-RU"/>
              <a:t>    F (частота встречаемости 24)</a:t>
            </a:r>
          </a:p>
        </p:txBody>
      </p:sp>
      <p:pic>
        <p:nvPicPr>
          <p:cNvPr id="11269" name="Picture 5" descr="Дерево_Шеннон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25" y="1844824"/>
            <a:ext cx="6810375" cy="4065587"/>
          </a:xfrm>
          <a:prstGeom prst="rect">
            <a:avLst/>
          </a:prstGeom>
          <a:noFill/>
        </p:spPr>
      </p:pic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755650" y="6021388"/>
            <a:ext cx="7858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Полученный код: A — 11, B — 101, C — 100, D — 00, E — 011, F — 010.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/>
        </p:nvSpPr>
        <p:spPr bwMode="auto">
          <a:xfrm>
            <a:off x="215516" y="512676"/>
            <a:ext cx="8748464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Метод </a:t>
            </a:r>
            <a:r>
              <a:rPr lang="ru-RU" sz="28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Хаффмана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Классический алгоритм Хаффмана на входе получает таблицу частот встречаемости символов в сообщении. Далее на основании этой таблицы строится дерево кодирования Хаффмана (Н-дерево).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1. Символы входного алфавита образуют список свободных узлов. Каждый лист имеет вес, который может быть равен либо вероятности, либо количеству вхождений символа в сжимаемое сообщение.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2. </a:t>
            </a: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Выбираются два свободных узла дерева с наименьшими весами.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Calibri" pitchFamily="34" charset="0"/>
                <a:cs typeface="Times New Roman" pitchFamily="18" charset="0"/>
              </a:rPr>
              <a:t>   Создается их родитель с весом, равным их суммарному весу.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4.  Родитель добавляется в список свободных узлов, а два его потомка удаляются из этого списка.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5. Одной дуге, выходящей из родителя, ставится в соответствие бит 1, другой — бит 0. Битовые значения ветвей, исходящих от корня, не зависят от весов потомков.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 Шаги, начиная со второго, повторяются до тех пор, пока в списке свободных узлов не останется только один свободный узел. Он и будет считаться корнем дерева.</a:t>
            </a:r>
            <a:endParaRPr kumimoji="0" lang="ru-RU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в технике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smtClean="0"/>
              <a:t>Под </a:t>
            </a:r>
            <a:r>
              <a:rPr lang="ru-RU" b="1" smtClean="0"/>
              <a:t>информацией в технике</a:t>
            </a:r>
            <a:r>
              <a:rPr lang="ru-RU" smtClean="0"/>
              <a:t> понимают любые сообщения, которые зафиксированы в виде знаков и могут передаваться в виде сигналов.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480720" cy="6201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179388" y="260350"/>
            <a:ext cx="871378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dirty="0"/>
              <a:t>При </a:t>
            </a:r>
            <a:r>
              <a:rPr lang="ru-RU" dirty="0">
                <a:solidFill>
                  <a:srgbClr val="FF0000"/>
                </a:solidFill>
              </a:rPr>
              <a:t>неравномерном</a:t>
            </a:r>
            <a:r>
              <a:rPr lang="ru-RU" dirty="0"/>
              <a:t> кодировании вводят среднюю длину кодировки, которая определяется по формуле 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492500" y="908050"/>
          <a:ext cx="1873250" cy="1095375"/>
        </p:xfrm>
        <a:graphic>
          <a:graphicData uri="http://schemas.openxmlformats.org/presentationml/2006/ole">
            <p:oleObj spid="_x0000_s8196" name="Формула" r:id="rId3" imgW="736600" imgH="431800" progId="Equation.3">
              <p:embed/>
            </p:oleObj>
          </a:graphicData>
        </a:graphic>
      </p:graphicFrame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50825" y="2205038"/>
            <a:ext cx="8358188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9875">
              <a:tabLst>
                <a:tab pos="450850" algn="l"/>
              </a:tabLst>
            </a:pPr>
            <a:r>
              <a:rPr lang="ru-RU" dirty="0"/>
              <a:t>В общем же случае связь между средней длиной кодового слова </a:t>
            </a:r>
            <a:r>
              <a:rPr lang="en-US" i="1" dirty="0"/>
              <a:t>L</a:t>
            </a:r>
            <a:r>
              <a:rPr lang="ru-RU" dirty="0"/>
              <a:t> и энтропией </a:t>
            </a:r>
            <a:r>
              <a:rPr lang="ru-RU" i="1" dirty="0"/>
              <a:t>H</a:t>
            </a:r>
            <a:r>
              <a:rPr lang="ru-RU" dirty="0"/>
              <a:t> источника сообщений дает следующая </a:t>
            </a:r>
            <a:r>
              <a:rPr lang="ru-RU" b="1" i="1" dirty="0"/>
              <a:t>теорема кодирования</a:t>
            </a:r>
            <a:r>
              <a:rPr lang="ru-RU" b="1" dirty="0"/>
              <a:t> </a:t>
            </a:r>
            <a:r>
              <a:rPr lang="ru-RU" dirty="0"/>
              <a:t>Шеннона:</a:t>
            </a:r>
          </a:p>
          <a:p>
            <a:pPr indent="269875">
              <a:tabLst>
                <a:tab pos="450850" algn="l"/>
              </a:tabLst>
            </a:pPr>
            <a:r>
              <a:rPr lang="ru-RU" dirty="0"/>
              <a:t>имеет место неравенство</a:t>
            </a:r>
            <a:r>
              <a:rPr lang="ru-RU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 </a:t>
            </a:r>
            <a:r>
              <a:rPr lang="en-US" dirty="0">
                <a:solidFill>
                  <a:srgbClr val="00B050"/>
                </a:solidFill>
                <a:sym typeface="Symbol" pitchFamily="18" charset="2"/>
              </a:rPr>
              <a:t>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H</a:t>
            </a:r>
            <a:r>
              <a:rPr lang="ru-RU" dirty="0">
                <a:sym typeface="Symbol" pitchFamily="18" charset="2"/>
              </a:rPr>
              <a:t>, причем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L</a:t>
            </a:r>
            <a:r>
              <a:rPr lang="ru-RU" i="1" dirty="0">
                <a:solidFill>
                  <a:srgbClr val="00B050"/>
                </a:solidFill>
                <a:sym typeface="Symbol" pitchFamily="18" charset="2"/>
              </a:rPr>
              <a:t> =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H</a:t>
            </a:r>
            <a:r>
              <a:rPr lang="ru-RU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ru-RU" dirty="0">
                <a:sym typeface="Symbol" pitchFamily="18" charset="2"/>
              </a:rPr>
              <a:t>тогда, когда набор знаков можно разбить на точно равновероятные подмножества;</a:t>
            </a:r>
          </a:p>
          <a:p>
            <a:pPr indent="269875">
              <a:tabLst>
                <a:tab pos="450850" algn="l"/>
              </a:tabLst>
            </a:pPr>
            <a:r>
              <a:rPr lang="ru-RU" dirty="0">
                <a:sym typeface="Symbol" pitchFamily="18" charset="2"/>
              </a:rPr>
              <a:t>всякий источник сообщений можно закодировать так, что разность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L</a:t>
            </a:r>
            <a:r>
              <a:rPr lang="ru-RU" i="1" dirty="0">
                <a:solidFill>
                  <a:srgbClr val="00B050"/>
                </a:solidFill>
                <a:sym typeface="Symbol" pitchFamily="18" charset="2"/>
              </a:rPr>
              <a:t> –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H</a:t>
            </a:r>
            <a:r>
              <a:rPr lang="ru-RU" dirty="0">
                <a:solidFill>
                  <a:srgbClr val="00B050"/>
                </a:solidFill>
                <a:sym typeface="Symbol" pitchFamily="18" charset="2"/>
              </a:rPr>
              <a:t>  </a:t>
            </a:r>
            <a:r>
              <a:rPr lang="ru-RU" dirty="0">
                <a:sym typeface="Symbol" pitchFamily="18" charset="2"/>
              </a:rPr>
              <a:t>будет как угодно мала.</a:t>
            </a:r>
          </a:p>
          <a:p>
            <a:pPr indent="269875">
              <a:tabLst>
                <a:tab pos="450850" algn="l"/>
              </a:tabLst>
            </a:pPr>
            <a:r>
              <a:rPr lang="ru-RU" dirty="0">
                <a:sym typeface="Symbol" pitchFamily="18" charset="2"/>
              </a:rPr>
              <a:t>Разность</a:t>
            </a:r>
            <a:r>
              <a:rPr lang="ru-RU" dirty="0">
                <a:solidFill>
                  <a:srgbClr val="00B050"/>
                </a:solidFill>
                <a:sym typeface="Symbol" pitchFamily="18" charset="2"/>
              </a:rPr>
              <a:t> 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L</a:t>
            </a:r>
            <a:r>
              <a:rPr lang="ru-RU" i="1" dirty="0">
                <a:solidFill>
                  <a:srgbClr val="00B050"/>
                </a:solidFill>
                <a:sym typeface="Symbol" pitchFamily="18" charset="2"/>
              </a:rPr>
              <a:t>–</a:t>
            </a:r>
            <a:r>
              <a:rPr lang="en-US" i="1" dirty="0">
                <a:solidFill>
                  <a:srgbClr val="00B050"/>
                </a:solidFill>
                <a:sym typeface="Symbol" pitchFamily="18" charset="2"/>
              </a:rPr>
              <a:t>H </a:t>
            </a:r>
            <a:r>
              <a:rPr lang="ru-RU" dirty="0">
                <a:sym typeface="Symbol" pitchFamily="18" charset="2"/>
              </a:rPr>
              <a:t>называют </a:t>
            </a:r>
            <a:r>
              <a:rPr lang="ru-RU" i="1" dirty="0">
                <a:solidFill>
                  <a:srgbClr val="FF0000"/>
                </a:solidFill>
                <a:sym typeface="Symbol" pitchFamily="18" charset="2"/>
              </a:rPr>
              <a:t>избыточностью кода</a:t>
            </a:r>
            <a:r>
              <a:rPr lang="ru-R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ru-RU" dirty="0">
                <a:sym typeface="Symbol" pitchFamily="18" charset="2"/>
              </a:rPr>
              <a:t>(мера бесполезно совершаемых альтернативных выборов).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50825" y="5084763"/>
            <a:ext cx="85693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 dirty="0"/>
              <a:t>следует </a:t>
            </a:r>
            <a:r>
              <a:rPr lang="ru-RU" i="1" dirty="0"/>
              <a:t>не просто кодировать каждый знак в отдельности</a:t>
            </a:r>
            <a:r>
              <a:rPr lang="ru-RU" dirty="0"/>
              <a:t>, а рассматривать вместо этого двоичные кодирования для </a:t>
            </a:r>
            <a:r>
              <a:rPr lang="en-US" i="1" dirty="0" err="1"/>
              <a:t>nk</a:t>
            </a:r>
            <a:r>
              <a:rPr lang="ru-RU" dirty="0"/>
              <a:t> групп по </a:t>
            </a:r>
            <a:r>
              <a:rPr lang="en-US" i="1" dirty="0"/>
              <a:t>k</a:t>
            </a:r>
            <a:r>
              <a:rPr lang="ru-RU" dirty="0"/>
              <a:t> знаков. Тогда средняя длина кода  </a:t>
            </a:r>
            <a:r>
              <a:rPr lang="en-US" i="1" dirty="0" err="1"/>
              <a:t>i</a:t>
            </a:r>
            <a:r>
              <a:rPr lang="ru-RU" i="1" dirty="0"/>
              <a:t>-</a:t>
            </a:r>
            <a:r>
              <a:rPr lang="ru-RU" dirty="0"/>
              <a:t>го знака  </a:t>
            </a:r>
            <a:r>
              <a:rPr lang="ru-RU" i="1" dirty="0" err="1"/>
              <a:t>х</a:t>
            </a:r>
            <a:r>
              <a:rPr lang="en-US" i="1" dirty="0" err="1"/>
              <a:t>i</a:t>
            </a:r>
            <a:r>
              <a:rPr lang="ru-RU" dirty="0"/>
              <a:t> вычисляется так:</a:t>
            </a:r>
            <a:endParaRPr lang="en-US" i="1" dirty="0"/>
          </a:p>
          <a:p>
            <a:pPr algn="ctr"/>
            <a:r>
              <a:rPr lang="en-US" i="1" dirty="0">
                <a:solidFill>
                  <a:srgbClr val="00B050"/>
                </a:solidFill>
              </a:rPr>
              <a:t>L </a:t>
            </a:r>
            <a:r>
              <a:rPr lang="ru-RU" dirty="0">
                <a:solidFill>
                  <a:srgbClr val="00B050"/>
                </a:solidFill>
              </a:rPr>
              <a:t>= (средняя длина всех кодовых групп, содержащих </a:t>
            </a:r>
            <a:r>
              <a:rPr lang="ru-RU" i="1" dirty="0" err="1">
                <a:solidFill>
                  <a:srgbClr val="00B050"/>
                </a:solidFill>
              </a:rPr>
              <a:t>х</a:t>
            </a:r>
            <a:r>
              <a:rPr lang="en-US" i="1" dirty="0" err="1">
                <a:solidFill>
                  <a:srgbClr val="00B050"/>
                </a:solidFill>
              </a:rPr>
              <a:t>i</a:t>
            </a:r>
            <a:r>
              <a:rPr lang="ru-RU" dirty="0">
                <a:solidFill>
                  <a:srgbClr val="00B050"/>
                </a:solidFill>
              </a:rPr>
              <a:t>)/</a:t>
            </a:r>
            <a:r>
              <a:rPr lang="en-US" i="1" dirty="0">
                <a:solidFill>
                  <a:srgbClr val="00B050"/>
                </a:solidFill>
              </a:rPr>
              <a:t>k</a:t>
            </a:r>
            <a:r>
              <a:rPr lang="ru-RU" dirty="0">
                <a:solidFill>
                  <a:srgbClr val="00B050"/>
                </a:solidFill>
              </a:rPr>
              <a:t>. 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Group 2"/>
          <p:cNvGraphicFramePr>
            <a:graphicFrameLocks noGrp="1"/>
          </p:cNvGraphicFramePr>
          <p:nvPr/>
        </p:nvGraphicFramePr>
        <p:xfrm>
          <a:off x="900113" y="404813"/>
          <a:ext cx="6840537" cy="2736851"/>
        </p:xfrm>
        <a:graphic>
          <a:graphicData uri="http://schemas.openxmlformats.org/drawingml/2006/table">
            <a:tbl>
              <a:tblPr/>
              <a:tblGrid>
                <a:gridCol w="1165225"/>
                <a:gridCol w="1905000"/>
                <a:gridCol w="1612900"/>
                <a:gridCol w="1111250"/>
                <a:gridCol w="1046162"/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Символ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Кодировка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Длина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0" name="Rectangle 34"/>
          <p:cNvSpPr>
            <a:spLocks noChangeArrowheads="1"/>
          </p:cNvSpPr>
          <p:nvPr/>
        </p:nvSpPr>
        <p:spPr bwMode="auto">
          <a:xfrm>
            <a:off x="827088" y="3860800"/>
            <a:ext cx="7615237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69875" algn="ctr"/>
            <a:r>
              <a:rPr lang="ru-RU"/>
              <a:t>Средняя длина слова: </a:t>
            </a:r>
            <a:r>
              <a:rPr lang="en-US" i="1"/>
              <a:t>L</a:t>
            </a:r>
            <a:r>
              <a:rPr lang="ru-RU"/>
              <a:t> = 0,7+0,4+0,2=1,3.</a:t>
            </a:r>
          </a:p>
          <a:p>
            <a:pPr indent="269875" algn="ctr"/>
            <a:r>
              <a:rPr lang="ru-RU"/>
              <a:t>Среднее количество информации, содержащееся в знаке (энтропия):</a:t>
            </a:r>
          </a:p>
          <a:p>
            <a:pPr indent="269875" algn="ctr"/>
            <a:r>
              <a:rPr lang="en-US" i="1"/>
              <a:t>H</a:t>
            </a:r>
            <a:r>
              <a:rPr lang="ru-RU"/>
              <a:t> = 0,7×</a:t>
            </a:r>
            <a:r>
              <a:rPr lang="en-US"/>
              <a:t>ld</a:t>
            </a:r>
            <a:r>
              <a:rPr lang="ru-RU"/>
              <a:t>(1/0,7)+0,2×</a:t>
            </a:r>
            <a:r>
              <a:rPr lang="en-US"/>
              <a:t>ld</a:t>
            </a:r>
            <a:r>
              <a:rPr lang="ru-RU"/>
              <a:t>(1/0,2)+0,1×</a:t>
            </a:r>
            <a:r>
              <a:rPr lang="en-US"/>
              <a:t>ld</a:t>
            </a:r>
            <a:r>
              <a:rPr lang="ru-RU"/>
              <a:t>(1/0,1) = 0,7×0,515+0,2×2,322+ </a:t>
            </a:r>
          </a:p>
          <a:p>
            <a:pPr indent="269875" algn="ctr"/>
            <a:r>
              <a:rPr lang="ru-RU"/>
              <a:t>+0,1×3,322 = =1,1571.</a:t>
            </a:r>
          </a:p>
          <a:p>
            <a:pPr indent="269875" algn="ctr"/>
            <a:r>
              <a:rPr lang="ru-RU"/>
              <a:t>Избыточность </a:t>
            </a:r>
            <a:r>
              <a:rPr lang="en-US" i="1"/>
              <a:t>L</a:t>
            </a:r>
            <a:r>
              <a:rPr lang="ru-RU" i="1"/>
              <a:t> – </a:t>
            </a:r>
            <a:r>
              <a:rPr lang="en-US" i="1"/>
              <a:t>H </a:t>
            </a:r>
            <a:r>
              <a:rPr lang="ru-RU"/>
              <a:t>= 1,3 - 1,1571 = 0,1429.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/>
        </p:nvGraphicFramePr>
        <p:xfrm>
          <a:off x="755650" y="476250"/>
          <a:ext cx="7559675" cy="5184778"/>
        </p:xfrm>
        <a:graphic>
          <a:graphicData uri="http://schemas.openxmlformats.org/drawingml/2006/table">
            <a:tbl>
              <a:tblPr/>
              <a:tblGrid>
                <a:gridCol w="908050"/>
                <a:gridCol w="1792288"/>
                <a:gridCol w="1846262"/>
                <a:gridCol w="1854200"/>
                <a:gridCol w="1158875"/>
              </a:tblGrid>
              <a:tr h="701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Пары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Вероятность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Кодировка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Длина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В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  <a:sym typeface="Symbol" pitchFamily="18" charset="2"/>
                        </a:rPr>
                        <a:t></a:t>
                      </a: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Д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" pitchFamily="34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0,49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0,42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AC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0,07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1100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0,28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CA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1101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4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BC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5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CB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111110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0,12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CC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111111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0,06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6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Средняя длина кодовой группы из 2-х символов равна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Arial" pitchFamily="34" charset="0"/>
                          <a:cs typeface="Times New Roman" pitchFamily="18" charset="0"/>
                        </a:rPr>
                        <a:t>2,33</a:t>
                      </a:r>
                      <a:endParaRPr kumimoji="0" 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Arial" pitchFamily="34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13" name="Rectangle 73"/>
          <p:cNvSpPr>
            <a:spLocks noChangeArrowheads="1"/>
          </p:cNvSpPr>
          <p:nvPr/>
        </p:nvSpPr>
        <p:spPr bwMode="auto">
          <a:xfrm>
            <a:off x="827088" y="0"/>
            <a:ext cx="23002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ru-RU"/>
              <a:t>Кодирование пар</a:t>
            </a:r>
          </a:p>
        </p:txBody>
      </p:sp>
      <p:sp>
        <p:nvSpPr>
          <p:cNvPr id="10314" name="Rectangle 74"/>
          <p:cNvSpPr>
            <a:spLocks noChangeArrowheads="1"/>
          </p:cNvSpPr>
          <p:nvPr/>
        </p:nvSpPr>
        <p:spPr bwMode="auto">
          <a:xfrm>
            <a:off x="395288" y="5876925"/>
            <a:ext cx="8572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/>
            <a:r>
              <a:rPr lang="ru-RU"/>
              <a:t>Средняя длина кода одного знака равна 2,33/2=1,165 – уже ближе к энтропии. Избыточность равна </a:t>
            </a:r>
            <a:r>
              <a:rPr lang="en-US" i="1"/>
              <a:t>L</a:t>
            </a:r>
            <a:r>
              <a:rPr lang="ru-RU" i="1"/>
              <a:t> – </a:t>
            </a:r>
            <a:r>
              <a:rPr lang="en-US" i="1"/>
              <a:t>H </a:t>
            </a:r>
            <a:r>
              <a:rPr lang="ru-RU"/>
              <a:t>= 1,165 – 1,1571 </a:t>
            </a:r>
            <a:r>
              <a:rPr lang="ru-RU">
                <a:sym typeface="Symbol" pitchFamily="18" charset="2"/>
              </a:rPr>
              <a:t></a:t>
            </a:r>
            <a:r>
              <a:rPr lang="ru-RU"/>
              <a:t> 0,008.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8713787" cy="850900"/>
          </a:xfrm>
        </p:spPr>
        <p:txBody>
          <a:bodyPr/>
          <a:lstStyle/>
          <a:p>
            <a:r>
              <a:rPr lang="ru-RU" sz="2800"/>
              <a:t>Помехоустойчивое кодирование</a:t>
            </a:r>
            <a:br>
              <a:rPr lang="ru-RU" sz="2800"/>
            </a:br>
            <a:r>
              <a:rPr lang="ru-RU" sz="2800"/>
              <a:t>Введение избыточности</a:t>
            </a:r>
          </a:p>
        </p:txBody>
      </p:sp>
      <p:pic>
        <p:nvPicPr>
          <p:cNvPr id="14340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39750" y="1628775"/>
            <a:ext cx="8353425" cy="1724025"/>
          </a:xfrm>
          <a:noFill/>
          <a:ln/>
        </p:spPr>
      </p:pic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323850" y="981075"/>
            <a:ext cx="6838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>
                <a:latin typeface="Times New Roman" pitchFamily="18" charset="0"/>
              </a:rPr>
              <a:t>Ошибка в одном разряде</a:t>
            </a:r>
            <a:endParaRPr lang="en-US" sz="3200" i="1">
              <a:latin typeface="Times New Roman" pitchFamily="18" charset="0"/>
            </a:endParaRPr>
          </a:p>
        </p:txBody>
      </p:sp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684213" y="3357563"/>
            <a:ext cx="80533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>
                <a:latin typeface="Times New Roman" pitchFamily="18" charset="0"/>
              </a:rPr>
              <a:t>Пакет ошибок длины 8</a:t>
            </a:r>
            <a:endParaRPr lang="en-US" sz="3200" i="1">
              <a:latin typeface="Times New Roman" pitchFamily="18" charset="0"/>
            </a:endParaRPr>
          </a:p>
        </p:txBody>
      </p:sp>
      <p:pic>
        <p:nvPicPr>
          <p:cNvPr id="1434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63713" y="3903663"/>
            <a:ext cx="6121400" cy="2954337"/>
          </a:xfrm>
          <a:noFill/>
          <a:ln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5EC3-9A79-4A73-A870-DB2EED930869}" type="slidenum">
              <a:rPr lang="ru-RU" smtClean="0"/>
              <a:pPr/>
              <a:t>34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/>
              <a:t>Модель ошибки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4294967295"/>
          </p:nvPr>
        </p:nvSpPr>
        <p:spPr>
          <a:xfrm>
            <a:off x="457200" y="1600200"/>
            <a:ext cx="4038600" cy="2692400"/>
          </a:xfrm>
        </p:spPr>
        <p:txBody>
          <a:bodyPr/>
          <a:lstStyle/>
          <a:p>
            <a:r>
              <a:rPr lang="ru-RU" i="1"/>
              <a:t>Ошибка</a:t>
            </a:r>
            <a:r>
              <a:rPr lang="ru-RU"/>
              <a:t> – замена в двоичном сообщении 0 на 1 и\или наоборот, замена 1 на 0</a:t>
            </a:r>
            <a:endParaRPr lang="ru-RU" i="1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4294967295"/>
          </p:nvPr>
        </p:nvSpPr>
        <p:spPr>
          <a:xfrm>
            <a:off x="4648200" y="1600200"/>
            <a:ext cx="4038600" cy="1685925"/>
          </a:xfrm>
        </p:spPr>
        <p:txBody>
          <a:bodyPr/>
          <a:lstStyle/>
          <a:p>
            <a:r>
              <a:rPr lang="ru-RU"/>
              <a:t>Пример: ИСХОДНОЕ СЛОВО: 00010100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4294967295"/>
          </p:nvPr>
        </p:nvSpPr>
        <p:spPr>
          <a:xfrm>
            <a:off x="4859338" y="3284538"/>
            <a:ext cx="4038600" cy="2411412"/>
          </a:xfrm>
        </p:spPr>
        <p:txBody>
          <a:bodyPr/>
          <a:lstStyle/>
          <a:p>
            <a:r>
              <a:rPr lang="ru-RU"/>
              <a:t>ОШИБОЧНЫЕ СЛОВА: 00</a:t>
            </a:r>
            <a:r>
              <a:rPr lang="ru-RU">
                <a:solidFill>
                  <a:srgbClr val="FF0000"/>
                </a:solidFill>
              </a:rPr>
              <a:t>1</a:t>
            </a:r>
            <a:r>
              <a:rPr lang="ru-RU"/>
              <a:t>10100, 000</a:t>
            </a:r>
            <a:r>
              <a:rPr lang="ru-RU">
                <a:solidFill>
                  <a:srgbClr val="FF0000"/>
                </a:solidFill>
              </a:rPr>
              <a:t>0</a:t>
            </a:r>
            <a:r>
              <a:rPr lang="ru-RU"/>
              <a:t>0100, 00</a:t>
            </a:r>
            <a:r>
              <a:rPr lang="ru-RU">
                <a:solidFill>
                  <a:srgbClr val="FF0000"/>
                </a:solidFill>
              </a:rPr>
              <a:t>101</a:t>
            </a:r>
            <a:r>
              <a:rPr lang="ru-RU"/>
              <a:t>100</a:t>
            </a:r>
          </a:p>
          <a:p>
            <a:pPr>
              <a:buFontTx/>
              <a:buNone/>
            </a:pPr>
            <a:endParaRPr lang="ru-RU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23850" y="5084763"/>
            <a:ext cx="26638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Стирающий канал</a:t>
            </a:r>
          </a:p>
          <a:p>
            <a:r>
              <a:rPr lang="ru-RU"/>
              <a:t>1111101 -</a:t>
            </a:r>
            <a:r>
              <a:rPr lang="en-US"/>
              <a:t>&gt;111101</a:t>
            </a:r>
            <a:endParaRPr lang="ru-RU"/>
          </a:p>
          <a:p>
            <a:r>
              <a:rPr lang="ru-RU"/>
              <a:t>Канал со вставками</a:t>
            </a:r>
            <a:endParaRPr lang="en-US"/>
          </a:p>
          <a:p>
            <a:r>
              <a:rPr lang="en-US"/>
              <a:t>1111101-&gt;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1111101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1"/>
          <p:cNvSpPr>
            <a:spLocks noChangeArrowheads="1"/>
          </p:cNvSpPr>
          <p:nvPr/>
        </p:nvSpPr>
        <p:spPr bwMode="auto">
          <a:xfrm>
            <a:off x="323850" y="260350"/>
            <a:ext cx="8286750" cy="1554163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/>
              <a:t>Расстояние Хэмминга между двумя словами есть число разрядов, в которых эти слова различаются</a:t>
            </a:r>
            <a:endParaRPr lang="en-US" sz="3200"/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250825" y="2060575"/>
            <a:ext cx="8686800" cy="1068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800" i="1">
              <a:latin typeface="Times New Roman" pitchFamily="18" charset="0"/>
            </a:endParaRPr>
          </a:p>
          <a:p>
            <a:pPr algn="just"/>
            <a:r>
              <a:rPr lang="en-US" sz="3600" i="1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sz="3600" i="1">
                <a:latin typeface="Times New Roman" pitchFamily="18" charset="0"/>
              </a:rPr>
              <a:t>. </a:t>
            </a:r>
            <a:r>
              <a:rPr lang="ru-RU" sz="3600" i="1">
                <a:latin typeface="Times New Roman" pitchFamily="18" charset="0"/>
              </a:rPr>
              <a:t>Расстояние Хэмминга </a:t>
            </a:r>
            <a:r>
              <a:rPr lang="en-US" sz="3600" i="1">
                <a:latin typeface="Times New Roman" pitchFamily="18" charset="0"/>
              </a:rPr>
              <a:t>d(000, 011) </a:t>
            </a:r>
            <a:r>
              <a:rPr lang="ru-RU" sz="3600" i="1">
                <a:latin typeface="Times New Roman" pitchFamily="18" charset="0"/>
              </a:rPr>
              <a:t>есть</a:t>
            </a:r>
            <a:r>
              <a:rPr lang="en-US" sz="3600" i="1">
                <a:latin typeface="Times New Roman" pitchFamily="18" charset="0"/>
              </a:rPr>
              <a:t> 2     </a:t>
            </a:r>
          </a:p>
        </p:txBody>
      </p:sp>
      <p:sp>
        <p:nvSpPr>
          <p:cNvPr id="17414" name="Rectangle 13"/>
          <p:cNvSpPr>
            <a:spLocks noChangeArrowheads="1"/>
          </p:cNvSpPr>
          <p:nvPr/>
        </p:nvSpPr>
        <p:spPr bwMode="auto">
          <a:xfrm>
            <a:off x="323850" y="3429000"/>
            <a:ext cx="8686800" cy="1190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 i="1">
                <a:solidFill>
                  <a:schemeClr val="hlink"/>
                </a:solidFill>
                <a:latin typeface="Times New Roman" pitchFamily="18" charset="0"/>
              </a:rPr>
              <a:t>2.</a:t>
            </a:r>
            <a:r>
              <a:rPr lang="en-US" sz="2800" i="1">
                <a:latin typeface="Times New Roman" pitchFamily="18" charset="0"/>
              </a:rPr>
              <a:t> </a:t>
            </a:r>
            <a:r>
              <a:rPr lang="ru-RU" sz="3600" i="1">
                <a:latin typeface="Times New Roman" pitchFamily="18" charset="0"/>
              </a:rPr>
              <a:t>Расстояние Хэмминга</a:t>
            </a:r>
            <a:r>
              <a:rPr lang="en-US" sz="3600" i="1">
                <a:latin typeface="Times New Roman" pitchFamily="18" charset="0"/>
              </a:rPr>
              <a:t> d(10101, 11110) </a:t>
            </a:r>
            <a:r>
              <a:rPr lang="ru-RU" sz="3600" i="1">
                <a:latin typeface="Times New Roman" pitchFamily="18" charset="0"/>
              </a:rPr>
              <a:t>равно </a:t>
            </a:r>
            <a:r>
              <a:rPr lang="en-US" sz="3600" i="1">
                <a:latin typeface="Times New Roman" pitchFamily="18" charset="0"/>
              </a:rPr>
              <a:t>3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3200"/>
              <a:t>Декодирование – исправление ошибки, если она произошла</a:t>
            </a:r>
          </a:p>
        </p:txBody>
      </p:sp>
      <p:sp>
        <p:nvSpPr>
          <p:cNvPr id="7" name="Содержимое 6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ru-RU"/>
              <a:t>Множество кодовых слов </a:t>
            </a:r>
            <a:r>
              <a:rPr lang="en-US"/>
              <a:t>{00</a:t>
            </a:r>
            <a:r>
              <a:rPr lang="ru-RU">
                <a:solidFill>
                  <a:srgbClr val="FF0000"/>
                </a:solidFill>
              </a:rPr>
              <a:t>000</a:t>
            </a:r>
            <a:r>
              <a:rPr lang="en-US"/>
              <a:t>,01</a:t>
            </a:r>
            <a:r>
              <a:rPr lang="ru-RU">
                <a:solidFill>
                  <a:srgbClr val="FF0000"/>
                </a:solidFill>
              </a:rPr>
              <a:t>101</a:t>
            </a:r>
            <a:r>
              <a:rPr lang="en-US"/>
              <a:t>,10</a:t>
            </a:r>
            <a:r>
              <a:rPr lang="ru-RU">
                <a:solidFill>
                  <a:srgbClr val="FF0000"/>
                </a:solidFill>
              </a:rPr>
              <a:t>110</a:t>
            </a:r>
            <a:r>
              <a:rPr lang="en-US"/>
              <a:t>,11</a:t>
            </a:r>
            <a:r>
              <a:rPr lang="ru-RU">
                <a:solidFill>
                  <a:srgbClr val="FF0000"/>
                </a:solidFill>
              </a:rPr>
              <a:t>011</a:t>
            </a:r>
            <a:r>
              <a:rPr lang="en-US"/>
              <a:t>}</a:t>
            </a:r>
            <a:endParaRPr lang="ru-RU"/>
          </a:p>
          <a:p>
            <a:r>
              <a:rPr lang="ru-RU"/>
              <a:t>Если полученное слово </a:t>
            </a:r>
            <a:r>
              <a:rPr lang="ru-RU">
                <a:solidFill>
                  <a:srgbClr val="00B0F0"/>
                </a:solidFill>
              </a:rPr>
              <a:t>1</a:t>
            </a:r>
            <a:r>
              <a:rPr lang="ru-RU"/>
              <a:t>0000, то декодируем в «ближайшее» слово 00000</a:t>
            </a:r>
          </a:p>
          <a:p>
            <a:r>
              <a:rPr lang="ru-RU"/>
              <a:t>Если полученное слово 11000 – то только обнаружение</a:t>
            </a:r>
            <a:r>
              <a:rPr lang="en-US"/>
              <a:t> </a:t>
            </a:r>
            <a:r>
              <a:rPr lang="ru-RU"/>
              <a:t>ошибки, так как два варианта: </a:t>
            </a:r>
            <a:r>
              <a:rPr lang="ru-RU">
                <a:solidFill>
                  <a:srgbClr val="00B0F0"/>
                </a:solidFill>
              </a:rPr>
              <a:t>11</a:t>
            </a:r>
            <a:r>
              <a:rPr lang="ru-RU"/>
              <a:t>000 – в 00000 или 110</a:t>
            </a:r>
            <a:r>
              <a:rPr lang="ru-RU">
                <a:solidFill>
                  <a:srgbClr val="00B0F0"/>
                </a:solidFill>
              </a:rPr>
              <a:t>00</a:t>
            </a:r>
            <a:r>
              <a:rPr lang="ru-RU"/>
              <a:t> – в 11011</a:t>
            </a:r>
          </a:p>
          <a:p>
            <a:r>
              <a:rPr lang="en-US"/>
              <a:t> 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/>
              <a:t>Самокорректирующиеся коды</a:t>
            </a:r>
            <a:br>
              <a:rPr lang="ru-RU" sz="4000" b="1"/>
            </a:br>
            <a:endParaRPr lang="ru-RU" sz="4000" b="1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25538"/>
            <a:ext cx="7643812" cy="2405062"/>
          </a:xfrm>
        </p:spPr>
        <p:txBody>
          <a:bodyPr/>
          <a:lstStyle/>
          <a:p>
            <a:pPr algn="just"/>
            <a:r>
              <a:rPr lang="ru-RU" sz="2400" dirty="0"/>
              <a:t>Коды, в которых возможно автоматическое исправление ошибок, называются </a:t>
            </a:r>
            <a:r>
              <a:rPr lang="ru-RU" sz="2400" dirty="0">
                <a:solidFill>
                  <a:srgbClr val="FF0000"/>
                </a:solidFill>
              </a:rPr>
              <a:t>самокорректирующимися</a:t>
            </a:r>
            <a:r>
              <a:rPr lang="ru-RU" sz="2400" dirty="0"/>
              <a:t>. Для построения самокорректирующегося кода, рассчитанного на исправление одиночных ошибок, одного контрольного разряда недостаточно.</a:t>
            </a:r>
          </a:p>
          <a:p>
            <a:endParaRPr lang="ru-RU" sz="2400" dirty="0"/>
          </a:p>
        </p:txBody>
      </p:sp>
      <p:pic>
        <p:nvPicPr>
          <p:cNvPr id="2150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51275" y="4508500"/>
            <a:ext cx="1657350" cy="528638"/>
          </a:xfrm>
          <a:noFill/>
          <a:ln/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39750" y="3716338"/>
            <a:ext cx="8353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 dirty="0"/>
              <a:t>количество контрольных разрядов </a:t>
            </a:r>
            <a:r>
              <a:rPr lang="ru-RU" sz="2400" dirty="0" err="1"/>
              <a:t>k</a:t>
            </a:r>
            <a:r>
              <a:rPr lang="ru-RU" sz="2400" dirty="0"/>
              <a:t> должно быть выбрано так, чтобы удовлетворялось неравенство:</a:t>
            </a:r>
          </a:p>
        </p:txBody>
      </p:sp>
      <p:pic>
        <p:nvPicPr>
          <p:cNvPr id="2151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708400" y="5157788"/>
            <a:ext cx="1968500" cy="441325"/>
          </a:xfrm>
          <a:noFill/>
          <a:ln/>
        </p:spPr>
      </p:pic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575556" y="5697252"/>
            <a:ext cx="8135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 dirty="0"/>
              <a:t>где </a:t>
            </a:r>
            <a:r>
              <a:rPr lang="ru-RU" sz="2400" dirty="0" err="1"/>
              <a:t>m</a:t>
            </a:r>
            <a:r>
              <a:rPr lang="ru-RU" sz="2400" dirty="0"/>
              <a:t> — количество основных двоичных разрядов кодового слова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FFDA3-BB4B-474D-986F-3EDE2971447F}" type="slidenum">
              <a:rPr lang="ru-RU" smtClean="0"/>
              <a:pPr/>
              <a:t>38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938" y="1341438"/>
            <a:ext cx="2179637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611188" y="476250"/>
            <a:ext cx="588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Минимальные значения k при заданных значениях </a:t>
            </a:r>
            <a:r>
              <a:rPr lang="en-US"/>
              <a:t>m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39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в теории управления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611188" y="1725613"/>
            <a:ext cx="79216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ru-RU" sz="2400"/>
              <a:t>Под </a:t>
            </a:r>
            <a:r>
              <a:rPr lang="ru-RU" sz="2400" b="1"/>
              <a:t>информацией в теории управления (менеджменте) </a:t>
            </a:r>
            <a:r>
              <a:rPr lang="ru-RU" sz="2400"/>
              <a:t>понимают сообщения, уменьшающие существующую до этого неопределенность в той предметной области, к которой они относятся, и использующиеся для совершения активного действия, например, управленческого решения.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07375" cy="1341438"/>
          </a:xfrm>
        </p:spPr>
        <p:txBody>
          <a:bodyPr/>
          <a:lstStyle/>
          <a:p>
            <a:r>
              <a:rPr lang="ru-RU" sz="3200"/>
              <a:t>Код Хэмминга, восстановление одного искажения или обнаружение двойного, неклассический подход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900113" y="2781300"/>
            <a:ext cx="2376487" cy="719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/>
              <a:t>101011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2627313" y="24923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771775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2339975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2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979613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3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619250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258888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5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900113" y="2133600"/>
            <a:ext cx="215900" cy="2873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6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2411413" y="24923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2124075" y="2492375"/>
            <a:ext cx="71438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1763713" y="2492375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1331913" y="2492375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1042988" y="2492375"/>
            <a:ext cx="4333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771775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2339975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010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908175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011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476375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100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042988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101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611188" y="17002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110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140200" y="1916113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140200" y="23495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010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140200" y="27813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100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4140200" y="32131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110</a:t>
            </a:r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4140200" y="3716338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348038" y="3068638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900113" y="4437063"/>
            <a:ext cx="2376487" cy="7191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sz="2800"/>
              <a:t>10</a:t>
            </a:r>
            <a:r>
              <a:rPr lang="ru-RU" sz="2800" b="1">
                <a:solidFill>
                  <a:srgbClr val="FF0000"/>
                </a:solidFill>
              </a:rPr>
              <a:t>0</a:t>
            </a:r>
            <a:r>
              <a:rPr lang="ru-RU" sz="2800"/>
              <a:t>011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3348038" y="4724400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4211638" y="4292600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43" name="Rectangle 31"/>
          <p:cNvSpPr>
            <a:spLocks noChangeArrowheads="1"/>
          </p:cNvSpPr>
          <p:nvPr/>
        </p:nvSpPr>
        <p:spPr bwMode="auto">
          <a:xfrm>
            <a:off x="4211638" y="47259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010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4211638" y="5157788"/>
            <a:ext cx="431800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110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4211638" y="5589588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101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5867400" y="4724400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101</a:t>
            </a:r>
          </a:p>
        </p:txBody>
      </p:sp>
      <p:sp>
        <p:nvSpPr>
          <p:cNvPr id="13347" name="Rectangle 35"/>
          <p:cNvSpPr>
            <a:spLocks noChangeArrowheads="1"/>
          </p:cNvSpPr>
          <p:nvPr/>
        </p:nvSpPr>
        <p:spPr bwMode="auto">
          <a:xfrm>
            <a:off x="5867400" y="5157788"/>
            <a:ext cx="431800" cy="2889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001</a:t>
            </a:r>
          </a:p>
        </p:txBody>
      </p:sp>
      <p:sp>
        <p:nvSpPr>
          <p:cNvPr id="13348" name="Rectangle 36"/>
          <p:cNvSpPr>
            <a:spLocks noChangeArrowheads="1"/>
          </p:cNvSpPr>
          <p:nvPr/>
        </p:nvSpPr>
        <p:spPr bwMode="auto">
          <a:xfrm>
            <a:off x="5867400" y="5734050"/>
            <a:ext cx="431800" cy="2889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100</a:t>
            </a:r>
          </a:p>
        </p:txBody>
      </p: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804025" y="5661025"/>
            <a:ext cx="215900" cy="2873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4</a:t>
            </a:r>
          </a:p>
        </p:txBody>
      </p:sp>
      <p:sp>
        <p:nvSpPr>
          <p:cNvPr id="13350" name="Line 38"/>
          <p:cNvSpPr>
            <a:spLocks noChangeShapeType="1"/>
          </p:cNvSpPr>
          <p:nvPr/>
        </p:nvSpPr>
        <p:spPr bwMode="auto">
          <a:xfrm flipV="1">
            <a:off x="6516688" y="5876925"/>
            <a:ext cx="2159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1" name="AutoShape 39"/>
          <p:cNvSpPr>
            <a:spLocks noChangeArrowheads="1"/>
          </p:cNvSpPr>
          <p:nvPr/>
        </p:nvSpPr>
        <p:spPr bwMode="auto">
          <a:xfrm>
            <a:off x="4859338" y="2349500"/>
            <a:ext cx="433387" cy="503238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3352" name="Line 40"/>
          <p:cNvSpPr>
            <a:spLocks noChangeShapeType="1"/>
          </p:cNvSpPr>
          <p:nvPr/>
        </p:nvSpPr>
        <p:spPr bwMode="auto">
          <a:xfrm flipH="1">
            <a:off x="5219700" y="1989138"/>
            <a:ext cx="215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3353" name="Rectangle 41"/>
          <p:cNvSpPr>
            <a:spLocks noChangeArrowheads="1"/>
          </p:cNvSpPr>
          <p:nvPr/>
        </p:nvSpPr>
        <p:spPr bwMode="auto">
          <a:xfrm>
            <a:off x="5508625" y="1412875"/>
            <a:ext cx="935038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XOR</a:t>
            </a:r>
            <a:endParaRPr lang="ru-RU"/>
          </a:p>
        </p:txBody>
      </p:sp>
      <p:sp>
        <p:nvSpPr>
          <p:cNvPr id="13354" name="Rectangle 42"/>
          <p:cNvSpPr>
            <a:spLocks noChangeArrowheads="1"/>
          </p:cNvSpPr>
          <p:nvPr/>
        </p:nvSpPr>
        <p:spPr bwMode="auto">
          <a:xfrm>
            <a:off x="7164388" y="1844675"/>
            <a:ext cx="1295400" cy="17287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/>
            <a:r>
              <a:rPr lang="en-US"/>
              <a:t>0 0    0</a:t>
            </a:r>
          </a:p>
          <a:p>
            <a:pPr marL="342900" indent="-342900" algn="ctr"/>
            <a:r>
              <a:rPr lang="en-US"/>
              <a:t>0 1    1</a:t>
            </a:r>
          </a:p>
          <a:p>
            <a:pPr marL="342900" indent="-342900" algn="ctr"/>
            <a:r>
              <a:rPr lang="en-US"/>
              <a:t>1 0    1</a:t>
            </a:r>
          </a:p>
          <a:p>
            <a:pPr marL="342900" indent="-342900" algn="ctr"/>
            <a:r>
              <a:rPr lang="en-US"/>
              <a:t>1 1    0</a:t>
            </a:r>
            <a:endParaRPr lang="ru-RU"/>
          </a:p>
        </p:txBody>
      </p:sp>
      <p:sp>
        <p:nvSpPr>
          <p:cNvPr id="13355" name="Line 43"/>
          <p:cNvSpPr>
            <a:spLocks noChangeShapeType="1"/>
          </p:cNvSpPr>
          <p:nvPr/>
        </p:nvSpPr>
        <p:spPr bwMode="auto">
          <a:xfrm>
            <a:off x="6588125" y="1916113"/>
            <a:ext cx="360363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44" name="Номер слайда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40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1484313"/>
            <a:ext cx="2087562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23850" y="404813"/>
            <a:ext cx="741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Для Примера рассмотрим классический код Хемминга</a:t>
            </a:r>
          </a:p>
          <a:p>
            <a:r>
              <a:rPr lang="ru-RU"/>
              <a:t>Сгруппируем проверочные символы следующим образом: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23850" y="3284538"/>
            <a:ext cx="6462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Получение кодового слова выглядит следующим образом:</a:t>
            </a:r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3860800"/>
            <a:ext cx="8208962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Декодирование</a:t>
            </a:r>
          </a:p>
        </p:txBody>
      </p:sp>
      <p:pic>
        <p:nvPicPr>
          <p:cNvPr id="12293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11863" y="1484313"/>
            <a:ext cx="2462212" cy="479425"/>
          </a:xfrm>
          <a:noFill/>
          <a:ln/>
        </p:spPr>
      </p:pic>
      <p:pic>
        <p:nvPicPr>
          <p:cNvPr id="12296" name="Picture 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84888" y="2060575"/>
            <a:ext cx="2243137" cy="1417638"/>
          </a:xfrm>
          <a:noFill/>
          <a:ln/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8313" y="1484313"/>
            <a:ext cx="48466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На вход декодера поступает кодовое слово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95288" y="2349500"/>
            <a:ext cx="5905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/>
              <a:t>В декодере в режиме исправления ошибок строится</a:t>
            </a:r>
          </a:p>
          <a:p>
            <a:r>
              <a:rPr lang="ru-RU"/>
              <a:t>последовательность синдромов:</a:t>
            </a:r>
          </a:p>
        </p:txBody>
      </p:sp>
      <p:pic>
        <p:nvPicPr>
          <p:cNvPr id="12298" name="Picture 10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395288" y="3851275"/>
            <a:ext cx="5832475" cy="3006725"/>
          </a:xfrm>
          <a:noFill/>
          <a:ln/>
        </p:spPr>
      </p:pic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3500438"/>
            <a:ext cx="586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/>
              <a:t>Получение синдрома выглядит следующим образом: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516688" y="4094163"/>
            <a:ext cx="2447925" cy="2573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ru-RU"/>
              <a:t>Нули в синдроме показывают отсутствие ошибок, отличный от нуля код соответствует какой-либо единичной ошибке, например для 111, это ошибка в </a:t>
            </a:r>
            <a:r>
              <a:rPr lang="en-US" i="1"/>
              <a:t>i</a:t>
            </a:r>
            <a:r>
              <a:rPr lang="en-US" i="1" baseline="-25000"/>
              <a:t>2</a:t>
            </a:r>
            <a:endParaRPr lang="ru-RU" i="1" baseline="-25000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7092950" y="34290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/>
              <a:t>~i</a:t>
            </a:r>
            <a:r>
              <a:rPr lang="en-US" i="1" baseline="-25000"/>
              <a:t>2</a:t>
            </a:r>
            <a:r>
              <a:rPr lang="en-US" i="1"/>
              <a:t>+i</a:t>
            </a:r>
            <a:r>
              <a:rPr lang="en-US" i="1" baseline="-25000"/>
              <a:t>2</a:t>
            </a:r>
            <a:r>
              <a:rPr lang="en-US" i="1"/>
              <a:t>=1</a:t>
            </a:r>
            <a:endParaRPr lang="ru-RU" i="1" baseline="-2500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09DE-7434-48C9-BA9E-36CE906052E7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Получение кода хэмминга для кодов большей длины</a:t>
            </a:r>
          </a:p>
        </p:txBody>
      </p:sp>
      <p:pic>
        <p:nvPicPr>
          <p:cNvPr id="30724" name="Picture 4" descr="5bb3f198377397fa041e5bb390eec46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1484313"/>
            <a:ext cx="8569325" cy="2108200"/>
          </a:xfrm>
          <a:noFill/>
          <a:ln/>
        </p:spPr>
      </p:pic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0" y="3789363"/>
            <a:ext cx="9144000" cy="18716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Каждую последовательность суммируем по модулю 2 (операция </a:t>
            </a:r>
            <a:r>
              <a:rPr lang="en-US"/>
              <a:t>xor)</a:t>
            </a:r>
            <a:r>
              <a:rPr lang="ru-RU"/>
              <a:t>, получая код:</a:t>
            </a:r>
          </a:p>
          <a:p>
            <a:pPr algn="ctr"/>
            <a:r>
              <a:rPr lang="ru-RU"/>
              <a:t>0+0+1+0+0+0+0+1+1+1+1=1</a:t>
            </a:r>
          </a:p>
          <a:p>
            <a:pPr algn="ctr"/>
            <a:r>
              <a:rPr lang="ru-RU"/>
              <a:t>0+0+0+0+1+0+0+1+1+1=0</a:t>
            </a:r>
          </a:p>
          <a:p>
            <a:pPr algn="ctr"/>
            <a:r>
              <a:rPr lang="ru-RU"/>
              <a:t>0+1+0+0+0+0+0+1+0+1=1</a:t>
            </a:r>
          </a:p>
          <a:p>
            <a:pPr algn="ctr"/>
            <a:r>
              <a:rPr lang="ru-RU"/>
              <a:t>0+0+1+0+0+0+0+1=0</a:t>
            </a:r>
          </a:p>
          <a:p>
            <a:pPr algn="ctr"/>
            <a:r>
              <a:rPr lang="ru-RU"/>
              <a:t>0+1+1+1+0+1=0</a:t>
            </a:r>
          </a:p>
        </p:txBody>
      </p: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250825" y="5734050"/>
            <a:ext cx="8642350" cy="647700"/>
            <a:chOff x="158" y="2886"/>
            <a:chExt cx="5444" cy="408"/>
          </a:xfrm>
        </p:grpSpPr>
        <p:pic>
          <p:nvPicPr>
            <p:cNvPr id="30727" name="Picture 7" descr="5bb3f198377397fa041e5bb390eec466"/>
            <p:cNvPicPr>
              <a:picLocks noChangeAspect="1" noChangeArrowheads="1"/>
            </p:cNvPicPr>
            <p:nvPr/>
          </p:nvPicPr>
          <p:blipFill>
            <a:blip r:embed="rId2" cstate="print"/>
            <a:srcRect b="69020"/>
            <a:stretch>
              <a:fillRect/>
            </a:stretch>
          </p:blipFill>
          <p:spPr bwMode="auto">
            <a:xfrm>
              <a:off x="158" y="2886"/>
              <a:ext cx="5444" cy="40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158" y="3090"/>
              <a:ext cx="25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408" y="3090"/>
              <a:ext cx="25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0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907" y="3090"/>
              <a:ext cx="249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1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1882" y="3090"/>
              <a:ext cx="250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0</a:t>
              </a:r>
            </a:p>
          </p:txBody>
        </p:sp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3878" y="3090"/>
              <a:ext cx="22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/>
                <a:t>0</a:t>
              </a:r>
            </a:p>
          </p:txBody>
        </p:sp>
      </p:grp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0" y="2097088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0" y="2384425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0" y="2673350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0" y="2960688"/>
            <a:ext cx="360363" cy="288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0" y="3249613"/>
            <a:ext cx="360363" cy="287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0</a:t>
            </a:r>
          </a:p>
        </p:txBody>
      </p:sp>
      <p:sp>
        <p:nvSpPr>
          <p:cNvPr id="17" name="Номер слайда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5EC3-9A79-4A73-A870-DB2EED930869}" type="slidenum">
              <a:rPr lang="ru-RU" smtClean="0"/>
              <a:pPr/>
              <a:t>43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215900" y="549275"/>
            <a:ext cx="8642350" cy="2108200"/>
            <a:chOff x="158" y="187"/>
            <a:chExt cx="5444" cy="1328"/>
          </a:xfrm>
        </p:grpSpPr>
        <p:pic>
          <p:nvPicPr>
            <p:cNvPr id="33803" name="Picture 11" descr="5bb3f198377397fa041e5bb390eec46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" y="187"/>
              <a:ext cx="5443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3796" name="Group 4"/>
            <p:cNvGrpSpPr>
              <a:grpSpLocks/>
            </p:cNvGrpSpPr>
            <p:nvPr/>
          </p:nvGrpSpPr>
          <p:grpSpPr bwMode="auto">
            <a:xfrm>
              <a:off x="158" y="187"/>
              <a:ext cx="5444" cy="408"/>
              <a:chOff x="158" y="2886"/>
              <a:chExt cx="5444" cy="408"/>
            </a:xfrm>
          </p:grpSpPr>
          <p:pic>
            <p:nvPicPr>
              <p:cNvPr id="33797" name="Picture 5" descr="5bb3f198377397fa041e5bb390eec466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b="69020"/>
              <a:stretch>
                <a:fillRect/>
              </a:stretch>
            </p:blipFill>
            <p:spPr bwMode="auto">
              <a:xfrm>
                <a:off x="158" y="2886"/>
                <a:ext cx="5444" cy="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3798" name="Rectangle 6"/>
              <p:cNvSpPr>
                <a:spLocks noChangeArrowheads="1"/>
              </p:cNvSpPr>
              <p:nvPr/>
            </p:nvSpPr>
            <p:spPr bwMode="auto">
              <a:xfrm>
                <a:off x="158" y="3090"/>
                <a:ext cx="25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1</a:t>
                </a:r>
              </a:p>
            </p:txBody>
          </p:sp>
          <p:sp>
            <p:nvSpPr>
              <p:cNvPr id="33799" name="Rectangle 7"/>
              <p:cNvSpPr>
                <a:spLocks noChangeArrowheads="1"/>
              </p:cNvSpPr>
              <p:nvPr/>
            </p:nvSpPr>
            <p:spPr bwMode="auto">
              <a:xfrm>
                <a:off x="408" y="3090"/>
                <a:ext cx="25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0</a:t>
                </a:r>
              </a:p>
            </p:txBody>
          </p:sp>
          <p:sp>
            <p:nvSpPr>
              <p:cNvPr id="33800" name="Rectangle 8"/>
              <p:cNvSpPr>
                <a:spLocks noChangeArrowheads="1"/>
              </p:cNvSpPr>
              <p:nvPr/>
            </p:nvSpPr>
            <p:spPr bwMode="auto">
              <a:xfrm>
                <a:off x="907" y="3090"/>
                <a:ext cx="249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1</a:t>
                </a:r>
              </a:p>
            </p:txBody>
          </p:sp>
          <p:sp>
            <p:nvSpPr>
              <p:cNvPr id="33801" name="Rectangle 9"/>
              <p:cNvSpPr>
                <a:spLocks noChangeArrowheads="1"/>
              </p:cNvSpPr>
              <p:nvPr/>
            </p:nvSpPr>
            <p:spPr bwMode="auto">
              <a:xfrm>
                <a:off x="1882" y="3090"/>
                <a:ext cx="250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0</a:t>
                </a:r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3878" y="3090"/>
                <a:ext cx="227" cy="1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ru-RU"/>
                  <a:t>0</a:t>
                </a:r>
              </a:p>
            </p:txBody>
          </p:sp>
        </p:grpSp>
        <p:sp>
          <p:nvSpPr>
            <p:cNvPr id="33804" name="Line 12"/>
            <p:cNvSpPr>
              <a:spLocks noChangeShapeType="1"/>
            </p:cNvSpPr>
            <p:nvPr/>
          </p:nvSpPr>
          <p:spPr bwMode="auto">
            <a:xfrm>
              <a:off x="2676" y="391"/>
              <a:ext cx="159" cy="1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  <p:sp>
          <p:nvSpPr>
            <p:cNvPr id="33805" name="Line 13"/>
            <p:cNvSpPr>
              <a:spLocks noChangeShapeType="1"/>
            </p:cNvSpPr>
            <p:nvPr/>
          </p:nvSpPr>
          <p:spPr bwMode="auto">
            <a:xfrm flipH="1">
              <a:off x="2699" y="391"/>
              <a:ext cx="113" cy="18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4319588" y="188913"/>
            <a:ext cx="2889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716463" y="0"/>
            <a:ext cx="576262" cy="368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1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68313" y="2816225"/>
            <a:ext cx="6408737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>
                <a:solidFill>
                  <a:srgbClr val="FF0000"/>
                </a:solidFill>
              </a:rPr>
              <a:t>1</a:t>
            </a:r>
            <a:r>
              <a:rPr lang="ru-RU" sz="2400"/>
              <a:t>+0+1+0+0+</a:t>
            </a:r>
            <a:r>
              <a:rPr lang="ru-RU" sz="2400">
                <a:solidFill>
                  <a:srgbClr val="FF0000"/>
                </a:solidFill>
              </a:rPr>
              <a:t>1</a:t>
            </a:r>
            <a:r>
              <a:rPr lang="ru-RU" sz="2400"/>
              <a:t>+0+1+1+1+1 =    	1 </a:t>
            </a:r>
            <a:r>
              <a:rPr lang="ru-RU" sz="2400">
                <a:solidFill>
                  <a:srgbClr val="FF0000"/>
                </a:solidFill>
              </a:rPr>
              <a:t>1</a:t>
            </a:r>
          </a:p>
          <a:p>
            <a:r>
              <a:rPr lang="ru-RU" sz="2400"/>
              <a:t>0+0+0+0+1+</a:t>
            </a:r>
            <a:r>
              <a:rPr lang="ru-RU" sz="2400" b="1">
                <a:solidFill>
                  <a:srgbClr val="FF0000"/>
                </a:solidFill>
              </a:rPr>
              <a:t>1</a:t>
            </a:r>
            <a:r>
              <a:rPr lang="ru-RU" sz="2400"/>
              <a:t>+0+1+1+1     =    	1 </a:t>
            </a:r>
            <a:r>
              <a:rPr lang="ru-RU" sz="2400">
                <a:solidFill>
                  <a:srgbClr val="FF0000"/>
                </a:solidFill>
              </a:rPr>
              <a:t>2</a:t>
            </a:r>
          </a:p>
          <a:p>
            <a:r>
              <a:rPr lang="ru-RU" sz="2400" b="1">
                <a:solidFill>
                  <a:srgbClr val="FF0000"/>
                </a:solidFill>
              </a:rPr>
              <a:t>1</a:t>
            </a:r>
            <a:r>
              <a:rPr lang="ru-RU" sz="2400"/>
              <a:t>+1+0+0+0+0+0+1+0+1     =    	0 4</a:t>
            </a:r>
          </a:p>
          <a:p>
            <a:r>
              <a:rPr lang="ru-RU" sz="2400"/>
              <a:t>0+0+1+</a:t>
            </a:r>
            <a:r>
              <a:rPr lang="ru-RU" sz="2400" b="1">
                <a:solidFill>
                  <a:srgbClr val="FF0000"/>
                </a:solidFill>
              </a:rPr>
              <a:t>1</a:t>
            </a:r>
            <a:r>
              <a:rPr lang="ru-RU" sz="2400"/>
              <a:t>+0+0+0+1             =    	1 </a:t>
            </a:r>
            <a:r>
              <a:rPr lang="ru-RU" sz="2400">
                <a:solidFill>
                  <a:srgbClr val="FF0000"/>
                </a:solidFill>
              </a:rPr>
              <a:t>8</a:t>
            </a:r>
          </a:p>
          <a:p>
            <a:r>
              <a:rPr lang="ru-RU" sz="2400"/>
              <a:t>0+1+1+1+0+1                     =     	0 16</a:t>
            </a:r>
          </a:p>
          <a:p>
            <a:r>
              <a:rPr lang="ru-RU" sz="2400"/>
              <a:t>                  		                         </a:t>
            </a:r>
            <a:r>
              <a:rPr lang="ru-RU" sz="2400" b="1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333375"/>
            <a:ext cx="7772400" cy="1143000"/>
          </a:xfrm>
        </p:spPr>
        <p:txBody>
          <a:bodyPr/>
          <a:lstStyle/>
          <a:p>
            <a:r>
              <a:rPr lang="ru-RU" sz="4000" b="1"/>
              <a:t>Понятие системы счисления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>
              <a:buFontTx/>
              <a:buNone/>
            </a:pPr>
            <a:r>
              <a:rPr lang="ru-RU" sz="2800"/>
              <a:t>   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3017838"/>
            <a:ext cx="9144000" cy="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1042988" y="1484313"/>
            <a:ext cx="6934200" cy="32004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/>
            <a:r>
              <a:rPr lang="en-US" sz="3200" b="1" u="sng">
                <a:solidFill>
                  <a:srgbClr val="FF3300"/>
                </a:solidFill>
              </a:rPr>
              <a:t>Система счисления</a:t>
            </a:r>
            <a:r>
              <a:rPr lang="en-US" sz="3200" b="1">
                <a:solidFill>
                  <a:srgbClr val="000000"/>
                </a:solidFill>
              </a:rPr>
              <a:t> — это способ записи чисел с помощью заданного набора специальных знаков. </a:t>
            </a:r>
            <a:endParaRPr lang="en-US" sz="3200" b="1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ru-RU"/>
              <a:t>Два вида систем счисления</a:t>
            </a:r>
          </a:p>
        </p:txBody>
      </p:sp>
      <p:pic>
        <p:nvPicPr>
          <p:cNvPr id="37898" name="Picture 10" descr="вспышка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4149725"/>
            <a:ext cx="4111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вспышка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852738"/>
            <a:ext cx="4111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7948" name="Group 60"/>
          <p:cNvGraphicFramePr>
            <a:graphicFrameLocks noGrp="1"/>
          </p:cNvGraphicFramePr>
          <p:nvPr>
            <p:ph sz="half" idx="4294967295"/>
          </p:nvPr>
        </p:nvGraphicFramePr>
        <p:xfrm>
          <a:off x="323850" y="1268413"/>
          <a:ext cx="8496300" cy="5332286"/>
        </p:xfrm>
        <a:graphic>
          <a:graphicData uri="http://schemas.openxmlformats.org/drawingml/2006/table">
            <a:tbl>
              <a:tblPr/>
              <a:tblGrid>
                <a:gridCol w="4248150"/>
                <a:gridCol w="4248150"/>
              </a:tblGrid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позиционные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непозиционные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В </a:t>
                      </a:r>
                      <a:r>
                        <a:rPr kumimoji="0" lang="ru-RU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позиционных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системах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счисления 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вес каждой цифры изменяется в зависимости от ее положения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(позиции) в последовательности цифр, изображающих число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В </a:t>
                      </a:r>
                      <a:r>
                        <a:rPr kumimoji="0" lang="ru-RU" sz="1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</a:rPr>
                        <a:t>непозиционных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системах вес цифры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 (т.е. тот вклад, который она вносит в значение числа) 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не зависит от ее позиции </a:t>
                      </a: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pitchFamily="34" charset="0"/>
                        </a:rPr>
                        <a:t>в записи числа.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Пример: В десятичном числе 757,7 первая семерка означает 7 сотен, вторая – 7 единиц,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третья – 7 десятых долей единицы.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</a:rPr>
                        <a:t>Пример: В римской системе счисления в числе ХХХII (тридцать два) вес цифры Х в любой позиции равен просто десяти.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46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0"/>
            <a:ext cx="4321175" cy="324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1" name="Rectangle 6"/>
          <p:cNvSpPr>
            <a:spLocks noChangeArrowheads="1"/>
          </p:cNvSpPr>
          <p:nvPr/>
        </p:nvSpPr>
        <p:spPr bwMode="auto">
          <a:xfrm>
            <a:off x="250825" y="3429000"/>
            <a:ext cx="3744913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</a:rPr>
              <a:t>при работе с двоичными кодами удобны недесятичные системы счисления, а основания кратные степеням двойки.</a:t>
            </a:r>
          </a:p>
          <a:p>
            <a:pPr algn="just"/>
            <a:endParaRPr lang="ru-RU" sz="2000" dirty="0">
              <a:latin typeface="Times New Roman" pitchFamily="18" charset="0"/>
            </a:endParaRPr>
          </a:p>
          <a:p>
            <a:pPr algn="just"/>
            <a:r>
              <a:rPr lang="ru-RU" b="1" dirty="0">
                <a:solidFill>
                  <a:srgbClr val="FF0000"/>
                </a:solidFill>
              </a:rPr>
              <a:t>Любая позиционная система </a:t>
            </a:r>
          </a:p>
          <a:p>
            <a:pPr algn="just"/>
            <a:r>
              <a:rPr lang="ru-RU" b="1" dirty="0">
                <a:solidFill>
                  <a:srgbClr val="FF0000"/>
                </a:solidFill>
              </a:rPr>
              <a:t>счисления характеризуется своим основанием</a:t>
            </a:r>
          </a:p>
          <a:p>
            <a:pPr algn="just"/>
            <a:endParaRPr lang="ru-RU" b="1" dirty="0">
              <a:solidFill>
                <a:schemeClr val="bg2"/>
              </a:solidFill>
            </a:endParaRPr>
          </a:p>
          <a:p>
            <a:pPr algn="just"/>
            <a:endParaRPr lang="ru-RU" sz="2000" dirty="0">
              <a:latin typeface="Times New Roman" pitchFamily="18" charset="0"/>
            </a:endParaRPr>
          </a:p>
        </p:txBody>
      </p:sp>
      <p:grpSp>
        <p:nvGrpSpPr>
          <p:cNvPr id="37892" name="Group 9"/>
          <p:cNvGrpSpPr>
            <a:grpSpLocks/>
          </p:cNvGrpSpPr>
          <p:nvPr/>
        </p:nvGrpSpPr>
        <p:grpSpPr bwMode="auto">
          <a:xfrm>
            <a:off x="4572001" y="3213100"/>
            <a:ext cx="4572000" cy="3516313"/>
            <a:chOff x="2880" y="2024"/>
            <a:chExt cx="2983" cy="2215"/>
          </a:xfrm>
        </p:grpSpPr>
        <p:pic>
          <p:nvPicPr>
            <p:cNvPr id="37893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 r="3662"/>
            <a:stretch>
              <a:fillRect/>
            </a:stretch>
          </p:blipFill>
          <p:spPr bwMode="auto">
            <a:xfrm>
              <a:off x="2880" y="2024"/>
              <a:ext cx="2983" cy="1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4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3249"/>
              <a:ext cx="2940" cy="9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4572000" y="1125538"/>
            <a:ext cx="45720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000" dirty="0">
                <a:latin typeface="Times New Roman" pitchFamily="18" charset="0"/>
              </a:rPr>
              <a:t>Любое двоичное число, состоящее из 1 с несколькими нулями, является степенью двойки. Показатель степени равен числу нулей. </a:t>
            </a:r>
          </a:p>
          <a:p>
            <a:pPr algn="just"/>
            <a:r>
              <a:rPr lang="ru-RU" sz="2000" dirty="0">
                <a:latin typeface="Times New Roman" pitchFamily="18" charset="0"/>
              </a:rPr>
              <a:t>Таблица степеней двойки демонстрирует это правило наглядно.</a:t>
            </a:r>
          </a:p>
        </p:txBody>
      </p:sp>
      <p:sp>
        <p:nvSpPr>
          <p:cNvPr id="37896" name="Oval 11"/>
          <p:cNvSpPr>
            <a:spLocks noChangeArrowheads="1"/>
          </p:cNvSpPr>
          <p:nvPr/>
        </p:nvSpPr>
        <p:spPr bwMode="auto">
          <a:xfrm>
            <a:off x="4572000" y="4508500"/>
            <a:ext cx="360363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37897" name="Oval 14"/>
          <p:cNvSpPr>
            <a:spLocks noChangeArrowheads="1"/>
          </p:cNvSpPr>
          <p:nvPr/>
        </p:nvSpPr>
        <p:spPr bwMode="auto">
          <a:xfrm>
            <a:off x="8315325" y="4581525"/>
            <a:ext cx="360363" cy="144463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91512" cy="1893887"/>
          </a:xfrm>
        </p:spPr>
        <p:txBody>
          <a:bodyPr/>
          <a:lstStyle/>
          <a:p>
            <a:r>
              <a:rPr lang="ru-RU" sz="2400" b="1">
                <a:solidFill>
                  <a:schemeClr val="bg2"/>
                </a:solidFill>
              </a:rPr>
              <a:t>Переводимое число необходимо записать в виде суммы произведений цифр числа на основание системы счисления в степени, соответствующей позиции цифры в числе.</a:t>
            </a:r>
            <a:r>
              <a:rPr lang="en-US" sz="4000" b="1">
                <a:solidFill>
                  <a:schemeClr val="bg2"/>
                </a:solidFill>
              </a:rPr>
              <a:t/>
            </a:r>
            <a:br>
              <a:rPr lang="en-US" sz="4000" b="1">
                <a:solidFill>
                  <a:schemeClr val="bg2"/>
                </a:solidFill>
              </a:rPr>
            </a:br>
            <a:endParaRPr lang="ru-RU" sz="4000" b="1">
              <a:solidFill>
                <a:schemeClr val="bg2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1916113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ru-RU" sz="1800" b="1">
                <a:solidFill>
                  <a:schemeClr val="bg2"/>
                </a:solidFill>
              </a:rPr>
              <a:t>5 </a:t>
            </a:r>
            <a:r>
              <a:rPr lang="en-US" sz="1800" b="1">
                <a:solidFill>
                  <a:schemeClr val="bg2"/>
                </a:solidFill>
              </a:rPr>
              <a:t> </a:t>
            </a:r>
            <a:r>
              <a:rPr lang="ru-RU" sz="1800" b="1">
                <a:solidFill>
                  <a:schemeClr val="bg2"/>
                </a:solidFill>
              </a:rPr>
              <a:t>4  3 </a:t>
            </a:r>
            <a:r>
              <a:rPr lang="en-US" sz="1800" b="1">
                <a:solidFill>
                  <a:schemeClr val="bg2"/>
                </a:solidFill>
              </a:rPr>
              <a:t> </a:t>
            </a:r>
            <a:r>
              <a:rPr lang="ru-RU" sz="1800" b="1">
                <a:solidFill>
                  <a:schemeClr val="bg2"/>
                </a:solidFill>
              </a:rPr>
              <a:t>2 </a:t>
            </a:r>
            <a:r>
              <a:rPr lang="en-US" sz="1800" b="1">
                <a:solidFill>
                  <a:schemeClr val="bg2"/>
                </a:solidFill>
              </a:rPr>
              <a:t> </a:t>
            </a:r>
            <a:r>
              <a:rPr lang="ru-RU" sz="1800" b="1">
                <a:solidFill>
                  <a:schemeClr val="bg2"/>
                </a:solidFill>
              </a:rPr>
              <a:t>1</a:t>
            </a:r>
            <a:r>
              <a:rPr lang="en-US" sz="1800" b="1">
                <a:solidFill>
                  <a:schemeClr val="bg2"/>
                </a:solidFill>
              </a:rPr>
              <a:t> </a:t>
            </a:r>
            <a:r>
              <a:rPr lang="ru-RU" sz="1800" b="1">
                <a:solidFill>
                  <a:schemeClr val="bg2"/>
                </a:solidFill>
              </a:rPr>
              <a:t>  0  </a:t>
            </a:r>
            <a:r>
              <a:rPr lang="en-US" sz="1800" b="1">
                <a:solidFill>
                  <a:schemeClr val="bg2"/>
                </a:solidFill>
              </a:rPr>
              <a:t> </a:t>
            </a:r>
            <a:r>
              <a:rPr lang="ru-RU" sz="1800" b="1">
                <a:solidFill>
                  <a:schemeClr val="bg2"/>
                </a:solidFill>
              </a:rPr>
              <a:t>-1 -2</a:t>
            </a:r>
            <a:r>
              <a:rPr lang="ru-RU" b="1" u="sng">
                <a:solidFill>
                  <a:schemeClr val="bg2"/>
                </a:solidFill>
              </a:rPr>
              <a:t>                                              </a:t>
            </a:r>
          </a:p>
          <a:p>
            <a:pPr>
              <a:buFontTx/>
              <a:buNone/>
            </a:pPr>
            <a:r>
              <a:rPr lang="ru-RU" sz="3600" b="1">
                <a:solidFill>
                  <a:schemeClr val="bg2"/>
                </a:solidFill>
              </a:rPr>
              <a:t>111000.11</a:t>
            </a:r>
            <a:r>
              <a:rPr lang="ru-RU" sz="3600" b="1" baseline="-25000">
                <a:solidFill>
                  <a:schemeClr val="bg2"/>
                </a:solidFill>
              </a:rPr>
              <a:t>2</a:t>
            </a:r>
            <a:r>
              <a:rPr lang="ru-RU" sz="3600" b="1">
                <a:solidFill>
                  <a:schemeClr val="bg2"/>
                </a:solidFill>
              </a:rPr>
              <a:t>=1</a:t>
            </a:r>
            <a:r>
              <a:rPr lang="ru-RU" b="1">
                <a:solidFill>
                  <a:schemeClr val="bg2"/>
                </a:solidFill>
              </a:rPr>
              <a:t>•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5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ru-RU" b="1">
                <a:solidFill>
                  <a:schemeClr val="bg2"/>
                </a:solidFill>
              </a:rPr>
              <a:t>•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4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ru-RU" b="1">
                <a:solidFill>
                  <a:schemeClr val="bg2"/>
                </a:solidFill>
              </a:rPr>
              <a:t>•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3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ru-RU" b="1">
                <a:solidFill>
                  <a:schemeClr val="bg2"/>
                </a:solidFill>
              </a:rPr>
              <a:t>•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ru-RU" b="1">
                <a:solidFill>
                  <a:schemeClr val="bg2"/>
                </a:solidFill>
              </a:rPr>
              <a:t>•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-2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=</a:t>
            </a:r>
          </a:p>
          <a:p>
            <a:pPr>
              <a:buFontTx/>
              <a:buNone/>
            </a:pP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                  = 32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16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8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½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 + 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¼ </a:t>
            </a: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=</a:t>
            </a:r>
            <a:endParaRPr lang="en-US" sz="4000" b="1">
              <a:solidFill>
                <a:schemeClr val="bg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               </a:t>
            </a:r>
            <a:r>
              <a:rPr lang="en-US" sz="3600" b="1">
                <a:solidFill>
                  <a:schemeClr val="bg2"/>
                </a:solidFill>
                <a:sym typeface="Symbol" pitchFamily="18" charset="2"/>
              </a:rPr>
              <a:t>= 56,75</a:t>
            </a:r>
            <a:r>
              <a:rPr lang="en-US" sz="3600" b="1" baseline="-25000">
                <a:solidFill>
                  <a:schemeClr val="bg2"/>
                </a:solidFill>
                <a:sym typeface="Symbol" pitchFamily="18" charset="2"/>
              </a:rPr>
              <a:t>10</a:t>
            </a:r>
            <a:endParaRPr lang="ru-RU" sz="3600" b="1" baseline="-25000">
              <a:solidFill>
                <a:schemeClr val="bg2"/>
              </a:solidFill>
              <a:sym typeface="Symbol" pitchFamily="18" charset="2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48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089025"/>
            <a:ext cx="4787900" cy="3565525"/>
          </a:xfrm>
          <a:prstGeom prst="rect">
            <a:avLst/>
          </a:prstGeom>
          <a:noFill/>
        </p:spPr>
      </p:pic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58775" y="368300"/>
            <a:ext cx="20526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>
                <a:solidFill>
                  <a:schemeClr val="bg2"/>
                </a:solidFill>
              </a:rPr>
              <a:t>1001100</a:t>
            </a:r>
            <a:r>
              <a:rPr lang="ru-RU" sz="3200" b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627313" y="4833938"/>
            <a:ext cx="2916237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ru-RU"/>
              <a:t>64 </a:t>
            </a:r>
            <a:r>
              <a:rPr lang="en-US"/>
              <a:t>: </a:t>
            </a:r>
            <a:r>
              <a:rPr lang="ru-RU"/>
              <a:t>32</a:t>
            </a:r>
            <a:r>
              <a:rPr lang="en-US"/>
              <a:t> :</a:t>
            </a:r>
            <a:r>
              <a:rPr lang="ru-RU"/>
              <a:t> 16</a:t>
            </a:r>
            <a:r>
              <a:rPr lang="en-US"/>
              <a:t> : </a:t>
            </a:r>
            <a:r>
              <a:rPr lang="ru-RU"/>
              <a:t> 8</a:t>
            </a:r>
            <a:r>
              <a:rPr lang="en-US"/>
              <a:t>  :</a:t>
            </a:r>
            <a:r>
              <a:rPr lang="ru-RU"/>
              <a:t> 4</a:t>
            </a:r>
            <a:r>
              <a:rPr lang="en-US"/>
              <a:t> :</a:t>
            </a:r>
            <a:r>
              <a:rPr lang="ru-RU"/>
              <a:t> 2</a:t>
            </a:r>
            <a:r>
              <a:rPr lang="en-US"/>
              <a:t> :</a:t>
            </a:r>
            <a:r>
              <a:rPr lang="ru-RU"/>
              <a:t> 1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2627313" y="5697538"/>
            <a:ext cx="2881312" cy="468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1 :  0   :</a:t>
            </a:r>
            <a:r>
              <a:rPr lang="ru-RU"/>
              <a:t> </a:t>
            </a:r>
            <a:r>
              <a:rPr lang="en-US"/>
              <a:t> 0  :  1  :</a:t>
            </a:r>
            <a:r>
              <a:rPr lang="ru-RU"/>
              <a:t> </a:t>
            </a:r>
            <a:r>
              <a:rPr lang="en-US"/>
              <a:t>1 :</a:t>
            </a:r>
            <a:r>
              <a:rPr lang="ru-RU"/>
              <a:t> </a:t>
            </a:r>
            <a:r>
              <a:rPr lang="en-US"/>
              <a:t>0 :</a:t>
            </a:r>
            <a:r>
              <a:rPr lang="ru-RU"/>
              <a:t> </a:t>
            </a:r>
            <a:r>
              <a:rPr lang="en-US"/>
              <a:t>0</a:t>
            </a:r>
            <a:endParaRPr lang="ru-RU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2879725" y="5300663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H="1" flipV="1">
            <a:off x="4176713" y="53371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 flipV="1">
            <a:off x="4535488" y="5337175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3095625" y="5373688"/>
            <a:ext cx="431800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12</a:t>
            </a:r>
            <a:endParaRPr lang="ru-RU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284663" y="5373688"/>
            <a:ext cx="179387" cy="250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49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 b="1" smtClean="0"/>
              <a:t>ключевые атрибуты информации.</a:t>
            </a:r>
            <a:r>
              <a:rPr lang="ru-RU" sz="4000" smtClean="0"/>
              <a:t> </a:t>
            </a:r>
            <a:br>
              <a:rPr lang="ru-RU" sz="4000" smtClean="0"/>
            </a:br>
            <a:endParaRPr lang="ru-RU" sz="400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785225" cy="532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800" smtClean="0"/>
              <a:t>1. </a:t>
            </a:r>
            <a:r>
              <a:rPr lang="ru-RU" sz="1800" b="1" smtClean="0"/>
              <a:t>Достоверность.</a:t>
            </a:r>
            <a:r>
              <a:rPr lang="ru-RU" sz="1800" smtClean="0"/>
              <a:t> информация свободна от ошибок, чьей-либо пристрастности и отражает истинное положение дел. Часто организации применяют независимые источники информации, чтобы анализируя их, уменьшать фактор пристрастности в принимаемом решении или в распространяемой производной информации. 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2. </a:t>
            </a:r>
            <a:r>
              <a:rPr lang="ru-RU" sz="1800" b="1" smtClean="0"/>
              <a:t>Оперативность.</a:t>
            </a:r>
            <a:r>
              <a:rPr lang="ru-RU" sz="1800" smtClean="0"/>
              <a:t> Доставка информации получателям в рамках необходимых временных границ. Например, вчерашняя газета сегодня, запоздавшая котировка акций. Своевременность просто означает, что адресат должен получить информацию, когда ему нужно.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3. </a:t>
            </a:r>
            <a:r>
              <a:rPr lang="ru-RU" sz="1800" b="1" smtClean="0"/>
              <a:t>Актуальность</a:t>
            </a:r>
            <a:r>
              <a:rPr lang="ru-RU" sz="1800" smtClean="0"/>
              <a:t>, т.е. важность, существенность для настоящего времени. Точная и своевременная информация может в то же время быть неактуальной, более того информация, актуальная для одного получателя, не обязательно актуальна для другого.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4. </a:t>
            </a:r>
            <a:r>
              <a:rPr lang="ru-RU" sz="1800" b="1" smtClean="0"/>
              <a:t>Полнота.</a:t>
            </a:r>
            <a:r>
              <a:rPr lang="ru-RU" sz="1800" smtClean="0"/>
              <a:t> Информация должна содержать все важные данные, которые ожидают от нее пользователи, и ее должно быть достаточно для понимания и принятия решения. 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5. </a:t>
            </a:r>
            <a:r>
              <a:rPr lang="ru-RU" sz="1800" b="1" smtClean="0"/>
              <a:t>Полезность.</a:t>
            </a:r>
            <a:r>
              <a:rPr lang="ru-RU" sz="1800" smtClean="0"/>
              <a:t> Полезность (ценность) информации определяется по тем задачам, которые можно решить с ее помощью.</a:t>
            </a:r>
          </a:p>
          <a:p>
            <a:pPr eaLnBrk="1" hangingPunct="1">
              <a:lnSpc>
                <a:spcPct val="80000"/>
              </a:lnSpc>
            </a:pPr>
            <a:r>
              <a:rPr lang="ru-RU" sz="1800" smtClean="0"/>
              <a:t>6. </a:t>
            </a:r>
            <a:r>
              <a:rPr lang="ru-RU" sz="1800" b="1" smtClean="0"/>
              <a:t>Понятность</a:t>
            </a:r>
            <a:r>
              <a:rPr lang="ru-RU" sz="1800" smtClean="0"/>
              <a:t> означает, что информация может быть представлена в ясном и понятном для потребителя формате. Потребитель информации – лицо, принимающее решение, должен как можно меньше времени тратить на дополнительные уточнения поступившей информации.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0"/>
          <p:cNvGraphicFramePr>
            <a:graphicFrameLocks noChangeAspect="1"/>
          </p:cNvGraphicFramePr>
          <p:nvPr>
            <p:ph idx="4294967295"/>
          </p:nvPr>
        </p:nvGraphicFramePr>
        <p:xfrm>
          <a:off x="685800" y="533400"/>
          <a:ext cx="3589338" cy="5486400"/>
        </p:xfrm>
        <a:graphic>
          <a:graphicData uri="http://schemas.openxmlformats.org/presentationml/2006/ole">
            <p:oleObj spid="_x0000_s40962" name="Точечный рисунок" r:id="rId3" imgW="2685714" imgH="4105848" progId="PBrush">
              <p:embed/>
            </p:oleObj>
          </a:graphicData>
        </a:graphic>
      </p:graphicFrame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84213" y="6216650"/>
            <a:ext cx="2232025" cy="6413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/>
              <a:t>  </a:t>
            </a:r>
            <a:r>
              <a:rPr lang="ru-RU" sz="3600" b="1">
                <a:solidFill>
                  <a:schemeClr val="bg2"/>
                </a:solidFill>
              </a:rPr>
              <a:t>0,375</a:t>
            </a:r>
            <a:r>
              <a:rPr lang="ru-RU" sz="3600" b="1" baseline="-25000">
                <a:solidFill>
                  <a:schemeClr val="bg2"/>
                </a:solidFill>
              </a:rPr>
              <a:t>10</a:t>
            </a:r>
            <a:r>
              <a:rPr lang="ru-RU" sz="3600" b="1">
                <a:solidFill>
                  <a:schemeClr val="bg2"/>
                </a:solidFill>
              </a:rPr>
              <a:t>=</a:t>
            </a:r>
            <a:endParaRPr lang="ru-RU" sz="3600" b="1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916238" y="6216650"/>
            <a:ext cx="2016125" cy="6413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600" b="1">
                <a:solidFill>
                  <a:schemeClr val="bg2"/>
                </a:solidFill>
              </a:rPr>
              <a:t> 0,011</a:t>
            </a:r>
            <a:r>
              <a:rPr lang="ru-RU" sz="3600" b="1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4572000" y="588963"/>
            <a:ext cx="4248150" cy="521652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2800" b="1">
                <a:solidFill>
                  <a:srgbClr val="FF3300"/>
                </a:solidFill>
              </a:rPr>
              <a:t>Дробная часть</a:t>
            </a:r>
            <a:r>
              <a:rPr lang="ru-RU" sz="2800" b="1">
                <a:solidFill>
                  <a:schemeClr val="bg2"/>
                </a:solidFill>
              </a:rPr>
              <a:t> получается из целых частей    (0 или 1) при ее последовательном умножении на 2 до тех пор, пока дробная часть не обратится в 0 или получится требуемое количество знаков после разделительной точки.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Пример перевода из восьмиричной системы счисления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50825" y="2276475"/>
            <a:ext cx="8642350" cy="34575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ru-RU" b="1">
                <a:solidFill>
                  <a:schemeClr val="bg2"/>
                </a:solidFill>
              </a:rPr>
              <a:t>              2 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ru-RU" b="1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ru-RU" b="1">
                <a:solidFill>
                  <a:schemeClr val="bg2"/>
                </a:solidFill>
              </a:rPr>
              <a:t> 0  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ru-RU" b="1">
                <a:solidFill>
                  <a:schemeClr val="bg2"/>
                </a:solidFill>
              </a:rPr>
              <a:t> -1</a:t>
            </a:r>
            <a:endParaRPr lang="ru-RU" sz="3200" b="1" u="sng">
              <a:solidFill>
                <a:schemeClr val="bg2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lang="ru-RU" sz="3600" b="1">
                <a:solidFill>
                  <a:schemeClr val="bg2"/>
                </a:solidFill>
              </a:rPr>
              <a:t>      </a:t>
            </a:r>
            <a:r>
              <a:rPr lang="ru-RU" sz="4000" b="1">
                <a:solidFill>
                  <a:schemeClr val="bg2"/>
                </a:solidFill>
              </a:rPr>
              <a:t>421.5</a:t>
            </a:r>
            <a:r>
              <a:rPr lang="ru-RU" sz="4000" b="1" baseline="-25000">
                <a:solidFill>
                  <a:schemeClr val="bg2"/>
                </a:solidFill>
              </a:rPr>
              <a:t>8</a:t>
            </a:r>
            <a:r>
              <a:rPr lang="en-US" sz="4000" b="1" baseline="-25000">
                <a:solidFill>
                  <a:schemeClr val="bg2"/>
                </a:solidFill>
              </a:rPr>
              <a:t> </a:t>
            </a:r>
            <a:r>
              <a:rPr lang="ru-RU" sz="4000" b="1">
                <a:solidFill>
                  <a:schemeClr val="bg2"/>
                </a:solidFill>
              </a:rPr>
              <a:t>=</a:t>
            </a:r>
            <a:r>
              <a:rPr lang="en-US" sz="4000" b="1">
                <a:solidFill>
                  <a:schemeClr val="bg2"/>
                </a:solidFill>
              </a:rPr>
              <a:t> </a:t>
            </a:r>
            <a:r>
              <a:rPr lang="ru-RU" sz="4000" b="1">
                <a:solidFill>
                  <a:schemeClr val="bg2"/>
                </a:solidFill>
              </a:rPr>
              <a:t>4•8</a:t>
            </a:r>
            <a:r>
              <a:rPr lang="ru-RU" sz="4000" b="1" baseline="30000">
                <a:solidFill>
                  <a:schemeClr val="bg2"/>
                </a:solidFill>
              </a:rPr>
              <a:t>2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+2</a:t>
            </a:r>
            <a:r>
              <a:rPr lang="ru-RU" sz="4000" b="1">
                <a:solidFill>
                  <a:schemeClr val="bg2"/>
                </a:solidFill>
              </a:rPr>
              <a:t>•8</a:t>
            </a:r>
            <a:r>
              <a:rPr lang="ru-RU" sz="4000" b="1" baseline="30000">
                <a:solidFill>
                  <a:schemeClr val="bg2"/>
                </a:solidFill>
              </a:rPr>
              <a:t>1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ru-RU" sz="4000" b="1">
                <a:solidFill>
                  <a:schemeClr val="bg2"/>
                </a:solidFill>
              </a:rPr>
              <a:t>•8</a:t>
            </a:r>
            <a:r>
              <a:rPr lang="ru-RU" sz="4000" b="1" baseline="30000">
                <a:solidFill>
                  <a:schemeClr val="bg2"/>
                </a:solidFill>
              </a:rPr>
              <a:t>0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+5</a:t>
            </a:r>
            <a:r>
              <a:rPr lang="ru-RU" sz="4000" b="1">
                <a:solidFill>
                  <a:schemeClr val="bg2"/>
                </a:solidFill>
              </a:rPr>
              <a:t>•8</a:t>
            </a:r>
            <a:r>
              <a:rPr lang="ru-RU" sz="4000" b="1" baseline="30000">
                <a:solidFill>
                  <a:schemeClr val="bg2"/>
                </a:solidFill>
                <a:sym typeface="Symbol" pitchFamily="18" charset="2"/>
              </a:rPr>
              <a:t>-1</a:t>
            </a:r>
            <a:r>
              <a:rPr lang="ru-RU" sz="3600" b="1" baseline="300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=</a:t>
            </a:r>
          </a:p>
          <a:p>
            <a:pPr marL="609600" indent="-609600">
              <a:spcBef>
                <a:spcPct val="20000"/>
              </a:spcBef>
            </a:pPr>
            <a:r>
              <a:rPr lang="ru-RU" sz="3600" b="1">
                <a:solidFill>
                  <a:schemeClr val="bg2"/>
                </a:solidFill>
                <a:sym typeface="Symbol" pitchFamily="18" charset="2"/>
              </a:rPr>
              <a:t>                 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= 256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16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1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5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/8 =</a:t>
            </a:r>
          </a:p>
          <a:p>
            <a:pPr marL="609600" indent="-609600">
              <a:spcBef>
                <a:spcPct val="20000"/>
              </a:spcBef>
            </a:pP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               = 273,625</a:t>
            </a:r>
            <a:r>
              <a:rPr lang="en-US" sz="4000" b="1" baseline="-25000">
                <a:solidFill>
                  <a:schemeClr val="bg2"/>
                </a:solidFill>
                <a:sym typeface="Symbol" pitchFamily="18" charset="2"/>
              </a:rPr>
              <a:t>10</a:t>
            </a:r>
            <a:endParaRPr lang="ru-RU" sz="4000" b="1" baseline="-25000">
              <a:solidFill>
                <a:schemeClr val="bg2"/>
              </a:solidFill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</a:pPr>
            <a:endParaRPr lang="ru-RU" sz="4000" b="1">
              <a:sym typeface="Symbol" pitchFamily="18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51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Пример перевода из шестнадцатиричной системы счисления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323850" y="2349500"/>
            <a:ext cx="8640763" cy="41148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b="1">
                <a:solidFill>
                  <a:schemeClr val="bg2"/>
                </a:solidFill>
              </a:rPr>
              <a:t>             </a:t>
            </a:r>
            <a:r>
              <a:rPr lang="ru-RU" b="1">
                <a:solidFill>
                  <a:schemeClr val="bg2"/>
                </a:solidFill>
              </a:rPr>
              <a:t>1</a:t>
            </a: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ru-RU" b="1">
                <a:solidFill>
                  <a:schemeClr val="bg2"/>
                </a:solidFill>
              </a:rPr>
              <a:t> 0  </a:t>
            </a:r>
            <a:r>
              <a:rPr lang="en-US" b="1">
                <a:solidFill>
                  <a:schemeClr val="bg2"/>
                </a:solidFill>
              </a:rPr>
              <a:t> </a:t>
            </a:r>
            <a:r>
              <a:rPr lang="ru-RU" b="1">
                <a:solidFill>
                  <a:schemeClr val="bg2"/>
                </a:solidFill>
              </a:rPr>
              <a:t> -1</a:t>
            </a:r>
            <a:endParaRPr lang="ru-RU" sz="3200" b="1" u="sng">
              <a:solidFill>
                <a:schemeClr val="bg2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lang="ru-RU" sz="3600" b="1">
                <a:solidFill>
                  <a:schemeClr val="bg2"/>
                </a:solidFill>
              </a:rPr>
              <a:t>      </a:t>
            </a:r>
            <a:r>
              <a:rPr lang="en-US" sz="4000" b="1">
                <a:solidFill>
                  <a:schemeClr val="bg2"/>
                </a:solidFill>
              </a:rPr>
              <a:t>A7</a:t>
            </a:r>
            <a:r>
              <a:rPr lang="ru-RU" sz="4000" b="1">
                <a:solidFill>
                  <a:schemeClr val="bg2"/>
                </a:solidFill>
              </a:rPr>
              <a:t>.</a:t>
            </a:r>
            <a:r>
              <a:rPr lang="en-US" sz="4000" b="1">
                <a:solidFill>
                  <a:schemeClr val="bg2"/>
                </a:solidFill>
              </a:rPr>
              <a:t>C</a:t>
            </a:r>
            <a:r>
              <a:rPr lang="en-US" sz="4000" b="1" baseline="-25000">
                <a:solidFill>
                  <a:schemeClr val="bg2"/>
                </a:solidFill>
              </a:rPr>
              <a:t>16 </a:t>
            </a:r>
            <a:r>
              <a:rPr lang="ru-RU" sz="4000" b="1">
                <a:solidFill>
                  <a:schemeClr val="bg2"/>
                </a:solidFill>
              </a:rPr>
              <a:t>=</a:t>
            </a:r>
            <a:r>
              <a:rPr lang="en-US" sz="4000" b="1">
                <a:solidFill>
                  <a:schemeClr val="bg2"/>
                </a:solidFill>
              </a:rPr>
              <a:t> 10</a:t>
            </a:r>
            <a:r>
              <a:rPr lang="ru-RU" sz="4000" b="1">
                <a:solidFill>
                  <a:schemeClr val="bg2"/>
                </a:solidFill>
              </a:rPr>
              <a:t>•</a:t>
            </a:r>
            <a:r>
              <a:rPr lang="en-US" sz="4000" b="1">
                <a:solidFill>
                  <a:schemeClr val="bg2"/>
                </a:solidFill>
              </a:rPr>
              <a:t>16</a:t>
            </a:r>
            <a:r>
              <a:rPr lang="en-US" sz="4000" b="1" baseline="30000">
                <a:solidFill>
                  <a:schemeClr val="bg2"/>
                </a:solidFill>
              </a:rPr>
              <a:t>1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7</a:t>
            </a:r>
            <a:r>
              <a:rPr lang="ru-RU" sz="4000" b="1">
                <a:solidFill>
                  <a:schemeClr val="bg2"/>
                </a:solidFill>
              </a:rPr>
              <a:t>•</a:t>
            </a:r>
            <a:r>
              <a:rPr lang="en-US" sz="4000" b="1">
                <a:solidFill>
                  <a:schemeClr val="bg2"/>
                </a:solidFill>
              </a:rPr>
              <a:t>16</a:t>
            </a:r>
            <a:r>
              <a:rPr lang="en-US" sz="4000" b="1" baseline="30000">
                <a:solidFill>
                  <a:schemeClr val="bg2"/>
                </a:solidFill>
              </a:rPr>
              <a:t>0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+1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2</a:t>
            </a:r>
            <a:r>
              <a:rPr lang="ru-RU" sz="4000" b="1">
                <a:solidFill>
                  <a:schemeClr val="bg2"/>
                </a:solidFill>
              </a:rPr>
              <a:t>•</a:t>
            </a:r>
            <a:r>
              <a:rPr lang="en-US" sz="4000" b="1">
                <a:solidFill>
                  <a:schemeClr val="bg2"/>
                </a:solidFill>
              </a:rPr>
              <a:t>16</a:t>
            </a:r>
            <a:r>
              <a:rPr lang="en-US" sz="4000" b="1" baseline="30000">
                <a:solidFill>
                  <a:schemeClr val="bg2"/>
                </a:solidFill>
              </a:rPr>
              <a:t>-1</a:t>
            </a:r>
            <a:r>
              <a:rPr lang="ru-RU" sz="4000" b="1" baseline="30000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=</a:t>
            </a:r>
          </a:p>
          <a:p>
            <a:pPr marL="609600" indent="-609600">
              <a:spcBef>
                <a:spcPct val="20000"/>
              </a:spcBef>
            </a:pP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                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= 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160 </a:t>
            </a:r>
            <a:r>
              <a:rPr lang="ru-RU" sz="4000" b="1">
                <a:solidFill>
                  <a:schemeClr val="bg2"/>
                </a:solidFill>
                <a:sym typeface="Symbol" pitchFamily="18" charset="2"/>
              </a:rPr>
              <a:t>+</a:t>
            </a: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7 + 12/16 =</a:t>
            </a:r>
          </a:p>
          <a:p>
            <a:pPr marL="609600" indent="-609600">
              <a:spcBef>
                <a:spcPct val="20000"/>
              </a:spcBef>
            </a:pPr>
            <a:r>
              <a:rPr lang="en-US" sz="4000" b="1">
                <a:solidFill>
                  <a:schemeClr val="bg2"/>
                </a:solidFill>
                <a:sym typeface="Symbol" pitchFamily="18" charset="2"/>
              </a:rPr>
              <a:t>                 = 167,75</a:t>
            </a:r>
            <a:r>
              <a:rPr lang="en-US" sz="4000" b="1" baseline="-25000">
                <a:solidFill>
                  <a:schemeClr val="bg2"/>
                </a:solidFill>
                <a:sym typeface="Symbol" pitchFamily="18" charset="2"/>
              </a:rPr>
              <a:t>10</a:t>
            </a:r>
            <a:endParaRPr lang="ru-RU" sz="4000" b="1">
              <a:sym typeface="Symbol" pitchFamily="18" charset="2"/>
            </a:endParaRPr>
          </a:p>
          <a:p>
            <a:pPr marL="609600" indent="-609600">
              <a:spcBef>
                <a:spcPct val="20000"/>
              </a:spcBef>
            </a:pPr>
            <a:endParaRPr lang="ru-RU" sz="4000" b="1">
              <a:sym typeface="Symbol" pitchFamily="18" charset="2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52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848600" cy="1143000"/>
          </a:xfrm>
        </p:spPr>
        <p:txBody>
          <a:bodyPr/>
          <a:lstStyle/>
          <a:p>
            <a:pPr algn="just"/>
            <a:r>
              <a:rPr lang="ru-RU" sz="2800" b="1"/>
              <a:t>Запись в десятичной, двоичной, восьмеричной и шестнадцатеричной системах счисления первых двух десятков целых чисел</a:t>
            </a:r>
          </a:p>
        </p:txBody>
      </p:sp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1165225" y="1479550"/>
          <a:ext cx="6956425" cy="5438775"/>
        </p:xfrm>
        <a:graphic>
          <a:graphicData uri="http://schemas.openxmlformats.org/presentationml/2006/ole">
            <p:oleObj spid="_x0000_s44035" name="Документ" r:id="rId3" imgW="6962040" imgH="5445720" progId="Word.Document.8">
              <p:embed/>
            </p:oleObj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2" name="Rectangle 26"/>
          <p:cNvSpPr>
            <a:spLocks noChangeArrowheads="1"/>
          </p:cNvSpPr>
          <p:nvPr/>
        </p:nvSpPr>
        <p:spPr bwMode="auto">
          <a:xfrm>
            <a:off x="152400" y="3933825"/>
            <a:ext cx="8991600" cy="19050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152400" y="1981200"/>
            <a:ext cx="7620000" cy="16764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ru-RU" sz="3600" b="1"/>
              <a:t>Примеры перевода из двоичной системы счисления в восьмеричную</a:t>
            </a:r>
          </a:p>
        </p:txBody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323850" y="2205038"/>
            <a:ext cx="3581400" cy="57943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100110111.001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3810000" y="2209800"/>
            <a:ext cx="9906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648200" y="2209800"/>
            <a:ext cx="9906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110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486400" y="2209800"/>
            <a:ext cx="9906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111.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6400800" y="2209800"/>
            <a:ext cx="10668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304800" y="2971800"/>
            <a:ext cx="3505200" cy="57943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100110111.001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3810000" y="2971800"/>
            <a:ext cx="533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4876800" y="2971800"/>
            <a:ext cx="533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7.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4343400" y="2971800"/>
            <a:ext cx="533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6</a:t>
            </a:r>
          </a:p>
        </p:txBody>
      </p:sp>
      <p:sp>
        <p:nvSpPr>
          <p:cNvPr id="91148" name="Text Box 12"/>
          <p:cNvSpPr txBox="1">
            <a:spLocks noChangeArrowheads="1"/>
          </p:cNvSpPr>
          <p:nvPr/>
        </p:nvSpPr>
        <p:spPr bwMode="auto">
          <a:xfrm>
            <a:off x="5410200" y="2971800"/>
            <a:ext cx="6858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</a:t>
            </a:r>
            <a:r>
              <a:rPr lang="ru-RU" sz="3200" baseline="-25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323850" y="4005263"/>
            <a:ext cx="3733800" cy="579437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10100101110.11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7924800" y="4005263"/>
            <a:ext cx="12192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110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940425" y="4005263"/>
            <a:ext cx="9906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3995738" y="4005263"/>
            <a:ext cx="9906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010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5410200" y="4953000"/>
            <a:ext cx="533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6.</a:t>
            </a:r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6948488" y="4005263"/>
            <a:ext cx="990600" cy="579437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110.</a:t>
            </a:r>
          </a:p>
        </p:txBody>
      </p: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4932363" y="4005263"/>
            <a:ext cx="990600" cy="579437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</a:t>
            </a:r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304800" y="4953000"/>
            <a:ext cx="3657600" cy="57943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10100101110.11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1157" name="Text Box 21"/>
          <p:cNvSpPr txBox="1">
            <a:spLocks noChangeArrowheads="1"/>
          </p:cNvSpPr>
          <p:nvPr/>
        </p:nvSpPr>
        <p:spPr bwMode="auto">
          <a:xfrm>
            <a:off x="4953000" y="4953000"/>
            <a:ext cx="4572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91158" name="Text Box 22"/>
          <p:cNvSpPr txBox="1">
            <a:spLocks noChangeArrowheads="1"/>
          </p:cNvSpPr>
          <p:nvPr/>
        </p:nvSpPr>
        <p:spPr bwMode="auto">
          <a:xfrm>
            <a:off x="3962400" y="4953000"/>
            <a:ext cx="533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1159" name="Text Box 23"/>
          <p:cNvSpPr txBox="1">
            <a:spLocks noChangeArrowheads="1"/>
          </p:cNvSpPr>
          <p:nvPr/>
        </p:nvSpPr>
        <p:spPr bwMode="auto">
          <a:xfrm>
            <a:off x="4419600" y="4953000"/>
            <a:ext cx="533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5943600" y="4953000"/>
            <a:ext cx="6096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6</a:t>
            </a:r>
            <a:r>
              <a:rPr lang="ru-RU" sz="3200" baseline="-25000">
                <a:solidFill>
                  <a:schemeClr val="bg2"/>
                </a:solidFill>
              </a:rPr>
              <a:t>8</a:t>
            </a:r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ru-RU" sz="3600" b="1"/>
              <a:t>Перевод из восьмеричной системы счисления в двоичную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304800" y="2133600"/>
            <a:ext cx="8610600" cy="20574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7200" y="2286000"/>
            <a:ext cx="83058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>
                <a:solidFill>
                  <a:schemeClr val="bg2"/>
                </a:solidFill>
              </a:rPr>
              <a:t>Такой перевод осуществляется путем  подстановки: каждая 8-ричная цифра заменяется на соответствующие ей три двоичных.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04800" y="4495800"/>
            <a:ext cx="8610600" cy="1828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33400" y="4724400"/>
            <a:ext cx="1600200" cy="57943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74.6</a:t>
            </a:r>
            <a:r>
              <a:rPr lang="ru-RU" sz="3200" baseline="-25000">
                <a:solidFill>
                  <a:schemeClr val="bg2"/>
                </a:solidFill>
              </a:rPr>
              <a:t>8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533400" y="5486400"/>
            <a:ext cx="1600200" cy="57943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310.5</a:t>
            </a:r>
            <a:r>
              <a:rPr lang="ru-RU" sz="3200" baseline="-25000">
                <a:solidFill>
                  <a:schemeClr val="bg2"/>
                </a:solidFill>
              </a:rPr>
              <a:t>8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2057400" y="4724400"/>
            <a:ext cx="914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111</a:t>
            </a:r>
          </a:p>
        </p:txBody>
      </p:sp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2133600" y="5486400"/>
            <a:ext cx="914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011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3886200" y="4724400"/>
            <a:ext cx="10668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110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3886200" y="5486400"/>
            <a:ext cx="9906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000.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2971800" y="4724400"/>
            <a:ext cx="9906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100.</a:t>
            </a: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2971800" y="5486400"/>
            <a:ext cx="914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001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4800600" y="5486400"/>
            <a:ext cx="11430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3200">
                <a:solidFill>
                  <a:schemeClr val="bg2"/>
                </a:solidFill>
              </a:rPr>
              <a:t>101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ru-RU" sz="3600" b="1"/>
              <a:t>Примеры перевода из двоичной системы счисления в шестнадцатеричную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533400" y="2286000"/>
            <a:ext cx="8458200" cy="16764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533400" y="4495800"/>
            <a:ext cx="8382000" cy="16764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685800" y="2438400"/>
            <a:ext cx="3581400" cy="57943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100110111.001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685800" y="3200400"/>
            <a:ext cx="3581400" cy="57943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100110111.001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685800" y="4648200"/>
            <a:ext cx="3733800" cy="57943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10100101110.11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685800" y="5410200"/>
            <a:ext cx="3733800" cy="57943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10100101110.11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6096000" y="2438400"/>
            <a:ext cx="12192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0111.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4267200" y="4648200"/>
            <a:ext cx="12192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0101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6300788" y="4652963"/>
            <a:ext cx="1219200" cy="57943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1110.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114800" y="3200400"/>
            <a:ext cx="4572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4038600" y="2438400"/>
            <a:ext cx="11430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0001</a:t>
            </a:r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5029200" y="3200400"/>
            <a:ext cx="533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7.</a:t>
            </a:r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5029200" y="2438400"/>
            <a:ext cx="11430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0011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7380288" y="4652963"/>
            <a:ext cx="1295400" cy="579437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1100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5219700" y="4652963"/>
            <a:ext cx="1143000" cy="579437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0010</a:t>
            </a:r>
          </a:p>
        </p:txBody>
      </p:sp>
      <p:sp>
        <p:nvSpPr>
          <p:cNvPr id="92179" name="Text Box 19"/>
          <p:cNvSpPr txBox="1">
            <a:spLocks noChangeArrowheads="1"/>
          </p:cNvSpPr>
          <p:nvPr/>
        </p:nvSpPr>
        <p:spPr bwMode="auto">
          <a:xfrm>
            <a:off x="5562600" y="3200400"/>
            <a:ext cx="7620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2</a:t>
            </a:r>
            <a:r>
              <a:rPr lang="ru-RU" sz="3200" baseline="-25000">
                <a:solidFill>
                  <a:schemeClr val="bg2"/>
                </a:solidFill>
              </a:rPr>
              <a:t>16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7239000" y="2438400"/>
            <a:ext cx="1295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0010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2181" name="Text Box 21"/>
          <p:cNvSpPr txBox="1">
            <a:spLocks noChangeArrowheads="1"/>
          </p:cNvSpPr>
          <p:nvPr/>
        </p:nvSpPr>
        <p:spPr bwMode="auto">
          <a:xfrm>
            <a:off x="4572000" y="3200400"/>
            <a:ext cx="4572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92182" name="Text Box 22"/>
          <p:cNvSpPr txBox="1">
            <a:spLocks noChangeArrowheads="1"/>
          </p:cNvSpPr>
          <p:nvPr/>
        </p:nvSpPr>
        <p:spPr bwMode="auto">
          <a:xfrm>
            <a:off x="4800600" y="5410200"/>
            <a:ext cx="533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92183" name="Text Box 23"/>
          <p:cNvSpPr txBox="1">
            <a:spLocks noChangeArrowheads="1"/>
          </p:cNvSpPr>
          <p:nvPr/>
        </p:nvSpPr>
        <p:spPr bwMode="auto">
          <a:xfrm>
            <a:off x="5867400" y="5410200"/>
            <a:ext cx="9906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С</a:t>
            </a:r>
            <a:r>
              <a:rPr lang="ru-RU" sz="3200" baseline="-25000">
                <a:solidFill>
                  <a:schemeClr val="bg2"/>
                </a:solidFill>
              </a:rPr>
              <a:t>16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5334000" y="5410200"/>
            <a:ext cx="6096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Е.</a:t>
            </a:r>
          </a:p>
        </p:txBody>
      </p:sp>
      <p:sp>
        <p:nvSpPr>
          <p:cNvPr id="92185" name="Text Box 25"/>
          <p:cNvSpPr txBox="1">
            <a:spLocks noChangeArrowheads="1"/>
          </p:cNvSpPr>
          <p:nvPr/>
        </p:nvSpPr>
        <p:spPr bwMode="auto">
          <a:xfrm>
            <a:off x="4267200" y="5410200"/>
            <a:ext cx="533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5" name="Номер слайда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56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304800" y="4495800"/>
            <a:ext cx="8305800" cy="18288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ru-RU" sz="3200" b="1"/>
              <a:t> </a:t>
            </a:r>
            <a:r>
              <a:rPr lang="ru-RU" sz="3600" b="1"/>
              <a:t>Перевод из шестнадцатеричной системы в двоичную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228600" y="1981200"/>
            <a:ext cx="8382000" cy="2133600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 sz="3600">
              <a:latin typeface="Times New Roman" pitchFamily="18" charset="0"/>
            </a:endParaRP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458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ru-RU" sz="2800" b="1">
                <a:solidFill>
                  <a:schemeClr val="bg2"/>
                </a:solidFill>
              </a:rPr>
              <a:t>Такой перевод осуществляется путем обратной подстановки: каждая 16-ричная цифра заменяется на соответствующие ей четыре двоичных.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33400" y="4724400"/>
            <a:ext cx="1905000" cy="579438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C1B</a:t>
            </a:r>
            <a:r>
              <a:rPr lang="ru-RU" sz="3200">
                <a:solidFill>
                  <a:schemeClr val="bg2"/>
                </a:solidFill>
              </a:rPr>
              <a:t>.</a:t>
            </a:r>
            <a:r>
              <a:rPr lang="en-US" sz="3200">
                <a:solidFill>
                  <a:schemeClr val="bg2"/>
                </a:solidFill>
              </a:rPr>
              <a:t>3</a:t>
            </a:r>
            <a:r>
              <a:rPr lang="en-US" sz="3200" baseline="-25000">
                <a:solidFill>
                  <a:schemeClr val="bg2"/>
                </a:solidFill>
              </a:rPr>
              <a:t>16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4572000" y="4724400"/>
            <a:ext cx="12192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1011.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2362200" y="4724400"/>
            <a:ext cx="11430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11</a:t>
            </a:r>
            <a:r>
              <a:rPr lang="ru-RU" sz="3200">
                <a:solidFill>
                  <a:schemeClr val="bg2"/>
                </a:solidFill>
              </a:rPr>
              <a:t>0</a:t>
            </a:r>
            <a:r>
              <a:rPr lang="en-US" sz="3200">
                <a:solidFill>
                  <a:schemeClr val="bg2"/>
                </a:solidFill>
              </a:rPr>
              <a:t>0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3429000" y="4724400"/>
            <a:ext cx="11430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</a:t>
            </a:r>
            <a:r>
              <a:rPr lang="en-US" sz="3200">
                <a:solidFill>
                  <a:schemeClr val="bg2"/>
                </a:solidFill>
              </a:rPr>
              <a:t>01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5715000" y="4724400"/>
            <a:ext cx="1295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0011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533400" y="5486400"/>
            <a:ext cx="1828800" cy="579438"/>
          </a:xfrm>
          <a:prstGeom prst="rect">
            <a:avLst/>
          </a:prstGeom>
          <a:solidFill>
            <a:srgbClr val="FF99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AF</a:t>
            </a:r>
            <a:r>
              <a:rPr lang="ru-RU" sz="3200">
                <a:solidFill>
                  <a:schemeClr val="bg2"/>
                </a:solidFill>
              </a:rPr>
              <a:t>0.1</a:t>
            </a:r>
            <a:r>
              <a:rPr lang="ru-RU" sz="3200" baseline="-25000">
                <a:solidFill>
                  <a:schemeClr val="bg2"/>
                </a:solidFill>
              </a:rPr>
              <a:t>16</a:t>
            </a:r>
            <a:r>
              <a:rPr lang="ru-RU" sz="3200">
                <a:solidFill>
                  <a:schemeClr val="bg2"/>
                </a:solidFill>
              </a:rPr>
              <a:t>=</a:t>
            </a:r>
            <a:endParaRPr lang="ru-RU" sz="3200" baseline="-25000">
              <a:solidFill>
                <a:schemeClr val="bg2"/>
              </a:solidFill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4648200" y="5486400"/>
            <a:ext cx="12954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00</a:t>
            </a:r>
            <a:r>
              <a:rPr lang="ru-RU" sz="3200">
                <a:solidFill>
                  <a:schemeClr val="bg2"/>
                </a:solidFill>
              </a:rPr>
              <a:t>0</a:t>
            </a:r>
            <a:r>
              <a:rPr lang="en-US" sz="3200">
                <a:solidFill>
                  <a:schemeClr val="bg2"/>
                </a:solidFill>
              </a:rPr>
              <a:t>0.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2362200" y="5486400"/>
            <a:ext cx="1143000" cy="5794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1</a:t>
            </a:r>
            <a:r>
              <a:rPr lang="ru-RU" sz="3200">
                <a:solidFill>
                  <a:schemeClr val="bg2"/>
                </a:solidFill>
              </a:rPr>
              <a:t>0</a:t>
            </a:r>
            <a:r>
              <a:rPr lang="en-US" sz="3200">
                <a:solidFill>
                  <a:schemeClr val="bg2"/>
                </a:solidFill>
              </a:rPr>
              <a:t>10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49" name="Text Box 17"/>
          <p:cNvSpPr txBox="1">
            <a:spLocks noChangeArrowheads="1"/>
          </p:cNvSpPr>
          <p:nvPr/>
        </p:nvSpPr>
        <p:spPr bwMode="auto">
          <a:xfrm>
            <a:off x="3505200" y="5486400"/>
            <a:ext cx="11430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>
                <a:solidFill>
                  <a:schemeClr val="bg2"/>
                </a:solidFill>
              </a:rPr>
              <a:t>1111</a:t>
            </a:r>
            <a:endParaRPr lang="ru-RU" sz="3200">
              <a:solidFill>
                <a:schemeClr val="bg2"/>
              </a:solidFill>
            </a:endParaRPr>
          </a:p>
        </p:txBody>
      </p:sp>
      <p:sp>
        <p:nvSpPr>
          <p:cNvPr id="95250" name="Text Box 18"/>
          <p:cNvSpPr txBox="1">
            <a:spLocks noChangeArrowheads="1"/>
          </p:cNvSpPr>
          <p:nvPr/>
        </p:nvSpPr>
        <p:spPr bwMode="auto">
          <a:xfrm>
            <a:off x="5791200" y="5486400"/>
            <a:ext cx="1295400" cy="579438"/>
          </a:xfrm>
          <a:prstGeom prst="rect">
            <a:avLst/>
          </a:prstGeom>
          <a:solidFill>
            <a:srgbClr val="66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>
                <a:solidFill>
                  <a:schemeClr val="bg2"/>
                </a:solidFill>
              </a:rPr>
              <a:t>00</a:t>
            </a:r>
            <a:r>
              <a:rPr lang="en-US" sz="3200">
                <a:solidFill>
                  <a:schemeClr val="bg2"/>
                </a:solidFill>
              </a:rPr>
              <a:t>01</a:t>
            </a:r>
            <a:r>
              <a:rPr lang="ru-RU" sz="3200" baseline="-2500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57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5888"/>
            <a:ext cx="8208963" cy="667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1763713" cy="549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58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00413"/>
            <a:ext cx="3924300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-315913"/>
            <a:ext cx="9144000" cy="1484313"/>
          </a:xfrm>
        </p:spPr>
        <p:txBody>
          <a:bodyPr/>
          <a:lstStyle/>
          <a:p>
            <a:r>
              <a:rPr lang="ru-RU" sz="2800" b="1"/>
              <a:t>Двоичное кодирование  графической информации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2447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kumimoji="1" lang="ru-RU"/>
              <a:t>В простейшем случае (черно-белое изображение без градаций серого цвета). Каждая точка экрана может иметь лишь два состояния – «черная» или «белая», т.е. для хранения ее состояния необходим 1 бит. </a:t>
            </a:r>
          </a:p>
          <a:p>
            <a:pPr>
              <a:lnSpc>
                <a:spcPct val="90000"/>
              </a:lnSpc>
            </a:pPr>
            <a:endParaRPr lang="ru-RU"/>
          </a:p>
        </p:txBody>
      </p:sp>
      <p:pic>
        <p:nvPicPr>
          <p:cNvPr id="50181" name="Picture 5" descr="пиксельная структура экрана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9225" y="3068638"/>
            <a:ext cx="5184775" cy="2497137"/>
          </a:xfrm>
          <a:prstGeom prst="rect">
            <a:avLst/>
          </a:prstGeom>
          <a:noFill/>
        </p:spPr>
      </p:pic>
      <p:pic>
        <p:nvPicPr>
          <p:cNvPr id="50182" name="Picture 6" descr="2"/>
          <p:cNvPicPr>
            <a:picLocks noChangeAspect="1" noChangeArrowheads="1"/>
          </p:cNvPicPr>
          <p:nvPr/>
        </p:nvPicPr>
        <p:blipFill>
          <a:blip r:embed="rId4" cstate="print">
            <a:lum bright="6000" contrast="6000"/>
          </a:blip>
          <a:srcRect b="51422"/>
          <a:stretch>
            <a:fillRect/>
          </a:stretch>
        </p:blipFill>
        <p:spPr bwMode="auto">
          <a:xfrm>
            <a:off x="3924300" y="4764088"/>
            <a:ext cx="4392613" cy="2093912"/>
          </a:xfrm>
          <a:prstGeom prst="rect">
            <a:avLst/>
          </a:prstGeom>
          <a:noFill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59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Информация в узком и широком смыслах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sz="2400" smtClean="0"/>
              <a:t>в узком смысле информацией можно назвать сведения о предметах, фактах, понятиях некоторой предметной области.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sz="2400" smtClean="0"/>
              <a:t>С середины XX века </a:t>
            </a:r>
            <a:r>
              <a:rPr lang="ru-RU" sz="2400" b="1" smtClean="0"/>
              <a:t>информация</a:t>
            </a:r>
            <a:r>
              <a:rPr lang="ru-RU" sz="2400" smtClean="0"/>
              <a:t> рассматривается в </a:t>
            </a:r>
            <a:r>
              <a:rPr lang="ru-RU" sz="2400" b="1" smtClean="0"/>
              <a:t>широком смысле</a:t>
            </a:r>
            <a:r>
              <a:rPr lang="ru-RU" sz="2400" smtClean="0"/>
              <a:t> как общенаучное понятие, включающее в себя как совокупность сведений об объектах и явлениях окружающей среды, их параметрах, свойствах и состоянии, так и обмен сведениями между людьми, человеком и автоматом, автоматом и автоматом, обмен сигналами между живой и неживой природой, в животном и растительном мире, а также генетическую информацию.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232" name="Group 80"/>
          <p:cNvGraphicFramePr>
            <a:graphicFrameLocks noGrp="1"/>
          </p:cNvGraphicFramePr>
          <p:nvPr/>
        </p:nvGraphicFramePr>
        <p:xfrm>
          <a:off x="468313" y="225425"/>
          <a:ext cx="7881937" cy="5148263"/>
        </p:xfrm>
        <a:graphic>
          <a:graphicData uri="http://schemas.openxmlformats.org/drawingml/2006/table">
            <a:tbl>
              <a:tblPr/>
              <a:tblGrid>
                <a:gridCol w="1971675"/>
                <a:gridCol w="1968500"/>
                <a:gridCol w="1971675"/>
                <a:gridCol w="1970087"/>
              </a:tblGrid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Цвет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Красный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Синий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Зеленый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0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Черный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  <a:endParaRPr kumimoji="0" 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Белый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60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533400"/>
            <a:ext cx="6477000" cy="1066800"/>
          </a:xfrm>
        </p:spPr>
        <p:txBody>
          <a:bodyPr/>
          <a:lstStyle/>
          <a:p>
            <a:r>
              <a:rPr lang="ru-RU" sz="3200">
                <a:latin typeface="Arial Black" pitchFamily="34" charset="0"/>
              </a:rPr>
              <a:t>Мультимедийная информация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90600" y="2057400"/>
            <a:ext cx="8001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/>
              <a:t>Звук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/>
              <a:t>Запись и оцифровка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/>
              <a:t>Частота и разрядность дискретизации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ru-RU" sz="2000"/>
              <a:t>Артефакты оцифровки</a:t>
            </a:r>
          </a:p>
        </p:txBody>
      </p:sp>
      <p:pic>
        <p:nvPicPr>
          <p:cNvPr id="51204" name="Picture 4" descr="Wa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86200"/>
            <a:ext cx="7383463" cy="2674938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52AE0-78A6-424E-89B2-3F2B62B4BB63}" type="slidenum">
              <a:rPr lang="ru-RU" smtClean="0"/>
              <a:pPr/>
              <a:t>61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b="1"/>
              <a:t>Выборка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065463" cy="1425575"/>
          </a:xfrm>
        </p:spPr>
        <p:txBody>
          <a:bodyPr/>
          <a:lstStyle/>
          <a:p>
            <a:r>
              <a:rPr lang="ru-RU" sz="2800"/>
              <a:t>Точечная</a:t>
            </a:r>
            <a:br>
              <a:rPr lang="ru-RU" sz="2800"/>
            </a:br>
            <a:r>
              <a:rPr lang="ru-RU" sz="2800"/>
              <a:t>выборка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505200" y="1981200"/>
          <a:ext cx="5157788" cy="1517650"/>
        </p:xfrm>
        <a:graphic>
          <a:graphicData uri="http://schemas.openxmlformats.org/presentationml/2006/ole">
            <p:oleObj spid="_x0000_s54276" name="Рисунок" r:id="rId3" imgW="5143680" imgH="1514520" progId="Word.Picture.8">
              <p:embed/>
            </p:oleObj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914400" y="3708400"/>
          <a:ext cx="5160963" cy="2082800"/>
        </p:xfrm>
        <a:graphic>
          <a:graphicData uri="http://schemas.openxmlformats.org/presentationml/2006/ole">
            <p:oleObj spid="_x0000_s54277" name="Рисунок" r:id="rId4" imgW="5143680" imgH="2076480" progId="Word.Picture.8">
              <p:embed/>
            </p:oleObj>
          </a:graphicData>
        </a:graphic>
      </p:graphicFrame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6248400" y="4419600"/>
            <a:ext cx="2667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800"/>
              <a:t>часть информации потеряна!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AC3E-554D-4158-86A1-103F23B1817D}" type="slidenum">
              <a:rPr lang="ru-RU" smtClean="0"/>
              <a:pPr/>
              <a:t>62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Arial Black" pitchFamily="34" charset="0"/>
              </a:rPr>
              <a:t>Квантование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sz="2800" i="1" u="sng" dirty="0"/>
              <a:t>Определение:</a:t>
            </a:r>
            <a:r>
              <a:rPr lang="ru-RU" sz="2800" dirty="0"/>
              <a:t>    Преобразование чисел высокой точности в числа низкой точности</a:t>
            </a:r>
          </a:p>
          <a:p>
            <a:r>
              <a:rPr lang="ru-RU" sz="2800" i="1" dirty="0"/>
              <a:t>Зачем?</a:t>
            </a:r>
          </a:p>
          <a:p>
            <a:pPr lvl="1"/>
            <a:r>
              <a:rPr lang="ru-RU" sz="2000" dirty="0"/>
              <a:t>Экономия памяти</a:t>
            </a:r>
          </a:p>
          <a:p>
            <a:pPr lvl="1"/>
            <a:r>
              <a:rPr lang="ru-RU" sz="2000" dirty="0"/>
              <a:t>Вывод на двоичные устройства</a:t>
            </a:r>
          </a:p>
          <a:p>
            <a:r>
              <a:rPr lang="ru-RU" sz="2800" i="1" dirty="0"/>
              <a:t>Как?</a:t>
            </a:r>
          </a:p>
          <a:p>
            <a:pPr lvl="1"/>
            <a:r>
              <a:rPr lang="ru-RU" sz="2000" dirty="0"/>
              <a:t>Минимизация ошибки (скорее, ошибки восприятия)</a:t>
            </a:r>
          </a:p>
          <a:p>
            <a:pPr>
              <a:buNone/>
            </a:pPr>
            <a:endParaRPr lang="ru-RU" sz="2400" dirty="0"/>
          </a:p>
          <a:p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>
                <a:latin typeface="Tahoma" pitchFamily="34" charset="0"/>
                <a:cs typeface="Times New Roman" pitchFamily="18" charset="0"/>
              </a:rPr>
              <a:t>Дискретизация и квантование звуковой волны</a:t>
            </a:r>
            <a:r>
              <a:rPr lang="ru-RU"/>
              <a:t> 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033713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557338"/>
            <a:ext cx="7561263" cy="5127625"/>
          </a:xfrm>
          <a:prstGeom prst="rect">
            <a:avLst/>
          </a:prstGeom>
          <a:noFill/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FAFB-7FF2-4463-93C8-418040472949}" type="slidenum">
              <a:rPr lang="ru-RU" smtClean="0"/>
              <a:pPr/>
              <a:t>64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Скорость передачи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08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Пример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256 уровней квантования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Значит для кодирования надо 8 бит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Частота дискретизации 8000 Гц, значит 8000 раз в секунду делаются отчеты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Скорость передачи – 8000*8 = 64 кбит</a:t>
            </a:r>
            <a:r>
              <a:rPr lang="en-US" sz="2800" dirty="0"/>
              <a:t>/c</a:t>
            </a:r>
          </a:p>
          <a:p>
            <a:pPr>
              <a:lnSpc>
                <a:spcPct val="90000"/>
              </a:lnSpc>
              <a:buFontTx/>
              <a:buNone/>
            </a:pPr>
            <a:endParaRPr lang="ru-RU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2800" dirty="0"/>
              <a:t>Количество бит * Частоту дискретизации </a:t>
            </a:r>
            <a:r>
              <a:rPr lang="en-US" sz="2800" dirty="0"/>
              <a:t>[</a:t>
            </a:r>
            <a:r>
              <a:rPr lang="ru-RU" sz="2800" dirty="0"/>
              <a:t>бит</a:t>
            </a:r>
            <a:r>
              <a:rPr lang="en-US" sz="2800" dirty="0"/>
              <a:t>/c]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65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33488"/>
            <a:ext cx="8229600" cy="2017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400"/>
              <a:t>Для хранения </a:t>
            </a:r>
            <a:r>
              <a:rPr lang="ru-RU" sz="2400" b="1">
                <a:solidFill>
                  <a:schemeClr val="accent2"/>
                </a:solidFill>
              </a:rPr>
              <a:t>целых чисел со знаком</a:t>
            </a:r>
            <a:r>
              <a:rPr lang="ru-RU" sz="2400">
                <a:solidFill>
                  <a:srgbClr val="FF0000"/>
                </a:solidFill>
              </a:rPr>
              <a:t> </a:t>
            </a:r>
            <a:r>
              <a:rPr lang="ru-RU" sz="2400"/>
              <a:t>отводится </a:t>
            </a:r>
          </a:p>
          <a:p>
            <a:pPr marL="0" indent="0">
              <a:buFontTx/>
              <a:buNone/>
            </a:pPr>
            <a:r>
              <a:rPr lang="ru-RU" sz="2400">
                <a:solidFill>
                  <a:srgbClr val="0000CC"/>
                </a:solidFill>
              </a:rPr>
              <a:t>две ячейки памяти (16 битов)</a:t>
            </a:r>
            <a:r>
              <a:rPr lang="ru-RU" sz="2400"/>
              <a:t>.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ru-RU" sz="2400" b="1">
                <a:solidFill>
                  <a:schemeClr val="accent2"/>
                </a:solidFill>
              </a:rPr>
              <a:t>Старший разряд</a:t>
            </a:r>
            <a:r>
              <a:rPr lang="ru-RU" sz="2400"/>
              <a:t> числа определяет его знак.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sz="2400"/>
              <a:t>Если он равен 0, число положительное,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ru-RU" sz="2400"/>
              <a:t>если 1, то отрицательное.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611188" y="3935413"/>
            <a:ext cx="2252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/>
              <a:t>51</a:t>
            </a:r>
            <a:r>
              <a:rPr lang="ru-RU" sz="2400" baseline="-25000"/>
              <a:t>10</a:t>
            </a:r>
            <a:r>
              <a:rPr lang="ru-RU" sz="2400"/>
              <a:t> = 110011</a:t>
            </a:r>
            <a:r>
              <a:rPr lang="ru-RU" sz="2400" baseline="-25000"/>
              <a:t>2</a:t>
            </a:r>
            <a:endParaRPr lang="ru-RU" sz="2400"/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3779838" y="3863975"/>
            <a:ext cx="4897437" cy="574675"/>
            <a:chOff x="385" y="2931"/>
            <a:chExt cx="3085" cy="362"/>
          </a:xfrm>
        </p:grpSpPr>
        <p:grpSp>
          <p:nvGrpSpPr>
            <p:cNvPr id="2" name="Группа 25"/>
            <p:cNvGrpSpPr>
              <a:grpSpLocks/>
            </p:cNvGrpSpPr>
            <p:nvPr/>
          </p:nvGrpSpPr>
          <p:grpSpPr bwMode="auto">
            <a:xfrm>
              <a:off x="385" y="2931"/>
              <a:ext cx="3085" cy="362"/>
              <a:chOff x="971600" y="4149080"/>
              <a:chExt cx="5760640" cy="720080"/>
            </a:xfrm>
          </p:grpSpPr>
          <p:sp>
            <p:nvSpPr>
              <p:cNvPr id="3" name="Прямоугольник 3"/>
              <p:cNvSpPr/>
              <p:nvPr/>
            </p:nvSpPr>
            <p:spPr bwMode="auto">
              <a:xfrm>
                <a:off x="971600" y="4149080"/>
                <a:ext cx="5760640" cy="72008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ru-RU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endParaRPr>
              </a:p>
            </p:txBody>
          </p:sp>
          <p:cxnSp>
            <p:nvCxnSpPr>
              <p:cNvPr id="5" name="Прямая соединительная линия 5"/>
              <p:cNvCxnSpPr>
                <a:cxnSpLocks noChangeShapeType="1"/>
              </p:cNvCxnSpPr>
              <p:nvPr/>
            </p:nvCxnSpPr>
            <p:spPr bwMode="auto">
              <a:xfrm>
                <a:off x="1692275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7" name="Прямая соединительная линия 7"/>
              <p:cNvCxnSpPr>
                <a:cxnSpLocks noChangeShapeType="1"/>
              </p:cNvCxnSpPr>
              <p:nvPr/>
            </p:nvCxnSpPr>
            <p:spPr bwMode="auto">
              <a:xfrm>
                <a:off x="2411364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9" name="Прямая соединительная линия 9"/>
              <p:cNvCxnSpPr>
                <a:cxnSpLocks noChangeShapeType="1"/>
              </p:cNvCxnSpPr>
              <p:nvPr/>
            </p:nvCxnSpPr>
            <p:spPr bwMode="auto">
              <a:xfrm>
                <a:off x="3132039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1" name="Прямая соединительная линия 11"/>
              <p:cNvCxnSpPr>
                <a:cxnSpLocks noChangeShapeType="1"/>
              </p:cNvCxnSpPr>
              <p:nvPr/>
            </p:nvCxnSpPr>
            <p:spPr bwMode="auto">
              <a:xfrm>
                <a:off x="3852714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3" name="Прямая соединительная линия 14"/>
              <p:cNvCxnSpPr>
                <a:cxnSpLocks noChangeShapeType="1"/>
              </p:cNvCxnSpPr>
              <p:nvPr/>
            </p:nvCxnSpPr>
            <p:spPr bwMode="auto">
              <a:xfrm>
                <a:off x="4571801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4" name="Прямая соединительная линия 16"/>
              <p:cNvCxnSpPr>
                <a:cxnSpLocks noChangeShapeType="1"/>
              </p:cNvCxnSpPr>
              <p:nvPr/>
            </p:nvCxnSpPr>
            <p:spPr bwMode="auto">
              <a:xfrm>
                <a:off x="5292476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6" name="Прямая соединительная линия 18"/>
              <p:cNvCxnSpPr>
                <a:cxnSpLocks noChangeShapeType="1"/>
              </p:cNvCxnSpPr>
              <p:nvPr/>
            </p:nvCxnSpPr>
            <p:spPr bwMode="auto">
              <a:xfrm>
                <a:off x="6011565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sp>
          <p:nvSpPr>
            <p:cNvPr id="58384" name="Text Box 16"/>
            <p:cNvSpPr txBox="1">
              <a:spLocks noChangeArrowheads="1"/>
            </p:cNvSpPr>
            <p:nvPr/>
          </p:nvSpPr>
          <p:spPr bwMode="auto">
            <a:xfrm>
              <a:off x="503" y="3010"/>
              <a:ext cx="2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b="1">
                  <a:solidFill>
                    <a:srgbClr val="FF0000"/>
                  </a:solidFill>
                </a:rPr>
                <a:t>0</a:t>
              </a:r>
              <a:r>
                <a:rPr lang="ru-RU" b="1"/>
                <a:t>        0       1       1        0        0       1       1</a:t>
              </a:r>
            </a:p>
          </p:txBody>
        </p:sp>
      </p:grp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395288" y="5087938"/>
            <a:ext cx="2881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400"/>
              <a:t>- 51</a:t>
            </a:r>
            <a:r>
              <a:rPr lang="ru-RU" sz="2400" baseline="-25000"/>
              <a:t>10</a:t>
            </a:r>
            <a:r>
              <a:rPr lang="ru-RU" sz="2400"/>
              <a:t> = - 110011</a:t>
            </a:r>
            <a:r>
              <a:rPr lang="ru-RU" sz="2400" baseline="-25000"/>
              <a:t>2</a:t>
            </a:r>
            <a:endParaRPr lang="ru-RU" sz="2400"/>
          </a:p>
        </p:txBody>
      </p:sp>
      <p:grpSp>
        <p:nvGrpSpPr>
          <p:cNvPr id="58386" name="Group 18"/>
          <p:cNvGrpSpPr>
            <a:grpSpLocks/>
          </p:cNvGrpSpPr>
          <p:nvPr/>
        </p:nvGrpSpPr>
        <p:grpSpPr bwMode="auto">
          <a:xfrm>
            <a:off x="3779838" y="5014913"/>
            <a:ext cx="4897437" cy="574675"/>
            <a:chOff x="385" y="2931"/>
            <a:chExt cx="3085" cy="362"/>
          </a:xfrm>
        </p:grpSpPr>
        <p:grpSp>
          <p:nvGrpSpPr>
            <p:cNvPr id="26" name="Группа 25"/>
            <p:cNvGrpSpPr>
              <a:grpSpLocks/>
            </p:cNvGrpSpPr>
            <p:nvPr/>
          </p:nvGrpSpPr>
          <p:grpSpPr bwMode="auto">
            <a:xfrm>
              <a:off x="385" y="2931"/>
              <a:ext cx="3085" cy="362"/>
              <a:chOff x="971600" y="4149080"/>
              <a:chExt cx="5760640" cy="720080"/>
            </a:xfrm>
          </p:grpSpPr>
          <p:sp>
            <p:nvSpPr>
              <p:cNvPr id="4" name="Прямоугольник 3"/>
              <p:cNvSpPr/>
              <p:nvPr/>
            </p:nvSpPr>
            <p:spPr bwMode="auto">
              <a:xfrm>
                <a:off x="971600" y="4149080"/>
                <a:ext cx="5760640" cy="720080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headEnd type="none" w="med" len="med"/>
                <a:tailEnd type="none" w="med" len="med"/>
              </a:ln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lIns="91436" tIns="45718" rIns="91436" bIns="45718" anchor="ctr"/>
              <a:lstStyle/>
              <a:p>
                <a:pPr algn="ctr" defTabSz="914099">
                  <a:defRPr/>
                </a:pPr>
                <a:endParaRPr lang="ru-RU" sz="23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egoe" pitchFamily="34" charset="0"/>
                </a:endParaRPr>
              </a:p>
            </p:txBody>
          </p:sp>
          <p:cxnSp>
            <p:nvCxnSpPr>
              <p:cNvPr id="6" name="Прямая соединительная линия 5"/>
              <p:cNvCxnSpPr>
                <a:cxnSpLocks noChangeShapeType="1"/>
              </p:cNvCxnSpPr>
              <p:nvPr/>
            </p:nvCxnSpPr>
            <p:spPr bwMode="auto">
              <a:xfrm>
                <a:off x="1692275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8" name="Прямая соединительная линия 7"/>
              <p:cNvCxnSpPr>
                <a:cxnSpLocks noChangeShapeType="1"/>
              </p:cNvCxnSpPr>
              <p:nvPr/>
            </p:nvCxnSpPr>
            <p:spPr bwMode="auto">
              <a:xfrm>
                <a:off x="2411364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0" name="Прямая соединительная линия 9"/>
              <p:cNvCxnSpPr>
                <a:cxnSpLocks noChangeShapeType="1"/>
              </p:cNvCxnSpPr>
              <p:nvPr/>
            </p:nvCxnSpPr>
            <p:spPr bwMode="auto">
              <a:xfrm>
                <a:off x="3132039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2" name="Прямая соединительная линия 11"/>
              <p:cNvCxnSpPr>
                <a:cxnSpLocks noChangeShapeType="1"/>
              </p:cNvCxnSpPr>
              <p:nvPr/>
            </p:nvCxnSpPr>
            <p:spPr bwMode="auto">
              <a:xfrm>
                <a:off x="3852714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5" name="Прямая соединительная линия 14"/>
              <p:cNvCxnSpPr>
                <a:cxnSpLocks noChangeShapeType="1"/>
              </p:cNvCxnSpPr>
              <p:nvPr/>
            </p:nvCxnSpPr>
            <p:spPr bwMode="auto">
              <a:xfrm>
                <a:off x="4571801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7" name="Прямая соединительная линия 16"/>
              <p:cNvCxnSpPr>
                <a:cxnSpLocks noChangeShapeType="1"/>
              </p:cNvCxnSpPr>
              <p:nvPr/>
            </p:nvCxnSpPr>
            <p:spPr bwMode="auto">
              <a:xfrm>
                <a:off x="5292476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  <p:cxnSp>
            <p:nvCxnSpPr>
              <p:cNvPr id="19" name="Прямая соединительная линия 18"/>
              <p:cNvCxnSpPr>
                <a:cxnSpLocks noChangeShapeType="1"/>
              </p:cNvCxnSpPr>
              <p:nvPr/>
            </p:nvCxnSpPr>
            <p:spPr bwMode="auto">
              <a:xfrm>
                <a:off x="6011565" y="4149080"/>
                <a:ext cx="0" cy="720080"/>
              </a:xfrm>
              <a:prstGeom prst="line">
                <a:avLst/>
              </a:prstGeom>
              <a:noFill/>
              <a:ln w="9525" algn="ctr">
                <a:solidFill>
                  <a:schemeClr val="tx2"/>
                </a:solidFill>
                <a:round/>
                <a:headEnd/>
                <a:tailEnd/>
              </a:ln>
            </p:spPr>
          </p:cxnSp>
        </p:grpSp>
        <p:sp>
          <p:nvSpPr>
            <p:cNvPr id="58398" name="Text Box 30"/>
            <p:cNvSpPr txBox="1">
              <a:spLocks noChangeArrowheads="1"/>
            </p:cNvSpPr>
            <p:nvPr/>
          </p:nvSpPr>
          <p:spPr bwMode="auto">
            <a:xfrm>
              <a:off x="503" y="3010"/>
              <a:ext cx="28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b="1">
                  <a:solidFill>
                    <a:srgbClr val="FF0000"/>
                  </a:solidFill>
                </a:rPr>
                <a:t>1</a:t>
              </a:r>
              <a:r>
                <a:rPr lang="ru-RU" b="1"/>
                <a:t>        0       1       1        0        0       1       1</a:t>
              </a:r>
            </a:p>
          </p:txBody>
        </p:sp>
      </p:grp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468313" y="6022975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ru-RU" sz="2400"/>
              <a:t>Такое представление чисел в компьютере называется</a:t>
            </a:r>
          </a:p>
          <a:p>
            <a:pPr algn="ctr">
              <a:lnSpc>
                <a:spcPct val="80000"/>
              </a:lnSpc>
            </a:pPr>
            <a:r>
              <a:rPr lang="ru-RU" sz="2400"/>
              <a:t> </a:t>
            </a:r>
            <a:r>
              <a:rPr lang="ru-RU" sz="2400" b="1">
                <a:solidFill>
                  <a:schemeClr val="accent2"/>
                </a:solidFill>
              </a:rPr>
              <a:t>прямым кодом</a:t>
            </a:r>
            <a:r>
              <a:rPr lang="ru-RU" sz="2400"/>
              <a:t>.</a:t>
            </a:r>
          </a:p>
        </p:txBody>
      </p:sp>
      <p:sp>
        <p:nvSpPr>
          <p:cNvPr id="58400" name="Rectangle 32"/>
          <p:cNvSpPr>
            <a:spLocks noGrp="1" noChangeArrowheads="1"/>
          </p:cNvSpPr>
          <p:nvPr>
            <p:ph type="title"/>
          </p:nvPr>
        </p:nvSpPr>
        <p:spPr>
          <a:xfrm>
            <a:off x="2590800" y="441325"/>
            <a:ext cx="6553200" cy="541338"/>
          </a:xfrm>
          <a:noFill/>
          <a:ln/>
        </p:spPr>
        <p:txBody>
          <a:bodyPr/>
          <a:lstStyle/>
          <a:p>
            <a:pPr algn="r"/>
            <a:r>
              <a:rPr lang="ru-RU"/>
              <a:t>Целые числа со знаком</a:t>
            </a: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66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Дополнительный код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96887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ru-RU" sz="2800" dirty="0"/>
              <a:t>Число полученное путем вычитания из числа с числом разрядов больше на 1, и со значением 1 в старшем разряде и 0  младших. Пример 1000.</a:t>
            </a:r>
          </a:p>
          <a:p>
            <a:pPr algn="just">
              <a:lnSpc>
                <a:spcPct val="90000"/>
              </a:lnSpc>
            </a:pPr>
            <a:r>
              <a:rPr lang="ru-RU" sz="2800" dirty="0"/>
              <a:t>Для числа 70, дополнительный код 100-70=30</a:t>
            </a:r>
          </a:p>
          <a:p>
            <a:pPr algn="just">
              <a:lnSpc>
                <a:spcPct val="90000"/>
              </a:lnSpc>
            </a:pPr>
            <a:r>
              <a:rPr lang="ru-RU" sz="2800" dirty="0"/>
              <a:t>наиболее распространённый способ представления отрицательных целых чисел в компьютерах. Он позволяет заменить операцию вычитания на операцию сложения и сделать операции сложения и вычитания одинаковыми для знаковых и </a:t>
            </a:r>
            <a:r>
              <a:rPr lang="ru-RU" sz="2800" dirty="0" err="1"/>
              <a:t>беззнаковых</a:t>
            </a:r>
            <a:r>
              <a:rPr lang="ru-RU" sz="2800" dirty="0"/>
              <a:t> чисел, чем упрощает архитектуру ЭВМ.</a:t>
            </a:r>
          </a:p>
          <a:p>
            <a:pPr>
              <a:lnSpc>
                <a:spcPct val="90000"/>
              </a:lnSpc>
            </a:pP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67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2484437"/>
          </a:xfrm>
        </p:spPr>
        <p:txBody>
          <a:bodyPr/>
          <a:lstStyle/>
          <a:p>
            <a:r>
              <a:rPr lang="ru-RU" dirty="0"/>
              <a:t>59-41 = ?  18</a:t>
            </a:r>
          </a:p>
          <a:p>
            <a:r>
              <a:rPr lang="ru-RU" dirty="0" err="1"/>
              <a:t>Доп</a:t>
            </a:r>
            <a:r>
              <a:rPr lang="ru-RU" dirty="0"/>
              <a:t> код 41, 100-41 = 59</a:t>
            </a:r>
          </a:p>
          <a:p>
            <a:r>
              <a:rPr lang="ru-RU" dirty="0"/>
              <a:t>Можно представить как:</a:t>
            </a:r>
          </a:p>
          <a:p>
            <a:r>
              <a:rPr lang="ru-RU" dirty="0"/>
              <a:t>59-(100-59) = 59+59 – 100 = 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18-</a:t>
            </a:r>
            <a:r>
              <a:rPr lang="ru-RU" dirty="0">
                <a:solidFill>
                  <a:srgbClr val="FF0000"/>
                </a:solidFill>
              </a:rPr>
              <a:t>1</a:t>
            </a:r>
            <a:r>
              <a:rPr lang="ru-RU" dirty="0"/>
              <a:t>00 = 18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42875" y="2708275"/>
            <a:ext cx="90011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В двоичной системе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 err="1"/>
              <a:t>Доп</a:t>
            </a:r>
            <a:r>
              <a:rPr lang="ru-RU" sz="2400" dirty="0"/>
              <a:t> кол получается как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10000-1001…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Что такое 10000, это 1111+1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1111-1001 получается путем инвертирования 0110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Остается добавить 1, чтобы получить </a:t>
            </a:r>
            <a:r>
              <a:rPr lang="ru-RU" sz="2400" dirty="0" err="1"/>
              <a:t>доп</a:t>
            </a:r>
            <a:r>
              <a:rPr lang="ru-RU" sz="2400" dirty="0"/>
              <a:t> код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ru-RU" sz="2400" dirty="0"/>
              <a:t>0111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68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800100"/>
            <a:ext cx="8785225" cy="2808288"/>
          </a:xfrm>
        </p:spPr>
        <p:txBody>
          <a:bodyPr/>
          <a:lstStyle/>
          <a:p>
            <a:pPr marL="609600" indent="-609600" algn="ctr" eaLnBrk="0" hangingPunct="0">
              <a:buFontTx/>
              <a:buNone/>
            </a:pPr>
            <a:r>
              <a:rPr lang="ru-RU" sz="2400"/>
              <a:t>Для представления отрицательных целых чисел используется </a:t>
            </a:r>
            <a:r>
              <a:rPr lang="ru-RU" sz="2400" b="1">
                <a:solidFill>
                  <a:schemeClr val="accent2"/>
                </a:solidFill>
              </a:rPr>
              <a:t>дополнительный код.</a:t>
            </a:r>
          </a:p>
          <a:p>
            <a:pPr marL="609600" indent="-609600">
              <a:buFontTx/>
              <a:buNone/>
            </a:pPr>
            <a:r>
              <a:rPr lang="ru-RU" sz="2000"/>
              <a:t>Алгоритм получения дополнительного кода отрицательного числа:</a:t>
            </a:r>
          </a:p>
          <a:p>
            <a:pPr marL="609600" indent="-609600">
              <a:buFontTx/>
              <a:buAutoNum type="arabicPeriod"/>
            </a:pPr>
            <a:r>
              <a:rPr lang="ru-RU" sz="2000" b="1"/>
              <a:t>Число записать </a:t>
            </a:r>
            <a:r>
              <a:rPr lang="ru-RU" sz="2000" b="1">
                <a:solidFill>
                  <a:schemeClr val="accent2"/>
                </a:solidFill>
              </a:rPr>
              <a:t>прямым кодом</a:t>
            </a:r>
            <a:r>
              <a:rPr lang="ru-RU" sz="2000" b="1"/>
              <a:t> в </a:t>
            </a:r>
            <a:r>
              <a:rPr lang="en-US" sz="2000" b="1"/>
              <a:t>n</a:t>
            </a:r>
            <a:r>
              <a:rPr lang="ru-RU" sz="2000" b="1"/>
              <a:t> двоичных разрядах.</a:t>
            </a:r>
          </a:p>
          <a:p>
            <a:pPr marL="990600" lvl="1" indent="-533400">
              <a:buFontTx/>
              <a:buAutoNum type="arabicPeriod"/>
            </a:pPr>
            <a:r>
              <a:rPr lang="ru-RU" sz="2000" b="1"/>
              <a:t>Получить </a:t>
            </a:r>
            <a:r>
              <a:rPr lang="ru-RU" sz="2000" b="1">
                <a:solidFill>
                  <a:schemeClr val="accent2"/>
                </a:solidFill>
              </a:rPr>
              <a:t>обратный код</a:t>
            </a:r>
            <a:r>
              <a:rPr lang="ru-RU" sz="2000" b="1"/>
              <a:t> числа, для этого значения всех битов инвертировать, кроме старшего разряда.</a:t>
            </a:r>
          </a:p>
          <a:p>
            <a:pPr marL="990600" lvl="1" indent="-533400">
              <a:buFontTx/>
              <a:buAutoNum type="arabicPeriod"/>
            </a:pPr>
            <a:r>
              <a:rPr lang="ru-RU" sz="2000" b="1"/>
              <a:t>К полученному обратному коду </a:t>
            </a:r>
            <a:r>
              <a:rPr lang="ru-RU" sz="2000" b="1">
                <a:solidFill>
                  <a:schemeClr val="accent2"/>
                </a:solidFill>
              </a:rPr>
              <a:t>прибавить единицу</a:t>
            </a:r>
            <a:r>
              <a:rPr lang="ru-RU" sz="2000" b="1"/>
              <a:t>.</a:t>
            </a:r>
          </a:p>
        </p:txBody>
      </p:sp>
      <p:sp>
        <p:nvSpPr>
          <p:cNvPr id="60419" name="Text Box 67"/>
          <p:cNvSpPr txBox="1">
            <a:spLocks noChangeArrowheads="1"/>
          </p:cNvSpPr>
          <p:nvPr/>
        </p:nvSpPr>
        <p:spPr bwMode="auto">
          <a:xfrm>
            <a:off x="395288" y="3644900"/>
            <a:ext cx="8569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b="1">
                <a:latin typeface="Courier New" pitchFamily="49" charset="0"/>
              </a:rPr>
              <a:t>Представить число -2014</a:t>
            </a:r>
            <a:r>
              <a:rPr lang="ru-RU" b="1" baseline="-25000">
                <a:latin typeface="Courier New" pitchFamily="49" charset="0"/>
                <a:cs typeface="Courier New" pitchFamily="49" charset="0"/>
              </a:rPr>
              <a:t>10</a:t>
            </a:r>
            <a:r>
              <a:rPr lang="ru-RU" b="1">
                <a:latin typeface="Courier New" pitchFamily="49" charset="0"/>
              </a:rPr>
              <a:t> в двоичном виде в шестнадцатибитном представлении в формате целого со знаком.</a:t>
            </a:r>
          </a:p>
        </p:txBody>
      </p:sp>
      <p:graphicFrame>
        <p:nvGraphicFramePr>
          <p:cNvPr id="60443" name="Group 27"/>
          <p:cNvGraphicFramePr>
            <a:graphicFrameLocks noGrp="1"/>
          </p:cNvGraphicFramePr>
          <p:nvPr>
            <p:ph sz="half" idx="2"/>
          </p:nvPr>
        </p:nvGraphicFramePr>
        <p:xfrm>
          <a:off x="503238" y="4365625"/>
          <a:ext cx="8229600" cy="2058607"/>
        </p:xfrm>
        <a:graphic>
          <a:graphicData uri="http://schemas.openxmlformats.org/drawingml/2006/table">
            <a:tbl>
              <a:tblPr/>
              <a:tblGrid>
                <a:gridCol w="2505075"/>
                <a:gridCol w="2981325"/>
                <a:gridCol w="2743200"/>
              </a:tblGrid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Прямой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-2014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10000111 11011110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Обратный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Инвертирование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11111000 00100001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6826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Прибавление единицы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11111000 00100001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ru-RU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00000000 00000001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Дополнительный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11111000 00100010</a:t>
                      </a:r>
                      <a:r>
                        <a:rPr kumimoji="0" lang="ru-RU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442" name="Rectangle 26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6553200" cy="541338"/>
          </a:xfrm>
          <a:noFill/>
          <a:ln/>
        </p:spPr>
        <p:txBody>
          <a:bodyPr/>
          <a:lstStyle/>
          <a:p>
            <a:pPr algn="r"/>
            <a:r>
              <a:rPr lang="ru-RU"/>
              <a:t>Целые числа со знаком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AC3E-554D-4158-86A1-103F23B1817D}" type="slidenum">
              <a:rPr lang="ru-RU" smtClean="0"/>
              <a:pPr/>
              <a:t>69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95288" y="522288"/>
            <a:ext cx="8424862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42900" algn="just"/>
            <a:r>
              <a:rPr lang="ru-RU" sz="2400"/>
              <a:t>информацию можно подразделить на:</a:t>
            </a:r>
          </a:p>
          <a:p>
            <a:pPr indent="342900" algn="just"/>
            <a:r>
              <a:rPr lang="ru-RU" sz="2400"/>
              <a:t>1) </a:t>
            </a:r>
            <a:r>
              <a:rPr lang="ru-RU" sz="2400">
                <a:solidFill>
                  <a:srgbClr val="00B050"/>
                </a:solidFill>
              </a:rPr>
              <a:t>структурную</a:t>
            </a:r>
            <a:r>
              <a:rPr lang="ru-RU" sz="2400"/>
              <a:t> (или связанную) присущую объектам неживой и живой природы естественного или искусственного происхождения. Эти объекты (орудия труда, предметы быта, произведения искусства, научные теории и т.п.) возникают путем опредмечивания циркулирующей информации, то есть благодаря и в результате целенаправленных управленческих процессов;</a:t>
            </a:r>
          </a:p>
          <a:p>
            <a:pPr indent="342900" algn="just"/>
            <a:r>
              <a:rPr lang="ru-RU" sz="2400"/>
              <a:t>2) </a:t>
            </a:r>
            <a:r>
              <a:rPr lang="ru-RU" sz="2400">
                <a:solidFill>
                  <a:srgbClr val="00B050"/>
                </a:solidFill>
              </a:rPr>
              <a:t>оперативную</a:t>
            </a:r>
            <a:r>
              <a:rPr lang="ru-RU" sz="2400"/>
              <a:t> (или рабочую), циркулирующую между объектами материального мира и используемую в процессах управления в живой природе, в человеческом обществе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44500" y="2003425"/>
            <a:ext cx="8229600" cy="1108075"/>
          </a:xfrm>
        </p:spPr>
        <p:txBody>
          <a:bodyPr/>
          <a:lstStyle/>
          <a:p>
            <a:pPr>
              <a:buFontTx/>
              <a:buNone/>
            </a:pPr>
            <a:r>
              <a:rPr lang="ru-RU" sz="2800" b="1"/>
              <a:t>Пример 1.</a:t>
            </a:r>
            <a:r>
              <a:rPr lang="ru-RU" sz="2800"/>
              <a:t> Найти разность 13</a:t>
            </a:r>
            <a:r>
              <a:rPr lang="ru-RU" sz="2800" baseline="-25000"/>
              <a:t>10 </a:t>
            </a:r>
            <a:r>
              <a:rPr lang="ru-RU" sz="2800"/>
              <a:t>– 12</a:t>
            </a:r>
            <a:r>
              <a:rPr lang="ru-RU" sz="2800" baseline="-25000"/>
              <a:t>10</a:t>
            </a:r>
            <a:r>
              <a:rPr lang="ru-RU" sz="2800"/>
              <a:t> в восьмибитном представлении.</a:t>
            </a:r>
            <a:r>
              <a:rPr lang="ru-RU" sz="2800" baseline="-25000"/>
              <a:t> </a:t>
            </a:r>
            <a:endParaRPr lang="ru-RU" sz="2800"/>
          </a:p>
        </p:txBody>
      </p:sp>
      <p:graphicFrame>
        <p:nvGraphicFramePr>
          <p:cNvPr id="63491" name="Group 3"/>
          <p:cNvGraphicFramePr>
            <a:graphicFrameLocks noGrp="1"/>
          </p:cNvGraphicFramePr>
          <p:nvPr>
            <p:ph sz="half" idx="2"/>
          </p:nvPr>
        </p:nvGraphicFramePr>
        <p:xfrm>
          <a:off x="455613" y="3186113"/>
          <a:ext cx="8229600" cy="2259648"/>
        </p:xfrm>
        <a:graphic>
          <a:graphicData uri="http://schemas.openxmlformats.org/drawingml/2006/table">
            <a:tbl>
              <a:tblPr/>
              <a:tblGrid>
                <a:gridCol w="2676525"/>
                <a:gridCol w="2809875"/>
                <a:gridCol w="2743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 12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Прямой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Обратный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Дополнительный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11110100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455613" y="5445125"/>
            <a:ext cx="2314575" cy="1066800"/>
            <a:chOff x="295" y="2962"/>
            <a:chExt cx="1458" cy="672"/>
          </a:xfrm>
        </p:grpSpPr>
        <p:sp>
          <p:nvSpPr>
            <p:cNvPr id="63514" name="Text Box 26"/>
            <p:cNvSpPr txBox="1">
              <a:spLocks noChangeArrowheads="1"/>
            </p:cNvSpPr>
            <p:nvPr/>
          </p:nvSpPr>
          <p:spPr bwMode="auto">
            <a:xfrm>
              <a:off x="476" y="2962"/>
              <a:ext cx="127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ru-RU" sz="2000" b="1"/>
                <a:t>0  0 0 0 1 1 0 1</a:t>
              </a:r>
            </a:p>
            <a:p>
              <a:pPr algn="r">
                <a:spcBef>
                  <a:spcPct val="20000"/>
                </a:spcBef>
              </a:pPr>
              <a:r>
                <a:rPr lang="ru-RU" sz="2000" b="1" u="sng"/>
                <a:t>1  1 1 1 0 1 0 0</a:t>
              </a:r>
              <a:r>
                <a:rPr lang="ru-RU" sz="2000" b="1"/>
                <a:t> </a:t>
              </a:r>
            </a:p>
            <a:p>
              <a:pPr algn="r"/>
              <a:r>
                <a:rPr lang="ru-RU" sz="2000" b="1"/>
                <a:t>10  0 0 0 0 0 0 1</a:t>
              </a:r>
            </a:p>
          </p:txBody>
        </p: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295" y="3086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2000" b="1"/>
                <a:t>+</a:t>
              </a:r>
            </a:p>
          </p:txBody>
        </p:sp>
      </p:grp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987675" y="5445125"/>
            <a:ext cx="6108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2000"/>
              <a:t>Так как произошел перенос из знакового разряда,</a:t>
            </a:r>
          </a:p>
          <a:p>
            <a:r>
              <a:rPr lang="ru-RU" sz="2000"/>
              <a:t>первую единицу отбрасываем, и в результате</a:t>
            </a:r>
          </a:p>
          <a:p>
            <a:r>
              <a:rPr lang="ru-RU" sz="2000"/>
              <a:t>получаем 00000001.</a:t>
            </a:r>
            <a:r>
              <a:rPr lang="ru-RU" sz="2400"/>
              <a:t>  </a:t>
            </a:r>
          </a:p>
        </p:txBody>
      </p:sp>
      <p:sp>
        <p:nvSpPr>
          <p:cNvPr id="63517" name="Rectangle 29"/>
          <p:cNvSpPr>
            <a:spLocks noGrp="1" noChangeArrowheads="1"/>
          </p:cNvSpPr>
          <p:nvPr>
            <p:ph type="title"/>
          </p:nvPr>
        </p:nvSpPr>
        <p:spPr>
          <a:xfrm>
            <a:off x="2627313" y="1087438"/>
            <a:ext cx="6553200" cy="541337"/>
          </a:xfrm>
          <a:noFill/>
          <a:ln/>
        </p:spPr>
        <p:txBody>
          <a:bodyPr/>
          <a:lstStyle/>
          <a:p>
            <a:pPr algn="r"/>
            <a:r>
              <a:rPr lang="ru-RU"/>
              <a:t>Целые числа со знаком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AC3E-554D-4158-86A1-103F23B1817D}" type="slidenum">
              <a:rPr lang="ru-RU" smtClean="0"/>
              <a:pPr/>
              <a:t>70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133600"/>
            <a:ext cx="8351837" cy="846138"/>
          </a:xfrm>
        </p:spPr>
        <p:txBody>
          <a:bodyPr/>
          <a:lstStyle/>
          <a:p>
            <a:pPr>
              <a:buFontTx/>
              <a:buNone/>
            </a:pPr>
            <a:r>
              <a:rPr lang="ru-RU" sz="2800" b="1"/>
              <a:t>Пример 2.</a:t>
            </a:r>
            <a:r>
              <a:rPr lang="ru-RU" sz="2800"/>
              <a:t> Найти разность 8</a:t>
            </a:r>
            <a:r>
              <a:rPr lang="ru-RU" sz="2800" baseline="-25000"/>
              <a:t>10 </a:t>
            </a:r>
            <a:r>
              <a:rPr lang="ru-RU" sz="2800"/>
              <a:t>– 13</a:t>
            </a:r>
            <a:r>
              <a:rPr lang="ru-RU" sz="2800" baseline="-25000"/>
              <a:t>10</a:t>
            </a:r>
            <a:r>
              <a:rPr lang="ru-RU" sz="2800"/>
              <a:t> в восьмибитном представлении.</a:t>
            </a:r>
            <a:r>
              <a:rPr lang="ru-RU" sz="2800" baseline="-25000"/>
              <a:t> </a:t>
            </a:r>
            <a:endParaRPr lang="ru-RU" sz="2800"/>
          </a:p>
        </p:txBody>
      </p:sp>
      <p:graphicFrame>
        <p:nvGraphicFramePr>
          <p:cNvPr id="64515" name="Group 3"/>
          <p:cNvGraphicFramePr>
            <a:graphicFrameLocks noGrp="1"/>
          </p:cNvGraphicFramePr>
          <p:nvPr>
            <p:ph sz="half" idx="2"/>
          </p:nvPr>
        </p:nvGraphicFramePr>
        <p:xfrm>
          <a:off x="433388" y="3286125"/>
          <a:ext cx="8229600" cy="2259648"/>
        </p:xfrm>
        <a:graphic>
          <a:graphicData uri="http://schemas.openxmlformats.org/drawingml/2006/table">
            <a:tbl>
              <a:tblPr/>
              <a:tblGrid>
                <a:gridCol w="2770187"/>
                <a:gridCol w="2716213"/>
                <a:gridCol w="2743200"/>
              </a:tblGrid>
              <a:tr h="4556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– 13</a:t>
                      </a:r>
                      <a:r>
                        <a:rPr kumimoji="0" lang="ru-RU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Прямой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Обратный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Дополнительный код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4313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11110011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8038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3409950" y="5516563"/>
            <a:ext cx="2314575" cy="1066800"/>
            <a:chOff x="2057" y="3257"/>
            <a:chExt cx="1458" cy="672"/>
          </a:xfrm>
        </p:grpSpPr>
        <p:sp>
          <p:nvSpPr>
            <p:cNvPr id="64538" name="Text Box 26"/>
            <p:cNvSpPr txBox="1">
              <a:spLocks noChangeArrowheads="1"/>
            </p:cNvSpPr>
            <p:nvPr/>
          </p:nvSpPr>
          <p:spPr bwMode="auto">
            <a:xfrm>
              <a:off x="2238" y="3257"/>
              <a:ext cx="1277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/>
              <a:r>
                <a:rPr lang="ru-RU" sz="2000" b="1"/>
                <a:t>0  0 0 0 1 0 0 0</a:t>
              </a:r>
            </a:p>
            <a:p>
              <a:pPr algn="r">
                <a:spcBef>
                  <a:spcPct val="20000"/>
                </a:spcBef>
              </a:pPr>
              <a:r>
                <a:rPr lang="ru-RU" sz="2000" b="1" u="sng"/>
                <a:t>1  1 1 1 0 0 1 1</a:t>
              </a:r>
              <a:r>
                <a:rPr lang="ru-RU" sz="2000" b="1"/>
                <a:t> </a:t>
              </a:r>
            </a:p>
            <a:p>
              <a:pPr algn="r"/>
              <a:r>
                <a:rPr lang="ru-RU" sz="2000" b="1"/>
                <a:t>1  1 1 1 1 0 1 1</a:t>
              </a:r>
            </a:p>
          </p:txBody>
        </p:sp>
        <p:sp>
          <p:nvSpPr>
            <p:cNvPr id="64539" name="Text Box 27"/>
            <p:cNvSpPr txBox="1">
              <a:spLocks noChangeArrowheads="1"/>
            </p:cNvSpPr>
            <p:nvPr/>
          </p:nvSpPr>
          <p:spPr bwMode="auto">
            <a:xfrm>
              <a:off x="2057" y="3381"/>
              <a:ext cx="2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ru-RU" sz="2000" b="1"/>
                <a:t>+</a:t>
              </a:r>
            </a:p>
          </p:txBody>
        </p:sp>
      </p:grpSp>
      <p:sp>
        <p:nvSpPr>
          <p:cNvPr id="64540" name="Rectangle 28"/>
          <p:cNvSpPr>
            <a:spLocks noGrp="1" noChangeArrowheads="1"/>
          </p:cNvSpPr>
          <p:nvPr>
            <p:ph type="title"/>
          </p:nvPr>
        </p:nvSpPr>
        <p:spPr>
          <a:xfrm>
            <a:off x="2627313" y="1087438"/>
            <a:ext cx="6553200" cy="541337"/>
          </a:xfrm>
          <a:noFill/>
          <a:ln/>
        </p:spPr>
        <p:txBody>
          <a:bodyPr/>
          <a:lstStyle/>
          <a:p>
            <a:pPr algn="r"/>
            <a:r>
              <a:rPr lang="ru-RU"/>
              <a:t>Целые числа со знаком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AC3E-554D-4158-86A1-103F23B1817D}" type="slidenum">
              <a:rPr lang="ru-RU" smtClean="0"/>
              <a:pPr/>
              <a:t>71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ru-RU"/>
              <a:t>Пример 1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1333500"/>
            <a:ext cx="8153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ru-RU" sz="3200">
                <a:latin typeface="Calibri" pitchFamily="34" charset="0"/>
              </a:rPr>
              <a:t>Представить число 21</a:t>
            </a:r>
            <a:r>
              <a:rPr lang="ru-RU" sz="3200" baseline="-25000">
                <a:latin typeface="Calibri" pitchFamily="34" charset="0"/>
              </a:rPr>
              <a:t>10</a:t>
            </a:r>
            <a:r>
              <a:rPr lang="ru-RU" sz="3200"/>
              <a:t> и - 21</a:t>
            </a:r>
            <a:r>
              <a:rPr lang="ru-RU" sz="3200" baseline="-25000"/>
              <a:t>10</a:t>
            </a:r>
            <a:r>
              <a:rPr lang="ru-RU" sz="3200" baseline="30000">
                <a:latin typeface="Calibri" pitchFamily="34" charset="0"/>
              </a:rPr>
              <a:t> </a:t>
            </a:r>
            <a:r>
              <a:rPr lang="ru-RU" sz="3200">
                <a:latin typeface="Calibri" pitchFamily="34" charset="0"/>
              </a:rPr>
              <a:t>в однобайтовой разрядной сетке. 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33400" y="2514600"/>
            <a:ext cx="8382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1.</a:t>
            </a:r>
            <a:r>
              <a:rPr lang="ru-RU" sz="3200">
                <a:latin typeface="+mj-lt"/>
              </a:rPr>
              <a:t>  Переведем число 21</a:t>
            </a:r>
            <a:r>
              <a:rPr lang="ru-RU" sz="3200" baseline="-25000">
                <a:latin typeface="+mj-lt"/>
              </a:rPr>
              <a:t>10</a:t>
            </a:r>
            <a:r>
              <a:rPr lang="ru-RU" sz="3200">
                <a:latin typeface="+mj-lt"/>
              </a:rPr>
              <a:t> в двоичную систему счисления. 21</a:t>
            </a:r>
            <a:r>
              <a:rPr lang="ru-RU" sz="3200" baseline="-25000">
                <a:latin typeface="+mj-lt"/>
              </a:rPr>
              <a:t>10</a:t>
            </a:r>
            <a:r>
              <a:rPr lang="ru-RU" sz="3200">
                <a:latin typeface="+mj-lt"/>
              </a:rPr>
              <a:t> = 10101</a:t>
            </a:r>
            <a:r>
              <a:rPr lang="ru-RU" sz="3200" baseline="-25000">
                <a:latin typeface="+mj-lt"/>
              </a:rPr>
              <a:t>2</a:t>
            </a:r>
            <a:r>
              <a:rPr lang="ru-RU" sz="3200">
                <a:latin typeface="+mj-lt"/>
              </a:rPr>
              <a:t>. 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33400" y="3505200"/>
            <a:ext cx="83058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2.</a:t>
            </a:r>
            <a:r>
              <a:rPr lang="ru-RU" sz="3200" dirty="0">
                <a:latin typeface="+mj-lt"/>
              </a:rPr>
              <a:t>  Нарисуем восьмиразрядную сетку (1 байт = 8 бит).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663" name="Группа 25"/>
          <p:cNvGrpSpPr>
            <a:grpSpLocks/>
          </p:cNvGrpSpPr>
          <p:nvPr/>
        </p:nvGrpSpPr>
        <p:grpSpPr bwMode="auto">
          <a:xfrm>
            <a:off x="1447800" y="4572000"/>
            <a:ext cx="4876800" cy="1193800"/>
            <a:chOff x="1981200" y="5206425"/>
            <a:chExt cx="4876800" cy="1194375"/>
          </a:xfrm>
        </p:grpSpPr>
        <p:sp>
          <p:nvSpPr>
            <p:cNvPr id="70664" name="Rectangle 6"/>
            <p:cNvSpPr>
              <a:spLocks noChangeArrowheads="1"/>
            </p:cNvSpPr>
            <p:nvPr/>
          </p:nvSpPr>
          <p:spPr bwMode="auto">
            <a:xfrm>
              <a:off x="56388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5" name="Rectangle 6"/>
            <p:cNvSpPr>
              <a:spLocks noChangeArrowheads="1"/>
            </p:cNvSpPr>
            <p:nvPr/>
          </p:nvSpPr>
          <p:spPr bwMode="auto">
            <a:xfrm>
              <a:off x="50292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6" name="Rectangle 6"/>
            <p:cNvSpPr>
              <a:spLocks noChangeArrowheads="1"/>
            </p:cNvSpPr>
            <p:nvPr/>
          </p:nvSpPr>
          <p:spPr bwMode="auto">
            <a:xfrm>
              <a:off x="44196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7" name="Rectangle 6"/>
            <p:cNvSpPr>
              <a:spLocks noChangeArrowheads="1"/>
            </p:cNvSpPr>
            <p:nvPr/>
          </p:nvSpPr>
          <p:spPr bwMode="auto">
            <a:xfrm>
              <a:off x="38100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8" name="Rectangle 6"/>
            <p:cNvSpPr>
              <a:spLocks noChangeArrowheads="1"/>
            </p:cNvSpPr>
            <p:nvPr/>
          </p:nvSpPr>
          <p:spPr bwMode="auto">
            <a:xfrm>
              <a:off x="32004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69" name="Rectangle 6"/>
            <p:cNvSpPr>
              <a:spLocks noChangeArrowheads="1"/>
            </p:cNvSpPr>
            <p:nvPr/>
          </p:nvSpPr>
          <p:spPr bwMode="auto">
            <a:xfrm>
              <a:off x="25908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70" name="Rectangle 6"/>
            <p:cNvSpPr>
              <a:spLocks noChangeArrowheads="1"/>
            </p:cNvSpPr>
            <p:nvPr/>
          </p:nvSpPr>
          <p:spPr bwMode="auto">
            <a:xfrm>
              <a:off x="19812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71" name="Rectangle 6"/>
            <p:cNvSpPr>
              <a:spLocks noChangeArrowheads="1"/>
            </p:cNvSpPr>
            <p:nvPr/>
          </p:nvSpPr>
          <p:spPr bwMode="auto">
            <a:xfrm>
              <a:off x="6248400" y="5791200"/>
              <a:ext cx="609600" cy="6096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0672" name="TextBox 17"/>
            <p:cNvSpPr txBox="1">
              <a:spLocks noChangeArrowheads="1"/>
            </p:cNvSpPr>
            <p:nvPr/>
          </p:nvSpPr>
          <p:spPr bwMode="auto">
            <a:xfrm>
              <a:off x="63246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0</a:t>
              </a:r>
              <a:endParaRPr lang="ru-RU" sz="3200" b="1"/>
            </a:p>
          </p:txBody>
        </p:sp>
        <p:sp>
          <p:nvSpPr>
            <p:cNvPr id="70673" name="TextBox 18"/>
            <p:cNvSpPr txBox="1">
              <a:spLocks noChangeArrowheads="1"/>
            </p:cNvSpPr>
            <p:nvPr/>
          </p:nvSpPr>
          <p:spPr bwMode="auto">
            <a:xfrm>
              <a:off x="57150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1</a:t>
              </a:r>
              <a:endParaRPr lang="ru-RU" sz="3200" b="1"/>
            </a:p>
          </p:txBody>
        </p:sp>
        <p:sp>
          <p:nvSpPr>
            <p:cNvPr id="70674" name="TextBox 19"/>
            <p:cNvSpPr txBox="1">
              <a:spLocks noChangeArrowheads="1"/>
            </p:cNvSpPr>
            <p:nvPr/>
          </p:nvSpPr>
          <p:spPr bwMode="auto">
            <a:xfrm>
              <a:off x="51054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2</a:t>
              </a:r>
              <a:endParaRPr lang="ru-RU" sz="3200" b="1"/>
            </a:p>
          </p:txBody>
        </p:sp>
        <p:sp>
          <p:nvSpPr>
            <p:cNvPr id="70675" name="TextBox 20"/>
            <p:cNvSpPr txBox="1">
              <a:spLocks noChangeArrowheads="1"/>
            </p:cNvSpPr>
            <p:nvPr/>
          </p:nvSpPr>
          <p:spPr bwMode="auto">
            <a:xfrm>
              <a:off x="44958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3</a:t>
              </a:r>
              <a:endParaRPr lang="ru-RU" sz="3200" b="1"/>
            </a:p>
          </p:txBody>
        </p:sp>
        <p:sp>
          <p:nvSpPr>
            <p:cNvPr id="70676" name="TextBox 21"/>
            <p:cNvSpPr txBox="1">
              <a:spLocks noChangeArrowheads="1"/>
            </p:cNvSpPr>
            <p:nvPr/>
          </p:nvSpPr>
          <p:spPr bwMode="auto">
            <a:xfrm>
              <a:off x="38862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4</a:t>
              </a:r>
              <a:endParaRPr lang="ru-RU" sz="3200" b="1"/>
            </a:p>
          </p:txBody>
        </p:sp>
        <p:sp>
          <p:nvSpPr>
            <p:cNvPr id="70677" name="TextBox 22"/>
            <p:cNvSpPr txBox="1">
              <a:spLocks noChangeArrowheads="1"/>
            </p:cNvSpPr>
            <p:nvPr/>
          </p:nvSpPr>
          <p:spPr bwMode="auto">
            <a:xfrm>
              <a:off x="32766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5</a:t>
              </a:r>
              <a:endParaRPr lang="ru-RU" sz="3200" b="1"/>
            </a:p>
          </p:txBody>
        </p:sp>
        <p:sp>
          <p:nvSpPr>
            <p:cNvPr id="70678" name="TextBox 23"/>
            <p:cNvSpPr txBox="1">
              <a:spLocks noChangeArrowheads="1"/>
            </p:cNvSpPr>
            <p:nvPr/>
          </p:nvSpPr>
          <p:spPr bwMode="auto">
            <a:xfrm>
              <a:off x="26670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6</a:t>
              </a:r>
              <a:endParaRPr lang="ru-RU" sz="3200" b="1"/>
            </a:p>
          </p:txBody>
        </p:sp>
        <p:sp>
          <p:nvSpPr>
            <p:cNvPr id="70679" name="TextBox 24"/>
            <p:cNvSpPr txBox="1">
              <a:spLocks noChangeArrowheads="1"/>
            </p:cNvSpPr>
            <p:nvPr/>
          </p:nvSpPr>
          <p:spPr bwMode="auto">
            <a:xfrm>
              <a:off x="2133600" y="5206425"/>
              <a:ext cx="533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/>
                <a:t>7</a:t>
              </a:r>
              <a:endParaRPr lang="ru-RU" sz="3200" b="1"/>
            </a:p>
          </p:txBody>
        </p:sp>
      </p:grp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ru-RU"/>
              <a:t>Пример 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61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3.</a:t>
            </a:r>
            <a:r>
              <a:rPr lang="ru-RU" sz="3200" dirty="0">
                <a:latin typeface="+mj-lt"/>
              </a:rPr>
              <a:t> Впишем число, начиная с младшего разряда. </a:t>
            </a:r>
          </a:p>
        </p:txBody>
      </p:sp>
      <p:sp>
        <p:nvSpPr>
          <p:cNvPr id="71684" name="Text Box 5"/>
          <p:cNvSpPr txBox="1">
            <a:spLocks noChangeArrowheads="1"/>
          </p:cNvSpPr>
          <p:nvPr/>
        </p:nvSpPr>
        <p:spPr bwMode="auto">
          <a:xfrm>
            <a:off x="1143000" y="259080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16002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22098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87" name="Rectangle 9"/>
          <p:cNvSpPr>
            <a:spLocks noChangeArrowheads="1"/>
          </p:cNvSpPr>
          <p:nvPr/>
        </p:nvSpPr>
        <p:spPr bwMode="auto">
          <a:xfrm>
            <a:off x="28194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34290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40386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2578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6482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867400" y="25908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3400" y="3200400"/>
            <a:ext cx="8218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4. </a:t>
            </a:r>
            <a:r>
              <a:rPr lang="ru-RU" sz="3200">
                <a:latin typeface="+mj-lt"/>
              </a:rPr>
              <a:t>Заполним оставшиеся разряды нулями.</a:t>
            </a:r>
          </a:p>
        </p:txBody>
      </p:sp>
      <p:sp>
        <p:nvSpPr>
          <p:cNvPr id="15400" name="Rectangle 40"/>
          <p:cNvSpPr>
            <a:spLocks noChangeArrowheads="1"/>
          </p:cNvSpPr>
          <p:nvPr/>
        </p:nvSpPr>
        <p:spPr bwMode="auto">
          <a:xfrm>
            <a:off x="33528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39624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403" name="Rectangle 43"/>
          <p:cNvSpPr>
            <a:spLocks noChangeArrowheads="1"/>
          </p:cNvSpPr>
          <p:nvPr/>
        </p:nvSpPr>
        <p:spPr bwMode="auto">
          <a:xfrm>
            <a:off x="51816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45720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57912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5406" name="Rectangle 46"/>
          <p:cNvSpPr>
            <a:spLocks noChangeArrowheads="1"/>
          </p:cNvSpPr>
          <p:nvPr/>
        </p:nvSpPr>
        <p:spPr bwMode="auto">
          <a:xfrm>
            <a:off x="27432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15240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2133600" y="4343400"/>
            <a:ext cx="60960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ru-RU" sz="36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0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  <p:bldP spid="15375" grpId="0" animBg="1"/>
      <p:bldP spid="15376" grpId="0" animBg="1"/>
      <p:bldP spid="15377" grpId="0" animBg="1"/>
      <p:bldP spid="15378" grpId="0" animBg="1"/>
      <p:bldP spid="15379" grpId="0"/>
      <p:bldP spid="15400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ru-RU"/>
              <a:t>Пример 1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</a:t>
            </a:r>
            <a:r>
              <a:rPr lang="ru-RU" sz="3200">
                <a:latin typeface="Calibri" pitchFamily="34" charset="0"/>
              </a:rPr>
              <a:t> </a:t>
            </a:r>
            <a:r>
              <a:rPr lang="ru-RU" sz="3200"/>
              <a:t>Инвертируем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39750" y="3429000"/>
            <a:ext cx="8218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ru-RU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. </a:t>
            </a:r>
            <a:r>
              <a:rPr lang="ru-RU" sz="3200"/>
              <a:t>Прибавляем 1</a:t>
            </a:r>
          </a:p>
        </p:txBody>
      </p:sp>
      <p:grpSp>
        <p:nvGrpSpPr>
          <p:cNvPr id="73751" name="Group 23"/>
          <p:cNvGrpSpPr>
            <a:grpSpLocks/>
          </p:cNvGrpSpPr>
          <p:nvPr/>
        </p:nvGrpSpPr>
        <p:grpSpPr bwMode="auto">
          <a:xfrm>
            <a:off x="1584325" y="2600325"/>
            <a:ext cx="4876800" cy="609600"/>
            <a:chOff x="960" y="2736"/>
            <a:chExt cx="3072" cy="384"/>
          </a:xfrm>
        </p:grpSpPr>
        <p:sp>
          <p:nvSpPr>
            <p:cNvPr id="2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" name="Rectangle 42"/>
            <p:cNvSpPr>
              <a:spLocks noChangeArrowheads="1"/>
            </p:cNvSpPr>
            <p:nvPr/>
          </p:nvSpPr>
          <p:spPr bwMode="auto">
            <a:xfrm>
              <a:off x="2496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cxnSp>
        <p:nvCxnSpPr>
          <p:cNvPr id="37" name="Прямая соединительная линия 36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1584325" y="4113213"/>
            <a:ext cx="4876800" cy="609600"/>
            <a:chOff x="960" y="2736"/>
            <a:chExt cx="3072" cy="384"/>
          </a:xfrm>
        </p:grpSpPr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2496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sp>
        <p:nvSpPr>
          <p:cNvPr id="73761" name="Rectangle 33"/>
          <p:cNvSpPr>
            <a:spLocks noChangeArrowheads="1"/>
          </p:cNvSpPr>
          <p:nvPr/>
        </p:nvSpPr>
        <p:spPr bwMode="auto">
          <a:xfrm>
            <a:off x="1150938" y="4905375"/>
            <a:ext cx="1206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ru-RU"/>
              <a:t>Проверка</a:t>
            </a:r>
          </a:p>
        </p:txBody>
      </p:sp>
      <p:grpSp>
        <p:nvGrpSpPr>
          <p:cNvPr id="73762" name="Group 34"/>
          <p:cNvGrpSpPr>
            <a:grpSpLocks/>
          </p:cNvGrpSpPr>
          <p:nvPr/>
        </p:nvGrpSpPr>
        <p:grpSpPr bwMode="auto">
          <a:xfrm>
            <a:off x="287338" y="5265738"/>
            <a:ext cx="4876800" cy="609600"/>
            <a:chOff x="960" y="2736"/>
            <a:chExt cx="3072" cy="384"/>
          </a:xfrm>
        </p:grpSpPr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2496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</p:grpSp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1223963" y="4149725"/>
            <a:ext cx="503237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772" name="Rectangle 44"/>
          <p:cNvSpPr>
            <a:spLocks noChangeArrowheads="1"/>
          </p:cNvSpPr>
          <p:nvPr/>
        </p:nvSpPr>
        <p:spPr bwMode="auto">
          <a:xfrm>
            <a:off x="250825" y="3968750"/>
            <a:ext cx="90011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знак</a:t>
            </a:r>
          </a:p>
        </p:txBody>
      </p:sp>
      <p:grpSp>
        <p:nvGrpSpPr>
          <p:cNvPr id="73773" name="Group 45"/>
          <p:cNvGrpSpPr>
            <a:grpSpLocks/>
          </p:cNvGrpSpPr>
          <p:nvPr/>
        </p:nvGrpSpPr>
        <p:grpSpPr bwMode="auto">
          <a:xfrm>
            <a:off x="287338" y="5949950"/>
            <a:ext cx="4876800" cy="609600"/>
            <a:chOff x="960" y="2736"/>
            <a:chExt cx="3072" cy="384"/>
          </a:xfrm>
        </p:grpSpPr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2496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</p:grpSp>
      <p:sp>
        <p:nvSpPr>
          <p:cNvPr id="73782" name="Line 54"/>
          <p:cNvSpPr>
            <a:spLocks noChangeShapeType="1"/>
          </p:cNvSpPr>
          <p:nvPr/>
        </p:nvSpPr>
        <p:spPr bwMode="auto">
          <a:xfrm>
            <a:off x="5400675" y="62738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73783" name="Rectangle 55"/>
          <p:cNvSpPr>
            <a:spLocks noChangeArrowheads="1"/>
          </p:cNvSpPr>
          <p:nvPr/>
        </p:nvSpPr>
        <p:spPr bwMode="auto">
          <a:xfrm>
            <a:off x="6516688" y="6021388"/>
            <a:ext cx="90011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21</a:t>
            </a:r>
          </a:p>
        </p:txBody>
      </p:sp>
      <p:sp>
        <p:nvSpPr>
          <p:cNvPr id="47" name="Номер слайда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74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368300"/>
            <a:ext cx="8229600" cy="3449638"/>
          </a:xfrm>
        </p:spPr>
        <p:txBody>
          <a:bodyPr/>
          <a:lstStyle/>
          <a:p>
            <a:r>
              <a:rPr lang="ru-RU"/>
              <a:t>Расширение числа, например, от байта до слова (два байта) или до двойного слова (четыре байта) делается путем добавления единиц слева, если это число отрицательное в дополнительном коде и нулей если число в прямом коде</a:t>
            </a: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5003800" y="3573463"/>
            <a:ext cx="3903663" cy="541337"/>
            <a:chOff x="960" y="2736"/>
            <a:chExt cx="3072" cy="384"/>
          </a:xfrm>
        </p:grpSpPr>
        <p:sp>
          <p:nvSpPr>
            <p:cNvPr id="2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5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3" name="Rectangle 42"/>
            <p:cNvSpPr>
              <a:spLocks noChangeArrowheads="1"/>
            </p:cNvSpPr>
            <p:nvPr/>
          </p:nvSpPr>
          <p:spPr bwMode="auto">
            <a:xfrm>
              <a:off x="2497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4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5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5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7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5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74765" name="Group 13"/>
          <p:cNvGrpSpPr>
            <a:grpSpLocks/>
          </p:cNvGrpSpPr>
          <p:nvPr/>
        </p:nvGrpSpPr>
        <p:grpSpPr bwMode="auto">
          <a:xfrm>
            <a:off x="431800" y="3573463"/>
            <a:ext cx="4427538" cy="541337"/>
            <a:chOff x="960" y="2736"/>
            <a:chExt cx="3072" cy="384"/>
          </a:xfrm>
        </p:grpSpPr>
        <p:sp>
          <p:nvSpPr>
            <p:cNvPr id="10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1" name="Rectangle 42"/>
            <p:cNvSpPr>
              <a:spLocks noChangeArrowheads="1"/>
            </p:cNvSpPr>
            <p:nvPr/>
          </p:nvSpPr>
          <p:spPr bwMode="auto">
            <a:xfrm>
              <a:off x="2497" y="2736"/>
              <a:ext cx="383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2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3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4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5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6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  <p:sp>
          <p:nvSpPr>
            <p:cNvPr id="17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3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4967288" y="4473575"/>
            <a:ext cx="3960812" cy="576263"/>
            <a:chOff x="960" y="2736"/>
            <a:chExt cx="3072" cy="384"/>
          </a:xfrm>
        </p:grpSpPr>
        <p:sp>
          <p:nvSpPr>
            <p:cNvPr id="18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19" name="Rectangle 42"/>
            <p:cNvSpPr>
              <a:spLocks noChangeArrowheads="1"/>
            </p:cNvSpPr>
            <p:nvPr/>
          </p:nvSpPr>
          <p:spPr bwMode="auto">
            <a:xfrm>
              <a:off x="2497" y="2736"/>
              <a:ext cx="383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0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1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2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1</a:t>
              </a:r>
            </a:p>
          </p:txBody>
        </p:sp>
        <p:sp>
          <p:nvSpPr>
            <p:cNvPr id="23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25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</p:grpSp>
      <p:grpSp>
        <p:nvGrpSpPr>
          <p:cNvPr id="74783" name="Group 31"/>
          <p:cNvGrpSpPr>
            <a:grpSpLocks/>
          </p:cNvGrpSpPr>
          <p:nvPr/>
        </p:nvGrpSpPr>
        <p:grpSpPr bwMode="auto">
          <a:xfrm>
            <a:off x="468313" y="4473575"/>
            <a:ext cx="4354512" cy="576263"/>
            <a:chOff x="960" y="2736"/>
            <a:chExt cx="3072" cy="384"/>
          </a:xfrm>
        </p:grpSpPr>
        <p:sp>
          <p:nvSpPr>
            <p:cNvPr id="15400" name="Rectangle 40"/>
            <p:cNvSpPr>
              <a:spLocks noChangeArrowheads="1"/>
            </p:cNvSpPr>
            <p:nvPr/>
          </p:nvSpPr>
          <p:spPr bwMode="auto">
            <a:xfrm>
              <a:off x="2112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402" name="Rectangle 42"/>
            <p:cNvSpPr>
              <a:spLocks noChangeArrowheads="1"/>
            </p:cNvSpPr>
            <p:nvPr/>
          </p:nvSpPr>
          <p:spPr bwMode="auto">
            <a:xfrm>
              <a:off x="2497" y="2736"/>
              <a:ext cx="383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3" name="Rectangle 43"/>
            <p:cNvSpPr>
              <a:spLocks noChangeArrowheads="1"/>
            </p:cNvSpPr>
            <p:nvPr/>
          </p:nvSpPr>
          <p:spPr bwMode="auto">
            <a:xfrm>
              <a:off x="326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4" name="Rectangle 44"/>
            <p:cNvSpPr>
              <a:spLocks noChangeArrowheads="1"/>
            </p:cNvSpPr>
            <p:nvPr/>
          </p:nvSpPr>
          <p:spPr bwMode="auto">
            <a:xfrm>
              <a:off x="288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405" name="Rectangle 45"/>
            <p:cNvSpPr>
              <a:spLocks noChangeArrowheads="1"/>
            </p:cNvSpPr>
            <p:nvPr/>
          </p:nvSpPr>
          <p:spPr bwMode="auto">
            <a:xfrm>
              <a:off x="364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0</a:t>
              </a:r>
            </a:p>
          </p:txBody>
        </p:sp>
        <p:sp>
          <p:nvSpPr>
            <p:cNvPr id="15406" name="Rectangle 46"/>
            <p:cNvSpPr>
              <a:spLocks noChangeArrowheads="1"/>
            </p:cNvSpPr>
            <p:nvPr/>
          </p:nvSpPr>
          <p:spPr bwMode="auto">
            <a:xfrm>
              <a:off x="1728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7" name="Rectangle 47"/>
            <p:cNvSpPr>
              <a:spLocks noChangeArrowheads="1"/>
            </p:cNvSpPr>
            <p:nvPr/>
          </p:nvSpPr>
          <p:spPr bwMode="auto">
            <a:xfrm>
              <a:off x="960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  <p:sp>
          <p:nvSpPr>
            <p:cNvPr id="15408" name="Rectangle 48"/>
            <p:cNvSpPr>
              <a:spLocks noChangeArrowheads="1"/>
            </p:cNvSpPr>
            <p:nvPr/>
          </p:nvSpPr>
          <p:spPr bwMode="auto">
            <a:xfrm>
              <a:off x="1344" y="2736"/>
              <a:ext cx="384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3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0</a:t>
              </a:r>
            </a:p>
          </p:txBody>
        </p:sp>
      </p:grpSp>
      <p:sp>
        <p:nvSpPr>
          <p:cNvPr id="39" name="Номер слайда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75</a:t>
            </a:fld>
            <a:endParaRPr 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692150"/>
            <a:ext cx="8893175" cy="57245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ru-RU" sz="2800"/>
              <a:t>Вещественные числа хранятся и обрабатываются в компьютере в формате </a:t>
            </a:r>
            <a:r>
              <a:rPr lang="ru-RU" sz="2800" i="1"/>
              <a:t>с плавающей запятой</a:t>
            </a:r>
            <a:r>
              <a:rPr lang="ru-RU" sz="2800"/>
              <a:t>, использующем экспоненциальную форму записи чисел.</a:t>
            </a:r>
          </a:p>
          <a:p>
            <a:pPr marL="0" indent="0">
              <a:buFontTx/>
              <a:buNone/>
            </a:pPr>
            <a:endParaRPr lang="ru-RU" sz="2400"/>
          </a:p>
          <a:p>
            <a:pPr marL="0" indent="0">
              <a:buFontTx/>
              <a:buNone/>
            </a:pPr>
            <a:r>
              <a:rPr lang="en-US" sz="3600"/>
              <a:t>A = M </a:t>
            </a:r>
            <a:r>
              <a:rPr lang="en-US" sz="3600">
                <a:sym typeface="Wingdings 2" pitchFamily="18" charset="2"/>
              </a:rPr>
              <a:t></a:t>
            </a:r>
            <a:r>
              <a:rPr lang="en-US" sz="3600"/>
              <a:t> q</a:t>
            </a:r>
            <a:r>
              <a:rPr lang="en-US" sz="3600" baseline="50000"/>
              <a:t>n</a:t>
            </a:r>
            <a:endParaRPr lang="en-US" sz="3600"/>
          </a:p>
          <a:p>
            <a:pPr marL="0" indent="0">
              <a:buFontTx/>
              <a:buNone/>
            </a:pPr>
            <a:r>
              <a:rPr lang="en-US" sz="3600"/>
              <a:t>      </a:t>
            </a:r>
            <a:r>
              <a:rPr lang="en-US" sz="2800"/>
              <a:t>M – </a:t>
            </a:r>
            <a:r>
              <a:rPr lang="ru-RU" sz="2800"/>
              <a:t>мантисса</a:t>
            </a:r>
            <a:r>
              <a:rPr lang="en-US" sz="2800"/>
              <a:t> </a:t>
            </a:r>
            <a:r>
              <a:rPr lang="ru-RU" sz="2800"/>
              <a:t>числа </a:t>
            </a:r>
            <a:r>
              <a:rPr lang="ru-RU" sz="2000"/>
              <a:t>(правильная отличная от нуля дробь),</a:t>
            </a:r>
            <a:endParaRPr lang="en-US" sz="2000"/>
          </a:p>
          <a:p>
            <a:pPr marL="0" indent="0">
              <a:buFontTx/>
              <a:buNone/>
            </a:pPr>
            <a:r>
              <a:rPr lang="en-US" sz="2800"/>
              <a:t>         q – </a:t>
            </a:r>
            <a:r>
              <a:rPr lang="ru-RU" sz="2800"/>
              <a:t>основание системы счисления,</a:t>
            </a:r>
          </a:p>
          <a:p>
            <a:pPr marL="0" indent="0">
              <a:buFontTx/>
              <a:buNone/>
            </a:pPr>
            <a:r>
              <a:rPr lang="ru-RU" sz="2800"/>
              <a:t>  </a:t>
            </a:r>
            <a:r>
              <a:rPr lang="en-US" sz="2800"/>
              <a:t>       n – </a:t>
            </a:r>
            <a:r>
              <a:rPr lang="ru-RU" sz="2800"/>
              <a:t>порядок</a:t>
            </a:r>
            <a:r>
              <a:rPr lang="en-US" sz="2800"/>
              <a:t> </a:t>
            </a:r>
            <a:r>
              <a:rPr lang="ru-RU" sz="2800"/>
              <a:t>числа.</a:t>
            </a:r>
            <a:endParaRPr lang="en-US" sz="2800"/>
          </a:p>
          <a:p>
            <a:pPr marL="0" indent="0" algn="ctr">
              <a:buFontTx/>
              <a:buNone/>
            </a:pPr>
            <a:r>
              <a:rPr lang="ru-RU" sz="2800"/>
              <a:t>Диапазон ограничен максимальными значениями </a:t>
            </a:r>
            <a:r>
              <a:rPr lang="en-US" sz="2800"/>
              <a:t>M </a:t>
            </a:r>
            <a:r>
              <a:rPr lang="ru-RU" sz="2800"/>
              <a:t>и</a:t>
            </a:r>
            <a:r>
              <a:rPr lang="en-US" sz="2800"/>
              <a:t> n</a:t>
            </a:r>
            <a:r>
              <a:rPr lang="ru-RU" sz="2800"/>
              <a:t>.</a:t>
            </a:r>
            <a:endParaRPr lang="en-US" sz="2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569325" cy="560388"/>
          </a:xfrm>
          <a:noFill/>
          <a:ln/>
        </p:spPr>
        <p:txBody>
          <a:bodyPr/>
          <a:lstStyle/>
          <a:p>
            <a:pPr algn="r"/>
            <a:r>
              <a:rPr lang="ru-RU"/>
              <a:t>Вещественные числа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76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900" y="225425"/>
            <a:ext cx="8569325" cy="560388"/>
          </a:xfrm>
        </p:spPr>
        <p:txBody>
          <a:bodyPr/>
          <a:lstStyle/>
          <a:p>
            <a:pPr algn="r"/>
            <a:r>
              <a:rPr lang="ru-RU"/>
              <a:t>Вещественные числа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73125"/>
            <a:ext cx="8229600" cy="5400675"/>
          </a:xfrm>
        </p:spPr>
        <p:txBody>
          <a:bodyPr/>
          <a:lstStyle/>
          <a:p>
            <a:pPr marL="0" indent="0">
              <a:spcBef>
                <a:spcPct val="50000"/>
              </a:spcBef>
              <a:buFontTx/>
              <a:buNone/>
            </a:pPr>
            <a:r>
              <a:rPr lang="ru-RU" sz="2400"/>
              <a:t>Например, 123,45 = 0,12345 · 10</a:t>
            </a:r>
            <a:r>
              <a:rPr lang="ru-RU" sz="2400" baseline="30000"/>
              <a:t>3</a:t>
            </a:r>
            <a:endParaRPr lang="en-US" sz="2400" baseline="30000"/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ru-RU" sz="2400"/>
              <a:t>Порядок указывает, на какое количество позиций и в каком направлении должна сместиться десятичная запятая в мантиссе.</a:t>
            </a:r>
            <a:endParaRPr lang="en-US" sz="2400"/>
          </a:p>
          <a:p>
            <a:pPr marL="0" indent="0">
              <a:spcBef>
                <a:spcPct val="50000"/>
              </a:spcBef>
              <a:buFontTx/>
              <a:buNone/>
            </a:pPr>
            <a:endParaRPr lang="en-US" sz="2400"/>
          </a:p>
          <a:p>
            <a:pPr marL="0" indent="0">
              <a:buFontTx/>
              <a:buNone/>
            </a:pPr>
            <a:r>
              <a:rPr lang="ru-RU" sz="2400"/>
              <a:t>Число в формате с плавающей запятой может занимать в памяти  4 байта </a:t>
            </a:r>
            <a:r>
              <a:rPr lang="ru-RU" sz="2400" i="1"/>
              <a:t>(обычная точность)</a:t>
            </a:r>
            <a:r>
              <a:rPr lang="ru-RU" sz="2400"/>
              <a:t> или 8 байтов </a:t>
            </a:r>
            <a:r>
              <a:rPr lang="ru-RU" sz="2400" i="1"/>
              <a:t>(двойная точность)</a:t>
            </a:r>
            <a:r>
              <a:rPr lang="ru-RU" sz="2400"/>
              <a:t>.</a:t>
            </a:r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ru-RU" sz="2400"/>
              <a:t>При записи числа выделяются разряды для хранения знака мантиссы, знака порядка, порядка и мантиссы. </a:t>
            </a:r>
          </a:p>
          <a:p>
            <a:pPr marL="0" indent="0" algn="ctr">
              <a:spcBef>
                <a:spcPct val="50000"/>
              </a:spcBef>
              <a:buFontTx/>
              <a:buNone/>
            </a:pPr>
            <a:r>
              <a:rPr lang="ru-RU" sz="2400"/>
              <a:t>Мантисса </a:t>
            </a:r>
            <a:r>
              <a:rPr lang="en-US" sz="2400" b="1">
                <a:solidFill>
                  <a:srgbClr val="660066"/>
                </a:solidFill>
              </a:rPr>
              <a:t>M</a:t>
            </a:r>
            <a:r>
              <a:rPr lang="ru-RU" sz="2400"/>
              <a:t> и порядок </a:t>
            </a:r>
            <a:r>
              <a:rPr lang="en-US" sz="2400" b="1">
                <a:solidFill>
                  <a:srgbClr val="660066"/>
                </a:solidFill>
              </a:rPr>
              <a:t>n</a:t>
            </a:r>
            <a:r>
              <a:rPr lang="en-US" sz="2400"/>
              <a:t> </a:t>
            </a:r>
            <a:r>
              <a:rPr lang="ru-RU" sz="2400"/>
              <a:t>определяют диапазон изменения чисел и их точность.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77</a:t>
            </a:fld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788" y="0"/>
            <a:ext cx="8812212" cy="1246188"/>
          </a:xfrm>
        </p:spPr>
        <p:txBody>
          <a:bodyPr/>
          <a:lstStyle/>
          <a:p>
            <a:pPr algn="l"/>
            <a:r>
              <a:rPr lang="ru-RU"/>
              <a:t>Кодирование вещественных чисел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68313" y="1484313"/>
            <a:ext cx="8382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dirty="0">
                <a:latin typeface="+mj-lt"/>
              </a:rPr>
              <a:t>Число в форме с плавающей точкой занимает в памяти компьютера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четыре</a:t>
            </a:r>
            <a:r>
              <a:rPr lang="ru-RU" sz="3200" dirty="0">
                <a:latin typeface="+mj-lt"/>
              </a:rPr>
              <a:t> (число обычной точности) байта или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восемь</a:t>
            </a:r>
            <a:r>
              <a:rPr lang="ru-RU" sz="3200" dirty="0">
                <a:latin typeface="+mj-lt"/>
              </a:rPr>
              <a:t> (число двойной точности) байта. 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3581400"/>
            <a:ext cx="8458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dirty="0">
                <a:latin typeface="+mj-lt"/>
              </a:rPr>
              <a:t>Для записи чисел в разрядной сетке выделяются разряды для знака порядка и мантиссы, для порядка и для мантиссы. </a:t>
            </a:r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 cstate="print">
            <a:lum bright="-18000" contrast="42000"/>
          </a:blip>
          <a:srcRect/>
          <a:stretch>
            <a:fillRect/>
          </a:stretch>
        </p:blipFill>
        <p:spPr bwMode="auto">
          <a:xfrm>
            <a:off x="304800" y="5351463"/>
            <a:ext cx="8610600" cy="143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ru-RU"/>
              <a:t>Пример 3 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95288" y="1376363"/>
            <a:ext cx="8458200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dirty="0">
                <a:latin typeface="+mj-lt"/>
              </a:rPr>
              <a:t>Представить число 250,187510 в формате с плавающей точкой в 4-байтовой разрядной сетке: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11188" y="2960688"/>
            <a:ext cx="81534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1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.</a:t>
            </a:r>
            <a:r>
              <a:rPr lang="en-US" sz="3200" dirty="0">
                <a:latin typeface="+mj-lt"/>
              </a:rPr>
              <a:t> </a:t>
            </a:r>
            <a:r>
              <a:rPr lang="ru-RU" sz="3200" dirty="0">
                <a:latin typeface="+mj-lt"/>
              </a:rPr>
              <a:t>Переведем число в двоичную систему счисления с 23 значащими цифрами:</a:t>
            </a:r>
          </a:p>
          <a:p>
            <a:pPr>
              <a:defRPr/>
            </a:pPr>
            <a:r>
              <a:rPr lang="ru-RU" sz="3200" dirty="0">
                <a:latin typeface="+mj-lt"/>
              </a:rPr>
              <a:t>250,1875</a:t>
            </a:r>
            <a:r>
              <a:rPr lang="ru-RU" sz="3200" baseline="-25000" dirty="0">
                <a:latin typeface="+mj-lt"/>
              </a:rPr>
              <a:t>10</a:t>
            </a:r>
            <a:r>
              <a:rPr lang="ru-RU" sz="3200" dirty="0">
                <a:latin typeface="+mj-lt"/>
              </a:rPr>
              <a:t> = 11111010,001100000000000</a:t>
            </a:r>
            <a:r>
              <a:rPr lang="ru-RU" sz="3200" baseline="-25000" dirty="0">
                <a:latin typeface="+mj-lt"/>
              </a:rPr>
              <a:t>2</a:t>
            </a:r>
            <a:r>
              <a:rPr lang="ru-RU" sz="3200" dirty="0">
                <a:latin typeface="+mj-lt"/>
              </a:rPr>
              <a:t>;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39750" y="5121275"/>
            <a:ext cx="8229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2.</a:t>
            </a:r>
            <a:r>
              <a:rPr lang="ru-RU" sz="3200" dirty="0">
                <a:latin typeface="+mj-lt"/>
              </a:rPr>
              <a:t> Нормализуем мантиссу: 11111010,001100000000000 = 0,111110100011 00000000000·10</a:t>
            </a:r>
            <a:r>
              <a:rPr lang="ru-RU" sz="3200" baseline="30000" dirty="0">
                <a:latin typeface="+mj-lt"/>
              </a:rPr>
              <a:t>1000</a:t>
            </a:r>
            <a:r>
              <a:rPr lang="ru-RU" sz="3200" dirty="0">
                <a:latin typeface="+mj-lt"/>
              </a:rPr>
              <a:t>;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79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mtClean="0"/>
              <a:t>Данные, знания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u-RU" sz="2800" smtClean="0"/>
              <a:t>Сведения, полученные путем измерения, наблюдения, логических или арифметических операций, и представленные в форме, пригодной для постоянного хранения, передачи и обработки получили название </a:t>
            </a:r>
            <a:r>
              <a:rPr lang="ru-RU" sz="2800" b="1" smtClean="0"/>
              <a:t>данные</a:t>
            </a:r>
            <a:r>
              <a:rPr lang="ru-RU" sz="2800" smtClean="0"/>
              <a:t>. </a:t>
            </a:r>
          </a:p>
          <a:p>
            <a:pPr eaLnBrk="1" hangingPunct="1"/>
            <a:r>
              <a:rPr lang="ru-RU" sz="2800" smtClean="0"/>
              <a:t>Совокупность полезной информации, правил и процедур ее обработки, необходимая для получения новой информации о какой-либо предметной области называют </a:t>
            </a:r>
            <a:r>
              <a:rPr lang="ru-RU" sz="2800" b="1" smtClean="0"/>
              <a:t>знанием</a:t>
            </a:r>
            <a:r>
              <a:rPr lang="ru-RU" sz="2800" smtClean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04800" y="1676400"/>
            <a:ext cx="9144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3.</a:t>
            </a:r>
            <a:r>
              <a:rPr lang="ru-RU" sz="3200" dirty="0">
                <a:latin typeface="+mj-lt"/>
              </a:rPr>
              <a:t> 0,11111010001100000000000 ∙ 10</a:t>
            </a:r>
            <a:r>
              <a:rPr lang="ru-RU" sz="3200" baseline="30000" dirty="0">
                <a:latin typeface="+mj-lt"/>
              </a:rPr>
              <a:t>1000</a:t>
            </a:r>
            <a:r>
              <a:rPr lang="ru-RU" sz="3200" dirty="0">
                <a:latin typeface="+mj-lt"/>
              </a:rPr>
              <a:t>;                         </a:t>
            </a:r>
          </a:p>
          <a:p>
            <a:pPr>
              <a:defRPr/>
            </a:pPr>
            <a:r>
              <a:rPr lang="ru-RU" sz="3200" dirty="0">
                <a:latin typeface="+mj-lt"/>
              </a:rPr>
              <a:t>(мантисса положительная)</a:t>
            </a:r>
            <a:endParaRPr lang="en-US" sz="3200" dirty="0">
              <a:latin typeface="+mj-lt"/>
            </a:endParaRPr>
          </a:p>
          <a:p>
            <a:pPr>
              <a:defRPr/>
            </a:pPr>
            <a:r>
              <a:rPr lang="ru-RU" sz="3200" dirty="0">
                <a:latin typeface="+mj-lt"/>
              </a:rPr>
              <a:t>(порядок положительный)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04800" y="3302000"/>
            <a:ext cx="8077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4.</a:t>
            </a:r>
            <a:r>
              <a:rPr lang="ru-RU" sz="3200" dirty="0">
                <a:latin typeface="+mj-lt"/>
              </a:rPr>
              <a:t> Запишем число в 32-разрядной сетке:</a:t>
            </a:r>
          </a:p>
        </p:txBody>
      </p:sp>
      <p:pic>
        <p:nvPicPr>
          <p:cNvPr id="69636" name="Picture 6"/>
          <p:cNvPicPr>
            <a:picLocks noChangeAspect="1" noChangeArrowheads="1"/>
          </p:cNvPicPr>
          <p:nvPr/>
        </p:nvPicPr>
        <p:blipFill>
          <a:blip r:embed="rId2" cstate="print"/>
          <a:srcRect t="6000"/>
          <a:stretch>
            <a:fillRect/>
          </a:stretch>
        </p:blipFill>
        <p:spPr bwMode="auto">
          <a:xfrm>
            <a:off x="304800" y="4343400"/>
            <a:ext cx="8686800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ru-RU"/>
              <a:t>Пример 3 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04800" y="1295400"/>
            <a:ext cx="8382000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3E4C8-D513-4C85-9D3D-AC05EE69466A}" type="slidenum">
              <a:rPr lang="ru-RU" smtClean="0"/>
              <a:pPr/>
              <a:t>80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0"/>
            <a:ext cx="8229600" cy="1143000"/>
          </a:xfrm>
        </p:spPr>
        <p:txBody>
          <a:bodyPr/>
          <a:lstStyle/>
          <a:p>
            <a:pPr eaLnBrk="1" hangingPunct="1"/>
            <a:r>
              <a:rPr lang="ru-RU" smtClean="0"/>
              <a:t>Свойства знаний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642350" cy="53276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1. </a:t>
            </a:r>
            <a:r>
              <a:rPr lang="ru-RU" altLang="zh-CN" sz="1800" smtClean="0">
                <a:solidFill>
                  <a:srgbClr val="00B050"/>
                </a:solidFill>
              </a:rPr>
              <a:t>Внутренняя интерпретируемость </a:t>
            </a:r>
            <a:r>
              <a:rPr lang="ru-RU" altLang="zh-CN" sz="1800" smtClean="0"/>
              <a:t>знаний (понятность знания его носителю).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2. </a:t>
            </a:r>
            <a:r>
              <a:rPr lang="ru-RU" altLang="zh-CN" sz="1800" smtClean="0">
                <a:solidFill>
                  <a:srgbClr val="00B050"/>
                </a:solidFill>
              </a:rPr>
              <a:t>Структурированность знаний. </a:t>
            </a:r>
            <a:r>
              <a:rPr lang="ru-RU" altLang="zh-CN" sz="1800" smtClean="0"/>
              <a:t>Информационные единицы должны обладать гибкой структурой. Принцип «матрешки» – рекурсивная вложимость знаний. Возможность произвольного установления и перенастройки отношений (включения) между информационными единицами.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3. </a:t>
            </a:r>
            <a:r>
              <a:rPr lang="ru-RU" altLang="zh-CN" sz="1800" smtClean="0">
                <a:solidFill>
                  <a:srgbClr val="00B050"/>
                </a:solidFill>
              </a:rPr>
              <a:t>Связность. </a:t>
            </a:r>
            <a:r>
              <a:rPr lang="ru-RU" altLang="zh-CN" sz="1800" smtClean="0"/>
              <a:t>Отношения между элементами: структурные, функциональные, казуальные и семантические. Структурные задают иерархию, функциональные задают процедурную информацию, позволяющие находить одни элементы через другие, каузальные задают причинно-следственные связи, семантические охватывают все остальные виды отношений.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4. </a:t>
            </a:r>
            <a:r>
              <a:rPr lang="ru-RU" altLang="zh-CN" sz="1800" smtClean="0">
                <a:solidFill>
                  <a:srgbClr val="00B050"/>
                </a:solidFill>
              </a:rPr>
              <a:t>Ассоциативность знаний </a:t>
            </a:r>
            <a:r>
              <a:rPr lang="ru-RU" altLang="zh-CN" sz="1800" smtClean="0"/>
              <a:t>– наличие семантической метрики в сфере знаний. Отношение релевантности на множестве информационных единиц характеризует ситуационную близость элементов (силу  ассоциативной связи). Позволяет находить знания, близкие к уже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найденным.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zh-CN" sz="1800" smtClean="0"/>
              <a:t>5. </a:t>
            </a:r>
            <a:r>
              <a:rPr lang="ru-RU" altLang="zh-CN" sz="1800" smtClean="0">
                <a:solidFill>
                  <a:srgbClr val="00B050"/>
                </a:solidFill>
              </a:rPr>
              <a:t>Активность знаний </a:t>
            </a:r>
            <a:r>
              <a:rPr lang="ru-RU" altLang="zh-CN" sz="1800" smtClean="0"/>
              <a:t>– наличие у знаний побуждающей и направляющей функции, что фактически превращает знания в квазипотребности. Актуализации тех или иных действий способствуют имеющиеся в системе знания.</a:t>
            </a:r>
            <a:endParaRPr lang="ru-RU" sz="180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AD1AD-D52C-481F-84F9-9D0949F11EB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7|1.9|36.3|2.6|42.|19.7"/>
</p:tagLst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4827</Words>
  <Application>Microsoft Office PowerPoint</Application>
  <PresentationFormat>Экран (4:3)</PresentationFormat>
  <Paragraphs>1087</Paragraphs>
  <Slides>80</Slides>
  <Notes>1</Notes>
  <HiddenSlides>8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4</vt:i4>
      </vt:variant>
      <vt:variant>
        <vt:lpstr>Заголовки слайдов</vt:lpstr>
      </vt:variant>
      <vt:variant>
        <vt:i4>80</vt:i4>
      </vt:variant>
    </vt:vector>
  </HeadingPairs>
  <TitlesOfParts>
    <vt:vector size="85" baseType="lpstr">
      <vt:lpstr>Оформление по умолчанию</vt:lpstr>
      <vt:lpstr>Формула</vt:lpstr>
      <vt:lpstr>Точечный рисунок</vt:lpstr>
      <vt:lpstr>Документ</vt:lpstr>
      <vt:lpstr>Рисунок</vt:lpstr>
      <vt:lpstr>Понятие информация</vt:lpstr>
      <vt:lpstr>Информация в быту</vt:lpstr>
      <vt:lpstr>Информация в технике</vt:lpstr>
      <vt:lpstr>Информация в теории управления</vt:lpstr>
      <vt:lpstr>ключевые атрибуты информации.  </vt:lpstr>
      <vt:lpstr>Информация в узком и широком смыслах</vt:lpstr>
      <vt:lpstr>Слайд 7</vt:lpstr>
      <vt:lpstr>Данные, знания</vt:lpstr>
      <vt:lpstr>Свойства знаний</vt:lpstr>
      <vt:lpstr>Слайд 10</vt:lpstr>
      <vt:lpstr>Слайд 11</vt:lpstr>
      <vt:lpstr>Понятие бита</vt:lpstr>
      <vt:lpstr>Слайд 13</vt:lpstr>
      <vt:lpstr>Слайд 14</vt:lpstr>
      <vt:lpstr>Слайд 15</vt:lpstr>
      <vt:lpstr>Слайд 16</vt:lpstr>
      <vt:lpstr>Вероятности отдельных букв в русском языке (с учетом пробела)</vt:lpstr>
      <vt:lpstr>Слайд 18</vt:lpstr>
      <vt:lpstr>Слайд 19</vt:lpstr>
      <vt:lpstr>Слайд 20</vt:lpstr>
      <vt:lpstr>Слайд 21</vt:lpstr>
      <vt:lpstr>Кодирование источника сообщений </vt:lpstr>
      <vt:lpstr>Кодирование – замена информационного слова на кодовое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Помехоустойчивое кодирование Введение избыточности</vt:lpstr>
      <vt:lpstr>Модель ошибки</vt:lpstr>
      <vt:lpstr>Слайд 36</vt:lpstr>
      <vt:lpstr>Декодирование – исправление ошибки, если она произошла</vt:lpstr>
      <vt:lpstr>Самокорректирующиеся коды </vt:lpstr>
      <vt:lpstr>Слайд 39</vt:lpstr>
      <vt:lpstr>Код Хэмминга, восстановление одного искажения или обнаружение двойного, неклассический подход</vt:lpstr>
      <vt:lpstr>Слайд 41</vt:lpstr>
      <vt:lpstr>Декодирование</vt:lpstr>
      <vt:lpstr>Получение кода хэмминга для кодов большей длины</vt:lpstr>
      <vt:lpstr>Слайд 44</vt:lpstr>
      <vt:lpstr>Понятие системы счисления</vt:lpstr>
      <vt:lpstr>Два вида систем счисления</vt:lpstr>
      <vt:lpstr>Слайд 47</vt:lpstr>
      <vt:lpstr>Переводимое число необходимо записать в виде суммы произведений цифр числа на основание системы счисления в степени, соответствующей позиции цифры в числе. </vt:lpstr>
      <vt:lpstr>Слайд 49</vt:lpstr>
      <vt:lpstr>Слайд 50</vt:lpstr>
      <vt:lpstr>Пример перевода из восьмиричной системы счисления</vt:lpstr>
      <vt:lpstr>Пример перевода из шестнадцатиричной системы счисления</vt:lpstr>
      <vt:lpstr>Запись в десятичной, двоичной, восьмеричной и шестнадцатеричной системах счисления первых двух десятков целых чисел</vt:lpstr>
      <vt:lpstr>Примеры перевода из двоичной системы счисления в восьмеричную</vt:lpstr>
      <vt:lpstr>Перевод из восьмеричной системы счисления в двоичную</vt:lpstr>
      <vt:lpstr>Примеры перевода из двоичной системы счисления в шестнадцатеричную</vt:lpstr>
      <vt:lpstr> Перевод из шестнадцатеричной системы в двоичную</vt:lpstr>
      <vt:lpstr>Слайд 58</vt:lpstr>
      <vt:lpstr>Двоичное кодирование  графической информации</vt:lpstr>
      <vt:lpstr>Слайд 60</vt:lpstr>
      <vt:lpstr>Мультимедийная информация</vt:lpstr>
      <vt:lpstr>Выборка</vt:lpstr>
      <vt:lpstr>Квантование</vt:lpstr>
      <vt:lpstr>Дискретизация и квантование звуковой волны </vt:lpstr>
      <vt:lpstr>Скорость передачи</vt:lpstr>
      <vt:lpstr>Целые числа со знаком</vt:lpstr>
      <vt:lpstr>Дополнительный код</vt:lpstr>
      <vt:lpstr>Слайд 68</vt:lpstr>
      <vt:lpstr>Целые числа со знаком</vt:lpstr>
      <vt:lpstr>Целые числа со знаком</vt:lpstr>
      <vt:lpstr>Целые числа со знаком</vt:lpstr>
      <vt:lpstr>Пример 1</vt:lpstr>
      <vt:lpstr>Пример 1</vt:lpstr>
      <vt:lpstr>Пример 1</vt:lpstr>
      <vt:lpstr>Слайд 75</vt:lpstr>
      <vt:lpstr>Вещественные числа</vt:lpstr>
      <vt:lpstr>Вещественные числа</vt:lpstr>
      <vt:lpstr>Кодирование вещественных чисел</vt:lpstr>
      <vt:lpstr>Пример 3 </vt:lpstr>
      <vt:lpstr>Пример 3 </vt:lpstr>
    </vt:vector>
  </TitlesOfParts>
  <Company>homexp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Кодирование источника сообщений</dc:title>
  <dc:creator>homexp</dc:creator>
  <cp:lastModifiedBy>Алекс Алексов</cp:lastModifiedBy>
  <cp:revision>76</cp:revision>
  <dcterms:created xsi:type="dcterms:W3CDTF">2015-09-22T16:34:44Z</dcterms:created>
  <dcterms:modified xsi:type="dcterms:W3CDTF">2023-09-07T11:46:08Z</dcterms:modified>
</cp:coreProperties>
</file>