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93" r:id="rId12"/>
    <p:sldId id="294" r:id="rId13"/>
    <p:sldId id="295" r:id="rId14"/>
    <p:sldId id="296" r:id="rId15"/>
    <p:sldId id="297" r:id="rId16"/>
    <p:sldId id="298" r:id="rId17"/>
    <p:sldId id="299" r:id="rId18"/>
    <p:sldId id="267" r:id="rId19"/>
    <p:sldId id="268" r:id="rId20"/>
    <p:sldId id="300" r:id="rId21"/>
    <p:sldId id="277" r:id="rId22"/>
    <p:sldId id="282" r:id="rId23"/>
    <p:sldId id="291" r:id="rId24"/>
    <p:sldId id="292" r:id="rId25"/>
    <p:sldId id="279" r:id="rId26"/>
    <p:sldId id="280" r:id="rId27"/>
    <p:sldId id="284" r:id="rId28"/>
    <p:sldId id="283" r:id="rId29"/>
    <p:sldId id="281" r:id="rId30"/>
    <p:sldId id="285" r:id="rId31"/>
    <p:sldId id="286" r:id="rId32"/>
    <p:sldId id="287" r:id="rId33"/>
    <p:sldId id="288" r:id="rId34"/>
    <p:sldId id="289" r:id="rId35"/>
    <p:sldId id="290" r:id="rId36"/>
    <p:sldId id="269" r:id="rId37"/>
    <p:sldId id="270" r:id="rId38"/>
    <p:sldId id="272" r:id="rId39"/>
    <p:sldId id="274" r:id="rId40"/>
    <p:sldId id="271" r:id="rId41"/>
    <p:sldId id="275" r:id="rId42"/>
    <p:sldId id="276"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40"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2EAEE-C947-4472-A24A-A195A8F31C95}" type="datetimeFigureOut">
              <a:rPr lang="ru-RU" smtClean="0"/>
              <a:t>07.09.2023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51427-13BD-4DF9-80C8-56EE510F36D9}"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F162857-05FD-4BF5-818A-EA49C3CCCA4A}"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287DB09-2777-4BEC-8399-A9D26BDCC221}"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FE38A8D5-8AF7-42F7-A123-456600BC7239}" type="slidenum">
              <a:rPr lang="ru-RU"/>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57200" y="1600200"/>
            <a:ext cx="8229600" cy="4525963"/>
          </a:xfrm>
        </p:spPr>
        <p:txBody>
          <a:bodyPr/>
          <a:lstStyle/>
          <a:p>
            <a:endParaRPr lang="ru-RU"/>
          </a:p>
        </p:txBody>
      </p:sp>
      <p:sp>
        <p:nvSpPr>
          <p:cNvPr id="4" name="Дата 3"/>
          <p:cNvSpPr>
            <a:spLocks noGrp="1"/>
          </p:cNvSpPr>
          <p:nvPr>
            <p:ph type="dt" sz="half" idx="10"/>
          </p:nvPr>
        </p:nvSpPr>
        <p:spPr>
          <a:xfrm>
            <a:off x="457200" y="6245225"/>
            <a:ext cx="2133600" cy="476250"/>
          </a:xfrm>
        </p:spPr>
        <p:txBody>
          <a:bodyPr/>
          <a:lstStyle>
            <a:lvl1pPr>
              <a:defRPr/>
            </a:lvl1pPr>
          </a:lstStyle>
          <a:p>
            <a:endParaRPr lang="ru-RU"/>
          </a:p>
        </p:txBody>
      </p:sp>
      <p:sp>
        <p:nvSpPr>
          <p:cNvPr id="5" name="Нижний колонтитул 4"/>
          <p:cNvSpPr>
            <a:spLocks noGrp="1"/>
          </p:cNvSpPr>
          <p:nvPr>
            <p:ph type="ftr" sz="quarter" idx="11"/>
          </p:nvPr>
        </p:nvSpPr>
        <p:spPr>
          <a:xfrm>
            <a:off x="3124200" y="6245225"/>
            <a:ext cx="2895600" cy="476250"/>
          </a:xfrm>
        </p:spPr>
        <p:txBody>
          <a:bodyPr/>
          <a:lstStyle>
            <a:lvl1pPr>
              <a:defRPr/>
            </a:lvl1pPr>
          </a:lstStyle>
          <a:p>
            <a:endParaRPr lang="ru-RU"/>
          </a:p>
        </p:txBody>
      </p:sp>
      <p:sp>
        <p:nvSpPr>
          <p:cNvPr id="6" name="Номер слайда 5"/>
          <p:cNvSpPr>
            <a:spLocks noGrp="1"/>
          </p:cNvSpPr>
          <p:nvPr>
            <p:ph type="sldNum" sz="quarter" idx="12"/>
          </p:nvPr>
        </p:nvSpPr>
        <p:spPr>
          <a:xfrm>
            <a:off x="6553200" y="6245225"/>
            <a:ext cx="2133600" cy="476250"/>
          </a:xfrm>
        </p:spPr>
        <p:txBody>
          <a:bodyPr/>
          <a:lstStyle>
            <a:lvl1pPr>
              <a:defRPr/>
            </a:lvl1pPr>
          </a:lstStyle>
          <a:p>
            <a:fld id="{8166FF53-609C-4890-836E-AB3355CC0B24}"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4563337D-4521-475E-A86D-AB608776E4E4}"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82ECF1D-8B3F-4323-A07E-5D4F981A16E5}"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E4C05E6-B4DC-4C96-8262-BBF06EC359B9}"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13245750-4B2E-4D62-A93C-0C0EBBE96B5E}"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95D97339-DB0C-448F-8460-03CAAE9296D9}"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56397C59-5629-4460-9A54-A1015B2EDC30}"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A279542-3CA6-4CB6-999F-38B5444F70A6}"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E03DA14B-27ED-4C3C-AFA7-3C4497488A11}"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45B89CE-F6F5-4CCA-81B9-13460802D79E}"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ru-RU" i="1"/>
              <a:t>Технические средства ИТ</a:t>
            </a:r>
            <a:r>
              <a:rPr lang="ru-RU"/>
              <a:t> </a:t>
            </a:r>
          </a:p>
        </p:txBody>
      </p:sp>
      <p:sp>
        <p:nvSpPr>
          <p:cNvPr id="3" name="Номер слайда 2"/>
          <p:cNvSpPr>
            <a:spLocks noGrp="1"/>
          </p:cNvSpPr>
          <p:nvPr>
            <p:ph type="sldNum" sz="quarter" idx="12"/>
          </p:nvPr>
        </p:nvSpPr>
        <p:spPr/>
        <p:txBody>
          <a:bodyPr/>
          <a:lstStyle/>
          <a:p>
            <a:fld id="{9F162857-05FD-4BF5-818A-EA49C3CCCA4A}"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ru-RU"/>
              <a:t> БЭСМ-6</a:t>
            </a:r>
          </a:p>
        </p:txBody>
      </p:sp>
      <p:sp>
        <p:nvSpPr>
          <p:cNvPr id="12291" name="Rectangle 3"/>
          <p:cNvSpPr>
            <a:spLocks noGrp="1" noChangeArrowheads="1"/>
          </p:cNvSpPr>
          <p:nvPr>
            <p:ph type="body" idx="1"/>
          </p:nvPr>
        </p:nvSpPr>
        <p:spPr/>
        <p:txBody>
          <a:bodyPr/>
          <a:lstStyle/>
          <a:p>
            <a:pPr>
              <a:lnSpc>
                <a:spcPct val="90000"/>
              </a:lnSpc>
            </a:pPr>
            <a:r>
              <a:rPr lang="ru-RU" sz="2400"/>
              <a:t>Особое место в истории развития отечественной вычислительной техники занимает БЭСМ-6, серийно выпускавшаяся с </a:t>
            </a:r>
            <a:r>
              <a:rPr lang="ru-RU" sz="2400">
                <a:solidFill>
                  <a:srgbClr val="FF0000"/>
                </a:solidFill>
              </a:rPr>
              <a:t>1967</a:t>
            </a:r>
            <a:r>
              <a:rPr lang="ru-RU" sz="2400"/>
              <a:t> года в течение 17 лет. В ее архитектуре был реализован принцип распараллеливания вычислительных процессов, и ее производительность – 1 млн. операций в секунду – была рекордной для середины 60-х годов. На БЭСМ-6 появились первые полноценные операционные системы, мощные трансляторы, ценнейшие библиотеки стандартных подпрограмм, реализующих численные методы решения различных задач, всё – отечественного производства. </a:t>
            </a:r>
          </a:p>
        </p:txBody>
      </p:sp>
      <p:sp>
        <p:nvSpPr>
          <p:cNvPr id="4" name="Номер слайда 3"/>
          <p:cNvSpPr>
            <a:spLocks noGrp="1"/>
          </p:cNvSpPr>
          <p:nvPr>
            <p:ph type="sldNum" sz="quarter" idx="12"/>
          </p:nvPr>
        </p:nvSpPr>
        <p:spPr/>
        <p:txBody>
          <a:bodyPr/>
          <a:lstStyle/>
          <a:p>
            <a:fld id="{4563337D-4521-475E-A86D-AB608776E4E4}"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smtClean="0"/>
              <a:t>Проблема привязки прикладных программ или архитектуры к физическому уровню</a:t>
            </a:r>
            <a:endParaRPr lang="ru-RU" sz="3200" dirty="0"/>
          </a:p>
        </p:txBody>
      </p:sp>
      <p:sp>
        <p:nvSpPr>
          <p:cNvPr id="3" name="Содержимое 2"/>
          <p:cNvSpPr>
            <a:spLocks noGrp="1"/>
          </p:cNvSpPr>
          <p:nvPr>
            <p:ph idx="1"/>
          </p:nvPr>
        </p:nvSpPr>
        <p:spPr/>
        <p:txBody>
          <a:bodyPr/>
          <a:lstStyle/>
          <a:p>
            <a:r>
              <a:rPr lang="ru-RU" dirty="0" smtClean="0"/>
              <a:t>Все системы были независимы (</a:t>
            </a:r>
            <a:r>
              <a:rPr lang="ru-RU" dirty="0" smtClean="0">
                <a:solidFill>
                  <a:srgbClr val="0070C0"/>
                </a:solidFill>
              </a:rPr>
              <a:t>пример с перестановкой байт в многоразрядном слове</a:t>
            </a:r>
            <a:r>
              <a:rPr lang="ru-RU" dirty="0" smtClean="0"/>
              <a:t>).</a:t>
            </a:r>
          </a:p>
          <a:p>
            <a:r>
              <a:rPr lang="ru-RU" dirty="0" smtClean="0"/>
              <a:t>в БЭСМ-6 и «Мир» «байт» был </a:t>
            </a:r>
            <a:r>
              <a:rPr lang="ru-RU" dirty="0" err="1" smtClean="0"/>
              <a:t>шестибитным</a:t>
            </a:r>
            <a:r>
              <a:rPr lang="ru-RU" dirty="0" smtClean="0"/>
              <a:t>, в «Минск-32» — </a:t>
            </a:r>
            <a:r>
              <a:rPr lang="ru-RU" dirty="0" err="1" smtClean="0"/>
              <a:t>семибитным</a:t>
            </a:r>
            <a:r>
              <a:rPr lang="ru-RU" dirty="0" smtClean="0"/>
              <a:t>, а в серии «Урал» длина «слова» была произвольной, от 1 до 48 бит. </a:t>
            </a:r>
            <a:endParaRPr lang="ru-RU" dirty="0"/>
          </a:p>
        </p:txBody>
      </p:sp>
      <p:sp>
        <p:nvSpPr>
          <p:cNvPr id="4" name="Номер слайда 3"/>
          <p:cNvSpPr>
            <a:spLocks noGrp="1"/>
          </p:cNvSpPr>
          <p:nvPr>
            <p:ph type="sldNum" sz="quarter" idx="12"/>
          </p:nvPr>
        </p:nvSpPr>
        <p:spPr/>
        <p:txBody>
          <a:bodyPr/>
          <a:lstStyle/>
          <a:p>
            <a:fld id="{4563337D-4521-475E-A86D-AB608776E4E4}"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562074"/>
          </a:xfrm>
        </p:spPr>
        <p:txBody>
          <a:bodyPr/>
          <a:lstStyle/>
          <a:p>
            <a:r>
              <a:rPr lang="ru-RU" dirty="0" smtClean="0"/>
              <a:t>Микрокод</a:t>
            </a:r>
            <a:endParaRPr lang="ru-RU" dirty="0"/>
          </a:p>
        </p:txBody>
      </p:sp>
      <p:sp>
        <p:nvSpPr>
          <p:cNvPr id="3" name="Содержимое 2"/>
          <p:cNvSpPr>
            <a:spLocks noGrp="1"/>
          </p:cNvSpPr>
          <p:nvPr>
            <p:ph idx="1"/>
          </p:nvPr>
        </p:nvSpPr>
        <p:spPr>
          <a:xfrm>
            <a:off x="0" y="548680"/>
            <a:ext cx="9144000" cy="6165304"/>
          </a:xfrm>
        </p:spPr>
        <p:txBody>
          <a:bodyPr/>
          <a:lstStyle/>
          <a:p>
            <a:r>
              <a:rPr lang="ru-RU" sz="2400" dirty="0" smtClean="0"/>
              <a:t>IBM в 1964 году применила технологию микрокода, когда каждая машинная инструкция реализовывалась в виде серий более мелких программ (микрокода). Благодаря этой идее с появлением новых моделей можно использовать ПО  с более старых компьютеров (например ос</a:t>
            </a:r>
            <a:r>
              <a:rPr lang="ru-RU" sz="2400" smtClean="0"/>
              <a:t>, трансляторы), </a:t>
            </a:r>
            <a:r>
              <a:rPr lang="ru-RU" sz="2400" dirty="0" smtClean="0"/>
              <a:t>и совместимость не терялась. Такое  свойство реализовали в компьютерах семейства IBM </a:t>
            </a:r>
            <a:r>
              <a:rPr lang="ru-RU" sz="2400" dirty="0" err="1" smtClean="0"/>
              <a:t>System</a:t>
            </a:r>
            <a:r>
              <a:rPr lang="ru-RU" sz="2400" dirty="0" smtClean="0"/>
              <a:t>/360. </a:t>
            </a:r>
          </a:p>
          <a:p>
            <a:r>
              <a:rPr lang="ru-RU" sz="2400" dirty="0" smtClean="0"/>
              <a:t>Второй по стоимости американский НИОКР 60-х (после программы </a:t>
            </a:r>
            <a:r>
              <a:rPr lang="ru-RU" sz="2400" dirty="0" err="1" smtClean="0"/>
              <a:t>Apollo</a:t>
            </a:r>
            <a:r>
              <a:rPr lang="ru-RU" sz="2400" dirty="0" smtClean="0"/>
              <a:t>), этот проект представлял собой целую линейку компьютеров для разных нужд, с разной производительностью, объемом памяти и возможностями. В компьютерах этой серии, относящихся к третьему поколению, использовались уже не транзисторы, а интегральные микросхемы, впервые применялась виртуальная память и виртуальные машины.</a:t>
            </a:r>
          </a:p>
          <a:p>
            <a:endParaRPr lang="ru-RU" sz="2400" dirty="0"/>
          </a:p>
        </p:txBody>
      </p:sp>
      <p:sp>
        <p:nvSpPr>
          <p:cNvPr id="4" name="Номер слайда 3"/>
          <p:cNvSpPr>
            <a:spLocks noGrp="1"/>
          </p:cNvSpPr>
          <p:nvPr>
            <p:ph type="sldNum" sz="quarter" idx="12"/>
          </p:nvPr>
        </p:nvSpPr>
        <p:spPr/>
        <p:txBody>
          <a:bodyPr/>
          <a:lstStyle/>
          <a:p>
            <a:fld id="{4563337D-4521-475E-A86D-AB608776E4E4}"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0" y="188913"/>
            <a:ext cx="9036050" cy="6669087"/>
          </a:xfrm>
        </p:spPr>
        <p:txBody>
          <a:bodyPr/>
          <a:lstStyle/>
          <a:p>
            <a:pPr>
              <a:lnSpc>
                <a:spcPct val="80000"/>
              </a:lnSpc>
            </a:pPr>
            <a:r>
              <a:rPr lang="ru-RU" sz="1800"/>
              <a:t>К концу 60-х годов в нашей стране выпускалось около 20 типов ЭВМ общего назначения – серии БЭСМ (Москва, С.А.Лебедев), Урал (Пенза, Б.И.Рамеев), Днепр, Мир (Киев, В.М.Глушков), Минск (Минск, В. Пржиялковский) и другие, а также специализированные машины преимущественно для оборонного ведомства. Кстати, в отличие от Запада, где «двигателями прогресса» в области вычислительной техники были не только военные, но и представители делового мира, в СССР ими были, в основном, военные. Но постепенно и ученые, и хозяйственники, и чиновники стали осознавать роль вычислительных машин в экономике страны и насущную необходимость в разработке машин нового поколения.  </a:t>
            </a:r>
          </a:p>
          <a:p>
            <a:pPr>
              <a:lnSpc>
                <a:spcPct val="80000"/>
              </a:lnSpc>
            </a:pPr>
            <a:r>
              <a:rPr lang="ru-RU" sz="1800"/>
              <a:t>Встал вопрос о переходе к индустрии ЭВМ. В декабре 1969 году на правительственном уровне было принято решение выбрать в качестве промышленного стандарта для универсальных вычислительных машин единой серии (ЕС ЭВМ) серию машин </a:t>
            </a:r>
            <a:r>
              <a:rPr lang="en-US" sz="1800"/>
              <a:t>IBM S</a:t>
            </a:r>
            <a:r>
              <a:rPr lang="ru-RU" sz="1800"/>
              <a:t>/360. Первая машина этой серии – ЕС-1020 была выпущена в 1971 году.</a:t>
            </a:r>
          </a:p>
          <a:p>
            <a:pPr>
              <a:lnSpc>
                <a:spcPct val="80000"/>
              </a:lnSpc>
            </a:pPr>
            <a:r>
              <a:rPr lang="ru-RU" sz="1800"/>
              <a:t>Производство ЕС ЭВМ было налажено совместно с другими социалистическими странами в рамках СЭВ (Совета по экономической взаимопомощи). Многие ученые выступили против копирования систем </a:t>
            </a:r>
            <a:r>
              <a:rPr lang="en-US" sz="1800"/>
              <a:t>IBM</a:t>
            </a:r>
            <a:r>
              <a:rPr lang="ru-RU" sz="1800"/>
              <a:t>, но предложить что-то взамен в качестве единого стандарта не смогли.</a:t>
            </a:r>
          </a:p>
          <a:p>
            <a:pPr>
              <a:lnSpc>
                <a:spcPct val="80000"/>
              </a:lnSpc>
            </a:pPr>
            <a:r>
              <a:rPr lang="ru-RU" sz="1800"/>
              <a:t>Конечно, идеальным вариантом была бы реализация архитектурных принципов </a:t>
            </a:r>
            <a:r>
              <a:rPr lang="en-US" sz="1800"/>
              <a:t>IBM</a:t>
            </a:r>
            <a:r>
              <a:rPr lang="ru-RU" sz="1800"/>
              <a:t> в сотрудничестве с самой компанией, и не семейства почти пятилетней давности, а самых современных моделей, и в сочетании с всесторонней поддержкой собственных разработок. Но на всё у государства не хватало средств, и пошли по более простому варианту. Так начался закат отечественной индустрии вычислительной техники. </a:t>
            </a:r>
          </a:p>
        </p:txBody>
      </p:sp>
      <p:sp>
        <p:nvSpPr>
          <p:cNvPr id="3" name="Номер слайда 2"/>
          <p:cNvSpPr>
            <a:spLocks noGrp="1"/>
          </p:cNvSpPr>
          <p:nvPr>
            <p:ph type="sldNum" sz="quarter" idx="12"/>
          </p:nvPr>
        </p:nvSpPr>
        <p:spPr/>
        <p:txBody>
          <a:bodyPr/>
          <a:lstStyle/>
          <a:p>
            <a:fld id="{4563337D-4521-475E-A86D-AB608776E4E4}"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260648"/>
            <a:ext cx="8568952" cy="6264696"/>
          </a:xfrm>
        </p:spPr>
        <p:txBody>
          <a:bodyPr/>
          <a:lstStyle/>
          <a:p>
            <a:r>
              <a:rPr lang="ru-RU" sz="1200" dirty="0" smtClean="0">
                <a:solidFill>
                  <a:srgbClr val="0070C0"/>
                </a:solidFill>
              </a:rPr>
              <a:t>Сулим. </a:t>
            </a:r>
            <a:r>
              <a:rPr lang="ru-RU" sz="1200" dirty="0" smtClean="0"/>
              <a:t>О состоянии переговоров с ГДР и ICL.</a:t>
            </a:r>
          </a:p>
          <a:p>
            <a:r>
              <a:rPr lang="ru-RU" sz="1200" dirty="0" smtClean="0">
                <a:solidFill>
                  <a:srgbClr val="0070C0"/>
                </a:solidFill>
              </a:rPr>
              <a:t>Вариант IBM-360</a:t>
            </a:r>
            <a:r>
              <a:rPr lang="ru-RU" sz="1200" dirty="0" smtClean="0"/>
              <a:t>. В ГДР принята ориентация на IBM-360. Успешно разрабатывается одна из моделей (Р-40). У нас есть задел, есть коллектив, способный начать работу. На освоение операционной системы IBM-360 потребуется 2200 </a:t>
            </a:r>
            <a:r>
              <a:rPr lang="ru-RU" sz="1200" dirty="0" err="1" smtClean="0"/>
              <a:t>человеко-лет</a:t>
            </a:r>
            <a:r>
              <a:rPr lang="ru-RU" sz="1200" dirty="0" smtClean="0"/>
              <a:t> и 700 разработчиков. С фирмой IBM отсутствуют всякие контакты. Возникнут трудности в приобретении машины-аналога. Ее стоимость 4-5 млн. долларов. В ГДР имеется только часть необходимой документации.</a:t>
            </a:r>
          </a:p>
          <a:p>
            <a:r>
              <a:rPr lang="ru-RU" sz="1200" dirty="0" smtClean="0"/>
              <a:t> </a:t>
            </a:r>
            <a:r>
              <a:rPr lang="ru-RU" sz="1200" dirty="0" smtClean="0">
                <a:solidFill>
                  <a:srgbClr val="0070C0"/>
                </a:solidFill>
              </a:rPr>
              <a:t>Вариант ICL. </a:t>
            </a:r>
            <a:r>
              <a:rPr lang="ru-RU" sz="1200" dirty="0" smtClean="0"/>
              <a:t>Получим всю техническую документацию, помощь в ее освоении. Придется провести небольшие переделки. Фирма предлагает закупить партию выпускаемых ею машин. Есть возможность использовать коллектив программистов для подготовки прикладных программ.</a:t>
            </a:r>
          </a:p>
          <a:p>
            <a:r>
              <a:rPr lang="ru-RU" sz="1200" dirty="0" smtClean="0"/>
              <a:t>Группа наших программистов уже проходит стажировку на фирме. В перспективе совместная разработка ЭВМ четвертого поколения. Фирма старается помочь во всем, поскольку надеется в союзе с европейскими фирмами, в том числе нами, выступить конкурентом IBM. Согласие фирм Италии и Франции об участии в создании вычислительной техники четвертого поколения имеется.</a:t>
            </a:r>
          </a:p>
          <a:p>
            <a:r>
              <a:rPr lang="ru-RU" sz="1200" dirty="0" smtClean="0"/>
              <a:t> </a:t>
            </a:r>
            <a:r>
              <a:rPr lang="ru-RU" sz="1200" dirty="0" err="1" smtClean="0">
                <a:solidFill>
                  <a:srgbClr val="0070C0"/>
                </a:solidFill>
              </a:rPr>
              <a:t>Пржиалковский</a:t>
            </a:r>
            <a:r>
              <a:rPr lang="ru-RU" sz="1200" dirty="0" smtClean="0"/>
              <a:t>. По IBM-360 имеем систему из 6 тыс. микрокоманд, 90% схем </a:t>
            </a:r>
            <a:r>
              <a:rPr lang="ru-RU" sz="1200" dirty="0" err="1" smtClean="0"/>
              <a:t>ТЭЗов</a:t>
            </a:r>
            <a:r>
              <a:rPr lang="ru-RU" sz="1200" dirty="0" smtClean="0"/>
              <a:t>, 70% </a:t>
            </a:r>
            <a:r>
              <a:rPr lang="ru-RU" sz="1200" dirty="0" err="1" smtClean="0"/>
              <a:t>растрассировано</a:t>
            </a:r>
            <a:r>
              <a:rPr lang="ru-RU" sz="1200" dirty="0" smtClean="0"/>
              <a:t>, 7000 единиц конструкторской документации. При переориентировке на ICL придется переработать весь этот задел, это задержит работы на 1-1,5 года. Понадобится много валюты (для закупки ЭВМ фирмы ICL). Вариант сотрудничества с ГДР, успешно ведущей работу по IBM-360, предпочтительнее. Если усилить коллектив математиков, то ДОС можно разработать к 1971 г. Пора прекратить колебания.</a:t>
            </a:r>
          </a:p>
          <a:p>
            <a:r>
              <a:rPr lang="ru-RU" sz="1200" dirty="0" smtClean="0"/>
              <a:t> </a:t>
            </a:r>
            <a:r>
              <a:rPr lang="ru-RU" sz="1200" dirty="0" err="1" smtClean="0">
                <a:solidFill>
                  <a:srgbClr val="0070C0"/>
                </a:solidFill>
              </a:rPr>
              <a:t>Крутовских</a:t>
            </a:r>
            <a:r>
              <a:rPr lang="ru-RU" sz="1200" dirty="0" smtClean="0">
                <a:solidFill>
                  <a:srgbClr val="0070C0"/>
                </a:solidFill>
              </a:rPr>
              <a:t>. </a:t>
            </a:r>
            <a:r>
              <a:rPr lang="ru-RU" sz="1200" dirty="0" smtClean="0"/>
              <a:t>Наш проект предусматривал систему моделей IBM-360. При переориентации на фирму ICL состав моделей должен быть другим. Меняются технические характеристики. Нужно 4-5 месяцев на </a:t>
            </a:r>
            <a:r>
              <a:rPr lang="ru-RU" sz="1200" dirty="0" err="1" smtClean="0"/>
              <a:t>аван-проект</a:t>
            </a:r>
            <a:r>
              <a:rPr lang="ru-RU" sz="1200" dirty="0" smtClean="0"/>
              <a:t>. В фирме ICL нет ясности по старшим моделям. Они добавляются к ряду малых и средних ЭВМ, как суперЭВМ. Этого лучше не делать. При переориентации задержатся сроки подготовки техдокументации на 1,5-2 года, а может и больше. Работая с ГДР по IBM-360, можно получить ДОС и ОС к началу серийного производства, снимается вопрос об их разработке. Немцы ушли дальше нас. Они переориентироваться не смогут. Англичанам нужен рынок. Они будут водить нас за нос. По большим машинам они сотрудничать не будут. 150 машин у них купить нельзя.</a:t>
            </a:r>
          </a:p>
          <a:p>
            <a:r>
              <a:rPr lang="ru-RU" sz="1200" dirty="0" smtClean="0"/>
              <a:t> </a:t>
            </a:r>
            <a:r>
              <a:rPr lang="ru-RU" sz="1200" dirty="0" err="1" smtClean="0">
                <a:solidFill>
                  <a:srgbClr val="0070C0"/>
                </a:solidFill>
              </a:rPr>
              <a:t>Дородницын</a:t>
            </a:r>
            <a:r>
              <a:rPr lang="ru-RU" sz="1200" dirty="0" smtClean="0">
                <a:solidFill>
                  <a:srgbClr val="0070C0"/>
                </a:solidFill>
              </a:rPr>
              <a:t>. </a:t>
            </a:r>
            <a:r>
              <a:rPr lang="ru-RU" sz="1200" dirty="0" smtClean="0"/>
              <a:t>Вопрос освоения IBM-360 подается в упрощенном виде. Все значительно сложнее. На освоение ОС надо не менее четырех лет, и неизвестно, что получим. Надо самим (вместе с ICL) создавать ДОС и ОС и ориентироваться на разработки машин совместно с ICL.</a:t>
            </a:r>
          </a:p>
          <a:p>
            <a:r>
              <a:rPr lang="ru-RU" sz="1200" dirty="0" smtClean="0"/>
              <a:t> </a:t>
            </a:r>
          </a:p>
        </p:txBody>
      </p:sp>
      <p:sp>
        <p:nvSpPr>
          <p:cNvPr id="4" name="Номер слайда 3"/>
          <p:cNvSpPr>
            <a:spLocks noGrp="1"/>
          </p:cNvSpPr>
          <p:nvPr>
            <p:ph type="sldNum" sz="quarter" idx="12"/>
          </p:nvPr>
        </p:nvSpPr>
        <p:spPr/>
        <p:txBody>
          <a:bodyPr/>
          <a:lstStyle/>
          <a:p>
            <a:fld id="{4563337D-4521-475E-A86D-AB608776E4E4}"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23528" y="188640"/>
            <a:ext cx="8496944" cy="6336704"/>
          </a:xfrm>
        </p:spPr>
        <p:txBody>
          <a:bodyPr/>
          <a:lstStyle/>
          <a:p>
            <a:r>
              <a:rPr lang="ru-RU" sz="1200" dirty="0" smtClean="0">
                <a:solidFill>
                  <a:srgbClr val="0070C0"/>
                </a:solidFill>
              </a:rPr>
              <a:t>Лебедев. </a:t>
            </a:r>
            <a:r>
              <a:rPr lang="ru-RU" sz="1200" dirty="0" smtClean="0"/>
              <a:t>Система IBM-360 - это ряд ЭВМ десятилетней давности. Создаваемый у нас ряд машин надо ограничить машинами малой и средней производительности. Архитектура IBM-360 не приспособлена для больших моделей (суперЭВМ). Англичане хотят конкурировать с американцами при переходе к ЭВМ четвертого поколения. Чем выше производительность машины, тем в ней больше структурных особенностей. Англичане закладывают автоматизацию проектирования. Система математического обеспечения для "Системы-4" динамична, при наличии контактов ее вполне можно разработать. Это будет способствовать подготовке собственных кадров. Их лучше обучать путем разработки собственной системы (совместно с англичанами).</a:t>
            </a:r>
          </a:p>
          <a:p>
            <a:r>
              <a:rPr lang="ru-RU" sz="1200" dirty="0" smtClean="0">
                <a:solidFill>
                  <a:srgbClr val="0070C0"/>
                </a:solidFill>
              </a:rPr>
              <a:t> Шура-Бура</a:t>
            </a:r>
            <a:r>
              <a:rPr lang="ru-RU" sz="1200" dirty="0" smtClean="0"/>
              <a:t>. С точки зрения системы математического обеспечения американский вариант предпочтительнее. ОС требуется усовершенствовать. Для этого надо знать все программы.</a:t>
            </a:r>
          </a:p>
          <a:p>
            <a:r>
              <a:rPr lang="ru-RU" sz="1200" dirty="0" smtClean="0"/>
              <a:t> </a:t>
            </a:r>
            <a:r>
              <a:rPr lang="ru-RU" sz="1200" dirty="0" smtClean="0">
                <a:solidFill>
                  <a:srgbClr val="0070C0"/>
                </a:solidFill>
              </a:rPr>
              <a:t>Келдыш. </a:t>
            </a:r>
            <a:r>
              <a:rPr lang="ru-RU" sz="1200" dirty="0" smtClean="0"/>
              <a:t>Нужно купить лицензии и делать свои машины. Иначе мы будем просто повторять то, что сделали другие. В принципе, большие машины надо создавать самим.</a:t>
            </a:r>
          </a:p>
          <a:p>
            <a:r>
              <a:rPr lang="ru-RU" sz="1200" dirty="0" smtClean="0">
                <a:solidFill>
                  <a:srgbClr val="0070C0"/>
                </a:solidFill>
              </a:rPr>
              <a:t> Лебедев</a:t>
            </a:r>
            <a:r>
              <a:rPr lang="ru-RU" sz="1200" dirty="0" smtClean="0"/>
              <a:t>. Наши математики считают, что готовить программистов лучше по методике англичан.</a:t>
            </a:r>
          </a:p>
          <a:p>
            <a:r>
              <a:rPr lang="ru-RU" sz="1200" dirty="0" smtClean="0"/>
              <a:t> Раковский. Нужно думать о перспективе. Нужна единая концепция. Все говорили, что система математического обеспечения IBM совершеннее, но ОС громоздка. В течение четырех-пяти лет ее нельзя полностью освоить. Трудно, но сегодня нужно принять решение. Если ориентироваться на ICL, то будет трудно с ГДР; за пять лет немцы выпустят 200 экземпляров Р-40. И все-таки следует принять предложение ICL.</a:t>
            </a:r>
          </a:p>
          <a:p>
            <a:r>
              <a:rPr lang="ru-RU" sz="1200" dirty="0" smtClean="0"/>
              <a:t> </a:t>
            </a:r>
            <a:r>
              <a:rPr lang="ru-RU" sz="1200" dirty="0" err="1" smtClean="0">
                <a:solidFill>
                  <a:srgbClr val="0070C0"/>
                </a:solidFill>
              </a:rPr>
              <a:t>Крутовских</a:t>
            </a:r>
            <a:r>
              <a:rPr lang="ru-RU" sz="1200" dirty="0" smtClean="0">
                <a:solidFill>
                  <a:srgbClr val="0070C0"/>
                </a:solidFill>
              </a:rPr>
              <a:t>. </a:t>
            </a:r>
            <a:r>
              <a:rPr lang="ru-RU" sz="1200" dirty="0" smtClean="0"/>
              <a:t>Все разработчики, кроме </a:t>
            </a:r>
            <a:r>
              <a:rPr lang="ru-RU" sz="1200" dirty="0" err="1" smtClean="0"/>
              <a:t>Рамеева</a:t>
            </a:r>
            <a:r>
              <a:rPr lang="ru-RU" sz="1200" dirty="0" smtClean="0"/>
              <a:t>, не хотят переориентироваться на фирму ICL. P-50 будет готова в 1971 г.</a:t>
            </a:r>
          </a:p>
          <a:p>
            <a:r>
              <a:rPr lang="ru-RU" sz="1200" dirty="0" smtClean="0"/>
              <a:t> </a:t>
            </a:r>
            <a:r>
              <a:rPr lang="ru-RU" sz="1200" dirty="0" smtClean="0">
                <a:solidFill>
                  <a:srgbClr val="0070C0"/>
                </a:solidFill>
              </a:rPr>
              <a:t>Калмыков. </a:t>
            </a:r>
            <a:r>
              <a:rPr lang="ru-RU" sz="1200" dirty="0" smtClean="0"/>
              <a:t>Наличие ДОС сразу дает возможность использовать машины, которые мы начнем выпускать. Много программ можем получить у немцев. Отрицательные моменты. Мы не имеем машин IBM-360. И не будем иметь контактов с фирмой IBM. Если переориентироваться на фирму ICL, то потеряем время. Но с ними возможны прямой контакт и сотрудничество при создании ЭВМ четвертого поколения. Это большое преимущество. Четвертое поколение ЭВМ они будут делать без американцев, хотят быть конкурентоспособными по отношению к IBM.</a:t>
            </a:r>
          </a:p>
          <a:p>
            <a:r>
              <a:rPr lang="ru-RU" sz="1200" dirty="0" smtClean="0"/>
              <a:t> </a:t>
            </a:r>
            <a:r>
              <a:rPr lang="ru-RU" sz="1200" dirty="0" smtClean="0">
                <a:solidFill>
                  <a:srgbClr val="0070C0"/>
                </a:solidFill>
              </a:rPr>
              <a:t>Келдыш. </a:t>
            </a:r>
            <a:r>
              <a:rPr lang="ru-RU" sz="1200" dirty="0" smtClean="0"/>
              <a:t>Не следует переориентироваться на ICL, но переговоры с ними по четвертому поколению ЭВМ нужно вести.</a:t>
            </a:r>
          </a:p>
          <a:p>
            <a:r>
              <a:rPr lang="ru-RU" sz="1200" dirty="0" smtClean="0"/>
              <a:t> </a:t>
            </a:r>
            <a:r>
              <a:rPr lang="ru-RU" sz="1200" dirty="0" smtClean="0">
                <a:solidFill>
                  <a:srgbClr val="0070C0"/>
                </a:solidFill>
              </a:rPr>
              <a:t>Калмыков. </a:t>
            </a:r>
            <a:r>
              <a:rPr lang="ru-RU" sz="1200" dirty="0" smtClean="0"/>
              <a:t>Переориентироваться на ICL не будем. Перед немцами поставим вопрос о том, чтобы больше помогали".</a:t>
            </a:r>
          </a:p>
          <a:p>
            <a:endParaRPr lang="ru-RU" sz="1200" dirty="0" smtClean="0"/>
          </a:p>
          <a:p>
            <a:endParaRPr lang="ru-RU" sz="1200" dirty="0"/>
          </a:p>
        </p:txBody>
      </p:sp>
      <p:sp>
        <p:nvSpPr>
          <p:cNvPr id="4" name="Номер слайда 3"/>
          <p:cNvSpPr>
            <a:spLocks noGrp="1"/>
          </p:cNvSpPr>
          <p:nvPr>
            <p:ph type="sldNum" sz="quarter" idx="12"/>
          </p:nvPr>
        </p:nvSpPr>
        <p:spPr/>
        <p:txBody>
          <a:bodyPr/>
          <a:lstStyle/>
          <a:p>
            <a:fld id="{4563337D-4521-475E-A86D-AB608776E4E4}"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850106"/>
          </a:xfrm>
        </p:spPr>
        <p:txBody>
          <a:bodyPr/>
          <a:lstStyle/>
          <a:p>
            <a:r>
              <a:rPr lang="ru-RU" dirty="0" smtClean="0"/>
              <a:t>Известные комментарии</a:t>
            </a:r>
            <a:endParaRPr lang="ru-RU" dirty="0"/>
          </a:p>
        </p:txBody>
      </p:sp>
      <p:sp>
        <p:nvSpPr>
          <p:cNvPr id="3" name="Содержимое 2"/>
          <p:cNvSpPr>
            <a:spLocks noGrp="1"/>
          </p:cNvSpPr>
          <p:nvPr>
            <p:ph idx="1"/>
          </p:nvPr>
        </p:nvSpPr>
        <p:spPr>
          <a:xfrm>
            <a:off x="395536" y="1268760"/>
            <a:ext cx="8496944" cy="5400600"/>
          </a:xfrm>
        </p:spPr>
        <p:txBody>
          <a:bodyPr/>
          <a:lstStyle/>
          <a:p>
            <a:r>
              <a:rPr lang="ru-RU" sz="2000" dirty="0" smtClean="0"/>
              <a:t>Борис Бабаян (Советский и российский учёный, педагог, разработчик вычислительной техники, член-корреспондент АН СССР, разработчик Эльбрус-3 (1,2) (применение РЛС ДОН-2Н), директор по архитектуре одного из подразделений </a:t>
            </a:r>
            <a:r>
              <a:rPr lang="en-US" sz="2000" dirty="0" smtClean="0"/>
              <a:t>Intel</a:t>
            </a:r>
            <a:r>
              <a:rPr lang="ru-RU" sz="2000" dirty="0" smtClean="0"/>
              <a:t>): "Расчет был на то, что можно будет наворовать много </a:t>
            </a:r>
            <a:r>
              <a:rPr lang="ru-RU" sz="2000" dirty="0" err="1" smtClean="0"/>
              <a:t>матобеспечения</a:t>
            </a:r>
            <a:r>
              <a:rPr lang="ru-RU" sz="2000" dirty="0" smtClean="0"/>
              <a:t> — и наступит расцвет вычислительной техники. Этого, конечно, не произошло. Потому что после того, как все были согнаны в одно место, творчество кончилось. Образно говоря, мозги начали сохнуть от совершенно нетворческой работы. Нужно было просто угадать, как сделаны западные, в действительности устаревшие, вычислительные машины. Передовой уровень известен не был, передовыми разработками не занимались, была надежда на то, что хлынет </a:t>
            </a:r>
            <a:r>
              <a:rPr lang="ru-RU" sz="2000" dirty="0" err="1" smtClean="0"/>
              <a:t>матобеспечение</a:t>
            </a:r>
            <a:r>
              <a:rPr lang="ru-RU" sz="2000" dirty="0" smtClean="0"/>
              <a:t>… Вскоре стало ясно, что </a:t>
            </a:r>
            <a:r>
              <a:rPr lang="ru-RU" sz="2000" dirty="0" err="1" smtClean="0"/>
              <a:t>матобеспечение</a:t>
            </a:r>
            <a:r>
              <a:rPr lang="ru-RU" sz="2000" dirty="0" smtClean="0"/>
              <a:t> не хлынуло, уворованные куски не подходили друг к другу, программы не работали. Все приходилось переписывать, а то, что доставали, было древнее, плохо работало. Это был оглушительный провал..</a:t>
            </a:r>
          </a:p>
          <a:p>
            <a:endParaRPr lang="ru-RU" dirty="0"/>
          </a:p>
        </p:txBody>
      </p:sp>
      <p:sp>
        <p:nvSpPr>
          <p:cNvPr id="4" name="Номер слайда 3"/>
          <p:cNvSpPr>
            <a:spLocks noGrp="1"/>
          </p:cNvSpPr>
          <p:nvPr>
            <p:ph type="sldNum" sz="quarter" idx="12"/>
          </p:nvPr>
        </p:nvSpPr>
        <p:spPr/>
        <p:txBody>
          <a:bodyPr/>
          <a:lstStyle/>
          <a:p>
            <a:fld id="{4563337D-4521-475E-A86D-AB608776E4E4}"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88640"/>
            <a:ext cx="9144000" cy="6408712"/>
          </a:xfrm>
        </p:spPr>
        <p:txBody>
          <a:bodyPr/>
          <a:lstStyle/>
          <a:p>
            <a:r>
              <a:rPr lang="ru-RU" sz="1400" dirty="0" err="1" smtClean="0"/>
              <a:t>Башир</a:t>
            </a:r>
            <a:r>
              <a:rPr lang="ru-RU" sz="1400" dirty="0" smtClean="0"/>
              <a:t> </a:t>
            </a:r>
            <a:r>
              <a:rPr lang="ru-RU" sz="1400" dirty="0" err="1" smtClean="0"/>
              <a:t>Рамеев</a:t>
            </a:r>
            <a:r>
              <a:rPr lang="ru-RU" sz="1400" dirty="0" smtClean="0"/>
              <a:t>. Разработчик Урал, Стрела (1953, 2000 оп</a:t>
            </a:r>
            <a:r>
              <a:rPr lang="en-US" sz="1400" dirty="0" smtClean="0"/>
              <a:t>/c</a:t>
            </a:r>
            <a:r>
              <a:rPr lang="ru-RU" sz="1400" dirty="0" smtClean="0"/>
              <a:t>). </a:t>
            </a:r>
          </a:p>
          <a:p>
            <a:r>
              <a:rPr lang="ru-RU" sz="1400" dirty="0" smtClean="0"/>
              <a:t>1968 году перешел на работу в НИЦЭВТ и был назначен на должность заместителя генерального конструктора будущей ЕС ЭВМ. </a:t>
            </a:r>
            <a:r>
              <a:rPr lang="ru-RU" sz="1400" dirty="0" smtClean="0">
                <a:solidFill>
                  <a:srgbClr val="0070C0"/>
                </a:solidFill>
              </a:rPr>
              <a:t>В 1970 году из-за несогласия с линией на копирование IBM/360 уволился с должности заместителя генерального конструктора</a:t>
            </a:r>
            <a:r>
              <a:rPr lang="ru-RU" sz="1400" dirty="0" smtClean="0"/>
              <a:t>, в 1971 году перешел на работу заместителем начальника Главного управления вычислительной техники и систем управления ГКНТ при СМ СССР.</a:t>
            </a:r>
          </a:p>
          <a:p>
            <a:r>
              <a:rPr lang="ru-RU" sz="1400" dirty="0" smtClean="0"/>
              <a:t> </a:t>
            </a:r>
            <a:r>
              <a:rPr lang="ru-RU" sz="1400" dirty="0" err="1" smtClean="0"/>
              <a:t>Рамеев</a:t>
            </a:r>
            <a:r>
              <a:rPr lang="ru-RU" sz="1400" dirty="0" smtClean="0"/>
              <a:t> не был членом КПСС (этот факт вместе с отсутствием диплома о высшем образовании обрекал его быть «вечным заместителем») и не любил публичных выступлений. Сотрудники Пензенского НИИ приписывали ему такие слова: «Мне проще сделать еще одну ЭВМ, чем выйти на трибуну и выступить с докладом!»</a:t>
            </a:r>
          </a:p>
          <a:p>
            <a:r>
              <a:rPr lang="ru-RU" sz="1400" dirty="0" smtClean="0"/>
              <a:t>Ламповые</a:t>
            </a:r>
          </a:p>
          <a:p>
            <a:r>
              <a:rPr lang="ru-RU" sz="1400" dirty="0" smtClean="0"/>
              <a:t> «Урал-1»</a:t>
            </a:r>
            <a:r>
              <a:rPr lang="en-US" sz="1400" dirty="0" smtClean="0"/>
              <a:t> (1955, </a:t>
            </a:r>
            <a:r>
              <a:rPr lang="ru-RU" sz="1400" dirty="0" smtClean="0"/>
              <a:t>для расчетов полета ракет на Байконуре, моделирование процесса обучения связанного с творчеством, использовалась даже в школах в 1970-х</a:t>
            </a:r>
            <a:r>
              <a:rPr lang="en-US" sz="1400" dirty="0" smtClean="0"/>
              <a:t>)</a:t>
            </a:r>
            <a:endParaRPr lang="ru-RU" sz="1400" dirty="0" smtClean="0"/>
          </a:p>
          <a:p>
            <a:r>
              <a:rPr lang="ru-RU" sz="1400" dirty="0" smtClean="0"/>
              <a:t>Малая ЭВМ на ламповой основе. Одноадресная система команд. Быстродействие — 100 оп/с. ОЗУ на магнитном барабане (1024 слова). Внешнее запоминающее устройство на магнитной ленте (40 000 слов). Устройство ввода-вывода — перфолента (10 000 слов). Выпускалась серийно с 1957 года в Пензе.</a:t>
            </a:r>
          </a:p>
          <a:p>
            <a:r>
              <a:rPr lang="ru-RU" sz="1400" dirty="0" smtClean="0"/>
              <a:t> «Урал-2», «Урал-3» ОЗУ на ферритовых сердечниках.</a:t>
            </a:r>
          </a:p>
          <a:p>
            <a:r>
              <a:rPr lang="ru-RU" sz="1400" dirty="0" smtClean="0"/>
              <a:t> Урал-4»     Выпускалась с 1961 года.  Машины ряда «Урал-2» — «Урал-3» — «Урал-4» программно и аппаратно совместимы между собой.</a:t>
            </a:r>
          </a:p>
          <a:p>
            <a:r>
              <a:rPr lang="ru-RU" sz="1400" dirty="0" smtClean="0"/>
              <a:t>Полупроводниковые</a:t>
            </a:r>
          </a:p>
          <a:p>
            <a:r>
              <a:rPr lang="ru-RU" sz="1400" dirty="0" smtClean="0"/>
              <a:t> «Урал-11»     Первая полупроводниковая машина семейства «Урал». Одноадресная система команд. Выпускалась с 1964 года.  «Урал-14»     Выпускалась с 1965 года</a:t>
            </a:r>
          </a:p>
          <a:p>
            <a:r>
              <a:rPr lang="ru-RU" sz="1400" dirty="0" smtClean="0"/>
              <a:t> «Урал-16»     Старшая и наиболее производительная машина серии. Была выпущена в единственном экземпляре, в 1969 году.</a:t>
            </a:r>
          </a:p>
          <a:p>
            <a:r>
              <a:rPr lang="ru-RU" sz="1400" dirty="0" smtClean="0"/>
              <a:t> Модели ряда «Урал-11» — «Урал-14» — «Урал-16» были аппаратно и программно совместимы между собой, имелся широкий набор периферийных устройств с унифицированным способом подключения. Это позволяло собирать комплект, оптимально подходящий для каждого конкретного заказчика.</a:t>
            </a:r>
          </a:p>
          <a:p>
            <a:endParaRPr lang="ru-RU" dirty="0"/>
          </a:p>
        </p:txBody>
      </p:sp>
      <p:sp>
        <p:nvSpPr>
          <p:cNvPr id="4" name="Номер слайда 3"/>
          <p:cNvSpPr>
            <a:spLocks noGrp="1"/>
          </p:cNvSpPr>
          <p:nvPr>
            <p:ph type="sldNum" sz="quarter" idx="12"/>
          </p:nvPr>
        </p:nvSpPr>
        <p:spPr/>
        <p:txBody>
          <a:bodyPr/>
          <a:lstStyle/>
          <a:p>
            <a:fld id="{4563337D-4521-475E-A86D-AB608776E4E4}"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02" name="Group 166"/>
          <p:cNvGraphicFramePr>
            <a:graphicFrameLocks noGrp="1"/>
          </p:cNvGraphicFramePr>
          <p:nvPr/>
        </p:nvGraphicFramePr>
        <p:xfrm>
          <a:off x="0" y="188913"/>
          <a:ext cx="9144000" cy="6248400"/>
        </p:xfrm>
        <a:graphic>
          <a:graphicData uri="http://schemas.openxmlformats.org/drawingml/2006/table">
            <a:tbl>
              <a:tblPr/>
              <a:tblGrid>
                <a:gridCol w="1670050"/>
                <a:gridCol w="1808163"/>
                <a:gridCol w="2016125"/>
                <a:gridCol w="1698625"/>
                <a:gridCol w="1951037"/>
              </a:tblGrid>
              <a:tr h="146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Поколение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Период, годы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1946 -1960</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1955-1970</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1965-1980</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1980-наст. вр.</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Элементная база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Вакуумные электронные лампы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Полупроводниковые диоды и транзисторы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Интегральные схемы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Сверхбольшие интегральные схемы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Архитектура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Архитектура фон Неймана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Мультипрограммный режим</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Локальные сети ЭВМ, вычислительные системы коллективного пользования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Многопроцессорные системы, персональные компьютеры, глобальные сети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3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Быстродействие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10 – 20 тыс. оп/с</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100-500 тыс. оп/с</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Порядка 1 млн. оп/с</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Десятки и сотни млн. оп/с</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Программное обеспечение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Машинные языки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Операционные системы, трансляторы с алгоритмических языков </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Операционные системы, диалоговые системы, системы машинной графики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Пакеты прикладных программ, базы данных и знаний, браузеры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Внешние устройства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Устройства ввода с перфолент и перфокарт, </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АЦПУ, телетайпы, НМЛ, НМБ</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Видеотерминалы, НЖМД</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НГМД, модемы, сканеры, лазерные принтеры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Номер слайда 2"/>
          <p:cNvSpPr>
            <a:spLocks noGrp="1"/>
          </p:cNvSpPr>
          <p:nvPr>
            <p:ph type="sldNum" sz="quarter" idx="12"/>
          </p:nvPr>
        </p:nvSpPr>
        <p:spPr/>
        <p:txBody>
          <a:bodyPr/>
          <a:lstStyle/>
          <a:p>
            <a:fld id="{56397C59-5629-4460-9A54-A1015B2EDC30}"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28" name="Group 168"/>
          <p:cNvGraphicFramePr>
            <a:graphicFrameLocks noGrp="1"/>
          </p:cNvGraphicFramePr>
          <p:nvPr/>
        </p:nvGraphicFramePr>
        <p:xfrm>
          <a:off x="0" y="0"/>
          <a:ext cx="9144000" cy="6736080"/>
        </p:xfrm>
        <a:graphic>
          <a:graphicData uri="http://schemas.openxmlformats.org/drawingml/2006/table">
            <a:tbl>
              <a:tblPr/>
              <a:tblGrid>
                <a:gridCol w="1600200"/>
                <a:gridCol w="1878013"/>
                <a:gridCol w="2016125"/>
                <a:gridCol w="1698625"/>
                <a:gridCol w="1951037"/>
              </a:tblGrid>
              <a:tr h="571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Применение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Расчетные задачи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Инженерные, научные, экономические задачи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АСУ, САПР, научно-технические задачи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Задачи управления, телекоммуникации, создание АРМ, обработка текстов, мультимедиа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itchFamily="18" charset="0"/>
                          <a:cs typeface="Times New Roman" pitchFamily="18" charset="0"/>
                        </a:rPr>
                        <a:t>Режим работы ЭВМ</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Однопрограммный</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Пакетная обработка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Разделение времени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Персональная и сетевая обработка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itchFamily="18" charset="0"/>
                          <a:cs typeface="Times New Roman" pitchFamily="18" charset="0"/>
                        </a:rPr>
                        <a:t>Интеграция данных</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Низкая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Средняя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Высокая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Очень высокая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itchFamily="18" charset="0"/>
                          <a:cs typeface="Times New Roman" pitchFamily="18" charset="0"/>
                        </a:rPr>
                        <a:t>Расположение пользователей</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Машинный зал</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Отдельное помещение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Терминальный зал</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Рабочий стол и мобильное расположение</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itchFamily="18" charset="0"/>
                          <a:cs typeface="Times New Roman" pitchFamily="18" charset="0"/>
                        </a:rPr>
                        <a:t>Тип пользователя</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Инженеры–программисты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Профессиональные программисты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Программисты-пользователи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Пользователи с общей комп-ой подготовкой</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rgbClr val="000000"/>
                          </a:solidFill>
                          <a:effectLst/>
                          <a:latin typeface="Times New Roman" pitchFamily="18" charset="0"/>
                          <a:cs typeface="Times New Roman" pitchFamily="18" charset="0"/>
                        </a:rPr>
                        <a:t>Тип диалога</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Работа за пультом ЭВМ</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Обмен перфоносителями и машинограммами</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Интерактивный (через клавиатуру и экран)</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Интерактивный типа «вопрос-ответ»</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smtClean="0">
                          <a:ln>
                            <a:noFill/>
                          </a:ln>
                          <a:solidFill>
                            <a:schemeClr val="tx1"/>
                          </a:solidFill>
                          <a:effectLst/>
                          <a:latin typeface="Times New Roman" pitchFamily="18" charset="0"/>
                          <a:cs typeface="Times New Roman" pitchFamily="18" charset="0"/>
                        </a:rPr>
                        <a:t>Примеры</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ENIAC</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UNIVAC</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 (США);</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БЭСМ - 1,2, М-1, М-20 (СССР)</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IBM 701/709 (США)</a:t>
                      </a:r>
                      <a:endParaRPr kumimoji="0" lang="ru-RU" sz="16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cs typeface="Times New Roman" pitchFamily="18" charset="0"/>
                        </a:rPr>
                        <a:t>БЭСМ-4, , М-220, Минск, БЭСМ-6 (СССР)</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IBM </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360/370,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PDP</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-11/20,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Cray</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-1 (США);</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ЕС 1050, 1066,</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Эльбрус 1,2 (СССР)</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Cray T</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3</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SGI</a:t>
                      </a: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 (США), </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Times New Roman" pitchFamily="18" charset="0"/>
                          <a:cs typeface="Times New Roman" pitchFamily="18" charset="0"/>
                        </a:rPr>
                        <a:t>ПК, серверы, рабочие станции различных производителей</a:t>
                      </a:r>
                      <a:endParaRPr kumimoji="0" lang="ru-RU"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Номер слайда 2"/>
          <p:cNvSpPr>
            <a:spLocks noGrp="1"/>
          </p:cNvSpPr>
          <p:nvPr>
            <p:ph type="sldNum" sz="quarter" idx="12"/>
          </p:nvPr>
        </p:nvSpPr>
        <p:spPr/>
        <p:txBody>
          <a:bodyPr/>
          <a:lstStyle/>
          <a:p>
            <a:fld id="{56397C59-5629-4460-9A54-A1015B2EDC30}"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p:txBody>
          <a:bodyPr/>
          <a:lstStyle/>
          <a:p>
            <a:pPr>
              <a:lnSpc>
                <a:spcPct val="90000"/>
              </a:lnSpc>
            </a:pPr>
            <a:r>
              <a:rPr lang="ru-RU" sz="2400"/>
              <a:t>В </a:t>
            </a:r>
            <a:r>
              <a:rPr lang="ru-RU" sz="2400">
                <a:solidFill>
                  <a:srgbClr val="FF0000"/>
                </a:solidFill>
              </a:rPr>
              <a:t>1943</a:t>
            </a:r>
            <a:r>
              <a:rPr lang="ru-RU" sz="2400"/>
              <a:t> году по заказу ВМФ США при финансовой и технической поддержке фирмы </a:t>
            </a:r>
            <a:r>
              <a:rPr lang="en-US" sz="2400"/>
              <a:t>IBM</a:t>
            </a:r>
            <a:r>
              <a:rPr lang="ru-RU" sz="2400"/>
              <a:t> под руководством Г. Эйкена была создана первая универсальная цифровая вычислительная машина </a:t>
            </a:r>
            <a:r>
              <a:rPr lang="ru-RU" sz="2400">
                <a:solidFill>
                  <a:srgbClr val="FF0000"/>
                </a:solidFill>
              </a:rPr>
              <a:t>Mark 1</a:t>
            </a:r>
            <a:r>
              <a:rPr lang="ru-RU" sz="2400"/>
              <a:t>.</a:t>
            </a:r>
            <a:r>
              <a:rPr lang="en-US" sz="2400"/>
              <a:t> </a:t>
            </a:r>
            <a:r>
              <a:rPr lang="ru-RU" sz="2400"/>
              <a:t>Она достигала </a:t>
            </a:r>
            <a:r>
              <a:rPr lang="ru-RU" sz="2400">
                <a:solidFill>
                  <a:schemeClr val="accent2"/>
                </a:solidFill>
              </a:rPr>
              <a:t>17 м</a:t>
            </a:r>
            <a:r>
              <a:rPr lang="ru-RU" sz="2400"/>
              <a:t> в длину и более </a:t>
            </a:r>
            <a:r>
              <a:rPr lang="ru-RU" sz="2400">
                <a:solidFill>
                  <a:schemeClr val="accent2"/>
                </a:solidFill>
              </a:rPr>
              <a:t>2,5 м</a:t>
            </a:r>
            <a:r>
              <a:rPr lang="ru-RU" sz="2400"/>
              <a:t> в высоту. В качестве переключательных устройств использовались электромеханические реле, данные вводились на перфоленте в десятичной системе счисления. Эта машина могла выполнять сложение и вычитание </a:t>
            </a:r>
            <a:r>
              <a:rPr lang="ru-RU" sz="2400">
                <a:solidFill>
                  <a:schemeClr val="accent2"/>
                </a:solidFill>
              </a:rPr>
              <a:t>23</a:t>
            </a:r>
            <a:r>
              <a:rPr lang="ru-RU" sz="2400"/>
              <a:t>-разрядных чисел за </a:t>
            </a:r>
            <a:r>
              <a:rPr lang="ru-RU" sz="2400">
                <a:solidFill>
                  <a:schemeClr val="accent2"/>
                </a:solidFill>
              </a:rPr>
              <a:t>0,3</a:t>
            </a:r>
            <a:r>
              <a:rPr lang="ru-RU" sz="2400"/>
              <a:t> с, умножать два числа за </a:t>
            </a:r>
            <a:r>
              <a:rPr lang="ru-RU" sz="2400">
                <a:solidFill>
                  <a:schemeClr val="accent2"/>
                </a:solidFill>
              </a:rPr>
              <a:t>3 с</a:t>
            </a:r>
            <a:r>
              <a:rPr lang="ru-RU" sz="2400"/>
              <a:t> и использовалась для расчета траектории полета артиллерийских снарядов.</a:t>
            </a:r>
          </a:p>
        </p:txBody>
      </p:sp>
      <p:sp>
        <p:nvSpPr>
          <p:cNvPr id="3076" name="Rectangle 4"/>
          <p:cNvSpPr>
            <a:spLocks noChangeArrowheads="1"/>
          </p:cNvSpPr>
          <p:nvPr/>
        </p:nvSpPr>
        <p:spPr bwMode="auto">
          <a:xfrm>
            <a:off x="3635375" y="404813"/>
            <a:ext cx="2160588" cy="579437"/>
          </a:xfrm>
          <a:prstGeom prst="rect">
            <a:avLst/>
          </a:prstGeom>
          <a:noFill/>
          <a:ln w="9525">
            <a:noFill/>
            <a:miter lim="800000"/>
            <a:headEnd/>
            <a:tailEnd/>
          </a:ln>
          <a:effectLst/>
        </p:spPr>
        <p:txBody>
          <a:bodyPr>
            <a:spAutoFit/>
          </a:bodyPr>
          <a:lstStyle/>
          <a:p>
            <a:r>
              <a:rPr lang="ru-RU" sz="3200"/>
              <a:t>Mark 1</a:t>
            </a:r>
          </a:p>
        </p:txBody>
      </p:sp>
      <p:sp>
        <p:nvSpPr>
          <p:cNvPr id="4" name="Номер слайда 3"/>
          <p:cNvSpPr>
            <a:spLocks noGrp="1"/>
          </p:cNvSpPr>
          <p:nvPr>
            <p:ph type="sldNum" sz="quarter" idx="12"/>
          </p:nvPr>
        </p:nvSpPr>
        <p:spPr/>
        <p:txBody>
          <a:bodyPr/>
          <a:lstStyle/>
          <a:p>
            <a:fld id="{4563337D-4521-475E-A86D-AB608776E4E4}" type="slidenum">
              <a:rPr lang="ru-RU" smtClean="0"/>
              <a:pPr/>
              <a:t>2</a:t>
            </a:fld>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4860032" cy="1417638"/>
          </a:xfrm>
        </p:spPr>
        <p:txBody>
          <a:bodyPr/>
          <a:lstStyle/>
          <a:p>
            <a:r>
              <a:rPr lang="ru-RU" sz="1800" dirty="0" smtClean="0"/>
              <a:t>Аналог </a:t>
            </a:r>
            <a:r>
              <a:rPr lang="en-US" sz="1800" dirty="0" smtClean="0"/>
              <a:t>Intel x86 (1978-1990</a:t>
            </a:r>
            <a:r>
              <a:rPr lang="ru-RU" sz="1800" dirty="0" smtClean="0"/>
              <a:t>, 4-16 МГц</a:t>
            </a:r>
            <a:r>
              <a:rPr lang="en-US" sz="1800" dirty="0" smtClean="0"/>
              <a:t>) К1810ВМ86 (2-5 </a:t>
            </a:r>
            <a:r>
              <a:rPr lang="ru-RU" sz="1800" dirty="0" smtClean="0"/>
              <a:t>МГц</a:t>
            </a:r>
            <a:r>
              <a:rPr lang="en-US" sz="1800" dirty="0" smtClean="0"/>
              <a:t>)</a:t>
            </a:r>
            <a:endParaRPr lang="ru-RU" sz="1800" dirty="0"/>
          </a:p>
        </p:txBody>
      </p:sp>
      <p:sp>
        <p:nvSpPr>
          <p:cNvPr id="3" name="Содержимое 2"/>
          <p:cNvSpPr>
            <a:spLocks noGrp="1"/>
          </p:cNvSpPr>
          <p:nvPr>
            <p:ph idx="1"/>
          </p:nvPr>
        </p:nvSpPr>
        <p:spPr>
          <a:xfrm>
            <a:off x="0" y="1484784"/>
            <a:ext cx="8964488" cy="4997152"/>
          </a:xfrm>
        </p:spPr>
        <p:txBody>
          <a:bodyPr/>
          <a:lstStyle/>
          <a:p>
            <a:r>
              <a:rPr lang="ru-RU" sz="1800" dirty="0" smtClean="0"/>
              <a:t>Микропроцессорный комплект </a:t>
            </a:r>
            <a:r>
              <a:rPr lang="ru-RU" sz="1800" dirty="0" err="1" smtClean="0"/>
              <a:t>cерии</a:t>
            </a:r>
            <a:r>
              <a:rPr lang="ru-RU" sz="1800" dirty="0" smtClean="0"/>
              <a:t> К1810 — набор микросхем, аналогичных набору микросхем для процессора </a:t>
            </a:r>
            <a:r>
              <a:rPr lang="ru-RU" sz="1800" dirty="0" err="1" smtClean="0"/>
              <a:t>Intel</a:t>
            </a:r>
            <a:r>
              <a:rPr lang="ru-RU" sz="1800" dirty="0" smtClean="0"/>
              <a:t> 8086, дальнейшее развитие микропроцессорного комплекта К580. Использовался в отечественных IBM PC-совместимых компьютерах, таких как ЕС ПЭВМ, Нейрон И9.66, Искра-1030, Поиск, </a:t>
            </a:r>
            <a:r>
              <a:rPr lang="ru-RU" sz="1800" dirty="0" err="1" smtClean="0"/>
              <a:t>Агат-П</a:t>
            </a:r>
            <a:r>
              <a:rPr lang="ru-RU" sz="1800" dirty="0" smtClean="0"/>
              <a:t>. Разрядность 16 бит, </a:t>
            </a:r>
            <a:r>
              <a:rPr lang="ru-RU" sz="1800" dirty="0" err="1" smtClean="0"/>
              <a:t>n-МОП</a:t>
            </a:r>
            <a:r>
              <a:rPr lang="ru-RU" sz="1800" dirty="0" smtClean="0"/>
              <a:t> технология, напряжение источника питания 5 В. Система команд совместима с MCS-86.</a:t>
            </a:r>
          </a:p>
          <a:p>
            <a:r>
              <a:rPr lang="ru-RU" sz="1800" dirty="0" smtClean="0"/>
              <a:t>БИС этого микропроцессорного комплекта полностью совместимы по электрическим и техническим параметрам с БИС К580, а также программно снизу вверх на уровне ассемблера.</a:t>
            </a:r>
          </a:p>
          <a:p>
            <a:r>
              <a:rPr lang="ru-RU" sz="1800" dirty="0" smtClean="0"/>
              <a:t>БЭСМ–6 240 </a:t>
            </a:r>
            <a:r>
              <a:rPr lang="ru-RU" sz="1800" dirty="0" err="1" smtClean="0"/>
              <a:t>тыс</a:t>
            </a:r>
            <a:r>
              <a:rPr lang="ru-RU" sz="1800" dirty="0" smtClean="0"/>
              <a:t> полупроводников (60 </a:t>
            </a:r>
            <a:r>
              <a:rPr lang="ru-RU" sz="1800" dirty="0" err="1" smtClean="0"/>
              <a:t>тыс</a:t>
            </a:r>
            <a:r>
              <a:rPr lang="ru-RU" sz="1800" dirty="0" smtClean="0"/>
              <a:t> транзисторов) (1 </a:t>
            </a:r>
            <a:r>
              <a:rPr lang="ru-RU" sz="1800" dirty="0" err="1" smtClean="0"/>
              <a:t>млн</a:t>
            </a:r>
            <a:r>
              <a:rPr lang="ru-RU" sz="1800" dirty="0" smtClean="0"/>
              <a:t> оп</a:t>
            </a:r>
            <a:r>
              <a:rPr lang="en-US" sz="1800" dirty="0" smtClean="0"/>
              <a:t>/c) 9</a:t>
            </a:r>
            <a:r>
              <a:rPr lang="ru-RU" sz="1800" dirty="0" err="1" smtClean="0"/>
              <a:t>Мгц</a:t>
            </a:r>
            <a:r>
              <a:rPr lang="ru-RU" sz="1800" dirty="0" smtClean="0"/>
              <a:t> 48 битное слово, кэш 16 слов, 225 м</a:t>
            </a:r>
            <a:r>
              <a:rPr lang="ru-RU" sz="1800" baseline="30000" dirty="0" smtClean="0"/>
              <a:t>2</a:t>
            </a:r>
            <a:r>
              <a:rPr lang="ru-RU" sz="1800" dirty="0" smtClean="0"/>
              <a:t>)</a:t>
            </a:r>
          </a:p>
          <a:p>
            <a:r>
              <a:rPr lang="en-US" sz="1800" dirty="0" smtClean="0"/>
              <a:t>Intel 8086 – 29 </a:t>
            </a:r>
            <a:r>
              <a:rPr lang="ru-RU" sz="1800" dirty="0" err="1" smtClean="0"/>
              <a:t>тыс</a:t>
            </a:r>
            <a:r>
              <a:rPr lang="ru-RU" sz="1800" dirty="0" smtClean="0"/>
              <a:t> транзисторов, 330-750 тыс. операций в сек. </a:t>
            </a:r>
            <a:endParaRPr lang="ru-RU" sz="1800" dirty="0"/>
          </a:p>
        </p:txBody>
      </p:sp>
      <p:pic>
        <p:nvPicPr>
          <p:cNvPr id="4" name="Рисунок 3"/>
          <p:cNvPicPr/>
          <p:nvPr/>
        </p:nvPicPr>
        <p:blipFill>
          <a:blip r:embed="rId2" cstate="print"/>
          <a:srcRect/>
          <a:stretch>
            <a:fillRect/>
          </a:stretch>
        </p:blipFill>
        <p:spPr bwMode="auto">
          <a:xfrm>
            <a:off x="5148064" y="0"/>
            <a:ext cx="3744416" cy="1412776"/>
          </a:xfrm>
          <a:prstGeom prst="rect">
            <a:avLst/>
          </a:prstGeom>
          <a:noFill/>
          <a:ln w="9525">
            <a:noFill/>
            <a:miter lim="800000"/>
            <a:headEnd/>
            <a:tailEnd/>
          </a:ln>
        </p:spPr>
      </p:pic>
      <p:pic>
        <p:nvPicPr>
          <p:cNvPr id="5" name="Рисунок 4"/>
          <p:cNvPicPr/>
          <p:nvPr/>
        </p:nvPicPr>
        <p:blipFill>
          <a:blip r:embed="rId3" cstate="print"/>
          <a:srcRect/>
          <a:stretch>
            <a:fillRect/>
          </a:stretch>
        </p:blipFill>
        <p:spPr bwMode="auto">
          <a:xfrm>
            <a:off x="4860032" y="5229200"/>
            <a:ext cx="4283968" cy="1440160"/>
          </a:xfrm>
          <a:prstGeom prst="rect">
            <a:avLst/>
          </a:prstGeom>
          <a:noFill/>
          <a:ln w="9525">
            <a:noFill/>
            <a:miter lim="800000"/>
            <a:headEnd/>
            <a:tailEnd/>
          </a:ln>
        </p:spPr>
      </p:pic>
      <p:pic>
        <p:nvPicPr>
          <p:cNvPr id="7" name="Рисунок 6"/>
          <p:cNvPicPr/>
          <p:nvPr/>
        </p:nvPicPr>
        <p:blipFill>
          <a:blip r:embed="rId4" cstate="print"/>
          <a:srcRect t="15069" b="16438"/>
          <a:stretch>
            <a:fillRect/>
          </a:stretch>
        </p:blipFill>
        <p:spPr bwMode="auto">
          <a:xfrm>
            <a:off x="323528" y="5013176"/>
            <a:ext cx="4248472" cy="1844824"/>
          </a:xfrm>
          <a:prstGeom prst="rect">
            <a:avLst/>
          </a:prstGeom>
          <a:noFill/>
          <a:ln w="9525">
            <a:noFill/>
            <a:miter lim="800000"/>
            <a:headEnd/>
            <a:tailEnd/>
          </a:ln>
        </p:spPr>
      </p:pic>
      <p:sp>
        <p:nvSpPr>
          <p:cNvPr id="8" name="Номер слайда 7"/>
          <p:cNvSpPr>
            <a:spLocks noGrp="1"/>
          </p:cNvSpPr>
          <p:nvPr>
            <p:ph type="sldNum" sz="quarter" idx="12"/>
          </p:nvPr>
        </p:nvSpPr>
        <p:spPr/>
        <p:txBody>
          <a:bodyPr/>
          <a:lstStyle/>
          <a:p>
            <a:fld id="{4563337D-4521-475E-A86D-AB608776E4E4}"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3861048"/>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Принцип программного управления</a:t>
            </a:r>
            <a:endParaRPr kumimoji="0" lang="ru-RU"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Все вычисления, предусмотренные алгоритмом решения задачи, должны быть представлены в виде программы, состоящей из последовательности управляющих слов — команд. Каждая команда предписывает некоторую операцию из набора операций, реализуемых вычислительной машиной. Команды программы хранятся в последовательных ячейках памяти вычислительной машины и выполняются в естественной последовательности, то есть в порядке их положения в программе. При необходимости, с помощью специальных команд, эта последовательность может быть изменена. Решение об изменении порядка выполнения команд программы принимается либо на основании анализа результатов предшествующих вычислений, либо безусловно.</a:t>
            </a:r>
            <a:endParaRPr kumimoji="0" lang="ru-RU" b="0" i="0" u="none" strike="noStrike" cap="none" normalizeH="0" baseline="0" dirty="0" smtClean="0">
              <a:ln>
                <a:noFill/>
              </a:ln>
              <a:solidFill>
                <a:schemeClr val="tx1"/>
              </a:solidFill>
              <a:effectLst/>
              <a:latin typeface="Arial" pitchFamily="34" charset="0"/>
            </a:endParaRPr>
          </a:p>
        </p:txBody>
      </p:sp>
      <p:pic>
        <p:nvPicPr>
          <p:cNvPr id="21" name="Рисунок 20"/>
          <p:cNvPicPr/>
          <p:nvPr/>
        </p:nvPicPr>
        <p:blipFill>
          <a:blip r:embed="rId2" cstate="print"/>
          <a:srcRect/>
          <a:stretch>
            <a:fillRect/>
          </a:stretch>
        </p:blipFill>
        <p:spPr bwMode="auto">
          <a:xfrm>
            <a:off x="0" y="620688"/>
            <a:ext cx="2879304" cy="2232248"/>
          </a:xfrm>
          <a:prstGeom prst="rect">
            <a:avLst/>
          </a:prstGeom>
          <a:noFill/>
          <a:ln w="9525">
            <a:noFill/>
            <a:miter lim="800000"/>
            <a:headEnd/>
            <a:tailEnd/>
          </a:ln>
        </p:spPr>
      </p:pic>
      <p:sp>
        <p:nvSpPr>
          <p:cNvPr id="22" name="Прямоугольник 21"/>
          <p:cNvSpPr/>
          <p:nvPr/>
        </p:nvSpPr>
        <p:spPr>
          <a:xfrm>
            <a:off x="2951312" y="404664"/>
            <a:ext cx="6192688" cy="3416320"/>
          </a:xfrm>
          <a:prstGeom prst="rect">
            <a:avLst/>
          </a:prstGeom>
        </p:spPr>
        <p:txBody>
          <a:bodyPr wrap="square">
            <a:spAutoFit/>
          </a:bodyPr>
          <a:lstStyle/>
          <a:p>
            <a:pPr lvl="0"/>
            <a:r>
              <a:rPr kumimoji="0" lang="ru-RU"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Принцип однородности памяти</a:t>
            </a:r>
            <a:endParaRPr kumimoji="0" lang="ru-RU" b="0" i="0" u="none" strike="noStrike" cap="none" normalizeH="0" baseline="0" dirty="0" smtClean="0">
              <a:ln>
                <a:noFill/>
              </a:ln>
              <a:solidFill>
                <a:srgbClr val="C00000"/>
              </a:solidFill>
              <a:effectLst/>
              <a:latin typeface="Arial" pitchFamily="34" charset="0"/>
            </a:endParaRPr>
          </a:p>
          <a:p>
            <a:pPr lvl="0" eaLnBrk="0" hangingPunct="0"/>
            <a:r>
              <a:rPr kumimoji="0" lang="ru-RU"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Команды и данные хранятся в одной и той же памяти и внешне в памяти неразличимы. Это позволяет производить над командами те же операции, что и над числами. Так, циклически изменяя адресную часть команды, можно обеспечить обращение к последовательным элементам массива данных. </a:t>
            </a:r>
            <a:endParaRPr kumimoji="0" lang="ru-RU" b="0" i="0" u="none" strike="noStrike" cap="none" normalizeH="0" baseline="0" dirty="0" smtClean="0">
              <a:ln>
                <a:noFill/>
              </a:ln>
              <a:solidFill>
                <a:schemeClr val="tx1"/>
              </a:solidFill>
              <a:effectLst/>
              <a:latin typeface="Arial" pitchFamily="34" charset="0"/>
            </a:endParaRPr>
          </a:p>
          <a:p>
            <a:pPr lvl="0" eaLnBrk="0" hangingPunct="0"/>
            <a:r>
              <a:rPr kumimoji="0" lang="ru-RU"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Принцип </a:t>
            </a:r>
            <a:r>
              <a:rPr kumimoji="0" lang="ru-RU" b="0" i="0" u="none" strike="noStrike" cap="none" normalizeH="0" baseline="0" dirty="0" err="1" smtClean="0">
                <a:ln>
                  <a:noFill/>
                </a:ln>
                <a:solidFill>
                  <a:srgbClr val="C00000"/>
                </a:solidFill>
                <a:effectLst/>
                <a:latin typeface="Calibri" pitchFamily="34" charset="0"/>
                <a:ea typeface="Calibri" pitchFamily="34" charset="0"/>
                <a:cs typeface="Times New Roman" pitchFamily="18" charset="0"/>
              </a:rPr>
              <a:t>адресности</a:t>
            </a:r>
            <a:endParaRPr kumimoji="0" lang="ru-RU" b="0" i="0" u="none" strike="noStrike" cap="none" normalizeH="0" baseline="0" dirty="0" smtClean="0">
              <a:ln>
                <a:noFill/>
              </a:ln>
              <a:solidFill>
                <a:srgbClr val="C00000"/>
              </a:solidFill>
              <a:effectLst/>
              <a:latin typeface="Arial" pitchFamily="34" charset="0"/>
            </a:endParaRPr>
          </a:p>
          <a:p>
            <a:pPr lvl="0" eaLnBrk="0" hangingPunct="0"/>
            <a:r>
              <a:rPr kumimoji="0" lang="ru-RU"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Структурно основная память состоит из пронумерованных ячеек, причём процессору в произвольный момент доступна любая ячейка. Для доступа к ним используются номера соответствующих ячеек — адреса.</a:t>
            </a:r>
            <a:endParaRPr lang="ru-RU" dirty="0"/>
          </a:p>
        </p:txBody>
      </p:sp>
      <p:sp>
        <p:nvSpPr>
          <p:cNvPr id="23" name="Text Box 21"/>
          <p:cNvSpPr txBox="1">
            <a:spLocks noChangeArrowheads="1"/>
          </p:cNvSpPr>
          <p:nvPr/>
        </p:nvSpPr>
        <p:spPr bwMode="auto">
          <a:xfrm>
            <a:off x="323528" y="0"/>
            <a:ext cx="8450547" cy="418812"/>
          </a:xfrm>
          <a:prstGeom prst="rect">
            <a:avLst/>
          </a:prstGeom>
          <a:solidFill>
            <a:srgbClr val="FFFFFF"/>
          </a:solidFill>
          <a:ln w="9525">
            <a:noFill/>
            <a:miter lim="800000"/>
            <a:headEnd/>
            <a:tailEnd/>
          </a:ln>
        </p:spPr>
        <p:txBody>
          <a:bodyPr/>
          <a:lstStyle/>
          <a:p>
            <a:pPr algn="ctr"/>
            <a:r>
              <a:rPr lang="ru-RU" dirty="0" smtClean="0">
                <a:solidFill>
                  <a:srgbClr val="000000"/>
                </a:solidFill>
                <a:latin typeface="Times New Roman" pitchFamily="18" charset="0"/>
                <a:ea typeface="Mangal" pitchFamily="2"/>
                <a:cs typeface="Mangal" pitchFamily="2"/>
              </a:rPr>
              <a:t>Принстонская Архитектура (Машина фон Неймана)</a:t>
            </a:r>
            <a:endParaRPr lang="ru-RU" dirty="0"/>
          </a:p>
        </p:txBody>
      </p:sp>
      <p:sp>
        <p:nvSpPr>
          <p:cNvPr id="6" name="Номер слайда 5"/>
          <p:cNvSpPr>
            <a:spLocks noGrp="1"/>
          </p:cNvSpPr>
          <p:nvPr>
            <p:ph type="sldNum" sz="quarter" idx="12"/>
          </p:nvPr>
        </p:nvSpPr>
        <p:spPr/>
        <p:txBody>
          <a:bodyPr/>
          <a:lstStyle/>
          <a:p>
            <a:fld id="{56397C59-5629-4460-9A54-A1015B2EDC30}"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0" y="692696"/>
            <a:ext cx="4139952" cy="1944216"/>
          </a:xfrm>
          <a:prstGeom prst="rect">
            <a:avLst/>
          </a:prstGeom>
          <a:noFill/>
          <a:ln w="9525">
            <a:noFill/>
            <a:miter lim="800000"/>
            <a:headEnd/>
            <a:tailEnd/>
          </a:ln>
        </p:spPr>
      </p:pic>
      <p:sp>
        <p:nvSpPr>
          <p:cNvPr id="3" name="Text Box 21"/>
          <p:cNvSpPr txBox="1">
            <a:spLocks noChangeArrowheads="1"/>
          </p:cNvSpPr>
          <p:nvPr/>
        </p:nvSpPr>
        <p:spPr bwMode="auto">
          <a:xfrm>
            <a:off x="323528" y="0"/>
            <a:ext cx="8450547" cy="418812"/>
          </a:xfrm>
          <a:prstGeom prst="rect">
            <a:avLst/>
          </a:prstGeom>
          <a:solidFill>
            <a:srgbClr val="FFFFFF"/>
          </a:solidFill>
          <a:ln w="9525">
            <a:noFill/>
            <a:miter lim="800000"/>
            <a:headEnd/>
            <a:tailEnd/>
          </a:ln>
        </p:spPr>
        <p:txBody>
          <a:bodyPr/>
          <a:lstStyle/>
          <a:p>
            <a:pPr algn="ctr"/>
            <a:r>
              <a:rPr lang="ru-RU" b="1" dirty="0" smtClean="0">
                <a:solidFill>
                  <a:srgbClr val="000000"/>
                </a:solidFill>
                <a:latin typeface="Times New Roman" pitchFamily="18" charset="0"/>
                <a:ea typeface="Mangal" pitchFamily="2"/>
                <a:cs typeface="Mangal" pitchFamily="2"/>
              </a:rPr>
              <a:t>Гарвардская Архитектура</a:t>
            </a:r>
            <a:endParaRPr lang="ru-RU" b="1" dirty="0"/>
          </a:p>
        </p:txBody>
      </p:sp>
      <p:sp>
        <p:nvSpPr>
          <p:cNvPr id="44033" name="Rectangle 1"/>
          <p:cNvSpPr>
            <a:spLocks noChangeArrowheads="1"/>
          </p:cNvSpPr>
          <p:nvPr/>
        </p:nvSpPr>
        <p:spPr bwMode="auto">
          <a:xfrm>
            <a:off x="4067944" y="332656"/>
            <a:ext cx="5436096"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Хранилище</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инструкций и хранилище данных представляют собой разные физические устройства;</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sz="2000" dirty="0">
                <a:solidFill>
                  <a:srgbClr val="C00000"/>
                </a:solidFill>
                <a:latin typeface="Calibri" pitchFamily="34" charset="0"/>
                <a:ea typeface="Calibri" pitchFamily="34" charset="0"/>
                <a:cs typeface="Times New Roman" pitchFamily="18" charset="0"/>
              </a:rPr>
              <a:t>К</a:t>
            </a:r>
            <a:r>
              <a:rPr kumimoji="0" lang="ru-RU" sz="2000"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анал </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инструкций и канал данных также физически разделены.</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Архитектура</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была разработана </a:t>
            </a:r>
            <a:r>
              <a:rPr kumimoji="0" lang="ru-RU"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Говардом</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ru-RU"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Эйкеном</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в конце 1930-х годов в Гарвардском университете.</a:t>
            </a:r>
            <a:endParaRPr kumimoji="0" lang="ru-RU" sz="2000" b="0" i="0" u="none" strike="noStrike" cap="none" normalizeH="0" baseline="0" dirty="0" smtClean="0">
              <a:ln>
                <a:noFill/>
              </a:ln>
              <a:solidFill>
                <a:schemeClr val="tx1"/>
              </a:solidFill>
              <a:effectLst/>
              <a:latin typeface="Arial" pitchFamily="34" charset="0"/>
            </a:endParaRPr>
          </a:p>
        </p:txBody>
      </p:sp>
      <p:sp>
        <p:nvSpPr>
          <p:cNvPr id="5" name="Прямоугольник 4"/>
          <p:cNvSpPr/>
          <p:nvPr/>
        </p:nvSpPr>
        <p:spPr>
          <a:xfrm>
            <a:off x="0" y="2780928"/>
            <a:ext cx="9144000" cy="3970318"/>
          </a:xfrm>
          <a:prstGeom prst="rect">
            <a:avLst/>
          </a:prstGeom>
        </p:spPr>
        <p:txBody>
          <a:bodyPr wrap="square">
            <a:spAutoFit/>
          </a:bodyPr>
          <a:lstStyle/>
          <a:p>
            <a:r>
              <a:rPr lang="ru-RU" dirty="0"/>
              <a:t>Программа может размещаться только в памяти команд, данные - только в памяти данных. Нет  возможности гибкого перераспределения памяти. Память данных и память команд </a:t>
            </a:r>
            <a:r>
              <a:rPr lang="ru-RU" dirty="0" smtClean="0"/>
              <a:t>имеют </a:t>
            </a:r>
            <a:r>
              <a:rPr lang="ru-RU" dirty="0"/>
              <a:t>не слишком большой </a:t>
            </a:r>
            <a:r>
              <a:rPr lang="ru-RU" dirty="0" smtClean="0"/>
              <a:t>объем. Предназначена </a:t>
            </a:r>
            <a:r>
              <a:rPr lang="ru-RU" dirty="0"/>
              <a:t>для не слишком сложных задач.</a:t>
            </a:r>
          </a:p>
          <a:p>
            <a:r>
              <a:rPr lang="ru-RU" dirty="0"/>
              <a:t>Преимущество архитектуры с двумя шинами  в быстродействии.</a:t>
            </a:r>
          </a:p>
          <a:p>
            <a:r>
              <a:rPr lang="ru-RU" dirty="0"/>
              <a:t>При единственной шине команд и данных процессор вынужден по одной этой шине принимать и передавать данные,  читать команды из памяти. Пересылки должны производиться по очереди. </a:t>
            </a:r>
          </a:p>
          <a:p>
            <a:r>
              <a:rPr lang="ru-RU" dirty="0"/>
              <a:t>В случае </a:t>
            </a:r>
            <a:r>
              <a:rPr lang="ru-RU" dirty="0" smtClean="0"/>
              <a:t>двух шин </a:t>
            </a:r>
            <a:r>
              <a:rPr lang="ru-RU" dirty="0"/>
              <a:t>обмен по обеим шинам может быть независимым, параллельным во времени. </a:t>
            </a:r>
            <a:r>
              <a:rPr lang="ru-RU" dirty="0" smtClean="0"/>
              <a:t>Структуры </a:t>
            </a:r>
            <a:r>
              <a:rPr lang="ru-RU" dirty="0"/>
              <a:t>шин (количество разрядов кода адреса и кода </a:t>
            </a:r>
            <a:r>
              <a:rPr lang="ru-RU" dirty="0" smtClean="0"/>
              <a:t>данных) </a:t>
            </a:r>
            <a:r>
              <a:rPr lang="ru-RU" dirty="0"/>
              <a:t>могут быть выбраны оптимально для той задачи, которая решается каждой шиной. </a:t>
            </a:r>
            <a:r>
              <a:rPr lang="ru-RU" dirty="0" smtClean="0"/>
              <a:t>Это </a:t>
            </a:r>
            <a:r>
              <a:rPr lang="ru-RU" dirty="0"/>
              <a:t>ускоряет работу микропроцессорной системы, хотя и требует дополнительных затрат на аппаратуру, усложнения структуры процессора. Память данных в этом случае имеет свое распределение адресов, а память команд – свое.</a:t>
            </a:r>
          </a:p>
        </p:txBody>
      </p:sp>
      <p:sp>
        <p:nvSpPr>
          <p:cNvPr id="6" name="Номер слайда 5"/>
          <p:cNvSpPr>
            <a:spLocks noGrp="1"/>
          </p:cNvSpPr>
          <p:nvPr>
            <p:ph type="sldNum" sz="quarter" idx="12"/>
          </p:nvPr>
        </p:nvSpPr>
        <p:spPr/>
        <p:txBody>
          <a:bodyPr/>
          <a:lstStyle/>
          <a:p>
            <a:fld id="{56397C59-5629-4460-9A54-A1015B2EDC30}"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74638"/>
            <a:ext cx="4788024" cy="850106"/>
          </a:xfrm>
        </p:spPr>
        <p:txBody>
          <a:bodyPr/>
          <a:lstStyle/>
          <a:p>
            <a:r>
              <a:rPr lang="ru-RU" sz="2800" dirty="0" smtClean="0"/>
              <a:t>Полупроводниковая логика. </a:t>
            </a:r>
            <a:r>
              <a:rPr lang="en-US" sz="2800" dirty="0" smtClean="0"/>
              <a:t>P-N </a:t>
            </a:r>
            <a:r>
              <a:rPr lang="ru-RU" sz="2800" dirty="0" smtClean="0"/>
              <a:t>переход.</a:t>
            </a:r>
            <a:endParaRPr lang="ru-RU" sz="2800" dirty="0"/>
          </a:p>
        </p:txBody>
      </p:sp>
      <p:sp>
        <p:nvSpPr>
          <p:cNvPr id="3" name="Содержимое 2"/>
          <p:cNvSpPr>
            <a:spLocks noGrp="1"/>
          </p:cNvSpPr>
          <p:nvPr>
            <p:ph idx="1"/>
          </p:nvPr>
        </p:nvSpPr>
        <p:spPr>
          <a:xfrm>
            <a:off x="0" y="1700808"/>
            <a:ext cx="9144000" cy="3528392"/>
          </a:xfrm>
        </p:spPr>
        <p:txBody>
          <a:bodyPr/>
          <a:lstStyle/>
          <a:p>
            <a:pPr algn="just"/>
            <a:r>
              <a:rPr lang="en-US" sz="1600" dirty="0" smtClean="0"/>
              <a:t>N – </a:t>
            </a:r>
            <a:r>
              <a:rPr lang="ru-RU" sz="1600" dirty="0" smtClean="0"/>
              <a:t>основным носителем являются свободные электроны.</a:t>
            </a:r>
          </a:p>
          <a:p>
            <a:pPr algn="just"/>
            <a:r>
              <a:rPr lang="en-US" sz="1600" dirty="0" smtClean="0"/>
              <a:t>P –</a:t>
            </a:r>
            <a:r>
              <a:rPr lang="ru-RU" sz="1600" dirty="0" smtClean="0"/>
              <a:t> основным носителем являются положительные дырки (условное обозначение). </a:t>
            </a:r>
          </a:p>
          <a:p>
            <a:pPr algn="just"/>
            <a:r>
              <a:rPr lang="ru-RU" sz="1600" dirty="0" smtClean="0"/>
              <a:t>Сами </a:t>
            </a:r>
            <a:r>
              <a:rPr lang="en-US" sz="1600" dirty="0" smtClean="0"/>
              <a:t>N </a:t>
            </a:r>
            <a:r>
              <a:rPr lang="ru-RU" sz="1600" dirty="0" smtClean="0"/>
              <a:t>или </a:t>
            </a:r>
            <a:r>
              <a:rPr lang="en-US" sz="1600" dirty="0" smtClean="0"/>
              <a:t>P </a:t>
            </a:r>
            <a:r>
              <a:rPr lang="ru-RU" sz="1600" dirty="0" smtClean="0"/>
              <a:t>полупроводники нейтральны по заряду. При отсутствии напряжения, свободные электроны диффундируют в результате хаотического движения в область </a:t>
            </a:r>
            <a:r>
              <a:rPr lang="en-US" sz="1600" dirty="0" smtClean="0"/>
              <a:t>p </a:t>
            </a:r>
            <a:r>
              <a:rPr lang="ru-RU" sz="1600" dirty="0" smtClean="0"/>
              <a:t>где есть свободные места (дырки), в результате образуется электрическое поле препятствующее дальнейшему переносу электронов. Между проводниками образуется тонкий слой нейтрального диэлектрического слоя (когда электрон занимает дырку). При подаче положительного потенциала на </a:t>
            </a:r>
            <a:r>
              <a:rPr lang="en-US" sz="1600" dirty="0" smtClean="0"/>
              <a:t>n </a:t>
            </a:r>
            <a:r>
              <a:rPr lang="ru-RU" sz="1600" dirty="0" smtClean="0"/>
              <a:t>проводник, а отрицательного на </a:t>
            </a:r>
            <a:r>
              <a:rPr lang="en-US" sz="1600" dirty="0" smtClean="0"/>
              <a:t>p</a:t>
            </a:r>
            <a:r>
              <a:rPr lang="ru-RU" sz="1600" dirty="0" smtClean="0"/>
              <a:t>, дырки и электроны смещаются к «краям» полупроводника, что приводит к расширению диэлектрического слоя и запиранию диода (плотность отрицательно заряженных становится выше в определенных частях диода и ниже в других). При подаче отрицательного потенциала на </a:t>
            </a:r>
            <a:r>
              <a:rPr lang="en-US" sz="1600" dirty="0" smtClean="0"/>
              <a:t>n </a:t>
            </a:r>
            <a:r>
              <a:rPr lang="ru-RU" sz="1600" dirty="0" smtClean="0"/>
              <a:t>электроны начинают проходить небольшой образованный потенциал, заполнять образованный нейтральный слой, что создает движение заряда и появление тока в полупроводнике. </a:t>
            </a:r>
          </a:p>
          <a:p>
            <a:endParaRPr lang="ru-RU" sz="1600" dirty="0"/>
          </a:p>
        </p:txBody>
      </p:sp>
      <p:pic>
        <p:nvPicPr>
          <p:cNvPr id="1029" name="Picture 5"/>
          <p:cNvPicPr>
            <a:picLocks noChangeAspect="1" noChangeArrowheads="1"/>
          </p:cNvPicPr>
          <p:nvPr/>
        </p:nvPicPr>
        <p:blipFill>
          <a:blip r:embed="rId2" cstate="print"/>
          <a:srcRect/>
          <a:stretch>
            <a:fillRect/>
          </a:stretch>
        </p:blipFill>
        <p:spPr bwMode="auto">
          <a:xfrm>
            <a:off x="4572001" y="0"/>
            <a:ext cx="4572000" cy="1700808"/>
          </a:xfrm>
          <a:prstGeom prst="rect">
            <a:avLst/>
          </a:prstGeom>
          <a:noFill/>
          <a:ln w="9525">
            <a:noFill/>
            <a:miter lim="800000"/>
            <a:headEnd/>
            <a:tailEnd/>
          </a:ln>
        </p:spPr>
      </p:pic>
      <p:grpSp>
        <p:nvGrpSpPr>
          <p:cNvPr id="35" name="Группа 34"/>
          <p:cNvGrpSpPr/>
          <p:nvPr/>
        </p:nvGrpSpPr>
        <p:grpSpPr>
          <a:xfrm>
            <a:off x="0" y="5505450"/>
            <a:ext cx="3238500" cy="1352550"/>
            <a:chOff x="0" y="5085184"/>
            <a:chExt cx="3238500" cy="1352550"/>
          </a:xfrm>
        </p:grpSpPr>
        <p:pic>
          <p:nvPicPr>
            <p:cNvPr id="1031" name="Picture 7"/>
            <p:cNvPicPr>
              <a:picLocks noChangeAspect="1" noChangeArrowheads="1"/>
            </p:cNvPicPr>
            <p:nvPr/>
          </p:nvPicPr>
          <p:blipFill>
            <a:blip r:embed="rId3" cstate="print"/>
            <a:srcRect/>
            <a:stretch>
              <a:fillRect/>
            </a:stretch>
          </p:blipFill>
          <p:spPr bwMode="auto">
            <a:xfrm>
              <a:off x="0" y="5085184"/>
              <a:ext cx="3238500" cy="1352550"/>
            </a:xfrm>
            <a:prstGeom prst="rect">
              <a:avLst/>
            </a:prstGeom>
            <a:noFill/>
            <a:ln w="9525">
              <a:noFill/>
              <a:miter lim="800000"/>
              <a:headEnd/>
              <a:tailEnd/>
            </a:ln>
          </p:spPr>
        </p:pic>
        <p:sp>
          <p:nvSpPr>
            <p:cNvPr id="11" name="Блок-схема: ИЛИ 10"/>
            <p:cNvSpPr/>
            <p:nvPr/>
          </p:nvSpPr>
          <p:spPr>
            <a:xfrm>
              <a:off x="611560" y="5445224"/>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Блок-схема: ИЛИ 11"/>
            <p:cNvSpPr/>
            <p:nvPr/>
          </p:nvSpPr>
          <p:spPr>
            <a:xfrm>
              <a:off x="539552" y="5661248"/>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Блок-схема: ИЛИ 12"/>
            <p:cNvSpPr/>
            <p:nvPr/>
          </p:nvSpPr>
          <p:spPr>
            <a:xfrm>
              <a:off x="827584" y="5517232"/>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Блок-схема: ИЛИ 13"/>
            <p:cNvSpPr/>
            <p:nvPr/>
          </p:nvSpPr>
          <p:spPr>
            <a:xfrm>
              <a:off x="539552" y="5949280"/>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Блок-схема: ИЛИ 14"/>
            <p:cNvSpPr/>
            <p:nvPr/>
          </p:nvSpPr>
          <p:spPr>
            <a:xfrm>
              <a:off x="899592" y="6021288"/>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ИЛИ 15"/>
            <p:cNvSpPr/>
            <p:nvPr/>
          </p:nvSpPr>
          <p:spPr>
            <a:xfrm>
              <a:off x="1115616" y="5805264"/>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Блок-схема: ИЛИ 16"/>
            <p:cNvSpPr/>
            <p:nvPr/>
          </p:nvSpPr>
          <p:spPr>
            <a:xfrm>
              <a:off x="395536" y="5373216"/>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Блок-схема: ИЛИ 17"/>
            <p:cNvSpPr/>
            <p:nvPr/>
          </p:nvSpPr>
          <p:spPr>
            <a:xfrm>
              <a:off x="323528" y="5805264"/>
              <a:ext cx="144016" cy="14401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Блок-схема: узел 18"/>
            <p:cNvSpPr/>
            <p:nvPr/>
          </p:nvSpPr>
          <p:spPr>
            <a:xfrm>
              <a:off x="2339752" y="537321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4" name="Блок-схема: узел 23"/>
            <p:cNvSpPr/>
            <p:nvPr/>
          </p:nvSpPr>
          <p:spPr>
            <a:xfrm>
              <a:off x="2627784" y="5589240"/>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5" name="Блок-схема: узел 24"/>
            <p:cNvSpPr/>
            <p:nvPr/>
          </p:nvSpPr>
          <p:spPr>
            <a:xfrm>
              <a:off x="2627784" y="537321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6" name="Блок-схема: узел 25"/>
            <p:cNvSpPr/>
            <p:nvPr/>
          </p:nvSpPr>
          <p:spPr>
            <a:xfrm>
              <a:off x="2555776" y="5805264"/>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7" name="Блок-схема: узел 26"/>
            <p:cNvSpPr/>
            <p:nvPr/>
          </p:nvSpPr>
          <p:spPr>
            <a:xfrm>
              <a:off x="2051720" y="5733256"/>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8" name="Блок-схема: узел 27"/>
            <p:cNvSpPr/>
            <p:nvPr/>
          </p:nvSpPr>
          <p:spPr>
            <a:xfrm>
              <a:off x="2051720" y="5949280"/>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29" name="Блок-схема: узел 28"/>
            <p:cNvSpPr/>
            <p:nvPr/>
          </p:nvSpPr>
          <p:spPr>
            <a:xfrm>
              <a:off x="2627784" y="6021288"/>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30" name="Блок-схема: узел 29"/>
            <p:cNvSpPr/>
            <p:nvPr/>
          </p:nvSpPr>
          <p:spPr>
            <a:xfrm>
              <a:off x="2339752" y="6021288"/>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31" name="Блок-схема: узел 30"/>
            <p:cNvSpPr/>
            <p:nvPr/>
          </p:nvSpPr>
          <p:spPr>
            <a:xfrm>
              <a:off x="2195736" y="5517232"/>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32" name="Блок-схема: узел 31"/>
            <p:cNvSpPr/>
            <p:nvPr/>
          </p:nvSpPr>
          <p:spPr>
            <a:xfrm>
              <a:off x="1907704" y="6021288"/>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sp>
          <p:nvSpPr>
            <p:cNvPr id="33" name="Блок-схема: узел 32"/>
            <p:cNvSpPr/>
            <p:nvPr/>
          </p:nvSpPr>
          <p:spPr>
            <a:xfrm>
              <a:off x="1907704" y="5661248"/>
              <a:ext cx="144016" cy="14401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a:t>
              </a:r>
              <a:endParaRPr lang="ru-RU" dirty="0"/>
            </a:p>
          </p:txBody>
        </p:sp>
      </p:grpSp>
      <p:pic>
        <p:nvPicPr>
          <p:cNvPr id="1032" name="Picture 8"/>
          <p:cNvPicPr>
            <a:picLocks noChangeAspect="1" noChangeArrowheads="1"/>
          </p:cNvPicPr>
          <p:nvPr/>
        </p:nvPicPr>
        <p:blipFill>
          <a:blip r:embed="rId4" cstate="print"/>
          <a:srcRect/>
          <a:stretch>
            <a:fillRect/>
          </a:stretch>
        </p:blipFill>
        <p:spPr bwMode="auto">
          <a:xfrm>
            <a:off x="3347864" y="5233789"/>
            <a:ext cx="2808312" cy="1624211"/>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6228184" y="5229200"/>
            <a:ext cx="2746995" cy="1628800"/>
          </a:xfrm>
          <a:prstGeom prst="rect">
            <a:avLst/>
          </a:prstGeom>
          <a:noFill/>
          <a:ln w="9525">
            <a:noFill/>
            <a:miter lim="800000"/>
            <a:headEnd/>
            <a:tailEnd/>
          </a:ln>
        </p:spPr>
      </p:pic>
      <p:sp>
        <p:nvSpPr>
          <p:cNvPr id="34" name="Номер слайда 33"/>
          <p:cNvSpPr>
            <a:spLocks noGrp="1"/>
          </p:cNvSpPr>
          <p:nvPr>
            <p:ph type="sldNum" sz="quarter" idx="12"/>
          </p:nvPr>
        </p:nvSpPr>
        <p:spPr/>
        <p:txBody>
          <a:bodyPr/>
          <a:lstStyle/>
          <a:p>
            <a:fld id="{4563337D-4521-475E-A86D-AB608776E4E4}"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63888" y="274638"/>
            <a:ext cx="5122912" cy="1143000"/>
          </a:xfrm>
        </p:spPr>
        <p:txBody>
          <a:bodyPr/>
          <a:lstStyle/>
          <a:p>
            <a:r>
              <a:rPr lang="ru-RU" sz="3200" dirty="0" smtClean="0"/>
              <a:t>Биполярные и полевые транзисторы</a:t>
            </a:r>
            <a:endParaRPr lang="ru-RU" sz="3200" dirty="0"/>
          </a:p>
        </p:txBody>
      </p:sp>
      <p:sp>
        <p:nvSpPr>
          <p:cNvPr id="3" name="Содержимое 2"/>
          <p:cNvSpPr>
            <a:spLocks noGrp="1"/>
          </p:cNvSpPr>
          <p:nvPr>
            <p:ph idx="1"/>
          </p:nvPr>
        </p:nvSpPr>
        <p:spPr>
          <a:xfrm>
            <a:off x="179512" y="1844824"/>
            <a:ext cx="8964488" cy="5013176"/>
          </a:xfrm>
        </p:spPr>
        <p:txBody>
          <a:bodyPr/>
          <a:lstStyle/>
          <a:p>
            <a:pPr algn="just"/>
            <a:r>
              <a:rPr lang="ru-RU" sz="1800" dirty="0" smtClean="0"/>
              <a:t>Биполярные транзисторы управляются током. (коллектор, эмиттер, база.)</a:t>
            </a:r>
          </a:p>
          <a:p>
            <a:pPr algn="just"/>
            <a:r>
              <a:rPr lang="ru-RU" sz="1800" dirty="0" smtClean="0"/>
              <a:t>Биполярные транзисторы с общей базой позволяют усилить по напряжению.</a:t>
            </a:r>
          </a:p>
          <a:p>
            <a:pPr algn="just"/>
            <a:r>
              <a:rPr lang="ru-RU" sz="1800" dirty="0" smtClean="0"/>
              <a:t>С общим эмиттером усилить по току и напряжению</a:t>
            </a:r>
          </a:p>
          <a:p>
            <a:pPr algn="just"/>
            <a:r>
              <a:rPr lang="ru-RU" sz="1800" dirty="0" smtClean="0"/>
              <a:t>С общим коллектором усилить по току. </a:t>
            </a:r>
          </a:p>
          <a:p>
            <a:pPr algn="just"/>
            <a:r>
              <a:rPr lang="ru-RU" sz="1800" dirty="0" smtClean="0"/>
              <a:t>Полевой транзистор основан на управлении электрическим сопротивлением токопроводящего канала поперечным электрическим полем, создаваемым приложенным к затвору напряжением. (исток, сток, затвор). </a:t>
            </a:r>
          </a:p>
          <a:p>
            <a:pPr algn="just"/>
            <a:r>
              <a:rPr lang="ru-RU" sz="1800" dirty="0" smtClean="0"/>
              <a:t>За счёт того, что полевые транзисторы управляются полем (величиной напряжения приложенного к затвору), а не током, протекающим через базу (как в биполярных транзисторах), полевые транзисторы потребляют значительно меньше энергии, что особенно актуально в схемах ждущих и следящих устройств, а также в схемах малого потребления и энергосбережения (реализация спящих режимов). Обладают меньшим уровнем шума чем биполярные транзисторы, при тех же размерах могут оперировать большими мощностями, но ниже коэффициент усиления по напряжению по сравнению с биполярным. </a:t>
            </a:r>
          </a:p>
          <a:p>
            <a:endParaRPr lang="ru-RU" sz="1800" dirty="0"/>
          </a:p>
        </p:txBody>
      </p:sp>
      <p:pic>
        <p:nvPicPr>
          <p:cNvPr id="4" name="Рисунок 3"/>
          <p:cNvPicPr/>
          <p:nvPr/>
        </p:nvPicPr>
        <p:blipFill>
          <a:blip r:embed="rId2" cstate="print"/>
          <a:srcRect/>
          <a:stretch>
            <a:fillRect/>
          </a:stretch>
        </p:blipFill>
        <p:spPr bwMode="auto">
          <a:xfrm>
            <a:off x="0" y="0"/>
            <a:ext cx="3817620" cy="1874520"/>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4563337D-4521-475E-A86D-AB608776E4E4}"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395536" y="764704"/>
            <a:ext cx="5803265" cy="2770505"/>
          </a:xfrm>
          <a:prstGeom prst="rect">
            <a:avLst/>
          </a:prstGeom>
          <a:noFill/>
          <a:ln w="9525">
            <a:noFill/>
            <a:miter lim="800000"/>
            <a:headEnd/>
            <a:tailEnd/>
          </a:ln>
        </p:spPr>
      </p:pic>
      <p:pic>
        <p:nvPicPr>
          <p:cNvPr id="4" name="Рисунок 3"/>
          <p:cNvPicPr/>
          <p:nvPr/>
        </p:nvPicPr>
        <p:blipFill>
          <a:blip r:embed="rId3" cstate="print"/>
          <a:srcRect/>
          <a:stretch>
            <a:fillRect/>
          </a:stretch>
        </p:blipFill>
        <p:spPr bwMode="auto">
          <a:xfrm>
            <a:off x="251520" y="4293096"/>
            <a:ext cx="5848350" cy="2263140"/>
          </a:xfrm>
          <a:prstGeom prst="rect">
            <a:avLst/>
          </a:prstGeom>
          <a:noFill/>
          <a:ln w="9525">
            <a:noFill/>
            <a:miter lim="800000"/>
            <a:headEnd/>
            <a:tailEnd/>
          </a:ln>
        </p:spPr>
      </p:pic>
      <p:sp>
        <p:nvSpPr>
          <p:cNvPr id="5" name="Прямоугольник 4"/>
          <p:cNvSpPr/>
          <p:nvPr/>
        </p:nvSpPr>
        <p:spPr>
          <a:xfrm>
            <a:off x="611560" y="3573016"/>
            <a:ext cx="7200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a:t>
            </a:r>
            <a:endParaRPr lang="ru-RU" dirty="0"/>
          </a:p>
        </p:txBody>
      </p:sp>
      <p:sp>
        <p:nvSpPr>
          <p:cNvPr id="6" name="Прямоугольник 5"/>
          <p:cNvSpPr/>
          <p:nvPr/>
        </p:nvSpPr>
        <p:spPr>
          <a:xfrm>
            <a:off x="2267744" y="3573016"/>
            <a:ext cx="12961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t>Не-И</a:t>
            </a:r>
            <a:endParaRPr lang="ru-RU" dirty="0"/>
          </a:p>
        </p:txBody>
      </p:sp>
      <p:sp>
        <p:nvSpPr>
          <p:cNvPr id="7" name="Прямоугольник 6"/>
          <p:cNvSpPr/>
          <p:nvPr/>
        </p:nvSpPr>
        <p:spPr>
          <a:xfrm>
            <a:off x="4499992" y="3501008"/>
            <a:ext cx="129614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t>Не-ИЛИ</a:t>
            </a:r>
            <a:endParaRPr lang="ru-RU" dirty="0"/>
          </a:p>
        </p:txBody>
      </p:sp>
      <p:sp>
        <p:nvSpPr>
          <p:cNvPr id="9" name="Прямоугольник 8"/>
          <p:cNvSpPr/>
          <p:nvPr/>
        </p:nvSpPr>
        <p:spPr>
          <a:xfrm>
            <a:off x="6228184" y="188640"/>
            <a:ext cx="2915816" cy="5909310"/>
          </a:xfrm>
          <a:prstGeom prst="rect">
            <a:avLst/>
          </a:prstGeom>
        </p:spPr>
        <p:txBody>
          <a:bodyPr wrap="square">
            <a:spAutoFit/>
          </a:bodyPr>
          <a:lstStyle/>
          <a:p>
            <a:r>
              <a:rPr lang="ru-RU" dirty="0"/>
              <a:t>Если входное напряжение ниже определенного критического значения, транзистор выключается и действует как очень большое сопротивление. Это приводит к выходному сигналу, близкому к </a:t>
            </a:r>
            <a:r>
              <a:rPr lang="ru-RU" dirty="0" err="1"/>
              <a:t>Vcc</a:t>
            </a:r>
            <a:r>
              <a:rPr lang="ru-RU" dirty="0"/>
              <a:t> (напряжению, подаваемому извне), обычно +5 В для данного типа транзистора. Если входное напряжение превышает критическое значение, транзистор включается и действует как провод, вызывая заземление сигнала (по соглашению 0 В).</a:t>
            </a:r>
          </a:p>
        </p:txBody>
      </p:sp>
      <p:sp>
        <p:nvSpPr>
          <p:cNvPr id="10" name="Прямоугольник 9"/>
          <p:cNvSpPr/>
          <p:nvPr/>
        </p:nvSpPr>
        <p:spPr>
          <a:xfrm>
            <a:off x="179512" y="0"/>
            <a:ext cx="5832648"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Элементы логики вычислительных систем</a:t>
            </a:r>
            <a:endParaRPr lang="ru-RU" dirty="0"/>
          </a:p>
        </p:txBody>
      </p:sp>
      <p:sp>
        <p:nvSpPr>
          <p:cNvPr id="11" name="Номер слайда 10"/>
          <p:cNvSpPr>
            <a:spLocks noGrp="1"/>
          </p:cNvSpPr>
          <p:nvPr>
            <p:ph type="sldNum" sz="quarter" idx="12"/>
          </p:nvPr>
        </p:nvSpPr>
        <p:spPr/>
        <p:txBody>
          <a:bodyPr/>
          <a:lstStyle/>
          <a:p>
            <a:fld id="{56397C59-5629-4460-9A54-A1015B2EDC30}"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clrChange>
              <a:clrFrom>
                <a:srgbClr val="000000"/>
              </a:clrFrom>
              <a:clrTo>
                <a:srgbClr val="000000">
                  <a:alpha val="0"/>
                </a:srgbClr>
              </a:clrTo>
            </a:clrChange>
            <a:duotone>
              <a:schemeClr val="accent6">
                <a:shade val="45000"/>
                <a:satMod val="135000"/>
              </a:schemeClr>
              <a:prstClr val="white"/>
            </a:duotone>
          </a:blip>
          <a:stretch>
            <a:fillRect/>
          </a:stretch>
        </p:blipFill>
        <p:spPr bwMode="auto">
          <a:xfrm>
            <a:off x="3923928" y="260648"/>
            <a:ext cx="4968552" cy="3456384"/>
          </a:xfrm>
          <a:prstGeom prst="rect">
            <a:avLst/>
          </a:prstGeom>
          <a:noFill/>
          <a:ln>
            <a:noFill/>
          </a:ln>
        </p:spPr>
      </p:pic>
      <p:pic>
        <p:nvPicPr>
          <p:cNvPr id="3" name="Рисунок 2"/>
          <p:cNvPicPr/>
          <p:nvPr/>
        </p:nvPicPr>
        <p:blipFill>
          <a:blip r:embed="rId3" cstate="print">
            <a:clrChange>
              <a:clrFrom>
                <a:srgbClr val="000000"/>
              </a:clrFrom>
              <a:clrTo>
                <a:srgbClr val="000000">
                  <a:alpha val="0"/>
                </a:srgbClr>
              </a:clrTo>
            </a:clrChange>
            <a:duotone>
              <a:prstClr val="black"/>
              <a:schemeClr val="accent6">
                <a:lumMod val="50000"/>
                <a:tint val="45000"/>
                <a:satMod val="400000"/>
              </a:schemeClr>
            </a:duotone>
          </a:blip>
          <a:stretch>
            <a:fillRect/>
          </a:stretch>
        </p:blipFill>
        <p:spPr bwMode="auto">
          <a:xfrm>
            <a:off x="179512" y="188640"/>
            <a:ext cx="3635896" cy="2420888"/>
          </a:xfrm>
          <a:prstGeom prst="rect">
            <a:avLst/>
          </a:prstGeom>
          <a:noFill/>
          <a:ln>
            <a:noFill/>
          </a:ln>
        </p:spPr>
      </p:pic>
      <p:sp>
        <p:nvSpPr>
          <p:cNvPr id="5" name="Прямоугольник 4"/>
          <p:cNvSpPr/>
          <p:nvPr/>
        </p:nvSpPr>
        <p:spPr>
          <a:xfrm>
            <a:off x="2627784" y="4293096"/>
            <a:ext cx="6120680" cy="2308324"/>
          </a:xfrm>
          <a:prstGeom prst="rect">
            <a:avLst/>
          </a:prstGeom>
        </p:spPr>
        <p:txBody>
          <a:bodyPr wrap="square">
            <a:spAutoFit/>
          </a:bodyPr>
          <a:lstStyle/>
          <a:p>
            <a:r>
              <a:rPr lang="ru-RU" dirty="0"/>
              <a:t>На заре вычислительной техники диодная логика (ДЛ), а затем смешанная диодно-транзисторная логика (ДТЛ) были основой </a:t>
            </a:r>
            <a:r>
              <a:rPr lang="ru-RU" dirty="0" err="1"/>
              <a:t>схемотехники</a:t>
            </a:r>
            <a:r>
              <a:rPr lang="ru-RU" dirty="0"/>
              <a:t> цифровых узлов (в дискретном исполнении), но с появлением интегральных микросхем довольно быстро были вытеснены транзисторно-транзисторной логикой (ТТЛ), многочисленные варианты которой и по сей день "правят бал" в цифровой </a:t>
            </a:r>
            <a:r>
              <a:rPr lang="ru-RU" dirty="0" err="1"/>
              <a:t>схемотехнике</a:t>
            </a:r>
            <a:r>
              <a:rPr lang="ru-RU" dirty="0"/>
              <a:t>.</a:t>
            </a:r>
          </a:p>
        </p:txBody>
      </p:sp>
      <p:pic>
        <p:nvPicPr>
          <p:cNvPr id="6" name="Рисунок 5"/>
          <p:cNvPicPr/>
          <p:nvPr/>
        </p:nvPicPr>
        <p:blipFill>
          <a:blip r:embed="rId4" cstate="print"/>
          <a:srcRect/>
          <a:stretch>
            <a:fillRect/>
          </a:stretch>
        </p:blipFill>
        <p:spPr bwMode="auto">
          <a:xfrm>
            <a:off x="107504" y="2996952"/>
            <a:ext cx="2448272" cy="2880320"/>
          </a:xfrm>
          <a:prstGeom prst="rect">
            <a:avLst/>
          </a:prstGeom>
          <a:noFill/>
          <a:ln w="9525">
            <a:noFill/>
            <a:miter lim="800000"/>
            <a:headEnd/>
            <a:tailEnd/>
          </a:ln>
        </p:spPr>
      </p:pic>
      <p:sp>
        <p:nvSpPr>
          <p:cNvPr id="7" name="Номер слайда 6"/>
          <p:cNvSpPr>
            <a:spLocks noGrp="1"/>
          </p:cNvSpPr>
          <p:nvPr>
            <p:ph type="sldNum" sz="quarter" idx="12"/>
          </p:nvPr>
        </p:nvSpPr>
        <p:spPr/>
        <p:txBody>
          <a:bodyPr/>
          <a:lstStyle/>
          <a:p>
            <a:fld id="{56397C59-5629-4460-9A54-A1015B2EDC30}"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9552" y="188640"/>
            <a:ext cx="7848872" cy="2031325"/>
          </a:xfrm>
          <a:prstGeom prst="rect">
            <a:avLst/>
          </a:prstGeom>
        </p:spPr>
        <p:txBody>
          <a:bodyPr wrap="square">
            <a:spAutoFit/>
          </a:bodyPr>
          <a:lstStyle/>
          <a:p>
            <a:r>
              <a:rPr lang="ru-RU" dirty="0">
                <a:solidFill>
                  <a:srgbClr val="0070C0"/>
                </a:solidFill>
              </a:rPr>
              <a:t>КМОП</a:t>
            </a:r>
            <a:r>
              <a:rPr lang="ru-RU" dirty="0"/>
              <a:t> </a:t>
            </a:r>
            <a:endParaRPr lang="ru-RU" dirty="0" smtClean="0"/>
          </a:p>
          <a:p>
            <a:r>
              <a:rPr lang="ru-RU" dirty="0" err="1" smtClean="0"/>
              <a:t>Комплементарные</a:t>
            </a:r>
            <a:r>
              <a:rPr lang="ru-RU" dirty="0" smtClean="0"/>
              <a:t> </a:t>
            </a:r>
            <a:r>
              <a:rPr lang="ru-RU" dirty="0"/>
              <a:t>полевые транзисторы со структурой металл-окисел-полупроводник</a:t>
            </a:r>
            <a:r>
              <a:rPr lang="ru-RU" dirty="0" smtClean="0"/>
              <a:t>. (окисел – диэлектрик </a:t>
            </a:r>
            <a:r>
              <a:rPr lang="en-US" dirty="0" smtClean="0"/>
              <a:t>SiO2 - </a:t>
            </a:r>
            <a:r>
              <a:rPr lang="ru-RU" dirty="0" smtClean="0"/>
              <a:t>стекло)</a:t>
            </a:r>
            <a:endParaRPr lang="ru-RU" dirty="0"/>
          </a:p>
          <a:p>
            <a:r>
              <a:rPr lang="ru-RU" dirty="0" err="1"/>
              <a:t>Комплементарный</a:t>
            </a:r>
            <a:r>
              <a:rPr lang="ru-RU" dirty="0"/>
              <a:t> - взаимно дополняющий. Так называют пару транзисторов, сходных по параметрам, но противоположных по структуре, например </a:t>
            </a:r>
            <a:r>
              <a:rPr lang="ru-RU" dirty="0" err="1"/>
              <a:t>n-p-n</a:t>
            </a:r>
            <a:r>
              <a:rPr lang="ru-RU" dirty="0"/>
              <a:t> и </a:t>
            </a:r>
            <a:r>
              <a:rPr lang="ru-RU" dirty="0" err="1"/>
              <a:t>p-n-p</a:t>
            </a:r>
            <a:r>
              <a:rPr lang="ru-RU" dirty="0"/>
              <a:t> для биполярных и p-канальные и n-канальные для униполярных</a:t>
            </a:r>
            <a:r>
              <a:rPr lang="ru-RU" dirty="0" smtClean="0"/>
              <a:t>.</a:t>
            </a:r>
            <a:endParaRPr lang="ru-RU" dirty="0"/>
          </a:p>
        </p:txBody>
      </p:sp>
      <p:pic>
        <p:nvPicPr>
          <p:cNvPr id="3" name="Рисунок 2"/>
          <p:cNvPicPr/>
          <p:nvPr/>
        </p:nvPicPr>
        <p:blipFill>
          <a:blip r:embed="rId2" cstate="print"/>
          <a:srcRect/>
          <a:stretch>
            <a:fillRect/>
          </a:stretch>
        </p:blipFill>
        <p:spPr bwMode="auto">
          <a:xfrm>
            <a:off x="0" y="2852936"/>
            <a:ext cx="4099069" cy="3501008"/>
          </a:xfrm>
          <a:prstGeom prst="rect">
            <a:avLst/>
          </a:prstGeom>
          <a:noFill/>
          <a:ln w="9525">
            <a:noFill/>
            <a:miter lim="800000"/>
            <a:headEnd/>
            <a:tailEnd/>
          </a:ln>
        </p:spPr>
      </p:pic>
      <p:cxnSp>
        <p:nvCxnSpPr>
          <p:cNvPr id="5" name="Прямая со стрелкой 4"/>
          <p:cNvCxnSpPr/>
          <p:nvPr/>
        </p:nvCxnSpPr>
        <p:spPr>
          <a:xfrm flipH="1">
            <a:off x="2699792" y="4725144"/>
            <a:ext cx="144016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3851920" y="4293096"/>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Полупроводник</a:t>
            </a:r>
            <a:endParaRPr lang="ru-RU" dirty="0"/>
          </a:p>
        </p:txBody>
      </p:sp>
      <p:sp>
        <p:nvSpPr>
          <p:cNvPr id="7" name="Прямоугольник 6"/>
          <p:cNvSpPr/>
          <p:nvPr/>
        </p:nvSpPr>
        <p:spPr>
          <a:xfrm>
            <a:off x="4139952" y="1988840"/>
            <a:ext cx="4572000" cy="1477328"/>
          </a:xfrm>
          <a:prstGeom prst="rect">
            <a:avLst/>
          </a:prstGeom>
        </p:spPr>
        <p:txBody>
          <a:bodyPr>
            <a:spAutoFit/>
          </a:bodyPr>
          <a:lstStyle/>
          <a:p>
            <a:r>
              <a:rPr lang="ru-RU" dirty="0">
                <a:solidFill>
                  <a:srgbClr val="0070C0"/>
                </a:solidFill>
              </a:rPr>
              <a:t>Затвор</a:t>
            </a:r>
            <a:r>
              <a:rPr lang="ru-RU" dirty="0"/>
              <a:t> </a:t>
            </a:r>
            <a:r>
              <a:rPr lang="ru-RU" dirty="0" smtClean="0"/>
              <a:t>изолирован </a:t>
            </a:r>
            <a:r>
              <a:rPr lang="ru-RU" dirty="0"/>
              <a:t>от всех выводов транзистора, поэтому </a:t>
            </a:r>
            <a:r>
              <a:rPr lang="ru-RU" dirty="0" err="1"/>
              <a:t>МОП-транзистор</a:t>
            </a:r>
            <a:r>
              <a:rPr lang="ru-RU" dirty="0"/>
              <a:t> также называют транзистором с изолированным затвором</a:t>
            </a:r>
            <a:r>
              <a:rPr lang="ru-RU" dirty="0" smtClean="0"/>
              <a:t>. Возникновение </a:t>
            </a:r>
            <a:r>
              <a:rPr lang="en-US" dirty="0" smtClean="0"/>
              <a:t>n – </a:t>
            </a:r>
            <a:r>
              <a:rPr lang="ru-RU" dirty="0" smtClean="0"/>
              <a:t>канала. </a:t>
            </a:r>
            <a:endParaRPr lang="ru-RU" dirty="0"/>
          </a:p>
        </p:txBody>
      </p:sp>
      <p:pic>
        <p:nvPicPr>
          <p:cNvPr id="11" name="Рисунок 10"/>
          <p:cNvPicPr/>
          <p:nvPr/>
        </p:nvPicPr>
        <p:blipFill>
          <a:blip r:embed="rId3" cstate="print"/>
          <a:srcRect/>
          <a:stretch>
            <a:fillRect/>
          </a:stretch>
        </p:blipFill>
        <p:spPr bwMode="auto">
          <a:xfrm>
            <a:off x="5148064" y="3501008"/>
            <a:ext cx="3995936" cy="3356992"/>
          </a:xfrm>
          <a:prstGeom prst="rect">
            <a:avLst/>
          </a:prstGeom>
          <a:noFill/>
          <a:ln w="9525">
            <a:noFill/>
            <a:miter lim="800000"/>
            <a:headEnd/>
            <a:tailEnd/>
          </a:ln>
        </p:spPr>
      </p:pic>
      <p:sp>
        <p:nvSpPr>
          <p:cNvPr id="8" name="Номер слайда 7"/>
          <p:cNvSpPr>
            <a:spLocks noGrp="1"/>
          </p:cNvSpPr>
          <p:nvPr>
            <p:ph type="sldNum" sz="quarter" idx="12"/>
          </p:nvPr>
        </p:nvSpPr>
        <p:spPr/>
        <p:txBody>
          <a:bodyPr/>
          <a:lstStyle/>
          <a:p>
            <a:fld id="{56397C59-5629-4460-9A54-A1015B2EDC30}"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0" y="332656"/>
            <a:ext cx="2267744" cy="1728192"/>
          </a:xfrm>
          <a:prstGeom prst="rect">
            <a:avLst/>
          </a:prstGeom>
          <a:noFill/>
          <a:ln w="9525">
            <a:noFill/>
            <a:miter lim="800000"/>
            <a:headEnd/>
            <a:tailEnd/>
          </a:ln>
        </p:spPr>
      </p:pic>
      <p:pic>
        <p:nvPicPr>
          <p:cNvPr id="3" name="Рисунок 2"/>
          <p:cNvPicPr/>
          <p:nvPr/>
        </p:nvPicPr>
        <p:blipFill>
          <a:blip r:embed="rId3" cstate="print"/>
          <a:srcRect/>
          <a:stretch>
            <a:fillRect/>
          </a:stretch>
        </p:blipFill>
        <p:spPr bwMode="auto">
          <a:xfrm>
            <a:off x="3563888" y="548680"/>
            <a:ext cx="3096344" cy="3240360"/>
          </a:xfrm>
          <a:prstGeom prst="rect">
            <a:avLst/>
          </a:prstGeom>
          <a:noFill/>
          <a:ln w="9525">
            <a:noFill/>
            <a:miter lim="800000"/>
            <a:headEnd/>
            <a:tailEnd/>
          </a:ln>
        </p:spPr>
      </p:pic>
      <p:sp>
        <p:nvSpPr>
          <p:cNvPr id="4" name="Прямоугольник 3"/>
          <p:cNvSpPr/>
          <p:nvPr/>
        </p:nvSpPr>
        <p:spPr>
          <a:xfrm>
            <a:off x="0" y="0"/>
            <a:ext cx="3419872" cy="404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 –</a:t>
            </a:r>
            <a:r>
              <a:rPr lang="ru-RU" dirty="0" smtClean="0"/>
              <a:t> канальный транзистор</a:t>
            </a:r>
            <a:endParaRPr lang="ru-RU" dirty="0"/>
          </a:p>
        </p:txBody>
      </p:sp>
      <p:sp>
        <p:nvSpPr>
          <p:cNvPr id="5" name="Прямоугольник 4"/>
          <p:cNvSpPr/>
          <p:nvPr/>
        </p:nvSpPr>
        <p:spPr>
          <a:xfrm>
            <a:off x="3563888" y="0"/>
            <a:ext cx="30243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dirty="0" smtClean="0"/>
              <a:t> –</a:t>
            </a:r>
            <a:r>
              <a:rPr lang="ru-RU" dirty="0" smtClean="0"/>
              <a:t> канальный транзистор</a:t>
            </a:r>
            <a:endParaRPr lang="ru-RU" dirty="0"/>
          </a:p>
        </p:txBody>
      </p:sp>
      <p:pic>
        <p:nvPicPr>
          <p:cNvPr id="6" name="Рисунок 5"/>
          <p:cNvPicPr/>
          <p:nvPr/>
        </p:nvPicPr>
        <p:blipFill>
          <a:blip r:embed="rId4" cstate="print"/>
          <a:srcRect/>
          <a:stretch>
            <a:fillRect/>
          </a:stretch>
        </p:blipFill>
        <p:spPr bwMode="auto">
          <a:xfrm>
            <a:off x="0" y="4365104"/>
            <a:ext cx="1801495" cy="2190750"/>
          </a:xfrm>
          <a:prstGeom prst="rect">
            <a:avLst/>
          </a:prstGeom>
          <a:noFill/>
          <a:ln w="9525">
            <a:noFill/>
            <a:miter lim="800000"/>
            <a:headEnd/>
            <a:tailEnd/>
          </a:ln>
        </p:spPr>
      </p:pic>
      <p:sp>
        <p:nvSpPr>
          <p:cNvPr id="7" name="Прямоугольник 6"/>
          <p:cNvSpPr/>
          <p:nvPr/>
        </p:nvSpPr>
        <p:spPr>
          <a:xfrm>
            <a:off x="323528" y="6525344"/>
            <a:ext cx="1296144" cy="332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Не</a:t>
            </a:r>
            <a:endParaRPr lang="ru-RU" dirty="0"/>
          </a:p>
        </p:txBody>
      </p:sp>
      <p:pic>
        <p:nvPicPr>
          <p:cNvPr id="8" name="Рисунок 7"/>
          <p:cNvPicPr/>
          <p:nvPr/>
        </p:nvPicPr>
        <p:blipFill>
          <a:blip r:embed="rId5" cstate="print"/>
          <a:srcRect/>
          <a:stretch>
            <a:fillRect/>
          </a:stretch>
        </p:blipFill>
        <p:spPr bwMode="auto">
          <a:xfrm>
            <a:off x="4644008" y="4149080"/>
            <a:ext cx="3839339" cy="2564904"/>
          </a:xfrm>
          <a:prstGeom prst="rect">
            <a:avLst/>
          </a:prstGeom>
          <a:noFill/>
          <a:ln w="9525">
            <a:noFill/>
            <a:miter lim="800000"/>
            <a:headEnd/>
            <a:tailEnd/>
          </a:ln>
        </p:spPr>
      </p:pic>
      <p:sp>
        <p:nvSpPr>
          <p:cNvPr id="9" name="Прямоугольник 8"/>
          <p:cNvSpPr/>
          <p:nvPr/>
        </p:nvSpPr>
        <p:spPr>
          <a:xfrm>
            <a:off x="7668344" y="5301208"/>
            <a:ext cx="129614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t>И-Не</a:t>
            </a:r>
            <a:endParaRPr lang="ru-RU" dirty="0"/>
          </a:p>
        </p:txBody>
      </p:sp>
      <p:sp>
        <p:nvSpPr>
          <p:cNvPr id="10" name="Прямоугольник 9"/>
          <p:cNvSpPr/>
          <p:nvPr/>
        </p:nvSpPr>
        <p:spPr>
          <a:xfrm>
            <a:off x="1835696" y="4293096"/>
            <a:ext cx="3024336" cy="2585323"/>
          </a:xfrm>
          <a:prstGeom prst="rect">
            <a:avLst/>
          </a:prstGeom>
        </p:spPr>
        <p:txBody>
          <a:bodyPr wrap="square">
            <a:spAutoFit/>
          </a:bodyPr>
          <a:lstStyle/>
          <a:p>
            <a:r>
              <a:rPr lang="ru-RU" dirty="0"/>
              <a:t>При подаче на вход логического «0», транзистор VT1 открывается, а VT2 закрывается, а при подаче логической «1» все произойдет наоборот – VT2 откроется, а VT1 закроется.</a:t>
            </a:r>
          </a:p>
        </p:txBody>
      </p:sp>
      <p:sp>
        <p:nvSpPr>
          <p:cNvPr id="11" name="Прямоугольник 10"/>
          <p:cNvSpPr/>
          <p:nvPr/>
        </p:nvSpPr>
        <p:spPr>
          <a:xfrm>
            <a:off x="6660232" y="0"/>
            <a:ext cx="2483768" cy="4185761"/>
          </a:xfrm>
          <a:prstGeom prst="rect">
            <a:avLst/>
          </a:prstGeom>
        </p:spPr>
        <p:txBody>
          <a:bodyPr wrap="square">
            <a:spAutoFit/>
          </a:bodyPr>
          <a:lstStyle/>
          <a:p>
            <a:r>
              <a:rPr lang="ru-RU" sz="1400" dirty="0"/>
              <a:t>По сравнению с </a:t>
            </a:r>
            <a:r>
              <a:rPr lang="ru-RU" sz="1400" dirty="0" err="1"/>
              <a:t>р-канальным</a:t>
            </a:r>
            <a:r>
              <a:rPr lang="ru-RU" sz="1400" dirty="0"/>
              <a:t> у </a:t>
            </a:r>
            <a:r>
              <a:rPr lang="en-US" sz="1400" dirty="0"/>
              <a:t>n</a:t>
            </a:r>
            <a:r>
              <a:rPr lang="ru-RU" sz="1400" dirty="0"/>
              <a:t>-</a:t>
            </a:r>
            <a:r>
              <a:rPr lang="ru-RU" sz="1400" dirty="0" err="1"/>
              <a:t>кан-го</a:t>
            </a:r>
            <a:r>
              <a:rPr lang="ru-RU" sz="1400" dirty="0"/>
              <a:t> подложка </a:t>
            </a:r>
            <a:r>
              <a:rPr lang="ru-RU" sz="1400" dirty="0" err="1"/>
              <a:t>р-типа</a:t>
            </a:r>
            <a:r>
              <a:rPr lang="ru-RU" sz="1400" dirty="0"/>
              <a:t> (кремний, бедный электронами), в которой сделаны легированием </a:t>
            </a:r>
            <a:r>
              <a:rPr lang="ru-RU" sz="1400" dirty="0" err="1"/>
              <a:t>n+</a:t>
            </a:r>
            <a:r>
              <a:rPr lang="ru-RU" sz="1400" dirty="0"/>
              <a:t>, области истока и стока, обогащенные отрицательными носителями – электронами. Если на затвор подать высокий потенциал, канал транзистора замкнется, и от плюса источника напряжения в нулевой провод потечет ток стока, а выходное напряжение окажется на низком логическом уровне.</a:t>
            </a:r>
          </a:p>
        </p:txBody>
      </p:sp>
      <p:pic>
        <p:nvPicPr>
          <p:cNvPr id="12" name="Рисунок 11"/>
          <p:cNvPicPr/>
          <p:nvPr/>
        </p:nvPicPr>
        <p:blipFill>
          <a:blip r:embed="rId6" cstate="print"/>
          <a:srcRect/>
          <a:stretch>
            <a:fillRect/>
          </a:stretch>
        </p:blipFill>
        <p:spPr bwMode="auto">
          <a:xfrm>
            <a:off x="0" y="2060848"/>
            <a:ext cx="3059832" cy="2304256"/>
          </a:xfrm>
          <a:prstGeom prst="rect">
            <a:avLst/>
          </a:prstGeom>
          <a:noFill/>
          <a:ln w="9525">
            <a:noFill/>
            <a:miter lim="800000"/>
            <a:headEnd/>
            <a:tailEnd/>
          </a:ln>
        </p:spPr>
      </p:pic>
      <p:sp>
        <p:nvSpPr>
          <p:cNvPr id="13" name="Номер слайда 12"/>
          <p:cNvSpPr>
            <a:spLocks noGrp="1"/>
          </p:cNvSpPr>
          <p:nvPr>
            <p:ph type="sldNum" sz="quarter" idx="12"/>
          </p:nvPr>
        </p:nvSpPr>
        <p:spPr/>
        <p:txBody>
          <a:bodyPr/>
          <a:lstStyle/>
          <a:p>
            <a:fld id="{56397C59-5629-4460-9A54-A1015B2EDC30}"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0"/>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Интегральная схема представляет собой кремний размером примерно 5x5 мм, на котором находится несколько вентилей. Маленькие интегральные схемы обычно помещаются в прямоугольные пластиковые или керамические корпуса размером от 5 до 15 мм в ширину и от 20 до 50 мм в длину. Вдоль длинных сторон располагается два параллельных ряда выводов около 5 мм в длину, которые можно втыкать в разъемы или впаивать в печатную плату. Каждый вывод соединяется с входом или выходом какого-нибудь вентиля, или с источником питания, или с «землей».</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Корпус с двумя рядами выводов снаружи и интегральными схемами внутри официально называется двурядным корпусом (</a:t>
            </a:r>
            <a:r>
              <a:rPr kumimoji="0" lang="ru-RU"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Dual</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ru-RU"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Inline</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ru-RU"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Package</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сокращенно DIP), но все называют его микросхемой, стирая различие между куском кремния и корпусом, в который он помещается. Большинство корпусов имеют 14, 16, 18, 20, 22, 24, 28,40, 64 или 68 выводов. Для больших микросхем часто используются корпуса, у которых выводы расположены со всех четырех сторон или снизу. Микросхемы можно разделить на несколько классов с точки зрения количества вентилей, которые они содержат. Эта классификация, конечно, очень грубая, но иногда она может быть полезна:</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МИС (малая интегральная схема): от 1 до 10 вентилей</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СИС (средняя интегральная схема): от 1 до 100 вентилей</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ru-RU" sz="2000" b="0"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БИС</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(большая интегральная схема): от 100 до 100 000 вентилей</a:t>
            </a:r>
            <a:endParaRPr kumimoji="0" lang="ru-RU" sz="20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    СБИС </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ru-RU" sz="2000" b="0"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сверхбольшая интегральная схема</a:t>
            </a:r>
            <a:r>
              <a:rPr kumimoji="0" lang="ru-RU"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более 100 000 вентилей</a:t>
            </a:r>
            <a:endParaRPr kumimoji="0" lang="ru-RU" sz="2000" b="0" i="0" u="none" strike="noStrike" cap="none" normalizeH="0" baseline="0" dirty="0" smtClean="0">
              <a:ln>
                <a:noFill/>
              </a:ln>
              <a:solidFill>
                <a:schemeClr val="tx1"/>
              </a:solidFill>
              <a:effectLst/>
              <a:latin typeface="Arial" pitchFamily="34" charset="0"/>
            </a:endParaRPr>
          </a:p>
        </p:txBody>
      </p:sp>
      <p:sp>
        <p:nvSpPr>
          <p:cNvPr id="3" name="Номер слайда 2"/>
          <p:cNvSpPr>
            <a:spLocks noGrp="1"/>
          </p:cNvSpPr>
          <p:nvPr>
            <p:ph type="sldNum" sz="quarter" idx="12"/>
          </p:nvPr>
        </p:nvSpPr>
        <p:spPr/>
        <p:txBody>
          <a:bodyPr/>
          <a:lstStyle/>
          <a:p>
            <a:fld id="{56397C59-5629-4460-9A54-A1015B2EDC30}"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Z</a:t>
            </a:r>
            <a:r>
              <a:rPr lang="ru-RU"/>
              <a:t>-3 </a:t>
            </a:r>
          </a:p>
        </p:txBody>
      </p:sp>
      <p:sp>
        <p:nvSpPr>
          <p:cNvPr id="5123" name="Rectangle 3"/>
          <p:cNvSpPr>
            <a:spLocks noGrp="1" noChangeArrowheads="1"/>
          </p:cNvSpPr>
          <p:nvPr>
            <p:ph type="body" idx="1"/>
          </p:nvPr>
        </p:nvSpPr>
        <p:spPr/>
        <p:txBody>
          <a:bodyPr/>
          <a:lstStyle/>
          <a:p>
            <a:pPr>
              <a:lnSpc>
                <a:spcPct val="80000"/>
              </a:lnSpc>
            </a:pPr>
            <a:r>
              <a:rPr lang="ru-RU" sz="2800"/>
              <a:t>В </a:t>
            </a:r>
            <a:r>
              <a:rPr lang="ru-RU" sz="2800">
                <a:solidFill>
                  <a:srgbClr val="FF0000"/>
                </a:solidFill>
              </a:rPr>
              <a:t>1941</a:t>
            </a:r>
            <a:r>
              <a:rPr lang="ru-RU" sz="2800"/>
              <a:t> в Германии под руководством К. Цузе была создана электромеханическая вычислительная машина </a:t>
            </a:r>
            <a:r>
              <a:rPr lang="en-US" sz="2800">
                <a:solidFill>
                  <a:srgbClr val="FF0000"/>
                </a:solidFill>
              </a:rPr>
              <a:t>Z</a:t>
            </a:r>
            <a:r>
              <a:rPr lang="ru-RU" sz="2800">
                <a:solidFill>
                  <a:srgbClr val="FF0000"/>
                </a:solidFill>
              </a:rPr>
              <a:t>-3</a:t>
            </a:r>
            <a:r>
              <a:rPr lang="ru-RU" sz="2800"/>
              <a:t>, основанная на двоичной системе счисления. Эта машина была значительно меньше машины Эйкена и гораздо дешевле в производстве. Она использовалась для расчетов, связанных с конструированием самолетов и ракет. Но дальнейшее ее развитие (в частности, идеи перевода на вакуумные электронные лампы) не получили поддержки правительства Германии.</a:t>
            </a:r>
          </a:p>
        </p:txBody>
      </p:sp>
      <p:sp>
        <p:nvSpPr>
          <p:cNvPr id="4" name="Номер слайда 3"/>
          <p:cNvSpPr>
            <a:spLocks noGrp="1"/>
          </p:cNvSpPr>
          <p:nvPr>
            <p:ph type="sldNum" sz="quarter" idx="12"/>
          </p:nvPr>
        </p:nvSpPr>
        <p:spPr/>
        <p:txBody>
          <a:bodyPr/>
          <a:lstStyle/>
          <a:p>
            <a:fld id="{4563337D-4521-475E-A86D-AB608776E4E4}"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188640"/>
            <a:ext cx="8496944" cy="1200329"/>
          </a:xfrm>
          <a:prstGeom prst="rect">
            <a:avLst/>
          </a:prstGeom>
        </p:spPr>
        <p:txBody>
          <a:bodyPr wrap="square">
            <a:spAutoFit/>
          </a:bodyPr>
          <a:lstStyle/>
          <a:p>
            <a:r>
              <a:rPr lang="ru-RU" dirty="0">
                <a:solidFill>
                  <a:srgbClr val="0070C0"/>
                </a:solidFill>
              </a:rPr>
              <a:t>Триггер</a:t>
            </a:r>
            <a:r>
              <a:rPr lang="ru-RU" dirty="0"/>
              <a:t> — это запоминающий элемент с двумя (или более) устойчивыми состояниями, изменение которых происходит под действием входных сигналов и предназначен для хранения одного бита информации, то есть лог. 0 или лог. 1</a:t>
            </a:r>
            <a:r>
              <a:rPr lang="ru-RU" dirty="0" smtClean="0"/>
              <a:t>. Пример </a:t>
            </a:r>
            <a:r>
              <a:rPr lang="en-US" dirty="0" smtClean="0"/>
              <a:t>RS – </a:t>
            </a:r>
            <a:r>
              <a:rPr lang="ru-RU" dirty="0" smtClean="0"/>
              <a:t>триггера (</a:t>
            </a:r>
            <a:r>
              <a:rPr lang="en-US" dirty="0" smtClean="0"/>
              <a:t>Reset - Set</a:t>
            </a:r>
            <a:r>
              <a:rPr lang="ru-RU" dirty="0" smtClean="0"/>
              <a:t>)</a:t>
            </a:r>
            <a:endParaRPr lang="ru-RU" dirty="0"/>
          </a:p>
        </p:txBody>
      </p:sp>
      <p:pic>
        <p:nvPicPr>
          <p:cNvPr id="3" name="Рисунок 2"/>
          <p:cNvPicPr/>
          <p:nvPr/>
        </p:nvPicPr>
        <p:blipFill>
          <a:blip r:embed="rId2" cstate="print"/>
          <a:srcRect/>
          <a:stretch>
            <a:fillRect/>
          </a:stretch>
        </p:blipFill>
        <p:spPr bwMode="auto">
          <a:xfrm>
            <a:off x="251520" y="1700808"/>
            <a:ext cx="1801495" cy="1545280"/>
          </a:xfrm>
          <a:prstGeom prst="rect">
            <a:avLst/>
          </a:prstGeom>
          <a:noFill/>
          <a:ln w="9525">
            <a:noFill/>
            <a:miter lim="800000"/>
            <a:headEnd/>
            <a:tailEnd/>
          </a:ln>
        </p:spPr>
      </p:pic>
      <p:pic>
        <p:nvPicPr>
          <p:cNvPr id="4" name="Рисунок 3"/>
          <p:cNvPicPr/>
          <p:nvPr/>
        </p:nvPicPr>
        <p:blipFill>
          <a:blip r:embed="rId3" cstate="print"/>
          <a:srcRect/>
          <a:stretch>
            <a:fillRect/>
          </a:stretch>
        </p:blipFill>
        <p:spPr bwMode="auto">
          <a:xfrm>
            <a:off x="2411760" y="1628800"/>
            <a:ext cx="1847215" cy="1711325"/>
          </a:xfrm>
          <a:prstGeom prst="rect">
            <a:avLst/>
          </a:prstGeom>
          <a:noFill/>
          <a:ln w="9525">
            <a:noFill/>
            <a:miter lim="800000"/>
            <a:headEnd/>
            <a:tailEnd/>
          </a:ln>
        </p:spPr>
      </p:pic>
      <p:graphicFrame>
        <p:nvGraphicFramePr>
          <p:cNvPr id="5" name="Таблица 4"/>
          <p:cNvGraphicFramePr>
            <a:graphicFrameLocks noGrp="1"/>
          </p:cNvGraphicFramePr>
          <p:nvPr/>
        </p:nvGraphicFramePr>
        <p:xfrm>
          <a:off x="5004048" y="1772816"/>
          <a:ext cx="2448272" cy="1402080"/>
        </p:xfrm>
        <a:graphic>
          <a:graphicData uri="http://schemas.openxmlformats.org/drawingml/2006/table">
            <a:tbl>
              <a:tblPr/>
              <a:tblGrid>
                <a:gridCol w="491495"/>
                <a:gridCol w="391171"/>
                <a:gridCol w="782343"/>
                <a:gridCol w="783263"/>
              </a:tblGrid>
              <a:tr h="273630">
                <a:tc>
                  <a:txBody>
                    <a:bodyPr/>
                    <a:lstStyle/>
                    <a:p>
                      <a:pPr>
                        <a:lnSpc>
                          <a:spcPct val="115000"/>
                        </a:lnSpc>
                        <a:spcAft>
                          <a:spcPts val="0"/>
                        </a:spcAft>
                      </a:pPr>
                      <a:r>
                        <a:rPr lang="en-US" sz="1600" b="1" dirty="0">
                          <a:solidFill>
                            <a:srgbClr val="943634"/>
                          </a:solidFill>
                          <a:latin typeface="Calibri"/>
                          <a:ea typeface="Calibri"/>
                          <a:cs typeface="Times New Roman"/>
                        </a:rPr>
                        <a:t>S  </a:t>
                      </a:r>
                      <a:endParaRPr lang="ru-RU" sz="1600" dirty="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en-US" sz="1600" b="1">
                          <a:solidFill>
                            <a:srgbClr val="943634"/>
                          </a:solidFill>
                          <a:latin typeface="Calibri"/>
                          <a:ea typeface="Calibri"/>
                          <a:cs typeface="Times New Roman"/>
                        </a:rPr>
                        <a:t> R  </a:t>
                      </a:r>
                      <a:endParaRPr lang="ru-RU" sz="160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en-US" sz="1600" b="1">
                          <a:solidFill>
                            <a:srgbClr val="943634"/>
                          </a:solidFill>
                          <a:latin typeface="Calibri"/>
                          <a:ea typeface="Calibri"/>
                          <a:cs typeface="Times New Roman"/>
                        </a:rPr>
                        <a:t>Q(t) </a:t>
                      </a:r>
                      <a:endParaRPr lang="ru-RU" sz="160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en-US" sz="1600" b="1">
                          <a:solidFill>
                            <a:srgbClr val="943634"/>
                          </a:solidFill>
                          <a:latin typeface="Calibri"/>
                          <a:ea typeface="Calibri"/>
                          <a:cs typeface="Times New Roman"/>
                        </a:rPr>
                        <a:t>Q(t)</a:t>
                      </a:r>
                      <a:endParaRPr lang="ru-RU" sz="160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273630">
                <a:tc>
                  <a:txBody>
                    <a:bodyPr/>
                    <a:lstStyle/>
                    <a:p>
                      <a:pPr>
                        <a:lnSpc>
                          <a:spcPct val="115000"/>
                        </a:lnSpc>
                        <a:spcAft>
                          <a:spcPts val="0"/>
                        </a:spcAft>
                      </a:pPr>
                      <a:r>
                        <a:rPr lang="en-US" sz="1600" b="1">
                          <a:solidFill>
                            <a:srgbClr val="943634"/>
                          </a:solidFill>
                          <a:latin typeface="Calibri"/>
                          <a:ea typeface="Calibri"/>
                          <a:cs typeface="Times New Roman"/>
                        </a:rPr>
                        <a:t>0 </a:t>
                      </a:r>
                      <a:endParaRPr lang="ru-RU" sz="160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nSpc>
                          <a:spcPct val="115000"/>
                        </a:lnSpc>
                        <a:spcAft>
                          <a:spcPts val="0"/>
                        </a:spcAft>
                      </a:pPr>
                      <a:r>
                        <a:rPr lang="en-US" sz="1600" dirty="0">
                          <a:solidFill>
                            <a:srgbClr val="943634"/>
                          </a:solidFill>
                          <a:latin typeface="Calibri"/>
                          <a:ea typeface="Calibri"/>
                          <a:cs typeface="Times New Roman"/>
                        </a:rPr>
                        <a:t>1 </a:t>
                      </a:r>
                      <a:endParaRPr lang="ru-RU" sz="1600" dirty="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nSpc>
                          <a:spcPct val="115000"/>
                        </a:lnSpc>
                        <a:spcAft>
                          <a:spcPts val="0"/>
                        </a:spcAft>
                      </a:pPr>
                      <a:r>
                        <a:rPr lang="en-US" sz="1600" dirty="0">
                          <a:solidFill>
                            <a:srgbClr val="943634"/>
                          </a:solidFill>
                          <a:latin typeface="Calibri"/>
                          <a:ea typeface="Calibri"/>
                          <a:cs typeface="Times New Roman"/>
                        </a:rPr>
                        <a:t>0 </a:t>
                      </a:r>
                      <a:endParaRPr lang="ru-RU" sz="1600" dirty="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c>
                  <a:txBody>
                    <a:bodyPr/>
                    <a:lstStyle/>
                    <a:p>
                      <a:pPr>
                        <a:lnSpc>
                          <a:spcPct val="115000"/>
                        </a:lnSpc>
                        <a:spcAft>
                          <a:spcPts val="0"/>
                        </a:spcAft>
                      </a:pPr>
                      <a:r>
                        <a:rPr lang="en-US" sz="1600">
                          <a:solidFill>
                            <a:srgbClr val="943634"/>
                          </a:solidFill>
                          <a:latin typeface="Calibri"/>
                          <a:ea typeface="Calibri"/>
                          <a:cs typeface="Times New Roman"/>
                        </a:rPr>
                        <a:t>1</a:t>
                      </a:r>
                      <a:endParaRPr lang="ru-RU" sz="1600">
                        <a:solidFill>
                          <a:srgbClr val="943634"/>
                        </a:solidFill>
                        <a:latin typeface="Calibri"/>
                        <a:ea typeface="Calibri"/>
                        <a:cs typeface="Times New Roman"/>
                      </a:endParaRPr>
                    </a:p>
                  </a:txBody>
                  <a:tcPr marL="68580" marR="68580" marT="0" marB="0">
                    <a:lnL>
                      <a:noFill/>
                    </a:lnL>
                    <a:lnR>
                      <a:noFill/>
                    </a:lnR>
                    <a:lnT w="12700" cap="flat" cmpd="sng" algn="ctr">
                      <a:solidFill>
                        <a:srgbClr val="C0504D"/>
                      </a:solidFill>
                      <a:prstDash val="solid"/>
                      <a:round/>
                      <a:headEnd type="none" w="med" len="med"/>
                      <a:tailEnd type="none" w="med" len="med"/>
                    </a:lnT>
                    <a:lnB>
                      <a:noFill/>
                    </a:lnB>
                    <a:solidFill>
                      <a:srgbClr val="EFD3D2"/>
                    </a:solidFill>
                  </a:tcPr>
                </a:tc>
              </a:tr>
              <a:tr h="273630">
                <a:tc>
                  <a:txBody>
                    <a:bodyPr/>
                    <a:lstStyle/>
                    <a:p>
                      <a:pPr>
                        <a:lnSpc>
                          <a:spcPct val="115000"/>
                        </a:lnSpc>
                        <a:spcAft>
                          <a:spcPts val="0"/>
                        </a:spcAft>
                      </a:pPr>
                      <a:r>
                        <a:rPr lang="en-US" sz="1600" b="1">
                          <a:solidFill>
                            <a:srgbClr val="943634"/>
                          </a:solidFill>
                          <a:latin typeface="Calibri"/>
                          <a:ea typeface="Calibri"/>
                          <a:cs typeface="Times New Roman"/>
                        </a:rPr>
                        <a:t>1 </a:t>
                      </a:r>
                      <a:endParaRPr lang="ru-RU" sz="1600">
                        <a:solidFill>
                          <a:srgbClr val="943634"/>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600">
                          <a:solidFill>
                            <a:srgbClr val="943634"/>
                          </a:solidFill>
                          <a:latin typeface="Calibri"/>
                          <a:ea typeface="Calibri"/>
                          <a:cs typeface="Times New Roman"/>
                        </a:rPr>
                        <a:t>0 </a:t>
                      </a:r>
                      <a:endParaRPr lang="ru-RU" sz="1600">
                        <a:solidFill>
                          <a:srgbClr val="943634"/>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600" dirty="0">
                          <a:solidFill>
                            <a:srgbClr val="943634"/>
                          </a:solidFill>
                          <a:latin typeface="Calibri"/>
                          <a:ea typeface="Calibri"/>
                          <a:cs typeface="Times New Roman"/>
                        </a:rPr>
                        <a:t>1 </a:t>
                      </a:r>
                      <a:endParaRPr lang="ru-RU" sz="1600" dirty="0">
                        <a:solidFill>
                          <a:srgbClr val="943634"/>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1600" dirty="0">
                          <a:solidFill>
                            <a:srgbClr val="943634"/>
                          </a:solidFill>
                          <a:latin typeface="Calibri"/>
                          <a:ea typeface="Calibri"/>
                          <a:cs typeface="Times New Roman"/>
                        </a:rPr>
                        <a:t>0</a:t>
                      </a:r>
                      <a:endParaRPr lang="ru-RU" sz="1600" dirty="0">
                        <a:solidFill>
                          <a:srgbClr val="943634"/>
                        </a:solidFill>
                        <a:latin typeface="Calibri"/>
                        <a:ea typeface="Calibri"/>
                        <a:cs typeface="Times New Roman"/>
                      </a:endParaRPr>
                    </a:p>
                  </a:txBody>
                  <a:tcPr marL="68580" marR="68580" marT="0" marB="0">
                    <a:lnL>
                      <a:noFill/>
                    </a:lnL>
                    <a:lnR>
                      <a:noFill/>
                    </a:lnR>
                    <a:lnT>
                      <a:noFill/>
                    </a:lnT>
                    <a:lnB>
                      <a:noFill/>
                    </a:lnB>
                  </a:tcPr>
                </a:tc>
              </a:tr>
              <a:tr h="273630">
                <a:tc>
                  <a:txBody>
                    <a:bodyPr/>
                    <a:lstStyle/>
                    <a:p>
                      <a:pPr>
                        <a:lnSpc>
                          <a:spcPct val="115000"/>
                        </a:lnSpc>
                        <a:spcAft>
                          <a:spcPts val="0"/>
                        </a:spcAft>
                      </a:pPr>
                      <a:r>
                        <a:rPr lang="en-US" sz="1600" b="1">
                          <a:solidFill>
                            <a:srgbClr val="943634"/>
                          </a:solidFill>
                          <a:latin typeface="Calibri"/>
                          <a:ea typeface="Calibri"/>
                          <a:cs typeface="Times New Roman"/>
                        </a:rPr>
                        <a:t>0 </a:t>
                      </a:r>
                      <a:endParaRPr lang="ru-RU" sz="1600">
                        <a:solidFill>
                          <a:srgbClr val="943634"/>
                        </a:solidFill>
                        <a:latin typeface="Calibri"/>
                        <a:ea typeface="Calibri"/>
                        <a:cs typeface="Times New Roman"/>
                      </a:endParaRPr>
                    </a:p>
                  </a:txBody>
                  <a:tcPr marL="68580" marR="68580" marT="0" marB="0">
                    <a:lnL>
                      <a:noFill/>
                    </a:lnL>
                    <a:lnR>
                      <a:noFill/>
                    </a:lnR>
                    <a:lnT>
                      <a:noFill/>
                    </a:lnT>
                    <a:lnB>
                      <a:noFill/>
                    </a:lnB>
                    <a:solidFill>
                      <a:srgbClr val="EFD3D2"/>
                    </a:solidFill>
                  </a:tcPr>
                </a:tc>
                <a:tc>
                  <a:txBody>
                    <a:bodyPr/>
                    <a:lstStyle/>
                    <a:p>
                      <a:pPr>
                        <a:lnSpc>
                          <a:spcPct val="115000"/>
                        </a:lnSpc>
                        <a:spcAft>
                          <a:spcPts val="0"/>
                        </a:spcAft>
                      </a:pPr>
                      <a:r>
                        <a:rPr lang="en-US" sz="1600">
                          <a:solidFill>
                            <a:srgbClr val="943634"/>
                          </a:solidFill>
                          <a:latin typeface="Calibri"/>
                          <a:ea typeface="Calibri"/>
                          <a:cs typeface="Times New Roman"/>
                        </a:rPr>
                        <a:t>0 </a:t>
                      </a:r>
                      <a:endParaRPr lang="ru-RU" sz="1600">
                        <a:solidFill>
                          <a:srgbClr val="943634"/>
                        </a:solidFill>
                        <a:latin typeface="Calibri"/>
                        <a:ea typeface="Calibri"/>
                        <a:cs typeface="Times New Roman"/>
                      </a:endParaRPr>
                    </a:p>
                  </a:txBody>
                  <a:tcPr marL="68580" marR="68580" marT="0" marB="0">
                    <a:lnL>
                      <a:noFill/>
                    </a:lnL>
                    <a:lnR>
                      <a:noFill/>
                    </a:lnR>
                    <a:lnT>
                      <a:noFill/>
                    </a:lnT>
                    <a:lnB>
                      <a:noFill/>
                    </a:lnB>
                    <a:solidFill>
                      <a:srgbClr val="EFD3D2"/>
                    </a:solidFill>
                  </a:tcPr>
                </a:tc>
                <a:tc>
                  <a:txBody>
                    <a:bodyPr/>
                    <a:lstStyle/>
                    <a:p>
                      <a:pPr>
                        <a:lnSpc>
                          <a:spcPct val="115000"/>
                        </a:lnSpc>
                        <a:spcAft>
                          <a:spcPts val="0"/>
                        </a:spcAft>
                      </a:pPr>
                      <a:r>
                        <a:rPr lang="en-US" sz="1600">
                          <a:solidFill>
                            <a:srgbClr val="943634"/>
                          </a:solidFill>
                          <a:latin typeface="Calibri"/>
                          <a:ea typeface="Calibri"/>
                          <a:cs typeface="Times New Roman"/>
                        </a:rPr>
                        <a:t>Q(t-1) </a:t>
                      </a:r>
                      <a:endParaRPr lang="ru-RU" sz="1600">
                        <a:solidFill>
                          <a:srgbClr val="943634"/>
                        </a:solidFill>
                        <a:latin typeface="Calibri"/>
                        <a:ea typeface="Calibri"/>
                        <a:cs typeface="Times New Roman"/>
                      </a:endParaRPr>
                    </a:p>
                  </a:txBody>
                  <a:tcPr marL="68580" marR="68580" marT="0" marB="0">
                    <a:lnL>
                      <a:noFill/>
                    </a:lnL>
                    <a:lnR>
                      <a:noFill/>
                    </a:lnR>
                    <a:lnT>
                      <a:noFill/>
                    </a:lnT>
                    <a:lnB>
                      <a:noFill/>
                    </a:lnB>
                    <a:solidFill>
                      <a:srgbClr val="EFD3D2"/>
                    </a:solidFill>
                  </a:tcPr>
                </a:tc>
                <a:tc>
                  <a:txBody>
                    <a:bodyPr/>
                    <a:lstStyle/>
                    <a:p>
                      <a:pPr>
                        <a:lnSpc>
                          <a:spcPct val="115000"/>
                        </a:lnSpc>
                        <a:spcAft>
                          <a:spcPts val="0"/>
                        </a:spcAft>
                      </a:pPr>
                      <a:r>
                        <a:rPr lang="en-US" sz="1600" dirty="0">
                          <a:solidFill>
                            <a:srgbClr val="943634"/>
                          </a:solidFill>
                          <a:latin typeface="Calibri"/>
                          <a:ea typeface="Calibri"/>
                          <a:cs typeface="Times New Roman"/>
                        </a:rPr>
                        <a:t>Q(t-1)</a:t>
                      </a:r>
                      <a:endParaRPr lang="ru-RU" sz="1600" dirty="0">
                        <a:solidFill>
                          <a:srgbClr val="943634"/>
                        </a:solidFill>
                        <a:latin typeface="Calibri"/>
                        <a:ea typeface="Calibri"/>
                        <a:cs typeface="Times New Roman"/>
                      </a:endParaRPr>
                    </a:p>
                  </a:txBody>
                  <a:tcPr marL="68580" marR="68580" marT="0" marB="0">
                    <a:lnL>
                      <a:noFill/>
                    </a:lnL>
                    <a:lnR>
                      <a:noFill/>
                    </a:lnR>
                    <a:lnT>
                      <a:noFill/>
                    </a:lnT>
                    <a:lnB>
                      <a:noFill/>
                    </a:lnB>
                    <a:solidFill>
                      <a:srgbClr val="EFD3D2"/>
                    </a:solidFill>
                  </a:tcPr>
                </a:tc>
              </a:tr>
              <a:tr h="273630">
                <a:tc>
                  <a:txBody>
                    <a:bodyPr/>
                    <a:lstStyle/>
                    <a:p>
                      <a:pPr>
                        <a:lnSpc>
                          <a:spcPct val="115000"/>
                        </a:lnSpc>
                        <a:spcAft>
                          <a:spcPts val="0"/>
                        </a:spcAft>
                      </a:pPr>
                      <a:r>
                        <a:rPr lang="ru-RU" sz="1600" b="1">
                          <a:solidFill>
                            <a:srgbClr val="943634"/>
                          </a:solidFill>
                          <a:latin typeface="Calibri"/>
                          <a:ea typeface="Calibri"/>
                          <a:cs typeface="Times New Roman"/>
                        </a:rPr>
                        <a:t>1 </a:t>
                      </a:r>
                      <a:endParaRPr lang="ru-RU" sz="1600">
                        <a:solidFill>
                          <a:srgbClr val="943634"/>
                        </a:solidFill>
                        <a:latin typeface="Calibri"/>
                        <a:ea typeface="Calibri"/>
                        <a:cs typeface="Times New Roman"/>
                      </a:endParaRP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ru-RU" sz="1600">
                          <a:solidFill>
                            <a:srgbClr val="943634"/>
                          </a:solidFill>
                          <a:latin typeface="Calibri"/>
                          <a:ea typeface="Calibri"/>
                          <a:cs typeface="Times New Roman"/>
                        </a:rPr>
                        <a:t>1 </a:t>
                      </a: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ru-RU" sz="1600" dirty="0">
                          <a:solidFill>
                            <a:srgbClr val="943634"/>
                          </a:solidFill>
                          <a:latin typeface="Calibri"/>
                          <a:ea typeface="Calibri"/>
                          <a:cs typeface="Times New Roman"/>
                        </a:rPr>
                        <a:t>1 </a:t>
                      </a: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c>
                  <a:txBody>
                    <a:bodyPr/>
                    <a:lstStyle/>
                    <a:p>
                      <a:pPr>
                        <a:lnSpc>
                          <a:spcPct val="115000"/>
                        </a:lnSpc>
                        <a:spcAft>
                          <a:spcPts val="0"/>
                        </a:spcAft>
                      </a:pPr>
                      <a:r>
                        <a:rPr lang="ru-RU" sz="1600" dirty="0">
                          <a:solidFill>
                            <a:srgbClr val="943634"/>
                          </a:solidFill>
                          <a:latin typeface="Calibri"/>
                          <a:ea typeface="Calibri"/>
                          <a:cs typeface="Times New Roman"/>
                        </a:rPr>
                        <a:t>1</a:t>
                      </a:r>
                    </a:p>
                  </a:txBody>
                  <a:tcPr marL="68580" marR="68580" marT="0" marB="0">
                    <a:lnL>
                      <a:noFill/>
                    </a:lnL>
                    <a:lnR>
                      <a:noFill/>
                    </a:lnR>
                    <a:lnT>
                      <a:noFill/>
                    </a:lnT>
                    <a:lnB w="12700" cap="flat" cmpd="sng" algn="ctr">
                      <a:solidFill>
                        <a:srgbClr val="C0504D"/>
                      </a:solidFill>
                      <a:prstDash val="solid"/>
                      <a:round/>
                      <a:headEnd type="none" w="med" len="med"/>
                      <a:tailEnd type="none" w="med" len="med"/>
                    </a:lnB>
                  </a:tcPr>
                </a:tc>
              </a:tr>
            </a:tbl>
          </a:graphicData>
        </a:graphic>
      </p:graphicFrame>
      <p:sp>
        <p:nvSpPr>
          <p:cNvPr id="6" name="Прямоугольник 5"/>
          <p:cNvSpPr/>
          <p:nvPr/>
        </p:nvSpPr>
        <p:spPr>
          <a:xfrm>
            <a:off x="0" y="3212976"/>
            <a:ext cx="8964488" cy="2031325"/>
          </a:xfrm>
          <a:prstGeom prst="rect">
            <a:avLst/>
          </a:prstGeom>
        </p:spPr>
        <p:txBody>
          <a:bodyPr wrap="square">
            <a:spAutoFit/>
          </a:bodyPr>
          <a:lstStyle/>
          <a:p>
            <a:r>
              <a:rPr lang="ru-RU" dirty="0">
                <a:solidFill>
                  <a:srgbClr val="0070C0"/>
                </a:solidFill>
              </a:rPr>
              <a:t>D-триггер </a:t>
            </a:r>
            <a:r>
              <a:rPr lang="ru-RU" dirty="0"/>
              <a:t>(D - </a:t>
            </a:r>
            <a:r>
              <a:rPr lang="ru-RU" dirty="0" err="1"/>
              <a:t>delay</a:t>
            </a:r>
            <a:r>
              <a:rPr lang="ru-RU" dirty="0"/>
              <a:t> — задержка, либо от </a:t>
            </a:r>
            <a:r>
              <a:rPr lang="ru-RU" dirty="0" err="1"/>
              <a:t>data</a:t>
            </a:r>
            <a:r>
              <a:rPr lang="ru-RU" dirty="0"/>
              <a:t> — данные) — запоминает состояние входа и выдаёт его на выход. D-триггеры имеют, как минимум, два входа: информационный D и синхронизации С. Вход синхронизации С может быть статическим (потенциальным) и динамическим. У триггеров со статическим входом С информация записывается в течение времени, при котором уровень сигнала C=1. В триггерах с динамическим входом С информация записывается только в течение перепада напряжения на входе С.</a:t>
            </a:r>
          </a:p>
        </p:txBody>
      </p:sp>
      <p:sp>
        <p:nvSpPr>
          <p:cNvPr id="7" name="Прямоугольник 6"/>
          <p:cNvSpPr/>
          <p:nvPr/>
        </p:nvSpPr>
        <p:spPr>
          <a:xfrm>
            <a:off x="179512" y="5229200"/>
            <a:ext cx="8640960" cy="1477328"/>
          </a:xfrm>
          <a:prstGeom prst="rect">
            <a:avLst/>
          </a:prstGeom>
        </p:spPr>
        <p:txBody>
          <a:bodyPr wrap="square">
            <a:spAutoFit/>
          </a:bodyPr>
          <a:lstStyle/>
          <a:p>
            <a:r>
              <a:rPr lang="ru-RU" dirty="0">
                <a:solidFill>
                  <a:srgbClr val="0070C0"/>
                </a:solidFill>
              </a:rPr>
              <a:t>Асинхронный Т-триггер </a:t>
            </a:r>
            <a:r>
              <a:rPr lang="ru-RU" dirty="0"/>
              <a:t>не имеет входа разрешения счёта — Т и переключается по каждому тактовому импульсу на входе С.</a:t>
            </a:r>
          </a:p>
          <a:p>
            <a:r>
              <a:rPr lang="ru-RU" dirty="0">
                <a:solidFill>
                  <a:srgbClr val="0070C0"/>
                </a:solidFill>
              </a:rPr>
              <a:t>Синхронный Т-триггер, </a:t>
            </a:r>
            <a:r>
              <a:rPr lang="ru-RU" dirty="0"/>
              <a:t>при единице на входе Т, по каждому такту на входе С изменяет своё логическое состояние на противоположное, и не изменяет выходное состояние при нуле на входе T.</a:t>
            </a:r>
          </a:p>
        </p:txBody>
      </p:sp>
      <p:sp>
        <p:nvSpPr>
          <p:cNvPr id="8" name="Номер слайда 7"/>
          <p:cNvSpPr>
            <a:spLocks noGrp="1"/>
          </p:cNvSpPr>
          <p:nvPr>
            <p:ph type="sldNum" sz="quarter" idx="12"/>
          </p:nvPr>
        </p:nvSpPr>
        <p:spPr/>
        <p:txBody>
          <a:bodyPr/>
          <a:lstStyle/>
          <a:p>
            <a:fld id="{56397C59-5629-4460-9A54-A1015B2EDC30}"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395536" y="1484784"/>
            <a:ext cx="2880320" cy="3888432"/>
          </a:xfrm>
          <a:prstGeom prst="rect">
            <a:avLst/>
          </a:prstGeom>
          <a:noFill/>
          <a:ln w="9525">
            <a:noFill/>
            <a:miter lim="800000"/>
            <a:headEnd/>
            <a:tailEnd/>
          </a:ln>
        </p:spPr>
      </p:pic>
      <p:pic>
        <p:nvPicPr>
          <p:cNvPr id="3" name="Рисунок 2"/>
          <p:cNvPicPr/>
          <p:nvPr/>
        </p:nvPicPr>
        <p:blipFill>
          <a:blip r:embed="rId3" cstate="print"/>
          <a:srcRect/>
          <a:stretch>
            <a:fillRect/>
          </a:stretch>
        </p:blipFill>
        <p:spPr bwMode="auto">
          <a:xfrm>
            <a:off x="3851920" y="2276872"/>
            <a:ext cx="4824536" cy="1872208"/>
          </a:xfrm>
          <a:prstGeom prst="rect">
            <a:avLst/>
          </a:prstGeom>
          <a:noFill/>
          <a:ln w="9525">
            <a:noFill/>
            <a:miter lim="800000"/>
            <a:headEnd/>
            <a:tailEnd/>
          </a:ln>
        </p:spPr>
      </p:pic>
      <p:sp>
        <p:nvSpPr>
          <p:cNvPr id="4" name="Прямоугольник 3"/>
          <p:cNvSpPr/>
          <p:nvPr/>
        </p:nvSpPr>
        <p:spPr>
          <a:xfrm>
            <a:off x="611560" y="332656"/>
            <a:ext cx="24482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Регистр на </a:t>
            </a:r>
            <a:r>
              <a:rPr lang="en-US" dirty="0" smtClean="0"/>
              <a:t>D </a:t>
            </a:r>
            <a:r>
              <a:rPr lang="ru-RU" dirty="0" smtClean="0"/>
              <a:t>триггерах</a:t>
            </a:r>
            <a:endParaRPr lang="ru-RU" dirty="0"/>
          </a:p>
        </p:txBody>
      </p:sp>
      <p:sp>
        <p:nvSpPr>
          <p:cNvPr id="5" name="Прямоугольник 4"/>
          <p:cNvSpPr/>
          <p:nvPr/>
        </p:nvSpPr>
        <p:spPr>
          <a:xfrm>
            <a:off x="5436096" y="1412776"/>
            <a:ext cx="244827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Счетчик на </a:t>
            </a:r>
            <a:r>
              <a:rPr lang="en-US" dirty="0" smtClean="0"/>
              <a:t>T </a:t>
            </a:r>
            <a:r>
              <a:rPr lang="ru-RU" dirty="0" smtClean="0"/>
              <a:t>триггерах</a:t>
            </a:r>
            <a:endParaRPr lang="ru-RU" dirty="0"/>
          </a:p>
        </p:txBody>
      </p:sp>
      <p:sp>
        <p:nvSpPr>
          <p:cNvPr id="6" name="Номер слайда 5"/>
          <p:cNvSpPr>
            <a:spLocks noGrp="1"/>
          </p:cNvSpPr>
          <p:nvPr>
            <p:ph type="sldNum" sz="quarter" idx="12"/>
          </p:nvPr>
        </p:nvSpPr>
        <p:spPr/>
        <p:txBody>
          <a:bodyPr/>
          <a:lstStyle/>
          <a:p>
            <a:fld id="{56397C59-5629-4460-9A54-A1015B2EDC30}" type="slidenum">
              <a:rPr lang="ru-RU" smtClean="0"/>
              <a:pPr/>
              <a:t>31</a:t>
            </a:fld>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2" cstate="print"/>
          <a:srcRect/>
          <a:stretch>
            <a:fillRect/>
          </a:stretch>
        </p:blipFill>
        <p:spPr bwMode="auto">
          <a:xfrm>
            <a:off x="755576" y="1484784"/>
            <a:ext cx="2592288" cy="2520280"/>
          </a:xfrm>
          <a:prstGeom prst="rect">
            <a:avLst/>
          </a:prstGeom>
          <a:noFill/>
          <a:ln w="9525">
            <a:noFill/>
            <a:miter lim="800000"/>
            <a:headEnd/>
            <a:tailEnd/>
          </a:ln>
        </p:spPr>
      </p:pic>
      <p:pic>
        <p:nvPicPr>
          <p:cNvPr id="4" name="Рисунок 3"/>
          <p:cNvPicPr/>
          <p:nvPr/>
        </p:nvPicPr>
        <p:blipFill>
          <a:blip r:embed="rId3" cstate="print"/>
          <a:srcRect/>
          <a:stretch>
            <a:fillRect/>
          </a:stretch>
        </p:blipFill>
        <p:spPr bwMode="auto">
          <a:xfrm>
            <a:off x="4644008" y="1412776"/>
            <a:ext cx="3528392" cy="2520280"/>
          </a:xfrm>
          <a:prstGeom prst="rect">
            <a:avLst/>
          </a:prstGeom>
          <a:noFill/>
          <a:ln w="9525">
            <a:noFill/>
            <a:miter lim="800000"/>
            <a:headEnd/>
            <a:tailEnd/>
          </a:ln>
        </p:spPr>
      </p:pic>
      <p:sp>
        <p:nvSpPr>
          <p:cNvPr id="5" name="Прямоугольник 4"/>
          <p:cNvSpPr/>
          <p:nvPr/>
        </p:nvSpPr>
        <p:spPr>
          <a:xfrm>
            <a:off x="251520" y="0"/>
            <a:ext cx="7200800" cy="1477328"/>
          </a:xfrm>
          <a:prstGeom prst="rect">
            <a:avLst/>
          </a:prstGeom>
        </p:spPr>
        <p:txBody>
          <a:bodyPr wrap="square">
            <a:spAutoFit/>
          </a:bodyPr>
          <a:lstStyle/>
          <a:p>
            <a:r>
              <a:rPr lang="ru-RU" dirty="0" smtClean="0">
                <a:solidFill>
                  <a:srgbClr val="0070C0"/>
                </a:solidFill>
              </a:rPr>
              <a:t>Шифратор. </a:t>
            </a:r>
            <a:r>
              <a:rPr lang="ru-RU" dirty="0" smtClean="0"/>
              <a:t>Принцип </a:t>
            </a:r>
            <a:r>
              <a:rPr lang="ru-RU" dirty="0"/>
              <a:t>работы шифратора заключается в том, что выходы z0, z1, …, zn−1 кодируют один из входов s0, s1, …, s2n−1 в двоичной системе счисления</a:t>
            </a:r>
            <a:r>
              <a:rPr lang="ru-RU" dirty="0" smtClean="0"/>
              <a:t>. </a:t>
            </a:r>
            <a:r>
              <a:rPr lang="ru-RU" dirty="0" smtClean="0">
                <a:solidFill>
                  <a:srgbClr val="0070C0"/>
                </a:solidFill>
              </a:rPr>
              <a:t>Дешифратор</a:t>
            </a:r>
            <a:r>
              <a:rPr lang="ru-RU" dirty="0" smtClean="0"/>
              <a:t> обратно преобразует двоичный код в соответствующую 1 на соответствующем по номеру выходе. </a:t>
            </a:r>
            <a:endParaRPr lang="ru-RU" dirty="0"/>
          </a:p>
        </p:txBody>
      </p:sp>
      <p:sp>
        <p:nvSpPr>
          <p:cNvPr id="6" name="Прямоугольник 5"/>
          <p:cNvSpPr/>
          <p:nvPr/>
        </p:nvSpPr>
        <p:spPr>
          <a:xfrm>
            <a:off x="467544" y="1916832"/>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a:t>
            </a:r>
            <a:endParaRPr lang="ru-RU" dirty="0"/>
          </a:p>
        </p:txBody>
      </p:sp>
      <p:sp>
        <p:nvSpPr>
          <p:cNvPr id="7" name="Прямоугольник 6"/>
          <p:cNvSpPr/>
          <p:nvPr/>
        </p:nvSpPr>
        <p:spPr>
          <a:xfrm>
            <a:off x="467544" y="234888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a:t>
            </a:r>
            <a:endParaRPr lang="ru-RU" dirty="0"/>
          </a:p>
        </p:txBody>
      </p:sp>
      <p:sp>
        <p:nvSpPr>
          <p:cNvPr id="8" name="Прямоугольник 7"/>
          <p:cNvSpPr/>
          <p:nvPr/>
        </p:nvSpPr>
        <p:spPr>
          <a:xfrm>
            <a:off x="467544" y="2780928"/>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9" name="Прямоугольник 8"/>
          <p:cNvSpPr/>
          <p:nvPr/>
        </p:nvSpPr>
        <p:spPr>
          <a:xfrm>
            <a:off x="467544" y="3212976"/>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a:t>
            </a:r>
            <a:endParaRPr lang="ru-RU" dirty="0"/>
          </a:p>
        </p:txBody>
      </p:sp>
      <p:sp>
        <p:nvSpPr>
          <p:cNvPr id="10" name="Прямоугольник 9"/>
          <p:cNvSpPr/>
          <p:nvPr/>
        </p:nvSpPr>
        <p:spPr>
          <a:xfrm>
            <a:off x="3419872" y="2132856"/>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a:t>
            </a:r>
            <a:endParaRPr lang="ru-RU" dirty="0"/>
          </a:p>
        </p:txBody>
      </p:sp>
      <p:sp>
        <p:nvSpPr>
          <p:cNvPr id="11" name="Прямоугольник 10"/>
          <p:cNvSpPr/>
          <p:nvPr/>
        </p:nvSpPr>
        <p:spPr>
          <a:xfrm>
            <a:off x="3419872" y="2852936"/>
            <a:ext cx="351656"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12" name="Прямоугольник 11"/>
          <p:cNvSpPr/>
          <p:nvPr/>
        </p:nvSpPr>
        <p:spPr>
          <a:xfrm>
            <a:off x="0" y="1916832"/>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a:t>
            </a:r>
            <a:endParaRPr lang="ru-RU" dirty="0"/>
          </a:p>
        </p:txBody>
      </p:sp>
      <p:sp>
        <p:nvSpPr>
          <p:cNvPr id="13" name="Прямоугольник 12"/>
          <p:cNvSpPr/>
          <p:nvPr/>
        </p:nvSpPr>
        <p:spPr>
          <a:xfrm>
            <a:off x="0" y="234888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a:t>
            </a:r>
          </a:p>
        </p:txBody>
      </p:sp>
      <p:sp>
        <p:nvSpPr>
          <p:cNvPr id="14" name="Прямоугольник 13"/>
          <p:cNvSpPr/>
          <p:nvPr/>
        </p:nvSpPr>
        <p:spPr>
          <a:xfrm>
            <a:off x="0" y="2780928"/>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15" name="Прямоугольник 14"/>
          <p:cNvSpPr/>
          <p:nvPr/>
        </p:nvSpPr>
        <p:spPr>
          <a:xfrm>
            <a:off x="0" y="3212976"/>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sp>
        <p:nvSpPr>
          <p:cNvPr id="16" name="Прямоугольник 15"/>
          <p:cNvSpPr/>
          <p:nvPr/>
        </p:nvSpPr>
        <p:spPr>
          <a:xfrm>
            <a:off x="3995936" y="1628800"/>
            <a:ext cx="351656" cy="35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sp>
        <p:nvSpPr>
          <p:cNvPr id="17" name="Прямоугольник 16"/>
          <p:cNvSpPr/>
          <p:nvPr/>
        </p:nvSpPr>
        <p:spPr>
          <a:xfrm>
            <a:off x="3275856" y="1628800"/>
            <a:ext cx="57606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01</a:t>
            </a:r>
            <a:endParaRPr lang="ru-RU" dirty="0"/>
          </a:p>
        </p:txBody>
      </p:sp>
      <p:pic>
        <p:nvPicPr>
          <p:cNvPr id="18" name="Рисунок 17"/>
          <p:cNvPicPr/>
          <p:nvPr/>
        </p:nvPicPr>
        <p:blipFill>
          <a:blip r:embed="rId4" cstate="print"/>
          <a:srcRect/>
          <a:stretch>
            <a:fillRect/>
          </a:stretch>
        </p:blipFill>
        <p:spPr bwMode="auto">
          <a:xfrm>
            <a:off x="755576" y="4077072"/>
            <a:ext cx="2495436" cy="2636912"/>
          </a:xfrm>
          <a:prstGeom prst="rect">
            <a:avLst/>
          </a:prstGeom>
          <a:noFill/>
          <a:ln w="9525">
            <a:noFill/>
            <a:miter lim="800000"/>
            <a:headEnd/>
            <a:tailEnd/>
          </a:ln>
        </p:spPr>
      </p:pic>
      <p:sp>
        <p:nvSpPr>
          <p:cNvPr id="19" name="Номер слайда 18"/>
          <p:cNvSpPr>
            <a:spLocks noGrp="1"/>
          </p:cNvSpPr>
          <p:nvPr>
            <p:ph type="sldNum" sz="quarter" idx="12"/>
          </p:nvPr>
        </p:nvSpPr>
        <p:spPr/>
        <p:txBody>
          <a:bodyPr/>
          <a:lstStyle/>
          <a:p>
            <a:fld id="{56397C59-5629-4460-9A54-A1015B2EDC30}" type="slidenum">
              <a:rPr lang="ru-RU" smtClean="0"/>
              <a:pPr/>
              <a:t>32</a:t>
            </a:fld>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0" y="404664"/>
            <a:ext cx="4408805" cy="3838575"/>
          </a:xfrm>
          <a:prstGeom prst="rect">
            <a:avLst/>
          </a:prstGeom>
          <a:noFill/>
          <a:ln w="9525">
            <a:noFill/>
            <a:miter lim="800000"/>
            <a:headEnd/>
            <a:tailEnd/>
          </a:ln>
        </p:spPr>
      </p:pic>
      <p:sp>
        <p:nvSpPr>
          <p:cNvPr id="3" name="Прямоугольник 2"/>
          <p:cNvSpPr/>
          <p:nvPr/>
        </p:nvSpPr>
        <p:spPr>
          <a:xfrm>
            <a:off x="4049688" y="0"/>
            <a:ext cx="5094312" cy="6555641"/>
          </a:xfrm>
          <a:prstGeom prst="rect">
            <a:avLst/>
          </a:prstGeom>
        </p:spPr>
        <p:txBody>
          <a:bodyPr wrap="square">
            <a:spAutoFit/>
          </a:bodyPr>
          <a:lstStyle/>
          <a:p>
            <a:r>
              <a:rPr lang="ru-RU" sz="2000" dirty="0" err="1">
                <a:solidFill>
                  <a:srgbClr val="0070C0"/>
                </a:solidFill>
              </a:rPr>
              <a:t>Mультипле́ксор</a:t>
            </a:r>
            <a:r>
              <a:rPr lang="ru-RU" sz="2000" dirty="0"/>
              <a:t> — устройство, имеющее несколько сигнальных входов, один или более управляющих входов и один выход. Мультиплексор позволяет передавать сигнал с одного из входов на выход; при этом выбор желаемого входа осуществляется подачей соответствующей комбинации управляющих сигналов.</a:t>
            </a:r>
          </a:p>
          <a:p>
            <a:r>
              <a:rPr lang="ru-RU" sz="2000" dirty="0">
                <a:solidFill>
                  <a:srgbClr val="00B050"/>
                </a:solidFill>
              </a:rPr>
              <a:t>Мультиплексоры</a:t>
            </a:r>
            <a:r>
              <a:rPr lang="ru-RU" sz="2000" dirty="0"/>
              <a:t> могут использоваться для преобразования параллельного двоичного кода в последовательный. Для такого преобразования достаточно подать на информационные входы мультиплексора параллельный двоичный код, а сигналы на адресные входы подавать в такой последовательности, чтобы к выходу поочередно подключались входы, начиная с первого и заканчивая последним.</a:t>
            </a:r>
          </a:p>
        </p:txBody>
      </p:sp>
      <p:sp>
        <p:nvSpPr>
          <p:cNvPr id="4" name="Прямоугольник 3"/>
          <p:cNvSpPr/>
          <p:nvPr/>
        </p:nvSpPr>
        <p:spPr>
          <a:xfrm>
            <a:off x="611560" y="4293096"/>
            <a:ext cx="259228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 – двоичный адрес.</a:t>
            </a:r>
          </a:p>
          <a:p>
            <a:pPr algn="ctr"/>
            <a:r>
              <a:rPr lang="en-US" dirty="0" smtClean="0"/>
              <a:t>D – </a:t>
            </a:r>
            <a:r>
              <a:rPr lang="ru-RU" dirty="0" smtClean="0"/>
              <a:t>передаваемый канал.</a:t>
            </a:r>
            <a:endParaRPr lang="ru-RU" dirty="0"/>
          </a:p>
        </p:txBody>
      </p:sp>
      <p:sp>
        <p:nvSpPr>
          <p:cNvPr id="5" name="Номер слайда 4"/>
          <p:cNvSpPr>
            <a:spLocks noGrp="1"/>
          </p:cNvSpPr>
          <p:nvPr>
            <p:ph type="sldNum" sz="quarter" idx="12"/>
          </p:nvPr>
        </p:nvSpPr>
        <p:spPr/>
        <p:txBody>
          <a:bodyPr/>
          <a:lstStyle/>
          <a:p>
            <a:fld id="{56397C59-5629-4460-9A54-A1015B2EDC30}" type="slidenum">
              <a:rPr lang="ru-RU" smtClean="0"/>
              <a:pPr/>
              <a:t>33</a:t>
            </a:fld>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395536" y="404664"/>
            <a:ext cx="3512820" cy="2118360"/>
          </a:xfrm>
          <a:prstGeom prst="rect">
            <a:avLst/>
          </a:prstGeom>
          <a:noFill/>
          <a:ln w="9525">
            <a:noFill/>
            <a:miter lim="800000"/>
            <a:headEnd/>
            <a:tailEnd/>
          </a:ln>
        </p:spPr>
      </p:pic>
      <p:sp>
        <p:nvSpPr>
          <p:cNvPr id="4" name="Прямоугольник 3"/>
          <p:cNvSpPr/>
          <p:nvPr/>
        </p:nvSpPr>
        <p:spPr>
          <a:xfrm>
            <a:off x="4139952" y="548680"/>
            <a:ext cx="4572000" cy="2862322"/>
          </a:xfrm>
          <a:prstGeom prst="rect">
            <a:avLst/>
          </a:prstGeom>
        </p:spPr>
        <p:txBody>
          <a:bodyPr>
            <a:spAutoFit/>
          </a:bodyPr>
          <a:lstStyle/>
          <a:p>
            <a:r>
              <a:rPr lang="ru-RU" dirty="0" err="1">
                <a:solidFill>
                  <a:srgbClr val="00B050"/>
                </a:solidFill>
              </a:rPr>
              <a:t>Демультиплексор</a:t>
            </a:r>
            <a:r>
              <a:rPr lang="ru-RU" dirty="0">
                <a:solidFill>
                  <a:srgbClr val="00B050"/>
                </a:solidFill>
              </a:rPr>
              <a:t> </a:t>
            </a:r>
            <a:r>
              <a:rPr lang="ru-RU" dirty="0"/>
              <a:t>— это логическое устройство, предназначенное для переключения сигнала с одного информационного входа на один из информационных выходов. Таким образом, </a:t>
            </a:r>
            <a:r>
              <a:rPr lang="ru-RU" dirty="0" err="1"/>
              <a:t>демультиплексор</a:t>
            </a:r>
            <a:r>
              <a:rPr lang="ru-RU" dirty="0"/>
              <a:t> в функциональном отношении противоположен мультиплексору. На схемах </a:t>
            </a:r>
            <a:r>
              <a:rPr lang="ru-RU" dirty="0" err="1"/>
              <a:t>демультиплексоры</a:t>
            </a:r>
            <a:r>
              <a:rPr lang="ru-RU" dirty="0"/>
              <a:t> обозначают через DMX или DMS.</a:t>
            </a:r>
          </a:p>
        </p:txBody>
      </p:sp>
      <p:sp>
        <p:nvSpPr>
          <p:cNvPr id="5" name="Номер слайда 4"/>
          <p:cNvSpPr>
            <a:spLocks noGrp="1"/>
          </p:cNvSpPr>
          <p:nvPr>
            <p:ph type="sldNum" sz="quarter" idx="12"/>
          </p:nvPr>
        </p:nvSpPr>
        <p:spPr/>
        <p:txBody>
          <a:bodyPr/>
          <a:lstStyle/>
          <a:p>
            <a:fld id="{56397C59-5629-4460-9A54-A1015B2EDC30}" type="slidenum">
              <a:rPr lang="ru-RU" smtClean="0"/>
              <a:pPr/>
              <a:t>34</a:t>
            </a:fld>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827584" y="1340768"/>
            <a:ext cx="5556572" cy="3268122"/>
          </a:xfrm>
          <a:prstGeom prst="rect">
            <a:avLst/>
          </a:prstGeom>
          <a:noFill/>
          <a:ln w="9525">
            <a:noFill/>
            <a:miter lim="800000"/>
            <a:headEnd/>
            <a:tailEnd/>
          </a:ln>
        </p:spPr>
      </p:pic>
      <p:sp>
        <p:nvSpPr>
          <p:cNvPr id="3" name="Прямоугольник 2"/>
          <p:cNvSpPr/>
          <p:nvPr/>
        </p:nvSpPr>
        <p:spPr>
          <a:xfrm>
            <a:off x="6660232" y="1700808"/>
            <a:ext cx="2232248"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 – </a:t>
            </a:r>
            <a:r>
              <a:rPr lang="ru-RU" dirty="0" smtClean="0"/>
              <a:t>бит сложения по модулю два.</a:t>
            </a:r>
          </a:p>
          <a:p>
            <a:pPr algn="ctr"/>
            <a:r>
              <a:rPr lang="en-US" dirty="0" smtClean="0"/>
              <a:t>Pi – </a:t>
            </a:r>
            <a:r>
              <a:rPr lang="ru-RU" dirty="0" smtClean="0"/>
              <a:t>бит переноса.</a:t>
            </a:r>
          </a:p>
          <a:p>
            <a:pPr algn="ctr"/>
            <a:r>
              <a:rPr lang="ru-RU" dirty="0" smtClean="0">
                <a:solidFill>
                  <a:srgbClr val="00B050"/>
                </a:solidFill>
              </a:rPr>
              <a:t>Схема сумматора.</a:t>
            </a:r>
            <a:endParaRPr lang="ru-RU" dirty="0">
              <a:solidFill>
                <a:srgbClr val="00B050"/>
              </a:solidFill>
            </a:endParaRPr>
          </a:p>
        </p:txBody>
      </p:sp>
      <p:sp>
        <p:nvSpPr>
          <p:cNvPr id="4" name="Номер слайда 3"/>
          <p:cNvSpPr>
            <a:spLocks noGrp="1"/>
          </p:cNvSpPr>
          <p:nvPr>
            <p:ph type="sldNum" sz="quarter" idx="12"/>
          </p:nvPr>
        </p:nvSpPr>
        <p:spPr/>
        <p:txBody>
          <a:bodyPr/>
          <a:lstStyle/>
          <a:p>
            <a:fld id="{56397C59-5629-4460-9A54-A1015B2EDC30}" type="slidenum">
              <a:rPr lang="ru-RU" smtClean="0"/>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ru-RU" sz="4000"/>
              <a:t>Персональный компьютер типа IBM PC </a:t>
            </a:r>
          </a:p>
        </p:txBody>
      </p:sp>
      <p:sp>
        <p:nvSpPr>
          <p:cNvPr id="16387" name="Rectangle 3"/>
          <p:cNvSpPr>
            <a:spLocks noGrp="1" noChangeArrowheads="1"/>
          </p:cNvSpPr>
          <p:nvPr>
            <p:ph type="body" idx="1"/>
          </p:nvPr>
        </p:nvSpPr>
        <p:spPr>
          <a:xfrm>
            <a:off x="0" y="1600200"/>
            <a:ext cx="8893175" cy="5257800"/>
          </a:xfrm>
        </p:spPr>
        <p:txBody>
          <a:bodyPr/>
          <a:lstStyle/>
          <a:p>
            <a:pPr>
              <a:lnSpc>
                <a:spcPct val="80000"/>
              </a:lnSpc>
            </a:pPr>
            <a:r>
              <a:rPr lang="ru-RU" sz="2400"/>
              <a:t>Одним из революционных достижений в области вычислительной техники явилось создание на основе микропроцессоров персональных ЭВМ, которые можно отнести к отдельному классу машин четвертого поколения. Первый персональный компьютер «</a:t>
            </a:r>
            <a:r>
              <a:rPr lang="en-US" sz="2400"/>
              <a:t>Altair</a:t>
            </a:r>
            <a:r>
              <a:rPr lang="ru-RU" sz="2400"/>
              <a:t>-8800» (Эдвард Робертс, фирма MITS) на базе микропроцессора </a:t>
            </a:r>
            <a:r>
              <a:rPr lang="en-US" sz="2400"/>
              <a:t>Intel</a:t>
            </a:r>
            <a:r>
              <a:rPr lang="ru-RU" sz="2400"/>
              <a:t> 8080 с тактовой частотой 2 Мгц и оперативной памятью 256 байт появился в США в 1975 году. Он продавался за 397 долл. в виде комплекта, из которого любой немного сведущий в электронике мог собрать действующую машину (правда, без дисплея). </a:t>
            </a:r>
            <a:br>
              <a:rPr lang="ru-RU" sz="2400"/>
            </a:br>
            <a:r>
              <a:rPr lang="ru-RU" sz="2400">
                <a:solidFill>
                  <a:schemeClr val="hlink"/>
                </a:solidFill>
              </a:rPr>
              <a:t>Два молодых человека – Пол Аллен и Уильям Гейтс сумели извлечь немалую выгоду из выпуска ПК «</a:t>
            </a:r>
            <a:r>
              <a:rPr lang="en-US" sz="2400">
                <a:solidFill>
                  <a:schemeClr val="hlink"/>
                </a:solidFill>
              </a:rPr>
              <a:t>Altair</a:t>
            </a:r>
            <a:r>
              <a:rPr lang="ru-RU" sz="2400">
                <a:solidFill>
                  <a:schemeClr val="hlink"/>
                </a:solidFill>
              </a:rPr>
              <a:t>», написав для него конкретную реализацию языка программирования Basic. В этом же 1975 году они организовали свою фирму – «Microsoft».</a:t>
            </a:r>
          </a:p>
        </p:txBody>
      </p:sp>
      <p:sp>
        <p:nvSpPr>
          <p:cNvPr id="4" name="Номер слайда 3"/>
          <p:cNvSpPr>
            <a:spLocks noGrp="1"/>
          </p:cNvSpPr>
          <p:nvPr>
            <p:ph type="sldNum" sz="quarter" idx="12"/>
          </p:nvPr>
        </p:nvSpPr>
        <p:spPr/>
        <p:txBody>
          <a:bodyPr/>
          <a:lstStyle/>
          <a:p>
            <a:fld id="{4563337D-4521-475E-A86D-AB608776E4E4}" type="slidenum">
              <a:rPr lang="ru-RU" smtClean="0"/>
              <a:pPr/>
              <a:t>36</a:t>
            </a:fld>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1" name="Rectangle 33"/>
          <p:cNvSpPr>
            <a:spLocks noChangeArrowheads="1"/>
          </p:cNvSpPr>
          <p:nvPr/>
        </p:nvSpPr>
        <p:spPr bwMode="auto">
          <a:xfrm>
            <a:off x="179388" y="636588"/>
            <a:ext cx="8964612" cy="5584825"/>
          </a:xfrm>
          <a:prstGeom prst="rect">
            <a:avLst/>
          </a:prstGeom>
          <a:noFill/>
          <a:ln w="9525">
            <a:noFill/>
            <a:miter lim="800000"/>
            <a:headEnd/>
            <a:tailEnd/>
          </a:ln>
          <a:effectLst/>
        </p:spPr>
        <p:txBody>
          <a:bodyPr anchor="ctr">
            <a:spAutoFit/>
          </a:bodyPr>
          <a:lstStyle/>
          <a:p>
            <a:pPr indent="342900"/>
            <a:r>
              <a:rPr lang="ru-RU"/>
              <a:t>Но широкую дорогу новой индустрии – промышленному производству персональных компьютеров открыла фирма «</a:t>
            </a:r>
            <a:r>
              <a:rPr lang="en-US"/>
              <a:t>Apple</a:t>
            </a:r>
            <a:r>
              <a:rPr lang="ru-RU"/>
              <a:t>» (Стефен Возняк и Стивен Джобс), наладив производство ПК «</a:t>
            </a:r>
            <a:r>
              <a:rPr lang="en-US"/>
              <a:t>Apple</a:t>
            </a:r>
            <a:r>
              <a:rPr lang="ru-RU"/>
              <a:t>-2» в 1977 году.</a:t>
            </a:r>
          </a:p>
          <a:p>
            <a:pPr indent="342900"/>
            <a:r>
              <a:rPr lang="ru-RU"/>
              <a:t>Новая эпоха персональных компьютеров началась с 1981 года. 12 августа 1981 года на рынок ПК вышла корпорация </a:t>
            </a:r>
            <a:r>
              <a:rPr lang="en-US"/>
              <a:t>IBM</a:t>
            </a:r>
            <a:r>
              <a:rPr lang="ru-RU"/>
              <a:t> (</a:t>
            </a:r>
            <a:r>
              <a:rPr lang="en-US"/>
              <a:t>International Business Machines</a:t>
            </a:r>
            <a:r>
              <a:rPr lang="ru-RU"/>
              <a:t>) со своей моделью </a:t>
            </a:r>
            <a:r>
              <a:rPr lang="en-US"/>
              <a:t>IBM PC</a:t>
            </a:r>
            <a:r>
              <a:rPr lang="ru-RU"/>
              <a:t>. (Отметим, что к этому времени рынок ПК в США составлял более 140 млн. долл.). Самой важной особенностью этого компьютера была так называемая </a:t>
            </a:r>
            <a:r>
              <a:rPr lang="ru-RU" i="1">
                <a:solidFill>
                  <a:srgbClr val="FF0000"/>
                </a:solidFill>
              </a:rPr>
              <a:t>открытая архитектура</a:t>
            </a:r>
            <a:r>
              <a:rPr lang="ru-RU"/>
              <a:t>, то есть возможность сборки ПК из комплектующих от разных производителей, а также возможность доукомплектования ПК в процессе эксплуатации. </a:t>
            </a:r>
          </a:p>
          <a:p>
            <a:pPr indent="342900"/>
            <a:r>
              <a:rPr lang="ru-RU"/>
              <a:t>В 1983 г. появился </a:t>
            </a:r>
            <a:r>
              <a:rPr lang="en-US"/>
              <a:t>PC</a:t>
            </a:r>
            <a:r>
              <a:rPr lang="ru-RU"/>
              <a:t>/</a:t>
            </a:r>
            <a:r>
              <a:rPr lang="en-US"/>
              <a:t>XT</a:t>
            </a:r>
            <a:r>
              <a:rPr lang="ru-RU"/>
              <a:t> с жестким 10 Мб диском, в 1984 г. – </a:t>
            </a:r>
            <a:r>
              <a:rPr lang="en-US"/>
              <a:t>PC</a:t>
            </a:r>
            <a:r>
              <a:rPr lang="ru-RU"/>
              <a:t>/</a:t>
            </a:r>
            <a:r>
              <a:rPr lang="en-US"/>
              <a:t>XT</a:t>
            </a:r>
            <a:r>
              <a:rPr lang="ru-RU"/>
              <a:t> на базе процессора </a:t>
            </a:r>
            <a:r>
              <a:rPr lang="en-US"/>
              <a:t>Intel</a:t>
            </a:r>
            <a:r>
              <a:rPr lang="ru-RU"/>
              <a:t> 80286 (6 МГц), в 1986 г. – ПК на базе 32-х разрядного процессора </a:t>
            </a:r>
            <a:r>
              <a:rPr lang="en-US"/>
              <a:t>Intel</a:t>
            </a:r>
            <a:r>
              <a:rPr lang="ru-RU"/>
              <a:t> 80386.</a:t>
            </a:r>
          </a:p>
          <a:p>
            <a:pPr indent="342900"/>
            <a:r>
              <a:rPr lang="ru-RU"/>
              <a:t>Кстати, первая советская персональная ЭВМ «Агат» появилась в 1982 году (НИИ вычислительных комплексов, М.А. Карцев). (8-разрядный процессор, 300 тыс. операций в секунду, оперативная память 64 Кб, постоянная память 16 Кб, внешняя память – накопитель на гибких магнитных дисках (109 Кб) и накопитель на магнитной ленте (бытовой магнитофон с кассетой МК-60)). Но серийный выпуск был организован только в 1985 году. Отметим, что в этом же году в СССР началось инициированное правительством движение по информатизации школ. </a:t>
            </a:r>
          </a:p>
        </p:txBody>
      </p:sp>
      <p:sp>
        <p:nvSpPr>
          <p:cNvPr id="3" name="Номер слайда 2"/>
          <p:cNvSpPr>
            <a:spLocks noGrp="1"/>
          </p:cNvSpPr>
          <p:nvPr>
            <p:ph type="sldNum" sz="quarter" idx="12"/>
          </p:nvPr>
        </p:nvSpPr>
        <p:spPr/>
        <p:txBody>
          <a:bodyPr/>
          <a:lstStyle/>
          <a:p>
            <a:fld id="{56397C59-5629-4460-9A54-A1015B2EDC30}" type="slidenum">
              <a:rPr lang="ru-RU" smtClean="0"/>
              <a:pPr/>
              <a:t>37</a:t>
            </a:fld>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descr="370px-Motherboard_diagram_ru"/>
          <p:cNvPicPr>
            <a:picLocks noChangeAspect="1" noChangeArrowheads="1"/>
          </p:cNvPicPr>
          <p:nvPr/>
        </p:nvPicPr>
        <p:blipFill>
          <a:blip r:embed="rId2" cstate="print"/>
          <a:srcRect/>
          <a:stretch>
            <a:fillRect/>
          </a:stretch>
        </p:blipFill>
        <p:spPr bwMode="auto">
          <a:xfrm>
            <a:off x="1403350" y="17463"/>
            <a:ext cx="6481763" cy="6840537"/>
          </a:xfrm>
          <a:prstGeom prst="rect">
            <a:avLst/>
          </a:prstGeom>
          <a:noFill/>
        </p:spPr>
      </p:pic>
      <p:sp>
        <p:nvSpPr>
          <p:cNvPr id="3" name="Номер слайда 2"/>
          <p:cNvSpPr>
            <a:spLocks noGrp="1"/>
          </p:cNvSpPr>
          <p:nvPr>
            <p:ph type="sldNum" sz="quarter" idx="12"/>
          </p:nvPr>
        </p:nvSpPr>
        <p:spPr/>
        <p:txBody>
          <a:bodyPr/>
          <a:lstStyle/>
          <a:p>
            <a:fld id="{56397C59-5629-4460-9A54-A1015B2EDC30}" type="slidenum">
              <a:rPr lang="ru-RU" smtClean="0"/>
              <a:pPr/>
              <a:t>38</a:t>
            </a:fld>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newbigplatp"/>
          <p:cNvPicPr>
            <a:picLocks noChangeAspect="1" noChangeArrowheads="1"/>
          </p:cNvPicPr>
          <p:nvPr/>
        </p:nvPicPr>
        <p:blipFill>
          <a:blip r:embed="rId2" cstate="print"/>
          <a:srcRect/>
          <a:stretch>
            <a:fillRect/>
          </a:stretch>
        </p:blipFill>
        <p:spPr bwMode="auto">
          <a:xfrm>
            <a:off x="0" y="0"/>
            <a:ext cx="9144000" cy="558482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fld id="{56397C59-5629-4460-9A54-A1015B2EDC30}" type="slidenum">
              <a:rPr lang="ru-RU" smtClean="0"/>
              <a:pPr/>
              <a:t>39</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Colossus</a:t>
            </a:r>
            <a:endParaRPr lang="ru-RU"/>
          </a:p>
        </p:txBody>
      </p:sp>
      <p:sp>
        <p:nvSpPr>
          <p:cNvPr id="6147" name="Rectangle 3"/>
          <p:cNvSpPr>
            <a:spLocks noGrp="1" noChangeArrowheads="1"/>
          </p:cNvSpPr>
          <p:nvPr>
            <p:ph type="body" idx="1"/>
          </p:nvPr>
        </p:nvSpPr>
        <p:spPr/>
        <p:txBody>
          <a:bodyPr/>
          <a:lstStyle/>
          <a:p>
            <a:pPr>
              <a:lnSpc>
                <a:spcPct val="90000"/>
              </a:lnSpc>
            </a:pPr>
            <a:r>
              <a:rPr lang="ru-RU" sz="2400"/>
              <a:t>В Великобритании в конце </a:t>
            </a:r>
            <a:r>
              <a:rPr lang="ru-RU" sz="2400">
                <a:solidFill>
                  <a:srgbClr val="FF0000"/>
                </a:solidFill>
              </a:rPr>
              <a:t>1943</a:t>
            </a:r>
            <a:r>
              <a:rPr lang="ru-RU" sz="2400"/>
              <a:t> года вошла в строй вычислительная машина </a:t>
            </a:r>
            <a:r>
              <a:rPr lang="en-US" sz="2400"/>
              <a:t>Colossus</a:t>
            </a:r>
            <a:r>
              <a:rPr lang="ru-RU" sz="2400"/>
              <a:t>, в которой вместо электромеханических реле содержалось около </a:t>
            </a:r>
            <a:r>
              <a:rPr lang="ru-RU" sz="2400">
                <a:solidFill>
                  <a:schemeClr val="accent2"/>
                </a:solidFill>
              </a:rPr>
              <a:t>2000</a:t>
            </a:r>
            <a:r>
              <a:rPr lang="ru-RU" sz="2400"/>
              <a:t> электронных ламп. В ее разработке активное участие принял математик А. Тьюринг с его идеями по формализации описания расчетных задач. Но эта машина имела узкоспециализированный характер: была предназначена для дешифровки немецких кодов путем перебора различных вариантов. Скорость обработки достигала </a:t>
            </a:r>
            <a:r>
              <a:rPr lang="ru-RU" sz="2400">
                <a:solidFill>
                  <a:schemeClr val="accent2"/>
                </a:solidFill>
              </a:rPr>
              <a:t>5000 символов в секунду.</a:t>
            </a:r>
          </a:p>
        </p:txBody>
      </p:sp>
      <p:sp>
        <p:nvSpPr>
          <p:cNvPr id="4" name="Номер слайда 3"/>
          <p:cNvSpPr>
            <a:spLocks noGrp="1"/>
          </p:cNvSpPr>
          <p:nvPr>
            <p:ph type="sldNum" sz="quarter" idx="12"/>
          </p:nvPr>
        </p:nvSpPr>
        <p:spPr/>
        <p:txBody>
          <a:bodyPr/>
          <a:lstStyle/>
          <a:p>
            <a:fld id="{4563337D-4521-475E-A86D-AB608776E4E4}" type="slidenum">
              <a:rPr lang="ru-RU" smtClean="0"/>
              <a:pPr/>
              <a:t>4</a:t>
            </a:fld>
            <a:endParaRPr lang="ru-R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89" name="Group 157"/>
          <p:cNvGraphicFramePr>
            <a:graphicFrameLocks noGrp="1"/>
          </p:cNvGraphicFramePr>
          <p:nvPr/>
        </p:nvGraphicFramePr>
        <p:xfrm>
          <a:off x="0" y="260350"/>
          <a:ext cx="9144000" cy="4572000"/>
        </p:xfrm>
        <a:graphic>
          <a:graphicData uri="http://schemas.openxmlformats.org/drawingml/2006/table">
            <a:tbl>
              <a:tblPr/>
              <a:tblGrid>
                <a:gridCol w="2433638"/>
                <a:gridCol w="2611437"/>
                <a:gridCol w="4098925"/>
              </a:tblGrid>
              <a:tr h="174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Основные параметры</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IBM PC</a:t>
                      </a: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 (1981 г.)</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chemeClr val="tx1"/>
                          </a:solidFill>
                          <a:effectLst/>
                          <a:latin typeface="Times New Roman" pitchFamily="18" charset="0"/>
                          <a:cs typeface="Times New Roman" pitchFamily="18" charset="0"/>
                        </a:rPr>
                        <a:t>INTANT i7024XP (фирма Интант (Томск), ноябрь 2006 г.)</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Цена</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$3045</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$1150</a:t>
                      </a:r>
                      <a:endParaRPr kumimoji="0" lang="ru-RU"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2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ЦП</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4,77 МГц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i</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8088</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2,</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8 </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ГГц</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Pentium 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ОЗУ</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64 Кб</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1024</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Мб</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22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Накопители</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Гибкий диск на 160 Кб</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HDD</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на 160 Мб,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FDD</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на 1,44 Мб,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DVD RW</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CD RW</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22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Дисплей</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11,5” монохромный текстовый монитор</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19”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LCD</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монитор с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TFT</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-матрицей 1280</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rPr>
                        <a:t></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1024 пикс.</a:t>
                      </a:r>
                      <a:endParaRPr kumimoji="0" lang="ru-RU" sz="1800" b="0" i="0" u="none" strike="noStrike" cap="none" normalizeH="0" baseline="0" smtClean="0">
                        <a:ln>
                          <a:noFill/>
                        </a:ln>
                        <a:solidFill>
                          <a:schemeClr val="tx1"/>
                        </a:solidFill>
                        <a:effectLst/>
                        <a:latin typeface="Times New Roman" pitchFamily="18"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22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Другие свойства</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Параллельный порт для касс. магнитофона, 2” встроенный динамик</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8 портов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USB</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видеоплата с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DVI</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TV</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out</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 и 256 Мб памятью, встроенный 6-канальный звук, 1 Гбит сетевой адаптер</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68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ОС и требования к ОЗУ для работы ОС</a:t>
                      </a:r>
                      <a:endParaRPr kumimoji="0" lang="ru-RU"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MS DOS 1.0 (16 </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Кб</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Windows </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ХР</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 (256 </a:t>
                      </a:r>
                      <a:r>
                        <a:rPr kumimoji="0" lang="ru-RU" sz="1800" b="0" i="0" u="none" strike="noStrike" cap="none" normalizeH="0" baseline="0" smtClean="0">
                          <a:ln>
                            <a:noFill/>
                          </a:ln>
                          <a:solidFill>
                            <a:schemeClr val="tx1"/>
                          </a:solidFill>
                          <a:effectLst/>
                          <a:latin typeface="Times New Roman" pitchFamily="18" charset="0"/>
                          <a:cs typeface="Times New Roman" pitchFamily="18" charset="0"/>
                        </a:rPr>
                        <a:t>Мб</a:t>
                      </a: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Номер слайда 2"/>
          <p:cNvSpPr>
            <a:spLocks noGrp="1"/>
          </p:cNvSpPr>
          <p:nvPr>
            <p:ph type="sldNum" sz="quarter" idx="12"/>
          </p:nvPr>
        </p:nvSpPr>
        <p:spPr/>
        <p:txBody>
          <a:bodyPr/>
          <a:lstStyle/>
          <a:p>
            <a:fld id="{56397C59-5629-4460-9A54-A1015B2EDC30}" type="slidenum">
              <a:rPr lang="ru-RU" smtClean="0"/>
              <a:pPr/>
              <a:t>40</a:t>
            </a:fld>
            <a:endParaRPr lang="ru-R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0"/>
            <a:ext cx="8229600" cy="1143000"/>
          </a:xfrm>
        </p:spPr>
        <p:txBody>
          <a:bodyPr/>
          <a:lstStyle/>
          <a:p>
            <a:r>
              <a:rPr lang="ru-RU"/>
              <a:t>Микропроцессор</a:t>
            </a:r>
          </a:p>
        </p:txBody>
      </p:sp>
      <p:grpSp>
        <p:nvGrpSpPr>
          <p:cNvPr id="22532" name="Group 4"/>
          <p:cNvGrpSpPr>
            <a:grpSpLocks/>
          </p:cNvGrpSpPr>
          <p:nvPr/>
        </p:nvGrpSpPr>
        <p:grpSpPr bwMode="auto">
          <a:xfrm>
            <a:off x="7315200" y="0"/>
            <a:ext cx="1828800" cy="1943100"/>
            <a:chOff x="1881" y="5814"/>
            <a:chExt cx="2880" cy="3060"/>
          </a:xfrm>
        </p:grpSpPr>
        <p:pic>
          <p:nvPicPr>
            <p:cNvPr id="22533" name="Picture 5" descr="Prescott"/>
            <p:cNvPicPr>
              <a:picLocks noChangeAspect="1" noChangeArrowheads="1"/>
            </p:cNvPicPr>
            <p:nvPr/>
          </p:nvPicPr>
          <p:blipFill>
            <a:blip r:embed="rId2" cstate="print"/>
            <a:srcRect/>
            <a:stretch>
              <a:fillRect/>
            </a:stretch>
          </p:blipFill>
          <p:spPr bwMode="auto">
            <a:xfrm>
              <a:off x="1881" y="5814"/>
              <a:ext cx="2880" cy="2445"/>
            </a:xfrm>
            <a:prstGeom prst="rect">
              <a:avLst/>
            </a:prstGeom>
            <a:noFill/>
            <a:ln w="9525">
              <a:noFill/>
              <a:miter lim="800000"/>
              <a:headEnd/>
              <a:tailEnd/>
            </a:ln>
          </p:spPr>
        </p:pic>
        <p:sp>
          <p:nvSpPr>
            <p:cNvPr id="22534" name="Text Box 6"/>
            <p:cNvSpPr txBox="1">
              <a:spLocks noChangeArrowheads="1"/>
            </p:cNvSpPr>
            <p:nvPr/>
          </p:nvSpPr>
          <p:spPr bwMode="auto">
            <a:xfrm>
              <a:off x="2421" y="8334"/>
              <a:ext cx="2030" cy="540"/>
            </a:xfrm>
            <a:prstGeom prst="rect">
              <a:avLst/>
            </a:prstGeom>
            <a:solidFill>
              <a:srgbClr val="FFFFFF"/>
            </a:solidFill>
            <a:ln w="9525">
              <a:noFill/>
              <a:miter lim="800000"/>
              <a:headEnd/>
              <a:tailEnd/>
            </a:ln>
          </p:spPr>
          <p:txBody>
            <a:bodyPr wrap="none"/>
            <a:lstStyle/>
            <a:p>
              <a:pPr algn="ctr"/>
              <a:r>
                <a:rPr lang="ru-RU" sz="1200">
                  <a:solidFill>
                    <a:srgbClr val="000000"/>
                  </a:solidFill>
                  <a:latin typeface="Times New Roman" pitchFamily="18" charset="0"/>
                  <a:ea typeface="Mangal" pitchFamily="2"/>
                  <a:cs typeface="Mangal" pitchFamily="2"/>
                </a:rPr>
                <a:t>Процессор </a:t>
              </a:r>
              <a:endParaRPr lang="ru-RU"/>
            </a:p>
          </p:txBody>
        </p:sp>
      </p:grpSp>
      <p:sp>
        <p:nvSpPr>
          <p:cNvPr id="22842" name="Rectangle 314"/>
          <p:cNvSpPr>
            <a:spLocks noChangeArrowheads="1"/>
          </p:cNvSpPr>
          <p:nvPr/>
        </p:nvSpPr>
        <p:spPr bwMode="auto">
          <a:xfrm>
            <a:off x="274638" y="-10621963"/>
            <a:ext cx="3119437" cy="549275"/>
          </a:xfrm>
          <a:prstGeom prst="rect">
            <a:avLst/>
          </a:prstGeom>
          <a:noFill/>
          <a:ln w="9525">
            <a:noFill/>
            <a:miter lim="800000"/>
            <a:headEnd/>
            <a:tailEnd/>
          </a:ln>
          <a:effectLst/>
        </p:spPr>
        <p:txBody>
          <a:bodyPr wrap="none" anchor="ctr">
            <a:spAutoFit/>
          </a:bodyPr>
          <a:lstStyle/>
          <a:p>
            <a:r>
              <a:rPr lang="ru-RU" sz="1200">
                <a:solidFill>
                  <a:srgbClr val="000000"/>
                </a:solidFill>
                <a:ea typeface="Arial" charset="0"/>
                <a:cs typeface="Times New Roman" pitchFamily="18" charset="0"/>
              </a:rPr>
              <a:t>Количество транзисторов в процессорах </a:t>
            </a:r>
            <a:endParaRPr lang="ru-RU" sz="600">
              <a:ea typeface="Arial" charset="0"/>
              <a:cs typeface="Times New Roman" pitchFamily="18" charset="0"/>
            </a:endParaRPr>
          </a:p>
          <a:p>
            <a:pPr eaLnBrk="0" hangingPunct="0"/>
            <a:endParaRPr lang="ru-RU">
              <a:ea typeface="Arial" charset="0"/>
              <a:cs typeface="Times New Roman" pitchFamily="18" charset="0"/>
            </a:endParaRPr>
          </a:p>
        </p:txBody>
      </p:sp>
      <p:sp>
        <p:nvSpPr>
          <p:cNvPr id="22843" name="Rectangle 315"/>
          <p:cNvSpPr>
            <a:spLocks noChangeArrowheads="1"/>
          </p:cNvSpPr>
          <p:nvPr/>
        </p:nvSpPr>
        <p:spPr bwMode="auto">
          <a:xfrm>
            <a:off x="274638" y="-10621963"/>
            <a:ext cx="8594725" cy="0"/>
          </a:xfrm>
          <a:prstGeom prst="rect">
            <a:avLst/>
          </a:prstGeom>
          <a:solidFill>
            <a:srgbClr val="FFFFFF"/>
          </a:solidFill>
          <a:ln w="9525">
            <a:noFill/>
            <a:miter lim="800000"/>
            <a:headEnd/>
            <a:tailEnd/>
          </a:ln>
          <a:effectLst/>
        </p:spPr>
        <p:txBody>
          <a:bodyPr wrap="none" anchor="ctr">
            <a:spAutoFit/>
          </a:bodyPr>
          <a:lstStyle/>
          <a:p>
            <a:endParaRPr lang="ru-RU"/>
          </a:p>
        </p:txBody>
      </p:sp>
      <p:graphicFrame>
        <p:nvGraphicFramePr>
          <p:cNvPr id="23180" name="Group 652"/>
          <p:cNvGraphicFramePr>
            <a:graphicFrameLocks noGrp="1"/>
          </p:cNvGraphicFramePr>
          <p:nvPr>
            <p:ph idx="1"/>
          </p:nvPr>
        </p:nvGraphicFramePr>
        <p:xfrm>
          <a:off x="468313" y="981075"/>
          <a:ext cx="8229600" cy="5813743"/>
        </p:xfrm>
        <a:graphic>
          <a:graphicData uri="http://schemas.openxmlformats.org/drawingml/2006/table">
            <a:tbl>
              <a:tblPr/>
              <a:tblGrid>
                <a:gridCol w="2892425"/>
                <a:gridCol w="2520950"/>
                <a:gridCol w="2816225"/>
              </a:tblGrid>
              <a:tr h="4492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Год выпуска</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Кол-во транзисторов</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5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4004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1971</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2 250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8008</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1972</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2 500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8080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1974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5 000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8086</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1978</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29 000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5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286</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1982</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120 000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386™</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1985</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275 000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486™ DX</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1989</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1 180 000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5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1993</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3</a:t>
                      </a:r>
                      <a:r>
                        <a:rPr kumimoji="0" lang="en-US"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 </a:t>
                      </a: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100</a:t>
                      </a:r>
                      <a:r>
                        <a:rPr kumimoji="0" lang="en-US"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 </a:t>
                      </a: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II</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1997</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7 500 000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III</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1999</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24 000 000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5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42 000 000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2001</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60 000 000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2002</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90 000 000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2003</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120 000 000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51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Процессор Pentium 4</a:t>
                      </a:r>
                      <a:r>
                        <a:rPr kumimoji="0" lang="en-US"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 XE</a:t>
                      </a:r>
                      <a:endParaRPr kumimoji="0" lang="en-US"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2004</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rgbClr val="000000"/>
                          </a:solidFill>
                          <a:effectLst/>
                          <a:latin typeface="Times New Roman" pitchFamily="18" charset="0"/>
                          <a:ea typeface="Arial" charset="0"/>
                          <a:cs typeface="Times New Roman" pitchFamily="18" charset="0"/>
                        </a:rPr>
                        <a:t>178 000 000</a:t>
                      </a:r>
                      <a:endParaRPr kumimoji="0" lang="ru-RU" sz="1600" b="0" i="0" u="none" strike="noStrike" cap="none" normalizeH="0" baseline="0" smtClean="0">
                        <a:ln>
                          <a:noFill/>
                        </a:ln>
                        <a:solidFill>
                          <a:schemeClr val="tx1"/>
                        </a:solidFill>
                        <a:effectLst/>
                        <a:latin typeface="Arial" charset="0"/>
                        <a:ea typeface="Arial" charset="0"/>
                        <a:cs typeface="Times New Roman" pitchFamily="18" charset="0"/>
                      </a:endParaRP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1600" b="0" i="0" u="none" strike="noStrike" cap="none" normalizeH="0" baseline="0" smtClean="0">
                          <a:ln>
                            <a:noFill/>
                          </a:ln>
                          <a:solidFill>
                            <a:schemeClr val="tx1"/>
                          </a:solidFill>
                          <a:effectLst/>
                          <a:latin typeface="Arial" charset="0"/>
                        </a:rPr>
                        <a:t>Broadwell, 14нм</a:t>
                      </a: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Arial" charset="0"/>
                          <a:cs typeface="Times New Roman" pitchFamily="18" charset="0"/>
                        </a:rPr>
                        <a:t>2014</a:t>
                      </a: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smtClean="0">
                          <a:ln>
                            <a:noFill/>
                          </a:ln>
                          <a:solidFill>
                            <a:schemeClr val="tx1"/>
                          </a:solidFill>
                          <a:effectLst/>
                          <a:latin typeface="Arial" charset="0"/>
                          <a:cs typeface="Times New Roman" pitchFamily="18" charset="0"/>
                        </a:rPr>
                        <a:t>1 900 000 000</a:t>
                      </a:r>
                    </a:p>
                  </a:txBody>
                  <a:tcPr anchor="ctr" horzOverflow="overflow">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lnTlToBr>
                      <a:noFill/>
                    </a:lnTlToBr>
                    <a:lnBlToTr>
                      <a:noFill/>
                    </a:lnBlToTr>
                    <a:solidFill>
                      <a:srgbClr val="FFFFFF"/>
                    </a:solidFill>
                  </a:tcPr>
                </a:tc>
              </a:tr>
            </a:tbl>
          </a:graphicData>
        </a:graphic>
      </p:graphicFrame>
      <p:sp>
        <p:nvSpPr>
          <p:cNvPr id="9" name="Номер слайда 8"/>
          <p:cNvSpPr>
            <a:spLocks noGrp="1"/>
          </p:cNvSpPr>
          <p:nvPr>
            <p:ph type="sldNum" sz="quarter" idx="12"/>
          </p:nvPr>
        </p:nvSpPr>
        <p:spPr/>
        <p:txBody>
          <a:bodyPr/>
          <a:lstStyle/>
          <a:p>
            <a:fld id="{8166FF53-609C-4890-836E-AB3355CC0B24}" type="slidenum">
              <a:rPr lang="ru-RU" smtClean="0"/>
              <a:pPr/>
              <a:t>41</a:t>
            </a:fld>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opimage001"/>
          <p:cNvPicPr>
            <a:picLocks noChangeAspect="1" noChangeArrowheads="1"/>
          </p:cNvPicPr>
          <p:nvPr/>
        </p:nvPicPr>
        <p:blipFill>
          <a:blip r:embed="rId2" cstate="print"/>
          <a:srcRect/>
          <a:stretch>
            <a:fillRect/>
          </a:stretch>
        </p:blipFill>
        <p:spPr bwMode="auto">
          <a:xfrm>
            <a:off x="467544" y="1340768"/>
            <a:ext cx="5976938" cy="1435100"/>
          </a:xfrm>
          <a:prstGeom prst="rect">
            <a:avLst/>
          </a:prstGeom>
          <a:noFill/>
          <a:ln w="9525">
            <a:noFill/>
            <a:miter lim="800000"/>
            <a:headEnd/>
            <a:tailEnd/>
          </a:ln>
        </p:spPr>
      </p:pic>
      <p:sp>
        <p:nvSpPr>
          <p:cNvPr id="23557" name="Rectangle 5"/>
          <p:cNvSpPr>
            <a:spLocks noChangeArrowheads="1"/>
          </p:cNvSpPr>
          <p:nvPr/>
        </p:nvSpPr>
        <p:spPr bwMode="auto">
          <a:xfrm>
            <a:off x="468313" y="0"/>
            <a:ext cx="8229600" cy="1143000"/>
          </a:xfrm>
          <a:prstGeom prst="rect">
            <a:avLst/>
          </a:prstGeom>
          <a:noFill/>
          <a:ln w="9525">
            <a:noFill/>
            <a:miter lim="800000"/>
            <a:headEnd/>
            <a:tailEnd/>
          </a:ln>
          <a:effectLst/>
        </p:spPr>
        <p:txBody>
          <a:bodyPr anchor="ctr"/>
          <a:lstStyle/>
          <a:p>
            <a:pPr algn="ctr"/>
            <a:r>
              <a:rPr lang="ru-RU" sz="4400">
                <a:solidFill>
                  <a:schemeClr val="tx2"/>
                </a:solidFill>
              </a:rPr>
              <a:t>Оперативная память</a:t>
            </a:r>
          </a:p>
        </p:txBody>
      </p:sp>
      <p:sp>
        <p:nvSpPr>
          <p:cNvPr id="4" name="TextBox 3"/>
          <p:cNvSpPr txBox="1"/>
          <p:nvPr/>
        </p:nvSpPr>
        <p:spPr>
          <a:xfrm>
            <a:off x="251520" y="3284984"/>
            <a:ext cx="4392488" cy="2308324"/>
          </a:xfrm>
          <a:prstGeom prst="rect">
            <a:avLst/>
          </a:prstGeom>
          <a:noFill/>
        </p:spPr>
        <p:txBody>
          <a:bodyPr wrap="square" rtlCol="0">
            <a:spAutoFit/>
          </a:bodyPr>
          <a:lstStyle/>
          <a:p>
            <a:r>
              <a:rPr lang="en-US" sz="2400" dirty="0" smtClean="0"/>
              <a:t>RAM (random access memory)</a:t>
            </a:r>
          </a:p>
          <a:p>
            <a:r>
              <a:rPr lang="en-US" sz="2400" dirty="0" smtClean="0"/>
              <a:t>SRAM (static ram)</a:t>
            </a:r>
          </a:p>
          <a:p>
            <a:r>
              <a:rPr lang="en-US" sz="2400" dirty="0" smtClean="0"/>
              <a:t>DRAM (dynamic ram)</a:t>
            </a:r>
          </a:p>
          <a:p>
            <a:r>
              <a:rPr lang="en-US" sz="2400" dirty="0" smtClean="0"/>
              <a:t>SDRAM (synchronous dram)  </a:t>
            </a:r>
          </a:p>
          <a:p>
            <a:r>
              <a:rPr lang="en-US" sz="2400" dirty="0" smtClean="0"/>
              <a:t>DDR (double data rate)</a:t>
            </a:r>
            <a:endParaRPr lang="ru-RU" sz="2400" dirty="0"/>
          </a:p>
        </p:txBody>
      </p:sp>
      <p:cxnSp>
        <p:nvCxnSpPr>
          <p:cNvPr id="6" name="Прямая со стрелкой 5"/>
          <p:cNvCxnSpPr/>
          <p:nvPr/>
        </p:nvCxnSpPr>
        <p:spPr>
          <a:xfrm>
            <a:off x="5220072" y="4941168"/>
            <a:ext cx="29523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flipV="1">
            <a:off x="5220072" y="2996952"/>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5436096" y="4581128"/>
            <a:ext cx="2160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5868144" y="4581128"/>
            <a:ext cx="2160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6372200" y="4581128"/>
            <a:ext cx="2160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6876256" y="4581128"/>
            <a:ext cx="21602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единительная линия 13"/>
          <p:cNvCxnSpPr/>
          <p:nvPr/>
        </p:nvCxnSpPr>
        <p:spPr>
          <a:xfrm flipV="1">
            <a:off x="5724128" y="494116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V="1">
            <a:off x="6228184" y="494116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V="1">
            <a:off x="6732240" y="4941168"/>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5" name="Номер слайда 14"/>
          <p:cNvSpPr>
            <a:spLocks noGrp="1"/>
          </p:cNvSpPr>
          <p:nvPr>
            <p:ph type="sldNum" sz="quarter" idx="12"/>
          </p:nvPr>
        </p:nvSpPr>
        <p:spPr/>
        <p:txBody>
          <a:bodyPr/>
          <a:lstStyle/>
          <a:p>
            <a:fld id="{56397C59-5629-4460-9A54-A1015B2EDC30}" type="slidenum">
              <a:rPr lang="ru-RU" smtClean="0"/>
              <a:pPr/>
              <a:t>42</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t>ENIAC</a:t>
            </a:r>
            <a:r>
              <a:rPr lang="ru-RU" sz="4000"/>
              <a:t> (</a:t>
            </a:r>
            <a:r>
              <a:rPr lang="en-US" sz="4000"/>
              <a:t>Electronic Numerical Integrator and Computer</a:t>
            </a:r>
            <a:r>
              <a:rPr lang="ru-RU" sz="4000"/>
              <a:t>)</a:t>
            </a:r>
          </a:p>
        </p:txBody>
      </p:sp>
      <p:sp>
        <p:nvSpPr>
          <p:cNvPr id="7171" name="Rectangle 3"/>
          <p:cNvSpPr>
            <a:spLocks noGrp="1" noChangeArrowheads="1"/>
          </p:cNvSpPr>
          <p:nvPr>
            <p:ph type="body" idx="1"/>
          </p:nvPr>
        </p:nvSpPr>
        <p:spPr>
          <a:xfrm>
            <a:off x="179388" y="1600200"/>
            <a:ext cx="8856662" cy="5068888"/>
          </a:xfrm>
        </p:spPr>
        <p:txBody>
          <a:bodyPr/>
          <a:lstStyle/>
          <a:p>
            <a:pPr>
              <a:lnSpc>
                <a:spcPct val="80000"/>
              </a:lnSpc>
            </a:pPr>
            <a:r>
              <a:rPr lang="ru-RU" sz="2000"/>
              <a:t>Первой ламповой универсальной цифровой вычислительной машиной считают </a:t>
            </a:r>
            <a:r>
              <a:rPr lang="en-US" sz="2000"/>
              <a:t>ENIAC</a:t>
            </a:r>
            <a:r>
              <a:rPr lang="ru-RU" sz="2000"/>
              <a:t> (</a:t>
            </a:r>
            <a:r>
              <a:rPr lang="en-US" sz="2000"/>
              <a:t>Electronic Numerical Integrator and Computer</a:t>
            </a:r>
            <a:r>
              <a:rPr lang="ru-RU" sz="2000"/>
              <a:t>), которая была создана в </a:t>
            </a:r>
            <a:r>
              <a:rPr lang="ru-RU" sz="2000">
                <a:solidFill>
                  <a:srgbClr val="FF0000"/>
                </a:solidFill>
              </a:rPr>
              <a:t>1946</a:t>
            </a:r>
            <a:r>
              <a:rPr lang="ru-RU" sz="2000"/>
              <a:t> году по заказу Министерства обороны США под руководством </a:t>
            </a:r>
            <a:r>
              <a:rPr lang="ru-RU" sz="2000">
                <a:solidFill>
                  <a:srgbClr val="FF0000"/>
                </a:solidFill>
              </a:rPr>
              <a:t>П. Экерта</a:t>
            </a:r>
            <a:r>
              <a:rPr lang="ru-RU" sz="2000"/>
              <a:t>. Она содержала более </a:t>
            </a:r>
            <a:r>
              <a:rPr lang="ru-RU" sz="2000">
                <a:solidFill>
                  <a:schemeClr val="accent2"/>
                </a:solidFill>
              </a:rPr>
              <a:t>17000</a:t>
            </a:r>
            <a:r>
              <a:rPr lang="ru-RU" sz="2000"/>
              <a:t> электронных ламп и работала с десятичной арифметикой. По своим размерам (около </a:t>
            </a:r>
            <a:r>
              <a:rPr lang="ru-RU" sz="2000">
                <a:solidFill>
                  <a:schemeClr val="accent2"/>
                </a:solidFill>
              </a:rPr>
              <a:t>6 м</a:t>
            </a:r>
            <a:r>
              <a:rPr lang="ru-RU" sz="2000"/>
              <a:t> в высоту и </a:t>
            </a:r>
            <a:r>
              <a:rPr lang="ru-RU" sz="2000">
                <a:solidFill>
                  <a:schemeClr val="accent2"/>
                </a:solidFill>
              </a:rPr>
              <a:t>26 м</a:t>
            </a:r>
            <a:r>
              <a:rPr lang="ru-RU" sz="2000"/>
              <a:t> в длину) машина более чем вдвое превосходила </a:t>
            </a:r>
            <a:r>
              <a:rPr lang="en-US" sz="2000"/>
              <a:t>Mark</a:t>
            </a:r>
            <a:r>
              <a:rPr lang="ru-RU" sz="2000"/>
              <a:t>-1, но и быстродействие ее было намного больше – до </a:t>
            </a:r>
            <a:r>
              <a:rPr lang="ru-RU" sz="2000">
                <a:solidFill>
                  <a:schemeClr val="accent2"/>
                </a:solidFill>
              </a:rPr>
              <a:t>300</a:t>
            </a:r>
            <a:r>
              <a:rPr lang="ru-RU" sz="2000"/>
              <a:t> операций умножения в секунду. На этом компьютере были проведены расчеты, подтверждающие принципиальную возможность создания водородной бомбы.</a:t>
            </a:r>
          </a:p>
          <a:p>
            <a:pPr>
              <a:lnSpc>
                <a:spcPct val="80000"/>
              </a:lnSpc>
            </a:pPr>
            <a:r>
              <a:rPr lang="ru-RU" sz="2000"/>
              <a:t/>
            </a:r>
            <a:br>
              <a:rPr lang="ru-RU" sz="2000"/>
            </a:br>
            <a:r>
              <a:rPr lang="ru-RU" sz="2000">
                <a:solidFill>
                  <a:schemeClr val="accent2"/>
                </a:solidFill>
              </a:rPr>
              <a:t>В 1973 году Окружной суд США вынес вердикт, в соответствии с которым профессор физики из штата Айова Джон Атанасофф был официально признан изобретателем первого компьютера. Этим самым была поставлена точка в многолетней тяжбе о заимствовании Экертом идей Атанасоффа, который создал первый прототип компьютера, содержащий электронные лампы.</a:t>
            </a:r>
          </a:p>
        </p:txBody>
      </p:sp>
      <p:sp>
        <p:nvSpPr>
          <p:cNvPr id="4" name="Номер слайда 3"/>
          <p:cNvSpPr>
            <a:spLocks noGrp="1"/>
          </p:cNvSpPr>
          <p:nvPr>
            <p:ph type="sldNum" sz="quarter" idx="12"/>
          </p:nvPr>
        </p:nvSpPr>
        <p:spPr/>
        <p:txBody>
          <a:bodyPr/>
          <a:lstStyle/>
          <a:p>
            <a:fld id="{4563337D-4521-475E-A86D-AB608776E4E4}"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EDVAC</a:t>
            </a:r>
            <a:r>
              <a:rPr lang="ru-RU" sz="4000"/>
              <a:t> (</a:t>
            </a:r>
            <a:r>
              <a:rPr lang="en-US" sz="4000"/>
              <a:t>Electronic Discrete Variable Automatic Computer</a:t>
            </a:r>
            <a:r>
              <a:rPr lang="ru-RU" sz="4000"/>
              <a:t>)</a:t>
            </a:r>
          </a:p>
        </p:txBody>
      </p:sp>
      <p:sp>
        <p:nvSpPr>
          <p:cNvPr id="8195" name="Rectangle 3"/>
          <p:cNvSpPr>
            <a:spLocks noGrp="1" noChangeArrowheads="1"/>
          </p:cNvSpPr>
          <p:nvPr>
            <p:ph type="body" idx="1"/>
          </p:nvPr>
        </p:nvSpPr>
        <p:spPr>
          <a:xfrm>
            <a:off x="457200" y="1600200"/>
            <a:ext cx="8229600" cy="5141913"/>
          </a:xfrm>
        </p:spPr>
        <p:txBody>
          <a:bodyPr/>
          <a:lstStyle/>
          <a:p>
            <a:pPr>
              <a:lnSpc>
                <a:spcPct val="80000"/>
              </a:lnSpc>
            </a:pPr>
            <a:r>
              <a:rPr lang="ru-RU" sz="2000"/>
              <a:t>Следующая модель (</a:t>
            </a:r>
            <a:r>
              <a:rPr lang="ru-RU" sz="2000">
                <a:solidFill>
                  <a:srgbClr val="FF0000"/>
                </a:solidFill>
              </a:rPr>
              <a:t>1945-1951 </a:t>
            </a:r>
            <a:r>
              <a:rPr lang="ru-RU" sz="2000"/>
              <a:t>гг.) тех же разработчиков – машина </a:t>
            </a:r>
            <a:r>
              <a:rPr lang="en-US" sz="2000"/>
              <a:t>EDVAC</a:t>
            </a:r>
            <a:r>
              <a:rPr lang="ru-RU" sz="2000"/>
              <a:t> (</a:t>
            </a:r>
            <a:r>
              <a:rPr lang="en-US" sz="2000"/>
              <a:t>Electronic Discrete Variable Automatic Computer</a:t>
            </a:r>
            <a:r>
              <a:rPr lang="ru-RU" sz="2000"/>
              <a:t>) имела более вместительную внутреннюю память, в которую можно было записывать не только данные, но и программу. Система кодировки была уже двоичной, что позволило значительно сократить количество электронных ламп.</a:t>
            </a:r>
          </a:p>
          <a:p>
            <a:pPr>
              <a:lnSpc>
                <a:spcPct val="80000"/>
              </a:lnSpc>
            </a:pPr>
            <a:r>
              <a:rPr lang="ru-RU" sz="2000"/>
              <a:t>В этой разработке в качестве консультанта принимал участие талантливый математик Д. фон Нейман. В 1945 году он опубликовал «Предварительный доклад о машине </a:t>
            </a:r>
            <a:r>
              <a:rPr lang="en-US" sz="2000"/>
              <a:t>EDVAC</a:t>
            </a:r>
            <a:r>
              <a:rPr lang="ru-RU" sz="2000"/>
              <a:t>», в котором описал не только конкретную машину, но и обрисовал формальную, логическую организацию компьютера, выделил и детально обрисовал ключевые компоненты того, что сейчас называют «архитектурой фон Неймана» </a:t>
            </a:r>
            <a:br>
              <a:rPr lang="ru-RU" sz="2000"/>
            </a:br>
            <a:r>
              <a:rPr lang="ru-RU" sz="2000">
                <a:hlinkClick r:id="" action="ppaction://noaction"/>
              </a:rPr>
              <a:t>[1]</a:t>
            </a:r>
            <a:r>
              <a:rPr lang="ru-RU" sz="2000"/>
              <a:t> </a:t>
            </a:r>
            <a:r>
              <a:rPr lang="ru-RU" sz="2000">
                <a:solidFill>
                  <a:schemeClr val="hlink"/>
                </a:solidFill>
              </a:rPr>
              <a:t>Справедливости ради следует отметить, что первым в мире компьютером с программами, хранимыми в памяти, стал </a:t>
            </a:r>
            <a:r>
              <a:rPr lang="en-US" sz="2000">
                <a:solidFill>
                  <a:schemeClr val="hlink"/>
                </a:solidFill>
              </a:rPr>
              <a:t>EDSAC</a:t>
            </a:r>
            <a:r>
              <a:rPr lang="ru-RU" sz="2000">
                <a:solidFill>
                  <a:schemeClr val="hlink"/>
                </a:solidFill>
              </a:rPr>
              <a:t> (</a:t>
            </a:r>
            <a:r>
              <a:rPr lang="en-US" sz="2000">
                <a:solidFill>
                  <a:schemeClr val="hlink"/>
                </a:solidFill>
              </a:rPr>
              <a:t>Electronic Delay Storage Automatic Computer</a:t>
            </a:r>
            <a:r>
              <a:rPr lang="ru-RU" sz="2000">
                <a:solidFill>
                  <a:schemeClr val="hlink"/>
                </a:solidFill>
              </a:rPr>
              <a:t>), созданный в 1947 году в Кембриджском университете (Великобритания) группой ученых под руководством Мориса Уилкса.</a:t>
            </a:r>
          </a:p>
        </p:txBody>
      </p:sp>
      <p:sp>
        <p:nvSpPr>
          <p:cNvPr id="4" name="Номер слайда 3"/>
          <p:cNvSpPr>
            <a:spLocks noGrp="1"/>
          </p:cNvSpPr>
          <p:nvPr>
            <p:ph type="sldNum" sz="quarter" idx="12"/>
          </p:nvPr>
        </p:nvSpPr>
        <p:spPr/>
        <p:txBody>
          <a:bodyPr/>
          <a:lstStyle/>
          <a:p>
            <a:fld id="{4563337D-4521-475E-A86D-AB608776E4E4}" type="slidenum">
              <a:rPr lang="ru-RU" smtClean="0"/>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0" name="Group 4"/>
          <p:cNvGrpSpPr>
            <a:grpSpLocks/>
          </p:cNvGrpSpPr>
          <p:nvPr/>
        </p:nvGrpSpPr>
        <p:grpSpPr bwMode="auto">
          <a:xfrm>
            <a:off x="1042988" y="981075"/>
            <a:ext cx="6913562" cy="4679950"/>
            <a:chOff x="3141" y="3474"/>
            <a:chExt cx="6303" cy="3957"/>
          </a:xfrm>
        </p:grpSpPr>
        <p:grpSp>
          <p:nvGrpSpPr>
            <p:cNvPr id="9221" name="Group 5"/>
            <p:cNvGrpSpPr>
              <a:grpSpLocks/>
            </p:cNvGrpSpPr>
            <p:nvPr/>
          </p:nvGrpSpPr>
          <p:grpSpPr bwMode="auto">
            <a:xfrm>
              <a:off x="3501" y="3474"/>
              <a:ext cx="5943" cy="3240"/>
              <a:chOff x="2446" y="1150"/>
              <a:chExt cx="4477" cy="2160"/>
            </a:xfrm>
          </p:grpSpPr>
          <p:sp>
            <p:nvSpPr>
              <p:cNvPr id="9222" name="Text Box 6"/>
              <p:cNvSpPr txBox="1">
                <a:spLocks noChangeArrowheads="1"/>
              </p:cNvSpPr>
              <p:nvPr/>
            </p:nvSpPr>
            <p:spPr bwMode="auto">
              <a:xfrm>
                <a:off x="2446" y="2590"/>
                <a:ext cx="1584" cy="720"/>
              </a:xfrm>
              <a:prstGeom prst="rect">
                <a:avLst/>
              </a:prstGeom>
              <a:solidFill>
                <a:srgbClr val="FFFFFF"/>
              </a:solidFill>
              <a:ln w="9525">
                <a:solidFill>
                  <a:srgbClr val="000000"/>
                </a:solidFill>
                <a:miter lim="800000"/>
                <a:headEnd/>
                <a:tailEnd/>
              </a:ln>
              <a:effectLst>
                <a:outerShdw dist="28398" dir="1593903" algn="ctr" rotWithShape="0">
                  <a:srgbClr val="808080"/>
                </a:outerShdw>
              </a:effectLst>
            </p:spPr>
            <p:txBody>
              <a:bodyPr lIns="0" rIns="0"/>
              <a:lstStyle/>
              <a:p>
                <a:pPr algn="ctr"/>
                <a:r>
                  <a:rPr lang="ru-RU">
                    <a:latin typeface="Times New Roman" pitchFamily="18" charset="0"/>
                    <a:ea typeface="Mangal" pitchFamily="2"/>
                    <a:cs typeface="Mangal" pitchFamily="2"/>
                  </a:rPr>
                  <a:t>Запоминающее </a:t>
                </a:r>
              </a:p>
              <a:p>
                <a:pPr algn="ctr"/>
                <a:r>
                  <a:rPr lang="ru-RU">
                    <a:latin typeface="Times New Roman" pitchFamily="18" charset="0"/>
                    <a:ea typeface="Mangal" pitchFamily="2"/>
                    <a:cs typeface="Mangal" pitchFamily="2"/>
                  </a:rPr>
                  <a:t>устройство</a:t>
                </a:r>
              </a:p>
              <a:p>
                <a:pPr algn="ctr"/>
                <a:r>
                  <a:rPr lang="ru-RU">
                    <a:latin typeface="Times New Roman" pitchFamily="18" charset="0"/>
                    <a:ea typeface="Mangal" pitchFamily="2"/>
                    <a:cs typeface="Mangal" pitchFamily="2"/>
                  </a:rPr>
                  <a:t>(память)</a:t>
                </a:r>
                <a:endParaRPr lang="ru-RU"/>
              </a:p>
            </p:txBody>
          </p:sp>
          <p:sp>
            <p:nvSpPr>
              <p:cNvPr id="9223" name="Text Box 7"/>
              <p:cNvSpPr txBox="1">
                <a:spLocks noChangeArrowheads="1"/>
              </p:cNvSpPr>
              <p:nvPr/>
            </p:nvSpPr>
            <p:spPr bwMode="auto">
              <a:xfrm>
                <a:off x="4894" y="2590"/>
                <a:ext cx="1584" cy="720"/>
              </a:xfrm>
              <a:prstGeom prst="rect">
                <a:avLst/>
              </a:prstGeom>
              <a:solidFill>
                <a:srgbClr val="FFFFFF"/>
              </a:solidFill>
              <a:ln w="9525">
                <a:solidFill>
                  <a:srgbClr val="000000"/>
                </a:solidFill>
                <a:miter lim="800000"/>
                <a:headEnd/>
                <a:tailEnd/>
              </a:ln>
              <a:effectLst>
                <a:outerShdw dist="28398" dir="1593903" algn="ctr" rotWithShape="0">
                  <a:srgbClr val="808080"/>
                </a:outerShdw>
              </a:effectLst>
            </p:spPr>
            <p:txBody>
              <a:bodyPr lIns="0" rIns="0"/>
              <a:lstStyle/>
              <a:p>
                <a:pPr algn="just"/>
                <a:endParaRPr lang="ru-RU">
                  <a:latin typeface="Times New Roman" pitchFamily="18" charset="0"/>
                  <a:ea typeface="Mangal" pitchFamily="2"/>
                  <a:cs typeface="Mangal" pitchFamily="2"/>
                </a:endParaRPr>
              </a:p>
              <a:p>
                <a:pPr algn="ctr"/>
                <a:r>
                  <a:rPr lang="ru-RU">
                    <a:latin typeface="Times New Roman" pitchFamily="18" charset="0"/>
                    <a:ea typeface="Mangal" pitchFamily="2"/>
                    <a:cs typeface="Mangal" pitchFamily="2"/>
                  </a:rPr>
                  <a:t>Устройства</a:t>
                </a:r>
              </a:p>
              <a:p>
                <a:pPr algn="ctr"/>
                <a:r>
                  <a:rPr lang="ru-RU">
                    <a:latin typeface="Times New Roman" pitchFamily="18" charset="0"/>
                    <a:ea typeface="Mangal" pitchFamily="2"/>
                    <a:cs typeface="Mangal" pitchFamily="2"/>
                  </a:rPr>
                  <a:t>ввода-вывода</a:t>
                </a:r>
                <a:endParaRPr lang="ru-RU"/>
              </a:p>
            </p:txBody>
          </p:sp>
          <p:sp>
            <p:nvSpPr>
              <p:cNvPr id="9224" name="Text Box 8"/>
              <p:cNvSpPr txBox="1">
                <a:spLocks noChangeArrowheads="1"/>
              </p:cNvSpPr>
              <p:nvPr/>
            </p:nvSpPr>
            <p:spPr bwMode="auto">
              <a:xfrm>
                <a:off x="2878" y="1150"/>
                <a:ext cx="3456" cy="1008"/>
              </a:xfrm>
              <a:prstGeom prst="rect">
                <a:avLst/>
              </a:prstGeom>
              <a:solidFill>
                <a:srgbClr val="FFFFFF"/>
              </a:solidFill>
              <a:ln w="9525">
                <a:solidFill>
                  <a:srgbClr val="000000"/>
                </a:solidFill>
                <a:miter lim="800000"/>
                <a:headEnd/>
                <a:tailEnd/>
              </a:ln>
              <a:effectLst>
                <a:outerShdw dist="28398" dir="1593903" algn="ctr" rotWithShape="0">
                  <a:srgbClr val="808080"/>
                </a:outerShdw>
              </a:effectLst>
            </p:spPr>
            <p:txBody>
              <a:bodyPr lIns="0" rIns="0"/>
              <a:lstStyle/>
              <a:p>
                <a:pPr algn="ctr"/>
                <a:r>
                  <a:rPr lang="ru-RU">
                    <a:latin typeface="Times New Roman" pitchFamily="18" charset="0"/>
                    <a:ea typeface="Mangal" pitchFamily="2"/>
                    <a:cs typeface="Mangal" pitchFamily="2"/>
                  </a:rPr>
                  <a:t>Процессор</a:t>
                </a:r>
                <a:endParaRPr lang="ru-RU"/>
              </a:p>
            </p:txBody>
          </p:sp>
          <p:sp>
            <p:nvSpPr>
              <p:cNvPr id="9225" name="Text Box 9"/>
              <p:cNvSpPr txBox="1">
                <a:spLocks noChangeArrowheads="1"/>
              </p:cNvSpPr>
              <p:nvPr/>
            </p:nvSpPr>
            <p:spPr bwMode="auto">
              <a:xfrm>
                <a:off x="3022" y="1582"/>
                <a:ext cx="1440" cy="576"/>
              </a:xfrm>
              <a:prstGeom prst="rect">
                <a:avLst/>
              </a:prstGeom>
              <a:solidFill>
                <a:srgbClr val="FFFFFF"/>
              </a:solidFill>
              <a:ln w="9525">
                <a:solidFill>
                  <a:srgbClr val="000000"/>
                </a:solidFill>
                <a:miter lim="800000"/>
                <a:headEnd/>
                <a:tailEnd/>
              </a:ln>
              <a:effectLst>
                <a:outerShdw dist="28398" dir="1593903" algn="ctr" rotWithShape="0">
                  <a:srgbClr val="808080"/>
                </a:outerShdw>
              </a:effectLst>
            </p:spPr>
            <p:txBody>
              <a:bodyPr lIns="0" rIns="0"/>
              <a:lstStyle/>
              <a:p>
                <a:pPr algn="ctr"/>
                <a:r>
                  <a:rPr lang="ru-RU">
                    <a:latin typeface="Times New Roman" pitchFamily="18" charset="0"/>
                    <a:ea typeface="Mangal" pitchFamily="2"/>
                    <a:cs typeface="Mangal" pitchFamily="2"/>
                  </a:rPr>
                  <a:t>Устройство</a:t>
                </a:r>
              </a:p>
              <a:p>
                <a:pPr algn="ctr"/>
                <a:r>
                  <a:rPr lang="ru-RU">
                    <a:latin typeface="Times New Roman" pitchFamily="18" charset="0"/>
                    <a:ea typeface="Mangal" pitchFamily="2"/>
                    <a:cs typeface="Mangal" pitchFamily="2"/>
                  </a:rPr>
                  <a:t>управления</a:t>
                </a:r>
                <a:endParaRPr lang="ru-RU"/>
              </a:p>
            </p:txBody>
          </p:sp>
          <p:sp>
            <p:nvSpPr>
              <p:cNvPr id="9226" name="Text Box 10"/>
              <p:cNvSpPr txBox="1">
                <a:spLocks noChangeArrowheads="1"/>
              </p:cNvSpPr>
              <p:nvPr/>
            </p:nvSpPr>
            <p:spPr bwMode="auto">
              <a:xfrm>
                <a:off x="4750" y="1582"/>
                <a:ext cx="1440" cy="576"/>
              </a:xfrm>
              <a:prstGeom prst="rect">
                <a:avLst/>
              </a:prstGeom>
              <a:solidFill>
                <a:srgbClr val="FFFFFF"/>
              </a:solidFill>
              <a:ln w="9525">
                <a:solidFill>
                  <a:srgbClr val="000000"/>
                </a:solidFill>
                <a:miter lim="800000"/>
                <a:headEnd/>
                <a:tailEnd/>
              </a:ln>
              <a:effectLst>
                <a:outerShdw dist="28398" dir="1593903" algn="ctr" rotWithShape="0">
                  <a:srgbClr val="808080"/>
                </a:outerShdw>
              </a:effectLst>
            </p:spPr>
            <p:txBody>
              <a:bodyPr lIns="0" tIns="0" rIns="0" bIns="0"/>
              <a:lstStyle/>
              <a:p>
                <a:pPr algn="ctr"/>
                <a:r>
                  <a:rPr lang="ru-RU">
                    <a:latin typeface="Times New Roman" pitchFamily="18" charset="0"/>
                    <a:ea typeface="Mangal" pitchFamily="2"/>
                    <a:cs typeface="Mangal" pitchFamily="2"/>
                  </a:rPr>
                  <a:t>Арифметико-логическое</a:t>
                </a:r>
              </a:p>
              <a:p>
                <a:pPr algn="ctr"/>
                <a:r>
                  <a:rPr lang="ru-RU">
                    <a:latin typeface="Times New Roman" pitchFamily="18" charset="0"/>
                    <a:ea typeface="Mangal" pitchFamily="2"/>
                    <a:cs typeface="Mangal" pitchFamily="2"/>
                  </a:rPr>
                  <a:t>устройство</a:t>
                </a:r>
                <a:endParaRPr lang="ru-RU"/>
              </a:p>
            </p:txBody>
          </p:sp>
          <p:sp>
            <p:nvSpPr>
              <p:cNvPr id="9227" name="Line 11"/>
              <p:cNvSpPr>
                <a:spLocks noChangeShapeType="1"/>
              </p:cNvSpPr>
              <p:nvPr/>
            </p:nvSpPr>
            <p:spPr bwMode="auto">
              <a:xfrm flipV="1">
                <a:off x="3179" y="2158"/>
                <a:ext cx="0" cy="432"/>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sp>
            <p:nvSpPr>
              <p:cNvPr id="9228" name="Line 12"/>
              <p:cNvSpPr>
                <a:spLocks noChangeShapeType="1"/>
              </p:cNvSpPr>
              <p:nvPr/>
            </p:nvSpPr>
            <p:spPr bwMode="auto">
              <a:xfrm>
                <a:off x="3467" y="2158"/>
                <a:ext cx="0" cy="432"/>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sp>
            <p:nvSpPr>
              <p:cNvPr id="9229" name="Line 13"/>
              <p:cNvSpPr>
                <a:spLocks noChangeShapeType="1"/>
              </p:cNvSpPr>
              <p:nvPr/>
            </p:nvSpPr>
            <p:spPr bwMode="auto">
              <a:xfrm>
                <a:off x="4030" y="2721"/>
                <a:ext cx="864" cy="0"/>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sp>
            <p:nvSpPr>
              <p:cNvPr id="9230" name="Line 14"/>
              <p:cNvSpPr>
                <a:spLocks noChangeShapeType="1"/>
              </p:cNvSpPr>
              <p:nvPr/>
            </p:nvSpPr>
            <p:spPr bwMode="auto">
              <a:xfrm flipH="1">
                <a:off x="4030" y="3009"/>
                <a:ext cx="864" cy="0"/>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sp>
            <p:nvSpPr>
              <p:cNvPr id="9231" name="Line 15"/>
              <p:cNvSpPr>
                <a:spLocks noChangeShapeType="1"/>
              </p:cNvSpPr>
              <p:nvPr/>
            </p:nvSpPr>
            <p:spPr bwMode="auto">
              <a:xfrm>
                <a:off x="6478" y="2734"/>
                <a:ext cx="144" cy="0"/>
              </a:xfrm>
              <a:prstGeom prst="line">
                <a:avLst/>
              </a:prstGeom>
              <a:noFill/>
              <a:ln w="9525">
                <a:solidFill>
                  <a:srgbClr val="000000"/>
                </a:solidFill>
                <a:round/>
                <a:headEnd/>
                <a:tailEnd type="none" w="sm" len="lg"/>
              </a:ln>
              <a:effectLst>
                <a:outerShdw dist="28398" dir="1593903" algn="ctr" rotWithShape="0">
                  <a:srgbClr val="808080"/>
                </a:outerShdw>
              </a:effectLst>
            </p:spPr>
            <p:txBody>
              <a:bodyPr lIns="0" rIns="0"/>
              <a:lstStyle/>
              <a:p>
                <a:endParaRPr lang="ru-RU"/>
              </a:p>
            </p:txBody>
          </p:sp>
          <p:sp>
            <p:nvSpPr>
              <p:cNvPr id="9232" name="Line 16"/>
              <p:cNvSpPr>
                <a:spLocks noChangeShapeType="1"/>
              </p:cNvSpPr>
              <p:nvPr/>
            </p:nvSpPr>
            <p:spPr bwMode="auto">
              <a:xfrm flipH="1">
                <a:off x="6334" y="1870"/>
                <a:ext cx="288" cy="0"/>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sp>
            <p:nvSpPr>
              <p:cNvPr id="9233" name="Line 17"/>
              <p:cNvSpPr>
                <a:spLocks noChangeShapeType="1"/>
              </p:cNvSpPr>
              <p:nvPr/>
            </p:nvSpPr>
            <p:spPr bwMode="auto">
              <a:xfrm flipV="1">
                <a:off x="6609" y="1870"/>
                <a:ext cx="0" cy="864"/>
              </a:xfrm>
              <a:prstGeom prst="line">
                <a:avLst/>
              </a:prstGeom>
              <a:noFill/>
              <a:ln w="9525">
                <a:solidFill>
                  <a:srgbClr val="000000"/>
                </a:solidFill>
                <a:round/>
                <a:headEnd/>
                <a:tailEnd type="none" w="sm" len="lg"/>
              </a:ln>
              <a:effectLst>
                <a:outerShdw dist="28398" dir="1593903" algn="ctr" rotWithShape="0">
                  <a:srgbClr val="808080"/>
                </a:outerShdw>
              </a:effectLst>
            </p:spPr>
            <p:txBody>
              <a:bodyPr lIns="0" rIns="0"/>
              <a:lstStyle/>
              <a:p>
                <a:endParaRPr lang="ru-RU"/>
              </a:p>
            </p:txBody>
          </p:sp>
          <p:sp>
            <p:nvSpPr>
              <p:cNvPr id="9234" name="Line 18"/>
              <p:cNvSpPr>
                <a:spLocks noChangeShapeType="1"/>
              </p:cNvSpPr>
              <p:nvPr/>
            </p:nvSpPr>
            <p:spPr bwMode="auto">
              <a:xfrm>
                <a:off x="6923" y="1582"/>
                <a:ext cx="0" cy="1440"/>
              </a:xfrm>
              <a:prstGeom prst="line">
                <a:avLst/>
              </a:prstGeom>
              <a:noFill/>
              <a:ln w="9525">
                <a:solidFill>
                  <a:srgbClr val="000000"/>
                </a:solidFill>
                <a:round/>
                <a:headEnd/>
                <a:tailEnd type="none" w="sm" len="lg"/>
              </a:ln>
              <a:effectLst>
                <a:outerShdw dist="28398" dir="1593903" algn="ctr" rotWithShape="0">
                  <a:srgbClr val="808080"/>
                </a:outerShdw>
              </a:effectLst>
            </p:spPr>
            <p:txBody>
              <a:bodyPr lIns="0" rIns="0"/>
              <a:lstStyle/>
              <a:p>
                <a:endParaRPr lang="ru-RU"/>
              </a:p>
            </p:txBody>
          </p:sp>
          <p:sp>
            <p:nvSpPr>
              <p:cNvPr id="9235" name="Line 19"/>
              <p:cNvSpPr>
                <a:spLocks noChangeShapeType="1"/>
              </p:cNvSpPr>
              <p:nvPr/>
            </p:nvSpPr>
            <p:spPr bwMode="auto">
              <a:xfrm flipH="1">
                <a:off x="6334" y="1569"/>
                <a:ext cx="576" cy="0"/>
              </a:xfrm>
              <a:prstGeom prst="line">
                <a:avLst/>
              </a:prstGeom>
              <a:noFill/>
              <a:ln w="9525">
                <a:solidFill>
                  <a:srgbClr val="000000"/>
                </a:solidFill>
                <a:round/>
                <a:headEnd/>
                <a:tailEnd type="none" w="sm" len="lg"/>
              </a:ln>
              <a:effectLst>
                <a:outerShdw dist="28398" dir="1593903" algn="ctr" rotWithShape="0">
                  <a:srgbClr val="808080"/>
                </a:outerShdw>
              </a:effectLst>
            </p:spPr>
            <p:txBody>
              <a:bodyPr lIns="0" rIns="0"/>
              <a:lstStyle/>
              <a:p>
                <a:endParaRPr lang="ru-RU"/>
              </a:p>
            </p:txBody>
          </p:sp>
          <p:sp>
            <p:nvSpPr>
              <p:cNvPr id="9236" name="Line 20"/>
              <p:cNvSpPr>
                <a:spLocks noChangeShapeType="1"/>
              </p:cNvSpPr>
              <p:nvPr/>
            </p:nvSpPr>
            <p:spPr bwMode="auto">
              <a:xfrm flipH="1">
                <a:off x="6478" y="3022"/>
                <a:ext cx="432" cy="0"/>
              </a:xfrm>
              <a:prstGeom prst="line">
                <a:avLst/>
              </a:prstGeom>
              <a:noFill/>
              <a:ln w="9525">
                <a:solidFill>
                  <a:srgbClr val="000000"/>
                </a:solidFill>
                <a:round/>
                <a:headEnd/>
                <a:tailEnd type="triangle" w="sm" len="lg"/>
              </a:ln>
              <a:effectLst>
                <a:outerShdw dist="28398" dir="1593903" algn="ctr" rotWithShape="0">
                  <a:srgbClr val="808080"/>
                </a:outerShdw>
              </a:effectLst>
            </p:spPr>
            <p:txBody>
              <a:bodyPr lIns="0" rIns="0"/>
              <a:lstStyle/>
              <a:p>
                <a:endParaRPr lang="ru-RU"/>
              </a:p>
            </p:txBody>
          </p:sp>
        </p:grpSp>
        <p:sp>
          <p:nvSpPr>
            <p:cNvPr id="9237" name="Text Box 21"/>
            <p:cNvSpPr txBox="1">
              <a:spLocks noChangeArrowheads="1"/>
            </p:cNvSpPr>
            <p:nvPr/>
          </p:nvSpPr>
          <p:spPr bwMode="auto">
            <a:xfrm>
              <a:off x="3141" y="6891"/>
              <a:ext cx="5825" cy="540"/>
            </a:xfrm>
            <a:prstGeom prst="rect">
              <a:avLst/>
            </a:prstGeom>
            <a:solidFill>
              <a:srgbClr val="FFFFFF"/>
            </a:solidFill>
            <a:ln w="9525">
              <a:noFill/>
              <a:miter lim="800000"/>
              <a:headEnd/>
              <a:tailEnd/>
            </a:ln>
          </p:spPr>
          <p:txBody>
            <a:bodyPr/>
            <a:lstStyle/>
            <a:p>
              <a:pPr algn="ctr"/>
              <a:r>
                <a:rPr lang="ru-RU">
                  <a:solidFill>
                    <a:srgbClr val="000000"/>
                  </a:solidFill>
                  <a:latin typeface="Times New Roman" pitchFamily="18" charset="0"/>
                  <a:ea typeface="Mangal" pitchFamily="2"/>
                  <a:cs typeface="Mangal" pitchFamily="2"/>
                </a:rPr>
                <a:t>Архитектура «машины фон Неймана»</a:t>
              </a:r>
              <a:endParaRPr lang="ru-RU"/>
            </a:p>
          </p:txBody>
        </p:sp>
      </p:grpSp>
      <p:sp>
        <p:nvSpPr>
          <p:cNvPr id="20" name="Номер слайда 19"/>
          <p:cNvSpPr>
            <a:spLocks noGrp="1"/>
          </p:cNvSpPr>
          <p:nvPr>
            <p:ph type="sldNum" sz="quarter" idx="12"/>
          </p:nvPr>
        </p:nvSpPr>
        <p:spPr/>
        <p:txBody>
          <a:bodyPr/>
          <a:lstStyle/>
          <a:p>
            <a:fld id="{56397C59-5629-4460-9A54-A1015B2EDC30}"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ru-RU"/>
              <a:t>МЭСМ</a:t>
            </a:r>
          </a:p>
        </p:txBody>
      </p:sp>
      <p:sp>
        <p:nvSpPr>
          <p:cNvPr id="10243" name="Rectangle 3"/>
          <p:cNvSpPr>
            <a:spLocks noGrp="1" noChangeArrowheads="1"/>
          </p:cNvSpPr>
          <p:nvPr>
            <p:ph type="body" idx="1"/>
          </p:nvPr>
        </p:nvSpPr>
        <p:spPr>
          <a:xfrm>
            <a:off x="539750" y="1268413"/>
            <a:ext cx="8229600" cy="5257800"/>
          </a:xfrm>
        </p:spPr>
        <p:txBody>
          <a:bodyPr/>
          <a:lstStyle/>
          <a:p>
            <a:pPr>
              <a:lnSpc>
                <a:spcPct val="80000"/>
              </a:lnSpc>
            </a:pPr>
            <a:r>
              <a:rPr lang="ru-RU" sz="2400"/>
              <a:t>Исходной точкой отсчета истории нашей отечественной вычислительной техники считается </a:t>
            </a:r>
            <a:r>
              <a:rPr lang="ru-RU" sz="2400">
                <a:solidFill>
                  <a:srgbClr val="FF0000"/>
                </a:solidFill>
              </a:rPr>
              <a:t>1948</a:t>
            </a:r>
            <a:r>
              <a:rPr lang="ru-RU" sz="2400"/>
              <a:t> год, когда сотрудники Энергетического института АН СССР Исаак Брук и Башир Рамеев получили авторское свидетельство на изобретение «Автоматическая цифровая вычислительная машина». В том же 1948 году в Институте электротехники АН УССР под руководством академика Сергея Лебедева начались работы над проектом создания МЭСМ – малой электронной счетной машины. </a:t>
            </a:r>
          </a:p>
          <a:p>
            <a:pPr>
              <a:lnSpc>
                <a:spcPct val="80000"/>
              </a:lnSpc>
            </a:pPr>
            <a:r>
              <a:rPr lang="ru-RU" sz="2400"/>
              <a:t>В период с 1948 по 1952 гг. создавались опытные образцы, единичные экземпляры вычислительных машин, которые, также как и в США, использовались одновременно как для проведения особо важных расчетов (зачастую засекреченных), так и для отладки конструкторских и технологических решений.</a:t>
            </a:r>
          </a:p>
        </p:txBody>
      </p:sp>
      <p:sp>
        <p:nvSpPr>
          <p:cNvPr id="4" name="Номер слайда 3"/>
          <p:cNvSpPr>
            <a:spLocks noGrp="1"/>
          </p:cNvSpPr>
          <p:nvPr>
            <p:ph type="sldNum" sz="quarter" idx="12"/>
          </p:nvPr>
        </p:nvSpPr>
        <p:spPr/>
        <p:txBody>
          <a:bodyPr/>
          <a:lstStyle/>
          <a:p>
            <a:fld id="{4563337D-4521-475E-A86D-AB608776E4E4}"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850900"/>
          </a:xfrm>
        </p:spPr>
        <p:txBody>
          <a:bodyPr/>
          <a:lstStyle/>
          <a:p>
            <a:r>
              <a:rPr lang="ru-RU"/>
              <a:t>БЭСМ-1</a:t>
            </a:r>
          </a:p>
        </p:txBody>
      </p:sp>
      <p:sp>
        <p:nvSpPr>
          <p:cNvPr id="11267" name="Rectangle 3"/>
          <p:cNvSpPr>
            <a:spLocks noGrp="1" noChangeArrowheads="1"/>
          </p:cNvSpPr>
          <p:nvPr>
            <p:ph type="body" idx="1"/>
          </p:nvPr>
        </p:nvSpPr>
        <p:spPr>
          <a:xfrm>
            <a:off x="179388" y="1196975"/>
            <a:ext cx="8785225" cy="5545138"/>
          </a:xfrm>
        </p:spPr>
        <p:txBody>
          <a:bodyPr/>
          <a:lstStyle/>
          <a:p>
            <a:pPr>
              <a:lnSpc>
                <a:spcPct val="80000"/>
              </a:lnSpc>
            </a:pPr>
            <a:r>
              <a:rPr lang="ru-RU" sz="2400"/>
              <a:t>В </a:t>
            </a:r>
            <a:r>
              <a:rPr lang="ru-RU" sz="2400">
                <a:solidFill>
                  <a:srgbClr val="FF0000"/>
                </a:solidFill>
              </a:rPr>
              <a:t>1953</a:t>
            </a:r>
            <a:r>
              <a:rPr lang="ru-RU" sz="2400"/>
              <a:t> году С.А. Лебедев стал директором московского Института точной механики и вычислительной техники (ИТМ и ВТ) и возглавил разработку серии знаменитых БЭСМ (больших электронных счетных машин): от БЭСМ-1 до БЭСМ-6. </a:t>
            </a:r>
          </a:p>
          <a:p>
            <a:pPr>
              <a:lnSpc>
                <a:spcPct val="80000"/>
              </a:lnSpc>
            </a:pPr>
            <a:r>
              <a:rPr lang="ru-RU" sz="2400"/>
              <a:t>БЭСМ-1 (</a:t>
            </a:r>
            <a:r>
              <a:rPr lang="ru-RU" sz="2400">
                <a:solidFill>
                  <a:srgbClr val="FF0000"/>
                </a:solidFill>
              </a:rPr>
              <a:t>1953</a:t>
            </a:r>
            <a:r>
              <a:rPr lang="ru-RU" sz="2400"/>
              <a:t> г.) имела 5000 электронных ламп, выполняла 8...10 тыс. операций в секунду. Ее особенностью стало введение операций над числами с плавающей запятой с обеспечением большого диапазона используемых чисел. На БЭСМ-1 были испытаны в реальной эксплуатации три типа оперативной памяти объемом 1024 39-разрядных слова:</a:t>
            </a:r>
          </a:p>
          <a:p>
            <a:pPr>
              <a:lnSpc>
                <a:spcPct val="80000"/>
              </a:lnSpc>
            </a:pPr>
            <a:r>
              <a:rPr lang="ru-RU" sz="2400"/>
              <a:t>1) на электроакустических ртутных трубках (линиях задержки); память такого типа использовалась в </a:t>
            </a:r>
            <a:r>
              <a:rPr lang="en-US" sz="2400"/>
              <a:t>EDSAC</a:t>
            </a:r>
            <a:r>
              <a:rPr lang="ru-RU" sz="2400"/>
              <a:t> и </a:t>
            </a:r>
            <a:r>
              <a:rPr lang="en-US" sz="2400"/>
              <a:t>EDVAC</a:t>
            </a:r>
            <a:r>
              <a:rPr lang="ru-RU" sz="2400"/>
              <a:t>;</a:t>
            </a:r>
          </a:p>
          <a:p>
            <a:pPr>
              <a:lnSpc>
                <a:spcPct val="80000"/>
              </a:lnSpc>
            </a:pPr>
            <a:r>
              <a:rPr lang="ru-RU" sz="2400"/>
              <a:t>2) на электронно-лучевых трубках (потенциалоскопах);</a:t>
            </a:r>
          </a:p>
          <a:p>
            <a:pPr>
              <a:lnSpc>
                <a:spcPct val="80000"/>
              </a:lnSpc>
            </a:pPr>
            <a:r>
              <a:rPr lang="ru-RU" sz="2400"/>
              <a:t>3) на ферритовых магнитных сердечниках.</a:t>
            </a:r>
          </a:p>
        </p:txBody>
      </p:sp>
      <p:sp>
        <p:nvSpPr>
          <p:cNvPr id="4" name="Номер слайда 3"/>
          <p:cNvSpPr>
            <a:spLocks noGrp="1"/>
          </p:cNvSpPr>
          <p:nvPr>
            <p:ph type="sldNum" sz="quarter" idx="12"/>
          </p:nvPr>
        </p:nvSpPr>
        <p:spPr/>
        <p:txBody>
          <a:bodyPr/>
          <a:lstStyle/>
          <a:p>
            <a:fld id="{4563337D-4521-475E-A86D-AB608776E4E4}" type="slidenum">
              <a:rPr lang="ru-RU" smtClean="0"/>
              <a:pPr/>
              <a:t>9</a:t>
            </a:fld>
            <a:endParaRPr lang="ru-RU"/>
          </a:p>
        </p:txBody>
      </p:sp>
    </p:spTree>
  </p:cSld>
  <p:clrMapOvr>
    <a:masterClrMapping/>
  </p:clrMapOvr>
</p:sld>
</file>

<file path=ppt/theme/theme1.xml><?xml version="1.0" encoding="utf-8"?>
<a:theme xmlns:a="http://schemas.openxmlformats.org/drawingml/2006/main" name="Оформление по умолчанию">
  <a:themeElements>
    <a:clrScheme name="Друга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4121</Words>
  <Application>Microsoft Office PowerPoint</Application>
  <PresentationFormat>Экран (4:3)</PresentationFormat>
  <Paragraphs>396</Paragraphs>
  <Slides>42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Оформление по умолчанию</vt:lpstr>
      <vt:lpstr>Технические средства ИТ </vt:lpstr>
      <vt:lpstr>Слайд 2</vt:lpstr>
      <vt:lpstr>Z-3 </vt:lpstr>
      <vt:lpstr>Colossus</vt:lpstr>
      <vt:lpstr>ENIAC (Electronic Numerical Integrator and Computer)</vt:lpstr>
      <vt:lpstr>EDVAC (Electronic Discrete Variable Automatic Computer)</vt:lpstr>
      <vt:lpstr>Слайд 7</vt:lpstr>
      <vt:lpstr>МЭСМ</vt:lpstr>
      <vt:lpstr>БЭСМ-1</vt:lpstr>
      <vt:lpstr> БЭСМ-6</vt:lpstr>
      <vt:lpstr>Проблема привязки прикладных программ или архитектуры к физическому уровню</vt:lpstr>
      <vt:lpstr>Микрокод</vt:lpstr>
      <vt:lpstr>Слайд 13</vt:lpstr>
      <vt:lpstr>Слайд 14</vt:lpstr>
      <vt:lpstr>Слайд 15</vt:lpstr>
      <vt:lpstr>Известные комментарии</vt:lpstr>
      <vt:lpstr>Слайд 17</vt:lpstr>
      <vt:lpstr>Слайд 18</vt:lpstr>
      <vt:lpstr>Слайд 19</vt:lpstr>
      <vt:lpstr>Аналог Intel x86 (1978-1990, 4-16 МГц) К1810ВМ86 (2-5 МГц)</vt:lpstr>
      <vt:lpstr>Слайд 21</vt:lpstr>
      <vt:lpstr>Слайд 22</vt:lpstr>
      <vt:lpstr>Полупроводниковая логика. P-N переход.</vt:lpstr>
      <vt:lpstr>Биполярные и полевые транзисторы</vt:lpstr>
      <vt:lpstr>Слайд 25</vt:lpstr>
      <vt:lpstr>Слайд 26</vt:lpstr>
      <vt:lpstr>Слайд 27</vt:lpstr>
      <vt:lpstr>Слайд 28</vt:lpstr>
      <vt:lpstr>Слайд 29</vt:lpstr>
      <vt:lpstr>Слайд 30</vt:lpstr>
      <vt:lpstr>Слайд 31</vt:lpstr>
      <vt:lpstr>Слайд 32</vt:lpstr>
      <vt:lpstr>Слайд 33</vt:lpstr>
      <vt:lpstr>Слайд 34</vt:lpstr>
      <vt:lpstr>Слайд 35</vt:lpstr>
      <vt:lpstr>Персональный компьютер типа IBM PC </vt:lpstr>
      <vt:lpstr>Слайд 37</vt:lpstr>
      <vt:lpstr>Слайд 38</vt:lpstr>
      <vt:lpstr>Слайд 39</vt:lpstr>
      <vt:lpstr>Слайд 40</vt:lpstr>
      <vt:lpstr>Микропроцессор</vt:lpstr>
      <vt:lpstr>Слайд 42</vt:lpstr>
    </vt:vector>
  </TitlesOfParts>
  <Company>homexp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homexp</dc:creator>
  <cp:lastModifiedBy>Алекс Алексов</cp:lastModifiedBy>
  <cp:revision>122</cp:revision>
  <dcterms:created xsi:type="dcterms:W3CDTF">2015-09-30T08:24:16Z</dcterms:created>
  <dcterms:modified xsi:type="dcterms:W3CDTF">2023-09-07T11:46:26Z</dcterms:modified>
</cp:coreProperties>
</file>