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440"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26D89-D851-47CE-A183-D7E3548A5DD0}" type="datetimeFigureOut">
              <a:rPr lang="ru-RU" smtClean="0"/>
              <a:t>07.09.2023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D6890C-29AB-4075-B21E-479021A34840}"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A05014E-A946-4CA8-B094-33A4F5A292DC}"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3C700B42-F141-4029-BC01-4CA319ECF174}"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BC8AD529-F113-409B-AEA2-436ED2C9BB6D}" type="slidenum">
              <a:rPr lang="ru-RU"/>
              <a:pPr>
                <a:defRPr/>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D237BF36-D4CF-46F1-AFBC-06A887148B36}"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EAEC346F-F062-4865-AA78-21B699532AE0}"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4CD81C3B-374C-4105-A63E-C172A9016B88}"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EE5176E-93B4-49F9-9D8F-F7DD483073F0}"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7F64AD9C-C367-41EB-8C6E-F82BF2FD0E16}"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5CD1BB72-9AA7-4126-9EE1-729E2133F71C}"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5B23B133-9196-4E31-ABCE-DFFD23D934D1}"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A867C296-C095-4796-BD98-719EF533465F}"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BBC8E2D3-803A-4440-9B3A-9B4D0255095E}"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56710E6-F2A8-4847-A26E-504B7A72314B}"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ru-RU" i="1" smtClean="0"/>
              <a:t>Технические средства ИТ</a:t>
            </a:r>
            <a:r>
              <a:rPr lang="ru-RU" smtClean="0"/>
              <a:t> </a:t>
            </a:r>
          </a:p>
        </p:txBody>
      </p:sp>
      <p:sp>
        <p:nvSpPr>
          <p:cNvPr id="3" name="Номер слайда 2"/>
          <p:cNvSpPr>
            <a:spLocks noGrp="1"/>
          </p:cNvSpPr>
          <p:nvPr>
            <p:ph type="sldNum" sz="quarter" idx="12"/>
          </p:nvPr>
        </p:nvSpPr>
        <p:spPr/>
        <p:txBody>
          <a:bodyPr/>
          <a:lstStyle/>
          <a:p>
            <a:pPr>
              <a:defRPr/>
            </a:pPr>
            <a:fld id="{3A05014E-A946-4CA8-B094-33A4F5A292DC}" type="slidenum">
              <a:rPr lang="ru-RU" smtClean="0"/>
              <a:pPr>
                <a:defRPr/>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800px-PCIExpress"/>
          <p:cNvPicPr>
            <a:picLocks noChangeAspect="1" noChangeArrowheads="1"/>
          </p:cNvPicPr>
          <p:nvPr/>
        </p:nvPicPr>
        <p:blipFill>
          <a:blip r:embed="rId2" cstate="print"/>
          <a:srcRect/>
          <a:stretch>
            <a:fillRect/>
          </a:stretch>
        </p:blipFill>
        <p:spPr bwMode="auto">
          <a:xfrm>
            <a:off x="900113" y="1341438"/>
            <a:ext cx="7620000" cy="5172075"/>
          </a:xfrm>
          <a:prstGeom prst="rect">
            <a:avLst/>
          </a:prstGeom>
          <a:noFill/>
          <a:ln w="9525">
            <a:noFill/>
            <a:miter lim="800000"/>
            <a:headEnd/>
            <a:tailEnd/>
          </a:ln>
        </p:spPr>
      </p:pic>
      <p:sp>
        <p:nvSpPr>
          <p:cNvPr id="11267" name="Rectangle 5"/>
          <p:cNvSpPr>
            <a:spLocks noChangeArrowheads="1"/>
          </p:cNvSpPr>
          <p:nvPr/>
        </p:nvSpPr>
        <p:spPr bwMode="auto">
          <a:xfrm>
            <a:off x="1547813" y="333375"/>
            <a:ext cx="6019800" cy="641350"/>
          </a:xfrm>
          <a:prstGeom prst="rect">
            <a:avLst/>
          </a:prstGeom>
          <a:noFill/>
          <a:ln w="9525">
            <a:noFill/>
            <a:miter lim="800000"/>
            <a:headEnd/>
            <a:tailEnd/>
          </a:ln>
        </p:spPr>
        <p:txBody>
          <a:bodyPr>
            <a:spAutoFit/>
          </a:bodyPr>
          <a:lstStyle/>
          <a:p>
            <a:r>
              <a:rPr lang="ru-RU"/>
              <a:t>Разъёмы шины </a:t>
            </a:r>
            <a:r>
              <a:rPr lang="ru-RU">
                <a:solidFill>
                  <a:srgbClr val="00B050"/>
                </a:solidFill>
              </a:rPr>
              <a:t>PCI Express </a:t>
            </a:r>
            <a:r>
              <a:rPr lang="ru-RU"/>
              <a:t>(сверху вниз: x4, x16, x1 и x16). Ниже — обычный 32-битный разъём шины PCI.</a:t>
            </a:r>
          </a:p>
        </p:txBody>
      </p:sp>
      <p:sp>
        <p:nvSpPr>
          <p:cNvPr id="4" name="Номер слайда 3"/>
          <p:cNvSpPr>
            <a:spLocks noGrp="1"/>
          </p:cNvSpPr>
          <p:nvPr>
            <p:ph type="sldNum" sz="quarter" idx="12"/>
          </p:nvPr>
        </p:nvSpPr>
        <p:spPr/>
        <p:txBody>
          <a:bodyPr/>
          <a:lstStyle/>
          <a:p>
            <a:pPr>
              <a:defRPr/>
            </a:pPr>
            <a:fld id="{5B23B133-9196-4E31-ABCE-DFFD23D934D1}" type="slidenum">
              <a:rPr lang="ru-RU" smtClean="0"/>
              <a:pPr>
                <a:defRPr/>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68313" y="692150"/>
            <a:ext cx="8229600" cy="4525963"/>
          </a:xfrm>
        </p:spPr>
        <p:txBody>
          <a:bodyPr/>
          <a:lstStyle/>
          <a:p>
            <a:pPr algn="just" eaLnBrk="1" hangingPunct="1">
              <a:lnSpc>
                <a:spcPct val="90000"/>
              </a:lnSpc>
            </a:pPr>
            <a:r>
              <a:rPr lang="ru-RU" sz="2400" smtClean="0"/>
              <a:t>Шины бывают </a:t>
            </a:r>
            <a:r>
              <a:rPr lang="ru-RU" sz="2400" smtClean="0">
                <a:solidFill>
                  <a:srgbClr val="00B050"/>
                </a:solidFill>
              </a:rPr>
              <a:t>параллельными</a:t>
            </a:r>
            <a:r>
              <a:rPr lang="ru-RU" sz="2400" smtClean="0"/>
              <a:t> (данные переносятся по словам, распределенные между несколькими проводниками) и </a:t>
            </a:r>
            <a:r>
              <a:rPr lang="ru-RU" sz="2400" smtClean="0">
                <a:solidFill>
                  <a:srgbClr val="00B050"/>
                </a:solidFill>
              </a:rPr>
              <a:t>последовательными</a:t>
            </a:r>
            <a:r>
              <a:rPr lang="ru-RU" sz="2400" smtClean="0"/>
              <a:t> (данные переносятся побитово).</a:t>
            </a:r>
          </a:p>
          <a:p>
            <a:pPr algn="just" eaLnBrk="1" hangingPunct="1">
              <a:lnSpc>
                <a:spcPct val="90000"/>
              </a:lnSpc>
            </a:pPr>
            <a:endParaRPr lang="ru-RU" sz="2400" smtClean="0"/>
          </a:p>
          <a:p>
            <a:pPr algn="just" eaLnBrk="1" hangingPunct="1">
              <a:lnSpc>
                <a:spcPct val="90000"/>
              </a:lnSpc>
            </a:pPr>
            <a:r>
              <a:rPr lang="ru-RU" sz="2400" smtClean="0"/>
              <a:t>Большинство компьютеров имеет как </a:t>
            </a:r>
            <a:r>
              <a:rPr lang="ru-RU" sz="2400" smtClean="0">
                <a:solidFill>
                  <a:srgbClr val="0070C0"/>
                </a:solidFill>
              </a:rPr>
              <a:t>внутренние</a:t>
            </a:r>
            <a:r>
              <a:rPr lang="ru-RU" sz="2400" smtClean="0"/>
              <a:t>, так и </a:t>
            </a:r>
            <a:r>
              <a:rPr lang="ru-RU" sz="2400" smtClean="0">
                <a:solidFill>
                  <a:srgbClr val="0070C0"/>
                </a:solidFill>
              </a:rPr>
              <a:t>внешние</a:t>
            </a:r>
            <a:r>
              <a:rPr lang="ru-RU" sz="2400" smtClean="0"/>
              <a:t> шины. Внутренняя шина подключает все внутренние компоненты компьютера к материнской плате (и, следовательно, к процессору и памяти). Такой тип шин также называют </a:t>
            </a:r>
            <a:r>
              <a:rPr lang="ru-RU" sz="2400" smtClean="0">
                <a:solidFill>
                  <a:srgbClr val="7030A0"/>
                </a:solidFill>
              </a:rPr>
              <a:t>локальной шиной</a:t>
            </a:r>
            <a:r>
              <a:rPr lang="ru-RU" sz="2400" smtClean="0"/>
              <a:t>, поскольку она служит для подключения локальных устройств. </a:t>
            </a:r>
            <a:r>
              <a:rPr lang="ru-RU" sz="2400" smtClean="0">
                <a:solidFill>
                  <a:srgbClr val="7030A0"/>
                </a:solidFill>
              </a:rPr>
              <a:t>Внешняя шина</a:t>
            </a:r>
            <a:r>
              <a:rPr lang="ru-RU" sz="2400" smtClean="0"/>
              <a:t> подключает внешнюю периферию к материнской плате.</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79388" y="188913"/>
            <a:ext cx="8785225" cy="6840537"/>
          </a:xfrm>
        </p:spPr>
        <p:txBody>
          <a:bodyPr/>
          <a:lstStyle/>
          <a:p>
            <a:pPr algn="just" eaLnBrk="1" hangingPunct="1">
              <a:lnSpc>
                <a:spcPct val="80000"/>
              </a:lnSpc>
            </a:pPr>
            <a:r>
              <a:rPr lang="ru-RU" sz="2000" smtClean="0">
                <a:solidFill>
                  <a:srgbClr val="FF0000"/>
                </a:solidFill>
              </a:rPr>
              <a:t>ISA</a:t>
            </a:r>
            <a:r>
              <a:rPr lang="ru-RU" sz="2000" smtClean="0"/>
              <a:t> (от англ. Industry Standard Architecture, ISA bus, произносится как ай-эс-эй) — </a:t>
            </a:r>
            <a:r>
              <a:rPr lang="ru-RU" sz="2000" smtClean="0">
                <a:solidFill>
                  <a:srgbClr val="7030A0"/>
                </a:solidFill>
              </a:rPr>
              <a:t>8- или 16-разрядная </a:t>
            </a:r>
            <a:r>
              <a:rPr lang="ru-RU" sz="2000" smtClean="0"/>
              <a:t>шина ввода-вывода IBM PC-совместимых компьютеров. Служит для подключения плат расширения стандарта ISA. Конструктивно выполняется в виде 62- или 98-контактного разъёма на материнской плате.</a:t>
            </a:r>
          </a:p>
          <a:p>
            <a:pPr algn="just" eaLnBrk="1" hangingPunct="1">
              <a:lnSpc>
                <a:spcPct val="80000"/>
              </a:lnSpc>
            </a:pPr>
            <a:r>
              <a:rPr lang="ru-RU" sz="2000" smtClean="0"/>
              <a:t>Впервые шина ISA появилась на компьютерах IBM PC в </a:t>
            </a:r>
            <a:r>
              <a:rPr lang="ru-RU" sz="2000" smtClean="0">
                <a:solidFill>
                  <a:srgbClr val="FF0000"/>
                </a:solidFill>
              </a:rPr>
              <a:t>1981</a:t>
            </a:r>
            <a:r>
              <a:rPr lang="ru-RU" sz="2000" smtClean="0">
                <a:solidFill>
                  <a:schemeClr val="folHlink"/>
                </a:solidFill>
              </a:rPr>
              <a:t> </a:t>
            </a:r>
            <a:r>
              <a:rPr lang="ru-RU" sz="2000" smtClean="0"/>
              <a:t>году. Это была 8-разрядная шина с частотой до </a:t>
            </a:r>
            <a:r>
              <a:rPr lang="ru-RU" sz="2000" smtClean="0">
                <a:solidFill>
                  <a:srgbClr val="7030A0"/>
                </a:solidFill>
              </a:rPr>
              <a:t>8 МГц </a:t>
            </a:r>
            <a:r>
              <a:rPr lang="ru-RU" sz="2000" smtClean="0"/>
              <a:t>и скоростью передачи данных </a:t>
            </a:r>
            <a:r>
              <a:rPr lang="ru-RU" sz="2000" smtClean="0">
                <a:solidFill>
                  <a:srgbClr val="7030A0"/>
                </a:solidFill>
              </a:rPr>
              <a:t>до 4 Мбайт/с </a:t>
            </a:r>
            <a:r>
              <a:rPr lang="ru-RU" sz="2000" smtClean="0"/>
              <a:t>(передача каждого байта требовала минимум двух тактов шины). Разъём состоял из 62 контактов, из которых 8 использовалось для данных, 20 — для адреса, остальные — для управляющих сигналов, а также подачи напряжений питания (GND, +5 В, −5 В, +12 В и −12 В).</a:t>
            </a:r>
          </a:p>
          <a:p>
            <a:pPr algn="just" eaLnBrk="1" hangingPunct="1">
              <a:lnSpc>
                <a:spcPct val="80000"/>
              </a:lnSpc>
            </a:pPr>
            <a:r>
              <a:rPr lang="ru-RU" sz="2000" smtClean="0"/>
              <a:t>В </a:t>
            </a:r>
            <a:r>
              <a:rPr lang="ru-RU" sz="2000" smtClean="0">
                <a:solidFill>
                  <a:srgbClr val="FF0000"/>
                </a:solidFill>
              </a:rPr>
              <a:t>1993</a:t>
            </a:r>
            <a:r>
              <a:rPr lang="ru-RU" sz="2000" smtClean="0"/>
              <a:t> году компании Intel и Microsoft усовершенствовали шину в плане поддержки </a:t>
            </a:r>
            <a:r>
              <a:rPr lang="ru-RU" sz="2000" smtClean="0">
                <a:solidFill>
                  <a:schemeClr val="hlink"/>
                </a:solidFill>
              </a:rPr>
              <a:t>Plug and Play</a:t>
            </a:r>
            <a:r>
              <a:rPr lang="ru-RU" sz="2000" smtClean="0"/>
              <a:t>, таким образом явив миру </a:t>
            </a:r>
            <a:r>
              <a:rPr lang="ru-RU" sz="2000" smtClean="0">
                <a:solidFill>
                  <a:schemeClr val="folHlink"/>
                </a:solidFill>
              </a:rPr>
              <a:t>ISA PnP</a:t>
            </a:r>
            <a:r>
              <a:rPr lang="ru-RU" sz="2000" smtClean="0"/>
              <a:t>, которая позволяла операционной системе самой определять ресурсы, назначаемые для устройства (прерывание, адреса памяти для обмена с системой и т.п.).</a:t>
            </a:r>
          </a:p>
          <a:p>
            <a:pPr algn="just" eaLnBrk="1" hangingPunct="1">
              <a:lnSpc>
                <a:spcPct val="80000"/>
              </a:lnSpc>
            </a:pPr>
            <a:endParaRPr lang="ru-RU" sz="2000" smtClean="0"/>
          </a:p>
          <a:p>
            <a:pPr algn="just" eaLnBrk="1" hangingPunct="1">
              <a:lnSpc>
                <a:spcPct val="80000"/>
              </a:lnSpc>
            </a:pPr>
            <a:r>
              <a:rPr lang="ru-RU" sz="2000" smtClean="0"/>
              <a:t>Интерфейс ISA был основным на системах типа </a:t>
            </a:r>
            <a:r>
              <a:rPr lang="ru-RU" sz="2000" smtClean="0">
                <a:solidFill>
                  <a:srgbClr val="FF0000"/>
                </a:solidFill>
              </a:rPr>
              <a:t>AT</a:t>
            </a:r>
            <a:r>
              <a:rPr lang="ru-RU" sz="2000" smtClean="0"/>
              <a:t>, в дальнейшем с середины 1990-х годов на материнских платах форм-фактора ATX, он стал вытесняться перспективными PCI. </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800px-Siemens_SIMATIC_RACK_PC_840_V2_0007"/>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250825" y="0"/>
            <a:ext cx="8893175" cy="6858000"/>
          </a:xfrm>
        </p:spPr>
        <p:txBody>
          <a:bodyPr/>
          <a:lstStyle/>
          <a:p>
            <a:pPr algn="just" eaLnBrk="1" hangingPunct="1">
              <a:lnSpc>
                <a:spcPct val="90000"/>
              </a:lnSpc>
            </a:pPr>
            <a:r>
              <a:rPr lang="ru-RU" sz="2400" smtClean="0">
                <a:solidFill>
                  <a:srgbClr val="C00000"/>
                </a:solidFill>
              </a:rPr>
              <a:t>EISA (англ. Extended Industry Standard Architecture) </a:t>
            </a:r>
            <a:r>
              <a:rPr lang="ru-RU" sz="2400" smtClean="0"/>
              <a:t>— шина для IBM-совместимых компьютеров. Была анонсирована в конце 1988 консорциумом из девяти основных производителей IBM-совместимых компьютеров (Compaq, Hewlett-Packard, Epson, NEC, Olivetti, AST Research, Tandy, Wyse и Zenith) как ответ на введение фирмой IBM новой скоростной (по сравнению с устаревающей ISA), но проприетарной, шины MCA в компьютерах серии PS/2.</a:t>
            </a:r>
          </a:p>
          <a:p>
            <a:pPr algn="just" eaLnBrk="1" hangingPunct="1">
              <a:lnSpc>
                <a:spcPct val="90000"/>
              </a:lnSpc>
            </a:pPr>
            <a:r>
              <a:rPr lang="ru-RU" sz="2400" smtClean="0"/>
              <a:t>EISA расширяет распространённую шину ISA до 32 разрядов и позволяет подключать к шине более одного ЦПУ. </a:t>
            </a:r>
            <a:r>
              <a:rPr lang="ru-RU" sz="2400" smtClean="0">
                <a:solidFill>
                  <a:srgbClr val="7030A0"/>
                </a:solidFill>
              </a:rPr>
              <a:t>Адресное пространство, по сравнению с ISA, увеличено до 4 ГБ. </a:t>
            </a:r>
          </a:p>
          <a:p>
            <a:pPr algn="just" eaLnBrk="1" hangingPunct="1">
              <a:lnSpc>
                <a:spcPct val="90000"/>
              </a:lnSpc>
            </a:pPr>
            <a:r>
              <a:rPr lang="ru-RU" sz="2400" smtClean="0"/>
              <a:t>Использование шины EISA было дорогостоящим (хотя и дешевле MCA), так что EISA не получила распространения в персональных компьютерах. Однако она получила распространение в серверах, так как была приспособлена для задач, требующих большой пропускной способности шины (например, обмен с НЖМД и работа в сети).</a:t>
            </a:r>
          </a:p>
          <a:p>
            <a:pPr eaLnBrk="1" hangingPunct="1">
              <a:lnSpc>
                <a:spcPct val="90000"/>
              </a:lnSpc>
            </a:pPr>
            <a:endParaRPr lang="ru-RU" sz="2400" smtClean="0"/>
          </a:p>
          <a:p>
            <a:pPr eaLnBrk="1" hangingPunct="1">
              <a:lnSpc>
                <a:spcPct val="90000"/>
              </a:lnSpc>
            </a:pPr>
            <a:endParaRPr lang="ru-RU" sz="2400" smtClean="0"/>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descr="450px-EISA_Bus"/>
          <p:cNvPicPr>
            <a:picLocks noChangeAspect="1" noChangeArrowheads="1"/>
          </p:cNvPicPr>
          <p:nvPr/>
        </p:nvPicPr>
        <p:blipFill>
          <a:blip r:embed="rId2" cstate="print"/>
          <a:srcRect/>
          <a:stretch>
            <a:fillRect/>
          </a:stretch>
        </p:blipFill>
        <p:spPr bwMode="auto">
          <a:xfrm>
            <a:off x="1116013" y="260350"/>
            <a:ext cx="6697662" cy="6146800"/>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50825" y="188913"/>
            <a:ext cx="8642350" cy="6553200"/>
          </a:xfrm>
        </p:spPr>
        <p:txBody>
          <a:bodyPr/>
          <a:lstStyle/>
          <a:p>
            <a:pPr algn="just" eaLnBrk="1" hangingPunct="1">
              <a:lnSpc>
                <a:spcPct val="80000"/>
              </a:lnSpc>
            </a:pPr>
            <a:r>
              <a:rPr lang="ru-RU" sz="2400" smtClean="0">
                <a:solidFill>
                  <a:srgbClr val="C00000"/>
                </a:solidFill>
              </a:rPr>
              <a:t>VESA local bus — VL-Bus или VLB </a:t>
            </a:r>
            <a:r>
              <a:rPr lang="ru-RU" sz="2400" smtClean="0"/>
              <a:t>— тип локальной шины, разработанный ассоциацией VESA для ПК. Шина VLB, по существу, является расширением внутренней шины МП Intel 80486 для связи с видеоадаптером и реже с контроллером HDD. Реальная скорость передачи данных по </a:t>
            </a:r>
            <a:r>
              <a:rPr lang="ru-RU" sz="2400" smtClean="0">
                <a:solidFill>
                  <a:srgbClr val="00B050"/>
                </a:solidFill>
              </a:rPr>
              <a:t>VLB — 80 Мбайт/с (теоретически достижимая — 132 Мбайт/с).</a:t>
            </a:r>
          </a:p>
          <a:p>
            <a:pPr algn="just" eaLnBrk="1" hangingPunct="1">
              <a:lnSpc>
                <a:spcPct val="80000"/>
              </a:lnSpc>
            </a:pPr>
            <a:r>
              <a:rPr lang="ru-RU" sz="2400" smtClean="0"/>
              <a:t>Разработана в 1992 г. Ассоциацией стандартов видеооборудования (VESA — Video Electronics Standards Association), поэтому часто ее называют шиной VESA. Главной целью её разработки была дешёвая альтернатива шинам MicroChannel и EISA, пригодная для внедрения в массовые настольные компьютеры. С этой ролью шина VLB успешно справилась. Было выпущено большое количество плат контроллеров, использовавших эту шину, на основе выпущенных ранее микросхем, работавших до этого с шиной ISA. Даже при 16-битной архитектуре мог быть получен выигрыш от в 4 раза большей тактовой частоты. С появлением шины PCI и процессоров Intel Pentium необходимость в ее использовании исчезла</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323850" y="260350"/>
            <a:ext cx="8496300" cy="6408738"/>
          </a:xfrm>
        </p:spPr>
        <p:txBody>
          <a:bodyPr/>
          <a:lstStyle/>
          <a:p>
            <a:pPr algn="just" eaLnBrk="1" hangingPunct="1">
              <a:lnSpc>
                <a:spcPct val="80000"/>
              </a:lnSpc>
            </a:pPr>
            <a:r>
              <a:rPr lang="ru-RU" sz="2400" smtClean="0">
                <a:solidFill>
                  <a:srgbClr val="C00000"/>
                </a:solidFill>
              </a:rPr>
              <a:t>PCI (англ. Peripheral component interconnect</a:t>
            </a:r>
            <a:r>
              <a:rPr lang="ru-RU" sz="2400" smtClean="0"/>
              <a:t>, дословно — взаимосвязь периферийных компонентов) — шина ввода-вывода для подключения периферийных устройств к материнской плате компьютера.</a:t>
            </a:r>
          </a:p>
          <a:p>
            <a:pPr algn="just" eaLnBrk="1" hangingPunct="1">
              <a:lnSpc>
                <a:spcPct val="80000"/>
              </a:lnSpc>
            </a:pPr>
            <a:endParaRPr lang="ru-RU" sz="2400" smtClean="0"/>
          </a:p>
          <a:p>
            <a:pPr algn="just" eaLnBrk="1" hangingPunct="1">
              <a:lnSpc>
                <a:spcPct val="80000"/>
              </a:lnSpc>
            </a:pPr>
            <a:r>
              <a:rPr lang="ru-RU" sz="2400" smtClean="0"/>
              <a:t>Стандарт на шину PCI определяет:</a:t>
            </a:r>
          </a:p>
          <a:p>
            <a:pPr algn="just" eaLnBrk="1" hangingPunct="1">
              <a:lnSpc>
                <a:spcPct val="80000"/>
              </a:lnSpc>
            </a:pPr>
            <a:endParaRPr lang="ru-RU" sz="2400" smtClean="0"/>
          </a:p>
          <a:p>
            <a:pPr algn="just" eaLnBrk="1" hangingPunct="1">
              <a:lnSpc>
                <a:spcPct val="80000"/>
              </a:lnSpc>
            </a:pPr>
            <a:r>
              <a:rPr lang="ru-RU" sz="2400" smtClean="0"/>
              <a:t>    физические параметры (например, разъёмы и разводку сигнальных линий);</a:t>
            </a:r>
          </a:p>
          <a:p>
            <a:pPr algn="just" eaLnBrk="1" hangingPunct="1">
              <a:lnSpc>
                <a:spcPct val="80000"/>
              </a:lnSpc>
            </a:pPr>
            <a:r>
              <a:rPr lang="ru-RU" sz="2400" smtClean="0"/>
              <a:t>    электрические параметры (например, напряжения);</a:t>
            </a:r>
          </a:p>
          <a:p>
            <a:pPr algn="just" eaLnBrk="1" hangingPunct="1">
              <a:lnSpc>
                <a:spcPct val="80000"/>
              </a:lnSpc>
            </a:pPr>
            <a:r>
              <a:rPr lang="ru-RU" sz="2400" smtClean="0"/>
              <a:t>    логическую модель (например, типы циклов шины, адресацию на шине).</a:t>
            </a:r>
          </a:p>
          <a:p>
            <a:pPr algn="just" eaLnBrk="1" hangingPunct="1">
              <a:lnSpc>
                <a:spcPct val="80000"/>
              </a:lnSpc>
            </a:pPr>
            <a:endParaRPr lang="ru-RU" sz="2400" smtClean="0"/>
          </a:p>
          <a:p>
            <a:pPr algn="just" eaLnBrk="1" hangingPunct="1">
              <a:lnSpc>
                <a:spcPct val="80000"/>
              </a:lnSpc>
            </a:pPr>
            <a:r>
              <a:rPr lang="ru-RU" sz="2400" smtClean="0"/>
              <a:t>Развитием стандарта PCI занимается организация PCI Special Interest Group.</a:t>
            </a:r>
          </a:p>
          <a:p>
            <a:pPr algn="just" eaLnBrk="1" hangingPunct="1">
              <a:lnSpc>
                <a:spcPct val="80000"/>
              </a:lnSpc>
            </a:pPr>
            <a:endParaRPr lang="ru-RU" sz="2400" smtClean="0"/>
          </a:p>
          <a:p>
            <a:pPr algn="just" eaLnBrk="1" hangingPunct="1">
              <a:lnSpc>
                <a:spcPct val="80000"/>
              </a:lnSpc>
            </a:pPr>
            <a:r>
              <a:rPr lang="ru-RU" sz="2400" smtClean="0"/>
              <a:t>Интерфейс широко применялся в бытовых компьютерах в период 1995-2005 год</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79388" y="188913"/>
            <a:ext cx="8785225" cy="6480175"/>
          </a:xfrm>
        </p:spPr>
        <p:txBody>
          <a:bodyPr/>
          <a:lstStyle/>
          <a:p>
            <a:pPr algn="just" eaLnBrk="1" hangingPunct="1">
              <a:lnSpc>
                <a:spcPct val="80000"/>
              </a:lnSpc>
            </a:pPr>
            <a:r>
              <a:rPr lang="ru-RU" sz="2000" smtClean="0">
                <a:solidFill>
                  <a:srgbClr val="C00000"/>
                </a:solidFill>
              </a:rPr>
              <a:t>В 1992 году </a:t>
            </a:r>
            <a:r>
              <a:rPr lang="ru-RU" sz="2000" smtClean="0"/>
              <a:t>появляется первая версия шины PCI, Intel объявляет, что стандарт шины будет открытым, и создаёт PCI Special Interest Group. Благодаря этому любой заинтересованный разработчик получает возможность создавать устройства для шины PCI без необходимости приобретения лицензии. Первая версия шины имела тактовую частоту 33 МГц, могла быть 32- или 64-битной, а устройства могли работать с сигналами в 5 В или 3,3 В. Теоретически </a:t>
            </a:r>
            <a:r>
              <a:rPr lang="ru-RU" sz="2000" smtClean="0">
                <a:solidFill>
                  <a:srgbClr val="7030A0"/>
                </a:solidFill>
              </a:rPr>
              <a:t>пропускная способность шины 133 Мбайт/с</a:t>
            </a:r>
            <a:r>
              <a:rPr lang="ru-RU" sz="2000" smtClean="0"/>
              <a:t>, однако </a:t>
            </a:r>
            <a:r>
              <a:rPr lang="ru-RU" sz="2000" smtClean="0">
                <a:solidFill>
                  <a:srgbClr val="00B050"/>
                </a:solidFill>
              </a:rPr>
              <a:t>в реальности пропускная способность составляла около 80 Мбайт/с</a:t>
            </a:r>
            <a:r>
              <a:rPr lang="ru-RU" sz="2000" smtClean="0"/>
              <a:t>.</a:t>
            </a:r>
          </a:p>
          <a:p>
            <a:pPr algn="just" eaLnBrk="1" hangingPunct="1">
              <a:lnSpc>
                <a:spcPct val="80000"/>
              </a:lnSpc>
            </a:pPr>
            <a:r>
              <a:rPr lang="ru-RU" sz="2000" smtClean="0"/>
              <a:t>В 1995 году появляется версия PCI 2.1 (ещё одно название — «параллельная шина PCI»), которая обеспечила передачу данных по шине с частотой 66 МГц и максимальную скорость передачи в 533 Мбайт/с (для 64-битного варианта с частотой 66 МГц). Кроме того, эта шина уже была поддержана на уровне ОС Windows 95 (технология Plug and Play). Версия шины PCI 2.1 оказалась настолько популярной, что вскоре уже она была перенесена на платформы с процессорами Alpha, MIPS, PowerPC, SPARC и др.</a:t>
            </a:r>
          </a:p>
          <a:p>
            <a:pPr algn="just" eaLnBrk="1" hangingPunct="1">
              <a:lnSpc>
                <a:spcPct val="80000"/>
              </a:lnSpc>
            </a:pPr>
            <a:r>
              <a:rPr lang="ru-RU" sz="2000" smtClean="0"/>
              <a:t>В 1997 году, в связи с развитием компьютерной графики и разработкой шины AGP, шина PCI перестала удовлетворять новым, повышенным требованиям к видеокартам и перестала использоваться для установки видеокарт.</a:t>
            </a:r>
          </a:p>
          <a:p>
            <a:pPr algn="just" eaLnBrk="1" hangingPunct="1">
              <a:lnSpc>
                <a:spcPct val="80000"/>
              </a:lnSpc>
            </a:pPr>
            <a:r>
              <a:rPr lang="ru-RU" sz="2000" smtClean="0"/>
              <a:t>В конце 2000-х - начале 2010-х интерфейс PCI постепенно вытеснился интерфейсами PCI Express и USB</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179388" y="188913"/>
            <a:ext cx="8713787" cy="6335712"/>
          </a:xfrm>
        </p:spPr>
        <p:txBody>
          <a:bodyPr/>
          <a:lstStyle/>
          <a:p>
            <a:pPr eaLnBrk="1" hangingPunct="1">
              <a:lnSpc>
                <a:spcPct val="80000"/>
              </a:lnSpc>
            </a:pPr>
            <a:r>
              <a:rPr lang="ru-RU" sz="2000" smtClean="0"/>
              <a:t>AGP (от англ. Accelerated Graphics Port, ускоренный графический порт) — специализированная 32-разрядная системная шина для видеокарты, разработанная в 1996 году компанией Intel. Появилась одновременно с чипсетами для процессора Intel Pentium MMX; у сторонних производителей появилась в чипсетах MVP3, MVP5 c Super Socket 7. Основной задачей разработчиков было увеличение производительности и уменьшение стоимости видеокарты, за счёт уменьшения количества встроенной видеопамяти. По замыслу Intel, большие объёмы видеопамяти для AGP-карт были бы не нужны, поскольку технология предусматривала высокоскоростной доступ к общей памяти. Её отличия от предшественницы, шины PCI:</a:t>
            </a:r>
          </a:p>
          <a:p>
            <a:pPr eaLnBrk="1" hangingPunct="1">
              <a:lnSpc>
                <a:spcPct val="80000"/>
              </a:lnSpc>
            </a:pPr>
            <a:endParaRPr lang="ru-RU" sz="2000" smtClean="0"/>
          </a:p>
          <a:p>
            <a:pPr eaLnBrk="1" hangingPunct="1">
              <a:lnSpc>
                <a:spcPct val="80000"/>
              </a:lnSpc>
            </a:pPr>
            <a:r>
              <a:rPr lang="ru-RU" sz="2000" smtClean="0"/>
              <a:t>    работа на тактовой частоте 66 МГц;</a:t>
            </a:r>
          </a:p>
          <a:p>
            <a:pPr eaLnBrk="1" hangingPunct="1">
              <a:lnSpc>
                <a:spcPct val="80000"/>
              </a:lnSpc>
            </a:pPr>
            <a:r>
              <a:rPr lang="ru-RU" sz="2000" smtClean="0"/>
              <a:t>    увеличенная пропускная способность;</a:t>
            </a:r>
          </a:p>
          <a:p>
            <a:pPr eaLnBrk="1" hangingPunct="1">
              <a:lnSpc>
                <a:spcPct val="80000"/>
              </a:lnSpc>
            </a:pPr>
            <a:r>
              <a:rPr lang="ru-RU" sz="2000" smtClean="0"/>
              <a:t>    режим работы с памятью DMA и DME;</a:t>
            </a:r>
          </a:p>
          <a:p>
            <a:pPr eaLnBrk="1" hangingPunct="1">
              <a:lnSpc>
                <a:spcPct val="80000"/>
              </a:lnSpc>
            </a:pPr>
            <a:r>
              <a:rPr lang="ru-RU" sz="2000" smtClean="0"/>
              <a:t>    разделение запросов на операцию и передачу данных;</a:t>
            </a:r>
          </a:p>
          <a:p>
            <a:pPr eaLnBrk="1" hangingPunct="1">
              <a:lnSpc>
                <a:spcPct val="80000"/>
              </a:lnSpc>
            </a:pPr>
            <a:r>
              <a:rPr lang="ru-RU" sz="2000" smtClean="0"/>
              <a:t>    возможность использования видеокарт с большим энергопотреблением, нежели PCI.</a:t>
            </a:r>
          </a:p>
          <a:p>
            <a:pPr eaLnBrk="1" hangingPunct="1">
              <a:lnSpc>
                <a:spcPct val="80000"/>
              </a:lnSpc>
            </a:pPr>
            <a:r>
              <a:rPr lang="ru-RU" sz="2000" smtClean="0"/>
              <a:t>С середины 2000-х материнские платы со слотами AGP практически не выпускаются; стандарт AGP был повсеместно вытеснен на рынке более быстрым и универсальным PCI Express</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68313" y="0"/>
            <a:ext cx="8229600" cy="706438"/>
          </a:xfrm>
        </p:spPr>
        <p:txBody>
          <a:bodyPr/>
          <a:lstStyle/>
          <a:p>
            <a:pPr eaLnBrk="1" hangingPunct="1"/>
            <a:r>
              <a:rPr lang="ru-RU" sz="4000" smtClean="0"/>
              <a:t>Кэш память</a:t>
            </a:r>
          </a:p>
        </p:txBody>
      </p:sp>
      <p:sp>
        <p:nvSpPr>
          <p:cNvPr id="3075" name="Rectangle 3"/>
          <p:cNvSpPr>
            <a:spLocks noGrp="1" noChangeArrowheads="1"/>
          </p:cNvSpPr>
          <p:nvPr>
            <p:ph type="body" sz="half" idx="1"/>
          </p:nvPr>
        </p:nvSpPr>
        <p:spPr>
          <a:xfrm>
            <a:off x="323850" y="2133600"/>
            <a:ext cx="8064500" cy="1150938"/>
          </a:xfrm>
        </p:spPr>
        <p:txBody>
          <a:bodyPr/>
          <a:lstStyle/>
          <a:p>
            <a:pPr eaLnBrk="1" hangingPunct="1"/>
            <a:r>
              <a:rPr lang="ru-RU" sz="2000" smtClean="0"/>
              <a:t>Кэш прямого доступа</a:t>
            </a:r>
          </a:p>
          <a:p>
            <a:pPr eaLnBrk="1" hangingPunct="1"/>
            <a:r>
              <a:rPr lang="ru-RU" sz="2000" smtClean="0"/>
              <a:t>Наборно-ассоциативный кэш</a:t>
            </a:r>
          </a:p>
          <a:p>
            <a:pPr eaLnBrk="1" hangingPunct="1"/>
            <a:r>
              <a:rPr lang="ru-RU" sz="2000" smtClean="0"/>
              <a:t>Ассоциативный кэш</a:t>
            </a:r>
          </a:p>
          <a:p>
            <a:pPr eaLnBrk="1" hangingPunct="1"/>
            <a:endParaRPr lang="ru-RU" sz="2000" smtClean="0"/>
          </a:p>
        </p:txBody>
      </p:sp>
      <p:sp>
        <p:nvSpPr>
          <p:cNvPr id="3076" name="Rectangle 4"/>
          <p:cNvSpPr>
            <a:spLocks noChangeArrowheads="1"/>
          </p:cNvSpPr>
          <p:nvPr/>
        </p:nvSpPr>
        <p:spPr bwMode="auto">
          <a:xfrm>
            <a:off x="280988" y="692150"/>
            <a:ext cx="8863012" cy="1465263"/>
          </a:xfrm>
          <a:prstGeom prst="rect">
            <a:avLst/>
          </a:prstGeom>
          <a:noFill/>
          <a:ln w="9525">
            <a:noFill/>
            <a:miter lim="800000"/>
            <a:headEnd/>
            <a:tailEnd/>
          </a:ln>
        </p:spPr>
        <p:txBody>
          <a:bodyPr>
            <a:spAutoFit/>
          </a:bodyPr>
          <a:lstStyle/>
          <a:p>
            <a:pPr algn="just"/>
            <a:r>
              <a:rPr lang="ru-RU"/>
              <a:t>Промежуточный буфер с быстрым доступом, содержащий информацию, которая может быть запрошена с наибольшей вероятностью. Доступ к данным в кэше осуществляется быстрее, чем выборка исходных данных из более медленной памяти или удаленного источника, однако её объём существенно ограничен по сравнению с хранилищем исходных данных.</a:t>
            </a:r>
          </a:p>
        </p:txBody>
      </p:sp>
      <p:pic>
        <p:nvPicPr>
          <p:cNvPr id="3077" name="Picture 5" descr="cache"/>
          <p:cNvPicPr>
            <a:picLocks noGrp="1" noChangeAspect="1" noChangeArrowheads="1"/>
          </p:cNvPicPr>
          <p:nvPr>
            <p:ph sz="half" idx="2"/>
          </p:nvPr>
        </p:nvPicPr>
        <p:blipFill>
          <a:blip r:embed="rId2" cstate="print"/>
          <a:srcRect/>
          <a:stretch>
            <a:fillRect/>
          </a:stretch>
        </p:blipFill>
        <p:spPr>
          <a:xfrm>
            <a:off x="1619250" y="3357563"/>
            <a:ext cx="6551613" cy="3276600"/>
          </a:xfrm>
          <a:noFill/>
        </p:spPr>
      </p:pic>
      <p:sp>
        <p:nvSpPr>
          <p:cNvPr id="6" name="Номер слайда 5"/>
          <p:cNvSpPr>
            <a:spLocks noGrp="1"/>
          </p:cNvSpPr>
          <p:nvPr>
            <p:ph type="sldNum" sz="quarter" idx="12"/>
          </p:nvPr>
        </p:nvSpPr>
        <p:spPr/>
        <p:txBody>
          <a:bodyPr/>
          <a:lstStyle/>
          <a:p>
            <a:pPr>
              <a:defRPr/>
            </a:pPr>
            <a:fld id="{D237BF36-D4CF-46F1-AFBC-06A887148B36}" type="slidenum">
              <a:rPr lang="ru-RU" smtClean="0"/>
              <a:pPr>
                <a:defRPr/>
              </a:pPr>
              <a:t>2</a:t>
            </a:fld>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179388" y="188913"/>
            <a:ext cx="8964612" cy="6335712"/>
          </a:xfrm>
        </p:spPr>
        <p:txBody>
          <a:bodyPr/>
          <a:lstStyle/>
          <a:p>
            <a:pPr eaLnBrk="1" hangingPunct="1">
              <a:lnSpc>
                <a:spcPct val="80000"/>
              </a:lnSpc>
            </a:pPr>
            <a:r>
              <a:rPr lang="ru-RU" sz="2000" smtClean="0"/>
              <a:t>PCI Express, или PCIe, или PCI-E (также известная как 3GIO for 3rd Generation I/O; не путать с PCI-X и PXI) — компьютерная шина (хотя на физическом уровне шиной не является, будучи соединением типа «точка-точка»), использующая программную модель шины PCI и высокопроизводительный физический протокол, основанный на последовательной передаче данных.</a:t>
            </a:r>
          </a:p>
          <a:p>
            <a:pPr eaLnBrk="1" hangingPunct="1">
              <a:lnSpc>
                <a:spcPct val="80000"/>
              </a:lnSpc>
            </a:pPr>
            <a:r>
              <a:rPr lang="ru-RU" sz="2000" smtClean="0"/>
              <a:t>В отличие от стандарта PCI, использовавшего для передачи данных общую шину с подключением параллельно нескольких устройств, PCI Express, в общем случае, является пакетной сетью с топологией типа звезда.</a:t>
            </a:r>
          </a:p>
          <a:p>
            <a:pPr eaLnBrk="1" hangingPunct="1">
              <a:lnSpc>
                <a:spcPct val="80000"/>
              </a:lnSpc>
            </a:pPr>
            <a:endParaRPr lang="ru-RU" sz="2000" smtClean="0"/>
          </a:p>
          <a:p>
            <a:pPr eaLnBrk="1" hangingPunct="1">
              <a:lnSpc>
                <a:spcPct val="80000"/>
              </a:lnSpc>
            </a:pPr>
            <a:r>
              <a:rPr lang="ru-RU" sz="2000" smtClean="0"/>
              <a:t>Устройства PCI Express взаимодействуют между собой через среду, образованную коммутаторами, при этом каждое устройство напрямую связано соединением типа точка-точка с коммутатором.</a:t>
            </a:r>
          </a:p>
          <a:p>
            <a:pPr eaLnBrk="1" hangingPunct="1">
              <a:lnSpc>
                <a:spcPct val="80000"/>
              </a:lnSpc>
            </a:pPr>
            <a:endParaRPr lang="ru-RU" sz="2000" smtClean="0"/>
          </a:p>
          <a:p>
            <a:pPr eaLnBrk="1" hangingPunct="1">
              <a:lnSpc>
                <a:spcPct val="80000"/>
              </a:lnSpc>
            </a:pPr>
            <a:r>
              <a:rPr lang="ru-RU" sz="2000" smtClean="0"/>
              <a:t>Кроме того, шиной PCI Express поддерживается:</a:t>
            </a:r>
          </a:p>
          <a:p>
            <a:pPr eaLnBrk="1" hangingPunct="1">
              <a:lnSpc>
                <a:spcPct val="80000"/>
              </a:lnSpc>
            </a:pPr>
            <a:endParaRPr lang="ru-RU" sz="2000" smtClean="0"/>
          </a:p>
          <a:p>
            <a:pPr eaLnBrk="1" hangingPunct="1">
              <a:lnSpc>
                <a:spcPct val="80000"/>
              </a:lnSpc>
            </a:pPr>
            <a:r>
              <a:rPr lang="ru-RU" sz="2000" smtClean="0"/>
              <a:t>    горячая замена карт;</a:t>
            </a:r>
          </a:p>
          <a:p>
            <a:pPr eaLnBrk="1" hangingPunct="1">
              <a:lnSpc>
                <a:spcPct val="80000"/>
              </a:lnSpc>
            </a:pPr>
            <a:r>
              <a:rPr lang="ru-RU" sz="2000" smtClean="0"/>
              <a:t>    гарантированная полоса пропускания (QoS);</a:t>
            </a:r>
          </a:p>
          <a:p>
            <a:pPr eaLnBrk="1" hangingPunct="1">
              <a:lnSpc>
                <a:spcPct val="80000"/>
              </a:lnSpc>
            </a:pPr>
            <a:r>
              <a:rPr lang="ru-RU" sz="2000" smtClean="0"/>
              <a:t>    управление энергопотреблением;</a:t>
            </a:r>
          </a:p>
          <a:p>
            <a:pPr eaLnBrk="1" hangingPunct="1">
              <a:lnSpc>
                <a:spcPct val="80000"/>
              </a:lnSpc>
            </a:pPr>
            <a:r>
              <a:rPr lang="ru-RU" sz="2000" smtClean="0"/>
              <a:t>    контроль целостности передаваемых данных.</a:t>
            </a:r>
          </a:p>
          <a:p>
            <a:pPr eaLnBrk="1" hangingPunct="1">
              <a:lnSpc>
                <a:spcPct val="80000"/>
              </a:lnSpc>
            </a:pPr>
            <a:endParaRPr lang="ru-RU" sz="2000" smtClean="0"/>
          </a:p>
          <a:p>
            <a:pPr eaLnBrk="1" hangingPunct="1">
              <a:lnSpc>
                <a:spcPct val="80000"/>
              </a:lnSpc>
            </a:pPr>
            <a:endParaRPr lang="ru-RU" sz="2000" smtClean="0"/>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1"/>
          </p:nvPr>
        </p:nvSpPr>
        <p:spPr>
          <a:xfrm>
            <a:off x="323850" y="260350"/>
            <a:ext cx="8496300" cy="3240088"/>
          </a:xfrm>
        </p:spPr>
        <p:txBody>
          <a:bodyPr/>
          <a:lstStyle/>
          <a:p>
            <a:pPr eaLnBrk="1" hangingPunct="1"/>
            <a:r>
              <a:rPr lang="ru-RU" sz="2800" smtClean="0"/>
              <a:t>USB (ю-эс-би, англ. Universal Serial Bus — «универсальная последовательная шина») — последовательный интерфейс передачи данных для среднескоростных и низкоскоростных периферийных устройств в вычислительной технике.</a:t>
            </a:r>
          </a:p>
        </p:txBody>
      </p:sp>
      <p:pic>
        <p:nvPicPr>
          <p:cNvPr id="22531" name="Picture 4" descr="330px-Usb-svg"/>
          <p:cNvPicPr>
            <a:picLocks noGrp="1" noChangeAspect="1" noChangeArrowheads="1"/>
          </p:cNvPicPr>
          <p:nvPr>
            <p:ph sz="half" idx="2"/>
          </p:nvPr>
        </p:nvPicPr>
        <p:blipFill>
          <a:blip r:embed="rId2" cstate="print"/>
          <a:srcRect/>
          <a:stretch>
            <a:fillRect/>
          </a:stretch>
        </p:blipFill>
        <p:spPr>
          <a:xfrm>
            <a:off x="5795963" y="3357563"/>
            <a:ext cx="3143250" cy="3143250"/>
          </a:xfrm>
          <a:noFill/>
        </p:spPr>
      </p:pic>
      <p:sp>
        <p:nvSpPr>
          <p:cNvPr id="22532" name="Rectangle 7"/>
          <p:cNvSpPr>
            <a:spLocks noChangeArrowheads="1"/>
          </p:cNvSpPr>
          <p:nvPr/>
        </p:nvSpPr>
        <p:spPr bwMode="auto">
          <a:xfrm>
            <a:off x="395288" y="2924175"/>
            <a:ext cx="5329237" cy="3662363"/>
          </a:xfrm>
          <a:prstGeom prst="rect">
            <a:avLst/>
          </a:prstGeom>
          <a:noFill/>
          <a:ln w="9525">
            <a:noFill/>
            <a:miter lim="800000"/>
            <a:headEnd/>
            <a:tailEnd/>
          </a:ln>
        </p:spPr>
        <p:txBody>
          <a:bodyPr>
            <a:spAutoFit/>
          </a:bodyPr>
          <a:lstStyle/>
          <a:p>
            <a:r>
              <a:rPr lang="ru-RU"/>
              <a:t>Для подключения периферийных устройств к шине USB используется четырёхпроводной кабель, при этом два провода (витая пара) в дифференциальном включении используются для приёма и передачи данных, а два провода — для питания периферийного устройства. Благодаря встроенным линиям питания USB позволяет подключать периферийные устройства без собственного источника питания (максимальная сила тока, потребляемого устройством по линиям питания шины USB, не должна превышать 500 мА, у USB 3.0 — 900 мА, у USB 3.1 до 5А).</a:t>
            </a:r>
          </a:p>
        </p:txBody>
      </p:sp>
      <p:sp>
        <p:nvSpPr>
          <p:cNvPr id="5" name="Номер слайда 4"/>
          <p:cNvSpPr>
            <a:spLocks noGrp="1"/>
          </p:cNvSpPr>
          <p:nvPr>
            <p:ph type="sldNum" sz="quarter" idx="12"/>
          </p:nvPr>
        </p:nvSpPr>
        <p:spPr/>
        <p:txBody>
          <a:bodyPr/>
          <a:lstStyle/>
          <a:p>
            <a:pPr>
              <a:defRPr/>
            </a:pPr>
            <a:fld id="{D237BF36-D4CF-46F1-AFBC-06A887148B36}" type="slidenum">
              <a:rPr lang="ru-RU" smtClean="0"/>
              <a:pPr>
                <a:defRPr/>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179388" y="0"/>
            <a:ext cx="8964612" cy="6742113"/>
          </a:xfrm>
        </p:spPr>
        <p:txBody>
          <a:bodyPr/>
          <a:lstStyle/>
          <a:p>
            <a:pPr eaLnBrk="1" hangingPunct="1">
              <a:lnSpc>
                <a:spcPct val="80000"/>
              </a:lnSpc>
            </a:pPr>
            <a:r>
              <a:rPr lang="ru-RU" sz="2000" smtClean="0"/>
              <a:t>USB 1.0</a:t>
            </a:r>
          </a:p>
          <a:p>
            <a:pPr eaLnBrk="1" hangingPunct="1">
              <a:lnSpc>
                <a:spcPct val="80000"/>
              </a:lnSpc>
            </a:pPr>
            <a:endParaRPr lang="ru-RU" sz="2000" smtClean="0"/>
          </a:p>
          <a:p>
            <a:pPr eaLnBrk="1" hangingPunct="1">
              <a:lnSpc>
                <a:spcPct val="80000"/>
              </a:lnSpc>
            </a:pPr>
            <a:r>
              <a:rPr lang="ru-RU" sz="2000" smtClean="0"/>
              <a:t>Спецификация выпущена 15 января 1996 года.</a:t>
            </a:r>
          </a:p>
          <a:p>
            <a:pPr eaLnBrk="1" hangingPunct="1">
              <a:lnSpc>
                <a:spcPct val="80000"/>
              </a:lnSpc>
            </a:pPr>
            <a:endParaRPr lang="ru-RU" sz="2000" smtClean="0"/>
          </a:p>
          <a:p>
            <a:pPr eaLnBrk="1" hangingPunct="1">
              <a:lnSpc>
                <a:spcPct val="80000"/>
              </a:lnSpc>
            </a:pPr>
            <a:r>
              <a:rPr lang="ru-RU" sz="2000" smtClean="0"/>
              <a:t>Технические характеристики:</a:t>
            </a:r>
          </a:p>
          <a:p>
            <a:pPr eaLnBrk="1" hangingPunct="1">
              <a:lnSpc>
                <a:spcPct val="80000"/>
              </a:lnSpc>
            </a:pPr>
            <a:endParaRPr lang="ru-RU" sz="2000" smtClean="0"/>
          </a:p>
          <a:p>
            <a:pPr eaLnBrk="1" hangingPunct="1">
              <a:lnSpc>
                <a:spcPct val="80000"/>
              </a:lnSpc>
            </a:pPr>
            <a:r>
              <a:rPr lang="ru-RU" sz="2000" smtClean="0"/>
              <a:t>    два режима работы:</a:t>
            </a:r>
          </a:p>
          <a:p>
            <a:pPr eaLnBrk="1" hangingPunct="1">
              <a:lnSpc>
                <a:spcPct val="80000"/>
              </a:lnSpc>
              <a:buFontTx/>
              <a:buNone/>
            </a:pPr>
            <a:r>
              <a:rPr lang="ru-RU" sz="2000" smtClean="0">
                <a:solidFill>
                  <a:srgbClr val="FF0000"/>
                </a:solidFill>
              </a:rPr>
              <a:t>режим с низкой пропускной способностью</a:t>
            </a:r>
            <a:r>
              <a:rPr lang="ru-RU" sz="2000" smtClean="0"/>
              <a:t> (Low-Speed) — </a:t>
            </a:r>
            <a:r>
              <a:rPr lang="ru-RU" sz="2000" smtClean="0">
                <a:solidFill>
                  <a:srgbClr val="FF0000"/>
                </a:solidFill>
              </a:rPr>
              <a:t>1,5 Мбит/с</a:t>
            </a:r>
          </a:p>
          <a:p>
            <a:pPr eaLnBrk="1" hangingPunct="1">
              <a:lnSpc>
                <a:spcPct val="80000"/>
              </a:lnSpc>
              <a:buFontTx/>
              <a:buNone/>
            </a:pPr>
            <a:r>
              <a:rPr lang="ru-RU" sz="2000" smtClean="0"/>
              <a:t>режим с высокой пропускной способностью (Full-Speed) — </a:t>
            </a:r>
            <a:r>
              <a:rPr lang="ru-RU" sz="2000" smtClean="0">
                <a:solidFill>
                  <a:srgbClr val="FF0000"/>
                </a:solidFill>
              </a:rPr>
              <a:t>12 Мбит/с</a:t>
            </a:r>
          </a:p>
          <a:p>
            <a:pPr eaLnBrk="1" hangingPunct="1">
              <a:lnSpc>
                <a:spcPct val="80000"/>
              </a:lnSpc>
              <a:buFontTx/>
              <a:buNone/>
            </a:pPr>
            <a:r>
              <a:rPr lang="ru-RU" sz="2000" smtClean="0">
                <a:solidFill>
                  <a:srgbClr val="FF0000"/>
                </a:solidFill>
              </a:rPr>
              <a:t>максимальная длина кабеля</a:t>
            </a:r>
            <a:r>
              <a:rPr lang="ru-RU" sz="2000" smtClean="0"/>
              <a:t> (без экрана) для режима Low-Speed — 3 м</a:t>
            </a:r>
          </a:p>
          <a:p>
            <a:pPr eaLnBrk="1" hangingPunct="1">
              <a:lnSpc>
                <a:spcPct val="80000"/>
              </a:lnSpc>
              <a:buFontTx/>
              <a:buNone/>
            </a:pPr>
            <a:r>
              <a:rPr lang="ru-RU" sz="2000" smtClean="0"/>
              <a:t>максимальная длина кабеля (в экране) для режима Full-Speed — 5 м</a:t>
            </a:r>
          </a:p>
          <a:p>
            <a:pPr eaLnBrk="1" hangingPunct="1">
              <a:lnSpc>
                <a:spcPct val="80000"/>
              </a:lnSpc>
            </a:pPr>
            <a:r>
              <a:rPr lang="ru-RU" sz="2000" smtClean="0"/>
              <a:t>    максимальное количество подключённых устройств (включая размножители) — 127</a:t>
            </a:r>
          </a:p>
          <a:p>
            <a:pPr eaLnBrk="1" hangingPunct="1">
              <a:lnSpc>
                <a:spcPct val="80000"/>
              </a:lnSpc>
            </a:pPr>
            <a:r>
              <a:rPr lang="ru-RU" sz="2000" smtClean="0"/>
              <a:t>    возможно подключение «разноскоростных» периферийных устройств к одному контроллеру USB</a:t>
            </a:r>
          </a:p>
          <a:p>
            <a:pPr eaLnBrk="1" hangingPunct="1">
              <a:lnSpc>
                <a:spcPct val="80000"/>
              </a:lnSpc>
            </a:pPr>
            <a:r>
              <a:rPr lang="ru-RU" sz="2000" smtClean="0"/>
              <a:t>    напряжение питания для периферийных устройств — 5 В</a:t>
            </a:r>
          </a:p>
          <a:p>
            <a:pPr eaLnBrk="1" hangingPunct="1">
              <a:lnSpc>
                <a:spcPct val="80000"/>
              </a:lnSpc>
            </a:pPr>
            <a:r>
              <a:rPr lang="ru-RU" sz="2000" smtClean="0"/>
              <a:t>    максимальный ток, потребляемый периферийным устройством — 500 мА</a:t>
            </a:r>
          </a:p>
          <a:p>
            <a:pPr eaLnBrk="1" hangingPunct="1">
              <a:lnSpc>
                <a:spcPct val="80000"/>
              </a:lnSpc>
            </a:pPr>
            <a:endParaRPr lang="ru-RU" sz="2000" smtClean="0"/>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179388" y="188913"/>
            <a:ext cx="8964612" cy="6553200"/>
          </a:xfrm>
        </p:spPr>
        <p:txBody>
          <a:bodyPr/>
          <a:lstStyle/>
          <a:p>
            <a:pPr eaLnBrk="1" hangingPunct="1">
              <a:lnSpc>
                <a:spcPct val="80000"/>
              </a:lnSpc>
            </a:pPr>
            <a:r>
              <a:rPr lang="ru-RU" sz="2000" smtClean="0">
                <a:solidFill>
                  <a:srgbClr val="FF0000"/>
                </a:solidFill>
              </a:rPr>
              <a:t>USB 2.0</a:t>
            </a:r>
          </a:p>
          <a:p>
            <a:pPr eaLnBrk="1" hangingPunct="1">
              <a:lnSpc>
                <a:spcPct val="80000"/>
              </a:lnSpc>
            </a:pPr>
            <a:r>
              <a:rPr lang="ru-RU" sz="2000" smtClean="0"/>
              <a:t>Спецификация выпущена в апреле 2000 года.</a:t>
            </a:r>
          </a:p>
          <a:p>
            <a:pPr eaLnBrk="1" hangingPunct="1">
              <a:lnSpc>
                <a:spcPct val="80000"/>
              </a:lnSpc>
            </a:pPr>
            <a:r>
              <a:rPr lang="ru-RU" sz="2000" smtClean="0"/>
              <a:t>Для устройств USB 2.0 регламентировано три режима работы:</a:t>
            </a:r>
          </a:p>
          <a:p>
            <a:pPr eaLnBrk="1" hangingPunct="1">
              <a:lnSpc>
                <a:spcPct val="80000"/>
              </a:lnSpc>
            </a:pPr>
            <a:r>
              <a:rPr lang="ru-RU" sz="2000" smtClean="0"/>
              <a:t>    Low-speed, 10—1500 Кбит/c (клавиатуры, мыши, джойстики, геймпады)</a:t>
            </a:r>
          </a:p>
          <a:p>
            <a:pPr eaLnBrk="1" hangingPunct="1">
              <a:lnSpc>
                <a:spcPct val="80000"/>
              </a:lnSpc>
            </a:pPr>
            <a:r>
              <a:rPr lang="ru-RU" sz="2000" smtClean="0"/>
              <a:t>    Full-speed, 0,5—12 Мбит/с (аудио-, видеоустройства)</a:t>
            </a:r>
          </a:p>
          <a:p>
            <a:pPr eaLnBrk="1" hangingPunct="1">
              <a:lnSpc>
                <a:spcPct val="80000"/>
              </a:lnSpc>
            </a:pPr>
            <a:r>
              <a:rPr lang="ru-RU" sz="2000" smtClean="0"/>
              <a:t>    High-speed, 25—480 Мбит/с (видеоустройства, устройства хранения информации)</a:t>
            </a:r>
          </a:p>
          <a:p>
            <a:pPr eaLnBrk="1" hangingPunct="1">
              <a:lnSpc>
                <a:spcPct val="80000"/>
              </a:lnSpc>
            </a:pPr>
            <a:r>
              <a:rPr lang="ru-RU" sz="2000" smtClean="0"/>
              <a:t>Спецификация USB 3.0 повышает максимальную скорость передачи информации до 5 Гбит/с — что на порядок больше 480 Мбит/с, которые может обеспечить USB 2.0. Таким образом, скорость передачи возрастает с 60 Мбайт/с (30 Мбайт/с эффективных) до 600 Мбайт/с и позволяет передать 1 ТБ не за 8—10 часов, а за 40—60 минут.</a:t>
            </a:r>
          </a:p>
          <a:p>
            <a:pPr eaLnBrk="1" hangingPunct="1">
              <a:lnSpc>
                <a:spcPct val="80000"/>
              </a:lnSpc>
            </a:pPr>
            <a:r>
              <a:rPr lang="ru-RU" sz="2000" smtClean="0">
                <a:solidFill>
                  <a:srgbClr val="FF0000"/>
                </a:solidFill>
              </a:rPr>
              <a:t>USB 3.0</a:t>
            </a:r>
          </a:p>
          <a:p>
            <a:pPr eaLnBrk="1" hangingPunct="1">
              <a:lnSpc>
                <a:spcPct val="80000"/>
              </a:lnSpc>
            </a:pPr>
            <a:r>
              <a:rPr lang="ru-RU" sz="2000" smtClean="0"/>
              <a:t>Версия 3.0 отличается не только более высокой скоростью передачи информации, но и увеличенной силой тока с 500 мА до 900 мА. Таким образом, от одного хаба можно подпитывать большее количество устройств либо избавить сами устройства от отдельных блоков питания. На некоторых материнских платах и ноутбуках одно или несколько гнезд USB 3.0 могут быть помечены значком молнии. Это значит, что от данного порта можно запитывать и заряжать устройства, потребляющие ток более 1 А, а также зарядка будет идти при выключенном компьютере.</a:t>
            </a:r>
          </a:p>
          <a:p>
            <a:pPr eaLnBrk="1" hangingPunct="1">
              <a:lnSpc>
                <a:spcPct val="80000"/>
              </a:lnSpc>
            </a:pPr>
            <a:endParaRPr lang="ru-RU" sz="2000" smtClean="0"/>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179388" y="188913"/>
            <a:ext cx="8964612" cy="6553200"/>
          </a:xfrm>
        </p:spPr>
        <p:txBody>
          <a:bodyPr/>
          <a:lstStyle/>
          <a:p>
            <a:pPr eaLnBrk="1" hangingPunct="1">
              <a:lnSpc>
                <a:spcPct val="80000"/>
              </a:lnSpc>
            </a:pPr>
            <a:r>
              <a:rPr lang="ru-RU" sz="2000" smtClean="0"/>
              <a:t>31 июля 2013 года USB 3.0 Promoter Group объявила о принятии спецификации следующего интерфейса, USB 3.1, скорость передачи которого может достигать 10 Гбит/с. Разъём USB 3.1 Type-C является симметричным, позволяя вставлять кабель любой стороной, как это ранее сделала Apple с разъёмом Lightning.</a:t>
            </a:r>
          </a:p>
          <a:p>
            <a:pPr eaLnBrk="1" hangingPunct="1">
              <a:lnSpc>
                <a:spcPct val="80000"/>
              </a:lnSpc>
            </a:pPr>
            <a:endParaRPr lang="ru-RU" sz="2000" smtClean="0"/>
          </a:p>
          <a:p>
            <a:pPr eaLnBrk="1" hangingPunct="1">
              <a:lnSpc>
                <a:spcPct val="80000"/>
              </a:lnSpc>
            </a:pPr>
            <a:r>
              <a:rPr lang="ru-RU" sz="2000" smtClean="0"/>
              <a:t>В августе 2014 года была продемонстрирована реализация уязвимости устройств USB, получившей название BadUSB. Некоторые USB устройства позволяют изменять микропрограмму микросхемы, отвечающую за взаимодействие с компьютером. Злоумышленник, проведя реверс-инжиниринг конкретного устройства, может создать и записать в него вредоносный код. Этот вредоносный код может, например, имитируя клавиатуру, произвести необходимые действия за пользователя на заражаемом компьютере. Или, имитируя сетевое устройство, изменить сетевые настройки таким образом, что пользователь будет просматривать сайты интернет через подконтрольные злоумышленнику промежуточные серверы (Фарминг). Кроме того, имитируя USB-флешку, вредоносный код может загрузить и запустить на компьютере с включенным автозапуском вирусную программу. Такой вирус может скопировать себя и на другие устройства USB, подключённые в данный момент к компьютеру, заражая всё новые USB устройства (Веб-камеры, клавиатуры, флеш-карты и др.)</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4" descr="usb10"/>
          <p:cNvPicPr>
            <a:picLocks noChangeAspect="1" noChangeArrowheads="1"/>
          </p:cNvPicPr>
          <p:nvPr/>
        </p:nvPicPr>
        <p:blipFill>
          <a:blip r:embed="rId2" cstate="print"/>
          <a:srcRect/>
          <a:stretch>
            <a:fillRect/>
          </a:stretch>
        </p:blipFill>
        <p:spPr bwMode="auto">
          <a:xfrm>
            <a:off x="0" y="647700"/>
            <a:ext cx="9144000" cy="6210300"/>
          </a:xfrm>
          <a:prstGeom prst="rect">
            <a:avLst/>
          </a:prstGeom>
          <a:noFill/>
          <a:ln w="9525">
            <a:noFill/>
            <a:miter lim="800000"/>
            <a:headEnd/>
            <a:tailEnd/>
          </a:ln>
        </p:spPr>
      </p:pic>
      <p:sp>
        <p:nvSpPr>
          <p:cNvPr id="26627" name="Rectangle 5"/>
          <p:cNvSpPr>
            <a:spLocks noChangeArrowheads="1"/>
          </p:cNvSpPr>
          <p:nvPr/>
        </p:nvSpPr>
        <p:spPr bwMode="auto">
          <a:xfrm>
            <a:off x="1547813" y="115888"/>
            <a:ext cx="6480175" cy="504825"/>
          </a:xfrm>
          <a:prstGeom prst="rect">
            <a:avLst/>
          </a:prstGeom>
          <a:solidFill>
            <a:schemeClr val="accent1"/>
          </a:solidFill>
          <a:ln w="9525">
            <a:solidFill>
              <a:schemeClr val="tx1"/>
            </a:solidFill>
            <a:miter lim="800000"/>
            <a:headEnd/>
            <a:tailEnd/>
          </a:ln>
        </p:spPr>
        <p:txBody>
          <a:bodyPr wrap="none" anchor="ctr"/>
          <a:lstStyle/>
          <a:p>
            <a:pPr algn="ctr"/>
            <a:r>
              <a:rPr lang="en-US"/>
              <a:t>USB 1.0, USB 2.0</a:t>
            </a:r>
            <a:endParaRPr lang="ru-RU"/>
          </a:p>
        </p:txBody>
      </p:sp>
      <p:sp>
        <p:nvSpPr>
          <p:cNvPr id="4" name="Номер слайда 3"/>
          <p:cNvSpPr>
            <a:spLocks noGrp="1"/>
          </p:cNvSpPr>
          <p:nvPr>
            <p:ph type="sldNum" sz="quarter" idx="12"/>
          </p:nvPr>
        </p:nvSpPr>
        <p:spPr/>
        <p:txBody>
          <a:bodyPr/>
          <a:lstStyle/>
          <a:p>
            <a:pPr>
              <a:defRPr/>
            </a:pPr>
            <a:fld id="{5B23B133-9196-4E31-ABCE-DFFD23D934D1}" type="slidenum">
              <a:rPr lang="ru-RU" smtClean="0"/>
              <a:pPr>
                <a:defRPr/>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68313" y="0"/>
            <a:ext cx="8229600" cy="417513"/>
          </a:xfrm>
        </p:spPr>
        <p:txBody>
          <a:bodyPr/>
          <a:lstStyle/>
          <a:p>
            <a:pPr eaLnBrk="1" hangingPunct="1"/>
            <a:r>
              <a:rPr lang="en-US" sz="4000" smtClean="0"/>
              <a:t>USB 3.0</a:t>
            </a:r>
            <a:endParaRPr lang="ru-RU" sz="4000" smtClean="0"/>
          </a:p>
        </p:txBody>
      </p:sp>
      <p:pic>
        <p:nvPicPr>
          <p:cNvPr id="27651" name="Picture 4" descr="usb30"/>
          <p:cNvPicPr>
            <a:picLocks noGrp="1" noChangeAspect="1" noChangeArrowheads="1"/>
          </p:cNvPicPr>
          <p:nvPr>
            <p:ph idx="1"/>
          </p:nvPr>
        </p:nvPicPr>
        <p:blipFill>
          <a:blip r:embed="rId2" cstate="print"/>
          <a:srcRect/>
          <a:stretch>
            <a:fillRect/>
          </a:stretch>
        </p:blipFill>
        <p:spPr>
          <a:xfrm>
            <a:off x="323850" y="625475"/>
            <a:ext cx="8388350" cy="6232525"/>
          </a:xfrm>
          <a:noFill/>
        </p:spPr>
      </p:pic>
      <p:sp>
        <p:nvSpPr>
          <p:cNvPr id="4" name="Номер слайда 3"/>
          <p:cNvSpPr>
            <a:spLocks noGrp="1"/>
          </p:cNvSpPr>
          <p:nvPr>
            <p:ph type="sldNum" sz="quarter" idx="12"/>
          </p:nvPr>
        </p:nvSpPr>
        <p:spPr/>
        <p:txBody>
          <a:bodyPr/>
          <a:lstStyle/>
          <a:p>
            <a:pPr>
              <a:defRPr/>
            </a:pPr>
            <a:fld id="{EAEC346F-F062-4865-AA78-21B699532AE0}" type="slidenum">
              <a:rPr lang="ru-RU" smtClean="0"/>
              <a:pPr>
                <a:defRPr/>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179388" y="115888"/>
            <a:ext cx="8713787" cy="6742112"/>
          </a:xfrm>
        </p:spPr>
        <p:txBody>
          <a:bodyPr/>
          <a:lstStyle/>
          <a:p>
            <a:pPr eaLnBrk="1" hangingPunct="1">
              <a:lnSpc>
                <a:spcPct val="80000"/>
              </a:lnSpc>
            </a:pPr>
            <a:r>
              <a:rPr lang="ru-RU" sz="2000" smtClean="0"/>
              <a:t>ATA (англ. Advanced Technology Attachment) — параллельный интерфейс подключения накопителей (жёстких дисков и оптических дисководов) к компьютеру. В 1990-е годы был стандартом на платформе IBM PC; в настоящее время вытесняется своим последователем — SATA — и с его появлением получил название PATA (Parallel ATA).</a:t>
            </a:r>
            <a:endParaRPr lang="en-US" sz="2000" smtClean="0"/>
          </a:p>
          <a:p>
            <a:pPr eaLnBrk="1" hangingPunct="1">
              <a:lnSpc>
                <a:spcPct val="80000"/>
              </a:lnSpc>
            </a:pPr>
            <a:r>
              <a:rPr lang="ru-RU" sz="2000" smtClean="0"/>
              <a:t>Иное название этого понятия — «</a:t>
            </a:r>
            <a:r>
              <a:rPr lang="ru-RU" sz="2000" smtClean="0">
                <a:solidFill>
                  <a:srgbClr val="FF0000"/>
                </a:solidFill>
              </a:rPr>
              <a:t>IDE</a:t>
            </a:r>
            <a:r>
              <a:rPr lang="ru-RU" sz="2000" smtClean="0"/>
              <a:t>»</a:t>
            </a:r>
            <a:r>
              <a:rPr lang="en-US" sz="2000" smtClean="0"/>
              <a:t> </a:t>
            </a:r>
            <a:r>
              <a:rPr lang="ru-RU" sz="2000" smtClean="0"/>
              <a:t>Integrated Drive Electronics — «электроника, встроенная в привод»</a:t>
            </a:r>
            <a:endParaRPr lang="en-US" sz="2000" smtClean="0"/>
          </a:p>
          <a:p>
            <a:pPr eaLnBrk="1" hangingPunct="1">
              <a:lnSpc>
                <a:spcPct val="80000"/>
              </a:lnSpc>
            </a:pPr>
            <a:r>
              <a:rPr lang="ru-RU" sz="2000" smtClean="0"/>
              <a:t>контроллер привода располагается в нём самом, а не в виде отдельной платы расширения, как в предшествующем стандарте ST-506 и существовавших тогда интерфейсах SCSI и ST-412. Это позволило улучшить характеристики накопителей (за счёт меньшего расстояния до контроллера), упростить управление им (так как контроллер канала IDE абстрагировался от деталей работы привода) и удешевить производство (контроллер привода мог быть рассчитан только на «свой» привод, а не на все возможные; контроллер канала же вообще становился стандартным).</a:t>
            </a:r>
            <a:endParaRPr lang="en-US" sz="2000" smtClean="0"/>
          </a:p>
          <a:p>
            <a:pPr eaLnBrk="1" hangingPunct="1">
              <a:lnSpc>
                <a:spcPct val="80000"/>
              </a:lnSpc>
            </a:pPr>
            <a:r>
              <a:rPr lang="ru-RU" sz="2000" smtClean="0"/>
              <a:t>В стандарте АТА определён интерфейс между контроллером и накопителем, а также передаваемые по нему команды.</a:t>
            </a:r>
          </a:p>
          <a:p>
            <a:pPr eaLnBrk="1" hangingPunct="1">
              <a:lnSpc>
                <a:spcPct val="80000"/>
              </a:lnSpc>
            </a:pPr>
            <a:r>
              <a:rPr lang="ru-RU" sz="2000" smtClean="0"/>
              <a:t>Интерфейс имеет 8 регистров, занимающих 8 адресов в пространстве ввода-вывода. Ширина шины данных составляет 16 бит. Количество каналов, присутствующих в системе, может быть больше 2. Главное, чтобы адреса каналов не пересекались с адресами других устройств ввода-вывода. К каждому каналу можно подключить 2 устройства (</a:t>
            </a:r>
            <a:r>
              <a:rPr lang="ru-RU" sz="2000" smtClean="0">
                <a:solidFill>
                  <a:srgbClr val="FF0000"/>
                </a:solidFill>
              </a:rPr>
              <a:t>master и slave</a:t>
            </a:r>
            <a:r>
              <a:rPr lang="ru-RU" sz="2000" smtClean="0"/>
              <a:t>), но в каждый момент времени может работать лишь одно устройство.</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179388" y="260350"/>
            <a:ext cx="8748712" cy="3113088"/>
          </a:xfrm>
          <a:prstGeom prst="rect">
            <a:avLst/>
          </a:prstGeom>
          <a:noFill/>
          <a:ln w="9525">
            <a:noFill/>
            <a:miter lim="800000"/>
            <a:headEnd/>
            <a:tailEnd/>
          </a:ln>
        </p:spPr>
        <p:txBody>
          <a:bodyPr>
            <a:spAutoFit/>
          </a:bodyPr>
          <a:lstStyle/>
          <a:p>
            <a:r>
              <a:rPr lang="ru-RU"/>
              <a:t>Для подключения жёстких дисков с интерфейсом PATA обычно используется </a:t>
            </a:r>
            <a:r>
              <a:rPr lang="ru-RU">
                <a:solidFill>
                  <a:srgbClr val="FF0000"/>
                </a:solidFill>
              </a:rPr>
              <a:t>40-проводный </a:t>
            </a:r>
            <a:r>
              <a:rPr lang="ru-RU"/>
              <a:t>кабель (именуемый также шлейфом). Каждый шлейф обычно имеет два или три разъёма, один из которых подключается к разъёму контроллера на материнской плате (в более старых компьютерах этот контроллер размещался на отдельной плате расширения), а один или два других подключаются к дискам. В один момент времени шлейф P-ATA передаёт </a:t>
            </a:r>
            <a:r>
              <a:rPr lang="ru-RU">
                <a:solidFill>
                  <a:srgbClr val="FF0000"/>
                </a:solidFill>
              </a:rPr>
              <a:t>16 бит</a:t>
            </a:r>
            <a:r>
              <a:rPr lang="ru-RU"/>
              <a:t> данных. Иногда встречаются шлейфы IDE, позволяющие подключение трёх дисков к одному IDE каналу, но в этом случае один из дисков работает в режиме read-only.</a:t>
            </a:r>
            <a:r>
              <a:rPr lang="en-US"/>
              <a:t> </a:t>
            </a:r>
            <a:r>
              <a:rPr lang="ru-RU"/>
              <a:t>Долгое время шлейф ATA содержал </a:t>
            </a:r>
            <a:r>
              <a:rPr lang="ru-RU">
                <a:solidFill>
                  <a:srgbClr val="FF0000"/>
                </a:solidFill>
              </a:rPr>
              <a:t>40 проводников</a:t>
            </a:r>
            <a:r>
              <a:rPr lang="ru-RU"/>
              <a:t>, но с введением режима Ultra DMA/66 (UDMA4) появилась его </a:t>
            </a:r>
            <a:r>
              <a:rPr lang="ru-RU">
                <a:solidFill>
                  <a:srgbClr val="FF0000"/>
                </a:solidFill>
              </a:rPr>
              <a:t>80-проводная</a:t>
            </a:r>
            <a:r>
              <a:rPr lang="ru-RU"/>
              <a:t> версия.</a:t>
            </a:r>
            <a:r>
              <a:rPr lang="en-US"/>
              <a:t> ATA-1-ATA-5 – 137 </a:t>
            </a:r>
            <a:r>
              <a:rPr lang="ru-RU"/>
              <a:t>Гб максимум, </a:t>
            </a:r>
            <a:r>
              <a:rPr lang="en-US"/>
              <a:t>ULTRA DMA – 66 </a:t>
            </a:r>
            <a:r>
              <a:rPr lang="ru-RU"/>
              <a:t>мб</a:t>
            </a:r>
            <a:r>
              <a:rPr lang="en-US"/>
              <a:t>/</a:t>
            </a:r>
            <a:r>
              <a:rPr lang="ru-RU"/>
              <a:t>сек</a:t>
            </a:r>
          </a:p>
        </p:txBody>
      </p:sp>
      <p:pic>
        <p:nvPicPr>
          <p:cNvPr id="29699" name="Picture 5" descr="800px-ATA_on_mainboard"/>
          <p:cNvPicPr>
            <a:picLocks noChangeAspect="1" noChangeArrowheads="1"/>
          </p:cNvPicPr>
          <p:nvPr/>
        </p:nvPicPr>
        <p:blipFill>
          <a:blip r:embed="rId2" cstate="print"/>
          <a:srcRect/>
          <a:stretch>
            <a:fillRect/>
          </a:stretch>
        </p:blipFill>
        <p:spPr bwMode="auto">
          <a:xfrm>
            <a:off x="2339975" y="3573463"/>
            <a:ext cx="4602163" cy="3008312"/>
          </a:xfrm>
          <a:prstGeom prst="rect">
            <a:avLst/>
          </a:prstGeom>
          <a:noFill/>
          <a:ln w="9525">
            <a:noFill/>
            <a:miter lim="800000"/>
            <a:headEnd/>
            <a:tailEnd/>
          </a:ln>
        </p:spPr>
      </p:pic>
      <p:sp>
        <p:nvSpPr>
          <p:cNvPr id="4" name="Номер слайда 3"/>
          <p:cNvSpPr>
            <a:spLocks noGrp="1"/>
          </p:cNvSpPr>
          <p:nvPr>
            <p:ph type="sldNum" sz="quarter" idx="12"/>
          </p:nvPr>
        </p:nvSpPr>
        <p:spPr/>
        <p:txBody>
          <a:bodyPr/>
          <a:lstStyle/>
          <a:p>
            <a:pPr>
              <a:defRPr/>
            </a:pPr>
            <a:fld id="{5B23B133-9196-4E31-ABCE-DFFD23D934D1}" type="slidenum">
              <a:rPr lang="ru-RU" smtClean="0"/>
              <a:pPr>
                <a:defRPr/>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ATA_cables"/>
          <p:cNvPicPr>
            <a:picLocks noChangeAspect="1" noChangeArrowheads="1"/>
          </p:cNvPicPr>
          <p:nvPr/>
        </p:nvPicPr>
        <p:blipFill>
          <a:blip r:embed="rId2" cstate="print"/>
          <a:srcRect/>
          <a:stretch>
            <a:fillRect/>
          </a:stretch>
        </p:blipFill>
        <p:spPr bwMode="auto">
          <a:xfrm>
            <a:off x="-2916238" y="765175"/>
            <a:ext cx="12241213" cy="5184775"/>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ru-RU" smtClean="0"/>
              <a:t>Ассоциативный  кэш</a:t>
            </a:r>
          </a:p>
        </p:txBody>
      </p:sp>
      <p:pic>
        <p:nvPicPr>
          <p:cNvPr id="4099" name="Picture 4" descr="adress_match"/>
          <p:cNvPicPr>
            <a:picLocks noGrp="1" noChangeAspect="1" noChangeArrowheads="1"/>
          </p:cNvPicPr>
          <p:nvPr>
            <p:ph idx="1"/>
          </p:nvPr>
        </p:nvPicPr>
        <p:blipFill>
          <a:blip r:embed="rId2" cstate="print"/>
          <a:srcRect/>
          <a:stretch>
            <a:fillRect/>
          </a:stretch>
        </p:blipFill>
        <p:spPr>
          <a:xfrm>
            <a:off x="2124075" y="1196975"/>
            <a:ext cx="5545138" cy="5353050"/>
          </a:xfrm>
          <a:noFill/>
        </p:spPr>
      </p:pic>
      <p:sp>
        <p:nvSpPr>
          <p:cNvPr id="4" name="Номер слайда 3"/>
          <p:cNvSpPr>
            <a:spLocks noGrp="1"/>
          </p:cNvSpPr>
          <p:nvPr>
            <p:ph type="sldNum" sz="quarter" idx="12"/>
          </p:nvPr>
        </p:nvSpPr>
        <p:spPr/>
        <p:txBody>
          <a:bodyPr/>
          <a:lstStyle/>
          <a:p>
            <a:pPr>
              <a:defRPr/>
            </a:pPr>
            <a:fld id="{EAEC346F-F062-4865-AA78-21B699532AE0}" type="slidenum">
              <a:rPr lang="ru-RU" smtClean="0"/>
              <a:pPr>
                <a:defRPr/>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79388" y="115888"/>
            <a:ext cx="8964612" cy="1190625"/>
          </a:xfrm>
          <a:prstGeom prst="rect">
            <a:avLst/>
          </a:prstGeom>
          <a:noFill/>
          <a:ln w="9525">
            <a:noFill/>
            <a:miter lim="800000"/>
            <a:headEnd/>
            <a:tailEnd/>
          </a:ln>
        </p:spPr>
        <p:txBody>
          <a:bodyPr>
            <a:spAutoFit/>
          </a:bodyPr>
          <a:lstStyle/>
          <a:p>
            <a:pPr algn="just"/>
            <a:r>
              <a:rPr lang="ru-RU"/>
              <a:t>SATA (англ. Serial ATA) — последовательный интерфейс обмена данными с накопителями информации. SATA является развитием параллельного интерфейса ATA (IDE), который после появления SATA был переименован в PATA (Parallel ATA).</a:t>
            </a:r>
          </a:p>
        </p:txBody>
      </p:sp>
      <p:sp>
        <p:nvSpPr>
          <p:cNvPr id="31747" name="Rectangle 5"/>
          <p:cNvSpPr>
            <a:spLocks noChangeArrowheads="1"/>
          </p:cNvSpPr>
          <p:nvPr/>
        </p:nvSpPr>
        <p:spPr bwMode="auto">
          <a:xfrm>
            <a:off x="250825" y="1412875"/>
            <a:ext cx="7848600" cy="3662363"/>
          </a:xfrm>
          <a:prstGeom prst="rect">
            <a:avLst/>
          </a:prstGeom>
          <a:noFill/>
          <a:ln w="9525">
            <a:noFill/>
            <a:miter lim="800000"/>
            <a:headEnd/>
            <a:tailEnd/>
          </a:ln>
        </p:spPr>
        <p:txBody>
          <a:bodyPr>
            <a:spAutoFit/>
          </a:bodyPr>
          <a:lstStyle/>
          <a:p>
            <a:r>
              <a:rPr lang="ru-RU"/>
              <a:t>SATA использует 7-контактный разъём вместо 40-контактного разъёма у PATA. SATA-кабель имеет меньшую площадь, за счёт чего уменьшается сопротивление воздуху, обдувающему комплектующие компьютера, упрощается разводка проводов внутри системного блока.</a:t>
            </a:r>
          </a:p>
          <a:p>
            <a:endParaRPr lang="ru-RU"/>
          </a:p>
          <a:p>
            <a:r>
              <a:rPr lang="ru-RU"/>
              <a:t>SATA-кабель за счёт своей формы более устойчив к многократному подключению. Питающий шнур SATA также разработан с учётом многократных подключений. Разъём питания SATA подаёт 3 напряжения питания: +12 В, +5 В и +3,3 В; однако современные устройства могут работать без напряжения +3,3 В, что даёт возможность использовать пассивный переходник со стандартного разъёма питания IDE на SATA. Ряд SATA-устройств поставляется с двумя разъёмами питания: SATA и Molex.</a:t>
            </a:r>
          </a:p>
        </p:txBody>
      </p:sp>
      <p:sp>
        <p:nvSpPr>
          <p:cNvPr id="4" name="Номер слайда 3"/>
          <p:cNvSpPr>
            <a:spLocks noGrp="1"/>
          </p:cNvSpPr>
          <p:nvPr>
            <p:ph type="sldNum" sz="quarter" idx="12"/>
          </p:nvPr>
        </p:nvSpPr>
        <p:spPr/>
        <p:txBody>
          <a:bodyPr/>
          <a:lstStyle/>
          <a:p>
            <a:pPr>
              <a:defRPr/>
            </a:pPr>
            <a:fld id="{5B23B133-9196-4E31-ABCE-DFFD23D934D1}" type="slidenum">
              <a:rPr lang="ru-RU" smtClean="0"/>
              <a:pPr>
                <a:defRPr/>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0" y="0"/>
            <a:ext cx="9036050" cy="6669088"/>
          </a:xfrm>
        </p:spPr>
        <p:txBody>
          <a:bodyPr/>
          <a:lstStyle/>
          <a:p>
            <a:pPr eaLnBrk="1" hangingPunct="1">
              <a:lnSpc>
                <a:spcPct val="80000"/>
              </a:lnSpc>
            </a:pPr>
            <a:r>
              <a:rPr lang="ru-RU" sz="2000" smtClean="0"/>
              <a:t>Спецификация SATA Revision 1.0 была представлена 7 января 2003 года. Первоначально стандарт SATA предусматривал работу шины на частоте 1,5 ГГц, обеспечивающей пропускную способность приблизительно в 1,2 Гбит/с (150 Мбайт/с). (20%-я потеря производительности объясняется использованием системы кодирования 8b/10b, при которой на каждые 8 бит полезной информации приходится 2 служебных бита)</a:t>
            </a:r>
            <a:r>
              <a:rPr lang="en-US" sz="2000" smtClean="0"/>
              <a:t>.</a:t>
            </a:r>
            <a:r>
              <a:rPr lang="ru-RU" sz="2000" smtClean="0"/>
              <a:t> Пропускная способность SATA/150 незначительно выше пропускной способности шины Ultra ATA (UDMA/133). Главным преимуществом SATA перед PATA является использование последовательной шины вместо параллельной. Несмотря на то, что последовательный способ обмена принципиально медленнее параллельного, в данном случае это компенсируется возможностью работы на более высоких частотах за счёт отсутствия необходимости синхронизации каналов и большей помехоустойчивостью кабеля. </a:t>
            </a:r>
            <a:endParaRPr lang="en-US" sz="2000" smtClean="0"/>
          </a:p>
          <a:p>
            <a:pPr eaLnBrk="1" hangingPunct="1">
              <a:lnSpc>
                <a:spcPct val="80000"/>
              </a:lnSpc>
            </a:pPr>
            <a:r>
              <a:rPr lang="ru-RU" sz="2000" smtClean="0">
                <a:solidFill>
                  <a:schemeClr val="hlink"/>
                </a:solidFill>
              </a:rPr>
              <a:t>Низковольтная дифференциальная</a:t>
            </a:r>
            <a:r>
              <a:rPr lang="ru-RU" sz="2000" smtClean="0"/>
              <a:t> передача сигналов (англ. low-voltage differential signaling или LVDS) — способ передачи электрических сигналов, позволяющий передавать информацию на высоких частотах при помощи дешёвых соединений на основе медной витой пары.</a:t>
            </a:r>
            <a:endParaRPr lang="en-US" sz="2000" smtClean="0"/>
          </a:p>
          <a:p>
            <a:pPr eaLnBrk="1" hangingPunct="1">
              <a:lnSpc>
                <a:spcPct val="80000"/>
              </a:lnSpc>
            </a:pPr>
            <a:r>
              <a:rPr lang="ru-RU" sz="2000" smtClean="0"/>
              <a:t>При дифференциальной передаче для передачи одного сигнала используется дифференциальная пара (сигналов); это означает, что передающая сторона подаёт на проводники пары различные уровни напряжения, которые сравниваются на приёмной стороне: для декодирования информации используется разница напряжений на проводниках пары.</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31</a:t>
            </a:fld>
            <a:endParaRPr 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sz="half" idx="1"/>
          </p:nvPr>
        </p:nvSpPr>
        <p:spPr>
          <a:xfrm>
            <a:off x="0" y="2420938"/>
            <a:ext cx="6372225" cy="4437062"/>
          </a:xfrm>
        </p:spPr>
        <p:txBody>
          <a:bodyPr/>
          <a:lstStyle/>
          <a:p>
            <a:pPr eaLnBrk="1" hangingPunct="1">
              <a:lnSpc>
                <a:spcPct val="90000"/>
              </a:lnSpc>
            </a:pPr>
            <a:r>
              <a:rPr lang="ru-RU" sz="2000" smtClean="0">
                <a:solidFill>
                  <a:srgbClr val="FF0000"/>
                </a:solidFill>
              </a:rPr>
              <a:t>SATA Express</a:t>
            </a:r>
            <a:r>
              <a:rPr lang="en-US" sz="2000" smtClean="0">
                <a:solidFill>
                  <a:srgbClr val="FF0000"/>
                </a:solidFill>
              </a:rPr>
              <a:t> (3.2)</a:t>
            </a:r>
            <a:r>
              <a:rPr lang="ru-RU" sz="2000" smtClean="0"/>
              <a:t> программно совместим с SATA, но в качестве несущего интерфейса используется PCI Express. Конструктивно представляет собой два рядом расположенных в длину SATA-порта, что позволяет использовать как накопители с интерфейсом SATA, так и непосредственно накопители, изначально поддерживающие SATA Express. Скорость передачи данных при этом достигает 8 Гбит/с в случае использования одного разъёма и 16 Гбит/с, в случае если задействованы оба разъёма SATA Express.</a:t>
            </a:r>
            <a:endParaRPr lang="en-US" sz="2000" smtClean="0"/>
          </a:p>
          <a:p>
            <a:pPr eaLnBrk="1" hangingPunct="1">
              <a:lnSpc>
                <a:spcPct val="90000"/>
              </a:lnSpc>
            </a:pPr>
            <a:r>
              <a:rPr lang="ru-RU" sz="2000" smtClean="0"/>
              <a:t>Предполагается, что на замену SATA Express придет разъём U.2 (SFF-8639), в котором предоставляется 4 линии PCI Express 3.0</a:t>
            </a:r>
          </a:p>
        </p:txBody>
      </p:sp>
      <p:pic>
        <p:nvPicPr>
          <p:cNvPr id="33795" name="Picture 4" descr="SATA_ports"/>
          <p:cNvPicPr>
            <a:picLocks noGrp="1" noChangeAspect="1" noChangeArrowheads="1"/>
          </p:cNvPicPr>
          <p:nvPr>
            <p:ph sz="half" idx="2"/>
          </p:nvPr>
        </p:nvPicPr>
        <p:blipFill>
          <a:blip r:embed="rId2" cstate="print"/>
          <a:srcRect/>
          <a:stretch>
            <a:fillRect/>
          </a:stretch>
        </p:blipFill>
        <p:spPr>
          <a:xfrm>
            <a:off x="6518275" y="2205038"/>
            <a:ext cx="2625725" cy="3589337"/>
          </a:xfrm>
          <a:noFill/>
        </p:spPr>
      </p:pic>
      <p:sp>
        <p:nvSpPr>
          <p:cNvPr id="33796" name="Rectangle 7"/>
          <p:cNvSpPr>
            <a:spLocks noChangeArrowheads="1"/>
          </p:cNvSpPr>
          <p:nvPr/>
        </p:nvSpPr>
        <p:spPr bwMode="auto">
          <a:xfrm>
            <a:off x="323850" y="260350"/>
            <a:ext cx="8496300" cy="2014538"/>
          </a:xfrm>
          <a:prstGeom prst="rect">
            <a:avLst/>
          </a:prstGeom>
          <a:noFill/>
          <a:ln w="9525">
            <a:noFill/>
            <a:miter lim="800000"/>
            <a:headEnd/>
            <a:tailEnd/>
          </a:ln>
        </p:spPr>
        <p:txBody>
          <a:bodyPr>
            <a:spAutoFit/>
          </a:bodyPr>
          <a:lstStyle/>
          <a:p>
            <a:r>
              <a:rPr lang="ru-RU">
                <a:solidFill>
                  <a:srgbClr val="FF0000"/>
                </a:solidFill>
              </a:rPr>
              <a:t>Спецификация SATA Revision 2.0</a:t>
            </a:r>
            <a:r>
              <a:rPr lang="ru-RU"/>
              <a:t> (</a:t>
            </a:r>
            <a:r>
              <a:rPr lang="ru-RU">
                <a:solidFill>
                  <a:schemeClr val="folHlink"/>
                </a:solidFill>
              </a:rPr>
              <a:t>SATA II</a:t>
            </a:r>
            <a:r>
              <a:rPr lang="ru-RU"/>
              <a:t> или SATA 2.0, SATA/300) работает на частоте 3 ГГц, обеспечивает пропускную способность до 3 Гбит/с брутто (300 Мбайт/с нетто для данных с учётом 8b/10b кодирования). Впервые был реализован в контроллере чипсета nForce 4 фирмы «NVIDIA». </a:t>
            </a:r>
            <a:endParaRPr lang="en-US"/>
          </a:p>
          <a:p>
            <a:r>
              <a:rPr lang="ru-RU">
                <a:solidFill>
                  <a:srgbClr val="FF0000"/>
                </a:solidFill>
              </a:rPr>
              <a:t>SATA Revision 3.0</a:t>
            </a:r>
            <a:r>
              <a:rPr lang="ru-RU"/>
              <a:t> (</a:t>
            </a:r>
            <a:r>
              <a:rPr lang="ru-RU">
                <a:solidFill>
                  <a:schemeClr val="folHlink"/>
                </a:solidFill>
              </a:rPr>
              <a:t>SATA III</a:t>
            </a:r>
            <a:r>
              <a:rPr lang="ru-RU"/>
              <a:t> или SATA 3.0) представлена в июле 2008 и предусматривает пропускную способность до 6 Гбит/с брутто (600 Мбайт/с нетто для данных с учётом 8b/10b кодирования).</a:t>
            </a:r>
            <a:endParaRPr lang="en-US"/>
          </a:p>
        </p:txBody>
      </p:sp>
      <p:sp>
        <p:nvSpPr>
          <p:cNvPr id="5" name="Номер слайда 4"/>
          <p:cNvSpPr>
            <a:spLocks noGrp="1"/>
          </p:cNvSpPr>
          <p:nvPr>
            <p:ph type="sldNum" sz="quarter" idx="12"/>
          </p:nvPr>
        </p:nvSpPr>
        <p:spPr/>
        <p:txBody>
          <a:bodyPr/>
          <a:lstStyle/>
          <a:p>
            <a:pPr>
              <a:defRPr/>
            </a:pPr>
            <a:fld id="{D237BF36-D4CF-46F1-AFBC-06A887148B36}" type="slidenum">
              <a:rPr lang="ru-RU" smtClean="0"/>
              <a:pPr>
                <a:defRPr/>
              </a:pPr>
              <a:t>32</a:t>
            </a:fld>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0" y="260350"/>
            <a:ext cx="9144000" cy="5616575"/>
          </a:xfrm>
        </p:spPr>
        <p:txBody>
          <a:bodyPr/>
          <a:lstStyle/>
          <a:p>
            <a:pPr eaLnBrk="1" hangingPunct="1">
              <a:lnSpc>
                <a:spcPct val="80000"/>
              </a:lnSpc>
            </a:pPr>
            <a:r>
              <a:rPr lang="ru-RU" sz="2000" smtClean="0">
                <a:solidFill>
                  <a:srgbClr val="FF0000"/>
                </a:solidFill>
              </a:rPr>
              <a:t>Накопи́тель на жёстких магни́тных ди́сках или НЖМД</a:t>
            </a:r>
            <a:r>
              <a:rPr lang="ru-RU" sz="2000" smtClean="0"/>
              <a:t> (англ. hard (magnetic) disk drive, HDD, HMDD), жёсткий диск, в компьютерном сленге «винче́стер» — запоминающее устройство (устройство хранения информации) произвольного доступа, основанное на принципе магнитной записи. Является основным накопителем данных в большинстве компьютеров.</a:t>
            </a:r>
          </a:p>
          <a:p>
            <a:pPr eaLnBrk="1" hangingPunct="1">
              <a:lnSpc>
                <a:spcPct val="80000"/>
              </a:lnSpc>
            </a:pPr>
            <a:endParaRPr lang="ru-RU" sz="2000" smtClean="0"/>
          </a:p>
          <a:p>
            <a:pPr eaLnBrk="1" hangingPunct="1">
              <a:lnSpc>
                <a:spcPct val="80000"/>
              </a:lnSpc>
            </a:pPr>
            <a:r>
              <a:rPr lang="ru-RU" sz="2000" smtClean="0"/>
              <a:t>В отличие от «гибкого» диска (дискеты), информация в НЖМД записывается на жёсткие (алюминиевые или стеклянные) пластины, покрытые слоем ферромагнитного материала, чаще всего двуокиси хрома — магнитные диски. В НЖМД используется одна или несколько пластин на одной оси. Считывающие головки в рабочем режиме не касаются поверхности пластин благодаря прослойке набегающего потока воздуха, образующейся у поверхности при быстром вращении. Расстояние между головкой и диском составляет несколько нанометров (в современных дисках около </a:t>
            </a:r>
            <a:r>
              <a:rPr lang="ru-RU" sz="2000" smtClean="0">
                <a:solidFill>
                  <a:srgbClr val="FF0000"/>
                </a:solidFill>
              </a:rPr>
              <a:t>10 нм</a:t>
            </a:r>
            <a:r>
              <a:rPr lang="ru-RU" sz="2000" smtClean="0"/>
              <a:t>), а отсутствие механического контакта обеспечивает долгий срок службы устройства. При отсутствии вращения дисков головки находятся у шпинделя или за пределами диска в безопасной («парковочной») зоне, где исключён их нештатный контакт с поверхностью дисков.</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33</a:t>
            </a:fld>
            <a:endParaRPr lang="ru-R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descr="Laptop-hard-drive-exposed"/>
          <p:cNvPicPr>
            <a:picLocks noChangeAspect="1" noChangeArrowheads="1"/>
          </p:cNvPicPr>
          <p:nvPr/>
        </p:nvPicPr>
        <p:blipFill>
          <a:blip r:embed="rId2" cstate="print"/>
          <a:srcRect/>
          <a:stretch>
            <a:fillRect/>
          </a:stretch>
        </p:blipFill>
        <p:spPr bwMode="auto">
          <a:xfrm>
            <a:off x="1187450" y="620713"/>
            <a:ext cx="6913563" cy="5287962"/>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34</a:t>
            </a:fld>
            <a:endParaRPr lang="ru-R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179388" y="260350"/>
            <a:ext cx="8785225" cy="6134100"/>
          </a:xfrm>
          <a:prstGeom prst="rect">
            <a:avLst/>
          </a:prstGeom>
          <a:noFill/>
          <a:ln w="9525">
            <a:noFill/>
            <a:miter lim="800000"/>
            <a:headEnd/>
            <a:tailEnd/>
          </a:ln>
        </p:spPr>
        <p:txBody>
          <a:bodyPr>
            <a:spAutoFit/>
          </a:bodyPr>
          <a:lstStyle/>
          <a:p>
            <a:r>
              <a:rPr lang="ru-RU">
                <a:solidFill>
                  <a:srgbClr val="FF0000"/>
                </a:solidFill>
              </a:rPr>
              <a:t>Метод продольной записи</a:t>
            </a:r>
          </a:p>
          <a:p>
            <a:r>
              <a:rPr lang="ru-RU"/>
              <a:t>Биты информации записываются с помощью маленькой головки, которая, проходя над поверхностью вращающегося диска, намагничивает миллиарды горизонтальных дискретных областей — доменов. При этом вектор намагниченности домена расположен продольно, то есть параллельно поверхности диска. Каждая из этих областей является логическим нулём или единицей, в зависимости от направления намагниченности.</a:t>
            </a:r>
          </a:p>
          <a:p>
            <a:r>
              <a:rPr lang="ru-RU"/>
              <a:t>Максимально достижимая при использовании данного метода плотность записи составляет около 23 Гбит/см². К 2010 году этот метод был практически вытеснен методом перпендикулярной записи.</a:t>
            </a:r>
          </a:p>
          <a:p>
            <a:r>
              <a:rPr lang="ru-RU">
                <a:solidFill>
                  <a:srgbClr val="FF0000"/>
                </a:solidFill>
              </a:rPr>
              <a:t>Метод перпендикулярной записи</a:t>
            </a:r>
          </a:p>
          <a:p>
            <a:r>
              <a:rPr lang="ru-RU"/>
              <a:t>технология, при которой биты информации сохраняются в вертикальных доменах. Это позволяет использовать более сильные магнитные поля и снизить площадь материала, необходимую для записи 1 бита. Предыдущий метод записи, параллельно поверхности магнитной пластины, привел к тому что в определенный момент инженеры упёрлись в «потолок». Плотность записи при этом методе резко подскочила — на свыше 30 % еще на первых образцах (на 2009 год — 400 Гбит/дюйм² / 62 Гбит/см²). А теоретический предел отодвинулся на порядки и составляет 1 Тбит на квадратный дюйм.</a:t>
            </a:r>
          </a:p>
          <a:p>
            <a:r>
              <a:rPr lang="ru-RU"/>
              <a:t>Жёсткие диски с перпендикулярной записью стали доступны на рынке с 2006 года[6]. Благодаря перпендикулярной записи винчестеры продолжают бить рекорды ёмкости, вмещая уже по 8 и даже 10 Терабайт.</a:t>
            </a:r>
          </a:p>
        </p:txBody>
      </p:sp>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35</a:t>
            </a:fld>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0" y="0"/>
            <a:ext cx="9144000" cy="6858000"/>
          </a:xfrm>
        </p:spPr>
        <p:txBody>
          <a:bodyPr/>
          <a:lstStyle/>
          <a:p>
            <a:pPr eaLnBrk="1" hangingPunct="1">
              <a:lnSpc>
                <a:spcPct val="80000"/>
              </a:lnSpc>
            </a:pPr>
            <a:r>
              <a:rPr lang="ru-RU" sz="1800" smtClean="0">
                <a:solidFill>
                  <a:srgbClr val="FF0000"/>
                </a:solidFill>
              </a:rPr>
              <a:t>Интерфейс (англ. interface)</a:t>
            </a:r>
            <a:r>
              <a:rPr lang="ru-RU" sz="1800" smtClean="0"/>
              <a:t> —совокупность линий связи, сигналов, посылаемых по этим линиям, контроллеры интерфейсов, протокола обмена. интерфейсы ATA (он же IDE и PATA), SATA, eSATA, SCSI, SAS, FireWire, SDIO и Fibre Channel.</a:t>
            </a:r>
          </a:p>
          <a:p>
            <a:pPr eaLnBrk="1" hangingPunct="1">
              <a:lnSpc>
                <a:spcPct val="80000"/>
              </a:lnSpc>
            </a:pPr>
            <a:r>
              <a:rPr lang="ru-RU" sz="1800" smtClean="0">
                <a:solidFill>
                  <a:srgbClr val="FF0000"/>
                </a:solidFill>
              </a:rPr>
              <a:t>Ёмкость (англ. capacity)</a:t>
            </a:r>
            <a:r>
              <a:rPr lang="ru-RU" sz="1800" smtClean="0"/>
              <a:t> — количество данных, которые могут храниться накопителем. Ёмкость современных жёстких дисков (с форм-фактором 3,5 дюйма) на начало 2015 года достигает 6000 Гб (6 терабайт). </a:t>
            </a:r>
          </a:p>
          <a:p>
            <a:pPr eaLnBrk="1" hangingPunct="1">
              <a:lnSpc>
                <a:spcPct val="80000"/>
              </a:lnSpc>
            </a:pPr>
            <a:r>
              <a:rPr lang="ru-RU" sz="1800" smtClean="0">
                <a:solidFill>
                  <a:srgbClr val="FF0000"/>
                </a:solidFill>
              </a:rPr>
              <a:t>Физический размер</a:t>
            </a:r>
            <a:r>
              <a:rPr lang="ru-RU" sz="1800" smtClean="0"/>
              <a:t> (форм-фактор; англ. dimension) — почти все накопители 2001—2008 годов для пк и серверов имеют ширину либо </a:t>
            </a:r>
            <a:r>
              <a:rPr lang="ru-RU" sz="1800" smtClean="0">
                <a:solidFill>
                  <a:schemeClr val="hlink"/>
                </a:solidFill>
              </a:rPr>
              <a:t>3,5</a:t>
            </a:r>
            <a:r>
              <a:rPr lang="ru-RU" sz="1800" smtClean="0"/>
              <a:t>, либо </a:t>
            </a:r>
            <a:r>
              <a:rPr lang="ru-RU" sz="1800" smtClean="0">
                <a:solidFill>
                  <a:schemeClr val="hlink"/>
                </a:solidFill>
              </a:rPr>
              <a:t>2,5</a:t>
            </a:r>
            <a:r>
              <a:rPr lang="ru-RU" sz="1800" smtClean="0"/>
              <a:t> дюйма</a:t>
            </a:r>
          </a:p>
          <a:p>
            <a:pPr eaLnBrk="1" hangingPunct="1">
              <a:lnSpc>
                <a:spcPct val="80000"/>
              </a:lnSpc>
            </a:pPr>
            <a:r>
              <a:rPr lang="ru-RU" sz="1800" smtClean="0">
                <a:solidFill>
                  <a:srgbClr val="FF0000"/>
                </a:solidFill>
              </a:rPr>
              <a:t>Время произвольного доступа</a:t>
            </a:r>
            <a:r>
              <a:rPr lang="ru-RU" sz="1800" smtClean="0"/>
              <a:t> — среднее время, за которое винчестер выполняет операцию позиционирования головки чтения/записи на произвольный участок магнитного диска. Диапазон этого параметра — от 2,5 до 16 мс. Для сравнения, у SSD-накопителей этот параметр меньше 1 мс.</a:t>
            </a:r>
          </a:p>
          <a:p>
            <a:pPr eaLnBrk="1" hangingPunct="1">
              <a:lnSpc>
                <a:spcPct val="80000"/>
              </a:lnSpc>
            </a:pPr>
            <a:r>
              <a:rPr lang="ru-RU" sz="1800" smtClean="0">
                <a:solidFill>
                  <a:srgbClr val="FF0000"/>
                </a:solidFill>
              </a:rPr>
              <a:t>Скорость вращения шпинделя</a:t>
            </a:r>
            <a:r>
              <a:rPr lang="ru-RU" sz="1800" smtClean="0"/>
              <a:t> (англ. spindle speed) — количество оборотов шпинделя в минуту. В настоящее время выпускаются винчестеры со следующими стандартными скоростями вращения: 4200 - 7200 (ноутбуки); 5400 -10 000 (персональные компьютеры); 10 000 и 15 000 об/мин (серверы). Увеличению скорости вращения шпинделя в винчестерах для ноутбуков препятствует гироскопический эффект.</a:t>
            </a:r>
          </a:p>
          <a:p>
            <a:pPr eaLnBrk="1" hangingPunct="1">
              <a:lnSpc>
                <a:spcPct val="80000"/>
              </a:lnSpc>
            </a:pPr>
            <a:r>
              <a:rPr lang="ru-RU" sz="1800" smtClean="0">
                <a:solidFill>
                  <a:srgbClr val="FF0000"/>
                </a:solidFill>
              </a:rPr>
              <a:t>Надёжность (англ. reliability)</a:t>
            </a:r>
            <a:r>
              <a:rPr lang="ru-RU" sz="1800" smtClean="0"/>
              <a:t> — определяется как среднее время наработки на отказ Количество операций ввода-вывода в секунду (англ. IOPS) — у современных дисков это около 50 оп./с при произвольном доступе к накопителю и около 100 оп./сек при последовательном доступе.</a:t>
            </a:r>
          </a:p>
          <a:p>
            <a:pPr eaLnBrk="1" hangingPunct="1">
              <a:lnSpc>
                <a:spcPct val="80000"/>
              </a:lnSpc>
            </a:pPr>
            <a:r>
              <a:rPr lang="ru-RU" sz="1800" smtClean="0">
                <a:solidFill>
                  <a:srgbClr val="FF0000"/>
                </a:solidFill>
              </a:rPr>
              <a:t>Скорость передачи данных</a:t>
            </a:r>
            <a:r>
              <a:rPr lang="ru-RU" sz="1800" smtClean="0"/>
              <a:t> (англ. Transfer Rate) при последовательном доступе: внутренняя зона диска: от </a:t>
            </a:r>
            <a:r>
              <a:rPr lang="ru-RU" sz="1800" smtClean="0">
                <a:solidFill>
                  <a:schemeClr val="hlink"/>
                </a:solidFill>
              </a:rPr>
              <a:t>44,2 до 74,5 Мб/с</a:t>
            </a:r>
            <a:r>
              <a:rPr lang="ru-RU" sz="1800" smtClean="0"/>
              <a:t>;   внешняя зона диска: от </a:t>
            </a:r>
            <a:r>
              <a:rPr lang="ru-RU" sz="1800" smtClean="0">
                <a:solidFill>
                  <a:schemeClr val="hlink"/>
                </a:solidFill>
              </a:rPr>
              <a:t>60,0 до 111,4</a:t>
            </a:r>
            <a:r>
              <a:rPr lang="ru-RU" sz="1800" smtClean="0"/>
              <a:t> Мб/с.</a:t>
            </a:r>
          </a:p>
          <a:p>
            <a:pPr eaLnBrk="1" hangingPunct="1">
              <a:lnSpc>
                <a:spcPct val="80000"/>
              </a:lnSpc>
            </a:pPr>
            <a:r>
              <a:rPr lang="ru-RU" sz="1800" smtClean="0">
                <a:solidFill>
                  <a:srgbClr val="FF0000"/>
                </a:solidFill>
              </a:rPr>
              <a:t>Объём буфера</a:t>
            </a:r>
            <a:r>
              <a:rPr lang="ru-RU" sz="1800" smtClean="0"/>
              <a:t> — В современных дисках он обычно варьируется от </a:t>
            </a:r>
            <a:r>
              <a:rPr lang="ru-RU" sz="1800" smtClean="0">
                <a:solidFill>
                  <a:schemeClr val="hlink"/>
                </a:solidFill>
              </a:rPr>
              <a:t>8 до 128 Мб.</a:t>
            </a:r>
          </a:p>
        </p:txBody>
      </p:sp>
      <p:sp>
        <p:nvSpPr>
          <p:cNvPr id="3" name="Номер слайда 2"/>
          <p:cNvSpPr>
            <a:spLocks noGrp="1"/>
          </p:cNvSpPr>
          <p:nvPr>
            <p:ph type="sldNum" sz="quarter" idx="12"/>
          </p:nvPr>
        </p:nvSpPr>
        <p:spPr/>
        <p:txBody>
          <a:bodyPr/>
          <a:lstStyle/>
          <a:p>
            <a:pPr>
              <a:defRPr/>
            </a:pPr>
            <a:fld id="{EAEC346F-F062-4865-AA78-21B699532AE0}" type="slidenum">
              <a:rPr lang="ru-RU" smtClean="0"/>
              <a:pPr>
                <a:defRPr/>
              </a:pPr>
              <a:t>36</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4" descr="line_age"/>
          <p:cNvPicPr>
            <a:picLocks noChangeAspect="1" noChangeArrowheads="1"/>
          </p:cNvPicPr>
          <p:nvPr/>
        </p:nvPicPr>
        <p:blipFill>
          <a:blip r:embed="rId2" cstate="print"/>
          <a:srcRect/>
          <a:stretch>
            <a:fillRect/>
          </a:stretch>
        </p:blipFill>
        <p:spPr bwMode="auto">
          <a:xfrm>
            <a:off x="0" y="0"/>
            <a:ext cx="9144000" cy="1417638"/>
          </a:xfrm>
          <a:prstGeom prst="rect">
            <a:avLst/>
          </a:prstGeom>
          <a:noFill/>
          <a:ln w="9525">
            <a:noFill/>
            <a:miter lim="800000"/>
            <a:headEnd/>
            <a:tailEnd/>
          </a:ln>
        </p:spPr>
      </p:pic>
      <p:pic>
        <p:nvPicPr>
          <p:cNvPr id="5123" name="Picture 5" descr="line_mod_flag"/>
          <p:cNvPicPr>
            <a:picLocks noChangeAspect="1" noChangeArrowheads="1"/>
          </p:cNvPicPr>
          <p:nvPr/>
        </p:nvPicPr>
        <p:blipFill>
          <a:blip r:embed="rId3" cstate="print"/>
          <a:srcRect/>
          <a:stretch>
            <a:fillRect/>
          </a:stretch>
        </p:blipFill>
        <p:spPr bwMode="auto">
          <a:xfrm>
            <a:off x="0" y="1700213"/>
            <a:ext cx="9144000" cy="1576387"/>
          </a:xfrm>
          <a:prstGeom prst="rect">
            <a:avLst/>
          </a:prstGeom>
          <a:noFill/>
          <a:ln w="9525">
            <a:noFill/>
            <a:miter lim="800000"/>
            <a:headEnd/>
            <a:tailEnd/>
          </a:ln>
        </p:spPr>
      </p:pic>
      <p:pic>
        <p:nvPicPr>
          <p:cNvPr id="5124" name="Picture 6" descr="more_data"/>
          <p:cNvPicPr>
            <a:picLocks noChangeAspect="1" noChangeArrowheads="1"/>
          </p:cNvPicPr>
          <p:nvPr/>
        </p:nvPicPr>
        <p:blipFill>
          <a:blip r:embed="rId4" cstate="print"/>
          <a:srcRect/>
          <a:stretch>
            <a:fillRect/>
          </a:stretch>
        </p:blipFill>
        <p:spPr bwMode="auto">
          <a:xfrm>
            <a:off x="179388" y="4508500"/>
            <a:ext cx="8964612" cy="2163763"/>
          </a:xfrm>
          <a:prstGeom prst="rect">
            <a:avLst/>
          </a:prstGeom>
          <a:noFill/>
          <a:ln w="9525">
            <a:noFill/>
            <a:miter lim="800000"/>
            <a:headEnd/>
            <a:tailEnd/>
          </a:ln>
        </p:spPr>
      </p:pic>
      <p:sp>
        <p:nvSpPr>
          <p:cNvPr id="5125" name="Rectangle 7"/>
          <p:cNvSpPr>
            <a:spLocks noChangeArrowheads="1"/>
          </p:cNvSpPr>
          <p:nvPr/>
        </p:nvSpPr>
        <p:spPr bwMode="auto">
          <a:xfrm>
            <a:off x="179388" y="1268413"/>
            <a:ext cx="8569325" cy="576262"/>
          </a:xfrm>
          <a:prstGeom prst="rect">
            <a:avLst/>
          </a:prstGeom>
          <a:solidFill>
            <a:schemeClr val="accent1"/>
          </a:solidFill>
          <a:ln w="9525">
            <a:solidFill>
              <a:schemeClr val="tx1"/>
            </a:solidFill>
            <a:miter lim="800000"/>
            <a:headEnd/>
            <a:tailEnd/>
          </a:ln>
        </p:spPr>
        <p:txBody>
          <a:bodyPr wrap="none" anchor="ctr"/>
          <a:lstStyle/>
          <a:p>
            <a:pPr algn="ctr"/>
            <a:r>
              <a:rPr lang="ru-RU"/>
              <a:t>Возраст добавляется для удаления самой неиспользуемой строки в кэше</a:t>
            </a:r>
          </a:p>
        </p:txBody>
      </p:sp>
      <p:sp>
        <p:nvSpPr>
          <p:cNvPr id="5126" name="Rectangle 8"/>
          <p:cNvSpPr>
            <a:spLocks noChangeArrowheads="1"/>
          </p:cNvSpPr>
          <p:nvPr/>
        </p:nvSpPr>
        <p:spPr bwMode="auto">
          <a:xfrm>
            <a:off x="0" y="3221038"/>
            <a:ext cx="9144000" cy="1200150"/>
          </a:xfrm>
          <a:prstGeom prst="rect">
            <a:avLst/>
          </a:prstGeom>
          <a:solidFill>
            <a:schemeClr val="accent1"/>
          </a:solidFill>
          <a:ln w="9525">
            <a:solidFill>
              <a:schemeClr val="tx1"/>
            </a:solidFill>
            <a:miter lim="800000"/>
            <a:headEnd/>
            <a:tailEnd/>
          </a:ln>
        </p:spPr>
        <p:txBody>
          <a:bodyPr anchor="ctr">
            <a:spAutoFit/>
          </a:bodyPr>
          <a:lstStyle/>
          <a:p>
            <a:pPr algn="ctr"/>
            <a:r>
              <a:rPr lang="ru-RU"/>
              <a:t>Бит модификации добавляется чтобы не забыть записать строку в ОЗУ, если она изменялась, при этом не была сброшена в ОЗУ. Не сбрасывается чтобы ускорить доступ если есть последовательные считывания и записи в ту же строку. Если есть сбрасывание сразу – называется сквозная запись.  </a:t>
            </a:r>
          </a:p>
        </p:txBody>
      </p:sp>
      <p:sp>
        <p:nvSpPr>
          <p:cNvPr id="7" name="Номер слайда 6"/>
          <p:cNvSpPr>
            <a:spLocks noGrp="1"/>
          </p:cNvSpPr>
          <p:nvPr>
            <p:ph type="sldNum" sz="quarter" idx="12"/>
          </p:nvPr>
        </p:nvSpPr>
        <p:spPr/>
        <p:txBody>
          <a:bodyPr/>
          <a:lstStyle/>
          <a:p>
            <a:pPr>
              <a:defRPr/>
            </a:pPr>
            <a:fld id="{5B23B133-9196-4E31-ABCE-DFFD23D934D1}" type="slidenum">
              <a:rPr lang="ru-RU" smtClean="0"/>
              <a:pPr>
                <a:defRPr/>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ru-RU" smtClean="0"/>
              <a:t>Кэш прямого доступа</a:t>
            </a:r>
          </a:p>
        </p:txBody>
      </p:sp>
      <p:pic>
        <p:nvPicPr>
          <p:cNvPr id="6147" name="Picture 4" descr="Pic_5"/>
          <p:cNvPicPr>
            <a:picLocks noGrp="1" noChangeAspect="1" noChangeArrowheads="1"/>
          </p:cNvPicPr>
          <p:nvPr>
            <p:ph idx="1"/>
          </p:nvPr>
        </p:nvPicPr>
        <p:blipFill>
          <a:blip r:embed="rId2" cstate="print"/>
          <a:srcRect/>
          <a:stretch>
            <a:fillRect/>
          </a:stretch>
        </p:blipFill>
        <p:spPr>
          <a:xfrm>
            <a:off x="1763713" y="1341438"/>
            <a:ext cx="5545137" cy="4737100"/>
          </a:xfrm>
          <a:noFill/>
        </p:spPr>
      </p:pic>
      <p:sp>
        <p:nvSpPr>
          <p:cNvPr id="4" name="Номер слайда 3"/>
          <p:cNvSpPr>
            <a:spLocks noGrp="1"/>
          </p:cNvSpPr>
          <p:nvPr>
            <p:ph type="sldNum" sz="quarter" idx="12"/>
          </p:nvPr>
        </p:nvSpPr>
        <p:spPr/>
        <p:txBody>
          <a:bodyPr/>
          <a:lstStyle/>
          <a:p>
            <a:pPr>
              <a:defRPr/>
            </a:pPr>
            <a:fld id="{EAEC346F-F062-4865-AA78-21B699532AE0}" type="slidenum">
              <a:rPr lang="ru-RU" smtClean="0"/>
              <a:pPr>
                <a:defRPr/>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descr="CashDir"/>
          <p:cNvPicPr>
            <a:picLocks noChangeAspect="1" noChangeArrowheads="1"/>
          </p:cNvPicPr>
          <p:nvPr/>
        </p:nvPicPr>
        <p:blipFill>
          <a:blip r:embed="rId2" cstate="print"/>
          <a:srcRect b="7487"/>
          <a:stretch>
            <a:fillRect/>
          </a:stretch>
        </p:blipFill>
        <p:spPr bwMode="auto">
          <a:xfrm>
            <a:off x="0" y="0"/>
            <a:ext cx="9144000" cy="6577013"/>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8313" y="0"/>
            <a:ext cx="8229600" cy="1143000"/>
          </a:xfrm>
        </p:spPr>
        <p:txBody>
          <a:bodyPr/>
          <a:lstStyle/>
          <a:p>
            <a:pPr eaLnBrk="1" hangingPunct="1"/>
            <a:r>
              <a:rPr lang="ru-RU" smtClean="0"/>
              <a:t>Наборно-ассоциативный кэш</a:t>
            </a:r>
          </a:p>
        </p:txBody>
      </p:sp>
      <p:pic>
        <p:nvPicPr>
          <p:cNvPr id="8195" name="Picture 4" descr="Pic_6"/>
          <p:cNvPicPr>
            <a:picLocks noGrp="1" noChangeAspect="1" noChangeArrowheads="1"/>
          </p:cNvPicPr>
          <p:nvPr>
            <p:ph idx="1"/>
          </p:nvPr>
        </p:nvPicPr>
        <p:blipFill>
          <a:blip r:embed="rId2" cstate="print"/>
          <a:srcRect/>
          <a:stretch>
            <a:fillRect/>
          </a:stretch>
        </p:blipFill>
        <p:spPr>
          <a:xfrm>
            <a:off x="1258888" y="1196975"/>
            <a:ext cx="5905500" cy="5111750"/>
          </a:xfrm>
          <a:noFill/>
        </p:spPr>
      </p:pic>
      <p:sp>
        <p:nvSpPr>
          <p:cNvPr id="4" name="Номер слайда 3"/>
          <p:cNvSpPr>
            <a:spLocks noGrp="1"/>
          </p:cNvSpPr>
          <p:nvPr>
            <p:ph type="sldNum" sz="quarter" idx="12"/>
          </p:nvPr>
        </p:nvSpPr>
        <p:spPr/>
        <p:txBody>
          <a:bodyPr/>
          <a:lstStyle/>
          <a:p>
            <a:pPr>
              <a:defRPr/>
            </a:pPr>
            <a:fld id="{EAEC346F-F062-4865-AA78-21B699532AE0}" type="slidenum">
              <a:rPr lang="ru-RU" smtClean="0"/>
              <a:pPr>
                <a:defRPr/>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CashSeAs"/>
          <p:cNvPicPr>
            <a:picLocks noChangeAspect="1" noChangeArrowheads="1"/>
          </p:cNvPicPr>
          <p:nvPr/>
        </p:nvPicPr>
        <p:blipFill>
          <a:blip r:embed="rId2" cstate="print"/>
          <a:srcRect b="6435"/>
          <a:stretch>
            <a:fillRect/>
          </a:stretch>
        </p:blipFill>
        <p:spPr bwMode="auto">
          <a:xfrm>
            <a:off x="684213" y="0"/>
            <a:ext cx="7524750" cy="6797675"/>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pPr>
              <a:defRPr/>
            </a:pPr>
            <a:fld id="{5B23B133-9196-4E31-ABCE-DFFD23D934D1}" type="slidenum">
              <a:rPr lang="ru-RU" smtClean="0"/>
              <a:pPr>
                <a:defRPr/>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115888"/>
            <a:ext cx="8229600" cy="633412"/>
          </a:xfrm>
        </p:spPr>
        <p:txBody>
          <a:bodyPr/>
          <a:lstStyle/>
          <a:p>
            <a:pPr eaLnBrk="1" hangingPunct="1"/>
            <a:r>
              <a:rPr lang="ru-RU" sz="4000" smtClean="0"/>
              <a:t>Шины</a:t>
            </a:r>
          </a:p>
        </p:txBody>
      </p:sp>
      <p:sp>
        <p:nvSpPr>
          <p:cNvPr id="10243" name="Rectangle 3"/>
          <p:cNvSpPr>
            <a:spLocks noGrp="1" noChangeArrowheads="1"/>
          </p:cNvSpPr>
          <p:nvPr>
            <p:ph type="body" idx="1"/>
          </p:nvPr>
        </p:nvSpPr>
        <p:spPr>
          <a:xfrm>
            <a:off x="0" y="692150"/>
            <a:ext cx="9036050" cy="6165850"/>
          </a:xfrm>
        </p:spPr>
        <p:txBody>
          <a:bodyPr/>
          <a:lstStyle/>
          <a:p>
            <a:pPr algn="just" eaLnBrk="1" hangingPunct="1">
              <a:lnSpc>
                <a:spcPct val="80000"/>
              </a:lnSpc>
            </a:pPr>
            <a:r>
              <a:rPr lang="ru-RU" sz="2000" smtClean="0">
                <a:solidFill>
                  <a:srgbClr val="FF0000"/>
                </a:solidFill>
              </a:rPr>
              <a:t>Компьютерная ши́на</a:t>
            </a:r>
            <a:r>
              <a:rPr lang="ru-RU" sz="2000" smtClean="0"/>
              <a:t> (англ. computer bus) в архитектуре компьютера — подсистема, служащая для передачи данных между функциональными блоками компьютера. </a:t>
            </a:r>
          </a:p>
          <a:p>
            <a:pPr algn="just" eaLnBrk="1" hangingPunct="1">
              <a:lnSpc>
                <a:spcPct val="80000"/>
              </a:lnSpc>
            </a:pPr>
            <a:r>
              <a:rPr lang="ru-RU" sz="2000" smtClean="0"/>
              <a:t>В отличие от соединения точка-точка, к шине обычно </a:t>
            </a:r>
            <a:r>
              <a:rPr lang="ru-RU" sz="2000" smtClean="0">
                <a:solidFill>
                  <a:srgbClr val="0070C0"/>
                </a:solidFill>
              </a:rPr>
              <a:t>можно подключить несколько устройств по одному набору проводников</a:t>
            </a:r>
            <a:r>
              <a:rPr lang="ru-RU" sz="2000" smtClean="0"/>
              <a:t>. Каждая шина определяет свой набор коннекторов (соединений) для физического подключения устройств, карт и кабелей.</a:t>
            </a:r>
          </a:p>
          <a:p>
            <a:pPr algn="just" eaLnBrk="1" hangingPunct="1">
              <a:lnSpc>
                <a:spcPct val="80000"/>
              </a:lnSpc>
            </a:pPr>
            <a:r>
              <a:rPr lang="ru-RU" sz="2000" smtClean="0"/>
              <a:t>Компьютерные шины ранних вычислительных машин представляли собой жгуты (</a:t>
            </a:r>
            <a:r>
              <a:rPr lang="ru-RU" sz="2000" smtClean="0">
                <a:solidFill>
                  <a:srgbClr val="7030A0"/>
                </a:solidFill>
              </a:rPr>
              <a:t>пучки соединительных проводов — сигнальных и питания, для компактности и удобства обслуживания увязанных вместе</a:t>
            </a:r>
            <a:r>
              <a:rPr lang="ru-RU" sz="2000" smtClean="0"/>
              <a:t>), реализующие параллельные электрические шины с несколькими подключениями. В современных вычислительных системах данный термин используется для любых физических механизмов, предоставляющих такую же логическую функциональность, как </a:t>
            </a:r>
            <a:r>
              <a:rPr lang="ru-RU" sz="2000" smtClean="0">
                <a:solidFill>
                  <a:srgbClr val="7030A0"/>
                </a:solidFill>
              </a:rPr>
              <a:t>параллельные компьютерные шины</a:t>
            </a:r>
            <a:r>
              <a:rPr lang="ru-RU" sz="2000" smtClean="0"/>
              <a:t>.</a:t>
            </a:r>
          </a:p>
          <a:p>
            <a:pPr algn="just" eaLnBrk="1" hangingPunct="1">
              <a:lnSpc>
                <a:spcPct val="80000"/>
              </a:lnSpc>
            </a:pPr>
            <a:r>
              <a:rPr lang="ru-RU" sz="2000" smtClean="0"/>
              <a:t>Современные компьютерные шины используют как параллельные, так и последовательные соединения и могут иметь параллельные (англ. multidrop) и цепные (англ. daisy chain) топологии. В случае USB и некоторых других шин могут также использоваться хабы (концентраторы).</a:t>
            </a:r>
          </a:p>
        </p:txBody>
      </p:sp>
      <p:sp>
        <p:nvSpPr>
          <p:cNvPr id="4" name="Номер слайда 3"/>
          <p:cNvSpPr>
            <a:spLocks noGrp="1"/>
          </p:cNvSpPr>
          <p:nvPr>
            <p:ph type="sldNum" sz="quarter" idx="12"/>
          </p:nvPr>
        </p:nvSpPr>
        <p:spPr/>
        <p:txBody>
          <a:bodyPr/>
          <a:lstStyle/>
          <a:p>
            <a:pPr>
              <a:defRPr/>
            </a:pPr>
            <a:fld id="{EAEC346F-F062-4865-AA78-21B699532AE0}" type="slidenum">
              <a:rPr lang="ru-RU" smtClean="0"/>
              <a:pPr>
                <a:defRPr/>
              </a:pPr>
              <a:t>9</a:t>
            </a:fld>
            <a:endParaRPr lang="ru-RU"/>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TotalTime>
  <Words>3773</Words>
  <Application>Microsoft Office PowerPoint</Application>
  <PresentationFormat>Экран (4:3)</PresentationFormat>
  <Paragraphs>165</Paragraphs>
  <Slides>36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36</vt:i4>
      </vt:variant>
    </vt:vector>
  </HeadingPairs>
  <TitlesOfParts>
    <vt:vector size="37" baseType="lpstr">
      <vt:lpstr>Оформление по умолчанию</vt:lpstr>
      <vt:lpstr>Технические средства ИТ </vt:lpstr>
      <vt:lpstr>Кэш память</vt:lpstr>
      <vt:lpstr>Ассоциативный  кэш</vt:lpstr>
      <vt:lpstr>Слайд 4</vt:lpstr>
      <vt:lpstr>Кэш прямого доступа</vt:lpstr>
      <vt:lpstr>Слайд 6</vt:lpstr>
      <vt:lpstr>Наборно-ассоциативный кэш</vt:lpstr>
      <vt:lpstr>Слайд 8</vt:lpstr>
      <vt:lpstr>Шины</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USB 3.0</vt:lpstr>
      <vt:lpstr>Слайд 27</vt:lpstr>
      <vt:lpstr>Слайд 28</vt:lpstr>
      <vt:lpstr>Слайд 29</vt:lpstr>
      <vt:lpstr>Слайд 30</vt:lpstr>
      <vt:lpstr>Слайд 31</vt:lpstr>
      <vt:lpstr>Слайд 32</vt:lpstr>
      <vt:lpstr>Слайд 33</vt:lpstr>
      <vt:lpstr>Слайд 34</vt:lpstr>
      <vt:lpstr>Слайд 35</vt:lpstr>
      <vt:lpstr>Слайд 36</vt:lpstr>
    </vt:vector>
  </TitlesOfParts>
  <Company>homexp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homexp</dc:creator>
  <cp:lastModifiedBy>Алекс Алексов</cp:lastModifiedBy>
  <cp:revision>81</cp:revision>
  <dcterms:created xsi:type="dcterms:W3CDTF">2015-09-30T08:24:16Z</dcterms:created>
  <dcterms:modified xsi:type="dcterms:W3CDTF">2023-09-07T11:47:02Z</dcterms:modified>
</cp:coreProperties>
</file>