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7" r:id="rId21"/>
    <p:sldId id="275" r:id="rId22"/>
    <p:sldId id="278" r:id="rId23"/>
    <p:sldId id="276" r:id="rId24"/>
    <p:sldId id="280" r:id="rId25"/>
    <p:sldId id="279" r:id="rId26"/>
    <p:sldId id="281" r:id="rId27"/>
    <p:sldId id="283" r:id="rId28"/>
    <p:sldId id="285" r:id="rId29"/>
    <p:sldId id="282" r:id="rId30"/>
    <p:sldId id="295" r:id="rId31"/>
    <p:sldId id="284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4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C491A-C844-4A0F-AF9D-EA11A404449B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CB87E-0EC3-4908-B47A-AD79925240B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417FE-5192-41DB-83FF-DDEEF2D6589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1F109-5D42-458A-AC35-BB33E6172B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F2AE2-BB2E-492B-A877-FE2CD573E55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925D6A-0139-4D1D-BD55-94C375E41A0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4CD3C-E712-4CBF-AB00-800EEE2656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BD6FE-5E6A-4B40-AC56-5331381198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57F84-62A5-4BF8-B3E5-3F0990ECB00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56631-EBB3-4468-81E7-FC12C58D3F0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572B-BBC6-4D11-8599-AE0ADECAF08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58E02-B9F9-4699-B59D-436CE50BEC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C39C-7060-4F7E-B0F7-33221F92B3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849D5-690D-4EF7-A76E-80D7BBCB76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F3C2B6-91DF-48CB-87FE-1EF5BD9B80C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/>
              <a:t>Технические средства ИТ</a:t>
            </a:r>
            <a:r>
              <a:rPr lang="ru-RU"/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17FE-5192-41DB-83FF-DDEEF2D6589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0"/>
            <a:ext cx="8207375" cy="68326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TN-film, IPS</a:t>
            </a:r>
            <a:endParaRPr lang="ru-RU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Основные характеристики:</a:t>
            </a:r>
          </a:p>
          <a:p>
            <a:r>
              <a:rPr lang="ru-RU"/>
              <a:t>Частота развертки</a:t>
            </a:r>
          </a:p>
          <a:p>
            <a:r>
              <a:rPr lang="ru-RU"/>
              <a:t>Время отклика</a:t>
            </a:r>
          </a:p>
          <a:p>
            <a:r>
              <a:rPr lang="ru-RU"/>
              <a:t>Угол обзора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Плазменный монитор</a:t>
            </a:r>
          </a:p>
        </p:txBody>
      </p:sp>
      <p:pic>
        <p:nvPicPr>
          <p:cNvPr id="83972" name="Picture 4" descr="072_HnS_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1916113"/>
            <a:ext cx="6842125" cy="3586162"/>
          </a:xfrm>
          <a:noFill/>
          <a:ln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Picture 4" descr="matrix_plaz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11863" cy="4545013"/>
          </a:xfrm>
          <a:prstGeom prst="rect">
            <a:avLst/>
          </a:prstGeom>
          <a:noFill/>
        </p:spPr>
      </p:pic>
      <p:pic>
        <p:nvPicPr>
          <p:cNvPr id="86021" name="Picture 5" descr="re_plazma_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775" y="3036888"/>
            <a:ext cx="3959225" cy="3821112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/>
              <a:t>Работа плазменной панели состоит из трёх этапов:</a:t>
            </a:r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1800" dirty="0">
                <a:solidFill>
                  <a:srgbClr val="FF0000"/>
                </a:solidFill>
              </a:rPr>
              <a:t>    инициализация</a:t>
            </a:r>
            <a:r>
              <a:rPr lang="ru-RU" sz="1800" dirty="0"/>
              <a:t>, в ходе которой происходит упорядочение положения зарядов среды и её подготовка к следующему этапу (адресации). При этом на электроде адресации напряжение отсутствует, а на электрод сканирования относительно электрода подсветки подаётся импульс инициализации, имеющий ступенчатый вид. На первой ступени этого импульса происходит упорядочение расположения ионной газовой среды, на второй ступени разряд в газе, а на третьей — завершение упорядочения.</a:t>
            </a:r>
          </a:p>
          <a:p>
            <a:pPr>
              <a:lnSpc>
                <a:spcPct val="80000"/>
              </a:lnSpc>
            </a:pPr>
            <a:r>
              <a:rPr lang="ru-RU" sz="1800" dirty="0"/>
              <a:t>   </a:t>
            </a:r>
            <a:r>
              <a:rPr lang="ru-RU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>
                <a:solidFill>
                  <a:srgbClr val="FF0000"/>
                </a:solidFill>
              </a:rPr>
              <a:t>адресация</a:t>
            </a:r>
            <a:r>
              <a:rPr lang="ru-RU" sz="1800" dirty="0"/>
              <a:t>, в ходе которой происходит подготовка пикселя к подсвечиванию. На шину адресации подаётся положительный импульс (+75 В), а на шину сканирования отрицательный (-75 В). На шине подсветки напряжение устанавливается равным +150 В.</a:t>
            </a:r>
          </a:p>
          <a:p>
            <a:pPr>
              <a:lnSpc>
                <a:spcPct val="80000"/>
              </a:lnSpc>
            </a:pPr>
            <a:r>
              <a:rPr lang="ru-RU" sz="1800" dirty="0"/>
              <a:t>    </a:t>
            </a:r>
            <a:r>
              <a:rPr lang="ru-RU" sz="1800" dirty="0" smtClean="0">
                <a:solidFill>
                  <a:srgbClr val="FF0000"/>
                </a:solidFill>
              </a:rPr>
              <a:t>подсветка</a:t>
            </a:r>
            <a:r>
              <a:rPr lang="ru-RU" sz="1800" dirty="0"/>
              <a:t>, в ходе которой на шину сканирования подаётся положительный, а на шину подсветки отрицательный импульс, равный 190 В. Сумма потенциалов ионов на каждой шине и дополнительных импульсов приводит к превышению порогового потенциала и разряду в газовой среде. После разряда происходит повторное распределение ионов у шин сканирования и подсветки. Смена полярности импульсов приводит к повторному разряду в плазме. Таким образом, сменой полярности импульсов обеспечивается многократный разряд ячейки.</a:t>
            </a:r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1800" dirty="0"/>
              <a:t>Один цикл «инициализация — адресация — подсветка» образует формирование одного подполя изображения. Складывая несколько подполей можно обеспечивать изображение заданной яркости и контраста. </a:t>
            </a:r>
            <a:r>
              <a:rPr lang="ru-RU" sz="1800" dirty="0" smtClean="0"/>
              <a:t>Фактически управление осуществляется изменением ширины импульса, например для формирования 8 битного пикселя дискретная ширина должна иметь 128 уровней, 1 бит – нет подсветки, темный.  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Принтеры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Матричный</a:t>
            </a:r>
          </a:p>
          <a:p>
            <a:r>
              <a:rPr lang="ru-RU"/>
              <a:t>Струйный</a:t>
            </a:r>
          </a:p>
          <a:p>
            <a:r>
              <a:rPr lang="ru-RU"/>
              <a:t>Лазерный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4000"/>
              <a:t>Матричный</a:t>
            </a:r>
          </a:p>
        </p:txBody>
      </p:sp>
      <p:pic>
        <p:nvPicPr>
          <p:cNvPr id="89092" name="Picture 4" descr="prn_oki_1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052513"/>
            <a:ext cx="7416800" cy="5564187"/>
          </a:xfrm>
          <a:noFill/>
          <a:ln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 descr="1024px-Star-LC-10-printer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0"/>
            <a:ext cx="8964612" cy="6811963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0" name="Picture 4" descr="81174949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0"/>
            <a:ext cx="4824413" cy="3927475"/>
          </a:xfrm>
          <a:prstGeom prst="rect">
            <a:avLst/>
          </a:prstGeom>
          <a:noFill/>
        </p:spPr>
      </p:pic>
      <p:pic>
        <p:nvPicPr>
          <p:cNvPr id="91141" name="Picture 5" descr="m69d795c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2971800"/>
            <a:ext cx="6618288" cy="38862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ru-RU"/>
              <a:t>Струйный принтер</a:t>
            </a:r>
          </a:p>
        </p:txBody>
      </p:sp>
      <p:pic>
        <p:nvPicPr>
          <p:cNvPr id="92164" name="Picture 4" descr="intr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825500"/>
            <a:ext cx="7561263" cy="6032500"/>
          </a:xfrm>
          <a:noFill/>
          <a:ln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Мониторы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основе электронно-лучевой трубки (ЭЛТ)</a:t>
            </a:r>
          </a:p>
          <a:p>
            <a:r>
              <a:rPr lang="ru-RU"/>
              <a:t>Жидкокристаллические мониторы</a:t>
            </a:r>
          </a:p>
          <a:p>
            <a:r>
              <a:rPr lang="ru-RU"/>
              <a:t>Плазменные мониторы</a:t>
            </a:r>
          </a:p>
          <a:p>
            <a:r>
              <a:rPr lang="ru-RU"/>
              <a:t>Лазерные мониторы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13787" cy="626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На данный момент существует две технические реализации способа подачи красителя: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Термическая (Thermal Ink Jet), также называемая BubbleJet — Разработчик — компания Canon. Принцип был разработан в конце 1970-х годов. В сопле расположен микроскопический нагревательный элемент, который при прохождении электрического тока мгновенно нагревается до температуры около 500 °C, при нагревании в чернилах образуются газовые пузырьки (англ. — bubbles — отсюда и название технологии), которые выталкивают капли жидкости из сопла на носитель. В 1981 году технология была представлена на выставке Canon Grand Fair. В 1985 году появилась первая коммерческая модель монохромного принтера — Canon BJ-80. В 1988 году появился первый цветной принтер — BJC-440 формата A2, разрешением 400 dpi.</a:t>
            </a:r>
          </a:p>
          <a:p>
            <a:pPr>
              <a:lnSpc>
                <a:spcPct val="80000"/>
              </a:lnSpc>
            </a:pPr>
            <a:r>
              <a:rPr lang="ru-RU" sz="2000"/>
              <a:t> Пьезоэлектрическая (Piezoelectric Ink Jet) — над соплом расположен пьезокристалл с диафрагмой. Когда на пьезоэлемент подаётся электрический ток, он изгибается и тянет за собой диафрагму — формируется капля, которая впоследствии выталкивается на бумагу. Широкое распространение получила в струйных принтерах компании Epson. Технология позволяет изменять размер капли.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</a:pPr>
            <a:endParaRPr lang="ru-RU" sz="20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ink_jet_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8" name="Picture 4" descr="piezoelectr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144000" cy="5667375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5" descr="ink_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13538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 descr="cmyk_v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92950" cy="4057650"/>
          </a:xfrm>
          <a:prstGeom prst="rect">
            <a:avLst/>
          </a:prstGeom>
          <a:noFill/>
        </p:spPr>
      </p:pic>
      <p:pic>
        <p:nvPicPr>
          <p:cNvPr id="100357" name="Picture 5" descr="330px-Polygraphic_Substractive_CM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0" y="3695700"/>
            <a:ext cx="3143250" cy="31623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Лазерный принтер</a:t>
            </a:r>
          </a:p>
        </p:txBody>
      </p:sp>
      <p:pic>
        <p:nvPicPr>
          <p:cNvPr id="99332" name="Picture 4" descr="Какой-цветной-лазерный-принтер-выбрать-300x27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557338"/>
            <a:ext cx="3384550" cy="3113087"/>
          </a:xfrm>
          <a:noFill/>
          <a:ln/>
        </p:spPr>
      </p:pic>
      <p:pic>
        <p:nvPicPr>
          <p:cNvPr id="99334" name="Picture 6" descr="1425499095_lazernyy-prin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773238"/>
            <a:ext cx="4038600" cy="3460750"/>
          </a:xfrm>
          <a:noFill/>
          <a:ln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7F84-62A5-4BF8-B3E5-3F0990ECB003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 descr="lasernaya-pe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0025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4" descr="Лазерная печать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02375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8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8913"/>
            <a:ext cx="8713788" cy="5561012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964612" cy="6669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три способа переноса тонеров: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    двухкомпонентный (система с двумя компонентами проявления — с раздельным тонером и девелопером) — красящие частицы, предназначенные для переноса на фотобарабан, не могут самостоятельно удерживаться на магнитном валу блока проявки, но прилипают к частицам специального магнитного порошка носителя (девелопера), которые при перемешивании заряжаются из-за взаимного трения.</a:t>
            </a:r>
          </a:p>
          <a:p>
            <a:pPr>
              <a:lnSpc>
                <a:spcPct val="80000"/>
              </a:lnSpc>
            </a:pPr>
            <a:r>
              <a:rPr lang="ru-RU" sz="2000"/>
              <a:t>    двухкомпонентный, где тонер и девелопер уже смешаны заранее в заводском картридже.</a:t>
            </a:r>
          </a:p>
          <a:p>
            <a:pPr>
              <a:lnSpc>
                <a:spcPct val="80000"/>
              </a:lnSpc>
            </a:pPr>
            <a:r>
              <a:rPr lang="ru-RU" sz="2000"/>
              <a:t>    однокомпонентный (напр., в современных принтерах Canon и HP) — только тонер без каких-либо примесей, красящие частицы которого сами по себе обладают магнитными свойствами. В принтерах Xerox/Samsung/Brother используется немагнитный тонер с электростатической системой нанесения тонера.</a:t>
            </a:r>
          </a:p>
          <a:p>
            <a:pPr>
              <a:lnSpc>
                <a:spcPct val="80000"/>
              </a:lnSpc>
            </a:pP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В двухкомпонентной системе девелопер остается на магнитном валу блока проявки и продолжает служить дальше (тонер, естественно, расходуется). В технических описаниях многих аппаратов производители заявляют, что девелопер вообще не требует восполнения, однако на практике его рабочие характеристики со временем ухудшаются, что сказывается на качестве копий.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ru-RU"/>
              <a:t>ЭЛТ Мониторы</a:t>
            </a:r>
          </a:p>
        </p:txBody>
      </p:sp>
      <p:pic>
        <p:nvPicPr>
          <p:cNvPr id="71684" name="Picture 4" descr="6849a15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052513"/>
            <a:ext cx="4824413" cy="2501900"/>
          </a:xfrm>
          <a:noFill/>
          <a:ln/>
        </p:spPr>
      </p:pic>
      <p:pic>
        <p:nvPicPr>
          <p:cNvPr id="71686" name="Picture 6" descr="crt-tv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80063" y="908050"/>
            <a:ext cx="3095625" cy="3095625"/>
          </a:xfrm>
          <a:noFill/>
          <a:ln/>
        </p:spPr>
      </p:pic>
      <p:pic>
        <p:nvPicPr>
          <p:cNvPr id="71688" name="Picture 8" descr="imag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55875" y="4103688"/>
            <a:ext cx="3671888" cy="2754312"/>
          </a:xfrm>
          <a:noFill/>
          <a:ln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5D6A-0139-4D1D-BD55-94C375E41A0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 descr="267314_zapravit-lazernyij-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42875"/>
            <a:ext cx="7239000" cy="6572250"/>
          </a:xfrm>
          <a:prstGeom prst="rect">
            <a:avLst/>
          </a:prstGeom>
          <a:noFill/>
        </p:spPr>
      </p:pic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132138" y="5805488"/>
            <a:ext cx="647700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1143000"/>
          </a:xfrm>
        </p:spPr>
        <p:txBody>
          <a:bodyPr/>
          <a:lstStyle/>
          <a:p>
            <a:r>
              <a:rPr lang="ru-RU"/>
              <a:t>Цветная лазерная печать</a:t>
            </a:r>
          </a:p>
        </p:txBody>
      </p:sp>
      <p:pic>
        <p:nvPicPr>
          <p:cNvPr id="106500" name="Picture 4" descr="So_laserprint_6d13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866775"/>
            <a:ext cx="7777163" cy="5991225"/>
          </a:xfrm>
          <a:noFill/>
          <a:ln/>
        </p:spPr>
      </p:pic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588125" y="1125538"/>
            <a:ext cx="2087563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Многопроходная</a:t>
            </a:r>
          </a:p>
          <a:p>
            <a:pPr algn="ctr"/>
            <a:r>
              <a:rPr lang="ru-RU"/>
              <a:t>Цветная печать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3" name="Picture 5" descr="1286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3438" cy="3354388"/>
          </a:xfrm>
          <a:prstGeom prst="rect">
            <a:avLst/>
          </a:prstGeom>
          <a:noFill/>
        </p:spPr>
      </p:pic>
      <p:pic>
        <p:nvPicPr>
          <p:cNvPr id="109574" name="Picture 6" descr="924feae415960cce694751dc56ae605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6338"/>
            <a:ext cx="6119813" cy="2665412"/>
          </a:xfrm>
          <a:prstGeom prst="rect">
            <a:avLst/>
          </a:prstGeom>
          <a:noFill/>
        </p:spPr>
      </p:pic>
      <p:pic>
        <p:nvPicPr>
          <p:cNvPr id="109575" name="Picture 7" descr="laser-printer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0"/>
            <a:ext cx="4643437" cy="3873500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Механическая мышка</a:t>
            </a:r>
          </a:p>
        </p:txBody>
      </p:sp>
      <p:pic>
        <p:nvPicPr>
          <p:cNvPr id="110596" name="Picture 4" descr="mechanica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196975"/>
            <a:ext cx="3733800" cy="3629025"/>
          </a:xfrm>
          <a:noFill/>
          <a:ln/>
        </p:spPr>
      </p:pic>
      <p:pic>
        <p:nvPicPr>
          <p:cNvPr id="110598" name="Picture 6" descr="476788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4763" y="2636838"/>
            <a:ext cx="5329237" cy="3995737"/>
          </a:xfrm>
          <a:noFill/>
          <a:ln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7F84-62A5-4BF8-B3E5-3F0990ECB003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 descr="mouse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00563" cy="4500563"/>
          </a:xfrm>
          <a:prstGeom prst="rect">
            <a:avLst/>
          </a:prstGeom>
          <a:noFill/>
        </p:spPr>
      </p:pic>
      <p:pic>
        <p:nvPicPr>
          <p:cNvPr id="113669" name="Picture 5" descr="16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488" y="2708275"/>
            <a:ext cx="4608512" cy="3973513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Оптическая мышка</a:t>
            </a:r>
          </a:p>
        </p:txBody>
      </p:sp>
      <p:pic>
        <p:nvPicPr>
          <p:cNvPr id="115716" name="Picture 4" descr="!a4tech_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3357563"/>
            <a:ext cx="4038600" cy="3033712"/>
          </a:xfrm>
          <a:noFill/>
          <a:ln/>
        </p:spPr>
      </p:pic>
      <p:pic>
        <p:nvPicPr>
          <p:cNvPr id="115718" name="Picture 6" descr="фото-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16463" y="1412875"/>
            <a:ext cx="3924300" cy="2859088"/>
          </a:xfrm>
          <a:noFill/>
          <a:ln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7F84-62A5-4BF8-B3E5-3F0990ECB003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" descr="f0cbf3afe28dfc6d99a46cbcb5681b56_i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0"/>
            <a:ext cx="6577013" cy="659765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вектора движения</a:t>
            </a:r>
          </a:p>
        </p:txBody>
      </p:sp>
      <p:pic>
        <p:nvPicPr>
          <p:cNvPr id="118788" name="Picture 4" descr="image0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844675"/>
            <a:ext cx="8496300" cy="3981450"/>
          </a:xfrm>
          <a:noFill/>
          <a:ln/>
        </p:spPr>
      </p:pic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6084888" y="3141663"/>
            <a:ext cx="142875" cy="10080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692275" y="60928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x, </a:t>
            </a:r>
            <a:r>
              <a:rPr lang="el-GR"/>
              <a:t>Δ</a:t>
            </a:r>
            <a:r>
              <a:rPr lang="en-US"/>
              <a:t>y</a:t>
            </a:r>
            <a:endParaRPr lang="el-G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CD3C-E712-4CBF-AB00-800EEE265607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6" name="Picture 4" descr="Матриц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61063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 descr="cc15c9795637209999252dde80718bd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8748713" cy="5070475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450px-CRT_monochr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0"/>
            <a:ext cx="5616575" cy="4217988"/>
          </a:xfrm>
          <a:prstGeom prst="rect">
            <a:avLst/>
          </a:prstGeom>
          <a:noFill/>
        </p:spPr>
      </p:pic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4437063"/>
            <a:ext cx="9144000" cy="2420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ru-RU"/>
              <a:t>1 – магнито-отклоняющая система, 2 – электронный луч, 3 – фокусирующая система с сердечником (11)  и фокусирующей катушкой, 4 – люминофор, 5 – нить накала нагревающая катод (8), 6 – проводящий слой на поверхности трубки для отведения заряда электронов с люминофора (аквадаг - графитовый), 7(13) – высоковольтные гнезда, 9 – вакуумный баллон,10 – экран, 12 – модулятор эмиссии электронов,14 –  анод (7-30 кВ)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 descr="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8064500" cy="363855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 descr="450px-CRT_color_enhanc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715000" cy="4572000"/>
          </a:xfrm>
          <a:prstGeom prst="rect">
            <a:avLst/>
          </a:prstGeom>
          <a:noFill/>
        </p:spPr>
      </p:pic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867400" y="333375"/>
            <a:ext cx="31686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/>
              <a:t>Устройство цветного кинескопа. 1 —Электронные пушки. 2 — Электронные лучи. 3 — Фокусирующая катушка. 4 — Отклоняющие катушки. 5 — Анод. 6 — Маска, благодаря которой красный луч попадает на красный люминофор, и т. д. 7 — Красные, зелёные и синие зёрна люминофора. 8 — Маска и зёрна люминофора</a:t>
            </a:r>
          </a:p>
        </p:txBody>
      </p:sp>
      <p:pic>
        <p:nvPicPr>
          <p:cNvPr id="69638" name="Picture 6" descr="450px-CRT_mask_types_en-r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4410075"/>
            <a:ext cx="5399087" cy="244792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 descr="108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95250"/>
            <a:ext cx="8858250" cy="66675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ЖК</a:t>
            </a:r>
            <a:r>
              <a:rPr lang="en-US" sz="4000"/>
              <a:t> </a:t>
            </a:r>
            <a:r>
              <a:rPr lang="ru-RU" sz="4000"/>
              <a:t>Мониторы (</a:t>
            </a:r>
            <a:r>
              <a:rPr lang="en-US" sz="4000"/>
              <a:t>LCD-</a:t>
            </a:r>
            <a:r>
              <a:rPr lang="ru-RU" sz="4000"/>
              <a:t>liquid crystal display) </a:t>
            </a:r>
          </a:p>
        </p:txBody>
      </p:sp>
      <p:pic>
        <p:nvPicPr>
          <p:cNvPr id="76804" name="Picture 4" descr="I-O_DATA_LCD-MF274XVB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700213"/>
            <a:ext cx="4537075" cy="4276725"/>
          </a:xfrm>
          <a:noFill/>
          <a:ln/>
        </p:spPr>
      </p:pic>
      <p:pic>
        <p:nvPicPr>
          <p:cNvPr id="76806" name="Picture 6" descr="16x2_COB_character_LCD_display_high_qualit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32363" y="2205038"/>
            <a:ext cx="4038600" cy="3230562"/>
          </a:xfrm>
          <a:noFill/>
          <a:ln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7F84-62A5-4BF8-B3E5-3F0990ECB00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 descr="1349227498-clip-37k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228184" cy="5102117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Стоят вертикальные и горизонтальные поляризационные фильтры. Жидкий кристалл поворачивает плоскость поляризации излучения на какой-то угол в зависимости от напряжения. Без подачи напряжения поворачивает все на 90, при подаче напряжения перестроив структуру поворачивает на какой-то меньший угол, либо перестает поворачивать и в результате получается черный цвет, при отсутствии напряжения белый.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20272" y="332656"/>
            <a:ext cx="180020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Второй поляризатор пропускает полностью в горизонтальной плоскости поляризации, и частично под остальными углами с ослаблением по углу. 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file1_html_345c4cb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9144000" cy="53848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E02-B9F9-4699-B59D-436CE50BECA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914</Words>
  <Application>Microsoft Office PowerPoint</Application>
  <PresentationFormat>Экран (4:3)</PresentationFormat>
  <Paragraphs>91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Оформление по умолчанию</vt:lpstr>
      <vt:lpstr>Технические средства ИТ </vt:lpstr>
      <vt:lpstr>Мониторы</vt:lpstr>
      <vt:lpstr>ЭЛТ Мониторы</vt:lpstr>
      <vt:lpstr>Слайд 4</vt:lpstr>
      <vt:lpstr>Слайд 5</vt:lpstr>
      <vt:lpstr>Слайд 6</vt:lpstr>
      <vt:lpstr>ЖК Мониторы (LCD-liquid crystal display) </vt:lpstr>
      <vt:lpstr>Слайд 8</vt:lpstr>
      <vt:lpstr>Слайд 9</vt:lpstr>
      <vt:lpstr>Слайд 10</vt:lpstr>
      <vt:lpstr>TN-film, IPS</vt:lpstr>
      <vt:lpstr>Плазменный монитор</vt:lpstr>
      <vt:lpstr>Слайд 13</vt:lpstr>
      <vt:lpstr>Слайд 14</vt:lpstr>
      <vt:lpstr>Принтеры</vt:lpstr>
      <vt:lpstr>Матричный</vt:lpstr>
      <vt:lpstr>Слайд 17</vt:lpstr>
      <vt:lpstr>Слайд 18</vt:lpstr>
      <vt:lpstr>Струйный принтер</vt:lpstr>
      <vt:lpstr>Слайд 20</vt:lpstr>
      <vt:lpstr>Слайд 21</vt:lpstr>
      <vt:lpstr>Слайд 22</vt:lpstr>
      <vt:lpstr>Слайд 23</vt:lpstr>
      <vt:lpstr>Слайд 24</vt:lpstr>
      <vt:lpstr>Лазерный принтер</vt:lpstr>
      <vt:lpstr>Слайд 26</vt:lpstr>
      <vt:lpstr>Слайд 27</vt:lpstr>
      <vt:lpstr>Слайд 28</vt:lpstr>
      <vt:lpstr>Слайд 29</vt:lpstr>
      <vt:lpstr>Слайд 30</vt:lpstr>
      <vt:lpstr>Цветная лазерная печать</vt:lpstr>
      <vt:lpstr>Слайд 32</vt:lpstr>
      <vt:lpstr>Механическая мышка</vt:lpstr>
      <vt:lpstr>Слайд 34</vt:lpstr>
      <vt:lpstr>Оптическая мышка</vt:lpstr>
      <vt:lpstr>Слайд 36</vt:lpstr>
      <vt:lpstr>Поиск вектора движения</vt:lpstr>
      <vt:lpstr>Слайд 38</vt:lpstr>
      <vt:lpstr>Слайд 39</vt:lpstr>
      <vt:lpstr>Слайд 40</vt:lpstr>
    </vt:vector>
  </TitlesOfParts>
  <Company>homexp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homexp</dc:creator>
  <cp:lastModifiedBy>Алекс Алексов</cp:lastModifiedBy>
  <cp:revision>131</cp:revision>
  <dcterms:created xsi:type="dcterms:W3CDTF">2015-09-30T08:24:16Z</dcterms:created>
  <dcterms:modified xsi:type="dcterms:W3CDTF">2023-09-07T11:47:19Z</dcterms:modified>
</cp:coreProperties>
</file>