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96" r:id="rId2"/>
    <p:sldId id="268" r:id="rId3"/>
    <p:sldId id="320" r:id="rId4"/>
    <p:sldId id="307" r:id="rId5"/>
    <p:sldId id="301" r:id="rId6"/>
    <p:sldId id="269" r:id="rId7"/>
    <p:sldId id="321" r:id="rId8"/>
    <p:sldId id="319" r:id="rId9"/>
    <p:sldId id="272" r:id="rId10"/>
    <p:sldId id="322" r:id="rId11"/>
    <p:sldId id="314" r:id="rId12"/>
    <p:sldId id="315" r:id="rId13"/>
    <p:sldId id="28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9813" autoAdjust="0"/>
  </p:normalViewPr>
  <p:slideViewPr>
    <p:cSldViewPr snapToGrid="0">
      <p:cViewPr varScale="1">
        <p:scale>
          <a:sx n="66" d="100"/>
          <a:sy n="66"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Jackson%20-%20Desktop%20Folders\GYSEC\projection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546981627296589"/>
          <c:y val="4.6487049845963815E-2"/>
          <c:w val="0.55869706911636041"/>
          <c:h val="0.76586033653030239"/>
        </c:manualLayout>
      </c:layout>
      <c:bar3DChart>
        <c:barDir val="col"/>
        <c:grouping val="clustered"/>
        <c:varyColors val="0"/>
        <c:ser>
          <c:idx val="0"/>
          <c:order val="0"/>
          <c:tx>
            <c:strRef>
              <c:f>Sheet2!$A$17</c:f>
              <c:strCache>
                <c:ptCount val="1"/>
                <c:pt idx="0">
                  <c:v>Sale of recycled/rused products</c:v>
                </c:pt>
              </c:strCache>
            </c:strRef>
          </c:tx>
          <c:spPr>
            <a:solidFill>
              <a:schemeClr val="accent1"/>
            </a:solidFill>
            <a:ln>
              <a:noFill/>
            </a:ln>
            <a:effectLst/>
            <a:sp3d/>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Sheet2!$B$17:$D$17</c:f>
              <c:numCache>
                <c:formatCode>_([$₡-140A]* #,##0_);_([$₡-140A]* \(#,##0\);_([$₡-140A]* "-"??_);_(@_)</c:formatCode>
                <c:ptCount val="3"/>
                <c:pt idx="0">
                  <c:v>1500</c:v>
                </c:pt>
                <c:pt idx="1">
                  <c:v>2000</c:v>
                </c:pt>
                <c:pt idx="2">
                  <c:v>3000</c:v>
                </c:pt>
              </c:numCache>
            </c:numRef>
          </c:val>
          <c:extLst>
            <c:ext xmlns:c16="http://schemas.microsoft.com/office/drawing/2014/chart" uri="{C3380CC4-5D6E-409C-BE32-E72D297353CC}">
              <c16:uniqueId val="{00000000-9C32-48BE-A0C5-181E991737F6}"/>
            </c:ext>
          </c:extLst>
        </c:ser>
        <c:ser>
          <c:idx val="1"/>
          <c:order val="1"/>
          <c:tx>
            <c:strRef>
              <c:f>Sheet2!$A$18</c:f>
              <c:strCache>
                <c:ptCount val="1"/>
                <c:pt idx="0">
                  <c:v>Sale of EcoCare Compost</c:v>
                </c:pt>
              </c:strCache>
            </c:strRef>
          </c:tx>
          <c:spPr>
            <a:solidFill>
              <a:schemeClr val="accent2"/>
            </a:solidFill>
            <a:ln>
              <a:noFill/>
            </a:ln>
            <a:effectLst/>
            <a:sp3d/>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Sheet2!$B$18:$D$18</c:f>
              <c:numCache>
                <c:formatCode>_([$₡-140A]* #,##0_);_([$₡-140A]* \(#,##0\);_([$₡-140A]* "-"??_);_(@_)</c:formatCode>
                <c:ptCount val="3"/>
                <c:pt idx="0">
                  <c:v>3000</c:v>
                </c:pt>
                <c:pt idx="1">
                  <c:v>6000</c:v>
                </c:pt>
                <c:pt idx="2">
                  <c:v>10000</c:v>
                </c:pt>
              </c:numCache>
            </c:numRef>
          </c:val>
          <c:extLst>
            <c:ext xmlns:c16="http://schemas.microsoft.com/office/drawing/2014/chart" uri="{C3380CC4-5D6E-409C-BE32-E72D297353CC}">
              <c16:uniqueId val="{00000001-9C32-48BE-A0C5-181E991737F6}"/>
            </c:ext>
          </c:extLst>
        </c:ser>
        <c:ser>
          <c:idx val="2"/>
          <c:order val="2"/>
          <c:tx>
            <c:strRef>
              <c:f>Sheet2!$A$19</c:f>
              <c:strCache>
                <c:ptCount val="1"/>
                <c:pt idx="0">
                  <c:v>Sale of plastics pelletes</c:v>
                </c:pt>
              </c:strCache>
            </c:strRef>
          </c:tx>
          <c:spPr>
            <a:solidFill>
              <a:schemeClr val="accent3"/>
            </a:solidFill>
            <a:ln>
              <a:noFill/>
            </a:ln>
            <a:effectLst/>
            <a:sp3d/>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Sheet2!$B$19:$D$19</c:f>
              <c:numCache>
                <c:formatCode>_([$₡-140A]* #,##0_);_([$₡-140A]* \(#,##0\);_([$₡-140A]* "-"??_);_(@_)</c:formatCode>
                <c:ptCount val="3"/>
                <c:pt idx="0">
                  <c:v>10000</c:v>
                </c:pt>
                <c:pt idx="1">
                  <c:v>15000</c:v>
                </c:pt>
                <c:pt idx="2">
                  <c:v>18000</c:v>
                </c:pt>
              </c:numCache>
            </c:numRef>
          </c:val>
          <c:extLst>
            <c:ext xmlns:c16="http://schemas.microsoft.com/office/drawing/2014/chart" uri="{C3380CC4-5D6E-409C-BE32-E72D297353CC}">
              <c16:uniqueId val="{00000002-9C32-48BE-A0C5-181E991737F6}"/>
            </c:ext>
          </c:extLst>
        </c:ser>
        <c:ser>
          <c:idx val="3"/>
          <c:order val="3"/>
          <c:tx>
            <c:strRef>
              <c:f>Sheet2!$A$20</c:f>
              <c:strCache>
                <c:ptCount val="1"/>
                <c:pt idx="0">
                  <c:v>MSW Collection </c:v>
                </c:pt>
              </c:strCache>
            </c:strRef>
          </c:tx>
          <c:spPr>
            <a:solidFill>
              <a:schemeClr val="accent4"/>
            </a:solidFill>
            <a:ln>
              <a:noFill/>
            </a:ln>
            <a:effectLst/>
            <a:sp3d/>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Sheet2!$B$20:$D$20</c:f>
              <c:numCache>
                <c:formatCode>_([$₡-140A]* #,##0_);_([$₡-140A]* \(#,##0\);_([$₡-140A]* "-"??_);_(@_)</c:formatCode>
                <c:ptCount val="3"/>
                <c:pt idx="0">
                  <c:v>1000</c:v>
                </c:pt>
                <c:pt idx="1">
                  <c:v>1500</c:v>
                </c:pt>
                <c:pt idx="2">
                  <c:v>3000</c:v>
                </c:pt>
              </c:numCache>
            </c:numRef>
          </c:val>
          <c:extLst>
            <c:ext xmlns:c16="http://schemas.microsoft.com/office/drawing/2014/chart" uri="{C3380CC4-5D6E-409C-BE32-E72D297353CC}">
              <c16:uniqueId val="{00000003-9C32-48BE-A0C5-181E991737F6}"/>
            </c:ext>
          </c:extLst>
        </c:ser>
        <c:dLbls>
          <c:showLegendKey val="0"/>
          <c:showVal val="1"/>
          <c:showCatName val="0"/>
          <c:showSerName val="0"/>
          <c:showPercent val="0"/>
          <c:showBubbleSize val="0"/>
        </c:dLbls>
        <c:gapWidth val="75"/>
        <c:shape val="box"/>
        <c:axId val="323138576"/>
        <c:axId val="323179832"/>
        <c:axId val="0"/>
      </c:bar3DChart>
      <c:catAx>
        <c:axId val="32313857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23179832"/>
        <c:crosses val="autoZero"/>
        <c:auto val="1"/>
        <c:lblAlgn val="ctr"/>
        <c:lblOffset val="100"/>
        <c:noMultiLvlLbl val="0"/>
      </c:catAx>
      <c:valAx>
        <c:axId val="323179832"/>
        <c:scaling>
          <c:orientation val="minMax"/>
        </c:scaling>
        <c:delete val="0"/>
        <c:axPos val="l"/>
        <c:numFmt formatCode="_([$₡-140A]* #,##0_);_([$₡-140A]* \(#,##0\);_([$₡-140A]* &quot;-&quot;??_);_(@_)"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23138576"/>
        <c:crosses val="autoZero"/>
        <c:crossBetween val="between"/>
      </c:valAx>
      <c:spPr>
        <a:noFill/>
        <a:ln>
          <a:noFill/>
        </a:ln>
        <a:effectLst/>
      </c:spPr>
    </c:plotArea>
    <c:legend>
      <c:legendPos val="r"/>
      <c:layout>
        <c:manualLayout>
          <c:xMode val="edge"/>
          <c:yMode val="edge"/>
          <c:x val="0.71083355205599297"/>
          <c:y val="0.24503267404026038"/>
          <c:w val="0.27249978127734031"/>
          <c:h val="0.6620740877789971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AC7C8B-ED1B-4B5B-96B6-5BAB2888A6A8}" type="doc">
      <dgm:prSet loTypeId="urn:microsoft.com/office/officeart/2005/8/layout/arrow2" loCatId="process" qsTypeId="urn:microsoft.com/office/officeart/2005/8/quickstyle/simple5" qsCatId="simple" csTypeId="urn:microsoft.com/office/officeart/2005/8/colors/accent1_2" csCatId="accent1" phldr="1"/>
      <dgm:spPr/>
      <dgm:t>
        <a:bodyPr/>
        <a:lstStyle/>
        <a:p>
          <a:endParaRPr lang="en-GB"/>
        </a:p>
      </dgm:t>
    </dgm:pt>
    <dgm:pt modelId="{94767D78-2062-450C-B816-DAEF4B6457FA}">
      <dgm:prSet phldrT="[Text]"/>
      <dgm:spPr/>
      <dgm:t>
        <a:bodyPr/>
        <a:lstStyle/>
        <a:p>
          <a:r>
            <a:rPr lang="en-GB" b="1" dirty="0" smtClean="0"/>
            <a:t>Attitude</a:t>
          </a:r>
          <a:r>
            <a:rPr lang="en-GB" dirty="0" smtClean="0"/>
            <a:t> = </a:t>
          </a:r>
        </a:p>
        <a:p>
          <a:r>
            <a:rPr lang="en-GB" dirty="0" smtClean="0"/>
            <a:t>Advocacy + Incentive</a:t>
          </a:r>
          <a:endParaRPr lang="en-GB" dirty="0"/>
        </a:p>
      </dgm:t>
    </dgm:pt>
    <dgm:pt modelId="{3E63A2BD-EF73-4A04-B01A-C199E9CA0195}" type="parTrans" cxnId="{7D1A4362-BE6F-4AA9-A950-BB202E5416DA}">
      <dgm:prSet/>
      <dgm:spPr/>
      <dgm:t>
        <a:bodyPr/>
        <a:lstStyle/>
        <a:p>
          <a:endParaRPr lang="en-GB"/>
        </a:p>
      </dgm:t>
    </dgm:pt>
    <dgm:pt modelId="{EB380242-307A-4B9D-85DD-D410CD903EB2}" type="sibTrans" cxnId="{7D1A4362-BE6F-4AA9-A950-BB202E5416DA}">
      <dgm:prSet/>
      <dgm:spPr/>
      <dgm:t>
        <a:bodyPr/>
        <a:lstStyle/>
        <a:p>
          <a:endParaRPr lang="en-GB"/>
        </a:p>
      </dgm:t>
    </dgm:pt>
    <dgm:pt modelId="{1B869ACD-7EC2-4D44-B7FA-A09CCFAEADEC}">
      <dgm:prSet phldrT="[Text]"/>
      <dgm:spPr/>
      <dgm:t>
        <a:bodyPr/>
        <a:lstStyle/>
        <a:p>
          <a:r>
            <a:rPr lang="en-US" b="1" dirty="0" smtClean="0"/>
            <a:t>Environment</a:t>
          </a:r>
          <a:r>
            <a:rPr lang="en-US" dirty="0" smtClean="0"/>
            <a:t> = 360 PRUP</a:t>
          </a:r>
          <a:endParaRPr lang="en-GB" dirty="0"/>
        </a:p>
      </dgm:t>
    </dgm:pt>
    <dgm:pt modelId="{D31DCBBF-11FE-4711-809D-57B4AAFED03C}" type="parTrans" cxnId="{2161B186-D97F-4759-AB58-B5C86736F035}">
      <dgm:prSet/>
      <dgm:spPr/>
      <dgm:t>
        <a:bodyPr/>
        <a:lstStyle/>
        <a:p>
          <a:endParaRPr lang="en-GB"/>
        </a:p>
      </dgm:t>
    </dgm:pt>
    <dgm:pt modelId="{E4DD3A6A-FDE8-45DC-94FD-9A3FFD084485}" type="sibTrans" cxnId="{2161B186-D97F-4759-AB58-B5C86736F035}">
      <dgm:prSet/>
      <dgm:spPr/>
      <dgm:t>
        <a:bodyPr/>
        <a:lstStyle/>
        <a:p>
          <a:endParaRPr lang="en-GB"/>
        </a:p>
      </dgm:t>
    </dgm:pt>
    <dgm:pt modelId="{5C1CD8C1-D00C-4FFD-9351-88F0CC9C3749}">
      <dgm:prSet phldrT="[Text]"/>
      <dgm:spPr/>
      <dgm:t>
        <a:bodyPr/>
        <a:lstStyle/>
        <a:p>
          <a:r>
            <a:rPr lang="en-US" b="1" dirty="0" smtClean="0"/>
            <a:t>Plastics</a:t>
          </a:r>
          <a:r>
            <a:rPr lang="en-US" dirty="0" smtClean="0"/>
            <a:t> = Recycle +</a:t>
          </a:r>
        </a:p>
        <a:p>
          <a:r>
            <a:rPr lang="en-US" dirty="0" smtClean="0"/>
            <a:t>Upcycle</a:t>
          </a:r>
          <a:endParaRPr lang="en-GB" dirty="0"/>
        </a:p>
      </dgm:t>
    </dgm:pt>
    <dgm:pt modelId="{8F69A07A-0A8C-4FD1-ABA0-7F7ABEBF4879}" type="parTrans" cxnId="{E1559C7C-1C2A-4D69-A258-D005ADA82A69}">
      <dgm:prSet/>
      <dgm:spPr/>
      <dgm:t>
        <a:bodyPr/>
        <a:lstStyle/>
        <a:p>
          <a:endParaRPr lang="en-GB"/>
        </a:p>
      </dgm:t>
    </dgm:pt>
    <dgm:pt modelId="{F0959664-8F33-4F64-81F3-D084E29A03AE}" type="sibTrans" cxnId="{E1559C7C-1C2A-4D69-A258-D005ADA82A69}">
      <dgm:prSet/>
      <dgm:spPr/>
      <dgm:t>
        <a:bodyPr/>
        <a:lstStyle/>
        <a:p>
          <a:endParaRPr lang="en-GB"/>
        </a:p>
      </dgm:t>
    </dgm:pt>
    <dgm:pt modelId="{04EBFD3E-11F6-4FC5-8049-D92435A03ADC}" type="pres">
      <dgm:prSet presAssocID="{BCAC7C8B-ED1B-4B5B-96B6-5BAB2888A6A8}" presName="arrowDiagram" presStyleCnt="0">
        <dgm:presLayoutVars>
          <dgm:chMax val="5"/>
          <dgm:dir/>
          <dgm:resizeHandles val="exact"/>
        </dgm:presLayoutVars>
      </dgm:prSet>
      <dgm:spPr/>
      <dgm:t>
        <a:bodyPr/>
        <a:lstStyle/>
        <a:p>
          <a:endParaRPr lang="en-GB"/>
        </a:p>
      </dgm:t>
    </dgm:pt>
    <dgm:pt modelId="{9BE65CCA-B0C4-4484-A870-CFE1106D1B85}" type="pres">
      <dgm:prSet presAssocID="{BCAC7C8B-ED1B-4B5B-96B6-5BAB2888A6A8}" presName="arrow" presStyleLbl="bgShp" presStyleIdx="0" presStyleCnt="1" custScaleX="104314" custLinFactNeighborX="-8020"/>
      <dgm:spPr/>
      <dgm:t>
        <a:bodyPr/>
        <a:lstStyle/>
        <a:p>
          <a:endParaRPr lang="en-US"/>
        </a:p>
      </dgm:t>
    </dgm:pt>
    <dgm:pt modelId="{7F208D49-7867-4A8C-925D-13A24BABC39F}" type="pres">
      <dgm:prSet presAssocID="{BCAC7C8B-ED1B-4B5B-96B6-5BAB2888A6A8}" presName="arrowDiagram3" presStyleCnt="0"/>
      <dgm:spPr/>
      <dgm:t>
        <a:bodyPr/>
        <a:lstStyle/>
        <a:p>
          <a:endParaRPr lang="en-US"/>
        </a:p>
      </dgm:t>
    </dgm:pt>
    <dgm:pt modelId="{F98057AA-D14D-4AD1-9503-C0B97AB6EB54}" type="pres">
      <dgm:prSet presAssocID="{94767D78-2062-450C-B816-DAEF4B6457FA}" presName="bullet3a" presStyleLbl="node1" presStyleIdx="0" presStyleCnt="3" custAng="0" custScaleX="226007" custScaleY="127949" custLinFactX="-111811" custLinFactNeighborX="-200000" custLinFactNeighborY="-19895"/>
      <dgm:spPr/>
      <dgm:t>
        <a:bodyPr/>
        <a:lstStyle/>
        <a:p>
          <a:endParaRPr lang="en-US"/>
        </a:p>
      </dgm:t>
    </dgm:pt>
    <dgm:pt modelId="{A544DC94-B731-4DB6-A566-5659D23932BE}" type="pres">
      <dgm:prSet presAssocID="{94767D78-2062-450C-B816-DAEF4B6457FA}" presName="textBox3a" presStyleLbl="revTx" presStyleIdx="0" presStyleCnt="3" custScaleX="188634" custScaleY="68154" custLinFactNeighborX="1452" custLinFactNeighborY="2283">
        <dgm:presLayoutVars>
          <dgm:bulletEnabled val="1"/>
        </dgm:presLayoutVars>
      </dgm:prSet>
      <dgm:spPr/>
      <dgm:t>
        <a:bodyPr/>
        <a:lstStyle/>
        <a:p>
          <a:endParaRPr lang="en-GB"/>
        </a:p>
      </dgm:t>
    </dgm:pt>
    <dgm:pt modelId="{389C7BB4-6361-47AC-96F3-A62B5FDAD351}" type="pres">
      <dgm:prSet presAssocID="{1B869ACD-7EC2-4D44-B7FA-A09CCFAEADEC}" presName="bullet3b" presStyleLbl="node1" presStyleIdx="1" presStyleCnt="3" custLinFactX="-100000" custLinFactNeighborX="-119672" custLinFactNeighborY="59716"/>
      <dgm:spPr/>
      <dgm:t>
        <a:bodyPr/>
        <a:lstStyle/>
        <a:p>
          <a:endParaRPr lang="en-US"/>
        </a:p>
      </dgm:t>
    </dgm:pt>
    <dgm:pt modelId="{19FBE741-307C-400D-945E-43572F99E216}" type="pres">
      <dgm:prSet presAssocID="{1B869ACD-7EC2-4D44-B7FA-A09CCFAEADEC}" presName="textBox3b" presStyleLbl="revTx" presStyleIdx="1" presStyleCnt="3" custScaleX="124113" custScaleY="42586" custLinFactNeighborX="-47582" custLinFactNeighborY="-13540">
        <dgm:presLayoutVars>
          <dgm:bulletEnabled val="1"/>
        </dgm:presLayoutVars>
      </dgm:prSet>
      <dgm:spPr/>
      <dgm:t>
        <a:bodyPr/>
        <a:lstStyle/>
        <a:p>
          <a:endParaRPr lang="en-GB"/>
        </a:p>
      </dgm:t>
    </dgm:pt>
    <dgm:pt modelId="{EFB57405-6386-48C9-B7E6-4A4C955D4032}" type="pres">
      <dgm:prSet presAssocID="{5C1CD8C1-D00C-4FFD-9351-88F0CC9C3749}" presName="bullet3c" presStyleLbl="node1" presStyleIdx="2" presStyleCnt="3" custLinFactX="-3737" custLinFactNeighborX="-100000" custLinFactNeighborY="5459"/>
      <dgm:spPr/>
      <dgm:t>
        <a:bodyPr/>
        <a:lstStyle/>
        <a:p>
          <a:endParaRPr lang="en-US"/>
        </a:p>
      </dgm:t>
    </dgm:pt>
    <dgm:pt modelId="{E0F603F1-8335-4AE1-BB9A-A662383CF553}" type="pres">
      <dgm:prSet presAssocID="{5C1CD8C1-D00C-4FFD-9351-88F0CC9C3749}" presName="textBox3c" presStyleLbl="revTx" presStyleIdx="2" presStyleCnt="3" custScaleX="127360" custScaleY="40788" custLinFactNeighborX="-28226" custLinFactNeighborY="-16402">
        <dgm:presLayoutVars>
          <dgm:bulletEnabled val="1"/>
        </dgm:presLayoutVars>
      </dgm:prSet>
      <dgm:spPr/>
      <dgm:t>
        <a:bodyPr/>
        <a:lstStyle/>
        <a:p>
          <a:endParaRPr lang="en-GB"/>
        </a:p>
      </dgm:t>
    </dgm:pt>
  </dgm:ptLst>
  <dgm:cxnLst>
    <dgm:cxn modelId="{7226CB12-DC05-45DB-A587-07CD4C1CF0A6}" type="presOf" srcId="{BCAC7C8B-ED1B-4B5B-96B6-5BAB2888A6A8}" destId="{04EBFD3E-11F6-4FC5-8049-D92435A03ADC}" srcOrd="0" destOrd="0" presId="urn:microsoft.com/office/officeart/2005/8/layout/arrow2"/>
    <dgm:cxn modelId="{7D1A4362-BE6F-4AA9-A950-BB202E5416DA}" srcId="{BCAC7C8B-ED1B-4B5B-96B6-5BAB2888A6A8}" destId="{94767D78-2062-450C-B816-DAEF4B6457FA}" srcOrd="0" destOrd="0" parTransId="{3E63A2BD-EF73-4A04-B01A-C199E9CA0195}" sibTransId="{EB380242-307A-4B9D-85DD-D410CD903EB2}"/>
    <dgm:cxn modelId="{E1559C7C-1C2A-4D69-A258-D005ADA82A69}" srcId="{BCAC7C8B-ED1B-4B5B-96B6-5BAB2888A6A8}" destId="{5C1CD8C1-D00C-4FFD-9351-88F0CC9C3749}" srcOrd="2" destOrd="0" parTransId="{8F69A07A-0A8C-4FD1-ABA0-7F7ABEBF4879}" sibTransId="{F0959664-8F33-4F64-81F3-D084E29A03AE}"/>
    <dgm:cxn modelId="{D4EF203D-4C16-479E-8EE7-8C32DF550923}" type="presOf" srcId="{1B869ACD-7EC2-4D44-B7FA-A09CCFAEADEC}" destId="{19FBE741-307C-400D-945E-43572F99E216}" srcOrd="0" destOrd="0" presId="urn:microsoft.com/office/officeart/2005/8/layout/arrow2"/>
    <dgm:cxn modelId="{2161B186-D97F-4759-AB58-B5C86736F035}" srcId="{BCAC7C8B-ED1B-4B5B-96B6-5BAB2888A6A8}" destId="{1B869ACD-7EC2-4D44-B7FA-A09CCFAEADEC}" srcOrd="1" destOrd="0" parTransId="{D31DCBBF-11FE-4711-809D-57B4AAFED03C}" sibTransId="{E4DD3A6A-FDE8-45DC-94FD-9A3FFD084485}"/>
    <dgm:cxn modelId="{75E7F91D-8283-4D61-8EFC-F2D324E2DBF4}" type="presOf" srcId="{5C1CD8C1-D00C-4FFD-9351-88F0CC9C3749}" destId="{E0F603F1-8335-4AE1-BB9A-A662383CF553}" srcOrd="0" destOrd="0" presId="urn:microsoft.com/office/officeart/2005/8/layout/arrow2"/>
    <dgm:cxn modelId="{B6BDD328-F060-4129-BD70-9E06B1B9C661}" type="presOf" srcId="{94767D78-2062-450C-B816-DAEF4B6457FA}" destId="{A544DC94-B731-4DB6-A566-5659D23932BE}" srcOrd="0" destOrd="0" presId="urn:microsoft.com/office/officeart/2005/8/layout/arrow2"/>
    <dgm:cxn modelId="{9F338C59-435D-4EFE-8F65-15A40E729A43}" type="presParOf" srcId="{04EBFD3E-11F6-4FC5-8049-D92435A03ADC}" destId="{9BE65CCA-B0C4-4484-A870-CFE1106D1B85}" srcOrd="0" destOrd="0" presId="urn:microsoft.com/office/officeart/2005/8/layout/arrow2"/>
    <dgm:cxn modelId="{A69A82AA-8310-48DE-A2FF-7EC9B7698F98}" type="presParOf" srcId="{04EBFD3E-11F6-4FC5-8049-D92435A03ADC}" destId="{7F208D49-7867-4A8C-925D-13A24BABC39F}" srcOrd="1" destOrd="0" presId="urn:microsoft.com/office/officeart/2005/8/layout/arrow2"/>
    <dgm:cxn modelId="{765884A9-795B-48AE-9614-05BC904654F7}" type="presParOf" srcId="{7F208D49-7867-4A8C-925D-13A24BABC39F}" destId="{F98057AA-D14D-4AD1-9503-C0B97AB6EB54}" srcOrd="0" destOrd="0" presId="urn:microsoft.com/office/officeart/2005/8/layout/arrow2"/>
    <dgm:cxn modelId="{BF72E4B7-371B-4EF3-88CC-6D7DA11EED1B}" type="presParOf" srcId="{7F208D49-7867-4A8C-925D-13A24BABC39F}" destId="{A544DC94-B731-4DB6-A566-5659D23932BE}" srcOrd="1" destOrd="0" presId="urn:microsoft.com/office/officeart/2005/8/layout/arrow2"/>
    <dgm:cxn modelId="{D09049CC-D135-4255-A661-9126BAF72A54}" type="presParOf" srcId="{7F208D49-7867-4A8C-925D-13A24BABC39F}" destId="{389C7BB4-6361-47AC-96F3-A62B5FDAD351}" srcOrd="2" destOrd="0" presId="urn:microsoft.com/office/officeart/2005/8/layout/arrow2"/>
    <dgm:cxn modelId="{171803FF-F8CC-4F14-BA89-7757D1EFCFB4}" type="presParOf" srcId="{7F208D49-7867-4A8C-925D-13A24BABC39F}" destId="{19FBE741-307C-400D-945E-43572F99E216}" srcOrd="3" destOrd="0" presId="urn:microsoft.com/office/officeart/2005/8/layout/arrow2"/>
    <dgm:cxn modelId="{CE7A6999-B3B3-43A9-8E48-35AEAE05F427}" type="presParOf" srcId="{7F208D49-7867-4A8C-925D-13A24BABC39F}" destId="{EFB57405-6386-48C9-B7E6-4A4C955D4032}" srcOrd="4" destOrd="0" presId="urn:microsoft.com/office/officeart/2005/8/layout/arrow2"/>
    <dgm:cxn modelId="{E91ACD1E-34E3-439F-AF7D-A183A3B23FD1}" type="presParOf" srcId="{7F208D49-7867-4A8C-925D-13A24BABC39F}" destId="{E0F603F1-8335-4AE1-BB9A-A662383CF553}"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2ED358-9150-4636-8311-B231A3320E0C}" type="doc">
      <dgm:prSet loTypeId="urn:microsoft.com/office/officeart/2008/layout/AlternatingHexagons" loCatId="list" qsTypeId="urn:microsoft.com/office/officeart/2005/8/quickstyle/simple5" qsCatId="simple" csTypeId="urn:microsoft.com/office/officeart/2005/8/colors/accent1_2" csCatId="accent1" phldr="1"/>
      <dgm:spPr/>
      <dgm:t>
        <a:bodyPr/>
        <a:lstStyle/>
        <a:p>
          <a:endParaRPr lang="en-US"/>
        </a:p>
      </dgm:t>
    </dgm:pt>
    <dgm:pt modelId="{2169C4E3-39D6-4DAB-BD45-DC98F53CE307}">
      <dgm:prSet phldrT="[Text]"/>
      <dgm:spPr/>
      <dgm:t>
        <a:bodyPr/>
        <a:lstStyle/>
        <a:p>
          <a:r>
            <a:rPr lang="en-US" b="1" dirty="0" smtClean="0"/>
            <a:t>Advocacy</a:t>
          </a:r>
          <a:endParaRPr lang="en-US" b="1" dirty="0"/>
        </a:p>
      </dgm:t>
    </dgm:pt>
    <dgm:pt modelId="{AF6CED2C-3BAD-437F-91FB-0ADB362C0209}" type="parTrans" cxnId="{40C8EF95-5627-40E9-9B64-BC786ECDDDBD}">
      <dgm:prSet/>
      <dgm:spPr/>
      <dgm:t>
        <a:bodyPr/>
        <a:lstStyle/>
        <a:p>
          <a:endParaRPr lang="en-US" b="1"/>
        </a:p>
      </dgm:t>
    </dgm:pt>
    <dgm:pt modelId="{F1B9BB8A-E73A-4B2B-9406-91D2EBC2D4E9}" type="sibTrans" cxnId="{40C8EF95-5627-40E9-9B64-BC786ECDDDBD}">
      <dgm:prSet/>
      <dgm:spPr/>
      <dgm:t>
        <a:bodyPr/>
        <a:lstStyle/>
        <a:p>
          <a:r>
            <a:rPr lang="en-US" b="1" dirty="0" smtClean="0"/>
            <a:t>Recycling </a:t>
          </a:r>
          <a:endParaRPr lang="en-US" b="1" dirty="0"/>
        </a:p>
      </dgm:t>
    </dgm:pt>
    <dgm:pt modelId="{24FE3B0C-E610-4A1E-8114-53C2AF81E7B0}">
      <dgm:prSet phldrT="[Text]"/>
      <dgm:spPr>
        <a:solidFill>
          <a:srgbClr val="FF0000"/>
        </a:solidFill>
      </dgm:spPr>
      <dgm:t>
        <a:bodyPr/>
        <a:lstStyle/>
        <a:p>
          <a:r>
            <a:rPr lang="en-US" b="1" dirty="0" smtClean="0"/>
            <a:t>People </a:t>
          </a:r>
          <a:endParaRPr lang="en-US" b="1" dirty="0"/>
        </a:p>
      </dgm:t>
    </dgm:pt>
    <dgm:pt modelId="{3C9EC2CC-E957-4F86-8B95-18E8D66C0806}" type="parTrans" cxnId="{C3E75F59-576A-40C1-9C99-1578014DB7B5}">
      <dgm:prSet/>
      <dgm:spPr/>
      <dgm:t>
        <a:bodyPr/>
        <a:lstStyle/>
        <a:p>
          <a:endParaRPr lang="en-US" b="1"/>
        </a:p>
      </dgm:t>
    </dgm:pt>
    <dgm:pt modelId="{F01EDA8F-4E9E-4D49-B602-4A4E3DAFFCCF}" type="sibTrans" cxnId="{C3E75F59-576A-40C1-9C99-1578014DB7B5}">
      <dgm:prSet/>
      <dgm:spPr/>
      <dgm:t>
        <a:bodyPr/>
        <a:lstStyle/>
        <a:p>
          <a:r>
            <a:rPr lang="en-US" b="1" dirty="0" smtClean="0"/>
            <a:t>DIY</a:t>
          </a:r>
          <a:endParaRPr lang="en-US" b="1" dirty="0"/>
        </a:p>
      </dgm:t>
    </dgm:pt>
    <dgm:pt modelId="{4D37F951-75F4-4F91-9440-2014B84E9B6C}">
      <dgm:prSet phldrT="[Text]" custT="1"/>
      <dgm:spPr/>
      <dgm:t>
        <a:bodyPr/>
        <a:lstStyle/>
        <a:p>
          <a:pPr algn="ctr"/>
          <a:r>
            <a:rPr lang="en-US" sz="1800" b="1" dirty="0" smtClean="0"/>
            <a:t>EcoEvent</a:t>
          </a:r>
          <a:endParaRPr lang="en-US" sz="1800" b="1" dirty="0"/>
        </a:p>
      </dgm:t>
    </dgm:pt>
    <dgm:pt modelId="{47E1A70F-735B-44BD-AC10-4E001E4A994E}" type="parTrans" cxnId="{2FB0CE48-D269-4D02-92F7-629D31263316}">
      <dgm:prSet/>
      <dgm:spPr/>
      <dgm:t>
        <a:bodyPr/>
        <a:lstStyle/>
        <a:p>
          <a:endParaRPr lang="en-US" b="1"/>
        </a:p>
      </dgm:t>
    </dgm:pt>
    <dgm:pt modelId="{FECD7F48-77C3-4F67-88FD-FE006BE9844D}" type="sibTrans" cxnId="{2FB0CE48-D269-4D02-92F7-629D31263316}">
      <dgm:prSet/>
      <dgm:spPr/>
      <dgm:t>
        <a:bodyPr/>
        <a:lstStyle/>
        <a:p>
          <a:r>
            <a:rPr lang="en-US" b="1" dirty="0" smtClean="0"/>
            <a:t>Technology</a:t>
          </a:r>
          <a:endParaRPr lang="en-US" b="1" dirty="0"/>
        </a:p>
      </dgm:t>
    </dgm:pt>
    <dgm:pt modelId="{D35F9007-A64C-448F-B9FB-4996F1300AA6}" type="pres">
      <dgm:prSet presAssocID="{992ED358-9150-4636-8311-B231A3320E0C}" presName="Name0" presStyleCnt="0">
        <dgm:presLayoutVars>
          <dgm:chMax/>
          <dgm:chPref/>
          <dgm:dir/>
          <dgm:animLvl val="lvl"/>
        </dgm:presLayoutVars>
      </dgm:prSet>
      <dgm:spPr/>
      <dgm:t>
        <a:bodyPr/>
        <a:lstStyle/>
        <a:p>
          <a:endParaRPr lang="en-US"/>
        </a:p>
      </dgm:t>
    </dgm:pt>
    <dgm:pt modelId="{52995377-84D0-4AA3-AFEB-96A871915E4E}" type="pres">
      <dgm:prSet presAssocID="{2169C4E3-39D6-4DAB-BD45-DC98F53CE307}" presName="composite" presStyleCnt="0"/>
      <dgm:spPr/>
    </dgm:pt>
    <dgm:pt modelId="{C4B4AC29-9B2F-414E-A4D7-8C023B50C55A}" type="pres">
      <dgm:prSet presAssocID="{2169C4E3-39D6-4DAB-BD45-DC98F53CE307}" presName="Parent1" presStyleLbl="node1" presStyleIdx="0" presStyleCnt="6">
        <dgm:presLayoutVars>
          <dgm:chMax val="1"/>
          <dgm:chPref val="1"/>
          <dgm:bulletEnabled val="1"/>
        </dgm:presLayoutVars>
      </dgm:prSet>
      <dgm:spPr/>
      <dgm:t>
        <a:bodyPr/>
        <a:lstStyle/>
        <a:p>
          <a:endParaRPr lang="en-US"/>
        </a:p>
      </dgm:t>
    </dgm:pt>
    <dgm:pt modelId="{9FA0A859-6D6A-4B71-9EDF-093D237CC5EB}" type="pres">
      <dgm:prSet presAssocID="{2169C4E3-39D6-4DAB-BD45-DC98F53CE307}" presName="Childtext1" presStyleLbl="revTx" presStyleIdx="0" presStyleCnt="3">
        <dgm:presLayoutVars>
          <dgm:chMax val="0"/>
          <dgm:chPref val="0"/>
          <dgm:bulletEnabled val="1"/>
        </dgm:presLayoutVars>
      </dgm:prSet>
      <dgm:spPr/>
      <dgm:t>
        <a:bodyPr/>
        <a:lstStyle/>
        <a:p>
          <a:endParaRPr lang="en-US"/>
        </a:p>
      </dgm:t>
    </dgm:pt>
    <dgm:pt modelId="{EAB6EA26-DB6F-4558-8397-17A3546CEA52}" type="pres">
      <dgm:prSet presAssocID="{2169C4E3-39D6-4DAB-BD45-DC98F53CE307}" presName="BalanceSpacing" presStyleCnt="0"/>
      <dgm:spPr/>
    </dgm:pt>
    <dgm:pt modelId="{FB7C77C8-0823-4A76-BACC-3E26DC40CAD4}" type="pres">
      <dgm:prSet presAssocID="{2169C4E3-39D6-4DAB-BD45-DC98F53CE307}" presName="BalanceSpacing1" presStyleCnt="0"/>
      <dgm:spPr/>
    </dgm:pt>
    <dgm:pt modelId="{F5C4F9A1-3575-4968-8A05-F795830995CC}" type="pres">
      <dgm:prSet presAssocID="{F1B9BB8A-E73A-4B2B-9406-91D2EBC2D4E9}" presName="Accent1Text" presStyleLbl="node1" presStyleIdx="1" presStyleCnt="6"/>
      <dgm:spPr/>
      <dgm:t>
        <a:bodyPr/>
        <a:lstStyle/>
        <a:p>
          <a:endParaRPr lang="en-US"/>
        </a:p>
      </dgm:t>
    </dgm:pt>
    <dgm:pt modelId="{DF7A5E67-4CE2-44DC-B9EF-D531E93A723B}" type="pres">
      <dgm:prSet presAssocID="{F1B9BB8A-E73A-4B2B-9406-91D2EBC2D4E9}" presName="spaceBetweenRectangles" presStyleCnt="0"/>
      <dgm:spPr/>
    </dgm:pt>
    <dgm:pt modelId="{80239AF9-A194-453A-AFDE-B28EBFABF7E0}" type="pres">
      <dgm:prSet presAssocID="{24FE3B0C-E610-4A1E-8114-53C2AF81E7B0}" presName="composite" presStyleCnt="0"/>
      <dgm:spPr/>
    </dgm:pt>
    <dgm:pt modelId="{B3F1D8A7-D941-4192-BEB5-7155E4F243C3}" type="pres">
      <dgm:prSet presAssocID="{24FE3B0C-E610-4A1E-8114-53C2AF81E7B0}" presName="Parent1" presStyleLbl="node1" presStyleIdx="2" presStyleCnt="6">
        <dgm:presLayoutVars>
          <dgm:chMax val="1"/>
          <dgm:chPref val="1"/>
          <dgm:bulletEnabled val="1"/>
        </dgm:presLayoutVars>
      </dgm:prSet>
      <dgm:spPr/>
      <dgm:t>
        <a:bodyPr/>
        <a:lstStyle/>
        <a:p>
          <a:endParaRPr lang="en-US"/>
        </a:p>
      </dgm:t>
    </dgm:pt>
    <dgm:pt modelId="{DF2EC851-2E64-4519-B49E-AB1E6A70C86E}" type="pres">
      <dgm:prSet presAssocID="{24FE3B0C-E610-4A1E-8114-53C2AF81E7B0}" presName="Childtext1" presStyleLbl="revTx" presStyleIdx="1" presStyleCnt="3">
        <dgm:presLayoutVars>
          <dgm:chMax val="0"/>
          <dgm:chPref val="0"/>
          <dgm:bulletEnabled val="1"/>
        </dgm:presLayoutVars>
      </dgm:prSet>
      <dgm:spPr/>
      <dgm:t>
        <a:bodyPr/>
        <a:lstStyle/>
        <a:p>
          <a:endParaRPr lang="en-US"/>
        </a:p>
      </dgm:t>
    </dgm:pt>
    <dgm:pt modelId="{4E51D7D9-27D2-4992-B845-5CBA37EE8461}" type="pres">
      <dgm:prSet presAssocID="{24FE3B0C-E610-4A1E-8114-53C2AF81E7B0}" presName="BalanceSpacing" presStyleCnt="0"/>
      <dgm:spPr/>
    </dgm:pt>
    <dgm:pt modelId="{D9E730A6-980A-4ECB-A2C3-DFFD491C7E67}" type="pres">
      <dgm:prSet presAssocID="{24FE3B0C-E610-4A1E-8114-53C2AF81E7B0}" presName="BalanceSpacing1" presStyleCnt="0"/>
      <dgm:spPr/>
    </dgm:pt>
    <dgm:pt modelId="{40C41DD4-E460-45E6-BCCE-B230401B2C17}" type="pres">
      <dgm:prSet presAssocID="{F01EDA8F-4E9E-4D49-B602-4A4E3DAFFCCF}" presName="Accent1Text" presStyleLbl="node1" presStyleIdx="3" presStyleCnt="6" custScaleX="78071" custLinFactNeighborX="-10407"/>
      <dgm:spPr/>
      <dgm:t>
        <a:bodyPr/>
        <a:lstStyle/>
        <a:p>
          <a:endParaRPr lang="en-US"/>
        </a:p>
      </dgm:t>
    </dgm:pt>
    <dgm:pt modelId="{212A7658-5D9E-4081-987D-E33222EC2100}" type="pres">
      <dgm:prSet presAssocID="{F01EDA8F-4E9E-4D49-B602-4A4E3DAFFCCF}" presName="spaceBetweenRectangles" presStyleCnt="0"/>
      <dgm:spPr/>
    </dgm:pt>
    <dgm:pt modelId="{1A752513-79C6-44EB-B611-2C2DF249EFFC}" type="pres">
      <dgm:prSet presAssocID="{4D37F951-75F4-4F91-9440-2014B84E9B6C}" presName="composite" presStyleCnt="0"/>
      <dgm:spPr/>
    </dgm:pt>
    <dgm:pt modelId="{FA1F8158-860F-4ADC-AB93-FF6A913BF510}" type="pres">
      <dgm:prSet presAssocID="{4D37F951-75F4-4F91-9440-2014B84E9B6C}" presName="Parent1" presStyleLbl="node1" presStyleIdx="4" presStyleCnt="6">
        <dgm:presLayoutVars>
          <dgm:chMax val="1"/>
          <dgm:chPref val="1"/>
          <dgm:bulletEnabled val="1"/>
        </dgm:presLayoutVars>
      </dgm:prSet>
      <dgm:spPr/>
      <dgm:t>
        <a:bodyPr/>
        <a:lstStyle/>
        <a:p>
          <a:endParaRPr lang="en-US"/>
        </a:p>
      </dgm:t>
    </dgm:pt>
    <dgm:pt modelId="{9EBCB800-0B18-4448-B159-F94D134F4339}" type="pres">
      <dgm:prSet presAssocID="{4D37F951-75F4-4F91-9440-2014B84E9B6C}" presName="Childtext1" presStyleLbl="revTx" presStyleIdx="2" presStyleCnt="3">
        <dgm:presLayoutVars>
          <dgm:chMax val="0"/>
          <dgm:chPref val="0"/>
          <dgm:bulletEnabled val="1"/>
        </dgm:presLayoutVars>
      </dgm:prSet>
      <dgm:spPr/>
      <dgm:t>
        <a:bodyPr/>
        <a:lstStyle/>
        <a:p>
          <a:endParaRPr lang="en-US"/>
        </a:p>
      </dgm:t>
    </dgm:pt>
    <dgm:pt modelId="{64BBEDE4-7C7B-414E-A47E-A425830686F5}" type="pres">
      <dgm:prSet presAssocID="{4D37F951-75F4-4F91-9440-2014B84E9B6C}" presName="BalanceSpacing" presStyleCnt="0"/>
      <dgm:spPr/>
    </dgm:pt>
    <dgm:pt modelId="{E96D1914-0A22-4338-AB45-82D84D04D975}" type="pres">
      <dgm:prSet presAssocID="{4D37F951-75F4-4F91-9440-2014B84E9B6C}" presName="BalanceSpacing1" presStyleCnt="0"/>
      <dgm:spPr/>
    </dgm:pt>
    <dgm:pt modelId="{C9BBB26D-132E-4830-95AE-1BFC810ADF91}" type="pres">
      <dgm:prSet presAssocID="{FECD7F48-77C3-4F67-88FD-FE006BE9844D}" presName="Accent1Text" presStyleLbl="node1" presStyleIdx="5" presStyleCnt="6"/>
      <dgm:spPr/>
      <dgm:t>
        <a:bodyPr/>
        <a:lstStyle/>
        <a:p>
          <a:endParaRPr lang="en-US"/>
        </a:p>
      </dgm:t>
    </dgm:pt>
  </dgm:ptLst>
  <dgm:cxnLst>
    <dgm:cxn modelId="{C191372A-7523-4AFD-A194-F233533E8D4D}" type="presOf" srcId="{FECD7F48-77C3-4F67-88FD-FE006BE9844D}" destId="{C9BBB26D-132E-4830-95AE-1BFC810ADF91}" srcOrd="0" destOrd="0" presId="urn:microsoft.com/office/officeart/2008/layout/AlternatingHexagons"/>
    <dgm:cxn modelId="{DE090F5E-74DA-4B6F-9F9C-5EDB6C7627CA}" type="presOf" srcId="{F1B9BB8A-E73A-4B2B-9406-91D2EBC2D4E9}" destId="{F5C4F9A1-3575-4968-8A05-F795830995CC}" srcOrd="0" destOrd="0" presId="urn:microsoft.com/office/officeart/2008/layout/AlternatingHexagons"/>
    <dgm:cxn modelId="{40C8EF95-5627-40E9-9B64-BC786ECDDDBD}" srcId="{992ED358-9150-4636-8311-B231A3320E0C}" destId="{2169C4E3-39D6-4DAB-BD45-DC98F53CE307}" srcOrd="0" destOrd="0" parTransId="{AF6CED2C-3BAD-437F-91FB-0ADB362C0209}" sibTransId="{F1B9BB8A-E73A-4B2B-9406-91D2EBC2D4E9}"/>
    <dgm:cxn modelId="{A87EBE9F-3580-4217-BC78-07FBB592B42D}" type="presOf" srcId="{4D37F951-75F4-4F91-9440-2014B84E9B6C}" destId="{FA1F8158-860F-4ADC-AB93-FF6A913BF510}" srcOrd="0" destOrd="0" presId="urn:microsoft.com/office/officeart/2008/layout/AlternatingHexagons"/>
    <dgm:cxn modelId="{6B718E68-E1B1-4135-AAF9-6CFE8569A853}" type="presOf" srcId="{2169C4E3-39D6-4DAB-BD45-DC98F53CE307}" destId="{C4B4AC29-9B2F-414E-A4D7-8C023B50C55A}" srcOrd="0" destOrd="0" presId="urn:microsoft.com/office/officeart/2008/layout/AlternatingHexagons"/>
    <dgm:cxn modelId="{BB81D83C-701E-42E1-B4BF-8FE5385D9DF4}" type="presOf" srcId="{992ED358-9150-4636-8311-B231A3320E0C}" destId="{D35F9007-A64C-448F-B9FB-4996F1300AA6}" srcOrd="0" destOrd="0" presId="urn:microsoft.com/office/officeart/2008/layout/AlternatingHexagons"/>
    <dgm:cxn modelId="{C6D79DA4-0B79-4221-89C6-178FAC929AAB}" type="presOf" srcId="{24FE3B0C-E610-4A1E-8114-53C2AF81E7B0}" destId="{B3F1D8A7-D941-4192-BEB5-7155E4F243C3}" srcOrd="0" destOrd="0" presId="urn:microsoft.com/office/officeart/2008/layout/AlternatingHexagons"/>
    <dgm:cxn modelId="{2FB0CE48-D269-4D02-92F7-629D31263316}" srcId="{992ED358-9150-4636-8311-B231A3320E0C}" destId="{4D37F951-75F4-4F91-9440-2014B84E9B6C}" srcOrd="2" destOrd="0" parTransId="{47E1A70F-735B-44BD-AC10-4E001E4A994E}" sibTransId="{FECD7F48-77C3-4F67-88FD-FE006BE9844D}"/>
    <dgm:cxn modelId="{48DF3F8F-ED40-4E3E-B8BC-B9ABCC8F15F5}" type="presOf" srcId="{F01EDA8F-4E9E-4D49-B602-4A4E3DAFFCCF}" destId="{40C41DD4-E460-45E6-BCCE-B230401B2C17}" srcOrd="0" destOrd="0" presId="urn:microsoft.com/office/officeart/2008/layout/AlternatingHexagons"/>
    <dgm:cxn modelId="{C3E75F59-576A-40C1-9C99-1578014DB7B5}" srcId="{992ED358-9150-4636-8311-B231A3320E0C}" destId="{24FE3B0C-E610-4A1E-8114-53C2AF81E7B0}" srcOrd="1" destOrd="0" parTransId="{3C9EC2CC-E957-4F86-8B95-18E8D66C0806}" sibTransId="{F01EDA8F-4E9E-4D49-B602-4A4E3DAFFCCF}"/>
    <dgm:cxn modelId="{E7903C2E-DC8D-4621-A555-954CB6E0011E}" type="presParOf" srcId="{D35F9007-A64C-448F-B9FB-4996F1300AA6}" destId="{52995377-84D0-4AA3-AFEB-96A871915E4E}" srcOrd="0" destOrd="0" presId="urn:microsoft.com/office/officeart/2008/layout/AlternatingHexagons"/>
    <dgm:cxn modelId="{EA3F0805-1FB8-4330-81DB-DFC65B639425}" type="presParOf" srcId="{52995377-84D0-4AA3-AFEB-96A871915E4E}" destId="{C4B4AC29-9B2F-414E-A4D7-8C023B50C55A}" srcOrd="0" destOrd="0" presId="urn:microsoft.com/office/officeart/2008/layout/AlternatingHexagons"/>
    <dgm:cxn modelId="{2EDDFA10-08B4-493D-B6D3-EF81A0BD5996}" type="presParOf" srcId="{52995377-84D0-4AA3-AFEB-96A871915E4E}" destId="{9FA0A859-6D6A-4B71-9EDF-093D237CC5EB}" srcOrd="1" destOrd="0" presId="urn:microsoft.com/office/officeart/2008/layout/AlternatingHexagons"/>
    <dgm:cxn modelId="{790057D0-13EA-4779-9BC6-7DDE7723833F}" type="presParOf" srcId="{52995377-84D0-4AA3-AFEB-96A871915E4E}" destId="{EAB6EA26-DB6F-4558-8397-17A3546CEA52}" srcOrd="2" destOrd="0" presId="urn:microsoft.com/office/officeart/2008/layout/AlternatingHexagons"/>
    <dgm:cxn modelId="{67158D43-2F2F-4764-B808-F9600DBF4D9E}" type="presParOf" srcId="{52995377-84D0-4AA3-AFEB-96A871915E4E}" destId="{FB7C77C8-0823-4A76-BACC-3E26DC40CAD4}" srcOrd="3" destOrd="0" presId="urn:microsoft.com/office/officeart/2008/layout/AlternatingHexagons"/>
    <dgm:cxn modelId="{421C0B92-D1CE-4252-9B81-DBA071F8B6AA}" type="presParOf" srcId="{52995377-84D0-4AA3-AFEB-96A871915E4E}" destId="{F5C4F9A1-3575-4968-8A05-F795830995CC}" srcOrd="4" destOrd="0" presId="urn:microsoft.com/office/officeart/2008/layout/AlternatingHexagons"/>
    <dgm:cxn modelId="{541A8F81-3586-4499-9E2E-FF42FF328C53}" type="presParOf" srcId="{D35F9007-A64C-448F-B9FB-4996F1300AA6}" destId="{DF7A5E67-4CE2-44DC-B9EF-D531E93A723B}" srcOrd="1" destOrd="0" presId="urn:microsoft.com/office/officeart/2008/layout/AlternatingHexagons"/>
    <dgm:cxn modelId="{5CBC365C-CF69-45C8-A329-354BCD0A4681}" type="presParOf" srcId="{D35F9007-A64C-448F-B9FB-4996F1300AA6}" destId="{80239AF9-A194-453A-AFDE-B28EBFABF7E0}" srcOrd="2" destOrd="0" presId="urn:microsoft.com/office/officeart/2008/layout/AlternatingHexagons"/>
    <dgm:cxn modelId="{AFBD825F-E670-4D55-99F9-CE1A5160D127}" type="presParOf" srcId="{80239AF9-A194-453A-AFDE-B28EBFABF7E0}" destId="{B3F1D8A7-D941-4192-BEB5-7155E4F243C3}" srcOrd="0" destOrd="0" presId="urn:microsoft.com/office/officeart/2008/layout/AlternatingHexagons"/>
    <dgm:cxn modelId="{679E20F9-6FE5-4BA4-BCEF-7E1F5DA29221}" type="presParOf" srcId="{80239AF9-A194-453A-AFDE-B28EBFABF7E0}" destId="{DF2EC851-2E64-4519-B49E-AB1E6A70C86E}" srcOrd="1" destOrd="0" presId="urn:microsoft.com/office/officeart/2008/layout/AlternatingHexagons"/>
    <dgm:cxn modelId="{295A91CC-6A8A-407B-8E23-AEB67CB802A3}" type="presParOf" srcId="{80239AF9-A194-453A-AFDE-B28EBFABF7E0}" destId="{4E51D7D9-27D2-4992-B845-5CBA37EE8461}" srcOrd="2" destOrd="0" presId="urn:microsoft.com/office/officeart/2008/layout/AlternatingHexagons"/>
    <dgm:cxn modelId="{E95FFAD0-440F-4F87-81C6-FF0D7BE69680}" type="presParOf" srcId="{80239AF9-A194-453A-AFDE-B28EBFABF7E0}" destId="{D9E730A6-980A-4ECB-A2C3-DFFD491C7E67}" srcOrd="3" destOrd="0" presId="urn:microsoft.com/office/officeart/2008/layout/AlternatingHexagons"/>
    <dgm:cxn modelId="{5B976F3C-0EE2-457F-ADC2-3564599CC44F}" type="presParOf" srcId="{80239AF9-A194-453A-AFDE-B28EBFABF7E0}" destId="{40C41DD4-E460-45E6-BCCE-B230401B2C17}" srcOrd="4" destOrd="0" presId="urn:microsoft.com/office/officeart/2008/layout/AlternatingHexagons"/>
    <dgm:cxn modelId="{E215B5CE-A1B3-42F0-BFA1-BE4EAD0E3AA9}" type="presParOf" srcId="{D35F9007-A64C-448F-B9FB-4996F1300AA6}" destId="{212A7658-5D9E-4081-987D-E33222EC2100}" srcOrd="3" destOrd="0" presId="urn:microsoft.com/office/officeart/2008/layout/AlternatingHexagons"/>
    <dgm:cxn modelId="{CA21C922-FB16-42F9-AA88-BCFB7E0A9F54}" type="presParOf" srcId="{D35F9007-A64C-448F-B9FB-4996F1300AA6}" destId="{1A752513-79C6-44EB-B611-2C2DF249EFFC}" srcOrd="4" destOrd="0" presId="urn:microsoft.com/office/officeart/2008/layout/AlternatingHexagons"/>
    <dgm:cxn modelId="{4C56C07F-821D-4D1B-B89A-EF21BEC7A9A1}" type="presParOf" srcId="{1A752513-79C6-44EB-B611-2C2DF249EFFC}" destId="{FA1F8158-860F-4ADC-AB93-FF6A913BF510}" srcOrd="0" destOrd="0" presId="urn:microsoft.com/office/officeart/2008/layout/AlternatingHexagons"/>
    <dgm:cxn modelId="{E632CB8E-7E84-49C7-88A2-CE7CBF866E67}" type="presParOf" srcId="{1A752513-79C6-44EB-B611-2C2DF249EFFC}" destId="{9EBCB800-0B18-4448-B159-F94D134F4339}" srcOrd="1" destOrd="0" presId="urn:microsoft.com/office/officeart/2008/layout/AlternatingHexagons"/>
    <dgm:cxn modelId="{FEAD3504-459F-40FE-B237-0E1103D45EF2}" type="presParOf" srcId="{1A752513-79C6-44EB-B611-2C2DF249EFFC}" destId="{64BBEDE4-7C7B-414E-A47E-A425830686F5}" srcOrd="2" destOrd="0" presId="urn:microsoft.com/office/officeart/2008/layout/AlternatingHexagons"/>
    <dgm:cxn modelId="{0AED7535-8741-41A3-9917-2D682EF3FF43}" type="presParOf" srcId="{1A752513-79C6-44EB-B611-2C2DF249EFFC}" destId="{E96D1914-0A22-4338-AB45-82D84D04D975}" srcOrd="3" destOrd="0" presId="urn:microsoft.com/office/officeart/2008/layout/AlternatingHexagons"/>
    <dgm:cxn modelId="{7597FA75-06E1-4292-8C20-BA077A465CDE}" type="presParOf" srcId="{1A752513-79C6-44EB-B611-2C2DF249EFFC}" destId="{C9BBB26D-132E-4830-95AE-1BFC810ADF91}" srcOrd="4" destOrd="0" presId="urn:microsoft.com/office/officeart/2008/layout/AlternatingHexagons"/>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65CCA-B0C4-4484-A870-CFE1106D1B85}">
      <dsp:nvSpPr>
        <dsp:cNvPr id="0" name=""/>
        <dsp:cNvSpPr/>
      </dsp:nvSpPr>
      <dsp:spPr>
        <a:xfrm>
          <a:off x="428423" y="0"/>
          <a:ext cx="8178442" cy="4900135"/>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F98057AA-D14D-4AD1-9503-C0B97AB6EB54}">
      <dsp:nvSpPr>
        <dsp:cNvPr id="0" name=""/>
        <dsp:cNvSpPr/>
      </dsp:nvSpPr>
      <dsp:spPr>
        <a:xfrm>
          <a:off x="1457987" y="3313031"/>
          <a:ext cx="460705" cy="260818"/>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A544DC94-B731-4DB6-A566-5659D23932BE}">
      <dsp:nvSpPr>
        <dsp:cNvPr id="0" name=""/>
        <dsp:cNvSpPr/>
      </dsp:nvSpPr>
      <dsp:spPr>
        <a:xfrm>
          <a:off x="1540907" y="3741818"/>
          <a:ext cx="3445909" cy="96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14" tIns="0" rIns="0" bIns="0" numCol="1" spcCol="1270" anchor="t" anchorCtr="0">
          <a:noAutofit/>
        </a:bodyPr>
        <a:lstStyle/>
        <a:p>
          <a:pPr lvl="0" algn="l" defTabSz="1244600">
            <a:lnSpc>
              <a:spcPct val="90000"/>
            </a:lnSpc>
            <a:spcBef>
              <a:spcPct val="0"/>
            </a:spcBef>
            <a:spcAft>
              <a:spcPct val="35000"/>
            </a:spcAft>
          </a:pPr>
          <a:r>
            <a:rPr lang="en-GB" sz="2800" b="1" kern="1200" dirty="0" smtClean="0"/>
            <a:t>Attitude</a:t>
          </a:r>
          <a:r>
            <a:rPr lang="en-GB" sz="2800" kern="1200" dirty="0" smtClean="0"/>
            <a:t> = </a:t>
          </a:r>
        </a:p>
        <a:p>
          <a:pPr lvl="0" algn="l" defTabSz="1244600">
            <a:lnSpc>
              <a:spcPct val="90000"/>
            </a:lnSpc>
            <a:spcBef>
              <a:spcPct val="0"/>
            </a:spcBef>
            <a:spcAft>
              <a:spcPct val="35000"/>
            </a:spcAft>
          </a:pPr>
          <a:r>
            <a:rPr lang="en-GB" sz="2800" kern="1200" dirty="0" smtClean="0"/>
            <a:t>Advocacy + Incentive</a:t>
          </a:r>
          <a:endParaRPr lang="en-GB" sz="2800" kern="1200" dirty="0"/>
        </a:p>
      </dsp:txBody>
      <dsp:txXfrm>
        <a:off x="1540907" y="3741818"/>
        <a:ext cx="3445909" cy="965155"/>
      </dsp:txXfrm>
    </dsp:sp>
    <dsp:sp modelId="{389C7BB4-6361-47AC-96F3-A62B5FDAD351}">
      <dsp:nvSpPr>
        <dsp:cNvPr id="0" name=""/>
        <dsp:cNvSpPr/>
      </dsp:nvSpPr>
      <dsp:spPr>
        <a:xfrm>
          <a:off x="3211889" y="2270264"/>
          <a:ext cx="368490" cy="368490"/>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19FBE741-307C-400D-945E-43572F99E216}">
      <dsp:nvSpPr>
        <dsp:cNvPr id="0" name=""/>
        <dsp:cNvSpPr/>
      </dsp:nvSpPr>
      <dsp:spPr>
        <a:xfrm>
          <a:off x="3083415" y="2638764"/>
          <a:ext cx="2335374" cy="1135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255" tIns="0" rIns="0" bIns="0" numCol="1" spcCol="1270" anchor="t" anchorCtr="0">
          <a:noAutofit/>
        </a:bodyPr>
        <a:lstStyle/>
        <a:p>
          <a:pPr lvl="0" algn="l" defTabSz="1244600">
            <a:lnSpc>
              <a:spcPct val="90000"/>
            </a:lnSpc>
            <a:spcBef>
              <a:spcPct val="0"/>
            </a:spcBef>
            <a:spcAft>
              <a:spcPct val="35000"/>
            </a:spcAft>
          </a:pPr>
          <a:r>
            <a:rPr lang="en-US" sz="2800" b="1" kern="1200" dirty="0" smtClean="0"/>
            <a:t>Environment</a:t>
          </a:r>
          <a:r>
            <a:rPr lang="en-US" sz="2800" kern="1200" dirty="0" smtClean="0"/>
            <a:t> = 360 PRUP</a:t>
          </a:r>
          <a:endParaRPr lang="en-GB" sz="2800" kern="1200" dirty="0"/>
        </a:p>
      </dsp:txBody>
      <dsp:txXfrm>
        <a:off x="3083415" y="2638764"/>
        <a:ext cx="2335374" cy="1135203"/>
      </dsp:txXfrm>
    </dsp:sp>
    <dsp:sp modelId="{EFB57405-6386-48C9-B7E6-4A4C955D4032}">
      <dsp:nvSpPr>
        <dsp:cNvPr id="0" name=""/>
        <dsp:cNvSpPr/>
      </dsp:nvSpPr>
      <dsp:spPr>
        <a:xfrm>
          <a:off x="5656600" y="1267553"/>
          <a:ext cx="509614" cy="509614"/>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E0F603F1-8335-4AE1-BB9A-A662383CF553}">
      <dsp:nvSpPr>
        <dsp:cNvPr id="0" name=""/>
        <dsp:cNvSpPr/>
      </dsp:nvSpPr>
      <dsp:spPr>
        <a:xfrm>
          <a:off x="5651541" y="1944215"/>
          <a:ext cx="2396471" cy="138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034" tIns="0" rIns="0" bIns="0" numCol="1" spcCol="1270" anchor="t" anchorCtr="0">
          <a:noAutofit/>
        </a:bodyPr>
        <a:lstStyle/>
        <a:p>
          <a:pPr lvl="0" algn="l" defTabSz="1244600">
            <a:lnSpc>
              <a:spcPct val="90000"/>
            </a:lnSpc>
            <a:spcBef>
              <a:spcPct val="0"/>
            </a:spcBef>
            <a:spcAft>
              <a:spcPct val="35000"/>
            </a:spcAft>
          </a:pPr>
          <a:r>
            <a:rPr lang="en-US" sz="2800" b="1" kern="1200" dirty="0" smtClean="0"/>
            <a:t>Plastics</a:t>
          </a:r>
          <a:r>
            <a:rPr lang="en-US" sz="2800" kern="1200" dirty="0" smtClean="0"/>
            <a:t> = Recycle +</a:t>
          </a:r>
        </a:p>
        <a:p>
          <a:pPr lvl="0" algn="l" defTabSz="1244600">
            <a:lnSpc>
              <a:spcPct val="90000"/>
            </a:lnSpc>
            <a:spcBef>
              <a:spcPct val="0"/>
            </a:spcBef>
            <a:spcAft>
              <a:spcPct val="35000"/>
            </a:spcAft>
          </a:pPr>
          <a:r>
            <a:rPr lang="en-US" sz="2800" kern="1200" dirty="0" smtClean="0"/>
            <a:t>Upcycle</a:t>
          </a:r>
          <a:endParaRPr lang="en-GB" sz="2800" kern="1200" dirty="0"/>
        </a:p>
      </dsp:txBody>
      <dsp:txXfrm>
        <a:off x="5651541" y="1944215"/>
        <a:ext cx="2396471" cy="1389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4AC29-9B2F-414E-A4D7-8C023B50C55A}">
      <dsp:nvSpPr>
        <dsp:cNvPr id="0" name=""/>
        <dsp:cNvSpPr/>
      </dsp:nvSpPr>
      <dsp:spPr>
        <a:xfrm rot="5400000">
          <a:off x="5221935" y="118190"/>
          <a:ext cx="1762995" cy="1533806"/>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Advocacy</a:t>
          </a:r>
          <a:endParaRPr lang="en-US" sz="1800" b="1" kern="1200" dirty="0"/>
        </a:p>
      </dsp:txBody>
      <dsp:txXfrm rot="-5400000">
        <a:off x="5575547" y="278329"/>
        <a:ext cx="1055770" cy="1213529"/>
      </dsp:txXfrm>
    </dsp:sp>
    <dsp:sp modelId="{9FA0A859-6D6A-4B71-9EDF-093D237CC5EB}">
      <dsp:nvSpPr>
        <dsp:cNvPr id="0" name=""/>
        <dsp:cNvSpPr/>
      </dsp:nvSpPr>
      <dsp:spPr>
        <a:xfrm>
          <a:off x="6916878" y="356195"/>
          <a:ext cx="1967502" cy="1057797"/>
        </a:xfrm>
        <a:prstGeom prst="rect">
          <a:avLst/>
        </a:prstGeom>
        <a:noFill/>
        <a:ln>
          <a:noFill/>
        </a:ln>
        <a:effectLst/>
      </dsp:spPr>
      <dsp:style>
        <a:lnRef idx="0">
          <a:scrgbClr r="0" g="0" b="0"/>
        </a:lnRef>
        <a:fillRef idx="0">
          <a:scrgbClr r="0" g="0" b="0"/>
        </a:fillRef>
        <a:effectRef idx="0">
          <a:scrgbClr r="0" g="0" b="0"/>
        </a:effectRef>
        <a:fontRef idx="minor"/>
      </dsp:style>
    </dsp:sp>
    <dsp:sp modelId="{F5C4F9A1-3575-4968-8A05-F795830995CC}">
      <dsp:nvSpPr>
        <dsp:cNvPr id="0" name=""/>
        <dsp:cNvSpPr/>
      </dsp:nvSpPr>
      <dsp:spPr>
        <a:xfrm rot="5400000">
          <a:off x="3565424" y="118190"/>
          <a:ext cx="1762995" cy="1533806"/>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b="1" kern="1200" dirty="0" smtClean="0"/>
            <a:t>Recycling </a:t>
          </a:r>
          <a:endParaRPr lang="en-US" sz="2100" b="1" kern="1200" dirty="0"/>
        </a:p>
      </dsp:txBody>
      <dsp:txXfrm rot="-5400000">
        <a:off x="3919036" y="278329"/>
        <a:ext cx="1055770" cy="1213529"/>
      </dsp:txXfrm>
    </dsp:sp>
    <dsp:sp modelId="{B3F1D8A7-D941-4192-BEB5-7155E4F243C3}">
      <dsp:nvSpPr>
        <dsp:cNvPr id="0" name=""/>
        <dsp:cNvSpPr/>
      </dsp:nvSpPr>
      <dsp:spPr>
        <a:xfrm rot="5400000">
          <a:off x="4390506" y="1614621"/>
          <a:ext cx="1762995" cy="1533806"/>
        </a:xfrm>
        <a:prstGeom prst="hexagon">
          <a:avLst>
            <a:gd name="adj" fmla="val 25000"/>
            <a:gd name="vf" fmla="val 115470"/>
          </a:avLst>
        </a:prstGeom>
        <a:solidFill>
          <a:srgbClr val="FF000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People </a:t>
          </a:r>
          <a:endParaRPr lang="en-US" sz="1800" b="1" kern="1200" dirty="0"/>
        </a:p>
      </dsp:txBody>
      <dsp:txXfrm rot="-5400000">
        <a:off x="4744118" y="1774760"/>
        <a:ext cx="1055770" cy="1213529"/>
      </dsp:txXfrm>
    </dsp:sp>
    <dsp:sp modelId="{DF2EC851-2E64-4519-B49E-AB1E6A70C86E}">
      <dsp:nvSpPr>
        <dsp:cNvPr id="0" name=""/>
        <dsp:cNvSpPr/>
      </dsp:nvSpPr>
      <dsp:spPr>
        <a:xfrm>
          <a:off x="2537598" y="1852625"/>
          <a:ext cx="1904035" cy="1057797"/>
        </a:xfrm>
        <a:prstGeom prst="rect">
          <a:avLst/>
        </a:prstGeom>
        <a:noFill/>
        <a:ln>
          <a:noFill/>
        </a:ln>
        <a:effectLst/>
      </dsp:spPr>
      <dsp:style>
        <a:lnRef idx="0">
          <a:scrgbClr r="0" g="0" b="0"/>
        </a:lnRef>
        <a:fillRef idx="0">
          <a:scrgbClr r="0" g="0" b="0"/>
        </a:fillRef>
        <a:effectRef idx="0">
          <a:scrgbClr r="0" g="0" b="0"/>
        </a:effectRef>
        <a:fontRef idx="minor"/>
      </dsp:style>
    </dsp:sp>
    <dsp:sp modelId="{40C41DD4-E460-45E6-BCCE-B230401B2C17}">
      <dsp:nvSpPr>
        <dsp:cNvPr id="0" name=""/>
        <dsp:cNvSpPr/>
      </dsp:nvSpPr>
      <dsp:spPr>
        <a:xfrm rot="5400000">
          <a:off x="5887393" y="1782795"/>
          <a:ext cx="1762995" cy="1197457"/>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b="1" kern="1200" dirty="0" smtClean="0"/>
            <a:t>DIY</a:t>
          </a:r>
          <a:endParaRPr lang="en-US" sz="3600" b="1" kern="1200" dirty="0"/>
        </a:p>
      </dsp:txBody>
      <dsp:txXfrm rot="-5400000">
        <a:off x="6337728" y="1746730"/>
        <a:ext cx="862325" cy="1269587"/>
      </dsp:txXfrm>
    </dsp:sp>
    <dsp:sp modelId="{FA1F8158-860F-4ADC-AB93-FF6A913BF510}">
      <dsp:nvSpPr>
        <dsp:cNvPr id="0" name=""/>
        <dsp:cNvSpPr/>
      </dsp:nvSpPr>
      <dsp:spPr>
        <a:xfrm rot="5400000">
          <a:off x="5221935" y="3111052"/>
          <a:ext cx="1762995" cy="1533806"/>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EcoEvent</a:t>
          </a:r>
          <a:endParaRPr lang="en-US" sz="1800" b="1" kern="1200" dirty="0"/>
        </a:p>
      </dsp:txBody>
      <dsp:txXfrm rot="-5400000">
        <a:off x="5575547" y="3271191"/>
        <a:ext cx="1055770" cy="1213529"/>
      </dsp:txXfrm>
    </dsp:sp>
    <dsp:sp modelId="{9EBCB800-0B18-4448-B159-F94D134F4339}">
      <dsp:nvSpPr>
        <dsp:cNvPr id="0" name=""/>
        <dsp:cNvSpPr/>
      </dsp:nvSpPr>
      <dsp:spPr>
        <a:xfrm>
          <a:off x="6916878" y="3349056"/>
          <a:ext cx="1967502" cy="1057797"/>
        </a:xfrm>
        <a:prstGeom prst="rect">
          <a:avLst/>
        </a:prstGeom>
        <a:noFill/>
        <a:ln>
          <a:noFill/>
        </a:ln>
        <a:effectLst/>
      </dsp:spPr>
      <dsp:style>
        <a:lnRef idx="0">
          <a:scrgbClr r="0" g="0" b="0"/>
        </a:lnRef>
        <a:fillRef idx="0">
          <a:scrgbClr r="0" g="0" b="0"/>
        </a:fillRef>
        <a:effectRef idx="0">
          <a:scrgbClr r="0" g="0" b="0"/>
        </a:effectRef>
        <a:fontRef idx="minor"/>
      </dsp:style>
    </dsp:sp>
    <dsp:sp modelId="{C9BBB26D-132E-4830-95AE-1BFC810ADF91}">
      <dsp:nvSpPr>
        <dsp:cNvPr id="0" name=""/>
        <dsp:cNvSpPr/>
      </dsp:nvSpPr>
      <dsp:spPr>
        <a:xfrm rot="5400000">
          <a:off x="3565424" y="3111052"/>
          <a:ext cx="1762995" cy="1533806"/>
        </a:xfrm>
        <a:prstGeom prst="hexagon">
          <a:avLst>
            <a:gd name="adj" fmla="val 25000"/>
            <a:gd name="vf" fmla="val 1154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en-US" sz="1700" b="1" kern="1200" dirty="0" smtClean="0"/>
            <a:t>Technology</a:t>
          </a:r>
          <a:endParaRPr lang="en-US" sz="1700" b="1" kern="1200" dirty="0"/>
        </a:p>
      </dsp:txBody>
      <dsp:txXfrm rot="-5400000">
        <a:off x="3919036" y="3271191"/>
        <a:ext cx="1055770" cy="121352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0.71042</cdr:x>
      <cdr:y>0.14422</cdr:y>
    </cdr:from>
    <cdr:to>
      <cdr:x>1</cdr:x>
      <cdr:y>0.24881</cdr:y>
    </cdr:to>
    <cdr:sp macro="" textlink="">
      <cdr:nvSpPr>
        <cdr:cNvPr id="2" name="TextBox 1"/>
        <cdr:cNvSpPr txBox="1"/>
      </cdr:nvSpPr>
      <cdr:spPr>
        <a:xfrm xmlns:a="http://schemas.openxmlformats.org/drawingml/2006/main">
          <a:off x="3248025" y="433388"/>
          <a:ext cx="1323975" cy="3143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200" b="1" u="sng"/>
            <a:t>Revenue Streams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37228295-53BE-4AEE-B40F-1136F1D1231C}" type="datetimeFigureOut">
              <a:rPr lang="en-GB" smtClean="0"/>
              <a:t>27/05/2019</a:t>
            </a:fld>
            <a:endParaRPr lang="en-GB"/>
          </a:p>
        </p:txBody>
      </p:sp>
      <p:sp>
        <p:nvSpPr>
          <p:cNvPr id="4" name="Footer Placeholder 3"/>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A7890898-0917-4E25-AA2E-A4670AE70BB3}" type="slidenum">
              <a:rPr lang="en-GB" smtClean="0"/>
              <a:t>‹#›</a:t>
            </a:fld>
            <a:endParaRPr lang="en-GB"/>
          </a:p>
        </p:txBody>
      </p:sp>
    </p:spTree>
    <p:extLst>
      <p:ext uri="{BB962C8B-B14F-4D97-AF65-F5344CB8AC3E}">
        <p14:creationId xmlns:p14="http://schemas.microsoft.com/office/powerpoint/2010/main" val="1233611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B5660171-428D-4A30-B252-C62F89B9B9EF}" type="datetimeFigureOut">
              <a:rPr lang="en-GB" smtClean="0"/>
              <a:t>27/05/2019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6163D-3DC1-41C3-A280-38C28C567538}" type="slidenum">
              <a:rPr lang="en-GB" smtClean="0"/>
              <a:t>‹#›</a:t>
            </a:fld>
            <a:endParaRPr lang="en-GB"/>
          </a:p>
        </p:txBody>
      </p:sp>
    </p:spTree>
    <p:extLst>
      <p:ext uri="{BB962C8B-B14F-4D97-AF65-F5344CB8AC3E}">
        <p14:creationId xmlns:p14="http://schemas.microsoft.com/office/powerpoint/2010/main" val="202053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E6163D-3DC1-41C3-A280-38C28C567538}" type="slidenum">
              <a:rPr lang="en-GB" smtClean="0"/>
              <a:t>1</a:t>
            </a:fld>
            <a:endParaRPr lang="en-GB"/>
          </a:p>
        </p:txBody>
      </p:sp>
    </p:spTree>
    <p:extLst>
      <p:ext uri="{BB962C8B-B14F-4D97-AF65-F5344CB8AC3E}">
        <p14:creationId xmlns:p14="http://schemas.microsoft.com/office/powerpoint/2010/main" val="164593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Summarizes</a:t>
            </a:r>
            <a:r>
              <a:rPr lang="en-US" baseline="0" dirty="0" smtClean="0"/>
              <a:t> our Business Model and Distribution Channels</a:t>
            </a:r>
            <a:endParaRPr lang="en-GB" dirty="0" smtClean="0"/>
          </a:p>
          <a:p>
            <a:pPr marL="228600" indent="-228600">
              <a:buAutoNum type="arabicPeriod"/>
            </a:pPr>
            <a:r>
              <a:rPr lang="en-GB" dirty="0" smtClean="0"/>
              <a:t>Partnership</a:t>
            </a:r>
            <a:r>
              <a:rPr lang="en-GB" baseline="0" dirty="0" smtClean="0"/>
              <a:t> inclusive models – AMEND, SarfoLiz Engineering &amp; Construction Works</a:t>
            </a:r>
          </a:p>
          <a:p>
            <a:pPr marL="228600" indent="-228600">
              <a:buAutoNum type="arabicPeriod"/>
            </a:pPr>
            <a:r>
              <a:rPr lang="en-US" baseline="0" dirty="0" smtClean="0"/>
              <a:t>Revenue from - </a:t>
            </a:r>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10</a:t>
            </a:fld>
            <a:endParaRPr lang="en-GB"/>
          </a:p>
        </p:txBody>
      </p:sp>
    </p:spTree>
    <p:extLst>
      <p:ext uri="{BB962C8B-B14F-4D97-AF65-F5344CB8AC3E}">
        <p14:creationId xmlns:p14="http://schemas.microsoft.com/office/powerpoint/2010/main" val="3287033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Partnership</a:t>
            </a:r>
            <a:r>
              <a:rPr lang="en-GB" baseline="0" dirty="0" smtClean="0"/>
              <a:t> inclusive models – Trashybags/Zaacoal = partnered on the use strategies; COLIBA = on the distribution and collection channels – by subscribing to their app</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11</a:t>
            </a:fld>
            <a:endParaRPr lang="en-GB"/>
          </a:p>
        </p:txBody>
      </p:sp>
    </p:spTree>
    <p:extLst>
      <p:ext uri="{BB962C8B-B14F-4D97-AF65-F5344CB8AC3E}">
        <p14:creationId xmlns:p14="http://schemas.microsoft.com/office/powerpoint/2010/main" val="609590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Partnership</a:t>
            </a:r>
            <a:r>
              <a:rPr lang="en-GB" baseline="0" dirty="0" smtClean="0"/>
              <a:t> inclusive models – Trashybags/Zaacoal = partnered on the use strategies; COLIBA = on the distribution and collection channels – by subscribing to their app</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12</a:t>
            </a:fld>
            <a:endParaRPr lang="en-GB"/>
          </a:p>
        </p:txBody>
      </p:sp>
    </p:spTree>
    <p:extLst>
      <p:ext uri="{BB962C8B-B14F-4D97-AF65-F5344CB8AC3E}">
        <p14:creationId xmlns:p14="http://schemas.microsoft.com/office/powerpoint/2010/main" val="113596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are tem of 7 = 4 men + 3 women. Highly gender inclusive </a:t>
            </a:r>
            <a:r>
              <a:rPr lang="en-GB" baseline="0" dirty="0" smtClean="0">
                <a:sym typeface="Wingdings" panose="05000000000000000000" pitchFamily="2" charset="2"/>
              </a:rPr>
              <a:t></a:t>
            </a:r>
          </a:p>
          <a:p>
            <a:r>
              <a:rPr lang="en-GB" baseline="0" dirty="0" smtClean="0">
                <a:sym typeface="Wingdings" panose="05000000000000000000" pitchFamily="2" charset="2"/>
              </a:rPr>
              <a:t>And these are the 5 core team members. Patience is supported by Nana </a:t>
            </a:r>
            <a:r>
              <a:rPr lang="en-GB" baseline="0" dirty="0" err="1" smtClean="0">
                <a:sym typeface="Wingdings" panose="05000000000000000000" pitchFamily="2" charset="2"/>
              </a:rPr>
              <a:t>Akua</a:t>
            </a:r>
            <a:r>
              <a:rPr lang="en-GB" baseline="0" dirty="0" smtClean="0">
                <a:sym typeface="Wingdings" panose="05000000000000000000" pitchFamily="2" charset="2"/>
              </a:rPr>
              <a:t>; and Frank is supported by Isaac</a:t>
            </a:r>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13</a:t>
            </a:fld>
            <a:endParaRPr lang="en-GB"/>
          </a:p>
        </p:txBody>
      </p:sp>
    </p:spTree>
    <p:extLst>
      <p:ext uri="{BB962C8B-B14F-4D97-AF65-F5344CB8AC3E}">
        <p14:creationId xmlns:p14="http://schemas.microsoft.com/office/powerpoint/2010/main" val="4149870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14</a:t>
            </a:fld>
            <a:endParaRPr lang="en-GB"/>
          </a:p>
        </p:txBody>
      </p:sp>
    </p:spTree>
    <p:extLst>
      <p:ext uri="{BB962C8B-B14F-4D97-AF65-F5344CB8AC3E}">
        <p14:creationId xmlns:p14="http://schemas.microsoft.com/office/powerpoint/2010/main" val="183160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mtClean="0"/>
              <a:t>In urbanised communities like the Accra, Tema, Kumasi</a:t>
            </a:r>
            <a:r>
              <a:rPr lang="en-GB" baseline="0" smtClean="0"/>
              <a:t> and Takoradi.</a:t>
            </a:r>
          </a:p>
          <a:p>
            <a:pPr marL="0" indent="0">
              <a:buNone/>
            </a:pPr>
            <a:r>
              <a:rPr lang="en-GB" baseline="0" smtClean="0"/>
              <a:t>The collection is just about only a quarter ¼ that is collected. Which I believe some 35% may go into recycling because of the sprang up of recyclers in these industrialised areas. But where do the rest go? Thrown into the odor river, major gutters and into the sea or as blockage to other water ways. Or burnt to release carbon dioxide emissions into the atmosphere. We all know the deadly repercussions of this. A) poor health, b. soil depletion, c. pressure on our landfills, d. climate change</a:t>
            </a:r>
          </a:p>
          <a:p>
            <a:pPr marL="0" indent="0">
              <a:buNone/>
            </a:pPr>
            <a:endParaRPr lang="en-GB" baseline="0" smtClean="0"/>
          </a:p>
          <a:p>
            <a:pPr marL="0" indent="0">
              <a:buNone/>
            </a:pPr>
            <a:r>
              <a:rPr lang="en-GB" baseline="0" smtClean="0"/>
              <a:t>2. In the Brong Ahafo’s that seems not highly industrialised so you wouldn’t expect it generate huge tonnes of waste as the industrialised cities and regions; well the story is almost the same. That’s about 84% collection. That sounds good. But the 100 dollar question is: What happens to this the 84 collected and the 16 left = both end up in landfills, or in gutters, rivers, or burnt. Same ways as in the urban centres.</a:t>
            </a:r>
            <a:r>
              <a:rPr lang="en-GB" b="1" baseline="0" smtClean="0"/>
              <a:t> But the interesting thing about my region is: a higher percentage of organic is rather produce than plastics.</a:t>
            </a:r>
          </a:p>
          <a:p>
            <a:pPr marL="0" indent="0">
              <a:buNone/>
            </a:pPr>
            <a:r>
              <a:rPr lang="en-GB" baseline="0" smtClean="0"/>
              <a:t>So if we could we turn our waste into resources, we would soon not be complaining of waste but be handling every waste we generate with care. This has a long term propensity to end waste reduction and especially the amount that goes into destroying our environment.</a:t>
            </a:r>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2</a:t>
            </a:fld>
            <a:endParaRPr lang="en-GB"/>
          </a:p>
        </p:txBody>
      </p:sp>
    </p:spTree>
    <p:extLst>
      <p:ext uri="{BB962C8B-B14F-4D97-AF65-F5344CB8AC3E}">
        <p14:creationId xmlns:p14="http://schemas.microsoft.com/office/powerpoint/2010/main" val="633510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According the World Bank,</a:t>
            </a:r>
            <a:r>
              <a:rPr lang="en-GB" baseline="0" smtClean="0"/>
              <a:t> </a:t>
            </a:r>
            <a:endParaRPr lang="en-GB" smtClean="0"/>
          </a:p>
          <a:p>
            <a:r>
              <a:rPr lang="en-GB" smtClean="0"/>
              <a:t>MSW generation is expected to double by 2025;</a:t>
            </a:r>
          </a:p>
          <a:p>
            <a:r>
              <a:rPr lang="en-GB" smtClean="0"/>
              <a:t>Globally: from 1.3 billion tonnes to 2.2 billion tonnes per year;</a:t>
            </a:r>
          </a:p>
          <a:p>
            <a:r>
              <a:rPr lang="en-GB" smtClean="0"/>
              <a:t>Per capita: 1.2 to 1.42 kg per person per day</a:t>
            </a:r>
          </a:p>
          <a:p>
            <a:r>
              <a:rPr lang="en-GB" smtClean="0"/>
              <a:t>That means in developing parts of the sub-Saharan Africa, like Ghana, waste generation is expected to increase from 62 million  to 124 million tonnes per year, with an average of 0.65kg/person/day.</a:t>
            </a:r>
          </a:p>
          <a:p>
            <a:r>
              <a:rPr lang="en-GB" smtClean="0"/>
              <a:t>Meaning;</a:t>
            </a:r>
            <a:r>
              <a:rPr lang="en-GB" baseline="0" smtClean="0"/>
              <a:t> you and I will be generating about this size of waste everyday in the next 15 years.</a:t>
            </a:r>
          </a:p>
          <a:p>
            <a:r>
              <a:rPr lang="en-GB" baseline="0" smtClean="0"/>
              <a:t>We would have to pay Zoom lion and other informal waste pickers about trice as we pay now – because they would be picking our bins at least twice a week.</a:t>
            </a:r>
          </a:p>
          <a:p>
            <a:r>
              <a:rPr lang="en-GB" baseline="0" smtClean="0"/>
              <a:t>Unless we do something about Waste Generation…</a:t>
            </a:r>
            <a:endParaRPr lang="en-GB" smtClean="0"/>
          </a:p>
          <a:p>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3</a:t>
            </a:fld>
            <a:endParaRPr lang="en-GB"/>
          </a:p>
        </p:txBody>
      </p:sp>
    </p:spTree>
    <p:extLst>
      <p:ext uri="{BB962C8B-B14F-4D97-AF65-F5344CB8AC3E}">
        <p14:creationId xmlns:p14="http://schemas.microsoft.com/office/powerpoint/2010/main" val="40042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recurring  problem and consequence of plastic waste pollution is</a:t>
            </a:r>
            <a:r>
              <a:rPr lang="en-GB" dirty="0" smtClean="0"/>
              <a:t> something messy like this. I hope you can appreciate it.</a:t>
            </a:r>
          </a:p>
          <a:p>
            <a:r>
              <a:rPr lang="en-US" dirty="0" smtClean="0"/>
              <a:t>[add some photos on CO2, Acid</a:t>
            </a:r>
            <a:r>
              <a:rPr lang="en-US" baseline="0" dirty="0" smtClean="0"/>
              <a:t> rain, </a:t>
            </a:r>
            <a:r>
              <a:rPr lang="en-US" dirty="0" smtClean="0"/>
              <a:t>]</a:t>
            </a:r>
          </a:p>
          <a:p>
            <a:r>
              <a:rPr lang="en-US" dirty="0" smtClean="0"/>
              <a:t>I added food,</a:t>
            </a:r>
            <a:r>
              <a:rPr lang="en-US" baseline="0" dirty="0" smtClean="0"/>
              <a:t> fish and water, because we mostly don’t imagine what effect our pollution has on these; and yet these are the common things that we all share no matter where they are or come from. </a:t>
            </a:r>
          </a:p>
          <a:p>
            <a:r>
              <a:rPr lang="en-US" baseline="0" dirty="0" smtClean="0"/>
              <a:t>So people can see Plastic Waste Menace as a collective responsibility.</a:t>
            </a:r>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4</a:t>
            </a:fld>
            <a:endParaRPr lang="en-GB"/>
          </a:p>
        </p:txBody>
      </p:sp>
    </p:spTree>
    <p:extLst>
      <p:ext uri="{BB962C8B-B14F-4D97-AF65-F5344CB8AC3E}">
        <p14:creationId xmlns:p14="http://schemas.microsoft.com/office/powerpoint/2010/main" val="49293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The numbers are not even</a:t>
            </a:r>
            <a:r>
              <a:rPr lang="en-GB" baseline="0" dirty="0" smtClean="0"/>
              <a:t> the problem. These are the real problem – which is faced by you and I </a:t>
            </a:r>
          </a:p>
          <a:p>
            <a:pPr marL="228600" indent="-228600">
              <a:buAutoNum type="arabicPeriod"/>
            </a:pPr>
            <a:r>
              <a:rPr lang="en-GB" baseline="0" dirty="0" smtClean="0"/>
              <a:t>The most sufferers of these consequences is usually the poor rural settler who does not contribute any much to the problem</a:t>
            </a:r>
          </a:p>
          <a:p>
            <a:r>
              <a:rPr lang="en-GB" dirty="0" smtClean="0"/>
              <a:t>SO WHAT</a:t>
            </a:r>
            <a:r>
              <a:rPr lang="en-GB" baseline="0" dirty="0" smtClean="0"/>
              <a:t> IF WE STARTED LOOKING AT SOLUTION MORE HUMAN CENTRED THAN WE HAVE IN THE ALREADY?</a:t>
            </a:r>
            <a:endParaRPr lang="en-US" dirty="0" smtClean="0"/>
          </a:p>
        </p:txBody>
      </p:sp>
      <p:sp>
        <p:nvSpPr>
          <p:cNvPr id="4" name="Slide Number Placeholder 3"/>
          <p:cNvSpPr>
            <a:spLocks noGrp="1"/>
          </p:cNvSpPr>
          <p:nvPr>
            <p:ph type="sldNum" sz="quarter" idx="10"/>
          </p:nvPr>
        </p:nvSpPr>
        <p:spPr/>
        <p:txBody>
          <a:bodyPr/>
          <a:lstStyle/>
          <a:p>
            <a:fld id="{7AE6163D-3DC1-41C3-A280-38C28C567538}" type="slidenum">
              <a:rPr lang="en-GB" smtClean="0"/>
              <a:t>5</a:t>
            </a:fld>
            <a:endParaRPr lang="en-GB"/>
          </a:p>
        </p:txBody>
      </p:sp>
    </p:spTree>
    <p:extLst>
      <p:ext uri="{BB962C8B-B14F-4D97-AF65-F5344CB8AC3E}">
        <p14:creationId xmlns:p14="http://schemas.microsoft.com/office/powerpoint/2010/main" val="204465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developed this solution to pilot</a:t>
            </a:r>
            <a:r>
              <a:rPr lang="en-GB" baseline="0" dirty="0" smtClean="0"/>
              <a:t> in rural and peri-urban communities in the </a:t>
            </a:r>
            <a:r>
              <a:rPr lang="en-GB" baseline="0" dirty="0" err="1" smtClean="0"/>
              <a:t>Asunafo</a:t>
            </a:r>
            <a:r>
              <a:rPr lang="en-GB" baseline="0" dirty="0" smtClean="0"/>
              <a:t> North Municipality – </a:t>
            </a:r>
            <a:r>
              <a:rPr lang="en-GB" baseline="0" dirty="0" err="1" smtClean="0"/>
              <a:t>Brong</a:t>
            </a:r>
            <a:r>
              <a:rPr lang="en-GB" baseline="0" dirty="0" smtClean="0"/>
              <a:t> </a:t>
            </a:r>
            <a:r>
              <a:rPr lang="en-GB" baseline="0" dirty="0" err="1" smtClean="0"/>
              <a:t>Ahafo</a:t>
            </a:r>
            <a:r>
              <a:rPr lang="en-GB" baseline="0" dirty="0" smtClean="0"/>
              <a:t>.</a:t>
            </a:r>
          </a:p>
          <a:p>
            <a:r>
              <a:rPr lang="en-GB" baseline="0" dirty="0" smtClean="0"/>
              <a:t>We have chosen Goaso and Mim to represent peri-urban and one village each under these two – to represent rural communities.</a:t>
            </a:r>
          </a:p>
          <a:p>
            <a:r>
              <a:rPr lang="en-US" dirty="0" smtClean="0"/>
              <a:t>OUR GOAL:</a:t>
            </a:r>
            <a:r>
              <a:rPr lang="en-US" baseline="0" dirty="0" smtClean="0"/>
              <a:t> to create a waste free Ahafo through responsible consumption and production and democratization of recycling.</a:t>
            </a:r>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6</a:t>
            </a:fld>
            <a:endParaRPr lang="en-GB"/>
          </a:p>
        </p:txBody>
      </p:sp>
    </p:spTree>
    <p:extLst>
      <p:ext uri="{BB962C8B-B14F-4D97-AF65-F5344CB8AC3E}">
        <p14:creationId xmlns:p14="http://schemas.microsoft.com/office/powerpoint/2010/main" val="33584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7</a:t>
            </a:fld>
            <a:endParaRPr lang="en-GB"/>
          </a:p>
        </p:txBody>
      </p:sp>
    </p:spTree>
    <p:extLst>
      <p:ext uri="{BB962C8B-B14F-4D97-AF65-F5344CB8AC3E}">
        <p14:creationId xmlns:p14="http://schemas.microsoft.com/office/powerpoint/2010/main" val="93588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Start from Advocacy</a:t>
            </a:r>
            <a:r>
              <a:rPr lang="en-US" baseline="0" dirty="0" smtClean="0"/>
              <a:t> </a:t>
            </a:r>
            <a:r>
              <a:rPr lang="en-GB" baseline="0" dirty="0" smtClean="0"/>
              <a:t>+ DIY + EcoEvent</a:t>
            </a:r>
          </a:p>
          <a:p>
            <a:pPr marL="228600" indent="-228600">
              <a:buAutoNum type="arabicPeriod"/>
            </a:pPr>
            <a:r>
              <a:rPr lang="en-US" baseline="0" dirty="0" smtClean="0"/>
              <a:t>Show their two pics on right</a:t>
            </a:r>
          </a:p>
          <a:p>
            <a:pPr marL="228600" indent="-228600">
              <a:buAutoNum type="arabicPeriod"/>
            </a:pPr>
            <a:r>
              <a:rPr lang="en-US" baseline="0" dirty="0" smtClean="0"/>
              <a:t>Developing technologies + Recycling models = democratize recycling and make it attractive and easy for every household to be interested and support</a:t>
            </a:r>
          </a:p>
          <a:p>
            <a:pPr marL="228600" indent="-228600">
              <a:buAutoNum type="arabicPeriod"/>
            </a:pPr>
            <a:r>
              <a:rPr lang="en-US" baseline="0" dirty="0" smtClean="0"/>
              <a:t>Show two pics on left</a:t>
            </a:r>
          </a:p>
        </p:txBody>
      </p:sp>
      <p:sp>
        <p:nvSpPr>
          <p:cNvPr id="4" name="Slide Number Placeholder 3"/>
          <p:cNvSpPr>
            <a:spLocks noGrp="1"/>
          </p:cNvSpPr>
          <p:nvPr>
            <p:ph type="sldNum" sz="quarter" idx="10"/>
          </p:nvPr>
        </p:nvSpPr>
        <p:spPr/>
        <p:txBody>
          <a:bodyPr/>
          <a:lstStyle/>
          <a:p>
            <a:fld id="{7AE6163D-3DC1-41C3-A280-38C28C567538}" type="slidenum">
              <a:rPr lang="en-GB" smtClean="0"/>
              <a:t>8</a:t>
            </a:fld>
            <a:endParaRPr lang="en-GB"/>
          </a:p>
        </p:txBody>
      </p:sp>
    </p:spTree>
    <p:extLst>
      <p:ext uri="{BB962C8B-B14F-4D97-AF65-F5344CB8AC3E}">
        <p14:creationId xmlns:p14="http://schemas.microsoft.com/office/powerpoint/2010/main" val="197841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Partnership</a:t>
            </a:r>
            <a:r>
              <a:rPr lang="en-GB" baseline="0" dirty="0" smtClean="0"/>
              <a:t> inclusive models – Trashybags/Zaacoal = partnered on the use strategies; COLIBA = on the distribution and collection channels – by subscribing to their app</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7AE6163D-3DC1-41C3-A280-38C28C567538}" type="slidenum">
              <a:rPr lang="en-GB" smtClean="0"/>
              <a:t>9</a:t>
            </a:fld>
            <a:endParaRPr lang="en-GB"/>
          </a:p>
        </p:txBody>
      </p:sp>
    </p:spTree>
    <p:extLst>
      <p:ext uri="{BB962C8B-B14F-4D97-AF65-F5344CB8AC3E}">
        <p14:creationId xmlns:p14="http://schemas.microsoft.com/office/powerpoint/2010/main" val="267872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5/27/2019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5/27/2019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5/27/2019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8.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2.xml"/><Relationship Id="rId11" Type="http://schemas.openxmlformats.org/officeDocument/2006/relationships/image" Target="../media/image2.jpg"/><Relationship Id="rId5" Type="http://schemas.openxmlformats.org/officeDocument/2006/relationships/diagramLayout" Target="../diagrams/layout2.xml"/><Relationship Id="rId10" Type="http://schemas.openxmlformats.org/officeDocument/2006/relationships/image" Target="../media/image1.jpg"/><Relationship Id="rId4" Type="http://schemas.openxmlformats.org/officeDocument/2006/relationships/diagramData" Target="../diagrams/data2.xml"/><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0793" y="4716215"/>
            <a:ext cx="10789920" cy="1450757"/>
          </a:xfrm>
        </p:spPr>
        <p:txBody>
          <a:bodyPr>
            <a:noAutofit/>
          </a:bodyPr>
          <a:lstStyle/>
          <a:p>
            <a:pPr algn="ctr"/>
            <a:r>
              <a:rPr lang="en-GB" sz="8800" b="1" dirty="0" smtClean="0">
                <a:solidFill>
                  <a:schemeClr val="accent2"/>
                </a:solidFill>
                <a:effectLst>
                  <a:outerShdw blurRad="38100" dist="38100" dir="2700000" algn="tl">
                    <a:srgbClr val="000000">
                      <a:alpha val="43137"/>
                    </a:srgbClr>
                  </a:outerShdw>
                </a:effectLst>
                <a:latin typeface="07" panose="020B0500000000000000" pitchFamily="34" charset="0"/>
              </a:rPr>
              <a:t>“</a:t>
            </a:r>
            <a:r>
              <a:rPr lang="en-GB" b="1" dirty="0" smtClean="0">
                <a:solidFill>
                  <a:schemeClr val="accent2"/>
                </a:solidFill>
                <a:effectLst>
                  <a:outerShdw blurRad="38100" dist="38100" dir="2700000" algn="tl">
                    <a:srgbClr val="000000">
                      <a:alpha val="43137"/>
                    </a:srgbClr>
                  </a:outerShdw>
                </a:effectLst>
                <a:latin typeface="Arial Black" panose="020B0A04020102020204" pitchFamily="34" charset="0"/>
              </a:rPr>
              <a:t>Every waste has a potential value, if we challenge our wasteful paradigm we will find that garbage can be a resource.”</a:t>
            </a:r>
            <a:br>
              <a:rPr lang="en-GB" b="1" dirty="0" smtClean="0">
                <a:solidFill>
                  <a:schemeClr val="accent2"/>
                </a:solidFill>
                <a:effectLst>
                  <a:outerShdw blurRad="38100" dist="38100" dir="2700000" algn="tl">
                    <a:srgbClr val="000000">
                      <a:alpha val="43137"/>
                    </a:srgbClr>
                  </a:outerShdw>
                </a:effectLst>
                <a:latin typeface="Arial Black" panose="020B0A04020102020204" pitchFamily="34" charset="0"/>
              </a:rPr>
            </a:br>
            <a:r>
              <a:rPr lang="en-GB" sz="18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
            </a:r>
            <a:br>
              <a:rPr lang="en-GB" sz="1800" b="1" dirty="0" smtClean="0">
                <a:solidFill>
                  <a:schemeClr val="accent2"/>
                </a:solidFill>
                <a:effectLst>
                  <a:outerShdw blurRad="38100" dist="38100" dir="2700000" algn="tl">
                    <a:srgbClr val="000000">
                      <a:alpha val="43137"/>
                    </a:srgbClr>
                  </a:outerShdw>
                </a:effectLst>
                <a:latin typeface="Arial Black" panose="020B0A04020102020204" pitchFamily="34" charset="0"/>
              </a:rPr>
            </a:br>
            <a:r>
              <a:rPr lang="en-GB" sz="4000" b="1" dirty="0" smtClean="0">
                <a:solidFill>
                  <a:schemeClr val="tx1"/>
                </a:solidFill>
                <a:effectLst>
                  <a:outerShdw blurRad="38100" dist="38100" dir="2700000" algn="tl">
                    <a:srgbClr val="000000">
                      <a:alpha val="43137"/>
                    </a:srgbClr>
                  </a:outerShdw>
                </a:effectLst>
                <a:latin typeface="Arial Black" panose="020B0A04020102020204" pitchFamily="34" charset="0"/>
              </a:rPr>
              <a:t>- EcoCare philosophy </a:t>
            </a:r>
            <a:endParaRPr lang="en-GB" sz="4000" b="1" dirty="0">
              <a:solidFill>
                <a:schemeClr val="tx1"/>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835148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45" y="317690"/>
            <a:ext cx="9470364" cy="1277194"/>
          </a:xfrm>
        </p:spPr>
        <p:txBody>
          <a:bodyPr>
            <a:normAutofit/>
          </a:bodyPr>
          <a:lstStyle/>
          <a:p>
            <a:r>
              <a:rPr lang="en-GB" sz="60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BUSINESS MODEL</a:t>
            </a:r>
            <a:endParaRPr lang="en-GB" sz="60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pic>
        <p:nvPicPr>
          <p:cNvPr id="4" name="Content Placeholder 6"/>
          <p:cNvPicPr>
            <a:picLocks noChangeAspect="1"/>
          </p:cNvPicPr>
          <p:nvPr/>
        </p:nvPicPr>
        <p:blipFill rotWithShape="1">
          <a:blip r:embed="rId3">
            <a:extLst>
              <a:ext uri="{28A0092B-C50C-407E-A947-70E740481C1C}">
                <a14:useLocalDpi xmlns:a14="http://schemas.microsoft.com/office/drawing/2010/main" val="0"/>
              </a:ext>
            </a:extLst>
          </a:blip>
          <a:srcRect l="5584" t="12390" r="7461" b="6044"/>
          <a:stretch/>
        </p:blipFill>
        <p:spPr>
          <a:xfrm>
            <a:off x="140405" y="1996440"/>
            <a:ext cx="11910608" cy="4175760"/>
          </a:xfrm>
          <a:prstGeom prst="rect">
            <a:avLst/>
          </a:prstGeom>
        </p:spPr>
      </p:pic>
    </p:spTree>
    <p:extLst>
      <p:ext uri="{BB962C8B-B14F-4D97-AF65-F5344CB8AC3E}">
        <p14:creationId xmlns:p14="http://schemas.microsoft.com/office/powerpoint/2010/main" val="1142598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45" y="317690"/>
            <a:ext cx="9470364" cy="1277194"/>
          </a:xfrm>
        </p:spPr>
        <p:txBody>
          <a:bodyPr>
            <a:normAutofit/>
          </a:bodyPr>
          <a:lstStyle/>
          <a:p>
            <a:r>
              <a:rPr lang="en-GB" sz="60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Financial Projections</a:t>
            </a:r>
            <a:endParaRPr lang="en-GB" sz="60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0484196"/>
              </p:ext>
            </p:extLst>
          </p:nvPr>
        </p:nvGraphicFramePr>
        <p:xfrm>
          <a:off x="721394" y="1796292"/>
          <a:ext cx="10577669" cy="4798695"/>
        </p:xfrm>
        <a:graphic>
          <a:graphicData uri="http://schemas.openxmlformats.org/drawingml/2006/table">
            <a:tbl>
              <a:tblPr>
                <a:tableStyleId>{5C22544A-7EE6-4342-B048-85BDC9FD1C3A}</a:tableStyleId>
              </a:tblPr>
              <a:tblGrid>
                <a:gridCol w="5446552">
                  <a:extLst>
                    <a:ext uri="{9D8B030D-6E8A-4147-A177-3AD203B41FA5}">
                      <a16:colId xmlns:a16="http://schemas.microsoft.com/office/drawing/2014/main" val="20000"/>
                    </a:ext>
                  </a:extLst>
                </a:gridCol>
                <a:gridCol w="1703362">
                  <a:extLst>
                    <a:ext uri="{9D8B030D-6E8A-4147-A177-3AD203B41FA5}">
                      <a16:colId xmlns:a16="http://schemas.microsoft.com/office/drawing/2014/main" val="20001"/>
                    </a:ext>
                  </a:extLst>
                </a:gridCol>
                <a:gridCol w="1619245">
                  <a:extLst>
                    <a:ext uri="{9D8B030D-6E8A-4147-A177-3AD203B41FA5}">
                      <a16:colId xmlns:a16="http://schemas.microsoft.com/office/drawing/2014/main" val="20002"/>
                    </a:ext>
                  </a:extLst>
                </a:gridCol>
                <a:gridCol w="1808510">
                  <a:extLst>
                    <a:ext uri="{9D8B030D-6E8A-4147-A177-3AD203B41FA5}">
                      <a16:colId xmlns:a16="http://schemas.microsoft.com/office/drawing/2014/main" val="20003"/>
                    </a:ext>
                  </a:extLst>
                </a:gridCol>
              </a:tblGrid>
              <a:tr h="395015">
                <a:tc gridSpan="4">
                  <a:txBody>
                    <a:bodyPr/>
                    <a:lstStyle/>
                    <a:p>
                      <a:pPr algn="ctr" fontAlgn="b"/>
                      <a:r>
                        <a:rPr lang="en-US" sz="2800" u="none" strike="noStrike" dirty="0">
                          <a:effectLst/>
                        </a:rPr>
                        <a:t>Budget for 6 Months Pilot</a:t>
                      </a:r>
                      <a:endParaRPr lang="en-US" sz="28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420336">
                <a:tc>
                  <a:txBody>
                    <a:bodyPr/>
                    <a:lstStyle/>
                    <a:p>
                      <a:pPr algn="l" fontAlgn="b"/>
                      <a:r>
                        <a:rPr lang="en-GB" sz="2800" u="none" strike="noStrike">
                          <a:effectLst/>
                        </a:rPr>
                        <a:t>Item Name</a:t>
                      </a:r>
                      <a:endParaRPr lang="en-GB" sz="2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2800" u="none" strike="noStrike">
                          <a:effectLst/>
                        </a:rPr>
                        <a:t>Unit Cost</a:t>
                      </a:r>
                      <a:endParaRPr lang="en-GB" sz="2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2800" u="none" strike="noStrike">
                          <a:effectLst/>
                        </a:rPr>
                        <a:t># of Units</a:t>
                      </a:r>
                      <a:endParaRPr lang="en-GB" sz="2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2800" u="none" strike="noStrike">
                          <a:effectLst/>
                        </a:rPr>
                        <a:t>Total Cost</a:t>
                      </a:r>
                      <a:endParaRPr lang="en-GB" sz="2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95015">
                <a:tc>
                  <a:txBody>
                    <a:bodyPr/>
                    <a:lstStyle/>
                    <a:p>
                      <a:pPr algn="l" fontAlgn="b"/>
                      <a:r>
                        <a:rPr lang="en-GB" sz="2800" u="none" strike="noStrike">
                          <a:effectLst/>
                        </a:rPr>
                        <a:t>Waste bins</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45</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10</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450</a:t>
                      </a:r>
                      <a:endParaRPr lang="en-GB"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95015">
                <a:tc>
                  <a:txBody>
                    <a:bodyPr/>
                    <a:lstStyle/>
                    <a:p>
                      <a:pPr algn="l" fontAlgn="b"/>
                      <a:r>
                        <a:rPr lang="en-GB" sz="2800" u="none" strike="noStrike">
                          <a:effectLst/>
                        </a:rPr>
                        <a:t>Protective Gloves</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15</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10</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150</a:t>
                      </a:r>
                      <a:endParaRPr lang="en-GB"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395015">
                <a:tc>
                  <a:txBody>
                    <a:bodyPr/>
                    <a:lstStyle/>
                    <a:p>
                      <a:pPr algn="l" fontAlgn="b"/>
                      <a:r>
                        <a:rPr lang="en-GB" sz="2800" u="none" strike="noStrike">
                          <a:effectLst/>
                        </a:rPr>
                        <a:t>Over-alls</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40</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10</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400</a:t>
                      </a:r>
                      <a:endParaRPr lang="en-GB"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395015">
                <a:tc>
                  <a:txBody>
                    <a:bodyPr/>
                    <a:lstStyle/>
                    <a:p>
                      <a:pPr algn="l" fontAlgn="b"/>
                      <a:r>
                        <a:rPr lang="en-GB" sz="2800" u="none" strike="noStrike">
                          <a:effectLst/>
                        </a:rPr>
                        <a:t>Protective boots</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25</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10</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250</a:t>
                      </a:r>
                      <a:endParaRPr lang="en-GB"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395015">
                <a:tc>
                  <a:txBody>
                    <a:bodyPr/>
                    <a:lstStyle/>
                    <a:p>
                      <a:pPr algn="l" fontAlgn="b"/>
                      <a:r>
                        <a:rPr lang="en-GB" sz="2800" u="none" strike="noStrike">
                          <a:effectLst/>
                        </a:rPr>
                        <a:t>Transportation</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30</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12</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360</a:t>
                      </a:r>
                      <a:endParaRPr lang="en-GB"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420336">
                <a:tc>
                  <a:txBody>
                    <a:bodyPr/>
                    <a:lstStyle/>
                    <a:p>
                      <a:pPr algn="l" fontAlgn="b"/>
                      <a:r>
                        <a:rPr lang="en-US" sz="2800" u="none" strike="noStrike">
                          <a:effectLst/>
                        </a:rPr>
                        <a:t>Waste pickers and sorters allowances</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75</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5</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dirty="0">
                          <a:effectLst/>
                        </a:rPr>
                        <a:t>375</a:t>
                      </a:r>
                      <a:endParaRPr lang="en-GB"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420336">
                <a:tc>
                  <a:txBody>
                    <a:bodyPr/>
                    <a:lstStyle/>
                    <a:p>
                      <a:pPr algn="l" fontAlgn="b"/>
                      <a:r>
                        <a:rPr lang="en-GB" sz="2800" u="none" strike="noStrike">
                          <a:effectLst/>
                        </a:rPr>
                        <a:t>Rent of Storage site/warehouse</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40</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6</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240</a:t>
                      </a:r>
                      <a:endParaRPr lang="en-GB"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395015">
                <a:tc>
                  <a:txBody>
                    <a:bodyPr/>
                    <a:lstStyle/>
                    <a:p>
                      <a:pPr algn="l" fontAlgn="b"/>
                      <a:r>
                        <a:rPr lang="en-GB" sz="2800" u="none" strike="noStrike">
                          <a:effectLst/>
                        </a:rPr>
                        <a:t>Education/Promotion</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150</a:t>
                      </a:r>
                      <a:endParaRPr lang="en-GB" sz="2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dirty="0">
                          <a:effectLst/>
                        </a:rPr>
                        <a:t>6</a:t>
                      </a:r>
                      <a:endParaRPr lang="en-GB"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2800" u="none" strike="noStrike">
                          <a:effectLst/>
                        </a:rPr>
                        <a:t>900</a:t>
                      </a:r>
                      <a:endParaRPr lang="en-GB"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395015">
                <a:tc gridSpan="3">
                  <a:txBody>
                    <a:bodyPr/>
                    <a:lstStyle/>
                    <a:p>
                      <a:pPr algn="r" fontAlgn="b"/>
                      <a:r>
                        <a:rPr lang="en-GB" sz="2800" b="1" u="none" strike="noStrike" dirty="0">
                          <a:effectLst/>
                        </a:rPr>
                        <a:t>TOTAL</a:t>
                      </a:r>
                      <a:endParaRPr lang="en-GB" sz="28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r" fontAlgn="b"/>
                      <a:r>
                        <a:rPr lang="en-GB" sz="2800" b="1" u="none" strike="noStrike" dirty="0">
                          <a:effectLst/>
                        </a:rPr>
                        <a:t>3125</a:t>
                      </a:r>
                      <a:endParaRPr lang="en-GB" sz="2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25209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45" y="317690"/>
            <a:ext cx="9470364" cy="1277194"/>
          </a:xfrm>
        </p:spPr>
        <p:txBody>
          <a:bodyPr>
            <a:normAutofit/>
          </a:bodyPr>
          <a:lstStyle/>
          <a:p>
            <a:r>
              <a:rPr lang="en-GB" sz="60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Financial Projections</a:t>
            </a:r>
            <a:endParaRPr lang="en-GB" sz="60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p:cNvSpPr>
            <a:spLocks noGrp="1"/>
          </p:cNvSpPr>
          <p:nvPr>
            <p:ph idx="1"/>
          </p:nvPr>
        </p:nvSpPr>
        <p:spPr/>
        <p:txBody>
          <a:bodyPr/>
          <a:lstStyle/>
          <a:p>
            <a:endParaRPr lang="en-GB"/>
          </a:p>
        </p:txBody>
      </p:sp>
      <p:graphicFrame>
        <p:nvGraphicFramePr>
          <p:cNvPr id="7" name="Chart 6"/>
          <p:cNvGraphicFramePr>
            <a:graphicFrameLocks/>
          </p:cNvGraphicFramePr>
          <p:nvPr>
            <p:extLst>
              <p:ext uri="{D42A27DB-BD31-4B8C-83A1-F6EECF244321}">
                <p14:modId xmlns:p14="http://schemas.microsoft.com/office/powerpoint/2010/main" val="1856543196"/>
              </p:ext>
            </p:extLst>
          </p:nvPr>
        </p:nvGraphicFramePr>
        <p:xfrm>
          <a:off x="116114" y="1594884"/>
          <a:ext cx="11248571" cy="47211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1422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003" y="148445"/>
            <a:ext cx="8421859" cy="1000370"/>
          </a:xfrm>
        </p:spPr>
        <p:txBody>
          <a:bodyPr>
            <a:normAutofit/>
          </a:bodyPr>
          <a:lstStyle/>
          <a:p>
            <a:r>
              <a:rPr lang="en-GB" sz="54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The EcoCare Team</a:t>
            </a:r>
            <a:endParaRPr lang="en-GB" sz="54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1556" y="1181248"/>
            <a:ext cx="2489701" cy="255635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836704" y="1181248"/>
            <a:ext cx="2556359" cy="255635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347003" y="3737607"/>
            <a:ext cx="3064134" cy="923330"/>
          </a:xfrm>
          <a:prstGeom prst="rect">
            <a:avLst/>
          </a:prstGeom>
          <a:noFill/>
        </p:spPr>
        <p:txBody>
          <a:bodyPr wrap="square" rtlCol="0">
            <a:spAutoFit/>
          </a:bodyPr>
          <a:lstStyle/>
          <a:p>
            <a:r>
              <a:rPr lang="en-GB" b="1" dirty="0" smtClean="0">
                <a:solidFill>
                  <a:schemeClr val="accent2">
                    <a:lumMod val="75000"/>
                  </a:schemeClr>
                </a:solidFill>
              </a:rPr>
              <a:t>JACKSON NYARKO</a:t>
            </a:r>
          </a:p>
          <a:p>
            <a:r>
              <a:rPr lang="en-GB" dirty="0" smtClean="0">
                <a:solidFill>
                  <a:schemeClr val="accent2">
                    <a:lumMod val="75000"/>
                  </a:schemeClr>
                </a:solidFill>
              </a:rPr>
              <a:t>President, </a:t>
            </a:r>
          </a:p>
          <a:p>
            <a:r>
              <a:rPr lang="en-GB" dirty="0" smtClean="0">
                <a:solidFill>
                  <a:schemeClr val="accent2">
                    <a:lumMod val="75000"/>
                  </a:schemeClr>
                </a:solidFill>
              </a:rPr>
              <a:t>Conservation, Entomology</a:t>
            </a:r>
            <a:endParaRPr lang="en-GB" dirty="0">
              <a:solidFill>
                <a:schemeClr val="accent2">
                  <a:lumMod val="75000"/>
                </a:schemeClr>
              </a:solidFill>
            </a:endParaRPr>
          </a:p>
        </p:txBody>
      </p:sp>
      <p:sp>
        <p:nvSpPr>
          <p:cNvPr id="13" name="TextBox 12"/>
          <p:cNvSpPr txBox="1"/>
          <p:nvPr/>
        </p:nvSpPr>
        <p:spPr>
          <a:xfrm>
            <a:off x="3192279" y="3793333"/>
            <a:ext cx="2419643" cy="923330"/>
          </a:xfrm>
          <a:prstGeom prst="rect">
            <a:avLst/>
          </a:prstGeom>
          <a:noFill/>
        </p:spPr>
        <p:txBody>
          <a:bodyPr wrap="square" rtlCol="0">
            <a:spAutoFit/>
          </a:bodyPr>
          <a:lstStyle/>
          <a:p>
            <a:r>
              <a:rPr lang="en-GB" b="1" dirty="0" smtClean="0">
                <a:solidFill>
                  <a:schemeClr val="accent2">
                    <a:lumMod val="75000"/>
                  </a:schemeClr>
                </a:solidFill>
              </a:rPr>
              <a:t>FRANK </a:t>
            </a:r>
            <a:r>
              <a:rPr lang="en-GB" b="1" dirty="0" err="1" smtClean="0">
                <a:solidFill>
                  <a:schemeClr val="accent2">
                    <a:lumMod val="75000"/>
                  </a:schemeClr>
                </a:solidFill>
              </a:rPr>
              <a:t>YEBOAH</a:t>
            </a:r>
            <a:endParaRPr lang="en-GB" b="1" dirty="0" smtClean="0">
              <a:solidFill>
                <a:schemeClr val="accent2">
                  <a:lumMod val="75000"/>
                </a:schemeClr>
              </a:solidFill>
            </a:endParaRPr>
          </a:p>
          <a:p>
            <a:r>
              <a:rPr lang="en-GB" dirty="0" smtClean="0">
                <a:solidFill>
                  <a:schemeClr val="accent2">
                    <a:lumMod val="75000"/>
                  </a:schemeClr>
                </a:solidFill>
              </a:rPr>
              <a:t>Finance Director,</a:t>
            </a:r>
          </a:p>
          <a:p>
            <a:r>
              <a:rPr lang="en-GB" dirty="0" smtClean="0">
                <a:solidFill>
                  <a:schemeClr val="accent2">
                    <a:lumMod val="75000"/>
                  </a:schemeClr>
                </a:solidFill>
              </a:rPr>
              <a:t>Banking &amp; Finance</a:t>
            </a:r>
          </a:p>
        </p:txBody>
      </p:sp>
      <p:sp>
        <p:nvSpPr>
          <p:cNvPr id="14" name="TextBox 13"/>
          <p:cNvSpPr txBox="1"/>
          <p:nvPr/>
        </p:nvSpPr>
        <p:spPr>
          <a:xfrm>
            <a:off x="5207510" y="3737607"/>
            <a:ext cx="3030829" cy="923330"/>
          </a:xfrm>
          <a:prstGeom prst="rect">
            <a:avLst/>
          </a:prstGeom>
          <a:noFill/>
        </p:spPr>
        <p:txBody>
          <a:bodyPr wrap="square" rtlCol="0">
            <a:spAutoFit/>
          </a:bodyPr>
          <a:lstStyle/>
          <a:p>
            <a:r>
              <a:rPr lang="en-GB" b="1" dirty="0" smtClean="0">
                <a:solidFill>
                  <a:schemeClr val="accent2">
                    <a:lumMod val="75000"/>
                  </a:schemeClr>
                </a:solidFill>
              </a:rPr>
              <a:t>ACHEAMPONMAA DUFFOUR</a:t>
            </a:r>
            <a:endParaRPr lang="en-GB" b="1" dirty="0" smtClean="0">
              <a:solidFill>
                <a:schemeClr val="accent2">
                  <a:lumMod val="75000"/>
                </a:schemeClr>
              </a:solidFill>
            </a:endParaRPr>
          </a:p>
          <a:p>
            <a:r>
              <a:rPr lang="en-US" dirty="0" smtClean="0">
                <a:solidFill>
                  <a:schemeClr val="accent2">
                    <a:lumMod val="75000"/>
                  </a:schemeClr>
                </a:solidFill>
              </a:rPr>
              <a:t>Communications</a:t>
            </a:r>
            <a:endParaRPr lang="en-GB" dirty="0" smtClean="0">
              <a:solidFill>
                <a:schemeClr val="accent2">
                  <a:lumMod val="75000"/>
                </a:schemeClr>
              </a:solidFill>
            </a:endParaRPr>
          </a:p>
          <a:p>
            <a:r>
              <a:rPr lang="en-GB" dirty="0" err="1" smtClean="0">
                <a:solidFill>
                  <a:schemeClr val="accent2">
                    <a:lumMod val="75000"/>
                  </a:schemeClr>
                </a:solidFill>
              </a:rPr>
              <a:t>Hnd</a:t>
            </a:r>
            <a:r>
              <a:rPr lang="en-GB" dirty="0" smtClean="0">
                <a:solidFill>
                  <a:schemeClr val="accent2">
                    <a:lumMod val="75000"/>
                  </a:schemeClr>
                </a:solidFill>
              </a:rPr>
              <a:t> </a:t>
            </a:r>
            <a:endParaRPr lang="en-GB" dirty="0" smtClean="0">
              <a:solidFill>
                <a:schemeClr val="accent2">
                  <a:lumMod val="75000"/>
                </a:schemeClr>
              </a:solidFill>
            </a:endParaRPr>
          </a:p>
        </p:txBody>
      </p:sp>
      <p:sp>
        <p:nvSpPr>
          <p:cNvPr id="7" name="TextBox 6"/>
          <p:cNvSpPr txBox="1"/>
          <p:nvPr/>
        </p:nvSpPr>
        <p:spPr>
          <a:xfrm>
            <a:off x="9955496" y="1667894"/>
            <a:ext cx="1876415" cy="1815882"/>
          </a:xfrm>
          <a:prstGeom prst="rect">
            <a:avLst/>
          </a:prstGeom>
          <a:noFill/>
        </p:spPr>
        <p:txBody>
          <a:bodyPr wrap="square" rtlCol="0">
            <a:spAutoFit/>
          </a:bodyPr>
          <a:lstStyle/>
          <a:p>
            <a:r>
              <a:rPr lang="en-GB" sz="2000" b="1" dirty="0" smtClean="0">
                <a:solidFill>
                  <a:schemeClr val="accent2">
                    <a:lumMod val="75000"/>
                  </a:schemeClr>
                </a:solidFill>
                <a:latin typeface="Arial Black" panose="020B0A04020102020204" pitchFamily="34" charset="0"/>
              </a:rPr>
              <a:t>FELIX </a:t>
            </a:r>
            <a:r>
              <a:rPr lang="en-GB" sz="2000" b="1" dirty="0" err="1" smtClean="0">
                <a:solidFill>
                  <a:schemeClr val="accent2">
                    <a:lumMod val="75000"/>
                  </a:schemeClr>
                </a:solidFill>
                <a:latin typeface="Arial Black" panose="020B0A04020102020204" pitchFamily="34" charset="0"/>
              </a:rPr>
              <a:t>AMPONSAH</a:t>
            </a:r>
            <a:endParaRPr lang="en-GB" sz="2000" b="1" dirty="0" smtClean="0">
              <a:solidFill>
                <a:schemeClr val="accent2">
                  <a:lumMod val="75000"/>
                </a:schemeClr>
              </a:solidFill>
              <a:latin typeface="Arial Black" panose="020B0A04020102020204" pitchFamily="34" charset="0"/>
            </a:endParaRPr>
          </a:p>
          <a:p>
            <a:endParaRPr lang="en-GB" dirty="0" smtClean="0">
              <a:solidFill>
                <a:schemeClr val="accent2">
                  <a:lumMod val="75000"/>
                </a:schemeClr>
              </a:solidFill>
            </a:endParaRPr>
          </a:p>
          <a:p>
            <a:r>
              <a:rPr lang="en-GB" dirty="0" smtClean="0">
                <a:solidFill>
                  <a:schemeClr val="accent2">
                    <a:lumMod val="75000"/>
                  </a:schemeClr>
                </a:solidFill>
              </a:rPr>
              <a:t>Environmental Engineers,</a:t>
            </a:r>
          </a:p>
          <a:p>
            <a:r>
              <a:rPr lang="en-GB" dirty="0" smtClean="0">
                <a:solidFill>
                  <a:schemeClr val="accent2">
                    <a:lumMod val="75000"/>
                  </a:schemeClr>
                </a:solidFill>
              </a:rPr>
              <a:t>Product Designing</a:t>
            </a:r>
            <a:endParaRPr lang="en-GB" dirty="0">
              <a:solidFill>
                <a:schemeClr val="accent2">
                  <a:lumMod val="75000"/>
                </a:schemeClr>
              </a:solidFill>
            </a:endParaRPr>
          </a:p>
        </p:txBody>
      </p:sp>
    </p:spTree>
    <p:extLst>
      <p:ext uri="{BB962C8B-B14F-4D97-AF65-F5344CB8AC3E}">
        <p14:creationId xmlns:p14="http://schemas.microsoft.com/office/powerpoint/2010/main" val="3764447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29297" y="343028"/>
            <a:ext cx="78766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6600" b="1" dirty="0" smtClean="0">
                <a:solidFill>
                  <a:schemeClr val="accent2"/>
                </a:solidFill>
                <a:latin typeface="Arial Black" panose="020B0A04020102020204" pitchFamily="34" charset="0"/>
              </a:rPr>
              <a:t>EcoCare!!! </a:t>
            </a:r>
          </a:p>
        </p:txBody>
      </p:sp>
      <p:sp>
        <p:nvSpPr>
          <p:cNvPr id="5" name="Title 1"/>
          <p:cNvSpPr txBox="1">
            <a:spLocks/>
          </p:cNvSpPr>
          <p:nvPr/>
        </p:nvSpPr>
        <p:spPr>
          <a:xfrm>
            <a:off x="2670629" y="3467775"/>
            <a:ext cx="8770522" cy="145075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6600" b="1" i="1" dirty="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“Live a Zero Waste Life”</a:t>
            </a:r>
            <a:endParaRPr lang="en-GB" sz="6600" b="1" i="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097280" y="2044907"/>
            <a:ext cx="9672531" cy="145075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6600" b="1" i="1" dirty="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“Don’t Waste Your Waste”</a:t>
            </a:r>
            <a:endParaRPr lang="en-GB" sz="6600" b="1" i="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309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999"/>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697" y="170823"/>
            <a:ext cx="6350559" cy="1208034"/>
          </a:xfrm>
        </p:spPr>
        <p:txBody>
          <a:bodyPr>
            <a:normAutofit/>
          </a:bodyPr>
          <a:lstStyle/>
          <a:p>
            <a:r>
              <a:rPr lang="en-US" sz="60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PROBLEM</a:t>
            </a:r>
            <a:endParaRPr lang="en-GB" sz="60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8969" y="1913021"/>
            <a:ext cx="5286609" cy="4295670"/>
          </a:xfrm>
        </p:spPr>
      </p:pic>
      <p:sp>
        <p:nvSpPr>
          <p:cNvPr id="9" name="Rounded Rectangle 8"/>
          <p:cNvSpPr/>
          <p:nvPr/>
        </p:nvSpPr>
        <p:spPr>
          <a:xfrm>
            <a:off x="5818414" y="1828799"/>
            <a:ext cx="6126480" cy="4271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smtClean="0"/>
              <a:t>1.32m tonnes per day in </a:t>
            </a:r>
            <a:r>
              <a:rPr lang="en-GB" sz="4400" b="1" dirty="0" err="1" smtClean="0"/>
              <a:t>Brong</a:t>
            </a:r>
            <a:r>
              <a:rPr lang="en-GB" sz="4400" b="1" dirty="0" smtClean="0"/>
              <a:t> </a:t>
            </a:r>
            <a:r>
              <a:rPr lang="en-GB" sz="4400" b="1" dirty="0" err="1" smtClean="0"/>
              <a:t>Ahafo</a:t>
            </a:r>
            <a:endParaRPr lang="en-GB" sz="4400" b="1" dirty="0" smtClean="0"/>
          </a:p>
          <a:p>
            <a:pPr algn="ctr"/>
            <a:r>
              <a:rPr lang="en-GB" sz="4400" b="1" dirty="0" smtClean="0"/>
              <a:t>1.12m tonnes collected</a:t>
            </a:r>
          </a:p>
          <a:p>
            <a:pPr algn="ctr"/>
            <a:r>
              <a:rPr lang="en-GB" sz="4400" b="1" dirty="0" smtClean="0"/>
              <a:t>40:35% Organic: Solid</a:t>
            </a:r>
            <a:endParaRPr lang="en-GB" sz="4400" b="1" dirty="0"/>
          </a:p>
        </p:txBody>
      </p:sp>
    </p:spTree>
    <p:custDataLst>
      <p:tags r:id="rId1"/>
    </p:custDataLst>
    <p:extLst>
      <p:ext uri="{BB962C8B-B14F-4D97-AF65-F5344CB8AC3E}">
        <p14:creationId xmlns:p14="http://schemas.microsoft.com/office/powerpoint/2010/main" val="814672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5971" y="1095525"/>
            <a:ext cx="10424457" cy="769441"/>
          </a:xfrm>
          <a:prstGeom prst="rect">
            <a:avLst/>
          </a:prstGeom>
          <a:noFill/>
        </p:spPr>
        <p:txBody>
          <a:bodyPr wrap="none" lIns="91440" tIns="45720" rIns="91440" bIns="45720">
            <a:spAutoFit/>
          </a:bodyPr>
          <a:lstStyle/>
          <a:p>
            <a:pPr algn="ctr"/>
            <a:r>
              <a:rPr lang="en-GB" sz="4400" b="1" cap="none" spc="0" dirty="0" err="1" smtClean="0">
                <a:ln w="0"/>
                <a:solidFill>
                  <a:schemeClr val="accent2"/>
                </a:solidFill>
                <a:effectLst>
                  <a:outerShdw blurRad="38100" dist="25400" dir="5400000" algn="ctr" rotWithShape="0">
                    <a:srgbClr val="6E747A">
                      <a:alpha val="43000"/>
                    </a:srgbClr>
                  </a:outerShdw>
                </a:effectLst>
                <a:latin typeface="Arial Black" panose="020B0A04020102020204" pitchFamily="34" charset="0"/>
              </a:rPr>
              <a:t>MSW</a:t>
            </a:r>
            <a:r>
              <a:rPr lang="en-GB" sz="4400" b="1" cap="none" spc="0" dirty="0" smtClean="0">
                <a:ln w="0"/>
                <a:solidFill>
                  <a:schemeClr val="accent2"/>
                </a:solidFill>
                <a:effectLst>
                  <a:outerShdw blurRad="38100" dist="25400" dir="5400000" algn="ctr" rotWithShape="0">
                    <a:srgbClr val="6E747A">
                      <a:alpha val="43000"/>
                    </a:srgbClr>
                  </a:outerShdw>
                </a:effectLst>
                <a:latin typeface="Arial Black" panose="020B0A04020102020204" pitchFamily="34" charset="0"/>
              </a:rPr>
              <a:t> expected to double by 2025</a:t>
            </a:r>
            <a:endParaRPr lang="en-GB" sz="4400" b="1" cap="none" spc="0" dirty="0">
              <a:ln w="0"/>
              <a:solidFill>
                <a:schemeClr val="accent2"/>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5" name="Rectangle 4"/>
          <p:cNvSpPr/>
          <p:nvPr/>
        </p:nvSpPr>
        <p:spPr>
          <a:xfrm>
            <a:off x="1294712" y="2224730"/>
            <a:ext cx="9700028" cy="923330"/>
          </a:xfrm>
          <a:prstGeom prst="rect">
            <a:avLst/>
          </a:prstGeom>
          <a:noFill/>
        </p:spPr>
        <p:txBody>
          <a:bodyPr wrap="none" lIns="91440" tIns="45720" rIns="91440" bIns="45720">
            <a:spAutoFit/>
          </a:bodyPr>
          <a:lstStyle/>
          <a:p>
            <a:pPr algn="ctr"/>
            <a:r>
              <a:rPr lang="en-GB" sz="5400" b="1" cap="none" spc="0" dirty="0" smtClean="0">
                <a:ln w="0"/>
                <a:effectLst>
                  <a:outerShdw blurRad="38100" dist="25400" dir="5400000" algn="ctr" rotWithShape="0">
                    <a:srgbClr val="6E747A">
                      <a:alpha val="43000"/>
                    </a:srgbClr>
                  </a:outerShdw>
                </a:effectLst>
              </a:rPr>
              <a:t>Globally: 1.3 – 2.2 b tonnes/year</a:t>
            </a:r>
            <a:endParaRPr lang="en-GB" sz="5400" b="1" cap="none" spc="0" dirty="0">
              <a:ln w="0"/>
              <a:effectLst>
                <a:outerShdw blurRad="38100" dist="25400" dir="5400000" algn="ctr" rotWithShape="0">
                  <a:srgbClr val="6E747A">
                    <a:alpha val="43000"/>
                  </a:srgbClr>
                </a:outerShdw>
              </a:effectLst>
            </a:endParaRPr>
          </a:p>
        </p:txBody>
      </p:sp>
      <p:sp>
        <p:nvSpPr>
          <p:cNvPr id="6" name="Rectangle 5"/>
          <p:cNvSpPr/>
          <p:nvPr/>
        </p:nvSpPr>
        <p:spPr>
          <a:xfrm>
            <a:off x="1004375" y="3061547"/>
            <a:ext cx="9686754" cy="830997"/>
          </a:xfrm>
          <a:prstGeom prst="rect">
            <a:avLst/>
          </a:prstGeom>
          <a:noFill/>
        </p:spPr>
        <p:txBody>
          <a:bodyPr wrap="none" lIns="91440" tIns="45720" rIns="91440" bIns="45720">
            <a:spAutoFit/>
          </a:bodyPr>
          <a:lstStyle/>
          <a:p>
            <a:pPr algn="ctr"/>
            <a:r>
              <a:rPr lang="en-GB" sz="4800" b="1" cap="none" spc="0" dirty="0" smtClean="0">
                <a:ln w="0"/>
                <a:solidFill>
                  <a:schemeClr val="accent1"/>
                </a:solidFill>
                <a:effectLst>
                  <a:outerShdw blurRad="38100" dist="25400" dir="5400000" algn="ctr" rotWithShape="0">
                    <a:srgbClr val="6E747A">
                      <a:alpha val="43000"/>
                    </a:srgbClr>
                  </a:outerShdw>
                </a:effectLst>
              </a:rPr>
              <a:t>Per capita: 1.2 to 1.42 kg/person/day</a:t>
            </a:r>
            <a:endParaRPr lang="en-GB" sz="4800" b="1"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0" y="4129196"/>
            <a:ext cx="11836400" cy="1477328"/>
          </a:xfrm>
          <a:prstGeom prst="rect">
            <a:avLst/>
          </a:prstGeom>
          <a:noFill/>
        </p:spPr>
        <p:txBody>
          <a:bodyPr wrap="square" lIns="91440" tIns="45720" rIns="91440" bIns="45720">
            <a:spAutoFit/>
          </a:bodyPr>
          <a:lstStyle/>
          <a:p>
            <a:pPr algn="ctr"/>
            <a:r>
              <a:rPr lang="en-GB" sz="5400" b="1" cap="none" spc="0" dirty="0" smtClean="0">
                <a:ln w="0"/>
                <a:effectLst>
                  <a:outerShdw blurRad="38100" dist="25400" dir="5400000" algn="ctr" rotWithShape="0">
                    <a:srgbClr val="6E747A">
                      <a:alpha val="43000"/>
                    </a:srgbClr>
                  </a:outerShdw>
                </a:effectLst>
              </a:rPr>
              <a:t>124 </a:t>
            </a:r>
            <a:r>
              <a:rPr lang="en-GB" sz="5400" b="1" cap="none" spc="0" dirty="0">
                <a:ln w="0"/>
                <a:effectLst>
                  <a:outerShdw blurRad="38100" dist="25400" dir="5400000" algn="ctr" rotWithShape="0">
                    <a:srgbClr val="6E747A">
                      <a:alpha val="43000"/>
                    </a:srgbClr>
                  </a:outerShdw>
                </a:effectLst>
              </a:rPr>
              <a:t>million tonnes per </a:t>
            </a:r>
            <a:r>
              <a:rPr lang="en-GB" sz="5400" b="1" cap="none" spc="0" dirty="0" smtClean="0">
                <a:ln w="0"/>
                <a:effectLst>
                  <a:outerShdw blurRad="38100" dist="25400" dir="5400000" algn="ctr" rotWithShape="0">
                    <a:srgbClr val="6E747A">
                      <a:alpha val="43000"/>
                    </a:srgbClr>
                  </a:outerShdw>
                </a:effectLst>
              </a:rPr>
              <a:t>year;  </a:t>
            </a:r>
          </a:p>
          <a:p>
            <a:pPr algn="ctr"/>
            <a:r>
              <a:rPr lang="en-GB" sz="3600" b="1" cap="none" spc="0" dirty="0" smtClean="0">
                <a:ln w="0"/>
                <a:solidFill>
                  <a:schemeClr val="accent1"/>
                </a:solidFill>
                <a:effectLst>
                  <a:outerShdw blurRad="38100" dist="25400" dir="5400000" algn="ctr" rotWithShape="0">
                    <a:srgbClr val="6E747A">
                      <a:alpha val="43000"/>
                    </a:srgbClr>
                  </a:outerShdw>
                </a:effectLst>
              </a:rPr>
              <a:t>average </a:t>
            </a:r>
            <a:r>
              <a:rPr lang="en-GB" sz="3600" b="1" cap="none" spc="0" dirty="0">
                <a:ln w="0"/>
                <a:solidFill>
                  <a:schemeClr val="accent1"/>
                </a:solidFill>
                <a:effectLst>
                  <a:outerShdw blurRad="38100" dist="25400" dir="5400000" algn="ctr" rotWithShape="0">
                    <a:srgbClr val="6E747A">
                      <a:alpha val="43000"/>
                    </a:srgbClr>
                  </a:outerShdw>
                </a:effectLst>
              </a:rPr>
              <a:t>of </a:t>
            </a:r>
            <a:r>
              <a:rPr lang="en-GB" sz="3600" b="1" cap="none" spc="0" dirty="0" smtClean="0">
                <a:ln w="0"/>
                <a:solidFill>
                  <a:schemeClr val="accent1"/>
                </a:solidFill>
                <a:effectLst>
                  <a:outerShdw blurRad="38100" dist="25400" dir="5400000" algn="ctr" rotWithShape="0">
                    <a:srgbClr val="6E747A">
                      <a:alpha val="43000"/>
                    </a:srgbClr>
                  </a:outerShdw>
                </a:effectLst>
              </a:rPr>
              <a:t>0.65kg/capita/day in Developing parts like Ghana</a:t>
            </a:r>
            <a:endParaRPr lang="en-GB" sz="3600" b="1" cap="none" spc="0" dirty="0">
              <a:ln w="0"/>
              <a:solidFill>
                <a:schemeClr val="accent1"/>
              </a:solidFill>
              <a:effectLst>
                <a:outerShdw blurRad="38100" dist="25400" dir="5400000" algn="ctr" rotWithShape="0">
                  <a:srgbClr val="6E747A">
                    <a:alpha val="43000"/>
                  </a:srgbClr>
                </a:outerShdw>
              </a:effectLst>
            </a:endParaRPr>
          </a:p>
        </p:txBody>
      </p:sp>
    </p:spTree>
    <p:custDataLst>
      <p:tags r:id="rId1"/>
    </p:custDataLst>
    <p:extLst>
      <p:ext uri="{BB962C8B-B14F-4D97-AF65-F5344CB8AC3E}">
        <p14:creationId xmlns:p14="http://schemas.microsoft.com/office/powerpoint/2010/main" val="1036041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785" y="286602"/>
            <a:ext cx="6053986" cy="4534645"/>
          </a:xfrm>
          <a:prstGeom prst="rect">
            <a:avLst/>
          </a:prstGeom>
        </p:spPr>
      </p:pic>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2561" y="2622874"/>
            <a:ext cx="6049210" cy="36824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1771" y="402326"/>
            <a:ext cx="5567952" cy="430319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1507715"/>
            <a:ext cx="4547841" cy="2898134"/>
          </a:xfrm>
          <a:prstGeom prst="rect">
            <a:avLst/>
          </a:prstGeom>
        </p:spPr>
      </p:pic>
      <p:sp>
        <p:nvSpPr>
          <p:cNvPr id="7" name="TextBox 6"/>
          <p:cNvSpPr txBox="1"/>
          <p:nvPr/>
        </p:nvSpPr>
        <p:spPr>
          <a:xfrm>
            <a:off x="317785" y="6464968"/>
            <a:ext cx="4446720" cy="369332"/>
          </a:xfrm>
          <a:prstGeom prst="rect">
            <a:avLst/>
          </a:prstGeom>
          <a:noFill/>
        </p:spPr>
        <p:txBody>
          <a:bodyPr wrap="square" rtlCol="0">
            <a:spAutoFit/>
          </a:bodyPr>
          <a:lstStyle/>
          <a:p>
            <a:r>
              <a:rPr lang="en-US" dirty="0" smtClean="0"/>
              <a:t>Photo credits: </a:t>
            </a:r>
            <a:r>
              <a:rPr lang="en-US" dirty="0" err="1" smtClean="0"/>
              <a:t>Ghanaweb</a:t>
            </a:r>
            <a:r>
              <a:rPr lang="en-US" dirty="0" smtClean="0"/>
              <a:t>; </a:t>
            </a:r>
            <a:r>
              <a:rPr lang="en-US" dirty="0" err="1" smtClean="0"/>
              <a:t>GettyImages</a:t>
            </a:r>
            <a:endParaRPr lang="en-GB"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7276" y="1942041"/>
            <a:ext cx="3996730" cy="32065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7177" y="3405853"/>
            <a:ext cx="5125707" cy="288111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2885" y="2378972"/>
            <a:ext cx="4071122" cy="3852743"/>
          </a:xfrm>
          <a:prstGeom prst="rect">
            <a:avLst/>
          </a:prstGeom>
        </p:spPr>
      </p:pic>
    </p:spTree>
    <p:custDataLst>
      <p:tags r:id="rId1"/>
    </p:custDataLst>
    <p:extLst>
      <p:ext uri="{BB962C8B-B14F-4D97-AF65-F5344CB8AC3E}">
        <p14:creationId xmlns:p14="http://schemas.microsoft.com/office/powerpoint/2010/main" val="1273916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40242"/>
            <a:ext cx="8344432" cy="1056876"/>
          </a:xfrm>
        </p:spPr>
        <p:txBody>
          <a:bodyPr>
            <a:normAutofit/>
          </a:bodyPr>
          <a:lstStyle/>
          <a:p>
            <a:r>
              <a:rPr lang="en-GB" sz="60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Implications </a:t>
            </a:r>
            <a:endParaRPr lang="en-GB" sz="54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sp>
        <p:nvSpPr>
          <p:cNvPr id="4" name="Content Placeholder 3"/>
          <p:cNvSpPr>
            <a:spLocks noGrp="1"/>
          </p:cNvSpPr>
          <p:nvPr>
            <p:ph idx="1"/>
          </p:nvPr>
        </p:nvSpPr>
        <p:spPr/>
        <p:txBody>
          <a:bodyPr>
            <a:noAutofit/>
          </a:bodyPr>
          <a:lstStyle/>
          <a:p>
            <a:pPr>
              <a:buFont typeface="Wingdings" panose="05000000000000000000" pitchFamily="2" charset="2"/>
              <a:buChar char="q"/>
            </a:pPr>
            <a:r>
              <a:rPr lang="en-US" sz="3200" dirty="0" smtClean="0"/>
              <a:t>Behaviour alteration</a:t>
            </a:r>
          </a:p>
          <a:p>
            <a:pPr>
              <a:buFont typeface="Wingdings" panose="05000000000000000000" pitchFamily="2" charset="2"/>
              <a:buChar char="q"/>
            </a:pPr>
            <a:r>
              <a:rPr lang="en-US" sz="3200" dirty="0" smtClean="0"/>
              <a:t>Climate change</a:t>
            </a:r>
          </a:p>
          <a:p>
            <a:pPr>
              <a:buFont typeface="Wingdings" panose="05000000000000000000" pitchFamily="2" charset="2"/>
              <a:buChar char="q"/>
            </a:pPr>
            <a:r>
              <a:rPr lang="en-US" sz="3200" dirty="0" smtClean="0"/>
              <a:t>Economic crunch</a:t>
            </a:r>
          </a:p>
          <a:p>
            <a:pPr marL="0" indent="0">
              <a:buNone/>
            </a:pPr>
            <a:endParaRPr lang="en-US" sz="3200" dirty="0" smtClean="0"/>
          </a:p>
          <a:p>
            <a:pPr>
              <a:buFont typeface="Wingdings" panose="05000000000000000000" pitchFamily="2" charset="2"/>
              <a:buChar char="q"/>
            </a:pPr>
            <a:r>
              <a:rPr lang="en-US" sz="3200" b="1" dirty="0" smtClean="0"/>
              <a:t>SO WHAT IF WE LOOKED AT THE PROBLEM AS PEOPLE ORIENTED?</a:t>
            </a:r>
          </a:p>
          <a:p>
            <a:pPr>
              <a:buFont typeface="Wingdings" panose="05000000000000000000" pitchFamily="2" charset="2"/>
              <a:buChar char="q"/>
            </a:pPr>
            <a:r>
              <a:rPr lang="en-US" sz="3200" b="1" dirty="0" smtClean="0"/>
              <a:t>WHAT IF WE STARTED LOOKING A SOLUTION MORE HUMAN CENTERED THAN WE HAVE ALREADY </a:t>
            </a:r>
          </a:p>
          <a:p>
            <a:pPr>
              <a:buFont typeface="Wingdings" panose="05000000000000000000" pitchFamily="2" charset="2"/>
              <a:buChar char="q"/>
            </a:pPr>
            <a:endParaRPr lang="en-GB" sz="3200" dirty="0"/>
          </a:p>
        </p:txBody>
      </p:sp>
    </p:spTree>
    <p:custDataLst>
      <p:tags r:id="rId1"/>
    </p:custDataLst>
    <p:extLst>
      <p:ext uri="{BB962C8B-B14F-4D97-AF65-F5344CB8AC3E}">
        <p14:creationId xmlns:p14="http://schemas.microsoft.com/office/powerpoint/2010/main" val="4122236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19" y="246743"/>
            <a:ext cx="10837561" cy="1113246"/>
          </a:xfrm>
        </p:spPr>
        <p:txBody>
          <a:bodyPr>
            <a:normAutofit/>
          </a:bodyPr>
          <a:lstStyle/>
          <a:p>
            <a:r>
              <a:rPr lang="en-US" sz="54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SOLUTION: People-Centered</a:t>
            </a:r>
            <a:endParaRPr lang="en-GB" sz="54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graphicFrame>
        <p:nvGraphicFramePr>
          <p:cNvPr id="4" name="Diagram 3"/>
          <p:cNvGraphicFramePr/>
          <p:nvPr>
            <p:extLst>
              <p:ext uri="{D42A27DB-BD31-4B8C-83A1-F6EECF244321}">
                <p14:modId xmlns:p14="http://schemas.microsoft.com/office/powerpoint/2010/main" val="3254747529"/>
              </p:ext>
            </p:extLst>
          </p:nvPr>
        </p:nvGraphicFramePr>
        <p:xfrm>
          <a:off x="212619" y="1359988"/>
          <a:ext cx="10292861" cy="49001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p:cNvSpPr txBox="1"/>
          <p:nvPr/>
        </p:nvSpPr>
        <p:spPr>
          <a:xfrm>
            <a:off x="8812165" y="1998194"/>
            <a:ext cx="3125371" cy="2000548"/>
          </a:xfrm>
          <a:prstGeom prst="rect">
            <a:avLst/>
          </a:prstGeom>
          <a:noFill/>
        </p:spPr>
        <p:txBody>
          <a:bodyPr wrap="square" rtlCol="0">
            <a:spAutoFit/>
          </a:bodyPr>
          <a:lstStyle/>
          <a:p>
            <a:r>
              <a:rPr lang="en-GB" sz="3100" b="1" dirty="0" smtClean="0"/>
              <a:t>Goal: </a:t>
            </a:r>
            <a:r>
              <a:rPr lang="en-GB" sz="3100" dirty="0" smtClean="0"/>
              <a:t>waste free</a:t>
            </a:r>
          </a:p>
          <a:p>
            <a:r>
              <a:rPr lang="en-US" sz="3100" dirty="0" smtClean="0"/>
              <a:t>Communities +</a:t>
            </a:r>
          </a:p>
          <a:p>
            <a:r>
              <a:rPr lang="en-US" sz="3100" dirty="0" smtClean="0"/>
              <a:t>Democratize recycling</a:t>
            </a:r>
            <a:endParaRPr lang="en-GB" sz="3100" dirty="0" smtClean="0"/>
          </a:p>
        </p:txBody>
      </p:sp>
    </p:spTree>
    <p:custDataLst>
      <p:tags r:id="rId1"/>
    </p:custDataLst>
    <p:extLst>
      <p:ext uri="{BB962C8B-B14F-4D97-AF65-F5344CB8AC3E}">
        <p14:creationId xmlns:p14="http://schemas.microsoft.com/office/powerpoint/2010/main" val="4155853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9BE65CCA-B0C4-4484-A870-CFE1106D1B85}"/>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4">
                                            <p:graphicEl>
                                              <a:dgm id="{F98057AA-D14D-4AD1-9503-C0B97AB6EB54}"/>
                                            </p:graphic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499"/>
                                          </p:stCondLst>
                                        </p:cTn>
                                        <p:tgtEl>
                                          <p:spTgt spid="4">
                                            <p:graphicEl>
                                              <a:dgm id="{A544DC94-B731-4DB6-A566-5659D23932BE}"/>
                                            </p:graphic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4">
                                            <p:graphicEl>
                                              <a:dgm id="{389C7BB4-6361-47AC-96F3-A62B5FDAD351}"/>
                                            </p:graphic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4">
                                            <p:graphicEl>
                                              <a:dgm id="{19FBE741-307C-400D-945E-43572F99E216}"/>
                                            </p:graphic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4">
                                            <p:graphicEl>
                                              <a:dgm id="{EFB57405-6386-48C9-B7E6-4A4C955D4032}"/>
                                            </p:graphic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0"/>
                                  </p:stCondLst>
                                  <p:childTnLst>
                                    <p:set>
                                      <p:cBhvr>
                                        <p:cTn id="24" dur="1" fill="hold">
                                          <p:stCondLst>
                                            <p:cond delay="499"/>
                                          </p:stCondLst>
                                        </p:cTn>
                                        <p:tgtEl>
                                          <p:spTgt spid="4">
                                            <p:graphicEl>
                                              <a:dgm id="{E0F603F1-8335-4AE1-BB9A-A662383CF55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112" y="1211329"/>
            <a:ext cx="11741888" cy="4657844"/>
          </a:xfrm>
        </p:spPr>
        <p:txBody>
          <a:bodyPr>
            <a:normAutofit/>
          </a:bodyPr>
          <a:lstStyle/>
          <a:p>
            <a:r>
              <a:rPr lang="en-US" sz="6600" b="1" dirty="0" smtClean="0">
                <a:solidFill>
                  <a:schemeClr val="accent2">
                    <a:lumMod val="75000"/>
                  </a:schemeClr>
                </a:solidFill>
                <a:effectLst>
                  <a:outerShdw blurRad="38100" dist="38100" dir="2700000" algn="tl">
                    <a:srgbClr val="000000">
                      <a:alpha val="43137"/>
                    </a:srgbClr>
                  </a:outerShdw>
                </a:effectLst>
                <a:latin typeface="Arial Black" panose="020B0A04020102020204" pitchFamily="34" charset="0"/>
              </a:rPr>
              <a:t>EcoCare Waste Initiative</a:t>
            </a:r>
            <a:r>
              <a:rPr lang="en-US" sz="9600" b="1" dirty="0">
                <a:solidFill>
                  <a:schemeClr val="accent2">
                    <a:lumMod val="75000"/>
                  </a:schemeClr>
                </a:solidFill>
                <a:effectLst>
                  <a:outerShdw blurRad="38100" dist="38100" dir="2700000" algn="tl">
                    <a:srgbClr val="000000">
                      <a:alpha val="43137"/>
                    </a:srgbClr>
                  </a:outerShdw>
                </a:effectLst>
                <a:latin typeface="Arial Black" panose="020B0A04020102020204" pitchFamily="34" charset="0"/>
              </a:rPr>
              <a:t/>
            </a:r>
            <a:br>
              <a:rPr lang="en-US" sz="9600" b="1" dirty="0">
                <a:solidFill>
                  <a:schemeClr val="accent2">
                    <a:lumMod val="75000"/>
                  </a:schemeClr>
                </a:solidFill>
                <a:effectLst>
                  <a:outerShdw blurRad="38100" dist="38100" dir="2700000" algn="tl">
                    <a:srgbClr val="000000">
                      <a:alpha val="43137"/>
                    </a:srgbClr>
                  </a:outerShdw>
                </a:effectLst>
                <a:latin typeface="Arial Black" panose="020B0A04020102020204" pitchFamily="34" charset="0"/>
              </a:rPr>
            </a:br>
            <a:r>
              <a:rPr lang="en-US" sz="9600" b="1" dirty="0" smtClean="0">
                <a:solidFill>
                  <a:schemeClr val="accent2">
                    <a:lumMod val="75000"/>
                  </a:schemeClr>
                </a:solidFill>
                <a:effectLst>
                  <a:outerShdw blurRad="38100" dist="38100" dir="2700000" algn="tl">
                    <a:srgbClr val="000000">
                      <a:alpha val="43137"/>
                    </a:srgbClr>
                  </a:outerShdw>
                </a:effectLst>
                <a:latin typeface="Arial Black" panose="020B0A04020102020204" pitchFamily="34" charset="0"/>
              </a:rPr>
              <a:t> </a:t>
            </a:r>
            <a:endParaRPr lang="en-GB" sz="9600" b="1" dirty="0">
              <a:solidFill>
                <a:schemeClr val="accent2">
                  <a:lumMod val="75000"/>
                </a:schemeClr>
              </a:solidFill>
              <a:effectLst>
                <a:outerShdw blurRad="38100" dist="38100" dir="2700000" algn="tl">
                  <a:srgbClr val="000000">
                    <a:alpha val="43137"/>
                  </a:srgbClr>
                </a:outerShdw>
              </a:effectLst>
              <a:latin typeface="Arial Black" panose="020B0A040201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376" y="1"/>
            <a:ext cx="5080224" cy="3125972"/>
          </a:xfrm>
          <a:prstGeom prst="rect">
            <a:avLst/>
          </a:prstGeom>
        </p:spPr>
      </p:pic>
    </p:spTree>
    <p:extLst>
      <p:ext uri="{BB962C8B-B14F-4D97-AF65-F5344CB8AC3E}">
        <p14:creationId xmlns:p14="http://schemas.microsoft.com/office/powerpoint/2010/main" val="2713919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40242"/>
            <a:ext cx="8344432" cy="1056876"/>
          </a:xfrm>
        </p:spPr>
        <p:txBody>
          <a:bodyPr>
            <a:normAutofit/>
          </a:bodyPr>
          <a:lstStyle/>
          <a:p>
            <a:r>
              <a:rPr lang="en-GB" sz="60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PRODUCT DEMO</a:t>
            </a:r>
            <a:endParaRPr lang="en-GB" sz="54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560118338"/>
              </p:ext>
            </p:extLst>
          </p:nvPr>
        </p:nvGraphicFramePr>
        <p:xfrm>
          <a:off x="770020" y="1397118"/>
          <a:ext cx="11421980" cy="47630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p:cNvPicPr>
            <a:picLocks noChangeAspect="1"/>
          </p:cNvPicPr>
          <p:nvPr/>
        </p:nvPicPr>
        <p:blipFill rotWithShape="1">
          <a:blip r:embed="rId9">
            <a:extLst>
              <a:ext uri="{28A0092B-C50C-407E-A947-70E740481C1C}">
                <a14:useLocalDpi xmlns:a14="http://schemas.microsoft.com/office/drawing/2010/main" val="0"/>
              </a:ext>
            </a:extLst>
          </a:blip>
          <a:srcRect l="30395" t="24328" r="13026" b="2690"/>
          <a:stretch/>
        </p:blipFill>
        <p:spPr>
          <a:xfrm>
            <a:off x="171278" y="1404913"/>
            <a:ext cx="4178661" cy="244137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t="24796" r="19102" b="1520"/>
          <a:stretch/>
        </p:blipFill>
        <p:spPr>
          <a:xfrm>
            <a:off x="8297260" y="1184061"/>
            <a:ext cx="3810000" cy="2662225"/>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97260" y="3926233"/>
            <a:ext cx="3810000" cy="2431024"/>
          </a:xfrm>
          <a:prstGeom prst="rect">
            <a:avLst/>
          </a:prstGeom>
        </p:spPr>
      </p:pic>
      <p:pic>
        <p:nvPicPr>
          <p:cNvPr id="9" name="Picture 8"/>
          <p:cNvPicPr>
            <a:picLocks noChangeAspect="1"/>
          </p:cNvPicPr>
          <p:nvPr/>
        </p:nvPicPr>
        <p:blipFill rotWithShape="1">
          <a:blip r:embed="rId11">
            <a:extLst>
              <a:ext uri="{28A0092B-C50C-407E-A947-70E740481C1C}">
                <a14:useLocalDpi xmlns:a14="http://schemas.microsoft.com/office/drawing/2010/main" val="0"/>
              </a:ext>
            </a:extLst>
          </a:blip>
          <a:srcRect t="27086"/>
          <a:stretch/>
        </p:blipFill>
        <p:spPr>
          <a:xfrm>
            <a:off x="171277" y="3926233"/>
            <a:ext cx="4178661" cy="2332479"/>
          </a:xfrm>
          <a:prstGeom prst="rect">
            <a:avLst/>
          </a:prstGeom>
        </p:spPr>
      </p:pic>
    </p:spTree>
    <p:custDataLst>
      <p:tags r:id="rId1"/>
    </p:custDataLst>
    <p:extLst>
      <p:ext uri="{BB962C8B-B14F-4D97-AF65-F5344CB8AC3E}">
        <p14:creationId xmlns:p14="http://schemas.microsoft.com/office/powerpoint/2010/main" val="2018912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45" y="317690"/>
            <a:ext cx="9470364" cy="1277194"/>
          </a:xfrm>
        </p:spPr>
        <p:txBody>
          <a:bodyPr>
            <a:normAutofit/>
          </a:bodyPr>
          <a:lstStyle/>
          <a:p>
            <a:r>
              <a:rPr lang="en-GB" sz="6000" b="1" dirty="0" smtClean="0">
                <a:solidFill>
                  <a:schemeClr val="accent2"/>
                </a:solidFill>
                <a:effectLst>
                  <a:outerShdw blurRad="38100" dist="38100" dir="2700000" algn="tl">
                    <a:srgbClr val="000000">
                      <a:alpha val="43137"/>
                    </a:srgbClr>
                  </a:outerShdw>
                </a:effectLst>
                <a:latin typeface="Arial Black" panose="020B0A04020102020204" pitchFamily="34" charset="0"/>
              </a:rPr>
              <a:t>BUSINESS MODEL</a:t>
            </a:r>
            <a:endParaRPr lang="en-GB" sz="60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EcoEvent CleanUp Service</a:t>
            </a:r>
          </a:p>
          <a:p>
            <a:pPr>
              <a:buFont typeface="Wingdings" panose="05000000000000000000" pitchFamily="2" charset="2"/>
              <a:buChar char="q"/>
            </a:pPr>
            <a:r>
              <a:rPr lang="en-US" dirty="0" smtClean="0"/>
              <a:t>Collection and Sale of Plastic wastes and Cartons to recyclers</a:t>
            </a:r>
          </a:p>
          <a:p>
            <a:pPr>
              <a:buFont typeface="Wingdings" panose="05000000000000000000" pitchFamily="2" charset="2"/>
              <a:buChar char="q"/>
            </a:pPr>
            <a:endParaRPr lang="en-GB" dirty="0"/>
          </a:p>
        </p:txBody>
      </p:sp>
    </p:spTree>
    <p:extLst>
      <p:ext uri="{BB962C8B-B14F-4D97-AF65-F5344CB8AC3E}">
        <p14:creationId xmlns:p14="http://schemas.microsoft.com/office/powerpoint/2010/main" val="2514478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13"/>
</p:tagLst>
</file>

<file path=ppt/tags/tag2.xml><?xml version="1.0" encoding="utf-8"?>
<p:tagLst xmlns:a="http://schemas.openxmlformats.org/drawingml/2006/main" xmlns:r="http://schemas.openxmlformats.org/officeDocument/2006/relationships" xmlns:p="http://schemas.openxmlformats.org/presentationml/2006/main">
  <p:tag name="TIMING" val="|3.7|12.3|0.4"/>
</p:tagLst>
</file>

<file path=ppt/tags/tag3.xml><?xml version="1.0" encoding="utf-8"?>
<p:tagLst xmlns:a="http://schemas.openxmlformats.org/drawingml/2006/main" xmlns:r="http://schemas.openxmlformats.org/officeDocument/2006/relationships" xmlns:p="http://schemas.openxmlformats.org/presentationml/2006/main">
  <p:tag name="TIMING" val="|1.4|4|15"/>
</p:tagLst>
</file>

<file path=ppt/tags/tag4.xml><?xml version="1.0" encoding="utf-8"?>
<p:tagLst xmlns:a="http://schemas.openxmlformats.org/drawingml/2006/main" xmlns:r="http://schemas.openxmlformats.org/officeDocument/2006/relationships" xmlns:p="http://schemas.openxmlformats.org/presentationml/2006/main">
  <p:tag name="TIMING" val="|2.2"/>
</p:tagLst>
</file>

<file path=ppt/tags/tag5.xml><?xml version="1.0" encoding="utf-8"?>
<p:tagLst xmlns:a="http://schemas.openxmlformats.org/drawingml/2006/main" xmlns:r="http://schemas.openxmlformats.org/officeDocument/2006/relationships" xmlns:p="http://schemas.openxmlformats.org/presentationml/2006/main">
  <p:tag name="TIMING" val="|2.2|17.3"/>
</p:tagLst>
</file>

<file path=ppt/tags/tag6.xml><?xml version="1.0" encoding="utf-8"?>
<p:tagLst xmlns:a="http://schemas.openxmlformats.org/drawingml/2006/main" xmlns:r="http://schemas.openxmlformats.org/officeDocument/2006/relationships" xmlns:p="http://schemas.openxmlformats.org/presentationml/2006/main">
  <p:tag name="TIMING" val="|2.2"/>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14451</TotalTime>
  <Words>1089</Words>
  <Application>Microsoft Office PowerPoint</Application>
  <PresentationFormat>Widescreen</PresentationFormat>
  <Paragraphs>151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07</vt:lpstr>
      <vt:lpstr>Arial Black</vt:lpstr>
      <vt:lpstr>Calibri</vt:lpstr>
      <vt:lpstr>Calibri Light</vt:lpstr>
      <vt:lpstr>Times New Roman</vt:lpstr>
      <vt:lpstr>Wingdings</vt:lpstr>
      <vt:lpstr>Retrospect</vt:lpstr>
      <vt:lpstr>“Every waste has a potential value, if we challenge our wasteful paradigm we will find that garbage can be a resource.”  - EcoCare philosophy </vt:lpstr>
      <vt:lpstr>PROBLEM</vt:lpstr>
      <vt:lpstr>PowerPoint Presentation</vt:lpstr>
      <vt:lpstr>PowerPoint Presentation</vt:lpstr>
      <vt:lpstr>Implications </vt:lpstr>
      <vt:lpstr>SOLUTION: People-Centered</vt:lpstr>
      <vt:lpstr>EcoCare Waste Initiative  </vt:lpstr>
      <vt:lpstr>PRODUCT DEMO</vt:lpstr>
      <vt:lpstr>BUSINESS MODEL</vt:lpstr>
      <vt:lpstr>BUSINESS MODEL</vt:lpstr>
      <vt:lpstr>Financial Projections</vt:lpstr>
      <vt:lpstr>Financial Projections</vt:lpstr>
      <vt:lpstr>The EcoCare 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Nyarko</dc:creator>
  <cp:lastModifiedBy>Jackson Nyarko</cp:lastModifiedBy>
  <cp:revision>281</cp:revision>
  <dcterms:created xsi:type="dcterms:W3CDTF">2016-07-28T20:01:32Z</dcterms:created>
  <dcterms:modified xsi:type="dcterms:W3CDTF">2019-05-27T15:50:58Z</dcterms:modified>
</cp:coreProperties>
</file>