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8" r:id="rId3"/>
    <p:sldId id="295" r:id="rId4"/>
    <p:sldId id="259" r:id="rId5"/>
    <p:sldId id="262" r:id="rId6"/>
    <p:sldId id="261" r:id="rId7"/>
    <p:sldId id="263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9" r:id="rId21"/>
    <p:sldId id="308" r:id="rId22"/>
    <p:sldId id="310" r:id="rId23"/>
    <p:sldId id="311" r:id="rId24"/>
    <p:sldId id="312" r:id="rId25"/>
    <p:sldId id="313" r:id="rId26"/>
    <p:sldId id="278" r:id="rId27"/>
    <p:sldId id="272" r:id="rId28"/>
    <p:sldId id="315" r:id="rId29"/>
    <p:sldId id="314" r:id="rId30"/>
    <p:sldId id="316" r:id="rId31"/>
  </p:sldIdLst>
  <p:sldSz cx="9144000" cy="5143500" type="screen16x9"/>
  <p:notesSz cx="6858000" cy="9144000"/>
  <p:embeddedFontLst>
    <p:embeddedFont>
      <p:font typeface="Nixie One" panose="020B0604020202020204" charset="0"/>
      <p:regular r:id="rId33"/>
    </p:embeddedFont>
    <p:embeddedFont>
      <p:font typeface="Roboto Slab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750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7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957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642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404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298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715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286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708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8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196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417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690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285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767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569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501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63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13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687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58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bg>
      <p:bgPr>
        <a:solidFill>
          <a:schemeClr val="accent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85800" y="2721373"/>
            <a:ext cx="5810400" cy="7444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Finance Project</a:t>
            </a:r>
            <a:endParaRPr dirty="0"/>
          </a:p>
        </p:txBody>
      </p:sp>
      <p:sp>
        <p:nvSpPr>
          <p:cNvPr id="12" name="Google Shape;105;p13"/>
          <p:cNvSpPr txBox="1">
            <a:spLocks/>
          </p:cNvSpPr>
          <p:nvPr/>
        </p:nvSpPr>
        <p:spPr>
          <a:xfrm>
            <a:off x="689965" y="2225486"/>
            <a:ext cx="1766777" cy="466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lab"/>
              <a:buNone/>
              <a:defRPr sz="4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="0" dirty="0" smtClean="0">
                <a:latin typeface="Roboto Slab" panose="020B0604020202020204" charset="0"/>
                <a:ea typeface="Roboto Slab" panose="020B0604020202020204" charset="0"/>
              </a:rPr>
              <a:t>P106 Group 3</a:t>
            </a:r>
            <a:endParaRPr lang="en-IN" sz="1400" b="0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pSp>
        <p:nvGrpSpPr>
          <p:cNvPr id="13" name="Google Shape;926;p48"/>
          <p:cNvGrpSpPr/>
          <p:nvPr/>
        </p:nvGrpSpPr>
        <p:grpSpPr>
          <a:xfrm>
            <a:off x="738353" y="845373"/>
            <a:ext cx="1224000" cy="885164"/>
            <a:chOff x="3932350" y="3714775"/>
            <a:chExt cx="439650" cy="319075"/>
          </a:xfrm>
          <a:noFill/>
        </p:grpSpPr>
        <p:sp>
          <p:nvSpPr>
            <p:cNvPr id="14" name="Google Shape;927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grp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8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grp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9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grp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0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grp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1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grp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7;p15"/>
          <p:cNvSpPr txBox="1">
            <a:spLocks/>
          </p:cNvSpPr>
          <p:nvPr/>
        </p:nvSpPr>
        <p:spPr>
          <a:xfrm>
            <a:off x="-63795" y="48195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00000000-1234-1234-1234-123412341234}" type="slidenum">
              <a:rPr lang="en" smtClean="0"/>
              <a:pPr/>
              <a:t>1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 idx="4294967295"/>
          </p:nvPr>
        </p:nvSpPr>
        <p:spPr>
          <a:xfrm>
            <a:off x="685799" y="1665551"/>
            <a:ext cx="458326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6"/>
                </a:solidFill>
              </a:rPr>
              <a:t>Borrowers in Higher Grades are a Safer Investment Option</a:t>
            </a:r>
            <a:endParaRPr sz="4000" dirty="0">
              <a:solidFill>
                <a:schemeClr val="accent6"/>
              </a:solidFill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4294967295"/>
          </p:nvPr>
        </p:nvSpPr>
        <p:spPr>
          <a:xfrm>
            <a:off x="685799" y="3164166"/>
            <a:ext cx="6413756" cy="1421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sz="2400" dirty="0" smtClean="0"/>
              <a:t>Credit Worthiness of the average person decreases as Grades go from A to G</a:t>
            </a:r>
          </a:p>
          <a:p>
            <a:pPr marL="342900" indent="-342900"/>
            <a:r>
              <a:rPr lang="en-US" sz="2400" dirty="0" smtClean="0"/>
              <a:t>Becomes Riskier to invest in someone from Grade E and below</a:t>
            </a:r>
            <a:endParaRPr sz="2400" dirty="0"/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4" name="Google Shape;896;p48"/>
          <p:cNvGrpSpPr/>
          <p:nvPr/>
        </p:nvGrpSpPr>
        <p:grpSpPr>
          <a:xfrm>
            <a:off x="6762190" y="1032230"/>
            <a:ext cx="715880" cy="549827"/>
            <a:chOff x="568950" y="3686775"/>
            <a:chExt cx="472500" cy="362900"/>
          </a:xfrm>
          <a:noFill/>
        </p:grpSpPr>
        <p:sp>
          <p:nvSpPr>
            <p:cNvPr id="15" name="Google Shape;897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grpFill/>
            <a:ln w="222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8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grpFill/>
            <a:ln w="222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9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grpFill/>
            <a:ln w="222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669" y="1318671"/>
            <a:ext cx="502063" cy="346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530" y="673462"/>
            <a:ext cx="417171" cy="3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Reason : Revolving Balance Increase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478573" y="1823980"/>
            <a:ext cx="4050898" cy="2995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The average Person from </a:t>
            </a:r>
            <a:r>
              <a:rPr lang="en-US" sz="1800" b="1" dirty="0"/>
              <a:t>H</a:t>
            </a:r>
            <a:r>
              <a:rPr lang="en-US" sz="1800" b="1" dirty="0" smtClean="0"/>
              <a:t>igher Grades </a:t>
            </a:r>
            <a:r>
              <a:rPr lang="en-US" sz="1800" dirty="0" smtClean="0"/>
              <a:t>has</a:t>
            </a:r>
            <a:r>
              <a:rPr lang="en-US" sz="1800" b="1" dirty="0" smtClean="0"/>
              <a:t> Higher Revolving Balance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Possible indication of </a:t>
            </a:r>
            <a:r>
              <a:rPr lang="en-US" sz="1800" b="1" dirty="0"/>
              <a:t>P</a:t>
            </a:r>
            <a:r>
              <a:rPr lang="en-US" sz="1800" b="1" dirty="0" smtClean="0"/>
              <a:t>oor </a:t>
            </a:r>
            <a:r>
              <a:rPr lang="en-US" sz="1800" b="1" dirty="0"/>
              <a:t>C</a:t>
            </a:r>
            <a:r>
              <a:rPr lang="en-US" sz="1800" b="1" dirty="0" smtClean="0"/>
              <a:t>redit </a:t>
            </a:r>
            <a:r>
              <a:rPr lang="en-US" sz="1800" b="1" dirty="0"/>
              <a:t>H</a:t>
            </a:r>
            <a:r>
              <a:rPr lang="en-US" sz="1800" b="1" dirty="0" smtClean="0"/>
              <a:t>andling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Best to </a:t>
            </a:r>
            <a:r>
              <a:rPr lang="en-US" sz="1800" b="1" dirty="0" smtClean="0"/>
              <a:t>invest</a:t>
            </a:r>
            <a:r>
              <a:rPr lang="en-US" sz="1800" dirty="0" smtClean="0"/>
              <a:t> in borrowers with </a:t>
            </a:r>
            <a:r>
              <a:rPr lang="en-US" sz="1800" b="1" dirty="0" smtClean="0"/>
              <a:t>higher Grades</a:t>
            </a:r>
            <a:r>
              <a:rPr lang="en-US" sz="1800" dirty="0" smtClean="0"/>
              <a:t> as this carries less risk</a:t>
            </a:r>
            <a:endParaRPr sz="1800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5" y="889613"/>
            <a:ext cx="304826" cy="310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279" y="505150"/>
            <a:ext cx="4164748" cy="2108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313" y="2723514"/>
            <a:ext cx="4459714" cy="22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544719" y="1979926"/>
            <a:ext cx="3660300" cy="196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 smtClean="0"/>
              <a:t>Most Applications from Grade B</a:t>
            </a:r>
          </a:p>
          <a:p>
            <a:pPr marL="285750" indent="-285750"/>
            <a:r>
              <a:rPr lang="en-US" sz="1800" dirty="0" smtClean="0"/>
              <a:t>Most Total Revolving Balance therefore in Grade B</a:t>
            </a:r>
            <a:endParaRPr sz="1800" dirty="0"/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Stats of Grade B</a:t>
            </a:r>
            <a:endParaRPr dirty="0"/>
          </a:p>
        </p:txBody>
      </p: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832" y="530725"/>
            <a:ext cx="3879164" cy="224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832" y="2893018"/>
            <a:ext cx="3603483" cy="2088382"/>
          </a:xfrm>
          <a:prstGeom prst="rect">
            <a:avLst/>
          </a:prstGeom>
        </p:spPr>
      </p:pic>
      <p:grpSp>
        <p:nvGrpSpPr>
          <p:cNvPr id="30" name="Google Shape;932;p48"/>
          <p:cNvGrpSpPr/>
          <p:nvPr/>
        </p:nvGrpSpPr>
        <p:grpSpPr>
          <a:xfrm>
            <a:off x="317625" y="864782"/>
            <a:ext cx="454187" cy="329645"/>
            <a:chOff x="4604550" y="3714775"/>
            <a:chExt cx="439625" cy="319075"/>
          </a:xfrm>
        </p:grpSpPr>
        <p:sp>
          <p:nvSpPr>
            <p:cNvPr id="31" name="Google Shape;933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4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544719" y="1979926"/>
            <a:ext cx="3660300" cy="196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b="1" dirty="0" smtClean="0"/>
              <a:t>Debt to Income </a:t>
            </a:r>
            <a:r>
              <a:rPr lang="en-US" sz="1800" dirty="0" smtClean="0"/>
              <a:t>Ratio </a:t>
            </a:r>
            <a:r>
              <a:rPr lang="en-US" sz="1800" b="1" dirty="0" smtClean="0"/>
              <a:t>increases</a:t>
            </a:r>
            <a:r>
              <a:rPr lang="en-US" sz="1800" dirty="0" smtClean="0"/>
              <a:t> with the increase in Revolving Balance</a:t>
            </a:r>
          </a:p>
          <a:p>
            <a:pPr marL="285750" indent="-285750"/>
            <a:r>
              <a:rPr lang="en-US" sz="1800" dirty="0" smtClean="0"/>
              <a:t>Revolving Balance is a </a:t>
            </a:r>
            <a:r>
              <a:rPr lang="en-US" sz="1800" b="1" dirty="0" smtClean="0"/>
              <a:t>good indication</a:t>
            </a:r>
            <a:r>
              <a:rPr lang="en-US" sz="1800" dirty="0" smtClean="0"/>
              <a:t> of </a:t>
            </a:r>
            <a:r>
              <a:rPr lang="en-US" sz="1800" dirty="0"/>
              <a:t>C</a:t>
            </a:r>
            <a:r>
              <a:rPr lang="en-US" sz="1800" dirty="0" smtClean="0"/>
              <a:t>redit </a:t>
            </a:r>
            <a:r>
              <a:rPr lang="en-US" sz="1800" dirty="0"/>
              <a:t>W</a:t>
            </a:r>
            <a:r>
              <a:rPr lang="en-US" sz="1800" dirty="0" smtClean="0"/>
              <a:t>orthiness</a:t>
            </a:r>
            <a:endParaRPr sz="1800" dirty="0"/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Revolving Balance and DTI</a:t>
            </a:r>
            <a:endParaRPr dirty="0"/>
          </a:p>
        </p:txBody>
      </p: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0" name="Google Shape;932;p48"/>
          <p:cNvGrpSpPr/>
          <p:nvPr/>
        </p:nvGrpSpPr>
        <p:grpSpPr>
          <a:xfrm>
            <a:off x="317625" y="864782"/>
            <a:ext cx="454187" cy="329645"/>
            <a:chOff x="4604550" y="3714775"/>
            <a:chExt cx="439625" cy="319075"/>
          </a:xfrm>
        </p:grpSpPr>
        <p:sp>
          <p:nvSpPr>
            <p:cNvPr id="31" name="Google Shape;933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4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707" y="1772778"/>
            <a:ext cx="4274289" cy="24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5033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KPI 3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16631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Total Payment for Verified Vs Non Verified Status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113600" y="2515173"/>
            <a:ext cx="486348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Total Payment is the </a:t>
            </a:r>
            <a:r>
              <a:rPr lang="en-US" b="1" dirty="0">
                <a:solidFill>
                  <a:schemeClr val="tx1"/>
                </a:solidFill>
                <a:latin typeface="Nixie One" panose="020B0604020202020204" charset="0"/>
              </a:rPr>
              <a:t>total amount of payments made by the borrower on their loan, including both principal and interest</a:t>
            </a: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Verification Status is the </a:t>
            </a:r>
            <a:r>
              <a:rPr lang="en-US" b="1" dirty="0">
                <a:solidFill>
                  <a:schemeClr val="tx1"/>
                </a:solidFill>
                <a:latin typeface="Nixie One" panose="020B0604020202020204" charset="0"/>
              </a:rPr>
              <a:t>level of verification of the borrower's income and employment information at the time of the loan application.</a:t>
            </a:r>
            <a:endParaRPr lang="en-US" b="1" dirty="0" smtClean="0">
              <a:solidFill>
                <a:schemeClr val="tx1"/>
              </a:solidFill>
              <a:latin typeface="Nixie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 idx="4294967295"/>
          </p:nvPr>
        </p:nvSpPr>
        <p:spPr>
          <a:xfrm>
            <a:off x="685799" y="1427340"/>
            <a:ext cx="458326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6"/>
                </a:solidFill>
              </a:rPr>
              <a:t>Verified Borrowers are more likely to pay back the Loan</a:t>
            </a:r>
            <a:endParaRPr sz="4000" dirty="0">
              <a:solidFill>
                <a:schemeClr val="accent6"/>
              </a:solidFill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4294967295"/>
          </p:nvPr>
        </p:nvSpPr>
        <p:spPr>
          <a:xfrm>
            <a:off x="685799" y="2883905"/>
            <a:ext cx="6413756" cy="1421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sz="2400" dirty="0"/>
              <a:t>Roughly a ~10% difference, but not too </a:t>
            </a:r>
            <a:r>
              <a:rPr lang="en-US" sz="2400" dirty="0" smtClean="0"/>
              <a:t>significant</a:t>
            </a:r>
          </a:p>
          <a:p>
            <a:pPr marL="342900" indent="-342900"/>
            <a:r>
              <a:rPr lang="en-US" sz="2400" dirty="0" smtClean="0"/>
              <a:t>Verified Borrowers have higher Total Payment when compared to Non Verified Borrowers</a:t>
            </a:r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4" name="Google Shape;922;p48"/>
          <p:cNvGrpSpPr/>
          <p:nvPr/>
        </p:nvGrpSpPr>
        <p:grpSpPr>
          <a:xfrm>
            <a:off x="6968134" y="519829"/>
            <a:ext cx="1544495" cy="1474514"/>
            <a:chOff x="3292425" y="3664250"/>
            <a:chExt cx="397025" cy="391525"/>
          </a:xfrm>
        </p:grpSpPr>
        <p:sp>
          <p:nvSpPr>
            <p:cNvPr id="15" name="Google Shape;923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4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5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44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Reason : Repayment History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478573" y="1823980"/>
            <a:ext cx="4050898" cy="2995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The Repayment History of Borrowers with </a:t>
            </a:r>
            <a:r>
              <a:rPr lang="en-US" sz="1800" b="1" dirty="0" smtClean="0"/>
              <a:t>Verified Status</a:t>
            </a:r>
            <a:r>
              <a:rPr lang="en-US" sz="1800" dirty="0" smtClean="0"/>
              <a:t> suggests a slight </a:t>
            </a:r>
            <a:r>
              <a:rPr lang="en-US" sz="1800" b="1" dirty="0" smtClean="0"/>
              <a:t>increase of chance of repayment</a:t>
            </a:r>
            <a:r>
              <a:rPr lang="en-US" sz="1800" dirty="0" smtClean="0"/>
              <a:t> than Non Verified Borrowers.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Especially true with </a:t>
            </a:r>
            <a:r>
              <a:rPr lang="en-US" sz="1800" b="1" dirty="0" smtClean="0"/>
              <a:t>higher interest rates</a:t>
            </a:r>
            <a:r>
              <a:rPr lang="en-US" sz="1800" dirty="0" smtClean="0"/>
              <a:t>.</a:t>
            </a:r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5" y="889613"/>
            <a:ext cx="304826" cy="3109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94" y="530725"/>
            <a:ext cx="4263157" cy="21848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894" y="2856614"/>
            <a:ext cx="4143483" cy="21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Purpose Wise Total Payment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478573" y="1710566"/>
            <a:ext cx="4050898" cy="2995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The Total Payment of the Average Person for each Purpose of Verified Borrowers are </a:t>
            </a:r>
            <a:r>
              <a:rPr lang="en-US" sz="1800" b="1" dirty="0" smtClean="0"/>
              <a:t>fairly similar </a:t>
            </a:r>
            <a:r>
              <a:rPr lang="en-US" sz="1800" dirty="0" smtClean="0"/>
              <a:t>to that of Non Verified Status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Investing in </a:t>
            </a:r>
            <a:r>
              <a:rPr lang="en-US" sz="1800" b="1" dirty="0" smtClean="0"/>
              <a:t>Verified</a:t>
            </a:r>
            <a:r>
              <a:rPr lang="en-US" sz="1800" dirty="0" smtClean="0"/>
              <a:t> Borrowers are </a:t>
            </a:r>
            <a:r>
              <a:rPr lang="en-US" sz="1800" b="1" dirty="0" smtClean="0"/>
              <a:t>slightly less riskier </a:t>
            </a:r>
            <a:r>
              <a:rPr lang="en-US" sz="1800" dirty="0" smtClean="0"/>
              <a:t>than Non Verified Borrowers, although the difference being </a:t>
            </a:r>
            <a:r>
              <a:rPr lang="en-US" sz="1800" b="1" dirty="0" smtClean="0"/>
              <a:t>Not Too Significant</a:t>
            </a:r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5" y="889613"/>
            <a:ext cx="304826" cy="310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10" y="1200536"/>
            <a:ext cx="3213569" cy="1744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710" y="3075928"/>
            <a:ext cx="3213569" cy="174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5033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KPI 4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16631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State Wise and Last Credit Pull Date Wise Loan Status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113600" y="2515173"/>
            <a:ext cx="4863486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Nixie One" panose="020B0604020202020204" charset="0"/>
              </a:rPr>
              <a:t>The </a:t>
            </a: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last credit pull date is the </a:t>
            </a:r>
            <a:r>
              <a:rPr lang="en-US" b="1" dirty="0">
                <a:solidFill>
                  <a:schemeClr val="tx1"/>
                </a:solidFill>
                <a:latin typeface="Nixie One" panose="020B0604020202020204" charset="0"/>
              </a:rPr>
              <a:t>date the borrower's credit report was last </a:t>
            </a: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pulled.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Nixie One" panose="020B0604020202020204" charset="0"/>
              </a:rPr>
              <a:t>The </a:t>
            </a: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loan status indicates </a:t>
            </a:r>
            <a:r>
              <a:rPr lang="en-US" b="1" dirty="0">
                <a:solidFill>
                  <a:schemeClr val="tx1"/>
                </a:solidFill>
                <a:latin typeface="Nixie One" panose="020B0604020202020204" charset="0"/>
              </a:rPr>
              <a:t>the current status of the loan</a:t>
            </a: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Last Credit Pull Data from 2007 to 2016</a:t>
            </a:r>
          </a:p>
        </p:txBody>
      </p:sp>
    </p:spTree>
    <p:extLst>
      <p:ext uri="{BB962C8B-B14F-4D97-AF65-F5344CB8AC3E}">
        <p14:creationId xmlns:p14="http://schemas.microsoft.com/office/powerpoint/2010/main" val="9660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 idx="4294967295"/>
          </p:nvPr>
        </p:nvSpPr>
        <p:spPr>
          <a:xfrm>
            <a:off x="685799" y="1166869"/>
            <a:ext cx="458326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>
                <a:solidFill>
                  <a:schemeClr val="accent6"/>
                </a:solidFill>
              </a:rPr>
              <a:t>California, New York, Florida and Texas : States with the highest Repayment</a:t>
            </a:r>
            <a:endParaRPr sz="3500" dirty="0">
              <a:solidFill>
                <a:schemeClr val="accent6"/>
              </a:solidFill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4294967295"/>
          </p:nvPr>
        </p:nvSpPr>
        <p:spPr>
          <a:xfrm>
            <a:off x="685799" y="2883905"/>
            <a:ext cx="6413756" cy="1421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sz="2400" dirty="0" smtClean="0"/>
              <a:t>Highest Loan Application counts from these States.</a:t>
            </a:r>
          </a:p>
          <a:p>
            <a:pPr marL="342900" indent="-342900"/>
            <a:r>
              <a:rPr lang="en-US" sz="2400" dirty="0" smtClean="0"/>
              <a:t>Most of these coming in as the years progressed</a:t>
            </a:r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806" y="358838"/>
            <a:ext cx="603556" cy="792549"/>
          </a:xfrm>
          <a:prstGeom prst="rect">
            <a:avLst/>
          </a:prstGeom>
        </p:spPr>
      </p:pic>
      <p:grpSp>
        <p:nvGrpSpPr>
          <p:cNvPr id="12" name="Google Shape;1014;p48"/>
          <p:cNvGrpSpPr/>
          <p:nvPr/>
        </p:nvGrpSpPr>
        <p:grpSpPr>
          <a:xfrm>
            <a:off x="7001968" y="1151387"/>
            <a:ext cx="1299232" cy="1158693"/>
            <a:chOff x="3927500" y="301425"/>
            <a:chExt cx="461550" cy="411625"/>
          </a:xfrm>
        </p:grpSpPr>
        <p:sp>
          <p:nvSpPr>
            <p:cNvPr id="13" name="Google Shape;1015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6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7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18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19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20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1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2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3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24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25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26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27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28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29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30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31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32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3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34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35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36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7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8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9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0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41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5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43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Done by</a:t>
            </a:r>
            <a:endParaRPr sz="2000"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181053"/>
            <a:ext cx="5200200" cy="2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rgbClr val="FFFFFF"/>
                </a:solidFill>
              </a:rPr>
              <a:t>Manali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Nazare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rgbClr val="FFFFFF"/>
                </a:solidFill>
              </a:rPr>
              <a:t>Parimala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Meligiri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Sayuj S Nair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rgbClr val="FFFFFF"/>
                </a:solidFill>
              </a:rPr>
              <a:t>Vamshi</a:t>
            </a:r>
            <a:r>
              <a:rPr lang="en-US" sz="2000" b="1" dirty="0" smtClean="0">
                <a:solidFill>
                  <a:srgbClr val="FFFFFF"/>
                </a:solidFill>
              </a:rPr>
              <a:t> Krishna </a:t>
            </a:r>
            <a:r>
              <a:rPr lang="en-US" sz="2000" b="1" dirty="0" err="1" smtClean="0">
                <a:solidFill>
                  <a:srgbClr val="FFFFFF"/>
                </a:solidFill>
              </a:rPr>
              <a:t>Golla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Nikhil </a:t>
            </a:r>
            <a:r>
              <a:rPr lang="en-US" sz="2000" b="1" dirty="0" err="1" smtClean="0">
                <a:solidFill>
                  <a:srgbClr val="FFFFFF"/>
                </a:solidFill>
              </a:rPr>
              <a:t>Shivakumar</a:t>
            </a:r>
            <a:r>
              <a:rPr lang="en-US" sz="2000" b="1" dirty="0" smtClean="0">
                <a:solidFill>
                  <a:srgbClr val="FFFFFF"/>
                </a:solidFill>
              </a:rPr>
              <a:t> Rajput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rgbClr val="FFFFFF"/>
                </a:solidFill>
              </a:rPr>
              <a:t>Shyam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Sundar</a:t>
            </a:r>
            <a:r>
              <a:rPr lang="en-US" sz="2000" b="1" dirty="0" smtClean="0">
                <a:solidFill>
                  <a:srgbClr val="FFFFFF"/>
                </a:solidFill>
              </a:rPr>
              <a:t> V 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rgbClr val="FFFFFF"/>
                </a:solidFill>
              </a:rPr>
              <a:t>Aishwarya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Dharmadhikari</a:t>
            </a:r>
            <a:endParaRPr sz="2000" b="1" dirty="0">
              <a:solidFill>
                <a:srgbClr val="FFFFFF"/>
              </a:solidFill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Reason : Total Number of Applications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478573" y="1823980"/>
            <a:ext cx="4050898" cy="2995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The States with </a:t>
            </a:r>
            <a:r>
              <a:rPr lang="en-US" sz="1800" b="1" dirty="0" smtClean="0"/>
              <a:t>highest Repayment</a:t>
            </a:r>
            <a:r>
              <a:rPr lang="en-US" sz="1800" dirty="0" smtClean="0"/>
              <a:t> are evidently the States with the highest </a:t>
            </a:r>
            <a:r>
              <a:rPr lang="en-US" sz="1800" b="1" dirty="0" smtClean="0"/>
              <a:t>number of Credit Checks</a:t>
            </a:r>
            <a:r>
              <a:rPr lang="en-US" sz="1800" dirty="0" smtClean="0"/>
              <a:t>.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Advisable to invest in Borrowers with less credit checks, but in the case of State wise data would be wiser to </a:t>
            </a:r>
            <a:r>
              <a:rPr lang="en-US" sz="1800" b="1" dirty="0" smtClean="0"/>
              <a:t>invest in States with more activity.</a:t>
            </a:r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5" y="889613"/>
            <a:ext cx="304826" cy="310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94" y="2672663"/>
            <a:ext cx="4352989" cy="2230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894" y="474921"/>
            <a:ext cx="4069092" cy="20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Cost Increase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478573" y="1823980"/>
            <a:ext cx="4050898" cy="2995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States with higher activity tend to cost more from a debt collector’s perspective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But not enough to deter from investing in these States</a:t>
            </a:r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5" y="889613"/>
            <a:ext cx="304826" cy="310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454" y="530725"/>
            <a:ext cx="3306375" cy="34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5033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KPI 5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16631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Home Ownership VS Last Payment Date Stats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113600" y="2515173"/>
            <a:ext cx="4863486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Nixie One" panose="020B0604020202020204" charset="0"/>
              </a:rPr>
              <a:t>Home </a:t>
            </a: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ownership refers </a:t>
            </a:r>
            <a:r>
              <a:rPr lang="en-US" b="1" dirty="0">
                <a:solidFill>
                  <a:schemeClr val="tx1"/>
                </a:solidFill>
                <a:latin typeface="Nixie One" panose="020B0604020202020204" charset="0"/>
              </a:rPr>
              <a:t>to whether the borrower owns, rents, or has another type of housing arrangement</a:t>
            </a: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Nixie One" panose="020B0604020202020204" charset="0"/>
              </a:rPr>
              <a:t>Last payment </a:t>
            </a: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date </a:t>
            </a:r>
            <a:r>
              <a:rPr lang="en-US" b="1" dirty="0">
                <a:solidFill>
                  <a:schemeClr val="tx1"/>
                </a:solidFill>
                <a:latin typeface="Nixie One" panose="020B0604020202020204" charset="0"/>
              </a:rPr>
              <a:t>refers to the date on which the borrower made their most recent payment on the loan.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Last Payment Data from 2008 to 2016</a:t>
            </a:r>
          </a:p>
        </p:txBody>
      </p:sp>
    </p:spTree>
    <p:extLst>
      <p:ext uri="{BB962C8B-B14F-4D97-AF65-F5344CB8AC3E}">
        <p14:creationId xmlns:p14="http://schemas.microsoft.com/office/powerpoint/2010/main" val="37822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 idx="4294967295"/>
          </p:nvPr>
        </p:nvSpPr>
        <p:spPr>
          <a:xfrm>
            <a:off x="691810" y="1401115"/>
            <a:ext cx="458326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accent6"/>
                </a:solidFill>
              </a:rPr>
              <a:t>Borrowers with Rented Homes, Mortgaged Homes have the highest and most frequent Payments</a:t>
            </a:r>
            <a:endParaRPr sz="3000" dirty="0">
              <a:solidFill>
                <a:schemeClr val="accent6"/>
              </a:solidFill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4294967295"/>
          </p:nvPr>
        </p:nvSpPr>
        <p:spPr>
          <a:xfrm>
            <a:off x="685799" y="2883905"/>
            <a:ext cx="6413756" cy="1421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-US" sz="2400" dirty="0" smtClean="0"/>
              <a:t>Highest Repayments are from Mortgage, Rent and Own in that order</a:t>
            </a:r>
          </a:p>
          <a:p>
            <a:pPr marL="342900" indent="-342900"/>
            <a:r>
              <a:rPr lang="en-US" sz="2400" dirty="0" smtClean="0"/>
              <a:t>Latest Repayments are from these 3</a:t>
            </a:r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4" name="Google Shape;761;p48"/>
          <p:cNvSpPr/>
          <p:nvPr/>
        </p:nvSpPr>
        <p:spPr>
          <a:xfrm>
            <a:off x="7099555" y="328156"/>
            <a:ext cx="1229557" cy="1072959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58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Reason : More Secure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478573" y="1823980"/>
            <a:ext cx="4050898" cy="2995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The </a:t>
            </a:r>
            <a:r>
              <a:rPr lang="en-US" sz="1800" b="1" dirty="0" smtClean="0"/>
              <a:t>Repayment Amounts of Mortgage and Renting Borrowers</a:t>
            </a:r>
            <a:r>
              <a:rPr lang="en-US" sz="1800" dirty="0" smtClean="0"/>
              <a:t> each are significantly more than combined Repayment of Own, Other and None.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This is also because </a:t>
            </a:r>
            <a:r>
              <a:rPr lang="en-US" sz="1800" b="1" dirty="0" smtClean="0"/>
              <a:t>most Applications</a:t>
            </a:r>
            <a:r>
              <a:rPr lang="en-US" sz="1800" dirty="0" smtClean="0"/>
              <a:t> are from people who either </a:t>
            </a:r>
            <a:r>
              <a:rPr lang="en-US" sz="1800" b="1" dirty="0" smtClean="0"/>
              <a:t>Rent</a:t>
            </a:r>
            <a:r>
              <a:rPr lang="en-US" sz="1800" dirty="0" smtClean="0"/>
              <a:t> or have a </a:t>
            </a:r>
            <a:r>
              <a:rPr lang="en-US" sz="1800" b="1" dirty="0" smtClean="0"/>
              <a:t>Mortgage.</a:t>
            </a:r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5" y="889613"/>
            <a:ext cx="304826" cy="3109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102" y="297087"/>
            <a:ext cx="3492509" cy="1526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102" y="1889073"/>
            <a:ext cx="3492509" cy="1526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102" y="3481059"/>
            <a:ext cx="3492509" cy="15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Payments by Date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478573" y="1823980"/>
            <a:ext cx="4050898" cy="2995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Bulk of the payments in </a:t>
            </a:r>
            <a:r>
              <a:rPr lang="en-US" sz="1800" b="1" dirty="0" smtClean="0"/>
              <a:t>2011 through 2014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Quarter Wise spread evenly with slight increase in the </a:t>
            </a:r>
            <a:r>
              <a:rPr lang="en-US" sz="1800" b="1" dirty="0" smtClean="0"/>
              <a:t>1</a:t>
            </a:r>
            <a:r>
              <a:rPr lang="en-US" sz="1800" b="1" baseline="30000" dirty="0" smtClean="0"/>
              <a:t>st</a:t>
            </a:r>
            <a:r>
              <a:rPr lang="en-US" sz="1800" b="1" dirty="0" smtClean="0"/>
              <a:t> Quarter</a:t>
            </a:r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5" y="889613"/>
            <a:ext cx="304826" cy="310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52465"/>
          <a:stretch/>
        </p:blipFill>
        <p:spPr>
          <a:xfrm>
            <a:off x="6170099" y="530725"/>
            <a:ext cx="1350161" cy="4450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47506"/>
          <a:stretch/>
        </p:blipFill>
        <p:spPr>
          <a:xfrm>
            <a:off x="7672835" y="530724"/>
            <a:ext cx="1223072" cy="44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 smtClean="0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END OF KPI</a:t>
            </a: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Analysis Process</a:t>
            </a:r>
            <a:endParaRPr dirty="0"/>
          </a:p>
        </p:txBody>
      </p:sp>
      <p:sp>
        <p:nvSpPr>
          <p:cNvPr id="314" name="Google Shape;314;p29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name="adj" fmla="val 3012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Acquired the csv and excel files,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U</a:t>
            </a:r>
            <a:r>
              <a:rPr lang="en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nderstood the General outline</a:t>
            </a:r>
          </a:p>
        </p:txBody>
      </p:sp>
      <p:sp>
        <p:nvSpPr>
          <p:cNvPr id="315" name="Google Shape;315;p29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Trial and error for some analysis of KPIs,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</a:t>
            </a:r>
            <a:r>
              <a:rPr lang="en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orrelation Analysis for some.</a:t>
            </a:r>
            <a:endParaRPr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5531697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Visualized the data using Dashboards</a:t>
            </a:r>
            <a:endParaRPr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17" name="Google Shape;317;p29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18" name="Google Shape;318;p2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 dirty="0" smtClean="0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TOOLS USED FOR PROJECT</a:t>
            </a: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42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TOOLS USED FOR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 smtClean="0">
              <a:solidFill>
                <a:schemeClr val="lt1"/>
              </a:solidFill>
              <a:latin typeface="Roboto Slab"/>
              <a:ea typeface="Roboto Slab"/>
              <a:sym typeface="Roboto Slab"/>
            </a:endParaRP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1800" b="1" dirty="0" smtClean="0">
                <a:solidFill>
                  <a:schemeClr val="lt1"/>
                </a:solidFill>
                <a:latin typeface="Nixie One" panose="020B0604020202020204" charset="0"/>
                <a:sym typeface="Roboto Slab"/>
              </a:rPr>
              <a:t>Excel – Pivot Tables along with Dashboard for visualization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1800" b="1" dirty="0" smtClean="0">
                <a:solidFill>
                  <a:schemeClr val="lt1"/>
                </a:solidFill>
                <a:latin typeface="Nixie One" panose="020B0604020202020204" charset="0"/>
                <a:sym typeface="Roboto Slab"/>
              </a:rPr>
              <a:t>MySQL – Queries for Data Summarizing of the KPIs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1800" b="1" dirty="0" smtClean="0">
                <a:solidFill>
                  <a:schemeClr val="lt1"/>
                </a:solidFill>
                <a:latin typeface="Nixie One" panose="020B0604020202020204" charset="0"/>
                <a:sym typeface="Roboto Slab"/>
              </a:rPr>
              <a:t>Tableau – Visualization via Dashboards and Sub Dashboards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1800" b="1" dirty="0" smtClean="0">
                <a:solidFill>
                  <a:schemeClr val="lt1"/>
                </a:solidFill>
                <a:latin typeface="Nixie One" panose="020B0604020202020204" charset="0"/>
                <a:sym typeface="Roboto Slab"/>
              </a:rPr>
              <a:t>Pandas, </a:t>
            </a:r>
            <a:r>
              <a:rPr lang="en-US" sz="1800" b="1" dirty="0" err="1" smtClean="0">
                <a:solidFill>
                  <a:schemeClr val="lt1"/>
                </a:solidFill>
                <a:latin typeface="Nixie One" panose="020B0604020202020204" charset="0"/>
                <a:sym typeface="Roboto Slab"/>
              </a:rPr>
              <a:t>Seaborn</a:t>
            </a:r>
            <a:r>
              <a:rPr lang="en-US" sz="1800" b="1" dirty="0" smtClean="0">
                <a:solidFill>
                  <a:schemeClr val="lt1"/>
                </a:solidFill>
                <a:latin typeface="Nixie One" panose="020B0604020202020204" charset="0"/>
                <a:sym typeface="Roboto Slab"/>
              </a:rPr>
              <a:t> – Correlation Analysis of the quantitative columns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1800" b="1" dirty="0" smtClean="0">
                <a:solidFill>
                  <a:schemeClr val="lt1"/>
                </a:solidFill>
                <a:latin typeface="Nixie One" panose="020B0604020202020204" charset="0"/>
                <a:sym typeface="Roboto Slab"/>
              </a:rPr>
              <a:t>Power BI – Dashboards and Sub Dashboards fro visualization</a:t>
            </a:r>
            <a:endParaRPr sz="2400" dirty="0">
              <a:solidFill>
                <a:srgbClr val="FFFFFF"/>
              </a:solidFill>
              <a:latin typeface="Nixie One" panose="020B0604020202020204" charset="0"/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2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4090" r="2301" b="7740"/>
          <a:stretch>
            <a:fillRect/>
          </a:stretch>
        </p:blipFill>
        <p:spPr>
          <a:xfrm>
            <a:off x="298150" y="0"/>
            <a:ext cx="8845850" cy="5143400"/>
          </a:xfrm>
          <a:custGeom>
            <a:avLst/>
            <a:gdLst>
              <a:gd name="connsiteX0" fmla="*/ 0 w 8845850"/>
              <a:gd name="connsiteY0" fmla="*/ 0 h 5143400"/>
              <a:gd name="connsiteX1" fmla="*/ 8845850 w 8845850"/>
              <a:gd name="connsiteY1" fmla="*/ 0 h 5143400"/>
              <a:gd name="connsiteX2" fmla="*/ 8845850 w 8845850"/>
              <a:gd name="connsiteY2" fmla="*/ 5143400 h 5143400"/>
              <a:gd name="connsiteX3" fmla="*/ 0 w 8845850"/>
              <a:gd name="connsiteY3" fmla="*/ 5143400 h 51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5850" h="5143400">
                <a:moveTo>
                  <a:pt x="0" y="0"/>
                </a:moveTo>
                <a:lnTo>
                  <a:pt x="8845850" y="0"/>
                </a:lnTo>
                <a:lnTo>
                  <a:pt x="8845850" y="5143400"/>
                </a:lnTo>
                <a:lnTo>
                  <a:pt x="0" y="5143400"/>
                </a:lnTo>
                <a:close/>
              </a:path>
            </a:pathLst>
          </a:custGeom>
          <a:noFill/>
          <a:effectLst/>
        </p:spPr>
      </p:pic>
      <p:sp>
        <p:nvSpPr>
          <p:cNvPr id="7" name="Rectangle 6"/>
          <p:cNvSpPr/>
          <p:nvPr/>
        </p:nvSpPr>
        <p:spPr>
          <a:xfrm>
            <a:off x="298150" y="0"/>
            <a:ext cx="8845850" cy="5143500"/>
          </a:xfrm>
          <a:prstGeom prst="rect">
            <a:avLst/>
          </a:prstGeom>
          <a:solidFill>
            <a:schemeClr val="accent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98151" y="503273"/>
            <a:ext cx="4231320" cy="1041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Roboto Slab" panose="020B0604020202020204" charset="0"/>
                <a:ea typeface="Roboto Slab" panose="020B0604020202020204" charset="0"/>
              </a:rPr>
              <a:t>Context</a:t>
            </a:r>
            <a:endParaRPr lang="en-IN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186" y="1751171"/>
            <a:ext cx="8477693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LendingClub</a:t>
            </a:r>
            <a:r>
              <a:rPr lang="en-US" sz="18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 is a financial services company headquartered in San Francisco, California. It was the first peer-to-peer lender to register its offerings as securities with the Securities and Exchange Commission (SEC), and to offer loan trading on a secondary </a:t>
            </a:r>
            <a:r>
              <a:rPr lang="en-US" sz="1800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market</a:t>
            </a: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The following presentation is a study on the 2007-2011 loan applications and their split of </a:t>
            </a:r>
            <a:r>
              <a:rPr lang="en-US" sz="1800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payment history</a:t>
            </a: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To analyze the risk when investing in certain loan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657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0" y="2112335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THANK YOU</a:t>
            </a:r>
            <a:endParaRPr lang="en-IN" sz="360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5033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KPI 1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16631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Year Wise Loan Amount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113600" y="2515173"/>
            <a:ext cx="486348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Loan Amount is the amount 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Nixie One" panose="020B0604020202020204" charset="0"/>
              </a:rPr>
              <a:t>applied</a:t>
            </a: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 by the borrower,</a:t>
            </a:r>
            <a:r>
              <a:rPr lang="en-IN" b="1" dirty="0" smtClean="0">
                <a:solidFill>
                  <a:schemeClr val="tx1"/>
                </a:solidFill>
                <a:latin typeface="Nixie One" panose="020B0604020202020204" charset="0"/>
              </a:rPr>
              <a:t> not necessarily the amount received by them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Data from 2007 - 2011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 idx="4294967295"/>
          </p:nvPr>
        </p:nvSpPr>
        <p:spPr>
          <a:xfrm>
            <a:off x="685799" y="1401873"/>
            <a:ext cx="458326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accent6"/>
                </a:solidFill>
              </a:rPr>
              <a:t>Loan Amount increased 100x by 2011</a:t>
            </a:r>
            <a:endParaRPr sz="5400" dirty="0">
              <a:solidFill>
                <a:schemeClr val="accent6"/>
              </a:solidFill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4294967295"/>
          </p:nvPr>
        </p:nvSpPr>
        <p:spPr>
          <a:xfrm>
            <a:off x="685799" y="3005068"/>
            <a:ext cx="6413756" cy="1421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r>
              <a:rPr lang="en" sz="2400" dirty="0" smtClean="0"/>
              <a:t>Started from 2 Million in 2007 and went all the way up to 234 Million by 2011</a:t>
            </a:r>
          </a:p>
          <a:p>
            <a:pPr marL="342900" indent="-342900"/>
            <a:r>
              <a:rPr lang="en-US" sz="2400" dirty="0" smtClean="0"/>
              <a:t>Can be attributed partly to the increase in popularity of the enterprise</a:t>
            </a:r>
            <a:endParaRPr sz="2400" dirty="0"/>
          </a:p>
        </p:txBody>
      </p:sp>
      <p:sp>
        <p:nvSpPr>
          <p:cNvPr id="172" name="Google Shape;172;p19"/>
          <p:cNvSpPr/>
          <p:nvPr/>
        </p:nvSpPr>
        <p:spPr>
          <a:xfrm>
            <a:off x="8114289" y="164026"/>
            <a:ext cx="354081" cy="3380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9"/>
          <p:cNvGrpSpPr/>
          <p:nvPr/>
        </p:nvGrpSpPr>
        <p:grpSpPr>
          <a:xfrm>
            <a:off x="6730042" y="1317912"/>
            <a:ext cx="1327798" cy="1327722"/>
            <a:chOff x="576250" y="4319400"/>
            <a:chExt cx="442075" cy="442050"/>
          </a:xfrm>
        </p:grpSpPr>
        <p:sp>
          <p:nvSpPr>
            <p:cNvPr id="177" name="Google Shape;177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19"/>
          <p:cNvSpPr/>
          <p:nvPr/>
        </p:nvSpPr>
        <p:spPr>
          <a:xfrm>
            <a:off x="7258861" y="333071"/>
            <a:ext cx="585164" cy="5587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 rot="2384392">
            <a:off x="8151034" y="722763"/>
            <a:ext cx="354079" cy="3380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Reason : Number of Loan Applications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478573" y="1823980"/>
            <a:ext cx="4050898" cy="2995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Exponential increase from </a:t>
            </a:r>
            <a:r>
              <a:rPr lang="en-US" sz="1800" b="1" dirty="0" smtClean="0"/>
              <a:t>233</a:t>
            </a:r>
            <a:r>
              <a:rPr lang="en-US" sz="1800" dirty="0" smtClean="0"/>
              <a:t> in 2007 to </a:t>
            </a:r>
            <a:r>
              <a:rPr lang="en-US" sz="1800" b="1" dirty="0" smtClean="0"/>
              <a:t>19,539</a:t>
            </a:r>
            <a:r>
              <a:rPr lang="en-US" sz="1800" dirty="0" smtClean="0"/>
              <a:t> in 2011 for Number of Applications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1800" dirty="0" smtClean="0"/>
              <a:t>Average Loan Amount being applied for had a slight increase. But not enough to justify the increase in Total Loan Amount </a:t>
            </a:r>
            <a:r>
              <a:rPr lang="en-US" sz="1800" b="1" dirty="0" smtClean="0"/>
              <a:t>$8,800 – $11,900</a:t>
            </a:r>
            <a:endParaRPr sz="1800" b="1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5" y="889613"/>
            <a:ext cx="304826" cy="310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471" y="1999720"/>
            <a:ext cx="4267764" cy="2487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544719" y="1979926"/>
            <a:ext cx="3660300" cy="196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Most Loan Amounts go for Purposes like :</a:t>
            </a:r>
          </a:p>
          <a:p>
            <a:pPr marL="342900" indent="-342900"/>
            <a:r>
              <a:rPr lang="en-US" sz="1800" dirty="0" smtClean="0"/>
              <a:t>Debt Consolidation</a:t>
            </a:r>
          </a:p>
          <a:p>
            <a:pPr marL="342900" indent="-342900"/>
            <a:r>
              <a:rPr lang="en-US" sz="1800" dirty="0" smtClean="0"/>
              <a:t>Credit Card Settlement</a:t>
            </a:r>
          </a:p>
          <a:p>
            <a:pPr marL="342900" indent="-342900"/>
            <a:r>
              <a:rPr lang="en-US" sz="1800" dirty="0" smtClean="0"/>
              <a:t>Home Improvement</a:t>
            </a:r>
            <a:endParaRPr sz="1800" dirty="0"/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Split of Loan Amount by Purpose</a:t>
            </a:r>
            <a:endParaRPr dirty="0"/>
          </a:p>
        </p:txBody>
      </p: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3" name="Google Shape;1136;p48"/>
          <p:cNvGrpSpPr/>
          <p:nvPr/>
        </p:nvGrpSpPr>
        <p:grpSpPr>
          <a:xfrm>
            <a:off x="356045" y="860738"/>
            <a:ext cx="384328" cy="368674"/>
            <a:chOff x="5233525" y="4954450"/>
            <a:chExt cx="538275" cy="516350"/>
          </a:xfrm>
        </p:grpSpPr>
        <p:sp>
          <p:nvSpPr>
            <p:cNvPr id="14" name="Google Shape;1137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8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9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0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1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2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3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4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5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6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7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38" y="1979926"/>
            <a:ext cx="4224377" cy="2436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509947" y="1746010"/>
            <a:ext cx="3660300" cy="196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 smtClean="0"/>
              <a:t>Most number of loans were at 9% - 14% with the data being right skewed</a:t>
            </a:r>
          </a:p>
          <a:p>
            <a:pPr marL="285750" indent="-285750"/>
            <a:r>
              <a:rPr lang="en-US" sz="1800" dirty="0" smtClean="0"/>
              <a:t>A disproportionally high number of loans were given at 6.9%</a:t>
            </a:r>
          </a:p>
          <a:p>
            <a:pPr marL="285750" indent="-285750"/>
            <a:r>
              <a:rPr lang="en-US" sz="1800" dirty="0" smtClean="0"/>
              <a:t>Higher the interest rate the better for the investor</a:t>
            </a:r>
            <a:endParaRPr sz="1800" dirty="0"/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Split of Loan Amount by Interest</a:t>
            </a:r>
            <a:endParaRPr dirty="0"/>
          </a:p>
        </p:txBody>
      </p: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3" name="Google Shape;1136;p48"/>
          <p:cNvGrpSpPr/>
          <p:nvPr/>
        </p:nvGrpSpPr>
        <p:grpSpPr>
          <a:xfrm>
            <a:off x="356045" y="860738"/>
            <a:ext cx="384328" cy="368674"/>
            <a:chOff x="5233525" y="4954450"/>
            <a:chExt cx="538275" cy="516350"/>
          </a:xfrm>
        </p:grpSpPr>
        <p:sp>
          <p:nvSpPr>
            <p:cNvPr id="14" name="Google Shape;1137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8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9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0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1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2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3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4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5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6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7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048" y="1979926"/>
            <a:ext cx="4791240" cy="254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5033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KPI 2</a:t>
            </a:r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113600" y="16631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Grade and Subgrade wise Revolving Balance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113600" y="2515173"/>
            <a:ext cx="4863486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Nixie One" panose="020B0604020202020204" charset="0"/>
              </a:rPr>
              <a:t>revolving balance is the amount of debt that a borrower owes on their revolving credit accounts, such as credit cards</a:t>
            </a: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Nixie One" panose="020B0604020202020204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Nixie One" panose="020B0604020202020204" charset="0"/>
              </a:rPr>
              <a:t>grade and subgrade of a loan are indicators of the creditworthiness of the borrower, with higher grades and subgrades indicating lower credit risk.</a:t>
            </a:r>
            <a:endParaRPr lang="en-US" b="1" dirty="0" smtClean="0">
              <a:solidFill>
                <a:schemeClr val="tx1"/>
              </a:solidFill>
              <a:latin typeface="Nixie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1036</Words>
  <Application>Microsoft Office PowerPoint</Application>
  <PresentationFormat>On-screen Show (16:9)</PresentationFormat>
  <Paragraphs>144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Nixie One</vt:lpstr>
      <vt:lpstr>Arial</vt:lpstr>
      <vt:lpstr>Roboto Slab</vt:lpstr>
      <vt:lpstr>Warwick template</vt:lpstr>
      <vt:lpstr>Finance Project</vt:lpstr>
      <vt:lpstr>Done by</vt:lpstr>
      <vt:lpstr>PowerPoint Presentation</vt:lpstr>
      <vt:lpstr>KPI 1</vt:lpstr>
      <vt:lpstr>Loan Amount increased 100x by 2011</vt:lpstr>
      <vt:lpstr>Reason : Number of Loan Applications</vt:lpstr>
      <vt:lpstr>Split of Loan Amount by Purpose</vt:lpstr>
      <vt:lpstr>Split of Loan Amount by Interest</vt:lpstr>
      <vt:lpstr>KPI 2</vt:lpstr>
      <vt:lpstr>Borrowers in Higher Grades are a Safer Investment Option</vt:lpstr>
      <vt:lpstr>Reason : Revolving Balance Increase</vt:lpstr>
      <vt:lpstr>Stats of Grade B</vt:lpstr>
      <vt:lpstr>Revolving Balance and DTI</vt:lpstr>
      <vt:lpstr>KPI 3</vt:lpstr>
      <vt:lpstr>Verified Borrowers are more likely to pay back the Loan</vt:lpstr>
      <vt:lpstr>Reason : Repayment History</vt:lpstr>
      <vt:lpstr>Purpose Wise Total Payment</vt:lpstr>
      <vt:lpstr>KPI 4</vt:lpstr>
      <vt:lpstr>California, New York, Florida and Texas : States with the highest Repayment</vt:lpstr>
      <vt:lpstr>Reason : Total Number of Applications</vt:lpstr>
      <vt:lpstr>Cost Increase</vt:lpstr>
      <vt:lpstr>KPI 5</vt:lpstr>
      <vt:lpstr>Borrowers with Rented Homes, Mortgaged Homes have the highest and most frequent Payments</vt:lpstr>
      <vt:lpstr>Reason : More Secure</vt:lpstr>
      <vt:lpstr>Payments by Date</vt:lpstr>
      <vt:lpstr>PowerPoint Presentation</vt:lpstr>
      <vt:lpstr>Analysis Process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Project</dc:title>
  <dc:creator>Sayuj S Nair</dc:creator>
  <cp:lastModifiedBy>Sayuj S Nair</cp:lastModifiedBy>
  <cp:revision>34</cp:revision>
  <dcterms:modified xsi:type="dcterms:W3CDTF">2023-03-13T05:53:57Z</dcterms:modified>
</cp:coreProperties>
</file>