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8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E0F2-7A93-54FC-4AF9-809424BD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5012DE3B-B434-F4FB-3334-D2B91189A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EF25E68-2CAE-C8AE-2A26-7C9DAAFE5F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5F4D43D-DFCD-EFB0-C2F1-B0C51F695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security.org/testdisk_doc/" TargetMode="External"/><Relationship Id="rId3" Type="http://schemas.openxmlformats.org/officeDocument/2006/relationships/hyperlink" Target="https://www.stellarinfo.com/article/7-algorithms-to-wipe-files-folders-permanently.php" TargetMode="External"/><Relationship Id="rId7" Type="http://schemas.openxmlformats.org/officeDocument/2006/relationships/hyperlink" Target="https://github.com/linux-nvme/nvme-cl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.die.net/man/8/hdparm" TargetMode="External"/><Relationship Id="rId5" Type="http://schemas.openxmlformats.org/officeDocument/2006/relationships/hyperlink" Target="https://github.com/martijnvanbrummelen/nwipe" TargetMode="External"/><Relationship Id="rId4" Type="http://schemas.openxmlformats.org/officeDocument/2006/relationships/hyperlink" Target="https://www.cs.auckland.ac.nz/~pgut001/pubs/secure_del.html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787878" y="207645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64466"/>
            <a:ext cx="12283125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BitREAPER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Secure &amp; Embeddable Solution For Data Sanitization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728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728" y="1587334"/>
            <a:ext cx="10632087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SIH25070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/>
              <a:t>Miscellaneous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SAHAS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669211-4A98-875D-3639-9244B414F8DF}"/>
              </a:ext>
            </a:extLst>
          </p:cNvPr>
          <p:cNvSpPr txBox="1"/>
          <p:nvPr/>
        </p:nvSpPr>
        <p:spPr>
          <a:xfrm>
            <a:off x="768096" y="2857914"/>
            <a:ext cx="5715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Secure Data Wiping for Trustworthy IT Asset Recycling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1033552"/>
            <a:ext cx="10972800" cy="687049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BitREAPER – Secure &amp; Embeddable Solution For Data Sanitization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72720" y="2064921"/>
            <a:ext cx="1201927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Bootable USB tool for secure and irreversible disk erasure.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Runs independent of host OS which gives full control of wipe process.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Compliant with NIST SP 800-88 media sanitization guidelines.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Uses trusted open-source utilities (</a:t>
            </a:r>
            <a:r>
              <a:rPr lang="en-US" altLang="en-US" sz="2000" dirty="0">
                <a:latin typeface="Lucida Console" panose="020B0609040504020204" pitchFamily="49" charset="0"/>
              </a:rPr>
              <a:t>nwipe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dirty="0">
                <a:latin typeface="Lucida Console" panose="020B0609040504020204" pitchFamily="49" charset="0"/>
              </a:rPr>
              <a:t>hdparm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dirty="0">
                <a:latin typeface="Lucida Console" panose="020B0609040504020204" pitchFamily="49" charset="0"/>
              </a:rPr>
              <a:t>nvme-cli</a:t>
            </a:r>
            <a:r>
              <a:rPr lang="en-US" altLang="en-US" sz="2400" dirty="0">
                <a:latin typeface="+mn-lt"/>
              </a:rPr>
              <a:t>).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Verification utility ensures wipe success.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Generates digitally signed, tamper-proof wipe certificate.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Simple UI helps non-technical users operate the program easily.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Low-cost and portable, powered by FOSS tools.</a:t>
            </a: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71339" y="1586177"/>
            <a:ext cx="11249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actually perform wipe operations on: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HDDs</a:t>
            </a:r>
            <a:r>
              <a:rPr lang="en-US" sz="2400" dirty="0"/>
              <a:t>:  </a:t>
            </a:r>
            <a:r>
              <a:rPr lang="en-US" sz="2200" dirty="0">
                <a:latin typeface="Lucida Console" panose="020B0609040504020204" pitchFamily="49" charset="0"/>
              </a:rPr>
              <a:t>nwipe</a:t>
            </a:r>
            <a:r>
              <a:rPr lang="en-US" sz="2400" dirty="0"/>
              <a:t>   (FOSS utility)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SATA SSD</a:t>
            </a:r>
            <a:r>
              <a:rPr lang="en-US" sz="2400" dirty="0"/>
              <a:t>: </a:t>
            </a:r>
            <a:r>
              <a:rPr lang="en-US" sz="2200" dirty="0">
                <a:latin typeface="Lucida Console" panose="020B0609040504020204" pitchFamily="49" charset="0"/>
              </a:rPr>
              <a:t>hdparm</a:t>
            </a:r>
            <a:r>
              <a:rPr lang="en-US" sz="2400" dirty="0"/>
              <a:t>   (inbuilt Linux utility)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NVMe SSD</a:t>
            </a:r>
            <a:r>
              <a:rPr lang="en-US" sz="2400" dirty="0"/>
              <a:t>: </a:t>
            </a:r>
            <a:r>
              <a:rPr lang="en-US" sz="2200" dirty="0">
                <a:latin typeface="Lucida Console" panose="020B0609040504020204" pitchFamily="49" charset="0"/>
              </a:rPr>
              <a:t>nvme-cli</a:t>
            </a:r>
            <a:r>
              <a:rPr lang="en-US" sz="2400" dirty="0"/>
              <a:t>  (inbuilt Linux utility)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Debian for the base OS with </a:t>
            </a:r>
            <a:r>
              <a:rPr lang="en-US" sz="2400" dirty="0">
                <a:latin typeface="Lucida Console" panose="020B0609040504020204" pitchFamily="49" charset="0"/>
                <a:cs typeface="Arial" pitchFamily="34" charset="0"/>
              </a:rPr>
              <a:t>xserver</a:t>
            </a:r>
          </a:p>
          <a:p>
            <a:endParaRPr lang="en-US" sz="2400" dirty="0">
              <a:latin typeface="Lucida Console" panose="020B0609040504020204" pitchFamily="49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with PyQT5 for UI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verify the disk wiped, we use </a:t>
            </a:r>
            <a:r>
              <a:rPr lang="en-US" sz="2400" dirty="0">
                <a:latin typeface="Lucida Console" panose="020B0609040504020204" pitchFamily="49" charset="0"/>
                <a:cs typeface="Arial" pitchFamily="34" charset="0"/>
              </a:rPr>
              <a:t>dd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 FOSS utility)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3D33-9924-2631-1D27-5B04B0D7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D3FD50-686C-0B25-9A29-DCF75C7A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1BF2F4BD-0815-F478-AE49-E64E5A0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3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CB99-210C-933F-04E9-63369D6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50F922-12DD-4F6A-F0C1-5DE5C43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DD0719FB-4380-F0EA-DA55-AE008B701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14EE2630-7E0A-D1A5-79C3-BD920D70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E2A09-EC02-BBE6-1391-96A5A4D67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75" y="1059580"/>
            <a:ext cx="8383795" cy="50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33E74A-443E-3771-D6FB-5D6B4FF62B50}"/>
              </a:ext>
            </a:extLst>
          </p:cNvPr>
          <p:cNvSpPr/>
          <p:nvPr/>
        </p:nvSpPr>
        <p:spPr>
          <a:xfrm>
            <a:off x="10049" y="1498863"/>
            <a:ext cx="2969898" cy="48574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Built on trusted, widely used open-source utilities for secure and reliable data sanitization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 operational cost since it exclusively leverages free and open-source software (FOSS)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Intuitive user interface enables even non-technical users to operate the tool with ease.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4689D-3D2A-D2F5-25F9-24F0CA304A2E}"/>
              </a:ext>
            </a:extLst>
          </p:cNvPr>
          <p:cNvSpPr/>
          <p:nvPr/>
        </p:nvSpPr>
        <p:spPr>
          <a:xfrm>
            <a:off x="9201780" y="1500453"/>
            <a:ext cx="2969898" cy="485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Lack of verification to confirm tool usage on the owner’s system may allow malicious actors to misuse it for unauthorized data destruction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70630-0852-AFC3-5A85-9E60B0D58798}"/>
              </a:ext>
            </a:extLst>
          </p:cNvPr>
          <p:cNvSpPr/>
          <p:nvPr/>
        </p:nvSpPr>
        <p:spPr>
          <a:xfrm>
            <a:off x="6116096" y="1500453"/>
            <a:ext cx="3106005" cy="4855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an installer which smoothly integrates the USB flashing process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an interface to allow the program to upload generated wipe certificates to the web if it is connected to the internet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 web interface for the user to easily interact with the previous logs / certificates generated by the software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82913-D9D9-47E9-4464-FA56E64344E3}"/>
              </a:ext>
            </a:extLst>
          </p:cNvPr>
          <p:cNvSpPr/>
          <p:nvPr/>
        </p:nvSpPr>
        <p:spPr>
          <a:xfrm>
            <a:off x="2989995" y="1500453"/>
            <a:ext cx="3106005" cy="4855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installation process requires the user to flash a .img file to a USB drive and change the boot order in the system's BIOS to boot into the live USB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built-in method to automatically transfer or back up wipe certificates from the USB to another location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96A04-382F-0FB7-83C9-86C0BE933C56}"/>
              </a:ext>
            </a:extLst>
          </p:cNvPr>
          <p:cNvSpPr txBox="1"/>
          <p:nvPr/>
        </p:nvSpPr>
        <p:spPr>
          <a:xfrm>
            <a:off x="332589" y="1566720"/>
            <a:ext cx="2305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TRENGTH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4939A-22A1-B38E-E8DF-A413A5E4BF93}"/>
              </a:ext>
            </a:extLst>
          </p:cNvPr>
          <p:cNvSpPr txBox="1"/>
          <p:nvPr/>
        </p:nvSpPr>
        <p:spPr>
          <a:xfrm>
            <a:off x="3359933" y="1638952"/>
            <a:ext cx="2366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W</a:t>
            </a:r>
            <a:r>
              <a:rPr lang="en-IN" dirty="0">
                <a:solidFill>
                  <a:schemeClr val="bg1"/>
                </a:solidFill>
              </a:rPr>
              <a:t>EAKNESSES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F2D60-C28D-A72C-61AC-28DB2809BBB3}"/>
              </a:ext>
            </a:extLst>
          </p:cNvPr>
          <p:cNvSpPr txBox="1"/>
          <p:nvPr/>
        </p:nvSpPr>
        <p:spPr>
          <a:xfrm>
            <a:off x="6246322" y="1638950"/>
            <a:ext cx="2648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O</a:t>
            </a:r>
            <a:r>
              <a:rPr lang="en-IN" dirty="0">
                <a:solidFill>
                  <a:schemeClr val="bg1"/>
                </a:solidFill>
              </a:rPr>
              <a:t>PPOURTUNITITES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75E34-22F9-98AD-83C1-77530BD86889}"/>
              </a:ext>
            </a:extLst>
          </p:cNvPr>
          <p:cNvSpPr txBox="1"/>
          <p:nvPr/>
        </p:nvSpPr>
        <p:spPr>
          <a:xfrm>
            <a:off x="9990420" y="1640534"/>
            <a:ext cx="1713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02BD30-9F28-EDDE-47D8-BD62E6381F1E}"/>
              </a:ext>
            </a:extLst>
          </p:cNvPr>
          <p:cNvSpPr/>
          <p:nvPr/>
        </p:nvSpPr>
        <p:spPr>
          <a:xfrm>
            <a:off x="578177" y="1390620"/>
            <a:ext cx="5213022" cy="4691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914400" eaLnBrk="0" hangingPunct="0">
              <a:buFontTx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algn="just" defTabSz="914400" eaLnBrk="0" hangingPunct="0"/>
            <a:endParaRPr lang="en-US" altLang="en-US" sz="2000" dirty="0">
              <a:solidFill>
                <a:schemeClr val="tx1"/>
              </a:solidFill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Ensures </a:t>
            </a:r>
            <a:r>
              <a:rPr lang="en-US" altLang="en-US" sz="2000" i="1" dirty="0">
                <a:solidFill>
                  <a:schemeClr val="tx1"/>
                </a:solidFill>
              </a:rPr>
              <a:t>trustworthy IT asset recycling </a:t>
            </a:r>
            <a:r>
              <a:rPr lang="en-US" altLang="en-US" sz="2000" dirty="0">
                <a:solidFill>
                  <a:schemeClr val="tx1"/>
                </a:solidFill>
              </a:rPr>
              <a:t>by     preventing data leaks.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Increases </a:t>
            </a:r>
            <a:r>
              <a:rPr lang="en-US" altLang="en-US" sz="2000" i="1" dirty="0">
                <a:solidFill>
                  <a:schemeClr val="tx1"/>
                </a:solidFill>
              </a:rPr>
              <a:t>user confidence </a:t>
            </a:r>
            <a:r>
              <a:rPr lang="en-US" altLang="en-US" sz="2000" dirty="0">
                <a:solidFill>
                  <a:schemeClr val="tx1"/>
                </a:solidFill>
              </a:rPr>
              <a:t>in disposing/recycling old devices.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Reduces the risk of </a:t>
            </a:r>
            <a:r>
              <a:rPr lang="en-US" altLang="en-US" sz="2000" i="1" dirty="0">
                <a:solidFill>
                  <a:schemeClr val="tx1"/>
                </a:solidFill>
              </a:rPr>
              <a:t>cybercrime through data recovery.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Provides </a:t>
            </a:r>
            <a:r>
              <a:rPr lang="en-US" altLang="en-US" sz="2000" i="1" dirty="0">
                <a:solidFill>
                  <a:schemeClr val="tx1"/>
                </a:solidFill>
              </a:rPr>
              <a:t>standardized, certified wiping</a:t>
            </a:r>
            <a:r>
              <a:rPr lang="en-US" altLang="en-US" sz="2000" dirty="0">
                <a:solidFill>
                  <a:schemeClr val="tx1"/>
                </a:solidFill>
              </a:rPr>
              <a:t> aligned with NIST guidelines.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Promotes adoption of </a:t>
            </a:r>
            <a:r>
              <a:rPr lang="en-US" altLang="en-US" sz="2000" i="1" dirty="0">
                <a:solidFill>
                  <a:schemeClr val="tx1"/>
                </a:solidFill>
              </a:rPr>
              <a:t>secure e-waste management practices.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8028D-FAF4-C0A4-0C84-14224BD8CC37}"/>
              </a:ext>
            </a:extLst>
          </p:cNvPr>
          <p:cNvSpPr/>
          <p:nvPr/>
        </p:nvSpPr>
        <p:spPr>
          <a:xfrm>
            <a:off x="5975022" y="1379519"/>
            <a:ext cx="5213022" cy="4691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defTabSz="914400" eaLnBrk="0" hangingPunct="0"/>
            <a:endParaRPr lang="en-US" altLang="en-US" b="1" dirty="0">
              <a:solidFill>
                <a:schemeClr val="tx1"/>
              </a:solidFill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Social</a:t>
            </a:r>
            <a:r>
              <a:rPr lang="en-US" altLang="en-US" dirty="0">
                <a:solidFill>
                  <a:schemeClr val="tx1"/>
                </a:solidFill>
              </a:rPr>
              <a:t>: Protects personal and organizational privacy, builds digital trust.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Economic</a:t>
            </a:r>
            <a:r>
              <a:rPr lang="en-US" altLang="en-US" dirty="0">
                <a:solidFill>
                  <a:schemeClr val="tx1"/>
                </a:solidFill>
              </a:rPr>
              <a:t>: Reduces data breach costs, enables safe resale/refurbishment of IT assets.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Environmental</a:t>
            </a:r>
            <a:r>
              <a:rPr lang="en-US" altLang="en-US" dirty="0">
                <a:solidFill>
                  <a:schemeClr val="tx1"/>
                </a:solidFill>
              </a:rPr>
              <a:t>: Encourages safe recycling of devices, lowering e-waste accumulation.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Accessibility</a:t>
            </a:r>
            <a:r>
              <a:rPr lang="en-US" altLang="en-US" dirty="0">
                <a:solidFill>
                  <a:schemeClr val="tx1"/>
                </a:solidFill>
              </a:rPr>
              <a:t>: Easy-to-use UI allows even </a:t>
            </a:r>
            <a:r>
              <a:rPr lang="en-US" altLang="en-US" i="1" dirty="0">
                <a:solidFill>
                  <a:schemeClr val="tx1"/>
                </a:solidFill>
              </a:rPr>
              <a:t>non-technical users</a:t>
            </a:r>
            <a:r>
              <a:rPr lang="en-US" altLang="en-US" dirty="0">
                <a:solidFill>
                  <a:schemeClr val="tx1"/>
                </a:solidFill>
              </a:rPr>
              <a:t> to securely wipe data.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Cost-effective</a:t>
            </a:r>
            <a:r>
              <a:rPr lang="en-US" altLang="en-US" dirty="0">
                <a:solidFill>
                  <a:schemeClr val="tx1"/>
                </a:solidFill>
              </a:rPr>
              <a:t>: Built on FOSS tools, minimizing operational costs.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Scalable</a:t>
            </a:r>
            <a:r>
              <a:rPr lang="en-US" altLang="en-US" dirty="0">
                <a:solidFill>
                  <a:schemeClr val="tx1"/>
                </a:solidFill>
              </a:rPr>
              <a:t>: Potential for integration with web platforms for logs and certification management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F07A7-CA01-92CF-624C-CA47A459C71A}"/>
              </a:ext>
            </a:extLst>
          </p:cNvPr>
          <p:cNvSpPr/>
          <p:nvPr/>
        </p:nvSpPr>
        <p:spPr>
          <a:xfrm>
            <a:off x="793422" y="1545996"/>
            <a:ext cx="4845377" cy="5032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509FA-FD15-89DD-EC97-2CDF2A9B328B}"/>
              </a:ext>
            </a:extLst>
          </p:cNvPr>
          <p:cNvSpPr/>
          <p:nvPr/>
        </p:nvSpPr>
        <p:spPr>
          <a:xfrm>
            <a:off x="6158844" y="1545996"/>
            <a:ext cx="4845377" cy="5032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FE803-4D3F-5E86-CD6A-32B32309A2D1}"/>
              </a:ext>
            </a:extLst>
          </p:cNvPr>
          <p:cNvCxnSpPr/>
          <p:nvPr/>
        </p:nvCxnSpPr>
        <p:spPr>
          <a:xfrm>
            <a:off x="5870448" y="1095375"/>
            <a:ext cx="0" cy="498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3612" y="1395246"/>
            <a:ext cx="93853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Arial" panose="020B0604020202020204" pitchFamily="34" charset="0"/>
              </a:rPr>
              <a:t>Data erasure on HDD</a:t>
            </a:r>
            <a:br>
              <a:rPr lang="en-IN" dirty="0">
                <a:latin typeface="+mn-lt"/>
                <a:cs typeface="Arial" panose="020B0604020202020204" pitchFamily="34" charset="0"/>
              </a:rPr>
            </a:br>
            <a:r>
              <a:rPr lang="en-IN" sz="1400" dirty="0">
                <a:latin typeface="+mn-lt"/>
                <a:cs typeface="Arial" panose="020B0604020202020204" pitchFamily="34" charset="0"/>
                <a:hlinkClick r:id="rId3"/>
              </a:rPr>
              <a:t>https://www.stellarinfo.com/article/7-algorithms-to-wipe-files-folders-permanently.php</a:t>
            </a:r>
            <a:br>
              <a:rPr lang="en-IN" sz="1400" dirty="0">
                <a:latin typeface="+mn-lt"/>
                <a:cs typeface="Arial" panose="020B0604020202020204" pitchFamily="34" charset="0"/>
              </a:rPr>
            </a:br>
            <a:endParaRPr lang="en-IN" sz="1400" dirty="0">
              <a:latin typeface="+mn-lt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Arial" panose="020B0604020202020204" pitchFamily="34" charset="0"/>
              </a:rPr>
              <a:t>Gutmann method</a:t>
            </a:r>
            <a:br>
              <a:rPr lang="en-IN" dirty="0">
                <a:latin typeface="+mn-lt"/>
                <a:cs typeface="Arial" panose="020B0604020202020204" pitchFamily="34" charset="0"/>
              </a:rPr>
            </a:br>
            <a:r>
              <a:rPr lang="en-IN" sz="1400" dirty="0">
                <a:latin typeface="+mn-lt"/>
                <a:cs typeface="Arial" panose="020B0604020202020204" pitchFamily="34" charset="0"/>
                <a:hlinkClick r:id="rId4"/>
              </a:rPr>
              <a:t>https://www.cs.auckland.ac.nz/~pgut001/pubs/secure_del.html</a:t>
            </a:r>
            <a:br>
              <a:rPr lang="en-IN" sz="1400" dirty="0">
                <a:latin typeface="+mn-lt"/>
                <a:cs typeface="Arial" panose="020B0604020202020204" pitchFamily="34" charset="0"/>
              </a:rPr>
            </a:br>
            <a:endParaRPr lang="en-IN" sz="1400" dirty="0">
              <a:latin typeface="+mn-lt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Lucida Console" panose="020B0609040504020204" pitchFamily="49" charset="0"/>
                <a:cs typeface="Arial" panose="020B0604020202020204" pitchFamily="34" charset="0"/>
              </a:rPr>
              <a:t>nwipe</a:t>
            </a:r>
            <a:br>
              <a:rPr lang="en-IN" dirty="0">
                <a:latin typeface="+mn-lt"/>
              </a:rPr>
            </a:br>
            <a:r>
              <a:rPr lang="en-IN" sz="1400" dirty="0">
                <a:latin typeface="+mn-lt"/>
                <a:hlinkClick r:id="rId5"/>
              </a:rPr>
              <a:t>https://github.com/martijnvanbrummelen/nwipe</a:t>
            </a: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  <a:t>hdparm</a:t>
            </a:r>
            <a:b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6"/>
              </a:rPr>
              <a:t>https://linux.die.net/man/8/hdparm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  <a:t>nvme-cli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7"/>
              </a:rPr>
              <a:t>https://github.com/linux-nvme/nvme-cli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+mn-lt"/>
                <a:cs typeface="Arial" pitchFamily="34" charset="0"/>
              </a:rPr>
              <a:t>TestDisk</a:t>
            </a:r>
            <a:br>
              <a:rPr lang="en-IN" sz="16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8"/>
              </a:rPr>
              <a:t>https://www.cgsecurity.org/testdisk_doc/</a:t>
            </a: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lvl="0">
              <a:defRPr/>
            </a:pP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645</Words>
  <Application>Microsoft Office PowerPoint</Application>
  <PresentationFormat>Widescreen</PresentationFormat>
  <Paragraphs>118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Lucida Console</vt:lpstr>
      <vt:lpstr>Times New Roman</vt:lpstr>
      <vt:lpstr>TradeGothic</vt:lpstr>
      <vt:lpstr>Wingdings</vt:lpstr>
      <vt:lpstr>Office Theme</vt:lpstr>
      <vt:lpstr>SMART INDIA HACKATHON 2025</vt:lpstr>
      <vt:lpstr>BitREAPER – Secure &amp; Embeddable Solution For Data Sanitization</vt:lpstr>
      <vt:lpstr>TECHNOLOGIES USED</vt:lpstr>
      <vt:lpstr>FLOWCHART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Aneesh Bansal</cp:lastModifiedBy>
  <cp:revision>155</cp:revision>
  <dcterms:created xsi:type="dcterms:W3CDTF">2013-12-12T18:46:50Z</dcterms:created>
  <dcterms:modified xsi:type="dcterms:W3CDTF">2025-09-16T05:55:43Z</dcterms:modified>
  <cp:category/>
</cp:coreProperties>
</file>