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0D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AC92-B366-CDE1-3F48-07671FBF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B48E-3667-6477-3C9A-850776B7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7251-8512-16A2-4CF8-A4F3E2C0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8BE0-3DB5-A835-6527-80EF4F6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E3AA-9402-968F-B8F0-3E3499A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63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5C-EEC0-5C6A-1820-4BA483C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4E9DE-F47D-4AC7-94FA-CD07D6A1F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8537-727A-C80B-9714-E597B0E4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53B6-7403-E7AF-2B54-C5C8D63D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4C08-6D34-6142-4AFA-0DC7540F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1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446CD-9237-290F-FF1D-61965CF96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4FB9-E897-2234-DCD9-0A0535B64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AD99-A50D-BE0F-2E42-0CB1B989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1CA0-BE3B-6D2C-DE9D-92113010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EE3B-D2D7-3AF9-E95B-05C7DD4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795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7F80-8F1D-A010-3FFF-CBAE662A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A53D-8062-5DBA-1C4B-69DC0912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2140-83A4-66F6-882D-D0823613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6604-4459-EC97-BB99-1D954D66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06C1-B1A0-A8D0-E39E-5E0BF1F7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9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4CB-4AE1-FB1F-C62A-4C4718BD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B1DD1-0EF8-58B0-B80B-2CC7D815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01D1-E06F-0FB2-69DC-15BCE14B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4904-A1CC-7230-2506-F10DE31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BB35-7E8B-2889-EBBE-2E65BA9C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492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8405-D2F7-FD5D-7861-D2AC2423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100B-AF54-3A57-855E-90A4A86A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96F6-7DCB-A31F-F31F-7A0DB219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282F-F0CA-29FE-C17C-BDC06C9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F8A6-A739-3F10-D539-ABBED55F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982F-B185-F731-50CE-FF955FEF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50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6EBD-2620-343D-5F32-969215E4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AE1D-98BA-CF6A-6CDE-5CA58C13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463C-209F-B56C-4D20-8986F6211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2CD0-17FA-72F7-4D96-EEA19ED2E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57430-0E3E-294E-90C4-FDBAB6A4F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C5D1F-148C-B339-AC2C-0B08DDC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29DAA-5551-F94C-C271-BA6A7B69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CD57D-CD5F-008A-B87F-B7681E0D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F2AA-673C-E5B6-36D5-DD2C3A83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0901E-50E1-D2E1-D4B2-079A283E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A835C-5236-6A75-05DF-C5644DEA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EFB5-1488-F1EB-A435-B430485A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85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12C0C-B370-41B6-BE6F-7034823D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72ECB-E35E-C290-82D9-A933B6B0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13BD-1264-6A7C-7E94-6DB0C33F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752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10AD-D954-F692-E090-A9CF02B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EAEF-424A-74CF-A803-C81F2D59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4F2B-B4EE-EA3E-48A6-3208AC6AF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88E9-17B8-0714-2F68-E3D12730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9A7B-181B-6AE3-4092-78D028E1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45C0-C99E-97AA-FA33-C04C1B27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10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6419-0A35-7EF7-183C-B7860246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B80CA-C559-CC6E-962E-18C5CBB6C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FACF4-F8EB-623F-DEDC-96B0D233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746F-8242-7133-C1FC-FEC0B27C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972C-88B0-FC5B-D992-684BECA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ED1C1-89E5-34BE-D12F-71922986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884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0F8AC-A9C3-D4BA-8362-FDDEE7E0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6AD2-903C-1106-DDB6-690C210D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173E-5CA2-E15A-8198-FFFEFEEB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F8C9-74B5-4062-B4FD-B2302EC62463}" type="datetimeFigureOut">
              <a:rPr lang="en-ZA" smtClean="0"/>
              <a:t>2024/04/11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60E2-D21E-0139-2734-10EB4C648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A780-FD95-4F49-274D-096675A9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8288-8216-4616-908B-4616981B2B1B}" type="slidenum">
              <a:rPr lang="en-ZA" smtClean="0"/>
              <a:t>‹#›</a:t>
            </a:fld>
            <a:endParaRPr lang="en-ZA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35F5CE9A-E7A7-5CDF-384D-BA127B062AD7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40531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6C828EB-BA5F-B756-5B18-46646031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278" y="2850702"/>
            <a:ext cx="8102555" cy="1492698"/>
          </a:xfrm>
        </p:spPr>
        <p:txBody>
          <a:bodyPr>
            <a:noAutofit/>
          </a:bodyPr>
          <a:lstStyle/>
          <a:p>
            <a:r>
              <a:rPr lang="en-ZA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 3: Project Landscape</a:t>
            </a:r>
          </a:p>
          <a:p>
            <a:r>
              <a:rPr lang="en-ZA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Sayuri </a:t>
            </a:r>
            <a:r>
              <a:rPr lang="en-ZA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Goorun</a:t>
            </a:r>
            <a:endParaRPr lang="en-ZA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9A49AA-08A6-BF76-8C73-9CC1CD4CB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59748"/>
              </p:ext>
            </p:extLst>
          </p:nvPr>
        </p:nvGraphicFramePr>
        <p:xfrm>
          <a:off x="1037389" y="500379"/>
          <a:ext cx="10448760" cy="5675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2190">
                  <a:extLst>
                    <a:ext uri="{9D8B030D-6E8A-4147-A177-3AD203B41FA5}">
                      <a16:colId xmlns:a16="http://schemas.microsoft.com/office/drawing/2014/main" val="462684773"/>
                    </a:ext>
                  </a:extLst>
                </a:gridCol>
                <a:gridCol w="2612190">
                  <a:extLst>
                    <a:ext uri="{9D8B030D-6E8A-4147-A177-3AD203B41FA5}">
                      <a16:colId xmlns:a16="http://schemas.microsoft.com/office/drawing/2014/main" val="3861192944"/>
                    </a:ext>
                  </a:extLst>
                </a:gridCol>
                <a:gridCol w="2612190">
                  <a:extLst>
                    <a:ext uri="{9D8B030D-6E8A-4147-A177-3AD203B41FA5}">
                      <a16:colId xmlns:a16="http://schemas.microsoft.com/office/drawing/2014/main" val="1517631758"/>
                    </a:ext>
                  </a:extLst>
                </a:gridCol>
                <a:gridCol w="2612190">
                  <a:extLst>
                    <a:ext uri="{9D8B030D-6E8A-4147-A177-3AD203B41FA5}">
                      <a16:colId xmlns:a16="http://schemas.microsoft.com/office/drawing/2014/main" val="2380710412"/>
                    </a:ext>
                  </a:extLst>
                </a:gridCol>
              </a:tblGrid>
              <a:tr h="46923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>
                          <a:solidFill>
                            <a:schemeClr val="bg1"/>
                          </a:solidFill>
                        </a:rPr>
                        <a:t>Information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>
                          <a:solidFill>
                            <a:schemeClr val="bg1"/>
                          </a:solidFill>
                        </a:rPr>
                        <a:t>Knowledge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44643"/>
                  </a:ext>
                </a:extLst>
              </a:tr>
              <a:tr h="1504127">
                <a:tc>
                  <a:txBody>
                    <a:bodyPr/>
                    <a:lstStyle/>
                    <a:p>
                      <a:pPr algn="ctr"/>
                      <a:endParaRPr lang="en-ZA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ZA" sz="2400" b="1" dirty="0">
                          <a:solidFill>
                            <a:schemeClr val="bg1"/>
                          </a:solidFill>
                        </a:rPr>
                        <a:t>Claims Data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What kind of claims data is available in the dataset?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How can we analyze the claims data to understand patterns in claims frequency and severity?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What predictive models can be developed to forecast future claims or identify high-risk policies?</a:t>
                      </a:r>
                    </a:p>
                  </a:txBody>
                  <a:tcPr>
                    <a:solidFill>
                      <a:srgbClr val="DEC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41020"/>
                  </a:ext>
                </a:extLst>
              </a:tr>
              <a:tr h="1851234">
                <a:tc>
                  <a:txBody>
                    <a:bodyPr/>
                    <a:lstStyle/>
                    <a:p>
                      <a:pPr algn="ctr"/>
                      <a:endParaRPr lang="en-ZA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ZA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ZA" sz="2400" b="1" dirty="0">
                          <a:solidFill>
                            <a:schemeClr val="bg1"/>
                          </a:solidFill>
                        </a:rPr>
                        <a:t>Policy Information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What details about the insurance policies are included in the data?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What insights can be gained about policy details such as coverage limits and premiums in relation to claims?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How can we use the claims data to better price the risk and adjust policy premiums?</a:t>
                      </a:r>
                    </a:p>
                  </a:txBody>
                  <a:tcPr>
                    <a:solidFill>
                      <a:srgbClr val="DEC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82352"/>
                  </a:ext>
                </a:extLst>
              </a:tr>
              <a:tr h="1851234">
                <a:tc>
                  <a:txBody>
                    <a:bodyPr/>
                    <a:lstStyle/>
                    <a:p>
                      <a:pPr algn="ctr"/>
                      <a:endParaRPr lang="en-ZA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ZA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ZA" sz="2400" b="1" dirty="0">
                          <a:solidFill>
                            <a:schemeClr val="bg1"/>
                          </a:solidFill>
                        </a:rPr>
                        <a:t>Incident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What are the recording details regarding the incidents that led to the claims data?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What information can be extracted regarding risk factors associated with high-frequency or high-severity claims?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  <a:p>
                      <a:pPr algn="ctr"/>
                      <a:r>
                        <a:rPr lang="en-ZA" dirty="0"/>
                        <a:t>Can we apply the data to create systems that detect anomalies indicative of fraudulent claims?</a:t>
                      </a:r>
                    </a:p>
                  </a:txBody>
                  <a:tcPr>
                    <a:solidFill>
                      <a:srgbClr val="DEC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7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0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Sayuri Goorun, Vodacom</dc:creator>
  <cp:lastModifiedBy>Sayuri Goorun, Vodacom</cp:lastModifiedBy>
  <cp:revision>1</cp:revision>
  <dcterms:created xsi:type="dcterms:W3CDTF">2024-04-11T07:17:17Z</dcterms:created>
  <dcterms:modified xsi:type="dcterms:W3CDTF">2024-04-11T07:28:31Z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2024-04-11T07:27:32Z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786778b9-1810-4259-8e73-726dda5ed927</vt:lpwstr>
  </property>
  <property fmtid="{D5CDD505-2E9C-101B-9397-08002B2CF9AE}" pid="8" name="MSIP_Label_0359f705-2ba0-454b-9cfc-6ce5bcaac040_ContentBits">
    <vt:lpwstr>2</vt:lpwstr>
  </property>
</Properties>
</file>