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9" r:id="rId8"/>
    <p:sldId id="261" r:id="rId9"/>
    <p:sldId id="270" r:id="rId10"/>
    <p:sldId id="271" r:id="rId11"/>
    <p:sldId id="262" r:id="rId12"/>
    <p:sldId id="272" r:id="rId13"/>
    <p:sldId id="277" r:id="rId14"/>
    <p:sldId id="274" r:id="rId15"/>
    <p:sldId id="267" r:id="rId16"/>
    <p:sldId id="265" r:id="rId17"/>
    <p:sldId id="276" r:id="rId18"/>
    <p:sldId id="278" r:id="rId19"/>
    <p:sldId id="279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nestin.co.in/nest-in-blog/about-public-restrooms-in-indian-cities-why-it-is-essential-to-look-for-quality-not-quantity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nestin.co.in/nest-in-blog/about-public-restrooms-in-indian-cities-why-it-is-essential-to-look-for-quality-not-quantity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5FC070-3FF4-469C-B60E-86305E9918C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E9A574F-835D-4B7D-95D5-EBDF0927A44D}">
      <dgm:prSet/>
      <dgm:spPr/>
      <dgm:t>
        <a:bodyPr/>
        <a:lstStyle/>
        <a:p>
          <a:r>
            <a:rPr lang="en-US" b="0" i="0"/>
            <a:t>The Indian public toilet system has been subject to a lot of criticism, especially in the rural and semi-urban areas.</a:t>
          </a:r>
          <a:endParaRPr lang="en-US"/>
        </a:p>
      </dgm:t>
    </dgm:pt>
    <dgm:pt modelId="{7B12598F-4113-46F9-AC45-DFB559C9D096}" type="parTrans" cxnId="{BC16104B-2AC3-498F-A6C0-C2B7B15FF0D2}">
      <dgm:prSet/>
      <dgm:spPr/>
      <dgm:t>
        <a:bodyPr/>
        <a:lstStyle/>
        <a:p>
          <a:endParaRPr lang="en-US"/>
        </a:p>
      </dgm:t>
    </dgm:pt>
    <dgm:pt modelId="{ECE2F157-A8B4-442E-A6A4-7973A6A4BA17}" type="sibTrans" cxnId="{BC16104B-2AC3-498F-A6C0-C2B7B15FF0D2}">
      <dgm:prSet/>
      <dgm:spPr/>
      <dgm:t>
        <a:bodyPr/>
        <a:lstStyle/>
        <a:p>
          <a:endParaRPr lang="en-US"/>
        </a:p>
      </dgm:t>
    </dgm:pt>
    <dgm:pt modelId="{61261BB2-92A2-4CE9-9ECA-84911057751E}">
      <dgm:prSet/>
      <dgm:spPr/>
      <dgm:t>
        <a:bodyPr/>
        <a:lstStyle/>
        <a:p>
          <a:r>
            <a:rPr lang="en-US" b="0" i="0"/>
            <a:t>Disgusting, dirty, sloppy, these are usual adjectives that strikes us when we think of the Indian public sanitation.</a:t>
          </a:r>
          <a:endParaRPr lang="en-US"/>
        </a:p>
      </dgm:t>
    </dgm:pt>
    <dgm:pt modelId="{267FF24A-BF74-4915-BF1E-89F185A0F448}" type="parTrans" cxnId="{EE596B66-0A33-4C41-9BEC-401E4908E6DA}">
      <dgm:prSet/>
      <dgm:spPr/>
      <dgm:t>
        <a:bodyPr/>
        <a:lstStyle/>
        <a:p>
          <a:endParaRPr lang="en-US"/>
        </a:p>
      </dgm:t>
    </dgm:pt>
    <dgm:pt modelId="{FEB8DFEC-C84B-4C5B-8D7C-04020054EF1E}" type="sibTrans" cxnId="{EE596B66-0A33-4C41-9BEC-401E4908E6DA}">
      <dgm:prSet/>
      <dgm:spPr/>
      <dgm:t>
        <a:bodyPr/>
        <a:lstStyle/>
        <a:p>
          <a:endParaRPr lang="en-US"/>
        </a:p>
      </dgm:t>
    </dgm:pt>
    <dgm:pt modelId="{7CEAFE3B-9A05-4F66-87FC-3C13BAEDBA6B}">
      <dgm:prSet custT="1"/>
      <dgm:spPr/>
      <dgm:t>
        <a:bodyPr/>
        <a:lstStyle/>
        <a:p>
          <a:r>
            <a:rPr lang="en-US" sz="1800" b="0" i="0" kern="1200" dirty="0"/>
            <a:t>Apart from the lack of standard hygiene practices of the</a:t>
          </a:r>
          <a:r>
            <a:rPr lang="en-US" sz="1800" b="0" i="0" u="none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 </a:t>
          </a:r>
          <a:r>
            <a:rPr lang="en-US" sz="1800" b="0" i="0" u="none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public toilets in India</a:t>
          </a:r>
          <a:r>
            <a:rPr lang="en-US" sz="1800" b="1" i="0" kern="1200" dirty="0"/>
            <a:t>,</a:t>
          </a:r>
          <a:r>
            <a:rPr lang="en-US" sz="1800" b="0" i="0" kern="1200" dirty="0"/>
            <a:t> these facilities continue to be in a poor shape due to low awareness about proper sanitation practices among the people. </a:t>
          </a:r>
          <a:endParaRPr lang="en-US" sz="1800" kern="1200" dirty="0"/>
        </a:p>
      </dgm:t>
    </dgm:pt>
    <dgm:pt modelId="{F7457A68-40FD-42DC-9DC6-BB8D8CBC99F1}" type="parTrans" cxnId="{9CB7DDE9-A240-4A3A-8E79-42A447771271}">
      <dgm:prSet/>
      <dgm:spPr/>
      <dgm:t>
        <a:bodyPr/>
        <a:lstStyle/>
        <a:p>
          <a:endParaRPr lang="en-US"/>
        </a:p>
      </dgm:t>
    </dgm:pt>
    <dgm:pt modelId="{260D1408-8A2E-4C82-AA44-EEED29A0D715}" type="sibTrans" cxnId="{9CB7DDE9-A240-4A3A-8E79-42A447771271}">
      <dgm:prSet/>
      <dgm:spPr/>
      <dgm:t>
        <a:bodyPr/>
        <a:lstStyle/>
        <a:p>
          <a:endParaRPr lang="en-US"/>
        </a:p>
      </dgm:t>
    </dgm:pt>
    <dgm:pt modelId="{A277F2C2-1241-4403-9F9C-1A8C9F503B7C}">
      <dgm:prSet/>
      <dgm:spPr/>
      <dgm:t>
        <a:bodyPr/>
        <a:lstStyle/>
        <a:p>
          <a:r>
            <a:rPr lang="en-US" b="0" i="0" dirty="0"/>
            <a:t>Open defecation has been practiced in India for a long time, and it continues to exist to date.</a:t>
          </a:r>
          <a:endParaRPr lang="en-US" dirty="0"/>
        </a:p>
      </dgm:t>
    </dgm:pt>
    <dgm:pt modelId="{B0EF6FB5-B14B-42D8-8C91-016EBD8DBD0A}" type="parTrans" cxnId="{8F8A0B7E-14A4-41F7-AFC6-8DBC71B49CB1}">
      <dgm:prSet/>
      <dgm:spPr/>
      <dgm:t>
        <a:bodyPr/>
        <a:lstStyle/>
        <a:p>
          <a:endParaRPr lang="en-US"/>
        </a:p>
      </dgm:t>
    </dgm:pt>
    <dgm:pt modelId="{B30D82EC-A5EB-4801-80B1-3290A5A691C6}" type="sibTrans" cxnId="{8F8A0B7E-14A4-41F7-AFC6-8DBC71B49CB1}">
      <dgm:prSet/>
      <dgm:spPr/>
      <dgm:t>
        <a:bodyPr/>
        <a:lstStyle/>
        <a:p>
          <a:endParaRPr lang="en-US"/>
        </a:p>
      </dgm:t>
    </dgm:pt>
    <dgm:pt modelId="{C0FE04A9-8576-42EA-814C-1A79303ECDD0}" type="pres">
      <dgm:prSet presAssocID="{735FC070-3FF4-469C-B60E-86305E9918C3}" presName="linear" presStyleCnt="0">
        <dgm:presLayoutVars>
          <dgm:animLvl val="lvl"/>
          <dgm:resizeHandles val="exact"/>
        </dgm:presLayoutVars>
      </dgm:prSet>
      <dgm:spPr/>
    </dgm:pt>
    <dgm:pt modelId="{52E29867-F2AC-4000-B981-034D18CF9638}" type="pres">
      <dgm:prSet presAssocID="{FE9A574F-835D-4B7D-95D5-EBDF0927A44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6067D4B-5F41-4A71-A719-70E8D65F8363}" type="pres">
      <dgm:prSet presAssocID="{ECE2F157-A8B4-442E-A6A4-7973A6A4BA17}" presName="spacer" presStyleCnt="0"/>
      <dgm:spPr/>
    </dgm:pt>
    <dgm:pt modelId="{FFAC12E5-B8E5-4102-96CA-5E0CF565AB01}" type="pres">
      <dgm:prSet presAssocID="{61261BB2-92A2-4CE9-9ECA-84911057751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DB8ADBD-17C6-4F02-AC0C-1C58840E3337}" type="pres">
      <dgm:prSet presAssocID="{FEB8DFEC-C84B-4C5B-8D7C-04020054EF1E}" presName="spacer" presStyleCnt="0"/>
      <dgm:spPr/>
    </dgm:pt>
    <dgm:pt modelId="{B71BD4F2-62FD-4428-B083-9E7C5AFEAD8C}" type="pres">
      <dgm:prSet presAssocID="{7CEAFE3B-9A05-4F66-87FC-3C13BAEDBA6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070FB3C-DCEC-4B35-A767-063A5BDCCA1E}" type="pres">
      <dgm:prSet presAssocID="{260D1408-8A2E-4C82-AA44-EEED29A0D715}" presName="spacer" presStyleCnt="0"/>
      <dgm:spPr/>
    </dgm:pt>
    <dgm:pt modelId="{D435720C-9CC0-4505-88CE-8809B9194F66}" type="pres">
      <dgm:prSet presAssocID="{A277F2C2-1241-4403-9F9C-1A8C9F503B7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260891D-2D97-48DB-A686-33F39AAFE2C2}" type="presOf" srcId="{FE9A574F-835D-4B7D-95D5-EBDF0927A44D}" destId="{52E29867-F2AC-4000-B981-034D18CF9638}" srcOrd="0" destOrd="0" presId="urn:microsoft.com/office/officeart/2005/8/layout/vList2"/>
    <dgm:cxn modelId="{8EB25E2C-2792-442B-9DDE-C588CF42DE80}" type="presOf" srcId="{735FC070-3FF4-469C-B60E-86305E9918C3}" destId="{C0FE04A9-8576-42EA-814C-1A79303ECDD0}" srcOrd="0" destOrd="0" presId="urn:microsoft.com/office/officeart/2005/8/layout/vList2"/>
    <dgm:cxn modelId="{8058E23D-538C-4DC9-9FF2-15E66FEDC302}" type="presOf" srcId="{61261BB2-92A2-4CE9-9ECA-84911057751E}" destId="{FFAC12E5-B8E5-4102-96CA-5E0CF565AB01}" srcOrd="0" destOrd="0" presId="urn:microsoft.com/office/officeart/2005/8/layout/vList2"/>
    <dgm:cxn modelId="{2CBF8265-1743-4752-BE22-3600C2FC0871}" type="presOf" srcId="{7CEAFE3B-9A05-4F66-87FC-3C13BAEDBA6B}" destId="{B71BD4F2-62FD-4428-B083-9E7C5AFEAD8C}" srcOrd="0" destOrd="0" presId="urn:microsoft.com/office/officeart/2005/8/layout/vList2"/>
    <dgm:cxn modelId="{EE596B66-0A33-4C41-9BEC-401E4908E6DA}" srcId="{735FC070-3FF4-469C-B60E-86305E9918C3}" destId="{61261BB2-92A2-4CE9-9ECA-84911057751E}" srcOrd="1" destOrd="0" parTransId="{267FF24A-BF74-4915-BF1E-89F185A0F448}" sibTransId="{FEB8DFEC-C84B-4C5B-8D7C-04020054EF1E}"/>
    <dgm:cxn modelId="{BC16104B-2AC3-498F-A6C0-C2B7B15FF0D2}" srcId="{735FC070-3FF4-469C-B60E-86305E9918C3}" destId="{FE9A574F-835D-4B7D-95D5-EBDF0927A44D}" srcOrd="0" destOrd="0" parTransId="{7B12598F-4113-46F9-AC45-DFB559C9D096}" sibTransId="{ECE2F157-A8B4-442E-A6A4-7973A6A4BA17}"/>
    <dgm:cxn modelId="{8F8A0B7E-14A4-41F7-AFC6-8DBC71B49CB1}" srcId="{735FC070-3FF4-469C-B60E-86305E9918C3}" destId="{A277F2C2-1241-4403-9F9C-1A8C9F503B7C}" srcOrd="3" destOrd="0" parTransId="{B0EF6FB5-B14B-42D8-8C91-016EBD8DBD0A}" sibTransId="{B30D82EC-A5EB-4801-80B1-3290A5A691C6}"/>
    <dgm:cxn modelId="{BC400C97-C2D0-4647-AAEB-3836205CEB38}" type="presOf" srcId="{A277F2C2-1241-4403-9F9C-1A8C9F503B7C}" destId="{D435720C-9CC0-4505-88CE-8809B9194F66}" srcOrd="0" destOrd="0" presId="urn:microsoft.com/office/officeart/2005/8/layout/vList2"/>
    <dgm:cxn modelId="{9CB7DDE9-A240-4A3A-8E79-42A447771271}" srcId="{735FC070-3FF4-469C-B60E-86305E9918C3}" destId="{7CEAFE3B-9A05-4F66-87FC-3C13BAEDBA6B}" srcOrd="2" destOrd="0" parTransId="{F7457A68-40FD-42DC-9DC6-BB8D8CBC99F1}" sibTransId="{260D1408-8A2E-4C82-AA44-EEED29A0D715}"/>
    <dgm:cxn modelId="{8785974F-C29C-422B-9909-49793E9A05ED}" type="presParOf" srcId="{C0FE04A9-8576-42EA-814C-1A79303ECDD0}" destId="{52E29867-F2AC-4000-B981-034D18CF9638}" srcOrd="0" destOrd="0" presId="urn:microsoft.com/office/officeart/2005/8/layout/vList2"/>
    <dgm:cxn modelId="{2F645EA1-9501-434A-AC40-9A4C28F44991}" type="presParOf" srcId="{C0FE04A9-8576-42EA-814C-1A79303ECDD0}" destId="{C6067D4B-5F41-4A71-A719-70E8D65F8363}" srcOrd="1" destOrd="0" presId="urn:microsoft.com/office/officeart/2005/8/layout/vList2"/>
    <dgm:cxn modelId="{0E2A7836-9CE4-4674-9D24-B2A0D39193C7}" type="presParOf" srcId="{C0FE04A9-8576-42EA-814C-1A79303ECDD0}" destId="{FFAC12E5-B8E5-4102-96CA-5E0CF565AB01}" srcOrd="2" destOrd="0" presId="urn:microsoft.com/office/officeart/2005/8/layout/vList2"/>
    <dgm:cxn modelId="{F8F94CB3-7C9A-4B5A-A1F2-4A29EE3519B8}" type="presParOf" srcId="{C0FE04A9-8576-42EA-814C-1A79303ECDD0}" destId="{CDB8ADBD-17C6-4F02-AC0C-1C58840E3337}" srcOrd="3" destOrd="0" presId="urn:microsoft.com/office/officeart/2005/8/layout/vList2"/>
    <dgm:cxn modelId="{75EDE9F9-BFBD-4B2B-9BEB-43297BA3B5D0}" type="presParOf" srcId="{C0FE04A9-8576-42EA-814C-1A79303ECDD0}" destId="{B71BD4F2-62FD-4428-B083-9E7C5AFEAD8C}" srcOrd="4" destOrd="0" presId="urn:microsoft.com/office/officeart/2005/8/layout/vList2"/>
    <dgm:cxn modelId="{655A8063-FCDC-42EA-A2D3-793661C74C07}" type="presParOf" srcId="{C0FE04A9-8576-42EA-814C-1A79303ECDD0}" destId="{8070FB3C-DCEC-4B35-A767-063A5BDCCA1E}" srcOrd="5" destOrd="0" presId="urn:microsoft.com/office/officeart/2005/8/layout/vList2"/>
    <dgm:cxn modelId="{02C31BEC-39A6-4303-8087-CD92338B6DAC}" type="presParOf" srcId="{C0FE04A9-8576-42EA-814C-1A79303ECDD0}" destId="{D435720C-9CC0-4505-88CE-8809B9194F6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C208AE-607A-491A-B101-1640D9473996}" type="doc">
      <dgm:prSet loTypeId="urn:microsoft.com/office/officeart/2005/8/layout/vProcess5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C7232DA-2E73-44F0-B299-F605C658CD38}">
      <dgm:prSet/>
      <dgm:spPr/>
      <dgm:t>
        <a:bodyPr/>
        <a:lstStyle/>
        <a:p>
          <a:r>
            <a:rPr lang="en-US" dirty="0" err="1"/>
            <a:t>RestMap</a:t>
          </a:r>
          <a:r>
            <a:rPr lang="en-US" dirty="0"/>
            <a:t> will help its users to locate restrooms nearest to their location once the user allows application to access their location.</a:t>
          </a:r>
        </a:p>
      </dgm:t>
    </dgm:pt>
    <dgm:pt modelId="{0E455A61-75AD-4B19-B5E0-E6543145AA6E}" type="parTrans" cxnId="{8A70D688-9555-444C-B738-5C15549C1B21}">
      <dgm:prSet/>
      <dgm:spPr/>
      <dgm:t>
        <a:bodyPr/>
        <a:lstStyle/>
        <a:p>
          <a:endParaRPr lang="en-US"/>
        </a:p>
      </dgm:t>
    </dgm:pt>
    <dgm:pt modelId="{2333E350-ADB6-425A-8E72-9AAD845D596D}" type="sibTrans" cxnId="{8A70D688-9555-444C-B738-5C15549C1B21}">
      <dgm:prSet/>
      <dgm:spPr/>
      <dgm:t>
        <a:bodyPr/>
        <a:lstStyle/>
        <a:p>
          <a:endParaRPr lang="en-US"/>
        </a:p>
      </dgm:t>
    </dgm:pt>
    <dgm:pt modelId="{0F4D5E95-FFF6-4B48-B40B-3BF5948AE9EB}">
      <dgm:prSet/>
      <dgm:spPr/>
      <dgm:t>
        <a:bodyPr/>
        <a:lstStyle/>
        <a:p>
          <a:r>
            <a:rPr lang="en-US" dirty="0"/>
            <a:t>It will also fetch data for restrooms located at various public places – Malls, Railway Stations, Bus Stops, </a:t>
          </a:r>
          <a:r>
            <a:rPr lang="en-US" dirty="0" err="1"/>
            <a:t>Sulabh</a:t>
          </a:r>
          <a:r>
            <a:rPr lang="en-US" dirty="0"/>
            <a:t> </a:t>
          </a:r>
          <a:r>
            <a:rPr lang="en-US" dirty="0" err="1"/>
            <a:t>Shauchalaya</a:t>
          </a:r>
          <a:r>
            <a:rPr lang="en-US" dirty="0"/>
            <a:t> and Hotels.</a:t>
          </a:r>
        </a:p>
      </dgm:t>
    </dgm:pt>
    <dgm:pt modelId="{5B9EA246-2523-4E91-A7ED-534D8934BFB2}" type="parTrans" cxnId="{D395F3AA-77CA-4ABE-BE96-F288EF4AB780}">
      <dgm:prSet/>
      <dgm:spPr/>
      <dgm:t>
        <a:bodyPr/>
        <a:lstStyle/>
        <a:p>
          <a:endParaRPr lang="en-US"/>
        </a:p>
      </dgm:t>
    </dgm:pt>
    <dgm:pt modelId="{842AE26B-0358-4A93-9CBB-770B1BE82D9D}" type="sibTrans" cxnId="{D395F3AA-77CA-4ABE-BE96-F288EF4AB780}">
      <dgm:prSet/>
      <dgm:spPr/>
      <dgm:t>
        <a:bodyPr/>
        <a:lstStyle/>
        <a:p>
          <a:endParaRPr lang="en-US"/>
        </a:p>
      </dgm:t>
    </dgm:pt>
    <dgm:pt modelId="{CFA62EAF-B0AC-4EF5-AE99-79C314DA5A8F}">
      <dgm:prSet/>
      <dgm:spPr/>
      <dgm:t>
        <a:bodyPr/>
        <a:lstStyle/>
        <a:p>
          <a:r>
            <a:rPr lang="en-US" dirty="0"/>
            <a:t>It will check whether the washroom is paid or unpaid / facilities available.</a:t>
          </a:r>
        </a:p>
      </dgm:t>
    </dgm:pt>
    <dgm:pt modelId="{20F56781-9009-4ECE-B374-F1178FC9D3F6}" type="parTrans" cxnId="{CB1D8E78-BAD0-4661-8EC6-68AEE583265E}">
      <dgm:prSet/>
      <dgm:spPr/>
      <dgm:t>
        <a:bodyPr/>
        <a:lstStyle/>
        <a:p>
          <a:endParaRPr lang="en-US"/>
        </a:p>
      </dgm:t>
    </dgm:pt>
    <dgm:pt modelId="{6AE5FDCC-AD14-4297-BB12-0D7AA1184A8B}" type="sibTrans" cxnId="{CB1D8E78-BAD0-4661-8EC6-68AEE583265E}">
      <dgm:prSet/>
      <dgm:spPr/>
      <dgm:t>
        <a:bodyPr/>
        <a:lstStyle/>
        <a:p>
          <a:endParaRPr lang="en-US"/>
        </a:p>
      </dgm:t>
    </dgm:pt>
    <dgm:pt modelId="{467CCBCA-883F-4160-930D-8FAC6D57782D}" type="pres">
      <dgm:prSet presAssocID="{36C208AE-607A-491A-B101-1640D9473996}" presName="outerComposite" presStyleCnt="0">
        <dgm:presLayoutVars>
          <dgm:chMax val="5"/>
          <dgm:dir/>
          <dgm:resizeHandles val="exact"/>
        </dgm:presLayoutVars>
      </dgm:prSet>
      <dgm:spPr/>
    </dgm:pt>
    <dgm:pt modelId="{364B1330-FA40-4501-87B5-74659CBF498D}" type="pres">
      <dgm:prSet presAssocID="{36C208AE-607A-491A-B101-1640D9473996}" presName="dummyMaxCanvas" presStyleCnt="0">
        <dgm:presLayoutVars/>
      </dgm:prSet>
      <dgm:spPr/>
    </dgm:pt>
    <dgm:pt modelId="{4E68ED84-F9B1-4BC5-9767-4E210EA949C2}" type="pres">
      <dgm:prSet presAssocID="{36C208AE-607A-491A-B101-1640D9473996}" presName="ThreeNodes_1" presStyleLbl="node1" presStyleIdx="0" presStyleCnt="3">
        <dgm:presLayoutVars>
          <dgm:bulletEnabled val="1"/>
        </dgm:presLayoutVars>
      </dgm:prSet>
      <dgm:spPr/>
    </dgm:pt>
    <dgm:pt modelId="{775B3AE7-A33A-46A7-8336-CB142D326FA0}" type="pres">
      <dgm:prSet presAssocID="{36C208AE-607A-491A-B101-1640D9473996}" presName="ThreeNodes_2" presStyleLbl="node1" presStyleIdx="1" presStyleCnt="3">
        <dgm:presLayoutVars>
          <dgm:bulletEnabled val="1"/>
        </dgm:presLayoutVars>
      </dgm:prSet>
      <dgm:spPr/>
    </dgm:pt>
    <dgm:pt modelId="{8A6318C7-F54C-4DD7-8355-422641F0A90E}" type="pres">
      <dgm:prSet presAssocID="{36C208AE-607A-491A-B101-1640D9473996}" presName="ThreeNodes_3" presStyleLbl="node1" presStyleIdx="2" presStyleCnt="3">
        <dgm:presLayoutVars>
          <dgm:bulletEnabled val="1"/>
        </dgm:presLayoutVars>
      </dgm:prSet>
      <dgm:spPr/>
    </dgm:pt>
    <dgm:pt modelId="{647B2F15-756E-499A-BBBA-A51F46DB6076}" type="pres">
      <dgm:prSet presAssocID="{36C208AE-607A-491A-B101-1640D9473996}" presName="ThreeConn_1-2" presStyleLbl="fgAccFollowNode1" presStyleIdx="0" presStyleCnt="2">
        <dgm:presLayoutVars>
          <dgm:bulletEnabled val="1"/>
        </dgm:presLayoutVars>
      </dgm:prSet>
      <dgm:spPr/>
    </dgm:pt>
    <dgm:pt modelId="{1FEA6F2F-696E-42CE-8BA3-A8603E47AA16}" type="pres">
      <dgm:prSet presAssocID="{36C208AE-607A-491A-B101-1640D9473996}" presName="ThreeConn_2-3" presStyleLbl="fgAccFollowNode1" presStyleIdx="1" presStyleCnt="2">
        <dgm:presLayoutVars>
          <dgm:bulletEnabled val="1"/>
        </dgm:presLayoutVars>
      </dgm:prSet>
      <dgm:spPr/>
    </dgm:pt>
    <dgm:pt modelId="{2F11F789-61AB-459F-B2CF-C11F0BF21385}" type="pres">
      <dgm:prSet presAssocID="{36C208AE-607A-491A-B101-1640D9473996}" presName="ThreeNodes_1_text" presStyleLbl="node1" presStyleIdx="2" presStyleCnt="3">
        <dgm:presLayoutVars>
          <dgm:bulletEnabled val="1"/>
        </dgm:presLayoutVars>
      </dgm:prSet>
      <dgm:spPr/>
    </dgm:pt>
    <dgm:pt modelId="{D22521B7-DBC3-4C4C-AEAD-38ED43151040}" type="pres">
      <dgm:prSet presAssocID="{36C208AE-607A-491A-B101-1640D9473996}" presName="ThreeNodes_2_text" presStyleLbl="node1" presStyleIdx="2" presStyleCnt="3">
        <dgm:presLayoutVars>
          <dgm:bulletEnabled val="1"/>
        </dgm:presLayoutVars>
      </dgm:prSet>
      <dgm:spPr/>
    </dgm:pt>
    <dgm:pt modelId="{11D6E5AA-6D74-4D69-A6C0-5305DCAF2360}" type="pres">
      <dgm:prSet presAssocID="{36C208AE-607A-491A-B101-1640D947399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7511104-187F-4FEB-BE5F-F8A8C132B9F5}" type="presOf" srcId="{0F4D5E95-FFF6-4B48-B40B-3BF5948AE9EB}" destId="{775B3AE7-A33A-46A7-8336-CB142D326FA0}" srcOrd="0" destOrd="0" presId="urn:microsoft.com/office/officeart/2005/8/layout/vProcess5"/>
    <dgm:cxn modelId="{12B22D12-94C7-4E3E-A504-60D5E2CC85E4}" type="presOf" srcId="{0F4D5E95-FFF6-4B48-B40B-3BF5948AE9EB}" destId="{D22521B7-DBC3-4C4C-AEAD-38ED43151040}" srcOrd="1" destOrd="0" presId="urn:microsoft.com/office/officeart/2005/8/layout/vProcess5"/>
    <dgm:cxn modelId="{385F7919-B5F8-4326-AE25-B9475E01921C}" type="presOf" srcId="{842AE26B-0358-4A93-9CBB-770B1BE82D9D}" destId="{1FEA6F2F-696E-42CE-8BA3-A8603E47AA16}" srcOrd="0" destOrd="0" presId="urn:microsoft.com/office/officeart/2005/8/layout/vProcess5"/>
    <dgm:cxn modelId="{7709303F-8F49-4720-A783-35A843D682EB}" type="presOf" srcId="{36C208AE-607A-491A-B101-1640D9473996}" destId="{467CCBCA-883F-4160-930D-8FAC6D57782D}" srcOrd="0" destOrd="0" presId="urn:microsoft.com/office/officeart/2005/8/layout/vProcess5"/>
    <dgm:cxn modelId="{F12C2764-30BA-4731-8FC1-04E926A0B99F}" type="presOf" srcId="{2333E350-ADB6-425A-8E72-9AAD845D596D}" destId="{647B2F15-756E-499A-BBBA-A51F46DB6076}" srcOrd="0" destOrd="0" presId="urn:microsoft.com/office/officeart/2005/8/layout/vProcess5"/>
    <dgm:cxn modelId="{6BC00C71-2822-4CA2-A228-742D02CEE0D5}" type="presOf" srcId="{5C7232DA-2E73-44F0-B299-F605C658CD38}" destId="{2F11F789-61AB-459F-B2CF-C11F0BF21385}" srcOrd="1" destOrd="0" presId="urn:microsoft.com/office/officeart/2005/8/layout/vProcess5"/>
    <dgm:cxn modelId="{CB1D8E78-BAD0-4661-8EC6-68AEE583265E}" srcId="{36C208AE-607A-491A-B101-1640D9473996}" destId="{CFA62EAF-B0AC-4EF5-AE99-79C314DA5A8F}" srcOrd="2" destOrd="0" parTransId="{20F56781-9009-4ECE-B374-F1178FC9D3F6}" sibTransId="{6AE5FDCC-AD14-4297-BB12-0D7AA1184A8B}"/>
    <dgm:cxn modelId="{2A873D7E-1EC6-4C37-8A42-3A4F0554BA74}" type="presOf" srcId="{CFA62EAF-B0AC-4EF5-AE99-79C314DA5A8F}" destId="{8A6318C7-F54C-4DD7-8355-422641F0A90E}" srcOrd="0" destOrd="0" presId="urn:microsoft.com/office/officeart/2005/8/layout/vProcess5"/>
    <dgm:cxn modelId="{8A70D688-9555-444C-B738-5C15549C1B21}" srcId="{36C208AE-607A-491A-B101-1640D9473996}" destId="{5C7232DA-2E73-44F0-B299-F605C658CD38}" srcOrd="0" destOrd="0" parTransId="{0E455A61-75AD-4B19-B5E0-E6543145AA6E}" sibTransId="{2333E350-ADB6-425A-8E72-9AAD845D596D}"/>
    <dgm:cxn modelId="{BB0C67A1-C613-4127-B48D-80A0FBFD1722}" type="presOf" srcId="{5C7232DA-2E73-44F0-B299-F605C658CD38}" destId="{4E68ED84-F9B1-4BC5-9767-4E210EA949C2}" srcOrd="0" destOrd="0" presId="urn:microsoft.com/office/officeart/2005/8/layout/vProcess5"/>
    <dgm:cxn modelId="{DF2986A2-C896-44F7-BB8A-D758E8D97D0E}" type="presOf" srcId="{CFA62EAF-B0AC-4EF5-AE99-79C314DA5A8F}" destId="{11D6E5AA-6D74-4D69-A6C0-5305DCAF2360}" srcOrd="1" destOrd="0" presId="urn:microsoft.com/office/officeart/2005/8/layout/vProcess5"/>
    <dgm:cxn modelId="{D395F3AA-77CA-4ABE-BE96-F288EF4AB780}" srcId="{36C208AE-607A-491A-B101-1640D9473996}" destId="{0F4D5E95-FFF6-4B48-B40B-3BF5948AE9EB}" srcOrd="1" destOrd="0" parTransId="{5B9EA246-2523-4E91-A7ED-534D8934BFB2}" sibTransId="{842AE26B-0358-4A93-9CBB-770B1BE82D9D}"/>
    <dgm:cxn modelId="{C0C8DF9B-0142-4F81-8146-C9AB221E2F8D}" type="presParOf" srcId="{467CCBCA-883F-4160-930D-8FAC6D57782D}" destId="{364B1330-FA40-4501-87B5-74659CBF498D}" srcOrd="0" destOrd="0" presId="urn:microsoft.com/office/officeart/2005/8/layout/vProcess5"/>
    <dgm:cxn modelId="{B48248A7-67C6-4995-B21D-4EDFB4233F08}" type="presParOf" srcId="{467CCBCA-883F-4160-930D-8FAC6D57782D}" destId="{4E68ED84-F9B1-4BC5-9767-4E210EA949C2}" srcOrd="1" destOrd="0" presId="urn:microsoft.com/office/officeart/2005/8/layout/vProcess5"/>
    <dgm:cxn modelId="{CD918F54-F73F-4094-968B-95618701B1AF}" type="presParOf" srcId="{467CCBCA-883F-4160-930D-8FAC6D57782D}" destId="{775B3AE7-A33A-46A7-8336-CB142D326FA0}" srcOrd="2" destOrd="0" presId="urn:microsoft.com/office/officeart/2005/8/layout/vProcess5"/>
    <dgm:cxn modelId="{893E326A-286B-46E4-AACF-6A9BFD8770C0}" type="presParOf" srcId="{467CCBCA-883F-4160-930D-8FAC6D57782D}" destId="{8A6318C7-F54C-4DD7-8355-422641F0A90E}" srcOrd="3" destOrd="0" presId="urn:microsoft.com/office/officeart/2005/8/layout/vProcess5"/>
    <dgm:cxn modelId="{D5237344-9A84-44DA-8FC4-F36AAFCBE34F}" type="presParOf" srcId="{467CCBCA-883F-4160-930D-8FAC6D57782D}" destId="{647B2F15-756E-499A-BBBA-A51F46DB6076}" srcOrd="4" destOrd="0" presId="urn:microsoft.com/office/officeart/2005/8/layout/vProcess5"/>
    <dgm:cxn modelId="{6E7C42C7-0E56-42F2-8FF6-80E3294CB065}" type="presParOf" srcId="{467CCBCA-883F-4160-930D-8FAC6D57782D}" destId="{1FEA6F2F-696E-42CE-8BA3-A8603E47AA16}" srcOrd="5" destOrd="0" presId="urn:microsoft.com/office/officeart/2005/8/layout/vProcess5"/>
    <dgm:cxn modelId="{349966DE-B9FA-45AD-A617-D16862A21B23}" type="presParOf" srcId="{467CCBCA-883F-4160-930D-8FAC6D57782D}" destId="{2F11F789-61AB-459F-B2CF-C11F0BF21385}" srcOrd="6" destOrd="0" presId="urn:microsoft.com/office/officeart/2005/8/layout/vProcess5"/>
    <dgm:cxn modelId="{7CFC5C41-44F1-415C-918B-90C17A08BCCC}" type="presParOf" srcId="{467CCBCA-883F-4160-930D-8FAC6D57782D}" destId="{D22521B7-DBC3-4C4C-AEAD-38ED43151040}" srcOrd="7" destOrd="0" presId="urn:microsoft.com/office/officeart/2005/8/layout/vProcess5"/>
    <dgm:cxn modelId="{B8CB19E7-5F83-46DB-A611-A4E29F0B8F7F}" type="presParOf" srcId="{467CCBCA-883F-4160-930D-8FAC6D57782D}" destId="{11D6E5AA-6D74-4D69-A6C0-5305DCAF236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6D948A-9892-46A4-B68D-A2741D14314C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8B6662-8C52-41BC-9B7E-B8253F22C3E8}">
      <dgm:prSet/>
      <dgm:spPr/>
      <dgm:t>
        <a:bodyPr/>
        <a:lstStyle/>
        <a:p>
          <a:r>
            <a:rPr lang="en-US" dirty="0"/>
            <a:t>Users must be logged in to use this particular feature. Once logged in, Restroom owners can add/update and delete their restroom.</a:t>
          </a:r>
        </a:p>
      </dgm:t>
    </dgm:pt>
    <dgm:pt modelId="{B457221B-4651-4A96-B793-9FCAC1059D9A}" type="parTrans" cxnId="{9A448FDD-1D39-45C3-ABF7-1EFDFA5ABB96}">
      <dgm:prSet/>
      <dgm:spPr/>
      <dgm:t>
        <a:bodyPr/>
        <a:lstStyle/>
        <a:p>
          <a:endParaRPr lang="en-US"/>
        </a:p>
      </dgm:t>
    </dgm:pt>
    <dgm:pt modelId="{A9DFCF29-9818-4E62-8C1C-F3DF2CDF7C78}" type="sibTrans" cxnId="{9A448FDD-1D39-45C3-ABF7-1EFDFA5ABB96}">
      <dgm:prSet/>
      <dgm:spPr/>
      <dgm:t>
        <a:bodyPr/>
        <a:lstStyle/>
        <a:p>
          <a:endParaRPr lang="en-US"/>
        </a:p>
      </dgm:t>
    </dgm:pt>
    <dgm:pt modelId="{62CD1C62-3097-4893-B103-C71844F4400D}">
      <dgm:prSet/>
      <dgm:spPr/>
      <dgm:t>
        <a:bodyPr/>
        <a:lstStyle/>
        <a:p>
          <a:r>
            <a:rPr lang="en-US" dirty="0"/>
            <a:t>Users can add/update and delete new restroom location.</a:t>
          </a:r>
        </a:p>
      </dgm:t>
    </dgm:pt>
    <dgm:pt modelId="{2E1A2AAA-A2D5-405E-8B5F-0578036BF214}" type="parTrans" cxnId="{D0616768-856C-4ACB-B60B-1953E3EDD254}">
      <dgm:prSet/>
      <dgm:spPr/>
      <dgm:t>
        <a:bodyPr/>
        <a:lstStyle/>
        <a:p>
          <a:endParaRPr lang="en-US"/>
        </a:p>
      </dgm:t>
    </dgm:pt>
    <dgm:pt modelId="{AC61DD38-E1D6-4B29-84A2-1995818D60B4}" type="sibTrans" cxnId="{D0616768-856C-4ACB-B60B-1953E3EDD254}">
      <dgm:prSet/>
      <dgm:spPr/>
      <dgm:t>
        <a:bodyPr/>
        <a:lstStyle/>
        <a:p>
          <a:endParaRPr lang="en-US"/>
        </a:p>
      </dgm:t>
    </dgm:pt>
    <dgm:pt modelId="{0C8711CA-4421-499B-B6EC-438B0819155D}">
      <dgm:prSet/>
      <dgm:spPr/>
      <dgm:t>
        <a:bodyPr/>
        <a:lstStyle/>
        <a:p>
          <a:r>
            <a:rPr lang="en-US"/>
            <a:t>RestMap will check whether the restroom is already present in the database, if not, it will add a new restroom along with fields like Location, Facilities, Availability Options etc.</a:t>
          </a:r>
        </a:p>
      </dgm:t>
    </dgm:pt>
    <dgm:pt modelId="{5D623761-6343-467B-B2C5-E75EA9883A3A}" type="parTrans" cxnId="{763DD810-4D55-428C-975D-52549F962E7D}">
      <dgm:prSet/>
      <dgm:spPr/>
      <dgm:t>
        <a:bodyPr/>
        <a:lstStyle/>
        <a:p>
          <a:endParaRPr lang="en-US"/>
        </a:p>
      </dgm:t>
    </dgm:pt>
    <dgm:pt modelId="{61844338-1CA7-4B2D-8422-8A9BEFEFF9D1}" type="sibTrans" cxnId="{763DD810-4D55-428C-975D-52549F962E7D}">
      <dgm:prSet/>
      <dgm:spPr/>
      <dgm:t>
        <a:bodyPr/>
        <a:lstStyle/>
        <a:p>
          <a:endParaRPr lang="en-US"/>
        </a:p>
      </dgm:t>
    </dgm:pt>
    <dgm:pt modelId="{CDE22E54-B7C3-4B1A-93C7-7460A47F20A4}" type="pres">
      <dgm:prSet presAssocID="{406D948A-9892-46A4-B68D-A2741D14314C}" presName="outerComposite" presStyleCnt="0">
        <dgm:presLayoutVars>
          <dgm:chMax val="5"/>
          <dgm:dir/>
          <dgm:resizeHandles val="exact"/>
        </dgm:presLayoutVars>
      </dgm:prSet>
      <dgm:spPr/>
    </dgm:pt>
    <dgm:pt modelId="{C094FE8C-547B-4C74-9430-DEA35B3A4A1B}" type="pres">
      <dgm:prSet presAssocID="{406D948A-9892-46A4-B68D-A2741D14314C}" presName="dummyMaxCanvas" presStyleCnt="0">
        <dgm:presLayoutVars/>
      </dgm:prSet>
      <dgm:spPr/>
    </dgm:pt>
    <dgm:pt modelId="{675C933B-D844-43F6-813E-60EC4CF79033}" type="pres">
      <dgm:prSet presAssocID="{406D948A-9892-46A4-B68D-A2741D14314C}" presName="ThreeNodes_1" presStyleLbl="node1" presStyleIdx="0" presStyleCnt="3">
        <dgm:presLayoutVars>
          <dgm:bulletEnabled val="1"/>
        </dgm:presLayoutVars>
      </dgm:prSet>
      <dgm:spPr/>
    </dgm:pt>
    <dgm:pt modelId="{4457D304-6D6A-4693-BDF0-AE23DE790E87}" type="pres">
      <dgm:prSet presAssocID="{406D948A-9892-46A4-B68D-A2741D14314C}" presName="ThreeNodes_2" presStyleLbl="node1" presStyleIdx="1" presStyleCnt="3">
        <dgm:presLayoutVars>
          <dgm:bulletEnabled val="1"/>
        </dgm:presLayoutVars>
      </dgm:prSet>
      <dgm:spPr/>
    </dgm:pt>
    <dgm:pt modelId="{6C2288EE-1BF4-4501-9A2F-6CAB3C42B6D2}" type="pres">
      <dgm:prSet presAssocID="{406D948A-9892-46A4-B68D-A2741D14314C}" presName="ThreeNodes_3" presStyleLbl="node1" presStyleIdx="2" presStyleCnt="3">
        <dgm:presLayoutVars>
          <dgm:bulletEnabled val="1"/>
        </dgm:presLayoutVars>
      </dgm:prSet>
      <dgm:spPr/>
    </dgm:pt>
    <dgm:pt modelId="{779047A1-7376-4A0F-9ED3-154A7EC1543F}" type="pres">
      <dgm:prSet presAssocID="{406D948A-9892-46A4-B68D-A2741D14314C}" presName="ThreeConn_1-2" presStyleLbl="fgAccFollowNode1" presStyleIdx="0" presStyleCnt="2">
        <dgm:presLayoutVars>
          <dgm:bulletEnabled val="1"/>
        </dgm:presLayoutVars>
      </dgm:prSet>
      <dgm:spPr/>
    </dgm:pt>
    <dgm:pt modelId="{E9DF563A-0424-4F08-BFCC-26DD27EB80F9}" type="pres">
      <dgm:prSet presAssocID="{406D948A-9892-46A4-B68D-A2741D14314C}" presName="ThreeConn_2-3" presStyleLbl="fgAccFollowNode1" presStyleIdx="1" presStyleCnt="2">
        <dgm:presLayoutVars>
          <dgm:bulletEnabled val="1"/>
        </dgm:presLayoutVars>
      </dgm:prSet>
      <dgm:spPr/>
    </dgm:pt>
    <dgm:pt modelId="{1659F67D-1629-4F5D-A778-DC051FB8E280}" type="pres">
      <dgm:prSet presAssocID="{406D948A-9892-46A4-B68D-A2741D14314C}" presName="ThreeNodes_1_text" presStyleLbl="node1" presStyleIdx="2" presStyleCnt="3">
        <dgm:presLayoutVars>
          <dgm:bulletEnabled val="1"/>
        </dgm:presLayoutVars>
      </dgm:prSet>
      <dgm:spPr/>
    </dgm:pt>
    <dgm:pt modelId="{DFDA0AD6-8A68-4EF0-8828-47F946835CDD}" type="pres">
      <dgm:prSet presAssocID="{406D948A-9892-46A4-B68D-A2741D14314C}" presName="ThreeNodes_2_text" presStyleLbl="node1" presStyleIdx="2" presStyleCnt="3">
        <dgm:presLayoutVars>
          <dgm:bulletEnabled val="1"/>
        </dgm:presLayoutVars>
      </dgm:prSet>
      <dgm:spPr/>
    </dgm:pt>
    <dgm:pt modelId="{ED7E3856-70B7-42C8-B3FF-028A94A73085}" type="pres">
      <dgm:prSet presAssocID="{406D948A-9892-46A4-B68D-A2741D14314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63DD810-4D55-428C-975D-52549F962E7D}" srcId="{406D948A-9892-46A4-B68D-A2741D14314C}" destId="{0C8711CA-4421-499B-B6EC-438B0819155D}" srcOrd="2" destOrd="0" parTransId="{5D623761-6343-467B-B2C5-E75EA9883A3A}" sibTransId="{61844338-1CA7-4B2D-8422-8A9BEFEFF9D1}"/>
    <dgm:cxn modelId="{78B17125-B5A3-4A02-AC48-3CA3F65101C7}" type="presOf" srcId="{406D948A-9892-46A4-B68D-A2741D14314C}" destId="{CDE22E54-B7C3-4B1A-93C7-7460A47F20A4}" srcOrd="0" destOrd="0" presId="urn:microsoft.com/office/officeart/2005/8/layout/vProcess5"/>
    <dgm:cxn modelId="{752C1231-726A-4D8F-B5DE-E07D3B981D74}" type="presOf" srcId="{0C8711CA-4421-499B-B6EC-438B0819155D}" destId="{ED7E3856-70B7-42C8-B3FF-028A94A73085}" srcOrd="1" destOrd="0" presId="urn:microsoft.com/office/officeart/2005/8/layout/vProcess5"/>
    <dgm:cxn modelId="{28F34B44-AA67-4EB8-9AEB-F742B8DD34B8}" type="presOf" srcId="{AC61DD38-E1D6-4B29-84A2-1995818D60B4}" destId="{E9DF563A-0424-4F08-BFCC-26DD27EB80F9}" srcOrd="0" destOrd="0" presId="urn:microsoft.com/office/officeart/2005/8/layout/vProcess5"/>
    <dgm:cxn modelId="{D0616768-856C-4ACB-B60B-1953E3EDD254}" srcId="{406D948A-9892-46A4-B68D-A2741D14314C}" destId="{62CD1C62-3097-4893-B103-C71844F4400D}" srcOrd="1" destOrd="0" parTransId="{2E1A2AAA-A2D5-405E-8B5F-0578036BF214}" sibTransId="{AC61DD38-E1D6-4B29-84A2-1995818D60B4}"/>
    <dgm:cxn modelId="{44A8C86C-68CF-417E-9F45-043B108DD48A}" type="presOf" srcId="{858B6662-8C52-41BC-9B7E-B8253F22C3E8}" destId="{1659F67D-1629-4F5D-A778-DC051FB8E280}" srcOrd="1" destOrd="0" presId="urn:microsoft.com/office/officeart/2005/8/layout/vProcess5"/>
    <dgm:cxn modelId="{4AE3C192-0565-44DB-9725-DE132A6A61CA}" type="presOf" srcId="{A9DFCF29-9818-4E62-8C1C-F3DF2CDF7C78}" destId="{779047A1-7376-4A0F-9ED3-154A7EC1543F}" srcOrd="0" destOrd="0" presId="urn:microsoft.com/office/officeart/2005/8/layout/vProcess5"/>
    <dgm:cxn modelId="{87140BA9-2F4C-4957-A617-AD641351F09A}" type="presOf" srcId="{62CD1C62-3097-4893-B103-C71844F4400D}" destId="{4457D304-6D6A-4693-BDF0-AE23DE790E87}" srcOrd="0" destOrd="0" presId="urn:microsoft.com/office/officeart/2005/8/layout/vProcess5"/>
    <dgm:cxn modelId="{37BA64B0-1AF2-48D9-8DBA-FD485051E1B0}" type="presOf" srcId="{0C8711CA-4421-499B-B6EC-438B0819155D}" destId="{6C2288EE-1BF4-4501-9A2F-6CAB3C42B6D2}" srcOrd="0" destOrd="0" presId="urn:microsoft.com/office/officeart/2005/8/layout/vProcess5"/>
    <dgm:cxn modelId="{302172D4-2D66-464E-AC9D-82D8825E085A}" type="presOf" srcId="{858B6662-8C52-41BC-9B7E-B8253F22C3E8}" destId="{675C933B-D844-43F6-813E-60EC4CF79033}" srcOrd="0" destOrd="0" presId="urn:microsoft.com/office/officeart/2005/8/layout/vProcess5"/>
    <dgm:cxn modelId="{9A448FDD-1D39-45C3-ABF7-1EFDFA5ABB96}" srcId="{406D948A-9892-46A4-B68D-A2741D14314C}" destId="{858B6662-8C52-41BC-9B7E-B8253F22C3E8}" srcOrd="0" destOrd="0" parTransId="{B457221B-4651-4A96-B793-9FCAC1059D9A}" sibTransId="{A9DFCF29-9818-4E62-8C1C-F3DF2CDF7C78}"/>
    <dgm:cxn modelId="{66EFF6FA-1D49-4551-ABEC-2348537ECD4F}" type="presOf" srcId="{62CD1C62-3097-4893-B103-C71844F4400D}" destId="{DFDA0AD6-8A68-4EF0-8828-47F946835CDD}" srcOrd="1" destOrd="0" presId="urn:microsoft.com/office/officeart/2005/8/layout/vProcess5"/>
    <dgm:cxn modelId="{4F47D61F-AB49-4959-9E4A-44B1A20E69CA}" type="presParOf" srcId="{CDE22E54-B7C3-4B1A-93C7-7460A47F20A4}" destId="{C094FE8C-547B-4C74-9430-DEA35B3A4A1B}" srcOrd="0" destOrd="0" presId="urn:microsoft.com/office/officeart/2005/8/layout/vProcess5"/>
    <dgm:cxn modelId="{262954F3-1442-4587-9032-E7309AEFF668}" type="presParOf" srcId="{CDE22E54-B7C3-4B1A-93C7-7460A47F20A4}" destId="{675C933B-D844-43F6-813E-60EC4CF79033}" srcOrd="1" destOrd="0" presId="urn:microsoft.com/office/officeart/2005/8/layout/vProcess5"/>
    <dgm:cxn modelId="{082AE433-3BCB-4F15-B38B-772BDD62FD7E}" type="presParOf" srcId="{CDE22E54-B7C3-4B1A-93C7-7460A47F20A4}" destId="{4457D304-6D6A-4693-BDF0-AE23DE790E87}" srcOrd="2" destOrd="0" presId="urn:microsoft.com/office/officeart/2005/8/layout/vProcess5"/>
    <dgm:cxn modelId="{B48F8402-E168-434C-827C-FCBDB912E67A}" type="presParOf" srcId="{CDE22E54-B7C3-4B1A-93C7-7460A47F20A4}" destId="{6C2288EE-1BF4-4501-9A2F-6CAB3C42B6D2}" srcOrd="3" destOrd="0" presId="urn:microsoft.com/office/officeart/2005/8/layout/vProcess5"/>
    <dgm:cxn modelId="{888EB2C2-0CD5-49AA-B73B-4C0F3907E363}" type="presParOf" srcId="{CDE22E54-B7C3-4B1A-93C7-7460A47F20A4}" destId="{779047A1-7376-4A0F-9ED3-154A7EC1543F}" srcOrd="4" destOrd="0" presId="urn:microsoft.com/office/officeart/2005/8/layout/vProcess5"/>
    <dgm:cxn modelId="{8AB52A3F-8AAA-412D-81DB-F04CF2CA0EBB}" type="presParOf" srcId="{CDE22E54-B7C3-4B1A-93C7-7460A47F20A4}" destId="{E9DF563A-0424-4F08-BFCC-26DD27EB80F9}" srcOrd="5" destOrd="0" presId="urn:microsoft.com/office/officeart/2005/8/layout/vProcess5"/>
    <dgm:cxn modelId="{156A62AE-F734-48CD-9974-E37F669ECB0E}" type="presParOf" srcId="{CDE22E54-B7C3-4B1A-93C7-7460A47F20A4}" destId="{1659F67D-1629-4F5D-A778-DC051FB8E280}" srcOrd="6" destOrd="0" presId="urn:microsoft.com/office/officeart/2005/8/layout/vProcess5"/>
    <dgm:cxn modelId="{352AE811-3F01-4585-95AC-772CF728051D}" type="presParOf" srcId="{CDE22E54-B7C3-4B1A-93C7-7460A47F20A4}" destId="{DFDA0AD6-8A68-4EF0-8828-47F946835CDD}" srcOrd="7" destOrd="0" presId="urn:microsoft.com/office/officeart/2005/8/layout/vProcess5"/>
    <dgm:cxn modelId="{81866385-6CE4-49EF-BB12-B6215842F665}" type="presParOf" srcId="{CDE22E54-B7C3-4B1A-93C7-7460A47F20A4}" destId="{ED7E3856-70B7-42C8-B3FF-028A94A7308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EBECB7-63B6-44BE-89C3-C277099E5253}" type="doc">
      <dgm:prSet loTypeId="urn:microsoft.com/office/officeart/2016/7/layout/VerticalSolidAction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DC11D95-6A5A-45F4-82C5-C67D45152E5E}">
      <dgm:prSet/>
      <dgm:spPr/>
      <dgm:t>
        <a:bodyPr/>
        <a:lstStyle/>
        <a:p>
          <a:r>
            <a:rPr lang="en-US" dirty="0"/>
            <a:t>Features</a:t>
          </a:r>
        </a:p>
      </dgm:t>
    </dgm:pt>
    <dgm:pt modelId="{857FD9DA-070F-4995-BD7D-D6EA5A56B721}" type="parTrans" cxnId="{0C94F572-60A0-4956-879B-35EFD1D5366B}">
      <dgm:prSet/>
      <dgm:spPr/>
      <dgm:t>
        <a:bodyPr/>
        <a:lstStyle/>
        <a:p>
          <a:endParaRPr lang="en-US"/>
        </a:p>
      </dgm:t>
    </dgm:pt>
    <dgm:pt modelId="{D96C7C4E-E166-4B65-BC70-B25BED2FD833}" type="sibTrans" cxnId="{0C94F572-60A0-4956-879B-35EFD1D5366B}">
      <dgm:prSet/>
      <dgm:spPr/>
      <dgm:t>
        <a:bodyPr/>
        <a:lstStyle/>
        <a:p>
          <a:endParaRPr lang="en-US"/>
        </a:p>
      </dgm:t>
    </dgm:pt>
    <dgm:pt modelId="{5C235CF7-9C7A-40BF-A094-2736D6021BA9}">
      <dgm:prSet/>
      <dgm:spPr/>
      <dgm:t>
        <a:bodyPr/>
        <a:lstStyle/>
        <a:p>
          <a:endParaRPr lang="en-US" dirty="0"/>
        </a:p>
        <a:p>
          <a:r>
            <a:rPr lang="en-US" dirty="0"/>
            <a:t>Users will be able to navigate to the washroom using direction button. They can also have a look at the images of the restroom.</a:t>
          </a:r>
        </a:p>
        <a:p>
          <a:r>
            <a:rPr lang="en-US" dirty="0"/>
            <a:t>Users can see the facilities available at the restroom, along with the opening hours and review summary.</a:t>
          </a:r>
        </a:p>
        <a:p>
          <a:endParaRPr lang="en-US" dirty="0"/>
        </a:p>
      </dgm:t>
    </dgm:pt>
    <dgm:pt modelId="{91C1B8C9-2B55-48B9-A00E-6E57D86B88FD}" type="parTrans" cxnId="{1DE98985-086F-44AD-B85C-B83A3193DA11}">
      <dgm:prSet/>
      <dgm:spPr/>
      <dgm:t>
        <a:bodyPr/>
        <a:lstStyle/>
        <a:p>
          <a:endParaRPr lang="en-US"/>
        </a:p>
      </dgm:t>
    </dgm:pt>
    <dgm:pt modelId="{FEC7B538-6386-4693-B563-7B2AA367FB7B}" type="sibTrans" cxnId="{1DE98985-086F-44AD-B85C-B83A3193DA11}">
      <dgm:prSet/>
      <dgm:spPr/>
      <dgm:t>
        <a:bodyPr/>
        <a:lstStyle/>
        <a:p>
          <a:endParaRPr lang="en-US"/>
        </a:p>
      </dgm:t>
    </dgm:pt>
    <dgm:pt modelId="{11A557DD-AB93-458F-BBCD-BE21E5EE1B0E}">
      <dgm:prSet/>
      <dgm:spPr/>
      <dgm:t>
        <a:bodyPr/>
        <a:lstStyle/>
        <a:p>
          <a:r>
            <a:rPr lang="en-US" dirty="0"/>
            <a:t>Report/Lodge Complain</a:t>
          </a:r>
        </a:p>
      </dgm:t>
    </dgm:pt>
    <dgm:pt modelId="{BB7AF6F7-7400-4980-8EA8-2805BDDA558A}" type="parTrans" cxnId="{60B303A1-EF14-4B75-B780-CA5069E33B8A}">
      <dgm:prSet/>
      <dgm:spPr/>
      <dgm:t>
        <a:bodyPr/>
        <a:lstStyle/>
        <a:p>
          <a:endParaRPr lang="en-US"/>
        </a:p>
      </dgm:t>
    </dgm:pt>
    <dgm:pt modelId="{4D79E5FC-AD81-4047-BE62-9D40B8BFEFCE}" type="sibTrans" cxnId="{60B303A1-EF14-4B75-B780-CA5069E33B8A}">
      <dgm:prSet/>
      <dgm:spPr/>
      <dgm:t>
        <a:bodyPr/>
        <a:lstStyle/>
        <a:p>
          <a:endParaRPr lang="en-US"/>
        </a:p>
      </dgm:t>
    </dgm:pt>
    <dgm:pt modelId="{1BF22986-680B-4D61-AC5F-D9D252A6B61A}">
      <dgm:prSet/>
      <dgm:spPr/>
      <dgm:t>
        <a:bodyPr/>
        <a:lstStyle/>
        <a:p>
          <a:r>
            <a:rPr lang="en-US" dirty="0"/>
            <a:t>End users can report/lodge complaints to the authorities based on the current situation of the washroom using the phone / email button available on the application.</a:t>
          </a:r>
        </a:p>
      </dgm:t>
    </dgm:pt>
    <dgm:pt modelId="{E3D521AC-7E1E-41DC-AB93-B19F369BDC4A}" type="parTrans" cxnId="{6F4238A1-DDE9-40E6-9E33-ABAB6A330A4E}">
      <dgm:prSet/>
      <dgm:spPr/>
      <dgm:t>
        <a:bodyPr/>
        <a:lstStyle/>
        <a:p>
          <a:endParaRPr lang="en-US"/>
        </a:p>
      </dgm:t>
    </dgm:pt>
    <dgm:pt modelId="{B668C1ED-EFB8-403A-BED7-EC590DDB106C}" type="sibTrans" cxnId="{6F4238A1-DDE9-40E6-9E33-ABAB6A330A4E}">
      <dgm:prSet/>
      <dgm:spPr/>
      <dgm:t>
        <a:bodyPr/>
        <a:lstStyle/>
        <a:p>
          <a:endParaRPr lang="en-US"/>
        </a:p>
      </dgm:t>
    </dgm:pt>
    <dgm:pt modelId="{A05E4A73-EDBD-4699-865C-5685F02992B6}">
      <dgm:prSet/>
      <dgm:spPr/>
      <dgm:t>
        <a:bodyPr/>
        <a:lstStyle/>
        <a:p>
          <a:r>
            <a:rPr lang="en-US" dirty="0"/>
            <a:t>Review Summary</a:t>
          </a:r>
        </a:p>
      </dgm:t>
    </dgm:pt>
    <dgm:pt modelId="{7A3D26AF-AD7D-408E-B38E-1E02B49B26AE}" type="parTrans" cxnId="{07545ABF-E290-4244-B5BA-DC375E9D8E0C}">
      <dgm:prSet/>
      <dgm:spPr/>
      <dgm:t>
        <a:bodyPr/>
        <a:lstStyle/>
        <a:p>
          <a:endParaRPr lang="en-US"/>
        </a:p>
      </dgm:t>
    </dgm:pt>
    <dgm:pt modelId="{9A6B088F-3C34-488C-893B-7BE4B7D3CDBA}" type="sibTrans" cxnId="{07545ABF-E290-4244-B5BA-DC375E9D8E0C}">
      <dgm:prSet/>
      <dgm:spPr/>
      <dgm:t>
        <a:bodyPr/>
        <a:lstStyle/>
        <a:p>
          <a:endParaRPr lang="en-US"/>
        </a:p>
      </dgm:t>
    </dgm:pt>
    <dgm:pt modelId="{B7BA2377-CA48-4193-90EF-4C6BC2EB946B}">
      <dgm:prSet/>
      <dgm:spPr/>
      <dgm:t>
        <a:bodyPr/>
        <a:lstStyle/>
        <a:p>
          <a:r>
            <a:rPr lang="en-US" dirty="0" err="1"/>
            <a:t>RestMap</a:t>
          </a:r>
          <a:r>
            <a:rPr lang="en-US" dirty="0"/>
            <a:t> users can add their reviews in the review summary section and can even provide ratings for the particular washroom.</a:t>
          </a:r>
        </a:p>
      </dgm:t>
    </dgm:pt>
    <dgm:pt modelId="{D7CB09D8-2D2C-4CCB-926C-E5D2E219012F}" type="parTrans" cxnId="{62169E26-7F9F-4E0B-AA5B-C38A92074236}">
      <dgm:prSet/>
      <dgm:spPr/>
      <dgm:t>
        <a:bodyPr/>
        <a:lstStyle/>
        <a:p>
          <a:endParaRPr lang="en-US"/>
        </a:p>
      </dgm:t>
    </dgm:pt>
    <dgm:pt modelId="{D41302FC-C8EB-4F5C-AD10-9ADB429C3C16}" type="sibTrans" cxnId="{62169E26-7F9F-4E0B-AA5B-C38A92074236}">
      <dgm:prSet/>
      <dgm:spPr/>
      <dgm:t>
        <a:bodyPr/>
        <a:lstStyle/>
        <a:p>
          <a:endParaRPr lang="en-US"/>
        </a:p>
      </dgm:t>
    </dgm:pt>
    <dgm:pt modelId="{4FBBCA18-9A28-42DA-B469-B579D30CDE93}" type="pres">
      <dgm:prSet presAssocID="{B4EBECB7-63B6-44BE-89C3-C277099E5253}" presName="Name0" presStyleCnt="0">
        <dgm:presLayoutVars>
          <dgm:dir/>
          <dgm:animLvl val="lvl"/>
          <dgm:resizeHandles val="exact"/>
        </dgm:presLayoutVars>
      </dgm:prSet>
      <dgm:spPr/>
    </dgm:pt>
    <dgm:pt modelId="{69E4810C-B1EE-466B-8472-E3CFCB4B9D6A}" type="pres">
      <dgm:prSet presAssocID="{8DC11D95-6A5A-45F4-82C5-C67D45152E5E}" presName="linNode" presStyleCnt="0"/>
      <dgm:spPr/>
    </dgm:pt>
    <dgm:pt modelId="{93517A41-79AA-4F79-AC13-2CEEEECF4B34}" type="pres">
      <dgm:prSet presAssocID="{8DC11D95-6A5A-45F4-82C5-C67D45152E5E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87B2CE21-22DB-42F4-BF77-4646BAFFA373}" type="pres">
      <dgm:prSet presAssocID="{8DC11D95-6A5A-45F4-82C5-C67D45152E5E}" presName="descendantText" presStyleLbl="alignAccFollowNode1" presStyleIdx="0" presStyleCnt="3">
        <dgm:presLayoutVars>
          <dgm:bulletEnabled/>
        </dgm:presLayoutVars>
      </dgm:prSet>
      <dgm:spPr/>
    </dgm:pt>
    <dgm:pt modelId="{17BD1EEF-F6DE-4406-886D-801F6228D71A}" type="pres">
      <dgm:prSet presAssocID="{D96C7C4E-E166-4B65-BC70-B25BED2FD833}" presName="sp" presStyleCnt="0"/>
      <dgm:spPr/>
    </dgm:pt>
    <dgm:pt modelId="{7A74DAB9-DDDB-4E3C-A0B2-600FE44ADA42}" type="pres">
      <dgm:prSet presAssocID="{11A557DD-AB93-458F-BBCD-BE21E5EE1B0E}" presName="linNode" presStyleCnt="0"/>
      <dgm:spPr/>
    </dgm:pt>
    <dgm:pt modelId="{74342E47-F456-4372-806A-7AFA9EA0F604}" type="pres">
      <dgm:prSet presAssocID="{11A557DD-AB93-458F-BBCD-BE21E5EE1B0E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29961B10-ACAD-4947-B6A6-A6A91F02EFA8}" type="pres">
      <dgm:prSet presAssocID="{11A557DD-AB93-458F-BBCD-BE21E5EE1B0E}" presName="descendantText" presStyleLbl="alignAccFollowNode1" presStyleIdx="1" presStyleCnt="3">
        <dgm:presLayoutVars>
          <dgm:bulletEnabled/>
        </dgm:presLayoutVars>
      </dgm:prSet>
      <dgm:spPr/>
    </dgm:pt>
    <dgm:pt modelId="{2B784ECA-49A4-4B35-AF91-F6D73D4FE0F2}" type="pres">
      <dgm:prSet presAssocID="{4D79E5FC-AD81-4047-BE62-9D40B8BFEFCE}" presName="sp" presStyleCnt="0"/>
      <dgm:spPr/>
    </dgm:pt>
    <dgm:pt modelId="{EFD88726-E331-4E95-A01E-A29E067CFA1D}" type="pres">
      <dgm:prSet presAssocID="{A05E4A73-EDBD-4699-865C-5685F02992B6}" presName="linNode" presStyleCnt="0"/>
      <dgm:spPr/>
    </dgm:pt>
    <dgm:pt modelId="{3F8C1B3E-7759-4D48-9C78-DF6195CE370C}" type="pres">
      <dgm:prSet presAssocID="{A05E4A73-EDBD-4699-865C-5685F02992B6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1661ACA6-264B-4A19-8DE3-F28CD59660A4}" type="pres">
      <dgm:prSet presAssocID="{A05E4A73-EDBD-4699-865C-5685F02992B6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3DC2EA1D-DF74-4F46-A9C1-6AE766F0C668}" type="presOf" srcId="{B7BA2377-CA48-4193-90EF-4C6BC2EB946B}" destId="{1661ACA6-264B-4A19-8DE3-F28CD59660A4}" srcOrd="0" destOrd="0" presId="urn:microsoft.com/office/officeart/2016/7/layout/VerticalSolidActionList"/>
    <dgm:cxn modelId="{62169E26-7F9F-4E0B-AA5B-C38A92074236}" srcId="{A05E4A73-EDBD-4699-865C-5685F02992B6}" destId="{B7BA2377-CA48-4193-90EF-4C6BC2EB946B}" srcOrd="0" destOrd="0" parTransId="{D7CB09D8-2D2C-4CCB-926C-E5D2E219012F}" sibTransId="{D41302FC-C8EB-4F5C-AD10-9ADB429C3C16}"/>
    <dgm:cxn modelId="{7BF21063-9717-42EA-883A-A566F2778138}" type="presOf" srcId="{8DC11D95-6A5A-45F4-82C5-C67D45152E5E}" destId="{93517A41-79AA-4F79-AC13-2CEEEECF4B34}" srcOrd="0" destOrd="0" presId="urn:microsoft.com/office/officeart/2016/7/layout/VerticalSolidActionList"/>
    <dgm:cxn modelId="{0C94F572-60A0-4956-879B-35EFD1D5366B}" srcId="{B4EBECB7-63B6-44BE-89C3-C277099E5253}" destId="{8DC11D95-6A5A-45F4-82C5-C67D45152E5E}" srcOrd="0" destOrd="0" parTransId="{857FD9DA-070F-4995-BD7D-D6EA5A56B721}" sibTransId="{D96C7C4E-E166-4B65-BC70-B25BED2FD833}"/>
    <dgm:cxn modelId="{1DE98985-086F-44AD-B85C-B83A3193DA11}" srcId="{8DC11D95-6A5A-45F4-82C5-C67D45152E5E}" destId="{5C235CF7-9C7A-40BF-A094-2736D6021BA9}" srcOrd="0" destOrd="0" parTransId="{91C1B8C9-2B55-48B9-A00E-6E57D86B88FD}" sibTransId="{FEC7B538-6386-4693-B563-7B2AA367FB7B}"/>
    <dgm:cxn modelId="{60B303A1-EF14-4B75-B780-CA5069E33B8A}" srcId="{B4EBECB7-63B6-44BE-89C3-C277099E5253}" destId="{11A557DD-AB93-458F-BBCD-BE21E5EE1B0E}" srcOrd="1" destOrd="0" parTransId="{BB7AF6F7-7400-4980-8EA8-2805BDDA558A}" sibTransId="{4D79E5FC-AD81-4047-BE62-9D40B8BFEFCE}"/>
    <dgm:cxn modelId="{6F4238A1-DDE9-40E6-9E33-ABAB6A330A4E}" srcId="{11A557DD-AB93-458F-BBCD-BE21E5EE1B0E}" destId="{1BF22986-680B-4D61-AC5F-D9D252A6B61A}" srcOrd="0" destOrd="0" parTransId="{E3D521AC-7E1E-41DC-AB93-B19F369BDC4A}" sibTransId="{B668C1ED-EFB8-403A-BED7-EC590DDB106C}"/>
    <dgm:cxn modelId="{0E997AAC-9341-4E02-9C37-437F6101E6B9}" type="presOf" srcId="{11A557DD-AB93-458F-BBCD-BE21E5EE1B0E}" destId="{74342E47-F456-4372-806A-7AFA9EA0F604}" srcOrd="0" destOrd="0" presId="urn:microsoft.com/office/officeart/2016/7/layout/VerticalSolidActionList"/>
    <dgm:cxn modelId="{EF685EAF-4A80-4508-A491-8874BC70F28B}" type="presOf" srcId="{B4EBECB7-63B6-44BE-89C3-C277099E5253}" destId="{4FBBCA18-9A28-42DA-B469-B579D30CDE93}" srcOrd="0" destOrd="0" presId="urn:microsoft.com/office/officeart/2016/7/layout/VerticalSolidActionList"/>
    <dgm:cxn modelId="{07545ABF-E290-4244-B5BA-DC375E9D8E0C}" srcId="{B4EBECB7-63B6-44BE-89C3-C277099E5253}" destId="{A05E4A73-EDBD-4699-865C-5685F02992B6}" srcOrd="2" destOrd="0" parTransId="{7A3D26AF-AD7D-408E-B38E-1E02B49B26AE}" sibTransId="{9A6B088F-3C34-488C-893B-7BE4B7D3CDBA}"/>
    <dgm:cxn modelId="{63F612C7-741B-42F4-830F-B49E49A8D5CE}" type="presOf" srcId="{5C235CF7-9C7A-40BF-A094-2736D6021BA9}" destId="{87B2CE21-22DB-42F4-BF77-4646BAFFA373}" srcOrd="0" destOrd="0" presId="urn:microsoft.com/office/officeart/2016/7/layout/VerticalSolidActionList"/>
    <dgm:cxn modelId="{C60560CA-093A-4A2A-884A-0F0394627220}" type="presOf" srcId="{A05E4A73-EDBD-4699-865C-5685F02992B6}" destId="{3F8C1B3E-7759-4D48-9C78-DF6195CE370C}" srcOrd="0" destOrd="0" presId="urn:microsoft.com/office/officeart/2016/7/layout/VerticalSolidActionList"/>
    <dgm:cxn modelId="{BAE1FACA-CF85-45B1-A65B-72CEE715F1AF}" type="presOf" srcId="{1BF22986-680B-4D61-AC5F-D9D252A6B61A}" destId="{29961B10-ACAD-4947-B6A6-A6A91F02EFA8}" srcOrd="0" destOrd="0" presId="urn:microsoft.com/office/officeart/2016/7/layout/VerticalSolidActionList"/>
    <dgm:cxn modelId="{7328B8B8-D029-401C-8FA0-27E1674C94A8}" type="presParOf" srcId="{4FBBCA18-9A28-42DA-B469-B579D30CDE93}" destId="{69E4810C-B1EE-466B-8472-E3CFCB4B9D6A}" srcOrd="0" destOrd="0" presId="urn:microsoft.com/office/officeart/2016/7/layout/VerticalSolidActionList"/>
    <dgm:cxn modelId="{833AB881-AE02-43F6-91EE-06245D820131}" type="presParOf" srcId="{69E4810C-B1EE-466B-8472-E3CFCB4B9D6A}" destId="{93517A41-79AA-4F79-AC13-2CEEEECF4B34}" srcOrd="0" destOrd="0" presId="urn:microsoft.com/office/officeart/2016/7/layout/VerticalSolidActionList"/>
    <dgm:cxn modelId="{7E0501D3-6EF1-45E1-A3A1-88220A82F6A0}" type="presParOf" srcId="{69E4810C-B1EE-466B-8472-E3CFCB4B9D6A}" destId="{87B2CE21-22DB-42F4-BF77-4646BAFFA373}" srcOrd="1" destOrd="0" presId="urn:microsoft.com/office/officeart/2016/7/layout/VerticalSolidActionList"/>
    <dgm:cxn modelId="{359E591F-DF3D-4527-B626-0382687B9446}" type="presParOf" srcId="{4FBBCA18-9A28-42DA-B469-B579D30CDE93}" destId="{17BD1EEF-F6DE-4406-886D-801F6228D71A}" srcOrd="1" destOrd="0" presId="urn:microsoft.com/office/officeart/2016/7/layout/VerticalSolidActionList"/>
    <dgm:cxn modelId="{D757B22F-79DE-4301-9A47-DE62B12B6959}" type="presParOf" srcId="{4FBBCA18-9A28-42DA-B469-B579D30CDE93}" destId="{7A74DAB9-DDDB-4E3C-A0B2-600FE44ADA42}" srcOrd="2" destOrd="0" presId="urn:microsoft.com/office/officeart/2016/7/layout/VerticalSolidActionList"/>
    <dgm:cxn modelId="{F2766D3E-11B2-4300-BC97-D5DCB7962F2B}" type="presParOf" srcId="{7A74DAB9-DDDB-4E3C-A0B2-600FE44ADA42}" destId="{74342E47-F456-4372-806A-7AFA9EA0F604}" srcOrd="0" destOrd="0" presId="urn:microsoft.com/office/officeart/2016/7/layout/VerticalSolidActionList"/>
    <dgm:cxn modelId="{E3E68B9A-66C0-47BA-9C35-BA9E6B209909}" type="presParOf" srcId="{7A74DAB9-DDDB-4E3C-A0B2-600FE44ADA42}" destId="{29961B10-ACAD-4947-B6A6-A6A91F02EFA8}" srcOrd="1" destOrd="0" presId="urn:microsoft.com/office/officeart/2016/7/layout/VerticalSolidActionList"/>
    <dgm:cxn modelId="{3AA54EB8-B034-4A58-B75D-EAA50B767DA7}" type="presParOf" srcId="{4FBBCA18-9A28-42DA-B469-B579D30CDE93}" destId="{2B784ECA-49A4-4B35-AF91-F6D73D4FE0F2}" srcOrd="3" destOrd="0" presId="urn:microsoft.com/office/officeart/2016/7/layout/VerticalSolidActionList"/>
    <dgm:cxn modelId="{DB55ECFD-9404-4D36-8413-6B78696BCB8C}" type="presParOf" srcId="{4FBBCA18-9A28-42DA-B469-B579D30CDE93}" destId="{EFD88726-E331-4E95-A01E-A29E067CFA1D}" srcOrd="4" destOrd="0" presId="urn:microsoft.com/office/officeart/2016/7/layout/VerticalSolidActionList"/>
    <dgm:cxn modelId="{40CA3952-6A00-40AF-9B2C-9B21715B2869}" type="presParOf" srcId="{EFD88726-E331-4E95-A01E-A29E067CFA1D}" destId="{3F8C1B3E-7759-4D48-9C78-DF6195CE370C}" srcOrd="0" destOrd="0" presId="urn:microsoft.com/office/officeart/2016/7/layout/VerticalSolidActionList"/>
    <dgm:cxn modelId="{1ECFA8D8-0D57-4AC1-8A31-E33A39A4A0E9}" type="presParOf" srcId="{EFD88726-E331-4E95-A01E-A29E067CFA1D}" destId="{1661ACA6-264B-4A19-8DE3-F28CD59660A4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29867-F2AC-4000-B981-034D18CF9638}">
      <dsp:nvSpPr>
        <dsp:cNvPr id="0" name=""/>
        <dsp:cNvSpPr/>
      </dsp:nvSpPr>
      <dsp:spPr>
        <a:xfrm>
          <a:off x="0" y="9144"/>
          <a:ext cx="6263640" cy="13197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The Indian public toilet system has been subject to a lot of criticism, especially in the rural and semi-urban areas.</a:t>
          </a:r>
          <a:endParaRPr lang="en-US" sz="2400" kern="1200"/>
        </a:p>
      </dsp:txBody>
      <dsp:txXfrm>
        <a:off x="64425" y="73569"/>
        <a:ext cx="6134790" cy="1190909"/>
      </dsp:txXfrm>
    </dsp:sp>
    <dsp:sp modelId="{FFAC12E5-B8E5-4102-96CA-5E0CF565AB01}">
      <dsp:nvSpPr>
        <dsp:cNvPr id="0" name=""/>
        <dsp:cNvSpPr/>
      </dsp:nvSpPr>
      <dsp:spPr>
        <a:xfrm>
          <a:off x="0" y="1398024"/>
          <a:ext cx="6263640" cy="131975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Disgusting, dirty, sloppy, these are usual adjectives that strikes us when we think of the Indian public sanitation.</a:t>
          </a:r>
          <a:endParaRPr lang="en-US" sz="2400" kern="1200"/>
        </a:p>
      </dsp:txBody>
      <dsp:txXfrm>
        <a:off x="64425" y="1462449"/>
        <a:ext cx="6134790" cy="1190909"/>
      </dsp:txXfrm>
    </dsp:sp>
    <dsp:sp modelId="{B71BD4F2-62FD-4428-B083-9E7C5AFEAD8C}">
      <dsp:nvSpPr>
        <dsp:cNvPr id="0" name=""/>
        <dsp:cNvSpPr/>
      </dsp:nvSpPr>
      <dsp:spPr>
        <a:xfrm>
          <a:off x="0" y="2786904"/>
          <a:ext cx="6263640" cy="131975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Apart from the lack of standard hygiene practices of the</a:t>
          </a:r>
          <a:r>
            <a:rPr lang="en-US" sz="1800" b="0" i="0" u="none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 </a:t>
          </a:r>
          <a:r>
            <a:rPr lang="en-US" sz="1800" b="0" i="0" u="none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public toilets in India</a:t>
          </a:r>
          <a:r>
            <a:rPr lang="en-US" sz="1800" b="1" i="0" kern="1200" dirty="0"/>
            <a:t>,</a:t>
          </a:r>
          <a:r>
            <a:rPr lang="en-US" sz="1800" b="0" i="0" kern="1200" dirty="0"/>
            <a:t> these facilities continue to be in a poor shape due to low awareness about proper sanitation practices among the people. </a:t>
          </a:r>
          <a:endParaRPr lang="en-US" sz="1800" kern="1200" dirty="0"/>
        </a:p>
      </dsp:txBody>
      <dsp:txXfrm>
        <a:off x="64425" y="2851329"/>
        <a:ext cx="6134790" cy="1190909"/>
      </dsp:txXfrm>
    </dsp:sp>
    <dsp:sp modelId="{D435720C-9CC0-4505-88CE-8809B9194F66}">
      <dsp:nvSpPr>
        <dsp:cNvPr id="0" name=""/>
        <dsp:cNvSpPr/>
      </dsp:nvSpPr>
      <dsp:spPr>
        <a:xfrm>
          <a:off x="0" y="4175784"/>
          <a:ext cx="6263640" cy="131975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Open defecation has been practiced in India for a long time, and it continues to exist to date.</a:t>
          </a:r>
          <a:endParaRPr lang="en-US" sz="2400" kern="1200" dirty="0"/>
        </a:p>
      </dsp:txBody>
      <dsp:txXfrm>
        <a:off x="64425" y="4240209"/>
        <a:ext cx="6134790" cy="11909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8ED84-F9B1-4BC5-9767-4E210EA949C2}">
      <dsp:nvSpPr>
        <dsp:cNvPr id="0" name=""/>
        <dsp:cNvSpPr/>
      </dsp:nvSpPr>
      <dsp:spPr>
        <a:xfrm>
          <a:off x="0" y="0"/>
          <a:ext cx="5860828" cy="13181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RestMap</a:t>
          </a:r>
          <a:r>
            <a:rPr lang="en-US" sz="1900" kern="1200" dirty="0"/>
            <a:t> will help its users to locate restrooms nearest to their location once the user allows application to access their location.</a:t>
          </a:r>
        </a:p>
      </dsp:txBody>
      <dsp:txXfrm>
        <a:off x="38609" y="38609"/>
        <a:ext cx="4438392" cy="1240976"/>
      </dsp:txXfrm>
    </dsp:sp>
    <dsp:sp modelId="{775B3AE7-A33A-46A7-8336-CB142D326FA0}">
      <dsp:nvSpPr>
        <dsp:cNvPr id="0" name=""/>
        <dsp:cNvSpPr/>
      </dsp:nvSpPr>
      <dsp:spPr>
        <a:xfrm>
          <a:off x="517131" y="1537893"/>
          <a:ext cx="5860828" cy="13181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It will also fetch data for restrooms located at various public places – Malls, Railway Stations, Bus Stops, </a:t>
          </a:r>
          <a:r>
            <a:rPr lang="en-US" sz="1900" kern="1200" dirty="0" err="1"/>
            <a:t>Sulabh</a:t>
          </a:r>
          <a:r>
            <a:rPr lang="en-US" sz="1900" kern="1200" dirty="0"/>
            <a:t> </a:t>
          </a:r>
          <a:r>
            <a:rPr lang="en-US" sz="1900" kern="1200" dirty="0" err="1"/>
            <a:t>Shauchalaya</a:t>
          </a:r>
          <a:r>
            <a:rPr lang="en-US" sz="1900" kern="1200" dirty="0"/>
            <a:t> and Hotels.</a:t>
          </a:r>
        </a:p>
      </dsp:txBody>
      <dsp:txXfrm>
        <a:off x="555740" y="1576502"/>
        <a:ext cx="4409651" cy="1240976"/>
      </dsp:txXfrm>
    </dsp:sp>
    <dsp:sp modelId="{8A6318C7-F54C-4DD7-8355-422641F0A90E}">
      <dsp:nvSpPr>
        <dsp:cNvPr id="0" name=""/>
        <dsp:cNvSpPr/>
      </dsp:nvSpPr>
      <dsp:spPr>
        <a:xfrm>
          <a:off x="1034263" y="3075787"/>
          <a:ext cx="5860828" cy="13181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It will check whether the washroom is paid or unpaid / facilities available.</a:t>
          </a:r>
        </a:p>
      </dsp:txBody>
      <dsp:txXfrm>
        <a:off x="1072872" y="3114396"/>
        <a:ext cx="4409651" cy="1240976"/>
      </dsp:txXfrm>
    </dsp:sp>
    <dsp:sp modelId="{647B2F15-756E-499A-BBBA-A51F46DB6076}">
      <dsp:nvSpPr>
        <dsp:cNvPr id="0" name=""/>
        <dsp:cNvSpPr/>
      </dsp:nvSpPr>
      <dsp:spPr>
        <a:xfrm>
          <a:off x="5004001" y="999630"/>
          <a:ext cx="856826" cy="8568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196787" y="999630"/>
        <a:ext cx="471254" cy="644762"/>
      </dsp:txXfrm>
    </dsp:sp>
    <dsp:sp modelId="{1FEA6F2F-696E-42CE-8BA3-A8603E47AA16}">
      <dsp:nvSpPr>
        <dsp:cNvPr id="0" name=""/>
        <dsp:cNvSpPr/>
      </dsp:nvSpPr>
      <dsp:spPr>
        <a:xfrm>
          <a:off x="5521133" y="2528736"/>
          <a:ext cx="856826" cy="85682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713919" y="2528736"/>
        <a:ext cx="471254" cy="6447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C933B-D844-43F6-813E-60EC4CF79033}">
      <dsp:nvSpPr>
        <dsp:cNvPr id="0" name=""/>
        <dsp:cNvSpPr/>
      </dsp:nvSpPr>
      <dsp:spPr>
        <a:xfrm>
          <a:off x="0" y="0"/>
          <a:ext cx="5459420" cy="11356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Users must be logged in to use this particular feature. Once logged in, Restroom owners can add/update and delete their restroom.</a:t>
          </a:r>
        </a:p>
      </dsp:txBody>
      <dsp:txXfrm>
        <a:off x="33261" y="33261"/>
        <a:ext cx="4233992" cy="1069103"/>
      </dsp:txXfrm>
    </dsp:sp>
    <dsp:sp modelId="{4457D304-6D6A-4693-BDF0-AE23DE790E87}">
      <dsp:nvSpPr>
        <dsp:cNvPr id="0" name=""/>
        <dsp:cNvSpPr/>
      </dsp:nvSpPr>
      <dsp:spPr>
        <a:xfrm>
          <a:off x="481713" y="1324896"/>
          <a:ext cx="5459420" cy="11356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Users can add/update and delete new restroom location.</a:t>
          </a:r>
        </a:p>
      </dsp:txBody>
      <dsp:txXfrm>
        <a:off x="514974" y="1358157"/>
        <a:ext cx="4173028" cy="1069103"/>
      </dsp:txXfrm>
    </dsp:sp>
    <dsp:sp modelId="{6C2288EE-1BF4-4501-9A2F-6CAB3C42B6D2}">
      <dsp:nvSpPr>
        <dsp:cNvPr id="0" name=""/>
        <dsp:cNvSpPr/>
      </dsp:nvSpPr>
      <dsp:spPr>
        <a:xfrm>
          <a:off x="963427" y="2649793"/>
          <a:ext cx="5459420" cy="11356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RestMap will check whether the restroom is already present in the database, if not, it will add a new restroom along with fields like Location, Facilities, Availability Options etc.</a:t>
          </a:r>
        </a:p>
      </dsp:txBody>
      <dsp:txXfrm>
        <a:off x="996688" y="2683054"/>
        <a:ext cx="4173028" cy="1069103"/>
      </dsp:txXfrm>
    </dsp:sp>
    <dsp:sp modelId="{779047A1-7376-4A0F-9ED3-154A7EC1543F}">
      <dsp:nvSpPr>
        <dsp:cNvPr id="0" name=""/>
        <dsp:cNvSpPr/>
      </dsp:nvSpPr>
      <dsp:spPr>
        <a:xfrm>
          <a:off x="4721264" y="861182"/>
          <a:ext cx="738156" cy="73815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4887349" y="861182"/>
        <a:ext cx="405986" cy="555462"/>
      </dsp:txXfrm>
    </dsp:sp>
    <dsp:sp modelId="{E9DF563A-0424-4F08-BFCC-26DD27EB80F9}">
      <dsp:nvSpPr>
        <dsp:cNvPr id="0" name=""/>
        <dsp:cNvSpPr/>
      </dsp:nvSpPr>
      <dsp:spPr>
        <a:xfrm>
          <a:off x="5202977" y="2178508"/>
          <a:ext cx="738156" cy="73815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369062" y="2178508"/>
        <a:ext cx="405986" cy="5554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2CE21-22DB-42F4-BF77-4646BAFFA373}">
      <dsp:nvSpPr>
        <dsp:cNvPr id="0" name=""/>
        <dsp:cNvSpPr/>
      </dsp:nvSpPr>
      <dsp:spPr>
        <a:xfrm>
          <a:off x="1078672" y="1359"/>
          <a:ext cx="4314688" cy="139378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17" tIns="354022" rIns="83717" bIns="35402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Users will be able to navigate to the washroom using direction button. They can also have a look at the images of the restroom.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Users can see the facilities available at the restroom, along with the opening hours and review summary.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1078672" y="1359"/>
        <a:ext cx="4314688" cy="1393787"/>
      </dsp:txXfrm>
    </dsp:sp>
    <dsp:sp modelId="{93517A41-79AA-4F79-AC13-2CEEEECF4B34}">
      <dsp:nvSpPr>
        <dsp:cNvPr id="0" name=""/>
        <dsp:cNvSpPr/>
      </dsp:nvSpPr>
      <dsp:spPr>
        <a:xfrm>
          <a:off x="0" y="1359"/>
          <a:ext cx="1078672" cy="1393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080" tIns="137675" rIns="57080" bIns="13767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Features</a:t>
          </a:r>
        </a:p>
      </dsp:txBody>
      <dsp:txXfrm>
        <a:off x="0" y="1359"/>
        <a:ext cx="1078672" cy="1393787"/>
      </dsp:txXfrm>
    </dsp:sp>
    <dsp:sp modelId="{29961B10-ACAD-4947-B6A6-A6A91F02EFA8}">
      <dsp:nvSpPr>
        <dsp:cNvPr id="0" name=""/>
        <dsp:cNvSpPr/>
      </dsp:nvSpPr>
      <dsp:spPr>
        <a:xfrm>
          <a:off x="1078672" y="1478775"/>
          <a:ext cx="4314688" cy="139378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17" tIns="354022" rIns="83717" bIns="35402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End users can report/lodge complaints to the authorities based on the current situation of the washroom using the phone / email button available on the application.</a:t>
          </a:r>
        </a:p>
      </dsp:txBody>
      <dsp:txXfrm>
        <a:off x="1078672" y="1478775"/>
        <a:ext cx="4314688" cy="1393787"/>
      </dsp:txXfrm>
    </dsp:sp>
    <dsp:sp modelId="{74342E47-F456-4372-806A-7AFA9EA0F604}">
      <dsp:nvSpPr>
        <dsp:cNvPr id="0" name=""/>
        <dsp:cNvSpPr/>
      </dsp:nvSpPr>
      <dsp:spPr>
        <a:xfrm>
          <a:off x="0" y="1478775"/>
          <a:ext cx="1078672" cy="1393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080" tIns="137675" rIns="57080" bIns="13767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Report/Lodge Complain</a:t>
          </a:r>
        </a:p>
      </dsp:txBody>
      <dsp:txXfrm>
        <a:off x="0" y="1478775"/>
        <a:ext cx="1078672" cy="1393787"/>
      </dsp:txXfrm>
    </dsp:sp>
    <dsp:sp modelId="{1661ACA6-264B-4A19-8DE3-F28CD59660A4}">
      <dsp:nvSpPr>
        <dsp:cNvPr id="0" name=""/>
        <dsp:cNvSpPr/>
      </dsp:nvSpPr>
      <dsp:spPr>
        <a:xfrm>
          <a:off x="1078672" y="2956190"/>
          <a:ext cx="4314688" cy="139378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17" tIns="354022" rIns="83717" bIns="35402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RestMap</a:t>
          </a:r>
          <a:r>
            <a:rPr lang="en-US" sz="1100" kern="1200" dirty="0"/>
            <a:t> users can add their reviews in the review summary section and can even provide ratings for the particular washroom.</a:t>
          </a:r>
        </a:p>
      </dsp:txBody>
      <dsp:txXfrm>
        <a:off x="1078672" y="2956190"/>
        <a:ext cx="4314688" cy="1393787"/>
      </dsp:txXfrm>
    </dsp:sp>
    <dsp:sp modelId="{3F8C1B3E-7759-4D48-9C78-DF6195CE370C}">
      <dsp:nvSpPr>
        <dsp:cNvPr id="0" name=""/>
        <dsp:cNvSpPr/>
      </dsp:nvSpPr>
      <dsp:spPr>
        <a:xfrm>
          <a:off x="0" y="2956190"/>
          <a:ext cx="1078672" cy="1393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080" tIns="137675" rIns="57080" bIns="13767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Review Summary</a:t>
          </a:r>
        </a:p>
      </dsp:txBody>
      <dsp:txXfrm>
        <a:off x="0" y="2956190"/>
        <a:ext cx="1078672" cy="1393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BEA29-5643-4A1E-AF9C-CDF305E54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63A4E-5CA6-4150-8F8D-7143D4FB5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B4A02-BA14-424A-9C81-A2F62C8C7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A44D-AC65-4F88-90A1-799FD52481A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B3E15-255A-4C38-A6FB-5D61FBA72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C163-4F50-46CA-9C25-66AF043F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9320-9AC2-42AC-9EE3-FC84F4A0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3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04D4-B75F-46F8-BAB3-548797F5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CB816-85F8-41C4-BCE4-50A2C7F4A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B33B6-4DBF-469A-9FFE-12305584A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A44D-AC65-4F88-90A1-799FD52481A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DA90C-B3C3-4A99-892A-EC455E01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F2DF8-C5BA-4E00-9BA6-9119D896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9320-9AC2-42AC-9EE3-FC84F4A0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9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4D2198-8251-4B27-A84C-E251786F3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6154F-286B-4EA5-A9BB-8C17B4C5C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CABC4-8CDB-4182-AD35-170BB463A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A44D-AC65-4F88-90A1-799FD52481A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73B73-8700-4A0D-9417-1F9FDC96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ED163-02FB-4CB1-A6D5-90C490EC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9320-9AC2-42AC-9EE3-FC84F4A0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FA42A-5302-48A5-B457-377B803E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6A5E5-2E6D-4472-87FC-AD87AD75C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51CC5-5F83-4889-AC86-935615E2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A44D-AC65-4F88-90A1-799FD52481A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D788D-164B-4CA8-B818-A8A3A7514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69B0C-D2B8-4B18-B032-CD306092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9320-9AC2-42AC-9EE3-FC84F4A0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5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0E4F-F997-406F-986D-D57EE9C10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52B92-75BC-4B38-A840-BBBC1A8B1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AEFC3-403D-42FB-9093-8DB23647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A44D-AC65-4F88-90A1-799FD52481A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06431-325B-4960-B221-8E578574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1D431-7576-4E2E-B469-1EA64303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9320-9AC2-42AC-9EE3-FC84F4A0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9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B0C8-AD91-4011-8004-B2AB815E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7A141-A7D6-4B59-9823-C3026A418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4F59C-2DDD-4E86-9BF5-6EDC374C2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6A360-E876-40A9-85B5-DBBFCA86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A44D-AC65-4F88-90A1-799FD52481A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BB8D1-0081-45BB-BA8A-F99D19786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78F03-1047-4741-AE89-72BAFCE5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9320-9AC2-42AC-9EE3-FC84F4A0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2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F9CAC-61D2-4D16-A13A-1309F5C9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AF749-850B-4928-A6DC-9BFAEB776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5FF43-622B-4ECB-95D9-634EFD449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48D00-6C03-4CDC-A598-4A8664038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F7317-3222-4140-994F-E4C2FE952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27E99E-9A70-45E8-BEC5-EF5F174E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A44D-AC65-4F88-90A1-799FD52481A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1B5F9F-76A6-4789-82FE-448BABB2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9EA2AD-C872-408B-B44C-C4C12607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9320-9AC2-42AC-9EE3-FC84F4A0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4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E5C1-676B-4E65-A64A-97C03AEFE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DA4D6-79DE-4C86-A55E-72ABB72A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A44D-AC65-4F88-90A1-799FD52481A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A55C9-8E86-473A-A758-243D690E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9D3F7-601C-4113-875B-F8324535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9320-9AC2-42AC-9EE3-FC84F4A0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2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F260F4-6835-4743-98CB-7ED278058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A44D-AC65-4F88-90A1-799FD52481A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2360B-E1FF-4AB5-A84E-9CC01FC4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CA94A-33AF-4733-959C-F1A3630D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9320-9AC2-42AC-9EE3-FC84F4A0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6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A24D-094F-4018-B604-12E18C71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BBC2-5F90-4BD6-B632-20E5CF789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F727E-6ED8-4F2B-A4C7-2AD67D95E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0F3B0-E78A-4E1F-B4DA-7A8DA66C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A44D-AC65-4F88-90A1-799FD52481A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F8A6F-EC77-4B4E-AAD1-100A589C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0F827-CA00-485C-A924-3F2FFD18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9320-9AC2-42AC-9EE3-FC84F4A0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7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5E2C-8440-46C4-A0B5-C761B8AF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B3B5B-7301-4BE6-ACB1-5D8FB9D70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C6460-06B6-404D-8216-B710CE2ED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D7393-2CDD-4D03-B03D-04541E90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A44D-AC65-4F88-90A1-799FD52481A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6A03B-4A60-46E6-B375-0AC52CFA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1999F-2A5F-40C4-A6B2-8B6D8FEF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39320-9AC2-42AC-9EE3-FC84F4A0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7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A554E-3E61-4A38-806B-2A1E4AF1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E11B1-3957-4F94-B883-968370E66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9852B-51E4-4D82-BA96-D5145A681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2A44D-AC65-4F88-90A1-799FD52481A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8A873-D709-412F-9ACB-3B3770275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71F94-A16D-41F7-983D-A38693E1E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39320-9AC2-42AC-9EE3-FC84F4A03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imesofindia.indiatimes.com/city/bengaluru/50-of-women-suffer-from-mental-stress-due-to-lack-of-public-toilets-says-survey/articleshow/87808755.cms" TargetMode="External"/><Relationship Id="rId2" Type="http://schemas.openxmlformats.org/officeDocument/2006/relationships/hyperlink" Target="https://www.businessworld.in/article/90-Of-Indian-Women-Afraid-Of-Using-Public-Washrooms-Survey/08-08-2019-174544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omenshealth.gov/a-z-topics/urinary-tract-infections#:~:text=Women%20get%20UTIs%20up%20to,one%20more%20within%20six%20months.&amp;text=Women%20get%20UTIs%20more%20often,is%20shorter%20than%20a%20man'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01AFEA-2442-4A9F-BA37-8C469F306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CF695-08F5-40E8-9AE9-DAF7E802B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637046"/>
            <a:ext cx="5850401" cy="297147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Microsoft Azure Women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CC295-85F1-45C8-B0C8-294659DB4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174207" cy="2520360"/>
          </a:xfrm>
        </p:spPr>
        <p:txBody>
          <a:bodyPr>
            <a:normAutofit lnSpcReduction="10000"/>
          </a:bodyPr>
          <a:lstStyle/>
          <a:p>
            <a:pPr algn="l"/>
            <a:endParaRPr lang="en-US" sz="1300" dirty="0">
              <a:solidFill>
                <a:srgbClr val="FFFFFF"/>
              </a:solidFill>
            </a:endParaRPr>
          </a:p>
          <a:p>
            <a:pPr algn="l"/>
            <a:r>
              <a:rPr lang="en-US" sz="3200" b="1" dirty="0">
                <a:solidFill>
                  <a:srgbClr val="FFFFFF"/>
                </a:solidFill>
              </a:rPr>
              <a:t>Team Members</a:t>
            </a:r>
            <a:br>
              <a:rPr lang="en-US" sz="1300" dirty="0">
                <a:solidFill>
                  <a:srgbClr val="FFFFFF"/>
                </a:solidFill>
              </a:rPr>
            </a:br>
            <a:br>
              <a:rPr lang="en-US" sz="1300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Ayushi Srivastava</a:t>
            </a:r>
          </a:p>
          <a:p>
            <a:pPr algn="l"/>
            <a:r>
              <a:rPr lang="en-US" dirty="0" err="1">
                <a:solidFill>
                  <a:srgbClr val="FFFFFF"/>
                </a:solidFill>
              </a:rPr>
              <a:t>Aakansha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Kowerjani</a:t>
            </a:r>
            <a:endParaRPr lang="en-US" dirty="0">
              <a:solidFill>
                <a:srgbClr val="FFFFFF"/>
              </a:solidFill>
            </a:endParaRPr>
          </a:p>
          <a:p>
            <a:pPr algn="l"/>
            <a:r>
              <a:rPr lang="en-US" dirty="0" err="1">
                <a:solidFill>
                  <a:srgbClr val="FFFFFF"/>
                </a:solidFill>
              </a:rPr>
              <a:t>Pallabi</a:t>
            </a:r>
            <a:r>
              <a:rPr lang="en-US" dirty="0">
                <a:solidFill>
                  <a:srgbClr val="FFFFFF"/>
                </a:solidFill>
              </a:rPr>
              <a:t> Chakraborty</a:t>
            </a:r>
          </a:p>
          <a:p>
            <a:pPr algn="l"/>
            <a:r>
              <a:rPr lang="en-US" dirty="0" err="1">
                <a:solidFill>
                  <a:srgbClr val="FFFFFF"/>
                </a:solidFill>
              </a:rPr>
              <a:t>Lokapavani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Gampala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872052">
            <a:off x="6113252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1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Group of women with solid fill">
            <a:extLst>
              <a:ext uri="{FF2B5EF4-FFF2-40B4-BE49-F238E27FC236}">
                <a16:creationId xmlns:a16="http://schemas.microsoft.com/office/drawing/2014/main" id="{723954EB-BE2A-4E6C-81B2-AFBA68601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04" y="780136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3A4CF6-41F9-4DD4-B251-6275A567EC21}"/>
              </a:ext>
            </a:extLst>
          </p:cNvPr>
          <p:cNvSpPr txBox="1"/>
          <p:nvPr/>
        </p:nvSpPr>
        <p:spPr>
          <a:xfrm>
            <a:off x="123503" y="17190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7E8E4E-36B4-4DC2-82E6-CBEE4F45FF1E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988826" y="1170783"/>
            <a:ext cx="966543" cy="2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AB749C5F-C9BE-486B-867A-178AB276C12F}"/>
              </a:ext>
            </a:extLst>
          </p:cNvPr>
          <p:cNvSpPr/>
          <p:nvPr/>
        </p:nvSpPr>
        <p:spPr>
          <a:xfrm>
            <a:off x="1955369" y="542441"/>
            <a:ext cx="1423261" cy="1256683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5138D-40CE-491A-9E81-72E9523515C8}"/>
              </a:ext>
            </a:extLst>
          </p:cNvPr>
          <p:cNvSpPr txBox="1"/>
          <p:nvPr/>
        </p:nvSpPr>
        <p:spPr>
          <a:xfrm>
            <a:off x="2174929" y="826008"/>
            <a:ext cx="1203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b="1" dirty="0"/>
              <a:t>Have Account ?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A4B6E6-182D-4316-A27C-3736B619540D}"/>
              </a:ext>
            </a:extLst>
          </p:cNvPr>
          <p:cNvCxnSpPr>
            <a:cxnSpLocks/>
          </p:cNvCxnSpPr>
          <p:nvPr/>
        </p:nvCxnSpPr>
        <p:spPr>
          <a:xfrm>
            <a:off x="3378630" y="1170782"/>
            <a:ext cx="1516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1F8A8E7-F9FE-4A71-A25E-43B005571337}"/>
              </a:ext>
            </a:extLst>
          </p:cNvPr>
          <p:cNvSpPr txBox="1"/>
          <p:nvPr/>
        </p:nvSpPr>
        <p:spPr>
          <a:xfrm>
            <a:off x="3572358" y="801450"/>
            <a:ext cx="97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Yes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A4EB15-E37F-4109-89B4-078BD61CF8B5}"/>
              </a:ext>
            </a:extLst>
          </p:cNvPr>
          <p:cNvCxnSpPr>
            <a:cxnSpLocks/>
          </p:cNvCxnSpPr>
          <p:nvPr/>
        </p:nvCxnSpPr>
        <p:spPr>
          <a:xfrm>
            <a:off x="2666999" y="1835947"/>
            <a:ext cx="0" cy="1022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C282709-2ED2-41F5-A4E8-65E628A187CC}"/>
              </a:ext>
            </a:extLst>
          </p:cNvPr>
          <p:cNvSpPr txBox="1"/>
          <p:nvPr/>
        </p:nvSpPr>
        <p:spPr>
          <a:xfrm>
            <a:off x="2776779" y="2082691"/>
            <a:ext cx="60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CC0FC53-20BA-4ED3-AD6F-2C824D40C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053" y="2837404"/>
            <a:ext cx="2117451" cy="373415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92F94DA-55AA-433C-8B1C-2F5B5501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880" y="0"/>
            <a:ext cx="2117449" cy="3723300"/>
          </a:xfrm>
          <a:prstGeom prst="rect">
            <a:avLst/>
          </a:prstGeom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8A14F91-C028-4893-8E97-912042C979AD}"/>
              </a:ext>
            </a:extLst>
          </p:cNvPr>
          <p:cNvCxnSpPr>
            <a:stCxn id="27" idx="3"/>
            <a:endCxn id="29" idx="2"/>
          </p:cNvCxnSpPr>
          <p:nvPr/>
        </p:nvCxnSpPr>
        <p:spPr>
          <a:xfrm flipV="1">
            <a:off x="3835504" y="3723300"/>
            <a:ext cx="2118101" cy="981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D343F24-23E4-4436-84E3-1A68B083F6CF}"/>
              </a:ext>
            </a:extLst>
          </p:cNvPr>
          <p:cNvSpPr txBox="1"/>
          <p:nvPr/>
        </p:nvSpPr>
        <p:spPr>
          <a:xfrm>
            <a:off x="4215540" y="5935851"/>
            <a:ext cx="5501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Flow  ( Delete/Update Restroom 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249566-0AB0-4D02-A020-7B76A22A59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1078" y="542441"/>
            <a:ext cx="2781300" cy="4914900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EBA906B-5E92-445C-A8E9-3D67FF84BA3B}"/>
              </a:ext>
            </a:extLst>
          </p:cNvPr>
          <p:cNvCxnSpPr>
            <a:stCxn id="29" idx="3"/>
          </p:cNvCxnSpPr>
          <p:nvPr/>
        </p:nvCxnSpPr>
        <p:spPr>
          <a:xfrm>
            <a:off x="7012329" y="1861650"/>
            <a:ext cx="2108749" cy="17698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993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61A24-CA3E-4AEC-8804-1A6991B8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Availability Of Amenities / Notify Authorities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56C4A5-5F5F-45CE-90D4-BF6CBBC07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814" y="867103"/>
            <a:ext cx="2393601" cy="4170362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44" name="Freeform: Shape 38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6" name="Straight Connector 40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33E425-5877-00A2-A517-F4AEB11F3C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289450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871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C52724-D148-4D64-929F-16369A940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48" y="780234"/>
            <a:ext cx="2800350" cy="501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72F128-EF98-4642-A6F0-9C0402459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659" y="189186"/>
            <a:ext cx="1893514" cy="3458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6E92B1-A895-4D45-9D79-3257DCAFF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944" y="2040342"/>
            <a:ext cx="2113401" cy="37500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23E9DB-C177-43F8-AC05-45C7B17C40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9313" y="2992164"/>
            <a:ext cx="2094363" cy="375004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A6B355-1A8A-4C26-94CA-E2D14BE78582}"/>
              </a:ext>
            </a:extLst>
          </p:cNvPr>
          <p:cNvCxnSpPr>
            <a:cxnSpLocks/>
          </p:cNvCxnSpPr>
          <p:nvPr/>
        </p:nvCxnSpPr>
        <p:spPr>
          <a:xfrm flipV="1">
            <a:off x="3211558" y="2743200"/>
            <a:ext cx="1582661" cy="1371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1408D0-FB64-4A30-BB2B-9FEF6327509A}"/>
              </a:ext>
            </a:extLst>
          </p:cNvPr>
          <p:cNvCxnSpPr>
            <a:cxnSpLocks/>
          </p:cNvCxnSpPr>
          <p:nvPr/>
        </p:nvCxnSpPr>
        <p:spPr>
          <a:xfrm flipV="1">
            <a:off x="3204149" y="4463142"/>
            <a:ext cx="394079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A078A76-29F4-4ED5-985B-90669486AD26}"/>
              </a:ext>
            </a:extLst>
          </p:cNvPr>
          <p:cNvCxnSpPr/>
          <p:nvPr/>
        </p:nvCxnSpPr>
        <p:spPr>
          <a:xfrm>
            <a:off x="3204149" y="4811486"/>
            <a:ext cx="6597755" cy="13977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251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4DDF6-8C11-47A4-A7F5-1EE0A5E4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121" y="321734"/>
            <a:ext cx="5136412" cy="1135737"/>
          </a:xfrm>
        </p:spPr>
        <p:txBody>
          <a:bodyPr>
            <a:normAutofit/>
          </a:bodyPr>
          <a:lstStyle/>
          <a:p>
            <a:r>
              <a:rPr lang="en-US" sz="3600"/>
              <a:t>Usage prediction of restrooms ( AI /ML 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24F874-E407-41A5-918C-1CF5DF52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EBB12D3E-DD63-469B-A687-14E38AE47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C10F17-490D-41AE-9B38-7F39AF73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F1551-27E1-411A-B59D-E498D0D01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120" y="1782981"/>
            <a:ext cx="5136412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This feature of </a:t>
            </a:r>
            <a:r>
              <a:rPr lang="en-US" sz="2000" dirty="0" err="1"/>
              <a:t>RestMap</a:t>
            </a:r>
            <a:r>
              <a:rPr lang="en-US" sz="2000" dirty="0"/>
              <a:t> will help users in various ways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Notify restrooms owners in advance to increase the facilities in the restroom if its usage is low.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Notify the authorities to clean the washroom in case the usage prediction is high, even restroom owners can keep the track of facilities during the peak usage period.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Divide the usage percentage according to the rules defined in the table.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000EB6-EC9D-471A-99F1-FD3409CC1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741990"/>
              </p:ext>
            </p:extLst>
          </p:nvPr>
        </p:nvGraphicFramePr>
        <p:xfrm>
          <a:off x="643467" y="1478313"/>
          <a:ext cx="5290721" cy="39013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0717">
                  <a:extLst>
                    <a:ext uri="{9D8B030D-6E8A-4147-A177-3AD203B41FA5}">
                      <a16:colId xmlns:a16="http://schemas.microsoft.com/office/drawing/2014/main" val="4177271805"/>
                    </a:ext>
                  </a:extLst>
                </a:gridCol>
                <a:gridCol w="4000004">
                  <a:extLst>
                    <a:ext uri="{9D8B030D-6E8A-4147-A177-3AD203B41FA5}">
                      <a16:colId xmlns:a16="http://schemas.microsoft.com/office/drawing/2014/main" val="4285856248"/>
                    </a:ext>
                  </a:extLst>
                </a:gridCol>
              </a:tblGrid>
              <a:tr h="810960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Usage %</a:t>
                      </a:r>
                    </a:p>
                  </a:txBody>
                  <a:tcPr marL="109589" marR="109589" marT="54795" marB="547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 Current Condition Of The Restroom</a:t>
                      </a:r>
                    </a:p>
                  </a:txBody>
                  <a:tcPr marL="109589" marR="109589" marT="54795" marB="54795"/>
                </a:tc>
                <a:extLst>
                  <a:ext uri="{0D108BD9-81ED-4DB2-BD59-A6C34878D82A}">
                    <a16:rowId xmlns:a16="http://schemas.microsoft.com/office/drawing/2014/main" val="890965365"/>
                  </a:ext>
                </a:extLst>
              </a:tr>
              <a:tr h="810960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80 – 90</a:t>
                      </a:r>
                    </a:p>
                  </a:txBody>
                  <a:tcPr marL="109589" marR="109589" marT="54795" marB="547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Facilities are good, should be cleaned now.</a:t>
                      </a:r>
                    </a:p>
                  </a:txBody>
                  <a:tcPr marL="109589" marR="109589" marT="54795" marB="54795"/>
                </a:tc>
                <a:extLst>
                  <a:ext uri="{0D108BD9-81ED-4DB2-BD59-A6C34878D82A}">
                    <a16:rowId xmlns:a16="http://schemas.microsoft.com/office/drawing/2014/main" val="3683635950"/>
                  </a:ext>
                </a:extLst>
              </a:tr>
              <a:tr h="810960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50 – 80</a:t>
                      </a:r>
                    </a:p>
                  </a:txBody>
                  <a:tcPr marL="109589" marR="109589" marT="54795" marB="547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Facilities are moderate, no cleaning required currently.</a:t>
                      </a:r>
                    </a:p>
                  </a:txBody>
                  <a:tcPr marL="109589" marR="109589" marT="54795" marB="54795"/>
                </a:tc>
                <a:extLst>
                  <a:ext uri="{0D108BD9-81ED-4DB2-BD59-A6C34878D82A}">
                    <a16:rowId xmlns:a16="http://schemas.microsoft.com/office/drawing/2014/main" val="1608075916"/>
                  </a:ext>
                </a:extLst>
              </a:tr>
              <a:tr h="1468495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Below 50</a:t>
                      </a:r>
                    </a:p>
                  </a:txBody>
                  <a:tcPr marL="109589" marR="109589" marT="54795" marB="547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Requires maintenance , upliftment in facilities or it is in remote location ( can be considered unsafe )</a:t>
                      </a:r>
                    </a:p>
                  </a:txBody>
                  <a:tcPr marL="109589" marR="109589" marT="54795" marB="54795"/>
                </a:tc>
                <a:extLst>
                  <a:ext uri="{0D108BD9-81ED-4DB2-BD59-A6C34878D82A}">
                    <a16:rowId xmlns:a16="http://schemas.microsoft.com/office/drawing/2014/main" val="575233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492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C7CCC55-184E-406E-ABFB-65733FDC23EC}"/>
              </a:ext>
            </a:extLst>
          </p:cNvPr>
          <p:cNvSpPr/>
          <p:nvPr/>
        </p:nvSpPr>
        <p:spPr>
          <a:xfrm>
            <a:off x="5937841" y="767087"/>
            <a:ext cx="1461541" cy="955628"/>
          </a:xfrm>
          <a:prstGeom prst="can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9338EE-8ACE-4CF4-AAC0-E198FA1D0D70}"/>
              </a:ext>
            </a:extLst>
          </p:cNvPr>
          <p:cNvSpPr/>
          <p:nvPr/>
        </p:nvSpPr>
        <p:spPr>
          <a:xfrm>
            <a:off x="5197072" y="2324305"/>
            <a:ext cx="2943080" cy="1062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Training data</a:t>
            </a:r>
          </a:p>
          <a:p>
            <a:pPr algn="ctr"/>
            <a:r>
              <a:rPr lang="en-US" sz="1600" dirty="0"/>
              <a:t>(details of various restrooms and their usage %)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A66E8EC-7517-41FA-83CD-49D35E354BDB}"/>
              </a:ext>
            </a:extLst>
          </p:cNvPr>
          <p:cNvSpPr/>
          <p:nvPr/>
        </p:nvSpPr>
        <p:spPr>
          <a:xfrm>
            <a:off x="5514572" y="3841243"/>
            <a:ext cx="2325982" cy="73069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 algorithm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CCED92-E897-4D4B-A83D-ADACF0E7CD6A}"/>
              </a:ext>
            </a:extLst>
          </p:cNvPr>
          <p:cNvSpPr/>
          <p:nvPr/>
        </p:nvSpPr>
        <p:spPr>
          <a:xfrm>
            <a:off x="6047976" y="5193897"/>
            <a:ext cx="1259173" cy="6145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hypothesis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37A2DE18-20E5-4BBF-89EF-75D774C678A9}"/>
              </a:ext>
            </a:extLst>
          </p:cNvPr>
          <p:cNvSpPr/>
          <p:nvPr/>
        </p:nvSpPr>
        <p:spPr>
          <a:xfrm>
            <a:off x="2184548" y="4934435"/>
            <a:ext cx="2861734" cy="111301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Input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 restroom name, location, time/season, facilities available etc. of a particular restroom)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69E0841E-39BD-463A-9BDA-264EDA713938}"/>
              </a:ext>
            </a:extLst>
          </p:cNvPr>
          <p:cNvSpPr/>
          <p:nvPr/>
        </p:nvSpPr>
        <p:spPr>
          <a:xfrm>
            <a:off x="8959010" y="5059040"/>
            <a:ext cx="2688243" cy="86380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Predicted usage % of a restroom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C2D617-5E09-4EC3-B6F7-CE9395C17601}"/>
              </a:ext>
            </a:extLst>
          </p:cNvPr>
          <p:cNvCxnSpPr>
            <a:stCxn id="2" idx="3"/>
            <a:endCxn id="3" idx="0"/>
          </p:cNvCxnSpPr>
          <p:nvPr/>
        </p:nvCxnSpPr>
        <p:spPr>
          <a:xfrm>
            <a:off x="6668612" y="1722715"/>
            <a:ext cx="0" cy="6015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CC05F6-7A44-491B-A239-5C9A92A18A46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6668612" y="3386788"/>
            <a:ext cx="8951" cy="4544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5116E4-5755-4B0E-9EDB-BC318F5C0A0D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5046282" y="5490943"/>
            <a:ext cx="1001694" cy="102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C5D5257-5745-4CDA-9D4B-B7D641D8F5C1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7307149" y="5490943"/>
            <a:ext cx="1651861" cy="102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9C7296-2ED0-4E84-9E64-8C7CB2A5DCE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677563" y="4571941"/>
            <a:ext cx="0" cy="6219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083DEC8-FFCB-411A-A439-1D8747CCEFC5}"/>
              </a:ext>
            </a:extLst>
          </p:cNvPr>
          <p:cNvSpPr txBox="1"/>
          <p:nvPr/>
        </p:nvSpPr>
        <p:spPr>
          <a:xfrm>
            <a:off x="3767695" y="142016"/>
            <a:ext cx="6277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Usage prediction of restrooms ( AI /ML ) Flow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4B51C3-3D96-4C35-BC16-B668743A5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224" y="1009162"/>
            <a:ext cx="1901245" cy="336274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74A36CA-6007-46A4-864B-5C7183E8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36" y="359363"/>
            <a:ext cx="2434710" cy="4345916"/>
          </a:xfrm>
          <a:prstGeom prst="rect">
            <a:avLst/>
          </a:prstGeom>
        </p:spPr>
      </p:pic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67E5442-7426-43B3-AE1D-2B0D56352C31}"/>
              </a:ext>
            </a:extLst>
          </p:cNvPr>
          <p:cNvCxnSpPr>
            <a:stCxn id="28" idx="1"/>
            <a:endCxn id="6" idx="1"/>
          </p:cNvCxnSpPr>
          <p:nvPr/>
        </p:nvCxnSpPr>
        <p:spPr>
          <a:xfrm rot="10800000" flipH="1" flipV="1">
            <a:off x="831736" y="2532321"/>
            <a:ext cx="1352812" cy="2958622"/>
          </a:xfrm>
          <a:prstGeom prst="bentConnector3">
            <a:avLst>
              <a:gd name="adj1" fmla="val -1689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Arrow: Bent 58">
            <a:extLst>
              <a:ext uri="{FF2B5EF4-FFF2-40B4-BE49-F238E27FC236}">
                <a16:creationId xmlns:a16="http://schemas.microsoft.com/office/drawing/2014/main" id="{8F79F4D7-40AF-47FF-AD31-EE1F48DC1726}"/>
              </a:ext>
            </a:extLst>
          </p:cNvPr>
          <p:cNvSpPr/>
          <p:nvPr/>
        </p:nvSpPr>
        <p:spPr>
          <a:xfrm flipH="1">
            <a:off x="10746469" y="2901569"/>
            <a:ext cx="627327" cy="214602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0"/>
            </a:avLst>
          </a:prstGeom>
          <a:gradFill>
            <a:gsLst>
              <a:gs pos="0">
                <a:schemeClr val="accent2">
                  <a:lumMod val="7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Cloud 61">
            <a:extLst>
              <a:ext uri="{FF2B5EF4-FFF2-40B4-BE49-F238E27FC236}">
                <a16:creationId xmlns:a16="http://schemas.microsoft.com/office/drawing/2014/main" id="{2B4626A1-FB5C-484C-82CD-604C7114A41E}"/>
              </a:ext>
            </a:extLst>
          </p:cNvPr>
          <p:cNvSpPr/>
          <p:nvPr/>
        </p:nvSpPr>
        <p:spPr>
          <a:xfrm>
            <a:off x="5865503" y="6176172"/>
            <a:ext cx="1441646" cy="55132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A0F688-E017-4B9F-A22E-76442E0B9EE5}"/>
              </a:ext>
            </a:extLst>
          </p:cNvPr>
          <p:cNvSpPr txBox="1"/>
          <p:nvPr/>
        </p:nvSpPr>
        <p:spPr>
          <a:xfrm>
            <a:off x="6047976" y="6254757"/>
            <a:ext cx="95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AI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E414DF8-F5A6-44EE-9E2D-C416B9EDD181}"/>
              </a:ext>
            </a:extLst>
          </p:cNvPr>
          <p:cNvCxnSpPr>
            <a:cxnSpLocks/>
          </p:cNvCxnSpPr>
          <p:nvPr/>
        </p:nvCxnSpPr>
        <p:spPr>
          <a:xfrm>
            <a:off x="5197072" y="5922846"/>
            <a:ext cx="3097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0C11757-4872-43CB-BCE9-19AB75D5A09D}"/>
              </a:ext>
            </a:extLst>
          </p:cNvPr>
          <p:cNvCxnSpPr/>
          <p:nvPr/>
        </p:nvCxnSpPr>
        <p:spPr>
          <a:xfrm>
            <a:off x="5197072" y="580849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6FD91CC-2310-4927-A2C3-3407EA4EB8BE}"/>
              </a:ext>
            </a:extLst>
          </p:cNvPr>
          <p:cNvCxnSpPr/>
          <p:nvPr/>
        </p:nvCxnSpPr>
        <p:spPr>
          <a:xfrm>
            <a:off x="5197072" y="5643154"/>
            <a:ext cx="0" cy="279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EA849A5-B923-4C8D-B0F3-487AE679F676}"/>
              </a:ext>
            </a:extLst>
          </p:cNvPr>
          <p:cNvCxnSpPr/>
          <p:nvPr/>
        </p:nvCxnSpPr>
        <p:spPr>
          <a:xfrm>
            <a:off x="8294914" y="5643154"/>
            <a:ext cx="0" cy="279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0EF6640-B1E3-4D5D-ABF4-6E4A7384B310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6586326" y="5962036"/>
            <a:ext cx="0" cy="24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235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1522-116F-4D70-A710-8D69432C5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732" y="365125"/>
            <a:ext cx="3191359" cy="363295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Services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94F6C2-E59A-4051-B198-6F4C18FFDD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74442"/>
              </p:ext>
            </p:extLst>
          </p:nvPr>
        </p:nvGraphicFramePr>
        <p:xfrm>
          <a:off x="543732" y="991892"/>
          <a:ext cx="11189777" cy="5483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0961">
                  <a:extLst>
                    <a:ext uri="{9D8B030D-6E8A-4147-A177-3AD203B41FA5}">
                      <a16:colId xmlns:a16="http://schemas.microsoft.com/office/drawing/2014/main" val="1550560877"/>
                    </a:ext>
                  </a:extLst>
                </a:gridCol>
                <a:gridCol w="5348215">
                  <a:extLst>
                    <a:ext uri="{9D8B030D-6E8A-4147-A177-3AD203B41FA5}">
                      <a16:colId xmlns:a16="http://schemas.microsoft.com/office/drawing/2014/main" val="2291370914"/>
                    </a:ext>
                  </a:extLst>
                </a:gridCol>
                <a:gridCol w="3400601">
                  <a:extLst>
                    <a:ext uri="{9D8B030D-6E8A-4147-A177-3AD203B41FA5}">
                      <a16:colId xmlns:a16="http://schemas.microsoft.com/office/drawing/2014/main" val="2583438683"/>
                    </a:ext>
                  </a:extLst>
                </a:gridCol>
              </a:tblGrid>
              <a:tr h="388916">
                <a:tc>
                  <a:txBody>
                    <a:bodyPr/>
                    <a:lstStyle/>
                    <a:p>
                      <a:r>
                        <a:rPr lang="en-US" dirty="0"/>
                        <a:t>Azure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37837"/>
                  </a:ext>
                </a:extLst>
              </a:tr>
              <a:tr h="1134306">
                <a:tc>
                  <a:txBody>
                    <a:bodyPr/>
                    <a:lstStyle/>
                    <a:p>
                      <a:r>
                        <a:rPr lang="en-US" b="1" dirty="0"/>
                        <a:t>Azure Cosmos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globally distributed, multi-model database service. This database enables you to elastically scale throughput and storage across any number of geographical regions.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230734"/>
                  </a:ext>
                </a:extLst>
              </a:tr>
              <a:tr h="1396069">
                <a:tc>
                  <a:txBody>
                    <a:bodyPr/>
                    <a:lstStyle/>
                    <a:p>
                      <a:r>
                        <a:rPr lang="en-US" b="1" dirty="0"/>
                        <a:t>Azure App Service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service lets you create apps faster with a one-of-a kind cloud service to quickly and easily create enterprise-ready web and mobile apps for any platform or device and deploy them on a scalable and reliable cloud infrastructure.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33985"/>
                  </a:ext>
                </a:extLst>
              </a:tr>
              <a:tr h="2443121">
                <a:tc>
                  <a:txBody>
                    <a:bodyPr/>
                    <a:lstStyle/>
                    <a:p>
                      <a:r>
                        <a:rPr lang="en-US" b="1" dirty="0"/>
                        <a:t>Azure Cognitive Service </a:t>
                      </a:r>
                    </a:p>
                    <a:p>
                      <a:endParaRPr lang="en-US" b="1" dirty="0"/>
                    </a:p>
                    <a:p>
                      <a:endParaRPr lang="en-US" b="1" dirty="0"/>
                    </a:p>
                    <a:p>
                      <a:r>
                        <a:rPr lang="en-US" b="1" dirty="0"/>
                        <a:t>Speech To      </a:t>
                      </a:r>
                      <a:r>
                        <a:rPr lang="en-US" b="1" dirty="0" err="1"/>
                        <a:t>OpenAI</a:t>
                      </a:r>
                      <a:endParaRPr lang="en-US" b="1" dirty="0"/>
                    </a:p>
                    <a:p>
                      <a:r>
                        <a:rPr lang="en-US" b="1" dirty="0"/>
                        <a:t>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service enable developers and data scientists of all skill levels to easily add AI capabilities to their apps.</a:t>
                      </a: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Speech To Text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Transcribe audible speech into readable, searchable text.</a:t>
                      </a: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OpenAI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Apply advanced language models to a variety of use cases.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STT –  Search restroom using end-user voice.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OpenAI</a:t>
                      </a:r>
                      <a:r>
                        <a:rPr lang="en-US" dirty="0"/>
                        <a:t> – Train model to predict the usage percentage of a particular restroom.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088061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69510C-708C-4E57-98FD-8A9E5A485673}"/>
              </a:ext>
            </a:extLst>
          </p:cNvPr>
          <p:cNvCxnSpPr>
            <a:cxnSpLocks/>
          </p:cNvCxnSpPr>
          <p:nvPr/>
        </p:nvCxnSpPr>
        <p:spPr>
          <a:xfrm>
            <a:off x="543732" y="4788976"/>
            <a:ext cx="24009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F67751-A59C-4520-B130-D30A04DA67E0}"/>
              </a:ext>
            </a:extLst>
          </p:cNvPr>
          <p:cNvCxnSpPr>
            <a:cxnSpLocks/>
          </p:cNvCxnSpPr>
          <p:nvPr/>
        </p:nvCxnSpPr>
        <p:spPr>
          <a:xfrm>
            <a:off x="1735810" y="4788976"/>
            <a:ext cx="0" cy="19476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515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9D018-4CD1-4AD0-892E-C11E1A44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Future Scope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7543E-A7D8-45F5-A9A1-C7D153B1F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 err="1">
                <a:latin typeface="+mj-lt"/>
              </a:rPr>
              <a:t>RestMap</a:t>
            </a:r>
            <a:r>
              <a:rPr lang="en-US" dirty="0">
                <a:latin typeface="+mj-lt"/>
              </a:rPr>
              <a:t> Application can be used by various Government authorities / NGO’s which will provide them data regarding where we need to build restrooms.</a:t>
            </a:r>
          </a:p>
          <a:p>
            <a:r>
              <a:rPr lang="en-US" dirty="0">
                <a:latin typeface="+mj-lt"/>
              </a:rPr>
              <a:t>It can be imbibed by other applications like TripAdvisor, Oyo Rooms, Urban Company to help women in locating restrooms when they are travelling to some unknown locations.</a:t>
            </a:r>
          </a:p>
          <a:p>
            <a:r>
              <a:rPr lang="en-US" dirty="0">
                <a:latin typeface="+mj-lt"/>
              </a:rPr>
              <a:t>We can use this application to spread awareness of using restrooms especially in the rural areas of India where people still defecate in the open.</a:t>
            </a:r>
          </a:p>
        </p:txBody>
      </p:sp>
    </p:spTree>
    <p:extLst>
      <p:ext uri="{BB962C8B-B14F-4D97-AF65-F5344CB8AC3E}">
        <p14:creationId xmlns:p14="http://schemas.microsoft.com/office/powerpoint/2010/main" val="1519773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>
            <a:extLst>
              <a:ext uri="{FF2B5EF4-FFF2-40B4-BE49-F238E27FC236}">
                <a16:creationId xmlns:a16="http://schemas.microsoft.com/office/drawing/2014/main" id="{16022BCE-6203-45A0-8153-9F6E08D9F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606" y="2638619"/>
            <a:ext cx="3195141" cy="16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Brand Guidelines for Partners">
            <a:extLst>
              <a:ext uri="{FF2B5EF4-FFF2-40B4-BE49-F238E27FC236}">
                <a16:creationId xmlns:a16="http://schemas.microsoft.com/office/drawing/2014/main" id="{BB48B47A-88FB-4CC7-89B3-9F4E6218D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606" y="492702"/>
            <a:ext cx="3195141" cy="183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486A5D5-5930-43F6-911D-E63CED0E67B8}"/>
              </a:ext>
            </a:extLst>
          </p:cNvPr>
          <p:cNvGrpSpPr/>
          <p:nvPr/>
        </p:nvGrpSpPr>
        <p:grpSpPr>
          <a:xfrm>
            <a:off x="1034321" y="1502229"/>
            <a:ext cx="2948536" cy="1926771"/>
            <a:chOff x="0" y="1432585"/>
            <a:chExt cx="6263640" cy="131975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A0E6555-3885-4A64-BDB9-5133AA76BF09}"/>
                </a:ext>
              </a:extLst>
            </p:cNvPr>
            <p:cNvSpPr/>
            <p:nvPr/>
          </p:nvSpPr>
          <p:spPr>
            <a:xfrm>
              <a:off x="0" y="1432585"/>
              <a:ext cx="6263640" cy="131975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252848"/>
                <a:satOff val="-5806"/>
                <a:lumOff val="-3922"/>
                <a:alphaOff val="0"/>
              </a:schemeClr>
            </a:fillRef>
            <a:effectRef idx="0">
              <a:schemeClr val="accent5">
                <a:hueOff val="-2252848"/>
                <a:satOff val="-5806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DC99D7C7-A13C-45F6-AD52-DD9EB72767CD}"/>
                </a:ext>
              </a:extLst>
            </p:cNvPr>
            <p:cNvSpPr txBox="1"/>
            <p:nvPr/>
          </p:nvSpPr>
          <p:spPr>
            <a:xfrm>
              <a:off x="174321" y="1648126"/>
              <a:ext cx="5914997" cy="9552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Notify government authorities / NGOs to build more restrooms over areas which have high usage / tourist spots / remote areas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0A0FF0C-4BB0-4E52-A348-3E6F0FAE714B}"/>
              </a:ext>
            </a:extLst>
          </p:cNvPr>
          <p:cNvGrpSpPr/>
          <p:nvPr/>
        </p:nvGrpSpPr>
        <p:grpSpPr>
          <a:xfrm>
            <a:off x="1034321" y="4093780"/>
            <a:ext cx="2948536" cy="1013797"/>
            <a:chOff x="0" y="1432585"/>
            <a:chExt cx="6263640" cy="1319759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74DB748-7826-4707-B213-D614925AF71B}"/>
                </a:ext>
              </a:extLst>
            </p:cNvPr>
            <p:cNvSpPr/>
            <p:nvPr/>
          </p:nvSpPr>
          <p:spPr>
            <a:xfrm>
              <a:off x="0" y="1432585"/>
              <a:ext cx="6263640" cy="131975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252848"/>
                <a:satOff val="-5806"/>
                <a:lumOff val="-3922"/>
                <a:alphaOff val="0"/>
              </a:schemeClr>
            </a:fillRef>
            <a:effectRef idx="0">
              <a:schemeClr val="accent5">
                <a:hueOff val="-2252848"/>
                <a:satOff val="-5806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AA100EE3-00D9-43C5-B5A3-5B812F46CE65}"/>
                </a:ext>
              </a:extLst>
            </p:cNvPr>
            <p:cNvSpPr txBox="1"/>
            <p:nvPr/>
          </p:nvSpPr>
          <p:spPr>
            <a:xfrm>
              <a:off x="174321" y="1648126"/>
              <a:ext cx="5914997" cy="9552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</a:rPr>
                <a:t>Spreading awareness among people to use washrooms.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Arrow: Left 4">
            <a:extLst>
              <a:ext uri="{FF2B5EF4-FFF2-40B4-BE49-F238E27FC236}">
                <a16:creationId xmlns:a16="http://schemas.microsoft.com/office/drawing/2014/main" id="{66CDB08D-E54B-4DE3-80D0-308BD8221496}"/>
              </a:ext>
            </a:extLst>
          </p:cNvPr>
          <p:cNvSpPr/>
          <p:nvPr/>
        </p:nvSpPr>
        <p:spPr>
          <a:xfrm>
            <a:off x="4092826" y="2465614"/>
            <a:ext cx="656985" cy="2053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49ADAB64-EC12-41D7-B311-82A7AF6CA514}"/>
              </a:ext>
            </a:extLst>
          </p:cNvPr>
          <p:cNvSpPr/>
          <p:nvPr/>
        </p:nvSpPr>
        <p:spPr>
          <a:xfrm>
            <a:off x="4120736" y="4335219"/>
            <a:ext cx="656985" cy="2053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3E0125-9B35-4EE0-A922-AA10900BB621}"/>
              </a:ext>
            </a:extLst>
          </p:cNvPr>
          <p:cNvSpPr txBox="1"/>
          <p:nvPr/>
        </p:nvSpPr>
        <p:spPr>
          <a:xfrm>
            <a:off x="5103765" y="127909"/>
            <a:ext cx="5359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Future</a:t>
            </a:r>
            <a:r>
              <a:rPr lang="en-US" sz="2800" b="1" dirty="0"/>
              <a:t> scope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630DA-1FC5-4F3B-9B8F-521DCD9F9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062" y="942975"/>
            <a:ext cx="2809875" cy="497205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C21E150-2863-4D0E-9F4D-335841AC88DC}"/>
              </a:ext>
            </a:extLst>
          </p:cNvPr>
          <p:cNvSpPr/>
          <p:nvPr/>
        </p:nvSpPr>
        <p:spPr>
          <a:xfrm>
            <a:off x="7500937" y="5107577"/>
            <a:ext cx="864669" cy="205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DBF263-973F-48F7-B5F3-16E319A74358}"/>
              </a:ext>
            </a:extLst>
          </p:cNvPr>
          <p:cNvGrpSpPr/>
          <p:nvPr/>
        </p:nvGrpSpPr>
        <p:grpSpPr>
          <a:xfrm>
            <a:off x="8561643" y="4613839"/>
            <a:ext cx="2613838" cy="1917590"/>
            <a:chOff x="0" y="1432585"/>
            <a:chExt cx="6263640" cy="1319759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9A9BE15-9753-4CE9-A774-3AA4878565F4}"/>
                </a:ext>
              </a:extLst>
            </p:cNvPr>
            <p:cNvSpPr/>
            <p:nvPr/>
          </p:nvSpPr>
          <p:spPr>
            <a:xfrm>
              <a:off x="0" y="1432585"/>
              <a:ext cx="6263640" cy="131975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252848"/>
                <a:satOff val="-5806"/>
                <a:lumOff val="-3922"/>
                <a:alphaOff val="0"/>
              </a:schemeClr>
            </a:fillRef>
            <a:effectRef idx="0">
              <a:schemeClr val="accent5">
                <a:hueOff val="-2252848"/>
                <a:satOff val="-5806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tangle: Rounded Corners 4">
              <a:extLst>
                <a:ext uri="{FF2B5EF4-FFF2-40B4-BE49-F238E27FC236}">
                  <a16:creationId xmlns:a16="http://schemas.microsoft.com/office/drawing/2014/main" id="{1F98D69E-FE79-42B8-94DD-7B99A8DD9633}"/>
                </a:ext>
              </a:extLst>
            </p:cNvPr>
            <p:cNvSpPr txBox="1"/>
            <p:nvPr/>
          </p:nvSpPr>
          <p:spPr>
            <a:xfrm>
              <a:off x="174322" y="1702639"/>
              <a:ext cx="5914997" cy="8409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</a:rPr>
                <a:t>It can be imbibed by other popular apps to help women locate restrooms when they are travelling to a new location.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073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8C9D4-138D-49AC-A58A-136F669F9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/>
              <a:t>References:</a:t>
            </a:r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90AD0-6A4A-4E86-89AA-1A0C73188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800" u="sng" spc="-1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https://www.businessworld.in/article/90-Of-Indian-Women-Afraid-Of-Using-Public-Washrooms-Survey/08-08-2019-174544/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br>
              <a:rPr lang="en-US" sz="1800" spc="-1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sz="1800" u="sng" spc="-1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https://timesofindia.indiatimes.com/city/bengaluru/50-of-women-suffer-from-mental-stress-due-to-lack-of-public-toilets-says-survey/articleshow/87808755.cms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spc="-1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spc="-1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https://www.womenshealth.gov/a-z-topics/urinary-tract-infections#:~:text=Women%20get%20UTIs%20up%20to,one%20more%20within%20six%20months.&amp;text=Women%20get%20UTIs%20more%20often,is%20shorter%20than%20a%20man's</a:t>
            </a:r>
            <a:r>
              <a:rPr lang="en-US" sz="1800" spc="-15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Block Arc 42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78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D4D702-389C-453C-A5FF-715A7A40A9B3}"/>
              </a:ext>
            </a:extLst>
          </p:cNvPr>
          <p:cNvSpPr txBox="1"/>
          <p:nvPr/>
        </p:nvSpPr>
        <p:spPr>
          <a:xfrm>
            <a:off x="4215657" y="5822657"/>
            <a:ext cx="4003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THANK YOU</a:t>
            </a:r>
          </a:p>
        </p:txBody>
      </p:sp>
      <p:pic>
        <p:nvPicPr>
          <p:cNvPr id="1026" name="Picture 2" descr="Powerful indian woman Images, Stock Photos &amp; Vectors | Shutterstock">
            <a:extLst>
              <a:ext uri="{FF2B5EF4-FFF2-40B4-BE49-F238E27FC236}">
                <a16:creationId xmlns:a16="http://schemas.microsoft.com/office/drawing/2014/main" id="{B575AB97-973F-464D-9CC8-706F387335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35" b="6453"/>
          <a:stretch/>
        </p:blipFill>
        <p:spPr bwMode="auto">
          <a:xfrm>
            <a:off x="780119" y="1538817"/>
            <a:ext cx="10505808" cy="429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53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224E6-0ECB-492B-878B-5F1881D1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Use case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CBF5B73-7C37-5F75-9229-266B80CAD6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69471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7128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6462AB-7F3F-4C5B-8C29-5BD033A7B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1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10551-978A-46CE-8EF9-FFDE95DE1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/>
              <a:t>We Can’t Wait</a:t>
            </a:r>
            <a:endParaRPr lang="en-US" dirty="0"/>
          </a:p>
        </p:txBody>
      </p:sp>
      <p:pic>
        <p:nvPicPr>
          <p:cNvPr id="5" name="Picture 4" descr="A group of women carrying buckets&#10;&#10;Description automatically generated with medium confidence">
            <a:extLst>
              <a:ext uri="{FF2B5EF4-FFF2-40B4-BE49-F238E27FC236}">
                <a16:creationId xmlns:a16="http://schemas.microsoft.com/office/drawing/2014/main" id="{64534DD2-1DF8-43EB-845D-BEE813C90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5" r="15501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99D4-3896-478C-9659-03493DDAE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1700" dirty="0"/>
              <a:t>Poor sanitation is an issue that can affect everyone, but women are often the most at risk.</a:t>
            </a:r>
          </a:p>
          <a:p>
            <a:r>
              <a:rPr lang="en-US" sz="1700" dirty="0"/>
              <a:t>A lack of access to a clean, safe toilet can impact girls’ attendance at school, increase women’s burden of work and leave females at risk of sanitation-borne diseases and even violent assault.</a:t>
            </a:r>
          </a:p>
          <a:p>
            <a:r>
              <a:rPr lang="en-US" sz="1700" b="0" i="0" dirty="0">
                <a:effectLst/>
                <a:latin typeface="proxima-nova"/>
              </a:rPr>
              <a:t>Waiting to use the bathroom exposes women to other health risks, such as painful and costly urinary tract infections.</a:t>
            </a:r>
          </a:p>
          <a:p>
            <a:r>
              <a:rPr lang="en-US" sz="1700" b="0" i="0" dirty="0">
                <a:effectLst/>
                <a:latin typeface="proxima-nova"/>
              </a:rPr>
              <a:t>Avoiding using the </a:t>
            </a:r>
            <a:r>
              <a:rPr lang="en-US" sz="1700" dirty="0">
                <a:latin typeface="proxima-nova"/>
              </a:rPr>
              <a:t>rest</a:t>
            </a:r>
            <a:r>
              <a:rPr lang="en-US" sz="1700" b="0" i="0" dirty="0">
                <a:effectLst/>
                <a:latin typeface="proxima-nova"/>
              </a:rPr>
              <a:t>room by dehydrating oneself is also damaging for the overall health of the woman.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9366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3C39-BA3F-4D06-A699-16202E015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Our Application - </a:t>
            </a:r>
            <a:r>
              <a:rPr lang="en-US" b="1"/>
              <a:t>RestMap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60AD93-BE22-4D3B-929D-F5466C02D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lnSpcReduction="10000"/>
          </a:bodyPr>
          <a:lstStyle/>
          <a:p>
            <a:r>
              <a:rPr lang="en-US" sz="2000" b="1" i="0" dirty="0">
                <a:effectLst/>
                <a:latin typeface="-apple-system"/>
              </a:rPr>
              <a:t>Locating Restroom </a:t>
            </a:r>
            <a:r>
              <a:rPr lang="en-US" sz="2000" b="0" i="0" dirty="0">
                <a:effectLst/>
                <a:latin typeface="-apple-system"/>
              </a:rPr>
              <a:t>- Detect restrooms based on our current location.</a:t>
            </a:r>
          </a:p>
          <a:p>
            <a:r>
              <a:rPr lang="en-US" sz="2000" b="0" i="0" dirty="0">
                <a:effectLst/>
                <a:latin typeface="-apple-system"/>
              </a:rPr>
              <a:t>Users/Restroom-Owners can </a:t>
            </a:r>
            <a:r>
              <a:rPr lang="en-US" sz="2000" b="1" i="0" dirty="0">
                <a:effectLst/>
                <a:latin typeface="-apple-system"/>
              </a:rPr>
              <a:t>add/update or delete </a:t>
            </a:r>
            <a:r>
              <a:rPr lang="en-US" sz="2000" b="0" i="0" dirty="0">
                <a:effectLst/>
                <a:latin typeface="-apple-system"/>
              </a:rPr>
              <a:t>restrooms </a:t>
            </a:r>
          </a:p>
          <a:p>
            <a:r>
              <a:rPr lang="en-US" sz="2000" b="1" i="0" dirty="0">
                <a:effectLst/>
                <a:latin typeface="-apple-system"/>
              </a:rPr>
              <a:t>Availability Of Amenities -  </a:t>
            </a:r>
            <a:r>
              <a:rPr lang="en-US" sz="2000" b="0" i="0" dirty="0">
                <a:effectLst/>
                <a:latin typeface="-apple-system"/>
              </a:rPr>
              <a:t>Basic facilities( Nursing Rooms, Sanitary Napkins available or not , basic medication available or not) / washroom is paid or unpaid.</a:t>
            </a:r>
          </a:p>
          <a:p>
            <a:r>
              <a:rPr lang="en-US" sz="2000" b="1" dirty="0">
                <a:effectLst/>
                <a:latin typeface="-apple-system"/>
              </a:rPr>
              <a:t>Notify Authority </a:t>
            </a:r>
            <a:r>
              <a:rPr lang="en-US" sz="2000" dirty="0">
                <a:effectLst/>
                <a:latin typeface="-apple-system"/>
              </a:rPr>
              <a:t>– Notifies authorities whenever periodic maintenance is required at the restroom.</a:t>
            </a:r>
          </a:p>
          <a:p>
            <a:r>
              <a:rPr lang="en-US" sz="2000" b="1" dirty="0">
                <a:latin typeface="-apple-system"/>
              </a:rPr>
              <a:t>Usage Prediction </a:t>
            </a:r>
            <a:r>
              <a:rPr lang="en-US" sz="2000" dirty="0">
                <a:latin typeface="-apple-system"/>
              </a:rPr>
              <a:t>– Restroom owners can check the current utilization of the restroom and work on it accordingly. End –users can predict whether the restroom is worth to use or not. </a:t>
            </a:r>
          </a:p>
        </p:txBody>
      </p:sp>
      <p:pic>
        <p:nvPicPr>
          <p:cNvPr id="6" name="Picture 5" descr="A building with trees around it&#10;&#10;Description automatically generated with low confidence">
            <a:extLst>
              <a:ext uri="{FF2B5EF4-FFF2-40B4-BE49-F238E27FC236}">
                <a16:creationId xmlns:a16="http://schemas.microsoft.com/office/drawing/2014/main" id="{CF650BCC-139E-462B-9908-3924B274FC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4" r="8785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DD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753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0E58E-B980-451D-8031-01D459A1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 Architecture</a:t>
            </a:r>
          </a:p>
        </p:txBody>
      </p:sp>
      <p:pic>
        <p:nvPicPr>
          <p:cNvPr id="13" name="Content Placeholder 12" descr="Chart&#10;&#10;Description automatically generated">
            <a:extLst>
              <a:ext uri="{FF2B5EF4-FFF2-40B4-BE49-F238E27FC236}">
                <a16:creationId xmlns:a16="http://schemas.microsoft.com/office/drawing/2014/main" id="{75E0468E-0237-4984-B3FA-A7383CDCE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56" y="557195"/>
            <a:ext cx="8071944" cy="4692305"/>
          </a:xfrm>
        </p:spPr>
      </p:pic>
    </p:spTree>
    <p:extLst>
      <p:ext uri="{BB962C8B-B14F-4D97-AF65-F5344CB8AC3E}">
        <p14:creationId xmlns:p14="http://schemas.microsoft.com/office/powerpoint/2010/main" val="133823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AC3C-42C0-42AA-BF86-046741A2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441" y="321734"/>
            <a:ext cx="6895092" cy="1135737"/>
          </a:xfrm>
        </p:spPr>
        <p:txBody>
          <a:bodyPr>
            <a:normAutofit/>
          </a:bodyPr>
          <a:lstStyle/>
          <a:p>
            <a:r>
              <a:rPr lang="en-US" sz="3600"/>
              <a:t>Location Of Restrooms</a:t>
            </a:r>
          </a:p>
        </p:txBody>
      </p:sp>
      <p:pic>
        <p:nvPicPr>
          <p:cNvPr id="4" name="Picture 3" descr="Graphical user interface, calendar&#10;&#10;Description automatically generated">
            <a:extLst>
              <a:ext uri="{FF2B5EF4-FFF2-40B4-BE49-F238E27FC236}">
                <a16:creationId xmlns:a16="http://schemas.microsoft.com/office/drawing/2014/main" id="{A3484F71-C9F1-4B71-B318-BCAE175FF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83" y="713127"/>
            <a:ext cx="3028196" cy="543174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68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EEDA6B5C-8E15-8E75-CC25-2B6F99B887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888963"/>
              </p:ext>
            </p:extLst>
          </p:nvPr>
        </p:nvGraphicFramePr>
        <p:xfrm>
          <a:off x="4653440" y="1782981"/>
          <a:ext cx="6895092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632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calendar&#10;&#10;Description automatically generated">
            <a:extLst>
              <a:ext uri="{FF2B5EF4-FFF2-40B4-BE49-F238E27FC236}">
                <a16:creationId xmlns:a16="http://schemas.microsoft.com/office/drawing/2014/main" id="{9E4B0589-970C-455D-B83A-9075A5366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059" y="798863"/>
            <a:ext cx="2910633" cy="522927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713D34-C1B4-40AF-B588-E362EF272D01}"/>
              </a:ext>
            </a:extLst>
          </p:cNvPr>
          <p:cNvCxnSpPr>
            <a:cxnSpLocks/>
          </p:cNvCxnSpPr>
          <p:nvPr/>
        </p:nvCxnSpPr>
        <p:spPr>
          <a:xfrm>
            <a:off x="8173585" y="2068728"/>
            <a:ext cx="1001164" cy="36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573F35-D6FC-4C39-AD0B-95071B9B41AB}"/>
              </a:ext>
            </a:extLst>
          </p:cNvPr>
          <p:cNvCxnSpPr/>
          <p:nvPr/>
        </p:nvCxnSpPr>
        <p:spPr>
          <a:xfrm>
            <a:off x="8173585" y="1774259"/>
            <a:ext cx="0" cy="2944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loud 9">
            <a:extLst>
              <a:ext uri="{FF2B5EF4-FFF2-40B4-BE49-F238E27FC236}">
                <a16:creationId xmlns:a16="http://schemas.microsoft.com/office/drawing/2014/main" id="{603DEA2A-6C0A-4BED-B518-BCF20D98156B}"/>
              </a:ext>
            </a:extLst>
          </p:cNvPr>
          <p:cNvSpPr/>
          <p:nvPr/>
        </p:nvSpPr>
        <p:spPr>
          <a:xfrm>
            <a:off x="9113005" y="1941160"/>
            <a:ext cx="2488536" cy="1472341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0CE959-BBA9-4A95-983D-8C3B7C5FB2FF}"/>
              </a:ext>
            </a:extLst>
          </p:cNvPr>
          <p:cNvSpPr txBox="1"/>
          <p:nvPr/>
        </p:nvSpPr>
        <p:spPr>
          <a:xfrm>
            <a:off x="9276796" y="2215665"/>
            <a:ext cx="2324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Speech To Text – Helps in searching restroom using user’s voice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4C05FFAF-73B5-477B-B190-374907340213}"/>
              </a:ext>
            </a:extLst>
          </p:cNvPr>
          <p:cNvSpPr/>
          <p:nvPr/>
        </p:nvSpPr>
        <p:spPr>
          <a:xfrm>
            <a:off x="5269867" y="3638621"/>
            <a:ext cx="449451" cy="10383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225877-8AF9-4606-B160-E368CA34591C}"/>
              </a:ext>
            </a:extLst>
          </p:cNvPr>
          <p:cNvSpPr/>
          <p:nvPr/>
        </p:nvSpPr>
        <p:spPr>
          <a:xfrm>
            <a:off x="2461945" y="3903114"/>
            <a:ext cx="2622147" cy="6854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26F39D-784F-430A-BBFF-6ECEC9245528}"/>
              </a:ext>
            </a:extLst>
          </p:cNvPr>
          <p:cNvSpPr txBox="1"/>
          <p:nvPr/>
        </p:nvSpPr>
        <p:spPr>
          <a:xfrm>
            <a:off x="2292384" y="3922671"/>
            <a:ext cx="2961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Search within required range.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63ED25B-1368-4F27-B80C-CCE917E99AA1}"/>
              </a:ext>
            </a:extLst>
          </p:cNvPr>
          <p:cNvCxnSpPr>
            <a:cxnSpLocks/>
          </p:cNvCxnSpPr>
          <p:nvPr/>
        </p:nvCxnSpPr>
        <p:spPr>
          <a:xfrm>
            <a:off x="4596141" y="1824922"/>
            <a:ext cx="1344877" cy="85240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0AFA0FE-B792-4924-A213-2F47475118FB}"/>
              </a:ext>
            </a:extLst>
          </p:cNvPr>
          <p:cNvSpPr/>
          <p:nvPr/>
        </p:nvSpPr>
        <p:spPr>
          <a:xfrm>
            <a:off x="2512528" y="1366398"/>
            <a:ext cx="1999281" cy="88281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A92659-16D8-44BA-BBBE-837246942E06}"/>
              </a:ext>
            </a:extLst>
          </p:cNvPr>
          <p:cNvSpPr txBox="1"/>
          <p:nvPr/>
        </p:nvSpPr>
        <p:spPr>
          <a:xfrm>
            <a:off x="2512528" y="1363257"/>
            <a:ext cx="1999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top half shows the map of your current location.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8E4173A-E05F-4B99-8F73-822CD090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36" y="1099813"/>
            <a:ext cx="2006221" cy="3577194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474052E6-C710-4DD7-8119-F5EEECD21643}"/>
              </a:ext>
            </a:extLst>
          </p:cNvPr>
          <p:cNvSpPr/>
          <p:nvPr/>
        </p:nvSpPr>
        <p:spPr>
          <a:xfrm>
            <a:off x="2205857" y="2965269"/>
            <a:ext cx="3705202" cy="46373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6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5EFC-0C9B-49D8-BC85-D2682AC6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>
            <a:normAutofit/>
          </a:bodyPr>
          <a:lstStyle/>
          <a:p>
            <a:r>
              <a:rPr lang="en-US" dirty="0"/>
              <a:t>Add / Remove Restrooms</a:t>
            </a:r>
          </a:p>
        </p:txBody>
      </p:sp>
      <p:sp>
        <p:nvSpPr>
          <p:cNvPr id="46" name="Rectangle 26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E8CDBA5-9A9B-48D6-95EC-98BB3478B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90" y="877824"/>
            <a:ext cx="2882828" cy="5102352"/>
          </a:xfrm>
          <a:prstGeom prst="rect">
            <a:avLst/>
          </a:prstGeom>
          <a:effectLst/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584E16D-6E98-C4D6-D005-BF63EDE515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8860396"/>
              </p:ext>
            </p:extLst>
          </p:nvPr>
        </p:nvGraphicFramePr>
        <p:xfrm>
          <a:off x="5214581" y="2438400"/>
          <a:ext cx="6422848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1030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656276E-9516-4E60-BF93-EE498C8D8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778" y="542441"/>
            <a:ext cx="2705738" cy="4539483"/>
          </a:xfrm>
        </p:spPr>
      </p:pic>
      <p:pic>
        <p:nvPicPr>
          <p:cNvPr id="11" name="Graphic 10" descr="Group of women with solid fill">
            <a:extLst>
              <a:ext uri="{FF2B5EF4-FFF2-40B4-BE49-F238E27FC236}">
                <a16:creationId xmlns:a16="http://schemas.microsoft.com/office/drawing/2014/main" id="{723954EB-BE2A-4E6C-81B2-AFBA68601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04" y="780136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3A4CF6-41F9-4DD4-B251-6275A567EC21}"/>
              </a:ext>
            </a:extLst>
          </p:cNvPr>
          <p:cNvSpPr txBox="1"/>
          <p:nvPr/>
        </p:nvSpPr>
        <p:spPr>
          <a:xfrm>
            <a:off x="123503" y="17190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7E8E4E-36B4-4DC2-82E6-CBEE4F45FF1E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988826" y="1170783"/>
            <a:ext cx="966543" cy="2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AB749C5F-C9BE-486B-867A-178AB276C12F}"/>
              </a:ext>
            </a:extLst>
          </p:cNvPr>
          <p:cNvSpPr/>
          <p:nvPr/>
        </p:nvSpPr>
        <p:spPr>
          <a:xfrm>
            <a:off x="1955369" y="542441"/>
            <a:ext cx="1423261" cy="1256683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5138D-40CE-491A-9E81-72E9523515C8}"/>
              </a:ext>
            </a:extLst>
          </p:cNvPr>
          <p:cNvSpPr txBox="1"/>
          <p:nvPr/>
        </p:nvSpPr>
        <p:spPr>
          <a:xfrm>
            <a:off x="2174929" y="826008"/>
            <a:ext cx="1203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b="1" dirty="0"/>
              <a:t>Have Account ?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A4B6E6-182D-4316-A27C-3736B619540D}"/>
              </a:ext>
            </a:extLst>
          </p:cNvPr>
          <p:cNvCxnSpPr>
            <a:cxnSpLocks/>
          </p:cNvCxnSpPr>
          <p:nvPr/>
        </p:nvCxnSpPr>
        <p:spPr>
          <a:xfrm>
            <a:off x="3378630" y="1170782"/>
            <a:ext cx="1516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1F8A8E7-F9FE-4A71-A25E-43B005571337}"/>
              </a:ext>
            </a:extLst>
          </p:cNvPr>
          <p:cNvSpPr txBox="1"/>
          <p:nvPr/>
        </p:nvSpPr>
        <p:spPr>
          <a:xfrm>
            <a:off x="3572358" y="801450"/>
            <a:ext cx="97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Yes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A4EB15-E37F-4109-89B4-078BD61CF8B5}"/>
              </a:ext>
            </a:extLst>
          </p:cNvPr>
          <p:cNvCxnSpPr>
            <a:cxnSpLocks/>
          </p:cNvCxnSpPr>
          <p:nvPr/>
        </p:nvCxnSpPr>
        <p:spPr>
          <a:xfrm>
            <a:off x="2666999" y="1835947"/>
            <a:ext cx="0" cy="1022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C282709-2ED2-41F5-A4E8-65E628A187CC}"/>
              </a:ext>
            </a:extLst>
          </p:cNvPr>
          <p:cNvSpPr txBox="1"/>
          <p:nvPr/>
        </p:nvSpPr>
        <p:spPr>
          <a:xfrm>
            <a:off x="2776779" y="2082691"/>
            <a:ext cx="60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CC0FC53-20BA-4ED3-AD6F-2C824D40C2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8053" y="2837404"/>
            <a:ext cx="2117451" cy="373415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92F94DA-55AA-433C-8B1C-2F5B550113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4880" y="0"/>
            <a:ext cx="2117449" cy="3723300"/>
          </a:xfrm>
          <a:prstGeom prst="rect">
            <a:avLst/>
          </a:prstGeom>
        </p:spPr>
      </p:pic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8A14F91-C028-4893-8E97-912042C979AD}"/>
              </a:ext>
            </a:extLst>
          </p:cNvPr>
          <p:cNvCxnSpPr>
            <a:stCxn id="27" idx="3"/>
            <a:endCxn id="29" idx="2"/>
          </p:cNvCxnSpPr>
          <p:nvPr/>
        </p:nvCxnSpPr>
        <p:spPr>
          <a:xfrm flipV="1">
            <a:off x="3835504" y="3723300"/>
            <a:ext cx="2118101" cy="981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D343F24-23E4-4436-84E3-1A68B083F6CF}"/>
              </a:ext>
            </a:extLst>
          </p:cNvPr>
          <p:cNvSpPr txBox="1"/>
          <p:nvPr/>
        </p:nvSpPr>
        <p:spPr>
          <a:xfrm>
            <a:off x="4894880" y="5935851"/>
            <a:ext cx="3861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Flow  ( Add Restroom 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A002C21-2153-4C2B-8259-53ED6D3ABB86}"/>
              </a:ext>
            </a:extLst>
          </p:cNvPr>
          <p:cNvCxnSpPr>
            <a:stCxn id="29" idx="3"/>
          </p:cNvCxnSpPr>
          <p:nvPr/>
        </p:nvCxnSpPr>
        <p:spPr>
          <a:xfrm>
            <a:off x="7012329" y="1861650"/>
            <a:ext cx="2117449" cy="1567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105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1202</Words>
  <Application>Microsoft Office PowerPoint</Application>
  <PresentationFormat>Widescreen</PresentationFormat>
  <Paragraphs>115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proxima-nova</vt:lpstr>
      <vt:lpstr>Wingdings</vt:lpstr>
      <vt:lpstr>Office Theme</vt:lpstr>
      <vt:lpstr>Microsoft Azure Women  Hackathon</vt:lpstr>
      <vt:lpstr>Use case</vt:lpstr>
      <vt:lpstr>We Can’t Wait</vt:lpstr>
      <vt:lpstr>Our Application - RestMap</vt:lpstr>
      <vt:lpstr>Application Architecture</vt:lpstr>
      <vt:lpstr>Location Of Restrooms</vt:lpstr>
      <vt:lpstr>PowerPoint Presentation</vt:lpstr>
      <vt:lpstr>Add / Remove Restrooms</vt:lpstr>
      <vt:lpstr>PowerPoint Presentation</vt:lpstr>
      <vt:lpstr>PowerPoint Presentation</vt:lpstr>
      <vt:lpstr>Availability Of Amenities / Notify Authorities</vt:lpstr>
      <vt:lpstr>PowerPoint Presentation</vt:lpstr>
      <vt:lpstr>Usage prediction of restrooms ( AI /ML )</vt:lpstr>
      <vt:lpstr>PowerPoint Presentation</vt:lpstr>
      <vt:lpstr>Azure Services </vt:lpstr>
      <vt:lpstr>Future Scope</vt:lpstr>
      <vt:lpstr>PowerPoint Presentation</vt:lpstr>
      <vt:lpstr>References: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 Women  Hackathon</dc:title>
  <dc:creator>Ayushi Srivastava</dc:creator>
  <cp:lastModifiedBy>Ayushi Srivastava</cp:lastModifiedBy>
  <cp:revision>61</cp:revision>
  <dcterms:created xsi:type="dcterms:W3CDTF">2022-05-31T02:47:49Z</dcterms:created>
  <dcterms:modified xsi:type="dcterms:W3CDTF">2022-06-18T15:29:01Z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Enabled">
    <vt:lpwstr>true</vt:lpwstr>
  </property>
  <property fmtid="{D5CDD505-2E9C-101B-9397-08002B2CF9AE}" pid="3" name="MSIP_Label_a0819fa7-4367-4500-ba88-dd630d977609_SetDate">
    <vt:lpwstr>2022-06-18T06:29:36Z</vt:lpwstr>
  </property>
  <property fmtid="{D5CDD505-2E9C-101B-9397-08002B2CF9AE}" pid="4" name="MSIP_Label_a0819fa7-4367-4500-ba88-dd630d977609_Method">
    <vt:lpwstr>Standard</vt:lpwstr>
  </property>
  <property fmtid="{D5CDD505-2E9C-101B-9397-08002B2CF9AE}" pid="5" name="MSIP_Label_a0819fa7-4367-4500-ba88-dd630d977609_Name">
    <vt:lpwstr>a0819fa7-4367-4500-ba88-dd630d977609</vt:lpwstr>
  </property>
  <property fmtid="{D5CDD505-2E9C-101B-9397-08002B2CF9AE}" pid="6" name="MSIP_Label_a0819fa7-4367-4500-ba88-dd630d977609_SiteId">
    <vt:lpwstr>63ce7d59-2f3e-42cd-a8cc-be764cff5eb6</vt:lpwstr>
  </property>
  <property fmtid="{D5CDD505-2E9C-101B-9397-08002B2CF9AE}" pid="7" name="MSIP_Label_a0819fa7-4367-4500-ba88-dd630d977609_ActionId">
    <vt:lpwstr>fb05ed9b-3bad-4197-8131-c107ef8c5aee</vt:lpwstr>
  </property>
  <property fmtid="{D5CDD505-2E9C-101B-9397-08002B2CF9AE}" pid="8" name="MSIP_Label_a0819fa7-4367-4500-ba88-dd630d977609_ContentBits">
    <vt:lpwstr>0</vt:lpwstr>
  </property>
</Properties>
</file>