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BBD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D804AF-8DDD-403D-B7C7-A5B90E7B781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134849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804AF-8DDD-403D-B7C7-A5B90E7B781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384899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804AF-8DDD-403D-B7C7-A5B90E7B781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99412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804AF-8DDD-403D-B7C7-A5B90E7B781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420871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D804AF-8DDD-403D-B7C7-A5B90E7B781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280008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D804AF-8DDD-403D-B7C7-A5B90E7B781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429386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D804AF-8DDD-403D-B7C7-A5B90E7B7810}"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318666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D804AF-8DDD-403D-B7C7-A5B90E7B7810}"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252345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804AF-8DDD-403D-B7C7-A5B90E7B7810}"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114720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D804AF-8DDD-403D-B7C7-A5B90E7B781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109015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D804AF-8DDD-403D-B7C7-A5B90E7B781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54840-DF22-4118-BAF2-E2F82DF05FBE}" type="slidenum">
              <a:rPr lang="en-US" smtClean="0"/>
              <a:t>‹#›</a:t>
            </a:fld>
            <a:endParaRPr lang="en-US"/>
          </a:p>
        </p:txBody>
      </p:sp>
    </p:spTree>
    <p:extLst>
      <p:ext uri="{BB962C8B-B14F-4D97-AF65-F5344CB8AC3E}">
        <p14:creationId xmlns:p14="http://schemas.microsoft.com/office/powerpoint/2010/main" val="197034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804AF-8DDD-403D-B7C7-A5B90E7B7810}"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54840-DF22-4118-BAF2-E2F82DF05FBE}" type="slidenum">
              <a:rPr lang="en-US" smtClean="0"/>
              <a:t>‹#›</a:t>
            </a:fld>
            <a:endParaRPr lang="en-US"/>
          </a:p>
        </p:txBody>
      </p:sp>
    </p:spTree>
    <p:extLst>
      <p:ext uri="{BB962C8B-B14F-4D97-AF65-F5344CB8AC3E}">
        <p14:creationId xmlns:p14="http://schemas.microsoft.com/office/powerpoint/2010/main" val="4177880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169919" y="1188720"/>
            <a:ext cx="5852160" cy="3187337"/>
          </a:xfrm>
          <a:prstGeom prst="ellipse">
            <a:avLst/>
          </a:prstGeom>
          <a:solidFill>
            <a:schemeClr val="accent1">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a:solidFill>
                  <a:schemeClr val="tx1"/>
                </a:solidFill>
              </a:ln>
              <a:latin typeface="Arial" panose="020B0604020202020204" pitchFamily="34" charset="0"/>
              <a:cs typeface="Arial" panose="020B0604020202020204" pitchFamily="34" charset="0"/>
            </a:endParaRPr>
          </a:p>
        </p:txBody>
      </p:sp>
      <p:sp>
        <p:nvSpPr>
          <p:cNvPr id="6" name="TextBox 5"/>
          <p:cNvSpPr txBox="1"/>
          <p:nvPr/>
        </p:nvSpPr>
        <p:spPr>
          <a:xfrm>
            <a:off x="3398519" y="2207623"/>
            <a:ext cx="5394960" cy="1384995"/>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SALES PREDICTIONS USING MACHINE LEARNING ALGORITHMS</a:t>
            </a:r>
          </a:p>
        </p:txBody>
      </p:sp>
      <p:sp>
        <p:nvSpPr>
          <p:cNvPr id="7" name="TextBox 6"/>
          <p:cNvSpPr txBox="1"/>
          <p:nvPr/>
        </p:nvSpPr>
        <p:spPr>
          <a:xfrm>
            <a:off x="4548049" y="4693698"/>
            <a:ext cx="3550922" cy="120032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Presented by: Sayush Khadka</a:t>
            </a:r>
          </a:p>
          <a:p>
            <a:r>
              <a:rPr lang="en-US" dirty="0">
                <a:latin typeface="Arial" panose="020B0604020202020204" pitchFamily="34" charset="0"/>
                <a:cs typeface="Arial" panose="020B0604020202020204" pitchFamily="34" charset="0"/>
              </a:rPr>
              <a:t>Year and Semester 2020-21 Autumn</a:t>
            </a:r>
          </a:p>
          <a:p>
            <a:endParaRPr lang="en-US"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442" y="1239253"/>
            <a:ext cx="7810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11848699" y="0"/>
            <a:ext cx="67377"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b="7228"/>
          <a:stretch/>
        </p:blipFill>
        <p:spPr>
          <a:xfrm>
            <a:off x="0" y="0"/>
            <a:ext cx="12192000" cy="6858000"/>
          </a:xfrm>
          <a:prstGeom prst="rect">
            <a:avLst/>
          </a:prstGeom>
        </p:spPr>
      </p:pic>
      <p:sp>
        <p:nvSpPr>
          <p:cNvPr id="16" name="TextBox 15"/>
          <p:cNvSpPr txBox="1"/>
          <p:nvPr/>
        </p:nvSpPr>
        <p:spPr>
          <a:xfrm>
            <a:off x="5871411" y="1097280"/>
            <a:ext cx="6112042" cy="156966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SALES PREDICTIONS USING MACHINE LEARNING ALGORITHMS</a:t>
            </a:r>
          </a:p>
        </p:txBody>
      </p:sp>
      <p:sp>
        <p:nvSpPr>
          <p:cNvPr id="17" name="TextBox 16"/>
          <p:cNvSpPr txBox="1"/>
          <p:nvPr/>
        </p:nvSpPr>
        <p:spPr>
          <a:xfrm>
            <a:off x="8477324" y="6211669"/>
            <a:ext cx="363135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Presented By: Sayush Khadka</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380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36"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11183"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658198"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p:cNvSpPr txBox="1"/>
          <p:nvPr/>
        </p:nvSpPr>
        <p:spPr>
          <a:xfrm>
            <a:off x="413528" y="779887"/>
            <a:ext cx="11659760" cy="6042419"/>
          </a:xfrm>
          <a:prstGeom prst="rect">
            <a:avLst/>
          </a:prstGeom>
        </p:spPr>
        <p:txBody>
          <a:bodyPr vert="horz" lIns="91440" tIns="45720" rIns="91440" bIns="45720" rtlCol="0">
            <a:noAutofit/>
          </a:bodyPr>
          <a:lstStyle/>
          <a:p>
            <a:pPr algn="just">
              <a:lnSpc>
                <a:spcPct val="90000"/>
              </a:lnSpc>
              <a:spcAft>
                <a:spcPts val="600"/>
              </a:spcAft>
            </a:pPr>
            <a:r>
              <a:rPr lang="en-US" sz="1400" b="1" dirty="0">
                <a:latin typeface="Arial" panose="020B0604020202020204" pitchFamily="34" charset="0"/>
                <a:cs typeface="Arial" panose="020B0604020202020204" pitchFamily="34" charset="0"/>
              </a:rPr>
              <a:t>Comparing the R-squared (R2) score itself:</a:t>
            </a:r>
          </a:p>
          <a:p>
            <a:pPr algn="just">
              <a:lnSpc>
                <a:spcPct val="90000"/>
              </a:lnSpc>
              <a:spcAft>
                <a:spcPts val="600"/>
              </a:spcAft>
            </a:pPr>
            <a:r>
              <a:rPr lang="en-US" sz="1400" b="1" dirty="0">
                <a:latin typeface="Arial" panose="020B0604020202020204" pitchFamily="34" charset="0"/>
                <a:cs typeface="Arial" panose="020B0604020202020204" pitchFamily="34" charset="0"/>
              </a:rPr>
              <a:t>Interpretation of R-squared (R2) score</a:t>
            </a:r>
          </a:p>
          <a:p>
            <a:pPr marL="285750" indent="-228600" algn="just">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If the R2 score is 0 then the mean line and the regression line is making the same error value which means, the mean line and the regression line are the same.</a:t>
            </a:r>
          </a:p>
          <a:p>
            <a:pPr marL="285750" indent="-228600" algn="just">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If the R2 score is 1 then the regression line is not making any error which means the perfect state. (This is not possible)</a:t>
            </a:r>
          </a:p>
          <a:p>
            <a:pPr indent="-228600" algn="just">
              <a:lnSpc>
                <a:spcPct val="90000"/>
              </a:lnSpc>
              <a:spcAft>
                <a:spcPts val="60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gn="just">
              <a:lnSpc>
                <a:spcPct val="90000"/>
              </a:lnSpc>
              <a:spcAft>
                <a:spcPts val="600"/>
              </a:spcAft>
            </a:pPr>
            <a:r>
              <a:rPr lang="en-US" sz="1400" b="1" dirty="0">
                <a:latin typeface="Arial" panose="020B0604020202020204" pitchFamily="34" charset="0"/>
                <a:cs typeface="Arial" panose="020B0604020202020204" pitchFamily="34" charset="0"/>
              </a:rPr>
              <a:t>From the above statement,</a:t>
            </a:r>
          </a:p>
          <a:p>
            <a:pPr marL="285750" indent="-228600" algn="just">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The more the model performance moves toward perfection the more the R2 score moves toward 1.</a:t>
            </a:r>
          </a:p>
          <a:p>
            <a:pPr marL="285750" indent="-228600" algn="just">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The more the model performance moves away from perfection the more the R2 score moves toward 0.</a:t>
            </a:r>
          </a:p>
          <a:p>
            <a:pPr indent="-228600" algn="just">
              <a:lnSpc>
                <a:spcPct val="90000"/>
              </a:lnSpc>
              <a:spcAft>
                <a:spcPts val="60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gn="just">
              <a:lnSpc>
                <a:spcPct val="90000"/>
              </a:lnSpc>
              <a:spcAft>
                <a:spcPts val="600"/>
              </a:spcAft>
            </a:pPr>
            <a:r>
              <a:rPr lang="en-US" sz="1400" b="1" dirty="0">
                <a:latin typeface="Arial" panose="020B0604020202020204" pitchFamily="34" charset="0"/>
                <a:cs typeface="Arial" panose="020B0604020202020204" pitchFamily="34" charset="0"/>
              </a:rPr>
              <a:t>For negative R2 score,</a:t>
            </a:r>
          </a:p>
          <a:p>
            <a:pPr marL="285750" indent="-228600" algn="just">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The regression line is making more errors than the mean line meaning the performance is the least as it can be.  </a:t>
            </a:r>
          </a:p>
          <a:p>
            <a:pPr indent="-228600" algn="just">
              <a:lnSpc>
                <a:spcPct val="90000"/>
              </a:lnSpc>
              <a:spcAft>
                <a:spcPts val="60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gn="just">
              <a:lnSpc>
                <a:spcPct val="90000"/>
              </a:lnSpc>
              <a:spcAft>
                <a:spcPts val="600"/>
              </a:spcAft>
            </a:pPr>
            <a:r>
              <a:rPr lang="en-US" sz="1400" b="1" dirty="0">
                <a:latin typeface="Arial" panose="020B0604020202020204" pitchFamily="34" charset="0"/>
                <a:cs typeface="Arial" panose="020B0604020202020204" pitchFamily="34" charset="0"/>
              </a:rPr>
              <a:t>Conclusion of the comparison: </a:t>
            </a:r>
          </a:p>
          <a:p>
            <a:pPr marL="285750" indent="-228600" algn="just">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The R2 score of Linear Regression is 0.5590746152890456 which is nearer to 1.</a:t>
            </a:r>
          </a:p>
          <a:p>
            <a:pPr marL="285750" indent="-228600" algn="just">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The R2 score of KNN (K-Nearest Neighbor Regressor) is -1.5090299568567342 which is a negative R2 score.</a:t>
            </a:r>
          </a:p>
          <a:p>
            <a:pPr indent="-228600" algn="just">
              <a:lnSpc>
                <a:spcPct val="90000"/>
              </a:lnSpc>
              <a:spcAft>
                <a:spcPts val="60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gn="just">
              <a:lnSpc>
                <a:spcPct val="90000"/>
              </a:lnSpc>
              <a:spcAft>
                <a:spcPts val="600"/>
              </a:spcAft>
            </a:pPr>
            <a:r>
              <a:rPr lang="en-US" sz="1400" dirty="0">
                <a:latin typeface="Arial" panose="020B0604020202020204" pitchFamily="34" charset="0"/>
                <a:cs typeface="Arial" panose="020B0604020202020204" pitchFamily="34" charset="0"/>
              </a:rPr>
              <a:t>For the other 2 performance metrics (Mean Absolute Error (MAE), Root Mean Square Error (RMSE)) Linear Regression has better performance scores by far as KNN (K-Nearest Neighbor Regressor) as its performance scores in exponential notation.</a:t>
            </a:r>
          </a:p>
          <a:p>
            <a:pPr indent="-228600" algn="just">
              <a:lnSpc>
                <a:spcPct val="90000"/>
              </a:lnSpc>
              <a:spcAft>
                <a:spcPts val="60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gn="just">
              <a:lnSpc>
                <a:spcPct val="90000"/>
              </a:lnSpc>
              <a:spcAft>
                <a:spcPts val="600"/>
              </a:spcAft>
            </a:pPr>
            <a:r>
              <a:rPr lang="en-US" sz="1400" b="1" dirty="0">
                <a:latin typeface="Arial" panose="020B0604020202020204" pitchFamily="34" charset="0"/>
                <a:cs typeface="Arial" panose="020B0604020202020204" pitchFamily="34" charset="0"/>
              </a:rPr>
              <a:t>Conclusion:</a:t>
            </a:r>
          </a:p>
          <a:p>
            <a:pPr indent="-228600" algn="just">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Therefore, Linear Regression is suitable among 2 models (Linear Regression and KNN (K-Nearest Neighbor Regressor)) for this dataset.</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97930" b="7649"/>
          <a:stretch/>
        </p:blipFill>
        <p:spPr>
          <a:xfrm>
            <a:off x="118712" y="0"/>
            <a:ext cx="102488" cy="6858000"/>
          </a:xfrm>
          <a:prstGeom prst="rect">
            <a:avLst/>
          </a:prstGeom>
        </p:spPr>
      </p:pic>
      <p:sp>
        <p:nvSpPr>
          <p:cNvPr id="5" name="TextBox 4"/>
          <p:cNvSpPr txBox="1"/>
          <p:nvPr/>
        </p:nvSpPr>
        <p:spPr>
          <a:xfrm>
            <a:off x="413527" y="97862"/>
            <a:ext cx="7121591" cy="646331"/>
          </a:xfrm>
          <a:prstGeom prst="rect">
            <a:avLst/>
          </a:prstGeom>
          <a:solidFill>
            <a:schemeClr val="accent1">
              <a:lumMod val="60000"/>
              <a:lumOff val="40000"/>
            </a:schemeClr>
          </a:solidFill>
        </p:spPr>
        <p:txBody>
          <a:bodyPr wrap="square" rtlCol="0">
            <a:spAutoFit/>
          </a:bodyPr>
          <a:lstStyle/>
          <a:p>
            <a:pPr>
              <a:spcAft>
                <a:spcPts val="600"/>
              </a:spcAft>
            </a:pPr>
            <a:r>
              <a:rPr lang="en-US" sz="3600" dirty="0"/>
              <a:t>Model comparison and conclusion:</a:t>
            </a:r>
          </a:p>
        </p:txBody>
      </p:sp>
    </p:spTree>
    <p:extLst>
      <p:ext uri="{BB962C8B-B14F-4D97-AF65-F5344CB8AC3E}">
        <p14:creationId xmlns:p14="http://schemas.microsoft.com/office/powerpoint/2010/main" val="259905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0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36773"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chemeClr val="tx1"/>
                </a:solidFill>
                <a:latin typeface="Arial" panose="020B0604020202020204" pitchFamily="34" charset="0"/>
                <a:ea typeface="+mj-ea"/>
                <a:cs typeface="Arial" panose="020B0604020202020204" pitchFamily="34" charset="0"/>
              </a:rPr>
              <a:t>AGENDA</a:t>
            </a:r>
          </a:p>
        </p:txBody>
      </p:sp>
      <p:sp>
        <p:nvSpPr>
          <p:cNvPr id="6" name="TextBox 5"/>
          <p:cNvSpPr txBox="1"/>
          <p:nvPr/>
        </p:nvSpPr>
        <p:spPr>
          <a:xfrm>
            <a:off x="736773"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dirty="0">
                <a:latin typeface="Arial" panose="020B0604020202020204" pitchFamily="34" charset="0"/>
                <a:cs typeface="Arial" panose="020B0604020202020204" pitchFamily="34" charset="0"/>
              </a:rPr>
              <a:t>1. Machine Learning </a:t>
            </a:r>
          </a:p>
          <a:p>
            <a:pPr indent="-228600">
              <a:lnSpc>
                <a:spcPct val="90000"/>
              </a:lnSpc>
              <a:spcAft>
                <a:spcPts val="600"/>
              </a:spcAft>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1900" dirty="0">
                <a:latin typeface="Arial" panose="020B0604020202020204" pitchFamily="34" charset="0"/>
                <a:cs typeface="Arial" panose="020B0604020202020204" pitchFamily="34" charset="0"/>
              </a:rPr>
              <a:t>2. Topic and Problem Domain</a:t>
            </a:r>
          </a:p>
          <a:p>
            <a:pPr indent="-228600">
              <a:lnSpc>
                <a:spcPct val="90000"/>
              </a:lnSpc>
              <a:spcAft>
                <a:spcPts val="600"/>
              </a:spcAft>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1900" dirty="0">
                <a:latin typeface="Arial" panose="020B0604020202020204" pitchFamily="34" charset="0"/>
                <a:cs typeface="Arial" panose="020B0604020202020204" pitchFamily="34" charset="0"/>
              </a:rPr>
              <a:t>3. Solving through machine learning</a:t>
            </a:r>
          </a:p>
          <a:p>
            <a:pPr indent="-228600">
              <a:lnSpc>
                <a:spcPct val="90000"/>
              </a:lnSpc>
              <a:spcAft>
                <a:spcPts val="600"/>
              </a:spcAft>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1900" dirty="0">
                <a:latin typeface="Arial" panose="020B0604020202020204" pitchFamily="34" charset="0"/>
                <a:cs typeface="Arial" panose="020B0604020202020204" pitchFamily="34" charset="0"/>
              </a:rPr>
              <a:t>4. Algorithms used</a:t>
            </a:r>
          </a:p>
          <a:p>
            <a:pPr indent="-228600">
              <a:lnSpc>
                <a:spcPct val="90000"/>
              </a:lnSpc>
              <a:spcAft>
                <a:spcPts val="600"/>
              </a:spcAft>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1900" dirty="0">
                <a:latin typeface="Arial" panose="020B0604020202020204" pitchFamily="34" charset="0"/>
                <a:cs typeface="Arial" panose="020B0604020202020204" pitchFamily="34" charset="0"/>
              </a:rPr>
              <a:t>5. Data cleaning and processing</a:t>
            </a:r>
          </a:p>
          <a:p>
            <a:pPr indent="-228600">
              <a:lnSpc>
                <a:spcPct val="90000"/>
              </a:lnSpc>
              <a:spcAft>
                <a:spcPts val="600"/>
              </a:spcAft>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1900" dirty="0">
                <a:latin typeface="Arial" panose="020B0604020202020204" pitchFamily="34" charset="0"/>
                <a:cs typeface="Arial" panose="020B0604020202020204" pitchFamily="34" charset="0"/>
              </a:rPr>
              <a:t>6. Model fitting</a:t>
            </a:r>
          </a:p>
          <a:p>
            <a:pPr indent="-228600">
              <a:lnSpc>
                <a:spcPct val="90000"/>
              </a:lnSpc>
              <a:spcAft>
                <a:spcPts val="600"/>
              </a:spcAft>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1900" dirty="0">
                <a:latin typeface="Arial" panose="020B0604020202020204" pitchFamily="34" charset="0"/>
                <a:cs typeface="Arial" panose="020B0604020202020204" pitchFamily="34" charset="0"/>
              </a:rPr>
              <a:t>7. Comparison  of the models</a:t>
            </a:r>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45935"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382374"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8454"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21222"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98579" b="8027"/>
          <a:stretch/>
        </p:blipFill>
        <p:spPr>
          <a:xfrm>
            <a:off x="99985" y="0"/>
            <a:ext cx="93306" cy="6858000"/>
          </a:xfrm>
          <a:prstGeom prst="rect">
            <a:avLst/>
          </a:prstGeom>
        </p:spPr>
      </p:pic>
    </p:spTree>
    <p:extLst>
      <p:ext uri="{BB962C8B-B14F-4D97-AF65-F5344CB8AC3E}">
        <p14:creationId xmlns:p14="http://schemas.microsoft.com/office/powerpoint/2010/main" val="121722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407" y="1083484"/>
            <a:ext cx="355196" cy="673460"/>
            <a:chOff x="0" y="823811"/>
            <a:chExt cx="355196" cy="673460"/>
          </a:xfrm>
        </p:grpSpPr>
        <p:sp>
          <p:nvSpPr>
            <p:cNvPr id="49" name="Rectangle 4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59492"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1144" y="2720051"/>
            <a:ext cx="5252048" cy="3565002"/>
          </a:xfrm>
          <a:prstGeom prst="rect">
            <a:avLst/>
          </a:prstGeom>
        </p:spPr>
        <p:txBody>
          <a:bodyPr vert="horz" lIns="91440" tIns="45720" rIns="91440" bIns="45720" rtlCol="0" anchor="ctr">
            <a:noAutofit/>
          </a:bodyPr>
          <a:lstStyle/>
          <a:p>
            <a:pPr algn="just">
              <a:lnSpc>
                <a:spcPct val="90000"/>
              </a:lnSpc>
              <a:spcAft>
                <a:spcPts val="600"/>
              </a:spcAft>
            </a:pPr>
            <a:r>
              <a:rPr lang="en-US" sz="1600" b="1" dirty="0">
                <a:latin typeface="Arial" panose="020B0604020202020204" pitchFamily="34" charset="0"/>
                <a:cs typeface="Arial" panose="020B0604020202020204" pitchFamily="34" charset="0"/>
              </a:rPr>
              <a:t>Machine Learning:</a:t>
            </a:r>
          </a:p>
          <a:p>
            <a:pPr indent="-228600" algn="just">
              <a:lnSpc>
                <a:spcPct val="90000"/>
              </a:lnSpc>
              <a:spcAft>
                <a:spcPts val="600"/>
              </a:spcAf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lnSpc>
                <a:spcPct val="90000"/>
              </a:lnSpc>
              <a:spcAft>
                <a:spcPts val="600"/>
              </a:spcAft>
              <a:buFont typeface="Arial" panose="020B0604020202020204" pitchFamily="34" charset="0"/>
              <a:buChar char="•"/>
            </a:pPr>
            <a:r>
              <a:rPr lang="en-US" sz="1600" dirty="0">
                <a:effectLst/>
                <a:latin typeface="Arial" panose="020B0604020202020204" pitchFamily="34" charset="0"/>
                <a:cs typeface="Arial" panose="020B0604020202020204" pitchFamily="34" charset="0"/>
              </a:rPr>
              <a:t>A component of artificial intelligence (AI) called machine learning (ML) enables software applications to improve their propensity to anticipate outcomes without having to explicitly train them to do so. By using historical data as input, machine learning algorithms forecast new output values. </a:t>
            </a:r>
          </a:p>
          <a:p>
            <a:pPr indent="-228600" algn="just">
              <a:lnSpc>
                <a:spcPct val="90000"/>
              </a:lnSpc>
              <a:spcAft>
                <a:spcPts val="600"/>
              </a:spcAf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lnSpc>
                <a:spcPct val="90000"/>
              </a:lnSpc>
              <a:spcAft>
                <a:spcPts val="600"/>
              </a:spcAft>
              <a:buFont typeface="Arial" panose="020B0604020202020204" pitchFamily="34" charset="0"/>
              <a:buChar char="•"/>
            </a:pPr>
            <a:r>
              <a:rPr lang="en-US" sz="1600" dirty="0">
                <a:effectLst/>
                <a:latin typeface="Arial" panose="020B0604020202020204" pitchFamily="34" charset="0"/>
                <a:cs typeface="Arial" panose="020B0604020202020204" pitchFamily="34" charset="0"/>
              </a:rPr>
              <a:t>In this area of artificial intelligence, algorithms and data are used to replicate human learning, enabling robots to become better over time, increase the accuracy of their classification and prediction systems, or explore new data-driven insights. It uses three methods to function: first, combining data and algorithms to find patterns and classify data sets; second, assessing accuracy using an error function; and third, optimizing the fit of the data points into the model </a:t>
            </a:r>
            <a:endParaRPr lang="en-US" sz="1600"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792077"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44094"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srcRect l="712" r="1515" b="-4"/>
          <a:stretch/>
        </p:blipFill>
        <p:spPr>
          <a:xfrm>
            <a:off x="7177830" y="581892"/>
            <a:ext cx="4397433" cy="2518756"/>
          </a:xfrm>
          <a:prstGeom prst="rect">
            <a:avLst/>
          </a:prstGeom>
        </p:spPr>
      </p:pic>
      <p:sp>
        <p:nvSpPr>
          <p:cNvPr id="58" name="Rectangle 5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44094"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98095" b="7756"/>
          <a:stretch/>
        </p:blipFill>
        <p:spPr>
          <a:xfrm>
            <a:off x="94407" y="0"/>
            <a:ext cx="94407" cy="6858000"/>
          </a:xfrm>
          <a:prstGeom prst="rect">
            <a:avLst/>
          </a:prstGeom>
        </p:spPr>
      </p:pic>
      <p:pic>
        <p:nvPicPr>
          <p:cNvPr id="3" name="Picture 2" descr="Chart, diagram&#10;&#10;Description automatically generated">
            <a:extLst>
              <a:ext uri="{FF2B5EF4-FFF2-40B4-BE49-F238E27FC236}">
                <a16:creationId xmlns:a16="http://schemas.microsoft.com/office/drawing/2014/main" id="{51C52EC8-2AC8-484E-8B02-5A48C2E3B9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0484" y="3543873"/>
            <a:ext cx="3292124" cy="2846798"/>
          </a:xfrm>
          <a:prstGeom prst="rect">
            <a:avLst/>
          </a:prstGeom>
        </p:spPr>
      </p:pic>
      <p:pic>
        <p:nvPicPr>
          <p:cNvPr id="9" name="Picture 8" descr="Chart, scatter chart&#10;&#10;Description automatically generated">
            <a:extLst>
              <a:ext uri="{FF2B5EF4-FFF2-40B4-BE49-F238E27FC236}">
                <a16:creationId xmlns:a16="http://schemas.microsoft.com/office/drawing/2014/main" id="{F1BCE407-6A0A-4737-AE8E-96C89D0BCB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2032" y="125724"/>
            <a:ext cx="4504253" cy="1818845"/>
          </a:xfrm>
          <a:prstGeom prst="rect">
            <a:avLst/>
          </a:prstGeom>
        </p:spPr>
      </p:pic>
    </p:spTree>
    <p:extLst>
      <p:ext uri="{BB962C8B-B14F-4D97-AF65-F5344CB8AC3E}">
        <p14:creationId xmlns:p14="http://schemas.microsoft.com/office/powerpoint/2010/main" val="48809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27349" y="28222"/>
            <a:ext cx="4437818" cy="865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kern="1200" dirty="0">
                <a:solidFill>
                  <a:schemeClr val="tx1"/>
                </a:solidFill>
                <a:latin typeface="Arial" panose="020B0604020202020204" pitchFamily="34" charset="0"/>
                <a:ea typeface="+mj-ea"/>
                <a:cs typeface="Arial" panose="020B0604020202020204" pitchFamily="34" charset="0"/>
              </a:rPr>
              <a:t>Topic and Problem Domain</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26C0006D-07BB-44A6-8AF1-B6873CB8DC8E}"/>
              </a:ext>
            </a:extLst>
          </p:cNvPr>
          <p:cNvSpPr txBox="1"/>
          <p:nvPr/>
        </p:nvSpPr>
        <p:spPr>
          <a:xfrm>
            <a:off x="365728" y="880449"/>
            <a:ext cx="5314816" cy="5563061"/>
          </a:xfrm>
          <a:prstGeom prst="rect">
            <a:avLst/>
          </a:prstGeom>
          <a:solidFill>
            <a:srgbClr val="006699"/>
          </a:solidFill>
        </p:spPr>
        <p:txBody>
          <a:bodyPr wrap="square" rtlCol="0">
            <a:spAutoFit/>
          </a:bodyPr>
          <a:lstStyle/>
          <a:p>
            <a:pPr algn="just">
              <a:lnSpc>
                <a:spcPct val="120000"/>
              </a:lnSpc>
              <a:spcAft>
                <a:spcPts val="600"/>
              </a:spcAft>
            </a:pPr>
            <a:r>
              <a:rPr lang="en-US" sz="1500" dirty="0">
                <a:solidFill>
                  <a:schemeClr val="bg1"/>
                </a:solidFill>
                <a:effectLst/>
                <a:latin typeface="Arial" panose="020B0604020202020204" pitchFamily="34" charset="0"/>
                <a:cs typeface="Arial" panose="020B0604020202020204" pitchFamily="34" charset="0"/>
              </a:rPr>
              <a:t>A sales forecast is used to estimate future sales revenue. The health of the sales pipeline, market trends, and prior performance are frequently considered in sales estimates. A tool used by firms to forecast weekly, monthly, quarterly, and annual sales totals is the sales forecast.</a:t>
            </a:r>
          </a:p>
          <a:p>
            <a:pPr indent="-228600" algn="just">
              <a:lnSpc>
                <a:spcPct val="90000"/>
              </a:lnSpc>
              <a:spcAft>
                <a:spcPts val="600"/>
              </a:spcAft>
              <a:buFont typeface="Arial" panose="020B0604020202020204" pitchFamily="34" charset="0"/>
              <a:buChar char="•"/>
            </a:pPr>
            <a:endParaRPr lang="en-US" sz="1500" dirty="0">
              <a:solidFill>
                <a:schemeClr val="bg1"/>
              </a:solidFill>
              <a:latin typeface="Arial" panose="020B0604020202020204" pitchFamily="34" charset="0"/>
              <a:cs typeface="Arial" panose="020B0604020202020204" pitchFamily="34" charset="0"/>
            </a:endParaRPr>
          </a:p>
          <a:p>
            <a:pPr algn="just">
              <a:lnSpc>
                <a:spcPct val="90000"/>
              </a:lnSpc>
              <a:spcAft>
                <a:spcPts val="600"/>
              </a:spcAft>
            </a:pPr>
            <a:r>
              <a:rPr lang="en-US" sz="1500" dirty="0">
                <a:solidFill>
                  <a:schemeClr val="bg1"/>
                </a:solidFill>
                <a:latin typeface="Arial" panose="020B0604020202020204" pitchFamily="34" charset="0"/>
                <a:cs typeface="Arial" panose="020B0604020202020204" pitchFamily="34" charset="0"/>
              </a:rPr>
              <a:t>Importance:</a:t>
            </a:r>
          </a:p>
          <a:p>
            <a:pPr marL="342900" indent="-228600" algn="just">
              <a:lnSpc>
                <a:spcPct val="90000"/>
              </a:lnSpc>
              <a:spcAft>
                <a:spcPts val="600"/>
              </a:spcAft>
              <a:buFont typeface="Arial" panose="020B0604020202020204" pitchFamily="34" charset="0"/>
              <a:buChar char="•"/>
            </a:pPr>
            <a:r>
              <a:rPr lang="en-US" sz="1500" dirty="0">
                <a:solidFill>
                  <a:schemeClr val="bg1"/>
                </a:solidFill>
                <a:effectLst/>
                <a:latin typeface="Arial" panose="020B0604020202020204" pitchFamily="34" charset="0"/>
                <a:cs typeface="Arial" panose="020B0604020202020204" pitchFamily="34" charset="0"/>
              </a:rPr>
              <a:t>The future is considered in forecasts. </a:t>
            </a:r>
          </a:p>
          <a:p>
            <a:pPr marL="342900" indent="-228600" algn="just">
              <a:lnSpc>
                <a:spcPct val="90000"/>
              </a:lnSpc>
              <a:spcAft>
                <a:spcPts val="600"/>
              </a:spcAft>
              <a:buFont typeface="Arial" panose="020B0604020202020204" pitchFamily="34" charset="0"/>
              <a:buChar char="•"/>
            </a:pPr>
            <a:r>
              <a:rPr lang="en-US" sz="1500" dirty="0">
                <a:solidFill>
                  <a:schemeClr val="bg1"/>
                </a:solidFill>
                <a:effectLst/>
                <a:latin typeface="Arial" panose="020B0604020202020204" pitchFamily="34" charset="0"/>
                <a:cs typeface="Arial" panose="020B0604020202020204" pitchFamily="34" charset="0"/>
              </a:rPr>
              <a:t>Privately held businesses have more faith in their operations when leaders can put their trust in forecasts.</a:t>
            </a:r>
          </a:p>
          <a:p>
            <a:pPr marL="342900" indent="-228600" algn="just">
              <a:lnSpc>
                <a:spcPct val="90000"/>
              </a:lnSpc>
              <a:spcAft>
                <a:spcPts val="600"/>
              </a:spcAft>
              <a:buFont typeface="Arial" panose="020B0604020202020204" pitchFamily="34" charset="0"/>
              <a:buChar char="•"/>
            </a:pPr>
            <a:r>
              <a:rPr lang="en-US" sz="1500" dirty="0">
                <a:solidFill>
                  <a:schemeClr val="bg1"/>
                </a:solidFill>
                <a:effectLst/>
                <a:latin typeface="Arial" panose="020B0604020202020204" pitchFamily="34" charset="0"/>
                <a:cs typeface="Arial" panose="020B0604020202020204" pitchFamily="34" charset="0"/>
              </a:rPr>
              <a:t>Accurate predictions enhance the market credibility of publicly traded corporations </a:t>
            </a:r>
            <a:r>
              <a:rPr lang="en-US" sz="1500" dirty="0">
                <a:solidFill>
                  <a:schemeClr val="bg1"/>
                </a:solidFill>
                <a:latin typeface="Arial" panose="020B0604020202020204" pitchFamily="34" charset="0"/>
                <a:cs typeface="Arial" panose="020B0604020202020204" pitchFamily="34" charset="0"/>
              </a:rPr>
              <a:t>.</a:t>
            </a:r>
          </a:p>
          <a:p>
            <a:pPr marL="342900" indent="-228600" algn="just">
              <a:lnSpc>
                <a:spcPct val="90000"/>
              </a:lnSpc>
              <a:spcAft>
                <a:spcPts val="600"/>
              </a:spcAft>
              <a:buFont typeface="Arial" panose="020B0604020202020204" pitchFamily="34" charset="0"/>
              <a:buChar char="•"/>
            </a:pPr>
            <a:r>
              <a:rPr lang="en-US" sz="1500" dirty="0">
                <a:solidFill>
                  <a:schemeClr val="bg1"/>
                </a:solidFill>
                <a:effectLst/>
                <a:latin typeface="Arial" panose="020B0604020202020204" pitchFamily="34" charset="0"/>
                <a:cs typeface="Arial" panose="020B0604020202020204" pitchFamily="34" charset="0"/>
              </a:rPr>
              <a:t>The entire organization gains from forecasting sales.</a:t>
            </a:r>
          </a:p>
          <a:p>
            <a:pPr marL="342900" indent="-228600" algn="just">
              <a:lnSpc>
                <a:spcPct val="90000"/>
              </a:lnSpc>
              <a:spcAft>
                <a:spcPts val="600"/>
              </a:spcAft>
              <a:buFont typeface="Arial" panose="020B0604020202020204" pitchFamily="34" charset="0"/>
              <a:buChar char="•"/>
            </a:pPr>
            <a:r>
              <a:rPr lang="en-US" sz="1500" dirty="0">
                <a:solidFill>
                  <a:schemeClr val="bg1"/>
                </a:solidFill>
                <a:effectLst/>
                <a:latin typeface="Arial" panose="020B0604020202020204" pitchFamily="34" charset="0"/>
                <a:cs typeface="Arial" panose="020B0604020202020204" pitchFamily="34" charset="0"/>
              </a:rPr>
              <a:t>Sales estimates are used by production to plan its cycles, and by finance to develop budgets for hiring and capacity planning.</a:t>
            </a:r>
          </a:p>
          <a:p>
            <a:pPr marL="342900" indent="-228600" algn="just">
              <a:lnSpc>
                <a:spcPct val="90000"/>
              </a:lnSpc>
              <a:spcAft>
                <a:spcPts val="600"/>
              </a:spcAft>
              <a:buFont typeface="Arial" panose="020B0604020202020204" pitchFamily="34" charset="0"/>
              <a:buChar char="•"/>
            </a:pPr>
            <a:r>
              <a:rPr lang="en-US" sz="1500" dirty="0">
                <a:solidFill>
                  <a:schemeClr val="bg1"/>
                </a:solidFill>
                <a:effectLst/>
                <a:latin typeface="Arial" panose="020B0604020202020204" pitchFamily="34" charset="0"/>
                <a:cs typeface="Arial" panose="020B0604020202020204" pitchFamily="34" charset="0"/>
              </a:rPr>
              <a:t>Forecasts aid in the planning of territory and targets for sales operations, channel and partner plans for sales strategy, and manufacturing capacity planning for the supply chain. </a:t>
            </a:r>
            <a:endParaRPr lang="en-US" sz="1500" dirty="0">
              <a:solidFill>
                <a:schemeClr val="bg1"/>
              </a:solidFill>
              <a:latin typeface="Arial" panose="020B0604020202020204" pitchFamily="34" charset="0"/>
              <a:cs typeface="Arial" panose="020B0604020202020204" pitchFamily="34" charset="0"/>
            </a:endParaRPr>
          </a:p>
          <a:p>
            <a:endParaRPr lang="en-US" dirty="0">
              <a:solidFill>
                <a:schemeClr val="bg1"/>
              </a:solidFill>
              <a:highlight>
                <a:srgbClr val="006699"/>
              </a:highlight>
            </a:endParaRPr>
          </a:p>
        </p:txBody>
      </p:sp>
      <p:sp>
        <p:nvSpPr>
          <p:cNvPr id="9" name="Flowchart: Process 8">
            <a:extLst>
              <a:ext uri="{FF2B5EF4-FFF2-40B4-BE49-F238E27FC236}">
                <a16:creationId xmlns:a16="http://schemas.microsoft.com/office/drawing/2014/main" id="{2043D5C8-86B4-483B-AD61-F2817233E098}"/>
              </a:ext>
            </a:extLst>
          </p:cNvPr>
          <p:cNvSpPr/>
          <p:nvPr/>
        </p:nvSpPr>
        <p:spPr>
          <a:xfrm>
            <a:off x="6046272" y="0"/>
            <a:ext cx="99456" cy="6858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AA5E91-8451-4BF8-8C24-57AA7B34361A}"/>
              </a:ext>
            </a:extLst>
          </p:cNvPr>
          <p:cNvSpPr txBox="1"/>
          <p:nvPr/>
        </p:nvSpPr>
        <p:spPr>
          <a:xfrm>
            <a:off x="6285268" y="745036"/>
            <a:ext cx="6094070" cy="1569660"/>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Problems with manual forecasting:</a:t>
            </a:r>
          </a:p>
          <a:p>
            <a:pPr marL="342900" indent="-342900">
              <a:buFont typeface="+mj-lt"/>
              <a:buAutoNum type="arabicPeriod"/>
            </a:pPr>
            <a:r>
              <a:rPr lang="en-GB" sz="1800" dirty="0">
                <a:effectLst/>
                <a:latin typeface="Arial" panose="020B0604020202020204" pitchFamily="34" charset="0"/>
                <a:ea typeface="Arial" panose="020B0604020202020204" pitchFamily="34" charset="0"/>
              </a:rPr>
              <a:t>Time-consuming</a:t>
            </a:r>
          </a:p>
          <a:p>
            <a:pPr marL="342900" indent="-342900">
              <a:buFont typeface="+mj-lt"/>
              <a:buAutoNum type="arabicPeriod"/>
            </a:pPr>
            <a:r>
              <a:rPr lang="en-GB" sz="1800" dirty="0">
                <a:effectLst/>
                <a:latin typeface="Arial" panose="020B0604020202020204" pitchFamily="34" charset="0"/>
                <a:ea typeface="Arial" panose="020B0604020202020204" pitchFamily="34" charset="0"/>
              </a:rPr>
              <a:t>Biased and inaccurate</a:t>
            </a:r>
            <a:endParaRPr lang="en-GB" dirty="0">
              <a:latin typeface="Arial" panose="020B0604020202020204" pitchFamily="34" charset="0"/>
              <a:ea typeface="Arial" panose="020B0604020202020204" pitchFamily="34" charset="0"/>
            </a:endParaRPr>
          </a:p>
          <a:p>
            <a:pPr marL="342900" indent="-342900">
              <a:buFont typeface="+mj-lt"/>
              <a:buAutoNum type="arabicPeriod"/>
            </a:pPr>
            <a:r>
              <a:rPr lang="en-GB" sz="1800" dirty="0">
                <a:effectLst/>
                <a:latin typeface="Arial" panose="020B0604020202020204" pitchFamily="34" charset="0"/>
                <a:ea typeface="Arial" panose="020B0604020202020204" pitchFamily="34" charset="0"/>
              </a:rPr>
              <a:t>Error-prone Human Mind</a:t>
            </a:r>
          </a:p>
          <a:p>
            <a:pPr marL="342900" indent="-342900">
              <a:buFont typeface="+mj-lt"/>
              <a:buAutoNum type="arabicPeriod"/>
            </a:pPr>
            <a:r>
              <a:rPr lang="en-GB" sz="1800" dirty="0">
                <a:effectLst/>
                <a:latin typeface="Arial" panose="020B0604020202020204" pitchFamily="34" charset="0"/>
                <a:ea typeface="Arial" panose="020B0604020202020204" pitchFamily="34" charset="0"/>
              </a:rPr>
              <a:t>Limited data for forecasting</a:t>
            </a:r>
            <a:endParaRPr lang="en-US" dirty="0">
              <a:solidFill>
                <a:schemeClr val="bg1"/>
              </a:solidFill>
              <a:highlight>
                <a:srgbClr val="006699"/>
              </a:highlight>
            </a:endParaRPr>
          </a:p>
        </p:txBody>
      </p:sp>
      <p:sp>
        <p:nvSpPr>
          <p:cNvPr id="11" name="TextBox 10">
            <a:extLst>
              <a:ext uri="{FF2B5EF4-FFF2-40B4-BE49-F238E27FC236}">
                <a16:creationId xmlns:a16="http://schemas.microsoft.com/office/drawing/2014/main" id="{BCD25869-C09F-4D17-985B-C4CD0D778D51}"/>
              </a:ext>
            </a:extLst>
          </p:cNvPr>
          <p:cNvSpPr txBox="1"/>
          <p:nvPr/>
        </p:nvSpPr>
        <p:spPr>
          <a:xfrm>
            <a:off x="6251615" y="2690500"/>
            <a:ext cx="5834497" cy="3600986"/>
          </a:xfrm>
          <a:prstGeom prst="rect">
            <a:avLst/>
          </a:prstGeom>
          <a:noFill/>
        </p:spPr>
        <p:txBody>
          <a:bodyPr wrap="square" rtlCol="0">
            <a:spAutoFit/>
          </a:bodyPr>
          <a:lstStyle/>
          <a:p>
            <a:pPr algn="just"/>
            <a:r>
              <a:rPr lang="en-GB" sz="2400" dirty="0">
                <a:effectLst/>
                <a:latin typeface="Arial" panose="020B0604020202020204" pitchFamily="34" charset="0"/>
                <a:ea typeface="Arial" panose="020B0604020202020204" pitchFamily="34" charset="0"/>
              </a:rPr>
              <a:t>How can Machine Learning be used to Predict Sales?</a:t>
            </a:r>
          </a:p>
          <a:p>
            <a:pPr algn="just"/>
            <a:r>
              <a:rPr lang="en-GB" sz="1800" dirty="0">
                <a:effectLst/>
                <a:latin typeface="Arial" panose="020B0604020202020204" pitchFamily="34" charset="0"/>
                <a:ea typeface="Arial" panose="020B0604020202020204" pitchFamily="34" charset="0"/>
              </a:rPr>
              <a:t>Machine learning examines millions of data points using several approaches, such as clustering and regression, before making predictions. Data points include things like demographic information, behavioural trends, and previous transactions. Businesses utilize machine learning algorithms to predict sales and revenue. This is done by using data from previous transactions to predict consumer behaviour. Businesses may create accurate estimates and prepare for impending occurrences by doing this.</a:t>
            </a:r>
            <a:endParaRPr lang="en-US" dirty="0"/>
          </a:p>
        </p:txBody>
      </p:sp>
      <p:sp>
        <p:nvSpPr>
          <p:cNvPr id="22" name="Flowchart: Process 21">
            <a:extLst>
              <a:ext uri="{FF2B5EF4-FFF2-40B4-BE49-F238E27FC236}">
                <a16:creationId xmlns:a16="http://schemas.microsoft.com/office/drawing/2014/main" id="{2BB4A485-7746-47DF-8EFF-A2DDF66CB5D2}"/>
              </a:ext>
            </a:extLst>
          </p:cNvPr>
          <p:cNvSpPr/>
          <p:nvPr/>
        </p:nvSpPr>
        <p:spPr>
          <a:xfrm>
            <a:off x="6145729" y="2542525"/>
            <a:ext cx="6046271" cy="1378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47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8107" y="132012"/>
            <a:ext cx="11518175" cy="36933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dirty="0">
                <a:latin typeface="Arial" panose="020B0604020202020204" pitchFamily="34" charset="0"/>
                <a:cs typeface="Arial" panose="020B0604020202020204" pitchFamily="34" charset="0"/>
              </a:rPr>
              <a:t>Algorithms used:</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97825" b="7368"/>
          <a:stretch/>
        </p:blipFill>
        <p:spPr>
          <a:xfrm>
            <a:off x="109087" y="0"/>
            <a:ext cx="107372" cy="6858000"/>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45F6A62C-1F71-4BDC-B5CA-6EB5E0CCE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074" y="1697015"/>
            <a:ext cx="4270540" cy="2322451"/>
          </a:xfrm>
          <a:prstGeom prst="rect">
            <a:avLst/>
          </a:prstGeom>
        </p:spPr>
      </p:pic>
      <p:sp>
        <p:nvSpPr>
          <p:cNvPr id="4" name="TextBox 3">
            <a:extLst>
              <a:ext uri="{FF2B5EF4-FFF2-40B4-BE49-F238E27FC236}">
                <a16:creationId xmlns:a16="http://schemas.microsoft.com/office/drawing/2014/main" id="{680FAA8F-193B-4F68-9D4B-910B7D18B12C}"/>
              </a:ext>
            </a:extLst>
          </p:cNvPr>
          <p:cNvSpPr txBox="1"/>
          <p:nvPr/>
        </p:nvSpPr>
        <p:spPr>
          <a:xfrm>
            <a:off x="398107" y="704973"/>
            <a:ext cx="212109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Linear Regression:</a:t>
            </a:r>
          </a:p>
        </p:txBody>
      </p:sp>
      <p:sp>
        <p:nvSpPr>
          <p:cNvPr id="9" name="Flowchart: Process 8">
            <a:extLst>
              <a:ext uri="{FF2B5EF4-FFF2-40B4-BE49-F238E27FC236}">
                <a16:creationId xmlns:a16="http://schemas.microsoft.com/office/drawing/2014/main" id="{43BB403F-CA02-44FD-AA3C-5A06CB076975}"/>
              </a:ext>
            </a:extLst>
          </p:cNvPr>
          <p:cNvSpPr/>
          <p:nvPr/>
        </p:nvSpPr>
        <p:spPr>
          <a:xfrm flipH="1">
            <a:off x="7822355" y="0"/>
            <a:ext cx="107372" cy="6858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1" name="Picture 10" descr="Graphical user interface, text, application&#10;&#10;Description automatically generated">
            <a:extLst>
              <a:ext uri="{FF2B5EF4-FFF2-40B4-BE49-F238E27FC236}">
                <a16:creationId xmlns:a16="http://schemas.microsoft.com/office/drawing/2014/main" id="{62A5ECEF-3294-42E6-8945-CE42E09D5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333" y="4385244"/>
            <a:ext cx="4898023" cy="2335613"/>
          </a:xfrm>
          <a:prstGeom prst="rect">
            <a:avLst/>
          </a:prstGeom>
        </p:spPr>
      </p:pic>
      <p:sp>
        <p:nvSpPr>
          <p:cNvPr id="13" name="TextBox 12">
            <a:extLst>
              <a:ext uri="{FF2B5EF4-FFF2-40B4-BE49-F238E27FC236}">
                <a16:creationId xmlns:a16="http://schemas.microsoft.com/office/drawing/2014/main" id="{F59686F8-AEDF-4236-BECC-AAC829FD2907}"/>
              </a:ext>
            </a:extLst>
          </p:cNvPr>
          <p:cNvSpPr txBox="1"/>
          <p:nvPr/>
        </p:nvSpPr>
        <p:spPr>
          <a:xfrm>
            <a:off x="244219" y="4423170"/>
            <a:ext cx="29803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Multiple Linear Regression:</a:t>
            </a:r>
          </a:p>
        </p:txBody>
      </p:sp>
      <p:sp>
        <p:nvSpPr>
          <p:cNvPr id="14" name="Flowchart: Process 13">
            <a:extLst>
              <a:ext uri="{FF2B5EF4-FFF2-40B4-BE49-F238E27FC236}">
                <a16:creationId xmlns:a16="http://schemas.microsoft.com/office/drawing/2014/main" id="{60F6B586-94D2-48ED-B675-0300B8898623}"/>
              </a:ext>
            </a:extLst>
          </p:cNvPr>
          <p:cNvSpPr/>
          <p:nvPr/>
        </p:nvSpPr>
        <p:spPr>
          <a:xfrm flipV="1">
            <a:off x="244219" y="4138776"/>
            <a:ext cx="7578135" cy="55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D420F3E-EFE0-41DC-B267-B958D2C662B1}"/>
              </a:ext>
            </a:extLst>
          </p:cNvPr>
          <p:cNvSpPr txBox="1"/>
          <p:nvPr/>
        </p:nvSpPr>
        <p:spPr>
          <a:xfrm>
            <a:off x="7961272" y="702273"/>
            <a:ext cx="4121641" cy="369332"/>
          </a:xfrm>
          <a:prstGeom prst="rect">
            <a:avLst/>
          </a:prstGeom>
          <a:noFill/>
        </p:spPr>
        <p:txBody>
          <a:bodyPr wrap="none" rtlCol="0">
            <a:spAutoFit/>
          </a:bodyPr>
          <a:lstStyle/>
          <a:p>
            <a:r>
              <a:rPr lang="en-GB" sz="1800" dirty="0">
                <a:effectLst/>
                <a:latin typeface="Arial" panose="020B0604020202020204" pitchFamily="34" charset="0"/>
                <a:ea typeface="Arial" panose="020B0604020202020204" pitchFamily="34" charset="0"/>
                <a:cs typeface="Arial" panose="020B0604020202020204" pitchFamily="34" charset="0"/>
              </a:rPr>
              <a:t>KNN (K-Nearest </a:t>
            </a:r>
            <a:r>
              <a:rPr lang="en-GB" sz="1800" dirty="0" err="1">
                <a:effectLst/>
                <a:latin typeface="Arial" panose="020B0604020202020204" pitchFamily="34" charset="0"/>
                <a:ea typeface="Arial" panose="020B0604020202020204" pitchFamily="34" charset="0"/>
                <a:cs typeface="Arial" panose="020B0604020202020204" pitchFamily="34" charset="0"/>
              </a:rPr>
              <a:t>Neighbor</a:t>
            </a:r>
            <a:r>
              <a:rPr lang="en-GB" sz="1800" dirty="0">
                <a:effectLst/>
                <a:latin typeface="Arial" panose="020B0604020202020204" pitchFamily="34" charset="0"/>
                <a:ea typeface="Arial" panose="020B0604020202020204" pitchFamily="34" charset="0"/>
                <a:cs typeface="Arial" panose="020B0604020202020204" pitchFamily="34" charset="0"/>
              </a:rPr>
              <a:t> Regressor):</a:t>
            </a:r>
            <a:endParaRPr lang="en-US" dirty="0">
              <a:latin typeface="Arial" panose="020B0604020202020204" pitchFamily="34" charset="0"/>
              <a:cs typeface="Arial" panose="020B0604020202020204" pitchFamily="34" charset="0"/>
            </a:endParaRPr>
          </a:p>
        </p:txBody>
      </p:sp>
      <p:pic>
        <p:nvPicPr>
          <p:cNvPr id="19" name="Picture 18" descr="Text, letter&#10;&#10;Description automatically generated">
            <a:extLst>
              <a:ext uri="{FF2B5EF4-FFF2-40B4-BE49-F238E27FC236}">
                <a16:creationId xmlns:a16="http://schemas.microsoft.com/office/drawing/2014/main" id="{69A7778D-6F80-4427-8972-0D5DFFF132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7417" y="1275724"/>
            <a:ext cx="2924583" cy="2403948"/>
          </a:xfrm>
          <a:prstGeom prst="rect">
            <a:avLst/>
          </a:prstGeom>
        </p:spPr>
      </p:pic>
      <p:sp>
        <p:nvSpPr>
          <p:cNvPr id="20" name="TextBox 19">
            <a:extLst>
              <a:ext uri="{FF2B5EF4-FFF2-40B4-BE49-F238E27FC236}">
                <a16:creationId xmlns:a16="http://schemas.microsoft.com/office/drawing/2014/main" id="{FA642815-59D1-49F5-B13E-CCAA40243E8E}"/>
              </a:ext>
            </a:extLst>
          </p:cNvPr>
          <p:cNvSpPr txBox="1"/>
          <p:nvPr/>
        </p:nvSpPr>
        <p:spPr>
          <a:xfrm>
            <a:off x="398107" y="2125483"/>
            <a:ext cx="28264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Simple Linear Regression</a:t>
            </a:r>
          </a:p>
        </p:txBody>
      </p:sp>
      <p:pic>
        <p:nvPicPr>
          <p:cNvPr id="23" name="Picture 22" descr="Text&#10;&#10;Description automatically generated">
            <a:extLst>
              <a:ext uri="{FF2B5EF4-FFF2-40B4-BE49-F238E27FC236}">
                <a16:creationId xmlns:a16="http://schemas.microsoft.com/office/drawing/2014/main" id="{4F73747D-F7FC-4DB8-BEE5-6FE384233A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6478" y="4423170"/>
            <a:ext cx="2924583" cy="2146501"/>
          </a:xfrm>
          <a:prstGeom prst="rect">
            <a:avLst/>
          </a:prstGeom>
        </p:spPr>
      </p:pic>
      <p:sp>
        <p:nvSpPr>
          <p:cNvPr id="24" name="TextBox 23">
            <a:extLst>
              <a:ext uri="{FF2B5EF4-FFF2-40B4-BE49-F238E27FC236}">
                <a16:creationId xmlns:a16="http://schemas.microsoft.com/office/drawing/2014/main" id="{8292D228-6A8C-4B72-A175-6BB4EFDF0D74}"/>
              </a:ext>
            </a:extLst>
          </p:cNvPr>
          <p:cNvSpPr txBox="1"/>
          <p:nvPr/>
        </p:nvSpPr>
        <p:spPr>
          <a:xfrm>
            <a:off x="7961272" y="2477698"/>
            <a:ext cx="1580882"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KNN – </a:t>
            </a:r>
          </a:p>
          <a:p>
            <a:r>
              <a:rPr lang="en-US" sz="1200" dirty="0">
                <a:latin typeface="Arial" panose="020B0604020202020204" pitchFamily="34" charset="0"/>
                <a:cs typeface="Arial" panose="020B0604020202020204" pitchFamily="34" charset="0"/>
              </a:rPr>
              <a:t>continuous variables</a:t>
            </a:r>
          </a:p>
        </p:txBody>
      </p:sp>
      <p:sp>
        <p:nvSpPr>
          <p:cNvPr id="25" name="TextBox 24">
            <a:extLst>
              <a:ext uri="{FF2B5EF4-FFF2-40B4-BE49-F238E27FC236}">
                <a16:creationId xmlns:a16="http://schemas.microsoft.com/office/drawing/2014/main" id="{CE8462BE-6DF1-417A-A38F-48471C206D3C}"/>
              </a:ext>
            </a:extLst>
          </p:cNvPr>
          <p:cNvSpPr txBox="1"/>
          <p:nvPr/>
        </p:nvSpPr>
        <p:spPr>
          <a:xfrm>
            <a:off x="7961272" y="5067924"/>
            <a:ext cx="1580882"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KNN- </a:t>
            </a:r>
          </a:p>
          <a:p>
            <a:r>
              <a:rPr lang="en-US" sz="1200" dirty="0">
                <a:latin typeface="Arial" panose="020B0604020202020204" pitchFamily="34" charset="0"/>
                <a:cs typeface="Arial" panose="020B0604020202020204" pitchFamily="34" charset="0"/>
              </a:rPr>
              <a:t>categorical variables</a:t>
            </a:r>
          </a:p>
        </p:txBody>
      </p:sp>
    </p:spTree>
    <p:extLst>
      <p:ext uri="{BB962C8B-B14F-4D97-AF65-F5344CB8AC3E}">
        <p14:creationId xmlns:p14="http://schemas.microsoft.com/office/powerpoint/2010/main" val="321089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Arial" panose="020B0604020202020204" pitchFamily="34" charset="0"/>
                <a:cs typeface="Arial" panose="020B0604020202020204" pitchFamily="34" charset="0"/>
              </a:rPr>
              <a:t>Data cleaning and pre-processing:</a:t>
            </a:r>
          </a:p>
        </p:txBody>
      </p:sp>
      <p:sp>
        <p:nvSpPr>
          <p:cNvPr id="7" name="Title 1">
            <a:extLst>
              <a:ext uri="{FF2B5EF4-FFF2-40B4-BE49-F238E27FC236}">
                <a16:creationId xmlns:a16="http://schemas.microsoft.com/office/drawing/2014/main" id="{4E56C0A2-BB84-485D-ABCA-0032BD7579A3}"/>
              </a:ext>
            </a:extLst>
          </p:cNvPr>
          <p:cNvSpPr txBox="1">
            <a:spLocks/>
          </p:cNvSpPr>
          <p:nvPr/>
        </p:nvSpPr>
        <p:spPr>
          <a:xfrm>
            <a:off x="643465" y="1321553"/>
            <a:ext cx="5072235" cy="5075019"/>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a:p>
            <a:pPr marL="457200" indent="-228600">
              <a:spcAft>
                <a:spcPts val="600"/>
              </a:spcAft>
              <a:buFont typeface="Arial" panose="020B0604020202020204" pitchFamily="34" charset="0"/>
              <a:buChar char="•"/>
            </a:pPr>
            <a:r>
              <a:rPr lang="en-US" sz="1600" dirty="0">
                <a:latin typeface="Arial" panose="020B0604020202020204" pitchFamily="34" charset="0"/>
                <a:ea typeface="+mn-ea"/>
                <a:cs typeface="Arial" panose="020B0604020202020204" pitchFamily="34" charset="0"/>
              </a:rPr>
              <a:t>Handling missing values</a:t>
            </a:r>
          </a:p>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a:p>
            <a:pPr marL="457200" indent="-228600">
              <a:spcAft>
                <a:spcPts val="600"/>
              </a:spcAft>
              <a:buFont typeface="Arial" panose="020B0604020202020204" pitchFamily="34" charset="0"/>
              <a:buChar char="•"/>
            </a:pPr>
            <a:r>
              <a:rPr lang="en-US" sz="1600" dirty="0">
                <a:latin typeface="Arial" panose="020B0604020202020204" pitchFamily="34" charset="0"/>
                <a:ea typeface="+mn-ea"/>
                <a:cs typeface="Arial" panose="020B0604020202020204" pitchFamily="34" charset="0"/>
              </a:rPr>
              <a:t>Further cleaning some categorical column</a:t>
            </a:r>
          </a:p>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a:p>
            <a:pPr marL="457200" indent="-228600">
              <a:spcAft>
                <a:spcPts val="600"/>
              </a:spcAft>
              <a:buFont typeface="Arial" panose="020B0604020202020204" pitchFamily="34" charset="0"/>
              <a:buChar char="•"/>
            </a:pPr>
            <a:r>
              <a:rPr lang="en-US" sz="1600" dirty="0">
                <a:latin typeface="Arial" panose="020B0604020202020204" pitchFamily="34" charset="0"/>
                <a:ea typeface="+mn-ea"/>
                <a:cs typeface="Arial" panose="020B0604020202020204" pitchFamily="34" charset="0"/>
              </a:rPr>
              <a:t>Removing outliers</a:t>
            </a:r>
          </a:p>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a:p>
            <a:pPr marL="457200" indent="-228600">
              <a:spcAft>
                <a:spcPts val="600"/>
              </a:spcAft>
              <a:buFont typeface="Arial" panose="020B0604020202020204" pitchFamily="34" charset="0"/>
              <a:buChar char="•"/>
            </a:pPr>
            <a:r>
              <a:rPr lang="en-US" sz="1600" dirty="0">
                <a:latin typeface="Arial" panose="020B0604020202020204" pitchFamily="34" charset="0"/>
                <a:ea typeface="+mn-ea"/>
                <a:cs typeface="Arial" panose="020B0604020202020204" pitchFamily="34" charset="0"/>
              </a:rPr>
              <a:t>Visualizing the dataset</a:t>
            </a:r>
          </a:p>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a:p>
            <a:pPr marL="457200" indent="-228600">
              <a:spcAft>
                <a:spcPts val="600"/>
              </a:spcAft>
              <a:buFont typeface="Arial" panose="020B0604020202020204" pitchFamily="34" charset="0"/>
              <a:buChar char="•"/>
            </a:pPr>
            <a:r>
              <a:rPr lang="en-US" sz="1600" dirty="0">
                <a:latin typeface="Arial" panose="020B0604020202020204" pitchFamily="34" charset="0"/>
                <a:ea typeface="+mn-ea"/>
                <a:cs typeface="Arial" panose="020B0604020202020204" pitchFamily="34" charset="0"/>
              </a:rPr>
              <a:t>Removing unwanted columns</a:t>
            </a:r>
          </a:p>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a:p>
            <a:pPr marL="457200" indent="-228600">
              <a:spcAft>
                <a:spcPts val="600"/>
              </a:spcAft>
              <a:buFont typeface="Arial" panose="020B0604020202020204" pitchFamily="34" charset="0"/>
              <a:buChar char="•"/>
            </a:pPr>
            <a:r>
              <a:rPr lang="en-US" sz="1600" dirty="0">
                <a:latin typeface="Arial" panose="020B0604020202020204" pitchFamily="34" charset="0"/>
                <a:ea typeface="+mn-ea"/>
                <a:cs typeface="Arial" panose="020B0604020202020204" pitchFamily="34" charset="0"/>
              </a:rPr>
              <a:t>Encoding</a:t>
            </a:r>
          </a:p>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a:p>
            <a:pPr marL="457200" indent="-228600">
              <a:spcAft>
                <a:spcPts val="600"/>
              </a:spcAft>
              <a:buFont typeface="Arial" panose="020B0604020202020204" pitchFamily="34" charset="0"/>
              <a:buChar char="•"/>
            </a:pPr>
            <a:r>
              <a:rPr lang="en-US" sz="1600" dirty="0">
                <a:latin typeface="Arial" panose="020B0604020202020204" pitchFamily="34" charset="0"/>
                <a:ea typeface="+mn-ea"/>
                <a:cs typeface="Arial" panose="020B0604020202020204" pitchFamily="34" charset="0"/>
              </a:rPr>
              <a:t>Input and Output Feature Split</a:t>
            </a:r>
          </a:p>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a:p>
            <a:pPr marL="457200" indent="-228600">
              <a:spcAft>
                <a:spcPts val="600"/>
              </a:spcAft>
              <a:buFont typeface="Arial" panose="020B0604020202020204" pitchFamily="34" charset="0"/>
              <a:buChar char="•"/>
            </a:pPr>
            <a:r>
              <a:rPr lang="en-US" sz="1600" dirty="0">
                <a:latin typeface="Arial" panose="020B0604020202020204" pitchFamily="34" charset="0"/>
                <a:ea typeface="+mn-ea"/>
                <a:cs typeface="Arial" panose="020B0604020202020204" pitchFamily="34" charset="0"/>
              </a:rPr>
              <a:t>Feature Scaling</a:t>
            </a:r>
          </a:p>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a:p>
            <a:pPr marL="457200" indent="-228600">
              <a:spcAft>
                <a:spcPts val="600"/>
              </a:spcAft>
              <a:buFont typeface="Arial" panose="020B0604020202020204" pitchFamily="34" charset="0"/>
              <a:buChar char="•"/>
            </a:pPr>
            <a:endParaRPr lang="en-US" sz="1600" dirty="0">
              <a:latin typeface="Arial" panose="020B0604020202020204" pitchFamily="34" charset="0"/>
              <a:ea typeface="+mn-ea"/>
              <a:cs typeface="Arial" panose="020B0604020202020204" pitchFamily="34" charset="0"/>
            </a:endParaRP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98499" b="7907"/>
          <a:stretch/>
        </p:blipFill>
        <p:spPr>
          <a:xfrm>
            <a:off x="8374530" y="1782981"/>
            <a:ext cx="94791"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4137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503" y="249378"/>
            <a:ext cx="7055317" cy="271483"/>
          </a:xfrm>
          <a:solidFill>
            <a:schemeClr val="accent1">
              <a:lumMod val="20000"/>
              <a:lumOff val="80000"/>
            </a:schemeClr>
          </a:solidFill>
        </p:spPr>
        <p:txBody>
          <a:bodyPr>
            <a:noAutofit/>
          </a:bodyPr>
          <a:lstStyle/>
          <a:p>
            <a:r>
              <a:rPr lang="en-US" sz="2400" dirty="0">
                <a:latin typeface="Arial" panose="020B0604020202020204" pitchFamily="34" charset="0"/>
                <a:cs typeface="Arial" panose="020B0604020202020204" pitchFamily="34" charset="0"/>
              </a:rPr>
              <a:t>Linear Regression (Model Fit):</a:t>
            </a: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98167" b="8571"/>
          <a:stretch/>
        </p:blipFill>
        <p:spPr>
          <a:xfrm>
            <a:off x="143901" y="0"/>
            <a:ext cx="115982" cy="6858000"/>
          </a:xfrm>
        </p:spPr>
      </p:pic>
      <p:pic>
        <p:nvPicPr>
          <p:cNvPr id="4" name="Picture 3" descr="Text&#10;&#10;Description automatically generated">
            <a:extLst>
              <a:ext uri="{FF2B5EF4-FFF2-40B4-BE49-F238E27FC236}">
                <a16:creationId xmlns:a16="http://schemas.microsoft.com/office/drawing/2014/main" id="{277B8E4E-060A-438E-BB65-695751C2F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503" y="641645"/>
            <a:ext cx="10752752" cy="5966977"/>
          </a:xfrm>
          <a:prstGeom prst="rect">
            <a:avLst/>
          </a:prstGeom>
        </p:spPr>
      </p:pic>
    </p:spTree>
    <p:extLst>
      <p:ext uri="{BB962C8B-B14F-4D97-AF65-F5344CB8AC3E}">
        <p14:creationId xmlns:p14="http://schemas.microsoft.com/office/powerpoint/2010/main" val="163897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31" y="2622188"/>
            <a:ext cx="5578983" cy="583999"/>
          </a:xfrm>
          <a:solidFill>
            <a:schemeClr val="accent1">
              <a:lumMod val="20000"/>
              <a:lumOff val="80000"/>
            </a:schemeClr>
          </a:solidFill>
        </p:spPr>
        <p:txBody>
          <a:bodyPr>
            <a:normAutofit fontScale="90000"/>
          </a:bodyPr>
          <a:lstStyle/>
          <a:p>
            <a:r>
              <a:rPr lang="en-GB" sz="2400" dirty="0">
                <a:effectLst/>
                <a:latin typeface="Arial" panose="020B0604020202020204" pitchFamily="34" charset="0"/>
                <a:ea typeface="Arial" panose="020B0604020202020204" pitchFamily="34" charset="0"/>
              </a:rPr>
              <a:t>KNN (K-Nearest </a:t>
            </a:r>
            <a:r>
              <a:rPr lang="en-GB" sz="2400" dirty="0" err="1">
                <a:effectLst/>
                <a:latin typeface="Arial" panose="020B0604020202020204" pitchFamily="34" charset="0"/>
                <a:ea typeface="Arial" panose="020B0604020202020204" pitchFamily="34" charset="0"/>
              </a:rPr>
              <a:t>Neighbor</a:t>
            </a:r>
            <a:r>
              <a:rPr lang="en-GB" sz="2400" dirty="0">
                <a:effectLst/>
                <a:latin typeface="Arial" panose="020B0604020202020204" pitchFamily="34" charset="0"/>
                <a:ea typeface="Arial" panose="020B0604020202020204" pitchFamily="34" charset="0"/>
              </a:rPr>
              <a:t> Regressor)</a:t>
            </a:r>
            <a:r>
              <a:rPr lang="en-US" sz="2400" dirty="0">
                <a:effectLst/>
                <a:latin typeface="Arial" panose="020B0604020202020204" pitchFamily="34" charset="0"/>
                <a:ea typeface="Arial" panose="020B0604020202020204" pitchFamily="34" charset="0"/>
              </a:rPr>
              <a:t> (Model Fit</a:t>
            </a:r>
            <a:r>
              <a:rPr lang="en-US" sz="1800" dirty="0">
                <a:effectLst/>
                <a:latin typeface="Arial" panose="020B0604020202020204" pitchFamily="34" charset="0"/>
                <a:ea typeface="Arial" panose="020B0604020202020204" pitchFamily="34" charset="0"/>
              </a:rPr>
              <a:t>)</a:t>
            </a:r>
            <a:endParaRPr lang="en-US"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98499" b="8571"/>
          <a:stretch/>
        </p:blipFill>
        <p:spPr>
          <a:xfrm>
            <a:off x="134274" y="0"/>
            <a:ext cx="106357" cy="6892069"/>
          </a:xfrm>
        </p:spPr>
      </p:pic>
      <p:pic>
        <p:nvPicPr>
          <p:cNvPr id="4" name="Picture 3" descr="Text&#10;&#10;Description automatically generated">
            <a:extLst>
              <a:ext uri="{FF2B5EF4-FFF2-40B4-BE49-F238E27FC236}">
                <a16:creationId xmlns:a16="http://schemas.microsoft.com/office/drawing/2014/main" id="{4D83EBBE-0A13-4F94-937A-DB70165DE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614" y="1"/>
            <a:ext cx="6433961" cy="4091650"/>
          </a:xfrm>
          <a:prstGeom prst="rect">
            <a:avLst/>
          </a:prstGeom>
        </p:spPr>
      </p:pic>
      <p:pic>
        <p:nvPicPr>
          <p:cNvPr id="7" name="Picture 6" descr="Background pattern&#10;&#10;Description automatically generated with low confidence">
            <a:extLst>
              <a:ext uri="{FF2B5EF4-FFF2-40B4-BE49-F238E27FC236}">
                <a16:creationId xmlns:a16="http://schemas.microsoft.com/office/drawing/2014/main" id="{7F6AC69C-6E9B-41E1-B2A3-61C9A935C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8354" y="4091651"/>
            <a:ext cx="6476479" cy="2766348"/>
          </a:xfrm>
          <a:prstGeom prst="rect">
            <a:avLst/>
          </a:prstGeom>
        </p:spPr>
      </p:pic>
    </p:spTree>
    <p:extLst>
      <p:ext uri="{BB962C8B-B14F-4D97-AF65-F5344CB8AC3E}">
        <p14:creationId xmlns:p14="http://schemas.microsoft.com/office/powerpoint/2010/main" val="186983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987" y="599978"/>
            <a:ext cx="4624769" cy="461665"/>
          </a:xfrm>
          <a:prstGeom prst="rect">
            <a:avLst/>
          </a:prstGeom>
          <a:solidFill>
            <a:schemeClr val="accent1">
              <a:lumMod val="60000"/>
              <a:lumOff val="40000"/>
            </a:schemeClr>
          </a:solidFill>
        </p:spPr>
        <p:txBody>
          <a:bodyPr wrap="square" rtlCol="0">
            <a:spAutoFit/>
          </a:bodyPr>
          <a:lstStyle/>
          <a:p>
            <a:r>
              <a:rPr lang="en-US" sz="2400" dirty="0">
                <a:latin typeface="Arial" panose="020B0604020202020204" pitchFamily="34" charset="0"/>
                <a:cs typeface="Arial" panose="020B0604020202020204" pitchFamily="34" charset="0"/>
              </a:rPr>
              <a:t>Comparison Table</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97930" b="7649"/>
          <a:stretch/>
        </p:blipFill>
        <p:spPr>
          <a:xfrm>
            <a:off x="118712" y="0"/>
            <a:ext cx="102488" cy="6858000"/>
          </a:xfrm>
          <a:prstGeom prst="rect">
            <a:avLst/>
          </a:prstGeom>
        </p:spPr>
      </p:pic>
      <p:graphicFrame>
        <p:nvGraphicFramePr>
          <p:cNvPr id="2" name="Table 1">
            <a:extLst>
              <a:ext uri="{FF2B5EF4-FFF2-40B4-BE49-F238E27FC236}">
                <a16:creationId xmlns:a16="http://schemas.microsoft.com/office/drawing/2014/main" id="{A4E361F5-00E5-409B-B7F2-CE766AF2D687}"/>
              </a:ext>
            </a:extLst>
          </p:cNvPr>
          <p:cNvGraphicFramePr>
            <a:graphicFrameLocks noGrp="1"/>
          </p:cNvGraphicFramePr>
          <p:nvPr>
            <p:extLst>
              <p:ext uri="{D42A27DB-BD31-4B8C-83A1-F6EECF244321}">
                <p14:modId xmlns:p14="http://schemas.microsoft.com/office/powerpoint/2010/main" val="3140506582"/>
              </p:ext>
            </p:extLst>
          </p:nvPr>
        </p:nvGraphicFramePr>
        <p:xfrm>
          <a:off x="606987" y="1559454"/>
          <a:ext cx="6962857" cy="2792629"/>
        </p:xfrm>
        <a:graphic>
          <a:graphicData uri="http://schemas.openxmlformats.org/drawingml/2006/table">
            <a:tbl>
              <a:tblPr firstRow="1" firstCol="1" bandRow="1">
                <a:tableStyleId>{5C22544A-7EE6-4342-B048-85BDC9FD1C3A}</a:tableStyleId>
              </a:tblPr>
              <a:tblGrid>
                <a:gridCol w="1110358">
                  <a:extLst>
                    <a:ext uri="{9D8B030D-6E8A-4147-A177-3AD203B41FA5}">
                      <a16:colId xmlns:a16="http://schemas.microsoft.com/office/drawing/2014/main" val="524527042"/>
                    </a:ext>
                  </a:extLst>
                </a:gridCol>
                <a:gridCol w="1965881">
                  <a:extLst>
                    <a:ext uri="{9D8B030D-6E8A-4147-A177-3AD203B41FA5}">
                      <a16:colId xmlns:a16="http://schemas.microsoft.com/office/drawing/2014/main" val="2146383991"/>
                    </a:ext>
                  </a:extLst>
                </a:gridCol>
                <a:gridCol w="1962240">
                  <a:extLst>
                    <a:ext uri="{9D8B030D-6E8A-4147-A177-3AD203B41FA5}">
                      <a16:colId xmlns:a16="http://schemas.microsoft.com/office/drawing/2014/main" val="570360754"/>
                    </a:ext>
                  </a:extLst>
                </a:gridCol>
                <a:gridCol w="1924378">
                  <a:extLst>
                    <a:ext uri="{9D8B030D-6E8A-4147-A177-3AD203B41FA5}">
                      <a16:colId xmlns:a16="http://schemas.microsoft.com/office/drawing/2014/main" val="2075289562"/>
                    </a:ext>
                  </a:extLst>
                </a:gridCol>
              </a:tblGrid>
              <a:tr h="926059">
                <a:tc>
                  <a:txBody>
                    <a:bodyPr/>
                    <a:lstStyle/>
                    <a:p>
                      <a:pPr marL="0" marR="0" algn="just">
                        <a:lnSpc>
                          <a:spcPct val="150000"/>
                        </a:lnSpc>
                        <a:spcBef>
                          <a:spcPts val="0"/>
                        </a:spcBef>
                        <a:spcAft>
                          <a:spcPts val="0"/>
                        </a:spcAft>
                      </a:pPr>
                      <a:r>
                        <a:rPr lang="en-GB" sz="1200">
                          <a:effectLst/>
                        </a:rPr>
                        <a:t>Algorithms </a:t>
                      </a:r>
                      <a:endParaRPr lang="en-US" sz="12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dirty="0">
                          <a:effectLst/>
                        </a:rPr>
                        <a:t>R-Squared (R2)</a:t>
                      </a:r>
                      <a:endParaRPr lang="en-US" sz="12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dirty="0">
                          <a:effectLst/>
                        </a:rPr>
                        <a:t>Mean Absolute Error (MAE)</a:t>
                      </a:r>
                      <a:endParaRPr lang="en-US" sz="1200" dirty="0">
                        <a:effectLst/>
                      </a:endParaRPr>
                    </a:p>
                    <a:p>
                      <a:pPr marL="0" marR="0" algn="just">
                        <a:lnSpc>
                          <a:spcPct val="150000"/>
                        </a:lnSpc>
                        <a:spcBef>
                          <a:spcPts val="0"/>
                        </a:spcBef>
                        <a:spcAft>
                          <a:spcPts val="0"/>
                        </a:spcAft>
                      </a:pPr>
                      <a:r>
                        <a:rPr lang="en-GB" sz="1200" dirty="0">
                          <a:effectLst/>
                        </a:rPr>
                        <a:t> </a:t>
                      </a:r>
                      <a:endParaRPr lang="en-US" sz="12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dirty="0">
                          <a:effectLst/>
                        </a:rPr>
                        <a:t>Root Mean Square Error (RMSE)</a:t>
                      </a:r>
                      <a:endParaRPr lang="en-US" sz="12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322319781"/>
                  </a:ext>
                </a:extLst>
              </a:tr>
              <a:tr h="620337">
                <a:tc>
                  <a:txBody>
                    <a:bodyPr/>
                    <a:lstStyle/>
                    <a:p>
                      <a:pPr marL="0" marR="0" algn="just">
                        <a:lnSpc>
                          <a:spcPct val="150000"/>
                        </a:lnSpc>
                        <a:spcBef>
                          <a:spcPts val="0"/>
                        </a:spcBef>
                        <a:spcAft>
                          <a:spcPts val="0"/>
                        </a:spcAft>
                      </a:pPr>
                      <a:r>
                        <a:rPr lang="en-GB" sz="1200">
                          <a:effectLst/>
                        </a:rPr>
                        <a:t>Linear Regression</a:t>
                      </a:r>
                      <a:endParaRPr lang="en-US" sz="12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a:effectLst/>
                        </a:rPr>
                        <a:t>0.5590746152890456</a:t>
                      </a:r>
                      <a:endParaRPr lang="en-US" sz="1200">
                        <a:effectLst/>
                      </a:endParaRPr>
                    </a:p>
                    <a:p>
                      <a:pPr marL="0" marR="0" algn="just">
                        <a:lnSpc>
                          <a:spcPct val="150000"/>
                        </a:lnSpc>
                        <a:spcBef>
                          <a:spcPts val="0"/>
                        </a:spcBef>
                        <a:spcAft>
                          <a:spcPts val="0"/>
                        </a:spcAft>
                      </a:pPr>
                      <a:r>
                        <a:rPr lang="en-GB" sz="1200">
                          <a:effectLst/>
                        </a:rPr>
                        <a:t> </a:t>
                      </a:r>
                      <a:endParaRPr lang="en-US" sz="12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a:effectLst/>
                        </a:rPr>
                        <a:t>822.2765617066194</a:t>
                      </a:r>
                      <a:endParaRPr lang="en-US" sz="12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a:effectLst/>
                        </a:rPr>
                        <a:t>1096.2127970097497</a:t>
                      </a:r>
                      <a:endParaRPr lang="en-US" sz="12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842990278"/>
                  </a:ext>
                </a:extLst>
              </a:tr>
              <a:tr h="1246233">
                <a:tc>
                  <a:txBody>
                    <a:bodyPr/>
                    <a:lstStyle/>
                    <a:p>
                      <a:pPr marL="0" marR="0" algn="just">
                        <a:lnSpc>
                          <a:spcPct val="150000"/>
                        </a:lnSpc>
                        <a:spcBef>
                          <a:spcPts val="0"/>
                        </a:spcBef>
                        <a:spcAft>
                          <a:spcPts val="0"/>
                        </a:spcAft>
                      </a:pPr>
                      <a:r>
                        <a:rPr lang="en-GB" sz="1200">
                          <a:effectLst/>
                        </a:rPr>
                        <a:t>KNN (K-Nearest Neighbor Regressor)</a:t>
                      </a:r>
                      <a:endParaRPr lang="en-US" sz="12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a:effectLst/>
                        </a:rPr>
                        <a:t>-1.5090299568567342</a:t>
                      </a:r>
                      <a:endParaRPr lang="en-US" sz="12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a:effectLst/>
                        </a:rPr>
                        <a:t>3.2509418928331723e+61</a:t>
                      </a:r>
                      <a:endParaRPr lang="en-US" sz="12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dirty="0">
                          <a:effectLst/>
                        </a:rPr>
                        <a:t>4.19192206387387e+61</a:t>
                      </a:r>
                      <a:endParaRPr lang="en-US" sz="12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47575750"/>
                  </a:ext>
                </a:extLst>
              </a:tr>
            </a:tbl>
          </a:graphicData>
        </a:graphic>
      </p:graphicFrame>
    </p:spTree>
    <p:extLst>
      <p:ext uri="{BB962C8B-B14F-4D97-AF65-F5344CB8AC3E}">
        <p14:creationId xmlns:p14="http://schemas.microsoft.com/office/powerpoint/2010/main" val="2534190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825</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Data cleaning and pre-processing:</vt:lpstr>
      <vt:lpstr>Linear Regression (Model Fit):</vt:lpstr>
      <vt:lpstr>KNN (K-Nearest Neighbor Regressor) (Model Fit)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Shakya</dc:creator>
  <cp:lastModifiedBy>lillordsayush@icloud.com</cp:lastModifiedBy>
  <cp:revision>42</cp:revision>
  <dcterms:created xsi:type="dcterms:W3CDTF">2023-01-09T21:18:44Z</dcterms:created>
  <dcterms:modified xsi:type="dcterms:W3CDTF">2023-01-17T04:28:40Z</dcterms:modified>
</cp:coreProperties>
</file>