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8" r:id="rId3"/>
    <p:sldId id="260" r:id="rId4"/>
    <p:sldId id="280" r:id="rId5"/>
    <p:sldId id="261" r:id="rId6"/>
    <p:sldId id="277" r:id="rId7"/>
    <p:sldId id="278" r:id="rId8"/>
    <p:sldId id="281" r:id="rId9"/>
    <p:sldId id="279" r:id="rId10"/>
    <p:sldId id="282" r:id="rId11"/>
    <p:sldId id="283" r:id="rId12"/>
    <p:sldId id="284" r:id="rId13"/>
    <p:sldId id="285" r:id="rId14"/>
    <p:sldId id="262" r:id="rId15"/>
    <p:sldId id="263" r:id="rId16"/>
    <p:sldId id="264" r:id="rId17"/>
    <p:sldId id="265" r:id="rId18"/>
    <p:sldId id="266" r:id="rId19"/>
    <p:sldId id="267" r:id="rId20"/>
    <p:sldId id="268" r:id="rId21"/>
    <p:sldId id="269" r:id="rId22"/>
    <p:sldId id="270" r:id="rId23"/>
    <p:sldId id="275" r:id="rId24"/>
    <p:sldId id="271" r:id="rId25"/>
    <p:sldId id="272" r:id="rId26"/>
    <p:sldId id="273" r:id="rId27"/>
    <p:sldId id="274" r:id="rId28"/>
    <p:sldId id="276" r:id="rId29"/>
    <p:sldId id="286" r:id="rId30"/>
    <p:sldId id="259" r:id="rId31"/>
  </p:sldIdLst>
  <p:sldSz cx="12192000" cy="6858000"/>
  <p:notesSz cx="6858000" cy="9144000"/>
  <p:embeddedFontLst>
    <p:embeddedFont>
      <p:font typeface="Libre Baskerville" panose="02000000000000000000" pitchFamily="2"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36956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670867" y="3887668"/>
            <a:ext cx="7246189"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a:solidFill>
                  <a:schemeClr val="accent1"/>
                </a:solidFill>
              </a:rPr>
              <a:t>INTERACTIVE PRICE SEGMENTATION</a:t>
            </a:r>
          </a:p>
          <a:p>
            <a:pPr marL="0" marR="0" lvl="0" indent="0" algn="ctr" rtl="0">
              <a:spcBef>
                <a:spcPts val="0"/>
              </a:spcBef>
              <a:spcAft>
                <a:spcPts val="0"/>
              </a:spcAft>
              <a:buNone/>
            </a:pPr>
            <a:r>
              <a:rPr lang="en-IN" sz="2800" b="1" dirty="0">
                <a:solidFill>
                  <a:schemeClr val="accent1"/>
                </a:solidFill>
              </a:rPr>
              <a:t>ON JEWELLERY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1E5C-20D1-CA1F-E0B8-56358BE036EE}"/>
              </a:ext>
            </a:extLst>
          </p:cNvPr>
          <p:cNvSpPr>
            <a:spLocks noGrp="1"/>
          </p:cNvSpPr>
          <p:nvPr>
            <p:ph type="title"/>
          </p:nvPr>
        </p:nvSpPr>
        <p:spPr/>
        <p:txBody>
          <a:bodyPr/>
          <a:lstStyle/>
          <a:p>
            <a:r>
              <a:rPr lang="en-IN" b="1" dirty="0">
                <a:solidFill>
                  <a:srgbClr val="FF0000"/>
                </a:solidFill>
              </a:rPr>
              <a:t>Data Cleaning</a:t>
            </a:r>
          </a:p>
        </p:txBody>
      </p:sp>
      <p:sp>
        <p:nvSpPr>
          <p:cNvPr id="3" name="Text Placeholder 2">
            <a:extLst>
              <a:ext uri="{FF2B5EF4-FFF2-40B4-BE49-F238E27FC236}">
                <a16:creationId xmlns:a16="http://schemas.microsoft.com/office/drawing/2014/main" id="{6F228E50-2705-6925-0956-23D68BAE173C}"/>
              </a:ext>
            </a:extLst>
          </p:cNvPr>
          <p:cNvSpPr>
            <a:spLocks noGrp="1"/>
          </p:cNvSpPr>
          <p:nvPr>
            <p:ph type="body" idx="1"/>
          </p:nvPr>
        </p:nvSpPr>
        <p:spPr/>
        <p:txBody>
          <a:bodyPr/>
          <a:lstStyle/>
          <a:p>
            <a:r>
              <a:rPr lang="en-IN" dirty="0"/>
              <a:t>For removing the repeated words side by side “</a:t>
            </a:r>
            <a:r>
              <a:rPr lang="en-IN" dirty="0" err="1"/>
              <a:t>brass,brass</a:t>
            </a:r>
            <a:r>
              <a:rPr lang="en-IN" dirty="0"/>
              <a:t>”</a:t>
            </a:r>
          </a:p>
          <a:p>
            <a:r>
              <a:rPr lang="en-IN" dirty="0"/>
              <a:t>For total cleaning part we had used string methods</a:t>
            </a:r>
          </a:p>
        </p:txBody>
      </p:sp>
    </p:spTree>
    <p:extLst>
      <p:ext uri="{BB962C8B-B14F-4D97-AF65-F5344CB8AC3E}">
        <p14:creationId xmlns:p14="http://schemas.microsoft.com/office/powerpoint/2010/main" val="415801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93FD-6BE9-C0BD-5E92-6F4CBFB6535D}"/>
              </a:ext>
            </a:extLst>
          </p:cNvPr>
          <p:cNvSpPr>
            <a:spLocks noGrp="1"/>
          </p:cNvSpPr>
          <p:nvPr>
            <p:ph type="title"/>
          </p:nvPr>
        </p:nvSpPr>
        <p:spPr/>
        <p:txBody>
          <a:bodyPr/>
          <a:lstStyle/>
          <a:p>
            <a:r>
              <a:rPr lang="en-IN" b="1" dirty="0">
                <a:solidFill>
                  <a:srgbClr val="FF0000"/>
                </a:solidFill>
              </a:rPr>
              <a:t>DATASET:</a:t>
            </a:r>
          </a:p>
        </p:txBody>
      </p:sp>
      <p:sp>
        <p:nvSpPr>
          <p:cNvPr id="3" name="Text Placeholder 2">
            <a:extLst>
              <a:ext uri="{FF2B5EF4-FFF2-40B4-BE49-F238E27FC236}">
                <a16:creationId xmlns:a16="http://schemas.microsoft.com/office/drawing/2014/main" id="{2F05C167-8591-4567-74CB-75D36ACE816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30A52E62-C602-9177-F2AC-D65C6C452998}"/>
              </a:ext>
            </a:extLst>
          </p:cNvPr>
          <p:cNvPicPr>
            <a:picLocks noChangeAspect="1"/>
          </p:cNvPicPr>
          <p:nvPr/>
        </p:nvPicPr>
        <p:blipFill>
          <a:blip r:embed="rId2"/>
          <a:stretch>
            <a:fillRect/>
          </a:stretch>
        </p:blipFill>
        <p:spPr>
          <a:xfrm>
            <a:off x="838200" y="1825625"/>
            <a:ext cx="10948748" cy="4351338"/>
          </a:xfrm>
          <a:prstGeom prst="rect">
            <a:avLst/>
          </a:prstGeom>
        </p:spPr>
      </p:pic>
    </p:spTree>
    <p:extLst>
      <p:ext uri="{BB962C8B-B14F-4D97-AF65-F5344CB8AC3E}">
        <p14:creationId xmlns:p14="http://schemas.microsoft.com/office/powerpoint/2010/main" val="620485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8DDE-41EA-DD65-537D-3015FF88628C}"/>
              </a:ext>
            </a:extLst>
          </p:cNvPr>
          <p:cNvSpPr>
            <a:spLocks noGrp="1"/>
          </p:cNvSpPr>
          <p:nvPr>
            <p:ph type="title"/>
          </p:nvPr>
        </p:nvSpPr>
        <p:spPr/>
        <p:txBody>
          <a:bodyPr/>
          <a:lstStyle/>
          <a:p>
            <a:endParaRPr lang="en-IN" b="1" dirty="0">
              <a:solidFill>
                <a:srgbClr val="FF0000"/>
              </a:solidFill>
            </a:endParaRPr>
          </a:p>
        </p:txBody>
      </p:sp>
      <p:sp>
        <p:nvSpPr>
          <p:cNvPr id="3" name="Text Placeholder 2">
            <a:extLst>
              <a:ext uri="{FF2B5EF4-FFF2-40B4-BE49-F238E27FC236}">
                <a16:creationId xmlns:a16="http://schemas.microsoft.com/office/drawing/2014/main" id="{6F6C36E7-B2A1-106C-D599-741BBF630E22}"/>
              </a:ext>
            </a:extLst>
          </p:cNvPr>
          <p:cNvSpPr>
            <a:spLocks noGrp="1"/>
          </p:cNvSpPr>
          <p:nvPr>
            <p:ph type="body" idx="1"/>
          </p:nvPr>
        </p:nvSpPr>
        <p:spPr>
          <a:xfrm>
            <a:off x="838200" y="7532015"/>
            <a:ext cx="10515600" cy="207390"/>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A2884288-59E4-588F-1B00-CEE25A30BD30}"/>
              </a:ext>
            </a:extLst>
          </p:cNvPr>
          <p:cNvPicPr>
            <a:picLocks noChangeAspect="1"/>
          </p:cNvPicPr>
          <p:nvPr/>
        </p:nvPicPr>
        <p:blipFill>
          <a:blip r:embed="rId2"/>
          <a:stretch>
            <a:fillRect/>
          </a:stretch>
        </p:blipFill>
        <p:spPr>
          <a:xfrm>
            <a:off x="1696824" y="2221125"/>
            <a:ext cx="7022969" cy="3284129"/>
          </a:xfrm>
          <a:prstGeom prst="rect">
            <a:avLst/>
          </a:prstGeom>
        </p:spPr>
      </p:pic>
    </p:spTree>
    <p:extLst>
      <p:ext uri="{BB962C8B-B14F-4D97-AF65-F5344CB8AC3E}">
        <p14:creationId xmlns:p14="http://schemas.microsoft.com/office/powerpoint/2010/main" val="299826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32A7-71CB-E833-6DC3-E8232D44313F}"/>
              </a:ext>
            </a:extLst>
          </p:cNvPr>
          <p:cNvSpPr>
            <a:spLocks noGrp="1"/>
          </p:cNvSpPr>
          <p:nvPr>
            <p:ph type="title"/>
          </p:nvPr>
        </p:nvSpPr>
        <p:spPr/>
        <p:txBody>
          <a:bodyPr/>
          <a:lstStyle/>
          <a:p>
            <a:r>
              <a:rPr lang="en-IN" b="1" dirty="0">
                <a:solidFill>
                  <a:srgbClr val="FF0000"/>
                </a:solidFill>
              </a:rPr>
              <a:t>Data Analysis and Data Visualization:</a:t>
            </a:r>
          </a:p>
        </p:txBody>
      </p:sp>
      <p:sp>
        <p:nvSpPr>
          <p:cNvPr id="3" name="Text Placeholder 2">
            <a:extLst>
              <a:ext uri="{FF2B5EF4-FFF2-40B4-BE49-F238E27FC236}">
                <a16:creationId xmlns:a16="http://schemas.microsoft.com/office/drawing/2014/main" id="{ECCDD476-3372-ECDF-1544-E5F6ED5ADFBA}"/>
              </a:ext>
            </a:extLst>
          </p:cNvPr>
          <p:cNvSpPr>
            <a:spLocks noGrp="1"/>
          </p:cNvSpPr>
          <p:nvPr>
            <p:ph type="body" idx="1"/>
          </p:nvPr>
        </p:nvSpPr>
        <p:spPr/>
        <p:txBody>
          <a:bodyPr/>
          <a:lstStyle/>
          <a:p>
            <a:r>
              <a:rPr lang="en-IN" dirty="0"/>
              <a:t>Tool required for Visualization is :</a:t>
            </a:r>
          </a:p>
          <a:p>
            <a:pPr marL="114300" indent="0">
              <a:buNone/>
            </a:pPr>
            <a:r>
              <a:rPr lang="en-IN" dirty="0"/>
              <a:t>     Power BI</a:t>
            </a:r>
          </a:p>
        </p:txBody>
      </p:sp>
    </p:spTree>
    <p:extLst>
      <p:ext uri="{BB962C8B-B14F-4D97-AF65-F5344CB8AC3E}">
        <p14:creationId xmlns:p14="http://schemas.microsoft.com/office/powerpoint/2010/main" val="107225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1497-EE0C-83D6-1822-1C8A49A2D7B6}"/>
              </a:ext>
            </a:extLst>
          </p:cNvPr>
          <p:cNvSpPr>
            <a:spLocks noGrp="1"/>
          </p:cNvSpPr>
          <p:nvPr>
            <p:ph type="title"/>
          </p:nvPr>
        </p:nvSpPr>
        <p:spPr/>
        <p:txBody>
          <a:bodyPr/>
          <a:lstStyle/>
          <a:p>
            <a:r>
              <a:rPr lang="en-US" b="1" dirty="0">
                <a:solidFill>
                  <a:srgbClr val="FF0000"/>
                </a:solidFill>
              </a:rPr>
              <a:t>Sum of Price by Brands and Gender:</a:t>
            </a:r>
            <a:endParaRPr lang="en-IN" b="1" dirty="0">
              <a:solidFill>
                <a:srgbClr val="FF0000"/>
              </a:solidFill>
            </a:endParaRPr>
          </a:p>
        </p:txBody>
      </p:sp>
      <p:sp>
        <p:nvSpPr>
          <p:cNvPr id="3" name="Text Placeholder 2">
            <a:extLst>
              <a:ext uri="{FF2B5EF4-FFF2-40B4-BE49-F238E27FC236}">
                <a16:creationId xmlns:a16="http://schemas.microsoft.com/office/drawing/2014/main" id="{88CF7FAC-9E0B-59F9-3A9E-9DBE175C5EAB}"/>
              </a:ext>
            </a:extLst>
          </p:cNvPr>
          <p:cNvSpPr>
            <a:spLocks noGrp="1"/>
          </p:cNvSpPr>
          <p:nvPr>
            <p:ph type="body" idx="1"/>
          </p:nvPr>
        </p:nvSpPr>
        <p:spPr>
          <a:xfrm rot="9512703" flipH="1" flipV="1">
            <a:off x="7140827" y="7869443"/>
            <a:ext cx="330541" cy="348454"/>
          </a:xfrm>
        </p:spPr>
        <p:txBody>
          <a:bodyPr>
            <a:normAutofit fontScale="40000" lnSpcReduction="20000"/>
          </a:bodyPr>
          <a:lstStyle/>
          <a:p>
            <a:pPr marL="114300" indent="0">
              <a:buNone/>
            </a:pPr>
            <a:endParaRPr lang="en-IN" dirty="0"/>
          </a:p>
        </p:txBody>
      </p:sp>
      <p:sp>
        <p:nvSpPr>
          <p:cNvPr id="4" name="Text Placeholder 3">
            <a:extLst>
              <a:ext uri="{FF2B5EF4-FFF2-40B4-BE49-F238E27FC236}">
                <a16:creationId xmlns:a16="http://schemas.microsoft.com/office/drawing/2014/main" id="{0014A2A5-8E17-785A-52A9-96741990E067}"/>
              </a:ext>
            </a:extLst>
          </p:cNvPr>
          <p:cNvSpPr>
            <a:spLocks noGrp="1"/>
          </p:cNvSpPr>
          <p:nvPr>
            <p:ph type="body" idx="2"/>
          </p:nvPr>
        </p:nvSpPr>
        <p:spPr>
          <a:xfrm>
            <a:off x="5918904" y="2205871"/>
            <a:ext cx="5434896" cy="3971091"/>
          </a:xfrm>
        </p:spPr>
        <p:txBody>
          <a:bodyPr>
            <a:normAutofit/>
          </a:bodyPr>
          <a:lstStyle/>
          <a:p>
            <a:pPr>
              <a:buNone/>
            </a:pPr>
            <a:r>
              <a:rPr lang="en-US" sz="1700" dirty="0"/>
              <a:t>This  </a:t>
            </a:r>
            <a:r>
              <a:rPr lang="en-US" sz="1700" b="1" dirty="0">
                <a:solidFill>
                  <a:srgbClr val="FF0000"/>
                </a:solidFill>
              </a:rPr>
              <a:t>Bar chart </a:t>
            </a:r>
            <a:r>
              <a:rPr lang="en-US" sz="1700" dirty="0"/>
              <a:t>shows how much money each jewelry brand makes based on product prices for different genders.</a:t>
            </a:r>
          </a:p>
          <a:p>
            <a:pPr>
              <a:buFont typeface="Arial" panose="020B0604020202020204" pitchFamily="34" charset="0"/>
              <a:buChar char="•"/>
            </a:pPr>
            <a:r>
              <a:rPr lang="en-US" sz="1700" b="1" dirty="0">
                <a:solidFill>
                  <a:schemeClr val="accent6"/>
                </a:solidFill>
              </a:rPr>
              <a:t>GIVA</a:t>
            </a:r>
            <a:r>
              <a:rPr lang="en-US" sz="1700" dirty="0">
                <a:solidFill>
                  <a:schemeClr val="accent6"/>
                </a:solidFill>
              </a:rPr>
              <a:t> </a:t>
            </a:r>
            <a:r>
              <a:rPr lang="en-US" sz="1700" dirty="0"/>
              <a:t>and </a:t>
            </a:r>
            <a:r>
              <a:rPr lang="en-US" sz="1700" b="1" dirty="0" err="1">
                <a:solidFill>
                  <a:schemeClr val="accent6"/>
                </a:solidFill>
              </a:rPr>
              <a:t>AanyaCentric</a:t>
            </a:r>
            <a:r>
              <a:rPr lang="en-US" sz="1700" dirty="0"/>
              <a:t> have the highest total prices.</a:t>
            </a:r>
          </a:p>
          <a:p>
            <a:pPr>
              <a:buFont typeface="Arial" panose="020B0604020202020204" pitchFamily="34" charset="0"/>
              <a:buChar char="•"/>
            </a:pPr>
            <a:r>
              <a:rPr lang="en-US" sz="1700" dirty="0"/>
              <a:t>Most products are made for </a:t>
            </a:r>
            <a:r>
              <a:rPr lang="en-US" sz="1700" b="1" dirty="0">
                <a:solidFill>
                  <a:schemeClr val="accent6"/>
                </a:solidFill>
              </a:rPr>
              <a:t>women</a:t>
            </a:r>
            <a:r>
              <a:rPr lang="en-US" sz="1700" dirty="0"/>
              <a:t>, shown by the pink bars.</a:t>
            </a:r>
          </a:p>
          <a:p>
            <a:pPr>
              <a:buFont typeface="Arial" panose="020B0604020202020204" pitchFamily="34" charset="0"/>
              <a:buChar char="•"/>
            </a:pPr>
            <a:r>
              <a:rPr lang="en-US" sz="1700" dirty="0"/>
              <a:t>A few brands also make jewelry for </a:t>
            </a:r>
            <a:r>
              <a:rPr lang="en-US" sz="1700" b="1" dirty="0">
                <a:solidFill>
                  <a:schemeClr val="accent6"/>
                </a:solidFill>
              </a:rPr>
              <a:t>men</a:t>
            </a:r>
            <a:r>
              <a:rPr lang="en-US" sz="1700" dirty="0">
                <a:solidFill>
                  <a:schemeClr val="accent6"/>
                </a:solidFill>
              </a:rPr>
              <a:t>, </a:t>
            </a:r>
            <a:r>
              <a:rPr lang="en-US" sz="1700" b="1" dirty="0">
                <a:solidFill>
                  <a:schemeClr val="accent6"/>
                </a:solidFill>
              </a:rPr>
              <a:t>boys</a:t>
            </a:r>
            <a:r>
              <a:rPr lang="en-US" sz="1700" dirty="0"/>
              <a:t>, or </a:t>
            </a:r>
            <a:r>
              <a:rPr lang="en-US" sz="1700" b="1" dirty="0">
                <a:solidFill>
                  <a:schemeClr val="accent6"/>
                </a:solidFill>
              </a:rPr>
              <a:t>unisex</a:t>
            </a:r>
            <a:r>
              <a:rPr lang="en-US" sz="1700" dirty="0">
                <a:solidFill>
                  <a:schemeClr val="accent6"/>
                </a:solidFill>
              </a:rPr>
              <a:t>, </a:t>
            </a:r>
            <a:r>
              <a:rPr lang="en-US" sz="1700" dirty="0"/>
              <a:t>but not as much.</a:t>
            </a:r>
          </a:p>
          <a:p>
            <a:pPr>
              <a:buFont typeface="Arial" panose="020B0604020202020204" pitchFamily="34" charset="0"/>
              <a:buChar char="•"/>
            </a:pPr>
            <a:r>
              <a:rPr lang="en-US" sz="1700" dirty="0"/>
              <a:t>Some smaller brands like </a:t>
            </a:r>
            <a:r>
              <a:rPr lang="en-US" sz="1700" b="1" dirty="0" err="1">
                <a:solidFill>
                  <a:schemeClr val="accent6"/>
                </a:solidFill>
              </a:rPr>
              <a:t>YouBella</a:t>
            </a:r>
            <a:r>
              <a:rPr lang="en-US" sz="1700" dirty="0"/>
              <a:t> and </a:t>
            </a:r>
            <a:r>
              <a:rPr lang="en-US" sz="1700" b="1" dirty="0">
                <a:solidFill>
                  <a:schemeClr val="accent6"/>
                </a:solidFill>
              </a:rPr>
              <a:t>Vivity</a:t>
            </a:r>
            <a:r>
              <a:rPr lang="en-US" sz="1700" dirty="0">
                <a:solidFill>
                  <a:schemeClr val="accent6"/>
                </a:solidFill>
              </a:rPr>
              <a:t> </a:t>
            </a:r>
            <a:r>
              <a:rPr lang="en-US" sz="1700" dirty="0"/>
              <a:t>have lower total prices.</a:t>
            </a:r>
          </a:p>
          <a:p>
            <a:r>
              <a:rPr lang="en-US" sz="1700" dirty="0"/>
              <a:t>It helps us see which brands are selling the most and who their products are meant for.</a:t>
            </a:r>
          </a:p>
          <a:p>
            <a:endParaRPr lang="en-IN" dirty="0"/>
          </a:p>
        </p:txBody>
      </p:sp>
      <p:pic>
        <p:nvPicPr>
          <p:cNvPr id="6" name="Picture 5">
            <a:extLst>
              <a:ext uri="{FF2B5EF4-FFF2-40B4-BE49-F238E27FC236}">
                <a16:creationId xmlns:a16="http://schemas.microsoft.com/office/drawing/2014/main" id="{80D655B0-F186-23FC-CA10-533CDCD4C0D3}"/>
              </a:ext>
            </a:extLst>
          </p:cNvPr>
          <p:cNvPicPr>
            <a:picLocks noChangeAspect="1"/>
          </p:cNvPicPr>
          <p:nvPr/>
        </p:nvPicPr>
        <p:blipFill>
          <a:blip r:embed="rId2"/>
          <a:stretch>
            <a:fillRect/>
          </a:stretch>
        </p:blipFill>
        <p:spPr>
          <a:xfrm>
            <a:off x="723103" y="1690689"/>
            <a:ext cx="4678456" cy="4656258"/>
          </a:xfrm>
          <a:prstGeom prst="rect">
            <a:avLst/>
          </a:prstGeom>
        </p:spPr>
      </p:pic>
    </p:spTree>
    <p:extLst>
      <p:ext uri="{BB962C8B-B14F-4D97-AF65-F5344CB8AC3E}">
        <p14:creationId xmlns:p14="http://schemas.microsoft.com/office/powerpoint/2010/main" val="332252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422D-C5C0-1564-2EF7-666944DC6A09}"/>
              </a:ext>
            </a:extLst>
          </p:cNvPr>
          <p:cNvSpPr>
            <a:spLocks noGrp="1"/>
          </p:cNvSpPr>
          <p:nvPr>
            <p:ph type="title"/>
          </p:nvPr>
        </p:nvSpPr>
        <p:spPr/>
        <p:txBody>
          <a:bodyPr/>
          <a:lstStyle/>
          <a:p>
            <a:r>
              <a:rPr lang="en-US" b="1" dirty="0">
                <a:solidFill>
                  <a:srgbClr val="FF0000"/>
                </a:solidFill>
              </a:rPr>
              <a:t>Sum of Price by Type and Gender:</a:t>
            </a:r>
            <a:endParaRPr lang="en-IN" b="1" dirty="0">
              <a:solidFill>
                <a:srgbClr val="FF0000"/>
              </a:solidFill>
            </a:endParaRPr>
          </a:p>
        </p:txBody>
      </p:sp>
      <p:sp>
        <p:nvSpPr>
          <p:cNvPr id="3" name="Text Placeholder 2">
            <a:extLst>
              <a:ext uri="{FF2B5EF4-FFF2-40B4-BE49-F238E27FC236}">
                <a16:creationId xmlns:a16="http://schemas.microsoft.com/office/drawing/2014/main" id="{BB002401-0FC9-7995-B79A-FC4BFA400293}"/>
              </a:ext>
            </a:extLst>
          </p:cNvPr>
          <p:cNvSpPr>
            <a:spLocks noGrp="1"/>
          </p:cNvSpPr>
          <p:nvPr>
            <p:ph type="body" idx="1"/>
          </p:nvPr>
        </p:nvSpPr>
        <p:spPr>
          <a:xfrm flipH="1" flipV="1">
            <a:off x="2743200" y="5476974"/>
            <a:ext cx="424206" cy="45719"/>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A0CB6A94-9EF0-6958-8BE4-E7F7D09C0078}"/>
              </a:ext>
            </a:extLst>
          </p:cNvPr>
          <p:cNvSpPr>
            <a:spLocks noGrp="1"/>
          </p:cNvSpPr>
          <p:nvPr>
            <p:ph type="body" idx="2"/>
          </p:nvPr>
        </p:nvSpPr>
        <p:spPr>
          <a:xfrm>
            <a:off x="5740924" y="2545237"/>
            <a:ext cx="5612876" cy="3631726"/>
          </a:xfrm>
        </p:spPr>
        <p:txBody>
          <a:bodyPr>
            <a:normAutofit/>
          </a:bodyPr>
          <a:lstStyle/>
          <a:p>
            <a:pPr>
              <a:buNone/>
            </a:pPr>
            <a:r>
              <a:rPr lang="en-US" sz="1600" dirty="0"/>
              <a:t>This is a </a:t>
            </a:r>
            <a:r>
              <a:rPr lang="en-US" sz="1600" b="1" dirty="0">
                <a:solidFill>
                  <a:srgbClr val="FF0000"/>
                </a:solidFill>
              </a:rPr>
              <a:t>stacked bar chart (horizontal), </a:t>
            </a:r>
            <a:r>
              <a:rPr lang="en-US" sz="1600" dirty="0"/>
              <a:t>where:</a:t>
            </a:r>
          </a:p>
          <a:p>
            <a:pPr>
              <a:buFont typeface="Arial" panose="020B0604020202020204" pitchFamily="34" charset="0"/>
              <a:buChar char="•"/>
            </a:pPr>
            <a:r>
              <a:rPr lang="en-US" sz="1600" dirty="0"/>
              <a:t>The </a:t>
            </a:r>
            <a:r>
              <a:rPr lang="en-US" sz="1600" b="1" dirty="0">
                <a:solidFill>
                  <a:schemeClr val="accent6"/>
                </a:solidFill>
              </a:rPr>
              <a:t>X-axis</a:t>
            </a:r>
            <a:r>
              <a:rPr lang="en-US" sz="1600" dirty="0"/>
              <a:t> (horizontal) represents different </a:t>
            </a:r>
            <a:r>
              <a:rPr lang="en-US" sz="1600" b="1" dirty="0">
                <a:solidFill>
                  <a:schemeClr val="accent6"/>
                </a:solidFill>
              </a:rPr>
              <a:t>jewelry types</a:t>
            </a:r>
            <a:r>
              <a:rPr lang="en-US" sz="1600" dirty="0"/>
              <a:t>.</a:t>
            </a:r>
          </a:p>
          <a:p>
            <a:pPr>
              <a:buFont typeface="Arial" panose="020B0604020202020204" pitchFamily="34" charset="0"/>
              <a:buChar char="•"/>
            </a:pPr>
            <a:r>
              <a:rPr lang="en-US" sz="1600" dirty="0"/>
              <a:t>The </a:t>
            </a:r>
            <a:r>
              <a:rPr lang="en-US" sz="1600" b="1" dirty="0">
                <a:solidFill>
                  <a:schemeClr val="accent6"/>
                </a:solidFill>
              </a:rPr>
              <a:t>Y-axis</a:t>
            </a:r>
            <a:r>
              <a:rPr lang="en-US" sz="1600" dirty="0"/>
              <a:t> (vertical) shows the </a:t>
            </a:r>
            <a:r>
              <a:rPr lang="en-US" sz="1600" b="1" dirty="0">
                <a:solidFill>
                  <a:schemeClr val="accent6"/>
                </a:solidFill>
              </a:rPr>
              <a:t>sum of prices</a:t>
            </a:r>
            <a:r>
              <a:rPr lang="en-US" sz="1600" dirty="0">
                <a:solidFill>
                  <a:schemeClr val="accent6"/>
                </a:solidFill>
              </a:rPr>
              <a:t>.</a:t>
            </a:r>
          </a:p>
          <a:p>
            <a:pPr>
              <a:buFont typeface="Arial" panose="020B0604020202020204" pitchFamily="34" charset="0"/>
              <a:buChar char="•"/>
            </a:pPr>
            <a:r>
              <a:rPr lang="en-US" sz="1600" dirty="0"/>
              <a:t>The </a:t>
            </a:r>
            <a:r>
              <a:rPr lang="en-US" sz="1600" b="1" dirty="0">
                <a:solidFill>
                  <a:schemeClr val="accent6"/>
                </a:solidFill>
              </a:rPr>
              <a:t>bars are stacked by gender</a:t>
            </a:r>
            <a:r>
              <a:rPr lang="en-US" sz="1600" dirty="0"/>
              <a:t>, meaning each color segment within a bar shows how much that jewelry type contributes to a specific gender category.</a:t>
            </a:r>
          </a:p>
          <a:p>
            <a:r>
              <a:rPr lang="en-US" sz="1600" dirty="0"/>
              <a:t>This type of chart helps compare total values across categories (types of jewelry) while also showing the composition by another variable (gender).</a:t>
            </a:r>
          </a:p>
          <a:p>
            <a:endParaRPr lang="en-IN" dirty="0"/>
          </a:p>
        </p:txBody>
      </p:sp>
      <p:pic>
        <p:nvPicPr>
          <p:cNvPr id="6" name="Picture 5">
            <a:extLst>
              <a:ext uri="{FF2B5EF4-FFF2-40B4-BE49-F238E27FC236}">
                <a16:creationId xmlns:a16="http://schemas.microsoft.com/office/drawing/2014/main" id="{D2607ADE-1E7F-97E0-A6F7-6B024EA3FD0F}"/>
              </a:ext>
            </a:extLst>
          </p:cNvPr>
          <p:cNvPicPr>
            <a:picLocks noChangeAspect="1"/>
          </p:cNvPicPr>
          <p:nvPr/>
        </p:nvPicPr>
        <p:blipFill>
          <a:blip r:embed="rId2"/>
          <a:stretch>
            <a:fillRect/>
          </a:stretch>
        </p:blipFill>
        <p:spPr>
          <a:xfrm>
            <a:off x="938208" y="2101606"/>
            <a:ext cx="4802716" cy="3959258"/>
          </a:xfrm>
          <a:prstGeom prst="rect">
            <a:avLst/>
          </a:prstGeom>
        </p:spPr>
      </p:pic>
    </p:spTree>
    <p:extLst>
      <p:ext uri="{BB962C8B-B14F-4D97-AF65-F5344CB8AC3E}">
        <p14:creationId xmlns:p14="http://schemas.microsoft.com/office/powerpoint/2010/main" val="307937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54D3-D493-2601-2E11-3E75B9701B22}"/>
              </a:ext>
            </a:extLst>
          </p:cNvPr>
          <p:cNvSpPr>
            <a:spLocks noGrp="1"/>
          </p:cNvSpPr>
          <p:nvPr>
            <p:ph type="title"/>
          </p:nvPr>
        </p:nvSpPr>
        <p:spPr/>
        <p:txBody>
          <a:bodyPr/>
          <a:lstStyle/>
          <a:p>
            <a:r>
              <a:rPr lang="en-US" b="1" dirty="0">
                <a:solidFill>
                  <a:srgbClr val="FF0000"/>
                </a:solidFill>
              </a:rPr>
              <a:t>Average of Price by Gender:</a:t>
            </a:r>
            <a:endParaRPr lang="en-IN" b="1" dirty="0">
              <a:solidFill>
                <a:srgbClr val="FF0000"/>
              </a:solidFill>
            </a:endParaRPr>
          </a:p>
        </p:txBody>
      </p:sp>
      <p:sp>
        <p:nvSpPr>
          <p:cNvPr id="3" name="Text Placeholder 2">
            <a:extLst>
              <a:ext uri="{FF2B5EF4-FFF2-40B4-BE49-F238E27FC236}">
                <a16:creationId xmlns:a16="http://schemas.microsoft.com/office/drawing/2014/main" id="{9751D06F-FC60-6CB1-02DB-014AF69E0656}"/>
              </a:ext>
            </a:extLst>
          </p:cNvPr>
          <p:cNvSpPr>
            <a:spLocks noGrp="1"/>
          </p:cNvSpPr>
          <p:nvPr>
            <p:ph type="body" idx="1"/>
          </p:nvPr>
        </p:nvSpPr>
        <p:spPr>
          <a:xfrm rot="20027350" flipH="1" flipV="1">
            <a:off x="279232" y="8913555"/>
            <a:ext cx="1991687" cy="385799"/>
          </a:xfrm>
        </p:spPr>
        <p:txBody>
          <a:bodyPr>
            <a:normAutofit fontScale="55000" lnSpcReduction="20000"/>
          </a:bodyPr>
          <a:lstStyle/>
          <a:p>
            <a:pPr marL="114300" indent="0">
              <a:buNone/>
            </a:pPr>
            <a:endParaRPr lang="en-IN" dirty="0"/>
          </a:p>
        </p:txBody>
      </p:sp>
      <p:sp>
        <p:nvSpPr>
          <p:cNvPr id="4" name="Text Placeholder 3">
            <a:extLst>
              <a:ext uri="{FF2B5EF4-FFF2-40B4-BE49-F238E27FC236}">
                <a16:creationId xmlns:a16="http://schemas.microsoft.com/office/drawing/2014/main" id="{0541181B-5BCA-D37A-4F70-DD5D3232ECB5}"/>
              </a:ext>
            </a:extLst>
          </p:cNvPr>
          <p:cNvSpPr>
            <a:spLocks noGrp="1"/>
          </p:cNvSpPr>
          <p:nvPr>
            <p:ph type="body" idx="2"/>
          </p:nvPr>
        </p:nvSpPr>
        <p:spPr>
          <a:xfrm>
            <a:off x="6172200" y="2300140"/>
            <a:ext cx="5181600" cy="3289956"/>
          </a:xfrm>
        </p:spPr>
        <p:txBody>
          <a:bodyPr>
            <a:normAutofit/>
          </a:bodyPr>
          <a:lstStyle/>
          <a:p>
            <a:pPr>
              <a:buNone/>
            </a:pPr>
            <a:r>
              <a:rPr lang="en-US" sz="1900" dirty="0"/>
              <a:t>A </a:t>
            </a:r>
            <a:r>
              <a:rPr lang="en-US" sz="1900" b="1" dirty="0">
                <a:solidFill>
                  <a:srgbClr val="FF0000"/>
                </a:solidFill>
              </a:rPr>
              <a:t>pie chart</a:t>
            </a:r>
            <a:r>
              <a:rPr lang="en-US" sz="1900" dirty="0">
                <a:solidFill>
                  <a:srgbClr val="FF0000"/>
                </a:solidFill>
              </a:rPr>
              <a:t> </a:t>
            </a:r>
            <a:r>
              <a:rPr lang="en-US" sz="1900" dirty="0"/>
              <a:t>is used to show </a:t>
            </a:r>
            <a:r>
              <a:rPr lang="en-US" sz="1900" b="1" dirty="0">
                <a:solidFill>
                  <a:srgbClr val="FF0000"/>
                </a:solidFill>
              </a:rPr>
              <a:t>how different parts (categories) contribute to a whole</a:t>
            </a:r>
            <a:r>
              <a:rPr lang="en-US" sz="1900" dirty="0"/>
              <a:t>, usually as percentages.</a:t>
            </a:r>
          </a:p>
          <a:p>
            <a:pPr>
              <a:buNone/>
            </a:pPr>
            <a:r>
              <a:rPr lang="en-US" sz="1900" dirty="0"/>
              <a:t>In this case:</a:t>
            </a:r>
          </a:p>
          <a:p>
            <a:pPr>
              <a:buFont typeface="Arial" panose="020B0604020202020204" pitchFamily="34" charset="0"/>
              <a:buChar char="•"/>
            </a:pPr>
            <a:r>
              <a:rPr lang="en-US" sz="1900" dirty="0"/>
              <a:t>Each </a:t>
            </a:r>
            <a:r>
              <a:rPr lang="en-US" sz="1900" b="1" dirty="0">
                <a:solidFill>
                  <a:srgbClr val="00B050"/>
                </a:solidFill>
              </a:rPr>
              <a:t>slice</a:t>
            </a:r>
            <a:r>
              <a:rPr lang="en-US" sz="1900" dirty="0"/>
              <a:t> represents a </a:t>
            </a:r>
            <a:r>
              <a:rPr lang="en-US" sz="1900" b="1" dirty="0">
                <a:solidFill>
                  <a:srgbClr val="00B050"/>
                </a:solidFill>
              </a:rPr>
              <a:t>gender category</a:t>
            </a:r>
            <a:r>
              <a:rPr lang="en-US" sz="1900" dirty="0"/>
              <a:t>.</a:t>
            </a:r>
          </a:p>
          <a:p>
            <a:pPr>
              <a:buFont typeface="Arial" panose="020B0604020202020204" pitchFamily="34" charset="0"/>
              <a:buChar char="•"/>
            </a:pPr>
            <a:r>
              <a:rPr lang="en-US" sz="1900" dirty="0"/>
              <a:t>The </a:t>
            </a:r>
            <a:r>
              <a:rPr lang="en-US" sz="1900" b="1" dirty="0">
                <a:solidFill>
                  <a:srgbClr val="00B050"/>
                </a:solidFill>
              </a:rPr>
              <a:t>size of the slice</a:t>
            </a:r>
            <a:r>
              <a:rPr lang="en-US" sz="1900" dirty="0">
                <a:solidFill>
                  <a:srgbClr val="00B050"/>
                </a:solidFill>
              </a:rPr>
              <a:t> </a:t>
            </a:r>
            <a:r>
              <a:rPr lang="en-US" sz="1900" dirty="0"/>
              <a:t>shows the </a:t>
            </a:r>
            <a:r>
              <a:rPr lang="en-US" sz="1900" b="1" dirty="0">
                <a:solidFill>
                  <a:srgbClr val="00B050"/>
                </a:solidFill>
              </a:rPr>
              <a:t>average price</a:t>
            </a:r>
            <a:r>
              <a:rPr lang="en-US" sz="1900" dirty="0">
                <a:solidFill>
                  <a:srgbClr val="00B050"/>
                </a:solidFill>
              </a:rPr>
              <a:t> </a:t>
            </a:r>
            <a:r>
              <a:rPr lang="en-US" sz="1900" dirty="0"/>
              <a:t>for that category relative to the others.</a:t>
            </a:r>
          </a:p>
          <a:p>
            <a:pPr>
              <a:buFont typeface="Arial" panose="020B0604020202020204" pitchFamily="34" charset="0"/>
              <a:buChar char="•"/>
            </a:pPr>
            <a:r>
              <a:rPr lang="en-US" sz="1900" dirty="0"/>
              <a:t>It’s helpful for comparing proportions visually across multiple gender groups.</a:t>
            </a:r>
          </a:p>
          <a:p>
            <a:endParaRPr lang="en-IN" dirty="0"/>
          </a:p>
        </p:txBody>
      </p:sp>
      <p:pic>
        <p:nvPicPr>
          <p:cNvPr id="6" name="Picture 5">
            <a:extLst>
              <a:ext uri="{FF2B5EF4-FFF2-40B4-BE49-F238E27FC236}">
                <a16:creationId xmlns:a16="http://schemas.microsoft.com/office/drawing/2014/main" id="{300B7EA1-A0C1-EEB8-D053-EBB9B36A86FB}"/>
              </a:ext>
            </a:extLst>
          </p:cNvPr>
          <p:cNvPicPr>
            <a:picLocks noChangeAspect="1"/>
          </p:cNvPicPr>
          <p:nvPr/>
        </p:nvPicPr>
        <p:blipFill>
          <a:blip r:embed="rId3"/>
          <a:stretch>
            <a:fillRect/>
          </a:stretch>
        </p:blipFill>
        <p:spPr>
          <a:xfrm>
            <a:off x="536546" y="2111370"/>
            <a:ext cx="5349704" cy="3779848"/>
          </a:xfrm>
          <a:prstGeom prst="rect">
            <a:avLst/>
          </a:prstGeom>
        </p:spPr>
      </p:pic>
    </p:spTree>
    <p:extLst>
      <p:ext uri="{BB962C8B-B14F-4D97-AF65-F5344CB8AC3E}">
        <p14:creationId xmlns:p14="http://schemas.microsoft.com/office/powerpoint/2010/main" val="118157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9BCC-0772-D02C-38E1-8229015FF24E}"/>
              </a:ext>
            </a:extLst>
          </p:cNvPr>
          <p:cNvSpPr>
            <a:spLocks noGrp="1"/>
          </p:cNvSpPr>
          <p:nvPr>
            <p:ph type="title"/>
          </p:nvPr>
        </p:nvSpPr>
        <p:spPr/>
        <p:txBody>
          <a:bodyPr/>
          <a:lstStyle/>
          <a:p>
            <a:r>
              <a:rPr lang="en-US" b="1" dirty="0">
                <a:solidFill>
                  <a:srgbClr val="FF0000"/>
                </a:solidFill>
              </a:rPr>
              <a:t>Average of Price by Material:</a:t>
            </a:r>
            <a:endParaRPr lang="en-IN" b="1" dirty="0">
              <a:solidFill>
                <a:srgbClr val="FF0000"/>
              </a:solidFill>
            </a:endParaRPr>
          </a:p>
        </p:txBody>
      </p:sp>
      <p:sp>
        <p:nvSpPr>
          <p:cNvPr id="3" name="Text Placeholder 2">
            <a:extLst>
              <a:ext uri="{FF2B5EF4-FFF2-40B4-BE49-F238E27FC236}">
                <a16:creationId xmlns:a16="http://schemas.microsoft.com/office/drawing/2014/main" id="{FE2F2DE9-C54C-5A3A-921D-285759104573}"/>
              </a:ext>
            </a:extLst>
          </p:cNvPr>
          <p:cNvSpPr>
            <a:spLocks noGrp="1"/>
          </p:cNvSpPr>
          <p:nvPr>
            <p:ph type="body" idx="1"/>
          </p:nvPr>
        </p:nvSpPr>
        <p:spPr>
          <a:xfrm flipH="1">
            <a:off x="-1442299" y="-1511463"/>
            <a:ext cx="122548" cy="125722"/>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4B5E6EA7-3944-3B7C-E41E-7D10504B2A89}"/>
              </a:ext>
            </a:extLst>
          </p:cNvPr>
          <p:cNvSpPr>
            <a:spLocks noGrp="1"/>
          </p:cNvSpPr>
          <p:nvPr>
            <p:ph type="body" idx="2"/>
          </p:nvPr>
        </p:nvSpPr>
        <p:spPr>
          <a:xfrm>
            <a:off x="6172200" y="2128313"/>
            <a:ext cx="5181600" cy="3904841"/>
          </a:xfrm>
        </p:spPr>
        <p:txBody>
          <a:bodyPr>
            <a:normAutofit lnSpcReduction="10000"/>
          </a:bodyPr>
          <a:lstStyle/>
          <a:p>
            <a:r>
              <a:rPr lang="en-US" sz="1700" dirty="0"/>
              <a:t>This is a </a:t>
            </a:r>
            <a:r>
              <a:rPr lang="en-US" sz="1700" b="1" dirty="0">
                <a:solidFill>
                  <a:srgbClr val="FF0000"/>
                </a:solidFill>
              </a:rPr>
              <a:t>donut chart</a:t>
            </a:r>
            <a:r>
              <a:rPr lang="en-US" sz="1700" dirty="0">
                <a:solidFill>
                  <a:srgbClr val="FF0000"/>
                </a:solidFill>
              </a:rPr>
              <a:t> </a:t>
            </a:r>
            <a:r>
              <a:rPr lang="en-US" sz="1700" dirty="0"/>
              <a:t>(a variation of a pie chart) that shows the </a:t>
            </a:r>
            <a:r>
              <a:rPr lang="en-US" sz="1700" b="1" dirty="0">
                <a:solidFill>
                  <a:srgbClr val="FF0000"/>
                </a:solidFill>
              </a:rPr>
              <a:t>average price of jewelry based on material</a:t>
            </a:r>
            <a:r>
              <a:rPr lang="en-US" sz="1700" dirty="0">
                <a:solidFill>
                  <a:srgbClr val="FF0000"/>
                </a:solidFill>
              </a:rPr>
              <a:t>.</a:t>
            </a:r>
          </a:p>
          <a:p>
            <a:pPr>
              <a:buFont typeface="Arial" panose="020B0604020202020204" pitchFamily="34" charset="0"/>
              <a:buChar char="•"/>
            </a:pPr>
            <a:r>
              <a:rPr lang="en-US" sz="1700" b="1" dirty="0">
                <a:solidFill>
                  <a:srgbClr val="00B050"/>
                </a:solidFill>
              </a:rPr>
              <a:t>Sterling Silver</a:t>
            </a:r>
            <a:r>
              <a:rPr lang="en-US" sz="1700" dirty="0">
                <a:solidFill>
                  <a:srgbClr val="00B050"/>
                </a:solidFill>
              </a:rPr>
              <a:t> </a:t>
            </a:r>
            <a:r>
              <a:rPr lang="en-US" sz="1700" dirty="0"/>
              <a:t>has the highest average price at </a:t>
            </a:r>
            <a:r>
              <a:rPr lang="en-US" sz="1700" b="1" dirty="0">
                <a:solidFill>
                  <a:srgbClr val="00B050"/>
                </a:solidFill>
              </a:rPr>
              <a:t>1.31K (26.77%)</a:t>
            </a:r>
            <a:r>
              <a:rPr lang="en-US" sz="1700" dirty="0">
                <a:solidFill>
                  <a:srgbClr val="00B050"/>
                </a:solidFill>
              </a:rPr>
              <a:t>,</a:t>
            </a:r>
            <a:r>
              <a:rPr lang="en-US" sz="1700" dirty="0"/>
              <a:t> followed by </a:t>
            </a:r>
            <a:r>
              <a:rPr lang="en-US" sz="1700" b="1" dirty="0">
                <a:solidFill>
                  <a:srgbClr val="00B050"/>
                </a:solidFill>
              </a:rPr>
              <a:t>Wood</a:t>
            </a:r>
            <a:r>
              <a:rPr lang="en-US" sz="1700" dirty="0"/>
              <a:t> at </a:t>
            </a:r>
            <a:r>
              <a:rPr lang="en-US" sz="1700" b="1" dirty="0">
                <a:solidFill>
                  <a:srgbClr val="00B050"/>
                </a:solidFill>
              </a:rPr>
              <a:t>1.12K (22.93%)</a:t>
            </a:r>
            <a:r>
              <a:rPr lang="en-US" sz="1700" dirty="0">
                <a:solidFill>
                  <a:srgbClr val="00B050"/>
                </a:solidFill>
              </a:rPr>
              <a:t>.</a:t>
            </a:r>
          </a:p>
          <a:p>
            <a:pPr>
              <a:buFont typeface="Arial" panose="020B0604020202020204" pitchFamily="34" charset="0"/>
              <a:buChar char="•"/>
            </a:pPr>
            <a:r>
              <a:rPr lang="en-US" sz="1700" dirty="0"/>
              <a:t>Other materials like </a:t>
            </a:r>
            <a:r>
              <a:rPr lang="en-US" sz="1700" b="1" dirty="0">
                <a:solidFill>
                  <a:srgbClr val="00B050"/>
                </a:solidFill>
              </a:rPr>
              <a:t>Copper</a:t>
            </a:r>
            <a:r>
              <a:rPr lang="en-US" sz="1700" dirty="0">
                <a:solidFill>
                  <a:srgbClr val="00B050"/>
                </a:solidFill>
              </a:rPr>
              <a:t>, </a:t>
            </a:r>
            <a:r>
              <a:rPr lang="en-US" sz="1700" b="1" dirty="0">
                <a:solidFill>
                  <a:srgbClr val="00B050"/>
                </a:solidFill>
              </a:rPr>
              <a:t>Brass</a:t>
            </a:r>
            <a:r>
              <a:rPr lang="en-US" sz="1700" dirty="0"/>
              <a:t>, and </a:t>
            </a:r>
            <a:r>
              <a:rPr lang="en-US" sz="1700" b="1" dirty="0">
                <a:solidFill>
                  <a:srgbClr val="00B050"/>
                </a:solidFill>
              </a:rPr>
              <a:t>Stainless Steel</a:t>
            </a:r>
            <a:r>
              <a:rPr lang="en-US" sz="1700" dirty="0">
                <a:solidFill>
                  <a:srgbClr val="00B050"/>
                </a:solidFill>
              </a:rPr>
              <a:t> </a:t>
            </a:r>
            <a:r>
              <a:rPr lang="en-US" sz="1700" dirty="0"/>
              <a:t>have moderate average prices.</a:t>
            </a:r>
          </a:p>
          <a:p>
            <a:pPr>
              <a:buFont typeface="Arial" panose="020B0604020202020204" pitchFamily="34" charset="0"/>
              <a:buChar char="•"/>
            </a:pPr>
            <a:r>
              <a:rPr lang="en-US" sz="1700" dirty="0"/>
              <a:t>Materials like </a:t>
            </a:r>
            <a:r>
              <a:rPr lang="en-US" sz="1700" b="1" dirty="0">
                <a:solidFill>
                  <a:srgbClr val="00B050"/>
                </a:solidFill>
              </a:rPr>
              <a:t>Alloy and Copper</a:t>
            </a:r>
            <a:r>
              <a:rPr lang="en-US" sz="1700" dirty="0">
                <a:solidFill>
                  <a:srgbClr val="00B050"/>
                </a:solidFill>
              </a:rPr>
              <a:t>, </a:t>
            </a:r>
            <a:r>
              <a:rPr lang="en-US" sz="1700" b="1" dirty="0">
                <a:solidFill>
                  <a:srgbClr val="00B050"/>
                </a:solidFill>
              </a:rPr>
              <a:t>Titanium</a:t>
            </a:r>
            <a:r>
              <a:rPr lang="en-US" sz="1700" dirty="0"/>
              <a:t>, and </a:t>
            </a:r>
            <a:r>
              <a:rPr lang="en-US" sz="1700" b="1" dirty="0">
                <a:solidFill>
                  <a:srgbClr val="00B050"/>
                </a:solidFill>
              </a:rPr>
              <a:t>Titanium and Brass</a:t>
            </a:r>
            <a:r>
              <a:rPr lang="en-US" sz="1700" dirty="0">
                <a:solidFill>
                  <a:srgbClr val="00B050"/>
                </a:solidFill>
              </a:rPr>
              <a:t> </a:t>
            </a:r>
            <a:r>
              <a:rPr lang="en-US" sz="1700" dirty="0"/>
              <a:t>have relatively </a:t>
            </a:r>
            <a:r>
              <a:rPr lang="en-US" sz="1700" b="1" dirty="0">
                <a:solidFill>
                  <a:srgbClr val="00B050"/>
                </a:solidFill>
              </a:rPr>
              <a:t>lower average prices</a:t>
            </a:r>
            <a:r>
              <a:rPr lang="en-US" sz="1700" dirty="0">
                <a:solidFill>
                  <a:srgbClr val="00B050"/>
                </a:solidFill>
              </a:rPr>
              <a:t>.</a:t>
            </a:r>
          </a:p>
          <a:p>
            <a:pPr>
              <a:buFont typeface="Arial" panose="020B0604020202020204" pitchFamily="34" charset="0"/>
              <a:buChar char="•"/>
            </a:pPr>
            <a:r>
              <a:rPr lang="en-US" sz="1700" dirty="0"/>
              <a:t>This chart helps us understand which materials generally cost more and are likely used in premium products.</a:t>
            </a:r>
          </a:p>
          <a:p>
            <a:endParaRPr lang="en-IN" dirty="0"/>
          </a:p>
        </p:txBody>
      </p:sp>
      <p:pic>
        <p:nvPicPr>
          <p:cNvPr id="6" name="Picture 5">
            <a:extLst>
              <a:ext uri="{FF2B5EF4-FFF2-40B4-BE49-F238E27FC236}">
                <a16:creationId xmlns:a16="http://schemas.microsoft.com/office/drawing/2014/main" id="{4E04F78E-9D76-67C5-3BAA-F0B01069BF5E}"/>
              </a:ext>
            </a:extLst>
          </p:cNvPr>
          <p:cNvPicPr>
            <a:picLocks noChangeAspect="1"/>
          </p:cNvPicPr>
          <p:nvPr/>
        </p:nvPicPr>
        <p:blipFill>
          <a:blip r:embed="rId2"/>
          <a:stretch>
            <a:fillRect/>
          </a:stretch>
        </p:blipFill>
        <p:spPr>
          <a:xfrm>
            <a:off x="838200" y="2128314"/>
            <a:ext cx="4649177" cy="3904841"/>
          </a:xfrm>
          <a:prstGeom prst="rect">
            <a:avLst/>
          </a:prstGeom>
        </p:spPr>
      </p:pic>
    </p:spTree>
    <p:extLst>
      <p:ext uri="{BB962C8B-B14F-4D97-AF65-F5344CB8AC3E}">
        <p14:creationId xmlns:p14="http://schemas.microsoft.com/office/powerpoint/2010/main" val="254889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85CF9-35E8-6EA2-60BB-BAA7A19A4B12}"/>
              </a:ext>
            </a:extLst>
          </p:cNvPr>
          <p:cNvSpPr>
            <a:spLocks noGrp="1"/>
          </p:cNvSpPr>
          <p:nvPr>
            <p:ph type="title"/>
          </p:nvPr>
        </p:nvSpPr>
        <p:spPr>
          <a:xfrm>
            <a:off x="367645" y="365125"/>
            <a:ext cx="10986155" cy="1325563"/>
          </a:xfrm>
        </p:spPr>
        <p:txBody>
          <a:bodyPr/>
          <a:lstStyle/>
          <a:p>
            <a:r>
              <a:rPr lang="en-US" b="1" dirty="0">
                <a:solidFill>
                  <a:srgbClr val="FF0000"/>
                </a:solidFill>
              </a:rPr>
              <a:t>Sum of Price by Brands and Material:</a:t>
            </a:r>
            <a:endParaRPr lang="en-IN" b="1" dirty="0">
              <a:solidFill>
                <a:srgbClr val="FF0000"/>
              </a:solidFill>
            </a:endParaRPr>
          </a:p>
        </p:txBody>
      </p:sp>
      <p:sp>
        <p:nvSpPr>
          <p:cNvPr id="3" name="Text Placeholder 2">
            <a:extLst>
              <a:ext uri="{FF2B5EF4-FFF2-40B4-BE49-F238E27FC236}">
                <a16:creationId xmlns:a16="http://schemas.microsoft.com/office/drawing/2014/main" id="{C9B84290-0E43-1A3B-7F56-0EED5771E06A}"/>
              </a:ext>
            </a:extLst>
          </p:cNvPr>
          <p:cNvSpPr>
            <a:spLocks noGrp="1"/>
          </p:cNvSpPr>
          <p:nvPr>
            <p:ph type="body" idx="1"/>
          </p:nvPr>
        </p:nvSpPr>
        <p:spPr>
          <a:xfrm flipH="1">
            <a:off x="-603321" y="9438968"/>
            <a:ext cx="329939" cy="422786"/>
          </a:xfrm>
        </p:spPr>
        <p:txBody>
          <a:bodyPr>
            <a:normAutofit fontScale="62500" lnSpcReduction="20000"/>
          </a:bodyPr>
          <a:lstStyle/>
          <a:p>
            <a:endParaRPr lang="en-IN" dirty="0"/>
          </a:p>
        </p:txBody>
      </p:sp>
      <p:sp>
        <p:nvSpPr>
          <p:cNvPr id="4" name="Text Placeholder 3">
            <a:extLst>
              <a:ext uri="{FF2B5EF4-FFF2-40B4-BE49-F238E27FC236}">
                <a16:creationId xmlns:a16="http://schemas.microsoft.com/office/drawing/2014/main" id="{54304C3F-1CC2-7755-2993-8C89A670786C}"/>
              </a:ext>
            </a:extLst>
          </p:cNvPr>
          <p:cNvSpPr>
            <a:spLocks noGrp="1"/>
          </p:cNvSpPr>
          <p:nvPr>
            <p:ph type="body" idx="2"/>
          </p:nvPr>
        </p:nvSpPr>
        <p:spPr/>
        <p:txBody>
          <a:bodyPr>
            <a:normAutofit/>
          </a:bodyPr>
          <a:lstStyle/>
          <a:p>
            <a:pPr>
              <a:buNone/>
            </a:pPr>
            <a:r>
              <a:rPr lang="en-US" sz="1700" dirty="0"/>
              <a:t>This is a </a:t>
            </a:r>
            <a:r>
              <a:rPr lang="en-US" sz="1700" b="1" dirty="0">
                <a:solidFill>
                  <a:srgbClr val="FF0000"/>
                </a:solidFill>
              </a:rPr>
              <a:t>Waterfall Chart</a:t>
            </a:r>
            <a:r>
              <a:rPr lang="en-US" sz="1700" dirty="0">
                <a:solidFill>
                  <a:srgbClr val="FF0000"/>
                </a:solidFill>
              </a:rPr>
              <a:t> </a:t>
            </a:r>
            <a:r>
              <a:rPr lang="en-US" sz="1700" dirty="0"/>
              <a:t>showing the </a:t>
            </a:r>
            <a:r>
              <a:rPr lang="en-US" sz="1700" b="1" dirty="0">
                <a:solidFill>
                  <a:srgbClr val="FF0000"/>
                </a:solidFill>
              </a:rPr>
              <a:t>sum of prices by brands and material</a:t>
            </a:r>
            <a:r>
              <a:rPr lang="en-US" sz="1700" dirty="0">
                <a:solidFill>
                  <a:srgbClr val="FF0000"/>
                </a:solidFill>
              </a:rPr>
              <a:t>.</a:t>
            </a:r>
          </a:p>
          <a:p>
            <a:pPr>
              <a:buFont typeface="Arial" panose="020B0604020202020204" pitchFamily="34" charset="0"/>
              <a:buChar char="•"/>
            </a:pPr>
            <a:r>
              <a:rPr lang="en-US" sz="1700" dirty="0"/>
              <a:t>It helps track how each material (like Brass, Alloy, Copper, etc.) affects the </a:t>
            </a:r>
            <a:r>
              <a:rPr lang="en-US" sz="1700" b="1" dirty="0">
                <a:solidFill>
                  <a:srgbClr val="00B050"/>
                </a:solidFill>
              </a:rPr>
              <a:t>total price</a:t>
            </a:r>
            <a:r>
              <a:rPr lang="en-US" sz="1700" dirty="0">
                <a:solidFill>
                  <a:srgbClr val="00B050"/>
                </a:solidFill>
              </a:rPr>
              <a:t> </a:t>
            </a:r>
            <a:r>
              <a:rPr lang="en-US" sz="1700" dirty="0"/>
              <a:t>for each </a:t>
            </a:r>
            <a:r>
              <a:rPr lang="en-US" sz="1700" b="1" dirty="0">
                <a:solidFill>
                  <a:srgbClr val="00B050"/>
                </a:solidFill>
              </a:rPr>
              <a:t>brand</a:t>
            </a:r>
            <a:r>
              <a:rPr lang="en-US" sz="1700" dirty="0">
                <a:solidFill>
                  <a:srgbClr val="00B050"/>
                </a:solidFill>
              </a:rPr>
              <a:t>.</a:t>
            </a:r>
          </a:p>
          <a:p>
            <a:pPr>
              <a:buFont typeface="Arial" panose="020B0604020202020204" pitchFamily="34" charset="0"/>
              <a:buChar char="•"/>
            </a:pPr>
            <a:r>
              <a:rPr lang="en-US" sz="1700" b="1" dirty="0">
                <a:solidFill>
                  <a:srgbClr val="00B050"/>
                </a:solidFill>
              </a:rPr>
              <a:t>Green bars</a:t>
            </a:r>
            <a:r>
              <a:rPr lang="en-US" sz="1700" dirty="0">
                <a:solidFill>
                  <a:srgbClr val="00B050"/>
                </a:solidFill>
              </a:rPr>
              <a:t> </a:t>
            </a:r>
            <a:r>
              <a:rPr lang="en-US" sz="1700" dirty="0"/>
              <a:t>show an </a:t>
            </a:r>
            <a:r>
              <a:rPr lang="en-US" sz="1700" b="1" dirty="0">
                <a:solidFill>
                  <a:srgbClr val="00B050"/>
                </a:solidFill>
              </a:rPr>
              <a:t>increase</a:t>
            </a:r>
            <a:r>
              <a:rPr lang="en-US" sz="1700" dirty="0"/>
              <a:t> in price due to a material.</a:t>
            </a:r>
          </a:p>
          <a:p>
            <a:pPr>
              <a:buFont typeface="Arial" panose="020B0604020202020204" pitchFamily="34" charset="0"/>
              <a:buChar char="•"/>
            </a:pPr>
            <a:r>
              <a:rPr lang="en-US" sz="1700" b="1" dirty="0">
                <a:solidFill>
                  <a:srgbClr val="00B050"/>
                </a:solidFill>
              </a:rPr>
              <a:t>Red bars</a:t>
            </a:r>
            <a:r>
              <a:rPr lang="en-US" sz="1700" dirty="0">
                <a:solidFill>
                  <a:srgbClr val="00B050"/>
                </a:solidFill>
              </a:rPr>
              <a:t> </a:t>
            </a:r>
            <a:r>
              <a:rPr lang="en-US" sz="1700" dirty="0"/>
              <a:t>show a </a:t>
            </a:r>
            <a:r>
              <a:rPr lang="en-US" sz="1700" b="1" dirty="0">
                <a:solidFill>
                  <a:srgbClr val="00B050"/>
                </a:solidFill>
              </a:rPr>
              <a:t>decrease</a:t>
            </a:r>
            <a:r>
              <a:rPr lang="en-US" sz="1700" dirty="0"/>
              <a:t> in price.</a:t>
            </a:r>
          </a:p>
          <a:p>
            <a:pPr>
              <a:buFont typeface="Arial" panose="020B0604020202020204" pitchFamily="34" charset="0"/>
              <a:buChar char="•"/>
            </a:pPr>
            <a:r>
              <a:rPr lang="en-US" sz="1700" b="1" dirty="0">
                <a:solidFill>
                  <a:srgbClr val="00B050"/>
                </a:solidFill>
              </a:rPr>
              <a:t>Blue bars</a:t>
            </a:r>
            <a:r>
              <a:rPr lang="en-US" sz="1700" dirty="0">
                <a:solidFill>
                  <a:srgbClr val="00B050"/>
                </a:solidFill>
              </a:rPr>
              <a:t> </a:t>
            </a:r>
            <a:r>
              <a:rPr lang="en-US" sz="1700" dirty="0"/>
              <a:t>represent the </a:t>
            </a:r>
            <a:r>
              <a:rPr lang="en-US" sz="1700" b="1" dirty="0">
                <a:solidFill>
                  <a:srgbClr val="00B050"/>
                </a:solidFill>
              </a:rPr>
              <a:t>total price</a:t>
            </a:r>
            <a:r>
              <a:rPr lang="en-US" sz="1700" dirty="0">
                <a:solidFill>
                  <a:srgbClr val="00B050"/>
                </a:solidFill>
              </a:rPr>
              <a:t> </a:t>
            </a:r>
            <a:r>
              <a:rPr lang="en-US" sz="1700" dirty="0"/>
              <a:t>for each brand.</a:t>
            </a:r>
          </a:p>
          <a:p>
            <a:pPr>
              <a:buFont typeface="Arial" panose="020B0604020202020204" pitchFamily="34" charset="0"/>
              <a:buChar char="•"/>
            </a:pPr>
            <a:r>
              <a:rPr lang="en-US" sz="1700" dirty="0"/>
              <a:t>Brands like </a:t>
            </a:r>
            <a:r>
              <a:rPr lang="en-US" sz="1700" b="1" dirty="0">
                <a:solidFill>
                  <a:srgbClr val="00B050"/>
                </a:solidFill>
              </a:rPr>
              <a:t>GIVA</a:t>
            </a:r>
            <a:r>
              <a:rPr lang="en-US" sz="1700" dirty="0"/>
              <a:t> and </a:t>
            </a:r>
            <a:r>
              <a:rPr lang="en-US" sz="1700" b="1" dirty="0" err="1">
                <a:solidFill>
                  <a:srgbClr val="00B050"/>
                </a:solidFill>
              </a:rPr>
              <a:t>AanyaCentric</a:t>
            </a:r>
            <a:r>
              <a:rPr lang="en-US" sz="1700" dirty="0"/>
              <a:t> have high total prices, while materials like </a:t>
            </a:r>
            <a:r>
              <a:rPr lang="en-US" sz="1700" b="1" dirty="0">
                <a:solidFill>
                  <a:srgbClr val="00B050"/>
                </a:solidFill>
              </a:rPr>
              <a:t>Sterling Silver</a:t>
            </a:r>
            <a:r>
              <a:rPr lang="en-US" sz="1700" dirty="0">
                <a:solidFill>
                  <a:srgbClr val="00B050"/>
                </a:solidFill>
              </a:rPr>
              <a:t> </a:t>
            </a:r>
            <a:r>
              <a:rPr lang="en-US" sz="1700" dirty="0"/>
              <a:t>and </a:t>
            </a:r>
            <a:r>
              <a:rPr lang="en-US" sz="1700" b="1" dirty="0">
                <a:solidFill>
                  <a:srgbClr val="00B050"/>
                </a:solidFill>
              </a:rPr>
              <a:t>Wood</a:t>
            </a:r>
            <a:r>
              <a:rPr lang="en-US" sz="1700" dirty="0">
                <a:solidFill>
                  <a:srgbClr val="00B050"/>
                </a:solidFill>
              </a:rPr>
              <a:t> </a:t>
            </a:r>
            <a:r>
              <a:rPr lang="en-US" sz="1700" dirty="0"/>
              <a:t>contribute significantly.</a:t>
            </a:r>
          </a:p>
          <a:p>
            <a:r>
              <a:rPr lang="en-US" sz="1700" dirty="0"/>
              <a:t>This chart helps compare how different materials impact the pricing of each brand.</a:t>
            </a:r>
          </a:p>
          <a:p>
            <a:pPr marL="114300" indent="0">
              <a:buNone/>
            </a:pPr>
            <a:endParaRPr lang="en-IN" dirty="0"/>
          </a:p>
        </p:txBody>
      </p:sp>
      <p:pic>
        <p:nvPicPr>
          <p:cNvPr id="6" name="Picture 5">
            <a:extLst>
              <a:ext uri="{FF2B5EF4-FFF2-40B4-BE49-F238E27FC236}">
                <a16:creationId xmlns:a16="http://schemas.microsoft.com/office/drawing/2014/main" id="{E63D5B92-F869-1E89-1D61-F9E9B159A62C}"/>
              </a:ext>
            </a:extLst>
          </p:cNvPr>
          <p:cNvPicPr>
            <a:picLocks noChangeAspect="1"/>
          </p:cNvPicPr>
          <p:nvPr/>
        </p:nvPicPr>
        <p:blipFill>
          <a:blip r:embed="rId2"/>
          <a:stretch>
            <a:fillRect/>
          </a:stretch>
        </p:blipFill>
        <p:spPr>
          <a:xfrm>
            <a:off x="367645" y="2168165"/>
            <a:ext cx="5344998" cy="3497343"/>
          </a:xfrm>
          <a:prstGeom prst="rect">
            <a:avLst/>
          </a:prstGeom>
        </p:spPr>
      </p:pic>
    </p:spTree>
    <p:extLst>
      <p:ext uri="{BB962C8B-B14F-4D97-AF65-F5344CB8AC3E}">
        <p14:creationId xmlns:p14="http://schemas.microsoft.com/office/powerpoint/2010/main" val="182168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CB60-0D42-795B-2C9A-2551AA08E2E9}"/>
              </a:ext>
            </a:extLst>
          </p:cNvPr>
          <p:cNvSpPr>
            <a:spLocks noGrp="1"/>
          </p:cNvSpPr>
          <p:nvPr>
            <p:ph type="title"/>
          </p:nvPr>
        </p:nvSpPr>
        <p:spPr>
          <a:xfrm>
            <a:off x="314632" y="255639"/>
            <a:ext cx="11039168" cy="1435049"/>
          </a:xfrm>
        </p:spPr>
        <p:txBody>
          <a:bodyPr>
            <a:normAutofit fontScale="90000"/>
          </a:bodyPr>
          <a:lstStyle/>
          <a:p>
            <a:r>
              <a:rPr lang="en-US" b="1" dirty="0">
                <a:solidFill>
                  <a:srgbClr val="FF0000"/>
                </a:solidFill>
              </a:rPr>
              <a:t>Sum of Total Price by Brands:</a:t>
            </a:r>
            <a:br>
              <a:rPr lang="en-US" b="1" dirty="0">
                <a:solidFill>
                  <a:srgbClr val="FF0000"/>
                </a:solidFill>
              </a:rPr>
            </a:br>
            <a:br>
              <a:rPr lang="en-US" b="1" dirty="0">
                <a:solidFill>
                  <a:srgbClr val="FF0000"/>
                </a:solidFill>
              </a:rPr>
            </a:br>
            <a:r>
              <a:rPr lang="en-US" sz="2800" b="1" dirty="0">
                <a:solidFill>
                  <a:srgbClr val="FF0000"/>
                </a:solidFill>
              </a:rPr>
              <a:t>Top 10 Brands based on Price:</a:t>
            </a:r>
            <a:endParaRPr lang="en-IN" sz="2800" b="1" dirty="0">
              <a:solidFill>
                <a:srgbClr val="FF0000"/>
              </a:solidFill>
            </a:endParaRPr>
          </a:p>
        </p:txBody>
      </p:sp>
      <p:sp>
        <p:nvSpPr>
          <p:cNvPr id="3" name="Text Placeholder 2">
            <a:extLst>
              <a:ext uri="{FF2B5EF4-FFF2-40B4-BE49-F238E27FC236}">
                <a16:creationId xmlns:a16="http://schemas.microsoft.com/office/drawing/2014/main" id="{1DC63C26-4BBB-A503-6408-CE9E27B53FDD}"/>
              </a:ext>
            </a:extLst>
          </p:cNvPr>
          <p:cNvSpPr>
            <a:spLocks noGrp="1"/>
          </p:cNvSpPr>
          <p:nvPr>
            <p:ph type="body" idx="1"/>
          </p:nvPr>
        </p:nvSpPr>
        <p:spPr>
          <a:xfrm flipV="1">
            <a:off x="-2951375" y="-658761"/>
            <a:ext cx="1240562" cy="108155"/>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3B9C8ECE-87BA-B906-ED13-E0ED864C6433}"/>
              </a:ext>
            </a:extLst>
          </p:cNvPr>
          <p:cNvSpPr>
            <a:spLocks noGrp="1"/>
          </p:cNvSpPr>
          <p:nvPr>
            <p:ph type="body" idx="2"/>
          </p:nvPr>
        </p:nvSpPr>
        <p:spPr>
          <a:xfrm>
            <a:off x="5604387" y="1445342"/>
            <a:ext cx="5749413" cy="4731621"/>
          </a:xfrm>
        </p:spPr>
        <p:txBody>
          <a:bodyPr>
            <a:normAutofit fontScale="62500" lnSpcReduction="20000"/>
          </a:bodyPr>
          <a:lstStyle/>
          <a:p>
            <a:pPr>
              <a:buNone/>
            </a:pPr>
            <a:r>
              <a:rPr lang="en-US" dirty="0"/>
              <a:t>This is a </a:t>
            </a:r>
            <a:r>
              <a:rPr lang="en-US" b="1" dirty="0">
                <a:solidFill>
                  <a:srgbClr val="FF0000"/>
                </a:solidFill>
              </a:rPr>
              <a:t>funnel chart </a:t>
            </a:r>
            <a:r>
              <a:rPr lang="en-US" dirty="0"/>
              <a:t>specifically showing </a:t>
            </a:r>
            <a:r>
              <a:rPr lang="en-US" dirty="0">
                <a:solidFill>
                  <a:srgbClr val="FF0000"/>
                </a:solidFill>
              </a:rPr>
              <a:t>the </a:t>
            </a:r>
            <a:r>
              <a:rPr lang="en-US" b="1" dirty="0">
                <a:solidFill>
                  <a:srgbClr val="FF0000"/>
                </a:solidFill>
              </a:rPr>
              <a:t>top 10 brands</a:t>
            </a:r>
            <a:r>
              <a:rPr lang="en-US" dirty="0">
                <a:solidFill>
                  <a:srgbClr val="FF0000"/>
                </a:solidFill>
              </a:rPr>
              <a:t> </a:t>
            </a:r>
            <a:r>
              <a:rPr lang="en-US" dirty="0"/>
              <a:t>based on their sum of total price.</a:t>
            </a:r>
          </a:p>
          <a:p>
            <a:pPr>
              <a:buNone/>
            </a:pPr>
            <a:r>
              <a:rPr lang="en-US" dirty="0"/>
              <a:t>Here's a simpler way to understand it, focusing on the "top 10" aspect:</a:t>
            </a:r>
          </a:p>
          <a:p>
            <a:pPr>
              <a:buFont typeface="Arial" panose="020B0604020202020204" pitchFamily="34" charset="0"/>
              <a:buChar char="•"/>
            </a:pPr>
            <a:r>
              <a:rPr lang="en-US" b="1" dirty="0">
                <a:solidFill>
                  <a:schemeClr val="accent6"/>
                </a:solidFill>
              </a:rPr>
              <a:t>The chart only includes the 10 brands that have the highest total prices</a:t>
            </a:r>
            <a:r>
              <a:rPr lang="en-US" b="1" dirty="0"/>
              <a:t>.</a:t>
            </a:r>
            <a:r>
              <a:rPr lang="en-US" dirty="0"/>
              <a:t> Other brands with lower total prices are not shown here.</a:t>
            </a:r>
          </a:p>
          <a:p>
            <a:pPr>
              <a:buFont typeface="Arial" panose="020B0604020202020204" pitchFamily="34" charset="0"/>
              <a:buChar char="•"/>
            </a:pPr>
            <a:r>
              <a:rPr lang="en-US" b="1" dirty="0">
                <a:solidFill>
                  <a:schemeClr val="accent6"/>
                </a:solidFill>
              </a:rPr>
              <a:t>The order of the brands matters</a:t>
            </a:r>
            <a:r>
              <a:rPr lang="en-US" b="1" dirty="0"/>
              <a:t>.</a:t>
            </a:r>
            <a:r>
              <a:rPr lang="en-US" dirty="0"/>
              <a:t> The brand with the absolute highest total price (GIVA) is at the very top, followed by the brand with the second-highest (</a:t>
            </a:r>
            <a:r>
              <a:rPr lang="en-US" dirty="0" err="1"/>
              <a:t>AanyaCentric</a:t>
            </a:r>
            <a:r>
              <a:rPr lang="en-US" dirty="0"/>
              <a:t>), and so on, down to the tenth-highest (Malas Collection).</a:t>
            </a:r>
          </a:p>
          <a:p>
            <a:pPr>
              <a:buFont typeface="Arial" panose="020B0604020202020204" pitchFamily="34" charset="0"/>
              <a:buChar char="•"/>
            </a:pPr>
            <a:r>
              <a:rPr lang="en-US" b="1" dirty="0">
                <a:solidFill>
                  <a:schemeClr val="accent6"/>
                </a:solidFill>
              </a:rPr>
              <a:t>The length of the blue bars directly compares the total prices of these top 10 brands</a:t>
            </a:r>
            <a:r>
              <a:rPr lang="en-US" b="1" dirty="0"/>
              <a:t>.</a:t>
            </a:r>
            <a:r>
              <a:rPr lang="en-US" dirty="0"/>
              <a:t> The longer the bar, the higher the total price for that brand within this top group.</a:t>
            </a:r>
          </a:p>
          <a:p>
            <a:r>
              <a:rPr lang="en-US" dirty="0"/>
              <a:t>So, this chart gives you a clear visual ranking of the top 10 brands by how much their total prices add up to, with GIVA being the leader among them.</a:t>
            </a:r>
          </a:p>
          <a:p>
            <a:endParaRPr lang="en-IN" dirty="0"/>
          </a:p>
        </p:txBody>
      </p:sp>
      <p:pic>
        <p:nvPicPr>
          <p:cNvPr id="6" name="Picture 5">
            <a:extLst>
              <a:ext uri="{FF2B5EF4-FFF2-40B4-BE49-F238E27FC236}">
                <a16:creationId xmlns:a16="http://schemas.microsoft.com/office/drawing/2014/main" id="{64C4D855-FD30-A47E-62CF-9952E9EEA2B9}"/>
              </a:ext>
            </a:extLst>
          </p:cNvPr>
          <p:cNvPicPr>
            <a:picLocks noChangeAspect="1"/>
          </p:cNvPicPr>
          <p:nvPr/>
        </p:nvPicPr>
        <p:blipFill>
          <a:blip r:embed="rId2"/>
          <a:stretch>
            <a:fillRect/>
          </a:stretch>
        </p:blipFill>
        <p:spPr>
          <a:xfrm>
            <a:off x="838200" y="2104103"/>
            <a:ext cx="4520381" cy="4001729"/>
          </a:xfrm>
          <a:prstGeom prst="rect">
            <a:avLst/>
          </a:prstGeom>
        </p:spPr>
      </p:pic>
    </p:spTree>
    <p:extLst>
      <p:ext uri="{BB962C8B-B14F-4D97-AF65-F5344CB8AC3E}">
        <p14:creationId xmlns:p14="http://schemas.microsoft.com/office/powerpoint/2010/main" val="706027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395926" y="1343818"/>
            <a:ext cx="11191053" cy="4804001"/>
          </a:xfrm>
          <a:prstGeom prst="rect">
            <a:avLst/>
          </a:prstGeom>
          <a:noFill/>
          <a:ln>
            <a:noFill/>
          </a:ln>
        </p:spPr>
        <p:txBody>
          <a:bodyPr spcFirstLastPara="1" wrap="square" lIns="91425" tIns="45700" rIns="91425" bIns="45700" anchor="t" anchorCtr="0">
            <a:normAutofit/>
          </a:bodyPr>
          <a:lstStyle/>
          <a:p>
            <a:pPr marL="612140" lvl="0" indent="-514350" algn="l" rtl="0">
              <a:lnSpc>
                <a:spcPct val="90000"/>
              </a:lnSpc>
              <a:spcBef>
                <a:spcPts val="1000"/>
              </a:spcBef>
              <a:spcAft>
                <a:spcPts val="0"/>
              </a:spcAft>
              <a:buClr>
                <a:schemeClr val="dk1"/>
              </a:buClr>
              <a:buSzPct val="100000"/>
              <a:buAutoNum type="arabicPeriod"/>
            </a:pPr>
            <a:r>
              <a:rPr lang="en-IN" dirty="0"/>
              <a:t>Problem Statement</a:t>
            </a:r>
          </a:p>
          <a:p>
            <a:pPr marL="612140" lvl="0" indent="-514350" algn="l" rtl="0">
              <a:lnSpc>
                <a:spcPct val="90000"/>
              </a:lnSpc>
              <a:spcBef>
                <a:spcPts val="1000"/>
              </a:spcBef>
              <a:spcAft>
                <a:spcPts val="0"/>
              </a:spcAft>
              <a:buClr>
                <a:schemeClr val="dk1"/>
              </a:buClr>
              <a:buSzPct val="100000"/>
              <a:buAutoNum type="arabicPeriod"/>
            </a:pPr>
            <a:r>
              <a:rPr lang="en-IN" dirty="0"/>
              <a:t>Data Extraction/Collection</a:t>
            </a:r>
          </a:p>
          <a:p>
            <a:pPr marL="612140" lvl="0" indent="-514350" algn="l" rtl="0">
              <a:lnSpc>
                <a:spcPct val="90000"/>
              </a:lnSpc>
              <a:spcBef>
                <a:spcPts val="1000"/>
              </a:spcBef>
              <a:spcAft>
                <a:spcPts val="0"/>
              </a:spcAft>
              <a:buClr>
                <a:schemeClr val="dk1"/>
              </a:buClr>
              <a:buSzPct val="100000"/>
              <a:buAutoNum type="arabicPeriod"/>
            </a:pPr>
            <a:r>
              <a:rPr lang="en-IN" dirty="0"/>
              <a:t>Data Cleaning</a:t>
            </a:r>
          </a:p>
          <a:p>
            <a:pPr marL="612140" lvl="0" indent="-514350" algn="l" rtl="0">
              <a:lnSpc>
                <a:spcPct val="90000"/>
              </a:lnSpc>
              <a:spcBef>
                <a:spcPts val="1000"/>
              </a:spcBef>
              <a:spcAft>
                <a:spcPts val="0"/>
              </a:spcAft>
              <a:buClr>
                <a:schemeClr val="dk1"/>
              </a:buClr>
              <a:buSzPct val="100000"/>
              <a:buAutoNum type="arabicPeriod"/>
            </a:pPr>
            <a:r>
              <a:rPr lang="en-IN" dirty="0"/>
              <a:t>Data Analysis and Data Visualization</a:t>
            </a:r>
          </a:p>
          <a:p>
            <a:pPr marL="612140" lvl="0" indent="-514350" algn="l" rtl="0">
              <a:lnSpc>
                <a:spcPct val="90000"/>
              </a:lnSpc>
              <a:spcBef>
                <a:spcPts val="1000"/>
              </a:spcBef>
              <a:spcAft>
                <a:spcPts val="0"/>
              </a:spcAft>
              <a:buClr>
                <a:schemeClr val="dk1"/>
              </a:buClr>
              <a:buSzPct val="100000"/>
              <a:buAutoNum type="arabicPeriod"/>
            </a:pPr>
            <a:r>
              <a:rPr lang="en-IN" dirty="0"/>
              <a:t>Conclusion</a:t>
            </a:r>
          </a:p>
          <a:p>
            <a:pPr marL="612140" lvl="0" indent="-514350" algn="l" rtl="0">
              <a:lnSpc>
                <a:spcPct val="90000"/>
              </a:lnSpc>
              <a:spcBef>
                <a:spcPts val="1000"/>
              </a:spcBef>
              <a:spcAft>
                <a:spcPts val="0"/>
              </a:spcAft>
              <a:buClr>
                <a:schemeClr val="dk1"/>
              </a:buClr>
              <a:buSzPct val="100000"/>
              <a:buAutoNum type="arabicPeriod"/>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0B71-FA5B-0556-CFFC-654DD671CAF1}"/>
              </a:ext>
            </a:extLst>
          </p:cNvPr>
          <p:cNvSpPr>
            <a:spLocks noGrp="1"/>
          </p:cNvSpPr>
          <p:nvPr>
            <p:ph type="title"/>
          </p:nvPr>
        </p:nvSpPr>
        <p:spPr/>
        <p:txBody>
          <a:bodyPr/>
          <a:lstStyle/>
          <a:p>
            <a:r>
              <a:rPr lang="en-US" b="1" dirty="0">
                <a:solidFill>
                  <a:srgbClr val="FF0000"/>
                </a:solidFill>
              </a:rPr>
              <a:t>Sum of Total Price by Type:</a:t>
            </a:r>
            <a:endParaRPr lang="en-IN" b="1" dirty="0">
              <a:solidFill>
                <a:srgbClr val="FF0000"/>
              </a:solidFill>
            </a:endParaRPr>
          </a:p>
        </p:txBody>
      </p:sp>
      <p:sp>
        <p:nvSpPr>
          <p:cNvPr id="3" name="Text Placeholder 2">
            <a:extLst>
              <a:ext uri="{FF2B5EF4-FFF2-40B4-BE49-F238E27FC236}">
                <a16:creationId xmlns:a16="http://schemas.microsoft.com/office/drawing/2014/main" id="{C6C164C1-21B8-4062-9AA3-092227AF1A73}"/>
              </a:ext>
            </a:extLst>
          </p:cNvPr>
          <p:cNvSpPr>
            <a:spLocks noGrp="1"/>
          </p:cNvSpPr>
          <p:nvPr>
            <p:ph type="body" idx="1"/>
          </p:nvPr>
        </p:nvSpPr>
        <p:spPr>
          <a:xfrm>
            <a:off x="6201696" y="7570839"/>
            <a:ext cx="3630561" cy="78657"/>
          </a:xfrm>
        </p:spPr>
        <p:txBody>
          <a:bodyPr>
            <a:normAutofit fontScale="25000" lnSpcReduction="20000"/>
          </a:bodyPr>
          <a:lstStyle/>
          <a:p>
            <a:endParaRPr lang="en-IN" dirty="0"/>
          </a:p>
        </p:txBody>
      </p:sp>
      <p:sp>
        <p:nvSpPr>
          <p:cNvPr id="4" name="Text Placeholder 3">
            <a:extLst>
              <a:ext uri="{FF2B5EF4-FFF2-40B4-BE49-F238E27FC236}">
                <a16:creationId xmlns:a16="http://schemas.microsoft.com/office/drawing/2014/main" id="{F3B03A52-9BA2-2CCE-7B71-00D55215C8CD}"/>
              </a:ext>
            </a:extLst>
          </p:cNvPr>
          <p:cNvSpPr>
            <a:spLocks noGrp="1"/>
          </p:cNvSpPr>
          <p:nvPr>
            <p:ph type="body" idx="2"/>
          </p:nvPr>
        </p:nvSpPr>
        <p:spPr/>
        <p:txBody>
          <a:bodyPr>
            <a:normAutofit fontScale="55000" lnSpcReduction="20000"/>
          </a:bodyPr>
          <a:lstStyle/>
          <a:p>
            <a:pPr>
              <a:buNone/>
            </a:pPr>
            <a:r>
              <a:rPr lang="en-US" dirty="0"/>
              <a:t>This chart is a </a:t>
            </a:r>
            <a:r>
              <a:rPr lang="en-US" b="1" dirty="0">
                <a:solidFill>
                  <a:srgbClr val="FF0000"/>
                </a:solidFill>
              </a:rPr>
              <a:t>Stacked Area chart</a:t>
            </a:r>
            <a:r>
              <a:rPr lang="en-US" dirty="0">
                <a:solidFill>
                  <a:srgbClr val="FF0000"/>
                </a:solidFill>
              </a:rPr>
              <a:t> </a:t>
            </a:r>
            <a:r>
              <a:rPr lang="en-US" dirty="0"/>
              <a:t>showing the </a:t>
            </a:r>
            <a:r>
              <a:rPr lang="en-US" b="1" dirty="0">
                <a:solidFill>
                  <a:srgbClr val="FF0000"/>
                </a:solidFill>
              </a:rPr>
              <a:t>sum of the total price for different jewelry types</a:t>
            </a:r>
            <a:r>
              <a:rPr lang="en-US" dirty="0">
                <a:solidFill>
                  <a:srgbClr val="FF0000"/>
                </a:solidFill>
              </a:rPr>
              <a:t>.</a:t>
            </a:r>
          </a:p>
          <a:p>
            <a:pPr>
              <a:buNone/>
            </a:pPr>
            <a:r>
              <a:rPr lang="en-US" dirty="0"/>
              <a:t>Here's a brief explanation:</a:t>
            </a:r>
          </a:p>
          <a:p>
            <a:pPr>
              <a:buFont typeface="Arial" panose="020B0604020202020204" pitchFamily="34" charset="0"/>
              <a:buChar char="•"/>
            </a:pPr>
            <a:r>
              <a:rPr lang="en-US" dirty="0"/>
              <a:t>The different types of jewelry (Chain, Chain and Locket, Chain and Mala, etc.) are listed along the bottom (horizontal axis).</a:t>
            </a:r>
          </a:p>
          <a:p>
            <a:pPr>
              <a:buFont typeface="Arial" panose="020B0604020202020204" pitchFamily="34" charset="0"/>
              <a:buChar char="•"/>
            </a:pPr>
            <a:r>
              <a:rPr lang="en-US" dirty="0"/>
              <a:t>The vertical bar represents the total price for each jewelry type.</a:t>
            </a:r>
          </a:p>
          <a:p>
            <a:pPr>
              <a:buFont typeface="Arial" panose="020B0604020202020204" pitchFamily="34" charset="0"/>
              <a:buChar char="•"/>
            </a:pPr>
            <a:r>
              <a:rPr lang="en-US" dirty="0"/>
              <a:t>In this specific chart, </a:t>
            </a:r>
            <a:r>
              <a:rPr lang="en-US" b="1" dirty="0">
                <a:solidFill>
                  <a:schemeClr val="accent6"/>
                </a:solidFill>
              </a:rPr>
              <a:t>all the bars are the same height</a:t>
            </a:r>
            <a:r>
              <a:rPr lang="en-US" dirty="0"/>
              <a:t>. This indicates that the </a:t>
            </a:r>
            <a:r>
              <a:rPr lang="en-US" b="1" dirty="0">
                <a:solidFill>
                  <a:schemeClr val="accent6"/>
                </a:solidFill>
              </a:rPr>
              <a:t>sum of the total price is the same for every single jewelry type</a:t>
            </a:r>
            <a:r>
              <a:rPr lang="en-US" dirty="0">
                <a:solidFill>
                  <a:schemeClr val="accent6"/>
                </a:solidFill>
              </a:rPr>
              <a:t> </a:t>
            </a:r>
            <a:r>
              <a:rPr lang="en-US" dirty="0"/>
              <a:t>shown.</a:t>
            </a:r>
          </a:p>
          <a:p>
            <a:pPr>
              <a:buFont typeface="Arial" panose="020B0604020202020204" pitchFamily="34" charset="0"/>
              <a:buChar char="•"/>
            </a:pPr>
            <a:r>
              <a:rPr lang="en-US" dirty="0"/>
              <a:t>The label on the left (vertical axis) shows the scale for the total price, going up to 80K. The top of each bar aligns with the same value on this scale.</a:t>
            </a:r>
          </a:p>
          <a:p>
            <a:r>
              <a:rPr lang="en-US" dirty="0"/>
              <a:t>Essentially, this chart tells us that across all the different jewelry types presented, the total amount of money spent on each category is equal.</a:t>
            </a:r>
          </a:p>
          <a:p>
            <a:endParaRPr lang="en-IN" dirty="0"/>
          </a:p>
        </p:txBody>
      </p:sp>
      <p:pic>
        <p:nvPicPr>
          <p:cNvPr id="6" name="Picture 5">
            <a:extLst>
              <a:ext uri="{FF2B5EF4-FFF2-40B4-BE49-F238E27FC236}">
                <a16:creationId xmlns:a16="http://schemas.microsoft.com/office/drawing/2014/main" id="{D7393A0C-325E-7570-03DF-A8885E5A1B45}"/>
              </a:ext>
            </a:extLst>
          </p:cNvPr>
          <p:cNvPicPr>
            <a:picLocks noChangeAspect="1"/>
          </p:cNvPicPr>
          <p:nvPr/>
        </p:nvPicPr>
        <p:blipFill>
          <a:blip r:embed="rId2"/>
          <a:stretch>
            <a:fillRect/>
          </a:stretch>
        </p:blipFill>
        <p:spPr>
          <a:xfrm>
            <a:off x="373627" y="2123767"/>
            <a:ext cx="5181599" cy="4178710"/>
          </a:xfrm>
          <a:prstGeom prst="rect">
            <a:avLst/>
          </a:prstGeom>
        </p:spPr>
      </p:pic>
    </p:spTree>
    <p:extLst>
      <p:ext uri="{BB962C8B-B14F-4D97-AF65-F5344CB8AC3E}">
        <p14:creationId xmlns:p14="http://schemas.microsoft.com/office/powerpoint/2010/main" val="4203464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6D10-2184-D1E8-5740-B6EACF4EA19D}"/>
              </a:ext>
            </a:extLst>
          </p:cNvPr>
          <p:cNvSpPr>
            <a:spLocks noGrp="1"/>
          </p:cNvSpPr>
          <p:nvPr>
            <p:ph type="title"/>
          </p:nvPr>
        </p:nvSpPr>
        <p:spPr/>
        <p:txBody>
          <a:bodyPr/>
          <a:lstStyle/>
          <a:p>
            <a:r>
              <a:rPr lang="en-US" b="1" dirty="0">
                <a:solidFill>
                  <a:srgbClr val="FF0000"/>
                </a:solidFill>
              </a:rPr>
              <a:t>Average Discount by Design:</a:t>
            </a:r>
            <a:endParaRPr lang="en-IN" b="1" dirty="0">
              <a:solidFill>
                <a:srgbClr val="FF0000"/>
              </a:solidFill>
            </a:endParaRPr>
          </a:p>
        </p:txBody>
      </p:sp>
      <p:sp>
        <p:nvSpPr>
          <p:cNvPr id="3" name="Text Placeholder 2">
            <a:extLst>
              <a:ext uri="{FF2B5EF4-FFF2-40B4-BE49-F238E27FC236}">
                <a16:creationId xmlns:a16="http://schemas.microsoft.com/office/drawing/2014/main" id="{F5B7E0F4-B23B-7077-9F34-BA4DEDEAEB31}"/>
              </a:ext>
            </a:extLst>
          </p:cNvPr>
          <p:cNvSpPr>
            <a:spLocks noGrp="1"/>
          </p:cNvSpPr>
          <p:nvPr>
            <p:ph type="body" idx="1"/>
          </p:nvPr>
        </p:nvSpPr>
        <p:spPr>
          <a:xfrm>
            <a:off x="838200" y="9002597"/>
            <a:ext cx="1056588" cy="452487"/>
          </a:xfrm>
        </p:spPr>
        <p:txBody>
          <a:bodyPr>
            <a:normAutofit fontScale="70000" lnSpcReduction="20000"/>
          </a:bodyPr>
          <a:lstStyle/>
          <a:p>
            <a:endParaRPr lang="en-IN" dirty="0"/>
          </a:p>
        </p:txBody>
      </p:sp>
      <p:sp>
        <p:nvSpPr>
          <p:cNvPr id="4" name="Text Placeholder 3">
            <a:extLst>
              <a:ext uri="{FF2B5EF4-FFF2-40B4-BE49-F238E27FC236}">
                <a16:creationId xmlns:a16="http://schemas.microsoft.com/office/drawing/2014/main" id="{45486A32-B20B-0C40-6C04-3369A271408C}"/>
              </a:ext>
            </a:extLst>
          </p:cNvPr>
          <p:cNvSpPr>
            <a:spLocks noGrp="1"/>
          </p:cNvSpPr>
          <p:nvPr>
            <p:ph type="body" idx="2"/>
          </p:nvPr>
        </p:nvSpPr>
        <p:spPr>
          <a:xfrm>
            <a:off x="6172200" y="2102177"/>
            <a:ext cx="5181600" cy="4074786"/>
          </a:xfrm>
        </p:spPr>
        <p:txBody>
          <a:bodyPr>
            <a:normAutofit/>
          </a:bodyPr>
          <a:lstStyle/>
          <a:p>
            <a:pPr>
              <a:buNone/>
            </a:pPr>
            <a:r>
              <a:rPr lang="en-US" sz="1800" dirty="0"/>
              <a:t>This </a:t>
            </a:r>
            <a:r>
              <a:rPr lang="en-US" sz="1800" b="1" dirty="0">
                <a:solidFill>
                  <a:srgbClr val="FF0000"/>
                </a:solidFill>
              </a:rPr>
              <a:t>Area chart </a:t>
            </a:r>
            <a:r>
              <a:rPr lang="en-US" sz="1800" dirty="0"/>
              <a:t>shows how the </a:t>
            </a:r>
            <a:r>
              <a:rPr lang="en-US" sz="1800" b="1" dirty="0">
                <a:solidFill>
                  <a:srgbClr val="FF0000"/>
                </a:solidFill>
              </a:rPr>
              <a:t>average discount changes for different jewelry styles</a:t>
            </a:r>
            <a:r>
              <a:rPr lang="en-US" sz="1800" dirty="0"/>
              <a:t>.</a:t>
            </a:r>
          </a:p>
          <a:p>
            <a:pPr>
              <a:buNone/>
            </a:pPr>
            <a:r>
              <a:rPr lang="en-US" sz="1800" dirty="0"/>
              <a:t>The </a:t>
            </a:r>
            <a:r>
              <a:rPr lang="en-US" sz="1800" b="1" dirty="0">
                <a:solidFill>
                  <a:schemeClr val="accent6"/>
                </a:solidFill>
              </a:rPr>
              <a:t>highest point on the slide</a:t>
            </a:r>
            <a:r>
              <a:rPr lang="en-US" sz="1800" dirty="0">
                <a:solidFill>
                  <a:schemeClr val="accent6"/>
                </a:solidFill>
              </a:rPr>
              <a:t> </a:t>
            </a:r>
            <a:r>
              <a:rPr lang="en-US" sz="1800" dirty="0"/>
              <a:t>(at the left) shows the style with the biggest average discount.</a:t>
            </a:r>
          </a:p>
          <a:p>
            <a:pPr>
              <a:buNone/>
            </a:pPr>
            <a:r>
              <a:rPr lang="en-US" sz="1800" dirty="0"/>
              <a:t>As the slide goes down towards the right, it means the </a:t>
            </a:r>
            <a:r>
              <a:rPr lang="en-US" sz="1800" b="1" dirty="0">
                <a:solidFill>
                  <a:schemeClr val="accent6"/>
                </a:solidFill>
              </a:rPr>
              <a:t>average discount gets smaller</a:t>
            </a:r>
            <a:r>
              <a:rPr lang="en-US" sz="1800" dirty="0">
                <a:solidFill>
                  <a:schemeClr val="accent6"/>
                </a:solidFill>
              </a:rPr>
              <a:t> </a:t>
            </a:r>
            <a:r>
              <a:rPr lang="en-US" sz="1800" dirty="0"/>
              <a:t>for the different styles.</a:t>
            </a:r>
          </a:p>
          <a:p>
            <a:r>
              <a:rPr lang="en-US" sz="1800" dirty="0"/>
              <a:t>So, it's a quick way to see which jewelry styles tend to have bigger discounts on average and which ones have smaller discounts. The first few styles on the left have the biggest discounts, and the styles on the right have the smallest.</a:t>
            </a:r>
          </a:p>
          <a:p>
            <a:endParaRPr lang="en-IN" dirty="0"/>
          </a:p>
        </p:txBody>
      </p:sp>
      <p:pic>
        <p:nvPicPr>
          <p:cNvPr id="6" name="Picture 5">
            <a:extLst>
              <a:ext uri="{FF2B5EF4-FFF2-40B4-BE49-F238E27FC236}">
                <a16:creationId xmlns:a16="http://schemas.microsoft.com/office/drawing/2014/main" id="{AF03DDE3-0122-84E7-F59C-C8FD889A0415}"/>
              </a:ext>
            </a:extLst>
          </p:cNvPr>
          <p:cNvPicPr>
            <a:picLocks noChangeAspect="1"/>
          </p:cNvPicPr>
          <p:nvPr/>
        </p:nvPicPr>
        <p:blipFill>
          <a:blip r:embed="rId2"/>
          <a:stretch>
            <a:fillRect/>
          </a:stretch>
        </p:blipFill>
        <p:spPr>
          <a:xfrm>
            <a:off x="838200" y="2262433"/>
            <a:ext cx="4927691" cy="3667027"/>
          </a:xfrm>
          <a:prstGeom prst="rect">
            <a:avLst/>
          </a:prstGeom>
        </p:spPr>
      </p:pic>
    </p:spTree>
    <p:extLst>
      <p:ext uri="{BB962C8B-B14F-4D97-AF65-F5344CB8AC3E}">
        <p14:creationId xmlns:p14="http://schemas.microsoft.com/office/powerpoint/2010/main" val="109938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D18C-19AC-5382-6C4D-25209BEA21B5}"/>
              </a:ext>
            </a:extLst>
          </p:cNvPr>
          <p:cNvSpPr>
            <a:spLocks noGrp="1"/>
          </p:cNvSpPr>
          <p:nvPr>
            <p:ph type="title"/>
          </p:nvPr>
        </p:nvSpPr>
        <p:spPr/>
        <p:txBody>
          <a:bodyPr/>
          <a:lstStyle/>
          <a:p>
            <a:r>
              <a:rPr lang="en-US" b="1" dirty="0">
                <a:solidFill>
                  <a:srgbClr val="FF0000"/>
                </a:solidFill>
              </a:rPr>
              <a:t>Count of </a:t>
            </a:r>
            <a:r>
              <a:rPr lang="en-US" b="1" dirty="0" err="1">
                <a:solidFill>
                  <a:srgbClr val="FF0000"/>
                </a:solidFill>
              </a:rPr>
              <a:t>S.No</a:t>
            </a:r>
            <a:r>
              <a:rPr lang="en-US" b="1" dirty="0">
                <a:solidFill>
                  <a:srgbClr val="FF0000"/>
                </a:solidFill>
              </a:rPr>
              <a:t> by Material:</a:t>
            </a:r>
            <a:endParaRPr lang="en-IN" b="1" dirty="0">
              <a:solidFill>
                <a:srgbClr val="FF0000"/>
              </a:solidFill>
            </a:endParaRPr>
          </a:p>
        </p:txBody>
      </p:sp>
      <p:sp>
        <p:nvSpPr>
          <p:cNvPr id="3" name="Text Placeholder 2">
            <a:extLst>
              <a:ext uri="{FF2B5EF4-FFF2-40B4-BE49-F238E27FC236}">
                <a16:creationId xmlns:a16="http://schemas.microsoft.com/office/drawing/2014/main" id="{FEF95210-5570-8F18-FD84-725CFAA557DF}"/>
              </a:ext>
            </a:extLst>
          </p:cNvPr>
          <p:cNvSpPr>
            <a:spLocks noGrp="1"/>
          </p:cNvSpPr>
          <p:nvPr>
            <p:ph type="body" idx="1"/>
          </p:nvPr>
        </p:nvSpPr>
        <p:spPr>
          <a:xfrm flipH="1" flipV="1">
            <a:off x="-292232" y="12151151"/>
            <a:ext cx="405354" cy="311084"/>
          </a:xfrm>
        </p:spPr>
        <p:txBody>
          <a:bodyPr>
            <a:normAutofit fontScale="25000" lnSpcReduction="20000"/>
          </a:bodyPr>
          <a:lstStyle/>
          <a:p>
            <a:pPr marL="114300" indent="0">
              <a:buNone/>
            </a:pPr>
            <a:endParaRPr lang="en-IN" dirty="0"/>
          </a:p>
        </p:txBody>
      </p:sp>
      <p:sp>
        <p:nvSpPr>
          <p:cNvPr id="4" name="Text Placeholder 3">
            <a:extLst>
              <a:ext uri="{FF2B5EF4-FFF2-40B4-BE49-F238E27FC236}">
                <a16:creationId xmlns:a16="http://schemas.microsoft.com/office/drawing/2014/main" id="{A5A8B3EB-08A4-0A11-BE74-72DF2AA116BD}"/>
              </a:ext>
            </a:extLst>
          </p:cNvPr>
          <p:cNvSpPr>
            <a:spLocks noGrp="1"/>
          </p:cNvSpPr>
          <p:nvPr>
            <p:ph type="body" idx="2"/>
          </p:nvPr>
        </p:nvSpPr>
        <p:spPr/>
        <p:txBody>
          <a:bodyPr>
            <a:normAutofit/>
          </a:bodyPr>
          <a:lstStyle/>
          <a:p>
            <a:pPr>
              <a:buNone/>
            </a:pPr>
            <a:r>
              <a:rPr lang="en-US" sz="2000" dirty="0"/>
              <a:t>This </a:t>
            </a:r>
            <a:r>
              <a:rPr lang="en-US" sz="2000" b="1" dirty="0">
                <a:solidFill>
                  <a:srgbClr val="FF0000"/>
                </a:solidFill>
              </a:rPr>
              <a:t>Bar chart </a:t>
            </a:r>
            <a:r>
              <a:rPr lang="en-US" sz="2000" dirty="0"/>
              <a:t>shows the </a:t>
            </a:r>
            <a:r>
              <a:rPr lang="en-US" sz="2000" b="1" dirty="0">
                <a:solidFill>
                  <a:srgbClr val="FF0000"/>
                </a:solidFill>
              </a:rPr>
              <a:t>number of items for each material</a:t>
            </a:r>
            <a:r>
              <a:rPr lang="en-US" sz="2000" dirty="0">
                <a:solidFill>
                  <a:srgbClr val="FF0000"/>
                </a:solidFill>
              </a:rPr>
              <a:t>.</a:t>
            </a:r>
          </a:p>
          <a:p>
            <a:pPr>
              <a:buNone/>
            </a:pPr>
            <a:r>
              <a:rPr lang="en-US" sz="2000" dirty="0"/>
              <a:t>The </a:t>
            </a:r>
            <a:r>
              <a:rPr lang="en-US" sz="2000" b="1" dirty="0">
                <a:solidFill>
                  <a:srgbClr val="00B050"/>
                </a:solidFill>
              </a:rPr>
              <a:t>tallest bar (for Brass)</a:t>
            </a:r>
            <a:r>
              <a:rPr lang="en-US" sz="2000" dirty="0">
                <a:solidFill>
                  <a:srgbClr val="00B050"/>
                </a:solidFill>
              </a:rPr>
              <a:t> </a:t>
            </a:r>
            <a:r>
              <a:rPr lang="en-US" sz="2000" dirty="0"/>
              <a:t>means there are </a:t>
            </a:r>
            <a:r>
              <a:rPr lang="en-US" sz="2000" b="1" dirty="0">
                <a:solidFill>
                  <a:srgbClr val="00B050"/>
                </a:solidFill>
              </a:rPr>
              <a:t>a lot more items made of Brass</a:t>
            </a:r>
            <a:r>
              <a:rPr lang="en-US" sz="2000" dirty="0"/>
              <a:t> than anything else.</a:t>
            </a:r>
          </a:p>
          <a:p>
            <a:pPr>
              <a:buNone/>
            </a:pPr>
            <a:r>
              <a:rPr lang="en-US" sz="2000" dirty="0"/>
              <a:t>The shorter bars for other materials (like Stainless Steel) mean there are </a:t>
            </a:r>
            <a:r>
              <a:rPr lang="en-US" sz="2000" b="1" dirty="0">
                <a:solidFill>
                  <a:srgbClr val="00B050"/>
                </a:solidFill>
              </a:rPr>
              <a:t>fewer items</a:t>
            </a:r>
            <a:r>
              <a:rPr lang="en-US" sz="2000" dirty="0">
                <a:solidFill>
                  <a:srgbClr val="00B050"/>
                </a:solidFill>
              </a:rPr>
              <a:t> </a:t>
            </a:r>
            <a:r>
              <a:rPr lang="en-US" sz="2000" dirty="0"/>
              <a:t>made of those.</a:t>
            </a:r>
          </a:p>
          <a:p>
            <a:r>
              <a:rPr lang="en-US" sz="2000" dirty="0"/>
              <a:t>So, it's a quick way to see which material is used the most to make these items – and it's clearly Brass!</a:t>
            </a:r>
          </a:p>
          <a:p>
            <a:endParaRPr lang="en-IN" dirty="0"/>
          </a:p>
        </p:txBody>
      </p:sp>
      <p:pic>
        <p:nvPicPr>
          <p:cNvPr id="6" name="Picture 5">
            <a:extLst>
              <a:ext uri="{FF2B5EF4-FFF2-40B4-BE49-F238E27FC236}">
                <a16:creationId xmlns:a16="http://schemas.microsoft.com/office/drawing/2014/main" id="{BB99A8CB-AEC2-A7F9-DD31-897142AE6EA1}"/>
              </a:ext>
            </a:extLst>
          </p:cNvPr>
          <p:cNvPicPr>
            <a:picLocks noChangeAspect="1"/>
          </p:cNvPicPr>
          <p:nvPr/>
        </p:nvPicPr>
        <p:blipFill>
          <a:blip r:embed="rId2"/>
          <a:stretch>
            <a:fillRect/>
          </a:stretch>
        </p:blipFill>
        <p:spPr>
          <a:xfrm>
            <a:off x="670303" y="2224726"/>
            <a:ext cx="5006774" cy="3619893"/>
          </a:xfrm>
          <a:prstGeom prst="rect">
            <a:avLst/>
          </a:prstGeom>
        </p:spPr>
      </p:pic>
    </p:spTree>
    <p:extLst>
      <p:ext uri="{BB962C8B-B14F-4D97-AF65-F5344CB8AC3E}">
        <p14:creationId xmlns:p14="http://schemas.microsoft.com/office/powerpoint/2010/main" val="3092855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D47E-70C6-BF41-182A-9CE0A3AE1E63}"/>
              </a:ext>
            </a:extLst>
          </p:cNvPr>
          <p:cNvSpPr>
            <a:spLocks noGrp="1"/>
          </p:cNvSpPr>
          <p:nvPr>
            <p:ph type="title"/>
          </p:nvPr>
        </p:nvSpPr>
        <p:spPr/>
        <p:txBody>
          <a:bodyPr/>
          <a:lstStyle/>
          <a:p>
            <a:r>
              <a:rPr lang="en-US" b="1" dirty="0">
                <a:solidFill>
                  <a:srgbClr val="FF0000"/>
                </a:solidFill>
              </a:rPr>
              <a:t>Sum of Price by Type:</a:t>
            </a:r>
            <a:endParaRPr lang="en-IN" b="1" dirty="0">
              <a:solidFill>
                <a:srgbClr val="FF0000"/>
              </a:solidFill>
            </a:endParaRPr>
          </a:p>
        </p:txBody>
      </p:sp>
      <p:sp>
        <p:nvSpPr>
          <p:cNvPr id="3" name="Text Placeholder 2">
            <a:extLst>
              <a:ext uri="{FF2B5EF4-FFF2-40B4-BE49-F238E27FC236}">
                <a16:creationId xmlns:a16="http://schemas.microsoft.com/office/drawing/2014/main" id="{C1F184A7-C7AB-CD69-2B0D-E5DBD21292C8}"/>
              </a:ext>
            </a:extLst>
          </p:cNvPr>
          <p:cNvSpPr>
            <a:spLocks noGrp="1"/>
          </p:cNvSpPr>
          <p:nvPr>
            <p:ph type="body" idx="1"/>
          </p:nvPr>
        </p:nvSpPr>
        <p:spPr>
          <a:xfrm>
            <a:off x="838200" y="7598004"/>
            <a:ext cx="5181600" cy="650449"/>
          </a:xfrm>
        </p:spPr>
        <p:txBody>
          <a:bodyPr>
            <a:normAutofit/>
          </a:bodyPr>
          <a:lstStyle/>
          <a:p>
            <a:endParaRPr lang="en-IN" dirty="0"/>
          </a:p>
        </p:txBody>
      </p:sp>
      <p:sp>
        <p:nvSpPr>
          <p:cNvPr id="4" name="Text Placeholder 3">
            <a:extLst>
              <a:ext uri="{FF2B5EF4-FFF2-40B4-BE49-F238E27FC236}">
                <a16:creationId xmlns:a16="http://schemas.microsoft.com/office/drawing/2014/main" id="{95890A44-7721-BF89-B23A-C366740312BC}"/>
              </a:ext>
            </a:extLst>
          </p:cNvPr>
          <p:cNvSpPr>
            <a:spLocks noGrp="1"/>
          </p:cNvSpPr>
          <p:nvPr>
            <p:ph type="body" idx="2"/>
          </p:nvPr>
        </p:nvSpPr>
        <p:spPr>
          <a:xfrm>
            <a:off x="6172200" y="2224725"/>
            <a:ext cx="5181600" cy="3525625"/>
          </a:xfrm>
        </p:spPr>
        <p:txBody>
          <a:bodyPr>
            <a:normAutofit fontScale="62500" lnSpcReduction="20000"/>
          </a:bodyPr>
          <a:lstStyle/>
          <a:p>
            <a:r>
              <a:rPr lang="en-US" dirty="0"/>
              <a:t>This chart is a </a:t>
            </a:r>
            <a:r>
              <a:rPr lang="en-US" b="1" dirty="0">
                <a:solidFill>
                  <a:srgbClr val="FF0000"/>
                </a:solidFill>
              </a:rPr>
              <a:t>tree map</a:t>
            </a:r>
            <a:r>
              <a:rPr lang="en-US" dirty="0">
                <a:solidFill>
                  <a:srgbClr val="FF0000"/>
                </a:solidFill>
              </a:rPr>
              <a:t>, </a:t>
            </a:r>
            <a:r>
              <a:rPr lang="en-US" dirty="0"/>
              <a:t>visualizing the </a:t>
            </a:r>
            <a:r>
              <a:rPr lang="en-US" b="1" dirty="0">
                <a:solidFill>
                  <a:srgbClr val="FF0000"/>
                </a:solidFill>
              </a:rPr>
              <a:t>sum of the price by different jewelry types</a:t>
            </a:r>
            <a:r>
              <a:rPr lang="en-US" dirty="0">
                <a:solidFill>
                  <a:srgbClr val="FF0000"/>
                </a:solidFill>
              </a:rPr>
              <a:t>.</a:t>
            </a:r>
          </a:p>
          <a:p>
            <a:pPr>
              <a:buNone/>
            </a:pPr>
            <a:r>
              <a:rPr lang="en-US" dirty="0"/>
              <a:t>Imagine a bunch of boxes, each representing a type of jewelry.</a:t>
            </a:r>
          </a:p>
          <a:p>
            <a:pPr>
              <a:buNone/>
            </a:pPr>
            <a:r>
              <a:rPr lang="en-US" dirty="0"/>
              <a:t>The </a:t>
            </a:r>
            <a:r>
              <a:rPr lang="en-US" b="1" dirty="0">
                <a:solidFill>
                  <a:schemeClr val="accent6"/>
                </a:solidFill>
              </a:rPr>
              <a:t>bigger the box</a:t>
            </a:r>
            <a:r>
              <a:rPr lang="en-US" dirty="0">
                <a:solidFill>
                  <a:schemeClr val="accent6"/>
                </a:solidFill>
              </a:rPr>
              <a:t>, </a:t>
            </a:r>
            <a:r>
              <a:rPr lang="en-US" dirty="0"/>
              <a:t>the </a:t>
            </a:r>
            <a:r>
              <a:rPr lang="en-US" b="1" dirty="0">
                <a:solidFill>
                  <a:schemeClr val="accent6"/>
                </a:solidFill>
              </a:rPr>
              <a:t>more money</a:t>
            </a:r>
            <a:r>
              <a:rPr lang="en-US" dirty="0"/>
              <a:t> people spent on that type of jewelry.</a:t>
            </a:r>
          </a:p>
          <a:p>
            <a:pPr>
              <a:buNone/>
            </a:pPr>
            <a:r>
              <a:rPr lang="en-US" dirty="0"/>
              <a:t>The </a:t>
            </a:r>
            <a:r>
              <a:rPr lang="en-US" b="1" dirty="0">
                <a:solidFill>
                  <a:schemeClr val="accent6"/>
                </a:solidFill>
              </a:rPr>
              <a:t>biggest box</a:t>
            </a:r>
            <a:r>
              <a:rPr lang="en-US" dirty="0">
                <a:solidFill>
                  <a:schemeClr val="accent6"/>
                </a:solidFill>
              </a:rPr>
              <a:t> </a:t>
            </a:r>
            <a:r>
              <a:rPr lang="en-US" dirty="0"/>
              <a:t>here is for </a:t>
            </a:r>
            <a:r>
              <a:rPr lang="en-US" b="1" dirty="0">
                <a:solidFill>
                  <a:schemeClr val="accent6"/>
                </a:solidFill>
              </a:rPr>
              <a:t>"Chain"</a:t>
            </a:r>
            <a:r>
              <a:rPr lang="en-US" dirty="0"/>
              <a:t>, so that's the type people spent the most money on.</a:t>
            </a:r>
          </a:p>
          <a:p>
            <a:pPr>
              <a:buNone/>
            </a:pPr>
            <a:r>
              <a:rPr lang="en-US" dirty="0"/>
              <a:t>The smaller boxes show the types of jewelry that people spent less money on.</a:t>
            </a:r>
          </a:p>
          <a:p>
            <a:r>
              <a:rPr lang="en-US" dirty="0"/>
              <a:t>It's like a visual way to see which jewelry types are the most popular in terms of total money spent.</a:t>
            </a:r>
          </a:p>
          <a:p>
            <a:endParaRPr lang="en-IN" dirty="0"/>
          </a:p>
        </p:txBody>
      </p:sp>
      <p:pic>
        <p:nvPicPr>
          <p:cNvPr id="6" name="Picture 5">
            <a:extLst>
              <a:ext uri="{FF2B5EF4-FFF2-40B4-BE49-F238E27FC236}">
                <a16:creationId xmlns:a16="http://schemas.microsoft.com/office/drawing/2014/main" id="{1A345B8D-7130-41E8-245B-8563DEDD2FD8}"/>
              </a:ext>
            </a:extLst>
          </p:cNvPr>
          <p:cNvPicPr>
            <a:picLocks noChangeAspect="1"/>
          </p:cNvPicPr>
          <p:nvPr/>
        </p:nvPicPr>
        <p:blipFill>
          <a:blip r:embed="rId2"/>
          <a:stretch>
            <a:fillRect/>
          </a:stretch>
        </p:blipFill>
        <p:spPr>
          <a:xfrm>
            <a:off x="838200" y="1898296"/>
            <a:ext cx="4870395" cy="4178481"/>
          </a:xfrm>
          <a:prstGeom prst="rect">
            <a:avLst/>
          </a:prstGeom>
        </p:spPr>
      </p:pic>
    </p:spTree>
    <p:extLst>
      <p:ext uri="{BB962C8B-B14F-4D97-AF65-F5344CB8AC3E}">
        <p14:creationId xmlns:p14="http://schemas.microsoft.com/office/powerpoint/2010/main" val="149645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C9A8-9E0A-AE35-8CC0-1AEB35F566C2}"/>
              </a:ext>
            </a:extLst>
          </p:cNvPr>
          <p:cNvSpPr>
            <a:spLocks noGrp="1"/>
          </p:cNvSpPr>
          <p:nvPr>
            <p:ph type="title"/>
          </p:nvPr>
        </p:nvSpPr>
        <p:spPr/>
        <p:txBody>
          <a:bodyPr/>
          <a:lstStyle/>
          <a:p>
            <a:r>
              <a:rPr lang="en-US" b="1" dirty="0">
                <a:solidFill>
                  <a:srgbClr val="FF0000"/>
                </a:solidFill>
              </a:rPr>
              <a:t>Slicer chart with Brands:</a:t>
            </a:r>
            <a:endParaRPr lang="en-IN" b="1" dirty="0">
              <a:solidFill>
                <a:srgbClr val="FF0000"/>
              </a:solidFill>
            </a:endParaRPr>
          </a:p>
        </p:txBody>
      </p:sp>
      <p:sp>
        <p:nvSpPr>
          <p:cNvPr id="3" name="Text Placeholder 2">
            <a:extLst>
              <a:ext uri="{FF2B5EF4-FFF2-40B4-BE49-F238E27FC236}">
                <a16:creationId xmlns:a16="http://schemas.microsoft.com/office/drawing/2014/main" id="{E14A455F-5A27-2FBA-DC63-103603A61790}"/>
              </a:ext>
            </a:extLst>
          </p:cNvPr>
          <p:cNvSpPr>
            <a:spLocks noGrp="1"/>
          </p:cNvSpPr>
          <p:nvPr>
            <p:ph type="body" idx="1"/>
          </p:nvPr>
        </p:nvSpPr>
        <p:spPr>
          <a:xfrm>
            <a:off x="-2253006" y="6787298"/>
            <a:ext cx="45719" cy="70702"/>
          </a:xfrm>
        </p:spPr>
        <p:txBody>
          <a:bodyPr>
            <a:normAutofit fontScale="25000" lnSpcReduction="20000"/>
          </a:bodyPr>
          <a:lstStyle/>
          <a:p>
            <a:pPr marL="114300" indent="0">
              <a:buNone/>
            </a:pPr>
            <a:endParaRPr lang="en-IN" dirty="0"/>
          </a:p>
        </p:txBody>
      </p:sp>
      <p:pic>
        <p:nvPicPr>
          <p:cNvPr id="6" name="Picture 5">
            <a:extLst>
              <a:ext uri="{FF2B5EF4-FFF2-40B4-BE49-F238E27FC236}">
                <a16:creationId xmlns:a16="http://schemas.microsoft.com/office/drawing/2014/main" id="{62D4FC45-621C-2F3F-7760-09AAB824EA10}"/>
              </a:ext>
            </a:extLst>
          </p:cNvPr>
          <p:cNvPicPr>
            <a:picLocks noChangeAspect="1"/>
          </p:cNvPicPr>
          <p:nvPr/>
        </p:nvPicPr>
        <p:blipFill>
          <a:blip r:embed="rId2"/>
          <a:stretch>
            <a:fillRect/>
          </a:stretch>
        </p:blipFill>
        <p:spPr>
          <a:xfrm>
            <a:off x="1248586" y="1690688"/>
            <a:ext cx="2568163" cy="4994457"/>
          </a:xfrm>
          <a:prstGeom prst="rect">
            <a:avLst/>
          </a:prstGeom>
        </p:spPr>
      </p:pic>
      <p:sp>
        <p:nvSpPr>
          <p:cNvPr id="7" name="Rectangle 1">
            <a:extLst>
              <a:ext uri="{FF2B5EF4-FFF2-40B4-BE49-F238E27FC236}">
                <a16:creationId xmlns:a16="http://schemas.microsoft.com/office/drawing/2014/main" id="{C6D49EC7-2EE7-03BD-768D-8E9BA8C9887F}"/>
              </a:ext>
            </a:extLst>
          </p:cNvPr>
          <p:cNvSpPr>
            <a:spLocks noGrp="1" noChangeArrowheads="1"/>
          </p:cNvSpPr>
          <p:nvPr>
            <p:ph type="body" idx="2"/>
          </p:nvPr>
        </p:nvSpPr>
        <p:spPr bwMode="auto">
          <a:xfrm>
            <a:off x="4289196" y="1766560"/>
            <a:ext cx="7418895"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looks like a </a:t>
            </a:r>
            <a:r>
              <a:rPr kumimoji="0" lang="en-US" altLang="en-US" sz="1400" b="1" i="0" u="none" strike="noStrike" cap="none" normalizeH="0" baseline="0" dirty="0">
                <a:ln>
                  <a:noFill/>
                </a:ln>
                <a:solidFill>
                  <a:srgbClr val="FF0000"/>
                </a:solidFill>
                <a:effectLst/>
                <a:latin typeface="Arial" panose="020B0604020202020204" pitchFamily="34" charset="0"/>
              </a:rPr>
              <a:t>filter menu for "Brands</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in a software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application, likely for data analysis or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Here's a brief explanation: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B050"/>
                </a:solidFill>
                <a:effectLst/>
                <a:latin typeface="Arial" panose="020B0604020202020204" pitchFamily="34" charset="0"/>
              </a:rPr>
              <a:t>"Brands" at the top</a:t>
            </a:r>
            <a:r>
              <a:rPr kumimoji="0" lang="en-US" altLang="en-US" sz="1400" b="0" i="0" u="none" strike="noStrike" cap="none" normalizeH="0" baseline="0" dirty="0">
                <a:ln>
                  <a:noFill/>
                </a:ln>
                <a:solidFill>
                  <a:srgbClr val="00B050"/>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indicates that this menu allows you to filter data</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 based on different brand names.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B050"/>
                </a:solidFill>
                <a:effectLst/>
                <a:latin typeface="Arial" panose="020B0604020202020204" pitchFamily="34" charset="0"/>
              </a:rPr>
              <a:t>Each line with a checkbox</a:t>
            </a:r>
            <a:r>
              <a:rPr kumimoji="0" lang="en-US" altLang="en-US" sz="1400" b="0" i="0" u="none" strike="noStrike" cap="none" normalizeH="0" baseline="0" dirty="0">
                <a:ln>
                  <a:noFill/>
                </a:ln>
                <a:solidFill>
                  <a:srgbClr val="00B050"/>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represents a unique brand</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 (e.g., </a:t>
            </a:r>
            <a:r>
              <a:rPr kumimoji="0" lang="en-US" altLang="en-US" sz="1400" b="0" i="0" u="none" strike="noStrike" cap="none" normalizeH="0" baseline="0" dirty="0" err="1">
                <a:ln>
                  <a:noFill/>
                </a:ln>
                <a:solidFill>
                  <a:schemeClr val="tx1"/>
                </a:solidFill>
                <a:effectLst/>
                <a:latin typeface="Arial" panose="020B0604020202020204" pitchFamily="34" charset="0"/>
              </a:rPr>
              <a:t>AanyaCentric</a:t>
            </a:r>
            <a:r>
              <a:rPr kumimoji="0" lang="en-US" altLang="en-US" sz="1400" b="0" i="0" u="none" strike="noStrike" cap="none" normalizeH="0" baseline="0" dirty="0">
                <a:ln>
                  <a:noFill/>
                </a:ln>
                <a:solidFill>
                  <a:schemeClr val="tx1"/>
                </a:solidFill>
                <a:effectLst/>
                <a:latin typeface="Arial" panose="020B0604020202020204" pitchFamily="34" charset="0"/>
              </a:rPr>
              <a:t>, AARDWOLF, ACHYUTAM ENTERPRISE,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B050"/>
                </a:solidFill>
                <a:effectLst/>
                <a:latin typeface="Arial" panose="020B0604020202020204" pitchFamily="34" charset="0"/>
              </a:rPr>
              <a:t>The checkboxes</a:t>
            </a:r>
            <a:r>
              <a:rPr kumimoji="0" lang="en-US" altLang="en-US" sz="1400" b="0" i="0" u="none" strike="noStrike" cap="none" normalizeH="0" baseline="0" dirty="0">
                <a:ln>
                  <a:noFill/>
                </a:ln>
                <a:solidFill>
                  <a:srgbClr val="00B050"/>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allow you to select or deselect specific brands.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B050"/>
                </a:solidFill>
                <a:effectLst/>
                <a:latin typeface="Arial" panose="020B0604020202020204" pitchFamily="34" charset="0"/>
              </a:rPr>
              <a:t>If a box is checked</a:t>
            </a:r>
            <a:r>
              <a:rPr kumimoji="0" lang="en-US" altLang="en-US" sz="1400" b="0" i="0" u="none" strike="noStrike" cap="none" normalizeH="0" baseline="0" dirty="0">
                <a:ln>
                  <a:noFill/>
                </a:ln>
                <a:solidFill>
                  <a:srgbClr val="00B050"/>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it means the data associated with that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brand will be included or shown.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B050"/>
                </a:solidFill>
                <a:effectLst/>
                <a:latin typeface="Arial" panose="020B0604020202020204" pitchFamily="34" charset="0"/>
              </a:rPr>
              <a:t>If a box is unchecked</a:t>
            </a:r>
            <a:r>
              <a:rPr kumimoji="0" lang="en-US" altLang="en-US" sz="1400" b="0" i="0" u="none" strike="noStrike" cap="none" normalizeH="0" baseline="0" dirty="0">
                <a:ln>
                  <a:noFill/>
                </a:ln>
                <a:solidFill>
                  <a:schemeClr val="tx1"/>
                </a:solidFill>
                <a:effectLst/>
                <a:latin typeface="Arial" panose="020B0604020202020204" pitchFamily="34" charset="0"/>
              </a:rPr>
              <a:t>, the data for that brand will be excluded or hidden.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B050"/>
                </a:solidFill>
                <a:effectLst/>
                <a:latin typeface="Arial" panose="020B0604020202020204" pitchFamily="34" charset="0"/>
              </a:rPr>
              <a:t>The scrollbar on the right</a:t>
            </a:r>
            <a:r>
              <a:rPr kumimoji="0" lang="en-US" altLang="en-US" sz="1400" b="0" i="0" u="none" strike="noStrike" cap="none" normalizeH="0" baseline="0" dirty="0">
                <a:ln>
                  <a:noFill/>
                </a:ln>
                <a:solidFill>
                  <a:srgbClr val="00B050"/>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suggests that there are more brands </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available than what is currently visible in the menu.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B050"/>
                </a:solidFill>
                <a:effectLst/>
                <a:latin typeface="Arial" panose="020B0604020202020204" pitchFamily="34" charset="0"/>
              </a:rPr>
              <a:t>The small icons at the top right</a:t>
            </a:r>
            <a:r>
              <a:rPr kumimoji="0" lang="en-US" altLang="en-US" sz="1400" b="0" i="0" u="none" strike="noStrike" cap="none" normalizeH="0" baseline="0" dirty="0">
                <a:ln>
                  <a:noFill/>
                </a:ln>
                <a:solidFill>
                  <a:srgbClr val="00B050"/>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likely provide options for selecting all</a:t>
            </a:r>
          </a:p>
          <a:p>
            <a:pPr marL="0" marR="0" lvl="0" indent="0" algn="l" defTabSz="914400" rtl="0" eaLnBrk="0" fontAlgn="base" latinLnBrk="0" hangingPunct="0">
              <a:lnSpc>
                <a:spcPct val="100000"/>
              </a:lnSpc>
              <a:spcBef>
                <a:spcPct val="0"/>
              </a:spcBef>
              <a:spcAft>
                <a:spcPct val="0"/>
              </a:spcAft>
              <a:buClrTx/>
              <a:buSzTx/>
              <a:buNone/>
              <a:tabLst/>
            </a:pPr>
            <a:r>
              <a:rPr lang="en-US" altLang="en-US" sz="1400" dirty="0">
                <a:solidFill>
                  <a:schemeClr val="tx1"/>
                </a:solidFill>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 brands, deselecting all brands, or possibly searching for specific brands.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138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0E47-71F1-7088-FB54-55437FC3B18E}"/>
              </a:ext>
            </a:extLst>
          </p:cNvPr>
          <p:cNvSpPr>
            <a:spLocks noGrp="1"/>
          </p:cNvSpPr>
          <p:nvPr>
            <p:ph type="title"/>
          </p:nvPr>
        </p:nvSpPr>
        <p:spPr/>
        <p:txBody>
          <a:bodyPr/>
          <a:lstStyle/>
          <a:p>
            <a:r>
              <a:rPr lang="en-US" b="1" dirty="0">
                <a:solidFill>
                  <a:srgbClr val="FF0000"/>
                </a:solidFill>
              </a:rPr>
              <a:t>Table Chart:</a:t>
            </a:r>
            <a:endParaRPr lang="en-IN" b="1" dirty="0">
              <a:solidFill>
                <a:srgbClr val="FF0000"/>
              </a:solidFill>
            </a:endParaRPr>
          </a:p>
        </p:txBody>
      </p:sp>
      <p:sp>
        <p:nvSpPr>
          <p:cNvPr id="3" name="Text Placeholder 2">
            <a:extLst>
              <a:ext uri="{FF2B5EF4-FFF2-40B4-BE49-F238E27FC236}">
                <a16:creationId xmlns:a16="http://schemas.microsoft.com/office/drawing/2014/main" id="{0FDA67B2-301C-A3F6-54D2-0351321B7BF5}"/>
              </a:ext>
            </a:extLst>
          </p:cNvPr>
          <p:cNvSpPr>
            <a:spLocks noGrp="1"/>
          </p:cNvSpPr>
          <p:nvPr>
            <p:ph type="body" idx="1"/>
          </p:nvPr>
        </p:nvSpPr>
        <p:spPr>
          <a:xfrm flipV="1">
            <a:off x="-509049" y="10859677"/>
            <a:ext cx="509049" cy="744718"/>
          </a:xfrm>
        </p:spPr>
        <p:txBody>
          <a:bodyPr>
            <a:normAutofit/>
          </a:bodyPr>
          <a:lstStyle/>
          <a:p>
            <a:pPr marL="114300" indent="0">
              <a:buNone/>
            </a:pPr>
            <a:endParaRPr lang="en-IN" dirty="0"/>
          </a:p>
        </p:txBody>
      </p:sp>
      <p:sp>
        <p:nvSpPr>
          <p:cNvPr id="4" name="Text Placeholder 3">
            <a:extLst>
              <a:ext uri="{FF2B5EF4-FFF2-40B4-BE49-F238E27FC236}">
                <a16:creationId xmlns:a16="http://schemas.microsoft.com/office/drawing/2014/main" id="{AA46B3A1-8BA4-CA90-CCA7-6375DE649ABE}"/>
              </a:ext>
            </a:extLst>
          </p:cNvPr>
          <p:cNvSpPr>
            <a:spLocks noGrp="1"/>
          </p:cNvSpPr>
          <p:nvPr>
            <p:ph type="body" idx="2"/>
          </p:nvPr>
        </p:nvSpPr>
        <p:spPr>
          <a:xfrm>
            <a:off x="6172200" y="1825625"/>
            <a:ext cx="5181600" cy="3509946"/>
          </a:xfrm>
        </p:spPr>
        <p:txBody>
          <a:bodyPr>
            <a:normAutofit fontScale="62500" lnSpcReduction="20000"/>
          </a:bodyPr>
          <a:lstStyle/>
          <a:p>
            <a:pPr>
              <a:buNone/>
            </a:pPr>
            <a:r>
              <a:rPr lang="en-US" dirty="0"/>
              <a:t>This </a:t>
            </a:r>
            <a:r>
              <a:rPr lang="en-US" b="1" dirty="0">
                <a:solidFill>
                  <a:srgbClr val="FF0000"/>
                </a:solidFill>
              </a:rPr>
              <a:t>table Chart </a:t>
            </a:r>
            <a:r>
              <a:rPr lang="en-US" dirty="0"/>
              <a:t>tells you:</a:t>
            </a:r>
          </a:p>
          <a:p>
            <a:pPr>
              <a:buFont typeface="Arial" panose="020B0604020202020204" pitchFamily="34" charset="0"/>
              <a:buChar char="•"/>
            </a:pPr>
            <a:r>
              <a:rPr lang="en-US" b="1" dirty="0">
                <a:solidFill>
                  <a:srgbClr val="00B050"/>
                </a:solidFill>
              </a:rPr>
              <a:t>Which shops</a:t>
            </a:r>
            <a:r>
              <a:rPr lang="en-US" dirty="0">
                <a:solidFill>
                  <a:srgbClr val="00B050"/>
                </a:solidFill>
              </a:rPr>
              <a:t> </a:t>
            </a:r>
            <a:r>
              <a:rPr lang="en-US" dirty="0"/>
              <a:t>are on the list.</a:t>
            </a:r>
          </a:p>
          <a:p>
            <a:pPr>
              <a:buFont typeface="Arial" panose="020B0604020202020204" pitchFamily="34" charset="0"/>
              <a:buChar char="•"/>
            </a:pPr>
            <a:r>
              <a:rPr lang="en-US" b="1" dirty="0">
                <a:solidFill>
                  <a:srgbClr val="00B050"/>
                </a:solidFill>
              </a:rPr>
              <a:t>Who buys from them</a:t>
            </a:r>
            <a:r>
              <a:rPr lang="en-US" dirty="0">
                <a:solidFill>
                  <a:srgbClr val="00B050"/>
                </a:solidFill>
              </a:rPr>
              <a:t> </a:t>
            </a:r>
            <a:r>
              <a:rPr lang="en-US" dirty="0"/>
              <a:t>(men, women, boys, etc.).</a:t>
            </a:r>
          </a:p>
          <a:p>
            <a:pPr>
              <a:buFont typeface="Arial" panose="020B0604020202020204" pitchFamily="34" charset="0"/>
              <a:buChar char="•"/>
            </a:pPr>
            <a:r>
              <a:rPr lang="en-US" dirty="0"/>
              <a:t>The </a:t>
            </a:r>
            <a:r>
              <a:rPr lang="en-US" b="1" dirty="0">
                <a:solidFill>
                  <a:srgbClr val="00B050"/>
                </a:solidFill>
              </a:rPr>
              <a:t>total money saved</a:t>
            </a:r>
            <a:r>
              <a:rPr lang="en-US" dirty="0">
                <a:solidFill>
                  <a:srgbClr val="00B050"/>
                </a:solidFill>
              </a:rPr>
              <a:t> </a:t>
            </a:r>
            <a:r>
              <a:rPr lang="en-US" dirty="0"/>
              <a:t>by customers at each shop for each group (Sum of Discount).</a:t>
            </a:r>
          </a:p>
          <a:p>
            <a:pPr>
              <a:buFont typeface="Arial" panose="020B0604020202020204" pitchFamily="34" charset="0"/>
              <a:buChar char="•"/>
            </a:pPr>
            <a:r>
              <a:rPr lang="en-US" dirty="0"/>
              <a:t>The </a:t>
            </a:r>
            <a:r>
              <a:rPr lang="en-US" b="1" dirty="0">
                <a:solidFill>
                  <a:srgbClr val="00B050"/>
                </a:solidFill>
              </a:rPr>
              <a:t>total money spent</a:t>
            </a:r>
            <a:r>
              <a:rPr lang="en-US" dirty="0">
                <a:solidFill>
                  <a:srgbClr val="00B050"/>
                </a:solidFill>
              </a:rPr>
              <a:t> </a:t>
            </a:r>
            <a:r>
              <a:rPr lang="en-US" dirty="0"/>
              <a:t>at each shop by each group (Sum of Price).</a:t>
            </a:r>
          </a:p>
          <a:p>
            <a:pPr>
              <a:buNone/>
            </a:pPr>
            <a:r>
              <a:rPr lang="en-US" dirty="0"/>
              <a:t>The very last line shows the </a:t>
            </a:r>
            <a:r>
              <a:rPr lang="en-US" b="1" dirty="0">
                <a:solidFill>
                  <a:srgbClr val="00B050"/>
                </a:solidFill>
              </a:rPr>
              <a:t>grand total savings and spending</a:t>
            </a:r>
            <a:r>
              <a:rPr lang="en-US" dirty="0"/>
              <a:t> across all shops and everyone.</a:t>
            </a:r>
          </a:p>
          <a:p>
            <a:r>
              <a:rPr lang="en-US" dirty="0"/>
              <a:t>So, it's a quick look at how much discount was given and how much money was made by each shop, broken down by who their customers are.</a:t>
            </a:r>
          </a:p>
          <a:p>
            <a:endParaRPr lang="en-IN" dirty="0"/>
          </a:p>
        </p:txBody>
      </p:sp>
      <p:pic>
        <p:nvPicPr>
          <p:cNvPr id="6" name="Picture 5">
            <a:extLst>
              <a:ext uri="{FF2B5EF4-FFF2-40B4-BE49-F238E27FC236}">
                <a16:creationId xmlns:a16="http://schemas.microsoft.com/office/drawing/2014/main" id="{678E532C-5C86-C5DD-0EA9-3508CD5D7D9B}"/>
              </a:ext>
            </a:extLst>
          </p:cNvPr>
          <p:cNvPicPr>
            <a:picLocks noChangeAspect="1"/>
          </p:cNvPicPr>
          <p:nvPr/>
        </p:nvPicPr>
        <p:blipFill>
          <a:blip r:embed="rId2"/>
          <a:stretch>
            <a:fillRect/>
          </a:stretch>
        </p:blipFill>
        <p:spPr>
          <a:xfrm>
            <a:off x="838200" y="1982334"/>
            <a:ext cx="4582212" cy="3741744"/>
          </a:xfrm>
          <a:prstGeom prst="rect">
            <a:avLst/>
          </a:prstGeom>
        </p:spPr>
      </p:pic>
    </p:spTree>
    <p:extLst>
      <p:ext uri="{BB962C8B-B14F-4D97-AF65-F5344CB8AC3E}">
        <p14:creationId xmlns:p14="http://schemas.microsoft.com/office/powerpoint/2010/main" val="1259128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38DE-15FF-85CB-FB45-50303B93956B}"/>
              </a:ext>
            </a:extLst>
          </p:cNvPr>
          <p:cNvSpPr>
            <a:spLocks noGrp="1"/>
          </p:cNvSpPr>
          <p:nvPr>
            <p:ph type="title"/>
          </p:nvPr>
        </p:nvSpPr>
        <p:spPr/>
        <p:txBody>
          <a:bodyPr/>
          <a:lstStyle/>
          <a:p>
            <a:r>
              <a:rPr lang="en-US" b="1" dirty="0">
                <a:solidFill>
                  <a:srgbClr val="FF0000"/>
                </a:solidFill>
              </a:rPr>
              <a:t>Cards:</a:t>
            </a:r>
            <a:endParaRPr lang="en-IN" b="1" dirty="0">
              <a:solidFill>
                <a:srgbClr val="FF0000"/>
              </a:solidFill>
            </a:endParaRPr>
          </a:p>
        </p:txBody>
      </p:sp>
      <p:sp>
        <p:nvSpPr>
          <p:cNvPr id="3" name="Text Placeholder 2">
            <a:extLst>
              <a:ext uri="{FF2B5EF4-FFF2-40B4-BE49-F238E27FC236}">
                <a16:creationId xmlns:a16="http://schemas.microsoft.com/office/drawing/2014/main" id="{312E5727-0C16-3362-8DB5-1675ED711933}"/>
              </a:ext>
            </a:extLst>
          </p:cNvPr>
          <p:cNvSpPr>
            <a:spLocks noGrp="1"/>
          </p:cNvSpPr>
          <p:nvPr>
            <p:ph type="body" idx="1"/>
          </p:nvPr>
        </p:nvSpPr>
        <p:spPr>
          <a:xfrm>
            <a:off x="5372493" y="9436229"/>
            <a:ext cx="5181600" cy="3000131"/>
          </a:xfrm>
        </p:spPr>
        <p:txBody>
          <a:bodyPr/>
          <a:lstStyle/>
          <a:p>
            <a:endParaRPr lang="en-IN" dirty="0"/>
          </a:p>
        </p:txBody>
      </p:sp>
      <p:sp>
        <p:nvSpPr>
          <p:cNvPr id="5" name="Rectangle 1">
            <a:extLst>
              <a:ext uri="{FF2B5EF4-FFF2-40B4-BE49-F238E27FC236}">
                <a16:creationId xmlns:a16="http://schemas.microsoft.com/office/drawing/2014/main" id="{F567E9BB-CCAF-ECA5-3357-B23FD89BD439}"/>
              </a:ext>
            </a:extLst>
          </p:cNvPr>
          <p:cNvSpPr>
            <a:spLocks noGrp="1" noChangeArrowheads="1"/>
          </p:cNvSpPr>
          <p:nvPr>
            <p:ph type="body" idx="2"/>
          </p:nvPr>
        </p:nvSpPr>
        <p:spPr bwMode="auto">
          <a:xfrm>
            <a:off x="5946742" y="2809920"/>
            <a:ext cx="540705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rgbClr val="FF0000"/>
                </a:solidFill>
                <a:effectLst/>
                <a:latin typeface="Arial" panose="020B0604020202020204" pitchFamily="34" charset="0"/>
              </a:rPr>
              <a:t>total sales value</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is 143,000.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are </a:t>
            </a:r>
            <a:r>
              <a:rPr kumimoji="0" lang="en-US" altLang="en-US" sz="1800" b="1" i="0" u="none" strike="noStrike" cap="none" normalizeH="0" baseline="0" dirty="0">
                <a:ln>
                  <a:noFill/>
                </a:ln>
                <a:solidFill>
                  <a:srgbClr val="FF0000"/>
                </a:solidFill>
                <a:effectLst/>
                <a:latin typeface="Arial" panose="020B0604020202020204" pitchFamily="34" charset="0"/>
              </a:rPr>
              <a:t>400 different brands</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you're dealing with.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rgbClr val="FF0000"/>
                </a:solidFill>
                <a:effectLst/>
                <a:latin typeface="Arial" panose="020B0604020202020204" pitchFamily="34" charset="0"/>
              </a:rPr>
              <a:t>biggest discount</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offered was 92.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are </a:t>
            </a:r>
            <a:r>
              <a:rPr kumimoji="0" lang="en-US" altLang="en-US" sz="1800" b="1" i="0" u="none" strike="noStrike" cap="none" normalizeH="0" baseline="0" dirty="0">
                <a:ln>
                  <a:noFill/>
                </a:ln>
                <a:solidFill>
                  <a:srgbClr val="FF0000"/>
                </a:solidFill>
                <a:effectLst/>
                <a:latin typeface="Arial" panose="020B0604020202020204" pitchFamily="34" charset="0"/>
              </a:rPr>
              <a:t>400 different designs</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of products. </a:t>
            </a:r>
          </a:p>
        </p:txBody>
      </p:sp>
      <p:pic>
        <p:nvPicPr>
          <p:cNvPr id="7" name="Picture 6">
            <a:extLst>
              <a:ext uri="{FF2B5EF4-FFF2-40B4-BE49-F238E27FC236}">
                <a16:creationId xmlns:a16="http://schemas.microsoft.com/office/drawing/2014/main" id="{DEEEED39-CB6D-A7EA-262F-85B4B82279CB}"/>
              </a:ext>
            </a:extLst>
          </p:cNvPr>
          <p:cNvPicPr>
            <a:picLocks noChangeAspect="1"/>
          </p:cNvPicPr>
          <p:nvPr/>
        </p:nvPicPr>
        <p:blipFill>
          <a:blip r:embed="rId2"/>
          <a:stretch>
            <a:fillRect/>
          </a:stretch>
        </p:blipFill>
        <p:spPr>
          <a:xfrm>
            <a:off x="612742" y="2498102"/>
            <a:ext cx="5015060" cy="3164495"/>
          </a:xfrm>
          <a:prstGeom prst="rect">
            <a:avLst/>
          </a:prstGeom>
        </p:spPr>
      </p:pic>
    </p:spTree>
    <p:extLst>
      <p:ext uri="{BB962C8B-B14F-4D97-AF65-F5344CB8AC3E}">
        <p14:creationId xmlns:p14="http://schemas.microsoft.com/office/powerpoint/2010/main" val="3635374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0CD4-20EF-2CB2-987B-956562A7D850}"/>
              </a:ext>
            </a:extLst>
          </p:cNvPr>
          <p:cNvSpPr>
            <a:spLocks noGrp="1"/>
          </p:cNvSpPr>
          <p:nvPr>
            <p:ph type="title"/>
          </p:nvPr>
        </p:nvSpPr>
        <p:spPr/>
        <p:txBody>
          <a:bodyPr/>
          <a:lstStyle/>
          <a:p>
            <a:r>
              <a:rPr lang="en-US" b="1" dirty="0">
                <a:solidFill>
                  <a:srgbClr val="FF0000"/>
                </a:solidFill>
              </a:rPr>
              <a:t>Dashboard:</a:t>
            </a:r>
            <a:endParaRPr lang="en-IN" b="1" dirty="0">
              <a:solidFill>
                <a:srgbClr val="FF0000"/>
              </a:solidFill>
            </a:endParaRPr>
          </a:p>
        </p:txBody>
      </p:sp>
      <p:sp>
        <p:nvSpPr>
          <p:cNvPr id="3" name="Text Placeholder 2">
            <a:extLst>
              <a:ext uri="{FF2B5EF4-FFF2-40B4-BE49-F238E27FC236}">
                <a16:creationId xmlns:a16="http://schemas.microsoft.com/office/drawing/2014/main" id="{61D3E0FF-7082-914F-9D3C-DB6C4837A41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9371FC3E-7A1E-12F8-B4BB-D4FB54868CC7}"/>
              </a:ext>
            </a:extLst>
          </p:cNvPr>
          <p:cNvPicPr>
            <a:picLocks noChangeAspect="1"/>
          </p:cNvPicPr>
          <p:nvPr/>
        </p:nvPicPr>
        <p:blipFill>
          <a:blip r:embed="rId2"/>
          <a:stretch>
            <a:fillRect/>
          </a:stretch>
        </p:blipFill>
        <p:spPr>
          <a:xfrm>
            <a:off x="428294" y="1602557"/>
            <a:ext cx="11062980" cy="4638600"/>
          </a:xfrm>
          <a:prstGeom prst="rect">
            <a:avLst/>
          </a:prstGeom>
        </p:spPr>
      </p:pic>
    </p:spTree>
    <p:extLst>
      <p:ext uri="{BB962C8B-B14F-4D97-AF65-F5344CB8AC3E}">
        <p14:creationId xmlns:p14="http://schemas.microsoft.com/office/powerpoint/2010/main" val="348647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BF45-9FF6-C31D-F951-BB781C23FE5E}"/>
              </a:ext>
            </a:extLst>
          </p:cNvPr>
          <p:cNvSpPr>
            <a:spLocks noGrp="1"/>
          </p:cNvSpPr>
          <p:nvPr>
            <p:ph type="title"/>
          </p:nvPr>
        </p:nvSpPr>
        <p:spPr>
          <a:xfrm flipV="1">
            <a:off x="838200" y="-1055802"/>
            <a:ext cx="10515600" cy="150829"/>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F4D8860D-C136-4FE4-12AE-E5875948325D}"/>
              </a:ext>
            </a:extLst>
          </p:cNvPr>
          <p:cNvSpPr>
            <a:spLocks noGrp="1"/>
          </p:cNvSpPr>
          <p:nvPr>
            <p:ph type="body" idx="1"/>
          </p:nvPr>
        </p:nvSpPr>
        <p:spPr>
          <a:xfrm>
            <a:off x="348792" y="857839"/>
            <a:ext cx="11005008" cy="5319124"/>
          </a:xfrm>
        </p:spPr>
        <p:txBody>
          <a:bodyPr>
            <a:normAutofit/>
          </a:bodyPr>
          <a:lstStyle/>
          <a:p>
            <a:pPr>
              <a:buNone/>
            </a:pPr>
            <a:r>
              <a:rPr lang="en-US" sz="4800" b="1" dirty="0">
                <a:solidFill>
                  <a:srgbClr val="FF0000"/>
                </a:solidFill>
              </a:rPr>
              <a:t>Observation:</a:t>
            </a:r>
          </a:p>
          <a:p>
            <a:pPr>
              <a:buNone/>
            </a:pPr>
            <a:r>
              <a:rPr lang="en-US" sz="2200" dirty="0"/>
              <a:t>Based on this dashboard, here are some simple observations:</a:t>
            </a:r>
          </a:p>
          <a:p>
            <a:pPr>
              <a:buFont typeface="Arial" panose="020B0604020202020204" pitchFamily="34" charset="0"/>
              <a:buChar char="•"/>
            </a:pPr>
            <a:r>
              <a:rPr lang="en-US" sz="2200" b="1" dirty="0">
                <a:solidFill>
                  <a:schemeClr val="accent6">
                    <a:lumMod val="75000"/>
                  </a:schemeClr>
                </a:solidFill>
              </a:rPr>
              <a:t>GIVA (for Men) is a big seller:</a:t>
            </a:r>
            <a:r>
              <a:rPr lang="en-US" sz="2200" dirty="0">
                <a:solidFill>
                  <a:schemeClr val="accent6">
                    <a:lumMod val="75000"/>
                  </a:schemeClr>
                </a:solidFill>
              </a:rPr>
              <a:t> </a:t>
            </a:r>
            <a:r>
              <a:rPr lang="en-US" sz="2200" dirty="0"/>
              <a:t>They bring in the most money overall.</a:t>
            </a:r>
          </a:p>
          <a:p>
            <a:pPr>
              <a:buFont typeface="Arial" panose="020B0604020202020204" pitchFamily="34" charset="0"/>
              <a:buChar char="•"/>
            </a:pPr>
            <a:r>
              <a:rPr lang="en-US" sz="2200" b="1" dirty="0">
                <a:solidFill>
                  <a:schemeClr val="accent6">
                    <a:lumMod val="75000"/>
                  </a:schemeClr>
                </a:solidFill>
              </a:rPr>
              <a:t>Chains are popular:</a:t>
            </a:r>
            <a:r>
              <a:rPr lang="en-US" sz="2200" dirty="0">
                <a:solidFill>
                  <a:schemeClr val="accent6">
                    <a:lumMod val="75000"/>
                  </a:schemeClr>
                </a:solidFill>
              </a:rPr>
              <a:t> </a:t>
            </a:r>
            <a:r>
              <a:rPr lang="en-US" sz="2200" dirty="0"/>
              <a:t>The total sales for chains are very high.</a:t>
            </a:r>
          </a:p>
          <a:p>
            <a:pPr>
              <a:buFont typeface="Arial" panose="020B0604020202020204" pitchFamily="34" charset="0"/>
              <a:buChar char="•"/>
            </a:pPr>
            <a:r>
              <a:rPr lang="en-US" sz="2200" b="1" dirty="0">
                <a:solidFill>
                  <a:schemeClr val="accent6">
                    <a:lumMod val="75000"/>
                  </a:schemeClr>
                </a:solidFill>
              </a:rPr>
              <a:t>Men are a key customer group:</a:t>
            </a:r>
            <a:r>
              <a:rPr lang="en-US" sz="2200" dirty="0">
                <a:solidFill>
                  <a:schemeClr val="accent6">
                    <a:lumMod val="75000"/>
                  </a:schemeClr>
                </a:solidFill>
              </a:rPr>
              <a:t> </a:t>
            </a:r>
            <a:r>
              <a:rPr lang="en-US" sz="2200" dirty="0"/>
              <a:t>They seem to be a significant portion of the sales.</a:t>
            </a:r>
          </a:p>
          <a:p>
            <a:pPr>
              <a:buFont typeface="Arial" panose="020B0604020202020204" pitchFamily="34" charset="0"/>
              <a:buChar char="•"/>
            </a:pPr>
            <a:r>
              <a:rPr lang="en-US" sz="2200" b="1" dirty="0">
                <a:solidFill>
                  <a:schemeClr val="accent6">
                    <a:lumMod val="75000"/>
                  </a:schemeClr>
                </a:solidFill>
              </a:rPr>
              <a:t>Brass is used a lot:</a:t>
            </a:r>
            <a:r>
              <a:rPr lang="en-US" sz="2200" dirty="0">
                <a:solidFill>
                  <a:schemeClr val="accent6">
                    <a:lumMod val="75000"/>
                  </a:schemeClr>
                </a:solidFill>
              </a:rPr>
              <a:t> </a:t>
            </a:r>
            <a:r>
              <a:rPr lang="en-US" sz="2200" dirty="0"/>
              <a:t>There are many items made of brass.</a:t>
            </a:r>
          </a:p>
          <a:p>
            <a:pPr>
              <a:buFont typeface="Arial" panose="020B0604020202020204" pitchFamily="34" charset="0"/>
              <a:buChar char="•"/>
            </a:pPr>
            <a:r>
              <a:rPr lang="en-US" sz="2200" b="1" dirty="0">
                <a:solidFill>
                  <a:schemeClr val="accent6">
                    <a:lumMod val="75000"/>
                  </a:schemeClr>
                </a:solidFill>
              </a:rPr>
              <a:t>Discounts vary by design:</a:t>
            </a:r>
            <a:r>
              <a:rPr lang="en-US" sz="2200" dirty="0">
                <a:solidFill>
                  <a:schemeClr val="accent6">
                    <a:lumMod val="75000"/>
                  </a:schemeClr>
                </a:solidFill>
              </a:rPr>
              <a:t> </a:t>
            </a:r>
            <a:r>
              <a:rPr lang="en-US" sz="2200" dirty="0"/>
              <a:t>Some jewelry styles get bigger discounts than others.</a:t>
            </a:r>
          </a:p>
          <a:p>
            <a:pPr>
              <a:buFont typeface="Arial" panose="020B0604020202020204" pitchFamily="34" charset="0"/>
              <a:buChar char="•"/>
            </a:pPr>
            <a:r>
              <a:rPr lang="en-US" sz="2200" b="1" dirty="0">
                <a:solidFill>
                  <a:schemeClr val="accent6">
                    <a:lumMod val="75000"/>
                  </a:schemeClr>
                </a:solidFill>
              </a:rPr>
              <a:t>There are many different options:</a:t>
            </a:r>
            <a:r>
              <a:rPr lang="en-US" sz="2200" dirty="0">
                <a:solidFill>
                  <a:schemeClr val="accent6">
                    <a:lumMod val="75000"/>
                  </a:schemeClr>
                </a:solidFill>
              </a:rPr>
              <a:t> </a:t>
            </a:r>
            <a:r>
              <a:rPr lang="en-US" sz="2200" dirty="0"/>
              <a:t>Lots of brands and designs are available.</a:t>
            </a:r>
          </a:p>
          <a:p>
            <a:r>
              <a:rPr lang="en-US" sz="2200" dirty="0"/>
              <a:t>Basically, this dashboard quickly shows what's selling well, who's buying, and some key details about pricing and product variety.</a:t>
            </a:r>
          </a:p>
          <a:p>
            <a:endParaRPr lang="en-IN" dirty="0"/>
          </a:p>
        </p:txBody>
      </p:sp>
    </p:spTree>
    <p:extLst>
      <p:ext uri="{BB962C8B-B14F-4D97-AF65-F5344CB8AC3E}">
        <p14:creationId xmlns:p14="http://schemas.microsoft.com/office/powerpoint/2010/main" val="4135670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069B-8429-2D2E-FAC7-C5A3C13D5FDA}"/>
              </a:ext>
            </a:extLst>
          </p:cNvPr>
          <p:cNvSpPr>
            <a:spLocks noGrp="1"/>
          </p:cNvSpPr>
          <p:nvPr>
            <p:ph type="title"/>
          </p:nvPr>
        </p:nvSpPr>
        <p:spPr/>
        <p:txBody>
          <a:bodyPr/>
          <a:lstStyle/>
          <a:p>
            <a:r>
              <a:rPr lang="en-IN" b="1" dirty="0">
                <a:solidFill>
                  <a:srgbClr val="FF0000"/>
                </a:solidFill>
              </a:rPr>
              <a:t>Conclusion:</a:t>
            </a:r>
          </a:p>
        </p:txBody>
      </p:sp>
      <p:sp>
        <p:nvSpPr>
          <p:cNvPr id="3" name="Text Placeholder 2">
            <a:extLst>
              <a:ext uri="{FF2B5EF4-FFF2-40B4-BE49-F238E27FC236}">
                <a16:creationId xmlns:a16="http://schemas.microsoft.com/office/drawing/2014/main" id="{8B20C04C-8A83-6974-D273-6614D351C604}"/>
              </a:ext>
            </a:extLst>
          </p:cNvPr>
          <p:cNvSpPr>
            <a:spLocks noGrp="1"/>
          </p:cNvSpPr>
          <p:nvPr>
            <p:ph type="body" idx="1"/>
          </p:nvPr>
        </p:nvSpPr>
        <p:spPr>
          <a:xfrm>
            <a:off x="838200" y="1825625"/>
            <a:ext cx="10515600" cy="2831216"/>
          </a:xfrm>
        </p:spPr>
        <p:txBody>
          <a:bodyPr>
            <a:normAutofit lnSpcReduction="10000"/>
          </a:bodyPr>
          <a:lstStyle/>
          <a:p>
            <a:r>
              <a:rPr lang="en-US" sz="2400" dirty="0"/>
              <a:t>This </a:t>
            </a:r>
            <a:r>
              <a:rPr lang="en-US" sz="2400" dirty="0" err="1"/>
              <a:t>jewellery</a:t>
            </a:r>
            <a:r>
              <a:rPr lang="en-US" sz="2400" dirty="0"/>
              <a:t> dataset helped us understand how product features like </a:t>
            </a:r>
            <a:r>
              <a:rPr lang="en-US" sz="2400" b="1" dirty="0">
                <a:solidFill>
                  <a:schemeClr val="accent6">
                    <a:lumMod val="75000"/>
                  </a:schemeClr>
                </a:solidFill>
              </a:rPr>
              <a:t>material</a:t>
            </a:r>
            <a:r>
              <a:rPr lang="en-US" sz="2400" dirty="0">
                <a:solidFill>
                  <a:schemeClr val="accent6">
                    <a:lumMod val="75000"/>
                  </a:schemeClr>
                </a:solidFill>
              </a:rPr>
              <a:t>, </a:t>
            </a:r>
            <a:r>
              <a:rPr lang="en-US" sz="2400" b="1" dirty="0">
                <a:solidFill>
                  <a:schemeClr val="accent6">
                    <a:lumMod val="75000"/>
                  </a:schemeClr>
                </a:solidFill>
              </a:rPr>
              <a:t>plating</a:t>
            </a:r>
            <a:r>
              <a:rPr lang="en-US" sz="2400" dirty="0"/>
              <a:t>, and </a:t>
            </a:r>
            <a:r>
              <a:rPr lang="en-US" sz="2400" b="1" dirty="0">
                <a:solidFill>
                  <a:schemeClr val="accent6">
                    <a:lumMod val="75000"/>
                  </a:schemeClr>
                </a:solidFill>
              </a:rPr>
              <a:t>type</a:t>
            </a:r>
            <a:r>
              <a:rPr lang="en-US" sz="2400" dirty="0"/>
              <a:t> affect the </a:t>
            </a:r>
            <a:r>
              <a:rPr lang="en-US" sz="2400" b="1" dirty="0">
                <a:solidFill>
                  <a:schemeClr val="accent6">
                    <a:lumMod val="75000"/>
                  </a:schemeClr>
                </a:solidFill>
              </a:rPr>
              <a:t>price</a:t>
            </a:r>
            <a:r>
              <a:rPr lang="en-US" sz="2400" dirty="0"/>
              <a:t>.</a:t>
            </a:r>
            <a:br>
              <a:rPr lang="en-US" sz="2400" dirty="0"/>
            </a:br>
            <a:r>
              <a:rPr lang="en-US" sz="2400" dirty="0"/>
              <a:t>We analyzed how </a:t>
            </a:r>
            <a:r>
              <a:rPr lang="en-US" sz="2400" b="1" dirty="0">
                <a:solidFill>
                  <a:schemeClr val="accent6">
                    <a:lumMod val="75000"/>
                  </a:schemeClr>
                </a:solidFill>
              </a:rPr>
              <a:t>price</a:t>
            </a:r>
            <a:r>
              <a:rPr lang="en-US" sz="2400" dirty="0"/>
              <a:t> varies based on features like </a:t>
            </a:r>
            <a:r>
              <a:rPr lang="en-US" sz="2400" b="1" dirty="0">
                <a:solidFill>
                  <a:schemeClr val="accent6">
                    <a:lumMod val="75000"/>
                  </a:schemeClr>
                </a:solidFill>
              </a:rPr>
              <a:t>material</a:t>
            </a:r>
            <a:r>
              <a:rPr lang="en-US" sz="2400" dirty="0">
                <a:solidFill>
                  <a:schemeClr val="accent6">
                    <a:lumMod val="75000"/>
                  </a:schemeClr>
                </a:solidFill>
              </a:rPr>
              <a:t>, </a:t>
            </a:r>
            <a:r>
              <a:rPr lang="en-US" sz="2400" b="1" dirty="0">
                <a:solidFill>
                  <a:schemeClr val="accent6">
                    <a:lumMod val="75000"/>
                  </a:schemeClr>
                </a:solidFill>
              </a:rPr>
              <a:t>plating</a:t>
            </a:r>
            <a:r>
              <a:rPr lang="en-US" sz="2400" dirty="0"/>
              <a:t>, and </a:t>
            </a:r>
            <a:r>
              <a:rPr lang="en-US" sz="2400" b="1" dirty="0" err="1">
                <a:solidFill>
                  <a:schemeClr val="accent6">
                    <a:lumMod val="75000"/>
                  </a:schemeClr>
                </a:solidFill>
              </a:rPr>
              <a:t>jewellery</a:t>
            </a:r>
            <a:r>
              <a:rPr lang="en-US" sz="2400" b="1" dirty="0">
                <a:solidFill>
                  <a:schemeClr val="accent6">
                    <a:lumMod val="75000"/>
                  </a:schemeClr>
                </a:solidFill>
              </a:rPr>
              <a:t> type</a:t>
            </a:r>
            <a:r>
              <a:rPr lang="en-US" sz="2400" dirty="0">
                <a:solidFill>
                  <a:schemeClr val="accent6">
                    <a:lumMod val="75000"/>
                  </a:schemeClr>
                </a:solidFill>
              </a:rPr>
              <a:t>.</a:t>
            </a:r>
            <a:br>
              <a:rPr lang="en-US" sz="2400" dirty="0">
                <a:solidFill>
                  <a:schemeClr val="accent6">
                    <a:lumMod val="75000"/>
                  </a:schemeClr>
                </a:solidFill>
              </a:rPr>
            </a:br>
            <a:r>
              <a:rPr lang="en-US" sz="2400" dirty="0"/>
              <a:t>Gold-plated and imported items were generally </a:t>
            </a:r>
            <a:r>
              <a:rPr lang="en-US" sz="2400" b="1" dirty="0">
                <a:solidFill>
                  <a:schemeClr val="accent6">
                    <a:lumMod val="75000"/>
                  </a:schemeClr>
                </a:solidFill>
              </a:rPr>
              <a:t>higher priced</a:t>
            </a:r>
            <a:r>
              <a:rPr lang="en-US" sz="2400" dirty="0"/>
              <a:t>, while oxidized or antique styles were </a:t>
            </a:r>
            <a:r>
              <a:rPr lang="en-US" sz="2400" b="1" dirty="0">
                <a:solidFill>
                  <a:schemeClr val="accent6">
                    <a:lumMod val="75000"/>
                  </a:schemeClr>
                </a:solidFill>
              </a:rPr>
              <a:t>lower priced</a:t>
            </a:r>
            <a:r>
              <a:rPr lang="en-US" sz="2400" dirty="0">
                <a:solidFill>
                  <a:schemeClr val="accent6">
                    <a:lumMod val="75000"/>
                  </a:schemeClr>
                </a:solidFill>
              </a:rPr>
              <a:t>.</a:t>
            </a:r>
            <a:br>
              <a:rPr lang="en-US" sz="2400" dirty="0">
                <a:solidFill>
                  <a:schemeClr val="accent6">
                    <a:lumMod val="75000"/>
                  </a:schemeClr>
                </a:solidFill>
              </a:rPr>
            </a:br>
            <a:r>
              <a:rPr lang="en-US" sz="2400" dirty="0"/>
              <a:t>This helps in </a:t>
            </a:r>
            <a:r>
              <a:rPr lang="en-US" sz="2400" b="1" dirty="0">
                <a:solidFill>
                  <a:schemeClr val="accent6">
                    <a:lumMod val="75000"/>
                  </a:schemeClr>
                </a:solidFill>
              </a:rPr>
              <a:t>segmenting products by price</a:t>
            </a:r>
            <a:r>
              <a:rPr lang="en-US" sz="2400" dirty="0">
                <a:solidFill>
                  <a:schemeClr val="accent6">
                    <a:lumMod val="75000"/>
                  </a:schemeClr>
                </a:solidFill>
              </a:rPr>
              <a:t> </a:t>
            </a:r>
            <a:r>
              <a:rPr lang="en-US" sz="2400" dirty="0"/>
              <a:t>and supports smarter </a:t>
            </a:r>
            <a:r>
              <a:rPr lang="en-US" sz="2400" b="1" dirty="0">
                <a:solidFill>
                  <a:schemeClr val="accent6">
                    <a:lumMod val="75000"/>
                  </a:schemeClr>
                </a:solidFill>
              </a:rPr>
              <a:t>pricing and recommendation strategies</a:t>
            </a:r>
            <a:r>
              <a:rPr lang="en-US" sz="2400" dirty="0">
                <a:solidFill>
                  <a:schemeClr val="accent6">
                    <a:lumMod val="75000"/>
                  </a:schemeClr>
                </a:solidFill>
              </a:rPr>
              <a:t>..</a:t>
            </a:r>
            <a:endParaRPr lang="en-IN" sz="2400" dirty="0">
              <a:solidFill>
                <a:schemeClr val="accent6">
                  <a:lumMod val="75000"/>
                </a:schemeClr>
              </a:solidFill>
            </a:endParaRPr>
          </a:p>
        </p:txBody>
      </p:sp>
    </p:spTree>
    <p:extLst>
      <p:ext uri="{BB962C8B-B14F-4D97-AF65-F5344CB8AC3E}">
        <p14:creationId xmlns:p14="http://schemas.microsoft.com/office/powerpoint/2010/main" val="161432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45BC-8183-2383-EA00-F89325B09BF8}"/>
              </a:ext>
            </a:extLst>
          </p:cNvPr>
          <p:cNvSpPr>
            <a:spLocks noGrp="1"/>
          </p:cNvSpPr>
          <p:nvPr>
            <p:ph type="title"/>
          </p:nvPr>
        </p:nvSpPr>
        <p:spPr/>
        <p:txBody>
          <a:bodyPr/>
          <a:lstStyle/>
          <a:p>
            <a:r>
              <a:rPr lang="en-US" b="1" dirty="0">
                <a:solidFill>
                  <a:srgbClr val="FF0000"/>
                </a:solidFill>
              </a:rPr>
              <a:t>PROBLEM STATEMENT:</a:t>
            </a:r>
            <a:endParaRPr lang="en-IN" b="1" dirty="0">
              <a:solidFill>
                <a:srgbClr val="FF0000"/>
              </a:solidFill>
            </a:endParaRPr>
          </a:p>
        </p:txBody>
      </p:sp>
      <p:sp>
        <p:nvSpPr>
          <p:cNvPr id="3" name="Text Placeholder 2">
            <a:extLst>
              <a:ext uri="{FF2B5EF4-FFF2-40B4-BE49-F238E27FC236}">
                <a16:creationId xmlns:a16="http://schemas.microsoft.com/office/drawing/2014/main" id="{4E875088-9E7E-2B6E-D010-D0C11EDE94C2}"/>
              </a:ext>
            </a:extLst>
          </p:cNvPr>
          <p:cNvSpPr>
            <a:spLocks noGrp="1"/>
          </p:cNvSpPr>
          <p:nvPr>
            <p:ph type="body" idx="1"/>
          </p:nvPr>
        </p:nvSpPr>
        <p:spPr>
          <a:xfrm>
            <a:off x="838200" y="2092750"/>
            <a:ext cx="10515600" cy="2839467"/>
          </a:xfrm>
        </p:spPr>
        <p:txBody>
          <a:bodyPr>
            <a:noAutofit/>
          </a:bodyPr>
          <a:lstStyle/>
          <a:p>
            <a:r>
              <a:rPr lang="en-US" dirty="0"/>
              <a:t>To analyze how changes in </a:t>
            </a:r>
            <a:r>
              <a:rPr lang="en-US" dirty="0" err="1"/>
              <a:t>jewellery</a:t>
            </a:r>
            <a:r>
              <a:rPr lang="en-US" dirty="0"/>
              <a:t> attributes such as material, design/model, plating, and brand influence the final price of neck </a:t>
            </a:r>
            <a:r>
              <a:rPr lang="en-US" dirty="0" err="1"/>
              <a:t>jewellery</a:t>
            </a:r>
            <a:r>
              <a:rPr lang="en-US" dirty="0"/>
              <a:t>. The objective is to identify which features have the most impact on pricing and use this insight to create a segmented pricing strategy </a:t>
            </a:r>
          </a:p>
        </p:txBody>
      </p:sp>
    </p:spTree>
    <p:extLst>
      <p:ext uri="{BB962C8B-B14F-4D97-AF65-F5344CB8AC3E}">
        <p14:creationId xmlns:p14="http://schemas.microsoft.com/office/powerpoint/2010/main" val="141313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7097-EA43-F964-53D6-DB9CB3808BDB}"/>
              </a:ext>
            </a:extLst>
          </p:cNvPr>
          <p:cNvSpPr>
            <a:spLocks noGrp="1"/>
          </p:cNvSpPr>
          <p:nvPr>
            <p:ph type="title"/>
          </p:nvPr>
        </p:nvSpPr>
        <p:spPr/>
        <p:txBody>
          <a:bodyPr/>
          <a:lstStyle/>
          <a:p>
            <a:r>
              <a:rPr lang="en-IN" b="1" dirty="0">
                <a:solidFill>
                  <a:srgbClr val="FF0000"/>
                </a:solidFill>
              </a:rPr>
              <a:t>Libraries Required For Cleaning / Extraction</a:t>
            </a:r>
          </a:p>
        </p:txBody>
      </p:sp>
      <p:sp>
        <p:nvSpPr>
          <p:cNvPr id="3" name="Text Placeholder 2">
            <a:extLst>
              <a:ext uri="{FF2B5EF4-FFF2-40B4-BE49-F238E27FC236}">
                <a16:creationId xmlns:a16="http://schemas.microsoft.com/office/drawing/2014/main" id="{B30FEA06-AFA6-2E29-43B4-3E97A741552F}"/>
              </a:ext>
            </a:extLst>
          </p:cNvPr>
          <p:cNvSpPr>
            <a:spLocks noGrp="1"/>
          </p:cNvSpPr>
          <p:nvPr>
            <p:ph type="body" idx="1"/>
          </p:nvPr>
        </p:nvSpPr>
        <p:spPr/>
        <p:txBody>
          <a:bodyPr>
            <a:normAutofit/>
          </a:bodyPr>
          <a:lstStyle/>
          <a:p>
            <a:pPr marL="114300" indent="0">
              <a:buNone/>
            </a:pPr>
            <a:r>
              <a:rPr lang="en-IN" b="1" dirty="0"/>
              <a:t>Requests :</a:t>
            </a:r>
          </a:p>
          <a:p>
            <a:pPr marL="114300" indent="0">
              <a:buNone/>
            </a:pPr>
            <a:r>
              <a:rPr lang="en-US" sz="2400" dirty="0"/>
              <a:t>       The Purpose of Using REQUESTS Library in Python is to </a:t>
            </a:r>
            <a:r>
              <a:rPr lang="en-US" sz="2400" b="1" dirty="0"/>
              <a:t>send HTTP/HTTPS    requests</a:t>
            </a:r>
            <a:r>
              <a:rPr lang="en-US" sz="2400" dirty="0"/>
              <a:t> and interact with web resources (APIs, websites, servers).</a:t>
            </a:r>
            <a:r>
              <a:rPr lang="en-IN" sz="2400" dirty="0"/>
              <a:t>   </a:t>
            </a:r>
          </a:p>
          <a:p>
            <a:pPr marL="114300" indent="0">
              <a:buNone/>
            </a:pPr>
            <a:r>
              <a:rPr lang="en-IN" b="1" dirty="0" err="1"/>
              <a:t>BeautifulSoup</a:t>
            </a:r>
            <a:r>
              <a:rPr lang="en-IN" b="1" dirty="0"/>
              <a:t>:</a:t>
            </a:r>
          </a:p>
          <a:p>
            <a:pPr marL="114300" indent="0">
              <a:buNone/>
            </a:pPr>
            <a:r>
              <a:rPr lang="en-US" sz="2400" dirty="0"/>
              <a:t>      </a:t>
            </a:r>
            <a:r>
              <a:rPr lang="en-US" sz="2400" dirty="0" err="1"/>
              <a:t>BeautifulSoup</a:t>
            </a:r>
            <a:r>
              <a:rPr lang="en-US" sz="2400" dirty="0"/>
              <a:t> helps you </a:t>
            </a:r>
            <a:r>
              <a:rPr lang="en-US" sz="2400" b="1" dirty="0"/>
              <a:t>extract specific content</a:t>
            </a:r>
            <a:r>
              <a:rPr lang="en-US" sz="2400" dirty="0"/>
              <a:t> from it — like product names,  prices, reviews, </a:t>
            </a:r>
            <a:r>
              <a:rPr lang="en-US" sz="2400" dirty="0" err="1"/>
              <a:t>etc</a:t>
            </a:r>
            <a:endParaRPr lang="en-IN" sz="2400" dirty="0"/>
          </a:p>
          <a:p>
            <a:pPr marL="114300" indent="0">
              <a:buNone/>
            </a:pPr>
            <a:r>
              <a:rPr lang="en-IN" b="1" dirty="0" err="1"/>
              <a:t>RegEX</a:t>
            </a:r>
            <a:r>
              <a:rPr lang="en-IN" b="1" dirty="0"/>
              <a:t>:</a:t>
            </a:r>
          </a:p>
          <a:p>
            <a:pPr marL="114300" indent="0">
              <a:buNone/>
            </a:pPr>
            <a:r>
              <a:rPr lang="en-US" sz="2400" dirty="0"/>
              <a:t>     Regex is used to search, match, extract, and clean patterns in text — especially useful when the text is unstructured or inconsistent.</a:t>
            </a:r>
            <a:endParaRPr lang="en-IN" sz="2400" dirty="0"/>
          </a:p>
        </p:txBody>
      </p:sp>
    </p:spTree>
    <p:extLst>
      <p:ext uri="{BB962C8B-B14F-4D97-AF65-F5344CB8AC3E}">
        <p14:creationId xmlns:p14="http://schemas.microsoft.com/office/powerpoint/2010/main" val="741630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0349-A964-400C-6A75-A82AFFBDA47E}"/>
              </a:ext>
            </a:extLst>
          </p:cNvPr>
          <p:cNvSpPr>
            <a:spLocks noGrp="1"/>
          </p:cNvSpPr>
          <p:nvPr>
            <p:ph type="title"/>
          </p:nvPr>
        </p:nvSpPr>
        <p:spPr>
          <a:xfrm>
            <a:off x="838200" y="365125"/>
            <a:ext cx="10515600" cy="2057564"/>
          </a:xfrm>
        </p:spPr>
        <p:txBody>
          <a:bodyPr/>
          <a:lstStyle/>
          <a:p>
            <a:r>
              <a:rPr lang="en-US" b="1" dirty="0">
                <a:solidFill>
                  <a:srgbClr val="FF0000"/>
                </a:solidFill>
              </a:rPr>
              <a:t>HOW WE GET THE DATA:</a:t>
            </a:r>
            <a:br>
              <a:rPr lang="en-US" b="1" dirty="0">
                <a:solidFill>
                  <a:srgbClr val="FF0000"/>
                </a:solidFill>
              </a:rPr>
            </a:br>
            <a:br>
              <a:rPr lang="en-US" b="1" dirty="0">
                <a:solidFill>
                  <a:srgbClr val="FF0000"/>
                </a:solidFill>
              </a:rPr>
            </a:br>
            <a:r>
              <a:rPr lang="en-US" sz="2800" b="1" dirty="0">
                <a:solidFill>
                  <a:srgbClr val="FF0000"/>
                </a:solidFill>
              </a:rPr>
              <a:t>Data Collection or Extraction:</a:t>
            </a:r>
            <a:endParaRPr lang="en-IN" sz="2800" b="1" dirty="0">
              <a:solidFill>
                <a:srgbClr val="FF0000"/>
              </a:solidFill>
            </a:endParaRPr>
          </a:p>
        </p:txBody>
      </p:sp>
      <p:sp>
        <p:nvSpPr>
          <p:cNvPr id="3" name="Text Placeholder 2">
            <a:extLst>
              <a:ext uri="{FF2B5EF4-FFF2-40B4-BE49-F238E27FC236}">
                <a16:creationId xmlns:a16="http://schemas.microsoft.com/office/drawing/2014/main" id="{323CE101-C866-B561-399B-9D7F3B3AF755}"/>
              </a:ext>
            </a:extLst>
          </p:cNvPr>
          <p:cNvSpPr>
            <a:spLocks noGrp="1"/>
          </p:cNvSpPr>
          <p:nvPr>
            <p:ph type="body" idx="1"/>
          </p:nvPr>
        </p:nvSpPr>
        <p:spPr>
          <a:xfrm>
            <a:off x="838200" y="2422689"/>
            <a:ext cx="10515600" cy="3754274"/>
          </a:xfrm>
        </p:spPr>
        <p:txBody>
          <a:bodyPr/>
          <a:lstStyle/>
          <a:p>
            <a:r>
              <a:rPr lang="en-US" sz="2400" dirty="0"/>
              <a:t>We collected this data from </a:t>
            </a:r>
            <a:r>
              <a:rPr lang="en-US" sz="2400" b="1" dirty="0"/>
              <a:t>Flipkart</a:t>
            </a:r>
            <a:r>
              <a:rPr lang="en-US" sz="2400" dirty="0"/>
              <a:t>, one of India’s leading e-commerce platforms.</a:t>
            </a:r>
          </a:p>
          <a:p>
            <a:r>
              <a:rPr lang="en-US" sz="2400" dirty="0"/>
              <a:t> The data includes various </a:t>
            </a:r>
            <a:r>
              <a:rPr lang="en-US" sz="2400" dirty="0" err="1"/>
              <a:t>jewellery</a:t>
            </a:r>
            <a:r>
              <a:rPr lang="en-US" sz="2400" dirty="0"/>
              <a:t> products with details such as material, plating, brand, gender, discount, and target price. </a:t>
            </a:r>
          </a:p>
          <a:p>
            <a:r>
              <a:rPr lang="en-US" sz="2400" dirty="0"/>
              <a:t>It was gathered to analyze product insights, pricing strategies, and customer preferences in the online </a:t>
            </a:r>
            <a:r>
              <a:rPr lang="en-US" sz="2400" dirty="0" err="1"/>
              <a:t>jewellery</a:t>
            </a:r>
            <a:r>
              <a:rPr lang="en-US" sz="2400" dirty="0"/>
              <a:t> market.</a:t>
            </a:r>
          </a:p>
          <a:p>
            <a:r>
              <a:rPr lang="en-IN" sz="2400" dirty="0"/>
              <a:t>https://www.flipkart.com/search?q=chains&amp;otracker=search&amp;otracker1=search&amp;marketplace=FLIPKART&amp;as-show=onff</a:t>
            </a:r>
          </a:p>
        </p:txBody>
      </p:sp>
    </p:spTree>
    <p:extLst>
      <p:ext uri="{BB962C8B-B14F-4D97-AF65-F5344CB8AC3E}">
        <p14:creationId xmlns:p14="http://schemas.microsoft.com/office/powerpoint/2010/main" val="266561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D9F7-84FA-2635-3408-1253DF4D824C}"/>
              </a:ext>
            </a:extLst>
          </p:cNvPr>
          <p:cNvSpPr>
            <a:spLocks noGrp="1"/>
          </p:cNvSpPr>
          <p:nvPr>
            <p:ph type="title"/>
          </p:nvPr>
        </p:nvSpPr>
        <p:spPr/>
        <p:txBody>
          <a:bodyPr/>
          <a:lstStyle/>
          <a:p>
            <a:r>
              <a:rPr lang="en-IN" b="1" dirty="0">
                <a:solidFill>
                  <a:srgbClr val="FF0000"/>
                </a:solidFill>
              </a:rPr>
              <a:t>Problems Faced While Collecting The Data</a:t>
            </a:r>
          </a:p>
        </p:txBody>
      </p:sp>
      <p:sp>
        <p:nvSpPr>
          <p:cNvPr id="3" name="Text Placeholder 2">
            <a:extLst>
              <a:ext uri="{FF2B5EF4-FFF2-40B4-BE49-F238E27FC236}">
                <a16:creationId xmlns:a16="http://schemas.microsoft.com/office/drawing/2014/main" id="{95D04EAA-DDCA-84AC-CAAE-98BD18D11906}"/>
              </a:ext>
            </a:extLst>
          </p:cNvPr>
          <p:cNvSpPr>
            <a:spLocks noGrp="1"/>
          </p:cNvSpPr>
          <p:nvPr>
            <p:ph type="body" idx="1"/>
          </p:nvPr>
        </p:nvSpPr>
        <p:spPr/>
        <p:txBody>
          <a:bodyPr/>
          <a:lstStyle/>
          <a:p>
            <a:r>
              <a:rPr lang="en-IN" dirty="0"/>
              <a:t>This project includes web scrapping so I have to gather data from external resources</a:t>
            </a:r>
          </a:p>
          <a:p>
            <a:r>
              <a:rPr lang="en-IN" dirty="0"/>
              <a:t>So for this I had </a:t>
            </a:r>
            <a:r>
              <a:rPr lang="en-IN" dirty="0" err="1"/>
              <a:t>choosed</a:t>
            </a:r>
            <a:r>
              <a:rPr lang="en-IN" dirty="0"/>
              <a:t> a e-commerce platform which is FLIPKART </a:t>
            </a:r>
          </a:p>
          <a:p>
            <a:r>
              <a:rPr lang="en-IN" dirty="0"/>
              <a:t>So then I </a:t>
            </a:r>
            <a:r>
              <a:rPr lang="en-IN" dirty="0" err="1"/>
              <a:t>deceided</a:t>
            </a:r>
            <a:r>
              <a:rPr lang="en-IN" dirty="0"/>
              <a:t> to collect the data  related to  neck jewellery</a:t>
            </a:r>
          </a:p>
          <a:p>
            <a:r>
              <a:rPr lang="en-IN" dirty="0"/>
              <a:t>I had extracted the columns like </a:t>
            </a:r>
            <a:r>
              <a:rPr lang="en-IN" dirty="0" err="1"/>
              <a:t>price,discount</a:t>
            </a:r>
            <a:r>
              <a:rPr lang="en-IN" dirty="0"/>
              <a:t> easily</a:t>
            </a:r>
          </a:p>
          <a:p>
            <a:r>
              <a:rPr lang="en-IN" dirty="0"/>
              <a:t>But the problem is raised when, </a:t>
            </a:r>
          </a:p>
          <a:p>
            <a:r>
              <a:rPr lang="en-US" dirty="0"/>
              <a:t>Product names in raw data were unstructured and inconsistent, making it challenging to extract key attributes like plating, Material, design, and type</a:t>
            </a:r>
            <a:endParaRPr lang="en-IN" dirty="0"/>
          </a:p>
        </p:txBody>
      </p:sp>
    </p:spTree>
    <p:extLst>
      <p:ext uri="{BB962C8B-B14F-4D97-AF65-F5344CB8AC3E}">
        <p14:creationId xmlns:p14="http://schemas.microsoft.com/office/powerpoint/2010/main" val="1982233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23CB-07A5-EC62-4803-41667E6716B8}"/>
              </a:ext>
            </a:extLst>
          </p:cNvPr>
          <p:cNvSpPr>
            <a:spLocks noGrp="1"/>
          </p:cNvSpPr>
          <p:nvPr>
            <p:ph type="title"/>
          </p:nvPr>
        </p:nvSpPr>
        <p:spPr/>
        <p:txBody>
          <a:bodyPr/>
          <a:lstStyle/>
          <a:p>
            <a:r>
              <a:rPr lang="en-IN" b="1" dirty="0">
                <a:solidFill>
                  <a:srgbClr val="FF0000"/>
                </a:solidFill>
              </a:rPr>
              <a:t>Problems Faced while Collecting</a:t>
            </a:r>
          </a:p>
        </p:txBody>
      </p:sp>
      <p:sp>
        <p:nvSpPr>
          <p:cNvPr id="3" name="Text Placeholder 2">
            <a:extLst>
              <a:ext uri="{FF2B5EF4-FFF2-40B4-BE49-F238E27FC236}">
                <a16:creationId xmlns:a16="http://schemas.microsoft.com/office/drawing/2014/main" id="{8B4BFCEB-388D-12F5-2386-B49F0FA9A46C}"/>
              </a:ext>
            </a:extLst>
          </p:cNvPr>
          <p:cNvSpPr>
            <a:spLocks noGrp="1"/>
          </p:cNvSpPr>
          <p:nvPr>
            <p:ph type="body" idx="1"/>
          </p:nvPr>
        </p:nvSpPr>
        <p:spPr/>
        <p:txBody>
          <a:bodyPr/>
          <a:lstStyle/>
          <a:p>
            <a:r>
              <a:rPr lang="en-IN" dirty="0"/>
              <a:t> “one gram gold plated imported round type design” so by this line I have to extract  five columns but there is no </a:t>
            </a:r>
            <a:r>
              <a:rPr lang="en-IN" dirty="0" err="1"/>
              <a:t>delimeters</a:t>
            </a:r>
            <a:r>
              <a:rPr lang="en-IN" dirty="0"/>
              <a:t> so it became difficult for me to extract</a:t>
            </a:r>
          </a:p>
          <a:p>
            <a:r>
              <a:rPr lang="en-IN" dirty="0"/>
              <a:t>So I had used </a:t>
            </a:r>
            <a:r>
              <a:rPr lang="en-IN" dirty="0" err="1"/>
              <a:t>RegEX</a:t>
            </a:r>
            <a:r>
              <a:rPr lang="en-IN" dirty="0"/>
              <a:t> for splitting the data without considering the </a:t>
            </a:r>
            <a:r>
              <a:rPr lang="en-IN" dirty="0" err="1"/>
              <a:t>delimeters</a:t>
            </a:r>
            <a:r>
              <a:rPr lang="en-IN" dirty="0"/>
              <a:t> </a:t>
            </a:r>
          </a:p>
          <a:p>
            <a:pPr marL="114300" indent="0">
              <a:buNone/>
            </a:pPr>
            <a:endParaRPr lang="en-IN" dirty="0"/>
          </a:p>
        </p:txBody>
      </p:sp>
    </p:spTree>
    <p:extLst>
      <p:ext uri="{BB962C8B-B14F-4D97-AF65-F5344CB8AC3E}">
        <p14:creationId xmlns:p14="http://schemas.microsoft.com/office/powerpoint/2010/main" val="284151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FBC0F-0AF0-899A-6D75-837EBDEE9136}"/>
              </a:ext>
            </a:extLst>
          </p:cNvPr>
          <p:cNvSpPr>
            <a:spLocks noGrp="1"/>
          </p:cNvSpPr>
          <p:nvPr>
            <p:ph type="title"/>
          </p:nvPr>
        </p:nvSpPr>
        <p:spPr/>
        <p:txBody>
          <a:bodyPr/>
          <a:lstStyle/>
          <a:p>
            <a:r>
              <a:rPr lang="en-IN" b="1" dirty="0">
                <a:solidFill>
                  <a:srgbClr val="FF0000"/>
                </a:solidFill>
              </a:rPr>
              <a:t>Data Cleaning</a:t>
            </a:r>
          </a:p>
        </p:txBody>
      </p:sp>
      <p:sp>
        <p:nvSpPr>
          <p:cNvPr id="3" name="Text Placeholder 2">
            <a:extLst>
              <a:ext uri="{FF2B5EF4-FFF2-40B4-BE49-F238E27FC236}">
                <a16:creationId xmlns:a16="http://schemas.microsoft.com/office/drawing/2014/main" id="{2A73FCBC-1B49-EE26-1975-16A31CD4467A}"/>
              </a:ext>
            </a:extLst>
          </p:cNvPr>
          <p:cNvSpPr>
            <a:spLocks noGrp="1"/>
          </p:cNvSpPr>
          <p:nvPr>
            <p:ph type="body" idx="1"/>
          </p:nvPr>
        </p:nvSpPr>
        <p:spPr/>
        <p:txBody>
          <a:bodyPr>
            <a:normAutofit lnSpcReduction="10000"/>
          </a:bodyPr>
          <a:lstStyle/>
          <a:p>
            <a:r>
              <a:rPr lang="en-IN" dirty="0"/>
              <a:t>After Data Extraction we didn’t find the proper data </a:t>
            </a:r>
          </a:p>
          <a:p>
            <a:r>
              <a:rPr lang="en-IN" dirty="0"/>
              <a:t>So we have to clean that data properly</a:t>
            </a:r>
          </a:p>
          <a:p>
            <a:r>
              <a:rPr lang="en-IN" dirty="0"/>
              <a:t>Our data set containing 400x8 , 400 rows and 8 columns</a:t>
            </a:r>
          </a:p>
          <a:p>
            <a:r>
              <a:rPr lang="en-IN" dirty="0"/>
              <a:t>Firstly There is no NAN values in my dataset Because , while splitting the whole text “one gram gold plated imported round type design”</a:t>
            </a:r>
          </a:p>
          <a:p>
            <a:r>
              <a:rPr lang="en-IN" dirty="0"/>
              <a:t>I had find some data is missing so while collecting only I have to replace the missing data with NAN </a:t>
            </a:r>
          </a:p>
          <a:p>
            <a:r>
              <a:rPr lang="en-IN" dirty="0"/>
              <a:t>But it is not possible because in cleaning part if I want to replace the NAN values for one particular column then remaining columns get disturbing</a:t>
            </a:r>
          </a:p>
        </p:txBody>
      </p:sp>
    </p:spTree>
    <p:extLst>
      <p:ext uri="{BB962C8B-B14F-4D97-AF65-F5344CB8AC3E}">
        <p14:creationId xmlns:p14="http://schemas.microsoft.com/office/powerpoint/2010/main" val="412967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DCFC-A980-0BB6-8AF4-B7C37A652F3C}"/>
              </a:ext>
            </a:extLst>
          </p:cNvPr>
          <p:cNvSpPr>
            <a:spLocks noGrp="1"/>
          </p:cNvSpPr>
          <p:nvPr>
            <p:ph type="title"/>
          </p:nvPr>
        </p:nvSpPr>
        <p:spPr/>
        <p:txBody>
          <a:bodyPr/>
          <a:lstStyle/>
          <a:p>
            <a:r>
              <a:rPr lang="en-IN" b="1" dirty="0">
                <a:solidFill>
                  <a:srgbClr val="FF0000"/>
                </a:solidFill>
              </a:rPr>
              <a:t>Data Cleaning</a:t>
            </a:r>
          </a:p>
        </p:txBody>
      </p:sp>
      <p:sp>
        <p:nvSpPr>
          <p:cNvPr id="3" name="Text Placeholder 2">
            <a:extLst>
              <a:ext uri="{FF2B5EF4-FFF2-40B4-BE49-F238E27FC236}">
                <a16:creationId xmlns:a16="http://schemas.microsoft.com/office/drawing/2014/main" id="{35D44CF0-2841-93EF-D1C8-98DBAA0E29FA}"/>
              </a:ext>
            </a:extLst>
          </p:cNvPr>
          <p:cNvSpPr>
            <a:spLocks noGrp="1"/>
          </p:cNvSpPr>
          <p:nvPr>
            <p:ph type="body" idx="1"/>
          </p:nvPr>
        </p:nvSpPr>
        <p:spPr/>
        <p:txBody>
          <a:bodyPr/>
          <a:lstStyle/>
          <a:p>
            <a:r>
              <a:rPr lang="en-IN" dirty="0"/>
              <a:t>Because we extracted all this columns from single text</a:t>
            </a:r>
          </a:p>
          <a:p>
            <a:r>
              <a:rPr lang="en-IN" dirty="0"/>
              <a:t>So instead of replacing the missing values with NAN at the time of collection</a:t>
            </a:r>
          </a:p>
          <a:p>
            <a:r>
              <a:rPr lang="en-IN" dirty="0"/>
              <a:t>I had replaced with empty string “”</a:t>
            </a:r>
          </a:p>
          <a:p>
            <a:r>
              <a:rPr lang="en-IN" dirty="0"/>
              <a:t>So in cleaning part it becomes easy to replace that empty string with mode because the columns are </a:t>
            </a:r>
            <a:r>
              <a:rPr lang="en-IN" dirty="0" err="1"/>
              <a:t>categorical,then</a:t>
            </a:r>
            <a:r>
              <a:rPr lang="en-IN" dirty="0"/>
              <a:t> remaining columns will not get disturb</a:t>
            </a:r>
          </a:p>
          <a:p>
            <a:r>
              <a:rPr lang="en-IN" dirty="0"/>
              <a:t>For removing </a:t>
            </a:r>
            <a:r>
              <a:rPr lang="en-IN" dirty="0" err="1"/>
              <a:t>Delimeters</a:t>
            </a:r>
            <a:r>
              <a:rPr lang="en-IN" dirty="0"/>
              <a:t> like ‘ , ’ we used string methods like split and replace</a:t>
            </a:r>
          </a:p>
          <a:p>
            <a:pPr marL="114300" indent="0">
              <a:buNone/>
            </a:pPr>
            <a:endParaRPr lang="en-IN" dirty="0"/>
          </a:p>
        </p:txBody>
      </p:sp>
    </p:spTree>
    <p:extLst>
      <p:ext uri="{BB962C8B-B14F-4D97-AF65-F5344CB8AC3E}">
        <p14:creationId xmlns:p14="http://schemas.microsoft.com/office/powerpoint/2010/main" val="166229126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3048</TotalTime>
  <Words>2269</Words>
  <Application>Microsoft Office PowerPoint</Application>
  <PresentationFormat>Widescreen</PresentationFormat>
  <Paragraphs>164</Paragraphs>
  <Slides>30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Libre Baskerville</vt:lpstr>
      <vt:lpstr>Arial</vt:lpstr>
      <vt:lpstr>Office Theme</vt:lpstr>
      <vt:lpstr>PowerPoint Presentation</vt:lpstr>
      <vt:lpstr>Agenda:  </vt:lpstr>
      <vt:lpstr>PROBLEM STATEMENT:</vt:lpstr>
      <vt:lpstr>Libraries Required For Cleaning / Extraction</vt:lpstr>
      <vt:lpstr>HOW WE GET THE DATA:  Data Collection or Extraction:</vt:lpstr>
      <vt:lpstr>Problems Faced While Collecting The Data</vt:lpstr>
      <vt:lpstr>Problems Faced while Collecting</vt:lpstr>
      <vt:lpstr>Data Cleaning</vt:lpstr>
      <vt:lpstr>Data Cleaning</vt:lpstr>
      <vt:lpstr>Data Cleaning</vt:lpstr>
      <vt:lpstr>DATASET:</vt:lpstr>
      <vt:lpstr>PowerPoint Presentation</vt:lpstr>
      <vt:lpstr>Data Analysis and Data Visualization:</vt:lpstr>
      <vt:lpstr>Sum of Price by Brands and Gender:</vt:lpstr>
      <vt:lpstr>Sum of Price by Type and Gender:</vt:lpstr>
      <vt:lpstr>Average of Price by Gender:</vt:lpstr>
      <vt:lpstr>Average of Price by Material:</vt:lpstr>
      <vt:lpstr>Sum of Price by Brands and Material:</vt:lpstr>
      <vt:lpstr>Sum of Total Price by Brands:  Top 10 Brands based on Price:</vt:lpstr>
      <vt:lpstr>Sum of Total Price by Type:</vt:lpstr>
      <vt:lpstr>Average Discount by Design:</vt:lpstr>
      <vt:lpstr>Count of S.No by Material:</vt:lpstr>
      <vt:lpstr>Sum of Price by Type:</vt:lpstr>
      <vt:lpstr>Slicer chart with Brands:</vt:lpstr>
      <vt:lpstr>Table Chart:</vt:lpstr>
      <vt:lpstr>Cards:</vt:lpstr>
      <vt:lpstr>Dashboard:</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sayyad nagurbi</cp:lastModifiedBy>
  <cp:revision>6</cp:revision>
  <dcterms:created xsi:type="dcterms:W3CDTF">2021-02-16T05:19:01Z</dcterms:created>
  <dcterms:modified xsi:type="dcterms:W3CDTF">2025-05-17T08:18:04Z</dcterms:modified>
</cp:coreProperties>
</file>