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Lst>
  <p:notesMasterIdLst>
    <p:notesMasterId r:id="rId142"/>
  </p:notesMasterIdLst>
  <p:handoutMasterIdLst>
    <p:handoutMasterId r:id="rId143"/>
  </p:handoutMasterIdLst>
  <p:sldIdLst>
    <p:sldId id="928" r:id="rId6"/>
    <p:sldId id="792" r:id="rId7"/>
    <p:sldId id="793" r:id="rId8"/>
    <p:sldId id="794" r:id="rId9"/>
    <p:sldId id="795" r:id="rId10"/>
    <p:sldId id="796" r:id="rId11"/>
    <p:sldId id="797" r:id="rId12"/>
    <p:sldId id="798" r:id="rId13"/>
    <p:sldId id="799" r:id="rId14"/>
    <p:sldId id="800" r:id="rId15"/>
    <p:sldId id="801" r:id="rId16"/>
    <p:sldId id="802" r:id="rId17"/>
    <p:sldId id="803" r:id="rId18"/>
    <p:sldId id="804" r:id="rId19"/>
    <p:sldId id="805" r:id="rId20"/>
    <p:sldId id="806" r:id="rId21"/>
    <p:sldId id="807" r:id="rId22"/>
    <p:sldId id="808" r:id="rId23"/>
    <p:sldId id="809" r:id="rId24"/>
    <p:sldId id="810" r:id="rId25"/>
    <p:sldId id="811" r:id="rId26"/>
    <p:sldId id="812" r:id="rId27"/>
    <p:sldId id="813" r:id="rId28"/>
    <p:sldId id="814" r:id="rId29"/>
    <p:sldId id="815" r:id="rId30"/>
    <p:sldId id="816" r:id="rId31"/>
    <p:sldId id="817" r:id="rId32"/>
    <p:sldId id="818" r:id="rId33"/>
    <p:sldId id="819" r:id="rId34"/>
    <p:sldId id="820" r:id="rId35"/>
    <p:sldId id="821" r:id="rId36"/>
    <p:sldId id="822" r:id="rId37"/>
    <p:sldId id="823" r:id="rId38"/>
    <p:sldId id="824" r:id="rId39"/>
    <p:sldId id="825" r:id="rId40"/>
    <p:sldId id="826" r:id="rId41"/>
    <p:sldId id="827" r:id="rId42"/>
    <p:sldId id="828" r:id="rId43"/>
    <p:sldId id="829" r:id="rId44"/>
    <p:sldId id="830" r:id="rId45"/>
    <p:sldId id="831" r:id="rId46"/>
    <p:sldId id="832" r:id="rId47"/>
    <p:sldId id="833" r:id="rId48"/>
    <p:sldId id="834" r:id="rId49"/>
    <p:sldId id="835" r:id="rId50"/>
    <p:sldId id="836" r:id="rId51"/>
    <p:sldId id="838" r:id="rId52"/>
    <p:sldId id="839" r:id="rId53"/>
    <p:sldId id="840" r:id="rId54"/>
    <p:sldId id="841" r:id="rId55"/>
    <p:sldId id="842" r:id="rId56"/>
    <p:sldId id="843" r:id="rId57"/>
    <p:sldId id="844" r:id="rId58"/>
    <p:sldId id="845" r:id="rId59"/>
    <p:sldId id="846" r:id="rId60"/>
    <p:sldId id="847" r:id="rId61"/>
    <p:sldId id="848" r:id="rId62"/>
    <p:sldId id="849" r:id="rId63"/>
    <p:sldId id="850" r:id="rId64"/>
    <p:sldId id="851" r:id="rId65"/>
    <p:sldId id="852" r:id="rId66"/>
    <p:sldId id="853" r:id="rId67"/>
    <p:sldId id="854" r:id="rId68"/>
    <p:sldId id="855" r:id="rId69"/>
    <p:sldId id="856" r:id="rId70"/>
    <p:sldId id="857" r:id="rId71"/>
    <p:sldId id="858" r:id="rId72"/>
    <p:sldId id="859" r:id="rId73"/>
    <p:sldId id="860" r:id="rId74"/>
    <p:sldId id="861" r:id="rId75"/>
    <p:sldId id="862" r:id="rId76"/>
    <p:sldId id="863" r:id="rId77"/>
    <p:sldId id="864" r:id="rId78"/>
    <p:sldId id="865" r:id="rId79"/>
    <p:sldId id="866" r:id="rId80"/>
    <p:sldId id="867" r:id="rId81"/>
    <p:sldId id="868" r:id="rId82"/>
    <p:sldId id="869" r:id="rId83"/>
    <p:sldId id="870" r:id="rId84"/>
    <p:sldId id="871" r:id="rId85"/>
    <p:sldId id="872" r:id="rId86"/>
    <p:sldId id="873" r:id="rId87"/>
    <p:sldId id="874" r:id="rId88"/>
    <p:sldId id="875" r:id="rId89"/>
    <p:sldId id="876" r:id="rId90"/>
    <p:sldId id="877" r:id="rId91"/>
    <p:sldId id="878" r:id="rId92"/>
    <p:sldId id="879" r:id="rId93"/>
    <p:sldId id="880" r:id="rId94"/>
    <p:sldId id="881" r:id="rId95"/>
    <p:sldId id="882" r:id="rId96"/>
    <p:sldId id="883" r:id="rId97"/>
    <p:sldId id="884" r:id="rId98"/>
    <p:sldId id="885" r:id="rId99"/>
    <p:sldId id="886" r:id="rId100"/>
    <p:sldId id="887" r:id="rId101"/>
    <p:sldId id="888" r:id="rId102"/>
    <p:sldId id="889" r:id="rId103"/>
    <p:sldId id="890" r:id="rId104"/>
    <p:sldId id="891" r:id="rId105"/>
    <p:sldId id="892" r:id="rId106"/>
    <p:sldId id="893" r:id="rId107"/>
    <p:sldId id="894" r:id="rId108"/>
    <p:sldId id="895" r:id="rId109"/>
    <p:sldId id="896" r:id="rId110"/>
    <p:sldId id="897" r:id="rId111"/>
    <p:sldId id="898" r:id="rId112"/>
    <p:sldId id="899" r:id="rId113"/>
    <p:sldId id="900" r:id="rId114"/>
    <p:sldId id="901" r:id="rId115"/>
    <p:sldId id="902" r:id="rId116"/>
    <p:sldId id="903" r:id="rId117"/>
    <p:sldId id="904" r:id="rId118"/>
    <p:sldId id="905" r:id="rId119"/>
    <p:sldId id="906" r:id="rId120"/>
    <p:sldId id="907" r:id="rId121"/>
    <p:sldId id="908" r:id="rId122"/>
    <p:sldId id="909" r:id="rId123"/>
    <p:sldId id="910" r:id="rId124"/>
    <p:sldId id="911" r:id="rId125"/>
    <p:sldId id="912" r:id="rId126"/>
    <p:sldId id="913" r:id="rId127"/>
    <p:sldId id="914" r:id="rId128"/>
    <p:sldId id="915" r:id="rId129"/>
    <p:sldId id="916" r:id="rId130"/>
    <p:sldId id="917" r:id="rId131"/>
    <p:sldId id="918" r:id="rId132"/>
    <p:sldId id="919" r:id="rId133"/>
    <p:sldId id="920" r:id="rId134"/>
    <p:sldId id="921" r:id="rId135"/>
    <p:sldId id="922" r:id="rId136"/>
    <p:sldId id="923" r:id="rId137"/>
    <p:sldId id="924" r:id="rId138"/>
    <p:sldId id="925" r:id="rId139"/>
    <p:sldId id="926" r:id="rId140"/>
    <p:sldId id="927" r:id="rId141"/>
  </p:sldIdLst>
  <p:sldSz cx="9144000" cy="6858000" type="screen4x3"/>
  <p:notesSz cx="6858000" cy="9144000"/>
  <p:custDataLst>
    <p:tags r:id="rId1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5" orient="horz" pos="1008" userDrawn="1">
          <p15:clr>
            <a:srgbClr val="A4A3A4"/>
          </p15:clr>
        </p15:guide>
        <p15:guide id="6" orient="horz" pos="816"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2256" autoAdjust="0"/>
  </p:normalViewPr>
  <p:slideViewPr>
    <p:cSldViewPr>
      <p:cViewPr varScale="1">
        <p:scale>
          <a:sx n="90" d="100"/>
          <a:sy n="90" d="100"/>
        </p:scale>
        <p:origin x="2190" y="84"/>
      </p:cViewPr>
      <p:guideLst>
        <p:guide pos="288"/>
        <p:guide orient="horz" pos="1008"/>
        <p:guide orient="horz" pos="816"/>
        <p:guide orient="horz" pos="39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tableStyles" Target="tableStyles.xml"/><Relationship Id="rId5" Type="http://schemas.openxmlformats.org/officeDocument/2006/relationships/slideMaster" Target="slideMasters/slideMaster2.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handoutMaster" Target="handoutMasters/handoutMaster1.xml"/><Relationship Id="rId14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tags" Target="tags/tag1.xml"/><Relationship Id="rId90" Type="http://schemas.openxmlformats.org/officeDocument/2006/relationships/slide" Target="slides/slide8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00.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28.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333.wmf"/><Relationship Id="rId2" Type="http://schemas.openxmlformats.org/officeDocument/2006/relationships/image" Target="../media/image332.wmf"/><Relationship Id="rId1" Type="http://schemas.openxmlformats.org/officeDocument/2006/relationships/image" Target="../media/image331.wmf"/><Relationship Id="rId5" Type="http://schemas.openxmlformats.org/officeDocument/2006/relationships/image" Target="../media/image335.wmf"/><Relationship Id="rId4" Type="http://schemas.openxmlformats.org/officeDocument/2006/relationships/image" Target="../media/image334.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338.wmf"/><Relationship Id="rId2" Type="http://schemas.openxmlformats.org/officeDocument/2006/relationships/image" Target="../media/image337.wmf"/><Relationship Id="rId1" Type="http://schemas.openxmlformats.org/officeDocument/2006/relationships/image" Target="../media/image336.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339.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 Id="rId4" Type="http://schemas.openxmlformats.org/officeDocument/2006/relationships/image" Target="../media/image344.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348.w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s>
</file>

<file path=ppt/drawings/_rels/vmlDrawing108.vml.rels><?xml version="1.0" encoding="UTF-8" standalone="yes"?>
<Relationships xmlns="http://schemas.openxmlformats.org/package/2006/relationships"><Relationship Id="rId2" Type="http://schemas.openxmlformats.org/officeDocument/2006/relationships/image" Target="../media/image354.wmf"/><Relationship Id="rId1" Type="http://schemas.openxmlformats.org/officeDocument/2006/relationships/image" Target="../media/image353.w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35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356.w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360.wmf"/><Relationship Id="rId2" Type="http://schemas.openxmlformats.org/officeDocument/2006/relationships/image" Target="../media/image359.wmf"/><Relationship Id="rId1" Type="http://schemas.openxmlformats.org/officeDocument/2006/relationships/image" Target="../media/image358.wmf"/></Relationships>
</file>

<file path=ppt/drawings/_rels/vmlDrawing112.vml.rels><?xml version="1.0" encoding="UTF-8" standalone="yes"?>
<Relationships xmlns="http://schemas.openxmlformats.org/package/2006/relationships"><Relationship Id="rId2" Type="http://schemas.openxmlformats.org/officeDocument/2006/relationships/image" Target="../media/image362.wmf"/><Relationship Id="rId1" Type="http://schemas.openxmlformats.org/officeDocument/2006/relationships/image" Target="../media/image36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 Id="rId4" Type="http://schemas.openxmlformats.org/officeDocument/2006/relationships/image" Target="../media/image125.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29.wmf"/><Relationship Id="rId4" Type="http://schemas.openxmlformats.org/officeDocument/2006/relationships/image" Target="../media/image12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6.wmf"/><Relationship Id="rId1" Type="http://schemas.openxmlformats.org/officeDocument/2006/relationships/image" Target="../media/image13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4" Type="http://schemas.openxmlformats.org/officeDocument/2006/relationships/image" Target="../media/image155.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5" Type="http://schemas.openxmlformats.org/officeDocument/2006/relationships/image" Target="../media/image162.wmf"/><Relationship Id="rId4" Type="http://schemas.openxmlformats.org/officeDocument/2006/relationships/image" Target="../media/image16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5" Type="http://schemas.openxmlformats.org/officeDocument/2006/relationships/image" Target="../media/image170.wmf"/><Relationship Id="rId4" Type="http://schemas.openxmlformats.org/officeDocument/2006/relationships/image" Target="../media/image169.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5.wmf"/><Relationship Id="rId1" Type="http://schemas.openxmlformats.org/officeDocument/2006/relationships/image" Target="../media/image214.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2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5" Type="http://schemas.openxmlformats.org/officeDocument/2006/relationships/image" Target="../media/image233.wmf"/><Relationship Id="rId4" Type="http://schemas.openxmlformats.org/officeDocument/2006/relationships/image" Target="../media/image232.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5" Type="http://schemas.openxmlformats.org/officeDocument/2006/relationships/image" Target="../media/image241.wmf"/><Relationship Id="rId4" Type="http://schemas.openxmlformats.org/officeDocument/2006/relationships/image" Target="../media/image240.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21.wmf"/><Relationship Id="rId1" Type="http://schemas.openxmlformats.org/officeDocument/2006/relationships/image" Target="../media/image237.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5" Type="http://schemas.openxmlformats.org/officeDocument/2006/relationships/image" Target="../media/image248.wmf"/><Relationship Id="rId4" Type="http://schemas.openxmlformats.org/officeDocument/2006/relationships/image" Target="../media/image247.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4" Type="http://schemas.openxmlformats.org/officeDocument/2006/relationships/image" Target="../media/image257.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 Id="rId5" Type="http://schemas.openxmlformats.org/officeDocument/2006/relationships/image" Target="../media/image266.wmf"/><Relationship Id="rId4" Type="http://schemas.openxmlformats.org/officeDocument/2006/relationships/image" Target="../media/image26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268.wmf"/><Relationship Id="rId1" Type="http://schemas.openxmlformats.org/officeDocument/2006/relationships/image" Target="../media/image267.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70.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 Id="rId4" Type="http://schemas.openxmlformats.org/officeDocument/2006/relationships/image" Target="../media/image274.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76.wmf"/><Relationship Id="rId1" Type="http://schemas.openxmlformats.org/officeDocument/2006/relationships/image" Target="../media/image275.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278.wmf"/><Relationship Id="rId1" Type="http://schemas.openxmlformats.org/officeDocument/2006/relationships/image" Target="../media/image277.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280.wmf"/><Relationship Id="rId5" Type="http://schemas.openxmlformats.org/officeDocument/2006/relationships/image" Target="../media/image284.wmf"/><Relationship Id="rId4" Type="http://schemas.openxmlformats.org/officeDocument/2006/relationships/image" Target="../media/image283.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5" Type="http://schemas.openxmlformats.org/officeDocument/2006/relationships/image" Target="../media/image289.wmf"/><Relationship Id="rId4" Type="http://schemas.openxmlformats.org/officeDocument/2006/relationships/image" Target="../media/image288.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291.wmf"/><Relationship Id="rId1" Type="http://schemas.openxmlformats.org/officeDocument/2006/relationships/image" Target="../media/image290.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297.wmf"/><Relationship Id="rId1" Type="http://schemas.openxmlformats.org/officeDocument/2006/relationships/image" Target="../media/image29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4" Type="http://schemas.openxmlformats.org/officeDocument/2006/relationships/image" Target="../media/image301.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303.wmf"/><Relationship Id="rId1" Type="http://schemas.openxmlformats.org/officeDocument/2006/relationships/image" Target="../media/image302.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wmf"/><Relationship Id="rId5" Type="http://schemas.openxmlformats.org/officeDocument/2006/relationships/image" Target="../media/image308.wmf"/><Relationship Id="rId4" Type="http://schemas.openxmlformats.org/officeDocument/2006/relationships/image" Target="../media/image307.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309.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310.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311.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 Id="rId5" Type="http://schemas.openxmlformats.org/officeDocument/2006/relationships/image" Target="../media/image317.wmf"/><Relationship Id="rId4" Type="http://schemas.openxmlformats.org/officeDocument/2006/relationships/image" Target="../media/image316.wmf"/></Relationships>
</file>

<file path=ppt/drawings/_rels/vmlDrawing97.vml.rels><?xml version="1.0" encoding="UTF-8" standalone="yes"?>
<Relationships xmlns="http://schemas.openxmlformats.org/package/2006/relationships"><Relationship Id="rId2" Type="http://schemas.openxmlformats.org/officeDocument/2006/relationships/image" Target="../media/image319.wmf"/><Relationship Id="rId1" Type="http://schemas.openxmlformats.org/officeDocument/2006/relationships/image" Target="../media/image318.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wmf"/><Relationship Id="rId1" Type="http://schemas.openxmlformats.org/officeDocument/2006/relationships/image" Target="../media/image320.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 Id="rId4" Type="http://schemas.openxmlformats.org/officeDocument/2006/relationships/image" Target="../media/image3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90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height of the parallelepiped is labeled magnitude of w cosine of theta. The cross product of u and v is orthogonal to vector u. The product vector makes an angle of theta with w. The area of base = the absolute value of start expression u times v end expression. The volume of the parallelepiped is determined by different vectors with the formula, volume = area of base times height. With the second equation = the absolute value of start expression u times v end expression the absolute value of w the absolute value of start expression cosine theta end expression. And with the third and last equation = the absolute value of start expression left parenthesis u cross v right parenthesis times w end expression.</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83</a:t>
            </a:fld>
            <a:endParaRPr lang="en-US" dirty="0"/>
          </a:p>
        </p:txBody>
      </p:sp>
    </p:spTree>
    <p:extLst>
      <p:ext uri="{BB962C8B-B14F-4D97-AF65-F5344CB8AC3E}">
        <p14:creationId xmlns:p14="http://schemas.microsoft.com/office/powerpoint/2010/main" val="3109866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direction is denoted by t. Two vectors lie within an x y z plane. Vector, v = 2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+ 4 j minus 2 k, is parallel to a line that passes through points P sub 0 (negative 2, 0, 4), P sub 1 (0, 4, 2), and P sub 2 (2, 8, 0). The values of t at P sub 0 and P sub 1 are 0 and 1, respectively.</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90</a:t>
            </a:fld>
            <a:endParaRPr lang="en-US" dirty="0"/>
          </a:p>
        </p:txBody>
      </p:sp>
    </p:spTree>
    <p:extLst>
      <p:ext uri="{BB962C8B-B14F-4D97-AF65-F5344CB8AC3E}">
        <p14:creationId xmlns:p14="http://schemas.microsoft.com/office/powerpoint/2010/main" val="4157192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point, p, is parallel to a vector, v. A point in an upward direction labeled, S, cuts an angle theta with the line at P. The length of the perpendicular dashed line dropped from point S to vector v is the absolute value of start expression P S end expression sine of theta.</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98</a:t>
            </a:fld>
            <a:endParaRPr lang="en-US" dirty="0"/>
          </a:p>
        </p:txBody>
      </p:sp>
    </p:spTree>
    <p:extLst>
      <p:ext uri="{BB962C8B-B14F-4D97-AF65-F5344CB8AC3E}">
        <p14:creationId xmlns:p14="http://schemas.microsoft.com/office/powerpoint/2010/main" val="132809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graph plots a plane that represents the equation 3 x + 2 y + 6 z = 6. The following points are marked on the plane with (2, 0, 0) at x, (0, 0, 1) at y, and P (0, 3, 0) at z. The normal vector to the plane on point P is n = 3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+ 2 j + 6 k. Point S with coordinates (1, 1, 3) is connected to point P. A perpendicular line, from point S to vector n as a dashed line, completes a triangle. The base of the triangle is labeled, distance from S to the plane.</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114</a:t>
            </a:fld>
            <a:endParaRPr lang="en-US" dirty="0"/>
          </a:p>
        </p:txBody>
      </p:sp>
    </p:spTree>
    <p:extLst>
      <p:ext uri="{BB962C8B-B14F-4D97-AF65-F5344CB8AC3E}">
        <p14:creationId xmlns:p14="http://schemas.microsoft.com/office/powerpoint/2010/main" val="3606836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graph plots the cross section of the ellipsoid as three ellipses. Points A, B, and C are on the x axis, y axis, and z axis, respectively. The ellipse for equation start fraction x squared over a squared end fraction + start fraction z squared over c squared end fraction = 1 is in the x z plane. The ellipse for start fraction y squared over b squared end fraction + start fraction z squared over c squared end fraction = 1 is in the y z plane. And the ellipse for equation start fraction x squared over a squared end fraction + start fraction y squared over b squared end fraction = 1 is in the x y plane. The elliptical cross section is in plane z = z sub 0. The second graph plots an ellipsoid for equation start fraction x squared over a squared end fraction + start fraction y squared over b squared end fraction + start fraction z squared over c squared end fraction = 1.</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124</a:t>
            </a:fld>
            <a:endParaRPr lang="en-US" dirty="0"/>
          </a:p>
        </p:txBody>
      </p:sp>
    </p:spTree>
    <p:extLst>
      <p:ext uri="{BB962C8B-B14F-4D97-AF65-F5344CB8AC3E}">
        <p14:creationId xmlns:p14="http://schemas.microsoft.com/office/powerpoint/2010/main" val="502046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graph plots the cross section of a hyperbolic paraboloid in two hyperbolas and two parabolas. The parabola for equation, z =start fraction c over b squared end fraction y squared, is in y z plane with the vertex at the origin. The parabola for equation, z = negative start fraction c over a squared end fraction x squared, is in the x z plane with vertex at the origin. A part of the hyperbola for equation, start fraction y squared over b squared end fraction minus start fraction x squared over a squared = 1, is in plane z = c. The hyperbola is plotted at the top end of the curve. A part of the hyperbola for equation, start fraction x squared over a squared end fraction minus start fraction y squared over b squared = 1, is in plane z = negative c. The second graph plots the hyperbolic paraboloid with the saddle point at the origin.</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128</a:t>
            </a:fld>
            <a:endParaRPr lang="en-US" dirty="0"/>
          </a:p>
        </p:txBody>
      </p:sp>
    </p:spTree>
    <p:extLst>
      <p:ext uri="{BB962C8B-B14F-4D97-AF65-F5344CB8AC3E}">
        <p14:creationId xmlns:p14="http://schemas.microsoft.com/office/powerpoint/2010/main" val="3140853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graph plots the ellipsoid into three ellipses. The equation, start fraction left parenthesis x minus 1 right parenthesis squared over 4 end fraction + start fraction z squared over 1 end fraction = 1, has an ellipse in the plane at y = negative 2. The equation, start fraction left parenthesis y + 2 right parenthesis squared over 4 end fraction + start fraction z squared over 1 end fraction = 1, has an ellipse in the plane at x = 1. The equation, start fraction left parenthesis x minus 1 right parenthesis squared over 4 end fraction + start fraction left parenthesis y + 2 right parenthesis squared over 4 end fraction = 1, has an ellipse in the plane at z = 0, where the ellipse is a square. The second graph plots an ellipsoid centered at (1, negative 2, 0).</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133</a:t>
            </a:fld>
            <a:endParaRPr lang="en-US" dirty="0"/>
          </a:p>
        </p:txBody>
      </p:sp>
    </p:spTree>
    <p:extLst>
      <p:ext uri="{BB962C8B-B14F-4D97-AF65-F5344CB8AC3E}">
        <p14:creationId xmlns:p14="http://schemas.microsoft.com/office/powerpoint/2010/main" val="294313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136</a:t>
            </a:fld>
            <a:endParaRPr lang="en-US" dirty="0"/>
          </a:p>
        </p:txBody>
      </p:sp>
    </p:spTree>
    <p:extLst>
      <p:ext uri="{BB962C8B-B14F-4D97-AF65-F5344CB8AC3E}">
        <p14:creationId xmlns:p14="http://schemas.microsoft.com/office/powerpoint/2010/main" val="388552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vertices of the cube are (x, 0, 0), (x, 0, z), (0, 0, z), (0, y, z), (0, y, 0), (x, y, 0), and (x, y, z). The vertex at (x, y, z) is at point p that is perpendicular to the axes. The values, x, y, and z, are labeled constant.</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64186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Each of the three planes determines three lines passing through the plane. Plane x = 2 with a point (2, 0, 0) determines the line at y = 3 and z = 5. Plane y = 3 with a point (0, 3, 0) determines a line at x = 2 and z = 5. Plane z = 5 has point (0, 0, 5) determining a line at x = 2, y = 3. The planes have a point of inflection at (2, 3, 5).</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65710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Vector P Q with initial point, P, at (x sub 1, y sub 1, z sub 1) and terminal point, Q, at (x sub 2, y sub 2, z sub 2) pointing toward the northeast direction. The position vector of P Q is v with initial point at the origin and terminal point at (v sub 1, v sub 2, v sub 3). The positive y axis has a parallel run line, v sub 2, that inflects with a line, v sub 1, that is parallel to the x axis. A vertical dashed line, v sub 3, toward point (v sub 1, v sub 2, v sub 3) arises from the point of inflection between the lines v sub 2 and v sub 1.</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92249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illustration has three vectors with initial point from O. Vector, P sub 1 (x sub 1, y sub 1, z sub 1), extends toward the left from point 0. Vector, P sub 2 (x sub 2, y sub 2, z sub 2), extends toward the right from 0. Vector, M (start fraction x sub 1 + x sub 2 over 2 end fraction, start fraction y sub 1 + y sub 2 over 2 end fraction, start fraction z sub 1 + z sub 2 over 2 end fraction), extends at the center from point 0. A line is drawn between the terminal points of the three vectors. A vector extends from the terminal point of vector p toward M.</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65741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Vector u is on the x axis and vector v is 30 degrees from the y axis to the right. Dashed lines are drawn forming a parallelogram. A diagonal labeled, u + v, starts from the origin. The length of u is 500 and v is 70. The angle between u and u + v is theta.</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346161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illustration has two vectors, u and v, that make an acute angle. Vector v is represented by line P S. Vector v aligns to the horizontal axis from P until point R. Vector u, represented by line P Q, points to the top right. A dotted line that is perpendicular from Q to v meets P S at point R. The second illustration depicts two vectors, u and v, that make an obtuse angle. Line P S that lies on the horizontal axis represents vector v. Line P Q that points to the top left represents vector u. A dotted line that is perpendicular from Q onto v meets P S at point R. The vector then extends in the opposite direction of v.</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5686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angle between the two sides of the parallelogram, u and v, is theta. The area of the parallelogram = base times height = the absolute value of u times the absolute value of v times the absolute value of sine of theta = the absolute value of start expression u cross v end expression. The height connects the edge of vector v and the base of vector u to form a right angle triangle with a formula of h = the absolute value of v times the absolute value of sine theta.</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73</a:t>
            </a:fld>
            <a:endParaRPr lang="en-US" dirty="0"/>
          </a:p>
        </p:txBody>
      </p:sp>
    </p:spTree>
    <p:extLst>
      <p:ext uri="{BB962C8B-B14F-4D97-AF65-F5344CB8AC3E}">
        <p14:creationId xmlns:p14="http://schemas.microsoft.com/office/powerpoint/2010/main" val="261549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vector, r, passes through the length of a wrench, and another vector, F, makes an angle of theta with r. The torque is in the direction of the bolt. A third vector, n, which is perpendicular to r, is the point where vector F intersects r. The vector is labeled component of F perpendicular to r. The length of the vector is F sine of theta.</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80</a:t>
            </a:fld>
            <a:endParaRPr lang="en-US" dirty="0"/>
          </a:p>
        </p:txBody>
      </p:sp>
    </p:spTree>
    <p:extLst>
      <p:ext uri="{BB962C8B-B14F-4D97-AF65-F5344CB8AC3E}">
        <p14:creationId xmlns:p14="http://schemas.microsoft.com/office/powerpoint/2010/main" val="290294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3253872378"/>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19750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82193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47773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71949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1534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16526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500363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127830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374323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54087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623518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4060187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119635724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194144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248974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8424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99271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3229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28917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71432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42565827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1.jpg"/><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3"/>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86691005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100.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oleObject" Target="../embeddings/oleObject252.bin"/><Relationship Id="rId7" Type="http://schemas.openxmlformats.org/officeDocument/2006/relationships/oleObject" Target="../embeddings/oleObject254.bin"/><Relationship Id="rId2" Type="http://schemas.openxmlformats.org/officeDocument/2006/relationships/slideLayout" Target="../slideLayouts/slideLayout12.xml"/><Relationship Id="rId1" Type="http://schemas.openxmlformats.org/officeDocument/2006/relationships/vmlDrawing" Target="../drawings/vmlDrawing82.vml"/><Relationship Id="rId6" Type="http://schemas.openxmlformats.org/officeDocument/2006/relationships/image" Target="../media/image272.wmf"/><Relationship Id="rId5" Type="http://schemas.openxmlformats.org/officeDocument/2006/relationships/oleObject" Target="../embeddings/oleObject253.bin"/><Relationship Id="rId10" Type="http://schemas.openxmlformats.org/officeDocument/2006/relationships/image" Target="../media/image274.wmf"/><Relationship Id="rId4" Type="http://schemas.openxmlformats.org/officeDocument/2006/relationships/image" Target="../media/image271.wmf"/><Relationship Id="rId9" Type="http://schemas.openxmlformats.org/officeDocument/2006/relationships/oleObject" Target="../embeddings/oleObject255.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8.xml"/><Relationship Id="rId1" Type="http://schemas.openxmlformats.org/officeDocument/2006/relationships/vmlDrawing" Target="../drawings/vmlDrawing83.vml"/><Relationship Id="rId6" Type="http://schemas.openxmlformats.org/officeDocument/2006/relationships/image" Target="../media/image276.wmf"/><Relationship Id="rId5" Type="http://schemas.openxmlformats.org/officeDocument/2006/relationships/oleObject" Target="../embeddings/oleObject257.bin"/><Relationship Id="rId4" Type="http://schemas.openxmlformats.org/officeDocument/2006/relationships/image" Target="../media/image275.wmf"/></Relationships>
</file>

<file path=ppt/slides/_rels/slide102.xml.rels><?xml version="1.0" encoding="UTF-8" standalone="yes"?>
<Relationships xmlns="http://schemas.openxmlformats.org/package/2006/relationships"><Relationship Id="rId3" Type="http://schemas.openxmlformats.org/officeDocument/2006/relationships/image" Target="../media/image279.jpg"/><Relationship Id="rId7" Type="http://schemas.openxmlformats.org/officeDocument/2006/relationships/image" Target="../media/image278.wmf"/><Relationship Id="rId2" Type="http://schemas.openxmlformats.org/officeDocument/2006/relationships/slideLayout" Target="../slideLayouts/slideLayout9.xml"/><Relationship Id="rId1" Type="http://schemas.openxmlformats.org/officeDocument/2006/relationships/vmlDrawing" Target="../drawings/vmlDrawing84.vml"/><Relationship Id="rId6" Type="http://schemas.openxmlformats.org/officeDocument/2006/relationships/oleObject" Target="../embeddings/oleObject259.bin"/><Relationship Id="rId5" Type="http://schemas.openxmlformats.org/officeDocument/2006/relationships/image" Target="../media/image277.wmf"/><Relationship Id="rId4" Type="http://schemas.openxmlformats.org/officeDocument/2006/relationships/oleObject" Target="../embeddings/oleObject258.bin"/></Relationships>
</file>

<file path=ppt/slides/_rels/slide103.x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oleObject" Target="../embeddings/oleObject260.bin"/><Relationship Id="rId7" Type="http://schemas.openxmlformats.org/officeDocument/2006/relationships/oleObject" Target="../embeddings/oleObject262.bin"/><Relationship Id="rId12" Type="http://schemas.openxmlformats.org/officeDocument/2006/relationships/image" Target="../media/image284.wmf"/><Relationship Id="rId2" Type="http://schemas.openxmlformats.org/officeDocument/2006/relationships/slideLayout" Target="../slideLayouts/slideLayout12.xml"/><Relationship Id="rId1" Type="http://schemas.openxmlformats.org/officeDocument/2006/relationships/vmlDrawing" Target="../drawings/vmlDrawing85.vml"/><Relationship Id="rId6" Type="http://schemas.openxmlformats.org/officeDocument/2006/relationships/image" Target="../media/image281.wmf"/><Relationship Id="rId11" Type="http://schemas.openxmlformats.org/officeDocument/2006/relationships/oleObject" Target="../embeddings/oleObject264.bin"/><Relationship Id="rId5" Type="http://schemas.openxmlformats.org/officeDocument/2006/relationships/oleObject" Target="../embeddings/oleObject261.bin"/><Relationship Id="rId10" Type="http://schemas.openxmlformats.org/officeDocument/2006/relationships/image" Target="../media/image283.wmf"/><Relationship Id="rId4" Type="http://schemas.openxmlformats.org/officeDocument/2006/relationships/image" Target="../media/image280.wmf"/><Relationship Id="rId9" Type="http://schemas.openxmlformats.org/officeDocument/2006/relationships/oleObject" Target="../embeddings/oleObject263.bin"/></Relationships>
</file>

<file path=ppt/slides/_rels/slide104.x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289.wmf"/><Relationship Id="rId2" Type="http://schemas.openxmlformats.org/officeDocument/2006/relationships/slideLayout" Target="../slideLayouts/slideLayout12.xml"/><Relationship Id="rId1" Type="http://schemas.openxmlformats.org/officeDocument/2006/relationships/vmlDrawing" Target="../drawings/vmlDrawing86.vml"/><Relationship Id="rId6" Type="http://schemas.openxmlformats.org/officeDocument/2006/relationships/image" Target="../media/image286.w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288.wmf"/><Relationship Id="rId4" Type="http://schemas.openxmlformats.org/officeDocument/2006/relationships/image" Target="../media/image285.wmf"/><Relationship Id="rId9" Type="http://schemas.openxmlformats.org/officeDocument/2006/relationships/oleObject" Target="../embeddings/oleObject268.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70.bin"/><Relationship Id="rId2" Type="http://schemas.openxmlformats.org/officeDocument/2006/relationships/slideLayout" Target="../slideLayouts/slideLayout12.xml"/><Relationship Id="rId1" Type="http://schemas.openxmlformats.org/officeDocument/2006/relationships/vmlDrawing" Target="../drawings/vmlDrawing87.vml"/><Relationship Id="rId6" Type="http://schemas.openxmlformats.org/officeDocument/2006/relationships/image" Target="../media/image291.wmf"/><Relationship Id="rId5" Type="http://schemas.openxmlformats.org/officeDocument/2006/relationships/oleObject" Target="../embeddings/oleObject271.bin"/><Relationship Id="rId4" Type="http://schemas.openxmlformats.org/officeDocument/2006/relationships/image" Target="../media/image290.wmf"/></Relationships>
</file>

<file path=ppt/slides/_rels/slide106.x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oleObject" Target="../embeddings/oleObject272.bin"/><Relationship Id="rId7" Type="http://schemas.openxmlformats.org/officeDocument/2006/relationships/oleObject" Target="../embeddings/oleObject274.bin"/><Relationship Id="rId2" Type="http://schemas.openxmlformats.org/officeDocument/2006/relationships/slideLayout" Target="../slideLayouts/slideLayout12.xml"/><Relationship Id="rId1" Type="http://schemas.openxmlformats.org/officeDocument/2006/relationships/vmlDrawing" Target="../drawings/vmlDrawing88.vml"/><Relationship Id="rId6" Type="http://schemas.openxmlformats.org/officeDocument/2006/relationships/image" Target="../media/image293.wmf"/><Relationship Id="rId5" Type="http://schemas.openxmlformats.org/officeDocument/2006/relationships/oleObject" Target="../embeddings/oleObject273.bin"/><Relationship Id="rId4" Type="http://schemas.openxmlformats.org/officeDocument/2006/relationships/image" Target="../media/image292.wmf"/></Relationships>
</file>

<file path=ppt/slides/_rels/slide107.xml.rels><?xml version="1.0" encoding="UTF-8" standalone="yes"?>
<Relationships xmlns="http://schemas.openxmlformats.org/package/2006/relationships"><Relationship Id="rId2" Type="http://schemas.openxmlformats.org/officeDocument/2006/relationships/image" Target="../media/image295.jp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75.bin"/><Relationship Id="rId2" Type="http://schemas.openxmlformats.org/officeDocument/2006/relationships/slideLayout" Target="../slideLayouts/slideLayout12.xml"/><Relationship Id="rId1" Type="http://schemas.openxmlformats.org/officeDocument/2006/relationships/vmlDrawing" Target="../drawings/vmlDrawing89.vml"/><Relationship Id="rId6" Type="http://schemas.openxmlformats.org/officeDocument/2006/relationships/image" Target="../media/image297.wmf"/><Relationship Id="rId5" Type="http://schemas.openxmlformats.org/officeDocument/2006/relationships/oleObject" Target="../embeddings/oleObject276.bin"/><Relationship Id="rId4" Type="http://schemas.openxmlformats.org/officeDocument/2006/relationships/image" Target="../media/image296.wmf"/></Relationships>
</file>

<file path=ppt/slides/_rels/slide109.xml.rels><?xml version="1.0" encoding="UTF-8" standalone="yes"?>
<Relationships xmlns="http://schemas.openxmlformats.org/package/2006/relationships"><Relationship Id="rId8" Type="http://schemas.openxmlformats.org/officeDocument/2006/relationships/image" Target="../media/image300.wmf"/><Relationship Id="rId3" Type="http://schemas.openxmlformats.org/officeDocument/2006/relationships/oleObject" Target="../embeddings/oleObject277.bin"/><Relationship Id="rId7" Type="http://schemas.openxmlformats.org/officeDocument/2006/relationships/oleObject" Target="../embeddings/oleObject279.bin"/><Relationship Id="rId2" Type="http://schemas.openxmlformats.org/officeDocument/2006/relationships/slideLayout" Target="../slideLayouts/slideLayout12.xml"/><Relationship Id="rId1" Type="http://schemas.openxmlformats.org/officeDocument/2006/relationships/vmlDrawing" Target="../drawings/vmlDrawing90.vml"/><Relationship Id="rId6" Type="http://schemas.openxmlformats.org/officeDocument/2006/relationships/image" Target="../media/image299.wmf"/><Relationship Id="rId11" Type="http://schemas.openxmlformats.org/officeDocument/2006/relationships/oleObject" Target="../embeddings/oleObject281.bin"/><Relationship Id="rId5" Type="http://schemas.openxmlformats.org/officeDocument/2006/relationships/oleObject" Target="../embeddings/oleObject278.bin"/><Relationship Id="rId10" Type="http://schemas.openxmlformats.org/officeDocument/2006/relationships/image" Target="../media/image301.wmf"/><Relationship Id="rId4" Type="http://schemas.openxmlformats.org/officeDocument/2006/relationships/image" Target="../media/image298.wmf"/><Relationship Id="rId9" Type="http://schemas.openxmlformats.org/officeDocument/2006/relationships/oleObject" Target="../embeddings/oleObject28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303.wmf"/><Relationship Id="rId5" Type="http://schemas.openxmlformats.org/officeDocument/2006/relationships/oleObject" Target="../embeddings/oleObject283.bin"/><Relationship Id="rId4" Type="http://schemas.openxmlformats.org/officeDocument/2006/relationships/image" Target="../media/image302.wmf"/></Relationships>
</file>

<file path=ppt/slides/_rels/slide111.x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oleObject" Target="../embeddings/oleObject284.bin"/><Relationship Id="rId7" Type="http://schemas.openxmlformats.org/officeDocument/2006/relationships/oleObject" Target="../embeddings/oleObject286.bin"/><Relationship Id="rId12" Type="http://schemas.openxmlformats.org/officeDocument/2006/relationships/image" Target="../media/image308.wmf"/><Relationship Id="rId2" Type="http://schemas.openxmlformats.org/officeDocument/2006/relationships/slideLayout" Target="../slideLayouts/slideLayout8.xml"/><Relationship Id="rId1" Type="http://schemas.openxmlformats.org/officeDocument/2006/relationships/vmlDrawing" Target="../drawings/vmlDrawing92.vml"/><Relationship Id="rId6" Type="http://schemas.openxmlformats.org/officeDocument/2006/relationships/image" Target="../media/image305.wmf"/><Relationship Id="rId11" Type="http://schemas.openxmlformats.org/officeDocument/2006/relationships/oleObject" Target="../embeddings/oleObject288.bin"/><Relationship Id="rId5" Type="http://schemas.openxmlformats.org/officeDocument/2006/relationships/oleObject" Target="../embeddings/oleObject285.bin"/><Relationship Id="rId10" Type="http://schemas.openxmlformats.org/officeDocument/2006/relationships/image" Target="../media/image307.wmf"/><Relationship Id="rId4" Type="http://schemas.openxmlformats.org/officeDocument/2006/relationships/image" Target="../media/image304.wmf"/><Relationship Id="rId9" Type="http://schemas.openxmlformats.org/officeDocument/2006/relationships/oleObject" Target="../embeddings/oleObject287.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93.vml"/><Relationship Id="rId4" Type="http://schemas.openxmlformats.org/officeDocument/2006/relationships/image" Target="../media/image309.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90.bin"/><Relationship Id="rId2" Type="http://schemas.openxmlformats.org/officeDocument/2006/relationships/slideLayout" Target="../slideLayouts/slideLayout6.xml"/><Relationship Id="rId1" Type="http://schemas.openxmlformats.org/officeDocument/2006/relationships/vmlDrawing" Target="../drawings/vmlDrawing94.vml"/><Relationship Id="rId4" Type="http://schemas.openxmlformats.org/officeDocument/2006/relationships/image" Target="../media/image310.wmf"/></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vmlDrawing" Target="../drawings/vmlDrawing95.vml"/><Relationship Id="rId6" Type="http://schemas.openxmlformats.org/officeDocument/2006/relationships/image" Target="../media/image311.wmf"/><Relationship Id="rId5" Type="http://schemas.openxmlformats.org/officeDocument/2006/relationships/oleObject" Target="../embeddings/oleObject291.bin"/><Relationship Id="rId4" Type="http://schemas.openxmlformats.org/officeDocument/2006/relationships/image" Target="../media/image312.jpg"/></Relationships>
</file>

<file path=ppt/slides/_rels/slide115.xml.rels><?xml version="1.0" encoding="UTF-8" standalone="yes"?>
<Relationships xmlns="http://schemas.openxmlformats.org/package/2006/relationships"><Relationship Id="rId8" Type="http://schemas.openxmlformats.org/officeDocument/2006/relationships/image" Target="../media/image315.wmf"/><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317.wmf"/><Relationship Id="rId2" Type="http://schemas.openxmlformats.org/officeDocument/2006/relationships/slideLayout" Target="../slideLayouts/slideLayout12.xml"/><Relationship Id="rId1" Type="http://schemas.openxmlformats.org/officeDocument/2006/relationships/vmlDrawing" Target="../drawings/vmlDrawing96.vml"/><Relationship Id="rId6" Type="http://schemas.openxmlformats.org/officeDocument/2006/relationships/image" Target="../media/image314.w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316.wmf"/><Relationship Id="rId4" Type="http://schemas.openxmlformats.org/officeDocument/2006/relationships/image" Target="../media/image313.wmf"/><Relationship Id="rId9" Type="http://schemas.openxmlformats.org/officeDocument/2006/relationships/oleObject" Target="../embeddings/oleObject295.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97.bin"/><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image" Target="../media/image319.wmf"/><Relationship Id="rId5" Type="http://schemas.openxmlformats.org/officeDocument/2006/relationships/oleObject" Target="../embeddings/oleObject298.bin"/><Relationship Id="rId4" Type="http://schemas.openxmlformats.org/officeDocument/2006/relationships/image" Target="../media/image318.wmf"/></Relationships>
</file>

<file path=ppt/slides/_rels/slide117.xml.rels><?xml version="1.0" encoding="UTF-8" standalone="yes"?>
<Relationships xmlns="http://schemas.openxmlformats.org/package/2006/relationships"><Relationship Id="rId8" Type="http://schemas.openxmlformats.org/officeDocument/2006/relationships/image" Target="../media/image322.wmf"/><Relationship Id="rId3" Type="http://schemas.openxmlformats.org/officeDocument/2006/relationships/oleObject" Target="../embeddings/oleObject299.bin"/><Relationship Id="rId7" Type="http://schemas.openxmlformats.org/officeDocument/2006/relationships/oleObject" Target="../embeddings/oleObject301.bin"/><Relationship Id="rId2" Type="http://schemas.openxmlformats.org/officeDocument/2006/relationships/slideLayout" Target="../slideLayouts/slideLayout7.xml"/><Relationship Id="rId1" Type="http://schemas.openxmlformats.org/officeDocument/2006/relationships/vmlDrawing" Target="../drawings/vmlDrawing98.vml"/><Relationship Id="rId6" Type="http://schemas.openxmlformats.org/officeDocument/2006/relationships/image" Target="../media/image321.wmf"/><Relationship Id="rId5" Type="http://schemas.openxmlformats.org/officeDocument/2006/relationships/oleObject" Target="../embeddings/oleObject300.bin"/><Relationship Id="rId4" Type="http://schemas.openxmlformats.org/officeDocument/2006/relationships/image" Target="../media/image320.wmf"/></Relationships>
</file>

<file path=ppt/slides/_rels/slide118.xml.rels><?xml version="1.0" encoding="UTF-8" standalone="yes"?>
<Relationships xmlns="http://schemas.openxmlformats.org/package/2006/relationships"><Relationship Id="rId2" Type="http://schemas.openxmlformats.org/officeDocument/2006/relationships/image" Target="../media/image323.jp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8" Type="http://schemas.openxmlformats.org/officeDocument/2006/relationships/image" Target="../media/image326.wmf"/><Relationship Id="rId3" Type="http://schemas.openxmlformats.org/officeDocument/2006/relationships/oleObject" Target="../embeddings/oleObject302.bin"/><Relationship Id="rId7" Type="http://schemas.openxmlformats.org/officeDocument/2006/relationships/oleObject" Target="../embeddings/oleObject304.bin"/><Relationship Id="rId2" Type="http://schemas.openxmlformats.org/officeDocument/2006/relationships/slideLayout" Target="../slideLayouts/slideLayout12.xml"/><Relationship Id="rId1" Type="http://schemas.openxmlformats.org/officeDocument/2006/relationships/vmlDrawing" Target="../drawings/vmlDrawing99.vml"/><Relationship Id="rId6" Type="http://schemas.openxmlformats.org/officeDocument/2006/relationships/image" Target="../media/image325.wmf"/><Relationship Id="rId5" Type="http://schemas.openxmlformats.org/officeDocument/2006/relationships/oleObject" Target="../embeddings/oleObject303.bin"/><Relationship Id="rId10" Type="http://schemas.openxmlformats.org/officeDocument/2006/relationships/image" Target="../media/image327.wmf"/><Relationship Id="rId4" Type="http://schemas.openxmlformats.org/officeDocument/2006/relationships/image" Target="../media/image324.wmf"/><Relationship Id="rId9" Type="http://schemas.openxmlformats.org/officeDocument/2006/relationships/oleObject" Target="../embeddings/oleObject30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30.jpg"/><Relationship Id="rId7" Type="http://schemas.openxmlformats.org/officeDocument/2006/relationships/image" Target="../media/image329.wmf"/><Relationship Id="rId2" Type="http://schemas.openxmlformats.org/officeDocument/2006/relationships/slideLayout" Target="../slideLayouts/slideLayout9.xml"/><Relationship Id="rId1" Type="http://schemas.openxmlformats.org/officeDocument/2006/relationships/vmlDrawing" Target="../drawings/vmlDrawing100.vml"/><Relationship Id="rId6" Type="http://schemas.openxmlformats.org/officeDocument/2006/relationships/oleObject" Target="../embeddings/oleObject307.bin"/><Relationship Id="rId5" Type="http://schemas.openxmlformats.org/officeDocument/2006/relationships/image" Target="../media/image328.wmf"/><Relationship Id="rId4" Type="http://schemas.openxmlformats.org/officeDocument/2006/relationships/oleObject" Target="../embeddings/oleObject306.bin"/></Relationships>
</file>

<file path=ppt/slides/_rels/slide122.xml.rels><?xml version="1.0" encoding="UTF-8" standalone="yes"?>
<Relationships xmlns="http://schemas.openxmlformats.org/package/2006/relationships"><Relationship Id="rId8" Type="http://schemas.openxmlformats.org/officeDocument/2006/relationships/image" Target="../media/image333.wmf"/><Relationship Id="rId3" Type="http://schemas.openxmlformats.org/officeDocument/2006/relationships/oleObject" Target="../embeddings/oleObject308.bin"/><Relationship Id="rId7" Type="http://schemas.openxmlformats.org/officeDocument/2006/relationships/oleObject" Target="../embeddings/oleObject310.bin"/><Relationship Id="rId12" Type="http://schemas.openxmlformats.org/officeDocument/2006/relationships/image" Target="../media/image335.wmf"/><Relationship Id="rId2" Type="http://schemas.openxmlformats.org/officeDocument/2006/relationships/slideLayout" Target="../slideLayouts/slideLayout12.xml"/><Relationship Id="rId1" Type="http://schemas.openxmlformats.org/officeDocument/2006/relationships/vmlDrawing" Target="../drawings/vmlDrawing101.vml"/><Relationship Id="rId6" Type="http://schemas.openxmlformats.org/officeDocument/2006/relationships/image" Target="../media/image332.wmf"/><Relationship Id="rId11" Type="http://schemas.openxmlformats.org/officeDocument/2006/relationships/oleObject" Target="../embeddings/oleObject312.bin"/><Relationship Id="rId5" Type="http://schemas.openxmlformats.org/officeDocument/2006/relationships/oleObject" Target="../embeddings/oleObject309.bin"/><Relationship Id="rId10" Type="http://schemas.openxmlformats.org/officeDocument/2006/relationships/image" Target="../media/image334.wmf"/><Relationship Id="rId4" Type="http://schemas.openxmlformats.org/officeDocument/2006/relationships/image" Target="../media/image331.wmf"/><Relationship Id="rId9" Type="http://schemas.openxmlformats.org/officeDocument/2006/relationships/oleObject" Target="../embeddings/oleObject311.bin"/></Relationships>
</file>

<file path=ppt/slides/_rels/slide123.xml.rels><?xml version="1.0" encoding="UTF-8" standalone="yes"?>
<Relationships xmlns="http://schemas.openxmlformats.org/package/2006/relationships"><Relationship Id="rId8" Type="http://schemas.openxmlformats.org/officeDocument/2006/relationships/image" Target="../media/image338.wmf"/><Relationship Id="rId3" Type="http://schemas.openxmlformats.org/officeDocument/2006/relationships/oleObject" Target="../embeddings/oleObject313.bin"/><Relationship Id="rId7" Type="http://schemas.openxmlformats.org/officeDocument/2006/relationships/oleObject" Target="../embeddings/oleObject315.bin"/><Relationship Id="rId2" Type="http://schemas.openxmlformats.org/officeDocument/2006/relationships/slideLayout" Target="../slideLayouts/slideLayout12.xml"/><Relationship Id="rId1" Type="http://schemas.openxmlformats.org/officeDocument/2006/relationships/vmlDrawing" Target="../drawings/vmlDrawing102.vml"/><Relationship Id="rId6" Type="http://schemas.openxmlformats.org/officeDocument/2006/relationships/image" Target="../media/image337.wmf"/><Relationship Id="rId5" Type="http://schemas.openxmlformats.org/officeDocument/2006/relationships/oleObject" Target="../embeddings/oleObject314.bin"/><Relationship Id="rId4" Type="http://schemas.openxmlformats.org/officeDocument/2006/relationships/image" Target="../media/image336.wmf"/></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103.vml"/><Relationship Id="rId6" Type="http://schemas.openxmlformats.org/officeDocument/2006/relationships/image" Target="../media/image339.wmf"/><Relationship Id="rId5" Type="http://schemas.openxmlformats.org/officeDocument/2006/relationships/oleObject" Target="../embeddings/oleObject316.bin"/><Relationship Id="rId4" Type="http://schemas.openxmlformats.org/officeDocument/2006/relationships/image" Target="../media/image340.jpg"/></Relationships>
</file>

<file path=ppt/slides/_rels/slide125.x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oleObject" Target="../embeddings/oleObject317.bin"/><Relationship Id="rId7" Type="http://schemas.openxmlformats.org/officeDocument/2006/relationships/oleObject" Target="../embeddings/oleObject319.bin"/><Relationship Id="rId2" Type="http://schemas.openxmlformats.org/officeDocument/2006/relationships/slideLayout" Target="../slideLayouts/slideLayout12.xml"/><Relationship Id="rId1" Type="http://schemas.openxmlformats.org/officeDocument/2006/relationships/vmlDrawing" Target="../drawings/vmlDrawing104.vml"/><Relationship Id="rId6" Type="http://schemas.openxmlformats.org/officeDocument/2006/relationships/image" Target="../media/image342.wmf"/><Relationship Id="rId5" Type="http://schemas.openxmlformats.org/officeDocument/2006/relationships/oleObject" Target="../embeddings/oleObject318.bin"/><Relationship Id="rId10" Type="http://schemas.openxmlformats.org/officeDocument/2006/relationships/image" Target="../media/image344.wmf"/><Relationship Id="rId4" Type="http://schemas.openxmlformats.org/officeDocument/2006/relationships/image" Target="../media/image341.wmf"/><Relationship Id="rId9" Type="http://schemas.openxmlformats.org/officeDocument/2006/relationships/oleObject" Target="../embeddings/oleObject320.bin"/></Relationships>
</file>

<file path=ppt/slides/_rels/slide126.xml.rels><?xml version="1.0" encoding="UTF-8" standalone="yes"?>
<Relationships xmlns="http://schemas.openxmlformats.org/package/2006/relationships"><Relationship Id="rId8" Type="http://schemas.openxmlformats.org/officeDocument/2006/relationships/image" Target="../media/image347.wmf"/><Relationship Id="rId3" Type="http://schemas.openxmlformats.org/officeDocument/2006/relationships/oleObject" Target="../embeddings/oleObject321.bin"/><Relationship Id="rId7" Type="http://schemas.openxmlformats.org/officeDocument/2006/relationships/oleObject" Target="../embeddings/oleObject323.bin"/><Relationship Id="rId2" Type="http://schemas.openxmlformats.org/officeDocument/2006/relationships/slideLayout" Target="../slideLayouts/slideLayout12.xml"/><Relationship Id="rId1" Type="http://schemas.openxmlformats.org/officeDocument/2006/relationships/vmlDrawing" Target="../drawings/vmlDrawing105.vml"/><Relationship Id="rId6" Type="http://schemas.openxmlformats.org/officeDocument/2006/relationships/image" Target="../media/image346.wmf"/><Relationship Id="rId5" Type="http://schemas.openxmlformats.org/officeDocument/2006/relationships/oleObject" Target="../embeddings/oleObject322.bin"/><Relationship Id="rId4" Type="http://schemas.openxmlformats.org/officeDocument/2006/relationships/image" Target="../media/image345.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vmlDrawing" Target="../drawings/vmlDrawing106.vml"/><Relationship Id="rId6" Type="http://schemas.openxmlformats.org/officeDocument/2006/relationships/image" Target="../media/image348.wmf"/><Relationship Id="rId5" Type="http://schemas.openxmlformats.org/officeDocument/2006/relationships/oleObject" Target="../embeddings/oleObject324.bin"/><Relationship Id="rId4" Type="http://schemas.openxmlformats.org/officeDocument/2006/relationships/image" Target="../media/image349.jpg"/></Relationships>
</file>

<file path=ppt/slides/_rels/slide129.x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oleObject" Target="../embeddings/oleObject325.bin"/><Relationship Id="rId7" Type="http://schemas.openxmlformats.org/officeDocument/2006/relationships/oleObject" Target="../embeddings/oleObject327.bin"/><Relationship Id="rId2" Type="http://schemas.openxmlformats.org/officeDocument/2006/relationships/slideLayout" Target="../slideLayouts/slideLayout7.xml"/><Relationship Id="rId1" Type="http://schemas.openxmlformats.org/officeDocument/2006/relationships/vmlDrawing" Target="../drawings/vmlDrawing107.vml"/><Relationship Id="rId6" Type="http://schemas.openxmlformats.org/officeDocument/2006/relationships/image" Target="../media/image351.wmf"/><Relationship Id="rId5" Type="http://schemas.openxmlformats.org/officeDocument/2006/relationships/oleObject" Target="../embeddings/oleObject326.bin"/><Relationship Id="rId4" Type="http://schemas.openxmlformats.org/officeDocument/2006/relationships/image" Target="../media/image350.wmf"/></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6.bin"/></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28.bin"/><Relationship Id="rId2" Type="http://schemas.openxmlformats.org/officeDocument/2006/relationships/slideLayout" Target="../slideLayouts/slideLayout12.xml"/><Relationship Id="rId1" Type="http://schemas.openxmlformats.org/officeDocument/2006/relationships/vmlDrawing" Target="../drawings/vmlDrawing108.vml"/><Relationship Id="rId6" Type="http://schemas.openxmlformats.org/officeDocument/2006/relationships/image" Target="../media/image354.wmf"/><Relationship Id="rId5" Type="http://schemas.openxmlformats.org/officeDocument/2006/relationships/oleObject" Target="../embeddings/oleObject329.bin"/><Relationship Id="rId4" Type="http://schemas.openxmlformats.org/officeDocument/2006/relationships/image" Target="../media/image353.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330.bin"/><Relationship Id="rId2" Type="http://schemas.openxmlformats.org/officeDocument/2006/relationships/slideLayout" Target="../slideLayouts/slideLayout7.xml"/><Relationship Id="rId1" Type="http://schemas.openxmlformats.org/officeDocument/2006/relationships/vmlDrawing" Target="../drawings/vmlDrawing109.vml"/><Relationship Id="rId4" Type="http://schemas.openxmlformats.org/officeDocument/2006/relationships/image" Target="../media/image355.wmf"/></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10.vml"/><Relationship Id="rId6" Type="http://schemas.openxmlformats.org/officeDocument/2006/relationships/image" Target="../media/image356.wmf"/><Relationship Id="rId5" Type="http://schemas.openxmlformats.org/officeDocument/2006/relationships/oleObject" Target="../embeddings/oleObject331.bin"/><Relationship Id="rId4" Type="http://schemas.openxmlformats.org/officeDocument/2006/relationships/image" Target="../media/image357.jpg"/></Relationships>
</file>

<file path=ppt/slides/_rels/slide134.xml.rels><?xml version="1.0" encoding="UTF-8" standalone="yes"?>
<Relationships xmlns="http://schemas.openxmlformats.org/package/2006/relationships"><Relationship Id="rId8" Type="http://schemas.openxmlformats.org/officeDocument/2006/relationships/image" Target="../media/image360.wmf"/><Relationship Id="rId3" Type="http://schemas.openxmlformats.org/officeDocument/2006/relationships/oleObject" Target="../embeddings/oleObject332.bin"/><Relationship Id="rId7"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111.vml"/><Relationship Id="rId6" Type="http://schemas.openxmlformats.org/officeDocument/2006/relationships/image" Target="../media/image359.wmf"/><Relationship Id="rId5" Type="http://schemas.openxmlformats.org/officeDocument/2006/relationships/oleObject" Target="../embeddings/oleObject333.bin"/><Relationship Id="rId4" Type="http://schemas.openxmlformats.org/officeDocument/2006/relationships/image" Target="../media/image358.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335.bin"/><Relationship Id="rId2" Type="http://schemas.openxmlformats.org/officeDocument/2006/relationships/slideLayout" Target="../slideLayouts/slideLayout9.xml"/><Relationship Id="rId1" Type="http://schemas.openxmlformats.org/officeDocument/2006/relationships/vmlDrawing" Target="../drawings/vmlDrawing112.vml"/><Relationship Id="rId6" Type="http://schemas.openxmlformats.org/officeDocument/2006/relationships/image" Target="../media/image362.wmf"/><Relationship Id="rId5" Type="http://schemas.openxmlformats.org/officeDocument/2006/relationships/oleObject" Target="../embeddings/oleObject336.bin"/><Relationship Id="rId4" Type="http://schemas.openxmlformats.org/officeDocument/2006/relationships/image" Target="../media/image361.wmf"/></Relationships>
</file>

<file path=ppt/slides/_rels/slide136.xml.rels><?xml version="1.0" encoding="UTF-8" standalone="yes"?>
<Relationships xmlns="http://schemas.openxmlformats.org/package/2006/relationships"><Relationship Id="rId3" Type="http://schemas.openxmlformats.org/officeDocument/2006/relationships/image" Target="../media/image363.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364.svg"/></Relationships>
</file>

<file path=ppt/slides/_rels/slide1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0.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slideLayout" Target="../slideLayouts/slideLayout8.xml"/><Relationship Id="rId1" Type="http://schemas.openxmlformats.org/officeDocument/2006/relationships/vmlDrawing" Target="../drawings/vmlDrawing10.vml"/><Relationship Id="rId5" Type="http://schemas.openxmlformats.org/officeDocument/2006/relationships/image" Target="../media/image37.wmf"/><Relationship Id="rId4"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32.bin"/><Relationship Id="rId4" Type="http://schemas.openxmlformats.org/officeDocument/2006/relationships/image" Target="../media/image39.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34.bin"/><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33.bin"/><Relationship Id="rId4" Type="http://schemas.openxmlformats.org/officeDocument/2006/relationships/image" Target="../media/image42.jpg"/></Relationships>
</file>

<file path=ppt/slides/_rels/slide1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6.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40.bin"/><Relationship Id="rId4" Type="http://schemas.openxmlformats.org/officeDocument/2006/relationships/image" Target="../media/image47.wmf"/></Relationships>
</file>

<file path=ppt/slides/_rels/slide2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3.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0.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4.bin"/></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10.xml"/><Relationship Id="rId1" Type="http://schemas.openxmlformats.org/officeDocument/2006/relationships/vmlDrawing" Target="../drawings/vmlDrawing16.vml"/><Relationship Id="rId6" Type="http://schemas.openxmlformats.org/officeDocument/2006/relationships/image" Target="../media/image55.wmf"/><Relationship Id="rId5" Type="http://schemas.openxmlformats.org/officeDocument/2006/relationships/oleObject" Target="../embeddings/oleObject47.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60.wmf"/><Relationship Id="rId5" Type="http://schemas.openxmlformats.org/officeDocument/2006/relationships/oleObject" Target="../embeddings/oleObject51.bin"/><Relationship Id="rId4" Type="http://schemas.openxmlformats.org/officeDocument/2006/relationships/image" Target="../media/image59.wmf"/></Relationships>
</file>

<file path=ppt/slides/_rels/slide25.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0.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54.bin"/><Relationship Id="rId4" Type="http://schemas.openxmlformats.org/officeDocument/2006/relationships/image" Target="../media/image62.wmf"/></Relationships>
</file>

<file path=ppt/slides/_rels/slide2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10.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57.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59.bin"/></Relationships>
</file>

<file path=ppt/slides/_rels/slide2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image" Target="../media/image70.wmf"/><Relationship Id="rId5" Type="http://schemas.openxmlformats.org/officeDocument/2006/relationships/oleObject" Target="../embeddings/oleObject61.bin"/><Relationship Id="rId4" Type="http://schemas.openxmlformats.org/officeDocument/2006/relationships/image" Target="../media/image69.wmf"/></Relationships>
</file>

<file path=ppt/slides/_rels/slide28.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6.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73.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66.bin"/></Relationships>
</file>

<file path=ppt/slides/_rels/slide29.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78.wmf"/><Relationship Id="rId5" Type="http://schemas.openxmlformats.org/officeDocument/2006/relationships/oleObject" Target="../embeddings/oleObject69.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1.bin"/></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81.wmf"/></Relationships>
</file>

<file path=ppt/slides/_rels/slide31.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6.wmf"/><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83.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6.bin"/><Relationship Id="rId14" Type="http://schemas.openxmlformats.org/officeDocument/2006/relationships/image" Target="../media/image87.wmf"/></Relationships>
</file>

<file path=ppt/slides/_rels/slide32.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89.wmf"/><Relationship Id="rId5" Type="http://schemas.openxmlformats.org/officeDocument/2006/relationships/oleObject" Target="../embeddings/oleObject80.bin"/><Relationship Id="rId4" Type="http://schemas.openxmlformats.org/officeDocument/2006/relationships/image" Target="../media/image88.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26.vml"/><Relationship Id="rId6" Type="http://schemas.openxmlformats.org/officeDocument/2006/relationships/image" Target="../media/image91.wmf"/><Relationship Id="rId5" Type="http://schemas.openxmlformats.org/officeDocument/2006/relationships/oleObject" Target="../embeddings/oleObject82.bin"/><Relationship Id="rId4" Type="http://schemas.openxmlformats.org/officeDocument/2006/relationships/image" Target="../media/image92.jp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94.wmf"/><Relationship Id="rId5" Type="http://schemas.openxmlformats.org/officeDocument/2006/relationships/oleObject" Target="../embeddings/oleObject84.bin"/><Relationship Id="rId4" Type="http://schemas.openxmlformats.org/officeDocument/2006/relationships/image" Target="../media/image9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96.wmf"/><Relationship Id="rId5" Type="http://schemas.openxmlformats.org/officeDocument/2006/relationships/oleObject" Target="../embeddings/oleObject86.bin"/><Relationship Id="rId4" Type="http://schemas.openxmlformats.org/officeDocument/2006/relationships/image" Target="../media/image95.wmf"/></Relationships>
</file>

<file path=ppt/slides/_rels/slide36.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9.xml"/><Relationship Id="rId1" Type="http://schemas.openxmlformats.org/officeDocument/2006/relationships/vmlDrawing" Target="../drawings/vmlDrawing29.vml"/><Relationship Id="rId4" Type="http://schemas.openxmlformats.org/officeDocument/2006/relationships/image" Target="../media/image98.wmf"/></Relationships>
</file>

<file path=ppt/slides/_rels/slide38.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00.wmf"/><Relationship Id="rId5" Type="http://schemas.openxmlformats.org/officeDocument/2006/relationships/oleObject" Target="../embeddings/oleObject89.bin"/><Relationship Id="rId4" Type="http://schemas.openxmlformats.org/officeDocument/2006/relationships/image" Target="../media/image99.wmf"/></Relationships>
</file>

<file path=ppt/slides/_rels/slide39.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03.wmf"/><Relationship Id="rId5" Type="http://schemas.openxmlformats.org/officeDocument/2006/relationships/oleObject" Target="../embeddings/oleObject92.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94.bin"/></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7.jpg"/><Relationship Id="rId2" Type="http://schemas.openxmlformats.org/officeDocument/2006/relationships/image" Target="../media/image106.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5.bin"/><Relationship Id="rId7" Type="http://schemas.openxmlformats.org/officeDocument/2006/relationships/image" Target="../media/image109.wmf"/><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108.wmf"/><Relationship Id="rId9" Type="http://schemas.openxmlformats.org/officeDocument/2006/relationships/image" Target="../media/image110.wmf"/></Relationships>
</file>

<file path=ppt/slides/_rels/slide42.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15.wmf"/><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image" Target="../media/image112.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02.bin"/><Relationship Id="rId14" Type="http://schemas.openxmlformats.org/officeDocument/2006/relationships/image" Target="../media/image116.wmf"/></Relationships>
</file>

<file path=ppt/slides/_rels/slide43.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9.xml"/><Relationship Id="rId1" Type="http://schemas.openxmlformats.org/officeDocument/2006/relationships/vmlDrawing" Target="../drawings/vmlDrawing34.vml"/><Relationship Id="rId6" Type="http://schemas.openxmlformats.org/officeDocument/2006/relationships/image" Target="../media/image118.wmf"/><Relationship Id="rId5" Type="http://schemas.openxmlformats.org/officeDocument/2006/relationships/oleObject" Target="../embeddings/oleObject106.bin"/><Relationship Id="rId4" Type="http://schemas.openxmlformats.org/officeDocument/2006/relationships/image" Target="../media/image11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8.xml"/><Relationship Id="rId1" Type="http://schemas.openxmlformats.org/officeDocument/2006/relationships/vmlDrawing" Target="../drawings/vmlDrawing35.vml"/><Relationship Id="rId6" Type="http://schemas.openxmlformats.org/officeDocument/2006/relationships/image" Target="../media/image121.wmf"/><Relationship Id="rId5" Type="http://schemas.openxmlformats.org/officeDocument/2006/relationships/oleObject" Target="../embeddings/oleObject109.bin"/><Relationship Id="rId4" Type="http://schemas.openxmlformats.org/officeDocument/2006/relationships/image" Target="../media/image120.wmf"/></Relationships>
</file>

<file path=ppt/slides/_rels/slide45.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123.emf"/><Relationship Id="rId5" Type="http://schemas.openxmlformats.org/officeDocument/2006/relationships/oleObject" Target="../embeddings/oleObject111.bin"/><Relationship Id="rId10" Type="http://schemas.openxmlformats.org/officeDocument/2006/relationships/image" Target="../media/image125.emf"/><Relationship Id="rId4" Type="http://schemas.openxmlformats.org/officeDocument/2006/relationships/image" Target="../media/image122.emf"/><Relationship Id="rId9" Type="http://schemas.openxmlformats.org/officeDocument/2006/relationships/oleObject" Target="../embeddings/oleObject113.bin"/></Relationships>
</file>

<file path=ppt/slides/_rels/slide4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29.wmf"/><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127.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28.wmf"/><Relationship Id="rId4" Type="http://schemas.openxmlformats.org/officeDocument/2006/relationships/image" Target="../media/image126.wmf"/><Relationship Id="rId9" Type="http://schemas.openxmlformats.org/officeDocument/2006/relationships/oleObject" Target="../embeddings/oleObject117.bin"/></Relationships>
</file>

<file path=ppt/slides/_rels/slide47.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10.xml"/><Relationship Id="rId1" Type="http://schemas.openxmlformats.org/officeDocument/2006/relationships/vmlDrawing" Target="../drawings/vmlDrawing38.vml"/><Relationship Id="rId6" Type="http://schemas.openxmlformats.org/officeDocument/2006/relationships/image" Target="../media/image131.emf"/><Relationship Id="rId5" Type="http://schemas.openxmlformats.org/officeDocument/2006/relationships/oleObject" Target="../embeddings/oleObject120.bin"/><Relationship Id="rId4" Type="http://schemas.openxmlformats.org/officeDocument/2006/relationships/image" Target="../media/image130.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4.jpg"/><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image" Target="../media/image133.wmf"/><Relationship Id="rId4" Type="http://schemas.openxmlformats.org/officeDocument/2006/relationships/oleObject" Target="../embeddings/oleObject122.bin"/></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136.wmf"/><Relationship Id="rId5" Type="http://schemas.openxmlformats.org/officeDocument/2006/relationships/oleObject" Target="../embeddings/oleObject124.bin"/><Relationship Id="rId4" Type="http://schemas.openxmlformats.org/officeDocument/2006/relationships/image" Target="../media/image135.wmf"/></Relationships>
</file>

<file path=ppt/slides/_rels/slide51.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136.wmf"/><Relationship Id="rId5" Type="http://schemas.openxmlformats.org/officeDocument/2006/relationships/oleObject" Target="../embeddings/oleObject127.bin"/><Relationship Id="rId4" Type="http://schemas.openxmlformats.org/officeDocument/2006/relationships/image" Target="../media/image138.wmf"/></Relationships>
</file>

<file path=ppt/slides/_rels/slide52.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image" Target="../media/image141.wmf"/><Relationship Id="rId5" Type="http://schemas.openxmlformats.org/officeDocument/2006/relationships/oleObject" Target="../embeddings/oleObject130.bin"/><Relationship Id="rId4" Type="http://schemas.openxmlformats.org/officeDocument/2006/relationships/image" Target="../media/image14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image" Target="../media/image144.wmf"/><Relationship Id="rId5" Type="http://schemas.openxmlformats.org/officeDocument/2006/relationships/oleObject" Target="../embeddings/oleObject133.bin"/><Relationship Id="rId4" Type="http://schemas.openxmlformats.org/officeDocument/2006/relationships/image" Target="../media/image143.wmf"/></Relationships>
</file>

<file path=ppt/slides/_rels/slide54.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49.wmf"/><Relationship Id="rId2" Type="http://schemas.openxmlformats.org/officeDocument/2006/relationships/slideLayout" Target="../slideLayouts/slideLayout12.xml"/><Relationship Id="rId1" Type="http://schemas.openxmlformats.org/officeDocument/2006/relationships/vmlDrawing" Target="../drawings/vmlDrawing44.vml"/><Relationship Id="rId6" Type="http://schemas.openxmlformats.org/officeDocument/2006/relationships/image" Target="../media/image146.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37.bin"/><Relationship Id="rId14" Type="http://schemas.openxmlformats.org/officeDocument/2006/relationships/image" Target="../media/image15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6.xml"/><Relationship Id="rId1" Type="http://schemas.openxmlformats.org/officeDocument/2006/relationships/vmlDrawing" Target="../drawings/vmlDrawing45.vml"/><Relationship Id="rId4" Type="http://schemas.openxmlformats.org/officeDocument/2006/relationships/image" Target="../media/image151.wmf"/></Relationships>
</file>

<file path=ppt/slides/_rels/slide56.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12.xml"/><Relationship Id="rId1" Type="http://schemas.openxmlformats.org/officeDocument/2006/relationships/vmlDrawing" Target="../drawings/vmlDrawing46.vml"/><Relationship Id="rId6" Type="http://schemas.openxmlformats.org/officeDocument/2006/relationships/image" Target="../media/image153.wmf"/><Relationship Id="rId5" Type="http://schemas.openxmlformats.org/officeDocument/2006/relationships/oleObject" Target="../embeddings/oleObject142.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44.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157.wmf"/><Relationship Id="rId5" Type="http://schemas.openxmlformats.org/officeDocument/2006/relationships/oleObject" Target="../embeddings/oleObject146.bin"/><Relationship Id="rId4" Type="http://schemas.openxmlformats.org/officeDocument/2006/relationships/image" Target="../media/image156.wmf"/></Relationships>
</file>

<file path=ppt/slides/_rels/slide58.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62.wmf"/><Relationship Id="rId2" Type="http://schemas.openxmlformats.org/officeDocument/2006/relationships/slideLayout" Target="../slideLayouts/slideLayout12.xml"/><Relationship Id="rId1" Type="http://schemas.openxmlformats.org/officeDocument/2006/relationships/vmlDrawing" Target="../drawings/vmlDrawing48.vml"/><Relationship Id="rId6" Type="http://schemas.openxmlformats.org/officeDocument/2006/relationships/image" Target="../media/image159.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50.bin"/></Relationships>
</file>

<file path=ppt/slides/_rels/slide59.xml.rels><?xml version="1.0" encoding="UTF-8" standalone="yes"?>
<Relationships xmlns="http://schemas.openxmlformats.org/package/2006/relationships"><Relationship Id="rId3" Type="http://schemas.openxmlformats.org/officeDocument/2006/relationships/image" Target="../media/image16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65.wmf"/><Relationship Id="rId5" Type="http://schemas.openxmlformats.org/officeDocument/2006/relationships/oleObject" Target="../embeddings/oleObject153.bin"/><Relationship Id="rId4" Type="http://schemas.openxmlformats.org/officeDocument/2006/relationships/image" Target="../media/image164.wmf"/></Relationships>
</file>

<file path=ppt/slides/_rels/slide61.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70.wmf"/><Relationship Id="rId2" Type="http://schemas.openxmlformats.org/officeDocument/2006/relationships/slideLayout" Target="../slideLayouts/slideLayout12.xml"/><Relationship Id="rId1" Type="http://schemas.openxmlformats.org/officeDocument/2006/relationships/vmlDrawing" Target="../drawings/vmlDrawing50.vml"/><Relationship Id="rId6" Type="http://schemas.openxmlformats.org/officeDocument/2006/relationships/image" Target="../media/image167.w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57.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72.wmf"/><Relationship Id="rId5" Type="http://schemas.openxmlformats.org/officeDocument/2006/relationships/oleObject" Target="../embeddings/oleObject160.bin"/><Relationship Id="rId4" Type="http://schemas.openxmlformats.org/officeDocument/2006/relationships/image" Target="../media/image171.wmf"/></Relationships>
</file>

<file path=ppt/slides/_rels/slide63.xml.rels><?xml version="1.0" encoding="UTF-8" standalone="yes"?>
<Relationships xmlns="http://schemas.openxmlformats.org/package/2006/relationships"><Relationship Id="rId3" Type="http://schemas.openxmlformats.org/officeDocument/2006/relationships/image" Target="../media/image175.jpg"/><Relationship Id="rId7" Type="http://schemas.openxmlformats.org/officeDocument/2006/relationships/image" Target="../media/image174.wmf"/><Relationship Id="rId2" Type="http://schemas.openxmlformats.org/officeDocument/2006/relationships/slideLayout" Target="../slideLayouts/slideLayout10.xml"/><Relationship Id="rId1" Type="http://schemas.openxmlformats.org/officeDocument/2006/relationships/vmlDrawing" Target="../drawings/vmlDrawing52.vml"/><Relationship Id="rId6" Type="http://schemas.openxmlformats.org/officeDocument/2006/relationships/oleObject" Target="../embeddings/oleObject162.bin"/><Relationship Id="rId5" Type="http://schemas.openxmlformats.org/officeDocument/2006/relationships/image" Target="../media/image173.wmf"/><Relationship Id="rId4" Type="http://schemas.openxmlformats.org/officeDocument/2006/relationships/oleObject" Target="../embeddings/oleObject161.bin"/></Relationships>
</file>

<file path=ppt/slides/_rels/slide64.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80.wmf"/><Relationship Id="rId2" Type="http://schemas.openxmlformats.org/officeDocument/2006/relationships/slideLayout" Target="../slideLayouts/slideLayout12.xml"/><Relationship Id="rId1" Type="http://schemas.openxmlformats.org/officeDocument/2006/relationships/vmlDrawing" Target="../drawings/vmlDrawing53.vml"/><Relationship Id="rId6" Type="http://schemas.openxmlformats.org/officeDocument/2006/relationships/image" Target="../media/image177.wmf"/><Relationship Id="rId11" Type="http://schemas.openxmlformats.org/officeDocument/2006/relationships/oleObject" Target="../embeddings/oleObject167.bin"/><Relationship Id="rId5" Type="http://schemas.openxmlformats.org/officeDocument/2006/relationships/oleObject" Target="../embeddings/oleObject164.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166.bin"/><Relationship Id="rId14" Type="http://schemas.openxmlformats.org/officeDocument/2006/relationships/image" Target="../media/image181.wmf"/></Relationships>
</file>

<file path=ppt/slides/_rels/slide65.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12.xml"/><Relationship Id="rId1" Type="http://schemas.openxmlformats.org/officeDocument/2006/relationships/vmlDrawing" Target="../drawings/vmlDrawing54.vml"/><Relationship Id="rId6" Type="http://schemas.openxmlformats.org/officeDocument/2006/relationships/image" Target="../media/image183.wmf"/><Relationship Id="rId5" Type="http://schemas.openxmlformats.org/officeDocument/2006/relationships/oleObject" Target="../embeddings/oleObject170.bin"/><Relationship Id="rId4" Type="http://schemas.openxmlformats.org/officeDocument/2006/relationships/image" Target="../media/image182.wmf"/></Relationships>
</file>

<file path=ppt/slides/_rels/slide66.xml.rels><?xml version="1.0" encoding="UTF-8" standalone="yes"?>
<Relationships xmlns="http://schemas.openxmlformats.org/package/2006/relationships"><Relationship Id="rId3" Type="http://schemas.openxmlformats.org/officeDocument/2006/relationships/image" Target="../media/image187.jpg"/><Relationship Id="rId7" Type="http://schemas.openxmlformats.org/officeDocument/2006/relationships/image" Target="../media/image186.wmf"/><Relationship Id="rId2" Type="http://schemas.openxmlformats.org/officeDocument/2006/relationships/slideLayout" Target="../slideLayouts/slideLayout10.xml"/><Relationship Id="rId1" Type="http://schemas.openxmlformats.org/officeDocument/2006/relationships/vmlDrawing" Target="../drawings/vmlDrawing55.vml"/><Relationship Id="rId6" Type="http://schemas.openxmlformats.org/officeDocument/2006/relationships/oleObject" Target="../embeddings/oleObject173.bin"/><Relationship Id="rId5" Type="http://schemas.openxmlformats.org/officeDocument/2006/relationships/image" Target="../media/image185.wmf"/><Relationship Id="rId4" Type="http://schemas.openxmlformats.org/officeDocument/2006/relationships/oleObject" Target="../embeddings/oleObject172.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12.xml"/><Relationship Id="rId1" Type="http://schemas.openxmlformats.org/officeDocument/2006/relationships/vmlDrawing" Target="../drawings/vmlDrawing56.vml"/><Relationship Id="rId6" Type="http://schemas.openxmlformats.org/officeDocument/2006/relationships/image" Target="../media/image189.wmf"/><Relationship Id="rId5" Type="http://schemas.openxmlformats.org/officeDocument/2006/relationships/oleObject" Target="../embeddings/oleObject175.bin"/><Relationship Id="rId4" Type="http://schemas.openxmlformats.org/officeDocument/2006/relationships/image" Target="../media/image188.wmf"/></Relationships>
</file>

<file path=ppt/slides/_rels/slide68.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94.wmf"/><Relationship Id="rId2" Type="http://schemas.openxmlformats.org/officeDocument/2006/relationships/slideLayout" Target="../slideLayouts/slideLayout12.xml"/><Relationship Id="rId1" Type="http://schemas.openxmlformats.org/officeDocument/2006/relationships/vmlDrawing" Target="../drawings/vmlDrawing57.vml"/><Relationship Id="rId6" Type="http://schemas.openxmlformats.org/officeDocument/2006/relationships/image" Target="../media/image191.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oleObject" Target="../embeddings/oleObject179.bin"/><Relationship Id="rId14" Type="http://schemas.openxmlformats.org/officeDocument/2006/relationships/image" Target="../media/image19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5.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8.bin"/><Relationship Id="rId14" Type="http://schemas.openxmlformats.org/officeDocument/2006/relationships/image" Target="../media/image16.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12.xml"/><Relationship Id="rId1" Type="http://schemas.openxmlformats.org/officeDocument/2006/relationships/vmlDrawing" Target="../drawings/vmlDrawing58.vml"/><Relationship Id="rId6" Type="http://schemas.openxmlformats.org/officeDocument/2006/relationships/image" Target="../media/image197.wmf"/><Relationship Id="rId5" Type="http://schemas.openxmlformats.org/officeDocument/2006/relationships/oleObject" Target="../embeddings/oleObject183.bin"/><Relationship Id="rId4" Type="http://schemas.openxmlformats.org/officeDocument/2006/relationships/image" Target="../media/image19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12.xml"/><Relationship Id="rId1" Type="http://schemas.openxmlformats.org/officeDocument/2006/relationships/vmlDrawing" Target="../drawings/vmlDrawing59.vml"/><Relationship Id="rId4" Type="http://schemas.openxmlformats.org/officeDocument/2006/relationships/image" Target="../media/image198.wmf"/></Relationships>
</file>

<file path=ppt/slides/_rels/slide72.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203.wmf"/><Relationship Id="rId2" Type="http://schemas.openxmlformats.org/officeDocument/2006/relationships/slideLayout" Target="../slideLayouts/slideLayout12.xml"/><Relationship Id="rId1" Type="http://schemas.openxmlformats.org/officeDocument/2006/relationships/vmlDrawing" Target="../drawings/vmlDrawing60.vml"/><Relationship Id="rId6" Type="http://schemas.openxmlformats.org/officeDocument/2006/relationships/image" Target="../media/image200.wmf"/><Relationship Id="rId11" Type="http://schemas.openxmlformats.org/officeDocument/2006/relationships/oleObject" Target="../embeddings/oleObject189.bin"/><Relationship Id="rId5" Type="http://schemas.openxmlformats.org/officeDocument/2006/relationships/oleObject" Target="../embeddings/oleObject186.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188.bin"/><Relationship Id="rId14" Type="http://schemas.openxmlformats.org/officeDocument/2006/relationships/image" Target="../media/image204.wmf"/></Relationships>
</file>

<file path=ppt/slides/_rels/slide73.xml.rels><?xml version="1.0" encoding="UTF-8" standalone="yes"?>
<Relationships xmlns="http://schemas.openxmlformats.org/package/2006/relationships"><Relationship Id="rId3" Type="http://schemas.openxmlformats.org/officeDocument/2006/relationships/image" Target="../media/image20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6.xml"/><Relationship Id="rId1" Type="http://schemas.openxmlformats.org/officeDocument/2006/relationships/vmlDrawing" Target="../drawings/vmlDrawing61.vml"/><Relationship Id="rId4" Type="http://schemas.openxmlformats.org/officeDocument/2006/relationships/image" Target="../media/image206.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12.xml"/><Relationship Id="rId1" Type="http://schemas.openxmlformats.org/officeDocument/2006/relationships/vmlDrawing" Target="../drawings/vmlDrawing62.vml"/><Relationship Id="rId6" Type="http://schemas.openxmlformats.org/officeDocument/2006/relationships/image" Target="../media/image208.wmf"/><Relationship Id="rId5" Type="http://schemas.openxmlformats.org/officeDocument/2006/relationships/oleObject" Target="../embeddings/oleObject193.bin"/><Relationship Id="rId4" Type="http://schemas.openxmlformats.org/officeDocument/2006/relationships/image" Target="../media/image207.wmf"/></Relationships>
</file>

<file path=ppt/slides/_rels/slide76.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213.wmf"/><Relationship Id="rId2" Type="http://schemas.openxmlformats.org/officeDocument/2006/relationships/slideLayout" Target="../slideLayouts/slideLayout12.xml"/><Relationship Id="rId1" Type="http://schemas.openxmlformats.org/officeDocument/2006/relationships/vmlDrawing" Target="../drawings/vmlDrawing63.vml"/><Relationship Id="rId6" Type="http://schemas.openxmlformats.org/officeDocument/2006/relationships/image" Target="../media/image210.wmf"/><Relationship Id="rId11" Type="http://schemas.openxmlformats.org/officeDocument/2006/relationships/oleObject" Target="../embeddings/oleObject198.bin"/><Relationship Id="rId5" Type="http://schemas.openxmlformats.org/officeDocument/2006/relationships/oleObject" Target="../embeddings/oleObject195.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197.bin"/></Relationships>
</file>

<file path=ppt/slides/_rels/slide77.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218.wmf"/><Relationship Id="rId2" Type="http://schemas.openxmlformats.org/officeDocument/2006/relationships/slideLayout" Target="../slideLayouts/slideLayout12.xml"/><Relationship Id="rId1" Type="http://schemas.openxmlformats.org/officeDocument/2006/relationships/vmlDrawing" Target="../drawings/vmlDrawing64.vml"/><Relationship Id="rId6" Type="http://schemas.openxmlformats.org/officeDocument/2006/relationships/image" Target="../media/image215.wmf"/><Relationship Id="rId11" Type="http://schemas.openxmlformats.org/officeDocument/2006/relationships/oleObject" Target="../embeddings/oleObject203.bin"/><Relationship Id="rId5" Type="http://schemas.openxmlformats.org/officeDocument/2006/relationships/oleObject" Target="../embeddings/oleObject200.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02.bin"/><Relationship Id="rId14" Type="http://schemas.openxmlformats.org/officeDocument/2006/relationships/image" Target="../media/image219.wmf"/></Relationships>
</file>

<file path=ppt/slides/_rels/slide78.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05.bin"/><Relationship Id="rId7" Type="http://schemas.openxmlformats.org/officeDocument/2006/relationships/oleObject" Target="../embeddings/oleObject206.bin"/><Relationship Id="rId2" Type="http://schemas.openxmlformats.org/officeDocument/2006/relationships/slideLayout" Target="../slideLayouts/slideLayout12.xml"/><Relationship Id="rId1" Type="http://schemas.openxmlformats.org/officeDocument/2006/relationships/vmlDrawing" Target="../drawings/vmlDrawing65.vml"/><Relationship Id="rId6" Type="http://schemas.openxmlformats.org/officeDocument/2006/relationships/image" Target="../media/image215.wmf"/><Relationship Id="rId5" Type="http://schemas.openxmlformats.org/officeDocument/2006/relationships/oleObject" Target="../embeddings/oleObject200.bin"/><Relationship Id="rId4" Type="http://schemas.openxmlformats.org/officeDocument/2006/relationships/image" Target="../media/image214.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12.xml"/><Relationship Id="rId1" Type="http://schemas.openxmlformats.org/officeDocument/2006/relationships/vmlDrawing" Target="../drawings/vmlDrawing66.vml"/><Relationship Id="rId6" Type="http://schemas.openxmlformats.org/officeDocument/2006/relationships/image" Target="../media/image222.wmf"/><Relationship Id="rId5" Type="http://schemas.openxmlformats.org/officeDocument/2006/relationships/oleObject" Target="../embeddings/oleObject208.bin"/><Relationship Id="rId4" Type="http://schemas.openxmlformats.org/officeDocument/2006/relationships/image" Target="../media/image22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s>
</file>

<file path=ppt/slides/_rels/slide80.xml.rels><?xml version="1.0" encoding="UTF-8" standalone="yes"?>
<Relationships xmlns="http://schemas.openxmlformats.org/package/2006/relationships"><Relationship Id="rId3" Type="http://schemas.openxmlformats.org/officeDocument/2006/relationships/image" Target="../media/image22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24.jp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67.vml"/><Relationship Id="rId4" Type="http://schemas.openxmlformats.org/officeDocument/2006/relationships/image" Target="../media/image225.wmf"/></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vmlDrawing" Target="../drawings/vmlDrawing68.vml"/><Relationship Id="rId6" Type="http://schemas.openxmlformats.org/officeDocument/2006/relationships/image" Target="../media/image226.wmf"/><Relationship Id="rId5" Type="http://schemas.openxmlformats.org/officeDocument/2006/relationships/oleObject" Target="../embeddings/oleObject210.bin"/><Relationship Id="rId4" Type="http://schemas.openxmlformats.org/officeDocument/2006/relationships/image" Target="../media/image227.jpg"/></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6.xml"/><Relationship Id="rId1" Type="http://schemas.openxmlformats.org/officeDocument/2006/relationships/vmlDrawing" Target="../drawings/vmlDrawing69.vml"/><Relationship Id="rId4" Type="http://schemas.openxmlformats.org/officeDocument/2006/relationships/image" Target="../media/image228.wmf"/></Relationships>
</file>

<file path=ppt/slides/_rels/slide85.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233.wmf"/><Relationship Id="rId2" Type="http://schemas.openxmlformats.org/officeDocument/2006/relationships/slideLayout" Target="../slideLayouts/slideLayout12.xml"/><Relationship Id="rId1" Type="http://schemas.openxmlformats.org/officeDocument/2006/relationships/vmlDrawing" Target="../drawings/vmlDrawing70.vml"/><Relationship Id="rId6" Type="http://schemas.openxmlformats.org/officeDocument/2006/relationships/image" Target="../media/image230.wmf"/><Relationship Id="rId11" Type="http://schemas.openxmlformats.org/officeDocument/2006/relationships/oleObject" Target="../embeddings/oleObject216.bin"/><Relationship Id="rId5" Type="http://schemas.openxmlformats.org/officeDocument/2006/relationships/oleObject" Target="../embeddings/oleObject213.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15.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6.jpg"/><Relationship Id="rId7" Type="http://schemas.openxmlformats.org/officeDocument/2006/relationships/image" Target="../media/image235.wmf"/><Relationship Id="rId2" Type="http://schemas.openxmlformats.org/officeDocument/2006/relationships/slideLayout" Target="../slideLayouts/slideLayout9.xml"/><Relationship Id="rId1" Type="http://schemas.openxmlformats.org/officeDocument/2006/relationships/vmlDrawing" Target="../drawings/vmlDrawing71.vml"/><Relationship Id="rId6" Type="http://schemas.openxmlformats.org/officeDocument/2006/relationships/oleObject" Target="../embeddings/oleObject218.bin"/><Relationship Id="rId5" Type="http://schemas.openxmlformats.org/officeDocument/2006/relationships/image" Target="../media/image234.wmf"/><Relationship Id="rId4" Type="http://schemas.openxmlformats.org/officeDocument/2006/relationships/oleObject" Target="../embeddings/oleObject217.bin"/></Relationships>
</file>

<file path=ppt/slides/_rels/slide88.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19.bin"/><Relationship Id="rId7" Type="http://schemas.openxmlformats.org/officeDocument/2006/relationships/oleObject" Target="../embeddings/oleObject221.bin"/><Relationship Id="rId12" Type="http://schemas.openxmlformats.org/officeDocument/2006/relationships/image" Target="../media/image241.wmf"/><Relationship Id="rId2" Type="http://schemas.openxmlformats.org/officeDocument/2006/relationships/slideLayout" Target="../slideLayouts/slideLayout12.xml"/><Relationship Id="rId1" Type="http://schemas.openxmlformats.org/officeDocument/2006/relationships/vmlDrawing" Target="../drawings/vmlDrawing72.vml"/><Relationship Id="rId6" Type="http://schemas.openxmlformats.org/officeDocument/2006/relationships/image" Target="../media/image238.wmf"/><Relationship Id="rId11" Type="http://schemas.openxmlformats.org/officeDocument/2006/relationships/oleObject" Target="../embeddings/oleObject223.bin"/><Relationship Id="rId5" Type="http://schemas.openxmlformats.org/officeDocument/2006/relationships/oleObject" Target="../embeddings/oleObject220.bin"/><Relationship Id="rId10" Type="http://schemas.openxmlformats.org/officeDocument/2006/relationships/image" Target="../media/image240.wmf"/><Relationship Id="rId4" Type="http://schemas.openxmlformats.org/officeDocument/2006/relationships/image" Target="../media/image237.wmf"/><Relationship Id="rId9" Type="http://schemas.openxmlformats.org/officeDocument/2006/relationships/oleObject" Target="../embeddings/oleObject222.bin"/></Relationships>
</file>

<file path=ppt/slides/_rels/slide89.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12.xml"/><Relationship Id="rId1" Type="http://schemas.openxmlformats.org/officeDocument/2006/relationships/vmlDrawing" Target="../drawings/vmlDrawing73.vml"/><Relationship Id="rId6" Type="http://schemas.openxmlformats.org/officeDocument/2006/relationships/image" Target="../media/image221.wmf"/><Relationship Id="rId5" Type="http://schemas.openxmlformats.org/officeDocument/2006/relationships/oleObject" Target="../embeddings/oleObject225.bin"/><Relationship Id="rId4" Type="http://schemas.openxmlformats.org/officeDocument/2006/relationships/image" Target="../media/image237.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3.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6.bin"/></Relationships>
</file>

<file path=ppt/slides/_rels/slide90.xml.rels><?xml version="1.0" encoding="UTF-8" standalone="yes"?>
<Relationships xmlns="http://schemas.openxmlformats.org/package/2006/relationships"><Relationship Id="rId3" Type="http://schemas.openxmlformats.org/officeDocument/2006/relationships/image" Target="../media/image24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32.bin"/><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48.wmf"/><Relationship Id="rId2" Type="http://schemas.openxmlformats.org/officeDocument/2006/relationships/slideLayout" Target="../slideLayouts/slideLayout11.xml"/><Relationship Id="rId1" Type="http://schemas.openxmlformats.org/officeDocument/2006/relationships/vmlDrawing" Target="../drawings/vmlDrawing74.vml"/><Relationship Id="rId6" Type="http://schemas.openxmlformats.org/officeDocument/2006/relationships/image" Target="../media/image245.wmf"/><Relationship Id="rId11" Type="http://schemas.openxmlformats.org/officeDocument/2006/relationships/oleObject" Target="../embeddings/oleObject231.bin"/><Relationship Id="rId5" Type="http://schemas.openxmlformats.org/officeDocument/2006/relationships/oleObject" Target="../embeddings/oleObject228.bin"/><Relationship Id="rId10" Type="http://schemas.openxmlformats.org/officeDocument/2006/relationships/image" Target="../media/image247.wmf"/><Relationship Id="rId4" Type="http://schemas.openxmlformats.org/officeDocument/2006/relationships/image" Target="../media/image244.wmf"/><Relationship Id="rId9" Type="http://schemas.openxmlformats.org/officeDocument/2006/relationships/oleObject" Target="../embeddings/oleObject230.bin"/><Relationship Id="rId14" Type="http://schemas.openxmlformats.org/officeDocument/2006/relationships/image" Target="../media/image249.wmf"/></Relationships>
</file>

<file path=ppt/slides/_rels/slide92.xml.rels><?xml version="1.0" encoding="UTF-8" standalone="yes"?>
<Relationships xmlns="http://schemas.openxmlformats.org/package/2006/relationships"><Relationship Id="rId2" Type="http://schemas.openxmlformats.org/officeDocument/2006/relationships/image" Target="../media/image250.jp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oleObject" Target="../embeddings/oleObject233.bin"/><Relationship Id="rId7" Type="http://schemas.openxmlformats.org/officeDocument/2006/relationships/oleObject" Target="../embeddings/oleObject235.bin"/><Relationship Id="rId2" Type="http://schemas.openxmlformats.org/officeDocument/2006/relationships/slideLayout" Target="../slideLayouts/slideLayout12.xml"/><Relationship Id="rId1" Type="http://schemas.openxmlformats.org/officeDocument/2006/relationships/vmlDrawing" Target="../drawings/vmlDrawing75.vml"/><Relationship Id="rId6" Type="http://schemas.openxmlformats.org/officeDocument/2006/relationships/image" Target="../media/image252.wmf"/><Relationship Id="rId5" Type="http://schemas.openxmlformats.org/officeDocument/2006/relationships/oleObject" Target="../embeddings/oleObject234.bin"/><Relationship Id="rId4" Type="http://schemas.openxmlformats.org/officeDocument/2006/relationships/image" Target="../media/image251.wmf"/></Relationships>
</file>

<file path=ppt/slides/_rels/slide94.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36.bin"/><Relationship Id="rId7" Type="http://schemas.openxmlformats.org/officeDocument/2006/relationships/oleObject" Target="../embeddings/oleObject238.bin"/><Relationship Id="rId2" Type="http://schemas.openxmlformats.org/officeDocument/2006/relationships/slideLayout" Target="../slideLayouts/slideLayout12.xml"/><Relationship Id="rId1" Type="http://schemas.openxmlformats.org/officeDocument/2006/relationships/vmlDrawing" Target="../drawings/vmlDrawing76.vml"/><Relationship Id="rId6" Type="http://schemas.openxmlformats.org/officeDocument/2006/relationships/image" Target="../media/image255.wmf"/><Relationship Id="rId5" Type="http://schemas.openxmlformats.org/officeDocument/2006/relationships/oleObject" Target="../embeddings/oleObject237.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39.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8.xml"/><Relationship Id="rId1" Type="http://schemas.openxmlformats.org/officeDocument/2006/relationships/vmlDrawing" Target="../drawings/vmlDrawing77.vml"/><Relationship Id="rId4" Type="http://schemas.openxmlformats.org/officeDocument/2006/relationships/image" Target="../media/image258.wmf"/></Relationships>
</file>

<file path=ppt/slides/_rels/slide96.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41.bin"/><Relationship Id="rId7" Type="http://schemas.openxmlformats.org/officeDocument/2006/relationships/oleObject" Target="../embeddings/oleObject243.bin"/><Relationship Id="rId2" Type="http://schemas.openxmlformats.org/officeDocument/2006/relationships/slideLayout" Target="../slideLayouts/slideLayout8.xml"/><Relationship Id="rId1" Type="http://schemas.openxmlformats.org/officeDocument/2006/relationships/vmlDrawing" Target="../drawings/vmlDrawing78.vml"/><Relationship Id="rId6" Type="http://schemas.openxmlformats.org/officeDocument/2006/relationships/image" Target="../media/image260.wmf"/><Relationship Id="rId5" Type="http://schemas.openxmlformats.org/officeDocument/2006/relationships/oleObject" Target="../embeddings/oleObject242.bin"/><Relationship Id="rId4" Type="http://schemas.openxmlformats.org/officeDocument/2006/relationships/image" Target="../media/image259.wmf"/></Relationships>
</file>

<file path=ppt/slides/_rels/slide97.x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66.wmf"/><Relationship Id="rId2" Type="http://schemas.openxmlformats.org/officeDocument/2006/relationships/slideLayout" Target="../slideLayouts/slideLayout12.xml"/><Relationship Id="rId1" Type="http://schemas.openxmlformats.org/officeDocument/2006/relationships/vmlDrawing" Target="../drawings/vmlDrawing79.vml"/><Relationship Id="rId6" Type="http://schemas.openxmlformats.org/officeDocument/2006/relationships/image" Target="../media/image263.wmf"/><Relationship Id="rId11" Type="http://schemas.openxmlformats.org/officeDocument/2006/relationships/oleObject" Target="../embeddings/oleObject248.bin"/><Relationship Id="rId5" Type="http://schemas.openxmlformats.org/officeDocument/2006/relationships/oleObject" Target="../embeddings/oleObject245.bin"/><Relationship Id="rId10" Type="http://schemas.openxmlformats.org/officeDocument/2006/relationships/image" Target="../media/image265.wmf"/><Relationship Id="rId4" Type="http://schemas.openxmlformats.org/officeDocument/2006/relationships/image" Target="../media/image262.wmf"/><Relationship Id="rId9" Type="http://schemas.openxmlformats.org/officeDocument/2006/relationships/oleObject" Target="../embeddings/oleObject247.bin"/></Relationships>
</file>

<file path=ppt/slides/_rels/slide98.x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notesSlide" Target="../notesSlides/notesSlide12.xml"/><Relationship Id="rId7" Type="http://schemas.openxmlformats.org/officeDocument/2006/relationships/oleObject" Target="../embeddings/oleObject250.bin"/><Relationship Id="rId2" Type="http://schemas.openxmlformats.org/officeDocument/2006/relationships/slideLayout" Target="../slideLayouts/slideLayout8.xml"/><Relationship Id="rId1" Type="http://schemas.openxmlformats.org/officeDocument/2006/relationships/vmlDrawing" Target="../drawings/vmlDrawing80.vml"/><Relationship Id="rId6" Type="http://schemas.openxmlformats.org/officeDocument/2006/relationships/image" Target="../media/image267.wmf"/><Relationship Id="rId5" Type="http://schemas.openxmlformats.org/officeDocument/2006/relationships/oleObject" Target="../embeddings/oleObject249.bin"/><Relationship Id="rId4" Type="http://schemas.openxmlformats.org/officeDocument/2006/relationships/image" Target="../media/image269.jpg"/></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slideLayout" Target="../slideLayouts/slideLayout6.xml"/><Relationship Id="rId1" Type="http://schemas.openxmlformats.org/officeDocument/2006/relationships/vmlDrawing" Target="../drawings/vmlDrawing81.vml"/><Relationship Id="rId4" Type="http://schemas.openxmlformats.org/officeDocument/2006/relationships/image" Target="../media/image27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12</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928811"/>
          </a:xfrm>
        </p:spPr>
        <p:txBody>
          <a:bodyPr/>
          <a:lstStyle/>
          <a:p>
            <a:r>
              <a:rPr lang="en-US" sz="3600" dirty="0"/>
              <a:t>Vectors and the Geometry of Space</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 uri="{C183D7F6-B498-43B3-948B-1728B52AA6E4}">
                <adec:decorative xmlns:adec="http://schemas.microsoft.com/office/drawing/2017/decorative" val="0"/>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2527"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387236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Spheres in Space </a:t>
            </a:r>
            <a:r>
              <a:rPr lang="en-US" sz="2000" b="0" dirty="0"/>
              <a:t>(3 of 7)</a:t>
            </a:r>
            <a:endParaRPr lang="en-IN" dirty="0"/>
          </a:p>
        </p:txBody>
      </p:sp>
      <p:pic>
        <p:nvPicPr>
          <p:cNvPr id="5" name="Content Placeholder 4" descr="A graph plots a sphere adjacent to plane X Y Z with radius, a, and center, P sub 0 (x sub 0, y sub 0, z sub 0). Point P (x, y, z) is highlighted on the sphere. ">
            <a:extLst>
              <a:ext uri="{FF2B5EF4-FFF2-40B4-BE49-F238E27FC236}">
                <a16:creationId xmlns:a16="http://schemas.microsoft.com/office/drawing/2014/main" id="{20405FE0-AA77-403E-9E36-25F83CAB812A}"/>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3141110" y="1493073"/>
            <a:ext cx="3107290" cy="3588336"/>
          </a:xfrm>
        </p:spPr>
      </p:pic>
      <p:sp>
        <p:nvSpPr>
          <p:cNvPr id="8" name="Content Placeholder 7"/>
          <p:cNvSpPr>
            <a:spLocks noGrp="1"/>
          </p:cNvSpPr>
          <p:nvPr>
            <p:ph idx="1"/>
          </p:nvPr>
        </p:nvSpPr>
        <p:spPr>
          <a:xfrm>
            <a:off x="484094" y="5181600"/>
            <a:ext cx="8229600" cy="385869"/>
          </a:xfrm>
        </p:spPr>
        <p:txBody>
          <a:bodyPr/>
          <a:lstStyle/>
          <a:p>
            <a:pPr marL="0" indent="0">
              <a:buNone/>
            </a:pPr>
            <a:r>
              <a:rPr lang="en-US" dirty="0"/>
              <a:t>The sphere of radius </a:t>
            </a:r>
            <a:r>
              <a:rPr lang="en-US" i="1" dirty="0"/>
              <a:t>a </a:t>
            </a:r>
            <a:r>
              <a:rPr lang="en-US" dirty="0"/>
              <a:t>centered at the point</a:t>
            </a:r>
            <a:endParaRPr lang="en-IN" dirty="0"/>
          </a:p>
        </p:txBody>
      </p:sp>
      <p:graphicFrame>
        <p:nvGraphicFramePr>
          <p:cNvPr id="11" name="Object 10" descr="(x sub 0, y sub 0, z sub 0)."/>
          <p:cNvGraphicFramePr>
            <a:graphicFrameLocks noChangeAspect="1"/>
          </p:cNvGraphicFramePr>
          <p:nvPr/>
        </p:nvGraphicFramePr>
        <p:xfrm>
          <a:off x="437344" y="5689600"/>
          <a:ext cx="1797015" cy="557694"/>
        </p:xfrm>
        <a:graphic>
          <a:graphicData uri="http://schemas.openxmlformats.org/presentationml/2006/ole">
            <mc:AlternateContent xmlns:mc="http://schemas.openxmlformats.org/markup-compatibility/2006">
              <mc:Choice xmlns:v="urn:schemas-microsoft-com:vml" Requires="v">
                <p:oleObj spid="_x0000_s120856" name="Equation" r:id="rId4" imgW="736560" imgH="228600" progId="Equation.DSMT4">
                  <p:embed/>
                </p:oleObj>
              </mc:Choice>
              <mc:Fallback>
                <p:oleObj name="Equation" r:id="rId4" imgW="736560" imgH="228600" progId="Equation.DSMT4">
                  <p:embed/>
                  <p:pic>
                    <p:nvPicPr>
                      <p:cNvPr id="11" name="Object 10" descr="(x sub 0, y sub 0, z sub 0)."/>
                      <p:cNvPicPr/>
                      <p:nvPr/>
                    </p:nvPicPr>
                    <p:blipFill>
                      <a:blip r:embed="rId5"/>
                      <a:stretch>
                        <a:fillRect/>
                      </a:stretch>
                    </p:blipFill>
                    <p:spPr>
                      <a:xfrm>
                        <a:off x="437344" y="5689600"/>
                        <a:ext cx="1797015" cy="557694"/>
                      </a:xfrm>
                      <a:prstGeom prst="rect">
                        <a:avLst/>
                      </a:prstGeom>
                    </p:spPr>
                  </p:pic>
                </p:oleObj>
              </mc:Fallback>
            </mc:AlternateContent>
          </a:graphicData>
        </a:graphic>
      </p:graphicFrame>
    </p:spTree>
    <p:extLst>
      <p:ext uri="{BB962C8B-B14F-4D97-AF65-F5344CB8AC3E}">
        <p14:creationId xmlns:p14="http://schemas.microsoft.com/office/powerpoint/2010/main" val="26189434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Distance from a Point to a Line in Space </a:t>
            </a:r>
            <a:r>
              <a:rPr lang="en-US" sz="2000" b="0" dirty="0"/>
              <a:t>(3 of 4)</a:t>
            </a:r>
            <a:endParaRPr lang="en-IN" sz="3400" dirty="0"/>
          </a:p>
        </p:txBody>
      </p:sp>
      <p:sp>
        <p:nvSpPr>
          <p:cNvPr id="3" name="Content Placeholder 2"/>
          <p:cNvSpPr>
            <a:spLocks noGrp="1"/>
          </p:cNvSpPr>
          <p:nvPr>
            <p:ph idx="1"/>
          </p:nvPr>
        </p:nvSpPr>
        <p:spPr>
          <a:xfrm>
            <a:off x="457200" y="1600200"/>
            <a:ext cx="7162800" cy="533399"/>
          </a:xfrm>
        </p:spPr>
        <p:txBody>
          <a:bodyPr/>
          <a:lstStyle/>
          <a:p>
            <a:pPr marL="0" indent="0">
              <a:buNone/>
            </a:pPr>
            <a:r>
              <a:rPr lang="en-US" b="1" dirty="0"/>
              <a:t>Example 5:</a:t>
            </a:r>
            <a:r>
              <a:rPr lang="en-US" dirty="0"/>
              <a:t> Find the distance from the point</a:t>
            </a:r>
            <a:endParaRPr lang="en-IN" dirty="0"/>
          </a:p>
        </p:txBody>
      </p:sp>
      <p:graphicFrame>
        <p:nvGraphicFramePr>
          <p:cNvPr id="15" name="Object 14" descr="S (1, 1, 5)"/>
          <p:cNvGraphicFramePr>
            <a:graphicFrameLocks noChangeAspect="1"/>
          </p:cNvGraphicFramePr>
          <p:nvPr/>
        </p:nvGraphicFramePr>
        <p:xfrm>
          <a:off x="7673976" y="1590675"/>
          <a:ext cx="1012824" cy="430650"/>
        </p:xfrm>
        <a:graphic>
          <a:graphicData uri="http://schemas.openxmlformats.org/presentationml/2006/ole">
            <mc:AlternateContent xmlns:mc="http://schemas.openxmlformats.org/markup-compatibility/2006">
              <mc:Choice xmlns:v="urn:schemas-microsoft-com:vml" Requires="v">
                <p:oleObj spid="_x0000_s200794" name="Equation" r:id="rId3" imgW="596880" imgH="253800" progId="Equation.DSMT4">
                  <p:embed/>
                </p:oleObj>
              </mc:Choice>
              <mc:Fallback>
                <p:oleObj name="Equation" r:id="rId3" imgW="596880" imgH="253800" progId="Equation.DSMT4">
                  <p:embed/>
                  <p:pic>
                    <p:nvPicPr>
                      <p:cNvPr id="15" name="Object 14" descr="S (1, 1, 5)"/>
                      <p:cNvPicPr/>
                      <p:nvPr/>
                    </p:nvPicPr>
                    <p:blipFill>
                      <a:blip r:embed="rId4"/>
                      <a:stretch>
                        <a:fillRect/>
                      </a:stretch>
                    </p:blipFill>
                    <p:spPr>
                      <a:xfrm>
                        <a:off x="7673976" y="1590675"/>
                        <a:ext cx="1012824" cy="430650"/>
                      </a:xfrm>
                      <a:prstGeom prst="rect">
                        <a:avLst/>
                      </a:prstGeom>
                    </p:spPr>
                  </p:pic>
                </p:oleObj>
              </mc:Fallback>
            </mc:AlternateContent>
          </a:graphicData>
        </a:graphic>
      </p:graphicFrame>
      <p:sp>
        <p:nvSpPr>
          <p:cNvPr id="4" name="Content Placeholder 3"/>
          <p:cNvSpPr>
            <a:spLocks noGrp="1"/>
          </p:cNvSpPr>
          <p:nvPr>
            <p:ph idx="13"/>
          </p:nvPr>
        </p:nvSpPr>
        <p:spPr>
          <a:xfrm>
            <a:off x="457200" y="2200275"/>
            <a:ext cx="1752600" cy="533400"/>
          </a:xfrm>
        </p:spPr>
        <p:txBody>
          <a:bodyPr/>
          <a:lstStyle/>
          <a:p>
            <a:pPr marL="0" indent="0">
              <a:buNone/>
            </a:pPr>
            <a:r>
              <a:rPr lang="en-US" dirty="0"/>
              <a:t>to the line</a:t>
            </a:r>
          </a:p>
        </p:txBody>
      </p:sp>
      <p:graphicFrame>
        <p:nvGraphicFramePr>
          <p:cNvPr id="16" name="Object 15" descr="L, x = 1 + t, y = 3 minus t, z = 2 t.">
            <a:extLst>
              <a:ext uri="{FF2B5EF4-FFF2-40B4-BE49-F238E27FC236}">
                <a16:creationId xmlns:a16="http://schemas.microsoft.com/office/drawing/2014/main" id="{1B850FCE-BE47-4CCF-8386-34E735A2EC2F}"/>
              </a:ext>
            </a:extLst>
          </p:cNvPr>
          <p:cNvGraphicFramePr>
            <a:graphicFrameLocks noChangeAspect="1"/>
          </p:cNvGraphicFramePr>
          <p:nvPr/>
        </p:nvGraphicFramePr>
        <p:xfrm>
          <a:off x="2234051" y="2925680"/>
          <a:ext cx="5234699" cy="465620"/>
        </p:xfrm>
        <a:graphic>
          <a:graphicData uri="http://schemas.openxmlformats.org/presentationml/2006/ole">
            <mc:AlternateContent xmlns:mc="http://schemas.openxmlformats.org/markup-compatibility/2006">
              <mc:Choice xmlns:v="urn:schemas-microsoft-com:vml" Requires="v">
                <p:oleObj spid="_x0000_s200795" name="Equation" r:id="rId5" imgW="4711680" imgH="419040" progId="Equation.DSMT4">
                  <p:embed/>
                </p:oleObj>
              </mc:Choice>
              <mc:Fallback>
                <p:oleObj name="Equation" r:id="rId5" imgW="4711680" imgH="419040" progId="Equation.DSMT4">
                  <p:embed/>
                  <p:pic>
                    <p:nvPicPr>
                      <p:cNvPr id="16" name="Object 15" descr="L, x = 1 + t, y = 3 minus t, z = 2 t.">
                        <a:extLst>
                          <a:ext uri="{FF2B5EF4-FFF2-40B4-BE49-F238E27FC236}">
                            <a16:creationId xmlns:a16="http://schemas.microsoft.com/office/drawing/2014/main" id="{1B850FCE-BE47-4CCF-8386-34E735A2EC2F}"/>
                          </a:ext>
                        </a:extLst>
                      </p:cNvPr>
                      <p:cNvPicPr/>
                      <p:nvPr/>
                    </p:nvPicPr>
                    <p:blipFill>
                      <a:blip r:embed="rId6"/>
                      <a:stretch>
                        <a:fillRect/>
                      </a:stretch>
                    </p:blipFill>
                    <p:spPr>
                      <a:xfrm>
                        <a:off x="2234051" y="2925680"/>
                        <a:ext cx="5234699" cy="465620"/>
                      </a:xfrm>
                      <a:prstGeom prst="rect">
                        <a:avLst/>
                      </a:prstGeom>
                    </p:spPr>
                  </p:pic>
                </p:oleObj>
              </mc:Fallback>
            </mc:AlternateContent>
          </a:graphicData>
        </a:graphic>
      </p:graphicFrame>
      <p:sp>
        <p:nvSpPr>
          <p:cNvPr id="5" name="Content Placeholder 4"/>
          <p:cNvSpPr>
            <a:spLocks noGrp="1"/>
          </p:cNvSpPr>
          <p:nvPr>
            <p:ph idx="14"/>
          </p:nvPr>
        </p:nvSpPr>
        <p:spPr>
          <a:xfrm>
            <a:off x="443753" y="3644900"/>
            <a:ext cx="7938247" cy="495300"/>
          </a:xfrm>
        </p:spPr>
        <p:txBody>
          <a:bodyPr/>
          <a:lstStyle/>
          <a:p>
            <a:pPr marL="0" indent="0">
              <a:buNone/>
            </a:pPr>
            <a:r>
              <a:rPr lang="en-US" b="1" dirty="0"/>
              <a:t>Solution:</a:t>
            </a:r>
            <a:r>
              <a:rPr lang="en-US" dirty="0"/>
              <a:t> We see from the equations for </a:t>
            </a:r>
            <a:r>
              <a:rPr lang="en-US" i="1" dirty="0"/>
              <a:t>L </a:t>
            </a:r>
            <a:r>
              <a:rPr lang="en-US" dirty="0"/>
              <a:t>that </a:t>
            </a:r>
            <a:r>
              <a:rPr lang="en-US" i="1" dirty="0"/>
              <a:t>L</a:t>
            </a:r>
            <a:endParaRPr lang="en-IN" dirty="0"/>
          </a:p>
        </p:txBody>
      </p:sp>
      <p:sp>
        <p:nvSpPr>
          <p:cNvPr id="6" name="Content Placeholder 5"/>
          <p:cNvSpPr>
            <a:spLocks noGrp="1"/>
          </p:cNvSpPr>
          <p:nvPr>
            <p:ph idx="15"/>
          </p:nvPr>
        </p:nvSpPr>
        <p:spPr>
          <a:xfrm>
            <a:off x="457200" y="4202546"/>
            <a:ext cx="2590800" cy="484909"/>
          </a:xfrm>
        </p:spPr>
        <p:txBody>
          <a:bodyPr/>
          <a:lstStyle/>
          <a:p>
            <a:pPr marL="0" indent="0">
              <a:buNone/>
            </a:pPr>
            <a:r>
              <a:rPr lang="en-US" dirty="0"/>
              <a:t>passes through</a:t>
            </a:r>
            <a:endParaRPr lang="en-IN" dirty="0"/>
          </a:p>
        </p:txBody>
      </p:sp>
      <p:graphicFrame>
        <p:nvGraphicFramePr>
          <p:cNvPr id="17" name="Object 16" descr="P (1, 3, 0) parallel to v = i minus j + 2 k."/>
          <p:cNvGraphicFramePr>
            <a:graphicFrameLocks noChangeAspect="1"/>
          </p:cNvGraphicFramePr>
          <p:nvPr/>
        </p:nvGraphicFramePr>
        <p:xfrm>
          <a:off x="3118989" y="4180751"/>
          <a:ext cx="4999935" cy="580886"/>
        </p:xfrm>
        <a:graphic>
          <a:graphicData uri="http://schemas.openxmlformats.org/presentationml/2006/ole">
            <mc:AlternateContent xmlns:mc="http://schemas.openxmlformats.org/markup-compatibility/2006">
              <mc:Choice xmlns:v="urn:schemas-microsoft-com:vml" Requires="v">
                <p:oleObj spid="_x0000_s200796" name="Equation" r:id="rId7" imgW="2184120" imgH="253800" progId="Equation.DSMT4">
                  <p:embed/>
                </p:oleObj>
              </mc:Choice>
              <mc:Fallback>
                <p:oleObj name="Equation" r:id="rId7" imgW="2184120" imgH="253800" progId="Equation.DSMT4">
                  <p:embed/>
                  <p:pic>
                    <p:nvPicPr>
                      <p:cNvPr id="17" name="Object 16" descr="P (1, 3, 0) parallel to v = i minus j + 2 k."/>
                      <p:cNvPicPr/>
                      <p:nvPr/>
                    </p:nvPicPr>
                    <p:blipFill>
                      <a:blip r:embed="rId8"/>
                      <a:stretch>
                        <a:fillRect/>
                      </a:stretch>
                    </p:blipFill>
                    <p:spPr>
                      <a:xfrm>
                        <a:off x="3118989" y="4180751"/>
                        <a:ext cx="4999935" cy="580886"/>
                      </a:xfrm>
                      <a:prstGeom prst="rect">
                        <a:avLst/>
                      </a:prstGeom>
                    </p:spPr>
                  </p:pic>
                </p:oleObj>
              </mc:Fallback>
            </mc:AlternateContent>
          </a:graphicData>
        </a:graphic>
      </p:graphicFrame>
      <p:sp>
        <p:nvSpPr>
          <p:cNvPr id="7" name="Content Placeholder 6"/>
          <p:cNvSpPr>
            <a:spLocks noGrp="1"/>
          </p:cNvSpPr>
          <p:nvPr>
            <p:ph idx="16"/>
          </p:nvPr>
        </p:nvSpPr>
        <p:spPr>
          <a:xfrm>
            <a:off x="443753" y="4828540"/>
            <a:ext cx="927847" cy="502920"/>
          </a:xfrm>
        </p:spPr>
        <p:txBody>
          <a:bodyPr/>
          <a:lstStyle/>
          <a:p>
            <a:pPr marL="0" indent="0">
              <a:buNone/>
            </a:pPr>
            <a:r>
              <a:rPr lang="en-US" dirty="0"/>
              <a:t>With</a:t>
            </a:r>
            <a:endParaRPr lang="en-IN" dirty="0"/>
          </a:p>
        </p:txBody>
      </p:sp>
      <p:graphicFrame>
        <p:nvGraphicFramePr>
          <p:cNvPr id="18" name="Object 17" descr="vector P S = left parenthesis 1 minus 1 right parenthesis i + left parenthesis 1 minus 3 right parenthesis j + left parenthesis 5 minus 0 right parenthesis k = negative 2 j + 5 k">
            <a:extLst>
              <a:ext uri="{FF2B5EF4-FFF2-40B4-BE49-F238E27FC236}">
                <a16:creationId xmlns:a16="http://schemas.microsoft.com/office/drawing/2014/main" id="{B15A79A4-E5AE-4E93-84F1-43A5811CE017}"/>
              </a:ext>
            </a:extLst>
          </p:cNvPr>
          <p:cNvGraphicFramePr>
            <a:graphicFrameLocks noChangeAspect="1"/>
          </p:cNvGraphicFramePr>
          <p:nvPr/>
        </p:nvGraphicFramePr>
        <p:xfrm>
          <a:off x="1676400" y="5334000"/>
          <a:ext cx="6334420" cy="516042"/>
        </p:xfrm>
        <a:graphic>
          <a:graphicData uri="http://schemas.openxmlformats.org/presentationml/2006/ole">
            <mc:AlternateContent xmlns:mc="http://schemas.openxmlformats.org/markup-compatibility/2006">
              <mc:Choice xmlns:v="urn:schemas-microsoft-com:vml" Requires="v">
                <p:oleObj spid="_x0000_s200797" name="Equation" r:id="rId9" imgW="6235560" imgH="507960" progId="Equation.DSMT4">
                  <p:embed/>
                </p:oleObj>
              </mc:Choice>
              <mc:Fallback>
                <p:oleObj name="Equation" r:id="rId9" imgW="6235560" imgH="507960" progId="Equation.DSMT4">
                  <p:embed/>
                  <p:pic>
                    <p:nvPicPr>
                      <p:cNvPr id="18" name="Object 17" descr="vector P S = left parenthesis 1 minus 1 right parenthesis i + left parenthesis 1 minus 3 right parenthesis j + left parenthesis 5 minus 0 right parenthesis k = negative 2 j + 5 k">
                        <a:extLst>
                          <a:ext uri="{FF2B5EF4-FFF2-40B4-BE49-F238E27FC236}">
                            <a16:creationId xmlns:a16="http://schemas.microsoft.com/office/drawing/2014/main" id="{B15A79A4-E5AE-4E93-84F1-43A5811CE017}"/>
                          </a:ext>
                        </a:extLst>
                      </p:cNvPr>
                      <p:cNvPicPr/>
                      <p:nvPr/>
                    </p:nvPicPr>
                    <p:blipFill>
                      <a:blip r:embed="rId10"/>
                      <a:stretch>
                        <a:fillRect/>
                      </a:stretch>
                    </p:blipFill>
                    <p:spPr>
                      <a:xfrm>
                        <a:off x="1676400" y="5334000"/>
                        <a:ext cx="6334420" cy="516042"/>
                      </a:xfrm>
                      <a:prstGeom prst="rect">
                        <a:avLst/>
                      </a:prstGeom>
                    </p:spPr>
                  </p:pic>
                </p:oleObj>
              </mc:Fallback>
            </mc:AlternateContent>
          </a:graphicData>
        </a:graphic>
      </p:graphicFrame>
    </p:spTree>
    <p:extLst>
      <p:ext uri="{BB962C8B-B14F-4D97-AF65-F5344CB8AC3E}">
        <p14:creationId xmlns:p14="http://schemas.microsoft.com/office/powerpoint/2010/main" val="32744669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Distance from a Point to a Line in Space </a:t>
            </a:r>
            <a:r>
              <a:rPr lang="en-US" sz="2000" b="0" dirty="0"/>
              <a:t>(4 of 4)</a:t>
            </a:r>
            <a:endParaRPr lang="en-IN" sz="3400" dirty="0"/>
          </a:p>
        </p:txBody>
      </p:sp>
      <p:sp>
        <p:nvSpPr>
          <p:cNvPr id="14" name="Content Placeholder 13"/>
          <p:cNvSpPr>
            <a:spLocks noGrp="1"/>
          </p:cNvSpPr>
          <p:nvPr>
            <p:ph idx="1"/>
          </p:nvPr>
        </p:nvSpPr>
        <p:spPr>
          <a:xfrm>
            <a:off x="457200" y="1600201"/>
            <a:ext cx="4419600" cy="609599"/>
          </a:xfrm>
        </p:spPr>
        <p:txBody>
          <a:bodyPr/>
          <a:lstStyle/>
          <a:p>
            <a:pPr marL="0" indent="0">
              <a:buNone/>
            </a:pPr>
            <a:r>
              <a:rPr lang="en-US" sz="3200" b="1" dirty="0"/>
              <a:t>Solution (concluded):</a:t>
            </a:r>
          </a:p>
        </p:txBody>
      </p:sp>
      <p:sp>
        <p:nvSpPr>
          <p:cNvPr id="15" name="Content Placeholder 14"/>
          <p:cNvSpPr>
            <a:spLocks noGrp="1"/>
          </p:cNvSpPr>
          <p:nvPr>
            <p:ph idx="13"/>
          </p:nvPr>
        </p:nvSpPr>
        <p:spPr>
          <a:xfrm>
            <a:off x="457200" y="2344611"/>
            <a:ext cx="914400" cy="550989"/>
          </a:xfrm>
        </p:spPr>
        <p:txBody>
          <a:bodyPr/>
          <a:lstStyle/>
          <a:p>
            <a:pPr marL="0" indent="0">
              <a:buNone/>
            </a:pPr>
            <a:r>
              <a:rPr lang="en-US" sz="3200" dirty="0"/>
              <a:t>and</a:t>
            </a:r>
          </a:p>
        </p:txBody>
      </p:sp>
      <p:graphicFrame>
        <p:nvGraphicFramePr>
          <p:cNvPr id="17" name="Object 16" descr="vector P S cross v = the determinant of a 3 by 3 matrix with the following row entries. Row 1. i, j, k. Row 2. 0, negative 2, 5. Row 3. 1, negative 1, 2. This equals 1 + 5 j + 2 k,">
            <a:extLst>
              <a:ext uri="{FF2B5EF4-FFF2-40B4-BE49-F238E27FC236}">
                <a16:creationId xmlns:a16="http://schemas.microsoft.com/office/drawing/2014/main" id="{BDCB0462-B80F-4956-8E06-D58BC72FF8A4}"/>
              </a:ext>
            </a:extLst>
          </p:cNvPr>
          <p:cNvGraphicFramePr>
            <a:graphicFrameLocks noChangeAspect="1"/>
          </p:cNvGraphicFramePr>
          <p:nvPr/>
        </p:nvGraphicFramePr>
        <p:xfrm>
          <a:off x="2209800" y="2514600"/>
          <a:ext cx="4893926" cy="1592154"/>
        </p:xfrm>
        <a:graphic>
          <a:graphicData uri="http://schemas.openxmlformats.org/presentationml/2006/ole">
            <mc:AlternateContent xmlns:mc="http://schemas.openxmlformats.org/markup-compatibility/2006">
              <mc:Choice xmlns:v="urn:schemas-microsoft-com:vml" Requires="v">
                <p:oleObj spid="_x0000_s201774" name="Equation" r:id="rId3" imgW="4762440" imgH="1549080" progId="Equation.DSMT4">
                  <p:embed/>
                </p:oleObj>
              </mc:Choice>
              <mc:Fallback>
                <p:oleObj name="Equation" r:id="rId3" imgW="4762440" imgH="1549080" progId="Equation.DSMT4">
                  <p:embed/>
                  <p:pic>
                    <p:nvPicPr>
                      <p:cNvPr id="17" name="Object 16" descr="vector P S cross v = the determinant of a 3 by 3 matrix with the following row entries. Row 1. i, j, k. Row 2. 0, negative 2, 5. Row 3. 1, negative 1, 2. This equals 1 + 5 j + 2 k,">
                        <a:extLst>
                          <a:ext uri="{FF2B5EF4-FFF2-40B4-BE49-F238E27FC236}">
                            <a16:creationId xmlns:a16="http://schemas.microsoft.com/office/drawing/2014/main" id="{BDCB0462-B80F-4956-8E06-D58BC72FF8A4}"/>
                          </a:ext>
                        </a:extLst>
                      </p:cNvPr>
                      <p:cNvPicPr/>
                      <p:nvPr/>
                    </p:nvPicPr>
                    <p:blipFill>
                      <a:blip r:embed="rId4"/>
                      <a:stretch>
                        <a:fillRect/>
                      </a:stretch>
                    </p:blipFill>
                    <p:spPr>
                      <a:xfrm>
                        <a:off x="2209800" y="2514600"/>
                        <a:ext cx="4893926" cy="1592154"/>
                      </a:xfrm>
                      <a:prstGeom prst="rect">
                        <a:avLst/>
                      </a:prstGeom>
                    </p:spPr>
                  </p:pic>
                </p:oleObj>
              </mc:Fallback>
            </mc:AlternateContent>
          </a:graphicData>
        </a:graphic>
      </p:graphicFrame>
      <p:sp>
        <p:nvSpPr>
          <p:cNvPr id="16" name="Content Placeholder 15"/>
          <p:cNvSpPr>
            <a:spLocks noGrp="1"/>
          </p:cNvSpPr>
          <p:nvPr>
            <p:ph idx="14"/>
          </p:nvPr>
        </p:nvSpPr>
        <p:spPr>
          <a:xfrm>
            <a:off x="457200" y="4267200"/>
            <a:ext cx="3886200" cy="609600"/>
          </a:xfrm>
        </p:spPr>
        <p:txBody>
          <a:bodyPr/>
          <a:lstStyle/>
          <a:p>
            <a:pPr marL="0" indent="0">
              <a:buNone/>
            </a:pPr>
            <a:r>
              <a:rPr lang="en-US" sz="3200" dirty="0"/>
              <a:t>The Equation gives</a:t>
            </a:r>
            <a:endParaRPr lang="en-IN" sz="3200" dirty="0"/>
          </a:p>
        </p:txBody>
      </p:sp>
      <p:graphicFrame>
        <p:nvGraphicFramePr>
          <p:cNvPr id="18" name="Object 17" descr="d = start fraction the magnitude of start expression vector P S cross v end expression over the magnitude of v end fraction = start fraction the square root of start expression 1 + 25 + 4 end expression over the square root of start expression 1 + 1 + 4 end expression end fraction = start fraction radical 30 over radical 6 end fraction = radical 5.">
            <a:extLst>
              <a:ext uri="{FF2B5EF4-FFF2-40B4-BE49-F238E27FC236}">
                <a16:creationId xmlns:a16="http://schemas.microsoft.com/office/drawing/2014/main" id="{28699088-EE62-42E9-90EB-52EAC7C40333}"/>
              </a:ext>
            </a:extLst>
          </p:cNvPr>
          <p:cNvGraphicFramePr>
            <a:graphicFrameLocks noChangeAspect="1"/>
          </p:cNvGraphicFramePr>
          <p:nvPr/>
        </p:nvGraphicFramePr>
        <p:xfrm>
          <a:off x="2051092" y="5010338"/>
          <a:ext cx="5600617" cy="1156913"/>
        </p:xfrm>
        <a:graphic>
          <a:graphicData uri="http://schemas.openxmlformats.org/presentationml/2006/ole">
            <mc:AlternateContent xmlns:mc="http://schemas.openxmlformats.org/markup-compatibility/2006">
              <mc:Choice xmlns:v="urn:schemas-microsoft-com:vml" Requires="v">
                <p:oleObj spid="_x0000_s201775" name="Equation" r:id="rId5" imgW="5600520" imgH="1155600" progId="Equation.DSMT4">
                  <p:embed/>
                </p:oleObj>
              </mc:Choice>
              <mc:Fallback>
                <p:oleObj name="Equation" r:id="rId5" imgW="5600520" imgH="1155600" progId="Equation.DSMT4">
                  <p:embed/>
                  <p:pic>
                    <p:nvPicPr>
                      <p:cNvPr id="18" name="Object 17" descr="d = start fraction the magnitude of start expression vector P S cross v end expression over the magnitude of v end fraction = start fraction the square root of start expression 1 + 25 + 4 end expression over the square root of start expression 1 + 1 + 4 end expression end fraction = start fraction radical 30 over radical 6 end fraction = radical 5.">
                        <a:extLst>
                          <a:ext uri="{FF2B5EF4-FFF2-40B4-BE49-F238E27FC236}">
                            <a16:creationId xmlns:a16="http://schemas.microsoft.com/office/drawing/2014/main" id="{28699088-EE62-42E9-90EB-52EAC7C40333}"/>
                          </a:ext>
                        </a:extLst>
                      </p:cNvPr>
                      <p:cNvPicPr/>
                      <p:nvPr/>
                    </p:nvPicPr>
                    <p:blipFill>
                      <a:blip r:embed="rId6"/>
                      <a:stretch>
                        <a:fillRect/>
                      </a:stretch>
                    </p:blipFill>
                    <p:spPr>
                      <a:xfrm>
                        <a:off x="2051092" y="5010338"/>
                        <a:ext cx="5600617" cy="1156913"/>
                      </a:xfrm>
                      <a:prstGeom prst="rect">
                        <a:avLst/>
                      </a:prstGeom>
                    </p:spPr>
                  </p:pic>
                </p:oleObj>
              </mc:Fallback>
            </mc:AlternateContent>
          </a:graphicData>
        </a:graphic>
      </p:graphicFrame>
    </p:spTree>
    <p:extLst>
      <p:ext uri="{BB962C8B-B14F-4D97-AF65-F5344CB8AC3E}">
        <p14:creationId xmlns:p14="http://schemas.microsoft.com/office/powerpoint/2010/main" val="13701726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C183D7F6-B498-43B3-948B-1728B52AA6E4}">
                <adec:decorative xmlns:adec="http://schemas.microsoft.com/office/drawing/2017/decorative" val="1"/>
              </a:ext>
            </a:extLst>
          </p:cNvPr>
          <p:cNvSpPr>
            <a:spLocks noGrp="1"/>
          </p:cNvSpPr>
          <p:nvPr>
            <p:ph type="title"/>
          </p:nvPr>
        </p:nvSpPr>
        <p:spPr/>
        <p:txBody>
          <a:bodyPr/>
          <a:lstStyle/>
          <a:p>
            <a:r>
              <a:rPr lang="en-US" dirty="0"/>
              <a:t>An Equation for a Plane in Space </a:t>
            </a:r>
            <a:r>
              <a:rPr lang="en-US" sz="2000" b="0" dirty="0"/>
              <a:t>(1 of 5)</a:t>
            </a:r>
            <a:endParaRPr lang="en-IN" sz="2000" b="0" dirty="0"/>
          </a:p>
        </p:txBody>
      </p:sp>
      <p:pic>
        <p:nvPicPr>
          <p:cNvPr id="8" name="Content Placeholder 7" descr="A ray starts from the point P sub 0 (x sub 0, y sub 0, z sub 0) and ends at P (x, y, z) in the plane M. A normal ray, n, extends perpendicular and upwards.">
            <a:extLst>
              <a:ext uri="{FF2B5EF4-FFF2-40B4-BE49-F238E27FC236}">
                <a16:creationId xmlns:a16="http://schemas.microsoft.com/office/drawing/2014/main" id="{5ECC41F3-4DD4-4433-BB10-00F8D5B9A327}"/>
              </a:ext>
              <a:ext uri="{C183D7F6-B498-43B3-948B-1728B52AA6E4}">
                <adec:decorative xmlns:adec="http://schemas.microsoft.com/office/drawing/2017/decorative" val="1"/>
              </a:ext>
            </a:extLst>
          </p:cNvPr>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188679" y="1429041"/>
            <a:ext cx="5090187" cy="2829352"/>
          </a:xfrm>
        </p:spPr>
      </p:pic>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2718" y="4419600"/>
            <a:ext cx="8229600" cy="806389"/>
          </a:xfrm>
        </p:spPr>
        <p:txBody>
          <a:bodyPr/>
          <a:lstStyle/>
          <a:p>
            <a:pPr marL="0" indent="0">
              <a:buNone/>
            </a:pPr>
            <a:r>
              <a:rPr lang="en-US" sz="2600" dirty="0"/>
              <a:t>The standard equation for a plane in space is defined in terms of a vector normal to the plane: A point </a:t>
            </a:r>
            <a:r>
              <a:rPr lang="en-US" sz="2600" i="1" dirty="0"/>
              <a:t>P </a:t>
            </a:r>
            <a:r>
              <a:rPr lang="en-US" sz="2600" dirty="0"/>
              <a:t>lies in</a:t>
            </a:r>
            <a:endParaRPr lang="en-IN" sz="2600" dirty="0"/>
          </a:p>
        </p:txBody>
      </p:sp>
      <p:sp>
        <p:nvSpPr>
          <p:cNvPr id="4" name="Content Placeholder 3">
            <a:extLst>
              <a:ext uri="{C183D7F6-B498-43B3-948B-1728B52AA6E4}">
                <adec:decorative xmlns:adec="http://schemas.microsoft.com/office/drawing/2017/decorative" val="1"/>
              </a:ext>
            </a:extLst>
          </p:cNvPr>
          <p:cNvSpPr>
            <a:spLocks noGrp="1"/>
          </p:cNvSpPr>
          <p:nvPr>
            <p:ph idx="13"/>
          </p:nvPr>
        </p:nvSpPr>
        <p:spPr>
          <a:xfrm>
            <a:off x="528044" y="5351251"/>
            <a:ext cx="2673231" cy="363749"/>
          </a:xfrm>
        </p:spPr>
        <p:txBody>
          <a:bodyPr/>
          <a:lstStyle/>
          <a:p>
            <a:pPr marL="0" indent="0">
              <a:buNone/>
            </a:pPr>
            <a:r>
              <a:rPr lang="en-US" sz="2600" dirty="0"/>
              <a:t>the plane through</a:t>
            </a:r>
            <a:endParaRPr lang="en-IN" sz="2600" dirty="0"/>
          </a:p>
        </p:txBody>
      </p:sp>
      <p:graphicFrame>
        <p:nvGraphicFramePr>
          <p:cNvPr id="15" name="Object 14" descr="P sub 0">
            <a:extLst>
              <a:ext uri="{C183D7F6-B498-43B3-948B-1728B52AA6E4}">
                <adec:decorative xmlns:adec="http://schemas.microsoft.com/office/drawing/2017/decorative" val="1"/>
              </a:ext>
            </a:extLst>
          </p:cNvPr>
          <p:cNvGraphicFramePr>
            <a:graphicFrameLocks noChangeAspect="1"/>
          </p:cNvGraphicFramePr>
          <p:nvPr/>
        </p:nvGraphicFramePr>
        <p:xfrm>
          <a:off x="3344502" y="5328372"/>
          <a:ext cx="389298" cy="539028"/>
        </p:xfrm>
        <a:graphic>
          <a:graphicData uri="http://schemas.openxmlformats.org/presentationml/2006/ole">
            <mc:AlternateContent xmlns:mc="http://schemas.openxmlformats.org/markup-compatibility/2006">
              <mc:Choice xmlns:v="urn:schemas-microsoft-com:vml" Requires="v">
                <p:oleObj spid="_x0000_s202798" name="Equation" r:id="rId4" imgW="164880" imgH="228600" progId="Equation.DSMT4">
                  <p:embed/>
                </p:oleObj>
              </mc:Choice>
              <mc:Fallback>
                <p:oleObj name="Equation" r:id="rId4" imgW="164880" imgH="228600" progId="Equation.DSMT4">
                  <p:embed/>
                  <p:pic>
                    <p:nvPicPr>
                      <p:cNvPr id="15" name="Object 14" descr="P sub 0">
                        <a:extLst>
                          <a:ext uri="{C183D7F6-B498-43B3-948B-1728B52AA6E4}">
                            <adec:decorative xmlns:adec="http://schemas.microsoft.com/office/drawing/2017/decorative" val="1"/>
                          </a:ext>
                        </a:extLst>
                      </p:cNvPr>
                      <p:cNvPicPr/>
                      <p:nvPr/>
                    </p:nvPicPr>
                    <p:blipFill>
                      <a:blip r:embed="rId5"/>
                      <a:stretch>
                        <a:fillRect/>
                      </a:stretch>
                    </p:blipFill>
                    <p:spPr>
                      <a:xfrm>
                        <a:off x="3344502" y="5328372"/>
                        <a:ext cx="389298" cy="539028"/>
                      </a:xfrm>
                      <a:prstGeom prst="rect">
                        <a:avLst/>
                      </a:prstGeom>
                    </p:spPr>
                  </p:pic>
                </p:oleObj>
              </mc:Fallback>
            </mc:AlternateContent>
          </a:graphicData>
        </a:graphic>
      </p:graphicFrame>
      <p:sp>
        <p:nvSpPr>
          <p:cNvPr id="5" name="Content Placeholder 4">
            <a:extLst>
              <a:ext uri="{C183D7F6-B498-43B3-948B-1728B52AA6E4}">
                <adec:decorative xmlns:adec="http://schemas.microsoft.com/office/drawing/2017/decorative" val="1"/>
              </a:ext>
            </a:extLst>
          </p:cNvPr>
          <p:cNvSpPr>
            <a:spLocks noGrp="1"/>
          </p:cNvSpPr>
          <p:nvPr>
            <p:ph idx="14"/>
          </p:nvPr>
        </p:nvSpPr>
        <p:spPr>
          <a:xfrm>
            <a:off x="3957918" y="5358606"/>
            <a:ext cx="3966882" cy="458777"/>
          </a:xfrm>
        </p:spPr>
        <p:txBody>
          <a:bodyPr/>
          <a:lstStyle/>
          <a:p>
            <a:pPr marL="0" indent="0">
              <a:buNone/>
            </a:pPr>
            <a:r>
              <a:rPr lang="en-US" dirty="0"/>
              <a:t>normal to </a:t>
            </a:r>
            <a:r>
              <a:rPr lang="en-US" b="1" dirty="0"/>
              <a:t>n </a:t>
            </a:r>
            <a:r>
              <a:rPr lang="en-US" dirty="0"/>
              <a:t>if and only if</a:t>
            </a:r>
          </a:p>
        </p:txBody>
      </p:sp>
      <p:graphicFrame>
        <p:nvGraphicFramePr>
          <p:cNvPr id="16" name="Object 15" descr="n dot vector P sub 0 P = 0.">
            <a:extLst>
              <a:ext uri="{FF2B5EF4-FFF2-40B4-BE49-F238E27FC236}">
                <a16:creationId xmlns:a16="http://schemas.microsoft.com/office/drawing/2014/main" id="{51622131-EEB1-468C-B609-290533A47316}"/>
              </a:ext>
            </a:extLst>
          </p:cNvPr>
          <p:cNvGraphicFramePr>
            <a:graphicFrameLocks noChangeAspect="1"/>
          </p:cNvGraphicFramePr>
          <p:nvPr/>
        </p:nvGraphicFramePr>
        <p:xfrm>
          <a:off x="474833" y="5817383"/>
          <a:ext cx="1628434" cy="507217"/>
        </p:xfrm>
        <a:graphic>
          <a:graphicData uri="http://schemas.openxmlformats.org/presentationml/2006/ole">
            <mc:AlternateContent xmlns:mc="http://schemas.openxmlformats.org/markup-compatibility/2006">
              <mc:Choice xmlns:v="urn:schemas-microsoft-com:vml" Requires="v">
                <p:oleObj spid="_x0000_s202799" name="Equation" r:id="rId6" imgW="1549080" imgH="482400" progId="Equation.DSMT4">
                  <p:embed/>
                </p:oleObj>
              </mc:Choice>
              <mc:Fallback>
                <p:oleObj name="Equation" r:id="rId6" imgW="1549080" imgH="482400" progId="Equation.DSMT4">
                  <p:embed/>
                  <p:pic>
                    <p:nvPicPr>
                      <p:cNvPr id="16" name="Object 15" descr="n dot vector P sub 0 P = 0.">
                        <a:extLst>
                          <a:ext uri="{FF2B5EF4-FFF2-40B4-BE49-F238E27FC236}">
                            <a16:creationId xmlns:a16="http://schemas.microsoft.com/office/drawing/2014/main" id="{51622131-EEB1-468C-B609-290533A47316}"/>
                          </a:ext>
                        </a:extLst>
                      </p:cNvPr>
                      <p:cNvPicPr/>
                      <p:nvPr/>
                    </p:nvPicPr>
                    <p:blipFill>
                      <a:blip r:embed="rId7"/>
                      <a:stretch>
                        <a:fillRect/>
                      </a:stretch>
                    </p:blipFill>
                    <p:spPr>
                      <a:xfrm>
                        <a:off x="474833" y="5817383"/>
                        <a:ext cx="1628434" cy="507217"/>
                      </a:xfrm>
                      <a:prstGeom prst="rect">
                        <a:avLst/>
                      </a:prstGeom>
                    </p:spPr>
                  </p:pic>
                </p:oleObj>
              </mc:Fallback>
            </mc:AlternateContent>
          </a:graphicData>
        </a:graphic>
      </p:graphicFrame>
    </p:spTree>
    <p:extLst>
      <p:ext uri="{BB962C8B-B14F-4D97-AF65-F5344CB8AC3E}">
        <p14:creationId xmlns:p14="http://schemas.microsoft.com/office/powerpoint/2010/main" val="9198971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dirty="0"/>
              <a:t>An Equation for a Plane in Space </a:t>
            </a:r>
            <a:r>
              <a:rPr lang="en-US" sz="2000" b="0" dirty="0"/>
              <a:t>(2 of 5)</a:t>
            </a:r>
            <a:endParaRPr lang="en-IN" dirty="0"/>
          </a:p>
        </p:txBody>
      </p:sp>
      <p:sp>
        <p:nvSpPr>
          <p:cNvPr id="3" name="Content Placeholder 2"/>
          <p:cNvSpPr>
            <a:spLocks noGrp="1"/>
          </p:cNvSpPr>
          <p:nvPr>
            <p:ph idx="1"/>
          </p:nvPr>
        </p:nvSpPr>
        <p:spPr>
          <a:xfrm>
            <a:off x="457200" y="1600201"/>
            <a:ext cx="3352800" cy="457200"/>
          </a:xfrm>
        </p:spPr>
        <p:txBody>
          <a:bodyPr/>
          <a:lstStyle/>
          <a:p>
            <a:pPr marL="0" indent="0">
              <a:buNone/>
            </a:pPr>
            <a:r>
              <a:rPr lang="en-US" sz="2600" b="1" dirty="0"/>
              <a:t>Equation for a Plane</a:t>
            </a:r>
          </a:p>
        </p:txBody>
      </p:sp>
      <p:sp>
        <p:nvSpPr>
          <p:cNvPr id="4" name="Content Placeholder 3"/>
          <p:cNvSpPr>
            <a:spLocks noGrp="1"/>
          </p:cNvSpPr>
          <p:nvPr>
            <p:ph idx="13"/>
          </p:nvPr>
        </p:nvSpPr>
        <p:spPr>
          <a:xfrm>
            <a:off x="457200" y="2209800"/>
            <a:ext cx="2819400" cy="457200"/>
          </a:xfrm>
        </p:spPr>
        <p:txBody>
          <a:bodyPr/>
          <a:lstStyle/>
          <a:p>
            <a:pPr marL="0" indent="0">
              <a:buNone/>
            </a:pPr>
            <a:r>
              <a:rPr lang="en-US" sz="2600" dirty="0"/>
              <a:t>The plane through</a:t>
            </a:r>
            <a:endParaRPr lang="en-IN" sz="2600" dirty="0"/>
          </a:p>
        </p:txBody>
      </p:sp>
      <p:graphicFrame>
        <p:nvGraphicFramePr>
          <p:cNvPr id="14" name="Object 13" descr="P sub 0(x sub 0, y sub 0, z sub 0)"/>
          <p:cNvGraphicFramePr>
            <a:graphicFrameLocks noChangeAspect="1"/>
          </p:cNvGraphicFramePr>
          <p:nvPr/>
        </p:nvGraphicFramePr>
        <p:xfrm>
          <a:off x="3429000" y="2133600"/>
          <a:ext cx="1856648" cy="539028"/>
        </p:xfrm>
        <a:graphic>
          <a:graphicData uri="http://schemas.openxmlformats.org/presentationml/2006/ole">
            <mc:AlternateContent xmlns:mc="http://schemas.openxmlformats.org/markup-compatibility/2006">
              <mc:Choice xmlns:v="urn:schemas-microsoft-com:vml" Requires="v">
                <p:oleObj spid="_x0000_s203888" name="Equation" r:id="rId3" imgW="787320" imgH="228600" progId="Equation.DSMT4">
                  <p:embed/>
                </p:oleObj>
              </mc:Choice>
              <mc:Fallback>
                <p:oleObj name="Equation" r:id="rId3" imgW="787320" imgH="228600" progId="Equation.DSMT4">
                  <p:embed/>
                  <p:pic>
                    <p:nvPicPr>
                      <p:cNvPr id="14" name="Object 13" descr="P sub 0(x sub 0, y sub 0, z sub 0)"/>
                      <p:cNvPicPr/>
                      <p:nvPr/>
                    </p:nvPicPr>
                    <p:blipFill>
                      <a:blip r:embed="rId4"/>
                      <a:stretch>
                        <a:fillRect/>
                      </a:stretch>
                    </p:blipFill>
                    <p:spPr>
                      <a:xfrm>
                        <a:off x="3429000" y="2133600"/>
                        <a:ext cx="1856648" cy="539028"/>
                      </a:xfrm>
                      <a:prstGeom prst="rect">
                        <a:avLst/>
                      </a:prstGeom>
                    </p:spPr>
                  </p:pic>
                </p:oleObj>
              </mc:Fallback>
            </mc:AlternateContent>
          </a:graphicData>
        </a:graphic>
      </p:graphicFrame>
      <p:sp>
        <p:nvSpPr>
          <p:cNvPr id="5" name="Content Placeholder 4"/>
          <p:cNvSpPr>
            <a:spLocks noGrp="1"/>
          </p:cNvSpPr>
          <p:nvPr>
            <p:ph idx="14"/>
          </p:nvPr>
        </p:nvSpPr>
        <p:spPr>
          <a:xfrm>
            <a:off x="5410200" y="2190750"/>
            <a:ext cx="1524000" cy="457200"/>
          </a:xfrm>
        </p:spPr>
        <p:txBody>
          <a:bodyPr/>
          <a:lstStyle/>
          <a:p>
            <a:pPr marL="0" indent="0">
              <a:buNone/>
            </a:pPr>
            <a:r>
              <a:rPr lang="en-US" sz="2600" dirty="0"/>
              <a:t>normal to</a:t>
            </a:r>
            <a:endParaRPr lang="en-IN" sz="2600" dirty="0"/>
          </a:p>
        </p:txBody>
      </p:sp>
      <p:graphicFrame>
        <p:nvGraphicFramePr>
          <p:cNvPr id="15" name="Object 14" descr="n = A i + B j + C k has"/>
          <p:cNvGraphicFramePr>
            <a:graphicFrameLocks noChangeAspect="1"/>
          </p:cNvGraphicFramePr>
          <p:nvPr/>
        </p:nvGraphicFramePr>
        <p:xfrm>
          <a:off x="484064" y="2794225"/>
          <a:ext cx="3010138" cy="463100"/>
        </p:xfrm>
        <a:graphic>
          <a:graphicData uri="http://schemas.openxmlformats.org/presentationml/2006/ole">
            <mc:AlternateContent xmlns:mc="http://schemas.openxmlformats.org/markup-compatibility/2006">
              <mc:Choice xmlns:v="urn:schemas-microsoft-com:vml" Requires="v">
                <p:oleObj spid="_x0000_s203889" name="Equation" r:id="rId5" imgW="1320480" imgH="203040" progId="Equation.DSMT4">
                  <p:embed/>
                </p:oleObj>
              </mc:Choice>
              <mc:Fallback>
                <p:oleObj name="Equation" r:id="rId5" imgW="1320480" imgH="203040" progId="Equation.DSMT4">
                  <p:embed/>
                  <p:pic>
                    <p:nvPicPr>
                      <p:cNvPr id="15" name="Object 14" descr="n = A i + B j + C k has"/>
                      <p:cNvPicPr/>
                      <p:nvPr/>
                    </p:nvPicPr>
                    <p:blipFill>
                      <a:blip r:embed="rId6"/>
                      <a:stretch>
                        <a:fillRect/>
                      </a:stretch>
                    </p:blipFill>
                    <p:spPr>
                      <a:xfrm>
                        <a:off x="484064" y="2794225"/>
                        <a:ext cx="3010138" cy="463100"/>
                      </a:xfrm>
                      <a:prstGeom prst="rect">
                        <a:avLst/>
                      </a:prstGeom>
                    </p:spPr>
                  </p:pic>
                </p:oleObj>
              </mc:Fallback>
            </mc:AlternateContent>
          </a:graphicData>
        </a:graphic>
      </p:graphicFrame>
      <p:sp>
        <p:nvSpPr>
          <p:cNvPr id="6" name="Content Placeholder 5"/>
          <p:cNvSpPr>
            <a:spLocks noGrp="1"/>
          </p:cNvSpPr>
          <p:nvPr>
            <p:ph idx="15"/>
          </p:nvPr>
        </p:nvSpPr>
        <p:spPr>
          <a:xfrm>
            <a:off x="457200" y="3429000"/>
            <a:ext cx="2743200" cy="457200"/>
          </a:xfrm>
        </p:spPr>
        <p:txBody>
          <a:bodyPr/>
          <a:lstStyle/>
          <a:p>
            <a:pPr marL="0" indent="0">
              <a:buNone/>
            </a:pPr>
            <a:r>
              <a:rPr lang="en-US" sz="2600" b="1" dirty="0"/>
              <a:t>Vector equation:</a:t>
            </a:r>
          </a:p>
        </p:txBody>
      </p:sp>
      <p:graphicFrame>
        <p:nvGraphicFramePr>
          <p:cNvPr id="16" name="Object 15" descr="n dot the line segment P sub 0 P = 0">
            <a:extLst>
              <a:ext uri="{FF2B5EF4-FFF2-40B4-BE49-F238E27FC236}">
                <a16:creationId xmlns:a16="http://schemas.microsoft.com/office/drawing/2014/main" id="{5006B144-A3F1-4D11-84B0-BFE6E5DDBBDF}"/>
              </a:ext>
            </a:extLst>
          </p:cNvPr>
          <p:cNvGraphicFramePr>
            <a:graphicFrameLocks noChangeAspect="1"/>
          </p:cNvGraphicFramePr>
          <p:nvPr/>
        </p:nvGraphicFramePr>
        <p:xfrm>
          <a:off x="3352800" y="3352800"/>
          <a:ext cx="1547131" cy="532899"/>
        </p:xfrm>
        <a:graphic>
          <a:graphicData uri="http://schemas.openxmlformats.org/presentationml/2006/ole">
            <mc:AlternateContent xmlns:mc="http://schemas.openxmlformats.org/markup-compatibility/2006">
              <mc:Choice xmlns:v="urn:schemas-microsoft-com:vml" Requires="v">
                <p:oleObj spid="_x0000_s203890" name="Equation" r:id="rId7" imgW="1473120" imgH="507960" progId="Equation.DSMT4">
                  <p:embed/>
                </p:oleObj>
              </mc:Choice>
              <mc:Fallback>
                <p:oleObj name="Equation" r:id="rId7" imgW="1473120" imgH="507960" progId="Equation.DSMT4">
                  <p:embed/>
                  <p:pic>
                    <p:nvPicPr>
                      <p:cNvPr id="16" name="Object 15" descr="n dot the line segment P sub 0 P = 0">
                        <a:extLst>
                          <a:ext uri="{FF2B5EF4-FFF2-40B4-BE49-F238E27FC236}">
                            <a16:creationId xmlns:a16="http://schemas.microsoft.com/office/drawing/2014/main" id="{5006B144-A3F1-4D11-84B0-BFE6E5DDBBDF}"/>
                          </a:ext>
                        </a:extLst>
                      </p:cNvPr>
                      <p:cNvPicPr/>
                      <p:nvPr/>
                    </p:nvPicPr>
                    <p:blipFill>
                      <a:blip r:embed="rId8"/>
                      <a:stretch>
                        <a:fillRect/>
                      </a:stretch>
                    </p:blipFill>
                    <p:spPr>
                      <a:xfrm>
                        <a:off x="3352800" y="3352800"/>
                        <a:ext cx="1547131" cy="532899"/>
                      </a:xfrm>
                      <a:prstGeom prst="rect">
                        <a:avLst/>
                      </a:prstGeom>
                    </p:spPr>
                  </p:pic>
                </p:oleObj>
              </mc:Fallback>
            </mc:AlternateContent>
          </a:graphicData>
        </a:graphic>
      </p:graphicFrame>
      <p:sp>
        <p:nvSpPr>
          <p:cNvPr id="7" name="Content Placeholder 6"/>
          <p:cNvSpPr>
            <a:spLocks noGrp="1"/>
          </p:cNvSpPr>
          <p:nvPr>
            <p:ph idx="16"/>
          </p:nvPr>
        </p:nvSpPr>
        <p:spPr>
          <a:xfrm>
            <a:off x="443753" y="4086225"/>
            <a:ext cx="3577439" cy="533400"/>
          </a:xfrm>
        </p:spPr>
        <p:txBody>
          <a:bodyPr/>
          <a:lstStyle/>
          <a:p>
            <a:pPr marL="0" indent="0">
              <a:buNone/>
            </a:pPr>
            <a:r>
              <a:rPr lang="en-US" sz="2600" b="1" dirty="0"/>
              <a:t>Component equation:</a:t>
            </a:r>
          </a:p>
        </p:txBody>
      </p:sp>
      <p:graphicFrame>
        <p:nvGraphicFramePr>
          <p:cNvPr id="17" name="Object 16" descr="A left parenthesis x minus x sub 0 right parenthesis + B left parenthesis y minus y sub 0 right parenthesis + C of z minus z sub 0 = 0">
            <a:extLst>
              <a:ext uri="{FF2B5EF4-FFF2-40B4-BE49-F238E27FC236}">
                <a16:creationId xmlns:a16="http://schemas.microsoft.com/office/drawing/2014/main" id="{79D925D5-C531-4EDD-95A6-87ED399BC616}"/>
              </a:ext>
            </a:extLst>
          </p:cNvPr>
          <p:cNvGraphicFramePr>
            <a:graphicFrameLocks noChangeAspect="1"/>
          </p:cNvGraphicFramePr>
          <p:nvPr/>
        </p:nvGraphicFramePr>
        <p:xfrm>
          <a:off x="4241389" y="4093590"/>
          <a:ext cx="4140611" cy="372745"/>
        </p:xfrm>
        <a:graphic>
          <a:graphicData uri="http://schemas.openxmlformats.org/presentationml/2006/ole">
            <mc:AlternateContent xmlns:mc="http://schemas.openxmlformats.org/markup-compatibility/2006">
              <mc:Choice xmlns:v="urn:schemas-microsoft-com:vml" Requires="v">
                <p:oleObj spid="_x0000_s203891" name="Equation" r:id="rId9" imgW="5359320" imgH="482400" progId="Equation.DSMT4">
                  <p:embed/>
                </p:oleObj>
              </mc:Choice>
              <mc:Fallback>
                <p:oleObj name="Equation" r:id="rId9" imgW="5359320" imgH="482400" progId="Equation.DSMT4">
                  <p:embed/>
                  <p:pic>
                    <p:nvPicPr>
                      <p:cNvPr id="17" name="Object 16" descr="A left parenthesis x minus x sub 0 right parenthesis + B left parenthesis y minus y sub 0 right parenthesis + C of z minus z sub 0 = 0">
                        <a:extLst>
                          <a:ext uri="{FF2B5EF4-FFF2-40B4-BE49-F238E27FC236}">
                            <a16:creationId xmlns:a16="http://schemas.microsoft.com/office/drawing/2014/main" id="{79D925D5-C531-4EDD-95A6-87ED399BC616}"/>
                          </a:ext>
                        </a:extLst>
                      </p:cNvPr>
                      <p:cNvPicPr/>
                      <p:nvPr/>
                    </p:nvPicPr>
                    <p:blipFill>
                      <a:blip r:embed="rId10"/>
                      <a:stretch>
                        <a:fillRect/>
                      </a:stretch>
                    </p:blipFill>
                    <p:spPr>
                      <a:xfrm>
                        <a:off x="4241389" y="4093590"/>
                        <a:ext cx="4140611" cy="372745"/>
                      </a:xfrm>
                      <a:prstGeom prst="rect">
                        <a:avLst/>
                      </a:prstGeom>
                    </p:spPr>
                  </p:pic>
                </p:oleObj>
              </mc:Fallback>
            </mc:AlternateContent>
          </a:graphicData>
        </a:graphic>
      </p:graphicFrame>
      <p:sp>
        <p:nvSpPr>
          <p:cNvPr id="8" name="Content Placeholder 7"/>
          <p:cNvSpPr>
            <a:spLocks noGrp="1"/>
          </p:cNvSpPr>
          <p:nvPr>
            <p:ph idx="17"/>
          </p:nvPr>
        </p:nvSpPr>
        <p:spPr>
          <a:xfrm>
            <a:off x="457200" y="4800600"/>
            <a:ext cx="5257800" cy="495300"/>
          </a:xfrm>
        </p:spPr>
        <p:txBody>
          <a:bodyPr/>
          <a:lstStyle/>
          <a:p>
            <a:pPr marL="0" indent="0">
              <a:buNone/>
            </a:pPr>
            <a:r>
              <a:rPr lang="en-US" sz="2600" b="1" dirty="0"/>
              <a:t>Component equation simplified:</a:t>
            </a:r>
            <a:endParaRPr lang="en-IN" sz="2600" dirty="0"/>
          </a:p>
        </p:txBody>
      </p:sp>
      <p:graphicFrame>
        <p:nvGraphicFramePr>
          <p:cNvPr id="18" name="Object 17" descr="A x + B y + C z = D, where D = A x sub 0 + B y sub 0 + C z sub 0"/>
          <p:cNvGraphicFramePr>
            <a:graphicFrameLocks noChangeAspect="1"/>
          </p:cNvGraphicFramePr>
          <p:nvPr/>
        </p:nvGraphicFramePr>
        <p:xfrm>
          <a:off x="494536" y="5384100"/>
          <a:ext cx="6568744" cy="523175"/>
        </p:xfrm>
        <a:graphic>
          <a:graphicData uri="http://schemas.openxmlformats.org/presentationml/2006/ole">
            <mc:AlternateContent xmlns:mc="http://schemas.openxmlformats.org/markup-compatibility/2006">
              <mc:Choice xmlns:v="urn:schemas-microsoft-com:vml" Requires="v">
                <p:oleObj spid="_x0000_s203892" name="Equation" r:id="rId11" imgW="2869920" imgH="228600" progId="Equation.DSMT4">
                  <p:embed/>
                </p:oleObj>
              </mc:Choice>
              <mc:Fallback>
                <p:oleObj name="Equation" r:id="rId11" imgW="2869920" imgH="228600" progId="Equation.DSMT4">
                  <p:embed/>
                  <p:pic>
                    <p:nvPicPr>
                      <p:cNvPr id="18" name="Object 17" descr="A x + B y + C z = D, where D = A x sub 0 + B y sub 0 + C z sub 0"/>
                      <p:cNvPicPr/>
                      <p:nvPr/>
                    </p:nvPicPr>
                    <p:blipFill>
                      <a:blip r:embed="rId12"/>
                      <a:stretch>
                        <a:fillRect/>
                      </a:stretch>
                    </p:blipFill>
                    <p:spPr>
                      <a:xfrm>
                        <a:off x="494536" y="5384100"/>
                        <a:ext cx="6568744" cy="523175"/>
                      </a:xfrm>
                      <a:prstGeom prst="rect">
                        <a:avLst/>
                      </a:prstGeom>
                    </p:spPr>
                  </p:pic>
                </p:oleObj>
              </mc:Fallback>
            </mc:AlternateContent>
          </a:graphicData>
        </a:graphic>
      </p:graphicFrame>
    </p:spTree>
    <p:extLst>
      <p:ext uri="{BB962C8B-B14F-4D97-AF65-F5344CB8AC3E}">
        <p14:creationId xmlns:p14="http://schemas.microsoft.com/office/powerpoint/2010/main" val="24116682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dirty="0"/>
              <a:t>An Equation for a Plane in Space </a:t>
            </a:r>
            <a:r>
              <a:rPr lang="en-US" sz="2000" b="0" dirty="0"/>
              <a:t>(3 of 5)</a:t>
            </a:r>
            <a:endParaRPr lang="en-IN" dirty="0"/>
          </a:p>
        </p:txBody>
      </p:sp>
      <p:sp>
        <p:nvSpPr>
          <p:cNvPr id="3" name="Content Placeholder 2"/>
          <p:cNvSpPr>
            <a:spLocks noGrp="1"/>
          </p:cNvSpPr>
          <p:nvPr>
            <p:ph idx="1"/>
          </p:nvPr>
        </p:nvSpPr>
        <p:spPr>
          <a:xfrm>
            <a:off x="457200" y="1600200"/>
            <a:ext cx="7924800" cy="533399"/>
          </a:xfrm>
        </p:spPr>
        <p:txBody>
          <a:bodyPr/>
          <a:lstStyle/>
          <a:p>
            <a:pPr marL="0" indent="0">
              <a:buNone/>
            </a:pPr>
            <a:r>
              <a:rPr lang="en-US" b="1" dirty="0"/>
              <a:t>Example: </a:t>
            </a:r>
            <a:r>
              <a:rPr lang="en-US" dirty="0"/>
              <a:t>Find an equation for the plane through</a:t>
            </a:r>
            <a:endParaRPr lang="en-IN" dirty="0"/>
          </a:p>
        </p:txBody>
      </p:sp>
      <p:graphicFrame>
        <p:nvGraphicFramePr>
          <p:cNvPr id="14" name="Object 13" descr="P sub 0 (negative 3, 0, 7)"/>
          <p:cNvGraphicFramePr>
            <a:graphicFrameLocks noChangeAspect="1"/>
          </p:cNvGraphicFramePr>
          <p:nvPr/>
        </p:nvGraphicFramePr>
        <p:xfrm>
          <a:off x="457200" y="2209800"/>
          <a:ext cx="1826703" cy="598918"/>
        </p:xfrm>
        <a:graphic>
          <a:graphicData uri="http://schemas.openxmlformats.org/presentationml/2006/ole">
            <mc:AlternateContent xmlns:mc="http://schemas.openxmlformats.org/markup-compatibility/2006">
              <mc:Choice xmlns:v="urn:schemas-microsoft-com:vml" Requires="v">
                <p:oleObj spid="_x0000_s204912" name="Equation" r:id="rId3" imgW="774360" imgH="253800" progId="Equation.DSMT4">
                  <p:embed/>
                </p:oleObj>
              </mc:Choice>
              <mc:Fallback>
                <p:oleObj name="Equation" r:id="rId3" imgW="774360" imgH="253800" progId="Equation.DSMT4">
                  <p:embed/>
                  <p:pic>
                    <p:nvPicPr>
                      <p:cNvPr id="14" name="Object 13" descr="P sub 0 (negative 3, 0, 7)"/>
                      <p:cNvPicPr/>
                      <p:nvPr/>
                    </p:nvPicPr>
                    <p:blipFill>
                      <a:blip r:embed="rId4"/>
                      <a:stretch>
                        <a:fillRect/>
                      </a:stretch>
                    </p:blipFill>
                    <p:spPr>
                      <a:xfrm>
                        <a:off x="457200" y="2209800"/>
                        <a:ext cx="1826703" cy="598918"/>
                      </a:xfrm>
                      <a:prstGeom prst="rect">
                        <a:avLst/>
                      </a:prstGeom>
                    </p:spPr>
                  </p:pic>
                </p:oleObj>
              </mc:Fallback>
            </mc:AlternateContent>
          </a:graphicData>
        </a:graphic>
      </p:graphicFrame>
      <p:sp>
        <p:nvSpPr>
          <p:cNvPr id="4" name="Content Placeholder 3"/>
          <p:cNvSpPr>
            <a:spLocks noGrp="1"/>
          </p:cNvSpPr>
          <p:nvPr>
            <p:ph idx="13"/>
          </p:nvPr>
        </p:nvSpPr>
        <p:spPr>
          <a:xfrm>
            <a:off x="2374900" y="2260844"/>
            <a:ext cx="2743200" cy="507512"/>
          </a:xfrm>
        </p:spPr>
        <p:txBody>
          <a:bodyPr/>
          <a:lstStyle/>
          <a:p>
            <a:pPr marL="0" indent="0">
              <a:buNone/>
            </a:pPr>
            <a:r>
              <a:rPr lang="en-US" dirty="0"/>
              <a:t>perpendicular to</a:t>
            </a:r>
            <a:endParaRPr lang="en-IN" dirty="0"/>
          </a:p>
        </p:txBody>
      </p:sp>
      <p:graphicFrame>
        <p:nvGraphicFramePr>
          <p:cNvPr id="15" name="Object 14" descr="n = 5 i + 2 j minus k."/>
          <p:cNvGraphicFramePr>
            <a:graphicFrameLocks noChangeAspect="1"/>
          </p:cNvGraphicFramePr>
          <p:nvPr/>
        </p:nvGraphicFramePr>
        <p:xfrm>
          <a:off x="5187411" y="2271002"/>
          <a:ext cx="2305976" cy="498591"/>
        </p:xfrm>
        <a:graphic>
          <a:graphicData uri="http://schemas.openxmlformats.org/presentationml/2006/ole">
            <mc:AlternateContent xmlns:mc="http://schemas.openxmlformats.org/markup-compatibility/2006">
              <mc:Choice xmlns:v="urn:schemas-microsoft-com:vml" Requires="v">
                <p:oleObj spid="_x0000_s204913" name="Equation" r:id="rId5" imgW="939600" imgH="203040" progId="Equation.DSMT4">
                  <p:embed/>
                </p:oleObj>
              </mc:Choice>
              <mc:Fallback>
                <p:oleObj name="Equation" r:id="rId5" imgW="939600" imgH="203040" progId="Equation.DSMT4">
                  <p:embed/>
                  <p:pic>
                    <p:nvPicPr>
                      <p:cNvPr id="15" name="Object 14" descr="n = 5 i + 2 j minus k."/>
                      <p:cNvPicPr/>
                      <p:nvPr/>
                    </p:nvPicPr>
                    <p:blipFill>
                      <a:blip r:embed="rId6"/>
                      <a:stretch>
                        <a:fillRect/>
                      </a:stretch>
                    </p:blipFill>
                    <p:spPr>
                      <a:xfrm>
                        <a:off x="5187411" y="2271002"/>
                        <a:ext cx="2305976" cy="498591"/>
                      </a:xfrm>
                      <a:prstGeom prst="rect">
                        <a:avLst/>
                      </a:prstGeom>
                    </p:spPr>
                  </p:pic>
                </p:oleObj>
              </mc:Fallback>
            </mc:AlternateContent>
          </a:graphicData>
        </a:graphic>
      </p:graphicFrame>
      <p:sp>
        <p:nvSpPr>
          <p:cNvPr id="5" name="Content Placeholder 4"/>
          <p:cNvSpPr>
            <a:spLocks noGrp="1"/>
          </p:cNvSpPr>
          <p:nvPr>
            <p:ph idx="14"/>
          </p:nvPr>
        </p:nvSpPr>
        <p:spPr>
          <a:xfrm>
            <a:off x="443753" y="2895600"/>
            <a:ext cx="6109447" cy="533400"/>
          </a:xfrm>
        </p:spPr>
        <p:txBody>
          <a:bodyPr/>
          <a:lstStyle/>
          <a:p>
            <a:pPr marL="0" indent="0">
              <a:buNone/>
            </a:pPr>
            <a:r>
              <a:rPr lang="en-US" b="1" dirty="0"/>
              <a:t>Solution:</a:t>
            </a:r>
            <a:r>
              <a:rPr lang="en-US" dirty="0"/>
              <a:t> The component equation is</a:t>
            </a:r>
          </a:p>
        </p:txBody>
      </p:sp>
      <p:graphicFrame>
        <p:nvGraphicFramePr>
          <p:cNvPr id="16" name="Object 15" descr="5 left parenthesis x minus left parenthesis negative 3 right parenthesis right parenthesis + 2 left parenthesis y minus 0 right parenthesis + left parenthesis negative 1 right parenthesis left parenthesis z minus 7 right parenthesis = 0.">
            <a:extLst>
              <a:ext uri="{FF2B5EF4-FFF2-40B4-BE49-F238E27FC236}">
                <a16:creationId xmlns:a16="http://schemas.microsoft.com/office/drawing/2014/main" id="{A7A24AD5-0B15-48E8-AA96-FFF8DDF42511}"/>
              </a:ext>
            </a:extLst>
          </p:cNvPr>
          <p:cNvGraphicFramePr>
            <a:graphicFrameLocks noChangeAspect="1"/>
          </p:cNvGraphicFramePr>
          <p:nvPr/>
        </p:nvGraphicFramePr>
        <p:xfrm>
          <a:off x="2095680" y="3505200"/>
          <a:ext cx="5511440" cy="540096"/>
        </p:xfrm>
        <a:graphic>
          <a:graphicData uri="http://schemas.openxmlformats.org/presentationml/2006/ole">
            <mc:AlternateContent xmlns:mc="http://schemas.openxmlformats.org/markup-compatibility/2006">
              <mc:Choice xmlns:v="urn:schemas-microsoft-com:vml" Requires="v">
                <p:oleObj spid="_x0000_s204914" name="Equation" r:id="rId7" imgW="5702040" imgH="558720" progId="Equation.DSMT4">
                  <p:embed/>
                </p:oleObj>
              </mc:Choice>
              <mc:Fallback>
                <p:oleObj name="Equation" r:id="rId7" imgW="5702040" imgH="558720" progId="Equation.DSMT4">
                  <p:embed/>
                  <p:pic>
                    <p:nvPicPr>
                      <p:cNvPr id="16" name="Object 15" descr="5 left parenthesis x minus left parenthesis negative 3 right parenthesis right parenthesis + 2 left parenthesis y minus 0 right parenthesis + left parenthesis negative 1 right parenthesis left parenthesis z minus 7 right parenthesis = 0.">
                        <a:extLst>
                          <a:ext uri="{FF2B5EF4-FFF2-40B4-BE49-F238E27FC236}">
                            <a16:creationId xmlns:a16="http://schemas.microsoft.com/office/drawing/2014/main" id="{A7A24AD5-0B15-48E8-AA96-FFF8DDF42511}"/>
                          </a:ext>
                        </a:extLst>
                      </p:cNvPr>
                      <p:cNvPicPr/>
                      <p:nvPr/>
                    </p:nvPicPr>
                    <p:blipFill>
                      <a:blip r:embed="rId8"/>
                      <a:stretch>
                        <a:fillRect/>
                      </a:stretch>
                    </p:blipFill>
                    <p:spPr>
                      <a:xfrm>
                        <a:off x="2095680" y="3505200"/>
                        <a:ext cx="5511440" cy="540096"/>
                      </a:xfrm>
                      <a:prstGeom prst="rect">
                        <a:avLst/>
                      </a:prstGeom>
                    </p:spPr>
                  </p:pic>
                </p:oleObj>
              </mc:Fallback>
            </mc:AlternateContent>
          </a:graphicData>
        </a:graphic>
      </p:graphicFrame>
      <p:sp>
        <p:nvSpPr>
          <p:cNvPr id="6" name="Content Placeholder 5"/>
          <p:cNvSpPr>
            <a:spLocks noGrp="1"/>
          </p:cNvSpPr>
          <p:nvPr>
            <p:ph idx="15"/>
          </p:nvPr>
        </p:nvSpPr>
        <p:spPr>
          <a:xfrm>
            <a:off x="457200" y="4191000"/>
            <a:ext cx="3733800" cy="542202"/>
          </a:xfrm>
        </p:spPr>
        <p:txBody>
          <a:bodyPr/>
          <a:lstStyle/>
          <a:p>
            <a:pPr marL="0" indent="0">
              <a:buNone/>
            </a:pPr>
            <a:r>
              <a:rPr lang="en-US" dirty="0"/>
              <a:t>Simplifying, we obtain</a:t>
            </a:r>
            <a:endParaRPr lang="en-IN" dirty="0"/>
          </a:p>
        </p:txBody>
      </p:sp>
      <p:graphicFrame>
        <p:nvGraphicFramePr>
          <p:cNvPr id="17" name="Object 16" descr="5 x + 15 + 2 y minus z + 7 = 0">
            <a:extLst>
              <a:ext uri="{FF2B5EF4-FFF2-40B4-BE49-F238E27FC236}">
                <a16:creationId xmlns:a16="http://schemas.microsoft.com/office/drawing/2014/main" id="{84C7DB71-8E32-46E2-8587-1FFCFDA80E9F}"/>
              </a:ext>
            </a:extLst>
          </p:cNvPr>
          <p:cNvGraphicFramePr>
            <a:graphicFrameLocks noChangeAspect="1"/>
          </p:cNvGraphicFramePr>
          <p:nvPr/>
        </p:nvGraphicFramePr>
        <p:xfrm>
          <a:off x="2808334" y="4933510"/>
          <a:ext cx="3596238" cy="428782"/>
        </p:xfrm>
        <a:graphic>
          <a:graphicData uri="http://schemas.openxmlformats.org/presentationml/2006/ole">
            <mc:AlternateContent xmlns:mc="http://schemas.openxmlformats.org/markup-compatibility/2006">
              <mc:Choice xmlns:v="urn:schemas-microsoft-com:vml" Requires="v">
                <p:oleObj spid="_x0000_s204915" name="Equation" r:id="rId9" imgW="3301920" imgH="393480" progId="Equation.DSMT4">
                  <p:embed/>
                </p:oleObj>
              </mc:Choice>
              <mc:Fallback>
                <p:oleObj name="Equation" r:id="rId9" imgW="3301920" imgH="393480" progId="Equation.DSMT4">
                  <p:embed/>
                  <p:pic>
                    <p:nvPicPr>
                      <p:cNvPr id="17" name="Object 16" descr="5 x + 15 + 2 y minus z + 7 = 0">
                        <a:extLst>
                          <a:ext uri="{FF2B5EF4-FFF2-40B4-BE49-F238E27FC236}">
                            <a16:creationId xmlns:a16="http://schemas.microsoft.com/office/drawing/2014/main" id="{84C7DB71-8E32-46E2-8587-1FFCFDA80E9F}"/>
                          </a:ext>
                        </a:extLst>
                      </p:cNvPr>
                      <p:cNvPicPr/>
                      <p:nvPr/>
                    </p:nvPicPr>
                    <p:blipFill>
                      <a:blip r:embed="rId10"/>
                      <a:stretch>
                        <a:fillRect/>
                      </a:stretch>
                    </p:blipFill>
                    <p:spPr>
                      <a:xfrm>
                        <a:off x="2808334" y="4933510"/>
                        <a:ext cx="3596238" cy="428782"/>
                      </a:xfrm>
                      <a:prstGeom prst="rect">
                        <a:avLst/>
                      </a:prstGeom>
                    </p:spPr>
                  </p:pic>
                </p:oleObj>
              </mc:Fallback>
            </mc:AlternateContent>
          </a:graphicData>
        </a:graphic>
      </p:graphicFrame>
      <p:graphicFrame>
        <p:nvGraphicFramePr>
          <p:cNvPr id="18" name="Object 17" descr="5 x + 2 y minus z = negative 22.">
            <a:extLst>
              <a:ext uri="{FF2B5EF4-FFF2-40B4-BE49-F238E27FC236}">
                <a16:creationId xmlns:a16="http://schemas.microsoft.com/office/drawing/2014/main" id="{0ECFD9E7-004A-48E2-8EB0-7255A22769C1}"/>
              </a:ext>
            </a:extLst>
          </p:cNvPr>
          <p:cNvGraphicFramePr>
            <a:graphicFrameLocks noChangeAspect="1"/>
          </p:cNvGraphicFramePr>
          <p:nvPr/>
        </p:nvGraphicFramePr>
        <p:xfrm>
          <a:off x="4038600" y="5562600"/>
          <a:ext cx="2849880" cy="433070"/>
        </p:xfrm>
        <a:graphic>
          <a:graphicData uri="http://schemas.openxmlformats.org/presentationml/2006/ole">
            <mc:AlternateContent xmlns:mc="http://schemas.openxmlformats.org/markup-compatibility/2006">
              <mc:Choice xmlns:v="urn:schemas-microsoft-com:vml" Requires="v">
                <p:oleObj spid="_x0000_s204916" name="Equation" r:id="rId11" imgW="2590560" imgH="393480" progId="Equation.DSMT4">
                  <p:embed/>
                </p:oleObj>
              </mc:Choice>
              <mc:Fallback>
                <p:oleObj name="Equation" r:id="rId11" imgW="2590560" imgH="393480" progId="Equation.DSMT4">
                  <p:embed/>
                  <p:pic>
                    <p:nvPicPr>
                      <p:cNvPr id="18" name="Object 17" descr="5 x + 2 y minus z = negative 22.">
                        <a:extLst>
                          <a:ext uri="{FF2B5EF4-FFF2-40B4-BE49-F238E27FC236}">
                            <a16:creationId xmlns:a16="http://schemas.microsoft.com/office/drawing/2014/main" id="{0ECFD9E7-004A-48E2-8EB0-7255A22769C1}"/>
                          </a:ext>
                        </a:extLst>
                      </p:cNvPr>
                      <p:cNvPicPr/>
                      <p:nvPr/>
                    </p:nvPicPr>
                    <p:blipFill>
                      <a:blip r:embed="rId12"/>
                      <a:stretch>
                        <a:fillRect/>
                      </a:stretch>
                    </p:blipFill>
                    <p:spPr>
                      <a:xfrm>
                        <a:off x="4038600" y="5562600"/>
                        <a:ext cx="2849880" cy="433070"/>
                      </a:xfrm>
                      <a:prstGeom prst="rect">
                        <a:avLst/>
                      </a:prstGeom>
                    </p:spPr>
                  </p:pic>
                </p:oleObj>
              </mc:Fallback>
            </mc:AlternateContent>
          </a:graphicData>
        </a:graphic>
      </p:graphicFrame>
    </p:spTree>
    <p:extLst>
      <p:ext uri="{BB962C8B-B14F-4D97-AF65-F5344CB8AC3E}">
        <p14:creationId xmlns:p14="http://schemas.microsoft.com/office/powerpoint/2010/main" val="8816751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dirty="0"/>
              <a:t>An Equation for a Plane in Space </a:t>
            </a:r>
            <a:r>
              <a:rPr lang="en-US" sz="2000" b="0" dirty="0"/>
              <a:t>(4 of 5)</a:t>
            </a:r>
            <a:endParaRPr lang="en-IN" dirty="0"/>
          </a:p>
        </p:txBody>
      </p:sp>
      <p:sp>
        <p:nvSpPr>
          <p:cNvPr id="3" name="Content Placeholder 2"/>
          <p:cNvSpPr>
            <a:spLocks noGrp="1"/>
          </p:cNvSpPr>
          <p:nvPr>
            <p:ph idx="1"/>
          </p:nvPr>
        </p:nvSpPr>
        <p:spPr>
          <a:xfrm>
            <a:off x="457200" y="1600200"/>
            <a:ext cx="8001000" cy="533399"/>
          </a:xfrm>
        </p:spPr>
        <p:txBody>
          <a:bodyPr/>
          <a:lstStyle/>
          <a:p>
            <a:pPr marL="0" indent="0">
              <a:buNone/>
            </a:pPr>
            <a:r>
              <a:rPr lang="en-US" b="1" dirty="0"/>
              <a:t>Example:</a:t>
            </a:r>
            <a:r>
              <a:rPr lang="en-US" dirty="0"/>
              <a:t> Find an equation for the plane through</a:t>
            </a:r>
            <a:endParaRPr lang="en-IN" dirty="0"/>
          </a:p>
        </p:txBody>
      </p:sp>
      <p:graphicFrame>
        <p:nvGraphicFramePr>
          <p:cNvPr id="15" name="Object 14" descr="A (0, 0, 1), B (2, 0, 0), and C (0, 3, 0)."/>
          <p:cNvGraphicFramePr>
            <a:graphicFrameLocks noChangeAspect="1"/>
          </p:cNvGraphicFramePr>
          <p:nvPr/>
        </p:nvGraphicFramePr>
        <p:xfrm>
          <a:off x="490537" y="2208380"/>
          <a:ext cx="5529263" cy="563562"/>
        </p:xfrm>
        <a:graphic>
          <a:graphicData uri="http://schemas.openxmlformats.org/presentationml/2006/ole">
            <mc:AlternateContent xmlns:mc="http://schemas.openxmlformats.org/markup-compatibility/2006">
              <mc:Choice xmlns:v="urn:schemas-microsoft-com:vml" Requires="v">
                <p:oleObj spid="_x0000_s205870" name="Equation" r:id="rId3" imgW="2489040" imgH="253800" progId="Equation.DSMT4">
                  <p:embed/>
                </p:oleObj>
              </mc:Choice>
              <mc:Fallback>
                <p:oleObj name="Equation" r:id="rId3" imgW="2489040" imgH="253800" progId="Equation.DSMT4">
                  <p:embed/>
                  <p:pic>
                    <p:nvPicPr>
                      <p:cNvPr id="15" name="Object 14" descr="A (0, 0, 1), B (2, 0, 0), and C (0, 3, 0)."/>
                      <p:cNvPicPr/>
                      <p:nvPr/>
                    </p:nvPicPr>
                    <p:blipFill>
                      <a:blip r:embed="rId4"/>
                      <a:stretch>
                        <a:fillRect/>
                      </a:stretch>
                    </p:blipFill>
                    <p:spPr>
                      <a:xfrm>
                        <a:off x="490537" y="2208380"/>
                        <a:ext cx="5529263" cy="563562"/>
                      </a:xfrm>
                      <a:prstGeom prst="rect">
                        <a:avLst/>
                      </a:prstGeom>
                    </p:spPr>
                  </p:pic>
                </p:oleObj>
              </mc:Fallback>
            </mc:AlternateContent>
          </a:graphicData>
        </a:graphic>
      </p:graphicFrame>
      <p:sp>
        <p:nvSpPr>
          <p:cNvPr id="4" name="Content Placeholder 3"/>
          <p:cNvSpPr>
            <a:spLocks noGrp="1"/>
          </p:cNvSpPr>
          <p:nvPr>
            <p:ph idx="13"/>
          </p:nvPr>
        </p:nvSpPr>
        <p:spPr>
          <a:xfrm>
            <a:off x="457200" y="2847975"/>
            <a:ext cx="8229600" cy="1371600"/>
          </a:xfrm>
        </p:spPr>
        <p:txBody>
          <a:bodyPr/>
          <a:lstStyle/>
          <a:p>
            <a:pPr marL="0" indent="0">
              <a:buNone/>
            </a:pPr>
            <a:r>
              <a:rPr lang="en-US" b="1" dirty="0"/>
              <a:t>Solution:</a:t>
            </a:r>
            <a:r>
              <a:rPr lang="en-US" dirty="0"/>
              <a:t> We find a vector normal to the plane and use it with one of the points to write an equation for the plane.</a:t>
            </a:r>
            <a:endParaRPr lang="en-IN" dirty="0"/>
          </a:p>
        </p:txBody>
      </p:sp>
      <p:sp>
        <p:nvSpPr>
          <p:cNvPr id="5" name="Content Placeholder 4"/>
          <p:cNvSpPr>
            <a:spLocks noGrp="1"/>
          </p:cNvSpPr>
          <p:nvPr>
            <p:ph idx="14"/>
          </p:nvPr>
        </p:nvSpPr>
        <p:spPr>
          <a:xfrm>
            <a:off x="443753" y="4304146"/>
            <a:ext cx="2985247" cy="484909"/>
          </a:xfrm>
        </p:spPr>
        <p:txBody>
          <a:bodyPr/>
          <a:lstStyle/>
          <a:p>
            <a:pPr marL="0" indent="0">
              <a:buNone/>
            </a:pPr>
            <a:r>
              <a:rPr lang="en-US" dirty="0"/>
              <a:t>The cross product</a:t>
            </a:r>
            <a:endParaRPr lang="en-IN" dirty="0"/>
          </a:p>
        </p:txBody>
      </p:sp>
      <p:graphicFrame>
        <p:nvGraphicFramePr>
          <p:cNvPr id="14" name="Object 13" descr="vector A B cross vector A C = the determinant of a 3 by 3 matrix with the following row elements. Row 1. i, j, k. Row 2. 2, 0, negative 1. Row 3. 0, 3, negative 1. This equals 3 i + 2 j + 6k">
            <a:extLst>
              <a:ext uri="{FF2B5EF4-FFF2-40B4-BE49-F238E27FC236}">
                <a16:creationId xmlns:a16="http://schemas.microsoft.com/office/drawing/2014/main" id="{10D9B661-2DA8-4B60-82AE-F5DC5122ADCE}"/>
              </a:ext>
            </a:extLst>
          </p:cNvPr>
          <p:cNvGraphicFramePr>
            <a:graphicFrameLocks noChangeAspect="1"/>
          </p:cNvGraphicFramePr>
          <p:nvPr/>
        </p:nvGraphicFramePr>
        <p:xfrm>
          <a:off x="2355850" y="4881563"/>
          <a:ext cx="4430713" cy="1347787"/>
        </p:xfrm>
        <a:graphic>
          <a:graphicData uri="http://schemas.openxmlformats.org/presentationml/2006/ole">
            <mc:AlternateContent xmlns:mc="http://schemas.openxmlformats.org/markup-compatibility/2006">
              <mc:Choice xmlns:v="urn:schemas-microsoft-com:vml" Requires="v">
                <p:oleObj spid="_x0000_s205871" name="Equation" r:id="rId5" imgW="5092560" imgH="1549080" progId="Equation.DSMT4">
                  <p:embed/>
                </p:oleObj>
              </mc:Choice>
              <mc:Fallback>
                <p:oleObj name="Equation" r:id="rId5" imgW="5092560" imgH="1549080" progId="Equation.DSMT4">
                  <p:embed/>
                  <p:pic>
                    <p:nvPicPr>
                      <p:cNvPr id="14" name="Object 13" descr="vector A B cross vector A C = the determinant of a 3 by 3 matrix with the following row elements. Row 1. i, j, k. Row 2. 2, 0, negative 1. Row 3. 0, 3, negative 1. This equals 3 i + 2 j + 6k">
                        <a:extLst>
                          <a:ext uri="{FF2B5EF4-FFF2-40B4-BE49-F238E27FC236}">
                            <a16:creationId xmlns:a16="http://schemas.microsoft.com/office/drawing/2014/main" id="{10D9B661-2DA8-4B60-82AE-F5DC5122ADCE}"/>
                          </a:ext>
                        </a:extLst>
                      </p:cNvPr>
                      <p:cNvPicPr/>
                      <p:nvPr/>
                    </p:nvPicPr>
                    <p:blipFill>
                      <a:blip r:embed="rId6"/>
                      <a:stretch>
                        <a:fillRect/>
                      </a:stretch>
                    </p:blipFill>
                    <p:spPr>
                      <a:xfrm>
                        <a:off x="2355850" y="4881563"/>
                        <a:ext cx="4430713" cy="1347787"/>
                      </a:xfrm>
                      <a:prstGeom prst="rect">
                        <a:avLst/>
                      </a:prstGeom>
                    </p:spPr>
                  </p:pic>
                </p:oleObj>
              </mc:Fallback>
            </mc:AlternateContent>
          </a:graphicData>
        </a:graphic>
      </p:graphicFrame>
    </p:spTree>
    <p:extLst>
      <p:ext uri="{BB962C8B-B14F-4D97-AF65-F5344CB8AC3E}">
        <p14:creationId xmlns:p14="http://schemas.microsoft.com/office/powerpoint/2010/main" val="3789936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dirty="0"/>
              <a:t>An Equation for a Plane in Space </a:t>
            </a:r>
            <a:r>
              <a:rPr lang="en-US" sz="2000" b="0" dirty="0"/>
              <a:t>(5 of 5)</a:t>
            </a:r>
            <a:endParaRPr lang="en-IN" dirty="0"/>
          </a:p>
        </p:txBody>
      </p:sp>
      <p:sp>
        <p:nvSpPr>
          <p:cNvPr id="3" name="Content Placeholder 2"/>
          <p:cNvSpPr>
            <a:spLocks noGrp="1"/>
          </p:cNvSpPr>
          <p:nvPr>
            <p:ph idx="1"/>
          </p:nvPr>
        </p:nvSpPr>
        <p:spPr>
          <a:xfrm>
            <a:off x="457200" y="1600200"/>
            <a:ext cx="3886200" cy="533399"/>
          </a:xfrm>
        </p:spPr>
        <p:txBody>
          <a:bodyPr/>
          <a:lstStyle/>
          <a:p>
            <a:pPr marL="0" indent="0">
              <a:buNone/>
            </a:pPr>
            <a:r>
              <a:rPr lang="en-US" b="1" dirty="0"/>
              <a:t>Solution (concluded):</a:t>
            </a:r>
          </a:p>
        </p:txBody>
      </p:sp>
      <p:sp>
        <p:nvSpPr>
          <p:cNvPr id="4" name="Content Placeholder 3"/>
          <p:cNvSpPr>
            <a:spLocks noGrp="1"/>
          </p:cNvSpPr>
          <p:nvPr>
            <p:ph idx="13"/>
          </p:nvPr>
        </p:nvSpPr>
        <p:spPr>
          <a:xfrm>
            <a:off x="457200" y="2260599"/>
            <a:ext cx="8610600" cy="950833"/>
          </a:xfrm>
        </p:spPr>
        <p:txBody>
          <a:bodyPr/>
          <a:lstStyle/>
          <a:p>
            <a:pPr marL="0" indent="0">
              <a:buNone/>
            </a:pPr>
            <a:r>
              <a:rPr lang="en-US" dirty="0"/>
              <a:t>is normal to the plane. We substitute the components</a:t>
            </a:r>
            <a:endParaRPr lang="en-IN" dirty="0"/>
          </a:p>
        </p:txBody>
      </p:sp>
      <p:sp>
        <p:nvSpPr>
          <p:cNvPr id="5" name="Content Placeholder 4"/>
          <p:cNvSpPr>
            <a:spLocks noGrp="1"/>
          </p:cNvSpPr>
          <p:nvPr>
            <p:ph idx="14"/>
          </p:nvPr>
        </p:nvSpPr>
        <p:spPr>
          <a:xfrm>
            <a:off x="443753" y="2720231"/>
            <a:ext cx="5880847" cy="471054"/>
          </a:xfrm>
        </p:spPr>
        <p:txBody>
          <a:bodyPr/>
          <a:lstStyle/>
          <a:p>
            <a:pPr marL="0" indent="0">
              <a:buNone/>
            </a:pPr>
            <a:r>
              <a:rPr lang="en-US" dirty="0"/>
              <a:t>of this vector and the coordinates of</a:t>
            </a:r>
            <a:endParaRPr lang="en-IN" dirty="0"/>
          </a:p>
        </p:txBody>
      </p:sp>
      <p:graphicFrame>
        <p:nvGraphicFramePr>
          <p:cNvPr id="14" name="Object 13" descr="A (0, 0, 1)"/>
          <p:cNvGraphicFramePr>
            <a:graphicFrameLocks noChangeAspect="1"/>
          </p:cNvGraphicFramePr>
          <p:nvPr/>
        </p:nvGraphicFramePr>
        <p:xfrm>
          <a:off x="6376833" y="2677623"/>
          <a:ext cx="1536211" cy="558622"/>
        </p:xfrm>
        <a:graphic>
          <a:graphicData uri="http://schemas.openxmlformats.org/presentationml/2006/ole">
            <mc:AlternateContent xmlns:mc="http://schemas.openxmlformats.org/markup-compatibility/2006">
              <mc:Choice xmlns:v="urn:schemas-microsoft-com:vml" Requires="v">
                <p:oleObj spid="_x0000_s206916" name="Equation" r:id="rId3" imgW="698400" imgH="253800" progId="Equation.DSMT4">
                  <p:embed/>
                </p:oleObj>
              </mc:Choice>
              <mc:Fallback>
                <p:oleObj name="Equation" r:id="rId3" imgW="698400" imgH="253800" progId="Equation.DSMT4">
                  <p:embed/>
                  <p:pic>
                    <p:nvPicPr>
                      <p:cNvPr id="14" name="Object 13" descr="A (0, 0, 1)"/>
                      <p:cNvPicPr/>
                      <p:nvPr/>
                    </p:nvPicPr>
                    <p:blipFill>
                      <a:blip r:embed="rId4"/>
                      <a:stretch>
                        <a:fillRect/>
                      </a:stretch>
                    </p:blipFill>
                    <p:spPr>
                      <a:xfrm>
                        <a:off x="6376833" y="2677623"/>
                        <a:ext cx="1536211" cy="558622"/>
                      </a:xfrm>
                      <a:prstGeom prst="rect">
                        <a:avLst/>
                      </a:prstGeom>
                    </p:spPr>
                  </p:pic>
                </p:oleObj>
              </mc:Fallback>
            </mc:AlternateContent>
          </a:graphicData>
        </a:graphic>
      </p:graphicFrame>
      <p:sp>
        <p:nvSpPr>
          <p:cNvPr id="6" name="Content Placeholder 5"/>
          <p:cNvSpPr>
            <a:spLocks noGrp="1"/>
          </p:cNvSpPr>
          <p:nvPr>
            <p:ph idx="15"/>
          </p:nvPr>
        </p:nvSpPr>
        <p:spPr>
          <a:xfrm>
            <a:off x="457200" y="3160395"/>
            <a:ext cx="8001000" cy="533400"/>
          </a:xfrm>
        </p:spPr>
        <p:txBody>
          <a:bodyPr/>
          <a:lstStyle/>
          <a:p>
            <a:pPr marL="0" indent="0">
              <a:buNone/>
            </a:pPr>
            <a:r>
              <a:rPr lang="en-US" dirty="0"/>
              <a:t>into the component form of the equation to obtain</a:t>
            </a:r>
            <a:endParaRPr lang="en-IN" dirty="0"/>
          </a:p>
        </p:txBody>
      </p:sp>
      <p:graphicFrame>
        <p:nvGraphicFramePr>
          <p:cNvPr id="15" name="Object 14" descr="3 left parenthesis x minus 0 right parenthesis + 2 left parenthesis y minus 0 right parenthesis + 6 left parenthesis z minus 1 right parenthesis = 0">
            <a:extLst>
              <a:ext uri="{FF2B5EF4-FFF2-40B4-BE49-F238E27FC236}">
                <a16:creationId xmlns:a16="http://schemas.microsoft.com/office/drawing/2014/main" id="{D239BADA-422F-46BB-A789-3FEAC8633330}"/>
              </a:ext>
            </a:extLst>
          </p:cNvPr>
          <p:cNvGraphicFramePr>
            <a:graphicFrameLocks noChangeAspect="1"/>
          </p:cNvGraphicFramePr>
          <p:nvPr/>
        </p:nvGraphicFramePr>
        <p:xfrm>
          <a:off x="2052955" y="4263390"/>
          <a:ext cx="5126990" cy="530860"/>
        </p:xfrm>
        <a:graphic>
          <a:graphicData uri="http://schemas.openxmlformats.org/presentationml/2006/ole">
            <mc:AlternateContent xmlns:mc="http://schemas.openxmlformats.org/markup-compatibility/2006">
              <mc:Choice xmlns:v="urn:schemas-microsoft-com:vml" Requires="v">
                <p:oleObj spid="_x0000_s206917" name="Equation" r:id="rId5" imgW="4660560" imgH="482400" progId="Equation.DSMT4">
                  <p:embed/>
                </p:oleObj>
              </mc:Choice>
              <mc:Fallback>
                <p:oleObj name="Equation" r:id="rId5" imgW="4660560" imgH="482400" progId="Equation.DSMT4">
                  <p:embed/>
                  <p:pic>
                    <p:nvPicPr>
                      <p:cNvPr id="15" name="Object 14" descr="3 left parenthesis x minus 0 right parenthesis + 2 left parenthesis y minus 0 right parenthesis + 6 left parenthesis z minus 1 right parenthesis = 0">
                        <a:extLst>
                          <a:ext uri="{FF2B5EF4-FFF2-40B4-BE49-F238E27FC236}">
                            <a16:creationId xmlns:a16="http://schemas.microsoft.com/office/drawing/2014/main" id="{D239BADA-422F-46BB-A789-3FEAC8633330}"/>
                          </a:ext>
                        </a:extLst>
                      </p:cNvPr>
                      <p:cNvPicPr/>
                      <p:nvPr/>
                    </p:nvPicPr>
                    <p:blipFill>
                      <a:blip r:embed="rId6"/>
                      <a:stretch>
                        <a:fillRect/>
                      </a:stretch>
                    </p:blipFill>
                    <p:spPr>
                      <a:xfrm>
                        <a:off x="2052955" y="4263390"/>
                        <a:ext cx="5126990" cy="530860"/>
                      </a:xfrm>
                      <a:prstGeom prst="rect">
                        <a:avLst/>
                      </a:prstGeom>
                    </p:spPr>
                  </p:pic>
                </p:oleObj>
              </mc:Fallback>
            </mc:AlternateContent>
          </a:graphicData>
        </a:graphic>
      </p:graphicFrame>
      <p:graphicFrame>
        <p:nvGraphicFramePr>
          <p:cNvPr id="16" name="Object 15" descr="3 x + 2 y + 6 z = 6.">
            <a:extLst>
              <a:ext uri="{FF2B5EF4-FFF2-40B4-BE49-F238E27FC236}">
                <a16:creationId xmlns:a16="http://schemas.microsoft.com/office/drawing/2014/main" id="{026A4ACE-9ACB-4E31-B143-8BD9C104A68B}"/>
              </a:ext>
            </a:extLst>
          </p:cNvPr>
          <p:cNvGraphicFramePr>
            <a:graphicFrameLocks noChangeAspect="1"/>
          </p:cNvGraphicFramePr>
          <p:nvPr/>
        </p:nvGraphicFramePr>
        <p:xfrm>
          <a:off x="4439592" y="4984260"/>
          <a:ext cx="2875608" cy="471660"/>
        </p:xfrm>
        <a:graphic>
          <a:graphicData uri="http://schemas.openxmlformats.org/presentationml/2006/ole">
            <mc:AlternateContent xmlns:mc="http://schemas.openxmlformats.org/markup-compatibility/2006">
              <mc:Choice xmlns:v="urn:schemas-microsoft-com:vml" Requires="v">
                <p:oleObj spid="_x0000_s206918" name="Equation" r:id="rId7" imgW="2400120" imgH="393480" progId="Equation.DSMT4">
                  <p:embed/>
                </p:oleObj>
              </mc:Choice>
              <mc:Fallback>
                <p:oleObj name="Equation" r:id="rId7" imgW="2400120" imgH="393480" progId="Equation.DSMT4">
                  <p:embed/>
                  <p:pic>
                    <p:nvPicPr>
                      <p:cNvPr id="16" name="Object 15" descr="3 x + 2 y + 6 z = 6.">
                        <a:extLst>
                          <a:ext uri="{FF2B5EF4-FFF2-40B4-BE49-F238E27FC236}">
                            <a16:creationId xmlns:a16="http://schemas.microsoft.com/office/drawing/2014/main" id="{026A4ACE-9ACB-4E31-B143-8BD9C104A68B}"/>
                          </a:ext>
                        </a:extLst>
                      </p:cNvPr>
                      <p:cNvPicPr/>
                      <p:nvPr/>
                    </p:nvPicPr>
                    <p:blipFill>
                      <a:blip r:embed="rId8"/>
                      <a:stretch>
                        <a:fillRect/>
                      </a:stretch>
                    </p:blipFill>
                    <p:spPr>
                      <a:xfrm>
                        <a:off x="4439592" y="4984260"/>
                        <a:ext cx="2875608" cy="471660"/>
                      </a:xfrm>
                      <a:prstGeom prst="rect">
                        <a:avLst/>
                      </a:prstGeom>
                    </p:spPr>
                  </p:pic>
                </p:oleObj>
              </mc:Fallback>
            </mc:AlternateContent>
          </a:graphicData>
        </a:graphic>
      </p:graphicFrame>
    </p:spTree>
    <p:extLst>
      <p:ext uri="{BB962C8B-B14F-4D97-AF65-F5344CB8AC3E}">
        <p14:creationId xmlns:p14="http://schemas.microsoft.com/office/powerpoint/2010/main" val="39073216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of Intersection </a:t>
            </a:r>
            <a:r>
              <a:rPr lang="en-US" sz="2000" b="0" dirty="0"/>
              <a:t>(1 of 6)</a:t>
            </a:r>
            <a:endParaRPr lang="en-IN" sz="2000" b="0" dirty="0"/>
          </a:p>
        </p:txBody>
      </p:sp>
      <p:pic>
        <p:nvPicPr>
          <p:cNvPr id="5" name="Content Placeholder 4" descr="An illustration has two planes that intersects perpendicularly. The normal vectors to the planes are n sub 1 and n sub 2. The vector, n sub 1 times n sub 2, passes through the line of intersection.">
            <a:extLst>
              <a:ext uri="{FF2B5EF4-FFF2-40B4-BE49-F238E27FC236}">
                <a16:creationId xmlns:a16="http://schemas.microsoft.com/office/drawing/2014/main" id="{E8289DA9-769E-470C-B35D-62E8EEDAD08D}"/>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280216" y="1407488"/>
            <a:ext cx="4583568" cy="3907876"/>
          </a:xfrm>
        </p:spPr>
      </p:pic>
      <p:sp>
        <p:nvSpPr>
          <p:cNvPr id="14" name="Content Placeholder 13"/>
          <p:cNvSpPr>
            <a:spLocks noGrp="1"/>
          </p:cNvSpPr>
          <p:nvPr>
            <p:ph idx="1"/>
          </p:nvPr>
        </p:nvSpPr>
        <p:spPr>
          <a:xfrm>
            <a:off x="457200" y="5410200"/>
            <a:ext cx="8229600" cy="838199"/>
          </a:xfrm>
        </p:spPr>
        <p:txBody>
          <a:bodyPr/>
          <a:lstStyle/>
          <a:p>
            <a:pPr marL="0" indent="0">
              <a:buNone/>
            </a:pPr>
            <a:r>
              <a:rPr lang="en-US" dirty="0"/>
              <a:t>How the line of intersection of two planes is related to the planes’ normal vectors.</a:t>
            </a:r>
            <a:endParaRPr lang="en-IN" dirty="0"/>
          </a:p>
        </p:txBody>
      </p:sp>
    </p:spTree>
    <p:extLst>
      <p:ext uri="{BB962C8B-B14F-4D97-AF65-F5344CB8AC3E}">
        <p14:creationId xmlns:p14="http://schemas.microsoft.com/office/powerpoint/2010/main" val="7794623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of Intersection </a:t>
            </a:r>
            <a:r>
              <a:rPr lang="en-US" sz="2000" b="0" dirty="0"/>
              <a:t>(2 of 6)</a:t>
            </a:r>
            <a:endParaRPr lang="en-IN" dirty="0"/>
          </a:p>
        </p:txBody>
      </p:sp>
      <p:sp>
        <p:nvSpPr>
          <p:cNvPr id="3" name="Content Placeholder 2"/>
          <p:cNvSpPr>
            <a:spLocks noGrp="1"/>
          </p:cNvSpPr>
          <p:nvPr>
            <p:ph idx="1"/>
          </p:nvPr>
        </p:nvSpPr>
        <p:spPr>
          <a:xfrm>
            <a:off x="457200" y="1600201"/>
            <a:ext cx="8229600" cy="533400"/>
          </a:xfrm>
        </p:spPr>
        <p:txBody>
          <a:bodyPr/>
          <a:lstStyle/>
          <a:p>
            <a:pPr marL="0" indent="0">
              <a:buNone/>
            </a:pPr>
            <a:r>
              <a:rPr lang="en-US" sz="3200" b="1" dirty="0"/>
              <a:t>Example:</a:t>
            </a:r>
            <a:r>
              <a:rPr lang="en-US" sz="3200" dirty="0"/>
              <a:t> Find a vector parallel to the line of</a:t>
            </a:r>
            <a:endParaRPr lang="en-IN" sz="3200" dirty="0"/>
          </a:p>
        </p:txBody>
      </p:sp>
      <p:sp>
        <p:nvSpPr>
          <p:cNvPr id="4" name="Content Placeholder 3"/>
          <p:cNvSpPr>
            <a:spLocks noGrp="1"/>
          </p:cNvSpPr>
          <p:nvPr>
            <p:ph idx="13"/>
          </p:nvPr>
        </p:nvSpPr>
        <p:spPr>
          <a:xfrm>
            <a:off x="457200" y="2286000"/>
            <a:ext cx="4724400" cy="565686"/>
          </a:xfrm>
        </p:spPr>
        <p:txBody>
          <a:bodyPr/>
          <a:lstStyle/>
          <a:p>
            <a:pPr marL="0" indent="0">
              <a:buNone/>
            </a:pPr>
            <a:r>
              <a:rPr lang="en-US" sz="3200" dirty="0"/>
              <a:t>intersection of the planes</a:t>
            </a:r>
            <a:endParaRPr lang="en-IN" sz="3200" dirty="0"/>
          </a:p>
        </p:txBody>
      </p:sp>
      <p:graphicFrame>
        <p:nvGraphicFramePr>
          <p:cNvPr id="14" name="Object 13" descr="3 x minus 6 y minus 2 z = 15"/>
          <p:cNvGraphicFramePr>
            <a:graphicFrameLocks noChangeAspect="1"/>
          </p:cNvGraphicFramePr>
          <p:nvPr/>
        </p:nvGraphicFramePr>
        <p:xfrm>
          <a:off x="5255462" y="2300068"/>
          <a:ext cx="2895980" cy="551618"/>
        </p:xfrm>
        <a:graphic>
          <a:graphicData uri="http://schemas.openxmlformats.org/presentationml/2006/ole">
            <mc:AlternateContent xmlns:mc="http://schemas.openxmlformats.org/markup-compatibility/2006">
              <mc:Choice xmlns:v="urn:schemas-microsoft-com:vml" Requires="v">
                <p:oleObj spid="_x0000_s207918" name="Equation" r:id="rId3" imgW="1066680" imgH="203040" progId="Equation.DSMT4">
                  <p:embed/>
                </p:oleObj>
              </mc:Choice>
              <mc:Fallback>
                <p:oleObj name="Equation" r:id="rId3" imgW="1066680" imgH="203040" progId="Equation.DSMT4">
                  <p:embed/>
                  <p:pic>
                    <p:nvPicPr>
                      <p:cNvPr id="14" name="Object 13" descr="3 x minus 6 y minus 2 z = 15"/>
                      <p:cNvPicPr/>
                      <p:nvPr/>
                    </p:nvPicPr>
                    <p:blipFill>
                      <a:blip r:embed="rId4"/>
                      <a:stretch>
                        <a:fillRect/>
                      </a:stretch>
                    </p:blipFill>
                    <p:spPr>
                      <a:xfrm>
                        <a:off x="5255462" y="2300068"/>
                        <a:ext cx="2895980" cy="551618"/>
                      </a:xfrm>
                      <a:prstGeom prst="rect">
                        <a:avLst/>
                      </a:prstGeom>
                    </p:spPr>
                  </p:pic>
                </p:oleObj>
              </mc:Fallback>
            </mc:AlternateContent>
          </a:graphicData>
        </a:graphic>
      </p:graphicFrame>
      <p:sp>
        <p:nvSpPr>
          <p:cNvPr id="5" name="Content Placeholder 4"/>
          <p:cNvSpPr>
            <a:spLocks noGrp="1"/>
          </p:cNvSpPr>
          <p:nvPr>
            <p:ph idx="14"/>
          </p:nvPr>
        </p:nvSpPr>
        <p:spPr>
          <a:xfrm>
            <a:off x="443753" y="3011948"/>
            <a:ext cx="851647" cy="533400"/>
          </a:xfrm>
        </p:spPr>
        <p:txBody>
          <a:bodyPr/>
          <a:lstStyle/>
          <a:p>
            <a:pPr marL="0" indent="0">
              <a:buNone/>
            </a:pPr>
            <a:r>
              <a:rPr lang="en-IN" sz="3200" dirty="0"/>
              <a:t>and</a:t>
            </a:r>
          </a:p>
        </p:txBody>
      </p:sp>
      <p:graphicFrame>
        <p:nvGraphicFramePr>
          <p:cNvPr id="15" name="Object 14" descr="2 x + y minus 2 z = 5."/>
          <p:cNvGraphicFramePr>
            <a:graphicFrameLocks noChangeAspect="1"/>
          </p:cNvGraphicFramePr>
          <p:nvPr/>
        </p:nvGraphicFramePr>
        <p:xfrm>
          <a:off x="1419225" y="3019926"/>
          <a:ext cx="2753827" cy="579755"/>
        </p:xfrm>
        <a:graphic>
          <a:graphicData uri="http://schemas.openxmlformats.org/presentationml/2006/ole">
            <mc:AlternateContent xmlns:mc="http://schemas.openxmlformats.org/markup-compatibility/2006">
              <mc:Choice xmlns:v="urn:schemas-microsoft-com:vml" Requires="v">
                <p:oleObj spid="_x0000_s207919" name="Equation" r:id="rId5" imgW="965160" imgH="203040" progId="Equation.DSMT4">
                  <p:embed/>
                </p:oleObj>
              </mc:Choice>
              <mc:Fallback>
                <p:oleObj name="Equation" r:id="rId5" imgW="965160" imgH="203040" progId="Equation.DSMT4">
                  <p:embed/>
                  <p:pic>
                    <p:nvPicPr>
                      <p:cNvPr id="15" name="Object 14" descr="2 x + y minus 2 z = 5."/>
                      <p:cNvPicPr/>
                      <p:nvPr/>
                    </p:nvPicPr>
                    <p:blipFill>
                      <a:blip r:embed="rId6"/>
                      <a:stretch>
                        <a:fillRect/>
                      </a:stretch>
                    </p:blipFill>
                    <p:spPr>
                      <a:xfrm>
                        <a:off x="1419225" y="3019926"/>
                        <a:ext cx="2753827" cy="579755"/>
                      </a:xfrm>
                      <a:prstGeom prst="rect">
                        <a:avLst/>
                      </a:prstGeom>
                    </p:spPr>
                  </p:pic>
                </p:oleObj>
              </mc:Fallback>
            </mc:AlternateContent>
          </a:graphicData>
        </a:graphic>
      </p:graphicFrame>
    </p:spTree>
    <p:extLst>
      <p:ext uri="{BB962C8B-B14F-4D97-AF65-F5344CB8AC3E}">
        <p14:creationId xmlns:p14="http://schemas.microsoft.com/office/powerpoint/2010/main" val="11808334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of Intersection </a:t>
            </a:r>
            <a:r>
              <a:rPr lang="en-US" sz="2000" b="0" dirty="0"/>
              <a:t>(3 of 6)</a:t>
            </a:r>
            <a:endParaRPr lang="en-IN" dirty="0"/>
          </a:p>
        </p:txBody>
      </p:sp>
      <p:sp>
        <p:nvSpPr>
          <p:cNvPr id="3" name="Content Placeholder 2"/>
          <p:cNvSpPr>
            <a:spLocks noGrp="1"/>
          </p:cNvSpPr>
          <p:nvPr>
            <p:ph idx="1"/>
          </p:nvPr>
        </p:nvSpPr>
        <p:spPr>
          <a:xfrm>
            <a:off x="457200" y="1600201"/>
            <a:ext cx="7391400" cy="485774"/>
          </a:xfrm>
        </p:spPr>
        <p:txBody>
          <a:bodyPr/>
          <a:lstStyle/>
          <a:p>
            <a:pPr marL="0" indent="0">
              <a:buNone/>
            </a:pPr>
            <a:r>
              <a:rPr lang="en-US" sz="2600" b="1" dirty="0"/>
              <a:t>Solution:</a:t>
            </a:r>
            <a:r>
              <a:rPr lang="en-US" sz="2600" dirty="0"/>
              <a:t> The line of intersection of two planes is</a:t>
            </a:r>
            <a:endParaRPr lang="en-IN" sz="2600" dirty="0"/>
          </a:p>
        </p:txBody>
      </p:sp>
      <p:sp>
        <p:nvSpPr>
          <p:cNvPr id="4" name="Content Placeholder 3"/>
          <p:cNvSpPr>
            <a:spLocks noGrp="1"/>
          </p:cNvSpPr>
          <p:nvPr>
            <p:ph idx="13"/>
          </p:nvPr>
        </p:nvSpPr>
        <p:spPr>
          <a:xfrm>
            <a:off x="457200" y="2143125"/>
            <a:ext cx="6629400" cy="447675"/>
          </a:xfrm>
        </p:spPr>
        <p:txBody>
          <a:bodyPr/>
          <a:lstStyle/>
          <a:p>
            <a:pPr marL="0" indent="0">
              <a:buNone/>
            </a:pPr>
            <a:r>
              <a:rPr lang="en-US" sz="2600" dirty="0"/>
              <a:t>perpendicular to both planes’ normal vectors</a:t>
            </a:r>
            <a:endParaRPr lang="en-IN" sz="2600" dirty="0"/>
          </a:p>
        </p:txBody>
      </p:sp>
      <p:graphicFrame>
        <p:nvGraphicFramePr>
          <p:cNvPr id="15" name="Object 14" descr="n sub 1 and n sub 2"/>
          <p:cNvGraphicFramePr>
            <a:graphicFrameLocks noChangeAspect="1"/>
          </p:cNvGraphicFramePr>
          <p:nvPr/>
        </p:nvGraphicFramePr>
        <p:xfrm>
          <a:off x="7137777" y="2120645"/>
          <a:ext cx="1354103" cy="507788"/>
        </p:xfrm>
        <a:graphic>
          <a:graphicData uri="http://schemas.openxmlformats.org/presentationml/2006/ole">
            <mc:AlternateContent xmlns:mc="http://schemas.openxmlformats.org/markup-compatibility/2006">
              <mc:Choice xmlns:v="urn:schemas-microsoft-com:vml" Requires="v">
                <p:oleObj spid="_x0000_s209008" name="Equation" r:id="rId3" imgW="609480" imgH="228600" progId="Equation.DSMT4">
                  <p:embed/>
                </p:oleObj>
              </mc:Choice>
              <mc:Fallback>
                <p:oleObj name="Equation" r:id="rId3" imgW="609480" imgH="228600" progId="Equation.DSMT4">
                  <p:embed/>
                  <p:pic>
                    <p:nvPicPr>
                      <p:cNvPr id="15" name="Object 14" descr="n sub 1 and n sub 2"/>
                      <p:cNvPicPr/>
                      <p:nvPr/>
                    </p:nvPicPr>
                    <p:blipFill>
                      <a:blip r:embed="rId4"/>
                      <a:stretch>
                        <a:fillRect/>
                      </a:stretch>
                    </p:blipFill>
                    <p:spPr>
                      <a:xfrm>
                        <a:off x="7137777" y="2120645"/>
                        <a:ext cx="1354103" cy="507788"/>
                      </a:xfrm>
                      <a:prstGeom prst="rect">
                        <a:avLst/>
                      </a:prstGeom>
                    </p:spPr>
                  </p:pic>
                </p:oleObj>
              </mc:Fallback>
            </mc:AlternateContent>
          </a:graphicData>
        </a:graphic>
      </p:graphicFrame>
      <p:sp>
        <p:nvSpPr>
          <p:cNvPr id="5" name="Content Placeholder 4"/>
          <p:cNvSpPr>
            <a:spLocks noGrp="1"/>
          </p:cNvSpPr>
          <p:nvPr>
            <p:ph idx="14"/>
          </p:nvPr>
        </p:nvSpPr>
        <p:spPr>
          <a:xfrm>
            <a:off x="457200" y="2676525"/>
            <a:ext cx="3657600" cy="457200"/>
          </a:xfrm>
        </p:spPr>
        <p:txBody>
          <a:bodyPr/>
          <a:lstStyle/>
          <a:p>
            <a:pPr marL="0" indent="0">
              <a:buNone/>
            </a:pPr>
            <a:r>
              <a:rPr lang="en-US" sz="2600" dirty="0"/>
              <a:t>and therefore parallel to</a:t>
            </a:r>
            <a:endParaRPr lang="en-IN" sz="2600" dirty="0"/>
          </a:p>
        </p:txBody>
      </p:sp>
      <p:graphicFrame>
        <p:nvGraphicFramePr>
          <p:cNvPr id="16" name="Object 15" descr="n sub 1 cross n sub 2.">
            <a:extLst>
              <a:ext uri="{FF2B5EF4-FFF2-40B4-BE49-F238E27FC236}">
                <a16:creationId xmlns:a16="http://schemas.microsoft.com/office/drawing/2014/main" id="{AD3B0F08-D403-4757-8F0F-36A9701262BD}"/>
              </a:ext>
            </a:extLst>
          </p:cNvPr>
          <p:cNvGraphicFramePr>
            <a:graphicFrameLocks noChangeAspect="1"/>
          </p:cNvGraphicFramePr>
          <p:nvPr/>
        </p:nvGraphicFramePr>
        <p:xfrm>
          <a:off x="4162425" y="2660951"/>
          <a:ext cx="1102907" cy="462948"/>
        </p:xfrm>
        <a:graphic>
          <a:graphicData uri="http://schemas.openxmlformats.org/presentationml/2006/ole">
            <mc:AlternateContent xmlns:mc="http://schemas.openxmlformats.org/markup-compatibility/2006">
              <mc:Choice xmlns:v="urn:schemas-microsoft-com:vml" Requires="v">
                <p:oleObj spid="_x0000_s209009" name="Equation" r:id="rId5" imgW="1028520" imgH="431640" progId="Equation.DSMT4">
                  <p:embed/>
                </p:oleObj>
              </mc:Choice>
              <mc:Fallback>
                <p:oleObj name="Equation" r:id="rId5" imgW="1028520" imgH="431640" progId="Equation.DSMT4">
                  <p:embed/>
                  <p:pic>
                    <p:nvPicPr>
                      <p:cNvPr id="16" name="Object 15" descr="n sub 1 cross n sub 2.">
                        <a:extLst>
                          <a:ext uri="{FF2B5EF4-FFF2-40B4-BE49-F238E27FC236}">
                            <a16:creationId xmlns:a16="http://schemas.microsoft.com/office/drawing/2014/main" id="{AD3B0F08-D403-4757-8F0F-36A9701262BD}"/>
                          </a:ext>
                        </a:extLst>
                      </p:cNvPr>
                      <p:cNvPicPr/>
                      <p:nvPr/>
                    </p:nvPicPr>
                    <p:blipFill>
                      <a:blip r:embed="rId6"/>
                      <a:stretch>
                        <a:fillRect/>
                      </a:stretch>
                    </p:blipFill>
                    <p:spPr>
                      <a:xfrm>
                        <a:off x="4162425" y="2660951"/>
                        <a:ext cx="1102907" cy="462948"/>
                      </a:xfrm>
                      <a:prstGeom prst="rect">
                        <a:avLst/>
                      </a:prstGeom>
                    </p:spPr>
                  </p:pic>
                </p:oleObj>
              </mc:Fallback>
            </mc:AlternateContent>
          </a:graphicData>
        </a:graphic>
      </p:graphicFrame>
      <p:sp>
        <p:nvSpPr>
          <p:cNvPr id="6" name="Content Placeholder 5"/>
          <p:cNvSpPr>
            <a:spLocks noGrp="1"/>
          </p:cNvSpPr>
          <p:nvPr>
            <p:ph idx="15"/>
          </p:nvPr>
        </p:nvSpPr>
        <p:spPr>
          <a:xfrm>
            <a:off x="5429250" y="2676525"/>
            <a:ext cx="3124200" cy="457200"/>
          </a:xfrm>
        </p:spPr>
        <p:txBody>
          <a:bodyPr/>
          <a:lstStyle/>
          <a:p>
            <a:pPr marL="0" indent="0">
              <a:buNone/>
            </a:pPr>
            <a:r>
              <a:rPr lang="en-US" sz="2600" dirty="0"/>
              <a:t>Turning this around,</a:t>
            </a:r>
            <a:endParaRPr lang="en-IN" sz="2600" dirty="0"/>
          </a:p>
        </p:txBody>
      </p:sp>
      <p:graphicFrame>
        <p:nvGraphicFramePr>
          <p:cNvPr id="17" name="Object 16" descr="n sub 1 cross n sub 2">
            <a:extLst>
              <a:ext uri="{FF2B5EF4-FFF2-40B4-BE49-F238E27FC236}">
                <a16:creationId xmlns:a16="http://schemas.microsoft.com/office/drawing/2014/main" id="{AD3B0F08-D403-4757-8F0F-36A9701262BD}"/>
              </a:ext>
            </a:extLst>
          </p:cNvPr>
          <p:cNvGraphicFramePr>
            <a:graphicFrameLocks noChangeAspect="1"/>
          </p:cNvGraphicFramePr>
          <p:nvPr/>
        </p:nvGraphicFramePr>
        <p:xfrm>
          <a:off x="511175" y="3171825"/>
          <a:ext cx="993775" cy="463550"/>
        </p:xfrm>
        <a:graphic>
          <a:graphicData uri="http://schemas.openxmlformats.org/presentationml/2006/ole">
            <mc:AlternateContent xmlns:mc="http://schemas.openxmlformats.org/markup-compatibility/2006">
              <mc:Choice xmlns:v="urn:schemas-microsoft-com:vml" Requires="v">
                <p:oleObj spid="_x0000_s209010" name="Equation" r:id="rId7" imgW="927000" imgH="431640" progId="Equation.DSMT4">
                  <p:embed/>
                </p:oleObj>
              </mc:Choice>
              <mc:Fallback>
                <p:oleObj name="Equation" r:id="rId7" imgW="927000" imgH="431640" progId="Equation.DSMT4">
                  <p:embed/>
                  <p:pic>
                    <p:nvPicPr>
                      <p:cNvPr id="17" name="Object 16" descr="n sub 1 cross n sub 2">
                        <a:extLst>
                          <a:ext uri="{FF2B5EF4-FFF2-40B4-BE49-F238E27FC236}">
                            <a16:creationId xmlns:a16="http://schemas.microsoft.com/office/drawing/2014/main" id="{AD3B0F08-D403-4757-8F0F-36A9701262BD}"/>
                          </a:ext>
                        </a:extLst>
                      </p:cNvPr>
                      <p:cNvPicPr/>
                      <p:nvPr/>
                    </p:nvPicPr>
                    <p:blipFill>
                      <a:blip r:embed="rId8"/>
                      <a:stretch>
                        <a:fillRect/>
                      </a:stretch>
                    </p:blipFill>
                    <p:spPr>
                      <a:xfrm>
                        <a:off x="511175" y="3171825"/>
                        <a:ext cx="993775" cy="463550"/>
                      </a:xfrm>
                      <a:prstGeom prst="rect">
                        <a:avLst/>
                      </a:prstGeom>
                    </p:spPr>
                  </p:pic>
                </p:oleObj>
              </mc:Fallback>
            </mc:AlternateContent>
          </a:graphicData>
        </a:graphic>
      </p:graphicFrame>
      <p:sp>
        <p:nvSpPr>
          <p:cNvPr id="7" name="Content Placeholder 6"/>
          <p:cNvSpPr>
            <a:spLocks noGrp="1"/>
          </p:cNvSpPr>
          <p:nvPr>
            <p:ph idx="16"/>
          </p:nvPr>
        </p:nvSpPr>
        <p:spPr>
          <a:xfrm>
            <a:off x="1600200" y="3190874"/>
            <a:ext cx="5867400" cy="457201"/>
          </a:xfrm>
        </p:spPr>
        <p:txBody>
          <a:bodyPr/>
          <a:lstStyle/>
          <a:p>
            <a:pPr marL="0" indent="0">
              <a:buNone/>
            </a:pPr>
            <a:r>
              <a:rPr lang="en-US" sz="2600" dirty="0"/>
              <a:t>is a vector parallel to the planes’ line of</a:t>
            </a:r>
            <a:endParaRPr lang="en-IN" sz="2600" dirty="0"/>
          </a:p>
        </p:txBody>
      </p:sp>
      <p:sp>
        <p:nvSpPr>
          <p:cNvPr id="8" name="Content Placeholder 7"/>
          <p:cNvSpPr>
            <a:spLocks noGrp="1"/>
          </p:cNvSpPr>
          <p:nvPr>
            <p:ph idx="17"/>
          </p:nvPr>
        </p:nvSpPr>
        <p:spPr>
          <a:xfrm>
            <a:off x="457200" y="3743325"/>
            <a:ext cx="3810000" cy="447675"/>
          </a:xfrm>
        </p:spPr>
        <p:txBody>
          <a:bodyPr/>
          <a:lstStyle/>
          <a:p>
            <a:pPr marL="0" indent="0">
              <a:buNone/>
            </a:pPr>
            <a:r>
              <a:rPr lang="en-US" sz="2600" dirty="0"/>
              <a:t>intersection. In our case,</a:t>
            </a:r>
            <a:endParaRPr lang="en-IN" sz="2600" dirty="0"/>
          </a:p>
        </p:txBody>
      </p:sp>
      <p:graphicFrame>
        <p:nvGraphicFramePr>
          <p:cNvPr id="14" name="Object 13" descr="n sub 1 cross n sub 2 =  the determinant of a 3 by 3 matrix with the following row elements. Row 1. i, j, k. Row 2. 3, negative 6, negative 2. Row 3. 2, 1, negative 2. This equals 14 i + 2 j + 15 k.">
            <a:extLst>
              <a:ext uri="{FF2B5EF4-FFF2-40B4-BE49-F238E27FC236}">
                <a16:creationId xmlns:a16="http://schemas.microsoft.com/office/drawing/2014/main" id="{99973458-097E-409E-B1DD-74206961D1D3}"/>
              </a:ext>
            </a:extLst>
          </p:cNvPr>
          <p:cNvGraphicFramePr>
            <a:graphicFrameLocks noChangeAspect="1"/>
          </p:cNvGraphicFramePr>
          <p:nvPr/>
        </p:nvGraphicFramePr>
        <p:xfrm>
          <a:off x="2396798" y="4271404"/>
          <a:ext cx="4854390" cy="1396781"/>
        </p:xfrm>
        <a:graphic>
          <a:graphicData uri="http://schemas.openxmlformats.org/presentationml/2006/ole">
            <mc:AlternateContent xmlns:mc="http://schemas.openxmlformats.org/markup-compatibility/2006">
              <mc:Choice xmlns:v="urn:schemas-microsoft-com:vml" Requires="v">
                <p:oleObj spid="_x0000_s209011" name="Equation" r:id="rId9" imgW="5384520" imgH="1549080" progId="Equation.DSMT4">
                  <p:embed/>
                </p:oleObj>
              </mc:Choice>
              <mc:Fallback>
                <p:oleObj name="Equation" r:id="rId9" imgW="5384520" imgH="1549080" progId="Equation.DSMT4">
                  <p:embed/>
                  <p:pic>
                    <p:nvPicPr>
                      <p:cNvPr id="14" name="Object 13" descr="n sub 1 cross n sub 2 =  the determinant of a 3 by 3 matrix with the following row elements. Row 1. i, j, k. Row 2. 3, negative 6, negative 2. Row 3. 2, 1, negative 2. This equals 14 i + 2 j + 15 k.">
                        <a:extLst>
                          <a:ext uri="{FF2B5EF4-FFF2-40B4-BE49-F238E27FC236}">
                            <a16:creationId xmlns:a16="http://schemas.microsoft.com/office/drawing/2014/main" id="{99973458-097E-409E-B1DD-74206961D1D3}"/>
                          </a:ext>
                        </a:extLst>
                      </p:cNvPr>
                      <p:cNvPicPr/>
                      <p:nvPr/>
                    </p:nvPicPr>
                    <p:blipFill>
                      <a:blip r:embed="rId10"/>
                      <a:stretch>
                        <a:fillRect/>
                      </a:stretch>
                    </p:blipFill>
                    <p:spPr>
                      <a:xfrm>
                        <a:off x="2396798" y="4271404"/>
                        <a:ext cx="4854390" cy="1396781"/>
                      </a:xfrm>
                      <a:prstGeom prst="rect">
                        <a:avLst/>
                      </a:prstGeom>
                    </p:spPr>
                  </p:pic>
                </p:oleObj>
              </mc:Fallback>
            </mc:AlternateContent>
          </a:graphicData>
        </a:graphic>
      </p:graphicFrame>
      <p:sp>
        <p:nvSpPr>
          <p:cNvPr id="9" name="Content Placeholder 8"/>
          <p:cNvSpPr>
            <a:spLocks noGrp="1"/>
          </p:cNvSpPr>
          <p:nvPr>
            <p:ph idx="18"/>
          </p:nvPr>
        </p:nvSpPr>
        <p:spPr>
          <a:xfrm>
            <a:off x="457200" y="5781675"/>
            <a:ext cx="4572000" cy="457200"/>
          </a:xfrm>
        </p:spPr>
        <p:txBody>
          <a:bodyPr/>
          <a:lstStyle/>
          <a:p>
            <a:pPr marL="0" indent="0">
              <a:buNone/>
            </a:pPr>
            <a:r>
              <a:rPr lang="en-US" sz="2600" dirty="0"/>
              <a:t>Any nonzero scalar multiple of</a:t>
            </a:r>
            <a:endParaRPr lang="en-IN" sz="2600" dirty="0"/>
          </a:p>
        </p:txBody>
      </p:sp>
      <p:graphicFrame>
        <p:nvGraphicFramePr>
          <p:cNvPr id="18" name="Object 17" descr="n sub 1 cross n sub 2">
            <a:extLst>
              <a:ext uri="{FF2B5EF4-FFF2-40B4-BE49-F238E27FC236}">
                <a16:creationId xmlns:a16="http://schemas.microsoft.com/office/drawing/2014/main" id="{AD3B0F08-D403-4757-8F0F-36A9701262BD}"/>
              </a:ext>
            </a:extLst>
          </p:cNvPr>
          <p:cNvGraphicFramePr>
            <a:graphicFrameLocks noChangeAspect="1"/>
          </p:cNvGraphicFramePr>
          <p:nvPr/>
        </p:nvGraphicFramePr>
        <p:xfrm>
          <a:off x="5091438" y="5791667"/>
          <a:ext cx="964549" cy="449917"/>
        </p:xfrm>
        <a:graphic>
          <a:graphicData uri="http://schemas.openxmlformats.org/presentationml/2006/ole">
            <mc:AlternateContent xmlns:mc="http://schemas.openxmlformats.org/markup-compatibility/2006">
              <mc:Choice xmlns:v="urn:schemas-microsoft-com:vml" Requires="v">
                <p:oleObj spid="_x0000_s209012" name="Equation" r:id="rId11" imgW="927000" imgH="431640" progId="Equation.DSMT4">
                  <p:embed/>
                </p:oleObj>
              </mc:Choice>
              <mc:Fallback>
                <p:oleObj name="Equation" r:id="rId11" imgW="927000" imgH="431640" progId="Equation.DSMT4">
                  <p:embed/>
                  <p:pic>
                    <p:nvPicPr>
                      <p:cNvPr id="18" name="Object 17" descr="n sub 1 cross n sub 2">
                        <a:extLst>
                          <a:ext uri="{FF2B5EF4-FFF2-40B4-BE49-F238E27FC236}">
                            <a16:creationId xmlns:a16="http://schemas.microsoft.com/office/drawing/2014/main" id="{AD3B0F08-D403-4757-8F0F-36A9701262BD}"/>
                          </a:ext>
                        </a:extLst>
                      </p:cNvPr>
                      <p:cNvPicPr/>
                      <p:nvPr/>
                    </p:nvPicPr>
                    <p:blipFill>
                      <a:blip r:embed="rId8"/>
                      <a:stretch>
                        <a:fillRect/>
                      </a:stretch>
                    </p:blipFill>
                    <p:spPr>
                      <a:xfrm>
                        <a:off x="5091438" y="5791667"/>
                        <a:ext cx="964549" cy="449917"/>
                      </a:xfrm>
                      <a:prstGeom prst="rect">
                        <a:avLst/>
                      </a:prstGeom>
                    </p:spPr>
                  </p:pic>
                </p:oleObj>
              </mc:Fallback>
            </mc:AlternateContent>
          </a:graphicData>
        </a:graphic>
      </p:graphicFrame>
      <p:sp>
        <p:nvSpPr>
          <p:cNvPr id="10" name="Content Placeholder 9"/>
          <p:cNvSpPr>
            <a:spLocks noGrp="1"/>
          </p:cNvSpPr>
          <p:nvPr>
            <p:ph idx="19"/>
          </p:nvPr>
        </p:nvSpPr>
        <p:spPr>
          <a:xfrm>
            <a:off x="6153150" y="5800725"/>
            <a:ext cx="2286000" cy="438150"/>
          </a:xfrm>
        </p:spPr>
        <p:txBody>
          <a:bodyPr/>
          <a:lstStyle/>
          <a:p>
            <a:pPr marL="0" indent="0">
              <a:buNone/>
            </a:pPr>
            <a:r>
              <a:rPr lang="en-US" sz="2600" dirty="0"/>
              <a:t>will do as well.</a:t>
            </a:r>
          </a:p>
        </p:txBody>
      </p:sp>
    </p:spTree>
    <p:extLst>
      <p:ext uri="{BB962C8B-B14F-4D97-AF65-F5344CB8AC3E}">
        <p14:creationId xmlns:p14="http://schemas.microsoft.com/office/powerpoint/2010/main" val="395974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Spheres in Space </a:t>
            </a:r>
            <a:r>
              <a:rPr lang="en-US" sz="2000" b="0" dirty="0"/>
              <a:t>(4 of 7)</a:t>
            </a:r>
            <a:endParaRPr lang="en-IN" dirty="0"/>
          </a:p>
        </p:txBody>
      </p:sp>
      <p:sp>
        <p:nvSpPr>
          <p:cNvPr id="3" name="Content Placeholder 2"/>
          <p:cNvSpPr>
            <a:spLocks noGrp="1"/>
          </p:cNvSpPr>
          <p:nvPr>
            <p:ph idx="1"/>
          </p:nvPr>
        </p:nvSpPr>
        <p:spPr>
          <a:xfrm>
            <a:off x="457200" y="1600201"/>
            <a:ext cx="8153400" cy="581024"/>
          </a:xfrm>
        </p:spPr>
        <p:txBody>
          <a:bodyPr/>
          <a:lstStyle/>
          <a:p>
            <a:pPr marL="0" indent="0">
              <a:buNone/>
            </a:pPr>
            <a:r>
              <a:rPr lang="en-US" sz="3200" b="1" dirty="0"/>
              <a:t>The Standard Equation for the Sphere of</a:t>
            </a:r>
            <a:endParaRPr lang="en-IN" sz="3200" dirty="0"/>
          </a:p>
        </p:txBody>
      </p:sp>
      <p:sp>
        <p:nvSpPr>
          <p:cNvPr id="4" name="Content Placeholder 3"/>
          <p:cNvSpPr>
            <a:spLocks noGrp="1"/>
          </p:cNvSpPr>
          <p:nvPr>
            <p:ph idx="13"/>
          </p:nvPr>
        </p:nvSpPr>
        <p:spPr>
          <a:xfrm>
            <a:off x="457200" y="2282825"/>
            <a:ext cx="4114800" cy="583045"/>
          </a:xfrm>
        </p:spPr>
        <p:txBody>
          <a:bodyPr/>
          <a:lstStyle/>
          <a:p>
            <a:pPr marL="0" indent="0">
              <a:buNone/>
            </a:pPr>
            <a:r>
              <a:rPr lang="en-US" sz="3200" b="1" dirty="0"/>
              <a:t>Radius </a:t>
            </a:r>
            <a:r>
              <a:rPr lang="en-US" sz="3200" b="1" i="1" dirty="0"/>
              <a:t>a </a:t>
            </a:r>
            <a:r>
              <a:rPr lang="en-US" sz="3200" b="1" dirty="0"/>
              <a:t>and Center</a:t>
            </a:r>
            <a:endParaRPr lang="en-IN" sz="3200" dirty="0"/>
          </a:p>
        </p:txBody>
      </p:sp>
      <p:graphicFrame>
        <p:nvGraphicFramePr>
          <p:cNvPr id="8" name="Object 7" descr="(x sub 0, y sub 0, z sub 0)"/>
          <p:cNvGraphicFramePr>
            <a:graphicFrameLocks noChangeAspect="1"/>
          </p:cNvGraphicFramePr>
          <p:nvPr/>
        </p:nvGraphicFramePr>
        <p:xfrm>
          <a:off x="4659444" y="2245207"/>
          <a:ext cx="2128213" cy="660478"/>
        </p:xfrm>
        <a:graphic>
          <a:graphicData uri="http://schemas.openxmlformats.org/presentationml/2006/ole">
            <mc:AlternateContent xmlns:mc="http://schemas.openxmlformats.org/markup-compatibility/2006">
              <mc:Choice xmlns:v="urn:schemas-microsoft-com:vml" Requires="v">
                <p:oleObj spid="_x0000_s121902" name="Equation" r:id="rId3" imgW="736560" imgH="228600" progId="Equation.DSMT4">
                  <p:embed/>
                </p:oleObj>
              </mc:Choice>
              <mc:Fallback>
                <p:oleObj name="Equation" r:id="rId3" imgW="736560" imgH="228600" progId="Equation.DSMT4">
                  <p:embed/>
                  <p:pic>
                    <p:nvPicPr>
                      <p:cNvPr id="8" name="Object 7" descr="(x sub 0, y sub 0, z sub 0)"/>
                      <p:cNvPicPr/>
                      <p:nvPr/>
                    </p:nvPicPr>
                    <p:blipFill>
                      <a:blip r:embed="rId4"/>
                      <a:stretch>
                        <a:fillRect/>
                      </a:stretch>
                    </p:blipFill>
                    <p:spPr>
                      <a:xfrm>
                        <a:off x="4659444" y="2245207"/>
                        <a:ext cx="2128213" cy="660478"/>
                      </a:xfrm>
                      <a:prstGeom prst="rect">
                        <a:avLst/>
                      </a:prstGeom>
                    </p:spPr>
                  </p:pic>
                </p:oleObj>
              </mc:Fallback>
            </mc:AlternateContent>
          </a:graphicData>
        </a:graphic>
      </p:graphicFrame>
      <p:graphicFrame>
        <p:nvGraphicFramePr>
          <p:cNvPr id="9" name="Object 8" descr="left parenthesis x minus x sub 0 right parenthesis squared + left parenthesis y minus y sub 0 right parenthesis squared + left parenthesis z minus z sub 0 right parenthesis squared = a squared">
            <a:extLst>
              <a:ext uri="{FF2B5EF4-FFF2-40B4-BE49-F238E27FC236}">
                <a16:creationId xmlns:a16="http://schemas.microsoft.com/office/drawing/2014/main" id="{BD967BFC-BB00-4CC3-A977-D0BB5F59CFB3}"/>
              </a:ext>
            </a:extLst>
          </p:cNvPr>
          <p:cNvGraphicFramePr>
            <a:graphicFrameLocks noChangeAspect="1"/>
          </p:cNvGraphicFramePr>
          <p:nvPr/>
        </p:nvGraphicFramePr>
        <p:xfrm>
          <a:off x="1924436" y="3530112"/>
          <a:ext cx="5853929" cy="642327"/>
        </p:xfrm>
        <a:graphic>
          <a:graphicData uri="http://schemas.openxmlformats.org/presentationml/2006/ole">
            <mc:AlternateContent xmlns:mc="http://schemas.openxmlformats.org/markup-compatibility/2006">
              <mc:Choice xmlns:v="urn:schemas-microsoft-com:vml" Requires="v">
                <p:oleObj spid="_x0000_s121903" name="Equation" r:id="rId5" imgW="5092560" imgH="558720" progId="Equation.DSMT4">
                  <p:embed/>
                </p:oleObj>
              </mc:Choice>
              <mc:Fallback>
                <p:oleObj name="Equation" r:id="rId5" imgW="5092560" imgH="558720" progId="Equation.DSMT4">
                  <p:embed/>
                  <p:pic>
                    <p:nvPicPr>
                      <p:cNvPr id="9" name="Object 8" descr="left parenthesis x minus x sub 0 right parenthesis squared + left parenthesis y minus y sub 0 right parenthesis squared + left parenthesis z minus z sub 0 right parenthesis squared = a squared">
                        <a:extLst>
                          <a:ext uri="{FF2B5EF4-FFF2-40B4-BE49-F238E27FC236}">
                            <a16:creationId xmlns:a16="http://schemas.microsoft.com/office/drawing/2014/main" id="{BD967BFC-BB00-4CC3-A977-D0BB5F59CFB3}"/>
                          </a:ext>
                        </a:extLst>
                      </p:cNvPr>
                      <p:cNvPicPr/>
                      <p:nvPr/>
                    </p:nvPicPr>
                    <p:blipFill>
                      <a:blip r:embed="rId6"/>
                      <a:stretch>
                        <a:fillRect/>
                      </a:stretch>
                    </p:blipFill>
                    <p:spPr>
                      <a:xfrm>
                        <a:off x="1924436" y="3530112"/>
                        <a:ext cx="5853929" cy="642327"/>
                      </a:xfrm>
                      <a:prstGeom prst="rect">
                        <a:avLst/>
                      </a:prstGeom>
                    </p:spPr>
                  </p:pic>
                </p:oleObj>
              </mc:Fallback>
            </mc:AlternateContent>
          </a:graphicData>
        </a:graphic>
      </p:graphicFrame>
    </p:spTree>
    <p:extLst>
      <p:ext uri="{BB962C8B-B14F-4D97-AF65-F5344CB8AC3E}">
        <p14:creationId xmlns:p14="http://schemas.microsoft.com/office/powerpoint/2010/main" val="30817075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of Intersection </a:t>
            </a:r>
            <a:r>
              <a:rPr lang="en-US" sz="2000" b="0" dirty="0"/>
              <a:t>(4 of 6)</a:t>
            </a:r>
            <a:endParaRPr lang="en-IN" dirty="0"/>
          </a:p>
        </p:txBody>
      </p:sp>
      <p:sp>
        <p:nvSpPr>
          <p:cNvPr id="14" name="Content Placeholder 13"/>
          <p:cNvSpPr>
            <a:spLocks noGrp="1"/>
          </p:cNvSpPr>
          <p:nvPr>
            <p:ph idx="1"/>
          </p:nvPr>
        </p:nvSpPr>
        <p:spPr>
          <a:xfrm>
            <a:off x="457200" y="1600201"/>
            <a:ext cx="7239000" cy="609599"/>
          </a:xfrm>
        </p:spPr>
        <p:txBody>
          <a:bodyPr/>
          <a:lstStyle/>
          <a:p>
            <a:pPr marL="0" indent="0">
              <a:buNone/>
            </a:pPr>
            <a:r>
              <a:rPr lang="en-US" sz="3200" b="1" dirty="0"/>
              <a:t>Example: </a:t>
            </a:r>
            <a:r>
              <a:rPr lang="en-US" sz="3200" dirty="0"/>
              <a:t>Find the point where the line</a:t>
            </a:r>
          </a:p>
        </p:txBody>
      </p:sp>
      <p:graphicFrame>
        <p:nvGraphicFramePr>
          <p:cNvPr id="16" name="Object 15" descr="x = 8 thirds + 2 t, y = negative 2 t, z = 1 + t">
            <a:extLst>
              <a:ext uri="{FF2B5EF4-FFF2-40B4-BE49-F238E27FC236}">
                <a16:creationId xmlns:a16="http://schemas.microsoft.com/office/drawing/2014/main" id="{4A07CA8F-B71D-41B4-823A-CB4C5A95C5FB}"/>
              </a:ext>
            </a:extLst>
          </p:cNvPr>
          <p:cNvGraphicFramePr>
            <a:graphicFrameLocks noChangeAspect="1"/>
          </p:cNvGraphicFramePr>
          <p:nvPr/>
        </p:nvGraphicFramePr>
        <p:xfrm>
          <a:off x="2006199" y="2356194"/>
          <a:ext cx="5271302" cy="1002613"/>
        </p:xfrm>
        <a:graphic>
          <a:graphicData uri="http://schemas.openxmlformats.org/presentationml/2006/ole">
            <mc:AlternateContent xmlns:mc="http://schemas.openxmlformats.org/markup-compatibility/2006">
              <mc:Choice xmlns:v="urn:schemas-microsoft-com:vml" Requires="v">
                <p:oleObj spid="_x0000_s209966" name="Equation" r:id="rId3" imgW="4406760" imgH="838080" progId="Equation.DSMT4">
                  <p:embed/>
                </p:oleObj>
              </mc:Choice>
              <mc:Fallback>
                <p:oleObj name="Equation" r:id="rId3" imgW="4406760" imgH="838080" progId="Equation.DSMT4">
                  <p:embed/>
                  <p:pic>
                    <p:nvPicPr>
                      <p:cNvPr id="16" name="Object 15" descr="x = 8 thirds + 2 t, y = negative 2 t, z = 1 + t">
                        <a:extLst>
                          <a:ext uri="{FF2B5EF4-FFF2-40B4-BE49-F238E27FC236}">
                            <a16:creationId xmlns:a16="http://schemas.microsoft.com/office/drawing/2014/main" id="{4A07CA8F-B71D-41B4-823A-CB4C5A95C5FB}"/>
                          </a:ext>
                        </a:extLst>
                      </p:cNvPr>
                      <p:cNvPicPr/>
                      <p:nvPr/>
                    </p:nvPicPr>
                    <p:blipFill>
                      <a:blip r:embed="rId4"/>
                      <a:stretch>
                        <a:fillRect/>
                      </a:stretch>
                    </p:blipFill>
                    <p:spPr>
                      <a:xfrm>
                        <a:off x="2006199" y="2356194"/>
                        <a:ext cx="5271302" cy="1002613"/>
                      </a:xfrm>
                      <a:prstGeom prst="rect">
                        <a:avLst/>
                      </a:prstGeom>
                    </p:spPr>
                  </p:pic>
                </p:oleObj>
              </mc:Fallback>
            </mc:AlternateContent>
          </a:graphicData>
        </a:graphic>
      </p:graphicFrame>
      <p:sp>
        <p:nvSpPr>
          <p:cNvPr id="15" name="Content Placeholder 14"/>
          <p:cNvSpPr>
            <a:spLocks noGrp="1"/>
          </p:cNvSpPr>
          <p:nvPr>
            <p:ph idx="13"/>
          </p:nvPr>
        </p:nvSpPr>
        <p:spPr>
          <a:xfrm>
            <a:off x="457200" y="3505200"/>
            <a:ext cx="3733800" cy="609600"/>
          </a:xfrm>
        </p:spPr>
        <p:txBody>
          <a:bodyPr/>
          <a:lstStyle/>
          <a:p>
            <a:pPr marL="0" indent="0">
              <a:buNone/>
            </a:pPr>
            <a:r>
              <a:rPr lang="en-US" sz="3200" dirty="0"/>
              <a:t>intersects the plane</a:t>
            </a:r>
            <a:endParaRPr lang="en-IN" sz="3200" dirty="0"/>
          </a:p>
        </p:txBody>
      </p:sp>
      <p:graphicFrame>
        <p:nvGraphicFramePr>
          <p:cNvPr id="17" name="Object 16" descr="3 x + 2 y + 6 z = 6."/>
          <p:cNvGraphicFramePr>
            <a:graphicFrameLocks noChangeAspect="1"/>
          </p:cNvGraphicFramePr>
          <p:nvPr/>
        </p:nvGraphicFramePr>
        <p:xfrm>
          <a:off x="4314074" y="3518457"/>
          <a:ext cx="2924926" cy="570720"/>
        </p:xfrm>
        <a:graphic>
          <a:graphicData uri="http://schemas.openxmlformats.org/presentationml/2006/ole">
            <mc:AlternateContent xmlns:mc="http://schemas.openxmlformats.org/markup-compatibility/2006">
              <mc:Choice xmlns:v="urn:schemas-microsoft-com:vml" Requires="v">
                <p:oleObj spid="_x0000_s209967" name="Equation" r:id="rId5" imgW="1041120" imgH="203040" progId="Equation.DSMT4">
                  <p:embed/>
                </p:oleObj>
              </mc:Choice>
              <mc:Fallback>
                <p:oleObj name="Equation" r:id="rId5" imgW="1041120" imgH="203040" progId="Equation.DSMT4">
                  <p:embed/>
                  <p:pic>
                    <p:nvPicPr>
                      <p:cNvPr id="17" name="Object 16" descr="3 x + 2 y + 6 z = 6."/>
                      <p:cNvPicPr/>
                      <p:nvPr/>
                    </p:nvPicPr>
                    <p:blipFill>
                      <a:blip r:embed="rId6"/>
                      <a:stretch>
                        <a:fillRect/>
                      </a:stretch>
                    </p:blipFill>
                    <p:spPr>
                      <a:xfrm>
                        <a:off x="4314074" y="3518457"/>
                        <a:ext cx="2924926" cy="570720"/>
                      </a:xfrm>
                      <a:prstGeom prst="rect">
                        <a:avLst/>
                      </a:prstGeom>
                    </p:spPr>
                  </p:pic>
                </p:oleObj>
              </mc:Fallback>
            </mc:AlternateContent>
          </a:graphicData>
        </a:graphic>
      </p:graphicFrame>
    </p:spTree>
    <p:extLst>
      <p:ext uri="{BB962C8B-B14F-4D97-AF65-F5344CB8AC3E}">
        <p14:creationId xmlns:p14="http://schemas.microsoft.com/office/powerpoint/2010/main" val="18796455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of Intersection </a:t>
            </a:r>
            <a:r>
              <a:rPr lang="en-US" sz="2000" b="0" dirty="0"/>
              <a:t>(5 of 6)</a:t>
            </a:r>
            <a:endParaRPr lang="en-IN" dirty="0"/>
          </a:p>
        </p:txBody>
      </p:sp>
      <p:sp>
        <p:nvSpPr>
          <p:cNvPr id="16" name="Content Placeholder 15"/>
          <p:cNvSpPr>
            <a:spLocks noGrp="1"/>
          </p:cNvSpPr>
          <p:nvPr>
            <p:ph idx="1"/>
          </p:nvPr>
        </p:nvSpPr>
        <p:spPr>
          <a:xfrm>
            <a:off x="457200" y="1600201"/>
            <a:ext cx="3048000" cy="457199"/>
          </a:xfrm>
        </p:spPr>
        <p:txBody>
          <a:bodyPr/>
          <a:lstStyle/>
          <a:p>
            <a:pPr marL="0" indent="0">
              <a:buNone/>
            </a:pPr>
            <a:r>
              <a:rPr lang="en-US" sz="2600" b="1" dirty="0"/>
              <a:t>Solution:</a:t>
            </a:r>
            <a:r>
              <a:rPr lang="en-US" sz="2600" dirty="0"/>
              <a:t> The point</a:t>
            </a:r>
          </a:p>
        </p:txBody>
      </p:sp>
      <p:graphicFrame>
        <p:nvGraphicFramePr>
          <p:cNvPr id="19" name="Object 18" descr="(8 thirds + 2 t, negative 2 t, 1 + t)">
            <a:extLst>
              <a:ext uri="{FF2B5EF4-FFF2-40B4-BE49-F238E27FC236}">
                <a16:creationId xmlns:a16="http://schemas.microsoft.com/office/drawing/2014/main" id="{3D745821-321D-4E04-9A0A-6E5E3E864DEC}"/>
              </a:ext>
            </a:extLst>
          </p:cNvPr>
          <p:cNvGraphicFramePr>
            <a:graphicFrameLocks noChangeAspect="1"/>
          </p:cNvGraphicFramePr>
          <p:nvPr/>
        </p:nvGraphicFramePr>
        <p:xfrm>
          <a:off x="3786524" y="2086145"/>
          <a:ext cx="2597046" cy="946706"/>
        </p:xfrm>
        <a:graphic>
          <a:graphicData uri="http://schemas.openxmlformats.org/presentationml/2006/ole">
            <mc:AlternateContent xmlns:mc="http://schemas.openxmlformats.org/markup-compatibility/2006">
              <mc:Choice xmlns:v="urn:schemas-microsoft-com:vml" Requires="v">
                <p:oleObj spid="_x0000_s211056" name="Equation" r:id="rId3" imgW="2577960" imgH="939600" progId="Equation.DSMT4">
                  <p:embed/>
                </p:oleObj>
              </mc:Choice>
              <mc:Fallback>
                <p:oleObj name="Equation" r:id="rId3" imgW="2577960" imgH="939600" progId="Equation.DSMT4">
                  <p:embed/>
                  <p:pic>
                    <p:nvPicPr>
                      <p:cNvPr id="19" name="Object 18" descr="(8 thirds + 2 t, negative 2 t, 1 + t)">
                        <a:extLst>
                          <a:ext uri="{FF2B5EF4-FFF2-40B4-BE49-F238E27FC236}">
                            <a16:creationId xmlns:a16="http://schemas.microsoft.com/office/drawing/2014/main" id="{3D745821-321D-4E04-9A0A-6E5E3E864DEC}"/>
                          </a:ext>
                        </a:extLst>
                      </p:cNvPr>
                      <p:cNvPicPr/>
                      <p:nvPr/>
                    </p:nvPicPr>
                    <p:blipFill>
                      <a:blip r:embed="rId4"/>
                      <a:stretch>
                        <a:fillRect/>
                      </a:stretch>
                    </p:blipFill>
                    <p:spPr>
                      <a:xfrm>
                        <a:off x="3786524" y="2086145"/>
                        <a:ext cx="2597046" cy="946706"/>
                      </a:xfrm>
                      <a:prstGeom prst="rect">
                        <a:avLst/>
                      </a:prstGeom>
                    </p:spPr>
                  </p:pic>
                </p:oleObj>
              </mc:Fallback>
            </mc:AlternateContent>
          </a:graphicData>
        </a:graphic>
      </p:graphicFrame>
      <p:sp>
        <p:nvSpPr>
          <p:cNvPr id="17" name="Content Placeholder 16"/>
          <p:cNvSpPr>
            <a:spLocks noGrp="1"/>
          </p:cNvSpPr>
          <p:nvPr>
            <p:ph idx="13"/>
          </p:nvPr>
        </p:nvSpPr>
        <p:spPr>
          <a:xfrm>
            <a:off x="457200" y="3116136"/>
            <a:ext cx="8229600" cy="874839"/>
          </a:xfrm>
        </p:spPr>
        <p:txBody>
          <a:bodyPr/>
          <a:lstStyle/>
          <a:p>
            <a:pPr marL="0" indent="0">
              <a:buNone/>
            </a:pPr>
            <a:r>
              <a:rPr lang="en-US" sz="2600" dirty="0"/>
              <a:t>lies in the plane if its coordinates satisfy the equation of the plane, that is, if</a:t>
            </a:r>
            <a:endParaRPr lang="en-IN" sz="2600" dirty="0"/>
          </a:p>
        </p:txBody>
      </p:sp>
      <p:graphicFrame>
        <p:nvGraphicFramePr>
          <p:cNvPr id="20" name="Object 19" descr="3 left parenthesis 8 thirds + 2 t right parenthesis + 2 left parenthesis negative 2 t right parenthesis + 6 left parenthesis 1 + t right parenthesis = 6">
            <a:extLst>
              <a:ext uri="{FF2B5EF4-FFF2-40B4-BE49-F238E27FC236}">
                <a16:creationId xmlns:a16="http://schemas.microsoft.com/office/drawing/2014/main" id="{7BA3A208-180D-426D-AAD5-B7BC09466FCE}"/>
              </a:ext>
            </a:extLst>
          </p:cNvPr>
          <p:cNvGraphicFramePr>
            <a:graphicFrameLocks noChangeAspect="1"/>
          </p:cNvGraphicFramePr>
          <p:nvPr/>
        </p:nvGraphicFramePr>
        <p:xfrm>
          <a:off x="2657957" y="4080774"/>
          <a:ext cx="4386886" cy="891838"/>
        </p:xfrm>
        <a:graphic>
          <a:graphicData uri="http://schemas.openxmlformats.org/presentationml/2006/ole">
            <mc:AlternateContent xmlns:mc="http://schemas.openxmlformats.org/markup-compatibility/2006">
              <mc:Choice xmlns:v="urn:schemas-microsoft-com:vml" Requires="v">
                <p:oleObj spid="_x0000_s211057" name="Equation" r:id="rId5" imgW="4622760" imgH="939600" progId="Equation.DSMT4">
                  <p:embed/>
                </p:oleObj>
              </mc:Choice>
              <mc:Fallback>
                <p:oleObj name="Equation" r:id="rId5" imgW="4622760" imgH="939600" progId="Equation.DSMT4">
                  <p:embed/>
                  <p:pic>
                    <p:nvPicPr>
                      <p:cNvPr id="20" name="Object 19" descr="3 left parenthesis 8 thirds + 2 t right parenthesis + 2 left parenthesis negative 2 t right parenthesis + 6 left parenthesis 1 + t right parenthesis = 6">
                        <a:extLst>
                          <a:ext uri="{FF2B5EF4-FFF2-40B4-BE49-F238E27FC236}">
                            <a16:creationId xmlns:a16="http://schemas.microsoft.com/office/drawing/2014/main" id="{7BA3A208-180D-426D-AAD5-B7BC09466FCE}"/>
                          </a:ext>
                        </a:extLst>
                      </p:cNvPr>
                      <p:cNvPicPr/>
                      <p:nvPr/>
                    </p:nvPicPr>
                    <p:blipFill>
                      <a:blip r:embed="rId6"/>
                      <a:stretch>
                        <a:fillRect/>
                      </a:stretch>
                    </p:blipFill>
                    <p:spPr>
                      <a:xfrm>
                        <a:off x="2657957" y="4080774"/>
                        <a:ext cx="4386886" cy="891838"/>
                      </a:xfrm>
                      <a:prstGeom prst="rect">
                        <a:avLst/>
                      </a:prstGeom>
                    </p:spPr>
                  </p:pic>
                </p:oleObj>
              </mc:Fallback>
            </mc:AlternateContent>
          </a:graphicData>
        </a:graphic>
      </p:graphicFrame>
      <p:graphicFrame>
        <p:nvGraphicFramePr>
          <p:cNvPr id="21" name="Object 20" descr="8 + 6 t minus 4 t + 6 + 6 t = 6">
            <a:extLst>
              <a:ext uri="{FF2B5EF4-FFF2-40B4-BE49-F238E27FC236}">
                <a16:creationId xmlns:a16="http://schemas.microsoft.com/office/drawing/2014/main" id="{85FAAF33-78FB-4749-AD4C-A351B3384790}"/>
              </a:ext>
            </a:extLst>
          </p:cNvPr>
          <p:cNvGraphicFramePr>
            <a:graphicFrameLocks noChangeAspect="1"/>
          </p:cNvGraphicFramePr>
          <p:nvPr/>
        </p:nvGraphicFramePr>
        <p:xfrm>
          <a:off x="4181282" y="5076767"/>
          <a:ext cx="2970065" cy="304308"/>
        </p:xfrm>
        <a:graphic>
          <a:graphicData uri="http://schemas.openxmlformats.org/presentationml/2006/ole">
            <mc:AlternateContent xmlns:mc="http://schemas.openxmlformats.org/markup-compatibility/2006">
              <mc:Choice xmlns:v="urn:schemas-microsoft-com:vml" Requires="v">
                <p:oleObj spid="_x0000_s211058" name="Equation" r:id="rId7" imgW="3098520" imgH="317160" progId="Equation.DSMT4">
                  <p:embed/>
                </p:oleObj>
              </mc:Choice>
              <mc:Fallback>
                <p:oleObj name="Equation" r:id="rId7" imgW="3098520" imgH="317160" progId="Equation.DSMT4">
                  <p:embed/>
                  <p:pic>
                    <p:nvPicPr>
                      <p:cNvPr id="21" name="Object 20" descr="8 + 6 t minus 4 t + 6 + 6 t = 6">
                        <a:extLst>
                          <a:ext uri="{FF2B5EF4-FFF2-40B4-BE49-F238E27FC236}">
                            <a16:creationId xmlns:a16="http://schemas.microsoft.com/office/drawing/2014/main" id="{85FAAF33-78FB-4749-AD4C-A351B3384790}"/>
                          </a:ext>
                        </a:extLst>
                      </p:cNvPr>
                      <p:cNvPicPr/>
                      <p:nvPr/>
                    </p:nvPicPr>
                    <p:blipFill>
                      <a:blip r:embed="rId8"/>
                      <a:stretch>
                        <a:fillRect/>
                      </a:stretch>
                    </p:blipFill>
                    <p:spPr>
                      <a:xfrm>
                        <a:off x="4181282" y="5076767"/>
                        <a:ext cx="2970065" cy="304308"/>
                      </a:xfrm>
                      <a:prstGeom prst="rect">
                        <a:avLst/>
                      </a:prstGeom>
                    </p:spPr>
                  </p:pic>
                </p:oleObj>
              </mc:Fallback>
            </mc:AlternateContent>
          </a:graphicData>
        </a:graphic>
      </p:graphicFrame>
      <p:graphicFrame>
        <p:nvGraphicFramePr>
          <p:cNvPr id="22" name="Object 21" descr="8 t = negative 8">
            <a:extLst>
              <a:ext uri="{FF2B5EF4-FFF2-40B4-BE49-F238E27FC236}">
                <a16:creationId xmlns:a16="http://schemas.microsoft.com/office/drawing/2014/main" id="{5085AC02-41B5-46D6-943B-FE282D0D4B35}"/>
              </a:ext>
            </a:extLst>
          </p:cNvPr>
          <p:cNvGraphicFramePr>
            <a:graphicFrameLocks noChangeAspect="1"/>
          </p:cNvGraphicFramePr>
          <p:nvPr/>
        </p:nvGraphicFramePr>
        <p:xfrm>
          <a:off x="6348012" y="5514513"/>
          <a:ext cx="995021" cy="303359"/>
        </p:xfrm>
        <a:graphic>
          <a:graphicData uri="http://schemas.openxmlformats.org/presentationml/2006/ole">
            <mc:AlternateContent xmlns:mc="http://schemas.openxmlformats.org/markup-compatibility/2006">
              <mc:Choice xmlns:v="urn:schemas-microsoft-com:vml" Requires="v">
                <p:oleObj spid="_x0000_s211059" name="Equation" r:id="rId9" imgW="1041120" imgH="317160" progId="Equation.DSMT4">
                  <p:embed/>
                </p:oleObj>
              </mc:Choice>
              <mc:Fallback>
                <p:oleObj name="Equation" r:id="rId9" imgW="1041120" imgH="317160" progId="Equation.DSMT4">
                  <p:embed/>
                  <p:pic>
                    <p:nvPicPr>
                      <p:cNvPr id="22" name="Object 21" descr="8 t = negative 8">
                        <a:extLst>
                          <a:ext uri="{FF2B5EF4-FFF2-40B4-BE49-F238E27FC236}">
                            <a16:creationId xmlns:a16="http://schemas.microsoft.com/office/drawing/2014/main" id="{5085AC02-41B5-46D6-943B-FE282D0D4B35}"/>
                          </a:ext>
                        </a:extLst>
                      </p:cNvPr>
                      <p:cNvPicPr/>
                      <p:nvPr/>
                    </p:nvPicPr>
                    <p:blipFill>
                      <a:blip r:embed="rId10"/>
                      <a:stretch>
                        <a:fillRect/>
                      </a:stretch>
                    </p:blipFill>
                    <p:spPr>
                      <a:xfrm>
                        <a:off x="6348012" y="5514513"/>
                        <a:ext cx="995021" cy="303359"/>
                      </a:xfrm>
                      <a:prstGeom prst="rect">
                        <a:avLst/>
                      </a:prstGeom>
                    </p:spPr>
                  </p:pic>
                </p:oleObj>
              </mc:Fallback>
            </mc:AlternateContent>
          </a:graphicData>
        </a:graphic>
      </p:graphicFrame>
      <p:graphicFrame>
        <p:nvGraphicFramePr>
          <p:cNvPr id="23" name="Object 22" descr="t = negative 1.">
            <a:extLst>
              <a:ext uri="{FF2B5EF4-FFF2-40B4-BE49-F238E27FC236}">
                <a16:creationId xmlns:a16="http://schemas.microsoft.com/office/drawing/2014/main" id="{FD34B676-136A-4AA1-99F2-B924B423B711}"/>
              </a:ext>
            </a:extLst>
          </p:cNvPr>
          <p:cNvGraphicFramePr>
            <a:graphicFrameLocks noChangeAspect="1"/>
          </p:cNvGraphicFramePr>
          <p:nvPr/>
        </p:nvGraphicFramePr>
        <p:xfrm>
          <a:off x="6488069" y="5944195"/>
          <a:ext cx="943069" cy="314356"/>
        </p:xfrm>
        <a:graphic>
          <a:graphicData uri="http://schemas.openxmlformats.org/presentationml/2006/ole">
            <mc:AlternateContent xmlns:mc="http://schemas.openxmlformats.org/markup-compatibility/2006">
              <mc:Choice xmlns:v="urn:schemas-microsoft-com:vml" Requires="v">
                <p:oleObj spid="_x0000_s211060" name="Equation" r:id="rId11" imgW="952200" imgH="317160" progId="Equation.DSMT4">
                  <p:embed/>
                </p:oleObj>
              </mc:Choice>
              <mc:Fallback>
                <p:oleObj name="Equation" r:id="rId11" imgW="952200" imgH="317160" progId="Equation.DSMT4">
                  <p:embed/>
                  <p:pic>
                    <p:nvPicPr>
                      <p:cNvPr id="23" name="Object 22" descr="t = negative 1.">
                        <a:extLst>
                          <a:ext uri="{FF2B5EF4-FFF2-40B4-BE49-F238E27FC236}">
                            <a16:creationId xmlns:a16="http://schemas.microsoft.com/office/drawing/2014/main" id="{FD34B676-136A-4AA1-99F2-B924B423B711}"/>
                          </a:ext>
                        </a:extLst>
                      </p:cNvPr>
                      <p:cNvPicPr/>
                      <p:nvPr/>
                    </p:nvPicPr>
                    <p:blipFill>
                      <a:blip r:embed="rId12"/>
                      <a:stretch>
                        <a:fillRect/>
                      </a:stretch>
                    </p:blipFill>
                    <p:spPr>
                      <a:xfrm>
                        <a:off x="6488069" y="5944195"/>
                        <a:ext cx="943069" cy="314356"/>
                      </a:xfrm>
                      <a:prstGeom prst="rect">
                        <a:avLst/>
                      </a:prstGeom>
                    </p:spPr>
                  </p:pic>
                </p:oleObj>
              </mc:Fallback>
            </mc:AlternateContent>
          </a:graphicData>
        </a:graphic>
      </p:graphicFrame>
    </p:spTree>
    <p:extLst>
      <p:ext uri="{BB962C8B-B14F-4D97-AF65-F5344CB8AC3E}">
        <p14:creationId xmlns:p14="http://schemas.microsoft.com/office/powerpoint/2010/main" val="34874167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Lines of Intersection </a:t>
            </a:r>
            <a:r>
              <a:rPr lang="en-US" sz="2000" b="0" dirty="0"/>
              <a:t>(6 of 6)</a:t>
            </a:r>
            <a:endParaRPr lang="en-IN" dirty="0"/>
          </a:p>
        </p:txBody>
      </p:sp>
      <p:sp>
        <p:nvSpPr>
          <p:cNvPr id="14" name="Content Placeholder 13"/>
          <p:cNvSpPr>
            <a:spLocks noGrp="1"/>
          </p:cNvSpPr>
          <p:nvPr>
            <p:ph idx="1"/>
          </p:nvPr>
        </p:nvSpPr>
        <p:spPr>
          <a:xfrm>
            <a:off x="457200" y="1600201"/>
            <a:ext cx="4495800" cy="609599"/>
          </a:xfrm>
        </p:spPr>
        <p:txBody>
          <a:bodyPr/>
          <a:lstStyle/>
          <a:p>
            <a:pPr marL="0" indent="0">
              <a:buNone/>
            </a:pPr>
            <a:r>
              <a:rPr lang="en-US" sz="3200" b="1" dirty="0"/>
              <a:t>Solution (concluded):</a:t>
            </a:r>
          </a:p>
        </p:txBody>
      </p:sp>
      <p:sp>
        <p:nvSpPr>
          <p:cNvPr id="15" name="Content Placeholder 14"/>
          <p:cNvSpPr>
            <a:spLocks noGrp="1"/>
          </p:cNvSpPr>
          <p:nvPr>
            <p:ph idx="13"/>
          </p:nvPr>
        </p:nvSpPr>
        <p:spPr>
          <a:xfrm>
            <a:off x="457200" y="2514600"/>
            <a:ext cx="4953000" cy="609600"/>
          </a:xfrm>
        </p:spPr>
        <p:txBody>
          <a:bodyPr/>
          <a:lstStyle/>
          <a:p>
            <a:pPr marL="0" indent="0">
              <a:buNone/>
            </a:pPr>
            <a:r>
              <a:rPr lang="en-US" sz="3200" dirty="0"/>
              <a:t>The point of intersection is</a:t>
            </a:r>
            <a:endParaRPr lang="en-IN" sz="3200" dirty="0"/>
          </a:p>
        </p:txBody>
      </p:sp>
      <p:graphicFrame>
        <p:nvGraphicFramePr>
          <p:cNvPr id="16" name="Object 15" descr="(x, y, z) for t = negative 1, = (8 thirds minus 2, 2, 1 minus 1) = (2 thirds, 2, 0).">
            <a:extLst>
              <a:ext uri="{FF2B5EF4-FFF2-40B4-BE49-F238E27FC236}">
                <a16:creationId xmlns:a16="http://schemas.microsoft.com/office/drawing/2014/main" id="{D25904D1-446C-439A-9475-9A83E2ED0E25}"/>
              </a:ext>
            </a:extLst>
          </p:cNvPr>
          <p:cNvGraphicFramePr>
            <a:graphicFrameLocks noChangeAspect="1"/>
          </p:cNvGraphicFramePr>
          <p:nvPr/>
        </p:nvGraphicFramePr>
        <p:xfrm>
          <a:off x="1764030" y="3505200"/>
          <a:ext cx="6174740" cy="1033780"/>
        </p:xfrm>
        <a:graphic>
          <a:graphicData uri="http://schemas.openxmlformats.org/presentationml/2006/ole">
            <mc:AlternateContent xmlns:mc="http://schemas.openxmlformats.org/markup-compatibility/2006">
              <mc:Choice xmlns:v="urn:schemas-microsoft-com:vml" Requires="v">
                <p:oleObj spid="_x0000_s211992" name="Equation" r:id="rId3" imgW="5613120" imgH="939600" progId="Equation.DSMT4">
                  <p:embed/>
                </p:oleObj>
              </mc:Choice>
              <mc:Fallback>
                <p:oleObj name="Equation" r:id="rId3" imgW="5613120" imgH="939600" progId="Equation.DSMT4">
                  <p:embed/>
                  <p:pic>
                    <p:nvPicPr>
                      <p:cNvPr id="16" name="Object 15" descr="(x, y, z) for t = negative 1, = (8 thirds minus 2, 2, 1 minus 1) = (2 thirds, 2, 0).">
                        <a:extLst>
                          <a:ext uri="{FF2B5EF4-FFF2-40B4-BE49-F238E27FC236}">
                            <a16:creationId xmlns:a16="http://schemas.microsoft.com/office/drawing/2014/main" id="{D25904D1-446C-439A-9475-9A83E2ED0E25}"/>
                          </a:ext>
                        </a:extLst>
                      </p:cNvPr>
                      <p:cNvPicPr/>
                      <p:nvPr/>
                    </p:nvPicPr>
                    <p:blipFill>
                      <a:blip r:embed="rId4"/>
                      <a:stretch>
                        <a:fillRect/>
                      </a:stretch>
                    </p:blipFill>
                    <p:spPr>
                      <a:xfrm>
                        <a:off x="1764030" y="3505200"/>
                        <a:ext cx="6174740" cy="1033780"/>
                      </a:xfrm>
                      <a:prstGeom prst="rect">
                        <a:avLst/>
                      </a:prstGeom>
                    </p:spPr>
                  </p:pic>
                </p:oleObj>
              </mc:Fallback>
            </mc:AlternateContent>
          </a:graphicData>
        </a:graphic>
      </p:graphicFrame>
    </p:spTree>
    <p:extLst>
      <p:ext uri="{BB962C8B-B14F-4D97-AF65-F5344CB8AC3E}">
        <p14:creationId xmlns:p14="http://schemas.microsoft.com/office/powerpoint/2010/main" val="12766059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400" dirty="0"/>
              <a:t>The Distance from a Point to a Plane </a:t>
            </a:r>
            <a:r>
              <a:rPr lang="en-US" sz="2000" b="0" dirty="0"/>
              <a:t>(1 of 5)</a:t>
            </a:r>
            <a:endParaRPr lang="en-IN" sz="2000" b="0" dirty="0"/>
          </a:p>
        </p:txBody>
      </p:sp>
      <p:sp>
        <p:nvSpPr>
          <p:cNvPr id="14" name="Content Placeholder 13"/>
          <p:cNvSpPr>
            <a:spLocks noGrp="1"/>
          </p:cNvSpPr>
          <p:nvPr>
            <p:ph idx="1"/>
          </p:nvPr>
        </p:nvSpPr>
        <p:spPr>
          <a:xfrm>
            <a:off x="457200" y="1600201"/>
            <a:ext cx="8229600" cy="1143000"/>
          </a:xfrm>
        </p:spPr>
        <p:txBody>
          <a:bodyPr/>
          <a:lstStyle/>
          <a:p>
            <a:pPr marL="0" indent="0">
              <a:buNone/>
            </a:pPr>
            <a:r>
              <a:rPr lang="en-US" sz="3200" b="1" dirty="0"/>
              <a:t>Distance from a Point </a:t>
            </a:r>
            <a:r>
              <a:rPr lang="en-US" sz="3200" b="1" i="1" dirty="0"/>
              <a:t>S </a:t>
            </a:r>
            <a:r>
              <a:rPr lang="en-US" sz="3200" b="1" dirty="0"/>
              <a:t>to a Plane with Normal n at Point </a:t>
            </a:r>
            <a:r>
              <a:rPr lang="en-US" sz="3200" b="1" i="1" dirty="0"/>
              <a:t>P</a:t>
            </a:r>
            <a:endParaRPr lang="en-IN" sz="3200" dirty="0"/>
          </a:p>
        </p:txBody>
      </p:sp>
      <p:graphicFrame>
        <p:nvGraphicFramePr>
          <p:cNvPr id="15" name="Object 14" descr="d = the magnitude of start expression vector P S dot start fraction n over the magnitude of n end fraction end expression">
            <a:extLst>
              <a:ext uri="{FF2B5EF4-FFF2-40B4-BE49-F238E27FC236}">
                <a16:creationId xmlns:a16="http://schemas.microsoft.com/office/drawing/2014/main" id="{8B5DB8C5-1526-441B-90E2-0AC82B5C3B5C}"/>
              </a:ext>
            </a:extLst>
          </p:cNvPr>
          <p:cNvGraphicFramePr>
            <a:graphicFrameLocks noChangeAspect="1"/>
          </p:cNvGraphicFramePr>
          <p:nvPr/>
        </p:nvGraphicFramePr>
        <p:xfrm>
          <a:off x="3524355" y="3307711"/>
          <a:ext cx="2095290" cy="1334778"/>
        </p:xfrm>
        <a:graphic>
          <a:graphicData uri="http://schemas.openxmlformats.org/presentationml/2006/ole">
            <mc:AlternateContent xmlns:mc="http://schemas.openxmlformats.org/markup-compatibility/2006">
              <mc:Choice xmlns:v="urn:schemas-microsoft-com:vml" Requires="v">
                <p:oleObj spid="_x0000_s213016" name="Equation" r:id="rId3" imgW="1714320" imgH="1091880" progId="Equation.DSMT4">
                  <p:embed/>
                </p:oleObj>
              </mc:Choice>
              <mc:Fallback>
                <p:oleObj name="Equation" r:id="rId3" imgW="1714320" imgH="1091880" progId="Equation.DSMT4">
                  <p:embed/>
                  <p:pic>
                    <p:nvPicPr>
                      <p:cNvPr id="15" name="Object 14" descr="d = the magnitude of start expression vector P S dot start fraction n over the magnitude of n end fraction end expression">
                        <a:extLst>
                          <a:ext uri="{FF2B5EF4-FFF2-40B4-BE49-F238E27FC236}">
                            <a16:creationId xmlns:a16="http://schemas.microsoft.com/office/drawing/2014/main" id="{8B5DB8C5-1526-441B-90E2-0AC82B5C3B5C}"/>
                          </a:ext>
                        </a:extLst>
                      </p:cNvPr>
                      <p:cNvPicPr/>
                      <p:nvPr/>
                    </p:nvPicPr>
                    <p:blipFill>
                      <a:blip r:embed="rId4"/>
                      <a:stretch>
                        <a:fillRect/>
                      </a:stretch>
                    </p:blipFill>
                    <p:spPr>
                      <a:xfrm>
                        <a:off x="3524355" y="3307711"/>
                        <a:ext cx="2095290" cy="1334778"/>
                      </a:xfrm>
                      <a:prstGeom prst="rect">
                        <a:avLst/>
                      </a:prstGeom>
                    </p:spPr>
                  </p:pic>
                </p:oleObj>
              </mc:Fallback>
            </mc:AlternateContent>
          </a:graphicData>
        </a:graphic>
      </p:graphicFrame>
    </p:spTree>
    <p:extLst>
      <p:ext uri="{BB962C8B-B14F-4D97-AF65-F5344CB8AC3E}">
        <p14:creationId xmlns:p14="http://schemas.microsoft.com/office/powerpoint/2010/main" val="4971767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US" sz="3400" dirty="0"/>
              <a:t>The Distance from a Point to a Plane </a:t>
            </a:r>
            <a:r>
              <a:rPr lang="en-US" sz="2000" b="0" dirty="0"/>
              <a:t>(2 of 5)</a:t>
            </a:r>
            <a:endParaRPr lang="en-IN" sz="3400" dirty="0"/>
          </a:p>
        </p:txBody>
      </p:sp>
      <p:pic>
        <p:nvPicPr>
          <p:cNvPr id="5" name="Content Placeholder 4" descr="A three-dimensional graph plots the distance from point S (1, 1, 3) to the plane 3 x + 2 y + 6 z = 6. For long description in Notes pane, press F6.">
            <a:extLst>
              <a:ext uri="{FF2B5EF4-FFF2-40B4-BE49-F238E27FC236}">
                <a16:creationId xmlns:a16="http://schemas.microsoft.com/office/drawing/2014/main" id="{28E5F42D-9391-4C56-AA5D-5356A010FF67}"/>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2286000" y="1443623"/>
            <a:ext cx="5029200" cy="3356977"/>
          </a:xfrm>
        </p:spPr>
      </p:pic>
      <p:sp>
        <p:nvSpPr>
          <p:cNvPr id="14" name="Content Placeholder 13"/>
          <p:cNvSpPr>
            <a:spLocks noGrp="1"/>
          </p:cNvSpPr>
          <p:nvPr>
            <p:ph idx="1"/>
          </p:nvPr>
        </p:nvSpPr>
        <p:spPr>
          <a:xfrm>
            <a:off x="452717" y="4942371"/>
            <a:ext cx="8229600" cy="544029"/>
          </a:xfrm>
        </p:spPr>
        <p:txBody>
          <a:bodyPr/>
          <a:lstStyle/>
          <a:p>
            <a:pPr marL="0" indent="0">
              <a:buNone/>
            </a:pPr>
            <a:r>
              <a:rPr lang="en-US" dirty="0"/>
              <a:t>The distance from </a:t>
            </a:r>
            <a:r>
              <a:rPr lang="en-US" i="1" dirty="0"/>
              <a:t>S </a:t>
            </a:r>
            <a:r>
              <a:rPr lang="en-US" dirty="0"/>
              <a:t>to the plane is the length of the</a:t>
            </a:r>
            <a:endParaRPr lang="en-IN" dirty="0"/>
          </a:p>
        </p:txBody>
      </p:sp>
      <p:sp>
        <p:nvSpPr>
          <p:cNvPr id="15" name="Content Placeholder 14"/>
          <p:cNvSpPr>
            <a:spLocks noGrp="1"/>
          </p:cNvSpPr>
          <p:nvPr>
            <p:ph idx="13"/>
          </p:nvPr>
        </p:nvSpPr>
        <p:spPr>
          <a:xfrm>
            <a:off x="503067" y="5555428"/>
            <a:ext cx="3078333" cy="388172"/>
          </a:xfrm>
        </p:spPr>
        <p:txBody>
          <a:bodyPr/>
          <a:lstStyle/>
          <a:p>
            <a:pPr marL="0" indent="0">
              <a:buNone/>
            </a:pPr>
            <a:r>
              <a:rPr lang="en-US" dirty="0"/>
              <a:t>vector projection of</a:t>
            </a:r>
            <a:endParaRPr lang="en-IN" dirty="0"/>
          </a:p>
        </p:txBody>
      </p:sp>
      <p:graphicFrame>
        <p:nvGraphicFramePr>
          <p:cNvPr id="19" name="Object 18" descr="vector P S">
            <a:extLst>
              <a:ext uri="{FF2B5EF4-FFF2-40B4-BE49-F238E27FC236}">
                <a16:creationId xmlns:a16="http://schemas.microsoft.com/office/drawing/2014/main" id="{05864988-8A85-4D8E-9A20-1388B544BDF2}"/>
              </a:ext>
            </a:extLst>
          </p:cNvPr>
          <p:cNvGraphicFramePr>
            <a:graphicFrameLocks noChangeAspect="1"/>
          </p:cNvGraphicFramePr>
          <p:nvPr/>
        </p:nvGraphicFramePr>
        <p:xfrm>
          <a:off x="3727048" y="5601149"/>
          <a:ext cx="463301" cy="388171"/>
        </p:xfrm>
        <a:graphic>
          <a:graphicData uri="http://schemas.openxmlformats.org/presentationml/2006/ole">
            <mc:AlternateContent xmlns:mc="http://schemas.openxmlformats.org/markup-compatibility/2006">
              <mc:Choice xmlns:v="urn:schemas-microsoft-com:vml" Requires="v">
                <p:oleObj spid="_x0000_s214040" name="Equation" r:id="rId5" imgW="469800" imgH="393480" progId="Equation.DSMT4">
                  <p:embed/>
                </p:oleObj>
              </mc:Choice>
              <mc:Fallback>
                <p:oleObj name="Equation" r:id="rId5" imgW="469800" imgH="393480" progId="Equation.DSMT4">
                  <p:embed/>
                  <p:pic>
                    <p:nvPicPr>
                      <p:cNvPr id="19" name="Object 18" descr="vector P S">
                        <a:extLst>
                          <a:ext uri="{FF2B5EF4-FFF2-40B4-BE49-F238E27FC236}">
                            <a16:creationId xmlns:a16="http://schemas.microsoft.com/office/drawing/2014/main" id="{05864988-8A85-4D8E-9A20-1388B544BDF2}"/>
                          </a:ext>
                        </a:extLst>
                      </p:cNvPr>
                      <p:cNvPicPr/>
                      <p:nvPr/>
                    </p:nvPicPr>
                    <p:blipFill>
                      <a:blip r:embed="rId6"/>
                      <a:stretch>
                        <a:fillRect/>
                      </a:stretch>
                    </p:blipFill>
                    <p:spPr>
                      <a:xfrm>
                        <a:off x="3727048" y="5601149"/>
                        <a:ext cx="463301" cy="388171"/>
                      </a:xfrm>
                      <a:prstGeom prst="rect">
                        <a:avLst/>
                      </a:prstGeom>
                    </p:spPr>
                  </p:pic>
                </p:oleObj>
              </mc:Fallback>
            </mc:AlternateContent>
          </a:graphicData>
        </a:graphic>
      </p:graphicFrame>
      <p:sp>
        <p:nvSpPr>
          <p:cNvPr id="16" name="Content Placeholder 15"/>
          <p:cNvSpPr>
            <a:spLocks noGrp="1"/>
          </p:cNvSpPr>
          <p:nvPr>
            <p:ph idx="14"/>
          </p:nvPr>
        </p:nvSpPr>
        <p:spPr>
          <a:xfrm>
            <a:off x="4357685" y="5570669"/>
            <a:ext cx="1447800" cy="388171"/>
          </a:xfrm>
        </p:spPr>
        <p:txBody>
          <a:bodyPr/>
          <a:lstStyle/>
          <a:p>
            <a:pPr marL="0" indent="0">
              <a:buNone/>
            </a:pPr>
            <a:r>
              <a:rPr lang="en-US" dirty="0"/>
              <a:t>onto </a:t>
            </a:r>
            <a:r>
              <a:rPr lang="en-US" b="1" dirty="0"/>
              <a:t>n.</a:t>
            </a:r>
            <a:endParaRPr lang="en-IN" dirty="0"/>
          </a:p>
        </p:txBody>
      </p:sp>
    </p:spTree>
    <p:extLst>
      <p:ext uri="{BB962C8B-B14F-4D97-AF65-F5344CB8AC3E}">
        <p14:creationId xmlns:p14="http://schemas.microsoft.com/office/powerpoint/2010/main" val="24633296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6934200" cy="1097280"/>
          </a:xfrm>
        </p:spPr>
        <p:txBody>
          <a:bodyPr/>
          <a:lstStyle/>
          <a:p>
            <a:r>
              <a:rPr lang="en-US" sz="3400" dirty="0"/>
              <a:t>The Distance from a Point to a Plane </a:t>
            </a:r>
            <a:r>
              <a:rPr lang="en-US" sz="2000" b="0" dirty="0"/>
              <a:t>(3 of 5)</a:t>
            </a:r>
            <a:endParaRPr lang="en-IN" sz="3400" dirty="0"/>
          </a:p>
        </p:txBody>
      </p:sp>
      <p:sp>
        <p:nvSpPr>
          <p:cNvPr id="3" name="Content Placeholder 2"/>
          <p:cNvSpPr>
            <a:spLocks noGrp="1"/>
          </p:cNvSpPr>
          <p:nvPr>
            <p:ph idx="1"/>
          </p:nvPr>
        </p:nvSpPr>
        <p:spPr>
          <a:xfrm>
            <a:off x="457200" y="1600200"/>
            <a:ext cx="5362575" cy="476250"/>
          </a:xfrm>
        </p:spPr>
        <p:txBody>
          <a:bodyPr/>
          <a:lstStyle/>
          <a:p>
            <a:pPr marL="0" indent="0">
              <a:buNone/>
            </a:pPr>
            <a:r>
              <a:rPr lang="en-US" b="1" dirty="0"/>
              <a:t>Example: </a:t>
            </a:r>
            <a:r>
              <a:rPr lang="en-US" dirty="0"/>
              <a:t>Find the distance from</a:t>
            </a:r>
            <a:endParaRPr lang="en-IN" dirty="0"/>
          </a:p>
        </p:txBody>
      </p:sp>
      <p:graphicFrame>
        <p:nvGraphicFramePr>
          <p:cNvPr id="14" name="Object 13" descr="S (1, 1, 3)"/>
          <p:cNvGraphicFramePr>
            <a:graphicFrameLocks noChangeAspect="1"/>
          </p:cNvGraphicFramePr>
          <p:nvPr/>
        </p:nvGraphicFramePr>
        <p:xfrm>
          <a:off x="5881885" y="1590151"/>
          <a:ext cx="1210418" cy="515072"/>
        </p:xfrm>
        <a:graphic>
          <a:graphicData uri="http://schemas.openxmlformats.org/presentationml/2006/ole">
            <mc:AlternateContent xmlns:mc="http://schemas.openxmlformats.org/markup-compatibility/2006">
              <mc:Choice xmlns:v="urn:schemas-microsoft-com:vml" Requires="v">
                <p:oleObj spid="_x0000_s215152" name="Equation" r:id="rId3" imgW="596880" imgH="253800" progId="Equation.DSMT4">
                  <p:embed/>
                </p:oleObj>
              </mc:Choice>
              <mc:Fallback>
                <p:oleObj name="Equation" r:id="rId3" imgW="596880" imgH="253800" progId="Equation.DSMT4">
                  <p:embed/>
                  <p:pic>
                    <p:nvPicPr>
                      <p:cNvPr id="14" name="Object 13" descr="S (1, 1, 3)"/>
                      <p:cNvPicPr/>
                      <p:nvPr/>
                    </p:nvPicPr>
                    <p:blipFill>
                      <a:blip r:embed="rId4"/>
                      <a:stretch>
                        <a:fillRect/>
                      </a:stretch>
                    </p:blipFill>
                    <p:spPr>
                      <a:xfrm>
                        <a:off x="5881885" y="1590151"/>
                        <a:ext cx="1210418" cy="515072"/>
                      </a:xfrm>
                      <a:prstGeom prst="rect">
                        <a:avLst/>
                      </a:prstGeom>
                    </p:spPr>
                  </p:pic>
                </p:oleObj>
              </mc:Fallback>
            </mc:AlternateContent>
          </a:graphicData>
        </a:graphic>
      </p:graphicFrame>
      <p:sp>
        <p:nvSpPr>
          <p:cNvPr id="4" name="Content Placeholder 3"/>
          <p:cNvSpPr>
            <a:spLocks noGrp="1"/>
          </p:cNvSpPr>
          <p:nvPr>
            <p:ph idx="13"/>
          </p:nvPr>
        </p:nvSpPr>
        <p:spPr>
          <a:xfrm>
            <a:off x="7162800" y="1600200"/>
            <a:ext cx="1066800" cy="457200"/>
          </a:xfrm>
        </p:spPr>
        <p:txBody>
          <a:bodyPr/>
          <a:lstStyle/>
          <a:p>
            <a:pPr marL="0" indent="0">
              <a:buNone/>
            </a:pPr>
            <a:r>
              <a:rPr lang="en-US" dirty="0"/>
              <a:t>to the</a:t>
            </a:r>
            <a:endParaRPr lang="en-IN" dirty="0"/>
          </a:p>
        </p:txBody>
      </p:sp>
      <p:sp>
        <p:nvSpPr>
          <p:cNvPr id="5" name="Content Placeholder 4"/>
          <p:cNvSpPr>
            <a:spLocks noGrp="1"/>
          </p:cNvSpPr>
          <p:nvPr>
            <p:ph idx="14"/>
          </p:nvPr>
        </p:nvSpPr>
        <p:spPr>
          <a:xfrm>
            <a:off x="443753" y="2209800"/>
            <a:ext cx="1061197" cy="533400"/>
          </a:xfrm>
        </p:spPr>
        <p:txBody>
          <a:bodyPr/>
          <a:lstStyle/>
          <a:p>
            <a:pPr marL="0" indent="0">
              <a:buNone/>
            </a:pPr>
            <a:r>
              <a:rPr lang="en-US" dirty="0"/>
              <a:t>plane</a:t>
            </a:r>
            <a:endParaRPr lang="en-IN" dirty="0"/>
          </a:p>
        </p:txBody>
      </p:sp>
      <p:graphicFrame>
        <p:nvGraphicFramePr>
          <p:cNvPr id="15" name="Object 14" descr="3 x + 2 y + 6 z = 6."/>
          <p:cNvGraphicFramePr>
            <a:graphicFrameLocks noChangeAspect="1"/>
          </p:cNvGraphicFramePr>
          <p:nvPr/>
        </p:nvGraphicFramePr>
        <p:xfrm>
          <a:off x="1551610" y="2200318"/>
          <a:ext cx="2490543" cy="485962"/>
        </p:xfrm>
        <a:graphic>
          <a:graphicData uri="http://schemas.openxmlformats.org/presentationml/2006/ole">
            <mc:AlternateContent xmlns:mc="http://schemas.openxmlformats.org/markup-compatibility/2006">
              <mc:Choice xmlns:v="urn:schemas-microsoft-com:vml" Requires="v">
                <p:oleObj spid="_x0000_s215153" name="Equation" r:id="rId5" imgW="1041120" imgH="203040" progId="Equation.DSMT4">
                  <p:embed/>
                </p:oleObj>
              </mc:Choice>
              <mc:Fallback>
                <p:oleObj name="Equation" r:id="rId5" imgW="1041120" imgH="203040" progId="Equation.DSMT4">
                  <p:embed/>
                  <p:pic>
                    <p:nvPicPr>
                      <p:cNvPr id="15" name="Object 14" descr="3 x + 2 y + 6 z = 6."/>
                      <p:cNvPicPr/>
                      <p:nvPr/>
                    </p:nvPicPr>
                    <p:blipFill>
                      <a:blip r:embed="rId6"/>
                      <a:stretch>
                        <a:fillRect/>
                      </a:stretch>
                    </p:blipFill>
                    <p:spPr>
                      <a:xfrm>
                        <a:off x="1551610" y="2200318"/>
                        <a:ext cx="2490543" cy="485962"/>
                      </a:xfrm>
                      <a:prstGeom prst="rect">
                        <a:avLst/>
                      </a:prstGeom>
                    </p:spPr>
                  </p:pic>
                </p:oleObj>
              </mc:Fallback>
            </mc:AlternateContent>
          </a:graphicData>
        </a:graphic>
      </p:graphicFrame>
      <p:sp>
        <p:nvSpPr>
          <p:cNvPr id="6" name="Content Placeholder 5"/>
          <p:cNvSpPr>
            <a:spLocks noGrp="1"/>
          </p:cNvSpPr>
          <p:nvPr>
            <p:ph idx="15"/>
          </p:nvPr>
        </p:nvSpPr>
        <p:spPr>
          <a:xfrm>
            <a:off x="457200" y="2895599"/>
            <a:ext cx="7162800" cy="504825"/>
          </a:xfrm>
        </p:spPr>
        <p:txBody>
          <a:bodyPr/>
          <a:lstStyle/>
          <a:p>
            <a:pPr marL="0" indent="0">
              <a:buNone/>
            </a:pPr>
            <a:r>
              <a:rPr lang="en-US" b="1" dirty="0"/>
              <a:t>Solution:</a:t>
            </a:r>
            <a:r>
              <a:rPr lang="en-US" dirty="0"/>
              <a:t> We find a point </a:t>
            </a:r>
            <a:r>
              <a:rPr lang="en-US" i="1" dirty="0"/>
              <a:t>P </a:t>
            </a:r>
            <a:r>
              <a:rPr lang="en-US" dirty="0"/>
              <a:t>in the plane and</a:t>
            </a:r>
            <a:endParaRPr lang="en-IN" dirty="0"/>
          </a:p>
        </p:txBody>
      </p:sp>
      <p:sp>
        <p:nvSpPr>
          <p:cNvPr id="7" name="Content Placeholder 6"/>
          <p:cNvSpPr>
            <a:spLocks noGrp="1"/>
          </p:cNvSpPr>
          <p:nvPr>
            <p:ph idx="16"/>
          </p:nvPr>
        </p:nvSpPr>
        <p:spPr>
          <a:xfrm>
            <a:off x="443753" y="3476625"/>
            <a:ext cx="7328647" cy="495300"/>
          </a:xfrm>
        </p:spPr>
        <p:txBody>
          <a:bodyPr/>
          <a:lstStyle/>
          <a:p>
            <a:pPr marL="0" indent="0">
              <a:buNone/>
            </a:pPr>
            <a:r>
              <a:rPr lang="en-US" dirty="0"/>
              <a:t>calculate the length of the vector projection of</a:t>
            </a:r>
            <a:endParaRPr lang="en-IN" dirty="0"/>
          </a:p>
        </p:txBody>
      </p:sp>
      <p:graphicFrame>
        <p:nvGraphicFramePr>
          <p:cNvPr id="16" name="Object 15" descr="vector P S">
            <a:extLst>
              <a:ext uri="{FF2B5EF4-FFF2-40B4-BE49-F238E27FC236}">
                <a16:creationId xmlns:a16="http://schemas.microsoft.com/office/drawing/2014/main" id="{7FD64A06-4F02-4E2A-AB3A-97633D573390}"/>
              </a:ext>
            </a:extLst>
          </p:cNvPr>
          <p:cNvGraphicFramePr>
            <a:graphicFrameLocks noChangeAspect="1"/>
          </p:cNvGraphicFramePr>
          <p:nvPr/>
        </p:nvGraphicFramePr>
        <p:xfrm>
          <a:off x="7829451" y="3498681"/>
          <a:ext cx="447094" cy="374593"/>
        </p:xfrm>
        <a:graphic>
          <a:graphicData uri="http://schemas.openxmlformats.org/presentationml/2006/ole">
            <mc:AlternateContent xmlns:mc="http://schemas.openxmlformats.org/markup-compatibility/2006">
              <mc:Choice xmlns:v="urn:schemas-microsoft-com:vml" Requires="v">
                <p:oleObj spid="_x0000_s215154" name="Equation" r:id="rId7" imgW="469800" imgH="393480" progId="Equation.DSMT4">
                  <p:embed/>
                </p:oleObj>
              </mc:Choice>
              <mc:Fallback>
                <p:oleObj name="Equation" r:id="rId7" imgW="469800" imgH="393480" progId="Equation.DSMT4">
                  <p:embed/>
                  <p:pic>
                    <p:nvPicPr>
                      <p:cNvPr id="16" name="Object 15" descr="vector P S">
                        <a:extLst>
                          <a:ext uri="{FF2B5EF4-FFF2-40B4-BE49-F238E27FC236}">
                            <a16:creationId xmlns:a16="http://schemas.microsoft.com/office/drawing/2014/main" id="{7FD64A06-4F02-4E2A-AB3A-97633D573390}"/>
                          </a:ext>
                        </a:extLst>
                      </p:cNvPr>
                      <p:cNvPicPr/>
                      <p:nvPr/>
                    </p:nvPicPr>
                    <p:blipFill>
                      <a:blip r:embed="rId8"/>
                      <a:stretch>
                        <a:fillRect/>
                      </a:stretch>
                    </p:blipFill>
                    <p:spPr>
                      <a:xfrm>
                        <a:off x="7829451" y="3498681"/>
                        <a:ext cx="447094" cy="374593"/>
                      </a:xfrm>
                      <a:prstGeom prst="rect">
                        <a:avLst/>
                      </a:prstGeom>
                    </p:spPr>
                  </p:pic>
                </p:oleObj>
              </mc:Fallback>
            </mc:AlternateContent>
          </a:graphicData>
        </a:graphic>
      </p:graphicFrame>
      <p:sp>
        <p:nvSpPr>
          <p:cNvPr id="8" name="Content Placeholder 7"/>
          <p:cNvSpPr>
            <a:spLocks noGrp="1"/>
          </p:cNvSpPr>
          <p:nvPr>
            <p:ph idx="17"/>
          </p:nvPr>
        </p:nvSpPr>
        <p:spPr>
          <a:xfrm>
            <a:off x="457200" y="4048124"/>
            <a:ext cx="8382000" cy="504825"/>
          </a:xfrm>
        </p:spPr>
        <p:txBody>
          <a:bodyPr/>
          <a:lstStyle/>
          <a:p>
            <a:pPr marL="0" indent="0">
              <a:buNone/>
            </a:pPr>
            <a:r>
              <a:rPr lang="en-US" dirty="0"/>
              <a:t>onto a vector </a:t>
            </a:r>
            <a:r>
              <a:rPr lang="en-US" b="1" dirty="0"/>
              <a:t>n </a:t>
            </a:r>
            <a:r>
              <a:rPr lang="en-US" dirty="0"/>
              <a:t>normal to the plane. The coefficients</a:t>
            </a:r>
            <a:endParaRPr lang="en-IN" dirty="0"/>
          </a:p>
        </p:txBody>
      </p:sp>
      <p:sp>
        <p:nvSpPr>
          <p:cNvPr id="9" name="Content Placeholder 8"/>
          <p:cNvSpPr>
            <a:spLocks noGrp="1"/>
          </p:cNvSpPr>
          <p:nvPr>
            <p:ph idx="18"/>
          </p:nvPr>
        </p:nvSpPr>
        <p:spPr>
          <a:xfrm>
            <a:off x="457200" y="4680284"/>
            <a:ext cx="2486025" cy="533400"/>
          </a:xfrm>
        </p:spPr>
        <p:txBody>
          <a:bodyPr/>
          <a:lstStyle/>
          <a:p>
            <a:pPr marL="0" indent="0">
              <a:buNone/>
            </a:pPr>
            <a:r>
              <a:rPr lang="en-US" dirty="0"/>
              <a:t>in the equation</a:t>
            </a:r>
            <a:endParaRPr lang="en-IN" dirty="0"/>
          </a:p>
        </p:txBody>
      </p:sp>
      <p:graphicFrame>
        <p:nvGraphicFramePr>
          <p:cNvPr id="18" name="Object 17" descr="3 x + 2 y + 6 z = 6"/>
          <p:cNvGraphicFramePr>
            <a:graphicFrameLocks noChangeAspect="1"/>
          </p:cNvGraphicFramePr>
          <p:nvPr/>
        </p:nvGraphicFramePr>
        <p:xfrm>
          <a:off x="3022420" y="4685070"/>
          <a:ext cx="2351448" cy="476203"/>
        </p:xfrm>
        <a:graphic>
          <a:graphicData uri="http://schemas.openxmlformats.org/presentationml/2006/ole">
            <mc:AlternateContent xmlns:mc="http://schemas.openxmlformats.org/markup-compatibility/2006">
              <mc:Choice xmlns:v="urn:schemas-microsoft-com:vml" Requires="v">
                <p:oleObj spid="_x0000_s215155" name="Equation" r:id="rId9" imgW="1002960" imgH="203040" progId="Equation.DSMT4">
                  <p:embed/>
                </p:oleObj>
              </mc:Choice>
              <mc:Fallback>
                <p:oleObj name="Equation" r:id="rId9" imgW="1002960" imgH="203040" progId="Equation.DSMT4">
                  <p:embed/>
                  <p:pic>
                    <p:nvPicPr>
                      <p:cNvPr id="18" name="Object 17" descr="3 x + 2 y + 6 z = 6"/>
                      <p:cNvPicPr/>
                      <p:nvPr/>
                    </p:nvPicPr>
                    <p:blipFill>
                      <a:blip r:embed="rId10"/>
                      <a:stretch>
                        <a:fillRect/>
                      </a:stretch>
                    </p:blipFill>
                    <p:spPr>
                      <a:xfrm>
                        <a:off x="3022420" y="4685070"/>
                        <a:ext cx="2351448" cy="476203"/>
                      </a:xfrm>
                      <a:prstGeom prst="rect">
                        <a:avLst/>
                      </a:prstGeom>
                    </p:spPr>
                  </p:pic>
                </p:oleObj>
              </mc:Fallback>
            </mc:AlternateContent>
          </a:graphicData>
        </a:graphic>
      </p:graphicFrame>
      <p:sp>
        <p:nvSpPr>
          <p:cNvPr id="10" name="Content Placeholder 9"/>
          <p:cNvSpPr>
            <a:spLocks noGrp="1"/>
          </p:cNvSpPr>
          <p:nvPr>
            <p:ph idx="19"/>
          </p:nvPr>
        </p:nvSpPr>
        <p:spPr>
          <a:xfrm>
            <a:off x="5499434" y="4648200"/>
            <a:ext cx="933450" cy="533400"/>
          </a:xfrm>
        </p:spPr>
        <p:txBody>
          <a:bodyPr/>
          <a:lstStyle/>
          <a:p>
            <a:pPr marL="0" indent="0">
              <a:buNone/>
            </a:pPr>
            <a:r>
              <a:rPr lang="en-US" dirty="0"/>
              <a:t>give</a:t>
            </a:r>
            <a:endParaRPr lang="en-IN" dirty="0"/>
          </a:p>
        </p:txBody>
      </p:sp>
      <p:graphicFrame>
        <p:nvGraphicFramePr>
          <p:cNvPr id="19" name="Object 18" descr="n = 3 i + 2 j + 6 k.">
            <a:extLst>
              <a:ext uri="{FF2B5EF4-FFF2-40B4-BE49-F238E27FC236}">
                <a16:creationId xmlns:a16="http://schemas.microsoft.com/office/drawing/2014/main" id="{FFAF547F-6BBB-4B92-8EF4-909561F5E666}"/>
              </a:ext>
            </a:extLst>
          </p:cNvPr>
          <p:cNvGraphicFramePr>
            <a:graphicFrameLocks noChangeAspect="1"/>
          </p:cNvGraphicFramePr>
          <p:nvPr/>
        </p:nvGraphicFramePr>
        <p:xfrm>
          <a:off x="3718401" y="5466873"/>
          <a:ext cx="2434273" cy="429578"/>
        </p:xfrm>
        <a:graphic>
          <a:graphicData uri="http://schemas.openxmlformats.org/presentationml/2006/ole">
            <mc:AlternateContent xmlns:mc="http://schemas.openxmlformats.org/markup-compatibility/2006">
              <mc:Choice xmlns:v="urn:schemas-microsoft-com:vml" Requires="v">
                <p:oleObj spid="_x0000_s215156" name="Equation" r:id="rId11" imgW="2234880" imgH="393480" progId="Equation.DSMT4">
                  <p:embed/>
                </p:oleObj>
              </mc:Choice>
              <mc:Fallback>
                <p:oleObj name="Equation" r:id="rId11" imgW="2234880" imgH="393480" progId="Equation.DSMT4">
                  <p:embed/>
                  <p:pic>
                    <p:nvPicPr>
                      <p:cNvPr id="19" name="Object 18" descr="n = 3 i + 2 j + 6 k.">
                        <a:extLst>
                          <a:ext uri="{FF2B5EF4-FFF2-40B4-BE49-F238E27FC236}">
                            <a16:creationId xmlns:a16="http://schemas.microsoft.com/office/drawing/2014/main" id="{FFAF547F-6BBB-4B92-8EF4-909561F5E666}"/>
                          </a:ext>
                        </a:extLst>
                      </p:cNvPr>
                      <p:cNvPicPr/>
                      <p:nvPr/>
                    </p:nvPicPr>
                    <p:blipFill>
                      <a:blip r:embed="rId12"/>
                      <a:stretch>
                        <a:fillRect/>
                      </a:stretch>
                    </p:blipFill>
                    <p:spPr>
                      <a:xfrm>
                        <a:off x="3718401" y="5466873"/>
                        <a:ext cx="2434273" cy="429578"/>
                      </a:xfrm>
                      <a:prstGeom prst="rect">
                        <a:avLst/>
                      </a:prstGeom>
                    </p:spPr>
                  </p:pic>
                </p:oleObj>
              </mc:Fallback>
            </mc:AlternateContent>
          </a:graphicData>
        </a:graphic>
      </p:graphicFrame>
    </p:spTree>
    <p:extLst>
      <p:ext uri="{BB962C8B-B14F-4D97-AF65-F5344CB8AC3E}">
        <p14:creationId xmlns:p14="http://schemas.microsoft.com/office/powerpoint/2010/main" val="10678280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6934200" cy="1097280"/>
          </a:xfrm>
        </p:spPr>
        <p:txBody>
          <a:bodyPr/>
          <a:lstStyle/>
          <a:p>
            <a:r>
              <a:rPr lang="en-US" sz="3400" dirty="0"/>
              <a:t>The Distance from a Point to a Plane </a:t>
            </a:r>
            <a:r>
              <a:rPr lang="en-US" sz="2000" b="0" dirty="0"/>
              <a:t>(4 of 5)</a:t>
            </a:r>
            <a:endParaRPr lang="en-IN" sz="3400" dirty="0"/>
          </a:p>
        </p:txBody>
      </p:sp>
      <p:sp>
        <p:nvSpPr>
          <p:cNvPr id="14" name="Content Placeholder 13"/>
          <p:cNvSpPr>
            <a:spLocks noGrp="1"/>
          </p:cNvSpPr>
          <p:nvPr>
            <p:ph idx="1"/>
          </p:nvPr>
        </p:nvSpPr>
        <p:spPr>
          <a:xfrm>
            <a:off x="457200" y="1600201"/>
            <a:ext cx="3886200" cy="533399"/>
          </a:xfrm>
        </p:spPr>
        <p:txBody>
          <a:bodyPr/>
          <a:lstStyle/>
          <a:p>
            <a:pPr marL="0" indent="0">
              <a:buNone/>
            </a:pPr>
            <a:r>
              <a:rPr lang="en-US" b="1" dirty="0"/>
              <a:t>Solution (continued):</a:t>
            </a:r>
          </a:p>
        </p:txBody>
      </p:sp>
      <p:sp>
        <p:nvSpPr>
          <p:cNvPr id="15" name="Content Placeholder 14"/>
          <p:cNvSpPr>
            <a:spLocks noGrp="1"/>
          </p:cNvSpPr>
          <p:nvPr>
            <p:ph idx="13"/>
          </p:nvPr>
        </p:nvSpPr>
        <p:spPr>
          <a:xfrm>
            <a:off x="457200" y="2286000"/>
            <a:ext cx="8229600" cy="1447800"/>
          </a:xfrm>
        </p:spPr>
        <p:txBody>
          <a:bodyPr/>
          <a:lstStyle/>
          <a:p>
            <a:pPr marL="0" indent="0">
              <a:buNone/>
            </a:pPr>
            <a:r>
              <a:rPr lang="en-US" dirty="0"/>
              <a:t>The points on the plane easiest to find from the plane’s equation are the intercepts. If we take </a:t>
            </a:r>
            <a:r>
              <a:rPr lang="en-US" i="1" dirty="0"/>
              <a:t>P </a:t>
            </a:r>
            <a:r>
              <a:rPr lang="en-US" dirty="0"/>
              <a:t>to be the </a:t>
            </a:r>
            <a:r>
              <a:rPr lang="en-US" i="1" dirty="0"/>
              <a:t>y</a:t>
            </a:r>
            <a:r>
              <a:rPr lang="en-US" dirty="0"/>
              <a:t>-intercept (0, 3, 0), then</a:t>
            </a:r>
            <a:endParaRPr lang="en-IN" dirty="0"/>
          </a:p>
        </p:txBody>
      </p:sp>
      <p:graphicFrame>
        <p:nvGraphicFramePr>
          <p:cNvPr id="16" name="Object 15" descr="vector P S = left parenthesis 1 minus 0 right parenthesis i + left parenthesis 1 minus 3 right parenthesis j + left parenthesis 3 minus 0 right parenthesis k = i minus 2 j + 3 k,">
            <a:extLst>
              <a:ext uri="{FF2B5EF4-FFF2-40B4-BE49-F238E27FC236}">
                <a16:creationId xmlns:a16="http://schemas.microsoft.com/office/drawing/2014/main" id="{339FA6B9-D3BC-4390-80B2-C38D15BCA576}"/>
              </a:ext>
            </a:extLst>
          </p:cNvPr>
          <p:cNvGraphicFramePr>
            <a:graphicFrameLocks noChangeAspect="1"/>
          </p:cNvGraphicFramePr>
          <p:nvPr/>
        </p:nvGraphicFramePr>
        <p:xfrm>
          <a:off x="1543050" y="4152528"/>
          <a:ext cx="6616700" cy="508000"/>
        </p:xfrm>
        <a:graphic>
          <a:graphicData uri="http://schemas.openxmlformats.org/presentationml/2006/ole">
            <mc:AlternateContent xmlns:mc="http://schemas.openxmlformats.org/markup-compatibility/2006">
              <mc:Choice xmlns:v="urn:schemas-microsoft-com:vml" Requires="v">
                <p:oleObj spid="_x0000_s216110" name="Equation" r:id="rId3" imgW="6616440" imgH="507960" progId="Equation.DSMT4">
                  <p:embed/>
                </p:oleObj>
              </mc:Choice>
              <mc:Fallback>
                <p:oleObj name="Equation" r:id="rId3" imgW="6616440" imgH="507960" progId="Equation.DSMT4">
                  <p:embed/>
                  <p:pic>
                    <p:nvPicPr>
                      <p:cNvPr id="16" name="Object 15" descr="vector P S = left parenthesis 1 minus 0 right parenthesis i + left parenthesis 1 minus 3 right parenthesis j + left parenthesis 3 minus 0 right parenthesis k = i minus 2 j + 3 k,">
                        <a:extLst>
                          <a:ext uri="{FF2B5EF4-FFF2-40B4-BE49-F238E27FC236}">
                            <a16:creationId xmlns:a16="http://schemas.microsoft.com/office/drawing/2014/main" id="{339FA6B9-D3BC-4390-80B2-C38D15BCA576}"/>
                          </a:ext>
                        </a:extLst>
                      </p:cNvPr>
                      <p:cNvPicPr/>
                      <p:nvPr/>
                    </p:nvPicPr>
                    <p:blipFill>
                      <a:blip r:embed="rId4"/>
                      <a:stretch>
                        <a:fillRect/>
                      </a:stretch>
                    </p:blipFill>
                    <p:spPr>
                      <a:xfrm>
                        <a:off x="1543050" y="4152528"/>
                        <a:ext cx="6616700" cy="508000"/>
                      </a:xfrm>
                      <a:prstGeom prst="rect">
                        <a:avLst/>
                      </a:prstGeom>
                    </p:spPr>
                  </p:pic>
                </p:oleObj>
              </mc:Fallback>
            </mc:AlternateContent>
          </a:graphicData>
        </a:graphic>
      </p:graphicFrame>
      <p:graphicFrame>
        <p:nvGraphicFramePr>
          <p:cNvPr id="17" name="Object 16" descr="the magnitude of start expression n end expression = the square root of start expression 3 squared + left parenthesis 2 right parenthesis squared + left parenthesis 6 right parenthesis squared end expression = radical 49 = 7.">
            <a:extLst>
              <a:ext uri="{FF2B5EF4-FFF2-40B4-BE49-F238E27FC236}">
                <a16:creationId xmlns:a16="http://schemas.microsoft.com/office/drawing/2014/main" id="{3F19EF47-64FC-43E4-AB8C-2599A47479ED}"/>
              </a:ext>
            </a:extLst>
          </p:cNvPr>
          <p:cNvGraphicFramePr>
            <a:graphicFrameLocks noChangeAspect="1"/>
          </p:cNvGraphicFramePr>
          <p:nvPr/>
        </p:nvGraphicFramePr>
        <p:xfrm>
          <a:off x="1649961" y="4810407"/>
          <a:ext cx="4941683" cy="666436"/>
        </p:xfrm>
        <a:graphic>
          <a:graphicData uri="http://schemas.openxmlformats.org/presentationml/2006/ole">
            <mc:AlternateContent xmlns:mc="http://schemas.openxmlformats.org/markup-compatibility/2006">
              <mc:Choice xmlns:v="urn:schemas-microsoft-com:vml" Requires="v">
                <p:oleObj spid="_x0000_s216111" name="Equation" r:id="rId5" imgW="4991040" imgH="672840" progId="Equation.DSMT4">
                  <p:embed/>
                </p:oleObj>
              </mc:Choice>
              <mc:Fallback>
                <p:oleObj name="Equation" r:id="rId5" imgW="4991040" imgH="672840" progId="Equation.DSMT4">
                  <p:embed/>
                  <p:pic>
                    <p:nvPicPr>
                      <p:cNvPr id="17" name="Object 16" descr="the magnitude of start expression n end expression = the square root of start expression 3 squared + left parenthesis 2 right parenthesis squared + left parenthesis 6 right parenthesis squared end expression = radical 49 = 7.">
                        <a:extLst>
                          <a:ext uri="{FF2B5EF4-FFF2-40B4-BE49-F238E27FC236}">
                            <a16:creationId xmlns:a16="http://schemas.microsoft.com/office/drawing/2014/main" id="{3F19EF47-64FC-43E4-AB8C-2599A47479ED}"/>
                          </a:ext>
                        </a:extLst>
                      </p:cNvPr>
                      <p:cNvPicPr/>
                      <p:nvPr/>
                    </p:nvPicPr>
                    <p:blipFill>
                      <a:blip r:embed="rId6"/>
                      <a:stretch>
                        <a:fillRect/>
                      </a:stretch>
                    </p:blipFill>
                    <p:spPr>
                      <a:xfrm>
                        <a:off x="1649961" y="4810407"/>
                        <a:ext cx="4941683" cy="666436"/>
                      </a:xfrm>
                      <a:prstGeom prst="rect">
                        <a:avLst/>
                      </a:prstGeom>
                    </p:spPr>
                  </p:pic>
                </p:oleObj>
              </mc:Fallback>
            </mc:AlternateContent>
          </a:graphicData>
        </a:graphic>
      </p:graphicFrame>
    </p:spTree>
    <p:extLst>
      <p:ext uri="{BB962C8B-B14F-4D97-AF65-F5344CB8AC3E}">
        <p14:creationId xmlns:p14="http://schemas.microsoft.com/office/powerpoint/2010/main" val="19671965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6858000" cy="1097280"/>
          </a:xfrm>
        </p:spPr>
        <p:txBody>
          <a:bodyPr/>
          <a:lstStyle/>
          <a:p>
            <a:r>
              <a:rPr lang="en-US" sz="3400" dirty="0"/>
              <a:t>The Distance from a Point to a Plane </a:t>
            </a:r>
            <a:r>
              <a:rPr lang="en-US" sz="2000" b="0" dirty="0"/>
              <a:t>(5 of 5)</a:t>
            </a:r>
            <a:endParaRPr lang="en-IN" sz="3400" dirty="0"/>
          </a:p>
        </p:txBody>
      </p:sp>
      <p:sp>
        <p:nvSpPr>
          <p:cNvPr id="14" name="Content Placeholder 13"/>
          <p:cNvSpPr>
            <a:spLocks noGrp="1"/>
          </p:cNvSpPr>
          <p:nvPr>
            <p:ph idx="1"/>
          </p:nvPr>
        </p:nvSpPr>
        <p:spPr>
          <a:xfrm>
            <a:off x="457200" y="1600201"/>
            <a:ext cx="3810000" cy="533399"/>
          </a:xfrm>
        </p:spPr>
        <p:txBody>
          <a:bodyPr/>
          <a:lstStyle/>
          <a:p>
            <a:pPr marL="0" indent="0">
              <a:buNone/>
            </a:pPr>
            <a:r>
              <a:rPr lang="en-US" b="1" dirty="0"/>
              <a:t>Solution (concluded):</a:t>
            </a:r>
          </a:p>
        </p:txBody>
      </p:sp>
      <p:sp>
        <p:nvSpPr>
          <p:cNvPr id="15" name="Content Placeholder 14"/>
          <p:cNvSpPr>
            <a:spLocks noGrp="1"/>
          </p:cNvSpPr>
          <p:nvPr>
            <p:ph idx="13"/>
          </p:nvPr>
        </p:nvSpPr>
        <p:spPr>
          <a:xfrm>
            <a:off x="457200" y="2235200"/>
            <a:ext cx="7315200" cy="533400"/>
          </a:xfrm>
        </p:spPr>
        <p:txBody>
          <a:bodyPr/>
          <a:lstStyle/>
          <a:p>
            <a:pPr marL="0" indent="0">
              <a:buNone/>
            </a:pPr>
            <a:r>
              <a:rPr lang="en-US" dirty="0"/>
              <a:t>Therefore, the distance from </a:t>
            </a:r>
            <a:r>
              <a:rPr lang="en-US" i="1" dirty="0"/>
              <a:t>S </a:t>
            </a:r>
            <a:r>
              <a:rPr lang="en-US" dirty="0"/>
              <a:t>to the plane is</a:t>
            </a:r>
            <a:endParaRPr lang="en-US" b="1" dirty="0"/>
          </a:p>
        </p:txBody>
      </p:sp>
      <p:graphicFrame>
        <p:nvGraphicFramePr>
          <p:cNvPr id="16" name="Object 15" descr="d = the magnitude of start expression vector P S dot start fraction n over the magnitude of n end fraction end expression">
            <a:extLst>
              <a:ext uri="{FF2B5EF4-FFF2-40B4-BE49-F238E27FC236}">
                <a16:creationId xmlns:a16="http://schemas.microsoft.com/office/drawing/2014/main" id="{FC51D6A6-E84C-424D-AE70-7572F58A5B1C}"/>
              </a:ext>
            </a:extLst>
          </p:cNvPr>
          <p:cNvGraphicFramePr>
            <a:graphicFrameLocks noChangeAspect="1"/>
          </p:cNvGraphicFramePr>
          <p:nvPr/>
        </p:nvGraphicFramePr>
        <p:xfrm>
          <a:off x="2924175" y="2887280"/>
          <a:ext cx="1683347" cy="1072352"/>
        </p:xfrm>
        <a:graphic>
          <a:graphicData uri="http://schemas.openxmlformats.org/presentationml/2006/ole">
            <mc:AlternateContent xmlns:mc="http://schemas.openxmlformats.org/markup-compatibility/2006">
              <mc:Choice xmlns:v="urn:schemas-microsoft-com:vml" Requires="v">
                <p:oleObj spid="_x0000_s217156" name="Equation" r:id="rId3" imgW="1714320" imgH="1091880" progId="Equation.DSMT4">
                  <p:embed/>
                </p:oleObj>
              </mc:Choice>
              <mc:Fallback>
                <p:oleObj name="Equation" r:id="rId3" imgW="1714320" imgH="1091880" progId="Equation.DSMT4">
                  <p:embed/>
                  <p:pic>
                    <p:nvPicPr>
                      <p:cNvPr id="16" name="Object 15" descr="d = the magnitude of start expression vector P S dot start fraction n over the magnitude of n end fraction end expression">
                        <a:extLst>
                          <a:ext uri="{FF2B5EF4-FFF2-40B4-BE49-F238E27FC236}">
                            <a16:creationId xmlns:a16="http://schemas.microsoft.com/office/drawing/2014/main" id="{FC51D6A6-E84C-424D-AE70-7572F58A5B1C}"/>
                          </a:ext>
                        </a:extLst>
                      </p:cNvPr>
                      <p:cNvPicPr/>
                      <p:nvPr/>
                    </p:nvPicPr>
                    <p:blipFill>
                      <a:blip r:embed="rId4"/>
                      <a:stretch>
                        <a:fillRect/>
                      </a:stretch>
                    </p:blipFill>
                    <p:spPr>
                      <a:xfrm>
                        <a:off x="2924175" y="2887280"/>
                        <a:ext cx="1683347" cy="1072352"/>
                      </a:xfrm>
                      <a:prstGeom prst="rect">
                        <a:avLst/>
                      </a:prstGeom>
                    </p:spPr>
                  </p:pic>
                </p:oleObj>
              </mc:Fallback>
            </mc:AlternateContent>
          </a:graphicData>
        </a:graphic>
      </p:graphicFrame>
      <p:graphicFrame>
        <p:nvGraphicFramePr>
          <p:cNvPr id="17" name="Object 16" descr=" = the magnitude of start expression left parenthesis i minus 2 j + 3 k right parenthesis dot left parenthesis 3 sevenths, i + 2 sevenths, j + 6 sevenths, k right parenthesis end expression">
            <a:extLst>
              <a:ext uri="{FF2B5EF4-FFF2-40B4-BE49-F238E27FC236}">
                <a16:creationId xmlns:a16="http://schemas.microsoft.com/office/drawing/2014/main" id="{EF2067B8-1673-4537-B92E-FA0C618A36FC}"/>
              </a:ext>
            </a:extLst>
          </p:cNvPr>
          <p:cNvGraphicFramePr>
            <a:graphicFrameLocks noChangeAspect="1"/>
          </p:cNvGraphicFramePr>
          <p:nvPr/>
        </p:nvGraphicFramePr>
        <p:xfrm>
          <a:off x="3200400" y="4106480"/>
          <a:ext cx="4501395" cy="972601"/>
        </p:xfrm>
        <a:graphic>
          <a:graphicData uri="http://schemas.openxmlformats.org/presentationml/2006/ole">
            <mc:AlternateContent xmlns:mc="http://schemas.openxmlformats.org/markup-compatibility/2006">
              <mc:Choice xmlns:v="urn:schemas-microsoft-com:vml" Requires="v">
                <p:oleObj spid="_x0000_s217157" name="Equation" r:id="rId5" imgW="4584600" imgH="990360" progId="Equation.DSMT4">
                  <p:embed/>
                </p:oleObj>
              </mc:Choice>
              <mc:Fallback>
                <p:oleObj name="Equation" r:id="rId5" imgW="4584600" imgH="990360" progId="Equation.DSMT4">
                  <p:embed/>
                  <p:pic>
                    <p:nvPicPr>
                      <p:cNvPr id="17" name="Object 16" descr=" = the magnitude of start expression left parenthesis i minus 2 j + 3 k right parenthesis dot left parenthesis 3 sevenths, i + 2 sevenths, j + 6 sevenths, k right parenthesis end expression">
                        <a:extLst>
                          <a:ext uri="{FF2B5EF4-FFF2-40B4-BE49-F238E27FC236}">
                            <a16:creationId xmlns:a16="http://schemas.microsoft.com/office/drawing/2014/main" id="{EF2067B8-1673-4537-B92E-FA0C618A36FC}"/>
                          </a:ext>
                        </a:extLst>
                      </p:cNvPr>
                      <p:cNvPicPr/>
                      <p:nvPr/>
                    </p:nvPicPr>
                    <p:blipFill>
                      <a:blip r:embed="rId6"/>
                      <a:stretch>
                        <a:fillRect/>
                      </a:stretch>
                    </p:blipFill>
                    <p:spPr>
                      <a:xfrm>
                        <a:off x="3200400" y="4106480"/>
                        <a:ext cx="4501395" cy="972601"/>
                      </a:xfrm>
                      <a:prstGeom prst="rect">
                        <a:avLst/>
                      </a:prstGeom>
                    </p:spPr>
                  </p:pic>
                </p:oleObj>
              </mc:Fallback>
            </mc:AlternateContent>
          </a:graphicData>
        </a:graphic>
      </p:graphicFrame>
      <p:graphicFrame>
        <p:nvGraphicFramePr>
          <p:cNvPr id="18" name="Object 17" descr=" = the magnitude of start expression 3 sevenths minus 4 sevenths + 18 sevenths end expression = 17 sevenths.">
            <a:extLst>
              <a:ext uri="{FF2B5EF4-FFF2-40B4-BE49-F238E27FC236}">
                <a16:creationId xmlns:a16="http://schemas.microsoft.com/office/drawing/2014/main" id="{8BC4A5F4-06FF-4EBD-B7F3-4D42CEFDB77D}"/>
              </a:ext>
            </a:extLst>
          </p:cNvPr>
          <p:cNvGraphicFramePr>
            <a:graphicFrameLocks noChangeAspect="1"/>
          </p:cNvGraphicFramePr>
          <p:nvPr/>
        </p:nvGraphicFramePr>
        <p:xfrm>
          <a:off x="3200400" y="5173280"/>
          <a:ext cx="2705824" cy="922720"/>
        </p:xfrm>
        <a:graphic>
          <a:graphicData uri="http://schemas.openxmlformats.org/presentationml/2006/ole">
            <mc:AlternateContent xmlns:mc="http://schemas.openxmlformats.org/markup-compatibility/2006">
              <mc:Choice xmlns:v="urn:schemas-microsoft-com:vml" Requires="v">
                <p:oleObj spid="_x0000_s217158" name="Equation" r:id="rId7" imgW="2755800" imgH="939600" progId="Equation.DSMT4">
                  <p:embed/>
                </p:oleObj>
              </mc:Choice>
              <mc:Fallback>
                <p:oleObj name="Equation" r:id="rId7" imgW="2755800" imgH="939600" progId="Equation.DSMT4">
                  <p:embed/>
                  <p:pic>
                    <p:nvPicPr>
                      <p:cNvPr id="18" name="Object 17" descr=" = the magnitude of start expression 3 sevenths minus 4 sevenths + 18 sevenths end expression = 17 sevenths.">
                        <a:extLst>
                          <a:ext uri="{FF2B5EF4-FFF2-40B4-BE49-F238E27FC236}">
                            <a16:creationId xmlns:a16="http://schemas.microsoft.com/office/drawing/2014/main" id="{8BC4A5F4-06FF-4EBD-B7F3-4D42CEFDB77D}"/>
                          </a:ext>
                        </a:extLst>
                      </p:cNvPr>
                      <p:cNvPicPr/>
                      <p:nvPr/>
                    </p:nvPicPr>
                    <p:blipFill>
                      <a:blip r:embed="rId8"/>
                      <a:stretch>
                        <a:fillRect/>
                      </a:stretch>
                    </p:blipFill>
                    <p:spPr>
                      <a:xfrm>
                        <a:off x="3200400" y="5173280"/>
                        <a:ext cx="2705824" cy="922720"/>
                      </a:xfrm>
                      <a:prstGeom prst="rect">
                        <a:avLst/>
                      </a:prstGeom>
                    </p:spPr>
                  </p:pic>
                </p:oleObj>
              </mc:Fallback>
            </mc:AlternateContent>
          </a:graphicData>
        </a:graphic>
      </p:graphicFrame>
    </p:spTree>
    <p:extLst>
      <p:ext uri="{BB962C8B-B14F-4D97-AF65-F5344CB8AC3E}">
        <p14:creationId xmlns:p14="http://schemas.microsoft.com/office/powerpoint/2010/main" val="5159896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Angles Between Planes </a:t>
            </a:r>
            <a:r>
              <a:rPr lang="en-US" sz="2000" b="0" dirty="0"/>
              <a:t>(1 of 2)</a:t>
            </a:r>
            <a:endParaRPr lang="en-IN" dirty="0"/>
          </a:p>
        </p:txBody>
      </p:sp>
      <p:pic>
        <p:nvPicPr>
          <p:cNvPr id="5" name="Content Placeholder 4" descr="An illustration depicts two planes intersecting at an angle theta. The normal vectors, n sub 1 and n sub 2, also make an angle of theta between them.">
            <a:extLst>
              <a:ext uri="{FF2B5EF4-FFF2-40B4-BE49-F238E27FC236}">
                <a16:creationId xmlns:a16="http://schemas.microsoft.com/office/drawing/2014/main" id="{8A9F2657-207B-4F9D-ABCA-20324AEAE514}"/>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543175" y="1643634"/>
            <a:ext cx="4057650" cy="3570732"/>
          </a:xfrm>
        </p:spPr>
      </p:pic>
      <p:sp>
        <p:nvSpPr>
          <p:cNvPr id="14" name="Content Placeholder 13"/>
          <p:cNvSpPr>
            <a:spLocks noGrp="1"/>
          </p:cNvSpPr>
          <p:nvPr>
            <p:ph idx="1"/>
          </p:nvPr>
        </p:nvSpPr>
        <p:spPr>
          <a:xfrm>
            <a:off x="457200" y="5452782"/>
            <a:ext cx="8229600" cy="838199"/>
          </a:xfrm>
        </p:spPr>
        <p:txBody>
          <a:bodyPr/>
          <a:lstStyle/>
          <a:p>
            <a:pPr marL="0" indent="0">
              <a:buNone/>
            </a:pPr>
            <a:r>
              <a:rPr lang="en-US" dirty="0"/>
              <a:t>The angle between two planes is obtained from the angle between their normals.</a:t>
            </a:r>
            <a:endParaRPr lang="en-IN" dirty="0"/>
          </a:p>
        </p:txBody>
      </p:sp>
    </p:spTree>
    <p:extLst>
      <p:ext uri="{BB962C8B-B14F-4D97-AF65-F5344CB8AC3E}">
        <p14:creationId xmlns:p14="http://schemas.microsoft.com/office/powerpoint/2010/main" val="40860813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Angles Between Planes </a:t>
            </a:r>
            <a:r>
              <a:rPr lang="en-US" sz="2000" b="0" dirty="0"/>
              <a:t>(2 of 2)</a:t>
            </a:r>
            <a:endParaRPr lang="en-IN" sz="2000" b="0" dirty="0"/>
          </a:p>
        </p:txBody>
      </p:sp>
      <p:sp>
        <p:nvSpPr>
          <p:cNvPr id="3" name="Content Placeholder 2"/>
          <p:cNvSpPr>
            <a:spLocks noGrp="1"/>
          </p:cNvSpPr>
          <p:nvPr>
            <p:ph idx="1"/>
          </p:nvPr>
        </p:nvSpPr>
        <p:spPr>
          <a:xfrm>
            <a:off x="457200" y="1600201"/>
            <a:ext cx="7391400" cy="495300"/>
          </a:xfrm>
        </p:spPr>
        <p:txBody>
          <a:bodyPr/>
          <a:lstStyle/>
          <a:p>
            <a:pPr marL="0" indent="0">
              <a:buNone/>
            </a:pPr>
            <a:r>
              <a:rPr lang="en-US" sz="2600" b="1" dirty="0"/>
              <a:t>Example:</a:t>
            </a:r>
            <a:r>
              <a:rPr lang="en-US" sz="2600" dirty="0"/>
              <a:t> Find the angle between the planes</a:t>
            </a:r>
            <a:endParaRPr lang="en-IN" sz="2600" dirty="0"/>
          </a:p>
        </p:txBody>
      </p:sp>
      <p:graphicFrame>
        <p:nvGraphicFramePr>
          <p:cNvPr id="17" name="Object 16" descr="3 x minus 6 y minus 2 z = 15 and 2 x + y minus 2 z = 5."/>
          <p:cNvGraphicFramePr>
            <a:graphicFrameLocks noChangeAspect="1"/>
          </p:cNvGraphicFramePr>
          <p:nvPr/>
        </p:nvGraphicFramePr>
        <p:xfrm>
          <a:off x="457200" y="2139701"/>
          <a:ext cx="5160919" cy="448776"/>
        </p:xfrm>
        <a:graphic>
          <a:graphicData uri="http://schemas.openxmlformats.org/presentationml/2006/ole">
            <mc:AlternateContent xmlns:mc="http://schemas.openxmlformats.org/markup-compatibility/2006">
              <mc:Choice xmlns:v="urn:schemas-microsoft-com:vml" Requires="v">
                <p:oleObj spid="_x0000_s218202" name="Equation" r:id="rId3" imgW="2336760" imgH="203040" progId="Equation.DSMT4">
                  <p:embed/>
                </p:oleObj>
              </mc:Choice>
              <mc:Fallback>
                <p:oleObj name="Equation" r:id="rId3" imgW="2336760" imgH="203040" progId="Equation.DSMT4">
                  <p:embed/>
                  <p:pic>
                    <p:nvPicPr>
                      <p:cNvPr id="17" name="Object 16" descr="3 x minus 6 y minus 2 z = 15 and 2 x + y minus 2 z = 5."/>
                      <p:cNvPicPr/>
                      <p:nvPr/>
                    </p:nvPicPr>
                    <p:blipFill>
                      <a:blip r:embed="rId4"/>
                      <a:stretch>
                        <a:fillRect/>
                      </a:stretch>
                    </p:blipFill>
                    <p:spPr>
                      <a:xfrm>
                        <a:off x="457200" y="2139701"/>
                        <a:ext cx="5160919" cy="448776"/>
                      </a:xfrm>
                      <a:prstGeom prst="rect">
                        <a:avLst/>
                      </a:prstGeom>
                    </p:spPr>
                  </p:pic>
                </p:oleObj>
              </mc:Fallback>
            </mc:AlternateContent>
          </a:graphicData>
        </a:graphic>
      </p:graphicFrame>
      <p:sp>
        <p:nvSpPr>
          <p:cNvPr id="4" name="Content Placeholder 3"/>
          <p:cNvSpPr>
            <a:spLocks noGrp="1"/>
          </p:cNvSpPr>
          <p:nvPr>
            <p:ph idx="13"/>
          </p:nvPr>
        </p:nvSpPr>
        <p:spPr>
          <a:xfrm>
            <a:off x="457200" y="2667000"/>
            <a:ext cx="3505200" cy="457200"/>
          </a:xfrm>
        </p:spPr>
        <p:txBody>
          <a:bodyPr/>
          <a:lstStyle/>
          <a:p>
            <a:pPr marL="0" indent="0">
              <a:buNone/>
            </a:pPr>
            <a:r>
              <a:rPr lang="en-US" sz="2600" b="1" dirty="0"/>
              <a:t>Solution:</a:t>
            </a:r>
            <a:r>
              <a:rPr lang="en-US" sz="2600" dirty="0"/>
              <a:t> The vectors</a:t>
            </a:r>
          </a:p>
        </p:txBody>
      </p:sp>
      <p:graphicFrame>
        <p:nvGraphicFramePr>
          <p:cNvPr id="14" name="Object 13" descr="n sub 1 = 3 i minus 6 j minus 2 k, n sub 2 = 2 i + j minus 2 k">
            <a:extLst>
              <a:ext uri="{FF2B5EF4-FFF2-40B4-BE49-F238E27FC236}">
                <a16:creationId xmlns:a16="http://schemas.microsoft.com/office/drawing/2014/main" id="{21B41AED-F7D6-4EDE-9784-5335C2723175}"/>
              </a:ext>
            </a:extLst>
          </p:cNvPr>
          <p:cNvGraphicFramePr>
            <a:graphicFrameLocks noChangeAspect="1"/>
          </p:cNvGraphicFramePr>
          <p:nvPr/>
        </p:nvGraphicFramePr>
        <p:xfrm>
          <a:off x="2598234" y="3203884"/>
          <a:ext cx="4676358" cy="410843"/>
        </p:xfrm>
        <a:graphic>
          <a:graphicData uri="http://schemas.openxmlformats.org/presentationml/2006/ole">
            <mc:AlternateContent xmlns:mc="http://schemas.openxmlformats.org/markup-compatibility/2006">
              <mc:Choice xmlns:v="urn:schemas-microsoft-com:vml" Requires="v">
                <p:oleObj spid="_x0000_s218203" name="Equation" r:id="rId5" imgW="4914720" imgH="431640" progId="Equation.DSMT4">
                  <p:embed/>
                </p:oleObj>
              </mc:Choice>
              <mc:Fallback>
                <p:oleObj name="Equation" r:id="rId5" imgW="4914720" imgH="431640" progId="Equation.DSMT4">
                  <p:embed/>
                  <p:pic>
                    <p:nvPicPr>
                      <p:cNvPr id="14" name="Object 13" descr="n sub 1 = 3 i minus 6 j minus 2 k, n sub 2 = 2 i + j minus 2 k">
                        <a:extLst>
                          <a:ext uri="{FF2B5EF4-FFF2-40B4-BE49-F238E27FC236}">
                            <a16:creationId xmlns:a16="http://schemas.microsoft.com/office/drawing/2014/main" id="{21B41AED-F7D6-4EDE-9784-5335C2723175}"/>
                          </a:ext>
                        </a:extLst>
                      </p:cNvPr>
                      <p:cNvPicPr/>
                      <p:nvPr/>
                    </p:nvPicPr>
                    <p:blipFill>
                      <a:blip r:embed="rId6"/>
                      <a:stretch>
                        <a:fillRect/>
                      </a:stretch>
                    </p:blipFill>
                    <p:spPr>
                      <a:xfrm>
                        <a:off x="2598234" y="3203884"/>
                        <a:ext cx="4676358" cy="410843"/>
                      </a:xfrm>
                      <a:prstGeom prst="rect">
                        <a:avLst/>
                      </a:prstGeom>
                    </p:spPr>
                  </p:pic>
                </p:oleObj>
              </mc:Fallback>
            </mc:AlternateContent>
          </a:graphicData>
        </a:graphic>
      </p:graphicFrame>
      <p:sp>
        <p:nvSpPr>
          <p:cNvPr id="5" name="Content Placeholder 4"/>
          <p:cNvSpPr>
            <a:spLocks noGrp="1"/>
          </p:cNvSpPr>
          <p:nvPr>
            <p:ph idx="14"/>
          </p:nvPr>
        </p:nvSpPr>
        <p:spPr>
          <a:xfrm>
            <a:off x="443753" y="3733800"/>
            <a:ext cx="8109697" cy="457200"/>
          </a:xfrm>
        </p:spPr>
        <p:txBody>
          <a:bodyPr/>
          <a:lstStyle/>
          <a:p>
            <a:pPr marL="0" indent="0">
              <a:buNone/>
            </a:pPr>
            <a:r>
              <a:rPr lang="en-US" sz="2600" dirty="0"/>
              <a:t>are normals to the planes. The angle between them is</a:t>
            </a:r>
            <a:endParaRPr lang="en-IN" sz="2600" dirty="0"/>
          </a:p>
        </p:txBody>
      </p:sp>
      <p:graphicFrame>
        <p:nvGraphicFramePr>
          <p:cNvPr id="15" name="Object 14" descr="theta = inverse cosine of left parenthesis start fraction n sub 1 dot n sub 2 over the magnitude of n sub 1 the magnitude n sub 2 end fraction right parenthesis">
            <a:extLst>
              <a:ext uri="{FF2B5EF4-FFF2-40B4-BE49-F238E27FC236}">
                <a16:creationId xmlns:a16="http://schemas.microsoft.com/office/drawing/2014/main" id="{FB39093B-39C5-42D2-83E8-A365804BF309}"/>
              </a:ext>
            </a:extLst>
          </p:cNvPr>
          <p:cNvGraphicFramePr>
            <a:graphicFrameLocks noChangeAspect="1"/>
          </p:cNvGraphicFramePr>
          <p:nvPr/>
        </p:nvGraphicFramePr>
        <p:xfrm>
          <a:off x="3419830" y="4306865"/>
          <a:ext cx="2379114" cy="978965"/>
        </p:xfrm>
        <a:graphic>
          <a:graphicData uri="http://schemas.openxmlformats.org/presentationml/2006/ole">
            <mc:AlternateContent xmlns:mc="http://schemas.openxmlformats.org/markup-compatibility/2006">
              <mc:Choice xmlns:v="urn:schemas-microsoft-com:vml" Requires="v">
                <p:oleObj spid="_x0000_s218204" name="Equation" r:id="rId7" imgW="2654280" imgH="1091880" progId="Equation.DSMT4">
                  <p:embed/>
                </p:oleObj>
              </mc:Choice>
              <mc:Fallback>
                <p:oleObj name="Equation" r:id="rId7" imgW="2654280" imgH="1091880" progId="Equation.DSMT4">
                  <p:embed/>
                  <p:pic>
                    <p:nvPicPr>
                      <p:cNvPr id="15" name="Object 14" descr="theta = inverse cosine of left parenthesis start fraction n sub 1 dot n sub 2 over the magnitude of n sub 1 the magnitude n sub 2 end fraction right parenthesis">
                        <a:extLst>
                          <a:ext uri="{FF2B5EF4-FFF2-40B4-BE49-F238E27FC236}">
                            <a16:creationId xmlns:a16="http://schemas.microsoft.com/office/drawing/2014/main" id="{FB39093B-39C5-42D2-83E8-A365804BF309}"/>
                          </a:ext>
                        </a:extLst>
                      </p:cNvPr>
                      <p:cNvPicPr/>
                      <p:nvPr/>
                    </p:nvPicPr>
                    <p:blipFill>
                      <a:blip r:embed="rId8"/>
                      <a:stretch>
                        <a:fillRect/>
                      </a:stretch>
                    </p:blipFill>
                    <p:spPr>
                      <a:xfrm>
                        <a:off x="3419830" y="4306865"/>
                        <a:ext cx="2379114" cy="978965"/>
                      </a:xfrm>
                      <a:prstGeom prst="rect">
                        <a:avLst/>
                      </a:prstGeom>
                    </p:spPr>
                  </p:pic>
                </p:oleObj>
              </mc:Fallback>
            </mc:AlternateContent>
          </a:graphicData>
        </a:graphic>
      </p:graphicFrame>
      <p:graphicFrame>
        <p:nvGraphicFramePr>
          <p:cNvPr id="16" name="Object 15" descr="= inverse cosine of left parenthesis start fraction 4 over 21 end fraction right parenthesis approximately equals 1.38 radians.">
            <a:extLst>
              <a:ext uri="{FF2B5EF4-FFF2-40B4-BE49-F238E27FC236}">
                <a16:creationId xmlns:a16="http://schemas.microsoft.com/office/drawing/2014/main" id="{D837DFBF-6F3F-4B5A-9263-ECB6445FEE41}"/>
              </a:ext>
            </a:extLst>
          </p:cNvPr>
          <p:cNvGraphicFramePr>
            <a:graphicFrameLocks noChangeAspect="1"/>
          </p:cNvGraphicFramePr>
          <p:nvPr/>
        </p:nvGraphicFramePr>
        <p:xfrm>
          <a:off x="3673630" y="5366839"/>
          <a:ext cx="3636314" cy="868071"/>
        </p:xfrm>
        <a:graphic>
          <a:graphicData uri="http://schemas.openxmlformats.org/presentationml/2006/ole">
            <mc:AlternateContent xmlns:mc="http://schemas.openxmlformats.org/markup-compatibility/2006">
              <mc:Choice xmlns:v="urn:schemas-microsoft-com:vml" Requires="v">
                <p:oleObj spid="_x0000_s218205" name="Equation" r:id="rId9" imgW="3936960" imgH="939600" progId="Equation.DSMT4">
                  <p:embed/>
                </p:oleObj>
              </mc:Choice>
              <mc:Fallback>
                <p:oleObj name="Equation" r:id="rId9" imgW="3936960" imgH="939600" progId="Equation.DSMT4">
                  <p:embed/>
                  <p:pic>
                    <p:nvPicPr>
                      <p:cNvPr id="16" name="Object 15" descr="= inverse cosine of left parenthesis start fraction 4 over 21 end fraction right parenthesis approximately equals 1.38 radians.">
                        <a:extLst>
                          <a:ext uri="{FF2B5EF4-FFF2-40B4-BE49-F238E27FC236}">
                            <a16:creationId xmlns:a16="http://schemas.microsoft.com/office/drawing/2014/main" id="{D837DFBF-6F3F-4B5A-9263-ECB6445FEE41}"/>
                          </a:ext>
                        </a:extLst>
                      </p:cNvPr>
                      <p:cNvPicPr/>
                      <p:nvPr/>
                    </p:nvPicPr>
                    <p:blipFill>
                      <a:blip r:embed="rId10"/>
                      <a:stretch>
                        <a:fillRect/>
                      </a:stretch>
                    </p:blipFill>
                    <p:spPr>
                      <a:xfrm>
                        <a:off x="3673630" y="5366839"/>
                        <a:ext cx="3636314" cy="868071"/>
                      </a:xfrm>
                      <a:prstGeom prst="rect">
                        <a:avLst/>
                      </a:prstGeom>
                    </p:spPr>
                  </p:pic>
                </p:oleObj>
              </mc:Fallback>
            </mc:AlternateContent>
          </a:graphicData>
        </a:graphic>
      </p:graphicFrame>
    </p:spTree>
    <p:extLst>
      <p:ext uri="{BB962C8B-B14F-4D97-AF65-F5344CB8AC3E}">
        <p14:creationId xmlns:p14="http://schemas.microsoft.com/office/powerpoint/2010/main" val="358238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Spheres in Space </a:t>
            </a:r>
            <a:r>
              <a:rPr lang="en-US" sz="2000" b="0" dirty="0"/>
              <a:t>(5 of 7)</a:t>
            </a:r>
            <a:endParaRPr lang="en-IN" dirty="0"/>
          </a:p>
        </p:txBody>
      </p:sp>
      <p:sp>
        <p:nvSpPr>
          <p:cNvPr id="3" name="Content Placeholder 2"/>
          <p:cNvSpPr>
            <a:spLocks noGrp="1"/>
          </p:cNvSpPr>
          <p:nvPr>
            <p:ph idx="1"/>
          </p:nvPr>
        </p:nvSpPr>
        <p:spPr/>
        <p:txBody>
          <a:bodyPr/>
          <a:lstStyle/>
          <a:p>
            <a:pPr marL="0" indent="0">
              <a:buNone/>
            </a:pPr>
            <a:r>
              <a:rPr lang="en-US" sz="3200" b="1" dirty="0"/>
              <a:t>Example:</a:t>
            </a:r>
            <a:r>
              <a:rPr lang="en-US" sz="3200" dirty="0"/>
              <a:t> Find the center and radius of the sphere</a:t>
            </a:r>
          </a:p>
        </p:txBody>
      </p:sp>
      <p:graphicFrame>
        <p:nvGraphicFramePr>
          <p:cNvPr id="8" name="Object 7" descr="x squared + y squared + z squared + 3 x minus 4 z + 1 = 0.">
            <a:extLst>
              <a:ext uri="{FF2B5EF4-FFF2-40B4-BE49-F238E27FC236}">
                <a16:creationId xmlns:a16="http://schemas.microsoft.com/office/drawing/2014/main" id="{A707D04A-329B-46F1-82A2-1AA7AFF00E7D}"/>
              </a:ext>
            </a:extLst>
          </p:cNvPr>
          <p:cNvGraphicFramePr>
            <a:graphicFrameLocks noChangeAspect="1"/>
          </p:cNvGraphicFramePr>
          <p:nvPr/>
        </p:nvGraphicFramePr>
        <p:xfrm>
          <a:off x="2179802" y="2917383"/>
          <a:ext cx="5341608" cy="591434"/>
        </p:xfrm>
        <a:graphic>
          <a:graphicData uri="http://schemas.openxmlformats.org/presentationml/2006/ole">
            <mc:AlternateContent xmlns:mc="http://schemas.openxmlformats.org/markup-compatibility/2006">
              <mc:Choice xmlns:v="urn:schemas-microsoft-com:vml" Requires="v">
                <p:oleObj spid="_x0000_s122926" name="Equation" r:id="rId3" imgW="4114800" imgH="457200" progId="Equation.DSMT4">
                  <p:embed/>
                </p:oleObj>
              </mc:Choice>
              <mc:Fallback>
                <p:oleObj name="Equation" r:id="rId3" imgW="4114800" imgH="457200" progId="Equation.DSMT4">
                  <p:embed/>
                  <p:pic>
                    <p:nvPicPr>
                      <p:cNvPr id="8" name="Object 7" descr="x squared + y squared + z squared + 3 x minus 4 z + 1 = 0.">
                        <a:extLst>
                          <a:ext uri="{FF2B5EF4-FFF2-40B4-BE49-F238E27FC236}">
                            <a16:creationId xmlns:a16="http://schemas.microsoft.com/office/drawing/2014/main" id="{A707D04A-329B-46F1-82A2-1AA7AFF00E7D}"/>
                          </a:ext>
                        </a:extLst>
                      </p:cNvPr>
                      <p:cNvPicPr/>
                      <p:nvPr/>
                    </p:nvPicPr>
                    <p:blipFill>
                      <a:blip r:embed="rId4"/>
                      <a:stretch>
                        <a:fillRect/>
                      </a:stretch>
                    </p:blipFill>
                    <p:spPr>
                      <a:xfrm>
                        <a:off x="2179802" y="2917383"/>
                        <a:ext cx="5341608" cy="591434"/>
                      </a:xfrm>
                      <a:prstGeom prst="rect">
                        <a:avLst/>
                      </a:prstGeom>
                    </p:spPr>
                  </p:pic>
                </p:oleObj>
              </mc:Fallback>
            </mc:AlternateContent>
          </a:graphicData>
        </a:graphic>
      </p:graphicFrame>
      <p:sp>
        <p:nvSpPr>
          <p:cNvPr id="4" name="Content Placeholder 3"/>
          <p:cNvSpPr>
            <a:spLocks noGrp="1"/>
          </p:cNvSpPr>
          <p:nvPr>
            <p:ph idx="13"/>
          </p:nvPr>
        </p:nvSpPr>
        <p:spPr>
          <a:xfrm>
            <a:off x="457200" y="3810000"/>
            <a:ext cx="7239000" cy="457200"/>
          </a:xfrm>
        </p:spPr>
        <p:txBody>
          <a:bodyPr/>
          <a:lstStyle/>
          <a:p>
            <a:pPr marL="0" indent="0">
              <a:buNone/>
            </a:pPr>
            <a:r>
              <a:rPr lang="en-US" sz="3200" b="1" dirty="0"/>
              <a:t>Solution:</a:t>
            </a:r>
            <a:r>
              <a:rPr lang="en-US" sz="3200" dirty="0"/>
              <a:t> Complete the squares on the</a:t>
            </a:r>
            <a:endParaRPr lang="en-IN" sz="3200" dirty="0"/>
          </a:p>
        </p:txBody>
      </p:sp>
      <p:graphicFrame>
        <p:nvGraphicFramePr>
          <p:cNvPr id="5" name="Object 4" descr="x minus, y minus">
            <a:extLst>
              <a:ext uri="{FF2B5EF4-FFF2-40B4-BE49-F238E27FC236}">
                <a16:creationId xmlns:a16="http://schemas.microsoft.com/office/drawing/2014/main" id="{919C402C-A881-4B78-8185-AF1AECBFE71B}"/>
              </a:ext>
            </a:extLst>
          </p:cNvPr>
          <p:cNvGraphicFramePr>
            <a:graphicFrameLocks noChangeAspect="1"/>
          </p:cNvGraphicFramePr>
          <p:nvPr/>
        </p:nvGraphicFramePr>
        <p:xfrm>
          <a:off x="7612380" y="3952240"/>
          <a:ext cx="1181100" cy="330200"/>
        </p:xfrm>
        <a:graphic>
          <a:graphicData uri="http://schemas.openxmlformats.org/presentationml/2006/ole">
            <mc:AlternateContent xmlns:mc="http://schemas.openxmlformats.org/markup-compatibility/2006">
              <mc:Choice xmlns:v="urn:schemas-microsoft-com:vml" Requires="v">
                <p:oleObj spid="_x0000_s122927" name="Equation" r:id="rId5" imgW="1180800" imgH="330120" progId="Equation.DSMT4">
                  <p:embed/>
                </p:oleObj>
              </mc:Choice>
              <mc:Fallback>
                <p:oleObj name="Equation" r:id="rId5" imgW="1180800" imgH="330120" progId="Equation.DSMT4">
                  <p:embed/>
                  <p:pic>
                    <p:nvPicPr>
                      <p:cNvPr id="5" name="Object 4" descr="x minus, y minus">
                        <a:extLst>
                          <a:ext uri="{FF2B5EF4-FFF2-40B4-BE49-F238E27FC236}">
                            <a16:creationId xmlns:a16="http://schemas.microsoft.com/office/drawing/2014/main" id="{919C402C-A881-4B78-8185-AF1AECBFE71B}"/>
                          </a:ext>
                        </a:extLst>
                      </p:cNvPr>
                      <p:cNvPicPr/>
                      <p:nvPr/>
                    </p:nvPicPr>
                    <p:blipFill>
                      <a:blip r:embed="rId6"/>
                      <a:stretch>
                        <a:fillRect/>
                      </a:stretch>
                    </p:blipFill>
                    <p:spPr>
                      <a:xfrm>
                        <a:off x="7612380" y="3952240"/>
                        <a:ext cx="1181100" cy="330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643AA732-65E0-4DBE-87BF-28DD64AE607F}"/>
              </a:ext>
            </a:extLst>
          </p:cNvPr>
          <p:cNvSpPr>
            <a:spLocks noGrp="1"/>
          </p:cNvSpPr>
          <p:nvPr>
            <p:ph idx="14"/>
          </p:nvPr>
        </p:nvSpPr>
        <p:spPr>
          <a:xfrm>
            <a:off x="457200" y="4394200"/>
            <a:ext cx="8229600" cy="1524000"/>
          </a:xfrm>
        </p:spPr>
        <p:txBody>
          <a:bodyPr/>
          <a:lstStyle/>
          <a:p>
            <a:pPr marL="0" indent="0">
              <a:buNone/>
            </a:pPr>
            <a:r>
              <a:rPr lang="en-US" sz="3200" dirty="0"/>
              <a:t>and </a:t>
            </a:r>
            <a:r>
              <a:rPr lang="en-US" sz="3200" i="1" dirty="0"/>
              <a:t>z</a:t>
            </a:r>
            <a:r>
              <a:rPr lang="en-US" sz="3200" dirty="0"/>
              <a:t>-terms as necessary and write each quadratic as a squared linear expression. For the sphere here, we have</a:t>
            </a:r>
          </a:p>
        </p:txBody>
      </p:sp>
    </p:spTree>
    <p:extLst>
      <p:ext uri="{BB962C8B-B14F-4D97-AF65-F5344CB8AC3E}">
        <p14:creationId xmlns:p14="http://schemas.microsoft.com/office/powerpoint/2010/main" val="21906286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685800" y="762000"/>
            <a:ext cx="7620000" cy="2838451"/>
          </a:xfrm>
        </p:spPr>
        <p:txBody>
          <a:bodyPr/>
          <a:lstStyle/>
          <a:p>
            <a:r>
              <a:rPr lang="en-US" altLang="en-US" dirty="0"/>
              <a:t>Section 12.6 </a:t>
            </a:r>
            <a:r>
              <a:rPr lang="en-US" dirty="0"/>
              <a:t>Cylinders and Quadric Surfaces</a:t>
            </a:r>
            <a:endParaRPr lang="en-IN" dirty="0"/>
          </a:p>
        </p:txBody>
      </p:sp>
    </p:spTree>
    <p:extLst>
      <p:ext uri="{BB962C8B-B14F-4D97-AF65-F5344CB8AC3E}">
        <p14:creationId xmlns:p14="http://schemas.microsoft.com/office/powerpoint/2010/main" val="4261481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Cylinders </a:t>
            </a:r>
            <a:r>
              <a:rPr lang="en-US" sz="2000" b="0" dirty="0"/>
              <a:t>(1 of 3)</a:t>
            </a:r>
            <a:endParaRPr lang="en-IN" sz="2000" b="0" dirty="0"/>
          </a:p>
        </p:txBody>
      </p:sp>
      <p:pic>
        <p:nvPicPr>
          <p:cNvPr id="11" name="Content Placeholder 10" descr="A graph plots a parabolic plane for the equation, y = x squared in an x y z plane. The points marked on the plane are P sub 0 (x sub 0, x squared sub 0, z) and Q sub 0 (x sub 0, x squared sub 0, 0).">
            <a:extLst>
              <a:ext uri="{FF2B5EF4-FFF2-40B4-BE49-F238E27FC236}">
                <a16:creationId xmlns:a16="http://schemas.microsoft.com/office/drawing/2014/main" id="{69DFD13F-C758-4E5E-8ACB-3FD57BA5EE5C}"/>
              </a:ext>
            </a:extLst>
          </p:cNvPr>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3398565" y="1402844"/>
            <a:ext cx="3078436" cy="3582429"/>
          </a:xfrm>
        </p:spPr>
      </p:pic>
      <p:sp>
        <p:nvSpPr>
          <p:cNvPr id="3" name="Content Placeholder 2"/>
          <p:cNvSpPr>
            <a:spLocks noGrp="1"/>
          </p:cNvSpPr>
          <p:nvPr>
            <p:ph idx="1"/>
          </p:nvPr>
        </p:nvSpPr>
        <p:spPr>
          <a:xfrm>
            <a:off x="484094" y="5080951"/>
            <a:ext cx="8229600" cy="486862"/>
          </a:xfrm>
        </p:spPr>
        <p:txBody>
          <a:bodyPr/>
          <a:lstStyle/>
          <a:p>
            <a:pPr marL="0" indent="0">
              <a:buNone/>
            </a:pPr>
            <a:r>
              <a:rPr lang="en-US" dirty="0"/>
              <a:t>Every point of the cylinder has coordinates of the</a:t>
            </a:r>
            <a:endParaRPr lang="en-IN" dirty="0"/>
          </a:p>
        </p:txBody>
      </p:sp>
      <p:sp>
        <p:nvSpPr>
          <p:cNvPr id="4" name="Content Placeholder 3"/>
          <p:cNvSpPr>
            <a:spLocks noGrp="1"/>
          </p:cNvSpPr>
          <p:nvPr>
            <p:ph idx="13"/>
          </p:nvPr>
        </p:nvSpPr>
        <p:spPr>
          <a:xfrm>
            <a:off x="528918" y="5656051"/>
            <a:ext cx="766482" cy="439949"/>
          </a:xfrm>
        </p:spPr>
        <p:txBody>
          <a:bodyPr/>
          <a:lstStyle/>
          <a:p>
            <a:pPr marL="0" indent="0">
              <a:buNone/>
            </a:pPr>
            <a:r>
              <a:rPr lang="en-US" dirty="0"/>
              <a:t>form</a:t>
            </a:r>
            <a:endParaRPr lang="en-IN" dirty="0"/>
          </a:p>
        </p:txBody>
      </p:sp>
      <p:graphicFrame>
        <p:nvGraphicFramePr>
          <p:cNvPr id="15" name="Object 14" descr="(x sub 0, x sub 0 squared, z)."/>
          <p:cNvGraphicFramePr>
            <a:graphicFrameLocks noChangeAspect="1"/>
          </p:cNvGraphicFramePr>
          <p:nvPr/>
        </p:nvGraphicFramePr>
        <p:xfrm>
          <a:off x="1431830" y="5609137"/>
          <a:ext cx="1538622" cy="551453"/>
        </p:xfrm>
        <a:graphic>
          <a:graphicData uri="http://schemas.openxmlformats.org/presentationml/2006/ole">
            <mc:AlternateContent xmlns:mc="http://schemas.openxmlformats.org/markup-compatibility/2006">
              <mc:Choice xmlns:v="urn:schemas-microsoft-com:vml" Requires="v">
                <p:oleObj spid="_x0000_s219182" name="Equation" r:id="rId4" imgW="672840" imgH="241200" progId="Equation.DSMT4">
                  <p:embed/>
                </p:oleObj>
              </mc:Choice>
              <mc:Fallback>
                <p:oleObj name="Equation" r:id="rId4" imgW="672840" imgH="241200" progId="Equation.DSMT4">
                  <p:embed/>
                  <p:pic>
                    <p:nvPicPr>
                      <p:cNvPr id="15" name="Object 14" descr="(x sub 0, x sub 0 squared, z)."/>
                      <p:cNvPicPr/>
                      <p:nvPr/>
                    </p:nvPicPr>
                    <p:blipFill>
                      <a:blip r:embed="rId5"/>
                      <a:stretch>
                        <a:fillRect/>
                      </a:stretch>
                    </p:blipFill>
                    <p:spPr>
                      <a:xfrm>
                        <a:off x="1431830" y="5609137"/>
                        <a:ext cx="1538622" cy="551453"/>
                      </a:xfrm>
                      <a:prstGeom prst="rect">
                        <a:avLst/>
                      </a:prstGeom>
                    </p:spPr>
                  </p:pic>
                </p:oleObj>
              </mc:Fallback>
            </mc:AlternateContent>
          </a:graphicData>
        </a:graphic>
      </p:graphicFrame>
      <p:sp>
        <p:nvSpPr>
          <p:cNvPr id="5" name="Content Placeholder 4"/>
          <p:cNvSpPr>
            <a:spLocks noGrp="1"/>
          </p:cNvSpPr>
          <p:nvPr>
            <p:ph idx="14"/>
          </p:nvPr>
        </p:nvSpPr>
        <p:spPr>
          <a:xfrm>
            <a:off x="3078439" y="5663491"/>
            <a:ext cx="3550961" cy="432509"/>
          </a:xfrm>
        </p:spPr>
        <p:txBody>
          <a:bodyPr/>
          <a:lstStyle/>
          <a:p>
            <a:pPr marL="0" indent="0">
              <a:buNone/>
            </a:pPr>
            <a:r>
              <a:rPr lang="en-IN" dirty="0"/>
              <a:t>We </a:t>
            </a:r>
            <a:r>
              <a:rPr lang="en-US" dirty="0"/>
              <a:t>call it “the cylinder</a:t>
            </a:r>
            <a:endParaRPr lang="en-IN" dirty="0"/>
          </a:p>
        </p:txBody>
      </p:sp>
      <p:graphicFrame>
        <p:nvGraphicFramePr>
          <p:cNvPr id="16" name="Object 15" descr="y = x squared. close double quotes."/>
          <p:cNvGraphicFramePr>
            <a:graphicFrameLocks noChangeAspect="1"/>
          </p:cNvGraphicFramePr>
          <p:nvPr/>
        </p:nvGraphicFramePr>
        <p:xfrm>
          <a:off x="6764816" y="5637554"/>
          <a:ext cx="1182986" cy="506995"/>
        </p:xfrm>
        <a:graphic>
          <a:graphicData uri="http://schemas.openxmlformats.org/presentationml/2006/ole">
            <mc:AlternateContent xmlns:mc="http://schemas.openxmlformats.org/markup-compatibility/2006">
              <mc:Choice xmlns:v="urn:schemas-microsoft-com:vml" Requires="v">
                <p:oleObj spid="_x0000_s219183" name="Equation" r:id="rId6" imgW="533160" imgH="228600" progId="Equation.DSMT4">
                  <p:embed/>
                </p:oleObj>
              </mc:Choice>
              <mc:Fallback>
                <p:oleObj name="Equation" r:id="rId6" imgW="533160" imgH="228600" progId="Equation.DSMT4">
                  <p:embed/>
                  <p:pic>
                    <p:nvPicPr>
                      <p:cNvPr id="16" name="Object 15" descr="y = x squared. close double quotes."/>
                      <p:cNvPicPr/>
                      <p:nvPr/>
                    </p:nvPicPr>
                    <p:blipFill>
                      <a:blip r:embed="rId7"/>
                      <a:stretch>
                        <a:fillRect/>
                      </a:stretch>
                    </p:blipFill>
                    <p:spPr>
                      <a:xfrm>
                        <a:off x="6764816" y="5637554"/>
                        <a:ext cx="1182986" cy="506995"/>
                      </a:xfrm>
                      <a:prstGeom prst="rect">
                        <a:avLst/>
                      </a:prstGeom>
                    </p:spPr>
                  </p:pic>
                </p:oleObj>
              </mc:Fallback>
            </mc:AlternateContent>
          </a:graphicData>
        </a:graphic>
      </p:graphicFrame>
    </p:spTree>
    <p:extLst>
      <p:ext uri="{BB962C8B-B14F-4D97-AF65-F5344CB8AC3E}">
        <p14:creationId xmlns:p14="http://schemas.microsoft.com/office/powerpoint/2010/main" val="25521861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Cylinders </a:t>
            </a:r>
            <a:r>
              <a:rPr lang="en-US" sz="2000" b="0" dirty="0"/>
              <a:t>(2 of 3)</a:t>
            </a:r>
            <a:endParaRPr lang="en-IN" dirty="0"/>
          </a:p>
        </p:txBody>
      </p:sp>
      <p:sp>
        <p:nvSpPr>
          <p:cNvPr id="3" name="Content Placeholder 2"/>
          <p:cNvSpPr>
            <a:spLocks noGrp="1"/>
          </p:cNvSpPr>
          <p:nvPr>
            <p:ph idx="1"/>
          </p:nvPr>
        </p:nvSpPr>
        <p:spPr>
          <a:xfrm>
            <a:off x="457200" y="1600200"/>
            <a:ext cx="8229600" cy="954741"/>
          </a:xfrm>
        </p:spPr>
        <p:txBody>
          <a:bodyPr/>
          <a:lstStyle/>
          <a:p>
            <a:pPr marL="0" indent="0">
              <a:buNone/>
            </a:pPr>
            <a:r>
              <a:rPr lang="en-US" b="1" dirty="0"/>
              <a:t>Example:</a:t>
            </a:r>
            <a:r>
              <a:rPr lang="en-US" dirty="0"/>
              <a:t> Find an equation for the cylinder made by the lines parallel to the </a:t>
            </a:r>
            <a:r>
              <a:rPr lang="en-US" i="1" dirty="0"/>
              <a:t>z</a:t>
            </a:r>
            <a:r>
              <a:rPr lang="en-US" dirty="0"/>
              <a:t>-axis that pass through 		</a:t>
            </a:r>
            <a:endParaRPr lang="en-IN" dirty="0"/>
          </a:p>
        </p:txBody>
      </p:sp>
      <p:sp>
        <p:nvSpPr>
          <p:cNvPr id="4" name="Content Placeholder 3"/>
          <p:cNvSpPr>
            <a:spLocks noGrp="1"/>
          </p:cNvSpPr>
          <p:nvPr>
            <p:ph idx="13"/>
          </p:nvPr>
        </p:nvSpPr>
        <p:spPr>
          <a:xfrm>
            <a:off x="457200" y="2642345"/>
            <a:ext cx="2133600" cy="533400"/>
          </a:xfrm>
        </p:spPr>
        <p:txBody>
          <a:bodyPr/>
          <a:lstStyle/>
          <a:p>
            <a:pPr marL="0" indent="0">
              <a:buNone/>
            </a:pPr>
            <a:r>
              <a:rPr lang="en-US" dirty="0"/>
              <a:t>the parabola</a:t>
            </a:r>
            <a:endParaRPr lang="en-IN" dirty="0"/>
          </a:p>
        </p:txBody>
      </p:sp>
      <p:graphicFrame>
        <p:nvGraphicFramePr>
          <p:cNvPr id="14" name="Object 13" descr="y = x squared, z = 0."/>
          <p:cNvGraphicFramePr>
            <a:graphicFrameLocks noChangeAspect="1"/>
          </p:cNvGraphicFramePr>
          <p:nvPr/>
        </p:nvGraphicFramePr>
        <p:xfrm>
          <a:off x="2649998" y="2616661"/>
          <a:ext cx="1925638" cy="515937"/>
        </p:xfrm>
        <a:graphic>
          <a:graphicData uri="http://schemas.openxmlformats.org/presentationml/2006/ole">
            <mc:AlternateContent xmlns:mc="http://schemas.openxmlformats.org/markup-compatibility/2006">
              <mc:Choice xmlns:v="urn:schemas-microsoft-com:vml" Requires="v">
                <p:oleObj spid="_x0000_s220272" name="Equation" r:id="rId3" imgW="850680" imgH="228600" progId="Equation.DSMT4">
                  <p:embed/>
                </p:oleObj>
              </mc:Choice>
              <mc:Fallback>
                <p:oleObj name="Equation" r:id="rId3" imgW="850680" imgH="228600" progId="Equation.DSMT4">
                  <p:embed/>
                  <p:pic>
                    <p:nvPicPr>
                      <p:cNvPr id="14" name="Object 13" descr="y = x squared, z = 0."/>
                      <p:cNvPicPr/>
                      <p:nvPr/>
                    </p:nvPicPr>
                    <p:blipFill>
                      <a:blip r:embed="rId4"/>
                      <a:stretch>
                        <a:fillRect/>
                      </a:stretch>
                    </p:blipFill>
                    <p:spPr>
                      <a:xfrm>
                        <a:off x="2649998" y="2616661"/>
                        <a:ext cx="1925638" cy="515937"/>
                      </a:xfrm>
                      <a:prstGeom prst="rect">
                        <a:avLst/>
                      </a:prstGeom>
                    </p:spPr>
                  </p:pic>
                </p:oleObj>
              </mc:Fallback>
            </mc:AlternateContent>
          </a:graphicData>
        </a:graphic>
      </p:graphicFrame>
      <p:sp>
        <p:nvSpPr>
          <p:cNvPr id="5" name="Content Placeholder 4"/>
          <p:cNvSpPr>
            <a:spLocks noGrp="1"/>
          </p:cNvSpPr>
          <p:nvPr>
            <p:ph idx="14"/>
          </p:nvPr>
        </p:nvSpPr>
        <p:spPr>
          <a:xfrm>
            <a:off x="443753" y="3263899"/>
            <a:ext cx="3290047" cy="493059"/>
          </a:xfrm>
        </p:spPr>
        <p:txBody>
          <a:bodyPr/>
          <a:lstStyle/>
          <a:p>
            <a:pPr marL="0" indent="0">
              <a:buNone/>
            </a:pPr>
            <a:r>
              <a:rPr lang="en-US" b="1" dirty="0"/>
              <a:t>Solution:</a:t>
            </a:r>
            <a:r>
              <a:rPr lang="en-US" dirty="0"/>
              <a:t> The point</a:t>
            </a:r>
            <a:endParaRPr lang="en-IN" dirty="0"/>
          </a:p>
        </p:txBody>
      </p:sp>
      <p:graphicFrame>
        <p:nvGraphicFramePr>
          <p:cNvPr id="15" name="Object 14" descr="P sub 0 (x sub 0, x sub 0 squared, 0)"/>
          <p:cNvGraphicFramePr>
            <a:graphicFrameLocks noChangeAspect="1"/>
          </p:cNvGraphicFramePr>
          <p:nvPr/>
        </p:nvGraphicFramePr>
        <p:xfrm>
          <a:off x="3791475" y="3212943"/>
          <a:ext cx="1673987" cy="566579"/>
        </p:xfrm>
        <a:graphic>
          <a:graphicData uri="http://schemas.openxmlformats.org/presentationml/2006/ole">
            <mc:AlternateContent xmlns:mc="http://schemas.openxmlformats.org/markup-compatibility/2006">
              <mc:Choice xmlns:v="urn:schemas-microsoft-com:vml" Requires="v">
                <p:oleObj spid="_x0000_s220273" name="Equation" r:id="rId5" imgW="825480" imgH="279360" progId="Equation.DSMT4">
                  <p:embed/>
                </p:oleObj>
              </mc:Choice>
              <mc:Fallback>
                <p:oleObj name="Equation" r:id="rId5" imgW="825480" imgH="279360" progId="Equation.DSMT4">
                  <p:embed/>
                  <p:pic>
                    <p:nvPicPr>
                      <p:cNvPr id="15" name="Object 14" descr="P sub 0 (x sub 0, x sub 0 squared, 0)"/>
                      <p:cNvPicPr/>
                      <p:nvPr/>
                    </p:nvPicPr>
                    <p:blipFill>
                      <a:blip r:embed="rId6"/>
                      <a:stretch>
                        <a:fillRect/>
                      </a:stretch>
                    </p:blipFill>
                    <p:spPr>
                      <a:xfrm>
                        <a:off x="3791475" y="3212943"/>
                        <a:ext cx="1673987" cy="566579"/>
                      </a:xfrm>
                      <a:prstGeom prst="rect">
                        <a:avLst/>
                      </a:prstGeom>
                    </p:spPr>
                  </p:pic>
                </p:oleObj>
              </mc:Fallback>
            </mc:AlternateContent>
          </a:graphicData>
        </a:graphic>
      </p:graphicFrame>
      <p:sp>
        <p:nvSpPr>
          <p:cNvPr id="6" name="Content Placeholder 5"/>
          <p:cNvSpPr>
            <a:spLocks noGrp="1"/>
          </p:cNvSpPr>
          <p:nvPr>
            <p:ph idx="15"/>
          </p:nvPr>
        </p:nvSpPr>
        <p:spPr>
          <a:xfrm>
            <a:off x="5562600" y="3232525"/>
            <a:ext cx="3276600" cy="533400"/>
          </a:xfrm>
        </p:spPr>
        <p:txBody>
          <a:bodyPr/>
          <a:lstStyle/>
          <a:p>
            <a:pPr marL="0" indent="0">
              <a:buNone/>
            </a:pPr>
            <a:r>
              <a:rPr lang="en-US" dirty="0"/>
              <a:t>lies on the parabola</a:t>
            </a:r>
            <a:endParaRPr lang="en-IN" dirty="0"/>
          </a:p>
        </p:txBody>
      </p:sp>
      <p:graphicFrame>
        <p:nvGraphicFramePr>
          <p:cNvPr id="16" name="Object 15" descr="y = x squared"/>
          <p:cNvGraphicFramePr>
            <a:graphicFrameLocks noChangeAspect="1"/>
          </p:cNvGraphicFramePr>
          <p:nvPr/>
        </p:nvGraphicFramePr>
        <p:xfrm>
          <a:off x="451641" y="3791883"/>
          <a:ext cx="1008078" cy="549862"/>
        </p:xfrm>
        <a:graphic>
          <a:graphicData uri="http://schemas.openxmlformats.org/presentationml/2006/ole">
            <mc:AlternateContent xmlns:mc="http://schemas.openxmlformats.org/markup-compatibility/2006">
              <mc:Choice xmlns:v="urn:schemas-microsoft-com:vml" Requires="v">
                <p:oleObj spid="_x0000_s220274" name="Equation" r:id="rId7" imgW="419040" imgH="228600" progId="Equation.DSMT4">
                  <p:embed/>
                </p:oleObj>
              </mc:Choice>
              <mc:Fallback>
                <p:oleObj name="Equation" r:id="rId7" imgW="419040" imgH="228600" progId="Equation.DSMT4">
                  <p:embed/>
                  <p:pic>
                    <p:nvPicPr>
                      <p:cNvPr id="16" name="Object 15" descr="y = x squared"/>
                      <p:cNvPicPr/>
                      <p:nvPr/>
                    </p:nvPicPr>
                    <p:blipFill>
                      <a:blip r:embed="rId8"/>
                      <a:stretch>
                        <a:fillRect/>
                      </a:stretch>
                    </p:blipFill>
                    <p:spPr>
                      <a:xfrm>
                        <a:off x="451641" y="3791883"/>
                        <a:ext cx="1008078" cy="549862"/>
                      </a:xfrm>
                      <a:prstGeom prst="rect">
                        <a:avLst/>
                      </a:prstGeom>
                    </p:spPr>
                  </p:pic>
                </p:oleObj>
              </mc:Fallback>
            </mc:AlternateContent>
          </a:graphicData>
        </a:graphic>
      </p:graphicFrame>
      <p:sp>
        <p:nvSpPr>
          <p:cNvPr id="7" name="Content Placeholder 6"/>
          <p:cNvSpPr>
            <a:spLocks noGrp="1"/>
          </p:cNvSpPr>
          <p:nvPr>
            <p:ph idx="16"/>
          </p:nvPr>
        </p:nvSpPr>
        <p:spPr>
          <a:xfrm>
            <a:off x="1600199" y="3850340"/>
            <a:ext cx="7122459" cy="510988"/>
          </a:xfrm>
        </p:spPr>
        <p:txBody>
          <a:bodyPr/>
          <a:lstStyle/>
          <a:p>
            <a:pPr marL="0" indent="0">
              <a:buNone/>
            </a:pPr>
            <a:r>
              <a:rPr lang="en-US" dirty="0"/>
              <a:t>in the </a:t>
            </a:r>
            <a:r>
              <a:rPr lang="en-US" i="1" dirty="0"/>
              <a:t>x</a:t>
            </a:r>
            <a:r>
              <a:rPr lang="en-US" sz="100" i="1" dirty="0"/>
              <a:t> </a:t>
            </a:r>
            <a:r>
              <a:rPr lang="en-US" i="1" dirty="0"/>
              <a:t>y</a:t>
            </a:r>
            <a:r>
              <a:rPr lang="en-US" dirty="0"/>
              <a:t>-plane. Then, for any value of </a:t>
            </a:r>
            <a:r>
              <a:rPr lang="en-US" i="1" dirty="0"/>
              <a:t>z</a:t>
            </a:r>
            <a:r>
              <a:rPr lang="en-US" dirty="0"/>
              <a:t>, the</a:t>
            </a:r>
            <a:endParaRPr lang="en-IN" dirty="0"/>
          </a:p>
        </p:txBody>
      </p:sp>
      <p:sp>
        <p:nvSpPr>
          <p:cNvPr id="8" name="Content Placeholder 7"/>
          <p:cNvSpPr>
            <a:spLocks noGrp="1"/>
          </p:cNvSpPr>
          <p:nvPr>
            <p:ph idx="17"/>
          </p:nvPr>
        </p:nvSpPr>
        <p:spPr>
          <a:xfrm>
            <a:off x="457200" y="4499350"/>
            <a:ext cx="914400" cy="533400"/>
          </a:xfrm>
        </p:spPr>
        <p:txBody>
          <a:bodyPr/>
          <a:lstStyle/>
          <a:p>
            <a:pPr marL="0" indent="0">
              <a:buNone/>
            </a:pPr>
            <a:r>
              <a:rPr lang="en-US" dirty="0"/>
              <a:t>point</a:t>
            </a:r>
            <a:endParaRPr lang="en-IN" dirty="0"/>
          </a:p>
        </p:txBody>
      </p:sp>
      <p:graphicFrame>
        <p:nvGraphicFramePr>
          <p:cNvPr id="17" name="Object 16" descr="Q (x sub 0, x sub 0 squared, z)"/>
          <p:cNvGraphicFramePr>
            <a:graphicFrameLocks noChangeAspect="1"/>
          </p:cNvGraphicFramePr>
          <p:nvPr/>
        </p:nvGraphicFramePr>
        <p:xfrm>
          <a:off x="1433125" y="4445193"/>
          <a:ext cx="1632345" cy="561405"/>
        </p:xfrm>
        <a:graphic>
          <a:graphicData uri="http://schemas.openxmlformats.org/presentationml/2006/ole">
            <mc:AlternateContent xmlns:mc="http://schemas.openxmlformats.org/markup-compatibility/2006">
              <mc:Choice xmlns:v="urn:schemas-microsoft-com:vml" Requires="v">
                <p:oleObj spid="_x0000_s220275" name="Equation" r:id="rId9" imgW="812520" imgH="279360" progId="Equation.DSMT4">
                  <p:embed/>
                </p:oleObj>
              </mc:Choice>
              <mc:Fallback>
                <p:oleObj name="Equation" r:id="rId9" imgW="812520" imgH="279360" progId="Equation.DSMT4">
                  <p:embed/>
                  <p:pic>
                    <p:nvPicPr>
                      <p:cNvPr id="17" name="Object 16" descr="Q (x sub 0, x sub 0 squared, z)"/>
                      <p:cNvPicPr/>
                      <p:nvPr/>
                    </p:nvPicPr>
                    <p:blipFill>
                      <a:blip r:embed="rId10"/>
                      <a:stretch>
                        <a:fillRect/>
                      </a:stretch>
                    </p:blipFill>
                    <p:spPr>
                      <a:xfrm>
                        <a:off x="1433125" y="4445193"/>
                        <a:ext cx="1632345" cy="561405"/>
                      </a:xfrm>
                      <a:prstGeom prst="rect">
                        <a:avLst/>
                      </a:prstGeom>
                    </p:spPr>
                  </p:pic>
                </p:oleObj>
              </mc:Fallback>
            </mc:AlternateContent>
          </a:graphicData>
        </a:graphic>
      </p:graphicFrame>
      <p:sp>
        <p:nvSpPr>
          <p:cNvPr id="9" name="Content Placeholder 8"/>
          <p:cNvSpPr>
            <a:spLocks noGrp="1"/>
          </p:cNvSpPr>
          <p:nvPr>
            <p:ph idx="18"/>
          </p:nvPr>
        </p:nvSpPr>
        <p:spPr>
          <a:xfrm>
            <a:off x="3173504" y="4483100"/>
            <a:ext cx="5437096" cy="533400"/>
          </a:xfrm>
        </p:spPr>
        <p:txBody>
          <a:bodyPr/>
          <a:lstStyle/>
          <a:p>
            <a:pPr marL="0" indent="0">
              <a:buNone/>
            </a:pPr>
            <a:r>
              <a:rPr lang="en-US" dirty="0"/>
              <a:t>lies on the cylinder because it lies</a:t>
            </a:r>
            <a:endParaRPr lang="en-IN" dirty="0"/>
          </a:p>
        </p:txBody>
      </p:sp>
      <p:sp>
        <p:nvSpPr>
          <p:cNvPr id="10" name="Content Placeholder 9"/>
          <p:cNvSpPr>
            <a:spLocks noGrp="1"/>
          </p:cNvSpPr>
          <p:nvPr>
            <p:ph idx="19"/>
          </p:nvPr>
        </p:nvSpPr>
        <p:spPr>
          <a:xfrm>
            <a:off x="457200" y="5135991"/>
            <a:ext cx="1828800" cy="484909"/>
          </a:xfrm>
        </p:spPr>
        <p:txBody>
          <a:bodyPr/>
          <a:lstStyle/>
          <a:p>
            <a:pPr marL="0" indent="0">
              <a:buNone/>
            </a:pPr>
            <a:r>
              <a:rPr lang="en-US" dirty="0"/>
              <a:t>on the line</a:t>
            </a:r>
            <a:endParaRPr lang="en-IN" dirty="0"/>
          </a:p>
        </p:txBody>
      </p:sp>
      <p:graphicFrame>
        <p:nvGraphicFramePr>
          <p:cNvPr id="18" name="Object 17" descr="x = x sub 0, y = x sub 0 squared through P sub 0"/>
          <p:cNvGraphicFramePr>
            <a:graphicFrameLocks noChangeAspect="1"/>
          </p:cNvGraphicFramePr>
          <p:nvPr/>
        </p:nvGraphicFramePr>
        <p:xfrm>
          <a:off x="2340692" y="5087420"/>
          <a:ext cx="3639146" cy="535999"/>
        </p:xfrm>
        <a:graphic>
          <a:graphicData uri="http://schemas.openxmlformats.org/presentationml/2006/ole">
            <mc:AlternateContent xmlns:mc="http://schemas.openxmlformats.org/markup-compatibility/2006">
              <mc:Choice xmlns:v="urn:schemas-microsoft-com:vml" Requires="v">
                <p:oleObj spid="_x0000_s220276" name="Equation" r:id="rId11" imgW="1638000" imgH="241200" progId="Equation.DSMT4">
                  <p:embed/>
                </p:oleObj>
              </mc:Choice>
              <mc:Fallback>
                <p:oleObj name="Equation" r:id="rId11" imgW="1638000" imgH="241200" progId="Equation.DSMT4">
                  <p:embed/>
                  <p:pic>
                    <p:nvPicPr>
                      <p:cNvPr id="18" name="Object 17" descr="x = x sub 0, y = x sub 0 squared through P sub 0"/>
                      <p:cNvPicPr/>
                      <p:nvPr/>
                    </p:nvPicPr>
                    <p:blipFill>
                      <a:blip r:embed="rId12"/>
                      <a:stretch>
                        <a:fillRect/>
                      </a:stretch>
                    </p:blipFill>
                    <p:spPr>
                      <a:xfrm>
                        <a:off x="2340692" y="5087420"/>
                        <a:ext cx="3639146" cy="535999"/>
                      </a:xfrm>
                      <a:prstGeom prst="rect">
                        <a:avLst/>
                      </a:prstGeom>
                    </p:spPr>
                  </p:pic>
                </p:oleObj>
              </mc:Fallback>
            </mc:AlternateContent>
          </a:graphicData>
        </a:graphic>
      </p:graphicFrame>
      <p:sp>
        <p:nvSpPr>
          <p:cNvPr id="11" name="Content Placeholder 10"/>
          <p:cNvSpPr>
            <a:spLocks noGrp="1"/>
          </p:cNvSpPr>
          <p:nvPr>
            <p:ph idx="20"/>
          </p:nvPr>
        </p:nvSpPr>
        <p:spPr>
          <a:xfrm>
            <a:off x="6105860" y="5092700"/>
            <a:ext cx="2321860" cy="533400"/>
          </a:xfrm>
        </p:spPr>
        <p:txBody>
          <a:bodyPr/>
          <a:lstStyle/>
          <a:p>
            <a:pPr marL="0" indent="0">
              <a:buNone/>
            </a:pPr>
            <a:r>
              <a:rPr lang="en-US" dirty="0"/>
              <a:t>parallel to the</a:t>
            </a:r>
            <a:endParaRPr lang="en-IN" dirty="0"/>
          </a:p>
        </p:txBody>
      </p:sp>
      <p:sp>
        <p:nvSpPr>
          <p:cNvPr id="12" name="Content Placeholder 11"/>
          <p:cNvSpPr>
            <a:spLocks noGrp="1"/>
          </p:cNvSpPr>
          <p:nvPr>
            <p:ph idx="21"/>
          </p:nvPr>
        </p:nvSpPr>
        <p:spPr>
          <a:xfrm>
            <a:off x="457200" y="5725165"/>
            <a:ext cx="1219200" cy="533400"/>
          </a:xfrm>
        </p:spPr>
        <p:txBody>
          <a:bodyPr/>
          <a:lstStyle/>
          <a:p>
            <a:pPr marL="0" indent="0">
              <a:buNone/>
            </a:pPr>
            <a:r>
              <a:rPr lang="en-US" i="1" dirty="0"/>
              <a:t>z</a:t>
            </a:r>
            <a:r>
              <a:rPr lang="en-US" dirty="0"/>
              <a:t>-axis.</a:t>
            </a:r>
            <a:endParaRPr lang="en-IN" dirty="0"/>
          </a:p>
        </p:txBody>
      </p:sp>
    </p:spTree>
    <p:extLst>
      <p:ext uri="{BB962C8B-B14F-4D97-AF65-F5344CB8AC3E}">
        <p14:creationId xmlns:p14="http://schemas.microsoft.com/office/powerpoint/2010/main" val="28977666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Cylinders </a:t>
            </a:r>
            <a:r>
              <a:rPr lang="en-US" sz="2000" b="0" dirty="0"/>
              <a:t>(3 of 3)</a:t>
            </a:r>
            <a:endParaRPr lang="en-IN" dirty="0"/>
          </a:p>
        </p:txBody>
      </p:sp>
      <p:sp>
        <p:nvSpPr>
          <p:cNvPr id="3" name="Content Placeholder 2"/>
          <p:cNvSpPr>
            <a:spLocks noGrp="1"/>
          </p:cNvSpPr>
          <p:nvPr>
            <p:ph idx="1"/>
          </p:nvPr>
        </p:nvSpPr>
        <p:spPr>
          <a:xfrm>
            <a:off x="457200" y="1600201"/>
            <a:ext cx="3886200" cy="496965"/>
          </a:xfrm>
        </p:spPr>
        <p:txBody>
          <a:bodyPr/>
          <a:lstStyle/>
          <a:p>
            <a:pPr marL="0" indent="0">
              <a:buNone/>
            </a:pPr>
            <a:r>
              <a:rPr lang="en-US" b="1" dirty="0"/>
              <a:t>Solution (concluded):</a:t>
            </a:r>
          </a:p>
        </p:txBody>
      </p:sp>
      <p:sp>
        <p:nvSpPr>
          <p:cNvPr id="4" name="Content Placeholder 3"/>
          <p:cNvSpPr>
            <a:spLocks noGrp="1"/>
          </p:cNvSpPr>
          <p:nvPr>
            <p:ph idx="13"/>
          </p:nvPr>
        </p:nvSpPr>
        <p:spPr>
          <a:xfrm>
            <a:off x="457200" y="2190750"/>
            <a:ext cx="8229600" cy="914400"/>
          </a:xfrm>
        </p:spPr>
        <p:txBody>
          <a:bodyPr/>
          <a:lstStyle/>
          <a:p>
            <a:pPr marL="0" indent="0">
              <a:buNone/>
            </a:pPr>
            <a:r>
              <a:rPr lang="en-US" dirty="0"/>
              <a:t>Regardless of the value of </a:t>
            </a:r>
            <a:r>
              <a:rPr lang="en-US" i="1" dirty="0"/>
              <a:t>z</a:t>
            </a:r>
            <a:r>
              <a:rPr lang="en-US" dirty="0"/>
              <a:t>, therefore, the points on the surface are the points whose coordinates</a:t>
            </a:r>
            <a:endParaRPr lang="en-IN" dirty="0"/>
          </a:p>
        </p:txBody>
      </p:sp>
      <p:sp>
        <p:nvSpPr>
          <p:cNvPr id="5" name="Content Placeholder 4"/>
          <p:cNvSpPr>
            <a:spLocks noGrp="1"/>
          </p:cNvSpPr>
          <p:nvPr>
            <p:ph idx="14"/>
          </p:nvPr>
        </p:nvSpPr>
        <p:spPr>
          <a:xfrm>
            <a:off x="461682" y="3218330"/>
            <a:ext cx="3213847" cy="533400"/>
          </a:xfrm>
        </p:spPr>
        <p:txBody>
          <a:bodyPr/>
          <a:lstStyle/>
          <a:p>
            <a:pPr marL="0" indent="0">
              <a:buNone/>
            </a:pPr>
            <a:r>
              <a:rPr lang="en-US" dirty="0"/>
              <a:t>satisfy the equation</a:t>
            </a:r>
            <a:endParaRPr lang="en-IN" dirty="0"/>
          </a:p>
        </p:txBody>
      </p:sp>
      <p:graphicFrame>
        <p:nvGraphicFramePr>
          <p:cNvPr id="14" name="Object 13" descr="y = x squared."/>
          <p:cNvGraphicFramePr>
            <a:graphicFrameLocks noChangeAspect="1"/>
          </p:cNvGraphicFramePr>
          <p:nvPr/>
        </p:nvGraphicFramePr>
        <p:xfrm>
          <a:off x="3756132" y="3175578"/>
          <a:ext cx="1040535" cy="519545"/>
        </p:xfrm>
        <a:graphic>
          <a:graphicData uri="http://schemas.openxmlformats.org/presentationml/2006/ole">
            <mc:AlternateContent xmlns:mc="http://schemas.openxmlformats.org/markup-compatibility/2006">
              <mc:Choice xmlns:v="urn:schemas-microsoft-com:vml" Requires="v">
                <p:oleObj spid="_x0000_s221252" name="Equation" r:id="rId3" imgW="457200" imgH="228600" progId="Equation.DSMT4">
                  <p:embed/>
                </p:oleObj>
              </mc:Choice>
              <mc:Fallback>
                <p:oleObj name="Equation" r:id="rId3" imgW="457200" imgH="228600" progId="Equation.DSMT4">
                  <p:embed/>
                  <p:pic>
                    <p:nvPicPr>
                      <p:cNvPr id="14" name="Object 13" descr="y = x squared."/>
                      <p:cNvPicPr/>
                      <p:nvPr/>
                    </p:nvPicPr>
                    <p:blipFill>
                      <a:blip r:embed="rId4"/>
                      <a:stretch>
                        <a:fillRect/>
                      </a:stretch>
                    </p:blipFill>
                    <p:spPr>
                      <a:xfrm>
                        <a:off x="3756132" y="3175578"/>
                        <a:ext cx="1040535" cy="519545"/>
                      </a:xfrm>
                      <a:prstGeom prst="rect">
                        <a:avLst/>
                      </a:prstGeom>
                    </p:spPr>
                  </p:pic>
                </p:oleObj>
              </mc:Fallback>
            </mc:AlternateContent>
          </a:graphicData>
        </a:graphic>
      </p:graphicFrame>
      <p:sp>
        <p:nvSpPr>
          <p:cNvPr id="6" name="Content Placeholder 5"/>
          <p:cNvSpPr>
            <a:spLocks noGrp="1"/>
          </p:cNvSpPr>
          <p:nvPr>
            <p:ph idx="15"/>
          </p:nvPr>
        </p:nvSpPr>
        <p:spPr>
          <a:xfrm>
            <a:off x="4953000" y="3236260"/>
            <a:ext cx="1981200" cy="533400"/>
          </a:xfrm>
        </p:spPr>
        <p:txBody>
          <a:bodyPr/>
          <a:lstStyle/>
          <a:p>
            <a:pPr marL="0" indent="0">
              <a:buNone/>
            </a:pPr>
            <a:r>
              <a:rPr lang="en-US" dirty="0"/>
              <a:t>This makes</a:t>
            </a:r>
            <a:endParaRPr lang="en-IN" dirty="0"/>
          </a:p>
        </p:txBody>
      </p:sp>
      <p:graphicFrame>
        <p:nvGraphicFramePr>
          <p:cNvPr id="15" name="Object 14" descr="y = x squared"/>
          <p:cNvGraphicFramePr>
            <a:graphicFrameLocks noChangeAspect="1"/>
          </p:cNvGraphicFramePr>
          <p:nvPr/>
        </p:nvGraphicFramePr>
        <p:xfrm>
          <a:off x="7017743" y="3174303"/>
          <a:ext cx="953645" cy="520172"/>
        </p:xfrm>
        <a:graphic>
          <a:graphicData uri="http://schemas.openxmlformats.org/presentationml/2006/ole">
            <mc:AlternateContent xmlns:mc="http://schemas.openxmlformats.org/markup-compatibility/2006">
              <mc:Choice xmlns:v="urn:schemas-microsoft-com:vml" Requires="v">
                <p:oleObj spid="_x0000_s221253" name="Equation" r:id="rId5" imgW="419040" imgH="228600" progId="Equation.DSMT4">
                  <p:embed/>
                </p:oleObj>
              </mc:Choice>
              <mc:Fallback>
                <p:oleObj name="Equation" r:id="rId5" imgW="419040" imgH="228600" progId="Equation.DSMT4">
                  <p:embed/>
                  <p:pic>
                    <p:nvPicPr>
                      <p:cNvPr id="15" name="Object 14" descr="y = x squared"/>
                      <p:cNvPicPr/>
                      <p:nvPr/>
                    </p:nvPicPr>
                    <p:blipFill>
                      <a:blip r:embed="rId6"/>
                      <a:stretch>
                        <a:fillRect/>
                      </a:stretch>
                    </p:blipFill>
                    <p:spPr>
                      <a:xfrm>
                        <a:off x="7017743" y="3174303"/>
                        <a:ext cx="953645" cy="520172"/>
                      </a:xfrm>
                      <a:prstGeom prst="rect">
                        <a:avLst/>
                      </a:prstGeom>
                    </p:spPr>
                  </p:pic>
                </p:oleObj>
              </mc:Fallback>
            </mc:AlternateContent>
          </a:graphicData>
        </a:graphic>
      </p:graphicFrame>
      <p:sp>
        <p:nvSpPr>
          <p:cNvPr id="7" name="Content Placeholder 6"/>
          <p:cNvSpPr>
            <a:spLocks noGrp="1"/>
          </p:cNvSpPr>
          <p:nvPr>
            <p:ph idx="16"/>
          </p:nvPr>
        </p:nvSpPr>
        <p:spPr>
          <a:xfrm>
            <a:off x="443752" y="3845314"/>
            <a:ext cx="8395447" cy="497512"/>
          </a:xfrm>
        </p:spPr>
        <p:txBody>
          <a:bodyPr/>
          <a:lstStyle/>
          <a:p>
            <a:pPr marL="0" indent="0">
              <a:buNone/>
            </a:pPr>
            <a:r>
              <a:rPr lang="en-US" dirty="0"/>
              <a:t>an equation for the cylinder. Because of this, we call</a:t>
            </a:r>
            <a:endParaRPr lang="en-IN" dirty="0"/>
          </a:p>
        </p:txBody>
      </p:sp>
      <p:sp>
        <p:nvSpPr>
          <p:cNvPr id="8" name="Content Placeholder 7"/>
          <p:cNvSpPr>
            <a:spLocks noGrp="1"/>
          </p:cNvSpPr>
          <p:nvPr>
            <p:ph idx="17"/>
          </p:nvPr>
        </p:nvSpPr>
        <p:spPr>
          <a:xfrm>
            <a:off x="457200" y="4482355"/>
            <a:ext cx="4038600" cy="533400"/>
          </a:xfrm>
        </p:spPr>
        <p:txBody>
          <a:bodyPr/>
          <a:lstStyle/>
          <a:p>
            <a:pPr marL="0" indent="0">
              <a:buNone/>
            </a:pPr>
            <a:r>
              <a:rPr lang="en-US" dirty="0"/>
              <a:t>the cylinder “the cylinder</a:t>
            </a:r>
            <a:endParaRPr lang="en-IN" dirty="0"/>
          </a:p>
        </p:txBody>
      </p:sp>
      <p:graphicFrame>
        <p:nvGraphicFramePr>
          <p:cNvPr id="16" name="Object 15" descr="y = x squared. close double quotes."/>
          <p:cNvGraphicFramePr>
            <a:graphicFrameLocks noChangeAspect="1"/>
          </p:cNvGraphicFramePr>
          <p:nvPr/>
        </p:nvGraphicFramePr>
        <p:xfrm>
          <a:off x="4562188" y="4418985"/>
          <a:ext cx="1282993" cy="549201"/>
        </p:xfrm>
        <a:graphic>
          <a:graphicData uri="http://schemas.openxmlformats.org/presentationml/2006/ole">
            <mc:AlternateContent xmlns:mc="http://schemas.openxmlformats.org/markup-compatibility/2006">
              <mc:Choice xmlns:v="urn:schemas-microsoft-com:vml" Requires="v">
                <p:oleObj spid="_x0000_s221254" name="Equation" r:id="rId7" imgW="533160" imgH="228600" progId="Equation.DSMT4">
                  <p:embed/>
                </p:oleObj>
              </mc:Choice>
              <mc:Fallback>
                <p:oleObj name="Equation" r:id="rId7" imgW="533160" imgH="228600" progId="Equation.DSMT4">
                  <p:embed/>
                  <p:pic>
                    <p:nvPicPr>
                      <p:cNvPr id="16" name="Object 15" descr="y = x squared. close double quotes."/>
                      <p:cNvPicPr/>
                      <p:nvPr/>
                    </p:nvPicPr>
                    <p:blipFill>
                      <a:blip r:embed="rId8"/>
                      <a:stretch>
                        <a:fillRect/>
                      </a:stretch>
                    </p:blipFill>
                    <p:spPr>
                      <a:xfrm>
                        <a:off x="4562188" y="4418985"/>
                        <a:ext cx="1282993" cy="549201"/>
                      </a:xfrm>
                      <a:prstGeom prst="rect">
                        <a:avLst/>
                      </a:prstGeom>
                    </p:spPr>
                  </p:pic>
                </p:oleObj>
              </mc:Fallback>
            </mc:AlternateContent>
          </a:graphicData>
        </a:graphic>
      </p:graphicFrame>
    </p:spTree>
    <p:extLst>
      <p:ext uri="{BB962C8B-B14F-4D97-AF65-F5344CB8AC3E}">
        <p14:creationId xmlns:p14="http://schemas.microsoft.com/office/powerpoint/2010/main" val="17450259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(1 of 8)</a:t>
            </a:r>
            <a:endParaRPr lang="en-IN" sz="2000" b="0" dirty="0"/>
          </a:p>
        </p:txBody>
      </p:sp>
      <p:pic>
        <p:nvPicPr>
          <p:cNvPr id="5" name="Content Placeholder 4" descr="Two graphs plot an ellipsoid and its cross sections. For long description in Notes pane, press F6.">
            <a:extLst>
              <a:ext uri="{FF2B5EF4-FFF2-40B4-BE49-F238E27FC236}">
                <a16:creationId xmlns:a16="http://schemas.microsoft.com/office/drawing/2014/main" id="{245C42D7-4C61-450A-8020-30C0D7B5B41A}"/>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438399" y="1447679"/>
            <a:ext cx="5029201" cy="2633473"/>
          </a:xfrm>
        </p:spPr>
      </p:pic>
      <p:sp>
        <p:nvSpPr>
          <p:cNvPr id="14" name="Content Placeholder 13"/>
          <p:cNvSpPr>
            <a:spLocks noGrp="1"/>
          </p:cNvSpPr>
          <p:nvPr>
            <p:ph idx="1"/>
          </p:nvPr>
        </p:nvSpPr>
        <p:spPr>
          <a:xfrm>
            <a:off x="609600" y="4272118"/>
            <a:ext cx="1981200" cy="380999"/>
          </a:xfrm>
        </p:spPr>
        <p:txBody>
          <a:bodyPr/>
          <a:lstStyle/>
          <a:p>
            <a:pPr marL="0" indent="0">
              <a:buNone/>
            </a:pPr>
            <a:r>
              <a:rPr lang="en-US" sz="2600" dirty="0"/>
              <a:t>The ellipsoid</a:t>
            </a:r>
          </a:p>
        </p:txBody>
      </p:sp>
      <p:graphicFrame>
        <p:nvGraphicFramePr>
          <p:cNvPr id="16" name="Object 15" descr="start fraction x squared over a squared end fraction + start fraction y squared over b squared end fraction + start fraction z squared over c squared end fraction = 1">
            <a:extLst>
              <a:ext uri="{FF2B5EF4-FFF2-40B4-BE49-F238E27FC236}">
                <a16:creationId xmlns:a16="http://schemas.microsoft.com/office/drawing/2014/main" id="{950B01A2-13B9-42B3-9153-C222BA14C944}"/>
              </a:ext>
            </a:extLst>
          </p:cNvPr>
          <p:cNvGraphicFramePr>
            <a:graphicFrameLocks noChangeAspect="1"/>
          </p:cNvGraphicFramePr>
          <p:nvPr/>
        </p:nvGraphicFramePr>
        <p:xfrm>
          <a:off x="3592956" y="4599424"/>
          <a:ext cx="1958089" cy="740898"/>
        </p:xfrm>
        <a:graphic>
          <a:graphicData uri="http://schemas.openxmlformats.org/presentationml/2006/ole">
            <mc:AlternateContent xmlns:mc="http://schemas.openxmlformats.org/markup-compatibility/2006">
              <mc:Choice xmlns:v="urn:schemas-microsoft-com:vml" Requires="v">
                <p:oleObj spid="_x0000_s222232" name="Equation" r:id="rId5" imgW="2349360" imgH="888840" progId="Equation.DSMT4">
                  <p:embed/>
                </p:oleObj>
              </mc:Choice>
              <mc:Fallback>
                <p:oleObj name="Equation" r:id="rId5" imgW="2349360" imgH="888840" progId="Equation.DSMT4">
                  <p:embed/>
                  <p:pic>
                    <p:nvPicPr>
                      <p:cNvPr id="16" name="Object 15" descr="start fraction x squared over a squared end fraction + start fraction y squared over b squared end fraction + start fraction z squared over c squared end fraction = 1">
                        <a:extLst>
                          <a:ext uri="{FF2B5EF4-FFF2-40B4-BE49-F238E27FC236}">
                            <a16:creationId xmlns:a16="http://schemas.microsoft.com/office/drawing/2014/main" id="{950B01A2-13B9-42B3-9153-C222BA14C944}"/>
                          </a:ext>
                        </a:extLst>
                      </p:cNvPr>
                      <p:cNvPicPr/>
                      <p:nvPr/>
                    </p:nvPicPr>
                    <p:blipFill>
                      <a:blip r:embed="rId6"/>
                      <a:stretch>
                        <a:fillRect/>
                      </a:stretch>
                    </p:blipFill>
                    <p:spPr>
                      <a:xfrm>
                        <a:off x="3592956" y="4599424"/>
                        <a:ext cx="1958089" cy="740898"/>
                      </a:xfrm>
                      <a:prstGeom prst="rect">
                        <a:avLst/>
                      </a:prstGeom>
                    </p:spPr>
                  </p:pic>
                </p:oleObj>
              </mc:Fallback>
            </mc:AlternateContent>
          </a:graphicData>
        </a:graphic>
      </p:graphicFrame>
      <p:sp>
        <p:nvSpPr>
          <p:cNvPr id="15" name="Content Placeholder 14"/>
          <p:cNvSpPr>
            <a:spLocks noGrp="1"/>
          </p:cNvSpPr>
          <p:nvPr>
            <p:ph idx="13"/>
          </p:nvPr>
        </p:nvSpPr>
        <p:spPr>
          <a:xfrm>
            <a:off x="609600" y="5431334"/>
            <a:ext cx="7086600" cy="741490"/>
          </a:xfrm>
        </p:spPr>
        <p:txBody>
          <a:bodyPr/>
          <a:lstStyle/>
          <a:p>
            <a:pPr marL="0" indent="0">
              <a:buNone/>
            </a:pPr>
            <a:r>
              <a:rPr lang="en-US" sz="2600" dirty="0"/>
              <a:t>has elliptical cross-sections in each of the three coordinate planes.</a:t>
            </a:r>
            <a:endParaRPr lang="en-IN" sz="2600" dirty="0"/>
          </a:p>
        </p:txBody>
      </p:sp>
    </p:spTree>
    <p:extLst>
      <p:ext uri="{BB962C8B-B14F-4D97-AF65-F5344CB8AC3E}">
        <p14:creationId xmlns:p14="http://schemas.microsoft.com/office/powerpoint/2010/main" val="10092106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(2 of 8)</a:t>
            </a:r>
            <a:endParaRPr lang="en-IN" dirty="0"/>
          </a:p>
        </p:txBody>
      </p:sp>
      <p:sp>
        <p:nvSpPr>
          <p:cNvPr id="3" name="Content Placeholder 2"/>
          <p:cNvSpPr>
            <a:spLocks noGrp="1"/>
          </p:cNvSpPr>
          <p:nvPr>
            <p:ph idx="1"/>
          </p:nvPr>
        </p:nvSpPr>
        <p:spPr>
          <a:xfrm>
            <a:off x="457199" y="1600200"/>
            <a:ext cx="4038601" cy="505570"/>
          </a:xfrm>
        </p:spPr>
        <p:txBody>
          <a:bodyPr/>
          <a:lstStyle/>
          <a:p>
            <a:pPr marL="0" indent="0">
              <a:buNone/>
            </a:pPr>
            <a:r>
              <a:rPr lang="en-US" b="1" dirty="0"/>
              <a:t>Example:</a:t>
            </a:r>
            <a:r>
              <a:rPr lang="en-US" dirty="0"/>
              <a:t> The </a:t>
            </a:r>
            <a:r>
              <a:rPr lang="en-US" b="1" dirty="0"/>
              <a:t>ellipsoid</a:t>
            </a:r>
          </a:p>
        </p:txBody>
      </p:sp>
      <p:graphicFrame>
        <p:nvGraphicFramePr>
          <p:cNvPr id="14" name="Object 13" descr="start fraction x squared over a squared end fraction + start fraction y squared over b squared end fraction + start fraction z squared over c squared end fraction = 1">
            <a:extLst>
              <a:ext uri="{FF2B5EF4-FFF2-40B4-BE49-F238E27FC236}">
                <a16:creationId xmlns:a16="http://schemas.microsoft.com/office/drawing/2014/main" id="{B46C8DAC-9B55-4905-BDBC-33D535DB3CE2}"/>
              </a:ext>
            </a:extLst>
          </p:cNvPr>
          <p:cNvGraphicFramePr>
            <a:graphicFrameLocks noChangeAspect="1"/>
          </p:cNvGraphicFramePr>
          <p:nvPr/>
        </p:nvGraphicFramePr>
        <p:xfrm>
          <a:off x="3487138" y="2199829"/>
          <a:ext cx="2169725" cy="820975"/>
        </p:xfrm>
        <a:graphic>
          <a:graphicData uri="http://schemas.openxmlformats.org/presentationml/2006/ole">
            <mc:AlternateContent xmlns:mc="http://schemas.openxmlformats.org/markup-compatibility/2006">
              <mc:Choice xmlns:v="urn:schemas-microsoft-com:vml" Requires="v">
                <p:oleObj spid="_x0000_s223322" name="Equation" r:id="rId3" imgW="2349360" imgH="888840" progId="Equation.DSMT4">
                  <p:embed/>
                </p:oleObj>
              </mc:Choice>
              <mc:Fallback>
                <p:oleObj name="Equation" r:id="rId3" imgW="2349360" imgH="888840" progId="Equation.DSMT4">
                  <p:embed/>
                  <p:pic>
                    <p:nvPicPr>
                      <p:cNvPr id="14" name="Object 13" descr="start fraction x squared over a squared end fraction + start fraction y squared over b squared end fraction + start fraction z squared over c squared end fraction = 1">
                        <a:extLst>
                          <a:ext uri="{FF2B5EF4-FFF2-40B4-BE49-F238E27FC236}">
                            <a16:creationId xmlns:a16="http://schemas.microsoft.com/office/drawing/2014/main" id="{B46C8DAC-9B55-4905-BDBC-33D535DB3CE2}"/>
                          </a:ext>
                        </a:extLst>
                      </p:cNvPr>
                      <p:cNvPicPr/>
                      <p:nvPr/>
                    </p:nvPicPr>
                    <p:blipFill>
                      <a:blip r:embed="rId4"/>
                      <a:stretch>
                        <a:fillRect/>
                      </a:stretch>
                    </p:blipFill>
                    <p:spPr>
                      <a:xfrm>
                        <a:off x="3487138" y="2199829"/>
                        <a:ext cx="2169725" cy="820975"/>
                      </a:xfrm>
                      <a:prstGeom prst="rect">
                        <a:avLst/>
                      </a:prstGeom>
                    </p:spPr>
                  </p:pic>
                </p:oleObj>
              </mc:Fallback>
            </mc:AlternateContent>
          </a:graphicData>
        </a:graphic>
      </p:graphicFrame>
      <p:sp>
        <p:nvSpPr>
          <p:cNvPr id="4" name="Content Placeholder 3"/>
          <p:cNvSpPr>
            <a:spLocks noGrp="1"/>
          </p:cNvSpPr>
          <p:nvPr>
            <p:ph idx="13"/>
          </p:nvPr>
        </p:nvSpPr>
        <p:spPr>
          <a:xfrm>
            <a:off x="457200" y="3141455"/>
            <a:ext cx="4419600" cy="466390"/>
          </a:xfrm>
        </p:spPr>
        <p:txBody>
          <a:bodyPr/>
          <a:lstStyle/>
          <a:p>
            <a:pPr marL="0" indent="0">
              <a:buNone/>
            </a:pPr>
            <a:r>
              <a:rPr lang="en-US" dirty="0"/>
              <a:t>cuts the coordinate axes at</a:t>
            </a:r>
            <a:endParaRPr lang="en-IN" dirty="0"/>
          </a:p>
        </p:txBody>
      </p:sp>
      <p:graphicFrame>
        <p:nvGraphicFramePr>
          <p:cNvPr id="15" name="Object 14" descr="(+ or minus a, 0, 0), (0, + or minus b, 0)">
            <a:extLst>
              <a:ext uri="{FF2B5EF4-FFF2-40B4-BE49-F238E27FC236}">
                <a16:creationId xmlns:a16="http://schemas.microsoft.com/office/drawing/2014/main" id="{F3C6794B-221D-40BD-931C-35188DF7CAD1}"/>
              </a:ext>
            </a:extLst>
          </p:cNvPr>
          <p:cNvGraphicFramePr>
            <a:graphicFrameLocks noChangeAspect="1"/>
          </p:cNvGraphicFramePr>
          <p:nvPr/>
        </p:nvGraphicFramePr>
        <p:xfrm>
          <a:off x="4983163" y="3179763"/>
          <a:ext cx="2419350" cy="414337"/>
        </p:xfrm>
        <a:graphic>
          <a:graphicData uri="http://schemas.openxmlformats.org/presentationml/2006/ole">
            <mc:AlternateContent xmlns:mc="http://schemas.openxmlformats.org/markup-compatibility/2006">
              <mc:Choice xmlns:v="urn:schemas-microsoft-com:vml" Requires="v">
                <p:oleObj spid="_x0000_s223323" name="Equation" r:id="rId5" imgW="2806560" imgH="482400" progId="Equation.DSMT4">
                  <p:embed/>
                </p:oleObj>
              </mc:Choice>
              <mc:Fallback>
                <p:oleObj name="Equation" r:id="rId5" imgW="2806560" imgH="482400" progId="Equation.DSMT4">
                  <p:embed/>
                  <p:pic>
                    <p:nvPicPr>
                      <p:cNvPr id="15" name="Object 14" descr="(+ or minus a, 0, 0), (0, + or minus b, 0)">
                        <a:extLst>
                          <a:ext uri="{FF2B5EF4-FFF2-40B4-BE49-F238E27FC236}">
                            <a16:creationId xmlns:a16="http://schemas.microsoft.com/office/drawing/2014/main" id="{F3C6794B-221D-40BD-931C-35188DF7CAD1}"/>
                          </a:ext>
                        </a:extLst>
                      </p:cNvPr>
                      <p:cNvPicPr/>
                      <p:nvPr/>
                    </p:nvPicPr>
                    <p:blipFill>
                      <a:blip r:embed="rId6"/>
                      <a:stretch>
                        <a:fillRect/>
                      </a:stretch>
                    </p:blipFill>
                    <p:spPr>
                      <a:xfrm>
                        <a:off x="4983163" y="3179763"/>
                        <a:ext cx="2419350" cy="414337"/>
                      </a:xfrm>
                      <a:prstGeom prst="rect">
                        <a:avLst/>
                      </a:prstGeom>
                    </p:spPr>
                  </p:pic>
                </p:oleObj>
              </mc:Fallback>
            </mc:AlternateContent>
          </a:graphicData>
        </a:graphic>
      </p:graphicFrame>
      <p:sp>
        <p:nvSpPr>
          <p:cNvPr id="5" name="Content Placeholder 4"/>
          <p:cNvSpPr>
            <a:spLocks noGrp="1"/>
          </p:cNvSpPr>
          <p:nvPr>
            <p:ph idx="14"/>
          </p:nvPr>
        </p:nvSpPr>
        <p:spPr>
          <a:xfrm>
            <a:off x="7543800" y="3123491"/>
            <a:ext cx="842682" cy="457200"/>
          </a:xfrm>
        </p:spPr>
        <p:txBody>
          <a:bodyPr/>
          <a:lstStyle/>
          <a:p>
            <a:pPr marL="0" indent="0">
              <a:buNone/>
            </a:pPr>
            <a:r>
              <a:rPr lang="en-IN" dirty="0"/>
              <a:t>and</a:t>
            </a:r>
          </a:p>
        </p:txBody>
      </p:sp>
      <p:graphicFrame>
        <p:nvGraphicFramePr>
          <p:cNvPr id="16" name="Object 15" descr="(0, 0, + or minus c)">
            <a:extLst>
              <a:ext uri="{FF2B5EF4-FFF2-40B4-BE49-F238E27FC236}">
                <a16:creationId xmlns:a16="http://schemas.microsoft.com/office/drawing/2014/main" id="{BB2AE154-3AA1-47AC-952D-4D420FE88AA6}"/>
              </a:ext>
            </a:extLst>
          </p:cNvPr>
          <p:cNvGraphicFramePr>
            <a:graphicFrameLocks noChangeAspect="1"/>
          </p:cNvGraphicFramePr>
          <p:nvPr/>
        </p:nvGraphicFramePr>
        <p:xfrm>
          <a:off x="485385" y="3703232"/>
          <a:ext cx="1239766" cy="428282"/>
        </p:xfrm>
        <a:graphic>
          <a:graphicData uri="http://schemas.openxmlformats.org/presentationml/2006/ole">
            <mc:AlternateContent xmlns:mc="http://schemas.openxmlformats.org/markup-compatibility/2006">
              <mc:Choice xmlns:v="urn:schemas-microsoft-com:vml" Requires="v">
                <p:oleObj spid="_x0000_s223324" name="Equation" r:id="rId7" imgW="1396800" imgH="482400" progId="Equation.DSMT4">
                  <p:embed/>
                </p:oleObj>
              </mc:Choice>
              <mc:Fallback>
                <p:oleObj name="Equation" r:id="rId7" imgW="1396800" imgH="482400" progId="Equation.DSMT4">
                  <p:embed/>
                  <p:pic>
                    <p:nvPicPr>
                      <p:cNvPr id="16" name="Object 15" descr="(0, 0, + or minus c)">
                        <a:extLst>
                          <a:ext uri="{FF2B5EF4-FFF2-40B4-BE49-F238E27FC236}">
                            <a16:creationId xmlns:a16="http://schemas.microsoft.com/office/drawing/2014/main" id="{BB2AE154-3AA1-47AC-952D-4D420FE88AA6}"/>
                          </a:ext>
                        </a:extLst>
                      </p:cNvPr>
                      <p:cNvPicPr/>
                      <p:nvPr/>
                    </p:nvPicPr>
                    <p:blipFill>
                      <a:blip r:embed="rId8"/>
                      <a:stretch>
                        <a:fillRect/>
                      </a:stretch>
                    </p:blipFill>
                    <p:spPr>
                      <a:xfrm>
                        <a:off x="485385" y="3703232"/>
                        <a:ext cx="1239766" cy="428282"/>
                      </a:xfrm>
                      <a:prstGeom prst="rect">
                        <a:avLst/>
                      </a:prstGeom>
                    </p:spPr>
                  </p:pic>
                </p:oleObj>
              </mc:Fallback>
            </mc:AlternateContent>
          </a:graphicData>
        </a:graphic>
      </p:graphicFrame>
      <p:sp>
        <p:nvSpPr>
          <p:cNvPr id="6" name="Content Placeholder 5"/>
          <p:cNvSpPr>
            <a:spLocks noGrp="1"/>
          </p:cNvSpPr>
          <p:nvPr>
            <p:ph idx="15"/>
          </p:nvPr>
        </p:nvSpPr>
        <p:spPr>
          <a:xfrm>
            <a:off x="1828800" y="3676650"/>
            <a:ext cx="6934200" cy="484094"/>
          </a:xfrm>
        </p:spPr>
        <p:txBody>
          <a:bodyPr/>
          <a:lstStyle/>
          <a:p>
            <a:pPr marL="0" indent="0">
              <a:buNone/>
            </a:pPr>
            <a:r>
              <a:rPr lang="en-US" dirty="0"/>
              <a:t>It lies within the rectangular box defined by</a:t>
            </a:r>
            <a:endParaRPr lang="en-IN" dirty="0"/>
          </a:p>
        </p:txBody>
      </p:sp>
      <p:sp>
        <p:nvSpPr>
          <p:cNvPr id="7" name="Content Placeholder 6"/>
          <p:cNvSpPr>
            <a:spLocks noGrp="1"/>
          </p:cNvSpPr>
          <p:nvPr>
            <p:ph idx="16"/>
          </p:nvPr>
        </p:nvSpPr>
        <p:spPr>
          <a:xfrm>
            <a:off x="443753" y="4276725"/>
            <a:ext cx="2528047" cy="488576"/>
          </a:xfrm>
        </p:spPr>
        <p:txBody>
          <a:bodyPr/>
          <a:lstStyle/>
          <a:p>
            <a:pPr marL="0" indent="0">
              <a:buNone/>
            </a:pPr>
            <a:r>
              <a:rPr lang="en-US" dirty="0"/>
              <a:t>the inequalities</a:t>
            </a:r>
            <a:endParaRPr lang="en-IN" dirty="0"/>
          </a:p>
        </p:txBody>
      </p:sp>
      <p:graphicFrame>
        <p:nvGraphicFramePr>
          <p:cNvPr id="17" name="Object 16" descr="the magnitude of x is less than or equal to a, the magnitude of y is less than or equal to b, and the magnitude of z is less than or equal to c.">
            <a:extLst>
              <a:ext uri="{FF2B5EF4-FFF2-40B4-BE49-F238E27FC236}">
                <a16:creationId xmlns:a16="http://schemas.microsoft.com/office/drawing/2014/main" id="{A28528D0-65F9-4F34-AEA0-B33E1D9012D8}"/>
              </a:ext>
            </a:extLst>
          </p:cNvPr>
          <p:cNvGraphicFramePr>
            <a:graphicFrameLocks noChangeAspect="1"/>
          </p:cNvGraphicFramePr>
          <p:nvPr/>
        </p:nvGraphicFramePr>
        <p:xfrm>
          <a:off x="3092743" y="4254612"/>
          <a:ext cx="3415714" cy="468089"/>
        </p:xfrm>
        <a:graphic>
          <a:graphicData uri="http://schemas.openxmlformats.org/presentationml/2006/ole">
            <mc:AlternateContent xmlns:mc="http://schemas.openxmlformats.org/markup-compatibility/2006">
              <mc:Choice xmlns:v="urn:schemas-microsoft-com:vml" Requires="v">
                <p:oleObj spid="_x0000_s223325" name="Equation" r:id="rId9" imgW="3517560" imgH="482400" progId="Equation.DSMT4">
                  <p:embed/>
                </p:oleObj>
              </mc:Choice>
              <mc:Fallback>
                <p:oleObj name="Equation" r:id="rId9" imgW="3517560" imgH="482400" progId="Equation.DSMT4">
                  <p:embed/>
                  <p:pic>
                    <p:nvPicPr>
                      <p:cNvPr id="17" name="Object 16" descr="the magnitude of x is less than or equal to a, the magnitude of y is less than or equal to b, and the magnitude of z is less than or equal to c.">
                        <a:extLst>
                          <a:ext uri="{FF2B5EF4-FFF2-40B4-BE49-F238E27FC236}">
                            <a16:creationId xmlns:a16="http://schemas.microsoft.com/office/drawing/2014/main" id="{A28528D0-65F9-4F34-AEA0-B33E1D9012D8}"/>
                          </a:ext>
                        </a:extLst>
                      </p:cNvPr>
                      <p:cNvPicPr/>
                      <p:nvPr/>
                    </p:nvPicPr>
                    <p:blipFill>
                      <a:blip r:embed="rId10"/>
                      <a:stretch>
                        <a:fillRect/>
                      </a:stretch>
                    </p:blipFill>
                    <p:spPr>
                      <a:xfrm>
                        <a:off x="3092743" y="4254612"/>
                        <a:ext cx="3415714" cy="468089"/>
                      </a:xfrm>
                      <a:prstGeom prst="rect">
                        <a:avLst/>
                      </a:prstGeom>
                    </p:spPr>
                  </p:pic>
                </p:oleObj>
              </mc:Fallback>
            </mc:AlternateContent>
          </a:graphicData>
        </a:graphic>
      </p:graphicFrame>
      <p:sp>
        <p:nvSpPr>
          <p:cNvPr id="8" name="Content Placeholder 7"/>
          <p:cNvSpPr>
            <a:spLocks noGrp="1"/>
          </p:cNvSpPr>
          <p:nvPr>
            <p:ph idx="17"/>
          </p:nvPr>
        </p:nvSpPr>
        <p:spPr>
          <a:xfrm>
            <a:off x="6660775" y="4262155"/>
            <a:ext cx="2026024" cy="502026"/>
          </a:xfrm>
        </p:spPr>
        <p:txBody>
          <a:bodyPr/>
          <a:lstStyle/>
          <a:p>
            <a:pPr marL="0" indent="0">
              <a:buNone/>
            </a:pPr>
            <a:r>
              <a:rPr lang="en-US" dirty="0"/>
              <a:t>The surface</a:t>
            </a:r>
            <a:endParaRPr lang="en-IN" dirty="0"/>
          </a:p>
        </p:txBody>
      </p:sp>
      <p:sp>
        <p:nvSpPr>
          <p:cNvPr id="9" name="Content Placeholder 8"/>
          <p:cNvSpPr>
            <a:spLocks noGrp="1"/>
          </p:cNvSpPr>
          <p:nvPr>
            <p:ph idx="18"/>
          </p:nvPr>
        </p:nvSpPr>
        <p:spPr>
          <a:xfrm>
            <a:off x="457200" y="4847105"/>
            <a:ext cx="8229600" cy="1429870"/>
          </a:xfrm>
        </p:spPr>
        <p:txBody>
          <a:bodyPr/>
          <a:lstStyle/>
          <a:p>
            <a:pPr marL="0" indent="0">
              <a:buNone/>
            </a:pPr>
            <a:r>
              <a:rPr lang="en-US" dirty="0"/>
              <a:t>is symmetric with respect to each of the coordinate planes because each variable in the defining equation is squared.</a:t>
            </a:r>
            <a:endParaRPr lang="en-US" b="1" dirty="0"/>
          </a:p>
        </p:txBody>
      </p:sp>
    </p:spTree>
    <p:extLst>
      <p:ext uri="{BB962C8B-B14F-4D97-AF65-F5344CB8AC3E}">
        <p14:creationId xmlns:p14="http://schemas.microsoft.com/office/powerpoint/2010/main" val="36814384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(3 of 8)</a:t>
            </a:r>
            <a:endParaRPr lang="en-IN" dirty="0"/>
          </a:p>
        </p:txBody>
      </p:sp>
      <p:sp>
        <p:nvSpPr>
          <p:cNvPr id="3" name="Content Placeholder 2"/>
          <p:cNvSpPr>
            <a:spLocks noGrp="1"/>
          </p:cNvSpPr>
          <p:nvPr>
            <p:ph idx="1"/>
          </p:nvPr>
        </p:nvSpPr>
        <p:spPr>
          <a:xfrm>
            <a:off x="457200" y="1600201"/>
            <a:ext cx="3581400" cy="457200"/>
          </a:xfrm>
        </p:spPr>
        <p:txBody>
          <a:bodyPr/>
          <a:lstStyle/>
          <a:p>
            <a:pPr marL="0" indent="0">
              <a:buNone/>
            </a:pPr>
            <a:r>
              <a:rPr lang="en-US" sz="2600" b="1" dirty="0"/>
              <a:t>Example (continued):</a:t>
            </a:r>
          </a:p>
        </p:txBody>
      </p:sp>
      <p:sp>
        <p:nvSpPr>
          <p:cNvPr id="4" name="Content Placeholder 3"/>
          <p:cNvSpPr>
            <a:spLocks noGrp="1"/>
          </p:cNvSpPr>
          <p:nvPr>
            <p:ph idx="13"/>
          </p:nvPr>
        </p:nvSpPr>
        <p:spPr>
          <a:xfrm>
            <a:off x="457200" y="2138075"/>
            <a:ext cx="7848600" cy="905440"/>
          </a:xfrm>
        </p:spPr>
        <p:txBody>
          <a:bodyPr/>
          <a:lstStyle/>
          <a:p>
            <a:pPr marL="0" indent="0">
              <a:buNone/>
            </a:pPr>
            <a:r>
              <a:rPr lang="en-US" sz="2600" dirty="0"/>
              <a:t>The curves in which the three coordinate planes cut the surface are ellipses. For example,</a:t>
            </a:r>
          </a:p>
        </p:txBody>
      </p:sp>
      <p:graphicFrame>
        <p:nvGraphicFramePr>
          <p:cNvPr id="14" name="Object 13" descr="start fraction x squared over a squared end fraction + start fraction y squared over b squared end fraction = 1 when z = 0.">
            <a:extLst>
              <a:ext uri="{FF2B5EF4-FFF2-40B4-BE49-F238E27FC236}">
                <a16:creationId xmlns:a16="http://schemas.microsoft.com/office/drawing/2014/main" id="{4C3CDB2A-9C05-4886-8D53-E8BF43369F25}"/>
              </a:ext>
            </a:extLst>
          </p:cNvPr>
          <p:cNvGraphicFramePr>
            <a:graphicFrameLocks noChangeAspect="1"/>
          </p:cNvGraphicFramePr>
          <p:nvPr/>
        </p:nvGraphicFramePr>
        <p:xfrm>
          <a:off x="2768900" y="3152871"/>
          <a:ext cx="3687162" cy="833580"/>
        </p:xfrm>
        <a:graphic>
          <a:graphicData uri="http://schemas.openxmlformats.org/presentationml/2006/ole">
            <mc:AlternateContent xmlns:mc="http://schemas.openxmlformats.org/markup-compatibility/2006">
              <mc:Choice xmlns:v="urn:schemas-microsoft-com:vml" Requires="v">
                <p:oleObj spid="_x0000_s224324" name="Equation" r:id="rId3" imgW="3924000" imgH="888840" progId="Equation.DSMT4">
                  <p:embed/>
                </p:oleObj>
              </mc:Choice>
              <mc:Fallback>
                <p:oleObj name="Equation" r:id="rId3" imgW="3924000" imgH="888840" progId="Equation.DSMT4">
                  <p:embed/>
                  <p:pic>
                    <p:nvPicPr>
                      <p:cNvPr id="14" name="Object 13" descr="start fraction x squared over a squared end fraction + start fraction y squared over b squared end fraction = 1 when z = 0.">
                        <a:extLst>
                          <a:ext uri="{FF2B5EF4-FFF2-40B4-BE49-F238E27FC236}">
                            <a16:creationId xmlns:a16="http://schemas.microsoft.com/office/drawing/2014/main" id="{4C3CDB2A-9C05-4886-8D53-E8BF43369F25}"/>
                          </a:ext>
                        </a:extLst>
                      </p:cNvPr>
                      <p:cNvPicPr/>
                      <p:nvPr/>
                    </p:nvPicPr>
                    <p:blipFill>
                      <a:blip r:embed="rId4"/>
                      <a:stretch>
                        <a:fillRect/>
                      </a:stretch>
                    </p:blipFill>
                    <p:spPr>
                      <a:xfrm>
                        <a:off x="2768900" y="3152871"/>
                        <a:ext cx="3687162" cy="833580"/>
                      </a:xfrm>
                      <a:prstGeom prst="rect">
                        <a:avLst/>
                      </a:prstGeom>
                    </p:spPr>
                  </p:pic>
                </p:oleObj>
              </mc:Fallback>
            </mc:AlternateContent>
          </a:graphicData>
        </a:graphic>
      </p:graphicFrame>
      <p:sp>
        <p:nvSpPr>
          <p:cNvPr id="5" name="Content Placeholder 4"/>
          <p:cNvSpPr>
            <a:spLocks noGrp="1"/>
          </p:cNvSpPr>
          <p:nvPr>
            <p:ph idx="14"/>
          </p:nvPr>
        </p:nvSpPr>
        <p:spPr>
          <a:xfrm>
            <a:off x="443754" y="4139452"/>
            <a:ext cx="6530788" cy="457200"/>
          </a:xfrm>
        </p:spPr>
        <p:txBody>
          <a:bodyPr/>
          <a:lstStyle/>
          <a:p>
            <a:pPr marL="0" indent="0">
              <a:buNone/>
            </a:pPr>
            <a:r>
              <a:rPr lang="en-US" sz="2600" dirty="0"/>
              <a:t>The curve cut from the surface by the plane</a:t>
            </a:r>
            <a:endParaRPr lang="en-IN" sz="2600" dirty="0"/>
          </a:p>
        </p:txBody>
      </p:sp>
      <p:graphicFrame>
        <p:nvGraphicFramePr>
          <p:cNvPr id="15" name="Object 14" descr="z = z sub 0, the magnitude of start expression z sub 0 end expression is less than c,">
            <a:extLst>
              <a:ext uri="{FF2B5EF4-FFF2-40B4-BE49-F238E27FC236}">
                <a16:creationId xmlns:a16="http://schemas.microsoft.com/office/drawing/2014/main" id="{2D332E95-E31E-4BAE-A5EE-1BA0FED8CC42}"/>
              </a:ext>
            </a:extLst>
          </p:cNvPr>
          <p:cNvGraphicFramePr>
            <a:graphicFrameLocks noChangeAspect="1"/>
          </p:cNvGraphicFramePr>
          <p:nvPr/>
        </p:nvGraphicFramePr>
        <p:xfrm>
          <a:off x="7041775" y="4131235"/>
          <a:ext cx="1851685" cy="459896"/>
        </p:xfrm>
        <a:graphic>
          <a:graphicData uri="http://schemas.openxmlformats.org/presentationml/2006/ole">
            <mc:AlternateContent xmlns:mc="http://schemas.openxmlformats.org/markup-compatibility/2006">
              <mc:Choice xmlns:v="urn:schemas-microsoft-com:vml" Requires="v">
                <p:oleObj spid="_x0000_s224325" name="Equation" r:id="rId5" imgW="1942920" imgH="482400" progId="Equation.DSMT4">
                  <p:embed/>
                </p:oleObj>
              </mc:Choice>
              <mc:Fallback>
                <p:oleObj name="Equation" r:id="rId5" imgW="1942920" imgH="482400" progId="Equation.DSMT4">
                  <p:embed/>
                  <p:pic>
                    <p:nvPicPr>
                      <p:cNvPr id="15" name="Object 14" descr="z = z sub 0, the magnitude of start expression z sub 0 end expression is less than c,">
                        <a:extLst>
                          <a:ext uri="{FF2B5EF4-FFF2-40B4-BE49-F238E27FC236}">
                            <a16:creationId xmlns:a16="http://schemas.microsoft.com/office/drawing/2014/main" id="{2D332E95-E31E-4BAE-A5EE-1BA0FED8CC42}"/>
                          </a:ext>
                        </a:extLst>
                      </p:cNvPr>
                      <p:cNvPicPr/>
                      <p:nvPr/>
                    </p:nvPicPr>
                    <p:blipFill>
                      <a:blip r:embed="rId6"/>
                      <a:stretch>
                        <a:fillRect/>
                      </a:stretch>
                    </p:blipFill>
                    <p:spPr>
                      <a:xfrm>
                        <a:off x="7041775" y="4131235"/>
                        <a:ext cx="1851685" cy="459896"/>
                      </a:xfrm>
                      <a:prstGeom prst="rect">
                        <a:avLst/>
                      </a:prstGeom>
                    </p:spPr>
                  </p:pic>
                </p:oleObj>
              </mc:Fallback>
            </mc:AlternateContent>
          </a:graphicData>
        </a:graphic>
      </p:graphicFrame>
      <p:sp>
        <p:nvSpPr>
          <p:cNvPr id="6" name="Content Placeholder 5"/>
          <p:cNvSpPr>
            <a:spLocks noGrp="1"/>
          </p:cNvSpPr>
          <p:nvPr>
            <p:ph idx="15"/>
          </p:nvPr>
        </p:nvSpPr>
        <p:spPr>
          <a:xfrm>
            <a:off x="475129" y="4679580"/>
            <a:ext cx="1981200" cy="457200"/>
          </a:xfrm>
        </p:spPr>
        <p:txBody>
          <a:bodyPr/>
          <a:lstStyle/>
          <a:p>
            <a:pPr marL="0" indent="0">
              <a:buNone/>
            </a:pPr>
            <a:r>
              <a:rPr lang="en-US" sz="2600" dirty="0"/>
              <a:t>is the ellipse</a:t>
            </a:r>
            <a:endParaRPr lang="en-IN" sz="2600" dirty="0"/>
          </a:p>
        </p:txBody>
      </p:sp>
      <p:graphicFrame>
        <p:nvGraphicFramePr>
          <p:cNvPr id="16" name="Object 15" descr="start fraction x squared over a squared left parenthesis 1 minus left parenthesis start fraction z sub 0 over c end fraction right parenthesis squared right parenthesis end fraction + start fraction y squared over b squared left parenthesis 1 minus left parenthesis start fraction z sub 0 over c end fraction right parenthesis squared right parenthesis end fraction = 1.">
            <a:extLst>
              <a:ext uri="{FF2B5EF4-FFF2-40B4-BE49-F238E27FC236}">
                <a16:creationId xmlns:a16="http://schemas.microsoft.com/office/drawing/2014/main" id="{BF79F10A-CAD5-4394-9CAB-0790B367BFE0}"/>
              </a:ext>
            </a:extLst>
          </p:cNvPr>
          <p:cNvGraphicFramePr>
            <a:graphicFrameLocks noChangeAspect="1"/>
          </p:cNvGraphicFramePr>
          <p:nvPr/>
        </p:nvGraphicFramePr>
        <p:xfrm>
          <a:off x="2743200" y="5029200"/>
          <a:ext cx="4482947" cy="983291"/>
        </p:xfrm>
        <a:graphic>
          <a:graphicData uri="http://schemas.openxmlformats.org/presentationml/2006/ole">
            <mc:AlternateContent xmlns:mc="http://schemas.openxmlformats.org/markup-compatibility/2006">
              <mc:Choice xmlns:v="urn:schemas-microsoft-com:vml" Requires="v">
                <p:oleObj spid="_x0000_s224326" name="Equation" r:id="rId7" imgW="5384520" imgH="1180800" progId="Equation.DSMT4">
                  <p:embed/>
                </p:oleObj>
              </mc:Choice>
              <mc:Fallback>
                <p:oleObj name="Equation" r:id="rId7" imgW="5384520" imgH="1180800" progId="Equation.DSMT4">
                  <p:embed/>
                  <p:pic>
                    <p:nvPicPr>
                      <p:cNvPr id="16" name="Object 15" descr="start fraction x squared over a squared left parenthesis 1 minus left parenthesis start fraction z sub 0 over c end fraction right parenthesis squared right parenthesis end fraction + start fraction y squared over b squared left parenthesis 1 minus left parenthesis start fraction z sub 0 over c end fraction right parenthesis squared right parenthesis end fraction = 1.">
                        <a:extLst>
                          <a:ext uri="{FF2B5EF4-FFF2-40B4-BE49-F238E27FC236}">
                            <a16:creationId xmlns:a16="http://schemas.microsoft.com/office/drawing/2014/main" id="{BF79F10A-CAD5-4394-9CAB-0790B367BFE0}"/>
                          </a:ext>
                        </a:extLst>
                      </p:cNvPr>
                      <p:cNvPicPr/>
                      <p:nvPr/>
                    </p:nvPicPr>
                    <p:blipFill>
                      <a:blip r:embed="rId8"/>
                      <a:stretch>
                        <a:fillRect/>
                      </a:stretch>
                    </p:blipFill>
                    <p:spPr>
                      <a:xfrm>
                        <a:off x="2743200" y="5029200"/>
                        <a:ext cx="4482947" cy="983291"/>
                      </a:xfrm>
                      <a:prstGeom prst="rect">
                        <a:avLst/>
                      </a:prstGeom>
                    </p:spPr>
                  </p:pic>
                </p:oleObj>
              </mc:Fallback>
            </mc:AlternateContent>
          </a:graphicData>
        </a:graphic>
      </p:graphicFrame>
    </p:spTree>
    <p:extLst>
      <p:ext uri="{BB962C8B-B14F-4D97-AF65-F5344CB8AC3E}">
        <p14:creationId xmlns:p14="http://schemas.microsoft.com/office/powerpoint/2010/main" val="40955086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(4 of 8)</a:t>
            </a:r>
            <a:endParaRPr lang="en-IN" dirty="0"/>
          </a:p>
        </p:txBody>
      </p:sp>
      <p:sp>
        <p:nvSpPr>
          <p:cNvPr id="14" name="Content Placeholder 13"/>
          <p:cNvSpPr>
            <a:spLocks noGrp="1"/>
          </p:cNvSpPr>
          <p:nvPr>
            <p:ph idx="1"/>
          </p:nvPr>
        </p:nvSpPr>
        <p:spPr>
          <a:xfrm>
            <a:off x="457200" y="1600201"/>
            <a:ext cx="4038600" cy="533399"/>
          </a:xfrm>
        </p:spPr>
        <p:txBody>
          <a:bodyPr/>
          <a:lstStyle/>
          <a:p>
            <a:pPr marL="0" indent="0">
              <a:buNone/>
            </a:pPr>
            <a:r>
              <a:rPr lang="en-US" b="1" dirty="0"/>
              <a:t>Example (concluded):</a:t>
            </a:r>
          </a:p>
        </p:txBody>
      </p:sp>
      <p:sp>
        <p:nvSpPr>
          <p:cNvPr id="15" name="Content Placeholder 14"/>
          <p:cNvSpPr>
            <a:spLocks noGrp="1"/>
          </p:cNvSpPr>
          <p:nvPr>
            <p:ph idx="13"/>
          </p:nvPr>
        </p:nvSpPr>
        <p:spPr>
          <a:xfrm>
            <a:off x="457200" y="2286000"/>
            <a:ext cx="8229600" cy="1524000"/>
          </a:xfrm>
        </p:spPr>
        <p:txBody>
          <a:bodyPr/>
          <a:lstStyle/>
          <a:p>
            <a:pPr marL="0" indent="0">
              <a:buNone/>
            </a:pPr>
            <a:r>
              <a:rPr lang="en-US" dirty="0"/>
              <a:t>If any two of the semiaxes </a:t>
            </a:r>
            <a:r>
              <a:rPr lang="en-US" i="1" dirty="0"/>
              <a:t>a</a:t>
            </a:r>
            <a:r>
              <a:rPr lang="en-US" dirty="0"/>
              <a:t>, </a:t>
            </a:r>
            <a:r>
              <a:rPr lang="en-US" i="1" dirty="0"/>
              <a:t>b</a:t>
            </a:r>
            <a:r>
              <a:rPr lang="en-US" dirty="0"/>
              <a:t>, and </a:t>
            </a:r>
            <a:r>
              <a:rPr lang="en-US" i="1" dirty="0"/>
              <a:t>c </a:t>
            </a:r>
            <a:r>
              <a:rPr lang="en-US" dirty="0"/>
              <a:t>are equal, the surface is an </a:t>
            </a:r>
            <a:r>
              <a:rPr lang="en-US" b="1" dirty="0"/>
              <a:t>ellipsoid of revolution</a:t>
            </a:r>
            <a:r>
              <a:rPr lang="en-US" dirty="0"/>
              <a:t>. If all three are equal, the surface is a sphere.</a:t>
            </a:r>
            <a:endParaRPr lang="en-US" b="1" dirty="0"/>
          </a:p>
        </p:txBody>
      </p:sp>
    </p:spTree>
    <p:extLst>
      <p:ext uri="{BB962C8B-B14F-4D97-AF65-F5344CB8AC3E}">
        <p14:creationId xmlns:p14="http://schemas.microsoft.com/office/powerpoint/2010/main" val="36208076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(5 of 8)</a:t>
            </a:r>
            <a:endParaRPr lang="en-IN" dirty="0"/>
          </a:p>
        </p:txBody>
      </p:sp>
      <p:pic>
        <p:nvPicPr>
          <p:cNvPr id="7" name="Content Placeholder 6" descr="Two graphs plot a hyperbolic paraboloid and its cross sections. For long description in Notes pane, press F6.">
            <a:extLst>
              <a:ext uri="{FF2B5EF4-FFF2-40B4-BE49-F238E27FC236}">
                <a16:creationId xmlns:a16="http://schemas.microsoft.com/office/drawing/2014/main" id="{B517FC4A-9AF4-4D35-9492-9760C54511D9}"/>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1295400" y="1653653"/>
            <a:ext cx="7162800" cy="2107742"/>
          </a:xfrm>
        </p:spPr>
      </p:pic>
      <p:sp>
        <p:nvSpPr>
          <p:cNvPr id="3" name="Content Placeholder 2"/>
          <p:cNvSpPr>
            <a:spLocks noGrp="1"/>
          </p:cNvSpPr>
          <p:nvPr>
            <p:ph idx="1"/>
          </p:nvPr>
        </p:nvSpPr>
        <p:spPr>
          <a:xfrm>
            <a:off x="388917" y="4039728"/>
            <a:ext cx="3733800" cy="380999"/>
          </a:xfrm>
        </p:spPr>
        <p:txBody>
          <a:bodyPr/>
          <a:lstStyle/>
          <a:p>
            <a:pPr marL="0" indent="0">
              <a:buNone/>
            </a:pPr>
            <a:r>
              <a:rPr lang="en-US" sz="2400" dirty="0"/>
              <a:t>The hyperbolic paraboloid</a:t>
            </a:r>
            <a:endParaRPr lang="en-IN" sz="2400" dirty="0"/>
          </a:p>
        </p:txBody>
      </p:sp>
      <p:graphicFrame>
        <p:nvGraphicFramePr>
          <p:cNvPr id="15" name="Object 14" descr="left parenthesis start fraction y squared over b squared end fraction right parenthesis minus left parenthesis start fraction x squared over a squared end fraction right parenthesis = start fraction z over c end fraction, c is greater than 0.">
            <a:extLst>
              <a:ext uri="{FF2B5EF4-FFF2-40B4-BE49-F238E27FC236}">
                <a16:creationId xmlns:a16="http://schemas.microsoft.com/office/drawing/2014/main" id="{08DA8756-DCE5-401E-AB1A-A6BC872D0A99}"/>
              </a:ext>
            </a:extLst>
          </p:cNvPr>
          <p:cNvGraphicFramePr>
            <a:graphicFrameLocks noChangeAspect="1"/>
          </p:cNvGraphicFramePr>
          <p:nvPr/>
        </p:nvGraphicFramePr>
        <p:xfrm>
          <a:off x="4191000" y="3896297"/>
          <a:ext cx="2697183" cy="810069"/>
        </p:xfrm>
        <a:graphic>
          <a:graphicData uri="http://schemas.openxmlformats.org/presentationml/2006/ole">
            <mc:AlternateContent xmlns:mc="http://schemas.openxmlformats.org/markup-compatibility/2006">
              <mc:Choice xmlns:v="urn:schemas-microsoft-com:vml" Requires="v">
                <p:oleObj spid="_x0000_s225304" name="Equation" r:id="rId5" imgW="3390840" imgH="1015920" progId="Equation.DSMT4">
                  <p:embed/>
                </p:oleObj>
              </mc:Choice>
              <mc:Fallback>
                <p:oleObj name="Equation" r:id="rId5" imgW="3390840" imgH="1015920" progId="Equation.DSMT4">
                  <p:embed/>
                  <p:pic>
                    <p:nvPicPr>
                      <p:cNvPr id="15" name="Object 14" descr="left parenthesis start fraction y squared over b squared end fraction right parenthesis minus left parenthesis start fraction x squared over a squared end fraction right parenthesis = start fraction z over c end fraction, c is greater than 0.">
                        <a:extLst>
                          <a:ext uri="{FF2B5EF4-FFF2-40B4-BE49-F238E27FC236}">
                            <a16:creationId xmlns:a16="http://schemas.microsoft.com/office/drawing/2014/main" id="{08DA8756-DCE5-401E-AB1A-A6BC872D0A99}"/>
                          </a:ext>
                        </a:extLst>
                      </p:cNvPr>
                      <p:cNvPicPr/>
                      <p:nvPr/>
                    </p:nvPicPr>
                    <p:blipFill>
                      <a:blip r:embed="rId6"/>
                      <a:stretch>
                        <a:fillRect/>
                      </a:stretch>
                    </p:blipFill>
                    <p:spPr>
                      <a:xfrm>
                        <a:off x="4191000" y="3896297"/>
                        <a:ext cx="2697183" cy="810069"/>
                      </a:xfrm>
                      <a:prstGeom prst="rect">
                        <a:avLst/>
                      </a:prstGeom>
                    </p:spPr>
                  </p:pic>
                </p:oleObj>
              </mc:Fallback>
            </mc:AlternateContent>
          </a:graphicData>
        </a:graphic>
      </p:graphicFrame>
      <p:sp>
        <p:nvSpPr>
          <p:cNvPr id="4" name="Content Placeholder 3"/>
          <p:cNvSpPr>
            <a:spLocks noGrp="1"/>
          </p:cNvSpPr>
          <p:nvPr>
            <p:ph idx="13"/>
          </p:nvPr>
        </p:nvSpPr>
        <p:spPr>
          <a:xfrm>
            <a:off x="415811" y="4878150"/>
            <a:ext cx="8229600" cy="1446450"/>
          </a:xfrm>
        </p:spPr>
        <p:txBody>
          <a:bodyPr/>
          <a:lstStyle/>
          <a:p>
            <a:pPr marL="0" indent="0">
              <a:buNone/>
            </a:pPr>
            <a:r>
              <a:rPr lang="en-US" sz="2400" dirty="0"/>
              <a:t>The cross-sections in planes perpendicular to the </a:t>
            </a:r>
            <a:r>
              <a:rPr lang="en-US" sz="2400" i="1" dirty="0"/>
              <a:t>z</a:t>
            </a:r>
            <a:r>
              <a:rPr lang="en-US" sz="2400" dirty="0"/>
              <a:t>-axis above and below the </a:t>
            </a:r>
            <a:r>
              <a:rPr lang="en-US" sz="2400" i="1" dirty="0"/>
              <a:t>x</a:t>
            </a:r>
            <a:r>
              <a:rPr lang="en-US" sz="100" i="1" dirty="0"/>
              <a:t> </a:t>
            </a:r>
            <a:r>
              <a:rPr lang="en-US" sz="2400" i="1" dirty="0"/>
              <a:t>y</a:t>
            </a:r>
            <a:r>
              <a:rPr lang="en-US" sz="2400" dirty="0"/>
              <a:t>-plane are hyperbolas. The cross-sections in planes perpendicular to the other axes are parabolas.</a:t>
            </a:r>
            <a:endParaRPr lang="en-IN" sz="2400" dirty="0"/>
          </a:p>
        </p:txBody>
      </p:sp>
    </p:spTree>
    <p:extLst>
      <p:ext uri="{BB962C8B-B14F-4D97-AF65-F5344CB8AC3E}">
        <p14:creationId xmlns:p14="http://schemas.microsoft.com/office/powerpoint/2010/main" val="21781745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(6 of 8)</a:t>
            </a:r>
            <a:endParaRPr lang="en-IN" dirty="0"/>
          </a:p>
        </p:txBody>
      </p:sp>
      <p:sp>
        <p:nvSpPr>
          <p:cNvPr id="14" name="Content Placeholder 13"/>
          <p:cNvSpPr>
            <a:spLocks noGrp="1"/>
          </p:cNvSpPr>
          <p:nvPr>
            <p:ph idx="1"/>
          </p:nvPr>
        </p:nvSpPr>
        <p:spPr>
          <a:xfrm>
            <a:off x="457200" y="1600201"/>
            <a:ext cx="6324600" cy="533399"/>
          </a:xfrm>
        </p:spPr>
        <p:txBody>
          <a:bodyPr/>
          <a:lstStyle/>
          <a:p>
            <a:pPr marL="0" indent="0">
              <a:buNone/>
            </a:pPr>
            <a:r>
              <a:rPr lang="en-US" b="1" dirty="0"/>
              <a:t>Example:</a:t>
            </a:r>
            <a:r>
              <a:rPr lang="en-US" dirty="0"/>
              <a:t> The </a:t>
            </a:r>
            <a:r>
              <a:rPr lang="en-US" b="1" dirty="0"/>
              <a:t>hyperbolic paraboloid</a:t>
            </a:r>
          </a:p>
        </p:txBody>
      </p:sp>
      <p:graphicFrame>
        <p:nvGraphicFramePr>
          <p:cNvPr id="16" name="Object 15" descr="start fraction y squared over b squared end fraction minus start fraction x squared over a squared end fraction = start fraction z over c end fraction, c is greater than 0">
            <a:extLst>
              <a:ext uri="{FF2B5EF4-FFF2-40B4-BE49-F238E27FC236}">
                <a16:creationId xmlns:a16="http://schemas.microsoft.com/office/drawing/2014/main" id="{38FF7EF9-5DCC-4FFE-A5A8-68E31694861E}"/>
              </a:ext>
            </a:extLst>
          </p:cNvPr>
          <p:cNvGraphicFramePr>
            <a:graphicFrameLocks noChangeAspect="1"/>
          </p:cNvGraphicFramePr>
          <p:nvPr/>
        </p:nvGraphicFramePr>
        <p:xfrm>
          <a:off x="3087844" y="2255179"/>
          <a:ext cx="2968313" cy="953128"/>
        </p:xfrm>
        <a:graphic>
          <a:graphicData uri="http://schemas.openxmlformats.org/presentationml/2006/ole">
            <mc:AlternateContent xmlns:mc="http://schemas.openxmlformats.org/markup-compatibility/2006">
              <mc:Choice xmlns:v="urn:schemas-microsoft-com:vml" Requires="v">
                <p:oleObj spid="_x0000_s226372" name="Equation" r:id="rId3" imgW="2768400" imgH="888840" progId="Equation.DSMT4">
                  <p:embed/>
                </p:oleObj>
              </mc:Choice>
              <mc:Fallback>
                <p:oleObj name="Equation" r:id="rId3" imgW="2768400" imgH="888840" progId="Equation.DSMT4">
                  <p:embed/>
                  <p:pic>
                    <p:nvPicPr>
                      <p:cNvPr id="16" name="Object 15" descr="start fraction y squared over b squared end fraction minus start fraction x squared over a squared end fraction = start fraction z over c end fraction, c is greater than 0">
                        <a:extLst>
                          <a:ext uri="{FF2B5EF4-FFF2-40B4-BE49-F238E27FC236}">
                            <a16:creationId xmlns:a16="http://schemas.microsoft.com/office/drawing/2014/main" id="{38FF7EF9-5DCC-4FFE-A5A8-68E31694861E}"/>
                          </a:ext>
                        </a:extLst>
                      </p:cNvPr>
                      <p:cNvPicPr/>
                      <p:nvPr/>
                    </p:nvPicPr>
                    <p:blipFill>
                      <a:blip r:embed="rId4"/>
                      <a:stretch>
                        <a:fillRect/>
                      </a:stretch>
                    </p:blipFill>
                    <p:spPr>
                      <a:xfrm>
                        <a:off x="3087844" y="2255179"/>
                        <a:ext cx="2968313" cy="953128"/>
                      </a:xfrm>
                      <a:prstGeom prst="rect">
                        <a:avLst/>
                      </a:prstGeom>
                    </p:spPr>
                  </p:pic>
                </p:oleObj>
              </mc:Fallback>
            </mc:AlternateContent>
          </a:graphicData>
        </a:graphic>
      </p:graphicFrame>
      <p:sp>
        <p:nvSpPr>
          <p:cNvPr id="15" name="Content Placeholder 14"/>
          <p:cNvSpPr>
            <a:spLocks noGrp="1"/>
          </p:cNvSpPr>
          <p:nvPr>
            <p:ph idx="13"/>
          </p:nvPr>
        </p:nvSpPr>
        <p:spPr>
          <a:xfrm>
            <a:off x="457200" y="3401704"/>
            <a:ext cx="8153400" cy="990600"/>
          </a:xfrm>
        </p:spPr>
        <p:txBody>
          <a:bodyPr/>
          <a:lstStyle/>
          <a:p>
            <a:pPr marL="0" indent="0">
              <a:buNone/>
            </a:pPr>
            <a:r>
              <a:rPr lang="en-US" dirty="0"/>
              <a:t>has symmetry with respect to the planes </a:t>
            </a:r>
            <a:r>
              <a:rPr lang="en-US" i="1" dirty="0"/>
              <a:t>x </a:t>
            </a:r>
            <a:r>
              <a:rPr lang="en-US" dirty="0"/>
              <a:t>= 0 and </a:t>
            </a:r>
            <a:r>
              <a:rPr lang="en-US" i="1" dirty="0"/>
              <a:t>y </a:t>
            </a:r>
            <a:r>
              <a:rPr lang="en-US" dirty="0"/>
              <a:t>= 0. The cross-sections in these planes are</a:t>
            </a:r>
            <a:endParaRPr lang="en-IN" dirty="0"/>
          </a:p>
        </p:txBody>
      </p:sp>
      <p:graphicFrame>
        <p:nvGraphicFramePr>
          <p:cNvPr id="17" name="Object 16" descr="x = 0, the parabola z = start fraction c over b squared end fraction, y squared.">
            <a:extLst>
              <a:ext uri="{FF2B5EF4-FFF2-40B4-BE49-F238E27FC236}">
                <a16:creationId xmlns:a16="http://schemas.microsoft.com/office/drawing/2014/main" id="{66655C59-EA5B-40C7-AB4F-50679BA2D4FD}"/>
              </a:ext>
            </a:extLst>
          </p:cNvPr>
          <p:cNvGraphicFramePr>
            <a:graphicFrameLocks noChangeAspect="1"/>
          </p:cNvGraphicFramePr>
          <p:nvPr/>
        </p:nvGraphicFramePr>
        <p:xfrm>
          <a:off x="2381250" y="4464050"/>
          <a:ext cx="4660900" cy="836613"/>
        </p:xfrm>
        <a:graphic>
          <a:graphicData uri="http://schemas.openxmlformats.org/presentationml/2006/ole">
            <mc:AlternateContent xmlns:mc="http://schemas.openxmlformats.org/markup-compatibility/2006">
              <mc:Choice xmlns:v="urn:schemas-microsoft-com:vml" Requires="v">
                <p:oleObj spid="_x0000_s226373" name="Equation" r:id="rId5" imgW="4660560" imgH="838080" progId="Equation.DSMT4">
                  <p:embed/>
                </p:oleObj>
              </mc:Choice>
              <mc:Fallback>
                <p:oleObj name="Equation" r:id="rId5" imgW="4660560" imgH="838080" progId="Equation.DSMT4">
                  <p:embed/>
                  <p:pic>
                    <p:nvPicPr>
                      <p:cNvPr id="17" name="Object 16" descr="x = 0, the parabola z = start fraction c over b squared end fraction, y squared.">
                        <a:extLst>
                          <a:ext uri="{FF2B5EF4-FFF2-40B4-BE49-F238E27FC236}">
                            <a16:creationId xmlns:a16="http://schemas.microsoft.com/office/drawing/2014/main" id="{66655C59-EA5B-40C7-AB4F-50679BA2D4FD}"/>
                          </a:ext>
                        </a:extLst>
                      </p:cNvPr>
                      <p:cNvPicPr/>
                      <p:nvPr/>
                    </p:nvPicPr>
                    <p:blipFill>
                      <a:blip r:embed="rId6"/>
                      <a:stretch>
                        <a:fillRect/>
                      </a:stretch>
                    </p:blipFill>
                    <p:spPr>
                      <a:xfrm>
                        <a:off x="2381250" y="4464050"/>
                        <a:ext cx="4660900" cy="836613"/>
                      </a:xfrm>
                      <a:prstGeom prst="rect">
                        <a:avLst/>
                      </a:prstGeom>
                    </p:spPr>
                  </p:pic>
                </p:oleObj>
              </mc:Fallback>
            </mc:AlternateContent>
          </a:graphicData>
        </a:graphic>
      </p:graphicFrame>
      <p:graphicFrame>
        <p:nvGraphicFramePr>
          <p:cNvPr id="18" name="Object 17" descr="y = 0, the parabola z = negative start fraction c over a squared end fraction, x squared.">
            <a:extLst>
              <a:ext uri="{FF2B5EF4-FFF2-40B4-BE49-F238E27FC236}">
                <a16:creationId xmlns:a16="http://schemas.microsoft.com/office/drawing/2014/main" id="{B0F16ACD-D12D-4C29-89DA-3AA774638308}"/>
              </a:ext>
            </a:extLst>
          </p:cNvPr>
          <p:cNvGraphicFramePr>
            <a:graphicFrameLocks noChangeAspect="1"/>
          </p:cNvGraphicFramePr>
          <p:nvPr/>
        </p:nvGraphicFramePr>
        <p:xfrm>
          <a:off x="2390775" y="5402263"/>
          <a:ext cx="4816475" cy="830262"/>
        </p:xfrm>
        <a:graphic>
          <a:graphicData uri="http://schemas.openxmlformats.org/presentationml/2006/ole">
            <mc:AlternateContent xmlns:mc="http://schemas.openxmlformats.org/markup-compatibility/2006">
              <mc:Choice xmlns:v="urn:schemas-microsoft-com:vml" Requires="v">
                <p:oleObj spid="_x0000_s226374" name="Equation" r:id="rId7" imgW="4863960" imgH="838080" progId="Equation.DSMT4">
                  <p:embed/>
                </p:oleObj>
              </mc:Choice>
              <mc:Fallback>
                <p:oleObj name="Equation" r:id="rId7" imgW="4863960" imgH="838080" progId="Equation.DSMT4">
                  <p:embed/>
                  <p:pic>
                    <p:nvPicPr>
                      <p:cNvPr id="18" name="Object 17" descr="y = 0, the parabola z = negative start fraction c over a squared end fraction, x squared.">
                        <a:extLst>
                          <a:ext uri="{FF2B5EF4-FFF2-40B4-BE49-F238E27FC236}">
                            <a16:creationId xmlns:a16="http://schemas.microsoft.com/office/drawing/2014/main" id="{B0F16ACD-D12D-4C29-89DA-3AA774638308}"/>
                          </a:ext>
                        </a:extLst>
                      </p:cNvPr>
                      <p:cNvPicPr/>
                      <p:nvPr/>
                    </p:nvPicPr>
                    <p:blipFill>
                      <a:blip r:embed="rId8"/>
                      <a:stretch>
                        <a:fillRect/>
                      </a:stretch>
                    </p:blipFill>
                    <p:spPr>
                      <a:xfrm>
                        <a:off x="2390775" y="5402263"/>
                        <a:ext cx="4816475" cy="830262"/>
                      </a:xfrm>
                      <a:prstGeom prst="rect">
                        <a:avLst/>
                      </a:prstGeom>
                    </p:spPr>
                  </p:pic>
                </p:oleObj>
              </mc:Fallback>
            </mc:AlternateContent>
          </a:graphicData>
        </a:graphic>
      </p:graphicFrame>
    </p:spTree>
    <p:extLst>
      <p:ext uri="{BB962C8B-B14F-4D97-AF65-F5344CB8AC3E}">
        <p14:creationId xmlns:p14="http://schemas.microsoft.com/office/powerpoint/2010/main" val="331159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Spheres in Space </a:t>
            </a:r>
            <a:r>
              <a:rPr lang="en-US" sz="2000" b="0" dirty="0"/>
              <a:t>(6 of 7)</a:t>
            </a:r>
            <a:endParaRPr lang="en-IN" dirty="0"/>
          </a:p>
        </p:txBody>
      </p:sp>
      <p:sp>
        <p:nvSpPr>
          <p:cNvPr id="3" name="Content Placeholder 2"/>
          <p:cNvSpPr>
            <a:spLocks noGrp="1"/>
          </p:cNvSpPr>
          <p:nvPr>
            <p:ph idx="1"/>
          </p:nvPr>
        </p:nvSpPr>
        <p:spPr>
          <a:xfrm>
            <a:off x="457200" y="1600201"/>
            <a:ext cx="4267200" cy="609599"/>
          </a:xfrm>
        </p:spPr>
        <p:txBody>
          <a:bodyPr/>
          <a:lstStyle/>
          <a:p>
            <a:pPr marL="0" indent="0">
              <a:buNone/>
            </a:pPr>
            <a:r>
              <a:rPr lang="en-US" sz="3200" b="1" dirty="0"/>
              <a:t>Solution (continued):</a:t>
            </a:r>
            <a:endParaRPr lang="en-IN" sz="3200" dirty="0"/>
          </a:p>
        </p:txBody>
      </p:sp>
      <p:graphicFrame>
        <p:nvGraphicFramePr>
          <p:cNvPr id="8" name="Object 7" descr="x squared + y squared + z squared + 3 x minus 4 z + 1 = 0">
            <a:extLst>
              <a:ext uri="{FF2B5EF4-FFF2-40B4-BE49-F238E27FC236}">
                <a16:creationId xmlns:a16="http://schemas.microsoft.com/office/drawing/2014/main" id="{925C10B9-A0AE-4095-BA99-7B7B1D24DB63}"/>
              </a:ext>
            </a:extLst>
          </p:cNvPr>
          <p:cNvGraphicFramePr>
            <a:graphicFrameLocks noChangeAspect="1"/>
          </p:cNvGraphicFramePr>
          <p:nvPr/>
        </p:nvGraphicFramePr>
        <p:xfrm>
          <a:off x="2324162" y="2440904"/>
          <a:ext cx="4423871" cy="500816"/>
        </p:xfrm>
        <a:graphic>
          <a:graphicData uri="http://schemas.openxmlformats.org/presentationml/2006/ole">
            <mc:AlternateContent xmlns:mc="http://schemas.openxmlformats.org/markup-compatibility/2006">
              <mc:Choice xmlns:v="urn:schemas-microsoft-com:vml" Requires="v">
                <p:oleObj spid="_x0000_s123994" name="Equation" r:id="rId3" imgW="4038480" imgH="457200" progId="Equation.DSMT4">
                  <p:embed/>
                </p:oleObj>
              </mc:Choice>
              <mc:Fallback>
                <p:oleObj name="Equation" r:id="rId3" imgW="4038480" imgH="457200" progId="Equation.DSMT4">
                  <p:embed/>
                  <p:pic>
                    <p:nvPicPr>
                      <p:cNvPr id="8" name="Object 7" descr="x squared + y squared + z squared + 3 x minus 4 z + 1 = 0">
                        <a:extLst>
                          <a:ext uri="{FF2B5EF4-FFF2-40B4-BE49-F238E27FC236}">
                            <a16:creationId xmlns:a16="http://schemas.microsoft.com/office/drawing/2014/main" id="{925C10B9-A0AE-4095-BA99-7B7B1D24DB63}"/>
                          </a:ext>
                        </a:extLst>
                      </p:cNvPr>
                      <p:cNvPicPr/>
                      <p:nvPr/>
                    </p:nvPicPr>
                    <p:blipFill>
                      <a:blip r:embed="rId4"/>
                      <a:stretch>
                        <a:fillRect/>
                      </a:stretch>
                    </p:blipFill>
                    <p:spPr>
                      <a:xfrm>
                        <a:off x="2324162" y="2440904"/>
                        <a:ext cx="4423871" cy="500816"/>
                      </a:xfrm>
                      <a:prstGeom prst="rect">
                        <a:avLst/>
                      </a:prstGeom>
                    </p:spPr>
                  </p:pic>
                </p:oleObj>
              </mc:Fallback>
            </mc:AlternateContent>
          </a:graphicData>
        </a:graphic>
      </p:graphicFrame>
      <p:graphicFrame>
        <p:nvGraphicFramePr>
          <p:cNvPr id="9" name="Object 8" descr="Left parenthesis x squared + 3 x right parenthesis + y squared + left parenthesis z squared minus 4 z right parenthesis = negative 1">
            <a:extLst>
              <a:ext uri="{FF2B5EF4-FFF2-40B4-BE49-F238E27FC236}">
                <a16:creationId xmlns:a16="http://schemas.microsoft.com/office/drawing/2014/main" id="{9305DF9A-6988-4C58-8568-FEE0C17F034C}"/>
              </a:ext>
            </a:extLst>
          </p:cNvPr>
          <p:cNvGraphicFramePr>
            <a:graphicFrameLocks noChangeAspect="1"/>
          </p:cNvGraphicFramePr>
          <p:nvPr/>
        </p:nvGraphicFramePr>
        <p:xfrm>
          <a:off x="2514600" y="3200400"/>
          <a:ext cx="4386361" cy="593450"/>
        </p:xfrm>
        <a:graphic>
          <a:graphicData uri="http://schemas.openxmlformats.org/presentationml/2006/ole">
            <mc:AlternateContent xmlns:mc="http://schemas.openxmlformats.org/markup-compatibility/2006">
              <mc:Choice xmlns:v="urn:schemas-microsoft-com:vml" Requires="v">
                <p:oleObj spid="_x0000_s123995" name="Equation" r:id="rId5" imgW="4317840" imgH="583920" progId="Equation.DSMT4">
                  <p:embed/>
                </p:oleObj>
              </mc:Choice>
              <mc:Fallback>
                <p:oleObj name="Equation" r:id="rId5" imgW="4317840" imgH="583920" progId="Equation.DSMT4">
                  <p:embed/>
                  <p:pic>
                    <p:nvPicPr>
                      <p:cNvPr id="9" name="Object 8" descr="Left parenthesis x squared + 3 x right parenthesis + y squared + left parenthesis z squared minus 4 z right parenthesis = negative 1">
                        <a:extLst>
                          <a:ext uri="{FF2B5EF4-FFF2-40B4-BE49-F238E27FC236}">
                            <a16:creationId xmlns:a16="http://schemas.microsoft.com/office/drawing/2014/main" id="{9305DF9A-6988-4C58-8568-FEE0C17F034C}"/>
                          </a:ext>
                        </a:extLst>
                      </p:cNvPr>
                      <p:cNvPicPr/>
                      <p:nvPr/>
                    </p:nvPicPr>
                    <p:blipFill>
                      <a:blip r:embed="rId6"/>
                      <a:stretch>
                        <a:fillRect/>
                      </a:stretch>
                    </p:blipFill>
                    <p:spPr>
                      <a:xfrm>
                        <a:off x="2514600" y="3200400"/>
                        <a:ext cx="4386361" cy="593450"/>
                      </a:xfrm>
                      <a:prstGeom prst="rect">
                        <a:avLst/>
                      </a:prstGeom>
                    </p:spPr>
                  </p:pic>
                </p:oleObj>
              </mc:Fallback>
            </mc:AlternateContent>
          </a:graphicData>
        </a:graphic>
      </p:graphicFrame>
      <p:graphicFrame>
        <p:nvGraphicFramePr>
          <p:cNvPr id="10" name="Object 9" descr="Left parenthesis x squared + 3 x + left parenthesis 3 halves right parenthesis squared right parenthesis + y squared + left parenthesis z squared minus 4 z + left parenthesis start fraction negative 4 over 2 end fraction right parenthesis squared right parenthesis = negative 1 + left parenthesis 3 halves right parenthesis squared + left parenthesis start fraction negative 4 over 2 end fraction right parenthesis squared">
            <a:extLst>
              <a:ext uri="{FF2B5EF4-FFF2-40B4-BE49-F238E27FC236}">
                <a16:creationId xmlns:a16="http://schemas.microsoft.com/office/drawing/2014/main" id="{A17CC0AC-E107-43AA-93DB-AA174F699B3C}"/>
              </a:ext>
            </a:extLst>
          </p:cNvPr>
          <p:cNvGraphicFramePr>
            <a:graphicFrameLocks noChangeAspect="1"/>
          </p:cNvGraphicFramePr>
          <p:nvPr/>
        </p:nvGraphicFramePr>
        <p:xfrm>
          <a:off x="712183" y="3957441"/>
          <a:ext cx="8139067" cy="1001732"/>
        </p:xfrm>
        <a:graphic>
          <a:graphicData uri="http://schemas.openxmlformats.org/presentationml/2006/ole">
            <mc:AlternateContent xmlns:mc="http://schemas.openxmlformats.org/markup-compatibility/2006">
              <mc:Choice xmlns:v="urn:schemas-microsoft-com:vml" Requires="v">
                <p:oleObj spid="_x0000_s123996" name="Equation" r:id="rId7" imgW="9080280" imgH="1117440" progId="Equation.DSMT4">
                  <p:embed/>
                </p:oleObj>
              </mc:Choice>
              <mc:Fallback>
                <p:oleObj name="Equation" r:id="rId7" imgW="9080280" imgH="1117440" progId="Equation.DSMT4">
                  <p:embed/>
                  <p:pic>
                    <p:nvPicPr>
                      <p:cNvPr id="10" name="Object 9" descr="Left parenthesis x squared + 3 x + left parenthesis 3 halves right parenthesis squared right parenthesis + y squared + left parenthesis z squared minus 4 z + left parenthesis start fraction negative 4 over 2 end fraction right parenthesis squared right parenthesis = negative 1 + left parenthesis 3 halves right parenthesis squared + left parenthesis start fraction negative 4 over 2 end fraction right parenthesis squared">
                        <a:extLst>
                          <a:ext uri="{FF2B5EF4-FFF2-40B4-BE49-F238E27FC236}">
                            <a16:creationId xmlns:a16="http://schemas.microsoft.com/office/drawing/2014/main" id="{A17CC0AC-E107-43AA-93DB-AA174F699B3C}"/>
                          </a:ext>
                        </a:extLst>
                      </p:cNvPr>
                      <p:cNvPicPr/>
                      <p:nvPr/>
                    </p:nvPicPr>
                    <p:blipFill>
                      <a:blip r:embed="rId8"/>
                      <a:stretch>
                        <a:fillRect/>
                      </a:stretch>
                    </p:blipFill>
                    <p:spPr>
                      <a:xfrm>
                        <a:off x="712183" y="3957441"/>
                        <a:ext cx="8139067" cy="1001732"/>
                      </a:xfrm>
                      <a:prstGeom prst="rect">
                        <a:avLst/>
                      </a:prstGeom>
                    </p:spPr>
                  </p:pic>
                </p:oleObj>
              </mc:Fallback>
            </mc:AlternateContent>
          </a:graphicData>
        </a:graphic>
      </p:graphicFrame>
      <p:graphicFrame>
        <p:nvGraphicFramePr>
          <p:cNvPr id="11" name="Object 10" descr="Left parenthesis x + 3 halves squared right parenthesis squared + y squared + left parenthesis x minus 2 right parenthesis squared = negative 1 + 9 fourths + 4 = 21 fourths.">
            <a:extLst>
              <a:ext uri="{FF2B5EF4-FFF2-40B4-BE49-F238E27FC236}">
                <a16:creationId xmlns:a16="http://schemas.microsoft.com/office/drawing/2014/main" id="{B717DCF2-E648-417E-9F64-71F76EEA7DEA}"/>
              </a:ext>
            </a:extLst>
          </p:cNvPr>
          <p:cNvGraphicFramePr>
            <a:graphicFrameLocks noChangeAspect="1"/>
          </p:cNvGraphicFramePr>
          <p:nvPr/>
        </p:nvGraphicFramePr>
        <p:xfrm>
          <a:off x="2971800" y="5105400"/>
          <a:ext cx="5635281" cy="941197"/>
        </p:xfrm>
        <a:graphic>
          <a:graphicData uri="http://schemas.openxmlformats.org/presentationml/2006/ole">
            <mc:AlternateContent xmlns:mc="http://schemas.openxmlformats.org/markup-compatibility/2006">
              <mc:Choice xmlns:v="urn:schemas-microsoft-com:vml" Requires="v">
                <p:oleObj spid="_x0000_s123997" name="Equation" r:id="rId9" imgW="6006960" imgH="1002960" progId="Equation.DSMT4">
                  <p:embed/>
                </p:oleObj>
              </mc:Choice>
              <mc:Fallback>
                <p:oleObj name="Equation" r:id="rId9" imgW="6006960" imgH="1002960" progId="Equation.DSMT4">
                  <p:embed/>
                  <p:pic>
                    <p:nvPicPr>
                      <p:cNvPr id="11" name="Object 10" descr="Left parenthesis x + 3 halves squared right parenthesis squared + y squared + left parenthesis x minus 2 right parenthesis squared = negative 1 + 9 fourths + 4 = 21 fourths.">
                        <a:extLst>
                          <a:ext uri="{FF2B5EF4-FFF2-40B4-BE49-F238E27FC236}">
                            <a16:creationId xmlns:a16="http://schemas.microsoft.com/office/drawing/2014/main" id="{B717DCF2-E648-417E-9F64-71F76EEA7DEA}"/>
                          </a:ext>
                        </a:extLst>
                      </p:cNvPr>
                      <p:cNvPicPr/>
                      <p:nvPr/>
                    </p:nvPicPr>
                    <p:blipFill>
                      <a:blip r:embed="rId10"/>
                      <a:stretch>
                        <a:fillRect/>
                      </a:stretch>
                    </p:blipFill>
                    <p:spPr>
                      <a:xfrm>
                        <a:off x="2971800" y="5105400"/>
                        <a:ext cx="5635281" cy="941197"/>
                      </a:xfrm>
                      <a:prstGeom prst="rect">
                        <a:avLst/>
                      </a:prstGeom>
                    </p:spPr>
                  </p:pic>
                </p:oleObj>
              </mc:Fallback>
            </mc:AlternateContent>
          </a:graphicData>
        </a:graphic>
      </p:graphicFrame>
    </p:spTree>
    <p:extLst>
      <p:ext uri="{BB962C8B-B14F-4D97-AF65-F5344CB8AC3E}">
        <p14:creationId xmlns:p14="http://schemas.microsoft.com/office/powerpoint/2010/main" val="18123257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(7 of 8)</a:t>
            </a:r>
            <a:endParaRPr lang="en-IN" dirty="0"/>
          </a:p>
        </p:txBody>
      </p:sp>
      <p:sp>
        <p:nvSpPr>
          <p:cNvPr id="3" name="Content Placeholder 2"/>
          <p:cNvSpPr>
            <a:spLocks noGrp="1"/>
          </p:cNvSpPr>
          <p:nvPr>
            <p:ph idx="1"/>
          </p:nvPr>
        </p:nvSpPr>
        <p:spPr>
          <a:xfrm>
            <a:off x="457200" y="1600200"/>
            <a:ext cx="3810000" cy="533399"/>
          </a:xfrm>
        </p:spPr>
        <p:txBody>
          <a:bodyPr/>
          <a:lstStyle/>
          <a:p>
            <a:pPr marL="0" indent="0">
              <a:buNone/>
            </a:pPr>
            <a:r>
              <a:rPr lang="en-US" b="1" dirty="0"/>
              <a:t>Example (continued):</a:t>
            </a:r>
            <a:endParaRPr lang="en-US" dirty="0"/>
          </a:p>
        </p:txBody>
      </p:sp>
      <p:sp>
        <p:nvSpPr>
          <p:cNvPr id="4" name="Content Placeholder 3"/>
          <p:cNvSpPr>
            <a:spLocks noGrp="1"/>
          </p:cNvSpPr>
          <p:nvPr>
            <p:ph idx="13"/>
          </p:nvPr>
        </p:nvSpPr>
        <p:spPr>
          <a:xfrm>
            <a:off x="457200" y="2209799"/>
            <a:ext cx="5105400" cy="504825"/>
          </a:xfrm>
        </p:spPr>
        <p:txBody>
          <a:bodyPr/>
          <a:lstStyle/>
          <a:p>
            <a:pPr marL="0" indent="0">
              <a:buNone/>
            </a:pPr>
            <a:r>
              <a:rPr lang="en-US" dirty="0"/>
              <a:t>If we cut the surface by a plane</a:t>
            </a:r>
            <a:endParaRPr lang="en-IN" dirty="0"/>
          </a:p>
        </p:txBody>
      </p:sp>
      <p:graphicFrame>
        <p:nvGraphicFramePr>
          <p:cNvPr id="14" name="Object 13" descr="z = z sub 0 is greater than 0,">
            <a:extLst>
              <a:ext uri="{FF2B5EF4-FFF2-40B4-BE49-F238E27FC236}">
                <a16:creationId xmlns:a16="http://schemas.microsoft.com/office/drawing/2014/main" id="{23B98503-C612-4ADC-8D57-66EA6E819F8A}"/>
              </a:ext>
            </a:extLst>
          </p:cNvPr>
          <p:cNvGraphicFramePr>
            <a:graphicFrameLocks noChangeAspect="1"/>
          </p:cNvGraphicFramePr>
          <p:nvPr/>
        </p:nvGraphicFramePr>
        <p:xfrm>
          <a:off x="5638800" y="2230206"/>
          <a:ext cx="1561696" cy="453826"/>
        </p:xfrm>
        <a:graphic>
          <a:graphicData uri="http://schemas.openxmlformats.org/presentationml/2006/ole">
            <mc:AlternateContent xmlns:mc="http://schemas.openxmlformats.org/markup-compatibility/2006">
              <mc:Choice xmlns:v="urn:schemas-microsoft-com:vml" Requires="v">
                <p:oleObj spid="_x0000_s227374" name="Equation" r:id="rId3" imgW="1485720" imgH="431640" progId="Equation.DSMT4">
                  <p:embed/>
                </p:oleObj>
              </mc:Choice>
              <mc:Fallback>
                <p:oleObj name="Equation" r:id="rId3" imgW="1485720" imgH="431640" progId="Equation.DSMT4">
                  <p:embed/>
                  <p:pic>
                    <p:nvPicPr>
                      <p:cNvPr id="14" name="Object 13" descr="z = z sub 0 is greater than 0,">
                        <a:extLst>
                          <a:ext uri="{FF2B5EF4-FFF2-40B4-BE49-F238E27FC236}">
                            <a16:creationId xmlns:a16="http://schemas.microsoft.com/office/drawing/2014/main" id="{23B98503-C612-4ADC-8D57-66EA6E819F8A}"/>
                          </a:ext>
                        </a:extLst>
                      </p:cNvPr>
                      <p:cNvPicPr/>
                      <p:nvPr/>
                    </p:nvPicPr>
                    <p:blipFill>
                      <a:blip r:embed="rId4"/>
                      <a:stretch>
                        <a:fillRect/>
                      </a:stretch>
                    </p:blipFill>
                    <p:spPr>
                      <a:xfrm>
                        <a:off x="5638800" y="2230206"/>
                        <a:ext cx="1561696" cy="453826"/>
                      </a:xfrm>
                      <a:prstGeom prst="rect">
                        <a:avLst/>
                      </a:prstGeom>
                    </p:spPr>
                  </p:pic>
                </p:oleObj>
              </mc:Fallback>
            </mc:AlternateContent>
          </a:graphicData>
        </a:graphic>
      </p:graphicFrame>
      <p:sp>
        <p:nvSpPr>
          <p:cNvPr id="5" name="Content Placeholder 4"/>
          <p:cNvSpPr>
            <a:spLocks noGrp="1"/>
          </p:cNvSpPr>
          <p:nvPr>
            <p:ph idx="14"/>
          </p:nvPr>
        </p:nvSpPr>
        <p:spPr>
          <a:xfrm>
            <a:off x="457200" y="2819400"/>
            <a:ext cx="5286375" cy="533400"/>
          </a:xfrm>
        </p:spPr>
        <p:txBody>
          <a:bodyPr/>
          <a:lstStyle/>
          <a:p>
            <a:pPr marL="0" indent="0">
              <a:buNone/>
            </a:pPr>
            <a:r>
              <a:rPr lang="en-US" dirty="0"/>
              <a:t>the cross-section is a hyperbola,</a:t>
            </a:r>
            <a:endParaRPr lang="en-IN" dirty="0"/>
          </a:p>
        </p:txBody>
      </p:sp>
      <p:graphicFrame>
        <p:nvGraphicFramePr>
          <p:cNvPr id="17" name="Object 16" descr="start fraction y squared over b squared end fraction minus start fraction x squared over a squared end fraction = start fraction z sub 0 over c end fraction,">
            <a:extLst>
              <a:ext uri="{FF2B5EF4-FFF2-40B4-BE49-F238E27FC236}">
                <a16:creationId xmlns:a16="http://schemas.microsoft.com/office/drawing/2014/main" id="{50DEDE74-16AE-47B5-9CF9-38A25F98F6F1}"/>
              </a:ext>
            </a:extLst>
          </p:cNvPr>
          <p:cNvGraphicFramePr>
            <a:graphicFrameLocks noChangeAspect="1"/>
          </p:cNvGraphicFramePr>
          <p:nvPr/>
        </p:nvGraphicFramePr>
        <p:xfrm>
          <a:off x="3490754" y="3496067"/>
          <a:ext cx="2162490" cy="964162"/>
        </p:xfrm>
        <a:graphic>
          <a:graphicData uri="http://schemas.openxmlformats.org/presentationml/2006/ole">
            <mc:AlternateContent xmlns:mc="http://schemas.openxmlformats.org/markup-compatibility/2006">
              <mc:Choice xmlns:v="urn:schemas-microsoft-com:vml" Requires="v">
                <p:oleObj spid="_x0000_s227375" name="Equation" r:id="rId5" imgW="1993680" imgH="888840" progId="Equation.DSMT4">
                  <p:embed/>
                </p:oleObj>
              </mc:Choice>
              <mc:Fallback>
                <p:oleObj name="Equation" r:id="rId5" imgW="1993680" imgH="888840" progId="Equation.DSMT4">
                  <p:embed/>
                  <p:pic>
                    <p:nvPicPr>
                      <p:cNvPr id="17" name="Object 16" descr="start fraction y squared over b squared end fraction minus start fraction x squared over a squared end fraction = start fraction z sub 0 over c end fraction,">
                        <a:extLst>
                          <a:ext uri="{FF2B5EF4-FFF2-40B4-BE49-F238E27FC236}">
                            <a16:creationId xmlns:a16="http://schemas.microsoft.com/office/drawing/2014/main" id="{50DEDE74-16AE-47B5-9CF9-38A25F98F6F1}"/>
                          </a:ext>
                        </a:extLst>
                      </p:cNvPr>
                      <p:cNvPicPr/>
                      <p:nvPr/>
                    </p:nvPicPr>
                    <p:blipFill>
                      <a:blip r:embed="rId6"/>
                      <a:stretch>
                        <a:fillRect/>
                      </a:stretch>
                    </p:blipFill>
                    <p:spPr>
                      <a:xfrm>
                        <a:off x="3490754" y="3496067"/>
                        <a:ext cx="2162490" cy="964162"/>
                      </a:xfrm>
                      <a:prstGeom prst="rect">
                        <a:avLst/>
                      </a:prstGeom>
                    </p:spPr>
                  </p:pic>
                </p:oleObj>
              </mc:Fallback>
            </mc:AlternateContent>
          </a:graphicData>
        </a:graphic>
      </p:graphicFrame>
      <p:sp>
        <p:nvSpPr>
          <p:cNvPr id="6" name="Content Placeholder 5"/>
          <p:cNvSpPr>
            <a:spLocks noGrp="1"/>
          </p:cNvSpPr>
          <p:nvPr>
            <p:ph idx="15"/>
          </p:nvPr>
        </p:nvSpPr>
        <p:spPr>
          <a:xfrm>
            <a:off x="457200" y="4818372"/>
            <a:ext cx="7391400" cy="1049028"/>
          </a:xfrm>
        </p:spPr>
        <p:txBody>
          <a:bodyPr/>
          <a:lstStyle/>
          <a:p>
            <a:pPr marL="0" indent="0">
              <a:buNone/>
            </a:pPr>
            <a:r>
              <a:rPr lang="en-US" dirty="0"/>
              <a:t>with its focal axis parallel to the </a:t>
            </a:r>
            <a:r>
              <a:rPr lang="en-US" i="1" dirty="0"/>
              <a:t>y</a:t>
            </a:r>
            <a:r>
              <a:rPr lang="en-US" dirty="0"/>
              <a:t>-axis and its vertices on the parabola.</a:t>
            </a:r>
          </a:p>
        </p:txBody>
      </p:sp>
    </p:spTree>
    <p:extLst>
      <p:ext uri="{BB962C8B-B14F-4D97-AF65-F5344CB8AC3E}">
        <p14:creationId xmlns:p14="http://schemas.microsoft.com/office/powerpoint/2010/main" val="29847297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Quadric Surfaces </a:t>
            </a:r>
            <a:r>
              <a:rPr lang="en-US" sz="2000" b="0" dirty="0"/>
              <a:t>(8 of 8)</a:t>
            </a:r>
            <a:endParaRPr lang="en-IN" dirty="0"/>
          </a:p>
        </p:txBody>
      </p:sp>
      <p:sp>
        <p:nvSpPr>
          <p:cNvPr id="14" name="Content Placeholder 13"/>
          <p:cNvSpPr>
            <a:spLocks noGrp="1"/>
          </p:cNvSpPr>
          <p:nvPr>
            <p:ph idx="1"/>
          </p:nvPr>
        </p:nvSpPr>
        <p:spPr>
          <a:xfrm>
            <a:off x="457200" y="1600201"/>
            <a:ext cx="3962400" cy="533399"/>
          </a:xfrm>
        </p:spPr>
        <p:txBody>
          <a:bodyPr/>
          <a:lstStyle/>
          <a:p>
            <a:pPr marL="0" indent="0">
              <a:buNone/>
            </a:pPr>
            <a:r>
              <a:rPr lang="en-US" sz="2600" b="1" dirty="0"/>
              <a:t>Example (concluded):</a:t>
            </a:r>
            <a:endParaRPr lang="en-US" sz="2600" dirty="0"/>
          </a:p>
        </p:txBody>
      </p:sp>
      <p:sp>
        <p:nvSpPr>
          <p:cNvPr id="15" name="Content Placeholder 14"/>
          <p:cNvSpPr>
            <a:spLocks noGrp="1"/>
          </p:cNvSpPr>
          <p:nvPr>
            <p:ph idx="13"/>
          </p:nvPr>
        </p:nvSpPr>
        <p:spPr>
          <a:xfrm>
            <a:off x="457200" y="2286000"/>
            <a:ext cx="8229600" cy="2247900"/>
          </a:xfrm>
        </p:spPr>
        <p:txBody>
          <a:bodyPr/>
          <a:lstStyle/>
          <a:p>
            <a:pPr marL="0" indent="0">
              <a:buNone/>
            </a:pPr>
            <a:r>
              <a:rPr lang="en-US" sz="2600" dirty="0"/>
              <a:t>To a person traveling along the surface in the </a:t>
            </a:r>
            <a:r>
              <a:rPr lang="en-US" sz="2600" i="1" dirty="0"/>
              <a:t>y</a:t>
            </a:r>
            <a:r>
              <a:rPr lang="en-US" sz="100" dirty="0"/>
              <a:t> </a:t>
            </a:r>
            <a:r>
              <a:rPr lang="en-US" sz="2600" i="1" dirty="0"/>
              <a:t>z</a:t>
            </a:r>
            <a:r>
              <a:rPr lang="en-US" sz="2600" dirty="0"/>
              <a:t>-plane the origin looks like a minimum. To a person traveling the </a:t>
            </a:r>
            <a:r>
              <a:rPr lang="en-US" sz="2600" i="1" dirty="0"/>
              <a:t>x</a:t>
            </a:r>
            <a:r>
              <a:rPr lang="en-US" sz="100" dirty="0"/>
              <a:t> </a:t>
            </a:r>
            <a:r>
              <a:rPr lang="en-US" sz="2600" i="1" dirty="0"/>
              <a:t>z-</a:t>
            </a:r>
            <a:r>
              <a:rPr lang="en-US" sz="2600" dirty="0"/>
              <a:t>plane the origin looks like a maximum. Such a point is called a </a:t>
            </a:r>
            <a:r>
              <a:rPr lang="en-US" sz="2600" b="1" dirty="0"/>
              <a:t>saddle point </a:t>
            </a:r>
            <a:r>
              <a:rPr lang="en-US" sz="2600" dirty="0"/>
              <a:t>of a surface</a:t>
            </a:r>
            <a:endParaRPr lang="en-IN" sz="2600" dirty="0"/>
          </a:p>
        </p:txBody>
      </p:sp>
    </p:spTree>
    <p:extLst>
      <p:ext uri="{BB962C8B-B14F-4D97-AF65-F5344CB8AC3E}">
        <p14:creationId xmlns:p14="http://schemas.microsoft.com/office/powerpoint/2010/main" val="40331474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Quadric Surfaces </a:t>
            </a:r>
            <a:r>
              <a:rPr lang="en-US" sz="2000" b="0" dirty="0"/>
              <a:t>(1 of 4)</a:t>
            </a:r>
            <a:endParaRPr lang="en-IN" sz="2000" b="0" dirty="0"/>
          </a:p>
        </p:txBody>
      </p:sp>
      <p:sp>
        <p:nvSpPr>
          <p:cNvPr id="14" name="Content Placeholder 13"/>
          <p:cNvSpPr>
            <a:spLocks noGrp="1"/>
          </p:cNvSpPr>
          <p:nvPr>
            <p:ph idx="1"/>
          </p:nvPr>
        </p:nvSpPr>
        <p:spPr>
          <a:xfrm>
            <a:off x="457200" y="1600201"/>
            <a:ext cx="7772400" cy="1066799"/>
          </a:xfrm>
        </p:spPr>
        <p:txBody>
          <a:bodyPr/>
          <a:lstStyle/>
          <a:p>
            <a:pPr marL="0" indent="0">
              <a:buNone/>
            </a:pPr>
            <a:r>
              <a:rPr lang="en-US" sz="3200" dirty="0"/>
              <a:t>The general equation of second degree in three variables </a:t>
            </a:r>
            <a:r>
              <a:rPr lang="en-US" sz="3200" i="1" dirty="0"/>
              <a:t>x</a:t>
            </a:r>
            <a:r>
              <a:rPr lang="en-US" sz="3200" dirty="0"/>
              <a:t>, </a:t>
            </a:r>
            <a:r>
              <a:rPr lang="en-US" sz="3200" i="1" dirty="0"/>
              <a:t>y</a:t>
            </a:r>
            <a:r>
              <a:rPr lang="en-US" sz="3200" dirty="0"/>
              <a:t>, </a:t>
            </a:r>
            <a:r>
              <a:rPr lang="en-US" sz="3200" i="1" dirty="0"/>
              <a:t>z </a:t>
            </a:r>
            <a:r>
              <a:rPr lang="en-US" sz="3200" dirty="0"/>
              <a:t>is</a:t>
            </a:r>
          </a:p>
        </p:txBody>
      </p:sp>
      <p:graphicFrame>
        <p:nvGraphicFramePr>
          <p:cNvPr id="16" name="Object 15" descr="A x squared + B y squared + C z squared + D x y + E x z + F y z + G z + H y + I z + J = 0,">
            <a:extLst>
              <a:ext uri="{FF2B5EF4-FFF2-40B4-BE49-F238E27FC236}">
                <a16:creationId xmlns:a16="http://schemas.microsoft.com/office/drawing/2014/main" id="{5583D2DB-2B2B-49E9-B357-DD22887DFC92}"/>
              </a:ext>
            </a:extLst>
          </p:cNvPr>
          <p:cNvGraphicFramePr>
            <a:graphicFrameLocks noChangeAspect="1"/>
          </p:cNvGraphicFramePr>
          <p:nvPr/>
        </p:nvGraphicFramePr>
        <p:xfrm>
          <a:off x="486719" y="3050322"/>
          <a:ext cx="8437294" cy="464438"/>
        </p:xfrm>
        <a:graphic>
          <a:graphicData uri="http://schemas.openxmlformats.org/presentationml/2006/ole">
            <mc:AlternateContent xmlns:mc="http://schemas.openxmlformats.org/markup-compatibility/2006">
              <mc:Choice xmlns:v="urn:schemas-microsoft-com:vml" Requires="v">
                <p:oleObj spid="_x0000_s228376" name="Equation" r:id="rId3" imgW="8305560" imgH="457200" progId="Equation.DSMT4">
                  <p:embed/>
                </p:oleObj>
              </mc:Choice>
              <mc:Fallback>
                <p:oleObj name="Equation" r:id="rId3" imgW="8305560" imgH="457200" progId="Equation.DSMT4">
                  <p:embed/>
                  <p:pic>
                    <p:nvPicPr>
                      <p:cNvPr id="16" name="Object 15" descr="A x squared + B y squared + C z squared + D x y + E x z + F y z + G z + H y + I z + J = 0,">
                        <a:extLst>
                          <a:ext uri="{FF2B5EF4-FFF2-40B4-BE49-F238E27FC236}">
                            <a16:creationId xmlns:a16="http://schemas.microsoft.com/office/drawing/2014/main" id="{5583D2DB-2B2B-49E9-B357-DD22887DFC92}"/>
                          </a:ext>
                        </a:extLst>
                      </p:cNvPr>
                      <p:cNvPicPr/>
                      <p:nvPr/>
                    </p:nvPicPr>
                    <p:blipFill>
                      <a:blip r:embed="rId4"/>
                      <a:stretch>
                        <a:fillRect/>
                      </a:stretch>
                    </p:blipFill>
                    <p:spPr>
                      <a:xfrm>
                        <a:off x="486719" y="3050322"/>
                        <a:ext cx="8437294" cy="464438"/>
                      </a:xfrm>
                      <a:prstGeom prst="rect">
                        <a:avLst/>
                      </a:prstGeom>
                    </p:spPr>
                  </p:pic>
                </p:oleObj>
              </mc:Fallback>
            </mc:AlternateContent>
          </a:graphicData>
        </a:graphic>
      </p:graphicFrame>
      <p:sp>
        <p:nvSpPr>
          <p:cNvPr id="15" name="Content Placeholder 14"/>
          <p:cNvSpPr>
            <a:spLocks noGrp="1"/>
          </p:cNvSpPr>
          <p:nvPr>
            <p:ph idx="13"/>
          </p:nvPr>
        </p:nvSpPr>
        <p:spPr>
          <a:xfrm>
            <a:off x="457200" y="4038600"/>
            <a:ext cx="8229600" cy="1143000"/>
          </a:xfrm>
        </p:spPr>
        <p:txBody>
          <a:bodyPr/>
          <a:lstStyle/>
          <a:p>
            <a:pPr marL="0" indent="0">
              <a:buNone/>
            </a:pPr>
            <a:r>
              <a:rPr lang="en-US" sz="3200" dirty="0"/>
              <a:t>where </a:t>
            </a:r>
            <a:r>
              <a:rPr lang="en-US" sz="3200" i="1" dirty="0"/>
              <a:t>A</a:t>
            </a:r>
            <a:r>
              <a:rPr lang="en-US" sz="3200" dirty="0"/>
              <a:t>, </a:t>
            </a:r>
            <a:r>
              <a:rPr lang="en-US" sz="3200" i="1" dirty="0"/>
              <a:t>B</a:t>
            </a:r>
            <a:r>
              <a:rPr lang="en-US" sz="3200" dirty="0"/>
              <a:t>, </a:t>
            </a:r>
            <a:r>
              <a:rPr lang="en-US" sz="3200" i="1" dirty="0"/>
              <a:t>C</a:t>
            </a:r>
            <a:r>
              <a:rPr lang="en-US" sz="3200" dirty="0"/>
              <a:t>, </a:t>
            </a:r>
            <a:r>
              <a:rPr lang="en-US" sz="3200" i="1" dirty="0"/>
              <a:t>D</a:t>
            </a:r>
            <a:r>
              <a:rPr lang="en-US" sz="3200" dirty="0"/>
              <a:t>, </a:t>
            </a:r>
            <a:r>
              <a:rPr lang="en-US" sz="3200" i="1" dirty="0"/>
              <a:t>E</a:t>
            </a:r>
            <a:r>
              <a:rPr lang="en-US" sz="3200" dirty="0"/>
              <a:t>, </a:t>
            </a:r>
            <a:r>
              <a:rPr lang="en-US" sz="3200" i="1" dirty="0"/>
              <a:t>F</a:t>
            </a:r>
            <a:r>
              <a:rPr lang="en-US" sz="3200" dirty="0"/>
              <a:t>, </a:t>
            </a:r>
            <a:r>
              <a:rPr lang="en-US" sz="3200" i="1" dirty="0"/>
              <a:t>G</a:t>
            </a:r>
            <a:r>
              <a:rPr lang="en-US" sz="3200" dirty="0"/>
              <a:t>, </a:t>
            </a:r>
            <a:r>
              <a:rPr lang="en-US" sz="3200" i="1" dirty="0"/>
              <a:t>H</a:t>
            </a:r>
            <a:r>
              <a:rPr lang="en-US" sz="3200" dirty="0"/>
              <a:t>, </a:t>
            </a:r>
            <a:r>
              <a:rPr lang="en-US" sz="3200" i="1" dirty="0"/>
              <a:t>I</a:t>
            </a:r>
            <a:r>
              <a:rPr lang="en-US" sz="3200" dirty="0"/>
              <a:t>, and </a:t>
            </a:r>
            <a:r>
              <a:rPr lang="en-US" sz="3200" i="1" dirty="0"/>
              <a:t>J </a:t>
            </a:r>
            <a:r>
              <a:rPr lang="en-US" sz="3200" dirty="0"/>
              <a:t>are constants.</a:t>
            </a:r>
            <a:endParaRPr lang="en-IN" sz="3200" dirty="0"/>
          </a:p>
        </p:txBody>
      </p:sp>
    </p:spTree>
    <p:extLst>
      <p:ext uri="{BB962C8B-B14F-4D97-AF65-F5344CB8AC3E}">
        <p14:creationId xmlns:p14="http://schemas.microsoft.com/office/powerpoint/2010/main" val="16895889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Quadric Surfaces </a:t>
            </a:r>
            <a:r>
              <a:rPr lang="en-US" sz="2000" b="0" dirty="0"/>
              <a:t>(2 of 4)</a:t>
            </a:r>
            <a:endParaRPr lang="en-IN" dirty="0"/>
          </a:p>
        </p:txBody>
      </p:sp>
      <p:pic>
        <p:nvPicPr>
          <p:cNvPr id="5" name="Content Placeholder 4" descr="Two graphs in a three-dimensional plane that plots an ellipsoid centered at (1, negative 2, 0). For long description in Notes pane, press F6.">
            <a:extLst>
              <a:ext uri="{FF2B5EF4-FFF2-40B4-BE49-F238E27FC236}">
                <a16:creationId xmlns:a16="http://schemas.microsoft.com/office/drawing/2014/main" id="{FAADDDD6-8AED-488E-A5D5-2BC90B121D08}"/>
              </a:ext>
            </a:extLst>
          </p:cNvPr>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470647" y="1981200"/>
            <a:ext cx="8436838" cy="3200400"/>
          </a:xfrm>
        </p:spPr>
      </p:pic>
      <p:sp>
        <p:nvSpPr>
          <p:cNvPr id="14" name="Content Placeholder 13"/>
          <p:cNvSpPr>
            <a:spLocks noGrp="1"/>
          </p:cNvSpPr>
          <p:nvPr>
            <p:ph idx="1"/>
          </p:nvPr>
        </p:nvSpPr>
        <p:spPr>
          <a:xfrm>
            <a:off x="421341" y="5715000"/>
            <a:ext cx="5217459" cy="457200"/>
          </a:xfrm>
        </p:spPr>
        <p:txBody>
          <a:bodyPr/>
          <a:lstStyle/>
          <a:p>
            <a:pPr marL="0" indent="0">
              <a:buNone/>
            </a:pPr>
            <a:r>
              <a:rPr lang="en-US" dirty="0"/>
              <a:t>An ellipsoid centered at the point</a:t>
            </a:r>
            <a:endParaRPr lang="en-IN" dirty="0"/>
          </a:p>
        </p:txBody>
      </p:sp>
      <p:graphicFrame>
        <p:nvGraphicFramePr>
          <p:cNvPr id="6" name="Object 5" descr="(1, negative 2, 0).">
            <a:extLst>
              <a:ext uri="{FF2B5EF4-FFF2-40B4-BE49-F238E27FC236}">
                <a16:creationId xmlns:a16="http://schemas.microsoft.com/office/drawing/2014/main" id="{56685DBA-FB57-462F-BDD2-CB2D4895B758}"/>
              </a:ext>
            </a:extLst>
          </p:cNvPr>
          <p:cNvGraphicFramePr>
            <a:graphicFrameLocks noChangeAspect="1"/>
          </p:cNvGraphicFramePr>
          <p:nvPr/>
        </p:nvGraphicFramePr>
        <p:xfrm>
          <a:off x="5791200" y="5715000"/>
          <a:ext cx="1587500" cy="393700"/>
        </p:xfrm>
        <a:graphic>
          <a:graphicData uri="http://schemas.openxmlformats.org/presentationml/2006/ole">
            <mc:AlternateContent xmlns:mc="http://schemas.openxmlformats.org/markup-compatibility/2006">
              <mc:Choice xmlns:v="urn:schemas-microsoft-com:vml" Requires="v">
                <p:oleObj spid="_x0000_s229400" name="Equation" r:id="rId5" imgW="1587240" imgH="393480" progId="Equation.DSMT4">
                  <p:embed/>
                </p:oleObj>
              </mc:Choice>
              <mc:Fallback>
                <p:oleObj name="Equation" r:id="rId5" imgW="1587240" imgH="393480" progId="Equation.DSMT4">
                  <p:embed/>
                  <p:pic>
                    <p:nvPicPr>
                      <p:cNvPr id="6" name="Object 5" descr="(1, negative 2, 0).">
                        <a:extLst>
                          <a:ext uri="{FF2B5EF4-FFF2-40B4-BE49-F238E27FC236}">
                            <a16:creationId xmlns:a16="http://schemas.microsoft.com/office/drawing/2014/main" id="{56685DBA-FB57-462F-BDD2-CB2D4895B758}"/>
                          </a:ext>
                        </a:extLst>
                      </p:cNvPr>
                      <p:cNvPicPr/>
                      <p:nvPr/>
                    </p:nvPicPr>
                    <p:blipFill>
                      <a:blip r:embed="rId6"/>
                      <a:stretch>
                        <a:fillRect/>
                      </a:stretch>
                    </p:blipFill>
                    <p:spPr>
                      <a:xfrm>
                        <a:off x="5791200" y="5715000"/>
                        <a:ext cx="1587500" cy="393700"/>
                      </a:xfrm>
                      <a:prstGeom prst="rect">
                        <a:avLst/>
                      </a:prstGeom>
                    </p:spPr>
                  </p:pic>
                </p:oleObj>
              </mc:Fallback>
            </mc:AlternateContent>
          </a:graphicData>
        </a:graphic>
      </p:graphicFrame>
    </p:spTree>
    <p:extLst>
      <p:ext uri="{BB962C8B-B14F-4D97-AF65-F5344CB8AC3E}">
        <p14:creationId xmlns:p14="http://schemas.microsoft.com/office/powerpoint/2010/main" val="35345033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General Quadric Surfaces </a:t>
            </a:r>
            <a:r>
              <a:rPr lang="en-US" sz="2000" b="0" dirty="0"/>
              <a:t>(3 of 4)</a:t>
            </a:r>
            <a:endParaRPr lang="en-IN" dirty="0"/>
          </a:p>
        </p:txBody>
      </p:sp>
      <p:sp>
        <p:nvSpPr>
          <p:cNvPr id="15" name="Content Placeholder 14"/>
          <p:cNvSpPr>
            <a:spLocks noGrp="1"/>
          </p:cNvSpPr>
          <p:nvPr>
            <p:ph idx="1"/>
          </p:nvPr>
        </p:nvSpPr>
        <p:spPr>
          <a:xfrm>
            <a:off x="457200" y="1600201"/>
            <a:ext cx="8229600" cy="533399"/>
          </a:xfrm>
        </p:spPr>
        <p:txBody>
          <a:bodyPr/>
          <a:lstStyle/>
          <a:p>
            <a:pPr marL="0" indent="0">
              <a:buNone/>
            </a:pPr>
            <a:r>
              <a:rPr lang="en-US" b="1" dirty="0"/>
              <a:t>Example: </a:t>
            </a:r>
            <a:r>
              <a:rPr lang="en-US" dirty="0"/>
              <a:t>Identify the surface given by the equation</a:t>
            </a:r>
          </a:p>
        </p:txBody>
      </p:sp>
      <p:graphicFrame>
        <p:nvGraphicFramePr>
          <p:cNvPr id="19" name="Object 18" descr="x squared + y squared + 4 z squared minus 2 x + 4 y + 1 = 0.">
            <a:extLst>
              <a:ext uri="{FF2B5EF4-FFF2-40B4-BE49-F238E27FC236}">
                <a16:creationId xmlns:a16="http://schemas.microsoft.com/office/drawing/2014/main" id="{5D3A676B-E708-4F6D-9C9B-B310B8C73652}"/>
              </a:ext>
            </a:extLst>
          </p:cNvPr>
          <p:cNvGraphicFramePr>
            <a:graphicFrameLocks noChangeAspect="1"/>
          </p:cNvGraphicFramePr>
          <p:nvPr/>
        </p:nvGraphicFramePr>
        <p:xfrm>
          <a:off x="2236835" y="2357371"/>
          <a:ext cx="4670330" cy="490181"/>
        </p:xfrm>
        <a:graphic>
          <a:graphicData uri="http://schemas.openxmlformats.org/presentationml/2006/ole">
            <mc:AlternateContent xmlns:mc="http://schemas.openxmlformats.org/markup-compatibility/2006">
              <mc:Choice xmlns:v="urn:schemas-microsoft-com:vml" Requires="v">
                <p:oleObj spid="_x0000_s230468" name="Equation" r:id="rId3" imgW="4356000" imgH="457200" progId="Equation.DSMT4">
                  <p:embed/>
                </p:oleObj>
              </mc:Choice>
              <mc:Fallback>
                <p:oleObj name="Equation" r:id="rId3" imgW="4356000" imgH="457200" progId="Equation.DSMT4">
                  <p:embed/>
                  <p:pic>
                    <p:nvPicPr>
                      <p:cNvPr id="19" name="Object 18" descr="x squared + y squared + 4 z squared minus 2 x + 4 y + 1 = 0.">
                        <a:extLst>
                          <a:ext uri="{FF2B5EF4-FFF2-40B4-BE49-F238E27FC236}">
                            <a16:creationId xmlns:a16="http://schemas.microsoft.com/office/drawing/2014/main" id="{5D3A676B-E708-4F6D-9C9B-B310B8C73652}"/>
                          </a:ext>
                        </a:extLst>
                      </p:cNvPr>
                      <p:cNvPicPr/>
                      <p:nvPr/>
                    </p:nvPicPr>
                    <p:blipFill>
                      <a:blip r:embed="rId4"/>
                      <a:stretch>
                        <a:fillRect/>
                      </a:stretch>
                    </p:blipFill>
                    <p:spPr>
                      <a:xfrm>
                        <a:off x="2236835" y="2357371"/>
                        <a:ext cx="4670330" cy="490181"/>
                      </a:xfrm>
                      <a:prstGeom prst="rect">
                        <a:avLst/>
                      </a:prstGeom>
                    </p:spPr>
                  </p:pic>
                </p:oleObj>
              </mc:Fallback>
            </mc:AlternateContent>
          </a:graphicData>
        </a:graphic>
      </p:graphicFrame>
      <p:sp>
        <p:nvSpPr>
          <p:cNvPr id="16" name="Content Placeholder 15"/>
          <p:cNvSpPr>
            <a:spLocks noGrp="1"/>
          </p:cNvSpPr>
          <p:nvPr>
            <p:ph idx="13"/>
          </p:nvPr>
        </p:nvSpPr>
        <p:spPr>
          <a:xfrm>
            <a:off x="457200" y="3124200"/>
            <a:ext cx="8229600" cy="914400"/>
          </a:xfrm>
        </p:spPr>
        <p:txBody>
          <a:bodyPr/>
          <a:lstStyle/>
          <a:p>
            <a:pPr marL="0" indent="0">
              <a:buNone/>
            </a:pPr>
            <a:r>
              <a:rPr lang="en-US" b="1" dirty="0"/>
              <a:t>Solution:</a:t>
            </a:r>
            <a:r>
              <a:rPr lang="en-US" dirty="0"/>
              <a:t> We complete the squares to simplify the expression:</a:t>
            </a:r>
          </a:p>
        </p:txBody>
      </p:sp>
      <p:graphicFrame>
        <p:nvGraphicFramePr>
          <p:cNvPr id="20" name="Object 19" descr="x squared + y squared + 4 z squared minus 2 x + 4 y + 1 = left parenthesis x minus 1 right parenthesis squared minus 1 + left parenthesis y + 2 right parenthesis squared minus 4 + 4 z squared + 1">
            <a:extLst>
              <a:ext uri="{FF2B5EF4-FFF2-40B4-BE49-F238E27FC236}">
                <a16:creationId xmlns:a16="http://schemas.microsoft.com/office/drawing/2014/main" id="{B9A000C5-1AD3-44BC-9B1F-D7AE962D9105}"/>
              </a:ext>
            </a:extLst>
          </p:cNvPr>
          <p:cNvGraphicFramePr>
            <a:graphicFrameLocks noChangeAspect="1"/>
          </p:cNvGraphicFramePr>
          <p:nvPr/>
        </p:nvGraphicFramePr>
        <p:xfrm>
          <a:off x="673819" y="4254924"/>
          <a:ext cx="8002013" cy="505874"/>
        </p:xfrm>
        <a:graphic>
          <a:graphicData uri="http://schemas.openxmlformats.org/presentationml/2006/ole">
            <mc:AlternateContent xmlns:mc="http://schemas.openxmlformats.org/markup-compatibility/2006">
              <mc:Choice xmlns:v="urn:schemas-microsoft-com:vml" Requires="v">
                <p:oleObj spid="_x0000_s230469" name="Equation" r:id="rId5" imgW="8839080" imgH="558720" progId="Equation.DSMT4">
                  <p:embed/>
                </p:oleObj>
              </mc:Choice>
              <mc:Fallback>
                <p:oleObj name="Equation" r:id="rId5" imgW="8839080" imgH="558720" progId="Equation.DSMT4">
                  <p:embed/>
                  <p:pic>
                    <p:nvPicPr>
                      <p:cNvPr id="20" name="Object 19" descr="x squared + y squared + 4 z squared minus 2 x + 4 y + 1 = left parenthesis x minus 1 right parenthesis squared minus 1 + left parenthesis y + 2 right parenthesis squared minus 4 + 4 z squared + 1">
                        <a:extLst>
                          <a:ext uri="{FF2B5EF4-FFF2-40B4-BE49-F238E27FC236}">
                            <a16:creationId xmlns:a16="http://schemas.microsoft.com/office/drawing/2014/main" id="{B9A000C5-1AD3-44BC-9B1F-D7AE962D9105}"/>
                          </a:ext>
                        </a:extLst>
                      </p:cNvPr>
                      <p:cNvPicPr/>
                      <p:nvPr/>
                    </p:nvPicPr>
                    <p:blipFill>
                      <a:blip r:embed="rId6"/>
                      <a:stretch>
                        <a:fillRect/>
                      </a:stretch>
                    </p:blipFill>
                    <p:spPr>
                      <a:xfrm>
                        <a:off x="673819" y="4254924"/>
                        <a:ext cx="8002013" cy="505874"/>
                      </a:xfrm>
                      <a:prstGeom prst="rect">
                        <a:avLst/>
                      </a:prstGeom>
                    </p:spPr>
                  </p:pic>
                </p:oleObj>
              </mc:Fallback>
            </mc:AlternateContent>
          </a:graphicData>
        </a:graphic>
      </p:graphicFrame>
      <p:graphicFrame>
        <p:nvGraphicFramePr>
          <p:cNvPr id="21" name="Object 20" descr=" = left parenthesis x minus 1 right parenthesis squared + left parenthesis y + 2 right parenthesis squared + 4 z squared minus 4.">
            <a:extLst>
              <a:ext uri="{FF2B5EF4-FFF2-40B4-BE49-F238E27FC236}">
                <a16:creationId xmlns:a16="http://schemas.microsoft.com/office/drawing/2014/main" id="{4F6F9494-82CF-46B6-9C81-9058ADFDBD9B}"/>
              </a:ext>
            </a:extLst>
          </p:cNvPr>
          <p:cNvGraphicFramePr>
            <a:graphicFrameLocks noChangeAspect="1"/>
          </p:cNvGraphicFramePr>
          <p:nvPr/>
        </p:nvGraphicFramePr>
        <p:xfrm>
          <a:off x="4103541" y="4924864"/>
          <a:ext cx="3866836" cy="510933"/>
        </p:xfrm>
        <a:graphic>
          <a:graphicData uri="http://schemas.openxmlformats.org/presentationml/2006/ole">
            <mc:AlternateContent xmlns:mc="http://schemas.openxmlformats.org/markup-compatibility/2006">
              <mc:Choice xmlns:v="urn:schemas-microsoft-com:vml" Requires="v">
                <p:oleObj spid="_x0000_s230470" name="Equation" r:id="rId7" imgW="4228920" imgH="558720" progId="Equation.DSMT4">
                  <p:embed/>
                </p:oleObj>
              </mc:Choice>
              <mc:Fallback>
                <p:oleObj name="Equation" r:id="rId7" imgW="4228920" imgH="558720" progId="Equation.DSMT4">
                  <p:embed/>
                  <p:pic>
                    <p:nvPicPr>
                      <p:cNvPr id="21" name="Object 20" descr=" = left parenthesis x minus 1 right parenthesis squared + left parenthesis y + 2 right parenthesis squared + 4 z squared minus 4.">
                        <a:extLst>
                          <a:ext uri="{FF2B5EF4-FFF2-40B4-BE49-F238E27FC236}">
                            <a16:creationId xmlns:a16="http://schemas.microsoft.com/office/drawing/2014/main" id="{4F6F9494-82CF-46B6-9C81-9058ADFDBD9B}"/>
                          </a:ext>
                        </a:extLst>
                      </p:cNvPr>
                      <p:cNvPicPr/>
                      <p:nvPr/>
                    </p:nvPicPr>
                    <p:blipFill>
                      <a:blip r:embed="rId8"/>
                      <a:stretch>
                        <a:fillRect/>
                      </a:stretch>
                    </p:blipFill>
                    <p:spPr>
                      <a:xfrm>
                        <a:off x="4103541" y="4924864"/>
                        <a:ext cx="3866836" cy="510933"/>
                      </a:xfrm>
                      <a:prstGeom prst="rect">
                        <a:avLst/>
                      </a:prstGeom>
                    </p:spPr>
                  </p:pic>
                </p:oleObj>
              </mc:Fallback>
            </mc:AlternateContent>
          </a:graphicData>
        </a:graphic>
      </p:graphicFrame>
    </p:spTree>
    <p:extLst>
      <p:ext uri="{BB962C8B-B14F-4D97-AF65-F5344CB8AC3E}">
        <p14:creationId xmlns:p14="http://schemas.microsoft.com/office/powerpoint/2010/main" val="41666275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Quadric Surfaces </a:t>
            </a:r>
            <a:r>
              <a:rPr lang="en-US" sz="2000" b="0" dirty="0"/>
              <a:t>(4 of 4)</a:t>
            </a:r>
            <a:endParaRPr lang="en-IN" dirty="0"/>
          </a:p>
        </p:txBody>
      </p:sp>
      <p:sp>
        <p:nvSpPr>
          <p:cNvPr id="14" name="Content Placeholder 13"/>
          <p:cNvSpPr>
            <a:spLocks noGrp="1"/>
          </p:cNvSpPr>
          <p:nvPr>
            <p:ph idx="1"/>
          </p:nvPr>
        </p:nvSpPr>
        <p:spPr>
          <a:xfrm>
            <a:off x="457200" y="1600201"/>
            <a:ext cx="3810000" cy="363749"/>
          </a:xfrm>
        </p:spPr>
        <p:txBody>
          <a:bodyPr/>
          <a:lstStyle/>
          <a:p>
            <a:pPr marL="0" indent="0">
              <a:buNone/>
            </a:pPr>
            <a:r>
              <a:rPr lang="en-US" b="1" dirty="0"/>
              <a:t>Solution (concluded):</a:t>
            </a:r>
          </a:p>
        </p:txBody>
      </p:sp>
      <p:sp>
        <p:nvSpPr>
          <p:cNvPr id="15" name="Content Placeholder 14"/>
          <p:cNvSpPr>
            <a:spLocks noGrp="1"/>
          </p:cNvSpPr>
          <p:nvPr>
            <p:ph idx="13"/>
          </p:nvPr>
        </p:nvSpPr>
        <p:spPr>
          <a:xfrm>
            <a:off x="452718" y="2291027"/>
            <a:ext cx="6227482" cy="604574"/>
          </a:xfrm>
        </p:spPr>
        <p:txBody>
          <a:bodyPr/>
          <a:lstStyle/>
          <a:p>
            <a:pPr marL="0" indent="0">
              <a:buNone/>
            </a:pPr>
            <a:r>
              <a:rPr lang="en-US" dirty="0"/>
              <a:t>We can rewrite the original equation as</a:t>
            </a:r>
          </a:p>
        </p:txBody>
      </p:sp>
      <p:graphicFrame>
        <p:nvGraphicFramePr>
          <p:cNvPr id="17" name="Object 16" descr="start fraction left parenthesis x minus 1 right parenthesis squared over 4 end fraction + start fraction left parenthesis y + 2 right parenthesis squared over 4 end fraction + start fraction z squared over 1 end fraction = 1.">
            <a:extLst>
              <a:ext uri="{FF2B5EF4-FFF2-40B4-BE49-F238E27FC236}">
                <a16:creationId xmlns:a16="http://schemas.microsoft.com/office/drawing/2014/main" id="{507ACC72-FDD8-41A8-A4B0-1088F560D3D7}"/>
              </a:ext>
            </a:extLst>
          </p:cNvPr>
          <p:cNvGraphicFramePr>
            <a:graphicFrameLocks noChangeAspect="1"/>
          </p:cNvGraphicFramePr>
          <p:nvPr/>
        </p:nvGraphicFramePr>
        <p:xfrm>
          <a:off x="2743200" y="3124200"/>
          <a:ext cx="3937000" cy="965200"/>
        </p:xfrm>
        <a:graphic>
          <a:graphicData uri="http://schemas.openxmlformats.org/presentationml/2006/ole">
            <mc:AlternateContent xmlns:mc="http://schemas.openxmlformats.org/markup-compatibility/2006">
              <mc:Choice xmlns:v="urn:schemas-microsoft-com:vml" Requires="v">
                <p:oleObj spid="_x0000_s231470" name="Equation" r:id="rId3" imgW="3936960" imgH="965160" progId="Equation.DSMT4">
                  <p:embed/>
                </p:oleObj>
              </mc:Choice>
              <mc:Fallback>
                <p:oleObj name="Equation" r:id="rId3" imgW="3936960" imgH="965160" progId="Equation.DSMT4">
                  <p:embed/>
                  <p:pic>
                    <p:nvPicPr>
                      <p:cNvPr id="17" name="Object 16" descr="start fraction left parenthesis x minus 1 right parenthesis squared over 4 end fraction + start fraction left parenthesis y + 2 right parenthesis squared over 4 end fraction + start fraction z squared over 1 end fraction = 1.">
                        <a:extLst>
                          <a:ext uri="{FF2B5EF4-FFF2-40B4-BE49-F238E27FC236}">
                            <a16:creationId xmlns:a16="http://schemas.microsoft.com/office/drawing/2014/main" id="{507ACC72-FDD8-41A8-A4B0-1088F560D3D7}"/>
                          </a:ext>
                        </a:extLst>
                      </p:cNvPr>
                      <p:cNvPicPr/>
                      <p:nvPr/>
                    </p:nvPicPr>
                    <p:blipFill>
                      <a:blip r:embed="rId4"/>
                      <a:stretch>
                        <a:fillRect/>
                      </a:stretch>
                    </p:blipFill>
                    <p:spPr>
                      <a:xfrm>
                        <a:off x="2743200" y="3124200"/>
                        <a:ext cx="3937000" cy="965200"/>
                      </a:xfrm>
                      <a:prstGeom prst="rect">
                        <a:avLst/>
                      </a:prstGeom>
                    </p:spPr>
                  </p:pic>
                </p:oleObj>
              </mc:Fallback>
            </mc:AlternateContent>
          </a:graphicData>
        </a:graphic>
      </p:graphicFrame>
      <p:sp>
        <p:nvSpPr>
          <p:cNvPr id="16" name="Content Placeholder 15"/>
          <p:cNvSpPr>
            <a:spLocks noGrp="1"/>
          </p:cNvSpPr>
          <p:nvPr>
            <p:ph idx="14"/>
          </p:nvPr>
        </p:nvSpPr>
        <p:spPr>
          <a:xfrm>
            <a:off x="452718" y="4191000"/>
            <a:ext cx="8229600" cy="838200"/>
          </a:xfrm>
        </p:spPr>
        <p:txBody>
          <a:bodyPr/>
          <a:lstStyle/>
          <a:p>
            <a:pPr marL="0" indent="0">
              <a:buNone/>
            </a:pPr>
            <a:r>
              <a:rPr lang="en-US" dirty="0"/>
              <a:t>This is the equation of an ellipsoid whose three semiaxes have lengths 2, 2, and 1 and which is</a:t>
            </a:r>
            <a:endParaRPr lang="en-IN" dirty="0"/>
          </a:p>
        </p:txBody>
      </p:sp>
      <p:sp>
        <p:nvSpPr>
          <p:cNvPr id="4" name="Content Placeholder 3">
            <a:extLst>
              <a:ext uri="{FF2B5EF4-FFF2-40B4-BE49-F238E27FC236}">
                <a16:creationId xmlns:a16="http://schemas.microsoft.com/office/drawing/2014/main" id="{40BBF6AB-1079-4BDB-A136-6A045E0A455F}"/>
              </a:ext>
            </a:extLst>
          </p:cNvPr>
          <p:cNvSpPr>
            <a:spLocks noGrp="1"/>
          </p:cNvSpPr>
          <p:nvPr>
            <p:ph idx="15"/>
          </p:nvPr>
        </p:nvSpPr>
        <p:spPr>
          <a:xfrm>
            <a:off x="452718" y="5155500"/>
            <a:ext cx="3281082" cy="483300"/>
          </a:xfrm>
        </p:spPr>
        <p:txBody>
          <a:bodyPr/>
          <a:lstStyle/>
          <a:p>
            <a:pPr marL="0" indent="0">
              <a:buNone/>
            </a:pPr>
            <a:r>
              <a:rPr lang="en-US" dirty="0"/>
              <a:t>centered at the point</a:t>
            </a:r>
          </a:p>
        </p:txBody>
      </p:sp>
      <p:graphicFrame>
        <p:nvGraphicFramePr>
          <p:cNvPr id="3" name="Object 2" descr="(1, negative 2, 0).">
            <a:extLst>
              <a:ext uri="{FF2B5EF4-FFF2-40B4-BE49-F238E27FC236}">
                <a16:creationId xmlns:a16="http://schemas.microsoft.com/office/drawing/2014/main" id="{039A7EDB-9F49-4848-B65D-46AB6E5DFB2E}"/>
              </a:ext>
            </a:extLst>
          </p:cNvPr>
          <p:cNvGraphicFramePr>
            <a:graphicFrameLocks noChangeAspect="1"/>
          </p:cNvGraphicFramePr>
          <p:nvPr/>
        </p:nvGraphicFramePr>
        <p:xfrm>
          <a:off x="3917950" y="5257799"/>
          <a:ext cx="1587500" cy="393700"/>
        </p:xfrm>
        <a:graphic>
          <a:graphicData uri="http://schemas.openxmlformats.org/presentationml/2006/ole">
            <mc:AlternateContent xmlns:mc="http://schemas.openxmlformats.org/markup-compatibility/2006">
              <mc:Choice xmlns:v="urn:schemas-microsoft-com:vml" Requires="v">
                <p:oleObj spid="_x0000_s231471" name="Equation" r:id="rId5" imgW="1587240" imgH="393480" progId="Equation.DSMT4">
                  <p:embed/>
                </p:oleObj>
              </mc:Choice>
              <mc:Fallback>
                <p:oleObj name="Equation" r:id="rId5" imgW="1587240" imgH="393480" progId="Equation.DSMT4">
                  <p:embed/>
                  <p:pic>
                    <p:nvPicPr>
                      <p:cNvPr id="3" name="Object 2" descr="(1, negative 2, 0).">
                        <a:extLst>
                          <a:ext uri="{FF2B5EF4-FFF2-40B4-BE49-F238E27FC236}">
                            <a16:creationId xmlns:a16="http://schemas.microsoft.com/office/drawing/2014/main" id="{039A7EDB-9F49-4848-B65D-46AB6E5DFB2E}"/>
                          </a:ext>
                        </a:extLst>
                      </p:cNvPr>
                      <p:cNvPicPr/>
                      <p:nvPr/>
                    </p:nvPicPr>
                    <p:blipFill>
                      <a:blip r:embed="rId6"/>
                      <a:stretch>
                        <a:fillRect/>
                      </a:stretch>
                    </p:blipFill>
                    <p:spPr>
                      <a:xfrm>
                        <a:off x="3917950" y="5257799"/>
                        <a:ext cx="1587500" cy="393700"/>
                      </a:xfrm>
                      <a:prstGeom prst="rect">
                        <a:avLst/>
                      </a:prstGeom>
                    </p:spPr>
                  </p:pic>
                </p:oleObj>
              </mc:Fallback>
            </mc:AlternateContent>
          </a:graphicData>
        </a:graphic>
      </p:graphicFrame>
    </p:spTree>
    <p:extLst>
      <p:ext uri="{BB962C8B-B14F-4D97-AF65-F5344CB8AC3E}">
        <p14:creationId xmlns:p14="http://schemas.microsoft.com/office/powerpoint/2010/main" val="18543314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latin typeface="Arial (Heading)"/>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85910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Spheres in Space </a:t>
            </a:r>
            <a:r>
              <a:rPr lang="en-US" sz="2000" b="0" dirty="0"/>
              <a:t>(7 of 7)</a:t>
            </a:r>
            <a:endParaRPr lang="en-IN" dirty="0"/>
          </a:p>
        </p:txBody>
      </p:sp>
      <p:sp>
        <p:nvSpPr>
          <p:cNvPr id="3" name="Content Placeholder 2"/>
          <p:cNvSpPr>
            <a:spLocks noGrp="1"/>
          </p:cNvSpPr>
          <p:nvPr>
            <p:ph idx="1"/>
          </p:nvPr>
        </p:nvSpPr>
        <p:spPr>
          <a:xfrm>
            <a:off x="457200" y="1600201"/>
            <a:ext cx="4419600" cy="609599"/>
          </a:xfrm>
        </p:spPr>
        <p:txBody>
          <a:bodyPr/>
          <a:lstStyle/>
          <a:p>
            <a:pPr marL="0" indent="0">
              <a:buNone/>
            </a:pPr>
            <a:r>
              <a:rPr lang="en-US" sz="3200" b="1" dirty="0"/>
              <a:t>Solution (concluded):</a:t>
            </a:r>
          </a:p>
        </p:txBody>
      </p:sp>
      <p:sp>
        <p:nvSpPr>
          <p:cNvPr id="4" name="Content Placeholder 3"/>
          <p:cNvSpPr>
            <a:spLocks noGrp="1"/>
          </p:cNvSpPr>
          <p:nvPr>
            <p:ph idx="13"/>
          </p:nvPr>
        </p:nvSpPr>
        <p:spPr>
          <a:xfrm>
            <a:off x="457200" y="2362200"/>
            <a:ext cx="7010400" cy="583045"/>
          </a:xfrm>
        </p:spPr>
        <p:txBody>
          <a:bodyPr/>
          <a:lstStyle/>
          <a:p>
            <a:pPr marL="0" indent="0">
              <a:buNone/>
            </a:pPr>
            <a:r>
              <a:rPr lang="en-US" sz="3200" dirty="0"/>
              <a:t>From this standard form, we read that</a:t>
            </a:r>
            <a:endParaRPr lang="en-IN" sz="3200" dirty="0"/>
          </a:p>
        </p:txBody>
      </p:sp>
      <p:graphicFrame>
        <p:nvGraphicFramePr>
          <p:cNvPr id="8" name="Object 7" descr="x sub 0 = start fraction negative 3 over 2 end fraction, y sub 0 = 0, z sub 0 = 2, and a = start fraction radical 21 over 2 end fraction."/>
          <p:cNvGraphicFramePr>
            <a:graphicFrameLocks noChangeAspect="1"/>
          </p:cNvGraphicFramePr>
          <p:nvPr/>
        </p:nvGraphicFramePr>
        <p:xfrm>
          <a:off x="490538" y="3052763"/>
          <a:ext cx="6062662" cy="1103312"/>
        </p:xfrm>
        <a:graphic>
          <a:graphicData uri="http://schemas.openxmlformats.org/presentationml/2006/ole">
            <mc:AlternateContent xmlns:mc="http://schemas.openxmlformats.org/markup-compatibility/2006">
              <mc:Choice xmlns:v="urn:schemas-microsoft-com:vml" Requires="v">
                <p:oleObj spid="_x0000_s124996" name="Equation" r:id="rId3" imgW="2374560" imgH="431640" progId="Equation.DSMT4">
                  <p:embed/>
                </p:oleObj>
              </mc:Choice>
              <mc:Fallback>
                <p:oleObj name="Equation" r:id="rId3" imgW="2374560" imgH="431640" progId="Equation.DSMT4">
                  <p:embed/>
                  <p:pic>
                    <p:nvPicPr>
                      <p:cNvPr id="8" name="Object 7" descr="x sub 0 = start fraction negative 3 over 2 end fraction, y sub 0 = 0, z sub 0 = 2, and a = start fraction radical 21 over 2 end fraction."/>
                      <p:cNvPicPr/>
                      <p:nvPr/>
                    </p:nvPicPr>
                    <p:blipFill>
                      <a:blip r:embed="rId4"/>
                      <a:stretch>
                        <a:fillRect/>
                      </a:stretch>
                    </p:blipFill>
                    <p:spPr>
                      <a:xfrm>
                        <a:off x="490538" y="3052763"/>
                        <a:ext cx="6062662" cy="1103312"/>
                      </a:xfrm>
                      <a:prstGeom prst="rect">
                        <a:avLst/>
                      </a:prstGeom>
                    </p:spPr>
                  </p:pic>
                </p:oleObj>
              </mc:Fallback>
            </mc:AlternateContent>
          </a:graphicData>
        </a:graphic>
      </p:graphicFrame>
      <p:sp>
        <p:nvSpPr>
          <p:cNvPr id="6" name="Content Placeholder 5"/>
          <p:cNvSpPr>
            <a:spLocks noGrp="1"/>
          </p:cNvSpPr>
          <p:nvPr>
            <p:ph idx="14"/>
          </p:nvPr>
        </p:nvSpPr>
        <p:spPr>
          <a:xfrm>
            <a:off x="6705600" y="3352800"/>
            <a:ext cx="914400" cy="546848"/>
          </a:xfrm>
        </p:spPr>
        <p:txBody>
          <a:bodyPr/>
          <a:lstStyle/>
          <a:p>
            <a:pPr marL="0" indent="0">
              <a:buNone/>
            </a:pPr>
            <a:r>
              <a:rPr lang="en-US" sz="3200" dirty="0"/>
              <a:t>The</a:t>
            </a:r>
            <a:endParaRPr lang="en-IN" sz="3200" dirty="0"/>
          </a:p>
        </p:txBody>
      </p:sp>
      <p:sp>
        <p:nvSpPr>
          <p:cNvPr id="5" name="Content Placeholder 4"/>
          <p:cNvSpPr>
            <a:spLocks noGrp="1"/>
          </p:cNvSpPr>
          <p:nvPr>
            <p:ph idx="15"/>
          </p:nvPr>
        </p:nvSpPr>
        <p:spPr>
          <a:xfrm>
            <a:off x="489284" y="4476376"/>
            <a:ext cx="1714500" cy="578224"/>
          </a:xfrm>
        </p:spPr>
        <p:txBody>
          <a:bodyPr/>
          <a:lstStyle/>
          <a:p>
            <a:pPr marL="0" indent="0">
              <a:buNone/>
            </a:pPr>
            <a:r>
              <a:rPr lang="en-US" sz="3200" dirty="0"/>
              <a:t>center is</a:t>
            </a:r>
            <a:endParaRPr lang="en-IN" sz="3200" dirty="0"/>
          </a:p>
        </p:txBody>
      </p:sp>
      <p:graphicFrame>
        <p:nvGraphicFramePr>
          <p:cNvPr id="9" name="Object 8" descr="(start fraction negative 3 over 2 end fraction, 0, 2)."/>
          <p:cNvGraphicFramePr>
            <a:graphicFrameLocks noChangeAspect="1"/>
          </p:cNvGraphicFramePr>
          <p:nvPr/>
        </p:nvGraphicFramePr>
        <p:xfrm>
          <a:off x="2308559" y="4267200"/>
          <a:ext cx="1528763" cy="958850"/>
        </p:xfrm>
        <a:graphic>
          <a:graphicData uri="http://schemas.openxmlformats.org/presentationml/2006/ole">
            <mc:AlternateContent xmlns:mc="http://schemas.openxmlformats.org/markup-compatibility/2006">
              <mc:Choice xmlns:v="urn:schemas-microsoft-com:vml" Requires="v">
                <p:oleObj spid="_x0000_s124997" name="Equation" r:id="rId5" imgW="1498320" imgH="939600" progId="Equation.DSMT4">
                  <p:embed/>
                </p:oleObj>
              </mc:Choice>
              <mc:Fallback>
                <p:oleObj name="Equation" r:id="rId5" imgW="1498320" imgH="939600" progId="Equation.DSMT4">
                  <p:embed/>
                  <p:pic>
                    <p:nvPicPr>
                      <p:cNvPr id="9" name="Object 8" descr="(start fraction negative 3 over 2 end fraction, 0, 2)."/>
                      <p:cNvPicPr/>
                      <p:nvPr/>
                    </p:nvPicPr>
                    <p:blipFill>
                      <a:blip r:embed="rId6"/>
                      <a:stretch>
                        <a:fillRect/>
                      </a:stretch>
                    </p:blipFill>
                    <p:spPr>
                      <a:xfrm>
                        <a:off x="2308559" y="4267200"/>
                        <a:ext cx="1528763" cy="958850"/>
                      </a:xfrm>
                      <a:prstGeom prst="rect">
                        <a:avLst/>
                      </a:prstGeom>
                    </p:spPr>
                  </p:pic>
                </p:oleObj>
              </mc:Fallback>
            </mc:AlternateContent>
          </a:graphicData>
        </a:graphic>
      </p:graphicFrame>
      <p:sp>
        <p:nvSpPr>
          <p:cNvPr id="7" name="Content Placeholder 6"/>
          <p:cNvSpPr>
            <a:spLocks noGrp="1"/>
          </p:cNvSpPr>
          <p:nvPr>
            <p:ph idx="16"/>
          </p:nvPr>
        </p:nvSpPr>
        <p:spPr>
          <a:xfrm>
            <a:off x="4013534" y="4495800"/>
            <a:ext cx="2514600" cy="578224"/>
          </a:xfrm>
        </p:spPr>
        <p:txBody>
          <a:bodyPr/>
          <a:lstStyle/>
          <a:p>
            <a:pPr marL="0" indent="0">
              <a:buNone/>
            </a:pPr>
            <a:r>
              <a:rPr lang="en-US" sz="3200" dirty="0"/>
              <a:t>The radius is</a:t>
            </a:r>
            <a:endParaRPr lang="en-IN" sz="3200" dirty="0"/>
          </a:p>
        </p:txBody>
      </p:sp>
      <p:graphicFrame>
        <p:nvGraphicFramePr>
          <p:cNvPr id="10" name="Object 9" descr="start fraction radical 21 over 2 end fraction."/>
          <p:cNvGraphicFramePr>
            <a:graphicFrameLocks noChangeAspect="1"/>
          </p:cNvGraphicFramePr>
          <p:nvPr/>
        </p:nvGraphicFramePr>
        <p:xfrm>
          <a:off x="6661484" y="4191000"/>
          <a:ext cx="983174" cy="1044625"/>
        </p:xfrm>
        <a:graphic>
          <a:graphicData uri="http://schemas.openxmlformats.org/presentationml/2006/ole">
            <mc:AlternateContent xmlns:mc="http://schemas.openxmlformats.org/markup-compatibility/2006">
              <mc:Choice xmlns:v="urn:schemas-microsoft-com:vml" Requires="v">
                <p:oleObj spid="_x0000_s124998" name="Equation" r:id="rId7" imgW="406080" imgH="431640" progId="Equation.DSMT4">
                  <p:embed/>
                </p:oleObj>
              </mc:Choice>
              <mc:Fallback>
                <p:oleObj name="Equation" r:id="rId7" imgW="406080" imgH="431640" progId="Equation.DSMT4">
                  <p:embed/>
                  <p:pic>
                    <p:nvPicPr>
                      <p:cNvPr id="10" name="Object 9" descr="start fraction radical 21 over 2 end fraction."/>
                      <p:cNvPicPr/>
                      <p:nvPr/>
                    </p:nvPicPr>
                    <p:blipFill>
                      <a:blip r:embed="rId8"/>
                      <a:stretch>
                        <a:fillRect/>
                      </a:stretch>
                    </p:blipFill>
                    <p:spPr>
                      <a:xfrm>
                        <a:off x="6661484" y="4191000"/>
                        <a:ext cx="983174" cy="1044625"/>
                      </a:xfrm>
                      <a:prstGeom prst="rect">
                        <a:avLst/>
                      </a:prstGeom>
                    </p:spPr>
                  </p:pic>
                </p:oleObj>
              </mc:Fallback>
            </mc:AlternateContent>
          </a:graphicData>
        </a:graphic>
      </p:graphicFrame>
    </p:spTree>
    <p:extLst>
      <p:ext uri="{BB962C8B-B14F-4D97-AF65-F5344CB8AC3E}">
        <p14:creationId xmlns:p14="http://schemas.microsoft.com/office/powerpoint/2010/main" val="126686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Section 12.2 </a:t>
            </a:r>
            <a:r>
              <a:rPr lang="en-US" dirty="0"/>
              <a:t>Vectors</a:t>
            </a:r>
            <a:endParaRPr lang="en-US" altLang="en-US" dirty="0"/>
          </a:p>
        </p:txBody>
      </p:sp>
    </p:spTree>
    <p:extLst>
      <p:ext uri="{BB962C8B-B14F-4D97-AF65-F5344CB8AC3E}">
        <p14:creationId xmlns:p14="http://schemas.microsoft.com/office/powerpoint/2010/main" val="34478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(1 of 9)</a:t>
            </a:r>
            <a:endParaRPr lang="en-IN" sz="2000" b="0" dirty="0"/>
          </a:p>
        </p:txBody>
      </p:sp>
      <p:pic>
        <p:nvPicPr>
          <p:cNvPr id="7" name="Content Placeholder 6" descr="A directed line segment vector A B. Point A is the initial point and point B is the terminal point.">
            <a:extLst>
              <a:ext uri="{FF2B5EF4-FFF2-40B4-BE49-F238E27FC236}">
                <a16:creationId xmlns:a16="http://schemas.microsoft.com/office/drawing/2014/main" id="{B544DFB2-72D6-4287-8391-D99399571AF9}"/>
              </a:ext>
            </a:extLst>
          </p:cNvPr>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1600200" y="1636223"/>
            <a:ext cx="5133273" cy="3585553"/>
          </a:xfrm>
        </p:spPr>
      </p:pic>
      <p:sp>
        <p:nvSpPr>
          <p:cNvPr id="3" name="Content Placeholder 2"/>
          <p:cNvSpPr>
            <a:spLocks noGrp="1"/>
          </p:cNvSpPr>
          <p:nvPr>
            <p:ph idx="1"/>
          </p:nvPr>
        </p:nvSpPr>
        <p:spPr>
          <a:xfrm>
            <a:off x="533400" y="5419979"/>
            <a:ext cx="4419600" cy="447421"/>
          </a:xfrm>
        </p:spPr>
        <p:txBody>
          <a:bodyPr/>
          <a:lstStyle/>
          <a:p>
            <a:pPr marL="0" indent="0">
              <a:buNone/>
            </a:pPr>
            <a:r>
              <a:rPr lang="en-US" sz="3000" dirty="0"/>
              <a:t>The directed line segment</a:t>
            </a:r>
            <a:endParaRPr lang="en-IN" sz="3000" dirty="0"/>
          </a:p>
        </p:txBody>
      </p:sp>
      <p:graphicFrame>
        <p:nvGraphicFramePr>
          <p:cNvPr id="9" name="Object 8" descr="vector A B">
            <a:extLst>
              <a:ext uri="{FF2B5EF4-FFF2-40B4-BE49-F238E27FC236}">
                <a16:creationId xmlns:a16="http://schemas.microsoft.com/office/drawing/2014/main" id="{88FA52CA-2DFC-4124-A5D5-28E8DB4F3A4A}"/>
              </a:ext>
            </a:extLst>
          </p:cNvPr>
          <p:cNvGraphicFramePr>
            <a:graphicFrameLocks noChangeAspect="1"/>
          </p:cNvGraphicFramePr>
          <p:nvPr/>
        </p:nvGraphicFramePr>
        <p:xfrm>
          <a:off x="5102134" y="5384800"/>
          <a:ext cx="551825" cy="438950"/>
        </p:xfrm>
        <a:graphic>
          <a:graphicData uri="http://schemas.openxmlformats.org/presentationml/2006/ole">
            <mc:AlternateContent xmlns:mc="http://schemas.openxmlformats.org/markup-compatibility/2006">
              <mc:Choice xmlns:v="urn:schemas-microsoft-com:vml" Requires="v">
                <p:oleObj spid="_x0000_s125976" name="Equation" r:id="rId4" imgW="507960" imgH="406080" progId="Equation.DSMT4">
                  <p:embed/>
                </p:oleObj>
              </mc:Choice>
              <mc:Fallback>
                <p:oleObj name="Equation" r:id="rId4" imgW="507960" imgH="406080" progId="Equation.DSMT4">
                  <p:embed/>
                  <p:pic>
                    <p:nvPicPr>
                      <p:cNvPr id="9" name="Object 8" descr="vector A B">
                        <a:extLst>
                          <a:ext uri="{FF2B5EF4-FFF2-40B4-BE49-F238E27FC236}">
                            <a16:creationId xmlns:a16="http://schemas.microsoft.com/office/drawing/2014/main" id="{88FA52CA-2DFC-4124-A5D5-28E8DB4F3A4A}"/>
                          </a:ext>
                        </a:extLst>
                      </p:cNvPr>
                      <p:cNvPicPr/>
                      <p:nvPr/>
                    </p:nvPicPr>
                    <p:blipFill>
                      <a:blip r:embed="rId5"/>
                      <a:stretch>
                        <a:fillRect/>
                      </a:stretch>
                    </p:blipFill>
                    <p:spPr>
                      <a:xfrm>
                        <a:off x="5102134" y="5384800"/>
                        <a:ext cx="551825" cy="438950"/>
                      </a:xfrm>
                      <a:prstGeom prst="rect">
                        <a:avLst/>
                      </a:prstGeom>
                    </p:spPr>
                  </p:pic>
                </p:oleObj>
              </mc:Fallback>
            </mc:AlternateContent>
          </a:graphicData>
        </a:graphic>
      </p:graphicFrame>
      <p:sp>
        <p:nvSpPr>
          <p:cNvPr id="4" name="Content Placeholder 3"/>
          <p:cNvSpPr>
            <a:spLocks noGrp="1"/>
          </p:cNvSpPr>
          <p:nvPr>
            <p:ph idx="13"/>
          </p:nvPr>
        </p:nvSpPr>
        <p:spPr>
          <a:xfrm>
            <a:off x="5867400" y="5419979"/>
            <a:ext cx="3124200" cy="447421"/>
          </a:xfrm>
        </p:spPr>
        <p:txBody>
          <a:bodyPr/>
          <a:lstStyle/>
          <a:p>
            <a:pPr marL="0" indent="0">
              <a:buNone/>
            </a:pPr>
            <a:r>
              <a:rPr lang="en-US" sz="3000" dirty="0"/>
              <a:t>is called a vector.</a:t>
            </a:r>
            <a:endParaRPr lang="en-IN" sz="3000" dirty="0"/>
          </a:p>
        </p:txBody>
      </p:sp>
    </p:spTree>
    <p:extLst>
      <p:ext uri="{BB962C8B-B14F-4D97-AF65-F5344CB8AC3E}">
        <p14:creationId xmlns:p14="http://schemas.microsoft.com/office/powerpoint/2010/main" val="48713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(2 of 9)</a:t>
            </a:r>
            <a:endParaRPr lang="en-IN" dirty="0"/>
          </a:p>
        </p:txBody>
      </p:sp>
      <p:sp>
        <p:nvSpPr>
          <p:cNvPr id="3" name="Content Placeholder 2"/>
          <p:cNvSpPr>
            <a:spLocks noGrp="1"/>
          </p:cNvSpPr>
          <p:nvPr>
            <p:ph idx="1"/>
          </p:nvPr>
        </p:nvSpPr>
        <p:spPr>
          <a:xfrm>
            <a:off x="457200" y="1600200"/>
            <a:ext cx="8001000" cy="571499"/>
          </a:xfrm>
        </p:spPr>
        <p:txBody>
          <a:bodyPr/>
          <a:lstStyle/>
          <a:p>
            <a:pPr marL="0" indent="0">
              <a:buNone/>
            </a:pPr>
            <a:r>
              <a:rPr lang="en-US" sz="3200" b="1" dirty="0"/>
              <a:t>Definitions:</a:t>
            </a:r>
            <a:r>
              <a:rPr lang="en-US" sz="3200" dirty="0"/>
              <a:t> The vector represented by the</a:t>
            </a:r>
            <a:endParaRPr lang="en-IN" sz="3200" dirty="0"/>
          </a:p>
        </p:txBody>
      </p:sp>
      <p:sp>
        <p:nvSpPr>
          <p:cNvPr id="4" name="Content Placeholder 3"/>
          <p:cNvSpPr>
            <a:spLocks noGrp="1"/>
          </p:cNvSpPr>
          <p:nvPr>
            <p:ph idx="13"/>
          </p:nvPr>
        </p:nvSpPr>
        <p:spPr>
          <a:xfrm>
            <a:off x="457200" y="2266486"/>
            <a:ext cx="4038600" cy="562227"/>
          </a:xfrm>
        </p:spPr>
        <p:txBody>
          <a:bodyPr/>
          <a:lstStyle/>
          <a:p>
            <a:pPr marL="0" indent="0">
              <a:buNone/>
            </a:pPr>
            <a:r>
              <a:rPr lang="en-US" sz="3200" dirty="0"/>
              <a:t>directed line segment</a:t>
            </a:r>
            <a:endParaRPr lang="en-IN" sz="3200" dirty="0"/>
          </a:p>
        </p:txBody>
      </p:sp>
      <p:graphicFrame>
        <p:nvGraphicFramePr>
          <p:cNvPr id="22" name="Object 21" descr="vector A B">
            <a:extLst>
              <a:ext uri="{FF2B5EF4-FFF2-40B4-BE49-F238E27FC236}">
                <a16:creationId xmlns:a16="http://schemas.microsoft.com/office/drawing/2014/main" id="{B73CB90B-1FBB-49B5-B01D-0D21B27B32AE}"/>
              </a:ext>
            </a:extLst>
          </p:cNvPr>
          <p:cNvGraphicFramePr>
            <a:graphicFrameLocks noChangeAspect="1"/>
          </p:cNvGraphicFramePr>
          <p:nvPr/>
        </p:nvGraphicFramePr>
        <p:xfrm>
          <a:off x="4605971" y="2257505"/>
          <a:ext cx="612108" cy="459081"/>
        </p:xfrm>
        <a:graphic>
          <a:graphicData uri="http://schemas.openxmlformats.org/presentationml/2006/ole">
            <mc:AlternateContent xmlns:mc="http://schemas.openxmlformats.org/markup-compatibility/2006">
              <mc:Choice xmlns:v="urn:schemas-microsoft-com:vml" Requires="v">
                <p:oleObj spid="_x0000_s127022" name="Equation" r:id="rId3" imgW="507960" imgH="380880" progId="Equation.DSMT4">
                  <p:embed/>
                </p:oleObj>
              </mc:Choice>
              <mc:Fallback>
                <p:oleObj name="Equation" r:id="rId3" imgW="507960" imgH="380880" progId="Equation.DSMT4">
                  <p:embed/>
                  <p:pic>
                    <p:nvPicPr>
                      <p:cNvPr id="22" name="Object 21" descr="vector A B">
                        <a:extLst>
                          <a:ext uri="{FF2B5EF4-FFF2-40B4-BE49-F238E27FC236}">
                            <a16:creationId xmlns:a16="http://schemas.microsoft.com/office/drawing/2014/main" id="{B73CB90B-1FBB-49B5-B01D-0D21B27B32AE}"/>
                          </a:ext>
                        </a:extLst>
                      </p:cNvPr>
                      <p:cNvPicPr/>
                      <p:nvPr/>
                    </p:nvPicPr>
                    <p:blipFill>
                      <a:blip r:embed="rId4"/>
                      <a:stretch>
                        <a:fillRect/>
                      </a:stretch>
                    </p:blipFill>
                    <p:spPr>
                      <a:xfrm>
                        <a:off x="4605971" y="2257505"/>
                        <a:ext cx="612108" cy="459081"/>
                      </a:xfrm>
                      <a:prstGeom prst="rect">
                        <a:avLst/>
                      </a:prstGeom>
                    </p:spPr>
                  </p:pic>
                </p:oleObj>
              </mc:Fallback>
            </mc:AlternateContent>
          </a:graphicData>
        </a:graphic>
      </p:graphicFrame>
      <p:sp>
        <p:nvSpPr>
          <p:cNvPr id="13" name="Content Placeholder 12"/>
          <p:cNvSpPr>
            <a:spLocks noGrp="1"/>
          </p:cNvSpPr>
          <p:nvPr>
            <p:ph idx="14"/>
          </p:nvPr>
        </p:nvSpPr>
        <p:spPr>
          <a:xfrm>
            <a:off x="5410201" y="2275609"/>
            <a:ext cx="3086099" cy="554182"/>
          </a:xfrm>
        </p:spPr>
        <p:txBody>
          <a:bodyPr/>
          <a:lstStyle/>
          <a:p>
            <a:pPr marL="0" indent="0">
              <a:buNone/>
            </a:pPr>
            <a:r>
              <a:rPr lang="en-US" sz="3200" dirty="0"/>
              <a:t>has </a:t>
            </a:r>
            <a:r>
              <a:rPr lang="en-US" sz="3200" b="1" dirty="0"/>
              <a:t>initial point</a:t>
            </a:r>
            <a:endParaRPr lang="en-IN" sz="3200" dirty="0"/>
          </a:p>
        </p:txBody>
      </p:sp>
      <p:sp>
        <p:nvSpPr>
          <p:cNvPr id="14" name="Content Placeholder 13"/>
          <p:cNvSpPr>
            <a:spLocks noGrp="1"/>
          </p:cNvSpPr>
          <p:nvPr>
            <p:ph idx="15"/>
          </p:nvPr>
        </p:nvSpPr>
        <p:spPr>
          <a:xfrm>
            <a:off x="476250" y="2933700"/>
            <a:ext cx="7467600" cy="554182"/>
          </a:xfrm>
        </p:spPr>
        <p:txBody>
          <a:bodyPr/>
          <a:lstStyle/>
          <a:p>
            <a:pPr marL="0" indent="0">
              <a:buNone/>
            </a:pPr>
            <a:r>
              <a:rPr lang="en-US" sz="3200" i="1" dirty="0"/>
              <a:t>A </a:t>
            </a:r>
            <a:r>
              <a:rPr lang="en-US" sz="3200" dirty="0"/>
              <a:t>and </a:t>
            </a:r>
            <a:r>
              <a:rPr lang="en-US" sz="3200" b="1" dirty="0"/>
              <a:t>terminal point </a:t>
            </a:r>
            <a:r>
              <a:rPr lang="en-US" sz="3200" i="1" dirty="0"/>
              <a:t>B </a:t>
            </a:r>
            <a:r>
              <a:rPr lang="en-US" sz="3200" dirty="0"/>
              <a:t>and its </a:t>
            </a:r>
            <a:r>
              <a:rPr lang="en-US" sz="3200" b="1" dirty="0"/>
              <a:t>length </a:t>
            </a:r>
            <a:r>
              <a:rPr lang="en-US" sz="3200" dirty="0"/>
              <a:t>is</a:t>
            </a:r>
            <a:endParaRPr lang="en-IN" sz="3200" dirty="0"/>
          </a:p>
        </p:txBody>
      </p:sp>
      <p:sp>
        <p:nvSpPr>
          <p:cNvPr id="15" name="Content Placeholder 14"/>
          <p:cNvSpPr>
            <a:spLocks noGrp="1"/>
          </p:cNvSpPr>
          <p:nvPr>
            <p:ph idx="16"/>
          </p:nvPr>
        </p:nvSpPr>
        <p:spPr>
          <a:xfrm>
            <a:off x="457200" y="3600450"/>
            <a:ext cx="2209800" cy="609600"/>
          </a:xfrm>
        </p:spPr>
        <p:txBody>
          <a:bodyPr/>
          <a:lstStyle/>
          <a:p>
            <a:pPr marL="0" indent="0">
              <a:buNone/>
            </a:pPr>
            <a:r>
              <a:rPr lang="en-US" sz="3200" dirty="0"/>
              <a:t>denoted by</a:t>
            </a:r>
            <a:endParaRPr lang="en-IN" sz="3200" dirty="0"/>
          </a:p>
        </p:txBody>
      </p:sp>
      <p:graphicFrame>
        <p:nvGraphicFramePr>
          <p:cNvPr id="23" name="Object 22" descr="the magnitude of vector A B.">
            <a:extLst>
              <a:ext uri="{FF2B5EF4-FFF2-40B4-BE49-F238E27FC236}">
                <a16:creationId xmlns:a16="http://schemas.microsoft.com/office/drawing/2014/main" id="{AD1F35DE-01B5-4E29-91EF-0207428A5F12}"/>
              </a:ext>
            </a:extLst>
          </p:cNvPr>
          <p:cNvGraphicFramePr>
            <a:graphicFrameLocks noChangeAspect="1"/>
          </p:cNvGraphicFramePr>
          <p:nvPr/>
        </p:nvGraphicFramePr>
        <p:xfrm>
          <a:off x="2748458" y="3527627"/>
          <a:ext cx="815619" cy="711813"/>
        </p:xfrm>
        <a:graphic>
          <a:graphicData uri="http://schemas.openxmlformats.org/presentationml/2006/ole">
            <mc:AlternateContent xmlns:mc="http://schemas.openxmlformats.org/markup-compatibility/2006">
              <mc:Choice xmlns:v="urn:schemas-microsoft-com:vml" Requires="v">
                <p:oleObj spid="_x0000_s127023" name="Equation" r:id="rId5" imgW="698400" imgH="609480" progId="Equation.DSMT4">
                  <p:embed/>
                </p:oleObj>
              </mc:Choice>
              <mc:Fallback>
                <p:oleObj name="Equation" r:id="rId5" imgW="698400" imgH="609480" progId="Equation.DSMT4">
                  <p:embed/>
                  <p:pic>
                    <p:nvPicPr>
                      <p:cNvPr id="23" name="Object 22" descr="the magnitude of vector A B.">
                        <a:extLst>
                          <a:ext uri="{FF2B5EF4-FFF2-40B4-BE49-F238E27FC236}">
                            <a16:creationId xmlns:a16="http://schemas.microsoft.com/office/drawing/2014/main" id="{AD1F35DE-01B5-4E29-91EF-0207428A5F12}"/>
                          </a:ext>
                        </a:extLst>
                      </p:cNvPr>
                      <p:cNvPicPr/>
                      <p:nvPr/>
                    </p:nvPicPr>
                    <p:blipFill>
                      <a:blip r:embed="rId6"/>
                      <a:stretch>
                        <a:fillRect/>
                      </a:stretch>
                    </p:blipFill>
                    <p:spPr>
                      <a:xfrm>
                        <a:off x="2748458" y="3527627"/>
                        <a:ext cx="815619" cy="711813"/>
                      </a:xfrm>
                      <a:prstGeom prst="rect">
                        <a:avLst/>
                      </a:prstGeom>
                    </p:spPr>
                  </p:pic>
                </p:oleObj>
              </mc:Fallback>
            </mc:AlternateContent>
          </a:graphicData>
        </a:graphic>
      </p:graphicFrame>
      <p:sp>
        <p:nvSpPr>
          <p:cNvPr id="16" name="Content Placeholder 15"/>
          <p:cNvSpPr>
            <a:spLocks noGrp="1"/>
          </p:cNvSpPr>
          <p:nvPr>
            <p:ph idx="17"/>
          </p:nvPr>
        </p:nvSpPr>
        <p:spPr>
          <a:xfrm>
            <a:off x="3705225" y="3581400"/>
            <a:ext cx="4191000" cy="609600"/>
          </a:xfrm>
        </p:spPr>
        <p:txBody>
          <a:bodyPr/>
          <a:lstStyle/>
          <a:p>
            <a:pPr marL="0" indent="0">
              <a:buNone/>
            </a:pPr>
            <a:r>
              <a:rPr lang="en-US" sz="3200" dirty="0"/>
              <a:t>Two vectors are </a:t>
            </a:r>
            <a:r>
              <a:rPr lang="en-US" sz="3200" b="1" dirty="0"/>
              <a:t>equal</a:t>
            </a:r>
            <a:endParaRPr lang="en-IN" sz="3200" dirty="0"/>
          </a:p>
        </p:txBody>
      </p:sp>
      <p:sp>
        <p:nvSpPr>
          <p:cNvPr id="17" name="Content Placeholder 16"/>
          <p:cNvSpPr>
            <a:spLocks noGrp="1"/>
          </p:cNvSpPr>
          <p:nvPr>
            <p:ph idx="18"/>
          </p:nvPr>
        </p:nvSpPr>
        <p:spPr>
          <a:xfrm>
            <a:off x="457200" y="4314825"/>
            <a:ext cx="7848600" cy="609600"/>
          </a:xfrm>
        </p:spPr>
        <p:txBody>
          <a:bodyPr/>
          <a:lstStyle/>
          <a:p>
            <a:pPr marL="0" indent="0">
              <a:buNone/>
            </a:pPr>
            <a:r>
              <a:rPr lang="en-US" sz="3200" dirty="0"/>
              <a:t>if they have the same length and direction.</a:t>
            </a:r>
            <a:endParaRPr lang="en-IN" sz="3200" dirty="0"/>
          </a:p>
        </p:txBody>
      </p:sp>
    </p:spTree>
    <p:extLst>
      <p:ext uri="{BB962C8B-B14F-4D97-AF65-F5344CB8AC3E}">
        <p14:creationId xmlns:p14="http://schemas.microsoft.com/office/powerpoint/2010/main" val="388121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(3 of 9)</a:t>
            </a:r>
            <a:endParaRPr lang="en-IN" dirty="0"/>
          </a:p>
        </p:txBody>
      </p:sp>
      <p:pic>
        <p:nvPicPr>
          <p:cNvPr id="5" name="Content Placeholder 4" descr="A graph plots vector P Q and its position vector, v. For long description in Notes pane, press F6.">
            <a:extLst>
              <a:ext uri="{FF2B5EF4-FFF2-40B4-BE49-F238E27FC236}">
                <a16:creationId xmlns:a16="http://schemas.microsoft.com/office/drawing/2014/main" id="{6503BA2A-62EF-4AEF-B733-49AE3C312769}"/>
              </a:ext>
            </a:extLst>
          </p:cNvPr>
          <p:cNvPicPr>
            <a:picLocks noGrp="1" noChangeAspect="1"/>
          </p:cNvPicPr>
          <p:nvPr>
            <p:ph idx="16"/>
          </p:nvPr>
        </p:nvPicPr>
        <p:blipFill>
          <a:blip r:embed="rId4">
            <a:extLst>
              <a:ext uri="{28A0092B-C50C-407E-A947-70E740481C1C}">
                <a14:useLocalDpi xmlns:a14="http://schemas.microsoft.com/office/drawing/2010/main" val="0"/>
              </a:ext>
            </a:extLst>
          </a:blip>
          <a:stretch>
            <a:fillRect/>
          </a:stretch>
        </p:blipFill>
        <p:spPr>
          <a:xfrm>
            <a:off x="3124200" y="1447105"/>
            <a:ext cx="3833024" cy="2838041"/>
          </a:xfrm>
        </p:spPr>
      </p:pic>
      <p:sp>
        <p:nvSpPr>
          <p:cNvPr id="19" name="Content Placeholder 18"/>
          <p:cNvSpPr>
            <a:spLocks noGrp="1"/>
          </p:cNvSpPr>
          <p:nvPr>
            <p:ph idx="1"/>
          </p:nvPr>
        </p:nvSpPr>
        <p:spPr>
          <a:xfrm>
            <a:off x="457200" y="4419600"/>
            <a:ext cx="1371600" cy="421188"/>
          </a:xfrm>
        </p:spPr>
        <p:txBody>
          <a:bodyPr/>
          <a:lstStyle/>
          <a:p>
            <a:pPr marL="0" indent="0">
              <a:buNone/>
            </a:pPr>
            <a:r>
              <a:rPr lang="en-US" dirty="0"/>
              <a:t>A vector</a:t>
            </a:r>
            <a:endParaRPr lang="en-IN" dirty="0"/>
          </a:p>
        </p:txBody>
      </p:sp>
      <p:graphicFrame>
        <p:nvGraphicFramePr>
          <p:cNvPr id="31" name="Object 30" descr="vector P Q">
            <a:extLst>
              <a:ext uri="{FF2B5EF4-FFF2-40B4-BE49-F238E27FC236}">
                <a16:creationId xmlns:a16="http://schemas.microsoft.com/office/drawing/2014/main" id="{1D3778A2-BCBB-47D8-A14E-641FB7AEC2B5}"/>
              </a:ext>
            </a:extLst>
          </p:cNvPr>
          <p:cNvGraphicFramePr>
            <a:graphicFrameLocks noChangeAspect="1"/>
          </p:cNvGraphicFramePr>
          <p:nvPr/>
        </p:nvGraphicFramePr>
        <p:xfrm>
          <a:off x="1968370" y="4482607"/>
          <a:ext cx="507512" cy="471261"/>
        </p:xfrm>
        <a:graphic>
          <a:graphicData uri="http://schemas.openxmlformats.org/presentationml/2006/ole">
            <mc:AlternateContent xmlns:mc="http://schemas.openxmlformats.org/markup-compatibility/2006">
              <mc:Choice xmlns:v="urn:schemas-microsoft-com:vml" Requires="v">
                <p:oleObj spid="_x0000_s128046" name="Equation" r:id="rId5" imgW="533160" imgH="495000" progId="Equation.DSMT4">
                  <p:embed/>
                </p:oleObj>
              </mc:Choice>
              <mc:Fallback>
                <p:oleObj name="Equation" r:id="rId5" imgW="533160" imgH="495000" progId="Equation.DSMT4">
                  <p:embed/>
                  <p:pic>
                    <p:nvPicPr>
                      <p:cNvPr id="31" name="Object 30" descr="vector P Q">
                        <a:extLst>
                          <a:ext uri="{FF2B5EF4-FFF2-40B4-BE49-F238E27FC236}">
                            <a16:creationId xmlns:a16="http://schemas.microsoft.com/office/drawing/2014/main" id="{1D3778A2-BCBB-47D8-A14E-641FB7AEC2B5}"/>
                          </a:ext>
                        </a:extLst>
                      </p:cNvPr>
                      <p:cNvPicPr/>
                      <p:nvPr/>
                    </p:nvPicPr>
                    <p:blipFill>
                      <a:blip r:embed="rId6"/>
                      <a:stretch>
                        <a:fillRect/>
                      </a:stretch>
                    </p:blipFill>
                    <p:spPr>
                      <a:xfrm>
                        <a:off x="1968370" y="4482607"/>
                        <a:ext cx="507512" cy="471261"/>
                      </a:xfrm>
                      <a:prstGeom prst="rect">
                        <a:avLst/>
                      </a:prstGeom>
                    </p:spPr>
                  </p:pic>
                </p:oleObj>
              </mc:Fallback>
            </mc:AlternateContent>
          </a:graphicData>
        </a:graphic>
      </p:graphicFrame>
      <p:sp>
        <p:nvSpPr>
          <p:cNvPr id="20" name="Content Placeholder 19"/>
          <p:cNvSpPr>
            <a:spLocks noGrp="1"/>
          </p:cNvSpPr>
          <p:nvPr>
            <p:ph idx="13"/>
          </p:nvPr>
        </p:nvSpPr>
        <p:spPr>
          <a:xfrm>
            <a:off x="2743200" y="4405539"/>
            <a:ext cx="5334000" cy="471261"/>
          </a:xfrm>
        </p:spPr>
        <p:txBody>
          <a:bodyPr/>
          <a:lstStyle/>
          <a:p>
            <a:pPr marL="0" indent="0">
              <a:buNone/>
            </a:pPr>
            <a:r>
              <a:rPr lang="en-US" dirty="0"/>
              <a:t>in standard position has its initial</a:t>
            </a:r>
            <a:endParaRPr lang="en-IN" dirty="0"/>
          </a:p>
        </p:txBody>
      </p:sp>
      <p:sp>
        <p:nvSpPr>
          <p:cNvPr id="21" name="Content Placeholder 20"/>
          <p:cNvSpPr>
            <a:spLocks noGrp="1"/>
          </p:cNvSpPr>
          <p:nvPr>
            <p:ph idx="14"/>
          </p:nvPr>
        </p:nvSpPr>
        <p:spPr>
          <a:xfrm>
            <a:off x="394448" y="4953000"/>
            <a:ext cx="7301752" cy="471261"/>
          </a:xfrm>
        </p:spPr>
        <p:txBody>
          <a:bodyPr/>
          <a:lstStyle/>
          <a:p>
            <a:pPr marL="0" indent="0">
              <a:buNone/>
            </a:pPr>
            <a:r>
              <a:rPr lang="en-US" dirty="0"/>
              <a:t>point at the origin. The directed line segments</a:t>
            </a:r>
            <a:endParaRPr lang="en-IN" dirty="0"/>
          </a:p>
        </p:txBody>
      </p:sp>
      <p:graphicFrame>
        <p:nvGraphicFramePr>
          <p:cNvPr id="32" name="Object 31" descr="vector P Q">
            <a:extLst>
              <a:ext uri="{FF2B5EF4-FFF2-40B4-BE49-F238E27FC236}">
                <a16:creationId xmlns:a16="http://schemas.microsoft.com/office/drawing/2014/main" id="{1D3778A2-BCBB-47D8-A14E-641FB7AEC2B5}"/>
              </a:ext>
            </a:extLst>
          </p:cNvPr>
          <p:cNvGraphicFramePr>
            <a:graphicFrameLocks noChangeAspect="1"/>
          </p:cNvGraphicFramePr>
          <p:nvPr/>
        </p:nvGraphicFramePr>
        <p:xfrm>
          <a:off x="7726680" y="4949203"/>
          <a:ext cx="470648" cy="437031"/>
        </p:xfrm>
        <a:graphic>
          <a:graphicData uri="http://schemas.openxmlformats.org/presentationml/2006/ole">
            <mc:AlternateContent xmlns:mc="http://schemas.openxmlformats.org/markup-compatibility/2006">
              <mc:Choice xmlns:v="urn:schemas-microsoft-com:vml" Requires="v">
                <p:oleObj spid="_x0000_s128047" name="Equation" r:id="rId7" imgW="533160" imgH="495000" progId="Equation.DSMT4">
                  <p:embed/>
                </p:oleObj>
              </mc:Choice>
              <mc:Fallback>
                <p:oleObj name="Equation" r:id="rId7" imgW="533160" imgH="495000" progId="Equation.DSMT4">
                  <p:embed/>
                  <p:pic>
                    <p:nvPicPr>
                      <p:cNvPr id="32" name="Object 31" descr="vector P Q">
                        <a:extLst>
                          <a:ext uri="{FF2B5EF4-FFF2-40B4-BE49-F238E27FC236}">
                            <a16:creationId xmlns:a16="http://schemas.microsoft.com/office/drawing/2014/main" id="{1D3778A2-BCBB-47D8-A14E-641FB7AEC2B5}"/>
                          </a:ext>
                        </a:extLst>
                      </p:cNvPr>
                      <p:cNvPicPr/>
                      <p:nvPr/>
                    </p:nvPicPr>
                    <p:blipFill>
                      <a:blip r:embed="rId6"/>
                      <a:stretch>
                        <a:fillRect/>
                      </a:stretch>
                    </p:blipFill>
                    <p:spPr>
                      <a:xfrm>
                        <a:off x="7726680" y="4949203"/>
                        <a:ext cx="470648" cy="437031"/>
                      </a:xfrm>
                      <a:prstGeom prst="rect">
                        <a:avLst/>
                      </a:prstGeom>
                    </p:spPr>
                  </p:pic>
                </p:oleObj>
              </mc:Fallback>
            </mc:AlternateContent>
          </a:graphicData>
        </a:graphic>
      </p:graphicFrame>
      <p:sp>
        <p:nvSpPr>
          <p:cNvPr id="22" name="Content Placeholder 21"/>
          <p:cNvSpPr>
            <a:spLocks noGrp="1"/>
          </p:cNvSpPr>
          <p:nvPr>
            <p:ph idx="15"/>
          </p:nvPr>
        </p:nvSpPr>
        <p:spPr>
          <a:xfrm>
            <a:off x="457200" y="5562600"/>
            <a:ext cx="8229600" cy="437031"/>
          </a:xfrm>
        </p:spPr>
        <p:txBody>
          <a:bodyPr/>
          <a:lstStyle/>
          <a:p>
            <a:pPr marL="0" indent="0">
              <a:buNone/>
            </a:pPr>
            <a:r>
              <a:rPr lang="en-US" dirty="0"/>
              <a:t>and </a:t>
            </a:r>
            <a:r>
              <a:rPr lang="en-US" b="1" dirty="0"/>
              <a:t>v </a:t>
            </a:r>
            <a:r>
              <a:rPr lang="en-US" dirty="0"/>
              <a:t>are parallel and have the same length.</a:t>
            </a:r>
            <a:endParaRPr lang="en-IN" dirty="0"/>
          </a:p>
        </p:txBody>
      </p:sp>
    </p:spTree>
    <p:extLst>
      <p:ext uri="{BB962C8B-B14F-4D97-AF65-F5344CB8AC3E}">
        <p14:creationId xmlns:p14="http://schemas.microsoft.com/office/powerpoint/2010/main" val="258987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(4 of 9)</a:t>
            </a:r>
            <a:endParaRPr lang="en-IN" dirty="0"/>
          </a:p>
        </p:txBody>
      </p:sp>
      <p:sp>
        <p:nvSpPr>
          <p:cNvPr id="8" name="Content Placeholder 7"/>
          <p:cNvSpPr>
            <a:spLocks noGrp="1"/>
          </p:cNvSpPr>
          <p:nvPr>
            <p:ph idx="1"/>
          </p:nvPr>
        </p:nvSpPr>
        <p:spPr>
          <a:xfrm>
            <a:off x="457200" y="1600201"/>
            <a:ext cx="8458200" cy="866774"/>
          </a:xfrm>
        </p:spPr>
        <p:txBody>
          <a:bodyPr/>
          <a:lstStyle/>
          <a:p>
            <a:pPr marL="0" indent="0">
              <a:buNone/>
            </a:pPr>
            <a:r>
              <a:rPr lang="en-US" sz="2600" b="1" dirty="0"/>
              <a:t>Definition:</a:t>
            </a:r>
            <a:r>
              <a:rPr lang="en-US" sz="2600" dirty="0"/>
              <a:t> If </a:t>
            </a:r>
            <a:r>
              <a:rPr lang="en-US" sz="2600" b="1" dirty="0"/>
              <a:t>v </a:t>
            </a:r>
            <a:r>
              <a:rPr lang="en-US" sz="2600" dirty="0"/>
              <a:t>is a </a:t>
            </a:r>
            <a:r>
              <a:rPr lang="en-US" sz="2600" b="1" dirty="0"/>
              <a:t>two-dimensional </a:t>
            </a:r>
            <a:r>
              <a:rPr lang="en-US" sz="2600" dirty="0"/>
              <a:t>vector in the plane equal to the vector with initial point at the </a:t>
            </a:r>
            <a:r>
              <a:rPr lang="en-US" sz="2400" dirty="0"/>
              <a:t>origin and</a:t>
            </a:r>
            <a:endParaRPr lang="en-IN" sz="2600" dirty="0"/>
          </a:p>
        </p:txBody>
      </p:sp>
      <p:sp>
        <p:nvSpPr>
          <p:cNvPr id="9" name="Content Placeholder 8"/>
          <p:cNvSpPr>
            <a:spLocks noGrp="1"/>
          </p:cNvSpPr>
          <p:nvPr>
            <p:ph idx="13"/>
          </p:nvPr>
        </p:nvSpPr>
        <p:spPr>
          <a:xfrm>
            <a:off x="457199" y="2533650"/>
            <a:ext cx="2181225" cy="457200"/>
          </a:xfrm>
        </p:spPr>
        <p:txBody>
          <a:bodyPr/>
          <a:lstStyle/>
          <a:p>
            <a:pPr marL="0" indent="0">
              <a:buNone/>
            </a:pPr>
            <a:r>
              <a:rPr lang="en-US" sz="2600" dirty="0"/>
              <a:t>terminal point</a:t>
            </a:r>
            <a:endParaRPr lang="en-IN" sz="2600" dirty="0"/>
          </a:p>
        </p:txBody>
      </p:sp>
      <p:graphicFrame>
        <p:nvGraphicFramePr>
          <p:cNvPr id="19" name="Object 18" descr="(upsilon sub 1, upsilon sub 2)">
            <a:extLst>
              <a:ext uri="{FF2B5EF4-FFF2-40B4-BE49-F238E27FC236}">
                <a16:creationId xmlns:a16="http://schemas.microsoft.com/office/drawing/2014/main" id="{DA2B2924-6A7E-45F0-9BCC-0E2025DC92F0}"/>
              </a:ext>
            </a:extLst>
          </p:cNvPr>
          <p:cNvGraphicFramePr>
            <a:graphicFrameLocks noChangeAspect="1"/>
          </p:cNvGraphicFramePr>
          <p:nvPr/>
        </p:nvGraphicFramePr>
        <p:xfrm>
          <a:off x="2705100" y="2524125"/>
          <a:ext cx="1104900" cy="469900"/>
        </p:xfrm>
        <a:graphic>
          <a:graphicData uri="http://schemas.openxmlformats.org/presentationml/2006/ole">
            <mc:AlternateContent xmlns:mc="http://schemas.openxmlformats.org/markup-compatibility/2006">
              <mc:Choice xmlns:v="urn:schemas-microsoft-com:vml" Requires="v">
                <p:oleObj spid="_x0000_s129114" name="Equation" r:id="rId3" imgW="1104840" imgH="469800" progId="Equation.DSMT4">
                  <p:embed/>
                </p:oleObj>
              </mc:Choice>
              <mc:Fallback>
                <p:oleObj name="Equation" r:id="rId3" imgW="1104840" imgH="469800" progId="Equation.DSMT4">
                  <p:embed/>
                  <p:pic>
                    <p:nvPicPr>
                      <p:cNvPr id="19" name="Object 18" descr="(upsilon sub 1, upsilon sub 2)">
                        <a:extLst>
                          <a:ext uri="{FF2B5EF4-FFF2-40B4-BE49-F238E27FC236}">
                            <a16:creationId xmlns:a16="http://schemas.microsoft.com/office/drawing/2014/main" id="{DA2B2924-6A7E-45F0-9BCC-0E2025DC92F0}"/>
                          </a:ext>
                        </a:extLst>
                      </p:cNvPr>
                      <p:cNvPicPr/>
                      <p:nvPr/>
                    </p:nvPicPr>
                    <p:blipFill>
                      <a:blip r:embed="rId4"/>
                      <a:stretch>
                        <a:fillRect/>
                      </a:stretch>
                    </p:blipFill>
                    <p:spPr>
                      <a:xfrm>
                        <a:off x="2705100" y="2524125"/>
                        <a:ext cx="1104900" cy="469900"/>
                      </a:xfrm>
                      <a:prstGeom prst="rect">
                        <a:avLst/>
                      </a:prstGeom>
                    </p:spPr>
                  </p:pic>
                </p:oleObj>
              </mc:Fallback>
            </mc:AlternateContent>
          </a:graphicData>
        </a:graphic>
      </p:graphicFrame>
      <p:sp>
        <p:nvSpPr>
          <p:cNvPr id="10" name="Content Placeholder 9"/>
          <p:cNvSpPr>
            <a:spLocks noGrp="1"/>
          </p:cNvSpPr>
          <p:nvPr>
            <p:ph idx="14"/>
          </p:nvPr>
        </p:nvSpPr>
        <p:spPr>
          <a:xfrm>
            <a:off x="3889375" y="2524125"/>
            <a:ext cx="5038725" cy="533400"/>
          </a:xfrm>
        </p:spPr>
        <p:txBody>
          <a:bodyPr/>
          <a:lstStyle/>
          <a:p>
            <a:pPr marL="0" indent="0">
              <a:buNone/>
            </a:pPr>
            <a:r>
              <a:rPr lang="en-US" sz="2600" dirty="0"/>
              <a:t>then the </a:t>
            </a:r>
            <a:r>
              <a:rPr lang="en-US" sz="2600" b="1" dirty="0"/>
              <a:t>component form </a:t>
            </a:r>
            <a:r>
              <a:rPr lang="en-US" sz="2600" dirty="0"/>
              <a:t>of </a:t>
            </a:r>
            <a:r>
              <a:rPr lang="en-US" sz="2600" b="1" dirty="0"/>
              <a:t>v </a:t>
            </a:r>
            <a:r>
              <a:rPr lang="en-US" sz="2600" dirty="0"/>
              <a:t>is</a:t>
            </a:r>
            <a:endParaRPr lang="en-IN" sz="2600" dirty="0"/>
          </a:p>
        </p:txBody>
      </p:sp>
      <p:graphicFrame>
        <p:nvGraphicFramePr>
          <p:cNvPr id="21" name="Object 20" descr="v = left angle bracket upsilon sub 1, upsilon sub 2 right angle bracket.">
            <a:extLst>
              <a:ext uri="{FF2B5EF4-FFF2-40B4-BE49-F238E27FC236}">
                <a16:creationId xmlns:a16="http://schemas.microsoft.com/office/drawing/2014/main" id="{55E4A5B7-AC61-410D-9444-01512525787C}"/>
              </a:ext>
            </a:extLst>
          </p:cNvPr>
          <p:cNvGraphicFramePr>
            <a:graphicFrameLocks noChangeAspect="1"/>
          </p:cNvGraphicFramePr>
          <p:nvPr/>
        </p:nvGraphicFramePr>
        <p:xfrm>
          <a:off x="3519805" y="3226943"/>
          <a:ext cx="1816100" cy="530860"/>
        </p:xfrm>
        <a:graphic>
          <a:graphicData uri="http://schemas.openxmlformats.org/presentationml/2006/ole">
            <mc:AlternateContent xmlns:mc="http://schemas.openxmlformats.org/markup-compatibility/2006">
              <mc:Choice xmlns:v="urn:schemas-microsoft-com:vml" Requires="v">
                <p:oleObj spid="_x0000_s129115" name="Equation" r:id="rId5" imgW="1650960" imgH="482400" progId="Equation.DSMT4">
                  <p:embed/>
                </p:oleObj>
              </mc:Choice>
              <mc:Fallback>
                <p:oleObj name="Equation" r:id="rId5" imgW="1650960" imgH="482400" progId="Equation.DSMT4">
                  <p:embed/>
                  <p:pic>
                    <p:nvPicPr>
                      <p:cNvPr id="21" name="Object 20" descr="v = left angle bracket upsilon sub 1, upsilon sub 2 right angle bracket.">
                        <a:extLst>
                          <a:ext uri="{FF2B5EF4-FFF2-40B4-BE49-F238E27FC236}">
                            <a16:creationId xmlns:a16="http://schemas.microsoft.com/office/drawing/2014/main" id="{55E4A5B7-AC61-410D-9444-01512525787C}"/>
                          </a:ext>
                        </a:extLst>
                      </p:cNvPr>
                      <p:cNvPicPr/>
                      <p:nvPr/>
                    </p:nvPicPr>
                    <p:blipFill>
                      <a:blip r:embed="rId6"/>
                      <a:stretch>
                        <a:fillRect/>
                      </a:stretch>
                    </p:blipFill>
                    <p:spPr>
                      <a:xfrm>
                        <a:off x="3519805" y="3226943"/>
                        <a:ext cx="1816100" cy="530860"/>
                      </a:xfrm>
                      <a:prstGeom prst="rect">
                        <a:avLst/>
                      </a:prstGeom>
                    </p:spPr>
                  </p:pic>
                </p:oleObj>
              </mc:Fallback>
            </mc:AlternateContent>
          </a:graphicData>
        </a:graphic>
      </p:graphicFrame>
      <p:sp>
        <p:nvSpPr>
          <p:cNvPr id="11" name="Content Placeholder 10"/>
          <p:cNvSpPr>
            <a:spLocks noGrp="1"/>
          </p:cNvSpPr>
          <p:nvPr>
            <p:ph idx="15"/>
          </p:nvPr>
        </p:nvSpPr>
        <p:spPr>
          <a:xfrm>
            <a:off x="457200" y="3886200"/>
            <a:ext cx="8001000" cy="476250"/>
          </a:xfrm>
        </p:spPr>
        <p:txBody>
          <a:bodyPr/>
          <a:lstStyle/>
          <a:p>
            <a:pPr marL="0" indent="0">
              <a:buNone/>
            </a:pPr>
            <a:r>
              <a:rPr lang="en-US" sz="2600" dirty="0"/>
              <a:t>If </a:t>
            </a:r>
            <a:r>
              <a:rPr lang="en-US" sz="2600" b="1" dirty="0"/>
              <a:t>v </a:t>
            </a:r>
            <a:r>
              <a:rPr lang="en-US" sz="2600" dirty="0"/>
              <a:t>is a </a:t>
            </a:r>
            <a:r>
              <a:rPr lang="en-US" sz="2600" b="1" dirty="0"/>
              <a:t>three-dimensional </a:t>
            </a:r>
            <a:r>
              <a:rPr lang="en-US" sz="2600" dirty="0"/>
              <a:t>vector equal to the vector</a:t>
            </a:r>
          </a:p>
        </p:txBody>
      </p:sp>
      <p:sp>
        <p:nvSpPr>
          <p:cNvPr id="12" name="Content Placeholder 11"/>
          <p:cNvSpPr>
            <a:spLocks noGrp="1"/>
          </p:cNvSpPr>
          <p:nvPr>
            <p:ph idx="16"/>
          </p:nvPr>
        </p:nvSpPr>
        <p:spPr>
          <a:xfrm>
            <a:off x="443753" y="4422775"/>
            <a:ext cx="6928597" cy="485775"/>
          </a:xfrm>
        </p:spPr>
        <p:txBody>
          <a:bodyPr/>
          <a:lstStyle/>
          <a:p>
            <a:pPr marL="0" indent="0">
              <a:buNone/>
            </a:pPr>
            <a:r>
              <a:rPr lang="en-US" sz="2600" dirty="0"/>
              <a:t>with initial point at the origin and terminal point</a:t>
            </a:r>
          </a:p>
        </p:txBody>
      </p:sp>
      <p:graphicFrame>
        <p:nvGraphicFramePr>
          <p:cNvPr id="20" name="Object 19" descr="(upsilon sub 1, upsilon sub 2, upsilon sub 3)">
            <a:extLst>
              <a:ext uri="{FF2B5EF4-FFF2-40B4-BE49-F238E27FC236}">
                <a16:creationId xmlns:a16="http://schemas.microsoft.com/office/drawing/2014/main" id="{EDC21050-537C-4C72-A42E-A20FAEEA5250}"/>
              </a:ext>
            </a:extLst>
          </p:cNvPr>
          <p:cNvGraphicFramePr>
            <a:graphicFrameLocks noChangeAspect="1"/>
          </p:cNvGraphicFramePr>
          <p:nvPr/>
        </p:nvGraphicFramePr>
        <p:xfrm>
          <a:off x="7442572" y="4413643"/>
          <a:ext cx="1491506" cy="456081"/>
        </p:xfrm>
        <a:graphic>
          <a:graphicData uri="http://schemas.openxmlformats.org/presentationml/2006/ole">
            <mc:AlternateContent xmlns:mc="http://schemas.openxmlformats.org/markup-compatibility/2006">
              <mc:Choice xmlns:v="urn:schemas-microsoft-com:vml" Requires="v">
                <p:oleObj spid="_x0000_s129116" name="Equation" r:id="rId7" imgW="1536480" imgH="469800" progId="Equation.DSMT4">
                  <p:embed/>
                </p:oleObj>
              </mc:Choice>
              <mc:Fallback>
                <p:oleObj name="Equation" r:id="rId7" imgW="1536480" imgH="469800" progId="Equation.DSMT4">
                  <p:embed/>
                  <p:pic>
                    <p:nvPicPr>
                      <p:cNvPr id="20" name="Object 19" descr="(upsilon sub 1, upsilon sub 2, upsilon sub 3)">
                        <a:extLst>
                          <a:ext uri="{FF2B5EF4-FFF2-40B4-BE49-F238E27FC236}">
                            <a16:creationId xmlns:a16="http://schemas.microsoft.com/office/drawing/2014/main" id="{EDC21050-537C-4C72-A42E-A20FAEEA5250}"/>
                          </a:ext>
                        </a:extLst>
                      </p:cNvPr>
                      <p:cNvPicPr/>
                      <p:nvPr/>
                    </p:nvPicPr>
                    <p:blipFill>
                      <a:blip r:embed="rId8"/>
                      <a:stretch>
                        <a:fillRect/>
                      </a:stretch>
                    </p:blipFill>
                    <p:spPr>
                      <a:xfrm>
                        <a:off x="7442572" y="4413643"/>
                        <a:ext cx="1491506" cy="456081"/>
                      </a:xfrm>
                      <a:prstGeom prst="rect">
                        <a:avLst/>
                      </a:prstGeom>
                    </p:spPr>
                  </p:pic>
                </p:oleObj>
              </mc:Fallback>
            </mc:AlternateContent>
          </a:graphicData>
        </a:graphic>
      </p:graphicFrame>
      <p:sp>
        <p:nvSpPr>
          <p:cNvPr id="13" name="Content Placeholder 12"/>
          <p:cNvSpPr>
            <a:spLocks noGrp="1"/>
          </p:cNvSpPr>
          <p:nvPr>
            <p:ph idx="17"/>
          </p:nvPr>
        </p:nvSpPr>
        <p:spPr>
          <a:xfrm>
            <a:off x="457200" y="4972050"/>
            <a:ext cx="5029200" cy="457200"/>
          </a:xfrm>
        </p:spPr>
        <p:txBody>
          <a:bodyPr/>
          <a:lstStyle/>
          <a:p>
            <a:pPr marL="0" indent="0">
              <a:buNone/>
            </a:pPr>
            <a:r>
              <a:rPr lang="en-US" sz="2600" dirty="0"/>
              <a:t>then the </a:t>
            </a:r>
            <a:r>
              <a:rPr lang="en-US" sz="2600" b="1" dirty="0"/>
              <a:t>component form </a:t>
            </a:r>
            <a:r>
              <a:rPr lang="en-US" sz="2600" dirty="0"/>
              <a:t>of </a:t>
            </a:r>
            <a:r>
              <a:rPr lang="en-US" sz="2600" b="1" dirty="0"/>
              <a:t>v </a:t>
            </a:r>
            <a:r>
              <a:rPr lang="en-US" sz="2600" dirty="0"/>
              <a:t>is</a:t>
            </a:r>
            <a:endParaRPr lang="en-IN" sz="2600" dirty="0"/>
          </a:p>
        </p:txBody>
      </p:sp>
      <p:graphicFrame>
        <p:nvGraphicFramePr>
          <p:cNvPr id="22" name="Object 21" descr="v = left angle bracket upsilon sub 1, upsilon sub 2, upsilon sub 3 right angle bracket.">
            <a:extLst>
              <a:ext uri="{FF2B5EF4-FFF2-40B4-BE49-F238E27FC236}">
                <a16:creationId xmlns:a16="http://schemas.microsoft.com/office/drawing/2014/main" id="{5F34FA62-F7E4-4B4A-B0E4-30C21323F926}"/>
              </a:ext>
            </a:extLst>
          </p:cNvPr>
          <p:cNvGraphicFramePr>
            <a:graphicFrameLocks noChangeAspect="1"/>
          </p:cNvGraphicFramePr>
          <p:nvPr/>
        </p:nvGraphicFramePr>
        <p:xfrm>
          <a:off x="3531908" y="5593135"/>
          <a:ext cx="2516259" cy="569153"/>
        </p:xfrm>
        <a:graphic>
          <a:graphicData uri="http://schemas.openxmlformats.org/presentationml/2006/ole">
            <mc:AlternateContent xmlns:mc="http://schemas.openxmlformats.org/markup-compatibility/2006">
              <mc:Choice xmlns:v="urn:schemas-microsoft-com:vml" Requires="v">
                <p:oleObj spid="_x0000_s129117" name="Equation" r:id="rId9" imgW="2133360" imgH="482400" progId="Equation.DSMT4">
                  <p:embed/>
                </p:oleObj>
              </mc:Choice>
              <mc:Fallback>
                <p:oleObj name="Equation" r:id="rId9" imgW="2133360" imgH="482400" progId="Equation.DSMT4">
                  <p:embed/>
                  <p:pic>
                    <p:nvPicPr>
                      <p:cNvPr id="22" name="Object 21" descr="v = left angle bracket upsilon sub 1, upsilon sub 2, upsilon sub 3 right angle bracket.">
                        <a:extLst>
                          <a:ext uri="{FF2B5EF4-FFF2-40B4-BE49-F238E27FC236}">
                            <a16:creationId xmlns:a16="http://schemas.microsoft.com/office/drawing/2014/main" id="{5F34FA62-F7E4-4B4A-B0E4-30C21323F926}"/>
                          </a:ext>
                        </a:extLst>
                      </p:cNvPr>
                      <p:cNvPicPr/>
                      <p:nvPr/>
                    </p:nvPicPr>
                    <p:blipFill>
                      <a:blip r:embed="rId10"/>
                      <a:stretch>
                        <a:fillRect/>
                      </a:stretch>
                    </p:blipFill>
                    <p:spPr>
                      <a:xfrm>
                        <a:off x="3531908" y="5593135"/>
                        <a:ext cx="2516259" cy="569153"/>
                      </a:xfrm>
                      <a:prstGeom prst="rect">
                        <a:avLst/>
                      </a:prstGeom>
                    </p:spPr>
                  </p:pic>
                </p:oleObj>
              </mc:Fallback>
            </mc:AlternateContent>
          </a:graphicData>
        </a:graphic>
      </p:graphicFrame>
    </p:spTree>
    <p:extLst>
      <p:ext uri="{BB962C8B-B14F-4D97-AF65-F5344CB8AC3E}">
        <p14:creationId xmlns:p14="http://schemas.microsoft.com/office/powerpoint/2010/main" val="136737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Section 12.1 </a:t>
            </a:r>
            <a:r>
              <a:rPr lang="en-US" dirty="0"/>
              <a:t>Three-Dimensional Coordinate Systems</a:t>
            </a:r>
          </a:p>
        </p:txBody>
      </p:sp>
    </p:spTree>
    <p:extLst>
      <p:ext uri="{BB962C8B-B14F-4D97-AF65-F5344CB8AC3E}">
        <p14:creationId xmlns:p14="http://schemas.microsoft.com/office/powerpoint/2010/main" val="384303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(5 of 9)</a:t>
            </a:r>
            <a:endParaRPr lang="en-IN" dirty="0"/>
          </a:p>
        </p:txBody>
      </p:sp>
      <p:sp>
        <p:nvSpPr>
          <p:cNvPr id="3" name="Content Placeholder 2"/>
          <p:cNvSpPr>
            <a:spLocks noGrp="1"/>
          </p:cNvSpPr>
          <p:nvPr>
            <p:ph idx="1"/>
          </p:nvPr>
        </p:nvSpPr>
        <p:spPr>
          <a:xfrm>
            <a:off x="457200" y="1600201"/>
            <a:ext cx="7162800" cy="533399"/>
          </a:xfrm>
        </p:spPr>
        <p:txBody>
          <a:bodyPr/>
          <a:lstStyle/>
          <a:p>
            <a:pPr marL="0" indent="0">
              <a:buNone/>
            </a:pPr>
            <a:r>
              <a:rPr lang="en-US" sz="3200" dirty="0"/>
              <a:t>The </a:t>
            </a:r>
            <a:r>
              <a:rPr lang="en-US" sz="3200" b="1" dirty="0"/>
              <a:t>magnitude </a:t>
            </a:r>
            <a:r>
              <a:rPr lang="en-US" sz="3200" dirty="0"/>
              <a:t>or </a:t>
            </a:r>
            <a:r>
              <a:rPr lang="en-US" sz="3200" b="1" dirty="0"/>
              <a:t>length </a:t>
            </a:r>
            <a:r>
              <a:rPr lang="en-US" sz="3200" dirty="0"/>
              <a:t>of the vector</a:t>
            </a:r>
            <a:endParaRPr lang="en-IN" sz="3200" dirty="0"/>
          </a:p>
        </p:txBody>
      </p:sp>
      <p:graphicFrame>
        <p:nvGraphicFramePr>
          <p:cNvPr id="8" name="Object 7" descr="v = vector P Q">
            <a:extLst>
              <a:ext uri="{FF2B5EF4-FFF2-40B4-BE49-F238E27FC236}">
                <a16:creationId xmlns:a16="http://schemas.microsoft.com/office/drawing/2014/main" id="{D8B322C9-2DEA-492E-AC2B-DEB65C1E7D41}"/>
              </a:ext>
            </a:extLst>
          </p:cNvPr>
          <p:cNvGraphicFramePr>
            <a:graphicFrameLocks noChangeAspect="1"/>
          </p:cNvGraphicFramePr>
          <p:nvPr/>
        </p:nvGraphicFramePr>
        <p:xfrm>
          <a:off x="7733082" y="1628858"/>
          <a:ext cx="1191385" cy="512574"/>
        </p:xfrm>
        <a:graphic>
          <a:graphicData uri="http://schemas.openxmlformats.org/presentationml/2006/ole">
            <mc:AlternateContent xmlns:mc="http://schemas.openxmlformats.org/markup-compatibility/2006">
              <mc:Choice xmlns:v="urn:schemas-microsoft-com:vml" Requires="v">
                <p:oleObj spid="_x0000_s130094" name="Equation" r:id="rId3" imgW="1091880" imgH="469800" progId="Equation.DSMT4">
                  <p:embed/>
                </p:oleObj>
              </mc:Choice>
              <mc:Fallback>
                <p:oleObj name="Equation" r:id="rId3" imgW="1091880" imgH="469800" progId="Equation.DSMT4">
                  <p:embed/>
                  <p:pic>
                    <p:nvPicPr>
                      <p:cNvPr id="8" name="Object 7" descr="v = vector P Q">
                        <a:extLst>
                          <a:ext uri="{FF2B5EF4-FFF2-40B4-BE49-F238E27FC236}">
                            <a16:creationId xmlns:a16="http://schemas.microsoft.com/office/drawing/2014/main" id="{D8B322C9-2DEA-492E-AC2B-DEB65C1E7D41}"/>
                          </a:ext>
                        </a:extLst>
                      </p:cNvPr>
                      <p:cNvPicPr/>
                      <p:nvPr/>
                    </p:nvPicPr>
                    <p:blipFill>
                      <a:blip r:embed="rId4"/>
                      <a:stretch>
                        <a:fillRect/>
                      </a:stretch>
                    </p:blipFill>
                    <p:spPr>
                      <a:xfrm>
                        <a:off x="7733082" y="1628858"/>
                        <a:ext cx="1191385" cy="512574"/>
                      </a:xfrm>
                      <a:prstGeom prst="rect">
                        <a:avLst/>
                      </a:prstGeom>
                    </p:spPr>
                  </p:pic>
                </p:oleObj>
              </mc:Fallback>
            </mc:AlternateContent>
          </a:graphicData>
        </a:graphic>
      </p:graphicFrame>
      <p:sp>
        <p:nvSpPr>
          <p:cNvPr id="4" name="Content Placeholder 3"/>
          <p:cNvSpPr>
            <a:spLocks noGrp="1"/>
          </p:cNvSpPr>
          <p:nvPr>
            <p:ph idx="13"/>
          </p:nvPr>
        </p:nvSpPr>
        <p:spPr>
          <a:xfrm>
            <a:off x="501316" y="2262496"/>
            <a:ext cx="4953000" cy="583045"/>
          </a:xfrm>
        </p:spPr>
        <p:txBody>
          <a:bodyPr/>
          <a:lstStyle/>
          <a:p>
            <a:pPr marL="0" indent="0">
              <a:buNone/>
            </a:pPr>
            <a:r>
              <a:rPr lang="en-US" sz="3200" dirty="0"/>
              <a:t>is the nonnegative number</a:t>
            </a:r>
            <a:endParaRPr lang="en-IN" sz="3200" dirty="0"/>
          </a:p>
        </p:txBody>
      </p:sp>
      <p:graphicFrame>
        <p:nvGraphicFramePr>
          <p:cNvPr id="9" name="Object 8" descr="the magnitude of v = the square root of start expression upsilon sub 1 squared + upsilon sub 2 squared + upsilon sub 3 squared end expression = the square root of start expression left parenthesis x sub 2 minus x sub 1 right parenthesis squared + left parenthesis y sub 2 minus y sub 1 right parenthesis squared + left parenthesis z sub 2 minus z sub 1 right parenthesis squared end expression">
            <a:extLst>
              <a:ext uri="{FF2B5EF4-FFF2-40B4-BE49-F238E27FC236}">
                <a16:creationId xmlns:a16="http://schemas.microsoft.com/office/drawing/2014/main" id="{56903646-AB26-4040-B1BA-4CA289E3963A}"/>
              </a:ext>
            </a:extLst>
          </p:cNvPr>
          <p:cNvGraphicFramePr>
            <a:graphicFrameLocks noChangeAspect="1"/>
          </p:cNvGraphicFramePr>
          <p:nvPr/>
        </p:nvGraphicFramePr>
        <p:xfrm>
          <a:off x="615726" y="3588168"/>
          <a:ext cx="8191643" cy="673418"/>
        </p:xfrm>
        <a:graphic>
          <a:graphicData uri="http://schemas.openxmlformats.org/presentationml/2006/ole">
            <mc:AlternateContent xmlns:mc="http://schemas.openxmlformats.org/markup-compatibility/2006">
              <mc:Choice xmlns:v="urn:schemas-microsoft-com:vml" Requires="v">
                <p:oleObj spid="_x0000_s130095" name="Equation" r:id="rId5" imgW="8191440" imgH="672840" progId="Equation.DSMT4">
                  <p:embed/>
                </p:oleObj>
              </mc:Choice>
              <mc:Fallback>
                <p:oleObj name="Equation" r:id="rId5" imgW="8191440" imgH="672840" progId="Equation.DSMT4">
                  <p:embed/>
                  <p:pic>
                    <p:nvPicPr>
                      <p:cNvPr id="9" name="Object 8" descr="the magnitude of v = the square root of start expression upsilon sub 1 squared + upsilon sub 2 squared + upsilon sub 3 squared end expression = the square root of start expression left parenthesis x sub 2 minus x sub 1 right parenthesis squared + left parenthesis y sub 2 minus y sub 1 right parenthesis squared + left parenthesis z sub 2 minus z sub 1 right parenthesis squared end expression">
                        <a:extLst>
                          <a:ext uri="{FF2B5EF4-FFF2-40B4-BE49-F238E27FC236}">
                            <a16:creationId xmlns:a16="http://schemas.microsoft.com/office/drawing/2014/main" id="{56903646-AB26-4040-B1BA-4CA289E3963A}"/>
                          </a:ext>
                        </a:extLst>
                      </p:cNvPr>
                      <p:cNvPicPr/>
                      <p:nvPr/>
                    </p:nvPicPr>
                    <p:blipFill>
                      <a:blip r:embed="rId6"/>
                      <a:stretch>
                        <a:fillRect/>
                      </a:stretch>
                    </p:blipFill>
                    <p:spPr>
                      <a:xfrm>
                        <a:off x="615726" y="3588168"/>
                        <a:ext cx="8191643" cy="673418"/>
                      </a:xfrm>
                      <a:prstGeom prst="rect">
                        <a:avLst/>
                      </a:prstGeom>
                    </p:spPr>
                  </p:pic>
                </p:oleObj>
              </mc:Fallback>
            </mc:AlternateContent>
          </a:graphicData>
        </a:graphic>
      </p:graphicFrame>
    </p:spTree>
    <p:extLst>
      <p:ext uri="{BB962C8B-B14F-4D97-AF65-F5344CB8AC3E}">
        <p14:creationId xmlns:p14="http://schemas.microsoft.com/office/powerpoint/2010/main" val="371064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(6 of 9)</a:t>
            </a:r>
            <a:endParaRPr lang="en-IN" dirty="0"/>
          </a:p>
        </p:txBody>
      </p:sp>
      <p:sp>
        <p:nvSpPr>
          <p:cNvPr id="14" name="Content Placeholder 13">
            <a:extLst>
              <a:ext uri="{C183D7F6-B498-43B3-948B-1728B52AA6E4}">
                <adec:decorative xmlns:adec="http://schemas.microsoft.com/office/drawing/2017/decorative" val="1"/>
              </a:ext>
            </a:extLst>
          </p:cNvPr>
          <p:cNvSpPr>
            <a:spLocks noGrp="1"/>
          </p:cNvSpPr>
          <p:nvPr>
            <p:ph idx="1"/>
          </p:nvPr>
        </p:nvSpPr>
        <p:spPr>
          <a:xfrm>
            <a:off x="457200" y="1600199"/>
            <a:ext cx="8077200" cy="485775"/>
          </a:xfrm>
        </p:spPr>
        <p:txBody>
          <a:bodyPr/>
          <a:lstStyle/>
          <a:p>
            <a:pPr marL="0" indent="0">
              <a:buNone/>
            </a:pPr>
            <a:r>
              <a:rPr lang="en-US" sz="2600" b="1" dirty="0"/>
              <a:t>Example: </a:t>
            </a:r>
            <a:r>
              <a:rPr lang="en-US" sz="2600" dirty="0"/>
              <a:t>Find the </a:t>
            </a:r>
            <a:r>
              <a:rPr lang="en-US" sz="2600" b="1" dirty="0"/>
              <a:t>(a) </a:t>
            </a:r>
            <a:r>
              <a:rPr lang="en-US" sz="2600" dirty="0"/>
              <a:t>component form and </a:t>
            </a:r>
            <a:r>
              <a:rPr lang="en-US" sz="2600" b="1" dirty="0"/>
              <a:t>(b) </a:t>
            </a:r>
            <a:r>
              <a:rPr lang="en-US" sz="2600" dirty="0"/>
              <a:t>length</a:t>
            </a:r>
            <a:endParaRPr lang="en-IN" sz="2600" dirty="0"/>
          </a:p>
        </p:txBody>
      </p:sp>
      <p:sp>
        <p:nvSpPr>
          <p:cNvPr id="15" name="Content Placeholder 14">
            <a:extLst>
              <a:ext uri="{C183D7F6-B498-43B3-948B-1728B52AA6E4}">
                <adec:decorative xmlns:adec="http://schemas.microsoft.com/office/drawing/2017/decorative" val="1"/>
              </a:ext>
            </a:extLst>
          </p:cNvPr>
          <p:cNvSpPr>
            <a:spLocks noGrp="1"/>
          </p:cNvSpPr>
          <p:nvPr>
            <p:ph idx="13"/>
          </p:nvPr>
        </p:nvSpPr>
        <p:spPr>
          <a:xfrm>
            <a:off x="457200" y="2162175"/>
            <a:ext cx="4343400" cy="457200"/>
          </a:xfrm>
        </p:spPr>
        <p:txBody>
          <a:bodyPr/>
          <a:lstStyle/>
          <a:p>
            <a:pPr marL="0" indent="0">
              <a:buNone/>
            </a:pPr>
            <a:r>
              <a:rPr lang="en-US" sz="2600" dirty="0"/>
              <a:t>of the vector with initial point</a:t>
            </a:r>
            <a:endParaRPr lang="en-IN" sz="2600" dirty="0"/>
          </a:p>
        </p:txBody>
      </p:sp>
      <p:graphicFrame>
        <p:nvGraphicFramePr>
          <p:cNvPr id="28" name="Object 27" descr="P (negative 3, 4, 1)"/>
          <p:cNvGraphicFramePr>
            <a:graphicFrameLocks noChangeAspect="1"/>
          </p:cNvGraphicFramePr>
          <p:nvPr/>
        </p:nvGraphicFramePr>
        <p:xfrm>
          <a:off x="4825163" y="2145712"/>
          <a:ext cx="1522387" cy="499145"/>
        </p:xfrm>
        <a:graphic>
          <a:graphicData uri="http://schemas.openxmlformats.org/presentationml/2006/ole">
            <mc:AlternateContent xmlns:mc="http://schemas.openxmlformats.org/markup-compatibility/2006">
              <mc:Choice xmlns:v="urn:schemas-microsoft-com:vml" Requires="v">
                <p:oleObj spid="_x0000_s131184" name="Equation" r:id="rId3" imgW="774360" imgH="253800" progId="Equation.DSMT4">
                  <p:embed/>
                </p:oleObj>
              </mc:Choice>
              <mc:Fallback>
                <p:oleObj name="Equation" r:id="rId3" imgW="774360" imgH="253800" progId="Equation.DSMT4">
                  <p:embed/>
                  <p:pic>
                    <p:nvPicPr>
                      <p:cNvPr id="28" name="Object 27" descr="P (negative 3, 4, 1)"/>
                      <p:cNvPicPr/>
                      <p:nvPr/>
                    </p:nvPicPr>
                    <p:blipFill>
                      <a:blip r:embed="rId4"/>
                      <a:stretch>
                        <a:fillRect/>
                      </a:stretch>
                    </p:blipFill>
                    <p:spPr>
                      <a:xfrm>
                        <a:off x="4825163" y="2145712"/>
                        <a:ext cx="1522387" cy="499145"/>
                      </a:xfrm>
                      <a:prstGeom prst="rect">
                        <a:avLst/>
                      </a:prstGeom>
                    </p:spPr>
                  </p:pic>
                </p:oleObj>
              </mc:Fallback>
            </mc:AlternateContent>
          </a:graphicData>
        </a:graphic>
      </p:graphicFrame>
      <p:sp>
        <p:nvSpPr>
          <p:cNvPr id="16" name="Content Placeholder 15">
            <a:extLst>
              <a:ext uri="{C183D7F6-B498-43B3-948B-1728B52AA6E4}">
                <adec:decorative xmlns:adec="http://schemas.microsoft.com/office/drawing/2017/decorative" val="1"/>
              </a:ext>
            </a:extLst>
          </p:cNvPr>
          <p:cNvSpPr>
            <a:spLocks noGrp="1"/>
          </p:cNvSpPr>
          <p:nvPr>
            <p:ph idx="14"/>
          </p:nvPr>
        </p:nvSpPr>
        <p:spPr>
          <a:xfrm>
            <a:off x="6419850" y="2152651"/>
            <a:ext cx="2009775" cy="438150"/>
          </a:xfrm>
        </p:spPr>
        <p:txBody>
          <a:bodyPr/>
          <a:lstStyle/>
          <a:p>
            <a:pPr marL="0" indent="0">
              <a:buNone/>
            </a:pPr>
            <a:r>
              <a:rPr lang="en-US" sz="2600" dirty="0"/>
              <a:t>and terminal</a:t>
            </a:r>
            <a:endParaRPr lang="en-IN" sz="2600" dirty="0"/>
          </a:p>
        </p:txBody>
      </p:sp>
      <p:sp>
        <p:nvSpPr>
          <p:cNvPr id="20" name="Content Placeholder 19">
            <a:extLst>
              <a:ext uri="{C183D7F6-B498-43B3-948B-1728B52AA6E4}">
                <adec:decorative xmlns:adec="http://schemas.microsoft.com/office/drawing/2017/decorative" val="1"/>
              </a:ext>
            </a:extLst>
          </p:cNvPr>
          <p:cNvSpPr>
            <a:spLocks noGrp="1"/>
          </p:cNvSpPr>
          <p:nvPr>
            <p:ph idx="15"/>
          </p:nvPr>
        </p:nvSpPr>
        <p:spPr>
          <a:xfrm>
            <a:off x="457199" y="2705100"/>
            <a:ext cx="904875" cy="495300"/>
          </a:xfrm>
        </p:spPr>
        <p:txBody>
          <a:bodyPr/>
          <a:lstStyle/>
          <a:p>
            <a:pPr marL="0" indent="0">
              <a:buNone/>
            </a:pPr>
            <a:r>
              <a:rPr lang="en-US" sz="2600" dirty="0"/>
              <a:t>point</a:t>
            </a:r>
            <a:endParaRPr lang="en-IN" sz="2600" dirty="0"/>
          </a:p>
        </p:txBody>
      </p:sp>
      <p:graphicFrame>
        <p:nvGraphicFramePr>
          <p:cNvPr id="29" name="Object 28" descr="Q (negative 5, 2, 2)"/>
          <p:cNvGraphicFramePr>
            <a:graphicFrameLocks noChangeAspect="1"/>
          </p:cNvGraphicFramePr>
          <p:nvPr/>
        </p:nvGraphicFramePr>
        <p:xfrm>
          <a:off x="1419225" y="2686050"/>
          <a:ext cx="1671637" cy="498475"/>
        </p:xfrm>
        <a:graphic>
          <a:graphicData uri="http://schemas.openxmlformats.org/presentationml/2006/ole">
            <mc:AlternateContent xmlns:mc="http://schemas.openxmlformats.org/markup-compatibility/2006">
              <mc:Choice xmlns:v="urn:schemas-microsoft-com:vml" Requires="v">
                <p:oleObj spid="_x0000_s131185" name="Equation" r:id="rId5" imgW="850680" imgH="253800" progId="Equation.DSMT4">
                  <p:embed/>
                </p:oleObj>
              </mc:Choice>
              <mc:Fallback>
                <p:oleObj name="Equation" r:id="rId5" imgW="850680" imgH="253800" progId="Equation.DSMT4">
                  <p:embed/>
                  <p:pic>
                    <p:nvPicPr>
                      <p:cNvPr id="29" name="Object 28" descr="Q (negative 5, 2, 2)"/>
                      <p:cNvPicPr/>
                      <p:nvPr/>
                    </p:nvPicPr>
                    <p:blipFill>
                      <a:blip r:embed="rId6"/>
                      <a:stretch>
                        <a:fillRect/>
                      </a:stretch>
                    </p:blipFill>
                    <p:spPr>
                      <a:xfrm>
                        <a:off x="1419225" y="2686050"/>
                        <a:ext cx="1671637" cy="498475"/>
                      </a:xfrm>
                      <a:prstGeom prst="rect">
                        <a:avLst/>
                      </a:prstGeom>
                    </p:spPr>
                  </p:pic>
                </p:oleObj>
              </mc:Fallback>
            </mc:AlternateContent>
          </a:graphicData>
        </a:graphic>
      </p:graphicFrame>
      <p:sp>
        <p:nvSpPr>
          <p:cNvPr id="17" name="Content Placeholder 16">
            <a:extLst>
              <a:ext uri="{C183D7F6-B498-43B3-948B-1728B52AA6E4}">
                <adec:decorative xmlns:adec="http://schemas.microsoft.com/office/drawing/2017/decorative" val="1"/>
              </a:ext>
            </a:extLst>
          </p:cNvPr>
          <p:cNvSpPr>
            <a:spLocks noGrp="1"/>
          </p:cNvSpPr>
          <p:nvPr>
            <p:ph idx="16"/>
          </p:nvPr>
        </p:nvSpPr>
        <p:spPr>
          <a:xfrm>
            <a:off x="457200" y="3362181"/>
            <a:ext cx="1676400" cy="441612"/>
          </a:xfrm>
        </p:spPr>
        <p:txBody>
          <a:bodyPr/>
          <a:lstStyle/>
          <a:p>
            <a:pPr marL="0" indent="0">
              <a:buNone/>
            </a:pPr>
            <a:r>
              <a:rPr lang="en-US" sz="2600" b="1" dirty="0"/>
              <a:t>Solution:</a:t>
            </a:r>
            <a:endParaRPr lang="en-IN" sz="2600" dirty="0"/>
          </a:p>
        </p:txBody>
      </p:sp>
      <p:sp>
        <p:nvSpPr>
          <p:cNvPr id="18" name="Content Placeholder 17"/>
          <p:cNvSpPr>
            <a:spLocks noGrp="1"/>
          </p:cNvSpPr>
          <p:nvPr>
            <p:ph idx="17"/>
          </p:nvPr>
        </p:nvSpPr>
        <p:spPr>
          <a:xfrm>
            <a:off x="443754" y="3886200"/>
            <a:ext cx="7018096" cy="514350"/>
          </a:xfrm>
        </p:spPr>
        <p:txBody>
          <a:bodyPr/>
          <a:lstStyle/>
          <a:p>
            <a:pPr marL="0" indent="0">
              <a:buNone/>
            </a:pPr>
            <a:r>
              <a:rPr lang="en-US" sz="2600" b="1" dirty="0"/>
              <a:t>(a) </a:t>
            </a:r>
            <a:r>
              <a:rPr lang="en-US" sz="2600" dirty="0"/>
              <a:t>The standard position vector </a:t>
            </a:r>
            <a:r>
              <a:rPr lang="en-US" sz="2600" b="1" dirty="0"/>
              <a:t>v </a:t>
            </a:r>
            <a:r>
              <a:rPr lang="en-US" sz="2600" dirty="0"/>
              <a:t>representing</a:t>
            </a:r>
            <a:endParaRPr lang="en-IN" sz="2600" dirty="0"/>
          </a:p>
        </p:txBody>
      </p:sp>
      <p:graphicFrame>
        <p:nvGraphicFramePr>
          <p:cNvPr id="22" name="Object 21" descr="vector P Q">
            <a:extLst>
              <a:ext uri="{FF2B5EF4-FFF2-40B4-BE49-F238E27FC236}">
                <a16:creationId xmlns:a16="http://schemas.microsoft.com/office/drawing/2014/main" id="{E5731FAF-C5D8-42D8-AC81-2016443A0D7C}"/>
              </a:ext>
            </a:extLst>
          </p:cNvPr>
          <p:cNvGraphicFramePr>
            <a:graphicFrameLocks noChangeAspect="1"/>
          </p:cNvGraphicFramePr>
          <p:nvPr/>
        </p:nvGraphicFramePr>
        <p:xfrm>
          <a:off x="7524880" y="3875234"/>
          <a:ext cx="517713" cy="456081"/>
        </p:xfrm>
        <a:graphic>
          <a:graphicData uri="http://schemas.openxmlformats.org/presentationml/2006/ole">
            <mc:AlternateContent xmlns:mc="http://schemas.openxmlformats.org/markup-compatibility/2006">
              <mc:Choice xmlns:v="urn:schemas-microsoft-com:vml" Requires="v">
                <p:oleObj spid="_x0000_s131186" name="Equation" r:id="rId7" imgW="533160" imgH="469800" progId="Equation.DSMT4">
                  <p:embed/>
                </p:oleObj>
              </mc:Choice>
              <mc:Fallback>
                <p:oleObj name="Equation" r:id="rId7" imgW="533160" imgH="469800" progId="Equation.DSMT4">
                  <p:embed/>
                  <p:pic>
                    <p:nvPicPr>
                      <p:cNvPr id="22" name="Object 21" descr="vector P Q">
                        <a:extLst>
                          <a:ext uri="{FF2B5EF4-FFF2-40B4-BE49-F238E27FC236}">
                            <a16:creationId xmlns:a16="http://schemas.microsoft.com/office/drawing/2014/main" id="{E5731FAF-C5D8-42D8-AC81-2016443A0D7C}"/>
                          </a:ext>
                        </a:extLst>
                      </p:cNvPr>
                      <p:cNvPicPr/>
                      <p:nvPr/>
                    </p:nvPicPr>
                    <p:blipFill>
                      <a:blip r:embed="rId8"/>
                      <a:stretch>
                        <a:fillRect/>
                      </a:stretch>
                    </p:blipFill>
                    <p:spPr>
                      <a:xfrm>
                        <a:off x="7524880" y="3875234"/>
                        <a:ext cx="517713" cy="456081"/>
                      </a:xfrm>
                      <a:prstGeom prst="rect">
                        <a:avLst/>
                      </a:prstGeom>
                    </p:spPr>
                  </p:pic>
                </p:oleObj>
              </mc:Fallback>
            </mc:AlternateContent>
          </a:graphicData>
        </a:graphic>
      </p:graphicFrame>
      <p:sp>
        <p:nvSpPr>
          <p:cNvPr id="19" name="Content Placeholder 18">
            <a:extLst>
              <a:ext uri="{C183D7F6-B498-43B3-948B-1728B52AA6E4}">
                <adec:decorative xmlns:adec="http://schemas.microsoft.com/office/drawing/2017/decorative" val="1"/>
              </a:ext>
            </a:extLst>
          </p:cNvPr>
          <p:cNvSpPr>
            <a:spLocks noGrp="1"/>
          </p:cNvSpPr>
          <p:nvPr>
            <p:ph idx="18"/>
          </p:nvPr>
        </p:nvSpPr>
        <p:spPr>
          <a:xfrm>
            <a:off x="457200" y="4467225"/>
            <a:ext cx="2590800" cy="457200"/>
          </a:xfrm>
        </p:spPr>
        <p:txBody>
          <a:bodyPr/>
          <a:lstStyle/>
          <a:p>
            <a:pPr marL="0" indent="0">
              <a:buNone/>
            </a:pPr>
            <a:r>
              <a:rPr lang="en-US" sz="2600" dirty="0"/>
              <a:t>has components</a:t>
            </a:r>
          </a:p>
        </p:txBody>
      </p:sp>
      <p:graphicFrame>
        <p:nvGraphicFramePr>
          <p:cNvPr id="26" name="Object 25" descr="upsilon sub 1 = x sub 2 minus x sub 1 = negative 5 minus left parenthesis negative 3 right parenthesis = negative 2, upsilon sub 2 = y sub 2 minus y sub 1 = 2 minus 4 = negative 2,">
            <a:extLst>
              <a:ext uri="{FF2B5EF4-FFF2-40B4-BE49-F238E27FC236}">
                <a16:creationId xmlns:a16="http://schemas.microsoft.com/office/drawing/2014/main" id="{E76372BA-5833-4166-A1F9-6868400063D9}"/>
              </a:ext>
            </a:extLst>
          </p:cNvPr>
          <p:cNvGraphicFramePr>
            <a:graphicFrameLocks noChangeAspect="1"/>
          </p:cNvGraphicFramePr>
          <p:nvPr/>
        </p:nvGraphicFramePr>
        <p:xfrm>
          <a:off x="1389838" y="4985681"/>
          <a:ext cx="6924712" cy="422000"/>
        </p:xfrm>
        <a:graphic>
          <a:graphicData uri="http://schemas.openxmlformats.org/presentationml/2006/ole">
            <mc:AlternateContent xmlns:mc="http://schemas.openxmlformats.org/markup-compatibility/2006">
              <mc:Choice xmlns:v="urn:schemas-microsoft-com:vml" Requires="v">
                <p:oleObj spid="_x0000_s131187" name="Equation" r:id="rId9" imgW="7924680" imgH="482400" progId="Equation.DSMT4">
                  <p:embed/>
                </p:oleObj>
              </mc:Choice>
              <mc:Fallback>
                <p:oleObj name="Equation" r:id="rId9" imgW="7924680" imgH="482400" progId="Equation.DSMT4">
                  <p:embed/>
                  <p:pic>
                    <p:nvPicPr>
                      <p:cNvPr id="26" name="Object 25" descr="upsilon sub 1 = x sub 2 minus x sub 1 = negative 5 minus left parenthesis negative 3 right parenthesis = negative 2, upsilon sub 2 = y sub 2 minus y sub 1 = 2 minus 4 = negative 2,">
                        <a:extLst>
                          <a:ext uri="{FF2B5EF4-FFF2-40B4-BE49-F238E27FC236}">
                            <a16:creationId xmlns:a16="http://schemas.microsoft.com/office/drawing/2014/main" id="{E76372BA-5833-4166-A1F9-6868400063D9}"/>
                          </a:ext>
                        </a:extLst>
                      </p:cNvPr>
                      <p:cNvPicPr/>
                      <p:nvPr/>
                    </p:nvPicPr>
                    <p:blipFill>
                      <a:blip r:embed="rId10"/>
                      <a:stretch>
                        <a:fillRect/>
                      </a:stretch>
                    </p:blipFill>
                    <p:spPr>
                      <a:xfrm>
                        <a:off x="1389838" y="4985681"/>
                        <a:ext cx="6924712" cy="422000"/>
                      </a:xfrm>
                      <a:prstGeom prst="rect">
                        <a:avLst/>
                      </a:prstGeom>
                    </p:spPr>
                  </p:pic>
                </p:oleObj>
              </mc:Fallback>
            </mc:AlternateContent>
          </a:graphicData>
        </a:graphic>
      </p:graphicFrame>
      <p:sp>
        <p:nvSpPr>
          <p:cNvPr id="21" name="Content Placeholder 20">
            <a:extLst>
              <a:ext uri="{C183D7F6-B498-43B3-948B-1728B52AA6E4}">
                <adec:decorative xmlns:adec="http://schemas.microsoft.com/office/drawing/2017/decorative" val="1"/>
              </a:ext>
            </a:extLst>
          </p:cNvPr>
          <p:cNvSpPr>
            <a:spLocks noGrp="1"/>
          </p:cNvSpPr>
          <p:nvPr>
            <p:ph idx="19"/>
          </p:nvPr>
        </p:nvSpPr>
        <p:spPr>
          <a:xfrm>
            <a:off x="457200" y="5372100"/>
            <a:ext cx="685800" cy="457200"/>
          </a:xfrm>
        </p:spPr>
        <p:txBody>
          <a:bodyPr/>
          <a:lstStyle/>
          <a:p>
            <a:pPr marL="0" indent="0">
              <a:buNone/>
            </a:pPr>
            <a:r>
              <a:rPr lang="en-IN" sz="2600" dirty="0"/>
              <a:t>and</a:t>
            </a:r>
          </a:p>
        </p:txBody>
      </p:sp>
      <p:graphicFrame>
        <p:nvGraphicFramePr>
          <p:cNvPr id="27" name="Object 26" descr="upsilon sub 3 = z sub 2 minus z sub 1 = 2 minus 1 = 1.">
            <a:extLst>
              <a:ext uri="{FF2B5EF4-FFF2-40B4-BE49-F238E27FC236}">
                <a16:creationId xmlns:a16="http://schemas.microsoft.com/office/drawing/2014/main" id="{57D9C30A-02C8-4883-8ADA-C5EC5E9E6946}"/>
              </a:ext>
            </a:extLst>
          </p:cNvPr>
          <p:cNvGraphicFramePr>
            <a:graphicFrameLocks noChangeAspect="1"/>
          </p:cNvGraphicFramePr>
          <p:nvPr/>
        </p:nvGraphicFramePr>
        <p:xfrm>
          <a:off x="3214634" y="5753402"/>
          <a:ext cx="2968733" cy="405797"/>
        </p:xfrm>
        <a:graphic>
          <a:graphicData uri="http://schemas.openxmlformats.org/presentationml/2006/ole">
            <mc:AlternateContent xmlns:mc="http://schemas.openxmlformats.org/markup-compatibility/2006">
              <mc:Choice xmlns:v="urn:schemas-microsoft-com:vml" Requires="v">
                <p:oleObj spid="_x0000_s131188" name="Equation" r:id="rId11" imgW="3149280" imgH="431640" progId="Equation.DSMT4">
                  <p:embed/>
                </p:oleObj>
              </mc:Choice>
              <mc:Fallback>
                <p:oleObj name="Equation" r:id="rId11" imgW="3149280" imgH="431640" progId="Equation.DSMT4">
                  <p:embed/>
                  <p:pic>
                    <p:nvPicPr>
                      <p:cNvPr id="27" name="Object 26" descr="upsilon sub 3 = z sub 2 minus z sub 1 = 2 minus 1 = 1.">
                        <a:extLst>
                          <a:ext uri="{FF2B5EF4-FFF2-40B4-BE49-F238E27FC236}">
                            <a16:creationId xmlns:a16="http://schemas.microsoft.com/office/drawing/2014/main" id="{57D9C30A-02C8-4883-8ADA-C5EC5E9E6946}"/>
                          </a:ext>
                        </a:extLst>
                      </p:cNvPr>
                      <p:cNvPicPr/>
                      <p:nvPr/>
                    </p:nvPicPr>
                    <p:blipFill>
                      <a:blip r:embed="rId12"/>
                      <a:stretch>
                        <a:fillRect/>
                      </a:stretch>
                    </p:blipFill>
                    <p:spPr>
                      <a:xfrm>
                        <a:off x="3214634" y="5753402"/>
                        <a:ext cx="2968733" cy="405797"/>
                      </a:xfrm>
                      <a:prstGeom prst="rect">
                        <a:avLst/>
                      </a:prstGeom>
                    </p:spPr>
                  </p:pic>
                </p:oleObj>
              </mc:Fallback>
            </mc:AlternateContent>
          </a:graphicData>
        </a:graphic>
      </p:graphicFrame>
    </p:spTree>
    <p:extLst>
      <p:ext uri="{BB962C8B-B14F-4D97-AF65-F5344CB8AC3E}">
        <p14:creationId xmlns:p14="http://schemas.microsoft.com/office/powerpoint/2010/main" val="221822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(7 of 9)</a:t>
            </a:r>
            <a:endParaRPr lang="en-IN" dirty="0"/>
          </a:p>
        </p:txBody>
      </p:sp>
      <p:sp>
        <p:nvSpPr>
          <p:cNvPr id="3" name="Content Placeholder 2"/>
          <p:cNvSpPr>
            <a:spLocks noGrp="1"/>
          </p:cNvSpPr>
          <p:nvPr>
            <p:ph idx="1"/>
          </p:nvPr>
        </p:nvSpPr>
        <p:spPr>
          <a:xfrm>
            <a:off x="457200" y="1600201"/>
            <a:ext cx="4419600" cy="609599"/>
          </a:xfrm>
        </p:spPr>
        <p:txBody>
          <a:bodyPr/>
          <a:lstStyle/>
          <a:p>
            <a:pPr marL="0" indent="0">
              <a:buNone/>
            </a:pPr>
            <a:r>
              <a:rPr lang="en-US" sz="3200" b="1" dirty="0"/>
              <a:t>Solution (concluded):</a:t>
            </a:r>
          </a:p>
        </p:txBody>
      </p:sp>
      <p:sp>
        <p:nvSpPr>
          <p:cNvPr id="4" name="Content Placeholder 3"/>
          <p:cNvSpPr>
            <a:spLocks noGrp="1"/>
          </p:cNvSpPr>
          <p:nvPr>
            <p:ph idx="13"/>
          </p:nvPr>
        </p:nvSpPr>
        <p:spPr>
          <a:xfrm>
            <a:off x="457200" y="2362200"/>
            <a:ext cx="4419600" cy="583045"/>
          </a:xfrm>
        </p:spPr>
        <p:txBody>
          <a:bodyPr/>
          <a:lstStyle/>
          <a:p>
            <a:pPr marL="0" indent="0">
              <a:buNone/>
            </a:pPr>
            <a:r>
              <a:rPr lang="en-US" sz="3200" dirty="0"/>
              <a:t>The component form of</a:t>
            </a:r>
            <a:endParaRPr lang="en-IN" sz="3200" dirty="0"/>
          </a:p>
        </p:txBody>
      </p:sp>
      <p:graphicFrame>
        <p:nvGraphicFramePr>
          <p:cNvPr id="8" name="Object 7" descr="vector P Q is">
            <a:extLst>
              <a:ext uri="{FF2B5EF4-FFF2-40B4-BE49-F238E27FC236}">
                <a16:creationId xmlns:a16="http://schemas.microsoft.com/office/drawing/2014/main" id="{C057304D-1F2A-4871-AEA3-EA390F4C7B24}"/>
              </a:ext>
            </a:extLst>
          </p:cNvPr>
          <p:cNvGraphicFramePr>
            <a:graphicFrameLocks noChangeAspect="1"/>
          </p:cNvGraphicFramePr>
          <p:nvPr/>
        </p:nvGraphicFramePr>
        <p:xfrm>
          <a:off x="4980566" y="2378431"/>
          <a:ext cx="948477" cy="516082"/>
        </p:xfrm>
        <a:graphic>
          <a:graphicData uri="http://schemas.openxmlformats.org/presentationml/2006/ole">
            <mc:AlternateContent xmlns:mc="http://schemas.openxmlformats.org/markup-compatibility/2006">
              <mc:Choice xmlns:v="urn:schemas-microsoft-com:vml" Requires="v">
                <p:oleObj spid="_x0000_s132186" name="Equation" r:id="rId3" imgW="863280" imgH="469800" progId="Equation.DSMT4">
                  <p:embed/>
                </p:oleObj>
              </mc:Choice>
              <mc:Fallback>
                <p:oleObj name="Equation" r:id="rId3" imgW="863280" imgH="469800" progId="Equation.DSMT4">
                  <p:embed/>
                  <p:pic>
                    <p:nvPicPr>
                      <p:cNvPr id="8" name="Object 7" descr="vector P Q is">
                        <a:extLst>
                          <a:ext uri="{FF2B5EF4-FFF2-40B4-BE49-F238E27FC236}">
                            <a16:creationId xmlns:a16="http://schemas.microsoft.com/office/drawing/2014/main" id="{C057304D-1F2A-4871-AEA3-EA390F4C7B24}"/>
                          </a:ext>
                        </a:extLst>
                      </p:cNvPr>
                      <p:cNvPicPr/>
                      <p:nvPr/>
                    </p:nvPicPr>
                    <p:blipFill>
                      <a:blip r:embed="rId4"/>
                      <a:stretch>
                        <a:fillRect/>
                      </a:stretch>
                    </p:blipFill>
                    <p:spPr>
                      <a:xfrm>
                        <a:off x="4980566" y="2378431"/>
                        <a:ext cx="948477" cy="516082"/>
                      </a:xfrm>
                      <a:prstGeom prst="rect">
                        <a:avLst/>
                      </a:prstGeom>
                    </p:spPr>
                  </p:pic>
                </p:oleObj>
              </mc:Fallback>
            </mc:AlternateContent>
          </a:graphicData>
        </a:graphic>
      </p:graphicFrame>
      <p:graphicFrame>
        <p:nvGraphicFramePr>
          <p:cNvPr id="9" name="Object 8" descr="v = left angle bracket negative 2, negative 2, 1 right angle bracket.">
            <a:extLst>
              <a:ext uri="{FF2B5EF4-FFF2-40B4-BE49-F238E27FC236}">
                <a16:creationId xmlns:a16="http://schemas.microsoft.com/office/drawing/2014/main" id="{FA30198C-8E81-4073-9FC6-71057B615CF6}"/>
              </a:ext>
            </a:extLst>
          </p:cNvPr>
          <p:cNvGraphicFramePr>
            <a:graphicFrameLocks noChangeAspect="1"/>
          </p:cNvGraphicFramePr>
          <p:nvPr/>
        </p:nvGraphicFramePr>
        <p:xfrm>
          <a:off x="3540079" y="3126921"/>
          <a:ext cx="2565492" cy="563518"/>
        </p:xfrm>
        <a:graphic>
          <a:graphicData uri="http://schemas.openxmlformats.org/presentationml/2006/ole">
            <mc:AlternateContent xmlns:mc="http://schemas.openxmlformats.org/markup-compatibility/2006">
              <mc:Choice xmlns:v="urn:schemas-microsoft-com:vml" Requires="v">
                <p:oleObj spid="_x0000_s132187" name="Equation" r:id="rId5" imgW="2197080" imgH="482400" progId="Equation.DSMT4">
                  <p:embed/>
                </p:oleObj>
              </mc:Choice>
              <mc:Fallback>
                <p:oleObj name="Equation" r:id="rId5" imgW="2197080" imgH="482400" progId="Equation.DSMT4">
                  <p:embed/>
                  <p:pic>
                    <p:nvPicPr>
                      <p:cNvPr id="9" name="Object 8" descr="v = left angle bracket negative 2, negative 2, 1 right angle bracket.">
                        <a:extLst>
                          <a:ext uri="{FF2B5EF4-FFF2-40B4-BE49-F238E27FC236}">
                            <a16:creationId xmlns:a16="http://schemas.microsoft.com/office/drawing/2014/main" id="{FA30198C-8E81-4073-9FC6-71057B615CF6}"/>
                          </a:ext>
                        </a:extLst>
                      </p:cNvPr>
                      <p:cNvPicPr/>
                      <p:nvPr/>
                    </p:nvPicPr>
                    <p:blipFill>
                      <a:blip r:embed="rId6"/>
                      <a:stretch>
                        <a:fillRect/>
                      </a:stretch>
                    </p:blipFill>
                    <p:spPr>
                      <a:xfrm>
                        <a:off x="3540079" y="3126921"/>
                        <a:ext cx="2565492" cy="563518"/>
                      </a:xfrm>
                      <a:prstGeom prst="rect">
                        <a:avLst/>
                      </a:prstGeom>
                    </p:spPr>
                  </p:pic>
                </p:oleObj>
              </mc:Fallback>
            </mc:AlternateContent>
          </a:graphicData>
        </a:graphic>
      </p:graphicFrame>
      <p:sp>
        <p:nvSpPr>
          <p:cNvPr id="6" name="Content Placeholder 5"/>
          <p:cNvSpPr>
            <a:spLocks noGrp="1"/>
          </p:cNvSpPr>
          <p:nvPr>
            <p:ph idx="15"/>
          </p:nvPr>
        </p:nvSpPr>
        <p:spPr>
          <a:xfrm>
            <a:off x="457200" y="3894977"/>
            <a:ext cx="5669280" cy="575423"/>
          </a:xfrm>
        </p:spPr>
        <p:txBody>
          <a:bodyPr/>
          <a:lstStyle/>
          <a:p>
            <a:pPr marL="0" indent="0">
              <a:buNone/>
            </a:pPr>
            <a:r>
              <a:rPr lang="en-US" sz="3200" b="1" dirty="0"/>
              <a:t>(b) </a:t>
            </a:r>
            <a:r>
              <a:rPr lang="en-US" sz="3200" dirty="0"/>
              <a:t>The length or magnitude of</a:t>
            </a:r>
            <a:endParaRPr lang="en-US" sz="3200" b="1" dirty="0"/>
          </a:p>
        </p:txBody>
      </p:sp>
      <p:graphicFrame>
        <p:nvGraphicFramePr>
          <p:cNvPr id="10" name="Object 9" descr="v = vector P Q is">
            <a:extLst>
              <a:ext uri="{FF2B5EF4-FFF2-40B4-BE49-F238E27FC236}">
                <a16:creationId xmlns:a16="http://schemas.microsoft.com/office/drawing/2014/main" id="{C057304D-1F2A-4871-AEA3-EA390F4C7B24}"/>
              </a:ext>
            </a:extLst>
          </p:cNvPr>
          <p:cNvGraphicFramePr>
            <a:graphicFrameLocks noChangeAspect="1"/>
          </p:cNvGraphicFramePr>
          <p:nvPr/>
        </p:nvGraphicFramePr>
        <p:xfrm>
          <a:off x="6223093" y="3895334"/>
          <a:ext cx="1529788" cy="500904"/>
        </p:xfrm>
        <a:graphic>
          <a:graphicData uri="http://schemas.openxmlformats.org/presentationml/2006/ole">
            <mc:AlternateContent xmlns:mc="http://schemas.openxmlformats.org/markup-compatibility/2006">
              <mc:Choice xmlns:v="urn:schemas-microsoft-com:vml" Requires="v">
                <p:oleObj spid="_x0000_s132188" name="Equation" r:id="rId7" imgW="1434960" imgH="469800" progId="Equation.DSMT4">
                  <p:embed/>
                </p:oleObj>
              </mc:Choice>
              <mc:Fallback>
                <p:oleObj name="Equation" r:id="rId7" imgW="1434960" imgH="469800" progId="Equation.DSMT4">
                  <p:embed/>
                  <p:pic>
                    <p:nvPicPr>
                      <p:cNvPr id="10" name="Object 9" descr="v = vector P Q is">
                        <a:extLst>
                          <a:ext uri="{FF2B5EF4-FFF2-40B4-BE49-F238E27FC236}">
                            <a16:creationId xmlns:a16="http://schemas.microsoft.com/office/drawing/2014/main" id="{C057304D-1F2A-4871-AEA3-EA390F4C7B24}"/>
                          </a:ext>
                        </a:extLst>
                      </p:cNvPr>
                      <p:cNvPicPr/>
                      <p:nvPr/>
                    </p:nvPicPr>
                    <p:blipFill>
                      <a:blip r:embed="rId8"/>
                      <a:stretch>
                        <a:fillRect/>
                      </a:stretch>
                    </p:blipFill>
                    <p:spPr>
                      <a:xfrm>
                        <a:off x="6223093" y="3895334"/>
                        <a:ext cx="1529788" cy="500904"/>
                      </a:xfrm>
                      <a:prstGeom prst="rect">
                        <a:avLst/>
                      </a:prstGeom>
                    </p:spPr>
                  </p:pic>
                </p:oleObj>
              </mc:Fallback>
            </mc:AlternateContent>
          </a:graphicData>
        </a:graphic>
      </p:graphicFrame>
      <p:graphicFrame>
        <p:nvGraphicFramePr>
          <p:cNvPr id="11" name="Object 10" descr="the magnitude of v = the square root of start expression left parenthesis negative 2 right parenthesis squared + left parenthesis negative 2 right parenthesis squared + left parenthesis 1 right parenthesis squared end expression = radical 9 = 3.">
            <a:extLst>
              <a:ext uri="{FF2B5EF4-FFF2-40B4-BE49-F238E27FC236}">
                <a16:creationId xmlns:a16="http://schemas.microsoft.com/office/drawing/2014/main" id="{B069AE5F-9CBD-4D4F-92DF-1E7103946EA3}"/>
              </a:ext>
            </a:extLst>
          </p:cNvPr>
          <p:cNvGraphicFramePr>
            <a:graphicFrameLocks noChangeAspect="1"/>
          </p:cNvGraphicFramePr>
          <p:nvPr/>
        </p:nvGraphicFramePr>
        <p:xfrm>
          <a:off x="2003574" y="4917790"/>
          <a:ext cx="5695652" cy="743521"/>
        </p:xfrm>
        <a:graphic>
          <a:graphicData uri="http://schemas.openxmlformats.org/presentationml/2006/ole">
            <mc:AlternateContent xmlns:mc="http://schemas.openxmlformats.org/markup-compatibility/2006">
              <mc:Choice xmlns:v="urn:schemas-microsoft-com:vml" Requires="v">
                <p:oleObj spid="_x0000_s132189" name="Equation" r:id="rId9" imgW="5155920" imgH="672840" progId="Equation.DSMT4">
                  <p:embed/>
                </p:oleObj>
              </mc:Choice>
              <mc:Fallback>
                <p:oleObj name="Equation" r:id="rId9" imgW="5155920" imgH="672840" progId="Equation.DSMT4">
                  <p:embed/>
                  <p:pic>
                    <p:nvPicPr>
                      <p:cNvPr id="11" name="Object 10" descr="the magnitude of v = the square root of start expression left parenthesis negative 2 right parenthesis squared + left parenthesis negative 2 right parenthesis squared + left parenthesis 1 right parenthesis squared end expression = radical 9 = 3.">
                        <a:extLst>
                          <a:ext uri="{FF2B5EF4-FFF2-40B4-BE49-F238E27FC236}">
                            <a16:creationId xmlns:a16="http://schemas.microsoft.com/office/drawing/2014/main" id="{B069AE5F-9CBD-4D4F-92DF-1E7103946EA3}"/>
                          </a:ext>
                        </a:extLst>
                      </p:cNvPr>
                      <p:cNvPicPr/>
                      <p:nvPr/>
                    </p:nvPicPr>
                    <p:blipFill>
                      <a:blip r:embed="rId10"/>
                      <a:stretch>
                        <a:fillRect/>
                      </a:stretch>
                    </p:blipFill>
                    <p:spPr>
                      <a:xfrm>
                        <a:off x="2003574" y="4917790"/>
                        <a:ext cx="5695652" cy="743521"/>
                      </a:xfrm>
                      <a:prstGeom prst="rect">
                        <a:avLst/>
                      </a:prstGeom>
                    </p:spPr>
                  </p:pic>
                </p:oleObj>
              </mc:Fallback>
            </mc:AlternateContent>
          </a:graphicData>
        </a:graphic>
      </p:graphicFrame>
    </p:spTree>
    <p:extLst>
      <p:ext uri="{BB962C8B-B14F-4D97-AF65-F5344CB8AC3E}">
        <p14:creationId xmlns:p14="http://schemas.microsoft.com/office/powerpoint/2010/main" val="3366587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(8 of 9)</a:t>
            </a:r>
            <a:endParaRPr lang="en-IN" dirty="0"/>
          </a:p>
        </p:txBody>
      </p:sp>
      <p:pic>
        <p:nvPicPr>
          <p:cNvPr id="5" name="Content Placeholder 4" descr="An illustration of a cart on the horizontal floor. The force vector, F = left angle bracket a, b right angle bracket, pulls the cart. The force forms an angle of 45 degrees with the horizontal plane. ">
            <a:extLst>
              <a:ext uri="{FF2B5EF4-FFF2-40B4-BE49-F238E27FC236}">
                <a16:creationId xmlns:a16="http://schemas.microsoft.com/office/drawing/2014/main" id="{66E6973C-15AD-4967-BB77-0F4D8ABBBBFC}"/>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332532" y="1676400"/>
            <a:ext cx="4478936" cy="3030242"/>
          </a:xfrm>
        </p:spPr>
      </p:pic>
      <p:sp>
        <p:nvSpPr>
          <p:cNvPr id="8" name="Content Placeholder 7"/>
          <p:cNvSpPr>
            <a:spLocks noGrp="1"/>
          </p:cNvSpPr>
          <p:nvPr>
            <p:ph idx="1"/>
          </p:nvPr>
        </p:nvSpPr>
        <p:spPr>
          <a:xfrm>
            <a:off x="552706" y="4953000"/>
            <a:ext cx="8229600" cy="1295399"/>
          </a:xfrm>
        </p:spPr>
        <p:txBody>
          <a:bodyPr/>
          <a:lstStyle/>
          <a:p>
            <a:pPr marL="0" indent="0">
              <a:buNone/>
            </a:pPr>
            <a:r>
              <a:rPr lang="en-US" dirty="0"/>
              <a:t>The force pulling the cart forward is represented by the vector </a:t>
            </a:r>
            <a:r>
              <a:rPr lang="en-US" b="1" dirty="0"/>
              <a:t>F </a:t>
            </a:r>
            <a:r>
              <a:rPr lang="en-US" dirty="0"/>
              <a:t>whose horizontal component is the effective force.</a:t>
            </a:r>
            <a:endParaRPr lang="en-US" b="1" dirty="0"/>
          </a:p>
        </p:txBody>
      </p:sp>
    </p:spTree>
    <p:extLst>
      <p:ext uri="{BB962C8B-B14F-4D97-AF65-F5344CB8AC3E}">
        <p14:creationId xmlns:p14="http://schemas.microsoft.com/office/powerpoint/2010/main" val="3564125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Form </a:t>
            </a:r>
            <a:r>
              <a:rPr lang="en-US" sz="2000" b="0" dirty="0"/>
              <a:t>(9 of 9)</a:t>
            </a:r>
            <a:endParaRPr lang="en-IN" dirty="0"/>
          </a:p>
        </p:txBody>
      </p:sp>
      <p:sp>
        <p:nvSpPr>
          <p:cNvPr id="3" name="Content Placeholder 2"/>
          <p:cNvSpPr>
            <a:spLocks noGrp="1"/>
          </p:cNvSpPr>
          <p:nvPr>
            <p:ph idx="1"/>
          </p:nvPr>
        </p:nvSpPr>
        <p:spPr>
          <a:xfrm>
            <a:off x="457200" y="1600200"/>
            <a:ext cx="8419672" cy="896419"/>
          </a:xfrm>
        </p:spPr>
        <p:txBody>
          <a:bodyPr/>
          <a:lstStyle/>
          <a:p>
            <a:pPr marL="0" indent="0">
              <a:buNone/>
            </a:pPr>
            <a:r>
              <a:rPr lang="en-US" b="1" dirty="0"/>
              <a:t>Example: </a:t>
            </a:r>
            <a:r>
              <a:rPr lang="en-US" dirty="0"/>
              <a:t>A small cart is being pulled along a smooth horizontal floor with a 20-l</a:t>
            </a:r>
            <a:r>
              <a:rPr lang="en-US" sz="100" dirty="0"/>
              <a:t> </a:t>
            </a:r>
            <a:r>
              <a:rPr lang="en-US" dirty="0"/>
              <a:t>b force </a:t>
            </a:r>
            <a:r>
              <a:rPr lang="en-US" b="1" dirty="0"/>
              <a:t>F </a:t>
            </a:r>
            <a:r>
              <a:rPr lang="en-US" dirty="0"/>
              <a:t>making a</a:t>
            </a:r>
            <a:endParaRPr lang="en-IN" dirty="0"/>
          </a:p>
        </p:txBody>
      </p:sp>
      <p:graphicFrame>
        <p:nvGraphicFramePr>
          <p:cNvPr id="24" name="Object 23" descr="45 degrees">
            <a:extLst>
              <a:ext uri="{FF2B5EF4-FFF2-40B4-BE49-F238E27FC236}">
                <a16:creationId xmlns:a16="http://schemas.microsoft.com/office/drawing/2014/main" id="{CD19EE32-09BC-498C-993B-1C676B690DB5}"/>
              </a:ext>
            </a:extLst>
          </p:cNvPr>
          <p:cNvGraphicFramePr>
            <a:graphicFrameLocks noChangeAspect="1"/>
          </p:cNvGraphicFramePr>
          <p:nvPr/>
        </p:nvGraphicFramePr>
        <p:xfrm>
          <a:off x="459769" y="2639744"/>
          <a:ext cx="533400" cy="317500"/>
        </p:xfrm>
        <a:graphic>
          <a:graphicData uri="http://schemas.openxmlformats.org/presentationml/2006/ole">
            <mc:AlternateContent xmlns:mc="http://schemas.openxmlformats.org/markup-compatibility/2006">
              <mc:Choice xmlns:v="urn:schemas-microsoft-com:vml" Requires="v">
                <p:oleObj spid="_x0000_s133191" name="Equation" r:id="rId3" imgW="533160" imgH="317160" progId="Equation.DSMT4">
                  <p:embed/>
                </p:oleObj>
              </mc:Choice>
              <mc:Fallback>
                <p:oleObj name="Equation" r:id="rId3" imgW="533160" imgH="317160" progId="Equation.DSMT4">
                  <p:embed/>
                  <p:pic>
                    <p:nvPicPr>
                      <p:cNvPr id="24" name="Object 23" descr="45 degrees">
                        <a:extLst>
                          <a:ext uri="{FF2B5EF4-FFF2-40B4-BE49-F238E27FC236}">
                            <a16:creationId xmlns:a16="http://schemas.microsoft.com/office/drawing/2014/main" id="{CD19EE32-09BC-498C-993B-1C676B690DB5}"/>
                          </a:ext>
                        </a:extLst>
                      </p:cNvPr>
                      <p:cNvPicPr/>
                      <p:nvPr/>
                    </p:nvPicPr>
                    <p:blipFill>
                      <a:blip r:embed="rId4"/>
                      <a:stretch>
                        <a:fillRect/>
                      </a:stretch>
                    </p:blipFill>
                    <p:spPr>
                      <a:xfrm>
                        <a:off x="459769" y="2639744"/>
                        <a:ext cx="533400" cy="317500"/>
                      </a:xfrm>
                      <a:prstGeom prst="rect">
                        <a:avLst/>
                      </a:prstGeom>
                    </p:spPr>
                  </p:pic>
                </p:oleObj>
              </mc:Fallback>
            </mc:AlternateContent>
          </a:graphicData>
        </a:graphic>
      </p:graphicFrame>
      <p:sp>
        <p:nvSpPr>
          <p:cNvPr id="4" name="Content Placeholder 3"/>
          <p:cNvSpPr>
            <a:spLocks noGrp="1"/>
          </p:cNvSpPr>
          <p:nvPr>
            <p:ph idx="13"/>
          </p:nvPr>
        </p:nvSpPr>
        <p:spPr>
          <a:xfrm>
            <a:off x="1109608" y="2547989"/>
            <a:ext cx="7608013" cy="493161"/>
          </a:xfrm>
        </p:spPr>
        <p:txBody>
          <a:bodyPr/>
          <a:lstStyle/>
          <a:p>
            <a:pPr marL="0" indent="0">
              <a:buNone/>
            </a:pPr>
            <a:r>
              <a:rPr lang="en-US" dirty="0"/>
              <a:t>angle to the floor. What is the effective</a:t>
            </a:r>
            <a:r>
              <a:rPr lang="en-US" i="1" dirty="0"/>
              <a:t> </a:t>
            </a:r>
            <a:r>
              <a:rPr lang="en-US" dirty="0"/>
              <a:t>force</a:t>
            </a:r>
            <a:endParaRPr lang="en-IN" dirty="0"/>
          </a:p>
        </p:txBody>
      </p:sp>
      <p:sp>
        <p:nvSpPr>
          <p:cNvPr id="6" name="Content Placeholder 5"/>
          <p:cNvSpPr>
            <a:spLocks noGrp="1"/>
          </p:cNvSpPr>
          <p:nvPr>
            <p:ph idx="14"/>
          </p:nvPr>
        </p:nvSpPr>
        <p:spPr>
          <a:xfrm>
            <a:off x="443753" y="3093378"/>
            <a:ext cx="8229600" cy="502577"/>
          </a:xfrm>
        </p:spPr>
        <p:txBody>
          <a:bodyPr/>
          <a:lstStyle/>
          <a:p>
            <a:pPr marL="0" indent="0">
              <a:buNone/>
            </a:pPr>
            <a:r>
              <a:rPr lang="en-US" sz="2800" dirty="0"/>
              <a:t>moving the cart forward?</a:t>
            </a:r>
            <a:endParaRPr lang="en-IN" dirty="0"/>
          </a:p>
        </p:txBody>
      </p:sp>
      <p:sp>
        <p:nvSpPr>
          <p:cNvPr id="5" name="Content Placeholder 4"/>
          <p:cNvSpPr>
            <a:spLocks noGrp="1"/>
          </p:cNvSpPr>
          <p:nvPr>
            <p:ph idx="15"/>
          </p:nvPr>
        </p:nvSpPr>
        <p:spPr>
          <a:xfrm>
            <a:off x="457200" y="3698697"/>
            <a:ext cx="8229600" cy="492303"/>
          </a:xfrm>
        </p:spPr>
        <p:txBody>
          <a:bodyPr/>
          <a:lstStyle/>
          <a:p>
            <a:pPr marL="0" indent="0">
              <a:buNone/>
            </a:pPr>
            <a:r>
              <a:rPr lang="en-US" sz="2800" b="1" dirty="0"/>
              <a:t>Solution:</a:t>
            </a:r>
            <a:r>
              <a:rPr lang="en-US" sz="2800" dirty="0"/>
              <a:t> The effective force is the horizontal</a:t>
            </a:r>
            <a:endParaRPr lang="en-US" dirty="0"/>
          </a:p>
        </p:txBody>
      </p:sp>
      <p:sp>
        <p:nvSpPr>
          <p:cNvPr id="7" name="Content Placeholder 6"/>
          <p:cNvSpPr>
            <a:spLocks noGrp="1"/>
          </p:cNvSpPr>
          <p:nvPr>
            <p:ph idx="16"/>
          </p:nvPr>
        </p:nvSpPr>
        <p:spPr>
          <a:xfrm>
            <a:off x="443753" y="4243228"/>
            <a:ext cx="2340544" cy="472610"/>
          </a:xfrm>
        </p:spPr>
        <p:txBody>
          <a:bodyPr/>
          <a:lstStyle/>
          <a:p>
            <a:pPr marL="0" indent="0">
              <a:buNone/>
            </a:pPr>
            <a:r>
              <a:rPr lang="en-US" sz="2800" dirty="0"/>
              <a:t>component of</a:t>
            </a:r>
            <a:endParaRPr lang="en-US" dirty="0"/>
          </a:p>
        </p:txBody>
      </p:sp>
      <p:graphicFrame>
        <p:nvGraphicFramePr>
          <p:cNvPr id="9" name="Object 8" descr="F = left angle bracket a, b right angle bracket">
            <a:extLst>
              <a:ext uri="{FF2B5EF4-FFF2-40B4-BE49-F238E27FC236}">
                <a16:creationId xmlns:a16="http://schemas.microsoft.com/office/drawing/2014/main" id="{402748B8-AEE0-4085-8D0D-2E053F5AB6CD}"/>
              </a:ext>
            </a:extLst>
          </p:cNvPr>
          <p:cNvGraphicFramePr>
            <a:graphicFrameLocks noChangeAspect="1"/>
          </p:cNvGraphicFramePr>
          <p:nvPr/>
        </p:nvGraphicFramePr>
        <p:xfrm>
          <a:off x="2884992" y="4247725"/>
          <a:ext cx="1583264" cy="497223"/>
        </p:xfrm>
        <a:graphic>
          <a:graphicData uri="http://schemas.openxmlformats.org/presentationml/2006/ole">
            <mc:AlternateContent xmlns:mc="http://schemas.openxmlformats.org/markup-compatibility/2006">
              <mc:Choice xmlns:v="urn:schemas-microsoft-com:vml" Requires="v">
                <p:oleObj spid="_x0000_s133192" name="Equation" r:id="rId5" imgW="1536480" imgH="482400" progId="Equation.DSMT4">
                  <p:embed/>
                </p:oleObj>
              </mc:Choice>
              <mc:Fallback>
                <p:oleObj name="Equation" r:id="rId5" imgW="1536480" imgH="482400" progId="Equation.DSMT4">
                  <p:embed/>
                  <p:pic>
                    <p:nvPicPr>
                      <p:cNvPr id="9" name="Object 8" descr="F = left angle bracket a, b right angle bracket">
                        <a:extLst>
                          <a:ext uri="{FF2B5EF4-FFF2-40B4-BE49-F238E27FC236}">
                            <a16:creationId xmlns:a16="http://schemas.microsoft.com/office/drawing/2014/main" id="{402748B8-AEE0-4085-8D0D-2E053F5AB6CD}"/>
                          </a:ext>
                        </a:extLst>
                      </p:cNvPr>
                      <p:cNvPicPr/>
                      <p:nvPr/>
                    </p:nvPicPr>
                    <p:blipFill>
                      <a:blip r:embed="rId6"/>
                      <a:stretch>
                        <a:fillRect/>
                      </a:stretch>
                    </p:blipFill>
                    <p:spPr>
                      <a:xfrm>
                        <a:off x="2884992" y="4247725"/>
                        <a:ext cx="1583264" cy="497223"/>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E88BEC6B-B131-4D9F-AC19-F2E0AB44BAFC}"/>
              </a:ext>
            </a:extLst>
          </p:cNvPr>
          <p:cNvSpPr>
            <a:spLocks noGrp="1"/>
          </p:cNvSpPr>
          <p:nvPr>
            <p:ph idx="17"/>
          </p:nvPr>
        </p:nvSpPr>
        <p:spPr>
          <a:xfrm>
            <a:off x="4602822" y="4246076"/>
            <a:ext cx="4083978" cy="490884"/>
          </a:xfrm>
        </p:spPr>
        <p:txBody>
          <a:bodyPr/>
          <a:lstStyle/>
          <a:p>
            <a:pPr marL="0" indent="0">
              <a:buNone/>
            </a:pPr>
            <a:r>
              <a:rPr lang="en-US" sz="2800" dirty="0"/>
              <a:t>given by</a:t>
            </a:r>
            <a:endParaRPr lang="en-US" dirty="0"/>
          </a:p>
        </p:txBody>
      </p:sp>
      <p:graphicFrame>
        <p:nvGraphicFramePr>
          <p:cNvPr id="8" name="Object 7" descr="a = the magnitude of F cosine of 45 degrees = left parenthesis 20 right parenthesis left parenthesis start fraction radical 2 over 2 end fraction right parenthesis approximately equals 14.14 pounds.">
            <a:extLst>
              <a:ext uri="{FF2B5EF4-FFF2-40B4-BE49-F238E27FC236}">
                <a16:creationId xmlns:a16="http://schemas.microsoft.com/office/drawing/2014/main" id="{A32452FE-2362-44A1-9EEA-E26CE303448F}"/>
              </a:ext>
            </a:extLst>
          </p:cNvPr>
          <p:cNvGraphicFramePr>
            <a:graphicFrameLocks noChangeAspect="1"/>
          </p:cNvGraphicFramePr>
          <p:nvPr/>
        </p:nvGraphicFramePr>
        <p:xfrm>
          <a:off x="2406453" y="4824766"/>
          <a:ext cx="4331094" cy="880739"/>
        </p:xfrm>
        <a:graphic>
          <a:graphicData uri="http://schemas.openxmlformats.org/presentationml/2006/ole">
            <mc:AlternateContent xmlns:mc="http://schemas.openxmlformats.org/markup-compatibility/2006">
              <mc:Choice xmlns:v="urn:schemas-microsoft-com:vml" Requires="v">
                <p:oleObj spid="_x0000_s133193" name="Equation" r:id="rId7" imgW="5371920" imgH="1091880" progId="Equation.DSMT4">
                  <p:embed/>
                </p:oleObj>
              </mc:Choice>
              <mc:Fallback>
                <p:oleObj name="Equation" r:id="rId7" imgW="5371920" imgH="1091880" progId="Equation.DSMT4">
                  <p:embed/>
                  <p:pic>
                    <p:nvPicPr>
                      <p:cNvPr id="8" name="Object 7" descr="a = the magnitude of F cosine of 45 degrees = left parenthesis 20 right parenthesis left parenthesis start fraction radical 2 over 2 end fraction right parenthesis approximately equals 14.14 pounds.">
                        <a:extLst>
                          <a:ext uri="{FF2B5EF4-FFF2-40B4-BE49-F238E27FC236}">
                            <a16:creationId xmlns:a16="http://schemas.microsoft.com/office/drawing/2014/main" id="{A32452FE-2362-44A1-9EEA-E26CE303448F}"/>
                          </a:ext>
                        </a:extLst>
                      </p:cNvPr>
                      <p:cNvPicPr/>
                      <p:nvPr/>
                    </p:nvPicPr>
                    <p:blipFill>
                      <a:blip r:embed="rId8"/>
                      <a:stretch>
                        <a:fillRect/>
                      </a:stretch>
                    </p:blipFill>
                    <p:spPr>
                      <a:xfrm>
                        <a:off x="2406453" y="4824766"/>
                        <a:ext cx="4331094" cy="880739"/>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F6967C6-50F2-4755-930D-B74FBD83CBEE}"/>
              </a:ext>
            </a:extLst>
          </p:cNvPr>
          <p:cNvSpPr>
            <a:spLocks noGrp="1"/>
          </p:cNvSpPr>
          <p:nvPr>
            <p:ph idx="18"/>
          </p:nvPr>
        </p:nvSpPr>
        <p:spPr>
          <a:xfrm>
            <a:off x="457200" y="5850558"/>
            <a:ext cx="8229600" cy="490884"/>
          </a:xfrm>
        </p:spPr>
        <p:txBody>
          <a:bodyPr/>
          <a:lstStyle/>
          <a:p>
            <a:pPr marL="0" indent="0">
              <a:buNone/>
            </a:pPr>
            <a:r>
              <a:rPr lang="en-US" sz="2800" dirty="0"/>
              <a:t>Notice that </a:t>
            </a:r>
            <a:r>
              <a:rPr lang="en-US" sz="2800" b="1" dirty="0"/>
              <a:t>F </a:t>
            </a:r>
            <a:r>
              <a:rPr lang="en-US" sz="2800" dirty="0"/>
              <a:t>is a two-dimensional vector.</a:t>
            </a:r>
            <a:endParaRPr lang="en-US" dirty="0"/>
          </a:p>
        </p:txBody>
      </p:sp>
    </p:spTree>
    <p:extLst>
      <p:ext uri="{BB962C8B-B14F-4D97-AF65-F5344CB8AC3E}">
        <p14:creationId xmlns:p14="http://schemas.microsoft.com/office/powerpoint/2010/main" val="12053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Algebra Operations </a:t>
            </a:r>
            <a:r>
              <a:rPr lang="en-US" sz="2000" b="0" dirty="0"/>
              <a:t>(1 of 5)</a:t>
            </a:r>
            <a:endParaRPr lang="en-IN" sz="2000" b="0" dirty="0"/>
          </a:p>
        </p:txBody>
      </p:sp>
      <p:sp>
        <p:nvSpPr>
          <p:cNvPr id="3" name="Content Placeholder 2"/>
          <p:cNvSpPr>
            <a:spLocks noGrp="1"/>
          </p:cNvSpPr>
          <p:nvPr>
            <p:ph idx="1"/>
          </p:nvPr>
        </p:nvSpPr>
        <p:spPr>
          <a:xfrm>
            <a:off x="457200" y="1600201"/>
            <a:ext cx="3124200" cy="609599"/>
          </a:xfrm>
        </p:spPr>
        <p:txBody>
          <a:bodyPr/>
          <a:lstStyle/>
          <a:p>
            <a:pPr marL="0" indent="0">
              <a:buNone/>
            </a:pPr>
            <a:r>
              <a:rPr lang="en-US" sz="3200" b="1" dirty="0"/>
              <a:t>Definitions:</a:t>
            </a:r>
            <a:r>
              <a:rPr lang="en-US" sz="3200" dirty="0"/>
              <a:t> Let</a:t>
            </a:r>
            <a:endParaRPr lang="en-IN" sz="3200" dirty="0"/>
          </a:p>
        </p:txBody>
      </p:sp>
      <p:graphicFrame>
        <p:nvGraphicFramePr>
          <p:cNvPr id="8" name="Object 7" descr="u = left angle bracket u sub 1, u sub 2, u sub 3 right angle bracket and v = left angle bracket upsilon sub 1, upsilon sub 2, upsilon sub 3 right angle bracket">
            <a:extLst>
              <a:ext uri="{FF2B5EF4-FFF2-40B4-BE49-F238E27FC236}">
                <a16:creationId xmlns:a16="http://schemas.microsoft.com/office/drawing/2014/main" id="{73EE7756-187F-4E79-B48A-76F0885F17CF}"/>
              </a:ext>
            </a:extLst>
          </p:cNvPr>
          <p:cNvGraphicFramePr>
            <a:graphicFrameLocks noChangeAspect="1"/>
          </p:cNvGraphicFramePr>
          <p:nvPr/>
        </p:nvGraphicFramePr>
        <p:xfrm>
          <a:off x="3690860" y="1611369"/>
          <a:ext cx="5051580" cy="517412"/>
        </p:xfrm>
        <a:graphic>
          <a:graphicData uri="http://schemas.openxmlformats.org/presentationml/2006/ole">
            <mc:AlternateContent xmlns:mc="http://schemas.openxmlformats.org/markup-compatibility/2006">
              <mc:Choice xmlns:v="urn:schemas-microsoft-com:vml" Requires="v">
                <p:oleObj spid="_x0000_s134212" name="Equation" r:id="rId3" imgW="4711680" imgH="482400" progId="Equation.DSMT4">
                  <p:embed/>
                </p:oleObj>
              </mc:Choice>
              <mc:Fallback>
                <p:oleObj name="Equation" r:id="rId3" imgW="4711680" imgH="482400" progId="Equation.DSMT4">
                  <p:embed/>
                  <p:pic>
                    <p:nvPicPr>
                      <p:cNvPr id="8" name="Object 7" descr="u = left angle bracket u sub 1, u sub 2, u sub 3 right angle bracket and v = left angle bracket upsilon sub 1, upsilon sub 2, upsilon sub 3 right angle bracket">
                        <a:extLst>
                          <a:ext uri="{FF2B5EF4-FFF2-40B4-BE49-F238E27FC236}">
                            <a16:creationId xmlns:a16="http://schemas.microsoft.com/office/drawing/2014/main" id="{73EE7756-187F-4E79-B48A-76F0885F17CF}"/>
                          </a:ext>
                        </a:extLst>
                      </p:cNvPr>
                      <p:cNvPicPr/>
                      <p:nvPr/>
                    </p:nvPicPr>
                    <p:blipFill>
                      <a:blip r:embed="rId4"/>
                      <a:stretch>
                        <a:fillRect/>
                      </a:stretch>
                    </p:blipFill>
                    <p:spPr>
                      <a:xfrm>
                        <a:off x="3690860" y="1611369"/>
                        <a:ext cx="5051580" cy="517412"/>
                      </a:xfrm>
                      <a:prstGeom prst="rect">
                        <a:avLst/>
                      </a:prstGeom>
                    </p:spPr>
                  </p:pic>
                </p:oleObj>
              </mc:Fallback>
            </mc:AlternateContent>
          </a:graphicData>
        </a:graphic>
      </p:graphicFrame>
      <p:sp>
        <p:nvSpPr>
          <p:cNvPr id="4" name="Content Placeholder 3"/>
          <p:cNvSpPr>
            <a:spLocks noGrp="1"/>
          </p:cNvSpPr>
          <p:nvPr>
            <p:ph idx="13"/>
          </p:nvPr>
        </p:nvSpPr>
        <p:spPr>
          <a:xfrm>
            <a:off x="457200" y="2286000"/>
            <a:ext cx="4953000" cy="583045"/>
          </a:xfrm>
        </p:spPr>
        <p:txBody>
          <a:bodyPr/>
          <a:lstStyle/>
          <a:p>
            <a:pPr marL="0" indent="0">
              <a:buNone/>
            </a:pPr>
            <a:r>
              <a:rPr lang="en-US" sz="3200" dirty="0"/>
              <a:t>be vectors with </a:t>
            </a:r>
            <a:r>
              <a:rPr lang="en-US" sz="3200" i="1" dirty="0"/>
              <a:t>k </a:t>
            </a:r>
            <a:r>
              <a:rPr lang="en-US" sz="3200" dirty="0"/>
              <a:t>a scalar.</a:t>
            </a:r>
          </a:p>
        </p:txBody>
      </p:sp>
      <p:sp>
        <p:nvSpPr>
          <p:cNvPr id="6" name="Content Placeholder 5"/>
          <p:cNvSpPr>
            <a:spLocks noGrp="1"/>
          </p:cNvSpPr>
          <p:nvPr>
            <p:ph idx="14"/>
          </p:nvPr>
        </p:nvSpPr>
        <p:spPr>
          <a:xfrm>
            <a:off x="457200" y="3092116"/>
            <a:ext cx="1981200" cy="623048"/>
          </a:xfrm>
        </p:spPr>
        <p:txBody>
          <a:bodyPr/>
          <a:lstStyle/>
          <a:p>
            <a:pPr marL="0" indent="0">
              <a:buNone/>
            </a:pPr>
            <a:r>
              <a:rPr lang="en-US" sz="3200" b="1" dirty="0"/>
              <a:t>Addition:</a:t>
            </a:r>
          </a:p>
        </p:txBody>
      </p:sp>
      <p:graphicFrame>
        <p:nvGraphicFramePr>
          <p:cNvPr id="9" name="Object 8" descr="u + v = left angle bracket u sub 1 + upsilon sub 1, u sub 2 + upsilon sub 2, u sub 3 + upsilon sub 3 right angle bracket">
            <a:extLst>
              <a:ext uri="{FF2B5EF4-FFF2-40B4-BE49-F238E27FC236}">
                <a16:creationId xmlns:a16="http://schemas.microsoft.com/office/drawing/2014/main" id="{8F9FCFDA-139E-4F51-9DA8-7DD647099534}"/>
              </a:ext>
            </a:extLst>
          </p:cNvPr>
          <p:cNvGraphicFramePr>
            <a:graphicFrameLocks noChangeAspect="1"/>
          </p:cNvGraphicFramePr>
          <p:nvPr/>
        </p:nvGraphicFramePr>
        <p:xfrm>
          <a:off x="3790701" y="3155626"/>
          <a:ext cx="4972299" cy="546090"/>
        </p:xfrm>
        <a:graphic>
          <a:graphicData uri="http://schemas.openxmlformats.org/presentationml/2006/ole">
            <mc:AlternateContent xmlns:mc="http://schemas.openxmlformats.org/markup-compatibility/2006">
              <mc:Choice xmlns:v="urn:schemas-microsoft-com:vml" Requires="v">
                <p:oleObj spid="_x0000_s134213" name="Equation" r:id="rId5" imgW="4394160" imgH="482400" progId="Equation.DSMT4">
                  <p:embed/>
                </p:oleObj>
              </mc:Choice>
              <mc:Fallback>
                <p:oleObj name="Equation" r:id="rId5" imgW="4394160" imgH="482400" progId="Equation.DSMT4">
                  <p:embed/>
                  <p:pic>
                    <p:nvPicPr>
                      <p:cNvPr id="9" name="Object 8" descr="u + v = left angle bracket u sub 1 + upsilon sub 1, u sub 2 + upsilon sub 2, u sub 3 + upsilon sub 3 right angle bracket">
                        <a:extLst>
                          <a:ext uri="{FF2B5EF4-FFF2-40B4-BE49-F238E27FC236}">
                            <a16:creationId xmlns:a16="http://schemas.microsoft.com/office/drawing/2014/main" id="{8F9FCFDA-139E-4F51-9DA8-7DD647099534}"/>
                          </a:ext>
                        </a:extLst>
                      </p:cNvPr>
                      <p:cNvPicPr/>
                      <p:nvPr/>
                    </p:nvPicPr>
                    <p:blipFill>
                      <a:blip r:embed="rId6"/>
                      <a:stretch>
                        <a:fillRect/>
                      </a:stretch>
                    </p:blipFill>
                    <p:spPr>
                      <a:xfrm>
                        <a:off x="3790701" y="3155626"/>
                        <a:ext cx="4972299" cy="546090"/>
                      </a:xfrm>
                      <a:prstGeom prst="rect">
                        <a:avLst/>
                      </a:prstGeom>
                    </p:spPr>
                  </p:pic>
                </p:oleObj>
              </mc:Fallback>
            </mc:AlternateContent>
          </a:graphicData>
        </a:graphic>
      </p:graphicFrame>
      <p:sp>
        <p:nvSpPr>
          <p:cNvPr id="5" name="Content Placeholder 4"/>
          <p:cNvSpPr>
            <a:spLocks noGrp="1"/>
          </p:cNvSpPr>
          <p:nvPr>
            <p:ph idx="15"/>
          </p:nvPr>
        </p:nvSpPr>
        <p:spPr>
          <a:xfrm>
            <a:off x="447675" y="3871574"/>
            <a:ext cx="2930700" cy="1143000"/>
          </a:xfrm>
        </p:spPr>
        <p:txBody>
          <a:bodyPr/>
          <a:lstStyle/>
          <a:p>
            <a:pPr marL="0" indent="0">
              <a:buNone/>
            </a:pPr>
            <a:r>
              <a:rPr lang="en-US" sz="3200" b="1" dirty="0"/>
              <a:t>Scalar multiplication:</a:t>
            </a:r>
            <a:endParaRPr lang="en-IN" sz="3200" dirty="0"/>
          </a:p>
        </p:txBody>
      </p:sp>
      <p:graphicFrame>
        <p:nvGraphicFramePr>
          <p:cNvPr id="10" name="Object 9" descr="k u = left angle bracket k u sub 1, k u sub 2, k u sub 3 right angle bracket">
            <a:extLst>
              <a:ext uri="{FF2B5EF4-FFF2-40B4-BE49-F238E27FC236}">
                <a16:creationId xmlns:a16="http://schemas.microsoft.com/office/drawing/2014/main" id="{E6434B23-788E-4D7D-9729-941BDECB3A89}"/>
              </a:ext>
            </a:extLst>
          </p:cNvPr>
          <p:cNvGraphicFramePr>
            <a:graphicFrameLocks noChangeAspect="1"/>
          </p:cNvGraphicFramePr>
          <p:nvPr/>
        </p:nvGraphicFramePr>
        <p:xfrm>
          <a:off x="3835507" y="4275739"/>
          <a:ext cx="3421550" cy="625090"/>
        </p:xfrm>
        <a:graphic>
          <a:graphicData uri="http://schemas.openxmlformats.org/presentationml/2006/ole">
            <mc:AlternateContent xmlns:mc="http://schemas.openxmlformats.org/markup-compatibility/2006">
              <mc:Choice xmlns:v="urn:schemas-microsoft-com:vml" Requires="v">
                <p:oleObj spid="_x0000_s134214" name="Equation" r:id="rId7" imgW="2641320" imgH="482400" progId="Equation.DSMT4">
                  <p:embed/>
                </p:oleObj>
              </mc:Choice>
              <mc:Fallback>
                <p:oleObj name="Equation" r:id="rId7" imgW="2641320" imgH="482400" progId="Equation.DSMT4">
                  <p:embed/>
                  <p:pic>
                    <p:nvPicPr>
                      <p:cNvPr id="10" name="Object 9" descr="k u = left angle bracket k u sub 1, k u sub 2, k u sub 3 right angle bracket">
                        <a:extLst>
                          <a:ext uri="{FF2B5EF4-FFF2-40B4-BE49-F238E27FC236}">
                            <a16:creationId xmlns:a16="http://schemas.microsoft.com/office/drawing/2014/main" id="{E6434B23-788E-4D7D-9729-941BDECB3A89}"/>
                          </a:ext>
                        </a:extLst>
                      </p:cNvPr>
                      <p:cNvPicPr/>
                      <p:nvPr/>
                    </p:nvPicPr>
                    <p:blipFill>
                      <a:blip r:embed="rId8"/>
                      <a:stretch>
                        <a:fillRect/>
                      </a:stretch>
                    </p:blipFill>
                    <p:spPr>
                      <a:xfrm>
                        <a:off x="3835507" y="4275739"/>
                        <a:ext cx="3421550" cy="625090"/>
                      </a:xfrm>
                      <a:prstGeom prst="rect">
                        <a:avLst/>
                      </a:prstGeom>
                    </p:spPr>
                  </p:pic>
                </p:oleObj>
              </mc:Fallback>
            </mc:AlternateContent>
          </a:graphicData>
        </a:graphic>
      </p:graphicFrame>
    </p:spTree>
    <p:extLst>
      <p:ext uri="{BB962C8B-B14F-4D97-AF65-F5344CB8AC3E}">
        <p14:creationId xmlns:p14="http://schemas.microsoft.com/office/powerpoint/2010/main" val="332574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Algebra Operations </a:t>
            </a:r>
            <a:r>
              <a:rPr lang="en-US" sz="2000" b="0" dirty="0"/>
              <a:t>(2 of 5)</a:t>
            </a:r>
            <a:endParaRPr lang="en-IN" dirty="0"/>
          </a:p>
        </p:txBody>
      </p:sp>
      <p:sp>
        <p:nvSpPr>
          <p:cNvPr id="3" name="Content Placeholder 2"/>
          <p:cNvSpPr>
            <a:spLocks noGrp="1"/>
          </p:cNvSpPr>
          <p:nvPr>
            <p:ph idx="1"/>
          </p:nvPr>
        </p:nvSpPr>
        <p:spPr>
          <a:xfrm>
            <a:off x="457200" y="1600201"/>
            <a:ext cx="2362200" cy="533399"/>
          </a:xfrm>
        </p:spPr>
        <p:txBody>
          <a:bodyPr/>
          <a:lstStyle/>
          <a:p>
            <a:pPr marL="0" indent="0">
              <a:buNone/>
            </a:pPr>
            <a:r>
              <a:rPr lang="en-US" b="1" dirty="0"/>
              <a:t>Example: </a:t>
            </a:r>
            <a:r>
              <a:rPr lang="en-US" dirty="0"/>
              <a:t>Let</a:t>
            </a:r>
            <a:endParaRPr lang="en-IN" dirty="0"/>
          </a:p>
        </p:txBody>
      </p:sp>
      <p:graphicFrame>
        <p:nvGraphicFramePr>
          <p:cNvPr id="9" name="Object 8" descr="u = left angle bracket negative 1, 3, 1 right angle bracket and v = left angle bracket 4, 7, 0 right angle bracket.">
            <a:extLst>
              <a:ext uri="{FF2B5EF4-FFF2-40B4-BE49-F238E27FC236}">
                <a16:creationId xmlns:a16="http://schemas.microsoft.com/office/drawing/2014/main" id="{07B3DAE4-D678-4EE5-8ADD-0207F78C20CC}"/>
              </a:ext>
            </a:extLst>
          </p:cNvPr>
          <p:cNvGraphicFramePr>
            <a:graphicFrameLocks noChangeAspect="1"/>
          </p:cNvGraphicFramePr>
          <p:nvPr/>
        </p:nvGraphicFramePr>
        <p:xfrm>
          <a:off x="2986436" y="1575411"/>
          <a:ext cx="4436577" cy="519479"/>
        </p:xfrm>
        <a:graphic>
          <a:graphicData uri="http://schemas.openxmlformats.org/presentationml/2006/ole">
            <mc:AlternateContent xmlns:mc="http://schemas.openxmlformats.org/markup-compatibility/2006">
              <mc:Choice xmlns:v="urn:schemas-microsoft-com:vml" Requires="v">
                <p:oleObj spid="_x0000_s135258" name="Equation" r:id="rId3" imgW="4114800" imgH="482400" progId="Equation.DSMT4">
                  <p:embed/>
                </p:oleObj>
              </mc:Choice>
              <mc:Fallback>
                <p:oleObj name="Equation" r:id="rId3" imgW="4114800" imgH="482400" progId="Equation.DSMT4">
                  <p:embed/>
                  <p:pic>
                    <p:nvPicPr>
                      <p:cNvPr id="9" name="Object 8" descr="u = left angle bracket negative 1, 3, 1 right angle bracket and v = left angle bracket 4, 7, 0 right angle bracket.">
                        <a:extLst>
                          <a:ext uri="{FF2B5EF4-FFF2-40B4-BE49-F238E27FC236}">
                            <a16:creationId xmlns:a16="http://schemas.microsoft.com/office/drawing/2014/main" id="{07B3DAE4-D678-4EE5-8ADD-0207F78C20CC}"/>
                          </a:ext>
                        </a:extLst>
                      </p:cNvPr>
                      <p:cNvPicPr/>
                      <p:nvPr/>
                    </p:nvPicPr>
                    <p:blipFill>
                      <a:blip r:embed="rId4"/>
                      <a:stretch>
                        <a:fillRect/>
                      </a:stretch>
                    </p:blipFill>
                    <p:spPr>
                      <a:xfrm>
                        <a:off x="2986436" y="1575411"/>
                        <a:ext cx="4436577" cy="519479"/>
                      </a:xfrm>
                      <a:prstGeom prst="rect">
                        <a:avLst/>
                      </a:prstGeom>
                    </p:spPr>
                  </p:pic>
                </p:oleObj>
              </mc:Fallback>
            </mc:AlternateContent>
          </a:graphicData>
        </a:graphic>
      </p:graphicFrame>
      <p:sp>
        <p:nvSpPr>
          <p:cNvPr id="4" name="Content Placeholder 3"/>
          <p:cNvSpPr>
            <a:spLocks noGrp="1"/>
          </p:cNvSpPr>
          <p:nvPr>
            <p:ph idx="13"/>
          </p:nvPr>
        </p:nvSpPr>
        <p:spPr>
          <a:xfrm>
            <a:off x="457200" y="2222500"/>
            <a:ext cx="4038600" cy="504825"/>
          </a:xfrm>
        </p:spPr>
        <p:txBody>
          <a:bodyPr/>
          <a:lstStyle/>
          <a:p>
            <a:pPr marL="0" indent="0">
              <a:buNone/>
            </a:pPr>
            <a:r>
              <a:rPr lang="en-US" dirty="0"/>
              <a:t>Find the components of</a:t>
            </a:r>
          </a:p>
        </p:txBody>
      </p:sp>
      <p:sp>
        <p:nvSpPr>
          <p:cNvPr id="6" name="Content Placeholder 5"/>
          <p:cNvSpPr>
            <a:spLocks noGrp="1"/>
          </p:cNvSpPr>
          <p:nvPr>
            <p:ph idx="14"/>
          </p:nvPr>
        </p:nvSpPr>
        <p:spPr>
          <a:xfrm>
            <a:off x="457199" y="3062186"/>
            <a:ext cx="609601" cy="533400"/>
          </a:xfrm>
        </p:spPr>
        <p:txBody>
          <a:bodyPr/>
          <a:lstStyle/>
          <a:p>
            <a:pPr marL="0" indent="0">
              <a:buNone/>
            </a:pPr>
            <a:r>
              <a:rPr lang="en-US" b="1" dirty="0"/>
              <a:t>(a)</a:t>
            </a:r>
          </a:p>
        </p:txBody>
      </p:sp>
      <p:graphicFrame>
        <p:nvGraphicFramePr>
          <p:cNvPr id="11" name="Object 10" descr="2 u + 3 v"/>
          <p:cNvGraphicFramePr>
            <a:graphicFrameLocks noChangeAspect="1"/>
          </p:cNvGraphicFramePr>
          <p:nvPr/>
        </p:nvGraphicFramePr>
        <p:xfrm>
          <a:off x="1179684" y="3048000"/>
          <a:ext cx="1363713" cy="489538"/>
        </p:xfrm>
        <a:graphic>
          <a:graphicData uri="http://schemas.openxmlformats.org/presentationml/2006/ole">
            <mc:AlternateContent xmlns:mc="http://schemas.openxmlformats.org/markup-compatibility/2006">
              <mc:Choice xmlns:v="urn:schemas-microsoft-com:vml" Requires="v">
                <p:oleObj spid="_x0000_s135259" name="Equation" r:id="rId5" imgW="495000" imgH="177480" progId="Equation.DSMT4">
                  <p:embed/>
                </p:oleObj>
              </mc:Choice>
              <mc:Fallback>
                <p:oleObj name="Equation" r:id="rId5" imgW="495000" imgH="177480" progId="Equation.DSMT4">
                  <p:embed/>
                  <p:pic>
                    <p:nvPicPr>
                      <p:cNvPr id="11" name="Object 10" descr="2 u + 3 v"/>
                      <p:cNvPicPr/>
                      <p:nvPr/>
                    </p:nvPicPr>
                    <p:blipFill>
                      <a:blip r:embed="rId6"/>
                      <a:stretch>
                        <a:fillRect/>
                      </a:stretch>
                    </p:blipFill>
                    <p:spPr>
                      <a:xfrm>
                        <a:off x="1179684" y="3048000"/>
                        <a:ext cx="1363713" cy="489538"/>
                      </a:xfrm>
                      <a:prstGeom prst="rect">
                        <a:avLst/>
                      </a:prstGeom>
                    </p:spPr>
                  </p:pic>
                </p:oleObj>
              </mc:Fallback>
            </mc:AlternateContent>
          </a:graphicData>
        </a:graphic>
      </p:graphicFrame>
      <p:sp>
        <p:nvSpPr>
          <p:cNvPr id="5" name="Content Placeholder 4"/>
          <p:cNvSpPr>
            <a:spLocks noGrp="1"/>
          </p:cNvSpPr>
          <p:nvPr>
            <p:ph idx="15"/>
          </p:nvPr>
        </p:nvSpPr>
        <p:spPr>
          <a:xfrm>
            <a:off x="476250" y="4071836"/>
            <a:ext cx="666750" cy="533400"/>
          </a:xfrm>
        </p:spPr>
        <p:txBody>
          <a:bodyPr/>
          <a:lstStyle/>
          <a:p>
            <a:pPr marL="0" indent="0">
              <a:buNone/>
            </a:pPr>
            <a:r>
              <a:rPr lang="en-US" b="1" dirty="0"/>
              <a:t>(b)</a:t>
            </a:r>
            <a:endParaRPr lang="en-IN" b="1" dirty="0"/>
          </a:p>
        </p:txBody>
      </p:sp>
      <p:graphicFrame>
        <p:nvGraphicFramePr>
          <p:cNvPr id="10" name="Object 9" descr="u minus v"/>
          <p:cNvGraphicFramePr>
            <a:graphicFrameLocks noChangeAspect="1"/>
          </p:cNvGraphicFramePr>
          <p:nvPr/>
        </p:nvGraphicFramePr>
        <p:xfrm>
          <a:off x="1241425" y="4108349"/>
          <a:ext cx="1030288" cy="403225"/>
        </p:xfrm>
        <a:graphic>
          <a:graphicData uri="http://schemas.openxmlformats.org/presentationml/2006/ole">
            <mc:AlternateContent xmlns:mc="http://schemas.openxmlformats.org/markup-compatibility/2006">
              <mc:Choice xmlns:v="urn:schemas-microsoft-com:vml" Requires="v">
                <p:oleObj spid="_x0000_s135260" name="Equation" r:id="rId7" imgW="355320" imgH="139680" progId="Equation.DSMT4">
                  <p:embed/>
                </p:oleObj>
              </mc:Choice>
              <mc:Fallback>
                <p:oleObj name="Equation" r:id="rId7" imgW="355320" imgH="139680" progId="Equation.DSMT4">
                  <p:embed/>
                  <p:pic>
                    <p:nvPicPr>
                      <p:cNvPr id="10" name="Object 9" descr="u minus v"/>
                      <p:cNvPicPr/>
                      <p:nvPr/>
                    </p:nvPicPr>
                    <p:blipFill>
                      <a:blip r:embed="rId8"/>
                      <a:stretch>
                        <a:fillRect/>
                      </a:stretch>
                    </p:blipFill>
                    <p:spPr>
                      <a:xfrm>
                        <a:off x="1241425" y="4108349"/>
                        <a:ext cx="1030288" cy="403225"/>
                      </a:xfrm>
                      <a:prstGeom prst="rect">
                        <a:avLst/>
                      </a:prstGeom>
                    </p:spPr>
                  </p:pic>
                </p:oleObj>
              </mc:Fallback>
            </mc:AlternateContent>
          </a:graphicData>
        </a:graphic>
      </p:graphicFrame>
      <p:sp>
        <p:nvSpPr>
          <p:cNvPr id="7" name="Content Placeholder 6"/>
          <p:cNvSpPr>
            <a:spLocks noGrp="1"/>
          </p:cNvSpPr>
          <p:nvPr>
            <p:ph idx="16"/>
          </p:nvPr>
        </p:nvSpPr>
        <p:spPr>
          <a:xfrm>
            <a:off x="457200" y="5188571"/>
            <a:ext cx="609600" cy="490681"/>
          </a:xfrm>
        </p:spPr>
        <p:txBody>
          <a:bodyPr/>
          <a:lstStyle/>
          <a:p>
            <a:pPr marL="0" indent="0">
              <a:buNone/>
            </a:pPr>
            <a:r>
              <a:rPr lang="en-IN" b="1" dirty="0"/>
              <a:t>(c)</a:t>
            </a:r>
          </a:p>
        </p:txBody>
      </p:sp>
      <p:graphicFrame>
        <p:nvGraphicFramePr>
          <p:cNvPr id="8" name="Object 7" descr="the magnitude of 1 half of u.">
            <a:extLst>
              <a:ext uri="{FF2B5EF4-FFF2-40B4-BE49-F238E27FC236}">
                <a16:creationId xmlns:a16="http://schemas.microsoft.com/office/drawing/2014/main" id="{2889A239-52C3-40D8-A3A8-AF09BD39C1C7}"/>
              </a:ext>
            </a:extLst>
          </p:cNvPr>
          <p:cNvGraphicFramePr>
            <a:graphicFrameLocks noChangeAspect="1"/>
          </p:cNvGraphicFramePr>
          <p:nvPr/>
        </p:nvGraphicFramePr>
        <p:xfrm>
          <a:off x="1249334" y="4943216"/>
          <a:ext cx="720783" cy="987740"/>
        </p:xfrm>
        <a:graphic>
          <a:graphicData uri="http://schemas.openxmlformats.org/presentationml/2006/ole">
            <mc:AlternateContent xmlns:mc="http://schemas.openxmlformats.org/markup-compatibility/2006">
              <mc:Choice xmlns:v="urn:schemas-microsoft-com:vml" Requires="v">
                <p:oleObj spid="_x0000_s135261" name="Equation" r:id="rId9" imgW="685800" imgH="939600" progId="Equation.DSMT4">
                  <p:embed/>
                </p:oleObj>
              </mc:Choice>
              <mc:Fallback>
                <p:oleObj name="Equation" r:id="rId9" imgW="685800" imgH="939600" progId="Equation.DSMT4">
                  <p:embed/>
                  <p:pic>
                    <p:nvPicPr>
                      <p:cNvPr id="8" name="Object 7" descr="the magnitude of 1 half of u.">
                        <a:extLst>
                          <a:ext uri="{FF2B5EF4-FFF2-40B4-BE49-F238E27FC236}">
                            <a16:creationId xmlns:a16="http://schemas.microsoft.com/office/drawing/2014/main" id="{2889A239-52C3-40D8-A3A8-AF09BD39C1C7}"/>
                          </a:ext>
                        </a:extLst>
                      </p:cNvPr>
                      <p:cNvPicPr/>
                      <p:nvPr/>
                    </p:nvPicPr>
                    <p:blipFill>
                      <a:blip r:embed="rId10"/>
                      <a:stretch>
                        <a:fillRect/>
                      </a:stretch>
                    </p:blipFill>
                    <p:spPr>
                      <a:xfrm>
                        <a:off x="1249334" y="4943216"/>
                        <a:ext cx="720783" cy="987740"/>
                      </a:xfrm>
                      <a:prstGeom prst="rect">
                        <a:avLst/>
                      </a:prstGeom>
                    </p:spPr>
                  </p:pic>
                </p:oleObj>
              </mc:Fallback>
            </mc:AlternateContent>
          </a:graphicData>
        </a:graphic>
      </p:graphicFrame>
    </p:spTree>
    <p:extLst>
      <p:ext uri="{BB962C8B-B14F-4D97-AF65-F5344CB8AC3E}">
        <p14:creationId xmlns:p14="http://schemas.microsoft.com/office/powerpoint/2010/main" val="78442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Algebra Operations </a:t>
            </a:r>
            <a:r>
              <a:rPr lang="en-US" sz="2000" b="0" dirty="0"/>
              <a:t>(3 of 5)</a:t>
            </a:r>
            <a:endParaRPr lang="en-IN" dirty="0"/>
          </a:p>
        </p:txBody>
      </p:sp>
      <p:sp>
        <p:nvSpPr>
          <p:cNvPr id="3" name="Content Placeholder 2"/>
          <p:cNvSpPr>
            <a:spLocks noGrp="1"/>
          </p:cNvSpPr>
          <p:nvPr>
            <p:ph idx="1"/>
          </p:nvPr>
        </p:nvSpPr>
        <p:spPr>
          <a:xfrm>
            <a:off x="457200" y="1600201"/>
            <a:ext cx="1752600" cy="533399"/>
          </a:xfrm>
        </p:spPr>
        <p:txBody>
          <a:bodyPr/>
          <a:lstStyle/>
          <a:p>
            <a:pPr marL="0" indent="0">
              <a:buNone/>
            </a:pPr>
            <a:r>
              <a:rPr lang="en-US" b="1" dirty="0"/>
              <a:t>Solution:</a:t>
            </a:r>
          </a:p>
        </p:txBody>
      </p:sp>
      <p:sp>
        <p:nvSpPr>
          <p:cNvPr id="4" name="Content Placeholder 3"/>
          <p:cNvSpPr>
            <a:spLocks noGrp="1"/>
          </p:cNvSpPr>
          <p:nvPr>
            <p:ph idx="13"/>
          </p:nvPr>
        </p:nvSpPr>
        <p:spPr>
          <a:xfrm>
            <a:off x="457200" y="2312555"/>
            <a:ext cx="571500" cy="506845"/>
          </a:xfrm>
        </p:spPr>
        <p:txBody>
          <a:bodyPr/>
          <a:lstStyle/>
          <a:p>
            <a:pPr marL="0" indent="0">
              <a:buNone/>
            </a:pPr>
            <a:r>
              <a:rPr lang="en-US" b="1" dirty="0"/>
              <a:t>(a)</a:t>
            </a:r>
          </a:p>
        </p:txBody>
      </p:sp>
      <p:graphicFrame>
        <p:nvGraphicFramePr>
          <p:cNvPr id="8" name="Object 7" descr="2 u + 3 v = 2 left angle bracket negative 1, 3, 1 right angle bracket + 3 left angle bracket 4, 7, 0 right angle bracket = left angle bracket negative 2, 6, 2 right angle bracket + left angle bracket 12, 21, 0 right angle bracket = left angle bracket 10, 27, 2 right angle bracket">
            <a:extLst>
              <a:ext uri="{FF2B5EF4-FFF2-40B4-BE49-F238E27FC236}">
                <a16:creationId xmlns:a16="http://schemas.microsoft.com/office/drawing/2014/main" id="{24B3639A-FC64-44E2-9883-2CAD44A96134}"/>
              </a:ext>
            </a:extLst>
          </p:cNvPr>
          <p:cNvGraphicFramePr>
            <a:graphicFrameLocks noChangeAspect="1"/>
          </p:cNvGraphicFramePr>
          <p:nvPr/>
        </p:nvGraphicFramePr>
        <p:xfrm>
          <a:off x="1098550" y="2384687"/>
          <a:ext cx="7160872" cy="358514"/>
        </p:xfrm>
        <a:graphic>
          <a:graphicData uri="http://schemas.openxmlformats.org/presentationml/2006/ole">
            <mc:AlternateContent xmlns:mc="http://schemas.openxmlformats.org/markup-compatibility/2006">
              <mc:Choice xmlns:v="urn:schemas-microsoft-com:vml" Requires="v">
                <p:oleObj spid="_x0000_s136260" name="Equation" r:id="rId3" imgW="9639000" imgH="482400" progId="Equation.DSMT4">
                  <p:embed/>
                </p:oleObj>
              </mc:Choice>
              <mc:Fallback>
                <p:oleObj name="Equation" r:id="rId3" imgW="9639000" imgH="482400" progId="Equation.DSMT4">
                  <p:embed/>
                  <p:pic>
                    <p:nvPicPr>
                      <p:cNvPr id="8" name="Object 7" descr="2 u + 3 v = 2 left angle bracket negative 1, 3, 1 right angle bracket + 3 left angle bracket 4, 7, 0 right angle bracket = left angle bracket negative 2, 6, 2 right angle bracket + left angle bracket 12, 21, 0 right angle bracket = left angle bracket 10, 27, 2 right angle bracket">
                        <a:extLst>
                          <a:ext uri="{FF2B5EF4-FFF2-40B4-BE49-F238E27FC236}">
                            <a16:creationId xmlns:a16="http://schemas.microsoft.com/office/drawing/2014/main" id="{24B3639A-FC64-44E2-9883-2CAD44A96134}"/>
                          </a:ext>
                        </a:extLst>
                      </p:cNvPr>
                      <p:cNvPicPr/>
                      <p:nvPr/>
                    </p:nvPicPr>
                    <p:blipFill>
                      <a:blip r:embed="rId4"/>
                      <a:stretch>
                        <a:fillRect/>
                      </a:stretch>
                    </p:blipFill>
                    <p:spPr>
                      <a:xfrm>
                        <a:off x="1098550" y="2384687"/>
                        <a:ext cx="7160872" cy="358514"/>
                      </a:xfrm>
                      <a:prstGeom prst="rect">
                        <a:avLst/>
                      </a:prstGeom>
                    </p:spPr>
                  </p:pic>
                </p:oleObj>
              </mc:Fallback>
            </mc:AlternateContent>
          </a:graphicData>
        </a:graphic>
      </p:graphicFrame>
      <p:sp>
        <p:nvSpPr>
          <p:cNvPr id="6" name="Content Placeholder 5"/>
          <p:cNvSpPr>
            <a:spLocks noGrp="1"/>
          </p:cNvSpPr>
          <p:nvPr>
            <p:ph idx="15"/>
          </p:nvPr>
        </p:nvSpPr>
        <p:spPr>
          <a:xfrm>
            <a:off x="457200" y="3434601"/>
            <a:ext cx="609600" cy="499223"/>
          </a:xfrm>
        </p:spPr>
        <p:txBody>
          <a:bodyPr/>
          <a:lstStyle/>
          <a:p>
            <a:pPr marL="0" indent="0">
              <a:buNone/>
            </a:pPr>
            <a:r>
              <a:rPr lang="en-US" b="1" dirty="0"/>
              <a:t>(b)</a:t>
            </a:r>
          </a:p>
        </p:txBody>
      </p:sp>
      <p:graphicFrame>
        <p:nvGraphicFramePr>
          <p:cNvPr id="9" name="Object 8" descr="u minus v = left angle bracket negative 1, 3, 1 right angle bracket minus left angle bracket 4, 7, 0 right angle bracket = left angle bracket negative 1 minus 4, 3 minus 7, 1 minus 0 right angle bracket = left angle bracket negative 5, negative 4, 1 right angle bracket">
            <a:extLst>
              <a:ext uri="{FF2B5EF4-FFF2-40B4-BE49-F238E27FC236}">
                <a16:creationId xmlns:a16="http://schemas.microsoft.com/office/drawing/2014/main" id="{2141566F-4EB8-4068-A3EA-C0C22EB66B43}"/>
              </a:ext>
            </a:extLst>
          </p:cNvPr>
          <p:cNvGraphicFramePr>
            <a:graphicFrameLocks noChangeAspect="1"/>
          </p:cNvGraphicFramePr>
          <p:nvPr/>
        </p:nvGraphicFramePr>
        <p:xfrm>
          <a:off x="1159709" y="3441239"/>
          <a:ext cx="7099713" cy="437419"/>
        </p:xfrm>
        <a:graphic>
          <a:graphicData uri="http://schemas.openxmlformats.org/presentationml/2006/ole">
            <mc:AlternateContent xmlns:mc="http://schemas.openxmlformats.org/markup-compatibility/2006">
              <mc:Choice xmlns:v="urn:schemas-microsoft-com:vml" Requires="v">
                <p:oleObj spid="_x0000_s136261" name="Equation" r:id="rId5" imgW="8483400" imgH="482400" progId="Equation.DSMT4">
                  <p:embed/>
                </p:oleObj>
              </mc:Choice>
              <mc:Fallback>
                <p:oleObj name="Equation" r:id="rId5" imgW="8483400" imgH="482400" progId="Equation.DSMT4">
                  <p:embed/>
                  <p:pic>
                    <p:nvPicPr>
                      <p:cNvPr id="9" name="Object 8" descr="u minus v = left angle bracket negative 1, 3, 1 right angle bracket minus left angle bracket 4, 7, 0 right angle bracket = left angle bracket negative 1 minus 4, 3 minus 7, 1 minus 0 right angle bracket = left angle bracket negative 5, negative 4, 1 right angle bracket">
                        <a:extLst>
                          <a:ext uri="{FF2B5EF4-FFF2-40B4-BE49-F238E27FC236}">
                            <a16:creationId xmlns:a16="http://schemas.microsoft.com/office/drawing/2014/main" id="{2141566F-4EB8-4068-A3EA-C0C22EB66B43}"/>
                          </a:ext>
                        </a:extLst>
                      </p:cNvPr>
                      <p:cNvPicPr/>
                      <p:nvPr/>
                    </p:nvPicPr>
                    <p:blipFill>
                      <a:blip r:embed="rId6"/>
                      <a:stretch>
                        <a:fillRect/>
                      </a:stretch>
                    </p:blipFill>
                    <p:spPr>
                      <a:xfrm>
                        <a:off x="1159709" y="3441239"/>
                        <a:ext cx="7099713" cy="437419"/>
                      </a:xfrm>
                      <a:prstGeom prst="rect">
                        <a:avLst/>
                      </a:prstGeom>
                    </p:spPr>
                  </p:pic>
                </p:oleObj>
              </mc:Fallback>
            </mc:AlternateContent>
          </a:graphicData>
        </a:graphic>
      </p:graphicFrame>
      <p:sp>
        <p:nvSpPr>
          <p:cNvPr id="5" name="Content Placeholder 4"/>
          <p:cNvSpPr>
            <a:spLocks noGrp="1"/>
          </p:cNvSpPr>
          <p:nvPr>
            <p:ph idx="14"/>
          </p:nvPr>
        </p:nvSpPr>
        <p:spPr>
          <a:xfrm>
            <a:off x="457200" y="4450976"/>
            <a:ext cx="609600" cy="578224"/>
          </a:xfrm>
        </p:spPr>
        <p:txBody>
          <a:bodyPr/>
          <a:lstStyle/>
          <a:p>
            <a:pPr marL="0" indent="0">
              <a:buNone/>
            </a:pPr>
            <a:r>
              <a:rPr lang="en-US" b="1" dirty="0"/>
              <a:t>(c)</a:t>
            </a:r>
          </a:p>
        </p:txBody>
      </p:sp>
      <p:graphicFrame>
        <p:nvGraphicFramePr>
          <p:cNvPr id="10" name="Object 9" descr="the magnitude of start expression 1 half u end expression = the magnitude of start expression left angle bracket negative 1 half, 3 halves, 1 half right angle bracket end expression = the square root of start expression left parenthesis negative 1 half right parenthesis squared + left parenthesis 3 halves right parenthesis squared + left parenthesis 1 half right parenthesis squared end expression = 1 half radical 11.">
            <a:extLst>
              <a:ext uri="{FF2B5EF4-FFF2-40B4-BE49-F238E27FC236}">
                <a16:creationId xmlns:a16="http://schemas.microsoft.com/office/drawing/2014/main" id="{BD196473-7F11-475E-B268-1C546C838DB1}"/>
              </a:ext>
            </a:extLst>
          </p:cNvPr>
          <p:cNvGraphicFramePr>
            <a:graphicFrameLocks noChangeAspect="1"/>
          </p:cNvGraphicFramePr>
          <p:nvPr/>
        </p:nvGraphicFramePr>
        <p:xfrm>
          <a:off x="1143000" y="4191000"/>
          <a:ext cx="7119157" cy="1030559"/>
        </p:xfrm>
        <a:graphic>
          <a:graphicData uri="http://schemas.openxmlformats.org/presentationml/2006/ole">
            <mc:AlternateContent xmlns:mc="http://schemas.openxmlformats.org/markup-compatibility/2006">
              <mc:Choice xmlns:v="urn:schemas-microsoft-com:vml" Requires="v">
                <p:oleObj spid="_x0000_s136262" name="Equation" r:id="rId7" imgW="7632360" imgH="1104840" progId="Equation.DSMT4">
                  <p:embed/>
                </p:oleObj>
              </mc:Choice>
              <mc:Fallback>
                <p:oleObj name="Equation" r:id="rId7" imgW="7632360" imgH="1104840" progId="Equation.DSMT4">
                  <p:embed/>
                  <p:pic>
                    <p:nvPicPr>
                      <p:cNvPr id="10" name="Object 9" descr="the magnitude of start expression 1 half u end expression = the magnitude of start expression left angle bracket negative 1 half, 3 halves, 1 half right angle bracket end expression = the square root of start expression left parenthesis negative 1 half right parenthesis squared + left parenthesis 3 halves right parenthesis squared + left parenthesis 1 half right parenthesis squared end expression = 1 half radical 11.">
                        <a:extLst>
                          <a:ext uri="{FF2B5EF4-FFF2-40B4-BE49-F238E27FC236}">
                            <a16:creationId xmlns:a16="http://schemas.microsoft.com/office/drawing/2014/main" id="{BD196473-7F11-475E-B268-1C546C838DB1}"/>
                          </a:ext>
                        </a:extLst>
                      </p:cNvPr>
                      <p:cNvPicPr/>
                      <p:nvPr/>
                    </p:nvPicPr>
                    <p:blipFill>
                      <a:blip r:embed="rId8"/>
                      <a:stretch>
                        <a:fillRect/>
                      </a:stretch>
                    </p:blipFill>
                    <p:spPr>
                      <a:xfrm>
                        <a:off x="1143000" y="4191000"/>
                        <a:ext cx="7119157" cy="1030559"/>
                      </a:xfrm>
                      <a:prstGeom prst="rect">
                        <a:avLst/>
                      </a:prstGeom>
                    </p:spPr>
                  </p:pic>
                </p:oleObj>
              </mc:Fallback>
            </mc:AlternateContent>
          </a:graphicData>
        </a:graphic>
      </p:graphicFrame>
    </p:spTree>
    <p:extLst>
      <p:ext uri="{BB962C8B-B14F-4D97-AF65-F5344CB8AC3E}">
        <p14:creationId xmlns:p14="http://schemas.microsoft.com/office/powerpoint/2010/main" val="277361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Vector Algebra Operations </a:t>
            </a:r>
            <a:r>
              <a:rPr lang="en-US" sz="2000" b="0" dirty="0"/>
              <a:t>(4 of 5)</a:t>
            </a:r>
            <a:endParaRPr lang="en-IN" dirty="0"/>
          </a:p>
        </p:txBody>
      </p:sp>
      <p:sp>
        <p:nvSpPr>
          <p:cNvPr id="9" name="Content Placeholder 8"/>
          <p:cNvSpPr>
            <a:spLocks noGrp="1"/>
          </p:cNvSpPr>
          <p:nvPr>
            <p:ph idx="1"/>
          </p:nvPr>
        </p:nvSpPr>
        <p:spPr>
          <a:xfrm>
            <a:off x="457200" y="1600200"/>
            <a:ext cx="6858000" cy="1142999"/>
          </a:xfrm>
        </p:spPr>
        <p:txBody>
          <a:bodyPr/>
          <a:lstStyle/>
          <a:p>
            <a:pPr marL="0" indent="0">
              <a:buNone/>
            </a:pPr>
            <a:r>
              <a:rPr lang="en-US" b="1" dirty="0"/>
              <a:t>Properties of Vector Operations</a:t>
            </a:r>
          </a:p>
          <a:p>
            <a:pPr marL="0" indent="0">
              <a:buNone/>
            </a:pPr>
            <a:r>
              <a:rPr lang="en-US" dirty="0"/>
              <a:t>Let </a:t>
            </a:r>
            <a:r>
              <a:rPr lang="en-US" b="1" dirty="0"/>
              <a:t>u</a:t>
            </a:r>
            <a:r>
              <a:rPr lang="en-US" dirty="0"/>
              <a:t>, </a:t>
            </a:r>
            <a:r>
              <a:rPr lang="en-US" b="1" dirty="0"/>
              <a:t>v</a:t>
            </a:r>
            <a:r>
              <a:rPr lang="en-US" dirty="0"/>
              <a:t>, </a:t>
            </a:r>
            <a:r>
              <a:rPr lang="en-US" b="1" dirty="0"/>
              <a:t>w </a:t>
            </a:r>
            <a:r>
              <a:rPr lang="en-US" dirty="0"/>
              <a:t>be vectors and </a:t>
            </a:r>
            <a:r>
              <a:rPr lang="en-US" i="1" dirty="0"/>
              <a:t>a</a:t>
            </a:r>
            <a:r>
              <a:rPr lang="en-US" dirty="0"/>
              <a:t>, </a:t>
            </a:r>
            <a:r>
              <a:rPr lang="en-US" i="1" dirty="0"/>
              <a:t>b </a:t>
            </a:r>
            <a:r>
              <a:rPr lang="en-US" dirty="0"/>
              <a:t>be scalars.</a:t>
            </a:r>
            <a:endParaRPr lang="en-IN" dirty="0"/>
          </a:p>
        </p:txBody>
      </p:sp>
      <p:sp>
        <p:nvSpPr>
          <p:cNvPr id="10" name="Content Placeholder 9"/>
          <p:cNvSpPr>
            <a:spLocks noGrp="1"/>
          </p:cNvSpPr>
          <p:nvPr>
            <p:ph idx="13"/>
          </p:nvPr>
        </p:nvSpPr>
        <p:spPr>
          <a:xfrm>
            <a:off x="457200" y="2879558"/>
            <a:ext cx="457200" cy="492584"/>
          </a:xfrm>
        </p:spPr>
        <p:txBody>
          <a:bodyPr/>
          <a:lstStyle/>
          <a:p>
            <a:pPr marL="0" indent="0">
              <a:buNone/>
            </a:pPr>
            <a:r>
              <a:rPr lang="en-US" b="1" dirty="0"/>
              <a:t>1.</a:t>
            </a:r>
            <a:endParaRPr lang="en-IN" dirty="0"/>
          </a:p>
        </p:txBody>
      </p:sp>
      <p:graphicFrame>
        <p:nvGraphicFramePr>
          <p:cNvPr id="20" name="Object 19" descr="u + v = v + u"/>
          <p:cNvGraphicFramePr>
            <a:graphicFrameLocks noChangeAspect="1"/>
          </p:cNvGraphicFramePr>
          <p:nvPr/>
        </p:nvGraphicFramePr>
        <p:xfrm>
          <a:off x="1074674" y="2910301"/>
          <a:ext cx="2423558" cy="477883"/>
        </p:xfrm>
        <a:graphic>
          <a:graphicData uri="http://schemas.openxmlformats.org/presentationml/2006/ole">
            <mc:AlternateContent xmlns:mc="http://schemas.openxmlformats.org/markup-compatibility/2006">
              <mc:Choice xmlns:v="urn:schemas-microsoft-com:vml" Requires="v">
                <p:oleObj spid="_x0000_s137328" name="Equation" r:id="rId3" imgW="901440" imgH="177480" progId="Equation.DSMT4">
                  <p:embed/>
                </p:oleObj>
              </mc:Choice>
              <mc:Fallback>
                <p:oleObj name="Equation" r:id="rId3" imgW="901440" imgH="177480" progId="Equation.DSMT4">
                  <p:embed/>
                  <p:pic>
                    <p:nvPicPr>
                      <p:cNvPr id="20" name="Object 19" descr="u + v = v + u"/>
                      <p:cNvPicPr/>
                      <p:nvPr/>
                    </p:nvPicPr>
                    <p:blipFill>
                      <a:blip r:embed="rId4"/>
                      <a:stretch>
                        <a:fillRect/>
                      </a:stretch>
                    </p:blipFill>
                    <p:spPr>
                      <a:xfrm>
                        <a:off x="1074674" y="2910301"/>
                        <a:ext cx="2423558" cy="477883"/>
                      </a:xfrm>
                      <a:prstGeom prst="rect">
                        <a:avLst/>
                      </a:prstGeom>
                    </p:spPr>
                  </p:pic>
                </p:oleObj>
              </mc:Fallback>
            </mc:AlternateContent>
          </a:graphicData>
        </a:graphic>
      </p:graphicFrame>
      <p:sp>
        <p:nvSpPr>
          <p:cNvPr id="11" name="Content Placeholder 10"/>
          <p:cNvSpPr>
            <a:spLocks noGrp="1"/>
          </p:cNvSpPr>
          <p:nvPr>
            <p:ph idx="14"/>
          </p:nvPr>
        </p:nvSpPr>
        <p:spPr>
          <a:xfrm>
            <a:off x="443753" y="3498273"/>
            <a:ext cx="470647" cy="471054"/>
          </a:xfrm>
        </p:spPr>
        <p:txBody>
          <a:bodyPr/>
          <a:lstStyle/>
          <a:p>
            <a:pPr marL="0" indent="0">
              <a:buNone/>
            </a:pPr>
            <a:r>
              <a:rPr lang="en-US" b="1" dirty="0"/>
              <a:t>2.</a:t>
            </a:r>
            <a:endParaRPr lang="en-IN" dirty="0"/>
          </a:p>
        </p:txBody>
      </p:sp>
      <p:graphicFrame>
        <p:nvGraphicFramePr>
          <p:cNvPr id="21" name="Object 20" descr="left parenthesis u + v right parenthesis + w = u + left parenthesis v + w right parenthesis"/>
          <p:cNvGraphicFramePr>
            <a:graphicFrameLocks noChangeAspect="1"/>
          </p:cNvGraphicFramePr>
          <p:nvPr/>
        </p:nvGraphicFramePr>
        <p:xfrm>
          <a:off x="1037237" y="3457121"/>
          <a:ext cx="4319976" cy="631147"/>
        </p:xfrm>
        <a:graphic>
          <a:graphicData uri="http://schemas.openxmlformats.org/presentationml/2006/ole">
            <mc:AlternateContent xmlns:mc="http://schemas.openxmlformats.org/markup-compatibility/2006">
              <mc:Choice xmlns:v="urn:schemas-microsoft-com:vml" Requires="v">
                <p:oleObj spid="_x0000_s137329" name="Equation" r:id="rId5" imgW="1739880" imgH="253800" progId="Equation.DSMT4">
                  <p:embed/>
                </p:oleObj>
              </mc:Choice>
              <mc:Fallback>
                <p:oleObj name="Equation" r:id="rId5" imgW="1739880" imgH="253800" progId="Equation.DSMT4">
                  <p:embed/>
                  <p:pic>
                    <p:nvPicPr>
                      <p:cNvPr id="21" name="Object 20" descr="left parenthesis u + v right parenthesis + w = u + left parenthesis v + w right parenthesis"/>
                      <p:cNvPicPr/>
                      <p:nvPr/>
                    </p:nvPicPr>
                    <p:blipFill>
                      <a:blip r:embed="rId6"/>
                      <a:stretch>
                        <a:fillRect/>
                      </a:stretch>
                    </p:blipFill>
                    <p:spPr>
                      <a:xfrm>
                        <a:off x="1037237" y="3457121"/>
                        <a:ext cx="4319976" cy="631147"/>
                      </a:xfrm>
                      <a:prstGeom prst="rect">
                        <a:avLst/>
                      </a:prstGeom>
                    </p:spPr>
                  </p:pic>
                </p:oleObj>
              </mc:Fallback>
            </mc:AlternateContent>
          </a:graphicData>
        </a:graphic>
      </p:graphicFrame>
      <p:sp>
        <p:nvSpPr>
          <p:cNvPr id="12" name="Content Placeholder 11"/>
          <p:cNvSpPr>
            <a:spLocks noGrp="1"/>
          </p:cNvSpPr>
          <p:nvPr>
            <p:ph idx="15"/>
          </p:nvPr>
        </p:nvSpPr>
        <p:spPr>
          <a:xfrm>
            <a:off x="457200" y="4191000"/>
            <a:ext cx="457200" cy="457200"/>
          </a:xfrm>
        </p:spPr>
        <p:txBody>
          <a:bodyPr/>
          <a:lstStyle/>
          <a:p>
            <a:pPr marL="0" indent="0">
              <a:buNone/>
            </a:pPr>
            <a:r>
              <a:rPr lang="en-US" b="1" dirty="0"/>
              <a:t>3.</a:t>
            </a:r>
            <a:endParaRPr lang="en-IN" dirty="0"/>
          </a:p>
        </p:txBody>
      </p:sp>
      <p:graphicFrame>
        <p:nvGraphicFramePr>
          <p:cNvPr id="22" name="Object 21" descr="u + 0 = u"/>
          <p:cNvGraphicFramePr>
            <a:graphicFrameLocks noChangeAspect="1"/>
          </p:cNvGraphicFramePr>
          <p:nvPr/>
        </p:nvGraphicFramePr>
        <p:xfrm>
          <a:off x="1059070" y="4170915"/>
          <a:ext cx="1688684" cy="519596"/>
        </p:xfrm>
        <a:graphic>
          <a:graphicData uri="http://schemas.openxmlformats.org/presentationml/2006/ole">
            <mc:AlternateContent xmlns:mc="http://schemas.openxmlformats.org/markup-compatibility/2006">
              <mc:Choice xmlns:v="urn:schemas-microsoft-com:vml" Requires="v">
                <p:oleObj spid="_x0000_s137330" name="Equation" r:id="rId7" imgW="660240" imgH="203040" progId="Equation.DSMT4">
                  <p:embed/>
                </p:oleObj>
              </mc:Choice>
              <mc:Fallback>
                <p:oleObj name="Equation" r:id="rId7" imgW="660240" imgH="203040" progId="Equation.DSMT4">
                  <p:embed/>
                  <p:pic>
                    <p:nvPicPr>
                      <p:cNvPr id="22" name="Object 21" descr="u + 0 = u"/>
                      <p:cNvPicPr/>
                      <p:nvPr/>
                    </p:nvPicPr>
                    <p:blipFill>
                      <a:blip r:embed="rId8"/>
                      <a:stretch>
                        <a:fillRect/>
                      </a:stretch>
                    </p:blipFill>
                    <p:spPr>
                      <a:xfrm>
                        <a:off x="1059070" y="4170915"/>
                        <a:ext cx="1688684" cy="519596"/>
                      </a:xfrm>
                      <a:prstGeom prst="rect">
                        <a:avLst/>
                      </a:prstGeom>
                    </p:spPr>
                  </p:pic>
                </p:oleObj>
              </mc:Fallback>
            </mc:AlternateContent>
          </a:graphicData>
        </a:graphic>
      </p:graphicFrame>
      <p:sp>
        <p:nvSpPr>
          <p:cNvPr id="13" name="Content Placeholder 12"/>
          <p:cNvSpPr>
            <a:spLocks noGrp="1"/>
          </p:cNvSpPr>
          <p:nvPr>
            <p:ph idx="16"/>
          </p:nvPr>
        </p:nvSpPr>
        <p:spPr>
          <a:xfrm>
            <a:off x="443753" y="4794298"/>
            <a:ext cx="470647" cy="463502"/>
          </a:xfrm>
        </p:spPr>
        <p:txBody>
          <a:bodyPr/>
          <a:lstStyle/>
          <a:p>
            <a:pPr marL="0" indent="0">
              <a:buNone/>
            </a:pPr>
            <a:r>
              <a:rPr lang="en-US" b="1" dirty="0"/>
              <a:t>4.</a:t>
            </a:r>
            <a:endParaRPr lang="en-IN" dirty="0"/>
          </a:p>
        </p:txBody>
      </p:sp>
      <p:graphicFrame>
        <p:nvGraphicFramePr>
          <p:cNvPr id="23" name="Object 22" descr="u + left parenthesis negative u right parenthesis = 0"/>
          <p:cNvGraphicFramePr>
            <a:graphicFrameLocks noChangeAspect="1"/>
          </p:cNvGraphicFramePr>
          <p:nvPr/>
        </p:nvGraphicFramePr>
        <p:xfrm>
          <a:off x="1068388" y="4735513"/>
          <a:ext cx="2208212" cy="649287"/>
        </p:xfrm>
        <a:graphic>
          <a:graphicData uri="http://schemas.openxmlformats.org/presentationml/2006/ole">
            <mc:AlternateContent xmlns:mc="http://schemas.openxmlformats.org/markup-compatibility/2006">
              <mc:Choice xmlns:v="urn:schemas-microsoft-com:vml" Requires="v">
                <p:oleObj spid="_x0000_s137331" name="Equation" r:id="rId9" imgW="863280" imgH="253800" progId="Equation.DSMT4">
                  <p:embed/>
                </p:oleObj>
              </mc:Choice>
              <mc:Fallback>
                <p:oleObj name="Equation" r:id="rId9" imgW="863280" imgH="253800" progId="Equation.DSMT4">
                  <p:embed/>
                  <p:pic>
                    <p:nvPicPr>
                      <p:cNvPr id="23" name="Object 22" descr="u + left parenthesis negative u right parenthesis = 0"/>
                      <p:cNvPicPr/>
                      <p:nvPr/>
                    </p:nvPicPr>
                    <p:blipFill>
                      <a:blip r:embed="rId10"/>
                      <a:stretch>
                        <a:fillRect/>
                      </a:stretch>
                    </p:blipFill>
                    <p:spPr>
                      <a:xfrm>
                        <a:off x="1068388" y="4735513"/>
                        <a:ext cx="2208212" cy="649287"/>
                      </a:xfrm>
                      <a:prstGeom prst="rect">
                        <a:avLst/>
                      </a:prstGeom>
                    </p:spPr>
                  </p:pic>
                </p:oleObj>
              </mc:Fallback>
            </mc:AlternateContent>
          </a:graphicData>
        </a:graphic>
      </p:graphicFrame>
      <p:sp>
        <p:nvSpPr>
          <p:cNvPr id="14" name="Content Placeholder 13"/>
          <p:cNvSpPr>
            <a:spLocks noGrp="1"/>
          </p:cNvSpPr>
          <p:nvPr>
            <p:ph idx="17"/>
          </p:nvPr>
        </p:nvSpPr>
        <p:spPr>
          <a:xfrm>
            <a:off x="457200" y="5486400"/>
            <a:ext cx="457200" cy="533400"/>
          </a:xfrm>
        </p:spPr>
        <p:txBody>
          <a:bodyPr/>
          <a:lstStyle/>
          <a:p>
            <a:pPr marL="0" indent="0">
              <a:buNone/>
            </a:pPr>
            <a:r>
              <a:rPr lang="en-US" b="1" dirty="0"/>
              <a:t>5.</a:t>
            </a:r>
            <a:endParaRPr lang="en-IN" dirty="0"/>
          </a:p>
        </p:txBody>
      </p:sp>
      <p:graphicFrame>
        <p:nvGraphicFramePr>
          <p:cNvPr id="24" name="Object 23" descr="0 u = 0"/>
          <p:cNvGraphicFramePr>
            <a:graphicFrameLocks noChangeAspect="1"/>
          </p:cNvGraphicFramePr>
          <p:nvPr/>
        </p:nvGraphicFramePr>
        <p:xfrm>
          <a:off x="1066800" y="5486400"/>
          <a:ext cx="1235075" cy="519112"/>
        </p:xfrm>
        <a:graphic>
          <a:graphicData uri="http://schemas.openxmlformats.org/presentationml/2006/ole">
            <mc:AlternateContent xmlns:mc="http://schemas.openxmlformats.org/markup-compatibility/2006">
              <mc:Choice xmlns:v="urn:schemas-microsoft-com:vml" Requires="v">
                <p:oleObj spid="_x0000_s137332" name="Equation" r:id="rId11" imgW="482400" imgH="203040" progId="Equation.DSMT4">
                  <p:embed/>
                </p:oleObj>
              </mc:Choice>
              <mc:Fallback>
                <p:oleObj name="Equation" r:id="rId11" imgW="482400" imgH="203040" progId="Equation.DSMT4">
                  <p:embed/>
                  <p:pic>
                    <p:nvPicPr>
                      <p:cNvPr id="24" name="Object 23" descr="0 u = 0"/>
                      <p:cNvPicPr/>
                      <p:nvPr/>
                    </p:nvPicPr>
                    <p:blipFill>
                      <a:blip r:embed="rId12"/>
                      <a:stretch>
                        <a:fillRect/>
                      </a:stretch>
                    </p:blipFill>
                    <p:spPr>
                      <a:xfrm>
                        <a:off x="1066800" y="5486400"/>
                        <a:ext cx="1235075" cy="519112"/>
                      </a:xfrm>
                      <a:prstGeom prst="rect">
                        <a:avLst/>
                      </a:prstGeom>
                    </p:spPr>
                  </p:pic>
                </p:oleObj>
              </mc:Fallback>
            </mc:AlternateContent>
          </a:graphicData>
        </a:graphic>
      </p:graphicFrame>
    </p:spTree>
    <p:extLst>
      <p:ext uri="{BB962C8B-B14F-4D97-AF65-F5344CB8AC3E}">
        <p14:creationId xmlns:p14="http://schemas.microsoft.com/office/powerpoint/2010/main" val="47141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Vector Algebra Operations </a:t>
            </a:r>
            <a:r>
              <a:rPr lang="en-US" sz="2000" b="0" dirty="0"/>
              <a:t>(5 of 5)</a:t>
            </a:r>
            <a:endParaRPr lang="en-IN" dirty="0"/>
          </a:p>
        </p:txBody>
      </p:sp>
      <p:sp>
        <p:nvSpPr>
          <p:cNvPr id="10" name="Content Placeholder 9"/>
          <p:cNvSpPr>
            <a:spLocks noGrp="1"/>
          </p:cNvSpPr>
          <p:nvPr>
            <p:ph idx="13"/>
          </p:nvPr>
        </p:nvSpPr>
        <p:spPr>
          <a:xfrm>
            <a:off x="457200" y="1619250"/>
            <a:ext cx="457200" cy="525300"/>
          </a:xfrm>
        </p:spPr>
        <p:txBody>
          <a:bodyPr/>
          <a:lstStyle/>
          <a:p>
            <a:pPr marL="0" indent="0">
              <a:buNone/>
            </a:pPr>
            <a:r>
              <a:rPr lang="en-US" b="1" dirty="0"/>
              <a:t>6.</a:t>
            </a:r>
            <a:endParaRPr lang="en-IN" dirty="0"/>
          </a:p>
        </p:txBody>
      </p:sp>
      <p:graphicFrame>
        <p:nvGraphicFramePr>
          <p:cNvPr id="20" name="Object 19" descr="1 u = u"/>
          <p:cNvGraphicFramePr>
            <a:graphicFrameLocks noChangeAspect="1"/>
          </p:cNvGraphicFramePr>
          <p:nvPr/>
        </p:nvGraphicFramePr>
        <p:xfrm>
          <a:off x="1031760" y="1577340"/>
          <a:ext cx="1125538" cy="477837"/>
        </p:xfrm>
        <a:graphic>
          <a:graphicData uri="http://schemas.openxmlformats.org/presentationml/2006/ole">
            <mc:AlternateContent xmlns:mc="http://schemas.openxmlformats.org/markup-compatibility/2006">
              <mc:Choice xmlns:v="urn:schemas-microsoft-com:vml" Requires="v">
                <p:oleObj spid="_x0000_s138330" name="Equation" r:id="rId3" imgW="419040" imgH="177480" progId="Equation.DSMT4">
                  <p:embed/>
                </p:oleObj>
              </mc:Choice>
              <mc:Fallback>
                <p:oleObj name="Equation" r:id="rId3" imgW="419040" imgH="177480" progId="Equation.DSMT4">
                  <p:embed/>
                  <p:pic>
                    <p:nvPicPr>
                      <p:cNvPr id="20" name="Object 19" descr="1 u = u"/>
                      <p:cNvPicPr/>
                      <p:nvPr/>
                    </p:nvPicPr>
                    <p:blipFill>
                      <a:blip r:embed="rId4"/>
                      <a:stretch>
                        <a:fillRect/>
                      </a:stretch>
                    </p:blipFill>
                    <p:spPr>
                      <a:xfrm>
                        <a:off x="1031760" y="1577340"/>
                        <a:ext cx="1125538" cy="477837"/>
                      </a:xfrm>
                      <a:prstGeom prst="rect">
                        <a:avLst/>
                      </a:prstGeom>
                    </p:spPr>
                  </p:pic>
                </p:oleObj>
              </mc:Fallback>
            </mc:AlternateContent>
          </a:graphicData>
        </a:graphic>
      </p:graphicFrame>
      <p:sp>
        <p:nvSpPr>
          <p:cNvPr id="11" name="Content Placeholder 10"/>
          <p:cNvSpPr>
            <a:spLocks noGrp="1"/>
          </p:cNvSpPr>
          <p:nvPr>
            <p:ph idx="14"/>
          </p:nvPr>
        </p:nvSpPr>
        <p:spPr>
          <a:xfrm>
            <a:off x="443753" y="2240280"/>
            <a:ext cx="470647" cy="502920"/>
          </a:xfrm>
        </p:spPr>
        <p:txBody>
          <a:bodyPr/>
          <a:lstStyle/>
          <a:p>
            <a:pPr marL="0" indent="0">
              <a:buNone/>
            </a:pPr>
            <a:r>
              <a:rPr lang="en-US" b="1" dirty="0"/>
              <a:t>7.</a:t>
            </a:r>
            <a:endParaRPr lang="en-IN" dirty="0"/>
          </a:p>
        </p:txBody>
      </p:sp>
      <p:graphicFrame>
        <p:nvGraphicFramePr>
          <p:cNvPr id="21" name="Object 20" descr="a left parenthesis b u right parenthesis = left parenthesis a b right parenthesis, u"/>
          <p:cNvGraphicFramePr>
            <a:graphicFrameLocks noChangeAspect="1"/>
          </p:cNvGraphicFramePr>
          <p:nvPr/>
        </p:nvGraphicFramePr>
        <p:xfrm>
          <a:off x="1008900" y="2158824"/>
          <a:ext cx="2385924" cy="530576"/>
        </p:xfrm>
        <a:graphic>
          <a:graphicData uri="http://schemas.openxmlformats.org/presentationml/2006/ole">
            <mc:AlternateContent xmlns:mc="http://schemas.openxmlformats.org/markup-compatibility/2006">
              <mc:Choice xmlns:v="urn:schemas-microsoft-com:vml" Requires="v">
                <p:oleObj spid="_x0000_s138331" name="Equation" r:id="rId5" imgW="914400" imgH="203040" progId="Equation.DSMT4">
                  <p:embed/>
                </p:oleObj>
              </mc:Choice>
              <mc:Fallback>
                <p:oleObj name="Equation" r:id="rId5" imgW="914400" imgH="203040" progId="Equation.DSMT4">
                  <p:embed/>
                  <p:pic>
                    <p:nvPicPr>
                      <p:cNvPr id="21" name="Object 20" descr="a left parenthesis b u right parenthesis = left parenthesis a b right parenthesis, u"/>
                      <p:cNvPicPr/>
                      <p:nvPr/>
                    </p:nvPicPr>
                    <p:blipFill>
                      <a:blip r:embed="rId6"/>
                      <a:stretch>
                        <a:fillRect/>
                      </a:stretch>
                    </p:blipFill>
                    <p:spPr>
                      <a:xfrm>
                        <a:off x="1008900" y="2158824"/>
                        <a:ext cx="2385924" cy="530576"/>
                      </a:xfrm>
                      <a:prstGeom prst="rect">
                        <a:avLst/>
                      </a:prstGeom>
                    </p:spPr>
                  </p:pic>
                </p:oleObj>
              </mc:Fallback>
            </mc:AlternateContent>
          </a:graphicData>
        </a:graphic>
      </p:graphicFrame>
      <p:sp>
        <p:nvSpPr>
          <p:cNvPr id="12" name="Content Placeholder 11"/>
          <p:cNvSpPr>
            <a:spLocks noGrp="1"/>
          </p:cNvSpPr>
          <p:nvPr>
            <p:ph idx="15"/>
          </p:nvPr>
        </p:nvSpPr>
        <p:spPr>
          <a:xfrm>
            <a:off x="457200" y="2905368"/>
            <a:ext cx="457200" cy="475765"/>
          </a:xfrm>
        </p:spPr>
        <p:txBody>
          <a:bodyPr/>
          <a:lstStyle/>
          <a:p>
            <a:pPr marL="0" indent="0">
              <a:buNone/>
            </a:pPr>
            <a:r>
              <a:rPr lang="en-US" b="1" dirty="0"/>
              <a:t>8.</a:t>
            </a:r>
            <a:endParaRPr lang="en-IN" dirty="0"/>
          </a:p>
        </p:txBody>
      </p:sp>
      <p:graphicFrame>
        <p:nvGraphicFramePr>
          <p:cNvPr id="22" name="Object 21" descr="a left parenthesis u + v right parenthesis = a u + a v"/>
          <p:cNvGraphicFramePr>
            <a:graphicFrameLocks noChangeAspect="1"/>
          </p:cNvGraphicFramePr>
          <p:nvPr/>
        </p:nvGraphicFramePr>
        <p:xfrm>
          <a:off x="1041872" y="2861792"/>
          <a:ext cx="3013719" cy="531166"/>
        </p:xfrm>
        <a:graphic>
          <a:graphicData uri="http://schemas.openxmlformats.org/presentationml/2006/ole">
            <mc:AlternateContent xmlns:mc="http://schemas.openxmlformats.org/markup-compatibility/2006">
              <mc:Choice xmlns:v="urn:schemas-microsoft-com:vml" Requires="v">
                <p:oleObj spid="_x0000_s138332" name="Equation" r:id="rId7" imgW="1155600" imgH="203040" progId="Equation.DSMT4">
                  <p:embed/>
                </p:oleObj>
              </mc:Choice>
              <mc:Fallback>
                <p:oleObj name="Equation" r:id="rId7" imgW="1155600" imgH="203040" progId="Equation.DSMT4">
                  <p:embed/>
                  <p:pic>
                    <p:nvPicPr>
                      <p:cNvPr id="22" name="Object 21" descr="a left parenthesis u + v right parenthesis = a u + a v"/>
                      <p:cNvPicPr/>
                      <p:nvPr/>
                    </p:nvPicPr>
                    <p:blipFill>
                      <a:blip r:embed="rId8"/>
                      <a:stretch>
                        <a:fillRect/>
                      </a:stretch>
                    </p:blipFill>
                    <p:spPr>
                      <a:xfrm>
                        <a:off x="1041872" y="2861792"/>
                        <a:ext cx="3013719" cy="531166"/>
                      </a:xfrm>
                      <a:prstGeom prst="rect">
                        <a:avLst/>
                      </a:prstGeom>
                    </p:spPr>
                  </p:pic>
                </p:oleObj>
              </mc:Fallback>
            </mc:AlternateContent>
          </a:graphicData>
        </a:graphic>
      </p:graphicFrame>
      <p:sp>
        <p:nvSpPr>
          <p:cNvPr id="13" name="Content Placeholder 12"/>
          <p:cNvSpPr>
            <a:spLocks noGrp="1"/>
          </p:cNvSpPr>
          <p:nvPr>
            <p:ph idx="16"/>
          </p:nvPr>
        </p:nvSpPr>
        <p:spPr>
          <a:xfrm>
            <a:off x="443753" y="3517948"/>
            <a:ext cx="470647" cy="463502"/>
          </a:xfrm>
        </p:spPr>
        <p:txBody>
          <a:bodyPr/>
          <a:lstStyle/>
          <a:p>
            <a:pPr marL="0" indent="0">
              <a:buNone/>
            </a:pPr>
            <a:r>
              <a:rPr lang="en-US" b="1" dirty="0"/>
              <a:t>9.</a:t>
            </a:r>
            <a:endParaRPr lang="en-IN" dirty="0"/>
          </a:p>
        </p:txBody>
      </p:sp>
      <p:graphicFrame>
        <p:nvGraphicFramePr>
          <p:cNvPr id="23" name="Object 22" descr="left parenthesis a + b right parenthesis u = a u + b u"/>
          <p:cNvGraphicFramePr>
            <a:graphicFrameLocks noChangeAspect="1"/>
          </p:cNvGraphicFramePr>
          <p:nvPr/>
        </p:nvGraphicFramePr>
        <p:xfrm>
          <a:off x="1019175" y="3509963"/>
          <a:ext cx="2960688" cy="509587"/>
        </p:xfrm>
        <a:graphic>
          <a:graphicData uri="http://schemas.openxmlformats.org/presentationml/2006/ole">
            <mc:AlternateContent xmlns:mc="http://schemas.openxmlformats.org/markup-compatibility/2006">
              <mc:Choice xmlns:v="urn:schemas-microsoft-com:vml" Requires="v">
                <p:oleObj spid="_x0000_s138333" name="Equation" r:id="rId9" imgW="1180800" imgH="203040" progId="Equation.DSMT4">
                  <p:embed/>
                </p:oleObj>
              </mc:Choice>
              <mc:Fallback>
                <p:oleObj name="Equation" r:id="rId9" imgW="1180800" imgH="203040" progId="Equation.DSMT4">
                  <p:embed/>
                  <p:pic>
                    <p:nvPicPr>
                      <p:cNvPr id="23" name="Object 22" descr="left parenthesis a + b right parenthesis u = a u + b u"/>
                      <p:cNvPicPr/>
                      <p:nvPr/>
                    </p:nvPicPr>
                    <p:blipFill>
                      <a:blip r:embed="rId10"/>
                      <a:stretch>
                        <a:fillRect/>
                      </a:stretch>
                    </p:blipFill>
                    <p:spPr>
                      <a:xfrm>
                        <a:off x="1019175" y="3509963"/>
                        <a:ext cx="2960688" cy="509587"/>
                      </a:xfrm>
                      <a:prstGeom prst="rect">
                        <a:avLst/>
                      </a:prstGeom>
                    </p:spPr>
                  </p:pic>
                </p:oleObj>
              </mc:Fallback>
            </mc:AlternateContent>
          </a:graphicData>
        </a:graphic>
      </p:graphicFrame>
    </p:spTree>
    <p:extLst>
      <p:ext uri="{BB962C8B-B14F-4D97-AF65-F5344CB8AC3E}">
        <p14:creationId xmlns:p14="http://schemas.microsoft.com/office/powerpoint/2010/main" val="131260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7924800" cy="1097280"/>
          </a:xfrm>
        </p:spPr>
        <p:txBody>
          <a:bodyPr/>
          <a:lstStyle/>
          <a:p>
            <a:r>
              <a:rPr lang="en-US" sz="3400" dirty="0"/>
              <a:t>Three-Dimensional Coordinate Systems </a:t>
            </a:r>
            <a:r>
              <a:rPr lang="en-US" sz="2000" b="0" dirty="0"/>
              <a:t>(1 of 5)</a:t>
            </a:r>
            <a:endParaRPr lang="en-IN" sz="2000" b="0" dirty="0"/>
          </a:p>
        </p:txBody>
      </p:sp>
      <p:pic>
        <p:nvPicPr>
          <p:cNvPr id="4" name="Content Placeholder 3" descr="A right handed Cartesian coordinate system. At the coordinate axes of x y z plane, a cubic plane is plotted. For long description in Notes pane, press F6.">
            <a:extLst>
              <a:ext uri="{FF2B5EF4-FFF2-40B4-BE49-F238E27FC236}">
                <a16:creationId xmlns:a16="http://schemas.microsoft.com/office/drawing/2014/main" id="{B01D2476-4933-49F6-9882-463E2C849420}"/>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3200399" y="1447800"/>
            <a:ext cx="3022723" cy="3581399"/>
          </a:xfrm>
        </p:spPr>
      </p:pic>
      <p:sp>
        <p:nvSpPr>
          <p:cNvPr id="9" name="Content Placeholder 8"/>
          <p:cNvSpPr>
            <a:spLocks noGrp="1"/>
          </p:cNvSpPr>
          <p:nvPr>
            <p:ph idx="1"/>
          </p:nvPr>
        </p:nvSpPr>
        <p:spPr>
          <a:xfrm>
            <a:off x="533400" y="5562600"/>
            <a:ext cx="8229600" cy="457199"/>
          </a:xfrm>
        </p:spPr>
        <p:txBody>
          <a:bodyPr/>
          <a:lstStyle/>
          <a:p>
            <a:pPr marL="0" indent="0">
              <a:buNone/>
            </a:pPr>
            <a:r>
              <a:rPr lang="en-US" dirty="0"/>
              <a:t>The Cartesian coordinate system is right-handed.</a:t>
            </a:r>
            <a:endParaRPr lang="en-IN" dirty="0"/>
          </a:p>
        </p:txBody>
      </p:sp>
    </p:spTree>
    <p:extLst>
      <p:ext uri="{BB962C8B-B14F-4D97-AF65-F5344CB8AC3E}">
        <p14:creationId xmlns:p14="http://schemas.microsoft.com/office/powerpoint/2010/main" val="286095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Unit Vectors </a:t>
            </a:r>
            <a:r>
              <a:rPr lang="en-US" sz="2000" b="0" dirty="0"/>
              <a:t>(1 of 3)</a:t>
            </a:r>
            <a:endParaRPr lang="en-IN" sz="2000" b="0" dirty="0"/>
          </a:p>
        </p:txBody>
      </p:sp>
      <p:sp>
        <p:nvSpPr>
          <p:cNvPr id="19" name="Content Placeholder 18"/>
          <p:cNvSpPr>
            <a:spLocks noGrp="1"/>
          </p:cNvSpPr>
          <p:nvPr>
            <p:ph idx="1"/>
          </p:nvPr>
        </p:nvSpPr>
        <p:spPr>
          <a:xfrm>
            <a:off x="457200" y="1600201"/>
            <a:ext cx="8382000" cy="1066800"/>
          </a:xfrm>
        </p:spPr>
        <p:txBody>
          <a:bodyPr/>
          <a:lstStyle/>
          <a:p>
            <a:pPr marL="0" indent="0">
              <a:buNone/>
            </a:pPr>
            <a:r>
              <a:rPr lang="en-US" sz="3200" dirty="0"/>
              <a:t>A vector </a:t>
            </a:r>
            <a:r>
              <a:rPr lang="en-US" sz="3200" b="1" dirty="0"/>
              <a:t>v </a:t>
            </a:r>
            <a:r>
              <a:rPr lang="en-US" sz="3200" dirty="0"/>
              <a:t>of length 1 is called a </a:t>
            </a:r>
            <a:r>
              <a:rPr lang="en-US" sz="3200" b="1" dirty="0"/>
              <a:t>unit vector</a:t>
            </a:r>
            <a:r>
              <a:rPr lang="en-US" sz="3200" dirty="0"/>
              <a:t>. The </a:t>
            </a:r>
            <a:r>
              <a:rPr lang="en-US" sz="3200" b="1" dirty="0"/>
              <a:t>standard unit vectors </a:t>
            </a:r>
            <a:r>
              <a:rPr lang="en-US" sz="3200" dirty="0"/>
              <a:t>are</a:t>
            </a:r>
          </a:p>
        </p:txBody>
      </p:sp>
      <p:graphicFrame>
        <p:nvGraphicFramePr>
          <p:cNvPr id="20" name="Object 19" descr="I = left angle bracket 1, 0, 0 right angle bracket, j = left angle bracket 0, 1, 0 right angle bracket, and k = left angle bracket 0, 0, 1 right angle bracket.">
            <a:extLst>
              <a:ext uri="{FF2B5EF4-FFF2-40B4-BE49-F238E27FC236}">
                <a16:creationId xmlns:a16="http://schemas.microsoft.com/office/drawing/2014/main" id="{F2C828CF-2F31-423B-A711-3295F42093C7}"/>
              </a:ext>
            </a:extLst>
          </p:cNvPr>
          <p:cNvGraphicFramePr>
            <a:graphicFrameLocks noChangeAspect="1"/>
          </p:cNvGraphicFramePr>
          <p:nvPr/>
        </p:nvGraphicFramePr>
        <p:xfrm>
          <a:off x="896938" y="3200400"/>
          <a:ext cx="7254875" cy="542925"/>
        </p:xfrm>
        <a:graphic>
          <a:graphicData uri="http://schemas.openxmlformats.org/presentationml/2006/ole">
            <mc:AlternateContent xmlns:mc="http://schemas.openxmlformats.org/markup-compatibility/2006">
              <mc:Choice xmlns:v="urn:schemas-microsoft-com:vml" Requires="v">
                <p:oleObj spid="_x0000_s139288" name="Equation" r:id="rId3" imgW="6464160" imgH="482400" progId="Equation.DSMT4">
                  <p:embed/>
                </p:oleObj>
              </mc:Choice>
              <mc:Fallback>
                <p:oleObj name="Equation" r:id="rId3" imgW="6464160" imgH="482400" progId="Equation.DSMT4">
                  <p:embed/>
                  <p:pic>
                    <p:nvPicPr>
                      <p:cNvPr id="20" name="Object 19" descr="I = left angle bracket 1, 0, 0 right angle bracket, j = left angle bracket 0, 1, 0 right angle bracket, and k = left angle bracket 0, 0, 1 right angle bracket.">
                        <a:extLst>
                          <a:ext uri="{FF2B5EF4-FFF2-40B4-BE49-F238E27FC236}">
                            <a16:creationId xmlns:a16="http://schemas.microsoft.com/office/drawing/2014/main" id="{F2C828CF-2F31-423B-A711-3295F42093C7}"/>
                          </a:ext>
                        </a:extLst>
                      </p:cNvPr>
                      <p:cNvPicPr/>
                      <p:nvPr/>
                    </p:nvPicPr>
                    <p:blipFill>
                      <a:blip r:embed="rId4"/>
                      <a:stretch>
                        <a:fillRect/>
                      </a:stretch>
                    </p:blipFill>
                    <p:spPr>
                      <a:xfrm>
                        <a:off x="896938" y="3200400"/>
                        <a:ext cx="7254875" cy="542925"/>
                      </a:xfrm>
                      <a:prstGeom prst="rect">
                        <a:avLst/>
                      </a:prstGeom>
                    </p:spPr>
                  </p:pic>
                </p:oleObj>
              </mc:Fallback>
            </mc:AlternateContent>
          </a:graphicData>
        </a:graphic>
      </p:graphicFrame>
    </p:spTree>
    <p:extLst>
      <p:ext uri="{BB962C8B-B14F-4D97-AF65-F5344CB8AC3E}">
        <p14:creationId xmlns:p14="http://schemas.microsoft.com/office/powerpoint/2010/main" val="223078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Vectors </a:t>
            </a:r>
            <a:r>
              <a:rPr lang="en-US" sz="2000" b="0" dirty="0"/>
              <a:t>(2 of 3)</a:t>
            </a:r>
            <a:endParaRPr lang="en-IN" dirty="0"/>
          </a:p>
        </p:txBody>
      </p:sp>
      <p:sp>
        <p:nvSpPr>
          <p:cNvPr id="3" name="Content Placeholder 2"/>
          <p:cNvSpPr>
            <a:spLocks noGrp="1"/>
          </p:cNvSpPr>
          <p:nvPr>
            <p:ph idx="1"/>
          </p:nvPr>
        </p:nvSpPr>
        <p:spPr>
          <a:xfrm>
            <a:off x="457200" y="1600202"/>
            <a:ext cx="8382000" cy="504824"/>
          </a:xfrm>
        </p:spPr>
        <p:txBody>
          <a:bodyPr/>
          <a:lstStyle/>
          <a:p>
            <a:pPr marL="0" indent="0">
              <a:buNone/>
            </a:pPr>
            <a:r>
              <a:rPr lang="en-US" b="1" dirty="0"/>
              <a:t>Example: </a:t>
            </a:r>
            <a:r>
              <a:rPr lang="en-US" dirty="0"/>
              <a:t>Find a unit vector </a:t>
            </a:r>
            <a:r>
              <a:rPr lang="en-US" b="1" dirty="0"/>
              <a:t>u </a:t>
            </a:r>
            <a:r>
              <a:rPr lang="en-US" dirty="0"/>
              <a:t>in the direction of the</a:t>
            </a:r>
            <a:endParaRPr lang="en-IN" dirty="0"/>
          </a:p>
        </p:txBody>
      </p:sp>
      <p:sp>
        <p:nvSpPr>
          <p:cNvPr id="4" name="Content Placeholder 3"/>
          <p:cNvSpPr>
            <a:spLocks noGrp="1"/>
          </p:cNvSpPr>
          <p:nvPr>
            <p:ph idx="13"/>
          </p:nvPr>
        </p:nvSpPr>
        <p:spPr>
          <a:xfrm>
            <a:off x="457199" y="2181224"/>
            <a:ext cx="1952625" cy="485775"/>
          </a:xfrm>
        </p:spPr>
        <p:txBody>
          <a:bodyPr/>
          <a:lstStyle/>
          <a:p>
            <a:pPr marL="0" indent="0">
              <a:buNone/>
            </a:pPr>
            <a:r>
              <a:rPr lang="en-US" dirty="0"/>
              <a:t>vector from</a:t>
            </a:r>
            <a:endParaRPr lang="en-IN" dirty="0"/>
          </a:p>
        </p:txBody>
      </p:sp>
      <p:graphicFrame>
        <p:nvGraphicFramePr>
          <p:cNvPr id="19" name="Object 18" descr="P sub 1 (1, 0, 1) to P sub 2 (3, 2, 0)."/>
          <p:cNvGraphicFramePr>
            <a:graphicFrameLocks noChangeAspect="1"/>
          </p:cNvGraphicFramePr>
          <p:nvPr/>
        </p:nvGraphicFramePr>
        <p:xfrm>
          <a:off x="2494020" y="2155345"/>
          <a:ext cx="3504025" cy="539080"/>
        </p:xfrm>
        <a:graphic>
          <a:graphicData uri="http://schemas.openxmlformats.org/presentationml/2006/ole">
            <mc:AlternateContent xmlns:mc="http://schemas.openxmlformats.org/markup-compatibility/2006">
              <mc:Choice xmlns:v="urn:schemas-microsoft-com:vml" Requires="v">
                <p:oleObj spid="_x0000_s140422" name="Equation" r:id="rId3" imgW="1650960" imgH="253800" progId="Equation.DSMT4">
                  <p:embed/>
                </p:oleObj>
              </mc:Choice>
              <mc:Fallback>
                <p:oleObj name="Equation" r:id="rId3" imgW="1650960" imgH="253800" progId="Equation.DSMT4">
                  <p:embed/>
                  <p:pic>
                    <p:nvPicPr>
                      <p:cNvPr id="19" name="Object 18" descr="P sub 1 (1, 0, 1) to P sub 2 (3, 2, 0)."/>
                      <p:cNvPicPr/>
                      <p:nvPr/>
                    </p:nvPicPr>
                    <p:blipFill>
                      <a:blip r:embed="rId4"/>
                      <a:stretch>
                        <a:fillRect/>
                      </a:stretch>
                    </p:blipFill>
                    <p:spPr>
                      <a:xfrm>
                        <a:off x="2494020" y="2155345"/>
                        <a:ext cx="3504025" cy="539080"/>
                      </a:xfrm>
                      <a:prstGeom prst="rect">
                        <a:avLst/>
                      </a:prstGeom>
                    </p:spPr>
                  </p:pic>
                </p:oleObj>
              </mc:Fallback>
            </mc:AlternateContent>
          </a:graphicData>
        </a:graphic>
      </p:graphicFrame>
      <p:sp>
        <p:nvSpPr>
          <p:cNvPr id="5" name="Content Placeholder 4"/>
          <p:cNvSpPr>
            <a:spLocks noGrp="1"/>
          </p:cNvSpPr>
          <p:nvPr>
            <p:ph idx="14"/>
          </p:nvPr>
        </p:nvSpPr>
        <p:spPr>
          <a:xfrm>
            <a:off x="443753" y="2819400"/>
            <a:ext cx="3366247" cy="514350"/>
          </a:xfrm>
        </p:spPr>
        <p:txBody>
          <a:bodyPr/>
          <a:lstStyle/>
          <a:p>
            <a:pPr marL="0" indent="0">
              <a:buNone/>
            </a:pPr>
            <a:r>
              <a:rPr lang="en-US" b="1" dirty="0"/>
              <a:t>Solution:</a:t>
            </a:r>
            <a:r>
              <a:rPr lang="en-US" dirty="0"/>
              <a:t> We divide</a:t>
            </a:r>
            <a:endParaRPr lang="en-IN" dirty="0"/>
          </a:p>
        </p:txBody>
      </p:sp>
      <p:graphicFrame>
        <p:nvGraphicFramePr>
          <p:cNvPr id="15" name="Object 14" descr="vector P sub 1 P sub 2">
            <a:extLst>
              <a:ext uri="{FF2B5EF4-FFF2-40B4-BE49-F238E27FC236}">
                <a16:creationId xmlns:a16="http://schemas.microsoft.com/office/drawing/2014/main" id="{C054B3AB-875D-4AAD-A6D3-E87D2F2EC1F9}"/>
              </a:ext>
            </a:extLst>
          </p:cNvPr>
          <p:cNvGraphicFramePr>
            <a:graphicFrameLocks noChangeAspect="1"/>
          </p:cNvGraphicFramePr>
          <p:nvPr/>
        </p:nvGraphicFramePr>
        <p:xfrm>
          <a:off x="3885081" y="2807699"/>
          <a:ext cx="595645" cy="482191"/>
        </p:xfrm>
        <a:graphic>
          <a:graphicData uri="http://schemas.openxmlformats.org/presentationml/2006/ole">
            <mc:AlternateContent xmlns:mc="http://schemas.openxmlformats.org/markup-compatibility/2006">
              <mc:Choice xmlns:v="urn:schemas-microsoft-com:vml" Requires="v">
                <p:oleObj spid="_x0000_s140423" name="Equation" r:id="rId5" imgW="596880" imgH="482400" progId="Equation.DSMT4">
                  <p:embed/>
                </p:oleObj>
              </mc:Choice>
              <mc:Fallback>
                <p:oleObj name="Equation" r:id="rId5" imgW="596880" imgH="482400" progId="Equation.DSMT4">
                  <p:embed/>
                  <p:pic>
                    <p:nvPicPr>
                      <p:cNvPr id="15" name="Object 14" descr="vector P sub 1 P sub 2">
                        <a:extLst>
                          <a:ext uri="{FF2B5EF4-FFF2-40B4-BE49-F238E27FC236}">
                            <a16:creationId xmlns:a16="http://schemas.microsoft.com/office/drawing/2014/main" id="{C054B3AB-875D-4AAD-A6D3-E87D2F2EC1F9}"/>
                          </a:ext>
                        </a:extLst>
                      </p:cNvPr>
                      <p:cNvPicPr/>
                      <p:nvPr/>
                    </p:nvPicPr>
                    <p:blipFill>
                      <a:blip r:embed="rId6"/>
                      <a:stretch>
                        <a:fillRect/>
                      </a:stretch>
                    </p:blipFill>
                    <p:spPr>
                      <a:xfrm>
                        <a:off x="3885081" y="2807699"/>
                        <a:ext cx="595645" cy="482191"/>
                      </a:xfrm>
                      <a:prstGeom prst="rect">
                        <a:avLst/>
                      </a:prstGeom>
                    </p:spPr>
                  </p:pic>
                </p:oleObj>
              </mc:Fallback>
            </mc:AlternateContent>
          </a:graphicData>
        </a:graphic>
      </p:graphicFrame>
      <p:sp>
        <p:nvSpPr>
          <p:cNvPr id="6" name="Content Placeholder 5"/>
          <p:cNvSpPr>
            <a:spLocks noGrp="1"/>
          </p:cNvSpPr>
          <p:nvPr>
            <p:ph idx="15"/>
          </p:nvPr>
        </p:nvSpPr>
        <p:spPr>
          <a:xfrm>
            <a:off x="4642485" y="2819400"/>
            <a:ext cx="2133600" cy="533400"/>
          </a:xfrm>
        </p:spPr>
        <p:txBody>
          <a:bodyPr/>
          <a:lstStyle/>
          <a:p>
            <a:pPr marL="0" indent="0">
              <a:buNone/>
            </a:pPr>
            <a:r>
              <a:rPr lang="en-US" dirty="0"/>
              <a:t>by its length:</a:t>
            </a:r>
          </a:p>
        </p:txBody>
      </p:sp>
      <p:graphicFrame>
        <p:nvGraphicFramePr>
          <p:cNvPr id="16" name="Object 15" descr="vector P sub 1 P sub 2 = left parenthesis 3 minus 1 right parenthesis I + left parenthesis 2 minus 0 right parenthesis j + left parenthesis 0 minus 1 right parenthesis k = 2 I + 2 j minus k">
            <a:extLst>
              <a:ext uri="{FF2B5EF4-FFF2-40B4-BE49-F238E27FC236}">
                <a16:creationId xmlns:a16="http://schemas.microsoft.com/office/drawing/2014/main" id="{031FD4E7-EF70-4C63-A31E-8BFC651E0689}"/>
              </a:ext>
            </a:extLst>
          </p:cNvPr>
          <p:cNvGraphicFramePr>
            <a:graphicFrameLocks noChangeAspect="1"/>
          </p:cNvGraphicFramePr>
          <p:nvPr/>
        </p:nvGraphicFramePr>
        <p:xfrm>
          <a:off x="1981200" y="3403881"/>
          <a:ext cx="5880801" cy="446360"/>
        </p:xfrm>
        <a:graphic>
          <a:graphicData uri="http://schemas.openxmlformats.org/presentationml/2006/ole">
            <mc:AlternateContent xmlns:mc="http://schemas.openxmlformats.org/markup-compatibility/2006">
              <mc:Choice xmlns:v="urn:schemas-microsoft-com:vml" Requires="v">
                <p:oleObj spid="_x0000_s140424" name="Equation" r:id="rId7" imgW="6692760" imgH="507960" progId="Equation.DSMT4">
                  <p:embed/>
                </p:oleObj>
              </mc:Choice>
              <mc:Fallback>
                <p:oleObj name="Equation" r:id="rId7" imgW="6692760" imgH="507960" progId="Equation.DSMT4">
                  <p:embed/>
                  <p:pic>
                    <p:nvPicPr>
                      <p:cNvPr id="16" name="Object 15" descr="vector P sub 1 P sub 2 = left parenthesis 3 minus 1 right parenthesis I + left parenthesis 2 minus 0 right parenthesis j + left parenthesis 0 minus 1 right parenthesis k = 2 I + 2 j minus k">
                        <a:extLst>
                          <a:ext uri="{FF2B5EF4-FFF2-40B4-BE49-F238E27FC236}">
                            <a16:creationId xmlns:a16="http://schemas.microsoft.com/office/drawing/2014/main" id="{031FD4E7-EF70-4C63-A31E-8BFC651E0689}"/>
                          </a:ext>
                        </a:extLst>
                      </p:cNvPr>
                      <p:cNvPicPr/>
                      <p:nvPr/>
                    </p:nvPicPr>
                    <p:blipFill>
                      <a:blip r:embed="rId8"/>
                      <a:stretch>
                        <a:fillRect/>
                      </a:stretch>
                    </p:blipFill>
                    <p:spPr>
                      <a:xfrm>
                        <a:off x="1981200" y="3403881"/>
                        <a:ext cx="5880801" cy="446360"/>
                      </a:xfrm>
                      <a:prstGeom prst="rect">
                        <a:avLst/>
                      </a:prstGeom>
                    </p:spPr>
                  </p:pic>
                </p:oleObj>
              </mc:Fallback>
            </mc:AlternateContent>
          </a:graphicData>
        </a:graphic>
      </p:graphicFrame>
      <p:graphicFrame>
        <p:nvGraphicFramePr>
          <p:cNvPr id="17" name="Object 16" descr="the magnitude of vector P sub 1 P sub 2 = the square root of start expression 2 squared + 2 squared + left parenthesis negative 1 right parenthesis squared end expression = the square root of start expression 4 + 4 + 1 end expression = radical 9 = 3">
            <a:extLst>
              <a:ext uri="{FF2B5EF4-FFF2-40B4-BE49-F238E27FC236}">
                <a16:creationId xmlns:a16="http://schemas.microsoft.com/office/drawing/2014/main" id="{FE894134-75CE-4232-9A6B-6B11DCBFFB58}"/>
              </a:ext>
            </a:extLst>
          </p:cNvPr>
          <p:cNvGraphicFramePr>
            <a:graphicFrameLocks noChangeAspect="1"/>
          </p:cNvGraphicFramePr>
          <p:nvPr/>
        </p:nvGraphicFramePr>
        <p:xfrm>
          <a:off x="1849196" y="4020769"/>
          <a:ext cx="6255186" cy="619883"/>
        </p:xfrm>
        <a:graphic>
          <a:graphicData uri="http://schemas.openxmlformats.org/presentationml/2006/ole">
            <mc:AlternateContent xmlns:mc="http://schemas.openxmlformats.org/markup-compatibility/2006">
              <mc:Choice xmlns:v="urn:schemas-microsoft-com:vml" Requires="v">
                <p:oleObj spid="_x0000_s140425" name="Equation" r:id="rId9" imgW="7048440" imgH="698400" progId="Equation.DSMT4">
                  <p:embed/>
                </p:oleObj>
              </mc:Choice>
              <mc:Fallback>
                <p:oleObj name="Equation" r:id="rId9" imgW="7048440" imgH="698400" progId="Equation.DSMT4">
                  <p:embed/>
                  <p:pic>
                    <p:nvPicPr>
                      <p:cNvPr id="17" name="Object 16" descr="the magnitude of vector P sub 1 P sub 2 = the square root of start expression 2 squared + 2 squared + left parenthesis negative 1 right parenthesis squared end expression = the square root of start expression 4 + 4 + 1 end expression = radical 9 = 3">
                        <a:extLst>
                          <a:ext uri="{FF2B5EF4-FFF2-40B4-BE49-F238E27FC236}">
                            <a16:creationId xmlns:a16="http://schemas.microsoft.com/office/drawing/2014/main" id="{FE894134-75CE-4232-9A6B-6B11DCBFFB58}"/>
                          </a:ext>
                        </a:extLst>
                      </p:cNvPr>
                      <p:cNvPicPr/>
                      <p:nvPr/>
                    </p:nvPicPr>
                    <p:blipFill>
                      <a:blip r:embed="rId10"/>
                      <a:stretch>
                        <a:fillRect/>
                      </a:stretch>
                    </p:blipFill>
                    <p:spPr>
                      <a:xfrm>
                        <a:off x="1849196" y="4020769"/>
                        <a:ext cx="6255186" cy="619883"/>
                      </a:xfrm>
                      <a:prstGeom prst="rect">
                        <a:avLst/>
                      </a:prstGeom>
                    </p:spPr>
                  </p:pic>
                </p:oleObj>
              </mc:Fallback>
            </mc:AlternateContent>
          </a:graphicData>
        </a:graphic>
      </p:graphicFrame>
      <p:graphicFrame>
        <p:nvGraphicFramePr>
          <p:cNvPr id="18" name="Object 17" descr="u = start fraction vector P sub 1 P sub 2 over the magnitude of vector P sub 1 P sub 2 end fraction = start fraction 2 I + 2 j minus k over 3 end fraction = 2 thirds I + 2 thirds j minus 1 third k.">
            <a:extLst>
              <a:ext uri="{FF2B5EF4-FFF2-40B4-BE49-F238E27FC236}">
                <a16:creationId xmlns:a16="http://schemas.microsoft.com/office/drawing/2014/main" id="{F32AF841-3A94-4D12-8BF5-04748AEBFD15}"/>
              </a:ext>
            </a:extLst>
          </p:cNvPr>
          <p:cNvGraphicFramePr>
            <a:graphicFrameLocks noChangeAspect="1"/>
          </p:cNvGraphicFramePr>
          <p:nvPr/>
        </p:nvGraphicFramePr>
        <p:xfrm>
          <a:off x="2296633" y="4740788"/>
          <a:ext cx="4747584" cy="951705"/>
        </p:xfrm>
        <a:graphic>
          <a:graphicData uri="http://schemas.openxmlformats.org/presentationml/2006/ole">
            <mc:AlternateContent xmlns:mc="http://schemas.openxmlformats.org/markup-compatibility/2006">
              <mc:Choice xmlns:v="urn:schemas-microsoft-com:vml" Requires="v">
                <p:oleObj spid="_x0000_s140426" name="Equation" r:id="rId11" imgW="5511600" imgH="1104840" progId="Equation.DSMT4">
                  <p:embed/>
                </p:oleObj>
              </mc:Choice>
              <mc:Fallback>
                <p:oleObj name="Equation" r:id="rId11" imgW="5511600" imgH="1104840" progId="Equation.DSMT4">
                  <p:embed/>
                  <p:pic>
                    <p:nvPicPr>
                      <p:cNvPr id="18" name="Object 17" descr="u = start fraction vector P sub 1 P sub 2 over the magnitude of vector P sub 1 P sub 2 end fraction = start fraction 2 I + 2 j minus k over 3 end fraction = 2 thirds I + 2 thirds j minus 1 third k.">
                        <a:extLst>
                          <a:ext uri="{FF2B5EF4-FFF2-40B4-BE49-F238E27FC236}">
                            <a16:creationId xmlns:a16="http://schemas.microsoft.com/office/drawing/2014/main" id="{F32AF841-3A94-4D12-8BF5-04748AEBFD15}"/>
                          </a:ext>
                        </a:extLst>
                      </p:cNvPr>
                      <p:cNvPicPr/>
                      <p:nvPr/>
                    </p:nvPicPr>
                    <p:blipFill>
                      <a:blip r:embed="rId12"/>
                      <a:stretch>
                        <a:fillRect/>
                      </a:stretch>
                    </p:blipFill>
                    <p:spPr>
                      <a:xfrm>
                        <a:off x="2296633" y="4740788"/>
                        <a:ext cx="4747584" cy="951705"/>
                      </a:xfrm>
                      <a:prstGeom prst="rect">
                        <a:avLst/>
                      </a:prstGeom>
                    </p:spPr>
                  </p:pic>
                </p:oleObj>
              </mc:Fallback>
            </mc:AlternateContent>
          </a:graphicData>
        </a:graphic>
      </p:graphicFrame>
      <p:sp>
        <p:nvSpPr>
          <p:cNvPr id="7" name="Content Placeholder 6"/>
          <p:cNvSpPr>
            <a:spLocks noGrp="1"/>
          </p:cNvSpPr>
          <p:nvPr>
            <p:ph idx="16"/>
          </p:nvPr>
        </p:nvSpPr>
        <p:spPr>
          <a:xfrm>
            <a:off x="443753" y="5791200"/>
            <a:ext cx="5728447" cy="514350"/>
          </a:xfrm>
        </p:spPr>
        <p:txBody>
          <a:bodyPr/>
          <a:lstStyle/>
          <a:p>
            <a:pPr marL="0" indent="0">
              <a:buNone/>
            </a:pPr>
            <a:r>
              <a:rPr lang="en-US" dirty="0"/>
              <a:t>This unit vector </a:t>
            </a:r>
            <a:r>
              <a:rPr lang="en-US" b="1" dirty="0"/>
              <a:t>u </a:t>
            </a:r>
            <a:r>
              <a:rPr lang="en-US" dirty="0"/>
              <a:t>is the direction of</a:t>
            </a:r>
          </a:p>
        </p:txBody>
      </p:sp>
      <p:graphicFrame>
        <p:nvGraphicFramePr>
          <p:cNvPr id="14" name="Object 13" descr="vector P sub 1 P sub 2.">
            <a:extLst>
              <a:ext uri="{FF2B5EF4-FFF2-40B4-BE49-F238E27FC236}">
                <a16:creationId xmlns:a16="http://schemas.microsoft.com/office/drawing/2014/main" id="{C054B3AB-875D-4AAD-A6D3-E87D2F2EC1F9}"/>
              </a:ext>
            </a:extLst>
          </p:cNvPr>
          <p:cNvGraphicFramePr>
            <a:graphicFrameLocks noChangeAspect="1"/>
          </p:cNvGraphicFramePr>
          <p:nvPr/>
        </p:nvGraphicFramePr>
        <p:xfrm>
          <a:off x="6249234" y="5793567"/>
          <a:ext cx="628651" cy="468407"/>
        </p:xfrm>
        <a:graphic>
          <a:graphicData uri="http://schemas.openxmlformats.org/presentationml/2006/ole">
            <mc:AlternateContent xmlns:mc="http://schemas.openxmlformats.org/markup-compatibility/2006">
              <mc:Choice xmlns:v="urn:schemas-microsoft-com:vml" Requires="v">
                <p:oleObj spid="_x0000_s140427" name="Equation" r:id="rId13" imgW="647640" imgH="482400" progId="Equation.DSMT4">
                  <p:embed/>
                </p:oleObj>
              </mc:Choice>
              <mc:Fallback>
                <p:oleObj name="Equation" r:id="rId13" imgW="647640" imgH="482400" progId="Equation.DSMT4">
                  <p:embed/>
                  <p:pic>
                    <p:nvPicPr>
                      <p:cNvPr id="14" name="Object 13" descr="vector P sub 1 P sub 2.">
                        <a:extLst>
                          <a:ext uri="{FF2B5EF4-FFF2-40B4-BE49-F238E27FC236}">
                            <a16:creationId xmlns:a16="http://schemas.microsoft.com/office/drawing/2014/main" id="{C054B3AB-875D-4AAD-A6D3-E87D2F2EC1F9}"/>
                          </a:ext>
                        </a:extLst>
                      </p:cNvPr>
                      <p:cNvPicPr/>
                      <p:nvPr/>
                    </p:nvPicPr>
                    <p:blipFill>
                      <a:blip r:embed="rId14"/>
                      <a:stretch>
                        <a:fillRect/>
                      </a:stretch>
                    </p:blipFill>
                    <p:spPr>
                      <a:xfrm>
                        <a:off x="6249234" y="5793567"/>
                        <a:ext cx="628651" cy="468407"/>
                      </a:xfrm>
                      <a:prstGeom prst="rect">
                        <a:avLst/>
                      </a:prstGeom>
                    </p:spPr>
                  </p:pic>
                </p:oleObj>
              </mc:Fallback>
            </mc:AlternateContent>
          </a:graphicData>
        </a:graphic>
      </p:graphicFrame>
    </p:spTree>
    <p:extLst>
      <p:ext uri="{BB962C8B-B14F-4D97-AF65-F5344CB8AC3E}">
        <p14:creationId xmlns:p14="http://schemas.microsoft.com/office/powerpoint/2010/main" val="3600070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Vectors </a:t>
            </a:r>
            <a:r>
              <a:rPr lang="en-US" sz="2000" b="0" dirty="0"/>
              <a:t>(3 of 3)</a:t>
            </a:r>
            <a:endParaRPr lang="en-IN" dirty="0"/>
          </a:p>
        </p:txBody>
      </p:sp>
      <p:sp>
        <p:nvSpPr>
          <p:cNvPr id="3" name="Content Placeholder 2"/>
          <p:cNvSpPr>
            <a:spLocks noGrp="1"/>
          </p:cNvSpPr>
          <p:nvPr>
            <p:ph idx="1"/>
          </p:nvPr>
        </p:nvSpPr>
        <p:spPr>
          <a:xfrm>
            <a:off x="457199" y="1600199"/>
            <a:ext cx="428625" cy="600075"/>
          </a:xfrm>
        </p:spPr>
        <p:txBody>
          <a:bodyPr/>
          <a:lstStyle/>
          <a:p>
            <a:pPr marL="0" indent="0">
              <a:buNone/>
            </a:pPr>
            <a:r>
              <a:rPr lang="en-US" sz="3200" dirty="0"/>
              <a:t>If</a:t>
            </a:r>
            <a:endParaRPr lang="en-IN" sz="3200" dirty="0"/>
          </a:p>
        </p:txBody>
      </p:sp>
      <p:graphicFrame>
        <p:nvGraphicFramePr>
          <p:cNvPr id="15" name="Object 14" descr="v does not equal 0,">
            <a:extLst>
              <a:ext uri="{FF2B5EF4-FFF2-40B4-BE49-F238E27FC236}">
                <a16:creationId xmlns:a16="http://schemas.microsoft.com/office/drawing/2014/main" id="{A693961D-2126-4C3A-BE99-0494FE7717A9}"/>
              </a:ext>
            </a:extLst>
          </p:cNvPr>
          <p:cNvGraphicFramePr>
            <a:graphicFrameLocks noChangeAspect="1"/>
          </p:cNvGraphicFramePr>
          <p:nvPr/>
        </p:nvGraphicFramePr>
        <p:xfrm>
          <a:off x="1063974" y="1631415"/>
          <a:ext cx="1028671" cy="438699"/>
        </p:xfrm>
        <a:graphic>
          <a:graphicData uri="http://schemas.openxmlformats.org/presentationml/2006/ole">
            <mc:AlternateContent xmlns:mc="http://schemas.openxmlformats.org/markup-compatibility/2006">
              <mc:Choice xmlns:v="urn:schemas-microsoft-com:vml" Requires="v">
                <p:oleObj spid="_x0000_s141380" name="Equation" r:id="rId3" imgW="863280" imgH="368280" progId="Equation.DSMT4">
                  <p:embed/>
                </p:oleObj>
              </mc:Choice>
              <mc:Fallback>
                <p:oleObj name="Equation" r:id="rId3" imgW="863280" imgH="368280" progId="Equation.DSMT4">
                  <p:embed/>
                  <p:pic>
                    <p:nvPicPr>
                      <p:cNvPr id="15" name="Object 14" descr="v does not equal 0,">
                        <a:extLst>
                          <a:ext uri="{FF2B5EF4-FFF2-40B4-BE49-F238E27FC236}">
                            <a16:creationId xmlns:a16="http://schemas.microsoft.com/office/drawing/2014/main" id="{A693961D-2126-4C3A-BE99-0494FE7717A9}"/>
                          </a:ext>
                        </a:extLst>
                      </p:cNvPr>
                      <p:cNvPicPr/>
                      <p:nvPr/>
                    </p:nvPicPr>
                    <p:blipFill>
                      <a:blip r:embed="rId4"/>
                      <a:stretch>
                        <a:fillRect/>
                      </a:stretch>
                    </p:blipFill>
                    <p:spPr>
                      <a:xfrm>
                        <a:off x="1063974" y="1631415"/>
                        <a:ext cx="1028671" cy="438699"/>
                      </a:xfrm>
                      <a:prstGeom prst="rect">
                        <a:avLst/>
                      </a:prstGeom>
                    </p:spPr>
                  </p:pic>
                </p:oleObj>
              </mc:Fallback>
            </mc:AlternateContent>
          </a:graphicData>
        </a:graphic>
      </p:graphicFrame>
      <p:sp>
        <p:nvSpPr>
          <p:cNvPr id="4" name="Content Placeholder 3"/>
          <p:cNvSpPr>
            <a:spLocks noGrp="1"/>
          </p:cNvSpPr>
          <p:nvPr>
            <p:ph idx="13"/>
          </p:nvPr>
        </p:nvSpPr>
        <p:spPr>
          <a:xfrm>
            <a:off x="2266950" y="1600200"/>
            <a:ext cx="990600" cy="533400"/>
          </a:xfrm>
        </p:spPr>
        <p:txBody>
          <a:bodyPr/>
          <a:lstStyle/>
          <a:p>
            <a:pPr marL="0" indent="0">
              <a:buNone/>
            </a:pPr>
            <a:r>
              <a:rPr lang="en-US" sz="3200" dirty="0"/>
              <a:t>then</a:t>
            </a:r>
          </a:p>
        </p:txBody>
      </p:sp>
      <p:sp>
        <p:nvSpPr>
          <p:cNvPr id="5" name="Content Placeholder 4"/>
          <p:cNvSpPr>
            <a:spLocks noGrp="1"/>
          </p:cNvSpPr>
          <p:nvPr>
            <p:ph idx="14"/>
          </p:nvPr>
        </p:nvSpPr>
        <p:spPr>
          <a:xfrm>
            <a:off x="443753" y="2476500"/>
            <a:ext cx="499097" cy="533400"/>
          </a:xfrm>
        </p:spPr>
        <p:txBody>
          <a:bodyPr/>
          <a:lstStyle/>
          <a:p>
            <a:pPr marL="0" indent="0">
              <a:buNone/>
            </a:pPr>
            <a:r>
              <a:rPr lang="en-IN" sz="3200" b="1" dirty="0"/>
              <a:t>1.</a:t>
            </a:r>
            <a:endParaRPr lang="en-IN" sz="3200" dirty="0"/>
          </a:p>
        </p:txBody>
      </p:sp>
      <p:graphicFrame>
        <p:nvGraphicFramePr>
          <p:cNvPr id="14" name="Object 13" descr="start fraction v over the magnitude of start expression v end expression end fraction">
            <a:extLst>
              <a:ext uri="{FF2B5EF4-FFF2-40B4-BE49-F238E27FC236}">
                <a16:creationId xmlns:a16="http://schemas.microsoft.com/office/drawing/2014/main" id="{C5C0BFC7-412C-4FCB-B764-10C390DDC26D}"/>
              </a:ext>
            </a:extLst>
          </p:cNvPr>
          <p:cNvGraphicFramePr>
            <a:graphicFrameLocks noChangeAspect="1"/>
          </p:cNvGraphicFramePr>
          <p:nvPr/>
        </p:nvGraphicFramePr>
        <p:xfrm>
          <a:off x="1095249" y="2200275"/>
          <a:ext cx="476377" cy="1152525"/>
        </p:xfrm>
        <a:graphic>
          <a:graphicData uri="http://schemas.openxmlformats.org/presentationml/2006/ole">
            <mc:AlternateContent xmlns:mc="http://schemas.openxmlformats.org/markup-compatibility/2006">
              <mc:Choice xmlns:v="urn:schemas-microsoft-com:vml" Requires="v">
                <p:oleObj spid="_x0000_s141381" name="Equation" r:id="rId5" imgW="393480" imgH="952200" progId="Equation.DSMT4">
                  <p:embed/>
                </p:oleObj>
              </mc:Choice>
              <mc:Fallback>
                <p:oleObj name="Equation" r:id="rId5" imgW="393480" imgH="952200" progId="Equation.DSMT4">
                  <p:embed/>
                  <p:pic>
                    <p:nvPicPr>
                      <p:cNvPr id="14" name="Object 13" descr="start fraction v over the magnitude of start expression v end expression end fraction">
                        <a:extLst>
                          <a:ext uri="{FF2B5EF4-FFF2-40B4-BE49-F238E27FC236}">
                            <a16:creationId xmlns:a16="http://schemas.microsoft.com/office/drawing/2014/main" id="{C5C0BFC7-412C-4FCB-B764-10C390DDC26D}"/>
                          </a:ext>
                        </a:extLst>
                      </p:cNvPr>
                      <p:cNvPicPr/>
                      <p:nvPr/>
                    </p:nvPicPr>
                    <p:blipFill>
                      <a:blip r:embed="rId6"/>
                      <a:stretch>
                        <a:fillRect/>
                      </a:stretch>
                    </p:blipFill>
                    <p:spPr>
                      <a:xfrm>
                        <a:off x="1095249" y="2200275"/>
                        <a:ext cx="476377" cy="1152525"/>
                      </a:xfrm>
                      <a:prstGeom prst="rect">
                        <a:avLst/>
                      </a:prstGeom>
                    </p:spPr>
                  </p:pic>
                </p:oleObj>
              </mc:Fallback>
            </mc:AlternateContent>
          </a:graphicData>
        </a:graphic>
      </p:graphicFrame>
      <p:sp>
        <p:nvSpPr>
          <p:cNvPr id="6" name="Content Placeholder 5"/>
          <p:cNvSpPr>
            <a:spLocks noGrp="1"/>
          </p:cNvSpPr>
          <p:nvPr>
            <p:ph idx="15"/>
          </p:nvPr>
        </p:nvSpPr>
        <p:spPr>
          <a:xfrm>
            <a:off x="1724025" y="2438400"/>
            <a:ext cx="7191375" cy="533400"/>
          </a:xfrm>
        </p:spPr>
        <p:txBody>
          <a:bodyPr/>
          <a:lstStyle/>
          <a:p>
            <a:pPr marL="0" indent="0">
              <a:buNone/>
            </a:pPr>
            <a:r>
              <a:rPr lang="en-US" sz="3200" dirty="0"/>
              <a:t>is a unit vector called the direction of </a:t>
            </a:r>
            <a:r>
              <a:rPr lang="en-US" sz="3200" b="1" dirty="0"/>
              <a:t>v</a:t>
            </a:r>
            <a:r>
              <a:rPr lang="en-US" sz="3200" dirty="0"/>
              <a:t>;</a:t>
            </a:r>
          </a:p>
        </p:txBody>
      </p:sp>
      <p:sp>
        <p:nvSpPr>
          <p:cNvPr id="7" name="Content Placeholder 6"/>
          <p:cNvSpPr>
            <a:spLocks noGrp="1"/>
          </p:cNvSpPr>
          <p:nvPr>
            <p:ph idx="16"/>
          </p:nvPr>
        </p:nvSpPr>
        <p:spPr>
          <a:xfrm>
            <a:off x="447675" y="3657600"/>
            <a:ext cx="2905125" cy="609600"/>
          </a:xfrm>
        </p:spPr>
        <p:txBody>
          <a:bodyPr/>
          <a:lstStyle/>
          <a:p>
            <a:pPr marL="0" indent="0">
              <a:buNone/>
            </a:pPr>
            <a:r>
              <a:rPr lang="en-US" sz="3200" b="1" dirty="0"/>
              <a:t>2. </a:t>
            </a:r>
            <a:r>
              <a:rPr lang="en-US" sz="3200" dirty="0"/>
              <a:t>the equation</a:t>
            </a:r>
            <a:endParaRPr lang="en-IN" sz="3200" dirty="0"/>
          </a:p>
        </p:txBody>
      </p:sp>
      <p:graphicFrame>
        <p:nvGraphicFramePr>
          <p:cNvPr id="16" name="Object 15" descr="v = the magnitude of v start fraction v over the magnitude of v end fraction">
            <a:extLst>
              <a:ext uri="{FF2B5EF4-FFF2-40B4-BE49-F238E27FC236}">
                <a16:creationId xmlns:a16="http://schemas.microsoft.com/office/drawing/2014/main" id="{ED92853F-9DAF-4BD9-ADAA-521AEF7276D2}"/>
              </a:ext>
            </a:extLst>
          </p:cNvPr>
          <p:cNvGraphicFramePr>
            <a:graphicFrameLocks noChangeAspect="1"/>
          </p:cNvGraphicFramePr>
          <p:nvPr/>
        </p:nvGraphicFramePr>
        <p:xfrm>
          <a:off x="3429000" y="3429000"/>
          <a:ext cx="1514679" cy="1102923"/>
        </p:xfrm>
        <a:graphic>
          <a:graphicData uri="http://schemas.openxmlformats.org/presentationml/2006/ole">
            <mc:AlternateContent xmlns:mc="http://schemas.openxmlformats.org/markup-compatibility/2006">
              <mc:Choice xmlns:v="urn:schemas-microsoft-com:vml" Requires="v">
                <p:oleObj spid="_x0000_s141382" name="Equation" r:id="rId7" imgW="1307880" imgH="952200" progId="Equation.DSMT4">
                  <p:embed/>
                </p:oleObj>
              </mc:Choice>
              <mc:Fallback>
                <p:oleObj name="Equation" r:id="rId7" imgW="1307880" imgH="952200" progId="Equation.DSMT4">
                  <p:embed/>
                  <p:pic>
                    <p:nvPicPr>
                      <p:cNvPr id="16" name="Object 15" descr="v = the magnitude of v start fraction v over the magnitude of v end fraction">
                        <a:extLst>
                          <a:ext uri="{FF2B5EF4-FFF2-40B4-BE49-F238E27FC236}">
                            <a16:creationId xmlns:a16="http://schemas.microsoft.com/office/drawing/2014/main" id="{ED92853F-9DAF-4BD9-ADAA-521AEF7276D2}"/>
                          </a:ext>
                        </a:extLst>
                      </p:cNvPr>
                      <p:cNvPicPr/>
                      <p:nvPr/>
                    </p:nvPicPr>
                    <p:blipFill>
                      <a:blip r:embed="rId8"/>
                      <a:stretch>
                        <a:fillRect/>
                      </a:stretch>
                    </p:blipFill>
                    <p:spPr>
                      <a:xfrm>
                        <a:off x="3429000" y="3429000"/>
                        <a:ext cx="1514679" cy="1102923"/>
                      </a:xfrm>
                      <a:prstGeom prst="rect">
                        <a:avLst/>
                      </a:prstGeom>
                    </p:spPr>
                  </p:pic>
                </p:oleObj>
              </mc:Fallback>
            </mc:AlternateContent>
          </a:graphicData>
        </a:graphic>
      </p:graphicFrame>
      <p:sp>
        <p:nvSpPr>
          <p:cNvPr id="8" name="Content Placeholder 7"/>
          <p:cNvSpPr>
            <a:spLocks noGrp="1"/>
          </p:cNvSpPr>
          <p:nvPr>
            <p:ph idx="17"/>
          </p:nvPr>
        </p:nvSpPr>
        <p:spPr>
          <a:xfrm>
            <a:off x="5029200" y="3657600"/>
            <a:ext cx="3505200" cy="533400"/>
          </a:xfrm>
        </p:spPr>
        <p:txBody>
          <a:bodyPr/>
          <a:lstStyle/>
          <a:p>
            <a:pPr marL="0" indent="0">
              <a:buNone/>
            </a:pPr>
            <a:r>
              <a:rPr lang="en-US" sz="3200" dirty="0"/>
              <a:t>expresses </a:t>
            </a:r>
            <a:r>
              <a:rPr lang="en-US" sz="3200" b="1" dirty="0"/>
              <a:t>v </a:t>
            </a:r>
            <a:r>
              <a:rPr lang="en-US" sz="3200" dirty="0"/>
              <a:t>as its</a:t>
            </a:r>
            <a:endParaRPr lang="en-IN" sz="3200" dirty="0"/>
          </a:p>
        </p:txBody>
      </p:sp>
      <p:sp>
        <p:nvSpPr>
          <p:cNvPr id="9" name="Content Placeholder 8"/>
          <p:cNvSpPr>
            <a:spLocks noGrp="1"/>
          </p:cNvSpPr>
          <p:nvPr>
            <p:ph idx="18"/>
          </p:nvPr>
        </p:nvSpPr>
        <p:spPr>
          <a:xfrm>
            <a:off x="457200" y="4648200"/>
            <a:ext cx="4648200" cy="609600"/>
          </a:xfrm>
        </p:spPr>
        <p:txBody>
          <a:bodyPr/>
          <a:lstStyle/>
          <a:p>
            <a:pPr marL="0" indent="0">
              <a:buNone/>
            </a:pPr>
            <a:r>
              <a:rPr lang="en-US" sz="3200" dirty="0"/>
              <a:t>length times its direction.</a:t>
            </a:r>
            <a:endParaRPr lang="en-IN" sz="3200" dirty="0"/>
          </a:p>
        </p:txBody>
      </p:sp>
    </p:spTree>
    <p:extLst>
      <p:ext uri="{BB962C8B-B14F-4D97-AF65-F5344CB8AC3E}">
        <p14:creationId xmlns:p14="http://schemas.microsoft.com/office/powerpoint/2010/main" val="68867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of a Line Segment </a:t>
            </a:r>
            <a:r>
              <a:rPr lang="en-US" sz="2000" b="0" dirty="0"/>
              <a:t>(1 of 3)</a:t>
            </a:r>
            <a:endParaRPr lang="en-IN" sz="2000" b="0" dirty="0"/>
          </a:p>
        </p:txBody>
      </p:sp>
      <p:pic>
        <p:nvPicPr>
          <p:cNvPr id="7" name="Content Placeholder 6" descr="An illustration depicts the line segment that joins points P sub 1 and P sub 2.`For long description in Notes pane, press F6.">
            <a:extLst>
              <a:ext uri="{FF2B5EF4-FFF2-40B4-BE49-F238E27FC236}">
                <a16:creationId xmlns:a16="http://schemas.microsoft.com/office/drawing/2014/main" id="{5B4C8FEC-4332-45F6-AFBC-B262F3E4E316}"/>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3079819" y="1456606"/>
            <a:ext cx="4038600" cy="3496760"/>
          </a:xfrm>
        </p:spPr>
      </p:pic>
      <p:sp>
        <p:nvSpPr>
          <p:cNvPr id="14" name="Content Placeholder 13"/>
          <p:cNvSpPr>
            <a:spLocks noGrp="1"/>
          </p:cNvSpPr>
          <p:nvPr>
            <p:ph idx="1"/>
          </p:nvPr>
        </p:nvSpPr>
        <p:spPr>
          <a:xfrm>
            <a:off x="457200" y="5122332"/>
            <a:ext cx="8229600" cy="491276"/>
          </a:xfrm>
        </p:spPr>
        <p:txBody>
          <a:bodyPr/>
          <a:lstStyle/>
          <a:p>
            <a:pPr marL="0" indent="0">
              <a:buNone/>
            </a:pPr>
            <a:r>
              <a:rPr lang="en-US" dirty="0"/>
              <a:t>The coordinates of the midpoint are the averages of</a:t>
            </a:r>
            <a:endParaRPr lang="en-IN" dirty="0"/>
          </a:p>
        </p:txBody>
      </p:sp>
      <p:sp>
        <p:nvSpPr>
          <p:cNvPr id="15" name="Content Placeholder 14"/>
          <p:cNvSpPr>
            <a:spLocks noGrp="1"/>
          </p:cNvSpPr>
          <p:nvPr>
            <p:ph idx="13"/>
          </p:nvPr>
        </p:nvSpPr>
        <p:spPr>
          <a:xfrm>
            <a:off x="457200" y="5680924"/>
            <a:ext cx="2971800" cy="491276"/>
          </a:xfrm>
        </p:spPr>
        <p:txBody>
          <a:bodyPr/>
          <a:lstStyle/>
          <a:p>
            <a:pPr marL="0" indent="0">
              <a:buNone/>
            </a:pPr>
            <a:r>
              <a:rPr lang="en-US" dirty="0"/>
              <a:t>the coordinates of</a:t>
            </a:r>
            <a:endParaRPr lang="en-IN" dirty="0"/>
          </a:p>
        </p:txBody>
      </p:sp>
      <p:graphicFrame>
        <p:nvGraphicFramePr>
          <p:cNvPr id="17" name="Object 16" descr="P sub 1 and P sub 2."/>
          <p:cNvGraphicFramePr>
            <a:graphicFrameLocks noChangeAspect="1"/>
          </p:cNvGraphicFramePr>
          <p:nvPr/>
        </p:nvGraphicFramePr>
        <p:xfrm>
          <a:off x="3571875" y="5680797"/>
          <a:ext cx="1527244" cy="539028"/>
        </p:xfrm>
        <a:graphic>
          <a:graphicData uri="http://schemas.openxmlformats.org/presentationml/2006/ole">
            <mc:AlternateContent xmlns:mc="http://schemas.openxmlformats.org/markup-compatibility/2006">
              <mc:Choice xmlns:v="urn:schemas-microsoft-com:vml" Requires="v">
                <p:oleObj spid="_x0000_s142360" name="Equation" r:id="rId5" imgW="647640" imgH="228600" progId="Equation.DSMT4">
                  <p:embed/>
                </p:oleObj>
              </mc:Choice>
              <mc:Fallback>
                <p:oleObj name="Equation" r:id="rId5" imgW="647640" imgH="228600" progId="Equation.DSMT4">
                  <p:embed/>
                  <p:pic>
                    <p:nvPicPr>
                      <p:cNvPr id="17" name="Object 16" descr="P sub 1 and P sub 2."/>
                      <p:cNvPicPr/>
                      <p:nvPr/>
                    </p:nvPicPr>
                    <p:blipFill>
                      <a:blip r:embed="rId6"/>
                      <a:stretch>
                        <a:fillRect/>
                      </a:stretch>
                    </p:blipFill>
                    <p:spPr>
                      <a:xfrm>
                        <a:off x="3571875" y="5680797"/>
                        <a:ext cx="1527244" cy="539028"/>
                      </a:xfrm>
                      <a:prstGeom prst="rect">
                        <a:avLst/>
                      </a:prstGeom>
                    </p:spPr>
                  </p:pic>
                </p:oleObj>
              </mc:Fallback>
            </mc:AlternateContent>
          </a:graphicData>
        </a:graphic>
      </p:graphicFrame>
    </p:spTree>
    <p:extLst>
      <p:ext uri="{BB962C8B-B14F-4D97-AF65-F5344CB8AC3E}">
        <p14:creationId xmlns:p14="http://schemas.microsoft.com/office/powerpoint/2010/main" val="137225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of a Line Segment </a:t>
            </a:r>
            <a:r>
              <a:rPr lang="en-US" sz="2000" b="0" dirty="0"/>
              <a:t>(2 of 3)</a:t>
            </a:r>
            <a:endParaRPr lang="en-IN" dirty="0"/>
          </a:p>
        </p:txBody>
      </p:sp>
      <p:sp>
        <p:nvSpPr>
          <p:cNvPr id="3" name="Content Placeholder 2"/>
          <p:cNvSpPr>
            <a:spLocks noGrp="1"/>
          </p:cNvSpPr>
          <p:nvPr>
            <p:ph idx="1"/>
          </p:nvPr>
        </p:nvSpPr>
        <p:spPr>
          <a:xfrm>
            <a:off x="457200" y="1600200"/>
            <a:ext cx="7086600" cy="457200"/>
          </a:xfrm>
        </p:spPr>
        <p:txBody>
          <a:bodyPr/>
          <a:lstStyle/>
          <a:p>
            <a:pPr marL="0" indent="0">
              <a:buNone/>
            </a:pPr>
            <a:r>
              <a:rPr lang="en-US" dirty="0"/>
              <a:t>The </a:t>
            </a:r>
            <a:r>
              <a:rPr lang="en-US" b="1" dirty="0"/>
              <a:t>midpoint </a:t>
            </a:r>
            <a:r>
              <a:rPr lang="en-US" i="1" dirty="0"/>
              <a:t>M </a:t>
            </a:r>
            <a:r>
              <a:rPr lang="en-US" dirty="0"/>
              <a:t>of the line segment joining</a:t>
            </a:r>
            <a:endParaRPr lang="en-IN" dirty="0"/>
          </a:p>
        </p:txBody>
      </p:sp>
      <p:sp>
        <p:nvSpPr>
          <p:cNvPr id="4" name="Content Placeholder 3"/>
          <p:cNvSpPr>
            <a:spLocks noGrp="1"/>
          </p:cNvSpPr>
          <p:nvPr>
            <p:ph idx="13"/>
          </p:nvPr>
        </p:nvSpPr>
        <p:spPr>
          <a:xfrm>
            <a:off x="457200" y="2254250"/>
            <a:ext cx="990600" cy="457200"/>
          </a:xfrm>
        </p:spPr>
        <p:txBody>
          <a:bodyPr/>
          <a:lstStyle/>
          <a:p>
            <a:pPr marL="0" indent="0">
              <a:buNone/>
            </a:pPr>
            <a:r>
              <a:rPr lang="en-US" dirty="0"/>
              <a:t>points</a:t>
            </a:r>
            <a:endParaRPr lang="en-IN" dirty="0"/>
          </a:p>
        </p:txBody>
      </p:sp>
      <p:graphicFrame>
        <p:nvGraphicFramePr>
          <p:cNvPr id="14" name="Object 13" descr="P sub 1 (x sub 1, y sub 1, z sub 1) and P sub 2 (x sub 2, y sub 2, z sub 2)"/>
          <p:cNvGraphicFramePr>
            <a:graphicFrameLocks noChangeAspect="1"/>
          </p:cNvGraphicFramePr>
          <p:nvPr/>
        </p:nvGraphicFramePr>
        <p:xfrm>
          <a:off x="1600200" y="2242793"/>
          <a:ext cx="4670689" cy="588064"/>
        </p:xfrm>
        <a:graphic>
          <a:graphicData uri="http://schemas.openxmlformats.org/presentationml/2006/ole">
            <mc:AlternateContent xmlns:mc="http://schemas.openxmlformats.org/markup-compatibility/2006">
              <mc:Choice xmlns:v="urn:schemas-microsoft-com:vml" Requires="v">
                <p:oleObj spid="_x0000_s143406" name="Equation" r:id="rId3" imgW="1815840" imgH="228600" progId="Equation.DSMT4">
                  <p:embed/>
                </p:oleObj>
              </mc:Choice>
              <mc:Fallback>
                <p:oleObj name="Equation" r:id="rId3" imgW="1815840" imgH="228600" progId="Equation.DSMT4">
                  <p:embed/>
                  <p:pic>
                    <p:nvPicPr>
                      <p:cNvPr id="14" name="Object 13" descr="P sub 1 (x sub 1, y sub 1, z sub 1) and P sub 2 (x sub 2, y sub 2, z sub 2)"/>
                      <p:cNvPicPr/>
                      <p:nvPr/>
                    </p:nvPicPr>
                    <p:blipFill>
                      <a:blip r:embed="rId4"/>
                      <a:stretch>
                        <a:fillRect/>
                      </a:stretch>
                    </p:blipFill>
                    <p:spPr>
                      <a:xfrm>
                        <a:off x="1600200" y="2242793"/>
                        <a:ext cx="4670689" cy="588064"/>
                      </a:xfrm>
                      <a:prstGeom prst="rect">
                        <a:avLst/>
                      </a:prstGeom>
                    </p:spPr>
                  </p:pic>
                </p:oleObj>
              </mc:Fallback>
            </mc:AlternateContent>
          </a:graphicData>
        </a:graphic>
      </p:graphicFrame>
      <p:sp>
        <p:nvSpPr>
          <p:cNvPr id="5" name="Content Placeholder 4"/>
          <p:cNvSpPr>
            <a:spLocks noGrp="1"/>
          </p:cNvSpPr>
          <p:nvPr>
            <p:ph idx="14"/>
          </p:nvPr>
        </p:nvSpPr>
        <p:spPr>
          <a:xfrm>
            <a:off x="6400800" y="2343150"/>
            <a:ext cx="1851771" cy="476250"/>
          </a:xfrm>
        </p:spPr>
        <p:txBody>
          <a:bodyPr/>
          <a:lstStyle/>
          <a:p>
            <a:pPr marL="0" indent="0">
              <a:buNone/>
            </a:pPr>
            <a:r>
              <a:rPr lang="en-IN" dirty="0"/>
              <a:t>is the point</a:t>
            </a:r>
          </a:p>
        </p:txBody>
      </p:sp>
      <p:graphicFrame>
        <p:nvGraphicFramePr>
          <p:cNvPr id="15" name="Object 14" descr="(start fraction x sub 1 + x sub 2 over 2 end fraction, start fraction y sub 1 + y sub 2 over 2 end fraction, start fraction z sub 1 + z sub 2 over 2 end fraction).">
            <a:extLst>
              <a:ext uri="{FF2B5EF4-FFF2-40B4-BE49-F238E27FC236}">
                <a16:creationId xmlns:a16="http://schemas.microsoft.com/office/drawing/2014/main" id="{E93B4E06-38D3-4AA9-A76C-DC372CBC8EF1}"/>
              </a:ext>
            </a:extLst>
          </p:cNvPr>
          <p:cNvGraphicFramePr>
            <a:graphicFrameLocks noChangeAspect="1"/>
          </p:cNvGraphicFramePr>
          <p:nvPr/>
        </p:nvGraphicFramePr>
        <p:xfrm>
          <a:off x="2370947" y="3352800"/>
          <a:ext cx="4402106" cy="1119436"/>
        </p:xfrm>
        <a:graphic>
          <a:graphicData uri="http://schemas.openxmlformats.org/presentationml/2006/ole">
            <mc:AlternateContent xmlns:mc="http://schemas.openxmlformats.org/markup-compatibility/2006">
              <mc:Choice xmlns:v="urn:schemas-microsoft-com:vml" Requires="v">
                <p:oleObj spid="_x0000_s143407" name="Equation" r:id="rId5" imgW="3695400" imgH="939600" progId="Equation.DSMT4">
                  <p:embed/>
                </p:oleObj>
              </mc:Choice>
              <mc:Fallback>
                <p:oleObj name="Equation" r:id="rId5" imgW="3695400" imgH="939600" progId="Equation.DSMT4">
                  <p:embed/>
                  <p:pic>
                    <p:nvPicPr>
                      <p:cNvPr id="15" name="Object 14" descr="(start fraction x sub 1 + x sub 2 over 2 end fraction, start fraction y sub 1 + y sub 2 over 2 end fraction, start fraction z sub 1 + z sub 2 over 2 end fraction).">
                        <a:extLst>
                          <a:ext uri="{FF2B5EF4-FFF2-40B4-BE49-F238E27FC236}">
                            <a16:creationId xmlns:a16="http://schemas.microsoft.com/office/drawing/2014/main" id="{E93B4E06-38D3-4AA9-A76C-DC372CBC8EF1}"/>
                          </a:ext>
                        </a:extLst>
                      </p:cNvPr>
                      <p:cNvPicPr/>
                      <p:nvPr/>
                    </p:nvPicPr>
                    <p:blipFill>
                      <a:blip r:embed="rId6"/>
                      <a:stretch>
                        <a:fillRect/>
                      </a:stretch>
                    </p:blipFill>
                    <p:spPr>
                      <a:xfrm>
                        <a:off x="2370947" y="3352800"/>
                        <a:ext cx="4402106" cy="1119436"/>
                      </a:xfrm>
                      <a:prstGeom prst="rect">
                        <a:avLst/>
                      </a:prstGeom>
                    </p:spPr>
                  </p:pic>
                </p:oleObj>
              </mc:Fallback>
            </mc:AlternateContent>
          </a:graphicData>
        </a:graphic>
      </p:graphicFrame>
    </p:spTree>
    <p:extLst>
      <p:ext uri="{BB962C8B-B14F-4D97-AF65-F5344CB8AC3E}">
        <p14:creationId xmlns:p14="http://schemas.microsoft.com/office/powerpoint/2010/main" val="3609442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of a Line Segment </a:t>
            </a:r>
            <a:r>
              <a:rPr lang="en-US" sz="2000" b="0" dirty="0"/>
              <a:t>(3 of 3)</a:t>
            </a:r>
            <a:endParaRPr lang="en-IN" dirty="0"/>
          </a:p>
        </p:txBody>
      </p:sp>
      <p:sp>
        <p:nvSpPr>
          <p:cNvPr id="3" name="Content Placeholder 2"/>
          <p:cNvSpPr>
            <a:spLocks noGrp="1"/>
          </p:cNvSpPr>
          <p:nvPr>
            <p:ph idx="1"/>
          </p:nvPr>
        </p:nvSpPr>
        <p:spPr>
          <a:xfrm>
            <a:off x="457200" y="1600201"/>
            <a:ext cx="7391400" cy="533399"/>
          </a:xfrm>
        </p:spPr>
        <p:txBody>
          <a:bodyPr/>
          <a:lstStyle/>
          <a:p>
            <a:pPr marL="0" indent="0">
              <a:buNone/>
            </a:pPr>
            <a:r>
              <a:rPr lang="en-US" sz="3200" b="1" dirty="0"/>
              <a:t>Example: </a:t>
            </a:r>
            <a:r>
              <a:rPr lang="en-US" sz="3200" dirty="0"/>
              <a:t>The midpoint of the segment</a:t>
            </a:r>
            <a:endParaRPr lang="en-IN" sz="3200" dirty="0"/>
          </a:p>
        </p:txBody>
      </p:sp>
      <p:sp>
        <p:nvSpPr>
          <p:cNvPr id="4" name="Content Placeholder 3"/>
          <p:cNvSpPr>
            <a:spLocks noGrp="1"/>
          </p:cNvSpPr>
          <p:nvPr>
            <p:ph idx="13"/>
          </p:nvPr>
        </p:nvSpPr>
        <p:spPr>
          <a:xfrm>
            <a:off x="457200" y="2228849"/>
            <a:ext cx="1371600" cy="561975"/>
          </a:xfrm>
        </p:spPr>
        <p:txBody>
          <a:bodyPr/>
          <a:lstStyle/>
          <a:p>
            <a:pPr marL="0" indent="0">
              <a:buNone/>
            </a:pPr>
            <a:r>
              <a:rPr lang="en-US" sz="3200" dirty="0"/>
              <a:t>joining</a:t>
            </a:r>
            <a:endParaRPr lang="en-IN" sz="3200" dirty="0"/>
          </a:p>
        </p:txBody>
      </p:sp>
      <p:graphicFrame>
        <p:nvGraphicFramePr>
          <p:cNvPr id="14" name="Object 13" descr="P sub 1 (3, negative 2, 0) and P sub 2 (7, 4, 4)"/>
          <p:cNvGraphicFramePr>
            <a:graphicFrameLocks noChangeAspect="1"/>
          </p:cNvGraphicFramePr>
          <p:nvPr/>
        </p:nvGraphicFramePr>
        <p:xfrm>
          <a:off x="1927625" y="2218732"/>
          <a:ext cx="4524865" cy="603317"/>
        </p:xfrm>
        <a:graphic>
          <a:graphicData uri="http://schemas.openxmlformats.org/presentationml/2006/ole">
            <mc:AlternateContent xmlns:mc="http://schemas.openxmlformats.org/markup-compatibility/2006">
              <mc:Choice xmlns:v="urn:schemas-microsoft-com:vml" Requires="v">
                <p:oleObj spid="_x0000_s144430" name="Equation" r:id="rId3" imgW="1904760" imgH="253800" progId="Equation.DSMT4">
                  <p:embed/>
                </p:oleObj>
              </mc:Choice>
              <mc:Fallback>
                <p:oleObj name="Equation" r:id="rId3" imgW="1904760" imgH="253800" progId="Equation.DSMT4">
                  <p:embed/>
                  <p:pic>
                    <p:nvPicPr>
                      <p:cNvPr id="14" name="Object 13" descr="P sub 1 (3, negative 2, 0) and P sub 2 (7, 4, 4)"/>
                      <p:cNvPicPr/>
                      <p:nvPr/>
                    </p:nvPicPr>
                    <p:blipFill>
                      <a:blip r:embed="rId4"/>
                      <a:stretch>
                        <a:fillRect/>
                      </a:stretch>
                    </p:blipFill>
                    <p:spPr>
                      <a:xfrm>
                        <a:off x="1927625" y="2218732"/>
                        <a:ext cx="4524865" cy="603317"/>
                      </a:xfrm>
                      <a:prstGeom prst="rect">
                        <a:avLst/>
                      </a:prstGeom>
                    </p:spPr>
                  </p:pic>
                </p:oleObj>
              </mc:Fallback>
            </mc:AlternateContent>
          </a:graphicData>
        </a:graphic>
      </p:graphicFrame>
      <p:sp>
        <p:nvSpPr>
          <p:cNvPr id="5" name="Content Placeholder 4"/>
          <p:cNvSpPr>
            <a:spLocks noGrp="1"/>
          </p:cNvSpPr>
          <p:nvPr>
            <p:ph idx="14"/>
          </p:nvPr>
        </p:nvSpPr>
        <p:spPr>
          <a:xfrm>
            <a:off x="6629400" y="2209800"/>
            <a:ext cx="593899" cy="609600"/>
          </a:xfrm>
        </p:spPr>
        <p:txBody>
          <a:bodyPr/>
          <a:lstStyle/>
          <a:p>
            <a:pPr marL="0" indent="0">
              <a:buNone/>
            </a:pPr>
            <a:r>
              <a:rPr lang="en-IN" sz="3400" dirty="0"/>
              <a:t>is</a:t>
            </a:r>
          </a:p>
        </p:txBody>
      </p:sp>
      <p:graphicFrame>
        <p:nvGraphicFramePr>
          <p:cNvPr id="8" name="Object 7" descr="(start fraction 3 + 7 over 2 end fraction, start fraction negative 2 + 4 over 2 end fraction, start fraction 0 + 4 over 2 end fraction) = (5, 1, 2).">
            <a:extLst>
              <a:ext uri="{FF2B5EF4-FFF2-40B4-BE49-F238E27FC236}">
                <a16:creationId xmlns:a16="http://schemas.microsoft.com/office/drawing/2014/main" id="{9A67F0E9-8178-419F-A274-2B2EADFEE519}"/>
              </a:ext>
            </a:extLst>
          </p:cNvPr>
          <p:cNvGraphicFramePr>
            <a:graphicFrameLocks noChangeAspect="1"/>
          </p:cNvGraphicFramePr>
          <p:nvPr/>
        </p:nvGraphicFramePr>
        <p:xfrm>
          <a:off x="2307518" y="3231644"/>
          <a:ext cx="4894851" cy="1003377"/>
        </p:xfrm>
        <a:graphic>
          <a:graphicData uri="http://schemas.openxmlformats.org/presentationml/2006/ole">
            <mc:AlternateContent xmlns:mc="http://schemas.openxmlformats.org/markup-compatibility/2006">
              <mc:Choice xmlns:v="urn:schemas-microsoft-com:vml" Requires="v">
                <p:oleObj spid="_x0000_s144431" name="Equation" r:id="rId5" imgW="4584600" imgH="939600" progId="Equation.DSMT4">
                  <p:embed/>
                </p:oleObj>
              </mc:Choice>
              <mc:Fallback>
                <p:oleObj name="Equation" r:id="rId5" imgW="4584600" imgH="939600" progId="Equation.DSMT4">
                  <p:embed/>
                  <p:pic>
                    <p:nvPicPr>
                      <p:cNvPr id="8" name="Object 7" descr="(start fraction 3 + 7 over 2 end fraction, start fraction negative 2 + 4 over 2 end fraction, start fraction 0 + 4 over 2 end fraction) = (5, 1, 2).">
                        <a:extLst>
                          <a:ext uri="{FF2B5EF4-FFF2-40B4-BE49-F238E27FC236}">
                            <a16:creationId xmlns:a16="http://schemas.microsoft.com/office/drawing/2014/main" id="{9A67F0E9-8178-419F-A274-2B2EADFEE519}"/>
                          </a:ext>
                        </a:extLst>
                      </p:cNvPr>
                      <p:cNvPicPr/>
                      <p:nvPr/>
                    </p:nvPicPr>
                    <p:blipFill>
                      <a:blip r:embed="rId6"/>
                      <a:stretch>
                        <a:fillRect/>
                      </a:stretch>
                    </p:blipFill>
                    <p:spPr>
                      <a:xfrm>
                        <a:off x="2307518" y="3231644"/>
                        <a:ext cx="4894851" cy="1003377"/>
                      </a:xfrm>
                      <a:prstGeom prst="rect">
                        <a:avLst/>
                      </a:prstGeom>
                    </p:spPr>
                  </p:pic>
                </p:oleObj>
              </mc:Fallback>
            </mc:AlternateContent>
          </a:graphicData>
        </a:graphic>
      </p:graphicFrame>
    </p:spTree>
    <p:extLst>
      <p:ext uri="{BB962C8B-B14F-4D97-AF65-F5344CB8AC3E}">
        <p14:creationId xmlns:p14="http://schemas.microsoft.com/office/powerpoint/2010/main" val="412116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Applications </a:t>
            </a:r>
            <a:r>
              <a:rPr lang="en-US" sz="2000" b="0" dirty="0"/>
              <a:t>(1 of 9)</a:t>
            </a:r>
            <a:endParaRPr lang="en-IN" sz="2000" b="0" dirty="0"/>
          </a:p>
        </p:txBody>
      </p:sp>
      <p:pic>
        <p:nvPicPr>
          <p:cNvPr id="4" name="Content Placeholder 3" descr="A graph plots the addition of the vectors u and v using parallelogram rule. For long description in Notes pane, press F6.">
            <a:extLst>
              <a:ext uri="{FF2B5EF4-FFF2-40B4-BE49-F238E27FC236}">
                <a16:creationId xmlns:a16="http://schemas.microsoft.com/office/drawing/2014/main" id="{8446A44C-1660-46B5-B8ED-0B497A665673}"/>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362200" y="1529579"/>
            <a:ext cx="4038600" cy="3405591"/>
          </a:xfrm>
        </p:spPr>
      </p:pic>
      <p:sp>
        <p:nvSpPr>
          <p:cNvPr id="15" name="Content Placeholder 14"/>
          <p:cNvSpPr>
            <a:spLocks noGrp="1"/>
          </p:cNvSpPr>
          <p:nvPr>
            <p:ph idx="1"/>
          </p:nvPr>
        </p:nvSpPr>
        <p:spPr>
          <a:xfrm>
            <a:off x="457200" y="5257800"/>
            <a:ext cx="8229600" cy="838199"/>
          </a:xfrm>
        </p:spPr>
        <p:txBody>
          <a:bodyPr/>
          <a:lstStyle/>
          <a:p>
            <a:pPr marL="0" indent="0">
              <a:buNone/>
            </a:pPr>
            <a:r>
              <a:rPr lang="en-US" dirty="0"/>
              <a:t>Vectors representing the velocities of the airplane </a:t>
            </a:r>
            <a:r>
              <a:rPr lang="en-US" b="1" dirty="0"/>
              <a:t>u </a:t>
            </a:r>
            <a:r>
              <a:rPr lang="en-US" dirty="0"/>
              <a:t>and tailwind </a:t>
            </a:r>
            <a:r>
              <a:rPr lang="en-US" b="1" dirty="0"/>
              <a:t>v.</a:t>
            </a:r>
            <a:endParaRPr lang="en-IN" dirty="0"/>
          </a:p>
        </p:txBody>
      </p:sp>
    </p:spTree>
    <p:extLst>
      <p:ext uri="{BB962C8B-B14F-4D97-AF65-F5344CB8AC3E}">
        <p14:creationId xmlns:p14="http://schemas.microsoft.com/office/powerpoint/2010/main" val="1893603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r>
              <a:rPr lang="en-US" sz="2000" b="0" dirty="0"/>
              <a:t>(2 of 9)</a:t>
            </a:r>
            <a:endParaRPr lang="en-IN" dirty="0"/>
          </a:p>
        </p:txBody>
      </p:sp>
      <p:sp>
        <p:nvSpPr>
          <p:cNvPr id="14" name="Content Placeholder 13"/>
          <p:cNvSpPr>
            <a:spLocks noGrp="1"/>
          </p:cNvSpPr>
          <p:nvPr>
            <p:ph idx="1"/>
          </p:nvPr>
        </p:nvSpPr>
        <p:spPr>
          <a:xfrm>
            <a:off x="457200" y="1600200"/>
            <a:ext cx="8399124" cy="1019709"/>
          </a:xfrm>
        </p:spPr>
        <p:txBody>
          <a:bodyPr/>
          <a:lstStyle/>
          <a:p>
            <a:pPr marL="0" indent="0">
              <a:buNone/>
            </a:pPr>
            <a:r>
              <a:rPr lang="en-US" sz="3200" b="1" dirty="0"/>
              <a:t>Example:</a:t>
            </a:r>
            <a:r>
              <a:rPr lang="en-US" sz="3200" dirty="0"/>
              <a:t> A jet airliner, flying due east at 500 m</a:t>
            </a:r>
            <a:r>
              <a:rPr lang="en-US" sz="100" dirty="0">
                <a:solidFill>
                  <a:schemeClr val="bg1"/>
                </a:solidFill>
              </a:rPr>
              <a:t>iles </a:t>
            </a:r>
            <a:r>
              <a:rPr lang="en-US" sz="3200" dirty="0"/>
              <a:t>p</a:t>
            </a:r>
            <a:r>
              <a:rPr lang="en-US" sz="100" dirty="0">
                <a:solidFill>
                  <a:schemeClr val="bg1"/>
                </a:solidFill>
              </a:rPr>
              <a:t>er </a:t>
            </a:r>
            <a:r>
              <a:rPr lang="en-US" sz="3200" dirty="0"/>
              <a:t>h</a:t>
            </a:r>
            <a:r>
              <a:rPr lang="en-US" sz="100" dirty="0">
                <a:solidFill>
                  <a:schemeClr val="bg1"/>
                </a:solidFill>
              </a:rPr>
              <a:t>our</a:t>
            </a:r>
            <a:r>
              <a:rPr lang="en-US" sz="3200" dirty="0"/>
              <a:t> in still air, encounters a 70-m</a:t>
            </a:r>
            <a:r>
              <a:rPr lang="en-US" sz="100" dirty="0">
                <a:solidFill>
                  <a:schemeClr val="bg1"/>
                </a:solidFill>
              </a:rPr>
              <a:t>iles </a:t>
            </a:r>
            <a:r>
              <a:rPr lang="en-US" sz="3200" dirty="0">
                <a:solidFill>
                  <a:schemeClr val="tx1"/>
                </a:solidFill>
              </a:rPr>
              <a:t>p</a:t>
            </a:r>
            <a:r>
              <a:rPr lang="en-US" sz="100" dirty="0">
                <a:solidFill>
                  <a:schemeClr val="bg1"/>
                </a:solidFill>
              </a:rPr>
              <a:t>er </a:t>
            </a:r>
            <a:r>
              <a:rPr lang="en-US" sz="3200" dirty="0"/>
              <a:t>h</a:t>
            </a:r>
            <a:r>
              <a:rPr lang="en-US" sz="100" dirty="0">
                <a:solidFill>
                  <a:schemeClr val="bg1"/>
                </a:solidFill>
              </a:rPr>
              <a:t>our</a:t>
            </a:r>
            <a:r>
              <a:rPr lang="en-US" sz="3200" dirty="0"/>
              <a:t> tailwind</a:t>
            </a:r>
            <a:endParaRPr lang="en-IN" sz="3200" dirty="0"/>
          </a:p>
        </p:txBody>
      </p:sp>
      <p:sp>
        <p:nvSpPr>
          <p:cNvPr id="3" name="Content Placeholder 2">
            <a:extLst>
              <a:ext uri="{FF2B5EF4-FFF2-40B4-BE49-F238E27FC236}">
                <a16:creationId xmlns:a16="http://schemas.microsoft.com/office/drawing/2014/main" id="{1769E800-5E26-4C7F-89E0-B68460046D5F}"/>
              </a:ext>
            </a:extLst>
          </p:cNvPr>
          <p:cNvSpPr>
            <a:spLocks noGrp="1"/>
          </p:cNvSpPr>
          <p:nvPr>
            <p:ph idx="13"/>
          </p:nvPr>
        </p:nvSpPr>
        <p:spPr>
          <a:xfrm>
            <a:off x="452718" y="2678260"/>
            <a:ext cx="4283669" cy="547826"/>
          </a:xfrm>
        </p:spPr>
        <p:txBody>
          <a:bodyPr/>
          <a:lstStyle/>
          <a:p>
            <a:pPr marL="0" indent="0">
              <a:buNone/>
            </a:pPr>
            <a:r>
              <a:rPr lang="en-US" sz="3200" dirty="0"/>
              <a:t>blowing in the direction</a:t>
            </a:r>
            <a:endParaRPr lang="en-IN" sz="3200" dirty="0"/>
          </a:p>
        </p:txBody>
      </p:sp>
      <p:graphicFrame>
        <p:nvGraphicFramePr>
          <p:cNvPr id="6" name="Object 5" descr="60 degrees">
            <a:extLst>
              <a:ext uri="{FF2B5EF4-FFF2-40B4-BE49-F238E27FC236}">
                <a16:creationId xmlns:a16="http://schemas.microsoft.com/office/drawing/2014/main" id="{E7ECA742-7846-4954-B335-2ED122B066FD}"/>
              </a:ext>
            </a:extLst>
          </p:cNvPr>
          <p:cNvGraphicFramePr>
            <a:graphicFrameLocks noChangeAspect="1"/>
          </p:cNvGraphicFramePr>
          <p:nvPr/>
        </p:nvGraphicFramePr>
        <p:xfrm>
          <a:off x="4800600" y="2796133"/>
          <a:ext cx="584200" cy="342900"/>
        </p:xfrm>
        <a:graphic>
          <a:graphicData uri="http://schemas.openxmlformats.org/presentationml/2006/ole">
            <mc:AlternateContent xmlns:mc="http://schemas.openxmlformats.org/markup-compatibility/2006">
              <mc:Choice xmlns:v="urn:schemas-microsoft-com:vml" Requires="v">
                <p:oleObj spid="_x0000_s145433" name="Equation" r:id="rId3" imgW="583920" imgH="342720" progId="Equation.DSMT4">
                  <p:embed/>
                </p:oleObj>
              </mc:Choice>
              <mc:Fallback>
                <p:oleObj name="Equation" r:id="rId3" imgW="583920" imgH="342720" progId="Equation.DSMT4">
                  <p:embed/>
                  <p:pic>
                    <p:nvPicPr>
                      <p:cNvPr id="6" name="Object 5" descr="60 degrees">
                        <a:extLst>
                          <a:ext uri="{FF2B5EF4-FFF2-40B4-BE49-F238E27FC236}">
                            <a16:creationId xmlns:a16="http://schemas.microsoft.com/office/drawing/2014/main" id="{E7ECA742-7846-4954-B335-2ED122B066FD}"/>
                          </a:ext>
                        </a:extLst>
                      </p:cNvPr>
                      <p:cNvPicPr/>
                      <p:nvPr/>
                    </p:nvPicPr>
                    <p:blipFill>
                      <a:blip r:embed="rId4"/>
                      <a:stretch>
                        <a:fillRect/>
                      </a:stretch>
                    </p:blipFill>
                    <p:spPr>
                      <a:xfrm>
                        <a:off x="4800600" y="2796133"/>
                        <a:ext cx="584200" cy="3429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F259BE4-CDB2-4320-9BCB-CAEA33B25D17}"/>
              </a:ext>
            </a:extLst>
          </p:cNvPr>
          <p:cNvSpPr>
            <a:spLocks noGrp="1"/>
          </p:cNvSpPr>
          <p:nvPr>
            <p:ph idx="14"/>
          </p:nvPr>
        </p:nvSpPr>
        <p:spPr>
          <a:xfrm>
            <a:off x="5496673" y="2677274"/>
            <a:ext cx="3431569" cy="517989"/>
          </a:xfrm>
        </p:spPr>
        <p:txBody>
          <a:bodyPr/>
          <a:lstStyle/>
          <a:p>
            <a:pPr marL="0" indent="0">
              <a:buNone/>
            </a:pPr>
            <a:r>
              <a:rPr lang="en-US" sz="3200" dirty="0"/>
              <a:t>north of east. The</a:t>
            </a:r>
          </a:p>
        </p:txBody>
      </p:sp>
      <p:sp>
        <p:nvSpPr>
          <p:cNvPr id="5" name="Content Placeholder 4">
            <a:extLst>
              <a:ext uri="{FF2B5EF4-FFF2-40B4-BE49-F238E27FC236}">
                <a16:creationId xmlns:a16="http://schemas.microsoft.com/office/drawing/2014/main" id="{40BA02C0-9401-4572-88AB-283E1E47D9D2}"/>
              </a:ext>
            </a:extLst>
          </p:cNvPr>
          <p:cNvSpPr>
            <a:spLocks noGrp="1"/>
          </p:cNvSpPr>
          <p:nvPr>
            <p:ph idx="15"/>
          </p:nvPr>
        </p:nvSpPr>
        <p:spPr>
          <a:xfrm>
            <a:off x="452718" y="3270608"/>
            <a:ext cx="8229600" cy="1600200"/>
          </a:xfrm>
        </p:spPr>
        <p:txBody>
          <a:bodyPr/>
          <a:lstStyle/>
          <a:p>
            <a:pPr marL="0" indent="0">
              <a:buNone/>
            </a:pPr>
            <a:r>
              <a:rPr lang="en-US" sz="3200" dirty="0"/>
              <a:t>airplane holds its compass heading due east but, because of the wind, acquires a new ground speed and direction. What are they?</a:t>
            </a:r>
            <a:endParaRPr lang="en-IN" sz="3200" dirty="0"/>
          </a:p>
        </p:txBody>
      </p:sp>
    </p:spTree>
    <p:extLst>
      <p:ext uri="{BB962C8B-B14F-4D97-AF65-F5344CB8AC3E}">
        <p14:creationId xmlns:p14="http://schemas.microsoft.com/office/powerpoint/2010/main" val="3925606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r>
              <a:rPr lang="en-US" sz="2000" b="0" dirty="0"/>
              <a:t>(3 of 9)</a:t>
            </a:r>
            <a:endParaRPr lang="en-IN" dirty="0"/>
          </a:p>
        </p:txBody>
      </p:sp>
      <p:sp>
        <p:nvSpPr>
          <p:cNvPr id="3" name="Content Placeholder 2"/>
          <p:cNvSpPr>
            <a:spLocks noGrp="1"/>
          </p:cNvSpPr>
          <p:nvPr>
            <p:ph idx="1"/>
          </p:nvPr>
        </p:nvSpPr>
        <p:spPr>
          <a:xfrm>
            <a:off x="457200" y="1600200"/>
            <a:ext cx="7924800" cy="488577"/>
          </a:xfrm>
        </p:spPr>
        <p:txBody>
          <a:bodyPr/>
          <a:lstStyle/>
          <a:p>
            <a:pPr marL="0" indent="0">
              <a:buNone/>
            </a:pPr>
            <a:r>
              <a:rPr lang="en-US" b="1" dirty="0"/>
              <a:t>Solution:</a:t>
            </a:r>
            <a:r>
              <a:rPr lang="en-US" dirty="0"/>
              <a:t> If </a:t>
            </a:r>
            <a:r>
              <a:rPr lang="en-US" b="1" dirty="0"/>
              <a:t>u </a:t>
            </a:r>
            <a:r>
              <a:rPr lang="en-US" dirty="0"/>
              <a:t>is the velocity of the airplane alone</a:t>
            </a:r>
            <a:endParaRPr lang="en-IN" dirty="0"/>
          </a:p>
        </p:txBody>
      </p:sp>
      <p:sp>
        <p:nvSpPr>
          <p:cNvPr id="4" name="Content Placeholder 3"/>
          <p:cNvSpPr>
            <a:spLocks noGrp="1"/>
          </p:cNvSpPr>
          <p:nvPr>
            <p:ph idx="13"/>
          </p:nvPr>
        </p:nvSpPr>
        <p:spPr>
          <a:xfrm>
            <a:off x="457200" y="2178425"/>
            <a:ext cx="6477000" cy="510987"/>
          </a:xfrm>
        </p:spPr>
        <p:txBody>
          <a:bodyPr/>
          <a:lstStyle/>
          <a:p>
            <a:pPr marL="0" indent="0">
              <a:buNone/>
            </a:pPr>
            <a:r>
              <a:rPr lang="en-US" dirty="0"/>
              <a:t>and </a:t>
            </a:r>
            <a:r>
              <a:rPr lang="en-US" b="1" dirty="0"/>
              <a:t>v </a:t>
            </a:r>
            <a:r>
              <a:rPr lang="en-US" dirty="0"/>
              <a:t>is the velocity of the tailwind, then</a:t>
            </a:r>
            <a:endParaRPr lang="en-IN" dirty="0"/>
          </a:p>
        </p:txBody>
      </p:sp>
      <p:graphicFrame>
        <p:nvGraphicFramePr>
          <p:cNvPr id="14" name="Object 13" descr="the magnitude of u = 500">
            <a:extLst>
              <a:ext uri="{FF2B5EF4-FFF2-40B4-BE49-F238E27FC236}">
                <a16:creationId xmlns:a16="http://schemas.microsoft.com/office/drawing/2014/main" id="{92D4B477-C1BB-48BA-A691-D3026D6ADEBE}"/>
              </a:ext>
            </a:extLst>
          </p:cNvPr>
          <p:cNvGraphicFramePr>
            <a:graphicFrameLocks noChangeAspect="1"/>
          </p:cNvGraphicFramePr>
          <p:nvPr/>
        </p:nvGraphicFramePr>
        <p:xfrm>
          <a:off x="7017950" y="2190372"/>
          <a:ext cx="1306608" cy="468407"/>
        </p:xfrm>
        <a:graphic>
          <a:graphicData uri="http://schemas.openxmlformats.org/presentationml/2006/ole">
            <mc:AlternateContent xmlns:mc="http://schemas.openxmlformats.org/markup-compatibility/2006">
              <mc:Choice xmlns:v="urn:schemas-microsoft-com:vml" Requires="v">
                <p:oleObj spid="_x0000_s146500" name="Equation" r:id="rId3" imgW="1346040" imgH="482400" progId="Equation.DSMT4">
                  <p:embed/>
                </p:oleObj>
              </mc:Choice>
              <mc:Fallback>
                <p:oleObj name="Equation" r:id="rId3" imgW="1346040" imgH="482400" progId="Equation.DSMT4">
                  <p:embed/>
                  <p:pic>
                    <p:nvPicPr>
                      <p:cNvPr id="14" name="Object 13" descr="the magnitude of u = 500">
                        <a:extLst>
                          <a:ext uri="{FF2B5EF4-FFF2-40B4-BE49-F238E27FC236}">
                            <a16:creationId xmlns:a16="http://schemas.microsoft.com/office/drawing/2014/main" id="{92D4B477-C1BB-48BA-A691-D3026D6ADEBE}"/>
                          </a:ext>
                        </a:extLst>
                      </p:cNvPr>
                      <p:cNvPicPr/>
                      <p:nvPr/>
                    </p:nvPicPr>
                    <p:blipFill>
                      <a:blip r:embed="rId4"/>
                      <a:stretch>
                        <a:fillRect/>
                      </a:stretch>
                    </p:blipFill>
                    <p:spPr>
                      <a:xfrm>
                        <a:off x="7017950" y="2190372"/>
                        <a:ext cx="1306608" cy="468407"/>
                      </a:xfrm>
                      <a:prstGeom prst="rect">
                        <a:avLst/>
                      </a:prstGeom>
                    </p:spPr>
                  </p:pic>
                </p:oleObj>
              </mc:Fallback>
            </mc:AlternateContent>
          </a:graphicData>
        </a:graphic>
      </p:graphicFrame>
      <p:sp>
        <p:nvSpPr>
          <p:cNvPr id="5" name="Content Placeholder 4"/>
          <p:cNvSpPr>
            <a:spLocks noGrp="1"/>
          </p:cNvSpPr>
          <p:nvPr>
            <p:ph idx="14"/>
          </p:nvPr>
        </p:nvSpPr>
        <p:spPr>
          <a:xfrm>
            <a:off x="443753" y="2779060"/>
            <a:ext cx="775447" cy="533400"/>
          </a:xfrm>
        </p:spPr>
        <p:txBody>
          <a:bodyPr/>
          <a:lstStyle/>
          <a:p>
            <a:pPr marL="0" indent="0">
              <a:buNone/>
            </a:pPr>
            <a:r>
              <a:rPr lang="en-US" dirty="0"/>
              <a:t>and</a:t>
            </a:r>
            <a:endParaRPr lang="en-IN" dirty="0"/>
          </a:p>
        </p:txBody>
      </p:sp>
      <p:graphicFrame>
        <p:nvGraphicFramePr>
          <p:cNvPr id="15" name="Object 14" descr="the magnitude of start v = 70.">
            <a:extLst>
              <a:ext uri="{FF2B5EF4-FFF2-40B4-BE49-F238E27FC236}">
                <a16:creationId xmlns:a16="http://schemas.microsoft.com/office/drawing/2014/main" id="{74DC1E5B-4B5C-495C-BED1-0C9EECB94FDD}"/>
              </a:ext>
            </a:extLst>
          </p:cNvPr>
          <p:cNvGraphicFramePr>
            <a:graphicFrameLocks noChangeAspect="1"/>
          </p:cNvGraphicFramePr>
          <p:nvPr/>
        </p:nvGraphicFramePr>
        <p:xfrm>
          <a:off x="1292598" y="2798131"/>
          <a:ext cx="1125075" cy="496562"/>
        </p:xfrm>
        <a:graphic>
          <a:graphicData uri="http://schemas.openxmlformats.org/presentationml/2006/ole">
            <mc:AlternateContent xmlns:mc="http://schemas.openxmlformats.org/markup-compatibility/2006">
              <mc:Choice xmlns:v="urn:schemas-microsoft-com:vml" Requires="v">
                <p:oleObj spid="_x0000_s146501" name="Equation" r:id="rId5" imgW="1091880" imgH="482400" progId="Equation.DSMT4">
                  <p:embed/>
                </p:oleObj>
              </mc:Choice>
              <mc:Fallback>
                <p:oleObj name="Equation" r:id="rId5" imgW="1091880" imgH="482400" progId="Equation.DSMT4">
                  <p:embed/>
                  <p:pic>
                    <p:nvPicPr>
                      <p:cNvPr id="15" name="Object 14" descr="the magnitude of start v = 70.">
                        <a:extLst>
                          <a:ext uri="{FF2B5EF4-FFF2-40B4-BE49-F238E27FC236}">
                            <a16:creationId xmlns:a16="http://schemas.microsoft.com/office/drawing/2014/main" id="{74DC1E5B-4B5C-495C-BED1-0C9EECB94FDD}"/>
                          </a:ext>
                        </a:extLst>
                      </p:cNvPr>
                      <p:cNvPicPr/>
                      <p:nvPr/>
                    </p:nvPicPr>
                    <p:blipFill>
                      <a:blip r:embed="rId6"/>
                      <a:stretch>
                        <a:fillRect/>
                      </a:stretch>
                    </p:blipFill>
                    <p:spPr>
                      <a:xfrm>
                        <a:off x="1292598" y="2798131"/>
                        <a:ext cx="1125075" cy="496562"/>
                      </a:xfrm>
                      <a:prstGeom prst="rect">
                        <a:avLst/>
                      </a:prstGeom>
                    </p:spPr>
                  </p:pic>
                </p:oleObj>
              </mc:Fallback>
            </mc:AlternateContent>
          </a:graphicData>
        </a:graphic>
      </p:graphicFrame>
      <p:sp>
        <p:nvSpPr>
          <p:cNvPr id="6" name="Content Placeholder 5"/>
          <p:cNvSpPr>
            <a:spLocks noGrp="1"/>
          </p:cNvSpPr>
          <p:nvPr>
            <p:ph idx="15"/>
          </p:nvPr>
        </p:nvSpPr>
        <p:spPr>
          <a:xfrm>
            <a:off x="2541494" y="2796990"/>
            <a:ext cx="6297706" cy="533400"/>
          </a:xfrm>
        </p:spPr>
        <p:txBody>
          <a:bodyPr/>
          <a:lstStyle/>
          <a:p>
            <a:pPr marL="0" indent="0">
              <a:buNone/>
            </a:pPr>
            <a:r>
              <a:rPr lang="en-US" dirty="0"/>
              <a:t>The velocity of the airplane with respect</a:t>
            </a:r>
            <a:endParaRPr lang="en-IN" dirty="0"/>
          </a:p>
        </p:txBody>
      </p:sp>
      <p:sp>
        <p:nvSpPr>
          <p:cNvPr id="7" name="Content Placeholder 6"/>
          <p:cNvSpPr>
            <a:spLocks noGrp="1"/>
          </p:cNvSpPr>
          <p:nvPr>
            <p:ph idx="16"/>
          </p:nvPr>
        </p:nvSpPr>
        <p:spPr>
          <a:xfrm>
            <a:off x="458992" y="3307080"/>
            <a:ext cx="8547848" cy="2057400"/>
          </a:xfrm>
        </p:spPr>
        <p:txBody>
          <a:bodyPr/>
          <a:lstStyle/>
          <a:p>
            <a:pPr marL="0" indent="0">
              <a:buNone/>
            </a:pPr>
            <a:r>
              <a:rPr lang="en-US" dirty="0"/>
              <a:t>to the ground is given by the magnitude and direction of the resultant vector </a:t>
            </a:r>
            <a:r>
              <a:rPr lang="en-US" b="1" dirty="0"/>
              <a:t>u </a:t>
            </a:r>
            <a:r>
              <a:rPr lang="en-US" dirty="0"/>
              <a:t>+ </a:t>
            </a:r>
            <a:r>
              <a:rPr lang="en-US" b="1" dirty="0"/>
              <a:t>v</a:t>
            </a:r>
            <a:r>
              <a:rPr lang="en-US" dirty="0"/>
              <a:t>. If we let the positive </a:t>
            </a:r>
            <a:r>
              <a:rPr lang="en-US" i="1" dirty="0"/>
              <a:t>x</a:t>
            </a:r>
            <a:r>
              <a:rPr lang="en-US" dirty="0"/>
              <a:t>-axis represent east and the positive </a:t>
            </a:r>
            <a:r>
              <a:rPr lang="en-US" i="1" dirty="0"/>
              <a:t>y</a:t>
            </a:r>
            <a:r>
              <a:rPr lang="en-US" dirty="0"/>
              <a:t>-axis represent north, then the component forms of </a:t>
            </a:r>
            <a:r>
              <a:rPr lang="en-US" b="1" dirty="0"/>
              <a:t>u </a:t>
            </a:r>
            <a:r>
              <a:rPr lang="en-US" dirty="0"/>
              <a:t>and </a:t>
            </a:r>
            <a:r>
              <a:rPr lang="en-US" b="1" dirty="0"/>
              <a:t>v </a:t>
            </a:r>
            <a:r>
              <a:rPr lang="en-US" dirty="0"/>
              <a:t>are</a:t>
            </a:r>
            <a:endParaRPr lang="en-IN" dirty="0"/>
          </a:p>
        </p:txBody>
      </p:sp>
      <p:graphicFrame>
        <p:nvGraphicFramePr>
          <p:cNvPr id="16" name="Object 15" descr="u = left angle bracket 500, 0 right angle bracket and v = left angle bracket 70 cosine of 60 degrees, 70 sine of 60 degrees right angle bracket = left angle bracket 35, 35 radical 3 right angle bracket.">
            <a:extLst>
              <a:ext uri="{FF2B5EF4-FFF2-40B4-BE49-F238E27FC236}">
                <a16:creationId xmlns:a16="http://schemas.microsoft.com/office/drawing/2014/main" id="{7648A8AB-C269-4F8C-A313-3907EDF616CC}"/>
              </a:ext>
            </a:extLst>
          </p:cNvPr>
          <p:cNvGraphicFramePr>
            <a:graphicFrameLocks noChangeAspect="1"/>
          </p:cNvGraphicFramePr>
          <p:nvPr/>
        </p:nvGraphicFramePr>
        <p:xfrm>
          <a:off x="1050925" y="5342572"/>
          <a:ext cx="7600950" cy="585788"/>
        </p:xfrm>
        <a:graphic>
          <a:graphicData uri="http://schemas.openxmlformats.org/presentationml/2006/ole">
            <mc:AlternateContent xmlns:mc="http://schemas.openxmlformats.org/markup-compatibility/2006">
              <mc:Choice xmlns:v="urn:schemas-microsoft-com:vml" Requires="v">
                <p:oleObj spid="_x0000_s146502" name="Equation" r:id="rId7" imgW="8229600" imgH="634680" progId="Equation.DSMT4">
                  <p:embed/>
                </p:oleObj>
              </mc:Choice>
              <mc:Fallback>
                <p:oleObj name="Equation" r:id="rId7" imgW="8229600" imgH="634680" progId="Equation.DSMT4">
                  <p:embed/>
                  <p:pic>
                    <p:nvPicPr>
                      <p:cNvPr id="16" name="Object 15" descr="u = left angle bracket 500, 0 right angle bracket and v = left angle bracket 70 cosine of 60 degrees, 70 sine of 60 degrees right angle bracket = left angle bracket 35, 35 radical 3 right angle bracket.">
                        <a:extLst>
                          <a:ext uri="{FF2B5EF4-FFF2-40B4-BE49-F238E27FC236}">
                            <a16:creationId xmlns:a16="http://schemas.microsoft.com/office/drawing/2014/main" id="{7648A8AB-C269-4F8C-A313-3907EDF616CC}"/>
                          </a:ext>
                        </a:extLst>
                      </p:cNvPr>
                      <p:cNvPicPr/>
                      <p:nvPr/>
                    </p:nvPicPr>
                    <p:blipFill>
                      <a:blip r:embed="rId8"/>
                      <a:stretch>
                        <a:fillRect/>
                      </a:stretch>
                    </p:blipFill>
                    <p:spPr>
                      <a:xfrm>
                        <a:off x="1050925" y="5342572"/>
                        <a:ext cx="7600950" cy="585788"/>
                      </a:xfrm>
                      <a:prstGeom prst="rect">
                        <a:avLst/>
                      </a:prstGeom>
                    </p:spPr>
                  </p:pic>
                </p:oleObj>
              </mc:Fallback>
            </mc:AlternateContent>
          </a:graphicData>
        </a:graphic>
      </p:graphicFrame>
    </p:spTree>
    <p:extLst>
      <p:ext uri="{BB962C8B-B14F-4D97-AF65-F5344CB8AC3E}">
        <p14:creationId xmlns:p14="http://schemas.microsoft.com/office/powerpoint/2010/main" val="3039432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C183D7F6-B498-43B3-948B-1728B52AA6E4}">
                <adec:decorative xmlns:adec="http://schemas.microsoft.com/office/drawing/2017/decorative" val="1"/>
              </a:ext>
            </a:extLst>
          </p:cNvPr>
          <p:cNvSpPr>
            <a:spLocks noGrp="1"/>
          </p:cNvSpPr>
          <p:nvPr>
            <p:ph type="title"/>
          </p:nvPr>
        </p:nvSpPr>
        <p:spPr/>
        <p:txBody>
          <a:bodyPr/>
          <a:lstStyle/>
          <a:p>
            <a:r>
              <a:rPr lang="en-US" dirty="0"/>
              <a:t>Applications </a:t>
            </a:r>
            <a:r>
              <a:rPr lang="en-US" sz="2000" b="0" dirty="0"/>
              <a:t>(4 of 9)</a:t>
            </a:r>
            <a:endParaRPr lang="en-IN" dirty="0"/>
          </a:p>
        </p:txBody>
      </p:sp>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7200" y="1600200"/>
            <a:ext cx="3962400" cy="533399"/>
          </a:xfrm>
        </p:spPr>
        <p:txBody>
          <a:bodyPr/>
          <a:lstStyle/>
          <a:p>
            <a:pPr marL="0" indent="0">
              <a:buNone/>
            </a:pPr>
            <a:r>
              <a:rPr lang="en-US" b="1" dirty="0"/>
              <a:t>Solution (concluded):</a:t>
            </a:r>
          </a:p>
        </p:txBody>
      </p:sp>
      <p:sp>
        <p:nvSpPr>
          <p:cNvPr id="4" name="Content Placeholder 3">
            <a:extLst>
              <a:ext uri="{C183D7F6-B498-43B3-948B-1728B52AA6E4}">
                <adec:decorative xmlns:adec="http://schemas.microsoft.com/office/drawing/2017/decorative" val="1"/>
              </a:ext>
            </a:extLst>
          </p:cNvPr>
          <p:cNvSpPr>
            <a:spLocks noGrp="1"/>
          </p:cNvSpPr>
          <p:nvPr>
            <p:ph idx="13"/>
          </p:nvPr>
        </p:nvSpPr>
        <p:spPr>
          <a:xfrm>
            <a:off x="457200" y="2237874"/>
            <a:ext cx="1828800" cy="533400"/>
          </a:xfrm>
        </p:spPr>
        <p:txBody>
          <a:bodyPr/>
          <a:lstStyle/>
          <a:p>
            <a:pPr marL="0" indent="0">
              <a:buNone/>
            </a:pPr>
            <a:r>
              <a:rPr lang="en-US" dirty="0"/>
              <a:t>Therefore,</a:t>
            </a:r>
          </a:p>
        </p:txBody>
      </p:sp>
      <p:graphicFrame>
        <p:nvGraphicFramePr>
          <p:cNvPr id="14" name="Object 13" descr="u + v = left angle bracket 535, 35 radical 3 right angle bracket = 535 I + 35 radical 3 j">
            <a:extLst>
              <a:ext uri="{FF2B5EF4-FFF2-40B4-BE49-F238E27FC236}">
                <a16:creationId xmlns:a16="http://schemas.microsoft.com/office/drawing/2014/main" id="{6DFF9E98-6627-4341-8BD6-D04D304744A0}"/>
              </a:ext>
            </a:extLst>
          </p:cNvPr>
          <p:cNvGraphicFramePr>
            <a:graphicFrameLocks noChangeAspect="1"/>
          </p:cNvGraphicFramePr>
          <p:nvPr/>
        </p:nvGraphicFramePr>
        <p:xfrm>
          <a:off x="2590800" y="2308726"/>
          <a:ext cx="4773027" cy="604181"/>
        </p:xfrm>
        <a:graphic>
          <a:graphicData uri="http://schemas.openxmlformats.org/presentationml/2006/ole">
            <mc:AlternateContent xmlns:mc="http://schemas.openxmlformats.org/markup-compatibility/2006">
              <mc:Choice xmlns:v="urn:schemas-microsoft-com:vml" Requires="v">
                <p:oleObj spid="_x0000_s147550" name="Equation" r:id="rId3" imgW="5016240" imgH="634680" progId="Equation.DSMT4">
                  <p:embed/>
                </p:oleObj>
              </mc:Choice>
              <mc:Fallback>
                <p:oleObj name="Equation" r:id="rId3" imgW="5016240" imgH="634680" progId="Equation.DSMT4">
                  <p:embed/>
                  <p:pic>
                    <p:nvPicPr>
                      <p:cNvPr id="14" name="Object 13" descr="u + v = left angle bracket 535, 35 radical 3 right angle bracket = 535 I + 35 radical 3 j">
                        <a:extLst>
                          <a:ext uri="{FF2B5EF4-FFF2-40B4-BE49-F238E27FC236}">
                            <a16:creationId xmlns:a16="http://schemas.microsoft.com/office/drawing/2014/main" id="{6DFF9E98-6627-4341-8BD6-D04D304744A0}"/>
                          </a:ext>
                        </a:extLst>
                      </p:cNvPr>
                      <p:cNvPicPr/>
                      <p:nvPr/>
                    </p:nvPicPr>
                    <p:blipFill>
                      <a:blip r:embed="rId4"/>
                      <a:stretch>
                        <a:fillRect/>
                      </a:stretch>
                    </p:blipFill>
                    <p:spPr>
                      <a:xfrm>
                        <a:off x="2590800" y="2308726"/>
                        <a:ext cx="4773027" cy="604181"/>
                      </a:xfrm>
                      <a:prstGeom prst="rect">
                        <a:avLst/>
                      </a:prstGeom>
                    </p:spPr>
                  </p:pic>
                </p:oleObj>
              </mc:Fallback>
            </mc:AlternateContent>
          </a:graphicData>
        </a:graphic>
      </p:graphicFrame>
      <p:graphicFrame>
        <p:nvGraphicFramePr>
          <p:cNvPr id="15" name="Object 14" descr="the magnitude of start expression u + v end expression = the square root of start expression 535 squared + left parenthesis 35 radical 3 right parenthesis squared approximately equals 538.4">
            <a:extLst>
              <a:ext uri="{FF2B5EF4-FFF2-40B4-BE49-F238E27FC236}">
                <a16:creationId xmlns:a16="http://schemas.microsoft.com/office/drawing/2014/main" id="{C8AB9879-0A37-4E1B-B9E2-9B82E06E90AC}"/>
              </a:ext>
            </a:extLst>
          </p:cNvPr>
          <p:cNvGraphicFramePr>
            <a:graphicFrameLocks noChangeAspect="1"/>
          </p:cNvGraphicFramePr>
          <p:nvPr/>
        </p:nvGraphicFramePr>
        <p:xfrm>
          <a:off x="2577519" y="3052770"/>
          <a:ext cx="4337041" cy="739916"/>
        </p:xfrm>
        <a:graphic>
          <a:graphicData uri="http://schemas.openxmlformats.org/presentationml/2006/ole">
            <mc:AlternateContent xmlns:mc="http://schemas.openxmlformats.org/markup-compatibility/2006">
              <mc:Choice xmlns:v="urn:schemas-microsoft-com:vml" Requires="v">
                <p:oleObj spid="_x0000_s147551" name="Equation" r:id="rId5" imgW="4838400" imgH="825480" progId="Equation.DSMT4">
                  <p:embed/>
                </p:oleObj>
              </mc:Choice>
              <mc:Fallback>
                <p:oleObj name="Equation" r:id="rId5" imgW="4838400" imgH="825480" progId="Equation.DSMT4">
                  <p:embed/>
                  <p:pic>
                    <p:nvPicPr>
                      <p:cNvPr id="15" name="Object 14" descr="the magnitude of start expression u + v end expression = the square root of start expression 535 squared + left parenthesis 35 radical 3 right parenthesis squared approximately equals 538.4">
                        <a:extLst>
                          <a:ext uri="{FF2B5EF4-FFF2-40B4-BE49-F238E27FC236}">
                            <a16:creationId xmlns:a16="http://schemas.microsoft.com/office/drawing/2014/main" id="{C8AB9879-0A37-4E1B-B9E2-9B82E06E90AC}"/>
                          </a:ext>
                        </a:extLst>
                      </p:cNvPr>
                      <p:cNvPicPr/>
                      <p:nvPr/>
                    </p:nvPicPr>
                    <p:blipFill>
                      <a:blip r:embed="rId6"/>
                      <a:stretch>
                        <a:fillRect/>
                      </a:stretch>
                    </p:blipFill>
                    <p:spPr>
                      <a:xfrm>
                        <a:off x="2577519" y="3052770"/>
                        <a:ext cx="4337041" cy="739916"/>
                      </a:xfrm>
                      <a:prstGeom prst="rect">
                        <a:avLst/>
                      </a:prstGeom>
                    </p:spPr>
                  </p:pic>
                </p:oleObj>
              </mc:Fallback>
            </mc:AlternateContent>
          </a:graphicData>
        </a:graphic>
      </p:graphicFrame>
      <p:sp>
        <p:nvSpPr>
          <p:cNvPr id="5" name="Content Placeholder 4">
            <a:extLst>
              <a:ext uri="{C183D7F6-B498-43B3-948B-1728B52AA6E4}">
                <adec:decorative xmlns:adec="http://schemas.microsoft.com/office/drawing/2017/decorative" val="1"/>
              </a:ext>
            </a:extLst>
          </p:cNvPr>
          <p:cNvSpPr>
            <a:spLocks noGrp="1"/>
          </p:cNvSpPr>
          <p:nvPr>
            <p:ph idx="14"/>
          </p:nvPr>
        </p:nvSpPr>
        <p:spPr>
          <a:xfrm>
            <a:off x="443753" y="3733347"/>
            <a:ext cx="775447" cy="502920"/>
          </a:xfrm>
        </p:spPr>
        <p:txBody>
          <a:bodyPr/>
          <a:lstStyle/>
          <a:p>
            <a:pPr marL="0" indent="0">
              <a:buNone/>
            </a:pPr>
            <a:r>
              <a:rPr lang="en-US" dirty="0"/>
              <a:t>and</a:t>
            </a:r>
          </a:p>
        </p:txBody>
      </p:sp>
      <p:graphicFrame>
        <p:nvGraphicFramePr>
          <p:cNvPr id="16" name="Object 15" descr="theta = inverse tangent of start fraction 35 radical 3 over 535 end fraction approximately equals 6.5 degrees.">
            <a:extLst>
              <a:ext uri="{FF2B5EF4-FFF2-40B4-BE49-F238E27FC236}">
                <a16:creationId xmlns:a16="http://schemas.microsoft.com/office/drawing/2014/main" id="{F52FDBD3-B1C3-4F33-90CA-815AE6C6BA67}"/>
              </a:ext>
            </a:extLst>
          </p:cNvPr>
          <p:cNvGraphicFramePr>
            <a:graphicFrameLocks noChangeAspect="1"/>
          </p:cNvGraphicFramePr>
          <p:nvPr/>
        </p:nvGraphicFramePr>
        <p:xfrm>
          <a:off x="3050828" y="3882438"/>
          <a:ext cx="3093330" cy="917127"/>
        </p:xfrm>
        <a:graphic>
          <a:graphicData uri="http://schemas.openxmlformats.org/presentationml/2006/ole">
            <mc:AlternateContent xmlns:mc="http://schemas.openxmlformats.org/markup-compatibility/2006">
              <mc:Choice xmlns:v="urn:schemas-microsoft-com:vml" Requires="v">
                <p:oleObj spid="_x0000_s147552" name="Equation" r:id="rId7" imgW="3124080" imgH="927000" progId="Equation.DSMT4">
                  <p:embed/>
                </p:oleObj>
              </mc:Choice>
              <mc:Fallback>
                <p:oleObj name="Equation" r:id="rId7" imgW="3124080" imgH="927000" progId="Equation.DSMT4">
                  <p:embed/>
                  <p:pic>
                    <p:nvPicPr>
                      <p:cNvPr id="16" name="Object 15" descr="theta = inverse tangent of start fraction 35 radical 3 over 535 end fraction approximately equals 6.5 degrees.">
                        <a:extLst>
                          <a:ext uri="{FF2B5EF4-FFF2-40B4-BE49-F238E27FC236}">
                            <a16:creationId xmlns:a16="http://schemas.microsoft.com/office/drawing/2014/main" id="{F52FDBD3-B1C3-4F33-90CA-815AE6C6BA67}"/>
                          </a:ext>
                        </a:extLst>
                      </p:cNvPr>
                      <p:cNvPicPr/>
                      <p:nvPr/>
                    </p:nvPicPr>
                    <p:blipFill>
                      <a:blip r:embed="rId8"/>
                      <a:stretch>
                        <a:fillRect/>
                      </a:stretch>
                    </p:blipFill>
                    <p:spPr>
                      <a:xfrm>
                        <a:off x="3050828" y="3882438"/>
                        <a:ext cx="3093330" cy="917127"/>
                      </a:xfrm>
                      <a:prstGeom prst="rect">
                        <a:avLst/>
                      </a:prstGeom>
                    </p:spPr>
                  </p:pic>
                </p:oleObj>
              </mc:Fallback>
            </mc:AlternateContent>
          </a:graphicData>
        </a:graphic>
      </p:graphicFrame>
      <p:sp>
        <p:nvSpPr>
          <p:cNvPr id="6" name="Content Placeholder 5"/>
          <p:cNvSpPr>
            <a:spLocks noGrp="1"/>
          </p:cNvSpPr>
          <p:nvPr>
            <p:ph idx="15"/>
          </p:nvPr>
        </p:nvSpPr>
        <p:spPr>
          <a:xfrm>
            <a:off x="457200" y="4906892"/>
            <a:ext cx="7649109" cy="887733"/>
          </a:xfrm>
        </p:spPr>
        <p:txBody>
          <a:bodyPr/>
          <a:lstStyle/>
          <a:p>
            <a:pPr marL="0" indent="0">
              <a:buNone/>
            </a:pPr>
            <a:r>
              <a:rPr lang="en-US" dirty="0"/>
              <a:t>The new ground speed of the airplane is about 538.4 m</a:t>
            </a:r>
            <a:r>
              <a:rPr lang="en-US" sz="100" dirty="0">
                <a:solidFill>
                  <a:schemeClr val="bg1"/>
                </a:solidFill>
              </a:rPr>
              <a:t>iles</a:t>
            </a:r>
            <a:r>
              <a:rPr lang="en-US" sz="100" baseline="0" dirty="0">
                <a:solidFill>
                  <a:schemeClr val="bg1"/>
                </a:solidFill>
              </a:rPr>
              <a:t> </a:t>
            </a:r>
            <a:r>
              <a:rPr lang="en-US" dirty="0"/>
              <a:t>p</a:t>
            </a:r>
            <a:r>
              <a:rPr lang="en-US" sz="100" dirty="0">
                <a:solidFill>
                  <a:schemeClr val="bg1"/>
                </a:solidFill>
              </a:rPr>
              <a:t>er</a:t>
            </a:r>
            <a:r>
              <a:rPr lang="en-US" sz="100" dirty="0"/>
              <a:t> </a:t>
            </a:r>
            <a:r>
              <a:rPr lang="en-US" dirty="0"/>
              <a:t>h</a:t>
            </a:r>
            <a:r>
              <a:rPr lang="en-US" sz="100" dirty="0">
                <a:solidFill>
                  <a:schemeClr val="bg1"/>
                </a:solidFill>
              </a:rPr>
              <a:t>our</a:t>
            </a:r>
            <a:r>
              <a:rPr lang="en-US" dirty="0"/>
              <a:t>, and its new direction is about</a:t>
            </a:r>
            <a:endParaRPr lang="en-IN" dirty="0"/>
          </a:p>
        </p:txBody>
      </p:sp>
      <p:graphicFrame>
        <p:nvGraphicFramePr>
          <p:cNvPr id="7" name="Object 6" descr="6.5 degrees north of east.">
            <a:extLst>
              <a:ext uri="{FF2B5EF4-FFF2-40B4-BE49-F238E27FC236}">
                <a16:creationId xmlns:a16="http://schemas.microsoft.com/office/drawing/2014/main" id="{20794E4A-D428-48FC-A648-7F5F7599CA23}"/>
              </a:ext>
            </a:extLst>
          </p:cNvPr>
          <p:cNvGraphicFramePr>
            <a:graphicFrameLocks noChangeAspect="1"/>
          </p:cNvGraphicFramePr>
          <p:nvPr/>
        </p:nvGraphicFramePr>
        <p:xfrm>
          <a:off x="457200" y="5883181"/>
          <a:ext cx="2755900" cy="330200"/>
        </p:xfrm>
        <a:graphic>
          <a:graphicData uri="http://schemas.openxmlformats.org/presentationml/2006/ole">
            <mc:AlternateContent xmlns:mc="http://schemas.openxmlformats.org/markup-compatibility/2006">
              <mc:Choice xmlns:v="urn:schemas-microsoft-com:vml" Requires="v">
                <p:oleObj spid="_x0000_s147553" name="Equation" r:id="rId9" imgW="2755800" imgH="330120" progId="Equation.DSMT4">
                  <p:embed/>
                </p:oleObj>
              </mc:Choice>
              <mc:Fallback>
                <p:oleObj name="Equation" r:id="rId9" imgW="2755800" imgH="330120" progId="Equation.DSMT4">
                  <p:embed/>
                  <p:pic>
                    <p:nvPicPr>
                      <p:cNvPr id="7" name="Object 6" descr="6.5 degrees north of east.">
                        <a:extLst>
                          <a:ext uri="{FF2B5EF4-FFF2-40B4-BE49-F238E27FC236}">
                            <a16:creationId xmlns:a16="http://schemas.microsoft.com/office/drawing/2014/main" id="{20794E4A-D428-48FC-A648-7F5F7599CA23}"/>
                          </a:ext>
                        </a:extLst>
                      </p:cNvPr>
                      <p:cNvPicPr/>
                      <p:nvPr/>
                    </p:nvPicPr>
                    <p:blipFill>
                      <a:blip r:embed="rId10"/>
                      <a:stretch>
                        <a:fillRect/>
                      </a:stretch>
                    </p:blipFill>
                    <p:spPr>
                      <a:xfrm>
                        <a:off x="457200" y="5883181"/>
                        <a:ext cx="2755900" cy="330200"/>
                      </a:xfrm>
                      <a:prstGeom prst="rect">
                        <a:avLst/>
                      </a:prstGeom>
                    </p:spPr>
                  </p:pic>
                </p:oleObj>
              </mc:Fallback>
            </mc:AlternateContent>
          </a:graphicData>
        </a:graphic>
      </p:graphicFrame>
    </p:spTree>
    <p:extLst>
      <p:ext uri="{BB962C8B-B14F-4D97-AF65-F5344CB8AC3E}">
        <p14:creationId xmlns:p14="http://schemas.microsoft.com/office/powerpoint/2010/main" val="367510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7924800" cy="1097280"/>
          </a:xfrm>
        </p:spPr>
        <p:txBody>
          <a:bodyPr/>
          <a:lstStyle/>
          <a:p>
            <a:r>
              <a:rPr lang="en-US" sz="3400" dirty="0"/>
              <a:t>Three-Dimensional Coordinate Systems </a:t>
            </a:r>
            <a:r>
              <a:rPr lang="en-US" sz="2000" b="0" dirty="0"/>
              <a:t>(2 of 5)</a:t>
            </a:r>
            <a:endParaRPr lang="en-IN" sz="3400" dirty="0"/>
          </a:p>
        </p:txBody>
      </p:sp>
      <p:pic>
        <p:nvPicPr>
          <p:cNvPr id="4" name="Content Placeholder 3" descr="An x y z coordinate system has three planes with its center at the origin. The x y plane at z = 0, x z plane at y = 0, and y z plane at x = 0 divide the space into eight octants.">
            <a:extLst>
              <a:ext uri="{FF2B5EF4-FFF2-40B4-BE49-F238E27FC236}">
                <a16:creationId xmlns:a16="http://schemas.microsoft.com/office/drawing/2014/main" id="{250CEF5E-A790-4DBC-BDBD-AD82D43DAD10}"/>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828800" y="1573695"/>
            <a:ext cx="5181600" cy="3710610"/>
          </a:xfrm>
        </p:spPr>
      </p:pic>
      <p:sp>
        <p:nvSpPr>
          <p:cNvPr id="9" name="Content Placeholder 8"/>
          <p:cNvSpPr>
            <a:spLocks noGrp="1"/>
          </p:cNvSpPr>
          <p:nvPr>
            <p:ph idx="1"/>
          </p:nvPr>
        </p:nvSpPr>
        <p:spPr>
          <a:xfrm>
            <a:off x="488576" y="5410200"/>
            <a:ext cx="8229600" cy="914399"/>
          </a:xfrm>
        </p:spPr>
        <p:txBody>
          <a:bodyPr/>
          <a:lstStyle/>
          <a:p>
            <a:pPr marL="0" indent="0">
              <a:buNone/>
            </a:pPr>
            <a:r>
              <a:rPr lang="en-US" dirty="0"/>
              <a:t>The planes </a:t>
            </a:r>
            <a:r>
              <a:rPr lang="en-US" i="1" dirty="0"/>
              <a:t>x </a:t>
            </a:r>
            <a:r>
              <a:rPr lang="en-US" dirty="0"/>
              <a:t>= 0, </a:t>
            </a:r>
            <a:r>
              <a:rPr lang="en-US" i="1" dirty="0"/>
              <a:t>y </a:t>
            </a:r>
            <a:r>
              <a:rPr lang="en-US" dirty="0"/>
              <a:t>= 0, and </a:t>
            </a:r>
            <a:r>
              <a:rPr lang="en-US" i="1" dirty="0"/>
              <a:t>z </a:t>
            </a:r>
            <a:r>
              <a:rPr lang="en-US" dirty="0"/>
              <a:t>= 0 divide space into eight octants.</a:t>
            </a:r>
            <a:endParaRPr lang="en-IN" dirty="0"/>
          </a:p>
        </p:txBody>
      </p:sp>
    </p:spTree>
    <p:extLst>
      <p:ext uri="{BB962C8B-B14F-4D97-AF65-F5344CB8AC3E}">
        <p14:creationId xmlns:p14="http://schemas.microsoft.com/office/powerpoint/2010/main" val="145668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r>
              <a:rPr lang="en-US" sz="2000" b="0" dirty="0"/>
              <a:t>(5 of 9)</a:t>
            </a:r>
            <a:endParaRPr lang="en-IN" dirty="0"/>
          </a:p>
        </p:txBody>
      </p:sp>
      <p:pic>
        <p:nvPicPr>
          <p:cNvPr id="6" name="Content Placeholder 5" descr="Illustration, a, displays 75 Newton weight suspended from two wires. Vector, F sub 1, makes an angle 55 degrees from the ceiling. Vector, F sub 2, makes an angle of 40 degrees from the ceiling. ">
            <a:extLst>
              <a:ext uri="{FF2B5EF4-FFF2-40B4-BE49-F238E27FC236}">
                <a16:creationId xmlns:a16="http://schemas.microsoft.com/office/drawing/2014/main" id="{DA178AD1-6939-403B-9BD3-BBB35A3B3938}"/>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555813" y="2569703"/>
            <a:ext cx="4625787" cy="2885813"/>
          </a:xfrm>
        </p:spPr>
      </p:pic>
      <p:pic>
        <p:nvPicPr>
          <p:cNvPr id="8" name="Content Placeholder 7" descr="vector, w, is in the opposite direction to vector F with coordinates as left angle bracket 0, negative 75 right angle bracket.">
            <a:extLst>
              <a:ext uri="{FF2B5EF4-FFF2-40B4-BE49-F238E27FC236}">
                <a16:creationId xmlns:a16="http://schemas.microsoft.com/office/drawing/2014/main" id="{002BB605-3CDB-47C8-B173-0AFC5002488E}"/>
              </a:ext>
            </a:extLst>
          </p:cNvPr>
          <p:cNvPicPr>
            <a:picLocks noGrp="1" noChangeAspect="1"/>
          </p:cNvPicPr>
          <p:nvPr>
            <p:ph idx="14"/>
          </p:nvPr>
        </p:nvPicPr>
        <p:blipFill>
          <a:blip r:embed="rId3">
            <a:extLst>
              <a:ext uri="{28A0092B-C50C-407E-A947-70E740481C1C}">
                <a14:useLocalDpi xmlns:a14="http://schemas.microsoft.com/office/drawing/2010/main" val="0"/>
              </a:ext>
            </a:extLst>
          </a:blip>
          <a:stretch>
            <a:fillRect/>
          </a:stretch>
        </p:blipFill>
        <p:spPr>
          <a:xfrm>
            <a:off x="5638800" y="1447801"/>
            <a:ext cx="2834164" cy="3812912"/>
          </a:xfrm>
        </p:spPr>
      </p:pic>
      <p:sp>
        <p:nvSpPr>
          <p:cNvPr id="14" name="Content Placeholder 13"/>
          <p:cNvSpPr>
            <a:spLocks noGrp="1"/>
          </p:cNvSpPr>
          <p:nvPr>
            <p:ph idx="1"/>
          </p:nvPr>
        </p:nvSpPr>
        <p:spPr>
          <a:xfrm>
            <a:off x="457200" y="5662571"/>
            <a:ext cx="4267200" cy="457199"/>
          </a:xfrm>
        </p:spPr>
        <p:txBody>
          <a:bodyPr/>
          <a:lstStyle/>
          <a:p>
            <a:pPr marL="0" indent="0">
              <a:buNone/>
            </a:pPr>
            <a:r>
              <a:rPr lang="en-US" dirty="0"/>
              <a:t>The suspended weight.</a:t>
            </a:r>
            <a:endParaRPr lang="en-IN" dirty="0"/>
          </a:p>
        </p:txBody>
      </p:sp>
    </p:spTree>
    <p:extLst>
      <p:ext uri="{BB962C8B-B14F-4D97-AF65-F5344CB8AC3E}">
        <p14:creationId xmlns:p14="http://schemas.microsoft.com/office/powerpoint/2010/main" val="3651581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r>
              <a:rPr lang="en-US" sz="2000" b="0" dirty="0"/>
              <a:t>(6 of 9)</a:t>
            </a:r>
            <a:endParaRPr lang="en-IN" dirty="0"/>
          </a:p>
        </p:txBody>
      </p:sp>
      <p:sp>
        <p:nvSpPr>
          <p:cNvPr id="3" name="Content Placeholder 2"/>
          <p:cNvSpPr>
            <a:spLocks noGrp="1"/>
          </p:cNvSpPr>
          <p:nvPr>
            <p:ph idx="1"/>
          </p:nvPr>
        </p:nvSpPr>
        <p:spPr>
          <a:xfrm>
            <a:off x="457200" y="1600201"/>
            <a:ext cx="7924800" cy="457200"/>
          </a:xfrm>
        </p:spPr>
        <p:txBody>
          <a:bodyPr/>
          <a:lstStyle/>
          <a:p>
            <a:pPr marL="0" indent="0">
              <a:buNone/>
            </a:pPr>
            <a:r>
              <a:rPr lang="en-US" sz="2600" b="1" dirty="0"/>
              <a:t>Example:</a:t>
            </a:r>
            <a:r>
              <a:rPr lang="en-US" sz="2600" dirty="0"/>
              <a:t> A 75-N weight is suspended by two wires,</a:t>
            </a:r>
            <a:endParaRPr lang="en-IN" sz="2600" dirty="0"/>
          </a:p>
        </p:txBody>
      </p:sp>
      <p:sp>
        <p:nvSpPr>
          <p:cNvPr id="4" name="Content Placeholder 3"/>
          <p:cNvSpPr>
            <a:spLocks noGrp="1"/>
          </p:cNvSpPr>
          <p:nvPr>
            <p:ph idx="13"/>
          </p:nvPr>
        </p:nvSpPr>
        <p:spPr>
          <a:xfrm>
            <a:off x="457200" y="2156010"/>
            <a:ext cx="4953000" cy="457200"/>
          </a:xfrm>
        </p:spPr>
        <p:txBody>
          <a:bodyPr/>
          <a:lstStyle/>
          <a:p>
            <a:pPr marL="0" indent="0">
              <a:buNone/>
            </a:pPr>
            <a:r>
              <a:rPr lang="en-US" sz="2600" dirty="0"/>
              <a:t>as shown above. Find the forces</a:t>
            </a:r>
            <a:endParaRPr lang="en-IN" sz="2600" dirty="0"/>
          </a:p>
        </p:txBody>
      </p:sp>
      <p:graphicFrame>
        <p:nvGraphicFramePr>
          <p:cNvPr id="14" name="Object 13" descr="F sub 1 and F sub 2"/>
          <p:cNvGraphicFramePr>
            <a:graphicFrameLocks noChangeAspect="1"/>
          </p:cNvGraphicFramePr>
          <p:nvPr/>
        </p:nvGraphicFramePr>
        <p:xfrm>
          <a:off x="5503562" y="2145414"/>
          <a:ext cx="1323215" cy="476357"/>
        </p:xfrm>
        <a:graphic>
          <a:graphicData uri="http://schemas.openxmlformats.org/presentationml/2006/ole">
            <mc:AlternateContent xmlns:mc="http://schemas.openxmlformats.org/markup-compatibility/2006">
              <mc:Choice xmlns:v="urn:schemas-microsoft-com:vml" Requires="v">
                <p:oleObj spid="_x0000_s148570" name="Equation" r:id="rId3" imgW="634680" imgH="228600" progId="Equation.DSMT4">
                  <p:embed/>
                </p:oleObj>
              </mc:Choice>
              <mc:Fallback>
                <p:oleObj name="Equation" r:id="rId3" imgW="634680" imgH="228600" progId="Equation.DSMT4">
                  <p:embed/>
                  <p:pic>
                    <p:nvPicPr>
                      <p:cNvPr id="14" name="Object 13" descr="F sub 1 and F sub 2"/>
                      <p:cNvPicPr/>
                      <p:nvPr/>
                    </p:nvPicPr>
                    <p:blipFill>
                      <a:blip r:embed="rId4"/>
                      <a:stretch>
                        <a:fillRect/>
                      </a:stretch>
                    </p:blipFill>
                    <p:spPr>
                      <a:xfrm>
                        <a:off x="5503562" y="2145414"/>
                        <a:ext cx="1323215" cy="476357"/>
                      </a:xfrm>
                      <a:prstGeom prst="rect">
                        <a:avLst/>
                      </a:prstGeom>
                    </p:spPr>
                  </p:pic>
                </p:oleObj>
              </mc:Fallback>
            </mc:AlternateContent>
          </a:graphicData>
        </a:graphic>
      </p:graphicFrame>
      <p:sp>
        <p:nvSpPr>
          <p:cNvPr id="5" name="Content Placeholder 4"/>
          <p:cNvSpPr>
            <a:spLocks noGrp="1"/>
          </p:cNvSpPr>
          <p:nvPr>
            <p:ph idx="14"/>
          </p:nvPr>
        </p:nvSpPr>
        <p:spPr>
          <a:xfrm>
            <a:off x="6958853" y="2142197"/>
            <a:ext cx="1385047" cy="484909"/>
          </a:xfrm>
        </p:spPr>
        <p:txBody>
          <a:bodyPr/>
          <a:lstStyle/>
          <a:p>
            <a:pPr marL="0" indent="0">
              <a:buNone/>
            </a:pPr>
            <a:r>
              <a:rPr lang="en-US" sz="2600" dirty="0"/>
              <a:t>acting in</a:t>
            </a:r>
            <a:endParaRPr lang="en-IN" sz="2600" dirty="0"/>
          </a:p>
        </p:txBody>
      </p:sp>
      <p:sp>
        <p:nvSpPr>
          <p:cNvPr id="6" name="Content Placeholder 5"/>
          <p:cNvSpPr>
            <a:spLocks noGrp="1"/>
          </p:cNvSpPr>
          <p:nvPr>
            <p:ph idx="15"/>
          </p:nvPr>
        </p:nvSpPr>
        <p:spPr>
          <a:xfrm>
            <a:off x="457199" y="2671480"/>
            <a:ext cx="1781175" cy="457200"/>
          </a:xfrm>
        </p:spPr>
        <p:txBody>
          <a:bodyPr/>
          <a:lstStyle/>
          <a:p>
            <a:pPr marL="0" indent="0">
              <a:buNone/>
            </a:pPr>
            <a:r>
              <a:rPr lang="en-US" sz="2600" dirty="0"/>
              <a:t>both wires.</a:t>
            </a:r>
          </a:p>
        </p:txBody>
      </p:sp>
      <p:sp>
        <p:nvSpPr>
          <p:cNvPr id="7" name="Content Placeholder 6"/>
          <p:cNvSpPr>
            <a:spLocks noGrp="1"/>
          </p:cNvSpPr>
          <p:nvPr>
            <p:ph idx="16"/>
          </p:nvPr>
        </p:nvSpPr>
        <p:spPr>
          <a:xfrm>
            <a:off x="443753" y="3276600"/>
            <a:ext cx="4226859" cy="457200"/>
          </a:xfrm>
        </p:spPr>
        <p:txBody>
          <a:bodyPr/>
          <a:lstStyle/>
          <a:p>
            <a:pPr marL="0" indent="0">
              <a:buNone/>
            </a:pPr>
            <a:r>
              <a:rPr lang="en-US" sz="2600" b="1" dirty="0"/>
              <a:t>Solution:</a:t>
            </a:r>
            <a:r>
              <a:rPr lang="en-US" sz="2600" dirty="0"/>
              <a:t> The force vectors</a:t>
            </a:r>
            <a:endParaRPr lang="en-IN" sz="2600" dirty="0"/>
          </a:p>
        </p:txBody>
      </p:sp>
      <p:graphicFrame>
        <p:nvGraphicFramePr>
          <p:cNvPr id="15" name="Object 14" descr="F sub 1 and F sub 2"/>
          <p:cNvGraphicFramePr>
            <a:graphicFrameLocks noChangeAspect="1"/>
          </p:cNvGraphicFramePr>
          <p:nvPr/>
        </p:nvGraphicFramePr>
        <p:xfrm>
          <a:off x="4770081" y="3285654"/>
          <a:ext cx="1349811" cy="485932"/>
        </p:xfrm>
        <a:graphic>
          <a:graphicData uri="http://schemas.openxmlformats.org/presentationml/2006/ole">
            <mc:AlternateContent xmlns:mc="http://schemas.openxmlformats.org/markup-compatibility/2006">
              <mc:Choice xmlns:v="urn:schemas-microsoft-com:vml" Requires="v">
                <p:oleObj spid="_x0000_s148571" name="Equation" r:id="rId5" imgW="634680" imgH="228600" progId="Equation.DSMT4">
                  <p:embed/>
                </p:oleObj>
              </mc:Choice>
              <mc:Fallback>
                <p:oleObj name="Equation" r:id="rId5" imgW="634680" imgH="228600" progId="Equation.DSMT4">
                  <p:embed/>
                  <p:pic>
                    <p:nvPicPr>
                      <p:cNvPr id="15" name="Object 14" descr="F sub 1 and F sub 2"/>
                      <p:cNvPicPr/>
                      <p:nvPr/>
                    </p:nvPicPr>
                    <p:blipFill>
                      <a:blip r:embed="rId4"/>
                      <a:stretch>
                        <a:fillRect/>
                      </a:stretch>
                    </p:blipFill>
                    <p:spPr>
                      <a:xfrm>
                        <a:off x="4770081" y="3285654"/>
                        <a:ext cx="1349811" cy="485932"/>
                      </a:xfrm>
                      <a:prstGeom prst="rect">
                        <a:avLst/>
                      </a:prstGeom>
                    </p:spPr>
                  </p:pic>
                </p:oleObj>
              </mc:Fallback>
            </mc:AlternateContent>
          </a:graphicData>
        </a:graphic>
      </p:graphicFrame>
      <p:sp>
        <p:nvSpPr>
          <p:cNvPr id="8" name="Content Placeholder 7"/>
          <p:cNvSpPr>
            <a:spLocks noGrp="1"/>
          </p:cNvSpPr>
          <p:nvPr>
            <p:ph idx="17"/>
          </p:nvPr>
        </p:nvSpPr>
        <p:spPr>
          <a:xfrm>
            <a:off x="6248400" y="3281085"/>
            <a:ext cx="2667000" cy="457200"/>
          </a:xfrm>
        </p:spPr>
        <p:txBody>
          <a:bodyPr/>
          <a:lstStyle/>
          <a:p>
            <a:pPr marL="0" indent="0">
              <a:buNone/>
            </a:pPr>
            <a:r>
              <a:rPr lang="en-US" sz="2600" dirty="0"/>
              <a:t>have magnitudes</a:t>
            </a:r>
            <a:endParaRPr lang="en-IN" sz="2600" dirty="0"/>
          </a:p>
        </p:txBody>
      </p:sp>
      <p:graphicFrame>
        <p:nvGraphicFramePr>
          <p:cNvPr id="16" name="Object 15" descr="the magnitude of F sub 1 and the magnitude of F sub 2"/>
          <p:cNvGraphicFramePr>
            <a:graphicFrameLocks noChangeAspect="1"/>
          </p:cNvGraphicFramePr>
          <p:nvPr/>
        </p:nvGraphicFramePr>
        <p:xfrm>
          <a:off x="463852" y="3788236"/>
          <a:ext cx="1609730" cy="518190"/>
        </p:xfrm>
        <a:graphic>
          <a:graphicData uri="http://schemas.openxmlformats.org/presentationml/2006/ole">
            <mc:AlternateContent xmlns:mc="http://schemas.openxmlformats.org/markup-compatibility/2006">
              <mc:Choice xmlns:v="urn:schemas-microsoft-com:vml" Requires="v">
                <p:oleObj spid="_x0000_s148572" name="Equation" r:id="rId6" imgW="787320" imgH="253800" progId="Equation.DSMT4">
                  <p:embed/>
                </p:oleObj>
              </mc:Choice>
              <mc:Fallback>
                <p:oleObj name="Equation" r:id="rId6" imgW="787320" imgH="253800" progId="Equation.DSMT4">
                  <p:embed/>
                  <p:pic>
                    <p:nvPicPr>
                      <p:cNvPr id="16" name="Object 15" descr="the magnitude of F sub 1 and the magnitude of F sub 2"/>
                      <p:cNvPicPr/>
                      <p:nvPr/>
                    </p:nvPicPr>
                    <p:blipFill>
                      <a:blip r:embed="rId7"/>
                      <a:stretch>
                        <a:fillRect/>
                      </a:stretch>
                    </p:blipFill>
                    <p:spPr>
                      <a:xfrm>
                        <a:off x="463852" y="3788236"/>
                        <a:ext cx="1609730" cy="518190"/>
                      </a:xfrm>
                      <a:prstGeom prst="rect">
                        <a:avLst/>
                      </a:prstGeom>
                    </p:spPr>
                  </p:pic>
                </p:oleObj>
              </mc:Fallback>
            </mc:AlternateContent>
          </a:graphicData>
        </a:graphic>
      </p:graphicFrame>
      <p:sp>
        <p:nvSpPr>
          <p:cNvPr id="9" name="Content Placeholder 8"/>
          <p:cNvSpPr>
            <a:spLocks noGrp="1"/>
          </p:cNvSpPr>
          <p:nvPr>
            <p:ph idx="18"/>
          </p:nvPr>
        </p:nvSpPr>
        <p:spPr>
          <a:xfrm>
            <a:off x="2238375" y="3842385"/>
            <a:ext cx="5791200" cy="457200"/>
          </a:xfrm>
        </p:spPr>
        <p:txBody>
          <a:bodyPr/>
          <a:lstStyle/>
          <a:p>
            <a:pPr marL="0" indent="0">
              <a:buNone/>
            </a:pPr>
            <a:r>
              <a:rPr lang="en-US" sz="2600" dirty="0"/>
              <a:t>and components that are measured in</a:t>
            </a:r>
            <a:endParaRPr lang="en-IN" sz="2600" dirty="0"/>
          </a:p>
        </p:txBody>
      </p:sp>
      <p:sp>
        <p:nvSpPr>
          <p:cNvPr id="10" name="Content Placeholder 9"/>
          <p:cNvSpPr>
            <a:spLocks noGrp="1"/>
          </p:cNvSpPr>
          <p:nvPr>
            <p:ph idx="19"/>
          </p:nvPr>
        </p:nvSpPr>
        <p:spPr>
          <a:xfrm>
            <a:off x="457200" y="4371975"/>
            <a:ext cx="5943600" cy="457200"/>
          </a:xfrm>
        </p:spPr>
        <p:txBody>
          <a:bodyPr/>
          <a:lstStyle/>
          <a:p>
            <a:pPr marL="0" indent="0">
              <a:buNone/>
            </a:pPr>
            <a:r>
              <a:rPr lang="en-US" sz="2600" dirty="0"/>
              <a:t>newtons.</a:t>
            </a:r>
            <a:r>
              <a:rPr lang="en-IN" sz="2600" dirty="0"/>
              <a:t> </a:t>
            </a:r>
            <a:r>
              <a:rPr lang="en-US" sz="2600" dirty="0"/>
              <a:t>The resultant force is the sum</a:t>
            </a:r>
            <a:endParaRPr lang="en-IN" sz="2600" dirty="0"/>
          </a:p>
        </p:txBody>
      </p:sp>
      <p:graphicFrame>
        <p:nvGraphicFramePr>
          <p:cNvPr id="17" name="Object 16" descr="F sub 1 + F sub 2"/>
          <p:cNvGraphicFramePr>
            <a:graphicFrameLocks noChangeAspect="1"/>
          </p:cNvGraphicFramePr>
          <p:nvPr/>
        </p:nvGraphicFramePr>
        <p:xfrm>
          <a:off x="6492431" y="4350916"/>
          <a:ext cx="1018477" cy="496142"/>
        </p:xfrm>
        <a:graphic>
          <a:graphicData uri="http://schemas.openxmlformats.org/presentationml/2006/ole">
            <mc:AlternateContent xmlns:mc="http://schemas.openxmlformats.org/markup-compatibility/2006">
              <mc:Choice xmlns:v="urn:schemas-microsoft-com:vml" Requires="v">
                <p:oleObj spid="_x0000_s148573" name="Equation" r:id="rId8" imgW="469800" imgH="228600" progId="Equation.DSMT4">
                  <p:embed/>
                </p:oleObj>
              </mc:Choice>
              <mc:Fallback>
                <p:oleObj name="Equation" r:id="rId8" imgW="469800" imgH="228600" progId="Equation.DSMT4">
                  <p:embed/>
                  <p:pic>
                    <p:nvPicPr>
                      <p:cNvPr id="17" name="Object 16" descr="F sub 1 + F sub 2"/>
                      <p:cNvPicPr/>
                      <p:nvPr/>
                    </p:nvPicPr>
                    <p:blipFill>
                      <a:blip r:embed="rId9"/>
                      <a:stretch>
                        <a:fillRect/>
                      </a:stretch>
                    </p:blipFill>
                    <p:spPr>
                      <a:xfrm>
                        <a:off x="6492431" y="4350916"/>
                        <a:ext cx="1018477" cy="496142"/>
                      </a:xfrm>
                      <a:prstGeom prst="rect">
                        <a:avLst/>
                      </a:prstGeom>
                    </p:spPr>
                  </p:pic>
                </p:oleObj>
              </mc:Fallback>
            </mc:AlternateContent>
          </a:graphicData>
        </a:graphic>
      </p:graphicFrame>
      <p:sp>
        <p:nvSpPr>
          <p:cNvPr id="12" name="Content Placeholder 11"/>
          <p:cNvSpPr>
            <a:spLocks noGrp="1"/>
          </p:cNvSpPr>
          <p:nvPr>
            <p:ph idx="21"/>
          </p:nvPr>
        </p:nvSpPr>
        <p:spPr>
          <a:xfrm>
            <a:off x="457200" y="4912660"/>
            <a:ext cx="7620000" cy="1295400"/>
          </a:xfrm>
        </p:spPr>
        <p:txBody>
          <a:bodyPr/>
          <a:lstStyle/>
          <a:p>
            <a:pPr marL="0" indent="0">
              <a:buNone/>
            </a:pPr>
            <a:r>
              <a:rPr lang="en-US" sz="2400" dirty="0"/>
              <a:t>and must be</a:t>
            </a:r>
            <a:r>
              <a:rPr lang="en-IN" sz="2400" dirty="0"/>
              <a:t> </a:t>
            </a:r>
            <a:r>
              <a:rPr lang="en-US" sz="2600" dirty="0"/>
              <a:t>equal in magnitude and acting in the opposite (or upward) direction to the weight vector </a:t>
            </a:r>
            <a:r>
              <a:rPr lang="en-US" sz="2600" b="1" dirty="0"/>
              <a:t>w</a:t>
            </a:r>
            <a:r>
              <a:rPr lang="en-US" sz="2600" dirty="0"/>
              <a:t> (see above). It follows from the figure that</a:t>
            </a:r>
            <a:endParaRPr lang="en-IN" sz="2600" dirty="0"/>
          </a:p>
        </p:txBody>
      </p:sp>
    </p:spTree>
    <p:extLst>
      <p:ext uri="{BB962C8B-B14F-4D97-AF65-F5344CB8AC3E}">
        <p14:creationId xmlns:p14="http://schemas.microsoft.com/office/powerpoint/2010/main" val="2838661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r>
              <a:rPr lang="en-US" sz="2000" b="0" dirty="0"/>
              <a:t>(7 of 9)</a:t>
            </a:r>
            <a:endParaRPr lang="en-IN" dirty="0"/>
          </a:p>
        </p:txBody>
      </p:sp>
      <p:sp>
        <p:nvSpPr>
          <p:cNvPr id="3" name="Content Placeholder 2"/>
          <p:cNvSpPr>
            <a:spLocks noGrp="1"/>
          </p:cNvSpPr>
          <p:nvPr>
            <p:ph idx="1"/>
          </p:nvPr>
        </p:nvSpPr>
        <p:spPr>
          <a:xfrm>
            <a:off x="457200" y="1600201"/>
            <a:ext cx="3276600" cy="412690"/>
          </a:xfrm>
        </p:spPr>
        <p:txBody>
          <a:bodyPr/>
          <a:lstStyle/>
          <a:p>
            <a:pPr marL="0" indent="0">
              <a:buNone/>
            </a:pPr>
            <a:r>
              <a:rPr lang="en-US" sz="2400" b="1" dirty="0"/>
              <a:t>Solution (continued):</a:t>
            </a:r>
          </a:p>
        </p:txBody>
      </p:sp>
      <p:graphicFrame>
        <p:nvGraphicFramePr>
          <p:cNvPr id="14" name="Object 13" descr="F sub 1 = left angle bracket negative of the magnitude of F sub 1 cosine of 55 degrees, the magnitude of F sub 1 sine of 55 degrees right angle bracket and F sub 2 = left angle bracket the magnitude of F sub 2 cosine of 40 degrees, the magnitude of F sub 2 sine of 40 degrees right angle bracket.">
            <a:extLst>
              <a:ext uri="{FF2B5EF4-FFF2-40B4-BE49-F238E27FC236}">
                <a16:creationId xmlns:a16="http://schemas.microsoft.com/office/drawing/2014/main" id="{4B2C2E87-EAF6-48F0-9F35-DD919677991C}"/>
              </a:ext>
            </a:extLst>
          </p:cNvPr>
          <p:cNvGraphicFramePr>
            <a:graphicFrameLocks noChangeAspect="1"/>
          </p:cNvGraphicFramePr>
          <p:nvPr/>
        </p:nvGraphicFramePr>
        <p:xfrm>
          <a:off x="836613" y="2133600"/>
          <a:ext cx="7472362" cy="422275"/>
        </p:xfrm>
        <a:graphic>
          <a:graphicData uri="http://schemas.openxmlformats.org/presentationml/2006/ole">
            <mc:AlternateContent xmlns:mc="http://schemas.openxmlformats.org/markup-compatibility/2006">
              <mc:Choice xmlns:v="urn:schemas-microsoft-com:vml" Requires="v">
                <p:oleObj spid="_x0000_s149638" name="Equation" r:id="rId3" imgW="9435960" imgH="533160" progId="Equation.DSMT4">
                  <p:embed/>
                </p:oleObj>
              </mc:Choice>
              <mc:Fallback>
                <p:oleObj name="Equation" r:id="rId3" imgW="9435960" imgH="533160" progId="Equation.DSMT4">
                  <p:embed/>
                  <p:pic>
                    <p:nvPicPr>
                      <p:cNvPr id="14" name="Object 13" descr="F sub 1 = left angle bracket negative of the magnitude of F sub 1 cosine of 55 degrees, the magnitude of F sub 1 sine of 55 degrees right angle bracket and F sub 2 = left angle bracket the magnitude of F sub 2 cosine of 40 degrees, the magnitude of F sub 2 sine of 40 degrees right angle bracket.">
                        <a:extLst>
                          <a:ext uri="{FF2B5EF4-FFF2-40B4-BE49-F238E27FC236}">
                            <a16:creationId xmlns:a16="http://schemas.microsoft.com/office/drawing/2014/main" id="{4B2C2E87-EAF6-48F0-9F35-DD919677991C}"/>
                          </a:ext>
                        </a:extLst>
                      </p:cNvPr>
                      <p:cNvPicPr/>
                      <p:nvPr/>
                    </p:nvPicPr>
                    <p:blipFill>
                      <a:blip r:embed="rId4"/>
                      <a:stretch>
                        <a:fillRect/>
                      </a:stretch>
                    </p:blipFill>
                    <p:spPr>
                      <a:xfrm>
                        <a:off x="836613" y="2133600"/>
                        <a:ext cx="7472362" cy="422275"/>
                      </a:xfrm>
                      <a:prstGeom prst="rect">
                        <a:avLst/>
                      </a:prstGeom>
                    </p:spPr>
                  </p:pic>
                </p:oleObj>
              </mc:Fallback>
            </mc:AlternateContent>
          </a:graphicData>
        </a:graphic>
      </p:graphicFrame>
      <p:sp>
        <p:nvSpPr>
          <p:cNvPr id="4" name="Content Placeholder 3"/>
          <p:cNvSpPr>
            <a:spLocks noGrp="1"/>
          </p:cNvSpPr>
          <p:nvPr>
            <p:ph idx="13"/>
          </p:nvPr>
        </p:nvSpPr>
        <p:spPr>
          <a:xfrm>
            <a:off x="457200" y="2680335"/>
            <a:ext cx="914400" cy="457200"/>
          </a:xfrm>
        </p:spPr>
        <p:txBody>
          <a:bodyPr/>
          <a:lstStyle/>
          <a:p>
            <a:pPr marL="0" indent="0">
              <a:buNone/>
            </a:pPr>
            <a:r>
              <a:rPr lang="en-US" sz="2400" dirty="0"/>
              <a:t>Since</a:t>
            </a:r>
            <a:endParaRPr lang="en-IN" sz="2400" dirty="0"/>
          </a:p>
        </p:txBody>
      </p:sp>
      <p:graphicFrame>
        <p:nvGraphicFramePr>
          <p:cNvPr id="18" name="Object 17" descr="F sub 1 + F sub 2 = left angle bracket 0, 75 right angle bracket,">
            <a:extLst>
              <a:ext uri="{FF2B5EF4-FFF2-40B4-BE49-F238E27FC236}">
                <a16:creationId xmlns:a16="http://schemas.microsoft.com/office/drawing/2014/main" id="{D4EBB5AF-BC95-436E-B49C-05699B52FA97}"/>
              </a:ext>
            </a:extLst>
          </p:cNvPr>
          <p:cNvGraphicFramePr>
            <a:graphicFrameLocks noChangeAspect="1"/>
          </p:cNvGraphicFramePr>
          <p:nvPr/>
        </p:nvGraphicFramePr>
        <p:xfrm>
          <a:off x="1443446" y="2709502"/>
          <a:ext cx="1856559" cy="382875"/>
        </p:xfrm>
        <a:graphic>
          <a:graphicData uri="http://schemas.openxmlformats.org/presentationml/2006/ole">
            <mc:AlternateContent xmlns:mc="http://schemas.openxmlformats.org/markup-compatibility/2006">
              <mc:Choice xmlns:v="urn:schemas-microsoft-com:vml" Requires="v">
                <p:oleObj spid="_x0000_s149639" name="Equation" r:id="rId5" imgW="2349360" imgH="482400" progId="Equation.DSMT4">
                  <p:embed/>
                </p:oleObj>
              </mc:Choice>
              <mc:Fallback>
                <p:oleObj name="Equation" r:id="rId5" imgW="2349360" imgH="482400" progId="Equation.DSMT4">
                  <p:embed/>
                  <p:pic>
                    <p:nvPicPr>
                      <p:cNvPr id="18" name="Object 17" descr="F sub 1 + F sub 2 = left angle bracket 0, 75 right angle bracket,">
                        <a:extLst>
                          <a:ext uri="{FF2B5EF4-FFF2-40B4-BE49-F238E27FC236}">
                            <a16:creationId xmlns:a16="http://schemas.microsoft.com/office/drawing/2014/main" id="{D4EBB5AF-BC95-436E-B49C-05699B52FA97}"/>
                          </a:ext>
                        </a:extLst>
                      </p:cNvPr>
                      <p:cNvPicPr/>
                      <p:nvPr/>
                    </p:nvPicPr>
                    <p:blipFill>
                      <a:blip r:embed="rId6"/>
                      <a:stretch>
                        <a:fillRect/>
                      </a:stretch>
                    </p:blipFill>
                    <p:spPr>
                      <a:xfrm>
                        <a:off x="1443446" y="2709502"/>
                        <a:ext cx="1856559" cy="382875"/>
                      </a:xfrm>
                      <a:prstGeom prst="rect">
                        <a:avLst/>
                      </a:prstGeom>
                    </p:spPr>
                  </p:pic>
                </p:oleObj>
              </mc:Fallback>
            </mc:AlternateContent>
          </a:graphicData>
        </a:graphic>
      </p:graphicFrame>
      <p:sp>
        <p:nvSpPr>
          <p:cNvPr id="5" name="Content Placeholder 4"/>
          <p:cNvSpPr>
            <a:spLocks noGrp="1"/>
          </p:cNvSpPr>
          <p:nvPr>
            <p:ph idx="14"/>
          </p:nvPr>
        </p:nvSpPr>
        <p:spPr>
          <a:xfrm>
            <a:off x="3429000" y="2705100"/>
            <a:ext cx="5486400" cy="457200"/>
          </a:xfrm>
        </p:spPr>
        <p:txBody>
          <a:bodyPr/>
          <a:lstStyle/>
          <a:p>
            <a:pPr marL="0" indent="0">
              <a:buNone/>
            </a:pPr>
            <a:r>
              <a:rPr lang="en-US" sz="2400" dirty="0"/>
              <a:t>the resultant vector leads to the system</a:t>
            </a:r>
            <a:endParaRPr lang="en-IN" sz="2400" dirty="0"/>
          </a:p>
        </p:txBody>
      </p:sp>
      <p:sp>
        <p:nvSpPr>
          <p:cNvPr id="6" name="Content Placeholder 5"/>
          <p:cNvSpPr>
            <a:spLocks noGrp="1"/>
          </p:cNvSpPr>
          <p:nvPr>
            <p:ph idx="15"/>
          </p:nvPr>
        </p:nvSpPr>
        <p:spPr>
          <a:xfrm>
            <a:off x="457200" y="3228975"/>
            <a:ext cx="1828800" cy="457200"/>
          </a:xfrm>
        </p:spPr>
        <p:txBody>
          <a:bodyPr/>
          <a:lstStyle/>
          <a:p>
            <a:pPr marL="0" indent="0">
              <a:buNone/>
            </a:pPr>
            <a:r>
              <a:rPr lang="en-US" sz="2400" dirty="0"/>
              <a:t>of equations</a:t>
            </a:r>
          </a:p>
        </p:txBody>
      </p:sp>
      <p:graphicFrame>
        <p:nvGraphicFramePr>
          <p:cNvPr id="15" name="Object 14" descr="negative of the magnitude of F sub 1 cosine of 55 degrees + the magnitude of F sub 2 cosine of 40 degrees = 0">
            <a:extLst>
              <a:ext uri="{FF2B5EF4-FFF2-40B4-BE49-F238E27FC236}">
                <a16:creationId xmlns:a16="http://schemas.microsoft.com/office/drawing/2014/main" id="{229050F9-DE57-47E0-8955-FA2E53D01D69}"/>
              </a:ext>
            </a:extLst>
          </p:cNvPr>
          <p:cNvGraphicFramePr>
            <a:graphicFrameLocks noChangeAspect="1"/>
          </p:cNvGraphicFramePr>
          <p:nvPr/>
        </p:nvGraphicFramePr>
        <p:xfrm>
          <a:off x="3008329" y="3461173"/>
          <a:ext cx="3266736" cy="391595"/>
        </p:xfrm>
        <a:graphic>
          <a:graphicData uri="http://schemas.openxmlformats.org/presentationml/2006/ole">
            <mc:AlternateContent xmlns:mc="http://schemas.openxmlformats.org/markup-compatibility/2006">
              <mc:Choice xmlns:v="urn:schemas-microsoft-com:vml" Requires="v">
                <p:oleObj spid="_x0000_s149640" name="Equation" r:id="rId7" imgW="4025880" imgH="482400" progId="Equation.DSMT4">
                  <p:embed/>
                </p:oleObj>
              </mc:Choice>
              <mc:Fallback>
                <p:oleObj name="Equation" r:id="rId7" imgW="4025880" imgH="482400" progId="Equation.DSMT4">
                  <p:embed/>
                  <p:pic>
                    <p:nvPicPr>
                      <p:cNvPr id="15" name="Object 14" descr="negative of the magnitude of F sub 1 cosine of 55 degrees + the magnitude of F sub 2 cosine of 40 degrees = 0">
                        <a:extLst>
                          <a:ext uri="{FF2B5EF4-FFF2-40B4-BE49-F238E27FC236}">
                            <a16:creationId xmlns:a16="http://schemas.microsoft.com/office/drawing/2014/main" id="{229050F9-DE57-47E0-8955-FA2E53D01D69}"/>
                          </a:ext>
                        </a:extLst>
                      </p:cNvPr>
                      <p:cNvPicPr/>
                      <p:nvPr/>
                    </p:nvPicPr>
                    <p:blipFill>
                      <a:blip r:embed="rId8"/>
                      <a:stretch>
                        <a:fillRect/>
                      </a:stretch>
                    </p:blipFill>
                    <p:spPr>
                      <a:xfrm>
                        <a:off x="3008329" y="3461173"/>
                        <a:ext cx="3266736" cy="391595"/>
                      </a:xfrm>
                      <a:prstGeom prst="rect">
                        <a:avLst/>
                      </a:prstGeom>
                    </p:spPr>
                  </p:pic>
                </p:oleObj>
              </mc:Fallback>
            </mc:AlternateContent>
          </a:graphicData>
        </a:graphic>
      </p:graphicFrame>
      <p:graphicFrame>
        <p:nvGraphicFramePr>
          <p:cNvPr id="16" name="Object 15" descr="the magnitude of F sub 1 sine of 55 degrees + the magnitude of F sub 2 sine of 40 degrees = 75.">
            <a:extLst>
              <a:ext uri="{FF2B5EF4-FFF2-40B4-BE49-F238E27FC236}">
                <a16:creationId xmlns:a16="http://schemas.microsoft.com/office/drawing/2014/main" id="{703946D5-85BC-4B09-BC25-ACB30321D4BF}"/>
              </a:ext>
            </a:extLst>
          </p:cNvPr>
          <p:cNvGraphicFramePr>
            <a:graphicFrameLocks noChangeAspect="1"/>
          </p:cNvGraphicFramePr>
          <p:nvPr/>
        </p:nvGraphicFramePr>
        <p:xfrm>
          <a:off x="3222494" y="3989669"/>
          <a:ext cx="3216950" cy="394947"/>
        </p:xfrm>
        <a:graphic>
          <a:graphicData uri="http://schemas.openxmlformats.org/presentationml/2006/ole">
            <mc:AlternateContent xmlns:mc="http://schemas.openxmlformats.org/markup-compatibility/2006">
              <mc:Choice xmlns:v="urn:schemas-microsoft-com:vml" Requires="v">
                <p:oleObj spid="_x0000_s149641" name="Equation" r:id="rId9" imgW="3924000" imgH="482400" progId="Equation.DSMT4">
                  <p:embed/>
                </p:oleObj>
              </mc:Choice>
              <mc:Fallback>
                <p:oleObj name="Equation" r:id="rId9" imgW="3924000" imgH="482400" progId="Equation.DSMT4">
                  <p:embed/>
                  <p:pic>
                    <p:nvPicPr>
                      <p:cNvPr id="16" name="Object 15" descr="the magnitude of F sub 1 sine of 55 degrees + the magnitude of F sub 2 sine of 40 degrees = 75.">
                        <a:extLst>
                          <a:ext uri="{FF2B5EF4-FFF2-40B4-BE49-F238E27FC236}">
                            <a16:creationId xmlns:a16="http://schemas.microsoft.com/office/drawing/2014/main" id="{703946D5-85BC-4B09-BC25-ACB30321D4BF}"/>
                          </a:ext>
                        </a:extLst>
                      </p:cNvPr>
                      <p:cNvPicPr/>
                      <p:nvPr/>
                    </p:nvPicPr>
                    <p:blipFill>
                      <a:blip r:embed="rId10"/>
                      <a:stretch>
                        <a:fillRect/>
                      </a:stretch>
                    </p:blipFill>
                    <p:spPr>
                      <a:xfrm>
                        <a:off x="3222494" y="3989669"/>
                        <a:ext cx="3216950" cy="394947"/>
                      </a:xfrm>
                      <a:prstGeom prst="rect">
                        <a:avLst/>
                      </a:prstGeom>
                    </p:spPr>
                  </p:pic>
                </p:oleObj>
              </mc:Fallback>
            </mc:AlternateContent>
          </a:graphicData>
        </a:graphic>
      </p:graphicFrame>
      <p:sp>
        <p:nvSpPr>
          <p:cNvPr id="7" name="Content Placeholder 6"/>
          <p:cNvSpPr>
            <a:spLocks noGrp="1"/>
          </p:cNvSpPr>
          <p:nvPr>
            <p:ph idx="16"/>
          </p:nvPr>
        </p:nvSpPr>
        <p:spPr>
          <a:xfrm>
            <a:off x="443753" y="4493594"/>
            <a:ext cx="1594292" cy="409575"/>
          </a:xfrm>
        </p:spPr>
        <p:txBody>
          <a:bodyPr/>
          <a:lstStyle/>
          <a:p>
            <a:pPr marL="0" indent="0">
              <a:buNone/>
            </a:pPr>
            <a:r>
              <a:rPr lang="en-US" sz="2400" dirty="0"/>
              <a:t>Solving for</a:t>
            </a:r>
            <a:endParaRPr lang="en-IN" sz="2400" dirty="0"/>
          </a:p>
        </p:txBody>
      </p:sp>
      <p:graphicFrame>
        <p:nvGraphicFramePr>
          <p:cNvPr id="19" name="Object 18" descr="the magnitude of F sub 2">
            <a:extLst>
              <a:ext uri="{FF2B5EF4-FFF2-40B4-BE49-F238E27FC236}">
                <a16:creationId xmlns:a16="http://schemas.microsoft.com/office/drawing/2014/main" id="{B5EEA98E-AC76-4A1E-9518-5E7EDF1DFC97}"/>
              </a:ext>
            </a:extLst>
          </p:cNvPr>
          <p:cNvGraphicFramePr>
            <a:graphicFrameLocks noChangeAspect="1"/>
          </p:cNvGraphicFramePr>
          <p:nvPr/>
        </p:nvGraphicFramePr>
        <p:xfrm>
          <a:off x="2124075" y="4484335"/>
          <a:ext cx="380695" cy="390984"/>
        </p:xfrm>
        <a:graphic>
          <a:graphicData uri="http://schemas.openxmlformats.org/presentationml/2006/ole">
            <mc:AlternateContent xmlns:mc="http://schemas.openxmlformats.org/markup-compatibility/2006">
              <mc:Choice xmlns:v="urn:schemas-microsoft-com:vml" Requires="v">
                <p:oleObj spid="_x0000_s149642" name="Equation" r:id="rId11" imgW="469800" imgH="482400" progId="Equation.DSMT4">
                  <p:embed/>
                </p:oleObj>
              </mc:Choice>
              <mc:Fallback>
                <p:oleObj name="Equation" r:id="rId11" imgW="469800" imgH="482400" progId="Equation.DSMT4">
                  <p:embed/>
                  <p:pic>
                    <p:nvPicPr>
                      <p:cNvPr id="19" name="Object 18" descr="the magnitude of F sub 2">
                        <a:extLst>
                          <a:ext uri="{FF2B5EF4-FFF2-40B4-BE49-F238E27FC236}">
                            <a16:creationId xmlns:a16="http://schemas.microsoft.com/office/drawing/2014/main" id="{B5EEA98E-AC76-4A1E-9518-5E7EDF1DFC97}"/>
                          </a:ext>
                        </a:extLst>
                      </p:cNvPr>
                      <p:cNvPicPr/>
                      <p:nvPr/>
                    </p:nvPicPr>
                    <p:blipFill>
                      <a:blip r:embed="rId12"/>
                      <a:stretch>
                        <a:fillRect/>
                      </a:stretch>
                    </p:blipFill>
                    <p:spPr>
                      <a:xfrm>
                        <a:off x="2124075" y="4484335"/>
                        <a:ext cx="380695" cy="390984"/>
                      </a:xfrm>
                      <a:prstGeom prst="rect">
                        <a:avLst/>
                      </a:prstGeom>
                    </p:spPr>
                  </p:pic>
                </p:oleObj>
              </mc:Fallback>
            </mc:AlternateContent>
          </a:graphicData>
        </a:graphic>
      </p:graphicFrame>
      <p:sp>
        <p:nvSpPr>
          <p:cNvPr id="8" name="Content Placeholder 7"/>
          <p:cNvSpPr>
            <a:spLocks noGrp="1"/>
          </p:cNvSpPr>
          <p:nvPr>
            <p:ph idx="17"/>
          </p:nvPr>
        </p:nvSpPr>
        <p:spPr>
          <a:xfrm>
            <a:off x="2590800" y="4490085"/>
            <a:ext cx="5562600" cy="428625"/>
          </a:xfrm>
        </p:spPr>
        <p:txBody>
          <a:bodyPr/>
          <a:lstStyle/>
          <a:p>
            <a:pPr marL="0" indent="0">
              <a:buNone/>
            </a:pPr>
            <a:r>
              <a:rPr lang="en-US" sz="2400" dirty="0"/>
              <a:t>in the first equation and substituting the</a:t>
            </a:r>
            <a:endParaRPr lang="en-IN" sz="2400" dirty="0"/>
          </a:p>
        </p:txBody>
      </p:sp>
      <p:sp>
        <p:nvSpPr>
          <p:cNvPr id="9" name="Content Placeholder 8"/>
          <p:cNvSpPr>
            <a:spLocks noGrp="1"/>
          </p:cNvSpPr>
          <p:nvPr>
            <p:ph idx="18"/>
          </p:nvPr>
        </p:nvSpPr>
        <p:spPr>
          <a:xfrm>
            <a:off x="457200" y="4979671"/>
            <a:ext cx="5410200" cy="419100"/>
          </a:xfrm>
        </p:spPr>
        <p:txBody>
          <a:bodyPr/>
          <a:lstStyle/>
          <a:p>
            <a:pPr marL="0" indent="0">
              <a:buNone/>
            </a:pPr>
            <a:r>
              <a:rPr lang="en-US" sz="2400" dirty="0"/>
              <a:t>result into the second equation, we get</a:t>
            </a:r>
            <a:endParaRPr lang="en-IN" sz="2400" dirty="0"/>
          </a:p>
        </p:txBody>
      </p:sp>
      <p:graphicFrame>
        <p:nvGraphicFramePr>
          <p:cNvPr id="17" name="Object 16" descr="the magnitude of F sub 2 = start fraction the magnitude of F sub 1 cosine of 55 degrees over cosine of 40 degrees end fraction and the magnitude of F sub 1 sine of 55 degrees + start fraction the magnitude of F sub 1 cosine of 55 degrees over cosine of 40 degrees end fraction sine of 40 degrees = 75.">
            <a:extLst>
              <a:ext uri="{FF2B5EF4-FFF2-40B4-BE49-F238E27FC236}">
                <a16:creationId xmlns:a16="http://schemas.microsoft.com/office/drawing/2014/main" id="{47C914C4-7CFD-43B2-8883-704262EB586F}"/>
              </a:ext>
            </a:extLst>
          </p:cNvPr>
          <p:cNvGraphicFramePr>
            <a:graphicFrameLocks noChangeAspect="1"/>
          </p:cNvGraphicFramePr>
          <p:nvPr/>
        </p:nvGraphicFramePr>
        <p:xfrm>
          <a:off x="1722438" y="5491163"/>
          <a:ext cx="6445250" cy="714375"/>
        </p:xfrm>
        <a:graphic>
          <a:graphicData uri="http://schemas.openxmlformats.org/presentationml/2006/ole">
            <mc:AlternateContent xmlns:mc="http://schemas.openxmlformats.org/markup-compatibility/2006">
              <mc:Choice xmlns:v="urn:schemas-microsoft-com:vml" Requires="v">
                <p:oleObj spid="_x0000_s149643" name="Equation" r:id="rId13" imgW="8826480" imgH="977760" progId="Equation.DSMT4">
                  <p:embed/>
                </p:oleObj>
              </mc:Choice>
              <mc:Fallback>
                <p:oleObj name="Equation" r:id="rId13" imgW="8826480" imgH="977760" progId="Equation.DSMT4">
                  <p:embed/>
                  <p:pic>
                    <p:nvPicPr>
                      <p:cNvPr id="17" name="Object 16" descr="the magnitude of F sub 2 = start fraction the magnitude of F sub 1 cosine of 55 degrees over cosine of 40 degrees end fraction and the magnitude of F sub 1 sine of 55 degrees + start fraction the magnitude of F sub 1 cosine of 55 degrees over cosine of 40 degrees end fraction sine of 40 degrees = 75.">
                        <a:extLst>
                          <a:ext uri="{FF2B5EF4-FFF2-40B4-BE49-F238E27FC236}">
                            <a16:creationId xmlns:a16="http://schemas.microsoft.com/office/drawing/2014/main" id="{47C914C4-7CFD-43B2-8883-704262EB586F}"/>
                          </a:ext>
                        </a:extLst>
                      </p:cNvPr>
                      <p:cNvPicPr/>
                      <p:nvPr/>
                    </p:nvPicPr>
                    <p:blipFill>
                      <a:blip r:embed="rId14"/>
                      <a:stretch>
                        <a:fillRect/>
                      </a:stretch>
                    </p:blipFill>
                    <p:spPr>
                      <a:xfrm>
                        <a:off x="1722438" y="5491163"/>
                        <a:ext cx="6445250" cy="714375"/>
                      </a:xfrm>
                      <a:prstGeom prst="rect">
                        <a:avLst/>
                      </a:prstGeom>
                    </p:spPr>
                  </p:pic>
                </p:oleObj>
              </mc:Fallback>
            </mc:AlternateContent>
          </a:graphicData>
        </a:graphic>
      </p:graphicFrame>
    </p:spTree>
    <p:extLst>
      <p:ext uri="{BB962C8B-B14F-4D97-AF65-F5344CB8AC3E}">
        <p14:creationId xmlns:p14="http://schemas.microsoft.com/office/powerpoint/2010/main" val="3978590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C183D7F6-B498-43B3-948B-1728B52AA6E4}">
                <adec:decorative xmlns:adec="http://schemas.microsoft.com/office/drawing/2017/decorative" val="1"/>
              </a:ext>
            </a:extLst>
          </p:cNvPr>
          <p:cNvSpPr>
            <a:spLocks noGrp="1"/>
          </p:cNvSpPr>
          <p:nvPr>
            <p:ph type="title"/>
          </p:nvPr>
        </p:nvSpPr>
        <p:spPr/>
        <p:txBody>
          <a:bodyPr/>
          <a:lstStyle/>
          <a:p>
            <a:r>
              <a:rPr lang="en-US" dirty="0"/>
              <a:t>Applications </a:t>
            </a:r>
            <a:r>
              <a:rPr lang="en-US" sz="2000" b="0" dirty="0"/>
              <a:t>(8 of 9)</a:t>
            </a:r>
            <a:endParaRPr lang="en-IN" dirty="0"/>
          </a:p>
        </p:txBody>
      </p:sp>
      <p:sp>
        <p:nvSpPr>
          <p:cNvPr id="14" name="Content Placeholder 13">
            <a:extLst>
              <a:ext uri="{C183D7F6-B498-43B3-948B-1728B52AA6E4}">
                <adec:decorative xmlns:adec="http://schemas.microsoft.com/office/drawing/2017/decorative" val="1"/>
              </a:ext>
            </a:extLst>
          </p:cNvPr>
          <p:cNvSpPr>
            <a:spLocks noGrp="1"/>
          </p:cNvSpPr>
          <p:nvPr>
            <p:ph idx="1"/>
          </p:nvPr>
        </p:nvSpPr>
        <p:spPr>
          <a:xfrm>
            <a:off x="457200" y="1600201"/>
            <a:ext cx="3886200" cy="533399"/>
          </a:xfrm>
        </p:spPr>
        <p:txBody>
          <a:bodyPr/>
          <a:lstStyle/>
          <a:p>
            <a:pPr marL="0" indent="0">
              <a:buNone/>
            </a:pPr>
            <a:r>
              <a:rPr lang="en-US" b="1" dirty="0"/>
              <a:t>Solution (continued):</a:t>
            </a:r>
          </a:p>
        </p:txBody>
      </p:sp>
      <p:sp>
        <p:nvSpPr>
          <p:cNvPr id="15" name="Content Placeholder 14">
            <a:extLst>
              <a:ext uri="{C183D7F6-B498-43B3-948B-1728B52AA6E4}">
                <adec:decorative xmlns:adec="http://schemas.microsoft.com/office/drawing/2017/decorative" val="1"/>
              </a:ext>
            </a:extLst>
          </p:cNvPr>
          <p:cNvSpPr>
            <a:spLocks noGrp="1"/>
          </p:cNvSpPr>
          <p:nvPr>
            <p:ph idx="13"/>
          </p:nvPr>
        </p:nvSpPr>
        <p:spPr>
          <a:xfrm>
            <a:off x="452718" y="2227051"/>
            <a:ext cx="2442882" cy="516149"/>
          </a:xfrm>
        </p:spPr>
        <p:txBody>
          <a:bodyPr/>
          <a:lstStyle/>
          <a:p>
            <a:pPr marL="0" indent="0">
              <a:buNone/>
            </a:pPr>
            <a:r>
              <a:rPr lang="en-US" dirty="0"/>
              <a:t>It follows that</a:t>
            </a:r>
          </a:p>
        </p:txBody>
      </p:sp>
      <p:graphicFrame>
        <p:nvGraphicFramePr>
          <p:cNvPr id="18" name="Object 17" descr="the magnitude of start expression F sub 1 end expression = start fraction 75 over sine of 55 degrees + cosine of 55 degrees tangent of 40 degrees end fraction approximately equals 57.67 N,">
            <a:extLst>
              <a:ext uri="{FF2B5EF4-FFF2-40B4-BE49-F238E27FC236}">
                <a16:creationId xmlns:a16="http://schemas.microsoft.com/office/drawing/2014/main" id="{7EAD4499-060F-4A1A-AA15-F958187608BA}"/>
              </a:ext>
            </a:extLst>
          </p:cNvPr>
          <p:cNvGraphicFramePr>
            <a:graphicFrameLocks noChangeAspect="1"/>
          </p:cNvGraphicFramePr>
          <p:nvPr/>
        </p:nvGraphicFramePr>
        <p:xfrm>
          <a:off x="2438400" y="2971800"/>
          <a:ext cx="4880229" cy="784323"/>
        </p:xfrm>
        <a:graphic>
          <a:graphicData uri="http://schemas.openxmlformats.org/presentationml/2006/ole">
            <mc:AlternateContent xmlns:mc="http://schemas.openxmlformats.org/markup-compatibility/2006">
              <mc:Choice xmlns:v="urn:schemas-microsoft-com:vml" Requires="v">
                <p:oleObj spid="_x0000_s150596" name="Equation" r:id="rId3" imgW="5689440" imgH="914400" progId="Equation.DSMT4">
                  <p:embed/>
                </p:oleObj>
              </mc:Choice>
              <mc:Fallback>
                <p:oleObj name="Equation" r:id="rId3" imgW="5689440" imgH="914400" progId="Equation.DSMT4">
                  <p:embed/>
                  <p:pic>
                    <p:nvPicPr>
                      <p:cNvPr id="18" name="Object 17" descr="the magnitude of start expression F sub 1 end expression = start fraction 75 over sine of 55 degrees + cosine of 55 degrees tangent of 40 degrees end fraction approximately equals 57.67 N,">
                        <a:extLst>
                          <a:ext uri="{FF2B5EF4-FFF2-40B4-BE49-F238E27FC236}">
                            <a16:creationId xmlns:a16="http://schemas.microsoft.com/office/drawing/2014/main" id="{7EAD4499-060F-4A1A-AA15-F958187608BA}"/>
                          </a:ext>
                        </a:extLst>
                      </p:cNvPr>
                      <p:cNvPicPr/>
                      <p:nvPr/>
                    </p:nvPicPr>
                    <p:blipFill>
                      <a:blip r:embed="rId4"/>
                      <a:stretch>
                        <a:fillRect/>
                      </a:stretch>
                    </p:blipFill>
                    <p:spPr>
                      <a:xfrm>
                        <a:off x="2438400" y="2971800"/>
                        <a:ext cx="4880229" cy="784323"/>
                      </a:xfrm>
                      <a:prstGeom prst="rect">
                        <a:avLst/>
                      </a:prstGeom>
                    </p:spPr>
                  </p:pic>
                </p:oleObj>
              </mc:Fallback>
            </mc:AlternateContent>
          </a:graphicData>
        </a:graphic>
      </p:graphicFrame>
      <p:sp>
        <p:nvSpPr>
          <p:cNvPr id="16" name="Content Placeholder 15">
            <a:extLst>
              <a:ext uri="{C183D7F6-B498-43B3-948B-1728B52AA6E4}">
                <adec:decorative xmlns:adec="http://schemas.microsoft.com/office/drawing/2017/decorative" val="1"/>
              </a:ext>
            </a:extLst>
          </p:cNvPr>
          <p:cNvSpPr>
            <a:spLocks noGrp="1"/>
          </p:cNvSpPr>
          <p:nvPr>
            <p:ph idx="14"/>
          </p:nvPr>
        </p:nvSpPr>
        <p:spPr>
          <a:xfrm>
            <a:off x="452718" y="3733800"/>
            <a:ext cx="842682" cy="556490"/>
          </a:xfrm>
        </p:spPr>
        <p:txBody>
          <a:bodyPr/>
          <a:lstStyle/>
          <a:p>
            <a:pPr marL="0" indent="0">
              <a:buNone/>
            </a:pPr>
            <a:r>
              <a:rPr lang="en-US" dirty="0"/>
              <a:t>and</a:t>
            </a:r>
          </a:p>
        </p:txBody>
      </p:sp>
      <p:graphicFrame>
        <p:nvGraphicFramePr>
          <p:cNvPr id="20" name="Object 19" descr="the magnitude of start expression F sub 2 end expression = start fraction 75 cosine of 55 degrees over sine of 55 degrees cosine of 40 degrees + cosine of 55 degrees sine of 40 degrees end fraction">
            <a:extLst>
              <a:ext uri="{FF2B5EF4-FFF2-40B4-BE49-F238E27FC236}">
                <a16:creationId xmlns:a16="http://schemas.microsoft.com/office/drawing/2014/main" id="{BC5EF09B-742D-4A4C-A2E9-5A31097119B4}"/>
              </a:ext>
            </a:extLst>
          </p:cNvPr>
          <p:cNvGraphicFramePr>
            <a:graphicFrameLocks noChangeAspect="1"/>
          </p:cNvGraphicFramePr>
          <p:nvPr/>
        </p:nvGraphicFramePr>
        <p:xfrm>
          <a:off x="2438400" y="4114800"/>
          <a:ext cx="4590950" cy="816169"/>
        </p:xfrm>
        <a:graphic>
          <a:graphicData uri="http://schemas.openxmlformats.org/presentationml/2006/ole">
            <mc:AlternateContent xmlns:mc="http://schemas.openxmlformats.org/markup-compatibility/2006">
              <mc:Choice xmlns:v="urn:schemas-microsoft-com:vml" Requires="v">
                <p:oleObj spid="_x0000_s150597" name="Equation" r:id="rId5" imgW="5143320" imgH="914400" progId="Equation.DSMT4">
                  <p:embed/>
                </p:oleObj>
              </mc:Choice>
              <mc:Fallback>
                <p:oleObj name="Equation" r:id="rId5" imgW="5143320" imgH="914400" progId="Equation.DSMT4">
                  <p:embed/>
                  <p:pic>
                    <p:nvPicPr>
                      <p:cNvPr id="20" name="Object 19" descr="the magnitude of start expression F sub 2 end expression = start fraction 75 cosine of 55 degrees over sine of 55 degrees cosine of 40 degrees + cosine of 55 degrees sine of 40 degrees end fraction">
                        <a:extLst>
                          <a:ext uri="{FF2B5EF4-FFF2-40B4-BE49-F238E27FC236}">
                            <a16:creationId xmlns:a16="http://schemas.microsoft.com/office/drawing/2014/main" id="{BC5EF09B-742D-4A4C-A2E9-5A31097119B4}"/>
                          </a:ext>
                        </a:extLst>
                      </p:cNvPr>
                      <p:cNvPicPr/>
                      <p:nvPr/>
                    </p:nvPicPr>
                    <p:blipFill>
                      <a:blip r:embed="rId6"/>
                      <a:stretch>
                        <a:fillRect/>
                      </a:stretch>
                    </p:blipFill>
                    <p:spPr>
                      <a:xfrm>
                        <a:off x="2438400" y="4114800"/>
                        <a:ext cx="4590950" cy="816169"/>
                      </a:xfrm>
                      <a:prstGeom prst="rect">
                        <a:avLst/>
                      </a:prstGeom>
                    </p:spPr>
                  </p:pic>
                </p:oleObj>
              </mc:Fallback>
            </mc:AlternateContent>
          </a:graphicData>
        </a:graphic>
      </p:graphicFrame>
      <p:graphicFrame>
        <p:nvGraphicFramePr>
          <p:cNvPr id="19" name="Object 18" descr=" = start fraction 75 cosine of 55 degrees over sine of 55 degrees + 45 degrees end fraction approximately equals 43.18 N.">
            <a:extLst>
              <a:ext uri="{FF2B5EF4-FFF2-40B4-BE49-F238E27FC236}">
                <a16:creationId xmlns:a16="http://schemas.microsoft.com/office/drawing/2014/main" id="{68B134B8-02CF-441A-BD7C-72D60DF58E81}"/>
              </a:ext>
            </a:extLst>
          </p:cNvPr>
          <p:cNvGraphicFramePr>
            <a:graphicFrameLocks noChangeAspect="1"/>
          </p:cNvGraphicFramePr>
          <p:nvPr/>
        </p:nvGraphicFramePr>
        <p:xfrm>
          <a:off x="2909956" y="5259276"/>
          <a:ext cx="3376943" cy="817004"/>
        </p:xfrm>
        <a:graphic>
          <a:graphicData uri="http://schemas.openxmlformats.org/presentationml/2006/ole">
            <mc:AlternateContent xmlns:mc="http://schemas.openxmlformats.org/markup-compatibility/2006">
              <mc:Choice xmlns:v="urn:schemas-microsoft-com:vml" Requires="v">
                <p:oleObj spid="_x0000_s150598" name="Equation" r:id="rId7" imgW="3936960" imgH="952200" progId="Equation.DSMT4">
                  <p:embed/>
                </p:oleObj>
              </mc:Choice>
              <mc:Fallback>
                <p:oleObj name="Equation" r:id="rId7" imgW="3936960" imgH="952200" progId="Equation.DSMT4">
                  <p:embed/>
                  <p:pic>
                    <p:nvPicPr>
                      <p:cNvPr id="19" name="Object 18" descr=" = start fraction 75 cosine of 55 degrees over sine of 55 degrees + 45 degrees end fraction approximately equals 43.18 N.">
                        <a:extLst>
                          <a:ext uri="{FF2B5EF4-FFF2-40B4-BE49-F238E27FC236}">
                            <a16:creationId xmlns:a16="http://schemas.microsoft.com/office/drawing/2014/main" id="{68B134B8-02CF-441A-BD7C-72D60DF58E81}"/>
                          </a:ext>
                        </a:extLst>
                      </p:cNvPr>
                      <p:cNvPicPr/>
                      <p:nvPr/>
                    </p:nvPicPr>
                    <p:blipFill>
                      <a:blip r:embed="rId8"/>
                      <a:stretch>
                        <a:fillRect/>
                      </a:stretch>
                    </p:blipFill>
                    <p:spPr>
                      <a:xfrm>
                        <a:off x="2909956" y="5259276"/>
                        <a:ext cx="3376943" cy="817004"/>
                      </a:xfrm>
                      <a:prstGeom prst="rect">
                        <a:avLst/>
                      </a:prstGeom>
                    </p:spPr>
                  </p:pic>
                </p:oleObj>
              </mc:Fallback>
            </mc:AlternateContent>
          </a:graphicData>
        </a:graphic>
      </p:graphicFrame>
    </p:spTree>
    <p:extLst>
      <p:ext uri="{BB962C8B-B14F-4D97-AF65-F5344CB8AC3E}">
        <p14:creationId xmlns:p14="http://schemas.microsoft.com/office/powerpoint/2010/main" val="2081396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r>
              <a:rPr lang="en-US" sz="2000" b="0" dirty="0"/>
              <a:t>(9 of 9)</a:t>
            </a:r>
            <a:endParaRPr lang="en-IN" dirty="0"/>
          </a:p>
        </p:txBody>
      </p:sp>
      <p:sp>
        <p:nvSpPr>
          <p:cNvPr id="14" name="Content Placeholder 13"/>
          <p:cNvSpPr>
            <a:spLocks noGrp="1"/>
          </p:cNvSpPr>
          <p:nvPr>
            <p:ph idx="1"/>
          </p:nvPr>
        </p:nvSpPr>
        <p:spPr>
          <a:xfrm>
            <a:off x="457200" y="1600201"/>
            <a:ext cx="3886200" cy="533399"/>
          </a:xfrm>
        </p:spPr>
        <p:txBody>
          <a:bodyPr/>
          <a:lstStyle/>
          <a:p>
            <a:pPr marL="0" indent="0">
              <a:buNone/>
            </a:pPr>
            <a:r>
              <a:rPr lang="en-US" b="1" dirty="0"/>
              <a:t>Solution (concluded):</a:t>
            </a:r>
          </a:p>
        </p:txBody>
      </p:sp>
      <p:sp>
        <p:nvSpPr>
          <p:cNvPr id="15" name="Content Placeholder 14"/>
          <p:cNvSpPr>
            <a:spLocks noGrp="1"/>
          </p:cNvSpPr>
          <p:nvPr>
            <p:ph idx="13"/>
          </p:nvPr>
        </p:nvSpPr>
        <p:spPr>
          <a:xfrm>
            <a:off x="457200" y="2362201"/>
            <a:ext cx="4343400" cy="533400"/>
          </a:xfrm>
        </p:spPr>
        <p:txBody>
          <a:bodyPr/>
          <a:lstStyle/>
          <a:p>
            <a:pPr marL="0" indent="0">
              <a:buNone/>
            </a:pPr>
            <a:r>
              <a:rPr lang="en-US" dirty="0"/>
              <a:t>The force vectors are then</a:t>
            </a:r>
          </a:p>
        </p:txBody>
      </p:sp>
      <p:graphicFrame>
        <p:nvGraphicFramePr>
          <p:cNvPr id="17" name="Object 16" descr="F sub 1 = left angle bracket negative the magnitude of F sub 1 cosine of 55 degrees, the magnitude of F sub 1 sine of 55 degrees right angle bracket approximately equals left angle bracket negative 33.08, 47.24 right angle bracket">
            <a:extLst>
              <a:ext uri="{FF2B5EF4-FFF2-40B4-BE49-F238E27FC236}">
                <a16:creationId xmlns:a16="http://schemas.microsoft.com/office/drawing/2014/main" id="{459A4389-05FF-4A4F-A418-BA19B6EA5AA3}"/>
              </a:ext>
            </a:extLst>
          </p:cNvPr>
          <p:cNvGraphicFramePr>
            <a:graphicFrameLocks noChangeAspect="1"/>
          </p:cNvGraphicFramePr>
          <p:nvPr/>
        </p:nvGraphicFramePr>
        <p:xfrm>
          <a:off x="1524000" y="3124200"/>
          <a:ext cx="6642100" cy="533400"/>
        </p:xfrm>
        <a:graphic>
          <a:graphicData uri="http://schemas.openxmlformats.org/presentationml/2006/ole">
            <mc:AlternateContent xmlns:mc="http://schemas.openxmlformats.org/markup-compatibility/2006">
              <mc:Choice xmlns:v="urn:schemas-microsoft-com:vml" Requires="v">
                <p:oleObj spid="_x0000_s151598" name="Equation" r:id="rId3" imgW="6642000" imgH="533160" progId="Equation.DSMT4">
                  <p:embed/>
                </p:oleObj>
              </mc:Choice>
              <mc:Fallback>
                <p:oleObj name="Equation" r:id="rId3" imgW="6642000" imgH="533160" progId="Equation.DSMT4">
                  <p:embed/>
                  <p:pic>
                    <p:nvPicPr>
                      <p:cNvPr id="17" name="Object 16" descr="F sub 1 = left angle bracket negative the magnitude of F sub 1 cosine of 55 degrees, the magnitude of F sub 1 sine of 55 degrees right angle bracket approximately equals left angle bracket negative 33.08, 47.24 right angle bracket">
                        <a:extLst>
                          <a:ext uri="{FF2B5EF4-FFF2-40B4-BE49-F238E27FC236}">
                            <a16:creationId xmlns:a16="http://schemas.microsoft.com/office/drawing/2014/main" id="{459A4389-05FF-4A4F-A418-BA19B6EA5AA3}"/>
                          </a:ext>
                        </a:extLst>
                      </p:cNvPr>
                      <p:cNvPicPr/>
                      <p:nvPr/>
                    </p:nvPicPr>
                    <p:blipFill>
                      <a:blip r:embed="rId4"/>
                      <a:stretch>
                        <a:fillRect/>
                      </a:stretch>
                    </p:blipFill>
                    <p:spPr>
                      <a:xfrm>
                        <a:off x="1524000" y="3124200"/>
                        <a:ext cx="6642100" cy="533400"/>
                      </a:xfrm>
                      <a:prstGeom prst="rect">
                        <a:avLst/>
                      </a:prstGeom>
                    </p:spPr>
                  </p:pic>
                </p:oleObj>
              </mc:Fallback>
            </mc:AlternateContent>
          </a:graphicData>
        </a:graphic>
      </p:graphicFrame>
      <p:sp>
        <p:nvSpPr>
          <p:cNvPr id="16" name="Content Placeholder 15"/>
          <p:cNvSpPr>
            <a:spLocks noGrp="1"/>
          </p:cNvSpPr>
          <p:nvPr>
            <p:ph idx="14"/>
          </p:nvPr>
        </p:nvSpPr>
        <p:spPr>
          <a:xfrm>
            <a:off x="457200" y="3962400"/>
            <a:ext cx="838200" cy="533400"/>
          </a:xfrm>
        </p:spPr>
        <p:txBody>
          <a:bodyPr/>
          <a:lstStyle/>
          <a:p>
            <a:pPr marL="0" indent="0">
              <a:buNone/>
            </a:pPr>
            <a:r>
              <a:rPr lang="en-US" dirty="0"/>
              <a:t>and</a:t>
            </a:r>
          </a:p>
        </p:txBody>
      </p:sp>
      <p:graphicFrame>
        <p:nvGraphicFramePr>
          <p:cNvPr id="18" name="Object 17" descr="F sub 2 = left angle bracket the magnitude of F sub 2 cosine of 40 degrees, the magnitude of F sub 2 sine of 40 degrees right angle bracket approximately equals left angle bracket 33.08, 27.76 right angle bracket.">
            <a:extLst>
              <a:ext uri="{FF2B5EF4-FFF2-40B4-BE49-F238E27FC236}">
                <a16:creationId xmlns:a16="http://schemas.microsoft.com/office/drawing/2014/main" id="{A82B399E-10B2-4951-9C3D-5BC8CAA616B3}"/>
              </a:ext>
            </a:extLst>
          </p:cNvPr>
          <p:cNvGraphicFramePr>
            <a:graphicFrameLocks noChangeAspect="1"/>
          </p:cNvGraphicFramePr>
          <p:nvPr/>
        </p:nvGraphicFramePr>
        <p:xfrm>
          <a:off x="1644650" y="4876800"/>
          <a:ext cx="6413500" cy="533400"/>
        </p:xfrm>
        <a:graphic>
          <a:graphicData uri="http://schemas.openxmlformats.org/presentationml/2006/ole">
            <mc:AlternateContent xmlns:mc="http://schemas.openxmlformats.org/markup-compatibility/2006">
              <mc:Choice xmlns:v="urn:schemas-microsoft-com:vml" Requires="v">
                <p:oleObj spid="_x0000_s151599" name="Equation" r:id="rId5" imgW="6413400" imgH="533160" progId="Equation.DSMT4">
                  <p:embed/>
                </p:oleObj>
              </mc:Choice>
              <mc:Fallback>
                <p:oleObj name="Equation" r:id="rId5" imgW="6413400" imgH="533160" progId="Equation.DSMT4">
                  <p:embed/>
                  <p:pic>
                    <p:nvPicPr>
                      <p:cNvPr id="18" name="Object 17" descr="F sub 2 = left angle bracket the magnitude of F sub 2 cosine of 40 degrees, the magnitude of F sub 2 sine of 40 degrees right angle bracket approximately equals left angle bracket 33.08, 27.76 right angle bracket.">
                        <a:extLst>
                          <a:ext uri="{FF2B5EF4-FFF2-40B4-BE49-F238E27FC236}">
                            <a16:creationId xmlns:a16="http://schemas.microsoft.com/office/drawing/2014/main" id="{A82B399E-10B2-4951-9C3D-5BC8CAA616B3}"/>
                          </a:ext>
                        </a:extLst>
                      </p:cNvPr>
                      <p:cNvPicPr/>
                      <p:nvPr/>
                    </p:nvPicPr>
                    <p:blipFill>
                      <a:blip r:embed="rId6"/>
                      <a:stretch>
                        <a:fillRect/>
                      </a:stretch>
                    </p:blipFill>
                    <p:spPr>
                      <a:xfrm>
                        <a:off x="1644650" y="4876800"/>
                        <a:ext cx="6413500" cy="533400"/>
                      </a:xfrm>
                      <a:prstGeom prst="rect">
                        <a:avLst/>
                      </a:prstGeom>
                    </p:spPr>
                  </p:pic>
                </p:oleObj>
              </mc:Fallback>
            </mc:AlternateContent>
          </a:graphicData>
        </a:graphic>
      </p:graphicFrame>
    </p:spTree>
    <p:extLst>
      <p:ext uri="{BB962C8B-B14F-4D97-AF65-F5344CB8AC3E}">
        <p14:creationId xmlns:p14="http://schemas.microsoft.com/office/powerpoint/2010/main" val="1371494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F970-1F0B-4AE7-92C1-2095AA775090}"/>
              </a:ext>
            </a:extLst>
          </p:cNvPr>
          <p:cNvSpPr>
            <a:spLocks noGrp="1"/>
          </p:cNvSpPr>
          <p:nvPr>
            <p:ph type="title"/>
          </p:nvPr>
        </p:nvSpPr>
        <p:spPr/>
        <p:txBody>
          <a:bodyPr/>
          <a:lstStyle/>
          <a:p>
            <a:r>
              <a:rPr lang="en-US" dirty="0"/>
              <a:t>Vectors in </a:t>
            </a:r>
            <a:r>
              <a:rPr lang="en-US" i="1" dirty="0"/>
              <a:t>n</a:t>
            </a:r>
            <a:r>
              <a:rPr lang="en-US" dirty="0"/>
              <a:t> Dimensions </a:t>
            </a:r>
            <a:r>
              <a:rPr lang="en-US" sz="2000" b="0" dirty="0"/>
              <a:t>(1 of 3)</a:t>
            </a:r>
          </a:p>
        </p:txBody>
      </p:sp>
      <p:sp>
        <p:nvSpPr>
          <p:cNvPr id="3" name="Content Placeholder 2">
            <a:extLst>
              <a:ext uri="{FF2B5EF4-FFF2-40B4-BE49-F238E27FC236}">
                <a16:creationId xmlns:a16="http://schemas.microsoft.com/office/drawing/2014/main" id="{48F11295-BD59-41EC-9296-79651F87A8CA}"/>
              </a:ext>
            </a:extLst>
          </p:cNvPr>
          <p:cNvSpPr>
            <a:spLocks noGrp="1"/>
          </p:cNvSpPr>
          <p:nvPr>
            <p:ph idx="1"/>
          </p:nvPr>
        </p:nvSpPr>
        <p:spPr>
          <a:xfrm>
            <a:off x="457200" y="1600201"/>
            <a:ext cx="3303142" cy="423808"/>
          </a:xfrm>
        </p:spPr>
        <p:txBody>
          <a:bodyPr/>
          <a:lstStyle/>
          <a:p>
            <a:pPr marL="0" indent="0">
              <a:buNone/>
            </a:pPr>
            <a:r>
              <a:rPr lang="en-US" sz="2400" i="1" dirty="0"/>
              <a:t>n</a:t>
            </a:r>
            <a:r>
              <a:rPr lang="en-US" sz="2400" dirty="0"/>
              <a:t>-</a:t>
            </a:r>
            <a:r>
              <a:rPr lang="en-US" sz="2400" b="1" dirty="0"/>
              <a:t>dimensional vector</a:t>
            </a:r>
            <a:r>
              <a:rPr lang="en-US" sz="2400" dirty="0"/>
              <a:t>:</a:t>
            </a:r>
            <a:endParaRPr lang="en-IN" sz="2400" b="1" i="1" dirty="0"/>
          </a:p>
        </p:txBody>
      </p:sp>
      <p:graphicFrame>
        <p:nvGraphicFramePr>
          <p:cNvPr id="22" name="Object 21" descr="v = left brace nu sub 1, nu sub 2, ellipsis, nu sub n right brace">
            <a:extLst>
              <a:ext uri="{FF2B5EF4-FFF2-40B4-BE49-F238E27FC236}">
                <a16:creationId xmlns:a16="http://schemas.microsoft.com/office/drawing/2014/main" id="{4DC9C75B-47B0-4967-9674-E6FF77F520A5}"/>
              </a:ext>
            </a:extLst>
          </p:cNvPr>
          <p:cNvGraphicFramePr>
            <a:graphicFrameLocks noChangeAspect="1"/>
          </p:cNvGraphicFramePr>
          <p:nvPr/>
        </p:nvGraphicFramePr>
        <p:xfrm>
          <a:off x="3800582" y="1542122"/>
          <a:ext cx="2387600" cy="546100"/>
        </p:xfrm>
        <a:graphic>
          <a:graphicData uri="http://schemas.openxmlformats.org/presentationml/2006/ole">
            <mc:AlternateContent xmlns:mc="http://schemas.openxmlformats.org/markup-compatibility/2006">
              <mc:Choice xmlns:v="urn:schemas-microsoft-com:vml" Requires="v">
                <p:oleObj spid="_x0000_s152670" name="Equation" r:id="rId3" imgW="2387600" imgH="546100" progId="Equation.DSMT4">
                  <p:embed/>
                </p:oleObj>
              </mc:Choice>
              <mc:Fallback>
                <p:oleObj name="Equation" r:id="rId3" imgW="2387600" imgH="546100" progId="Equation.DSMT4">
                  <p:embed/>
                  <p:pic>
                    <p:nvPicPr>
                      <p:cNvPr id="22" name="Object 21" descr="v = left brace nu sub 1, nu sub 2, ellipsis, nu sub n right brace">
                        <a:extLst>
                          <a:ext uri="{FF2B5EF4-FFF2-40B4-BE49-F238E27FC236}">
                            <a16:creationId xmlns:a16="http://schemas.microsoft.com/office/drawing/2014/main" id="{4DC9C75B-47B0-4967-9674-E6FF77F520A5}"/>
                          </a:ext>
                        </a:extLst>
                      </p:cNvPr>
                      <p:cNvPicPr/>
                      <p:nvPr/>
                    </p:nvPicPr>
                    <p:blipFill>
                      <a:blip r:embed="rId4"/>
                      <a:stretch>
                        <a:fillRect/>
                      </a:stretch>
                    </p:blipFill>
                    <p:spPr>
                      <a:xfrm>
                        <a:off x="3800582" y="1542122"/>
                        <a:ext cx="2387600" cy="5461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542C197F-20EE-48B4-8C26-C04F2A99663B}"/>
              </a:ext>
            </a:extLst>
          </p:cNvPr>
          <p:cNvSpPr>
            <a:spLocks noGrp="1"/>
          </p:cNvSpPr>
          <p:nvPr>
            <p:ph idx="13"/>
          </p:nvPr>
        </p:nvSpPr>
        <p:spPr>
          <a:xfrm>
            <a:off x="457200" y="2244904"/>
            <a:ext cx="8229600" cy="457200"/>
          </a:xfrm>
        </p:spPr>
        <p:txBody>
          <a:bodyPr/>
          <a:lstStyle/>
          <a:p>
            <a:pPr marL="0" indent="0">
              <a:buNone/>
            </a:pPr>
            <a:r>
              <a:rPr lang="en-US" sz="2400" dirty="0"/>
              <a:t>The </a:t>
            </a:r>
            <a:r>
              <a:rPr lang="en-US" sz="2400" b="1" dirty="0"/>
              <a:t>magnitude </a:t>
            </a:r>
            <a:r>
              <a:rPr lang="en-US" sz="2400" dirty="0"/>
              <a:t>or </a:t>
            </a:r>
            <a:r>
              <a:rPr lang="en-US" sz="2400" b="1" dirty="0"/>
              <a:t>length </a:t>
            </a:r>
            <a:r>
              <a:rPr lang="en-US" sz="2400" dirty="0"/>
              <a:t>of </a:t>
            </a:r>
            <a:r>
              <a:rPr lang="en-US" sz="2400" b="1" dirty="0"/>
              <a:t>v</a:t>
            </a:r>
            <a:r>
              <a:rPr lang="en-US" sz="2400" dirty="0"/>
              <a:t>:</a:t>
            </a:r>
            <a:endParaRPr lang="en-IN" sz="2400" b="1" dirty="0"/>
          </a:p>
        </p:txBody>
      </p:sp>
      <p:graphicFrame>
        <p:nvGraphicFramePr>
          <p:cNvPr id="23" name="Object 22" descr="the absolute of v = square root of start expression nu sub 1 squared + nu sub 2 squared + ellipsis + nu sub n squared end expression">
            <a:extLst>
              <a:ext uri="{FF2B5EF4-FFF2-40B4-BE49-F238E27FC236}">
                <a16:creationId xmlns:a16="http://schemas.microsoft.com/office/drawing/2014/main" id="{5D7EBD84-DA7F-401F-BC2B-5B16984D6B69}"/>
              </a:ext>
            </a:extLst>
          </p:cNvPr>
          <p:cNvGraphicFramePr>
            <a:graphicFrameLocks noChangeAspect="1"/>
          </p:cNvGraphicFramePr>
          <p:nvPr/>
        </p:nvGraphicFramePr>
        <p:xfrm>
          <a:off x="2890693" y="2790303"/>
          <a:ext cx="2949864" cy="583045"/>
        </p:xfrm>
        <a:graphic>
          <a:graphicData uri="http://schemas.openxmlformats.org/presentationml/2006/ole">
            <mc:AlternateContent xmlns:mc="http://schemas.openxmlformats.org/markup-compatibility/2006">
              <mc:Choice xmlns:v="urn:schemas-microsoft-com:vml" Requires="v">
                <p:oleObj spid="_x0000_s152671" name="Equation" r:id="rId5" imgW="3276600" imgH="647700" progId="Equation.3">
                  <p:embed/>
                </p:oleObj>
              </mc:Choice>
              <mc:Fallback>
                <p:oleObj name="Equation" r:id="rId5" imgW="3276600" imgH="647700" progId="Equation.3">
                  <p:embed/>
                  <p:pic>
                    <p:nvPicPr>
                      <p:cNvPr id="23" name="Object 22" descr="the absolute of v = square root of start expression nu sub 1 squared + nu sub 2 squared + ellipsis + nu sub n squared end expression">
                        <a:extLst>
                          <a:ext uri="{FF2B5EF4-FFF2-40B4-BE49-F238E27FC236}">
                            <a16:creationId xmlns:a16="http://schemas.microsoft.com/office/drawing/2014/main" id="{5D7EBD84-DA7F-401F-BC2B-5B16984D6B69}"/>
                          </a:ext>
                        </a:extLst>
                      </p:cNvPr>
                      <p:cNvPicPr/>
                      <p:nvPr/>
                    </p:nvPicPr>
                    <p:blipFill>
                      <a:blip r:embed="rId6"/>
                      <a:stretch>
                        <a:fillRect/>
                      </a:stretch>
                    </p:blipFill>
                    <p:spPr>
                      <a:xfrm>
                        <a:off x="2890693" y="2790303"/>
                        <a:ext cx="2949864" cy="58304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2D99086-AA4F-433D-8C5C-4F2E16525385}"/>
              </a:ext>
            </a:extLst>
          </p:cNvPr>
          <p:cNvSpPr>
            <a:spLocks noGrp="1"/>
          </p:cNvSpPr>
          <p:nvPr>
            <p:ph idx="14"/>
          </p:nvPr>
        </p:nvSpPr>
        <p:spPr>
          <a:xfrm>
            <a:off x="443753" y="3603049"/>
            <a:ext cx="8229600" cy="424421"/>
          </a:xfrm>
        </p:spPr>
        <p:txBody>
          <a:bodyPr/>
          <a:lstStyle/>
          <a:p>
            <a:pPr marL="0" indent="0">
              <a:buNone/>
            </a:pPr>
            <a:r>
              <a:rPr lang="en-US" sz="2400" b="1" dirty="0"/>
              <a:t>Addition</a:t>
            </a:r>
            <a:r>
              <a:rPr lang="en-US" sz="2400" dirty="0"/>
              <a:t> of two vectors:</a:t>
            </a:r>
            <a:endParaRPr lang="en-US" sz="2400" b="1" dirty="0"/>
          </a:p>
        </p:txBody>
      </p:sp>
      <p:graphicFrame>
        <p:nvGraphicFramePr>
          <p:cNvPr id="24" name="Object 23" descr="left brace u sub 1, u sub 2, ellipsis, u sub n right brace + left brace nu sub 1, nu sub 2, ellipsis, nu sub n right brace = left brace u sub 1 + nu sub 1, u sub 2 + nu sub 2, ellipsis, u sub n + nu sub n right brace ">
            <a:extLst>
              <a:ext uri="{FF2B5EF4-FFF2-40B4-BE49-F238E27FC236}">
                <a16:creationId xmlns:a16="http://schemas.microsoft.com/office/drawing/2014/main" id="{5B29EDD4-6D24-49DF-B187-70257E63AAC5}"/>
              </a:ext>
            </a:extLst>
          </p:cNvPr>
          <p:cNvGraphicFramePr>
            <a:graphicFrameLocks noChangeAspect="1"/>
          </p:cNvGraphicFramePr>
          <p:nvPr/>
        </p:nvGraphicFramePr>
        <p:xfrm>
          <a:off x="1245335" y="4114800"/>
          <a:ext cx="6780331" cy="472314"/>
        </p:xfrm>
        <a:graphic>
          <a:graphicData uri="http://schemas.openxmlformats.org/presentationml/2006/ole">
            <mc:AlternateContent xmlns:mc="http://schemas.openxmlformats.org/markup-compatibility/2006">
              <mc:Choice xmlns:v="urn:schemas-microsoft-com:vml" Requires="v">
                <p:oleObj spid="_x0000_s152672" name="Equation" r:id="rId7" imgW="8204200" imgH="571500" progId="Equation.3">
                  <p:embed/>
                </p:oleObj>
              </mc:Choice>
              <mc:Fallback>
                <p:oleObj name="Equation" r:id="rId7" imgW="8204200" imgH="571500" progId="Equation.3">
                  <p:embed/>
                  <p:pic>
                    <p:nvPicPr>
                      <p:cNvPr id="24" name="Object 23" descr="left brace u sub 1, u sub 2, ellipsis, u sub n right brace + left brace nu sub 1, nu sub 2, ellipsis, nu sub n right brace = left brace u sub 1 + nu sub 1, u sub 2 + nu sub 2, ellipsis, u sub n + nu sub n right brace ">
                        <a:extLst>
                          <a:ext uri="{FF2B5EF4-FFF2-40B4-BE49-F238E27FC236}">
                            <a16:creationId xmlns:a16="http://schemas.microsoft.com/office/drawing/2014/main" id="{5B29EDD4-6D24-49DF-B187-70257E63AAC5}"/>
                          </a:ext>
                        </a:extLst>
                      </p:cNvPr>
                      <p:cNvPicPr/>
                      <p:nvPr/>
                    </p:nvPicPr>
                    <p:blipFill>
                      <a:blip r:embed="rId8"/>
                      <a:stretch>
                        <a:fillRect/>
                      </a:stretch>
                    </p:blipFill>
                    <p:spPr>
                      <a:xfrm>
                        <a:off x="1245335" y="4114800"/>
                        <a:ext cx="6780331" cy="47231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A2DA64B-B264-4AE0-B6EB-29CD49504D37}"/>
              </a:ext>
            </a:extLst>
          </p:cNvPr>
          <p:cNvSpPr>
            <a:spLocks noGrp="1"/>
          </p:cNvSpPr>
          <p:nvPr>
            <p:ph idx="15"/>
          </p:nvPr>
        </p:nvSpPr>
        <p:spPr>
          <a:xfrm>
            <a:off x="457200" y="4768068"/>
            <a:ext cx="8229600" cy="490884"/>
          </a:xfrm>
        </p:spPr>
        <p:txBody>
          <a:bodyPr/>
          <a:lstStyle/>
          <a:p>
            <a:pPr marL="0" indent="0">
              <a:buNone/>
            </a:pPr>
            <a:r>
              <a:rPr lang="en-US" sz="2400" b="1" dirty="0"/>
              <a:t>Scalar multiplication</a:t>
            </a:r>
            <a:r>
              <a:rPr lang="en-US" sz="2400" dirty="0"/>
              <a:t> of a vector by a real number:</a:t>
            </a:r>
            <a:endParaRPr lang="en-IN" sz="2400" dirty="0"/>
          </a:p>
        </p:txBody>
      </p:sp>
      <p:graphicFrame>
        <p:nvGraphicFramePr>
          <p:cNvPr id="25" name="Object 24" descr="k left brace v sub 1, v sub 2, ellipsis, v sub n right brace = left brace k v sub 1, k v sub 2, ellipsis, k v sub n brace ">
            <a:extLst>
              <a:ext uri="{FF2B5EF4-FFF2-40B4-BE49-F238E27FC236}">
                <a16:creationId xmlns:a16="http://schemas.microsoft.com/office/drawing/2014/main" id="{1796EAF1-35A1-4D06-B671-C26FC2DA834E}"/>
              </a:ext>
            </a:extLst>
          </p:cNvPr>
          <p:cNvGraphicFramePr>
            <a:graphicFrameLocks noChangeAspect="1"/>
          </p:cNvGraphicFramePr>
          <p:nvPr/>
        </p:nvGraphicFramePr>
        <p:xfrm>
          <a:off x="2286000" y="5410200"/>
          <a:ext cx="4711700" cy="571500"/>
        </p:xfrm>
        <a:graphic>
          <a:graphicData uri="http://schemas.openxmlformats.org/presentationml/2006/ole">
            <mc:AlternateContent xmlns:mc="http://schemas.openxmlformats.org/markup-compatibility/2006">
              <mc:Choice xmlns:v="urn:schemas-microsoft-com:vml" Requires="v">
                <p:oleObj spid="_x0000_s152673" name="Equation" r:id="rId9" imgW="4711700" imgH="571500" progId="Equation.3">
                  <p:embed/>
                </p:oleObj>
              </mc:Choice>
              <mc:Fallback>
                <p:oleObj name="Equation" r:id="rId9" imgW="4711700" imgH="571500" progId="Equation.3">
                  <p:embed/>
                  <p:pic>
                    <p:nvPicPr>
                      <p:cNvPr id="25" name="Object 24" descr="k left brace v sub 1, v sub 2, ellipsis, v sub n right brace = left brace k v sub 1, k v sub 2, ellipsis, k v sub n brace ">
                        <a:extLst>
                          <a:ext uri="{FF2B5EF4-FFF2-40B4-BE49-F238E27FC236}">
                            <a16:creationId xmlns:a16="http://schemas.microsoft.com/office/drawing/2014/main" id="{1796EAF1-35A1-4D06-B671-C26FC2DA834E}"/>
                          </a:ext>
                        </a:extLst>
                      </p:cNvPr>
                      <p:cNvPicPr/>
                      <p:nvPr/>
                    </p:nvPicPr>
                    <p:blipFill>
                      <a:blip r:embed="rId10"/>
                      <a:stretch>
                        <a:fillRect/>
                      </a:stretch>
                    </p:blipFill>
                    <p:spPr>
                      <a:xfrm>
                        <a:off x="2286000" y="5410200"/>
                        <a:ext cx="4711700" cy="571500"/>
                      </a:xfrm>
                      <a:prstGeom prst="rect">
                        <a:avLst/>
                      </a:prstGeom>
                    </p:spPr>
                  </p:pic>
                </p:oleObj>
              </mc:Fallback>
            </mc:AlternateContent>
          </a:graphicData>
        </a:graphic>
      </p:graphicFrame>
    </p:spTree>
    <p:extLst>
      <p:ext uri="{BB962C8B-B14F-4D97-AF65-F5344CB8AC3E}">
        <p14:creationId xmlns:p14="http://schemas.microsoft.com/office/powerpoint/2010/main" val="459259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66B4-4035-4809-89F0-AB609CEDE069}"/>
              </a:ext>
            </a:extLst>
          </p:cNvPr>
          <p:cNvSpPr>
            <a:spLocks noGrp="1"/>
          </p:cNvSpPr>
          <p:nvPr>
            <p:ph type="title"/>
          </p:nvPr>
        </p:nvSpPr>
        <p:spPr/>
        <p:txBody>
          <a:bodyPr/>
          <a:lstStyle/>
          <a:p>
            <a:r>
              <a:rPr lang="en-US" dirty="0"/>
              <a:t>Vectors in </a:t>
            </a:r>
            <a:r>
              <a:rPr lang="en-US" i="1" dirty="0"/>
              <a:t>n</a:t>
            </a:r>
            <a:r>
              <a:rPr lang="en-US" dirty="0"/>
              <a:t> Dimensions </a:t>
            </a:r>
            <a:r>
              <a:rPr lang="en-US" sz="2000" b="0" dirty="0"/>
              <a:t>(2 of 3)</a:t>
            </a:r>
            <a:endParaRPr lang="en-US" dirty="0"/>
          </a:p>
        </p:txBody>
      </p:sp>
      <p:sp>
        <p:nvSpPr>
          <p:cNvPr id="3" name="Content Placeholder 2">
            <a:extLst>
              <a:ext uri="{FF2B5EF4-FFF2-40B4-BE49-F238E27FC236}">
                <a16:creationId xmlns:a16="http://schemas.microsoft.com/office/drawing/2014/main" id="{925237F2-1D61-44F6-8387-B34B40EC1921}"/>
              </a:ext>
            </a:extLst>
          </p:cNvPr>
          <p:cNvSpPr>
            <a:spLocks noGrp="1"/>
          </p:cNvSpPr>
          <p:nvPr>
            <p:ph idx="1"/>
          </p:nvPr>
        </p:nvSpPr>
        <p:spPr>
          <a:xfrm>
            <a:off x="457201" y="1600201"/>
            <a:ext cx="5173038" cy="372437"/>
          </a:xfrm>
        </p:spPr>
        <p:txBody>
          <a:bodyPr/>
          <a:lstStyle/>
          <a:p>
            <a:pPr marL="0" indent="0">
              <a:buNone/>
            </a:pPr>
            <a:r>
              <a:rPr lang="en-US" sz="2200" b="1" dirty="0"/>
              <a:t>Example: </a:t>
            </a:r>
            <a:r>
              <a:rPr lang="en-US" sz="2200" dirty="0"/>
              <a:t>The components of the vector</a:t>
            </a:r>
          </a:p>
        </p:txBody>
      </p:sp>
      <p:graphicFrame>
        <p:nvGraphicFramePr>
          <p:cNvPr id="22" name="Object 21" descr="u = left brace 70.9, 63.2, 77.2, 47.1, 55.6 right brace">
            <a:extLst>
              <a:ext uri="{FF2B5EF4-FFF2-40B4-BE49-F238E27FC236}">
                <a16:creationId xmlns:a16="http://schemas.microsoft.com/office/drawing/2014/main" id="{350C4553-FE2F-47FF-BDAD-A955C0436E0B}"/>
              </a:ext>
            </a:extLst>
          </p:cNvPr>
          <p:cNvGraphicFramePr>
            <a:graphicFrameLocks noChangeAspect="1"/>
          </p:cNvGraphicFramePr>
          <p:nvPr>
            <p:extLst>
              <p:ext uri="{D42A27DB-BD31-4B8C-83A1-F6EECF244321}">
                <p14:modId xmlns:p14="http://schemas.microsoft.com/office/powerpoint/2010/main" val="2395707748"/>
              </p:ext>
            </p:extLst>
          </p:nvPr>
        </p:nvGraphicFramePr>
        <p:xfrm>
          <a:off x="5670239" y="1623178"/>
          <a:ext cx="3342578" cy="368754"/>
        </p:xfrm>
        <a:graphic>
          <a:graphicData uri="http://schemas.openxmlformats.org/presentationml/2006/ole">
            <mc:AlternateContent xmlns:mc="http://schemas.openxmlformats.org/markup-compatibility/2006">
              <mc:Choice xmlns:v="urn:schemas-microsoft-com:vml" Requires="v">
                <p:oleObj spid="_x0000_s153722" name="Equation" r:id="rId3" imgW="3568680" imgH="393480" progId="Equation.DSMT4">
                  <p:embed/>
                </p:oleObj>
              </mc:Choice>
              <mc:Fallback>
                <p:oleObj name="Equation" r:id="rId3" imgW="3568680" imgH="393480" progId="Equation.DSMT4">
                  <p:embed/>
                  <p:pic>
                    <p:nvPicPr>
                      <p:cNvPr id="22" name="Object 21" descr="u = left brace 70.9, 63.2, 77.2, 47.1, 55.6 right brace">
                        <a:extLst>
                          <a:ext uri="{FF2B5EF4-FFF2-40B4-BE49-F238E27FC236}">
                            <a16:creationId xmlns:a16="http://schemas.microsoft.com/office/drawing/2014/main" id="{350C4553-FE2F-47FF-BDAD-A955C0436E0B}"/>
                          </a:ext>
                        </a:extLst>
                      </p:cNvPr>
                      <p:cNvPicPr/>
                      <p:nvPr/>
                    </p:nvPicPr>
                    <p:blipFill>
                      <a:blip r:embed="rId4"/>
                      <a:stretch>
                        <a:fillRect/>
                      </a:stretch>
                    </p:blipFill>
                    <p:spPr>
                      <a:xfrm>
                        <a:off x="5670239" y="1623178"/>
                        <a:ext cx="3342578" cy="368754"/>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64D7C837-63C6-4F42-B974-5F7E3101C5AC}"/>
              </a:ext>
            </a:extLst>
          </p:cNvPr>
          <p:cNvSpPr>
            <a:spLocks noGrp="1"/>
          </p:cNvSpPr>
          <p:nvPr>
            <p:ph idx="13"/>
          </p:nvPr>
        </p:nvSpPr>
        <p:spPr>
          <a:xfrm>
            <a:off x="457200" y="2044557"/>
            <a:ext cx="8306656" cy="1047964"/>
          </a:xfrm>
        </p:spPr>
        <p:txBody>
          <a:bodyPr/>
          <a:lstStyle/>
          <a:p>
            <a:pPr marL="0" indent="0">
              <a:buNone/>
            </a:pPr>
            <a:r>
              <a:rPr lang="en-US" sz="2200" dirty="0"/>
              <a:t>contain the average temperatures (in degrees Fahrenheit) recorded between the years 2006 and 2010 in Houston, Los Angeles, Miami, Minneapolis, and New York. Likewise, the vectors</a:t>
            </a:r>
          </a:p>
        </p:txBody>
      </p:sp>
      <p:graphicFrame>
        <p:nvGraphicFramePr>
          <p:cNvPr id="23" name="Object 22" descr="v = left brace 71.2, 64.3, 78.0, 47.1, 56.0 right brace and w = left brace 72.5, 64.7, 78.6, 47.6, 56.5 right brace ">
            <a:extLst>
              <a:ext uri="{FF2B5EF4-FFF2-40B4-BE49-F238E27FC236}">
                <a16:creationId xmlns:a16="http://schemas.microsoft.com/office/drawing/2014/main" id="{73615774-A84F-4F56-8A36-9A1F83224B45}"/>
              </a:ext>
            </a:extLst>
          </p:cNvPr>
          <p:cNvGraphicFramePr>
            <a:graphicFrameLocks noChangeAspect="1"/>
          </p:cNvGraphicFramePr>
          <p:nvPr/>
        </p:nvGraphicFramePr>
        <p:xfrm>
          <a:off x="457200" y="3164440"/>
          <a:ext cx="7823200" cy="393700"/>
        </p:xfrm>
        <a:graphic>
          <a:graphicData uri="http://schemas.openxmlformats.org/presentationml/2006/ole">
            <mc:AlternateContent xmlns:mc="http://schemas.openxmlformats.org/markup-compatibility/2006">
              <mc:Choice xmlns:v="urn:schemas-microsoft-com:vml" Requires="v">
                <p:oleObj spid="_x0000_s153723" name="Equation" r:id="rId5" imgW="7823160" imgH="393480" progId="Equation.DSMT4">
                  <p:embed/>
                </p:oleObj>
              </mc:Choice>
              <mc:Fallback>
                <p:oleObj name="Equation" r:id="rId5" imgW="7823160" imgH="393480" progId="Equation.DSMT4">
                  <p:embed/>
                  <p:pic>
                    <p:nvPicPr>
                      <p:cNvPr id="23" name="Object 22" descr="v = left brace 71.2, 64.3, 78.0, 47.1, 56.0 right brace and w = left brace 72.5, 64.7, 78.6, 47.6, 56.5 right brace ">
                        <a:extLst>
                          <a:ext uri="{FF2B5EF4-FFF2-40B4-BE49-F238E27FC236}">
                            <a16:creationId xmlns:a16="http://schemas.microsoft.com/office/drawing/2014/main" id="{73615774-A84F-4F56-8A36-9A1F83224B45}"/>
                          </a:ext>
                        </a:extLst>
                      </p:cNvPr>
                      <p:cNvPicPr/>
                      <p:nvPr/>
                    </p:nvPicPr>
                    <p:blipFill>
                      <a:blip r:embed="rId6"/>
                      <a:stretch>
                        <a:fillRect/>
                      </a:stretch>
                    </p:blipFill>
                    <p:spPr>
                      <a:xfrm>
                        <a:off x="457200" y="3164440"/>
                        <a:ext cx="7823200" cy="3937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5864831-C3C1-41B3-940F-B2CC6D402D66}"/>
              </a:ext>
            </a:extLst>
          </p:cNvPr>
          <p:cNvSpPr>
            <a:spLocks noGrp="1"/>
          </p:cNvSpPr>
          <p:nvPr>
            <p:ph idx="14"/>
          </p:nvPr>
        </p:nvSpPr>
        <p:spPr>
          <a:xfrm>
            <a:off x="443753" y="3635188"/>
            <a:ext cx="8494764" cy="1446963"/>
          </a:xfrm>
        </p:spPr>
        <p:txBody>
          <a:bodyPr/>
          <a:lstStyle/>
          <a:p>
            <a:pPr marL="0" indent="0">
              <a:buNone/>
            </a:pPr>
            <a:r>
              <a:rPr lang="en-US" sz="2200" dirty="0"/>
              <a:t>represent average temperatures in the same cities over the periods 2011 through 2015 and 2016 through 2020. Find the vector whose components are the average temperatures between the year 2006 and the year 2020 in these cities.</a:t>
            </a:r>
          </a:p>
        </p:txBody>
      </p:sp>
      <p:graphicFrame>
        <p:nvGraphicFramePr>
          <p:cNvPr id="26" name="Object 25" descr="the absolute of start expression 1 half u end expression.">
            <a:extLst>
              <a:ext uri="{FF2B5EF4-FFF2-40B4-BE49-F238E27FC236}">
                <a16:creationId xmlns:a16="http://schemas.microsoft.com/office/drawing/2014/main" id="{F8378EEA-EB4B-4681-8B4C-B291DFE4E651}"/>
              </a:ext>
            </a:extLst>
          </p:cNvPr>
          <p:cNvGraphicFramePr>
            <a:graphicFrameLocks noChangeAspect="1"/>
          </p:cNvGraphicFramePr>
          <p:nvPr/>
        </p:nvGraphicFramePr>
        <p:xfrm>
          <a:off x="1752600" y="5257799"/>
          <a:ext cx="623455" cy="854364"/>
        </p:xfrm>
        <a:graphic>
          <a:graphicData uri="http://schemas.openxmlformats.org/presentationml/2006/ole">
            <mc:AlternateContent xmlns:mc="http://schemas.openxmlformats.org/markup-compatibility/2006">
              <mc:Choice xmlns:v="urn:schemas-microsoft-com:vml" Requires="v">
                <p:oleObj spid="_x0000_s153724" name="Equation" r:id="rId7" imgW="685800" imgH="939600" progId="Equation.DSMT4">
                  <p:embed/>
                </p:oleObj>
              </mc:Choice>
              <mc:Fallback>
                <p:oleObj name="Equation" r:id="rId7" imgW="685800" imgH="939600" progId="Equation.DSMT4">
                  <p:embed/>
                  <p:pic>
                    <p:nvPicPr>
                      <p:cNvPr id="26" name="Object 25" descr="the absolute of start expression 1 half u end expression.">
                        <a:extLst>
                          <a:ext uri="{FF2B5EF4-FFF2-40B4-BE49-F238E27FC236}">
                            <a16:creationId xmlns:a16="http://schemas.microsoft.com/office/drawing/2014/main" id="{F8378EEA-EB4B-4681-8B4C-B291DFE4E651}"/>
                          </a:ext>
                        </a:extLst>
                      </p:cNvPr>
                      <p:cNvPicPr/>
                      <p:nvPr/>
                    </p:nvPicPr>
                    <p:blipFill>
                      <a:blip r:embed="rId8"/>
                      <a:stretch>
                        <a:fillRect/>
                      </a:stretch>
                    </p:blipFill>
                    <p:spPr>
                      <a:xfrm>
                        <a:off x="1752600" y="5257799"/>
                        <a:ext cx="623455" cy="854364"/>
                      </a:xfrm>
                      <a:prstGeom prst="rect">
                        <a:avLst/>
                      </a:prstGeom>
                    </p:spPr>
                  </p:pic>
                </p:oleObj>
              </mc:Fallback>
            </mc:AlternateContent>
          </a:graphicData>
        </a:graphic>
      </p:graphicFrame>
      <p:graphicFrame>
        <p:nvGraphicFramePr>
          <p:cNvPr id="24" name="Object 23" descr="u = left brace negative 1, 3, 1 right brace">
            <a:extLst>
              <a:ext uri="{FF2B5EF4-FFF2-40B4-BE49-F238E27FC236}">
                <a16:creationId xmlns:a16="http://schemas.microsoft.com/office/drawing/2014/main" id="{C96357A0-D5D1-48A2-9FE6-C07C65CFDFEC}"/>
              </a:ext>
            </a:extLst>
          </p:cNvPr>
          <p:cNvGraphicFramePr>
            <a:graphicFrameLocks noChangeAspect="1"/>
          </p:cNvGraphicFramePr>
          <p:nvPr/>
        </p:nvGraphicFramePr>
        <p:xfrm>
          <a:off x="3352800" y="5460687"/>
          <a:ext cx="1486724" cy="421608"/>
        </p:xfrm>
        <a:graphic>
          <a:graphicData uri="http://schemas.openxmlformats.org/presentationml/2006/ole">
            <mc:AlternateContent xmlns:mc="http://schemas.openxmlformats.org/markup-compatibility/2006">
              <mc:Choice xmlns:v="urn:schemas-microsoft-com:vml" Requires="v">
                <p:oleObj spid="_x0000_s153725" name="Equation" r:id="rId9" imgW="1701720" imgH="482400" progId="Equation.DSMT4">
                  <p:embed/>
                </p:oleObj>
              </mc:Choice>
              <mc:Fallback>
                <p:oleObj name="Equation" r:id="rId9" imgW="1701720" imgH="482400" progId="Equation.DSMT4">
                  <p:embed/>
                  <p:pic>
                    <p:nvPicPr>
                      <p:cNvPr id="24" name="Object 23" descr="u = left brace negative 1, 3, 1 right brace">
                        <a:extLst>
                          <a:ext uri="{FF2B5EF4-FFF2-40B4-BE49-F238E27FC236}">
                            <a16:creationId xmlns:a16="http://schemas.microsoft.com/office/drawing/2014/main" id="{C96357A0-D5D1-48A2-9FE6-C07C65CFDFEC}"/>
                          </a:ext>
                        </a:extLst>
                      </p:cNvPr>
                      <p:cNvPicPr/>
                      <p:nvPr/>
                    </p:nvPicPr>
                    <p:blipFill>
                      <a:blip r:embed="rId10"/>
                      <a:stretch>
                        <a:fillRect/>
                      </a:stretch>
                    </p:blipFill>
                    <p:spPr>
                      <a:xfrm>
                        <a:off x="3352800" y="5460687"/>
                        <a:ext cx="1486724" cy="421608"/>
                      </a:xfrm>
                      <a:prstGeom prst="rect">
                        <a:avLst/>
                      </a:prstGeom>
                    </p:spPr>
                  </p:pic>
                </p:oleObj>
              </mc:Fallback>
            </mc:AlternateContent>
          </a:graphicData>
        </a:graphic>
      </p:graphicFrame>
      <p:graphicFrame>
        <p:nvGraphicFramePr>
          <p:cNvPr id="25" name="Object 24" descr="v = left brace 4, 7, 0 right brace.">
            <a:extLst>
              <a:ext uri="{FF2B5EF4-FFF2-40B4-BE49-F238E27FC236}">
                <a16:creationId xmlns:a16="http://schemas.microsoft.com/office/drawing/2014/main" id="{FD89F255-64CD-4282-AF42-F466C8FC3364}"/>
              </a:ext>
            </a:extLst>
          </p:cNvPr>
          <p:cNvGraphicFramePr>
            <a:graphicFrameLocks noChangeAspect="1"/>
          </p:cNvGraphicFramePr>
          <p:nvPr/>
        </p:nvGraphicFramePr>
        <p:xfrm>
          <a:off x="5556252" y="5429862"/>
          <a:ext cx="1397045" cy="393241"/>
        </p:xfrm>
        <a:graphic>
          <a:graphicData uri="http://schemas.openxmlformats.org/presentationml/2006/ole">
            <mc:AlternateContent xmlns:mc="http://schemas.openxmlformats.org/markup-compatibility/2006">
              <mc:Choice xmlns:v="urn:schemas-microsoft-com:vml" Requires="v">
                <p:oleObj spid="_x0000_s153726" name="Equation" r:id="rId11" imgW="1714320" imgH="482400" progId="Equation.DSMT4">
                  <p:embed/>
                </p:oleObj>
              </mc:Choice>
              <mc:Fallback>
                <p:oleObj name="Equation" r:id="rId11" imgW="1714320" imgH="482400" progId="Equation.DSMT4">
                  <p:embed/>
                  <p:pic>
                    <p:nvPicPr>
                      <p:cNvPr id="25" name="Object 24" descr="v = left brace 4, 7, 0 right brace.">
                        <a:extLst>
                          <a:ext uri="{FF2B5EF4-FFF2-40B4-BE49-F238E27FC236}">
                            <a16:creationId xmlns:a16="http://schemas.microsoft.com/office/drawing/2014/main" id="{FD89F255-64CD-4282-AF42-F466C8FC3364}"/>
                          </a:ext>
                        </a:extLst>
                      </p:cNvPr>
                      <p:cNvPicPr/>
                      <p:nvPr/>
                    </p:nvPicPr>
                    <p:blipFill>
                      <a:blip r:embed="rId12"/>
                      <a:stretch>
                        <a:fillRect/>
                      </a:stretch>
                    </p:blipFill>
                    <p:spPr>
                      <a:xfrm>
                        <a:off x="5556252" y="5429862"/>
                        <a:ext cx="1397045" cy="393241"/>
                      </a:xfrm>
                      <a:prstGeom prst="rect">
                        <a:avLst/>
                      </a:prstGeom>
                    </p:spPr>
                  </p:pic>
                </p:oleObj>
              </mc:Fallback>
            </mc:AlternateContent>
          </a:graphicData>
        </a:graphic>
      </p:graphicFrame>
    </p:spTree>
    <p:extLst>
      <p:ext uri="{BB962C8B-B14F-4D97-AF65-F5344CB8AC3E}">
        <p14:creationId xmlns:p14="http://schemas.microsoft.com/office/powerpoint/2010/main" val="1214786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9728-ABAC-4B7C-9CE3-C81BEAD524D3}"/>
              </a:ext>
            </a:extLst>
          </p:cNvPr>
          <p:cNvSpPr>
            <a:spLocks noGrp="1"/>
          </p:cNvSpPr>
          <p:nvPr>
            <p:ph type="title"/>
          </p:nvPr>
        </p:nvSpPr>
        <p:spPr/>
        <p:txBody>
          <a:bodyPr/>
          <a:lstStyle/>
          <a:p>
            <a:r>
              <a:rPr lang="en-US" dirty="0"/>
              <a:t>Vectors in </a:t>
            </a:r>
            <a:r>
              <a:rPr lang="en-US" i="1" dirty="0"/>
              <a:t>n</a:t>
            </a:r>
            <a:r>
              <a:rPr lang="en-US" dirty="0"/>
              <a:t> Dimensions </a:t>
            </a:r>
            <a:r>
              <a:rPr lang="en-US" sz="2000" b="0" dirty="0"/>
              <a:t>(3 of 3)</a:t>
            </a:r>
            <a:endParaRPr lang="en-US" dirty="0"/>
          </a:p>
        </p:txBody>
      </p:sp>
      <p:sp>
        <p:nvSpPr>
          <p:cNvPr id="3" name="Content Placeholder 2">
            <a:extLst>
              <a:ext uri="{FF2B5EF4-FFF2-40B4-BE49-F238E27FC236}">
                <a16:creationId xmlns:a16="http://schemas.microsoft.com/office/drawing/2014/main" id="{B07C8B8D-51A2-4988-9789-CD4C051BD67D}"/>
              </a:ext>
            </a:extLst>
          </p:cNvPr>
          <p:cNvSpPr>
            <a:spLocks noGrp="1"/>
          </p:cNvSpPr>
          <p:nvPr>
            <p:ph idx="1"/>
          </p:nvPr>
        </p:nvSpPr>
        <p:spPr>
          <a:xfrm>
            <a:off x="457200" y="1600201"/>
            <a:ext cx="8229600" cy="1225192"/>
          </a:xfrm>
        </p:spPr>
        <p:txBody>
          <a:bodyPr/>
          <a:lstStyle/>
          <a:p>
            <a:pPr marL="0" indent="0">
              <a:buNone/>
            </a:pPr>
            <a:r>
              <a:rPr lang="en-US" sz="2400" b="1" dirty="0"/>
              <a:t>Solution: </a:t>
            </a:r>
            <a:r>
              <a:rPr lang="en-US" sz="2400" dirty="0"/>
              <a:t>To find the vector containing average temperatures, we add scalar multiples of the three vectors (in other words, we evaluate a linear combination):</a:t>
            </a:r>
          </a:p>
        </p:txBody>
      </p:sp>
      <p:graphicFrame>
        <p:nvGraphicFramePr>
          <p:cNvPr id="8" name="Object 7" descr="a = 1 third u + 1 third v + 1 third w">
            <a:extLst>
              <a:ext uri="{FF2B5EF4-FFF2-40B4-BE49-F238E27FC236}">
                <a16:creationId xmlns:a16="http://schemas.microsoft.com/office/drawing/2014/main" id="{F600178E-B48A-4C26-9F79-78952BAA03D9}"/>
              </a:ext>
            </a:extLst>
          </p:cNvPr>
          <p:cNvGraphicFramePr>
            <a:graphicFrameLocks noChangeAspect="1"/>
          </p:cNvGraphicFramePr>
          <p:nvPr/>
        </p:nvGraphicFramePr>
        <p:xfrm>
          <a:off x="609600" y="2895600"/>
          <a:ext cx="2501900" cy="842962"/>
        </p:xfrm>
        <a:graphic>
          <a:graphicData uri="http://schemas.openxmlformats.org/presentationml/2006/ole">
            <mc:AlternateContent xmlns:mc="http://schemas.openxmlformats.org/markup-compatibility/2006">
              <mc:Choice xmlns:v="urn:schemas-microsoft-com:vml" Requires="v">
                <p:oleObj spid="_x0000_s155722" name="Equation" r:id="rId3" imgW="2603500" imgH="876300" progId="Equation.3">
                  <p:embed/>
                </p:oleObj>
              </mc:Choice>
              <mc:Fallback>
                <p:oleObj name="Equation" r:id="rId3" imgW="2603500" imgH="876300" progId="Equation.3">
                  <p:embed/>
                  <p:pic>
                    <p:nvPicPr>
                      <p:cNvPr id="8" name="Object 7" descr="a = 1 third u + 1 third v + 1 third w">
                        <a:extLst>
                          <a:ext uri="{FF2B5EF4-FFF2-40B4-BE49-F238E27FC236}">
                            <a16:creationId xmlns:a16="http://schemas.microsoft.com/office/drawing/2014/main" id="{F600178E-B48A-4C26-9F79-78952BAA03D9}"/>
                          </a:ext>
                        </a:extLst>
                      </p:cNvPr>
                      <p:cNvPicPr/>
                      <p:nvPr/>
                    </p:nvPicPr>
                    <p:blipFill>
                      <a:blip r:embed="rId4"/>
                      <a:stretch>
                        <a:fillRect/>
                      </a:stretch>
                    </p:blipFill>
                    <p:spPr>
                      <a:xfrm>
                        <a:off x="609600" y="2895600"/>
                        <a:ext cx="2501900" cy="842962"/>
                      </a:xfrm>
                      <a:prstGeom prst="rect">
                        <a:avLst/>
                      </a:prstGeom>
                    </p:spPr>
                  </p:pic>
                </p:oleObj>
              </mc:Fallback>
            </mc:AlternateContent>
          </a:graphicData>
        </a:graphic>
      </p:graphicFrame>
      <p:graphicFrame>
        <p:nvGraphicFramePr>
          <p:cNvPr id="9" name="Object 8" descr=" = 1 third u = left brace 70.9, 63.2, 77.2, 47.1, 55.6 right brace + 1 third left brace 71.2, 64.3, 78.0, 47.1, 56.0 right brace + 1 third  left brace 72.5, 64.7, 78.6, 47.6, 56.5 right brace ">
            <a:extLst>
              <a:ext uri="{FF2B5EF4-FFF2-40B4-BE49-F238E27FC236}">
                <a16:creationId xmlns:a16="http://schemas.microsoft.com/office/drawing/2014/main" id="{0E2DD565-D096-4091-A3E8-3DE7982CECFD}"/>
              </a:ext>
            </a:extLst>
          </p:cNvPr>
          <p:cNvGraphicFramePr>
            <a:graphicFrameLocks noChangeAspect="1"/>
          </p:cNvGraphicFramePr>
          <p:nvPr/>
        </p:nvGraphicFramePr>
        <p:xfrm>
          <a:off x="807277" y="3808769"/>
          <a:ext cx="7529445" cy="1614786"/>
        </p:xfrm>
        <a:graphic>
          <a:graphicData uri="http://schemas.openxmlformats.org/presentationml/2006/ole">
            <mc:AlternateContent xmlns:mc="http://schemas.openxmlformats.org/markup-compatibility/2006">
              <mc:Choice xmlns:v="urn:schemas-microsoft-com:vml" Requires="v">
                <p:oleObj spid="_x0000_s155723" name="Equation" r:id="rId5" imgW="8572500" imgH="1841500" progId="Equation.3">
                  <p:embed/>
                </p:oleObj>
              </mc:Choice>
              <mc:Fallback>
                <p:oleObj name="Equation" r:id="rId5" imgW="8572500" imgH="1841500" progId="Equation.3">
                  <p:embed/>
                  <p:pic>
                    <p:nvPicPr>
                      <p:cNvPr id="9" name="Object 8" descr=" = 1 third u = left brace 70.9, 63.2, 77.2, 47.1, 55.6 right brace + 1 third left brace 71.2, 64.3, 78.0, 47.1, 56.0 right brace + 1 third  left brace 72.5, 64.7, 78.6, 47.6, 56.5 right brace ">
                        <a:extLst>
                          <a:ext uri="{FF2B5EF4-FFF2-40B4-BE49-F238E27FC236}">
                            <a16:creationId xmlns:a16="http://schemas.microsoft.com/office/drawing/2014/main" id="{0E2DD565-D096-4091-A3E8-3DE7982CECFD}"/>
                          </a:ext>
                        </a:extLst>
                      </p:cNvPr>
                      <p:cNvPicPr/>
                      <p:nvPr/>
                    </p:nvPicPr>
                    <p:blipFill>
                      <a:blip r:embed="rId6"/>
                      <a:stretch>
                        <a:fillRect/>
                      </a:stretch>
                    </p:blipFill>
                    <p:spPr>
                      <a:xfrm>
                        <a:off x="807277" y="3808769"/>
                        <a:ext cx="7529445" cy="1614786"/>
                      </a:xfrm>
                      <a:prstGeom prst="rect">
                        <a:avLst/>
                      </a:prstGeom>
                    </p:spPr>
                  </p:pic>
                </p:oleObj>
              </mc:Fallback>
            </mc:AlternateContent>
          </a:graphicData>
        </a:graphic>
      </p:graphicFrame>
      <p:graphicFrame>
        <p:nvGraphicFramePr>
          <p:cNvPr id="10" name="Object 9" descr="approximately equals  left brace 71.5, 64.1, 77.9, 47.3, 56.0 right brace ">
            <a:extLst>
              <a:ext uri="{FF2B5EF4-FFF2-40B4-BE49-F238E27FC236}">
                <a16:creationId xmlns:a16="http://schemas.microsoft.com/office/drawing/2014/main" id="{9E31A10D-DDB4-4295-BC56-2E4AEA894CC8}"/>
              </a:ext>
            </a:extLst>
          </p:cNvPr>
          <p:cNvGraphicFramePr>
            <a:graphicFrameLocks noChangeAspect="1"/>
          </p:cNvGraphicFramePr>
          <p:nvPr/>
        </p:nvGraphicFramePr>
        <p:xfrm>
          <a:off x="807277" y="5529722"/>
          <a:ext cx="3602182" cy="506557"/>
        </p:xfrm>
        <a:graphic>
          <a:graphicData uri="http://schemas.openxmlformats.org/presentationml/2006/ole">
            <mc:AlternateContent xmlns:mc="http://schemas.openxmlformats.org/markup-compatibility/2006">
              <mc:Choice xmlns:v="urn:schemas-microsoft-com:vml" Requires="v">
                <p:oleObj spid="_x0000_s155724" name="Equation" r:id="rId7" imgW="4064000" imgH="571500" progId="Equation.3">
                  <p:embed/>
                </p:oleObj>
              </mc:Choice>
              <mc:Fallback>
                <p:oleObj name="Equation" r:id="rId7" imgW="4064000" imgH="571500" progId="Equation.3">
                  <p:embed/>
                  <p:pic>
                    <p:nvPicPr>
                      <p:cNvPr id="10" name="Object 9" descr="approximately equals  left brace 71.5, 64.1, 77.9, 47.3, 56.0 right brace ">
                        <a:extLst>
                          <a:ext uri="{FF2B5EF4-FFF2-40B4-BE49-F238E27FC236}">
                            <a16:creationId xmlns:a16="http://schemas.microsoft.com/office/drawing/2014/main" id="{9E31A10D-DDB4-4295-BC56-2E4AEA894CC8}"/>
                          </a:ext>
                        </a:extLst>
                      </p:cNvPr>
                      <p:cNvPicPr/>
                      <p:nvPr/>
                    </p:nvPicPr>
                    <p:blipFill>
                      <a:blip r:embed="rId8"/>
                      <a:stretch>
                        <a:fillRect/>
                      </a:stretch>
                    </p:blipFill>
                    <p:spPr>
                      <a:xfrm>
                        <a:off x="807277" y="5529722"/>
                        <a:ext cx="3602182" cy="506557"/>
                      </a:xfrm>
                      <a:prstGeom prst="rect">
                        <a:avLst/>
                      </a:prstGeom>
                    </p:spPr>
                  </p:pic>
                </p:oleObj>
              </mc:Fallback>
            </mc:AlternateContent>
          </a:graphicData>
        </a:graphic>
      </p:graphicFrame>
    </p:spTree>
    <p:extLst>
      <p:ext uri="{BB962C8B-B14F-4D97-AF65-F5344CB8AC3E}">
        <p14:creationId xmlns:p14="http://schemas.microsoft.com/office/powerpoint/2010/main" val="3589444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altLang="en-US" dirty="0"/>
              <a:t>Section 12.3 </a:t>
            </a:r>
            <a:r>
              <a:rPr lang="en-US" dirty="0"/>
              <a:t>The Dot Product</a:t>
            </a:r>
            <a:endParaRPr lang="en-IN" dirty="0"/>
          </a:p>
        </p:txBody>
      </p:sp>
    </p:spTree>
    <p:extLst>
      <p:ext uri="{BB962C8B-B14F-4D97-AF65-F5344CB8AC3E}">
        <p14:creationId xmlns:p14="http://schemas.microsoft.com/office/powerpoint/2010/main" val="1327539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Angle Between Vectors </a:t>
            </a:r>
            <a:r>
              <a:rPr lang="en-US" sz="2000" b="0" dirty="0"/>
              <a:t>(1 of 6)</a:t>
            </a:r>
            <a:endParaRPr lang="en-IN" sz="2000" b="0" dirty="0"/>
          </a:p>
        </p:txBody>
      </p:sp>
      <p:pic>
        <p:nvPicPr>
          <p:cNvPr id="4" name="Content Placeholder 3" descr="An illustration depicts two vectors, u and v, that form an angle, theta.">
            <a:extLst>
              <a:ext uri="{FF2B5EF4-FFF2-40B4-BE49-F238E27FC236}">
                <a16:creationId xmlns:a16="http://schemas.microsoft.com/office/drawing/2014/main" id="{CC52B71E-544E-4AFE-9C1F-CE1D13396058}"/>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3005862" y="1371600"/>
            <a:ext cx="3242538" cy="4141325"/>
          </a:xfrm>
        </p:spPr>
      </p:pic>
      <p:sp>
        <p:nvSpPr>
          <p:cNvPr id="15" name="Content Placeholder 14"/>
          <p:cNvSpPr>
            <a:spLocks noGrp="1"/>
          </p:cNvSpPr>
          <p:nvPr>
            <p:ph idx="1"/>
          </p:nvPr>
        </p:nvSpPr>
        <p:spPr>
          <a:xfrm>
            <a:off x="484094" y="5626100"/>
            <a:ext cx="7288306" cy="476250"/>
          </a:xfrm>
        </p:spPr>
        <p:txBody>
          <a:bodyPr/>
          <a:lstStyle/>
          <a:p>
            <a:pPr marL="0" indent="0">
              <a:buNone/>
            </a:pPr>
            <a:r>
              <a:rPr lang="en-US" dirty="0"/>
              <a:t>The angle between </a:t>
            </a:r>
            <a:r>
              <a:rPr lang="en-US" b="1" dirty="0"/>
              <a:t>u </a:t>
            </a:r>
            <a:r>
              <a:rPr lang="en-US" dirty="0"/>
              <a:t>and </a:t>
            </a:r>
            <a:r>
              <a:rPr lang="en-US" b="1" dirty="0"/>
              <a:t>v </a:t>
            </a:r>
            <a:r>
              <a:rPr lang="en-US" dirty="0"/>
              <a:t>lies in the interval</a:t>
            </a:r>
            <a:endParaRPr lang="en-IN" dirty="0"/>
          </a:p>
        </p:txBody>
      </p:sp>
      <p:graphicFrame>
        <p:nvGraphicFramePr>
          <p:cNvPr id="17" name="Object 16" descr="left bracket 0 comma pi right bracket">
            <a:extLst>
              <a:ext uri="{FF2B5EF4-FFF2-40B4-BE49-F238E27FC236}">
                <a16:creationId xmlns:a16="http://schemas.microsoft.com/office/drawing/2014/main" id="{8F65FDCA-562B-4B83-90B0-1E4597EC1FBC}"/>
              </a:ext>
            </a:extLst>
          </p:cNvPr>
          <p:cNvGraphicFramePr>
            <a:graphicFrameLocks noChangeAspect="1"/>
          </p:cNvGraphicFramePr>
          <p:nvPr/>
        </p:nvGraphicFramePr>
        <p:xfrm>
          <a:off x="7924800" y="5619750"/>
          <a:ext cx="863600" cy="482600"/>
        </p:xfrm>
        <a:graphic>
          <a:graphicData uri="http://schemas.openxmlformats.org/presentationml/2006/ole">
            <mc:AlternateContent xmlns:mc="http://schemas.openxmlformats.org/markup-compatibility/2006">
              <mc:Choice xmlns:v="urn:schemas-microsoft-com:vml" Requires="v">
                <p:oleObj spid="_x0000_s156696" name="Equation" r:id="rId4" imgW="863280" imgH="482400" progId="Equation.DSMT4">
                  <p:embed/>
                </p:oleObj>
              </mc:Choice>
              <mc:Fallback>
                <p:oleObj name="Equation" r:id="rId4" imgW="863280" imgH="482400" progId="Equation.DSMT4">
                  <p:embed/>
                  <p:pic>
                    <p:nvPicPr>
                      <p:cNvPr id="17" name="Object 16" descr="left bracket 0 comma pi right bracket">
                        <a:extLst>
                          <a:ext uri="{FF2B5EF4-FFF2-40B4-BE49-F238E27FC236}">
                            <a16:creationId xmlns:a16="http://schemas.microsoft.com/office/drawing/2014/main" id="{8F65FDCA-562B-4B83-90B0-1E4597EC1FBC}"/>
                          </a:ext>
                        </a:extLst>
                      </p:cNvPr>
                      <p:cNvPicPr/>
                      <p:nvPr/>
                    </p:nvPicPr>
                    <p:blipFill>
                      <a:blip r:embed="rId5"/>
                      <a:stretch>
                        <a:fillRect/>
                      </a:stretch>
                    </p:blipFill>
                    <p:spPr>
                      <a:xfrm>
                        <a:off x="7924800" y="5619750"/>
                        <a:ext cx="863600" cy="482600"/>
                      </a:xfrm>
                      <a:prstGeom prst="rect">
                        <a:avLst/>
                      </a:prstGeom>
                    </p:spPr>
                  </p:pic>
                </p:oleObj>
              </mc:Fallback>
            </mc:AlternateContent>
          </a:graphicData>
        </a:graphic>
      </p:graphicFrame>
    </p:spTree>
    <p:extLst>
      <p:ext uri="{BB962C8B-B14F-4D97-AF65-F5344CB8AC3E}">
        <p14:creationId xmlns:p14="http://schemas.microsoft.com/office/powerpoint/2010/main" val="198355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7696200" cy="1097280"/>
          </a:xfrm>
        </p:spPr>
        <p:txBody>
          <a:bodyPr/>
          <a:lstStyle/>
          <a:p>
            <a:r>
              <a:rPr lang="en-US" sz="3400" dirty="0"/>
              <a:t>Three-Dimensional Coordinate Systems </a:t>
            </a:r>
            <a:r>
              <a:rPr lang="en-US" sz="2000" b="0" dirty="0"/>
              <a:t>(3 of 5)</a:t>
            </a:r>
            <a:endParaRPr lang="en-IN" sz="3400" dirty="0"/>
          </a:p>
        </p:txBody>
      </p:sp>
      <p:pic>
        <p:nvPicPr>
          <p:cNvPr id="4" name="Content Placeholder 3" descr="An x y z Cartesian coordinate system has three planes and three lines. For long description in Notes pane, press F6.">
            <a:extLst>
              <a:ext uri="{FF2B5EF4-FFF2-40B4-BE49-F238E27FC236}">
                <a16:creationId xmlns:a16="http://schemas.microsoft.com/office/drawing/2014/main" id="{A025C52F-834C-4096-A8A2-9B17533E9EB0}"/>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971800" y="1450873"/>
            <a:ext cx="4008120" cy="3614918"/>
          </a:xfrm>
        </p:spPr>
      </p:pic>
      <p:sp>
        <p:nvSpPr>
          <p:cNvPr id="9" name="Content Placeholder 8"/>
          <p:cNvSpPr>
            <a:spLocks noGrp="1"/>
          </p:cNvSpPr>
          <p:nvPr>
            <p:ph idx="1"/>
          </p:nvPr>
        </p:nvSpPr>
        <p:spPr>
          <a:xfrm>
            <a:off x="466165" y="5257800"/>
            <a:ext cx="8229600" cy="838199"/>
          </a:xfrm>
        </p:spPr>
        <p:txBody>
          <a:bodyPr/>
          <a:lstStyle/>
          <a:p>
            <a:pPr marL="0" indent="0">
              <a:buNone/>
            </a:pPr>
            <a:r>
              <a:rPr lang="en-US" dirty="0"/>
              <a:t>The planes </a:t>
            </a:r>
            <a:r>
              <a:rPr lang="en-US" i="1" dirty="0"/>
              <a:t>x </a:t>
            </a:r>
            <a:r>
              <a:rPr lang="en-US" dirty="0"/>
              <a:t>= 2, </a:t>
            </a:r>
            <a:r>
              <a:rPr lang="en-US" i="1" dirty="0"/>
              <a:t>y </a:t>
            </a:r>
            <a:r>
              <a:rPr lang="en-US" dirty="0"/>
              <a:t>= 3, and </a:t>
            </a:r>
            <a:r>
              <a:rPr lang="en-US" i="1" dirty="0"/>
              <a:t>z </a:t>
            </a:r>
            <a:r>
              <a:rPr lang="en-US" dirty="0"/>
              <a:t>= 5 determine three lines through the point (2, 3, 5).</a:t>
            </a:r>
            <a:endParaRPr lang="en-IN" dirty="0"/>
          </a:p>
        </p:txBody>
      </p:sp>
    </p:spTree>
    <p:extLst>
      <p:ext uri="{BB962C8B-B14F-4D97-AF65-F5344CB8AC3E}">
        <p14:creationId xmlns:p14="http://schemas.microsoft.com/office/powerpoint/2010/main" val="3491967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Between Vectors </a:t>
            </a:r>
            <a:r>
              <a:rPr lang="en-US" sz="2000" b="0" dirty="0"/>
              <a:t>(2 of 6)</a:t>
            </a:r>
            <a:endParaRPr lang="en-IN" dirty="0"/>
          </a:p>
        </p:txBody>
      </p:sp>
      <p:sp>
        <p:nvSpPr>
          <p:cNvPr id="3" name="Content Placeholder 2"/>
          <p:cNvSpPr>
            <a:spLocks noGrp="1"/>
          </p:cNvSpPr>
          <p:nvPr>
            <p:ph idx="1"/>
          </p:nvPr>
        </p:nvSpPr>
        <p:spPr>
          <a:xfrm>
            <a:off x="457200" y="1600200"/>
            <a:ext cx="8229600" cy="506001"/>
          </a:xfrm>
        </p:spPr>
        <p:txBody>
          <a:bodyPr/>
          <a:lstStyle/>
          <a:p>
            <a:pPr marL="0" indent="0">
              <a:buNone/>
            </a:pPr>
            <a:r>
              <a:rPr lang="en-US" b="1" dirty="0"/>
              <a:t>Theorem</a:t>
            </a:r>
            <a:r>
              <a:rPr lang="en-US" dirty="0"/>
              <a:t>—</a:t>
            </a:r>
            <a:r>
              <a:rPr lang="en-US" b="1" dirty="0"/>
              <a:t>Angle Between Two Vectors</a:t>
            </a:r>
          </a:p>
        </p:txBody>
      </p:sp>
      <p:sp>
        <p:nvSpPr>
          <p:cNvPr id="4" name="Content Placeholder 3"/>
          <p:cNvSpPr>
            <a:spLocks noGrp="1"/>
          </p:cNvSpPr>
          <p:nvPr>
            <p:ph idx="13"/>
          </p:nvPr>
        </p:nvSpPr>
        <p:spPr>
          <a:xfrm>
            <a:off x="457200" y="2345358"/>
            <a:ext cx="1741470" cy="490884"/>
          </a:xfrm>
        </p:spPr>
        <p:txBody>
          <a:bodyPr/>
          <a:lstStyle/>
          <a:p>
            <a:pPr marL="0" indent="0">
              <a:buNone/>
            </a:pPr>
            <a:r>
              <a:rPr lang="en-US" dirty="0"/>
              <a:t>The angle</a:t>
            </a:r>
          </a:p>
        </p:txBody>
      </p:sp>
      <p:graphicFrame>
        <p:nvGraphicFramePr>
          <p:cNvPr id="16" name="Object 15" descr="theta">
            <a:extLst>
              <a:ext uri="{FF2B5EF4-FFF2-40B4-BE49-F238E27FC236}">
                <a16:creationId xmlns:a16="http://schemas.microsoft.com/office/drawing/2014/main" id="{FCC2F758-75A1-4444-AD4D-4B9E802B1244}"/>
              </a:ext>
            </a:extLst>
          </p:cNvPr>
          <p:cNvGraphicFramePr>
            <a:graphicFrameLocks noChangeAspect="1"/>
          </p:cNvGraphicFramePr>
          <p:nvPr/>
        </p:nvGraphicFramePr>
        <p:xfrm>
          <a:off x="2262883" y="2432050"/>
          <a:ext cx="228600" cy="317500"/>
        </p:xfrm>
        <a:graphic>
          <a:graphicData uri="http://schemas.openxmlformats.org/presentationml/2006/ole">
            <mc:AlternateContent xmlns:mc="http://schemas.openxmlformats.org/markup-compatibility/2006">
              <mc:Choice xmlns:v="urn:schemas-microsoft-com:vml" Requires="v">
                <p:oleObj spid="_x0000_s157764" name="Equation" r:id="rId3" imgW="228600" imgH="317160" progId="Equation.DSMT4">
                  <p:embed/>
                </p:oleObj>
              </mc:Choice>
              <mc:Fallback>
                <p:oleObj name="Equation" r:id="rId3" imgW="228600" imgH="317160" progId="Equation.DSMT4">
                  <p:embed/>
                  <p:pic>
                    <p:nvPicPr>
                      <p:cNvPr id="16" name="Object 15" descr="theta">
                        <a:extLst>
                          <a:ext uri="{FF2B5EF4-FFF2-40B4-BE49-F238E27FC236}">
                            <a16:creationId xmlns:a16="http://schemas.microsoft.com/office/drawing/2014/main" id="{FCC2F758-75A1-4444-AD4D-4B9E802B1244}"/>
                          </a:ext>
                        </a:extLst>
                      </p:cNvPr>
                      <p:cNvPicPr/>
                      <p:nvPr/>
                    </p:nvPicPr>
                    <p:blipFill>
                      <a:blip r:embed="rId4"/>
                      <a:stretch>
                        <a:fillRect/>
                      </a:stretch>
                    </p:blipFill>
                    <p:spPr>
                      <a:xfrm>
                        <a:off x="2262883" y="2432050"/>
                        <a:ext cx="228600" cy="317500"/>
                      </a:xfrm>
                      <a:prstGeom prst="rect">
                        <a:avLst/>
                      </a:prstGeom>
                    </p:spPr>
                  </p:pic>
                </p:oleObj>
              </mc:Fallback>
            </mc:AlternateContent>
          </a:graphicData>
        </a:graphic>
      </p:graphicFrame>
      <p:sp>
        <p:nvSpPr>
          <p:cNvPr id="5" name="Content Placeholder 4"/>
          <p:cNvSpPr>
            <a:spLocks noGrp="1"/>
          </p:cNvSpPr>
          <p:nvPr>
            <p:ph idx="14"/>
          </p:nvPr>
        </p:nvSpPr>
        <p:spPr>
          <a:xfrm>
            <a:off x="2671281" y="2352782"/>
            <a:ext cx="4839128" cy="462337"/>
          </a:xfrm>
        </p:spPr>
        <p:txBody>
          <a:bodyPr/>
          <a:lstStyle/>
          <a:p>
            <a:pPr marL="0" indent="0">
              <a:buNone/>
            </a:pPr>
            <a:r>
              <a:rPr lang="en-US" dirty="0"/>
              <a:t>between two nonzero vectors</a:t>
            </a:r>
          </a:p>
        </p:txBody>
      </p:sp>
      <p:graphicFrame>
        <p:nvGraphicFramePr>
          <p:cNvPr id="14" name="Object 13" descr="u = left angle bracket u sub 1, u sub 2, u sub 3 right angle bracket and v = left angle bracket upsilon sub 1, upsilon sub 2, upsilon sub 3 right angle bracket">
            <a:extLst>
              <a:ext uri="{FF2B5EF4-FFF2-40B4-BE49-F238E27FC236}">
                <a16:creationId xmlns:a16="http://schemas.microsoft.com/office/drawing/2014/main" id="{12573781-FD91-4948-809B-3FCA992863B8}"/>
              </a:ext>
            </a:extLst>
          </p:cNvPr>
          <p:cNvGraphicFramePr>
            <a:graphicFrameLocks noChangeAspect="1"/>
          </p:cNvGraphicFramePr>
          <p:nvPr/>
        </p:nvGraphicFramePr>
        <p:xfrm>
          <a:off x="531589" y="2966226"/>
          <a:ext cx="4931324" cy="505095"/>
        </p:xfrm>
        <a:graphic>
          <a:graphicData uri="http://schemas.openxmlformats.org/presentationml/2006/ole">
            <mc:AlternateContent xmlns:mc="http://schemas.openxmlformats.org/markup-compatibility/2006">
              <mc:Choice xmlns:v="urn:schemas-microsoft-com:vml" Requires="v">
                <p:oleObj spid="_x0000_s157765" name="Equation" r:id="rId5" imgW="4711680" imgH="482400" progId="Equation.DSMT4">
                  <p:embed/>
                </p:oleObj>
              </mc:Choice>
              <mc:Fallback>
                <p:oleObj name="Equation" r:id="rId5" imgW="4711680" imgH="482400" progId="Equation.DSMT4">
                  <p:embed/>
                  <p:pic>
                    <p:nvPicPr>
                      <p:cNvPr id="14" name="Object 13" descr="u = left angle bracket u sub 1, u sub 2, u sub 3 right angle bracket and v = left angle bracket upsilon sub 1, upsilon sub 2, upsilon sub 3 right angle bracket">
                        <a:extLst>
                          <a:ext uri="{FF2B5EF4-FFF2-40B4-BE49-F238E27FC236}">
                            <a16:creationId xmlns:a16="http://schemas.microsoft.com/office/drawing/2014/main" id="{12573781-FD91-4948-809B-3FCA992863B8}"/>
                          </a:ext>
                        </a:extLst>
                      </p:cNvPr>
                      <p:cNvPicPr/>
                      <p:nvPr/>
                    </p:nvPicPr>
                    <p:blipFill>
                      <a:blip r:embed="rId6"/>
                      <a:stretch>
                        <a:fillRect/>
                      </a:stretch>
                    </p:blipFill>
                    <p:spPr>
                      <a:xfrm>
                        <a:off x="531589" y="2966226"/>
                        <a:ext cx="4931324" cy="50509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039CF68E-4E9D-49BF-8560-8F1684AA5490}"/>
              </a:ext>
            </a:extLst>
          </p:cNvPr>
          <p:cNvSpPr>
            <a:spLocks noGrp="1"/>
          </p:cNvSpPr>
          <p:nvPr>
            <p:ph idx="15"/>
          </p:nvPr>
        </p:nvSpPr>
        <p:spPr>
          <a:xfrm>
            <a:off x="5562600" y="2979506"/>
            <a:ext cx="3124200" cy="544530"/>
          </a:xfrm>
        </p:spPr>
        <p:txBody>
          <a:bodyPr/>
          <a:lstStyle/>
          <a:p>
            <a:pPr marL="0" indent="0">
              <a:buNone/>
            </a:pPr>
            <a:r>
              <a:rPr lang="en-US" dirty="0"/>
              <a:t>is given by</a:t>
            </a:r>
          </a:p>
        </p:txBody>
      </p:sp>
      <p:graphicFrame>
        <p:nvGraphicFramePr>
          <p:cNvPr id="17" name="Object 16" descr="theta = inverse cosine of left parenthesis start fraction u sub 1 v sub 1 + u sub 2 v sub 2 + u sub 3 v sub 3 over the absolute value of u times the absolute value of v end fraction right parenthesis.">
            <a:extLst>
              <a:ext uri="{FF2B5EF4-FFF2-40B4-BE49-F238E27FC236}">
                <a16:creationId xmlns:a16="http://schemas.microsoft.com/office/drawing/2014/main" id="{09CC5D38-CB42-4363-9F74-3C58EF973A99}"/>
              </a:ext>
            </a:extLst>
          </p:cNvPr>
          <p:cNvGraphicFramePr>
            <a:graphicFrameLocks noChangeAspect="1"/>
          </p:cNvGraphicFramePr>
          <p:nvPr/>
        </p:nvGraphicFramePr>
        <p:xfrm>
          <a:off x="2667000" y="4114800"/>
          <a:ext cx="4203700" cy="1092200"/>
        </p:xfrm>
        <a:graphic>
          <a:graphicData uri="http://schemas.openxmlformats.org/presentationml/2006/ole">
            <mc:AlternateContent xmlns:mc="http://schemas.openxmlformats.org/markup-compatibility/2006">
              <mc:Choice xmlns:v="urn:schemas-microsoft-com:vml" Requires="v">
                <p:oleObj spid="_x0000_s157766" name="Equation" r:id="rId7" imgW="4203360" imgH="1091880" progId="Equation.DSMT4">
                  <p:embed/>
                </p:oleObj>
              </mc:Choice>
              <mc:Fallback>
                <p:oleObj name="Equation" r:id="rId7" imgW="4203360" imgH="1091880" progId="Equation.DSMT4">
                  <p:embed/>
                  <p:pic>
                    <p:nvPicPr>
                      <p:cNvPr id="17" name="Object 16" descr="theta = inverse cosine of left parenthesis start fraction u sub 1 v sub 1 + u sub 2 v sub 2 + u sub 3 v sub 3 over the absolute value of u times the absolute value of v end fraction right parenthesis.">
                        <a:extLst>
                          <a:ext uri="{FF2B5EF4-FFF2-40B4-BE49-F238E27FC236}">
                            <a16:creationId xmlns:a16="http://schemas.microsoft.com/office/drawing/2014/main" id="{09CC5D38-CB42-4363-9F74-3C58EF973A99}"/>
                          </a:ext>
                        </a:extLst>
                      </p:cNvPr>
                      <p:cNvPicPr/>
                      <p:nvPr/>
                    </p:nvPicPr>
                    <p:blipFill>
                      <a:blip r:embed="rId8"/>
                      <a:stretch>
                        <a:fillRect/>
                      </a:stretch>
                    </p:blipFill>
                    <p:spPr>
                      <a:xfrm>
                        <a:off x="2667000" y="4114800"/>
                        <a:ext cx="4203700" cy="1092200"/>
                      </a:xfrm>
                      <a:prstGeom prst="rect">
                        <a:avLst/>
                      </a:prstGeom>
                    </p:spPr>
                  </p:pic>
                </p:oleObj>
              </mc:Fallback>
            </mc:AlternateContent>
          </a:graphicData>
        </a:graphic>
      </p:graphicFrame>
    </p:spTree>
    <p:extLst>
      <p:ext uri="{BB962C8B-B14F-4D97-AF65-F5344CB8AC3E}">
        <p14:creationId xmlns:p14="http://schemas.microsoft.com/office/powerpoint/2010/main" val="36555555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Between Vectors </a:t>
            </a:r>
            <a:r>
              <a:rPr lang="en-US" sz="2000" b="0" dirty="0"/>
              <a:t>(3 of 6)</a:t>
            </a:r>
            <a:endParaRPr lang="en-IN" dirty="0"/>
          </a:p>
        </p:txBody>
      </p:sp>
      <p:sp>
        <p:nvSpPr>
          <p:cNvPr id="3" name="Content Placeholder 2"/>
          <p:cNvSpPr>
            <a:spLocks noGrp="1"/>
          </p:cNvSpPr>
          <p:nvPr>
            <p:ph idx="1"/>
          </p:nvPr>
        </p:nvSpPr>
        <p:spPr>
          <a:xfrm>
            <a:off x="457200" y="1600201"/>
            <a:ext cx="5343525" cy="533400"/>
          </a:xfrm>
        </p:spPr>
        <p:txBody>
          <a:bodyPr/>
          <a:lstStyle/>
          <a:p>
            <a:pPr marL="0" indent="0">
              <a:buNone/>
            </a:pPr>
            <a:r>
              <a:rPr lang="en-US" sz="3200" b="1" dirty="0"/>
              <a:t>Definition:</a:t>
            </a:r>
            <a:r>
              <a:rPr lang="en-US" sz="3200" dirty="0"/>
              <a:t> The </a:t>
            </a:r>
            <a:r>
              <a:rPr lang="en-US" sz="3200" b="1" dirty="0"/>
              <a:t>dot product</a:t>
            </a:r>
            <a:endParaRPr lang="en-IN" sz="3200" dirty="0"/>
          </a:p>
        </p:txBody>
      </p:sp>
      <p:graphicFrame>
        <p:nvGraphicFramePr>
          <p:cNvPr id="14" name="Object 13" descr="u dot v">
            <a:extLst>
              <a:ext uri="{FF2B5EF4-FFF2-40B4-BE49-F238E27FC236}">
                <a16:creationId xmlns:a16="http://schemas.microsoft.com/office/drawing/2014/main" id="{B1291A9A-065E-4FFA-8038-C9B20C29830A}"/>
              </a:ext>
            </a:extLst>
          </p:cNvPr>
          <p:cNvGraphicFramePr>
            <a:graphicFrameLocks noChangeAspect="1"/>
          </p:cNvGraphicFramePr>
          <p:nvPr/>
        </p:nvGraphicFramePr>
        <p:xfrm>
          <a:off x="5896981" y="1751621"/>
          <a:ext cx="790428" cy="290435"/>
        </p:xfrm>
        <a:graphic>
          <a:graphicData uri="http://schemas.openxmlformats.org/presentationml/2006/ole">
            <mc:AlternateContent xmlns:mc="http://schemas.openxmlformats.org/markup-compatibility/2006">
              <mc:Choice xmlns:v="urn:schemas-microsoft-com:vml" Requires="v">
                <p:oleObj spid="_x0000_s158788" name="Equation" r:id="rId3" imgW="622080" imgH="228600" progId="Equation.DSMT4">
                  <p:embed/>
                </p:oleObj>
              </mc:Choice>
              <mc:Fallback>
                <p:oleObj name="Equation" r:id="rId3" imgW="622080" imgH="228600" progId="Equation.DSMT4">
                  <p:embed/>
                  <p:pic>
                    <p:nvPicPr>
                      <p:cNvPr id="14" name="Object 13" descr="u dot v">
                        <a:extLst>
                          <a:ext uri="{FF2B5EF4-FFF2-40B4-BE49-F238E27FC236}">
                            <a16:creationId xmlns:a16="http://schemas.microsoft.com/office/drawing/2014/main" id="{B1291A9A-065E-4FFA-8038-C9B20C29830A}"/>
                          </a:ext>
                        </a:extLst>
                      </p:cNvPr>
                      <p:cNvPicPr/>
                      <p:nvPr/>
                    </p:nvPicPr>
                    <p:blipFill>
                      <a:blip r:embed="rId4"/>
                      <a:stretch>
                        <a:fillRect/>
                      </a:stretch>
                    </p:blipFill>
                    <p:spPr>
                      <a:xfrm>
                        <a:off x="5896981" y="1751621"/>
                        <a:ext cx="790428" cy="290435"/>
                      </a:xfrm>
                      <a:prstGeom prst="rect">
                        <a:avLst/>
                      </a:prstGeom>
                    </p:spPr>
                  </p:pic>
                </p:oleObj>
              </mc:Fallback>
            </mc:AlternateContent>
          </a:graphicData>
        </a:graphic>
      </p:graphicFrame>
      <p:sp>
        <p:nvSpPr>
          <p:cNvPr id="4" name="Content Placeholder 3"/>
          <p:cNvSpPr>
            <a:spLocks noGrp="1"/>
          </p:cNvSpPr>
          <p:nvPr>
            <p:ph idx="13"/>
          </p:nvPr>
        </p:nvSpPr>
        <p:spPr>
          <a:xfrm>
            <a:off x="6832600" y="1600200"/>
            <a:ext cx="2006600" cy="533400"/>
          </a:xfrm>
        </p:spPr>
        <p:txBody>
          <a:bodyPr/>
          <a:lstStyle/>
          <a:p>
            <a:pPr marL="0" indent="0">
              <a:buNone/>
            </a:pPr>
            <a:r>
              <a:rPr lang="en-US" sz="3200" dirty="0"/>
              <a:t>(</a:t>
            </a:r>
            <a:r>
              <a:rPr lang="en-US" sz="3200" b="1" dirty="0"/>
              <a:t>“u dot v”</a:t>
            </a:r>
            <a:r>
              <a:rPr lang="en-US" sz="3200" dirty="0"/>
              <a:t>)</a:t>
            </a:r>
            <a:endParaRPr lang="en-IN" sz="3200" dirty="0"/>
          </a:p>
        </p:txBody>
      </p:sp>
      <p:sp>
        <p:nvSpPr>
          <p:cNvPr id="5" name="Content Placeholder 4"/>
          <p:cNvSpPr>
            <a:spLocks noGrp="1"/>
          </p:cNvSpPr>
          <p:nvPr>
            <p:ph idx="14"/>
          </p:nvPr>
        </p:nvSpPr>
        <p:spPr>
          <a:xfrm>
            <a:off x="443753" y="2277396"/>
            <a:ext cx="1918447" cy="533400"/>
          </a:xfrm>
        </p:spPr>
        <p:txBody>
          <a:bodyPr/>
          <a:lstStyle/>
          <a:p>
            <a:pPr marL="0" indent="0">
              <a:buNone/>
            </a:pPr>
            <a:r>
              <a:rPr lang="en-US" sz="3200" dirty="0"/>
              <a:t>of vectors</a:t>
            </a:r>
            <a:endParaRPr lang="en-IN" sz="3200" dirty="0"/>
          </a:p>
        </p:txBody>
      </p:sp>
      <p:graphicFrame>
        <p:nvGraphicFramePr>
          <p:cNvPr id="16" name="Object 15" descr="u = left angle bracket u sub 1, u sub 2, u sub 3 right angle bracket and v = left angle bracket upsilon sub 1, upsilon sub 2, upsilon sub 3 right angle bracket">
            <a:extLst>
              <a:ext uri="{FF2B5EF4-FFF2-40B4-BE49-F238E27FC236}">
                <a16:creationId xmlns:a16="http://schemas.microsoft.com/office/drawing/2014/main" id="{12573781-FD91-4948-809B-3FCA992863B8}"/>
              </a:ext>
            </a:extLst>
          </p:cNvPr>
          <p:cNvGraphicFramePr>
            <a:graphicFrameLocks noChangeAspect="1"/>
          </p:cNvGraphicFramePr>
          <p:nvPr/>
        </p:nvGraphicFramePr>
        <p:xfrm>
          <a:off x="2475517" y="2242849"/>
          <a:ext cx="5588822" cy="572440"/>
        </p:xfrm>
        <a:graphic>
          <a:graphicData uri="http://schemas.openxmlformats.org/presentationml/2006/ole">
            <mc:AlternateContent xmlns:mc="http://schemas.openxmlformats.org/markup-compatibility/2006">
              <mc:Choice xmlns:v="urn:schemas-microsoft-com:vml" Requires="v">
                <p:oleObj spid="_x0000_s158789" name="Equation" r:id="rId5" imgW="4711680" imgH="482400" progId="Equation.DSMT4">
                  <p:embed/>
                </p:oleObj>
              </mc:Choice>
              <mc:Fallback>
                <p:oleObj name="Equation" r:id="rId5" imgW="4711680" imgH="482400" progId="Equation.DSMT4">
                  <p:embed/>
                  <p:pic>
                    <p:nvPicPr>
                      <p:cNvPr id="16" name="Object 15" descr="u = left angle bracket u sub 1, u sub 2, u sub 3 right angle bracket and v = left angle bracket upsilon sub 1, upsilon sub 2, upsilon sub 3 right angle bracket">
                        <a:extLst>
                          <a:ext uri="{FF2B5EF4-FFF2-40B4-BE49-F238E27FC236}">
                            <a16:creationId xmlns:a16="http://schemas.microsoft.com/office/drawing/2014/main" id="{12573781-FD91-4948-809B-3FCA992863B8}"/>
                          </a:ext>
                        </a:extLst>
                      </p:cNvPr>
                      <p:cNvPicPr/>
                      <p:nvPr/>
                    </p:nvPicPr>
                    <p:blipFill>
                      <a:blip r:embed="rId6"/>
                      <a:stretch>
                        <a:fillRect/>
                      </a:stretch>
                    </p:blipFill>
                    <p:spPr>
                      <a:xfrm>
                        <a:off x="2475517" y="2242849"/>
                        <a:ext cx="5588822" cy="572440"/>
                      </a:xfrm>
                      <a:prstGeom prst="rect">
                        <a:avLst/>
                      </a:prstGeom>
                    </p:spPr>
                  </p:pic>
                </p:oleObj>
              </mc:Fallback>
            </mc:AlternateContent>
          </a:graphicData>
        </a:graphic>
      </p:graphicFrame>
      <p:sp>
        <p:nvSpPr>
          <p:cNvPr id="6" name="Content Placeholder 5"/>
          <p:cNvSpPr>
            <a:spLocks noGrp="1"/>
          </p:cNvSpPr>
          <p:nvPr>
            <p:ph idx="15"/>
          </p:nvPr>
        </p:nvSpPr>
        <p:spPr>
          <a:xfrm>
            <a:off x="457200" y="2906046"/>
            <a:ext cx="2438400" cy="533400"/>
          </a:xfrm>
        </p:spPr>
        <p:txBody>
          <a:bodyPr/>
          <a:lstStyle/>
          <a:p>
            <a:pPr marL="0" indent="0">
              <a:buNone/>
            </a:pPr>
            <a:r>
              <a:rPr lang="en-US" sz="3200" dirty="0"/>
              <a:t>is the scalar</a:t>
            </a:r>
            <a:endParaRPr lang="en-IN" sz="3200" dirty="0"/>
          </a:p>
        </p:txBody>
      </p:sp>
      <p:graphicFrame>
        <p:nvGraphicFramePr>
          <p:cNvPr id="17" name="Object 16" descr="u dot v = u sub 1, upsilon sub 1 + u sub 2, upsilon sub 2 + u sub 3, upsilon sub 3.">
            <a:extLst>
              <a:ext uri="{FF2B5EF4-FFF2-40B4-BE49-F238E27FC236}">
                <a16:creationId xmlns:a16="http://schemas.microsoft.com/office/drawing/2014/main" id="{87EC6B44-C2CA-4A57-8C89-F470D3114F6F}"/>
              </a:ext>
            </a:extLst>
          </p:cNvPr>
          <p:cNvGraphicFramePr>
            <a:graphicFrameLocks noChangeAspect="1"/>
          </p:cNvGraphicFramePr>
          <p:nvPr/>
        </p:nvGraphicFramePr>
        <p:xfrm>
          <a:off x="2441033" y="3874540"/>
          <a:ext cx="4713337" cy="597661"/>
        </p:xfrm>
        <a:graphic>
          <a:graphicData uri="http://schemas.openxmlformats.org/presentationml/2006/ole">
            <mc:AlternateContent xmlns:mc="http://schemas.openxmlformats.org/markup-compatibility/2006">
              <mc:Choice xmlns:v="urn:schemas-microsoft-com:vml" Requires="v">
                <p:oleObj spid="_x0000_s158790" name="Equation" r:id="rId7" imgW="3403440" imgH="431640" progId="Equation.DSMT4">
                  <p:embed/>
                </p:oleObj>
              </mc:Choice>
              <mc:Fallback>
                <p:oleObj name="Equation" r:id="rId7" imgW="3403440" imgH="431640" progId="Equation.DSMT4">
                  <p:embed/>
                  <p:pic>
                    <p:nvPicPr>
                      <p:cNvPr id="17" name="Object 16" descr="u dot v = u sub 1, upsilon sub 1 + u sub 2, upsilon sub 2 + u sub 3, upsilon sub 3.">
                        <a:extLst>
                          <a:ext uri="{FF2B5EF4-FFF2-40B4-BE49-F238E27FC236}">
                            <a16:creationId xmlns:a16="http://schemas.microsoft.com/office/drawing/2014/main" id="{87EC6B44-C2CA-4A57-8C89-F470D3114F6F}"/>
                          </a:ext>
                        </a:extLst>
                      </p:cNvPr>
                      <p:cNvPicPr/>
                      <p:nvPr/>
                    </p:nvPicPr>
                    <p:blipFill>
                      <a:blip r:embed="rId8"/>
                      <a:stretch>
                        <a:fillRect/>
                      </a:stretch>
                    </p:blipFill>
                    <p:spPr>
                      <a:xfrm>
                        <a:off x="2441033" y="3874540"/>
                        <a:ext cx="4713337" cy="597661"/>
                      </a:xfrm>
                      <a:prstGeom prst="rect">
                        <a:avLst/>
                      </a:prstGeom>
                    </p:spPr>
                  </p:pic>
                </p:oleObj>
              </mc:Fallback>
            </mc:AlternateContent>
          </a:graphicData>
        </a:graphic>
      </p:graphicFrame>
    </p:spTree>
    <p:extLst>
      <p:ext uri="{BB962C8B-B14F-4D97-AF65-F5344CB8AC3E}">
        <p14:creationId xmlns:p14="http://schemas.microsoft.com/office/powerpoint/2010/main" val="2025063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Between Vectors </a:t>
            </a:r>
            <a:r>
              <a:rPr lang="en-US" sz="2000" b="0" dirty="0"/>
              <a:t>(4 of 6)</a:t>
            </a:r>
            <a:endParaRPr lang="en-IN" dirty="0"/>
          </a:p>
        </p:txBody>
      </p:sp>
      <p:sp>
        <p:nvSpPr>
          <p:cNvPr id="3" name="Content Placeholder 2"/>
          <p:cNvSpPr>
            <a:spLocks noGrp="1"/>
          </p:cNvSpPr>
          <p:nvPr>
            <p:ph idx="1"/>
          </p:nvPr>
        </p:nvSpPr>
        <p:spPr>
          <a:xfrm>
            <a:off x="457200" y="1600201"/>
            <a:ext cx="6934200" cy="533400"/>
          </a:xfrm>
        </p:spPr>
        <p:txBody>
          <a:bodyPr/>
          <a:lstStyle/>
          <a:p>
            <a:pPr marL="0" indent="0">
              <a:buNone/>
            </a:pPr>
            <a:r>
              <a:rPr lang="en-US" sz="3200" b="1" dirty="0"/>
              <a:t>Example: </a:t>
            </a:r>
            <a:r>
              <a:rPr lang="en-US" sz="3200" dirty="0"/>
              <a:t>We illustrate the definition.</a:t>
            </a:r>
            <a:endParaRPr lang="en-IN" sz="3200" dirty="0"/>
          </a:p>
        </p:txBody>
      </p:sp>
      <p:sp>
        <p:nvSpPr>
          <p:cNvPr id="4" name="Content Placeholder 3"/>
          <p:cNvSpPr>
            <a:spLocks noGrp="1"/>
          </p:cNvSpPr>
          <p:nvPr>
            <p:ph idx="13"/>
          </p:nvPr>
        </p:nvSpPr>
        <p:spPr>
          <a:xfrm>
            <a:off x="457200" y="2295525"/>
            <a:ext cx="685800" cy="609600"/>
          </a:xfrm>
        </p:spPr>
        <p:txBody>
          <a:bodyPr/>
          <a:lstStyle/>
          <a:p>
            <a:pPr marL="0" indent="0">
              <a:buNone/>
            </a:pPr>
            <a:r>
              <a:rPr lang="en-US" sz="3200" b="1" dirty="0"/>
              <a:t>(a)</a:t>
            </a:r>
          </a:p>
        </p:txBody>
      </p:sp>
      <p:graphicFrame>
        <p:nvGraphicFramePr>
          <p:cNvPr id="14" name="Object 13" descr="left angle bracket 1, negative 2, negative 1 right angle bracket dot left angle bracket minus 6, 2, negative 3 right angle bracket = left parenthesis 1 right parenthesis left parenthesis negative 6 right parenthesis + left parenthesis negative 2 right parenthesis left parenthesis 2 right parenthesis + left parenthesis negative 1 right parenthesis left parenthesis negative 3 right parenthesis">
            <a:extLst>
              <a:ext uri="{FF2B5EF4-FFF2-40B4-BE49-F238E27FC236}">
                <a16:creationId xmlns:a16="http://schemas.microsoft.com/office/drawing/2014/main" id="{3FA1B325-733A-4373-BF47-1259BD49FA00}"/>
              </a:ext>
            </a:extLst>
          </p:cNvPr>
          <p:cNvGraphicFramePr>
            <a:graphicFrameLocks noChangeAspect="1"/>
          </p:cNvGraphicFramePr>
          <p:nvPr/>
        </p:nvGraphicFramePr>
        <p:xfrm>
          <a:off x="1211731" y="2344457"/>
          <a:ext cx="7322669" cy="463769"/>
        </p:xfrm>
        <a:graphic>
          <a:graphicData uri="http://schemas.openxmlformats.org/presentationml/2006/ole">
            <mc:AlternateContent xmlns:mc="http://schemas.openxmlformats.org/markup-compatibility/2006">
              <mc:Choice xmlns:v="urn:schemas-microsoft-com:vml" Requires="v">
                <p:oleObj spid="_x0000_s159812" name="Equation" r:id="rId3" imgW="7619760" imgH="482400" progId="Equation.DSMT4">
                  <p:embed/>
                </p:oleObj>
              </mc:Choice>
              <mc:Fallback>
                <p:oleObj name="Equation" r:id="rId3" imgW="7619760" imgH="482400" progId="Equation.DSMT4">
                  <p:embed/>
                  <p:pic>
                    <p:nvPicPr>
                      <p:cNvPr id="14" name="Object 13" descr="left angle bracket 1, negative 2, negative 1 right angle bracket dot left angle bracket minus 6, 2, negative 3 right angle bracket = left parenthesis 1 right parenthesis left parenthesis negative 6 right parenthesis + left parenthesis negative 2 right parenthesis left parenthesis 2 right parenthesis + left parenthesis negative 1 right parenthesis left parenthesis negative 3 right parenthesis">
                        <a:extLst>
                          <a:ext uri="{FF2B5EF4-FFF2-40B4-BE49-F238E27FC236}">
                            <a16:creationId xmlns:a16="http://schemas.microsoft.com/office/drawing/2014/main" id="{3FA1B325-733A-4373-BF47-1259BD49FA00}"/>
                          </a:ext>
                        </a:extLst>
                      </p:cNvPr>
                      <p:cNvPicPr/>
                      <p:nvPr/>
                    </p:nvPicPr>
                    <p:blipFill>
                      <a:blip r:embed="rId4"/>
                      <a:stretch>
                        <a:fillRect/>
                      </a:stretch>
                    </p:blipFill>
                    <p:spPr>
                      <a:xfrm>
                        <a:off x="1211731" y="2344457"/>
                        <a:ext cx="7322669" cy="463769"/>
                      </a:xfrm>
                      <a:prstGeom prst="rect">
                        <a:avLst/>
                      </a:prstGeom>
                    </p:spPr>
                  </p:pic>
                </p:oleObj>
              </mc:Fallback>
            </mc:AlternateContent>
          </a:graphicData>
        </a:graphic>
      </p:graphicFrame>
      <p:graphicFrame>
        <p:nvGraphicFramePr>
          <p:cNvPr id="15" name="Object 14" descr=" = negative 6 minus 4 + 3 = negative 7">
            <a:extLst>
              <a:ext uri="{FF2B5EF4-FFF2-40B4-BE49-F238E27FC236}">
                <a16:creationId xmlns:a16="http://schemas.microsoft.com/office/drawing/2014/main" id="{7DEC6815-8FDF-45B3-B974-D57C57ED1546}"/>
              </a:ext>
            </a:extLst>
          </p:cNvPr>
          <p:cNvGraphicFramePr>
            <a:graphicFrameLocks noChangeAspect="1"/>
          </p:cNvGraphicFramePr>
          <p:nvPr/>
        </p:nvGraphicFramePr>
        <p:xfrm>
          <a:off x="4237350" y="3042975"/>
          <a:ext cx="2415550" cy="316172"/>
        </p:xfrm>
        <a:graphic>
          <a:graphicData uri="http://schemas.openxmlformats.org/presentationml/2006/ole">
            <mc:AlternateContent xmlns:mc="http://schemas.openxmlformats.org/markup-compatibility/2006">
              <mc:Choice xmlns:v="urn:schemas-microsoft-com:vml" Requires="v">
                <p:oleObj spid="_x0000_s159813" name="Equation" r:id="rId5" imgW="2425680" imgH="317160" progId="Equation.DSMT4">
                  <p:embed/>
                </p:oleObj>
              </mc:Choice>
              <mc:Fallback>
                <p:oleObj name="Equation" r:id="rId5" imgW="2425680" imgH="317160" progId="Equation.DSMT4">
                  <p:embed/>
                  <p:pic>
                    <p:nvPicPr>
                      <p:cNvPr id="15" name="Object 14" descr=" = negative 6 minus 4 + 3 = negative 7">
                        <a:extLst>
                          <a:ext uri="{FF2B5EF4-FFF2-40B4-BE49-F238E27FC236}">
                            <a16:creationId xmlns:a16="http://schemas.microsoft.com/office/drawing/2014/main" id="{7DEC6815-8FDF-45B3-B974-D57C57ED1546}"/>
                          </a:ext>
                        </a:extLst>
                      </p:cNvPr>
                      <p:cNvPicPr/>
                      <p:nvPr/>
                    </p:nvPicPr>
                    <p:blipFill>
                      <a:blip r:embed="rId6"/>
                      <a:stretch>
                        <a:fillRect/>
                      </a:stretch>
                    </p:blipFill>
                    <p:spPr>
                      <a:xfrm>
                        <a:off x="4237350" y="3042975"/>
                        <a:ext cx="2415550" cy="316172"/>
                      </a:xfrm>
                      <a:prstGeom prst="rect">
                        <a:avLst/>
                      </a:prstGeom>
                    </p:spPr>
                  </p:pic>
                </p:oleObj>
              </mc:Fallback>
            </mc:AlternateContent>
          </a:graphicData>
        </a:graphic>
      </p:graphicFrame>
      <p:sp>
        <p:nvSpPr>
          <p:cNvPr id="5" name="Content Placeholder 4"/>
          <p:cNvSpPr>
            <a:spLocks noGrp="1"/>
          </p:cNvSpPr>
          <p:nvPr>
            <p:ph idx="14"/>
          </p:nvPr>
        </p:nvSpPr>
        <p:spPr>
          <a:xfrm>
            <a:off x="443753" y="3886200"/>
            <a:ext cx="623047" cy="609600"/>
          </a:xfrm>
        </p:spPr>
        <p:txBody>
          <a:bodyPr/>
          <a:lstStyle/>
          <a:p>
            <a:pPr marL="0" indent="0">
              <a:buNone/>
            </a:pPr>
            <a:r>
              <a:rPr lang="en-US" b="1" dirty="0"/>
              <a:t>(b)</a:t>
            </a:r>
            <a:endParaRPr lang="en-IN" dirty="0"/>
          </a:p>
        </p:txBody>
      </p:sp>
      <p:graphicFrame>
        <p:nvGraphicFramePr>
          <p:cNvPr id="16" name="Object 15" descr="left parenthesis 1 half, i + 3 j + k right parenthesis dot left parenthesis 4 i minus j + 2 k right parenthesis = left parenthesis 1 half right parenthesis left parenthesis 4 right parenthesis + left parenthesis 3 right parenthesis left parenthesis negative 1 right parenthesis + left parenthesis 1 right parenthesis left parenthesis 2 right parenthesis = 1">
            <a:extLst>
              <a:ext uri="{FF2B5EF4-FFF2-40B4-BE49-F238E27FC236}">
                <a16:creationId xmlns:a16="http://schemas.microsoft.com/office/drawing/2014/main" id="{3C7AE990-F9D1-49A1-B811-3A6F0821F43E}"/>
              </a:ext>
            </a:extLst>
          </p:cNvPr>
          <p:cNvGraphicFramePr>
            <a:graphicFrameLocks noChangeAspect="1"/>
          </p:cNvGraphicFramePr>
          <p:nvPr/>
        </p:nvGraphicFramePr>
        <p:xfrm>
          <a:off x="1155476" y="3771409"/>
          <a:ext cx="7640772" cy="859296"/>
        </p:xfrm>
        <a:graphic>
          <a:graphicData uri="http://schemas.openxmlformats.org/presentationml/2006/ole">
            <mc:AlternateContent xmlns:mc="http://schemas.openxmlformats.org/markup-compatibility/2006">
              <mc:Choice xmlns:v="urn:schemas-microsoft-com:vml" Requires="v">
                <p:oleObj spid="_x0000_s159814" name="Equation" r:id="rId7" imgW="8356320" imgH="939600" progId="Equation.DSMT4">
                  <p:embed/>
                </p:oleObj>
              </mc:Choice>
              <mc:Fallback>
                <p:oleObj name="Equation" r:id="rId7" imgW="8356320" imgH="939600" progId="Equation.DSMT4">
                  <p:embed/>
                  <p:pic>
                    <p:nvPicPr>
                      <p:cNvPr id="16" name="Object 15" descr="left parenthesis 1 half, i + 3 j + k right parenthesis dot left parenthesis 4 i minus j + 2 k right parenthesis = left parenthesis 1 half right parenthesis left parenthesis 4 right parenthesis + left parenthesis 3 right parenthesis left parenthesis negative 1 right parenthesis + left parenthesis 1 right parenthesis left parenthesis 2 right parenthesis = 1">
                        <a:extLst>
                          <a:ext uri="{FF2B5EF4-FFF2-40B4-BE49-F238E27FC236}">
                            <a16:creationId xmlns:a16="http://schemas.microsoft.com/office/drawing/2014/main" id="{3C7AE990-F9D1-49A1-B811-3A6F0821F43E}"/>
                          </a:ext>
                        </a:extLst>
                      </p:cNvPr>
                      <p:cNvPicPr/>
                      <p:nvPr/>
                    </p:nvPicPr>
                    <p:blipFill>
                      <a:blip r:embed="rId8"/>
                      <a:stretch>
                        <a:fillRect/>
                      </a:stretch>
                    </p:blipFill>
                    <p:spPr>
                      <a:xfrm>
                        <a:off x="1155476" y="3771409"/>
                        <a:ext cx="7640772" cy="859296"/>
                      </a:xfrm>
                      <a:prstGeom prst="rect">
                        <a:avLst/>
                      </a:prstGeom>
                    </p:spPr>
                  </p:pic>
                </p:oleObj>
              </mc:Fallback>
            </mc:AlternateContent>
          </a:graphicData>
        </a:graphic>
      </p:graphicFrame>
    </p:spTree>
    <p:extLst>
      <p:ext uri="{BB962C8B-B14F-4D97-AF65-F5344CB8AC3E}">
        <p14:creationId xmlns:p14="http://schemas.microsoft.com/office/powerpoint/2010/main" val="2341870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Between Vectors </a:t>
            </a:r>
            <a:r>
              <a:rPr lang="en-US" sz="2000" b="0" dirty="0"/>
              <a:t>(5 of 6)</a:t>
            </a:r>
            <a:endParaRPr lang="en-IN" dirty="0"/>
          </a:p>
        </p:txBody>
      </p:sp>
      <p:sp>
        <p:nvSpPr>
          <p:cNvPr id="3" name="Content Placeholder 2"/>
          <p:cNvSpPr>
            <a:spLocks noGrp="1"/>
          </p:cNvSpPr>
          <p:nvPr>
            <p:ph idx="1"/>
          </p:nvPr>
        </p:nvSpPr>
        <p:spPr>
          <a:xfrm>
            <a:off x="457200" y="1600200"/>
            <a:ext cx="4876800" cy="609599"/>
          </a:xfrm>
        </p:spPr>
        <p:txBody>
          <a:bodyPr/>
          <a:lstStyle/>
          <a:p>
            <a:pPr marL="0" indent="0">
              <a:buNone/>
            </a:pPr>
            <a:r>
              <a:rPr lang="en-US" sz="3200" b="1" dirty="0"/>
              <a:t>Dot Product and Angles</a:t>
            </a:r>
            <a:endParaRPr lang="en-IN" sz="3200" dirty="0"/>
          </a:p>
        </p:txBody>
      </p:sp>
      <p:sp>
        <p:nvSpPr>
          <p:cNvPr id="4" name="Content Placeholder 3"/>
          <p:cNvSpPr>
            <a:spLocks noGrp="1"/>
          </p:cNvSpPr>
          <p:nvPr>
            <p:ph idx="13"/>
          </p:nvPr>
        </p:nvSpPr>
        <p:spPr>
          <a:xfrm>
            <a:off x="457200" y="2286000"/>
            <a:ext cx="8229600" cy="533400"/>
          </a:xfrm>
        </p:spPr>
        <p:txBody>
          <a:bodyPr/>
          <a:lstStyle/>
          <a:p>
            <a:pPr marL="0" indent="0">
              <a:buNone/>
            </a:pPr>
            <a:r>
              <a:rPr lang="en-US" sz="3200" dirty="0"/>
              <a:t>The angle between two nonzero vectors </a:t>
            </a:r>
            <a:r>
              <a:rPr lang="en-US" sz="3200" b="1" dirty="0"/>
              <a:t>u</a:t>
            </a:r>
            <a:endParaRPr lang="en-IN" sz="3200" dirty="0"/>
          </a:p>
        </p:txBody>
      </p:sp>
      <p:sp>
        <p:nvSpPr>
          <p:cNvPr id="5" name="Content Placeholder 4"/>
          <p:cNvSpPr>
            <a:spLocks noGrp="1"/>
          </p:cNvSpPr>
          <p:nvPr>
            <p:ph idx="14"/>
          </p:nvPr>
        </p:nvSpPr>
        <p:spPr>
          <a:xfrm>
            <a:off x="443753" y="3216442"/>
            <a:ext cx="1613647" cy="533400"/>
          </a:xfrm>
        </p:spPr>
        <p:txBody>
          <a:bodyPr/>
          <a:lstStyle/>
          <a:p>
            <a:pPr marL="0" indent="0">
              <a:buNone/>
            </a:pPr>
            <a:r>
              <a:rPr lang="en-US" sz="3200" dirty="0"/>
              <a:t>and </a:t>
            </a:r>
            <a:r>
              <a:rPr lang="en-US" sz="3200" b="1" dirty="0"/>
              <a:t>v </a:t>
            </a:r>
            <a:r>
              <a:rPr lang="en-US" sz="3200" dirty="0"/>
              <a:t>is</a:t>
            </a:r>
            <a:endParaRPr lang="en-IN" sz="3200" dirty="0"/>
          </a:p>
        </p:txBody>
      </p:sp>
      <p:graphicFrame>
        <p:nvGraphicFramePr>
          <p:cNvPr id="14" name="Object 13" descr="theta = inverse cosine of left parenthesis start fraction u dot v over the magnitude of u the magnitude of v end fraction right parenthesis.">
            <a:extLst>
              <a:ext uri="{FF2B5EF4-FFF2-40B4-BE49-F238E27FC236}">
                <a16:creationId xmlns:a16="http://schemas.microsoft.com/office/drawing/2014/main" id="{0A837414-6B43-4892-A9F3-AE7B66BF4C1E}"/>
              </a:ext>
            </a:extLst>
          </p:cNvPr>
          <p:cNvGraphicFramePr>
            <a:graphicFrameLocks noChangeAspect="1"/>
          </p:cNvGraphicFramePr>
          <p:nvPr/>
        </p:nvGraphicFramePr>
        <p:xfrm>
          <a:off x="2147077" y="2926190"/>
          <a:ext cx="2695447" cy="1182696"/>
        </p:xfrm>
        <a:graphic>
          <a:graphicData uri="http://schemas.openxmlformats.org/presentationml/2006/ole">
            <mc:AlternateContent xmlns:mc="http://schemas.openxmlformats.org/markup-compatibility/2006">
              <mc:Choice xmlns:v="urn:schemas-microsoft-com:vml" Requires="v">
                <p:oleObj spid="_x0000_s160814" name="Equation" r:id="rId3" imgW="2489040" imgH="1091880" progId="Equation.DSMT4">
                  <p:embed/>
                </p:oleObj>
              </mc:Choice>
              <mc:Fallback>
                <p:oleObj name="Equation" r:id="rId3" imgW="2489040" imgH="1091880" progId="Equation.DSMT4">
                  <p:embed/>
                  <p:pic>
                    <p:nvPicPr>
                      <p:cNvPr id="14" name="Object 13" descr="theta = inverse cosine of left parenthesis start fraction u dot v over the magnitude of u the magnitude of v end fraction right parenthesis.">
                        <a:extLst>
                          <a:ext uri="{FF2B5EF4-FFF2-40B4-BE49-F238E27FC236}">
                            <a16:creationId xmlns:a16="http://schemas.microsoft.com/office/drawing/2014/main" id="{0A837414-6B43-4892-A9F3-AE7B66BF4C1E}"/>
                          </a:ext>
                        </a:extLst>
                      </p:cNvPr>
                      <p:cNvPicPr/>
                      <p:nvPr/>
                    </p:nvPicPr>
                    <p:blipFill>
                      <a:blip r:embed="rId4"/>
                      <a:stretch>
                        <a:fillRect/>
                      </a:stretch>
                    </p:blipFill>
                    <p:spPr>
                      <a:xfrm>
                        <a:off x="2147077" y="2926190"/>
                        <a:ext cx="2695447" cy="1182696"/>
                      </a:xfrm>
                      <a:prstGeom prst="rect">
                        <a:avLst/>
                      </a:prstGeom>
                    </p:spPr>
                  </p:pic>
                </p:oleObj>
              </mc:Fallback>
            </mc:AlternateContent>
          </a:graphicData>
        </a:graphic>
      </p:graphicFrame>
      <p:sp>
        <p:nvSpPr>
          <p:cNvPr id="6" name="Content Placeholder 5"/>
          <p:cNvSpPr>
            <a:spLocks noGrp="1"/>
          </p:cNvSpPr>
          <p:nvPr>
            <p:ph idx="15"/>
          </p:nvPr>
        </p:nvSpPr>
        <p:spPr>
          <a:xfrm>
            <a:off x="457200" y="4299174"/>
            <a:ext cx="7620000" cy="538025"/>
          </a:xfrm>
        </p:spPr>
        <p:txBody>
          <a:bodyPr/>
          <a:lstStyle/>
          <a:p>
            <a:pPr marL="0" indent="0">
              <a:buNone/>
            </a:pPr>
            <a:r>
              <a:rPr lang="en-US" sz="3200" dirty="0"/>
              <a:t>The dot product of two vectors </a:t>
            </a:r>
            <a:r>
              <a:rPr lang="en-US" sz="3200" b="1" dirty="0"/>
              <a:t>u </a:t>
            </a:r>
            <a:r>
              <a:rPr lang="en-US" sz="3200" dirty="0"/>
              <a:t>and </a:t>
            </a:r>
            <a:r>
              <a:rPr lang="en-US" sz="3200" b="1" dirty="0"/>
              <a:t>v </a:t>
            </a:r>
            <a:r>
              <a:rPr lang="en-US" sz="3200" dirty="0"/>
              <a:t>is</a:t>
            </a:r>
            <a:endParaRPr lang="en-IN" sz="3200" dirty="0"/>
          </a:p>
        </p:txBody>
      </p:sp>
      <p:sp>
        <p:nvSpPr>
          <p:cNvPr id="7" name="Content Placeholder 6"/>
          <p:cNvSpPr>
            <a:spLocks noGrp="1"/>
          </p:cNvSpPr>
          <p:nvPr>
            <p:ph idx="16"/>
          </p:nvPr>
        </p:nvSpPr>
        <p:spPr>
          <a:xfrm>
            <a:off x="443753" y="4965700"/>
            <a:ext cx="1689847" cy="609600"/>
          </a:xfrm>
        </p:spPr>
        <p:txBody>
          <a:bodyPr/>
          <a:lstStyle/>
          <a:p>
            <a:pPr marL="0" indent="0">
              <a:buNone/>
            </a:pPr>
            <a:r>
              <a:rPr lang="en-US" sz="3200" dirty="0"/>
              <a:t>given by</a:t>
            </a:r>
            <a:endParaRPr lang="en-IN" sz="3200" dirty="0"/>
          </a:p>
        </p:txBody>
      </p:sp>
      <p:graphicFrame>
        <p:nvGraphicFramePr>
          <p:cNvPr id="15" name="Object 14" descr="u dot v = the magnitude of u the magnitude of v cosine of theta.">
            <a:extLst>
              <a:ext uri="{FF2B5EF4-FFF2-40B4-BE49-F238E27FC236}">
                <a16:creationId xmlns:a16="http://schemas.microsoft.com/office/drawing/2014/main" id="{C324D8AD-65AE-4C76-96F5-1CE2317D3EC9}"/>
              </a:ext>
            </a:extLst>
          </p:cNvPr>
          <p:cNvGraphicFramePr>
            <a:graphicFrameLocks noChangeAspect="1"/>
          </p:cNvGraphicFramePr>
          <p:nvPr/>
        </p:nvGraphicFramePr>
        <p:xfrm>
          <a:off x="2231174" y="4961119"/>
          <a:ext cx="2845651" cy="560282"/>
        </p:xfrm>
        <a:graphic>
          <a:graphicData uri="http://schemas.openxmlformats.org/presentationml/2006/ole">
            <mc:AlternateContent xmlns:mc="http://schemas.openxmlformats.org/markup-compatibility/2006">
              <mc:Choice xmlns:v="urn:schemas-microsoft-com:vml" Requires="v">
                <p:oleObj spid="_x0000_s160815" name="Equation" r:id="rId5" imgW="2450880" imgH="482400" progId="Equation.DSMT4">
                  <p:embed/>
                </p:oleObj>
              </mc:Choice>
              <mc:Fallback>
                <p:oleObj name="Equation" r:id="rId5" imgW="2450880" imgH="482400" progId="Equation.DSMT4">
                  <p:embed/>
                  <p:pic>
                    <p:nvPicPr>
                      <p:cNvPr id="15" name="Object 14" descr="u dot v = the magnitude of u the magnitude of v cosine of theta.">
                        <a:extLst>
                          <a:ext uri="{FF2B5EF4-FFF2-40B4-BE49-F238E27FC236}">
                            <a16:creationId xmlns:a16="http://schemas.microsoft.com/office/drawing/2014/main" id="{C324D8AD-65AE-4C76-96F5-1CE2317D3EC9}"/>
                          </a:ext>
                        </a:extLst>
                      </p:cNvPr>
                      <p:cNvPicPr/>
                      <p:nvPr/>
                    </p:nvPicPr>
                    <p:blipFill>
                      <a:blip r:embed="rId6"/>
                      <a:stretch>
                        <a:fillRect/>
                      </a:stretch>
                    </p:blipFill>
                    <p:spPr>
                      <a:xfrm>
                        <a:off x="2231174" y="4961119"/>
                        <a:ext cx="2845651" cy="560282"/>
                      </a:xfrm>
                      <a:prstGeom prst="rect">
                        <a:avLst/>
                      </a:prstGeom>
                    </p:spPr>
                  </p:pic>
                </p:oleObj>
              </mc:Fallback>
            </mc:AlternateContent>
          </a:graphicData>
        </a:graphic>
      </p:graphicFrame>
    </p:spTree>
    <p:extLst>
      <p:ext uri="{BB962C8B-B14F-4D97-AF65-F5344CB8AC3E}">
        <p14:creationId xmlns:p14="http://schemas.microsoft.com/office/powerpoint/2010/main" val="3427784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Between Vectors </a:t>
            </a:r>
            <a:r>
              <a:rPr lang="en-US" sz="2000" b="0" dirty="0"/>
              <a:t>(6 of 6)</a:t>
            </a:r>
            <a:endParaRPr lang="en-IN" dirty="0"/>
          </a:p>
        </p:txBody>
      </p:sp>
      <p:sp>
        <p:nvSpPr>
          <p:cNvPr id="3" name="Content Placeholder 2"/>
          <p:cNvSpPr>
            <a:spLocks noGrp="1"/>
          </p:cNvSpPr>
          <p:nvPr>
            <p:ph idx="1"/>
          </p:nvPr>
        </p:nvSpPr>
        <p:spPr>
          <a:xfrm>
            <a:off x="457200" y="1600200"/>
            <a:ext cx="5562600" cy="533399"/>
          </a:xfrm>
        </p:spPr>
        <p:txBody>
          <a:bodyPr/>
          <a:lstStyle/>
          <a:p>
            <a:pPr marL="0" indent="0">
              <a:buNone/>
            </a:pPr>
            <a:r>
              <a:rPr lang="en-US" b="1" dirty="0"/>
              <a:t>Example: </a:t>
            </a:r>
            <a:r>
              <a:rPr lang="en-US" dirty="0"/>
              <a:t>Find the angle between</a:t>
            </a:r>
            <a:endParaRPr lang="en-IN" dirty="0"/>
          </a:p>
        </p:txBody>
      </p:sp>
      <p:graphicFrame>
        <p:nvGraphicFramePr>
          <p:cNvPr id="14" name="Object 13" descr="u = i minus 2 j minus 2 k"/>
          <p:cNvGraphicFramePr>
            <a:graphicFrameLocks noChangeAspect="1"/>
          </p:cNvGraphicFramePr>
          <p:nvPr/>
        </p:nvGraphicFramePr>
        <p:xfrm>
          <a:off x="6139916" y="1605763"/>
          <a:ext cx="2296190" cy="524846"/>
        </p:xfrm>
        <a:graphic>
          <a:graphicData uri="http://schemas.openxmlformats.org/presentationml/2006/ole">
            <mc:AlternateContent xmlns:mc="http://schemas.openxmlformats.org/markup-compatibility/2006">
              <mc:Choice xmlns:v="urn:schemas-microsoft-com:vml" Requires="v">
                <p:oleObj spid="_x0000_s161926" name="Equation" r:id="rId3" imgW="888840" imgH="203040" progId="Equation.DSMT4">
                  <p:embed/>
                </p:oleObj>
              </mc:Choice>
              <mc:Fallback>
                <p:oleObj name="Equation" r:id="rId3" imgW="888840" imgH="203040" progId="Equation.DSMT4">
                  <p:embed/>
                  <p:pic>
                    <p:nvPicPr>
                      <p:cNvPr id="14" name="Object 13" descr="u = i minus 2 j minus 2 k"/>
                      <p:cNvPicPr/>
                      <p:nvPr/>
                    </p:nvPicPr>
                    <p:blipFill>
                      <a:blip r:embed="rId4"/>
                      <a:stretch>
                        <a:fillRect/>
                      </a:stretch>
                    </p:blipFill>
                    <p:spPr>
                      <a:xfrm>
                        <a:off x="6139916" y="1605763"/>
                        <a:ext cx="2296190" cy="524846"/>
                      </a:xfrm>
                      <a:prstGeom prst="rect">
                        <a:avLst/>
                      </a:prstGeom>
                    </p:spPr>
                  </p:pic>
                </p:oleObj>
              </mc:Fallback>
            </mc:AlternateContent>
          </a:graphicData>
        </a:graphic>
      </p:graphicFrame>
      <p:sp>
        <p:nvSpPr>
          <p:cNvPr id="4" name="Content Placeholder 3"/>
          <p:cNvSpPr>
            <a:spLocks noGrp="1"/>
          </p:cNvSpPr>
          <p:nvPr>
            <p:ph idx="13"/>
          </p:nvPr>
        </p:nvSpPr>
        <p:spPr>
          <a:xfrm>
            <a:off x="457200" y="2200275"/>
            <a:ext cx="762000" cy="533400"/>
          </a:xfrm>
        </p:spPr>
        <p:txBody>
          <a:bodyPr/>
          <a:lstStyle/>
          <a:p>
            <a:pPr marL="0" indent="0">
              <a:buNone/>
            </a:pPr>
            <a:r>
              <a:rPr lang="en-US" dirty="0"/>
              <a:t>and</a:t>
            </a:r>
            <a:endParaRPr lang="en-IN" dirty="0"/>
          </a:p>
        </p:txBody>
      </p:sp>
      <p:graphicFrame>
        <p:nvGraphicFramePr>
          <p:cNvPr id="15" name="Object 14" descr="v = 6 i + 3 j + 2 k."/>
          <p:cNvGraphicFramePr>
            <a:graphicFrameLocks noChangeAspect="1"/>
          </p:cNvGraphicFramePr>
          <p:nvPr/>
        </p:nvGraphicFramePr>
        <p:xfrm>
          <a:off x="1295400" y="2216175"/>
          <a:ext cx="2409515" cy="494966"/>
        </p:xfrm>
        <a:graphic>
          <a:graphicData uri="http://schemas.openxmlformats.org/presentationml/2006/ole">
            <mc:AlternateContent xmlns:mc="http://schemas.openxmlformats.org/markup-compatibility/2006">
              <mc:Choice xmlns:v="urn:schemas-microsoft-com:vml" Requires="v">
                <p:oleObj spid="_x0000_s161927" name="Equation" r:id="rId5" imgW="990360" imgH="203040" progId="Equation.DSMT4">
                  <p:embed/>
                </p:oleObj>
              </mc:Choice>
              <mc:Fallback>
                <p:oleObj name="Equation" r:id="rId5" imgW="990360" imgH="203040" progId="Equation.DSMT4">
                  <p:embed/>
                  <p:pic>
                    <p:nvPicPr>
                      <p:cNvPr id="15" name="Object 14" descr="v = 6 i + 3 j + 2 k."/>
                      <p:cNvPicPr/>
                      <p:nvPr/>
                    </p:nvPicPr>
                    <p:blipFill>
                      <a:blip r:embed="rId6"/>
                      <a:stretch>
                        <a:fillRect/>
                      </a:stretch>
                    </p:blipFill>
                    <p:spPr>
                      <a:xfrm>
                        <a:off x="1295400" y="2216175"/>
                        <a:ext cx="2409515" cy="494966"/>
                      </a:xfrm>
                      <a:prstGeom prst="rect">
                        <a:avLst/>
                      </a:prstGeom>
                    </p:spPr>
                  </p:pic>
                </p:oleObj>
              </mc:Fallback>
            </mc:AlternateContent>
          </a:graphicData>
        </a:graphic>
      </p:graphicFrame>
      <p:sp>
        <p:nvSpPr>
          <p:cNvPr id="5" name="Content Placeholder 4"/>
          <p:cNvSpPr>
            <a:spLocks noGrp="1"/>
          </p:cNvSpPr>
          <p:nvPr>
            <p:ph idx="14"/>
          </p:nvPr>
        </p:nvSpPr>
        <p:spPr>
          <a:xfrm>
            <a:off x="443753" y="2805546"/>
            <a:ext cx="6033247" cy="484909"/>
          </a:xfrm>
        </p:spPr>
        <p:txBody>
          <a:bodyPr/>
          <a:lstStyle/>
          <a:p>
            <a:pPr marL="0" indent="0">
              <a:buNone/>
            </a:pPr>
            <a:r>
              <a:rPr lang="en-US" b="1" dirty="0"/>
              <a:t>Solution:</a:t>
            </a:r>
            <a:r>
              <a:rPr lang="en-US" dirty="0"/>
              <a:t> We use the formula above:</a:t>
            </a:r>
            <a:endParaRPr lang="en-IN" dirty="0"/>
          </a:p>
        </p:txBody>
      </p:sp>
      <p:graphicFrame>
        <p:nvGraphicFramePr>
          <p:cNvPr id="16" name="Object 15" descr="u dot v = left parenthesis 1 right parenthesis left parenthesis 6 right parenthesis + left parenthesis negative 2 right parenthesis left parenthesis 3 right parenthesis + left parenthesis negative 2 right parenthesis left parenthesis 2 right parenthesis = 6 minus 6 minus 4 = negative 4">
            <a:extLst>
              <a:ext uri="{FF2B5EF4-FFF2-40B4-BE49-F238E27FC236}">
                <a16:creationId xmlns:a16="http://schemas.microsoft.com/office/drawing/2014/main" id="{2A9EAA5F-F529-41A9-89BE-5C85279DB8B5}"/>
              </a:ext>
            </a:extLst>
          </p:cNvPr>
          <p:cNvGraphicFramePr>
            <a:graphicFrameLocks noChangeAspect="1"/>
          </p:cNvGraphicFramePr>
          <p:nvPr/>
        </p:nvGraphicFramePr>
        <p:xfrm>
          <a:off x="1463577" y="3354968"/>
          <a:ext cx="6409887" cy="441260"/>
        </p:xfrm>
        <a:graphic>
          <a:graphicData uri="http://schemas.openxmlformats.org/presentationml/2006/ole">
            <mc:AlternateContent xmlns:mc="http://schemas.openxmlformats.org/markup-compatibility/2006">
              <mc:Choice xmlns:v="urn:schemas-microsoft-com:vml" Requires="v">
                <p:oleObj spid="_x0000_s161928" name="Equation" r:id="rId7" imgW="7010280" imgH="482400" progId="Equation.DSMT4">
                  <p:embed/>
                </p:oleObj>
              </mc:Choice>
              <mc:Fallback>
                <p:oleObj name="Equation" r:id="rId7" imgW="7010280" imgH="482400" progId="Equation.DSMT4">
                  <p:embed/>
                  <p:pic>
                    <p:nvPicPr>
                      <p:cNvPr id="16" name="Object 15" descr="u dot v = left parenthesis 1 right parenthesis left parenthesis 6 right parenthesis + left parenthesis negative 2 right parenthesis left parenthesis 3 right parenthesis + left parenthesis negative 2 right parenthesis left parenthesis 2 right parenthesis = 6 minus 6 minus 4 = negative 4">
                        <a:extLst>
                          <a:ext uri="{FF2B5EF4-FFF2-40B4-BE49-F238E27FC236}">
                            <a16:creationId xmlns:a16="http://schemas.microsoft.com/office/drawing/2014/main" id="{2A9EAA5F-F529-41A9-89BE-5C85279DB8B5}"/>
                          </a:ext>
                        </a:extLst>
                      </p:cNvPr>
                      <p:cNvPicPr/>
                      <p:nvPr/>
                    </p:nvPicPr>
                    <p:blipFill>
                      <a:blip r:embed="rId8"/>
                      <a:stretch>
                        <a:fillRect/>
                      </a:stretch>
                    </p:blipFill>
                    <p:spPr>
                      <a:xfrm>
                        <a:off x="1463577" y="3354968"/>
                        <a:ext cx="6409887" cy="441260"/>
                      </a:xfrm>
                      <a:prstGeom prst="rect">
                        <a:avLst/>
                      </a:prstGeom>
                    </p:spPr>
                  </p:pic>
                </p:oleObj>
              </mc:Fallback>
            </mc:AlternateContent>
          </a:graphicData>
        </a:graphic>
      </p:graphicFrame>
      <p:graphicFrame>
        <p:nvGraphicFramePr>
          <p:cNvPr id="17" name="Object 16" descr="the magnitude of start expression u end expression = the square root of start expression 1 squared + left parenthesis negative 2 right parenthesis squared + left parenthesis negative 2 right parenthesis squared end expression = radical 9 = 3">
            <a:extLst>
              <a:ext uri="{FF2B5EF4-FFF2-40B4-BE49-F238E27FC236}">
                <a16:creationId xmlns:a16="http://schemas.microsoft.com/office/drawing/2014/main" id="{CB53D351-808A-40D6-97CA-AC563262162C}"/>
              </a:ext>
            </a:extLst>
          </p:cNvPr>
          <p:cNvGraphicFramePr>
            <a:graphicFrameLocks noChangeAspect="1"/>
          </p:cNvGraphicFramePr>
          <p:nvPr/>
        </p:nvGraphicFramePr>
        <p:xfrm>
          <a:off x="1761376" y="3907499"/>
          <a:ext cx="4364716" cy="579776"/>
        </p:xfrm>
        <a:graphic>
          <a:graphicData uri="http://schemas.openxmlformats.org/presentationml/2006/ole">
            <mc:AlternateContent xmlns:mc="http://schemas.openxmlformats.org/markup-compatibility/2006">
              <mc:Choice xmlns:v="urn:schemas-microsoft-com:vml" Requires="v">
                <p:oleObj spid="_x0000_s161929" name="Equation" r:id="rId9" imgW="5067000" imgH="672840" progId="Equation.DSMT4">
                  <p:embed/>
                </p:oleObj>
              </mc:Choice>
              <mc:Fallback>
                <p:oleObj name="Equation" r:id="rId9" imgW="5067000" imgH="672840" progId="Equation.DSMT4">
                  <p:embed/>
                  <p:pic>
                    <p:nvPicPr>
                      <p:cNvPr id="17" name="Object 16" descr="the magnitude of start expression u end expression = the square root of start expression 1 squared + left parenthesis negative 2 right parenthesis squared + left parenthesis negative 2 right parenthesis squared end expression = radical 9 = 3">
                        <a:extLst>
                          <a:ext uri="{FF2B5EF4-FFF2-40B4-BE49-F238E27FC236}">
                            <a16:creationId xmlns:a16="http://schemas.microsoft.com/office/drawing/2014/main" id="{CB53D351-808A-40D6-97CA-AC563262162C}"/>
                          </a:ext>
                        </a:extLst>
                      </p:cNvPr>
                      <p:cNvPicPr/>
                      <p:nvPr/>
                    </p:nvPicPr>
                    <p:blipFill>
                      <a:blip r:embed="rId10"/>
                      <a:stretch>
                        <a:fillRect/>
                      </a:stretch>
                    </p:blipFill>
                    <p:spPr>
                      <a:xfrm>
                        <a:off x="1761376" y="3907499"/>
                        <a:ext cx="4364716" cy="579776"/>
                      </a:xfrm>
                      <a:prstGeom prst="rect">
                        <a:avLst/>
                      </a:prstGeom>
                    </p:spPr>
                  </p:pic>
                </p:oleObj>
              </mc:Fallback>
            </mc:AlternateContent>
          </a:graphicData>
        </a:graphic>
      </p:graphicFrame>
      <p:graphicFrame>
        <p:nvGraphicFramePr>
          <p:cNvPr id="18" name="Object 17" descr="the magnitude of start expression v end expression = the square root of start expression 6 squared + left parenthesis 3 right parenthesis squared + left parenthesis 2 right parenthesis squared end expression = radical 49 = 7">
            <a:extLst>
              <a:ext uri="{FF2B5EF4-FFF2-40B4-BE49-F238E27FC236}">
                <a16:creationId xmlns:a16="http://schemas.microsoft.com/office/drawing/2014/main" id="{5704169F-F006-4195-AA7E-0F5AC7ABC7F1}"/>
              </a:ext>
            </a:extLst>
          </p:cNvPr>
          <p:cNvGraphicFramePr>
            <a:graphicFrameLocks noChangeAspect="1"/>
          </p:cNvGraphicFramePr>
          <p:nvPr/>
        </p:nvGraphicFramePr>
        <p:xfrm>
          <a:off x="1735798" y="4577262"/>
          <a:ext cx="4472389" cy="609350"/>
        </p:xfrm>
        <a:graphic>
          <a:graphicData uri="http://schemas.openxmlformats.org/presentationml/2006/ole">
            <mc:AlternateContent xmlns:mc="http://schemas.openxmlformats.org/markup-compatibility/2006">
              <mc:Choice xmlns:v="urn:schemas-microsoft-com:vml" Requires="v">
                <p:oleObj spid="_x0000_s161930" name="Equation" r:id="rId11" imgW="4940280" imgH="672840" progId="Equation.DSMT4">
                  <p:embed/>
                </p:oleObj>
              </mc:Choice>
              <mc:Fallback>
                <p:oleObj name="Equation" r:id="rId11" imgW="4940280" imgH="672840" progId="Equation.DSMT4">
                  <p:embed/>
                  <p:pic>
                    <p:nvPicPr>
                      <p:cNvPr id="18" name="Object 17" descr="the magnitude of start expression v end expression = the square root of start expression 6 squared + left parenthesis 3 right parenthesis squared + left parenthesis 2 right parenthesis squared end expression = radical 49 = 7">
                        <a:extLst>
                          <a:ext uri="{FF2B5EF4-FFF2-40B4-BE49-F238E27FC236}">
                            <a16:creationId xmlns:a16="http://schemas.microsoft.com/office/drawing/2014/main" id="{5704169F-F006-4195-AA7E-0F5AC7ABC7F1}"/>
                          </a:ext>
                        </a:extLst>
                      </p:cNvPr>
                      <p:cNvPicPr/>
                      <p:nvPr/>
                    </p:nvPicPr>
                    <p:blipFill>
                      <a:blip r:embed="rId12"/>
                      <a:stretch>
                        <a:fillRect/>
                      </a:stretch>
                    </p:blipFill>
                    <p:spPr>
                      <a:xfrm>
                        <a:off x="1735798" y="4577262"/>
                        <a:ext cx="4472389" cy="609350"/>
                      </a:xfrm>
                      <a:prstGeom prst="rect">
                        <a:avLst/>
                      </a:prstGeom>
                    </p:spPr>
                  </p:pic>
                </p:oleObj>
              </mc:Fallback>
            </mc:AlternateContent>
          </a:graphicData>
        </a:graphic>
      </p:graphicFrame>
      <p:graphicFrame>
        <p:nvGraphicFramePr>
          <p:cNvPr id="19" name="Object 18" descr="theta = inverse cosine of left parenthesis start fraction u dot v over the magnitude of u the magnitude of v end fraction right parenthesis = inverse cosine of left parenthesis start fraction negative 4 over left parenthesis 3 right parenthesis left parenthesis 7 right parenthesis end fraction right parenthesis approximately equals 1.76 radians or 100.98 degrees.">
            <a:extLst>
              <a:ext uri="{FF2B5EF4-FFF2-40B4-BE49-F238E27FC236}">
                <a16:creationId xmlns:a16="http://schemas.microsoft.com/office/drawing/2014/main" id="{94B41FF2-4AF1-414A-926D-7501AA54AEAE}"/>
              </a:ext>
            </a:extLst>
          </p:cNvPr>
          <p:cNvGraphicFramePr>
            <a:graphicFrameLocks noChangeAspect="1"/>
          </p:cNvGraphicFramePr>
          <p:nvPr/>
        </p:nvGraphicFramePr>
        <p:xfrm>
          <a:off x="1328738" y="5267325"/>
          <a:ext cx="7245350" cy="931863"/>
        </p:xfrm>
        <a:graphic>
          <a:graphicData uri="http://schemas.openxmlformats.org/presentationml/2006/ole">
            <mc:AlternateContent xmlns:mc="http://schemas.openxmlformats.org/markup-compatibility/2006">
              <mc:Choice xmlns:v="urn:schemas-microsoft-com:vml" Requires="v">
                <p:oleObj spid="_x0000_s161931" name="Equation" r:id="rId13" imgW="8496000" imgH="1091880" progId="Equation.DSMT4">
                  <p:embed/>
                </p:oleObj>
              </mc:Choice>
              <mc:Fallback>
                <p:oleObj name="Equation" r:id="rId13" imgW="8496000" imgH="1091880" progId="Equation.DSMT4">
                  <p:embed/>
                  <p:pic>
                    <p:nvPicPr>
                      <p:cNvPr id="19" name="Object 18" descr="theta = inverse cosine of left parenthesis start fraction u dot v over the magnitude of u the magnitude of v end fraction right parenthesis = inverse cosine of left parenthesis start fraction negative 4 over left parenthesis 3 right parenthesis left parenthesis 7 right parenthesis end fraction right parenthesis approximately equals 1.76 radians or 100.98 degrees.">
                        <a:extLst>
                          <a:ext uri="{FF2B5EF4-FFF2-40B4-BE49-F238E27FC236}">
                            <a16:creationId xmlns:a16="http://schemas.microsoft.com/office/drawing/2014/main" id="{94B41FF2-4AF1-414A-926D-7501AA54AEAE}"/>
                          </a:ext>
                        </a:extLst>
                      </p:cNvPr>
                      <p:cNvPicPr/>
                      <p:nvPr/>
                    </p:nvPicPr>
                    <p:blipFill>
                      <a:blip r:embed="rId14"/>
                      <a:stretch>
                        <a:fillRect/>
                      </a:stretch>
                    </p:blipFill>
                    <p:spPr>
                      <a:xfrm>
                        <a:off x="1328738" y="5267325"/>
                        <a:ext cx="7245350" cy="931863"/>
                      </a:xfrm>
                      <a:prstGeom prst="rect">
                        <a:avLst/>
                      </a:prstGeom>
                    </p:spPr>
                  </p:pic>
                </p:oleObj>
              </mc:Fallback>
            </mc:AlternateContent>
          </a:graphicData>
        </a:graphic>
      </p:graphicFrame>
    </p:spTree>
    <p:extLst>
      <p:ext uri="{BB962C8B-B14F-4D97-AF65-F5344CB8AC3E}">
        <p14:creationId xmlns:p14="http://schemas.microsoft.com/office/powerpoint/2010/main" val="10537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Orthogonal Vectors </a:t>
            </a:r>
            <a:r>
              <a:rPr lang="en-US" sz="2000" b="0" dirty="0"/>
              <a:t>(1 of 3)</a:t>
            </a:r>
            <a:endParaRPr lang="en-IN" sz="2000" b="0" dirty="0"/>
          </a:p>
        </p:txBody>
      </p:sp>
      <p:sp>
        <p:nvSpPr>
          <p:cNvPr id="14" name="Content Placeholder 13"/>
          <p:cNvSpPr>
            <a:spLocks noGrp="1"/>
          </p:cNvSpPr>
          <p:nvPr>
            <p:ph idx="1"/>
          </p:nvPr>
        </p:nvSpPr>
        <p:spPr>
          <a:xfrm>
            <a:off x="457200" y="1600200"/>
            <a:ext cx="8305800" cy="609599"/>
          </a:xfrm>
        </p:spPr>
        <p:txBody>
          <a:bodyPr/>
          <a:lstStyle/>
          <a:p>
            <a:pPr marL="0" indent="0">
              <a:buNone/>
            </a:pPr>
            <a:r>
              <a:rPr lang="en-US" sz="3200" b="1" dirty="0"/>
              <a:t>Definition:</a:t>
            </a:r>
            <a:r>
              <a:rPr lang="en-US" sz="3200" dirty="0"/>
              <a:t> Vectors </a:t>
            </a:r>
            <a:r>
              <a:rPr lang="en-US" sz="3200" b="1" dirty="0"/>
              <a:t>u </a:t>
            </a:r>
            <a:r>
              <a:rPr lang="en-US" sz="3200" dirty="0"/>
              <a:t>and </a:t>
            </a:r>
            <a:r>
              <a:rPr lang="en-US" sz="3200" b="1" dirty="0"/>
              <a:t>v </a:t>
            </a:r>
            <a:r>
              <a:rPr lang="en-US" sz="3200" dirty="0"/>
              <a:t>are orthogonal if</a:t>
            </a:r>
            <a:endParaRPr lang="en-IN" sz="3200" dirty="0"/>
          </a:p>
        </p:txBody>
      </p:sp>
      <p:graphicFrame>
        <p:nvGraphicFramePr>
          <p:cNvPr id="15" name="Object 14" descr="u dot v = 0.">
            <a:extLst>
              <a:ext uri="{FF2B5EF4-FFF2-40B4-BE49-F238E27FC236}">
                <a16:creationId xmlns:a16="http://schemas.microsoft.com/office/drawing/2014/main" id="{19EACE55-5066-4C90-ABAA-46CB04D94A8E}"/>
              </a:ext>
            </a:extLst>
          </p:cNvPr>
          <p:cNvGraphicFramePr>
            <a:graphicFrameLocks noChangeAspect="1"/>
          </p:cNvGraphicFramePr>
          <p:nvPr/>
        </p:nvGraphicFramePr>
        <p:xfrm>
          <a:off x="457200" y="2276475"/>
          <a:ext cx="1723298" cy="444150"/>
        </p:xfrm>
        <a:graphic>
          <a:graphicData uri="http://schemas.openxmlformats.org/presentationml/2006/ole">
            <mc:AlternateContent xmlns:mc="http://schemas.openxmlformats.org/markup-compatibility/2006">
              <mc:Choice xmlns:v="urn:schemas-microsoft-com:vml" Requires="v">
                <p:oleObj spid="_x0000_s162840" name="Equation" r:id="rId3" imgW="1231560" imgH="317160" progId="Equation.DSMT4">
                  <p:embed/>
                </p:oleObj>
              </mc:Choice>
              <mc:Fallback>
                <p:oleObj name="Equation" r:id="rId3" imgW="1231560" imgH="317160" progId="Equation.DSMT4">
                  <p:embed/>
                  <p:pic>
                    <p:nvPicPr>
                      <p:cNvPr id="15" name="Object 14" descr="u dot v = 0.">
                        <a:extLst>
                          <a:ext uri="{FF2B5EF4-FFF2-40B4-BE49-F238E27FC236}">
                            <a16:creationId xmlns:a16="http://schemas.microsoft.com/office/drawing/2014/main" id="{19EACE55-5066-4C90-ABAA-46CB04D94A8E}"/>
                          </a:ext>
                        </a:extLst>
                      </p:cNvPr>
                      <p:cNvPicPr/>
                      <p:nvPr/>
                    </p:nvPicPr>
                    <p:blipFill>
                      <a:blip r:embed="rId4"/>
                      <a:stretch>
                        <a:fillRect/>
                      </a:stretch>
                    </p:blipFill>
                    <p:spPr>
                      <a:xfrm>
                        <a:off x="457200" y="2276475"/>
                        <a:ext cx="1723298" cy="444150"/>
                      </a:xfrm>
                      <a:prstGeom prst="rect">
                        <a:avLst/>
                      </a:prstGeom>
                    </p:spPr>
                  </p:pic>
                </p:oleObj>
              </mc:Fallback>
            </mc:AlternateContent>
          </a:graphicData>
        </a:graphic>
      </p:graphicFrame>
    </p:spTree>
    <p:extLst>
      <p:ext uri="{BB962C8B-B14F-4D97-AF65-F5344CB8AC3E}">
        <p14:creationId xmlns:p14="http://schemas.microsoft.com/office/powerpoint/2010/main" val="3428495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Orthogonal Vectors </a:t>
            </a:r>
            <a:r>
              <a:rPr lang="en-US" sz="2000" b="0" dirty="0"/>
              <a:t>(2 of 3)</a:t>
            </a:r>
            <a:endParaRPr lang="en-IN" dirty="0"/>
          </a:p>
        </p:txBody>
      </p:sp>
      <p:sp>
        <p:nvSpPr>
          <p:cNvPr id="3" name="Content Placeholder 2"/>
          <p:cNvSpPr>
            <a:spLocks noGrp="1"/>
          </p:cNvSpPr>
          <p:nvPr>
            <p:ph idx="1"/>
          </p:nvPr>
        </p:nvSpPr>
        <p:spPr>
          <a:xfrm>
            <a:off x="457200" y="1600200"/>
            <a:ext cx="6858000" cy="974773"/>
          </a:xfrm>
        </p:spPr>
        <p:txBody>
          <a:bodyPr/>
          <a:lstStyle/>
          <a:p>
            <a:pPr marL="0" indent="0">
              <a:buNone/>
            </a:pPr>
            <a:r>
              <a:rPr lang="en-US" b="1" dirty="0"/>
              <a:t>Example:</a:t>
            </a:r>
            <a:r>
              <a:rPr lang="en-US" dirty="0"/>
              <a:t> To determine if two vectors are orthogonal, calculate their dot product.</a:t>
            </a:r>
          </a:p>
        </p:txBody>
      </p:sp>
      <p:sp>
        <p:nvSpPr>
          <p:cNvPr id="4" name="Content Placeholder 3"/>
          <p:cNvSpPr>
            <a:spLocks noGrp="1"/>
          </p:cNvSpPr>
          <p:nvPr>
            <p:ph idx="13"/>
          </p:nvPr>
        </p:nvSpPr>
        <p:spPr>
          <a:xfrm>
            <a:off x="457200" y="2743200"/>
            <a:ext cx="609600" cy="533400"/>
          </a:xfrm>
        </p:spPr>
        <p:txBody>
          <a:bodyPr/>
          <a:lstStyle/>
          <a:p>
            <a:pPr marL="0" indent="0">
              <a:buNone/>
            </a:pPr>
            <a:r>
              <a:rPr lang="en-US" b="1" dirty="0"/>
              <a:t>(a)</a:t>
            </a:r>
            <a:endParaRPr lang="en-IN" dirty="0"/>
          </a:p>
        </p:txBody>
      </p:sp>
      <p:graphicFrame>
        <p:nvGraphicFramePr>
          <p:cNvPr id="14" name="Object 13" descr="u = left angle bracket 3, negative 2 right angle bracket and v = left angle bracket 4, 6 right angle bracket">
            <a:extLst>
              <a:ext uri="{FF2B5EF4-FFF2-40B4-BE49-F238E27FC236}">
                <a16:creationId xmlns:a16="http://schemas.microsoft.com/office/drawing/2014/main" id="{F79CB61C-EDE5-4935-B02D-D6BC583E2C26}"/>
              </a:ext>
            </a:extLst>
          </p:cNvPr>
          <p:cNvGraphicFramePr>
            <a:graphicFrameLocks noChangeAspect="1"/>
          </p:cNvGraphicFramePr>
          <p:nvPr/>
        </p:nvGraphicFramePr>
        <p:xfrm>
          <a:off x="1148368" y="2736032"/>
          <a:ext cx="3629403" cy="487410"/>
        </p:xfrm>
        <a:graphic>
          <a:graphicData uri="http://schemas.openxmlformats.org/presentationml/2006/ole">
            <mc:AlternateContent xmlns:mc="http://schemas.openxmlformats.org/markup-compatibility/2006">
              <mc:Choice xmlns:v="urn:schemas-microsoft-com:vml" Requires="v">
                <p:oleObj spid="_x0000_s163930" name="Equation" r:id="rId3" imgW="3593880" imgH="482400" progId="Equation.DSMT4">
                  <p:embed/>
                </p:oleObj>
              </mc:Choice>
              <mc:Fallback>
                <p:oleObj name="Equation" r:id="rId3" imgW="3593880" imgH="482400" progId="Equation.DSMT4">
                  <p:embed/>
                  <p:pic>
                    <p:nvPicPr>
                      <p:cNvPr id="14" name="Object 13" descr="u = left angle bracket 3, negative 2 right angle bracket and v = left angle bracket 4, 6 right angle bracket">
                        <a:extLst>
                          <a:ext uri="{FF2B5EF4-FFF2-40B4-BE49-F238E27FC236}">
                            <a16:creationId xmlns:a16="http://schemas.microsoft.com/office/drawing/2014/main" id="{F79CB61C-EDE5-4935-B02D-D6BC583E2C26}"/>
                          </a:ext>
                        </a:extLst>
                      </p:cNvPr>
                      <p:cNvPicPr/>
                      <p:nvPr/>
                    </p:nvPicPr>
                    <p:blipFill>
                      <a:blip r:embed="rId4"/>
                      <a:stretch>
                        <a:fillRect/>
                      </a:stretch>
                    </p:blipFill>
                    <p:spPr>
                      <a:xfrm>
                        <a:off x="1148368" y="2736032"/>
                        <a:ext cx="3629403" cy="487410"/>
                      </a:xfrm>
                      <a:prstGeom prst="rect">
                        <a:avLst/>
                      </a:prstGeom>
                    </p:spPr>
                  </p:pic>
                </p:oleObj>
              </mc:Fallback>
            </mc:AlternateContent>
          </a:graphicData>
        </a:graphic>
      </p:graphicFrame>
      <p:sp>
        <p:nvSpPr>
          <p:cNvPr id="5" name="Content Placeholder 4"/>
          <p:cNvSpPr>
            <a:spLocks noGrp="1"/>
          </p:cNvSpPr>
          <p:nvPr>
            <p:ph idx="14"/>
          </p:nvPr>
        </p:nvSpPr>
        <p:spPr>
          <a:xfrm>
            <a:off x="4857750" y="2743200"/>
            <a:ext cx="3962400" cy="495300"/>
          </a:xfrm>
        </p:spPr>
        <p:txBody>
          <a:bodyPr/>
          <a:lstStyle/>
          <a:p>
            <a:pPr marL="0" indent="0">
              <a:buNone/>
            </a:pPr>
            <a:r>
              <a:rPr lang="en-US" dirty="0"/>
              <a:t>are orthogonal because</a:t>
            </a:r>
            <a:endParaRPr lang="en-IN" dirty="0"/>
          </a:p>
        </p:txBody>
      </p:sp>
      <p:graphicFrame>
        <p:nvGraphicFramePr>
          <p:cNvPr id="15" name="Object 14" descr="u dot v = left parenthesis 3 right parenthesis left parenthesis 4 right parenthesis + left parenthesis negative 2 right parenthesis left parenthesis 6 right parenthesis = 0.">
            <a:extLst>
              <a:ext uri="{FF2B5EF4-FFF2-40B4-BE49-F238E27FC236}">
                <a16:creationId xmlns:a16="http://schemas.microsoft.com/office/drawing/2014/main" id="{091D2785-D8A8-443D-835A-CF775795F2B1}"/>
              </a:ext>
            </a:extLst>
          </p:cNvPr>
          <p:cNvGraphicFramePr>
            <a:graphicFrameLocks noChangeAspect="1"/>
          </p:cNvGraphicFramePr>
          <p:nvPr/>
        </p:nvGraphicFramePr>
        <p:xfrm>
          <a:off x="501316" y="3333760"/>
          <a:ext cx="4212750" cy="513090"/>
        </p:xfrm>
        <a:graphic>
          <a:graphicData uri="http://schemas.openxmlformats.org/presentationml/2006/ole">
            <mc:AlternateContent xmlns:mc="http://schemas.openxmlformats.org/markup-compatibility/2006">
              <mc:Choice xmlns:v="urn:schemas-microsoft-com:vml" Requires="v">
                <p:oleObj spid="_x0000_s163931" name="Equation" r:id="rId5" imgW="3962160" imgH="482400" progId="Equation.DSMT4">
                  <p:embed/>
                </p:oleObj>
              </mc:Choice>
              <mc:Fallback>
                <p:oleObj name="Equation" r:id="rId5" imgW="3962160" imgH="482400" progId="Equation.DSMT4">
                  <p:embed/>
                  <p:pic>
                    <p:nvPicPr>
                      <p:cNvPr id="15" name="Object 14" descr="u dot v = left parenthesis 3 right parenthesis left parenthesis 4 right parenthesis + left parenthesis negative 2 right parenthesis left parenthesis 6 right parenthesis = 0.">
                        <a:extLst>
                          <a:ext uri="{FF2B5EF4-FFF2-40B4-BE49-F238E27FC236}">
                            <a16:creationId xmlns:a16="http://schemas.microsoft.com/office/drawing/2014/main" id="{091D2785-D8A8-443D-835A-CF775795F2B1}"/>
                          </a:ext>
                        </a:extLst>
                      </p:cNvPr>
                      <p:cNvPicPr/>
                      <p:nvPr/>
                    </p:nvPicPr>
                    <p:blipFill>
                      <a:blip r:embed="rId6"/>
                      <a:stretch>
                        <a:fillRect/>
                      </a:stretch>
                    </p:blipFill>
                    <p:spPr>
                      <a:xfrm>
                        <a:off x="501316" y="3333760"/>
                        <a:ext cx="4212750" cy="513090"/>
                      </a:xfrm>
                      <a:prstGeom prst="rect">
                        <a:avLst/>
                      </a:prstGeom>
                    </p:spPr>
                  </p:pic>
                </p:oleObj>
              </mc:Fallback>
            </mc:AlternateContent>
          </a:graphicData>
        </a:graphic>
      </p:graphicFrame>
      <p:sp>
        <p:nvSpPr>
          <p:cNvPr id="6" name="Content Placeholder 5"/>
          <p:cNvSpPr>
            <a:spLocks noGrp="1"/>
          </p:cNvSpPr>
          <p:nvPr>
            <p:ph idx="15"/>
          </p:nvPr>
        </p:nvSpPr>
        <p:spPr>
          <a:xfrm>
            <a:off x="457200" y="3938088"/>
            <a:ext cx="609600" cy="533400"/>
          </a:xfrm>
        </p:spPr>
        <p:txBody>
          <a:bodyPr/>
          <a:lstStyle/>
          <a:p>
            <a:pPr marL="0" indent="0">
              <a:buNone/>
            </a:pPr>
            <a:r>
              <a:rPr lang="en-US" b="1" dirty="0"/>
              <a:t>(b)</a:t>
            </a:r>
            <a:endParaRPr lang="en-IN" dirty="0"/>
          </a:p>
        </p:txBody>
      </p:sp>
      <p:graphicFrame>
        <p:nvGraphicFramePr>
          <p:cNvPr id="16" name="Object 15" descr="u = 3 i minus 2 j + k and v = 2 j + 4 k"/>
          <p:cNvGraphicFramePr>
            <a:graphicFrameLocks noChangeAspect="1"/>
          </p:cNvGraphicFramePr>
          <p:nvPr/>
        </p:nvGraphicFramePr>
        <p:xfrm>
          <a:off x="1130300" y="3960313"/>
          <a:ext cx="4581728" cy="479136"/>
        </p:xfrm>
        <a:graphic>
          <a:graphicData uri="http://schemas.openxmlformats.org/presentationml/2006/ole">
            <mc:AlternateContent xmlns:mc="http://schemas.openxmlformats.org/markup-compatibility/2006">
              <mc:Choice xmlns:v="urn:schemas-microsoft-com:vml" Requires="v">
                <p:oleObj spid="_x0000_s163932" name="Equation" r:id="rId7" imgW="1942920" imgH="203040" progId="Equation.DSMT4">
                  <p:embed/>
                </p:oleObj>
              </mc:Choice>
              <mc:Fallback>
                <p:oleObj name="Equation" r:id="rId7" imgW="1942920" imgH="203040" progId="Equation.DSMT4">
                  <p:embed/>
                  <p:pic>
                    <p:nvPicPr>
                      <p:cNvPr id="16" name="Object 15" descr="u = 3 i minus 2 j + k and v = 2 j + 4 k"/>
                      <p:cNvPicPr/>
                      <p:nvPr/>
                    </p:nvPicPr>
                    <p:blipFill>
                      <a:blip r:embed="rId8"/>
                      <a:stretch>
                        <a:fillRect/>
                      </a:stretch>
                    </p:blipFill>
                    <p:spPr>
                      <a:xfrm>
                        <a:off x="1130300" y="3960313"/>
                        <a:ext cx="4581728" cy="479136"/>
                      </a:xfrm>
                      <a:prstGeom prst="rect">
                        <a:avLst/>
                      </a:prstGeom>
                    </p:spPr>
                  </p:pic>
                </p:oleObj>
              </mc:Fallback>
            </mc:AlternateContent>
          </a:graphicData>
        </a:graphic>
      </p:graphicFrame>
      <p:sp>
        <p:nvSpPr>
          <p:cNvPr id="7" name="Content Placeholder 6"/>
          <p:cNvSpPr>
            <a:spLocks noGrp="1"/>
          </p:cNvSpPr>
          <p:nvPr>
            <p:ph idx="16"/>
          </p:nvPr>
        </p:nvSpPr>
        <p:spPr>
          <a:xfrm>
            <a:off x="5841253" y="3943350"/>
            <a:ext cx="2528047" cy="514350"/>
          </a:xfrm>
        </p:spPr>
        <p:txBody>
          <a:bodyPr/>
          <a:lstStyle/>
          <a:p>
            <a:pPr marL="0" indent="0">
              <a:buNone/>
            </a:pPr>
            <a:r>
              <a:rPr lang="en-US" dirty="0"/>
              <a:t>are orthogonal</a:t>
            </a:r>
            <a:endParaRPr lang="en-IN" dirty="0"/>
          </a:p>
        </p:txBody>
      </p:sp>
      <p:sp>
        <p:nvSpPr>
          <p:cNvPr id="8" name="Content Placeholder 7"/>
          <p:cNvSpPr>
            <a:spLocks noGrp="1"/>
          </p:cNvSpPr>
          <p:nvPr>
            <p:ph idx="17"/>
          </p:nvPr>
        </p:nvSpPr>
        <p:spPr>
          <a:xfrm>
            <a:off x="457200" y="4567949"/>
            <a:ext cx="1600200" cy="556953"/>
          </a:xfrm>
        </p:spPr>
        <p:txBody>
          <a:bodyPr/>
          <a:lstStyle/>
          <a:p>
            <a:pPr marL="0" indent="0">
              <a:buNone/>
            </a:pPr>
            <a:r>
              <a:rPr lang="en-US" dirty="0"/>
              <a:t>because</a:t>
            </a:r>
          </a:p>
        </p:txBody>
      </p:sp>
      <p:graphicFrame>
        <p:nvGraphicFramePr>
          <p:cNvPr id="17" name="Object 16" descr="u dot v = left parenthesis 3 right parenthesis left parenthesis 0 right parenthesis + left parenthesis negative 2 right parenthesis left parenthesis 2 right parenthesis + left parenthesis 1 right parenthesis left parenthesis 4 right parenthesis = 0.">
            <a:extLst>
              <a:ext uri="{FF2B5EF4-FFF2-40B4-BE49-F238E27FC236}">
                <a16:creationId xmlns:a16="http://schemas.microsoft.com/office/drawing/2014/main" id="{38518C00-E7CD-41C7-80CA-CB460FBE5C11}"/>
              </a:ext>
            </a:extLst>
          </p:cNvPr>
          <p:cNvGraphicFramePr>
            <a:graphicFrameLocks noChangeAspect="1"/>
          </p:cNvGraphicFramePr>
          <p:nvPr/>
        </p:nvGraphicFramePr>
        <p:xfrm>
          <a:off x="2117513" y="5334000"/>
          <a:ext cx="5518573" cy="515247"/>
        </p:xfrm>
        <a:graphic>
          <a:graphicData uri="http://schemas.openxmlformats.org/presentationml/2006/ole">
            <mc:AlternateContent xmlns:mc="http://schemas.openxmlformats.org/markup-compatibility/2006">
              <mc:Choice xmlns:v="urn:schemas-microsoft-com:vml" Requires="v">
                <p:oleObj spid="_x0000_s163933" name="Equation" r:id="rId9" imgW="5168880" imgH="482400" progId="Equation.DSMT4">
                  <p:embed/>
                </p:oleObj>
              </mc:Choice>
              <mc:Fallback>
                <p:oleObj name="Equation" r:id="rId9" imgW="5168880" imgH="482400" progId="Equation.DSMT4">
                  <p:embed/>
                  <p:pic>
                    <p:nvPicPr>
                      <p:cNvPr id="17" name="Object 16" descr="u dot v = left parenthesis 3 right parenthesis left parenthesis 0 right parenthesis + left parenthesis negative 2 right parenthesis left parenthesis 2 right parenthesis + left parenthesis 1 right parenthesis left parenthesis 4 right parenthesis = 0.">
                        <a:extLst>
                          <a:ext uri="{FF2B5EF4-FFF2-40B4-BE49-F238E27FC236}">
                            <a16:creationId xmlns:a16="http://schemas.microsoft.com/office/drawing/2014/main" id="{38518C00-E7CD-41C7-80CA-CB460FBE5C11}"/>
                          </a:ext>
                        </a:extLst>
                      </p:cNvPr>
                      <p:cNvPicPr/>
                      <p:nvPr/>
                    </p:nvPicPr>
                    <p:blipFill>
                      <a:blip r:embed="rId10"/>
                      <a:stretch>
                        <a:fillRect/>
                      </a:stretch>
                    </p:blipFill>
                    <p:spPr>
                      <a:xfrm>
                        <a:off x="2117513" y="5334000"/>
                        <a:ext cx="5518573" cy="515247"/>
                      </a:xfrm>
                      <a:prstGeom prst="rect">
                        <a:avLst/>
                      </a:prstGeom>
                    </p:spPr>
                  </p:pic>
                </p:oleObj>
              </mc:Fallback>
            </mc:AlternateContent>
          </a:graphicData>
        </a:graphic>
      </p:graphicFrame>
    </p:spTree>
    <p:extLst>
      <p:ext uri="{BB962C8B-B14F-4D97-AF65-F5344CB8AC3E}">
        <p14:creationId xmlns:p14="http://schemas.microsoft.com/office/powerpoint/2010/main" val="1398959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Orthogonal Vectors </a:t>
            </a:r>
            <a:r>
              <a:rPr lang="en-US" sz="2000" b="0" dirty="0"/>
              <a:t>(3 of 3)</a:t>
            </a:r>
            <a:endParaRPr lang="en-IN" dirty="0"/>
          </a:p>
        </p:txBody>
      </p:sp>
      <p:sp>
        <p:nvSpPr>
          <p:cNvPr id="14" name="Content Placeholder 13"/>
          <p:cNvSpPr>
            <a:spLocks noGrp="1"/>
          </p:cNvSpPr>
          <p:nvPr>
            <p:ph idx="1"/>
          </p:nvPr>
        </p:nvSpPr>
        <p:spPr>
          <a:xfrm>
            <a:off x="457200" y="1600200"/>
            <a:ext cx="7848600" cy="609599"/>
          </a:xfrm>
        </p:spPr>
        <p:txBody>
          <a:bodyPr/>
          <a:lstStyle/>
          <a:p>
            <a:pPr marL="0" indent="0">
              <a:buNone/>
            </a:pPr>
            <a:r>
              <a:rPr lang="en-US" sz="3200" b="1" dirty="0"/>
              <a:t>(c) 0 </a:t>
            </a:r>
            <a:r>
              <a:rPr lang="en-US" sz="3200" dirty="0"/>
              <a:t>is orthogonal to every vector </a:t>
            </a:r>
            <a:r>
              <a:rPr lang="en-US" sz="3200" b="1" dirty="0"/>
              <a:t>u </a:t>
            </a:r>
            <a:r>
              <a:rPr lang="en-US" sz="3200" dirty="0"/>
              <a:t>since</a:t>
            </a:r>
            <a:endParaRPr lang="en-IN" sz="3200" dirty="0"/>
          </a:p>
        </p:txBody>
      </p:sp>
      <p:graphicFrame>
        <p:nvGraphicFramePr>
          <p:cNvPr id="15" name="Object 14" descr="0 dot u = left angle bracket 0, 0, 0 right angle bracket dot left angle bracket u sub 1, u sub 2, u sub 3 right angle bracket">
            <a:extLst>
              <a:ext uri="{FF2B5EF4-FFF2-40B4-BE49-F238E27FC236}">
                <a16:creationId xmlns:a16="http://schemas.microsoft.com/office/drawing/2014/main" id="{39D42BFE-30DE-4461-A67D-04812EDA8890}"/>
              </a:ext>
            </a:extLst>
          </p:cNvPr>
          <p:cNvGraphicFramePr>
            <a:graphicFrameLocks noChangeAspect="1"/>
          </p:cNvGraphicFramePr>
          <p:nvPr/>
        </p:nvGraphicFramePr>
        <p:xfrm>
          <a:off x="2476614" y="2487903"/>
          <a:ext cx="4188501" cy="587318"/>
        </p:xfrm>
        <a:graphic>
          <a:graphicData uri="http://schemas.openxmlformats.org/presentationml/2006/ole">
            <mc:AlternateContent xmlns:mc="http://schemas.openxmlformats.org/markup-compatibility/2006">
              <mc:Choice xmlns:v="urn:schemas-microsoft-com:vml" Requires="v">
                <p:oleObj spid="_x0000_s164910" name="Equation" r:id="rId3" imgW="3441600" imgH="482400" progId="Equation.DSMT4">
                  <p:embed/>
                </p:oleObj>
              </mc:Choice>
              <mc:Fallback>
                <p:oleObj name="Equation" r:id="rId3" imgW="3441600" imgH="482400" progId="Equation.DSMT4">
                  <p:embed/>
                  <p:pic>
                    <p:nvPicPr>
                      <p:cNvPr id="15" name="Object 14" descr="0 dot u = left angle bracket 0, 0, 0 right angle bracket dot left angle bracket u sub 1, u sub 2, u sub 3 right angle bracket">
                        <a:extLst>
                          <a:ext uri="{FF2B5EF4-FFF2-40B4-BE49-F238E27FC236}">
                            <a16:creationId xmlns:a16="http://schemas.microsoft.com/office/drawing/2014/main" id="{39D42BFE-30DE-4461-A67D-04812EDA8890}"/>
                          </a:ext>
                        </a:extLst>
                      </p:cNvPr>
                      <p:cNvPicPr/>
                      <p:nvPr/>
                    </p:nvPicPr>
                    <p:blipFill>
                      <a:blip r:embed="rId4"/>
                      <a:stretch>
                        <a:fillRect/>
                      </a:stretch>
                    </p:blipFill>
                    <p:spPr>
                      <a:xfrm>
                        <a:off x="2476614" y="2487903"/>
                        <a:ext cx="4188501" cy="587318"/>
                      </a:xfrm>
                      <a:prstGeom prst="rect">
                        <a:avLst/>
                      </a:prstGeom>
                    </p:spPr>
                  </p:pic>
                </p:oleObj>
              </mc:Fallback>
            </mc:AlternateContent>
          </a:graphicData>
        </a:graphic>
      </p:graphicFrame>
      <p:graphicFrame>
        <p:nvGraphicFramePr>
          <p:cNvPr id="16" name="Object 15" descr="= left parenthesis 0 right parenthesis left parenthesis u sub 1 right parenthesis + left parenthesis 0 right parenthesis left parenthesis u sub 2 right parenthesis + left parenthesis 0 right parenthesis left parenthesis u sub 3 right parenthesis = 0.">
            <a:extLst>
              <a:ext uri="{FF2B5EF4-FFF2-40B4-BE49-F238E27FC236}">
                <a16:creationId xmlns:a16="http://schemas.microsoft.com/office/drawing/2014/main" id="{A40C4ABF-9C8D-4102-B1EA-CB0DE5153A24}"/>
              </a:ext>
            </a:extLst>
          </p:cNvPr>
          <p:cNvGraphicFramePr>
            <a:graphicFrameLocks noChangeAspect="1"/>
          </p:cNvGraphicFramePr>
          <p:nvPr/>
        </p:nvGraphicFramePr>
        <p:xfrm>
          <a:off x="3192742" y="3357563"/>
          <a:ext cx="5161184" cy="528637"/>
        </p:xfrm>
        <a:graphic>
          <a:graphicData uri="http://schemas.openxmlformats.org/presentationml/2006/ole">
            <mc:AlternateContent xmlns:mc="http://schemas.openxmlformats.org/markup-compatibility/2006">
              <mc:Choice xmlns:v="urn:schemas-microsoft-com:vml" Requires="v">
                <p:oleObj spid="_x0000_s164911" name="Equation" r:id="rId5" imgW="4711680" imgH="482400" progId="Equation.DSMT4">
                  <p:embed/>
                </p:oleObj>
              </mc:Choice>
              <mc:Fallback>
                <p:oleObj name="Equation" r:id="rId5" imgW="4711680" imgH="482400" progId="Equation.DSMT4">
                  <p:embed/>
                  <p:pic>
                    <p:nvPicPr>
                      <p:cNvPr id="16" name="Object 15" descr="= left parenthesis 0 right parenthesis left parenthesis u sub 1 right parenthesis + left parenthesis 0 right parenthesis left parenthesis u sub 2 right parenthesis + left parenthesis 0 right parenthesis left parenthesis u sub 3 right parenthesis = 0.">
                        <a:extLst>
                          <a:ext uri="{FF2B5EF4-FFF2-40B4-BE49-F238E27FC236}">
                            <a16:creationId xmlns:a16="http://schemas.microsoft.com/office/drawing/2014/main" id="{A40C4ABF-9C8D-4102-B1EA-CB0DE5153A24}"/>
                          </a:ext>
                        </a:extLst>
                      </p:cNvPr>
                      <p:cNvPicPr/>
                      <p:nvPr/>
                    </p:nvPicPr>
                    <p:blipFill>
                      <a:blip r:embed="rId6"/>
                      <a:stretch>
                        <a:fillRect/>
                      </a:stretch>
                    </p:blipFill>
                    <p:spPr>
                      <a:xfrm>
                        <a:off x="3192742" y="3357563"/>
                        <a:ext cx="5161184" cy="528637"/>
                      </a:xfrm>
                      <a:prstGeom prst="rect">
                        <a:avLst/>
                      </a:prstGeom>
                    </p:spPr>
                  </p:pic>
                </p:oleObj>
              </mc:Fallback>
            </mc:AlternateContent>
          </a:graphicData>
        </a:graphic>
      </p:graphicFrame>
    </p:spTree>
    <p:extLst>
      <p:ext uri="{BB962C8B-B14F-4D97-AF65-F5344CB8AC3E}">
        <p14:creationId xmlns:p14="http://schemas.microsoft.com/office/powerpoint/2010/main" val="67945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(1 of 8)</a:t>
            </a:r>
            <a:endParaRPr lang="en-IN" sz="2000" b="0" dirty="0"/>
          </a:p>
        </p:txBody>
      </p:sp>
      <p:sp>
        <p:nvSpPr>
          <p:cNvPr id="3" name="Content Placeholder 2"/>
          <p:cNvSpPr>
            <a:spLocks noGrp="1"/>
          </p:cNvSpPr>
          <p:nvPr>
            <p:ph idx="1"/>
          </p:nvPr>
        </p:nvSpPr>
        <p:spPr>
          <a:xfrm>
            <a:off x="457200" y="1600201"/>
            <a:ext cx="8382000" cy="1102483"/>
          </a:xfrm>
        </p:spPr>
        <p:txBody>
          <a:bodyPr/>
          <a:lstStyle/>
          <a:p>
            <a:pPr marL="0" indent="0">
              <a:spcBef>
                <a:spcPts val="1000"/>
              </a:spcBef>
              <a:buNone/>
            </a:pPr>
            <a:r>
              <a:rPr lang="en-US" b="1" dirty="0"/>
              <a:t>Properties of the Dot Product</a:t>
            </a:r>
            <a:endParaRPr lang="en-IN" dirty="0"/>
          </a:p>
          <a:p>
            <a:pPr marL="0" indent="0">
              <a:spcBef>
                <a:spcPts val="1000"/>
              </a:spcBef>
              <a:buNone/>
            </a:pPr>
            <a:r>
              <a:rPr lang="en-US" dirty="0"/>
              <a:t>If </a:t>
            </a:r>
            <a:r>
              <a:rPr lang="en-US" b="1" dirty="0"/>
              <a:t>u</a:t>
            </a:r>
            <a:r>
              <a:rPr lang="en-US" dirty="0"/>
              <a:t>, </a:t>
            </a:r>
            <a:r>
              <a:rPr lang="en-US" b="1" dirty="0"/>
              <a:t>v</a:t>
            </a:r>
            <a:r>
              <a:rPr lang="en-US" dirty="0"/>
              <a:t>, and </a:t>
            </a:r>
            <a:r>
              <a:rPr lang="en-US" b="1" dirty="0"/>
              <a:t>w </a:t>
            </a:r>
            <a:r>
              <a:rPr lang="en-US" dirty="0"/>
              <a:t>are any vectors and </a:t>
            </a:r>
            <a:r>
              <a:rPr lang="en-US" i="1" dirty="0"/>
              <a:t>c </a:t>
            </a:r>
            <a:r>
              <a:rPr lang="en-US" dirty="0"/>
              <a:t>is a scalar, then</a:t>
            </a:r>
          </a:p>
        </p:txBody>
      </p:sp>
      <p:sp>
        <p:nvSpPr>
          <p:cNvPr id="4" name="Content Placeholder 3"/>
          <p:cNvSpPr>
            <a:spLocks noGrp="1"/>
          </p:cNvSpPr>
          <p:nvPr>
            <p:ph idx="13"/>
          </p:nvPr>
        </p:nvSpPr>
        <p:spPr>
          <a:xfrm>
            <a:off x="457200" y="2819400"/>
            <a:ext cx="457200" cy="533400"/>
          </a:xfrm>
        </p:spPr>
        <p:txBody>
          <a:bodyPr/>
          <a:lstStyle/>
          <a:p>
            <a:pPr marL="0" indent="0">
              <a:buNone/>
            </a:pPr>
            <a:r>
              <a:rPr lang="en-IN" b="1" dirty="0"/>
              <a:t>1.</a:t>
            </a:r>
          </a:p>
        </p:txBody>
      </p:sp>
      <p:graphicFrame>
        <p:nvGraphicFramePr>
          <p:cNvPr id="14" name="Object 13" descr="u dot v = v dot u">
            <a:extLst>
              <a:ext uri="{FF2B5EF4-FFF2-40B4-BE49-F238E27FC236}">
                <a16:creationId xmlns:a16="http://schemas.microsoft.com/office/drawing/2014/main" id="{6812FD4B-CC02-43B6-A673-99456F3466B0}"/>
              </a:ext>
            </a:extLst>
          </p:cNvPr>
          <p:cNvGraphicFramePr>
            <a:graphicFrameLocks noChangeAspect="1"/>
          </p:cNvGraphicFramePr>
          <p:nvPr/>
        </p:nvGraphicFramePr>
        <p:xfrm>
          <a:off x="1057273" y="2927364"/>
          <a:ext cx="1924563" cy="279372"/>
        </p:xfrm>
        <a:graphic>
          <a:graphicData uri="http://schemas.openxmlformats.org/presentationml/2006/ole">
            <mc:AlternateContent xmlns:mc="http://schemas.openxmlformats.org/markup-compatibility/2006">
              <mc:Choice xmlns:v="urn:schemas-microsoft-com:vml" Requires="v">
                <p:oleObj spid="_x0000_s166000" name="Equation" r:id="rId3" imgW="1574640" imgH="228600" progId="Equation.DSMT4">
                  <p:embed/>
                </p:oleObj>
              </mc:Choice>
              <mc:Fallback>
                <p:oleObj name="Equation" r:id="rId3" imgW="1574640" imgH="228600" progId="Equation.DSMT4">
                  <p:embed/>
                  <p:pic>
                    <p:nvPicPr>
                      <p:cNvPr id="14" name="Object 13" descr="u dot v = v dot u">
                        <a:extLst>
                          <a:ext uri="{FF2B5EF4-FFF2-40B4-BE49-F238E27FC236}">
                            <a16:creationId xmlns:a16="http://schemas.microsoft.com/office/drawing/2014/main" id="{6812FD4B-CC02-43B6-A673-99456F3466B0}"/>
                          </a:ext>
                        </a:extLst>
                      </p:cNvPr>
                      <p:cNvPicPr/>
                      <p:nvPr/>
                    </p:nvPicPr>
                    <p:blipFill>
                      <a:blip r:embed="rId4"/>
                      <a:stretch>
                        <a:fillRect/>
                      </a:stretch>
                    </p:blipFill>
                    <p:spPr>
                      <a:xfrm>
                        <a:off x="1057273" y="2927364"/>
                        <a:ext cx="1924563" cy="279372"/>
                      </a:xfrm>
                      <a:prstGeom prst="rect">
                        <a:avLst/>
                      </a:prstGeom>
                    </p:spPr>
                  </p:pic>
                </p:oleObj>
              </mc:Fallback>
            </mc:AlternateContent>
          </a:graphicData>
        </a:graphic>
      </p:graphicFrame>
      <p:sp>
        <p:nvSpPr>
          <p:cNvPr id="5" name="Content Placeholder 4"/>
          <p:cNvSpPr>
            <a:spLocks noGrp="1"/>
          </p:cNvSpPr>
          <p:nvPr>
            <p:ph idx="14"/>
          </p:nvPr>
        </p:nvSpPr>
        <p:spPr>
          <a:xfrm>
            <a:off x="443753" y="3522114"/>
            <a:ext cx="470647" cy="480523"/>
          </a:xfrm>
        </p:spPr>
        <p:txBody>
          <a:bodyPr/>
          <a:lstStyle/>
          <a:p>
            <a:pPr marL="0" indent="0">
              <a:buNone/>
            </a:pPr>
            <a:r>
              <a:rPr lang="en-US" b="1" dirty="0"/>
              <a:t>2.</a:t>
            </a:r>
          </a:p>
        </p:txBody>
      </p:sp>
      <p:graphicFrame>
        <p:nvGraphicFramePr>
          <p:cNvPr id="15" name="Object 14" descr="left parenthesis c u right parenthesis dot v = u dot left parenthesis c v right parenthesis = c of u dot v">
            <a:extLst>
              <a:ext uri="{FF2B5EF4-FFF2-40B4-BE49-F238E27FC236}">
                <a16:creationId xmlns:a16="http://schemas.microsoft.com/office/drawing/2014/main" id="{C4587454-BFC0-45DE-8E3C-F16ADDCDC365}"/>
              </a:ext>
            </a:extLst>
          </p:cNvPr>
          <p:cNvGraphicFramePr>
            <a:graphicFrameLocks noChangeAspect="1"/>
          </p:cNvGraphicFramePr>
          <p:nvPr/>
        </p:nvGraphicFramePr>
        <p:xfrm>
          <a:off x="1012382" y="3470976"/>
          <a:ext cx="4112068" cy="517412"/>
        </p:xfrm>
        <a:graphic>
          <a:graphicData uri="http://schemas.openxmlformats.org/presentationml/2006/ole">
            <mc:AlternateContent xmlns:mc="http://schemas.openxmlformats.org/markup-compatibility/2006">
              <mc:Choice xmlns:v="urn:schemas-microsoft-com:vml" Requires="v">
                <p:oleObj spid="_x0000_s166001" name="Equation" r:id="rId5" imgW="3835080" imgH="482400" progId="Equation.DSMT4">
                  <p:embed/>
                </p:oleObj>
              </mc:Choice>
              <mc:Fallback>
                <p:oleObj name="Equation" r:id="rId5" imgW="3835080" imgH="482400" progId="Equation.DSMT4">
                  <p:embed/>
                  <p:pic>
                    <p:nvPicPr>
                      <p:cNvPr id="15" name="Object 14" descr="left parenthesis c u right parenthesis dot v = u dot left parenthesis c v right parenthesis = c of u dot v">
                        <a:extLst>
                          <a:ext uri="{FF2B5EF4-FFF2-40B4-BE49-F238E27FC236}">
                            <a16:creationId xmlns:a16="http://schemas.microsoft.com/office/drawing/2014/main" id="{C4587454-BFC0-45DE-8E3C-F16ADDCDC365}"/>
                          </a:ext>
                        </a:extLst>
                      </p:cNvPr>
                      <p:cNvPicPr/>
                      <p:nvPr/>
                    </p:nvPicPr>
                    <p:blipFill>
                      <a:blip r:embed="rId6"/>
                      <a:stretch>
                        <a:fillRect/>
                      </a:stretch>
                    </p:blipFill>
                    <p:spPr>
                      <a:xfrm>
                        <a:off x="1012382" y="3470976"/>
                        <a:ext cx="4112068" cy="517412"/>
                      </a:xfrm>
                      <a:prstGeom prst="rect">
                        <a:avLst/>
                      </a:prstGeom>
                    </p:spPr>
                  </p:pic>
                </p:oleObj>
              </mc:Fallback>
            </mc:AlternateContent>
          </a:graphicData>
        </a:graphic>
      </p:graphicFrame>
      <p:sp>
        <p:nvSpPr>
          <p:cNvPr id="6" name="Content Placeholder 5"/>
          <p:cNvSpPr>
            <a:spLocks noGrp="1"/>
          </p:cNvSpPr>
          <p:nvPr>
            <p:ph idx="15"/>
          </p:nvPr>
        </p:nvSpPr>
        <p:spPr>
          <a:xfrm>
            <a:off x="457200" y="4191000"/>
            <a:ext cx="457200" cy="533400"/>
          </a:xfrm>
        </p:spPr>
        <p:txBody>
          <a:bodyPr/>
          <a:lstStyle/>
          <a:p>
            <a:pPr marL="0" indent="0">
              <a:buNone/>
            </a:pPr>
            <a:r>
              <a:rPr lang="en-US" b="1" dirty="0"/>
              <a:t>3.</a:t>
            </a:r>
          </a:p>
        </p:txBody>
      </p:sp>
      <p:graphicFrame>
        <p:nvGraphicFramePr>
          <p:cNvPr id="16" name="Object 15" descr="u dot left parenthesis v + w right parenthesis = u dot v + u dot w">
            <a:extLst>
              <a:ext uri="{FF2B5EF4-FFF2-40B4-BE49-F238E27FC236}">
                <a16:creationId xmlns:a16="http://schemas.microsoft.com/office/drawing/2014/main" id="{FD87E241-EAA5-40EC-AFDC-825B9B8B7A7C}"/>
              </a:ext>
            </a:extLst>
          </p:cNvPr>
          <p:cNvGraphicFramePr>
            <a:graphicFrameLocks noChangeAspect="1"/>
          </p:cNvGraphicFramePr>
          <p:nvPr/>
        </p:nvGraphicFramePr>
        <p:xfrm>
          <a:off x="1030305" y="4172439"/>
          <a:ext cx="3815806" cy="533090"/>
        </p:xfrm>
        <a:graphic>
          <a:graphicData uri="http://schemas.openxmlformats.org/presentationml/2006/ole">
            <mc:AlternateContent xmlns:mc="http://schemas.openxmlformats.org/markup-compatibility/2006">
              <mc:Choice xmlns:v="urn:schemas-microsoft-com:vml" Requires="v">
                <p:oleObj spid="_x0000_s166002" name="Equation" r:id="rId7" imgW="3454200" imgH="482400" progId="Equation.DSMT4">
                  <p:embed/>
                </p:oleObj>
              </mc:Choice>
              <mc:Fallback>
                <p:oleObj name="Equation" r:id="rId7" imgW="3454200" imgH="482400" progId="Equation.DSMT4">
                  <p:embed/>
                  <p:pic>
                    <p:nvPicPr>
                      <p:cNvPr id="16" name="Object 15" descr="u dot left parenthesis v + w right parenthesis = u dot v + u dot w">
                        <a:extLst>
                          <a:ext uri="{FF2B5EF4-FFF2-40B4-BE49-F238E27FC236}">
                            <a16:creationId xmlns:a16="http://schemas.microsoft.com/office/drawing/2014/main" id="{FD87E241-EAA5-40EC-AFDC-825B9B8B7A7C}"/>
                          </a:ext>
                        </a:extLst>
                      </p:cNvPr>
                      <p:cNvPicPr/>
                      <p:nvPr/>
                    </p:nvPicPr>
                    <p:blipFill>
                      <a:blip r:embed="rId8"/>
                      <a:stretch>
                        <a:fillRect/>
                      </a:stretch>
                    </p:blipFill>
                    <p:spPr>
                      <a:xfrm>
                        <a:off x="1030305" y="4172439"/>
                        <a:ext cx="3815806" cy="533090"/>
                      </a:xfrm>
                      <a:prstGeom prst="rect">
                        <a:avLst/>
                      </a:prstGeom>
                    </p:spPr>
                  </p:pic>
                </p:oleObj>
              </mc:Fallback>
            </mc:AlternateContent>
          </a:graphicData>
        </a:graphic>
      </p:graphicFrame>
      <p:sp>
        <p:nvSpPr>
          <p:cNvPr id="7" name="Content Placeholder 6"/>
          <p:cNvSpPr>
            <a:spLocks noGrp="1"/>
          </p:cNvSpPr>
          <p:nvPr>
            <p:ph idx="16"/>
          </p:nvPr>
        </p:nvSpPr>
        <p:spPr>
          <a:xfrm>
            <a:off x="443753" y="4920916"/>
            <a:ext cx="470647" cy="533400"/>
          </a:xfrm>
        </p:spPr>
        <p:txBody>
          <a:bodyPr/>
          <a:lstStyle/>
          <a:p>
            <a:pPr marL="0" indent="0">
              <a:buNone/>
            </a:pPr>
            <a:r>
              <a:rPr lang="en-US" b="1" dirty="0"/>
              <a:t>4.</a:t>
            </a:r>
          </a:p>
        </p:txBody>
      </p:sp>
      <p:graphicFrame>
        <p:nvGraphicFramePr>
          <p:cNvPr id="17" name="Object 16" descr="u dot u = the magnitude of start expression u end expression squared">
            <a:extLst>
              <a:ext uri="{FF2B5EF4-FFF2-40B4-BE49-F238E27FC236}">
                <a16:creationId xmlns:a16="http://schemas.microsoft.com/office/drawing/2014/main" id="{62AC5DFE-306B-406C-B6A8-B697F83347EF}"/>
              </a:ext>
            </a:extLst>
          </p:cNvPr>
          <p:cNvGraphicFramePr>
            <a:graphicFrameLocks noChangeAspect="1"/>
          </p:cNvGraphicFramePr>
          <p:nvPr/>
        </p:nvGraphicFramePr>
        <p:xfrm>
          <a:off x="1053608" y="4819307"/>
          <a:ext cx="1588485" cy="629670"/>
        </p:xfrm>
        <a:graphic>
          <a:graphicData uri="http://schemas.openxmlformats.org/presentationml/2006/ole">
            <mc:AlternateContent xmlns:mc="http://schemas.openxmlformats.org/markup-compatibility/2006">
              <mc:Choice xmlns:v="urn:schemas-microsoft-com:vml" Requires="v">
                <p:oleObj spid="_x0000_s166003" name="Equation" r:id="rId9" imgW="1409400" imgH="558720" progId="Equation.DSMT4">
                  <p:embed/>
                </p:oleObj>
              </mc:Choice>
              <mc:Fallback>
                <p:oleObj name="Equation" r:id="rId9" imgW="1409400" imgH="558720" progId="Equation.DSMT4">
                  <p:embed/>
                  <p:pic>
                    <p:nvPicPr>
                      <p:cNvPr id="17" name="Object 16" descr="u dot u = the magnitude of start expression u end expression squared">
                        <a:extLst>
                          <a:ext uri="{FF2B5EF4-FFF2-40B4-BE49-F238E27FC236}">
                            <a16:creationId xmlns:a16="http://schemas.microsoft.com/office/drawing/2014/main" id="{62AC5DFE-306B-406C-B6A8-B697F83347EF}"/>
                          </a:ext>
                        </a:extLst>
                      </p:cNvPr>
                      <p:cNvPicPr/>
                      <p:nvPr/>
                    </p:nvPicPr>
                    <p:blipFill>
                      <a:blip r:embed="rId10"/>
                      <a:stretch>
                        <a:fillRect/>
                      </a:stretch>
                    </p:blipFill>
                    <p:spPr>
                      <a:xfrm>
                        <a:off x="1053608" y="4819307"/>
                        <a:ext cx="1588485" cy="629670"/>
                      </a:xfrm>
                      <a:prstGeom prst="rect">
                        <a:avLst/>
                      </a:prstGeom>
                    </p:spPr>
                  </p:pic>
                </p:oleObj>
              </mc:Fallback>
            </mc:AlternateContent>
          </a:graphicData>
        </a:graphic>
      </p:graphicFrame>
      <p:sp>
        <p:nvSpPr>
          <p:cNvPr id="8" name="Content Placeholder 7"/>
          <p:cNvSpPr>
            <a:spLocks noGrp="1"/>
          </p:cNvSpPr>
          <p:nvPr>
            <p:ph idx="17"/>
          </p:nvPr>
        </p:nvSpPr>
        <p:spPr>
          <a:xfrm>
            <a:off x="457200" y="5629275"/>
            <a:ext cx="457200" cy="533400"/>
          </a:xfrm>
        </p:spPr>
        <p:txBody>
          <a:bodyPr/>
          <a:lstStyle/>
          <a:p>
            <a:pPr marL="0" indent="0">
              <a:buNone/>
            </a:pPr>
            <a:r>
              <a:rPr lang="en-US" b="1" dirty="0"/>
              <a:t>5.</a:t>
            </a:r>
            <a:endParaRPr lang="en-IN" dirty="0"/>
          </a:p>
        </p:txBody>
      </p:sp>
      <p:graphicFrame>
        <p:nvGraphicFramePr>
          <p:cNvPr id="18" name="Object 17" descr="0 dot u = 0.">
            <a:extLst>
              <a:ext uri="{FF2B5EF4-FFF2-40B4-BE49-F238E27FC236}">
                <a16:creationId xmlns:a16="http://schemas.microsoft.com/office/drawing/2014/main" id="{246B6AD6-5C2E-4EC9-B294-A517C359B1EB}"/>
              </a:ext>
            </a:extLst>
          </p:cNvPr>
          <p:cNvGraphicFramePr>
            <a:graphicFrameLocks noChangeAspect="1"/>
          </p:cNvGraphicFramePr>
          <p:nvPr/>
        </p:nvGraphicFramePr>
        <p:xfrm>
          <a:off x="1054735" y="5683751"/>
          <a:ext cx="1459865" cy="384175"/>
        </p:xfrm>
        <a:graphic>
          <a:graphicData uri="http://schemas.openxmlformats.org/presentationml/2006/ole">
            <mc:AlternateContent xmlns:mc="http://schemas.openxmlformats.org/markup-compatibility/2006">
              <mc:Choice xmlns:v="urn:schemas-microsoft-com:vml" Requires="v">
                <p:oleObj spid="_x0000_s166004" name="Equation" r:id="rId11" imgW="1206360" imgH="317160" progId="Equation.DSMT4">
                  <p:embed/>
                </p:oleObj>
              </mc:Choice>
              <mc:Fallback>
                <p:oleObj name="Equation" r:id="rId11" imgW="1206360" imgH="317160" progId="Equation.DSMT4">
                  <p:embed/>
                  <p:pic>
                    <p:nvPicPr>
                      <p:cNvPr id="18" name="Object 17" descr="0 dot u = 0.">
                        <a:extLst>
                          <a:ext uri="{FF2B5EF4-FFF2-40B4-BE49-F238E27FC236}">
                            <a16:creationId xmlns:a16="http://schemas.microsoft.com/office/drawing/2014/main" id="{246B6AD6-5C2E-4EC9-B294-A517C359B1EB}"/>
                          </a:ext>
                        </a:extLst>
                      </p:cNvPr>
                      <p:cNvPicPr/>
                      <p:nvPr/>
                    </p:nvPicPr>
                    <p:blipFill>
                      <a:blip r:embed="rId12"/>
                      <a:stretch>
                        <a:fillRect/>
                      </a:stretch>
                    </p:blipFill>
                    <p:spPr>
                      <a:xfrm>
                        <a:off x="1054735" y="5683751"/>
                        <a:ext cx="1459865" cy="384175"/>
                      </a:xfrm>
                      <a:prstGeom prst="rect">
                        <a:avLst/>
                      </a:prstGeom>
                    </p:spPr>
                  </p:pic>
                </p:oleObj>
              </mc:Fallback>
            </mc:AlternateContent>
          </a:graphicData>
        </a:graphic>
      </p:graphicFrame>
    </p:spTree>
    <p:extLst>
      <p:ext uri="{BB962C8B-B14F-4D97-AF65-F5344CB8AC3E}">
        <p14:creationId xmlns:p14="http://schemas.microsoft.com/office/powerpoint/2010/main" val="2143404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(2 of 8)</a:t>
            </a:r>
            <a:endParaRPr lang="en-IN" sz="3400" dirty="0"/>
          </a:p>
        </p:txBody>
      </p:sp>
      <p:pic>
        <p:nvPicPr>
          <p:cNvPr id="5" name="Content Placeholder 4" descr="Two illustrations depict the projection of vector u onto v. For long description in Notes pane, press F6.">
            <a:extLst>
              <a:ext uri="{FF2B5EF4-FFF2-40B4-BE49-F238E27FC236}">
                <a16:creationId xmlns:a16="http://schemas.microsoft.com/office/drawing/2014/main" id="{E82818AC-9B4D-4AB4-8E47-DB2D392CBBF7}"/>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403884" y="1447800"/>
            <a:ext cx="4336232" cy="4021348"/>
          </a:xfrm>
        </p:spPr>
      </p:pic>
      <p:sp>
        <p:nvSpPr>
          <p:cNvPr id="14" name="Content Placeholder 13"/>
          <p:cNvSpPr>
            <a:spLocks noGrp="1"/>
          </p:cNvSpPr>
          <p:nvPr>
            <p:ph idx="1"/>
          </p:nvPr>
        </p:nvSpPr>
        <p:spPr>
          <a:xfrm>
            <a:off x="457200" y="5638800"/>
            <a:ext cx="8229600" cy="457199"/>
          </a:xfrm>
        </p:spPr>
        <p:txBody>
          <a:bodyPr/>
          <a:lstStyle/>
          <a:p>
            <a:pPr marL="0" indent="0">
              <a:buNone/>
            </a:pPr>
            <a:r>
              <a:rPr lang="en-US" dirty="0"/>
              <a:t>The vector projection of </a:t>
            </a:r>
            <a:r>
              <a:rPr lang="en-US" b="1" dirty="0"/>
              <a:t>u </a:t>
            </a:r>
            <a:r>
              <a:rPr lang="en-US" dirty="0"/>
              <a:t>onto </a:t>
            </a:r>
            <a:r>
              <a:rPr lang="en-US" b="1" dirty="0"/>
              <a:t>v</a:t>
            </a:r>
            <a:r>
              <a:rPr lang="en-US" dirty="0"/>
              <a:t>.</a:t>
            </a:r>
            <a:endParaRPr lang="en-IN" dirty="0"/>
          </a:p>
        </p:txBody>
      </p:sp>
    </p:spTree>
    <p:extLst>
      <p:ext uri="{BB962C8B-B14F-4D97-AF65-F5344CB8AC3E}">
        <p14:creationId xmlns:p14="http://schemas.microsoft.com/office/powerpoint/2010/main" val="2092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400" dirty="0"/>
              <a:t>Three-Dimensional Coordinate Systems </a:t>
            </a:r>
            <a:r>
              <a:rPr lang="en-US" sz="2000" b="0" dirty="0"/>
              <a:t>(4 of 5)</a:t>
            </a:r>
            <a:endParaRPr lang="en-IN" sz="3400" dirty="0"/>
          </a:p>
        </p:txBody>
      </p:sp>
      <p:sp>
        <p:nvSpPr>
          <p:cNvPr id="8" name="Content Placeholder 7"/>
          <p:cNvSpPr>
            <a:spLocks noGrp="1"/>
          </p:cNvSpPr>
          <p:nvPr>
            <p:ph idx="1"/>
          </p:nvPr>
        </p:nvSpPr>
        <p:spPr>
          <a:xfrm>
            <a:off x="457200" y="1600200"/>
            <a:ext cx="8229600" cy="833777"/>
          </a:xfrm>
        </p:spPr>
        <p:txBody>
          <a:bodyPr/>
          <a:lstStyle/>
          <a:p>
            <a:pPr marL="0" indent="0">
              <a:buNone/>
            </a:pPr>
            <a:r>
              <a:rPr lang="en-US" b="1" dirty="0"/>
              <a:t>Example:</a:t>
            </a:r>
            <a:r>
              <a:rPr lang="en-US" dirty="0"/>
              <a:t> We interpret these equations and inequalities geometrically.</a:t>
            </a:r>
            <a:endParaRPr lang="en-IN" dirty="0"/>
          </a:p>
        </p:txBody>
      </p:sp>
      <p:graphicFrame>
        <p:nvGraphicFramePr>
          <p:cNvPr id="4" name="Object 3" descr="(a) z is greater than or equal to 0">
            <a:extLst>
              <a:ext uri="{FF2B5EF4-FFF2-40B4-BE49-F238E27FC236}">
                <a16:creationId xmlns:a16="http://schemas.microsoft.com/office/drawing/2014/main" id="{D4B67586-3E35-415D-B6EC-BC68115248D9}"/>
              </a:ext>
            </a:extLst>
          </p:cNvPr>
          <p:cNvGraphicFramePr>
            <a:graphicFrameLocks noChangeAspect="1"/>
          </p:cNvGraphicFramePr>
          <p:nvPr/>
        </p:nvGraphicFramePr>
        <p:xfrm>
          <a:off x="342900" y="2624138"/>
          <a:ext cx="1676400" cy="463550"/>
        </p:xfrm>
        <a:graphic>
          <a:graphicData uri="http://schemas.openxmlformats.org/presentationml/2006/ole">
            <mc:AlternateContent xmlns:mc="http://schemas.openxmlformats.org/markup-compatibility/2006">
              <mc:Choice xmlns:v="urn:schemas-microsoft-com:vml" Requires="v">
                <p:oleObj spid="_x0000_s116826" name="Equation" r:id="rId3" imgW="1206360" imgH="482400" progId="Equation.DSMT4">
                  <p:embed/>
                </p:oleObj>
              </mc:Choice>
              <mc:Fallback>
                <p:oleObj name="Equation" r:id="rId3" imgW="1206360" imgH="482400" progId="Equation.DSMT4">
                  <p:embed/>
                  <p:pic>
                    <p:nvPicPr>
                      <p:cNvPr id="4" name="Object 3" descr="(a) z is greater than or equal to 0">
                        <a:extLst>
                          <a:ext uri="{FF2B5EF4-FFF2-40B4-BE49-F238E27FC236}">
                            <a16:creationId xmlns:a16="http://schemas.microsoft.com/office/drawing/2014/main" id="{D4B67586-3E35-415D-B6EC-BC68115248D9}"/>
                          </a:ext>
                        </a:extLst>
                      </p:cNvPr>
                      <p:cNvPicPr/>
                      <p:nvPr/>
                    </p:nvPicPr>
                    <p:blipFill>
                      <a:blip r:embed="rId4"/>
                      <a:stretch>
                        <a:fillRect/>
                      </a:stretch>
                    </p:blipFill>
                    <p:spPr>
                      <a:xfrm>
                        <a:off x="342900" y="2624138"/>
                        <a:ext cx="1676400" cy="463550"/>
                      </a:xfrm>
                      <a:prstGeom prst="rect">
                        <a:avLst/>
                      </a:prstGeom>
                    </p:spPr>
                  </p:pic>
                </p:oleObj>
              </mc:Fallback>
            </mc:AlternateContent>
          </a:graphicData>
        </a:graphic>
      </p:graphicFrame>
      <p:sp>
        <p:nvSpPr>
          <p:cNvPr id="10" name="Content Placeholder 9"/>
          <p:cNvSpPr>
            <a:spLocks noGrp="1"/>
          </p:cNvSpPr>
          <p:nvPr>
            <p:ph idx="13"/>
          </p:nvPr>
        </p:nvSpPr>
        <p:spPr>
          <a:xfrm>
            <a:off x="2144060" y="2595223"/>
            <a:ext cx="5943600" cy="833777"/>
          </a:xfrm>
        </p:spPr>
        <p:txBody>
          <a:bodyPr/>
          <a:lstStyle/>
          <a:p>
            <a:pPr marL="0" indent="0">
              <a:buNone/>
            </a:pPr>
            <a:r>
              <a:rPr lang="en-US" dirty="0"/>
              <a:t>The half-space consisting of the points on and above the </a:t>
            </a:r>
            <a:r>
              <a:rPr lang="en-US" i="1" dirty="0"/>
              <a:t>x</a:t>
            </a:r>
            <a:r>
              <a:rPr lang="en-US" sz="100" i="1" dirty="0"/>
              <a:t> </a:t>
            </a:r>
            <a:r>
              <a:rPr lang="en-US" i="1" dirty="0"/>
              <a:t>y</a:t>
            </a:r>
            <a:r>
              <a:rPr lang="en-US" dirty="0"/>
              <a:t>-plane.</a:t>
            </a:r>
            <a:endParaRPr lang="en-IN" kern="0" dirty="0"/>
          </a:p>
        </p:txBody>
      </p:sp>
      <p:graphicFrame>
        <p:nvGraphicFramePr>
          <p:cNvPr id="6" name="Object 5" descr="(b) x = negative 3">
            <a:extLst>
              <a:ext uri="{FF2B5EF4-FFF2-40B4-BE49-F238E27FC236}">
                <a16:creationId xmlns:a16="http://schemas.microsoft.com/office/drawing/2014/main" id="{E3EFABFF-FB22-439A-9E26-FC47BF146E1E}"/>
              </a:ext>
            </a:extLst>
          </p:cNvPr>
          <p:cNvGraphicFramePr>
            <a:graphicFrameLocks noChangeAspect="1"/>
          </p:cNvGraphicFramePr>
          <p:nvPr/>
        </p:nvGraphicFramePr>
        <p:xfrm>
          <a:off x="419100" y="3733800"/>
          <a:ext cx="1485900" cy="454025"/>
        </p:xfrm>
        <a:graphic>
          <a:graphicData uri="http://schemas.openxmlformats.org/presentationml/2006/ole">
            <mc:AlternateContent xmlns:mc="http://schemas.openxmlformats.org/markup-compatibility/2006">
              <mc:Choice xmlns:v="urn:schemas-microsoft-com:vml" Requires="v">
                <p:oleObj spid="_x0000_s116827" name="Equation" r:id="rId5" imgW="1485720" imgH="482400" progId="Equation.DSMT4">
                  <p:embed/>
                </p:oleObj>
              </mc:Choice>
              <mc:Fallback>
                <p:oleObj name="Equation" r:id="rId5" imgW="1485720" imgH="482400" progId="Equation.DSMT4">
                  <p:embed/>
                  <p:pic>
                    <p:nvPicPr>
                      <p:cNvPr id="6" name="Object 5" descr="(b) x = negative 3">
                        <a:extLst>
                          <a:ext uri="{FF2B5EF4-FFF2-40B4-BE49-F238E27FC236}">
                            <a16:creationId xmlns:a16="http://schemas.microsoft.com/office/drawing/2014/main" id="{E3EFABFF-FB22-439A-9E26-FC47BF146E1E}"/>
                          </a:ext>
                        </a:extLst>
                      </p:cNvPr>
                      <p:cNvPicPr/>
                      <p:nvPr/>
                    </p:nvPicPr>
                    <p:blipFill>
                      <a:blip r:embed="rId6"/>
                      <a:stretch>
                        <a:fillRect/>
                      </a:stretch>
                    </p:blipFill>
                    <p:spPr>
                      <a:xfrm>
                        <a:off x="419100" y="3733800"/>
                        <a:ext cx="1485900" cy="454025"/>
                      </a:xfrm>
                      <a:prstGeom prst="rect">
                        <a:avLst/>
                      </a:prstGeom>
                    </p:spPr>
                  </p:pic>
                </p:oleObj>
              </mc:Fallback>
            </mc:AlternateContent>
          </a:graphicData>
        </a:graphic>
      </p:graphicFrame>
      <p:sp>
        <p:nvSpPr>
          <p:cNvPr id="12" name="Content Placeholder 11"/>
          <p:cNvSpPr>
            <a:spLocks noGrp="1"/>
          </p:cNvSpPr>
          <p:nvPr>
            <p:ph idx="14"/>
          </p:nvPr>
        </p:nvSpPr>
        <p:spPr>
          <a:xfrm>
            <a:off x="2070848" y="3746502"/>
            <a:ext cx="5943600" cy="424938"/>
          </a:xfrm>
        </p:spPr>
        <p:txBody>
          <a:bodyPr/>
          <a:lstStyle/>
          <a:p>
            <a:pPr marL="0" indent="0">
              <a:buNone/>
            </a:pPr>
            <a:r>
              <a:rPr lang="en-US" dirty="0"/>
              <a:t>The plane perpendicular to the </a:t>
            </a:r>
            <a:r>
              <a:rPr lang="en-US" i="1" dirty="0"/>
              <a:t>x</a:t>
            </a:r>
            <a:r>
              <a:rPr lang="en-US" dirty="0"/>
              <a:t>-axis</a:t>
            </a:r>
            <a:endParaRPr lang="en-IN" dirty="0"/>
          </a:p>
        </p:txBody>
      </p:sp>
      <p:sp>
        <p:nvSpPr>
          <p:cNvPr id="13" name="Content Placeholder 12"/>
          <p:cNvSpPr>
            <a:spLocks noGrp="1"/>
          </p:cNvSpPr>
          <p:nvPr>
            <p:ph idx="15"/>
          </p:nvPr>
        </p:nvSpPr>
        <p:spPr>
          <a:xfrm>
            <a:off x="2133600" y="4223262"/>
            <a:ext cx="500155" cy="424938"/>
          </a:xfrm>
        </p:spPr>
        <p:txBody>
          <a:bodyPr/>
          <a:lstStyle/>
          <a:p>
            <a:pPr marL="0" indent="0">
              <a:buNone/>
            </a:pPr>
            <a:r>
              <a:rPr lang="en-US" dirty="0"/>
              <a:t>at</a:t>
            </a:r>
            <a:endParaRPr lang="en-IN" kern="0" dirty="0"/>
          </a:p>
        </p:txBody>
      </p:sp>
      <p:graphicFrame>
        <p:nvGraphicFramePr>
          <p:cNvPr id="15" name="Object 14" descr="x = negative 3.">
            <a:extLst>
              <a:ext uri="{FF2B5EF4-FFF2-40B4-BE49-F238E27FC236}">
                <a16:creationId xmlns:a16="http://schemas.microsoft.com/office/drawing/2014/main" id="{98D76F29-BF05-4E55-A161-1EC99D54A90D}"/>
              </a:ext>
            </a:extLst>
          </p:cNvPr>
          <p:cNvGraphicFramePr>
            <a:graphicFrameLocks noChangeAspect="1"/>
          </p:cNvGraphicFramePr>
          <p:nvPr/>
        </p:nvGraphicFramePr>
        <p:xfrm>
          <a:off x="2794000" y="4282806"/>
          <a:ext cx="1244600" cy="365394"/>
        </p:xfrm>
        <a:graphic>
          <a:graphicData uri="http://schemas.openxmlformats.org/presentationml/2006/ole">
            <mc:AlternateContent xmlns:mc="http://schemas.openxmlformats.org/markup-compatibility/2006">
              <mc:Choice xmlns:v="urn:schemas-microsoft-com:vml" Requires="v">
                <p:oleObj spid="_x0000_s116828" name="Equation" r:id="rId7" imgW="1244520" imgH="317160" progId="Equation.DSMT4">
                  <p:embed/>
                </p:oleObj>
              </mc:Choice>
              <mc:Fallback>
                <p:oleObj name="Equation" r:id="rId7" imgW="1244520" imgH="317160" progId="Equation.DSMT4">
                  <p:embed/>
                  <p:pic>
                    <p:nvPicPr>
                      <p:cNvPr id="15" name="Object 14" descr="x = negative 3.">
                        <a:extLst>
                          <a:ext uri="{FF2B5EF4-FFF2-40B4-BE49-F238E27FC236}">
                            <a16:creationId xmlns:a16="http://schemas.microsoft.com/office/drawing/2014/main" id="{98D76F29-BF05-4E55-A161-1EC99D54A90D}"/>
                          </a:ext>
                        </a:extLst>
                      </p:cNvPr>
                      <p:cNvPicPr/>
                      <p:nvPr/>
                    </p:nvPicPr>
                    <p:blipFill>
                      <a:blip r:embed="rId8"/>
                      <a:stretch>
                        <a:fillRect/>
                      </a:stretch>
                    </p:blipFill>
                    <p:spPr>
                      <a:xfrm>
                        <a:off x="2794000" y="4282806"/>
                        <a:ext cx="1244600" cy="365394"/>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6B056B30-6E42-447A-8433-AD980FC8B1F2}"/>
              </a:ext>
            </a:extLst>
          </p:cNvPr>
          <p:cNvSpPr>
            <a:spLocks noGrp="1"/>
          </p:cNvSpPr>
          <p:nvPr>
            <p:ph idx="16"/>
          </p:nvPr>
        </p:nvSpPr>
        <p:spPr>
          <a:xfrm>
            <a:off x="4191000" y="4267200"/>
            <a:ext cx="4576482" cy="398249"/>
          </a:xfrm>
        </p:spPr>
        <p:txBody>
          <a:bodyPr/>
          <a:lstStyle/>
          <a:p>
            <a:pPr marL="0" indent="0">
              <a:buNone/>
            </a:pPr>
            <a:r>
              <a:rPr lang="en-US" dirty="0"/>
              <a:t>This plane lies parallel to the</a:t>
            </a:r>
          </a:p>
        </p:txBody>
      </p:sp>
      <p:sp>
        <p:nvSpPr>
          <p:cNvPr id="23" name="Content Placeholder 22">
            <a:extLst>
              <a:ext uri="{FF2B5EF4-FFF2-40B4-BE49-F238E27FC236}">
                <a16:creationId xmlns:a16="http://schemas.microsoft.com/office/drawing/2014/main" id="{DCB33689-DEFD-4A62-8933-BCDA56742AF8}"/>
              </a:ext>
            </a:extLst>
          </p:cNvPr>
          <p:cNvSpPr>
            <a:spLocks noGrp="1"/>
          </p:cNvSpPr>
          <p:nvPr>
            <p:ph idx="17"/>
          </p:nvPr>
        </p:nvSpPr>
        <p:spPr>
          <a:xfrm>
            <a:off x="2144059" y="4795169"/>
            <a:ext cx="4790141" cy="462631"/>
          </a:xfrm>
        </p:spPr>
        <p:txBody>
          <a:bodyPr/>
          <a:lstStyle/>
          <a:p>
            <a:pPr marL="0" indent="0">
              <a:buNone/>
            </a:pPr>
            <a:r>
              <a:rPr lang="en-US" i="1" dirty="0"/>
              <a:t>y</a:t>
            </a:r>
            <a:r>
              <a:rPr lang="en-US" sz="100" i="1" dirty="0"/>
              <a:t> </a:t>
            </a:r>
            <a:r>
              <a:rPr lang="en-US" i="1" dirty="0"/>
              <a:t>z</a:t>
            </a:r>
            <a:r>
              <a:rPr lang="en-US" dirty="0"/>
              <a:t>-plane and 3 </a:t>
            </a:r>
            <a:r>
              <a:rPr lang="en-IN" dirty="0"/>
              <a:t>units behind it.</a:t>
            </a:r>
            <a:endParaRPr lang="en-US" dirty="0"/>
          </a:p>
        </p:txBody>
      </p:sp>
      <p:graphicFrame>
        <p:nvGraphicFramePr>
          <p:cNvPr id="7" name="Object 6" descr="(c) z = 0, x is less than or equal to 0, y is greater than or equal to 0">
            <a:extLst>
              <a:ext uri="{FF2B5EF4-FFF2-40B4-BE49-F238E27FC236}">
                <a16:creationId xmlns:a16="http://schemas.microsoft.com/office/drawing/2014/main" id="{CF11E44E-29B0-41EE-BED3-3B95A97B739A}"/>
              </a:ext>
            </a:extLst>
          </p:cNvPr>
          <p:cNvGraphicFramePr>
            <a:graphicFrameLocks noChangeAspect="1"/>
          </p:cNvGraphicFramePr>
          <p:nvPr/>
        </p:nvGraphicFramePr>
        <p:xfrm>
          <a:off x="341630" y="5308600"/>
          <a:ext cx="2921000" cy="482600"/>
        </p:xfrm>
        <a:graphic>
          <a:graphicData uri="http://schemas.openxmlformats.org/presentationml/2006/ole">
            <mc:AlternateContent xmlns:mc="http://schemas.openxmlformats.org/markup-compatibility/2006">
              <mc:Choice xmlns:v="urn:schemas-microsoft-com:vml" Requires="v">
                <p:oleObj spid="_x0000_s116829" name="Equation" r:id="rId9" imgW="2920680" imgH="482400" progId="Equation.DSMT4">
                  <p:embed/>
                </p:oleObj>
              </mc:Choice>
              <mc:Fallback>
                <p:oleObj name="Equation" r:id="rId9" imgW="2920680" imgH="482400" progId="Equation.DSMT4">
                  <p:embed/>
                  <p:pic>
                    <p:nvPicPr>
                      <p:cNvPr id="7" name="Object 6" descr="(c) z = 0, x is less than or equal to 0, y is greater than or equal to 0">
                        <a:extLst>
                          <a:ext uri="{FF2B5EF4-FFF2-40B4-BE49-F238E27FC236}">
                            <a16:creationId xmlns:a16="http://schemas.microsoft.com/office/drawing/2014/main" id="{CF11E44E-29B0-41EE-BED3-3B95A97B739A}"/>
                          </a:ext>
                        </a:extLst>
                      </p:cNvPr>
                      <p:cNvPicPr/>
                      <p:nvPr/>
                    </p:nvPicPr>
                    <p:blipFill>
                      <a:blip r:embed="rId10"/>
                      <a:stretch>
                        <a:fillRect/>
                      </a:stretch>
                    </p:blipFill>
                    <p:spPr>
                      <a:xfrm>
                        <a:off x="341630" y="5308600"/>
                        <a:ext cx="2921000" cy="482600"/>
                      </a:xfrm>
                      <a:prstGeom prst="rect">
                        <a:avLst/>
                      </a:prstGeom>
                    </p:spPr>
                  </p:pic>
                </p:oleObj>
              </mc:Fallback>
            </mc:AlternateContent>
          </a:graphicData>
        </a:graphic>
      </p:graphicFrame>
      <p:sp>
        <p:nvSpPr>
          <p:cNvPr id="14" name="Content Placeholder 13"/>
          <p:cNvSpPr>
            <a:spLocks noGrp="1"/>
          </p:cNvSpPr>
          <p:nvPr>
            <p:ph idx="18"/>
          </p:nvPr>
        </p:nvSpPr>
        <p:spPr>
          <a:xfrm>
            <a:off x="3352800" y="5334001"/>
            <a:ext cx="4576482" cy="838199"/>
          </a:xfrm>
        </p:spPr>
        <p:txBody>
          <a:bodyPr/>
          <a:lstStyle/>
          <a:p>
            <a:pPr marL="0" indent="0">
              <a:buNone/>
            </a:pPr>
            <a:r>
              <a:rPr lang="en-IN" dirty="0"/>
              <a:t>The second quadrant of the </a:t>
            </a:r>
            <a:r>
              <a:rPr lang="en-IN" i="1" dirty="0"/>
              <a:t>x</a:t>
            </a:r>
            <a:r>
              <a:rPr lang="en-IN" sz="100" i="1" dirty="0"/>
              <a:t> </a:t>
            </a:r>
            <a:r>
              <a:rPr lang="en-IN" i="1" dirty="0"/>
              <a:t>y</a:t>
            </a:r>
            <a:r>
              <a:rPr lang="en-IN" dirty="0"/>
              <a:t>-plane.</a:t>
            </a:r>
          </a:p>
        </p:txBody>
      </p:sp>
    </p:spTree>
    <p:extLst>
      <p:ext uri="{BB962C8B-B14F-4D97-AF65-F5344CB8AC3E}">
        <p14:creationId xmlns:p14="http://schemas.microsoft.com/office/powerpoint/2010/main" val="1401471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(3 of 8)</a:t>
            </a:r>
            <a:endParaRPr lang="en-IN" sz="3400" dirty="0"/>
          </a:p>
        </p:txBody>
      </p:sp>
      <p:sp>
        <p:nvSpPr>
          <p:cNvPr id="14" name="Content Placeholder 13"/>
          <p:cNvSpPr>
            <a:spLocks noGrp="1"/>
          </p:cNvSpPr>
          <p:nvPr>
            <p:ph idx="1"/>
          </p:nvPr>
        </p:nvSpPr>
        <p:spPr>
          <a:xfrm>
            <a:off x="457200" y="1600201"/>
            <a:ext cx="8458200" cy="609599"/>
          </a:xfrm>
        </p:spPr>
        <p:txBody>
          <a:bodyPr/>
          <a:lstStyle/>
          <a:p>
            <a:pPr marL="0" indent="0">
              <a:buNone/>
            </a:pPr>
            <a:r>
              <a:rPr lang="en-US" sz="3200" dirty="0"/>
              <a:t>The vector projection of </a:t>
            </a:r>
            <a:r>
              <a:rPr lang="en-US" sz="3200" b="1" dirty="0"/>
              <a:t>u </a:t>
            </a:r>
            <a:r>
              <a:rPr lang="en-US" sz="3200" dirty="0"/>
              <a:t>onto </a:t>
            </a:r>
            <a:r>
              <a:rPr lang="en-US" sz="3200" b="1" dirty="0"/>
              <a:t>v </a:t>
            </a:r>
            <a:r>
              <a:rPr lang="en-US" sz="3200" dirty="0"/>
              <a:t>is the vector</a:t>
            </a:r>
          </a:p>
        </p:txBody>
      </p:sp>
      <p:graphicFrame>
        <p:nvGraphicFramePr>
          <p:cNvPr id="16" name="Object 15" descr="p r o j sub v of u = left parenthesis start fraction u dot v over the magnitude of start expression v end expression squared end fraction right parenthesis v = left parenthesis start fraction u dot v over the magnitude of v end fraction right parenthesis, start fraction v over the magnitude of start expression v end expression end fraction.">
            <a:extLst>
              <a:ext uri="{FF2B5EF4-FFF2-40B4-BE49-F238E27FC236}">
                <a16:creationId xmlns:a16="http://schemas.microsoft.com/office/drawing/2014/main" id="{4DB1818A-E560-477E-9ED3-1E19ABC11C55}"/>
              </a:ext>
            </a:extLst>
          </p:cNvPr>
          <p:cNvGraphicFramePr>
            <a:graphicFrameLocks noChangeAspect="1"/>
          </p:cNvGraphicFramePr>
          <p:nvPr/>
        </p:nvGraphicFramePr>
        <p:xfrm>
          <a:off x="2615457" y="2323093"/>
          <a:ext cx="4408386" cy="1194780"/>
        </p:xfrm>
        <a:graphic>
          <a:graphicData uri="http://schemas.openxmlformats.org/presentationml/2006/ole">
            <mc:AlternateContent xmlns:mc="http://schemas.openxmlformats.org/markup-compatibility/2006">
              <mc:Choice xmlns:v="urn:schemas-microsoft-com:vml" Requires="v">
                <p:oleObj spid="_x0000_s166958" name="Equation" r:id="rId3" imgW="4406760" imgH="1193760" progId="Equation.DSMT4">
                  <p:embed/>
                </p:oleObj>
              </mc:Choice>
              <mc:Fallback>
                <p:oleObj name="Equation" r:id="rId3" imgW="4406760" imgH="1193760" progId="Equation.DSMT4">
                  <p:embed/>
                  <p:pic>
                    <p:nvPicPr>
                      <p:cNvPr id="16" name="Object 15" descr="p r o j sub v of u = left parenthesis start fraction u dot v over the magnitude of start expression v end expression squared end fraction right parenthesis v = left parenthesis start fraction u dot v over the magnitude of v end fraction right parenthesis, start fraction v over the magnitude of start expression v end expression end fraction.">
                        <a:extLst>
                          <a:ext uri="{FF2B5EF4-FFF2-40B4-BE49-F238E27FC236}">
                            <a16:creationId xmlns:a16="http://schemas.microsoft.com/office/drawing/2014/main" id="{4DB1818A-E560-477E-9ED3-1E19ABC11C55}"/>
                          </a:ext>
                        </a:extLst>
                      </p:cNvPr>
                      <p:cNvPicPr/>
                      <p:nvPr/>
                    </p:nvPicPr>
                    <p:blipFill>
                      <a:blip r:embed="rId4"/>
                      <a:stretch>
                        <a:fillRect/>
                      </a:stretch>
                    </p:blipFill>
                    <p:spPr>
                      <a:xfrm>
                        <a:off x="2615457" y="2323093"/>
                        <a:ext cx="4408386" cy="1194780"/>
                      </a:xfrm>
                      <a:prstGeom prst="rect">
                        <a:avLst/>
                      </a:prstGeom>
                    </p:spPr>
                  </p:pic>
                </p:oleObj>
              </mc:Fallback>
            </mc:AlternateContent>
          </a:graphicData>
        </a:graphic>
      </p:graphicFrame>
      <p:sp>
        <p:nvSpPr>
          <p:cNvPr id="15" name="Content Placeholder 14"/>
          <p:cNvSpPr>
            <a:spLocks noGrp="1"/>
          </p:cNvSpPr>
          <p:nvPr>
            <p:ph idx="13"/>
          </p:nvPr>
        </p:nvSpPr>
        <p:spPr>
          <a:xfrm>
            <a:off x="457200" y="3657600"/>
            <a:ext cx="8305800" cy="1143000"/>
          </a:xfrm>
        </p:spPr>
        <p:txBody>
          <a:bodyPr/>
          <a:lstStyle/>
          <a:p>
            <a:pPr marL="0" indent="0">
              <a:buNone/>
            </a:pPr>
            <a:r>
              <a:rPr lang="en-US" sz="3200" dirty="0"/>
              <a:t>The scalar component of </a:t>
            </a:r>
            <a:r>
              <a:rPr lang="en-US" sz="3200" b="1" dirty="0"/>
              <a:t>u </a:t>
            </a:r>
            <a:r>
              <a:rPr lang="en-US" sz="3200" dirty="0"/>
              <a:t>in the direction of </a:t>
            </a:r>
            <a:r>
              <a:rPr lang="en-US" sz="3200" b="1" dirty="0"/>
              <a:t>v </a:t>
            </a:r>
            <a:r>
              <a:rPr lang="en-US" sz="3200" dirty="0"/>
              <a:t>is the scalar</a:t>
            </a:r>
            <a:endParaRPr lang="en-IN" sz="3200" dirty="0"/>
          </a:p>
        </p:txBody>
      </p:sp>
      <p:graphicFrame>
        <p:nvGraphicFramePr>
          <p:cNvPr id="17" name="Object 16" descr="the magnitude of start expression u end expression cosine of theta = start fraction u dot v over the magnitude of v end fraction = u dot start fraction v over the magnitude of start expression v end expression end fraction.">
            <a:extLst>
              <a:ext uri="{FF2B5EF4-FFF2-40B4-BE49-F238E27FC236}">
                <a16:creationId xmlns:a16="http://schemas.microsoft.com/office/drawing/2014/main" id="{8A527E2C-8D70-4D44-B508-BB651EE4B0BA}"/>
              </a:ext>
            </a:extLst>
          </p:cNvPr>
          <p:cNvGraphicFramePr>
            <a:graphicFrameLocks noChangeAspect="1"/>
          </p:cNvGraphicFramePr>
          <p:nvPr/>
        </p:nvGraphicFramePr>
        <p:xfrm>
          <a:off x="2891751" y="4926401"/>
          <a:ext cx="3919299" cy="1139331"/>
        </p:xfrm>
        <a:graphic>
          <a:graphicData uri="http://schemas.openxmlformats.org/presentationml/2006/ole">
            <mc:AlternateContent xmlns:mc="http://schemas.openxmlformats.org/markup-compatibility/2006">
              <mc:Choice xmlns:v="urn:schemas-microsoft-com:vml" Requires="v">
                <p:oleObj spid="_x0000_s166959" name="Equation" r:id="rId5" imgW="3276360" imgH="952200" progId="Equation.DSMT4">
                  <p:embed/>
                </p:oleObj>
              </mc:Choice>
              <mc:Fallback>
                <p:oleObj name="Equation" r:id="rId5" imgW="3276360" imgH="952200" progId="Equation.DSMT4">
                  <p:embed/>
                  <p:pic>
                    <p:nvPicPr>
                      <p:cNvPr id="17" name="Object 16" descr="the magnitude of start expression u end expression cosine of theta = start fraction u dot v over the magnitude of v end fraction = u dot start fraction v over the magnitude of start expression v end expression end fraction.">
                        <a:extLst>
                          <a:ext uri="{FF2B5EF4-FFF2-40B4-BE49-F238E27FC236}">
                            <a16:creationId xmlns:a16="http://schemas.microsoft.com/office/drawing/2014/main" id="{8A527E2C-8D70-4D44-B508-BB651EE4B0BA}"/>
                          </a:ext>
                        </a:extLst>
                      </p:cNvPr>
                      <p:cNvPicPr/>
                      <p:nvPr/>
                    </p:nvPicPr>
                    <p:blipFill>
                      <a:blip r:embed="rId6"/>
                      <a:stretch>
                        <a:fillRect/>
                      </a:stretch>
                    </p:blipFill>
                    <p:spPr>
                      <a:xfrm>
                        <a:off x="2891751" y="4926401"/>
                        <a:ext cx="3919299" cy="1139331"/>
                      </a:xfrm>
                      <a:prstGeom prst="rect">
                        <a:avLst/>
                      </a:prstGeom>
                    </p:spPr>
                  </p:pic>
                </p:oleObj>
              </mc:Fallback>
            </mc:AlternateContent>
          </a:graphicData>
        </a:graphic>
      </p:graphicFrame>
    </p:spTree>
    <p:extLst>
      <p:ext uri="{BB962C8B-B14F-4D97-AF65-F5344CB8AC3E}">
        <p14:creationId xmlns:p14="http://schemas.microsoft.com/office/powerpoint/2010/main" val="6448421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(4 of 8)</a:t>
            </a:r>
            <a:endParaRPr lang="en-IN" sz="3400" dirty="0"/>
          </a:p>
        </p:txBody>
      </p:sp>
      <p:sp>
        <p:nvSpPr>
          <p:cNvPr id="3" name="Content Placeholder 2"/>
          <p:cNvSpPr>
            <a:spLocks noGrp="1"/>
          </p:cNvSpPr>
          <p:nvPr>
            <p:ph idx="1"/>
          </p:nvPr>
        </p:nvSpPr>
        <p:spPr>
          <a:xfrm>
            <a:off x="457200" y="1600201"/>
            <a:ext cx="5791200" cy="457200"/>
          </a:xfrm>
        </p:spPr>
        <p:txBody>
          <a:bodyPr/>
          <a:lstStyle/>
          <a:p>
            <a:pPr marL="0" indent="0">
              <a:buNone/>
            </a:pPr>
            <a:r>
              <a:rPr lang="en-US" sz="2600" b="1" dirty="0"/>
              <a:t>Example:</a:t>
            </a:r>
            <a:r>
              <a:rPr lang="en-US" sz="2600" dirty="0"/>
              <a:t> Find the vector projection of</a:t>
            </a:r>
            <a:endParaRPr lang="en-IN" sz="2600" dirty="0"/>
          </a:p>
        </p:txBody>
      </p:sp>
      <p:graphicFrame>
        <p:nvGraphicFramePr>
          <p:cNvPr id="16" name="Object 15" descr="u = 6 i + 3 j + 2 k"/>
          <p:cNvGraphicFramePr>
            <a:graphicFrameLocks noChangeAspect="1"/>
          </p:cNvGraphicFramePr>
          <p:nvPr/>
        </p:nvGraphicFramePr>
        <p:xfrm>
          <a:off x="6324600" y="1589091"/>
          <a:ext cx="2174531" cy="457797"/>
        </p:xfrm>
        <a:graphic>
          <a:graphicData uri="http://schemas.openxmlformats.org/presentationml/2006/ole">
            <mc:AlternateContent xmlns:mc="http://schemas.openxmlformats.org/markup-compatibility/2006">
              <mc:Choice xmlns:v="urn:schemas-microsoft-com:vml" Requires="v">
                <p:oleObj spid="_x0000_s168048" name="Equation" r:id="rId3" imgW="965160" imgH="203040" progId="Equation.DSMT4">
                  <p:embed/>
                </p:oleObj>
              </mc:Choice>
              <mc:Fallback>
                <p:oleObj name="Equation" r:id="rId3" imgW="965160" imgH="203040" progId="Equation.DSMT4">
                  <p:embed/>
                  <p:pic>
                    <p:nvPicPr>
                      <p:cNvPr id="16" name="Object 15" descr="u = 6 i + 3 j + 2 k"/>
                      <p:cNvPicPr/>
                      <p:nvPr/>
                    </p:nvPicPr>
                    <p:blipFill>
                      <a:blip r:embed="rId4"/>
                      <a:stretch>
                        <a:fillRect/>
                      </a:stretch>
                    </p:blipFill>
                    <p:spPr>
                      <a:xfrm>
                        <a:off x="6324600" y="1589091"/>
                        <a:ext cx="2174531" cy="457797"/>
                      </a:xfrm>
                      <a:prstGeom prst="rect">
                        <a:avLst/>
                      </a:prstGeom>
                    </p:spPr>
                  </p:pic>
                </p:oleObj>
              </mc:Fallback>
            </mc:AlternateContent>
          </a:graphicData>
        </a:graphic>
      </p:graphicFrame>
      <p:sp>
        <p:nvSpPr>
          <p:cNvPr id="4" name="Content Placeholder 3"/>
          <p:cNvSpPr>
            <a:spLocks noGrp="1"/>
          </p:cNvSpPr>
          <p:nvPr>
            <p:ph idx="13"/>
          </p:nvPr>
        </p:nvSpPr>
        <p:spPr>
          <a:xfrm>
            <a:off x="457200" y="2133600"/>
            <a:ext cx="838200" cy="457200"/>
          </a:xfrm>
        </p:spPr>
        <p:txBody>
          <a:bodyPr/>
          <a:lstStyle/>
          <a:p>
            <a:pPr marL="0" indent="0">
              <a:buNone/>
            </a:pPr>
            <a:r>
              <a:rPr lang="en-US" sz="2600" dirty="0"/>
              <a:t>onto</a:t>
            </a:r>
            <a:endParaRPr lang="en-IN" sz="2600" dirty="0"/>
          </a:p>
        </p:txBody>
      </p:sp>
      <p:graphicFrame>
        <p:nvGraphicFramePr>
          <p:cNvPr id="17" name="Object 16" descr="v = i minus 2 j minus 2 k"/>
          <p:cNvGraphicFramePr>
            <a:graphicFrameLocks noChangeAspect="1"/>
          </p:cNvGraphicFramePr>
          <p:nvPr/>
        </p:nvGraphicFramePr>
        <p:xfrm>
          <a:off x="1361417" y="2142250"/>
          <a:ext cx="1990528" cy="448155"/>
        </p:xfrm>
        <a:graphic>
          <a:graphicData uri="http://schemas.openxmlformats.org/presentationml/2006/ole">
            <mc:AlternateContent xmlns:mc="http://schemas.openxmlformats.org/markup-compatibility/2006">
              <mc:Choice xmlns:v="urn:schemas-microsoft-com:vml" Requires="v">
                <p:oleObj spid="_x0000_s168049" name="Equation" r:id="rId5" imgW="901440" imgH="203040" progId="Equation.DSMT4">
                  <p:embed/>
                </p:oleObj>
              </mc:Choice>
              <mc:Fallback>
                <p:oleObj name="Equation" r:id="rId5" imgW="901440" imgH="203040" progId="Equation.DSMT4">
                  <p:embed/>
                  <p:pic>
                    <p:nvPicPr>
                      <p:cNvPr id="17" name="Object 16" descr="v = i minus 2 j minus 2 k"/>
                      <p:cNvPicPr/>
                      <p:nvPr/>
                    </p:nvPicPr>
                    <p:blipFill>
                      <a:blip r:embed="rId6"/>
                      <a:stretch>
                        <a:fillRect/>
                      </a:stretch>
                    </p:blipFill>
                    <p:spPr>
                      <a:xfrm>
                        <a:off x="1361417" y="2142250"/>
                        <a:ext cx="1990528" cy="448155"/>
                      </a:xfrm>
                      <a:prstGeom prst="rect">
                        <a:avLst/>
                      </a:prstGeom>
                    </p:spPr>
                  </p:pic>
                </p:oleObj>
              </mc:Fallback>
            </mc:AlternateContent>
          </a:graphicData>
        </a:graphic>
      </p:graphicFrame>
      <p:sp>
        <p:nvSpPr>
          <p:cNvPr id="5" name="Content Placeholder 4"/>
          <p:cNvSpPr>
            <a:spLocks noGrp="1"/>
          </p:cNvSpPr>
          <p:nvPr>
            <p:ph idx="14"/>
          </p:nvPr>
        </p:nvSpPr>
        <p:spPr>
          <a:xfrm>
            <a:off x="3444240" y="2133600"/>
            <a:ext cx="5029200" cy="457200"/>
          </a:xfrm>
        </p:spPr>
        <p:txBody>
          <a:bodyPr/>
          <a:lstStyle/>
          <a:p>
            <a:pPr marL="0" indent="0">
              <a:buNone/>
            </a:pPr>
            <a:r>
              <a:rPr lang="en-US" sz="2600" dirty="0"/>
              <a:t>and the scalar component of </a:t>
            </a:r>
            <a:r>
              <a:rPr lang="en-US" sz="2600" b="1" dirty="0"/>
              <a:t>u </a:t>
            </a:r>
            <a:r>
              <a:rPr lang="en-US" sz="2600" dirty="0"/>
              <a:t>in</a:t>
            </a:r>
            <a:endParaRPr lang="en-IN" sz="2600" dirty="0"/>
          </a:p>
        </p:txBody>
      </p:sp>
      <p:sp>
        <p:nvSpPr>
          <p:cNvPr id="6" name="Content Placeholder 5"/>
          <p:cNvSpPr>
            <a:spLocks noGrp="1"/>
          </p:cNvSpPr>
          <p:nvPr>
            <p:ph idx="15"/>
          </p:nvPr>
        </p:nvSpPr>
        <p:spPr>
          <a:xfrm>
            <a:off x="457200" y="2667000"/>
            <a:ext cx="2819400" cy="457200"/>
          </a:xfrm>
        </p:spPr>
        <p:txBody>
          <a:bodyPr/>
          <a:lstStyle/>
          <a:p>
            <a:pPr marL="0" indent="0">
              <a:buNone/>
            </a:pPr>
            <a:r>
              <a:rPr lang="en-US" sz="2600" dirty="0"/>
              <a:t>the direction of </a:t>
            </a:r>
            <a:r>
              <a:rPr lang="en-US" sz="2600" b="1" dirty="0"/>
              <a:t>v</a:t>
            </a:r>
            <a:r>
              <a:rPr lang="en-US" sz="2600" dirty="0"/>
              <a:t>.</a:t>
            </a:r>
          </a:p>
        </p:txBody>
      </p:sp>
      <p:sp>
        <p:nvSpPr>
          <p:cNvPr id="7" name="Content Placeholder 6"/>
          <p:cNvSpPr>
            <a:spLocks noGrp="1"/>
          </p:cNvSpPr>
          <p:nvPr>
            <p:ph idx="16"/>
          </p:nvPr>
        </p:nvSpPr>
        <p:spPr>
          <a:xfrm>
            <a:off x="443753" y="3276600"/>
            <a:ext cx="2832847" cy="457200"/>
          </a:xfrm>
        </p:spPr>
        <p:txBody>
          <a:bodyPr/>
          <a:lstStyle/>
          <a:p>
            <a:pPr marL="0" indent="0">
              <a:buNone/>
            </a:pPr>
            <a:r>
              <a:rPr lang="en-US" sz="2600" b="1" dirty="0"/>
              <a:t>Solution:</a:t>
            </a:r>
            <a:r>
              <a:rPr lang="en-US" sz="2600" dirty="0"/>
              <a:t> We find</a:t>
            </a:r>
            <a:endParaRPr lang="en-IN" sz="2600" dirty="0"/>
          </a:p>
        </p:txBody>
      </p:sp>
      <p:graphicFrame>
        <p:nvGraphicFramePr>
          <p:cNvPr id="18" name="Object 17" descr="projection sub v of u"/>
          <p:cNvGraphicFramePr>
            <a:graphicFrameLocks noChangeAspect="1"/>
          </p:cNvGraphicFramePr>
          <p:nvPr/>
        </p:nvGraphicFramePr>
        <p:xfrm>
          <a:off x="3352800" y="3200400"/>
          <a:ext cx="1137947" cy="539028"/>
        </p:xfrm>
        <a:graphic>
          <a:graphicData uri="http://schemas.openxmlformats.org/presentationml/2006/ole">
            <mc:AlternateContent xmlns:mc="http://schemas.openxmlformats.org/markup-compatibility/2006">
              <mc:Choice xmlns:v="urn:schemas-microsoft-com:vml" Requires="v">
                <p:oleObj spid="_x0000_s168050" name="Equation" r:id="rId7" imgW="482400" imgH="228600" progId="Equation.DSMT4">
                  <p:embed/>
                </p:oleObj>
              </mc:Choice>
              <mc:Fallback>
                <p:oleObj name="Equation" r:id="rId7" imgW="482400" imgH="228600" progId="Equation.DSMT4">
                  <p:embed/>
                  <p:pic>
                    <p:nvPicPr>
                      <p:cNvPr id="18" name="Object 17" descr="projection sub v of u"/>
                      <p:cNvPicPr/>
                      <p:nvPr/>
                    </p:nvPicPr>
                    <p:blipFill>
                      <a:blip r:embed="rId8"/>
                      <a:stretch>
                        <a:fillRect/>
                      </a:stretch>
                    </p:blipFill>
                    <p:spPr>
                      <a:xfrm>
                        <a:off x="3352800" y="3200400"/>
                        <a:ext cx="1137947" cy="539028"/>
                      </a:xfrm>
                      <a:prstGeom prst="rect">
                        <a:avLst/>
                      </a:prstGeom>
                    </p:spPr>
                  </p:pic>
                </p:oleObj>
              </mc:Fallback>
            </mc:AlternateContent>
          </a:graphicData>
        </a:graphic>
      </p:graphicFrame>
      <p:sp>
        <p:nvSpPr>
          <p:cNvPr id="8" name="Content Placeholder 7"/>
          <p:cNvSpPr>
            <a:spLocks noGrp="1"/>
          </p:cNvSpPr>
          <p:nvPr>
            <p:ph idx="17"/>
          </p:nvPr>
        </p:nvSpPr>
        <p:spPr>
          <a:xfrm>
            <a:off x="4572000" y="3261852"/>
            <a:ext cx="3962400" cy="457200"/>
          </a:xfrm>
        </p:spPr>
        <p:txBody>
          <a:bodyPr/>
          <a:lstStyle/>
          <a:p>
            <a:pPr marL="0" indent="0">
              <a:buNone/>
            </a:pPr>
            <a:r>
              <a:rPr lang="en-US" sz="2600" dirty="0"/>
              <a:t>from the Equation above:</a:t>
            </a:r>
          </a:p>
        </p:txBody>
      </p:sp>
      <p:graphicFrame>
        <p:nvGraphicFramePr>
          <p:cNvPr id="14" name="Object 13" descr="projection sub v of u = start fraction u times v over the magnitude of  V squared end fraction times  v = start fraction u times  v over v times  v end fraction times v = start fraction 6 minus 6 minus 4 over 1 + 4 + 4 end fraction left parenthesis i minus 2 j minus 2 k right parenthesis">
            <a:extLst>
              <a:ext uri="{FF2B5EF4-FFF2-40B4-BE49-F238E27FC236}">
                <a16:creationId xmlns:a16="http://schemas.microsoft.com/office/drawing/2014/main" id="{5B841321-EC17-4DD8-867F-5E6EFDB60175}"/>
              </a:ext>
            </a:extLst>
          </p:cNvPr>
          <p:cNvGraphicFramePr>
            <a:graphicFrameLocks noChangeAspect="1"/>
          </p:cNvGraphicFramePr>
          <p:nvPr/>
        </p:nvGraphicFramePr>
        <p:xfrm>
          <a:off x="1617221" y="4057927"/>
          <a:ext cx="6468358" cy="951947"/>
        </p:xfrm>
        <a:graphic>
          <a:graphicData uri="http://schemas.openxmlformats.org/presentationml/2006/ole">
            <mc:AlternateContent xmlns:mc="http://schemas.openxmlformats.org/markup-compatibility/2006">
              <mc:Choice xmlns:v="urn:schemas-microsoft-com:vml" Requires="v">
                <p:oleObj spid="_x0000_s168051" name="Equation" r:id="rId9" imgW="6730920" imgH="990360" progId="Equation.DSMT4">
                  <p:embed/>
                </p:oleObj>
              </mc:Choice>
              <mc:Fallback>
                <p:oleObj name="Equation" r:id="rId9" imgW="6730920" imgH="990360" progId="Equation.DSMT4">
                  <p:embed/>
                  <p:pic>
                    <p:nvPicPr>
                      <p:cNvPr id="14" name="Object 13" descr="projection sub v of u = start fraction u times v over the magnitude of  V squared end fraction times  v = start fraction u times  v over v times  v end fraction times v = start fraction 6 minus 6 minus 4 over 1 + 4 + 4 end fraction left parenthesis i minus 2 j minus 2 k right parenthesis">
                        <a:extLst>
                          <a:ext uri="{FF2B5EF4-FFF2-40B4-BE49-F238E27FC236}">
                            <a16:creationId xmlns:a16="http://schemas.microsoft.com/office/drawing/2014/main" id="{5B841321-EC17-4DD8-867F-5E6EFDB60175}"/>
                          </a:ext>
                        </a:extLst>
                      </p:cNvPr>
                      <p:cNvPicPr/>
                      <p:nvPr/>
                    </p:nvPicPr>
                    <p:blipFill>
                      <a:blip r:embed="rId10"/>
                      <a:stretch>
                        <a:fillRect/>
                      </a:stretch>
                    </p:blipFill>
                    <p:spPr>
                      <a:xfrm>
                        <a:off x="1617221" y="4057927"/>
                        <a:ext cx="6468358" cy="951947"/>
                      </a:xfrm>
                      <a:prstGeom prst="rect">
                        <a:avLst/>
                      </a:prstGeom>
                    </p:spPr>
                  </p:pic>
                </p:oleObj>
              </mc:Fallback>
            </mc:AlternateContent>
          </a:graphicData>
        </a:graphic>
      </p:graphicFrame>
      <p:graphicFrame>
        <p:nvGraphicFramePr>
          <p:cNvPr id="15" name="Object 14" descr=" = negative 4 ninths left parenthesis i minus 2 j minus 2 k right parenthesis = negative 4 ninths, i + 8 ninths, j + 8 ninths, k.">
            <a:extLst>
              <a:ext uri="{FF2B5EF4-FFF2-40B4-BE49-F238E27FC236}">
                <a16:creationId xmlns:a16="http://schemas.microsoft.com/office/drawing/2014/main" id="{9668815B-5F20-4325-9276-2798E6E510E3}"/>
              </a:ext>
            </a:extLst>
          </p:cNvPr>
          <p:cNvGraphicFramePr>
            <a:graphicFrameLocks noChangeAspect="1"/>
          </p:cNvGraphicFramePr>
          <p:nvPr/>
        </p:nvGraphicFramePr>
        <p:xfrm>
          <a:off x="2604182" y="5278141"/>
          <a:ext cx="4845529" cy="797519"/>
        </p:xfrm>
        <a:graphic>
          <a:graphicData uri="http://schemas.openxmlformats.org/presentationml/2006/ole">
            <mc:AlternateContent xmlns:mc="http://schemas.openxmlformats.org/markup-compatibility/2006">
              <mc:Choice xmlns:v="urn:schemas-microsoft-com:vml" Requires="v">
                <p:oleObj spid="_x0000_s168052" name="Equation" r:id="rId11" imgW="5092560" imgH="838080" progId="Equation.DSMT4">
                  <p:embed/>
                </p:oleObj>
              </mc:Choice>
              <mc:Fallback>
                <p:oleObj name="Equation" r:id="rId11" imgW="5092560" imgH="838080" progId="Equation.DSMT4">
                  <p:embed/>
                  <p:pic>
                    <p:nvPicPr>
                      <p:cNvPr id="15" name="Object 14" descr=" = negative 4 ninths left parenthesis i minus 2 j minus 2 k right parenthesis = negative 4 ninths, i + 8 ninths, j + 8 ninths, k.">
                        <a:extLst>
                          <a:ext uri="{FF2B5EF4-FFF2-40B4-BE49-F238E27FC236}">
                            <a16:creationId xmlns:a16="http://schemas.microsoft.com/office/drawing/2014/main" id="{9668815B-5F20-4325-9276-2798E6E510E3}"/>
                          </a:ext>
                        </a:extLst>
                      </p:cNvPr>
                      <p:cNvPicPr/>
                      <p:nvPr/>
                    </p:nvPicPr>
                    <p:blipFill>
                      <a:blip r:embed="rId12"/>
                      <a:stretch>
                        <a:fillRect/>
                      </a:stretch>
                    </p:blipFill>
                    <p:spPr>
                      <a:xfrm>
                        <a:off x="2604182" y="5278141"/>
                        <a:ext cx="4845529" cy="797519"/>
                      </a:xfrm>
                      <a:prstGeom prst="rect">
                        <a:avLst/>
                      </a:prstGeom>
                    </p:spPr>
                  </p:pic>
                </p:oleObj>
              </mc:Fallback>
            </mc:AlternateContent>
          </a:graphicData>
        </a:graphic>
      </p:graphicFrame>
    </p:spTree>
    <p:extLst>
      <p:ext uri="{BB962C8B-B14F-4D97-AF65-F5344CB8AC3E}">
        <p14:creationId xmlns:p14="http://schemas.microsoft.com/office/powerpoint/2010/main" val="24418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(5 of 8)</a:t>
            </a:r>
            <a:endParaRPr lang="en-IN" sz="3400" dirty="0"/>
          </a:p>
        </p:txBody>
      </p:sp>
      <p:sp>
        <p:nvSpPr>
          <p:cNvPr id="14" name="Content Placeholder 13"/>
          <p:cNvSpPr>
            <a:spLocks noGrp="1"/>
          </p:cNvSpPr>
          <p:nvPr>
            <p:ph idx="1"/>
          </p:nvPr>
        </p:nvSpPr>
        <p:spPr>
          <a:xfrm>
            <a:off x="457200" y="1600201"/>
            <a:ext cx="3886200" cy="533399"/>
          </a:xfrm>
        </p:spPr>
        <p:txBody>
          <a:bodyPr/>
          <a:lstStyle/>
          <a:p>
            <a:pPr marL="0" indent="0">
              <a:buNone/>
            </a:pPr>
            <a:r>
              <a:rPr lang="en-US" b="1" dirty="0"/>
              <a:t>Solution (concluded):</a:t>
            </a:r>
          </a:p>
        </p:txBody>
      </p:sp>
      <p:sp>
        <p:nvSpPr>
          <p:cNvPr id="15" name="Content Placeholder 14"/>
          <p:cNvSpPr>
            <a:spLocks noGrp="1"/>
          </p:cNvSpPr>
          <p:nvPr>
            <p:ph idx="13"/>
          </p:nvPr>
        </p:nvSpPr>
        <p:spPr>
          <a:xfrm>
            <a:off x="457200" y="2286000"/>
            <a:ext cx="7543800" cy="914400"/>
          </a:xfrm>
        </p:spPr>
        <p:txBody>
          <a:bodyPr/>
          <a:lstStyle/>
          <a:p>
            <a:pPr marL="0" indent="0">
              <a:buNone/>
            </a:pPr>
            <a:r>
              <a:rPr lang="en-US" dirty="0"/>
              <a:t>We find the scalar component of </a:t>
            </a:r>
            <a:r>
              <a:rPr lang="en-US" b="1" dirty="0"/>
              <a:t>u </a:t>
            </a:r>
            <a:r>
              <a:rPr lang="en-US" dirty="0"/>
              <a:t>in the direction of </a:t>
            </a:r>
            <a:r>
              <a:rPr lang="en-US" b="1" dirty="0"/>
              <a:t>v</a:t>
            </a:r>
            <a:r>
              <a:rPr lang="en-US" dirty="0"/>
              <a:t>:</a:t>
            </a:r>
            <a:endParaRPr lang="en-IN" dirty="0"/>
          </a:p>
        </p:txBody>
      </p:sp>
      <p:graphicFrame>
        <p:nvGraphicFramePr>
          <p:cNvPr id="16" name="Object 15" descr="the magnitude of start expression u end expression cosine of theta = u dot start fraction v over the magnitude of start expression v end expression end fraction = left parenthesis 6 i + 3 j + 2 k right parenthesis dot left parenthesis 1 third, i minus 2 thirds, j minus 2 thirds, k right parenthesis">
            <a:extLst>
              <a:ext uri="{FF2B5EF4-FFF2-40B4-BE49-F238E27FC236}">
                <a16:creationId xmlns:a16="http://schemas.microsoft.com/office/drawing/2014/main" id="{2C402866-5B31-4086-A25C-20C309A99D45}"/>
              </a:ext>
            </a:extLst>
          </p:cNvPr>
          <p:cNvGraphicFramePr>
            <a:graphicFrameLocks noChangeAspect="1"/>
          </p:cNvGraphicFramePr>
          <p:nvPr/>
        </p:nvGraphicFramePr>
        <p:xfrm>
          <a:off x="1416050" y="3657600"/>
          <a:ext cx="6870700" cy="990600"/>
        </p:xfrm>
        <a:graphic>
          <a:graphicData uri="http://schemas.openxmlformats.org/presentationml/2006/ole">
            <mc:AlternateContent xmlns:mc="http://schemas.openxmlformats.org/markup-compatibility/2006">
              <mc:Choice xmlns:v="urn:schemas-microsoft-com:vml" Requires="v">
                <p:oleObj spid="_x0000_s169006" name="Equation" r:id="rId3" imgW="6870600" imgH="990360" progId="Equation.DSMT4">
                  <p:embed/>
                </p:oleObj>
              </mc:Choice>
              <mc:Fallback>
                <p:oleObj name="Equation" r:id="rId3" imgW="6870600" imgH="990360" progId="Equation.DSMT4">
                  <p:embed/>
                  <p:pic>
                    <p:nvPicPr>
                      <p:cNvPr id="16" name="Object 15" descr="the magnitude of start expression u end expression cosine of theta = u dot start fraction v over the magnitude of start expression v end expression end fraction = left parenthesis 6 i + 3 j + 2 k right parenthesis dot left parenthesis 1 third, i minus 2 thirds, j minus 2 thirds, k right parenthesis">
                        <a:extLst>
                          <a:ext uri="{FF2B5EF4-FFF2-40B4-BE49-F238E27FC236}">
                            <a16:creationId xmlns:a16="http://schemas.microsoft.com/office/drawing/2014/main" id="{2C402866-5B31-4086-A25C-20C309A99D45}"/>
                          </a:ext>
                        </a:extLst>
                      </p:cNvPr>
                      <p:cNvPicPr/>
                      <p:nvPr/>
                    </p:nvPicPr>
                    <p:blipFill>
                      <a:blip r:embed="rId4"/>
                      <a:stretch>
                        <a:fillRect/>
                      </a:stretch>
                    </p:blipFill>
                    <p:spPr>
                      <a:xfrm>
                        <a:off x="1416050" y="3657600"/>
                        <a:ext cx="6870700" cy="990600"/>
                      </a:xfrm>
                      <a:prstGeom prst="rect">
                        <a:avLst/>
                      </a:prstGeom>
                    </p:spPr>
                  </p:pic>
                </p:oleObj>
              </mc:Fallback>
            </mc:AlternateContent>
          </a:graphicData>
        </a:graphic>
      </p:graphicFrame>
      <p:graphicFrame>
        <p:nvGraphicFramePr>
          <p:cNvPr id="17" name="Object 16" descr=" = 2 minus 2 minus 4 thirds = negative 4 thirds.">
            <a:extLst>
              <a:ext uri="{FF2B5EF4-FFF2-40B4-BE49-F238E27FC236}">
                <a16:creationId xmlns:a16="http://schemas.microsoft.com/office/drawing/2014/main" id="{B938C3AB-0973-4EAB-866E-781B0FEDFB26}"/>
              </a:ext>
            </a:extLst>
          </p:cNvPr>
          <p:cNvGraphicFramePr>
            <a:graphicFrameLocks noChangeAspect="1"/>
          </p:cNvGraphicFramePr>
          <p:nvPr/>
        </p:nvGraphicFramePr>
        <p:xfrm>
          <a:off x="3771900" y="4953000"/>
          <a:ext cx="2476500" cy="838200"/>
        </p:xfrm>
        <a:graphic>
          <a:graphicData uri="http://schemas.openxmlformats.org/presentationml/2006/ole">
            <mc:AlternateContent xmlns:mc="http://schemas.openxmlformats.org/markup-compatibility/2006">
              <mc:Choice xmlns:v="urn:schemas-microsoft-com:vml" Requires="v">
                <p:oleObj spid="_x0000_s169007" name="Equation" r:id="rId5" imgW="2476440" imgH="838080" progId="Equation.DSMT4">
                  <p:embed/>
                </p:oleObj>
              </mc:Choice>
              <mc:Fallback>
                <p:oleObj name="Equation" r:id="rId5" imgW="2476440" imgH="838080" progId="Equation.DSMT4">
                  <p:embed/>
                  <p:pic>
                    <p:nvPicPr>
                      <p:cNvPr id="17" name="Object 16" descr=" = 2 minus 2 minus 4 thirds = negative 4 thirds.">
                        <a:extLst>
                          <a:ext uri="{FF2B5EF4-FFF2-40B4-BE49-F238E27FC236}">
                            <a16:creationId xmlns:a16="http://schemas.microsoft.com/office/drawing/2014/main" id="{B938C3AB-0973-4EAB-866E-781B0FEDFB26}"/>
                          </a:ext>
                        </a:extLst>
                      </p:cNvPr>
                      <p:cNvPicPr/>
                      <p:nvPr/>
                    </p:nvPicPr>
                    <p:blipFill>
                      <a:blip r:embed="rId6"/>
                      <a:stretch>
                        <a:fillRect/>
                      </a:stretch>
                    </p:blipFill>
                    <p:spPr>
                      <a:xfrm>
                        <a:off x="3771900" y="4953000"/>
                        <a:ext cx="2476500" cy="838200"/>
                      </a:xfrm>
                      <a:prstGeom prst="rect">
                        <a:avLst/>
                      </a:prstGeom>
                    </p:spPr>
                  </p:pic>
                </p:oleObj>
              </mc:Fallback>
            </mc:AlternateContent>
          </a:graphicData>
        </a:graphic>
      </p:graphicFrame>
    </p:spTree>
    <p:extLst>
      <p:ext uri="{BB962C8B-B14F-4D97-AF65-F5344CB8AC3E}">
        <p14:creationId xmlns:p14="http://schemas.microsoft.com/office/powerpoint/2010/main" val="3447693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(6 of 8)</a:t>
            </a:r>
            <a:endParaRPr lang="en-IN" sz="2000" dirty="0"/>
          </a:p>
        </p:txBody>
      </p:sp>
      <p:pic>
        <p:nvPicPr>
          <p:cNvPr id="9" name="Content Placeholder 8" descr="An illustration depicts vectors u and v that forms an acute angle. The projection of u is a vector on a horizontal vector v. Projection u intersects a  perpendicular line that rises from u. Vector u minus projection of u on v is perpendicular to v. &#10;">
            <a:extLst>
              <a:ext uri="{FF2B5EF4-FFF2-40B4-BE49-F238E27FC236}">
                <a16:creationId xmlns:a16="http://schemas.microsoft.com/office/drawing/2014/main" id="{16454561-0AD3-4078-94BA-7D87171FAE27}"/>
              </a:ext>
            </a:extLst>
          </p:cNvPr>
          <p:cNvPicPr>
            <a:picLocks noGrp="1" noChangeAspect="1"/>
          </p:cNvPicPr>
          <p:nvPr>
            <p:ph idx="16"/>
          </p:nvPr>
        </p:nvPicPr>
        <p:blipFill>
          <a:blip r:embed="rId3">
            <a:extLst>
              <a:ext uri="{28A0092B-C50C-407E-A947-70E740481C1C}">
                <a14:useLocalDpi xmlns:a14="http://schemas.microsoft.com/office/drawing/2010/main" val="0"/>
              </a:ext>
            </a:extLst>
          </a:blip>
          <a:stretch>
            <a:fillRect/>
          </a:stretch>
        </p:blipFill>
        <p:spPr>
          <a:xfrm>
            <a:off x="3460376" y="1421980"/>
            <a:ext cx="2102224" cy="3269392"/>
          </a:xfrm>
        </p:spPr>
      </p:pic>
      <p:sp>
        <p:nvSpPr>
          <p:cNvPr id="3" name="Content Placeholder 2"/>
          <p:cNvSpPr>
            <a:spLocks noGrp="1"/>
          </p:cNvSpPr>
          <p:nvPr>
            <p:ph idx="1"/>
          </p:nvPr>
        </p:nvSpPr>
        <p:spPr>
          <a:xfrm>
            <a:off x="457200" y="4767474"/>
            <a:ext cx="8229600" cy="380999"/>
          </a:xfrm>
        </p:spPr>
        <p:txBody>
          <a:bodyPr/>
          <a:lstStyle/>
          <a:p>
            <a:pPr marL="0" indent="0">
              <a:buNone/>
            </a:pPr>
            <a:r>
              <a:rPr lang="en-US" sz="2600" dirty="0"/>
              <a:t>The vector </a:t>
            </a:r>
            <a:r>
              <a:rPr lang="en-US" sz="2600" b="1" dirty="0"/>
              <a:t>u </a:t>
            </a:r>
            <a:r>
              <a:rPr lang="en-US" sz="2600" dirty="0"/>
              <a:t>is the sum of two perpendicular vectors:</a:t>
            </a:r>
            <a:endParaRPr lang="en-IN" sz="2600" dirty="0"/>
          </a:p>
        </p:txBody>
      </p:sp>
      <p:sp>
        <p:nvSpPr>
          <p:cNvPr id="4" name="Content Placeholder 3"/>
          <p:cNvSpPr>
            <a:spLocks noGrp="1"/>
          </p:cNvSpPr>
          <p:nvPr>
            <p:ph idx="13"/>
          </p:nvPr>
        </p:nvSpPr>
        <p:spPr>
          <a:xfrm>
            <a:off x="457200" y="5284356"/>
            <a:ext cx="1217613" cy="354444"/>
          </a:xfrm>
        </p:spPr>
        <p:txBody>
          <a:bodyPr/>
          <a:lstStyle/>
          <a:p>
            <a:pPr marL="0" indent="0">
              <a:buNone/>
            </a:pPr>
            <a:r>
              <a:rPr lang="en-US" sz="2600" dirty="0"/>
              <a:t>a vector</a:t>
            </a:r>
            <a:endParaRPr lang="en-IN" sz="2600" dirty="0"/>
          </a:p>
        </p:txBody>
      </p:sp>
      <p:graphicFrame>
        <p:nvGraphicFramePr>
          <p:cNvPr id="15" name="Object 14" descr="projection sub v of u,&#10;"/>
          <p:cNvGraphicFramePr>
            <a:graphicFrameLocks noChangeAspect="1"/>
          </p:cNvGraphicFramePr>
          <p:nvPr/>
        </p:nvGraphicFramePr>
        <p:xfrm>
          <a:off x="1828800" y="5233988"/>
          <a:ext cx="1065213" cy="506412"/>
        </p:xfrm>
        <a:graphic>
          <a:graphicData uri="http://schemas.openxmlformats.org/presentationml/2006/ole">
            <mc:AlternateContent xmlns:mc="http://schemas.openxmlformats.org/markup-compatibility/2006">
              <mc:Choice xmlns:v="urn:schemas-microsoft-com:vml" Requires="v">
                <p:oleObj spid="_x0000_s170030" name="Equation" r:id="rId4" imgW="482400" imgH="228600" progId="Equation.DSMT4">
                  <p:embed/>
                </p:oleObj>
              </mc:Choice>
              <mc:Fallback>
                <p:oleObj name="Equation" r:id="rId4" imgW="482400" imgH="228600" progId="Equation.DSMT4">
                  <p:embed/>
                  <p:pic>
                    <p:nvPicPr>
                      <p:cNvPr id="15" name="Object 14" descr="projection sub v of u,&#10;"/>
                      <p:cNvPicPr/>
                      <p:nvPr/>
                    </p:nvPicPr>
                    <p:blipFill>
                      <a:blip r:embed="rId5"/>
                      <a:stretch>
                        <a:fillRect/>
                      </a:stretch>
                    </p:blipFill>
                    <p:spPr>
                      <a:xfrm>
                        <a:off x="1828800" y="5233988"/>
                        <a:ext cx="1065213" cy="506412"/>
                      </a:xfrm>
                      <a:prstGeom prst="rect">
                        <a:avLst/>
                      </a:prstGeom>
                    </p:spPr>
                  </p:pic>
                </p:oleObj>
              </mc:Fallback>
            </mc:AlternateContent>
          </a:graphicData>
        </a:graphic>
      </p:graphicFrame>
      <p:sp>
        <p:nvSpPr>
          <p:cNvPr id="5" name="Content Placeholder 4"/>
          <p:cNvSpPr>
            <a:spLocks noGrp="1"/>
          </p:cNvSpPr>
          <p:nvPr>
            <p:ph idx="14"/>
          </p:nvPr>
        </p:nvSpPr>
        <p:spPr>
          <a:xfrm>
            <a:off x="3048000" y="5257800"/>
            <a:ext cx="3810000" cy="380999"/>
          </a:xfrm>
        </p:spPr>
        <p:txBody>
          <a:bodyPr/>
          <a:lstStyle/>
          <a:p>
            <a:pPr marL="0" indent="0">
              <a:buNone/>
            </a:pPr>
            <a:r>
              <a:rPr lang="en-US" sz="2600" dirty="0"/>
              <a:t>parallel to </a:t>
            </a:r>
            <a:r>
              <a:rPr lang="en-US" sz="2600" b="1" dirty="0"/>
              <a:t>v</a:t>
            </a:r>
            <a:r>
              <a:rPr lang="en-US" sz="2600" dirty="0"/>
              <a:t>, and a vector</a:t>
            </a:r>
            <a:endParaRPr lang="en-IN" sz="2600" dirty="0"/>
          </a:p>
        </p:txBody>
      </p:sp>
      <p:graphicFrame>
        <p:nvGraphicFramePr>
          <p:cNvPr id="16" name="Object 15" descr="u minus projection sub v of u,&#10;"/>
          <p:cNvGraphicFramePr>
            <a:graphicFrameLocks noChangeAspect="1"/>
          </p:cNvGraphicFramePr>
          <p:nvPr/>
        </p:nvGraphicFramePr>
        <p:xfrm>
          <a:off x="6929438" y="5218534"/>
          <a:ext cx="1528762" cy="500062"/>
        </p:xfrm>
        <a:graphic>
          <a:graphicData uri="http://schemas.openxmlformats.org/presentationml/2006/ole">
            <mc:AlternateContent xmlns:mc="http://schemas.openxmlformats.org/markup-compatibility/2006">
              <mc:Choice xmlns:v="urn:schemas-microsoft-com:vml" Requires="v">
                <p:oleObj spid="_x0000_s170031" name="Equation" r:id="rId6" imgW="698400" imgH="228600" progId="Equation.DSMT4">
                  <p:embed/>
                </p:oleObj>
              </mc:Choice>
              <mc:Fallback>
                <p:oleObj name="Equation" r:id="rId6" imgW="698400" imgH="228600" progId="Equation.DSMT4">
                  <p:embed/>
                  <p:pic>
                    <p:nvPicPr>
                      <p:cNvPr id="16" name="Object 15" descr="u minus projection sub v of u,&#10;"/>
                      <p:cNvPicPr/>
                      <p:nvPr/>
                    </p:nvPicPr>
                    <p:blipFill>
                      <a:blip r:embed="rId7"/>
                      <a:stretch>
                        <a:fillRect/>
                      </a:stretch>
                    </p:blipFill>
                    <p:spPr>
                      <a:xfrm>
                        <a:off x="6929438" y="5218534"/>
                        <a:ext cx="1528762" cy="500062"/>
                      </a:xfrm>
                      <a:prstGeom prst="rect">
                        <a:avLst/>
                      </a:prstGeom>
                    </p:spPr>
                  </p:pic>
                </p:oleObj>
              </mc:Fallback>
            </mc:AlternateContent>
          </a:graphicData>
        </a:graphic>
      </p:graphicFrame>
      <p:sp>
        <p:nvSpPr>
          <p:cNvPr id="6" name="Content Placeholder 5"/>
          <p:cNvSpPr>
            <a:spLocks noGrp="1"/>
          </p:cNvSpPr>
          <p:nvPr>
            <p:ph idx="15"/>
          </p:nvPr>
        </p:nvSpPr>
        <p:spPr>
          <a:xfrm>
            <a:off x="488576" y="5817755"/>
            <a:ext cx="2971800" cy="430645"/>
          </a:xfrm>
        </p:spPr>
        <p:txBody>
          <a:bodyPr/>
          <a:lstStyle/>
          <a:p>
            <a:pPr marL="0" indent="0">
              <a:buNone/>
            </a:pPr>
            <a:r>
              <a:rPr lang="en-US" sz="2600" dirty="0"/>
              <a:t>perpendicular to </a:t>
            </a:r>
            <a:r>
              <a:rPr lang="en-US" sz="2600" b="1" dirty="0"/>
              <a:t>v</a:t>
            </a:r>
            <a:r>
              <a:rPr lang="en-US" sz="2600" dirty="0"/>
              <a:t>.</a:t>
            </a:r>
            <a:endParaRPr lang="en-IN" sz="2600" dirty="0"/>
          </a:p>
        </p:txBody>
      </p:sp>
    </p:spTree>
    <p:extLst>
      <p:ext uri="{BB962C8B-B14F-4D97-AF65-F5344CB8AC3E}">
        <p14:creationId xmlns:p14="http://schemas.microsoft.com/office/powerpoint/2010/main" val="3571325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(7 of 8)</a:t>
            </a:r>
            <a:endParaRPr lang="en-IN" sz="3400" dirty="0"/>
          </a:p>
        </p:txBody>
      </p:sp>
      <p:sp>
        <p:nvSpPr>
          <p:cNvPr id="3" name="Content Placeholder 2"/>
          <p:cNvSpPr>
            <a:spLocks noGrp="1"/>
          </p:cNvSpPr>
          <p:nvPr>
            <p:ph idx="1"/>
          </p:nvPr>
        </p:nvSpPr>
        <p:spPr>
          <a:xfrm>
            <a:off x="457200" y="1600200"/>
            <a:ext cx="5105400" cy="479612"/>
          </a:xfrm>
        </p:spPr>
        <p:txBody>
          <a:bodyPr/>
          <a:lstStyle/>
          <a:p>
            <a:pPr marL="0" indent="0">
              <a:buNone/>
            </a:pPr>
            <a:r>
              <a:rPr lang="en-US" b="1" dirty="0"/>
              <a:t>Example:</a:t>
            </a:r>
            <a:r>
              <a:rPr lang="en-US" dirty="0"/>
              <a:t> Verify that the vector</a:t>
            </a:r>
            <a:endParaRPr lang="en-IN" dirty="0"/>
          </a:p>
        </p:txBody>
      </p:sp>
      <p:graphicFrame>
        <p:nvGraphicFramePr>
          <p:cNvPr id="14" name="Object 13" descr="u minus projection sub v of u&#10;"/>
          <p:cNvGraphicFramePr>
            <a:graphicFrameLocks noChangeAspect="1"/>
          </p:cNvGraphicFramePr>
          <p:nvPr/>
        </p:nvGraphicFramePr>
        <p:xfrm>
          <a:off x="5632871" y="1592263"/>
          <a:ext cx="1566863" cy="541337"/>
        </p:xfrm>
        <a:graphic>
          <a:graphicData uri="http://schemas.openxmlformats.org/presentationml/2006/ole">
            <mc:AlternateContent xmlns:mc="http://schemas.openxmlformats.org/markup-compatibility/2006">
              <mc:Choice xmlns:v="urn:schemas-microsoft-com:vml" Requires="v">
                <p:oleObj spid="_x0000_s171142" name="Equation" r:id="rId3" imgW="660240" imgH="228600" progId="Equation.DSMT4">
                  <p:embed/>
                </p:oleObj>
              </mc:Choice>
              <mc:Fallback>
                <p:oleObj name="Equation" r:id="rId3" imgW="660240" imgH="228600" progId="Equation.DSMT4">
                  <p:embed/>
                  <p:pic>
                    <p:nvPicPr>
                      <p:cNvPr id="14" name="Object 13" descr="u minus projection sub v of u&#10;"/>
                      <p:cNvPicPr/>
                      <p:nvPr/>
                    </p:nvPicPr>
                    <p:blipFill>
                      <a:blip r:embed="rId4"/>
                      <a:stretch>
                        <a:fillRect/>
                      </a:stretch>
                    </p:blipFill>
                    <p:spPr>
                      <a:xfrm>
                        <a:off x="5632871" y="1592263"/>
                        <a:ext cx="1566863" cy="541337"/>
                      </a:xfrm>
                      <a:prstGeom prst="rect">
                        <a:avLst/>
                      </a:prstGeom>
                    </p:spPr>
                  </p:pic>
                </p:oleObj>
              </mc:Fallback>
            </mc:AlternateContent>
          </a:graphicData>
        </a:graphic>
      </p:graphicFrame>
      <p:sp>
        <p:nvSpPr>
          <p:cNvPr id="4" name="Content Placeholder 3"/>
          <p:cNvSpPr>
            <a:spLocks noGrp="1"/>
          </p:cNvSpPr>
          <p:nvPr>
            <p:ph idx="13"/>
          </p:nvPr>
        </p:nvSpPr>
        <p:spPr>
          <a:xfrm>
            <a:off x="7315200" y="1609164"/>
            <a:ext cx="457200" cy="524435"/>
          </a:xfrm>
        </p:spPr>
        <p:txBody>
          <a:bodyPr/>
          <a:lstStyle/>
          <a:p>
            <a:pPr marL="0" indent="0">
              <a:buNone/>
            </a:pPr>
            <a:r>
              <a:rPr lang="en-US" dirty="0"/>
              <a:t>is</a:t>
            </a:r>
            <a:endParaRPr lang="en-IN" dirty="0"/>
          </a:p>
        </p:txBody>
      </p:sp>
      <p:sp>
        <p:nvSpPr>
          <p:cNvPr id="5" name="Content Placeholder 4"/>
          <p:cNvSpPr>
            <a:spLocks noGrp="1"/>
          </p:cNvSpPr>
          <p:nvPr>
            <p:ph idx="14"/>
          </p:nvPr>
        </p:nvSpPr>
        <p:spPr>
          <a:xfrm>
            <a:off x="443753" y="2205315"/>
            <a:ext cx="5576047" cy="484097"/>
          </a:xfrm>
        </p:spPr>
        <p:txBody>
          <a:bodyPr/>
          <a:lstStyle/>
          <a:p>
            <a:pPr marL="0" indent="0">
              <a:buNone/>
            </a:pPr>
            <a:r>
              <a:rPr lang="en-US" dirty="0"/>
              <a:t>orthogonal to the projection vector</a:t>
            </a:r>
            <a:endParaRPr lang="en-IN" dirty="0"/>
          </a:p>
        </p:txBody>
      </p:sp>
      <p:graphicFrame>
        <p:nvGraphicFramePr>
          <p:cNvPr id="15" name="Object 14" descr="projection sub v of u.&#10;"/>
          <p:cNvGraphicFramePr>
            <a:graphicFrameLocks noChangeAspect="1"/>
          </p:cNvGraphicFramePr>
          <p:nvPr/>
        </p:nvGraphicFramePr>
        <p:xfrm>
          <a:off x="6106916" y="2191676"/>
          <a:ext cx="1086242" cy="501103"/>
        </p:xfrm>
        <a:graphic>
          <a:graphicData uri="http://schemas.openxmlformats.org/presentationml/2006/ole">
            <mc:AlternateContent xmlns:mc="http://schemas.openxmlformats.org/markup-compatibility/2006">
              <mc:Choice xmlns:v="urn:schemas-microsoft-com:vml" Requires="v">
                <p:oleObj spid="_x0000_s171143" name="Equation" r:id="rId5" imgW="495000" imgH="228600" progId="Equation.DSMT4">
                  <p:embed/>
                </p:oleObj>
              </mc:Choice>
              <mc:Fallback>
                <p:oleObj name="Equation" r:id="rId5" imgW="495000" imgH="228600" progId="Equation.DSMT4">
                  <p:embed/>
                  <p:pic>
                    <p:nvPicPr>
                      <p:cNvPr id="15" name="Object 14" descr="projection sub v of u.&#10;"/>
                      <p:cNvPicPr/>
                      <p:nvPr/>
                    </p:nvPicPr>
                    <p:blipFill>
                      <a:blip r:embed="rId6"/>
                      <a:stretch>
                        <a:fillRect/>
                      </a:stretch>
                    </p:blipFill>
                    <p:spPr>
                      <a:xfrm>
                        <a:off x="6106916" y="2191676"/>
                        <a:ext cx="1086242" cy="501103"/>
                      </a:xfrm>
                      <a:prstGeom prst="rect">
                        <a:avLst/>
                      </a:prstGeom>
                    </p:spPr>
                  </p:pic>
                </p:oleObj>
              </mc:Fallback>
            </mc:AlternateContent>
          </a:graphicData>
        </a:graphic>
      </p:graphicFrame>
      <p:sp>
        <p:nvSpPr>
          <p:cNvPr id="6" name="Content Placeholder 5"/>
          <p:cNvSpPr>
            <a:spLocks noGrp="1"/>
          </p:cNvSpPr>
          <p:nvPr>
            <p:ph idx="15"/>
          </p:nvPr>
        </p:nvSpPr>
        <p:spPr>
          <a:xfrm>
            <a:off x="457200" y="2888496"/>
            <a:ext cx="3505200" cy="506506"/>
          </a:xfrm>
        </p:spPr>
        <p:txBody>
          <a:bodyPr/>
          <a:lstStyle/>
          <a:p>
            <a:pPr marL="0" indent="0">
              <a:buNone/>
            </a:pPr>
            <a:r>
              <a:rPr lang="en-US" b="1" dirty="0"/>
              <a:t>Solution:</a:t>
            </a:r>
            <a:r>
              <a:rPr lang="en-US" dirty="0"/>
              <a:t> The vector</a:t>
            </a:r>
            <a:endParaRPr lang="en-IN" dirty="0"/>
          </a:p>
        </p:txBody>
      </p:sp>
      <p:graphicFrame>
        <p:nvGraphicFramePr>
          <p:cNvPr id="16" name="Object 15" descr="projection sub v of u = left parenthesis start fraction u times v over the magnitude of v squared end fraction right parenthesis v">
            <a:extLst>
              <a:ext uri="{FF2B5EF4-FFF2-40B4-BE49-F238E27FC236}">
                <a16:creationId xmlns:a16="http://schemas.microsoft.com/office/drawing/2014/main" id="{83DA8AC1-5670-4FC9-ABAA-186E1495A596}"/>
              </a:ext>
            </a:extLst>
          </p:cNvPr>
          <p:cNvGraphicFramePr>
            <a:graphicFrameLocks noChangeAspect="1"/>
          </p:cNvGraphicFramePr>
          <p:nvPr/>
        </p:nvGraphicFramePr>
        <p:xfrm>
          <a:off x="4038453" y="2744771"/>
          <a:ext cx="2038049" cy="720069"/>
        </p:xfrm>
        <a:graphic>
          <a:graphicData uri="http://schemas.openxmlformats.org/presentationml/2006/ole">
            <mc:AlternateContent xmlns:mc="http://schemas.openxmlformats.org/markup-compatibility/2006">
              <mc:Choice xmlns:v="urn:schemas-microsoft-com:vml" Requires="v">
                <p:oleObj spid="_x0000_s171144" name="Equation" r:id="rId7" imgW="2158920" imgH="761760" progId="Equation.DSMT4">
                  <p:embed/>
                </p:oleObj>
              </mc:Choice>
              <mc:Fallback>
                <p:oleObj name="Equation" r:id="rId7" imgW="2158920" imgH="761760" progId="Equation.DSMT4">
                  <p:embed/>
                  <p:pic>
                    <p:nvPicPr>
                      <p:cNvPr id="16" name="Object 15" descr="projection sub v of u = left parenthesis start fraction u times v over the magnitude of v squared end fraction right parenthesis v">
                        <a:extLst>
                          <a:ext uri="{FF2B5EF4-FFF2-40B4-BE49-F238E27FC236}">
                            <a16:creationId xmlns:a16="http://schemas.microsoft.com/office/drawing/2014/main" id="{83DA8AC1-5670-4FC9-ABAA-186E1495A596}"/>
                          </a:ext>
                        </a:extLst>
                      </p:cNvPr>
                      <p:cNvPicPr/>
                      <p:nvPr/>
                    </p:nvPicPr>
                    <p:blipFill>
                      <a:blip r:embed="rId8"/>
                      <a:stretch>
                        <a:fillRect/>
                      </a:stretch>
                    </p:blipFill>
                    <p:spPr>
                      <a:xfrm>
                        <a:off x="4038453" y="2744771"/>
                        <a:ext cx="2038049" cy="720069"/>
                      </a:xfrm>
                      <a:prstGeom prst="rect">
                        <a:avLst/>
                      </a:prstGeom>
                    </p:spPr>
                  </p:pic>
                </p:oleObj>
              </mc:Fallback>
            </mc:AlternateContent>
          </a:graphicData>
        </a:graphic>
      </p:graphicFrame>
      <p:sp>
        <p:nvSpPr>
          <p:cNvPr id="7" name="Content Placeholder 6"/>
          <p:cNvSpPr>
            <a:spLocks noGrp="1"/>
          </p:cNvSpPr>
          <p:nvPr>
            <p:ph idx="16"/>
          </p:nvPr>
        </p:nvSpPr>
        <p:spPr>
          <a:xfrm>
            <a:off x="6234953" y="2883270"/>
            <a:ext cx="2451847" cy="533400"/>
          </a:xfrm>
        </p:spPr>
        <p:txBody>
          <a:bodyPr/>
          <a:lstStyle/>
          <a:p>
            <a:pPr marL="0" indent="0">
              <a:buNone/>
            </a:pPr>
            <a:r>
              <a:rPr lang="en-US" dirty="0"/>
              <a:t>is parallel to </a:t>
            </a:r>
            <a:r>
              <a:rPr lang="en-US" b="1" dirty="0"/>
              <a:t>v</a:t>
            </a:r>
            <a:r>
              <a:rPr lang="en-US" dirty="0"/>
              <a:t>.</a:t>
            </a:r>
            <a:endParaRPr lang="en-IN" dirty="0"/>
          </a:p>
        </p:txBody>
      </p:sp>
      <p:sp>
        <p:nvSpPr>
          <p:cNvPr id="8" name="Content Placeholder 7"/>
          <p:cNvSpPr>
            <a:spLocks noGrp="1"/>
          </p:cNvSpPr>
          <p:nvPr>
            <p:ph idx="17"/>
          </p:nvPr>
        </p:nvSpPr>
        <p:spPr>
          <a:xfrm>
            <a:off x="457200" y="3535508"/>
            <a:ext cx="5867400" cy="475765"/>
          </a:xfrm>
        </p:spPr>
        <p:txBody>
          <a:bodyPr/>
          <a:lstStyle/>
          <a:p>
            <a:pPr marL="0" indent="0">
              <a:buNone/>
            </a:pPr>
            <a:r>
              <a:rPr lang="en-US" dirty="0"/>
              <a:t>So it suffices to show that the vector</a:t>
            </a:r>
            <a:endParaRPr lang="en-IN" dirty="0"/>
          </a:p>
        </p:txBody>
      </p:sp>
      <p:graphicFrame>
        <p:nvGraphicFramePr>
          <p:cNvPr id="17" name="Object 16" descr="u minus projection sub v of u&#10;"/>
          <p:cNvGraphicFramePr>
            <a:graphicFrameLocks noChangeAspect="1"/>
          </p:cNvGraphicFramePr>
          <p:nvPr/>
        </p:nvGraphicFramePr>
        <p:xfrm>
          <a:off x="6423025" y="3500438"/>
          <a:ext cx="1547813" cy="534987"/>
        </p:xfrm>
        <a:graphic>
          <a:graphicData uri="http://schemas.openxmlformats.org/presentationml/2006/ole">
            <mc:AlternateContent xmlns:mc="http://schemas.openxmlformats.org/markup-compatibility/2006">
              <mc:Choice xmlns:v="urn:schemas-microsoft-com:vml" Requires="v">
                <p:oleObj spid="_x0000_s171145" name="Equation" r:id="rId9" imgW="660240" imgH="228600" progId="Equation.DSMT4">
                  <p:embed/>
                </p:oleObj>
              </mc:Choice>
              <mc:Fallback>
                <p:oleObj name="Equation" r:id="rId9" imgW="660240" imgH="228600" progId="Equation.DSMT4">
                  <p:embed/>
                  <p:pic>
                    <p:nvPicPr>
                      <p:cNvPr id="17" name="Object 16" descr="u minus projection sub v of u&#10;"/>
                      <p:cNvPicPr/>
                      <p:nvPr/>
                    </p:nvPicPr>
                    <p:blipFill>
                      <a:blip r:embed="rId10"/>
                      <a:stretch>
                        <a:fillRect/>
                      </a:stretch>
                    </p:blipFill>
                    <p:spPr>
                      <a:xfrm>
                        <a:off x="6423025" y="3500438"/>
                        <a:ext cx="1547813" cy="534987"/>
                      </a:xfrm>
                      <a:prstGeom prst="rect">
                        <a:avLst/>
                      </a:prstGeom>
                    </p:spPr>
                  </p:pic>
                </p:oleObj>
              </mc:Fallback>
            </mc:AlternateContent>
          </a:graphicData>
        </a:graphic>
      </p:graphicFrame>
      <p:sp>
        <p:nvSpPr>
          <p:cNvPr id="9" name="Content Placeholder 8"/>
          <p:cNvSpPr>
            <a:spLocks noGrp="1"/>
          </p:cNvSpPr>
          <p:nvPr>
            <p:ph idx="18"/>
          </p:nvPr>
        </p:nvSpPr>
        <p:spPr>
          <a:xfrm>
            <a:off x="8089900" y="3520325"/>
            <a:ext cx="444500" cy="442075"/>
          </a:xfrm>
        </p:spPr>
        <p:txBody>
          <a:bodyPr/>
          <a:lstStyle/>
          <a:p>
            <a:pPr marL="0" indent="0">
              <a:buNone/>
            </a:pPr>
            <a:r>
              <a:rPr lang="en-US" dirty="0"/>
              <a:t>is</a:t>
            </a:r>
            <a:endParaRPr lang="en-IN" dirty="0"/>
          </a:p>
        </p:txBody>
      </p:sp>
      <p:sp>
        <p:nvSpPr>
          <p:cNvPr id="10" name="Content Placeholder 9"/>
          <p:cNvSpPr>
            <a:spLocks noGrp="1"/>
          </p:cNvSpPr>
          <p:nvPr>
            <p:ph idx="19"/>
          </p:nvPr>
        </p:nvSpPr>
        <p:spPr>
          <a:xfrm>
            <a:off x="457200" y="4108820"/>
            <a:ext cx="8305800" cy="488579"/>
          </a:xfrm>
        </p:spPr>
        <p:txBody>
          <a:bodyPr/>
          <a:lstStyle/>
          <a:p>
            <a:pPr marL="0" indent="0">
              <a:buNone/>
            </a:pPr>
            <a:r>
              <a:rPr lang="en-US" dirty="0"/>
              <a:t>orthogonal to </a:t>
            </a:r>
            <a:r>
              <a:rPr lang="en-US" b="1" dirty="0"/>
              <a:t>v</a:t>
            </a:r>
            <a:r>
              <a:rPr lang="en-US" dirty="0"/>
              <a:t>. We verify orthogonality by showing</a:t>
            </a:r>
            <a:endParaRPr lang="en-IN" dirty="0"/>
          </a:p>
        </p:txBody>
      </p:sp>
      <p:sp>
        <p:nvSpPr>
          <p:cNvPr id="11" name="Content Placeholder 10"/>
          <p:cNvSpPr>
            <a:spLocks noGrp="1"/>
          </p:cNvSpPr>
          <p:nvPr>
            <p:ph idx="20"/>
          </p:nvPr>
        </p:nvSpPr>
        <p:spPr>
          <a:xfrm>
            <a:off x="457200" y="4710949"/>
            <a:ext cx="3657600" cy="508747"/>
          </a:xfrm>
        </p:spPr>
        <p:txBody>
          <a:bodyPr/>
          <a:lstStyle/>
          <a:p>
            <a:pPr marL="0" indent="0">
              <a:buNone/>
            </a:pPr>
            <a:r>
              <a:rPr lang="en-US" dirty="0"/>
              <a:t>that the dot product of</a:t>
            </a:r>
            <a:endParaRPr lang="en-IN" dirty="0"/>
          </a:p>
        </p:txBody>
      </p:sp>
      <p:graphicFrame>
        <p:nvGraphicFramePr>
          <p:cNvPr id="18" name="Object 17" descr="u minus projection sub v of u&#10;"/>
          <p:cNvGraphicFramePr>
            <a:graphicFrameLocks noChangeAspect="1"/>
          </p:cNvGraphicFramePr>
          <p:nvPr/>
        </p:nvGraphicFramePr>
        <p:xfrm>
          <a:off x="4173652" y="4676775"/>
          <a:ext cx="1565275" cy="541338"/>
        </p:xfrm>
        <a:graphic>
          <a:graphicData uri="http://schemas.openxmlformats.org/presentationml/2006/ole">
            <mc:AlternateContent xmlns:mc="http://schemas.openxmlformats.org/markup-compatibility/2006">
              <mc:Choice xmlns:v="urn:schemas-microsoft-com:vml" Requires="v">
                <p:oleObj spid="_x0000_s171146" name="Equation" r:id="rId11" imgW="660240" imgH="228600" progId="Equation.DSMT4">
                  <p:embed/>
                </p:oleObj>
              </mc:Choice>
              <mc:Fallback>
                <p:oleObj name="Equation" r:id="rId11" imgW="660240" imgH="228600" progId="Equation.DSMT4">
                  <p:embed/>
                  <p:pic>
                    <p:nvPicPr>
                      <p:cNvPr id="18" name="Object 17" descr="u minus projection sub v of u&#10;"/>
                      <p:cNvPicPr/>
                      <p:nvPr/>
                    </p:nvPicPr>
                    <p:blipFill>
                      <a:blip r:embed="rId12"/>
                      <a:stretch>
                        <a:fillRect/>
                      </a:stretch>
                    </p:blipFill>
                    <p:spPr>
                      <a:xfrm>
                        <a:off x="4173652" y="4676775"/>
                        <a:ext cx="1565275" cy="541338"/>
                      </a:xfrm>
                      <a:prstGeom prst="rect">
                        <a:avLst/>
                      </a:prstGeom>
                    </p:spPr>
                  </p:pic>
                </p:oleObj>
              </mc:Fallback>
            </mc:AlternateContent>
          </a:graphicData>
        </a:graphic>
      </p:graphicFrame>
      <p:sp>
        <p:nvSpPr>
          <p:cNvPr id="12" name="Content Placeholder 11"/>
          <p:cNvSpPr>
            <a:spLocks noGrp="1"/>
          </p:cNvSpPr>
          <p:nvPr>
            <p:ph idx="21"/>
          </p:nvPr>
        </p:nvSpPr>
        <p:spPr>
          <a:xfrm>
            <a:off x="5801655" y="4702136"/>
            <a:ext cx="2275545" cy="484909"/>
          </a:xfrm>
        </p:spPr>
        <p:txBody>
          <a:bodyPr/>
          <a:lstStyle/>
          <a:p>
            <a:pPr marL="0" indent="0">
              <a:buNone/>
            </a:pPr>
            <a:r>
              <a:rPr lang="en-US" dirty="0"/>
              <a:t>with </a:t>
            </a:r>
            <a:r>
              <a:rPr lang="en-US" b="1" dirty="0"/>
              <a:t>v </a:t>
            </a:r>
            <a:r>
              <a:rPr lang="en-US" dirty="0"/>
              <a:t>is zero:</a:t>
            </a:r>
            <a:endParaRPr lang="en-IN" dirty="0"/>
          </a:p>
        </p:txBody>
      </p:sp>
      <p:graphicFrame>
        <p:nvGraphicFramePr>
          <p:cNvPr id="19" name="Object 18" descr="left parenthesis u minus projection sub v of u right parenthesis times v = u times v minus left parenthesis start fraction u times v over the magnitude of start expression v end expression squared end fraction v right parenthesis times v">
            <a:extLst>
              <a:ext uri="{FF2B5EF4-FFF2-40B4-BE49-F238E27FC236}">
                <a16:creationId xmlns:a16="http://schemas.microsoft.com/office/drawing/2014/main" id="{D5849386-603F-4BE8-9B5E-96356C64A142}"/>
              </a:ext>
            </a:extLst>
          </p:cNvPr>
          <p:cNvGraphicFramePr>
            <a:graphicFrameLocks noChangeAspect="1"/>
          </p:cNvGraphicFramePr>
          <p:nvPr/>
        </p:nvGraphicFramePr>
        <p:xfrm>
          <a:off x="2673853" y="5287661"/>
          <a:ext cx="4090877" cy="978964"/>
        </p:xfrm>
        <a:graphic>
          <a:graphicData uri="http://schemas.openxmlformats.org/presentationml/2006/ole">
            <mc:AlternateContent xmlns:mc="http://schemas.openxmlformats.org/markup-compatibility/2006">
              <mc:Choice xmlns:v="urn:schemas-microsoft-com:vml" Requires="v">
                <p:oleObj spid="_x0000_s171147" name="Equation" r:id="rId13" imgW="4991040" imgH="1193760" progId="Equation.DSMT4">
                  <p:embed/>
                </p:oleObj>
              </mc:Choice>
              <mc:Fallback>
                <p:oleObj name="Equation" r:id="rId13" imgW="4991040" imgH="1193760" progId="Equation.DSMT4">
                  <p:embed/>
                  <p:pic>
                    <p:nvPicPr>
                      <p:cNvPr id="19" name="Object 18" descr="left parenthesis u minus projection sub v of u right parenthesis times v = u times v minus left parenthesis start fraction u times v over the magnitude of start expression v end expression squared end fraction v right parenthesis times v">
                        <a:extLst>
                          <a:ext uri="{FF2B5EF4-FFF2-40B4-BE49-F238E27FC236}">
                            <a16:creationId xmlns:a16="http://schemas.microsoft.com/office/drawing/2014/main" id="{D5849386-603F-4BE8-9B5E-96356C64A142}"/>
                          </a:ext>
                        </a:extLst>
                      </p:cNvPr>
                      <p:cNvPicPr/>
                      <p:nvPr/>
                    </p:nvPicPr>
                    <p:blipFill>
                      <a:blip r:embed="rId14"/>
                      <a:stretch>
                        <a:fillRect/>
                      </a:stretch>
                    </p:blipFill>
                    <p:spPr>
                      <a:xfrm>
                        <a:off x="2673853" y="5287661"/>
                        <a:ext cx="4090877" cy="978964"/>
                      </a:xfrm>
                      <a:prstGeom prst="rect">
                        <a:avLst/>
                      </a:prstGeom>
                    </p:spPr>
                  </p:pic>
                </p:oleObj>
              </mc:Fallback>
            </mc:AlternateContent>
          </a:graphicData>
        </a:graphic>
      </p:graphicFrame>
    </p:spTree>
    <p:extLst>
      <p:ext uri="{BB962C8B-B14F-4D97-AF65-F5344CB8AC3E}">
        <p14:creationId xmlns:p14="http://schemas.microsoft.com/office/powerpoint/2010/main" val="2516152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Dot Product Properties and Vector Projections </a:t>
            </a:r>
            <a:r>
              <a:rPr lang="en-US" sz="2000" b="0" dirty="0"/>
              <a:t>(8 of 8)</a:t>
            </a:r>
            <a:endParaRPr lang="en-IN" sz="3400" dirty="0"/>
          </a:p>
        </p:txBody>
      </p:sp>
      <p:sp>
        <p:nvSpPr>
          <p:cNvPr id="3" name="Content Placeholder 2"/>
          <p:cNvSpPr>
            <a:spLocks noGrp="1"/>
          </p:cNvSpPr>
          <p:nvPr>
            <p:ph idx="1"/>
          </p:nvPr>
        </p:nvSpPr>
        <p:spPr>
          <a:xfrm>
            <a:off x="457200" y="1600201"/>
            <a:ext cx="4114800" cy="533400"/>
          </a:xfrm>
        </p:spPr>
        <p:txBody>
          <a:bodyPr/>
          <a:lstStyle/>
          <a:p>
            <a:pPr marL="0" indent="0">
              <a:buNone/>
            </a:pPr>
            <a:r>
              <a:rPr lang="en-US" b="1" dirty="0"/>
              <a:t>Solution (concluded):</a:t>
            </a:r>
          </a:p>
        </p:txBody>
      </p:sp>
      <p:graphicFrame>
        <p:nvGraphicFramePr>
          <p:cNvPr id="14" name="Object 13" descr="= u dot v minus start fraction u dot v over the magnitude of start expression v end expression squared end fraction, v dot v">
            <a:extLst>
              <a:ext uri="{FF2B5EF4-FFF2-40B4-BE49-F238E27FC236}">
                <a16:creationId xmlns:a16="http://schemas.microsoft.com/office/drawing/2014/main" id="{BE4358EC-74F8-403B-B249-CDA2ABD83BBA}"/>
              </a:ext>
            </a:extLst>
          </p:cNvPr>
          <p:cNvGraphicFramePr>
            <a:graphicFrameLocks noChangeAspect="1"/>
          </p:cNvGraphicFramePr>
          <p:nvPr/>
        </p:nvGraphicFramePr>
        <p:xfrm>
          <a:off x="3345434" y="2306574"/>
          <a:ext cx="3011932" cy="1198626"/>
        </p:xfrm>
        <a:graphic>
          <a:graphicData uri="http://schemas.openxmlformats.org/presentationml/2006/ole">
            <mc:AlternateContent xmlns:mc="http://schemas.openxmlformats.org/markup-compatibility/2006">
              <mc:Choice xmlns:v="urn:schemas-microsoft-com:vml" Requires="v">
                <p:oleObj spid="_x0000_s172100" name="Equation" r:id="rId3" imgW="2489040" imgH="990360" progId="Equation.DSMT4">
                  <p:embed/>
                </p:oleObj>
              </mc:Choice>
              <mc:Fallback>
                <p:oleObj name="Equation" r:id="rId3" imgW="2489040" imgH="990360" progId="Equation.DSMT4">
                  <p:embed/>
                  <p:pic>
                    <p:nvPicPr>
                      <p:cNvPr id="14" name="Object 13" descr="= u dot v minus start fraction u dot v over the magnitude of start expression v end expression squared end fraction, v dot v">
                        <a:extLst>
                          <a:ext uri="{FF2B5EF4-FFF2-40B4-BE49-F238E27FC236}">
                            <a16:creationId xmlns:a16="http://schemas.microsoft.com/office/drawing/2014/main" id="{BE4358EC-74F8-403B-B249-CDA2ABD83BBA}"/>
                          </a:ext>
                        </a:extLst>
                      </p:cNvPr>
                      <p:cNvPicPr/>
                      <p:nvPr/>
                    </p:nvPicPr>
                    <p:blipFill>
                      <a:blip r:embed="rId4"/>
                      <a:stretch>
                        <a:fillRect/>
                      </a:stretch>
                    </p:blipFill>
                    <p:spPr>
                      <a:xfrm>
                        <a:off x="3345434" y="2306574"/>
                        <a:ext cx="3011932" cy="1198626"/>
                      </a:xfrm>
                      <a:prstGeom prst="rect">
                        <a:avLst/>
                      </a:prstGeom>
                    </p:spPr>
                  </p:pic>
                </p:oleObj>
              </mc:Fallback>
            </mc:AlternateContent>
          </a:graphicData>
        </a:graphic>
      </p:graphicFrame>
      <p:graphicFrame>
        <p:nvGraphicFramePr>
          <p:cNvPr id="15" name="Object 14" descr="= u dot v minus start fraction u dot v over the magnitude of start expression v end expression squared end fraction, the magnitude of start expression v end expression squared">
            <a:extLst>
              <a:ext uri="{FF2B5EF4-FFF2-40B4-BE49-F238E27FC236}">
                <a16:creationId xmlns:a16="http://schemas.microsoft.com/office/drawing/2014/main" id="{D40DB75B-0A7F-401C-B961-4EEA4CDD1D8B}"/>
              </a:ext>
            </a:extLst>
          </p:cNvPr>
          <p:cNvGraphicFramePr>
            <a:graphicFrameLocks noChangeAspect="1"/>
          </p:cNvGraphicFramePr>
          <p:nvPr/>
        </p:nvGraphicFramePr>
        <p:xfrm>
          <a:off x="3366866" y="3678174"/>
          <a:ext cx="2812161" cy="1198626"/>
        </p:xfrm>
        <a:graphic>
          <a:graphicData uri="http://schemas.openxmlformats.org/presentationml/2006/ole">
            <mc:AlternateContent xmlns:mc="http://schemas.openxmlformats.org/markup-compatibility/2006">
              <mc:Choice xmlns:v="urn:schemas-microsoft-com:vml" Requires="v">
                <p:oleObj spid="_x0000_s172101" name="Equation" r:id="rId5" imgW="2323800" imgH="990360" progId="Equation.DSMT4">
                  <p:embed/>
                </p:oleObj>
              </mc:Choice>
              <mc:Fallback>
                <p:oleObj name="Equation" r:id="rId5" imgW="2323800" imgH="990360" progId="Equation.DSMT4">
                  <p:embed/>
                  <p:pic>
                    <p:nvPicPr>
                      <p:cNvPr id="15" name="Object 14" descr="= u dot v minus start fraction u dot v over the magnitude of start expression v end expression squared end fraction, the magnitude of start expression v end expression squared">
                        <a:extLst>
                          <a:ext uri="{FF2B5EF4-FFF2-40B4-BE49-F238E27FC236}">
                            <a16:creationId xmlns:a16="http://schemas.microsoft.com/office/drawing/2014/main" id="{D40DB75B-0A7F-401C-B961-4EEA4CDD1D8B}"/>
                          </a:ext>
                        </a:extLst>
                      </p:cNvPr>
                      <p:cNvPicPr/>
                      <p:nvPr/>
                    </p:nvPicPr>
                    <p:blipFill>
                      <a:blip r:embed="rId6"/>
                      <a:stretch>
                        <a:fillRect/>
                      </a:stretch>
                    </p:blipFill>
                    <p:spPr>
                      <a:xfrm>
                        <a:off x="3366866" y="3678174"/>
                        <a:ext cx="2812161" cy="1198626"/>
                      </a:xfrm>
                      <a:prstGeom prst="rect">
                        <a:avLst/>
                      </a:prstGeom>
                    </p:spPr>
                  </p:pic>
                </p:oleObj>
              </mc:Fallback>
            </mc:AlternateContent>
          </a:graphicData>
        </a:graphic>
      </p:graphicFrame>
      <p:graphicFrame>
        <p:nvGraphicFramePr>
          <p:cNvPr id="16" name="Object 15" descr="= u dot v minus u dot v = 0.">
            <a:extLst>
              <a:ext uri="{FF2B5EF4-FFF2-40B4-BE49-F238E27FC236}">
                <a16:creationId xmlns:a16="http://schemas.microsoft.com/office/drawing/2014/main" id="{83ABA2F1-013F-4661-8478-BB5B7FAFE468}"/>
              </a:ext>
            </a:extLst>
          </p:cNvPr>
          <p:cNvGraphicFramePr>
            <a:graphicFrameLocks noChangeAspect="1"/>
          </p:cNvGraphicFramePr>
          <p:nvPr/>
        </p:nvGraphicFramePr>
        <p:xfrm>
          <a:off x="3362039" y="5178425"/>
          <a:ext cx="2919730" cy="384175"/>
        </p:xfrm>
        <a:graphic>
          <a:graphicData uri="http://schemas.openxmlformats.org/presentationml/2006/ole">
            <mc:AlternateContent xmlns:mc="http://schemas.openxmlformats.org/markup-compatibility/2006">
              <mc:Choice xmlns:v="urn:schemas-microsoft-com:vml" Requires="v">
                <p:oleObj spid="_x0000_s172102" name="Equation" r:id="rId7" imgW="2412720" imgH="317160" progId="Equation.DSMT4">
                  <p:embed/>
                </p:oleObj>
              </mc:Choice>
              <mc:Fallback>
                <p:oleObj name="Equation" r:id="rId7" imgW="2412720" imgH="317160" progId="Equation.DSMT4">
                  <p:embed/>
                  <p:pic>
                    <p:nvPicPr>
                      <p:cNvPr id="16" name="Object 15" descr="= u dot v minus u dot v = 0.">
                        <a:extLst>
                          <a:ext uri="{FF2B5EF4-FFF2-40B4-BE49-F238E27FC236}">
                            <a16:creationId xmlns:a16="http://schemas.microsoft.com/office/drawing/2014/main" id="{83ABA2F1-013F-4661-8478-BB5B7FAFE468}"/>
                          </a:ext>
                        </a:extLst>
                      </p:cNvPr>
                      <p:cNvPicPr/>
                      <p:nvPr/>
                    </p:nvPicPr>
                    <p:blipFill>
                      <a:blip r:embed="rId8"/>
                      <a:stretch>
                        <a:fillRect/>
                      </a:stretch>
                    </p:blipFill>
                    <p:spPr>
                      <a:xfrm>
                        <a:off x="3362039" y="5178425"/>
                        <a:ext cx="2919730" cy="384175"/>
                      </a:xfrm>
                      <a:prstGeom prst="rect">
                        <a:avLst/>
                      </a:prstGeom>
                    </p:spPr>
                  </p:pic>
                </p:oleObj>
              </mc:Fallback>
            </mc:AlternateContent>
          </a:graphicData>
        </a:graphic>
      </p:graphicFrame>
    </p:spTree>
    <p:extLst>
      <p:ext uri="{BB962C8B-B14F-4D97-AF65-F5344CB8AC3E}">
        <p14:creationId xmlns:p14="http://schemas.microsoft.com/office/powerpoint/2010/main" val="1633393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t>
            </a:r>
            <a:r>
              <a:rPr lang="en-US" sz="2000" b="0" dirty="0"/>
              <a:t>(1 of 3)</a:t>
            </a:r>
            <a:endParaRPr lang="en-IN" sz="2000" b="0" dirty="0"/>
          </a:p>
        </p:txBody>
      </p:sp>
      <p:pic>
        <p:nvPicPr>
          <p:cNvPr id="9" name="Content Placeholder 8" descr="An illustration depicts an object moving with the distance d, from P to Q. Vector F at point Q makes an acute angle theta with the horizontal line of length = magnitude of F cosine of theta.">
            <a:extLst>
              <a:ext uri="{FF2B5EF4-FFF2-40B4-BE49-F238E27FC236}">
                <a16:creationId xmlns:a16="http://schemas.microsoft.com/office/drawing/2014/main" id="{BAD1BBE0-ED76-4B87-BD7D-09397AE4FDDB}"/>
              </a:ext>
            </a:extLst>
          </p:cNvPr>
          <p:cNvPicPr>
            <a:picLocks noGrp="1" noChangeAspect="1"/>
          </p:cNvPicPr>
          <p:nvPr>
            <p:ph idx="16"/>
          </p:nvPr>
        </p:nvPicPr>
        <p:blipFill>
          <a:blip r:embed="rId3">
            <a:extLst>
              <a:ext uri="{28A0092B-C50C-407E-A947-70E740481C1C}">
                <a14:useLocalDpi xmlns:a14="http://schemas.microsoft.com/office/drawing/2010/main" val="0"/>
              </a:ext>
            </a:extLst>
          </a:blip>
          <a:stretch>
            <a:fillRect/>
          </a:stretch>
        </p:blipFill>
        <p:spPr>
          <a:xfrm>
            <a:off x="914400" y="1894711"/>
            <a:ext cx="6824826" cy="2173983"/>
          </a:xfrm>
        </p:spPr>
      </p:pic>
      <p:sp>
        <p:nvSpPr>
          <p:cNvPr id="3" name="Content Placeholder 2"/>
          <p:cNvSpPr>
            <a:spLocks noGrp="1"/>
          </p:cNvSpPr>
          <p:nvPr>
            <p:ph idx="1"/>
          </p:nvPr>
        </p:nvSpPr>
        <p:spPr>
          <a:xfrm>
            <a:off x="557749" y="4343400"/>
            <a:ext cx="8229600" cy="443042"/>
          </a:xfrm>
        </p:spPr>
        <p:txBody>
          <a:bodyPr/>
          <a:lstStyle/>
          <a:p>
            <a:pPr marL="0" indent="0">
              <a:buNone/>
            </a:pPr>
            <a:r>
              <a:rPr lang="en-US" dirty="0"/>
              <a:t>The work done by a constant force </a:t>
            </a:r>
            <a:r>
              <a:rPr lang="en-US" b="1" dirty="0"/>
              <a:t>F </a:t>
            </a:r>
            <a:r>
              <a:rPr lang="en-US" dirty="0"/>
              <a:t>during a</a:t>
            </a:r>
            <a:endParaRPr lang="en-IN" dirty="0"/>
          </a:p>
        </p:txBody>
      </p:sp>
      <p:sp>
        <p:nvSpPr>
          <p:cNvPr id="4" name="Content Placeholder 3"/>
          <p:cNvSpPr>
            <a:spLocks noGrp="1"/>
          </p:cNvSpPr>
          <p:nvPr>
            <p:ph idx="13"/>
          </p:nvPr>
        </p:nvSpPr>
        <p:spPr>
          <a:xfrm>
            <a:off x="515470" y="4861575"/>
            <a:ext cx="2895600" cy="376485"/>
          </a:xfrm>
        </p:spPr>
        <p:txBody>
          <a:bodyPr/>
          <a:lstStyle/>
          <a:p>
            <a:pPr marL="0" indent="0">
              <a:buNone/>
            </a:pPr>
            <a:r>
              <a:rPr lang="en-US" dirty="0"/>
              <a:t>displacement </a:t>
            </a:r>
            <a:r>
              <a:rPr lang="en-US" b="1" dirty="0"/>
              <a:t>D </a:t>
            </a:r>
            <a:r>
              <a:rPr lang="en-US" dirty="0"/>
              <a:t>is</a:t>
            </a:r>
            <a:endParaRPr lang="en-IN" dirty="0"/>
          </a:p>
        </p:txBody>
      </p:sp>
      <p:graphicFrame>
        <p:nvGraphicFramePr>
          <p:cNvPr id="15" name="Object 14" descr="left parenthesis the magnitude of F cosine of theta right parenthesis the magnitude of D end expression,">
            <a:extLst>
              <a:ext uri="{FF2B5EF4-FFF2-40B4-BE49-F238E27FC236}">
                <a16:creationId xmlns:a16="http://schemas.microsoft.com/office/drawing/2014/main" id="{99BE54DE-60E9-4796-A6C5-843223EC669A}"/>
              </a:ext>
            </a:extLst>
          </p:cNvPr>
          <p:cNvGraphicFramePr>
            <a:graphicFrameLocks noChangeAspect="1"/>
          </p:cNvGraphicFramePr>
          <p:nvPr/>
        </p:nvGraphicFramePr>
        <p:xfrm>
          <a:off x="3525761" y="4813539"/>
          <a:ext cx="1849835" cy="520461"/>
        </p:xfrm>
        <a:graphic>
          <a:graphicData uri="http://schemas.openxmlformats.org/presentationml/2006/ole">
            <mc:AlternateContent xmlns:mc="http://schemas.openxmlformats.org/markup-compatibility/2006">
              <mc:Choice xmlns:v="urn:schemas-microsoft-com:vml" Requires="v">
                <p:oleObj spid="_x0000_s173102" name="Equation" r:id="rId4" imgW="1892160" imgH="533160" progId="Equation.DSMT4">
                  <p:embed/>
                </p:oleObj>
              </mc:Choice>
              <mc:Fallback>
                <p:oleObj name="Equation" r:id="rId4" imgW="1892160" imgH="533160" progId="Equation.DSMT4">
                  <p:embed/>
                  <p:pic>
                    <p:nvPicPr>
                      <p:cNvPr id="15" name="Object 14" descr="left parenthesis the magnitude of F cosine of theta right parenthesis the magnitude of D end expression,">
                        <a:extLst>
                          <a:ext uri="{FF2B5EF4-FFF2-40B4-BE49-F238E27FC236}">
                            <a16:creationId xmlns:a16="http://schemas.microsoft.com/office/drawing/2014/main" id="{99BE54DE-60E9-4796-A6C5-843223EC669A}"/>
                          </a:ext>
                        </a:extLst>
                      </p:cNvPr>
                      <p:cNvPicPr/>
                      <p:nvPr/>
                    </p:nvPicPr>
                    <p:blipFill>
                      <a:blip r:embed="rId5"/>
                      <a:stretch>
                        <a:fillRect/>
                      </a:stretch>
                    </p:blipFill>
                    <p:spPr>
                      <a:xfrm>
                        <a:off x="3525761" y="4813539"/>
                        <a:ext cx="1849835" cy="520461"/>
                      </a:xfrm>
                      <a:prstGeom prst="rect">
                        <a:avLst/>
                      </a:prstGeom>
                    </p:spPr>
                  </p:pic>
                </p:oleObj>
              </mc:Fallback>
            </mc:AlternateContent>
          </a:graphicData>
        </a:graphic>
      </p:graphicFrame>
      <p:sp>
        <p:nvSpPr>
          <p:cNvPr id="5" name="Content Placeholder 4"/>
          <p:cNvSpPr>
            <a:spLocks noGrp="1"/>
          </p:cNvSpPr>
          <p:nvPr>
            <p:ph idx="14"/>
          </p:nvPr>
        </p:nvSpPr>
        <p:spPr>
          <a:xfrm>
            <a:off x="5562600" y="4861612"/>
            <a:ext cx="2566815" cy="392545"/>
          </a:xfrm>
        </p:spPr>
        <p:txBody>
          <a:bodyPr/>
          <a:lstStyle/>
          <a:p>
            <a:pPr marL="0" indent="0">
              <a:buNone/>
            </a:pPr>
            <a:r>
              <a:rPr lang="en-US" dirty="0"/>
              <a:t>which is the dot</a:t>
            </a:r>
            <a:endParaRPr lang="en-IN" dirty="0"/>
          </a:p>
        </p:txBody>
      </p:sp>
      <p:sp>
        <p:nvSpPr>
          <p:cNvPr id="6" name="Content Placeholder 5"/>
          <p:cNvSpPr>
            <a:spLocks noGrp="1"/>
          </p:cNvSpPr>
          <p:nvPr>
            <p:ph idx="15"/>
          </p:nvPr>
        </p:nvSpPr>
        <p:spPr>
          <a:xfrm>
            <a:off x="515470" y="5322687"/>
            <a:ext cx="1237130" cy="392545"/>
          </a:xfrm>
        </p:spPr>
        <p:txBody>
          <a:bodyPr/>
          <a:lstStyle/>
          <a:p>
            <a:pPr marL="0" indent="0">
              <a:buNone/>
            </a:pPr>
            <a:r>
              <a:rPr lang="en-US" dirty="0"/>
              <a:t>product</a:t>
            </a:r>
            <a:endParaRPr lang="en-IN" dirty="0"/>
          </a:p>
        </p:txBody>
      </p:sp>
      <p:graphicFrame>
        <p:nvGraphicFramePr>
          <p:cNvPr id="16" name="Object 15" descr="F dot D.">
            <a:extLst>
              <a:ext uri="{FF2B5EF4-FFF2-40B4-BE49-F238E27FC236}">
                <a16:creationId xmlns:a16="http://schemas.microsoft.com/office/drawing/2014/main" id="{31DF00EB-B280-4915-BBDC-AD44B377B608}"/>
              </a:ext>
            </a:extLst>
          </p:cNvPr>
          <p:cNvGraphicFramePr>
            <a:graphicFrameLocks noChangeAspect="1"/>
          </p:cNvGraphicFramePr>
          <p:nvPr/>
        </p:nvGraphicFramePr>
        <p:xfrm>
          <a:off x="1904636" y="5414567"/>
          <a:ext cx="837428" cy="392545"/>
        </p:xfrm>
        <a:graphic>
          <a:graphicData uri="http://schemas.openxmlformats.org/presentationml/2006/ole">
            <mc:AlternateContent xmlns:mc="http://schemas.openxmlformats.org/markup-compatibility/2006">
              <mc:Choice xmlns:v="urn:schemas-microsoft-com:vml" Requires="v">
                <p:oleObj spid="_x0000_s173103" name="Equation" r:id="rId6" imgW="812520" imgH="380880" progId="Equation.DSMT4">
                  <p:embed/>
                </p:oleObj>
              </mc:Choice>
              <mc:Fallback>
                <p:oleObj name="Equation" r:id="rId6" imgW="812520" imgH="380880" progId="Equation.DSMT4">
                  <p:embed/>
                  <p:pic>
                    <p:nvPicPr>
                      <p:cNvPr id="16" name="Object 15" descr="F dot D.">
                        <a:extLst>
                          <a:ext uri="{FF2B5EF4-FFF2-40B4-BE49-F238E27FC236}">
                            <a16:creationId xmlns:a16="http://schemas.microsoft.com/office/drawing/2014/main" id="{31DF00EB-B280-4915-BBDC-AD44B377B608}"/>
                          </a:ext>
                        </a:extLst>
                      </p:cNvPr>
                      <p:cNvPicPr/>
                      <p:nvPr/>
                    </p:nvPicPr>
                    <p:blipFill>
                      <a:blip r:embed="rId7"/>
                      <a:stretch>
                        <a:fillRect/>
                      </a:stretch>
                    </p:blipFill>
                    <p:spPr>
                      <a:xfrm>
                        <a:off x="1904636" y="5414567"/>
                        <a:ext cx="837428" cy="392545"/>
                      </a:xfrm>
                      <a:prstGeom prst="rect">
                        <a:avLst/>
                      </a:prstGeom>
                    </p:spPr>
                  </p:pic>
                </p:oleObj>
              </mc:Fallback>
            </mc:AlternateContent>
          </a:graphicData>
        </a:graphic>
      </p:graphicFrame>
    </p:spTree>
    <p:extLst>
      <p:ext uri="{BB962C8B-B14F-4D97-AF65-F5344CB8AC3E}">
        <p14:creationId xmlns:p14="http://schemas.microsoft.com/office/powerpoint/2010/main" val="18239480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t>
            </a:r>
            <a:r>
              <a:rPr lang="en-US" sz="2000" b="0" dirty="0"/>
              <a:t>(2 of 3)</a:t>
            </a:r>
            <a:endParaRPr lang="en-IN" sz="2000" dirty="0"/>
          </a:p>
        </p:txBody>
      </p:sp>
      <p:sp>
        <p:nvSpPr>
          <p:cNvPr id="3" name="Content Placeholder 2"/>
          <p:cNvSpPr>
            <a:spLocks noGrp="1"/>
          </p:cNvSpPr>
          <p:nvPr>
            <p:ph idx="1"/>
          </p:nvPr>
        </p:nvSpPr>
        <p:spPr>
          <a:xfrm>
            <a:off x="457200" y="1600201"/>
            <a:ext cx="7620000" cy="569258"/>
          </a:xfrm>
        </p:spPr>
        <p:txBody>
          <a:bodyPr/>
          <a:lstStyle/>
          <a:p>
            <a:pPr marL="0" indent="0">
              <a:buNone/>
            </a:pPr>
            <a:r>
              <a:rPr lang="en-US" sz="3200" b="1" dirty="0"/>
              <a:t>Definition:</a:t>
            </a:r>
            <a:r>
              <a:rPr lang="en-US" sz="3200" dirty="0"/>
              <a:t> The </a:t>
            </a:r>
            <a:r>
              <a:rPr lang="en-US" sz="3200" b="1" dirty="0"/>
              <a:t>work </a:t>
            </a:r>
            <a:r>
              <a:rPr lang="en-US" sz="3200" dirty="0"/>
              <a:t>done by a constant</a:t>
            </a:r>
            <a:endParaRPr lang="en-IN" sz="3200" dirty="0"/>
          </a:p>
        </p:txBody>
      </p:sp>
      <p:sp>
        <p:nvSpPr>
          <p:cNvPr id="4" name="Content Placeholder 3"/>
          <p:cNvSpPr>
            <a:spLocks noGrp="1"/>
          </p:cNvSpPr>
          <p:nvPr>
            <p:ph idx="13"/>
          </p:nvPr>
        </p:nvSpPr>
        <p:spPr>
          <a:xfrm>
            <a:off x="457200" y="2247900"/>
            <a:ext cx="7010400" cy="587188"/>
          </a:xfrm>
        </p:spPr>
        <p:txBody>
          <a:bodyPr/>
          <a:lstStyle/>
          <a:p>
            <a:pPr marL="0" indent="0">
              <a:buNone/>
            </a:pPr>
            <a:r>
              <a:rPr lang="en-US" sz="3200" dirty="0"/>
              <a:t>force </a:t>
            </a:r>
            <a:r>
              <a:rPr lang="en-US" sz="3200" b="1" dirty="0"/>
              <a:t>F </a:t>
            </a:r>
            <a:r>
              <a:rPr lang="en-US" sz="3200" dirty="0"/>
              <a:t>acting through a displacement</a:t>
            </a:r>
            <a:endParaRPr lang="en-IN" sz="3200" dirty="0"/>
          </a:p>
        </p:txBody>
      </p:sp>
      <p:graphicFrame>
        <p:nvGraphicFramePr>
          <p:cNvPr id="14" name="Object 13" descr="D = vector P Q">
            <a:extLst>
              <a:ext uri="{FF2B5EF4-FFF2-40B4-BE49-F238E27FC236}">
                <a16:creationId xmlns:a16="http://schemas.microsoft.com/office/drawing/2014/main" id="{02E0904C-F6B7-41B5-AB9C-FBB5EFF4A40F}"/>
              </a:ext>
            </a:extLst>
          </p:cNvPr>
          <p:cNvGraphicFramePr>
            <a:graphicFrameLocks noChangeAspect="1"/>
          </p:cNvGraphicFramePr>
          <p:nvPr/>
        </p:nvGraphicFramePr>
        <p:xfrm>
          <a:off x="457200" y="2913529"/>
          <a:ext cx="1251458" cy="508834"/>
        </p:xfrm>
        <a:graphic>
          <a:graphicData uri="http://schemas.openxmlformats.org/presentationml/2006/ole">
            <mc:AlternateContent xmlns:mc="http://schemas.openxmlformats.org/markup-compatibility/2006">
              <mc:Choice xmlns:v="urn:schemas-microsoft-com:vml" Requires="v">
                <p:oleObj spid="_x0000_s174126" name="Equation" r:id="rId3" imgW="1155600" imgH="469800" progId="Equation.DSMT4">
                  <p:embed/>
                </p:oleObj>
              </mc:Choice>
              <mc:Fallback>
                <p:oleObj name="Equation" r:id="rId3" imgW="1155600" imgH="469800" progId="Equation.DSMT4">
                  <p:embed/>
                  <p:pic>
                    <p:nvPicPr>
                      <p:cNvPr id="14" name="Object 13" descr="D = vector P Q">
                        <a:extLst>
                          <a:ext uri="{FF2B5EF4-FFF2-40B4-BE49-F238E27FC236}">
                            <a16:creationId xmlns:a16="http://schemas.microsoft.com/office/drawing/2014/main" id="{02E0904C-F6B7-41B5-AB9C-FBB5EFF4A40F}"/>
                          </a:ext>
                        </a:extLst>
                      </p:cNvPr>
                      <p:cNvPicPr/>
                      <p:nvPr/>
                    </p:nvPicPr>
                    <p:blipFill>
                      <a:blip r:embed="rId4"/>
                      <a:stretch>
                        <a:fillRect/>
                      </a:stretch>
                    </p:blipFill>
                    <p:spPr>
                      <a:xfrm>
                        <a:off x="457200" y="2913529"/>
                        <a:ext cx="1251458" cy="508834"/>
                      </a:xfrm>
                      <a:prstGeom prst="rect">
                        <a:avLst/>
                      </a:prstGeom>
                    </p:spPr>
                  </p:pic>
                </p:oleObj>
              </mc:Fallback>
            </mc:AlternateContent>
          </a:graphicData>
        </a:graphic>
      </p:graphicFrame>
      <p:sp>
        <p:nvSpPr>
          <p:cNvPr id="5" name="Content Placeholder 4"/>
          <p:cNvSpPr>
            <a:spLocks noGrp="1"/>
          </p:cNvSpPr>
          <p:nvPr>
            <p:ph idx="14"/>
          </p:nvPr>
        </p:nvSpPr>
        <p:spPr>
          <a:xfrm>
            <a:off x="1815823" y="2925232"/>
            <a:ext cx="470647" cy="533400"/>
          </a:xfrm>
        </p:spPr>
        <p:txBody>
          <a:bodyPr/>
          <a:lstStyle/>
          <a:p>
            <a:pPr marL="0" indent="0">
              <a:buNone/>
            </a:pPr>
            <a:r>
              <a:rPr lang="en-IN" sz="3200" dirty="0"/>
              <a:t>is</a:t>
            </a:r>
          </a:p>
        </p:txBody>
      </p:sp>
      <p:graphicFrame>
        <p:nvGraphicFramePr>
          <p:cNvPr id="15" name="Object 14" descr="W = F dot D.">
            <a:extLst>
              <a:ext uri="{FF2B5EF4-FFF2-40B4-BE49-F238E27FC236}">
                <a16:creationId xmlns:a16="http://schemas.microsoft.com/office/drawing/2014/main" id="{AB4034D2-4BF6-4016-A1E4-7535196C1486}"/>
              </a:ext>
            </a:extLst>
          </p:cNvPr>
          <p:cNvGraphicFramePr>
            <a:graphicFrameLocks noChangeAspect="1"/>
          </p:cNvGraphicFramePr>
          <p:nvPr/>
        </p:nvGraphicFramePr>
        <p:xfrm>
          <a:off x="3206414" y="3657600"/>
          <a:ext cx="1644269" cy="461010"/>
        </p:xfrm>
        <a:graphic>
          <a:graphicData uri="http://schemas.openxmlformats.org/presentationml/2006/ole">
            <mc:AlternateContent xmlns:mc="http://schemas.openxmlformats.org/markup-compatibility/2006">
              <mc:Choice xmlns:v="urn:schemas-microsoft-com:vml" Requires="v">
                <p:oleObj spid="_x0000_s174127" name="Equation" r:id="rId5" imgW="1358640" imgH="380880" progId="Equation.DSMT4">
                  <p:embed/>
                </p:oleObj>
              </mc:Choice>
              <mc:Fallback>
                <p:oleObj name="Equation" r:id="rId5" imgW="1358640" imgH="380880" progId="Equation.DSMT4">
                  <p:embed/>
                  <p:pic>
                    <p:nvPicPr>
                      <p:cNvPr id="15" name="Object 14" descr="W = F dot D.">
                        <a:extLst>
                          <a:ext uri="{FF2B5EF4-FFF2-40B4-BE49-F238E27FC236}">
                            <a16:creationId xmlns:a16="http://schemas.microsoft.com/office/drawing/2014/main" id="{AB4034D2-4BF6-4016-A1E4-7535196C1486}"/>
                          </a:ext>
                        </a:extLst>
                      </p:cNvPr>
                      <p:cNvPicPr/>
                      <p:nvPr/>
                    </p:nvPicPr>
                    <p:blipFill>
                      <a:blip r:embed="rId6"/>
                      <a:stretch>
                        <a:fillRect/>
                      </a:stretch>
                    </p:blipFill>
                    <p:spPr>
                      <a:xfrm>
                        <a:off x="3206414" y="3657600"/>
                        <a:ext cx="1644269" cy="461010"/>
                      </a:xfrm>
                      <a:prstGeom prst="rect">
                        <a:avLst/>
                      </a:prstGeom>
                    </p:spPr>
                  </p:pic>
                </p:oleObj>
              </mc:Fallback>
            </mc:AlternateContent>
          </a:graphicData>
        </a:graphic>
      </p:graphicFrame>
    </p:spTree>
    <p:extLst>
      <p:ext uri="{BB962C8B-B14F-4D97-AF65-F5344CB8AC3E}">
        <p14:creationId xmlns:p14="http://schemas.microsoft.com/office/powerpoint/2010/main" val="35110726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t>
            </a:r>
            <a:r>
              <a:rPr lang="en-US" sz="2000" b="0" dirty="0"/>
              <a:t>(3 of 3)</a:t>
            </a:r>
            <a:endParaRPr lang="en-IN" sz="2000" dirty="0"/>
          </a:p>
        </p:txBody>
      </p:sp>
      <p:sp>
        <p:nvSpPr>
          <p:cNvPr id="3" name="Content Placeholder 2"/>
          <p:cNvSpPr>
            <a:spLocks noGrp="1"/>
          </p:cNvSpPr>
          <p:nvPr>
            <p:ph idx="1"/>
          </p:nvPr>
        </p:nvSpPr>
        <p:spPr>
          <a:xfrm>
            <a:off x="457200" y="1600200"/>
            <a:ext cx="2362200" cy="533400"/>
          </a:xfrm>
        </p:spPr>
        <p:txBody>
          <a:bodyPr/>
          <a:lstStyle/>
          <a:p>
            <a:pPr marL="0" indent="0">
              <a:buNone/>
            </a:pPr>
            <a:r>
              <a:rPr lang="en-US" sz="3200" b="1" dirty="0"/>
              <a:t>Example: </a:t>
            </a:r>
            <a:r>
              <a:rPr lang="en-US" sz="3200" dirty="0"/>
              <a:t>If</a:t>
            </a:r>
            <a:endParaRPr lang="en-IN" sz="3200" dirty="0"/>
          </a:p>
        </p:txBody>
      </p:sp>
      <p:graphicFrame>
        <p:nvGraphicFramePr>
          <p:cNvPr id="14" name="Object 13" descr="the magnitude of start expression F end expression = 40 N left parenthesis newtons right parenthesis, the magnitude of start expression D end expression = 3 m,">
            <a:extLst>
              <a:ext uri="{FF2B5EF4-FFF2-40B4-BE49-F238E27FC236}">
                <a16:creationId xmlns:a16="http://schemas.microsoft.com/office/drawing/2014/main" id="{C5EBFB55-429A-432D-99BB-5E2CB93185C5}"/>
              </a:ext>
            </a:extLst>
          </p:cNvPr>
          <p:cNvGraphicFramePr>
            <a:graphicFrameLocks noChangeAspect="1"/>
          </p:cNvGraphicFramePr>
          <p:nvPr/>
        </p:nvGraphicFramePr>
        <p:xfrm>
          <a:off x="2892240" y="1640542"/>
          <a:ext cx="4597400" cy="482600"/>
        </p:xfrm>
        <a:graphic>
          <a:graphicData uri="http://schemas.openxmlformats.org/presentationml/2006/ole">
            <mc:AlternateContent xmlns:mc="http://schemas.openxmlformats.org/markup-compatibility/2006">
              <mc:Choice xmlns:v="urn:schemas-microsoft-com:vml" Requires="v">
                <p:oleObj spid="_x0000_s175238" name="Equation" r:id="rId3" imgW="4597200" imgH="482400" progId="Equation.DSMT4">
                  <p:embed/>
                </p:oleObj>
              </mc:Choice>
              <mc:Fallback>
                <p:oleObj name="Equation" r:id="rId3" imgW="4597200" imgH="482400" progId="Equation.DSMT4">
                  <p:embed/>
                  <p:pic>
                    <p:nvPicPr>
                      <p:cNvPr id="14" name="Object 13" descr="the magnitude of start expression F end expression = 40 N left parenthesis newtons right parenthesis, the magnitude of start expression D end expression = 3 m,">
                        <a:extLst>
                          <a:ext uri="{FF2B5EF4-FFF2-40B4-BE49-F238E27FC236}">
                            <a16:creationId xmlns:a16="http://schemas.microsoft.com/office/drawing/2014/main" id="{C5EBFB55-429A-432D-99BB-5E2CB93185C5}"/>
                          </a:ext>
                        </a:extLst>
                      </p:cNvPr>
                      <p:cNvPicPr/>
                      <p:nvPr/>
                    </p:nvPicPr>
                    <p:blipFill>
                      <a:blip r:embed="rId4"/>
                      <a:stretch>
                        <a:fillRect/>
                      </a:stretch>
                    </p:blipFill>
                    <p:spPr>
                      <a:xfrm>
                        <a:off x="2892240" y="1640542"/>
                        <a:ext cx="4597400" cy="482600"/>
                      </a:xfrm>
                      <a:prstGeom prst="rect">
                        <a:avLst/>
                      </a:prstGeom>
                    </p:spPr>
                  </p:pic>
                </p:oleObj>
              </mc:Fallback>
            </mc:AlternateContent>
          </a:graphicData>
        </a:graphic>
      </p:graphicFrame>
      <p:sp>
        <p:nvSpPr>
          <p:cNvPr id="4" name="Content Placeholder 3"/>
          <p:cNvSpPr>
            <a:spLocks noGrp="1"/>
          </p:cNvSpPr>
          <p:nvPr>
            <p:ph idx="13"/>
          </p:nvPr>
        </p:nvSpPr>
        <p:spPr>
          <a:xfrm>
            <a:off x="7581900" y="1600200"/>
            <a:ext cx="869576" cy="533400"/>
          </a:xfrm>
        </p:spPr>
        <p:txBody>
          <a:bodyPr/>
          <a:lstStyle/>
          <a:p>
            <a:pPr marL="0" indent="0">
              <a:buNone/>
            </a:pPr>
            <a:r>
              <a:rPr lang="en-US" sz="3200" dirty="0"/>
              <a:t>and</a:t>
            </a:r>
          </a:p>
        </p:txBody>
      </p:sp>
      <p:graphicFrame>
        <p:nvGraphicFramePr>
          <p:cNvPr id="15" name="Object 14" descr="theta = 60 degrees,">
            <a:extLst>
              <a:ext uri="{FF2B5EF4-FFF2-40B4-BE49-F238E27FC236}">
                <a16:creationId xmlns:a16="http://schemas.microsoft.com/office/drawing/2014/main" id="{CAFA3D22-0E24-4DB8-AF58-B0680DF7D2AC}"/>
              </a:ext>
            </a:extLst>
          </p:cNvPr>
          <p:cNvGraphicFramePr>
            <a:graphicFrameLocks noChangeAspect="1"/>
          </p:cNvGraphicFramePr>
          <p:nvPr/>
        </p:nvGraphicFramePr>
        <p:xfrm>
          <a:off x="517057" y="2279803"/>
          <a:ext cx="1277862" cy="402806"/>
        </p:xfrm>
        <a:graphic>
          <a:graphicData uri="http://schemas.openxmlformats.org/presentationml/2006/ole">
            <mc:AlternateContent xmlns:mc="http://schemas.openxmlformats.org/markup-compatibility/2006">
              <mc:Choice xmlns:v="urn:schemas-microsoft-com:vml" Requires="v">
                <p:oleObj spid="_x0000_s175239" name="Equation" r:id="rId5" imgW="1168200" imgH="368280" progId="Equation.DSMT4">
                  <p:embed/>
                </p:oleObj>
              </mc:Choice>
              <mc:Fallback>
                <p:oleObj name="Equation" r:id="rId5" imgW="1168200" imgH="368280" progId="Equation.DSMT4">
                  <p:embed/>
                  <p:pic>
                    <p:nvPicPr>
                      <p:cNvPr id="15" name="Object 14" descr="theta = 60 degrees,">
                        <a:extLst>
                          <a:ext uri="{FF2B5EF4-FFF2-40B4-BE49-F238E27FC236}">
                            <a16:creationId xmlns:a16="http://schemas.microsoft.com/office/drawing/2014/main" id="{CAFA3D22-0E24-4DB8-AF58-B0680DF7D2AC}"/>
                          </a:ext>
                        </a:extLst>
                      </p:cNvPr>
                      <p:cNvPicPr/>
                      <p:nvPr/>
                    </p:nvPicPr>
                    <p:blipFill>
                      <a:blip r:embed="rId6"/>
                      <a:stretch>
                        <a:fillRect/>
                      </a:stretch>
                    </p:blipFill>
                    <p:spPr>
                      <a:xfrm>
                        <a:off x="517057" y="2279803"/>
                        <a:ext cx="1277862" cy="402806"/>
                      </a:xfrm>
                      <a:prstGeom prst="rect">
                        <a:avLst/>
                      </a:prstGeom>
                    </p:spPr>
                  </p:pic>
                </p:oleObj>
              </mc:Fallback>
            </mc:AlternateContent>
          </a:graphicData>
        </a:graphic>
      </p:graphicFrame>
      <p:sp>
        <p:nvSpPr>
          <p:cNvPr id="5" name="Content Placeholder 4"/>
          <p:cNvSpPr>
            <a:spLocks noGrp="1"/>
          </p:cNvSpPr>
          <p:nvPr>
            <p:ph idx="14"/>
          </p:nvPr>
        </p:nvSpPr>
        <p:spPr>
          <a:xfrm>
            <a:off x="1954306" y="2192194"/>
            <a:ext cx="6629399" cy="549562"/>
          </a:xfrm>
        </p:spPr>
        <p:txBody>
          <a:bodyPr/>
          <a:lstStyle/>
          <a:p>
            <a:pPr marL="0" indent="0">
              <a:buNone/>
            </a:pPr>
            <a:r>
              <a:rPr lang="en-US" sz="3200" dirty="0"/>
              <a:t>the work done by </a:t>
            </a:r>
            <a:r>
              <a:rPr lang="en-US" sz="3200" b="1" dirty="0"/>
              <a:t>F </a:t>
            </a:r>
            <a:r>
              <a:rPr lang="en-US" sz="3200" dirty="0"/>
              <a:t>in acting from </a:t>
            </a:r>
            <a:r>
              <a:rPr lang="en-US" sz="3200" i="1" dirty="0"/>
              <a:t>P</a:t>
            </a:r>
            <a:endParaRPr lang="en-IN" sz="3200" dirty="0"/>
          </a:p>
        </p:txBody>
      </p:sp>
      <p:sp>
        <p:nvSpPr>
          <p:cNvPr id="6" name="Content Placeholder 5"/>
          <p:cNvSpPr>
            <a:spLocks noGrp="1"/>
          </p:cNvSpPr>
          <p:nvPr>
            <p:ph idx="15"/>
          </p:nvPr>
        </p:nvSpPr>
        <p:spPr>
          <a:xfrm>
            <a:off x="457200" y="2846290"/>
            <a:ext cx="1371600" cy="533400"/>
          </a:xfrm>
        </p:spPr>
        <p:txBody>
          <a:bodyPr/>
          <a:lstStyle/>
          <a:p>
            <a:pPr marL="0" indent="0">
              <a:buNone/>
            </a:pPr>
            <a:r>
              <a:rPr lang="en-US" sz="3200" dirty="0"/>
              <a:t>to </a:t>
            </a:r>
            <a:r>
              <a:rPr lang="en-US" sz="3200" i="1" dirty="0"/>
              <a:t>Q</a:t>
            </a:r>
            <a:r>
              <a:rPr lang="en-US" sz="3200" dirty="0"/>
              <a:t> is</a:t>
            </a:r>
            <a:endParaRPr lang="en-IN" sz="3200" dirty="0"/>
          </a:p>
        </p:txBody>
      </p:sp>
      <p:graphicFrame>
        <p:nvGraphicFramePr>
          <p:cNvPr id="16" name="Object 15" descr="Work = F dot D">
            <a:extLst>
              <a:ext uri="{FF2B5EF4-FFF2-40B4-BE49-F238E27FC236}">
                <a16:creationId xmlns:a16="http://schemas.microsoft.com/office/drawing/2014/main" id="{72F0218B-13D4-43BB-828A-AABB03448562}"/>
              </a:ext>
            </a:extLst>
          </p:cNvPr>
          <p:cNvGraphicFramePr>
            <a:graphicFrameLocks noChangeAspect="1"/>
          </p:cNvGraphicFramePr>
          <p:nvPr/>
        </p:nvGraphicFramePr>
        <p:xfrm>
          <a:off x="3036099" y="3222789"/>
          <a:ext cx="2126320" cy="473029"/>
        </p:xfrm>
        <a:graphic>
          <a:graphicData uri="http://schemas.openxmlformats.org/presentationml/2006/ole">
            <mc:AlternateContent xmlns:mc="http://schemas.openxmlformats.org/markup-compatibility/2006">
              <mc:Choice xmlns:v="urn:schemas-microsoft-com:vml" Requires="v">
                <p:oleObj spid="_x0000_s175240" name="Equation" r:id="rId7" imgW="1828800" imgH="406080" progId="Equation.DSMT4">
                  <p:embed/>
                </p:oleObj>
              </mc:Choice>
              <mc:Fallback>
                <p:oleObj name="Equation" r:id="rId7" imgW="1828800" imgH="406080" progId="Equation.DSMT4">
                  <p:embed/>
                  <p:pic>
                    <p:nvPicPr>
                      <p:cNvPr id="16" name="Object 15" descr="Work = F dot D">
                        <a:extLst>
                          <a:ext uri="{FF2B5EF4-FFF2-40B4-BE49-F238E27FC236}">
                            <a16:creationId xmlns:a16="http://schemas.microsoft.com/office/drawing/2014/main" id="{72F0218B-13D4-43BB-828A-AABB03448562}"/>
                          </a:ext>
                        </a:extLst>
                      </p:cNvPr>
                      <p:cNvPicPr/>
                      <p:nvPr/>
                    </p:nvPicPr>
                    <p:blipFill>
                      <a:blip r:embed="rId8"/>
                      <a:stretch>
                        <a:fillRect/>
                      </a:stretch>
                    </p:blipFill>
                    <p:spPr>
                      <a:xfrm>
                        <a:off x="3036099" y="3222789"/>
                        <a:ext cx="2126320" cy="473029"/>
                      </a:xfrm>
                      <a:prstGeom prst="rect">
                        <a:avLst/>
                      </a:prstGeom>
                    </p:spPr>
                  </p:pic>
                </p:oleObj>
              </mc:Fallback>
            </mc:AlternateContent>
          </a:graphicData>
        </a:graphic>
      </p:graphicFrame>
      <p:graphicFrame>
        <p:nvGraphicFramePr>
          <p:cNvPr id="17" name="Object 16" descr="= the magnitude of F the magnitude of D cosine of theta">
            <a:extLst>
              <a:ext uri="{FF2B5EF4-FFF2-40B4-BE49-F238E27FC236}">
                <a16:creationId xmlns:a16="http://schemas.microsoft.com/office/drawing/2014/main" id="{19CB1647-FB7B-4BAD-B2CA-105C35EFEB0E}"/>
              </a:ext>
            </a:extLst>
          </p:cNvPr>
          <p:cNvGraphicFramePr>
            <a:graphicFrameLocks noChangeAspect="1"/>
          </p:cNvGraphicFramePr>
          <p:nvPr/>
        </p:nvGraphicFramePr>
        <p:xfrm>
          <a:off x="4060160" y="3838969"/>
          <a:ext cx="2145294" cy="578164"/>
        </p:xfrm>
        <a:graphic>
          <a:graphicData uri="http://schemas.openxmlformats.org/presentationml/2006/ole">
            <mc:AlternateContent xmlns:mc="http://schemas.openxmlformats.org/markup-compatibility/2006">
              <mc:Choice xmlns:v="urn:schemas-microsoft-com:vml" Requires="v">
                <p:oleObj spid="_x0000_s175241" name="Equation" r:id="rId9" imgW="1790640" imgH="482400" progId="Equation.DSMT4">
                  <p:embed/>
                </p:oleObj>
              </mc:Choice>
              <mc:Fallback>
                <p:oleObj name="Equation" r:id="rId9" imgW="1790640" imgH="482400" progId="Equation.DSMT4">
                  <p:embed/>
                  <p:pic>
                    <p:nvPicPr>
                      <p:cNvPr id="17" name="Object 16" descr="= the magnitude of F the magnitude of D cosine of theta">
                        <a:extLst>
                          <a:ext uri="{FF2B5EF4-FFF2-40B4-BE49-F238E27FC236}">
                            <a16:creationId xmlns:a16="http://schemas.microsoft.com/office/drawing/2014/main" id="{19CB1647-FB7B-4BAD-B2CA-105C35EFEB0E}"/>
                          </a:ext>
                        </a:extLst>
                      </p:cNvPr>
                      <p:cNvPicPr/>
                      <p:nvPr/>
                    </p:nvPicPr>
                    <p:blipFill>
                      <a:blip r:embed="rId10"/>
                      <a:stretch>
                        <a:fillRect/>
                      </a:stretch>
                    </p:blipFill>
                    <p:spPr>
                      <a:xfrm>
                        <a:off x="4060160" y="3838969"/>
                        <a:ext cx="2145294" cy="578164"/>
                      </a:xfrm>
                      <a:prstGeom prst="rect">
                        <a:avLst/>
                      </a:prstGeom>
                    </p:spPr>
                  </p:pic>
                </p:oleObj>
              </mc:Fallback>
            </mc:AlternateContent>
          </a:graphicData>
        </a:graphic>
      </p:graphicFrame>
      <p:graphicFrame>
        <p:nvGraphicFramePr>
          <p:cNvPr id="18" name="Object 17" descr="= left parenthesis 40 right parenthesis left parenthesis 3 right parenthesis, cosine of 60 degrees">
            <a:extLst>
              <a:ext uri="{FF2B5EF4-FFF2-40B4-BE49-F238E27FC236}">
                <a16:creationId xmlns:a16="http://schemas.microsoft.com/office/drawing/2014/main" id="{2635BD8B-EBF1-4C49-8963-F32A103FA8EE}"/>
              </a:ext>
            </a:extLst>
          </p:cNvPr>
          <p:cNvGraphicFramePr>
            <a:graphicFrameLocks noChangeAspect="1"/>
          </p:cNvGraphicFramePr>
          <p:nvPr/>
        </p:nvGraphicFramePr>
        <p:xfrm>
          <a:off x="4067380" y="4537355"/>
          <a:ext cx="2863691" cy="566772"/>
        </p:xfrm>
        <a:graphic>
          <a:graphicData uri="http://schemas.openxmlformats.org/presentationml/2006/ole">
            <mc:AlternateContent xmlns:mc="http://schemas.openxmlformats.org/markup-compatibility/2006">
              <mc:Choice xmlns:v="urn:schemas-microsoft-com:vml" Requires="v">
                <p:oleObj spid="_x0000_s175242" name="Equation" r:id="rId11" imgW="2438280" imgH="482400" progId="Equation.DSMT4">
                  <p:embed/>
                </p:oleObj>
              </mc:Choice>
              <mc:Fallback>
                <p:oleObj name="Equation" r:id="rId11" imgW="2438280" imgH="482400" progId="Equation.DSMT4">
                  <p:embed/>
                  <p:pic>
                    <p:nvPicPr>
                      <p:cNvPr id="18" name="Object 17" descr="= left parenthesis 40 right parenthesis left parenthesis 3 right parenthesis, cosine of 60 degrees">
                        <a:extLst>
                          <a:ext uri="{FF2B5EF4-FFF2-40B4-BE49-F238E27FC236}">
                            <a16:creationId xmlns:a16="http://schemas.microsoft.com/office/drawing/2014/main" id="{2635BD8B-EBF1-4C49-8963-F32A103FA8EE}"/>
                          </a:ext>
                        </a:extLst>
                      </p:cNvPr>
                      <p:cNvPicPr/>
                      <p:nvPr/>
                    </p:nvPicPr>
                    <p:blipFill>
                      <a:blip r:embed="rId12"/>
                      <a:stretch>
                        <a:fillRect/>
                      </a:stretch>
                    </p:blipFill>
                    <p:spPr>
                      <a:xfrm>
                        <a:off x="4067380" y="4537355"/>
                        <a:ext cx="2863691" cy="566772"/>
                      </a:xfrm>
                      <a:prstGeom prst="rect">
                        <a:avLst/>
                      </a:prstGeom>
                    </p:spPr>
                  </p:pic>
                </p:oleObj>
              </mc:Fallback>
            </mc:AlternateContent>
          </a:graphicData>
        </a:graphic>
      </p:graphicFrame>
      <p:graphicFrame>
        <p:nvGraphicFramePr>
          <p:cNvPr id="19" name="Object 18" descr="= left parenthesis 120 right parenthesis left parenthesis 1 half right parenthesis = 60 J, joules.">
            <a:extLst>
              <a:ext uri="{FF2B5EF4-FFF2-40B4-BE49-F238E27FC236}">
                <a16:creationId xmlns:a16="http://schemas.microsoft.com/office/drawing/2014/main" id="{E984ECD3-3AE8-48B5-893C-B10A9A9BBB49}"/>
              </a:ext>
            </a:extLst>
          </p:cNvPr>
          <p:cNvGraphicFramePr>
            <a:graphicFrameLocks noChangeAspect="1"/>
          </p:cNvGraphicFramePr>
          <p:nvPr/>
        </p:nvGraphicFramePr>
        <p:xfrm>
          <a:off x="4051567" y="5207664"/>
          <a:ext cx="4215198" cy="1040736"/>
        </p:xfrm>
        <a:graphic>
          <a:graphicData uri="http://schemas.openxmlformats.org/presentationml/2006/ole">
            <mc:AlternateContent xmlns:mc="http://schemas.openxmlformats.org/markup-compatibility/2006">
              <mc:Choice xmlns:v="urn:schemas-microsoft-com:vml" Requires="v">
                <p:oleObj spid="_x0000_s175243" name="Equation" r:id="rId13" imgW="3809880" imgH="939600" progId="Equation.DSMT4">
                  <p:embed/>
                </p:oleObj>
              </mc:Choice>
              <mc:Fallback>
                <p:oleObj name="Equation" r:id="rId13" imgW="3809880" imgH="939600" progId="Equation.DSMT4">
                  <p:embed/>
                  <p:pic>
                    <p:nvPicPr>
                      <p:cNvPr id="19" name="Object 18" descr="= left parenthesis 120 right parenthesis left parenthesis 1 half right parenthesis = 60 J, joules.">
                        <a:extLst>
                          <a:ext uri="{FF2B5EF4-FFF2-40B4-BE49-F238E27FC236}">
                            <a16:creationId xmlns:a16="http://schemas.microsoft.com/office/drawing/2014/main" id="{E984ECD3-3AE8-48B5-893C-B10A9A9BBB49}"/>
                          </a:ext>
                        </a:extLst>
                      </p:cNvPr>
                      <p:cNvPicPr/>
                      <p:nvPr/>
                    </p:nvPicPr>
                    <p:blipFill>
                      <a:blip r:embed="rId14"/>
                      <a:stretch>
                        <a:fillRect/>
                      </a:stretch>
                    </p:blipFill>
                    <p:spPr>
                      <a:xfrm>
                        <a:off x="4051567" y="5207664"/>
                        <a:ext cx="4215198" cy="1040736"/>
                      </a:xfrm>
                      <a:prstGeom prst="rect">
                        <a:avLst/>
                      </a:prstGeom>
                    </p:spPr>
                  </p:pic>
                </p:oleObj>
              </mc:Fallback>
            </mc:AlternateContent>
          </a:graphicData>
        </a:graphic>
      </p:graphicFrame>
    </p:spTree>
    <p:extLst>
      <p:ext uri="{BB962C8B-B14F-4D97-AF65-F5344CB8AC3E}">
        <p14:creationId xmlns:p14="http://schemas.microsoft.com/office/powerpoint/2010/main" val="19689208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altLang="en-US" dirty="0"/>
              <a:t>Section 12.4 </a:t>
            </a:r>
            <a:r>
              <a:rPr lang="en-US" dirty="0"/>
              <a:t>The Cross Product</a:t>
            </a:r>
            <a:endParaRPr lang="en-IN" dirty="0"/>
          </a:p>
        </p:txBody>
      </p:sp>
    </p:spTree>
    <p:extLst>
      <p:ext uri="{BB962C8B-B14F-4D97-AF65-F5344CB8AC3E}">
        <p14:creationId xmlns:p14="http://schemas.microsoft.com/office/powerpoint/2010/main" val="69784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400" dirty="0"/>
              <a:t>Three-Dimensional Coordinate Systems </a:t>
            </a:r>
            <a:r>
              <a:rPr lang="en-US" sz="2000" b="0" dirty="0"/>
              <a:t>(5 of 5)</a:t>
            </a:r>
            <a:endParaRPr lang="en-IN" sz="3400" dirty="0"/>
          </a:p>
        </p:txBody>
      </p:sp>
      <p:sp>
        <p:nvSpPr>
          <p:cNvPr id="8" name="Content Placeholder 7">
            <a:extLst>
              <a:ext uri="{C183D7F6-B498-43B3-948B-1728B52AA6E4}">
                <adec:decorative xmlns:adec="http://schemas.microsoft.com/office/drawing/2017/decorative" val="1"/>
              </a:ext>
            </a:extLst>
          </p:cNvPr>
          <p:cNvSpPr>
            <a:spLocks noGrp="1"/>
          </p:cNvSpPr>
          <p:nvPr>
            <p:ph idx="1"/>
          </p:nvPr>
        </p:nvSpPr>
        <p:spPr>
          <a:xfrm>
            <a:off x="457200" y="1600201"/>
            <a:ext cx="8229600" cy="415722"/>
          </a:xfrm>
        </p:spPr>
        <p:txBody>
          <a:bodyPr/>
          <a:lstStyle/>
          <a:p>
            <a:pPr marL="0" indent="0">
              <a:buNone/>
            </a:pPr>
            <a:r>
              <a:rPr lang="en-US" b="1" dirty="0"/>
              <a:t>Example (concluded):</a:t>
            </a:r>
            <a:endParaRPr lang="en-IN" dirty="0"/>
          </a:p>
        </p:txBody>
      </p:sp>
      <p:graphicFrame>
        <p:nvGraphicFramePr>
          <p:cNvPr id="4" name="Object 3" descr="(d) x is greater than or equal to 0, y is greater than or equal to 0, z is greater than or equal to 0.">
            <a:extLst>
              <a:ext uri="{FF2B5EF4-FFF2-40B4-BE49-F238E27FC236}">
                <a16:creationId xmlns:a16="http://schemas.microsoft.com/office/drawing/2014/main" id="{733B03A4-8093-445C-9F13-7C04C567EDAA}"/>
              </a:ext>
            </a:extLst>
          </p:cNvPr>
          <p:cNvGraphicFramePr>
            <a:graphicFrameLocks noChangeAspect="1"/>
          </p:cNvGraphicFramePr>
          <p:nvPr/>
        </p:nvGraphicFramePr>
        <p:xfrm>
          <a:off x="361950" y="2260600"/>
          <a:ext cx="2959100" cy="482600"/>
        </p:xfrm>
        <a:graphic>
          <a:graphicData uri="http://schemas.openxmlformats.org/presentationml/2006/ole">
            <mc:AlternateContent xmlns:mc="http://schemas.openxmlformats.org/markup-compatibility/2006">
              <mc:Choice xmlns:v="urn:schemas-microsoft-com:vml" Requires="v">
                <p:oleObj spid="_x0000_s117894" name="Equation" r:id="rId3" imgW="2958840" imgH="482400" progId="Equation.DSMT4">
                  <p:embed/>
                </p:oleObj>
              </mc:Choice>
              <mc:Fallback>
                <p:oleObj name="Equation" r:id="rId3" imgW="2958840" imgH="482400" progId="Equation.DSMT4">
                  <p:embed/>
                  <p:pic>
                    <p:nvPicPr>
                      <p:cNvPr id="4" name="Object 3" descr="(d) x is greater than or equal to 0, y is greater than or equal to 0, z is greater than or equal to 0.">
                        <a:extLst>
                          <a:ext uri="{FF2B5EF4-FFF2-40B4-BE49-F238E27FC236}">
                            <a16:creationId xmlns:a16="http://schemas.microsoft.com/office/drawing/2014/main" id="{733B03A4-8093-445C-9F13-7C04C567EDAA}"/>
                          </a:ext>
                        </a:extLst>
                      </p:cNvPr>
                      <p:cNvPicPr/>
                      <p:nvPr/>
                    </p:nvPicPr>
                    <p:blipFill>
                      <a:blip r:embed="rId4"/>
                      <a:stretch>
                        <a:fillRect/>
                      </a:stretch>
                    </p:blipFill>
                    <p:spPr>
                      <a:xfrm>
                        <a:off x="361950" y="2260600"/>
                        <a:ext cx="2959100" cy="482600"/>
                      </a:xfrm>
                      <a:prstGeom prst="rect">
                        <a:avLst/>
                      </a:prstGeom>
                    </p:spPr>
                  </p:pic>
                </p:oleObj>
              </mc:Fallback>
            </mc:AlternateContent>
          </a:graphicData>
        </a:graphic>
      </p:graphicFrame>
      <p:sp>
        <p:nvSpPr>
          <p:cNvPr id="10" name="Content Placeholder 9">
            <a:extLst>
              <a:ext uri="{C183D7F6-B498-43B3-948B-1728B52AA6E4}">
                <adec:decorative xmlns:adec="http://schemas.microsoft.com/office/drawing/2017/decorative" val="1"/>
              </a:ext>
            </a:extLst>
          </p:cNvPr>
          <p:cNvSpPr>
            <a:spLocks noGrp="1"/>
          </p:cNvSpPr>
          <p:nvPr>
            <p:ph idx="13"/>
          </p:nvPr>
        </p:nvSpPr>
        <p:spPr>
          <a:xfrm>
            <a:off x="3720353" y="2288061"/>
            <a:ext cx="2604247" cy="415722"/>
          </a:xfrm>
        </p:spPr>
        <p:txBody>
          <a:bodyPr/>
          <a:lstStyle/>
          <a:p>
            <a:pPr marL="0" indent="0">
              <a:buNone/>
            </a:pPr>
            <a:r>
              <a:rPr lang="en-US" dirty="0"/>
              <a:t>The first octant.</a:t>
            </a:r>
            <a:endParaRPr lang="en-IN" kern="0" dirty="0"/>
          </a:p>
        </p:txBody>
      </p:sp>
      <p:sp>
        <p:nvSpPr>
          <p:cNvPr id="11" name="Content Placeholder 10">
            <a:extLst>
              <a:ext uri="{C183D7F6-B498-43B3-948B-1728B52AA6E4}">
                <adec:decorative xmlns:adec="http://schemas.microsoft.com/office/drawing/2017/decorative" val="1"/>
              </a:ext>
            </a:extLst>
          </p:cNvPr>
          <p:cNvSpPr>
            <a:spLocks noGrp="1"/>
          </p:cNvSpPr>
          <p:nvPr>
            <p:ph idx="14"/>
          </p:nvPr>
        </p:nvSpPr>
        <p:spPr>
          <a:xfrm>
            <a:off x="404308" y="2985606"/>
            <a:ext cx="528918" cy="467480"/>
          </a:xfrm>
        </p:spPr>
        <p:txBody>
          <a:bodyPr/>
          <a:lstStyle/>
          <a:p>
            <a:pPr marL="0" indent="0">
              <a:buNone/>
            </a:pPr>
            <a:r>
              <a:rPr lang="en-US" b="1" dirty="0"/>
              <a:t>(e)</a:t>
            </a:r>
            <a:endParaRPr lang="en-IN" kern="0" dirty="0"/>
          </a:p>
        </p:txBody>
      </p:sp>
      <p:graphicFrame>
        <p:nvGraphicFramePr>
          <p:cNvPr id="3" name="Object 2" descr="Negative 1 is less than or equal to y is less than or equal to 1"/>
          <p:cNvGraphicFramePr>
            <a:graphicFrameLocks noChangeAspect="1"/>
          </p:cNvGraphicFramePr>
          <p:nvPr/>
        </p:nvGraphicFramePr>
        <p:xfrm>
          <a:off x="1109159" y="3003541"/>
          <a:ext cx="1617081" cy="479136"/>
        </p:xfrm>
        <a:graphic>
          <a:graphicData uri="http://schemas.openxmlformats.org/presentationml/2006/ole">
            <mc:AlternateContent xmlns:mc="http://schemas.openxmlformats.org/markup-compatibility/2006">
              <mc:Choice xmlns:v="urn:schemas-microsoft-com:vml" Requires="v">
                <p:oleObj spid="_x0000_s117895" name="Equation" r:id="rId5" imgW="685800" imgH="203040" progId="Equation.DSMT4">
                  <p:embed/>
                </p:oleObj>
              </mc:Choice>
              <mc:Fallback>
                <p:oleObj name="Equation" r:id="rId5" imgW="685800" imgH="203040" progId="Equation.DSMT4">
                  <p:embed/>
                  <p:pic>
                    <p:nvPicPr>
                      <p:cNvPr id="3" name="Object 2" descr="Negative 1 is less than or equal to y is less than or equal to 1"/>
                      <p:cNvPicPr/>
                      <p:nvPr/>
                    </p:nvPicPr>
                    <p:blipFill>
                      <a:blip r:embed="rId6"/>
                      <a:stretch>
                        <a:fillRect/>
                      </a:stretch>
                    </p:blipFill>
                    <p:spPr>
                      <a:xfrm>
                        <a:off x="1109159" y="3003541"/>
                        <a:ext cx="1617081" cy="479136"/>
                      </a:xfrm>
                      <a:prstGeom prst="rect">
                        <a:avLst/>
                      </a:prstGeom>
                    </p:spPr>
                  </p:pic>
                </p:oleObj>
              </mc:Fallback>
            </mc:AlternateContent>
          </a:graphicData>
        </a:graphic>
      </p:graphicFrame>
      <p:sp>
        <p:nvSpPr>
          <p:cNvPr id="12" name="Content Placeholder 11"/>
          <p:cNvSpPr>
            <a:spLocks noGrp="1"/>
          </p:cNvSpPr>
          <p:nvPr>
            <p:ph idx="15"/>
          </p:nvPr>
        </p:nvSpPr>
        <p:spPr>
          <a:xfrm>
            <a:off x="2806700" y="2986817"/>
            <a:ext cx="4673600" cy="404084"/>
          </a:xfrm>
        </p:spPr>
        <p:txBody>
          <a:bodyPr/>
          <a:lstStyle/>
          <a:p>
            <a:pPr marL="0" indent="0">
              <a:buNone/>
            </a:pPr>
            <a:r>
              <a:rPr lang="en-US" dirty="0"/>
              <a:t>The slab between the planes</a:t>
            </a:r>
            <a:endParaRPr lang="en-IN" dirty="0"/>
          </a:p>
        </p:txBody>
      </p:sp>
      <p:graphicFrame>
        <p:nvGraphicFramePr>
          <p:cNvPr id="6" name="Object 5" descr="y = negative 1">
            <a:extLst>
              <a:ext uri="{FF2B5EF4-FFF2-40B4-BE49-F238E27FC236}">
                <a16:creationId xmlns:a16="http://schemas.microsoft.com/office/drawing/2014/main" id="{980385C4-F502-4830-A6C8-2B9C93D682BE}"/>
              </a:ext>
            </a:extLst>
          </p:cNvPr>
          <p:cNvGraphicFramePr>
            <a:graphicFrameLocks noChangeAspect="1"/>
          </p:cNvGraphicFramePr>
          <p:nvPr/>
        </p:nvGraphicFramePr>
        <p:xfrm>
          <a:off x="7620000" y="3035300"/>
          <a:ext cx="1130300" cy="393700"/>
        </p:xfrm>
        <a:graphic>
          <a:graphicData uri="http://schemas.openxmlformats.org/presentationml/2006/ole">
            <mc:AlternateContent xmlns:mc="http://schemas.openxmlformats.org/markup-compatibility/2006">
              <mc:Choice xmlns:v="urn:schemas-microsoft-com:vml" Requires="v">
                <p:oleObj spid="_x0000_s117896" name="Equation" r:id="rId7" imgW="1130040" imgH="393480" progId="Equation.DSMT4">
                  <p:embed/>
                </p:oleObj>
              </mc:Choice>
              <mc:Fallback>
                <p:oleObj name="Equation" r:id="rId7" imgW="1130040" imgH="393480" progId="Equation.DSMT4">
                  <p:embed/>
                  <p:pic>
                    <p:nvPicPr>
                      <p:cNvPr id="6" name="Object 5" descr="y = negative 1">
                        <a:extLst>
                          <a:ext uri="{FF2B5EF4-FFF2-40B4-BE49-F238E27FC236}">
                            <a16:creationId xmlns:a16="http://schemas.microsoft.com/office/drawing/2014/main" id="{980385C4-F502-4830-A6C8-2B9C93D682BE}"/>
                          </a:ext>
                        </a:extLst>
                      </p:cNvPr>
                      <p:cNvPicPr/>
                      <p:nvPr/>
                    </p:nvPicPr>
                    <p:blipFill>
                      <a:blip r:embed="rId8"/>
                      <a:stretch>
                        <a:fillRect/>
                      </a:stretch>
                    </p:blipFill>
                    <p:spPr>
                      <a:xfrm>
                        <a:off x="7620000" y="3035300"/>
                        <a:ext cx="1130300" cy="393700"/>
                      </a:xfrm>
                      <a:prstGeom prst="rect">
                        <a:avLst/>
                      </a:prstGeom>
                    </p:spPr>
                  </p:pic>
                </p:oleObj>
              </mc:Fallback>
            </mc:AlternateContent>
          </a:graphicData>
        </a:graphic>
      </p:graphicFrame>
      <p:sp>
        <p:nvSpPr>
          <p:cNvPr id="9" name="Content Placeholder 8">
            <a:extLst>
              <a:ext uri="{C183D7F6-B498-43B3-948B-1728B52AA6E4}">
                <adec:decorative xmlns:adec="http://schemas.microsoft.com/office/drawing/2017/decorative" val="1"/>
              </a:ext>
            </a:extLst>
          </p:cNvPr>
          <p:cNvSpPr>
            <a:spLocks noGrp="1"/>
          </p:cNvSpPr>
          <p:nvPr>
            <p:ph idx="16"/>
          </p:nvPr>
        </p:nvSpPr>
        <p:spPr>
          <a:xfrm>
            <a:off x="2882900" y="3505200"/>
            <a:ext cx="4419600" cy="416958"/>
          </a:xfrm>
        </p:spPr>
        <p:txBody>
          <a:bodyPr/>
          <a:lstStyle/>
          <a:p>
            <a:pPr marL="0" indent="0">
              <a:buNone/>
            </a:pPr>
            <a:r>
              <a:rPr lang="en-US" dirty="0"/>
              <a:t>and </a:t>
            </a:r>
            <a:r>
              <a:rPr lang="en-US" i="1" dirty="0"/>
              <a:t>y </a:t>
            </a:r>
            <a:r>
              <a:rPr lang="en-US" dirty="0"/>
              <a:t>= 1 (planes included).</a:t>
            </a:r>
            <a:endParaRPr lang="en-IN" kern="0" dirty="0"/>
          </a:p>
        </p:txBody>
      </p:sp>
      <p:graphicFrame>
        <p:nvGraphicFramePr>
          <p:cNvPr id="5" name="Object 4" descr="(f) of y = negative 2, z = 2">
            <a:extLst>
              <a:ext uri="{FF2B5EF4-FFF2-40B4-BE49-F238E27FC236}">
                <a16:creationId xmlns:a16="http://schemas.microsoft.com/office/drawing/2014/main" id="{C1174ED1-30F9-4C7E-95C4-1F5AC5C131A2}"/>
              </a:ext>
            </a:extLst>
          </p:cNvPr>
          <p:cNvGraphicFramePr>
            <a:graphicFrameLocks noChangeAspect="1"/>
          </p:cNvGraphicFramePr>
          <p:nvPr/>
        </p:nvGraphicFramePr>
        <p:xfrm>
          <a:off x="416560" y="4328160"/>
          <a:ext cx="2311400" cy="482600"/>
        </p:xfrm>
        <a:graphic>
          <a:graphicData uri="http://schemas.openxmlformats.org/presentationml/2006/ole">
            <mc:AlternateContent xmlns:mc="http://schemas.openxmlformats.org/markup-compatibility/2006">
              <mc:Choice xmlns:v="urn:schemas-microsoft-com:vml" Requires="v">
                <p:oleObj spid="_x0000_s117897" name="Equation" r:id="rId9" imgW="2311200" imgH="482400" progId="Equation.DSMT4">
                  <p:embed/>
                </p:oleObj>
              </mc:Choice>
              <mc:Fallback>
                <p:oleObj name="Equation" r:id="rId9" imgW="2311200" imgH="482400" progId="Equation.DSMT4">
                  <p:embed/>
                  <p:pic>
                    <p:nvPicPr>
                      <p:cNvPr id="5" name="Object 4" descr="(f) of y = negative 2, z = 2">
                        <a:extLst>
                          <a:ext uri="{FF2B5EF4-FFF2-40B4-BE49-F238E27FC236}">
                            <a16:creationId xmlns:a16="http://schemas.microsoft.com/office/drawing/2014/main" id="{C1174ED1-30F9-4C7E-95C4-1F5AC5C131A2}"/>
                          </a:ext>
                        </a:extLst>
                      </p:cNvPr>
                      <p:cNvPicPr/>
                      <p:nvPr/>
                    </p:nvPicPr>
                    <p:blipFill>
                      <a:blip r:embed="rId10"/>
                      <a:stretch>
                        <a:fillRect/>
                      </a:stretch>
                    </p:blipFill>
                    <p:spPr>
                      <a:xfrm>
                        <a:off x="416560" y="4328160"/>
                        <a:ext cx="2311400" cy="482600"/>
                      </a:xfrm>
                      <a:prstGeom prst="rect">
                        <a:avLst/>
                      </a:prstGeom>
                    </p:spPr>
                  </p:pic>
                </p:oleObj>
              </mc:Fallback>
            </mc:AlternateContent>
          </a:graphicData>
        </a:graphic>
      </p:graphicFrame>
      <p:sp>
        <p:nvSpPr>
          <p:cNvPr id="14" name="Content Placeholder 13">
            <a:extLst>
              <a:ext uri="{C183D7F6-B498-43B3-948B-1728B52AA6E4}">
                <adec:decorative xmlns:adec="http://schemas.microsoft.com/office/drawing/2017/decorative" val="1"/>
              </a:ext>
            </a:extLst>
          </p:cNvPr>
          <p:cNvSpPr>
            <a:spLocks noGrp="1"/>
          </p:cNvSpPr>
          <p:nvPr>
            <p:ph idx="17"/>
          </p:nvPr>
        </p:nvSpPr>
        <p:spPr>
          <a:xfrm>
            <a:off x="2806700" y="4343400"/>
            <a:ext cx="4495800" cy="436677"/>
          </a:xfrm>
        </p:spPr>
        <p:txBody>
          <a:bodyPr/>
          <a:lstStyle/>
          <a:p>
            <a:pPr marL="0" indent="0">
              <a:buNone/>
            </a:pPr>
            <a:r>
              <a:rPr lang="en-US" dirty="0"/>
              <a:t>The line in which the planes</a:t>
            </a:r>
            <a:endParaRPr lang="en-IN" dirty="0"/>
          </a:p>
        </p:txBody>
      </p:sp>
      <p:graphicFrame>
        <p:nvGraphicFramePr>
          <p:cNvPr id="23" name="Object 22" descr="y = negative 2">
            <a:extLst>
              <a:ext uri="{FF2B5EF4-FFF2-40B4-BE49-F238E27FC236}">
                <a16:creationId xmlns:a16="http://schemas.microsoft.com/office/drawing/2014/main" id="{4281D804-2192-435B-85FE-D116BD4EFD6E}"/>
              </a:ext>
            </a:extLst>
          </p:cNvPr>
          <p:cNvGraphicFramePr>
            <a:graphicFrameLocks noChangeAspect="1"/>
          </p:cNvGraphicFramePr>
          <p:nvPr/>
        </p:nvGraphicFramePr>
        <p:xfrm>
          <a:off x="7480300" y="4343400"/>
          <a:ext cx="1206500" cy="393700"/>
        </p:xfrm>
        <a:graphic>
          <a:graphicData uri="http://schemas.openxmlformats.org/presentationml/2006/ole">
            <mc:AlternateContent xmlns:mc="http://schemas.openxmlformats.org/markup-compatibility/2006">
              <mc:Choice xmlns:v="urn:schemas-microsoft-com:vml" Requires="v">
                <p:oleObj spid="_x0000_s117898" name="Equation" r:id="rId11" imgW="1206360" imgH="393480" progId="Equation.DSMT4">
                  <p:embed/>
                </p:oleObj>
              </mc:Choice>
              <mc:Fallback>
                <p:oleObj name="Equation" r:id="rId11" imgW="1206360" imgH="393480" progId="Equation.DSMT4">
                  <p:embed/>
                  <p:pic>
                    <p:nvPicPr>
                      <p:cNvPr id="23" name="Object 22" descr="y = negative 2">
                        <a:extLst>
                          <a:ext uri="{FF2B5EF4-FFF2-40B4-BE49-F238E27FC236}">
                            <a16:creationId xmlns:a16="http://schemas.microsoft.com/office/drawing/2014/main" id="{4281D804-2192-435B-85FE-D116BD4EFD6E}"/>
                          </a:ext>
                        </a:extLst>
                      </p:cNvPr>
                      <p:cNvPicPr/>
                      <p:nvPr/>
                    </p:nvPicPr>
                    <p:blipFill>
                      <a:blip r:embed="rId12"/>
                      <a:stretch>
                        <a:fillRect/>
                      </a:stretch>
                    </p:blipFill>
                    <p:spPr>
                      <a:xfrm>
                        <a:off x="7480300" y="4343400"/>
                        <a:ext cx="1206500" cy="39370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3556E143-2153-4308-8DC7-167E39EECE34}"/>
              </a:ext>
              <a:ext uri="{C183D7F6-B498-43B3-948B-1728B52AA6E4}">
                <adec:decorative xmlns:adec="http://schemas.microsoft.com/office/drawing/2017/decorative" val="1"/>
              </a:ext>
            </a:extLst>
          </p:cNvPr>
          <p:cNvSpPr>
            <a:spLocks noGrp="1"/>
          </p:cNvSpPr>
          <p:nvPr>
            <p:ph idx="18"/>
          </p:nvPr>
        </p:nvSpPr>
        <p:spPr>
          <a:xfrm>
            <a:off x="2887382" y="4851400"/>
            <a:ext cx="5342218" cy="482600"/>
          </a:xfrm>
        </p:spPr>
        <p:txBody>
          <a:bodyPr/>
          <a:lstStyle/>
          <a:p>
            <a:pPr marL="0" indent="0">
              <a:buNone/>
            </a:pPr>
            <a:r>
              <a:rPr lang="en-US" dirty="0"/>
              <a:t>and </a:t>
            </a:r>
            <a:r>
              <a:rPr lang="en-US" i="1" dirty="0"/>
              <a:t>z </a:t>
            </a:r>
            <a:r>
              <a:rPr lang="en-US" dirty="0"/>
              <a:t>= 2 intersect. Alternatively,</a:t>
            </a:r>
          </a:p>
        </p:txBody>
      </p:sp>
      <p:sp>
        <p:nvSpPr>
          <p:cNvPr id="20" name="Content Placeholder 19">
            <a:extLst>
              <a:ext uri="{FF2B5EF4-FFF2-40B4-BE49-F238E27FC236}">
                <a16:creationId xmlns:a16="http://schemas.microsoft.com/office/drawing/2014/main" id="{540AA85E-9026-486B-A7E1-CA5134DCDB5C}"/>
              </a:ext>
              <a:ext uri="{C183D7F6-B498-43B3-948B-1728B52AA6E4}">
                <adec:decorative xmlns:adec="http://schemas.microsoft.com/office/drawing/2017/decorative" val="1"/>
              </a:ext>
            </a:extLst>
          </p:cNvPr>
          <p:cNvSpPr>
            <a:spLocks noGrp="1"/>
          </p:cNvSpPr>
          <p:nvPr>
            <p:ph idx="19"/>
          </p:nvPr>
        </p:nvSpPr>
        <p:spPr>
          <a:xfrm>
            <a:off x="2895600" y="5410200"/>
            <a:ext cx="4114800" cy="393145"/>
          </a:xfrm>
        </p:spPr>
        <p:txBody>
          <a:bodyPr/>
          <a:lstStyle/>
          <a:p>
            <a:pPr marL="0" indent="0">
              <a:buNone/>
            </a:pPr>
            <a:r>
              <a:rPr lang="en-US" dirty="0"/>
              <a:t>the line through the point</a:t>
            </a:r>
          </a:p>
        </p:txBody>
      </p:sp>
      <p:graphicFrame>
        <p:nvGraphicFramePr>
          <p:cNvPr id="7" name="Object 6" descr="(0, negative 2, 2)">
            <a:extLst>
              <a:ext uri="{FF2B5EF4-FFF2-40B4-BE49-F238E27FC236}">
                <a16:creationId xmlns:a16="http://schemas.microsoft.com/office/drawing/2014/main" id="{0572CFAE-C4DD-489D-8533-91DD89817FD2}"/>
              </a:ext>
            </a:extLst>
          </p:cNvPr>
          <p:cNvGraphicFramePr>
            <a:graphicFrameLocks noChangeAspect="1"/>
          </p:cNvGraphicFramePr>
          <p:nvPr/>
        </p:nvGraphicFramePr>
        <p:xfrm>
          <a:off x="7010400" y="5486400"/>
          <a:ext cx="1587500" cy="393700"/>
        </p:xfrm>
        <a:graphic>
          <a:graphicData uri="http://schemas.openxmlformats.org/presentationml/2006/ole">
            <mc:AlternateContent xmlns:mc="http://schemas.openxmlformats.org/markup-compatibility/2006">
              <mc:Choice xmlns:v="urn:schemas-microsoft-com:vml" Requires="v">
                <p:oleObj spid="_x0000_s117899" name="Equation" r:id="rId13" imgW="1587240" imgH="393480" progId="Equation.DSMT4">
                  <p:embed/>
                </p:oleObj>
              </mc:Choice>
              <mc:Fallback>
                <p:oleObj name="Equation" r:id="rId13" imgW="1587240" imgH="393480" progId="Equation.DSMT4">
                  <p:embed/>
                  <p:pic>
                    <p:nvPicPr>
                      <p:cNvPr id="7" name="Object 6" descr="(0, negative 2, 2)">
                        <a:extLst>
                          <a:ext uri="{FF2B5EF4-FFF2-40B4-BE49-F238E27FC236}">
                            <a16:creationId xmlns:a16="http://schemas.microsoft.com/office/drawing/2014/main" id="{0572CFAE-C4DD-489D-8533-91DD89817FD2}"/>
                          </a:ext>
                        </a:extLst>
                      </p:cNvPr>
                      <p:cNvPicPr/>
                      <p:nvPr/>
                    </p:nvPicPr>
                    <p:blipFill>
                      <a:blip r:embed="rId14"/>
                      <a:stretch>
                        <a:fillRect/>
                      </a:stretch>
                    </p:blipFill>
                    <p:spPr>
                      <a:xfrm>
                        <a:off x="7010400" y="5486400"/>
                        <a:ext cx="1587500" cy="393700"/>
                      </a:xfrm>
                      <a:prstGeom prst="rect">
                        <a:avLst/>
                      </a:prstGeom>
                    </p:spPr>
                  </p:pic>
                </p:oleObj>
              </mc:Fallback>
            </mc:AlternateContent>
          </a:graphicData>
        </a:graphic>
      </p:graphicFrame>
      <p:sp>
        <p:nvSpPr>
          <p:cNvPr id="13" name="Content Placeholder 12">
            <a:extLst>
              <a:ext uri="{C183D7F6-B498-43B3-948B-1728B52AA6E4}">
                <adec:decorative xmlns:adec="http://schemas.microsoft.com/office/drawing/2017/decorative" val="1"/>
              </a:ext>
            </a:extLst>
          </p:cNvPr>
          <p:cNvSpPr>
            <a:spLocks noGrp="1"/>
          </p:cNvSpPr>
          <p:nvPr>
            <p:ph idx="20"/>
          </p:nvPr>
        </p:nvSpPr>
        <p:spPr>
          <a:xfrm>
            <a:off x="2895600" y="5867400"/>
            <a:ext cx="3378200" cy="467480"/>
          </a:xfrm>
        </p:spPr>
        <p:txBody>
          <a:bodyPr/>
          <a:lstStyle/>
          <a:p>
            <a:pPr marL="0" indent="0">
              <a:buNone/>
            </a:pPr>
            <a:r>
              <a:rPr lang="en-US" dirty="0"/>
              <a:t>parallel to the </a:t>
            </a:r>
            <a:r>
              <a:rPr lang="en-US" i="1" dirty="0"/>
              <a:t>x</a:t>
            </a:r>
            <a:r>
              <a:rPr lang="en-US" dirty="0"/>
              <a:t>-axis.</a:t>
            </a:r>
            <a:endParaRPr lang="en-IN" kern="0" dirty="0"/>
          </a:p>
        </p:txBody>
      </p:sp>
    </p:spTree>
    <p:extLst>
      <p:ext uri="{BB962C8B-B14F-4D97-AF65-F5344CB8AC3E}">
        <p14:creationId xmlns:p14="http://schemas.microsoft.com/office/powerpoint/2010/main" val="32678493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Cross Product of Two Vectors in Space </a:t>
            </a:r>
            <a:r>
              <a:rPr lang="en-US" sz="2000" b="0" dirty="0"/>
              <a:t>(1 of 3)</a:t>
            </a:r>
            <a:endParaRPr lang="en-IN" sz="2000" b="0" dirty="0"/>
          </a:p>
        </p:txBody>
      </p:sp>
      <p:sp>
        <p:nvSpPr>
          <p:cNvPr id="3" name="Content Placeholder 2"/>
          <p:cNvSpPr>
            <a:spLocks noGrp="1"/>
          </p:cNvSpPr>
          <p:nvPr>
            <p:ph idx="1"/>
          </p:nvPr>
        </p:nvSpPr>
        <p:spPr>
          <a:xfrm>
            <a:off x="457200" y="1600201"/>
            <a:ext cx="5791200" cy="578224"/>
          </a:xfrm>
        </p:spPr>
        <p:txBody>
          <a:bodyPr/>
          <a:lstStyle/>
          <a:p>
            <a:pPr marL="0" indent="0">
              <a:buNone/>
            </a:pPr>
            <a:r>
              <a:rPr lang="en-US" sz="3200" b="1" dirty="0"/>
              <a:t>Definition: </a:t>
            </a:r>
            <a:r>
              <a:rPr lang="en-US" sz="3200" dirty="0"/>
              <a:t>The </a:t>
            </a:r>
            <a:r>
              <a:rPr lang="en-US" sz="3200" b="1" dirty="0"/>
              <a:t>cross product</a:t>
            </a:r>
            <a:endParaRPr lang="en-IN" sz="3200" dirty="0"/>
          </a:p>
        </p:txBody>
      </p:sp>
      <p:graphicFrame>
        <p:nvGraphicFramePr>
          <p:cNvPr id="14" name="Object 13" descr="u cross v">
            <a:extLst>
              <a:ext uri="{FF2B5EF4-FFF2-40B4-BE49-F238E27FC236}">
                <a16:creationId xmlns:a16="http://schemas.microsoft.com/office/drawing/2014/main" id="{06D587F8-833F-4D13-87A1-BFFE925F37A7}"/>
              </a:ext>
            </a:extLst>
          </p:cNvPr>
          <p:cNvGraphicFramePr>
            <a:graphicFrameLocks noChangeAspect="1"/>
          </p:cNvGraphicFramePr>
          <p:nvPr/>
        </p:nvGraphicFramePr>
        <p:xfrm>
          <a:off x="6381445" y="1728952"/>
          <a:ext cx="1075348" cy="440411"/>
        </p:xfrm>
        <a:graphic>
          <a:graphicData uri="http://schemas.openxmlformats.org/presentationml/2006/ole">
            <mc:AlternateContent xmlns:mc="http://schemas.openxmlformats.org/markup-compatibility/2006">
              <mc:Choice xmlns:v="urn:schemas-microsoft-com:vml" Requires="v">
                <p:oleObj spid="_x0000_s176174" name="Equation" r:id="rId3" imgW="774360" imgH="317160" progId="Equation.DSMT4">
                  <p:embed/>
                </p:oleObj>
              </mc:Choice>
              <mc:Fallback>
                <p:oleObj name="Equation" r:id="rId3" imgW="774360" imgH="317160" progId="Equation.DSMT4">
                  <p:embed/>
                  <p:pic>
                    <p:nvPicPr>
                      <p:cNvPr id="14" name="Object 13" descr="u cross v">
                        <a:extLst>
                          <a:ext uri="{FF2B5EF4-FFF2-40B4-BE49-F238E27FC236}">
                            <a16:creationId xmlns:a16="http://schemas.microsoft.com/office/drawing/2014/main" id="{06D587F8-833F-4D13-87A1-BFFE925F37A7}"/>
                          </a:ext>
                        </a:extLst>
                      </p:cNvPr>
                      <p:cNvPicPr/>
                      <p:nvPr/>
                    </p:nvPicPr>
                    <p:blipFill>
                      <a:blip r:embed="rId4"/>
                      <a:stretch>
                        <a:fillRect/>
                      </a:stretch>
                    </p:blipFill>
                    <p:spPr>
                      <a:xfrm>
                        <a:off x="6381445" y="1728952"/>
                        <a:ext cx="1075348" cy="440411"/>
                      </a:xfrm>
                      <a:prstGeom prst="rect">
                        <a:avLst/>
                      </a:prstGeom>
                    </p:spPr>
                  </p:pic>
                </p:oleObj>
              </mc:Fallback>
            </mc:AlternateContent>
          </a:graphicData>
        </a:graphic>
      </p:graphicFrame>
      <p:sp>
        <p:nvSpPr>
          <p:cNvPr id="4" name="Content Placeholder 3"/>
          <p:cNvSpPr>
            <a:spLocks noGrp="1"/>
          </p:cNvSpPr>
          <p:nvPr>
            <p:ph idx="13"/>
          </p:nvPr>
        </p:nvSpPr>
        <p:spPr>
          <a:xfrm>
            <a:off x="457200" y="2286000"/>
            <a:ext cx="5257800" cy="609600"/>
          </a:xfrm>
        </p:spPr>
        <p:txBody>
          <a:bodyPr/>
          <a:lstStyle/>
          <a:p>
            <a:pPr marL="0" indent="0">
              <a:buNone/>
            </a:pPr>
            <a:r>
              <a:rPr lang="en-US" sz="3400" b="1" dirty="0"/>
              <a:t>(“u cross v”) </a:t>
            </a:r>
            <a:r>
              <a:rPr lang="en-US" sz="3400" dirty="0"/>
              <a:t>is the vector</a:t>
            </a:r>
            <a:endParaRPr lang="en-IN" sz="3400" dirty="0"/>
          </a:p>
        </p:txBody>
      </p:sp>
      <p:graphicFrame>
        <p:nvGraphicFramePr>
          <p:cNvPr id="15" name="Object 14" descr="u cross v = left parenthesis the magnitude of u the magnitude of the magnitude of v sine of theta right parenthesis n.">
            <a:extLst>
              <a:ext uri="{FF2B5EF4-FFF2-40B4-BE49-F238E27FC236}">
                <a16:creationId xmlns:a16="http://schemas.microsoft.com/office/drawing/2014/main" id="{06D587F8-833F-4D13-87A1-BFFE925F37A7}"/>
              </a:ext>
            </a:extLst>
          </p:cNvPr>
          <p:cNvGraphicFramePr>
            <a:graphicFrameLocks noChangeAspect="1"/>
          </p:cNvGraphicFramePr>
          <p:nvPr/>
        </p:nvGraphicFramePr>
        <p:xfrm>
          <a:off x="2610709" y="3248526"/>
          <a:ext cx="3922582" cy="738783"/>
        </p:xfrm>
        <a:graphic>
          <a:graphicData uri="http://schemas.openxmlformats.org/presentationml/2006/ole">
            <mc:AlternateContent xmlns:mc="http://schemas.openxmlformats.org/markup-compatibility/2006">
              <mc:Choice xmlns:v="urn:schemas-microsoft-com:vml" Requires="v">
                <p:oleObj spid="_x0000_s176175" name="Equation" r:id="rId5" imgW="2831760" imgH="533160" progId="Equation.DSMT4">
                  <p:embed/>
                </p:oleObj>
              </mc:Choice>
              <mc:Fallback>
                <p:oleObj name="Equation" r:id="rId5" imgW="2831760" imgH="533160" progId="Equation.DSMT4">
                  <p:embed/>
                  <p:pic>
                    <p:nvPicPr>
                      <p:cNvPr id="15" name="Object 14" descr="u cross v = left parenthesis the magnitude of u the magnitude of the magnitude of v sine of theta right parenthesis n.">
                        <a:extLst>
                          <a:ext uri="{FF2B5EF4-FFF2-40B4-BE49-F238E27FC236}">
                            <a16:creationId xmlns:a16="http://schemas.microsoft.com/office/drawing/2014/main" id="{06D587F8-833F-4D13-87A1-BFFE925F37A7}"/>
                          </a:ext>
                        </a:extLst>
                      </p:cNvPr>
                      <p:cNvPicPr/>
                      <p:nvPr/>
                    </p:nvPicPr>
                    <p:blipFill>
                      <a:blip r:embed="rId6"/>
                      <a:stretch>
                        <a:fillRect/>
                      </a:stretch>
                    </p:blipFill>
                    <p:spPr>
                      <a:xfrm>
                        <a:off x="2610709" y="3248526"/>
                        <a:ext cx="3922582" cy="738783"/>
                      </a:xfrm>
                      <a:prstGeom prst="rect">
                        <a:avLst/>
                      </a:prstGeom>
                    </p:spPr>
                  </p:pic>
                </p:oleObj>
              </mc:Fallback>
            </mc:AlternateContent>
          </a:graphicData>
        </a:graphic>
      </p:graphicFrame>
    </p:spTree>
    <p:extLst>
      <p:ext uri="{BB962C8B-B14F-4D97-AF65-F5344CB8AC3E}">
        <p14:creationId xmlns:p14="http://schemas.microsoft.com/office/powerpoint/2010/main" val="3467888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Cross Product of Two Vectors in Space </a:t>
            </a:r>
            <a:r>
              <a:rPr lang="en-US" sz="2000" b="0" dirty="0"/>
              <a:t>(2 of 3)</a:t>
            </a:r>
            <a:endParaRPr lang="en-IN" sz="3400" dirty="0"/>
          </a:p>
        </p:txBody>
      </p:sp>
      <p:sp>
        <p:nvSpPr>
          <p:cNvPr id="3" name="Content Placeholder 2"/>
          <p:cNvSpPr>
            <a:spLocks noGrp="1"/>
          </p:cNvSpPr>
          <p:nvPr>
            <p:ph idx="1"/>
          </p:nvPr>
        </p:nvSpPr>
        <p:spPr>
          <a:xfrm>
            <a:off x="457200" y="1600201"/>
            <a:ext cx="3276600" cy="533400"/>
          </a:xfrm>
        </p:spPr>
        <p:txBody>
          <a:bodyPr/>
          <a:lstStyle/>
          <a:p>
            <a:pPr marL="0" indent="0">
              <a:buNone/>
            </a:pPr>
            <a:r>
              <a:rPr lang="en-US" sz="3200" b="1" dirty="0"/>
              <a:t>Parallel Vectors</a:t>
            </a:r>
            <a:endParaRPr lang="en-IN" sz="3200" dirty="0"/>
          </a:p>
        </p:txBody>
      </p:sp>
      <p:sp>
        <p:nvSpPr>
          <p:cNvPr id="4" name="Content Placeholder 3"/>
          <p:cNvSpPr>
            <a:spLocks noGrp="1"/>
          </p:cNvSpPr>
          <p:nvPr>
            <p:ph idx="13"/>
          </p:nvPr>
        </p:nvSpPr>
        <p:spPr>
          <a:xfrm>
            <a:off x="457200" y="2295525"/>
            <a:ext cx="7848600" cy="533400"/>
          </a:xfrm>
        </p:spPr>
        <p:txBody>
          <a:bodyPr/>
          <a:lstStyle/>
          <a:p>
            <a:pPr marL="0" indent="0">
              <a:buNone/>
            </a:pPr>
            <a:r>
              <a:rPr lang="en-US" sz="3200" dirty="0"/>
              <a:t>Nonzero vectors </a:t>
            </a:r>
            <a:r>
              <a:rPr lang="en-US" sz="3200" b="1" dirty="0"/>
              <a:t>u </a:t>
            </a:r>
            <a:r>
              <a:rPr lang="en-US" sz="3200" dirty="0"/>
              <a:t>and </a:t>
            </a:r>
            <a:r>
              <a:rPr lang="en-US" sz="3200" b="1" dirty="0"/>
              <a:t>v </a:t>
            </a:r>
            <a:r>
              <a:rPr lang="en-US" sz="3200" dirty="0"/>
              <a:t>are parallel if and</a:t>
            </a:r>
            <a:endParaRPr lang="en-IN" sz="3200" dirty="0"/>
          </a:p>
        </p:txBody>
      </p:sp>
      <p:sp>
        <p:nvSpPr>
          <p:cNvPr id="5" name="Content Placeholder 4"/>
          <p:cNvSpPr>
            <a:spLocks noGrp="1"/>
          </p:cNvSpPr>
          <p:nvPr>
            <p:ph idx="14"/>
          </p:nvPr>
        </p:nvSpPr>
        <p:spPr>
          <a:xfrm>
            <a:off x="443753" y="2981325"/>
            <a:ext cx="1232647" cy="609600"/>
          </a:xfrm>
        </p:spPr>
        <p:txBody>
          <a:bodyPr/>
          <a:lstStyle/>
          <a:p>
            <a:pPr marL="0" indent="0">
              <a:buNone/>
            </a:pPr>
            <a:r>
              <a:rPr lang="en-US" sz="3200" dirty="0"/>
              <a:t>only if</a:t>
            </a:r>
            <a:endParaRPr lang="en-IN" sz="3200" dirty="0"/>
          </a:p>
        </p:txBody>
      </p:sp>
      <p:graphicFrame>
        <p:nvGraphicFramePr>
          <p:cNvPr id="14" name="Object 13" descr="u cross v = 0."/>
          <p:cNvGraphicFramePr>
            <a:graphicFrameLocks noChangeAspect="1"/>
          </p:cNvGraphicFramePr>
          <p:nvPr/>
        </p:nvGraphicFramePr>
        <p:xfrm>
          <a:off x="1789745" y="2987068"/>
          <a:ext cx="1772174" cy="527883"/>
        </p:xfrm>
        <a:graphic>
          <a:graphicData uri="http://schemas.openxmlformats.org/presentationml/2006/ole">
            <mc:AlternateContent xmlns:mc="http://schemas.openxmlformats.org/markup-compatibility/2006">
              <mc:Choice xmlns:v="urn:schemas-microsoft-com:vml" Requires="v">
                <p:oleObj spid="_x0000_s177176" name="Equation" r:id="rId3" imgW="596880" imgH="177480" progId="Equation.DSMT4">
                  <p:embed/>
                </p:oleObj>
              </mc:Choice>
              <mc:Fallback>
                <p:oleObj name="Equation" r:id="rId3" imgW="596880" imgH="177480" progId="Equation.DSMT4">
                  <p:embed/>
                  <p:pic>
                    <p:nvPicPr>
                      <p:cNvPr id="14" name="Object 13" descr="u cross v = 0."/>
                      <p:cNvPicPr/>
                      <p:nvPr/>
                    </p:nvPicPr>
                    <p:blipFill>
                      <a:blip r:embed="rId4"/>
                      <a:stretch>
                        <a:fillRect/>
                      </a:stretch>
                    </p:blipFill>
                    <p:spPr>
                      <a:xfrm>
                        <a:off x="1789745" y="2987068"/>
                        <a:ext cx="1772174" cy="527883"/>
                      </a:xfrm>
                      <a:prstGeom prst="rect">
                        <a:avLst/>
                      </a:prstGeom>
                    </p:spPr>
                  </p:pic>
                </p:oleObj>
              </mc:Fallback>
            </mc:AlternateContent>
          </a:graphicData>
        </a:graphic>
      </p:graphicFrame>
    </p:spTree>
    <p:extLst>
      <p:ext uri="{BB962C8B-B14F-4D97-AF65-F5344CB8AC3E}">
        <p14:creationId xmlns:p14="http://schemas.microsoft.com/office/powerpoint/2010/main" val="13008152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Cross Product of Two Vectors in Space </a:t>
            </a:r>
            <a:r>
              <a:rPr lang="en-US" sz="2000" b="0" dirty="0"/>
              <a:t>(3 of 3)</a:t>
            </a:r>
            <a:endParaRPr lang="en-IN" sz="3400" dirty="0"/>
          </a:p>
        </p:txBody>
      </p:sp>
      <p:sp>
        <p:nvSpPr>
          <p:cNvPr id="3" name="Content Placeholder 2"/>
          <p:cNvSpPr>
            <a:spLocks noGrp="1"/>
          </p:cNvSpPr>
          <p:nvPr>
            <p:ph idx="1"/>
          </p:nvPr>
        </p:nvSpPr>
        <p:spPr>
          <a:xfrm>
            <a:off x="457200" y="1600200"/>
            <a:ext cx="5181600" cy="457200"/>
          </a:xfrm>
        </p:spPr>
        <p:txBody>
          <a:bodyPr/>
          <a:lstStyle/>
          <a:p>
            <a:pPr marL="0" indent="0">
              <a:buNone/>
            </a:pPr>
            <a:r>
              <a:rPr lang="en-US" sz="2600" b="1" dirty="0"/>
              <a:t>Properties of the Cross Product</a:t>
            </a:r>
          </a:p>
        </p:txBody>
      </p:sp>
      <p:sp>
        <p:nvSpPr>
          <p:cNvPr id="4" name="Content Placeholder 3"/>
          <p:cNvSpPr>
            <a:spLocks noGrp="1"/>
          </p:cNvSpPr>
          <p:nvPr>
            <p:ph idx="13"/>
          </p:nvPr>
        </p:nvSpPr>
        <p:spPr>
          <a:xfrm>
            <a:off x="457200" y="2133600"/>
            <a:ext cx="8229600" cy="457200"/>
          </a:xfrm>
        </p:spPr>
        <p:txBody>
          <a:bodyPr/>
          <a:lstStyle/>
          <a:p>
            <a:pPr marL="0" indent="0">
              <a:buNone/>
            </a:pPr>
            <a:r>
              <a:rPr lang="en-US" sz="2600" dirty="0"/>
              <a:t>If </a:t>
            </a:r>
            <a:r>
              <a:rPr lang="en-US" sz="2600" b="1" dirty="0"/>
              <a:t>u</a:t>
            </a:r>
            <a:r>
              <a:rPr lang="en-US" sz="2600" dirty="0"/>
              <a:t>, </a:t>
            </a:r>
            <a:r>
              <a:rPr lang="en-US" sz="2600" b="1" dirty="0"/>
              <a:t>v</a:t>
            </a:r>
            <a:r>
              <a:rPr lang="en-US" sz="2600" dirty="0"/>
              <a:t>, and </a:t>
            </a:r>
            <a:r>
              <a:rPr lang="en-US" sz="2600" b="1" dirty="0"/>
              <a:t>w </a:t>
            </a:r>
            <a:r>
              <a:rPr lang="en-US" sz="2600" dirty="0"/>
              <a:t>are any vectors and </a:t>
            </a:r>
            <a:r>
              <a:rPr lang="en-US" sz="2600" i="1" dirty="0"/>
              <a:t>r</a:t>
            </a:r>
            <a:r>
              <a:rPr lang="en-US" sz="2600" dirty="0"/>
              <a:t>, </a:t>
            </a:r>
            <a:r>
              <a:rPr lang="en-US" sz="2600" i="1" dirty="0"/>
              <a:t>s </a:t>
            </a:r>
            <a:r>
              <a:rPr lang="en-US" sz="2600" dirty="0"/>
              <a:t>are scalars, then</a:t>
            </a:r>
          </a:p>
        </p:txBody>
      </p:sp>
      <p:sp>
        <p:nvSpPr>
          <p:cNvPr id="5" name="Content Placeholder 4"/>
          <p:cNvSpPr>
            <a:spLocks noGrp="1"/>
          </p:cNvSpPr>
          <p:nvPr>
            <p:ph idx="14"/>
          </p:nvPr>
        </p:nvSpPr>
        <p:spPr>
          <a:xfrm>
            <a:off x="443753" y="2743200"/>
            <a:ext cx="443753" cy="457200"/>
          </a:xfrm>
        </p:spPr>
        <p:txBody>
          <a:bodyPr/>
          <a:lstStyle/>
          <a:p>
            <a:pPr marL="0" indent="0">
              <a:buNone/>
            </a:pPr>
            <a:r>
              <a:rPr lang="en-US" sz="2600" b="1" dirty="0"/>
              <a:t>1.</a:t>
            </a:r>
            <a:endParaRPr lang="en-IN" sz="2600" dirty="0"/>
          </a:p>
        </p:txBody>
      </p:sp>
      <p:graphicFrame>
        <p:nvGraphicFramePr>
          <p:cNvPr id="15" name="Object 14" descr="left parenthesis r u right parenthesis cross left parenthesis s v right parenthesis = left parenthesis r s right parenthesis left parenthesis u cross v right parenthesis"/>
          <p:cNvGraphicFramePr>
            <a:graphicFrameLocks noChangeAspect="1"/>
          </p:cNvGraphicFramePr>
          <p:nvPr/>
        </p:nvGraphicFramePr>
        <p:xfrm>
          <a:off x="990600" y="2765425"/>
          <a:ext cx="3211512" cy="434975"/>
        </p:xfrm>
        <a:graphic>
          <a:graphicData uri="http://schemas.openxmlformats.org/presentationml/2006/ole">
            <mc:AlternateContent xmlns:mc="http://schemas.openxmlformats.org/markup-compatibility/2006">
              <mc:Choice xmlns:v="urn:schemas-microsoft-com:vml" Requires="v">
                <p:oleObj spid="_x0000_s178310" name="Equation" r:id="rId3" imgW="1498320" imgH="203040" progId="Equation.DSMT4">
                  <p:embed/>
                </p:oleObj>
              </mc:Choice>
              <mc:Fallback>
                <p:oleObj name="Equation" r:id="rId3" imgW="1498320" imgH="203040" progId="Equation.DSMT4">
                  <p:embed/>
                  <p:pic>
                    <p:nvPicPr>
                      <p:cNvPr id="15" name="Object 14" descr="left parenthesis r u right parenthesis cross left parenthesis s v right parenthesis = left parenthesis r s right parenthesis left parenthesis u cross v right parenthesis"/>
                      <p:cNvPicPr/>
                      <p:nvPr/>
                    </p:nvPicPr>
                    <p:blipFill>
                      <a:blip r:embed="rId4"/>
                      <a:stretch>
                        <a:fillRect/>
                      </a:stretch>
                    </p:blipFill>
                    <p:spPr>
                      <a:xfrm>
                        <a:off x="990600" y="2765425"/>
                        <a:ext cx="3211512" cy="434975"/>
                      </a:xfrm>
                      <a:prstGeom prst="rect">
                        <a:avLst/>
                      </a:prstGeom>
                    </p:spPr>
                  </p:pic>
                </p:oleObj>
              </mc:Fallback>
            </mc:AlternateContent>
          </a:graphicData>
        </a:graphic>
      </p:graphicFrame>
      <p:sp>
        <p:nvSpPr>
          <p:cNvPr id="6" name="Content Placeholder 5"/>
          <p:cNvSpPr>
            <a:spLocks noGrp="1"/>
          </p:cNvSpPr>
          <p:nvPr>
            <p:ph idx="15"/>
          </p:nvPr>
        </p:nvSpPr>
        <p:spPr>
          <a:xfrm>
            <a:off x="457200" y="3316935"/>
            <a:ext cx="457200" cy="457200"/>
          </a:xfrm>
        </p:spPr>
        <p:txBody>
          <a:bodyPr/>
          <a:lstStyle/>
          <a:p>
            <a:pPr marL="0" indent="0">
              <a:buNone/>
            </a:pPr>
            <a:r>
              <a:rPr lang="en-IN" sz="2600" b="1" dirty="0"/>
              <a:t>2.</a:t>
            </a:r>
          </a:p>
        </p:txBody>
      </p:sp>
      <p:graphicFrame>
        <p:nvGraphicFramePr>
          <p:cNvPr id="16" name="Object 15" descr="u cross left parenthesis v + w right parenthesis = u cross v + u cross w"/>
          <p:cNvGraphicFramePr>
            <a:graphicFrameLocks noChangeAspect="1"/>
          </p:cNvGraphicFramePr>
          <p:nvPr/>
        </p:nvGraphicFramePr>
        <p:xfrm>
          <a:off x="990600" y="3352800"/>
          <a:ext cx="3620944" cy="435841"/>
        </p:xfrm>
        <a:graphic>
          <a:graphicData uri="http://schemas.openxmlformats.org/presentationml/2006/ole">
            <mc:AlternateContent xmlns:mc="http://schemas.openxmlformats.org/markup-compatibility/2006">
              <mc:Choice xmlns:v="urn:schemas-microsoft-com:vml" Requires="v">
                <p:oleObj spid="_x0000_s178311" name="Equation" r:id="rId5" imgW="1688760" imgH="203040" progId="Equation.DSMT4">
                  <p:embed/>
                </p:oleObj>
              </mc:Choice>
              <mc:Fallback>
                <p:oleObj name="Equation" r:id="rId5" imgW="1688760" imgH="203040" progId="Equation.DSMT4">
                  <p:embed/>
                  <p:pic>
                    <p:nvPicPr>
                      <p:cNvPr id="16" name="Object 15" descr="u cross left parenthesis v + w right parenthesis = u cross v + u cross w"/>
                      <p:cNvPicPr/>
                      <p:nvPr/>
                    </p:nvPicPr>
                    <p:blipFill>
                      <a:blip r:embed="rId6"/>
                      <a:stretch>
                        <a:fillRect/>
                      </a:stretch>
                    </p:blipFill>
                    <p:spPr>
                      <a:xfrm>
                        <a:off x="990600" y="3352800"/>
                        <a:ext cx="3620944" cy="435841"/>
                      </a:xfrm>
                      <a:prstGeom prst="rect">
                        <a:avLst/>
                      </a:prstGeom>
                    </p:spPr>
                  </p:pic>
                </p:oleObj>
              </mc:Fallback>
            </mc:AlternateContent>
          </a:graphicData>
        </a:graphic>
      </p:graphicFrame>
      <p:sp>
        <p:nvSpPr>
          <p:cNvPr id="7" name="Content Placeholder 6"/>
          <p:cNvSpPr>
            <a:spLocks noGrp="1"/>
          </p:cNvSpPr>
          <p:nvPr>
            <p:ph idx="16"/>
          </p:nvPr>
        </p:nvSpPr>
        <p:spPr>
          <a:xfrm>
            <a:off x="443753" y="3886200"/>
            <a:ext cx="470647" cy="457200"/>
          </a:xfrm>
        </p:spPr>
        <p:txBody>
          <a:bodyPr/>
          <a:lstStyle/>
          <a:p>
            <a:pPr marL="0" indent="0">
              <a:buNone/>
            </a:pPr>
            <a:r>
              <a:rPr lang="en-IN" sz="2600" b="1" dirty="0"/>
              <a:t>3.</a:t>
            </a:r>
            <a:endParaRPr lang="en-IN" sz="2600" dirty="0"/>
          </a:p>
        </p:txBody>
      </p:sp>
      <p:graphicFrame>
        <p:nvGraphicFramePr>
          <p:cNvPr id="17" name="Object 16" descr="v cross u = negative left parenthesis u cross v right parenthesis"/>
          <p:cNvGraphicFramePr>
            <a:graphicFrameLocks noChangeAspect="1"/>
          </p:cNvGraphicFramePr>
          <p:nvPr/>
        </p:nvGraphicFramePr>
        <p:xfrm>
          <a:off x="1038180" y="3875065"/>
          <a:ext cx="2260788" cy="458832"/>
        </p:xfrm>
        <a:graphic>
          <a:graphicData uri="http://schemas.openxmlformats.org/presentationml/2006/ole">
            <mc:AlternateContent xmlns:mc="http://schemas.openxmlformats.org/markup-compatibility/2006">
              <mc:Choice xmlns:v="urn:schemas-microsoft-com:vml" Requires="v">
                <p:oleObj spid="_x0000_s178312" name="Equation" r:id="rId7" imgW="1002960" imgH="203040" progId="Equation.DSMT4">
                  <p:embed/>
                </p:oleObj>
              </mc:Choice>
              <mc:Fallback>
                <p:oleObj name="Equation" r:id="rId7" imgW="1002960" imgH="203040" progId="Equation.DSMT4">
                  <p:embed/>
                  <p:pic>
                    <p:nvPicPr>
                      <p:cNvPr id="17" name="Object 16" descr="v cross u = negative left parenthesis u cross v right parenthesis"/>
                      <p:cNvPicPr/>
                      <p:nvPr/>
                    </p:nvPicPr>
                    <p:blipFill>
                      <a:blip r:embed="rId8"/>
                      <a:stretch>
                        <a:fillRect/>
                      </a:stretch>
                    </p:blipFill>
                    <p:spPr>
                      <a:xfrm>
                        <a:off x="1038180" y="3875065"/>
                        <a:ext cx="2260788" cy="458832"/>
                      </a:xfrm>
                      <a:prstGeom prst="rect">
                        <a:avLst/>
                      </a:prstGeom>
                    </p:spPr>
                  </p:pic>
                </p:oleObj>
              </mc:Fallback>
            </mc:AlternateContent>
          </a:graphicData>
        </a:graphic>
      </p:graphicFrame>
      <p:sp>
        <p:nvSpPr>
          <p:cNvPr id="8" name="Content Placeholder 7"/>
          <p:cNvSpPr>
            <a:spLocks noGrp="1"/>
          </p:cNvSpPr>
          <p:nvPr>
            <p:ph idx="17"/>
          </p:nvPr>
        </p:nvSpPr>
        <p:spPr>
          <a:xfrm>
            <a:off x="457200" y="4450975"/>
            <a:ext cx="457200" cy="425825"/>
          </a:xfrm>
        </p:spPr>
        <p:txBody>
          <a:bodyPr/>
          <a:lstStyle/>
          <a:p>
            <a:pPr marL="0" indent="0">
              <a:buNone/>
            </a:pPr>
            <a:r>
              <a:rPr lang="en-IN" sz="2600" b="1" dirty="0"/>
              <a:t>4.</a:t>
            </a:r>
            <a:endParaRPr lang="en-IN" sz="2600" dirty="0"/>
          </a:p>
        </p:txBody>
      </p:sp>
      <p:graphicFrame>
        <p:nvGraphicFramePr>
          <p:cNvPr id="18" name="Object 17" descr="left parenthesis v + w right parenthesis cross u = v cross u + w cross u"/>
          <p:cNvGraphicFramePr>
            <a:graphicFrameLocks noChangeAspect="1"/>
          </p:cNvGraphicFramePr>
          <p:nvPr/>
        </p:nvGraphicFramePr>
        <p:xfrm>
          <a:off x="1060938" y="4462291"/>
          <a:ext cx="3815862" cy="449791"/>
        </p:xfrm>
        <a:graphic>
          <a:graphicData uri="http://schemas.openxmlformats.org/presentationml/2006/ole">
            <mc:AlternateContent xmlns:mc="http://schemas.openxmlformats.org/markup-compatibility/2006">
              <mc:Choice xmlns:v="urn:schemas-microsoft-com:vml" Requires="v">
                <p:oleObj spid="_x0000_s178313" name="Equation" r:id="rId9" imgW="1726920" imgH="203040" progId="Equation.DSMT4">
                  <p:embed/>
                </p:oleObj>
              </mc:Choice>
              <mc:Fallback>
                <p:oleObj name="Equation" r:id="rId9" imgW="1726920" imgH="203040" progId="Equation.DSMT4">
                  <p:embed/>
                  <p:pic>
                    <p:nvPicPr>
                      <p:cNvPr id="18" name="Object 17" descr="left parenthesis v + w right parenthesis cross u = v cross u + w cross u"/>
                      <p:cNvPicPr/>
                      <p:nvPr/>
                    </p:nvPicPr>
                    <p:blipFill>
                      <a:blip r:embed="rId10"/>
                      <a:stretch>
                        <a:fillRect/>
                      </a:stretch>
                    </p:blipFill>
                    <p:spPr>
                      <a:xfrm>
                        <a:off x="1060938" y="4462291"/>
                        <a:ext cx="3815862" cy="449791"/>
                      </a:xfrm>
                      <a:prstGeom prst="rect">
                        <a:avLst/>
                      </a:prstGeom>
                    </p:spPr>
                  </p:pic>
                </p:oleObj>
              </mc:Fallback>
            </mc:AlternateContent>
          </a:graphicData>
        </a:graphic>
      </p:graphicFrame>
      <p:sp>
        <p:nvSpPr>
          <p:cNvPr id="9" name="Content Placeholder 8"/>
          <p:cNvSpPr>
            <a:spLocks noGrp="1"/>
          </p:cNvSpPr>
          <p:nvPr>
            <p:ph idx="18"/>
          </p:nvPr>
        </p:nvSpPr>
        <p:spPr>
          <a:xfrm>
            <a:off x="457200" y="5015755"/>
            <a:ext cx="430306" cy="457200"/>
          </a:xfrm>
        </p:spPr>
        <p:txBody>
          <a:bodyPr/>
          <a:lstStyle/>
          <a:p>
            <a:pPr marL="0" indent="0">
              <a:buNone/>
            </a:pPr>
            <a:r>
              <a:rPr lang="en-IN" sz="2600" b="1" dirty="0"/>
              <a:t>5.</a:t>
            </a:r>
            <a:endParaRPr lang="en-IN" sz="2600" dirty="0"/>
          </a:p>
        </p:txBody>
      </p:sp>
      <p:graphicFrame>
        <p:nvGraphicFramePr>
          <p:cNvPr id="19" name="Object 18" descr="0 cross u = 0"/>
          <p:cNvGraphicFramePr>
            <a:graphicFrameLocks noChangeAspect="1"/>
          </p:cNvGraphicFramePr>
          <p:nvPr/>
        </p:nvGraphicFramePr>
        <p:xfrm>
          <a:off x="1038225" y="5034179"/>
          <a:ext cx="1286987" cy="420846"/>
        </p:xfrm>
        <a:graphic>
          <a:graphicData uri="http://schemas.openxmlformats.org/presentationml/2006/ole">
            <mc:AlternateContent xmlns:mc="http://schemas.openxmlformats.org/markup-compatibility/2006">
              <mc:Choice xmlns:v="urn:schemas-microsoft-com:vml" Requires="v">
                <p:oleObj spid="_x0000_s178314" name="Equation" r:id="rId11" imgW="545760" imgH="177480" progId="Equation.DSMT4">
                  <p:embed/>
                </p:oleObj>
              </mc:Choice>
              <mc:Fallback>
                <p:oleObj name="Equation" r:id="rId11" imgW="545760" imgH="177480" progId="Equation.DSMT4">
                  <p:embed/>
                  <p:pic>
                    <p:nvPicPr>
                      <p:cNvPr id="19" name="Object 18" descr="0 cross u = 0"/>
                      <p:cNvPicPr/>
                      <p:nvPr/>
                    </p:nvPicPr>
                    <p:blipFill>
                      <a:blip r:embed="rId12"/>
                      <a:stretch>
                        <a:fillRect/>
                      </a:stretch>
                    </p:blipFill>
                    <p:spPr>
                      <a:xfrm>
                        <a:off x="1038225" y="5034179"/>
                        <a:ext cx="1286987" cy="420846"/>
                      </a:xfrm>
                      <a:prstGeom prst="rect">
                        <a:avLst/>
                      </a:prstGeom>
                    </p:spPr>
                  </p:pic>
                </p:oleObj>
              </mc:Fallback>
            </mc:AlternateContent>
          </a:graphicData>
        </a:graphic>
      </p:graphicFrame>
      <p:sp>
        <p:nvSpPr>
          <p:cNvPr id="10" name="Content Placeholder 9"/>
          <p:cNvSpPr>
            <a:spLocks noGrp="1"/>
          </p:cNvSpPr>
          <p:nvPr>
            <p:ph idx="19"/>
          </p:nvPr>
        </p:nvSpPr>
        <p:spPr>
          <a:xfrm>
            <a:off x="457200" y="5593974"/>
            <a:ext cx="439271" cy="488576"/>
          </a:xfrm>
        </p:spPr>
        <p:txBody>
          <a:bodyPr/>
          <a:lstStyle/>
          <a:p>
            <a:pPr marL="0" indent="0">
              <a:buNone/>
            </a:pPr>
            <a:r>
              <a:rPr lang="en-IN" sz="2600" b="1" dirty="0"/>
              <a:t>6.</a:t>
            </a:r>
          </a:p>
        </p:txBody>
      </p:sp>
      <p:graphicFrame>
        <p:nvGraphicFramePr>
          <p:cNvPr id="20" name="Object 19" descr="u cross left parenthesis v cross w right parenthesis = left parenthesis u cross w right parenthesis, v minus left parenthesis u cross v right parenthesis, w">
            <a:extLst>
              <a:ext uri="{FF2B5EF4-FFF2-40B4-BE49-F238E27FC236}">
                <a16:creationId xmlns:a16="http://schemas.microsoft.com/office/drawing/2014/main" id="{B0095C66-7ED7-4F56-90C7-9DE133DFD6DD}"/>
              </a:ext>
            </a:extLst>
          </p:cNvPr>
          <p:cNvGraphicFramePr>
            <a:graphicFrameLocks noChangeAspect="1"/>
          </p:cNvGraphicFramePr>
          <p:nvPr/>
        </p:nvGraphicFramePr>
        <p:xfrm>
          <a:off x="1086382" y="5612631"/>
          <a:ext cx="4191973" cy="441260"/>
        </p:xfrm>
        <a:graphic>
          <a:graphicData uri="http://schemas.openxmlformats.org/presentationml/2006/ole">
            <mc:AlternateContent xmlns:mc="http://schemas.openxmlformats.org/markup-compatibility/2006">
              <mc:Choice xmlns:v="urn:schemas-microsoft-com:vml" Requires="v">
                <p:oleObj spid="_x0000_s178315" name="Equation" r:id="rId13" imgW="4584600" imgH="482400" progId="Equation.DSMT4">
                  <p:embed/>
                </p:oleObj>
              </mc:Choice>
              <mc:Fallback>
                <p:oleObj name="Equation" r:id="rId13" imgW="4584600" imgH="482400" progId="Equation.DSMT4">
                  <p:embed/>
                  <p:pic>
                    <p:nvPicPr>
                      <p:cNvPr id="20" name="Object 19" descr="u cross left parenthesis v cross w right parenthesis = left parenthesis u cross w right parenthesis, v minus left parenthesis u cross v right parenthesis, w">
                        <a:extLst>
                          <a:ext uri="{FF2B5EF4-FFF2-40B4-BE49-F238E27FC236}">
                            <a16:creationId xmlns:a16="http://schemas.microsoft.com/office/drawing/2014/main" id="{B0095C66-7ED7-4F56-90C7-9DE133DFD6DD}"/>
                          </a:ext>
                        </a:extLst>
                      </p:cNvPr>
                      <p:cNvPicPr/>
                      <p:nvPr/>
                    </p:nvPicPr>
                    <p:blipFill>
                      <a:blip r:embed="rId14"/>
                      <a:stretch>
                        <a:fillRect/>
                      </a:stretch>
                    </p:blipFill>
                    <p:spPr>
                      <a:xfrm>
                        <a:off x="1086382" y="5612631"/>
                        <a:ext cx="4191973" cy="441260"/>
                      </a:xfrm>
                      <a:prstGeom prst="rect">
                        <a:avLst/>
                      </a:prstGeom>
                    </p:spPr>
                  </p:pic>
                </p:oleObj>
              </mc:Fallback>
            </mc:AlternateContent>
          </a:graphicData>
        </a:graphic>
      </p:graphicFrame>
    </p:spTree>
    <p:extLst>
      <p:ext uri="{BB962C8B-B14F-4D97-AF65-F5344CB8AC3E}">
        <p14:creationId xmlns:p14="http://schemas.microsoft.com/office/powerpoint/2010/main" val="24833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The Magnitude of Start Expression u Cross v End Expression Is the Area of a Parallelogram </a:t>
            </a:r>
            <a:r>
              <a:rPr lang="en-US" sz="2000" b="0" dirty="0"/>
              <a:t>(1 of 2)</a:t>
            </a:r>
            <a:endParaRPr lang="en-IN" sz="2000" b="0" dirty="0"/>
          </a:p>
        </p:txBody>
      </p:sp>
      <p:pic>
        <p:nvPicPr>
          <p:cNvPr id="7" name="Content Placeholder 6" descr="An illustration depicts a parallelogram with u and v as adjacent sides. For long description in Notes pane, press F6.">
            <a:extLst>
              <a:ext uri="{FF2B5EF4-FFF2-40B4-BE49-F238E27FC236}">
                <a16:creationId xmlns:a16="http://schemas.microsoft.com/office/drawing/2014/main" id="{4A21E9C2-A0E1-4D5C-8DB3-D6E84DDE6E0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143555" y="1843465"/>
            <a:ext cx="4943045" cy="3490535"/>
          </a:xfrm>
        </p:spPr>
      </p:pic>
      <p:sp>
        <p:nvSpPr>
          <p:cNvPr id="3" name="Content Placeholder 2"/>
          <p:cNvSpPr>
            <a:spLocks noGrp="1"/>
          </p:cNvSpPr>
          <p:nvPr>
            <p:ph idx="1"/>
          </p:nvPr>
        </p:nvSpPr>
        <p:spPr>
          <a:xfrm>
            <a:off x="452718" y="5616388"/>
            <a:ext cx="8229600" cy="502023"/>
          </a:xfrm>
        </p:spPr>
        <p:txBody>
          <a:bodyPr/>
          <a:lstStyle/>
          <a:p>
            <a:pPr marL="0" indent="0">
              <a:buNone/>
            </a:pPr>
            <a:r>
              <a:rPr lang="en-US" sz="3200" dirty="0"/>
              <a:t>The parallelogram determined by </a:t>
            </a:r>
            <a:r>
              <a:rPr lang="en-US" sz="3200" b="1" dirty="0"/>
              <a:t>u </a:t>
            </a:r>
            <a:r>
              <a:rPr lang="en-US" sz="3200" dirty="0"/>
              <a:t>and </a:t>
            </a:r>
            <a:r>
              <a:rPr lang="en-US" sz="3200" b="1" dirty="0"/>
              <a:t>v</a:t>
            </a:r>
            <a:r>
              <a:rPr lang="en-US" sz="3200" dirty="0"/>
              <a:t>.</a:t>
            </a:r>
            <a:endParaRPr lang="en-IN" sz="3200" dirty="0"/>
          </a:p>
        </p:txBody>
      </p:sp>
    </p:spTree>
    <p:extLst>
      <p:ext uri="{BB962C8B-B14F-4D97-AF65-F5344CB8AC3E}">
        <p14:creationId xmlns:p14="http://schemas.microsoft.com/office/powerpoint/2010/main" val="7181136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The Magnitude of Start Expression u Cross v End Expression Is the Area of a Parallelogram </a:t>
            </a:r>
            <a:r>
              <a:rPr lang="en-US" sz="2000" b="0" dirty="0"/>
              <a:t>(2 of 2)</a:t>
            </a:r>
            <a:endParaRPr lang="en-IN" sz="2000" b="0" dirty="0"/>
          </a:p>
        </p:txBody>
      </p:sp>
      <p:graphicFrame>
        <p:nvGraphicFramePr>
          <p:cNvPr id="7" name="Object 6" descr="the magnitude of start expression u cross v end expression = the magnitude of u the magnitude of v the magnitude of sine of theta the magnitude of n = the magnitude of u the magnitude of v sine of theta.">
            <a:extLst>
              <a:ext uri="{FF2B5EF4-FFF2-40B4-BE49-F238E27FC236}">
                <a16:creationId xmlns:a16="http://schemas.microsoft.com/office/drawing/2014/main" id="{9BD0789B-4C42-44AB-A9E0-7716628A947E}"/>
              </a:ext>
            </a:extLst>
          </p:cNvPr>
          <p:cNvGraphicFramePr>
            <a:graphicFrameLocks noChangeAspect="1"/>
          </p:cNvGraphicFramePr>
          <p:nvPr/>
        </p:nvGraphicFramePr>
        <p:xfrm>
          <a:off x="2100707" y="2238502"/>
          <a:ext cx="5501386" cy="583946"/>
        </p:xfrm>
        <a:graphic>
          <a:graphicData uri="http://schemas.openxmlformats.org/presentationml/2006/ole">
            <mc:AlternateContent xmlns:mc="http://schemas.openxmlformats.org/markup-compatibility/2006">
              <mc:Choice xmlns:v="urn:schemas-microsoft-com:vml" Requires="v">
                <p:oleObj spid="_x0000_s179224" name="Equation" r:id="rId3" imgW="4546440" imgH="482400" progId="Equation.DSMT4">
                  <p:embed/>
                </p:oleObj>
              </mc:Choice>
              <mc:Fallback>
                <p:oleObj name="Equation" r:id="rId3" imgW="4546440" imgH="482400" progId="Equation.DSMT4">
                  <p:embed/>
                  <p:pic>
                    <p:nvPicPr>
                      <p:cNvPr id="7" name="Object 6" descr="the magnitude of start expression u cross v end expression = the magnitude of u the magnitude of v the magnitude of sine of theta the magnitude of n = the magnitude of u the magnitude of v sine of theta.">
                        <a:extLst>
                          <a:ext uri="{FF2B5EF4-FFF2-40B4-BE49-F238E27FC236}">
                            <a16:creationId xmlns:a16="http://schemas.microsoft.com/office/drawing/2014/main" id="{9BD0789B-4C42-44AB-A9E0-7716628A947E}"/>
                          </a:ext>
                        </a:extLst>
                      </p:cNvPr>
                      <p:cNvPicPr/>
                      <p:nvPr/>
                    </p:nvPicPr>
                    <p:blipFill>
                      <a:blip r:embed="rId4"/>
                      <a:stretch>
                        <a:fillRect/>
                      </a:stretch>
                    </p:blipFill>
                    <p:spPr>
                      <a:xfrm>
                        <a:off x="2100707" y="2238502"/>
                        <a:ext cx="5501386" cy="583946"/>
                      </a:xfrm>
                      <a:prstGeom prst="rect">
                        <a:avLst/>
                      </a:prstGeom>
                    </p:spPr>
                  </p:pic>
                </p:oleObj>
              </mc:Fallback>
            </mc:AlternateContent>
          </a:graphicData>
        </a:graphic>
      </p:graphicFrame>
    </p:spTree>
    <p:extLst>
      <p:ext uri="{BB962C8B-B14F-4D97-AF65-F5344CB8AC3E}">
        <p14:creationId xmlns:p14="http://schemas.microsoft.com/office/powerpoint/2010/main" val="151438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Determinant Formula for u Cross v </a:t>
            </a:r>
            <a:r>
              <a:rPr lang="en-US" sz="2000" b="0" dirty="0"/>
              <a:t>(1 of 5)</a:t>
            </a:r>
            <a:endParaRPr lang="en-IN" sz="2000" b="0" dirty="0"/>
          </a:p>
        </p:txBody>
      </p:sp>
      <p:sp>
        <p:nvSpPr>
          <p:cNvPr id="3" name="Content Placeholder 2"/>
          <p:cNvSpPr>
            <a:spLocks noGrp="1"/>
          </p:cNvSpPr>
          <p:nvPr>
            <p:ph idx="1"/>
          </p:nvPr>
        </p:nvSpPr>
        <p:spPr>
          <a:xfrm>
            <a:off x="457200" y="1600201"/>
            <a:ext cx="7010400" cy="1066800"/>
          </a:xfrm>
        </p:spPr>
        <p:txBody>
          <a:bodyPr/>
          <a:lstStyle/>
          <a:p>
            <a:pPr marL="0" indent="0">
              <a:buNone/>
            </a:pPr>
            <a:r>
              <a:rPr lang="en-US" sz="3200" b="1" dirty="0"/>
              <a:t>Calculating the Cross Product as a Determinant</a:t>
            </a:r>
          </a:p>
        </p:txBody>
      </p:sp>
      <p:sp>
        <p:nvSpPr>
          <p:cNvPr id="4" name="Content Placeholder 3"/>
          <p:cNvSpPr>
            <a:spLocks noGrp="1"/>
          </p:cNvSpPr>
          <p:nvPr>
            <p:ph idx="13"/>
          </p:nvPr>
        </p:nvSpPr>
        <p:spPr>
          <a:xfrm>
            <a:off x="457200" y="2819400"/>
            <a:ext cx="412376" cy="609600"/>
          </a:xfrm>
        </p:spPr>
        <p:txBody>
          <a:bodyPr/>
          <a:lstStyle/>
          <a:p>
            <a:pPr marL="0" indent="0">
              <a:buNone/>
            </a:pPr>
            <a:r>
              <a:rPr lang="en-IN" sz="3200" dirty="0"/>
              <a:t>If</a:t>
            </a:r>
          </a:p>
        </p:txBody>
      </p:sp>
      <p:graphicFrame>
        <p:nvGraphicFramePr>
          <p:cNvPr id="15" name="Object 14" descr="u = u sub 1 i + u sub 2 j + u sub 3 k and v = upsilon sub 1 i + upsilon sub 2 j + upsilon sub 3 k,">
            <a:extLst>
              <a:ext uri="{FF2B5EF4-FFF2-40B4-BE49-F238E27FC236}">
                <a16:creationId xmlns:a16="http://schemas.microsoft.com/office/drawing/2014/main" id="{44D7F4E9-B542-4DC3-A735-1F54EB8247F3}"/>
              </a:ext>
            </a:extLst>
          </p:cNvPr>
          <p:cNvGraphicFramePr>
            <a:graphicFrameLocks noChangeAspect="1"/>
          </p:cNvGraphicFramePr>
          <p:nvPr/>
        </p:nvGraphicFramePr>
        <p:xfrm>
          <a:off x="943977" y="2847975"/>
          <a:ext cx="6707188" cy="481013"/>
        </p:xfrm>
        <a:graphic>
          <a:graphicData uri="http://schemas.openxmlformats.org/presentationml/2006/ole">
            <mc:AlternateContent xmlns:mc="http://schemas.openxmlformats.org/markup-compatibility/2006">
              <mc:Choice xmlns:v="urn:schemas-microsoft-com:vml" Requires="v">
                <p:oleObj spid="_x0000_s180270" name="Equation" r:id="rId3" imgW="5486400" imgH="393480" progId="Equation.DSMT4">
                  <p:embed/>
                </p:oleObj>
              </mc:Choice>
              <mc:Fallback>
                <p:oleObj name="Equation" r:id="rId3" imgW="5486400" imgH="393480" progId="Equation.DSMT4">
                  <p:embed/>
                  <p:pic>
                    <p:nvPicPr>
                      <p:cNvPr id="15" name="Object 14" descr="u = u sub 1 i + u sub 2 j + u sub 3 k and v = upsilon sub 1 i + upsilon sub 2 j + upsilon sub 3 k,">
                        <a:extLst>
                          <a:ext uri="{FF2B5EF4-FFF2-40B4-BE49-F238E27FC236}">
                            <a16:creationId xmlns:a16="http://schemas.microsoft.com/office/drawing/2014/main" id="{44D7F4E9-B542-4DC3-A735-1F54EB8247F3}"/>
                          </a:ext>
                        </a:extLst>
                      </p:cNvPr>
                      <p:cNvPicPr/>
                      <p:nvPr/>
                    </p:nvPicPr>
                    <p:blipFill>
                      <a:blip r:embed="rId4"/>
                      <a:stretch>
                        <a:fillRect/>
                      </a:stretch>
                    </p:blipFill>
                    <p:spPr>
                      <a:xfrm>
                        <a:off x="943977" y="2847975"/>
                        <a:ext cx="6707188" cy="481013"/>
                      </a:xfrm>
                      <a:prstGeom prst="rect">
                        <a:avLst/>
                      </a:prstGeom>
                    </p:spPr>
                  </p:pic>
                </p:oleObj>
              </mc:Fallback>
            </mc:AlternateContent>
          </a:graphicData>
        </a:graphic>
      </p:graphicFrame>
      <p:sp>
        <p:nvSpPr>
          <p:cNvPr id="5" name="Content Placeholder 4"/>
          <p:cNvSpPr>
            <a:spLocks noGrp="1"/>
          </p:cNvSpPr>
          <p:nvPr>
            <p:ph idx="14"/>
          </p:nvPr>
        </p:nvSpPr>
        <p:spPr>
          <a:xfrm>
            <a:off x="7779005" y="2820854"/>
            <a:ext cx="1004047" cy="609600"/>
          </a:xfrm>
        </p:spPr>
        <p:txBody>
          <a:bodyPr/>
          <a:lstStyle/>
          <a:p>
            <a:pPr marL="0" indent="0">
              <a:buNone/>
            </a:pPr>
            <a:r>
              <a:rPr lang="en-IN" sz="3200" dirty="0"/>
              <a:t>then</a:t>
            </a:r>
          </a:p>
        </p:txBody>
      </p:sp>
      <p:graphicFrame>
        <p:nvGraphicFramePr>
          <p:cNvPr id="16" name="Object 15" descr="u cross v = the determinant of a 3 by 3 matrix with the following row entries. Row 1. i, j, k. Row 2. u sub 1, u sub 2, u sub 3. Row 3. Upsilon sub 1, upsilon sub 2, upsilon sub 3.">
            <a:extLst>
              <a:ext uri="{FF2B5EF4-FFF2-40B4-BE49-F238E27FC236}">
                <a16:creationId xmlns:a16="http://schemas.microsoft.com/office/drawing/2014/main" id="{5CA8E9F6-2D25-408F-BB8F-E173F4C20E12}"/>
              </a:ext>
            </a:extLst>
          </p:cNvPr>
          <p:cNvGraphicFramePr>
            <a:graphicFrameLocks noChangeAspect="1"/>
          </p:cNvGraphicFramePr>
          <p:nvPr/>
        </p:nvGraphicFramePr>
        <p:xfrm>
          <a:off x="3352800" y="4038600"/>
          <a:ext cx="2679700" cy="1549400"/>
        </p:xfrm>
        <a:graphic>
          <a:graphicData uri="http://schemas.openxmlformats.org/presentationml/2006/ole">
            <mc:AlternateContent xmlns:mc="http://schemas.openxmlformats.org/markup-compatibility/2006">
              <mc:Choice xmlns:v="urn:schemas-microsoft-com:vml" Requires="v">
                <p:oleObj spid="_x0000_s180271" name="Equation" r:id="rId5" imgW="2679480" imgH="1549080" progId="Equation.DSMT4">
                  <p:embed/>
                </p:oleObj>
              </mc:Choice>
              <mc:Fallback>
                <p:oleObj name="Equation" r:id="rId5" imgW="2679480" imgH="1549080" progId="Equation.DSMT4">
                  <p:embed/>
                  <p:pic>
                    <p:nvPicPr>
                      <p:cNvPr id="16" name="Object 15" descr="u cross v = the determinant of a 3 by 3 matrix with the following row entries. Row 1. i, j, k. Row 2. u sub 1, u sub 2, u sub 3. Row 3. Upsilon sub 1, upsilon sub 2, upsilon sub 3.">
                        <a:extLst>
                          <a:ext uri="{FF2B5EF4-FFF2-40B4-BE49-F238E27FC236}">
                            <a16:creationId xmlns:a16="http://schemas.microsoft.com/office/drawing/2014/main" id="{5CA8E9F6-2D25-408F-BB8F-E173F4C20E12}"/>
                          </a:ext>
                        </a:extLst>
                      </p:cNvPr>
                      <p:cNvPicPr/>
                      <p:nvPr/>
                    </p:nvPicPr>
                    <p:blipFill>
                      <a:blip r:embed="rId6"/>
                      <a:stretch>
                        <a:fillRect/>
                      </a:stretch>
                    </p:blipFill>
                    <p:spPr>
                      <a:xfrm>
                        <a:off x="3352800" y="4038600"/>
                        <a:ext cx="2679700" cy="1549400"/>
                      </a:xfrm>
                      <a:prstGeom prst="rect">
                        <a:avLst/>
                      </a:prstGeom>
                    </p:spPr>
                  </p:pic>
                </p:oleObj>
              </mc:Fallback>
            </mc:AlternateContent>
          </a:graphicData>
        </a:graphic>
      </p:graphicFrame>
    </p:spTree>
    <p:extLst>
      <p:ext uri="{BB962C8B-B14F-4D97-AF65-F5344CB8AC3E}">
        <p14:creationId xmlns:p14="http://schemas.microsoft.com/office/powerpoint/2010/main" val="15535404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Determinant Formula for u Cross v </a:t>
            </a:r>
            <a:r>
              <a:rPr lang="en-US" sz="2000" b="0" dirty="0"/>
              <a:t>(2 of 5)</a:t>
            </a:r>
            <a:endParaRPr lang="en-IN" sz="3400" dirty="0"/>
          </a:p>
        </p:txBody>
      </p:sp>
      <p:sp>
        <p:nvSpPr>
          <p:cNvPr id="3" name="Content Placeholder 2"/>
          <p:cNvSpPr>
            <a:spLocks noGrp="1"/>
          </p:cNvSpPr>
          <p:nvPr>
            <p:ph idx="1"/>
          </p:nvPr>
        </p:nvSpPr>
        <p:spPr>
          <a:xfrm>
            <a:off x="457200" y="1600200"/>
            <a:ext cx="2514600" cy="533399"/>
          </a:xfrm>
        </p:spPr>
        <p:txBody>
          <a:bodyPr/>
          <a:lstStyle/>
          <a:p>
            <a:pPr marL="0" indent="0">
              <a:buNone/>
            </a:pPr>
            <a:r>
              <a:rPr lang="en-US" b="1" dirty="0"/>
              <a:t>Example: </a:t>
            </a:r>
            <a:r>
              <a:rPr lang="en-US" dirty="0"/>
              <a:t>Find</a:t>
            </a:r>
            <a:endParaRPr lang="en-IN" dirty="0"/>
          </a:p>
        </p:txBody>
      </p:sp>
      <p:graphicFrame>
        <p:nvGraphicFramePr>
          <p:cNvPr id="18" name="Object 17" descr="u cross v and v cross u if u = 2 i + j + k and"/>
          <p:cNvGraphicFramePr>
            <a:graphicFrameLocks noChangeAspect="1"/>
          </p:cNvGraphicFramePr>
          <p:nvPr/>
        </p:nvGraphicFramePr>
        <p:xfrm>
          <a:off x="3101975" y="1591235"/>
          <a:ext cx="5508625" cy="504825"/>
        </p:xfrm>
        <a:graphic>
          <a:graphicData uri="http://schemas.openxmlformats.org/presentationml/2006/ole">
            <mc:AlternateContent xmlns:mc="http://schemas.openxmlformats.org/markup-compatibility/2006">
              <mc:Choice xmlns:v="urn:schemas-microsoft-com:vml" Requires="v">
                <p:oleObj spid="_x0000_s181360" name="Equation" r:id="rId3" imgW="2222280" imgH="203040" progId="Equation.DSMT4">
                  <p:embed/>
                </p:oleObj>
              </mc:Choice>
              <mc:Fallback>
                <p:oleObj name="Equation" r:id="rId3" imgW="2222280" imgH="203040" progId="Equation.DSMT4">
                  <p:embed/>
                  <p:pic>
                    <p:nvPicPr>
                      <p:cNvPr id="18" name="Object 17" descr="u cross v and v cross u if u = 2 i + j + k and"/>
                      <p:cNvPicPr/>
                      <p:nvPr/>
                    </p:nvPicPr>
                    <p:blipFill>
                      <a:blip r:embed="rId4"/>
                      <a:stretch>
                        <a:fillRect/>
                      </a:stretch>
                    </p:blipFill>
                    <p:spPr>
                      <a:xfrm>
                        <a:off x="3101975" y="1591235"/>
                        <a:ext cx="5508625" cy="504825"/>
                      </a:xfrm>
                      <a:prstGeom prst="rect">
                        <a:avLst/>
                      </a:prstGeom>
                    </p:spPr>
                  </p:pic>
                </p:oleObj>
              </mc:Fallback>
            </mc:AlternateContent>
          </a:graphicData>
        </a:graphic>
      </p:graphicFrame>
      <p:graphicFrame>
        <p:nvGraphicFramePr>
          <p:cNvPr id="19" name="Object 18" descr="v = negative 4 i + 3 j + k."/>
          <p:cNvGraphicFramePr>
            <a:graphicFrameLocks noChangeAspect="1"/>
          </p:cNvGraphicFramePr>
          <p:nvPr/>
        </p:nvGraphicFramePr>
        <p:xfrm>
          <a:off x="457200" y="2190559"/>
          <a:ext cx="2576536" cy="521832"/>
        </p:xfrm>
        <a:graphic>
          <a:graphicData uri="http://schemas.openxmlformats.org/presentationml/2006/ole">
            <mc:AlternateContent xmlns:mc="http://schemas.openxmlformats.org/markup-compatibility/2006">
              <mc:Choice xmlns:v="urn:schemas-microsoft-com:vml" Requires="v">
                <p:oleObj spid="_x0000_s181361" name="Equation" r:id="rId5" imgW="1002960" imgH="203040" progId="Equation.DSMT4">
                  <p:embed/>
                </p:oleObj>
              </mc:Choice>
              <mc:Fallback>
                <p:oleObj name="Equation" r:id="rId5" imgW="1002960" imgH="203040" progId="Equation.DSMT4">
                  <p:embed/>
                  <p:pic>
                    <p:nvPicPr>
                      <p:cNvPr id="19" name="Object 18" descr="v = negative 4 i + 3 j + k."/>
                      <p:cNvPicPr/>
                      <p:nvPr/>
                    </p:nvPicPr>
                    <p:blipFill>
                      <a:blip r:embed="rId6"/>
                      <a:stretch>
                        <a:fillRect/>
                      </a:stretch>
                    </p:blipFill>
                    <p:spPr>
                      <a:xfrm>
                        <a:off x="457200" y="2190559"/>
                        <a:ext cx="2576536" cy="521832"/>
                      </a:xfrm>
                      <a:prstGeom prst="rect">
                        <a:avLst/>
                      </a:prstGeom>
                    </p:spPr>
                  </p:pic>
                </p:oleObj>
              </mc:Fallback>
            </mc:AlternateContent>
          </a:graphicData>
        </a:graphic>
      </p:graphicFrame>
      <p:sp>
        <p:nvSpPr>
          <p:cNvPr id="4" name="Content Placeholder 3"/>
          <p:cNvSpPr>
            <a:spLocks noGrp="1"/>
          </p:cNvSpPr>
          <p:nvPr>
            <p:ph idx="13"/>
          </p:nvPr>
        </p:nvSpPr>
        <p:spPr>
          <a:xfrm>
            <a:off x="457200" y="2819400"/>
            <a:ext cx="7848600" cy="533400"/>
          </a:xfrm>
        </p:spPr>
        <p:txBody>
          <a:bodyPr/>
          <a:lstStyle/>
          <a:p>
            <a:pPr marL="0" indent="0">
              <a:buNone/>
            </a:pPr>
            <a:r>
              <a:rPr lang="en-US" b="1" dirty="0"/>
              <a:t>Solution:</a:t>
            </a:r>
            <a:r>
              <a:rPr lang="en-US" dirty="0"/>
              <a:t> We expand the symbolic determinant:</a:t>
            </a:r>
            <a:endParaRPr lang="en-IN" dirty="0"/>
          </a:p>
        </p:txBody>
      </p:sp>
      <p:graphicFrame>
        <p:nvGraphicFramePr>
          <p:cNvPr id="15" name="Object 14" descr="u cross v = the determinant of a 3 by 3 matrix with the following row entries. Row 1. i, j, k. Row 2. 2, 1, 1. Row 3. Negative 4, 3, 1. This equals the determinant of a 2 by 2 matrix with the following row entries, row 1, 1, 1, and row 2, 3, 1, times i minus the determinant of a 2 by 2 matrix with the following row entries, row 1, 2, 1, and row 2, negative 4, 1, times j + the determinant of a 2 by 2 matrix with the following row entries, row 1, 2, 1, and row 2, negative 4, 3, times k">
            <a:extLst>
              <a:ext uri="{FF2B5EF4-FFF2-40B4-BE49-F238E27FC236}">
                <a16:creationId xmlns:a16="http://schemas.microsoft.com/office/drawing/2014/main" id="{E21E8F34-8869-46B4-BB19-C3BBE970FEF0}"/>
              </a:ext>
            </a:extLst>
          </p:cNvPr>
          <p:cNvGraphicFramePr>
            <a:graphicFrameLocks noChangeAspect="1"/>
          </p:cNvGraphicFramePr>
          <p:nvPr/>
        </p:nvGraphicFramePr>
        <p:xfrm>
          <a:off x="1578716" y="3450924"/>
          <a:ext cx="6545369" cy="1503832"/>
        </p:xfrm>
        <a:graphic>
          <a:graphicData uri="http://schemas.openxmlformats.org/presentationml/2006/ole">
            <mc:AlternateContent xmlns:mc="http://schemas.openxmlformats.org/markup-compatibility/2006">
              <mc:Choice xmlns:v="urn:schemas-microsoft-com:vml" Requires="v">
                <p:oleObj spid="_x0000_s181362" name="Equation" r:id="rId7" imgW="6743520" imgH="1549080" progId="Equation.DSMT4">
                  <p:embed/>
                </p:oleObj>
              </mc:Choice>
              <mc:Fallback>
                <p:oleObj name="Equation" r:id="rId7" imgW="6743520" imgH="1549080" progId="Equation.DSMT4">
                  <p:embed/>
                  <p:pic>
                    <p:nvPicPr>
                      <p:cNvPr id="15" name="Object 14" descr="u cross v = the determinant of a 3 by 3 matrix with the following row entries. Row 1. i, j, k. Row 2. 2, 1, 1. Row 3. Negative 4, 3, 1. This equals the determinant of a 2 by 2 matrix with the following row entries, row 1, 1, 1, and row 2, 3, 1, times i minus the determinant of a 2 by 2 matrix with the following row entries, row 1, 2, 1, and row 2, negative 4, 1, times j + the determinant of a 2 by 2 matrix with the following row entries, row 1, 2, 1, and row 2, negative 4, 3, times k">
                        <a:extLst>
                          <a:ext uri="{FF2B5EF4-FFF2-40B4-BE49-F238E27FC236}">
                            <a16:creationId xmlns:a16="http://schemas.microsoft.com/office/drawing/2014/main" id="{E21E8F34-8869-46B4-BB19-C3BBE970FEF0}"/>
                          </a:ext>
                        </a:extLst>
                      </p:cNvPr>
                      <p:cNvPicPr/>
                      <p:nvPr/>
                    </p:nvPicPr>
                    <p:blipFill>
                      <a:blip r:embed="rId8"/>
                      <a:stretch>
                        <a:fillRect/>
                      </a:stretch>
                    </p:blipFill>
                    <p:spPr>
                      <a:xfrm>
                        <a:off x="1578716" y="3450924"/>
                        <a:ext cx="6545369" cy="1503832"/>
                      </a:xfrm>
                      <a:prstGeom prst="rect">
                        <a:avLst/>
                      </a:prstGeom>
                    </p:spPr>
                  </p:pic>
                </p:oleObj>
              </mc:Fallback>
            </mc:AlternateContent>
          </a:graphicData>
        </a:graphic>
      </p:graphicFrame>
      <p:graphicFrame>
        <p:nvGraphicFramePr>
          <p:cNvPr id="16" name="Object 15" descr=" = negative 2 i minus 6 j + 10 k">
            <a:extLst>
              <a:ext uri="{FF2B5EF4-FFF2-40B4-BE49-F238E27FC236}">
                <a16:creationId xmlns:a16="http://schemas.microsoft.com/office/drawing/2014/main" id="{60E537E6-7FCC-484F-9F7C-E3E595652CA1}"/>
              </a:ext>
            </a:extLst>
          </p:cNvPr>
          <p:cNvGraphicFramePr>
            <a:graphicFrameLocks noChangeAspect="1"/>
          </p:cNvGraphicFramePr>
          <p:nvPr/>
        </p:nvGraphicFramePr>
        <p:xfrm>
          <a:off x="2339340" y="5090732"/>
          <a:ext cx="2308860" cy="397637"/>
        </p:xfrm>
        <a:graphic>
          <a:graphicData uri="http://schemas.openxmlformats.org/presentationml/2006/ole">
            <mc:AlternateContent xmlns:mc="http://schemas.openxmlformats.org/markup-compatibility/2006">
              <mc:Choice xmlns:v="urn:schemas-microsoft-com:vml" Requires="v">
                <p:oleObj spid="_x0000_s181363" name="Equation" r:id="rId9" imgW="2286000" imgH="393480" progId="Equation.DSMT4">
                  <p:embed/>
                </p:oleObj>
              </mc:Choice>
              <mc:Fallback>
                <p:oleObj name="Equation" r:id="rId9" imgW="2286000" imgH="393480" progId="Equation.DSMT4">
                  <p:embed/>
                  <p:pic>
                    <p:nvPicPr>
                      <p:cNvPr id="16" name="Object 15" descr=" = negative 2 i minus 6 j + 10 k">
                        <a:extLst>
                          <a:ext uri="{FF2B5EF4-FFF2-40B4-BE49-F238E27FC236}">
                            <a16:creationId xmlns:a16="http://schemas.microsoft.com/office/drawing/2014/main" id="{60E537E6-7FCC-484F-9F7C-E3E595652CA1}"/>
                          </a:ext>
                        </a:extLst>
                      </p:cNvPr>
                      <p:cNvPicPr/>
                      <p:nvPr/>
                    </p:nvPicPr>
                    <p:blipFill>
                      <a:blip r:embed="rId10"/>
                      <a:stretch>
                        <a:fillRect/>
                      </a:stretch>
                    </p:blipFill>
                    <p:spPr>
                      <a:xfrm>
                        <a:off x="2339340" y="5090732"/>
                        <a:ext cx="2308860" cy="397637"/>
                      </a:xfrm>
                      <a:prstGeom prst="rect">
                        <a:avLst/>
                      </a:prstGeom>
                    </p:spPr>
                  </p:pic>
                </p:oleObj>
              </mc:Fallback>
            </mc:AlternateContent>
          </a:graphicData>
        </a:graphic>
      </p:graphicFrame>
      <p:graphicFrame>
        <p:nvGraphicFramePr>
          <p:cNvPr id="17" name="Object 16" descr="v cross u = negative left parenthesis u cross v right parenthesis = 2 i + 6 j minus 10 k">
            <a:extLst>
              <a:ext uri="{FF2B5EF4-FFF2-40B4-BE49-F238E27FC236}">
                <a16:creationId xmlns:a16="http://schemas.microsoft.com/office/drawing/2014/main" id="{1C4F114F-E72A-4796-91C1-532B5D738BB7}"/>
              </a:ext>
            </a:extLst>
          </p:cNvPr>
          <p:cNvGraphicFramePr>
            <a:graphicFrameLocks noChangeAspect="1"/>
          </p:cNvGraphicFramePr>
          <p:nvPr/>
        </p:nvGraphicFramePr>
        <p:xfrm>
          <a:off x="1524000" y="5601092"/>
          <a:ext cx="4591653" cy="507217"/>
        </p:xfrm>
        <a:graphic>
          <a:graphicData uri="http://schemas.openxmlformats.org/presentationml/2006/ole">
            <mc:AlternateContent xmlns:mc="http://schemas.openxmlformats.org/markup-compatibility/2006">
              <mc:Choice xmlns:v="urn:schemas-microsoft-com:vml" Requires="v">
                <p:oleObj spid="_x0000_s181364" name="Equation" r:id="rId11" imgW="4368600" imgH="482400" progId="Equation.DSMT4">
                  <p:embed/>
                </p:oleObj>
              </mc:Choice>
              <mc:Fallback>
                <p:oleObj name="Equation" r:id="rId11" imgW="4368600" imgH="482400" progId="Equation.DSMT4">
                  <p:embed/>
                  <p:pic>
                    <p:nvPicPr>
                      <p:cNvPr id="17" name="Object 16" descr="v cross u = negative left parenthesis u cross v right parenthesis = 2 i + 6 j minus 10 k">
                        <a:extLst>
                          <a:ext uri="{FF2B5EF4-FFF2-40B4-BE49-F238E27FC236}">
                            <a16:creationId xmlns:a16="http://schemas.microsoft.com/office/drawing/2014/main" id="{1C4F114F-E72A-4796-91C1-532B5D738BB7}"/>
                          </a:ext>
                        </a:extLst>
                      </p:cNvPr>
                      <p:cNvPicPr/>
                      <p:nvPr/>
                    </p:nvPicPr>
                    <p:blipFill>
                      <a:blip r:embed="rId12"/>
                      <a:stretch>
                        <a:fillRect/>
                      </a:stretch>
                    </p:blipFill>
                    <p:spPr>
                      <a:xfrm>
                        <a:off x="1524000" y="5601092"/>
                        <a:ext cx="4591653" cy="507217"/>
                      </a:xfrm>
                      <a:prstGeom prst="rect">
                        <a:avLst/>
                      </a:prstGeom>
                    </p:spPr>
                  </p:pic>
                </p:oleObj>
              </mc:Fallback>
            </mc:AlternateContent>
          </a:graphicData>
        </a:graphic>
      </p:graphicFrame>
    </p:spTree>
    <p:extLst>
      <p:ext uri="{BB962C8B-B14F-4D97-AF65-F5344CB8AC3E}">
        <p14:creationId xmlns:p14="http://schemas.microsoft.com/office/powerpoint/2010/main" val="376208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Determinant Formula for u Cross v</a:t>
            </a:r>
            <a:r>
              <a:rPr lang="en-US" sz="3200" dirty="0"/>
              <a:t> </a:t>
            </a:r>
            <a:r>
              <a:rPr lang="en-US" sz="2000" b="0" dirty="0"/>
              <a:t>(3 of 5)</a:t>
            </a:r>
            <a:endParaRPr lang="en-IN" sz="3400" dirty="0"/>
          </a:p>
        </p:txBody>
      </p:sp>
      <p:sp>
        <p:nvSpPr>
          <p:cNvPr id="3" name="Content Placeholder 2"/>
          <p:cNvSpPr>
            <a:spLocks noGrp="1"/>
          </p:cNvSpPr>
          <p:nvPr>
            <p:ph idx="1"/>
          </p:nvPr>
        </p:nvSpPr>
        <p:spPr>
          <a:xfrm>
            <a:off x="457200" y="1600201"/>
            <a:ext cx="7391400" cy="443752"/>
          </a:xfrm>
        </p:spPr>
        <p:txBody>
          <a:bodyPr/>
          <a:lstStyle/>
          <a:p>
            <a:pPr marL="0" indent="0">
              <a:buNone/>
            </a:pPr>
            <a:r>
              <a:rPr lang="en-US" sz="2400" b="1" dirty="0"/>
              <a:t>Example: </a:t>
            </a:r>
            <a:r>
              <a:rPr lang="en-US" sz="2400" dirty="0"/>
              <a:t>Find a vector perpendicular to the plane of</a:t>
            </a:r>
            <a:endParaRPr lang="en-IN" sz="2400" dirty="0"/>
          </a:p>
        </p:txBody>
      </p:sp>
      <p:graphicFrame>
        <p:nvGraphicFramePr>
          <p:cNvPr id="19" name="Object 18" descr="P (1, negative 1, 0), Q (2, 1, negative 1), and R (negative 1, 1, 2)."/>
          <p:cNvGraphicFramePr>
            <a:graphicFrameLocks noChangeAspect="1"/>
          </p:cNvGraphicFramePr>
          <p:nvPr/>
        </p:nvGraphicFramePr>
        <p:xfrm>
          <a:off x="457200" y="2090295"/>
          <a:ext cx="4900538" cy="485541"/>
        </p:xfrm>
        <a:graphic>
          <a:graphicData uri="http://schemas.openxmlformats.org/presentationml/2006/ole">
            <mc:AlternateContent xmlns:mc="http://schemas.openxmlformats.org/markup-compatibility/2006">
              <mc:Choice xmlns:v="urn:schemas-microsoft-com:vml" Requires="v">
                <p:oleObj spid="_x0000_s182406" name="Equation" r:id="rId3" imgW="2565360" imgH="253800" progId="Equation.DSMT4">
                  <p:embed/>
                </p:oleObj>
              </mc:Choice>
              <mc:Fallback>
                <p:oleObj name="Equation" r:id="rId3" imgW="2565360" imgH="253800" progId="Equation.DSMT4">
                  <p:embed/>
                  <p:pic>
                    <p:nvPicPr>
                      <p:cNvPr id="19" name="Object 18" descr="P (1, negative 1, 0), Q (2, 1, negative 1), and R (negative 1, 1, 2)."/>
                      <p:cNvPicPr/>
                      <p:nvPr/>
                    </p:nvPicPr>
                    <p:blipFill>
                      <a:blip r:embed="rId4"/>
                      <a:stretch>
                        <a:fillRect/>
                      </a:stretch>
                    </p:blipFill>
                    <p:spPr>
                      <a:xfrm>
                        <a:off x="457200" y="2090295"/>
                        <a:ext cx="4900538" cy="485541"/>
                      </a:xfrm>
                      <a:prstGeom prst="rect">
                        <a:avLst/>
                      </a:prstGeom>
                    </p:spPr>
                  </p:pic>
                </p:oleObj>
              </mc:Fallback>
            </mc:AlternateContent>
          </a:graphicData>
        </a:graphic>
      </p:graphicFrame>
      <p:sp>
        <p:nvSpPr>
          <p:cNvPr id="4" name="Content Placeholder 3"/>
          <p:cNvSpPr>
            <a:spLocks noGrp="1"/>
          </p:cNvSpPr>
          <p:nvPr>
            <p:ph idx="13"/>
          </p:nvPr>
        </p:nvSpPr>
        <p:spPr>
          <a:xfrm>
            <a:off x="457199" y="2640478"/>
            <a:ext cx="2971801" cy="398929"/>
          </a:xfrm>
        </p:spPr>
        <p:txBody>
          <a:bodyPr/>
          <a:lstStyle/>
          <a:p>
            <a:pPr marL="0" indent="0">
              <a:buNone/>
            </a:pPr>
            <a:r>
              <a:rPr lang="en-US" sz="2400" b="1" dirty="0"/>
              <a:t>Solution:</a:t>
            </a:r>
            <a:r>
              <a:rPr lang="en-US" sz="2400" dirty="0"/>
              <a:t> The vector</a:t>
            </a:r>
            <a:endParaRPr lang="en-IN" sz="2400" dirty="0"/>
          </a:p>
        </p:txBody>
      </p:sp>
      <p:graphicFrame>
        <p:nvGraphicFramePr>
          <p:cNvPr id="20" name="Object 19" descr="vector P Q cross  vector P R">
            <a:extLst>
              <a:ext uri="{FF2B5EF4-FFF2-40B4-BE49-F238E27FC236}">
                <a16:creationId xmlns:a16="http://schemas.microsoft.com/office/drawing/2014/main" id="{1479F3C3-EBBD-483A-B352-5841D92F51AC}"/>
              </a:ext>
            </a:extLst>
          </p:cNvPr>
          <p:cNvGraphicFramePr>
            <a:graphicFrameLocks noChangeAspect="1"/>
          </p:cNvGraphicFramePr>
          <p:nvPr/>
        </p:nvGraphicFramePr>
        <p:xfrm>
          <a:off x="3513143" y="2664377"/>
          <a:ext cx="980502" cy="359194"/>
        </p:xfrm>
        <a:graphic>
          <a:graphicData uri="http://schemas.openxmlformats.org/presentationml/2006/ole">
            <mc:AlternateContent xmlns:mc="http://schemas.openxmlformats.org/markup-compatibility/2006">
              <mc:Choice xmlns:v="urn:schemas-microsoft-com:vml" Requires="v">
                <p:oleObj spid="_x0000_s182407" name="Equation" r:id="rId5" imgW="1282680" imgH="469800" progId="Equation.DSMT4">
                  <p:embed/>
                </p:oleObj>
              </mc:Choice>
              <mc:Fallback>
                <p:oleObj name="Equation" r:id="rId5" imgW="1282680" imgH="469800" progId="Equation.DSMT4">
                  <p:embed/>
                  <p:pic>
                    <p:nvPicPr>
                      <p:cNvPr id="20" name="Object 19" descr="vector P Q cross  vector P R">
                        <a:extLst>
                          <a:ext uri="{FF2B5EF4-FFF2-40B4-BE49-F238E27FC236}">
                            <a16:creationId xmlns:a16="http://schemas.microsoft.com/office/drawing/2014/main" id="{1479F3C3-EBBD-483A-B352-5841D92F51AC}"/>
                          </a:ext>
                        </a:extLst>
                      </p:cNvPr>
                      <p:cNvPicPr/>
                      <p:nvPr/>
                    </p:nvPicPr>
                    <p:blipFill>
                      <a:blip r:embed="rId6"/>
                      <a:stretch>
                        <a:fillRect/>
                      </a:stretch>
                    </p:blipFill>
                    <p:spPr>
                      <a:xfrm>
                        <a:off x="3513143" y="2664377"/>
                        <a:ext cx="980502" cy="359194"/>
                      </a:xfrm>
                      <a:prstGeom prst="rect">
                        <a:avLst/>
                      </a:prstGeom>
                    </p:spPr>
                  </p:pic>
                </p:oleObj>
              </mc:Fallback>
            </mc:AlternateContent>
          </a:graphicData>
        </a:graphic>
      </p:graphicFrame>
      <p:sp>
        <p:nvSpPr>
          <p:cNvPr id="5" name="Content Placeholder 4"/>
          <p:cNvSpPr>
            <a:spLocks noGrp="1"/>
          </p:cNvSpPr>
          <p:nvPr>
            <p:ph idx="14"/>
          </p:nvPr>
        </p:nvSpPr>
        <p:spPr>
          <a:xfrm>
            <a:off x="4591050" y="2624414"/>
            <a:ext cx="4038600" cy="439274"/>
          </a:xfrm>
        </p:spPr>
        <p:txBody>
          <a:bodyPr/>
          <a:lstStyle/>
          <a:p>
            <a:pPr marL="0" indent="0">
              <a:buNone/>
            </a:pPr>
            <a:r>
              <a:rPr lang="en-US" sz="2400" dirty="0"/>
              <a:t>is perpendicular to the plane</a:t>
            </a:r>
            <a:endParaRPr lang="en-IN" sz="2400" dirty="0"/>
          </a:p>
        </p:txBody>
      </p:sp>
      <p:sp>
        <p:nvSpPr>
          <p:cNvPr id="6" name="Content Placeholder 5"/>
          <p:cNvSpPr>
            <a:spLocks noGrp="1"/>
          </p:cNvSpPr>
          <p:nvPr>
            <p:ph idx="15"/>
          </p:nvPr>
        </p:nvSpPr>
        <p:spPr>
          <a:xfrm>
            <a:off x="457200" y="3137640"/>
            <a:ext cx="7696200" cy="797862"/>
          </a:xfrm>
        </p:spPr>
        <p:txBody>
          <a:bodyPr/>
          <a:lstStyle/>
          <a:p>
            <a:pPr marL="0" indent="0">
              <a:buNone/>
            </a:pPr>
            <a:r>
              <a:rPr lang="en-US" sz="2400" dirty="0"/>
              <a:t>because it is perpendicular to both vectors. In terms of components,</a:t>
            </a:r>
            <a:endParaRPr lang="en-IN" sz="2400" dirty="0"/>
          </a:p>
        </p:txBody>
      </p:sp>
      <p:graphicFrame>
        <p:nvGraphicFramePr>
          <p:cNvPr id="15" name="Object 14" descr="vector P Q = left parenthesis 2 minus 1 right parenthesis i + left parenthesis 1 + 1 right parenthesis j + left parenthesis negative 1 minus 0 right parenthesis k = i + 2 j minus k">
            <a:extLst>
              <a:ext uri="{FF2B5EF4-FFF2-40B4-BE49-F238E27FC236}">
                <a16:creationId xmlns:a16="http://schemas.microsoft.com/office/drawing/2014/main" id="{852CBF95-BE86-4C12-AD30-EC5D687B72F5}"/>
              </a:ext>
            </a:extLst>
          </p:cNvPr>
          <p:cNvGraphicFramePr>
            <a:graphicFrameLocks noChangeAspect="1"/>
          </p:cNvGraphicFramePr>
          <p:nvPr/>
        </p:nvGraphicFramePr>
        <p:xfrm>
          <a:off x="2133600" y="4038600"/>
          <a:ext cx="4873186" cy="376309"/>
        </p:xfrm>
        <a:graphic>
          <a:graphicData uri="http://schemas.openxmlformats.org/presentationml/2006/ole">
            <mc:AlternateContent xmlns:mc="http://schemas.openxmlformats.org/markup-compatibility/2006">
              <mc:Choice xmlns:v="urn:schemas-microsoft-com:vml" Requires="v">
                <p:oleObj spid="_x0000_s182408" name="Equation" r:id="rId7" imgW="6578280" imgH="507960" progId="Equation.DSMT4">
                  <p:embed/>
                </p:oleObj>
              </mc:Choice>
              <mc:Fallback>
                <p:oleObj name="Equation" r:id="rId7" imgW="6578280" imgH="507960" progId="Equation.DSMT4">
                  <p:embed/>
                  <p:pic>
                    <p:nvPicPr>
                      <p:cNvPr id="15" name="Object 14" descr="vector P Q = left parenthesis 2 minus 1 right parenthesis i + left parenthesis 1 + 1 right parenthesis j + left parenthesis negative 1 minus 0 right parenthesis k = i + 2 j minus k">
                        <a:extLst>
                          <a:ext uri="{FF2B5EF4-FFF2-40B4-BE49-F238E27FC236}">
                            <a16:creationId xmlns:a16="http://schemas.microsoft.com/office/drawing/2014/main" id="{852CBF95-BE86-4C12-AD30-EC5D687B72F5}"/>
                          </a:ext>
                        </a:extLst>
                      </p:cNvPr>
                      <p:cNvPicPr/>
                      <p:nvPr/>
                    </p:nvPicPr>
                    <p:blipFill>
                      <a:blip r:embed="rId8"/>
                      <a:stretch>
                        <a:fillRect/>
                      </a:stretch>
                    </p:blipFill>
                    <p:spPr>
                      <a:xfrm>
                        <a:off x="2133600" y="4038600"/>
                        <a:ext cx="4873186" cy="376309"/>
                      </a:xfrm>
                      <a:prstGeom prst="rect">
                        <a:avLst/>
                      </a:prstGeom>
                    </p:spPr>
                  </p:pic>
                </p:oleObj>
              </mc:Fallback>
            </mc:AlternateContent>
          </a:graphicData>
        </a:graphic>
      </p:graphicFrame>
      <p:graphicFrame>
        <p:nvGraphicFramePr>
          <p:cNvPr id="16" name="Object 15" descr="line segment P Q = left parenthesis negative 1 minus 1 right parenthesis i + left parenthesis 1 + 1 right parenthesis j + left parenthesis 2 minus 0 right parenthesis k = negative 2 i + 2 j + 2 k">
            <a:extLst>
              <a:ext uri="{FF2B5EF4-FFF2-40B4-BE49-F238E27FC236}">
                <a16:creationId xmlns:a16="http://schemas.microsoft.com/office/drawing/2014/main" id="{0F977472-2757-4371-BB9E-9B2BC331634E}"/>
              </a:ext>
            </a:extLst>
          </p:cNvPr>
          <p:cNvGraphicFramePr>
            <a:graphicFrameLocks noChangeAspect="1"/>
          </p:cNvGraphicFramePr>
          <p:nvPr/>
        </p:nvGraphicFramePr>
        <p:xfrm>
          <a:off x="2028094" y="4495800"/>
          <a:ext cx="5134706" cy="385197"/>
        </p:xfrm>
        <a:graphic>
          <a:graphicData uri="http://schemas.openxmlformats.org/presentationml/2006/ole">
            <mc:AlternateContent xmlns:mc="http://schemas.openxmlformats.org/markup-compatibility/2006">
              <mc:Choice xmlns:v="urn:schemas-microsoft-com:vml" Requires="v">
                <p:oleObj spid="_x0000_s182409" name="Equation" r:id="rId9" imgW="7111800" imgH="533160" progId="Equation.DSMT4">
                  <p:embed/>
                </p:oleObj>
              </mc:Choice>
              <mc:Fallback>
                <p:oleObj name="Equation" r:id="rId9" imgW="7111800" imgH="533160" progId="Equation.DSMT4">
                  <p:embed/>
                  <p:pic>
                    <p:nvPicPr>
                      <p:cNvPr id="16" name="Object 15" descr="line segment P Q = left parenthesis negative 1 minus 1 right parenthesis i + left parenthesis 1 + 1 right parenthesis j + left parenthesis 2 minus 0 right parenthesis k = negative 2 i + 2 j + 2 k">
                        <a:extLst>
                          <a:ext uri="{FF2B5EF4-FFF2-40B4-BE49-F238E27FC236}">
                            <a16:creationId xmlns:a16="http://schemas.microsoft.com/office/drawing/2014/main" id="{0F977472-2757-4371-BB9E-9B2BC331634E}"/>
                          </a:ext>
                        </a:extLst>
                      </p:cNvPr>
                      <p:cNvPicPr/>
                      <p:nvPr/>
                    </p:nvPicPr>
                    <p:blipFill>
                      <a:blip r:embed="rId10"/>
                      <a:stretch>
                        <a:fillRect/>
                      </a:stretch>
                    </p:blipFill>
                    <p:spPr>
                      <a:xfrm>
                        <a:off x="2028094" y="4495800"/>
                        <a:ext cx="5134706" cy="385197"/>
                      </a:xfrm>
                      <a:prstGeom prst="rect">
                        <a:avLst/>
                      </a:prstGeom>
                    </p:spPr>
                  </p:pic>
                </p:oleObj>
              </mc:Fallback>
            </mc:AlternateContent>
          </a:graphicData>
        </a:graphic>
      </p:graphicFrame>
      <p:graphicFrame>
        <p:nvGraphicFramePr>
          <p:cNvPr id="17" name="Object 16" descr="vector P Q cross  vector P R = the determinant of a 3 by 3 matrix with the following row entries. Row 1. i, j, k. Row 2. 1, 2, negative 1. Row 3. Negative 2, 2, 2. This equals the determinant of a 2 by 2 matrix with the following row entries, row 1, 2, negative 1, and row 2, 2, 2, times i minus the determinant of a 2 by 2 matrix with the following row entries, row 1, 1, negative 1, and row 2, negative 2, 2, times j + the determinant of a 2 by 2 matrix with the following row entries, row 1, 1, 2, and row 2, negative 2, 2, times k">
            <a:extLst>
              <a:ext uri="{FF2B5EF4-FFF2-40B4-BE49-F238E27FC236}">
                <a16:creationId xmlns:a16="http://schemas.microsoft.com/office/drawing/2014/main" id="{77CD701F-B2BE-43C9-A193-063EA7FEBE4F}"/>
              </a:ext>
            </a:extLst>
          </p:cNvPr>
          <p:cNvGraphicFramePr>
            <a:graphicFrameLocks noChangeAspect="1"/>
          </p:cNvGraphicFramePr>
          <p:nvPr/>
        </p:nvGraphicFramePr>
        <p:xfrm>
          <a:off x="1600200" y="5020240"/>
          <a:ext cx="5648019" cy="1093743"/>
        </p:xfrm>
        <a:graphic>
          <a:graphicData uri="http://schemas.openxmlformats.org/presentationml/2006/ole">
            <mc:AlternateContent xmlns:mc="http://schemas.openxmlformats.org/markup-compatibility/2006">
              <mc:Choice xmlns:v="urn:schemas-microsoft-com:vml" Requires="v">
                <p:oleObj spid="_x0000_s182410" name="Equation" r:id="rId11" imgW="8001000" imgH="1549080" progId="Equation.DSMT4">
                  <p:embed/>
                </p:oleObj>
              </mc:Choice>
              <mc:Fallback>
                <p:oleObj name="Equation" r:id="rId11" imgW="8001000" imgH="1549080" progId="Equation.DSMT4">
                  <p:embed/>
                  <p:pic>
                    <p:nvPicPr>
                      <p:cNvPr id="17" name="Object 16" descr="vector P Q cross  vector P R = the determinant of a 3 by 3 matrix with the following row entries. Row 1. i, j, k. Row 2. 1, 2, negative 1. Row 3. Negative 2, 2, 2. This equals the determinant of a 2 by 2 matrix with the following row entries, row 1, 2, negative 1, and row 2, 2, 2, times i minus the determinant of a 2 by 2 matrix with the following row entries, row 1, 1, negative 1, and row 2, negative 2, 2, times j + the determinant of a 2 by 2 matrix with the following row entries, row 1, 1, 2, and row 2, negative 2, 2, times k">
                        <a:extLst>
                          <a:ext uri="{FF2B5EF4-FFF2-40B4-BE49-F238E27FC236}">
                            <a16:creationId xmlns:a16="http://schemas.microsoft.com/office/drawing/2014/main" id="{77CD701F-B2BE-43C9-A193-063EA7FEBE4F}"/>
                          </a:ext>
                        </a:extLst>
                      </p:cNvPr>
                      <p:cNvPicPr/>
                      <p:nvPr/>
                    </p:nvPicPr>
                    <p:blipFill>
                      <a:blip r:embed="rId12"/>
                      <a:stretch>
                        <a:fillRect/>
                      </a:stretch>
                    </p:blipFill>
                    <p:spPr>
                      <a:xfrm>
                        <a:off x="1600200" y="5020240"/>
                        <a:ext cx="5648019" cy="1093743"/>
                      </a:xfrm>
                      <a:prstGeom prst="rect">
                        <a:avLst/>
                      </a:prstGeom>
                    </p:spPr>
                  </p:pic>
                </p:oleObj>
              </mc:Fallback>
            </mc:AlternateContent>
          </a:graphicData>
        </a:graphic>
      </p:graphicFrame>
      <p:graphicFrame>
        <p:nvGraphicFramePr>
          <p:cNvPr id="18" name="Object 17" descr="equals 6 i + 6 k.">
            <a:extLst>
              <a:ext uri="{FF2B5EF4-FFF2-40B4-BE49-F238E27FC236}">
                <a16:creationId xmlns:a16="http://schemas.microsoft.com/office/drawing/2014/main" id="{18B60619-A74C-47D9-8DAA-78AFD241F3EB}"/>
              </a:ext>
            </a:extLst>
          </p:cNvPr>
          <p:cNvGraphicFramePr>
            <a:graphicFrameLocks noChangeAspect="1"/>
          </p:cNvGraphicFramePr>
          <p:nvPr/>
        </p:nvGraphicFramePr>
        <p:xfrm>
          <a:off x="7391400" y="5477022"/>
          <a:ext cx="1068746" cy="245124"/>
        </p:xfrm>
        <a:graphic>
          <a:graphicData uri="http://schemas.openxmlformats.org/presentationml/2006/ole">
            <mc:AlternateContent xmlns:mc="http://schemas.openxmlformats.org/markup-compatibility/2006">
              <mc:Choice xmlns:v="urn:schemas-microsoft-com:vml" Requires="v">
                <p:oleObj spid="_x0000_s182411" name="Equation" r:id="rId13" imgW="1384200" imgH="317160" progId="Equation.DSMT4">
                  <p:embed/>
                </p:oleObj>
              </mc:Choice>
              <mc:Fallback>
                <p:oleObj name="Equation" r:id="rId13" imgW="1384200" imgH="317160" progId="Equation.DSMT4">
                  <p:embed/>
                  <p:pic>
                    <p:nvPicPr>
                      <p:cNvPr id="18" name="Object 17" descr="equals 6 i + 6 k.">
                        <a:extLst>
                          <a:ext uri="{FF2B5EF4-FFF2-40B4-BE49-F238E27FC236}">
                            <a16:creationId xmlns:a16="http://schemas.microsoft.com/office/drawing/2014/main" id="{18B60619-A74C-47D9-8DAA-78AFD241F3EB}"/>
                          </a:ext>
                        </a:extLst>
                      </p:cNvPr>
                      <p:cNvPicPr/>
                      <p:nvPr/>
                    </p:nvPicPr>
                    <p:blipFill>
                      <a:blip r:embed="rId14"/>
                      <a:stretch>
                        <a:fillRect/>
                      </a:stretch>
                    </p:blipFill>
                    <p:spPr>
                      <a:xfrm>
                        <a:off x="7391400" y="5477022"/>
                        <a:ext cx="1068746" cy="245124"/>
                      </a:xfrm>
                      <a:prstGeom prst="rect">
                        <a:avLst/>
                      </a:prstGeom>
                    </p:spPr>
                  </p:pic>
                </p:oleObj>
              </mc:Fallback>
            </mc:AlternateContent>
          </a:graphicData>
        </a:graphic>
      </p:graphicFrame>
    </p:spTree>
    <p:extLst>
      <p:ext uri="{BB962C8B-B14F-4D97-AF65-F5344CB8AC3E}">
        <p14:creationId xmlns:p14="http://schemas.microsoft.com/office/powerpoint/2010/main" val="13502553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Determinant Formula for u Cross v</a:t>
            </a:r>
            <a:r>
              <a:rPr lang="en-US" sz="3200" dirty="0"/>
              <a:t> </a:t>
            </a:r>
            <a:r>
              <a:rPr lang="en-US" sz="2000" b="0" dirty="0"/>
              <a:t>(4 of 5)</a:t>
            </a:r>
            <a:endParaRPr lang="en-IN" sz="3400" dirty="0"/>
          </a:p>
        </p:txBody>
      </p:sp>
      <p:sp>
        <p:nvSpPr>
          <p:cNvPr id="3" name="Content Placeholder 2"/>
          <p:cNvSpPr>
            <a:spLocks noGrp="1"/>
          </p:cNvSpPr>
          <p:nvPr>
            <p:ph idx="1"/>
          </p:nvPr>
        </p:nvSpPr>
        <p:spPr>
          <a:xfrm>
            <a:off x="457200" y="1600200"/>
            <a:ext cx="8229600" cy="491935"/>
          </a:xfrm>
        </p:spPr>
        <p:txBody>
          <a:bodyPr/>
          <a:lstStyle/>
          <a:p>
            <a:pPr marL="0" indent="0">
              <a:buNone/>
            </a:pPr>
            <a:r>
              <a:rPr lang="en-US" b="1" dirty="0"/>
              <a:t>Example: </a:t>
            </a:r>
            <a:r>
              <a:rPr lang="en-US" dirty="0"/>
              <a:t>Find a unit vector perpendicular to the</a:t>
            </a:r>
            <a:endParaRPr lang="en-IN" dirty="0"/>
          </a:p>
        </p:txBody>
      </p:sp>
      <p:sp>
        <p:nvSpPr>
          <p:cNvPr id="4" name="Content Placeholder 3"/>
          <p:cNvSpPr>
            <a:spLocks noGrp="1"/>
          </p:cNvSpPr>
          <p:nvPr>
            <p:ph idx="13"/>
          </p:nvPr>
        </p:nvSpPr>
        <p:spPr>
          <a:xfrm>
            <a:off x="470647" y="2159370"/>
            <a:ext cx="1447800" cy="533400"/>
          </a:xfrm>
        </p:spPr>
        <p:txBody>
          <a:bodyPr/>
          <a:lstStyle/>
          <a:p>
            <a:pPr marL="0" indent="0">
              <a:buNone/>
            </a:pPr>
            <a:r>
              <a:rPr lang="en-US" dirty="0"/>
              <a:t>plane of</a:t>
            </a:r>
            <a:endParaRPr lang="en-IN" dirty="0"/>
          </a:p>
        </p:txBody>
      </p:sp>
      <p:graphicFrame>
        <p:nvGraphicFramePr>
          <p:cNvPr id="19" name="Object 18" descr="P (1, negative 1, 0), Q (2, 1, negative 1), and R (negative 1, 1, 2)."/>
          <p:cNvGraphicFramePr>
            <a:graphicFrameLocks noChangeAspect="1"/>
          </p:cNvGraphicFramePr>
          <p:nvPr/>
        </p:nvGraphicFramePr>
        <p:xfrm>
          <a:off x="1981200" y="2144937"/>
          <a:ext cx="5633039" cy="558117"/>
        </p:xfrm>
        <a:graphic>
          <a:graphicData uri="http://schemas.openxmlformats.org/presentationml/2006/ole">
            <mc:AlternateContent xmlns:mc="http://schemas.openxmlformats.org/markup-compatibility/2006">
              <mc:Choice xmlns:v="urn:schemas-microsoft-com:vml" Requires="v">
                <p:oleObj spid="_x0000_s183364" name="Equation" r:id="rId3" imgW="2565360" imgH="253800" progId="Equation.DSMT4">
                  <p:embed/>
                </p:oleObj>
              </mc:Choice>
              <mc:Fallback>
                <p:oleObj name="Equation" r:id="rId3" imgW="2565360" imgH="253800" progId="Equation.DSMT4">
                  <p:embed/>
                  <p:pic>
                    <p:nvPicPr>
                      <p:cNvPr id="19" name="Object 18" descr="P (1, negative 1, 0), Q (2, 1, negative 1), and R (negative 1, 1, 2)."/>
                      <p:cNvPicPr/>
                      <p:nvPr/>
                    </p:nvPicPr>
                    <p:blipFill>
                      <a:blip r:embed="rId4"/>
                      <a:stretch>
                        <a:fillRect/>
                      </a:stretch>
                    </p:blipFill>
                    <p:spPr>
                      <a:xfrm>
                        <a:off x="1981200" y="2144937"/>
                        <a:ext cx="5633039" cy="558117"/>
                      </a:xfrm>
                      <a:prstGeom prst="rect">
                        <a:avLst/>
                      </a:prstGeom>
                    </p:spPr>
                  </p:pic>
                </p:oleObj>
              </mc:Fallback>
            </mc:AlternateContent>
          </a:graphicData>
        </a:graphic>
      </p:graphicFrame>
      <p:sp>
        <p:nvSpPr>
          <p:cNvPr id="5" name="Content Placeholder 4"/>
          <p:cNvSpPr>
            <a:spLocks noGrp="1"/>
          </p:cNvSpPr>
          <p:nvPr>
            <p:ph idx="14"/>
          </p:nvPr>
        </p:nvSpPr>
        <p:spPr>
          <a:xfrm>
            <a:off x="443753" y="3048000"/>
            <a:ext cx="2680447" cy="533400"/>
          </a:xfrm>
        </p:spPr>
        <p:txBody>
          <a:bodyPr/>
          <a:lstStyle/>
          <a:p>
            <a:pPr marL="0" indent="0">
              <a:buNone/>
            </a:pPr>
            <a:r>
              <a:rPr lang="en-US" b="1" dirty="0"/>
              <a:t>Solution:</a:t>
            </a:r>
            <a:r>
              <a:rPr lang="en-US" dirty="0"/>
              <a:t> Since</a:t>
            </a:r>
            <a:endParaRPr lang="en-IN" dirty="0"/>
          </a:p>
        </p:txBody>
      </p:sp>
      <p:graphicFrame>
        <p:nvGraphicFramePr>
          <p:cNvPr id="20" name="Object 19" descr="vector P Q cross  vector P R">
            <a:extLst>
              <a:ext uri="{FF2B5EF4-FFF2-40B4-BE49-F238E27FC236}">
                <a16:creationId xmlns:a16="http://schemas.microsoft.com/office/drawing/2014/main" id="{1479F3C3-EBBD-483A-B352-5841D92F51AC}"/>
              </a:ext>
            </a:extLst>
          </p:cNvPr>
          <p:cNvGraphicFramePr>
            <a:graphicFrameLocks noChangeAspect="1"/>
          </p:cNvGraphicFramePr>
          <p:nvPr/>
        </p:nvGraphicFramePr>
        <p:xfrm>
          <a:off x="3189430" y="3092267"/>
          <a:ext cx="1184552" cy="433945"/>
        </p:xfrm>
        <a:graphic>
          <a:graphicData uri="http://schemas.openxmlformats.org/presentationml/2006/ole">
            <mc:AlternateContent xmlns:mc="http://schemas.openxmlformats.org/markup-compatibility/2006">
              <mc:Choice xmlns:v="urn:schemas-microsoft-com:vml" Requires="v">
                <p:oleObj spid="_x0000_s183365" name="Equation" r:id="rId5" imgW="1282680" imgH="469800" progId="Equation.DSMT4">
                  <p:embed/>
                </p:oleObj>
              </mc:Choice>
              <mc:Fallback>
                <p:oleObj name="Equation" r:id="rId5" imgW="1282680" imgH="469800" progId="Equation.DSMT4">
                  <p:embed/>
                  <p:pic>
                    <p:nvPicPr>
                      <p:cNvPr id="20" name="Object 19" descr="vector P Q cross  vector P R">
                        <a:extLst>
                          <a:ext uri="{FF2B5EF4-FFF2-40B4-BE49-F238E27FC236}">
                            <a16:creationId xmlns:a16="http://schemas.microsoft.com/office/drawing/2014/main" id="{1479F3C3-EBBD-483A-B352-5841D92F51AC}"/>
                          </a:ext>
                        </a:extLst>
                      </p:cNvPr>
                      <p:cNvPicPr/>
                      <p:nvPr/>
                    </p:nvPicPr>
                    <p:blipFill>
                      <a:blip r:embed="rId6"/>
                      <a:stretch>
                        <a:fillRect/>
                      </a:stretch>
                    </p:blipFill>
                    <p:spPr>
                      <a:xfrm>
                        <a:off x="3189430" y="3092267"/>
                        <a:ext cx="1184552" cy="433945"/>
                      </a:xfrm>
                      <a:prstGeom prst="rect">
                        <a:avLst/>
                      </a:prstGeom>
                    </p:spPr>
                  </p:pic>
                </p:oleObj>
              </mc:Fallback>
            </mc:AlternateContent>
          </a:graphicData>
        </a:graphic>
      </p:graphicFrame>
      <p:sp>
        <p:nvSpPr>
          <p:cNvPr id="6" name="Content Placeholder 5"/>
          <p:cNvSpPr>
            <a:spLocks noGrp="1"/>
          </p:cNvSpPr>
          <p:nvPr>
            <p:ph idx="15"/>
          </p:nvPr>
        </p:nvSpPr>
        <p:spPr>
          <a:xfrm>
            <a:off x="4572000" y="3070410"/>
            <a:ext cx="3733800" cy="533400"/>
          </a:xfrm>
        </p:spPr>
        <p:txBody>
          <a:bodyPr/>
          <a:lstStyle/>
          <a:p>
            <a:pPr marL="0" indent="0">
              <a:buNone/>
            </a:pPr>
            <a:r>
              <a:rPr lang="en-US" dirty="0"/>
              <a:t>is perpendicular to the</a:t>
            </a:r>
            <a:endParaRPr lang="en-IN" dirty="0"/>
          </a:p>
        </p:txBody>
      </p:sp>
      <p:sp>
        <p:nvSpPr>
          <p:cNvPr id="7" name="Content Placeholder 6"/>
          <p:cNvSpPr>
            <a:spLocks noGrp="1"/>
          </p:cNvSpPr>
          <p:nvPr>
            <p:ph idx="16"/>
          </p:nvPr>
        </p:nvSpPr>
        <p:spPr>
          <a:xfrm>
            <a:off x="443753" y="3671045"/>
            <a:ext cx="8014447" cy="914400"/>
          </a:xfrm>
        </p:spPr>
        <p:txBody>
          <a:bodyPr/>
          <a:lstStyle/>
          <a:p>
            <a:pPr marL="0" indent="0">
              <a:buNone/>
            </a:pPr>
            <a:r>
              <a:rPr lang="en-US" dirty="0"/>
              <a:t>plane, its direction </a:t>
            </a:r>
            <a:r>
              <a:rPr lang="en-US" b="1" dirty="0"/>
              <a:t>n </a:t>
            </a:r>
            <a:r>
              <a:rPr lang="en-US" dirty="0"/>
              <a:t>is a unit vector perpendicular to the plane. We have</a:t>
            </a:r>
            <a:endParaRPr lang="en-IN" dirty="0"/>
          </a:p>
        </p:txBody>
      </p:sp>
      <p:graphicFrame>
        <p:nvGraphicFramePr>
          <p:cNvPr id="21" name="Object 20" descr="n = start fraction vector P Q cross  vector P R over the magnitude of start expression vector P Q cross  vector P R end expression end fraction = start fraction 6 i + 6 k over 6 radical 2 end fraction = start fraction 1 over radical 2 end fraction i + start fraction 1 over radical 2 end fraction k.">
            <a:extLst>
              <a:ext uri="{FF2B5EF4-FFF2-40B4-BE49-F238E27FC236}">
                <a16:creationId xmlns:a16="http://schemas.microsoft.com/office/drawing/2014/main" id="{DC6F6820-3EBA-4C04-941C-E1D862FC72CC}"/>
              </a:ext>
            </a:extLst>
          </p:cNvPr>
          <p:cNvGraphicFramePr>
            <a:graphicFrameLocks noChangeAspect="1"/>
          </p:cNvGraphicFramePr>
          <p:nvPr/>
        </p:nvGraphicFramePr>
        <p:xfrm>
          <a:off x="1640825" y="4854649"/>
          <a:ext cx="5729157" cy="1135390"/>
        </p:xfrm>
        <a:graphic>
          <a:graphicData uri="http://schemas.openxmlformats.org/presentationml/2006/ole">
            <mc:AlternateContent xmlns:mc="http://schemas.openxmlformats.org/markup-compatibility/2006">
              <mc:Choice xmlns:v="urn:schemas-microsoft-com:vml" Requires="v">
                <p:oleObj spid="_x0000_s183366" name="Equation" r:id="rId7" imgW="5574960" imgH="1104840" progId="Equation.DSMT4">
                  <p:embed/>
                </p:oleObj>
              </mc:Choice>
              <mc:Fallback>
                <p:oleObj name="Equation" r:id="rId7" imgW="5574960" imgH="1104840" progId="Equation.DSMT4">
                  <p:embed/>
                  <p:pic>
                    <p:nvPicPr>
                      <p:cNvPr id="21" name="Object 20" descr="n = start fraction vector P Q cross  vector P R over the magnitude of start expression vector P Q cross  vector P R end expression end fraction = start fraction 6 i + 6 k over 6 radical 2 end fraction = start fraction 1 over radical 2 end fraction i + start fraction 1 over radical 2 end fraction k.">
                        <a:extLst>
                          <a:ext uri="{FF2B5EF4-FFF2-40B4-BE49-F238E27FC236}">
                            <a16:creationId xmlns:a16="http://schemas.microsoft.com/office/drawing/2014/main" id="{DC6F6820-3EBA-4C04-941C-E1D862FC72CC}"/>
                          </a:ext>
                        </a:extLst>
                      </p:cNvPr>
                      <p:cNvPicPr/>
                      <p:nvPr/>
                    </p:nvPicPr>
                    <p:blipFill>
                      <a:blip r:embed="rId8"/>
                      <a:stretch>
                        <a:fillRect/>
                      </a:stretch>
                    </p:blipFill>
                    <p:spPr>
                      <a:xfrm>
                        <a:off x="1640825" y="4854649"/>
                        <a:ext cx="5729157" cy="1135390"/>
                      </a:xfrm>
                      <a:prstGeom prst="rect">
                        <a:avLst/>
                      </a:prstGeom>
                    </p:spPr>
                  </p:pic>
                </p:oleObj>
              </mc:Fallback>
            </mc:AlternateContent>
          </a:graphicData>
        </a:graphic>
      </p:graphicFrame>
    </p:spTree>
    <p:extLst>
      <p:ext uri="{BB962C8B-B14F-4D97-AF65-F5344CB8AC3E}">
        <p14:creationId xmlns:p14="http://schemas.microsoft.com/office/powerpoint/2010/main" val="14466301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Determinant Formula for u Cross v</a:t>
            </a:r>
            <a:r>
              <a:rPr lang="en-US" sz="3200" dirty="0"/>
              <a:t> </a:t>
            </a:r>
            <a:r>
              <a:rPr lang="en-US" sz="2000" b="0" dirty="0"/>
              <a:t>(5 of 5)</a:t>
            </a:r>
            <a:endParaRPr lang="en-IN" sz="3400" dirty="0"/>
          </a:p>
        </p:txBody>
      </p:sp>
      <p:sp>
        <p:nvSpPr>
          <p:cNvPr id="15" name="Content Placeholder 14"/>
          <p:cNvSpPr>
            <a:spLocks noGrp="1"/>
          </p:cNvSpPr>
          <p:nvPr>
            <p:ph idx="1"/>
          </p:nvPr>
        </p:nvSpPr>
        <p:spPr>
          <a:xfrm>
            <a:off x="457200" y="1600200"/>
            <a:ext cx="4419600" cy="609599"/>
          </a:xfrm>
        </p:spPr>
        <p:txBody>
          <a:bodyPr/>
          <a:lstStyle/>
          <a:p>
            <a:pPr marL="0" indent="0">
              <a:buNone/>
            </a:pPr>
            <a:r>
              <a:rPr lang="en-US" sz="3200" b="1" dirty="0"/>
              <a:t>Solution (concluded):</a:t>
            </a:r>
          </a:p>
        </p:txBody>
      </p:sp>
      <p:sp>
        <p:nvSpPr>
          <p:cNvPr id="16" name="Content Placeholder 15"/>
          <p:cNvSpPr>
            <a:spLocks noGrp="1"/>
          </p:cNvSpPr>
          <p:nvPr>
            <p:ph idx="13"/>
          </p:nvPr>
        </p:nvSpPr>
        <p:spPr>
          <a:xfrm>
            <a:off x="457200" y="2321435"/>
            <a:ext cx="8229600" cy="1028800"/>
          </a:xfrm>
        </p:spPr>
        <p:txBody>
          <a:bodyPr/>
          <a:lstStyle/>
          <a:p>
            <a:pPr marL="0" indent="0">
              <a:buNone/>
            </a:pPr>
            <a:r>
              <a:rPr lang="en-US" sz="3200" dirty="0"/>
              <a:t>For ease in calculating the cross product using determinants, we usually write vectors in the</a:t>
            </a:r>
            <a:endParaRPr lang="en-IN" sz="3200" dirty="0"/>
          </a:p>
        </p:txBody>
      </p:sp>
      <p:sp>
        <p:nvSpPr>
          <p:cNvPr id="17" name="Content Placeholder 16"/>
          <p:cNvSpPr>
            <a:spLocks noGrp="1"/>
          </p:cNvSpPr>
          <p:nvPr>
            <p:ph idx="14"/>
          </p:nvPr>
        </p:nvSpPr>
        <p:spPr>
          <a:xfrm>
            <a:off x="443753" y="3975845"/>
            <a:ext cx="1004047" cy="533400"/>
          </a:xfrm>
        </p:spPr>
        <p:txBody>
          <a:bodyPr/>
          <a:lstStyle/>
          <a:p>
            <a:pPr marL="0" indent="0">
              <a:buNone/>
            </a:pPr>
            <a:r>
              <a:rPr lang="en-US" sz="3200" dirty="0"/>
              <a:t>form</a:t>
            </a:r>
            <a:endParaRPr lang="en-IN" sz="3200" dirty="0"/>
          </a:p>
        </p:txBody>
      </p:sp>
      <p:graphicFrame>
        <p:nvGraphicFramePr>
          <p:cNvPr id="29" name="Object 28" descr="v = upsilon sub 1 i + upsilon sub 2 j + upsilon sub 3 k">
            <a:extLst>
              <a:ext uri="{FF2B5EF4-FFF2-40B4-BE49-F238E27FC236}">
                <a16:creationId xmlns:a16="http://schemas.microsoft.com/office/drawing/2014/main" id="{7F8ED68B-2955-4697-8AF1-6214B1EA9A30}"/>
              </a:ext>
            </a:extLst>
          </p:cNvPr>
          <p:cNvGraphicFramePr>
            <a:graphicFrameLocks noChangeAspect="1"/>
          </p:cNvGraphicFramePr>
          <p:nvPr/>
        </p:nvGraphicFramePr>
        <p:xfrm>
          <a:off x="1524000" y="4013200"/>
          <a:ext cx="2960788" cy="498449"/>
        </p:xfrm>
        <a:graphic>
          <a:graphicData uri="http://schemas.openxmlformats.org/presentationml/2006/ole">
            <mc:AlternateContent xmlns:mc="http://schemas.openxmlformats.org/markup-compatibility/2006">
              <mc:Choice xmlns:v="urn:schemas-microsoft-com:vml" Requires="v">
                <p:oleObj spid="_x0000_s184366" name="Equation" r:id="rId3" imgW="2336760" imgH="393480" progId="Equation.DSMT4">
                  <p:embed/>
                </p:oleObj>
              </mc:Choice>
              <mc:Fallback>
                <p:oleObj name="Equation" r:id="rId3" imgW="2336760" imgH="393480" progId="Equation.DSMT4">
                  <p:embed/>
                  <p:pic>
                    <p:nvPicPr>
                      <p:cNvPr id="29" name="Object 28" descr="v = upsilon sub 1 i + upsilon sub 2 j + upsilon sub 3 k">
                        <a:extLst>
                          <a:ext uri="{FF2B5EF4-FFF2-40B4-BE49-F238E27FC236}">
                            <a16:creationId xmlns:a16="http://schemas.microsoft.com/office/drawing/2014/main" id="{7F8ED68B-2955-4697-8AF1-6214B1EA9A30}"/>
                          </a:ext>
                        </a:extLst>
                      </p:cNvPr>
                      <p:cNvPicPr/>
                      <p:nvPr/>
                    </p:nvPicPr>
                    <p:blipFill>
                      <a:blip r:embed="rId4"/>
                      <a:stretch>
                        <a:fillRect/>
                      </a:stretch>
                    </p:blipFill>
                    <p:spPr>
                      <a:xfrm>
                        <a:off x="1524000" y="4013200"/>
                        <a:ext cx="2960788" cy="498449"/>
                      </a:xfrm>
                      <a:prstGeom prst="rect">
                        <a:avLst/>
                      </a:prstGeom>
                    </p:spPr>
                  </p:pic>
                </p:oleObj>
              </mc:Fallback>
            </mc:AlternateContent>
          </a:graphicData>
        </a:graphic>
      </p:graphicFrame>
      <p:sp>
        <p:nvSpPr>
          <p:cNvPr id="18" name="Content Placeholder 17"/>
          <p:cNvSpPr>
            <a:spLocks noGrp="1"/>
          </p:cNvSpPr>
          <p:nvPr>
            <p:ph idx="15"/>
          </p:nvPr>
        </p:nvSpPr>
        <p:spPr>
          <a:xfrm>
            <a:off x="4679578" y="3975845"/>
            <a:ext cx="4020670" cy="609600"/>
          </a:xfrm>
        </p:spPr>
        <p:txBody>
          <a:bodyPr/>
          <a:lstStyle/>
          <a:p>
            <a:pPr marL="0" indent="0">
              <a:buNone/>
            </a:pPr>
            <a:r>
              <a:rPr lang="en-US" sz="3200" dirty="0"/>
              <a:t>rather than as ordered</a:t>
            </a:r>
            <a:endParaRPr lang="en-IN" sz="3200" dirty="0"/>
          </a:p>
        </p:txBody>
      </p:sp>
      <p:sp>
        <p:nvSpPr>
          <p:cNvPr id="22" name="Content Placeholder 21"/>
          <p:cNvSpPr>
            <a:spLocks noGrp="1"/>
          </p:cNvSpPr>
          <p:nvPr>
            <p:ph idx="16"/>
          </p:nvPr>
        </p:nvSpPr>
        <p:spPr>
          <a:xfrm>
            <a:off x="443753" y="4648200"/>
            <a:ext cx="1308847" cy="609600"/>
          </a:xfrm>
        </p:spPr>
        <p:txBody>
          <a:bodyPr/>
          <a:lstStyle/>
          <a:p>
            <a:pPr marL="0" indent="0">
              <a:buNone/>
            </a:pPr>
            <a:r>
              <a:rPr lang="en-US" sz="3200" dirty="0"/>
              <a:t>triples</a:t>
            </a:r>
            <a:endParaRPr lang="en-IN" sz="3200" dirty="0"/>
          </a:p>
        </p:txBody>
      </p:sp>
      <p:graphicFrame>
        <p:nvGraphicFramePr>
          <p:cNvPr id="30" name="Object 29" descr="v = left angle bracket upsilon sub 1, upsilon sub 2, upsilon sub 3 right angle bracket.">
            <a:extLst>
              <a:ext uri="{FF2B5EF4-FFF2-40B4-BE49-F238E27FC236}">
                <a16:creationId xmlns:a16="http://schemas.microsoft.com/office/drawing/2014/main" id="{948C1362-1E13-45A4-A5AF-0C31998D40DD}"/>
              </a:ext>
            </a:extLst>
          </p:cNvPr>
          <p:cNvGraphicFramePr>
            <a:graphicFrameLocks noChangeAspect="1"/>
          </p:cNvGraphicFramePr>
          <p:nvPr/>
        </p:nvGraphicFramePr>
        <p:xfrm>
          <a:off x="1828800" y="4663708"/>
          <a:ext cx="2427354" cy="565885"/>
        </p:xfrm>
        <a:graphic>
          <a:graphicData uri="http://schemas.openxmlformats.org/presentationml/2006/ole">
            <mc:AlternateContent xmlns:mc="http://schemas.openxmlformats.org/markup-compatibility/2006">
              <mc:Choice xmlns:v="urn:schemas-microsoft-com:vml" Requires="v">
                <p:oleObj spid="_x0000_s184367" name="Equation" r:id="rId5" imgW="2070000" imgH="482400" progId="Equation.DSMT4">
                  <p:embed/>
                </p:oleObj>
              </mc:Choice>
              <mc:Fallback>
                <p:oleObj name="Equation" r:id="rId5" imgW="2070000" imgH="482400" progId="Equation.DSMT4">
                  <p:embed/>
                  <p:pic>
                    <p:nvPicPr>
                      <p:cNvPr id="30" name="Object 29" descr="v = left angle bracket upsilon sub 1, upsilon sub 2, upsilon sub 3 right angle bracket.">
                        <a:extLst>
                          <a:ext uri="{FF2B5EF4-FFF2-40B4-BE49-F238E27FC236}">
                            <a16:creationId xmlns:a16="http://schemas.microsoft.com/office/drawing/2014/main" id="{948C1362-1E13-45A4-A5AF-0C31998D40DD}"/>
                          </a:ext>
                        </a:extLst>
                      </p:cNvPr>
                      <p:cNvPicPr/>
                      <p:nvPr/>
                    </p:nvPicPr>
                    <p:blipFill>
                      <a:blip r:embed="rId6"/>
                      <a:stretch>
                        <a:fillRect/>
                      </a:stretch>
                    </p:blipFill>
                    <p:spPr>
                      <a:xfrm>
                        <a:off x="1828800" y="4663708"/>
                        <a:ext cx="2427354" cy="565885"/>
                      </a:xfrm>
                      <a:prstGeom prst="rect">
                        <a:avLst/>
                      </a:prstGeom>
                    </p:spPr>
                  </p:pic>
                </p:oleObj>
              </mc:Fallback>
            </mc:AlternateContent>
          </a:graphicData>
        </a:graphic>
      </p:graphicFrame>
    </p:spTree>
    <p:extLst>
      <p:ext uri="{BB962C8B-B14F-4D97-AF65-F5344CB8AC3E}">
        <p14:creationId xmlns:p14="http://schemas.microsoft.com/office/powerpoint/2010/main" val="129027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Spheres in Space </a:t>
            </a:r>
            <a:r>
              <a:rPr lang="en-US" sz="2000" b="0" dirty="0"/>
              <a:t>(1 of 7)</a:t>
            </a:r>
            <a:endParaRPr lang="en-IN" sz="2000" b="0" dirty="0"/>
          </a:p>
        </p:txBody>
      </p:sp>
      <p:sp>
        <p:nvSpPr>
          <p:cNvPr id="3" name="Content Placeholder 2"/>
          <p:cNvSpPr>
            <a:spLocks noGrp="1"/>
          </p:cNvSpPr>
          <p:nvPr>
            <p:ph idx="1"/>
          </p:nvPr>
        </p:nvSpPr>
        <p:spPr>
          <a:xfrm>
            <a:off x="457200" y="1600201"/>
            <a:ext cx="3962400" cy="533399"/>
          </a:xfrm>
        </p:spPr>
        <p:txBody>
          <a:bodyPr/>
          <a:lstStyle/>
          <a:p>
            <a:pPr marL="0" indent="0">
              <a:buNone/>
            </a:pPr>
            <a:r>
              <a:rPr lang="en-US" b="1" dirty="0"/>
              <a:t>The Distance Between</a:t>
            </a:r>
            <a:endParaRPr lang="en-IN" dirty="0"/>
          </a:p>
        </p:txBody>
      </p:sp>
      <p:graphicFrame>
        <p:nvGraphicFramePr>
          <p:cNvPr id="8" name="Object 7" descr="P sub 1 (x sub 1, y sub 1, z sub 1) and P sub 2 (x sub 2, y sub 2, z sub 2)"/>
          <p:cNvGraphicFramePr>
            <a:graphicFrameLocks noChangeAspect="1"/>
          </p:cNvGraphicFramePr>
          <p:nvPr/>
        </p:nvGraphicFramePr>
        <p:xfrm>
          <a:off x="4476089" y="1589556"/>
          <a:ext cx="4555426" cy="535934"/>
        </p:xfrm>
        <a:graphic>
          <a:graphicData uri="http://schemas.openxmlformats.org/presentationml/2006/ole">
            <mc:AlternateContent xmlns:mc="http://schemas.openxmlformats.org/markup-compatibility/2006">
              <mc:Choice xmlns:v="urn:schemas-microsoft-com:vml" Requires="v">
                <p:oleObj spid="_x0000_s118830" name="Equation" r:id="rId3" imgW="1942920" imgH="228600" progId="Equation.DSMT4">
                  <p:embed/>
                </p:oleObj>
              </mc:Choice>
              <mc:Fallback>
                <p:oleObj name="Equation" r:id="rId3" imgW="1942920" imgH="228600" progId="Equation.DSMT4">
                  <p:embed/>
                  <p:pic>
                    <p:nvPicPr>
                      <p:cNvPr id="8" name="Object 7" descr="P sub 1 (x sub 1, y sub 1, z sub 1) and P sub 2 (x sub 2, y sub 2, z sub 2)"/>
                      <p:cNvPicPr/>
                      <p:nvPr/>
                    </p:nvPicPr>
                    <p:blipFill>
                      <a:blip r:embed="rId4"/>
                      <a:stretch>
                        <a:fillRect/>
                      </a:stretch>
                    </p:blipFill>
                    <p:spPr>
                      <a:xfrm>
                        <a:off x="4476089" y="1589556"/>
                        <a:ext cx="4555426" cy="535934"/>
                      </a:xfrm>
                      <a:prstGeom prst="rect">
                        <a:avLst/>
                      </a:prstGeom>
                    </p:spPr>
                  </p:pic>
                </p:oleObj>
              </mc:Fallback>
            </mc:AlternateContent>
          </a:graphicData>
        </a:graphic>
      </p:graphicFrame>
      <p:graphicFrame>
        <p:nvGraphicFramePr>
          <p:cNvPr id="9" name="Object 8" descr="The magnitude of start expression P sub 1, P sub 2 end expression = the square root of start expression left parenthesis x sub 2 minus x sub 1 right parenthesis squared + left parenthesis y sub 2 minus y sub 1 right parenthesis squared + left parenthesis z sub 2 minus z sub 1 right parenthesis squared end expression">
            <a:extLst>
              <a:ext uri="{FF2B5EF4-FFF2-40B4-BE49-F238E27FC236}">
                <a16:creationId xmlns:a16="http://schemas.microsoft.com/office/drawing/2014/main" id="{E39B92E5-84E0-469C-9674-DD389B220724}"/>
              </a:ext>
            </a:extLst>
          </p:cNvPr>
          <p:cNvGraphicFramePr>
            <a:graphicFrameLocks noChangeAspect="1"/>
          </p:cNvGraphicFramePr>
          <p:nvPr/>
        </p:nvGraphicFramePr>
        <p:xfrm>
          <a:off x="1524000" y="2667000"/>
          <a:ext cx="6768950" cy="758466"/>
        </p:xfrm>
        <a:graphic>
          <a:graphicData uri="http://schemas.openxmlformats.org/presentationml/2006/ole">
            <mc:AlternateContent xmlns:mc="http://schemas.openxmlformats.org/markup-compatibility/2006">
              <mc:Choice xmlns:v="urn:schemas-microsoft-com:vml" Requires="v">
                <p:oleObj spid="_x0000_s118831" name="Equation" r:id="rId5" imgW="6006960" imgH="672840" progId="Equation.DSMT4">
                  <p:embed/>
                </p:oleObj>
              </mc:Choice>
              <mc:Fallback>
                <p:oleObj name="Equation" r:id="rId5" imgW="6006960" imgH="672840" progId="Equation.DSMT4">
                  <p:embed/>
                  <p:pic>
                    <p:nvPicPr>
                      <p:cNvPr id="9" name="Object 8" descr="The magnitude of start expression P sub 1, P sub 2 end expression = the square root of start expression left parenthesis x sub 2 minus x sub 1 right parenthesis squared + left parenthesis y sub 2 minus y sub 1 right parenthesis squared + left parenthesis z sub 2 minus z sub 1 right parenthesis squared end expression">
                        <a:extLst>
                          <a:ext uri="{FF2B5EF4-FFF2-40B4-BE49-F238E27FC236}">
                            <a16:creationId xmlns:a16="http://schemas.microsoft.com/office/drawing/2014/main" id="{E39B92E5-84E0-469C-9674-DD389B220724}"/>
                          </a:ext>
                        </a:extLst>
                      </p:cNvPr>
                      <p:cNvPicPr/>
                      <p:nvPr/>
                    </p:nvPicPr>
                    <p:blipFill>
                      <a:blip r:embed="rId6"/>
                      <a:stretch>
                        <a:fillRect/>
                      </a:stretch>
                    </p:blipFill>
                    <p:spPr>
                      <a:xfrm>
                        <a:off x="1524000" y="2667000"/>
                        <a:ext cx="6768950" cy="758466"/>
                      </a:xfrm>
                      <a:prstGeom prst="rect">
                        <a:avLst/>
                      </a:prstGeom>
                    </p:spPr>
                  </p:pic>
                </p:oleObj>
              </mc:Fallback>
            </mc:AlternateContent>
          </a:graphicData>
        </a:graphic>
      </p:graphicFrame>
    </p:spTree>
    <p:extLst>
      <p:ext uri="{BB962C8B-B14F-4D97-AF65-F5344CB8AC3E}">
        <p14:creationId xmlns:p14="http://schemas.microsoft.com/office/powerpoint/2010/main" val="2291993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Torque </a:t>
            </a:r>
            <a:r>
              <a:rPr lang="en-US" sz="2000" b="0" dirty="0"/>
              <a:t>(1 of 3)</a:t>
            </a:r>
            <a:endParaRPr lang="en-IN" sz="2000" b="0" dirty="0"/>
          </a:p>
        </p:txBody>
      </p:sp>
      <p:pic>
        <p:nvPicPr>
          <p:cNvPr id="5" name="Content Placeholder 4" descr="An illustration displays the cross product when a wrench is applied by force on a bolt. For long description in Notes pane, press F6.">
            <a:extLst>
              <a:ext uri="{FF2B5EF4-FFF2-40B4-BE49-F238E27FC236}">
                <a16:creationId xmlns:a16="http://schemas.microsoft.com/office/drawing/2014/main" id="{0E19F943-E554-4962-BA48-26D1F886E03F}"/>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3124200" y="1458587"/>
            <a:ext cx="2895600" cy="3429159"/>
          </a:xfrm>
        </p:spPr>
      </p:pic>
      <p:sp>
        <p:nvSpPr>
          <p:cNvPr id="14" name="Content Placeholder 13"/>
          <p:cNvSpPr>
            <a:spLocks noGrp="1"/>
          </p:cNvSpPr>
          <p:nvPr>
            <p:ph idx="1"/>
          </p:nvPr>
        </p:nvSpPr>
        <p:spPr>
          <a:xfrm>
            <a:off x="493059" y="5105400"/>
            <a:ext cx="8229600" cy="990600"/>
          </a:xfrm>
        </p:spPr>
        <p:txBody>
          <a:bodyPr/>
          <a:lstStyle/>
          <a:p>
            <a:pPr marL="0" indent="0">
              <a:buNone/>
            </a:pPr>
            <a:r>
              <a:rPr lang="en-US" dirty="0"/>
              <a:t>The torque vector describes the tendency of the force </a:t>
            </a:r>
            <a:r>
              <a:rPr lang="en-US" b="1" dirty="0"/>
              <a:t>F </a:t>
            </a:r>
            <a:r>
              <a:rPr lang="en-US" dirty="0"/>
              <a:t>to drive the bolt forward.</a:t>
            </a:r>
            <a:endParaRPr lang="en-IN" dirty="0"/>
          </a:p>
        </p:txBody>
      </p:sp>
    </p:spTree>
    <p:extLst>
      <p:ext uri="{BB962C8B-B14F-4D97-AF65-F5344CB8AC3E}">
        <p14:creationId xmlns:p14="http://schemas.microsoft.com/office/powerpoint/2010/main" val="2027124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Torque </a:t>
            </a:r>
            <a:r>
              <a:rPr lang="en-US" sz="2000" b="0" dirty="0"/>
              <a:t>(2 of 3)</a:t>
            </a:r>
            <a:endParaRPr lang="en-IN" sz="2000" dirty="0"/>
          </a:p>
        </p:txBody>
      </p:sp>
      <p:pic>
        <p:nvPicPr>
          <p:cNvPr id="5" name="Content Placeholder 4" descr="An illustration displays a 3 feet bar P Q. Vector F of 20-pound magnitude force makes an angle of 70 degrees with P Q at Q. Two dashed lines connect F with Q to form a right angle triangle.">
            <a:extLst>
              <a:ext uri="{FF2B5EF4-FFF2-40B4-BE49-F238E27FC236}">
                <a16:creationId xmlns:a16="http://schemas.microsoft.com/office/drawing/2014/main" id="{6E2AE759-21DE-42F0-94BD-D42B3BE6F39C}"/>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909082" y="1512881"/>
            <a:ext cx="5482318" cy="2980678"/>
          </a:xfrm>
        </p:spPr>
      </p:pic>
      <p:sp>
        <p:nvSpPr>
          <p:cNvPr id="14" name="Content Placeholder 13"/>
          <p:cNvSpPr>
            <a:spLocks noGrp="1"/>
          </p:cNvSpPr>
          <p:nvPr>
            <p:ph idx="1"/>
          </p:nvPr>
        </p:nvSpPr>
        <p:spPr>
          <a:xfrm>
            <a:off x="457200" y="4860668"/>
            <a:ext cx="8229600" cy="1369359"/>
          </a:xfrm>
        </p:spPr>
        <p:txBody>
          <a:bodyPr/>
          <a:lstStyle/>
          <a:p>
            <a:pPr marL="0" indent="0">
              <a:buNone/>
            </a:pPr>
            <a:r>
              <a:rPr lang="en-US" dirty="0"/>
              <a:t>The magnitude of the torque exerted by </a:t>
            </a:r>
            <a:r>
              <a:rPr lang="en-US" b="1" dirty="0"/>
              <a:t>F </a:t>
            </a:r>
            <a:r>
              <a:rPr lang="en-US" dirty="0"/>
              <a:t>at </a:t>
            </a:r>
            <a:r>
              <a:rPr lang="en-US" i="1" dirty="0"/>
              <a:t>P </a:t>
            </a:r>
            <a:r>
              <a:rPr lang="en-US" dirty="0"/>
              <a:t>is about 56.4 f</a:t>
            </a:r>
            <a:r>
              <a:rPr lang="en-US" sz="100" dirty="0">
                <a:solidFill>
                  <a:schemeClr val="bg1"/>
                </a:solidFill>
              </a:rPr>
              <a:t>ee</a:t>
            </a:r>
            <a:r>
              <a:rPr lang="en-US" dirty="0"/>
              <a:t>t-l</a:t>
            </a:r>
            <a:r>
              <a:rPr lang="en-US" sz="100" dirty="0"/>
              <a:t> </a:t>
            </a:r>
            <a:r>
              <a:rPr lang="en-US" dirty="0"/>
              <a:t>b. The bar rotates counterclockwise around </a:t>
            </a:r>
            <a:r>
              <a:rPr lang="en-US" i="1" dirty="0"/>
              <a:t>P</a:t>
            </a:r>
            <a:r>
              <a:rPr lang="en-US" dirty="0"/>
              <a:t>.</a:t>
            </a:r>
            <a:endParaRPr lang="en-IN" dirty="0"/>
          </a:p>
        </p:txBody>
      </p:sp>
    </p:spTree>
    <p:extLst>
      <p:ext uri="{BB962C8B-B14F-4D97-AF65-F5344CB8AC3E}">
        <p14:creationId xmlns:p14="http://schemas.microsoft.com/office/powerpoint/2010/main" val="5993037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Torque </a:t>
            </a:r>
            <a:r>
              <a:rPr lang="en-US" sz="2000" b="0" dirty="0"/>
              <a:t>(3 of 3)</a:t>
            </a:r>
            <a:endParaRPr lang="en-IN" sz="2000" dirty="0"/>
          </a:p>
        </p:txBody>
      </p:sp>
      <p:sp>
        <p:nvSpPr>
          <p:cNvPr id="14" name="Content Placeholder 13"/>
          <p:cNvSpPr>
            <a:spLocks noGrp="1"/>
          </p:cNvSpPr>
          <p:nvPr>
            <p:ph idx="1"/>
          </p:nvPr>
        </p:nvSpPr>
        <p:spPr>
          <a:xfrm>
            <a:off x="457200" y="1600201"/>
            <a:ext cx="8229600" cy="1600199"/>
          </a:xfrm>
        </p:spPr>
        <p:txBody>
          <a:bodyPr/>
          <a:lstStyle/>
          <a:p>
            <a:pPr marL="0" indent="0">
              <a:buNone/>
            </a:pPr>
            <a:r>
              <a:rPr lang="en-US" sz="3200" b="1" dirty="0"/>
              <a:t>Example:</a:t>
            </a:r>
            <a:r>
              <a:rPr lang="en-US" sz="3200" dirty="0"/>
              <a:t> The magnitude of the torque generated by force </a:t>
            </a:r>
            <a:r>
              <a:rPr lang="en-US" sz="3200" b="1" dirty="0"/>
              <a:t>F </a:t>
            </a:r>
            <a:r>
              <a:rPr lang="en-US" sz="3200" dirty="0"/>
              <a:t>at the pivot point </a:t>
            </a:r>
            <a:r>
              <a:rPr lang="en-US" sz="3200" i="1" dirty="0"/>
              <a:t>P </a:t>
            </a:r>
            <a:r>
              <a:rPr lang="en-US" sz="3200" dirty="0"/>
              <a:t>in the Figure is</a:t>
            </a:r>
          </a:p>
        </p:txBody>
      </p:sp>
      <p:graphicFrame>
        <p:nvGraphicFramePr>
          <p:cNvPr id="16" name="Object 15" descr="the magnitude of start expression vector P Q cross F end expression = the magnitude of vector P Q the magnitude of F sine of 70 degrees approximately equals 3 times 20 times 0.94 approximately equals 56.4 foot pounds.">
            <a:extLst>
              <a:ext uri="{FF2B5EF4-FFF2-40B4-BE49-F238E27FC236}">
                <a16:creationId xmlns:a16="http://schemas.microsoft.com/office/drawing/2014/main" id="{99C9FEBF-2EB1-4FC5-AE34-79FA23A18A51}"/>
              </a:ext>
            </a:extLst>
          </p:cNvPr>
          <p:cNvGraphicFramePr>
            <a:graphicFrameLocks noChangeAspect="1"/>
          </p:cNvGraphicFramePr>
          <p:nvPr/>
        </p:nvGraphicFramePr>
        <p:xfrm>
          <a:off x="712824" y="3463963"/>
          <a:ext cx="8013455" cy="650837"/>
        </p:xfrm>
        <a:graphic>
          <a:graphicData uri="http://schemas.openxmlformats.org/presentationml/2006/ole">
            <mc:AlternateContent xmlns:mc="http://schemas.openxmlformats.org/markup-compatibility/2006">
              <mc:Choice xmlns:v="urn:schemas-microsoft-com:vml" Requires="v">
                <p:oleObj spid="_x0000_s185368" name="Equation" r:id="rId3" imgW="7505640" imgH="609480" progId="Equation.DSMT4">
                  <p:embed/>
                </p:oleObj>
              </mc:Choice>
              <mc:Fallback>
                <p:oleObj name="Equation" r:id="rId3" imgW="7505640" imgH="609480" progId="Equation.DSMT4">
                  <p:embed/>
                  <p:pic>
                    <p:nvPicPr>
                      <p:cNvPr id="16" name="Object 15" descr="the magnitude of start expression vector P Q cross F end expression = the magnitude of vector P Q the magnitude of F sine of 70 degrees approximately equals 3 times 20 times 0.94 approximately equals 56.4 foot pounds.">
                        <a:extLst>
                          <a:ext uri="{FF2B5EF4-FFF2-40B4-BE49-F238E27FC236}">
                            <a16:creationId xmlns:a16="http://schemas.microsoft.com/office/drawing/2014/main" id="{99C9FEBF-2EB1-4FC5-AE34-79FA23A18A51}"/>
                          </a:ext>
                        </a:extLst>
                      </p:cNvPr>
                      <p:cNvPicPr/>
                      <p:nvPr/>
                    </p:nvPicPr>
                    <p:blipFill>
                      <a:blip r:embed="rId4"/>
                      <a:stretch>
                        <a:fillRect/>
                      </a:stretch>
                    </p:blipFill>
                    <p:spPr>
                      <a:xfrm>
                        <a:off x="712824" y="3463963"/>
                        <a:ext cx="8013455" cy="650837"/>
                      </a:xfrm>
                      <a:prstGeom prst="rect">
                        <a:avLst/>
                      </a:prstGeom>
                    </p:spPr>
                  </p:pic>
                </p:oleObj>
              </mc:Fallback>
            </mc:AlternateContent>
          </a:graphicData>
        </a:graphic>
      </p:graphicFrame>
      <p:sp>
        <p:nvSpPr>
          <p:cNvPr id="15" name="Content Placeholder 14"/>
          <p:cNvSpPr>
            <a:spLocks noGrp="1"/>
          </p:cNvSpPr>
          <p:nvPr>
            <p:ph idx="13"/>
          </p:nvPr>
        </p:nvSpPr>
        <p:spPr>
          <a:xfrm>
            <a:off x="457200" y="4724400"/>
            <a:ext cx="8229600" cy="1143000"/>
          </a:xfrm>
        </p:spPr>
        <p:txBody>
          <a:bodyPr/>
          <a:lstStyle/>
          <a:p>
            <a:pPr marL="0" indent="0">
              <a:buNone/>
            </a:pPr>
            <a:r>
              <a:rPr lang="en-US" sz="3200" dirty="0"/>
              <a:t>In this example the torque vector is pointing out of the page toward you.</a:t>
            </a:r>
            <a:endParaRPr lang="en-IN" sz="3200" dirty="0"/>
          </a:p>
        </p:txBody>
      </p:sp>
    </p:spTree>
    <p:extLst>
      <p:ext uri="{BB962C8B-B14F-4D97-AF65-F5344CB8AC3E}">
        <p14:creationId xmlns:p14="http://schemas.microsoft.com/office/powerpoint/2010/main" val="28687964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 Scalar or Box Product </a:t>
            </a:r>
            <a:r>
              <a:rPr lang="en-US" sz="2000" b="0" dirty="0"/>
              <a:t>(1 of 3)</a:t>
            </a:r>
            <a:endParaRPr lang="en-IN" sz="2000" b="0" dirty="0"/>
          </a:p>
        </p:txBody>
      </p:sp>
      <p:pic>
        <p:nvPicPr>
          <p:cNvPr id="5" name="Content Placeholder 4" descr="An illustration depicts a parallelepiped with vectors, u, v, and w, as sides. For long description in Notes pane, press F6.">
            <a:extLst>
              <a:ext uri="{FF2B5EF4-FFF2-40B4-BE49-F238E27FC236}">
                <a16:creationId xmlns:a16="http://schemas.microsoft.com/office/drawing/2014/main" id="{53866A2D-272B-42EC-915B-648D95F321CC}"/>
              </a:ext>
            </a:extLst>
          </p:cNvPr>
          <p:cNvPicPr>
            <a:picLocks noGrp="1" noChangeAspect="1"/>
          </p:cNvPicPr>
          <p:nvPr>
            <p:ph idx="15"/>
          </p:nvPr>
        </p:nvPicPr>
        <p:blipFill>
          <a:blip r:embed="rId4">
            <a:extLst>
              <a:ext uri="{28A0092B-C50C-407E-A947-70E740481C1C}">
                <a14:useLocalDpi xmlns:a14="http://schemas.microsoft.com/office/drawing/2010/main" val="0"/>
              </a:ext>
            </a:extLst>
          </a:blip>
          <a:stretch>
            <a:fillRect/>
          </a:stretch>
        </p:blipFill>
        <p:spPr>
          <a:xfrm>
            <a:off x="1443318" y="1441396"/>
            <a:ext cx="6703071" cy="3295512"/>
          </a:xfrm>
        </p:spPr>
      </p:pic>
      <p:sp>
        <p:nvSpPr>
          <p:cNvPr id="14" name="Content Placeholder 13"/>
          <p:cNvSpPr>
            <a:spLocks noGrp="1"/>
          </p:cNvSpPr>
          <p:nvPr>
            <p:ph idx="1"/>
          </p:nvPr>
        </p:nvSpPr>
        <p:spPr>
          <a:xfrm>
            <a:off x="452718" y="4896916"/>
            <a:ext cx="1981200" cy="530535"/>
          </a:xfrm>
        </p:spPr>
        <p:txBody>
          <a:bodyPr/>
          <a:lstStyle/>
          <a:p>
            <a:pPr marL="0" indent="0">
              <a:buNone/>
            </a:pPr>
            <a:r>
              <a:rPr lang="en-US" dirty="0"/>
              <a:t>The number</a:t>
            </a:r>
            <a:endParaRPr lang="en-IN" dirty="0"/>
          </a:p>
        </p:txBody>
      </p:sp>
      <p:graphicFrame>
        <p:nvGraphicFramePr>
          <p:cNvPr id="19" name="Object 18" descr="the magnitude of start expression left parenthesis u cross v right parenthesis dot w end expression">
            <a:extLst>
              <a:ext uri="{FF2B5EF4-FFF2-40B4-BE49-F238E27FC236}">
                <a16:creationId xmlns:a16="http://schemas.microsoft.com/office/drawing/2014/main" id="{36A5FCED-4062-49BF-AA6F-5ED0556A4A62}"/>
              </a:ext>
            </a:extLst>
          </p:cNvPr>
          <p:cNvGraphicFramePr>
            <a:graphicFrameLocks noChangeAspect="1"/>
          </p:cNvGraphicFramePr>
          <p:nvPr/>
        </p:nvGraphicFramePr>
        <p:xfrm>
          <a:off x="2620826" y="4919438"/>
          <a:ext cx="1471569" cy="526414"/>
        </p:xfrm>
        <a:graphic>
          <a:graphicData uri="http://schemas.openxmlformats.org/presentationml/2006/ole">
            <mc:AlternateContent xmlns:mc="http://schemas.openxmlformats.org/markup-compatibility/2006">
              <mc:Choice xmlns:v="urn:schemas-microsoft-com:vml" Requires="v">
                <p:oleObj spid="_x0000_s186392" name="Equation" r:id="rId5" imgW="1562040" imgH="558720" progId="Equation.DSMT4">
                  <p:embed/>
                </p:oleObj>
              </mc:Choice>
              <mc:Fallback>
                <p:oleObj name="Equation" r:id="rId5" imgW="1562040" imgH="558720" progId="Equation.DSMT4">
                  <p:embed/>
                  <p:pic>
                    <p:nvPicPr>
                      <p:cNvPr id="19" name="Object 18" descr="the magnitude of start expression left parenthesis u cross v right parenthesis dot w end expression">
                        <a:extLst>
                          <a:ext uri="{FF2B5EF4-FFF2-40B4-BE49-F238E27FC236}">
                            <a16:creationId xmlns:a16="http://schemas.microsoft.com/office/drawing/2014/main" id="{36A5FCED-4062-49BF-AA6F-5ED0556A4A62}"/>
                          </a:ext>
                        </a:extLst>
                      </p:cNvPr>
                      <p:cNvPicPr/>
                      <p:nvPr/>
                    </p:nvPicPr>
                    <p:blipFill>
                      <a:blip r:embed="rId6"/>
                      <a:stretch>
                        <a:fillRect/>
                      </a:stretch>
                    </p:blipFill>
                    <p:spPr>
                      <a:xfrm>
                        <a:off x="2620826" y="4919438"/>
                        <a:ext cx="1471569" cy="526414"/>
                      </a:xfrm>
                      <a:prstGeom prst="rect">
                        <a:avLst/>
                      </a:prstGeom>
                    </p:spPr>
                  </p:pic>
                </p:oleObj>
              </mc:Fallback>
            </mc:AlternateContent>
          </a:graphicData>
        </a:graphic>
      </p:graphicFrame>
      <p:sp>
        <p:nvSpPr>
          <p:cNvPr id="15" name="Content Placeholder 14"/>
          <p:cNvSpPr>
            <a:spLocks noGrp="1"/>
          </p:cNvSpPr>
          <p:nvPr>
            <p:ph idx="13"/>
          </p:nvPr>
        </p:nvSpPr>
        <p:spPr>
          <a:xfrm>
            <a:off x="4267200" y="4973225"/>
            <a:ext cx="2900082" cy="513175"/>
          </a:xfrm>
        </p:spPr>
        <p:txBody>
          <a:bodyPr/>
          <a:lstStyle/>
          <a:p>
            <a:pPr marL="0" indent="0">
              <a:buNone/>
            </a:pPr>
            <a:r>
              <a:rPr lang="en-US" dirty="0"/>
              <a:t>is the volume of a</a:t>
            </a:r>
            <a:endParaRPr lang="en-IN" dirty="0"/>
          </a:p>
        </p:txBody>
      </p:sp>
      <p:sp>
        <p:nvSpPr>
          <p:cNvPr id="16" name="Content Placeholder 15"/>
          <p:cNvSpPr>
            <a:spLocks noGrp="1"/>
          </p:cNvSpPr>
          <p:nvPr>
            <p:ph idx="14"/>
          </p:nvPr>
        </p:nvSpPr>
        <p:spPr>
          <a:xfrm>
            <a:off x="457200" y="5569586"/>
            <a:ext cx="2438400" cy="526414"/>
          </a:xfrm>
        </p:spPr>
        <p:txBody>
          <a:bodyPr/>
          <a:lstStyle/>
          <a:p>
            <a:pPr marL="0" indent="0">
              <a:buNone/>
            </a:pPr>
            <a:r>
              <a:rPr lang="en-US" dirty="0"/>
              <a:t>parallelepiped.</a:t>
            </a:r>
            <a:endParaRPr lang="en-IN" sz="2400" dirty="0"/>
          </a:p>
        </p:txBody>
      </p:sp>
    </p:spTree>
    <p:extLst>
      <p:ext uri="{BB962C8B-B14F-4D97-AF65-F5344CB8AC3E}">
        <p14:creationId xmlns:p14="http://schemas.microsoft.com/office/powerpoint/2010/main" val="7846295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 Scalar or Box Product </a:t>
            </a:r>
            <a:r>
              <a:rPr lang="en-US" sz="2000" b="0" dirty="0"/>
              <a:t>(2 of 3)</a:t>
            </a:r>
            <a:endParaRPr lang="en-IN" dirty="0"/>
          </a:p>
        </p:txBody>
      </p:sp>
      <p:sp>
        <p:nvSpPr>
          <p:cNvPr id="6" name="Content Placeholder 5"/>
          <p:cNvSpPr>
            <a:spLocks noGrp="1"/>
          </p:cNvSpPr>
          <p:nvPr>
            <p:ph idx="1"/>
          </p:nvPr>
        </p:nvSpPr>
        <p:spPr>
          <a:xfrm>
            <a:off x="457200" y="1600201"/>
            <a:ext cx="8229600" cy="1066800"/>
          </a:xfrm>
        </p:spPr>
        <p:txBody>
          <a:bodyPr/>
          <a:lstStyle/>
          <a:p>
            <a:pPr marL="0" indent="0">
              <a:buNone/>
            </a:pPr>
            <a:r>
              <a:rPr lang="en-US" sz="3200" b="1" dirty="0"/>
              <a:t>Calculating the Triple Scalar Product as a Determinant</a:t>
            </a:r>
            <a:endParaRPr lang="en-IN" sz="3200" dirty="0"/>
          </a:p>
        </p:txBody>
      </p:sp>
      <p:graphicFrame>
        <p:nvGraphicFramePr>
          <p:cNvPr id="12" name="Object 11" descr="left parenthesis u cross v right parenthesis dot w = the determinant of a 3 by 3 matrix with the following row entries. Row 1. u sub 1, u sub 2, u sub 3. Row 2. Upsilon sub 1, upsilon sub 2, upsilon sub 3. Row 3. w sub 1, w sub 2, w sub 3.">
            <a:extLst>
              <a:ext uri="{FF2B5EF4-FFF2-40B4-BE49-F238E27FC236}">
                <a16:creationId xmlns:a16="http://schemas.microsoft.com/office/drawing/2014/main" id="{02D1BD47-F181-4964-A7C2-2BAC03DD9053}"/>
              </a:ext>
            </a:extLst>
          </p:cNvPr>
          <p:cNvGraphicFramePr>
            <a:graphicFrameLocks noChangeAspect="1"/>
          </p:cNvGraphicFramePr>
          <p:nvPr/>
        </p:nvGraphicFramePr>
        <p:xfrm>
          <a:off x="2497883" y="3276600"/>
          <a:ext cx="4148235" cy="1763361"/>
        </p:xfrm>
        <a:graphic>
          <a:graphicData uri="http://schemas.openxmlformats.org/presentationml/2006/ole">
            <mc:AlternateContent xmlns:mc="http://schemas.openxmlformats.org/markup-compatibility/2006">
              <mc:Choice xmlns:v="urn:schemas-microsoft-com:vml" Requires="v">
                <p:oleObj spid="_x0000_s187416" name="Equation" r:id="rId3" imgW="3644640" imgH="1549080" progId="Equation.DSMT4">
                  <p:embed/>
                </p:oleObj>
              </mc:Choice>
              <mc:Fallback>
                <p:oleObj name="Equation" r:id="rId3" imgW="3644640" imgH="1549080" progId="Equation.DSMT4">
                  <p:embed/>
                  <p:pic>
                    <p:nvPicPr>
                      <p:cNvPr id="12" name="Object 11" descr="left parenthesis u cross v right parenthesis dot w = the determinant of a 3 by 3 matrix with the following row entries. Row 1. u sub 1, u sub 2, u sub 3. Row 2. Upsilon sub 1, upsilon sub 2, upsilon sub 3. Row 3. w sub 1, w sub 2, w sub 3.">
                        <a:extLst>
                          <a:ext uri="{FF2B5EF4-FFF2-40B4-BE49-F238E27FC236}">
                            <a16:creationId xmlns:a16="http://schemas.microsoft.com/office/drawing/2014/main" id="{02D1BD47-F181-4964-A7C2-2BAC03DD9053}"/>
                          </a:ext>
                        </a:extLst>
                      </p:cNvPr>
                      <p:cNvPicPr/>
                      <p:nvPr/>
                    </p:nvPicPr>
                    <p:blipFill>
                      <a:blip r:embed="rId4"/>
                      <a:stretch>
                        <a:fillRect/>
                      </a:stretch>
                    </p:blipFill>
                    <p:spPr>
                      <a:xfrm>
                        <a:off x="2497883" y="3276600"/>
                        <a:ext cx="4148235" cy="1763361"/>
                      </a:xfrm>
                      <a:prstGeom prst="rect">
                        <a:avLst/>
                      </a:prstGeom>
                    </p:spPr>
                  </p:pic>
                </p:oleObj>
              </mc:Fallback>
            </mc:AlternateContent>
          </a:graphicData>
        </a:graphic>
      </p:graphicFrame>
    </p:spTree>
    <p:extLst>
      <p:ext uri="{BB962C8B-B14F-4D97-AF65-F5344CB8AC3E}">
        <p14:creationId xmlns:p14="http://schemas.microsoft.com/office/powerpoint/2010/main" val="29159795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 Scalar or Box Product </a:t>
            </a:r>
            <a:r>
              <a:rPr lang="en-US" sz="2000" b="0" dirty="0"/>
              <a:t>(3 of 3)</a:t>
            </a:r>
            <a:endParaRPr lang="en-IN" dirty="0"/>
          </a:p>
        </p:txBody>
      </p:sp>
      <p:sp>
        <p:nvSpPr>
          <p:cNvPr id="3" name="Content Placeholder 2"/>
          <p:cNvSpPr>
            <a:spLocks noGrp="1"/>
          </p:cNvSpPr>
          <p:nvPr>
            <p:ph idx="1"/>
          </p:nvPr>
        </p:nvSpPr>
        <p:spPr>
          <a:xfrm>
            <a:off x="457200" y="1600200"/>
            <a:ext cx="6153150" cy="485775"/>
          </a:xfrm>
        </p:spPr>
        <p:txBody>
          <a:bodyPr/>
          <a:lstStyle/>
          <a:p>
            <a:pPr marL="0" indent="0">
              <a:buNone/>
            </a:pPr>
            <a:r>
              <a:rPr lang="en-US" b="1" dirty="0"/>
              <a:t>Example:</a:t>
            </a:r>
            <a:r>
              <a:rPr lang="en-US" dirty="0"/>
              <a:t> Find the volume of the box</a:t>
            </a:r>
            <a:endParaRPr lang="en-IN" dirty="0"/>
          </a:p>
        </p:txBody>
      </p:sp>
      <p:sp>
        <p:nvSpPr>
          <p:cNvPr id="4" name="Content Placeholder 3"/>
          <p:cNvSpPr>
            <a:spLocks noGrp="1"/>
          </p:cNvSpPr>
          <p:nvPr>
            <p:ph idx="13"/>
          </p:nvPr>
        </p:nvSpPr>
        <p:spPr>
          <a:xfrm>
            <a:off x="457200" y="2158529"/>
            <a:ext cx="4991100" cy="497512"/>
          </a:xfrm>
        </p:spPr>
        <p:txBody>
          <a:bodyPr/>
          <a:lstStyle/>
          <a:p>
            <a:pPr marL="0" indent="0">
              <a:buNone/>
            </a:pPr>
            <a:r>
              <a:rPr lang="en-US" dirty="0"/>
              <a:t>(parallelepiped) determined by</a:t>
            </a:r>
            <a:endParaRPr lang="en-IN" dirty="0"/>
          </a:p>
        </p:txBody>
      </p:sp>
      <p:graphicFrame>
        <p:nvGraphicFramePr>
          <p:cNvPr id="17" name="Object 16" descr="u = i + 2 j minus k,"/>
          <p:cNvGraphicFramePr>
            <a:graphicFrameLocks noChangeAspect="1"/>
          </p:cNvGraphicFramePr>
          <p:nvPr/>
        </p:nvGraphicFramePr>
        <p:xfrm>
          <a:off x="5526552" y="2200910"/>
          <a:ext cx="1960098" cy="435578"/>
        </p:xfrm>
        <a:graphic>
          <a:graphicData uri="http://schemas.openxmlformats.org/presentationml/2006/ole">
            <mc:AlternateContent xmlns:mc="http://schemas.openxmlformats.org/markup-compatibility/2006">
              <mc:Choice xmlns:v="urn:schemas-microsoft-com:vml" Requires="v">
                <p:oleObj spid="_x0000_s188528" name="Equation" r:id="rId3" imgW="914400" imgH="203040" progId="Equation.DSMT4">
                  <p:embed/>
                </p:oleObj>
              </mc:Choice>
              <mc:Fallback>
                <p:oleObj name="Equation" r:id="rId3" imgW="914400" imgH="203040" progId="Equation.DSMT4">
                  <p:embed/>
                  <p:pic>
                    <p:nvPicPr>
                      <p:cNvPr id="17" name="Object 16" descr="u = i + 2 j minus k,"/>
                      <p:cNvPicPr/>
                      <p:nvPr/>
                    </p:nvPicPr>
                    <p:blipFill>
                      <a:blip r:embed="rId4"/>
                      <a:stretch>
                        <a:fillRect/>
                      </a:stretch>
                    </p:blipFill>
                    <p:spPr>
                      <a:xfrm>
                        <a:off x="5526552" y="2200910"/>
                        <a:ext cx="1960098" cy="435578"/>
                      </a:xfrm>
                      <a:prstGeom prst="rect">
                        <a:avLst/>
                      </a:prstGeom>
                    </p:spPr>
                  </p:pic>
                </p:oleObj>
              </mc:Fallback>
            </mc:AlternateContent>
          </a:graphicData>
        </a:graphic>
      </p:graphicFrame>
      <p:graphicFrame>
        <p:nvGraphicFramePr>
          <p:cNvPr id="18" name="Object 17" descr="v = negative 2 i + 3 k, and w = 7 j minus 4 k."/>
          <p:cNvGraphicFramePr>
            <a:graphicFrameLocks noChangeAspect="1"/>
          </p:cNvGraphicFramePr>
          <p:nvPr/>
        </p:nvGraphicFramePr>
        <p:xfrm>
          <a:off x="448235" y="2721235"/>
          <a:ext cx="4140200" cy="434975"/>
        </p:xfrm>
        <a:graphic>
          <a:graphicData uri="http://schemas.openxmlformats.org/presentationml/2006/ole">
            <mc:AlternateContent xmlns:mc="http://schemas.openxmlformats.org/markup-compatibility/2006">
              <mc:Choice xmlns:v="urn:schemas-microsoft-com:vml" Requires="v">
                <p:oleObj spid="_x0000_s188529" name="Equation" r:id="rId5" imgW="1930320" imgH="203040" progId="Equation.DSMT4">
                  <p:embed/>
                </p:oleObj>
              </mc:Choice>
              <mc:Fallback>
                <p:oleObj name="Equation" r:id="rId5" imgW="1930320" imgH="203040" progId="Equation.DSMT4">
                  <p:embed/>
                  <p:pic>
                    <p:nvPicPr>
                      <p:cNvPr id="18" name="Object 17" descr="v = negative 2 i + 3 k, and w = 7 j minus 4 k."/>
                      <p:cNvPicPr/>
                      <p:nvPr/>
                    </p:nvPicPr>
                    <p:blipFill>
                      <a:blip r:embed="rId6"/>
                      <a:stretch>
                        <a:fillRect/>
                      </a:stretch>
                    </p:blipFill>
                    <p:spPr>
                      <a:xfrm>
                        <a:off x="448235" y="2721235"/>
                        <a:ext cx="4140200" cy="434975"/>
                      </a:xfrm>
                      <a:prstGeom prst="rect">
                        <a:avLst/>
                      </a:prstGeom>
                    </p:spPr>
                  </p:pic>
                </p:oleObj>
              </mc:Fallback>
            </mc:AlternateContent>
          </a:graphicData>
        </a:graphic>
      </p:graphicFrame>
      <p:sp>
        <p:nvSpPr>
          <p:cNvPr id="5" name="Content Placeholder 4"/>
          <p:cNvSpPr>
            <a:spLocks noGrp="1"/>
          </p:cNvSpPr>
          <p:nvPr>
            <p:ph idx="14"/>
          </p:nvPr>
        </p:nvSpPr>
        <p:spPr>
          <a:xfrm>
            <a:off x="443753" y="3231220"/>
            <a:ext cx="6642847" cy="516031"/>
          </a:xfrm>
        </p:spPr>
        <p:txBody>
          <a:bodyPr/>
          <a:lstStyle/>
          <a:p>
            <a:pPr marL="0" indent="0">
              <a:buNone/>
            </a:pPr>
            <a:r>
              <a:rPr lang="en-US" b="1" dirty="0"/>
              <a:t>Solution:</a:t>
            </a:r>
            <a:r>
              <a:rPr lang="en-US" dirty="0"/>
              <a:t> Using the rule for calculating a</a:t>
            </a:r>
            <a:endParaRPr lang="en-IN" dirty="0"/>
          </a:p>
        </p:txBody>
      </p:sp>
      <p:graphicFrame>
        <p:nvGraphicFramePr>
          <p:cNvPr id="16" name="Object 15" descr="3 cross 3"/>
          <p:cNvGraphicFramePr>
            <a:graphicFrameLocks noChangeAspect="1"/>
          </p:cNvGraphicFramePr>
          <p:nvPr/>
        </p:nvGraphicFramePr>
        <p:xfrm>
          <a:off x="7153835" y="3273700"/>
          <a:ext cx="793850" cy="470433"/>
        </p:xfrm>
        <a:graphic>
          <a:graphicData uri="http://schemas.openxmlformats.org/presentationml/2006/ole">
            <mc:AlternateContent xmlns:mc="http://schemas.openxmlformats.org/markup-compatibility/2006">
              <mc:Choice xmlns:v="urn:schemas-microsoft-com:vml" Requires="v">
                <p:oleObj spid="_x0000_s188530" name="Equation" r:id="rId7" imgW="342720" imgH="203040" progId="Equation.DSMT4">
                  <p:embed/>
                </p:oleObj>
              </mc:Choice>
              <mc:Fallback>
                <p:oleObj name="Equation" r:id="rId7" imgW="342720" imgH="203040" progId="Equation.DSMT4">
                  <p:embed/>
                  <p:pic>
                    <p:nvPicPr>
                      <p:cNvPr id="16" name="Object 15" descr="3 cross 3"/>
                      <p:cNvPicPr/>
                      <p:nvPr/>
                    </p:nvPicPr>
                    <p:blipFill>
                      <a:blip r:embed="rId8"/>
                      <a:stretch>
                        <a:fillRect/>
                      </a:stretch>
                    </p:blipFill>
                    <p:spPr>
                      <a:xfrm>
                        <a:off x="7153835" y="3273700"/>
                        <a:ext cx="793850" cy="470433"/>
                      </a:xfrm>
                      <a:prstGeom prst="rect">
                        <a:avLst/>
                      </a:prstGeom>
                    </p:spPr>
                  </p:pic>
                </p:oleObj>
              </mc:Fallback>
            </mc:AlternateContent>
          </a:graphicData>
        </a:graphic>
      </p:graphicFrame>
      <p:sp>
        <p:nvSpPr>
          <p:cNvPr id="6" name="Content Placeholder 5"/>
          <p:cNvSpPr>
            <a:spLocks noGrp="1"/>
          </p:cNvSpPr>
          <p:nvPr>
            <p:ph idx="15"/>
          </p:nvPr>
        </p:nvSpPr>
        <p:spPr>
          <a:xfrm>
            <a:off x="457200" y="3818763"/>
            <a:ext cx="3505200" cy="471054"/>
          </a:xfrm>
        </p:spPr>
        <p:txBody>
          <a:bodyPr/>
          <a:lstStyle/>
          <a:p>
            <a:pPr marL="0" indent="0">
              <a:buNone/>
            </a:pPr>
            <a:r>
              <a:rPr lang="en-US" dirty="0"/>
              <a:t>determinant, we find</a:t>
            </a:r>
          </a:p>
        </p:txBody>
      </p:sp>
      <p:graphicFrame>
        <p:nvGraphicFramePr>
          <p:cNvPr id="14" name="Object 13" descr="left parenthesis u cross v right parenthesis dot w = the determinant of a 3 by 3 matrix with the following row entries. Row 1. 1, 2, negative 1. Row 2. Negative 2, 0, 3. Row 3. 0, 7, negative 4. This equals 1 times the determinant of a 2 by 2 matrix with the following row entries, row 1, 0, 3, and row 2, 7, negative 4, minus 2 times the determinant of a 2 by 2 matrix with the following row entries, row 1, negative 2, 3, and row 2, 0, negative 4, + negative 1 times the determinant of a 2 by 2 matrix with the following row entries, row 1, negative 2, 0, and row 2, 0, 7, = negative 23.">
            <a:extLst>
              <a:ext uri="{FF2B5EF4-FFF2-40B4-BE49-F238E27FC236}">
                <a16:creationId xmlns:a16="http://schemas.microsoft.com/office/drawing/2014/main" id="{227D3EFD-09B8-4D55-81EA-F9ECB6837847}"/>
              </a:ext>
            </a:extLst>
          </p:cNvPr>
          <p:cNvGraphicFramePr>
            <a:graphicFrameLocks noChangeAspect="1"/>
          </p:cNvGraphicFramePr>
          <p:nvPr/>
        </p:nvGraphicFramePr>
        <p:xfrm>
          <a:off x="838200" y="4419600"/>
          <a:ext cx="7991768" cy="1208171"/>
        </p:xfrm>
        <a:graphic>
          <a:graphicData uri="http://schemas.openxmlformats.org/presentationml/2006/ole">
            <mc:AlternateContent xmlns:mc="http://schemas.openxmlformats.org/markup-compatibility/2006">
              <mc:Choice xmlns:v="urn:schemas-microsoft-com:vml" Requires="v">
                <p:oleObj spid="_x0000_s188531" name="Equation" r:id="rId9" imgW="10248840" imgH="1549080" progId="Equation.DSMT4">
                  <p:embed/>
                </p:oleObj>
              </mc:Choice>
              <mc:Fallback>
                <p:oleObj name="Equation" r:id="rId9" imgW="10248840" imgH="1549080" progId="Equation.DSMT4">
                  <p:embed/>
                  <p:pic>
                    <p:nvPicPr>
                      <p:cNvPr id="14" name="Object 13" descr="left parenthesis u cross v right parenthesis dot w = the determinant of a 3 by 3 matrix with the following row entries. Row 1. 1, 2, negative 1. Row 2. Negative 2, 0, 3. Row 3. 0, 7, negative 4. This equals 1 times the determinant of a 2 by 2 matrix with the following row entries, row 1, 0, 3, and row 2, 7, negative 4, minus 2 times the determinant of a 2 by 2 matrix with the following row entries, row 1, negative 2, 3, and row 2, 0, negative 4, + negative 1 times the determinant of a 2 by 2 matrix with the following row entries, row 1, negative 2, 0, and row 2, 0, 7, = negative 23.">
                        <a:extLst>
                          <a:ext uri="{FF2B5EF4-FFF2-40B4-BE49-F238E27FC236}">
                            <a16:creationId xmlns:a16="http://schemas.microsoft.com/office/drawing/2014/main" id="{227D3EFD-09B8-4D55-81EA-F9ECB6837847}"/>
                          </a:ext>
                        </a:extLst>
                      </p:cNvPr>
                      <p:cNvPicPr/>
                      <p:nvPr/>
                    </p:nvPicPr>
                    <p:blipFill>
                      <a:blip r:embed="rId10"/>
                      <a:stretch>
                        <a:fillRect/>
                      </a:stretch>
                    </p:blipFill>
                    <p:spPr>
                      <a:xfrm>
                        <a:off x="838200" y="4419600"/>
                        <a:ext cx="7991768" cy="1208171"/>
                      </a:xfrm>
                      <a:prstGeom prst="rect">
                        <a:avLst/>
                      </a:prstGeom>
                    </p:spPr>
                  </p:pic>
                </p:oleObj>
              </mc:Fallback>
            </mc:AlternateContent>
          </a:graphicData>
        </a:graphic>
      </p:graphicFrame>
      <p:sp>
        <p:nvSpPr>
          <p:cNvPr id="7" name="Content Placeholder 6"/>
          <p:cNvSpPr>
            <a:spLocks noGrp="1"/>
          </p:cNvSpPr>
          <p:nvPr>
            <p:ph idx="16"/>
          </p:nvPr>
        </p:nvSpPr>
        <p:spPr>
          <a:xfrm>
            <a:off x="443753" y="5745630"/>
            <a:ext cx="2375647" cy="497541"/>
          </a:xfrm>
        </p:spPr>
        <p:txBody>
          <a:bodyPr/>
          <a:lstStyle/>
          <a:p>
            <a:pPr marL="0" indent="0">
              <a:buNone/>
            </a:pPr>
            <a:r>
              <a:rPr lang="en-US" dirty="0"/>
              <a:t>The volume is</a:t>
            </a:r>
            <a:endParaRPr lang="en-IN" dirty="0"/>
          </a:p>
        </p:txBody>
      </p:sp>
      <p:graphicFrame>
        <p:nvGraphicFramePr>
          <p:cNvPr id="15" name="Object 14" descr="the magnitude of start expression left parenthesis u cross v right parenthesis dot w end expression = 23">
            <a:extLst>
              <a:ext uri="{FF2B5EF4-FFF2-40B4-BE49-F238E27FC236}">
                <a16:creationId xmlns:a16="http://schemas.microsoft.com/office/drawing/2014/main" id="{04DC91D7-ED59-499B-A004-58FF44C19B9F}"/>
              </a:ext>
            </a:extLst>
          </p:cNvPr>
          <p:cNvGraphicFramePr>
            <a:graphicFrameLocks noChangeAspect="1"/>
          </p:cNvGraphicFramePr>
          <p:nvPr/>
        </p:nvGraphicFramePr>
        <p:xfrm>
          <a:off x="2935940" y="5722938"/>
          <a:ext cx="2063750" cy="515937"/>
        </p:xfrm>
        <a:graphic>
          <a:graphicData uri="http://schemas.openxmlformats.org/presentationml/2006/ole">
            <mc:AlternateContent xmlns:mc="http://schemas.openxmlformats.org/markup-compatibility/2006">
              <mc:Choice xmlns:v="urn:schemas-microsoft-com:vml" Requires="v">
                <p:oleObj spid="_x0000_s188532" name="Equation" r:id="rId11" imgW="2234880" imgH="558720" progId="Equation.DSMT4">
                  <p:embed/>
                </p:oleObj>
              </mc:Choice>
              <mc:Fallback>
                <p:oleObj name="Equation" r:id="rId11" imgW="2234880" imgH="558720" progId="Equation.DSMT4">
                  <p:embed/>
                  <p:pic>
                    <p:nvPicPr>
                      <p:cNvPr id="15" name="Object 14" descr="the magnitude of start expression left parenthesis u cross v right parenthesis dot w end expression = 23">
                        <a:extLst>
                          <a:ext uri="{FF2B5EF4-FFF2-40B4-BE49-F238E27FC236}">
                            <a16:creationId xmlns:a16="http://schemas.microsoft.com/office/drawing/2014/main" id="{04DC91D7-ED59-499B-A004-58FF44C19B9F}"/>
                          </a:ext>
                        </a:extLst>
                      </p:cNvPr>
                      <p:cNvPicPr/>
                      <p:nvPr/>
                    </p:nvPicPr>
                    <p:blipFill>
                      <a:blip r:embed="rId12"/>
                      <a:stretch>
                        <a:fillRect/>
                      </a:stretch>
                    </p:blipFill>
                    <p:spPr>
                      <a:xfrm>
                        <a:off x="2935940" y="5722938"/>
                        <a:ext cx="2063750" cy="515937"/>
                      </a:xfrm>
                      <a:prstGeom prst="rect">
                        <a:avLst/>
                      </a:prstGeom>
                    </p:spPr>
                  </p:pic>
                </p:oleObj>
              </mc:Fallback>
            </mc:AlternateContent>
          </a:graphicData>
        </a:graphic>
      </p:graphicFrame>
      <p:sp>
        <p:nvSpPr>
          <p:cNvPr id="8" name="Content Placeholder 7"/>
          <p:cNvSpPr>
            <a:spLocks noGrp="1"/>
          </p:cNvSpPr>
          <p:nvPr>
            <p:ph idx="17"/>
          </p:nvPr>
        </p:nvSpPr>
        <p:spPr>
          <a:xfrm>
            <a:off x="5123775" y="5727602"/>
            <a:ext cx="2057400" cy="490181"/>
          </a:xfrm>
        </p:spPr>
        <p:txBody>
          <a:bodyPr/>
          <a:lstStyle/>
          <a:p>
            <a:pPr marL="0" indent="0">
              <a:buNone/>
            </a:pPr>
            <a:r>
              <a:rPr lang="en-US" dirty="0"/>
              <a:t>units cubed.</a:t>
            </a:r>
            <a:endParaRPr lang="en-IN" dirty="0"/>
          </a:p>
        </p:txBody>
      </p:sp>
    </p:spTree>
    <p:extLst>
      <p:ext uri="{BB962C8B-B14F-4D97-AF65-F5344CB8AC3E}">
        <p14:creationId xmlns:p14="http://schemas.microsoft.com/office/powerpoint/2010/main" val="8023663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altLang="en-US" dirty="0"/>
              <a:t>Section 12.5 </a:t>
            </a:r>
            <a:r>
              <a:rPr lang="en-US" dirty="0"/>
              <a:t>Lines and Planes in Space</a:t>
            </a:r>
            <a:endParaRPr lang="en-IN" dirty="0"/>
          </a:p>
        </p:txBody>
      </p:sp>
    </p:spTree>
    <p:extLst>
      <p:ext uri="{BB962C8B-B14F-4D97-AF65-F5344CB8AC3E}">
        <p14:creationId xmlns:p14="http://schemas.microsoft.com/office/powerpoint/2010/main" val="16778174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(1 of 11)</a:t>
            </a:r>
            <a:endParaRPr lang="en-IN" sz="2000" b="0" dirty="0"/>
          </a:p>
        </p:txBody>
      </p:sp>
      <p:pic>
        <p:nvPicPr>
          <p:cNvPr id="8" name="Content Placeholder 7" descr="A three dimensional graph plots two parallel vectors, v and P sub 0 and P. Points P and P sub 0 lies on line L in space at P sub 0 (x sub 0, y sub 0, z sub 0) and P (x, y, z). The length of this line is equal to that of vector v.">
            <a:extLst>
              <a:ext uri="{FF2B5EF4-FFF2-40B4-BE49-F238E27FC236}">
                <a16:creationId xmlns:a16="http://schemas.microsoft.com/office/drawing/2014/main" id="{4CCF1403-4C50-4757-A1C3-640FFF3FFE5F}"/>
              </a:ext>
            </a:extLst>
          </p:cNvPr>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438401" y="1419762"/>
            <a:ext cx="3893391" cy="3334440"/>
          </a:xfrm>
        </p:spPr>
      </p:pic>
      <p:sp>
        <p:nvSpPr>
          <p:cNvPr id="3" name="Content Placeholder 2"/>
          <p:cNvSpPr>
            <a:spLocks noGrp="1"/>
          </p:cNvSpPr>
          <p:nvPr>
            <p:ph idx="1"/>
          </p:nvPr>
        </p:nvSpPr>
        <p:spPr>
          <a:xfrm>
            <a:off x="509692" y="4913305"/>
            <a:ext cx="3863340" cy="468407"/>
          </a:xfrm>
        </p:spPr>
        <p:txBody>
          <a:bodyPr/>
          <a:lstStyle/>
          <a:p>
            <a:pPr marL="0" indent="0">
              <a:buNone/>
            </a:pPr>
            <a:r>
              <a:rPr lang="en-US" sz="2600" dirty="0"/>
              <a:t>A point </a:t>
            </a:r>
            <a:r>
              <a:rPr lang="en-US" sz="2600" i="1" dirty="0"/>
              <a:t>P </a:t>
            </a:r>
            <a:r>
              <a:rPr lang="en-US" sz="2600" dirty="0"/>
              <a:t>lies on </a:t>
            </a:r>
            <a:r>
              <a:rPr lang="en-US" sz="2600" i="1" dirty="0"/>
              <a:t>L </a:t>
            </a:r>
            <a:r>
              <a:rPr lang="en-US" sz="2600" dirty="0"/>
              <a:t>through</a:t>
            </a:r>
            <a:endParaRPr lang="en-IN" sz="2600" dirty="0"/>
          </a:p>
        </p:txBody>
      </p:sp>
      <p:graphicFrame>
        <p:nvGraphicFramePr>
          <p:cNvPr id="15" name="Object 14" descr="P sub 0"/>
          <p:cNvGraphicFramePr>
            <a:graphicFrameLocks noChangeAspect="1"/>
          </p:cNvGraphicFramePr>
          <p:nvPr/>
        </p:nvGraphicFramePr>
        <p:xfrm>
          <a:off x="4518660" y="4899210"/>
          <a:ext cx="389298" cy="539028"/>
        </p:xfrm>
        <a:graphic>
          <a:graphicData uri="http://schemas.openxmlformats.org/presentationml/2006/ole">
            <mc:AlternateContent xmlns:mc="http://schemas.openxmlformats.org/markup-compatibility/2006">
              <mc:Choice xmlns:v="urn:schemas-microsoft-com:vml" Requires="v">
                <p:oleObj spid="_x0000_s189486" name="Equation" r:id="rId4" imgW="164880" imgH="228600" progId="Equation.DSMT4">
                  <p:embed/>
                </p:oleObj>
              </mc:Choice>
              <mc:Fallback>
                <p:oleObj name="Equation" r:id="rId4" imgW="164880" imgH="228600" progId="Equation.DSMT4">
                  <p:embed/>
                  <p:pic>
                    <p:nvPicPr>
                      <p:cNvPr id="15" name="Object 14" descr="P sub 0"/>
                      <p:cNvPicPr/>
                      <p:nvPr/>
                    </p:nvPicPr>
                    <p:blipFill>
                      <a:blip r:embed="rId5"/>
                      <a:stretch>
                        <a:fillRect/>
                      </a:stretch>
                    </p:blipFill>
                    <p:spPr>
                      <a:xfrm>
                        <a:off x="4518660" y="4899210"/>
                        <a:ext cx="389298" cy="539028"/>
                      </a:xfrm>
                      <a:prstGeom prst="rect">
                        <a:avLst/>
                      </a:prstGeom>
                    </p:spPr>
                  </p:pic>
                </p:oleObj>
              </mc:Fallback>
            </mc:AlternateContent>
          </a:graphicData>
        </a:graphic>
      </p:graphicFrame>
      <p:sp>
        <p:nvSpPr>
          <p:cNvPr id="4" name="Content Placeholder 3"/>
          <p:cNvSpPr>
            <a:spLocks noGrp="1"/>
          </p:cNvSpPr>
          <p:nvPr>
            <p:ph idx="13"/>
          </p:nvPr>
        </p:nvSpPr>
        <p:spPr>
          <a:xfrm>
            <a:off x="5056205" y="4899210"/>
            <a:ext cx="3738282" cy="439949"/>
          </a:xfrm>
        </p:spPr>
        <p:txBody>
          <a:bodyPr/>
          <a:lstStyle/>
          <a:p>
            <a:pPr marL="0" indent="0">
              <a:buNone/>
            </a:pPr>
            <a:r>
              <a:rPr lang="en-US" sz="2600" dirty="0"/>
              <a:t>parallel to </a:t>
            </a:r>
            <a:r>
              <a:rPr lang="en-US" sz="2600" b="1" dirty="0"/>
              <a:t>v </a:t>
            </a:r>
            <a:r>
              <a:rPr lang="en-US" sz="2600" dirty="0"/>
              <a:t>if and only if</a:t>
            </a:r>
            <a:endParaRPr lang="en-IN" sz="2600" dirty="0"/>
          </a:p>
        </p:txBody>
      </p:sp>
      <p:graphicFrame>
        <p:nvGraphicFramePr>
          <p:cNvPr id="16" name="Object 15" descr="vector P sub 0 P">
            <a:extLst>
              <a:ext uri="{FF2B5EF4-FFF2-40B4-BE49-F238E27FC236}">
                <a16:creationId xmlns:a16="http://schemas.microsoft.com/office/drawing/2014/main" id="{BE91B044-41EB-4079-81E4-1BAE7AD678F4}"/>
              </a:ext>
            </a:extLst>
          </p:cNvPr>
          <p:cNvGraphicFramePr>
            <a:graphicFrameLocks noChangeAspect="1"/>
          </p:cNvGraphicFramePr>
          <p:nvPr/>
        </p:nvGraphicFramePr>
        <p:xfrm>
          <a:off x="502990" y="5509033"/>
          <a:ext cx="542365" cy="468407"/>
        </p:xfrm>
        <a:graphic>
          <a:graphicData uri="http://schemas.openxmlformats.org/presentationml/2006/ole">
            <mc:AlternateContent xmlns:mc="http://schemas.openxmlformats.org/markup-compatibility/2006">
              <mc:Choice xmlns:v="urn:schemas-microsoft-com:vml" Requires="v">
                <p:oleObj spid="_x0000_s189487" name="Equation" r:id="rId6" imgW="558720" imgH="482400" progId="Equation.DSMT4">
                  <p:embed/>
                </p:oleObj>
              </mc:Choice>
              <mc:Fallback>
                <p:oleObj name="Equation" r:id="rId6" imgW="558720" imgH="482400" progId="Equation.DSMT4">
                  <p:embed/>
                  <p:pic>
                    <p:nvPicPr>
                      <p:cNvPr id="16" name="Object 15" descr="vector P sub 0 P">
                        <a:extLst>
                          <a:ext uri="{FF2B5EF4-FFF2-40B4-BE49-F238E27FC236}">
                            <a16:creationId xmlns:a16="http://schemas.microsoft.com/office/drawing/2014/main" id="{BE91B044-41EB-4079-81E4-1BAE7AD678F4}"/>
                          </a:ext>
                        </a:extLst>
                      </p:cNvPr>
                      <p:cNvPicPr/>
                      <p:nvPr/>
                    </p:nvPicPr>
                    <p:blipFill>
                      <a:blip r:embed="rId7"/>
                      <a:stretch>
                        <a:fillRect/>
                      </a:stretch>
                    </p:blipFill>
                    <p:spPr>
                      <a:xfrm>
                        <a:off x="502990" y="5509033"/>
                        <a:ext cx="542365" cy="468407"/>
                      </a:xfrm>
                      <a:prstGeom prst="rect">
                        <a:avLst/>
                      </a:prstGeom>
                    </p:spPr>
                  </p:pic>
                </p:oleObj>
              </mc:Fallback>
            </mc:AlternateContent>
          </a:graphicData>
        </a:graphic>
      </p:graphicFrame>
      <p:sp>
        <p:nvSpPr>
          <p:cNvPr id="5" name="Content Placeholder 4"/>
          <p:cNvSpPr>
            <a:spLocks noGrp="1"/>
          </p:cNvSpPr>
          <p:nvPr>
            <p:ph idx="14"/>
          </p:nvPr>
        </p:nvSpPr>
        <p:spPr>
          <a:xfrm>
            <a:off x="1219200" y="5505436"/>
            <a:ext cx="3688758" cy="468407"/>
          </a:xfrm>
        </p:spPr>
        <p:txBody>
          <a:bodyPr/>
          <a:lstStyle/>
          <a:p>
            <a:pPr marL="0" indent="0">
              <a:buNone/>
            </a:pPr>
            <a:r>
              <a:rPr lang="en-US" sz="2600" dirty="0"/>
              <a:t>is a scalar multiple of </a:t>
            </a:r>
            <a:r>
              <a:rPr lang="en-US" sz="2600" b="1" dirty="0"/>
              <a:t>v</a:t>
            </a:r>
            <a:r>
              <a:rPr lang="en-US" sz="2600" dirty="0"/>
              <a:t>.</a:t>
            </a:r>
            <a:endParaRPr lang="en-IN" sz="2600" dirty="0"/>
          </a:p>
        </p:txBody>
      </p:sp>
    </p:spTree>
    <p:extLst>
      <p:ext uri="{BB962C8B-B14F-4D97-AF65-F5344CB8AC3E}">
        <p14:creationId xmlns:p14="http://schemas.microsoft.com/office/powerpoint/2010/main" val="2753047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(2 of 11)</a:t>
            </a:r>
            <a:endParaRPr lang="en-IN" sz="3200" dirty="0"/>
          </a:p>
        </p:txBody>
      </p:sp>
      <p:sp>
        <p:nvSpPr>
          <p:cNvPr id="3" name="Content Placeholder 2"/>
          <p:cNvSpPr>
            <a:spLocks noGrp="1"/>
          </p:cNvSpPr>
          <p:nvPr>
            <p:ph idx="1"/>
          </p:nvPr>
        </p:nvSpPr>
        <p:spPr>
          <a:xfrm>
            <a:off x="457200" y="1600201"/>
            <a:ext cx="5208494" cy="533400"/>
          </a:xfrm>
        </p:spPr>
        <p:txBody>
          <a:bodyPr/>
          <a:lstStyle/>
          <a:p>
            <a:pPr marL="0" indent="0">
              <a:buNone/>
            </a:pPr>
            <a:r>
              <a:rPr lang="en-US" sz="3200" b="1" dirty="0"/>
              <a:t>Vector Equation for a Line</a:t>
            </a:r>
            <a:endParaRPr lang="en-IN" sz="3200" dirty="0"/>
          </a:p>
        </p:txBody>
      </p:sp>
      <p:sp>
        <p:nvSpPr>
          <p:cNvPr id="4" name="Content Placeholder 3"/>
          <p:cNvSpPr>
            <a:spLocks noGrp="1"/>
          </p:cNvSpPr>
          <p:nvPr>
            <p:ph idx="13"/>
          </p:nvPr>
        </p:nvSpPr>
        <p:spPr>
          <a:xfrm>
            <a:off x="457199" y="2209800"/>
            <a:ext cx="7790329" cy="533400"/>
          </a:xfrm>
        </p:spPr>
        <p:txBody>
          <a:bodyPr/>
          <a:lstStyle/>
          <a:p>
            <a:pPr marL="0" indent="0">
              <a:buNone/>
            </a:pPr>
            <a:r>
              <a:rPr lang="en-US" sz="3200" b="1" dirty="0"/>
              <a:t>A vector equation for the line </a:t>
            </a:r>
            <a:r>
              <a:rPr lang="en-US" sz="3200" b="1" i="1" dirty="0"/>
              <a:t>L </a:t>
            </a:r>
            <a:r>
              <a:rPr lang="en-US" sz="3200" b="1" dirty="0"/>
              <a:t>through</a:t>
            </a:r>
            <a:endParaRPr lang="en-IN" sz="3200" dirty="0"/>
          </a:p>
        </p:txBody>
      </p:sp>
      <p:graphicFrame>
        <p:nvGraphicFramePr>
          <p:cNvPr id="14" name="Object 13" descr="P sub 0 (x sub 0, y sub 0, z sub 0)"/>
          <p:cNvGraphicFramePr>
            <a:graphicFrameLocks noChangeAspect="1"/>
          </p:cNvGraphicFramePr>
          <p:nvPr/>
        </p:nvGraphicFramePr>
        <p:xfrm>
          <a:off x="457200" y="2819400"/>
          <a:ext cx="1946489" cy="539028"/>
        </p:xfrm>
        <a:graphic>
          <a:graphicData uri="http://schemas.openxmlformats.org/presentationml/2006/ole">
            <mc:AlternateContent xmlns:mc="http://schemas.openxmlformats.org/markup-compatibility/2006">
              <mc:Choice xmlns:v="urn:schemas-microsoft-com:vml" Requires="v">
                <p:oleObj spid="_x0000_s190576" name="Equation" r:id="rId3" imgW="825480" imgH="228600" progId="Equation.DSMT4">
                  <p:embed/>
                </p:oleObj>
              </mc:Choice>
              <mc:Fallback>
                <p:oleObj name="Equation" r:id="rId3" imgW="825480" imgH="228600" progId="Equation.DSMT4">
                  <p:embed/>
                  <p:pic>
                    <p:nvPicPr>
                      <p:cNvPr id="14" name="Object 13" descr="P sub 0 (x sub 0, y sub 0, z sub 0)"/>
                      <p:cNvPicPr/>
                      <p:nvPr/>
                    </p:nvPicPr>
                    <p:blipFill>
                      <a:blip r:embed="rId4"/>
                      <a:stretch>
                        <a:fillRect/>
                      </a:stretch>
                    </p:blipFill>
                    <p:spPr>
                      <a:xfrm>
                        <a:off x="457200" y="2819400"/>
                        <a:ext cx="1946489" cy="539028"/>
                      </a:xfrm>
                      <a:prstGeom prst="rect">
                        <a:avLst/>
                      </a:prstGeom>
                    </p:spPr>
                  </p:pic>
                </p:oleObj>
              </mc:Fallback>
            </mc:AlternateContent>
          </a:graphicData>
        </a:graphic>
      </p:graphicFrame>
      <p:sp>
        <p:nvSpPr>
          <p:cNvPr id="5" name="Content Placeholder 4"/>
          <p:cNvSpPr>
            <a:spLocks noGrp="1"/>
          </p:cNvSpPr>
          <p:nvPr>
            <p:ph idx="14"/>
          </p:nvPr>
        </p:nvSpPr>
        <p:spPr>
          <a:xfrm>
            <a:off x="2514600" y="2819400"/>
            <a:ext cx="2895600" cy="533400"/>
          </a:xfrm>
        </p:spPr>
        <p:txBody>
          <a:bodyPr/>
          <a:lstStyle/>
          <a:p>
            <a:pPr marL="0" indent="0">
              <a:buNone/>
            </a:pPr>
            <a:r>
              <a:rPr lang="es-ES" sz="3200" b="1" dirty="0"/>
              <a:t>parallel </a:t>
            </a:r>
            <a:r>
              <a:rPr lang="en-US" sz="3200" b="1" dirty="0"/>
              <a:t>to v </a:t>
            </a:r>
            <a:r>
              <a:rPr lang="en-US" sz="3200" dirty="0"/>
              <a:t>is</a:t>
            </a:r>
          </a:p>
        </p:txBody>
      </p:sp>
      <p:graphicFrame>
        <p:nvGraphicFramePr>
          <p:cNvPr id="15" name="Object 14" descr="r of t = r sub 0 + t v, negative infinity is less than t is less than infinity,">
            <a:extLst>
              <a:ext uri="{FF2B5EF4-FFF2-40B4-BE49-F238E27FC236}">
                <a16:creationId xmlns:a16="http://schemas.microsoft.com/office/drawing/2014/main" id="{37A173CD-207E-4A81-9BE0-983CBF7CFFBF}"/>
              </a:ext>
            </a:extLst>
          </p:cNvPr>
          <p:cNvGraphicFramePr>
            <a:graphicFrameLocks noChangeAspect="1"/>
          </p:cNvGraphicFramePr>
          <p:nvPr/>
        </p:nvGraphicFramePr>
        <p:xfrm>
          <a:off x="2265363" y="3581400"/>
          <a:ext cx="4452937" cy="560388"/>
        </p:xfrm>
        <a:graphic>
          <a:graphicData uri="http://schemas.openxmlformats.org/presentationml/2006/ole">
            <mc:AlternateContent xmlns:mc="http://schemas.openxmlformats.org/markup-compatibility/2006">
              <mc:Choice xmlns:v="urn:schemas-microsoft-com:vml" Requires="v">
                <p:oleObj spid="_x0000_s190577" name="Equation" r:id="rId5" imgW="3835080" imgH="482400" progId="Equation.DSMT4">
                  <p:embed/>
                </p:oleObj>
              </mc:Choice>
              <mc:Fallback>
                <p:oleObj name="Equation" r:id="rId5" imgW="3835080" imgH="482400" progId="Equation.DSMT4">
                  <p:embed/>
                  <p:pic>
                    <p:nvPicPr>
                      <p:cNvPr id="15" name="Object 14" descr="r of t = r sub 0 + t v, negative infinity is less than t is less than infinity,">
                        <a:extLst>
                          <a:ext uri="{FF2B5EF4-FFF2-40B4-BE49-F238E27FC236}">
                            <a16:creationId xmlns:a16="http://schemas.microsoft.com/office/drawing/2014/main" id="{37A173CD-207E-4A81-9BE0-983CBF7CFFBF}"/>
                          </a:ext>
                        </a:extLst>
                      </p:cNvPr>
                      <p:cNvPicPr/>
                      <p:nvPr/>
                    </p:nvPicPr>
                    <p:blipFill>
                      <a:blip r:embed="rId6"/>
                      <a:stretch>
                        <a:fillRect/>
                      </a:stretch>
                    </p:blipFill>
                    <p:spPr>
                      <a:xfrm>
                        <a:off x="2265363" y="3581400"/>
                        <a:ext cx="4452937" cy="560388"/>
                      </a:xfrm>
                      <a:prstGeom prst="rect">
                        <a:avLst/>
                      </a:prstGeom>
                    </p:spPr>
                  </p:pic>
                </p:oleObj>
              </mc:Fallback>
            </mc:AlternateContent>
          </a:graphicData>
        </a:graphic>
      </p:graphicFrame>
      <p:sp>
        <p:nvSpPr>
          <p:cNvPr id="6" name="Content Placeholder 5"/>
          <p:cNvSpPr>
            <a:spLocks noGrp="1"/>
          </p:cNvSpPr>
          <p:nvPr>
            <p:ph idx="15"/>
          </p:nvPr>
        </p:nvSpPr>
        <p:spPr>
          <a:xfrm>
            <a:off x="457200" y="4337050"/>
            <a:ext cx="7162800" cy="564776"/>
          </a:xfrm>
        </p:spPr>
        <p:txBody>
          <a:bodyPr/>
          <a:lstStyle/>
          <a:p>
            <a:pPr marL="0" indent="0">
              <a:buNone/>
            </a:pPr>
            <a:r>
              <a:rPr lang="en-US" sz="3200" dirty="0"/>
              <a:t>where </a:t>
            </a:r>
            <a:r>
              <a:rPr lang="en-US" sz="3200" b="1" dirty="0"/>
              <a:t>r</a:t>
            </a:r>
            <a:r>
              <a:rPr lang="en-US" sz="3200" dirty="0"/>
              <a:t> is the position vector of a point</a:t>
            </a:r>
            <a:endParaRPr lang="en-IN" sz="3200" dirty="0"/>
          </a:p>
        </p:txBody>
      </p:sp>
      <p:graphicFrame>
        <p:nvGraphicFramePr>
          <p:cNvPr id="17" name="Object 16" descr="P (x, y, z)"/>
          <p:cNvGraphicFramePr>
            <a:graphicFrameLocks noChangeAspect="1"/>
          </p:cNvGraphicFramePr>
          <p:nvPr/>
        </p:nvGraphicFramePr>
        <p:xfrm>
          <a:off x="476230" y="4998216"/>
          <a:ext cx="1449144" cy="493952"/>
        </p:xfrm>
        <a:graphic>
          <a:graphicData uri="http://schemas.openxmlformats.org/presentationml/2006/ole">
            <mc:AlternateContent xmlns:mc="http://schemas.openxmlformats.org/markup-compatibility/2006">
              <mc:Choice xmlns:v="urn:schemas-microsoft-com:vml" Requires="v">
                <p:oleObj spid="_x0000_s190578" name="Equation" r:id="rId7" imgW="596880" imgH="203040" progId="Equation.DSMT4">
                  <p:embed/>
                </p:oleObj>
              </mc:Choice>
              <mc:Fallback>
                <p:oleObj name="Equation" r:id="rId7" imgW="596880" imgH="203040" progId="Equation.DSMT4">
                  <p:embed/>
                  <p:pic>
                    <p:nvPicPr>
                      <p:cNvPr id="17" name="Object 16" descr="P (x, y, z)"/>
                      <p:cNvPicPr/>
                      <p:nvPr/>
                    </p:nvPicPr>
                    <p:blipFill>
                      <a:blip r:embed="rId8"/>
                      <a:stretch>
                        <a:fillRect/>
                      </a:stretch>
                    </p:blipFill>
                    <p:spPr>
                      <a:xfrm>
                        <a:off x="476230" y="4998216"/>
                        <a:ext cx="1449144" cy="493952"/>
                      </a:xfrm>
                      <a:prstGeom prst="rect">
                        <a:avLst/>
                      </a:prstGeom>
                    </p:spPr>
                  </p:pic>
                </p:oleObj>
              </mc:Fallback>
            </mc:AlternateContent>
          </a:graphicData>
        </a:graphic>
      </p:graphicFrame>
      <p:sp>
        <p:nvSpPr>
          <p:cNvPr id="7" name="Content Placeholder 6"/>
          <p:cNvSpPr>
            <a:spLocks noGrp="1"/>
          </p:cNvSpPr>
          <p:nvPr>
            <p:ph idx="16"/>
          </p:nvPr>
        </p:nvSpPr>
        <p:spPr>
          <a:xfrm>
            <a:off x="2043953" y="4994275"/>
            <a:ext cx="1766047" cy="533400"/>
          </a:xfrm>
        </p:spPr>
        <p:txBody>
          <a:bodyPr/>
          <a:lstStyle/>
          <a:p>
            <a:pPr marL="0" indent="0">
              <a:buNone/>
            </a:pPr>
            <a:r>
              <a:rPr lang="en-US" sz="3200" dirty="0"/>
              <a:t>on </a:t>
            </a:r>
            <a:r>
              <a:rPr lang="en-US" sz="3200" i="1" dirty="0"/>
              <a:t>L </a:t>
            </a:r>
            <a:r>
              <a:rPr lang="en-US" sz="3200" dirty="0"/>
              <a:t>and</a:t>
            </a:r>
            <a:endParaRPr lang="en-IN" sz="3200" dirty="0"/>
          </a:p>
        </p:txBody>
      </p:sp>
      <p:graphicFrame>
        <p:nvGraphicFramePr>
          <p:cNvPr id="18" name="Object 17" descr="r sub 0"/>
          <p:cNvGraphicFramePr>
            <a:graphicFrameLocks noChangeAspect="1"/>
          </p:cNvGraphicFramePr>
          <p:nvPr/>
        </p:nvGraphicFramePr>
        <p:xfrm>
          <a:off x="3882390" y="4962525"/>
          <a:ext cx="354978" cy="574726"/>
        </p:xfrm>
        <a:graphic>
          <a:graphicData uri="http://schemas.openxmlformats.org/presentationml/2006/ole">
            <mc:AlternateContent xmlns:mc="http://schemas.openxmlformats.org/markup-compatibility/2006">
              <mc:Choice xmlns:v="urn:schemas-microsoft-com:vml" Requires="v">
                <p:oleObj spid="_x0000_s190579" name="Equation" r:id="rId9" imgW="266400" imgH="431640" progId="Equation.DSMT4">
                  <p:embed/>
                </p:oleObj>
              </mc:Choice>
              <mc:Fallback>
                <p:oleObj name="Equation" r:id="rId9" imgW="266400" imgH="431640" progId="Equation.DSMT4">
                  <p:embed/>
                  <p:pic>
                    <p:nvPicPr>
                      <p:cNvPr id="18" name="Object 17" descr="r sub 0"/>
                      <p:cNvPicPr/>
                      <p:nvPr/>
                    </p:nvPicPr>
                    <p:blipFill>
                      <a:blip r:embed="rId10"/>
                      <a:stretch>
                        <a:fillRect/>
                      </a:stretch>
                    </p:blipFill>
                    <p:spPr>
                      <a:xfrm>
                        <a:off x="3882390" y="4962525"/>
                        <a:ext cx="354978" cy="574726"/>
                      </a:xfrm>
                      <a:prstGeom prst="rect">
                        <a:avLst/>
                      </a:prstGeom>
                    </p:spPr>
                  </p:pic>
                </p:oleObj>
              </mc:Fallback>
            </mc:AlternateContent>
          </a:graphicData>
        </a:graphic>
      </p:graphicFrame>
      <p:sp>
        <p:nvSpPr>
          <p:cNvPr id="8" name="Content Placeholder 7"/>
          <p:cNvSpPr>
            <a:spLocks noGrp="1"/>
          </p:cNvSpPr>
          <p:nvPr>
            <p:ph idx="17"/>
          </p:nvPr>
        </p:nvSpPr>
        <p:spPr>
          <a:xfrm>
            <a:off x="4339590" y="4998755"/>
            <a:ext cx="4419600" cy="556953"/>
          </a:xfrm>
        </p:spPr>
        <p:txBody>
          <a:bodyPr/>
          <a:lstStyle/>
          <a:p>
            <a:pPr marL="0" indent="0">
              <a:buNone/>
            </a:pPr>
            <a:r>
              <a:rPr lang="en-US" sz="3200" dirty="0"/>
              <a:t>is the position vector of</a:t>
            </a:r>
            <a:endParaRPr lang="en-IN" sz="3200" dirty="0"/>
          </a:p>
        </p:txBody>
      </p:sp>
      <p:graphicFrame>
        <p:nvGraphicFramePr>
          <p:cNvPr id="16" name="Object 15" descr="P sub 0 (x sub 0, y sub 0, z sub 0)."/>
          <p:cNvGraphicFramePr>
            <a:graphicFrameLocks noChangeAspect="1"/>
          </p:cNvGraphicFramePr>
          <p:nvPr/>
        </p:nvGraphicFramePr>
        <p:xfrm>
          <a:off x="457200" y="5562600"/>
          <a:ext cx="1917700" cy="539750"/>
        </p:xfrm>
        <a:graphic>
          <a:graphicData uri="http://schemas.openxmlformats.org/presentationml/2006/ole">
            <mc:AlternateContent xmlns:mc="http://schemas.openxmlformats.org/markup-compatibility/2006">
              <mc:Choice xmlns:v="urn:schemas-microsoft-com:vml" Requires="v">
                <p:oleObj spid="_x0000_s190580" name="Equation" r:id="rId11" imgW="812520" imgH="228600" progId="Equation.DSMT4">
                  <p:embed/>
                </p:oleObj>
              </mc:Choice>
              <mc:Fallback>
                <p:oleObj name="Equation" r:id="rId11" imgW="812520" imgH="228600" progId="Equation.DSMT4">
                  <p:embed/>
                  <p:pic>
                    <p:nvPicPr>
                      <p:cNvPr id="16" name="Object 15" descr="P sub 0 (x sub 0, y sub 0, z sub 0)."/>
                      <p:cNvPicPr/>
                      <p:nvPr/>
                    </p:nvPicPr>
                    <p:blipFill>
                      <a:blip r:embed="rId12"/>
                      <a:stretch>
                        <a:fillRect/>
                      </a:stretch>
                    </p:blipFill>
                    <p:spPr>
                      <a:xfrm>
                        <a:off x="457200" y="5562600"/>
                        <a:ext cx="1917700" cy="539750"/>
                      </a:xfrm>
                      <a:prstGeom prst="rect">
                        <a:avLst/>
                      </a:prstGeom>
                    </p:spPr>
                  </p:pic>
                </p:oleObj>
              </mc:Fallback>
            </mc:AlternateContent>
          </a:graphicData>
        </a:graphic>
      </p:graphicFrame>
    </p:spTree>
    <p:extLst>
      <p:ext uri="{BB962C8B-B14F-4D97-AF65-F5344CB8AC3E}">
        <p14:creationId xmlns:p14="http://schemas.microsoft.com/office/powerpoint/2010/main" val="3428570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(3 of 11)</a:t>
            </a:r>
            <a:endParaRPr lang="en-IN" sz="3200" dirty="0"/>
          </a:p>
        </p:txBody>
      </p:sp>
      <p:sp>
        <p:nvSpPr>
          <p:cNvPr id="3" name="Content Placeholder 2"/>
          <p:cNvSpPr>
            <a:spLocks noGrp="1"/>
          </p:cNvSpPr>
          <p:nvPr>
            <p:ph idx="1"/>
          </p:nvPr>
        </p:nvSpPr>
        <p:spPr>
          <a:xfrm>
            <a:off x="457200" y="1600200"/>
            <a:ext cx="6400800" cy="533399"/>
          </a:xfrm>
        </p:spPr>
        <p:txBody>
          <a:bodyPr/>
          <a:lstStyle/>
          <a:p>
            <a:pPr marL="0" indent="0">
              <a:buNone/>
            </a:pPr>
            <a:r>
              <a:rPr lang="en-US" sz="3200" b="1" dirty="0"/>
              <a:t>Parametric Equations for a Line</a:t>
            </a:r>
          </a:p>
        </p:txBody>
      </p:sp>
      <p:sp>
        <p:nvSpPr>
          <p:cNvPr id="4" name="Content Placeholder 3"/>
          <p:cNvSpPr>
            <a:spLocks noGrp="1"/>
          </p:cNvSpPr>
          <p:nvPr>
            <p:ph idx="13"/>
          </p:nvPr>
        </p:nvSpPr>
        <p:spPr>
          <a:xfrm>
            <a:off x="457200" y="2205315"/>
            <a:ext cx="8001000" cy="556963"/>
          </a:xfrm>
        </p:spPr>
        <p:txBody>
          <a:bodyPr/>
          <a:lstStyle/>
          <a:p>
            <a:pPr marL="0" indent="0">
              <a:buNone/>
            </a:pPr>
            <a:r>
              <a:rPr lang="en-US" sz="3200" b="1" dirty="0"/>
              <a:t>The standard parametrization of the line</a:t>
            </a:r>
            <a:endParaRPr lang="en-IN" sz="3200" dirty="0"/>
          </a:p>
        </p:txBody>
      </p:sp>
      <p:sp>
        <p:nvSpPr>
          <p:cNvPr id="5" name="Content Placeholder 4"/>
          <p:cNvSpPr>
            <a:spLocks noGrp="1"/>
          </p:cNvSpPr>
          <p:nvPr>
            <p:ph idx="14"/>
          </p:nvPr>
        </p:nvSpPr>
        <p:spPr>
          <a:xfrm>
            <a:off x="488576" y="2844800"/>
            <a:ext cx="1721224" cy="533400"/>
          </a:xfrm>
        </p:spPr>
        <p:txBody>
          <a:bodyPr/>
          <a:lstStyle/>
          <a:p>
            <a:pPr marL="0" indent="0">
              <a:buNone/>
            </a:pPr>
            <a:r>
              <a:rPr lang="en-US" sz="3200" b="1" dirty="0"/>
              <a:t>through</a:t>
            </a:r>
            <a:endParaRPr lang="en-IN" sz="3200" dirty="0"/>
          </a:p>
        </p:txBody>
      </p:sp>
      <p:graphicFrame>
        <p:nvGraphicFramePr>
          <p:cNvPr id="14" name="Object 13" descr="P sub 0 (x sub 0, y sub 0, z sub 0)"/>
          <p:cNvGraphicFramePr>
            <a:graphicFrameLocks noChangeAspect="1"/>
          </p:cNvGraphicFramePr>
          <p:nvPr/>
        </p:nvGraphicFramePr>
        <p:xfrm>
          <a:off x="2301246" y="2852565"/>
          <a:ext cx="1965954" cy="544418"/>
        </p:xfrm>
        <a:graphic>
          <a:graphicData uri="http://schemas.openxmlformats.org/presentationml/2006/ole">
            <mc:AlternateContent xmlns:mc="http://schemas.openxmlformats.org/markup-compatibility/2006">
              <mc:Choice xmlns:v="urn:schemas-microsoft-com:vml" Requires="v">
                <p:oleObj spid="_x0000_s191556" name="Equation" r:id="rId3" imgW="825480" imgH="228600" progId="Equation.DSMT4">
                  <p:embed/>
                </p:oleObj>
              </mc:Choice>
              <mc:Fallback>
                <p:oleObj name="Equation" r:id="rId3" imgW="825480" imgH="228600" progId="Equation.DSMT4">
                  <p:embed/>
                  <p:pic>
                    <p:nvPicPr>
                      <p:cNvPr id="14" name="Object 13" descr="P sub 0 (x sub 0, y sub 0, z sub 0)"/>
                      <p:cNvPicPr/>
                      <p:nvPr/>
                    </p:nvPicPr>
                    <p:blipFill>
                      <a:blip r:embed="rId4"/>
                      <a:stretch>
                        <a:fillRect/>
                      </a:stretch>
                    </p:blipFill>
                    <p:spPr>
                      <a:xfrm>
                        <a:off x="2301246" y="2852565"/>
                        <a:ext cx="1965954" cy="544418"/>
                      </a:xfrm>
                      <a:prstGeom prst="rect">
                        <a:avLst/>
                      </a:prstGeom>
                    </p:spPr>
                  </p:pic>
                </p:oleObj>
              </mc:Fallback>
            </mc:AlternateContent>
          </a:graphicData>
        </a:graphic>
      </p:graphicFrame>
      <p:sp>
        <p:nvSpPr>
          <p:cNvPr id="6" name="Content Placeholder 5"/>
          <p:cNvSpPr>
            <a:spLocks noGrp="1"/>
          </p:cNvSpPr>
          <p:nvPr>
            <p:ph idx="15"/>
          </p:nvPr>
        </p:nvSpPr>
        <p:spPr>
          <a:xfrm>
            <a:off x="4361330" y="2859180"/>
            <a:ext cx="2115670" cy="533400"/>
          </a:xfrm>
        </p:spPr>
        <p:txBody>
          <a:bodyPr/>
          <a:lstStyle/>
          <a:p>
            <a:pPr marL="0" indent="0">
              <a:buNone/>
            </a:pPr>
            <a:r>
              <a:rPr lang="en-US" sz="3200" b="1" dirty="0"/>
              <a:t>parallel to</a:t>
            </a:r>
            <a:endParaRPr lang="en-IN" sz="3200" dirty="0"/>
          </a:p>
        </p:txBody>
      </p:sp>
      <p:graphicFrame>
        <p:nvGraphicFramePr>
          <p:cNvPr id="15" name="Object 14" descr="v = upsilon sub 1 i + upsilon sub 2 j + upsilon sub 3 k">
            <a:extLst>
              <a:ext uri="{FF2B5EF4-FFF2-40B4-BE49-F238E27FC236}">
                <a16:creationId xmlns:a16="http://schemas.microsoft.com/office/drawing/2014/main" id="{216E9BF6-0845-485B-AEE0-E99F9011E7B6}"/>
              </a:ext>
            </a:extLst>
          </p:cNvPr>
          <p:cNvGraphicFramePr>
            <a:graphicFrameLocks noChangeAspect="1"/>
          </p:cNvGraphicFramePr>
          <p:nvPr/>
        </p:nvGraphicFramePr>
        <p:xfrm>
          <a:off x="455773" y="3490696"/>
          <a:ext cx="2973227" cy="500542"/>
        </p:xfrm>
        <a:graphic>
          <a:graphicData uri="http://schemas.openxmlformats.org/presentationml/2006/ole">
            <mc:AlternateContent xmlns:mc="http://schemas.openxmlformats.org/markup-compatibility/2006">
              <mc:Choice xmlns:v="urn:schemas-microsoft-com:vml" Requires="v">
                <p:oleObj spid="_x0000_s191557" name="Equation" r:id="rId5" imgW="2336760" imgH="393480" progId="Equation.DSMT4">
                  <p:embed/>
                </p:oleObj>
              </mc:Choice>
              <mc:Fallback>
                <p:oleObj name="Equation" r:id="rId5" imgW="2336760" imgH="393480" progId="Equation.DSMT4">
                  <p:embed/>
                  <p:pic>
                    <p:nvPicPr>
                      <p:cNvPr id="15" name="Object 14" descr="v = upsilon sub 1 i + upsilon sub 2 j + upsilon sub 3 k">
                        <a:extLst>
                          <a:ext uri="{FF2B5EF4-FFF2-40B4-BE49-F238E27FC236}">
                            <a16:creationId xmlns:a16="http://schemas.microsoft.com/office/drawing/2014/main" id="{216E9BF6-0845-485B-AEE0-E99F9011E7B6}"/>
                          </a:ext>
                        </a:extLst>
                      </p:cNvPr>
                      <p:cNvPicPr/>
                      <p:nvPr/>
                    </p:nvPicPr>
                    <p:blipFill>
                      <a:blip r:embed="rId6"/>
                      <a:stretch>
                        <a:fillRect/>
                      </a:stretch>
                    </p:blipFill>
                    <p:spPr>
                      <a:xfrm>
                        <a:off x="455773" y="3490696"/>
                        <a:ext cx="2973227" cy="500542"/>
                      </a:xfrm>
                      <a:prstGeom prst="rect">
                        <a:avLst/>
                      </a:prstGeom>
                    </p:spPr>
                  </p:pic>
                </p:oleObj>
              </mc:Fallback>
            </mc:AlternateContent>
          </a:graphicData>
        </a:graphic>
      </p:graphicFrame>
      <p:sp>
        <p:nvSpPr>
          <p:cNvPr id="7" name="Content Placeholder 6"/>
          <p:cNvSpPr>
            <a:spLocks noGrp="1"/>
          </p:cNvSpPr>
          <p:nvPr>
            <p:ph idx="16"/>
          </p:nvPr>
        </p:nvSpPr>
        <p:spPr>
          <a:xfrm>
            <a:off x="3543300" y="3487270"/>
            <a:ext cx="457200" cy="533400"/>
          </a:xfrm>
        </p:spPr>
        <p:txBody>
          <a:bodyPr/>
          <a:lstStyle/>
          <a:p>
            <a:pPr marL="0" indent="0">
              <a:buNone/>
            </a:pPr>
            <a:r>
              <a:rPr lang="en-IN" sz="3200" dirty="0"/>
              <a:t>is</a:t>
            </a:r>
          </a:p>
        </p:txBody>
      </p:sp>
      <p:graphicFrame>
        <p:nvGraphicFramePr>
          <p:cNvPr id="16" name="Object 15" descr="x = x sub 0 + t upsilon sub 1, y = y sub 0 + t upsilon sub 2, z = z sub 0 + t upsilon sub 3, negative infinity is less than t is less than infinity">
            <a:extLst>
              <a:ext uri="{FF2B5EF4-FFF2-40B4-BE49-F238E27FC236}">
                <a16:creationId xmlns:a16="http://schemas.microsoft.com/office/drawing/2014/main" id="{846EE0F1-F08D-472C-9604-A06B9E4111AE}"/>
              </a:ext>
            </a:extLst>
          </p:cNvPr>
          <p:cNvGraphicFramePr>
            <a:graphicFrameLocks noChangeAspect="1"/>
          </p:cNvGraphicFramePr>
          <p:nvPr/>
        </p:nvGraphicFramePr>
        <p:xfrm>
          <a:off x="485775" y="4419600"/>
          <a:ext cx="8416925" cy="508000"/>
        </p:xfrm>
        <a:graphic>
          <a:graphicData uri="http://schemas.openxmlformats.org/presentationml/2006/ole">
            <mc:AlternateContent xmlns:mc="http://schemas.openxmlformats.org/markup-compatibility/2006">
              <mc:Choice xmlns:v="urn:schemas-microsoft-com:vml" Requires="v">
                <p:oleObj spid="_x0000_s191558" name="Equation" r:id="rId7" imgW="7162560" imgH="431640" progId="Equation.DSMT4">
                  <p:embed/>
                </p:oleObj>
              </mc:Choice>
              <mc:Fallback>
                <p:oleObj name="Equation" r:id="rId7" imgW="7162560" imgH="431640" progId="Equation.DSMT4">
                  <p:embed/>
                  <p:pic>
                    <p:nvPicPr>
                      <p:cNvPr id="16" name="Object 15" descr="x = x sub 0 + t upsilon sub 1, y = y sub 0 + t upsilon sub 2, z = z sub 0 + t upsilon sub 3, negative infinity is less than t is less than infinity">
                        <a:extLst>
                          <a:ext uri="{FF2B5EF4-FFF2-40B4-BE49-F238E27FC236}">
                            <a16:creationId xmlns:a16="http://schemas.microsoft.com/office/drawing/2014/main" id="{846EE0F1-F08D-472C-9604-A06B9E4111AE}"/>
                          </a:ext>
                        </a:extLst>
                      </p:cNvPr>
                      <p:cNvPicPr/>
                      <p:nvPr/>
                    </p:nvPicPr>
                    <p:blipFill>
                      <a:blip r:embed="rId8"/>
                      <a:stretch>
                        <a:fillRect/>
                      </a:stretch>
                    </p:blipFill>
                    <p:spPr>
                      <a:xfrm>
                        <a:off x="485775" y="4419600"/>
                        <a:ext cx="8416925" cy="508000"/>
                      </a:xfrm>
                      <a:prstGeom prst="rect">
                        <a:avLst/>
                      </a:prstGeom>
                    </p:spPr>
                  </p:pic>
                </p:oleObj>
              </mc:Fallback>
            </mc:AlternateContent>
          </a:graphicData>
        </a:graphic>
      </p:graphicFrame>
    </p:spTree>
    <p:extLst>
      <p:ext uri="{BB962C8B-B14F-4D97-AF65-F5344CB8AC3E}">
        <p14:creationId xmlns:p14="http://schemas.microsoft.com/office/powerpoint/2010/main" val="381135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Spheres in Space </a:t>
            </a:r>
            <a:r>
              <a:rPr lang="en-US" sz="2000" b="0" dirty="0"/>
              <a:t>(2 of 7)</a:t>
            </a:r>
            <a:endParaRPr lang="en-IN" dirty="0"/>
          </a:p>
        </p:txBody>
      </p:sp>
      <p:sp>
        <p:nvSpPr>
          <p:cNvPr id="3" name="Content Placeholder 2"/>
          <p:cNvSpPr>
            <a:spLocks noGrp="1"/>
          </p:cNvSpPr>
          <p:nvPr>
            <p:ph idx="1"/>
          </p:nvPr>
        </p:nvSpPr>
        <p:spPr>
          <a:xfrm>
            <a:off x="457200" y="1600201"/>
            <a:ext cx="5334000" cy="495299"/>
          </a:xfrm>
        </p:spPr>
        <p:txBody>
          <a:bodyPr/>
          <a:lstStyle/>
          <a:p>
            <a:pPr marL="0" indent="0">
              <a:buNone/>
            </a:pPr>
            <a:r>
              <a:rPr lang="en-US" b="1" dirty="0"/>
              <a:t>Example:</a:t>
            </a:r>
            <a:r>
              <a:rPr lang="en-US" dirty="0"/>
              <a:t> The distance between</a:t>
            </a:r>
            <a:endParaRPr lang="en-IN" dirty="0"/>
          </a:p>
        </p:txBody>
      </p:sp>
      <p:graphicFrame>
        <p:nvGraphicFramePr>
          <p:cNvPr id="8" name="Object 7" descr="P sub 1 (2, 1, 5)"/>
          <p:cNvGraphicFramePr>
            <a:graphicFrameLocks noChangeAspect="1"/>
          </p:cNvGraphicFramePr>
          <p:nvPr/>
        </p:nvGraphicFramePr>
        <p:xfrm>
          <a:off x="5846480" y="1552575"/>
          <a:ext cx="1525588" cy="598488"/>
        </p:xfrm>
        <a:graphic>
          <a:graphicData uri="http://schemas.openxmlformats.org/presentationml/2006/ole">
            <mc:AlternateContent xmlns:mc="http://schemas.openxmlformats.org/markup-compatibility/2006">
              <mc:Choice xmlns:v="urn:schemas-microsoft-com:vml" Requires="v">
                <p:oleObj spid="_x0000_s119920" name="Equation" r:id="rId3" imgW="647640" imgH="253800" progId="Equation.DSMT4">
                  <p:embed/>
                </p:oleObj>
              </mc:Choice>
              <mc:Fallback>
                <p:oleObj name="Equation" r:id="rId3" imgW="647640" imgH="253800" progId="Equation.DSMT4">
                  <p:embed/>
                  <p:pic>
                    <p:nvPicPr>
                      <p:cNvPr id="8" name="Object 7" descr="P sub 1 (2, 1, 5)"/>
                      <p:cNvPicPr/>
                      <p:nvPr/>
                    </p:nvPicPr>
                    <p:blipFill>
                      <a:blip r:embed="rId4"/>
                      <a:stretch>
                        <a:fillRect/>
                      </a:stretch>
                    </p:blipFill>
                    <p:spPr>
                      <a:xfrm>
                        <a:off x="5846480" y="1552575"/>
                        <a:ext cx="1525588" cy="598488"/>
                      </a:xfrm>
                      <a:prstGeom prst="rect">
                        <a:avLst/>
                      </a:prstGeom>
                    </p:spPr>
                  </p:pic>
                </p:oleObj>
              </mc:Fallback>
            </mc:AlternateContent>
          </a:graphicData>
        </a:graphic>
      </p:graphicFrame>
      <p:sp>
        <p:nvSpPr>
          <p:cNvPr id="4" name="Content Placeholder 3"/>
          <p:cNvSpPr>
            <a:spLocks noGrp="1"/>
          </p:cNvSpPr>
          <p:nvPr>
            <p:ph idx="13"/>
          </p:nvPr>
        </p:nvSpPr>
        <p:spPr>
          <a:xfrm>
            <a:off x="7485525" y="1600200"/>
            <a:ext cx="781050" cy="506845"/>
          </a:xfrm>
        </p:spPr>
        <p:txBody>
          <a:bodyPr/>
          <a:lstStyle/>
          <a:p>
            <a:pPr marL="0" indent="0">
              <a:buNone/>
            </a:pPr>
            <a:r>
              <a:rPr lang="en-IN" dirty="0"/>
              <a:t>and</a:t>
            </a:r>
          </a:p>
        </p:txBody>
      </p:sp>
      <p:graphicFrame>
        <p:nvGraphicFramePr>
          <p:cNvPr id="9" name="Object 8" descr="P sub 2 (negative 2, 3, 0)"/>
          <p:cNvGraphicFramePr>
            <a:graphicFrameLocks noChangeAspect="1"/>
          </p:cNvGraphicFramePr>
          <p:nvPr/>
        </p:nvGraphicFramePr>
        <p:xfrm>
          <a:off x="457200" y="2133600"/>
          <a:ext cx="1827212" cy="598488"/>
        </p:xfrm>
        <a:graphic>
          <a:graphicData uri="http://schemas.openxmlformats.org/presentationml/2006/ole">
            <mc:AlternateContent xmlns:mc="http://schemas.openxmlformats.org/markup-compatibility/2006">
              <mc:Choice xmlns:v="urn:schemas-microsoft-com:vml" Requires="v">
                <p:oleObj spid="_x0000_s119921" name="Equation" r:id="rId5" imgW="774360" imgH="253800" progId="Equation.DSMT4">
                  <p:embed/>
                </p:oleObj>
              </mc:Choice>
              <mc:Fallback>
                <p:oleObj name="Equation" r:id="rId5" imgW="774360" imgH="253800" progId="Equation.DSMT4">
                  <p:embed/>
                  <p:pic>
                    <p:nvPicPr>
                      <p:cNvPr id="9" name="Object 8" descr="P sub 2 (negative 2, 3, 0)"/>
                      <p:cNvPicPr/>
                      <p:nvPr/>
                    </p:nvPicPr>
                    <p:blipFill>
                      <a:blip r:embed="rId6"/>
                      <a:stretch>
                        <a:fillRect/>
                      </a:stretch>
                    </p:blipFill>
                    <p:spPr>
                      <a:xfrm>
                        <a:off x="457200" y="2133600"/>
                        <a:ext cx="1827212" cy="598488"/>
                      </a:xfrm>
                      <a:prstGeom prst="rect">
                        <a:avLst/>
                      </a:prstGeom>
                    </p:spPr>
                  </p:pic>
                </p:oleObj>
              </mc:Fallback>
            </mc:AlternateContent>
          </a:graphicData>
        </a:graphic>
      </p:graphicFrame>
      <p:sp>
        <p:nvSpPr>
          <p:cNvPr id="6" name="Content Placeholder 5"/>
          <p:cNvSpPr>
            <a:spLocks noGrp="1"/>
          </p:cNvSpPr>
          <p:nvPr>
            <p:ph idx="15"/>
          </p:nvPr>
        </p:nvSpPr>
        <p:spPr>
          <a:xfrm>
            <a:off x="2438400" y="2162175"/>
            <a:ext cx="457200" cy="533400"/>
          </a:xfrm>
        </p:spPr>
        <p:txBody>
          <a:bodyPr/>
          <a:lstStyle/>
          <a:p>
            <a:pPr marL="0" indent="0">
              <a:buNone/>
            </a:pPr>
            <a:r>
              <a:rPr lang="en-IN" dirty="0"/>
              <a:t>is</a:t>
            </a:r>
          </a:p>
        </p:txBody>
      </p:sp>
      <p:graphicFrame>
        <p:nvGraphicFramePr>
          <p:cNvPr id="10" name="Object 9" descr="the magnitude of start expression P sub 1, P sub 2 end expression = the square root of start expression left parenthesis negative 2 minus 2 right parenthesis squared + left parenthesis 3 minus 1 right parenthesis squared + left parenthesis 0 minus 5 right parenthesis squared end expression">
            <a:extLst>
              <a:ext uri="{FF2B5EF4-FFF2-40B4-BE49-F238E27FC236}">
                <a16:creationId xmlns:a16="http://schemas.microsoft.com/office/drawing/2014/main" id="{B5A0893F-EC24-4D4E-A5FC-000062B69533}"/>
              </a:ext>
            </a:extLst>
          </p:cNvPr>
          <p:cNvGraphicFramePr>
            <a:graphicFrameLocks noChangeAspect="1"/>
          </p:cNvGraphicFramePr>
          <p:nvPr/>
        </p:nvGraphicFramePr>
        <p:xfrm>
          <a:off x="2077418" y="3123528"/>
          <a:ext cx="5547964" cy="693495"/>
        </p:xfrm>
        <a:graphic>
          <a:graphicData uri="http://schemas.openxmlformats.org/presentationml/2006/ole">
            <mc:AlternateContent xmlns:mc="http://schemas.openxmlformats.org/markup-compatibility/2006">
              <mc:Choice xmlns:v="urn:schemas-microsoft-com:vml" Requires="v">
                <p:oleObj spid="_x0000_s119922" name="Equation" r:id="rId7" imgW="5384520" imgH="672840" progId="Equation.DSMT4">
                  <p:embed/>
                </p:oleObj>
              </mc:Choice>
              <mc:Fallback>
                <p:oleObj name="Equation" r:id="rId7" imgW="5384520" imgH="672840" progId="Equation.DSMT4">
                  <p:embed/>
                  <p:pic>
                    <p:nvPicPr>
                      <p:cNvPr id="10" name="Object 9" descr="the magnitude of start expression P sub 1, P sub 2 end expression = the square root of start expression left parenthesis negative 2 minus 2 right parenthesis squared + left parenthesis 3 minus 1 right parenthesis squared + left parenthesis 0 minus 5 right parenthesis squared end expression">
                        <a:extLst>
                          <a:ext uri="{FF2B5EF4-FFF2-40B4-BE49-F238E27FC236}">
                            <a16:creationId xmlns:a16="http://schemas.microsoft.com/office/drawing/2014/main" id="{B5A0893F-EC24-4D4E-A5FC-000062B69533}"/>
                          </a:ext>
                        </a:extLst>
                      </p:cNvPr>
                      <p:cNvPicPr/>
                      <p:nvPr/>
                    </p:nvPicPr>
                    <p:blipFill>
                      <a:blip r:embed="rId8"/>
                      <a:stretch>
                        <a:fillRect/>
                      </a:stretch>
                    </p:blipFill>
                    <p:spPr>
                      <a:xfrm>
                        <a:off x="2077418" y="3123528"/>
                        <a:ext cx="5547964" cy="693495"/>
                      </a:xfrm>
                      <a:prstGeom prst="rect">
                        <a:avLst/>
                      </a:prstGeom>
                    </p:spPr>
                  </p:pic>
                </p:oleObj>
              </mc:Fallback>
            </mc:AlternateContent>
          </a:graphicData>
        </a:graphic>
      </p:graphicFrame>
      <p:graphicFrame>
        <p:nvGraphicFramePr>
          <p:cNvPr id="11" name="Object 10" descr="= the square root of  start expression 16 + 4 + 25  end expression">
            <a:extLst>
              <a:ext uri="{FF2B5EF4-FFF2-40B4-BE49-F238E27FC236}">
                <a16:creationId xmlns:a16="http://schemas.microsoft.com/office/drawing/2014/main" id="{3030A4F2-23BD-4E8A-B56D-5C15DEFDF255}"/>
              </a:ext>
            </a:extLst>
          </p:cNvPr>
          <p:cNvGraphicFramePr>
            <a:graphicFrameLocks noChangeAspect="1"/>
          </p:cNvGraphicFramePr>
          <p:nvPr/>
        </p:nvGraphicFramePr>
        <p:xfrm>
          <a:off x="2834007" y="4181976"/>
          <a:ext cx="2180586" cy="462548"/>
        </p:xfrm>
        <a:graphic>
          <a:graphicData uri="http://schemas.openxmlformats.org/presentationml/2006/ole">
            <mc:AlternateContent xmlns:mc="http://schemas.openxmlformats.org/markup-compatibility/2006">
              <mc:Choice xmlns:v="urn:schemas-microsoft-com:vml" Requires="v">
                <p:oleObj spid="_x0000_s119923" name="Equation" r:id="rId9" imgW="2095200" imgH="444240" progId="Equation.DSMT4">
                  <p:embed/>
                </p:oleObj>
              </mc:Choice>
              <mc:Fallback>
                <p:oleObj name="Equation" r:id="rId9" imgW="2095200" imgH="444240" progId="Equation.DSMT4">
                  <p:embed/>
                  <p:pic>
                    <p:nvPicPr>
                      <p:cNvPr id="11" name="Object 10" descr="= the square root of  start expression 16 + 4 + 25  end expression">
                        <a:extLst>
                          <a:ext uri="{FF2B5EF4-FFF2-40B4-BE49-F238E27FC236}">
                            <a16:creationId xmlns:a16="http://schemas.microsoft.com/office/drawing/2014/main" id="{3030A4F2-23BD-4E8A-B56D-5C15DEFDF255}"/>
                          </a:ext>
                        </a:extLst>
                      </p:cNvPr>
                      <p:cNvPicPr/>
                      <p:nvPr/>
                    </p:nvPicPr>
                    <p:blipFill>
                      <a:blip r:embed="rId10"/>
                      <a:stretch>
                        <a:fillRect/>
                      </a:stretch>
                    </p:blipFill>
                    <p:spPr>
                      <a:xfrm>
                        <a:off x="2834007" y="4181976"/>
                        <a:ext cx="2180586" cy="462548"/>
                      </a:xfrm>
                      <a:prstGeom prst="rect">
                        <a:avLst/>
                      </a:prstGeom>
                    </p:spPr>
                  </p:pic>
                </p:oleObj>
              </mc:Fallback>
            </mc:AlternateContent>
          </a:graphicData>
        </a:graphic>
      </p:graphicFrame>
      <p:graphicFrame>
        <p:nvGraphicFramePr>
          <p:cNvPr id="12" name="Object 11" descr="= radical 45 approximately equals 6.708.">
            <a:extLst>
              <a:ext uri="{FF2B5EF4-FFF2-40B4-BE49-F238E27FC236}">
                <a16:creationId xmlns:a16="http://schemas.microsoft.com/office/drawing/2014/main" id="{B035E3FC-A6D3-496E-AC26-CDF37E9C3937}"/>
              </a:ext>
            </a:extLst>
          </p:cNvPr>
          <p:cNvGraphicFramePr>
            <a:graphicFrameLocks noChangeAspect="1"/>
          </p:cNvGraphicFramePr>
          <p:nvPr/>
        </p:nvGraphicFramePr>
        <p:xfrm>
          <a:off x="2822469" y="5098666"/>
          <a:ext cx="2237505" cy="457968"/>
        </p:xfrm>
        <a:graphic>
          <a:graphicData uri="http://schemas.openxmlformats.org/presentationml/2006/ole">
            <mc:AlternateContent xmlns:mc="http://schemas.openxmlformats.org/markup-compatibility/2006">
              <mc:Choice xmlns:v="urn:schemas-microsoft-com:vml" Requires="v">
                <p:oleObj spid="_x0000_s119924" name="Equation" r:id="rId11" imgW="2171520" imgH="444240" progId="Equation.DSMT4">
                  <p:embed/>
                </p:oleObj>
              </mc:Choice>
              <mc:Fallback>
                <p:oleObj name="Equation" r:id="rId11" imgW="2171520" imgH="444240" progId="Equation.DSMT4">
                  <p:embed/>
                  <p:pic>
                    <p:nvPicPr>
                      <p:cNvPr id="12" name="Object 11" descr="= radical 45 approximately equals 6.708.">
                        <a:extLst>
                          <a:ext uri="{FF2B5EF4-FFF2-40B4-BE49-F238E27FC236}">
                            <a16:creationId xmlns:a16="http://schemas.microsoft.com/office/drawing/2014/main" id="{B035E3FC-A6D3-496E-AC26-CDF37E9C3937}"/>
                          </a:ext>
                        </a:extLst>
                      </p:cNvPr>
                      <p:cNvPicPr/>
                      <p:nvPr/>
                    </p:nvPicPr>
                    <p:blipFill>
                      <a:blip r:embed="rId12"/>
                      <a:stretch>
                        <a:fillRect/>
                      </a:stretch>
                    </p:blipFill>
                    <p:spPr>
                      <a:xfrm>
                        <a:off x="2822469" y="5098666"/>
                        <a:ext cx="2237505" cy="457968"/>
                      </a:xfrm>
                      <a:prstGeom prst="rect">
                        <a:avLst/>
                      </a:prstGeom>
                    </p:spPr>
                  </p:pic>
                </p:oleObj>
              </mc:Fallback>
            </mc:AlternateContent>
          </a:graphicData>
        </a:graphic>
      </p:graphicFrame>
    </p:spTree>
    <p:extLst>
      <p:ext uri="{BB962C8B-B14F-4D97-AF65-F5344CB8AC3E}">
        <p14:creationId xmlns:p14="http://schemas.microsoft.com/office/powerpoint/2010/main" val="36377780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(4 of 11)</a:t>
            </a:r>
            <a:endParaRPr lang="en-IN" sz="3200" dirty="0"/>
          </a:p>
        </p:txBody>
      </p:sp>
      <p:pic>
        <p:nvPicPr>
          <p:cNvPr id="5" name="Content Placeholder 4" descr="A three dimensional graph plots vector v that is parallel to a decreasing line. For long description in Notes pane, press F6.">
            <a:extLst>
              <a:ext uri="{FF2B5EF4-FFF2-40B4-BE49-F238E27FC236}">
                <a16:creationId xmlns:a16="http://schemas.microsoft.com/office/drawing/2014/main" id="{B48E3DCB-76D8-410E-98B7-926426975E9E}"/>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743200" y="1524000"/>
            <a:ext cx="3276600" cy="3257251"/>
          </a:xfrm>
        </p:spPr>
      </p:pic>
      <p:sp>
        <p:nvSpPr>
          <p:cNvPr id="14" name="Content Placeholder 13"/>
          <p:cNvSpPr>
            <a:spLocks noGrp="1"/>
          </p:cNvSpPr>
          <p:nvPr>
            <p:ph idx="1"/>
          </p:nvPr>
        </p:nvSpPr>
        <p:spPr>
          <a:xfrm>
            <a:off x="457200" y="4897648"/>
            <a:ext cx="8229600" cy="1295399"/>
          </a:xfrm>
        </p:spPr>
        <p:txBody>
          <a:bodyPr/>
          <a:lstStyle/>
          <a:p>
            <a:pPr marL="0" indent="0">
              <a:buNone/>
            </a:pPr>
            <a:r>
              <a:rPr lang="en-US" dirty="0"/>
              <a:t>Selected points and parameter values on the line in the Example below. The arrows show the direction of increasing </a:t>
            </a:r>
            <a:r>
              <a:rPr lang="en-US" i="1" dirty="0"/>
              <a:t>t</a:t>
            </a:r>
            <a:r>
              <a:rPr lang="en-US" dirty="0"/>
              <a:t>.</a:t>
            </a:r>
            <a:endParaRPr lang="en-IN" dirty="0"/>
          </a:p>
        </p:txBody>
      </p:sp>
    </p:spTree>
    <p:extLst>
      <p:ext uri="{BB962C8B-B14F-4D97-AF65-F5344CB8AC3E}">
        <p14:creationId xmlns:p14="http://schemas.microsoft.com/office/powerpoint/2010/main" val="3523522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(5 of 11)</a:t>
            </a:r>
            <a:endParaRPr lang="en-IN" sz="3200" dirty="0"/>
          </a:p>
        </p:txBody>
      </p:sp>
      <p:sp>
        <p:nvSpPr>
          <p:cNvPr id="3" name="Content Placeholder 2"/>
          <p:cNvSpPr>
            <a:spLocks noGrp="1"/>
          </p:cNvSpPr>
          <p:nvPr>
            <p:ph idx="1"/>
          </p:nvPr>
        </p:nvSpPr>
        <p:spPr>
          <a:xfrm>
            <a:off x="457200" y="1600201"/>
            <a:ext cx="8229600" cy="409636"/>
          </a:xfrm>
        </p:spPr>
        <p:txBody>
          <a:bodyPr/>
          <a:lstStyle/>
          <a:p>
            <a:pPr marL="0" indent="0">
              <a:buNone/>
            </a:pPr>
            <a:r>
              <a:rPr lang="en-US" b="1" dirty="0"/>
              <a:t>Example: </a:t>
            </a:r>
            <a:r>
              <a:rPr lang="en-US" dirty="0"/>
              <a:t>Find parametric equations for the line</a:t>
            </a:r>
            <a:endParaRPr lang="en-IN" dirty="0"/>
          </a:p>
        </p:txBody>
      </p:sp>
      <p:sp>
        <p:nvSpPr>
          <p:cNvPr id="4" name="Content Placeholder 3"/>
          <p:cNvSpPr>
            <a:spLocks noGrp="1"/>
          </p:cNvSpPr>
          <p:nvPr>
            <p:ph idx="13"/>
          </p:nvPr>
        </p:nvSpPr>
        <p:spPr>
          <a:xfrm>
            <a:off x="459729" y="2209800"/>
            <a:ext cx="1330746" cy="393225"/>
          </a:xfrm>
        </p:spPr>
        <p:txBody>
          <a:bodyPr/>
          <a:lstStyle/>
          <a:p>
            <a:pPr marL="0" indent="0">
              <a:buNone/>
            </a:pPr>
            <a:r>
              <a:rPr lang="en-US" dirty="0"/>
              <a:t>through</a:t>
            </a:r>
            <a:endParaRPr lang="en-IN" dirty="0"/>
          </a:p>
        </p:txBody>
      </p:sp>
      <p:graphicFrame>
        <p:nvGraphicFramePr>
          <p:cNvPr id="20" name="Object 19" descr="(negative 2, 0, 4)">
            <a:extLst>
              <a:ext uri="{FF2B5EF4-FFF2-40B4-BE49-F238E27FC236}">
                <a16:creationId xmlns:a16="http://schemas.microsoft.com/office/drawing/2014/main" id="{18D29D4B-046E-4501-B000-34E8960FBEF3}"/>
              </a:ext>
            </a:extLst>
          </p:cNvPr>
          <p:cNvGraphicFramePr>
            <a:graphicFrameLocks noChangeAspect="1"/>
          </p:cNvGraphicFramePr>
          <p:nvPr/>
        </p:nvGraphicFramePr>
        <p:xfrm>
          <a:off x="1930400" y="2184400"/>
          <a:ext cx="1498600" cy="482600"/>
        </p:xfrm>
        <a:graphic>
          <a:graphicData uri="http://schemas.openxmlformats.org/presentationml/2006/ole">
            <mc:AlternateContent xmlns:mc="http://schemas.openxmlformats.org/markup-compatibility/2006">
              <mc:Choice xmlns:v="urn:schemas-microsoft-com:vml" Requires="v">
                <p:oleObj spid="_x0000_s192646" name="Equation" r:id="rId3" imgW="1498320" imgH="482400" progId="Equation.DSMT4">
                  <p:embed/>
                </p:oleObj>
              </mc:Choice>
              <mc:Fallback>
                <p:oleObj name="Equation" r:id="rId3" imgW="1498320" imgH="482400" progId="Equation.DSMT4">
                  <p:embed/>
                  <p:pic>
                    <p:nvPicPr>
                      <p:cNvPr id="20" name="Object 19" descr="(negative 2, 0, 4)">
                        <a:extLst>
                          <a:ext uri="{FF2B5EF4-FFF2-40B4-BE49-F238E27FC236}">
                            <a16:creationId xmlns:a16="http://schemas.microsoft.com/office/drawing/2014/main" id="{18D29D4B-046E-4501-B000-34E8960FBEF3}"/>
                          </a:ext>
                        </a:extLst>
                      </p:cNvPr>
                      <p:cNvPicPr/>
                      <p:nvPr/>
                    </p:nvPicPr>
                    <p:blipFill>
                      <a:blip r:embed="rId4"/>
                      <a:stretch>
                        <a:fillRect/>
                      </a:stretch>
                    </p:blipFill>
                    <p:spPr>
                      <a:xfrm>
                        <a:off x="1930400" y="2184400"/>
                        <a:ext cx="1498600" cy="482600"/>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id="{EE7D4080-C7B5-4075-8934-F06185361B1F}"/>
              </a:ext>
            </a:extLst>
          </p:cNvPr>
          <p:cNvSpPr>
            <a:spLocks noGrp="1"/>
          </p:cNvSpPr>
          <p:nvPr>
            <p:ph idx="14"/>
          </p:nvPr>
        </p:nvSpPr>
        <p:spPr>
          <a:xfrm>
            <a:off x="3581400" y="2194133"/>
            <a:ext cx="1676400" cy="393225"/>
          </a:xfrm>
        </p:spPr>
        <p:txBody>
          <a:bodyPr/>
          <a:lstStyle/>
          <a:p>
            <a:pPr marL="0" indent="0">
              <a:buNone/>
            </a:pPr>
            <a:r>
              <a:rPr lang="en-US" dirty="0"/>
              <a:t>parallel to</a:t>
            </a:r>
          </a:p>
        </p:txBody>
      </p:sp>
      <p:graphicFrame>
        <p:nvGraphicFramePr>
          <p:cNvPr id="14" name="Object 13" descr="v = 2 i + 4 j minus 2 k"/>
          <p:cNvGraphicFramePr>
            <a:graphicFrameLocks noChangeAspect="1"/>
          </p:cNvGraphicFramePr>
          <p:nvPr/>
        </p:nvGraphicFramePr>
        <p:xfrm>
          <a:off x="5372973" y="2194133"/>
          <a:ext cx="2399427" cy="485962"/>
        </p:xfrm>
        <a:graphic>
          <a:graphicData uri="http://schemas.openxmlformats.org/presentationml/2006/ole">
            <mc:AlternateContent xmlns:mc="http://schemas.openxmlformats.org/markup-compatibility/2006">
              <mc:Choice xmlns:v="urn:schemas-microsoft-com:vml" Requires="v">
                <p:oleObj spid="_x0000_s192647" name="Equation" r:id="rId5" imgW="1002960" imgH="203040" progId="Equation.DSMT4">
                  <p:embed/>
                </p:oleObj>
              </mc:Choice>
              <mc:Fallback>
                <p:oleObj name="Equation" r:id="rId5" imgW="1002960" imgH="203040" progId="Equation.DSMT4">
                  <p:embed/>
                  <p:pic>
                    <p:nvPicPr>
                      <p:cNvPr id="14" name="Object 13" descr="v = 2 i + 4 j minus 2 k"/>
                      <p:cNvPicPr/>
                      <p:nvPr/>
                    </p:nvPicPr>
                    <p:blipFill>
                      <a:blip r:embed="rId6"/>
                      <a:stretch>
                        <a:fillRect/>
                      </a:stretch>
                    </p:blipFill>
                    <p:spPr>
                      <a:xfrm>
                        <a:off x="5372973" y="2194133"/>
                        <a:ext cx="2399427" cy="485962"/>
                      </a:xfrm>
                      <a:prstGeom prst="rect">
                        <a:avLst/>
                      </a:prstGeom>
                    </p:spPr>
                  </p:pic>
                </p:oleObj>
              </mc:Fallback>
            </mc:AlternateContent>
          </a:graphicData>
        </a:graphic>
      </p:graphicFrame>
      <p:sp>
        <p:nvSpPr>
          <p:cNvPr id="5" name="Content Placeholder 4"/>
          <p:cNvSpPr>
            <a:spLocks noGrp="1"/>
          </p:cNvSpPr>
          <p:nvPr>
            <p:ph idx="15"/>
          </p:nvPr>
        </p:nvSpPr>
        <p:spPr>
          <a:xfrm>
            <a:off x="452718" y="2819400"/>
            <a:ext cx="3281082" cy="453213"/>
          </a:xfrm>
        </p:spPr>
        <p:txBody>
          <a:bodyPr/>
          <a:lstStyle/>
          <a:p>
            <a:pPr marL="0" indent="0">
              <a:buNone/>
            </a:pPr>
            <a:r>
              <a:rPr lang="en-US" dirty="0"/>
              <a:t>(See Figure above).</a:t>
            </a:r>
            <a:endParaRPr lang="en-IN" dirty="0"/>
          </a:p>
        </p:txBody>
      </p:sp>
      <p:sp>
        <p:nvSpPr>
          <p:cNvPr id="6" name="Content Placeholder 5"/>
          <p:cNvSpPr>
            <a:spLocks noGrp="1"/>
          </p:cNvSpPr>
          <p:nvPr>
            <p:ph idx="16"/>
          </p:nvPr>
        </p:nvSpPr>
        <p:spPr>
          <a:xfrm>
            <a:off x="434790" y="3564694"/>
            <a:ext cx="2426758" cy="453213"/>
          </a:xfrm>
        </p:spPr>
        <p:txBody>
          <a:bodyPr/>
          <a:lstStyle/>
          <a:p>
            <a:pPr marL="0" indent="0">
              <a:buNone/>
            </a:pPr>
            <a:r>
              <a:rPr lang="en-US" b="1" dirty="0"/>
              <a:t>Solution:</a:t>
            </a:r>
            <a:r>
              <a:rPr lang="en-US" dirty="0"/>
              <a:t> With</a:t>
            </a:r>
            <a:endParaRPr lang="en-IN" dirty="0"/>
          </a:p>
        </p:txBody>
      </p:sp>
      <p:graphicFrame>
        <p:nvGraphicFramePr>
          <p:cNvPr id="15" name="Object 14" descr="P sub 0 (x sub 0, y sub 0, z sub 0)"/>
          <p:cNvGraphicFramePr>
            <a:graphicFrameLocks noChangeAspect="1"/>
          </p:cNvGraphicFramePr>
          <p:nvPr/>
        </p:nvGraphicFramePr>
        <p:xfrm>
          <a:off x="3027363" y="3457575"/>
          <a:ext cx="1857375" cy="539750"/>
        </p:xfrm>
        <a:graphic>
          <a:graphicData uri="http://schemas.openxmlformats.org/presentationml/2006/ole">
            <mc:AlternateContent xmlns:mc="http://schemas.openxmlformats.org/markup-compatibility/2006">
              <mc:Choice xmlns:v="urn:schemas-microsoft-com:vml" Requires="v">
                <p:oleObj spid="_x0000_s192648" name="Equation" r:id="rId7" imgW="787320" imgH="228600" progId="Equation.DSMT4">
                  <p:embed/>
                </p:oleObj>
              </mc:Choice>
              <mc:Fallback>
                <p:oleObj name="Equation" r:id="rId7" imgW="787320" imgH="228600" progId="Equation.DSMT4">
                  <p:embed/>
                  <p:pic>
                    <p:nvPicPr>
                      <p:cNvPr id="15" name="Object 14" descr="P sub 0 (x sub 0, y sub 0, z sub 0)"/>
                      <p:cNvPicPr/>
                      <p:nvPr/>
                    </p:nvPicPr>
                    <p:blipFill>
                      <a:blip r:embed="rId8"/>
                      <a:stretch>
                        <a:fillRect/>
                      </a:stretch>
                    </p:blipFill>
                    <p:spPr>
                      <a:xfrm>
                        <a:off x="3027363" y="3457575"/>
                        <a:ext cx="1857375" cy="539750"/>
                      </a:xfrm>
                      <a:prstGeom prst="rect">
                        <a:avLst/>
                      </a:prstGeom>
                    </p:spPr>
                  </p:pic>
                </p:oleObj>
              </mc:Fallback>
            </mc:AlternateContent>
          </a:graphicData>
        </a:graphic>
      </p:graphicFrame>
      <p:sp>
        <p:nvSpPr>
          <p:cNvPr id="7" name="Content Placeholder 6"/>
          <p:cNvSpPr>
            <a:spLocks noGrp="1"/>
          </p:cNvSpPr>
          <p:nvPr>
            <p:ph idx="17"/>
          </p:nvPr>
        </p:nvSpPr>
        <p:spPr>
          <a:xfrm>
            <a:off x="5008101" y="3476544"/>
            <a:ext cx="1316499" cy="470276"/>
          </a:xfrm>
        </p:spPr>
        <p:txBody>
          <a:bodyPr/>
          <a:lstStyle/>
          <a:p>
            <a:pPr marL="0" indent="0">
              <a:buNone/>
            </a:pPr>
            <a:r>
              <a:rPr lang="en-US" dirty="0"/>
              <a:t>equal to</a:t>
            </a:r>
          </a:p>
        </p:txBody>
      </p:sp>
      <p:graphicFrame>
        <p:nvGraphicFramePr>
          <p:cNvPr id="21" name="Object 20" descr="(negative 2, 0, 4)">
            <a:extLst>
              <a:ext uri="{FF2B5EF4-FFF2-40B4-BE49-F238E27FC236}">
                <a16:creationId xmlns:a16="http://schemas.microsoft.com/office/drawing/2014/main" id="{8F110748-14A3-48E8-AAE8-76BD6AAF89D1}"/>
              </a:ext>
            </a:extLst>
          </p:cNvPr>
          <p:cNvGraphicFramePr>
            <a:graphicFrameLocks noChangeAspect="1"/>
          </p:cNvGraphicFramePr>
          <p:nvPr/>
        </p:nvGraphicFramePr>
        <p:xfrm>
          <a:off x="6426200" y="3450372"/>
          <a:ext cx="1498600" cy="482600"/>
        </p:xfrm>
        <a:graphic>
          <a:graphicData uri="http://schemas.openxmlformats.org/presentationml/2006/ole">
            <mc:AlternateContent xmlns:mc="http://schemas.openxmlformats.org/markup-compatibility/2006">
              <mc:Choice xmlns:v="urn:schemas-microsoft-com:vml" Requires="v">
                <p:oleObj spid="_x0000_s192649" name="Equation" r:id="rId9" imgW="1498320" imgH="482400" progId="Equation.DSMT4">
                  <p:embed/>
                </p:oleObj>
              </mc:Choice>
              <mc:Fallback>
                <p:oleObj name="Equation" r:id="rId9" imgW="1498320" imgH="482400" progId="Equation.DSMT4">
                  <p:embed/>
                  <p:pic>
                    <p:nvPicPr>
                      <p:cNvPr id="21" name="Object 20" descr="(negative 2, 0, 4)">
                        <a:extLst>
                          <a:ext uri="{FF2B5EF4-FFF2-40B4-BE49-F238E27FC236}">
                            <a16:creationId xmlns:a16="http://schemas.microsoft.com/office/drawing/2014/main" id="{8F110748-14A3-48E8-AAE8-76BD6AAF89D1}"/>
                          </a:ext>
                        </a:extLst>
                      </p:cNvPr>
                      <p:cNvPicPr/>
                      <p:nvPr/>
                    </p:nvPicPr>
                    <p:blipFill>
                      <a:blip r:embed="rId10"/>
                      <a:stretch>
                        <a:fillRect/>
                      </a:stretch>
                    </p:blipFill>
                    <p:spPr>
                      <a:xfrm>
                        <a:off x="6426200" y="3450372"/>
                        <a:ext cx="1498600" cy="48260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12426098-9CA5-416A-9449-9C1F925A4001}"/>
              </a:ext>
            </a:extLst>
          </p:cNvPr>
          <p:cNvSpPr>
            <a:spLocks noGrp="1"/>
          </p:cNvSpPr>
          <p:nvPr>
            <p:ph idx="18"/>
          </p:nvPr>
        </p:nvSpPr>
        <p:spPr>
          <a:xfrm>
            <a:off x="8090616" y="3429000"/>
            <a:ext cx="672384" cy="430453"/>
          </a:xfrm>
        </p:spPr>
        <p:txBody>
          <a:bodyPr/>
          <a:lstStyle/>
          <a:p>
            <a:pPr marL="0" indent="0">
              <a:buNone/>
            </a:pPr>
            <a:r>
              <a:rPr lang="en-US" dirty="0"/>
              <a:t>and</a:t>
            </a:r>
          </a:p>
        </p:txBody>
      </p:sp>
      <p:graphicFrame>
        <p:nvGraphicFramePr>
          <p:cNvPr id="16" name="Object 15" descr="v sub 1 i + v sub 2 j + v sub 3 k equal to 2 i + 4 j minus 2 k,"/>
          <p:cNvGraphicFramePr>
            <a:graphicFrameLocks noChangeAspect="1"/>
          </p:cNvGraphicFramePr>
          <p:nvPr/>
        </p:nvGraphicFramePr>
        <p:xfrm>
          <a:off x="1098208" y="4160231"/>
          <a:ext cx="5593147" cy="576264"/>
        </p:xfrm>
        <a:graphic>
          <a:graphicData uri="http://schemas.openxmlformats.org/presentationml/2006/ole">
            <mc:AlternateContent xmlns:mc="http://schemas.openxmlformats.org/markup-compatibility/2006">
              <mc:Choice xmlns:v="urn:schemas-microsoft-com:vml" Requires="v">
                <p:oleObj spid="_x0000_s192650" name="Equation" r:id="rId11" imgW="2222280" imgH="228600" progId="Equation.DSMT4">
                  <p:embed/>
                </p:oleObj>
              </mc:Choice>
              <mc:Fallback>
                <p:oleObj name="Equation" r:id="rId11" imgW="2222280" imgH="228600" progId="Equation.DSMT4">
                  <p:embed/>
                  <p:pic>
                    <p:nvPicPr>
                      <p:cNvPr id="16" name="Object 15" descr="v sub 1 i + v sub 2 j + v sub 3 k equal to 2 i + 4 j minus 2 k,"/>
                      <p:cNvPicPr/>
                      <p:nvPr/>
                    </p:nvPicPr>
                    <p:blipFill>
                      <a:blip r:embed="rId12"/>
                      <a:stretch>
                        <a:fillRect/>
                      </a:stretch>
                    </p:blipFill>
                    <p:spPr>
                      <a:xfrm>
                        <a:off x="1098208" y="4160231"/>
                        <a:ext cx="5593147" cy="576264"/>
                      </a:xfrm>
                      <a:prstGeom prst="rect">
                        <a:avLst/>
                      </a:prstGeom>
                    </p:spPr>
                  </p:pic>
                </p:oleObj>
              </mc:Fallback>
            </mc:AlternateContent>
          </a:graphicData>
        </a:graphic>
      </p:graphicFrame>
      <p:graphicFrame>
        <p:nvGraphicFramePr>
          <p:cNvPr id="17" name="Object 16" descr="x = negative 2 + 2 t, y = 4 t, z = 4 minus 2 t.">
            <a:extLst>
              <a:ext uri="{FF2B5EF4-FFF2-40B4-BE49-F238E27FC236}">
                <a16:creationId xmlns:a16="http://schemas.microsoft.com/office/drawing/2014/main" id="{43B6DA61-4A5C-4BA5-8E8D-AF95BDAE86AF}"/>
              </a:ext>
            </a:extLst>
          </p:cNvPr>
          <p:cNvGraphicFramePr>
            <a:graphicFrameLocks noChangeAspect="1"/>
          </p:cNvGraphicFramePr>
          <p:nvPr/>
        </p:nvGraphicFramePr>
        <p:xfrm>
          <a:off x="1733324" y="5031401"/>
          <a:ext cx="5372551" cy="470276"/>
        </p:xfrm>
        <a:graphic>
          <a:graphicData uri="http://schemas.openxmlformats.org/presentationml/2006/ole">
            <mc:AlternateContent xmlns:mc="http://schemas.openxmlformats.org/markup-compatibility/2006">
              <mc:Choice xmlns:v="urn:schemas-microsoft-com:vml" Requires="v">
                <p:oleObj spid="_x0000_s192651" name="Equation" r:id="rId13" imgW="4787640" imgH="419040" progId="Equation.DSMT4">
                  <p:embed/>
                </p:oleObj>
              </mc:Choice>
              <mc:Fallback>
                <p:oleObj name="Equation" r:id="rId13" imgW="4787640" imgH="419040" progId="Equation.DSMT4">
                  <p:embed/>
                  <p:pic>
                    <p:nvPicPr>
                      <p:cNvPr id="17" name="Object 16" descr="x = negative 2 + 2 t, y = 4 t, z = 4 minus 2 t.">
                        <a:extLst>
                          <a:ext uri="{FF2B5EF4-FFF2-40B4-BE49-F238E27FC236}">
                            <a16:creationId xmlns:a16="http://schemas.microsoft.com/office/drawing/2014/main" id="{43B6DA61-4A5C-4BA5-8E8D-AF95BDAE86AF}"/>
                          </a:ext>
                        </a:extLst>
                      </p:cNvPr>
                      <p:cNvPicPr/>
                      <p:nvPr/>
                    </p:nvPicPr>
                    <p:blipFill>
                      <a:blip r:embed="rId14"/>
                      <a:stretch>
                        <a:fillRect/>
                      </a:stretch>
                    </p:blipFill>
                    <p:spPr>
                      <a:xfrm>
                        <a:off x="1733324" y="5031401"/>
                        <a:ext cx="5372551" cy="470276"/>
                      </a:xfrm>
                      <a:prstGeom prst="rect">
                        <a:avLst/>
                      </a:prstGeom>
                    </p:spPr>
                  </p:pic>
                </p:oleObj>
              </mc:Fallback>
            </mc:AlternateContent>
          </a:graphicData>
        </a:graphic>
      </p:graphicFrame>
    </p:spTree>
    <p:extLst>
      <p:ext uri="{BB962C8B-B14F-4D97-AF65-F5344CB8AC3E}">
        <p14:creationId xmlns:p14="http://schemas.microsoft.com/office/powerpoint/2010/main" val="1444182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(6 of 11)</a:t>
            </a:r>
            <a:endParaRPr lang="en-IN" sz="3200" dirty="0"/>
          </a:p>
        </p:txBody>
      </p:sp>
      <p:pic>
        <p:nvPicPr>
          <p:cNvPr id="5" name="Content Placeholder 4" descr="A three dimensional graph plots a line that extends between points P (negative 3, 2, negative 3) and passes through 2. The line then extends to reach Q (1, negative 1, 4). The values of t at P = 0 and at Q = 1.">
            <a:extLst>
              <a:ext uri="{FF2B5EF4-FFF2-40B4-BE49-F238E27FC236}">
                <a16:creationId xmlns:a16="http://schemas.microsoft.com/office/drawing/2014/main" id="{C7596AC1-4FD0-4A41-9F91-5873E77E7B37}"/>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819400" y="1600200"/>
            <a:ext cx="3589466" cy="2971800"/>
          </a:xfrm>
        </p:spPr>
      </p:pic>
      <p:sp>
        <p:nvSpPr>
          <p:cNvPr id="14" name="Content Placeholder 13"/>
          <p:cNvSpPr>
            <a:spLocks noGrp="1"/>
          </p:cNvSpPr>
          <p:nvPr>
            <p:ph idx="1"/>
          </p:nvPr>
        </p:nvSpPr>
        <p:spPr>
          <a:xfrm>
            <a:off x="457200" y="4800600"/>
            <a:ext cx="8229600" cy="1295399"/>
          </a:xfrm>
        </p:spPr>
        <p:txBody>
          <a:bodyPr/>
          <a:lstStyle/>
          <a:p>
            <a:pPr marL="0" indent="0">
              <a:buNone/>
            </a:pPr>
            <a:r>
              <a:rPr lang="en-US" dirty="0"/>
              <a:t>The Example below derives a parametrization of line segment </a:t>
            </a:r>
            <a:r>
              <a:rPr lang="en-US" i="1" dirty="0"/>
              <a:t>P</a:t>
            </a:r>
            <a:r>
              <a:rPr lang="en-US" sz="100" i="1" dirty="0"/>
              <a:t> </a:t>
            </a:r>
            <a:r>
              <a:rPr lang="en-US" i="1" dirty="0"/>
              <a:t>Q</a:t>
            </a:r>
            <a:r>
              <a:rPr lang="en-US" dirty="0"/>
              <a:t>. The arrow shows the direction of increasing </a:t>
            </a:r>
            <a:r>
              <a:rPr lang="en-US" i="1" dirty="0"/>
              <a:t>t</a:t>
            </a:r>
            <a:r>
              <a:rPr lang="en-US" dirty="0"/>
              <a:t>.</a:t>
            </a:r>
            <a:endParaRPr lang="en-IN" dirty="0"/>
          </a:p>
        </p:txBody>
      </p:sp>
    </p:spTree>
    <p:extLst>
      <p:ext uri="{BB962C8B-B14F-4D97-AF65-F5344CB8AC3E}">
        <p14:creationId xmlns:p14="http://schemas.microsoft.com/office/powerpoint/2010/main" val="27482852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(7 of 11)</a:t>
            </a:r>
            <a:endParaRPr lang="en-IN" sz="3200" dirty="0"/>
          </a:p>
        </p:txBody>
      </p:sp>
      <p:sp>
        <p:nvSpPr>
          <p:cNvPr id="3" name="Content Placeholder 2"/>
          <p:cNvSpPr>
            <a:spLocks noGrp="1"/>
          </p:cNvSpPr>
          <p:nvPr>
            <p:ph idx="1"/>
          </p:nvPr>
        </p:nvSpPr>
        <p:spPr>
          <a:xfrm>
            <a:off x="457200" y="1600200"/>
            <a:ext cx="8229600" cy="484909"/>
          </a:xfrm>
        </p:spPr>
        <p:txBody>
          <a:bodyPr/>
          <a:lstStyle/>
          <a:p>
            <a:pPr marL="0" indent="0">
              <a:buNone/>
            </a:pPr>
            <a:r>
              <a:rPr lang="en-US" b="1" dirty="0"/>
              <a:t>Example: </a:t>
            </a:r>
            <a:r>
              <a:rPr lang="en-US" dirty="0"/>
              <a:t>Parametrize the line segment joining the</a:t>
            </a:r>
            <a:endParaRPr lang="en-IN" dirty="0"/>
          </a:p>
        </p:txBody>
      </p:sp>
      <p:sp>
        <p:nvSpPr>
          <p:cNvPr id="4" name="Content Placeholder 3"/>
          <p:cNvSpPr>
            <a:spLocks noGrp="1"/>
          </p:cNvSpPr>
          <p:nvPr>
            <p:ph idx="13"/>
          </p:nvPr>
        </p:nvSpPr>
        <p:spPr>
          <a:xfrm>
            <a:off x="457200" y="2162174"/>
            <a:ext cx="1143000" cy="485775"/>
          </a:xfrm>
        </p:spPr>
        <p:txBody>
          <a:bodyPr/>
          <a:lstStyle/>
          <a:p>
            <a:pPr marL="0" indent="0">
              <a:buNone/>
            </a:pPr>
            <a:r>
              <a:rPr lang="en-US" dirty="0"/>
              <a:t>points</a:t>
            </a:r>
            <a:endParaRPr lang="en-IN" dirty="0"/>
          </a:p>
        </p:txBody>
      </p:sp>
      <p:graphicFrame>
        <p:nvGraphicFramePr>
          <p:cNvPr id="14" name="Object 13" descr="P (negative 3, 2, negative 3) and Q (1, negative 1, 4)."/>
          <p:cNvGraphicFramePr>
            <a:graphicFrameLocks noChangeAspect="1"/>
          </p:cNvGraphicFramePr>
          <p:nvPr/>
        </p:nvGraphicFramePr>
        <p:xfrm>
          <a:off x="1712584" y="2138100"/>
          <a:ext cx="4124372" cy="549916"/>
        </p:xfrm>
        <a:graphic>
          <a:graphicData uri="http://schemas.openxmlformats.org/presentationml/2006/ole">
            <mc:AlternateContent xmlns:mc="http://schemas.openxmlformats.org/markup-compatibility/2006">
              <mc:Choice xmlns:v="urn:schemas-microsoft-com:vml" Requires="v">
                <p:oleObj spid="_x0000_s193604" name="Equation" r:id="rId3" imgW="1904760" imgH="253800" progId="Equation.DSMT4">
                  <p:embed/>
                </p:oleObj>
              </mc:Choice>
              <mc:Fallback>
                <p:oleObj name="Equation" r:id="rId3" imgW="1904760" imgH="253800" progId="Equation.DSMT4">
                  <p:embed/>
                  <p:pic>
                    <p:nvPicPr>
                      <p:cNvPr id="14" name="Object 13" descr="P (negative 3, 2, negative 3) and Q (1, negative 1, 4)."/>
                      <p:cNvPicPr/>
                      <p:nvPr/>
                    </p:nvPicPr>
                    <p:blipFill>
                      <a:blip r:embed="rId4"/>
                      <a:stretch>
                        <a:fillRect/>
                      </a:stretch>
                    </p:blipFill>
                    <p:spPr>
                      <a:xfrm>
                        <a:off x="1712584" y="2138100"/>
                        <a:ext cx="4124372" cy="549916"/>
                      </a:xfrm>
                      <a:prstGeom prst="rect">
                        <a:avLst/>
                      </a:prstGeom>
                    </p:spPr>
                  </p:pic>
                </p:oleObj>
              </mc:Fallback>
            </mc:AlternateContent>
          </a:graphicData>
        </a:graphic>
      </p:graphicFrame>
      <p:sp>
        <p:nvSpPr>
          <p:cNvPr id="5" name="Content Placeholder 4"/>
          <p:cNvSpPr>
            <a:spLocks noGrp="1"/>
          </p:cNvSpPr>
          <p:nvPr>
            <p:ph idx="14"/>
          </p:nvPr>
        </p:nvSpPr>
        <p:spPr>
          <a:xfrm>
            <a:off x="443753" y="2971800"/>
            <a:ext cx="8166847" cy="914400"/>
          </a:xfrm>
        </p:spPr>
        <p:txBody>
          <a:bodyPr/>
          <a:lstStyle/>
          <a:p>
            <a:pPr marL="0" indent="0">
              <a:buNone/>
            </a:pPr>
            <a:r>
              <a:rPr lang="en-US" b="1" dirty="0"/>
              <a:t>Solution:</a:t>
            </a:r>
            <a:r>
              <a:rPr lang="en-US" dirty="0"/>
              <a:t> We begin with equations for the line through </a:t>
            </a:r>
            <a:r>
              <a:rPr lang="en-US" i="1" dirty="0"/>
              <a:t>P </a:t>
            </a:r>
            <a:r>
              <a:rPr lang="en-US" dirty="0"/>
              <a:t>and </a:t>
            </a:r>
            <a:r>
              <a:rPr lang="en-US" i="1" dirty="0"/>
              <a:t>Q</a:t>
            </a:r>
            <a:r>
              <a:rPr lang="en-US" dirty="0"/>
              <a:t>, taking them, in this case,</a:t>
            </a:r>
          </a:p>
        </p:txBody>
      </p:sp>
      <p:graphicFrame>
        <p:nvGraphicFramePr>
          <p:cNvPr id="15" name="Object 14" descr="x = negative 3 + 4 t, y = 2 minus 3 t, z = negative 3 + 7 t..">
            <a:extLst>
              <a:ext uri="{FF2B5EF4-FFF2-40B4-BE49-F238E27FC236}">
                <a16:creationId xmlns:a16="http://schemas.microsoft.com/office/drawing/2014/main" id="{C2CB6B72-7D15-4CBE-A1F2-84A02E8687E2}"/>
              </a:ext>
            </a:extLst>
          </p:cNvPr>
          <p:cNvGraphicFramePr>
            <a:graphicFrameLocks noChangeAspect="1"/>
          </p:cNvGraphicFramePr>
          <p:nvPr/>
        </p:nvGraphicFramePr>
        <p:xfrm>
          <a:off x="1972243" y="4108022"/>
          <a:ext cx="5758314" cy="437159"/>
        </p:xfrm>
        <a:graphic>
          <a:graphicData uri="http://schemas.openxmlformats.org/presentationml/2006/ole">
            <mc:AlternateContent xmlns:mc="http://schemas.openxmlformats.org/markup-compatibility/2006">
              <mc:Choice xmlns:v="urn:schemas-microsoft-com:vml" Requires="v">
                <p:oleObj spid="_x0000_s193605" name="Equation" r:id="rId5" imgW="5524200" imgH="419040" progId="Equation.DSMT4">
                  <p:embed/>
                </p:oleObj>
              </mc:Choice>
              <mc:Fallback>
                <p:oleObj name="Equation" r:id="rId5" imgW="5524200" imgH="419040" progId="Equation.DSMT4">
                  <p:embed/>
                  <p:pic>
                    <p:nvPicPr>
                      <p:cNvPr id="15" name="Object 14" descr="x = negative 3 + 4 t, y = 2 minus 3 t, z = negative 3 + 7 t..">
                        <a:extLst>
                          <a:ext uri="{FF2B5EF4-FFF2-40B4-BE49-F238E27FC236}">
                            <a16:creationId xmlns:a16="http://schemas.microsoft.com/office/drawing/2014/main" id="{C2CB6B72-7D15-4CBE-A1F2-84A02E8687E2}"/>
                          </a:ext>
                        </a:extLst>
                      </p:cNvPr>
                      <p:cNvPicPr/>
                      <p:nvPr/>
                    </p:nvPicPr>
                    <p:blipFill>
                      <a:blip r:embed="rId6"/>
                      <a:stretch>
                        <a:fillRect/>
                      </a:stretch>
                    </p:blipFill>
                    <p:spPr>
                      <a:xfrm>
                        <a:off x="1972243" y="4108022"/>
                        <a:ext cx="5758314" cy="437159"/>
                      </a:xfrm>
                      <a:prstGeom prst="rect">
                        <a:avLst/>
                      </a:prstGeom>
                    </p:spPr>
                  </p:pic>
                </p:oleObj>
              </mc:Fallback>
            </mc:AlternateContent>
          </a:graphicData>
        </a:graphic>
      </p:graphicFrame>
      <p:sp>
        <p:nvSpPr>
          <p:cNvPr id="6" name="Content Placeholder 5"/>
          <p:cNvSpPr>
            <a:spLocks noGrp="1"/>
          </p:cNvSpPr>
          <p:nvPr>
            <p:ph idx="15"/>
          </p:nvPr>
        </p:nvSpPr>
        <p:spPr>
          <a:xfrm>
            <a:off x="457200" y="4800600"/>
            <a:ext cx="4267200" cy="533400"/>
          </a:xfrm>
        </p:spPr>
        <p:txBody>
          <a:bodyPr/>
          <a:lstStyle/>
          <a:p>
            <a:pPr marL="0" indent="0">
              <a:buNone/>
            </a:pPr>
            <a:r>
              <a:rPr lang="en-US" dirty="0"/>
              <a:t>We observe that the point</a:t>
            </a:r>
            <a:endParaRPr lang="en-IN" dirty="0"/>
          </a:p>
        </p:txBody>
      </p:sp>
      <p:graphicFrame>
        <p:nvGraphicFramePr>
          <p:cNvPr id="16" name="Object 15" descr="(x, y, z) = (negative 3 + 4 t, 2 minus 3 t, negative 3 + 7 t)">
            <a:extLst>
              <a:ext uri="{FF2B5EF4-FFF2-40B4-BE49-F238E27FC236}">
                <a16:creationId xmlns:a16="http://schemas.microsoft.com/office/drawing/2014/main" id="{6E233440-8107-4DE9-AA46-ED0689E95EF3}"/>
              </a:ext>
            </a:extLst>
          </p:cNvPr>
          <p:cNvGraphicFramePr>
            <a:graphicFrameLocks noChangeAspect="1"/>
          </p:cNvGraphicFramePr>
          <p:nvPr/>
        </p:nvGraphicFramePr>
        <p:xfrm>
          <a:off x="2357650" y="5547068"/>
          <a:ext cx="4954008" cy="490241"/>
        </p:xfrm>
        <a:graphic>
          <a:graphicData uri="http://schemas.openxmlformats.org/presentationml/2006/ole">
            <mc:AlternateContent xmlns:mc="http://schemas.openxmlformats.org/markup-compatibility/2006">
              <mc:Choice xmlns:v="urn:schemas-microsoft-com:vml" Requires="v">
                <p:oleObj spid="_x0000_s193606" name="Equation" r:id="rId7" imgW="4876560" imgH="482400" progId="Equation.DSMT4">
                  <p:embed/>
                </p:oleObj>
              </mc:Choice>
              <mc:Fallback>
                <p:oleObj name="Equation" r:id="rId7" imgW="4876560" imgH="482400" progId="Equation.DSMT4">
                  <p:embed/>
                  <p:pic>
                    <p:nvPicPr>
                      <p:cNvPr id="16" name="Object 15" descr="(x, y, z) = (negative 3 + 4 t, 2 minus 3 t, negative 3 + 7 t)">
                        <a:extLst>
                          <a:ext uri="{FF2B5EF4-FFF2-40B4-BE49-F238E27FC236}">
                            <a16:creationId xmlns:a16="http://schemas.microsoft.com/office/drawing/2014/main" id="{6E233440-8107-4DE9-AA46-ED0689E95EF3}"/>
                          </a:ext>
                        </a:extLst>
                      </p:cNvPr>
                      <p:cNvPicPr/>
                      <p:nvPr/>
                    </p:nvPicPr>
                    <p:blipFill>
                      <a:blip r:embed="rId8"/>
                      <a:stretch>
                        <a:fillRect/>
                      </a:stretch>
                    </p:blipFill>
                    <p:spPr>
                      <a:xfrm>
                        <a:off x="2357650" y="5547068"/>
                        <a:ext cx="4954008" cy="490241"/>
                      </a:xfrm>
                      <a:prstGeom prst="rect">
                        <a:avLst/>
                      </a:prstGeom>
                    </p:spPr>
                  </p:pic>
                </p:oleObj>
              </mc:Fallback>
            </mc:AlternateContent>
          </a:graphicData>
        </a:graphic>
      </p:graphicFrame>
    </p:spTree>
    <p:extLst>
      <p:ext uri="{BB962C8B-B14F-4D97-AF65-F5344CB8AC3E}">
        <p14:creationId xmlns:p14="http://schemas.microsoft.com/office/powerpoint/2010/main" val="1052535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(8 of 11)</a:t>
            </a:r>
            <a:endParaRPr lang="en-IN" sz="3200" dirty="0"/>
          </a:p>
        </p:txBody>
      </p:sp>
      <p:sp>
        <p:nvSpPr>
          <p:cNvPr id="3" name="Content Placeholder 2"/>
          <p:cNvSpPr>
            <a:spLocks noGrp="1"/>
          </p:cNvSpPr>
          <p:nvPr>
            <p:ph idx="1"/>
          </p:nvPr>
        </p:nvSpPr>
        <p:spPr>
          <a:xfrm>
            <a:off x="457200" y="1600201"/>
            <a:ext cx="3810000" cy="533400"/>
          </a:xfrm>
        </p:spPr>
        <p:txBody>
          <a:bodyPr/>
          <a:lstStyle/>
          <a:p>
            <a:pPr marL="0" indent="0">
              <a:buNone/>
            </a:pPr>
            <a:r>
              <a:rPr lang="en-US" b="1" dirty="0"/>
              <a:t>Solution (concluded):</a:t>
            </a:r>
          </a:p>
        </p:txBody>
      </p:sp>
      <p:sp>
        <p:nvSpPr>
          <p:cNvPr id="4" name="Content Placeholder 3"/>
          <p:cNvSpPr>
            <a:spLocks noGrp="1"/>
          </p:cNvSpPr>
          <p:nvPr>
            <p:ph idx="13"/>
          </p:nvPr>
        </p:nvSpPr>
        <p:spPr>
          <a:xfrm>
            <a:off x="457200" y="2302119"/>
            <a:ext cx="4343400" cy="507512"/>
          </a:xfrm>
        </p:spPr>
        <p:txBody>
          <a:bodyPr/>
          <a:lstStyle/>
          <a:p>
            <a:pPr marL="0" indent="0">
              <a:buNone/>
            </a:pPr>
            <a:r>
              <a:rPr lang="en-US" dirty="0"/>
              <a:t>on the line passes through</a:t>
            </a:r>
            <a:endParaRPr lang="en-IN" dirty="0"/>
          </a:p>
        </p:txBody>
      </p:sp>
      <p:graphicFrame>
        <p:nvGraphicFramePr>
          <p:cNvPr id="14" name="Object 13" descr="P (negative 3, 2, negative 3)"/>
          <p:cNvGraphicFramePr>
            <a:graphicFrameLocks noChangeAspect="1"/>
          </p:cNvGraphicFramePr>
          <p:nvPr/>
        </p:nvGraphicFramePr>
        <p:xfrm>
          <a:off x="4894208" y="2266136"/>
          <a:ext cx="1732073" cy="550902"/>
        </p:xfrm>
        <a:graphic>
          <a:graphicData uri="http://schemas.openxmlformats.org/presentationml/2006/ole">
            <mc:AlternateContent xmlns:mc="http://schemas.openxmlformats.org/markup-compatibility/2006">
              <mc:Choice xmlns:v="urn:schemas-microsoft-com:vml" Requires="v">
                <p:oleObj spid="_x0000_s194650" name="Equation" r:id="rId3" imgW="799920" imgH="253800" progId="Equation.DSMT4">
                  <p:embed/>
                </p:oleObj>
              </mc:Choice>
              <mc:Fallback>
                <p:oleObj name="Equation" r:id="rId3" imgW="799920" imgH="253800" progId="Equation.DSMT4">
                  <p:embed/>
                  <p:pic>
                    <p:nvPicPr>
                      <p:cNvPr id="14" name="Object 13" descr="P (negative 3, 2, negative 3)"/>
                      <p:cNvPicPr/>
                      <p:nvPr/>
                    </p:nvPicPr>
                    <p:blipFill>
                      <a:blip r:embed="rId4"/>
                      <a:stretch>
                        <a:fillRect/>
                      </a:stretch>
                    </p:blipFill>
                    <p:spPr>
                      <a:xfrm>
                        <a:off x="4894208" y="2266136"/>
                        <a:ext cx="1732073" cy="550902"/>
                      </a:xfrm>
                      <a:prstGeom prst="rect">
                        <a:avLst/>
                      </a:prstGeom>
                    </p:spPr>
                  </p:pic>
                </p:oleObj>
              </mc:Fallback>
            </mc:AlternateContent>
          </a:graphicData>
        </a:graphic>
      </p:graphicFrame>
      <p:sp>
        <p:nvSpPr>
          <p:cNvPr id="5" name="Content Placeholder 4"/>
          <p:cNvSpPr>
            <a:spLocks noGrp="1"/>
          </p:cNvSpPr>
          <p:nvPr>
            <p:ph idx="14"/>
          </p:nvPr>
        </p:nvSpPr>
        <p:spPr>
          <a:xfrm>
            <a:off x="6762750" y="2293454"/>
            <a:ext cx="1981200" cy="471909"/>
          </a:xfrm>
        </p:spPr>
        <p:txBody>
          <a:bodyPr/>
          <a:lstStyle/>
          <a:p>
            <a:pPr marL="0" indent="0">
              <a:buNone/>
            </a:pPr>
            <a:r>
              <a:rPr lang="en-US" dirty="0"/>
              <a:t>at </a:t>
            </a:r>
            <a:r>
              <a:rPr lang="en-US" i="1" dirty="0"/>
              <a:t>t </a:t>
            </a:r>
            <a:r>
              <a:rPr lang="en-US" dirty="0"/>
              <a:t>= 0 and</a:t>
            </a:r>
            <a:endParaRPr lang="en-IN" dirty="0"/>
          </a:p>
        </p:txBody>
      </p:sp>
      <p:graphicFrame>
        <p:nvGraphicFramePr>
          <p:cNvPr id="16" name="Object 15" descr="Q (1, negative 1, 4)"/>
          <p:cNvGraphicFramePr>
            <a:graphicFrameLocks noChangeAspect="1"/>
          </p:cNvGraphicFramePr>
          <p:nvPr/>
        </p:nvGraphicFramePr>
        <p:xfrm>
          <a:off x="491565" y="2879083"/>
          <a:ext cx="1692662" cy="593916"/>
        </p:xfrm>
        <a:graphic>
          <a:graphicData uri="http://schemas.openxmlformats.org/presentationml/2006/ole">
            <mc:AlternateContent xmlns:mc="http://schemas.openxmlformats.org/markup-compatibility/2006">
              <mc:Choice xmlns:v="urn:schemas-microsoft-com:vml" Requires="v">
                <p:oleObj spid="_x0000_s194651" name="Equation" r:id="rId5" imgW="723600" imgH="253800" progId="Equation.DSMT4">
                  <p:embed/>
                </p:oleObj>
              </mc:Choice>
              <mc:Fallback>
                <p:oleObj name="Equation" r:id="rId5" imgW="723600" imgH="253800" progId="Equation.DSMT4">
                  <p:embed/>
                  <p:pic>
                    <p:nvPicPr>
                      <p:cNvPr id="16" name="Object 15" descr="Q (1, negative 1, 4)"/>
                      <p:cNvPicPr/>
                      <p:nvPr/>
                    </p:nvPicPr>
                    <p:blipFill>
                      <a:blip r:embed="rId6"/>
                      <a:stretch>
                        <a:fillRect/>
                      </a:stretch>
                    </p:blipFill>
                    <p:spPr>
                      <a:xfrm>
                        <a:off x="491565" y="2879083"/>
                        <a:ext cx="1692662" cy="593916"/>
                      </a:xfrm>
                      <a:prstGeom prst="rect">
                        <a:avLst/>
                      </a:prstGeom>
                    </p:spPr>
                  </p:pic>
                </p:oleObj>
              </mc:Fallback>
            </mc:AlternateContent>
          </a:graphicData>
        </a:graphic>
      </p:graphicFrame>
      <p:sp>
        <p:nvSpPr>
          <p:cNvPr id="6" name="Content Placeholder 5"/>
          <p:cNvSpPr>
            <a:spLocks noGrp="1"/>
          </p:cNvSpPr>
          <p:nvPr>
            <p:ph idx="15"/>
          </p:nvPr>
        </p:nvSpPr>
        <p:spPr>
          <a:xfrm>
            <a:off x="2343150" y="2911642"/>
            <a:ext cx="4972050" cy="533400"/>
          </a:xfrm>
        </p:spPr>
        <p:txBody>
          <a:bodyPr/>
          <a:lstStyle/>
          <a:p>
            <a:pPr marL="0" indent="0">
              <a:buNone/>
            </a:pPr>
            <a:r>
              <a:rPr lang="en-US" dirty="0"/>
              <a:t>at </a:t>
            </a:r>
            <a:r>
              <a:rPr lang="en-US" i="1" dirty="0"/>
              <a:t>t </a:t>
            </a:r>
            <a:r>
              <a:rPr lang="en-US" dirty="0"/>
              <a:t>= 1. We add the restriction</a:t>
            </a:r>
          </a:p>
        </p:txBody>
      </p:sp>
      <p:graphicFrame>
        <p:nvGraphicFramePr>
          <p:cNvPr id="11" name="Object 10" descr="0 is less than or equal to t is less than or equal to 1"/>
          <p:cNvGraphicFramePr>
            <a:graphicFrameLocks noChangeAspect="1"/>
          </p:cNvGraphicFramePr>
          <p:nvPr/>
        </p:nvGraphicFramePr>
        <p:xfrm>
          <a:off x="7410450" y="2944821"/>
          <a:ext cx="1239838" cy="424339"/>
        </p:xfrm>
        <a:graphic>
          <a:graphicData uri="http://schemas.openxmlformats.org/presentationml/2006/ole">
            <mc:AlternateContent xmlns:mc="http://schemas.openxmlformats.org/markup-compatibility/2006">
              <mc:Choice xmlns:v="urn:schemas-microsoft-com:vml" Requires="v">
                <p:oleObj spid="_x0000_s194652" name="Equation" r:id="rId7" imgW="520560" imgH="177480" progId="Equation.DSMT4">
                  <p:embed/>
                </p:oleObj>
              </mc:Choice>
              <mc:Fallback>
                <p:oleObj name="Equation" r:id="rId7" imgW="520560" imgH="177480" progId="Equation.DSMT4">
                  <p:embed/>
                  <p:pic>
                    <p:nvPicPr>
                      <p:cNvPr id="11" name="Object 10" descr="0 is less than or equal to t is less than or equal to 1"/>
                      <p:cNvPicPr/>
                      <p:nvPr/>
                    </p:nvPicPr>
                    <p:blipFill>
                      <a:blip r:embed="rId8"/>
                      <a:stretch>
                        <a:fillRect/>
                      </a:stretch>
                    </p:blipFill>
                    <p:spPr>
                      <a:xfrm>
                        <a:off x="7410450" y="2944821"/>
                        <a:ext cx="1239838" cy="424339"/>
                      </a:xfrm>
                      <a:prstGeom prst="rect">
                        <a:avLst/>
                      </a:prstGeom>
                    </p:spPr>
                  </p:pic>
                </p:oleObj>
              </mc:Fallback>
            </mc:AlternateContent>
          </a:graphicData>
        </a:graphic>
      </p:graphicFrame>
      <p:sp>
        <p:nvSpPr>
          <p:cNvPr id="7" name="Content Placeholder 6"/>
          <p:cNvSpPr>
            <a:spLocks noGrp="1"/>
          </p:cNvSpPr>
          <p:nvPr>
            <p:ph idx="16"/>
          </p:nvPr>
        </p:nvSpPr>
        <p:spPr>
          <a:xfrm>
            <a:off x="443753" y="3581400"/>
            <a:ext cx="4737847" cy="533400"/>
          </a:xfrm>
        </p:spPr>
        <p:txBody>
          <a:bodyPr/>
          <a:lstStyle/>
          <a:p>
            <a:pPr marL="0" indent="0">
              <a:buNone/>
            </a:pPr>
            <a:r>
              <a:rPr lang="en-US" dirty="0"/>
              <a:t>to parametrize the segment:</a:t>
            </a:r>
            <a:endParaRPr lang="en-IN" dirty="0"/>
          </a:p>
        </p:txBody>
      </p:sp>
      <p:graphicFrame>
        <p:nvGraphicFramePr>
          <p:cNvPr id="17" name="Object 16" descr="x = negative 3 + 4 t, y = 2 minus 3 t, z = negative 3 + 7 t, 0 is less than or equal to t is less than or equal to 1.">
            <a:extLst>
              <a:ext uri="{FF2B5EF4-FFF2-40B4-BE49-F238E27FC236}">
                <a16:creationId xmlns:a16="http://schemas.microsoft.com/office/drawing/2014/main" id="{CE24C3D8-8280-4A2F-9C6D-78C87D318749}"/>
              </a:ext>
            </a:extLst>
          </p:cNvPr>
          <p:cNvGraphicFramePr>
            <a:graphicFrameLocks noChangeAspect="1"/>
          </p:cNvGraphicFramePr>
          <p:nvPr/>
        </p:nvGraphicFramePr>
        <p:xfrm>
          <a:off x="937193" y="4555587"/>
          <a:ext cx="7764915" cy="451927"/>
        </p:xfrm>
        <a:graphic>
          <a:graphicData uri="http://schemas.openxmlformats.org/presentationml/2006/ole">
            <mc:AlternateContent xmlns:mc="http://schemas.openxmlformats.org/markup-compatibility/2006">
              <mc:Choice xmlns:v="urn:schemas-microsoft-com:vml" Requires="v">
                <p:oleObj spid="_x0000_s194653" name="Equation" r:id="rId9" imgW="7200720" imgH="419040" progId="Equation.DSMT4">
                  <p:embed/>
                </p:oleObj>
              </mc:Choice>
              <mc:Fallback>
                <p:oleObj name="Equation" r:id="rId9" imgW="7200720" imgH="419040" progId="Equation.DSMT4">
                  <p:embed/>
                  <p:pic>
                    <p:nvPicPr>
                      <p:cNvPr id="17" name="Object 16" descr="x = negative 3 + 4 t, y = 2 minus 3 t, z = negative 3 + 7 t, 0 is less than or equal to t is less than or equal to 1.">
                        <a:extLst>
                          <a:ext uri="{FF2B5EF4-FFF2-40B4-BE49-F238E27FC236}">
                            <a16:creationId xmlns:a16="http://schemas.microsoft.com/office/drawing/2014/main" id="{CE24C3D8-8280-4A2F-9C6D-78C87D318749}"/>
                          </a:ext>
                        </a:extLst>
                      </p:cNvPr>
                      <p:cNvPicPr/>
                      <p:nvPr/>
                    </p:nvPicPr>
                    <p:blipFill>
                      <a:blip r:embed="rId10"/>
                      <a:stretch>
                        <a:fillRect/>
                      </a:stretch>
                    </p:blipFill>
                    <p:spPr>
                      <a:xfrm>
                        <a:off x="937193" y="4555587"/>
                        <a:ext cx="7764915" cy="451927"/>
                      </a:xfrm>
                      <a:prstGeom prst="rect">
                        <a:avLst/>
                      </a:prstGeom>
                    </p:spPr>
                  </p:pic>
                </p:oleObj>
              </mc:Fallback>
            </mc:AlternateContent>
          </a:graphicData>
        </a:graphic>
      </p:graphicFrame>
    </p:spTree>
    <p:extLst>
      <p:ext uri="{BB962C8B-B14F-4D97-AF65-F5344CB8AC3E}">
        <p14:creationId xmlns:p14="http://schemas.microsoft.com/office/powerpoint/2010/main" val="9339021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(9 of 11)</a:t>
            </a:r>
            <a:endParaRPr lang="en-IN" sz="3200" dirty="0"/>
          </a:p>
        </p:txBody>
      </p:sp>
      <p:sp>
        <p:nvSpPr>
          <p:cNvPr id="3" name="Content Placeholder 2"/>
          <p:cNvSpPr>
            <a:spLocks noGrp="1"/>
          </p:cNvSpPr>
          <p:nvPr>
            <p:ph idx="1"/>
          </p:nvPr>
        </p:nvSpPr>
        <p:spPr>
          <a:xfrm>
            <a:off x="457200" y="1600200"/>
            <a:ext cx="7696200" cy="1828799"/>
          </a:xfrm>
        </p:spPr>
        <p:txBody>
          <a:bodyPr/>
          <a:lstStyle/>
          <a:p>
            <a:pPr marL="0" indent="0">
              <a:buNone/>
            </a:pPr>
            <a:r>
              <a:rPr lang="en-US" b="1" dirty="0"/>
              <a:t>Example:</a:t>
            </a:r>
            <a:r>
              <a:rPr lang="en-US" dirty="0"/>
              <a:t> A helicopter is to fly directly from a helipad at the origin in the direction of the point (1, 1, 1) at a speed of 60 f</a:t>
            </a:r>
            <a:r>
              <a:rPr lang="en-US" sz="100" dirty="0">
                <a:solidFill>
                  <a:schemeClr val="bg1"/>
                </a:solidFill>
              </a:rPr>
              <a:t>ee</a:t>
            </a:r>
            <a:r>
              <a:rPr lang="en-US" dirty="0"/>
              <a:t>t/sec</a:t>
            </a:r>
            <a:r>
              <a:rPr lang="en-US" sz="100" dirty="0">
                <a:solidFill>
                  <a:schemeClr val="bg1"/>
                </a:solidFill>
              </a:rPr>
              <a:t>onds</a:t>
            </a:r>
            <a:r>
              <a:rPr lang="en-US" dirty="0"/>
              <a:t>. What is the position of the helicopter after 10 sec</a:t>
            </a:r>
            <a:r>
              <a:rPr lang="en-US" sz="100" dirty="0">
                <a:solidFill>
                  <a:schemeClr val="bg1"/>
                </a:solidFill>
              </a:rPr>
              <a:t>onds</a:t>
            </a:r>
            <a:r>
              <a:rPr lang="en-US" dirty="0"/>
              <a:t>?</a:t>
            </a:r>
            <a:endParaRPr lang="en-IN" dirty="0"/>
          </a:p>
        </p:txBody>
      </p:sp>
      <p:sp>
        <p:nvSpPr>
          <p:cNvPr id="14" name="Content Placeholder 13"/>
          <p:cNvSpPr>
            <a:spLocks noGrp="1"/>
          </p:cNvSpPr>
          <p:nvPr>
            <p:ph idx="13"/>
          </p:nvPr>
        </p:nvSpPr>
        <p:spPr>
          <a:xfrm>
            <a:off x="457200" y="3657600"/>
            <a:ext cx="8534400" cy="1066800"/>
          </a:xfrm>
        </p:spPr>
        <p:txBody>
          <a:bodyPr/>
          <a:lstStyle/>
          <a:p>
            <a:pPr marL="0" indent="0">
              <a:buNone/>
            </a:pPr>
            <a:r>
              <a:rPr lang="en-US" b="1" dirty="0"/>
              <a:t>Solution:</a:t>
            </a:r>
            <a:r>
              <a:rPr lang="en-US" dirty="0"/>
              <a:t> We place the origin at the starting position (helipad) of the helicopter. Then the unit vector</a:t>
            </a:r>
            <a:endParaRPr lang="en-IN" dirty="0"/>
          </a:p>
        </p:txBody>
      </p:sp>
      <p:graphicFrame>
        <p:nvGraphicFramePr>
          <p:cNvPr id="17" name="Object 16" descr="u = start fraction 1 over radical 3 end fraction, i + start fraction 1 over radical 3 end fraction, j + start fraction 1 over radical 3 end fraction, k">
            <a:extLst>
              <a:ext uri="{FF2B5EF4-FFF2-40B4-BE49-F238E27FC236}">
                <a16:creationId xmlns:a16="http://schemas.microsoft.com/office/drawing/2014/main" id="{FCFA0CB6-2008-4C28-874A-D8AD51557FBF}"/>
              </a:ext>
            </a:extLst>
          </p:cNvPr>
          <p:cNvGraphicFramePr>
            <a:graphicFrameLocks noChangeAspect="1"/>
          </p:cNvGraphicFramePr>
          <p:nvPr/>
        </p:nvGraphicFramePr>
        <p:xfrm>
          <a:off x="2863478" y="4972513"/>
          <a:ext cx="3417043" cy="934348"/>
        </p:xfrm>
        <a:graphic>
          <a:graphicData uri="http://schemas.openxmlformats.org/presentationml/2006/ole">
            <mc:AlternateContent xmlns:mc="http://schemas.openxmlformats.org/markup-compatibility/2006">
              <mc:Choice xmlns:v="urn:schemas-microsoft-com:vml" Requires="v">
                <p:oleObj spid="_x0000_s195608" name="Equation" r:id="rId3" imgW="3251160" imgH="888840" progId="Equation.DSMT4">
                  <p:embed/>
                </p:oleObj>
              </mc:Choice>
              <mc:Fallback>
                <p:oleObj name="Equation" r:id="rId3" imgW="3251160" imgH="888840" progId="Equation.DSMT4">
                  <p:embed/>
                  <p:pic>
                    <p:nvPicPr>
                      <p:cNvPr id="17" name="Object 16" descr="u = start fraction 1 over radical 3 end fraction, i + start fraction 1 over radical 3 end fraction, j + start fraction 1 over radical 3 end fraction, k">
                        <a:extLst>
                          <a:ext uri="{FF2B5EF4-FFF2-40B4-BE49-F238E27FC236}">
                            <a16:creationId xmlns:a16="http://schemas.microsoft.com/office/drawing/2014/main" id="{FCFA0CB6-2008-4C28-874A-D8AD51557FBF}"/>
                          </a:ext>
                        </a:extLst>
                      </p:cNvPr>
                      <p:cNvPicPr/>
                      <p:nvPr/>
                    </p:nvPicPr>
                    <p:blipFill>
                      <a:blip r:embed="rId4"/>
                      <a:stretch>
                        <a:fillRect/>
                      </a:stretch>
                    </p:blipFill>
                    <p:spPr>
                      <a:xfrm>
                        <a:off x="2863478" y="4972513"/>
                        <a:ext cx="3417043" cy="934348"/>
                      </a:xfrm>
                      <a:prstGeom prst="rect">
                        <a:avLst/>
                      </a:prstGeom>
                    </p:spPr>
                  </p:pic>
                </p:oleObj>
              </mc:Fallback>
            </mc:AlternateContent>
          </a:graphicData>
        </a:graphic>
      </p:graphicFrame>
    </p:spTree>
    <p:extLst>
      <p:ext uri="{BB962C8B-B14F-4D97-AF65-F5344CB8AC3E}">
        <p14:creationId xmlns:p14="http://schemas.microsoft.com/office/powerpoint/2010/main" val="38507744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(10 of 11)</a:t>
            </a:r>
            <a:endParaRPr lang="en-IN" sz="3200" dirty="0"/>
          </a:p>
        </p:txBody>
      </p:sp>
      <p:sp>
        <p:nvSpPr>
          <p:cNvPr id="14" name="Content Placeholder 13"/>
          <p:cNvSpPr>
            <a:spLocks noGrp="1"/>
          </p:cNvSpPr>
          <p:nvPr>
            <p:ph idx="1"/>
          </p:nvPr>
        </p:nvSpPr>
        <p:spPr>
          <a:xfrm>
            <a:off x="457200" y="1600201"/>
            <a:ext cx="3810000" cy="533399"/>
          </a:xfrm>
        </p:spPr>
        <p:txBody>
          <a:bodyPr/>
          <a:lstStyle/>
          <a:p>
            <a:pPr marL="0" indent="0">
              <a:buNone/>
            </a:pPr>
            <a:r>
              <a:rPr lang="en-US" b="1" dirty="0"/>
              <a:t>Solution (continued):</a:t>
            </a:r>
          </a:p>
        </p:txBody>
      </p:sp>
      <p:sp>
        <p:nvSpPr>
          <p:cNvPr id="15" name="Content Placeholder 14"/>
          <p:cNvSpPr>
            <a:spLocks noGrp="1"/>
          </p:cNvSpPr>
          <p:nvPr>
            <p:ph idx="13"/>
          </p:nvPr>
        </p:nvSpPr>
        <p:spPr>
          <a:xfrm>
            <a:off x="457200" y="2295525"/>
            <a:ext cx="8229600" cy="990600"/>
          </a:xfrm>
        </p:spPr>
        <p:txBody>
          <a:bodyPr/>
          <a:lstStyle/>
          <a:p>
            <a:pPr marL="0" indent="0">
              <a:buNone/>
            </a:pPr>
            <a:r>
              <a:rPr lang="en-US" dirty="0"/>
              <a:t>gives the flight direction of the helicopter. The position of the helicopter at any time </a:t>
            </a:r>
            <a:r>
              <a:rPr lang="en-US" i="1" dirty="0"/>
              <a:t>t </a:t>
            </a:r>
            <a:r>
              <a:rPr lang="en-US" dirty="0"/>
              <a:t>is</a:t>
            </a:r>
            <a:endParaRPr lang="en-IN" dirty="0"/>
          </a:p>
        </p:txBody>
      </p:sp>
      <p:graphicFrame>
        <p:nvGraphicFramePr>
          <p:cNvPr id="17" name="Object 16" descr="r of t = r sub 0 + t left parenthesis speed right parenthesis u">
            <a:extLst>
              <a:ext uri="{FF2B5EF4-FFF2-40B4-BE49-F238E27FC236}">
                <a16:creationId xmlns:a16="http://schemas.microsoft.com/office/drawing/2014/main" id="{B85D097C-1681-4293-B19C-AE0C72A666D6}"/>
              </a:ext>
            </a:extLst>
          </p:cNvPr>
          <p:cNvGraphicFramePr>
            <a:graphicFrameLocks noChangeAspect="1"/>
          </p:cNvGraphicFramePr>
          <p:nvPr/>
        </p:nvGraphicFramePr>
        <p:xfrm>
          <a:off x="2150387" y="3530056"/>
          <a:ext cx="3319006" cy="497120"/>
        </p:xfrm>
        <a:graphic>
          <a:graphicData uri="http://schemas.openxmlformats.org/presentationml/2006/ole">
            <mc:AlternateContent xmlns:mc="http://schemas.openxmlformats.org/markup-compatibility/2006">
              <mc:Choice xmlns:v="urn:schemas-microsoft-com:vml" Requires="v">
                <p:oleObj spid="_x0000_s196676" name="Equation" r:id="rId3" imgW="2882880" imgH="431640" progId="Equation.DSMT4">
                  <p:embed/>
                </p:oleObj>
              </mc:Choice>
              <mc:Fallback>
                <p:oleObj name="Equation" r:id="rId3" imgW="2882880" imgH="431640" progId="Equation.DSMT4">
                  <p:embed/>
                  <p:pic>
                    <p:nvPicPr>
                      <p:cNvPr id="17" name="Object 16" descr="r of t = r sub 0 + t left parenthesis speed right parenthesis u">
                        <a:extLst>
                          <a:ext uri="{FF2B5EF4-FFF2-40B4-BE49-F238E27FC236}">
                            <a16:creationId xmlns:a16="http://schemas.microsoft.com/office/drawing/2014/main" id="{B85D097C-1681-4293-B19C-AE0C72A666D6}"/>
                          </a:ext>
                        </a:extLst>
                      </p:cNvPr>
                      <p:cNvPicPr/>
                      <p:nvPr/>
                    </p:nvPicPr>
                    <p:blipFill>
                      <a:blip r:embed="rId4"/>
                      <a:stretch>
                        <a:fillRect/>
                      </a:stretch>
                    </p:blipFill>
                    <p:spPr>
                      <a:xfrm>
                        <a:off x="2150387" y="3530056"/>
                        <a:ext cx="3319006" cy="497120"/>
                      </a:xfrm>
                      <a:prstGeom prst="rect">
                        <a:avLst/>
                      </a:prstGeom>
                    </p:spPr>
                  </p:pic>
                </p:oleObj>
              </mc:Fallback>
            </mc:AlternateContent>
          </a:graphicData>
        </a:graphic>
      </p:graphicFrame>
      <p:graphicFrame>
        <p:nvGraphicFramePr>
          <p:cNvPr id="18" name="Object 17" descr="= 0 + t left parenthesis 60 right parenthesis left parenthesis start fraction 1 over radical 3 end fraction, i + start fraction 1 over radical 3 end fraction, j + start fraction 1 over radical 3 end fraction, k right parenthesis">
            <a:extLst>
              <a:ext uri="{FF2B5EF4-FFF2-40B4-BE49-F238E27FC236}">
                <a16:creationId xmlns:a16="http://schemas.microsoft.com/office/drawing/2014/main" id="{EE42279C-9D58-473F-91AD-BD1E68B2787C}"/>
              </a:ext>
            </a:extLst>
          </p:cNvPr>
          <p:cNvGraphicFramePr>
            <a:graphicFrameLocks noChangeAspect="1"/>
          </p:cNvGraphicFramePr>
          <p:nvPr/>
        </p:nvGraphicFramePr>
        <p:xfrm>
          <a:off x="2815104" y="4175934"/>
          <a:ext cx="4826308" cy="1024579"/>
        </p:xfrm>
        <a:graphic>
          <a:graphicData uri="http://schemas.openxmlformats.org/presentationml/2006/ole">
            <mc:AlternateContent xmlns:mc="http://schemas.openxmlformats.org/markup-compatibility/2006">
              <mc:Choice xmlns:v="urn:schemas-microsoft-com:vml" Requires="v">
                <p:oleObj spid="_x0000_s196677" name="Equation" r:id="rId5" imgW="4546440" imgH="965160" progId="Equation.DSMT4">
                  <p:embed/>
                </p:oleObj>
              </mc:Choice>
              <mc:Fallback>
                <p:oleObj name="Equation" r:id="rId5" imgW="4546440" imgH="965160" progId="Equation.DSMT4">
                  <p:embed/>
                  <p:pic>
                    <p:nvPicPr>
                      <p:cNvPr id="18" name="Object 17" descr="= 0 + t left parenthesis 60 right parenthesis left parenthesis start fraction 1 over radical 3 end fraction, i + start fraction 1 over radical 3 end fraction, j + start fraction 1 over radical 3 end fraction, k right parenthesis">
                        <a:extLst>
                          <a:ext uri="{FF2B5EF4-FFF2-40B4-BE49-F238E27FC236}">
                            <a16:creationId xmlns:a16="http://schemas.microsoft.com/office/drawing/2014/main" id="{EE42279C-9D58-473F-91AD-BD1E68B2787C}"/>
                          </a:ext>
                        </a:extLst>
                      </p:cNvPr>
                      <p:cNvPicPr/>
                      <p:nvPr/>
                    </p:nvPicPr>
                    <p:blipFill>
                      <a:blip r:embed="rId6"/>
                      <a:stretch>
                        <a:fillRect/>
                      </a:stretch>
                    </p:blipFill>
                    <p:spPr>
                      <a:xfrm>
                        <a:off x="2815104" y="4175934"/>
                        <a:ext cx="4826308" cy="1024579"/>
                      </a:xfrm>
                      <a:prstGeom prst="rect">
                        <a:avLst/>
                      </a:prstGeom>
                    </p:spPr>
                  </p:pic>
                </p:oleObj>
              </mc:Fallback>
            </mc:AlternateContent>
          </a:graphicData>
        </a:graphic>
      </p:graphicFrame>
      <p:graphicFrame>
        <p:nvGraphicFramePr>
          <p:cNvPr id="19" name="Object 18" descr="= 20 the square root of start expression 3 t end expression left parenthesis i + j + k right parenthesis.">
            <a:extLst>
              <a:ext uri="{FF2B5EF4-FFF2-40B4-BE49-F238E27FC236}">
                <a16:creationId xmlns:a16="http://schemas.microsoft.com/office/drawing/2014/main" id="{31C00DCC-F2B6-449A-BFF6-C586CF22D123}"/>
              </a:ext>
            </a:extLst>
          </p:cNvPr>
          <p:cNvGraphicFramePr>
            <a:graphicFrameLocks noChangeAspect="1"/>
          </p:cNvGraphicFramePr>
          <p:nvPr/>
        </p:nvGraphicFramePr>
        <p:xfrm>
          <a:off x="2819400" y="5410200"/>
          <a:ext cx="2885000" cy="566215"/>
        </p:xfrm>
        <a:graphic>
          <a:graphicData uri="http://schemas.openxmlformats.org/presentationml/2006/ole">
            <mc:AlternateContent xmlns:mc="http://schemas.openxmlformats.org/markup-compatibility/2006">
              <mc:Choice xmlns:v="urn:schemas-microsoft-com:vml" Requires="v">
                <p:oleObj spid="_x0000_s196678" name="Equation" r:id="rId7" imgW="2717640" imgH="533160" progId="Equation.DSMT4">
                  <p:embed/>
                </p:oleObj>
              </mc:Choice>
              <mc:Fallback>
                <p:oleObj name="Equation" r:id="rId7" imgW="2717640" imgH="533160" progId="Equation.DSMT4">
                  <p:embed/>
                  <p:pic>
                    <p:nvPicPr>
                      <p:cNvPr id="19" name="Object 18" descr="= 20 the square root of start expression 3 t end expression left parenthesis i + j + k right parenthesis.">
                        <a:extLst>
                          <a:ext uri="{FF2B5EF4-FFF2-40B4-BE49-F238E27FC236}">
                            <a16:creationId xmlns:a16="http://schemas.microsoft.com/office/drawing/2014/main" id="{31C00DCC-F2B6-449A-BFF6-C586CF22D123}"/>
                          </a:ext>
                        </a:extLst>
                      </p:cNvPr>
                      <p:cNvPicPr/>
                      <p:nvPr/>
                    </p:nvPicPr>
                    <p:blipFill>
                      <a:blip r:embed="rId8"/>
                      <a:stretch>
                        <a:fillRect/>
                      </a:stretch>
                    </p:blipFill>
                    <p:spPr>
                      <a:xfrm>
                        <a:off x="2819400" y="5410200"/>
                        <a:ext cx="2885000" cy="566215"/>
                      </a:xfrm>
                      <a:prstGeom prst="rect">
                        <a:avLst/>
                      </a:prstGeom>
                    </p:spPr>
                  </p:pic>
                </p:oleObj>
              </mc:Fallback>
            </mc:AlternateContent>
          </a:graphicData>
        </a:graphic>
      </p:graphicFrame>
    </p:spTree>
    <p:extLst>
      <p:ext uri="{BB962C8B-B14F-4D97-AF65-F5344CB8AC3E}">
        <p14:creationId xmlns:p14="http://schemas.microsoft.com/office/powerpoint/2010/main" val="10520739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Lines and Line Segments in Space </a:t>
            </a:r>
            <a:r>
              <a:rPr lang="en-US" sz="2000" b="0" dirty="0"/>
              <a:t>(11 of 11)</a:t>
            </a:r>
            <a:endParaRPr lang="en-IN" sz="3200" dirty="0"/>
          </a:p>
        </p:txBody>
      </p:sp>
      <p:sp>
        <p:nvSpPr>
          <p:cNvPr id="3" name="Content Placeholder 2"/>
          <p:cNvSpPr>
            <a:spLocks noGrp="1"/>
          </p:cNvSpPr>
          <p:nvPr>
            <p:ph idx="1"/>
          </p:nvPr>
        </p:nvSpPr>
        <p:spPr>
          <a:xfrm>
            <a:off x="457200" y="1600200"/>
            <a:ext cx="3581400" cy="457199"/>
          </a:xfrm>
        </p:spPr>
        <p:txBody>
          <a:bodyPr/>
          <a:lstStyle/>
          <a:p>
            <a:pPr marL="0" indent="0">
              <a:buNone/>
            </a:pPr>
            <a:r>
              <a:rPr lang="en-US" sz="2600" b="1" dirty="0"/>
              <a:t>Solution (concluded):</a:t>
            </a:r>
          </a:p>
        </p:txBody>
      </p:sp>
      <p:sp>
        <p:nvSpPr>
          <p:cNvPr id="4" name="Content Placeholder 3"/>
          <p:cNvSpPr>
            <a:spLocks noGrp="1"/>
          </p:cNvSpPr>
          <p:nvPr>
            <p:ph idx="13"/>
          </p:nvPr>
        </p:nvSpPr>
        <p:spPr>
          <a:xfrm>
            <a:off x="457200" y="2209800"/>
            <a:ext cx="2743200" cy="533400"/>
          </a:xfrm>
        </p:spPr>
        <p:txBody>
          <a:bodyPr/>
          <a:lstStyle/>
          <a:p>
            <a:pPr marL="0" indent="0">
              <a:buNone/>
            </a:pPr>
            <a:r>
              <a:rPr lang="en-US" sz="2600" dirty="0"/>
              <a:t>When </a:t>
            </a:r>
            <a:r>
              <a:rPr lang="en-US" sz="2600" i="1" dirty="0"/>
              <a:t>t </a:t>
            </a:r>
            <a:r>
              <a:rPr lang="en-US" sz="2600" dirty="0"/>
              <a:t>= 10 sec</a:t>
            </a:r>
            <a:r>
              <a:rPr lang="en-US" sz="100" dirty="0">
                <a:solidFill>
                  <a:schemeClr val="bg1"/>
                </a:solidFill>
              </a:rPr>
              <a:t>onds</a:t>
            </a:r>
            <a:r>
              <a:rPr lang="en-US" sz="2600" dirty="0"/>
              <a:t>,</a:t>
            </a:r>
          </a:p>
        </p:txBody>
      </p:sp>
      <p:graphicFrame>
        <p:nvGraphicFramePr>
          <p:cNvPr id="16" name="Object 15" descr="r of 10 = 200 radical 3 left parenthesis i + j + k right parenthesis">
            <a:extLst>
              <a:ext uri="{FF2B5EF4-FFF2-40B4-BE49-F238E27FC236}">
                <a16:creationId xmlns:a16="http://schemas.microsoft.com/office/drawing/2014/main" id="{73DFA31D-BD1F-4CAF-9D4B-2D2BCBCE7A29}"/>
              </a:ext>
            </a:extLst>
          </p:cNvPr>
          <p:cNvGraphicFramePr>
            <a:graphicFrameLocks noChangeAspect="1"/>
          </p:cNvGraphicFramePr>
          <p:nvPr/>
        </p:nvGraphicFramePr>
        <p:xfrm>
          <a:off x="3337787" y="2588548"/>
          <a:ext cx="3032634" cy="454895"/>
        </p:xfrm>
        <a:graphic>
          <a:graphicData uri="http://schemas.openxmlformats.org/presentationml/2006/ole">
            <mc:AlternateContent xmlns:mc="http://schemas.openxmlformats.org/markup-compatibility/2006">
              <mc:Choice xmlns:v="urn:schemas-microsoft-com:vml" Requires="v">
                <p:oleObj spid="_x0000_s197744" name="Equation" r:id="rId3" imgW="3555720" imgH="533160" progId="Equation.DSMT4">
                  <p:embed/>
                </p:oleObj>
              </mc:Choice>
              <mc:Fallback>
                <p:oleObj name="Equation" r:id="rId3" imgW="3555720" imgH="533160" progId="Equation.DSMT4">
                  <p:embed/>
                  <p:pic>
                    <p:nvPicPr>
                      <p:cNvPr id="16" name="Object 15" descr="r of 10 = 200 radical 3 left parenthesis i + j + k right parenthesis">
                        <a:extLst>
                          <a:ext uri="{FF2B5EF4-FFF2-40B4-BE49-F238E27FC236}">
                            <a16:creationId xmlns:a16="http://schemas.microsoft.com/office/drawing/2014/main" id="{73DFA31D-BD1F-4CAF-9D4B-2D2BCBCE7A29}"/>
                          </a:ext>
                        </a:extLst>
                      </p:cNvPr>
                      <p:cNvPicPr/>
                      <p:nvPr/>
                    </p:nvPicPr>
                    <p:blipFill>
                      <a:blip r:embed="rId4"/>
                      <a:stretch>
                        <a:fillRect/>
                      </a:stretch>
                    </p:blipFill>
                    <p:spPr>
                      <a:xfrm>
                        <a:off x="3337787" y="2588548"/>
                        <a:ext cx="3032634" cy="454895"/>
                      </a:xfrm>
                      <a:prstGeom prst="rect">
                        <a:avLst/>
                      </a:prstGeom>
                    </p:spPr>
                  </p:pic>
                </p:oleObj>
              </mc:Fallback>
            </mc:AlternateContent>
          </a:graphicData>
        </a:graphic>
      </p:graphicFrame>
      <p:graphicFrame>
        <p:nvGraphicFramePr>
          <p:cNvPr id="17" name="Object 16" descr=" = left angle bracket 200 radical 3, 200 radical 3, 200 radical 3 right angle bracket.">
            <a:extLst>
              <a:ext uri="{FF2B5EF4-FFF2-40B4-BE49-F238E27FC236}">
                <a16:creationId xmlns:a16="http://schemas.microsoft.com/office/drawing/2014/main" id="{133EC06A-BDBC-4F97-9642-135864C3B888}"/>
              </a:ext>
            </a:extLst>
          </p:cNvPr>
          <p:cNvGraphicFramePr>
            <a:graphicFrameLocks noChangeAspect="1"/>
          </p:cNvGraphicFramePr>
          <p:nvPr/>
        </p:nvGraphicFramePr>
        <p:xfrm>
          <a:off x="4051525" y="3136100"/>
          <a:ext cx="3227800" cy="536179"/>
        </p:xfrm>
        <a:graphic>
          <a:graphicData uri="http://schemas.openxmlformats.org/presentationml/2006/ole">
            <mc:AlternateContent xmlns:mc="http://schemas.openxmlformats.org/markup-compatibility/2006">
              <mc:Choice xmlns:v="urn:schemas-microsoft-com:vml" Requires="v">
                <p:oleObj spid="_x0000_s197745" name="Equation" r:id="rId5" imgW="3822480" imgH="634680" progId="Equation.DSMT4">
                  <p:embed/>
                </p:oleObj>
              </mc:Choice>
              <mc:Fallback>
                <p:oleObj name="Equation" r:id="rId5" imgW="3822480" imgH="634680" progId="Equation.DSMT4">
                  <p:embed/>
                  <p:pic>
                    <p:nvPicPr>
                      <p:cNvPr id="17" name="Object 16" descr=" = left angle bracket 200 radical 3, 200 radical 3, 200 radical 3 right angle bracket.">
                        <a:extLst>
                          <a:ext uri="{FF2B5EF4-FFF2-40B4-BE49-F238E27FC236}">
                            <a16:creationId xmlns:a16="http://schemas.microsoft.com/office/drawing/2014/main" id="{133EC06A-BDBC-4F97-9642-135864C3B888}"/>
                          </a:ext>
                        </a:extLst>
                      </p:cNvPr>
                      <p:cNvPicPr/>
                      <p:nvPr/>
                    </p:nvPicPr>
                    <p:blipFill>
                      <a:blip r:embed="rId6"/>
                      <a:stretch>
                        <a:fillRect/>
                      </a:stretch>
                    </p:blipFill>
                    <p:spPr>
                      <a:xfrm>
                        <a:off x="4051525" y="3136100"/>
                        <a:ext cx="3227800" cy="536179"/>
                      </a:xfrm>
                      <a:prstGeom prst="rect">
                        <a:avLst/>
                      </a:prstGeom>
                    </p:spPr>
                  </p:pic>
                </p:oleObj>
              </mc:Fallback>
            </mc:AlternateContent>
          </a:graphicData>
        </a:graphic>
      </p:graphicFrame>
      <p:sp>
        <p:nvSpPr>
          <p:cNvPr id="5" name="Content Placeholder 4"/>
          <p:cNvSpPr>
            <a:spLocks noGrp="1"/>
          </p:cNvSpPr>
          <p:nvPr>
            <p:ph idx="14"/>
          </p:nvPr>
        </p:nvSpPr>
        <p:spPr>
          <a:xfrm>
            <a:off x="443753" y="3865650"/>
            <a:ext cx="7862047" cy="445270"/>
          </a:xfrm>
        </p:spPr>
        <p:txBody>
          <a:bodyPr/>
          <a:lstStyle/>
          <a:p>
            <a:pPr marL="0" indent="0">
              <a:buNone/>
            </a:pPr>
            <a:r>
              <a:rPr lang="en-US" sz="2600" dirty="0"/>
              <a:t>After 10 sec</a:t>
            </a:r>
            <a:r>
              <a:rPr lang="en-US" sz="100" dirty="0">
                <a:solidFill>
                  <a:schemeClr val="bg1"/>
                </a:solidFill>
              </a:rPr>
              <a:t>onds</a:t>
            </a:r>
            <a:r>
              <a:rPr lang="en-US" sz="2600" dirty="0"/>
              <a:t> of flight from the origin toward (1, 1, 1),</a:t>
            </a:r>
          </a:p>
        </p:txBody>
      </p:sp>
      <p:sp>
        <p:nvSpPr>
          <p:cNvPr id="6" name="Content Placeholder 5"/>
          <p:cNvSpPr>
            <a:spLocks noGrp="1"/>
          </p:cNvSpPr>
          <p:nvPr>
            <p:ph idx="15"/>
          </p:nvPr>
        </p:nvSpPr>
        <p:spPr>
          <a:xfrm>
            <a:off x="457200" y="4429125"/>
            <a:ext cx="5410200" cy="485775"/>
          </a:xfrm>
        </p:spPr>
        <p:txBody>
          <a:bodyPr/>
          <a:lstStyle/>
          <a:p>
            <a:pPr marL="0" indent="0">
              <a:buNone/>
            </a:pPr>
            <a:r>
              <a:rPr lang="en-US" sz="2600" dirty="0"/>
              <a:t>the helicopter is located at the point</a:t>
            </a:r>
            <a:endParaRPr lang="en-IN" sz="2600" dirty="0"/>
          </a:p>
        </p:txBody>
      </p:sp>
      <p:graphicFrame>
        <p:nvGraphicFramePr>
          <p:cNvPr id="14" name="Object 13" descr="left parenthesis 200 radical 3, 200 radical 3, 200 radical 3 right parenthesis">
            <a:extLst>
              <a:ext uri="{FF2B5EF4-FFF2-40B4-BE49-F238E27FC236}">
                <a16:creationId xmlns:a16="http://schemas.microsoft.com/office/drawing/2014/main" id="{1DAB1598-39F4-4D8D-8FCF-36698E566DDA}"/>
              </a:ext>
            </a:extLst>
          </p:cNvPr>
          <p:cNvGraphicFramePr>
            <a:graphicFrameLocks noChangeAspect="1"/>
          </p:cNvGraphicFramePr>
          <p:nvPr/>
        </p:nvGraphicFramePr>
        <p:xfrm>
          <a:off x="5941531" y="4408624"/>
          <a:ext cx="2516669" cy="482904"/>
        </p:xfrm>
        <a:graphic>
          <a:graphicData uri="http://schemas.openxmlformats.org/presentationml/2006/ole">
            <mc:AlternateContent xmlns:mc="http://schemas.openxmlformats.org/markup-compatibility/2006">
              <mc:Choice xmlns:v="urn:schemas-microsoft-com:vml" Requires="v">
                <p:oleObj spid="_x0000_s197746" name="Equation" r:id="rId7" imgW="3441600" imgH="660240" progId="Equation.DSMT4">
                  <p:embed/>
                </p:oleObj>
              </mc:Choice>
              <mc:Fallback>
                <p:oleObj name="Equation" r:id="rId7" imgW="3441600" imgH="660240" progId="Equation.DSMT4">
                  <p:embed/>
                  <p:pic>
                    <p:nvPicPr>
                      <p:cNvPr id="14" name="Object 13" descr="left parenthesis 200 radical 3, 200 radical 3, 200 radical 3 right parenthesis">
                        <a:extLst>
                          <a:ext uri="{FF2B5EF4-FFF2-40B4-BE49-F238E27FC236}">
                            <a16:creationId xmlns:a16="http://schemas.microsoft.com/office/drawing/2014/main" id="{1DAB1598-39F4-4D8D-8FCF-36698E566DDA}"/>
                          </a:ext>
                        </a:extLst>
                      </p:cNvPr>
                      <p:cNvPicPr/>
                      <p:nvPr/>
                    </p:nvPicPr>
                    <p:blipFill>
                      <a:blip r:embed="rId8"/>
                      <a:stretch>
                        <a:fillRect/>
                      </a:stretch>
                    </p:blipFill>
                    <p:spPr>
                      <a:xfrm>
                        <a:off x="5941531" y="4408624"/>
                        <a:ext cx="2516669" cy="482904"/>
                      </a:xfrm>
                      <a:prstGeom prst="rect">
                        <a:avLst/>
                      </a:prstGeom>
                    </p:spPr>
                  </p:pic>
                </p:oleObj>
              </mc:Fallback>
            </mc:AlternateContent>
          </a:graphicData>
        </a:graphic>
      </p:graphicFrame>
      <p:sp>
        <p:nvSpPr>
          <p:cNvPr id="7" name="Content Placeholder 6"/>
          <p:cNvSpPr>
            <a:spLocks noGrp="1"/>
          </p:cNvSpPr>
          <p:nvPr>
            <p:ph idx="16"/>
          </p:nvPr>
        </p:nvSpPr>
        <p:spPr>
          <a:xfrm>
            <a:off x="443753" y="5016500"/>
            <a:ext cx="7252447" cy="476250"/>
          </a:xfrm>
        </p:spPr>
        <p:txBody>
          <a:bodyPr/>
          <a:lstStyle/>
          <a:p>
            <a:pPr marL="0" indent="0">
              <a:buNone/>
            </a:pPr>
            <a:r>
              <a:rPr lang="en-US" sz="2600" dirty="0"/>
              <a:t>in space. It has traveled a distance of (60 f</a:t>
            </a:r>
            <a:r>
              <a:rPr lang="en-US" sz="100" dirty="0">
                <a:solidFill>
                  <a:schemeClr val="bg1"/>
                </a:solidFill>
              </a:rPr>
              <a:t>ee</a:t>
            </a:r>
            <a:r>
              <a:rPr lang="en-US" sz="2600" dirty="0"/>
              <a:t>t/sec</a:t>
            </a:r>
            <a:r>
              <a:rPr lang="en-US" sz="100" dirty="0">
                <a:solidFill>
                  <a:schemeClr val="bg1"/>
                </a:solidFill>
              </a:rPr>
              <a:t>onds</a:t>
            </a:r>
            <a:r>
              <a:rPr lang="en-US" sz="2600" dirty="0"/>
              <a:t>)</a:t>
            </a:r>
            <a:endParaRPr lang="en-IN" sz="2600" dirty="0"/>
          </a:p>
        </p:txBody>
      </p:sp>
      <p:graphicFrame>
        <p:nvGraphicFramePr>
          <p:cNvPr id="9" name="Object 8" descr="(10 seconds) = 600 feet,"/>
          <p:cNvGraphicFramePr>
            <a:graphicFrameLocks noChangeAspect="1"/>
          </p:cNvGraphicFramePr>
          <p:nvPr>
            <p:extLst>
              <p:ext uri="{D42A27DB-BD31-4B8C-83A1-F6EECF244321}">
                <p14:modId xmlns:p14="http://schemas.microsoft.com/office/powerpoint/2010/main" val="629288121"/>
              </p:ext>
            </p:extLst>
          </p:nvPr>
        </p:nvGraphicFramePr>
        <p:xfrm>
          <a:off x="408250" y="5639811"/>
          <a:ext cx="2386805" cy="386055"/>
        </p:xfrm>
        <a:graphic>
          <a:graphicData uri="http://schemas.openxmlformats.org/presentationml/2006/ole">
            <mc:AlternateContent xmlns:mc="http://schemas.openxmlformats.org/markup-compatibility/2006">
              <mc:Choice xmlns:v="urn:schemas-microsoft-com:vml" Requires="v">
                <p:oleObj spid="_x0000_s197747" name="Equation" r:id="rId9" imgW="2044440" imgH="330120" progId="Equation.DSMT4">
                  <p:embed/>
                </p:oleObj>
              </mc:Choice>
              <mc:Fallback>
                <p:oleObj name="Equation" r:id="rId9" imgW="2044440" imgH="330120" progId="Equation.DSMT4">
                  <p:embed/>
                  <p:pic>
                    <p:nvPicPr>
                      <p:cNvPr id="9" name="Object 8" descr="(10 seconds) = 600 feet,"/>
                      <p:cNvPicPr/>
                      <p:nvPr/>
                    </p:nvPicPr>
                    <p:blipFill>
                      <a:blip r:embed="rId10"/>
                      <a:stretch>
                        <a:fillRect/>
                      </a:stretch>
                    </p:blipFill>
                    <p:spPr>
                      <a:xfrm>
                        <a:off x="408250" y="5639811"/>
                        <a:ext cx="2386805" cy="386055"/>
                      </a:xfrm>
                      <a:prstGeom prst="rect">
                        <a:avLst/>
                      </a:prstGeom>
                    </p:spPr>
                  </p:pic>
                </p:oleObj>
              </mc:Fallback>
            </mc:AlternateContent>
          </a:graphicData>
        </a:graphic>
      </p:graphicFrame>
      <p:sp>
        <p:nvSpPr>
          <p:cNvPr id="8" name="Content Placeholder 7"/>
          <p:cNvSpPr>
            <a:spLocks noGrp="1"/>
          </p:cNvSpPr>
          <p:nvPr>
            <p:ph idx="17"/>
          </p:nvPr>
        </p:nvSpPr>
        <p:spPr>
          <a:xfrm>
            <a:off x="2895600" y="5575300"/>
            <a:ext cx="4774474" cy="457200"/>
          </a:xfrm>
        </p:spPr>
        <p:txBody>
          <a:bodyPr/>
          <a:lstStyle/>
          <a:p>
            <a:pPr marL="0" indent="0">
              <a:buNone/>
            </a:pPr>
            <a:r>
              <a:rPr lang="en-US" sz="2600" dirty="0"/>
              <a:t>which is the length of the vector</a:t>
            </a:r>
            <a:endParaRPr lang="en-IN" sz="2600" dirty="0"/>
          </a:p>
        </p:txBody>
      </p:sp>
      <p:graphicFrame>
        <p:nvGraphicFramePr>
          <p:cNvPr id="15" name="Object 14" descr="r of 10."/>
          <p:cNvGraphicFramePr>
            <a:graphicFrameLocks noChangeAspect="1"/>
          </p:cNvGraphicFramePr>
          <p:nvPr>
            <p:extLst>
              <p:ext uri="{D42A27DB-BD31-4B8C-83A1-F6EECF244321}">
                <p14:modId xmlns:p14="http://schemas.microsoft.com/office/powerpoint/2010/main" val="2561468262"/>
              </p:ext>
            </p:extLst>
          </p:nvPr>
        </p:nvGraphicFramePr>
        <p:xfrm>
          <a:off x="7721936" y="5601789"/>
          <a:ext cx="755316" cy="457768"/>
        </p:xfrm>
        <a:graphic>
          <a:graphicData uri="http://schemas.openxmlformats.org/presentationml/2006/ole">
            <mc:AlternateContent xmlns:mc="http://schemas.openxmlformats.org/markup-compatibility/2006">
              <mc:Choice xmlns:v="urn:schemas-microsoft-com:vml" Requires="v">
                <p:oleObj spid="_x0000_s197748" name="Equation" r:id="rId11" imgW="419040" imgH="253800" progId="Equation.DSMT4">
                  <p:embed/>
                </p:oleObj>
              </mc:Choice>
              <mc:Fallback>
                <p:oleObj name="Equation" r:id="rId11" imgW="419040" imgH="253800" progId="Equation.DSMT4">
                  <p:embed/>
                  <p:pic>
                    <p:nvPicPr>
                      <p:cNvPr id="15" name="Object 14" descr="r of 10."/>
                      <p:cNvPicPr/>
                      <p:nvPr/>
                    </p:nvPicPr>
                    <p:blipFill>
                      <a:blip r:embed="rId12"/>
                      <a:stretch>
                        <a:fillRect/>
                      </a:stretch>
                    </p:blipFill>
                    <p:spPr>
                      <a:xfrm>
                        <a:off x="7721936" y="5601789"/>
                        <a:ext cx="755316" cy="457768"/>
                      </a:xfrm>
                      <a:prstGeom prst="rect">
                        <a:avLst/>
                      </a:prstGeom>
                    </p:spPr>
                  </p:pic>
                </p:oleObj>
              </mc:Fallback>
            </mc:AlternateContent>
          </a:graphicData>
        </a:graphic>
      </p:graphicFrame>
    </p:spTree>
    <p:extLst>
      <p:ext uri="{BB962C8B-B14F-4D97-AF65-F5344CB8AC3E}">
        <p14:creationId xmlns:p14="http://schemas.microsoft.com/office/powerpoint/2010/main" val="28687702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Distance from a Point to a Line in Space </a:t>
            </a:r>
            <a:r>
              <a:rPr lang="en-US" sz="2000" b="0" dirty="0"/>
              <a:t>(1 of 4)</a:t>
            </a:r>
            <a:endParaRPr lang="en-IN" sz="2000" b="0" dirty="0"/>
          </a:p>
        </p:txBody>
      </p:sp>
      <p:pic>
        <p:nvPicPr>
          <p:cNvPr id="7" name="Content Placeholder 6" descr="An illustration displays a line that passes through a point labeled, P. For long description in Notes pane, press F6.">
            <a:extLst>
              <a:ext uri="{FF2B5EF4-FFF2-40B4-BE49-F238E27FC236}">
                <a16:creationId xmlns:a16="http://schemas.microsoft.com/office/drawing/2014/main" id="{EFFBE6B8-2895-4809-BAD1-72E184828767}"/>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133600" y="1480661"/>
            <a:ext cx="4572000" cy="3133062"/>
          </a:xfrm>
        </p:spPr>
      </p:pic>
      <p:sp>
        <p:nvSpPr>
          <p:cNvPr id="3" name="Content Placeholder 2"/>
          <p:cNvSpPr>
            <a:spLocks noGrp="1"/>
          </p:cNvSpPr>
          <p:nvPr>
            <p:ph idx="1"/>
          </p:nvPr>
        </p:nvSpPr>
        <p:spPr>
          <a:xfrm>
            <a:off x="457199" y="4770596"/>
            <a:ext cx="8368301" cy="485421"/>
          </a:xfrm>
        </p:spPr>
        <p:txBody>
          <a:bodyPr/>
          <a:lstStyle/>
          <a:p>
            <a:pPr marL="0" indent="0">
              <a:buNone/>
            </a:pPr>
            <a:r>
              <a:rPr lang="en-US" dirty="0"/>
              <a:t>The distance from </a:t>
            </a:r>
            <a:r>
              <a:rPr lang="en-US" i="1" dirty="0"/>
              <a:t>S</a:t>
            </a:r>
            <a:r>
              <a:rPr lang="en-US" dirty="0"/>
              <a:t> to the line through </a:t>
            </a:r>
            <a:r>
              <a:rPr lang="en-US" i="1" dirty="0"/>
              <a:t>P</a:t>
            </a:r>
            <a:r>
              <a:rPr lang="en-US" dirty="0"/>
              <a:t> parallel to</a:t>
            </a:r>
            <a:endParaRPr lang="en-IN" dirty="0"/>
          </a:p>
        </p:txBody>
      </p:sp>
      <p:graphicFrame>
        <p:nvGraphicFramePr>
          <p:cNvPr id="16" name="Object 15" descr="v is the magnitude of vector P S sine theta, where theta"/>
          <p:cNvGraphicFramePr>
            <a:graphicFrameLocks noChangeAspect="1"/>
          </p:cNvGraphicFramePr>
          <p:nvPr>
            <p:extLst>
              <p:ext uri="{D42A27DB-BD31-4B8C-83A1-F6EECF244321}">
                <p14:modId xmlns:p14="http://schemas.microsoft.com/office/powerpoint/2010/main" val="3207614865"/>
              </p:ext>
            </p:extLst>
          </p:nvPr>
        </p:nvGraphicFramePr>
        <p:xfrm>
          <a:off x="493712" y="5375275"/>
          <a:ext cx="3240088" cy="568325"/>
        </p:xfrm>
        <a:graphic>
          <a:graphicData uri="http://schemas.openxmlformats.org/presentationml/2006/ole">
            <mc:AlternateContent xmlns:mc="http://schemas.openxmlformats.org/markup-compatibility/2006">
              <mc:Choice xmlns:v="urn:schemas-microsoft-com:vml" Requires="v">
                <p:oleObj spid="_x0000_s198702" name="Equation" r:id="rId5" imgW="3479760" imgH="609480" progId="Equation.DSMT4">
                  <p:embed/>
                </p:oleObj>
              </mc:Choice>
              <mc:Fallback>
                <p:oleObj name="Equation" r:id="rId5" imgW="3479760" imgH="609480" progId="Equation.DSMT4">
                  <p:embed/>
                  <p:pic>
                    <p:nvPicPr>
                      <p:cNvPr id="16" name="Object 15" descr="v is the magnitude of vector P S sine theta,"/>
                      <p:cNvPicPr/>
                      <p:nvPr/>
                    </p:nvPicPr>
                    <p:blipFill>
                      <a:blip r:embed="rId6"/>
                      <a:stretch>
                        <a:fillRect/>
                      </a:stretch>
                    </p:blipFill>
                    <p:spPr>
                      <a:xfrm>
                        <a:off x="493712" y="5375275"/>
                        <a:ext cx="3240088" cy="568325"/>
                      </a:xfrm>
                      <a:prstGeom prst="rect">
                        <a:avLst/>
                      </a:prstGeom>
                    </p:spPr>
                  </p:pic>
                </p:oleObj>
              </mc:Fallback>
            </mc:AlternateContent>
          </a:graphicData>
        </a:graphic>
      </p:graphicFrame>
      <p:sp>
        <p:nvSpPr>
          <p:cNvPr id="4" name="Content Placeholder 3"/>
          <p:cNvSpPr>
            <a:spLocks noGrp="1"/>
          </p:cNvSpPr>
          <p:nvPr>
            <p:ph idx="13"/>
          </p:nvPr>
        </p:nvSpPr>
        <p:spPr>
          <a:xfrm>
            <a:off x="3863084" y="5381979"/>
            <a:ext cx="3452117" cy="485421"/>
          </a:xfrm>
        </p:spPr>
        <p:txBody>
          <a:bodyPr/>
          <a:lstStyle/>
          <a:p>
            <a:pPr marL="0" indent="0">
              <a:buNone/>
            </a:pPr>
            <a:r>
              <a:rPr lang="en-US" dirty="0"/>
              <a:t>is the angle between</a:t>
            </a:r>
            <a:endParaRPr lang="en-IN" dirty="0"/>
          </a:p>
        </p:txBody>
      </p:sp>
      <p:graphicFrame>
        <p:nvGraphicFramePr>
          <p:cNvPr id="17" name="Object 16" descr="vector of P S and v."/>
          <p:cNvGraphicFramePr>
            <a:graphicFrameLocks noChangeAspect="1"/>
          </p:cNvGraphicFramePr>
          <p:nvPr/>
        </p:nvGraphicFramePr>
        <p:xfrm>
          <a:off x="7379227" y="5394012"/>
          <a:ext cx="1397771" cy="438284"/>
        </p:xfrm>
        <a:graphic>
          <a:graphicData uri="http://schemas.openxmlformats.org/presentationml/2006/ole">
            <mc:AlternateContent xmlns:mc="http://schemas.openxmlformats.org/markup-compatibility/2006">
              <mc:Choice xmlns:v="urn:schemas-microsoft-com:vml" Requires="v">
                <p:oleObj spid="_x0000_s198703" name="Equation" r:id="rId7" imgW="1498320" imgH="469800" progId="Equation.DSMT4">
                  <p:embed/>
                </p:oleObj>
              </mc:Choice>
              <mc:Fallback>
                <p:oleObj name="Equation" r:id="rId7" imgW="1498320" imgH="469800" progId="Equation.DSMT4">
                  <p:embed/>
                  <p:pic>
                    <p:nvPicPr>
                      <p:cNvPr id="17" name="Object 16" descr="vector of P S and v."/>
                      <p:cNvPicPr/>
                      <p:nvPr/>
                    </p:nvPicPr>
                    <p:blipFill>
                      <a:blip r:embed="rId8"/>
                      <a:stretch>
                        <a:fillRect/>
                      </a:stretch>
                    </p:blipFill>
                    <p:spPr>
                      <a:xfrm>
                        <a:off x="7379227" y="5394012"/>
                        <a:ext cx="1397771" cy="438284"/>
                      </a:xfrm>
                      <a:prstGeom prst="rect">
                        <a:avLst/>
                      </a:prstGeom>
                    </p:spPr>
                  </p:pic>
                </p:oleObj>
              </mc:Fallback>
            </mc:AlternateContent>
          </a:graphicData>
        </a:graphic>
      </p:graphicFrame>
    </p:spTree>
    <p:extLst>
      <p:ext uri="{BB962C8B-B14F-4D97-AF65-F5344CB8AC3E}">
        <p14:creationId xmlns:p14="http://schemas.microsoft.com/office/powerpoint/2010/main" val="28061931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3400" dirty="0"/>
              <a:t>The Distance from a Point to a Line in Space </a:t>
            </a:r>
            <a:r>
              <a:rPr lang="en-US" sz="2000" b="0" dirty="0"/>
              <a:t>(2 of 4)</a:t>
            </a:r>
            <a:endParaRPr lang="en-IN" sz="3400" dirty="0"/>
          </a:p>
        </p:txBody>
      </p:sp>
      <p:sp>
        <p:nvSpPr>
          <p:cNvPr id="15" name="Content Placeholder 14"/>
          <p:cNvSpPr>
            <a:spLocks noGrp="1"/>
          </p:cNvSpPr>
          <p:nvPr>
            <p:ph idx="1"/>
          </p:nvPr>
        </p:nvSpPr>
        <p:spPr>
          <a:xfrm>
            <a:off x="457200" y="1600201"/>
            <a:ext cx="8305800" cy="1143000"/>
          </a:xfrm>
        </p:spPr>
        <p:txBody>
          <a:bodyPr/>
          <a:lstStyle/>
          <a:p>
            <a:pPr marL="0" indent="0">
              <a:buNone/>
            </a:pPr>
            <a:r>
              <a:rPr lang="en-US" sz="3200" b="1" dirty="0"/>
              <a:t>Distance from a Point </a:t>
            </a:r>
            <a:r>
              <a:rPr lang="en-US" sz="3200" b="1" i="1" dirty="0"/>
              <a:t>S </a:t>
            </a:r>
            <a:r>
              <a:rPr lang="en-US" sz="3200" b="1" dirty="0"/>
              <a:t>to a Line Through </a:t>
            </a:r>
            <a:r>
              <a:rPr lang="en-US" sz="3200" b="1" i="1" dirty="0"/>
              <a:t>P </a:t>
            </a:r>
            <a:r>
              <a:rPr lang="en-US" sz="3200" b="1" dirty="0"/>
              <a:t>Parallel to v</a:t>
            </a:r>
            <a:endParaRPr lang="en-IN" sz="3200" dirty="0"/>
          </a:p>
        </p:txBody>
      </p:sp>
      <p:graphicFrame>
        <p:nvGraphicFramePr>
          <p:cNvPr id="16" name="Object 15" descr="d = start fraction the magnitude of start expression vector P S cross v end expression over the magnitude of v end fraction">
            <a:extLst>
              <a:ext uri="{FF2B5EF4-FFF2-40B4-BE49-F238E27FC236}">
                <a16:creationId xmlns:a16="http://schemas.microsoft.com/office/drawing/2014/main" id="{E45F96DC-3F75-41CB-B8E6-28D1CBBFEFD7}"/>
              </a:ext>
            </a:extLst>
          </p:cNvPr>
          <p:cNvGraphicFramePr>
            <a:graphicFrameLocks noChangeAspect="1"/>
          </p:cNvGraphicFramePr>
          <p:nvPr/>
        </p:nvGraphicFramePr>
        <p:xfrm>
          <a:off x="3580924" y="3200400"/>
          <a:ext cx="1982153" cy="1306752"/>
        </p:xfrm>
        <a:graphic>
          <a:graphicData uri="http://schemas.openxmlformats.org/presentationml/2006/ole">
            <mc:AlternateContent xmlns:mc="http://schemas.openxmlformats.org/markup-compatibility/2006">
              <mc:Choice xmlns:v="urn:schemas-microsoft-com:vml" Requires="v">
                <p:oleObj spid="_x0000_s199704" name="Equation" r:id="rId3" imgW="1714320" imgH="1130040" progId="Equation.DSMT4">
                  <p:embed/>
                </p:oleObj>
              </mc:Choice>
              <mc:Fallback>
                <p:oleObj name="Equation" r:id="rId3" imgW="1714320" imgH="1130040" progId="Equation.DSMT4">
                  <p:embed/>
                  <p:pic>
                    <p:nvPicPr>
                      <p:cNvPr id="16" name="Object 15" descr="d = start fraction the magnitude of start expression vector P S cross v end expression over the magnitude of v end fraction">
                        <a:extLst>
                          <a:ext uri="{FF2B5EF4-FFF2-40B4-BE49-F238E27FC236}">
                            <a16:creationId xmlns:a16="http://schemas.microsoft.com/office/drawing/2014/main" id="{E45F96DC-3F75-41CB-B8E6-28D1CBBFEFD7}"/>
                          </a:ext>
                        </a:extLst>
                      </p:cNvPr>
                      <p:cNvPicPr/>
                      <p:nvPr/>
                    </p:nvPicPr>
                    <p:blipFill>
                      <a:blip r:embed="rId4"/>
                      <a:stretch>
                        <a:fillRect/>
                      </a:stretch>
                    </p:blipFill>
                    <p:spPr>
                      <a:xfrm>
                        <a:off x="3580924" y="3200400"/>
                        <a:ext cx="1982153" cy="1306752"/>
                      </a:xfrm>
                      <a:prstGeom prst="rect">
                        <a:avLst/>
                      </a:prstGeom>
                    </p:spPr>
                  </p:pic>
                </p:oleObj>
              </mc:Fallback>
            </mc:AlternateContent>
          </a:graphicData>
        </a:graphic>
      </p:graphicFrame>
    </p:spTree>
    <p:extLst>
      <p:ext uri="{BB962C8B-B14F-4D97-AF65-F5344CB8AC3E}">
        <p14:creationId xmlns:p14="http://schemas.microsoft.com/office/powerpoint/2010/main" val="273258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6A4FCE-D840-4FAF-819B-6A450510B3FB}">
  <ds:schemaRefs>
    <ds:schemaRef ds:uri="7c1bd8dc-4e40-424f-a15f-9ffcd522197f"/>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6125ffc9-2c56-435e-8267-1393444907b2"/>
    <ds:schemaRef ds:uri="http://purl.org/dc/dcmitype/"/>
    <ds:schemaRef ds:uri="http://purl.org/dc/terms/"/>
  </ds:schemaRefs>
</ds:datastoreItem>
</file>

<file path=customXml/itemProps2.xml><?xml version="1.0" encoding="utf-8"?>
<ds:datastoreItem xmlns:ds="http://schemas.openxmlformats.org/officeDocument/2006/customXml" ds:itemID="{71C1F74E-8D6F-4891-8597-CA1E2485E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E62EE5-B881-4321-8597-A4A1022140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Horizon</Template>
  <TotalTime>14913</TotalTime>
  <Words>6364</Words>
  <Application>Microsoft Office PowerPoint</Application>
  <PresentationFormat>On-screen Show (4:3)</PresentationFormat>
  <Paragraphs>625</Paragraphs>
  <Slides>136</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136</vt:i4>
      </vt:variant>
    </vt:vector>
  </HeadingPairs>
  <TitlesOfParts>
    <vt:vector size="146" baseType="lpstr">
      <vt:lpstr>Arial</vt:lpstr>
      <vt:lpstr>Arial (Heading)</vt:lpstr>
      <vt:lpstr>Noto Sans Symbols</vt:lpstr>
      <vt:lpstr>Times New Roman</vt:lpstr>
      <vt:lpstr>Verdana</vt:lpstr>
      <vt:lpstr>Wingdings</vt:lpstr>
      <vt:lpstr>508 Lecture</vt:lpstr>
      <vt:lpstr>1_508 Lecture</vt:lpstr>
      <vt:lpstr>Equation</vt:lpstr>
      <vt:lpstr>MathType 6.0 Equation</vt:lpstr>
      <vt:lpstr>Thomas’ Calculus: Early Transcendentals</vt:lpstr>
      <vt:lpstr>Section 12.1 Three-Dimensional Coordinate Systems</vt:lpstr>
      <vt:lpstr>Three-Dimensional Coordinate Systems (1 of 5)</vt:lpstr>
      <vt:lpstr>Three-Dimensional Coordinate Systems (2 of 5)</vt:lpstr>
      <vt:lpstr>Three-Dimensional Coordinate Systems (3 of 5)</vt:lpstr>
      <vt:lpstr>Three-Dimensional Coordinate Systems (4 of 5)</vt:lpstr>
      <vt:lpstr>Three-Dimensional Coordinate Systems (5 of 5)</vt:lpstr>
      <vt:lpstr>Distance and Spheres in Space (1 of 7)</vt:lpstr>
      <vt:lpstr>Distance and Spheres in Space (2 of 7)</vt:lpstr>
      <vt:lpstr>Distance and Spheres in Space (3 of 7)</vt:lpstr>
      <vt:lpstr>Distance and Spheres in Space (4 of 7)</vt:lpstr>
      <vt:lpstr>Distance and Spheres in Space (5 of 7)</vt:lpstr>
      <vt:lpstr>Distance and Spheres in Space (6 of 7)</vt:lpstr>
      <vt:lpstr>Distance and Spheres in Space (7 of 7)</vt:lpstr>
      <vt:lpstr>Section 12.2 Vectors</vt:lpstr>
      <vt:lpstr>Component Form (1 of 9)</vt:lpstr>
      <vt:lpstr>Component Form (2 of 9)</vt:lpstr>
      <vt:lpstr>Component Form (3 of 9)</vt:lpstr>
      <vt:lpstr>Component Form (4 of 9)</vt:lpstr>
      <vt:lpstr>Component Form (5 of 9)</vt:lpstr>
      <vt:lpstr>Component Form (6 of 9)</vt:lpstr>
      <vt:lpstr>Component Form (7 of 9)</vt:lpstr>
      <vt:lpstr>Component Form (8 of 9)</vt:lpstr>
      <vt:lpstr>Component Form (9 of 9)</vt:lpstr>
      <vt:lpstr>Vector Algebra Operations (1 of 5)</vt:lpstr>
      <vt:lpstr>Vector Algebra Operations (2 of 5)</vt:lpstr>
      <vt:lpstr>Vector Algebra Operations (3 of 5)</vt:lpstr>
      <vt:lpstr>Vector Algebra Operations (4 of 5)</vt:lpstr>
      <vt:lpstr>Vector Algebra Operations (5 of 5)</vt:lpstr>
      <vt:lpstr>Unit Vectors (1 of 3)</vt:lpstr>
      <vt:lpstr>Unit Vectors (2 of 3)</vt:lpstr>
      <vt:lpstr>Unit Vectors (3 of 3)</vt:lpstr>
      <vt:lpstr>Midpoint of a Line Segment (1 of 3)</vt:lpstr>
      <vt:lpstr>Midpoint of a Line Segment (2 of 3)</vt:lpstr>
      <vt:lpstr>Midpoint of a Line Segment (3 of 3)</vt:lpstr>
      <vt:lpstr>Applications (1 of 9)</vt:lpstr>
      <vt:lpstr>Applications (2 of 9)</vt:lpstr>
      <vt:lpstr>Applications (3 of 9)</vt:lpstr>
      <vt:lpstr>Applications (4 of 9)</vt:lpstr>
      <vt:lpstr>Applications (5 of 9)</vt:lpstr>
      <vt:lpstr>Applications (6 of 9)</vt:lpstr>
      <vt:lpstr>Applications (7 of 9)</vt:lpstr>
      <vt:lpstr>Applications (8 of 9)</vt:lpstr>
      <vt:lpstr>Applications (9 of 9)</vt:lpstr>
      <vt:lpstr>Vectors in n Dimensions (1 of 3)</vt:lpstr>
      <vt:lpstr>Vectors in n Dimensions (2 of 3)</vt:lpstr>
      <vt:lpstr>Vectors in n Dimensions (3 of 3)</vt:lpstr>
      <vt:lpstr>Section 12.3 The Dot Product</vt:lpstr>
      <vt:lpstr>Angle Between Vectors (1 of 6)</vt:lpstr>
      <vt:lpstr>Angle Between Vectors (2 of 6)</vt:lpstr>
      <vt:lpstr>Angle Between Vectors (3 of 6)</vt:lpstr>
      <vt:lpstr>Angle Between Vectors (4 of 6)</vt:lpstr>
      <vt:lpstr>Angle Between Vectors (5 of 6)</vt:lpstr>
      <vt:lpstr>Angle Between Vectors (6 of 6)</vt:lpstr>
      <vt:lpstr>Orthogonal Vectors (1 of 3)</vt:lpstr>
      <vt:lpstr>Orthogonal Vectors (2 of 3)</vt:lpstr>
      <vt:lpstr>Orthogonal Vectors (3 of 3)</vt:lpstr>
      <vt:lpstr>Dot Product Properties and Vector Projections (1 of 8)</vt:lpstr>
      <vt:lpstr>Dot Product Properties and Vector Projections (2 of 8)</vt:lpstr>
      <vt:lpstr>Dot Product Properties and Vector Projections (3 of 8)</vt:lpstr>
      <vt:lpstr>Dot Product Properties and Vector Projections (4 of 8)</vt:lpstr>
      <vt:lpstr>Dot Product Properties and Vector Projections (5 of 8)</vt:lpstr>
      <vt:lpstr>Dot Product Properties and Vector Projections (6 of 8)</vt:lpstr>
      <vt:lpstr>Dot Product Properties and Vector Projections (7 of 8)</vt:lpstr>
      <vt:lpstr>Dot Product Properties and Vector Projections (8 of 8)</vt:lpstr>
      <vt:lpstr>Work (1 of 3)</vt:lpstr>
      <vt:lpstr>Work (2 of 3)</vt:lpstr>
      <vt:lpstr>Work (3 of 3)</vt:lpstr>
      <vt:lpstr>Section 12.4 The Cross Product</vt:lpstr>
      <vt:lpstr>The Cross Product of Two Vectors in Space (1 of 3)</vt:lpstr>
      <vt:lpstr>The Cross Product of Two Vectors in Space (2 of 3)</vt:lpstr>
      <vt:lpstr>The Cross Product of Two Vectors in Space (3 of 3)</vt:lpstr>
      <vt:lpstr>The Magnitude of Start Expression u Cross v End Expression Is the Area of a Parallelogram (1 of 2)</vt:lpstr>
      <vt:lpstr>The Magnitude of Start Expression u Cross v End Expression Is the Area of a Parallelogram (2 of 2)</vt:lpstr>
      <vt:lpstr>Determinant Formula for u Cross v (1 of 5)</vt:lpstr>
      <vt:lpstr>Determinant Formula for u Cross v (2 of 5)</vt:lpstr>
      <vt:lpstr>Determinant Formula for u Cross v (3 of 5)</vt:lpstr>
      <vt:lpstr>Determinant Formula for u Cross v (4 of 5)</vt:lpstr>
      <vt:lpstr>Determinant Formula for u Cross v (5 of 5)</vt:lpstr>
      <vt:lpstr>Torque (1 of 3)</vt:lpstr>
      <vt:lpstr>Torque (2 of 3)</vt:lpstr>
      <vt:lpstr>Torque (3 of 3)</vt:lpstr>
      <vt:lpstr>Triple Scalar or Box Product (1 of 3)</vt:lpstr>
      <vt:lpstr>Triple Scalar or Box Product (2 of 3)</vt:lpstr>
      <vt:lpstr>Triple Scalar or Box Product (3 of 3)</vt:lpstr>
      <vt:lpstr>Section 12.5 Lines and Planes in Space</vt:lpstr>
      <vt:lpstr>Lines and Line Segments in Space (1 of 11)</vt:lpstr>
      <vt:lpstr>Lines and Line Segments in Space (2 of 11)</vt:lpstr>
      <vt:lpstr>Lines and Line Segments in Space (3 of 11)</vt:lpstr>
      <vt:lpstr>Lines and Line Segments in Space (4 of 11)</vt:lpstr>
      <vt:lpstr>Lines and Line Segments in Space (5 of 11)</vt:lpstr>
      <vt:lpstr>Lines and Line Segments in Space (6 of 11)</vt:lpstr>
      <vt:lpstr>Lines and Line Segments in Space (7 of 11)</vt:lpstr>
      <vt:lpstr>Lines and Line Segments in Space (8 of 11)</vt:lpstr>
      <vt:lpstr>Lines and Line Segments in Space (9 of 11)</vt:lpstr>
      <vt:lpstr>Lines and Line Segments in Space (10 of 11)</vt:lpstr>
      <vt:lpstr>Lines and Line Segments in Space (11 of 11)</vt:lpstr>
      <vt:lpstr>The Distance from a Point to a Line in Space (1 of 4)</vt:lpstr>
      <vt:lpstr>The Distance from a Point to a Line in Space (2 of 4)</vt:lpstr>
      <vt:lpstr>The Distance from a Point to a Line in Space (3 of 4)</vt:lpstr>
      <vt:lpstr>The Distance from a Point to a Line in Space (4 of 4)</vt:lpstr>
      <vt:lpstr>An Equation for a Plane in Space (1 of 5)</vt:lpstr>
      <vt:lpstr>An Equation for a Plane in Space (2 of 5)</vt:lpstr>
      <vt:lpstr>An Equation for a Plane in Space (3 of 5)</vt:lpstr>
      <vt:lpstr>An Equation for a Plane in Space (4 of 5)</vt:lpstr>
      <vt:lpstr>An Equation for a Plane in Space (5 of 5)</vt:lpstr>
      <vt:lpstr>Lines of Intersection (1 of 6)</vt:lpstr>
      <vt:lpstr>Lines of Intersection (2 of 6)</vt:lpstr>
      <vt:lpstr>Lines of Intersection (3 of 6)</vt:lpstr>
      <vt:lpstr>Lines of Intersection (4 of 6)</vt:lpstr>
      <vt:lpstr>Lines of Intersection (5 of 6)</vt:lpstr>
      <vt:lpstr>Lines of Intersection (6 of 6)</vt:lpstr>
      <vt:lpstr>The Distance from a Point to a Plane (1 of 5)</vt:lpstr>
      <vt:lpstr>The Distance from a Point to a Plane (2 of 5)</vt:lpstr>
      <vt:lpstr>The Distance from a Point to a Plane (3 of 5)</vt:lpstr>
      <vt:lpstr>The Distance from a Point to a Plane (4 of 5)</vt:lpstr>
      <vt:lpstr>The Distance from a Point to a Plane (5 of 5)</vt:lpstr>
      <vt:lpstr>Angles Between Planes (1 of 2)</vt:lpstr>
      <vt:lpstr>Angles Between Planes (2 of 2)</vt:lpstr>
      <vt:lpstr>Section 12.6 Cylinders and Quadric Surfaces</vt:lpstr>
      <vt:lpstr>Cylinders (1 of 3)</vt:lpstr>
      <vt:lpstr>Cylinders (2 of 3)</vt:lpstr>
      <vt:lpstr>Cylinders (3 of 3)</vt:lpstr>
      <vt:lpstr>Quadric Surfaces (1 of 8)</vt:lpstr>
      <vt:lpstr>Quadric Surfaces (2 of 8)</vt:lpstr>
      <vt:lpstr>Quadric Surfaces (3 of 8)</vt:lpstr>
      <vt:lpstr>Quadric Surfaces (4 of 8)</vt:lpstr>
      <vt:lpstr>Quadric Surfaces (5 of 8)</vt:lpstr>
      <vt:lpstr>Quadric Surfaces (6 of 8)</vt:lpstr>
      <vt:lpstr>Quadric Surfaces (7 of 8)</vt:lpstr>
      <vt:lpstr>Quadric Surfaces (8 of 8)</vt:lpstr>
      <vt:lpstr>General Quadric Surfaces (1 of 4)</vt:lpstr>
      <vt:lpstr>General Quadric Surfaces (2 of 4)</vt:lpstr>
      <vt:lpstr>General Quadric Surfaces (3 of 4)</vt:lpstr>
      <vt:lpstr>General Quadric Surfaces (4 of 4)</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12, Vectors and the Geometry of Space</dc:title>
  <dc:subject>Math</dc:subject>
  <dc:creator>Hass/Heil/Bogacki/Weir</dc:creator>
  <cp:keywords>Thomas’ Calculus</cp:keywords>
  <dc:description>Long description alt-text is inserted in the notes pane.</dc:description>
  <cp:lastModifiedBy>Chellapandi Murugan</cp:lastModifiedBy>
  <cp:revision>3105</cp:revision>
  <dcterms:created xsi:type="dcterms:W3CDTF">2014-07-14T20:04:21Z</dcterms:created>
  <dcterms:modified xsi:type="dcterms:W3CDTF">2022-04-27T08:28:12Z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