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Lst>
  <p:notesMasterIdLst>
    <p:notesMasterId r:id="rId63"/>
  </p:notesMasterIdLst>
  <p:handoutMasterIdLst>
    <p:handoutMasterId r:id="rId64"/>
  </p:handoutMasterIdLst>
  <p:sldIdLst>
    <p:sldId id="1366" r:id="rId6"/>
    <p:sldId id="1310" r:id="rId7"/>
    <p:sldId id="1311" r:id="rId8"/>
    <p:sldId id="1312" r:id="rId9"/>
    <p:sldId id="1313" r:id="rId10"/>
    <p:sldId id="1314" r:id="rId11"/>
    <p:sldId id="1315" r:id="rId12"/>
    <p:sldId id="1316" r:id="rId13"/>
    <p:sldId id="1317" r:id="rId14"/>
    <p:sldId id="1318" r:id="rId15"/>
    <p:sldId id="1319" r:id="rId16"/>
    <p:sldId id="1320" r:id="rId17"/>
    <p:sldId id="1321" r:id="rId18"/>
    <p:sldId id="1322" r:id="rId19"/>
    <p:sldId id="1323" r:id="rId20"/>
    <p:sldId id="1324" r:id="rId21"/>
    <p:sldId id="1325" r:id="rId22"/>
    <p:sldId id="1326" r:id="rId23"/>
    <p:sldId id="1327" r:id="rId24"/>
    <p:sldId id="1328" r:id="rId25"/>
    <p:sldId id="1329" r:id="rId26"/>
    <p:sldId id="1330" r:id="rId27"/>
    <p:sldId id="1331" r:id="rId28"/>
    <p:sldId id="1332" r:id="rId29"/>
    <p:sldId id="1333" r:id="rId30"/>
    <p:sldId id="1334" r:id="rId31"/>
    <p:sldId id="1335" r:id="rId32"/>
    <p:sldId id="1336" r:id="rId33"/>
    <p:sldId id="1337" r:id="rId34"/>
    <p:sldId id="1338" r:id="rId35"/>
    <p:sldId id="1339" r:id="rId36"/>
    <p:sldId id="1340" r:id="rId37"/>
    <p:sldId id="1341" r:id="rId38"/>
    <p:sldId id="1342" r:id="rId39"/>
    <p:sldId id="1343" r:id="rId40"/>
    <p:sldId id="1344" r:id="rId41"/>
    <p:sldId id="1345" r:id="rId42"/>
    <p:sldId id="1346" r:id="rId43"/>
    <p:sldId id="1347" r:id="rId44"/>
    <p:sldId id="1348" r:id="rId45"/>
    <p:sldId id="1349" r:id="rId46"/>
    <p:sldId id="1350" r:id="rId47"/>
    <p:sldId id="1351" r:id="rId48"/>
    <p:sldId id="1352" r:id="rId49"/>
    <p:sldId id="1353" r:id="rId50"/>
    <p:sldId id="1354" r:id="rId51"/>
    <p:sldId id="1355" r:id="rId52"/>
    <p:sldId id="1356" r:id="rId53"/>
    <p:sldId id="1357" r:id="rId54"/>
    <p:sldId id="1358" r:id="rId55"/>
    <p:sldId id="1359" r:id="rId56"/>
    <p:sldId id="1360" r:id="rId57"/>
    <p:sldId id="1361" r:id="rId58"/>
    <p:sldId id="1362" r:id="rId59"/>
    <p:sldId id="1363" r:id="rId60"/>
    <p:sldId id="1364" r:id="rId61"/>
    <p:sldId id="1365" r:id="rId62"/>
  </p:sldIdLst>
  <p:sldSz cx="9144000" cy="6858000" type="screen4x3"/>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024" userDrawn="1">
          <p15:clr>
            <a:srgbClr val="A4A3A4"/>
          </p15:clr>
        </p15:guide>
        <p15:guide id="6" orient="horz" pos="768" userDrawn="1">
          <p15:clr>
            <a:srgbClr val="A4A3A4"/>
          </p15:clr>
        </p15:guide>
        <p15:guide id="7" orient="horz" pos="1008" userDrawn="1">
          <p15:clr>
            <a:srgbClr val="A4A3A4"/>
          </p15:clr>
        </p15:guide>
        <p15:guide id="8" pos="288" userDrawn="1">
          <p15:clr>
            <a:srgbClr val="A4A3A4"/>
          </p15:clr>
        </p15:guide>
        <p15:guide id="9" orient="horz" pos="39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3431" autoAdjust="0"/>
  </p:normalViewPr>
  <p:slideViewPr>
    <p:cSldViewPr>
      <p:cViewPr varScale="1">
        <p:scale>
          <a:sx n="91" d="100"/>
          <a:sy n="91" d="100"/>
        </p:scale>
        <p:origin x="2184" y="90"/>
      </p:cViewPr>
      <p:guideLst>
        <p:guide pos="3024"/>
        <p:guide orient="horz" pos="768"/>
        <p:guide orient="horz" pos="1008"/>
        <p:guide pos="288"/>
        <p:guide orient="horz" pos="39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0.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1.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60076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spiral curve moves in counterclockwise direction. A vector from the origin meets the curve at a point P of t sub zero in the x y plane. Point p of t sub zero is labeled, base point. Another vector, r, from the origin, meets the curve at point P of t. The arrows along the curve indicate that the curve is moving upward, along the z axis. s of t is the distance between P of t and P of t sub 0.</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328929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57</a:t>
            </a:fld>
            <a:endParaRPr lang="en-US" dirty="0"/>
          </a:p>
        </p:txBody>
      </p:sp>
    </p:spTree>
    <p:extLst>
      <p:ext uri="{BB962C8B-B14F-4D97-AF65-F5344CB8AC3E}">
        <p14:creationId xmlns:p14="http://schemas.microsoft.com/office/powerpoint/2010/main" val="327546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Five points marked on the curve from bottom to top are as follows. The first point is at (1, 0, 0) labeled, t = 0. The second point is labeled, P, with a vector r pointing from the origin. The third point slightly above point P is labeled, t = start fraction pi over 2 end fraction. The fourth point is at t = pi. The fifth point is at t = 2 pi.</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600169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curve on the left displays the helix for r of t = left parenthesis cosine of t right parenthesis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left parenthesis sine of t right parenthesis j + t k. This helix has completed 2 turns around the z axis. The curve in the center displays the helix for r of t = left parenthesis cosine of t right parenthesis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left parenthesis sine of t right parenthesis j + 0.3 t k. This helix has completed 7 turns around the z axis. The curve on the right displays the helix for r of t = left parenthesis cosine of 5 t right parenthesis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left parenthesis sine of 5 t right parenthesis j + t k. This helix has completed 12 turns around the z axis.</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4266432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graphs are as follows. Graph a, displays a curve C passing through two points, P and Q. A vector from the origin to point P is labeled, r of t. Another vector from the origin to point Q is labeled, r of start expression t + delta t end expression. A vector extends from point P to Q, and is labeled, r of start expression t + delta t end expression minus r of t. Graph b is similar to graph a. A vector extends from P through Q and is labeled, start fraction delta r over delta t end fraction = start fraction r of start expression t + delta t end expression minus r of t over delta t end fraction. Another vector extends from point P and is labeled, r prime of t.</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719359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curve moves in a three-dimensional plane. It is a closed curve along the y z plane, with a point labeled, t = start fraction 7 pi over 4 end fraction. A vector r prime of start fraction 7 pi over 4 end fraction points outward from point t.</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53375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04365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Point P is marked on the curve. A position vector, r of t, starts from the origin and points to P. A tangential vector labeled, derivative of r with respect to t, points to the direction of the movement of the particle along the curve. The curve is along the x z plane. The vectors r of t and derivative of r with respect to t are at right angles.</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704389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projection curve is a parabolic curve that starts from (x sub 0, y sub 0). The initial velocity vector v sub 0 is acting tangentially from (x sub 0, y sub 0) at an angle of alpha. After reaching its maximum, the projectile then decreases and ends at a point on the x axis.</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64184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spiral curve originates from (1, 0, 0) and moves around the z axis on a cylindrical surface in counterclockwise direction. Five points are marked on the curve and they are as follows from bottom to top. The first point at (1, 0, 0) is labeled, t = 0. The second point is labeled, P, with a vector r pointing to it from the origin. The third point is slightly above point P and is labeled, t = start fraction pi over 2 end fraction. The fourth point is at t = pi. The fifth point is at t = 2 pi.</a:t>
            </a:r>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148983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4192882757"/>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4532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09990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3503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818760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845820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4352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ext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4" name="Text Placeholder 23"/>
          <p:cNvSpPr>
            <a:spLocks noGrp="1"/>
          </p:cNvSpPr>
          <p:nvPr>
            <p:ph type="body" sz="quarter" idx="24"/>
          </p:nvPr>
        </p:nvSpPr>
        <p:spPr>
          <a:xfrm>
            <a:off x="457200" y="5638800"/>
            <a:ext cx="82296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7964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41664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408276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964450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54914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66136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629248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8827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136340046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05758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6357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2085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55735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3811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07394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71970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51843334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1.jp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4"/>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104760509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notesSlide" Target="../notesSlides/notesSlide4.xml"/><Relationship Id="rId7" Type="http://schemas.openxmlformats.org/officeDocument/2006/relationships/oleObject" Target="../embeddings/oleObject23.bin"/><Relationship Id="rId2" Type="http://schemas.openxmlformats.org/officeDocument/2006/relationships/slideLayout" Target="../slideLayouts/slideLayout10.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2.bin"/><Relationship Id="rId10" Type="http://schemas.openxmlformats.org/officeDocument/2006/relationships/image" Target="../media/image29.wmf"/><Relationship Id="rId4" Type="http://schemas.openxmlformats.org/officeDocument/2006/relationships/image" Target="../media/image30.png"/><Relationship Id="rId9"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28.bin"/><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30.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5.wmf"/><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image" Target="../media/image47.wmf"/><Relationship Id="rId5" Type="http://schemas.openxmlformats.org/officeDocument/2006/relationships/oleObject" Target="../embeddings/oleObject40.bin"/><Relationship Id="rId4" Type="http://schemas.openxmlformats.org/officeDocument/2006/relationships/image" Target="../media/image46.wmf"/></Relationships>
</file>

<file path=ppt/slides/_rels/slide1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43.bin"/><Relationship Id="rId4" Type="http://schemas.openxmlformats.org/officeDocument/2006/relationships/image" Target="../media/image49.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6.wmf"/><Relationship Id="rId3" Type="http://schemas.openxmlformats.org/officeDocument/2006/relationships/notesSlide" Target="../notesSlides/notesSlide6.xml"/><Relationship Id="rId7" Type="http://schemas.openxmlformats.org/officeDocument/2006/relationships/image" Target="../media/image53.wmf"/><Relationship Id="rId12" Type="http://schemas.openxmlformats.org/officeDocument/2006/relationships/oleObject" Target="../embeddings/oleObject49.bin"/><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4.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7.wmf"/><Relationship Id="rId5" Type="http://schemas.openxmlformats.org/officeDocument/2006/relationships/oleObject" Target="../embeddings/oleObject50.bin"/><Relationship Id="rId4" Type="http://schemas.openxmlformats.org/officeDocument/2006/relationships/image" Target="../media/image5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60.wmf"/><Relationship Id="rId5" Type="http://schemas.openxmlformats.org/officeDocument/2006/relationships/oleObject" Target="../embeddings/oleObject52.bin"/><Relationship Id="rId4" Type="http://schemas.openxmlformats.org/officeDocument/2006/relationships/image" Target="../media/image5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61.wmf"/></Relationships>
</file>

<file path=ppt/slides/_rels/slide2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64.wmf"/><Relationship Id="rId5" Type="http://schemas.openxmlformats.org/officeDocument/2006/relationships/oleObject" Target="../embeddings/oleObject56.bin"/><Relationship Id="rId4" Type="http://schemas.openxmlformats.org/officeDocument/2006/relationships/image" Target="../media/image6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67.wmf"/><Relationship Id="rId5" Type="http://schemas.openxmlformats.org/officeDocument/2006/relationships/oleObject" Target="../embeddings/oleObject59.bin"/><Relationship Id="rId4" Type="http://schemas.openxmlformats.org/officeDocument/2006/relationships/image" Target="../media/image66.wmf"/></Relationships>
</file>

<file path=ppt/slides/_rels/slide25.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image" Target="../media/image69.wmf"/><Relationship Id="rId5" Type="http://schemas.openxmlformats.org/officeDocument/2006/relationships/oleObject" Target="../embeddings/oleObject61.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3.bin"/></Relationships>
</file>

<file path=ppt/slides/_rels/slide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74.wmf"/><Relationship Id="rId5" Type="http://schemas.openxmlformats.org/officeDocument/2006/relationships/oleObject" Target="../embeddings/oleObject65.bin"/><Relationship Id="rId4" Type="http://schemas.openxmlformats.org/officeDocument/2006/relationships/image" Target="../media/image73.wmf"/></Relationships>
</file>

<file path=ppt/slides/_rels/slide28.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9.wmf"/><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76.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9.bin"/></Relationships>
</file>

<file path=ppt/slides/_rels/slide29.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81.wmf"/><Relationship Id="rId5" Type="http://schemas.openxmlformats.org/officeDocument/2006/relationships/oleObject" Target="../embeddings/oleObject72.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7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8.wmf"/><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image" Target="../media/image85.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78.bin"/><Relationship Id="rId14" Type="http://schemas.openxmlformats.org/officeDocument/2006/relationships/image" Target="../media/image89.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4.xml"/><Relationship Id="rId1" Type="http://schemas.openxmlformats.org/officeDocument/2006/relationships/vmlDrawing" Target="../drawings/vmlDrawing26.vml"/><Relationship Id="rId4" Type="http://schemas.openxmlformats.org/officeDocument/2006/relationships/image" Target="../media/image90.wmf"/></Relationships>
</file>

<file path=ppt/slides/_rels/slide32.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14.xml"/><Relationship Id="rId1" Type="http://schemas.openxmlformats.org/officeDocument/2006/relationships/vmlDrawing" Target="../drawings/vmlDrawing27.vml"/><Relationship Id="rId6" Type="http://schemas.openxmlformats.org/officeDocument/2006/relationships/image" Target="../media/image92.wmf"/><Relationship Id="rId5" Type="http://schemas.openxmlformats.org/officeDocument/2006/relationships/oleObject" Target="../embeddings/oleObject83.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85.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4.xml"/><Relationship Id="rId1" Type="http://schemas.openxmlformats.org/officeDocument/2006/relationships/vmlDrawing" Target="../drawings/vmlDrawing28.vml"/><Relationship Id="rId6" Type="http://schemas.openxmlformats.org/officeDocument/2006/relationships/image" Target="../media/image96.wmf"/><Relationship Id="rId5" Type="http://schemas.openxmlformats.org/officeDocument/2006/relationships/oleObject" Target="../embeddings/oleObject87.bin"/><Relationship Id="rId4" Type="http://schemas.openxmlformats.org/officeDocument/2006/relationships/image" Target="../media/image9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4.xml"/><Relationship Id="rId1" Type="http://schemas.openxmlformats.org/officeDocument/2006/relationships/vmlDrawing" Target="../drawings/vmlDrawing29.vml"/><Relationship Id="rId6" Type="http://schemas.openxmlformats.org/officeDocument/2006/relationships/image" Target="../media/image98.wmf"/><Relationship Id="rId5" Type="http://schemas.openxmlformats.org/officeDocument/2006/relationships/oleObject" Target="../embeddings/oleObject89.bin"/><Relationship Id="rId4" Type="http://schemas.openxmlformats.org/officeDocument/2006/relationships/image" Target="../media/image9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4.xml"/><Relationship Id="rId1" Type="http://schemas.openxmlformats.org/officeDocument/2006/relationships/vmlDrawing" Target="../drawings/vmlDrawing30.vml"/><Relationship Id="rId6" Type="http://schemas.openxmlformats.org/officeDocument/2006/relationships/image" Target="../media/image100.wmf"/><Relationship Id="rId5" Type="http://schemas.openxmlformats.org/officeDocument/2006/relationships/oleObject" Target="../embeddings/oleObject91.bin"/><Relationship Id="rId4" Type="http://schemas.openxmlformats.org/officeDocument/2006/relationships/image" Target="../media/image99.wmf"/></Relationships>
</file>

<file path=ppt/slides/_rels/slide36.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notesSlide" Target="../notesSlides/notesSlide8.xml"/><Relationship Id="rId7" Type="http://schemas.openxmlformats.org/officeDocument/2006/relationships/oleObject" Target="../embeddings/oleObject93.bin"/><Relationship Id="rId2" Type="http://schemas.openxmlformats.org/officeDocument/2006/relationships/slideLayout" Target="../slideLayouts/slideLayout11.xml"/><Relationship Id="rId1" Type="http://schemas.openxmlformats.org/officeDocument/2006/relationships/vmlDrawing" Target="../drawings/vmlDrawing31.vml"/><Relationship Id="rId6" Type="http://schemas.openxmlformats.org/officeDocument/2006/relationships/image" Target="../media/image101.wmf"/><Relationship Id="rId5" Type="http://schemas.openxmlformats.org/officeDocument/2006/relationships/oleObject" Target="../embeddings/oleObject92.bin"/><Relationship Id="rId10" Type="http://schemas.openxmlformats.org/officeDocument/2006/relationships/image" Target="../media/image103.wmf"/><Relationship Id="rId4" Type="http://schemas.openxmlformats.org/officeDocument/2006/relationships/image" Target="../media/image104.png"/><Relationship Id="rId9" Type="http://schemas.openxmlformats.org/officeDocument/2006/relationships/oleObject" Target="../embeddings/oleObject94.bin"/></Relationships>
</file>

<file path=ppt/slides/_rels/slide37.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14.xml"/><Relationship Id="rId1" Type="http://schemas.openxmlformats.org/officeDocument/2006/relationships/vmlDrawing" Target="../drawings/vmlDrawing32.vml"/><Relationship Id="rId6" Type="http://schemas.openxmlformats.org/officeDocument/2006/relationships/image" Target="../media/image106.wmf"/><Relationship Id="rId5" Type="http://schemas.openxmlformats.org/officeDocument/2006/relationships/oleObject" Target="../embeddings/oleObject96.bin"/><Relationship Id="rId4" Type="http://schemas.openxmlformats.org/officeDocument/2006/relationships/image" Target="../media/image10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12.wmf"/><Relationship Id="rId2" Type="http://schemas.openxmlformats.org/officeDocument/2006/relationships/slideLayout" Target="../slideLayouts/slideLayout14.xml"/><Relationship Id="rId1" Type="http://schemas.openxmlformats.org/officeDocument/2006/relationships/vmlDrawing" Target="../drawings/vmlDrawing33.vml"/><Relationship Id="rId6" Type="http://schemas.openxmlformats.org/officeDocument/2006/relationships/image" Target="../media/image109.w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01.bin"/><Relationship Id="rId14" Type="http://schemas.openxmlformats.org/officeDocument/2006/relationships/image" Target="../media/image113.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18.wmf"/><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image" Target="../media/image115.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07.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14.xml"/><Relationship Id="rId1" Type="http://schemas.openxmlformats.org/officeDocument/2006/relationships/vmlDrawing" Target="../drawings/vmlDrawing35.vml"/><Relationship Id="rId6" Type="http://schemas.openxmlformats.org/officeDocument/2006/relationships/image" Target="../media/image120.wmf"/><Relationship Id="rId5" Type="http://schemas.openxmlformats.org/officeDocument/2006/relationships/oleObject" Target="../embeddings/oleObject110.bin"/><Relationship Id="rId4" Type="http://schemas.openxmlformats.org/officeDocument/2006/relationships/image" Target="../media/image11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4.xml"/><Relationship Id="rId1" Type="http://schemas.openxmlformats.org/officeDocument/2006/relationships/vmlDrawing" Target="../drawings/vmlDrawing36.vml"/><Relationship Id="rId4" Type="http://schemas.openxmlformats.org/officeDocument/2006/relationships/image" Target="../media/image121.wmf"/></Relationships>
</file>

<file path=ppt/slides/_rels/slide43.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123.wmf"/><Relationship Id="rId5" Type="http://schemas.openxmlformats.org/officeDocument/2006/relationships/oleObject" Target="../embeddings/oleObject113.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1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14.xml"/><Relationship Id="rId1" Type="http://schemas.openxmlformats.org/officeDocument/2006/relationships/vmlDrawing" Target="../drawings/vmlDrawing38.vml"/><Relationship Id="rId6" Type="http://schemas.openxmlformats.org/officeDocument/2006/relationships/image" Target="../media/image127.wmf"/><Relationship Id="rId5" Type="http://schemas.openxmlformats.org/officeDocument/2006/relationships/oleObject" Target="../embeddings/oleObject117.bin"/><Relationship Id="rId4" Type="http://schemas.openxmlformats.org/officeDocument/2006/relationships/image" Target="../media/image12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14.xml"/><Relationship Id="rId1" Type="http://schemas.openxmlformats.org/officeDocument/2006/relationships/vmlDrawing" Target="../drawings/vmlDrawing39.vml"/><Relationship Id="rId4" Type="http://schemas.openxmlformats.org/officeDocument/2006/relationships/image" Target="../media/image129.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30.wmf"/><Relationship Id="rId5" Type="http://schemas.openxmlformats.org/officeDocument/2006/relationships/oleObject" Target="../embeddings/oleObject120.bin"/><Relationship Id="rId4" Type="http://schemas.openxmlformats.org/officeDocument/2006/relationships/image" Target="../media/image131.png"/></Relationships>
</file>

<file path=ppt/slides/_rels/slide48.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14.xml"/><Relationship Id="rId1" Type="http://schemas.openxmlformats.org/officeDocument/2006/relationships/vmlDrawing" Target="../drawings/vmlDrawing41.vml"/><Relationship Id="rId6" Type="http://schemas.openxmlformats.org/officeDocument/2006/relationships/image" Target="../media/image132.wmf"/><Relationship Id="rId5" Type="http://schemas.openxmlformats.org/officeDocument/2006/relationships/oleObject" Target="../embeddings/oleObject122.bin"/><Relationship Id="rId4" Type="http://schemas.openxmlformats.org/officeDocument/2006/relationships/image" Target="../media/image130.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14.xml"/><Relationship Id="rId1" Type="http://schemas.openxmlformats.org/officeDocument/2006/relationships/vmlDrawing" Target="../drawings/vmlDrawing42.vml"/><Relationship Id="rId6" Type="http://schemas.openxmlformats.org/officeDocument/2006/relationships/image" Target="../media/image135.wmf"/><Relationship Id="rId5" Type="http://schemas.openxmlformats.org/officeDocument/2006/relationships/oleObject" Target="../embeddings/oleObject125.bin"/><Relationship Id="rId4" Type="http://schemas.openxmlformats.org/officeDocument/2006/relationships/image" Target="../media/image134.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14.xml"/><Relationship Id="rId1" Type="http://schemas.openxmlformats.org/officeDocument/2006/relationships/vmlDrawing" Target="../drawings/vmlDrawing43.vml"/><Relationship Id="rId6" Type="http://schemas.openxmlformats.org/officeDocument/2006/relationships/image" Target="../media/image137.wmf"/><Relationship Id="rId5" Type="http://schemas.openxmlformats.org/officeDocument/2006/relationships/oleObject" Target="../embeddings/oleObject127.bin"/><Relationship Id="rId4" Type="http://schemas.openxmlformats.org/officeDocument/2006/relationships/image" Target="../media/image136.wmf"/></Relationships>
</file>

<file path=ppt/slides/_rels/slide51.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14.xml"/><Relationship Id="rId1" Type="http://schemas.openxmlformats.org/officeDocument/2006/relationships/vmlDrawing" Target="../drawings/vmlDrawing44.vml"/><Relationship Id="rId6" Type="http://schemas.openxmlformats.org/officeDocument/2006/relationships/image" Target="../media/image139.wmf"/><Relationship Id="rId5" Type="http://schemas.openxmlformats.org/officeDocument/2006/relationships/oleObject" Target="../embeddings/oleObject129.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31.bin"/></Relationships>
</file>

<file path=ppt/slides/_rels/slide52.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14.xml"/><Relationship Id="rId1" Type="http://schemas.openxmlformats.org/officeDocument/2006/relationships/vmlDrawing" Target="../drawings/vmlDrawing45.vml"/><Relationship Id="rId6" Type="http://schemas.openxmlformats.org/officeDocument/2006/relationships/image" Target="../media/image143.wmf"/><Relationship Id="rId5" Type="http://schemas.openxmlformats.org/officeDocument/2006/relationships/oleObject" Target="../embeddings/oleObject133.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35.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14.xml"/><Relationship Id="rId1" Type="http://schemas.openxmlformats.org/officeDocument/2006/relationships/vmlDrawing" Target="../drawings/vmlDrawing46.vml"/><Relationship Id="rId4" Type="http://schemas.openxmlformats.org/officeDocument/2006/relationships/image" Target="../media/image146.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47.vml"/><Relationship Id="rId6" Type="http://schemas.openxmlformats.org/officeDocument/2006/relationships/image" Target="../media/image147.wmf"/><Relationship Id="rId5" Type="http://schemas.openxmlformats.org/officeDocument/2006/relationships/oleObject" Target="../embeddings/oleObject137.bin"/><Relationship Id="rId4" Type="http://schemas.openxmlformats.org/officeDocument/2006/relationships/image" Target="../media/image148.png"/></Relationships>
</file>

<file path=ppt/slides/_rels/slide55.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14.xml"/><Relationship Id="rId1" Type="http://schemas.openxmlformats.org/officeDocument/2006/relationships/vmlDrawing" Target="../drawings/vmlDrawing48.vml"/><Relationship Id="rId6" Type="http://schemas.openxmlformats.org/officeDocument/2006/relationships/image" Target="../media/image150.wmf"/><Relationship Id="rId5" Type="http://schemas.openxmlformats.org/officeDocument/2006/relationships/oleObject" Target="../embeddings/oleObject139.bin"/><Relationship Id="rId4" Type="http://schemas.openxmlformats.org/officeDocument/2006/relationships/image" Target="../media/image149.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14.xml"/><Relationship Id="rId1" Type="http://schemas.openxmlformats.org/officeDocument/2006/relationships/vmlDrawing" Target="../drawings/vmlDrawing49.vml"/><Relationship Id="rId4" Type="http://schemas.openxmlformats.org/officeDocument/2006/relationships/image" Target="../media/image152.wmf"/></Relationships>
</file>

<file path=ppt/slides/_rels/slide5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154.svg"/></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8.wmf"/><Relationship Id="rId2" Type="http://schemas.openxmlformats.org/officeDocument/2006/relationships/slideLayout" Target="../slideLayouts/slideLayout14.xml"/><Relationship Id="rId16" Type="http://schemas.openxmlformats.org/officeDocument/2006/relationships/image" Target="../media/image20.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2.bin"/><Relationship Id="rId14"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13</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852611"/>
          </a:xfrm>
        </p:spPr>
        <p:txBody>
          <a:bodyPr/>
          <a:lstStyle/>
          <a:p>
            <a:r>
              <a:rPr lang="en-US" sz="3600" dirty="0"/>
              <a:t>Vector-Valued Functions and Motion in Space</a:t>
            </a:r>
            <a:endParaRPr lang="en-US" altLang="en-US" sz="3600" dirty="0"/>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2527"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328155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Derivatives and Motion </a:t>
            </a:r>
            <a:r>
              <a:rPr lang="en-US" sz="2000" b="0" dirty="0"/>
              <a:t>(1 of 7)</a:t>
            </a:r>
            <a:endParaRPr lang="en-IN" sz="2000" b="0" dirty="0"/>
          </a:p>
        </p:txBody>
      </p:sp>
      <p:pic>
        <p:nvPicPr>
          <p:cNvPr id="6" name="Content Placeholder 5" descr="Two graphs display the particle’s positions at time t and time t + delta t, respectively.  For long description in Notes pane, press F6.">
            <a:extLst>
              <a:ext uri="{FF2B5EF4-FFF2-40B4-BE49-F238E27FC236}">
                <a16:creationId xmlns:a16="http://schemas.microsoft.com/office/drawing/2014/main" id="{48B7A7C8-A188-4C1E-8C67-35AE8F07C459}"/>
              </a:ext>
            </a:extLst>
          </p:cNvPr>
          <p:cNvPicPr>
            <a:picLocks noGrp="1" noChangeAspect="1"/>
          </p:cNvPicPr>
          <p:nvPr>
            <p:ph idx="16"/>
          </p:nvPr>
        </p:nvPicPr>
        <p:blipFill>
          <a:blip r:embed="rId4">
            <a:extLst>
              <a:ext uri="{28A0092B-C50C-407E-A947-70E740481C1C}">
                <a14:useLocalDpi xmlns:a14="http://schemas.microsoft.com/office/drawing/2010/main" val="0"/>
              </a:ext>
            </a:extLst>
          </a:blip>
          <a:stretch>
            <a:fillRect/>
          </a:stretch>
        </p:blipFill>
        <p:spPr>
          <a:xfrm>
            <a:off x="1138014" y="1600200"/>
            <a:ext cx="7067163" cy="2927118"/>
          </a:xfrm>
        </p:spPr>
      </p:pic>
      <p:sp>
        <p:nvSpPr>
          <p:cNvPr id="3" name="Content Placeholder 2"/>
          <p:cNvSpPr>
            <a:spLocks noGrp="1"/>
          </p:cNvSpPr>
          <p:nvPr>
            <p:ph idx="1"/>
          </p:nvPr>
        </p:nvSpPr>
        <p:spPr>
          <a:xfrm>
            <a:off x="452718" y="4724400"/>
            <a:ext cx="533400" cy="397749"/>
          </a:xfrm>
        </p:spPr>
        <p:txBody>
          <a:bodyPr/>
          <a:lstStyle/>
          <a:p>
            <a:pPr marL="0" indent="0">
              <a:buNone/>
            </a:pPr>
            <a:r>
              <a:rPr lang="en-US" dirty="0"/>
              <a:t>As</a:t>
            </a:r>
            <a:endParaRPr lang="en-IN" dirty="0"/>
          </a:p>
        </p:txBody>
      </p:sp>
      <p:graphicFrame>
        <p:nvGraphicFramePr>
          <p:cNvPr id="29" name="Object 28" descr="delta t approaches 0,"/>
          <p:cNvGraphicFramePr>
            <a:graphicFrameLocks noChangeAspect="1"/>
          </p:cNvGraphicFramePr>
          <p:nvPr/>
        </p:nvGraphicFramePr>
        <p:xfrm>
          <a:off x="1129050" y="4778187"/>
          <a:ext cx="1301585" cy="439496"/>
        </p:xfrm>
        <a:graphic>
          <a:graphicData uri="http://schemas.openxmlformats.org/presentationml/2006/ole">
            <mc:AlternateContent xmlns:mc="http://schemas.openxmlformats.org/markup-compatibility/2006">
              <mc:Choice xmlns:v="urn:schemas-microsoft-com:vml" Requires="v">
                <p:oleObj spid="_x0000_s57376" name="Equation" r:id="rId5" imgW="977760" imgH="330120" progId="Equation.DSMT4">
                  <p:embed/>
                </p:oleObj>
              </mc:Choice>
              <mc:Fallback>
                <p:oleObj name="Equation" r:id="rId5" imgW="977760" imgH="330120" progId="Equation.DSMT4">
                  <p:embed/>
                  <p:pic>
                    <p:nvPicPr>
                      <p:cNvPr id="29" name="Object 28" descr="delta t approaches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9050" y="4778187"/>
                        <a:ext cx="1301585" cy="439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3"/>
          </p:nvPr>
        </p:nvSpPr>
        <p:spPr>
          <a:xfrm>
            <a:off x="2528744" y="4783851"/>
            <a:ext cx="5548456" cy="397749"/>
          </a:xfrm>
        </p:spPr>
        <p:txBody>
          <a:bodyPr/>
          <a:lstStyle/>
          <a:p>
            <a:pPr marL="0" indent="0">
              <a:buNone/>
            </a:pPr>
            <a:r>
              <a:rPr lang="en-US" dirty="0"/>
              <a:t>the point </a:t>
            </a:r>
            <a:r>
              <a:rPr lang="en-US" i="1" dirty="0"/>
              <a:t>Q</a:t>
            </a:r>
            <a:r>
              <a:rPr lang="en-US" dirty="0"/>
              <a:t> approaches the point </a:t>
            </a:r>
            <a:r>
              <a:rPr lang="en-US" i="1" dirty="0"/>
              <a:t>P</a:t>
            </a:r>
            <a:endParaRPr lang="en-IN" dirty="0"/>
          </a:p>
        </p:txBody>
      </p:sp>
      <p:sp>
        <p:nvSpPr>
          <p:cNvPr id="26" name="Content Placeholder 25"/>
          <p:cNvSpPr>
            <a:spLocks noGrp="1"/>
          </p:cNvSpPr>
          <p:nvPr>
            <p:ph idx="14"/>
          </p:nvPr>
        </p:nvSpPr>
        <p:spPr>
          <a:xfrm>
            <a:off x="457200" y="5300030"/>
            <a:ext cx="6553200" cy="394624"/>
          </a:xfrm>
        </p:spPr>
        <p:txBody>
          <a:bodyPr/>
          <a:lstStyle/>
          <a:p>
            <a:pPr marL="0" indent="0">
              <a:buNone/>
            </a:pPr>
            <a:r>
              <a:rPr lang="en-US" dirty="0"/>
              <a:t>along the curve </a:t>
            </a:r>
            <a:r>
              <a:rPr lang="en-US" i="1" dirty="0"/>
              <a:t>C</a:t>
            </a:r>
            <a:r>
              <a:rPr lang="en-US" dirty="0"/>
              <a:t>. In the limit, the vector</a:t>
            </a:r>
            <a:endParaRPr lang="en-IN" dirty="0"/>
          </a:p>
        </p:txBody>
      </p:sp>
      <p:graphicFrame>
        <p:nvGraphicFramePr>
          <p:cNvPr id="30" name="Object 29" descr="start fraction vector P Q over delta t end fraction"/>
          <p:cNvGraphicFramePr>
            <a:graphicFrameLocks noChangeAspect="1"/>
          </p:cNvGraphicFramePr>
          <p:nvPr/>
        </p:nvGraphicFramePr>
        <p:xfrm>
          <a:off x="7042909" y="5270492"/>
          <a:ext cx="1147703" cy="504990"/>
        </p:xfrm>
        <a:graphic>
          <a:graphicData uri="http://schemas.openxmlformats.org/presentationml/2006/ole">
            <mc:AlternateContent xmlns:mc="http://schemas.openxmlformats.org/markup-compatibility/2006">
              <mc:Choice xmlns:v="urn:schemas-microsoft-com:vml" Requires="v">
                <p:oleObj spid="_x0000_s57377" name="Equation" r:id="rId7" imgW="952200" imgH="419040" progId="Equation.DSMT4">
                  <p:embed/>
                </p:oleObj>
              </mc:Choice>
              <mc:Fallback>
                <p:oleObj name="Equation" r:id="rId7" imgW="952200" imgH="419040" progId="Equation.DSMT4">
                  <p:embed/>
                  <p:pic>
                    <p:nvPicPr>
                      <p:cNvPr id="30" name="Object 29" descr="start fraction vector P Q over delta t end frac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2909" y="5270492"/>
                        <a:ext cx="1147703" cy="5049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Content Placeholder 27"/>
          <p:cNvSpPr>
            <a:spLocks noGrp="1"/>
          </p:cNvSpPr>
          <p:nvPr>
            <p:ph idx="15"/>
          </p:nvPr>
        </p:nvSpPr>
        <p:spPr>
          <a:xfrm>
            <a:off x="452718" y="5805020"/>
            <a:ext cx="4419600" cy="439496"/>
          </a:xfrm>
        </p:spPr>
        <p:txBody>
          <a:bodyPr/>
          <a:lstStyle/>
          <a:p>
            <a:pPr marL="0" indent="0">
              <a:buNone/>
            </a:pPr>
            <a:r>
              <a:rPr lang="en-US" dirty="0"/>
              <a:t>becomes the tangent vector</a:t>
            </a:r>
            <a:endParaRPr lang="en-IN" dirty="0"/>
          </a:p>
        </p:txBody>
      </p:sp>
      <p:graphicFrame>
        <p:nvGraphicFramePr>
          <p:cNvPr id="31" name="Object 30" descr="r prime of t."/>
          <p:cNvGraphicFramePr>
            <a:graphicFrameLocks noChangeAspect="1"/>
          </p:cNvGraphicFramePr>
          <p:nvPr/>
        </p:nvGraphicFramePr>
        <p:xfrm>
          <a:off x="4999129" y="5817141"/>
          <a:ext cx="783794" cy="441775"/>
        </p:xfrm>
        <a:graphic>
          <a:graphicData uri="http://schemas.openxmlformats.org/presentationml/2006/ole">
            <mc:AlternateContent xmlns:mc="http://schemas.openxmlformats.org/markup-compatibility/2006">
              <mc:Choice xmlns:v="urn:schemas-microsoft-com:vml" Requires="v">
                <p:oleObj spid="_x0000_s57378" name="Equation" r:id="rId9" imgW="698400" imgH="393480" progId="Equation.DSMT4">
                  <p:embed/>
                </p:oleObj>
              </mc:Choice>
              <mc:Fallback>
                <p:oleObj name="Equation" r:id="rId9" imgW="698400" imgH="393480" progId="Equation.DSMT4">
                  <p:embed/>
                  <p:pic>
                    <p:nvPicPr>
                      <p:cNvPr id="31" name="Object 30" descr="r prime of t."/>
                      <p:cNvPicPr/>
                      <p:nvPr/>
                    </p:nvPicPr>
                    <p:blipFill>
                      <a:blip r:embed="rId10"/>
                      <a:stretch>
                        <a:fillRect/>
                      </a:stretch>
                    </p:blipFill>
                    <p:spPr>
                      <a:xfrm>
                        <a:off x="4999129" y="5817141"/>
                        <a:ext cx="783794" cy="441775"/>
                      </a:xfrm>
                      <a:prstGeom prst="rect">
                        <a:avLst/>
                      </a:prstGeom>
                    </p:spPr>
                  </p:pic>
                </p:oleObj>
              </mc:Fallback>
            </mc:AlternateContent>
          </a:graphicData>
        </a:graphic>
      </p:graphicFrame>
    </p:spTree>
    <p:extLst>
      <p:ext uri="{BB962C8B-B14F-4D97-AF65-F5344CB8AC3E}">
        <p14:creationId xmlns:p14="http://schemas.microsoft.com/office/powerpoint/2010/main" val="412903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Derivatives and Motion </a:t>
            </a:r>
            <a:r>
              <a:rPr lang="en-US" sz="2000" b="0" dirty="0"/>
              <a:t>(2 of 7)</a:t>
            </a:r>
            <a:endParaRPr lang="en-IN" dirty="0"/>
          </a:p>
        </p:txBody>
      </p:sp>
      <p:sp>
        <p:nvSpPr>
          <p:cNvPr id="3" name="Content Placeholder 2"/>
          <p:cNvSpPr>
            <a:spLocks noGrp="1"/>
          </p:cNvSpPr>
          <p:nvPr>
            <p:ph idx="1"/>
          </p:nvPr>
        </p:nvSpPr>
        <p:spPr>
          <a:xfrm>
            <a:off x="457200" y="1600200"/>
            <a:ext cx="5181600" cy="486507"/>
          </a:xfrm>
        </p:spPr>
        <p:txBody>
          <a:bodyPr/>
          <a:lstStyle/>
          <a:p>
            <a:pPr marL="0" indent="0">
              <a:buNone/>
            </a:pPr>
            <a:r>
              <a:rPr lang="en-US" b="1" dirty="0"/>
              <a:t>Definition:</a:t>
            </a:r>
            <a:r>
              <a:rPr lang="en-US" dirty="0"/>
              <a:t> The vector function</a:t>
            </a:r>
          </a:p>
        </p:txBody>
      </p:sp>
      <p:graphicFrame>
        <p:nvGraphicFramePr>
          <p:cNvPr id="22" name="Object 21" descr="r of t = f of t, i + g of t, j + h of t, k"/>
          <p:cNvGraphicFramePr>
            <a:graphicFrameLocks noChangeAspect="1"/>
          </p:cNvGraphicFramePr>
          <p:nvPr/>
        </p:nvGraphicFramePr>
        <p:xfrm>
          <a:off x="457200" y="2192550"/>
          <a:ext cx="4333494" cy="522478"/>
        </p:xfrm>
        <a:graphic>
          <a:graphicData uri="http://schemas.openxmlformats.org/presentationml/2006/ole">
            <mc:AlternateContent xmlns:mc="http://schemas.openxmlformats.org/markup-compatibility/2006">
              <mc:Choice xmlns:v="urn:schemas-microsoft-com:vml" Requires="v">
                <p:oleObj spid="_x0000_s58390" name="Equation" r:id="rId3" imgW="3581280" imgH="431640" progId="Equation.DSMT4">
                  <p:embed/>
                </p:oleObj>
              </mc:Choice>
              <mc:Fallback>
                <p:oleObj name="Equation" r:id="rId3" imgW="3581280" imgH="431640" progId="Equation.DSMT4">
                  <p:embed/>
                  <p:pic>
                    <p:nvPicPr>
                      <p:cNvPr id="22" name="Object 21" descr="r of t = f of t, i + g of t, j + h of t,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92550"/>
                        <a:ext cx="4333494"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3"/>
          <p:cNvSpPr>
            <a:spLocks noGrp="1"/>
          </p:cNvSpPr>
          <p:nvPr>
            <p:ph idx="1"/>
          </p:nvPr>
        </p:nvSpPr>
        <p:spPr>
          <a:xfrm>
            <a:off x="5029200" y="2222684"/>
            <a:ext cx="3429000" cy="492344"/>
          </a:xfrm>
        </p:spPr>
        <p:txBody>
          <a:bodyPr/>
          <a:lstStyle/>
          <a:p>
            <a:pPr marL="0" indent="0">
              <a:buNone/>
            </a:pPr>
            <a:r>
              <a:rPr lang="en-US" dirty="0"/>
              <a:t>has a </a:t>
            </a:r>
            <a:r>
              <a:rPr lang="en-US" b="1" dirty="0"/>
              <a:t>derivative (is</a:t>
            </a:r>
            <a:endParaRPr lang="en-IN" dirty="0"/>
          </a:p>
        </p:txBody>
      </p:sp>
      <p:sp>
        <p:nvSpPr>
          <p:cNvPr id="26" name="Content Placeholder 25"/>
          <p:cNvSpPr>
            <a:spLocks noGrp="1"/>
          </p:cNvSpPr>
          <p:nvPr>
            <p:ph idx="1"/>
          </p:nvPr>
        </p:nvSpPr>
        <p:spPr>
          <a:xfrm>
            <a:off x="457200" y="2835430"/>
            <a:ext cx="8229600" cy="493923"/>
          </a:xfrm>
        </p:spPr>
        <p:txBody>
          <a:bodyPr/>
          <a:lstStyle/>
          <a:p>
            <a:pPr marL="0" indent="0">
              <a:buNone/>
            </a:pPr>
            <a:r>
              <a:rPr lang="en-US" b="1" dirty="0"/>
              <a:t>differentiable) at </a:t>
            </a:r>
            <a:r>
              <a:rPr lang="en-US" b="1" i="1" dirty="0"/>
              <a:t>t</a:t>
            </a:r>
            <a:r>
              <a:rPr lang="en-US" dirty="0"/>
              <a:t> if </a:t>
            </a:r>
            <a:r>
              <a:rPr lang="en-US" i="1" dirty="0"/>
              <a:t>f</a:t>
            </a:r>
            <a:r>
              <a:rPr lang="en-US" dirty="0"/>
              <a:t>, g, and </a:t>
            </a:r>
            <a:r>
              <a:rPr lang="en-US" i="1" dirty="0"/>
              <a:t>h</a:t>
            </a:r>
            <a:r>
              <a:rPr lang="en-US" dirty="0"/>
              <a:t> have derivatives at</a:t>
            </a:r>
            <a:endParaRPr lang="en-IN" dirty="0"/>
          </a:p>
        </p:txBody>
      </p:sp>
      <p:sp>
        <p:nvSpPr>
          <p:cNvPr id="28" name="Content Placeholder 27"/>
          <p:cNvSpPr>
            <a:spLocks noGrp="1"/>
          </p:cNvSpPr>
          <p:nvPr>
            <p:ph idx="1"/>
          </p:nvPr>
        </p:nvSpPr>
        <p:spPr>
          <a:xfrm>
            <a:off x="457200" y="3403089"/>
            <a:ext cx="6400800" cy="489199"/>
          </a:xfrm>
        </p:spPr>
        <p:txBody>
          <a:bodyPr/>
          <a:lstStyle/>
          <a:p>
            <a:pPr marL="0" indent="0">
              <a:buNone/>
            </a:pPr>
            <a:r>
              <a:rPr lang="en-US" i="1" dirty="0"/>
              <a:t>t</a:t>
            </a:r>
            <a:r>
              <a:rPr lang="en-US" dirty="0"/>
              <a:t>. The derivative is the vector function</a:t>
            </a:r>
          </a:p>
        </p:txBody>
      </p:sp>
      <p:graphicFrame>
        <p:nvGraphicFramePr>
          <p:cNvPr id="29" name="Object 28" descr="r prime of t = start fraction d r over d t end fraction = limit as delta t approaches 0 of start fraction r left parenthesis t + delta t right parenthesis minus r of t over delta t end fraction = start fraction d f over d t end fraction i + start fraction d g over d t end fraction j + start fraction d h over d t end fraction k."/>
          <p:cNvGraphicFramePr>
            <a:graphicFrameLocks noChangeAspect="1"/>
          </p:cNvGraphicFramePr>
          <p:nvPr/>
        </p:nvGraphicFramePr>
        <p:xfrm>
          <a:off x="895731" y="4267200"/>
          <a:ext cx="7791069" cy="952754"/>
        </p:xfrm>
        <a:graphic>
          <a:graphicData uri="http://schemas.openxmlformats.org/presentationml/2006/ole">
            <mc:AlternateContent xmlns:mc="http://schemas.openxmlformats.org/markup-compatibility/2006">
              <mc:Choice xmlns:v="urn:schemas-microsoft-com:vml" Requires="v">
                <p:oleObj spid="_x0000_s58391" name="Equation" r:id="rId5" imgW="6438600" imgH="787320" progId="Equation.DSMT4">
                  <p:embed/>
                </p:oleObj>
              </mc:Choice>
              <mc:Fallback>
                <p:oleObj name="Equation" r:id="rId5" imgW="6438600" imgH="787320" progId="Equation.DSMT4">
                  <p:embed/>
                  <p:pic>
                    <p:nvPicPr>
                      <p:cNvPr id="29" name="Object 28" descr="r prime of t = start fraction d r over d t end fraction = limit as delta t approaches 0 of start fraction r left parenthesis t + delta t right parenthesis minus r of t over delta t end fraction = start fraction d f over d t end fraction i + start fraction d g over d t end fraction j + start fraction d h over d t end fraction 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731" y="4267200"/>
                        <a:ext cx="7791069" cy="9527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562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Derivatives and Motion </a:t>
            </a:r>
            <a:r>
              <a:rPr lang="en-US" sz="2000" b="0" dirty="0"/>
              <a:t>(3 of 7)</a:t>
            </a:r>
            <a:endParaRPr lang="en-IN"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US" sz="2600" b="1" dirty="0"/>
              <a:t>Definitions:</a:t>
            </a:r>
            <a:r>
              <a:rPr lang="en-US" sz="2600" dirty="0"/>
              <a:t> If </a:t>
            </a:r>
            <a:r>
              <a:rPr lang="en-US" sz="2600" b="1" dirty="0"/>
              <a:t>r</a:t>
            </a:r>
            <a:r>
              <a:rPr lang="en-US" sz="2600" dirty="0"/>
              <a:t> is the position vector of a particle moving along a smooth curve in space, then</a:t>
            </a:r>
          </a:p>
        </p:txBody>
      </p:sp>
      <p:graphicFrame>
        <p:nvGraphicFramePr>
          <p:cNvPr id="22" name="Object 21" descr="v of t = start fraction d r over d t end fraction"/>
          <p:cNvGraphicFramePr>
            <a:graphicFrameLocks noChangeAspect="1"/>
          </p:cNvGraphicFramePr>
          <p:nvPr/>
        </p:nvGraphicFramePr>
        <p:xfrm>
          <a:off x="3924630" y="2574325"/>
          <a:ext cx="1294739" cy="774174"/>
        </p:xfrm>
        <a:graphic>
          <a:graphicData uri="http://schemas.openxmlformats.org/presentationml/2006/ole">
            <mc:AlternateContent xmlns:mc="http://schemas.openxmlformats.org/markup-compatibility/2006">
              <mc:Choice xmlns:v="urn:schemas-microsoft-com:vml" Requires="v">
                <p:oleObj spid="_x0000_s59414" name="Equation" r:id="rId3" imgW="1231560" imgH="736560" progId="Equation.DSMT4">
                  <p:embed/>
                </p:oleObj>
              </mc:Choice>
              <mc:Fallback>
                <p:oleObj name="Equation" r:id="rId3" imgW="1231560" imgH="736560" progId="Equation.DSMT4">
                  <p:embed/>
                  <p:pic>
                    <p:nvPicPr>
                      <p:cNvPr id="22" name="Object 21" descr="v of t = start fraction d r over d t end 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630" y="2574325"/>
                        <a:ext cx="1294739" cy="774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3389085"/>
            <a:ext cx="8077200" cy="1215574"/>
          </a:xfrm>
        </p:spPr>
        <p:txBody>
          <a:bodyPr/>
          <a:lstStyle/>
          <a:p>
            <a:pPr marL="0" indent="0">
              <a:buNone/>
            </a:pPr>
            <a:r>
              <a:rPr lang="en-US" sz="2600" dirty="0"/>
              <a:t>is the particle’s </a:t>
            </a:r>
            <a:r>
              <a:rPr lang="en-US" sz="2600" b="1" dirty="0"/>
              <a:t>velocity vector</a:t>
            </a:r>
            <a:r>
              <a:rPr lang="en-US" sz="2600" dirty="0"/>
              <a:t>, tangent to the curve. At any time </a:t>
            </a:r>
            <a:r>
              <a:rPr lang="en-US" sz="2600" i="1" dirty="0"/>
              <a:t>t</a:t>
            </a:r>
            <a:r>
              <a:rPr lang="en-US" sz="2600" dirty="0"/>
              <a:t>, the direction of </a:t>
            </a:r>
            <a:r>
              <a:rPr lang="en-US" sz="2600" b="1" dirty="0"/>
              <a:t>v</a:t>
            </a:r>
            <a:r>
              <a:rPr lang="en-US" sz="2600" dirty="0"/>
              <a:t> is the </a:t>
            </a:r>
            <a:r>
              <a:rPr lang="en-US" sz="2600" b="1" dirty="0"/>
              <a:t>direction of motion</a:t>
            </a:r>
            <a:r>
              <a:rPr lang="en-US" sz="2600" dirty="0"/>
              <a:t>, the magnitude of </a:t>
            </a:r>
            <a:r>
              <a:rPr lang="en-US" sz="2600" b="1" dirty="0"/>
              <a:t>v</a:t>
            </a:r>
            <a:r>
              <a:rPr lang="en-US" sz="2600" dirty="0"/>
              <a:t> is the particle’s </a:t>
            </a:r>
            <a:r>
              <a:rPr lang="en-US" sz="2600" b="1" dirty="0"/>
              <a:t>speed,</a:t>
            </a:r>
            <a:endParaRPr lang="en-IN" sz="2600" dirty="0"/>
          </a:p>
        </p:txBody>
      </p:sp>
      <p:sp>
        <p:nvSpPr>
          <p:cNvPr id="26" name="Content Placeholder 25"/>
          <p:cNvSpPr>
            <a:spLocks noGrp="1"/>
          </p:cNvSpPr>
          <p:nvPr>
            <p:ph idx="1"/>
          </p:nvPr>
        </p:nvSpPr>
        <p:spPr>
          <a:xfrm>
            <a:off x="478971" y="4821639"/>
            <a:ext cx="2759529" cy="454305"/>
          </a:xfrm>
        </p:spPr>
        <p:txBody>
          <a:bodyPr/>
          <a:lstStyle/>
          <a:p>
            <a:pPr marL="0" indent="0">
              <a:buNone/>
            </a:pPr>
            <a:r>
              <a:rPr lang="en-US" sz="2600" dirty="0"/>
              <a:t>and the derivative</a:t>
            </a:r>
            <a:endParaRPr lang="en-IN" sz="2600" dirty="0"/>
          </a:p>
        </p:txBody>
      </p:sp>
      <p:graphicFrame>
        <p:nvGraphicFramePr>
          <p:cNvPr id="27" name="Object 26" descr="a = start fraction d v over d t end fraction,"/>
          <p:cNvGraphicFramePr>
            <a:graphicFrameLocks noChangeAspect="1"/>
          </p:cNvGraphicFramePr>
          <p:nvPr/>
        </p:nvGraphicFramePr>
        <p:xfrm>
          <a:off x="3288970" y="4643602"/>
          <a:ext cx="1039091" cy="796375"/>
        </p:xfrm>
        <a:graphic>
          <a:graphicData uri="http://schemas.openxmlformats.org/presentationml/2006/ole">
            <mc:AlternateContent xmlns:mc="http://schemas.openxmlformats.org/markup-compatibility/2006">
              <mc:Choice xmlns:v="urn:schemas-microsoft-com:vml" Requires="v">
                <p:oleObj spid="_x0000_s59415" name="Equation" r:id="rId5" imgW="1091880" imgH="838080" progId="Equation.DSMT4">
                  <p:embed/>
                </p:oleObj>
              </mc:Choice>
              <mc:Fallback>
                <p:oleObj name="Equation" r:id="rId5" imgW="1091880" imgH="838080" progId="Equation.DSMT4">
                  <p:embed/>
                  <p:pic>
                    <p:nvPicPr>
                      <p:cNvPr id="27" name="Object 26" descr="a = start fraction d v over d t end fraction,"/>
                      <p:cNvPicPr/>
                      <p:nvPr/>
                    </p:nvPicPr>
                    <p:blipFill>
                      <a:blip r:embed="rId6"/>
                      <a:stretch>
                        <a:fillRect/>
                      </a:stretch>
                    </p:blipFill>
                    <p:spPr>
                      <a:xfrm>
                        <a:off x="3288970" y="4643602"/>
                        <a:ext cx="1039091" cy="796375"/>
                      </a:xfrm>
                      <a:prstGeom prst="rect">
                        <a:avLst/>
                      </a:prstGeom>
                    </p:spPr>
                  </p:pic>
                </p:oleObj>
              </mc:Fallback>
            </mc:AlternateContent>
          </a:graphicData>
        </a:graphic>
      </p:graphicFrame>
      <p:sp>
        <p:nvSpPr>
          <p:cNvPr id="29" name="Content Placeholder 28"/>
          <p:cNvSpPr>
            <a:spLocks noGrp="1"/>
          </p:cNvSpPr>
          <p:nvPr>
            <p:ph idx="1"/>
          </p:nvPr>
        </p:nvSpPr>
        <p:spPr>
          <a:xfrm>
            <a:off x="4419600" y="4821639"/>
            <a:ext cx="4495800" cy="454305"/>
          </a:xfrm>
        </p:spPr>
        <p:txBody>
          <a:bodyPr/>
          <a:lstStyle/>
          <a:p>
            <a:pPr marL="0" indent="0">
              <a:buNone/>
            </a:pPr>
            <a:r>
              <a:rPr lang="en-US" sz="2600" dirty="0"/>
              <a:t>when it exists, is the particle’s</a:t>
            </a:r>
          </a:p>
        </p:txBody>
      </p:sp>
      <p:sp>
        <p:nvSpPr>
          <p:cNvPr id="31" name="Content Placeholder 30"/>
          <p:cNvSpPr>
            <a:spLocks noGrp="1"/>
          </p:cNvSpPr>
          <p:nvPr>
            <p:ph idx="1"/>
          </p:nvPr>
        </p:nvSpPr>
        <p:spPr>
          <a:xfrm>
            <a:off x="478971" y="5492924"/>
            <a:ext cx="5159829" cy="530662"/>
          </a:xfrm>
        </p:spPr>
        <p:txBody>
          <a:bodyPr/>
          <a:lstStyle/>
          <a:p>
            <a:pPr marL="0" indent="0">
              <a:buNone/>
            </a:pPr>
            <a:r>
              <a:rPr lang="en-US" sz="2600" b="1" dirty="0"/>
              <a:t>acceleration vector.</a:t>
            </a:r>
            <a:r>
              <a:rPr lang="en-US" sz="2600" dirty="0"/>
              <a:t> In summary,</a:t>
            </a:r>
          </a:p>
        </p:txBody>
      </p:sp>
    </p:spTree>
    <p:extLst>
      <p:ext uri="{BB962C8B-B14F-4D97-AF65-F5344CB8AC3E}">
        <p14:creationId xmlns:p14="http://schemas.microsoft.com/office/powerpoint/2010/main" val="117415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Derivatives and Motion </a:t>
            </a:r>
            <a:r>
              <a:rPr lang="en-US" sz="2000" b="0" dirty="0"/>
              <a:t>(4 of 7)</a:t>
            </a:r>
            <a:endParaRPr lang="en-IN" dirty="0"/>
          </a:p>
        </p:txBody>
      </p:sp>
      <p:sp>
        <p:nvSpPr>
          <p:cNvPr id="3" name="Content Placeholder 2"/>
          <p:cNvSpPr>
            <a:spLocks noGrp="1"/>
          </p:cNvSpPr>
          <p:nvPr>
            <p:ph idx="1"/>
          </p:nvPr>
        </p:nvSpPr>
        <p:spPr>
          <a:xfrm>
            <a:off x="457200" y="1600200"/>
            <a:ext cx="6172200" cy="498231"/>
          </a:xfrm>
        </p:spPr>
        <p:txBody>
          <a:bodyPr/>
          <a:lstStyle/>
          <a:p>
            <a:pPr marL="0" indent="0">
              <a:buNone/>
            </a:pPr>
            <a:r>
              <a:rPr lang="en-US" b="1" dirty="0"/>
              <a:t>1.</a:t>
            </a:r>
            <a:r>
              <a:rPr lang="en-US" dirty="0"/>
              <a:t> Velocity is the derivative of position:</a:t>
            </a:r>
          </a:p>
        </p:txBody>
      </p:sp>
      <p:graphicFrame>
        <p:nvGraphicFramePr>
          <p:cNvPr id="22" name="Object 21" descr="v = start fraction d r over d t end fraction."/>
          <p:cNvGraphicFramePr>
            <a:graphicFrameLocks noChangeAspect="1"/>
          </p:cNvGraphicFramePr>
          <p:nvPr/>
        </p:nvGraphicFramePr>
        <p:xfrm>
          <a:off x="6720113" y="1383156"/>
          <a:ext cx="1137158" cy="891286"/>
        </p:xfrm>
        <a:graphic>
          <a:graphicData uri="http://schemas.openxmlformats.org/presentationml/2006/ole">
            <mc:AlternateContent xmlns:mc="http://schemas.openxmlformats.org/markup-compatibility/2006">
              <mc:Choice xmlns:v="urn:schemas-microsoft-com:vml" Requires="v">
                <p:oleObj spid="_x0000_s60458" name="Equation" r:id="rId3" imgW="939600" imgH="736560" progId="Equation.DSMT4">
                  <p:embed/>
                </p:oleObj>
              </mc:Choice>
              <mc:Fallback>
                <p:oleObj name="Equation" r:id="rId3" imgW="939600" imgH="736560" progId="Equation.DSMT4">
                  <p:embed/>
                  <p:pic>
                    <p:nvPicPr>
                      <p:cNvPr id="22" name="Object 21" descr="v = start fraction d r over d t end fra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0113" y="1383156"/>
                        <a:ext cx="1137158" cy="891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2409590"/>
            <a:ext cx="6096000" cy="486010"/>
          </a:xfrm>
        </p:spPr>
        <p:txBody>
          <a:bodyPr/>
          <a:lstStyle/>
          <a:p>
            <a:pPr marL="0" indent="0">
              <a:buNone/>
            </a:pPr>
            <a:r>
              <a:rPr lang="en-US" b="1" dirty="0"/>
              <a:t>2.</a:t>
            </a:r>
            <a:r>
              <a:rPr lang="en-US" dirty="0"/>
              <a:t> Speed is the magnitude of velocity:</a:t>
            </a:r>
          </a:p>
        </p:txBody>
      </p:sp>
      <p:graphicFrame>
        <p:nvGraphicFramePr>
          <p:cNvPr id="25" name="Object 24" descr="Speed = the absolute value of v."/>
          <p:cNvGraphicFramePr>
            <a:graphicFrameLocks noChangeAspect="1"/>
          </p:cNvGraphicFramePr>
          <p:nvPr/>
        </p:nvGraphicFramePr>
        <p:xfrm>
          <a:off x="6658168" y="2403727"/>
          <a:ext cx="1736471" cy="522478"/>
        </p:xfrm>
        <a:graphic>
          <a:graphicData uri="http://schemas.openxmlformats.org/presentationml/2006/ole">
            <mc:AlternateContent xmlns:mc="http://schemas.openxmlformats.org/markup-compatibility/2006">
              <mc:Choice xmlns:v="urn:schemas-microsoft-com:vml" Requires="v">
                <p:oleObj spid="_x0000_s60459" name="Equation" r:id="rId5" imgW="1434960" imgH="431640" progId="Equation.DSMT4">
                  <p:embed/>
                </p:oleObj>
              </mc:Choice>
              <mc:Fallback>
                <p:oleObj name="Equation" r:id="rId5" imgW="1434960" imgH="431640" progId="Equation.DSMT4">
                  <p:embed/>
                  <p:pic>
                    <p:nvPicPr>
                      <p:cNvPr id="25" name="Object 24" descr="Speed = the absolute value of 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8168" y="2403727"/>
                        <a:ext cx="1736471"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p:cNvSpPr>
            <a:spLocks noGrp="1"/>
          </p:cNvSpPr>
          <p:nvPr>
            <p:ph idx="1"/>
          </p:nvPr>
        </p:nvSpPr>
        <p:spPr>
          <a:xfrm>
            <a:off x="457200" y="3169520"/>
            <a:ext cx="6858000" cy="488079"/>
          </a:xfrm>
        </p:spPr>
        <p:txBody>
          <a:bodyPr/>
          <a:lstStyle/>
          <a:p>
            <a:pPr marL="0" indent="0">
              <a:buNone/>
            </a:pPr>
            <a:r>
              <a:rPr lang="en-US" b="1" dirty="0"/>
              <a:t>3.</a:t>
            </a:r>
            <a:r>
              <a:rPr lang="en-US" dirty="0"/>
              <a:t> Acceleration is the derivative of velocity:</a:t>
            </a:r>
          </a:p>
        </p:txBody>
      </p:sp>
      <p:graphicFrame>
        <p:nvGraphicFramePr>
          <p:cNvPr id="28" name="Object 27" descr="a = start fraction d v over d t end fraction = start fraction d squared r over d t squared end fraction."/>
          <p:cNvGraphicFramePr>
            <a:graphicFrameLocks noChangeAspect="1"/>
          </p:cNvGraphicFramePr>
          <p:nvPr/>
        </p:nvGraphicFramePr>
        <p:xfrm>
          <a:off x="870125" y="3773411"/>
          <a:ext cx="2089912" cy="937387"/>
        </p:xfrm>
        <a:graphic>
          <a:graphicData uri="http://schemas.openxmlformats.org/presentationml/2006/ole">
            <mc:AlternateContent xmlns:mc="http://schemas.openxmlformats.org/markup-compatibility/2006">
              <mc:Choice xmlns:v="urn:schemas-microsoft-com:vml" Requires="v">
                <p:oleObj spid="_x0000_s60460" name="Equation" r:id="rId7" imgW="1726920" imgH="774360" progId="Equation.DSMT4">
                  <p:embed/>
                </p:oleObj>
              </mc:Choice>
              <mc:Fallback>
                <p:oleObj name="Equation" r:id="rId7" imgW="1726920" imgH="774360" progId="Equation.DSMT4">
                  <p:embed/>
                  <p:pic>
                    <p:nvPicPr>
                      <p:cNvPr id="28" name="Object 27" descr="a = start fraction d v over d t end fraction = start fraction d squared r over d t squared end frac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0125" y="3773411"/>
                        <a:ext cx="2089912" cy="93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Content Placeholder 29"/>
          <p:cNvSpPr>
            <a:spLocks noGrp="1"/>
          </p:cNvSpPr>
          <p:nvPr>
            <p:ph idx="1"/>
          </p:nvPr>
        </p:nvSpPr>
        <p:spPr>
          <a:xfrm>
            <a:off x="457200" y="4874666"/>
            <a:ext cx="2895600" cy="482780"/>
          </a:xfrm>
        </p:spPr>
        <p:txBody>
          <a:bodyPr/>
          <a:lstStyle/>
          <a:p>
            <a:pPr marL="0" indent="0">
              <a:buNone/>
            </a:pPr>
            <a:r>
              <a:rPr lang="en-US" b="1" dirty="0"/>
              <a:t>4. </a:t>
            </a:r>
            <a:r>
              <a:rPr lang="en-US" dirty="0"/>
              <a:t>The unit vector</a:t>
            </a:r>
            <a:endParaRPr lang="en-IN" dirty="0"/>
          </a:p>
        </p:txBody>
      </p:sp>
      <p:graphicFrame>
        <p:nvGraphicFramePr>
          <p:cNvPr id="31" name="Object 30" descr="start fraction v over the absolute value of v end fraction"/>
          <p:cNvGraphicFramePr>
            <a:graphicFrameLocks noChangeAspect="1"/>
          </p:cNvGraphicFramePr>
          <p:nvPr/>
        </p:nvGraphicFramePr>
        <p:xfrm>
          <a:off x="3424299" y="4752727"/>
          <a:ext cx="355023" cy="841375"/>
        </p:xfrm>
        <a:graphic>
          <a:graphicData uri="http://schemas.openxmlformats.org/presentationml/2006/ole">
            <mc:AlternateContent xmlns:mc="http://schemas.openxmlformats.org/markup-compatibility/2006">
              <mc:Choice xmlns:v="urn:schemas-microsoft-com:vml" Requires="v">
                <p:oleObj spid="_x0000_s60461" name="Equation" r:id="rId9" imgW="355320" imgH="838080" progId="Equation.DSMT4">
                  <p:embed/>
                </p:oleObj>
              </mc:Choice>
              <mc:Fallback>
                <p:oleObj name="Equation" r:id="rId9" imgW="355320" imgH="838080" progId="Equation.DSMT4">
                  <p:embed/>
                  <p:pic>
                    <p:nvPicPr>
                      <p:cNvPr id="31" name="Object 30" descr="start fraction v over the absolute value of v end fraction"/>
                      <p:cNvPicPr>
                        <a:picLocks noChangeAspect="1" noChangeArrowheads="1"/>
                      </p:cNvPicPr>
                      <p:nvPr/>
                    </p:nvPicPr>
                    <p:blipFill>
                      <a:blip r:embed="rId10"/>
                      <a:srcRect/>
                      <a:stretch>
                        <a:fillRect/>
                      </a:stretch>
                    </p:blipFill>
                    <p:spPr bwMode="auto">
                      <a:xfrm>
                        <a:off x="3424299" y="4752727"/>
                        <a:ext cx="355023"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Content Placeholder 32"/>
          <p:cNvSpPr>
            <a:spLocks noGrp="1"/>
          </p:cNvSpPr>
          <p:nvPr>
            <p:ph idx="1"/>
          </p:nvPr>
        </p:nvSpPr>
        <p:spPr>
          <a:xfrm>
            <a:off x="3944256" y="4922904"/>
            <a:ext cx="4114800" cy="487296"/>
          </a:xfrm>
        </p:spPr>
        <p:txBody>
          <a:bodyPr/>
          <a:lstStyle/>
          <a:p>
            <a:pPr marL="0" indent="0">
              <a:buNone/>
            </a:pPr>
            <a:r>
              <a:rPr lang="en-US" dirty="0"/>
              <a:t>is the direction of motion</a:t>
            </a:r>
          </a:p>
        </p:txBody>
      </p:sp>
      <p:sp>
        <p:nvSpPr>
          <p:cNvPr id="35" name="Content Placeholder 34"/>
          <p:cNvSpPr>
            <a:spLocks noGrp="1"/>
          </p:cNvSpPr>
          <p:nvPr>
            <p:ph idx="1"/>
          </p:nvPr>
        </p:nvSpPr>
        <p:spPr>
          <a:xfrm>
            <a:off x="457200" y="5594102"/>
            <a:ext cx="1524000" cy="495356"/>
          </a:xfrm>
        </p:spPr>
        <p:txBody>
          <a:bodyPr/>
          <a:lstStyle/>
          <a:p>
            <a:pPr marL="0" indent="0">
              <a:buNone/>
            </a:pPr>
            <a:r>
              <a:rPr lang="en-US" dirty="0"/>
              <a:t>at time </a:t>
            </a:r>
            <a:r>
              <a:rPr lang="en-US" i="1" dirty="0"/>
              <a:t>t.</a:t>
            </a:r>
            <a:endParaRPr lang="en-US" dirty="0"/>
          </a:p>
        </p:txBody>
      </p:sp>
    </p:spTree>
    <p:extLst>
      <p:ext uri="{BB962C8B-B14F-4D97-AF65-F5344CB8AC3E}">
        <p14:creationId xmlns:p14="http://schemas.microsoft.com/office/powerpoint/2010/main" val="42255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Derivatives and Motion </a:t>
            </a:r>
            <a:r>
              <a:rPr lang="en-US" sz="2000" b="0" dirty="0"/>
              <a:t>(5 of 7)</a:t>
            </a:r>
            <a:endParaRPr lang="en-IN" dirty="0"/>
          </a:p>
        </p:txBody>
      </p:sp>
      <p:pic>
        <p:nvPicPr>
          <p:cNvPr id="6" name="Content Placeholder 5" descr="A graph displays the motion and the velocity vector at t = start fraction 7 pi over 4 end fraction. For long description in Notes pane, press F6.">
            <a:extLst>
              <a:ext uri="{FF2B5EF4-FFF2-40B4-BE49-F238E27FC236}">
                <a16:creationId xmlns:a16="http://schemas.microsoft.com/office/drawing/2014/main" id="{EE517E11-6B4F-4211-BAA9-F95246C35A7B}"/>
              </a:ext>
              <a:ext uri="{C183D7F6-B498-43B3-948B-1728B52AA6E4}">
                <adec:decorative xmlns:adec="http://schemas.microsoft.com/office/drawing/2017/decorative" val="1"/>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2623652" y="1468272"/>
            <a:ext cx="3400715" cy="3574618"/>
          </a:xfrm>
        </p:spPr>
      </p:pic>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57200" y="5157520"/>
            <a:ext cx="6248400" cy="429530"/>
          </a:xfrm>
        </p:spPr>
        <p:txBody>
          <a:bodyPr/>
          <a:lstStyle/>
          <a:p>
            <a:pPr marL="0" indent="0">
              <a:buNone/>
            </a:pPr>
            <a:r>
              <a:rPr lang="en-US" dirty="0"/>
              <a:t>The curve and the velocity vector when</a:t>
            </a:r>
            <a:endParaRPr lang="en-IN" dirty="0"/>
          </a:p>
        </p:txBody>
      </p:sp>
      <p:graphicFrame>
        <p:nvGraphicFramePr>
          <p:cNvPr id="23" name="Object 22" descr="t = start fraction 7 pi over 4 end fraction"/>
          <p:cNvGraphicFramePr>
            <a:graphicFrameLocks noChangeAspect="1"/>
          </p:cNvGraphicFramePr>
          <p:nvPr/>
        </p:nvGraphicFramePr>
        <p:xfrm>
          <a:off x="6865257" y="5042890"/>
          <a:ext cx="939800" cy="825500"/>
        </p:xfrm>
        <a:graphic>
          <a:graphicData uri="http://schemas.openxmlformats.org/presentationml/2006/ole">
            <mc:AlternateContent xmlns:mc="http://schemas.openxmlformats.org/markup-compatibility/2006">
              <mc:Choice xmlns:v="urn:schemas-microsoft-com:vml" Requires="v">
                <p:oleObj spid="_x0000_s61452" name="Equation" r:id="rId5" imgW="939600" imgH="825480" progId="Equation.DSMT4">
                  <p:embed/>
                </p:oleObj>
              </mc:Choice>
              <mc:Fallback>
                <p:oleObj name="Equation" r:id="rId5" imgW="939600" imgH="825480" progId="Equation.DSMT4">
                  <p:embed/>
                  <p:pic>
                    <p:nvPicPr>
                      <p:cNvPr id="23" name="Object 22" descr="t = start fraction 7 pi over 4 end fraction"/>
                      <p:cNvPicPr/>
                      <p:nvPr/>
                    </p:nvPicPr>
                    <p:blipFill>
                      <a:blip r:embed="rId6"/>
                      <a:stretch>
                        <a:fillRect/>
                      </a:stretch>
                    </p:blipFill>
                    <p:spPr>
                      <a:xfrm>
                        <a:off x="6865257" y="5042890"/>
                        <a:ext cx="939800" cy="825500"/>
                      </a:xfrm>
                      <a:prstGeom prst="rect">
                        <a:avLst/>
                      </a:prstGeom>
                    </p:spPr>
                  </p:pic>
                </p:oleObj>
              </mc:Fallback>
            </mc:AlternateContent>
          </a:graphicData>
        </a:graphic>
      </p:graphicFrame>
      <p:sp>
        <p:nvSpPr>
          <p:cNvPr id="25" name="Content Placeholder 24">
            <a:extLst>
              <a:ext uri="{C183D7F6-B498-43B3-948B-1728B52AA6E4}">
                <adec:decorative xmlns:adec="http://schemas.microsoft.com/office/drawing/2017/decorative" val="1"/>
              </a:ext>
            </a:extLst>
          </p:cNvPr>
          <p:cNvSpPr>
            <a:spLocks noGrp="1"/>
          </p:cNvSpPr>
          <p:nvPr>
            <p:ph idx="13"/>
          </p:nvPr>
        </p:nvSpPr>
        <p:spPr>
          <a:xfrm>
            <a:off x="457200" y="5742670"/>
            <a:ext cx="5791200" cy="429530"/>
          </a:xfrm>
        </p:spPr>
        <p:txBody>
          <a:bodyPr/>
          <a:lstStyle/>
          <a:p>
            <a:pPr marL="0" indent="0">
              <a:buNone/>
            </a:pPr>
            <a:r>
              <a:rPr lang="en-US" dirty="0"/>
              <a:t>for the motion given in the Example.</a:t>
            </a:r>
          </a:p>
        </p:txBody>
      </p:sp>
    </p:spTree>
    <p:extLst>
      <p:ext uri="{BB962C8B-B14F-4D97-AF65-F5344CB8AC3E}">
        <p14:creationId xmlns:p14="http://schemas.microsoft.com/office/powerpoint/2010/main" val="187330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Derivatives and Motion </a:t>
            </a:r>
            <a:r>
              <a:rPr lang="en-US" sz="2000" b="0" dirty="0"/>
              <a:t>(6 of 7)</a:t>
            </a:r>
            <a:endParaRPr lang="en-IN" dirty="0"/>
          </a:p>
        </p:txBody>
      </p:sp>
      <p:sp>
        <p:nvSpPr>
          <p:cNvPr id="3" name="Content Placeholder 2"/>
          <p:cNvSpPr>
            <a:spLocks noGrp="1"/>
          </p:cNvSpPr>
          <p:nvPr>
            <p:ph idx="1"/>
          </p:nvPr>
        </p:nvSpPr>
        <p:spPr>
          <a:xfrm>
            <a:off x="457200" y="1600200"/>
            <a:ext cx="8458200" cy="914399"/>
          </a:xfrm>
        </p:spPr>
        <p:txBody>
          <a:bodyPr/>
          <a:lstStyle/>
          <a:p>
            <a:pPr marL="0" indent="0">
              <a:buNone/>
            </a:pPr>
            <a:r>
              <a:rPr lang="en-US" sz="2600" b="1" dirty="0"/>
              <a:t>Example: </a:t>
            </a:r>
            <a:r>
              <a:rPr lang="en-US" sz="2600" dirty="0"/>
              <a:t>Find the velocity, speed, and acceleration of a particle whose motion in space is given by the position</a:t>
            </a:r>
          </a:p>
        </p:txBody>
      </p:sp>
      <p:sp>
        <p:nvSpPr>
          <p:cNvPr id="23" name="Content Placeholder 22"/>
          <p:cNvSpPr>
            <a:spLocks noGrp="1"/>
          </p:cNvSpPr>
          <p:nvPr>
            <p:ph idx="1"/>
          </p:nvPr>
        </p:nvSpPr>
        <p:spPr>
          <a:xfrm>
            <a:off x="457201" y="2581777"/>
            <a:ext cx="1066800" cy="457200"/>
          </a:xfrm>
        </p:spPr>
        <p:txBody>
          <a:bodyPr/>
          <a:lstStyle/>
          <a:p>
            <a:pPr marL="0" indent="0">
              <a:buNone/>
            </a:pPr>
            <a:r>
              <a:rPr lang="en-US" sz="2600" dirty="0"/>
              <a:t>vector</a:t>
            </a:r>
          </a:p>
        </p:txBody>
      </p:sp>
      <p:graphicFrame>
        <p:nvGraphicFramePr>
          <p:cNvPr id="24" name="Object 23" descr="r of t = 2 cosine of t i + 2 sine of t j + 5 cosine squared of t k."/>
          <p:cNvGraphicFramePr>
            <a:graphicFrameLocks noChangeAspect="1"/>
          </p:cNvGraphicFramePr>
          <p:nvPr/>
        </p:nvGraphicFramePr>
        <p:xfrm>
          <a:off x="1576913" y="2557259"/>
          <a:ext cx="4707890" cy="447040"/>
        </p:xfrm>
        <a:graphic>
          <a:graphicData uri="http://schemas.openxmlformats.org/presentationml/2006/ole">
            <mc:AlternateContent xmlns:mc="http://schemas.openxmlformats.org/markup-compatibility/2006">
              <mc:Choice xmlns:v="urn:schemas-microsoft-com:vml" Requires="v">
                <p:oleObj spid="_x0000_s62516" name="Equation" r:id="rId3" imgW="4279680" imgH="406080" progId="Equation.DSMT4">
                  <p:embed/>
                </p:oleObj>
              </mc:Choice>
              <mc:Fallback>
                <p:oleObj name="Equation" r:id="rId3" imgW="4279680" imgH="406080" progId="Equation.DSMT4">
                  <p:embed/>
                  <p:pic>
                    <p:nvPicPr>
                      <p:cNvPr id="24" name="Object 23" descr="r of t = 2 cosine of t i + 2 sine of t j + 5 cosine squared of t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6913" y="2557259"/>
                        <a:ext cx="4707890" cy="44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457200" y="3248885"/>
            <a:ext cx="3886200" cy="480820"/>
          </a:xfrm>
        </p:spPr>
        <p:txBody>
          <a:bodyPr/>
          <a:lstStyle/>
          <a:p>
            <a:pPr marL="0" indent="0">
              <a:buNone/>
            </a:pPr>
            <a:r>
              <a:rPr lang="en-US" sz="2600" dirty="0"/>
              <a:t>Sketch the velocity vector</a:t>
            </a:r>
            <a:endParaRPr lang="en-IN" sz="2600" dirty="0"/>
          </a:p>
        </p:txBody>
      </p:sp>
      <p:graphicFrame>
        <p:nvGraphicFramePr>
          <p:cNvPr id="27" name="Object 26" descr="v left parenthesis start fraction 7 pi over 4 end fraction right parenthesis."/>
          <p:cNvGraphicFramePr>
            <a:graphicFrameLocks noChangeAspect="1"/>
          </p:cNvGraphicFramePr>
          <p:nvPr/>
        </p:nvGraphicFramePr>
        <p:xfrm>
          <a:off x="4414360" y="3060700"/>
          <a:ext cx="1039813" cy="854075"/>
        </p:xfrm>
        <a:graphic>
          <a:graphicData uri="http://schemas.openxmlformats.org/presentationml/2006/ole">
            <mc:AlternateContent xmlns:mc="http://schemas.openxmlformats.org/markup-compatibility/2006">
              <mc:Choice xmlns:v="urn:schemas-microsoft-com:vml" Requires="v">
                <p:oleObj spid="_x0000_s62517" name="Equation" r:id="rId5" imgW="1143000" imgH="939600" progId="Equation.DSMT4">
                  <p:embed/>
                </p:oleObj>
              </mc:Choice>
              <mc:Fallback>
                <p:oleObj name="Equation" r:id="rId5" imgW="1143000" imgH="939600" progId="Equation.DSMT4">
                  <p:embed/>
                  <p:pic>
                    <p:nvPicPr>
                      <p:cNvPr id="27" name="Object 26" descr="v left parenthesis start fraction 7 pi over 4 end fraction right parenthesis."/>
                      <p:cNvPicPr/>
                      <p:nvPr/>
                    </p:nvPicPr>
                    <p:blipFill>
                      <a:blip r:embed="rId6"/>
                      <a:stretch>
                        <a:fillRect/>
                      </a:stretch>
                    </p:blipFill>
                    <p:spPr>
                      <a:xfrm>
                        <a:off x="4414360" y="3060700"/>
                        <a:ext cx="1039813" cy="854075"/>
                      </a:xfrm>
                      <a:prstGeom prst="rect">
                        <a:avLst/>
                      </a:prstGeom>
                    </p:spPr>
                  </p:pic>
                </p:oleObj>
              </mc:Fallback>
            </mc:AlternateContent>
          </a:graphicData>
        </a:graphic>
      </p:graphicFrame>
      <p:sp>
        <p:nvSpPr>
          <p:cNvPr id="29" name="Content Placeholder 28"/>
          <p:cNvSpPr>
            <a:spLocks noGrp="1"/>
          </p:cNvSpPr>
          <p:nvPr>
            <p:ph idx="1"/>
          </p:nvPr>
        </p:nvSpPr>
        <p:spPr>
          <a:xfrm>
            <a:off x="457200" y="3951234"/>
            <a:ext cx="8458200" cy="858279"/>
          </a:xfrm>
        </p:spPr>
        <p:txBody>
          <a:bodyPr/>
          <a:lstStyle/>
          <a:p>
            <a:pPr marL="0" indent="0">
              <a:buNone/>
            </a:pPr>
            <a:r>
              <a:rPr lang="en-US" sz="2600" b="1" dirty="0"/>
              <a:t>Solution:</a:t>
            </a:r>
            <a:r>
              <a:rPr lang="en-US" sz="2600" dirty="0"/>
              <a:t> The velocity and acceleration vectors at time </a:t>
            </a:r>
            <a:r>
              <a:rPr lang="en-US" sz="2600" i="1" dirty="0"/>
              <a:t>t </a:t>
            </a:r>
            <a:r>
              <a:rPr lang="en-US" sz="2600" dirty="0"/>
              <a:t>are</a:t>
            </a:r>
          </a:p>
        </p:txBody>
      </p:sp>
      <p:graphicFrame>
        <p:nvGraphicFramePr>
          <p:cNvPr id="30" name="Object 29" descr="v of t = r prime of t = negative 2 sine of t i + 2 cosine of t j minus 10 cosine of t sine of t k"/>
          <p:cNvGraphicFramePr>
            <a:graphicFrameLocks noChangeAspect="1"/>
          </p:cNvGraphicFramePr>
          <p:nvPr/>
        </p:nvGraphicFramePr>
        <p:xfrm>
          <a:off x="1487486" y="4853757"/>
          <a:ext cx="6482080" cy="474980"/>
        </p:xfrm>
        <a:graphic>
          <a:graphicData uri="http://schemas.openxmlformats.org/presentationml/2006/ole">
            <mc:AlternateContent xmlns:mc="http://schemas.openxmlformats.org/markup-compatibility/2006">
              <mc:Choice xmlns:v="urn:schemas-microsoft-com:vml" Requires="v">
                <p:oleObj spid="_x0000_s62518" name="Equation" r:id="rId7" imgW="5892480" imgH="431640" progId="Equation.DSMT4">
                  <p:embed/>
                </p:oleObj>
              </mc:Choice>
              <mc:Fallback>
                <p:oleObj name="Equation" r:id="rId7" imgW="5892480" imgH="431640" progId="Equation.DSMT4">
                  <p:embed/>
                  <p:pic>
                    <p:nvPicPr>
                      <p:cNvPr id="30" name="Object 29" descr="v of t = r prime of t = negative 2 sine of t i + 2 cosine of t j minus 10 cosine of t sine of t 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7486" y="4853757"/>
                        <a:ext cx="648208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4" descr="= negative 2 sine of t i + 2 cosine of t j minus 5 sine of 2 t k,"/>
          <p:cNvGraphicFramePr>
            <a:graphicFrameLocks noChangeAspect="1"/>
          </p:cNvGraphicFramePr>
          <p:nvPr/>
        </p:nvGraphicFramePr>
        <p:xfrm>
          <a:off x="3129041" y="5385125"/>
          <a:ext cx="4330700" cy="377190"/>
        </p:xfrm>
        <a:graphic>
          <a:graphicData uri="http://schemas.openxmlformats.org/presentationml/2006/ole">
            <mc:AlternateContent xmlns:mc="http://schemas.openxmlformats.org/markup-compatibility/2006">
              <mc:Choice xmlns:v="urn:schemas-microsoft-com:vml" Requires="v">
                <p:oleObj spid="_x0000_s62519" name="Equation" r:id="rId9" imgW="3936960" imgH="342720" progId="Equation.DSMT4">
                  <p:embed/>
                </p:oleObj>
              </mc:Choice>
              <mc:Fallback>
                <p:oleObj name="Equation" r:id="rId9" imgW="3936960" imgH="342720" progId="Equation.DSMT4">
                  <p:embed/>
                  <p:pic>
                    <p:nvPicPr>
                      <p:cNvPr id="31" name="Object 4" descr="= negative 2 sine of t i + 2 cosine of t j minus 5 sine of 2 t 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9041" y="5385125"/>
                        <a:ext cx="4330700" cy="37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5" descr="a of t = r double prime of t = negative 2 cosine of t i minus 2 sine of t j minus 10 cosine of 2 t k,"/>
          <p:cNvGraphicFramePr>
            <a:graphicFrameLocks noChangeAspect="1"/>
          </p:cNvGraphicFramePr>
          <p:nvPr/>
        </p:nvGraphicFramePr>
        <p:xfrm>
          <a:off x="1509253" y="5804657"/>
          <a:ext cx="6160770" cy="474980"/>
        </p:xfrm>
        <a:graphic>
          <a:graphicData uri="http://schemas.openxmlformats.org/presentationml/2006/ole">
            <mc:AlternateContent xmlns:mc="http://schemas.openxmlformats.org/markup-compatibility/2006">
              <mc:Choice xmlns:v="urn:schemas-microsoft-com:vml" Requires="v">
                <p:oleObj spid="_x0000_s62520" name="Equation" r:id="rId11" imgW="5600520" imgH="431640" progId="Equation.DSMT4">
                  <p:embed/>
                </p:oleObj>
              </mc:Choice>
              <mc:Fallback>
                <p:oleObj name="Equation" r:id="rId11" imgW="5600520" imgH="431640" progId="Equation.DSMT4">
                  <p:embed/>
                  <p:pic>
                    <p:nvPicPr>
                      <p:cNvPr id="32" name="Object 5" descr="a of t = r double prime of t = negative 2 cosine of t i minus 2 sine of t j minus 10 cosine of 2 t 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9253" y="5804657"/>
                        <a:ext cx="616077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595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Derivatives and Motion </a:t>
            </a:r>
            <a:r>
              <a:rPr lang="en-US" sz="2000" b="0" dirty="0"/>
              <a:t>(7 of 7)</a:t>
            </a:r>
            <a:endParaRPr lang="en-IN" dirty="0"/>
          </a:p>
        </p:txBody>
      </p:sp>
      <p:sp>
        <p:nvSpPr>
          <p:cNvPr id="3" name="Content Placeholder 2"/>
          <p:cNvSpPr>
            <a:spLocks noGrp="1"/>
          </p:cNvSpPr>
          <p:nvPr>
            <p:ph idx="1"/>
          </p:nvPr>
        </p:nvSpPr>
        <p:spPr>
          <a:xfrm>
            <a:off x="457200" y="1600200"/>
            <a:ext cx="8229600" cy="1142999"/>
          </a:xfrm>
        </p:spPr>
        <p:txBody>
          <a:bodyPr/>
          <a:lstStyle/>
          <a:p>
            <a:pPr>
              <a:buNone/>
            </a:pPr>
            <a:r>
              <a:rPr lang="en-US" b="1" dirty="0"/>
              <a:t>Solution (concluded):</a:t>
            </a:r>
          </a:p>
          <a:p>
            <a:pPr>
              <a:buNone/>
            </a:pPr>
            <a:r>
              <a:rPr lang="en-US" dirty="0"/>
              <a:t>and the speed is</a:t>
            </a:r>
          </a:p>
        </p:txBody>
      </p:sp>
      <p:graphicFrame>
        <p:nvGraphicFramePr>
          <p:cNvPr id="22" name="Object 21" descr="the absolute value of start expression v of t end expression = the square root of start expression left parenthesis negative 2 sine of t right parenthesis squared + left parenthesis 2 cosine of t right parenthesis squared + left parenthesis negative 5 sine of 2 t right parenthesis squared end expression = the square root of start expression 4 + 25 sine squared of 2 t end expression."/>
          <p:cNvGraphicFramePr>
            <a:graphicFrameLocks noChangeAspect="1"/>
          </p:cNvGraphicFramePr>
          <p:nvPr/>
        </p:nvGraphicFramePr>
        <p:xfrm>
          <a:off x="529561" y="3029984"/>
          <a:ext cx="8021378" cy="620139"/>
        </p:xfrm>
        <a:graphic>
          <a:graphicData uri="http://schemas.openxmlformats.org/presentationml/2006/ole">
            <mc:AlternateContent xmlns:mc="http://schemas.openxmlformats.org/markup-compatibility/2006">
              <mc:Choice xmlns:v="urn:schemas-microsoft-com:vml" Requires="v">
                <p:oleObj spid="_x0000_s63520" name="Equation" r:id="rId3" imgW="7556400" imgH="583920" progId="Equation.DSMT4">
                  <p:embed/>
                </p:oleObj>
              </mc:Choice>
              <mc:Fallback>
                <p:oleObj name="Equation" r:id="rId3" imgW="7556400" imgH="583920" progId="Equation.DSMT4">
                  <p:embed/>
                  <p:pic>
                    <p:nvPicPr>
                      <p:cNvPr id="22" name="Object 21" descr="the absolute value of start expression v of t end expression = the square root of start expression left parenthesis negative 2 sine of t right parenthesis squared + left parenthesis 2 cosine of t right parenthesis squared + left parenthesis negative 5 sine of 2 t right parenthesis squared end expression = the square root of start expression 4 + 25 sine squared of 2 t end expre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61" y="3029984"/>
                        <a:ext cx="8021378" cy="620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199" y="3958268"/>
            <a:ext cx="1101969" cy="496501"/>
          </a:xfrm>
        </p:spPr>
        <p:txBody>
          <a:bodyPr/>
          <a:lstStyle/>
          <a:p>
            <a:pPr marL="0" indent="0">
              <a:buNone/>
            </a:pPr>
            <a:r>
              <a:rPr lang="en-US" dirty="0"/>
              <a:t>When</a:t>
            </a:r>
            <a:endParaRPr lang="en-IN" dirty="0"/>
          </a:p>
        </p:txBody>
      </p:sp>
      <p:graphicFrame>
        <p:nvGraphicFramePr>
          <p:cNvPr id="25" name="Object 24" descr="t = start fraction 7 pi over 4 end fraction,"/>
          <p:cNvGraphicFramePr>
            <a:graphicFrameLocks noChangeAspect="1"/>
          </p:cNvGraphicFramePr>
          <p:nvPr/>
        </p:nvGraphicFramePr>
        <p:xfrm>
          <a:off x="1676400" y="3770040"/>
          <a:ext cx="1054100" cy="825500"/>
        </p:xfrm>
        <a:graphic>
          <a:graphicData uri="http://schemas.openxmlformats.org/presentationml/2006/ole">
            <mc:AlternateContent xmlns:mc="http://schemas.openxmlformats.org/markup-compatibility/2006">
              <mc:Choice xmlns:v="urn:schemas-microsoft-com:vml" Requires="v">
                <p:oleObj spid="_x0000_s63521" name="Equation" r:id="rId5" imgW="1054080" imgH="825480" progId="Equation.DSMT4">
                  <p:embed/>
                </p:oleObj>
              </mc:Choice>
              <mc:Fallback>
                <p:oleObj name="Equation" r:id="rId5" imgW="1054080" imgH="825480" progId="Equation.DSMT4">
                  <p:embed/>
                  <p:pic>
                    <p:nvPicPr>
                      <p:cNvPr id="25" name="Object 24" descr="t = start fraction 7 pi over 4 end fraction,"/>
                      <p:cNvPicPr/>
                      <p:nvPr/>
                    </p:nvPicPr>
                    <p:blipFill>
                      <a:blip r:embed="rId6"/>
                      <a:stretch>
                        <a:fillRect/>
                      </a:stretch>
                    </p:blipFill>
                    <p:spPr>
                      <a:xfrm>
                        <a:off x="1676400" y="3770040"/>
                        <a:ext cx="1054100" cy="825500"/>
                      </a:xfrm>
                      <a:prstGeom prst="rect">
                        <a:avLst/>
                      </a:prstGeom>
                    </p:spPr>
                  </p:pic>
                </p:oleObj>
              </mc:Fallback>
            </mc:AlternateContent>
          </a:graphicData>
        </a:graphic>
      </p:graphicFrame>
      <p:sp>
        <p:nvSpPr>
          <p:cNvPr id="27" name="Content Placeholder 26"/>
          <p:cNvSpPr>
            <a:spLocks noGrp="1"/>
          </p:cNvSpPr>
          <p:nvPr>
            <p:ph idx="1"/>
          </p:nvPr>
        </p:nvSpPr>
        <p:spPr>
          <a:xfrm>
            <a:off x="2853404" y="3941824"/>
            <a:ext cx="1494503" cy="529269"/>
          </a:xfrm>
        </p:spPr>
        <p:txBody>
          <a:bodyPr/>
          <a:lstStyle/>
          <a:p>
            <a:pPr marL="0" indent="0">
              <a:buNone/>
            </a:pPr>
            <a:r>
              <a:rPr lang="en-US" dirty="0"/>
              <a:t>we have</a:t>
            </a:r>
          </a:p>
        </p:txBody>
      </p:sp>
      <p:graphicFrame>
        <p:nvGraphicFramePr>
          <p:cNvPr id="28" name="Object 27" descr="v left parenthesis start fraction 7 pi over 4 end fraction right parenthesis = radical 2 i + radical 2 j + 5 k, a left parenthesis start fraction 7 pi over 4 end fraction right parenthesis = negative radical 2 i + radical 2 j, the absolute value of start expression v left parenthesis start fraction 7 pi over 4 end fraction right parenthesis end expression = radical 29."/>
          <p:cNvGraphicFramePr>
            <a:graphicFrameLocks noChangeAspect="1"/>
          </p:cNvGraphicFramePr>
          <p:nvPr/>
        </p:nvGraphicFramePr>
        <p:xfrm>
          <a:off x="553741" y="4906544"/>
          <a:ext cx="8235851" cy="833390"/>
        </p:xfrm>
        <a:graphic>
          <a:graphicData uri="http://schemas.openxmlformats.org/presentationml/2006/ole">
            <mc:AlternateContent xmlns:mc="http://schemas.openxmlformats.org/markup-compatibility/2006">
              <mc:Choice xmlns:v="urn:schemas-microsoft-com:vml" Requires="v">
                <p:oleObj spid="_x0000_s63522" name="Equation" r:id="rId7" imgW="8534160" imgH="863280" progId="Equation.DSMT4">
                  <p:embed/>
                </p:oleObj>
              </mc:Choice>
              <mc:Fallback>
                <p:oleObj name="Equation" r:id="rId7" imgW="8534160" imgH="863280" progId="Equation.DSMT4">
                  <p:embed/>
                  <p:pic>
                    <p:nvPicPr>
                      <p:cNvPr id="28" name="Object 27" descr="v left parenthesis start fraction 7 pi over 4 end fraction right parenthesis = radical 2 i + radical 2 j + 5 k, a left parenthesis start fraction 7 pi over 4 end fraction right parenthesis = negative radical 2 i + radical 2 j, the absolute value of start expression v left parenthesis start fraction 7 pi over 4 end fraction right parenthesis end expression = radical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741" y="4906544"/>
                        <a:ext cx="8235851" cy="833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196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Differentiation Rules </a:t>
            </a:r>
            <a:r>
              <a:rPr lang="en-US" sz="2000" b="0" dirty="0"/>
              <a:t>(1 of 2)</a:t>
            </a:r>
            <a:endParaRPr lang="en-IN" sz="2000" b="0" dirty="0"/>
          </a:p>
        </p:txBody>
      </p:sp>
      <p:sp>
        <p:nvSpPr>
          <p:cNvPr id="3" name="Content Placeholder 2"/>
          <p:cNvSpPr>
            <a:spLocks noGrp="1"/>
          </p:cNvSpPr>
          <p:nvPr>
            <p:ph idx="1"/>
          </p:nvPr>
        </p:nvSpPr>
        <p:spPr>
          <a:xfrm>
            <a:off x="457200" y="1600200"/>
            <a:ext cx="8229600" cy="1663329"/>
          </a:xfrm>
        </p:spPr>
        <p:txBody>
          <a:bodyPr/>
          <a:lstStyle/>
          <a:p>
            <a:pPr>
              <a:buNone/>
            </a:pPr>
            <a:r>
              <a:rPr lang="en-US" sz="2600" b="1" dirty="0"/>
              <a:t>Differentiation Rules for Vector Functions</a:t>
            </a:r>
          </a:p>
          <a:p>
            <a:pPr marL="0" indent="0">
              <a:spcBef>
                <a:spcPts val="24"/>
              </a:spcBef>
              <a:buNone/>
            </a:pPr>
            <a:r>
              <a:rPr lang="en-US" sz="2600" dirty="0"/>
              <a:t>Let </a:t>
            </a:r>
            <a:r>
              <a:rPr lang="en-US" sz="2600" b="1" dirty="0"/>
              <a:t>u</a:t>
            </a:r>
            <a:r>
              <a:rPr lang="en-US" sz="2600" dirty="0"/>
              <a:t> and </a:t>
            </a:r>
            <a:r>
              <a:rPr lang="en-US" sz="2600" b="1" dirty="0"/>
              <a:t>v</a:t>
            </a:r>
            <a:r>
              <a:rPr lang="en-US" sz="2600" dirty="0"/>
              <a:t> be differentiable vector functions of </a:t>
            </a:r>
            <a:r>
              <a:rPr lang="en-US" sz="2600" i="1" dirty="0"/>
              <a:t>t</a:t>
            </a:r>
            <a:r>
              <a:rPr lang="en-US" sz="2600" dirty="0"/>
              <a:t>, </a:t>
            </a:r>
            <a:r>
              <a:rPr lang="en-US" sz="2600" b="1" dirty="0"/>
              <a:t>C </a:t>
            </a:r>
            <a:r>
              <a:rPr lang="en-US" sz="2600" dirty="0"/>
              <a:t>a constant vector, </a:t>
            </a:r>
            <a:r>
              <a:rPr lang="en-US" sz="2600" i="1" dirty="0"/>
              <a:t>c</a:t>
            </a:r>
            <a:r>
              <a:rPr lang="en-US" sz="2600" dirty="0"/>
              <a:t> any scalar, and </a:t>
            </a:r>
            <a:r>
              <a:rPr lang="en-US" sz="2600" i="1" dirty="0"/>
              <a:t>f</a:t>
            </a:r>
            <a:r>
              <a:rPr lang="en-US" sz="2600" dirty="0"/>
              <a:t> any differentiable scalar function.</a:t>
            </a:r>
          </a:p>
        </p:txBody>
      </p:sp>
      <p:sp>
        <p:nvSpPr>
          <p:cNvPr id="23" name="Content Placeholder 22"/>
          <p:cNvSpPr>
            <a:spLocks noGrp="1"/>
          </p:cNvSpPr>
          <p:nvPr>
            <p:ph idx="1"/>
          </p:nvPr>
        </p:nvSpPr>
        <p:spPr>
          <a:xfrm>
            <a:off x="457200" y="3647720"/>
            <a:ext cx="4076253" cy="496576"/>
          </a:xfrm>
        </p:spPr>
        <p:txBody>
          <a:bodyPr/>
          <a:lstStyle/>
          <a:p>
            <a:pPr marL="0" indent="0">
              <a:buNone/>
            </a:pPr>
            <a:r>
              <a:rPr lang="en-US" sz="2600" b="1" dirty="0"/>
              <a:t>1.</a:t>
            </a:r>
            <a:r>
              <a:rPr lang="en-US" sz="2600" dirty="0"/>
              <a:t> Constant Function Rule:</a:t>
            </a:r>
          </a:p>
        </p:txBody>
      </p:sp>
      <p:graphicFrame>
        <p:nvGraphicFramePr>
          <p:cNvPr id="24" name="Object 23" descr="start fraction d over d t end fraction C = 0"/>
          <p:cNvGraphicFramePr>
            <a:graphicFrameLocks noChangeAspect="1"/>
          </p:cNvGraphicFramePr>
          <p:nvPr/>
        </p:nvGraphicFramePr>
        <p:xfrm>
          <a:off x="4599040" y="3502792"/>
          <a:ext cx="1111849" cy="786431"/>
        </p:xfrm>
        <a:graphic>
          <a:graphicData uri="http://schemas.openxmlformats.org/presentationml/2006/ole">
            <mc:AlternateContent xmlns:mc="http://schemas.openxmlformats.org/markup-compatibility/2006">
              <mc:Choice xmlns:v="urn:schemas-microsoft-com:vml" Requires="v">
                <p:oleObj spid="_x0000_s64544" name="Equation" r:id="rId3" imgW="1041120" imgH="736560" progId="Equation.DSMT4">
                  <p:embed/>
                </p:oleObj>
              </mc:Choice>
              <mc:Fallback>
                <p:oleObj name="Equation" r:id="rId3" imgW="1041120" imgH="736560" progId="Equation.DSMT4">
                  <p:embed/>
                  <p:pic>
                    <p:nvPicPr>
                      <p:cNvPr id="24" name="Object 23" descr="start fraction d over d t end fraction C =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9040" y="3502792"/>
                        <a:ext cx="1111849" cy="786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457200" y="4666718"/>
            <a:ext cx="3962400" cy="509966"/>
          </a:xfrm>
        </p:spPr>
        <p:txBody>
          <a:bodyPr/>
          <a:lstStyle/>
          <a:p>
            <a:pPr marL="0" indent="0">
              <a:buNone/>
            </a:pPr>
            <a:r>
              <a:rPr lang="en-US" sz="2600" b="1" dirty="0"/>
              <a:t>2.</a:t>
            </a:r>
            <a:r>
              <a:rPr lang="en-US" sz="2600" dirty="0"/>
              <a:t> Scalar Multiple Rules:</a:t>
            </a:r>
          </a:p>
        </p:txBody>
      </p:sp>
      <p:graphicFrame>
        <p:nvGraphicFramePr>
          <p:cNvPr id="27" name="Object 26" descr="start fraction d over d t end fraction left bracket c u of t right bracket = c u prime of t"/>
          <p:cNvGraphicFramePr>
            <a:graphicFrameLocks noChangeAspect="1"/>
          </p:cNvGraphicFramePr>
          <p:nvPr/>
        </p:nvGraphicFramePr>
        <p:xfrm>
          <a:off x="4533409" y="4528486"/>
          <a:ext cx="2522001" cy="786431"/>
        </p:xfrm>
        <a:graphic>
          <a:graphicData uri="http://schemas.openxmlformats.org/presentationml/2006/ole">
            <mc:AlternateContent xmlns:mc="http://schemas.openxmlformats.org/markup-compatibility/2006">
              <mc:Choice xmlns:v="urn:schemas-microsoft-com:vml" Requires="v">
                <p:oleObj spid="_x0000_s64545" name="Equation" r:id="rId5" imgW="2361960" imgH="736560" progId="Equation.DSMT4">
                  <p:embed/>
                </p:oleObj>
              </mc:Choice>
              <mc:Fallback>
                <p:oleObj name="Equation" r:id="rId5" imgW="2361960" imgH="736560" progId="Equation.DSMT4">
                  <p:embed/>
                  <p:pic>
                    <p:nvPicPr>
                      <p:cNvPr id="27" name="Object 26" descr="start fraction d over d t end fraction left bracket c u of t right bracket = c u prime of 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409" y="4528486"/>
                        <a:ext cx="2522001" cy="7864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descr="start fraction d over d t end fraction left bracket f of t u of t right bracket = f prime of t, u of t + f of t u prime of t"/>
          <p:cNvGraphicFramePr>
            <a:graphicFrameLocks noChangeAspect="1"/>
          </p:cNvGraphicFramePr>
          <p:nvPr/>
        </p:nvGraphicFramePr>
        <p:xfrm>
          <a:off x="4459711" y="5608652"/>
          <a:ext cx="4534347" cy="693911"/>
        </p:xfrm>
        <a:graphic>
          <a:graphicData uri="http://schemas.openxmlformats.org/presentationml/2006/ole">
            <mc:AlternateContent xmlns:mc="http://schemas.openxmlformats.org/markup-compatibility/2006">
              <mc:Choice xmlns:v="urn:schemas-microsoft-com:vml" Requires="v">
                <p:oleObj spid="_x0000_s64546" name="Equation" r:id="rId7" imgW="4813200" imgH="736560" progId="Equation.DSMT4">
                  <p:embed/>
                </p:oleObj>
              </mc:Choice>
              <mc:Fallback>
                <p:oleObj name="Equation" r:id="rId7" imgW="4813200" imgH="736560" progId="Equation.DSMT4">
                  <p:embed/>
                  <p:pic>
                    <p:nvPicPr>
                      <p:cNvPr id="28" name="Object 27" descr="start fraction d over d t end fraction left bracket f of t u of t right bracket = f prime of t, u of t + f of t u prime of 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9711" y="5608652"/>
                        <a:ext cx="4534347" cy="693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2661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Differentiation Rules </a:t>
            </a:r>
            <a:r>
              <a:rPr lang="en-US" sz="2000" b="0" dirty="0"/>
              <a:t>(2 of 2)</a:t>
            </a:r>
            <a:endParaRPr lang="en-IN" dirty="0"/>
          </a:p>
        </p:txBody>
      </p:sp>
      <p:sp>
        <p:nvSpPr>
          <p:cNvPr id="3" name="Content Placeholder 2"/>
          <p:cNvSpPr>
            <a:spLocks noGrp="1"/>
          </p:cNvSpPr>
          <p:nvPr>
            <p:ph idx="1"/>
          </p:nvPr>
        </p:nvSpPr>
        <p:spPr>
          <a:xfrm>
            <a:off x="457200" y="1600200"/>
            <a:ext cx="2286000" cy="457199"/>
          </a:xfrm>
        </p:spPr>
        <p:txBody>
          <a:bodyPr/>
          <a:lstStyle/>
          <a:p>
            <a:pPr marL="0" indent="0">
              <a:buNone/>
            </a:pPr>
            <a:r>
              <a:rPr lang="en-US" sz="2600" b="1" dirty="0"/>
              <a:t>3.</a:t>
            </a:r>
            <a:r>
              <a:rPr lang="en-US" sz="2600" dirty="0"/>
              <a:t> Sum Rule:</a:t>
            </a:r>
          </a:p>
        </p:txBody>
      </p:sp>
      <p:graphicFrame>
        <p:nvGraphicFramePr>
          <p:cNvPr id="30" name="Object 29" descr="start fraction d over d t end fraction left bracket u of t + v of t right bracket = u prime of t + v prime of t"/>
          <p:cNvGraphicFramePr>
            <a:graphicFrameLocks noChangeAspect="1"/>
          </p:cNvGraphicFramePr>
          <p:nvPr/>
        </p:nvGraphicFramePr>
        <p:xfrm>
          <a:off x="3989438" y="1460499"/>
          <a:ext cx="3771900" cy="736600"/>
        </p:xfrm>
        <a:graphic>
          <a:graphicData uri="http://schemas.openxmlformats.org/presentationml/2006/ole">
            <mc:AlternateContent xmlns:mc="http://schemas.openxmlformats.org/markup-compatibility/2006">
              <mc:Choice xmlns:v="urn:schemas-microsoft-com:vml" Requires="v">
                <p:oleObj spid="_x0000_s65588" name="Equation" r:id="rId4" imgW="3771720" imgH="736560" progId="Equation.DSMT4">
                  <p:embed/>
                </p:oleObj>
              </mc:Choice>
              <mc:Fallback>
                <p:oleObj name="Equation" r:id="rId4" imgW="3771720" imgH="736560" progId="Equation.DSMT4">
                  <p:embed/>
                  <p:pic>
                    <p:nvPicPr>
                      <p:cNvPr id="30" name="Object 29" descr="start fraction d over d t end fraction left bracket u of t + v of t right bracket = u prime of t + v prime of 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9438" y="1460499"/>
                        <a:ext cx="37719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p:cNvSpPr>
            <a:spLocks noGrp="1"/>
          </p:cNvSpPr>
          <p:nvPr>
            <p:ph idx="1"/>
          </p:nvPr>
        </p:nvSpPr>
        <p:spPr>
          <a:xfrm>
            <a:off x="457200" y="2581622"/>
            <a:ext cx="3048000" cy="474453"/>
          </a:xfrm>
        </p:spPr>
        <p:txBody>
          <a:bodyPr/>
          <a:lstStyle/>
          <a:p>
            <a:pPr marL="0" indent="0">
              <a:buNone/>
            </a:pPr>
            <a:r>
              <a:rPr lang="en-US" sz="2600" b="1" dirty="0"/>
              <a:t>4.</a:t>
            </a:r>
            <a:r>
              <a:rPr lang="en-US" sz="2600" dirty="0"/>
              <a:t> Difference Rule:</a:t>
            </a:r>
          </a:p>
        </p:txBody>
      </p:sp>
      <p:graphicFrame>
        <p:nvGraphicFramePr>
          <p:cNvPr id="31" name="Object 3" descr="start fraction d over d t end fraction left bracket u of t minus v of t right bracket = u prime of t minus v prime of t"/>
          <p:cNvGraphicFramePr>
            <a:graphicFrameLocks noChangeAspect="1"/>
          </p:cNvGraphicFramePr>
          <p:nvPr/>
        </p:nvGraphicFramePr>
        <p:xfrm>
          <a:off x="3989438" y="2398186"/>
          <a:ext cx="3759200" cy="736600"/>
        </p:xfrm>
        <a:graphic>
          <a:graphicData uri="http://schemas.openxmlformats.org/presentationml/2006/ole">
            <mc:AlternateContent xmlns:mc="http://schemas.openxmlformats.org/markup-compatibility/2006">
              <mc:Choice xmlns:v="urn:schemas-microsoft-com:vml" Requires="v">
                <p:oleObj spid="_x0000_s65589" name="Equation" r:id="rId6" imgW="3759120" imgH="736560" progId="Equation.DSMT4">
                  <p:embed/>
                </p:oleObj>
              </mc:Choice>
              <mc:Fallback>
                <p:oleObj name="Equation" r:id="rId6" imgW="3759120" imgH="736560" progId="Equation.DSMT4">
                  <p:embed/>
                  <p:pic>
                    <p:nvPicPr>
                      <p:cNvPr id="31" name="Object 3" descr="start fraction d over d t end fraction left bracket u of t minus v of t right bracket = u prime of t minus v prime of 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9438" y="2398186"/>
                        <a:ext cx="37592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459658" y="3465070"/>
            <a:ext cx="3426542" cy="516289"/>
          </a:xfrm>
        </p:spPr>
        <p:txBody>
          <a:bodyPr/>
          <a:lstStyle/>
          <a:p>
            <a:pPr marL="0" indent="0">
              <a:buNone/>
            </a:pPr>
            <a:r>
              <a:rPr lang="en-US" sz="2600" b="1" dirty="0"/>
              <a:t>5.</a:t>
            </a:r>
            <a:r>
              <a:rPr lang="en-US" sz="2600" dirty="0"/>
              <a:t> Dot Product Rule:</a:t>
            </a:r>
          </a:p>
        </p:txBody>
      </p:sp>
      <p:graphicFrame>
        <p:nvGraphicFramePr>
          <p:cNvPr id="32" name="Object 31" descr="start fraction d over d t end fraction left bracket u of t dot v of t right bracket = u prime of t dot v of t + u of t dot v prime of t"/>
          <p:cNvGraphicFramePr>
            <a:graphicFrameLocks noChangeAspect="1"/>
          </p:cNvGraphicFramePr>
          <p:nvPr/>
        </p:nvGraphicFramePr>
        <p:xfrm>
          <a:off x="3989438" y="3321359"/>
          <a:ext cx="5016500" cy="736600"/>
        </p:xfrm>
        <a:graphic>
          <a:graphicData uri="http://schemas.openxmlformats.org/presentationml/2006/ole">
            <mc:AlternateContent xmlns:mc="http://schemas.openxmlformats.org/markup-compatibility/2006">
              <mc:Choice xmlns:v="urn:schemas-microsoft-com:vml" Requires="v">
                <p:oleObj spid="_x0000_s65590" name="Equation" r:id="rId8" imgW="5016240" imgH="736560" progId="Equation.DSMT4">
                  <p:embed/>
                </p:oleObj>
              </mc:Choice>
              <mc:Fallback>
                <p:oleObj name="Equation" r:id="rId8" imgW="5016240" imgH="736560" progId="Equation.DSMT4">
                  <p:embed/>
                  <p:pic>
                    <p:nvPicPr>
                      <p:cNvPr id="32" name="Object 31" descr="start fraction d over d t end fraction left bracket u of t dot v of t right bracket = u prime of t dot v of t + u of t dot v prime of 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9438" y="3321359"/>
                        <a:ext cx="50165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6"/>
          <p:cNvSpPr>
            <a:spLocks noGrp="1"/>
          </p:cNvSpPr>
          <p:nvPr>
            <p:ph idx="1"/>
          </p:nvPr>
        </p:nvSpPr>
        <p:spPr>
          <a:xfrm>
            <a:off x="457200" y="4340140"/>
            <a:ext cx="3537284" cy="479420"/>
          </a:xfrm>
        </p:spPr>
        <p:txBody>
          <a:bodyPr/>
          <a:lstStyle/>
          <a:p>
            <a:pPr>
              <a:buNone/>
            </a:pPr>
            <a:r>
              <a:rPr lang="en-US" sz="2600" b="1" dirty="0"/>
              <a:t>6.</a:t>
            </a:r>
            <a:r>
              <a:rPr lang="en-US" sz="2600" dirty="0"/>
              <a:t> Cross Product Rule:</a:t>
            </a:r>
          </a:p>
        </p:txBody>
      </p:sp>
      <p:graphicFrame>
        <p:nvGraphicFramePr>
          <p:cNvPr id="33" name="Object 32" descr="start fraction d over d t end fraction left bracket u of t cross v of t right bracket = u prime of t cross v of t + u of t cross v prime of t"/>
          <p:cNvGraphicFramePr>
            <a:graphicFrameLocks noChangeAspect="1"/>
          </p:cNvGraphicFramePr>
          <p:nvPr/>
        </p:nvGraphicFramePr>
        <p:xfrm>
          <a:off x="4112491" y="4263865"/>
          <a:ext cx="4802909" cy="669636"/>
        </p:xfrm>
        <a:graphic>
          <a:graphicData uri="http://schemas.openxmlformats.org/presentationml/2006/ole">
            <mc:AlternateContent xmlns:mc="http://schemas.openxmlformats.org/markup-compatibility/2006">
              <mc:Choice xmlns:v="urn:schemas-microsoft-com:vml" Requires="v">
                <p:oleObj spid="_x0000_s65591" name="Equation" r:id="rId10" imgW="5283000" imgH="736560" progId="Equation.DSMT4">
                  <p:embed/>
                </p:oleObj>
              </mc:Choice>
              <mc:Fallback>
                <p:oleObj name="Equation" r:id="rId10" imgW="5283000" imgH="736560" progId="Equation.DSMT4">
                  <p:embed/>
                  <p:pic>
                    <p:nvPicPr>
                      <p:cNvPr id="33" name="Object 32" descr="start fraction d over d t end fraction left bracket u of t cross v of t right bracket = u prime of t cross v of t + u of t cross v prime of 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2491" y="4263865"/>
                        <a:ext cx="4802909" cy="669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
          </p:nvPr>
        </p:nvSpPr>
        <p:spPr>
          <a:xfrm>
            <a:off x="457200" y="5236396"/>
            <a:ext cx="2286000" cy="479420"/>
          </a:xfrm>
        </p:spPr>
        <p:txBody>
          <a:bodyPr/>
          <a:lstStyle/>
          <a:p>
            <a:pPr marL="0" indent="0">
              <a:buNone/>
            </a:pPr>
            <a:r>
              <a:rPr lang="en-US" sz="2600" b="1" dirty="0"/>
              <a:t>7.</a:t>
            </a:r>
            <a:r>
              <a:rPr lang="en-US" sz="2600" dirty="0"/>
              <a:t> Chain Rule:</a:t>
            </a:r>
          </a:p>
        </p:txBody>
      </p:sp>
      <p:graphicFrame>
        <p:nvGraphicFramePr>
          <p:cNvPr id="34" name="Object 33" descr="start fraction d over d t end fraction left bracket u left parenthesis f of t right parenthesis right bracket = f prime of t, u prime left parenthesis f of t right parenthesis"/>
          <p:cNvGraphicFramePr>
            <a:graphicFrameLocks noChangeAspect="1"/>
          </p:cNvGraphicFramePr>
          <p:nvPr/>
        </p:nvGraphicFramePr>
        <p:xfrm>
          <a:off x="3989438" y="5137832"/>
          <a:ext cx="3405909" cy="669636"/>
        </p:xfrm>
        <a:graphic>
          <a:graphicData uri="http://schemas.openxmlformats.org/presentationml/2006/ole">
            <mc:AlternateContent xmlns:mc="http://schemas.openxmlformats.org/markup-compatibility/2006">
              <mc:Choice xmlns:v="urn:schemas-microsoft-com:vml" Requires="v">
                <p:oleObj spid="_x0000_s65592" name="Equation" r:id="rId12" imgW="3746160" imgH="736560" progId="Equation.DSMT4">
                  <p:embed/>
                </p:oleObj>
              </mc:Choice>
              <mc:Fallback>
                <p:oleObj name="Equation" r:id="rId12" imgW="3746160" imgH="736560" progId="Equation.DSMT4">
                  <p:embed/>
                  <p:pic>
                    <p:nvPicPr>
                      <p:cNvPr id="34" name="Object 33" descr="start fraction d over d t end fraction left bracket u left parenthesis f of t right parenthesis right bracket = f prime of t, u prime left parenthesis f of t right parenthesi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89438" y="5137832"/>
                        <a:ext cx="3405909" cy="669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055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010400" cy="1156228"/>
          </a:xfrm>
        </p:spPr>
        <p:txBody>
          <a:bodyPr/>
          <a:lstStyle/>
          <a:p>
            <a:r>
              <a:rPr lang="en-US" sz="3400" dirty="0"/>
              <a:t>Vector Functions of Constant Length </a:t>
            </a:r>
            <a:r>
              <a:rPr lang="en-US" sz="2000" b="0" dirty="0"/>
              <a:t>(1 of 2)</a:t>
            </a:r>
            <a:endParaRPr lang="en-IN" sz="2000" b="0" dirty="0"/>
          </a:p>
        </p:txBody>
      </p:sp>
      <p:pic>
        <p:nvPicPr>
          <p:cNvPr id="6" name="Content Placeholder 5" descr="An illustration of a particle moving on a sphere in an x y z plane. For long description in Notes pane, press F6.">
            <a:extLst>
              <a:ext uri="{FF2B5EF4-FFF2-40B4-BE49-F238E27FC236}">
                <a16:creationId xmlns:a16="http://schemas.microsoft.com/office/drawing/2014/main" id="{A99DC09D-7342-40FE-86CA-5092418A669A}"/>
              </a:ext>
            </a:extLst>
          </p:cNvPr>
          <p:cNvPicPr>
            <a:picLocks noGrp="1" noChangeAspect="1"/>
          </p:cNvPicPr>
          <p:nvPr>
            <p:ph idx="13"/>
          </p:nvPr>
        </p:nvPicPr>
        <p:blipFill>
          <a:blip r:embed="rId4">
            <a:extLst>
              <a:ext uri="{28A0092B-C50C-407E-A947-70E740481C1C}">
                <a14:useLocalDpi xmlns:a14="http://schemas.microsoft.com/office/drawing/2010/main" val="0"/>
              </a:ext>
            </a:extLst>
          </a:blip>
          <a:stretch>
            <a:fillRect/>
          </a:stretch>
        </p:blipFill>
        <p:spPr>
          <a:xfrm>
            <a:off x="3352800" y="1417536"/>
            <a:ext cx="2971800" cy="3154464"/>
          </a:xfrm>
        </p:spPr>
      </p:pic>
      <p:sp>
        <p:nvSpPr>
          <p:cNvPr id="3" name="Content Placeholder 2"/>
          <p:cNvSpPr>
            <a:spLocks noGrp="1"/>
          </p:cNvSpPr>
          <p:nvPr>
            <p:ph idx="1"/>
          </p:nvPr>
        </p:nvSpPr>
        <p:spPr>
          <a:xfrm>
            <a:off x="457200" y="4673600"/>
            <a:ext cx="8229600" cy="812800"/>
          </a:xfrm>
        </p:spPr>
        <p:txBody>
          <a:bodyPr/>
          <a:lstStyle/>
          <a:p>
            <a:pPr marL="0" indent="0">
              <a:buNone/>
            </a:pPr>
            <a:r>
              <a:rPr lang="en-US" sz="2600" dirty="0"/>
              <a:t>If a particle moves on a sphere in such a way that its position </a:t>
            </a:r>
            <a:r>
              <a:rPr lang="en-US" sz="2600" b="1" dirty="0"/>
              <a:t>r </a:t>
            </a:r>
            <a:r>
              <a:rPr lang="en-US" sz="2600" dirty="0"/>
              <a:t>is a differentiable function of time, then</a:t>
            </a:r>
          </a:p>
        </p:txBody>
      </p:sp>
      <p:graphicFrame>
        <p:nvGraphicFramePr>
          <p:cNvPr id="23" name="Object 22" descr="r dot left parenthesis start fraction d r over d t end fraction right parenthesis = 0"/>
          <p:cNvGraphicFramePr>
            <a:graphicFrameLocks noChangeAspect="1"/>
          </p:cNvGraphicFramePr>
          <p:nvPr/>
        </p:nvGraphicFramePr>
        <p:xfrm>
          <a:off x="432637" y="5510684"/>
          <a:ext cx="1485900" cy="812800"/>
        </p:xfrm>
        <a:graphic>
          <a:graphicData uri="http://schemas.openxmlformats.org/presentationml/2006/ole">
            <mc:AlternateContent xmlns:mc="http://schemas.openxmlformats.org/markup-compatibility/2006">
              <mc:Choice xmlns:v="urn:schemas-microsoft-com:vml" Requires="v">
                <p:oleObj spid="_x0000_s66572" name="Equation" r:id="rId5" imgW="1485720" imgH="812520" progId="Equation.DSMT4">
                  <p:embed/>
                </p:oleObj>
              </mc:Choice>
              <mc:Fallback>
                <p:oleObj name="Equation" r:id="rId5" imgW="1485720" imgH="812520" progId="Equation.DSMT4">
                  <p:embed/>
                  <p:pic>
                    <p:nvPicPr>
                      <p:cNvPr id="23" name="Object 22" descr="r dot left parenthesis start fraction d r over d t end fraction right parenthesis = 0"/>
                      <p:cNvPicPr/>
                      <p:nvPr/>
                    </p:nvPicPr>
                    <p:blipFill>
                      <a:blip r:embed="rId6"/>
                      <a:stretch>
                        <a:fillRect/>
                      </a:stretch>
                    </p:blipFill>
                    <p:spPr>
                      <a:xfrm>
                        <a:off x="432637" y="5510684"/>
                        <a:ext cx="1485900" cy="812800"/>
                      </a:xfrm>
                      <a:prstGeom prst="rect">
                        <a:avLst/>
                      </a:prstGeom>
                    </p:spPr>
                  </p:pic>
                </p:oleObj>
              </mc:Fallback>
            </mc:AlternateContent>
          </a:graphicData>
        </a:graphic>
      </p:graphicFrame>
    </p:spTree>
    <p:extLst>
      <p:ext uri="{BB962C8B-B14F-4D97-AF65-F5344CB8AC3E}">
        <p14:creationId xmlns:p14="http://schemas.microsoft.com/office/powerpoint/2010/main" val="40864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924800" cy="2838451"/>
          </a:xfrm>
        </p:spPr>
        <p:txBody>
          <a:bodyPr/>
          <a:lstStyle/>
          <a:p>
            <a:r>
              <a:rPr lang="en-US" altLang="en-US" dirty="0"/>
              <a:t>Section 13.1 </a:t>
            </a:r>
            <a:r>
              <a:rPr lang="en-US" dirty="0"/>
              <a:t>Curves in Space and Their Tangents</a:t>
            </a:r>
            <a:endParaRPr lang="en-US" altLang="en-US" dirty="0"/>
          </a:p>
        </p:txBody>
      </p:sp>
    </p:spTree>
    <p:extLst>
      <p:ext uri="{BB962C8B-B14F-4D97-AF65-F5344CB8AC3E}">
        <p14:creationId xmlns:p14="http://schemas.microsoft.com/office/powerpoint/2010/main" val="241017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391400" cy="990600"/>
          </a:xfrm>
        </p:spPr>
        <p:txBody>
          <a:bodyPr/>
          <a:lstStyle/>
          <a:p>
            <a:r>
              <a:rPr lang="en-US" sz="3400" dirty="0"/>
              <a:t>Vector Functions of Constant Length </a:t>
            </a:r>
            <a:r>
              <a:rPr lang="en-US" sz="2000" b="0" dirty="0"/>
              <a:t>(2 of 2)</a:t>
            </a:r>
            <a:endParaRPr lang="en-IN" sz="3400" dirty="0"/>
          </a:p>
        </p:txBody>
      </p:sp>
      <p:sp>
        <p:nvSpPr>
          <p:cNvPr id="3" name="Content Placeholder 2"/>
          <p:cNvSpPr>
            <a:spLocks noGrp="1"/>
          </p:cNvSpPr>
          <p:nvPr>
            <p:ph idx="1"/>
          </p:nvPr>
        </p:nvSpPr>
        <p:spPr>
          <a:xfrm>
            <a:off x="457200" y="1600200"/>
            <a:ext cx="7391400" cy="498231"/>
          </a:xfrm>
        </p:spPr>
        <p:txBody>
          <a:bodyPr/>
          <a:lstStyle/>
          <a:p>
            <a:pPr marL="0" indent="0">
              <a:buNone/>
            </a:pPr>
            <a:r>
              <a:rPr lang="en-US" dirty="0"/>
              <a:t>If </a:t>
            </a:r>
            <a:r>
              <a:rPr lang="en-US" b="1" dirty="0"/>
              <a:t>r</a:t>
            </a:r>
            <a:r>
              <a:rPr lang="en-US" dirty="0"/>
              <a:t> is a differentiable vector function of </a:t>
            </a:r>
            <a:r>
              <a:rPr lang="en-US" i="1" dirty="0"/>
              <a:t>t</a:t>
            </a:r>
            <a:r>
              <a:rPr lang="en-US" dirty="0"/>
              <a:t> and</a:t>
            </a:r>
            <a:endParaRPr lang="en-IN" dirty="0"/>
          </a:p>
        </p:txBody>
      </p:sp>
      <p:sp>
        <p:nvSpPr>
          <p:cNvPr id="23" name="Content Placeholder 22"/>
          <p:cNvSpPr>
            <a:spLocks noGrp="1"/>
          </p:cNvSpPr>
          <p:nvPr>
            <p:ph idx="1"/>
          </p:nvPr>
        </p:nvSpPr>
        <p:spPr>
          <a:xfrm>
            <a:off x="457200" y="2190591"/>
            <a:ext cx="2209800" cy="517440"/>
          </a:xfrm>
        </p:spPr>
        <p:txBody>
          <a:bodyPr/>
          <a:lstStyle/>
          <a:p>
            <a:pPr marL="0" indent="0">
              <a:buNone/>
            </a:pPr>
            <a:r>
              <a:rPr lang="en-US" dirty="0"/>
              <a:t>the length of</a:t>
            </a:r>
            <a:endParaRPr lang="en-IN" dirty="0"/>
          </a:p>
        </p:txBody>
      </p:sp>
      <p:graphicFrame>
        <p:nvGraphicFramePr>
          <p:cNvPr id="26" name="Object 25" descr="r of t"/>
          <p:cNvGraphicFramePr>
            <a:graphicFrameLocks noChangeAspect="1"/>
          </p:cNvGraphicFramePr>
          <p:nvPr/>
        </p:nvGraphicFramePr>
        <p:xfrm>
          <a:off x="2751963" y="2179985"/>
          <a:ext cx="676148" cy="476377"/>
        </p:xfrm>
        <a:graphic>
          <a:graphicData uri="http://schemas.openxmlformats.org/presentationml/2006/ole">
            <mc:AlternateContent xmlns:mc="http://schemas.openxmlformats.org/markup-compatibility/2006">
              <mc:Choice xmlns:v="urn:schemas-microsoft-com:vml" Requires="v">
                <p:oleObj spid="_x0000_s67606" name="Equation" r:id="rId3" imgW="558720" imgH="393480" progId="Equation.DSMT4">
                  <p:embed/>
                </p:oleObj>
              </mc:Choice>
              <mc:Fallback>
                <p:oleObj name="Equation" r:id="rId3" imgW="558720" imgH="393480" progId="Equation.DSMT4">
                  <p:embed/>
                  <p:pic>
                    <p:nvPicPr>
                      <p:cNvPr id="26" name="Object 25" descr="r of t"/>
                      <p:cNvPicPr/>
                      <p:nvPr/>
                    </p:nvPicPr>
                    <p:blipFill>
                      <a:blip r:embed="rId4"/>
                      <a:stretch>
                        <a:fillRect/>
                      </a:stretch>
                    </p:blipFill>
                    <p:spPr>
                      <a:xfrm>
                        <a:off x="2751963" y="2179985"/>
                        <a:ext cx="676148" cy="476377"/>
                      </a:xfrm>
                      <a:prstGeom prst="rect">
                        <a:avLst/>
                      </a:prstGeom>
                    </p:spPr>
                  </p:pic>
                </p:oleObj>
              </mc:Fallback>
            </mc:AlternateContent>
          </a:graphicData>
        </a:graphic>
      </p:graphicFrame>
      <p:sp>
        <p:nvSpPr>
          <p:cNvPr id="25" name="Content Placeholder 24"/>
          <p:cNvSpPr>
            <a:spLocks noGrp="1"/>
          </p:cNvSpPr>
          <p:nvPr>
            <p:ph idx="1"/>
          </p:nvPr>
        </p:nvSpPr>
        <p:spPr>
          <a:xfrm>
            <a:off x="3556616" y="2202811"/>
            <a:ext cx="2794000" cy="533400"/>
          </a:xfrm>
        </p:spPr>
        <p:txBody>
          <a:bodyPr/>
          <a:lstStyle/>
          <a:p>
            <a:pPr marL="0" indent="0">
              <a:buNone/>
            </a:pPr>
            <a:r>
              <a:rPr lang="en-US" dirty="0"/>
              <a:t>is constant, then</a:t>
            </a:r>
          </a:p>
        </p:txBody>
      </p:sp>
      <p:graphicFrame>
        <p:nvGraphicFramePr>
          <p:cNvPr id="27" name="Object 26" descr="r times start fraction d r over d t end fraction = 0"/>
          <p:cNvGraphicFramePr>
            <a:graphicFrameLocks noChangeAspect="1"/>
          </p:cNvGraphicFramePr>
          <p:nvPr/>
        </p:nvGraphicFramePr>
        <p:xfrm>
          <a:off x="3907211" y="3095703"/>
          <a:ext cx="1429131" cy="891286"/>
        </p:xfrm>
        <a:graphic>
          <a:graphicData uri="http://schemas.openxmlformats.org/presentationml/2006/ole">
            <mc:AlternateContent xmlns:mc="http://schemas.openxmlformats.org/markup-compatibility/2006">
              <mc:Choice xmlns:v="urn:schemas-microsoft-com:vml" Requires="v">
                <p:oleObj spid="_x0000_s67607" name="Equation" r:id="rId5" imgW="1180800" imgH="736560" progId="Equation.DSMT4">
                  <p:embed/>
                </p:oleObj>
              </mc:Choice>
              <mc:Fallback>
                <p:oleObj name="Equation" r:id="rId5" imgW="1180800" imgH="736560" progId="Equation.DSMT4">
                  <p:embed/>
                  <p:pic>
                    <p:nvPicPr>
                      <p:cNvPr id="27" name="Object 26" descr="r times start fraction d r over d t end fraction = 0"/>
                      <p:cNvPicPr>
                        <a:picLocks noChangeAspect="1" noChangeArrowheads="1"/>
                      </p:cNvPicPr>
                      <p:nvPr/>
                    </p:nvPicPr>
                    <p:blipFill>
                      <a:blip r:embed="rId6"/>
                      <a:srcRect/>
                      <a:stretch>
                        <a:fillRect/>
                      </a:stretch>
                    </p:blipFill>
                    <p:spPr bwMode="auto">
                      <a:xfrm>
                        <a:off x="3907211" y="3095703"/>
                        <a:ext cx="1429131" cy="891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8804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altLang="en-US" dirty="0"/>
              <a:t>Section 13.2 </a:t>
            </a:r>
            <a:r>
              <a:rPr lang="en-US" dirty="0"/>
              <a:t>Integrals of Vector Functions; Projectile Motion</a:t>
            </a:r>
            <a:endParaRPr lang="en-IN" dirty="0"/>
          </a:p>
        </p:txBody>
      </p:sp>
    </p:spTree>
    <p:extLst>
      <p:ext uri="{BB962C8B-B14F-4D97-AF65-F5344CB8AC3E}">
        <p14:creationId xmlns:p14="http://schemas.microsoft.com/office/powerpoint/2010/main" val="4085977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dirty="0"/>
              <a:t>Integrals of Vector Functions </a:t>
            </a:r>
            <a:r>
              <a:rPr lang="en-US" sz="2000" b="0" dirty="0"/>
              <a:t>(1 of 9)</a:t>
            </a:r>
            <a:endParaRPr lang="en-IN" sz="2000" b="0" dirty="0"/>
          </a:p>
        </p:txBody>
      </p:sp>
      <p:sp>
        <p:nvSpPr>
          <p:cNvPr id="6" name="Content Placeholder 5"/>
          <p:cNvSpPr>
            <a:spLocks noGrp="1"/>
          </p:cNvSpPr>
          <p:nvPr>
            <p:ph idx="1"/>
          </p:nvPr>
        </p:nvSpPr>
        <p:spPr>
          <a:xfrm>
            <a:off x="457200" y="1600200"/>
            <a:ext cx="8382000" cy="914399"/>
          </a:xfrm>
        </p:spPr>
        <p:txBody>
          <a:bodyPr/>
          <a:lstStyle/>
          <a:p>
            <a:pPr marL="0" indent="0">
              <a:buNone/>
            </a:pPr>
            <a:r>
              <a:rPr lang="en-US" b="1" dirty="0"/>
              <a:t>Definition:</a:t>
            </a:r>
            <a:r>
              <a:rPr lang="en-US" dirty="0"/>
              <a:t> The </a:t>
            </a:r>
            <a:r>
              <a:rPr lang="en-US" b="1" dirty="0"/>
              <a:t>indefinite integral</a:t>
            </a:r>
            <a:r>
              <a:rPr lang="en-US" dirty="0"/>
              <a:t> of </a:t>
            </a:r>
            <a:r>
              <a:rPr lang="en-US" b="1" dirty="0"/>
              <a:t>r</a:t>
            </a:r>
            <a:r>
              <a:rPr lang="en-US" dirty="0"/>
              <a:t> with respect to </a:t>
            </a:r>
            <a:r>
              <a:rPr lang="en-US" i="1" dirty="0"/>
              <a:t>t</a:t>
            </a:r>
            <a:r>
              <a:rPr lang="en-US" dirty="0"/>
              <a:t> is the set of all antiderivatives of </a:t>
            </a:r>
            <a:r>
              <a:rPr lang="en-US" b="1" dirty="0"/>
              <a:t>r</a:t>
            </a:r>
            <a:r>
              <a:rPr lang="en-US" dirty="0"/>
              <a:t>, denoted by</a:t>
            </a:r>
            <a:endParaRPr lang="en-IN" dirty="0"/>
          </a:p>
        </p:txBody>
      </p:sp>
      <p:graphicFrame>
        <p:nvGraphicFramePr>
          <p:cNvPr id="11" name="Object 10" descr="the integral of lower r of t d t."/>
          <p:cNvGraphicFramePr>
            <a:graphicFrameLocks noChangeAspect="1"/>
          </p:cNvGraphicFramePr>
          <p:nvPr/>
        </p:nvGraphicFramePr>
        <p:xfrm>
          <a:off x="468086" y="2573186"/>
          <a:ext cx="1383030" cy="614680"/>
        </p:xfrm>
        <a:graphic>
          <a:graphicData uri="http://schemas.openxmlformats.org/presentationml/2006/ole">
            <mc:AlternateContent xmlns:mc="http://schemas.openxmlformats.org/markup-compatibility/2006">
              <mc:Choice xmlns:v="urn:schemas-microsoft-com:vml" Requires="v">
                <p:oleObj spid="_x0000_s68630" name="Equation" r:id="rId3" imgW="1143000" imgH="507960" progId="Equation.DSMT4">
                  <p:embed/>
                </p:oleObj>
              </mc:Choice>
              <mc:Fallback>
                <p:oleObj name="Equation" r:id="rId3" imgW="1143000" imgH="507960" progId="Equation.DSMT4">
                  <p:embed/>
                  <p:pic>
                    <p:nvPicPr>
                      <p:cNvPr id="11" name="Object 10" descr="the integral of lower r of t d 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86" y="2573186"/>
                        <a:ext cx="1383030" cy="614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
          </p:nvPr>
        </p:nvSpPr>
        <p:spPr>
          <a:xfrm>
            <a:off x="2057400" y="2591562"/>
            <a:ext cx="5562600" cy="509220"/>
          </a:xfrm>
        </p:spPr>
        <p:txBody>
          <a:bodyPr/>
          <a:lstStyle/>
          <a:p>
            <a:pPr marL="0" indent="0">
              <a:buNone/>
            </a:pPr>
            <a:r>
              <a:rPr lang="en-US" dirty="0"/>
              <a:t>If </a:t>
            </a:r>
            <a:r>
              <a:rPr lang="en-US" b="1" dirty="0"/>
              <a:t>R</a:t>
            </a:r>
            <a:r>
              <a:rPr lang="en-US" dirty="0"/>
              <a:t> is any antiderivative of </a:t>
            </a:r>
            <a:r>
              <a:rPr lang="en-US" b="1" dirty="0"/>
              <a:t>r</a:t>
            </a:r>
            <a:r>
              <a:rPr lang="en-US" dirty="0"/>
              <a:t>, then</a:t>
            </a:r>
          </a:p>
        </p:txBody>
      </p:sp>
      <p:graphicFrame>
        <p:nvGraphicFramePr>
          <p:cNvPr id="12" name="Object 11" descr="the integral of lower r of t, d t = upper R of t + C."/>
          <p:cNvGraphicFramePr>
            <a:graphicFrameLocks noChangeAspect="1"/>
          </p:cNvGraphicFramePr>
          <p:nvPr/>
        </p:nvGraphicFramePr>
        <p:xfrm>
          <a:off x="3428359" y="3724268"/>
          <a:ext cx="2896755" cy="600364"/>
        </p:xfrm>
        <a:graphic>
          <a:graphicData uri="http://schemas.openxmlformats.org/presentationml/2006/ole">
            <mc:AlternateContent xmlns:mc="http://schemas.openxmlformats.org/markup-compatibility/2006">
              <mc:Choice xmlns:v="urn:schemas-microsoft-com:vml" Requires="v">
                <p:oleObj spid="_x0000_s68631" name="Equation" r:id="rId5" imgW="2450880" imgH="507960" progId="Equation.DSMT4">
                  <p:embed/>
                </p:oleObj>
              </mc:Choice>
              <mc:Fallback>
                <p:oleObj name="Equation" r:id="rId5" imgW="2450880" imgH="507960" progId="Equation.DSMT4">
                  <p:embed/>
                  <p:pic>
                    <p:nvPicPr>
                      <p:cNvPr id="12" name="Object 11" descr="the integral of lower r of t, d t = upper R of t + 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359" y="3724268"/>
                        <a:ext cx="2896755" cy="600364"/>
                      </a:xfrm>
                      <a:prstGeom prst="rect">
                        <a:avLst/>
                      </a:prstGeom>
                      <a:noFill/>
                    </p:spPr>
                  </p:pic>
                </p:oleObj>
              </mc:Fallback>
            </mc:AlternateContent>
          </a:graphicData>
        </a:graphic>
      </p:graphicFrame>
    </p:spTree>
    <p:extLst>
      <p:ext uri="{BB962C8B-B14F-4D97-AF65-F5344CB8AC3E}">
        <p14:creationId xmlns:p14="http://schemas.microsoft.com/office/powerpoint/2010/main" val="217811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Integrals of Vector Functions </a:t>
            </a:r>
            <a:r>
              <a:rPr lang="en-US" sz="2000" b="0" dirty="0"/>
              <a:t>(2 of 9)</a:t>
            </a:r>
            <a:endParaRPr lang="en-IN" dirty="0"/>
          </a:p>
        </p:txBody>
      </p:sp>
      <p:sp>
        <p:nvSpPr>
          <p:cNvPr id="3" name="Content Placeholder 2"/>
          <p:cNvSpPr>
            <a:spLocks noGrp="1"/>
          </p:cNvSpPr>
          <p:nvPr>
            <p:ph idx="1"/>
          </p:nvPr>
        </p:nvSpPr>
        <p:spPr>
          <a:xfrm>
            <a:off x="457200" y="1600200"/>
            <a:ext cx="8229600" cy="990599"/>
          </a:xfrm>
        </p:spPr>
        <p:txBody>
          <a:bodyPr/>
          <a:lstStyle/>
          <a:p>
            <a:pPr marL="0" indent="0">
              <a:buNone/>
            </a:pPr>
            <a:r>
              <a:rPr lang="en-US" b="1" dirty="0"/>
              <a:t>Example: </a:t>
            </a:r>
            <a:r>
              <a:rPr lang="en-US" dirty="0"/>
              <a:t>To integrate a vector function, we integrate each of its components.</a:t>
            </a:r>
            <a:endParaRPr lang="en-US" b="1" dirty="0"/>
          </a:p>
        </p:txBody>
      </p:sp>
      <p:graphicFrame>
        <p:nvGraphicFramePr>
          <p:cNvPr id="22" name="Object 21" descr="the integral of left parenthesis left parenthesis cosine of t right parenthesis, i + j minus 2 t k right parenthesis d t = left parenthesis the integral of cosine of t d t right parenthesis, i + left parenthesis the integral of d t right parenthesis, j minus left parenthesis the integral of 2 t d t right parenthesis, k"/>
          <p:cNvGraphicFramePr>
            <a:graphicFrameLocks noChangeAspect="1"/>
          </p:cNvGraphicFramePr>
          <p:nvPr/>
        </p:nvGraphicFramePr>
        <p:xfrm>
          <a:off x="678706" y="2786561"/>
          <a:ext cx="7767320" cy="642620"/>
        </p:xfrm>
        <a:graphic>
          <a:graphicData uri="http://schemas.openxmlformats.org/presentationml/2006/ole">
            <mc:AlternateContent xmlns:mc="http://schemas.openxmlformats.org/markup-compatibility/2006">
              <mc:Choice xmlns:v="urn:schemas-microsoft-com:vml" Requires="v">
                <p:oleObj spid="_x0000_s69664" name="Equation" r:id="rId3" imgW="7061040" imgH="583920" progId="Equation.DSMT4">
                  <p:embed/>
                </p:oleObj>
              </mc:Choice>
              <mc:Fallback>
                <p:oleObj name="Equation" r:id="rId3" imgW="7061040" imgH="583920" progId="Equation.DSMT4">
                  <p:embed/>
                  <p:pic>
                    <p:nvPicPr>
                      <p:cNvPr id="22" name="Object 21" descr="the integral of left parenthesis left parenthesis cosine of t right parenthesis, i + j minus 2 t k right parenthesis d t = left parenthesis the integral of cosine of t d t right parenthesis, i + left parenthesis the integral of d t right parenthesis, j minus left parenthesis the integral of 2 t d t right parenthesis,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706" y="2786561"/>
                        <a:ext cx="7767320" cy="642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 left parenthesis sine of t + C sub 1 right parenthesis, i + left parenthesis t + C sub 2 right parenthesis, j minus left parenthesis t squared + C sub 3 right parenthesis, k"/>
          <p:cNvGraphicFramePr>
            <a:graphicFrameLocks noChangeAspect="1"/>
          </p:cNvGraphicFramePr>
          <p:nvPr/>
        </p:nvGraphicFramePr>
        <p:xfrm>
          <a:off x="3763963" y="3679825"/>
          <a:ext cx="4973637" cy="558800"/>
        </p:xfrm>
        <a:graphic>
          <a:graphicData uri="http://schemas.openxmlformats.org/presentationml/2006/ole">
            <mc:AlternateContent xmlns:mc="http://schemas.openxmlformats.org/markup-compatibility/2006">
              <mc:Choice xmlns:v="urn:schemas-microsoft-com:vml" Requires="v">
                <p:oleObj spid="_x0000_s69665" name="Equation" r:id="rId5" imgW="4520880" imgH="507960" progId="Equation.DSMT4">
                  <p:embed/>
                </p:oleObj>
              </mc:Choice>
              <mc:Fallback>
                <p:oleObj name="Equation" r:id="rId5" imgW="4520880" imgH="507960" progId="Equation.DSMT4">
                  <p:embed/>
                  <p:pic>
                    <p:nvPicPr>
                      <p:cNvPr id="23" name="Object 22" descr="= left parenthesis sine of t + C sub 1 right parenthesis, i + left parenthesis t + C sub 2 right parenthesis, j minus left parenthesis t squared + C sub 3 right parenthesis, k"/>
                      <p:cNvPicPr>
                        <a:picLocks noChangeAspect="1" noChangeArrowheads="1"/>
                      </p:cNvPicPr>
                      <p:nvPr/>
                    </p:nvPicPr>
                    <p:blipFill>
                      <a:blip r:embed="rId6"/>
                      <a:srcRect/>
                      <a:stretch>
                        <a:fillRect/>
                      </a:stretch>
                    </p:blipFill>
                    <p:spPr bwMode="auto">
                      <a:xfrm>
                        <a:off x="3763963" y="3679825"/>
                        <a:ext cx="4973637"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 left parenthesis sine of t right parenthesis, i + t j minus t squared k + C"/>
          <p:cNvGraphicFramePr>
            <a:graphicFrameLocks noChangeAspect="1"/>
          </p:cNvGraphicFramePr>
          <p:nvPr/>
        </p:nvGraphicFramePr>
        <p:xfrm>
          <a:off x="3750382" y="4468569"/>
          <a:ext cx="2975610" cy="488950"/>
        </p:xfrm>
        <a:graphic>
          <a:graphicData uri="http://schemas.openxmlformats.org/presentationml/2006/ole">
            <mc:AlternateContent xmlns:mc="http://schemas.openxmlformats.org/markup-compatibility/2006">
              <mc:Choice xmlns:v="urn:schemas-microsoft-com:vml" Requires="v">
                <p:oleObj spid="_x0000_s69666" name="Equation" r:id="rId7" imgW="2705040" imgH="444240" progId="Equation.DSMT4">
                  <p:embed/>
                </p:oleObj>
              </mc:Choice>
              <mc:Fallback>
                <p:oleObj name="Equation" r:id="rId7" imgW="2705040" imgH="444240" progId="Equation.DSMT4">
                  <p:embed/>
                  <p:pic>
                    <p:nvPicPr>
                      <p:cNvPr id="24" name="Object 23" descr="= left parenthesis sine of t right parenthesis, i + t j minus t squared k + 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0382" y="4468569"/>
                        <a:ext cx="297561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3367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Integrals of Vector Functions </a:t>
            </a:r>
            <a:r>
              <a:rPr lang="en-US" sz="2000" b="0" dirty="0"/>
              <a:t>(3 of 9)</a:t>
            </a:r>
            <a:endParaRPr lang="en-IN" dirty="0"/>
          </a:p>
        </p:txBody>
      </p:sp>
      <p:sp>
        <p:nvSpPr>
          <p:cNvPr id="3" name="Content Placeholder 2"/>
          <p:cNvSpPr>
            <a:spLocks noGrp="1"/>
          </p:cNvSpPr>
          <p:nvPr>
            <p:ph idx="1"/>
          </p:nvPr>
        </p:nvSpPr>
        <p:spPr>
          <a:xfrm>
            <a:off x="457200" y="1600200"/>
            <a:ext cx="5257800" cy="457199"/>
          </a:xfrm>
        </p:spPr>
        <p:txBody>
          <a:bodyPr/>
          <a:lstStyle/>
          <a:p>
            <a:pPr marL="0" indent="0">
              <a:buNone/>
            </a:pPr>
            <a:r>
              <a:rPr lang="en-US" b="1" dirty="0"/>
              <a:t>Definition: </a:t>
            </a:r>
            <a:r>
              <a:rPr lang="en-US" dirty="0"/>
              <a:t>If the components of</a:t>
            </a:r>
          </a:p>
        </p:txBody>
      </p:sp>
      <p:graphicFrame>
        <p:nvGraphicFramePr>
          <p:cNvPr id="22" name="Object 21" descr="r of t = f of t i + g of t j + h of t, k"/>
          <p:cNvGraphicFramePr>
            <a:graphicFrameLocks noChangeAspect="1"/>
          </p:cNvGraphicFramePr>
          <p:nvPr/>
        </p:nvGraphicFramePr>
        <p:xfrm>
          <a:off x="457200" y="2165556"/>
          <a:ext cx="3841750" cy="474980"/>
        </p:xfrm>
        <a:graphic>
          <a:graphicData uri="http://schemas.openxmlformats.org/presentationml/2006/ole">
            <mc:AlternateContent xmlns:mc="http://schemas.openxmlformats.org/markup-compatibility/2006">
              <mc:Choice xmlns:v="urn:schemas-microsoft-com:vml" Requires="v">
                <p:oleObj spid="_x0000_s70678" name="Equation" r:id="rId3" imgW="3492360" imgH="431640" progId="Equation.DSMT4">
                  <p:embed/>
                </p:oleObj>
              </mc:Choice>
              <mc:Fallback>
                <p:oleObj name="Equation" r:id="rId3" imgW="3492360" imgH="431640" progId="Equation.DSMT4">
                  <p:embed/>
                  <p:pic>
                    <p:nvPicPr>
                      <p:cNvPr id="22" name="Object 21" descr="r of t = f of t i + g of t j + h of t,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65556"/>
                        <a:ext cx="384175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495800" y="2165556"/>
            <a:ext cx="4114800" cy="495582"/>
          </a:xfrm>
        </p:spPr>
        <p:txBody>
          <a:bodyPr/>
          <a:lstStyle/>
          <a:p>
            <a:pPr marL="0" indent="0">
              <a:buNone/>
            </a:pPr>
            <a:r>
              <a:rPr lang="en-US" dirty="0"/>
              <a:t>are integrable over [</a:t>
            </a:r>
            <a:r>
              <a:rPr lang="en-US" i="1" dirty="0"/>
              <a:t>a</a:t>
            </a:r>
            <a:r>
              <a:rPr lang="en-US" dirty="0"/>
              <a:t>, </a:t>
            </a:r>
            <a:r>
              <a:rPr lang="en-US" i="1" dirty="0"/>
              <a:t>b</a:t>
            </a:r>
            <a:r>
              <a:rPr lang="en-US" dirty="0"/>
              <a:t>],</a:t>
            </a:r>
            <a:endParaRPr lang="en-IN" dirty="0"/>
          </a:p>
        </p:txBody>
      </p:sp>
      <p:sp>
        <p:nvSpPr>
          <p:cNvPr id="26" name="Content Placeholder 25"/>
          <p:cNvSpPr>
            <a:spLocks noGrp="1"/>
          </p:cNvSpPr>
          <p:nvPr>
            <p:ph idx="1"/>
          </p:nvPr>
        </p:nvSpPr>
        <p:spPr>
          <a:xfrm>
            <a:off x="457200" y="2757902"/>
            <a:ext cx="8229600" cy="934867"/>
          </a:xfrm>
        </p:spPr>
        <p:txBody>
          <a:bodyPr/>
          <a:lstStyle/>
          <a:p>
            <a:pPr marL="0" indent="0">
              <a:buNone/>
            </a:pPr>
            <a:r>
              <a:rPr lang="en-US" dirty="0"/>
              <a:t>then so is </a:t>
            </a:r>
            <a:r>
              <a:rPr lang="en-US" b="1" dirty="0"/>
              <a:t>r</a:t>
            </a:r>
            <a:r>
              <a:rPr lang="en-US" dirty="0"/>
              <a:t>, and the </a:t>
            </a:r>
            <a:r>
              <a:rPr lang="en-US" b="1" dirty="0"/>
              <a:t>definite integral</a:t>
            </a:r>
            <a:r>
              <a:rPr lang="en-US" dirty="0"/>
              <a:t> of </a:t>
            </a:r>
            <a:r>
              <a:rPr lang="en-US" b="1" dirty="0"/>
              <a:t>r</a:t>
            </a:r>
            <a:r>
              <a:rPr lang="en-US" dirty="0"/>
              <a:t> from </a:t>
            </a:r>
            <a:r>
              <a:rPr lang="en-US" i="1" dirty="0"/>
              <a:t>a</a:t>
            </a:r>
            <a:r>
              <a:rPr lang="en-US" dirty="0"/>
              <a:t> to </a:t>
            </a:r>
            <a:r>
              <a:rPr lang="en-US" i="1" dirty="0"/>
              <a:t>b</a:t>
            </a:r>
            <a:r>
              <a:rPr lang="en-US" dirty="0"/>
              <a:t> is</a:t>
            </a:r>
          </a:p>
        </p:txBody>
      </p:sp>
      <p:graphicFrame>
        <p:nvGraphicFramePr>
          <p:cNvPr id="27" name="Object 26" descr="the integral from a to b of r of t, d t = left parenthesis the integral from a to b of f of t d t right parenthesis, i + left parenthesis the integral from a to b of g of t d t right parenthesis, j + left parenthesis the integral from a to b of h of t, d t right parenthesis, k."/>
          <p:cNvGraphicFramePr>
            <a:graphicFrameLocks noChangeAspect="1"/>
          </p:cNvGraphicFramePr>
          <p:nvPr/>
        </p:nvGraphicFramePr>
        <p:xfrm>
          <a:off x="665226" y="4260741"/>
          <a:ext cx="8021574" cy="829818"/>
        </p:xfrm>
        <a:graphic>
          <a:graphicData uri="http://schemas.openxmlformats.org/presentationml/2006/ole">
            <mc:AlternateContent xmlns:mc="http://schemas.openxmlformats.org/markup-compatibility/2006">
              <mc:Choice xmlns:v="urn:schemas-microsoft-com:vml" Requires="v">
                <p:oleObj spid="_x0000_s70679" name="Equation" r:id="rId5" imgW="6629400" imgH="685800" progId="Equation.DSMT4">
                  <p:embed/>
                </p:oleObj>
              </mc:Choice>
              <mc:Fallback>
                <p:oleObj name="Equation" r:id="rId5" imgW="6629400" imgH="685800" progId="Equation.DSMT4">
                  <p:embed/>
                  <p:pic>
                    <p:nvPicPr>
                      <p:cNvPr id="27" name="Object 26" descr="the integral from a to b of r of t, d t = left parenthesis the integral from a to b of f of t d t right parenthesis, i + left parenthesis the integral from a to b of g of t d t right parenthesis, j + left parenthesis the integral from a to b of h of t, d t right parenthesis, k."/>
                      <p:cNvPicPr>
                        <a:picLocks noChangeAspect="1" noChangeArrowheads="1"/>
                      </p:cNvPicPr>
                      <p:nvPr/>
                    </p:nvPicPr>
                    <p:blipFill>
                      <a:blip r:embed="rId6"/>
                      <a:srcRect/>
                      <a:stretch>
                        <a:fillRect/>
                      </a:stretch>
                    </p:blipFill>
                    <p:spPr bwMode="auto">
                      <a:xfrm>
                        <a:off x="665226" y="4260741"/>
                        <a:ext cx="8021574" cy="829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1015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Integrals of Vector Functions </a:t>
            </a:r>
            <a:r>
              <a:rPr lang="en-US" sz="2000" b="0" dirty="0"/>
              <a:t>(4 of 9)</a:t>
            </a:r>
            <a:endParaRPr lang="en-IN" dirty="0"/>
          </a:p>
        </p:txBody>
      </p:sp>
      <p:sp>
        <p:nvSpPr>
          <p:cNvPr id="3" name="Content Placeholder 2"/>
          <p:cNvSpPr>
            <a:spLocks noGrp="1"/>
          </p:cNvSpPr>
          <p:nvPr>
            <p:ph idx="1"/>
          </p:nvPr>
        </p:nvSpPr>
        <p:spPr>
          <a:xfrm>
            <a:off x="457200" y="1600200"/>
            <a:ext cx="7924800" cy="990599"/>
          </a:xfrm>
        </p:spPr>
        <p:txBody>
          <a:bodyPr/>
          <a:lstStyle/>
          <a:p>
            <a:pPr marL="0" indent="0">
              <a:buNone/>
            </a:pPr>
            <a:r>
              <a:rPr lang="en-US" b="1" dirty="0"/>
              <a:t>Example: </a:t>
            </a:r>
            <a:r>
              <a:rPr lang="en-US" dirty="0"/>
              <a:t>As in the previous Example, we integrate each component.</a:t>
            </a:r>
            <a:endParaRPr lang="en-US" b="1" dirty="0"/>
          </a:p>
        </p:txBody>
      </p:sp>
      <p:graphicFrame>
        <p:nvGraphicFramePr>
          <p:cNvPr id="22" name="Object 21" descr="the integral from 0 to pi of left parenthesis left parenthesis cosine of t right parenthesis, i + j minus 2 t k right parenthesis d t = left parenthesis the integral from 0 to pi of cosine of t d t right parenthesis, i + left parenthesis the integral from 0 to pi of d t right parenthesis, j minus left parenthesis the integral from 0 to pi of 2 t d t right parenthesis, k"/>
          <p:cNvGraphicFramePr>
            <a:graphicFrameLocks noChangeAspect="1"/>
          </p:cNvGraphicFramePr>
          <p:nvPr/>
        </p:nvGraphicFramePr>
        <p:xfrm>
          <a:off x="429895" y="2818015"/>
          <a:ext cx="8284210" cy="754380"/>
        </p:xfrm>
        <a:graphic>
          <a:graphicData uri="http://schemas.openxmlformats.org/presentationml/2006/ole">
            <mc:AlternateContent xmlns:mc="http://schemas.openxmlformats.org/markup-compatibility/2006">
              <mc:Choice xmlns:v="urn:schemas-microsoft-com:vml" Requires="v">
                <p:oleObj spid="_x0000_s71722" name="Equation" r:id="rId3" imgW="7530840" imgH="685800" progId="Equation.DSMT4">
                  <p:embed/>
                </p:oleObj>
              </mc:Choice>
              <mc:Fallback>
                <p:oleObj name="Equation" r:id="rId3" imgW="7530840" imgH="685800" progId="Equation.DSMT4">
                  <p:embed/>
                  <p:pic>
                    <p:nvPicPr>
                      <p:cNvPr id="22" name="Object 21" descr="the integral from 0 to pi of left parenthesis left parenthesis cosine of t right parenthesis, i + j minus 2 t k right parenthesis d t = left parenthesis the integral from 0 to pi of cosine of t d t right parenthesis, i + left parenthesis the integral from 0 to pi of d t right parenthesis, j minus left parenthesis the integral from 0 to pi of 2 t d t right parenthesis, k"/>
                      <p:cNvPicPr>
                        <a:picLocks noChangeAspect="1" noChangeArrowheads="1"/>
                      </p:cNvPicPr>
                      <p:nvPr/>
                    </p:nvPicPr>
                    <p:blipFill>
                      <a:blip r:embed="rId4"/>
                      <a:srcRect/>
                      <a:stretch>
                        <a:fillRect/>
                      </a:stretch>
                    </p:blipFill>
                    <p:spPr bwMode="auto">
                      <a:xfrm>
                        <a:off x="429895" y="2818015"/>
                        <a:ext cx="8284210" cy="75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 left bracket sine of t right bracket from 0 to the pi i + left bracket t right bracket from 0 to the pi j minus left bracket t squared right bracket from 0 to the pi k"/>
          <p:cNvGraphicFramePr>
            <a:graphicFrameLocks noChangeAspect="1"/>
          </p:cNvGraphicFramePr>
          <p:nvPr/>
        </p:nvGraphicFramePr>
        <p:xfrm>
          <a:off x="3561113" y="3799611"/>
          <a:ext cx="3576320" cy="642620"/>
        </p:xfrm>
        <a:graphic>
          <a:graphicData uri="http://schemas.openxmlformats.org/presentationml/2006/ole">
            <mc:AlternateContent xmlns:mc="http://schemas.openxmlformats.org/markup-compatibility/2006">
              <mc:Choice xmlns:v="urn:schemas-microsoft-com:vml" Requires="v">
                <p:oleObj spid="_x0000_s71723" name="Equation" r:id="rId5" imgW="3251160" imgH="583920" progId="Equation.DSMT4">
                  <p:embed/>
                </p:oleObj>
              </mc:Choice>
              <mc:Fallback>
                <p:oleObj name="Equation" r:id="rId5" imgW="3251160" imgH="583920" progId="Equation.DSMT4">
                  <p:embed/>
                  <p:pic>
                    <p:nvPicPr>
                      <p:cNvPr id="23" name="Object 22" descr="= left bracket sine of t right bracket from 0 to the pi i + left bracket t right bracket from 0 to the pi j minus left bracket t squared right bracket from 0 to the pi 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1113" y="3799611"/>
                        <a:ext cx="3576320" cy="642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 left bracket 0 minus 0 right bracket i + left bracket pi minus 0 right bracket j minus left bracket pi squared minus 0 squared right bracket k"/>
          <p:cNvGraphicFramePr>
            <a:graphicFrameLocks noChangeAspect="1"/>
          </p:cNvGraphicFramePr>
          <p:nvPr/>
        </p:nvGraphicFramePr>
        <p:xfrm>
          <a:off x="3586147" y="4684508"/>
          <a:ext cx="4414520" cy="558800"/>
        </p:xfrm>
        <a:graphic>
          <a:graphicData uri="http://schemas.openxmlformats.org/presentationml/2006/ole">
            <mc:AlternateContent xmlns:mc="http://schemas.openxmlformats.org/markup-compatibility/2006">
              <mc:Choice xmlns:v="urn:schemas-microsoft-com:vml" Requires="v">
                <p:oleObj spid="_x0000_s71724" name="Equation" r:id="rId7" imgW="4012920" imgH="507960" progId="Equation.DSMT4">
                  <p:embed/>
                </p:oleObj>
              </mc:Choice>
              <mc:Fallback>
                <p:oleObj name="Equation" r:id="rId7" imgW="4012920" imgH="507960" progId="Equation.DSMT4">
                  <p:embed/>
                  <p:pic>
                    <p:nvPicPr>
                      <p:cNvPr id="24" name="Object 23" descr="= left bracket 0 minus 0 right bracket i + left bracket pi minus 0 right bracket j minus left bracket pi squared minus 0 squared right bracket 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6147" y="4684508"/>
                        <a:ext cx="441452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descr="= pi j minus pi squared k"/>
          <p:cNvGraphicFramePr>
            <a:graphicFrameLocks noChangeAspect="1"/>
          </p:cNvGraphicFramePr>
          <p:nvPr/>
        </p:nvGraphicFramePr>
        <p:xfrm>
          <a:off x="3590140" y="5470524"/>
          <a:ext cx="1452880" cy="447040"/>
        </p:xfrm>
        <a:graphic>
          <a:graphicData uri="http://schemas.openxmlformats.org/presentationml/2006/ole">
            <mc:AlternateContent xmlns:mc="http://schemas.openxmlformats.org/markup-compatibility/2006">
              <mc:Choice xmlns:v="urn:schemas-microsoft-com:vml" Requires="v">
                <p:oleObj spid="_x0000_s71725" name="Equation" r:id="rId9" imgW="1320480" imgH="406080" progId="Equation.DSMT4">
                  <p:embed/>
                </p:oleObj>
              </mc:Choice>
              <mc:Fallback>
                <p:oleObj name="Equation" r:id="rId9" imgW="1320480" imgH="406080" progId="Equation.DSMT4">
                  <p:embed/>
                  <p:pic>
                    <p:nvPicPr>
                      <p:cNvPr id="25" name="Object 24" descr="= pi j minus pi squared 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0140" y="5470524"/>
                        <a:ext cx="1452880" cy="447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339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Integrals of Vector Functions </a:t>
            </a:r>
            <a:r>
              <a:rPr lang="en-US" sz="2000" b="0" dirty="0"/>
              <a:t>(5 of 9)</a:t>
            </a:r>
            <a:endParaRPr lang="en-IN" dirty="0"/>
          </a:p>
        </p:txBody>
      </p:sp>
      <p:pic>
        <p:nvPicPr>
          <p:cNvPr id="6" name="Content Placeholder 5" descr="A graph of spiral curve in an x y z plane. The spiral curve originates from (4, 0, 0) and moves around the z axis in counterclockwise direction.">
            <a:extLst>
              <a:ext uri="{FF2B5EF4-FFF2-40B4-BE49-F238E27FC236}">
                <a16:creationId xmlns:a16="http://schemas.microsoft.com/office/drawing/2014/main" id="{6C0C2FD5-01D3-4FAF-A5FC-4D668AEF2F8B}"/>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3200400" y="1633782"/>
            <a:ext cx="2590800" cy="3477652"/>
          </a:xfrm>
        </p:spPr>
      </p:pic>
      <p:sp>
        <p:nvSpPr>
          <p:cNvPr id="3" name="Content Placeholder 2"/>
          <p:cNvSpPr>
            <a:spLocks noGrp="1"/>
          </p:cNvSpPr>
          <p:nvPr>
            <p:ph idx="1"/>
          </p:nvPr>
        </p:nvSpPr>
        <p:spPr>
          <a:xfrm>
            <a:off x="457200" y="5227997"/>
            <a:ext cx="8229600" cy="914399"/>
          </a:xfrm>
        </p:spPr>
        <p:txBody>
          <a:bodyPr/>
          <a:lstStyle/>
          <a:p>
            <a:pPr marL="0" indent="0">
              <a:buNone/>
            </a:pPr>
            <a:r>
              <a:rPr lang="en-US" dirty="0"/>
              <a:t>The path of the hang glider. Although the path spirals around the </a:t>
            </a:r>
            <a:r>
              <a:rPr lang="en-US" i="1" dirty="0"/>
              <a:t>z</a:t>
            </a:r>
            <a:r>
              <a:rPr lang="en-US" dirty="0"/>
              <a:t>-axis, it is not a helix.</a:t>
            </a:r>
          </a:p>
        </p:txBody>
      </p:sp>
    </p:spTree>
    <p:extLst>
      <p:ext uri="{BB962C8B-B14F-4D97-AF65-F5344CB8AC3E}">
        <p14:creationId xmlns:p14="http://schemas.microsoft.com/office/powerpoint/2010/main" val="2873151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Integrals of Vector Functions </a:t>
            </a:r>
            <a:r>
              <a:rPr lang="en-US" sz="2000" b="0" dirty="0"/>
              <a:t>(6 of 9)</a:t>
            </a:r>
            <a:endParaRPr lang="en-IN"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US" b="1" dirty="0"/>
              <a:t>Example: </a:t>
            </a:r>
            <a:r>
              <a:rPr lang="en-US" dirty="0"/>
              <a:t>Suppose we do not know the path of a hang glider, but only its acceleration vector</a:t>
            </a:r>
            <a:endParaRPr lang="en-IN" dirty="0"/>
          </a:p>
        </p:txBody>
      </p:sp>
      <p:graphicFrame>
        <p:nvGraphicFramePr>
          <p:cNvPr id="22" name="Object 21" descr="a of t = negative left parenthesis 3 cosine of t right parenthesis, i minus left parenthesis 3 sine of t right parenthesis, j + 2 k."/>
          <p:cNvGraphicFramePr>
            <a:graphicFrameLocks noChangeAspect="1"/>
          </p:cNvGraphicFramePr>
          <p:nvPr/>
        </p:nvGraphicFramePr>
        <p:xfrm>
          <a:off x="457200" y="2597393"/>
          <a:ext cx="5459895" cy="456400"/>
        </p:xfrm>
        <a:graphic>
          <a:graphicData uri="http://schemas.openxmlformats.org/presentationml/2006/ole">
            <mc:AlternateContent xmlns:mc="http://schemas.openxmlformats.org/markup-compatibility/2006">
              <mc:Choice xmlns:v="urn:schemas-microsoft-com:vml" Requires="v">
                <p:oleObj spid="_x0000_s72726" name="Equation" r:id="rId3" imgW="4101840" imgH="342720" progId="Equation.DSMT4">
                  <p:embed/>
                </p:oleObj>
              </mc:Choice>
              <mc:Fallback>
                <p:oleObj name="Equation" r:id="rId3" imgW="4101840" imgH="342720" progId="Equation.DSMT4">
                  <p:embed/>
                  <p:pic>
                    <p:nvPicPr>
                      <p:cNvPr id="22" name="Object 21" descr="a of t = negative left parenthesis 3 cosine of t right parenthesis, i minus left parenthesis 3 sine of t right parenthesis, j + 2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97393"/>
                        <a:ext cx="5459895" cy="45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6096000" y="2573641"/>
            <a:ext cx="2391508" cy="480152"/>
          </a:xfrm>
        </p:spPr>
        <p:txBody>
          <a:bodyPr/>
          <a:lstStyle/>
          <a:p>
            <a:pPr marL="0" indent="0">
              <a:buNone/>
            </a:pPr>
            <a:r>
              <a:rPr lang="en-US" dirty="0"/>
              <a:t>We also know</a:t>
            </a:r>
            <a:endParaRPr lang="en-IN" dirty="0"/>
          </a:p>
        </p:txBody>
      </p:sp>
      <p:sp>
        <p:nvSpPr>
          <p:cNvPr id="27" name="Content Placeholder 26"/>
          <p:cNvSpPr>
            <a:spLocks noGrp="1"/>
          </p:cNvSpPr>
          <p:nvPr>
            <p:ph idx="1"/>
          </p:nvPr>
        </p:nvSpPr>
        <p:spPr>
          <a:xfrm>
            <a:off x="457200" y="3120292"/>
            <a:ext cx="8229600" cy="457200"/>
          </a:xfrm>
        </p:spPr>
        <p:txBody>
          <a:bodyPr/>
          <a:lstStyle/>
          <a:p>
            <a:pPr marL="0" indent="0">
              <a:buNone/>
            </a:pPr>
            <a:r>
              <a:rPr lang="en-US" dirty="0"/>
              <a:t>that initially (at time </a:t>
            </a:r>
            <a:r>
              <a:rPr lang="en-US" i="1" dirty="0"/>
              <a:t>t</a:t>
            </a:r>
            <a:r>
              <a:rPr lang="en-US" dirty="0"/>
              <a:t> = 0) the glider departed from</a:t>
            </a:r>
            <a:endParaRPr lang="en-IN" dirty="0"/>
          </a:p>
        </p:txBody>
      </p:sp>
      <p:sp>
        <p:nvSpPr>
          <p:cNvPr id="29" name="Content Placeholder 28"/>
          <p:cNvSpPr>
            <a:spLocks noGrp="1"/>
          </p:cNvSpPr>
          <p:nvPr>
            <p:ph idx="1"/>
          </p:nvPr>
        </p:nvSpPr>
        <p:spPr>
          <a:xfrm>
            <a:off x="457200" y="3636040"/>
            <a:ext cx="4876800" cy="467037"/>
          </a:xfrm>
        </p:spPr>
        <p:txBody>
          <a:bodyPr/>
          <a:lstStyle/>
          <a:p>
            <a:pPr marL="0" indent="0">
              <a:buNone/>
            </a:pPr>
            <a:r>
              <a:rPr lang="en-US" dirty="0"/>
              <a:t>the point (4, 0, 0) with velocity</a:t>
            </a:r>
            <a:endParaRPr lang="en-IN" dirty="0"/>
          </a:p>
        </p:txBody>
      </p:sp>
      <p:graphicFrame>
        <p:nvGraphicFramePr>
          <p:cNvPr id="30" name="Object 29" descr="v of 0 = 3 j."/>
          <p:cNvGraphicFramePr>
            <a:graphicFrameLocks noChangeAspect="1"/>
          </p:cNvGraphicFramePr>
          <p:nvPr/>
        </p:nvGraphicFramePr>
        <p:xfrm>
          <a:off x="5391150" y="3613780"/>
          <a:ext cx="1409700" cy="482600"/>
        </p:xfrm>
        <a:graphic>
          <a:graphicData uri="http://schemas.openxmlformats.org/presentationml/2006/ole">
            <mc:AlternateContent xmlns:mc="http://schemas.openxmlformats.org/markup-compatibility/2006">
              <mc:Choice xmlns:v="urn:schemas-microsoft-com:vml" Requires="v">
                <p:oleObj spid="_x0000_s72727" name="Equation" r:id="rId5" imgW="1409400" imgH="482400" progId="Equation.DSMT4">
                  <p:embed/>
                </p:oleObj>
              </mc:Choice>
              <mc:Fallback>
                <p:oleObj name="Equation" r:id="rId5" imgW="1409400" imgH="482400" progId="Equation.DSMT4">
                  <p:embed/>
                  <p:pic>
                    <p:nvPicPr>
                      <p:cNvPr id="30" name="Object 29" descr="v of 0 = 3 j."/>
                      <p:cNvPicPr/>
                      <p:nvPr/>
                    </p:nvPicPr>
                    <p:blipFill>
                      <a:blip r:embed="rId6"/>
                      <a:stretch>
                        <a:fillRect/>
                      </a:stretch>
                    </p:blipFill>
                    <p:spPr>
                      <a:xfrm>
                        <a:off x="5391150" y="3613780"/>
                        <a:ext cx="1409700" cy="482600"/>
                      </a:xfrm>
                      <a:prstGeom prst="rect">
                        <a:avLst/>
                      </a:prstGeom>
                    </p:spPr>
                  </p:pic>
                </p:oleObj>
              </mc:Fallback>
            </mc:AlternateContent>
          </a:graphicData>
        </a:graphic>
      </p:graphicFrame>
      <p:sp>
        <p:nvSpPr>
          <p:cNvPr id="32" name="Content Placeholder 31"/>
          <p:cNvSpPr>
            <a:spLocks noGrp="1"/>
          </p:cNvSpPr>
          <p:nvPr>
            <p:ph idx="1"/>
          </p:nvPr>
        </p:nvSpPr>
        <p:spPr>
          <a:xfrm>
            <a:off x="6908799" y="3636040"/>
            <a:ext cx="1484924" cy="502206"/>
          </a:xfrm>
        </p:spPr>
        <p:txBody>
          <a:bodyPr/>
          <a:lstStyle/>
          <a:p>
            <a:pPr marL="0" indent="0">
              <a:buNone/>
            </a:pPr>
            <a:r>
              <a:rPr lang="en-US" dirty="0"/>
              <a:t>Find the</a:t>
            </a:r>
            <a:endParaRPr lang="en-IN" dirty="0"/>
          </a:p>
        </p:txBody>
      </p:sp>
      <p:sp>
        <p:nvSpPr>
          <p:cNvPr id="34" name="Content Placeholder 33"/>
          <p:cNvSpPr>
            <a:spLocks noGrp="1"/>
          </p:cNvSpPr>
          <p:nvPr>
            <p:ph idx="1"/>
          </p:nvPr>
        </p:nvSpPr>
        <p:spPr>
          <a:xfrm>
            <a:off x="457200" y="4175583"/>
            <a:ext cx="5638800" cy="496622"/>
          </a:xfrm>
        </p:spPr>
        <p:txBody>
          <a:bodyPr/>
          <a:lstStyle/>
          <a:p>
            <a:pPr marL="0" indent="0">
              <a:buNone/>
            </a:pPr>
            <a:r>
              <a:rPr lang="en-US" dirty="0"/>
              <a:t>glider’s position as a function of </a:t>
            </a:r>
            <a:r>
              <a:rPr lang="en-US" i="1" dirty="0"/>
              <a:t>t</a:t>
            </a:r>
            <a:r>
              <a:rPr lang="en-US" dirty="0"/>
              <a:t>.</a:t>
            </a:r>
            <a:endParaRPr lang="en-IN" dirty="0"/>
          </a:p>
        </p:txBody>
      </p:sp>
    </p:spTree>
    <p:extLst>
      <p:ext uri="{BB962C8B-B14F-4D97-AF65-F5344CB8AC3E}">
        <p14:creationId xmlns:p14="http://schemas.microsoft.com/office/powerpoint/2010/main" val="914498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Integrals of Vector Functions </a:t>
            </a:r>
            <a:r>
              <a:rPr lang="en-US" sz="2000" b="0" dirty="0"/>
              <a:t>(7 of 9)</a:t>
            </a:r>
            <a:endParaRPr lang="en-IN" dirty="0"/>
          </a:p>
        </p:txBody>
      </p:sp>
      <p:sp>
        <p:nvSpPr>
          <p:cNvPr id="3" name="Content Placeholder 2"/>
          <p:cNvSpPr>
            <a:spLocks noGrp="1"/>
          </p:cNvSpPr>
          <p:nvPr>
            <p:ph idx="1"/>
          </p:nvPr>
        </p:nvSpPr>
        <p:spPr>
          <a:xfrm>
            <a:off x="457199" y="1600199"/>
            <a:ext cx="4607169" cy="474785"/>
          </a:xfrm>
        </p:spPr>
        <p:txBody>
          <a:bodyPr/>
          <a:lstStyle/>
          <a:p>
            <a:pPr marL="0" indent="0">
              <a:buNone/>
            </a:pPr>
            <a:r>
              <a:rPr lang="en-US" b="1" dirty="0"/>
              <a:t>Solution:</a:t>
            </a:r>
            <a:r>
              <a:rPr lang="en-US" dirty="0"/>
              <a:t> Our goal is to find</a:t>
            </a:r>
            <a:endParaRPr lang="en-IN" dirty="0"/>
          </a:p>
        </p:txBody>
      </p:sp>
      <p:graphicFrame>
        <p:nvGraphicFramePr>
          <p:cNvPr id="22" name="Object 21" descr="r of t"/>
          <p:cNvGraphicFramePr>
            <a:graphicFrameLocks noChangeAspect="1"/>
          </p:cNvGraphicFramePr>
          <p:nvPr/>
        </p:nvGraphicFramePr>
        <p:xfrm>
          <a:off x="5127170" y="1595536"/>
          <a:ext cx="676148" cy="476377"/>
        </p:xfrm>
        <a:graphic>
          <a:graphicData uri="http://schemas.openxmlformats.org/presentationml/2006/ole">
            <mc:AlternateContent xmlns:mc="http://schemas.openxmlformats.org/markup-compatibility/2006">
              <mc:Choice xmlns:v="urn:schemas-microsoft-com:vml" Requires="v">
                <p:oleObj spid="_x0000_s73780" name="Equation" r:id="rId3" imgW="558720" imgH="393480" progId="Equation.DSMT4">
                  <p:embed/>
                </p:oleObj>
              </mc:Choice>
              <mc:Fallback>
                <p:oleObj name="Equation" r:id="rId3" imgW="558720" imgH="393480" progId="Equation.DSMT4">
                  <p:embed/>
                  <p:pic>
                    <p:nvPicPr>
                      <p:cNvPr id="22" name="Object 21" descr="r of t"/>
                      <p:cNvPicPr/>
                      <p:nvPr/>
                    </p:nvPicPr>
                    <p:blipFill>
                      <a:blip r:embed="rId4"/>
                      <a:stretch>
                        <a:fillRect/>
                      </a:stretch>
                    </p:blipFill>
                    <p:spPr>
                      <a:xfrm>
                        <a:off x="5127170" y="1595536"/>
                        <a:ext cx="676148" cy="476377"/>
                      </a:xfrm>
                      <a:prstGeom prst="rect">
                        <a:avLst/>
                      </a:prstGeom>
                    </p:spPr>
                  </p:pic>
                </p:oleObj>
              </mc:Fallback>
            </mc:AlternateContent>
          </a:graphicData>
        </a:graphic>
      </p:graphicFrame>
      <p:sp>
        <p:nvSpPr>
          <p:cNvPr id="24" name="Content Placeholder 23"/>
          <p:cNvSpPr>
            <a:spLocks noGrp="1"/>
          </p:cNvSpPr>
          <p:nvPr>
            <p:ph idx="1"/>
          </p:nvPr>
        </p:nvSpPr>
        <p:spPr>
          <a:xfrm>
            <a:off x="5943600" y="1581022"/>
            <a:ext cx="1500554" cy="476377"/>
          </a:xfrm>
        </p:spPr>
        <p:txBody>
          <a:bodyPr/>
          <a:lstStyle/>
          <a:p>
            <a:pPr marL="0" indent="0">
              <a:buNone/>
            </a:pPr>
            <a:r>
              <a:rPr lang="en-US" dirty="0"/>
              <a:t>knowing</a:t>
            </a:r>
          </a:p>
        </p:txBody>
      </p:sp>
      <p:sp>
        <p:nvSpPr>
          <p:cNvPr id="26" name="Content Placeholder 25"/>
          <p:cNvSpPr>
            <a:spLocks noGrp="1"/>
          </p:cNvSpPr>
          <p:nvPr>
            <p:ph idx="1"/>
          </p:nvPr>
        </p:nvSpPr>
        <p:spPr>
          <a:xfrm>
            <a:off x="457199" y="2250602"/>
            <a:ext cx="4103077" cy="492598"/>
          </a:xfrm>
        </p:spPr>
        <p:txBody>
          <a:bodyPr/>
          <a:lstStyle/>
          <a:p>
            <a:pPr marL="0" indent="0">
              <a:buNone/>
            </a:pPr>
            <a:r>
              <a:rPr lang="en-US" dirty="0"/>
              <a:t>The differential equation:</a:t>
            </a:r>
          </a:p>
        </p:txBody>
      </p:sp>
      <p:graphicFrame>
        <p:nvGraphicFramePr>
          <p:cNvPr id="27" name="Object 26" descr="a = start fraction d squared r over d t squared end fraction = negative left parenthesis 3 cosine of t right parenthesis, i minus left parenthesis 3 sine of t right parenthesis, j + 2 k"/>
          <p:cNvGraphicFramePr>
            <a:graphicFrameLocks noChangeAspect="1"/>
          </p:cNvGraphicFramePr>
          <p:nvPr/>
        </p:nvGraphicFramePr>
        <p:xfrm>
          <a:off x="4660050" y="2140926"/>
          <a:ext cx="4181467" cy="722577"/>
        </p:xfrm>
        <a:graphic>
          <a:graphicData uri="http://schemas.openxmlformats.org/presentationml/2006/ole">
            <mc:AlternateContent xmlns:mc="http://schemas.openxmlformats.org/markup-compatibility/2006">
              <mc:Choice xmlns:v="urn:schemas-microsoft-com:vml" Requires="v">
                <p:oleObj spid="_x0000_s73781" name="Equation" r:id="rId5" imgW="4483080" imgH="774360" progId="Equation.DSMT4">
                  <p:embed/>
                </p:oleObj>
              </mc:Choice>
              <mc:Fallback>
                <p:oleObj name="Equation" r:id="rId5" imgW="4483080" imgH="774360" progId="Equation.DSMT4">
                  <p:embed/>
                  <p:pic>
                    <p:nvPicPr>
                      <p:cNvPr id="27" name="Object 26" descr="a = start fraction d squared r over d t squared end fraction = negative left parenthesis 3 cosine of t right parenthesis, i minus left parenthesis 3 sine of t right parenthesis, j + 2 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0050" y="2140926"/>
                        <a:ext cx="4181467" cy="722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
          </p:nvPr>
        </p:nvSpPr>
        <p:spPr>
          <a:xfrm>
            <a:off x="457200" y="2951596"/>
            <a:ext cx="3505200" cy="477404"/>
          </a:xfrm>
        </p:spPr>
        <p:txBody>
          <a:bodyPr/>
          <a:lstStyle/>
          <a:p>
            <a:pPr marL="0" indent="0">
              <a:buNone/>
            </a:pPr>
            <a:r>
              <a:rPr lang="en-US" dirty="0"/>
              <a:t>The initial conditions:</a:t>
            </a:r>
          </a:p>
        </p:txBody>
      </p:sp>
      <p:graphicFrame>
        <p:nvGraphicFramePr>
          <p:cNvPr id="30" name="Object 29" descr="v of 0 = 3 j and r of 0 = 4 i + 0 j + 0 k."/>
          <p:cNvGraphicFramePr>
            <a:graphicFrameLocks noChangeAspect="1"/>
          </p:cNvGraphicFramePr>
          <p:nvPr/>
        </p:nvGraphicFramePr>
        <p:xfrm>
          <a:off x="4089038" y="2961543"/>
          <a:ext cx="4554220" cy="474980"/>
        </p:xfrm>
        <a:graphic>
          <a:graphicData uri="http://schemas.openxmlformats.org/presentationml/2006/ole">
            <mc:AlternateContent xmlns:mc="http://schemas.openxmlformats.org/markup-compatibility/2006">
              <mc:Choice xmlns:v="urn:schemas-microsoft-com:vml" Requires="v">
                <p:oleObj spid="_x0000_s73782" name="Equation" r:id="rId7" imgW="4140000" imgH="431640" progId="Equation.DSMT4">
                  <p:embed/>
                </p:oleObj>
              </mc:Choice>
              <mc:Fallback>
                <p:oleObj name="Equation" r:id="rId7" imgW="4140000" imgH="431640" progId="Equation.DSMT4">
                  <p:embed/>
                  <p:pic>
                    <p:nvPicPr>
                      <p:cNvPr id="30" name="Object 29" descr="v of 0 = 3 j and r of 0 = 4 i + 0 j + 0 k."/>
                      <p:cNvPicPr>
                        <a:picLocks noChangeAspect="1" noChangeArrowheads="1"/>
                      </p:cNvPicPr>
                      <p:nvPr/>
                    </p:nvPicPr>
                    <p:blipFill>
                      <a:blip r:embed="rId8"/>
                      <a:srcRect/>
                      <a:stretch>
                        <a:fillRect/>
                      </a:stretch>
                    </p:blipFill>
                    <p:spPr bwMode="auto">
                      <a:xfrm>
                        <a:off x="4089038" y="2961543"/>
                        <a:ext cx="455422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Content Placeholder 31"/>
          <p:cNvSpPr>
            <a:spLocks noGrp="1"/>
          </p:cNvSpPr>
          <p:nvPr>
            <p:ph idx="1"/>
          </p:nvPr>
        </p:nvSpPr>
        <p:spPr>
          <a:xfrm>
            <a:off x="457200" y="3545328"/>
            <a:ext cx="8229600" cy="950471"/>
          </a:xfrm>
        </p:spPr>
        <p:txBody>
          <a:bodyPr/>
          <a:lstStyle/>
          <a:p>
            <a:pPr marL="0" indent="0">
              <a:buNone/>
            </a:pPr>
            <a:r>
              <a:rPr lang="en-US" dirty="0"/>
              <a:t>Integrating both sides of the differential equation with respect to </a:t>
            </a:r>
            <a:r>
              <a:rPr lang="en-US" i="1" dirty="0"/>
              <a:t>t </a:t>
            </a:r>
            <a:r>
              <a:rPr lang="en-US" dirty="0"/>
              <a:t>gives</a:t>
            </a:r>
          </a:p>
        </p:txBody>
      </p:sp>
      <p:graphicFrame>
        <p:nvGraphicFramePr>
          <p:cNvPr id="33" name="Object 32" descr="v of t = negative left parenthesis 3 sine of t right parenthesis, i + left parenthesis 3 cosine of t right parenthesis, j + 2 t k + C sub 1."/>
          <p:cNvGraphicFramePr>
            <a:graphicFrameLocks noChangeAspect="1"/>
          </p:cNvGraphicFramePr>
          <p:nvPr/>
        </p:nvGraphicFramePr>
        <p:xfrm>
          <a:off x="1653828" y="4715262"/>
          <a:ext cx="5847457" cy="488177"/>
        </p:xfrm>
        <a:graphic>
          <a:graphicData uri="http://schemas.openxmlformats.org/presentationml/2006/ole">
            <mc:AlternateContent xmlns:mc="http://schemas.openxmlformats.org/markup-compatibility/2006">
              <mc:Choice xmlns:v="urn:schemas-microsoft-com:vml" Requires="v">
                <p:oleObj spid="_x0000_s73783" name="Equation" r:id="rId9" imgW="4572000" imgH="380880" progId="Equation.DSMT4">
                  <p:embed/>
                </p:oleObj>
              </mc:Choice>
              <mc:Fallback>
                <p:oleObj name="Equation" r:id="rId9" imgW="4572000" imgH="380880" progId="Equation.DSMT4">
                  <p:embed/>
                  <p:pic>
                    <p:nvPicPr>
                      <p:cNvPr id="33" name="Object 32" descr="v of t = negative left parenthesis 3 sine of t right parenthesis, i + left parenthesis 3 cosine of t right parenthesis, j + 2 t k + C sub 1."/>
                      <p:cNvPicPr>
                        <a:picLocks noChangeAspect="1" noChangeArrowheads="1"/>
                      </p:cNvPicPr>
                      <p:nvPr/>
                    </p:nvPicPr>
                    <p:blipFill>
                      <a:blip r:embed="rId10"/>
                      <a:srcRect/>
                      <a:stretch>
                        <a:fillRect/>
                      </a:stretch>
                    </p:blipFill>
                    <p:spPr bwMode="auto">
                      <a:xfrm>
                        <a:off x="1653828" y="4715262"/>
                        <a:ext cx="5847457" cy="488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Content Placeholder 34"/>
          <p:cNvSpPr>
            <a:spLocks noGrp="1"/>
          </p:cNvSpPr>
          <p:nvPr>
            <p:ph idx="1"/>
          </p:nvPr>
        </p:nvSpPr>
        <p:spPr>
          <a:xfrm>
            <a:off x="457200" y="5423066"/>
            <a:ext cx="1371600" cy="520534"/>
          </a:xfrm>
        </p:spPr>
        <p:txBody>
          <a:bodyPr/>
          <a:lstStyle/>
          <a:p>
            <a:pPr marL="0" indent="0">
              <a:buNone/>
            </a:pPr>
            <a:r>
              <a:rPr lang="en-US" dirty="0"/>
              <a:t>We use</a:t>
            </a:r>
            <a:endParaRPr lang="en-IN" dirty="0"/>
          </a:p>
        </p:txBody>
      </p:sp>
      <p:graphicFrame>
        <p:nvGraphicFramePr>
          <p:cNvPr id="36" name="Object 35" descr="v of 0 = 3 j to find C sub 1."/>
          <p:cNvGraphicFramePr>
            <a:graphicFrameLocks noChangeAspect="1"/>
          </p:cNvGraphicFramePr>
          <p:nvPr/>
        </p:nvGraphicFramePr>
        <p:xfrm>
          <a:off x="1887686" y="5432236"/>
          <a:ext cx="3026389" cy="502195"/>
        </p:xfrm>
        <a:graphic>
          <a:graphicData uri="http://schemas.openxmlformats.org/presentationml/2006/ole">
            <mc:AlternateContent xmlns:mc="http://schemas.openxmlformats.org/markup-compatibility/2006">
              <mc:Choice xmlns:v="urn:schemas-microsoft-com:vml" Requires="v">
                <p:oleObj spid="_x0000_s73784" name="Equation" r:id="rId11" imgW="2908080" imgH="482400" progId="Equation.DSMT4">
                  <p:embed/>
                </p:oleObj>
              </mc:Choice>
              <mc:Fallback>
                <p:oleObj name="Equation" r:id="rId11" imgW="2908080" imgH="482400" progId="Equation.DSMT4">
                  <p:embed/>
                  <p:pic>
                    <p:nvPicPr>
                      <p:cNvPr id="36" name="Object 35" descr="v of 0 = 3 j to find C sub 1."/>
                      <p:cNvPicPr/>
                      <p:nvPr/>
                    </p:nvPicPr>
                    <p:blipFill>
                      <a:blip r:embed="rId12"/>
                      <a:stretch>
                        <a:fillRect/>
                      </a:stretch>
                    </p:blipFill>
                    <p:spPr>
                      <a:xfrm>
                        <a:off x="1887686" y="5432236"/>
                        <a:ext cx="3026389" cy="502195"/>
                      </a:xfrm>
                      <a:prstGeom prst="rect">
                        <a:avLst/>
                      </a:prstGeom>
                    </p:spPr>
                  </p:pic>
                </p:oleObj>
              </mc:Fallback>
            </mc:AlternateContent>
          </a:graphicData>
        </a:graphic>
      </p:graphicFrame>
    </p:spTree>
    <p:extLst>
      <p:ext uri="{BB962C8B-B14F-4D97-AF65-F5344CB8AC3E}">
        <p14:creationId xmlns:p14="http://schemas.microsoft.com/office/powerpoint/2010/main" val="2524932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Integrals of Vector Functions </a:t>
            </a:r>
            <a:r>
              <a:rPr lang="en-US" sz="2000" b="0" dirty="0"/>
              <a:t>(8 of 9)</a:t>
            </a:r>
            <a:endParaRPr lang="en-IN" dirty="0"/>
          </a:p>
        </p:txBody>
      </p:sp>
      <p:sp>
        <p:nvSpPr>
          <p:cNvPr id="3" name="Content Placeholder 2"/>
          <p:cNvSpPr>
            <a:spLocks noGrp="1"/>
          </p:cNvSpPr>
          <p:nvPr>
            <p:ph idx="1"/>
          </p:nvPr>
        </p:nvSpPr>
        <p:spPr>
          <a:xfrm>
            <a:off x="457200" y="1600200"/>
            <a:ext cx="3810000" cy="474785"/>
          </a:xfrm>
        </p:spPr>
        <p:txBody>
          <a:bodyPr/>
          <a:lstStyle/>
          <a:p>
            <a:pPr marL="0" indent="0">
              <a:buNone/>
            </a:pPr>
            <a:r>
              <a:rPr lang="en-US" b="1" dirty="0"/>
              <a:t>Solution (continued):</a:t>
            </a:r>
          </a:p>
        </p:txBody>
      </p:sp>
      <p:graphicFrame>
        <p:nvGraphicFramePr>
          <p:cNvPr id="22" name="Object 21" descr="3 j = negative left parenthesis 3 sine of 0 right parenthesis, i + left parenthesis 3 cosine of 0 right parenthesis, j + of 0, k + C sub 1"/>
          <p:cNvGraphicFramePr>
            <a:graphicFrameLocks noChangeAspect="1"/>
          </p:cNvGraphicFramePr>
          <p:nvPr/>
        </p:nvGraphicFramePr>
        <p:xfrm>
          <a:off x="2238683" y="2208214"/>
          <a:ext cx="5168900" cy="474980"/>
        </p:xfrm>
        <a:graphic>
          <a:graphicData uri="http://schemas.openxmlformats.org/presentationml/2006/ole">
            <mc:AlternateContent xmlns:mc="http://schemas.openxmlformats.org/markup-compatibility/2006">
              <mc:Choice xmlns:v="urn:schemas-microsoft-com:vml" Requires="v">
                <p:oleObj spid="_x0000_s74794" name="Equation" r:id="rId3" imgW="4698720" imgH="431640" progId="Equation.DSMT4">
                  <p:embed/>
                </p:oleObj>
              </mc:Choice>
              <mc:Fallback>
                <p:oleObj name="Equation" r:id="rId3" imgW="4698720" imgH="431640" progId="Equation.DSMT4">
                  <p:embed/>
                  <p:pic>
                    <p:nvPicPr>
                      <p:cNvPr id="22" name="Object 21" descr="3 j = negative left parenthesis 3 sine of 0 right parenthesis, i + left parenthesis 3 cosine of 0 right parenthesis, j + of 0, k + C sub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683" y="2208214"/>
                        <a:ext cx="516890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3 j = 3 j + C sub 1"/>
          <p:cNvGraphicFramePr>
            <a:graphicFrameLocks noChangeAspect="1"/>
          </p:cNvGraphicFramePr>
          <p:nvPr/>
        </p:nvGraphicFramePr>
        <p:xfrm>
          <a:off x="2238683" y="2742647"/>
          <a:ext cx="1522730" cy="419100"/>
        </p:xfrm>
        <a:graphic>
          <a:graphicData uri="http://schemas.openxmlformats.org/presentationml/2006/ole">
            <mc:AlternateContent xmlns:mc="http://schemas.openxmlformats.org/markup-compatibility/2006">
              <mc:Choice xmlns:v="urn:schemas-microsoft-com:vml" Requires="v">
                <p:oleObj spid="_x0000_s74795" name="Equation" r:id="rId5" imgW="1384200" imgH="380880" progId="Equation.DSMT4">
                  <p:embed/>
                </p:oleObj>
              </mc:Choice>
              <mc:Fallback>
                <p:oleObj name="Equation" r:id="rId5" imgW="1384200" imgH="380880" progId="Equation.DSMT4">
                  <p:embed/>
                  <p:pic>
                    <p:nvPicPr>
                      <p:cNvPr id="23" name="Object 22" descr="3 j = 3 j + C sub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8683" y="2742647"/>
                        <a:ext cx="152273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C sub 1 = 0."/>
          <p:cNvGraphicFramePr>
            <a:graphicFrameLocks noChangeAspect="1"/>
          </p:cNvGraphicFramePr>
          <p:nvPr/>
        </p:nvGraphicFramePr>
        <p:xfrm>
          <a:off x="2161792" y="3293878"/>
          <a:ext cx="949960" cy="419100"/>
        </p:xfrm>
        <a:graphic>
          <a:graphicData uri="http://schemas.openxmlformats.org/presentationml/2006/ole">
            <mc:AlternateContent xmlns:mc="http://schemas.openxmlformats.org/markup-compatibility/2006">
              <mc:Choice xmlns:v="urn:schemas-microsoft-com:vml" Requires="v">
                <p:oleObj spid="_x0000_s74796" name="Equation" r:id="rId7" imgW="863280" imgH="380880" progId="Equation.DSMT4">
                  <p:embed/>
                </p:oleObj>
              </mc:Choice>
              <mc:Fallback>
                <p:oleObj name="Equation" r:id="rId7" imgW="863280" imgH="380880" progId="Equation.DSMT4">
                  <p:embed/>
                  <p:pic>
                    <p:nvPicPr>
                      <p:cNvPr id="24" name="Object 23" descr="C sub 1 =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1792" y="3293878"/>
                        <a:ext cx="94996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3872663"/>
            <a:ext cx="7162800" cy="467051"/>
          </a:xfrm>
        </p:spPr>
        <p:txBody>
          <a:bodyPr/>
          <a:lstStyle/>
          <a:p>
            <a:pPr marL="0" indent="0">
              <a:buNone/>
            </a:pPr>
            <a:r>
              <a:rPr lang="en-US" dirty="0"/>
              <a:t>The glider’s velocity as a function of time is</a:t>
            </a:r>
          </a:p>
        </p:txBody>
      </p:sp>
      <p:graphicFrame>
        <p:nvGraphicFramePr>
          <p:cNvPr id="25" name="Object 24" descr="start fraction d r over d t end fraction = v of t = negative left parenthesis 3 sine of t right parenthesis, i + left parenthesis 3 cosine of t right parenthesis, j + 2 t k."/>
          <p:cNvGraphicFramePr>
            <a:graphicFrameLocks noChangeAspect="1"/>
          </p:cNvGraphicFramePr>
          <p:nvPr/>
        </p:nvGraphicFramePr>
        <p:xfrm>
          <a:off x="1976120" y="4463887"/>
          <a:ext cx="5350510" cy="810260"/>
        </p:xfrm>
        <a:graphic>
          <a:graphicData uri="http://schemas.openxmlformats.org/presentationml/2006/ole">
            <mc:AlternateContent xmlns:mc="http://schemas.openxmlformats.org/markup-compatibility/2006">
              <mc:Choice xmlns:v="urn:schemas-microsoft-com:vml" Requires="v">
                <p:oleObj spid="_x0000_s74797" name="Equation" r:id="rId9" imgW="4863960" imgH="736560" progId="Equation.DSMT4">
                  <p:embed/>
                </p:oleObj>
              </mc:Choice>
              <mc:Fallback>
                <p:oleObj name="Equation" r:id="rId9" imgW="4863960" imgH="736560" progId="Equation.DSMT4">
                  <p:embed/>
                  <p:pic>
                    <p:nvPicPr>
                      <p:cNvPr id="25" name="Object 24" descr="start fraction d r over d t end fraction = v of t = negative left parenthesis 3 sine of t right parenthesis, i + left parenthesis 3 cosine of t right parenthesis, j + 2 t k."/>
                      <p:cNvPicPr>
                        <a:picLocks noChangeAspect="1" noChangeArrowheads="1"/>
                      </p:cNvPicPr>
                      <p:nvPr/>
                    </p:nvPicPr>
                    <p:blipFill>
                      <a:blip r:embed="rId10"/>
                      <a:srcRect/>
                      <a:stretch>
                        <a:fillRect/>
                      </a:stretch>
                    </p:blipFill>
                    <p:spPr bwMode="auto">
                      <a:xfrm>
                        <a:off x="1976120" y="4463887"/>
                        <a:ext cx="5350510" cy="81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457200" y="5380756"/>
            <a:ext cx="8229600" cy="943844"/>
          </a:xfrm>
        </p:spPr>
        <p:txBody>
          <a:bodyPr/>
          <a:lstStyle/>
          <a:p>
            <a:pPr marL="0" indent="0">
              <a:buNone/>
            </a:pPr>
            <a:r>
              <a:rPr lang="en-US" dirty="0"/>
              <a:t>Integrating both sides of this last differential equation gives</a:t>
            </a:r>
          </a:p>
        </p:txBody>
      </p:sp>
    </p:spTree>
    <p:extLst>
      <p:ext uri="{BB962C8B-B14F-4D97-AF65-F5344CB8AC3E}">
        <p14:creationId xmlns:p14="http://schemas.microsoft.com/office/powerpoint/2010/main" val="321056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591F-D8F8-4B33-931A-666303E6C000}"/>
              </a:ext>
            </a:extLst>
          </p:cNvPr>
          <p:cNvSpPr>
            <a:spLocks noGrp="1"/>
          </p:cNvSpPr>
          <p:nvPr>
            <p:ph type="title"/>
          </p:nvPr>
        </p:nvSpPr>
        <p:spPr>
          <a:xfrm>
            <a:off x="457199" y="229885"/>
            <a:ext cx="7239001" cy="1211519"/>
          </a:xfrm>
        </p:spPr>
        <p:txBody>
          <a:bodyPr/>
          <a:lstStyle/>
          <a:p>
            <a:r>
              <a:rPr lang="en-US" sz="3400" dirty="0"/>
              <a:t>Curves in Space and Their Tangents </a:t>
            </a:r>
            <a:r>
              <a:rPr lang="en-US" sz="2000" b="0" dirty="0"/>
              <a:t>(1 of 4)</a:t>
            </a:r>
            <a:endParaRPr lang="en-IN" sz="2000" b="0" dirty="0"/>
          </a:p>
        </p:txBody>
      </p:sp>
      <p:pic>
        <p:nvPicPr>
          <p:cNvPr id="6" name="Content Placeholder 5" descr="The helix of a cylinder originates from (1, 0, 0) and moves around the z axis for x squared + y squared = 1 in counterclockwise direction. For long description in Notes pane, press F6.">
            <a:extLst>
              <a:ext uri="{FF2B5EF4-FFF2-40B4-BE49-F238E27FC236}">
                <a16:creationId xmlns:a16="http://schemas.microsoft.com/office/drawing/2014/main" id="{9A043902-9333-4E34-85ED-9EE8D7BD0D03}"/>
              </a:ext>
            </a:extLst>
          </p:cNvPr>
          <p:cNvPicPr>
            <a:picLocks noGrp="1" noChangeAspect="1"/>
          </p:cNvPicPr>
          <p:nvPr>
            <p:ph idx="13"/>
          </p:nvPr>
        </p:nvPicPr>
        <p:blipFill>
          <a:blip r:embed="rId4">
            <a:extLst>
              <a:ext uri="{28A0092B-C50C-407E-A947-70E740481C1C}">
                <a14:useLocalDpi xmlns:a14="http://schemas.microsoft.com/office/drawing/2010/main" val="0"/>
              </a:ext>
            </a:extLst>
          </a:blip>
          <a:stretch>
            <a:fillRect/>
          </a:stretch>
        </p:blipFill>
        <p:spPr>
          <a:xfrm>
            <a:off x="685800" y="1676400"/>
            <a:ext cx="3281197" cy="4433177"/>
          </a:xfrm>
        </p:spPr>
      </p:pic>
      <p:sp>
        <p:nvSpPr>
          <p:cNvPr id="3" name="Content Placeholder 2">
            <a:extLst>
              <a:ext uri="{FF2B5EF4-FFF2-40B4-BE49-F238E27FC236}">
                <a16:creationId xmlns:a16="http://schemas.microsoft.com/office/drawing/2014/main" id="{67955DA7-E7CE-4BEA-9D41-E357CC3E6847}"/>
              </a:ext>
            </a:extLst>
          </p:cNvPr>
          <p:cNvSpPr>
            <a:spLocks noGrp="1"/>
          </p:cNvSpPr>
          <p:nvPr>
            <p:ph idx="1"/>
          </p:nvPr>
        </p:nvSpPr>
        <p:spPr>
          <a:xfrm>
            <a:off x="4249559" y="4888685"/>
            <a:ext cx="4327118" cy="478157"/>
          </a:xfrm>
        </p:spPr>
        <p:txBody>
          <a:bodyPr/>
          <a:lstStyle/>
          <a:p>
            <a:pPr marL="0" indent="0">
              <a:buNone/>
            </a:pPr>
            <a:r>
              <a:rPr lang="en-US" dirty="0"/>
              <a:t>The upper half of the </a:t>
            </a:r>
            <a:r>
              <a:rPr lang="fr-FR" dirty="0"/>
              <a:t>helix</a:t>
            </a:r>
            <a:endParaRPr lang="en-IN" dirty="0"/>
          </a:p>
        </p:txBody>
      </p:sp>
      <p:graphicFrame>
        <p:nvGraphicFramePr>
          <p:cNvPr id="10" name="Object 9" descr="r of t = left parenthesis cosine of t right parenthesis, i + left parenthesis sine of t right parenthesis, j + t k."/>
          <p:cNvGraphicFramePr>
            <a:graphicFrameLocks noChangeAspect="1"/>
          </p:cNvGraphicFramePr>
          <p:nvPr/>
        </p:nvGraphicFramePr>
        <p:xfrm>
          <a:off x="4245076" y="5443513"/>
          <a:ext cx="4658175" cy="478157"/>
        </p:xfrm>
        <a:graphic>
          <a:graphicData uri="http://schemas.openxmlformats.org/presentationml/2006/ole">
            <mc:AlternateContent xmlns:mc="http://schemas.openxmlformats.org/markup-compatibility/2006">
              <mc:Choice xmlns:v="urn:schemas-microsoft-com:vml" Requires="v">
                <p:oleObj spid="_x0000_s51212" name="Equation" r:id="rId5" imgW="3835080" imgH="393480" progId="Equation.DSMT4">
                  <p:embed/>
                </p:oleObj>
              </mc:Choice>
              <mc:Fallback>
                <p:oleObj name="Equation" r:id="rId5" imgW="3835080" imgH="393480" progId="Equation.DSMT4">
                  <p:embed/>
                  <p:pic>
                    <p:nvPicPr>
                      <p:cNvPr id="10" name="Object 9" descr="r of t = left parenthesis cosine of t right parenthesis, i + left parenthesis sine of t right parenthesis, j + t k."/>
                      <p:cNvPicPr/>
                      <p:nvPr/>
                    </p:nvPicPr>
                    <p:blipFill>
                      <a:blip r:embed="rId6"/>
                      <a:stretch>
                        <a:fillRect/>
                      </a:stretch>
                    </p:blipFill>
                    <p:spPr>
                      <a:xfrm>
                        <a:off x="4245076" y="5443513"/>
                        <a:ext cx="4658175" cy="478157"/>
                      </a:xfrm>
                      <a:prstGeom prst="rect">
                        <a:avLst/>
                      </a:prstGeom>
                    </p:spPr>
                  </p:pic>
                </p:oleObj>
              </mc:Fallback>
            </mc:AlternateContent>
          </a:graphicData>
        </a:graphic>
      </p:graphicFrame>
    </p:spTree>
    <p:extLst>
      <p:ext uri="{BB962C8B-B14F-4D97-AF65-F5344CB8AC3E}">
        <p14:creationId xmlns:p14="http://schemas.microsoft.com/office/powerpoint/2010/main" val="2822073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Integrals of Vector Functions </a:t>
            </a:r>
            <a:r>
              <a:rPr lang="en-US" sz="2000" b="0" dirty="0"/>
              <a:t>(9 of 9)</a:t>
            </a:r>
            <a:endParaRPr lang="en-IN" dirty="0"/>
          </a:p>
        </p:txBody>
      </p:sp>
      <p:sp>
        <p:nvSpPr>
          <p:cNvPr id="3" name="Content Placeholder 2"/>
          <p:cNvSpPr>
            <a:spLocks noGrp="1"/>
          </p:cNvSpPr>
          <p:nvPr>
            <p:ph idx="1"/>
          </p:nvPr>
        </p:nvSpPr>
        <p:spPr>
          <a:xfrm>
            <a:off x="457200" y="1600200"/>
            <a:ext cx="3886200" cy="498231"/>
          </a:xfrm>
        </p:spPr>
        <p:txBody>
          <a:bodyPr/>
          <a:lstStyle/>
          <a:p>
            <a:pPr marL="0" indent="0">
              <a:buNone/>
            </a:pPr>
            <a:r>
              <a:rPr lang="en-US" b="1" dirty="0"/>
              <a:t>Solution (concluded):</a:t>
            </a:r>
          </a:p>
        </p:txBody>
      </p:sp>
      <p:graphicFrame>
        <p:nvGraphicFramePr>
          <p:cNvPr id="22" name="Object 21" descr="r of t = left parenthesis 3 cosine of t right parenthesis, i + left parenthesis 3 sine of t right parenthesis, j + t squared k + C sub 2."/>
          <p:cNvGraphicFramePr>
            <a:graphicFrameLocks noChangeAspect="1"/>
          </p:cNvGraphicFramePr>
          <p:nvPr/>
        </p:nvGraphicFramePr>
        <p:xfrm>
          <a:off x="1736408" y="2281524"/>
          <a:ext cx="5455285" cy="537845"/>
        </p:xfrm>
        <a:graphic>
          <a:graphicData uri="http://schemas.openxmlformats.org/presentationml/2006/ole">
            <mc:AlternateContent xmlns:mc="http://schemas.openxmlformats.org/markup-compatibility/2006">
              <mc:Choice xmlns:v="urn:schemas-microsoft-com:vml" Requires="v">
                <p:oleObj spid="_x0000_s75838" name="Equation" r:id="rId3" imgW="4508280" imgH="444240" progId="Equation.DSMT4">
                  <p:embed/>
                </p:oleObj>
              </mc:Choice>
              <mc:Fallback>
                <p:oleObj name="Equation" r:id="rId3" imgW="4508280" imgH="444240" progId="Equation.DSMT4">
                  <p:embed/>
                  <p:pic>
                    <p:nvPicPr>
                      <p:cNvPr id="22" name="Object 21" descr="r of t = left parenthesis 3 cosine of t right parenthesis, i + left parenthesis 3 sine of t right parenthesis, j + t squared k + C sub 2."/>
                      <p:cNvPicPr>
                        <a:picLocks noChangeAspect="1" noChangeArrowheads="1"/>
                      </p:cNvPicPr>
                      <p:nvPr/>
                    </p:nvPicPr>
                    <p:blipFill>
                      <a:blip r:embed="rId4"/>
                      <a:srcRect/>
                      <a:stretch>
                        <a:fillRect/>
                      </a:stretch>
                    </p:blipFill>
                    <p:spPr bwMode="auto">
                      <a:xfrm>
                        <a:off x="1736408" y="2281524"/>
                        <a:ext cx="5455285" cy="5378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199" y="2947228"/>
            <a:ext cx="5216769" cy="487634"/>
          </a:xfrm>
        </p:spPr>
        <p:txBody>
          <a:bodyPr/>
          <a:lstStyle/>
          <a:p>
            <a:pPr marL="0" indent="0">
              <a:buNone/>
            </a:pPr>
            <a:r>
              <a:rPr lang="en-US" dirty="0"/>
              <a:t>We then use the initial condition</a:t>
            </a:r>
            <a:endParaRPr lang="en-IN" dirty="0"/>
          </a:p>
        </p:txBody>
      </p:sp>
      <p:graphicFrame>
        <p:nvGraphicFramePr>
          <p:cNvPr id="23" name="Object 22" descr="r of 0 = 4 i to find C sub 2."/>
          <p:cNvGraphicFramePr>
            <a:graphicFrameLocks noChangeAspect="1"/>
          </p:cNvGraphicFramePr>
          <p:nvPr/>
        </p:nvGraphicFramePr>
        <p:xfrm>
          <a:off x="5743163" y="2940635"/>
          <a:ext cx="3026389" cy="502195"/>
        </p:xfrm>
        <a:graphic>
          <a:graphicData uri="http://schemas.openxmlformats.org/presentationml/2006/ole">
            <mc:AlternateContent xmlns:mc="http://schemas.openxmlformats.org/markup-compatibility/2006">
              <mc:Choice xmlns:v="urn:schemas-microsoft-com:vml" Requires="v">
                <p:oleObj spid="_x0000_s75839" name="Equation" r:id="rId5" imgW="2908080" imgH="482400" progId="Equation.DSMT4">
                  <p:embed/>
                </p:oleObj>
              </mc:Choice>
              <mc:Fallback>
                <p:oleObj name="Equation" r:id="rId5" imgW="2908080" imgH="482400" progId="Equation.DSMT4">
                  <p:embed/>
                  <p:pic>
                    <p:nvPicPr>
                      <p:cNvPr id="23" name="Object 22" descr="r of 0 = 4 i to find C sub 2."/>
                      <p:cNvPicPr/>
                      <p:nvPr/>
                    </p:nvPicPr>
                    <p:blipFill>
                      <a:blip r:embed="rId6"/>
                      <a:stretch>
                        <a:fillRect/>
                      </a:stretch>
                    </p:blipFill>
                    <p:spPr>
                      <a:xfrm>
                        <a:off x="5743163" y="2940635"/>
                        <a:ext cx="3026389" cy="502195"/>
                      </a:xfrm>
                      <a:prstGeom prst="rect">
                        <a:avLst/>
                      </a:prstGeom>
                    </p:spPr>
                  </p:pic>
                </p:oleObj>
              </mc:Fallback>
            </mc:AlternateContent>
          </a:graphicData>
        </a:graphic>
      </p:graphicFrame>
      <p:graphicFrame>
        <p:nvGraphicFramePr>
          <p:cNvPr id="24" name="Object 23" descr="4 i = left parenthesis 3 cosine of 0 right parenthesis, i + left parenthesis 3 sine of 0 right parenthesis, j + left parenthesis 0 squared right parenthesis, k + C sub 2"/>
          <p:cNvGraphicFramePr>
            <a:graphicFrameLocks noChangeAspect="1"/>
          </p:cNvGraphicFramePr>
          <p:nvPr/>
        </p:nvGraphicFramePr>
        <p:xfrm>
          <a:off x="2108190" y="3511478"/>
          <a:ext cx="5473826" cy="596602"/>
        </p:xfrm>
        <a:graphic>
          <a:graphicData uri="http://schemas.openxmlformats.org/presentationml/2006/ole">
            <mc:AlternateContent xmlns:mc="http://schemas.openxmlformats.org/markup-compatibility/2006">
              <mc:Choice xmlns:v="urn:schemas-microsoft-com:vml" Requires="v">
                <p:oleObj spid="_x0000_s75840" name="Equation" r:id="rId7" imgW="4660560" imgH="507960" progId="Equation.DSMT4">
                  <p:embed/>
                </p:oleObj>
              </mc:Choice>
              <mc:Fallback>
                <p:oleObj name="Equation" r:id="rId7" imgW="4660560" imgH="507960" progId="Equation.DSMT4">
                  <p:embed/>
                  <p:pic>
                    <p:nvPicPr>
                      <p:cNvPr id="24" name="Object 23" descr="4 i = left parenthesis 3 cosine of 0 right parenthesis, i + left parenthesis 3 sine of 0 right parenthesis, j + left parenthesis 0 squared right parenthesis, k + C sub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8190" y="3511478"/>
                        <a:ext cx="5473826" cy="596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descr="4 i = 3 i + of 0, j + of 0, k + C sub 2"/>
          <p:cNvGraphicFramePr>
            <a:graphicFrameLocks noChangeAspect="1"/>
          </p:cNvGraphicFramePr>
          <p:nvPr/>
        </p:nvGraphicFramePr>
        <p:xfrm>
          <a:off x="2100617" y="4178193"/>
          <a:ext cx="3523703" cy="497120"/>
        </p:xfrm>
        <a:graphic>
          <a:graphicData uri="http://schemas.openxmlformats.org/presentationml/2006/ole">
            <mc:AlternateContent xmlns:mc="http://schemas.openxmlformats.org/markup-compatibility/2006">
              <mc:Choice xmlns:v="urn:schemas-microsoft-com:vml" Requires="v">
                <p:oleObj spid="_x0000_s75841" name="Equation" r:id="rId9" imgW="3060360" imgH="431640" progId="Equation.DSMT4">
                  <p:embed/>
                </p:oleObj>
              </mc:Choice>
              <mc:Fallback>
                <p:oleObj name="Equation" r:id="rId9" imgW="3060360" imgH="431640" progId="Equation.DSMT4">
                  <p:embed/>
                  <p:pic>
                    <p:nvPicPr>
                      <p:cNvPr id="25" name="Object 24" descr="4 i = 3 i + of 0, j + of 0, k + C sub 2"/>
                      <p:cNvPicPr>
                        <a:picLocks noChangeAspect="1" noChangeArrowheads="1"/>
                      </p:cNvPicPr>
                      <p:nvPr/>
                    </p:nvPicPr>
                    <p:blipFill>
                      <a:blip r:embed="rId10"/>
                      <a:srcRect/>
                      <a:stretch>
                        <a:fillRect/>
                      </a:stretch>
                    </p:blipFill>
                    <p:spPr bwMode="auto">
                      <a:xfrm>
                        <a:off x="2100617" y="4178193"/>
                        <a:ext cx="3523703" cy="497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descr="C sub 2 = i."/>
          <p:cNvGraphicFramePr>
            <a:graphicFrameLocks noChangeAspect="1"/>
          </p:cNvGraphicFramePr>
          <p:nvPr/>
        </p:nvGraphicFramePr>
        <p:xfrm>
          <a:off x="1978680" y="4716537"/>
          <a:ext cx="969478" cy="447452"/>
        </p:xfrm>
        <a:graphic>
          <a:graphicData uri="http://schemas.openxmlformats.org/presentationml/2006/ole">
            <mc:AlternateContent xmlns:mc="http://schemas.openxmlformats.org/markup-compatibility/2006">
              <mc:Choice xmlns:v="urn:schemas-microsoft-com:vml" Requires="v">
                <p:oleObj spid="_x0000_s75842" name="Equation" r:id="rId11" imgW="825480" imgH="380880" progId="Equation.DSMT4">
                  <p:embed/>
                </p:oleObj>
              </mc:Choice>
              <mc:Fallback>
                <p:oleObj name="Equation" r:id="rId11" imgW="825480" imgH="380880" progId="Equation.DSMT4">
                  <p:embed/>
                  <p:pic>
                    <p:nvPicPr>
                      <p:cNvPr id="26" name="Object 25" descr="C sub 2 = i."/>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8680" y="4716537"/>
                        <a:ext cx="969478" cy="4474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457200" y="5228462"/>
            <a:ext cx="6553200" cy="488943"/>
          </a:xfrm>
        </p:spPr>
        <p:txBody>
          <a:bodyPr/>
          <a:lstStyle/>
          <a:p>
            <a:pPr marL="0" indent="0">
              <a:buNone/>
            </a:pPr>
            <a:r>
              <a:rPr lang="en-US" dirty="0"/>
              <a:t>The glider’s position as a function of </a:t>
            </a:r>
            <a:r>
              <a:rPr lang="en-US" i="1" dirty="0"/>
              <a:t>t </a:t>
            </a:r>
            <a:r>
              <a:rPr lang="en-US" dirty="0"/>
              <a:t>is</a:t>
            </a:r>
          </a:p>
        </p:txBody>
      </p:sp>
      <p:graphicFrame>
        <p:nvGraphicFramePr>
          <p:cNvPr id="27" name="Object 26" descr="r of t = left parenthesis 1 + 3 cosine of t right parenthesis, i + left parenthesis 3 sine of t right parenthesis, j + t squared k."/>
          <p:cNvGraphicFramePr>
            <a:graphicFrameLocks noChangeAspect="1"/>
          </p:cNvGraphicFramePr>
          <p:nvPr/>
        </p:nvGraphicFramePr>
        <p:xfrm>
          <a:off x="1897016" y="5776990"/>
          <a:ext cx="4615865" cy="476563"/>
        </p:xfrm>
        <a:graphic>
          <a:graphicData uri="http://schemas.openxmlformats.org/presentationml/2006/ole">
            <mc:AlternateContent xmlns:mc="http://schemas.openxmlformats.org/markup-compatibility/2006">
              <mc:Choice xmlns:v="urn:schemas-microsoft-com:vml" Requires="v">
                <p:oleObj spid="_x0000_s75843" name="Equation" r:id="rId13" imgW="4305240" imgH="444240" progId="Equation.DSMT4">
                  <p:embed/>
                </p:oleObj>
              </mc:Choice>
              <mc:Fallback>
                <p:oleObj name="Equation" r:id="rId13" imgW="4305240" imgH="444240" progId="Equation.DSMT4">
                  <p:embed/>
                  <p:pic>
                    <p:nvPicPr>
                      <p:cNvPr id="27" name="Object 26" descr="r of t = left parenthesis 1 + 3 cosine of t right parenthesis, i + left parenthesis 3 sine of t right parenthesis, j + t squared 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7016" y="5776990"/>
                        <a:ext cx="4615865" cy="47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6238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Vector and Parametric Equations for Ideal Projectile Motion </a:t>
            </a:r>
            <a:r>
              <a:rPr lang="en-US" sz="2000" b="0" dirty="0"/>
              <a:t>(1 of 5)</a:t>
            </a:r>
            <a:endParaRPr lang="en-IN" sz="2000" b="0" dirty="0"/>
          </a:p>
        </p:txBody>
      </p:sp>
      <p:sp>
        <p:nvSpPr>
          <p:cNvPr id="3" name="Content Placeholder 2"/>
          <p:cNvSpPr>
            <a:spLocks noGrp="1"/>
          </p:cNvSpPr>
          <p:nvPr>
            <p:ph idx="1"/>
          </p:nvPr>
        </p:nvSpPr>
        <p:spPr>
          <a:xfrm>
            <a:off x="457200" y="1600200"/>
            <a:ext cx="6096000" cy="533399"/>
          </a:xfrm>
        </p:spPr>
        <p:txBody>
          <a:bodyPr/>
          <a:lstStyle/>
          <a:p>
            <a:pPr marL="0" indent="0">
              <a:buNone/>
            </a:pPr>
            <a:r>
              <a:rPr lang="en-US" b="1" dirty="0"/>
              <a:t>Ideal Projectile Motion Equation</a:t>
            </a:r>
          </a:p>
        </p:txBody>
      </p:sp>
      <p:graphicFrame>
        <p:nvGraphicFramePr>
          <p:cNvPr id="22" name="Object 21" descr="r = left parenthesis upsilon sub 0 cosine of alpha right parenthesis, t i + left parenthesis left parenthesis upsilon sub 0 sine of alpha right parenthesis, t minus 1 half g t squared right parenthesis, j."/>
          <p:cNvGraphicFramePr>
            <a:graphicFrameLocks noChangeAspect="1"/>
          </p:cNvGraphicFramePr>
          <p:nvPr/>
        </p:nvGraphicFramePr>
        <p:xfrm>
          <a:off x="1358710" y="2505950"/>
          <a:ext cx="6423406" cy="1081837"/>
        </p:xfrm>
        <a:graphic>
          <a:graphicData uri="http://schemas.openxmlformats.org/presentationml/2006/ole">
            <mc:AlternateContent xmlns:mc="http://schemas.openxmlformats.org/markup-compatibility/2006">
              <mc:Choice xmlns:v="urn:schemas-microsoft-com:vml" Requires="v">
                <p:oleObj spid="_x0000_s76812" name="Equation" r:id="rId3" imgW="4825800" imgH="812520" progId="Equation.DSMT4">
                  <p:embed/>
                </p:oleObj>
              </mc:Choice>
              <mc:Fallback>
                <p:oleObj name="Equation" r:id="rId3" imgW="4825800" imgH="812520" progId="Equation.DSMT4">
                  <p:embed/>
                  <p:pic>
                    <p:nvPicPr>
                      <p:cNvPr id="22" name="Object 21" descr="r = left parenthesis upsilon sub 0 cosine of alpha right parenthesis, t i + left parenthesis left parenthesis upsilon sub 0 sine of alpha right parenthesis, t minus 1 half g t squared right parenthesis, j."/>
                      <p:cNvPicPr>
                        <a:picLocks noChangeAspect="1" noChangeArrowheads="1"/>
                      </p:cNvPicPr>
                      <p:nvPr/>
                    </p:nvPicPr>
                    <p:blipFill>
                      <a:blip r:embed="rId4"/>
                      <a:srcRect/>
                      <a:stretch>
                        <a:fillRect/>
                      </a:stretch>
                    </p:blipFill>
                    <p:spPr bwMode="auto">
                      <a:xfrm>
                        <a:off x="1358710" y="2505950"/>
                        <a:ext cx="6423406" cy="108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7518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Vector and Parametric Equations for Ideal Projectile Motion </a:t>
            </a:r>
            <a:r>
              <a:rPr lang="en-US" sz="2000" b="0" dirty="0"/>
              <a:t>(2 of 5)</a:t>
            </a:r>
            <a:endParaRPr lang="en-IN" sz="3400" dirty="0"/>
          </a:p>
        </p:txBody>
      </p:sp>
      <p:sp>
        <p:nvSpPr>
          <p:cNvPr id="3" name="Content Placeholder 2"/>
          <p:cNvSpPr>
            <a:spLocks noGrp="1"/>
          </p:cNvSpPr>
          <p:nvPr>
            <p:ph idx="1"/>
          </p:nvPr>
        </p:nvSpPr>
        <p:spPr>
          <a:xfrm>
            <a:off x="457200" y="1600201"/>
            <a:ext cx="8229600" cy="904460"/>
          </a:xfrm>
        </p:spPr>
        <p:txBody>
          <a:bodyPr/>
          <a:lstStyle/>
          <a:p>
            <a:pPr marL="0" indent="0">
              <a:buNone/>
            </a:pPr>
            <a:r>
              <a:rPr lang="en-US" b="1" dirty="0"/>
              <a:t>Example:</a:t>
            </a:r>
            <a:r>
              <a:rPr lang="en-US" dirty="0"/>
              <a:t> A projectile is fired from the origin over horizontal ground at an initial speed of 500 m</a:t>
            </a:r>
            <a:r>
              <a:rPr lang="en-US" sz="100" dirty="0"/>
              <a:t>eters</a:t>
            </a:r>
            <a:r>
              <a:rPr lang="en-US" dirty="0"/>
              <a:t>/sec</a:t>
            </a:r>
            <a:r>
              <a:rPr lang="en-US" sz="100" dirty="0"/>
              <a:t>onds</a:t>
            </a:r>
            <a:endParaRPr lang="en-US" dirty="0"/>
          </a:p>
        </p:txBody>
      </p:sp>
      <p:sp>
        <p:nvSpPr>
          <p:cNvPr id="13" name="Content Placeholder 12">
            <a:extLst>
              <a:ext uri="{FF2B5EF4-FFF2-40B4-BE49-F238E27FC236}">
                <a16:creationId xmlns:a16="http://schemas.microsoft.com/office/drawing/2014/main" id="{A29CE81E-A7B5-4E63-B84A-CF45D865B447}"/>
              </a:ext>
            </a:extLst>
          </p:cNvPr>
          <p:cNvSpPr>
            <a:spLocks noGrp="1"/>
          </p:cNvSpPr>
          <p:nvPr>
            <p:ph idx="13"/>
          </p:nvPr>
        </p:nvSpPr>
        <p:spPr>
          <a:xfrm>
            <a:off x="457200" y="2564295"/>
            <a:ext cx="3568148" cy="457201"/>
          </a:xfrm>
        </p:spPr>
        <p:txBody>
          <a:bodyPr/>
          <a:lstStyle/>
          <a:p>
            <a:pPr marL="0" indent="0">
              <a:buNone/>
            </a:pPr>
            <a:r>
              <a:rPr lang="en-US" dirty="0"/>
              <a:t>and a launch angle of</a:t>
            </a:r>
          </a:p>
        </p:txBody>
      </p:sp>
      <p:graphicFrame>
        <p:nvGraphicFramePr>
          <p:cNvPr id="37" name="Object 36" descr="60 degrees.">
            <a:extLst>
              <a:ext uri="{FF2B5EF4-FFF2-40B4-BE49-F238E27FC236}">
                <a16:creationId xmlns:a16="http://schemas.microsoft.com/office/drawing/2014/main" id="{C929C975-8A5E-4865-941C-CA401516A41A}"/>
              </a:ext>
            </a:extLst>
          </p:cNvPr>
          <p:cNvGraphicFramePr>
            <a:graphicFrameLocks noChangeAspect="1"/>
          </p:cNvGraphicFramePr>
          <p:nvPr>
            <p:extLst>
              <p:ext uri="{D42A27DB-BD31-4B8C-83A1-F6EECF244321}">
                <p14:modId xmlns:p14="http://schemas.microsoft.com/office/powerpoint/2010/main" val="4191915463"/>
              </p:ext>
            </p:extLst>
          </p:nvPr>
        </p:nvGraphicFramePr>
        <p:xfrm>
          <a:off x="4091056" y="2643399"/>
          <a:ext cx="596900" cy="317500"/>
        </p:xfrm>
        <a:graphic>
          <a:graphicData uri="http://schemas.openxmlformats.org/presentationml/2006/ole">
            <mc:AlternateContent xmlns:mc="http://schemas.openxmlformats.org/markup-compatibility/2006">
              <mc:Choice xmlns:v="urn:schemas-microsoft-com:vml" Requires="v">
                <p:oleObj spid="_x0000_s77866" name="Equation" r:id="rId3" imgW="596880" imgH="317160" progId="Equation.DSMT4">
                  <p:embed/>
                </p:oleObj>
              </mc:Choice>
              <mc:Fallback>
                <p:oleObj name="Equation" r:id="rId3" imgW="596880" imgH="317160" progId="Equation.DSMT4">
                  <p:embed/>
                  <p:pic>
                    <p:nvPicPr>
                      <p:cNvPr id="37" name="Object 36" descr="60 degrees.">
                        <a:extLst>
                          <a:ext uri="{FF2B5EF4-FFF2-40B4-BE49-F238E27FC236}">
                            <a16:creationId xmlns:a16="http://schemas.microsoft.com/office/drawing/2014/main" id="{C929C975-8A5E-4865-941C-CA401516A41A}"/>
                          </a:ext>
                        </a:extLst>
                      </p:cNvPr>
                      <p:cNvPicPr/>
                      <p:nvPr/>
                    </p:nvPicPr>
                    <p:blipFill>
                      <a:blip r:embed="rId4"/>
                      <a:stretch>
                        <a:fillRect/>
                      </a:stretch>
                    </p:blipFill>
                    <p:spPr>
                      <a:xfrm>
                        <a:off x="4091056" y="2643399"/>
                        <a:ext cx="596900" cy="317500"/>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65A434BE-6D58-4E87-A231-1CBBF5985B4B}"/>
              </a:ext>
            </a:extLst>
          </p:cNvPr>
          <p:cNvSpPr>
            <a:spLocks noGrp="1"/>
          </p:cNvSpPr>
          <p:nvPr>
            <p:ph idx="14"/>
          </p:nvPr>
        </p:nvSpPr>
        <p:spPr>
          <a:xfrm>
            <a:off x="4860234" y="2585677"/>
            <a:ext cx="4025349" cy="490884"/>
          </a:xfrm>
        </p:spPr>
        <p:txBody>
          <a:bodyPr/>
          <a:lstStyle/>
          <a:p>
            <a:pPr marL="0" indent="0">
              <a:buNone/>
            </a:pPr>
            <a:r>
              <a:rPr lang="en-US" dirty="0"/>
              <a:t>Where will the projectile</a:t>
            </a:r>
          </a:p>
        </p:txBody>
      </p:sp>
      <p:sp>
        <p:nvSpPr>
          <p:cNvPr id="15" name="Content Placeholder 14">
            <a:extLst>
              <a:ext uri="{FF2B5EF4-FFF2-40B4-BE49-F238E27FC236}">
                <a16:creationId xmlns:a16="http://schemas.microsoft.com/office/drawing/2014/main" id="{46553493-3B7F-4402-AC01-3E7F09FDD28D}"/>
              </a:ext>
            </a:extLst>
          </p:cNvPr>
          <p:cNvSpPr>
            <a:spLocks noGrp="1"/>
          </p:cNvSpPr>
          <p:nvPr>
            <p:ph idx="15"/>
          </p:nvPr>
        </p:nvSpPr>
        <p:spPr>
          <a:xfrm>
            <a:off x="457200" y="3091070"/>
            <a:ext cx="2743200" cy="467139"/>
          </a:xfrm>
        </p:spPr>
        <p:txBody>
          <a:bodyPr/>
          <a:lstStyle/>
          <a:p>
            <a:pPr marL="0" indent="0">
              <a:buNone/>
            </a:pPr>
            <a:r>
              <a:rPr lang="en-US" dirty="0"/>
              <a:t>be 10 sec</a:t>
            </a:r>
            <a:r>
              <a:rPr lang="en-US" sz="100" dirty="0"/>
              <a:t>onds</a:t>
            </a:r>
            <a:r>
              <a:rPr lang="en-US" dirty="0"/>
              <a:t> later?</a:t>
            </a:r>
          </a:p>
        </p:txBody>
      </p:sp>
      <p:sp>
        <p:nvSpPr>
          <p:cNvPr id="16" name="Content Placeholder 15">
            <a:extLst>
              <a:ext uri="{FF2B5EF4-FFF2-40B4-BE49-F238E27FC236}">
                <a16:creationId xmlns:a16="http://schemas.microsoft.com/office/drawing/2014/main" id="{BEC8DB41-43F7-4CEC-B9C7-A55D7F7B4666}"/>
              </a:ext>
            </a:extLst>
          </p:cNvPr>
          <p:cNvSpPr>
            <a:spLocks noGrp="1"/>
          </p:cNvSpPr>
          <p:nvPr>
            <p:ph idx="16"/>
          </p:nvPr>
        </p:nvSpPr>
        <p:spPr>
          <a:xfrm>
            <a:off x="443753" y="3677202"/>
            <a:ext cx="5807960" cy="490884"/>
          </a:xfrm>
        </p:spPr>
        <p:txBody>
          <a:bodyPr/>
          <a:lstStyle/>
          <a:p>
            <a:pPr marL="0" indent="0">
              <a:buNone/>
            </a:pPr>
            <a:r>
              <a:rPr lang="en-US" b="1" dirty="0"/>
              <a:t>Solution:</a:t>
            </a:r>
            <a:r>
              <a:rPr lang="en-US" dirty="0"/>
              <a:t> We use the Equation with</a:t>
            </a:r>
          </a:p>
        </p:txBody>
      </p:sp>
      <p:graphicFrame>
        <p:nvGraphicFramePr>
          <p:cNvPr id="24" name="Object 23" descr="upsilon sub 0 = 500,">
            <a:extLst>
              <a:ext uri="{FF2B5EF4-FFF2-40B4-BE49-F238E27FC236}">
                <a16:creationId xmlns:a16="http://schemas.microsoft.com/office/drawing/2014/main" id="{B2B33FAA-9C8A-4A2C-93B1-7631393A8C53}"/>
              </a:ext>
            </a:extLst>
          </p:cNvPr>
          <p:cNvGraphicFramePr>
            <a:graphicFrameLocks noChangeAspect="1"/>
          </p:cNvGraphicFramePr>
          <p:nvPr>
            <p:extLst>
              <p:ext uri="{D42A27DB-BD31-4B8C-83A1-F6EECF244321}">
                <p14:modId xmlns:p14="http://schemas.microsoft.com/office/powerpoint/2010/main" val="2213168396"/>
              </p:ext>
            </p:extLst>
          </p:nvPr>
        </p:nvGraphicFramePr>
        <p:xfrm>
          <a:off x="6330489" y="3696617"/>
          <a:ext cx="1268321" cy="427524"/>
        </p:xfrm>
        <a:graphic>
          <a:graphicData uri="http://schemas.openxmlformats.org/presentationml/2006/ole">
            <mc:AlternateContent xmlns:mc="http://schemas.openxmlformats.org/markup-compatibility/2006">
              <mc:Choice xmlns:v="urn:schemas-microsoft-com:vml" Requires="v">
                <p:oleObj spid="_x0000_s77867" name="Equation" r:id="rId5" imgW="1130040" imgH="380880" progId="Equation.DSMT4">
                  <p:embed/>
                </p:oleObj>
              </mc:Choice>
              <mc:Fallback>
                <p:oleObj name="Equation" r:id="rId5" imgW="1130040" imgH="380880" progId="Equation.DSMT4">
                  <p:embed/>
                  <p:pic>
                    <p:nvPicPr>
                      <p:cNvPr id="24" name="Object 23" descr="upsilon sub 0 = 500,">
                        <a:extLst>
                          <a:ext uri="{FF2B5EF4-FFF2-40B4-BE49-F238E27FC236}">
                            <a16:creationId xmlns:a16="http://schemas.microsoft.com/office/drawing/2014/main" id="{B2B33FAA-9C8A-4A2C-93B1-7631393A8C53}"/>
                          </a:ext>
                        </a:extLst>
                      </p:cNvPr>
                      <p:cNvPicPr/>
                      <p:nvPr/>
                    </p:nvPicPr>
                    <p:blipFill>
                      <a:blip r:embed="rId6"/>
                      <a:stretch>
                        <a:fillRect/>
                      </a:stretch>
                    </p:blipFill>
                    <p:spPr>
                      <a:xfrm>
                        <a:off x="6330489" y="3696617"/>
                        <a:ext cx="1268321" cy="427524"/>
                      </a:xfrm>
                      <a:prstGeom prst="rect">
                        <a:avLst/>
                      </a:prstGeom>
                    </p:spPr>
                  </p:pic>
                </p:oleObj>
              </mc:Fallback>
            </mc:AlternateContent>
          </a:graphicData>
        </a:graphic>
      </p:graphicFrame>
      <p:graphicFrame>
        <p:nvGraphicFramePr>
          <p:cNvPr id="27" name="Object 26" descr="alpha = 60 degrees, g = 9.8, and t = 10"/>
          <p:cNvGraphicFramePr>
            <a:graphicFrameLocks noChangeAspect="1"/>
          </p:cNvGraphicFramePr>
          <p:nvPr>
            <p:extLst>
              <p:ext uri="{D42A27DB-BD31-4B8C-83A1-F6EECF244321}">
                <p14:modId xmlns:p14="http://schemas.microsoft.com/office/powerpoint/2010/main" val="1267443009"/>
              </p:ext>
            </p:extLst>
          </p:nvPr>
        </p:nvGraphicFramePr>
        <p:xfrm>
          <a:off x="457200" y="4252574"/>
          <a:ext cx="3860800" cy="406400"/>
        </p:xfrm>
        <a:graphic>
          <a:graphicData uri="http://schemas.openxmlformats.org/presentationml/2006/ole">
            <mc:AlternateContent xmlns:mc="http://schemas.openxmlformats.org/markup-compatibility/2006">
              <mc:Choice xmlns:v="urn:schemas-microsoft-com:vml" Requires="v">
                <p:oleObj spid="_x0000_s77868" name="Equation" r:id="rId7" imgW="3860640" imgH="406080" progId="Equation.DSMT4">
                  <p:embed/>
                </p:oleObj>
              </mc:Choice>
              <mc:Fallback>
                <p:oleObj name="Equation" r:id="rId7" imgW="3860640" imgH="406080" progId="Equation.DSMT4">
                  <p:embed/>
                  <p:pic>
                    <p:nvPicPr>
                      <p:cNvPr id="27" name="Object 26" descr="alpha = 60 degrees, g = 9.8, and t = 10"/>
                      <p:cNvPicPr/>
                      <p:nvPr/>
                    </p:nvPicPr>
                    <p:blipFill>
                      <a:blip r:embed="rId8"/>
                      <a:stretch>
                        <a:fillRect/>
                      </a:stretch>
                    </p:blipFill>
                    <p:spPr>
                      <a:xfrm>
                        <a:off x="457200" y="4252574"/>
                        <a:ext cx="3860800" cy="406400"/>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255F6FE9-61BD-4B64-9F73-821047D520E4}"/>
              </a:ext>
            </a:extLst>
          </p:cNvPr>
          <p:cNvSpPr>
            <a:spLocks noGrp="1"/>
          </p:cNvSpPr>
          <p:nvPr>
            <p:ph idx="17"/>
          </p:nvPr>
        </p:nvSpPr>
        <p:spPr>
          <a:xfrm>
            <a:off x="4442790" y="4203975"/>
            <a:ext cx="4303643" cy="490884"/>
          </a:xfrm>
        </p:spPr>
        <p:txBody>
          <a:bodyPr/>
          <a:lstStyle/>
          <a:p>
            <a:pPr marL="0" indent="0">
              <a:buNone/>
            </a:pPr>
            <a:r>
              <a:rPr lang="en-US" dirty="0"/>
              <a:t>to find the projectile’s</a:t>
            </a:r>
          </a:p>
        </p:txBody>
      </p:sp>
      <p:sp>
        <p:nvSpPr>
          <p:cNvPr id="18" name="Content Placeholder 17">
            <a:extLst>
              <a:ext uri="{FF2B5EF4-FFF2-40B4-BE49-F238E27FC236}">
                <a16:creationId xmlns:a16="http://schemas.microsoft.com/office/drawing/2014/main" id="{BD303403-2C1C-48F7-867D-F6136DD15DD1}"/>
              </a:ext>
            </a:extLst>
          </p:cNvPr>
          <p:cNvSpPr>
            <a:spLocks noGrp="1"/>
          </p:cNvSpPr>
          <p:nvPr>
            <p:ph idx="18"/>
          </p:nvPr>
        </p:nvSpPr>
        <p:spPr>
          <a:xfrm>
            <a:off x="457200" y="4740690"/>
            <a:ext cx="8229600" cy="490884"/>
          </a:xfrm>
        </p:spPr>
        <p:txBody>
          <a:bodyPr/>
          <a:lstStyle/>
          <a:p>
            <a:pPr marL="0" indent="0">
              <a:buNone/>
            </a:pPr>
            <a:r>
              <a:rPr lang="en-US" dirty="0"/>
              <a:t>components 10 sec after firing.</a:t>
            </a:r>
          </a:p>
        </p:txBody>
      </p:sp>
      <p:graphicFrame>
        <p:nvGraphicFramePr>
          <p:cNvPr id="30" name="Object 29" descr="r = left parenthesis upsilon sub 0 cosine of alpha right parenthesis, t i + left parenthesis left parenthesis upsilon sub 0 sine of alpha right parenthesis, t minus halves g t squared right parenthesis, j"/>
          <p:cNvGraphicFramePr>
            <a:graphicFrameLocks noChangeAspect="1"/>
          </p:cNvGraphicFramePr>
          <p:nvPr>
            <p:extLst>
              <p:ext uri="{D42A27DB-BD31-4B8C-83A1-F6EECF244321}">
                <p14:modId xmlns:p14="http://schemas.microsoft.com/office/powerpoint/2010/main" val="3616920338"/>
              </p:ext>
            </p:extLst>
          </p:nvPr>
        </p:nvGraphicFramePr>
        <p:xfrm>
          <a:off x="1836945" y="5326318"/>
          <a:ext cx="5327542" cy="906813"/>
        </p:xfrm>
        <a:graphic>
          <a:graphicData uri="http://schemas.openxmlformats.org/presentationml/2006/ole">
            <mc:AlternateContent xmlns:mc="http://schemas.openxmlformats.org/markup-compatibility/2006">
              <mc:Choice xmlns:v="urn:schemas-microsoft-com:vml" Requires="v">
                <p:oleObj spid="_x0000_s77869" name="Equation" r:id="rId9" imgW="4775040" imgH="812520" progId="Equation.DSMT4">
                  <p:embed/>
                </p:oleObj>
              </mc:Choice>
              <mc:Fallback>
                <p:oleObj name="Equation" r:id="rId9" imgW="4775040" imgH="812520" progId="Equation.DSMT4">
                  <p:embed/>
                  <p:pic>
                    <p:nvPicPr>
                      <p:cNvPr id="30" name="Object 29" descr="r = left parenthesis upsilon sub 0 cosine of alpha right parenthesis, t i + left parenthesis left parenthesis upsilon sub 0 sine of alpha right parenthesis, t minus halves g t squared right parenthesis, j"/>
                      <p:cNvPicPr>
                        <a:picLocks noChangeAspect="1" noChangeArrowheads="1"/>
                      </p:cNvPicPr>
                      <p:nvPr/>
                    </p:nvPicPr>
                    <p:blipFill>
                      <a:blip r:embed="rId10"/>
                      <a:srcRect/>
                      <a:stretch>
                        <a:fillRect/>
                      </a:stretch>
                    </p:blipFill>
                    <p:spPr bwMode="auto">
                      <a:xfrm>
                        <a:off x="1836945" y="5326318"/>
                        <a:ext cx="5327542" cy="906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0457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Vector and Parametric Equations for Ideal Projectile Motion </a:t>
            </a:r>
            <a:r>
              <a:rPr lang="en-US" sz="2000" b="0" dirty="0"/>
              <a:t>(3 of 5)</a:t>
            </a:r>
            <a:endParaRPr lang="en-IN" sz="3400" dirty="0"/>
          </a:p>
        </p:txBody>
      </p:sp>
      <p:sp>
        <p:nvSpPr>
          <p:cNvPr id="3" name="Content Placeholder 2"/>
          <p:cNvSpPr>
            <a:spLocks noGrp="1"/>
          </p:cNvSpPr>
          <p:nvPr>
            <p:ph idx="1"/>
          </p:nvPr>
        </p:nvSpPr>
        <p:spPr>
          <a:xfrm>
            <a:off x="457200" y="1600201"/>
            <a:ext cx="4038600" cy="509954"/>
          </a:xfrm>
        </p:spPr>
        <p:txBody>
          <a:bodyPr/>
          <a:lstStyle/>
          <a:p>
            <a:pPr marL="0" indent="0">
              <a:buNone/>
            </a:pPr>
            <a:r>
              <a:rPr lang="en-US" b="1" dirty="0"/>
              <a:t>Solution (concluded):</a:t>
            </a:r>
          </a:p>
        </p:txBody>
      </p:sp>
      <p:graphicFrame>
        <p:nvGraphicFramePr>
          <p:cNvPr id="24" name="Object 23" descr=" = left parenthesis 500 right parenthesis left parenthesis 1 half right parenthesis left parenthesis 10 right parenthesis, i + left parenthesis left parenthesis 500 right parenthesis left parenthesis start fraction radical 3 over 2 end fraction right parenthesis 10 minus left parenthesis 1 half right parenthesis left parenthesis 9.8 right parenthesis left parenthesis 100 right parenthesis right parenthesis, j"/>
          <p:cNvGraphicFramePr>
            <a:graphicFrameLocks noChangeAspect="1"/>
          </p:cNvGraphicFramePr>
          <p:nvPr>
            <p:extLst>
              <p:ext uri="{D42A27DB-BD31-4B8C-83A1-F6EECF244321}">
                <p14:modId xmlns:p14="http://schemas.microsoft.com/office/powerpoint/2010/main" val="3353189286"/>
              </p:ext>
            </p:extLst>
          </p:nvPr>
        </p:nvGraphicFramePr>
        <p:xfrm>
          <a:off x="1305569" y="2306387"/>
          <a:ext cx="7381232" cy="1122679"/>
        </p:xfrm>
        <a:graphic>
          <a:graphicData uri="http://schemas.openxmlformats.org/presentationml/2006/ole">
            <mc:AlternateContent xmlns:mc="http://schemas.openxmlformats.org/markup-compatibility/2006">
              <mc:Choice xmlns:v="urn:schemas-microsoft-com:vml" Requires="v">
                <p:oleObj spid="_x0000_s78870" name="Equation" r:id="rId3" imgW="6705360" imgH="990360" progId="Equation.DSMT4">
                  <p:embed/>
                </p:oleObj>
              </mc:Choice>
              <mc:Fallback>
                <p:oleObj name="Equation" r:id="rId3" imgW="6705360" imgH="990360" progId="Equation.DSMT4">
                  <p:embed/>
                  <p:pic>
                    <p:nvPicPr>
                      <p:cNvPr id="24" name="Object 23" descr=" = left parenthesis 500 right parenthesis left parenthesis 1 half right parenthesis left parenthesis 10 right parenthesis, i + left parenthesis left parenthesis 500 right parenthesis left parenthesis start fraction radical 3 over 2 end fraction right parenthesis 10 minus left parenthesis 1 half right parenthesis left parenthesis 9.8 right parenthesis left parenthesis 100 right parenthesis right parenthesis, 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5569" y="2306387"/>
                        <a:ext cx="7381232" cy="1122679"/>
                      </a:xfrm>
                      <a:prstGeom prst="rect">
                        <a:avLst/>
                      </a:prstGeom>
                      <a:noFill/>
                    </p:spPr>
                  </p:pic>
                </p:oleObj>
              </mc:Fallback>
            </mc:AlternateContent>
          </a:graphicData>
        </a:graphic>
      </p:graphicFrame>
      <p:graphicFrame>
        <p:nvGraphicFramePr>
          <p:cNvPr id="25" name="Object 24" descr="approximately equals 2500 i + 3840 j"/>
          <p:cNvGraphicFramePr>
            <a:graphicFrameLocks noChangeAspect="1"/>
          </p:cNvGraphicFramePr>
          <p:nvPr>
            <p:extLst>
              <p:ext uri="{D42A27DB-BD31-4B8C-83A1-F6EECF244321}">
                <p14:modId xmlns:p14="http://schemas.microsoft.com/office/powerpoint/2010/main" val="2141065371"/>
              </p:ext>
            </p:extLst>
          </p:nvPr>
        </p:nvGraphicFramePr>
        <p:xfrm>
          <a:off x="1305568" y="3684665"/>
          <a:ext cx="2230963" cy="388620"/>
        </p:xfrm>
        <a:graphic>
          <a:graphicData uri="http://schemas.openxmlformats.org/presentationml/2006/ole">
            <mc:AlternateContent xmlns:mc="http://schemas.openxmlformats.org/markup-compatibility/2006">
              <mc:Choice xmlns:v="urn:schemas-microsoft-com:vml" Requires="v">
                <p:oleObj spid="_x0000_s78871" name="Equation" r:id="rId5" imgW="1968480" imgH="342720" progId="Equation.DSMT4">
                  <p:embed/>
                </p:oleObj>
              </mc:Choice>
              <mc:Fallback>
                <p:oleObj name="Equation" r:id="rId5" imgW="1968480" imgH="342720" progId="Equation.DSMT4">
                  <p:embed/>
                  <p:pic>
                    <p:nvPicPr>
                      <p:cNvPr id="25" name="Object 24" descr="approximately equals 2500 i + 3840 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5568" y="3684665"/>
                        <a:ext cx="2230963" cy="38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p:cNvSpPr>
            <a:spLocks noGrp="1"/>
          </p:cNvSpPr>
          <p:nvPr>
            <p:ph idx="1"/>
          </p:nvPr>
        </p:nvSpPr>
        <p:spPr>
          <a:xfrm>
            <a:off x="442686" y="4372428"/>
            <a:ext cx="8077200" cy="1447800"/>
          </a:xfrm>
        </p:spPr>
        <p:txBody>
          <a:bodyPr/>
          <a:lstStyle/>
          <a:p>
            <a:pPr marL="0" indent="0">
              <a:buNone/>
            </a:pPr>
            <a:r>
              <a:rPr lang="en-US" dirty="0"/>
              <a:t>Ten seconds after firing, the projectile is about 3840 m</a:t>
            </a:r>
            <a:r>
              <a:rPr lang="en-US" sz="100" dirty="0"/>
              <a:t>eters</a:t>
            </a:r>
            <a:r>
              <a:rPr lang="en-US" dirty="0"/>
              <a:t> above ground and 2500 m</a:t>
            </a:r>
            <a:r>
              <a:rPr lang="en-US" sz="100" dirty="0"/>
              <a:t>eters</a:t>
            </a:r>
            <a:r>
              <a:rPr lang="en-US" dirty="0"/>
              <a:t> downrange from the origin.</a:t>
            </a:r>
          </a:p>
        </p:txBody>
      </p:sp>
    </p:spTree>
    <p:extLst>
      <p:ext uri="{BB962C8B-B14F-4D97-AF65-F5344CB8AC3E}">
        <p14:creationId xmlns:p14="http://schemas.microsoft.com/office/powerpoint/2010/main" val="1707213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Vector and Parametric Equations for Ideal Projectile Motion </a:t>
            </a:r>
            <a:r>
              <a:rPr lang="en-US" sz="2000" b="0" dirty="0"/>
              <a:t>(4 of 5)</a:t>
            </a:r>
            <a:endParaRPr lang="en-IN" sz="3400" dirty="0"/>
          </a:p>
        </p:txBody>
      </p:sp>
      <p:sp>
        <p:nvSpPr>
          <p:cNvPr id="3" name="Content Placeholder 2"/>
          <p:cNvSpPr>
            <a:spLocks noGrp="1"/>
          </p:cNvSpPr>
          <p:nvPr>
            <p:ph idx="1"/>
          </p:nvPr>
        </p:nvSpPr>
        <p:spPr>
          <a:xfrm>
            <a:off x="457200" y="1600200"/>
            <a:ext cx="8229600" cy="1981200"/>
          </a:xfrm>
        </p:spPr>
        <p:txBody>
          <a:bodyPr/>
          <a:lstStyle/>
          <a:p>
            <a:pPr marL="0" indent="0">
              <a:buNone/>
            </a:pPr>
            <a:r>
              <a:rPr lang="en-US" b="1" dirty="0"/>
              <a:t>Height, Flight Time, and Range for Ideal Projectile Motion</a:t>
            </a:r>
          </a:p>
          <a:p>
            <a:pPr marL="0" indent="0">
              <a:buNone/>
            </a:pPr>
            <a:r>
              <a:rPr lang="en-US" dirty="0"/>
              <a:t>For ideal projectile motion when an object is launched from the origin over a horizontal surface</a:t>
            </a:r>
            <a:endParaRPr lang="en-IN" dirty="0"/>
          </a:p>
        </p:txBody>
      </p:sp>
      <p:sp>
        <p:nvSpPr>
          <p:cNvPr id="23" name="Content Placeholder 22"/>
          <p:cNvSpPr>
            <a:spLocks noGrp="1"/>
          </p:cNvSpPr>
          <p:nvPr>
            <p:ph idx="1"/>
          </p:nvPr>
        </p:nvSpPr>
        <p:spPr>
          <a:xfrm>
            <a:off x="457200" y="3640392"/>
            <a:ext cx="2766646" cy="527163"/>
          </a:xfrm>
        </p:spPr>
        <p:txBody>
          <a:bodyPr/>
          <a:lstStyle/>
          <a:p>
            <a:pPr marL="0" indent="0">
              <a:buNone/>
            </a:pPr>
            <a:r>
              <a:rPr lang="en-US" dirty="0"/>
              <a:t>with initial speed</a:t>
            </a:r>
            <a:endParaRPr lang="en-IN" dirty="0"/>
          </a:p>
        </p:txBody>
      </p:sp>
      <p:graphicFrame>
        <p:nvGraphicFramePr>
          <p:cNvPr id="26" name="Object 25" descr="upsilon sub 0">
            <a:extLst>
              <a:ext uri="{FF2B5EF4-FFF2-40B4-BE49-F238E27FC236}">
                <a16:creationId xmlns:a16="http://schemas.microsoft.com/office/drawing/2014/main" id="{2DB5B868-6DC2-462E-AE4F-01F9D703D59A}"/>
              </a:ext>
            </a:extLst>
          </p:cNvPr>
          <p:cNvGraphicFramePr>
            <a:graphicFrameLocks noChangeAspect="1"/>
          </p:cNvGraphicFramePr>
          <p:nvPr/>
        </p:nvGraphicFramePr>
        <p:xfrm>
          <a:off x="3305087" y="3635203"/>
          <a:ext cx="364553" cy="497119"/>
        </p:xfrm>
        <a:graphic>
          <a:graphicData uri="http://schemas.openxmlformats.org/presentationml/2006/ole">
            <mc:AlternateContent xmlns:mc="http://schemas.openxmlformats.org/markup-compatibility/2006">
              <mc:Choice xmlns:v="urn:schemas-microsoft-com:vml" Requires="v">
                <p:oleObj spid="_x0000_s79894" name="Equation" r:id="rId3" imgW="279360" imgH="380880" progId="Equation.DSMT4">
                  <p:embed/>
                </p:oleObj>
              </mc:Choice>
              <mc:Fallback>
                <p:oleObj name="Equation" r:id="rId3" imgW="279360" imgH="380880" progId="Equation.DSMT4">
                  <p:embed/>
                  <p:pic>
                    <p:nvPicPr>
                      <p:cNvPr id="26" name="Object 25" descr="upsilon sub 0">
                        <a:extLst>
                          <a:ext uri="{FF2B5EF4-FFF2-40B4-BE49-F238E27FC236}">
                            <a16:creationId xmlns:a16="http://schemas.microsoft.com/office/drawing/2014/main" id="{2DB5B868-6DC2-462E-AE4F-01F9D703D59A}"/>
                          </a:ext>
                        </a:extLst>
                      </p:cNvPr>
                      <p:cNvPicPr/>
                      <p:nvPr/>
                    </p:nvPicPr>
                    <p:blipFill>
                      <a:blip r:embed="rId4"/>
                      <a:stretch>
                        <a:fillRect/>
                      </a:stretch>
                    </p:blipFill>
                    <p:spPr>
                      <a:xfrm>
                        <a:off x="3305087" y="3635203"/>
                        <a:ext cx="364553" cy="497119"/>
                      </a:xfrm>
                      <a:prstGeom prst="rect">
                        <a:avLst/>
                      </a:prstGeom>
                    </p:spPr>
                  </p:pic>
                </p:oleObj>
              </mc:Fallback>
            </mc:AlternateContent>
          </a:graphicData>
        </a:graphic>
      </p:graphicFrame>
      <p:sp>
        <p:nvSpPr>
          <p:cNvPr id="25" name="Content Placeholder 24"/>
          <p:cNvSpPr>
            <a:spLocks noGrp="1"/>
          </p:cNvSpPr>
          <p:nvPr>
            <p:ph idx="1"/>
          </p:nvPr>
        </p:nvSpPr>
        <p:spPr>
          <a:xfrm>
            <a:off x="3767991" y="3649018"/>
            <a:ext cx="3347915" cy="506814"/>
          </a:xfrm>
        </p:spPr>
        <p:txBody>
          <a:bodyPr/>
          <a:lstStyle/>
          <a:p>
            <a:pPr marL="0" indent="0">
              <a:buNone/>
            </a:pPr>
            <a:r>
              <a:rPr lang="en-US" dirty="0"/>
              <a:t>and launch angle </a:t>
            </a:r>
            <a:r>
              <a:rPr lang="el-GR" i="1" dirty="0"/>
              <a:t>α</a:t>
            </a:r>
            <a:r>
              <a:rPr lang="en-US" dirty="0"/>
              <a:t>:</a:t>
            </a:r>
          </a:p>
        </p:txBody>
      </p:sp>
      <p:sp>
        <p:nvSpPr>
          <p:cNvPr id="28" name="Content Placeholder 27"/>
          <p:cNvSpPr>
            <a:spLocks noGrp="1"/>
          </p:cNvSpPr>
          <p:nvPr>
            <p:ph idx="1"/>
          </p:nvPr>
        </p:nvSpPr>
        <p:spPr>
          <a:xfrm>
            <a:off x="457200" y="4741985"/>
            <a:ext cx="2895600" cy="515815"/>
          </a:xfrm>
        </p:spPr>
        <p:txBody>
          <a:bodyPr/>
          <a:lstStyle/>
          <a:p>
            <a:pPr marL="0" indent="0">
              <a:buNone/>
            </a:pPr>
            <a:r>
              <a:rPr lang="en-US" kern="0" dirty="0"/>
              <a:t>Maximum height:</a:t>
            </a:r>
          </a:p>
        </p:txBody>
      </p:sp>
      <p:graphicFrame>
        <p:nvGraphicFramePr>
          <p:cNvPr id="29" name="Object 28" descr="y sub max = start fraction left parenthesis upsilon sub 0 sine of alpha right parenthesis squared over 2 g end fraction"/>
          <p:cNvGraphicFramePr>
            <a:graphicFrameLocks noChangeAspect="1"/>
          </p:cNvGraphicFramePr>
          <p:nvPr/>
        </p:nvGraphicFramePr>
        <p:xfrm>
          <a:off x="3440471" y="4304665"/>
          <a:ext cx="2388870" cy="991870"/>
        </p:xfrm>
        <a:graphic>
          <a:graphicData uri="http://schemas.openxmlformats.org/presentationml/2006/ole">
            <mc:AlternateContent xmlns:mc="http://schemas.openxmlformats.org/markup-compatibility/2006">
              <mc:Choice xmlns:v="urn:schemas-microsoft-com:vml" Requires="v">
                <p:oleObj spid="_x0000_s79895" name="Equation" r:id="rId5" imgW="2171520" imgH="901440" progId="Equation.DSMT4">
                  <p:embed/>
                </p:oleObj>
              </mc:Choice>
              <mc:Fallback>
                <p:oleObj name="Equation" r:id="rId5" imgW="2171520" imgH="901440" progId="Equation.DSMT4">
                  <p:embed/>
                  <p:pic>
                    <p:nvPicPr>
                      <p:cNvPr id="29" name="Object 28" descr="y sub max = start fraction left parenthesis upsilon sub 0 sine of alpha right parenthesis squared over 2 g end fraction"/>
                      <p:cNvPicPr>
                        <a:picLocks noChangeAspect="1" noChangeArrowheads="1"/>
                      </p:cNvPicPr>
                      <p:nvPr/>
                    </p:nvPicPr>
                    <p:blipFill>
                      <a:blip r:embed="rId6"/>
                      <a:srcRect/>
                      <a:stretch>
                        <a:fillRect/>
                      </a:stretch>
                    </p:blipFill>
                    <p:spPr bwMode="auto">
                      <a:xfrm>
                        <a:off x="3440471" y="4304665"/>
                        <a:ext cx="2388870" cy="9918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7018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The Vector and Parametric Equations for Ideal Projectile Motion </a:t>
            </a:r>
            <a:r>
              <a:rPr lang="en-US" sz="2000" b="0" dirty="0"/>
              <a:t>(5 of 5)</a:t>
            </a:r>
            <a:endParaRPr lang="en-IN" sz="3400" dirty="0"/>
          </a:p>
        </p:txBody>
      </p:sp>
      <p:sp>
        <p:nvSpPr>
          <p:cNvPr id="3" name="Content Placeholder 2"/>
          <p:cNvSpPr>
            <a:spLocks noGrp="1"/>
          </p:cNvSpPr>
          <p:nvPr>
            <p:ph idx="1"/>
          </p:nvPr>
        </p:nvSpPr>
        <p:spPr>
          <a:xfrm>
            <a:off x="457199" y="2057400"/>
            <a:ext cx="1969477" cy="533400"/>
          </a:xfrm>
        </p:spPr>
        <p:txBody>
          <a:bodyPr/>
          <a:lstStyle/>
          <a:p>
            <a:pPr marL="0" indent="0">
              <a:buNone/>
            </a:pPr>
            <a:r>
              <a:rPr lang="en-US" dirty="0"/>
              <a:t>Flight time:</a:t>
            </a:r>
          </a:p>
        </p:txBody>
      </p:sp>
      <p:graphicFrame>
        <p:nvGraphicFramePr>
          <p:cNvPr id="22" name="Object 21" descr="t = start fraction 2 upsilon sub 0 sine of alpha over g end fraction"/>
          <p:cNvGraphicFramePr>
            <a:graphicFrameLocks noChangeAspect="1"/>
          </p:cNvGraphicFramePr>
          <p:nvPr/>
        </p:nvGraphicFramePr>
        <p:xfrm>
          <a:off x="2971800" y="1800085"/>
          <a:ext cx="2079155" cy="1048029"/>
        </p:xfrm>
        <a:graphic>
          <a:graphicData uri="http://schemas.openxmlformats.org/presentationml/2006/ole">
            <mc:AlternateContent xmlns:mc="http://schemas.openxmlformats.org/markup-compatibility/2006">
              <mc:Choice xmlns:v="urn:schemas-microsoft-com:vml" Requires="v">
                <p:oleObj spid="_x0000_s80918" name="Equation" r:id="rId3" imgW="1562040" imgH="787320" progId="Equation.DSMT4">
                  <p:embed/>
                </p:oleObj>
              </mc:Choice>
              <mc:Fallback>
                <p:oleObj name="Equation" r:id="rId3" imgW="1562040" imgH="787320" progId="Equation.DSMT4">
                  <p:embed/>
                  <p:pic>
                    <p:nvPicPr>
                      <p:cNvPr id="22" name="Object 21" descr="t = start fraction 2 upsilon sub 0 sine of alpha over g end fraction"/>
                      <p:cNvPicPr>
                        <a:picLocks noChangeAspect="1" noChangeArrowheads="1"/>
                      </p:cNvPicPr>
                      <p:nvPr/>
                    </p:nvPicPr>
                    <p:blipFill>
                      <a:blip r:embed="rId4"/>
                      <a:srcRect/>
                      <a:stretch>
                        <a:fillRect/>
                      </a:stretch>
                    </p:blipFill>
                    <p:spPr bwMode="auto">
                      <a:xfrm>
                        <a:off x="2971800" y="1800085"/>
                        <a:ext cx="2079155" cy="10480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3421627"/>
            <a:ext cx="1371600" cy="533400"/>
          </a:xfrm>
        </p:spPr>
        <p:txBody>
          <a:bodyPr/>
          <a:lstStyle/>
          <a:p>
            <a:pPr marL="0" indent="0">
              <a:buNone/>
            </a:pPr>
            <a:r>
              <a:rPr lang="en-US" kern="0" dirty="0"/>
              <a:t>Range:</a:t>
            </a:r>
            <a:endParaRPr lang="en-US" b="1" kern="0" dirty="0"/>
          </a:p>
        </p:txBody>
      </p:sp>
      <p:graphicFrame>
        <p:nvGraphicFramePr>
          <p:cNvPr id="23" name="Object 22" descr="R = start fraction upsilon sub 0 squared over g end fraction sine of 2 alpha."/>
          <p:cNvGraphicFramePr>
            <a:graphicFrameLocks noChangeAspect="1"/>
          </p:cNvGraphicFramePr>
          <p:nvPr/>
        </p:nvGraphicFramePr>
        <p:xfrm>
          <a:off x="2853474" y="3188899"/>
          <a:ext cx="2197481" cy="998855"/>
        </p:xfrm>
        <a:graphic>
          <a:graphicData uri="http://schemas.openxmlformats.org/presentationml/2006/ole">
            <mc:AlternateContent xmlns:mc="http://schemas.openxmlformats.org/markup-compatibility/2006">
              <mc:Choice xmlns:v="urn:schemas-microsoft-com:vml" Requires="v">
                <p:oleObj spid="_x0000_s80919" name="Equation" r:id="rId5" imgW="1815840" imgH="825480" progId="Equation.DSMT4">
                  <p:embed/>
                </p:oleObj>
              </mc:Choice>
              <mc:Fallback>
                <p:oleObj name="Equation" r:id="rId5" imgW="1815840" imgH="825480" progId="Equation.DSMT4">
                  <p:embed/>
                  <p:pic>
                    <p:nvPicPr>
                      <p:cNvPr id="23" name="Object 22" descr="R = start fraction upsilon sub 0 squared over g end fraction sine of 2 alpha."/>
                      <p:cNvPicPr>
                        <a:picLocks noChangeAspect="1" noChangeArrowheads="1"/>
                      </p:cNvPicPr>
                      <p:nvPr/>
                    </p:nvPicPr>
                    <p:blipFill>
                      <a:blip r:embed="rId6"/>
                      <a:srcRect/>
                      <a:stretch>
                        <a:fillRect/>
                      </a:stretch>
                    </p:blipFill>
                    <p:spPr bwMode="auto">
                      <a:xfrm>
                        <a:off x="2853474" y="3188899"/>
                        <a:ext cx="2197481" cy="998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51255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C183D7F6-B498-43B3-948B-1728B52AA6E4}">
                <adec:decorative xmlns:adec="http://schemas.microsoft.com/office/drawing/2017/decorative" val="1"/>
              </a:ext>
            </a:extLst>
          </p:cNvPr>
          <p:cNvSpPr>
            <a:spLocks noGrp="1"/>
          </p:cNvSpPr>
          <p:nvPr>
            <p:ph type="title"/>
          </p:nvPr>
        </p:nvSpPr>
        <p:spPr/>
        <p:txBody>
          <a:bodyPr/>
          <a:lstStyle/>
          <a:p>
            <a:r>
              <a:rPr lang="en-US" sz="3200" dirty="0"/>
              <a:t>Projectile Motion with Wind Gusts </a:t>
            </a:r>
            <a:r>
              <a:rPr lang="en-US" sz="2000" b="0" dirty="0"/>
              <a:t>(1 of 8)</a:t>
            </a:r>
            <a:endParaRPr lang="en-IN" sz="2000" b="0" dirty="0"/>
          </a:p>
        </p:txBody>
      </p:sp>
      <p:pic>
        <p:nvPicPr>
          <p:cNvPr id="7" name="Content Placeholder 6" descr="A graph plots a projection curve. For long description in Notes pane, press F6.&#10;">
            <a:extLst>
              <a:ext uri="{FF2B5EF4-FFF2-40B4-BE49-F238E27FC236}">
                <a16:creationId xmlns:a16="http://schemas.microsoft.com/office/drawing/2014/main" id="{B07DD082-37A6-4A13-87DC-455A1B20E5D8}"/>
              </a:ext>
              <a:ext uri="{C183D7F6-B498-43B3-948B-1728B52AA6E4}">
                <adec:decorative xmlns:adec="http://schemas.microsoft.com/office/drawing/2017/decorative" val="1"/>
              </a:ext>
            </a:extLst>
          </p:cNvPr>
          <p:cNvPicPr>
            <a:picLocks noGrp="1" noChangeAspect="1"/>
          </p:cNvPicPr>
          <p:nvPr>
            <p:ph idx="17"/>
          </p:nvPr>
        </p:nvPicPr>
        <p:blipFill>
          <a:blip r:embed="rId4">
            <a:extLst>
              <a:ext uri="{28A0092B-C50C-407E-A947-70E740481C1C}">
                <a14:useLocalDpi xmlns:a14="http://schemas.microsoft.com/office/drawing/2010/main" val="0"/>
              </a:ext>
            </a:extLst>
          </a:blip>
          <a:stretch>
            <a:fillRect/>
          </a:stretch>
        </p:blipFill>
        <p:spPr>
          <a:xfrm>
            <a:off x="2667000" y="1687754"/>
            <a:ext cx="3511684" cy="2771039"/>
          </a:xfrm>
        </p:spPr>
      </p:pic>
      <p:sp>
        <p:nvSpPr>
          <p:cNvPr id="3" name="Content Placeholder 2">
            <a:extLst>
              <a:ext uri="{C183D7F6-B498-43B3-948B-1728B52AA6E4}">
                <adec:decorative xmlns:adec="http://schemas.microsoft.com/office/drawing/2017/decorative" val="1"/>
              </a:ext>
            </a:extLst>
          </p:cNvPr>
          <p:cNvSpPr>
            <a:spLocks noGrp="1"/>
          </p:cNvSpPr>
          <p:nvPr>
            <p:ph idx="1"/>
          </p:nvPr>
        </p:nvSpPr>
        <p:spPr>
          <a:xfrm>
            <a:off x="457199" y="4644125"/>
            <a:ext cx="5406887" cy="474528"/>
          </a:xfrm>
        </p:spPr>
        <p:txBody>
          <a:bodyPr/>
          <a:lstStyle/>
          <a:p>
            <a:pPr marL="0" indent="0">
              <a:buNone/>
            </a:pPr>
            <a:r>
              <a:rPr lang="en-US" dirty="0"/>
              <a:t>The path of a projectile fired from</a:t>
            </a:r>
            <a:endParaRPr lang="en-IN" dirty="0"/>
          </a:p>
        </p:txBody>
      </p:sp>
      <p:graphicFrame>
        <p:nvGraphicFramePr>
          <p:cNvPr id="23" name="Object 22" descr="(x sub 0, y sub 0)"/>
          <p:cNvGraphicFramePr>
            <a:graphicFrameLocks noChangeAspect="1"/>
          </p:cNvGraphicFramePr>
          <p:nvPr/>
        </p:nvGraphicFramePr>
        <p:xfrm>
          <a:off x="5938576" y="4647727"/>
          <a:ext cx="1103630" cy="474980"/>
        </p:xfrm>
        <a:graphic>
          <a:graphicData uri="http://schemas.openxmlformats.org/presentationml/2006/ole">
            <mc:AlternateContent xmlns:mc="http://schemas.openxmlformats.org/markup-compatibility/2006">
              <mc:Choice xmlns:v="urn:schemas-microsoft-com:vml" Requires="v">
                <p:oleObj spid="_x0000_s81952" name="Equation" r:id="rId5" imgW="1002960" imgH="431640" progId="Equation.DSMT4">
                  <p:embed/>
                </p:oleObj>
              </mc:Choice>
              <mc:Fallback>
                <p:oleObj name="Equation" r:id="rId5" imgW="1002960" imgH="431640" progId="Equation.DSMT4">
                  <p:embed/>
                  <p:pic>
                    <p:nvPicPr>
                      <p:cNvPr id="23" name="Object 22" descr="(x sub 0, y sub 0)"/>
                      <p:cNvPicPr/>
                      <p:nvPr/>
                    </p:nvPicPr>
                    <p:blipFill>
                      <a:blip r:embed="rId6"/>
                      <a:stretch>
                        <a:fillRect/>
                      </a:stretch>
                    </p:blipFill>
                    <p:spPr>
                      <a:xfrm>
                        <a:off x="5938576" y="4647727"/>
                        <a:ext cx="1103630" cy="474980"/>
                      </a:xfrm>
                      <a:prstGeom prst="rect">
                        <a:avLst/>
                      </a:prstGeom>
                    </p:spPr>
                  </p:pic>
                </p:oleObj>
              </mc:Fallback>
            </mc:AlternateContent>
          </a:graphicData>
        </a:graphic>
      </p:graphicFrame>
      <p:sp>
        <p:nvSpPr>
          <p:cNvPr id="25" name="Content Placeholder 24">
            <a:extLst>
              <a:ext uri="{C183D7F6-B498-43B3-948B-1728B52AA6E4}">
                <adec:decorative xmlns:adec="http://schemas.microsoft.com/office/drawing/2017/decorative" val="1"/>
              </a:ext>
            </a:extLst>
          </p:cNvPr>
          <p:cNvSpPr>
            <a:spLocks noGrp="1"/>
          </p:cNvSpPr>
          <p:nvPr>
            <p:ph idx="13"/>
          </p:nvPr>
        </p:nvSpPr>
        <p:spPr>
          <a:xfrm>
            <a:off x="7176052" y="4640067"/>
            <a:ext cx="832635" cy="488523"/>
          </a:xfrm>
        </p:spPr>
        <p:txBody>
          <a:bodyPr/>
          <a:lstStyle/>
          <a:p>
            <a:pPr marL="0" indent="0">
              <a:buNone/>
            </a:pPr>
            <a:r>
              <a:rPr lang="en-US" dirty="0"/>
              <a:t>with</a:t>
            </a:r>
            <a:endParaRPr lang="en-IN" dirty="0"/>
          </a:p>
        </p:txBody>
      </p:sp>
      <p:sp>
        <p:nvSpPr>
          <p:cNvPr id="27" name="Content Placeholder 26">
            <a:extLst>
              <a:ext uri="{C183D7F6-B498-43B3-948B-1728B52AA6E4}">
                <adec:decorative xmlns:adec="http://schemas.microsoft.com/office/drawing/2017/decorative" val="1"/>
              </a:ext>
            </a:extLst>
          </p:cNvPr>
          <p:cNvSpPr>
            <a:spLocks noGrp="1"/>
          </p:cNvSpPr>
          <p:nvPr>
            <p:ph idx="14"/>
          </p:nvPr>
        </p:nvSpPr>
        <p:spPr>
          <a:xfrm>
            <a:off x="498086" y="5199700"/>
            <a:ext cx="2771887" cy="496412"/>
          </a:xfrm>
        </p:spPr>
        <p:txBody>
          <a:bodyPr/>
          <a:lstStyle/>
          <a:p>
            <a:pPr marL="0" indent="0">
              <a:buNone/>
            </a:pPr>
            <a:r>
              <a:rPr lang="en-US" dirty="0"/>
              <a:t>an initial velocity</a:t>
            </a:r>
            <a:endParaRPr lang="en-IN" dirty="0"/>
          </a:p>
        </p:txBody>
      </p:sp>
      <p:graphicFrame>
        <p:nvGraphicFramePr>
          <p:cNvPr id="28" name="Object 27" descr="v sub 0"/>
          <p:cNvGraphicFramePr>
            <a:graphicFrameLocks noChangeAspect="1"/>
          </p:cNvGraphicFramePr>
          <p:nvPr/>
        </p:nvGraphicFramePr>
        <p:xfrm>
          <a:off x="3301492" y="5171661"/>
          <a:ext cx="399542" cy="522478"/>
        </p:xfrm>
        <a:graphic>
          <a:graphicData uri="http://schemas.openxmlformats.org/presentationml/2006/ole">
            <mc:AlternateContent xmlns:mc="http://schemas.openxmlformats.org/markup-compatibility/2006">
              <mc:Choice xmlns:v="urn:schemas-microsoft-com:vml" Requires="v">
                <p:oleObj spid="_x0000_s81953" name="Equation" r:id="rId7" imgW="330120" imgH="431640" progId="Equation.DSMT4">
                  <p:embed/>
                </p:oleObj>
              </mc:Choice>
              <mc:Fallback>
                <p:oleObj name="Equation" r:id="rId7" imgW="330120" imgH="431640" progId="Equation.DSMT4">
                  <p:embed/>
                  <p:pic>
                    <p:nvPicPr>
                      <p:cNvPr id="28" name="Object 27" descr="v sub 0"/>
                      <p:cNvPicPr/>
                      <p:nvPr/>
                    </p:nvPicPr>
                    <p:blipFill>
                      <a:blip r:embed="rId8"/>
                      <a:stretch>
                        <a:fillRect/>
                      </a:stretch>
                    </p:blipFill>
                    <p:spPr>
                      <a:xfrm>
                        <a:off x="3301492" y="5171661"/>
                        <a:ext cx="399542" cy="522478"/>
                      </a:xfrm>
                      <a:prstGeom prst="rect">
                        <a:avLst/>
                      </a:prstGeom>
                    </p:spPr>
                  </p:pic>
                </p:oleObj>
              </mc:Fallback>
            </mc:AlternateContent>
          </a:graphicData>
        </a:graphic>
      </p:graphicFrame>
      <p:sp>
        <p:nvSpPr>
          <p:cNvPr id="30" name="Content Placeholder 29">
            <a:extLst>
              <a:ext uri="{C183D7F6-B498-43B3-948B-1728B52AA6E4}">
                <adec:decorative xmlns:adec="http://schemas.microsoft.com/office/drawing/2017/decorative" val="1"/>
              </a:ext>
            </a:extLst>
          </p:cNvPr>
          <p:cNvSpPr>
            <a:spLocks noGrp="1"/>
          </p:cNvSpPr>
          <p:nvPr>
            <p:ph idx="15"/>
          </p:nvPr>
        </p:nvSpPr>
        <p:spPr>
          <a:xfrm>
            <a:off x="3879910" y="5251914"/>
            <a:ext cx="2322108" cy="474015"/>
          </a:xfrm>
        </p:spPr>
        <p:txBody>
          <a:bodyPr/>
          <a:lstStyle/>
          <a:p>
            <a:pPr marL="0" indent="0">
              <a:buNone/>
            </a:pPr>
            <a:r>
              <a:rPr lang="en-US" dirty="0"/>
              <a:t>at an angle of</a:t>
            </a:r>
            <a:endParaRPr lang="en-IN" dirty="0"/>
          </a:p>
        </p:txBody>
      </p:sp>
      <p:graphicFrame>
        <p:nvGraphicFramePr>
          <p:cNvPr id="4" name="Object 3" descr="alpha degrees">
            <a:extLst>
              <a:ext uri="{FF2B5EF4-FFF2-40B4-BE49-F238E27FC236}">
                <a16:creationId xmlns:a16="http://schemas.microsoft.com/office/drawing/2014/main" id="{FFFB4FF2-F7E6-4A14-8EB2-CAAD5B989FED}"/>
              </a:ext>
            </a:extLst>
          </p:cNvPr>
          <p:cNvGraphicFramePr>
            <a:graphicFrameLocks noChangeAspect="1"/>
          </p:cNvGraphicFramePr>
          <p:nvPr/>
        </p:nvGraphicFramePr>
        <p:xfrm>
          <a:off x="6299200" y="5291052"/>
          <a:ext cx="1625600" cy="406400"/>
        </p:xfrm>
        <a:graphic>
          <a:graphicData uri="http://schemas.openxmlformats.org/presentationml/2006/ole">
            <mc:AlternateContent xmlns:mc="http://schemas.openxmlformats.org/markup-compatibility/2006">
              <mc:Choice xmlns:v="urn:schemas-microsoft-com:vml" Requires="v">
                <p:oleObj spid="_x0000_s81954" name="Equation" r:id="rId9" imgW="1625400" imgH="406080" progId="Equation.DSMT4">
                  <p:embed/>
                </p:oleObj>
              </mc:Choice>
              <mc:Fallback>
                <p:oleObj name="Equation" r:id="rId9" imgW="1625400" imgH="406080" progId="Equation.DSMT4">
                  <p:embed/>
                  <p:pic>
                    <p:nvPicPr>
                      <p:cNvPr id="4" name="Object 3" descr="alpha degrees">
                        <a:extLst>
                          <a:ext uri="{FF2B5EF4-FFF2-40B4-BE49-F238E27FC236}">
                            <a16:creationId xmlns:a16="http://schemas.microsoft.com/office/drawing/2014/main" id="{FFFB4FF2-F7E6-4A14-8EB2-CAAD5B989FED}"/>
                          </a:ext>
                        </a:extLst>
                      </p:cNvPr>
                      <p:cNvPicPr/>
                      <p:nvPr/>
                    </p:nvPicPr>
                    <p:blipFill>
                      <a:blip r:embed="rId10"/>
                      <a:stretch>
                        <a:fillRect/>
                      </a:stretch>
                    </p:blipFill>
                    <p:spPr>
                      <a:xfrm>
                        <a:off x="6299200" y="5291052"/>
                        <a:ext cx="1625600" cy="406400"/>
                      </a:xfrm>
                      <a:prstGeom prst="rect">
                        <a:avLst/>
                      </a:prstGeom>
                    </p:spPr>
                  </p:pic>
                </p:oleObj>
              </mc:Fallback>
            </mc:AlternateContent>
          </a:graphicData>
        </a:graphic>
      </p:graphicFrame>
      <p:sp>
        <p:nvSpPr>
          <p:cNvPr id="32" name="Content Placeholder 31"/>
          <p:cNvSpPr>
            <a:spLocks noGrp="1"/>
          </p:cNvSpPr>
          <p:nvPr>
            <p:ph idx="16"/>
          </p:nvPr>
        </p:nvSpPr>
        <p:spPr>
          <a:xfrm>
            <a:off x="498087" y="5751948"/>
            <a:ext cx="3398052" cy="509080"/>
          </a:xfrm>
        </p:spPr>
        <p:txBody>
          <a:bodyPr/>
          <a:lstStyle/>
          <a:p>
            <a:pPr marL="0" indent="0">
              <a:buNone/>
            </a:pPr>
            <a:r>
              <a:rPr lang="en-US" dirty="0"/>
              <a:t>with the horizontal.</a:t>
            </a:r>
          </a:p>
        </p:txBody>
      </p:sp>
    </p:spTree>
    <p:extLst>
      <p:ext uri="{BB962C8B-B14F-4D97-AF65-F5344CB8AC3E}">
        <p14:creationId xmlns:p14="http://schemas.microsoft.com/office/powerpoint/2010/main" val="3442251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Projectile Motion with Wind Gusts </a:t>
            </a:r>
            <a:r>
              <a:rPr lang="en-US" sz="2000" b="0" dirty="0"/>
              <a:t>(2 of 8)</a:t>
            </a:r>
            <a:endParaRPr lang="en-IN" sz="3200" dirty="0"/>
          </a:p>
        </p:txBody>
      </p:sp>
      <p:sp>
        <p:nvSpPr>
          <p:cNvPr id="3" name="Content Placeholder 2"/>
          <p:cNvSpPr>
            <a:spLocks noGrp="1"/>
          </p:cNvSpPr>
          <p:nvPr>
            <p:ph idx="1"/>
          </p:nvPr>
        </p:nvSpPr>
        <p:spPr>
          <a:xfrm>
            <a:off x="457200" y="1600200"/>
            <a:ext cx="7848600" cy="894521"/>
          </a:xfrm>
        </p:spPr>
        <p:txBody>
          <a:bodyPr/>
          <a:lstStyle/>
          <a:p>
            <a:pPr marL="0" indent="0">
              <a:buNone/>
            </a:pPr>
            <a:r>
              <a:rPr lang="en-US" b="1" dirty="0"/>
              <a:t>Example: </a:t>
            </a:r>
            <a:r>
              <a:rPr lang="en-US" dirty="0"/>
              <a:t>A baseball is hit when it is 3 f</a:t>
            </a:r>
            <a:r>
              <a:rPr lang="en-US" sz="100" dirty="0"/>
              <a:t> </a:t>
            </a:r>
            <a:r>
              <a:rPr lang="en-US" dirty="0"/>
              <a:t>t above the ground. It leaves the bat with initial speed of</a:t>
            </a:r>
            <a:endParaRPr lang="en-IN" dirty="0"/>
          </a:p>
        </p:txBody>
      </p:sp>
      <p:sp>
        <p:nvSpPr>
          <p:cNvPr id="4" name="Content Placeholder 3">
            <a:extLst>
              <a:ext uri="{FF2B5EF4-FFF2-40B4-BE49-F238E27FC236}">
                <a16:creationId xmlns:a16="http://schemas.microsoft.com/office/drawing/2014/main" id="{E319D05C-1C16-481F-8601-B1077D6F4C21}"/>
              </a:ext>
            </a:extLst>
          </p:cNvPr>
          <p:cNvSpPr>
            <a:spLocks noGrp="1"/>
          </p:cNvSpPr>
          <p:nvPr>
            <p:ph idx="13"/>
          </p:nvPr>
        </p:nvSpPr>
        <p:spPr>
          <a:xfrm>
            <a:off x="457200" y="2534479"/>
            <a:ext cx="4949687" cy="477078"/>
          </a:xfrm>
        </p:spPr>
        <p:txBody>
          <a:bodyPr/>
          <a:lstStyle/>
          <a:p>
            <a:pPr marL="0" indent="0">
              <a:buNone/>
            </a:pPr>
            <a:r>
              <a:rPr lang="en-US" dirty="0"/>
              <a:t>152 f</a:t>
            </a:r>
            <a:r>
              <a:rPr lang="en-US" sz="100" dirty="0"/>
              <a:t> </a:t>
            </a:r>
            <a:r>
              <a:rPr lang="en-US" dirty="0"/>
              <a:t>t/sec, making an angle of</a:t>
            </a:r>
          </a:p>
        </p:txBody>
      </p:sp>
      <p:graphicFrame>
        <p:nvGraphicFramePr>
          <p:cNvPr id="22" name="Object 21" descr="20 degrees.">
            <a:extLst>
              <a:ext uri="{FF2B5EF4-FFF2-40B4-BE49-F238E27FC236}">
                <a16:creationId xmlns:a16="http://schemas.microsoft.com/office/drawing/2014/main" id="{50CBC98E-1781-4FF6-A589-0CEC2A26996C}"/>
              </a:ext>
            </a:extLst>
          </p:cNvPr>
          <p:cNvGraphicFramePr>
            <a:graphicFrameLocks noChangeAspect="1"/>
          </p:cNvGraphicFramePr>
          <p:nvPr>
            <p:extLst>
              <p:ext uri="{D42A27DB-BD31-4B8C-83A1-F6EECF244321}">
                <p14:modId xmlns:p14="http://schemas.microsoft.com/office/powerpoint/2010/main" val="173466829"/>
              </p:ext>
            </p:extLst>
          </p:nvPr>
        </p:nvGraphicFramePr>
        <p:xfrm>
          <a:off x="5476460" y="2614268"/>
          <a:ext cx="533400" cy="317500"/>
        </p:xfrm>
        <a:graphic>
          <a:graphicData uri="http://schemas.openxmlformats.org/presentationml/2006/ole">
            <mc:AlternateContent xmlns:mc="http://schemas.openxmlformats.org/markup-compatibility/2006">
              <mc:Choice xmlns:v="urn:schemas-microsoft-com:vml" Requires="v">
                <p:oleObj spid="_x0000_s82976" name="Equation" r:id="rId3" imgW="533160" imgH="317160" progId="Equation.DSMT4">
                  <p:embed/>
                </p:oleObj>
              </mc:Choice>
              <mc:Fallback>
                <p:oleObj name="Equation" r:id="rId3" imgW="533160" imgH="317160" progId="Equation.DSMT4">
                  <p:embed/>
                  <p:pic>
                    <p:nvPicPr>
                      <p:cNvPr id="22" name="Object 21" descr="20 degrees.">
                        <a:extLst>
                          <a:ext uri="{FF2B5EF4-FFF2-40B4-BE49-F238E27FC236}">
                            <a16:creationId xmlns:a16="http://schemas.microsoft.com/office/drawing/2014/main" id="{50CBC98E-1781-4FF6-A589-0CEC2A26996C}"/>
                          </a:ext>
                        </a:extLst>
                      </p:cNvPr>
                      <p:cNvPicPr/>
                      <p:nvPr/>
                    </p:nvPicPr>
                    <p:blipFill>
                      <a:blip r:embed="rId4"/>
                      <a:stretch>
                        <a:fillRect/>
                      </a:stretch>
                    </p:blipFill>
                    <p:spPr>
                      <a:xfrm>
                        <a:off x="5476460" y="2614268"/>
                        <a:ext cx="533400" cy="317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134C04D-5CC5-4BD0-A48B-9FF81881C892}"/>
              </a:ext>
            </a:extLst>
          </p:cNvPr>
          <p:cNvSpPr>
            <a:spLocks noGrp="1"/>
          </p:cNvSpPr>
          <p:nvPr>
            <p:ph idx="14"/>
          </p:nvPr>
        </p:nvSpPr>
        <p:spPr>
          <a:xfrm>
            <a:off x="6172199" y="2534479"/>
            <a:ext cx="2501153" cy="457199"/>
          </a:xfrm>
        </p:spPr>
        <p:txBody>
          <a:bodyPr/>
          <a:lstStyle/>
          <a:p>
            <a:pPr marL="0" indent="0">
              <a:buNone/>
            </a:pPr>
            <a:r>
              <a:rPr lang="en-US" dirty="0"/>
              <a:t>with the</a:t>
            </a:r>
            <a:endParaRPr lang="en-IN" dirty="0"/>
          </a:p>
        </p:txBody>
      </p:sp>
      <p:sp>
        <p:nvSpPr>
          <p:cNvPr id="6" name="Content Placeholder 5">
            <a:extLst>
              <a:ext uri="{FF2B5EF4-FFF2-40B4-BE49-F238E27FC236}">
                <a16:creationId xmlns:a16="http://schemas.microsoft.com/office/drawing/2014/main" id="{1778D86D-77F1-4081-936B-F0578FC90D01}"/>
              </a:ext>
            </a:extLst>
          </p:cNvPr>
          <p:cNvSpPr>
            <a:spLocks noGrp="1"/>
          </p:cNvSpPr>
          <p:nvPr>
            <p:ph idx="15"/>
          </p:nvPr>
        </p:nvSpPr>
        <p:spPr>
          <a:xfrm>
            <a:off x="457200" y="3071191"/>
            <a:ext cx="8229600" cy="1749287"/>
          </a:xfrm>
        </p:spPr>
        <p:txBody>
          <a:bodyPr/>
          <a:lstStyle/>
          <a:p>
            <a:pPr marL="0" indent="0">
              <a:buNone/>
            </a:pPr>
            <a:r>
              <a:rPr lang="en-US" dirty="0"/>
              <a:t>horizontal. At the instant the ball is hit, an instantaneous gust of wind blows in the horizontal direction directly opposite the direction the ball is </a:t>
            </a:r>
            <a:r>
              <a:rPr lang="en-US" sz="2800" dirty="0"/>
              <a:t>taking toward the outfield, adding a component of</a:t>
            </a:r>
            <a:endParaRPr lang="en-IN" dirty="0"/>
          </a:p>
        </p:txBody>
      </p:sp>
      <p:graphicFrame>
        <p:nvGraphicFramePr>
          <p:cNvPr id="24" name="Object 23" descr="negative 8.8 i left parenthesis feet per second right parenthesis"/>
          <p:cNvGraphicFramePr>
            <a:graphicFrameLocks noChangeAspect="1"/>
          </p:cNvGraphicFramePr>
          <p:nvPr>
            <p:extLst>
              <p:ext uri="{D42A27DB-BD31-4B8C-83A1-F6EECF244321}">
                <p14:modId xmlns:p14="http://schemas.microsoft.com/office/powerpoint/2010/main" val="3293724219"/>
              </p:ext>
            </p:extLst>
          </p:nvPr>
        </p:nvGraphicFramePr>
        <p:xfrm>
          <a:off x="457199" y="4939712"/>
          <a:ext cx="2039620" cy="433070"/>
        </p:xfrm>
        <a:graphic>
          <a:graphicData uri="http://schemas.openxmlformats.org/presentationml/2006/ole">
            <mc:AlternateContent xmlns:mc="http://schemas.openxmlformats.org/markup-compatibility/2006">
              <mc:Choice xmlns:v="urn:schemas-microsoft-com:vml" Requires="v">
                <p:oleObj spid="_x0000_s82977" name="Equation" r:id="rId5" imgW="1854000" imgH="393480" progId="Equation.DSMT4">
                  <p:embed/>
                </p:oleObj>
              </mc:Choice>
              <mc:Fallback>
                <p:oleObj name="Equation" r:id="rId5" imgW="1854000" imgH="393480" progId="Equation.DSMT4">
                  <p:embed/>
                  <p:pic>
                    <p:nvPicPr>
                      <p:cNvPr id="24" name="Object 23" descr="negative 8.8 i left parenthesis feet per second right parenthesis"/>
                      <p:cNvPicPr/>
                      <p:nvPr/>
                    </p:nvPicPr>
                    <p:blipFill>
                      <a:blip r:embed="rId6"/>
                      <a:stretch>
                        <a:fillRect/>
                      </a:stretch>
                    </p:blipFill>
                    <p:spPr>
                      <a:xfrm>
                        <a:off x="457199" y="4939712"/>
                        <a:ext cx="2039620" cy="43307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FE984A24-B7CD-496C-AAF6-58FFD0AC45D8}"/>
              </a:ext>
            </a:extLst>
          </p:cNvPr>
          <p:cNvSpPr>
            <a:spLocks noGrp="1"/>
          </p:cNvSpPr>
          <p:nvPr>
            <p:ph idx="16"/>
          </p:nvPr>
        </p:nvSpPr>
        <p:spPr>
          <a:xfrm>
            <a:off x="2643809" y="4899991"/>
            <a:ext cx="4154556" cy="467139"/>
          </a:xfrm>
        </p:spPr>
        <p:txBody>
          <a:bodyPr/>
          <a:lstStyle/>
          <a:p>
            <a:pPr marL="0" indent="0">
              <a:buNone/>
            </a:pPr>
            <a:r>
              <a:rPr lang="en-US" dirty="0"/>
              <a:t>to the ball’s initial velocity</a:t>
            </a:r>
          </a:p>
        </p:txBody>
      </p:sp>
      <p:graphicFrame>
        <p:nvGraphicFramePr>
          <p:cNvPr id="27" name="Object 26" descr="left parenthesis 8.8 feet per second = 6 miles per hour right parenthesis."/>
          <p:cNvGraphicFramePr>
            <a:graphicFrameLocks noChangeAspect="1"/>
          </p:cNvGraphicFramePr>
          <p:nvPr>
            <p:extLst>
              <p:ext uri="{D42A27DB-BD31-4B8C-83A1-F6EECF244321}">
                <p14:modId xmlns:p14="http://schemas.microsoft.com/office/powerpoint/2010/main" val="3763850041"/>
              </p:ext>
            </p:extLst>
          </p:nvPr>
        </p:nvGraphicFramePr>
        <p:xfrm>
          <a:off x="476001" y="5455057"/>
          <a:ext cx="3047451" cy="416172"/>
        </p:xfrm>
        <a:graphic>
          <a:graphicData uri="http://schemas.openxmlformats.org/presentationml/2006/ole">
            <mc:AlternateContent xmlns:mc="http://schemas.openxmlformats.org/markup-compatibility/2006">
              <mc:Choice xmlns:v="urn:schemas-microsoft-com:vml" Requires="v">
                <p:oleObj spid="_x0000_s82978" name="Equation" r:id="rId7" imgW="2882880" imgH="393480" progId="Equation.DSMT4">
                  <p:embed/>
                </p:oleObj>
              </mc:Choice>
              <mc:Fallback>
                <p:oleObj name="Equation" r:id="rId7" imgW="2882880" imgH="393480" progId="Equation.DSMT4">
                  <p:embed/>
                  <p:pic>
                    <p:nvPicPr>
                      <p:cNvPr id="27" name="Object 26" descr="left parenthesis 8.8 feet per second = 6 miles per hour right parenthesis."/>
                      <p:cNvPicPr/>
                      <p:nvPr/>
                    </p:nvPicPr>
                    <p:blipFill>
                      <a:blip r:embed="rId8"/>
                      <a:stretch>
                        <a:fillRect/>
                      </a:stretch>
                    </p:blipFill>
                    <p:spPr>
                      <a:xfrm>
                        <a:off x="476001" y="5455057"/>
                        <a:ext cx="3047451" cy="416172"/>
                      </a:xfrm>
                      <a:prstGeom prst="rect">
                        <a:avLst/>
                      </a:prstGeom>
                    </p:spPr>
                  </p:pic>
                </p:oleObj>
              </mc:Fallback>
            </mc:AlternateContent>
          </a:graphicData>
        </a:graphic>
      </p:graphicFrame>
    </p:spTree>
    <p:extLst>
      <p:ext uri="{BB962C8B-B14F-4D97-AF65-F5344CB8AC3E}">
        <p14:creationId xmlns:p14="http://schemas.microsoft.com/office/powerpoint/2010/main" val="1718456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Projectile Motion with Wind Gusts </a:t>
            </a:r>
            <a:r>
              <a:rPr lang="en-US" sz="2000" b="0" dirty="0"/>
              <a:t>(3 of 8)</a:t>
            </a:r>
            <a:endParaRPr lang="en-IN" sz="3200" dirty="0"/>
          </a:p>
        </p:txBody>
      </p:sp>
      <p:sp>
        <p:nvSpPr>
          <p:cNvPr id="3" name="Content Placeholder 2"/>
          <p:cNvSpPr>
            <a:spLocks noGrp="1"/>
          </p:cNvSpPr>
          <p:nvPr>
            <p:ph idx="1"/>
          </p:nvPr>
        </p:nvSpPr>
        <p:spPr>
          <a:xfrm>
            <a:off x="457200" y="1600201"/>
            <a:ext cx="4114800" cy="488239"/>
          </a:xfrm>
        </p:spPr>
        <p:txBody>
          <a:bodyPr/>
          <a:lstStyle/>
          <a:p>
            <a:pPr marL="0" indent="0">
              <a:buNone/>
            </a:pPr>
            <a:r>
              <a:rPr lang="en-US" sz="2600" b="1" dirty="0"/>
              <a:t>Example (concluded):</a:t>
            </a:r>
          </a:p>
        </p:txBody>
      </p:sp>
      <p:sp>
        <p:nvSpPr>
          <p:cNvPr id="6" name="Content Placeholder 5"/>
          <p:cNvSpPr>
            <a:spLocks noGrp="1"/>
          </p:cNvSpPr>
          <p:nvPr>
            <p:ph idx="13"/>
          </p:nvPr>
        </p:nvSpPr>
        <p:spPr>
          <a:xfrm>
            <a:off x="457200" y="2148788"/>
            <a:ext cx="8229600" cy="840597"/>
          </a:xfrm>
        </p:spPr>
        <p:txBody>
          <a:bodyPr/>
          <a:lstStyle/>
          <a:p>
            <a:pPr marL="0" indent="0">
              <a:buNone/>
            </a:pPr>
            <a:r>
              <a:rPr lang="en-US" sz="2600" b="1" dirty="0"/>
              <a:t>(a)</a:t>
            </a:r>
            <a:r>
              <a:rPr lang="en-US" sz="2600" dirty="0"/>
              <a:t> Find a vector equation (position vector) for the path of the baseball.</a:t>
            </a:r>
          </a:p>
        </p:txBody>
      </p:sp>
      <p:sp>
        <p:nvSpPr>
          <p:cNvPr id="8" name="Content Placeholder 7"/>
          <p:cNvSpPr>
            <a:spLocks noGrp="1"/>
          </p:cNvSpPr>
          <p:nvPr>
            <p:ph idx="14"/>
          </p:nvPr>
        </p:nvSpPr>
        <p:spPr>
          <a:xfrm>
            <a:off x="457200" y="3059725"/>
            <a:ext cx="8229600" cy="832338"/>
          </a:xfrm>
        </p:spPr>
        <p:txBody>
          <a:bodyPr/>
          <a:lstStyle/>
          <a:p>
            <a:pPr marL="0" indent="0">
              <a:buNone/>
            </a:pPr>
            <a:r>
              <a:rPr lang="en-US" sz="2600" b="1" dirty="0"/>
              <a:t>(b)</a:t>
            </a:r>
            <a:r>
              <a:rPr lang="en-US" sz="2600" dirty="0"/>
              <a:t> How high does the baseball go, and when does it reach maximum height?</a:t>
            </a:r>
          </a:p>
        </p:txBody>
      </p:sp>
      <p:sp>
        <p:nvSpPr>
          <p:cNvPr id="10" name="Content Placeholder 9"/>
          <p:cNvSpPr>
            <a:spLocks noGrp="1"/>
          </p:cNvSpPr>
          <p:nvPr>
            <p:ph idx="15"/>
          </p:nvPr>
        </p:nvSpPr>
        <p:spPr>
          <a:xfrm>
            <a:off x="457200" y="3961895"/>
            <a:ext cx="8229600" cy="838705"/>
          </a:xfrm>
        </p:spPr>
        <p:txBody>
          <a:bodyPr/>
          <a:lstStyle/>
          <a:p>
            <a:pPr marL="0" indent="0">
              <a:buNone/>
            </a:pPr>
            <a:r>
              <a:rPr lang="en-US" sz="2600" b="1" dirty="0"/>
              <a:t>(c)</a:t>
            </a:r>
            <a:r>
              <a:rPr lang="en-US" sz="2600" dirty="0"/>
              <a:t> Assuming that the ball is not caught, find its range and flight time.</a:t>
            </a:r>
          </a:p>
        </p:txBody>
      </p:sp>
      <p:sp>
        <p:nvSpPr>
          <p:cNvPr id="13" name="Content Placeholder 12"/>
          <p:cNvSpPr>
            <a:spLocks noGrp="1"/>
          </p:cNvSpPr>
          <p:nvPr>
            <p:ph idx="16"/>
          </p:nvPr>
        </p:nvSpPr>
        <p:spPr>
          <a:xfrm>
            <a:off x="457200" y="4870431"/>
            <a:ext cx="1828800" cy="440123"/>
          </a:xfrm>
        </p:spPr>
        <p:txBody>
          <a:bodyPr/>
          <a:lstStyle/>
          <a:p>
            <a:pPr marL="0" indent="0">
              <a:buNone/>
            </a:pPr>
            <a:r>
              <a:rPr lang="en-US" sz="2600" b="1" dirty="0"/>
              <a:t>Solution:</a:t>
            </a:r>
          </a:p>
        </p:txBody>
      </p:sp>
      <p:sp>
        <p:nvSpPr>
          <p:cNvPr id="23" name="Content Placeholder 22"/>
          <p:cNvSpPr>
            <a:spLocks noGrp="1"/>
          </p:cNvSpPr>
          <p:nvPr>
            <p:ph idx="17"/>
          </p:nvPr>
        </p:nvSpPr>
        <p:spPr>
          <a:xfrm>
            <a:off x="457200" y="5380385"/>
            <a:ext cx="8229600" cy="868015"/>
          </a:xfrm>
        </p:spPr>
        <p:txBody>
          <a:bodyPr/>
          <a:lstStyle/>
          <a:p>
            <a:pPr marL="0" indent="0">
              <a:buNone/>
            </a:pPr>
            <a:r>
              <a:rPr lang="en-US" sz="2600" b="1" dirty="0"/>
              <a:t>(a)</a:t>
            </a:r>
            <a:r>
              <a:rPr lang="en-US" sz="2600" dirty="0"/>
              <a:t> Accounting for the gust of wind, the initial velocity of the baseball is</a:t>
            </a:r>
            <a:endParaRPr lang="en-US" sz="2600" b="1" dirty="0"/>
          </a:p>
        </p:txBody>
      </p:sp>
    </p:spTree>
    <p:extLst>
      <p:ext uri="{BB962C8B-B14F-4D97-AF65-F5344CB8AC3E}">
        <p14:creationId xmlns:p14="http://schemas.microsoft.com/office/powerpoint/2010/main" val="909924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Projectile Motion with Wind Gusts </a:t>
            </a:r>
            <a:r>
              <a:rPr lang="en-US" sz="2000" b="0" dirty="0"/>
              <a:t>(4 of 8)</a:t>
            </a:r>
            <a:endParaRPr lang="en-IN" sz="3200" dirty="0"/>
          </a:p>
        </p:txBody>
      </p:sp>
      <p:sp>
        <p:nvSpPr>
          <p:cNvPr id="3" name="Content Placeholder 2"/>
          <p:cNvSpPr>
            <a:spLocks noGrp="1"/>
          </p:cNvSpPr>
          <p:nvPr>
            <p:ph idx="1"/>
          </p:nvPr>
        </p:nvSpPr>
        <p:spPr>
          <a:xfrm>
            <a:off x="457200" y="1600200"/>
            <a:ext cx="3810000" cy="498231"/>
          </a:xfrm>
        </p:spPr>
        <p:txBody>
          <a:bodyPr/>
          <a:lstStyle/>
          <a:p>
            <a:pPr marL="0" indent="0">
              <a:buNone/>
            </a:pPr>
            <a:r>
              <a:rPr lang="en-US" b="1" dirty="0"/>
              <a:t>Solution (continued):</a:t>
            </a:r>
          </a:p>
        </p:txBody>
      </p:sp>
      <p:graphicFrame>
        <p:nvGraphicFramePr>
          <p:cNvPr id="22" name="Object 21" descr="v sub 0 = left parenthesis upsilon sub 0 cosine of alpha right parenthesis, i + left parenthesis upsilon sub 0 sine of alpha right parenthesis, j negative 8.8 i"/>
          <p:cNvGraphicFramePr>
            <a:graphicFrameLocks noChangeAspect="1"/>
          </p:cNvGraphicFramePr>
          <p:nvPr/>
        </p:nvGraphicFramePr>
        <p:xfrm>
          <a:off x="1905000" y="2157448"/>
          <a:ext cx="5132578" cy="522478"/>
        </p:xfrm>
        <a:graphic>
          <a:graphicData uri="http://schemas.openxmlformats.org/presentationml/2006/ole">
            <mc:AlternateContent xmlns:mc="http://schemas.openxmlformats.org/markup-compatibility/2006">
              <mc:Choice xmlns:v="urn:schemas-microsoft-com:vml" Requires="v">
                <p:oleObj spid="_x0000_s84030" name="Equation" r:id="rId3" imgW="4241520" imgH="431640" progId="Equation.DSMT4">
                  <p:embed/>
                </p:oleObj>
              </mc:Choice>
              <mc:Fallback>
                <p:oleObj name="Equation" r:id="rId3" imgW="4241520" imgH="431640" progId="Equation.DSMT4">
                  <p:embed/>
                  <p:pic>
                    <p:nvPicPr>
                      <p:cNvPr id="22" name="Object 21" descr="v sub 0 = left parenthesis upsilon sub 0 cosine of alpha right parenthesis, i + left parenthesis upsilon sub 0 sine of alpha right parenthesis, j negative 8.8 i"/>
                      <p:cNvPicPr>
                        <a:picLocks noChangeAspect="1" noChangeArrowheads="1"/>
                      </p:cNvPicPr>
                      <p:nvPr/>
                    </p:nvPicPr>
                    <p:blipFill>
                      <a:blip r:embed="rId4"/>
                      <a:srcRect/>
                      <a:stretch>
                        <a:fillRect/>
                      </a:stretch>
                    </p:blipFill>
                    <p:spPr bwMode="auto">
                      <a:xfrm>
                        <a:off x="1905000" y="2157448"/>
                        <a:ext cx="5132578"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 left parenthesis 152 cosine of 20 degrees right parenthesis, i + left parenthesis 152 sine of 20 degrees right parenthesis, j minus left parenthesis 8.8 right parenthesis, i"/>
          <p:cNvGraphicFramePr>
            <a:graphicFrameLocks noChangeAspect="1"/>
          </p:cNvGraphicFramePr>
          <p:nvPr/>
        </p:nvGraphicFramePr>
        <p:xfrm>
          <a:off x="2362200" y="2753325"/>
          <a:ext cx="5870194" cy="522478"/>
        </p:xfrm>
        <a:graphic>
          <a:graphicData uri="http://schemas.openxmlformats.org/presentationml/2006/ole">
            <mc:AlternateContent xmlns:mc="http://schemas.openxmlformats.org/markup-compatibility/2006">
              <mc:Choice xmlns:v="urn:schemas-microsoft-com:vml" Requires="v">
                <p:oleObj spid="_x0000_s84031" name="Equation" r:id="rId5" imgW="4851360" imgH="431640" progId="Equation.DSMT4">
                  <p:embed/>
                </p:oleObj>
              </mc:Choice>
              <mc:Fallback>
                <p:oleObj name="Equation" r:id="rId5" imgW="4851360" imgH="431640" progId="Equation.DSMT4">
                  <p:embed/>
                  <p:pic>
                    <p:nvPicPr>
                      <p:cNvPr id="23" name="Object 22" descr="= left parenthesis 152 cosine of 20 degrees right parenthesis, i + left parenthesis 152 sine of 20 degrees right parenthesis, j minus left parenthesis 8.8 right parenthesis, i"/>
                      <p:cNvPicPr>
                        <a:picLocks noChangeAspect="1" noChangeArrowheads="1"/>
                      </p:cNvPicPr>
                      <p:nvPr/>
                    </p:nvPicPr>
                    <p:blipFill>
                      <a:blip r:embed="rId6"/>
                      <a:srcRect/>
                      <a:stretch>
                        <a:fillRect/>
                      </a:stretch>
                    </p:blipFill>
                    <p:spPr bwMode="auto">
                      <a:xfrm>
                        <a:off x="2362200" y="2753325"/>
                        <a:ext cx="5870194"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 left parenthesis 152 cosine of 20 degrees negative 8.8 right parenthesis, i + left parenthesis 152 sine of 20 degrees right parenthesis, j."/>
          <p:cNvGraphicFramePr>
            <a:graphicFrameLocks noChangeAspect="1"/>
          </p:cNvGraphicFramePr>
          <p:nvPr/>
        </p:nvGraphicFramePr>
        <p:xfrm>
          <a:off x="2352368" y="3360763"/>
          <a:ext cx="5532120" cy="522478"/>
        </p:xfrm>
        <a:graphic>
          <a:graphicData uri="http://schemas.openxmlformats.org/presentationml/2006/ole">
            <mc:AlternateContent xmlns:mc="http://schemas.openxmlformats.org/markup-compatibility/2006">
              <mc:Choice xmlns:v="urn:schemas-microsoft-com:vml" Requires="v">
                <p:oleObj spid="_x0000_s84032" name="Equation" r:id="rId7" imgW="4572000" imgH="431640" progId="Equation.DSMT4">
                  <p:embed/>
                </p:oleObj>
              </mc:Choice>
              <mc:Fallback>
                <p:oleObj name="Equation" r:id="rId7" imgW="4572000" imgH="431640" progId="Equation.DSMT4">
                  <p:embed/>
                  <p:pic>
                    <p:nvPicPr>
                      <p:cNvPr id="24" name="Object 23" descr="= left parenthesis 152 cosine of 20 degrees negative 8.8 right parenthesis, i + left parenthesis 152 sine of 20 degrees right parenthesis, j."/>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2368" y="3360763"/>
                        <a:ext cx="5532120"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457200" y="4045918"/>
            <a:ext cx="3429000" cy="465122"/>
          </a:xfrm>
        </p:spPr>
        <p:txBody>
          <a:bodyPr/>
          <a:lstStyle/>
          <a:p>
            <a:pPr marL="0" indent="0">
              <a:buNone/>
            </a:pPr>
            <a:r>
              <a:rPr lang="en-US" dirty="0"/>
              <a:t>The initial position is</a:t>
            </a:r>
            <a:endParaRPr lang="en-IN" dirty="0"/>
          </a:p>
        </p:txBody>
      </p:sp>
      <p:graphicFrame>
        <p:nvGraphicFramePr>
          <p:cNvPr id="27" name="Object 26" descr="r sub 0 = 0 i + 3 j."/>
          <p:cNvGraphicFramePr>
            <a:graphicFrameLocks noChangeAspect="1"/>
          </p:cNvGraphicFramePr>
          <p:nvPr/>
        </p:nvGraphicFramePr>
        <p:xfrm>
          <a:off x="3969641" y="4066483"/>
          <a:ext cx="1585723" cy="440479"/>
        </p:xfrm>
        <a:graphic>
          <a:graphicData uri="http://schemas.openxmlformats.org/presentationml/2006/ole">
            <mc:AlternateContent xmlns:mc="http://schemas.openxmlformats.org/markup-compatibility/2006">
              <mc:Choice xmlns:v="urn:schemas-microsoft-com:vml" Requires="v">
                <p:oleObj spid="_x0000_s84033" name="Equation" r:id="rId9" imgW="1371600" imgH="380880" progId="Equation.DSMT4">
                  <p:embed/>
                </p:oleObj>
              </mc:Choice>
              <mc:Fallback>
                <p:oleObj name="Equation" r:id="rId9" imgW="1371600" imgH="380880" progId="Equation.DSMT4">
                  <p:embed/>
                  <p:pic>
                    <p:nvPicPr>
                      <p:cNvPr id="27" name="Object 26" descr="r sub 0 = 0 i + 3 j."/>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9641" y="4066483"/>
                        <a:ext cx="1585723" cy="440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
          </p:nvPr>
        </p:nvSpPr>
        <p:spPr>
          <a:xfrm>
            <a:off x="5715000" y="4049976"/>
            <a:ext cx="2315308" cy="498578"/>
          </a:xfrm>
        </p:spPr>
        <p:txBody>
          <a:bodyPr/>
          <a:lstStyle/>
          <a:p>
            <a:pPr marL="0" indent="0">
              <a:buNone/>
            </a:pPr>
            <a:r>
              <a:rPr lang="en-US" dirty="0"/>
              <a:t>Integration of</a:t>
            </a:r>
          </a:p>
        </p:txBody>
      </p:sp>
      <p:graphicFrame>
        <p:nvGraphicFramePr>
          <p:cNvPr id="31" name="Object 30" descr="start fraction d squared r over d t squared end fraction = negative g j"/>
          <p:cNvGraphicFramePr>
            <a:graphicFrameLocks noChangeAspect="1"/>
          </p:cNvGraphicFramePr>
          <p:nvPr/>
        </p:nvGraphicFramePr>
        <p:xfrm>
          <a:off x="465845" y="4599749"/>
          <a:ext cx="1673466" cy="1031126"/>
        </p:xfrm>
        <a:graphic>
          <a:graphicData uri="http://schemas.openxmlformats.org/presentationml/2006/ole">
            <mc:AlternateContent xmlns:mc="http://schemas.openxmlformats.org/markup-compatibility/2006">
              <mc:Choice xmlns:v="urn:schemas-microsoft-com:vml" Requires="v">
                <p:oleObj spid="_x0000_s84034" name="Equation" r:id="rId11" imgW="1257120" imgH="774360" progId="Equation.DSMT4">
                  <p:embed/>
                </p:oleObj>
              </mc:Choice>
              <mc:Fallback>
                <p:oleObj name="Equation" r:id="rId11" imgW="1257120" imgH="774360" progId="Equation.DSMT4">
                  <p:embed/>
                  <p:pic>
                    <p:nvPicPr>
                      <p:cNvPr id="31" name="Object 30" descr="start fraction d squared r over d t squared end fraction = negative g j"/>
                      <p:cNvPicPr>
                        <a:picLocks noChangeAspect="1" noChangeArrowheads="1"/>
                      </p:cNvPicPr>
                      <p:nvPr/>
                    </p:nvPicPr>
                    <p:blipFill>
                      <a:blip r:embed="rId12"/>
                      <a:srcRect/>
                      <a:stretch>
                        <a:fillRect/>
                      </a:stretch>
                    </p:blipFill>
                    <p:spPr bwMode="auto">
                      <a:xfrm>
                        <a:off x="465845" y="4599749"/>
                        <a:ext cx="1673466" cy="1031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Content Placeholder 32"/>
          <p:cNvSpPr>
            <a:spLocks noGrp="1"/>
          </p:cNvSpPr>
          <p:nvPr>
            <p:ph idx="1"/>
          </p:nvPr>
        </p:nvSpPr>
        <p:spPr>
          <a:xfrm>
            <a:off x="2338300" y="4881272"/>
            <a:ext cx="990600" cy="523066"/>
          </a:xfrm>
        </p:spPr>
        <p:txBody>
          <a:bodyPr/>
          <a:lstStyle/>
          <a:p>
            <a:pPr marL="0" indent="0">
              <a:buNone/>
            </a:pPr>
            <a:r>
              <a:rPr lang="en-US" dirty="0"/>
              <a:t>gives</a:t>
            </a:r>
          </a:p>
        </p:txBody>
      </p:sp>
      <p:graphicFrame>
        <p:nvGraphicFramePr>
          <p:cNvPr id="34" name="Object 33" descr="start fraction d r over d t end fraction = negative left parenthesis g t right parenthesis, j + v sub 0."/>
          <p:cNvGraphicFramePr>
            <a:graphicFrameLocks noChangeAspect="1"/>
          </p:cNvGraphicFramePr>
          <p:nvPr/>
        </p:nvGraphicFramePr>
        <p:xfrm>
          <a:off x="3634433" y="5273717"/>
          <a:ext cx="2612390" cy="891286"/>
        </p:xfrm>
        <a:graphic>
          <a:graphicData uri="http://schemas.openxmlformats.org/presentationml/2006/ole">
            <mc:AlternateContent xmlns:mc="http://schemas.openxmlformats.org/markup-compatibility/2006">
              <mc:Choice xmlns:v="urn:schemas-microsoft-com:vml" Requires="v">
                <p:oleObj spid="_x0000_s84035" name="Equation" r:id="rId13" imgW="2158920" imgH="736560" progId="Equation.DSMT4">
                  <p:embed/>
                </p:oleObj>
              </mc:Choice>
              <mc:Fallback>
                <p:oleObj name="Equation" r:id="rId13" imgW="2158920" imgH="736560" progId="Equation.DSMT4">
                  <p:embed/>
                  <p:pic>
                    <p:nvPicPr>
                      <p:cNvPr id="34" name="Object 33" descr="start fraction d r over d t end fraction = negative left parenthesis g t right parenthesis, j + v sub 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4433" y="5273717"/>
                        <a:ext cx="2612390" cy="891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159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591F-D8F8-4B33-931A-666303E6C000}"/>
              </a:ext>
            </a:extLst>
          </p:cNvPr>
          <p:cNvSpPr>
            <a:spLocks noGrp="1"/>
          </p:cNvSpPr>
          <p:nvPr>
            <p:ph type="title"/>
          </p:nvPr>
        </p:nvSpPr>
        <p:spPr>
          <a:xfrm>
            <a:off x="457200" y="215372"/>
            <a:ext cx="7010400" cy="1232428"/>
          </a:xfrm>
        </p:spPr>
        <p:txBody>
          <a:bodyPr/>
          <a:lstStyle/>
          <a:p>
            <a:r>
              <a:rPr lang="en-US" sz="3400" dirty="0"/>
              <a:t>Curves in Space and Their Tangents </a:t>
            </a:r>
            <a:r>
              <a:rPr lang="en-US" sz="2000" b="0" dirty="0"/>
              <a:t>(2 of 4)</a:t>
            </a:r>
            <a:endParaRPr lang="en-IN" sz="3400" b="0" dirty="0"/>
          </a:p>
        </p:txBody>
      </p:sp>
      <p:pic>
        <p:nvPicPr>
          <p:cNvPr id="7" name="Content Placeholder 6" descr="Three figures display three helices that spiral upward around a cylinder. For long description in Notes pane, press F6.">
            <a:extLst>
              <a:ext uri="{FF2B5EF4-FFF2-40B4-BE49-F238E27FC236}">
                <a16:creationId xmlns:a16="http://schemas.microsoft.com/office/drawing/2014/main" id="{2CF55599-8075-43A9-869B-12056BDF3D12}"/>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58003" y="1905000"/>
            <a:ext cx="8457397" cy="3048000"/>
          </a:xfrm>
        </p:spPr>
      </p:pic>
      <p:sp>
        <p:nvSpPr>
          <p:cNvPr id="3" name="Content Placeholder 2">
            <a:extLst>
              <a:ext uri="{FF2B5EF4-FFF2-40B4-BE49-F238E27FC236}">
                <a16:creationId xmlns:a16="http://schemas.microsoft.com/office/drawing/2014/main" id="{67955DA7-E7CE-4BEA-9D41-E357CC3E6847}"/>
              </a:ext>
            </a:extLst>
          </p:cNvPr>
          <p:cNvSpPr>
            <a:spLocks noGrp="1"/>
          </p:cNvSpPr>
          <p:nvPr>
            <p:ph idx="1"/>
          </p:nvPr>
        </p:nvSpPr>
        <p:spPr>
          <a:xfrm>
            <a:off x="434788" y="5257800"/>
            <a:ext cx="8229600" cy="914399"/>
          </a:xfrm>
        </p:spPr>
        <p:txBody>
          <a:bodyPr/>
          <a:lstStyle/>
          <a:p>
            <a:pPr marL="0" indent="0">
              <a:spcBef>
                <a:spcPts val="24"/>
              </a:spcBef>
              <a:buNone/>
            </a:pPr>
            <a:r>
              <a:rPr lang="en-US" dirty="0"/>
              <a:t>Helices spiral upward around a cylinder, like coiled springs.</a:t>
            </a:r>
          </a:p>
        </p:txBody>
      </p:sp>
    </p:spTree>
    <p:extLst>
      <p:ext uri="{BB962C8B-B14F-4D97-AF65-F5344CB8AC3E}">
        <p14:creationId xmlns:p14="http://schemas.microsoft.com/office/powerpoint/2010/main" val="142530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Projectile Motion with Wind Gusts </a:t>
            </a:r>
            <a:r>
              <a:rPr lang="en-US" sz="2000" b="0" dirty="0"/>
              <a:t>(5 of 8)</a:t>
            </a:r>
            <a:endParaRPr lang="en-IN" sz="3200" dirty="0"/>
          </a:p>
        </p:txBody>
      </p:sp>
      <p:sp>
        <p:nvSpPr>
          <p:cNvPr id="3" name="Content Placeholder 2"/>
          <p:cNvSpPr>
            <a:spLocks noGrp="1"/>
          </p:cNvSpPr>
          <p:nvPr>
            <p:ph idx="1"/>
          </p:nvPr>
        </p:nvSpPr>
        <p:spPr>
          <a:xfrm>
            <a:off x="457200" y="1600201"/>
            <a:ext cx="5562600" cy="920261"/>
          </a:xfrm>
        </p:spPr>
        <p:txBody>
          <a:bodyPr/>
          <a:lstStyle/>
          <a:p>
            <a:pPr>
              <a:spcBef>
                <a:spcPts val="200"/>
              </a:spcBef>
              <a:buNone/>
            </a:pPr>
            <a:r>
              <a:rPr lang="en-US" sz="2600" b="1" dirty="0"/>
              <a:t>Solution (continued):</a:t>
            </a:r>
          </a:p>
          <a:p>
            <a:pPr>
              <a:spcBef>
                <a:spcPts val="200"/>
              </a:spcBef>
              <a:buNone/>
            </a:pPr>
            <a:r>
              <a:rPr lang="en-US" sz="2600" dirty="0"/>
              <a:t>A second integration gives</a:t>
            </a:r>
          </a:p>
        </p:txBody>
      </p:sp>
      <p:graphicFrame>
        <p:nvGraphicFramePr>
          <p:cNvPr id="29" name="Object 28" descr="r = negative 1 half g t squared j + v sub 0 t + r sub 0."/>
          <p:cNvGraphicFramePr>
            <a:graphicFrameLocks noChangeAspect="1"/>
          </p:cNvGraphicFramePr>
          <p:nvPr/>
        </p:nvGraphicFramePr>
        <p:xfrm>
          <a:off x="3098419" y="2559468"/>
          <a:ext cx="2642362" cy="731139"/>
        </p:xfrm>
        <a:graphic>
          <a:graphicData uri="http://schemas.openxmlformats.org/presentationml/2006/ole">
            <mc:AlternateContent xmlns:mc="http://schemas.openxmlformats.org/markup-compatibility/2006">
              <mc:Choice xmlns:v="urn:schemas-microsoft-com:vml" Requires="v">
                <p:oleObj spid="_x0000_s85044" name="Equation" r:id="rId3" imgW="2616120" imgH="723600" progId="Equation.DSMT4">
                  <p:embed/>
                </p:oleObj>
              </mc:Choice>
              <mc:Fallback>
                <p:oleObj name="Equation" r:id="rId3" imgW="2616120" imgH="723600" progId="Equation.DSMT4">
                  <p:embed/>
                  <p:pic>
                    <p:nvPicPr>
                      <p:cNvPr id="29" name="Object 28" descr="r = negative 1 half g t squared j + v sub 0 t + r sub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419" y="2559468"/>
                        <a:ext cx="2642362" cy="731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3352054"/>
            <a:ext cx="3962400" cy="457200"/>
          </a:xfrm>
        </p:spPr>
        <p:txBody>
          <a:bodyPr/>
          <a:lstStyle/>
          <a:p>
            <a:pPr marL="0" indent="0">
              <a:spcBef>
                <a:spcPts val="200"/>
              </a:spcBef>
              <a:buNone/>
            </a:pPr>
            <a:r>
              <a:rPr lang="en-US" sz="2600" dirty="0"/>
              <a:t>Substituting the values of</a:t>
            </a:r>
            <a:endParaRPr lang="en-IN" sz="2600" dirty="0"/>
          </a:p>
        </p:txBody>
      </p:sp>
      <p:graphicFrame>
        <p:nvGraphicFramePr>
          <p:cNvPr id="30" name="Object 29" descr="v sub 0 and r sub 0"/>
          <p:cNvGraphicFramePr>
            <a:graphicFrameLocks noChangeAspect="1"/>
          </p:cNvGraphicFramePr>
          <p:nvPr/>
        </p:nvGraphicFramePr>
        <p:xfrm>
          <a:off x="4499658" y="3352940"/>
          <a:ext cx="1297539" cy="408483"/>
        </p:xfrm>
        <a:graphic>
          <a:graphicData uri="http://schemas.openxmlformats.org/presentationml/2006/ole">
            <mc:AlternateContent xmlns:mc="http://schemas.openxmlformats.org/markup-compatibility/2006">
              <mc:Choice xmlns:v="urn:schemas-microsoft-com:vml" Requires="v">
                <p:oleObj spid="_x0000_s85045" name="Equation" r:id="rId5" imgW="1371600" imgH="431640" progId="Equation.DSMT4">
                  <p:embed/>
                </p:oleObj>
              </mc:Choice>
              <mc:Fallback>
                <p:oleObj name="Equation" r:id="rId5" imgW="1371600" imgH="431640" progId="Equation.DSMT4">
                  <p:embed/>
                  <p:pic>
                    <p:nvPicPr>
                      <p:cNvPr id="30" name="Object 29" descr="v sub 0 and r sub 0"/>
                      <p:cNvPicPr/>
                      <p:nvPr/>
                    </p:nvPicPr>
                    <p:blipFill>
                      <a:blip r:embed="rId6"/>
                      <a:stretch>
                        <a:fillRect/>
                      </a:stretch>
                    </p:blipFill>
                    <p:spPr>
                      <a:xfrm>
                        <a:off x="4499658" y="3352940"/>
                        <a:ext cx="1297539" cy="408483"/>
                      </a:xfrm>
                      <a:prstGeom prst="rect">
                        <a:avLst/>
                      </a:prstGeom>
                    </p:spPr>
                  </p:pic>
                </p:oleObj>
              </mc:Fallback>
            </mc:AlternateContent>
          </a:graphicData>
        </a:graphic>
      </p:graphicFrame>
      <p:sp>
        <p:nvSpPr>
          <p:cNvPr id="23" name="Content Placeholder 22"/>
          <p:cNvSpPr>
            <a:spLocks noGrp="1"/>
          </p:cNvSpPr>
          <p:nvPr>
            <p:ph idx="13"/>
          </p:nvPr>
        </p:nvSpPr>
        <p:spPr>
          <a:xfrm>
            <a:off x="5903638" y="3337306"/>
            <a:ext cx="2057400" cy="457200"/>
          </a:xfrm>
        </p:spPr>
        <p:txBody>
          <a:bodyPr/>
          <a:lstStyle/>
          <a:p>
            <a:pPr marL="0" indent="0">
              <a:buNone/>
            </a:pPr>
            <a:r>
              <a:rPr lang="en-US" sz="2600" dirty="0"/>
              <a:t>into the last</a:t>
            </a:r>
            <a:endParaRPr lang="en-IN" sz="2600" dirty="0"/>
          </a:p>
        </p:txBody>
      </p:sp>
      <p:sp>
        <p:nvSpPr>
          <p:cNvPr id="25" name="Content Placeholder 24"/>
          <p:cNvSpPr>
            <a:spLocks noGrp="1"/>
          </p:cNvSpPr>
          <p:nvPr>
            <p:ph idx="13"/>
          </p:nvPr>
        </p:nvSpPr>
        <p:spPr>
          <a:xfrm>
            <a:off x="457200" y="3878837"/>
            <a:ext cx="7456946" cy="463144"/>
          </a:xfrm>
        </p:spPr>
        <p:txBody>
          <a:bodyPr/>
          <a:lstStyle/>
          <a:p>
            <a:pPr marL="0" indent="0">
              <a:buNone/>
            </a:pPr>
            <a:r>
              <a:rPr lang="en-US" sz="2600" dirty="0"/>
              <a:t>equation gives the position vector of the baseball.</a:t>
            </a:r>
          </a:p>
        </p:txBody>
      </p:sp>
      <p:graphicFrame>
        <p:nvGraphicFramePr>
          <p:cNvPr id="26" name="Object 25" descr="r = negative 1 half g t squared j + v sub 0 t + r sub 0"/>
          <p:cNvGraphicFramePr>
            <a:graphicFrameLocks noChangeAspect="1"/>
          </p:cNvGraphicFramePr>
          <p:nvPr/>
        </p:nvGraphicFramePr>
        <p:xfrm>
          <a:off x="1602433" y="4389057"/>
          <a:ext cx="2552573" cy="731139"/>
        </p:xfrm>
        <a:graphic>
          <a:graphicData uri="http://schemas.openxmlformats.org/presentationml/2006/ole">
            <mc:AlternateContent xmlns:mc="http://schemas.openxmlformats.org/markup-compatibility/2006">
              <mc:Choice xmlns:v="urn:schemas-microsoft-com:vml" Requires="v">
                <p:oleObj spid="_x0000_s85046" name="Equation" r:id="rId7" imgW="2527200" imgH="723600" progId="Equation.DSMT4">
                  <p:embed/>
                </p:oleObj>
              </mc:Choice>
              <mc:Fallback>
                <p:oleObj name="Equation" r:id="rId7" imgW="2527200" imgH="723600" progId="Equation.DSMT4">
                  <p:embed/>
                  <p:pic>
                    <p:nvPicPr>
                      <p:cNvPr id="26" name="Object 25" descr="r = negative 1 half g t squared j + v sub 0 t + r sub 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2433" y="4389057"/>
                        <a:ext cx="2552573" cy="731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descr="= minus 16 t squared j + left parenthesis 152 cosine of 20 degrees negative 8.8 right parenthesis, t i + left parenthesis 152 sine of 20 degrees right parenthesis, t j + 3 j"/>
          <p:cNvGraphicFramePr>
            <a:graphicFrameLocks noChangeAspect="1"/>
          </p:cNvGraphicFramePr>
          <p:nvPr/>
        </p:nvGraphicFramePr>
        <p:xfrm>
          <a:off x="1824612" y="5187927"/>
          <a:ext cx="6437733" cy="457968"/>
        </p:xfrm>
        <a:graphic>
          <a:graphicData uri="http://schemas.openxmlformats.org/presentationml/2006/ole">
            <mc:AlternateContent xmlns:mc="http://schemas.openxmlformats.org/markup-compatibility/2006">
              <mc:Choice xmlns:v="urn:schemas-microsoft-com:vml" Requires="v">
                <p:oleObj spid="_x0000_s85047" name="Equation" r:id="rId9" imgW="6248160" imgH="444240" progId="Equation.DSMT4">
                  <p:embed/>
                </p:oleObj>
              </mc:Choice>
              <mc:Fallback>
                <p:oleObj name="Equation" r:id="rId9" imgW="6248160" imgH="444240" progId="Equation.DSMT4">
                  <p:embed/>
                  <p:pic>
                    <p:nvPicPr>
                      <p:cNvPr id="27" name="Object 26" descr="= minus 16 t squared j + left parenthesis 152 cosine of 20 degrees negative 8.8 right parenthesis, t i + left parenthesis 152 sine of 20 degrees right parenthesis, t j + 3 j"/>
                      <p:cNvPicPr>
                        <a:picLocks noChangeAspect="1" noChangeArrowheads="1"/>
                      </p:cNvPicPr>
                      <p:nvPr/>
                    </p:nvPicPr>
                    <p:blipFill>
                      <a:blip r:embed="rId10"/>
                      <a:srcRect/>
                      <a:stretch>
                        <a:fillRect/>
                      </a:stretch>
                    </p:blipFill>
                    <p:spPr bwMode="auto">
                      <a:xfrm>
                        <a:off x="1824612" y="5187927"/>
                        <a:ext cx="6437733" cy="4579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descr="= left parenthesis 152 cosine of 20 degrees negative 8.8 right parenthesis, t i + left parenthesis 3 + left parenthesis 152 sine of 20 degrees right parenthesis, t minus 16 t squared right parenthesis, j."/>
          <p:cNvGraphicFramePr>
            <a:graphicFrameLocks noChangeAspect="1"/>
          </p:cNvGraphicFramePr>
          <p:nvPr/>
        </p:nvGraphicFramePr>
        <p:xfrm>
          <a:off x="1824612" y="5696072"/>
          <a:ext cx="6385394" cy="523393"/>
        </p:xfrm>
        <a:graphic>
          <a:graphicData uri="http://schemas.openxmlformats.org/presentationml/2006/ole">
            <mc:AlternateContent xmlns:mc="http://schemas.openxmlformats.org/markup-compatibility/2006">
              <mc:Choice xmlns:v="urn:schemas-microsoft-com:vml" Requires="v">
                <p:oleObj spid="_x0000_s85048" name="Equation" r:id="rId11" imgW="6197400" imgH="507960" progId="Equation.DSMT4">
                  <p:embed/>
                </p:oleObj>
              </mc:Choice>
              <mc:Fallback>
                <p:oleObj name="Equation" r:id="rId11" imgW="6197400" imgH="507960" progId="Equation.DSMT4">
                  <p:embed/>
                  <p:pic>
                    <p:nvPicPr>
                      <p:cNvPr id="28" name="Object 27" descr="= left parenthesis 152 cosine of 20 degrees negative 8.8 right parenthesis, t i + left parenthesis 3 + left parenthesis 152 sine of 20 degrees right parenthesis, t minus 16 t squared right parenthesis, j."/>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4612" y="5696072"/>
                        <a:ext cx="6385394" cy="523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7369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Projectile Motion with Wind Gusts </a:t>
            </a:r>
            <a:r>
              <a:rPr lang="en-US" sz="2000" b="0" dirty="0"/>
              <a:t>(6 of 8)</a:t>
            </a:r>
            <a:endParaRPr lang="en-IN" sz="3200" dirty="0"/>
          </a:p>
        </p:txBody>
      </p:sp>
      <p:sp>
        <p:nvSpPr>
          <p:cNvPr id="3" name="Content Placeholder 2"/>
          <p:cNvSpPr>
            <a:spLocks noGrp="1"/>
          </p:cNvSpPr>
          <p:nvPr>
            <p:ph idx="1"/>
          </p:nvPr>
        </p:nvSpPr>
        <p:spPr>
          <a:xfrm>
            <a:off x="457200" y="1600200"/>
            <a:ext cx="4114800" cy="533399"/>
          </a:xfrm>
        </p:spPr>
        <p:txBody>
          <a:bodyPr/>
          <a:lstStyle/>
          <a:p>
            <a:pPr marL="0" indent="0">
              <a:buNone/>
            </a:pPr>
            <a:r>
              <a:rPr lang="en-US" b="1" dirty="0"/>
              <a:t>Solution (continued):</a:t>
            </a:r>
          </a:p>
        </p:txBody>
      </p:sp>
      <p:sp>
        <p:nvSpPr>
          <p:cNvPr id="4" name="Content Placeholder 3"/>
          <p:cNvSpPr>
            <a:spLocks noGrp="1"/>
          </p:cNvSpPr>
          <p:nvPr>
            <p:ph idx="13"/>
          </p:nvPr>
        </p:nvSpPr>
        <p:spPr>
          <a:xfrm>
            <a:off x="457200" y="2227944"/>
            <a:ext cx="8263288" cy="914400"/>
          </a:xfrm>
        </p:spPr>
        <p:txBody>
          <a:bodyPr/>
          <a:lstStyle/>
          <a:p>
            <a:pPr marL="0" indent="0">
              <a:spcBef>
                <a:spcPts val="24"/>
              </a:spcBef>
              <a:buNone/>
            </a:pPr>
            <a:r>
              <a:rPr lang="en-US" b="1" dirty="0"/>
              <a:t>(b)</a:t>
            </a:r>
            <a:r>
              <a:rPr lang="en-US" dirty="0"/>
              <a:t> The baseball reaches its highest point when the vertical component of velocity is zero, or</a:t>
            </a:r>
          </a:p>
        </p:txBody>
      </p:sp>
      <p:graphicFrame>
        <p:nvGraphicFramePr>
          <p:cNvPr id="22" name="Object 21" descr="start fraction d y over d t end fraction = 152 sine of 20 degrees minus 32 t = 0."/>
          <p:cNvGraphicFramePr>
            <a:graphicFrameLocks noChangeAspect="1"/>
          </p:cNvGraphicFramePr>
          <p:nvPr/>
        </p:nvGraphicFramePr>
        <p:xfrm>
          <a:off x="2666492" y="3259128"/>
          <a:ext cx="3811016" cy="891286"/>
        </p:xfrm>
        <a:graphic>
          <a:graphicData uri="http://schemas.openxmlformats.org/presentationml/2006/ole">
            <mc:AlternateContent xmlns:mc="http://schemas.openxmlformats.org/markup-compatibility/2006">
              <mc:Choice xmlns:v="urn:schemas-microsoft-com:vml" Requires="v">
                <p:oleObj spid="_x0000_s86038" name="Equation" r:id="rId3" imgW="3149280" imgH="736560" progId="Equation.DSMT4">
                  <p:embed/>
                </p:oleObj>
              </mc:Choice>
              <mc:Fallback>
                <p:oleObj name="Equation" r:id="rId3" imgW="3149280" imgH="736560" progId="Equation.DSMT4">
                  <p:embed/>
                  <p:pic>
                    <p:nvPicPr>
                      <p:cNvPr id="22" name="Object 21" descr="start fraction d y over d t end fraction = 152 sine of 20 degrees minus 32 t =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492" y="3259128"/>
                        <a:ext cx="3811016" cy="891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3"/>
          </p:nvPr>
        </p:nvSpPr>
        <p:spPr>
          <a:xfrm>
            <a:off x="460829" y="4314371"/>
            <a:ext cx="3730171" cy="492091"/>
          </a:xfrm>
        </p:spPr>
        <p:txBody>
          <a:bodyPr/>
          <a:lstStyle/>
          <a:p>
            <a:pPr marL="0" indent="0">
              <a:buNone/>
            </a:pPr>
            <a:r>
              <a:rPr lang="en-US" dirty="0"/>
              <a:t>Solving for </a:t>
            </a:r>
            <a:r>
              <a:rPr lang="en-US" i="1" dirty="0"/>
              <a:t>t</a:t>
            </a:r>
            <a:r>
              <a:rPr lang="en-US" dirty="0"/>
              <a:t> we find</a:t>
            </a:r>
          </a:p>
        </p:txBody>
      </p:sp>
      <p:graphicFrame>
        <p:nvGraphicFramePr>
          <p:cNvPr id="25" name="Object 24" descr="t = start fraction 152 sine of 20 degrees over 32 end fraction approximately equals 1.62 seconds."/>
          <p:cNvGraphicFramePr>
            <a:graphicFrameLocks noChangeAspect="1"/>
          </p:cNvGraphicFramePr>
          <p:nvPr/>
        </p:nvGraphicFramePr>
        <p:xfrm>
          <a:off x="2954017" y="5045206"/>
          <a:ext cx="3727639" cy="882461"/>
        </p:xfrm>
        <a:graphic>
          <a:graphicData uri="http://schemas.openxmlformats.org/presentationml/2006/ole">
            <mc:AlternateContent xmlns:mc="http://schemas.openxmlformats.org/markup-compatibility/2006">
              <mc:Choice xmlns:v="urn:schemas-microsoft-com:vml" Requires="v">
                <p:oleObj spid="_x0000_s86039" name="Equation" r:id="rId5" imgW="3111480" imgH="736560" progId="Equation.DSMT4">
                  <p:embed/>
                </p:oleObj>
              </mc:Choice>
              <mc:Fallback>
                <p:oleObj name="Equation" r:id="rId5" imgW="3111480" imgH="736560" progId="Equation.DSMT4">
                  <p:embed/>
                  <p:pic>
                    <p:nvPicPr>
                      <p:cNvPr id="25" name="Object 24" descr="t = start fraction 152 sine of 20 degrees over 32 end fraction approximately equals 1.62 second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4017" y="5045206"/>
                        <a:ext cx="3727639" cy="882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4516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Projectile Motion with Wind Gusts </a:t>
            </a:r>
            <a:r>
              <a:rPr lang="en-US" sz="2000" b="0" dirty="0"/>
              <a:t>(7 of 8)</a:t>
            </a:r>
            <a:endParaRPr lang="en-IN" sz="3200" dirty="0"/>
          </a:p>
        </p:txBody>
      </p:sp>
      <p:sp>
        <p:nvSpPr>
          <p:cNvPr id="3" name="Content Placeholder 2"/>
          <p:cNvSpPr>
            <a:spLocks noGrp="1"/>
          </p:cNvSpPr>
          <p:nvPr>
            <p:ph idx="1"/>
          </p:nvPr>
        </p:nvSpPr>
        <p:spPr>
          <a:xfrm>
            <a:off x="457200" y="1600200"/>
            <a:ext cx="8382000" cy="1371600"/>
          </a:xfrm>
        </p:spPr>
        <p:txBody>
          <a:bodyPr/>
          <a:lstStyle/>
          <a:p>
            <a:pPr>
              <a:buNone/>
            </a:pPr>
            <a:r>
              <a:rPr lang="en-US" b="1" dirty="0"/>
              <a:t>Solution (continued):</a:t>
            </a:r>
          </a:p>
          <a:p>
            <a:pPr marL="0" indent="0">
              <a:spcBef>
                <a:spcPts val="24"/>
              </a:spcBef>
              <a:buNone/>
            </a:pPr>
            <a:r>
              <a:rPr lang="en-US" dirty="0"/>
              <a:t>Substituting this time into the vertical component for </a:t>
            </a:r>
            <a:r>
              <a:rPr lang="en-US" b="1" dirty="0"/>
              <a:t>r</a:t>
            </a:r>
            <a:r>
              <a:rPr lang="en-US" dirty="0"/>
              <a:t> gives the maximum height</a:t>
            </a:r>
          </a:p>
        </p:txBody>
      </p:sp>
      <p:graphicFrame>
        <p:nvGraphicFramePr>
          <p:cNvPr id="26" name="Object 25" descr="y sub max = 3 + left parenthesis 152 sine of 20 degrees right parenthesis left parenthesis 1.62 right parenthesis minus 16 left parenthesis 1.62 right parenthesis squared approximately equals 45.2 feet."/>
          <p:cNvGraphicFramePr>
            <a:graphicFrameLocks noChangeAspect="1"/>
          </p:cNvGraphicFramePr>
          <p:nvPr/>
        </p:nvGraphicFramePr>
        <p:xfrm>
          <a:off x="773839" y="3137510"/>
          <a:ext cx="7452995" cy="599313"/>
        </p:xfrm>
        <a:graphic>
          <a:graphicData uri="http://schemas.openxmlformats.org/presentationml/2006/ole">
            <mc:AlternateContent xmlns:mc="http://schemas.openxmlformats.org/markup-compatibility/2006">
              <mc:Choice xmlns:v="urn:schemas-microsoft-com:vml" Requires="v">
                <p:oleObj spid="_x0000_s87052" name="Equation" r:id="rId3" imgW="6159240" imgH="495000" progId="Equation.DSMT4">
                  <p:embed/>
                </p:oleObj>
              </mc:Choice>
              <mc:Fallback>
                <p:oleObj name="Equation" r:id="rId3" imgW="6159240" imgH="495000" progId="Equation.DSMT4">
                  <p:embed/>
                  <p:pic>
                    <p:nvPicPr>
                      <p:cNvPr id="26" name="Object 25" descr="y sub max = 3 + left parenthesis 152 sine of 20 degrees right parenthesis left parenthesis 1.62 right parenthesis minus 16 left parenthesis 1.62 right parenthesis squared approximately equals 45.2 fe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839" y="3137510"/>
                        <a:ext cx="7452995" cy="59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p:cNvSpPr>
            <a:spLocks noGrp="1"/>
          </p:cNvSpPr>
          <p:nvPr>
            <p:ph idx="1"/>
          </p:nvPr>
        </p:nvSpPr>
        <p:spPr>
          <a:xfrm>
            <a:off x="457200" y="4038600"/>
            <a:ext cx="8534400" cy="914400"/>
          </a:xfrm>
        </p:spPr>
        <p:txBody>
          <a:bodyPr/>
          <a:lstStyle/>
          <a:p>
            <a:pPr marL="0" indent="0">
              <a:spcBef>
                <a:spcPts val="24"/>
              </a:spcBef>
              <a:buNone/>
            </a:pPr>
            <a:r>
              <a:rPr lang="en-US" dirty="0"/>
              <a:t>That is, the maximum height of the baseball is about 45.2 f</a:t>
            </a:r>
            <a:r>
              <a:rPr lang="en-US" sz="100" dirty="0">
                <a:solidFill>
                  <a:schemeClr val="bg1"/>
                </a:solidFill>
              </a:rPr>
              <a:t>ee</a:t>
            </a:r>
            <a:r>
              <a:rPr lang="en-US" dirty="0"/>
              <a:t>t, reached about 1.6 sec</a:t>
            </a:r>
            <a:r>
              <a:rPr lang="en-US" sz="100" dirty="0">
                <a:solidFill>
                  <a:schemeClr val="bg1"/>
                </a:solidFill>
              </a:rPr>
              <a:t>onds</a:t>
            </a:r>
            <a:r>
              <a:rPr lang="en-US" dirty="0"/>
              <a:t> after leaving the bat.</a:t>
            </a:r>
          </a:p>
        </p:txBody>
      </p:sp>
      <p:sp>
        <p:nvSpPr>
          <p:cNvPr id="25" name="Content Placeholder 24"/>
          <p:cNvSpPr>
            <a:spLocks noGrp="1"/>
          </p:cNvSpPr>
          <p:nvPr>
            <p:ph idx="1"/>
          </p:nvPr>
        </p:nvSpPr>
        <p:spPr>
          <a:xfrm>
            <a:off x="457200" y="5046226"/>
            <a:ext cx="8229600" cy="914400"/>
          </a:xfrm>
        </p:spPr>
        <p:txBody>
          <a:bodyPr/>
          <a:lstStyle/>
          <a:p>
            <a:pPr marL="0" indent="0">
              <a:buNone/>
            </a:pPr>
            <a:r>
              <a:rPr lang="en-US" b="1" dirty="0"/>
              <a:t>(c)</a:t>
            </a:r>
            <a:r>
              <a:rPr lang="en-US" dirty="0"/>
              <a:t> To find when the baseball lands, we set the vertical component for </a:t>
            </a:r>
            <a:r>
              <a:rPr lang="en-US" b="1" dirty="0"/>
              <a:t>r </a:t>
            </a:r>
            <a:r>
              <a:rPr lang="en-US" dirty="0"/>
              <a:t>equal to 0 and solve for </a:t>
            </a:r>
            <a:r>
              <a:rPr lang="en-US" i="1" dirty="0"/>
              <a:t>t:</a:t>
            </a:r>
            <a:endParaRPr lang="en-US" dirty="0"/>
          </a:p>
        </p:txBody>
      </p:sp>
    </p:spTree>
    <p:extLst>
      <p:ext uri="{BB962C8B-B14F-4D97-AF65-F5344CB8AC3E}">
        <p14:creationId xmlns:p14="http://schemas.microsoft.com/office/powerpoint/2010/main" val="3895104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Projectile Motion with Wind Gusts </a:t>
            </a:r>
            <a:r>
              <a:rPr lang="en-US" sz="2000" b="0" dirty="0"/>
              <a:t>(8 of 8)</a:t>
            </a:r>
            <a:endParaRPr lang="en-IN" sz="3200" dirty="0"/>
          </a:p>
        </p:txBody>
      </p:sp>
      <p:sp>
        <p:nvSpPr>
          <p:cNvPr id="3" name="Content Placeholder 2"/>
          <p:cNvSpPr>
            <a:spLocks noGrp="1"/>
          </p:cNvSpPr>
          <p:nvPr>
            <p:ph idx="1"/>
          </p:nvPr>
        </p:nvSpPr>
        <p:spPr>
          <a:xfrm>
            <a:off x="457200" y="1600200"/>
            <a:ext cx="8229600" cy="487017"/>
          </a:xfrm>
        </p:spPr>
        <p:txBody>
          <a:bodyPr/>
          <a:lstStyle/>
          <a:p>
            <a:pPr marL="0" indent="0">
              <a:buNone/>
            </a:pPr>
            <a:r>
              <a:rPr lang="en-US" b="1" dirty="0"/>
              <a:t>Solution (concluded):</a:t>
            </a:r>
          </a:p>
        </p:txBody>
      </p:sp>
      <p:graphicFrame>
        <p:nvGraphicFramePr>
          <p:cNvPr id="22" name="Object 21" descr="3 + left parenthesis 152 sine of 20 degrees right parenthesis, t minus 16 t squared = 0"/>
          <p:cNvGraphicFramePr>
            <a:graphicFrameLocks noChangeAspect="1"/>
          </p:cNvGraphicFramePr>
          <p:nvPr/>
        </p:nvGraphicFramePr>
        <p:xfrm>
          <a:off x="2591258" y="2148266"/>
          <a:ext cx="3646170" cy="488950"/>
        </p:xfrm>
        <a:graphic>
          <a:graphicData uri="http://schemas.openxmlformats.org/presentationml/2006/ole">
            <mc:AlternateContent xmlns:mc="http://schemas.openxmlformats.org/markup-compatibility/2006">
              <mc:Choice xmlns:v="urn:schemas-microsoft-com:vml" Requires="v">
                <p:oleObj spid="_x0000_s88106" name="Equation" r:id="rId3" imgW="3314520" imgH="444240" progId="Equation.DSMT4">
                  <p:embed/>
                </p:oleObj>
              </mc:Choice>
              <mc:Fallback>
                <p:oleObj name="Equation" r:id="rId3" imgW="3314520" imgH="444240" progId="Equation.DSMT4">
                  <p:embed/>
                  <p:pic>
                    <p:nvPicPr>
                      <p:cNvPr id="22" name="Object 21" descr="3 + left parenthesis 152 sine of 20 degrees right parenthesis, t minus 16 t squared =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258" y="2148266"/>
                        <a:ext cx="364617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3 + left parenthesis 51.99 right parenthesis, t minus 16 t squared = 0."/>
          <p:cNvGraphicFramePr>
            <a:graphicFrameLocks noChangeAspect="1"/>
          </p:cNvGraphicFramePr>
          <p:nvPr/>
        </p:nvGraphicFramePr>
        <p:xfrm>
          <a:off x="3232101" y="2681666"/>
          <a:ext cx="3045460" cy="488950"/>
        </p:xfrm>
        <a:graphic>
          <a:graphicData uri="http://schemas.openxmlformats.org/presentationml/2006/ole">
            <mc:AlternateContent xmlns:mc="http://schemas.openxmlformats.org/markup-compatibility/2006">
              <mc:Choice xmlns:v="urn:schemas-microsoft-com:vml" Requires="v">
                <p:oleObj spid="_x0000_s88107" name="Equation" r:id="rId5" imgW="2768400" imgH="444240" progId="Equation.DSMT4">
                  <p:embed/>
                </p:oleObj>
              </mc:Choice>
              <mc:Fallback>
                <p:oleObj name="Equation" r:id="rId5" imgW="2768400" imgH="444240" progId="Equation.DSMT4">
                  <p:embed/>
                  <p:pic>
                    <p:nvPicPr>
                      <p:cNvPr id="23" name="Object 22" descr="3 + left parenthesis 51.99 right parenthesis, t minus 16 t squared =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01" y="2681666"/>
                        <a:ext cx="304546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a:extLst>
              <a:ext uri="{FF2B5EF4-FFF2-40B4-BE49-F238E27FC236}">
                <a16:creationId xmlns:a16="http://schemas.microsoft.com/office/drawing/2014/main" id="{7CF646AA-E305-4B1F-8708-B1A3536D185D}"/>
              </a:ext>
            </a:extLst>
          </p:cNvPr>
          <p:cNvSpPr>
            <a:spLocks noGrp="1"/>
          </p:cNvSpPr>
          <p:nvPr>
            <p:ph idx="13"/>
          </p:nvPr>
        </p:nvSpPr>
        <p:spPr>
          <a:xfrm>
            <a:off x="457200" y="3233544"/>
            <a:ext cx="7265504" cy="474319"/>
          </a:xfrm>
        </p:spPr>
        <p:txBody>
          <a:bodyPr/>
          <a:lstStyle/>
          <a:p>
            <a:pPr marL="0" indent="0">
              <a:buNone/>
            </a:pPr>
            <a:r>
              <a:rPr lang="en-US" sz="2800" dirty="0"/>
              <a:t>The solution values are about </a:t>
            </a:r>
            <a:r>
              <a:rPr lang="en-US" sz="2800" i="1" dirty="0"/>
              <a:t>t</a:t>
            </a:r>
            <a:r>
              <a:rPr lang="en-US" sz="2800" dirty="0"/>
              <a:t> = 3.3 sec and</a:t>
            </a:r>
            <a:endParaRPr lang="en-US" dirty="0"/>
          </a:p>
        </p:txBody>
      </p:sp>
      <p:graphicFrame>
        <p:nvGraphicFramePr>
          <p:cNvPr id="45" name="Object 44" descr="t = negative 0.06 seconds.">
            <a:extLst>
              <a:ext uri="{FF2B5EF4-FFF2-40B4-BE49-F238E27FC236}">
                <a16:creationId xmlns:a16="http://schemas.microsoft.com/office/drawing/2014/main" id="{83946B2F-69FE-42F8-A78D-71203E0F2892}"/>
              </a:ext>
            </a:extLst>
          </p:cNvPr>
          <p:cNvGraphicFramePr>
            <a:graphicFrameLocks noChangeAspect="1"/>
          </p:cNvGraphicFramePr>
          <p:nvPr>
            <p:extLst>
              <p:ext uri="{D42A27DB-BD31-4B8C-83A1-F6EECF244321}">
                <p14:modId xmlns:p14="http://schemas.microsoft.com/office/powerpoint/2010/main" val="3833714092"/>
              </p:ext>
            </p:extLst>
          </p:nvPr>
        </p:nvGraphicFramePr>
        <p:xfrm>
          <a:off x="457200" y="3822854"/>
          <a:ext cx="1955800" cy="317500"/>
        </p:xfrm>
        <a:graphic>
          <a:graphicData uri="http://schemas.openxmlformats.org/presentationml/2006/ole">
            <mc:AlternateContent xmlns:mc="http://schemas.openxmlformats.org/markup-compatibility/2006">
              <mc:Choice xmlns:v="urn:schemas-microsoft-com:vml" Requires="v">
                <p:oleObj spid="_x0000_s88108" name="Equation" r:id="rId7" imgW="1955520" imgH="317160" progId="Equation.DSMT4">
                  <p:embed/>
                </p:oleObj>
              </mc:Choice>
              <mc:Fallback>
                <p:oleObj name="Equation" r:id="rId7" imgW="1955520" imgH="317160" progId="Equation.DSMT4">
                  <p:embed/>
                  <p:pic>
                    <p:nvPicPr>
                      <p:cNvPr id="45" name="Object 44" descr="t = negative 0.06 seconds.">
                        <a:extLst>
                          <a:ext uri="{FF2B5EF4-FFF2-40B4-BE49-F238E27FC236}">
                            <a16:creationId xmlns:a16="http://schemas.microsoft.com/office/drawing/2014/main" id="{83946B2F-69FE-42F8-A78D-71203E0F2892}"/>
                          </a:ext>
                        </a:extLst>
                      </p:cNvPr>
                      <p:cNvPicPr/>
                      <p:nvPr/>
                    </p:nvPicPr>
                    <p:blipFill>
                      <a:blip r:embed="rId8"/>
                      <a:stretch>
                        <a:fillRect/>
                      </a:stretch>
                    </p:blipFill>
                    <p:spPr>
                      <a:xfrm>
                        <a:off x="457200" y="3822854"/>
                        <a:ext cx="1955800" cy="317500"/>
                      </a:xfrm>
                      <a:prstGeom prst="rect">
                        <a:avLst/>
                      </a:prstGeom>
                    </p:spPr>
                  </p:pic>
                </p:oleObj>
              </mc:Fallback>
            </mc:AlternateContent>
          </a:graphicData>
        </a:graphic>
      </p:graphicFrame>
      <p:sp>
        <p:nvSpPr>
          <p:cNvPr id="27" name="Content Placeholder 26">
            <a:extLst>
              <a:ext uri="{FF2B5EF4-FFF2-40B4-BE49-F238E27FC236}">
                <a16:creationId xmlns:a16="http://schemas.microsoft.com/office/drawing/2014/main" id="{5348453D-566C-482D-A292-291923089447}"/>
              </a:ext>
            </a:extLst>
          </p:cNvPr>
          <p:cNvSpPr>
            <a:spLocks noGrp="1"/>
          </p:cNvSpPr>
          <p:nvPr>
            <p:ph idx="14"/>
          </p:nvPr>
        </p:nvSpPr>
        <p:spPr>
          <a:xfrm>
            <a:off x="2594113" y="3767119"/>
            <a:ext cx="6079240" cy="473765"/>
          </a:xfrm>
        </p:spPr>
        <p:txBody>
          <a:bodyPr/>
          <a:lstStyle/>
          <a:p>
            <a:pPr marL="0" indent="0">
              <a:buNone/>
            </a:pPr>
            <a:r>
              <a:rPr lang="en-US" sz="2800" dirty="0"/>
              <a:t>Substituting the positive time into the</a:t>
            </a:r>
            <a:endParaRPr lang="en-US" dirty="0"/>
          </a:p>
        </p:txBody>
      </p:sp>
      <p:sp>
        <p:nvSpPr>
          <p:cNvPr id="29" name="Content Placeholder 28">
            <a:extLst>
              <a:ext uri="{FF2B5EF4-FFF2-40B4-BE49-F238E27FC236}">
                <a16:creationId xmlns:a16="http://schemas.microsoft.com/office/drawing/2014/main" id="{8BBC3E1B-846F-4630-89C6-F9EA4B20B4AE}"/>
              </a:ext>
            </a:extLst>
          </p:cNvPr>
          <p:cNvSpPr>
            <a:spLocks noGrp="1"/>
          </p:cNvSpPr>
          <p:nvPr>
            <p:ph idx="15"/>
          </p:nvPr>
        </p:nvSpPr>
        <p:spPr>
          <a:xfrm>
            <a:off x="457200" y="4293705"/>
            <a:ext cx="8229600" cy="487018"/>
          </a:xfrm>
        </p:spPr>
        <p:txBody>
          <a:bodyPr/>
          <a:lstStyle/>
          <a:p>
            <a:pPr marL="0" indent="0">
              <a:buNone/>
            </a:pPr>
            <a:r>
              <a:rPr lang="en-US" sz="2800" dirty="0"/>
              <a:t>horizontal component for </a:t>
            </a:r>
            <a:r>
              <a:rPr lang="en-US" sz="2800" b="1" dirty="0"/>
              <a:t>r</a:t>
            </a:r>
            <a:r>
              <a:rPr lang="en-US" sz="2800" dirty="0"/>
              <a:t>, we find the range</a:t>
            </a:r>
            <a:endParaRPr lang="en-US" dirty="0"/>
          </a:p>
        </p:txBody>
      </p:sp>
      <p:graphicFrame>
        <p:nvGraphicFramePr>
          <p:cNvPr id="26" name="Object 25" descr="R = left parenthesis 152 cosine of 20 degrees negative 8.8 right parenthesis left parenthesis 3.3 right parenthesis approximately equals 442 feet."/>
          <p:cNvGraphicFramePr>
            <a:graphicFrameLocks noChangeAspect="1"/>
          </p:cNvGraphicFramePr>
          <p:nvPr/>
        </p:nvGraphicFramePr>
        <p:xfrm>
          <a:off x="1867408" y="4840359"/>
          <a:ext cx="5409184" cy="522478"/>
        </p:xfrm>
        <a:graphic>
          <a:graphicData uri="http://schemas.openxmlformats.org/presentationml/2006/ole">
            <mc:AlternateContent xmlns:mc="http://schemas.openxmlformats.org/markup-compatibility/2006">
              <mc:Choice xmlns:v="urn:schemas-microsoft-com:vml" Requires="v">
                <p:oleObj spid="_x0000_s88109" name="Equation" r:id="rId9" imgW="4470120" imgH="431640" progId="Equation.DSMT4">
                  <p:embed/>
                </p:oleObj>
              </mc:Choice>
              <mc:Fallback>
                <p:oleObj name="Equation" r:id="rId9" imgW="4470120" imgH="431640" progId="Equation.DSMT4">
                  <p:embed/>
                  <p:pic>
                    <p:nvPicPr>
                      <p:cNvPr id="26" name="Object 25" descr="R = left parenthesis 152 cosine of 20 degrees negative 8.8 right parenthesis left parenthesis 3.3 right parenthesis approximately equals 442 fee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7408" y="4840359"/>
                        <a:ext cx="5409184"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Content Placeholder 29">
            <a:extLst>
              <a:ext uri="{FF2B5EF4-FFF2-40B4-BE49-F238E27FC236}">
                <a16:creationId xmlns:a16="http://schemas.microsoft.com/office/drawing/2014/main" id="{B7EFDFC4-2CE1-4B78-A866-F2B823114D0E}"/>
              </a:ext>
            </a:extLst>
          </p:cNvPr>
          <p:cNvSpPr>
            <a:spLocks noGrp="1"/>
          </p:cNvSpPr>
          <p:nvPr>
            <p:ph idx="16"/>
          </p:nvPr>
        </p:nvSpPr>
        <p:spPr>
          <a:xfrm>
            <a:off x="443753" y="5429599"/>
            <a:ext cx="8229600" cy="904940"/>
          </a:xfrm>
        </p:spPr>
        <p:txBody>
          <a:bodyPr/>
          <a:lstStyle/>
          <a:p>
            <a:pPr marL="0" indent="0">
              <a:buNone/>
            </a:pPr>
            <a:r>
              <a:rPr lang="en-US" sz="2800" dirty="0"/>
              <a:t>Thus, the horizontal range is about 442 ft, and the flight time is about 3.3 sec.</a:t>
            </a:r>
            <a:endParaRPr lang="en-US" dirty="0"/>
          </a:p>
        </p:txBody>
      </p:sp>
    </p:spTree>
    <p:extLst>
      <p:ext uri="{BB962C8B-B14F-4D97-AF65-F5344CB8AC3E}">
        <p14:creationId xmlns:p14="http://schemas.microsoft.com/office/powerpoint/2010/main" val="3466985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altLang="en-US" dirty="0"/>
              <a:t>Section 13.3 </a:t>
            </a:r>
            <a:r>
              <a:rPr lang="en-US" dirty="0"/>
              <a:t>Arc Length in Space</a:t>
            </a:r>
            <a:endParaRPr lang="en-IN" dirty="0"/>
          </a:p>
        </p:txBody>
      </p:sp>
    </p:spTree>
    <p:extLst>
      <p:ext uri="{BB962C8B-B14F-4D97-AF65-F5344CB8AC3E}">
        <p14:creationId xmlns:p14="http://schemas.microsoft.com/office/powerpoint/2010/main" val="2028416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Arc Length Along a Space Curve </a:t>
            </a:r>
            <a:r>
              <a:rPr lang="en-US" sz="2000" b="0" dirty="0"/>
              <a:t>(1 of 8)</a:t>
            </a:r>
            <a:endParaRPr lang="en-IN" sz="2000" b="0" dirty="0"/>
          </a:p>
        </p:txBody>
      </p:sp>
      <p:sp>
        <p:nvSpPr>
          <p:cNvPr id="3" name="Content Placeholder 2"/>
          <p:cNvSpPr>
            <a:spLocks noGrp="1"/>
          </p:cNvSpPr>
          <p:nvPr>
            <p:ph idx="1"/>
          </p:nvPr>
        </p:nvSpPr>
        <p:spPr>
          <a:xfrm>
            <a:off x="457200" y="1600200"/>
            <a:ext cx="6781800" cy="486508"/>
          </a:xfrm>
        </p:spPr>
        <p:txBody>
          <a:bodyPr/>
          <a:lstStyle/>
          <a:p>
            <a:pPr marL="0" indent="0">
              <a:buNone/>
            </a:pPr>
            <a:r>
              <a:rPr lang="en-US" b="1" dirty="0"/>
              <a:t>Definition:</a:t>
            </a:r>
            <a:r>
              <a:rPr lang="en-US" dirty="0"/>
              <a:t> The </a:t>
            </a:r>
            <a:r>
              <a:rPr lang="en-US" b="1" dirty="0"/>
              <a:t>length</a:t>
            </a:r>
            <a:r>
              <a:rPr lang="en-US" dirty="0"/>
              <a:t> of a smooth curve</a:t>
            </a:r>
            <a:endParaRPr lang="en-IN" dirty="0"/>
          </a:p>
        </p:txBody>
      </p:sp>
      <p:graphicFrame>
        <p:nvGraphicFramePr>
          <p:cNvPr id="22" name="Object 21" descr="r of t = x of t, i + y of t, j + z of t, k,"/>
          <p:cNvGraphicFramePr>
            <a:graphicFrameLocks noChangeAspect="1"/>
          </p:cNvGraphicFramePr>
          <p:nvPr/>
        </p:nvGraphicFramePr>
        <p:xfrm>
          <a:off x="457200" y="2163581"/>
          <a:ext cx="4121150" cy="433070"/>
        </p:xfrm>
        <a:graphic>
          <a:graphicData uri="http://schemas.openxmlformats.org/presentationml/2006/ole">
            <mc:AlternateContent xmlns:mc="http://schemas.openxmlformats.org/markup-compatibility/2006">
              <mc:Choice xmlns:v="urn:schemas-microsoft-com:vml" Requires="v">
                <p:oleObj spid="_x0000_s89120" name="Equation" r:id="rId3" imgW="3746160" imgH="393480" progId="Equation.DSMT4">
                  <p:embed/>
                </p:oleObj>
              </mc:Choice>
              <mc:Fallback>
                <p:oleObj name="Equation" r:id="rId3" imgW="3746160" imgH="393480" progId="Equation.DSMT4">
                  <p:embed/>
                  <p:pic>
                    <p:nvPicPr>
                      <p:cNvPr id="22" name="Object 21" descr="r of t = x of t, i + y of t, j + z of t, k,"/>
                      <p:cNvPicPr/>
                      <p:nvPr/>
                    </p:nvPicPr>
                    <p:blipFill>
                      <a:blip r:embed="rId4"/>
                      <a:stretch>
                        <a:fillRect/>
                      </a:stretch>
                    </p:blipFill>
                    <p:spPr>
                      <a:xfrm>
                        <a:off x="457200" y="2163581"/>
                        <a:ext cx="4121150" cy="433070"/>
                      </a:xfrm>
                      <a:prstGeom prst="rect">
                        <a:avLst/>
                      </a:prstGeom>
                    </p:spPr>
                  </p:pic>
                </p:oleObj>
              </mc:Fallback>
            </mc:AlternateContent>
          </a:graphicData>
        </a:graphic>
      </p:graphicFrame>
      <p:graphicFrame>
        <p:nvGraphicFramePr>
          <p:cNvPr id="23" name="Object 22" descr="a is less than or equal to t is less than or equal to b,"/>
          <p:cNvGraphicFramePr>
            <a:graphicFrameLocks noChangeAspect="1"/>
          </p:cNvGraphicFramePr>
          <p:nvPr/>
        </p:nvGraphicFramePr>
        <p:xfrm>
          <a:off x="4726088" y="2162208"/>
          <a:ext cx="1458217" cy="430837"/>
        </p:xfrm>
        <a:graphic>
          <a:graphicData uri="http://schemas.openxmlformats.org/presentationml/2006/ole">
            <mc:AlternateContent xmlns:mc="http://schemas.openxmlformats.org/markup-compatibility/2006">
              <mc:Choice xmlns:v="urn:schemas-microsoft-com:vml" Requires="v">
                <p:oleObj spid="_x0000_s89121" name="Equation" r:id="rId5" imgW="1117440" imgH="330120" progId="Equation.DSMT4">
                  <p:embed/>
                </p:oleObj>
              </mc:Choice>
              <mc:Fallback>
                <p:oleObj name="Equation" r:id="rId5" imgW="1117440" imgH="330120" progId="Equation.DSMT4">
                  <p:embed/>
                  <p:pic>
                    <p:nvPicPr>
                      <p:cNvPr id="23" name="Object 22" descr="a is less than or equal to t is less than or equal to 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6088" y="2162208"/>
                        <a:ext cx="1458217" cy="43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6303014" y="2150624"/>
            <a:ext cx="2203450" cy="487068"/>
          </a:xfrm>
        </p:spPr>
        <p:txBody>
          <a:bodyPr/>
          <a:lstStyle/>
          <a:p>
            <a:pPr marL="0" indent="0">
              <a:buNone/>
            </a:pPr>
            <a:r>
              <a:rPr lang="en-US" dirty="0"/>
              <a:t>that is traced</a:t>
            </a:r>
            <a:endParaRPr lang="en-IN" dirty="0"/>
          </a:p>
        </p:txBody>
      </p:sp>
      <p:sp>
        <p:nvSpPr>
          <p:cNvPr id="27" name="Content Placeholder 26"/>
          <p:cNvSpPr>
            <a:spLocks noGrp="1"/>
          </p:cNvSpPr>
          <p:nvPr>
            <p:ph idx="1"/>
          </p:nvPr>
        </p:nvSpPr>
        <p:spPr>
          <a:xfrm>
            <a:off x="457200" y="2695607"/>
            <a:ext cx="7772400" cy="478276"/>
          </a:xfrm>
        </p:spPr>
        <p:txBody>
          <a:bodyPr/>
          <a:lstStyle/>
          <a:p>
            <a:pPr marL="0" indent="0">
              <a:buNone/>
            </a:pPr>
            <a:r>
              <a:rPr lang="en-US" dirty="0"/>
              <a:t>exactly once as </a:t>
            </a:r>
            <a:r>
              <a:rPr lang="en-US" i="1" dirty="0"/>
              <a:t>t</a:t>
            </a:r>
            <a:r>
              <a:rPr lang="en-US" dirty="0"/>
              <a:t> increases from </a:t>
            </a:r>
            <a:r>
              <a:rPr lang="en-US" i="1" dirty="0"/>
              <a:t>t</a:t>
            </a:r>
            <a:r>
              <a:rPr lang="en-US" dirty="0"/>
              <a:t> = </a:t>
            </a:r>
            <a:r>
              <a:rPr lang="en-US" i="1" dirty="0"/>
              <a:t>a </a:t>
            </a:r>
            <a:r>
              <a:rPr lang="en-US" dirty="0"/>
              <a:t>to </a:t>
            </a:r>
            <a:r>
              <a:rPr lang="en-US" i="1" dirty="0"/>
              <a:t>t</a:t>
            </a:r>
            <a:r>
              <a:rPr lang="en-US" dirty="0"/>
              <a:t> = </a:t>
            </a:r>
            <a:r>
              <a:rPr lang="en-US" i="1" dirty="0"/>
              <a:t>b</a:t>
            </a:r>
            <a:r>
              <a:rPr lang="en-US" dirty="0"/>
              <a:t>, is</a:t>
            </a:r>
          </a:p>
        </p:txBody>
      </p:sp>
      <p:graphicFrame>
        <p:nvGraphicFramePr>
          <p:cNvPr id="28" name="Object 27" descr="L = the integral from a to b of the square root of start expression start fraction d x over d t end fraction squared + left parenthesis start fraction d y over d t end fraction right parenthesis squared + left parenthesis start fraction d z over d t end fraction right parenthesis squared end expression d t."/>
          <p:cNvGraphicFramePr>
            <a:graphicFrameLocks noChangeAspect="1"/>
          </p:cNvGraphicFramePr>
          <p:nvPr/>
        </p:nvGraphicFramePr>
        <p:xfrm>
          <a:off x="2042795" y="3596168"/>
          <a:ext cx="5071110" cy="1167892"/>
        </p:xfrm>
        <a:graphic>
          <a:graphicData uri="http://schemas.openxmlformats.org/presentationml/2006/ole">
            <mc:AlternateContent xmlns:mc="http://schemas.openxmlformats.org/markup-compatibility/2006">
              <mc:Choice xmlns:v="urn:schemas-microsoft-com:vml" Requires="v">
                <p:oleObj spid="_x0000_s89122" name="Equation" r:id="rId7" imgW="4190760" imgH="965160" progId="Equation.DSMT4">
                  <p:embed/>
                </p:oleObj>
              </mc:Choice>
              <mc:Fallback>
                <p:oleObj name="Equation" r:id="rId7" imgW="4190760" imgH="965160" progId="Equation.DSMT4">
                  <p:embed/>
                  <p:pic>
                    <p:nvPicPr>
                      <p:cNvPr id="28" name="Object 27" descr="L = the integral from a to b of the square root of start expression start fraction d x over d t end fraction squared + left parenthesis start fraction d y over d t end fraction right parenthesis squared + left parenthesis start fraction d z over d t end fraction right parenthesis squared end expression d t."/>
                      <p:cNvPicPr>
                        <a:picLocks noChangeAspect="1" noChangeArrowheads="1"/>
                      </p:cNvPicPr>
                      <p:nvPr/>
                    </p:nvPicPr>
                    <p:blipFill>
                      <a:blip r:embed="rId8"/>
                      <a:srcRect/>
                      <a:stretch>
                        <a:fillRect/>
                      </a:stretch>
                    </p:blipFill>
                    <p:spPr bwMode="auto">
                      <a:xfrm>
                        <a:off x="2042795" y="3596168"/>
                        <a:ext cx="5071110" cy="11678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99775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Arc Length Along a Space Curve </a:t>
            </a:r>
            <a:r>
              <a:rPr lang="en-US" sz="2000" b="0" dirty="0"/>
              <a:t>(2 of 8)</a:t>
            </a:r>
            <a:endParaRPr lang="en-IN" sz="3200" dirty="0"/>
          </a:p>
        </p:txBody>
      </p:sp>
      <p:sp>
        <p:nvSpPr>
          <p:cNvPr id="3" name="Content Placeholder 2"/>
          <p:cNvSpPr>
            <a:spLocks noGrp="1"/>
          </p:cNvSpPr>
          <p:nvPr>
            <p:ph idx="1"/>
          </p:nvPr>
        </p:nvSpPr>
        <p:spPr>
          <a:xfrm>
            <a:off x="457200" y="1600200"/>
            <a:ext cx="3886200" cy="533400"/>
          </a:xfrm>
        </p:spPr>
        <p:txBody>
          <a:bodyPr/>
          <a:lstStyle/>
          <a:p>
            <a:pPr marL="0" indent="0">
              <a:buNone/>
            </a:pPr>
            <a:r>
              <a:rPr lang="en-US" b="1" dirty="0"/>
              <a:t>Arc Length Formula</a:t>
            </a:r>
          </a:p>
        </p:txBody>
      </p:sp>
      <p:graphicFrame>
        <p:nvGraphicFramePr>
          <p:cNvPr id="22" name="Object 21" descr="L = the integral from a to b of the absolute value of v d t"/>
          <p:cNvGraphicFramePr>
            <a:graphicFrameLocks noChangeAspect="1"/>
          </p:cNvGraphicFramePr>
          <p:nvPr/>
        </p:nvGraphicFramePr>
        <p:xfrm>
          <a:off x="3650748" y="2421148"/>
          <a:ext cx="1842503" cy="794474"/>
        </p:xfrm>
        <a:graphic>
          <a:graphicData uri="http://schemas.openxmlformats.org/presentationml/2006/ole">
            <mc:AlternateContent xmlns:mc="http://schemas.openxmlformats.org/markup-compatibility/2006">
              <mc:Choice xmlns:v="urn:schemas-microsoft-com:vml" Requires="v">
                <p:oleObj spid="_x0000_s90124" name="Equation" r:id="rId3" imgW="1384200" imgH="596880" progId="Equation.DSMT4">
                  <p:embed/>
                </p:oleObj>
              </mc:Choice>
              <mc:Fallback>
                <p:oleObj name="Equation" r:id="rId3" imgW="1384200" imgH="596880" progId="Equation.DSMT4">
                  <p:embed/>
                  <p:pic>
                    <p:nvPicPr>
                      <p:cNvPr id="22" name="Object 21" descr="L = the integral from a to b of the absolute value of v d 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0748" y="2421148"/>
                        <a:ext cx="1842503" cy="794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500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Arc Length Along a Space Curve </a:t>
            </a:r>
            <a:r>
              <a:rPr lang="en-US" sz="2000" b="0" dirty="0"/>
              <a:t>(3 of 8)</a:t>
            </a:r>
            <a:endParaRPr lang="en-IN" sz="3200" dirty="0"/>
          </a:p>
        </p:txBody>
      </p:sp>
      <p:pic>
        <p:nvPicPr>
          <p:cNvPr id="6" name="Content Placeholder 5" descr="A graph of a spiral curve in an x y z curve.  For long description in Notes pane, press F6.">
            <a:extLst>
              <a:ext uri="{FF2B5EF4-FFF2-40B4-BE49-F238E27FC236}">
                <a16:creationId xmlns:a16="http://schemas.microsoft.com/office/drawing/2014/main" id="{90ADBCF9-244D-47CA-9E7B-3A1EBF2B675C}"/>
              </a:ext>
            </a:extLst>
          </p:cNvPr>
          <p:cNvPicPr>
            <a:picLocks noGrp="1" noChangeAspect="1"/>
          </p:cNvPicPr>
          <p:nvPr>
            <p:ph idx="13"/>
          </p:nvPr>
        </p:nvPicPr>
        <p:blipFill>
          <a:blip r:embed="rId4">
            <a:extLst>
              <a:ext uri="{28A0092B-C50C-407E-A947-70E740481C1C}">
                <a14:useLocalDpi xmlns:a14="http://schemas.microsoft.com/office/drawing/2010/main" val="0"/>
              </a:ext>
            </a:extLst>
          </a:blip>
          <a:stretch>
            <a:fillRect/>
          </a:stretch>
        </p:blipFill>
        <p:spPr>
          <a:xfrm>
            <a:off x="3151211" y="1621140"/>
            <a:ext cx="2944789" cy="3750734"/>
          </a:xfrm>
        </p:spPr>
      </p:pic>
      <p:sp>
        <p:nvSpPr>
          <p:cNvPr id="3" name="Content Placeholder 2"/>
          <p:cNvSpPr>
            <a:spLocks noGrp="1"/>
          </p:cNvSpPr>
          <p:nvPr>
            <p:ph idx="1"/>
          </p:nvPr>
        </p:nvSpPr>
        <p:spPr>
          <a:xfrm>
            <a:off x="533400" y="5638801"/>
            <a:ext cx="1447800" cy="380999"/>
          </a:xfrm>
        </p:spPr>
        <p:txBody>
          <a:bodyPr/>
          <a:lstStyle/>
          <a:p>
            <a:pPr marL="0" indent="0">
              <a:buNone/>
            </a:pPr>
            <a:r>
              <a:rPr lang="en-US" dirty="0"/>
              <a:t>The helix</a:t>
            </a:r>
            <a:endParaRPr lang="en-IN" dirty="0"/>
          </a:p>
        </p:txBody>
      </p:sp>
      <p:graphicFrame>
        <p:nvGraphicFramePr>
          <p:cNvPr id="23" name="Object 22" descr="r of t = left parenthesis cosine of t right parenthesis, i + left parenthesis sine of t right parenthesis, j + t k."/>
          <p:cNvGraphicFramePr>
            <a:graphicFrameLocks noChangeAspect="1"/>
          </p:cNvGraphicFramePr>
          <p:nvPr/>
        </p:nvGraphicFramePr>
        <p:xfrm>
          <a:off x="2226824" y="5606509"/>
          <a:ext cx="4218940" cy="433070"/>
        </p:xfrm>
        <a:graphic>
          <a:graphicData uri="http://schemas.openxmlformats.org/presentationml/2006/ole">
            <mc:AlternateContent xmlns:mc="http://schemas.openxmlformats.org/markup-compatibility/2006">
              <mc:Choice xmlns:v="urn:schemas-microsoft-com:vml" Requires="v">
                <p:oleObj spid="_x0000_s91148" name="Equation" r:id="rId5" imgW="3835080" imgH="393480" progId="Equation.DSMT4">
                  <p:embed/>
                </p:oleObj>
              </mc:Choice>
              <mc:Fallback>
                <p:oleObj name="Equation" r:id="rId5" imgW="3835080" imgH="393480" progId="Equation.DSMT4">
                  <p:embed/>
                  <p:pic>
                    <p:nvPicPr>
                      <p:cNvPr id="23" name="Object 22" descr="r of t = left parenthesis cosine of t right parenthesis, i + left parenthesis sine of t right parenthesis, j + t k."/>
                      <p:cNvPicPr/>
                      <p:nvPr/>
                    </p:nvPicPr>
                    <p:blipFill>
                      <a:blip r:embed="rId6"/>
                      <a:stretch>
                        <a:fillRect/>
                      </a:stretch>
                    </p:blipFill>
                    <p:spPr>
                      <a:xfrm>
                        <a:off x="2226824" y="5606509"/>
                        <a:ext cx="4218940" cy="433070"/>
                      </a:xfrm>
                      <a:prstGeom prst="rect">
                        <a:avLst/>
                      </a:prstGeom>
                    </p:spPr>
                  </p:pic>
                </p:oleObj>
              </mc:Fallback>
            </mc:AlternateContent>
          </a:graphicData>
        </a:graphic>
      </p:graphicFrame>
    </p:spTree>
    <p:extLst>
      <p:ext uri="{BB962C8B-B14F-4D97-AF65-F5344CB8AC3E}">
        <p14:creationId xmlns:p14="http://schemas.microsoft.com/office/powerpoint/2010/main" val="2471199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Arc Length Along a Space Curve </a:t>
            </a:r>
            <a:r>
              <a:rPr lang="en-US" sz="2000" b="0" dirty="0"/>
              <a:t>(4 of 8)</a:t>
            </a:r>
            <a:endParaRPr lang="en-IN" sz="3200" dirty="0"/>
          </a:p>
        </p:txBody>
      </p:sp>
      <p:sp>
        <p:nvSpPr>
          <p:cNvPr id="3" name="Content Placeholder 2"/>
          <p:cNvSpPr>
            <a:spLocks noGrp="1"/>
          </p:cNvSpPr>
          <p:nvPr>
            <p:ph idx="1"/>
          </p:nvPr>
        </p:nvSpPr>
        <p:spPr>
          <a:xfrm>
            <a:off x="457200" y="1600200"/>
            <a:ext cx="7010400" cy="474785"/>
          </a:xfrm>
        </p:spPr>
        <p:txBody>
          <a:bodyPr/>
          <a:lstStyle/>
          <a:p>
            <a:pPr marL="0" indent="0">
              <a:buNone/>
            </a:pPr>
            <a:r>
              <a:rPr lang="en-US" b="1" dirty="0"/>
              <a:t>Example:</a:t>
            </a:r>
            <a:r>
              <a:rPr lang="en-US" dirty="0"/>
              <a:t> A glider is soaring upward along</a:t>
            </a:r>
            <a:endParaRPr lang="en-IN" dirty="0"/>
          </a:p>
        </p:txBody>
      </p:sp>
      <p:sp>
        <p:nvSpPr>
          <p:cNvPr id="24" name="Content Placeholder 23"/>
          <p:cNvSpPr>
            <a:spLocks noGrp="1"/>
          </p:cNvSpPr>
          <p:nvPr>
            <p:ph idx="1"/>
          </p:nvPr>
        </p:nvSpPr>
        <p:spPr>
          <a:xfrm>
            <a:off x="457200" y="2166258"/>
            <a:ext cx="1524000" cy="471434"/>
          </a:xfrm>
        </p:spPr>
        <p:txBody>
          <a:bodyPr/>
          <a:lstStyle/>
          <a:p>
            <a:pPr marL="0" indent="0">
              <a:buNone/>
            </a:pPr>
            <a:r>
              <a:rPr lang="en-US" dirty="0"/>
              <a:t>the helix</a:t>
            </a:r>
            <a:endParaRPr lang="en-IN" dirty="0"/>
          </a:p>
        </p:txBody>
      </p:sp>
      <p:graphicFrame>
        <p:nvGraphicFramePr>
          <p:cNvPr id="25" name="Object 24" descr="r of t = left parenthesis cosine of t right parenthesis, i + left parenthesis sine of t right parenthesis, j + t k."/>
          <p:cNvGraphicFramePr>
            <a:graphicFrameLocks noChangeAspect="1"/>
          </p:cNvGraphicFramePr>
          <p:nvPr/>
        </p:nvGraphicFramePr>
        <p:xfrm>
          <a:off x="2053770" y="2180772"/>
          <a:ext cx="4218940" cy="433070"/>
        </p:xfrm>
        <a:graphic>
          <a:graphicData uri="http://schemas.openxmlformats.org/presentationml/2006/ole">
            <mc:AlternateContent xmlns:mc="http://schemas.openxmlformats.org/markup-compatibility/2006">
              <mc:Choice xmlns:v="urn:schemas-microsoft-com:vml" Requires="v">
                <p:oleObj spid="_x0000_s92192" name="Equation" r:id="rId3" imgW="3835080" imgH="393480" progId="Equation.DSMT4">
                  <p:embed/>
                </p:oleObj>
              </mc:Choice>
              <mc:Fallback>
                <p:oleObj name="Equation" r:id="rId3" imgW="3835080" imgH="393480" progId="Equation.DSMT4">
                  <p:embed/>
                  <p:pic>
                    <p:nvPicPr>
                      <p:cNvPr id="25" name="Object 24" descr="r of t = left parenthesis cosine of t right parenthesis, i + left parenthesis sine of t right parenthesis, j + t k."/>
                      <p:cNvPicPr/>
                      <p:nvPr/>
                    </p:nvPicPr>
                    <p:blipFill>
                      <a:blip r:embed="rId4"/>
                      <a:stretch>
                        <a:fillRect/>
                      </a:stretch>
                    </p:blipFill>
                    <p:spPr>
                      <a:xfrm>
                        <a:off x="2053770" y="2180772"/>
                        <a:ext cx="4218940" cy="433070"/>
                      </a:xfrm>
                      <a:prstGeom prst="rect">
                        <a:avLst/>
                      </a:prstGeom>
                    </p:spPr>
                  </p:pic>
                </p:oleObj>
              </mc:Fallback>
            </mc:AlternateContent>
          </a:graphicData>
        </a:graphic>
      </p:graphicFrame>
      <p:sp>
        <p:nvSpPr>
          <p:cNvPr id="28" name="Content Placeholder 27"/>
          <p:cNvSpPr>
            <a:spLocks noGrp="1"/>
          </p:cNvSpPr>
          <p:nvPr>
            <p:ph idx="1"/>
          </p:nvPr>
        </p:nvSpPr>
        <p:spPr>
          <a:xfrm>
            <a:off x="6477000" y="2145375"/>
            <a:ext cx="990600" cy="457148"/>
          </a:xfrm>
        </p:spPr>
        <p:txBody>
          <a:bodyPr/>
          <a:lstStyle/>
          <a:p>
            <a:pPr marL="0" indent="0">
              <a:buNone/>
            </a:pPr>
            <a:r>
              <a:rPr lang="en-US" dirty="0"/>
              <a:t>How</a:t>
            </a:r>
            <a:endParaRPr lang="en-IN" dirty="0"/>
          </a:p>
        </p:txBody>
      </p:sp>
      <p:sp>
        <p:nvSpPr>
          <p:cNvPr id="30" name="Content Placeholder 29"/>
          <p:cNvSpPr>
            <a:spLocks noGrp="1"/>
          </p:cNvSpPr>
          <p:nvPr>
            <p:ph idx="1"/>
          </p:nvPr>
        </p:nvSpPr>
        <p:spPr>
          <a:xfrm>
            <a:off x="457200" y="2696030"/>
            <a:ext cx="4637314" cy="504370"/>
          </a:xfrm>
        </p:spPr>
        <p:txBody>
          <a:bodyPr/>
          <a:lstStyle/>
          <a:p>
            <a:pPr marL="0" indent="0">
              <a:buNone/>
            </a:pPr>
            <a:r>
              <a:rPr lang="en-US" dirty="0"/>
              <a:t>long is the glider’s path from</a:t>
            </a:r>
            <a:endParaRPr lang="en-IN" dirty="0"/>
          </a:p>
        </p:txBody>
      </p:sp>
      <p:graphicFrame>
        <p:nvGraphicFramePr>
          <p:cNvPr id="31" name="Object 30" descr="t = 0 to t = 2 pi question mark."/>
          <p:cNvGraphicFramePr>
            <a:graphicFrameLocks noChangeAspect="1"/>
          </p:cNvGraphicFramePr>
          <p:nvPr/>
        </p:nvGraphicFramePr>
        <p:xfrm>
          <a:off x="5181598" y="2747719"/>
          <a:ext cx="2430780" cy="349250"/>
        </p:xfrm>
        <a:graphic>
          <a:graphicData uri="http://schemas.openxmlformats.org/presentationml/2006/ole">
            <mc:AlternateContent xmlns:mc="http://schemas.openxmlformats.org/markup-compatibility/2006">
              <mc:Choice xmlns:v="urn:schemas-microsoft-com:vml" Requires="v">
                <p:oleObj spid="_x0000_s92193" name="Equation" r:id="rId5" imgW="2209680" imgH="317160" progId="Equation.DSMT4">
                  <p:embed/>
                </p:oleObj>
              </mc:Choice>
              <mc:Fallback>
                <p:oleObj name="Equation" r:id="rId5" imgW="2209680" imgH="317160" progId="Equation.DSMT4">
                  <p:embed/>
                  <p:pic>
                    <p:nvPicPr>
                      <p:cNvPr id="31" name="Object 30" descr="t = 0 to t = 2 pi question mark."/>
                      <p:cNvPicPr/>
                      <p:nvPr/>
                    </p:nvPicPr>
                    <p:blipFill>
                      <a:blip r:embed="rId6"/>
                      <a:stretch>
                        <a:fillRect/>
                      </a:stretch>
                    </p:blipFill>
                    <p:spPr>
                      <a:xfrm>
                        <a:off x="5181598" y="2747719"/>
                        <a:ext cx="2430780" cy="349250"/>
                      </a:xfrm>
                      <a:prstGeom prst="rect">
                        <a:avLst/>
                      </a:prstGeom>
                    </p:spPr>
                  </p:pic>
                </p:oleObj>
              </mc:Fallback>
            </mc:AlternateContent>
          </a:graphicData>
        </a:graphic>
      </p:graphicFrame>
      <p:sp>
        <p:nvSpPr>
          <p:cNvPr id="33" name="Content Placeholder 32"/>
          <p:cNvSpPr>
            <a:spLocks noGrp="1"/>
          </p:cNvSpPr>
          <p:nvPr>
            <p:ph idx="1"/>
          </p:nvPr>
        </p:nvSpPr>
        <p:spPr>
          <a:xfrm>
            <a:off x="457200" y="3460716"/>
            <a:ext cx="8229600" cy="1416084"/>
          </a:xfrm>
        </p:spPr>
        <p:txBody>
          <a:bodyPr/>
          <a:lstStyle/>
          <a:p>
            <a:pPr marL="0" indent="0">
              <a:buNone/>
            </a:pPr>
            <a:r>
              <a:rPr lang="en-US" b="1" dirty="0"/>
              <a:t>Solution:</a:t>
            </a:r>
            <a:r>
              <a:rPr lang="en-US" dirty="0"/>
              <a:t> The path segment during this time corresponds to one full turn of the helix. The length of this portion of the curve is</a:t>
            </a:r>
          </a:p>
        </p:txBody>
      </p:sp>
      <p:graphicFrame>
        <p:nvGraphicFramePr>
          <p:cNvPr id="34" name="Object 33" descr="L = the integral from a to b of the absolute value of v d t = the integral from 0 to 2 pi of the square root of start expression left parenthesis negative sine of t right parenthesis squared + left parenthesis cosine of t right parenthesis squared + left parenthesis 1 right parenthesis squared end expression d t"/>
          <p:cNvGraphicFramePr>
            <a:graphicFrameLocks noChangeAspect="1"/>
          </p:cNvGraphicFramePr>
          <p:nvPr/>
        </p:nvGraphicFramePr>
        <p:xfrm>
          <a:off x="1219200" y="5191153"/>
          <a:ext cx="6715379" cy="752983"/>
        </p:xfrm>
        <a:graphic>
          <a:graphicData uri="http://schemas.openxmlformats.org/presentationml/2006/ole">
            <mc:AlternateContent xmlns:mc="http://schemas.openxmlformats.org/markup-compatibility/2006">
              <mc:Choice xmlns:v="urn:schemas-microsoft-com:vml" Requires="v">
                <p:oleObj spid="_x0000_s92194" name="Equation" r:id="rId7" imgW="5549760" imgH="622080" progId="Equation.DSMT4">
                  <p:embed/>
                </p:oleObj>
              </mc:Choice>
              <mc:Fallback>
                <p:oleObj name="Equation" r:id="rId7" imgW="5549760" imgH="622080" progId="Equation.DSMT4">
                  <p:embed/>
                  <p:pic>
                    <p:nvPicPr>
                      <p:cNvPr id="34" name="Object 33" descr="L = the integral from a to b of the absolute value of v d t = the integral from 0 to 2 pi of the square root of start expression left parenthesis negative sine of t right parenthesis squared + left parenthesis cosine of t right parenthesis squared + left parenthesis 1 right parenthesis squared end expression d t"/>
                      <p:cNvPicPr>
                        <a:picLocks noChangeAspect="1" noChangeArrowheads="1"/>
                      </p:cNvPicPr>
                      <p:nvPr/>
                    </p:nvPicPr>
                    <p:blipFill>
                      <a:blip r:embed="rId8"/>
                      <a:srcRect/>
                      <a:stretch>
                        <a:fillRect/>
                      </a:stretch>
                    </p:blipFill>
                    <p:spPr bwMode="auto">
                      <a:xfrm>
                        <a:off x="1219200" y="5191153"/>
                        <a:ext cx="6715379" cy="7529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722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Arc Length Along a Space Curve </a:t>
            </a:r>
            <a:r>
              <a:rPr lang="en-US" sz="2000" b="0" dirty="0"/>
              <a:t>(5 of 8)</a:t>
            </a:r>
            <a:endParaRPr lang="en-IN" sz="3200" dirty="0"/>
          </a:p>
        </p:txBody>
      </p:sp>
      <p:sp>
        <p:nvSpPr>
          <p:cNvPr id="3" name="Content Placeholder 2"/>
          <p:cNvSpPr>
            <a:spLocks noGrp="1"/>
          </p:cNvSpPr>
          <p:nvPr>
            <p:ph idx="1"/>
          </p:nvPr>
        </p:nvSpPr>
        <p:spPr>
          <a:xfrm>
            <a:off x="457200" y="1600200"/>
            <a:ext cx="4038600" cy="486508"/>
          </a:xfrm>
        </p:spPr>
        <p:txBody>
          <a:bodyPr/>
          <a:lstStyle/>
          <a:p>
            <a:pPr marL="0" indent="0">
              <a:buNone/>
            </a:pPr>
            <a:r>
              <a:rPr lang="en-US" b="1" dirty="0"/>
              <a:t>Solution (concluded):</a:t>
            </a:r>
          </a:p>
        </p:txBody>
      </p:sp>
      <p:graphicFrame>
        <p:nvGraphicFramePr>
          <p:cNvPr id="22" name="Object 21" descr="= the integral from 0 to 2 pi of radical 2 d t = 2 pi radical 2 units of length."/>
          <p:cNvGraphicFramePr>
            <a:graphicFrameLocks noChangeAspect="1"/>
          </p:cNvGraphicFramePr>
          <p:nvPr/>
        </p:nvGraphicFramePr>
        <p:xfrm>
          <a:off x="1802875" y="2608492"/>
          <a:ext cx="5426693" cy="759091"/>
        </p:xfrm>
        <a:graphic>
          <a:graphicData uri="http://schemas.openxmlformats.org/presentationml/2006/ole">
            <mc:AlternateContent xmlns:mc="http://schemas.openxmlformats.org/markup-compatibility/2006">
              <mc:Choice xmlns:v="urn:schemas-microsoft-com:vml" Requires="v">
                <p:oleObj spid="_x0000_s93206" name="Equation" r:id="rId3" imgW="4267080" imgH="596880" progId="Equation.DSMT4">
                  <p:embed/>
                </p:oleObj>
              </mc:Choice>
              <mc:Fallback>
                <p:oleObj name="Equation" r:id="rId3" imgW="4267080" imgH="596880" progId="Equation.DSMT4">
                  <p:embed/>
                  <p:pic>
                    <p:nvPicPr>
                      <p:cNvPr id="22" name="Object 21" descr="= the integral from 0 to 2 pi of radical 2 d t = 2 pi radical 2 units of length."/>
                      <p:cNvPicPr>
                        <a:picLocks noChangeAspect="1" noChangeArrowheads="1"/>
                      </p:cNvPicPr>
                      <p:nvPr/>
                    </p:nvPicPr>
                    <p:blipFill>
                      <a:blip r:embed="rId4"/>
                      <a:srcRect/>
                      <a:stretch>
                        <a:fillRect/>
                      </a:stretch>
                    </p:blipFill>
                    <p:spPr bwMode="auto">
                      <a:xfrm>
                        <a:off x="1802875" y="2608492"/>
                        <a:ext cx="5426693" cy="7590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57200" y="3722830"/>
            <a:ext cx="1219200" cy="500828"/>
          </a:xfrm>
        </p:spPr>
        <p:txBody>
          <a:bodyPr/>
          <a:lstStyle/>
          <a:p>
            <a:pPr marL="0" indent="0">
              <a:buNone/>
            </a:pPr>
            <a:r>
              <a:rPr lang="en-US" dirty="0"/>
              <a:t>This is</a:t>
            </a:r>
            <a:endParaRPr lang="en-IN" dirty="0"/>
          </a:p>
        </p:txBody>
      </p:sp>
      <p:graphicFrame>
        <p:nvGraphicFramePr>
          <p:cNvPr id="29" name="Object 28" descr="radical 2"/>
          <p:cNvGraphicFramePr>
            <a:graphicFrameLocks noChangeAspect="1"/>
          </p:cNvGraphicFramePr>
          <p:nvPr/>
        </p:nvGraphicFramePr>
        <p:xfrm>
          <a:off x="1738284" y="3722829"/>
          <a:ext cx="504200" cy="458363"/>
        </p:xfrm>
        <a:graphic>
          <a:graphicData uri="http://schemas.openxmlformats.org/presentationml/2006/ole">
            <mc:AlternateContent xmlns:mc="http://schemas.openxmlformats.org/markup-compatibility/2006">
              <mc:Choice xmlns:v="urn:schemas-microsoft-com:vml" Requires="v">
                <p:oleObj spid="_x0000_s93207" name="Equation" r:id="rId5" imgW="419040" imgH="380880" progId="Equation.DSMT4">
                  <p:embed/>
                </p:oleObj>
              </mc:Choice>
              <mc:Fallback>
                <p:oleObj name="Equation" r:id="rId5" imgW="419040" imgH="380880" progId="Equation.DSMT4">
                  <p:embed/>
                  <p:pic>
                    <p:nvPicPr>
                      <p:cNvPr id="29" name="Object 28" descr="radical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8284" y="3722829"/>
                        <a:ext cx="504200" cy="45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5"/>
          <p:cNvSpPr>
            <a:spLocks noGrp="1"/>
          </p:cNvSpPr>
          <p:nvPr>
            <p:ph idx="1"/>
          </p:nvPr>
        </p:nvSpPr>
        <p:spPr>
          <a:xfrm>
            <a:off x="2398485" y="3731105"/>
            <a:ext cx="6019800" cy="500835"/>
          </a:xfrm>
        </p:spPr>
        <p:txBody>
          <a:bodyPr/>
          <a:lstStyle/>
          <a:p>
            <a:pPr marL="0" indent="0">
              <a:buNone/>
            </a:pPr>
            <a:r>
              <a:rPr lang="en-US" dirty="0"/>
              <a:t>times the circumference of the circle</a:t>
            </a:r>
            <a:endParaRPr lang="en-IN" dirty="0"/>
          </a:p>
        </p:txBody>
      </p:sp>
      <p:sp>
        <p:nvSpPr>
          <p:cNvPr id="28" name="Content Placeholder 27"/>
          <p:cNvSpPr>
            <a:spLocks noGrp="1"/>
          </p:cNvSpPr>
          <p:nvPr>
            <p:ph idx="1"/>
          </p:nvPr>
        </p:nvSpPr>
        <p:spPr>
          <a:xfrm>
            <a:off x="457200" y="4307113"/>
            <a:ext cx="7162800" cy="500743"/>
          </a:xfrm>
        </p:spPr>
        <p:txBody>
          <a:bodyPr/>
          <a:lstStyle/>
          <a:p>
            <a:pPr marL="0" indent="0">
              <a:buNone/>
            </a:pPr>
            <a:r>
              <a:rPr lang="en-US" dirty="0"/>
              <a:t>in the </a:t>
            </a:r>
            <a:r>
              <a:rPr lang="en-US" i="1" dirty="0"/>
              <a:t>x</a:t>
            </a:r>
            <a:r>
              <a:rPr lang="en-US" sz="100" i="1" dirty="0"/>
              <a:t> </a:t>
            </a:r>
            <a:r>
              <a:rPr lang="en-US" i="1" dirty="0"/>
              <a:t>y</a:t>
            </a:r>
            <a:r>
              <a:rPr lang="en-US" dirty="0"/>
              <a:t>-plane over which the helix stands.</a:t>
            </a:r>
            <a:endParaRPr lang="en-US" b="1" dirty="0"/>
          </a:p>
        </p:txBody>
      </p:sp>
    </p:spTree>
    <p:extLst>
      <p:ext uri="{BB962C8B-B14F-4D97-AF65-F5344CB8AC3E}">
        <p14:creationId xmlns:p14="http://schemas.microsoft.com/office/powerpoint/2010/main" val="178509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162800" cy="1230480"/>
          </a:xfrm>
        </p:spPr>
        <p:txBody>
          <a:bodyPr/>
          <a:lstStyle/>
          <a:p>
            <a:r>
              <a:rPr lang="en-US" sz="3400" dirty="0"/>
              <a:t>Curves in Space and Their Tangents </a:t>
            </a:r>
            <a:r>
              <a:rPr lang="en-US" sz="2000" b="0" dirty="0"/>
              <a:t>(3 of 4)</a:t>
            </a:r>
            <a:endParaRPr lang="en-IN" sz="3400" dirty="0"/>
          </a:p>
        </p:txBody>
      </p:sp>
      <p:sp>
        <p:nvSpPr>
          <p:cNvPr id="3" name="Content Placeholder 2"/>
          <p:cNvSpPr>
            <a:spLocks noGrp="1"/>
          </p:cNvSpPr>
          <p:nvPr>
            <p:ph idx="1"/>
          </p:nvPr>
        </p:nvSpPr>
        <p:spPr>
          <a:xfrm>
            <a:off x="457200" y="1600201"/>
            <a:ext cx="6019800" cy="517200"/>
          </a:xfrm>
        </p:spPr>
        <p:txBody>
          <a:bodyPr/>
          <a:lstStyle/>
          <a:p>
            <a:pPr marL="0" indent="0">
              <a:buNone/>
            </a:pPr>
            <a:r>
              <a:rPr lang="en-US" b="1" dirty="0"/>
              <a:t>Example:</a:t>
            </a:r>
            <a:r>
              <a:rPr lang="en-US" dirty="0"/>
              <a:t> Graph the vector function</a:t>
            </a:r>
          </a:p>
        </p:txBody>
      </p:sp>
      <p:graphicFrame>
        <p:nvGraphicFramePr>
          <p:cNvPr id="29" name="Object 28" descr="r of t = left parenthesis cosine of t right parenthesis, i + left parenthesis sine of t right parenthesis, j + t k."/>
          <p:cNvGraphicFramePr>
            <a:graphicFrameLocks noChangeAspect="1"/>
          </p:cNvGraphicFramePr>
          <p:nvPr/>
        </p:nvGraphicFramePr>
        <p:xfrm>
          <a:off x="2782416" y="2172732"/>
          <a:ext cx="3813810" cy="474980"/>
        </p:xfrm>
        <a:graphic>
          <a:graphicData uri="http://schemas.openxmlformats.org/presentationml/2006/ole">
            <mc:AlternateContent xmlns:mc="http://schemas.openxmlformats.org/markup-compatibility/2006">
              <mc:Choice xmlns:v="urn:schemas-microsoft-com:vml" Requires="v">
                <p:oleObj spid="_x0000_s52266" name="Equation" r:id="rId3" imgW="3466800" imgH="431640" progId="Equation.DSMT4">
                  <p:embed/>
                </p:oleObj>
              </mc:Choice>
              <mc:Fallback>
                <p:oleObj name="Equation" r:id="rId3" imgW="3466800" imgH="431640" progId="Equation.DSMT4">
                  <p:embed/>
                  <p:pic>
                    <p:nvPicPr>
                      <p:cNvPr id="29" name="Object 28" descr="r of t = left parenthesis cosine of t right parenthesis, i + left parenthesis sine of t right parenthesis, j + t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416" y="2172732"/>
                        <a:ext cx="3813810" cy="47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p:cNvSpPr>
            <a:spLocks noGrp="1"/>
          </p:cNvSpPr>
          <p:nvPr>
            <p:ph idx="13"/>
          </p:nvPr>
        </p:nvSpPr>
        <p:spPr>
          <a:xfrm>
            <a:off x="457200" y="2730478"/>
            <a:ext cx="4800600" cy="498949"/>
          </a:xfrm>
        </p:spPr>
        <p:txBody>
          <a:bodyPr/>
          <a:lstStyle/>
          <a:p>
            <a:pPr marL="0" indent="0">
              <a:buNone/>
            </a:pPr>
            <a:r>
              <a:rPr lang="en-US" b="1" dirty="0"/>
              <a:t>Solution:</a:t>
            </a:r>
            <a:r>
              <a:rPr lang="en-US" dirty="0"/>
              <a:t> This vector function</a:t>
            </a:r>
            <a:endParaRPr lang="en-IN" dirty="0"/>
          </a:p>
        </p:txBody>
      </p:sp>
      <p:graphicFrame>
        <p:nvGraphicFramePr>
          <p:cNvPr id="27" name="Object 26" descr="r of t"/>
          <p:cNvGraphicFramePr>
            <a:graphicFrameLocks noChangeAspect="1"/>
          </p:cNvGraphicFramePr>
          <p:nvPr/>
        </p:nvGraphicFramePr>
        <p:xfrm>
          <a:off x="5401734" y="2762789"/>
          <a:ext cx="575732" cy="405629"/>
        </p:xfrm>
        <a:graphic>
          <a:graphicData uri="http://schemas.openxmlformats.org/presentationml/2006/ole">
            <mc:AlternateContent xmlns:mc="http://schemas.openxmlformats.org/markup-compatibility/2006">
              <mc:Choice xmlns:v="urn:schemas-microsoft-com:vml" Requires="v">
                <p:oleObj spid="_x0000_s52267" name="Equation" r:id="rId5" imgW="558720" imgH="393480" progId="Equation.DSMT4">
                  <p:embed/>
                </p:oleObj>
              </mc:Choice>
              <mc:Fallback>
                <p:oleObj name="Equation" r:id="rId5" imgW="558720" imgH="393480" progId="Equation.DSMT4">
                  <p:embed/>
                  <p:pic>
                    <p:nvPicPr>
                      <p:cNvPr id="27" name="Object 26" descr="r of t"/>
                      <p:cNvPicPr/>
                      <p:nvPr/>
                    </p:nvPicPr>
                    <p:blipFill>
                      <a:blip r:embed="rId6"/>
                      <a:stretch>
                        <a:fillRect/>
                      </a:stretch>
                    </p:blipFill>
                    <p:spPr>
                      <a:xfrm>
                        <a:off x="5401734" y="2762789"/>
                        <a:ext cx="575732" cy="405629"/>
                      </a:xfrm>
                      <a:prstGeom prst="rect">
                        <a:avLst/>
                      </a:prstGeom>
                    </p:spPr>
                  </p:pic>
                </p:oleObj>
              </mc:Fallback>
            </mc:AlternateContent>
          </a:graphicData>
        </a:graphic>
      </p:graphicFrame>
      <p:sp>
        <p:nvSpPr>
          <p:cNvPr id="7" name="Content Placeholder 6"/>
          <p:cNvSpPr>
            <a:spLocks noGrp="1"/>
          </p:cNvSpPr>
          <p:nvPr>
            <p:ph idx="14"/>
          </p:nvPr>
        </p:nvSpPr>
        <p:spPr>
          <a:xfrm>
            <a:off x="6122467" y="2698513"/>
            <a:ext cx="2691333" cy="478441"/>
          </a:xfrm>
        </p:spPr>
        <p:txBody>
          <a:bodyPr/>
          <a:lstStyle/>
          <a:p>
            <a:pPr marL="0" indent="0">
              <a:buNone/>
            </a:pPr>
            <a:r>
              <a:rPr lang="en-US" dirty="0"/>
              <a:t>is defined for all</a:t>
            </a:r>
            <a:endParaRPr lang="en-IN" dirty="0"/>
          </a:p>
        </p:txBody>
      </p:sp>
      <p:sp>
        <p:nvSpPr>
          <p:cNvPr id="9" name="Content Placeholder 8"/>
          <p:cNvSpPr>
            <a:spLocks noGrp="1"/>
          </p:cNvSpPr>
          <p:nvPr>
            <p:ph idx="15"/>
          </p:nvPr>
        </p:nvSpPr>
        <p:spPr>
          <a:xfrm>
            <a:off x="414255" y="3322767"/>
            <a:ext cx="8307713" cy="411033"/>
          </a:xfrm>
        </p:spPr>
        <p:txBody>
          <a:bodyPr/>
          <a:lstStyle/>
          <a:p>
            <a:pPr marL="0" indent="0">
              <a:buNone/>
            </a:pPr>
            <a:r>
              <a:rPr lang="en-US" dirty="0"/>
              <a:t>real values of </a:t>
            </a:r>
            <a:r>
              <a:rPr lang="en-US" i="1" dirty="0"/>
              <a:t>t</a:t>
            </a:r>
            <a:r>
              <a:rPr lang="en-US" dirty="0"/>
              <a:t>. The curve traced by </a:t>
            </a:r>
            <a:r>
              <a:rPr lang="en-US" b="1" dirty="0"/>
              <a:t>r</a:t>
            </a:r>
            <a:r>
              <a:rPr lang="en-US" dirty="0"/>
              <a:t> winds around</a:t>
            </a:r>
            <a:endParaRPr lang="en-IN" dirty="0"/>
          </a:p>
        </p:txBody>
      </p:sp>
      <p:sp>
        <p:nvSpPr>
          <p:cNvPr id="11" name="Content Placeholder 10"/>
          <p:cNvSpPr>
            <a:spLocks noGrp="1"/>
          </p:cNvSpPr>
          <p:nvPr>
            <p:ph idx="16"/>
          </p:nvPr>
        </p:nvSpPr>
        <p:spPr>
          <a:xfrm>
            <a:off x="442686" y="3777730"/>
            <a:ext cx="3276600" cy="460780"/>
          </a:xfrm>
        </p:spPr>
        <p:txBody>
          <a:bodyPr/>
          <a:lstStyle/>
          <a:p>
            <a:pPr marL="0" indent="0">
              <a:buNone/>
            </a:pPr>
            <a:r>
              <a:rPr lang="en-US" dirty="0"/>
              <a:t>the circular cylinder</a:t>
            </a:r>
            <a:endParaRPr lang="en-IN" dirty="0"/>
          </a:p>
        </p:txBody>
      </p:sp>
      <p:graphicFrame>
        <p:nvGraphicFramePr>
          <p:cNvPr id="28" name="Object 27" descr="x squared + y squared = 1"/>
          <p:cNvGraphicFramePr>
            <a:graphicFrameLocks noChangeAspect="1"/>
          </p:cNvGraphicFramePr>
          <p:nvPr/>
        </p:nvGraphicFramePr>
        <p:xfrm>
          <a:off x="3775755" y="3768725"/>
          <a:ext cx="1538287" cy="441325"/>
        </p:xfrm>
        <a:graphic>
          <a:graphicData uri="http://schemas.openxmlformats.org/presentationml/2006/ole">
            <mc:AlternateContent xmlns:mc="http://schemas.openxmlformats.org/markup-compatibility/2006">
              <mc:Choice xmlns:v="urn:schemas-microsoft-com:vml" Requires="v">
                <p:oleObj spid="_x0000_s52268" name="Equation" r:id="rId7" imgW="1422360" imgH="406080" progId="Equation.DSMT4">
                  <p:embed/>
                </p:oleObj>
              </mc:Choice>
              <mc:Fallback>
                <p:oleObj name="Equation" r:id="rId7" imgW="1422360" imgH="406080" progId="Equation.DSMT4">
                  <p:embed/>
                  <p:pic>
                    <p:nvPicPr>
                      <p:cNvPr id="28" name="Object 27" descr="x squared + y squared = 1"/>
                      <p:cNvPicPr>
                        <a:picLocks noChangeAspect="1" noChangeArrowheads="1"/>
                      </p:cNvPicPr>
                      <p:nvPr/>
                    </p:nvPicPr>
                    <p:blipFill>
                      <a:blip r:embed="rId8"/>
                      <a:srcRect/>
                      <a:stretch>
                        <a:fillRect/>
                      </a:stretch>
                    </p:blipFill>
                    <p:spPr bwMode="auto">
                      <a:xfrm>
                        <a:off x="3775755" y="3768725"/>
                        <a:ext cx="153828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p:cNvSpPr>
            <a:spLocks noGrp="1"/>
          </p:cNvSpPr>
          <p:nvPr>
            <p:ph idx="17"/>
          </p:nvPr>
        </p:nvSpPr>
        <p:spPr>
          <a:xfrm>
            <a:off x="5406569" y="3772959"/>
            <a:ext cx="3491246" cy="459071"/>
          </a:xfrm>
        </p:spPr>
        <p:txBody>
          <a:bodyPr/>
          <a:lstStyle/>
          <a:p>
            <a:pPr marL="0" indent="0">
              <a:buNone/>
            </a:pPr>
            <a:r>
              <a:rPr lang="en-US" dirty="0"/>
              <a:t>The curve lies on the</a:t>
            </a:r>
            <a:endParaRPr lang="en-IN" dirty="0"/>
          </a:p>
        </p:txBody>
      </p:sp>
      <p:sp>
        <p:nvSpPr>
          <p:cNvPr id="25" name="Content Placeholder 24"/>
          <p:cNvSpPr>
            <a:spLocks noGrp="1"/>
          </p:cNvSpPr>
          <p:nvPr>
            <p:ph idx="18"/>
          </p:nvPr>
        </p:nvSpPr>
        <p:spPr>
          <a:xfrm>
            <a:off x="457200" y="4289310"/>
            <a:ext cx="8229600" cy="1349490"/>
          </a:xfrm>
        </p:spPr>
        <p:txBody>
          <a:bodyPr/>
          <a:lstStyle/>
          <a:p>
            <a:pPr marL="0" indent="0">
              <a:buNone/>
            </a:pPr>
            <a:r>
              <a:rPr lang="en-US" dirty="0"/>
              <a:t>cylinder because the </a:t>
            </a:r>
            <a:r>
              <a:rPr lang="en-US" b="1" dirty="0" err="1"/>
              <a:t>i</a:t>
            </a:r>
            <a:r>
              <a:rPr lang="en-US" dirty="0"/>
              <a:t>- and </a:t>
            </a:r>
            <a:r>
              <a:rPr lang="en-US" b="1" dirty="0"/>
              <a:t>j</a:t>
            </a:r>
            <a:r>
              <a:rPr lang="en-US" dirty="0"/>
              <a:t>-components of </a:t>
            </a:r>
            <a:r>
              <a:rPr lang="en-US" b="1" dirty="0"/>
              <a:t>r</a:t>
            </a:r>
            <a:r>
              <a:rPr lang="en-US" dirty="0"/>
              <a:t>, being the </a:t>
            </a:r>
            <a:r>
              <a:rPr lang="en-US" i="1" dirty="0"/>
              <a:t>x</a:t>
            </a:r>
            <a:r>
              <a:rPr lang="en-US" dirty="0"/>
              <a:t>- and </a:t>
            </a:r>
            <a:r>
              <a:rPr lang="en-US" i="1" dirty="0"/>
              <a:t>y</a:t>
            </a:r>
            <a:r>
              <a:rPr lang="en-US" dirty="0"/>
              <a:t>-coordinates of the tip of </a:t>
            </a:r>
            <a:r>
              <a:rPr lang="en-US" b="1" dirty="0"/>
              <a:t>r</a:t>
            </a:r>
            <a:r>
              <a:rPr lang="en-US" dirty="0"/>
              <a:t>, satisfy the cylinder’s equation:</a:t>
            </a:r>
          </a:p>
        </p:txBody>
      </p:sp>
      <p:graphicFrame>
        <p:nvGraphicFramePr>
          <p:cNvPr id="26" name="Object 25" descr="x squared + y squared = left parenthesis cosine of t right parenthesis squared + left parenthesis sine of t right parenthesis squared = 1."/>
          <p:cNvGraphicFramePr>
            <a:graphicFrameLocks noChangeAspect="1"/>
          </p:cNvGraphicFramePr>
          <p:nvPr/>
        </p:nvGraphicFramePr>
        <p:xfrm>
          <a:off x="2558399" y="5728832"/>
          <a:ext cx="4158012" cy="553455"/>
        </p:xfrm>
        <a:graphic>
          <a:graphicData uri="http://schemas.openxmlformats.org/presentationml/2006/ole">
            <mc:AlternateContent xmlns:mc="http://schemas.openxmlformats.org/markup-compatibility/2006">
              <mc:Choice xmlns:v="urn:schemas-microsoft-com:vml" Requires="v">
                <p:oleObj spid="_x0000_s52269" name="Equation" r:id="rId9" imgW="3720960" imgH="495000" progId="Equation.DSMT4">
                  <p:embed/>
                </p:oleObj>
              </mc:Choice>
              <mc:Fallback>
                <p:oleObj name="Equation" r:id="rId9" imgW="3720960" imgH="495000" progId="Equation.DSMT4">
                  <p:embed/>
                  <p:pic>
                    <p:nvPicPr>
                      <p:cNvPr id="26" name="Object 25" descr="x squared + y squared = left parenthesis cosine of t right parenthesis squared + left parenthesis sine of t right parenthesis squared =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8399" y="5728832"/>
                        <a:ext cx="4158012" cy="553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2215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Arc Length Along a Space Curve </a:t>
            </a:r>
            <a:r>
              <a:rPr lang="en-US" sz="2000" b="0" dirty="0"/>
              <a:t>(6 of 8)</a:t>
            </a:r>
            <a:endParaRPr lang="en-IN" sz="3200" dirty="0"/>
          </a:p>
        </p:txBody>
      </p:sp>
      <p:sp>
        <p:nvSpPr>
          <p:cNvPr id="3" name="Content Placeholder 2"/>
          <p:cNvSpPr>
            <a:spLocks noGrp="1"/>
          </p:cNvSpPr>
          <p:nvPr>
            <p:ph idx="1"/>
          </p:nvPr>
        </p:nvSpPr>
        <p:spPr>
          <a:xfrm>
            <a:off x="457199" y="1600200"/>
            <a:ext cx="6670431" cy="498231"/>
          </a:xfrm>
        </p:spPr>
        <p:txBody>
          <a:bodyPr/>
          <a:lstStyle/>
          <a:p>
            <a:pPr marL="0" indent="0">
              <a:buNone/>
            </a:pPr>
            <a:r>
              <a:rPr lang="en-US" b="1" dirty="0"/>
              <a:t>Arc Length Parameter with Base Point</a:t>
            </a:r>
            <a:endParaRPr lang="en-IN" dirty="0"/>
          </a:p>
        </p:txBody>
      </p:sp>
      <p:graphicFrame>
        <p:nvGraphicFramePr>
          <p:cNvPr id="24" name="Object 23" descr="P of t sub 0"/>
          <p:cNvGraphicFramePr>
            <a:graphicFrameLocks noChangeAspect="1"/>
          </p:cNvGraphicFramePr>
          <p:nvPr/>
        </p:nvGraphicFramePr>
        <p:xfrm>
          <a:off x="7216445" y="1614090"/>
          <a:ext cx="852170" cy="474980"/>
        </p:xfrm>
        <a:graphic>
          <a:graphicData uri="http://schemas.openxmlformats.org/presentationml/2006/ole">
            <mc:AlternateContent xmlns:mc="http://schemas.openxmlformats.org/markup-compatibility/2006">
              <mc:Choice xmlns:v="urn:schemas-microsoft-com:vml" Requires="v">
                <p:oleObj spid="_x0000_s94230" name="Equation" r:id="rId3" imgW="774360" imgH="431640" progId="Equation.DSMT4">
                  <p:embed/>
                </p:oleObj>
              </mc:Choice>
              <mc:Fallback>
                <p:oleObj name="Equation" r:id="rId3" imgW="774360" imgH="431640" progId="Equation.DSMT4">
                  <p:embed/>
                  <p:pic>
                    <p:nvPicPr>
                      <p:cNvPr id="24" name="Object 23" descr="P of t sub 0"/>
                      <p:cNvPicPr/>
                      <p:nvPr/>
                    </p:nvPicPr>
                    <p:blipFill>
                      <a:blip r:embed="rId4"/>
                      <a:stretch>
                        <a:fillRect/>
                      </a:stretch>
                    </p:blipFill>
                    <p:spPr>
                      <a:xfrm>
                        <a:off x="7216445" y="1614090"/>
                        <a:ext cx="852170" cy="474980"/>
                      </a:xfrm>
                      <a:prstGeom prst="rect">
                        <a:avLst/>
                      </a:prstGeom>
                    </p:spPr>
                  </p:pic>
                </p:oleObj>
              </mc:Fallback>
            </mc:AlternateContent>
          </a:graphicData>
        </a:graphic>
      </p:graphicFrame>
      <p:graphicFrame>
        <p:nvGraphicFramePr>
          <p:cNvPr id="23" name="Object 22" descr="s of t = the integral from t sub 0 to t of the square root of start expression left bracket x prime of tau right bracket squared + left bracket y prime of tau right bracket squared + left bracket z prime of tau right bracket squared end expression d tau = the integral from t sub 0 to t of the absolute value of start expression v of tau end expression d tau"/>
          <p:cNvGraphicFramePr>
            <a:graphicFrameLocks noChangeAspect="1"/>
          </p:cNvGraphicFramePr>
          <p:nvPr/>
        </p:nvGraphicFramePr>
        <p:xfrm>
          <a:off x="457200" y="2743200"/>
          <a:ext cx="7711440" cy="754380"/>
        </p:xfrm>
        <a:graphic>
          <a:graphicData uri="http://schemas.openxmlformats.org/presentationml/2006/ole">
            <mc:AlternateContent xmlns:mc="http://schemas.openxmlformats.org/markup-compatibility/2006">
              <mc:Choice xmlns:v="urn:schemas-microsoft-com:vml" Requires="v">
                <p:oleObj spid="_x0000_s94231" name="Equation" r:id="rId5" imgW="7010280" imgH="685800" progId="Equation.DSMT4">
                  <p:embed/>
                </p:oleObj>
              </mc:Choice>
              <mc:Fallback>
                <p:oleObj name="Equation" r:id="rId5" imgW="7010280" imgH="685800" progId="Equation.DSMT4">
                  <p:embed/>
                  <p:pic>
                    <p:nvPicPr>
                      <p:cNvPr id="23" name="Object 22" descr="s of t = the integral from t sub 0 to t of the square root of start expression left bracket x prime of tau right bracket squared + left bracket y prime of tau right bracket squared + left bracket z prime of tau right bracket squared end expression d tau = the integral from t sub 0 to t of the absolute value of start expression v of tau end expression d tau"/>
                      <p:cNvPicPr>
                        <a:picLocks noChangeAspect="1" noChangeArrowheads="1"/>
                      </p:cNvPicPr>
                      <p:nvPr/>
                    </p:nvPicPr>
                    <p:blipFill>
                      <a:blip r:embed="rId6"/>
                      <a:srcRect/>
                      <a:stretch>
                        <a:fillRect/>
                      </a:stretch>
                    </p:blipFill>
                    <p:spPr bwMode="auto">
                      <a:xfrm>
                        <a:off x="457200" y="2743200"/>
                        <a:ext cx="7711440" cy="75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2215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Arc Length Along a Space Curve </a:t>
            </a:r>
            <a:r>
              <a:rPr lang="en-US" sz="2000" b="0" dirty="0"/>
              <a:t>(7 of 8)</a:t>
            </a:r>
            <a:endParaRPr lang="en-IN" sz="3200" dirty="0"/>
          </a:p>
        </p:txBody>
      </p:sp>
      <p:sp>
        <p:nvSpPr>
          <p:cNvPr id="3" name="Content Placeholder 2"/>
          <p:cNvSpPr>
            <a:spLocks noGrp="1"/>
          </p:cNvSpPr>
          <p:nvPr>
            <p:ph idx="1"/>
          </p:nvPr>
        </p:nvSpPr>
        <p:spPr>
          <a:xfrm>
            <a:off x="457200" y="1600200"/>
            <a:ext cx="8229600" cy="914399"/>
          </a:xfrm>
        </p:spPr>
        <p:txBody>
          <a:bodyPr/>
          <a:lstStyle/>
          <a:p>
            <a:pPr marL="0" indent="0">
              <a:buNone/>
            </a:pPr>
            <a:r>
              <a:rPr lang="en-US" b="1" dirty="0"/>
              <a:t>Example:</a:t>
            </a:r>
            <a:r>
              <a:rPr lang="en-US" dirty="0"/>
              <a:t> This is an example for which we can actually find the arc length parametrization of a</a:t>
            </a:r>
            <a:endParaRPr lang="en-IN" dirty="0"/>
          </a:p>
        </p:txBody>
      </p:sp>
      <p:sp>
        <p:nvSpPr>
          <p:cNvPr id="24" name="Content Placeholder 23"/>
          <p:cNvSpPr>
            <a:spLocks noGrp="1"/>
          </p:cNvSpPr>
          <p:nvPr>
            <p:ph idx="1"/>
          </p:nvPr>
        </p:nvSpPr>
        <p:spPr>
          <a:xfrm>
            <a:off x="457200" y="2561770"/>
            <a:ext cx="1447800" cy="457200"/>
          </a:xfrm>
        </p:spPr>
        <p:txBody>
          <a:bodyPr/>
          <a:lstStyle/>
          <a:p>
            <a:pPr marL="0" indent="0">
              <a:buNone/>
            </a:pPr>
            <a:r>
              <a:rPr lang="en-US" dirty="0"/>
              <a:t>curve. If</a:t>
            </a:r>
            <a:endParaRPr lang="en-IN" dirty="0"/>
          </a:p>
        </p:txBody>
      </p:sp>
      <p:graphicFrame>
        <p:nvGraphicFramePr>
          <p:cNvPr id="33" name="Object 32" descr="t sub 0 = 0,"/>
          <p:cNvGraphicFramePr>
            <a:graphicFrameLocks noChangeAspect="1"/>
          </p:cNvGraphicFramePr>
          <p:nvPr/>
        </p:nvGraphicFramePr>
        <p:xfrm>
          <a:off x="1970060" y="2604289"/>
          <a:ext cx="907653" cy="453826"/>
        </p:xfrm>
        <a:graphic>
          <a:graphicData uri="http://schemas.openxmlformats.org/presentationml/2006/ole">
            <mc:AlternateContent xmlns:mc="http://schemas.openxmlformats.org/markup-compatibility/2006">
              <mc:Choice xmlns:v="urn:schemas-microsoft-com:vml" Requires="v">
                <p:oleObj spid="_x0000_s95274" name="Equation" r:id="rId3" imgW="863280" imgH="431640" progId="Equation.DSMT4">
                  <p:embed/>
                </p:oleObj>
              </mc:Choice>
              <mc:Fallback>
                <p:oleObj name="Equation" r:id="rId3" imgW="863280" imgH="431640" progId="Equation.DSMT4">
                  <p:embed/>
                  <p:pic>
                    <p:nvPicPr>
                      <p:cNvPr id="33" name="Object 32" descr="t sub 0 = 0,"/>
                      <p:cNvPicPr/>
                      <p:nvPr/>
                    </p:nvPicPr>
                    <p:blipFill>
                      <a:blip r:embed="rId4"/>
                      <a:stretch>
                        <a:fillRect/>
                      </a:stretch>
                    </p:blipFill>
                    <p:spPr>
                      <a:xfrm>
                        <a:off x="1970060" y="2604289"/>
                        <a:ext cx="907653" cy="453826"/>
                      </a:xfrm>
                      <a:prstGeom prst="rect">
                        <a:avLst/>
                      </a:prstGeom>
                    </p:spPr>
                  </p:pic>
                </p:oleObj>
              </mc:Fallback>
            </mc:AlternateContent>
          </a:graphicData>
        </a:graphic>
      </p:graphicFrame>
      <p:sp>
        <p:nvSpPr>
          <p:cNvPr id="26" name="Content Placeholder 25"/>
          <p:cNvSpPr>
            <a:spLocks noGrp="1"/>
          </p:cNvSpPr>
          <p:nvPr>
            <p:ph idx="1"/>
          </p:nvPr>
        </p:nvSpPr>
        <p:spPr>
          <a:xfrm>
            <a:off x="3015342" y="2590798"/>
            <a:ext cx="5029200" cy="457200"/>
          </a:xfrm>
        </p:spPr>
        <p:txBody>
          <a:bodyPr/>
          <a:lstStyle/>
          <a:p>
            <a:pPr marL="0" indent="0">
              <a:buNone/>
            </a:pPr>
            <a:r>
              <a:rPr lang="en-US" dirty="0"/>
              <a:t>the arc length parameter along</a:t>
            </a:r>
            <a:endParaRPr lang="en-IN" dirty="0"/>
          </a:p>
        </p:txBody>
      </p:sp>
      <p:sp>
        <p:nvSpPr>
          <p:cNvPr id="4" name="Content Placeholder 3"/>
          <p:cNvSpPr>
            <a:spLocks noGrp="1"/>
          </p:cNvSpPr>
          <p:nvPr>
            <p:ph idx="1"/>
          </p:nvPr>
        </p:nvSpPr>
        <p:spPr>
          <a:xfrm>
            <a:off x="457200" y="3124196"/>
            <a:ext cx="1600200" cy="478319"/>
          </a:xfrm>
        </p:spPr>
        <p:txBody>
          <a:bodyPr/>
          <a:lstStyle/>
          <a:p>
            <a:pPr marL="0" indent="0">
              <a:buNone/>
            </a:pPr>
            <a:r>
              <a:rPr lang="en-US" dirty="0"/>
              <a:t>the helix</a:t>
            </a:r>
          </a:p>
        </p:txBody>
      </p:sp>
      <p:graphicFrame>
        <p:nvGraphicFramePr>
          <p:cNvPr id="27" name="Object 26" descr="r of t = left parenthesis cosine of t right parenthesis, i + left parenthesis sine of t right parenthesis, j + t k"/>
          <p:cNvGraphicFramePr>
            <a:graphicFrameLocks noChangeAspect="1"/>
          </p:cNvGraphicFramePr>
          <p:nvPr/>
        </p:nvGraphicFramePr>
        <p:xfrm>
          <a:off x="2497455" y="3712333"/>
          <a:ext cx="4149090" cy="522478"/>
        </p:xfrm>
        <a:graphic>
          <a:graphicData uri="http://schemas.openxmlformats.org/presentationml/2006/ole">
            <mc:AlternateContent xmlns:mc="http://schemas.openxmlformats.org/markup-compatibility/2006">
              <mc:Choice xmlns:v="urn:schemas-microsoft-com:vml" Requires="v">
                <p:oleObj spid="_x0000_s95275" name="Equation" r:id="rId5" imgW="3429000" imgH="431640" progId="Equation.DSMT4">
                  <p:embed/>
                </p:oleObj>
              </mc:Choice>
              <mc:Fallback>
                <p:oleObj name="Equation" r:id="rId5" imgW="3429000" imgH="431640" progId="Equation.DSMT4">
                  <p:embed/>
                  <p:pic>
                    <p:nvPicPr>
                      <p:cNvPr id="27" name="Object 26" descr="r of t = left parenthesis cosine of t right parenthesis, i + left parenthesis sine of t right parenthesis, j + t 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7455" y="3712333"/>
                        <a:ext cx="4149090"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
          </p:nvPr>
        </p:nvSpPr>
        <p:spPr>
          <a:xfrm>
            <a:off x="457200" y="4418074"/>
            <a:ext cx="914400" cy="482598"/>
          </a:xfrm>
        </p:spPr>
        <p:txBody>
          <a:bodyPr/>
          <a:lstStyle/>
          <a:p>
            <a:pPr marL="0" indent="0">
              <a:buNone/>
            </a:pPr>
            <a:r>
              <a:rPr lang="en-US" dirty="0"/>
              <a:t>from</a:t>
            </a:r>
            <a:endParaRPr lang="en-IN" dirty="0"/>
          </a:p>
        </p:txBody>
      </p:sp>
      <p:graphicFrame>
        <p:nvGraphicFramePr>
          <p:cNvPr id="34" name="Object 33" descr="t sub 0"/>
          <p:cNvGraphicFramePr>
            <a:graphicFrameLocks noChangeAspect="1"/>
          </p:cNvGraphicFramePr>
          <p:nvPr/>
        </p:nvGraphicFramePr>
        <p:xfrm>
          <a:off x="1465236" y="4369508"/>
          <a:ext cx="287363" cy="574726"/>
        </p:xfrm>
        <a:graphic>
          <a:graphicData uri="http://schemas.openxmlformats.org/presentationml/2006/ole">
            <mc:AlternateContent xmlns:mc="http://schemas.openxmlformats.org/markup-compatibility/2006">
              <mc:Choice xmlns:v="urn:schemas-microsoft-com:vml" Requires="v">
                <p:oleObj spid="_x0000_s95276" name="Equation" r:id="rId7" imgW="215640" imgH="431640" progId="Equation.DSMT4">
                  <p:embed/>
                </p:oleObj>
              </mc:Choice>
              <mc:Fallback>
                <p:oleObj name="Equation" r:id="rId7" imgW="215640" imgH="431640" progId="Equation.DSMT4">
                  <p:embed/>
                  <p:pic>
                    <p:nvPicPr>
                      <p:cNvPr id="34" name="Object 33" descr="t sub 0"/>
                      <p:cNvPicPr/>
                      <p:nvPr/>
                    </p:nvPicPr>
                    <p:blipFill>
                      <a:blip r:embed="rId8"/>
                      <a:stretch>
                        <a:fillRect/>
                      </a:stretch>
                    </p:blipFill>
                    <p:spPr>
                      <a:xfrm>
                        <a:off x="1465236" y="4369508"/>
                        <a:ext cx="287363" cy="574726"/>
                      </a:xfrm>
                      <a:prstGeom prst="rect">
                        <a:avLst/>
                      </a:prstGeom>
                    </p:spPr>
                  </p:pic>
                </p:oleObj>
              </mc:Fallback>
            </mc:AlternateContent>
          </a:graphicData>
        </a:graphic>
      </p:graphicFrame>
      <p:sp>
        <p:nvSpPr>
          <p:cNvPr id="31" name="Content Placeholder 30"/>
          <p:cNvSpPr>
            <a:spLocks noGrp="1"/>
          </p:cNvSpPr>
          <p:nvPr>
            <p:ph idx="1"/>
          </p:nvPr>
        </p:nvSpPr>
        <p:spPr>
          <a:xfrm>
            <a:off x="1901371" y="4438033"/>
            <a:ext cx="1066800" cy="482598"/>
          </a:xfrm>
        </p:spPr>
        <p:txBody>
          <a:bodyPr/>
          <a:lstStyle/>
          <a:p>
            <a:pPr marL="0" indent="0">
              <a:buNone/>
            </a:pPr>
            <a:r>
              <a:rPr lang="en-US" dirty="0"/>
              <a:t>to </a:t>
            </a:r>
            <a:r>
              <a:rPr lang="en-US" i="1" dirty="0"/>
              <a:t>t</a:t>
            </a:r>
            <a:r>
              <a:rPr lang="en-US" dirty="0"/>
              <a:t> is</a:t>
            </a:r>
          </a:p>
        </p:txBody>
      </p:sp>
      <p:graphicFrame>
        <p:nvGraphicFramePr>
          <p:cNvPr id="32" name="Object 31" descr="s of t = the integral from t sub 0 to t of the absolute value of start expression v of tau end expression d tau"/>
          <p:cNvGraphicFramePr>
            <a:graphicFrameLocks noChangeAspect="1"/>
          </p:cNvGraphicFramePr>
          <p:nvPr/>
        </p:nvGraphicFramePr>
        <p:xfrm>
          <a:off x="2497455" y="5245387"/>
          <a:ext cx="2735326" cy="768350"/>
        </p:xfrm>
        <a:graphic>
          <a:graphicData uri="http://schemas.openxmlformats.org/presentationml/2006/ole">
            <mc:AlternateContent xmlns:mc="http://schemas.openxmlformats.org/markup-compatibility/2006">
              <mc:Choice xmlns:v="urn:schemas-microsoft-com:vml" Requires="v">
                <p:oleObj spid="_x0000_s95277" name="Equation" r:id="rId9" imgW="2260440" imgH="634680" progId="Equation.DSMT4">
                  <p:embed/>
                </p:oleObj>
              </mc:Choice>
              <mc:Fallback>
                <p:oleObj name="Equation" r:id="rId9" imgW="2260440" imgH="634680" progId="Equation.DSMT4">
                  <p:embed/>
                  <p:pic>
                    <p:nvPicPr>
                      <p:cNvPr id="32" name="Object 31" descr="s of t = the integral from t sub 0 to t of the absolute value of start expression v of tau end expression d tau"/>
                      <p:cNvPicPr>
                        <a:picLocks noChangeAspect="1" noChangeArrowheads="1"/>
                      </p:cNvPicPr>
                      <p:nvPr/>
                    </p:nvPicPr>
                    <p:blipFill>
                      <a:blip r:embed="rId10"/>
                      <a:srcRect/>
                      <a:stretch>
                        <a:fillRect/>
                      </a:stretch>
                    </p:blipFill>
                    <p:spPr bwMode="auto">
                      <a:xfrm>
                        <a:off x="2497455" y="5245387"/>
                        <a:ext cx="2735326"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3680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Arc Length Along a Space Curve </a:t>
            </a:r>
            <a:r>
              <a:rPr lang="en-US" sz="2000" b="0" dirty="0"/>
              <a:t>(8 of 8)</a:t>
            </a:r>
            <a:endParaRPr lang="en-IN" sz="3200" dirty="0"/>
          </a:p>
        </p:txBody>
      </p:sp>
      <p:sp>
        <p:nvSpPr>
          <p:cNvPr id="3" name="Content Placeholder 2"/>
          <p:cNvSpPr>
            <a:spLocks noGrp="1"/>
          </p:cNvSpPr>
          <p:nvPr>
            <p:ph idx="1"/>
          </p:nvPr>
        </p:nvSpPr>
        <p:spPr>
          <a:xfrm>
            <a:off x="457200" y="1600201"/>
            <a:ext cx="4038600" cy="509953"/>
          </a:xfrm>
        </p:spPr>
        <p:txBody>
          <a:bodyPr/>
          <a:lstStyle/>
          <a:p>
            <a:pPr marL="0" indent="0">
              <a:buNone/>
            </a:pPr>
            <a:r>
              <a:rPr lang="en-US" b="1" dirty="0"/>
              <a:t>Example (concluded):</a:t>
            </a:r>
          </a:p>
        </p:txBody>
      </p:sp>
      <p:graphicFrame>
        <p:nvGraphicFramePr>
          <p:cNvPr id="22" name="Object 21" descr="= the integral from 0 to t of radical 2 d tau"/>
          <p:cNvGraphicFramePr>
            <a:graphicFrameLocks noChangeAspect="1"/>
          </p:cNvGraphicFramePr>
          <p:nvPr/>
        </p:nvGraphicFramePr>
        <p:xfrm>
          <a:off x="3308080" y="2223889"/>
          <a:ext cx="1550575" cy="694067"/>
        </p:xfrm>
        <a:graphic>
          <a:graphicData uri="http://schemas.openxmlformats.org/presentationml/2006/ole">
            <mc:AlternateContent xmlns:mc="http://schemas.openxmlformats.org/markup-compatibility/2006">
              <mc:Choice xmlns:v="urn:schemas-microsoft-com:vml" Requires="v">
                <p:oleObj spid="_x0000_s96298" name="Equation" r:id="rId3" imgW="1333440" imgH="596880" progId="Equation.DSMT4">
                  <p:embed/>
                </p:oleObj>
              </mc:Choice>
              <mc:Fallback>
                <p:oleObj name="Equation" r:id="rId3" imgW="1333440" imgH="596880" progId="Equation.DSMT4">
                  <p:embed/>
                  <p:pic>
                    <p:nvPicPr>
                      <p:cNvPr id="22" name="Object 21" descr="= the integral from 0 to t of radical 2 d tau"/>
                      <p:cNvPicPr>
                        <a:picLocks noChangeAspect="1" noChangeArrowheads="1"/>
                      </p:cNvPicPr>
                      <p:nvPr/>
                    </p:nvPicPr>
                    <p:blipFill>
                      <a:blip r:embed="rId4"/>
                      <a:srcRect/>
                      <a:stretch>
                        <a:fillRect/>
                      </a:stretch>
                    </p:blipFill>
                    <p:spPr bwMode="auto">
                      <a:xfrm>
                        <a:off x="3308080" y="2223889"/>
                        <a:ext cx="1550575" cy="6940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descr="= radical 2 t."/>
          <p:cNvGraphicFramePr>
            <a:graphicFrameLocks noChangeAspect="1"/>
          </p:cNvGraphicFramePr>
          <p:nvPr/>
        </p:nvGraphicFramePr>
        <p:xfrm>
          <a:off x="3409419" y="3103183"/>
          <a:ext cx="933981" cy="451927"/>
        </p:xfrm>
        <a:graphic>
          <a:graphicData uri="http://schemas.openxmlformats.org/presentationml/2006/ole">
            <mc:AlternateContent xmlns:mc="http://schemas.openxmlformats.org/markup-compatibility/2006">
              <mc:Choice xmlns:v="urn:schemas-microsoft-com:vml" Requires="v">
                <p:oleObj spid="_x0000_s96299" name="Equation" r:id="rId5" imgW="787320" imgH="380880" progId="Equation.DSMT4">
                  <p:embed/>
                </p:oleObj>
              </mc:Choice>
              <mc:Fallback>
                <p:oleObj name="Equation" r:id="rId5" imgW="787320" imgH="380880" progId="Equation.DSMT4">
                  <p:embed/>
                  <p:pic>
                    <p:nvPicPr>
                      <p:cNvPr id="23" name="Object 22" descr="= radical 2 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9419" y="3103183"/>
                        <a:ext cx="933981" cy="4519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Content Placeholder 24"/>
          <p:cNvSpPr>
            <a:spLocks noGrp="1"/>
          </p:cNvSpPr>
          <p:nvPr>
            <p:ph idx="1"/>
          </p:nvPr>
        </p:nvSpPr>
        <p:spPr>
          <a:xfrm>
            <a:off x="457200" y="3726244"/>
            <a:ext cx="5105400" cy="464755"/>
          </a:xfrm>
        </p:spPr>
        <p:txBody>
          <a:bodyPr/>
          <a:lstStyle/>
          <a:p>
            <a:pPr marL="0" indent="0">
              <a:buNone/>
            </a:pPr>
            <a:r>
              <a:rPr lang="en-US" dirty="0"/>
              <a:t>Solving this equation for </a:t>
            </a:r>
            <a:r>
              <a:rPr lang="en-US" i="1" dirty="0"/>
              <a:t>t </a:t>
            </a:r>
            <a:r>
              <a:rPr lang="en-US" dirty="0"/>
              <a:t>gives</a:t>
            </a:r>
            <a:endParaRPr lang="en-IN" dirty="0"/>
          </a:p>
        </p:txBody>
      </p:sp>
      <p:graphicFrame>
        <p:nvGraphicFramePr>
          <p:cNvPr id="26" name="Object 25" descr="t = start fraction s over radical 2 end fraction."/>
          <p:cNvGraphicFramePr>
            <a:graphicFrameLocks noChangeAspect="1"/>
          </p:cNvGraphicFramePr>
          <p:nvPr/>
        </p:nvGraphicFramePr>
        <p:xfrm>
          <a:off x="5651927" y="3507238"/>
          <a:ext cx="1027846" cy="847279"/>
        </p:xfrm>
        <a:graphic>
          <a:graphicData uri="http://schemas.openxmlformats.org/presentationml/2006/ole">
            <mc:AlternateContent xmlns:mc="http://schemas.openxmlformats.org/markup-compatibility/2006">
              <mc:Choice xmlns:v="urn:schemas-microsoft-com:vml" Requires="v">
                <p:oleObj spid="_x0000_s96300" name="Equation" r:id="rId7" imgW="939600" imgH="774360" progId="Equation.DSMT4">
                  <p:embed/>
                </p:oleObj>
              </mc:Choice>
              <mc:Fallback>
                <p:oleObj name="Equation" r:id="rId7" imgW="939600" imgH="774360" progId="Equation.DSMT4">
                  <p:embed/>
                  <p:pic>
                    <p:nvPicPr>
                      <p:cNvPr id="26" name="Object 25" descr="t = start fraction s over radical 2 end fraction."/>
                      <p:cNvPicPr>
                        <a:picLocks noChangeAspect="1" noChangeArrowheads="1"/>
                      </p:cNvPicPr>
                      <p:nvPr/>
                    </p:nvPicPr>
                    <p:blipFill>
                      <a:blip r:embed="rId8"/>
                      <a:srcRect/>
                      <a:stretch>
                        <a:fillRect/>
                      </a:stretch>
                    </p:blipFill>
                    <p:spPr bwMode="auto">
                      <a:xfrm>
                        <a:off x="5651927" y="3507238"/>
                        <a:ext cx="1027846" cy="847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Content Placeholder 27"/>
          <p:cNvSpPr>
            <a:spLocks noGrp="1"/>
          </p:cNvSpPr>
          <p:nvPr>
            <p:ph idx="1"/>
          </p:nvPr>
        </p:nvSpPr>
        <p:spPr>
          <a:xfrm>
            <a:off x="457200" y="4408578"/>
            <a:ext cx="8229600" cy="885508"/>
          </a:xfrm>
        </p:spPr>
        <p:txBody>
          <a:bodyPr/>
          <a:lstStyle/>
          <a:p>
            <a:pPr marL="0" indent="0">
              <a:buNone/>
            </a:pPr>
            <a:r>
              <a:rPr lang="en-US" dirty="0"/>
              <a:t>Substituting into the position vector </a:t>
            </a:r>
            <a:r>
              <a:rPr lang="en-US" b="1" dirty="0"/>
              <a:t>r </a:t>
            </a:r>
            <a:r>
              <a:rPr lang="en-US" dirty="0"/>
              <a:t>gives</a:t>
            </a:r>
            <a:r>
              <a:rPr lang="en-US" b="1" dirty="0"/>
              <a:t> </a:t>
            </a:r>
            <a:r>
              <a:rPr lang="en-US" dirty="0"/>
              <a:t>the following arc length parametrization for the helix:</a:t>
            </a:r>
          </a:p>
        </p:txBody>
      </p:sp>
      <p:graphicFrame>
        <p:nvGraphicFramePr>
          <p:cNvPr id="29" name="Object 28" descr="r left parenthesis t of s right parenthesis = left parenthesis cosine of start fraction s over radical 2 end fraction right parenthesis, i + left parenthesis sine of start fraction s over radical 2 end fraction right parenthesis, j + start fraction s over radical 2 end fraction, k."/>
          <p:cNvGraphicFramePr>
            <a:graphicFrameLocks noChangeAspect="1"/>
          </p:cNvGraphicFramePr>
          <p:nvPr/>
        </p:nvGraphicFramePr>
        <p:xfrm>
          <a:off x="1924314" y="5401059"/>
          <a:ext cx="5273053" cy="872234"/>
        </p:xfrm>
        <a:graphic>
          <a:graphicData uri="http://schemas.openxmlformats.org/presentationml/2006/ole">
            <mc:AlternateContent xmlns:mc="http://schemas.openxmlformats.org/markup-compatibility/2006">
              <mc:Choice xmlns:v="urn:schemas-microsoft-com:vml" Requires="v">
                <p:oleObj spid="_x0000_s96301" name="Equation" r:id="rId9" imgW="5067000" imgH="838080" progId="Equation.DSMT4">
                  <p:embed/>
                </p:oleObj>
              </mc:Choice>
              <mc:Fallback>
                <p:oleObj name="Equation" r:id="rId9" imgW="5067000" imgH="838080" progId="Equation.DSMT4">
                  <p:embed/>
                  <p:pic>
                    <p:nvPicPr>
                      <p:cNvPr id="29" name="Object 28" descr="r left parenthesis t of s right parenthesis = left parenthesis cosine of start fraction s over radical 2 end fraction right parenthesis, i + left parenthesis sine of start fraction s over radical 2 end fraction right parenthesis, j + start fraction s over radical 2 end fraction, 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4314" y="5401059"/>
                        <a:ext cx="5273053" cy="872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5289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 on a Smooth Curve</a:t>
            </a:r>
            <a:endParaRPr lang="en-IN" dirty="0"/>
          </a:p>
        </p:txBody>
      </p:sp>
      <p:sp>
        <p:nvSpPr>
          <p:cNvPr id="3" name="Content Placeholder 2"/>
          <p:cNvSpPr>
            <a:spLocks noGrp="1"/>
          </p:cNvSpPr>
          <p:nvPr>
            <p:ph idx="1"/>
          </p:nvPr>
        </p:nvSpPr>
        <p:spPr>
          <a:xfrm>
            <a:off x="457200" y="1600200"/>
            <a:ext cx="8229600" cy="990599"/>
          </a:xfrm>
        </p:spPr>
        <p:txBody>
          <a:bodyPr/>
          <a:lstStyle/>
          <a:p>
            <a:pPr marL="0" indent="0">
              <a:buNone/>
            </a:pPr>
            <a:r>
              <a:rPr lang="en-US" dirty="0"/>
              <a:t>The Fundamental Theorem of Calculus tells us that </a:t>
            </a:r>
            <a:r>
              <a:rPr lang="en-US" i="1" dirty="0"/>
              <a:t>s</a:t>
            </a:r>
            <a:r>
              <a:rPr lang="en-US" dirty="0"/>
              <a:t> is a differentiable function of </a:t>
            </a:r>
            <a:r>
              <a:rPr lang="en-US" i="1" dirty="0"/>
              <a:t>t</a:t>
            </a:r>
            <a:r>
              <a:rPr lang="en-US" dirty="0"/>
              <a:t> with derivative</a:t>
            </a:r>
          </a:p>
        </p:txBody>
      </p:sp>
      <p:graphicFrame>
        <p:nvGraphicFramePr>
          <p:cNvPr id="22" name="Object 21" descr="start fraction d s over d t end fraction = the absolute value of start expression v of t end expression."/>
          <p:cNvGraphicFramePr>
            <a:graphicFrameLocks noChangeAspect="1"/>
          </p:cNvGraphicFramePr>
          <p:nvPr/>
        </p:nvGraphicFramePr>
        <p:xfrm>
          <a:off x="3734498" y="2971800"/>
          <a:ext cx="1675003" cy="891286"/>
        </p:xfrm>
        <a:graphic>
          <a:graphicData uri="http://schemas.openxmlformats.org/presentationml/2006/ole">
            <mc:AlternateContent xmlns:mc="http://schemas.openxmlformats.org/markup-compatibility/2006">
              <mc:Choice xmlns:v="urn:schemas-microsoft-com:vml" Requires="v">
                <p:oleObj spid="_x0000_s97292" name="Equation" r:id="rId3" imgW="1384200" imgH="736560" progId="Equation.DSMT4">
                  <p:embed/>
                </p:oleObj>
              </mc:Choice>
              <mc:Fallback>
                <p:oleObj name="Equation" r:id="rId3" imgW="1384200" imgH="736560" progId="Equation.DSMT4">
                  <p:embed/>
                  <p:pic>
                    <p:nvPicPr>
                      <p:cNvPr id="22" name="Object 21" descr="start fraction d s over d t end fraction = the absolute value of start expression v of t end expre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498" y="2971800"/>
                        <a:ext cx="1675003" cy="891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170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Tangent Vector </a:t>
            </a:r>
            <a:r>
              <a:rPr lang="en-US" sz="2000" b="0" dirty="0"/>
              <a:t>(1 of 3)</a:t>
            </a:r>
            <a:endParaRPr lang="en-IN" sz="2000" b="0" dirty="0"/>
          </a:p>
        </p:txBody>
      </p:sp>
      <p:pic>
        <p:nvPicPr>
          <p:cNvPr id="6" name="Content Placeholder 5" descr="The graph is a curve in an x y z plane. For long description in Notes pane, press F6.">
            <a:extLst>
              <a:ext uri="{FF2B5EF4-FFF2-40B4-BE49-F238E27FC236}">
                <a16:creationId xmlns:a16="http://schemas.microsoft.com/office/drawing/2014/main" id="{B7A6FCE4-93F9-4B0C-9AF0-30E19F43DD2D}"/>
              </a:ext>
            </a:extLst>
          </p:cNvPr>
          <p:cNvPicPr>
            <a:picLocks noGrp="1" noChangeAspect="1"/>
          </p:cNvPicPr>
          <p:nvPr>
            <p:ph idx="14"/>
          </p:nvPr>
        </p:nvPicPr>
        <p:blipFill>
          <a:blip r:embed="rId4">
            <a:extLst>
              <a:ext uri="{28A0092B-C50C-407E-A947-70E740481C1C}">
                <a14:useLocalDpi xmlns:a14="http://schemas.microsoft.com/office/drawing/2010/main" val="0"/>
              </a:ext>
            </a:extLst>
          </a:blip>
          <a:stretch>
            <a:fillRect/>
          </a:stretch>
        </p:blipFill>
        <p:spPr>
          <a:xfrm>
            <a:off x="2587343" y="1676496"/>
            <a:ext cx="3352800" cy="3433219"/>
          </a:xfrm>
        </p:spPr>
      </p:pic>
      <p:sp>
        <p:nvSpPr>
          <p:cNvPr id="3" name="Content Placeholder 2"/>
          <p:cNvSpPr>
            <a:spLocks noGrp="1"/>
          </p:cNvSpPr>
          <p:nvPr>
            <p:ph idx="1"/>
          </p:nvPr>
        </p:nvSpPr>
        <p:spPr>
          <a:xfrm>
            <a:off x="512102" y="5257800"/>
            <a:ext cx="8229600" cy="418762"/>
          </a:xfrm>
        </p:spPr>
        <p:txBody>
          <a:bodyPr/>
          <a:lstStyle/>
          <a:p>
            <a:pPr marL="0" indent="0">
              <a:buNone/>
            </a:pPr>
            <a:r>
              <a:rPr lang="en-US" dirty="0"/>
              <a:t>We find the unit tangent vector </a:t>
            </a:r>
            <a:r>
              <a:rPr lang="en-US" b="1" dirty="0"/>
              <a:t>T</a:t>
            </a:r>
            <a:r>
              <a:rPr lang="en-US" dirty="0"/>
              <a:t> by dividing </a:t>
            </a:r>
            <a:r>
              <a:rPr lang="en-US" b="1" dirty="0"/>
              <a:t>v</a:t>
            </a:r>
            <a:r>
              <a:rPr lang="en-US" dirty="0"/>
              <a:t> by</a:t>
            </a:r>
            <a:endParaRPr lang="en-IN" dirty="0"/>
          </a:p>
        </p:txBody>
      </p:sp>
      <p:sp>
        <p:nvSpPr>
          <p:cNvPr id="24" name="Content Placeholder 23"/>
          <p:cNvSpPr>
            <a:spLocks noGrp="1"/>
          </p:cNvSpPr>
          <p:nvPr>
            <p:ph idx="13"/>
          </p:nvPr>
        </p:nvSpPr>
        <p:spPr>
          <a:xfrm>
            <a:off x="512102" y="5806718"/>
            <a:ext cx="1524000" cy="418762"/>
          </a:xfrm>
        </p:spPr>
        <p:txBody>
          <a:bodyPr/>
          <a:lstStyle/>
          <a:p>
            <a:pPr marL="0" indent="0">
              <a:buNone/>
            </a:pPr>
            <a:r>
              <a:rPr lang="en-US" dirty="0"/>
              <a:t>its length</a:t>
            </a:r>
            <a:endParaRPr lang="en-IN" dirty="0"/>
          </a:p>
        </p:txBody>
      </p:sp>
      <p:graphicFrame>
        <p:nvGraphicFramePr>
          <p:cNvPr id="25" name="Object 24" descr="the absolute value of v."/>
          <p:cNvGraphicFramePr>
            <a:graphicFrameLocks noChangeAspect="1"/>
          </p:cNvGraphicFramePr>
          <p:nvPr/>
        </p:nvGraphicFramePr>
        <p:xfrm>
          <a:off x="2128895" y="5806718"/>
          <a:ext cx="476377" cy="522478"/>
        </p:xfrm>
        <a:graphic>
          <a:graphicData uri="http://schemas.openxmlformats.org/presentationml/2006/ole">
            <mc:AlternateContent xmlns:mc="http://schemas.openxmlformats.org/markup-compatibility/2006">
              <mc:Choice xmlns:v="urn:schemas-microsoft-com:vml" Requires="v">
                <p:oleObj spid="_x0000_s98316" name="Equation" r:id="rId5" imgW="393480" imgH="431640" progId="Equation.DSMT4">
                  <p:embed/>
                </p:oleObj>
              </mc:Choice>
              <mc:Fallback>
                <p:oleObj name="Equation" r:id="rId5" imgW="393480" imgH="431640" progId="Equation.DSMT4">
                  <p:embed/>
                  <p:pic>
                    <p:nvPicPr>
                      <p:cNvPr id="25" name="Object 24" descr="the absolute value of 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8895" y="5806718"/>
                        <a:ext cx="476377" cy="522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29903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Tangent Vector </a:t>
            </a:r>
            <a:r>
              <a:rPr lang="en-US" sz="2000" b="0" dirty="0"/>
              <a:t>(2 of 3)</a:t>
            </a:r>
            <a:endParaRPr lang="en-IN" b="0" dirty="0"/>
          </a:p>
        </p:txBody>
      </p:sp>
      <p:sp>
        <p:nvSpPr>
          <p:cNvPr id="3" name="Content Placeholder 2"/>
          <p:cNvSpPr>
            <a:spLocks noGrp="1"/>
          </p:cNvSpPr>
          <p:nvPr>
            <p:ph idx="1"/>
          </p:nvPr>
        </p:nvSpPr>
        <p:spPr>
          <a:xfrm>
            <a:off x="457200" y="1600200"/>
            <a:ext cx="8229600" cy="474785"/>
          </a:xfrm>
        </p:spPr>
        <p:txBody>
          <a:bodyPr/>
          <a:lstStyle/>
          <a:p>
            <a:pPr marL="0" indent="0">
              <a:buNone/>
            </a:pPr>
            <a:r>
              <a:rPr lang="en-US" b="1" dirty="0"/>
              <a:t>Example: </a:t>
            </a:r>
            <a:r>
              <a:rPr lang="en-US" dirty="0"/>
              <a:t>Find the unit tangent vector of the curve</a:t>
            </a:r>
          </a:p>
        </p:txBody>
      </p:sp>
      <p:graphicFrame>
        <p:nvGraphicFramePr>
          <p:cNvPr id="22" name="Object 21" descr="r of t = left parenthesis 1 + 3 cosine of t right parenthesis, i + left parenthesis 3 sine of t right parenthesis, j + t squared k"/>
          <p:cNvGraphicFramePr>
            <a:graphicFrameLocks noChangeAspect="1"/>
          </p:cNvGraphicFramePr>
          <p:nvPr/>
        </p:nvGraphicFramePr>
        <p:xfrm>
          <a:off x="2232025" y="2284202"/>
          <a:ext cx="4679950" cy="488950"/>
        </p:xfrm>
        <a:graphic>
          <a:graphicData uri="http://schemas.openxmlformats.org/presentationml/2006/ole">
            <mc:AlternateContent xmlns:mc="http://schemas.openxmlformats.org/markup-compatibility/2006">
              <mc:Choice xmlns:v="urn:schemas-microsoft-com:vml" Requires="v">
                <p:oleObj spid="_x0000_s99360" name="Equation" r:id="rId3" imgW="4254480" imgH="444240" progId="Equation.DSMT4">
                  <p:embed/>
                </p:oleObj>
              </mc:Choice>
              <mc:Fallback>
                <p:oleObj name="Equation" r:id="rId3" imgW="4254480" imgH="444240" progId="Equation.DSMT4">
                  <p:embed/>
                  <p:pic>
                    <p:nvPicPr>
                      <p:cNvPr id="22" name="Object 21" descr="r of t = left parenthesis 1 + 3 cosine of t right parenthesis, i + left parenthesis 3 sine of t right parenthesis, j + t squared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25" y="2284202"/>
                        <a:ext cx="46799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p:cNvSpPr>
            <a:spLocks noGrp="1"/>
          </p:cNvSpPr>
          <p:nvPr>
            <p:ph idx="1"/>
          </p:nvPr>
        </p:nvSpPr>
        <p:spPr>
          <a:xfrm>
            <a:off x="424543" y="2999954"/>
            <a:ext cx="8229600" cy="962445"/>
          </a:xfrm>
        </p:spPr>
        <p:txBody>
          <a:bodyPr/>
          <a:lstStyle/>
          <a:p>
            <a:pPr marL="0" indent="0">
              <a:buNone/>
            </a:pPr>
            <a:r>
              <a:rPr lang="en-US" dirty="0"/>
              <a:t>representing the path of the glider in a previous Example.</a:t>
            </a:r>
          </a:p>
        </p:txBody>
      </p:sp>
      <p:sp>
        <p:nvSpPr>
          <p:cNvPr id="26" name="Content Placeholder 25"/>
          <p:cNvSpPr>
            <a:spLocks noGrp="1"/>
          </p:cNvSpPr>
          <p:nvPr>
            <p:ph idx="1"/>
          </p:nvPr>
        </p:nvSpPr>
        <p:spPr>
          <a:xfrm>
            <a:off x="424543" y="4036801"/>
            <a:ext cx="3537857" cy="476584"/>
          </a:xfrm>
        </p:spPr>
        <p:txBody>
          <a:bodyPr/>
          <a:lstStyle/>
          <a:p>
            <a:pPr marL="0" indent="0">
              <a:spcBef>
                <a:spcPts val="24"/>
              </a:spcBef>
              <a:buNone/>
            </a:pPr>
            <a:r>
              <a:rPr lang="en-US" b="1" dirty="0"/>
              <a:t>Solution:</a:t>
            </a:r>
            <a:r>
              <a:rPr lang="en-US" dirty="0"/>
              <a:t> We found</a:t>
            </a:r>
          </a:p>
        </p:txBody>
      </p:sp>
      <p:graphicFrame>
        <p:nvGraphicFramePr>
          <p:cNvPr id="27" name="Object 26" descr="v = start fraction d r over d t end fraction = negative left parenthesis 3 sine of t right parenthesis, i + left parenthesis 3 cosine of t right parenthesis, j + 2 t k"/>
          <p:cNvGraphicFramePr>
            <a:graphicFrameLocks noChangeAspect="1"/>
          </p:cNvGraphicFramePr>
          <p:nvPr/>
        </p:nvGraphicFramePr>
        <p:xfrm>
          <a:off x="2120265" y="4592370"/>
          <a:ext cx="4903470" cy="810260"/>
        </p:xfrm>
        <a:graphic>
          <a:graphicData uri="http://schemas.openxmlformats.org/presentationml/2006/ole">
            <mc:AlternateContent xmlns:mc="http://schemas.openxmlformats.org/markup-compatibility/2006">
              <mc:Choice xmlns:v="urn:schemas-microsoft-com:vml" Requires="v">
                <p:oleObj spid="_x0000_s99361" name="Equation" r:id="rId5" imgW="4457520" imgH="736560" progId="Equation.DSMT4">
                  <p:embed/>
                </p:oleObj>
              </mc:Choice>
              <mc:Fallback>
                <p:oleObj name="Equation" r:id="rId5" imgW="4457520" imgH="736560" progId="Equation.DSMT4">
                  <p:embed/>
                  <p:pic>
                    <p:nvPicPr>
                      <p:cNvPr id="27" name="Object 26" descr="v = start fraction d r over d t end fraction = negative left parenthesis 3 sine of t right parenthesis, i + left parenthesis 3 cosine of t right parenthesis, j + 2 t 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265" y="4592370"/>
                        <a:ext cx="4903470" cy="81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Content Placeholder 28"/>
          <p:cNvSpPr>
            <a:spLocks noGrp="1"/>
          </p:cNvSpPr>
          <p:nvPr>
            <p:ph idx="1"/>
          </p:nvPr>
        </p:nvSpPr>
        <p:spPr>
          <a:xfrm>
            <a:off x="442686" y="5529085"/>
            <a:ext cx="852714" cy="490715"/>
          </a:xfrm>
        </p:spPr>
        <p:txBody>
          <a:bodyPr/>
          <a:lstStyle/>
          <a:p>
            <a:pPr marL="0" indent="0">
              <a:buNone/>
            </a:pPr>
            <a:r>
              <a:rPr lang="en-US" dirty="0"/>
              <a:t>and</a:t>
            </a:r>
          </a:p>
        </p:txBody>
      </p:sp>
      <p:graphicFrame>
        <p:nvGraphicFramePr>
          <p:cNvPr id="30" name="Object 29" descr="the absolute value of v = the square root of start expression 9 + 4 t squared end expression."/>
          <p:cNvGraphicFramePr>
            <a:graphicFrameLocks noChangeAspect="1"/>
          </p:cNvGraphicFramePr>
          <p:nvPr/>
        </p:nvGraphicFramePr>
        <p:xfrm>
          <a:off x="2757203" y="5685543"/>
          <a:ext cx="1793015" cy="539252"/>
        </p:xfrm>
        <a:graphic>
          <a:graphicData uri="http://schemas.openxmlformats.org/presentationml/2006/ole">
            <mc:AlternateContent xmlns:mc="http://schemas.openxmlformats.org/markup-compatibility/2006">
              <mc:Choice xmlns:v="urn:schemas-microsoft-com:vml" Requires="v">
                <p:oleObj spid="_x0000_s99362" name="Equation" r:id="rId7" imgW="1688760" imgH="507960" progId="Equation.DSMT4">
                  <p:embed/>
                </p:oleObj>
              </mc:Choice>
              <mc:Fallback>
                <p:oleObj name="Equation" r:id="rId7" imgW="1688760" imgH="507960" progId="Equation.DSMT4">
                  <p:embed/>
                  <p:pic>
                    <p:nvPicPr>
                      <p:cNvPr id="30" name="Object 29" descr="the absolute value of v = the square root of start expression 9 + 4 t squared end express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7203" y="5685543"/>
                        <a:ext cx="1793015" cy="539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3106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Tangent Vector </a:t>
            </a:r>
            <a:r>
              <a:rPr lang="en-US" sz="2000" b="0" dirty="0"/>
              <a:t>(3 of 3)</a:t>
            </a:r>
            <a:endParaRPr lang="en-IN" dirty="0"/>
          </a:p>
        </p:txBody>
      </p:sp>
      <p:sp>
        <p:nvSpPr>
          <p:cNvPr id="3" name="Content Placeholder 2"/>
          <p:cNvSpPr>
            <a:spLocks noGrp="1"/>
          </p:cNvSpPr>
          <p:nvPr>
            <p:ph idx="1"/>
          </p:nvPr>
        </p:nvSpPr>
        <p:spPr>
          <a:xfrm>
            <a:off x="457200" y="1600201"/>
            <a:ext cx="3962400" cy="486508"/>
          </a:xfrm>
        </p:spPr>
        <p:txBody>
          <a:bodyPr/>
          <a:lstStyle/>
          <a:p>
            <a:pPr marL="0" indent="0">
              <a:buNone/>
            </a:pPr>
            <a:r>
              <a:rPr lang="en-US" b="1" dirty="0"/>
              <a:t>Solution (concluded):</a:t>
            </a:r>
          </a:p>
        </p:txBody>
      </p:sp>
      <p:sp>
        <p:nvSpPr>
          <p:cNvPr id="24" name="Content Placeholder 23"/>
          <p:cNvSpPr>
            <a:spLocks noGrp="1"/>
          </p:cNvSpPr>
          <p:nvPr>
            <p:ph idx="1"/>
          </p:nvPr>
        </p:nvSpPr>
        <p:spPr>
          <a:xfrm>
            <a:off x="457200" y="2268793"/>
            <a:ext cx="1447800" cy="486129"/>
          </a:xfrm>
        </p:spPr>
        <p:txBody>
          <a:bodyPr/>
          <a:lstStyle/>
          <a:p>
            <a:pPr marL="0" indent="0">
              <a:buNone/>
            </a:pPr>
            <a:r>
              <a:rPr lang="en-US" dirty="0"/>
              <a:t>Thus,</a:t>
            </a:r>
          </a:p>
        </p:txBody>
      </p:sp>
      <p:graphicFrame>
        <p:nvGraphicFramePr>
          <p:cNvPr id="25" name="Object 24" descr="T = start fraction v over the absolute value of v end fraction = negative start fraction 3 sine of t over the square root of start expression 9 + 4 t squared end expression end fraction i + start fraction 3 cosine of t over the square root of start expression 9 + 4 t squared end expression end fraction j + start fraction 2 t over the square root of start expression 9 + 4 t squared end expression end fraction k."/>
          <p:cNvGraphicFramePr>
            <a:graphicFrameLocks noChangeAspect="1"/>
          </p:cNvGraphicFramePr>
          <p:nvPr/>
        </p:nvGraphicFramePr>
        <p:xfrm>
          <a:off x="1676400" y="3048000"/>
          <a:ext cx="6258560" cy="922020"/>
        </p:xfrm>
        <a:graphic>
          <a:graphicData uri="http://schemas.openxmlformats.org/presentationml/2006/ole">
            <mc:AlternateContent xmlns:mc="http://schemas.openxmlformats.org/markup-compatibility/2006">
              <mc:Choice xmlns:v="urn:schemas-microsoft-com:vml" Requires="v">
                <p:oleObj spid="_x0000_s100364" name="Equation" r:id="rId3" imgW="5689440" imgH="838080" progId="Equation.DSMT4">
                  <p:embed/>
                </p:oleObj>
              </mc:Choice>
              <mc:Fallback>
                <p:oleObj name="Equation" r:id="rId3" imgW="5689440" imgH="838080" progId="Equation.DSMT4">
                  <p:embed/>
                  <p:pic>
                    <p:nvPicPr>
                      <p:cNvPr id="25" name="Object 24" descr="T = start fraction v over the absolute value of v end fraction = negative start fraction 3 sine of t over the square root of start expression 9 + 4 t squared end expression end fraction i + start fraction 3 cosine of t over the square root of start expression 9 + 4 t squared end expression end fraction j + start fraction 2 t over the square root of start expression 9 + 4 t squared end expression end fraction 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6258560" cy="9220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1237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latin typeface="Arial (Heading)"/>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56726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50520"/>
            <a:ext cx="7315201" cy="1097280"/>
          </a:xfrm>
        </p:spPr>
        <p:txBody>
          <a:bodyPr/>
          <a:lstStyle/>
          <a:p>
            <a:r>
              <a:rPr lang="en-US" sz="3400" dirty="0"/>
              <a:t>Curves in Space and Their Tangents </a:t>
            </a:r>
            <a:r>
              <a:rPr lang="en-US" sz="2000" b="0" dirty="0"/>
              <a:t>(4 of 4)</a:t>
            </a:r>
            <a:endParaRPr lang="en-IN" sz="3400" dirty="0"/>
          </a:p>
        </p:txBody>
      </p:sp>
      <p:sp>
        <p:nvSpPr>
          <p:cNvPr id="3" name="Content Placeholder 2"/>
          <p:cNvSpPr>
            <a:spLocks noGrp="1"/>
          </p:cNvSpPr>
          <p:nvPr>
            <p:ph idx="1"/>
          </p:nvPr>
        </p:nvSpPr>
        <p:spPr>
          <a:xfrm>
            <a:off x="457199" y="1600201"/>
            <a:ext cx="8378687" cy="904460"/>
          </a:xfrm>
        </p:spPr>
        <p:txBody>
          <a:bodyPr/>
          <a:lstStyle/>
          <a:p>
            <a:pPr>
              <a:buNone/>
            </a:pPr>
            <a:r>
              <a:rPr lang="en-US" b="1" dirty="0"/>
              <a:t>Solution (concluded):</a:t>
            </a:r>
          </a:p>
          <a:p>
            <a:pPr marL="0" indent="0">
              <a:spcBef>
                <a:spcPts val="24"/>
              </a:spcBef>
              <a:buNone/>
            </a:pPr>
            <a:r>
              <a:rPr lang="en-US" dirty="0"/>
              <a:t>The curve rises as the </a:t>
            </a:r>
            <a:r>
              <a:rPr lang="en-US" b="1" dirty="0"/>
              <a:t>k</a:t>
            </a:r>
            <a:r>
              <a:rPr lang="en-US" dirty="0"/>
              <a:t>-component</a:t>
            </a:r>
            <a:r>
              <a:rPr lang="en-US" b="1" dirty="0"/>
              <a:t> </a:t>
            </a:r>
            <a:r>
              <a:rPr lang="en-US" i="1" dirty="0"/>
              <a:t>z</a:t>
            </a:r>
            <a:r>
              <a:rPr lang="en-US" dirty="0"/>
              <a:t> = </a:t>
            </a:r>
            <a:r>
              <a:rPr lang="en-US" i="1" dirty="0"/>
              <a:t>t</a:t>
            </a:r>
            <a:r>
              <a:rPr lang="en-US" dirty="0"/>
              <a:t> increases.</a:t>
            </a:r>
          </a:p>
        </p:txBody>
      </p:sp>
      <p:sp>
        <p:nvSpPr>
          <p:cNvPr id="4" name="Content Placeholder 3">
            <a:extLst>
              <a:ext uri="{FF2B5EF4-FFF2-40B4-BE49-F238E27FC236}">
                <a16:creationId xmlns:a16="http://schemas.microsoft.com/office/drawing/2014/main" id="{147D6527-8E82-4920-B9E5-BBB6F6EAB004}"/>
              </a:ext>
            </a:extLst>
          </p:cNvPr>
          <p:cNvSpPr>
            <a:spLocks noGrp="1"/>
          </p:cNvSpPr>
          <p:nvPr>
            <p:ph idx="13"/>
          </p:nvPr>
        </p:nvSpPr>
        <p:spPr>
          <a:xfrm>
            <a:off x="457200" y="2553528"/>
            <a:ext cx="4065104" cy="477079"/>
          </a:xfrm>
        </p:spPr>
        <p:txBody>
          <a:bodyPr/>
          <a:lstStyle/>
          <a:p>
            <a:pPr marL="0" indent="0">
              <a:buNone/>
            </a:pPr>
            <a:r>
              <a:rPr lang="en-US" dirty="0"/>
              <a:t>Each time </a:t>
            </a:r>
            <a:r>
              <a:rPr lang="en-US" i="1" dirty="0"/>
              <a:t>t</a:t>
            </a:r>
            <a:r>
              <a:rPr lang="en-US" dirty="0"/>
              <a:t> increases by</a:t>
            </a:r>
          </a:p>
        </p:txBody>
      </p:sp>
      <p:graphicFrame>
        <p:nvGraphicFramePr>
          <p:cNvPr id="23" name="Object 22" descr="2 pi,">
            <a:extLst>
              <a:ext uri="{FF2B5EF4-FFF2-40B4-BE49-F238E27FC236}">
                <a16:creationId xmlns:a16="http://schemas.microsoft.com/office/drawing/2014/main" id="{0D2B644F-14B9-4B31-955B-2B2A64F1DE78}"/>
              </a:ext>
            </a:extLst>
          </p:cNvPr>
          <p:cNvGraphicFramePr>
            <a:graphicFrameLocks noChangeAspect="1"/>
          </p:cNvGraphicFramePr>
          <p:nvPr>
            <p:extLst>
              <p:ext uri="{D42A27DB-BD31-4B8C-83A1-F6EECF244321}">
                <p14:modId xmlns:p14="http://schemas.microsoft.com/office/powerpoint/2010/main" val="3911860590"/>
              </p:ext>
            </p:extLst>
          </p:nvPr>
        </p:nvGraphicFramePr>
        <p:xfrm>
          <a:off x="4572000" y="2627110"/>
          <a:ext cx="469900" cy="368300"/>
        </p:xfrm>
        <a:graphic>
          <a:graphicData uri="http://schemas.openxmlformats.org/presentationml/2006/ole">
            <mc:AlternateContent xmlns:mc="http://schemas.openxmlformats.org/markup-compatibility/2006">
              <mc:Choice xmlns:v="urn:schemas-microsoft-com:vml" Requires="v">
                <p:oleObj spid="_x0000_s53280" name="Equation" r:id="rId3" imgW="469800" imgH="368280" progId="Equation.DSMT4">
                  <p:embed/>
                </p:oleObj>
              </mc:Choice>
              <mc:Fallback>
                <p:oleObj name="Equation" r:id="rId3" imgW="469800" imgH="368280" progId="Equation.DSMT4">
                  <p:embed/>
                  <p:pic>
                    <p:nvPicPr>
                      <p:cNvPr id="23" name="Object 22" descr="2 pi,">
                        <a:extLst>
                          <a:ext uri="{FF2B5EF4-FFF2-40B4-BE49-F238E27FC236}">
                            <a16:creationId xmlns:a16="http://schemas.microsoft.com/office/drawing/2014/main" id="{0D2B644F-14B9-4B31-955B-2B2A64F1DE78}"/>
                          </a:ext>
                        </a:extLst>
                      </p:cNvPr>
                      <p:cNvPicPr/>
                      <p:nvPr/>
                    </p:nvPicPr>
                    <p:blipFill>
                      <a:blip r:embed="rId4"/>
                      <a:stretch>
                        <a:fillRect/>
                      </a:stretch>
                    </p:blipFill>
                    <p:spPr>
                      <a:xfrm>
                        <a:off x="4572000" y="2627110"/>
                        <a:ext cx="469900" cy="3683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2D1CCA2-1F70-4746-BF45-9C4DD7B415F8}"/>
              </a:ext>
            </a:extLst>
          </p:cNvPr>
          <p:cNvSpPr>
            <a:spLocks noGrp="1"/>
          </p:cNvSpPr>
          <p:nvPr>
            <p:ph idx="14"/>
          </p:nvPr>
        </p:nvSpPr>
        <p:spPr>
          <a:xfrm>
            <a:off x="5188225" y="2550216"/>
            <a:ext cx="3485127" cy="490330"/>
          </a:xfrm>
        </p:spPr>
        <p:txBody>
          <a:bodyPr/>
          <a:lstStyle/>
          <a:p>
            <a:pPr marL="0" indent="0">
              <a:buNone/>
            </a:pPr>
            <a:r>
              <a:rPr lang="en-US" dirty="0"/>
              <a:t>the curve completes</a:t>
            </a:r>
          </a:p>
        </p:txBody>
      </p:sp>
      <p:sp>
        <p:nvSpPr>
          <p:cNvPr id="6" name="Content Placeholder 5">
            <a:extLst>
              <a:ext uri="{FF2B5EF4-FFF2-40B4-BE49-F238E27FC236}">
                <a16:creationId xmlns:a16="http://schemas.microsoft.com/office/drawing/2014/main" id="{46BA2BBB-0CBD-401D-AEAF-D5C28B2532EF}"/>
              </a:ext>
            </a:extLst>
          </p:cNvPr>
          <p:cNvSpPr>
            <a:spLocks noGrp="1"/>
          </p:cNvSpPr>
          <p:nvPr>
            <p:ph idx="15"/>
          </p:nvPr>
        </p:nvSpPr>
        <p:spPr>
          <a:xfrm>
            <a:off x="457200" y="3067050"/>
            <a:ext cx="8488016" cy="1302026"/>
          </a:xfrm>
        </p:spPr>
        <p:txBody>
          <a:bodyPr/>
          <a:lstStyle/>
          <a:p>
            <a:pPr marL="0" indent="0">
              <a:buNone/>
            </a:pPr>
            <a:r>
              <a:rPr lang="en-US" dirty="0"/>
              <a:t>one turn around the cylinder. The curve is called a </a:t>
            </a:r>
            <a:r>
              <a:rPr lang="en-US" b="1" dirty="0"/>
              <a:t>helix</a:t>
            </a:r>
            <a:r>
              <a:rPr lang="en-US" dirty="0"/>
              <a:t> (from an old Greek word for “spiral”). The equations</a:t>
            </a:r>
          </a:p>
        </p:txBody>
      </p:sp>
      <p:graphicFrame>
        <p:nvGraphicFramePr>
          <p:cNvPr id="22" name="Object 21" descr="x = cosine of t, y = sine of t, z = t"/>
          <p:cNvGraphicFramePr>
            <a:graphicFrameLocks noChangeAspect="1"/>
          </p:cNvGraphicFramePr>
          <p:nvPr>
            <p:extLst>
              <p:ext uri="{D42A27DB-BD31-4B8C-83A1-F6EECF244321}">
                <p14:modId xmlns:p14="http://schemas.microsoft.com/office/powerpoint/2010/main" val="3363159191"/>
              </p:ext>
            </p:extLst>
          </p:nvPr>
        </p:nvGraphicFramePr>
        <p:xfrm>
          <a:off x="2678430" y="4404616"/>
          <a:ext cx="3939540" cy="405130"/>
        </p:xfrm>
        <a:graphic>
          <a:graphicData uri="http://schemas.openxmlformats.org/presentationml/2006/ole">
            <mc:AlternateContent xmlns:mc="http://schemas.openxmlformats.org/markup-compatibility/2006">
              <mc:Choice xmlns:v="urn:schemas-microsoft-com:vml" Requires="v">
                <p:oleObj spid="_x0000_s53281" name="Equation" r:id="rId5" imgW="3581280" imgH="368280" progId="Equation.DSMT4">
                  <p:embed/>
                </p:oleObj>
              </mc:Choice>
              <mc:Fallback>
                <p:oleObj name="Equation" r:id="rId5" imgW="3581280" imgH="368280" progId="Equation.DSMT4">
                  <p:embed/>
                  <p:pic>
                    <p:nvPicPr>
                      <p:cNvPr id="22" name="Object 21" descr="x = cosine of t, y = sine of t, z = 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8430" y="4404616"/>
                        <a:ext cx="3939540" cy="405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id="{15B5A998-9B6D-42E0-9F38-F11335A91CB6}"/>
              </a:ext>
            </a:extLst>
          </p:cNvPr>
          <p:cNvSpPr>
            <a:spLocks noGrp="1"/>
          </p:cNvSpPr>
          <p:nvPr>
            <p:ph idx="16"/>
          </p:nvPr>
        </p:nvSpPr>
        <p:spPr>
          <a:xfrm>
            <a:off x="443752" y="4870176"/>
            <a:ext cx="8590918" cy="892449"/>
          </a:xfrm>
        </p:spPr>
        <p:txBody>
          <a:bodyPr/>
          <a:lstStyle/>
          <a:p>
            <a:pPr marL="0" indent="0">
              <a:buNone/>
            </a:pPr>
            <a:r>
              <a:rPr lang="en-US" dirty="0"/>
              <a:t>parametrize the helix. The domain is the largest set of points </a:t>
            </a:r>
            <a:r>
              <a:rPr lang="en-US" i="1" dirty="0"/>
              <a:t>t</a:t>
            </a:r>
            <a:r>
              <a:rPr lang="en-US" dirty="0"/>
              <a:t> for which all three equations are defined, or</a:t>
            </a:r>
          </a:p>
        </p:txBody>
      </p:sp>
      <p:graphicFrame>
        <p:nvGraphicFramePr>
          <p:cNvPr id="25" name="Object 24" descr="negative infinity is less than t is less than infinity"/>
          <p:cNvGraphicFramePr>
            <a:graphicFrameLocks noChangeAspect="1"/>
          </p:cNvGraphicFramePr>
          <p:nvPr>
            <p:extLst>
              <p:ext uri="{D42A27DB-BD31-4B8C-83A1-F6EECF244321}">
                <p14:modId xmlns:p14="http://schemas.microsoft.com/office/powerpoint/2010/main" val="4060618386"/>
              </p:ext>
            </p:extLst>
          </p:nvPr>
        </p:nvGraphicFramePr>
        <p:xfrm>
          <a:off x="457200" y="5904455"/>
          <a:ext cx="1718310" cy="293370"/>
        </p:xfrm>
        <a:graphic>
          <a:graphicData uri="http://schemas.openxmlformats.org/presentationml/2006/ole">
            <mc:AlternateContent xmlns:mc="http://schemas.openxmlformats.org/markup-compatibility/2006">
              <mc:Choice xmlns:v="urn:schemas-microsoft-com:vml" Requires="v">
                <p:oleObj spid="_x0000_s53282" name="Equation" r:id="rId7" imgW="1562040" imgH="266400" progId="Equation.DSMT4">
                  <p:embed/>
                </p:oleObj>
              </mc:Choice>
              <mc:Fallback>
                <p:oleObj name="Equation" r:id="rId7" imgW="1562040" imgH="266400" progId="Equation.DSMT4">
                  <p:embed/>
                  <p:pic>
                    <p:nvPicPr>
                      <p:cNvPr id="25" name="Object 24" descr="negative infinity is less than t is less than infinity"/>
                      <p:cNvPicPr/>
                      <p:nvPr/>
                    </p:nvPicPr>
                    <p:blipFill>
                      <a:blip r:embed="rId8"/>
                      <a:stretch>
                        <a:fillRect/>
                      </a:stretch>
                    </p:blipFill>
                    <p:spPr>
                      <a:xfrm>
                        <a:off x="457200" y="5904455"/>
                        <a:ext cx="1718310" cy="29337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02D72F0-5C29-4C94-9A2E-21E3DF0226B9}"/>
              </a:ext>
            </a:extLst>
          </p:cNvPr>
          <p:cNvSpPr>
            <a:spLocks noGrp="1"/>
          </p:cNvSpPr>
          <p:nvPr>
            <p:ph idx="17"/>
          </p:nvPr>
        </p:nvSpPr>
        <p:spPr>
          <a:xfrm>
            <a:off x="2286000" y="5818533"/>
            <a:ext cx="2755900" cy="490884"/>
          </a:xfrm>
        </p:spPr>
        <p:txBody>
          <a:bodyPr/>
          <a:lstStyle/>
          <a:p>
            <a:pPr marL="0" indent="0">
              <a:buNone/>
            </a:pPr>
            <a:r>
              <a:rPr lang="en-US" sz="2800" dirty="0"/>
              <a:t>for this example.</a:t>
            </a:r>
            <a:endParaRPr lang="en-US" dirty="0"/>
          </a:p>
        </p:txBody>
      </p:sp>
    </p:spTree>
    <p:extLst>
      <p:ext uri="{BB962C8B-B14F-4D97-AF65-F5344CB8AC3E}">
        <p14:creationId xmlns:p14="http://schemas.microsoft.com/office/powerpoint/2010/main" val="225768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and Continuity </a:t>
            </a:r>
            <a:r>
              <a:rPr lang="en-US" sz="2000" b="0" dirty="0"/>
              <a:t>(1 of 3)</a:t>
            </a:r>
            <a:endParaRPr lang="en-IN" sz="2000" b="0" dirty="0"/>
          </a:p>
        </p:txBody>
      </p:sp>
      <p:sp>
        <p:nvSpPr>
          <p:cNvPr id="3" name="Content Placeholder 2"/>
          <p:cNvSpPr>
            <a:spLocks noGrp="1"/>
          </p:cNvSpPr>
          <p:nvPr>
            <p:ph idx="1"/>
          </p:nvPr>
        </p:nvSpPr>
        <p:spPr>
          <a:xfrm>
            <a:off x="457200" y="1600200"/>
            <a:ext cx="2514600" cy="457199"/>
          </a:xfrm>
        </p:spPr>
        <p:txBody>
          <a:bodyPr/>
          <a:lstStyle/>
          <a:p>
            <a:pPr marL="0" indent="0">
              <a:buNone/>
            </a:pPr>
            <a:r>
              <a:rPr lang="en-US" b="1" dirty="0"/>
              <a:t>Definition:</a:t>
            </a:r>
            <a:r>
              <a:rPr lang="en-US" dirty="0"/>
              <a:t> Let</a:t>
            </a:r>
            <a:endParaRPr lang="en-IN" dirty="0"/>
          </a:p>
        </p:txBody>
      </p:sp>
      <p:graphicFrame>
        <p:nvGraphicFramePr>
          <p:cNvPr id="26" name="Object 25" descr="r of t = f of t, i + g of t, j + h of t, k"/>
          <p:cNvGraphicFramePr>
            <a:graphicFrameLocks noChangeAspect="1"/>
          </p:cNvGraphicFramePr>
          <p:nvPr/>
        </p:nvGraphicFramePr>
        <p:xfrm>
          <a:off x="3052482" y="1630427"/>
          <a:ext cx="3974074" cy="416477"/>
        </p:xfrm>
        <a:graphic>
          <a:graphicData uri="http://schemas.openxmlformats.org/presentationml/2006/ole">
            <mc:AlternateContent xmlns:mc="http://schemas.openxmlformats.org/markup-compatibility/2006">
              <mc:Choice xmlns:v="urn:schemas-microsoft-com:vml" Requires="v">
                <p:oleObj spid="_x0000_s54344" name="Equation" r:id="rId3" imgW="3759120" imgH="393480" progId="Equation.DSMT4">
                  <p:embed/>
                </p:oleObj>
              </mc:Choice>
              <mc:Fallback>
                <p:oleObj name="Equation" r:id="rId3" imgW="3759120" imgH="393480" progId="Equation.DSMT4">
                  <p:embed/>
                  <p:pic>
                    <p:nvPicPr>
                      <p:cNvPr id="26" name="Object 25" descr="r of t = f of t, i + g of t, j + h of t, k"/>
                      <p:cNvPicPr/>
                      <p:nvPr/>
                    </p:nvPicPr>
                    <p:blipFill>
                      <a:blip r:embed="rId4"/>
                      <a:stretch>
                        <a:fillRect/>
                      </a:stretch>
                    </p:blipFill>
                    <p:spPr>
                      <a:xfrm>
                        <a:off x="3052482" y="1630427"/>
                        <a:ext cx="3974074" cy="416477"/>
                      </a:xfrm>
                      <a:prstGeom prst="rect">
                        <a:avLst/>
                      </a:prstGeom>
                    </p:spPr>
                  </p:pic>
                </p:oleObj>
              </mc:Fallback>
            </mc:AlternateContent>
          </a:graphicData>
        </a:graphic>
      </p:graphicFrame>
      <p:sp>
        <p:nvSpPr>
          <p:cNvPr id="23" name="Content Placeholder 22"/>
          <p:cNvSpPr>
            <a:spLocks noGrp="1"/>
          </p:cNvSpPr>
          <p:nvPr>
            <p:ph idx="1"/>
          </p:nvPr>
        </p:nvSpPr>
        <p:spPr>
          <a:xfrm>
            <a:off x="7130142" y="1589313"/>
            <a:ext cx="1905000" cy="457200"/>
          </a:xfrm>
        </p:spPr>
        <p:txBody>
          <a:bodyPr/>
          <a:lstStyle/>
          <a:p>
            <a:pPr marL="0" indent="0">
              <a:buNone/>
            </a:pPr>
            <a:r>
              <a:rPr lang="en-US" dirty="0"/>
              <a:t>be a vector</a:t>
            </a:r>
            <a:endParaRPr lang="en-IN" dirty="0"/>
          </a:p>
        </p:txBody>
      </p:sp>
      <p:sp>
        <p:nvSpPr>
          <p:cNvPr id="25" name="Content Placeholder 24"/>
          <p:cNvSpPr>
            <a:spLocks noGrp="1"/>
          </p:cNvSpPr>
          <p:nvPr>
            <p:ph idx="1"/>
          </p:nvPr>
        </p:nvSpPr>
        <p:spPr>
          <a:xfrm>
            <a:off x="457200" y="2119976"/>
            <a:ext cx="8001000" cy="474453"/>
          </a:xfrm>
        </p:spPr>
        <p:txBody>
          <a:bodyPr/>
          <a:lstStyle/>
          <a:p>
            <a:pPr marL="0" indent="0">
              <a:buNone/>
            </a:pPr>
            <a:r>
              <a:rPr lang="en-US" dirty="0"/>
              <a:t>function with domain </a:t>
            </a:r>
            <a:r>
              <a:rPr lang="en-US" i="1" dirty="0"/>
              <a:t>D</a:t>
            </a:r>
            <a:r>
              <a:rPr lang="en-US" dirty="0"/>
              <a:t>, and let </a:t>
            </a:r>
            <a:r>
              <a:rPr lang="en-US" b="1" dirty="0"/>
              <a:t>L</a:t>
            </a:r>
            <a:r>
              <a:rPr lang="en-US" dirty="0"/>
              <a:t> be a vector. We</a:t>
            </a:r>
            <a:endParaRPr lang="en-IN" dirty="0"/>
          </a:p>
        </p:txBody>
      </p:sp>
      <p:sp>
        <p:nvSpPr>
          <p:cNvPr id="28" name="Content Placeholder 27"/>
          <p:cNvSpPr>
            <a:spLocks noGrp="1"/>
          </p:cNvSpPr>
          <p:nvPr>
            <p:ph idx="1"/>
          </p:nvPr>
        </p:nvSpPr>
        <p:spPr>
          <a:xfrm>
            <a:off x="457200" y="2662411"/>
            <a:ext cx="6019800" cy="491707"/>
          </a:xfrm>
        </p:spPr>
        <p:txBody>
          <a:bodyPr/>
          <a:lstStyle/>
          <a:p>
            <a:pPr marL="0" indent="0">
              <a:buNone/>
            </a:pPr>
            <a:r>
              <a:rPr lang="en-US" dirty="0"/>
              <a:t>say that </a:t>
            </a:r>
            <a:r>
              <a:rPr lang="en-US" b="1" dirty="0"/>
              <a:t>r</a:t>
            </a:r>
            <a:r>
              <a:rPr lang="en-US" dirty="0"/>
              <a:t> has </a:t>
            </a:r>
            <a:r>
              <a:rPr lang="en-US" b="1" dirty="0"/>
              <a:t>limit L</a:t>
            </a:r>
            <a:r>
              <a:rPr lang="en-US" dirty="0"/>
              <a:t> as </a:t>
            </a:r>
            <a:r>
              <a:rPr lang="en-US" i="1" dirty="0"/>
              <a:t>t</a:t>
            </a:r>
            <a:r>
              <a:rPr lang="en-US" dirty="0"/>
              <a:t> approaches</a:t>
            </a:r>
            <a:endParaRPr lang="en-IN" dirty="0"/>
          </a:p>
        </p:txBody>
      </p:sp>
      <p:graphicFrame>
        <p:nvGraphicFramePr>
          <p:cNvPr id="31" name="Object 30" descr="t sub 0"/>
          <p:cNvGraphicFramePr>
            <a:graphicFrameLocks noChangeAspect="1"/>
          </p:cNvGraphicFramePr>
          <p:nvPr/>
        </p:nvGraphicFramePr>
        <p:xfrm>
          <a:off x="6709501" y="2628011"/>
          <a:ext cx="261239" cy="522478"/>
        </p:xfrm>
        <a:graphic>
          <a:graphicData uri="http://schemas.openxmlformats.org/presentationml/2006/ole">
            <mc:AlternateContent xmlns:mc="http://schemas.openxmlformats.org/markup-compatibility/2006">
              <mc:Choice xmlns:v="urn:schemas-microsoft-com:vml" Requires="v">
                <p:oleObj spid="_x0000_s54345" name="Equation" r:id="rId5" imgW="215640" imgH="431640" progId="Equation.DSMT4">
                  <p:embed/>
                </p:oleObj>
              </mc:Choice>
              <mc:Fallback>
                <p:oleObj name="Equation" r:id="rId5" imgW="215640" imgH="431640" progId="Equation.DSMT4">
                  <p:embed/>
                  <p:pic>
                    <p:nvPicPr>
                      <p:cNvPr id="31" name="Object 30" descr="t sub 0"/>
                      <p:cNvPicPr/>
                      <p:nvPr/>
                    </p:nvPicPr>
                    <p:blipFill>
                      <a:blip r:embed="rId6"/>
                      <a:stretch>
                        <a:fillRect/>
                      </a:stretch>
                    </p:blipFill>
                    <p:spPr>
                      <a:xfrm>
                        <a:off x="6709501" y="2628011"/>
                        <a:ext cx="261239" cy="522478"/>
                      </a:xfrm>
                      <a:prstGeom prst="rect">
                        <a:avLst/>
                      </a:prstGeom>
                    </p:spPr>
                  </p:pic>
                </p:oleObj>
              </mc:Fallback>
            </mc:AlternateContent>
          </a:graphicData>
        </a:graphic>
      </p:graphicFrame>
      <p:sp>
        <p:nvSpPr>
          <p:cNvPr id="30" name="Content Placeholder 29"/>
          <p:cNvSpPr>
            <a:spLocks noGrp="1"/>
          </p:cNvSpPr>
          <p:nvPr>
            <p:ph idx="1"/>
          </p:nvPr>
        </p:nvSpPr>
        <p:spPr>
          <a:xfrm>
            <a:off x="7093858" y="2679664"/>
            <a:ext cx="1600200" cy="457200"/>
          </a:xfrm>
        </p:spPr>
        <p:txBody>
          <a:bodyPr/>
          <a:lstStyle/>
          <a:p>
            <a:pPr marL="0" indent="0">
              <a:buNone/>
            </a:pPr>
            <a:r>
              <a:rPr lang="en-US" dirty="0"/>
              <a:t>and write</a:t>
            </a:r>
          </a:p>
        </p:txBody>
      </p:sp>
      <p:graphicFrame>
        <p:nvGraphicFramePr>
          <p:cNvPr id="32" name="Object 31" descr="limit as t approaches t sub 0 of r of t = L"/>
          <p:cNvGraphicFramePr>
            <a:graphicFrameLocks noChangeAspect="1"/>
          </p:cNvGraphicFramePr>
          <p:nvPr/>
        </p:nvGraphicFramePr>
        <p:xfrm>
          <a:off x="3747770" y="3423524"/>
          <a:ext cx="1648460" cy="600710"/>
        </p:xfrm>
        <a:graphic>
          <a:graphicData uri="http://schemas.openxmlformats.org/presentationml/2006/ole">
            <mc:AlternateContent xmlns:mc="http://schemas.openxmlformats.org/markup-compatibility/2006">
              <mc:Choice xmlns:v="urn:schemas-microsoft-com:vml" Requires="v">
                <p:oleObj spid="_x0000_s54346" name="Equation" r:id="rId7" imgW="1498320" imgH="545760" progId="Equation.DSMT4">
                  <p:embed/>
                </p:oleObj>
              </mc:Choice>
              <mc:Fallback>
                <p:oleObj name="Equation" r:id="rId7" imgW="1498320" imgH="545760" progId="Equation.DSMT4">
                  <p:embed/>
                  <p:pic>
                    <p:nvPicPr>
                      <p:cNvPr id="32" name="Object 31" descr="limit as t approaches t sub 0 of r of t = 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7770" y="3423524"/>
                        <a:ext cx="1648460" cy="6007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Content Placeholder 33"/>
          <p:cNvSpPr>
            <a:spLocks noGrp="1"/>
          </p:cNvSpPr>
          <p:nvPr>
            <p:ph idx="1"/>
          </p:nvPr>
        </p:nvSpPr>
        <p:spPr>
          <a:xfrm>
            <a:off x="457200" y="4141240"/>
            <a:ext cx="3164969" cy="506960"/>
          </a:xfrm>
        </p:spPr>
        <p:txBody>
          <a:bodyPr/>
          <a:lstStyle/>
          <a:p>
            <a:pPr marL="0" indent="0">
              <a:buNone/>
            </a:pPr>
            <a:r>
              <a:rPr lang="en-US" dirty="0"/>
              <a:t>if, for every number</a:t>
            </a:r>
            <a:endParaRPr lang="en-IN" dirty="0"/>
          </a:p>
        </p:txBody>
      </p:sp>
      <p:graphicFrame>
        <p:nvGraphicFramePr>
          <p:cNvPr id="35" name="Object 34" descr="varepsilon is greater than 0,"/>
          <p:cNvGraphicFramePr>
            <a:graphicFrameLocks noChangeAspect="1"/>
          </p:cNvGraphicFramePr>
          <p:nvPr/>
        </p:nvGraphicFramePr>
        <p:xfrm>
          <a:off x="3789368" y="4209809"/>
          <a:ext cx="875919" cy="399542"/>
        </p:xfrm>
        <a:graphic>
          <a:graphicData uri="http://schemas.openxmlformats.org/presentationml/2006/ole">
            <mc:AlternateContent xmlns:mc="http://schemas.openxmlformats.org/markup-compatibility/2006">
              <mc:Choice xmlns:v="urn:schemas-microsoft-com:vml" Requires="v">
                <p:oleObj spid="_x0000_s54347" name="Equation" r:id="rId9" imgW="723600" imgH="330120" progId="Equation.DSMT4">
                  <p:embed/>
                </p:oleObj>
              </mc:Choice>
              <mc:Fallback>
                <p:oleObj name="Equation" r:id="rId9" imgW="723600" imgH="330120" progId="Equation.DSMT4">
                  <p:embed/>
                  <p:pic>
                    <p:nvPicPr>
                      <p:cNvPr id="35" name="Object 34" descr="varepsilon is greater than 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9368" y="4209809"/>
                        <a:ext cx="875919" cy="399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Content Placeholder 36"/>
          <p:cNvSpPr>
            <a:spLocks noGrp="1"/>
          </p:cNvSpPr>
          <p:nvPr>
            <p:ph idx="1"/>
          </p:nvPr>
        </p:nvSpPr>
        <p:spPr>
          <a:xfrm>
            <a:off x="4832486" y="4179891"/>
            <a:ext cx="2376170" cy="468309"/>
          </a:xfrm>
        </p:spPr>
        <p:txBody>
          <a:bodyPr/>
          <a:lstStyle/>
          <a:p>
            <a:pPr marL="0" indent="0">
              <a:buNone/>
            </a:pPr>
            <a:r>
              <a:rPr lang="en-US" dirty="0"/>
              <a:t>there exists a</a:t>
            </a:r>
            <a:endParaRPr lang="en-IN" dirty="0"/>
          </a:p>
        </p:txBody>
      </p:sp>
      <p:sp>
        <p:nvSpPr>
          <p:cNvPr id="39" name="Content Placeholder 38"/>
          <p:cNvSpPr>
            <a:spLocks noGrp="1"/>
          </p:cNvSpPr>
          <p:nvPr>
            <p:ph idx="1"/>
          </p:nvPr>
        </p:nvSpPr>
        <p:spPr>
          <a:xfrm>
            <a:off x="422787" y="4722326"/>
            <a:ext cx="3738905" cy="496953"/>
          </a:xfrm>
        </p:spPr>
        <p:txBody>
          <a:bodyPr/>
          <a:lstStyle/>
          <a:p>
            <a:pPr marL="0" indent="0">
              <a:spcBef>
                <a:spcPts val="24"/>
              </a:spcBef>
              <a:buNone/>
            </a:pPr>
            <a:r>
              <a:rPr lang="en-US" dirty="0"/>
              <a:t>corresponding number</a:t>
            </a:r>
            <a:endParaRPr lang="en-US" i="1" dirty="0"/>
          </a:p>
        </p:txBody>
      </p:sp>
      <p:graphicFrame>
        <p:nvGraphicFramePr>
          <p:cNvPr id="45" name="Object 44" descr="delta is greater than 0"/>
          <p:cNvGraphicFramePr>
            <a:graphicFrameLocks noChangeAspect="1"/>
          </p:cNvGraphicFramePr>
          <p:nvPr/>
        </p:nvGraphicFramePr>
        <p:xfrm>
          <a:off x="4203852" y="4801641"/>
          <a:ext cx="814451" cy="338074"/>
        </p:xfrm>
        <a:graphic>
          <a:graphicData uri="http://schemas.openxmlformats.org/presentationml/2006/ole">
            <mc:AlternateContent xmlns:mc="http://schemas.openxmlformats.org/markup-compatibility/2006">
              <mc:Choice xmlns:v="urn:schemas-microsoft-com:vml" Requires="v">
                <p:oleObj spid="_x0000_s54348" name="Equation" r:id="rId11" imgW="672840" imgH="279360" progId="Equation.DSMT4">
                  <p:embed/>
                </p:oleObj>
              </mc:Choice>
              <mc:Fallback>
                <p:oleObj name="Equation" r:id="rId11" imgW="672840" imgH="279360" progId="Equation.DSMT4">
                  <p:embed/>
                  <p:pic>
                    <p:nvPicPr>
                      <p:cNvPr id="45" name="Object 44" descr="delta is greater than 0"/>
                      <p:cNvPicPr/>
                      <p:nvPr/>
                    </p:nvPicPr>
                    <p:blipFill>
                      <a:blip r:embed="rId12"/>
                      <a:stretch>
                        <a:fillRect/>
                      </a:stretch>
                    </p:blipFill>
                    <p:spPr>
                      <a:xfrm>
                        <a:off x="4203852" y="4801641"/>
                        <a:ext cx="814451" cy="338074"/>
                      </a:xfrm>
                      <a:prstGeom prst="rect">
                        <a:avLst/>
                      </a:prstGeom>
                    </p:spPr>
                  </p:pic>
                </p:oleObj>
              </mc:Fallback>
            </mc:AlternateContent>
          </a:graphicData>
        </a:graphic>
      </p:graphicFrame>
      <p:sp>
        <p:nvSpPr>
          <p:cNvPr id="42" name="Content Placeholder 41"/>
          <p:cNvSpPr>
            <a:spLocks noGrp="1"/>
          </p:cNvSpPr>
          <p:nvPr>
            <p:ph idx="1"/>
          </p:nvPr>
        </p:nvSpPr>
        <p:spPr>
          <a:xfrm>
            <a:off x="5123245" y="4742010"/>
            <a:ext cx="2582939" cy="477269"/>
          </a:xfrm>
        </p:spPr>
        <p:txBody>
          <a:bodyPr/>
          <a:lstStyle/>
          <a:p>
            <a:pPr marL="0" indent="0">
              <a:buNone/>
            </a:pPr>
            <a:r>
              <a:rPr lang="en-US" dirty="0"/>
              <a:t>such that for all</a:t>
            </a:r>
            <a:endParaRPr lang="en-US" i="1" dirty="0"/>
          </a:p>
        </p:txBody>
      </p:sp>
      <p:graphicFrame>
        <p:nvGraphicFramePr>
          <p:cNvPr id="43" name="Object 42" descr="t is an element of D"/>
          <p:cNvGraphicFramePr>
            <a:graphicFrameLocks noChangeAspect="1"/>
          </p:cNvGraphicFramePr>
          <p:nvPr/>
        </p:nvGraphicFramePr>
        <p:xfrm>
          <a:off x="7777801" y="4776699"/>
          <a:ext cx="823297" cy="348318"/>
        </p:xfrm>
        <a:graphic>
          <a:graphicData uri="http://schemas.openxmlformats.org/presentationml/2006/ole">
            <mc:AlternateContent xmlns:mc="http://schemas.openxmlformats.org/markup-compatibility/2006">
              <mc:Choice xmlns:v="urn:schemas-microsoft-com:vml" Requires="v">
                <p:oleObj spid="_x0000_s54349" name="Equation" r:id="rId13" imgW="660240" imgH="279360" progId="Equation.DSMT4">
                  <p:embed/>
                </p:oleObj>
              </mc:Choice>
              <mc:Fallback>
                <p:oleObj name="Equation" r:id="rId13" imgW="660240" imgH="279360" progId="Equation.DSMT4">
                  <p:embed/>
                  <p:pic>
                    <p:nvPicPr>
                      <p:cNvPr id="43" name="Object 42" descr="t is an element of 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7801" y="4776699"/>
                        <a:ext cx="823297" cy="348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descr="the absolute value of start expression r of t minus L end expression is less than varepsilon whenever 0 is less than absolute value of start expression t minus t sub 0 end expression, is less than delta."/>
          <p:cNvGraphicFramePr>
            <a:graphicFrameLocks noChangeAspect="1"/>
          </p:cNvGraphicFramePr>
          <p:nvPr/>
        </p:nvGraphicFramePr>
        <p:xfrm>
          <a:off x="1609725" y="5584825"/>
          <a:ext cx="5994400" cy="531813"/>
        </p:xfrm>
        <a:graphic>
          <a:graphicData uri="http://schemas.openxmlformats.org/presentationml/2006/ole">
            <mc:AlternateContent xmlns:mc="http://schemas.openxmlformats.org/markup-compatibility/2006">
              <mc:Choice xmlns:v="urn:schemas-microsoft-com:vml" Requires="v">
                <p:oleObj spid="_x0000_s54350" name="Equation" r:id="rId15" imgW="5448240" imgH="482400" progId="Equation.DSMT4">
                  <p:embed/>
                </p:oleObj>
              </mc:Choice>
              <mc:Fallback>
                <p:oleObj name="Equation" r:id="rId15" imgW="5448240" imgH="482400" progId="Equation.DSMT4">
                  <p:embed/>
                  <p:pic>
                    <p:nvPicPr>
                      <p:cNvPr id="44" name="Object 43" descr="the absolute value of start expression r of t minus L end expression is less than varepsilon whenever 0 is less than absolute value of start expression t minus t sub 0 end expression, is less than delta."/>
                      <p:cNvPicPr>
                        <a:picLocks noChangeAspect="1" noChangeArrowheads="1"/>
                      </p:cNvPicPr>
                      <p:nvPr/>
                    </p:nvPicPr>
                    <p:blipFill>
                      <a:blip r:embed="rId16"/>
                      <a:srcRect/>
                      <a:stretch>
                        <a:fillRect/>
                      </a:stretch>
                    </p:blipFill>
                    <p:spPr bwMode="auto">
                      <a:xfrm>
                        <a:off x="1609725" y="5584825"/>
                        <a:ext cx="59944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06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and Continuity </a:t>
            </a:r>
            <a:r>
              <a:rPr lang="en-US" sz="2000" b="0" dirty="0"/>
              <a:t>(2 of 3)</a:t>
            </a:r>
            <a:endParaRPr lang="en-IN" dirty="0"/>
          </a:p>
        </p:txBody>
      </p:sp>
      <p:sp>
        <p:nvSpPr>
          <p:cNvPr id="3" name="Content Placeholder 2"/>
          <p:cNvSpPr>
            <a:spLocks noGrp="1"/>
          </p:cNvSpPr>
          <p:nvPr>
            <p:ph idx="1"/>
          </p:nvPr>
        </p:nvSpPr>
        <p:spPr>
          <a:xfrm>
            <a:off x="457200" y="1600200"/>
            <a:ext cx="2110154" cy="498231"/>
          </a:xfrm>
        </p:spPr>
        <p:txBody>
          <a:bodyPr/>
          <a:lstStyle/>
          <a:p>
            <a:pPr marL="0" indent="0">
              <a:buNone/>
            </a:pPr>
            <a:r>
              <a:rPr lang="en-US" b="1" dirty="0"/>
              <a:t>Example: </a:t>
            </a:r>
            <a:r>
              <a:rPr lang="en-US" dirty="0"/>
              <a:t>If</a:t>
            </a:r>
            <a:endParaRPr lang="en-IN" dirty="0"/>
          </a:p>
        </p:txBody>
      </p:sp>
      <p:graphicFrame>
        <p:nvGraphicFramePr>
          <p:cNvPr id="22" name="Object 21" descr="r of t = left parenthesis cosine of t right parenthesis, i + left parenthesis sine of t right parenthesis, j + t k, then"/>
          <p:cNvGraphicFramePr>
            <a:graphicFrameLocks noChangeAspect="1"/>
          </p:cNvGraphicFramePr>
          <p:nvPr/>
        </p:nvGraphicFramePr>
        <p:xfrm>
          <a:off x="2654996" y="1624873"/>
          <a:ext cx="5154930" cy="447040"/>
        </p:xfrm>
        <a:graphic>
          <a:graphicData uri="http://schemas.openxmlformats.org/presentationml/2006/ole">
            <mc:AlternateContent xmlns:mc="http://schemas.openxmlformats.org/markup-compatibility/2006">
              <mc:Choice xmlns:v="urn:schemas-microsoft-com:vml" Requires="v">
                <p:oleObj spid="_x0000_s55328" name="Equation" r:id="rId3" imgW="4686120" imgH="406080" progId="Equation.DSMT4">
                  <p:embed/>
                </p:oleObj>
              </mc:Choice>
              <mc:Fallback>
                <p:oleObj name="Equation" r:id="rId3" imgW="4686120" imgH="406080" progId="Equation.DSMT4">
                  <p:embed/>
                  <p:pic>
                    <p:nvPicPr>
                      <p:cNvPr id="22" name="Object 21" descr="r of t = left parenthesis cosine of t right parenthesis, i + left parenthesis sine of t right parenthesis, j + t k, then"/>
                      <p:cNvPicPr/>
                      <p:nvPr/>
                    </p:nvPicPr>
                    <p:blipFill>
                      <a:blip r:embed="rId4"/>
                      <a:stretch>
                        <a:fillRect/>
                      </a:stretch>
                    </p:blipFill>
                    <p:spPr>
                      <a:xfrm>
                        <a:off x="2654996" y="1624873"/>
                        <a:ext cx="5154930" cy="447040"/>
                      </a:xfrm>
                      <a:prstGeom prst="rect">
                        <a:avLst/>
                      </a:prstGeom>
                    </p:spPr>
                  </p:pic>
                </p:oleObj>
              </mc:Fallback>
            </mc:AlternateContent>
          </a:graphicData>
        </a:graphic>
      </p:graphicFrame>
      <p:graphicFrame>
        <p:nvGraphicFramePr>
          <p:cNvPr id="23" name="Object 22" descr="limit as t approaches start fraction pi over 4 end fraction of r of t = left parenthesis limit as t approaches start fraction pi over 4 end fraction of cosine of t right parenthesis, i + left parenthesis limit as t approaches start fraction pi over 4 end fraction of sine of t right parenthesis, j + left parenthesis limit as t approaches start fraction pi over 4 end fraction of t right parenthesis, k"/>
          <p:cNvGraphicFramePr>
            <a:graphicFrameLocks noChangeAspect="1"/>
          </p:cNvGraphicFramePr>
          <p:nvPr/>
        </p:nvGraphicFramePr>
        <p:xfrm>
          <a:off x="1160526" y="2453386"/>
          <a:ext cx="6822948" cy="1290828"/>
        </p:xfrm>
        <a:graphic>
          <a:graphicData uri="http://schemas.openxmlformats.org/presentationml/2006/ole">
            <mc:AlternateContent xmlns:mc="http://schemas.openxmlformats.org/markup-compatibility/2006">
              <mc:Choice xmlns:v="urn:schemas-microsoft-com:vml" Requires="v">
                <p:oleObj spid="_x0000_s55329" name="Equation" r:id="rId5" imgW="5638680" imgH="1066680" progId="Equation.DSMT4">
                  <p:embed/>
                </p:oleObj>
              </mc:Choice>
              <mc:Fallback>
                <p:oleObj name="Equation" r:id="rId5" imgW="5638680" imgH="1066680" progId="Equation.DSMT4">
                  <p:embed/>
                  <p:pic>
                    <p:nvPicPr>
                      <p:cNvPr id="23" name="Object 22" descr="limit as t approaches start fraction pi over 4 end fraction of r of t = left parenthesis limit as t approaches start fraction pi over 4 end fraction of cosine of t right parenthesis, i + left parenthesis limit as t approaches start fraction pi over 4 end fraction of sine of t right parenthesis, j + left parenthesis limit as t approaches start fraction pi over 4 end fraction of t right parenthesis, k"/>
                      <p:cNvPicPr>
                        <a:picLocks noChangeAspect="1" noChangeArrowheads="1"/>
                      </p:cNvPicPr>
                      <p:nvPr/>
                    </p:nvPicPr>
                    <p:blipFill>
                      <a:blip r:embed="rId6"/>
                      <a:srcRect/>
                      <a:stretch>
                        <a:fillRect/>
                      </a:stretch>
                    </p:blipFill>
                    <p:spPr bwMode="auto">
                      <a:xfrm>
                        <a:off x="1160526" y="2453386"/>
                        <a:ext cx="6822948" cy="12908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descr="= start fraction radical 2 over 2 end fraction i + start fraction radical 2 over 2 end fraction j + start fraction pi over 4 end fraction k."/>
          <p:cNvGraphicFramePr>
            <a:graphicFrameLocks noChangeAspect="1"/>
          </p:cNvGraphicFramePr>
          <p:nvPr/>
        </p:nvGraphicFramePr>
        <p:xfrm>
          <a:off x="2361994" y="3886200"/>
          <a:ext cx="2776271" cy="887263"/>
        </p:xfrm>
        <a:graphic>
          <a:graphicData uri="http://schemas.openxmlformats.org/presentationml/2006/ole">
            <mc:AlternateContent xmlns:mc="http://schemas.openxmlformats.org/markup-compatibility/2006">
              <mc:Choice xmlns:v="urn:schemas-microsoft-com:vml" Requires="v">
                <p:oleObj spid="_x0000_s55330" name="Equation" r:id="rId7" imgW="2463480" imgH="787320" progId="Equation.DSMT4">
                  <p:embed/>
                </p:oleObj>
              </mc:Choice>
              <mc:Fallback>
                <p:oleObj name="Equation" r:id="rId7" imgW="2463480" imgH="787320" progId="Equation.DSMT4">
                  <p:embed/>
                  <p:pic>
                    <p:nvPicPr>
                      <p:cNvPr id="24" name="Object 23" descr="= start fraction radical 2 over 2 end fraction i + start fraction radical 2 over 2 end fraction j + start fraction pi over 4 end fraction 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1994" y="3886200"/>
                        <a:ext cx="2776271" cy="88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157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and Continuity </a:t>
            </a:r>
            <a:r>
              <a:rPr lang="en-US" sz="2000" b="0" dirty="0"/>
              <a:t>(3 of 3)</a:t>
            </a:r>
            <a:endParaRPr lang="en-IN" dirty="0"/>
          </a:p>
        </p:txBody>
      </p:sp>
      <p:sp>
        <p:nvSpPr>
          <p:cNvPr id="3" name="Content Placeholder 2"/>
          <p:cNvSpPr>
            <a:spLocks noGrp="1"/>
          </p:cNvSpPr>
          <p:nvPr>
            <p:ph idx="1"/>
          </p:nvPr>
        </p:nvSpPr>
        <p:spPr>
          <a:xfrm>
            <a:off x="457200" y="1600200"/>
            <a:ext cx="4648200" cy="486508"/>
          </a:xfrm>
        </p:spPr>
        <p:txBody>
          <a:bodyPr/>
          <a:lstStyle/>
          <a:p>
            <a:pPr marL="0" indent="0">
              <a:buNone/>
            </a:pPr>
            <a:r>
              <a:rPr lang="en-US" b="1" dirty="0"/>
              <a:t>Definition:</a:t>
            </a:r>
            <a:r>
              <a:rPr lang="en-US" dirty="0"/>
              <a:t> A vector function</a:t>
            </a:r>
            <a:endParaRPr lang="en-IN" dirty="0"/>
          </a:p>
        </p:txBody>
      </p:sp>
      <p:graphicFrame>
        <p:nvGraphicFramePr>
          <p:cNvPr id="22" name="Object 21" descr="r of t"/>
          <p:cNvGraphicFramePr>
            <a:graphicFrameLocks noChangeAspect="1"/>
          </p:cNvGraphicFramePr>
          <p:nvPr/>
        </p:nvGraphicFramePr>
        <p:xfrm>
          <a:off x="5207206" y="1607750"/>
          <a:ext cx="656263" cy="462367"/>
        </p:xfrm>
        <a:graphic>
          <a:graphicData uri="http://schemas.openxmlformats.org/presentationml/2006/ole">
            <mc:AlternateContent xmlns:mc="http://schemas.openxmlformats.org/markup-compatibility/2006">
              <mc:Choice xmlns:v="urn:schemas-microsoft-com:vml" Requires="v">
                <p:oleObj spid="_x0000_s56352" name="Equation" r:id="rId3" imgW="558720" imgH="393480" progId="Equation.DSMT4">
                  <p:embed/>
                </p:oleObj>
              </mc:Choice>
              <mc:Fallback>
                <p:oleObj name="Equation" r:id="rId3" imgW="558720" imgH="393480" progId="Equation.DSMT4">
                  <p:embed/>
                  <p:pic>
                    <p:nvPicPr>
                      <p:cNvPr id="22" name="Object 21" descr="r of t"/>
                      <p:cNvPicPr/>
                      <p:nvPr/>
                    </p:nvPicPr>
                    <p:blipFill>
                      <a:blip r:embed="rId4"/>
                      <a:stretch>
                        <a:fillRect/>
                      </a:stretch>
                    </p:blipFill>
                    <p:spPr>
                      <a:xfrm>
                        <a:off x="5207206" y="1607750"/>
                        <a:ext cx="656263" cy="462367"/>
                      </a:xfrm>
                      <a:prstGeom prst="rect">
                        <a:avLst/>
                      </a:prstGeom>
                    </p:spPr>
                  </p:pic>
                </p:oleObj>
              </mc:Fallback>
            </mc:AlternateContent>
          </a:graphicData>
        </a:graphic>
      </p:graphicFrame>
      <p:sp>
        <p:nvSpPr>
          <p:cNvPr id="24" name="Content Placeholder 23"/>
          <p:cNvSpPr>
            <a:spLocks noGrp="1"/>
          </p:cNvSpPr>
          <p:nvPr>
            <p:ph idx="1"/>
          </p:nvPr>
        </p:nvSpPr>
        <p:spPr>
          <a:xfrm>
            <a:off x="6023331" y="1621521"/>
            <a:ext cx="2514600" cy="457200"/>
          </a:xfrm>
        </p:spPr>
        <p:txBody>
          <a:bodyPr/>
          <a:lstStyle/>
          <a:p>
            <a:pPr marL="0" indent="0">
              <a:buNone/>
            </a:pPr>
            <a:r>
              <a:rPr lang="en-US" dirty="0"/>
              <a:t>is </a:t>
            </a:r>
            <a:r>
              <a:rPr lang="en-US" b="1" dirty="0"/>
              <a:t>continuous</a:t>
            </a:r>
            <a:endParaRPr lang="en-IN" dirty="0"/>
          </a:p>
        </p:txBody>
      </p:sp>
      <p:sp>
        <p:nvSpPr>
          <p:cNvPr id="26" name="Content Placeholder 25"/>
          <p:cNvSpPr>
            <a:spLocks noGrp="1"/>
          </p:cNvSpPr>
          <p:nvPr>
            <p:ph idx="1"/>
          </p:nvPr>
        </p:nvSpPr>
        <p:spPr>
          <a:xfrm>
            <a:off x="457200" y="2130855"/>
            <a:ext cx="1828800" cy="486239"/>
          </a:xfrm>
        </p:spPr>
        <p:txBody>
          <a:bodyPr/>
          <a:lstStyle/>
          <a:p>
            <a:pPr marL="0" indent="0">
              <a:buNone/>
            </a:pPr>
            <a:r>
              <a:rPr lang="en-US" b="1" dirty="0"/>
              <a:t>at a point</a:t>
            </a:r>
            <a:endParaRPr lang="en-IN" dirty="0"/>
          </a:p>
        </p:txBody>
      </p:sp>
      <p:graphicFrame>
        <p:nvGraphicFramePr>
          <p:cNvPr id="27" name="Object 26" descr="t = t sub 0"/>
          <p:cNvGraphicFramePr>
            <a:graphicFrameLocks noChangeAspect="1"/>
          </p:cNvGraphicFramePr>
          <p:nvPr/>
        </p:nvGraphicFramePr>
        <p:xfrm>
          <a:off x="2342959" y="2158215"/>
          <a:ext cx="792860" cy="499209"/>
        </p:xfrm>
        <a:graphic>
          <a:graphicData uri="http://schemas.openxmlformats.org/presentationml/2006/ole">
            <mc:AlternateContent xmlns:mc="http://schemas.openxmlformats.org/markup-compatibility/2006">
              <mc:Choice xmlns:v="urn:schemas-microsoft-com:vml" Requires="v">
                <p:oleObj spid="_x0000_s56353" name="Equation" r:id="rId5" imgW="685800" imgH="431640" progId="Equation.DSMT4">
                  <p:embed/>
                </p:oleObj>
              </mc:Choice>
              <mc:Fallback>
                <p:oleObj name="Equation" r:id="rId5" imgW="685800" imgH="431640" progId="Equation.DSMT4">
                  <p:embed/>
                  <p:pic>
                    <p:nvPicPr>
                      <p:cNvPr id="27" name="Object 26" descr="t = t sub 0"/>
                      <p:cNvPicPr/>
                      <p:nvPr/>
                    </p:nvPicPr>
                    <p:blipFill>
                      <a:blip r:embed="rId6"/>
                      <a:stretch>
                        <a:fillRect/>
                      </a:stretch>
                    </p:blipFill>
                    <p:spPr>
                      <a:xfrm>
                        <a:off x="2342959" y="2158215"/>
                        <a:ext cx="792860" cy="499209"/>
                      </a:xfrm>
                      <a:prstGeom prst="rect">
                        <a:avLst/>
                      </a:prstGeom>
                    </p:spPr>
                  </p:pic>
                </p:oleObj>
              </mc:Fallback>
            </mc:AlternateContent>
          </a:graphicData>
        </a:graphic>
      </p:graphicFrame>
      <p:sp>
        <p:nvSpPr>
          <p:cNvPr id="29" name="Content Placeholder 28"/>
          <p:cNvSpPr>
            <a:spLocks noGrp="1"/>
          </p:cNvSpPr>
          <p:nvPr>
            <p:ph idx="1"/>
          </p:nvPr>
        </p:nvSpPr>
        <p:spPr>
          <a:xfrm>
            <a:off x="3256377" y="2171196"/>
            <a:ext cx="2499653" cy="478220"/>
          </a:xfrm>
        </p:spPr>
        <p:txBody>
          <a:bodyPr/>
          <a:lstStyle/>
          <a:p>
            <a:pPr marL="0" indent="0">
              <a:buNone/>
            </a:pPr>
            <a:r>
              <a:rPr lang="en-US" dirty="0"/>
              <a:t>in its domain if</a:t>
            </a:r>
            <a:endParaRPr lang="en-IN" dirty="0"/>
          </a:p>
        </p:txBody>
      </p:sp>
      <p:graphicFrame>
        <p:nvGraphicFramePr>
          <p:cNvPr id="30" name="Object 29" descr="limit sub t approaches t sub 0 of r of t = r left parenthesis t sub 0 right parenthesis."/>
          <p:cNvGraphicFramePr>
            <a:graphicFrameLocks noChangeAspect="1"/>
          </p:cNvGraphicFramePr>
          <p:nvPr/>
        </p:nvGraphicFramePr>
        <p:xfrm>
          <a:off x="5853496" y="2138299"/>
          <a:ext cx="2872411" cy="534758"/>
        </p:xfrm>
        <a:graphic>
          <a:graphicData uri="http://schemas.openxmlformats.org/presentationml/2006/ole">
            <mc:AlternateContent xmlns:mc="http://schemas.openxmlformats.org/markup-compatibility/2006">
              <mc:Choice xmlns:v="urn:schemas-microsoft-com:vml" Requires="v">
                <p:oleObj spid="_x0000_s56354" name="Equation" r:id="rId7" imgW="2387520" imgH="444240" progId="Equation.DSMT4">
                  <p:embed/>
                </p:oleObj>
              </mc:Choice>
              <mc:Fallback>
                <p:oleObj name="Equation" r:id="rId7" imgW="2387520" imgH="444240" progId="Equation.DSMT4">
                  <p:embed/>
                  <p:pic>
                    <p:nvPicPr>
                      <p:cNvPr id="30" name="Object 29" descr="limit sub t approaches t sub 0 of r of t = r left parenthesis t sub 0 right parenthesi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3496" y="2138299"/>
                        <a:ext cx="2872411" cy="534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Content Placeholder 31"/>
          <p:cNvSpPr>
            <a:spLocks noGrp="1"/>
          </p:cNvSpPr>
          <p:nvPr>
            <p:ph idx="1"/>
          </p:nvPr>
        </p:nvSpPr>
        <p:spPr>
          <a:xfrm>
            <a:off x="457200" y="2736895"/>
            <a:ext cx="8268707" cy="990600"/>
          </a:xfrm>
        </p:spPr>
        <p:txBody>
          <a:bodyPr/>
          <a:lstStyle/>
          <a:p>
            <a:pPr marL="0" indent="0">
              <a:buNone/>
            </a:pPr>
            <a:r>
              <a:rPr lang="en-US" dirty="0"/>
              <a:t>The function is </a:t>
            </a:r>
            <a:r>
              <a:rPr lang="en-US" b="1" dirty="0"/>
              <a:t>continuous</a:t>
            </a:r>
            <a:r>
              <a:rPr lang="en-US" dirty="0"/>
              <a:t> if it is continuous at every point in its domain.</a:t>
            </a:r>
          </a:p>
        </p:txBody>
      </p:sp>
    </p:spTree>
    <p:extLst>
      <p:ext uri="{BB962C8B-B14F-4D97-AF65-F5344CB8AC3E}">
        <p14:creationId xmlns:p14="http://schemas.microsoft.com/office/powerpoint/2010/main" val="4796441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729BE1-8109-4334-B486-C5687F3E5873}">
  <ds:schemaRefs>
    <ds:schemaRef ds:uri="http://schemas.microsoft.com/sharepoint/v3/contenttype/forms"/>
  </ds:schemaRefs>
</ds:datastoreItem>
</file>

<file path=customXml/itemProps2.xml><?xml version="1.0" encoding="utf-8"?>
<ds:datastoreItem xmlns:ds="http://schemas.openxmlformats.org/officeDocument/2006/customXml" ds:itemID="{F29AA705-8AB3-4C9D-B3AB-3BC3374F0410}">
  <ds:schemaRef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6125ffc9-2c56-435e-8267-1393444907b2"/>
    <ds:schemaRef ds:uri="7c1bd8dc-4e40-424f-a15f-9ffcd522197f"/>
  </ds:schemaRefs>
</ds:datastoreItem>
</file>

<file path=customXml/itemProps3.xml><?xml version="1.0" encoding="utf-8"?>
<ds:datastoreItem xmlns:ds="http://schemas.openxmlformats.org/officeDocument/2006/customXml" ds:itemID="{9EF0AD63-C682-412B-9196-8DCC7A17E4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Horizon</Template>
  <TotalTime>17999</TotalTime>
  <Words>3018</Words>
  <Application>Microsoft Office PowerPoint</Application>
  <PresentationFormat>On-screen Show (4:3)</PresentationFormat>
  <Paragraphs>271</Paragraphs>
  <Slides>57</Slides>
  <Notes>11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57</vt:i4>
      </vt:variant>
    </vt:vector>
  </HeadingPairs>
  <TitlesOfParts>
    <vt:vector size="66" baseType="lpstr">
      <vt:lpstr>Arial</vt:lpstr>
      <vt:lpstr>Arial (Heading)</vt:lpstr>
      <vt:lpstr>Noto Sans Symbols</vt:lpstr>
      <vt:lpstr>Times New Roman</vt:lpstr>
      <vt:lpstr>Verdana</vt:lpstr>
      <vt:lpstr>Wingdings</vt:lpstr>
      <vt:lpstr>508 Lecture</vt:lpstr>
      <vt:lpstr>1_508 Lecture</vt:lpstr>
      <vt:lpstr>Equation</vt:lpstr>
      <vt:lpstr>Thomas’ Calculus: Early Transcendentals</vt:lpstr>
      <vt:lpstr>Section 13.1 Curves in Space and Their Tangents</vt:lpstr>
      <vt:lpstr>Curves in Space and Their Tangents (1 of 4)</vt:lpstr>
      <vt:lpstr>Curves in Space and Their Tangents (2 of 4)</vt:lpstr>
      <vt:lpstr>Curves in Space and Their Tangents (3 of 4)</vt:lpstr>
      <vt:lpstr>Curves in Space and Their Tangents (4 of 4)</vt:lpstr>
      <vt:lpstr>Limits and Continuity (1 of 3)</vt:lpstr>
      <vt:lpstr>Limits and Continuity (2 of 3)</vt:lpstr>
      <vt:lpstr>Limits and Continuity (3 of 3)</vt:lpstr>
      <vt:lpstr>Derivatives and Motion (1 of 7)</vt:lpstr>
      <vt:lpstr>Derivatives and Motion (2 of 7)</vt:lpstr>
      <vt:lpstr>Derivatives and Motion (3 of 7)</vt:lpstr>
      <vt:lpstr>Derivatives and Motion (4 of 7)</vt:lpstr>
      <vt:lpstr>Derivatives and Motion (5 of 7)</vt:lpstr>
      <vt:lpstr>Derivatives and Motion (6 of 7)</vt:lpstr>
      <vt:lpstr>Derivatives and Motion (7 of 7)</vt:lpstr>
      <vt:lpstr>Differentiation Rules (1 of 2)</vt:lpstr>
      <vt:lpstr>Differentiation Rules (2 of 2)</vt:lpstr>
      <vt:lpstr>Vector Functions of Constant Length (1 of 2)</vt:lpstr>
      <vt:lpstr>Vector Functions of Constant Length (2 of 2)</vt:lpstr>
      <vt:lpstr>Section 13.2 Integrals of Vector Functions; Projectile Motion</vt:lpstr>
      <vt:lpstr>Integrals of Vector Functions (1 of 9)</vt:lpstr>
      <vt:lpstr>Integrals of Vector Functions (2 of 9)</vt:lpstr>
      <vt:lpstr>Integrals of Vector Functions (3 of 9)</vt:lpstr>
      <vt:lpstr>Integrals of Vector Functions (4 of 9)</vt:lpstr>
      <vt:lpstr>Integrals of Vector Functions (5 of 9)</vt:lpstr>
      <vt:lpstr>Integrals of Vector Functions (6 of 9)</vt:lpstr>
      <vt:lpstr>Integrals of Vector Functions (7 of 9)</vt:lpstr>
      <vt:lpstr>Integrals of Vector Functions (8 of 9)</vt:lpstr>
      <vt:lpstr>Integrals of Vector Functions (9 of 9)</vt:lpstr>
      <vt:lpstr>The Vector and Parametric Equations for Ideal Projectile Motion (1 of 5)</vt:lpstr>
      <vt:lpstr>The Vector and Parametric Equations for Ideal Projectile Motion (2 of 5)</vt:lpstr>
      <vt:lpstr>The Vector and Parametric Equations for Ideal Projectile Motion (3 of 5)</vt:lpstr>
      <vt:lpstr>The Vector and Parametric Equations for Ideal Projectile Motion (4 of 5)</vt:lpstr>
      <vt:lpstr>The Vector and Parametric Equations for Ideal Projectile Motion (5 of 5)</vt:lpstr>
      <vt:lpstr>Projectile Motion with Wind Gusts (1 of 8)</vt:lpstr>
      <vt:lpstr>Projectile Motion with Wind Gusts (2 of 8)</vt:lpstr>
      <vt:lpstr>Projectile Motion with Wind Gusts (3 of 8)</vt:lpstr>
      <vt:lpstr>Projectile Motion with Wind Gusts (4 of 8)</vt:lpstr>
      <vt:lpstr>Projectile Motion with Wind Gusts (5 of 8)</vt:lpstr>
      <vt:lpstr>Projectile Motion with Wind Gusts (6 of 8)</vt:lpstr>
      <vt:lpstr>Projectile Motion with Wind Gusts (7 of 8)</vt:lpstr>
      <vt:lpstr>Projectile Motion with Wind Gusts (8 of 8)</vt:lpstr>
      <vt:lpstr>Section 13.3 Arc Length in Space</vt:lpstr>
      <vt:lpstr>Arc Length Along a Space Curve (1 of 8)</vt:lpstr>
      <vt:lpstr>Arc Length Along a Space Curve (2 of 8)</vt:lpstr>
      <vt:lpstr>Arc Length Along a Space Curve (3 of 8)</vt:lpstr>
      <vt:lpstr>Arc Length Along a Space Curve (4 of 8)</vt:lpstr>
      <vt:lpstr>Arc Length Along a Space Curve (5 of 8)</vt:lpstr>
      <vt:lpstr>Arc Length Along a Space Curve (6 of 8)</vt:lpstr>
      <vt:lpstr>Arc Length Along a Space Curve (7 of 8)</vt:lpstr>
      <vt:lpstr>Arc Length Along a Space Curve (8 of 8)</vt:lpstr>
      <vt:lpstr>Speed on a Smooth Curve</vt:lpstr>
      <vt:lpstr>Unit Tangent Vector (1 of 3)</vt:lpstr>
      <vt:lpstr>Unit Tangent Vector (2 of 3)</vt:lpstr>
      <vt:lpstr>Unit Tangent Vector (3 of 3)</vt:lpstr>
      <vt:lpstr>Copyright</vt:lpstr>
    </vt:vector>
  </TitlesOfParts>
  <Manager/>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13, Vector-Valued Functions and Motion in Space</dc:title>
  <dc:subject>Math</dc:subject>
  <dc:creator>Hass/Heil/Bogacki/Weir</dc:creator>
  <cp:keywords>Thomas’ Calculus</cp:keywords>
  <dc:description>Long description alt-text is inserted in the notes pane.</dc:description>
  <cp:lastModifiedBy>Chellapandi Murugan</cp:lastModifiedBy>
  <cp:revision>5520</cp:revision>
  <dcterms:created xsi:type="dcterms:W3CDTF">2014-07-14T20:04:21Z</dcterms:created>
  <dcterms:modified xsi:type="dcterms:W3CDTF">2022-04-27T08:31:33Z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