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55"/>
  </p:notesMasterIdLst>
  <p:handoutMasterIdLst>
    <p:handoutMasterId r:id="rId56"/>
  </p:handoutMasterIdLst>
  <p:sldIdLst>
    <p:sldId id="1406" r:id="rId6"/>
    <p:sldId id="1358" r:id="rId7"/>
    <p:sldId id="1359" r:id="rId8"/>
    <p:sldId id="1360" r:id="rId9"/>
    <p:sldId id="1361" r:id="rId10"/>
    <p:sldId id="1362" r:id="rId11"/>
    <p:sldId id="1363" r:id="rId12"/>
    <p:sldId id="1364" r:id="rId13"/>
    <p:sldId id="1365" r:id="rId14"/>
    <p:sldId id="1366" r:id="rId15"/>
    <p:sldId id="1367" r:id="rId16"/>
    <p:sldId id="1368" r:id="rId17"/>
    <p:sldId id="1369" r:id="rId18"/>
    <p:sldId id="1370" r:id="rId19"/>
    <p:sldId id="1371" r:id="rId20"/>
    <p:sldId id="1372" r:id="rId21"/>
    <p:sldId id="1373" r:id="rId22"/>
    <p:sldId id="1374" r:id="rId23"/>
    <p:sldId id="1375" r:id="rId24"/>
    <p:sldId id="1376" r:id="rId25"/>
    <p:sldId id="1377" r:id="rId26"/>
    <p:sldId id="1378" r:id="rId27"/>
    <p:sldId id="1379" r:id="rId28"/>
    <p:sldId id="1380" r:id="rId29"/>
    <p:sldId id="1381" r:id="rId30"/>
    <p:sldId id="1382" r:id="rId31"/>
    <p:sldId id="1383" r:id="rId32"/>
    <p:sldId id="1384" r:id="rId33"/>
    <p:sldId id="1385" r:id="rId34"/>
    <p:sldId id="1386" r:id="rId35"/>
    <p:sldId id="1387" r:id="rId36"/>
    <p:sldId id="1388" r:id="rId37"/>
    <p:sldId id="1389" r:id="rId38"/>
    <p:sldId id="1390" r:id="rId39"/>
    <p:sldId id="1391" r:id="rId40"/>
    <p:sldId id="1392" r:id="rId41"/>
    <p:sldId id="1393" r:id="rId42"/>
    <p:sldId id="1394" r:id="rId43"/>
    <p:sldId id="1395" r:id="rId44"/>
    <p:sldId id="1396" r:id="rId45"/>
    <p:sldId id="1397" r:id="rId46"/>
    <p:sldId id="1398" r:id="rId47"/>
    <p:sldId id="1399" r:id="rId48"/>
    <p:sldId id="1400" r:id="rId49"/>
    <p:sldId id="1401" r:id="rId50"/>
    <p:sldId id="1402" r:id="rId51"/>
    <p:sldId id="1403" r:id="rId52"/>
    <p:sldId id="1404" r:id="rId53"/>
    <p:sldId id="1405" r:id="rId54"/>
  </p:sldIdLst>
  <p:sldSz cx="9144000" cy="6858000" type="screen4x3"/>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24" userDrawn="1">
          <p15:clr>
            <a:srgbClr val="A4A3A4"/>
          </p15:clr>
        </p15:guide>
        <p15:guide id="6" orient="horz" pos="768" userDrawn="1">
          <p15:clr>
            <a:srgbClr val="A4A3A4"/>
          </p15:clr>
        </p15:guide>
        <p15:guide id="7" orient="horz" pos="1008" userDrawn="1">
          <p15:clr>
            <a:srgbClr val="A4A3A4"/>
          </p15:clr>
        </p15:guide>
        <p15:guide id="8" pos="288" userDrawn="1">
          <p15:clr>
            <a:srgbClr val="A4A3A4"/>
          </p15:clr>
        </p15:guide>
        <p15:guide id="9" orient="horz" pos="39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3196" autoAdjust="0"/>
  </p:normalViewPr>
  <p:slideViewPr>
    <p:cSldViewPr>
      <p:cViewPr varScale="1">
        <p:scale>
          <a:sx n="91" d="100"/>
          <a:sy n="91" d="100"/>
        </p:scale>
        <p:origin x="2178" y="84"/>
      </p:cViewPr>
      <p:guideLst>
        <p:guide pos="3024"/>
        <p:guide orient="horz" pos="768"/>
        <p:guide orient="horz" pos="1008"/>
        <p:guide pos="288"/>
        <p:guide orient="horz" pos="39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gs" Target="tags/tag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72.wmf"/><Relationship Id="rId5" Type="http://schemas.openxmlformats.org/officeDocument/2006/relationships/image" Target="../media/image100.wmf"/><Relationship Id="rId4" Type="http://schemas.openxmlformats.org/officeDocument/2006/relationships/image" Target="../media/image9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1.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7652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sinusoidal curve passes through P sub zero, P sub one, and P sub two. An arrow moving rightward along the curve is labeled, s. A normal vector extends from P sub one and is labeled, N = start fraction 1 over kappa end fraction derivative of T with respect to s. Vector T moves tangentially from P sub one. The normal vector from P sub two is labeled, N = start fraction 1 over kappa end fraction derivative of t with respect to s. Vector T moves tangentially from P sub two.</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1279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spiral curve starts from the x axis and moves in counterclockwise direction, in an x y z dimensional plane. The curve passes through P sub 0 and P. The distance between point P and P sub 0 is s. Three vectors start from point P. The first vector moves along the negative x axis, the second moves along the negative y axis, and the third moves along the z axis. The vector that moves along the x axis is labeled, T = derivative of r with respect to s. The vector that moves along the y axis is labeled, N = start fraction 1 over kappa end fraction derivative of T with respect to s. The vector that moves along the z axis is labeled, B = T times N.</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280340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rectangle with length, a sub N = k derivative of s with respect to t squared, and width a sub T = second derivative of s with respect to t. From the bottom left corner, a vector T passes through the width of the rectangle, and a vector N passes through the length of the rectangle. From the same point, vector a runs diagonally to the upper right corner of the rectangle. The path of motion of the particle from P sub 0 passes through the bottom left corner of the rectangle. The path is a sinusoidal curve.</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32886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circle has its center at the origin and has a radius of one unit. The curve starts from (1, 0) on the circle and moves to the second quadrant. A vector r from the origin meets the curve at point P (x, y). A line labeled, string, starts from P (x, y) and ends at point Q on the circle in the second quadrant. A line extends from the origin to point Q and makes an angle theta with the positive x axis. Having the string as the base, three vectors, lower t N, a, and upper T, are drawn from point P (x, y). Upper T acts a tangential vector, lower t N vector lies along P Q, and vector a, acts diagonally between vectors upper T and lower t N.</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410329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Three vectors emerge from point P. The vector T runs along the x axis, the vector N runs along the y axis, and the vector B runs along the z axis. The base of the cube is labeled, osculating plane. The plane between y z axes is labeled, normal plane, and the plane between the x y axes is labeled, rectifying plane. Vector T is labeled, unit tangent. Vector N is labeled, principal normal. Vector B is labeled, binormal.</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96286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Initially s = 0 and as the body moves along the curve s increases. P is a point on the curved path of the object. A horizontal plane and a vertical plane are constructed from the point P. A horizontal arrow from P along the horizontal plane that extends behind the vertical plane, represents T. An arrow from the end of T toward the curve path is the curvature at a point P, which is the absolute value of start fraction d T over d s end fraction. A vertical arrow from P extends along the vertical plane and represents B. An arrow deviating from the end of B represents start fraction d B over d s end fraction. N is an arrow from P along the horizontal plane that is perpendicular to B and parallel to start fraction d B over d s end fraction. The torsion at P is negative start fraction d B over d s end fraction dot N.</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06284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dirty="0"/>
          </a:p>
        </p:txBody>
      </p:sp>
    </p:spTree>
    <p:extLst>
      <p:ext uri="{BB962C8B-B14F-4D97-AF65-F5344CB8AC3E}">
        <p14:creationId xmlns:p14="http://schemas.microsoft.com/office/powerpoint/2010/main" val="286407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32768177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8454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74823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81241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01645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23280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ext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4" name="Text Placeholder 23"/>
          <p:cNvSpPr>
            <a:spLocks noGrp="1"/>
          </p:cNvSpPr>
          <p:nvPr>
            <p:ph type="body" sz="quarter" idx="24"/>
          </p:nvPr>
        </p:nvSpPr>
        <p:spPr>
          <a:xfrm>
            <a:off x="457200" y="56388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64923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16370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59988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4233981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411857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2846124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368832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277430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7625143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48778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230808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6684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67111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234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12236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37629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8001560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jp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4"/>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22121677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16.bin"/><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9.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4.xml"/><Relationship Id="rId1" Type="http://schemas.openxmlformats.org/officeDocument/2006/relationships/vmlDrawing" Target="../drawings/vmlDrawing13.vml"/><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4.xml"/><Relationship Id="rId1" Type="http://schemas.openxmlformats.org/officeDocument/2006/relationships/vmlDrawing" Target="../drawings/vmlDrawing14.vml"/><Relationship Id="rId4" Type="http://schemas.openxmlformats.org/officeDocument/2006/relationships/image" Target="../media/image32.wmf"/></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8.xml"/><Relationship Id="rId1" Type="http://schemas.openxmlformats.org/officeDocument/2006/relationships/vmlDrawing" Target="../drawings/vmlDrawing15.vml"/><Relationship Id="rId5" Type="http://schemas.openxmlformats.org/officeDocument/2006/relationships/image" Target="../media/image33.wmf"/><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31.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0.bin"/><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8.wmf"/><Relationship Id="rId2" Type="http://schemas.openxmlformats.org/officeDocument/2006/relationships/slideLayout" Target="../slideLayouts/slideLayout9.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45.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55.wmf"/><Relationship Id="rId5" Type="http://schemas.openxmlformats.org/officeDocument/2006/relationships/oleObject" Target="../embeddings/oleObject49.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4.xml"/><Relationship Id="rId1" Type="http://schemas.openxmlformats.org/officeDocument/2006/relationships/vmlDrawing" Target="../drawings/vmlDrawing23.vml"/><Relationship Id="rId4" Type="http://schemas.openxmlformats.org/officeDocument/2006/relationships/image" Target="../media/image58.wmf"/></Relationships>
</file>

<file path=ppt/slides/_rels/slide2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54.bin"/><Relationship Id="rId4" Type="http://schemas.openxmlformats.org/officeDocument/2006/relationships/image" Target="../media/image5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image" Target="../media/image63.wmf"/><Relationship Id="rId5" Type="http://schemas.openxmlformats.org/officeDocument/2006/relationships/oleObject" Target="../embeddings/oleObject57.bin"/><Relationship Id="rId4" Type="http://schemas.openxmlformats.org/officeDocument/2006/relationships/image" Target="../media/image6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4.xml"/><Relationship Id="rId1" Type="http://schemas.openxmlformats.org/officeDocument/2006/relationships/vmlDrawing" Target="../drawings/vmlDrawing26.vml"/><Relationship Id="rId6" Type="http://schemas.openxmlformats.org/officeDocument/2006/relationships/image" Target="../media/image67.wmf"/><Relationship Id="rId5" Type="http://schemas.openxmlformats.org/officeDocument/2006/relationships/oleObject" Target="../embeddings/oleObject59.bin"/><Relationship Id="rId4" Type="http://schemas.openxmlformats.org/officeDocument/2006/relationships/image" Target="../media/image66.wmf"/></Relationships>
</file>

<file path=ppt/slides/_rels/slide3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2.wmf"/><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image" Target="../media/image69.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4.xml"/><Relationship Id="rId1" Type="http://schemas.openxmlformats.org/officeDocument/2006/relationships/vmlDrawing" Target="../drawings/vmlDrawing28.vml"/><Relationship Id="rId4" Type="http://schemas.openxmlformats.org/officeDocument/2006/relationships/image" Target="../media/image73.wmf"/></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notesSlide" Target="../notesSlides/notesSlide5.xml"/><Relationship Id="rId7" Type="http://schemas.openxmlformats.org/officeDocument/2006/relationships/oleObject" Target="../embeddings/oleObject67.bin"/><Relationship Id="rId2" Type="http://schemas.openxmlformats.org/officeDocument/2006/relationships/slideLayout" Target="../slideLayouts/slideLayout9.xml"/><Relationship Id="rId1" Type="http://schemas.openxmlformats.org/officeDocument/2006/relationships/vmlDrawing" Target="../drawings/vmlDrawing29.vml"/><Relationship Id="rId6" Type="http://schemas.openxmlformats.org/officeDocument/2006/relationships/image" Target="../media/image74.wmf"/><Relationship Id="rId5" Type="http://schemas.openxmlformats.org/officeDocument/2006/relationships/oleObject" Target="../embeddings/oleObject66.bin"/><Relationship Id="rId4" Type="http://schemas.openxmlformats.org/officeDocument/2006/relationships/image" Target="../media/image76.png"/></Relationships>
</file>

<file path=ppt/slides/_rels/slide35.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81.wmf"/><Relationship Id="rId2" Type="http://schemas.openxmlformats.org/officeDocument/2006/relationships/slideLayout" Target="../slideLayouts/slideLayout14.xml"/><Relationship Id="rId1" Type="http://schemas.openxmlformats.org/officeDocument/2006/relationships/vmlDrawing" Target="../drawings/vmlDrawing30.vml"/><Relationship Id="rId6" Type="http://schemas.openxmlformats.org/officeDocument/2006/relationships/image" Target="../media/image78.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1.bin"/></Relationships>
</file>

<file path=ppt/slides/_rels/slide3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6.wmf"/><Relationship Id="rId2" Type="http://schemas.openxmlformats.org/officeDocument/2006/relationships/slideLayout" Target="../slideLayouts/slideLayout14.xml"/><Relationship Id="rId16" Type="http://schemas.openxmlformats.org/officeDocument/2006/relationships/image" Target="../media/image88.wmf"/><Relationship Id="rId1" Type="http://schemas.openxmlformats.org/officeDocument/2006/relationships/vmlDrawing" Target="../drawings/vmlDrawing31.vml"/><Relationship Id="rId6" Type="http://schemas.openxmlformats.org/officeDocument/2006/relationships/image" Target="../media/image83.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6.bin"/><Relationship Id="rId14" Type="http://schemas.openxmlformats.org/officeDocument/2006/relationships/image" Target="../media/image8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image" Target="../media/image90.wmf"/><Relationship Id="rId5" Type="http://schemas.openxmlformats.org/officeDocument/2006/relationships/oleObject" Target="../embeddings/oleObject81.bin"/><Relationship Id="rId4" Type="http://schemas.openxmlformats.org/officeDocument/2006/relationships/image" Target="../media/image89.wmf"/></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93.wmf"/><Relationship Id="rId5" Type="http://schemas.openxmlformats.org/officeDocument/2006/relationships/oleObject" Target="../embeddings/oleObject83.bin"/><Relationship Id="rId4" Type="http://schemas.openxmlformats.org/officeDocument/2006/relationships/image" Target="../media/image9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4.xml"/><Relationship Id="rId1" Type="http://schemas.openxmlformats.org/officeDocument/2006/relationships/vmlDrawing" Target="../drawings/vmlDrawing34.vml"/><Relationship Id="rId4" Type="http://schemas.openxmlformats.org/officeDocument/2006/relationships/image" Target="../media/image9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4.xml"/><Relationship Id="rId1" Type="http://schemas.openxmlformats.org/officeDocument/2006/relationships/vmlDrawing" Target="../drawings/vmlDrawing35.vml"/><Relationship Id="rId4" Type="http://schemas.openxmlformats.org/officeDocument/2006/relationships/image" Target="../media/image96.wmf"/></Relationships>
</file>

<file path=ppt/slides/_rels/slide43.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100.wmf"/><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97.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9.wmf"/><Relationship Id="rId4" Type="http://schemas.openxmlformats.org/officeDocument/2006/relationships/image" Target="../media/image72.wmf"/><Relationship Id="rId9" Type="http://schemas.openxmlformats.org/officeDocument/2006/relationships/oleObject" Target="../embeddings/oleObject89.bin"/></Relationships>
</file>

<file path=ppt/slides/_rels/slide44.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02.wmf"/><Relationship Id="rId5" Type="http://schemas.openxmlformats.org/officeDocument/2006/relationships/oleObject" Target="../embeddings/oleObject92.bin"/><Relationship Id="rId4" Type="http://schemas.openxmlformats.org/officeDocument/2006/relationships/image" Target="../media/image10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4.xml"/><Relationship Id="rId1" Type="http://schemas.openxmlformats.org/officeDocument/2006/relationships/vmlDrawing" Target="../drawings/vmlDrawing38.vml"/><Relationship Id="rId4" Type="http://schemas.openxmlformats.org/officeDocument/2006/relationships/image" Target="../media/image104.w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06.wmf"/><Relationship Id="rId5" Type="http://schemas.openxmlformats.org/officeDocument/2006/relationships/oleObject" Target="../embeddings/oleObject96.bin"/><Relationship Id="rId4" Type="http://schemas.openxmlformats.org/officeDocument/2006/relationships/image" Target="../media/image105.wmf"/></Relationships>
</file>

<file path=ppt/slides/_rels/slide47.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09.wmf"/><Relationship Id="rId5" Type="http://schemas.openxmlformats.org/officeDocument/2006/relationships/oleObject" Target="../embeddings/oleObject99.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01.bin"/></Relationships>
</file>

<file path=ppt/slides/_rels/slide4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4.xml"/><Relationship Id="rId1" Type="http://schemas.openxmlformats.org/officeDocument/2006/relationships/vmlDrawing" Target="../drawings/vmlDrawing41.vml"/><Relationship Id="rId6" Type="http://schemas.openxmlformats.org/officeDocument/2006/relationships/image" Target="../media/image113.wmf"/><Relationship Id="rId5" Type="http://schemas.openxmlformats.org/officeDocument/2006/relationships/oleObject" Target="../embeddings/oleObject103.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5.bin"/></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17.svg"/></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13</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852611"/>
          </a:xfrm>
        </p:spPr>
        <p:txBody>
          <a:bodyPr/>
          <a:lstStyle/>
          <a:p>
            <a:r>
              <a:rPr lang="en-US" sz="3600" dirty="0"/>
              <a:t>Vector-Valued Functions and Motion in Space</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2527"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424556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(8 of 12)</a:t>
            </a:r>
            <a:endParaRPr lang="en-IN" dirty="0"/>
          </a:p>
        </p:txBody>
      </p:sp>
      <p:pic>
        <p:nvPicPr>
          <p:cNvPr id="6" name="Content Placeholder 5" descr="A sinusoidal curve has three points marked on it. For long description in Notes pane, press F6.">
            <a:extLst>
              <a:ext uri="{FF2B5EF4-FFF2-40B4-BE49-F238E27FC236}">
                <a16:creationId xmlns:a16="http://schemas.microsoft.com/office/drawing/2014/main" id="{4B91E06A-EE7D-4B98-8AB1-BC904B5C0356}"/>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2114413" y="1467558"/>
            <a:ext cx="4245526" cy="3003415"/>
          </a:xfrm>
        </p:spPr>
      </p:pic>
      <p:sp>
        <p:nvSpPr>
          <p:cNvPr id="3" name="Content Placeholder 2"/>
          <p:cNvSpPr>
            <a:spLocks noGrp="1"/>
          </p:cNvSpPr>
          <p:nvPr>
            <p:ph idx="1"/>
          </p:nvPr>
        </p:nvSpPr>
        <p:spPr>
          <a:xfrm>
            <a:off x="493059" y="4648200"/>
            <a:ext cx="1443318" cy="389964"/>
          </a:xfrm>
        </p:spPr>
        <p:txBody>
          <a:bodyPr/>
          <a:lstStyle/>
          <a:p>
            <a:pPr marL="0" indent="0">
              <a:buNone/>
            </a:pPr>
            <a:r>
              <a:rPr lang="en-US" sz="2400" dirty="0"/>
              <a:t>The vector</a:t>
            </a:r>
            <a:endParaRPr lang="en-IN" sz="2400" dirty="0"/>
          </a:p>
        </p:txBody>
      </p:sp>
      <p:graphicFrame>
        <p:nvGraphicFramePr>
          <p:cNvPr id="25" name="Object 24" descr="start fraction d upper T over d s end fraction,"/>
          <p:cNvGraphicFramePr>
            <a:graphicFrameLocks noChangeAspect="1"/>
          </p:cNvGraphicFramePr>
          <p:nvPr/>
        </p:nvGraphicFramePr>
        <p:xfrm>
          <a:off x="2116807" y="4562985"/>
          <a:ext cx="474945" cy="639721"/>
        </p:xfrm>
        <a:graphic>
          <a:graphicData uri="http://schemas.openxmlformats.org/presentationml/2006/ole">
            <mc:AlternateContent xmlns:mc="http://schemas.openxmlformats.org/markup-compatibility/2006">
              <mc:Choice xmlns:v="urn:schemas-microsoft-com:vml" Requires="v">
                <p:oleObj spid="_x0000_s100370" name="Equation" r:id="rId5" imgW="622080" imgH="838080" progId="Equation.DSMT4">
                  <p:embed/>
                </p:oleObj>
              </mc:Choice>
              <mc:Fallback>
                <p:oleObj name="Equation" r:id="rId5" imgW="622080" imgH="838080" progId="Equation.DSMT4">
                  <p:embed/>
                  <p:pic>
                    <p:nvPicPr>
                      <p:cNvPr id="25" name="Object 24" descr="start fraction d upper T over d s end fraction,"/>
                      <p:cNvPicPr/>
                      <p:nvPr/>
                    </p:nvPicPr>
                    <p:blipFill>
                      <a:blip r:embed="rId6"/>
                      <a:stretch>
                        <a:fillRect/>
                      </a:stretch>
                    </p:blipFill>
                    <p:spPr>
                      <a:xfrm>
                        <a:off x="2116807" y="4562985"/>
                        <a:ext cx="474945" cy="639721"/>
                      </a:xfrm>
                      <a:prstGeom prst="rect">
                        <a:avLst/>
                      </a:prstGeom>
                    </p:spPr>
                  </p:pic>
                </p:oleObj>
              </mc:Fallback>
            </mc:AlternateContent>
          </a:graphicData>
        </a:graphic>
      </p:graphicFrame>
      <p:sp>
        <p:nvSpPr>
          <p:cNvPr id="27" name="Content Placeholder 26"/>
          <p:cNvSpPr>
            <a:spLocks noGrp="1"/>
          </p:cNvSpPr>
          <p:nvPr>
            <p:ph idx="13"/>
          </p:nvPr>
        </p:nvSpPr>
        <p:spPr>
          <a:xfrm>
            <a:off x="2772182" y="4648200"/>
            <a:ext cx="5486400" cy="441388"/>
          </a:xfrm>
        </p:spPr>
        <p:txBody>
          <a:bodyPr/>
          <a:lstStyle/>
          <a:p>
            <a:pPr marL="0" indent="0">
              <a:buNone/>
            </a:pPr>
            <a:r>
              <a:rPr lang="en-US" sz="2400" dirty="0"/>
              <a:t>normal to the curve, always points in the</a:t>
            </a:r>
            <a:endParaRPr lang="en-IN" sz="2400" dirty="0"/>
          </a:p>
        </p:txBody>
      </p:sp>
      <p:sp>
        <p:nvSpPr>
          <p:cNvPr id="29" name="Content Placeholder 28"/>
          <p:cNvSpPr>
            <a:spLocks noGrp="1"/>
          </p:cNvSpPr>
          <p:nvPr>
            <p:ph idx="14"/>
          </p:nvPr>
        </p:nvSpPr>
        <p:spPr>
          <a:xfrm>
            <a:off x="497541" y="5181600"/>
            <a:ext cx="8229600" cy="389964"/>
          </a:xfrm>
        </p:spPr>
        <p:txBody>
          <a:bodyPr/>
          <a:lstStyle/>
          <a:p>
            <a:pPr marL="0" indent="0">
              <a:buNone/>
            </a:pPr>
            <a:r>
              <a:rPr lang="en-US" sz="2400" dirty="0"/>
              <a:t>direction in which </a:t>
            </a:r>
            <a:r>
              <a:rPr lang="en-US" sz="2400" b="1" dirty="0"/>
              <a:t>T</a:t>
            </a:r>
            <a:r>
              <a:rPr lang="en-US" sz="2400" dirty="0"/>
              <a:t> is turning. The unit normal vector</a:t>
            </a:r>
            <a:endParaRPr lang="en-IN" sz="2400" dirty="0"/>
          </a:p>
        </p:txBody>
      </p:sp>
      <p:sp>
        <p:nvSpPr>
          <p:cNvPr id="32" name="Content Placeholder 31"/>
          <p:cNvSpPr>
            <a:spLocks noGrp="1"/>
          </p:cNvSpPr>
          <p:nvPr>
            <p:ph idx="15"/>
          </p:nvPr>
        </p:nvSpPr>
        <p:spPr>
          <a:xfrm>
            <a:off x="457200" y="5729750"/>
            <a:ext cx="2667000" cy="389964"/>
          </a:xfrm>
        </p:spPr>
        <p:txBody>
          <a:bodyPr/>
          <a:lstStyle/>
          <a:p>
            <a:pPr marL="0" indent="0">
              <a:buNone/>
            </a:pPr>
            <a:r>
              <a:rPr lang="en-US" sz="2400" b="1" dirty="0"/>
              <a:t>N</a:t>
            </a:r>
            <a:r>
              <a:rPr lang="en-US" sz="2400" dirty="0"/>
              <a:t> is the direction of</a:t>
            </a:r>
            <a:endParaRPr lang="en-IN" sz="2400" dirty="0"/>
          </a:p>
        </p:txBody>
      </p:sp>
      <p:graphicFrame>
        <p:nvGraphicFramePr>
          <p:cNvPr id="30" name="Object 29" descr="start fraction d upper T over d s end fraction,"/>
          <p:cNvGraphicFramePr>
            <a:graphicFrameLocks noChangeAspect="1"/>
          </p:cNvGraphicFramePr>
          <p:nvPr/>
        </p:nvGraphicFramePr>
        <p:xfrm>
          <a:off x="3301397" y="5638800"/>
          <a:ext cx="476940" cy="642411"/>
        </p:xfrm>
        <a:graphic>
          <a:graphicData uri="http://schemas.openxmlformats.org/presentationml/2006/ole">
            <mc:AlternateContent xmlns:mc="http://schemas.openxmlformats.org/markup-compatibility/2006">
              <mc:Choice xmlns:v="urn:schemas-microsoft-com:vml" Requires="v">
                <p:oleObj spid="_x0000_s100371" name="Equation" r:id="rId7" imgW="622080" imgH="838080" progId="Equation.DSMT4">
                  <p:embed/>
                </p:oleObj>
              </mc:Choice>
              <mc:Fallback>
                <p:oleObj name="Equation" r:id="rId7" imgW="622080" imgH="838080" progId="Equation.DSMT4">
                  <p:embed/>
                  <p:pic>
                    <p:nvPicPr>
                      <p:cNvPr id="30" name="Object 29" descr="start fraction d upper T over d s end fraction,"/>
                      <p:cNvPicPr/>
                      <p:nvPr/>
                    </p:nvPicPr>
                    <p:blipFill>
                      <a:blip r:embed="rId6"/>
                      <a:stretch>
                        <a:fillRect/>
                      </a:stretch>
                    </p:blipFill>
                    <p:spPr>
                      <a:xfrm>
                        <a:off x="3301397" y="5638800"/>
                        <a:ext cx="476940" cy="642411"/>
                      </a:xfrm>
                      <a:prstGeom prst="rect">
                        <a:avLst/>
                      </a:prstGeom>
                    </p:spPr>
                  </p:pic>
                </p:oleObj>
              </mc:Fallback>
            </mc:AlternateContent>
          </a:graphicData>
        </a:graphic>
      </p:graphicFrame>
    </p:spTree>
    <p:extLst>
      <p:ext uri="{BB962C8B-B14F-4D97-AF65-F5344CB8AC3E}">
        <p14:creationId xmlns:p14="http://schemas.microsoft.com/office/powerpoint/2010/main" val="271887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(9 of 12)</a:t>
            </a:r>
            <a:endParaRPr lang="en-IN" dirty="0"/>
          </a:p>
        </p:txBody>
      </p:sp>
      <p:sp>
        <p:nvSpPr>
          <p:cNvPr id="3" name="Content Placeholder 2"/>
          <p:cNvSpPr>
            <a:spLocks noGrp="1"/>
          </p:cNvSpPr>
          <p:nvPr>
            <p:ph idx="1"/>
          </p:nvPr>
        </p:nvSpPr>
        <p:spPr>
          <a:xfrm>
            <a:off x="457200" y="1607573"/>
            <a:ext cx="8229600" cy="490858"/>
          </a:xfrm>
        </p:spPr>
        <p:txBody>
          <a:bodyPr/>
          <a:lstStyle/>
          <a:p>
            <a:pPr>
              <a:buNone/>
            </a:pPr>
            <a:r>
              <a:rPr lang="en-US" b="1" dirty="0"/>
              <a:t>Formula for Calculating </a:t>
            </a:r>
            <a:r>
              <a:rPr lang="en-US" b="1" i="1" dirty="0"/>
              <a:t>N</a:t>
            </a:r>
          </a:p>
        </p:txBody>
      </p:sp>
      <p:sp>
        <p:nvSpPr>
          <p:cNvPr id="23" name="Content Placeholder 22"/>
          <p:cNvSpPr>
            <a:spLocks noGrp="1"/>
          </p:cNvSpPr>
          <p:nvPr>
            <p:ph idx="1"/>
          </p:nvPr>
        </p:nvSpPr>
        <p:spPr>
          <a:xfrm>
            <a:off x="457200" y="2176141"/>
            <a:ext cx="351692" cy="496720"/>
          </a:xfrm>
        </p:spPr>
        <p:txBody>
          <a:bodyPr/>
          <a:lstStyle/>
          <a:p>
            <a:pPr marL="0" indent="0">
              <a:buNone/>
            </a:pPr>
            <a:r>
              <a:rPr lang="en-US" dirty="0"/>
              <a:t>If</a:t>
            </a:r>
            <a:endParaRPr lang="en-IN" dirty="0"/>
          </a:p>
        </p:txBody>
      </p:sp>
      <p:graphicFrame>
        <p:nvGraphicFramePr>
          <p:cNvPr id="24" name="Object 23" descr="r of t"/>
          <p:cNvGraphicFramePr>
            <a:graphicFrameLocks noChangeAspect="1"/>
          </p:cNvGraphicFramePr>
          <p:nvPr/>
        </p:nvGraphicFramePr>
        <p:xfrm>
          <a:off x="931918" y="2173970"/>
          <a:ext cx="686852" cy="483919"/>
        </p:xfrm>
        <a:graphic>
          <a:graphicData uri="http://schemas.openxmlformats.org/presentationml/2006/ole">
            <mc:AlternateContent xmlns:mc="http://schemas.openxmlformats.org/markup-compatibility/2006">
              <mc:Choice xmlns:v="urn:schemas-microsoft-com:vml" Requires="v">
                <p:oleObj spid="_x0000_s101402" name="Equation" r:id="rId3" imgW="558720" imgH="393480" progId="Equation.DSMT4">
                  <p:embed/>
                </p:oleObj>
              </mc:Choice>
              <mc:Fallback>
                <p:oleObj name="Equation" r:id="rId3" imgW="558720" imgH="393480" progId="Equation.DSMT4">
                  <p:embed/>
                  <p:pic>
                    <p:nvPicPr>
                      <p:cNvPr id="24" name="Object 23" descr="r of t"/>
                      <p:cNvPicPr/>
                      <p:nvPr/>
                    </p:nvPicPr>
                    <p:blipFill>
                      <a:blip r:embed="rId4"/>
                      <a:stretch>
                        <a:fillRect/>
                      </a:stretch>
                    </p:blipFill>
                    <p:spPr>
                      <a:xfrm>
                        <a:off x="931918" y="2173970"/>
                        <a:ext cx="686852" cy="483919"/>
                      </a:xfrm>
                      <a:prstGeom prst="rect">
                        <a:avLst/>
                      </a:prstGeom>
                    </p:spPr>
                  </p:pic>
                </p:oleObj>
              </mc:Fallback>
            </mc:AlternateContent>
          </a:graphicData>
        </a:graphic>
      </p:graphicFrame>
      <p:sp>
        <p:nvSpPr>
          <p:cNvPr id="27" name="Content Placeholder 26"/>
          <p:cNvSpPr>
            <a:spLocks noGrp="1"/>
          </p:cNvSpPr>
          <p:nvPr>
            <p:ph idx="1"/>
          </p:nvPr>
        </p:nvSpPr>
        <p:spPr>
          <a:xfrm>
            <a:off x="1777804" y="2191260"/>
            <a:ext cx="6350000" cy="457200"/>
          </a:xfrm>
        </p:spPr>
        <p:txBody>
          <a:bodyPr/>
          <a:lstStyle/>
          <a:p>
            <a:pPr marL="0" indent="0">
              <a:buNone/>
            </a:pPr>
            <a:r>
              <a:rPr lang="en-US" dirty="0"/>
              <a:t>is a smooth curve, then the principal</a:t>
            </a:r>
            <a:endParaRPr lang="en-IN" dirty="0"/>
          </a:p>
        </p:txBody>
      </p:sp>
      <p:sp>
        <p:nvSpPr>
          <p:cNvPr id="29" name="Content Placeholder 28"/>
          <p:cNvSpPr>
            <a:spLocks noGrp="1"/>
          </p:cNvSpPr>
          <p:nvPr>
            <p:ph idx="1"/>
          </p:nvPr>
        </p:nvSpPr>
        <p:spPr>
          <a:xfrm>
            <a:off x="457200" y="2759223"/>
            <a:ext cx="2423885" cy="503422"/>
          </a:xfrm>
        </p:spPr>
        <p:txBody>
          <a:bodyPr/>
          <a:lstStyle/>
          <a:p>
            <a:pPr marL="0" indent="0">
              <a:spcBef>
                <a:spcPts val="24"/>
              </a:spcBef>
              <a:buNone/>
            </a:pPr>
            <a:r>
              <a:rPr lang="en-US" dirty="0"/>
              <a:t>unit normal is</a:t>
            </a:r>
          </a:p>
        </p:txBody>
      </p:sp>
      <p:graphicFrame>
        <p:nvGraphicFramePr>
          <p:cNvPr id="12" name="Object 11" descr="N = start fraction, start fraction d upper T over d lower t end fraction, over the absolute value of start fraction d upper T over d lower t end fraction end fraction,"/>
          <p:cNvGraphicFramePr>
            <a:graphicFrameLocks noChangeAspect="1"/>
          </p:cNvGraphicFramePr>
          <p:nvPr/>
        </p:nvGraphicFramePr>
        <p:xfrm>
          <a:off x="3874874" y="3117464"/>
          <a:ext cx="1394253" cy="1759336"/>
        </p:xfrm>
        <a:graphic>
          <a:graphicData uri="http://schemas.openxmlformats.org/presentationml/2006/ole">
            <mc:AlternateContent xmlns:mc="http://schemas.openxmlformats.org/markup-compatibility/2006">
              <mc:Choice xmlns:v="urn:schemas-microsoft-com:vml" Requires="v">
                <p:oleObj spid="_x0000_s101403" name="Equation" r:id="rId5" imgW="1218960" imgH="1536480" progId="Equation.DSMT4">
                  <p:embed/>
                </p:oleObj>
              </mc:Choice>
              <mc:Fallback>
                <p:oleObj name="Equation" r:id="rId5" imgW="1218960" imgH="1536480" progId="Equation.DSMT4">
                  <p:embed/>
                  <p:pic>
                    <p:nvPicPr>
                      <p:cNvPr id="12" name="Object 11" descr="N = start fraction, start fraction d upper T over d lower t end fraction, over the absolute value of start fraction d upper T over d lower t end fraction end fraction,"/>
                      <p:cNvPicPr>
                        <a:picLocks noChangeAspect="1" noChangeArrowheads="1"/>
                      </p:cNvPicPr>
                      <p:nvPr/>
                    </p:nvPicPr>
                    <p:blipFill>
                      <a:blip r:embed="rId6"/>
                      <a:srcRect/>
                      <a:stretch>
                        <a:fillRect/>
                      </a:stretch>
                    </p:blipFill>
                    <p:spPr bwMode="auto">
                      <a:xfrm>
                        <a:off x="3874874" y="3117464"/>
                        <a:ext cx="1394253" cy="1759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Content Placeholder 31"/>
          <p:cNvSpPr>
            <a:spLocks noGrp="1"/>
          </p:cNvSpPr>
          <p:nvPr>
            <p:ph idx="1"/>
          </p:nvPr>
        </p:nvSpPr>
        <p:spPr>
          <a:xfrm>
            <a:off x="457199" y="4967513"/>
            <a:ext cx="1254369" cy="483718"/>
          </a:xfrm>
        </p:spPr>
        <p:txBody>
          <a:bodyPr/>
          <a:lstStyle/>
          <a:p>
            <a:pPr marL="0" indent="0">
              <a:buNone/>
            </a:pPr>
            <a:r>
              <a:rPr lang="en-US" dirty="0"/>
              <a:t>Where</a:t>
            </a:r>
            <a:endParaRPr lang="en-IN" dirty="0"/>
          </a:p>
        </p:txBody>
      </p:sp>
      <p:graphicFrame>
        <p:nvGraphicFramePr>
          <p:cNvPr id="33" name="Object 32" descr="T = start fraction v over the absolute value of v end fraction"/>
          <p:cNvGraphicFramePr>
            <a:graphicFrameLocks noChangeAspect="1"/>
          </p:cNvGraphicFramePr>
          <p:nvPr/>
        </p:nvGraphicFramePr>
        <p:xfrm>
          <a:off x="1787977" y="4769966"/>
          <a:ext cx="1044956" cy="1014222"/>
        </p:xfrm>
        <a:graphic>
          <a:graphicData uri="http://schemas.openxmlformats.org/presentationml/2006/ole">
            <mc:AlternateContent xmlns:mc="http://schemas.openxmlformats.org/markup-compatibility/2006">
              <mc:Choice xmlns:v="urn:schemas-microsoft-com:vml" Requires="v">
                <p:oleObj spid="_x0000_s101404" name="Equation" r:id="rId7" imgW="863280" imgH="838080" progId="Equation.DSMT4">
                  <p:embed/>
                </p:oleObj>
              </mc:Choice>
              <mc:Fallback>
                <p:oleObj name="Equation" r:id="rId7" imgW="863280" imgH="838080" progId="Equation.DSMT4">
                  <p:embed/>
                  <p:pic>
                    <p:nvPicPr>
                      <p:cNvPr id="33" name="Object 32" descr="T = start fraction v over the absolute value of v end fraction"/>
                      <p:cNvPicPr>
                        <a:picLocks noChangeAspect="1" noChangeArrowheads="1"/>
                      </p:cNvPicPr>
                      <p:nvPr/>
                    </p:nvPicPr>
                    <p:blipFill>
                      <a:blip r:embed="rId8"/>
                      <a:srcRect/>
                      <a:stretch>
                        <a:fillRect/>
                      </a:stretch>
                    </p:blipFill>
                    <p:spPr bwMode="auto">
                      <a:xfrm>
                        <a:off x="1787977" y="4769966"/>
                        <a:ext cx="1044956" cy="1014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Content Placeholder 34"/>
          <p:cNvSpPr>
            <a:spLocks noGrp="1"/>
          </p:cNvSpPr>
          <p:nvPr>
            <p:ph idx="1"/>
          </p:nvPr>
        </p:nvSpPr>
        <p:spPr>
          <a:xfrm>
            <a:off x="2963146" y="4982027"/>
            <a:ext cx="4281715" cy="533400"/>
          </a:xfrm>
        </p:spPr>
        <p:txBody>
          <a:bodyPr/>
          <a:lstStyle/>
          <a:p>
            <a:pPr marL="0" indent="0">
              <a:spcBef>
                <a:spcPts val="24"/>
              </a:spcBef>
              <a:buNone/>
            </a:pPr>
            <a:r>
              <a:rPr lang="en-US" dirty="0"/>
              <a:t>is the unit tangent vector.</a:t>
            </a:r>
          </a:p>
        </p:txBody>
      </p:sp>
    </p:spTree>
    <p:extLst>
      <p:ext uri="{BB962C8B-B14F-4D97-AF65-F5344CB8AC3E}">
        <p14:creationId xmlns:p14="http://schemas.microsoft.com/office/powerpoint/2010/main" val="118637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(10 of 12)</a:t>
            </a:r>
            <a:endParaRPr lang="en-IN" dirty="0"/>
          </a:p>
        </p:txBody>
      </p:sp>
      <p:sp>
        <p:nvSpPr>
          <p:cNvPr id="3" name="Content Placeholder 2"/>
          <p:cNvSpPr>
            <a:spLocks noGrp="1"/>
          </p:cNvSpPr>
          <p:nvPr>
            <p:ph idx="1"/>
          </p:nvPr>
        </p:nvSpPr>
        <p:spPr>
          <a:xfrm>
            <a:off x="457200" y="1600200"/>
            <a:ext cx="7543800" cy="498231"/>
          </a:xfrm>
        </p:spPr>
        <p:txBody>
          <a:bodyPr/>
          <a:lstStyle/>
          <a:p>
            <a:pPr marL="0" indent="0">
              <a:buNone/>
            </a:pPr>
            <a:r>
              <a:rPr lang="en-US" b="1" dirty="0"/>
              <a:t>Example: </a:t>
            </a:r>
            <a:r>
              <a:rPr lang="en-US" dirty="0"/>
              <a:t>Find </a:t>
            </a:r>
            <a:r>
              <a:rPr lang="en-US" b="1" dirty="0"/>
              <a:t>T</a:t>
            </a:r>
            <a:r>
              <a:rPr lang="en-US" dirty="0"/>
              <a:t> and </a:t>
            </a:r>
            <a:r>
              <a:rPr lang="en-US" b="1" dirty="0"/>
              <a:t>N</a:t>
            </a:r>
            <a:r>
              <a:rPr lang="en-US" dirty="0"/>
              <a:t> for the circular motion</a:t>
            </a:r>
          </a:p>
        </p:txBody>
      </p:sp>
      <p:graphicFrame>
        <p:nvGraphicFramePr>
          <p:cNvPr id="22" name="Object 21" descr="r of t = left parenthesis cosine of start expression 2 t end expression right parenthesis, i + left parenthesis sine of start expression 2 t end expression right parenthesis, j."/>
          <p:cNvGraphicFramePr>
            <a:graphicFrameLocks noChangeAspect="1"/>
          </p:cNvGraphicFramePr>
          <p:nvPr/>
        </p:nvGraphicFramePr>
        <p:xfrm>
          <a:off x="2743200" y="2209800"/>
          <a:ext cx="3933952" cy="522478"/>
        </p:xfrm>
        <a:graphic>
          <a:graphicData uri="http://schemas.openxmlformats.org/presentationml/2006/ole">
            <mc:AlternateContent xmlns:mc="http://schemas.openxmlformats.org/markup-compatibility/2006">
              <mc:Choice xmlns:v="urn:schemas-microsoft-com:vml" Requires="v">
                <p:oleObj spid="_x0000_s102434" name="Equation" r:id="rId3" imgW="3251160" imgH="431640" progId="Equation.DSMT4">
                  <p:embed/>
                </p:oleObj>
              </mc:Choice>
              <mc:Fallback>
                <p:oleObj name="Equation" r:id="rId3" imgW="3251160" imgH="431640" progId="Equation.DSMT4">
                  <p:embed/>
                  <p:pic>
                    <p:nvPicPr>
                      <p:cNvPr id="22" name="Object 21" descr="r of t = left parenthesis cosine of start expression 2 t end expression right parenthesis, i + left parenthesis sine of start expression 2 t end expression right parenthesis,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09800"/>
                        <a:ext cx="3933952"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2884678"/>
            <a:ext cx="4267200" cy="515014"/>
          </a:xfrm>
        </p:spPr>
        <p:txBody>
          <a:bodyPr/>
          <a:lstStyle/>
          <a:p>
            <a:pPr marL="0" indent="0">
              <a:buNone/>
            </a:pPr>
            <a:r>
              <a:rPr lang="en-US" b="1" dirty="0"/>
              <a:t>Solution: </a:t>
            </a:r>
            <a:r>
              <a:rPr lang="en-US" dirty="0"/>
              <a:t>We first find </a:t>
            </a:r>
            <a:r>
              <a:rPr lang="en-US" b="1" dirty="0"/>
              <a:t>T:</a:t>
            </a:r>
          </a:p>
        </p:txBody>
      </p:sp>
      <p:graphicFrame>
        <p:nvGraphicFramePr>
          <p:cNvPr id="25" name="Object 24" descr="v = negative left parenthesis 2 sine of start expression 2 t end expression right parenthesis, i + left parenthesis 2 cosine of start expression 2 t end expression right parenthesis, j"/>
          <p:cNvGraphicFramePr>
            <a:graphicFrameLocks noChangeAspect="1"/>
          </p:cNvGraphicFramePr>
          <p:nvPr/>
        </p:nvGraphicFramePr>
        <p:xfrm>
          <a:off x="3185886" y="3559557"/>
          <a:ext cx="4179824" cy="522478"/>
        </p:xfrm>
        <a:graphic>
          <a:graphicData uri="http://schemas.openxmlformats.org/presentationml/2006/ole">
            <mc:AlternateContent xmlns:mc="http://schemas.openxmlformats.org/markup-compatibility/2006">
              <mc:Choice xmlns:v="urn:schemas-microsoft-com:vml" Requires="v">
                <p:oleObj spid="_x0000_s102435" name="Equation" r:id="rId5" imgW="3454200" imgH="431640" progId="Equation.DSMT4">
                  <p:embed/>
                </p:oleObj>
              </mc:Choice>
              <mc:Fallback>
                <p:oleObj name="Equation" r:id="rId5" imgW="3454200" imgH="431640" progId="Equation.DSMT4">
                  <p:embed/>
                  <p:pic>
                    <p:nvPicPr>
                      <p:cNvPr id="25" name="Object 24" descr="v = negative left parenthesis 2 sine of start expression 2 t end expression right parenthesis, i + left parenthesis 2 cosine of start expression 2 t end expression right parenthesis, 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5886" y="3559557"/>
                        <a:ext cx="4179824"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the absolute value of v = the square root of start expression 4 sine squared of start expression 2 t end expression + 4 cosine squared of start expression 2 t end expression end expression = 2"/>
          <p:cNvGraphicFramePr>
            <a:graphicFrameLocks noChangeAspect="1"/>
          </p:cNvGraphicFramePr>
          <p:nvPr/>
        </p:nvGraphicFramePr>
        <p:xfrm>
          <a:off x="3081964" y="4237356"/>
          <a:ext cx="4302760" cy="614680"/>
        </p:xfrm>
        <a:graphic>
          <a:graphicData uri="http://schemas.openxmlformats.org/presentationml/2006/ole">
            <mc:AlternateContent xmlns:mc="http://schemas.openxmlformats.org/markup-compatibility/2006">
              <mc:Choice xmlns:v="urn:schemas-microsoft-com:vml" Requires="v">
                <p:oleObj spid="_x0000_s102436" name="Equation" r:id="rId7" imgW="3555720" imgH="507960" progId="Equation.DSMT4">
                  <p:embed/>
                </p:oleObj>
              </mc:Choice>
              <mc:Fallback>
                <p:oleObj name="Equation" r:id="rId7" imgW="3555720" imgH="507960" progId="Equation.DSMT4">
                  <p:embed/>
                  <p:pic>
                    <p:nvPicPr>
                      <p:cNvPr id="26" name="Object 25" descr="the absolute value of v = the square root of start expression 4 sine squared of start expression 2 t end expression + 4 cosine squared of start expression 2 t end expression end expression =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964" y="4237356"/>
                        <a:ext cx="4302760" cy="614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descr="upper T = start fraction v over the absolute value of v end fraction = negative left parenthesis sine of start expression 2 t end expression right parenthesis, i + left parenthesis cosine of start expression 2 t end expression right parenthesis, j."/>
          <p:cNvGraphicFramePr>
            <a:graphicFrameLocks noChangeAspect="1"/>
          </p:cNvGraphicFramePr>
          <p:nvPr/>
        </p:nvGraphicFramePr>
        <p:xfrm>
          <a:off x="3125337" y="4939285"/>
          <a:ext cx="4579366" cy="1014222"/>
        </p:xfrm>
        <a:graphic>
          <a:graphicData uri="http://schemas.openxmlformats.org/presentationml/2006/ole">
            <mc:AlternateContent xmlns:mc="http://schemas.openxmlformats.org/markup-compatibility/2006">
              <mc:Choice xmlns:v="urn:schemas-microsoft-com:vml" Requires="v">
                <p:oleObj spid="_x0000_s102437" name="Equation" r:id="rId9" imgW="3784320" imgH="838080" progId="Equation.DSMT4">
                  <p:embed/>
                </p:oleObj>
              </mc:Choice>
              <mc:Fallback>
                <p:oleObj name="Equation" r:id="rId9" imgW="3784320" imgH="838080" progId="Equation.DSMT4">
                  <p:embed/>
                  <p:pic>
                    <p:nvPicPr>
                      <p:cNvPr id="27" name="Object 26" descr="upper T = start fraction v over the absolute value of v end fraction = negative left parenthesis sine of start expression 2 t end expression right parenthesis, i + left parenthesis cosine of start expression 2 t end expression right parenthesis, 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5337" y="4939285"/>
                        <a:ext cx="4579366" cy="1014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010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(11 of 12)</a:t>
            </a:r>
            <a:endParaRPr lang="en-IN" dirty="0"/>
          </a:p>
        </p:txBody>
      </p:sp>
      <p:sp>
        <p:nvSpPr>
          <p:cNvPr id="3" name="Content Placeholder 2"/>
          <p:cNvSpPr>
            <a:spLocks noGrp="1"/>
          </p:cNvSpPr>
          <p:nvPr>
            <p:ph idx="1"/>
          </p:nvPr>
        </p:nvSpPr>
        <p:spPr>
          <a:xfrm>
            <a:off x="457200" y="1600200"/>
            <a:ext cx="8229600" cy="1119554"/>
          </a:xfrm>
        </p:spPr>
        <p:txBody>
          <a:bodyPr/>
          <a:lstStyle/>
          <a:p>
            <a:pPr>
              <a:buNone/>
            </a:pPr>
            <a:r>
              <a:rPr lang="en-US" b="1" dirty="0"/>
              <a:t>Solution (continued):</a:t>
            </a:r>
          </a:p>
          <a:p>
            <a:pPr>
              <a:buNone/>
            </a:pPr>
            <a:r>
              <a:rPr lang="en-US" dirty="0"/>
              <a:t>From this we find</a:t>
            </a:r>
          </a:p>
        </p:txBody>
      </p:sp>
      <p:graphicFrame>
        <p:nvGraphicFramePr>
          <p:cNvPr id="22" name="Object 21" descr="start fraction d upper T over d lower t end fraction = negative left parenthesis 2 cosine of start expression 2 t end expression right parenthesis, i minus left parenthesis 2 sine of start expression 2 t end expression right parenthesis, j"/>
          <p:cNvGraphicFramePr>
            <a:graphicFrameLocks noChangeAspect="1"/>
          </p:cNvGraphicFramePr>
          <p:nvPr/>
        </p:nvGraphicFramePr>
        <p:xfrm>
          <a:off x="2667000" y="2790927"/>
          <a:ext cx="4051300" cy="810260"/>
        </p:xfrm>
        <a:graphic>
          <a:graphicData uri="http://schemas.openxmlformats.org/presentationml/2006/ole">
            <mc:AlternateContent xmlns:mc="http://schemas.openxmlformats.org/markup-compatibility/2006">
              <mc:Choice xmlns:v="urn:schemas-microsoft-com:vml" Requires="v">
                <p:oleObj spid="_x0000_s103450" name="Equation" r:id="rId3" imgW="3682800" imgH="736560" progId="Equation.DSMT4">
                  <p:embed/>
                </p:oleObj>
              </mc:Choice>
              <mc:Fallback>
                <p:oleObj name="Equation" r:id="rId3" imgW="3682800" imgH="736560" progId="Equation.DSMT4">
                  <p:embed/>
                  <p:pic>
                    <p:nvPicPr>
                      <p:cNvPr id="22" name="Object 21" descr="start fraction d upper T over d lower t end fraction = negative left parenthesis 2 cosine of start expression 2 t end expression right parenthesis, i minus left parenthesis 2 sine of start expression 2 t end expression right parenthesis,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790927"/>
                        <a:ext cx="4051300"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the absolute value of start expression start fraction d upper T over d lower t end fraction, end expression = the square root of start expression 4 cosine squared of start expression 2 t end expression + 4 sine squared of start expression 2 t end expression end expression = 2"/>
          <p:cNvGraphicFramePr>
            <a:graphicFrameLocks noChangeAspect="1"/>
          </p:cNvGraphicFramePr>
          <p:nvPr/>
        </p:nvGraphicFramePr>
        <p:xfrm>
          <a:off x="2546985" y="3710486"/>
          <a:ext cx="4177030" cy="894080"/>
        </p:xfrm>
        <a:graphic>
          <a:graphicData uri="http://schemas.openxmlformats.org/presentationml/2006/ole">
            <mc:AlternateContent xmlns:mc="http://schemas.openxmlformats.org/markup-compatibility/2006">
              <mc:Choice xmlns:v="urn:schemas-microsoft-com:vml" Requires="v">
                <p:oleObj spid="_x0000_s103451" name="Equation" r:id="rId5" imgW="3797280" imgH="812520" progId="Equation.DSMT4">
                  <p:embed/>
                </p:oleObj>
              </mc:Choice>
              <mc:Fallback>
                <p:oleObj name="Equation" r:id="rId5" imgW="3797280" imgH="812520" progId="Equation.DSMT4">
                  <p:embed/>
                  <p:pic>
                    <p:nvPicPr>
                      <p:cNvPr id="23" name="Object 22" descr="the absolute value of start expression start fraction d upper T over d lower t end fraction, end expression = the square root of start expression 4 cosine squared of start expression 2 t end expression + 4 sine squared of start expression 2 t end expression end expression =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6985" y="3710486"/>
                        <a:ext cx="4177030" cy="894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457200" y="4644571"/>
            <a:ext cx="914400" cy="533400"/>
          </a:xfrm>
        </p:spPr>
        <p:txBody>
          <a:bodyPr/>
          <a:lstStyle/>
          <a:p>
            <a:pPr marL="0" indent="0">
              <a:buNone/>
            </a:pPr>
            <a:r>
              <a:rPr lang="en-US" dirty="0"/>
              <a:t>and</a:t>
            </a:r>
          </a:p>
        </p:txBody>
      </p:sp>
      <p:graphicFrame>
        <p:nvGraphicFramePr>
          <p:cNvPr id="26" name="Object 25" descr="N = start fraction d upper T over d lower t over the absolute value of d upper T over d lower t end fraction = negative left parenthesis cosine of start expression 2 t end expression right parenthesis, i minus left parenthesis sine of start expression 2 t end expression right parenthesis, j."/>
          <p:cNvGraphicFramePr>
            <a:graphicFrameLocks noChangeAspect="1"/>
          </p:cNvGraphicFramePr>
          <p:nvPr/>
        </p:nvGraphicFramePr>
        <p:xfrm>
          <a:off x="1600200" y="5208813"/>
          <a:ext cx="4777740" cy="922020"/>
        </p:xfrm>
        <a:graphic>
          <a:graphicData uri="http://schemas.openxmlformats.org/presentationml/2006/ole">
            <mc:AlternateContent xmlns:mc="http://schemas.openxmlformats.org/markup-compatibility/2006">
              <mc:Choice xmlns:v="urn:schemas-microsoft-com:vml" Requires="v">
                <p:oleObj spid="_x0000_s103452" name="Equation" r:id="rId7" imgW="4343400" imgH="838080" progId="Equation.DSMT4">
                  <p:embed/>
                </p:oleObj>
              </mc:Choice>
              <mc:Fallback>
                <p:oleObj name="Equation" r:id="rId7" imgW="4343400" imgH="838080" progId="Equation.DSMT4">
                  <p:embed/>
                  <p:pic>
                    <p:nvPicPr>
                      <p:cNvPr id="26" name="Object 25" descr="N = start fraction d upper T over d lower t over the absolute value of d upper T over d lower t end fraction = negative left parenthesis cosine of start expression 2 t end expression right parenthesis, i minus left parenthesis sine of start expression 2 t end expression right parenthesis, j."/>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208813"/>
                        <a:ext cx="4777740" cy="9220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164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(12 of 12)</a:t>
            </a:r>
            <a:endParaRPr lang="en-IN" dirty="0"/>
          </a:p>
        </p:txBody>
      </p:sp>
      <p:sp>
        <p:nvSpPr>
          <p:cNvPr id="3" name="Content Placeholder 2"/>
          <p:cNvSpPr>
            <a:spLocks noGrp="1"/>
          </p:cNvSpPr>
          <p:nvPr>
            <p:ph idx="1"/>
          </p:nvPr>
        </p:nvSpPr>
        <p:spPr>
          <a:xfrm>
            <a:off x="457200" y="1600199"/>
            <a:ext cx="3962400" cy="498231"/>
          </a:xfrm>
        </p:spPr>
        <p:txBody>
          <a:bodyPr/>
          <a:lstStyle/>
          <a:p>
            <a:pPr marL="0" indent="0">
              <a:buNone/>
            </a:pPr>
            <a:r>
              <a:rPr lang="en-US" sz="2600" b="1" dirty="0"/>
              <a:t>Solution (concluded):</a:t>
            </a:r>
            <a:endParaRPr lang="en-US" sz="2600" dirty="0"/>
          </a:p>
        </p:txBody>
      </p:sp>
      <p:sp>
        <p:nvSpPr>
          <p:cNvPr id="23" name="Content Placeholder 22"/>
          <p:cNvSpPr>
            <a:spLocks noGrp="1"/>
          </p:cNvSpPr>
          <p:nvPr>
            <p:ph idx="1"/>
          </p:nvPr>
        </p:nvSpPr>
        <p:spPr>
          <a:xfrm>
            <a:off x="431800" y="2192546"/>
            <a:ext cx="1803262" cy="474453"/>
          </a:xfrm>
        </p:spPr>
        <p:txBody>
          <a:bodyPr/>
          <a:lstStyle/>
          <a:p>
            <a:pPr marL="0" indent="0">
              <a:buNone/>
            </a:pPr>
            <a:r>
              <a:rPr lang="en-US" sz="2600" dirty="0"/>
              <a:t>Notice that</a:t>
            </a:r>
            <a:endParaRPr lang="en-IN" sz="2600" dirty="0"/>
          </a:p>
        </p:txBody>
      </p:sp>
      <p:graphicFrame>
        <p:nvGraphicFramePr>
          <p:cNvPr id="32" name="Object 31" descr="upper T times N = 0,"/>
          <p:cNvGraphicFramePr>
            <a:graphicFrameLocks noChangeAspect="1"/>
          </p:cNvGraphicFramePr>
          <p:nvPr/>
        </p:nvGraphicFramePr>
        <p:xfrm>
          <a:off x="2335061" y="2264968"/>
          <a:ext cx="1131683" cy="326931"/>
        </p:xfrm>
        <a:graphic>
          <a:graphicData uri="http://schemas.openxmlformats.org/presentationml/2006/ole">
            <mc:AlternateContent xmlns:mc="http://schemas.openxmlformats.org/markup-compatibility/2006">
              <mc:Choice xmlns:v="urn:schemas-microsoft-com:vml" Requires="v">
                <p:oleObj spid="_x0000_s104466" name="Equation" r:id="rId3" imgW="1143000" imgH="330120" progId="Equation.DSMT4">
                  <p:embed/>
                </p:oleObj>
              </mc:Choice>
              <mc:Fallback>
                <p:oleObj name="Equation" r:id="rId3" imgW="1143000" imgH="330120" progId="Equation.DSMT4">
                  <p:embed/>
                  <p:pic>
                    <p:nvPicPr>
                      <p:cNvPr id="32" name="Object 31" descr="upper T times N =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5061" y="2264968"/>
                        <a:ext cx="1131683" cy="326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3566745" y="2192546"/>
            <a:ext cx="5120056" cy="474453"/>
          </a:xfrm>
        </p:spPr>
        <p:txBody>
          <a:bodyPr/>
          <a:lstStyle/>
          <a:p>
            <a:pPr marL="0" indent="0">
              <a:buNone/>
            </a:pPr>
            <a:r>
              <a:rPr lang="en-US" sz="2600" dirty="0"/>
              <a:t>verifying that </a:t>
            </a:r>
            <a:r>
              <a:rPr lang="en-US" sz="2600" b="1" dirty="0"/>
              <a:t>N</a:t>
            </a:r>
            <a:r>
              <a:rPr lang="en-US" sz="2600" dirty="0"/>
              <a:t> is orthogonal to </a:t>
            </a:r>
            <a:r>
              <a:rPr lang="en-US" sz="2600" b="1" dirty="0"/>
              <a:t>T</a:t>
            </a:r>
            <a:r>
              <a:rPr lang="en-US" sz="2600" dirty="0"/>
              <a:t>.</a:t>
            </a:r>
            <a:endParaRPr lang="en-IN" sz="2600" dirty="0"/>
          </a:p>
        </p:txBody>
      </p:sp>
      <p:sp>
        <p:nvSpPr>
          <p:cNvPr id="27" name="Content Placeholder 26"/>
          <p:cNvSpPr>
            <a:spLocks noGrp="1"/>
          </p:cNvSpPr>
          <p:nvPr>
            <p:ph idx="1"/>
          </p:nvPr>
        </p:nvSpPr>
        <p:spPr>
          <a:xfrm>
            <a:off x="449943" y="2758604"/>
            <a:ext cx="7932058" cy="474454"/>
          </a:xfrm>
        </p:spPr>
        <p:txBody>
          <a:bodyPr/>
          <a:lstStyle/>
          <a:p>
            <a:pPr marL="0" indent="0">
              <a:buNone/>
            </a:pPr>
            <a:r>
              <a:rPr lang="en-US" sz="2600" dirty="0"/>
              <a:t>Notice too, that for the circular motion here, </a:t>
            </a:r>
            <a:r>
              <a:rPr lang="en-US" sz="2600" b="1" dirty="0"/>
              <a:t>N </a:t>
            </a:r>
            <a:r>
              <a:rPr lang="en-US" sz="2600" dirty="0"/>
              <a:t>points</a:t>
            </a:r>
            <a:endParaRPr lang="en-IN" sz="2600" dirty="0"/>
          </a:p>
        </p:txBody>
      </p:sp>
      <p:sp>
        <p:nvSpPr>
          <p:cNvPr id="29" name="Content Placeholder 28"/>
          <p:cNvSpPr>
            <a:spLocks noGrp="1"/>
          </p:cNvSpPr>
          <p:nvPr>
            <p:ph idx="1"/>
          </p:nvPr>
        </p:nvSpPr>
        <p:spPr>
          <a:xfrm>
            <a:off x="431800" y="3324661"/>
            <a:ext cx="863600" cy="497118"/>
          </a:xfrm>
        </p:spPr>
        <p:txBody>
          <a:bodyPr/>
          <a:lstStyle/>
          <a:p>
            <a:pPr marL="0" indent="0">
              <a:buNone/>
            </a:pPr>
            <a:r>
              <a:rPr lang="en-US" sz="2600" dirty="0"/>
              <a:t>from</a:t>
            </a:r>
            <a:endParaRPr lang="en-IN" sz="2600" dirty="0"/>
          </a:p>
        </p:txBody>
      </p:sp>
      <p:graphicFrame>
        <p:nvGraphicFramePr>
          <p:cNvPr id="33" name="Object 32" descr="r of lower t"/>
          <p:cNvGraphicFramePr>
            <a:graphicFrameLocks noChangeAspect="1"/>
          </p:cNvGraphicFramePr>
          <p:nvPr/>
        </p:nvGraphicFramePr>
        <p:xfrm>
          <a:off x="1373775" y="3388709"/>
          <a:ext cx="614680" cy="433070"/>
        </p:xfrm>
        <a:graphic>
          <a:graphicData uri="http://schemas.openxmlformats.org/presentationml/2006/ole">
            <mc:AlternateContent xmlns:mc="http://schemas.openxmlformats.org/markup-compatibility/2006">
              <mc:Choice xmlns:v="urn:schemas-microsoft-com:vml" Requires="v">
                <p:oleObj spid="_x0000_s104467" name="Equation" r:id="rId5" imgW="558720" imgH="393480" progId="Equation.DSMT4">
                  <p:embed/>
                </p:oleObj>
              </mc:Choice>
              <mc:Fallback>
                <p:oleObj name="Equation" r:id="rId5" imgW="558720" imgH="393480" progId="Equation.DSMT4">
                  <p:embed/>
                  <p:pic>
                    <p:nvPicPr>
                      <p:cNvPr id="33" name="Object 32" descr="r of lower t"/>
                      <p:cNvPicPr/>
                      <p:nvPr/>
                    </p:nvPicPr>
                    <p:blipFill>
                      <a:blip r:embed="rId6"/>
                      <a:stretch>
                        <a:fillRect/>
                      </a:stretch>
                    </p:blipFill>
                    <p:spPr>
                      <a:xfrm>
                        <a:off x="1373775" y="3388709"/>
                        <a:ext cx="614680" cy="433070"/>
                      </a:xfrm>
                      <a:prstGeom prst="rect">
                        <a:avLst/>
                      </a:prstGeom>
                    </p:spPr>
                  </p:pic>
                </p:oleObj>
              </mc:Fallback>
            </mc:AlternateContent>
          </a:graphicData>
        </a:graphic>
      </p:graphicFrame>
      <p:sp>
        <p:nvSpPr>
          <p:cNvPr id="31" name="Content Placeholder 30"/>
          <p:cNvSpPr>
            <a:spLocks noGrp="1"/>
          </p:cNvSpPr>
          <p:nvPr>
            <p:ph idx="1"/>
          </p:nvPr>
        </p:nvSpPr>
        <p:spPr>
          <a:xfrm>
            <a:off x="2133599" y="3324662"/>
            <a:ext cx="6248401" cy="497117"/>
          </a:xfrm>
        </p:spPr>
        <p:txBody>
          <a:bodyPr/>
          <a:lstStyle/>
          <a:p>
            <a:pPr marL="0" indent="0">
              <a:buNone/>
            </a:pPr>
            <a:r>
              <a:rPr lang="en-US" sz="2600" dirty="0"/>
              <a:t>toward the circle’s center at the origin.</a:t>
            </a:r>
          </a:p>
        </p:txBody>
      </p:sp>
    </p:spTree>
    <p:extLst>
      <p:ext uri="{BB962C8B-B14F-4D97-AF65-F5344CB8AC3E}">
        <p14:creationId xmlns:p14="http://schemas.microsoft.com/office/powerpoint/2010/main" val="5395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400" dirty="0"/>
              <a:t>Circle of Curvature for Plane Curves </a:t>
            </a:r>
            <a:r>
              <a:rPr lang="en-US" sz="2000" b="0" dirty="0"/>
              <a:t>(1 of 7)</a:t>
            </a:r>
            <a:endParaRPr lang="en-IN" sz="2000" b="0" dirty="0"/>
          </a:p>
        </p:txBody>
      </p:sp>
      <p:sp>
        <p:nvSpPr>
          <p:cNvPr id="3" name="Content Placeholder 2"/>
          <p:cNvSpPr>
            <a:spLocks noGrp="1"/>
          </p:cNvSpPr>
          <p:nvPr>
            <p:ph idx="1"/>
          </p:nvPr>
        </p:nvSpPr>
        <p:spPr>
          <a:xfrm>
            <a:off x="457200" y="1600200"/>
            <a:ext cx="8229600" cy="486508"/>
          </a:xfrm>
        </p:spPr>
        <p:txBody>
          <a:bodyPr/>
          <a:lstStyle/>
          <a:p>
            <a:pPr marL="0" indent="0">
              <a:buNone/>
            </a:pPr>
            <a:r>
              <a:rPr lang="en-US" dirty="0"/>
              <a:t>The </a:t>
            </a:r>
            <a:r>
              <a:rPr lang="en-US" b="1" dirty="0"/>
              <a:t>circle of curvature</a:t>
            </a:r>
            <a:r>
              <a:rPr lang="en-US" dirty="0"/>
              <a:t> or </a:t>
            </a:r>
            <a:r>
              <a:rPr lang="en-US" b="1" dirty="0"/>
              <a:t>osculating circle</a:t>
            </a:r>
            <a:r>
              <a:rPr lang="en-US" dirty="0"/>
              <a:t> at a</a:t>
            </a:r>
            <a:endParaRPr lang="en-IN" dirty="0"/>
          </a:p>
        </p:txBody>
      </p:sp>
      <p:sp>
        <p:nvSpPr>
          <p:cNvPr id="23" name="Content Placeholder 22"/>
          <p:cNvSpPr>
            <a:spLocks noGrp="1"/>
          </p:cNvSpPr>
          <p:nvPr>
            <p:ph idx="1"/>
          </p:nvPr>
        </p:nvSpPr>
        <p:spPr>
          <a:xfrm>
            <a:off x="457200" y="2168821"/>
            <a:ext cx="5076092" cy="480594"/>
          </a:xfrm>
        </p:spPr>
        <p:txBody>
          <a:bodyPr/>
          <a:lstStyle/>
          <a:p>
            <a:pPr marL="0" indent="0">
              <a:buNone/>
            </a:pPr>
            <a:r>
              <a:rPr lang="en-US" dirty="0"/>
              <a:t>point </a:t>
            </a:r>
            <a:r>
              <a:rPr lang="en-US" i="1" dirty="0"/>
              <a:t>P </a:t>
            </a:r>
            <a:r>
              <a:rPr lang="en-US" dirty="0"/>
              <a:t>on a plane curve where</a:t>
            </a:r>
            <a:endParaRPr lang="en-IN" dirty="0"/>
          </a:p>
        </p:txBody>
      </p:sp>
      <p:graphicFrame>
        <p:nvGraphicFramePr>
          <p:cNvPr id="24" name="Object 23" descr="kappa does not equal 0"/>
          <p:cNvGraphicFramePr>
            <a:graphicFrameLocks noChangeAspect="1"/>
          </p:cNvGraphicFramePr>
          <p:nvPr/>
        </p:nvGraphicFramePr>
        <p:xfrm>
          <a:off x="5601397" y="2201478"/>
          <a:ext cx="912800" cy="371881"/>
        </p:xfrm>
        <a:graphic>
          <a:graphicData uri="http://schemas.openxmlformats.org/presentationml/2006/ole">
            <mc:AlternateContent xmlns:mc="http://schemas.openxmlformats.org/markup-compatibility/2006">
              <mc:Choice xmlns:v="urn:schemas-microsoft-com:vml" Requires="v">
                <p:oleObj spid="_x0000_s105482" name="Equation" r:id="rId3" imgW="685800" imgH="279360" progId="Equation.DSMT4">
                  <p:embed/>
                </p:oleObj>
              </mc:Choice>
              <mc:Fallback>
                <p:oleObj name="Equation" r:id="rId3" imgW="685800" imgH="279360" progId="Equation.DSMT4">
                  <p:embed/>
                  <p:pic>
                    <p:nvPicPr>
                      <p:cNvPr id="24" name="Object 23" descr="kappa does not equal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1397" y="2201478"/>
                        <a:ext cx="912800" cy="371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6615796" y="2179707"/>
            <a:ext cx="1918604" cy="457200"/>
          </a:xfrm>
        </p:spPr>
        <p:txBody>
          <a:bodyPr/>
          <a:lstStyle/>
          <a:p>
            <a:pPr marL="0" indent="0">
              <a:buNone/>
            </a:pPr>
            <a:r>
              <a:rPr lang="en-US" dirty="0"/>
              <a:t>is</a:t>
            </a:r>
            <a:r>
              <a:rPr lang="en-US" i="1" dirty="0"/>
              <a:t> </a:t>
            </a:r>
            <a:r>
              <a:rPr lang="en-US" dirty="0"/>
              <a:t>the circle</a:t>
            </a:r>
            <a:endParaRPr lang="en-IN" dirty="0"/>
          </a:p>
        </p:txBody>
      </p:sp>
      <p:sp>
        <p:nvSpPr>
          <p:cNvPr id="28" name="Content Placeholder 27"/>
          <p:cNvSpPr>
            <a:spLocks noGrp="1"/>
          </p:cNvSpPr>
          <p:nvPr>
            <p:ph idx="1"/>
          </p:nvPr>
        </p:nvSpPr>
        <p:spPr>
          <a:xfrm>
            <a:off x="457200" y="2729160"/>
            <a:ext cx="4800600" cy="494685"/>
          </a:xfrm>
        </p:spPr>
        <p:txBody>
          <a:bodyPr/>
          <a:lstStyle/>
          <a:p>
            <a:pPr marL="0" indent="0">
              <a:buNone/>
            </a:pPr>
            <a:r>
              <a:rPr lang="en-US" dirty="0"/>
              <a:t>in the plane of the curve that</a:t>
            </a:r>
          </a:p>
        </p:txBody>
      </p:sp>
      <p:sp>
        <p:nvSpPr>
          <p:cNvPr id="30" name="Content Placeholder 29"/>
          <p:cNvSpPr>
            <a:spLocks noGrp="1"/>
          </p:cNvSpPr>
          <p:nvPr>
            <p:ph idx="1"/>
          </p:nvPr>
        </p:nvSpPr>
        <p:spPr>
          <a:xfrm>
            <a:off x="457200" y="3307077"/>
            <a:ext cx="8229600" cy="942538"/>
          </a:xfrm>
        </p:spPr>
        <p:txBody>
          <a:bodyPr/>
          <a:lstStyle/>
          <a:p>
            <a:pPr marL="0" indent="0">
              <a:buNone/>
            </a:pPr>
            <a:r>
              <a:rPr lang="en-US" b="1" dirty="0"/>
              <a:t>1. </a:t>
            </a:r>
            <a:r>
              <a:rPr lang="en-US" dirty="0"/>
              <a:t>is tangent to the curve at </a:t>
            </a:r>
            <a:r>
              <a:rPr lang="en-US" i="1" dirty="0"/>
              <a:t>P </a:t>
            </a:r>
            <a:r>
              <a:rPr lang="en-US" dirty="0"/>
              <a:t>(has the same tangent line the curve has)</a:t>
            </a:r>
          </a:p>
        </p:txBody>
      </p:sp>
      <p:sp>
        <p:nvSpPr>
          <p:cNvPr id="32" name="Content Placeholder 31"/>
          <p:cNvSpPr>
            <a:spLocks noGrp="1"/>
          </p:cNvSpPr>
          <p:nvPr>
            <p:ph idx="1"/>
          </p:nvPr>
        </p:nvSpPr>
        <p:spPr>
          <a:xfrm>
            <a:off x="457200" y="4331117"/>
            <a:ext cx="8229600" cy="533400"/>
          </a:xfrm>
        </p:spPr>
        <p:txBody>
          <a:bodyPr/>
          <a:lstStyle/>
          <a:p>
            <a:pPr marL="0" indent="0">
              <a:buNone/>
            </a:pPr>
            <a:r>
              <a:rPr lang="en-US" b="1" dirty="0"/>
              <a:t>2. </a:t>
            </a:r>
            <a:r>
              <a:rPr lang="en-US" dirty="0"/>
              <a:t>has the same curvature the curve has at </a:t>
            </a:r>
            <a:r>
              <a:rPr lang="en-US" i="1" dirty="0"/>
              <a:t>P</a:t>
            </a:r>
          </a:p>
        </p:txBody>
      </p:sp>
      <p:sp>
        <p:nvSpPr>
          <p:cNvPr id="34" name="Content Placeholder 33"/>
          <p:cNvSpPr>
            <a:spLocks noGrp="1"/>
          </p:cNvSpPr>
          <p:nvPr>
            <p:ph idx="1"/>
          </p:nvPr>
        </p:nvSpPr>
        <p:spPr>
          <a:xfrm>
            <a:off x="457200" y="4941277"/>
            <a:ext cx="8258629" cy="914400"/>
          </a:xfrm>
        </p:spPr>
        <p:txBody>
          <a:bodyPr/>
          <a:lstStyle/>
          <a:p>
            <a:pPr marL="0" indent="0">
              <a:buNone/>
            </a:pPr>
            <a:r>
              <a:rPr lang="en-US" b="1" dirty="0"/>
              <a:t>3. </a:t>
            </a:r>
            <a:r>
              <a:rPr lang="en-US" dirty="0"/>
              <a:t>has center that lies toward the concave or inner side of the curve.</a:t>
            </a:r>
          </a:p>
        </p:txBody>
      </p:sp>
    </p:spTree>
    <p:extLst>
      <p:ext uri="{BB962C8B-B14F-4D97-AF65-F5344CB8AC3E}">
        <p14:creationId xmlns:p14="http://schemas.microsoft.com/office/powerpoint/2010/main" val="402978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239000" cy="1097280"/>
          </a:xfrm>
        </p:spPr>
        <p:txBody>
          <a:bodyPr/>
          <a:lstStyle/>
          <a:p>
            <a:r>
              <a:rPr lang="en-US" sz="3400" dirty="0"/>
              <a:t>Circle of Curvature for Plane Curves </a:t>
            </a:r>
            <a:r>
              <a:rPr lang="en-US" sz="2000" b="0" dirty="0"/>
              <a:t>(2 of 7)</a:t>
            </a:r>
            <a:endParaRPr lang="en-IN" sz="3400"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dirty="0"/>
              <a:t>The </a:t>
            </a:r>
            <a:r>
              <a:rPr lang="en-US" b="1" dirty="0"/>
              <a:t>radius of curvature</a:t>
            </a:r>
            <a:r>
              <a:rPr lang="en-US" dirty="0"/>
              <a:t> of the curve at </a:t>
            </a:r>
            <a:r>
              <a:rPr lang="en-US" i="1" dirty="0"/>
              <a:t>P</a:t>
            </a:r>
            <a:r>
              <a:rPr lang="en-US" dirty="0"/>
              <a:t> is the radius of the circle of curvature, which is</a:t>
            </a:r>
          </a:p>
        </p:txBody>
      </p:sp>
      <p:graphicFrame>
        <p:nvGraphicFramePr>
          <p:cNvPr id="22" name="Object 21" descr="Radius of curvature = rho = start fraction 1 over kappa end fraction."/>
          <p:cNvGraphicFramePr>
            <a:graphicFrameLocks noChangeAspect="1"/>
          </p:cNvGraphicFramePr>
          <p:nvPr/>
        </p:nvGraphicFramePr>
        <p:xfrm>
          <a:off x="1905000" y="2971800"/>
          <a:ext cx="4564600" cy="925915"/>
        </p:xfrm>
        <a:graphic>
          <a:graphicData uri="http://schemas.openxmlformats.org/presentationml/2006/ole">
            <mc:AlternateContent xmlns:mc="http://schemas.openxmlformats.org/markup-compatibility/2006">
              <mc:Choice xmlns:v="urn:schemas-microsoft-com:vml" Requires="v">
                <p:oleObj spid="_x0000_s106506" name="Equation" r:id="rId3" imgW="3568680" imgH="723600" progId="Equation.DSMT4">
                  <p:embed/>
                </p:oleObj>
              </mc:Choice>
              <mc:Fallback>
                <p:oleObj name="Equation" r:id="rId3" imgW="3568680" imgH="723600" progId="Equation.DSMT4">
                  <p:embed/>
                  <p:pic>
                    <p:nvPicPr>
                      <p:cNvPr id="22" name="Object 21" descr="Radius of curvature = rho = start fraction 1 over kappa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971800"/>
                        <a:ext cx="4564600" cy="925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182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82"/>
            <a:ext cx="7239000" cy="1043018"/>
          </a:xfrm>
        </p:spPr>
        <p:txBody>
          <a:bodyPr/>
          <a:lstStyle/>
          <a:p>
            <a:r>
              <a:rPr lang="en-US" sz="3400" dirty="0"/>
              <a:t>Circle of Curvature for Plane Curves </a:t>
            </a:r>
            <a:r>
              <a:rPr lang="en-US" sz="2000" b="0" dirty="0"/>
              <a:t>(3 of 7)</a:t>
            </a:r>
            <a:endParaRPr lang="en-IN" sz="3400" dirty="0"/>
          </a:p>
        </p:txBody>
      </p:sp>
      <p:pic>
        <p:nvPicPr>
          <p:cNvPr id="6" name="Content Placeholder 5" descr="An upward opening parabola, y = x squared, has its vertex at the origin. An osculating circle with the center y = one half touches the parabola at the origin.">
            <a:extLst>
              <a:ext uri="{FF2B5EF4-FFF2-40B4-BE49-F238E27FC236}">
                <a16:creationId xmlns:a16="http://schemas.microsoft.com/office/drawing/2014/main" id="{BCF40C6F-2C22-458C-8ACA-78ACB7CA292C}"/>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2329459" y="1731938"/>
            <a:ext cx="4140532" cy="3306337"/>
          </a:xfrm>
        </p:spPr>
      </p:pic>
      <p:sp>
        <p:nvSpPr>
          <p:cNvPr id="3" name="Content Placeholder 2"/>
          <p:cNvSpPr>
            <a:spLocks noGrp="1"/>
          </p:cNvSpPr>
          <p:nvPr>
            <p:ph idx="1"/>
          </p:nvPr>
        </p:nvSpPr>
        <p:spPr>
          <a:xfrm>
            <a:off x="484094" y="5181600"/>
            <a:ext cx="5867400" cy="455511"/>
          </a:xfrm>
        </p:spPr>
        <p:txBody>
          <a:bodyPr/>
          <a:lstStyle/>
          <a:p>
            <a:pPr marL="0" indent="0">
              <a:buNone/>
            </a:pPr>
            <a:r>
              <a:rPr lang="en-US" dirty="0"/>
              <a:t>The osculating circle for the parabola</a:t>
            </a:r>
            <a:endParaRPr lang="en-IN" dirty="0"/>
          </a:p>
        </p:txBody>
      </p:sp>
      <p:graphicFrame>
        <p:nvGraphicFramePr>
          <p:cNvPr id="23" name="Object 22" descr="y = x squared"/>
          <p:cNvGraphicFramePr>
            <a:graphicFrameLocks noChangeAspect="1"/>
          </p:cNvGraphicFramePr>
          <p:nvPr/>
        </p:nvGraphicFramePr>
        <p:xfrm>
          <a:off x="6592178" y="5152571"/>
          <a:ext cx="852170" cy="447040"/>
        </p:xfrm>
        <a:graphic>
          <a:graphicData uri="http://schemas.openxmlformats.org/presentationml/2006/ole">
            <mc:AlternateContent xmlns:mc="http://schemas.openxmlformats.org/markup-compatibility/2006">
              <mc:Choice xmlns:v="urn:schemas-microsoft-com:vml" Requires="v">
                <p:oleObj spid="_x0000_s107530" name="Equation" r:id="rId4" imgW="774360" imgH="406080" progId="Equation.DSMT4">
                  <p:embed/>
                </p:oleObj>
              </mc:Choice>
              <mc:Fallback>
                <p:oleObj name="Equation" r:id="rId4" imgW="774360" imgH="406080" progId="Equation.DSMT4">
                  <p:embed/>
                  <p:pic>
                    <p:nvPicPr>
                      <p:cNvPr id="23" name="Object 22" descr="y = x squa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2178" y="5152571"/>
                        <a:ext cx="852170" cy="44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3"/>
          </p:nvPr>
        </p:nvSpPr>
        <p:spPr>
          <a:xfrm>
            <a:off x="484094" y="5795750"/>
            <a:ext cx="1981200" cy="488125"/>
          </a:xfrm>
        </p:spPr>
        <p:txBody>
          <a:bodyPr/>
          <a:lstStyle/>
          <a:p>
            <a:pPr marL="0" indent="0">
              <a:buNone/>
            </a:pPr>
            <a:r>
              <a:rPr lang="en-US" dirty="0"/>
              <a:t>at the origin.</a:t>
            </a:r>
          </a:p>
        </p:txBody>
      </p:sp>
    </p:spTree>
    <p:extLst>
      <p:ext uri="{BB962C8B-B14F-4D97-AF65-F5344CB8AC3E}">
        <p14:creationId xmlns:p14="http://schemas.microsoft.com/office/powerpoint/2010/main" val="393182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086600" cy="1097280"/>
          </a:xfrm>
        </p:spPr>
        <p:txBody>
          <a:bodyPr/>
          <a:lstStyle/>
          <a:p>
            <a:r>
              <a:rPr lang="en-US" sz="3400" dirty="0"/>
              <a:t>Circle of Curvature for Plane Curves </a:t>
            </a:r>
            <a:r>
              <a:rPr lang="en-US" sz="2000" b="0" dirty="0"/>
              <a:t>(4 of 7)</a:t>
            </a:r>
            <a:endParaRPr lang="en-IN" sz="3400" dirty="0"/>
          </a:p>
        </p:txBody>
      </p:sp>
      <p:sp>
        <p:nvSpPr>
          <p:cNvPr id="3" name="Content Placeholder 2"/>
          <p:cNvSpPr>
            <a:spLocks noGrp="1"/>
          </p:cNvSpPr>
          <p:nvPr>
            <p:ph idx="1"/>
          </p:nvPr>
        </p:nvSpPr>
        <p:spPr>
          <a:xfrm>
            <a:off x="457200" y="1600200"/>
            <a:ext cx="8229600" cy="457199"/>
          </a:xfrm>
        </p:spPr>
        <p:txBody>
          <a:bodyPr/>
          <a:lstStyle/>
          <a:p>
            <a:pPr marL="0" indent="0">
              <a:buNone/>
            </a:pPr>
            <a:r>
              <a:rPr lang="en-US" sz="2600" b="1" dirty="0"/>
              <a:t>Example: </a:t>
            </a:r>
            <a:r>
              <a:rPr lang="en-US" sz="2600" dirty="0"/>
              <a:t>Find and graph the osculating circle of</a:t>
            </a:r>
            <a:endParaRPr lang="en-IN" sz="2600" dirty="0"/>
          </a:p>
        </p:txBody>
      </p:sp>
      <p:sp>
        <p:nvSpPr>
          <p:cNvPr id="23" name="Content Placeholder 22"/>
          <p:cNvSpPr>
            <a:spLocks noGrp="1"/>
          </p:cNvSpPr>
          <p:nvPr>
            <p:ph idx="1"/>
          </p:nvPr>
        </p:nvSpPr>
        <p:spPr>
          <a:xfrm>
            <a:off x="475343" y="2136748"/>
            <a:ext cx="2033395" cy="465775"/>
          </a:xfrm>
        </p:spPr>
        <p:txBody>
          <a:bodyPr/>
          <a:lstStyle/>
          <a:p>
            <a:pPr marL="0" indent="0">
              <a:buNone/>
            </a:pPr>
            <a:r>
              <a:rPr lang="en-US" sz="2600" dirty="0"/>
              <a:t>the parabola</a:t>
            </a:r>
            <a:endParaRPr lang="en-IN" sz="2600" dirty="0"/>
          </a:p>
        </p:txBody>
      </p:sp>
      <p:graphicFrame>
        <p:nvGraphicFramePr>
          <p:cNvPr id="24" name="Object 23" descr="y = x squared"/>
          <p:cNvGraphicFramePr>
            <a:graphicFrameLocks noChangeAspect="1"/>
          </p:cNvGraphicFramePr>
          <p:nvPr/>
        </p:nvGraphicFramePr>
        <p:xfrm>
          <a:off x="2571671" y="2115720"/>
          <a:ext cx="852170" cy="447040"/>
        </p:xfrm>
        <a:graphic>
          <a:graphicData uri="http://schemas.openxmlformats.org/presentationml/2006/ole">
            <mc:AlternateContent xmlns:mc="http://schemas.openxmlformats.org/markup-compatibility/2006">
              <mc:Choice xmlns:v="urn:schemas-microsoft-com:vml" Requires="v">
                <p:oleObj spid="_x0000_s108578" name="Equation" r:id="rId3" imgW="774360" imgH="406080" progId="Equation.DSMT4">
                  <p:embed/>
                </p:oleObj>
              </mc:Choice>
              <mc:Fallback>
                <p:oleObj name="Equation" r:id="rId3" imgW="774360" imgH="406080" progId="Equation.DSMT4">
                  <p:embed/>
                  <p:pic>
                    <p:nvPicPr>
                      <p:cNvPr id="24" name="Object 23" descr="y = x 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671" y="2115720"/>
                        <a:ext cx="852170" cy="44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3553832" y="2121973"/>
            <a:ext cx="2195286" cy="470239"/>
          </a:xfrm>
        </p:spPr>
        <p:txBody>
          <a:bodyPr/>
          <a:lstStyle/>
          <a:p>
            <a:pPr marL="0" indent="0">
              <a:buNone/>
            </a:pPr>
            <a:r>
              <a:rPr lang="en-US" sz="2600" dirty="0"/>
              <a:t>at the origin.</a:t>
            </a:r>
          </a:p>
        </p:txBody>
      </p:sp>
      <p:sp>
        <p:nvSpPr>
          <p:cNvPr id="28" name="Content Placeholder 27"/>
          <p:cNvSpPr>
            <a:spLocks noGrp="1"/>
          </p:cNvSpPr>
          <p:nvPr>
            <p:ph idx="1"/>
          </p:nvPr>
        </p:nvSpPr>
        <p:spPr>
          <a:xfrm>
            <a:off x="475343" y="2725059"/>
            <a:ext cx="8229600" cy="914400"/>
          </a:xfrm>
        </p:spPr>
        <p:txBody>
          <a:bodyPr/>
          <a:lstStyle/>
          <a:p>
            <a:pPr marL="0" indent="0">
              <a:buNone/>
            </a:pPr>
            <a:r>
              <a:rPr lang="en-US" sz="2600" b="1" dirty="0"/>
              <a:t>Solution: </a:t>
            </a:r>
            <a:r>
              <a:rPr lang="en-US" sz="2600" dirty="0"/>
              <a:t>We parametrize the parabola using the parameter</a:t>
            </a:r>
            <a:r>
              <a:rPr lang="en-IN" sz="2600" dirty="0"/>
              <a:t> </a:t>
            </a:r>
            <a:r>
              <a:rPr lang="en-IN" sz="2600" i="1" dirty="0"/>
              <a:t>t </a:t>
            </a:r>
            <a:r>
              <a:rPr lang="en-IN" sz="2600" dirty="0"/>
              <a:t>= </a:t>
            </a:r>
            <a:r>
              <a:rPr lang="en-IN" sz="2600" i="1" dirty="0"/>
              <a:t>x</a:t>
            </a:r>
            <a:endParaRPr lang="en-US" sz="2600" i="1" dirty="0"/>
          </a:p>
        </p:txBody>
      </p:sp>
      <p:graphicFrame>
        <p:nvGraphicFramePr>
          <p:cNvPr id="29" name="Object 28" descr="r of t = t i + t squared j."/>
          <p:cNvGraphicFramePr>
            <a:graphicFrameLocks noChangeAspect="1"/>
          </p:cNvGraphicFramePr>
          <p:nvPr/>
        </p:nvGraphicFramePr>
        <p:xfrm>
          <a:off x="3708022" y="3748396"/>
          <a:ext cx="1727956" cy="465220"/>
        </p:xfrm>
        <a:graphic>
          <a:graphicData uri="http://schemas.openxmlformats.org/presentationml/2006/ole">
            <mc:AlternateContent xmlns:mc="http://schemas.openxmlformats.org/markup-compatibility/2006">
              <mc:Choice xmlns:v="urn:schemas-microsoft-com:vml" Requires="v">
                <p:oleObj spid="_x0000_s108579" name="Equation" r:id="rId5" imgW="1650960" imgH="444240" progId="Equation.DSMT4">
                  <p:embed/>
                </p:oleObj>
              </mc:Choice>
              <mc:Fallback>
                <p:oleObj name="Equation" r:id="rId5" imgW="1650960" imgH="444240" progId="Equation.DSMT4">
                  <p:embed/>
                  <p:pic>
                    <p:nvPicPr>
                      <p:cNvPr id="29" name="Object 28" descr="r of t = t i + t squared 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022" y="3748396"/>
                        <a:ext cx="1727956" cy="465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Content Placeholder 30"/>
          <p:cNvSpPr>
            <a:spLocks noGrp="1"/>
          </p:cNvSpPr>
          <p:nvPr>
            <p:ph idx="1"/>
          </p:nvPr>
        </p:nvSpPr>
        <p:spPr>
          <a:xfrm>
            <a:off x="457200" y="4340696"/>
            <a:ext cx="8458200" cy="536104"/>
          </a:xfrm>
        </p:spPr>
        <p:txBody>
          <a:bodyPr/>
          <a:lstStyle/>
          <a:p>
            <a:pPr marL="0" indent="0">
              <a:buNone/>
            </a:pPr>
            <a:r>
              <a:rPr lang="en-US" sz="2600" dirty="0"/>
              <a:t>First we find the curvature of the parabola at the origin,</a:t>
            </a:r>
          </a:p>
        </p:txBody>
      </p:sp>
      <p:graphicFrame>
        <p:nvGraphicFramePr>
          <p:cNvPr id="32" name="Object 31" descr="v = start fraction d r over d t end fraction = i + 2 t j"/>
          <p:cNvGraphicFramePr>
            <a:graphicFrameLocks noChangeAspect="1"/>
          </p:cNvGraphicFramePr>
          <p:nvPr/>
        </p:nvGraphicFramePr>
        <p:xfrm>
          <a:off x="4023119" y="4972800"/>
          <a:ext cx="1854200" cy="736600"/>
        </p:xfrm>
        <a:graphic>
          <a:graphicData uri="http://schemas.openxmlformats.org/presentationml/2006/ole">
            <mc:AlternateContent xmlns:mc="http://schemas.openxmlformats.org/markup-compatibility/2006">
              <mc:Choice xmlns:v="urn:schemas-microsoft-com:vml" Requires="v">
                <p:oleObj spid="_x0000_s108580" name="Equation" r:id="rId7" imgW="1854000" imgH="736560" progId="Equation.DSMT4">
                  <p:embed/>
                </p:oleObj>
              </mc:Choice>
              <mc:Fallback>
                <p:oleObj name="Equation" r:id="rId7" imgW="1854000" imgH="736560" progId="Equation.DSMT4">
                  <p:embed/>
                  <p:pic>
                    <p:nvPicPr>
                      <p:cNvPr id="32" name="Object 31" descr="v = start fraction d r over d t end fraction = i + 2 t j"/>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3119" y="4972800"/>
                        <a:ext cx="18542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2" descr="the absolute value of v = the square root of start expression 1 + 4 t squared end expression"/>
          <p:cNvGraphicFramePr>
            <a:graphicFrameLocks noChangeAspect="1"/>
          </p:cNvGraphicFramePr>
          <p:nvPr/>
        </p:nvGraphicFramePr>
        <p:xfrm>
          <a:off x="3950106" y="5799754"/>
          <a:ext cx="1587500" cy="508000"/>
        </p:xfrm>
        <a:graphic>
          <a:graphicData uri="http://schemas.openxmlformats.org/presentationml/2006/ole">
            <mc:AlternateContent xmlns:mc="http://schemas.openxmlformats.org/markup-compatibility/2006">
              <mc:Choice xmlns:v="urn:schemas-microsoft-com:vml" Requires="v">
                <p:oleObj spid="_x0000_s108581" name="Equation" r:id="rId9" imgW="1587240" imgH="507960" progId="Equation.DSMT4">
                  <p:embed/>
                </p:oleObj>
              </mc:Choice>
              <mc:Fallback>
                <p:oleObj name="Equation" r:id="rId9" imgW="1587240" imgH="507960" progId="Equation.DSMT4">
                  <p:embed/>
                  <p:pic>
                    <p:nvPicPr>
                      <p:cNvPr id="33" name="Object 32" descr="the absolute value of v = the square root of start expression 1 + 4 t squared end express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0106" y="5799754"/>
                        <a:ext cx="1587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533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400" dirty="0"/>
              <a:t>Circle of Curvature for Plane Curves </a:t>
            </a:r>
            <a:r>
              <a:rPr lang="en-US" sz="2000" b="0" dirty="0"/>
              <a:t>(5 of 7)</a:t>
            </a:r>
            <a:endParaRPr lang="en-IN" sz="3400" dirty="0"/>
          </a:p>
        </p:txBody>
      </p:sp>
      <p:sp>
        <p:nvSpPr>
          <p:cNvPr id="3" name="Content Placeholder 2"/>
          <p:cNvSpPr>
            <a:spLocks noGrp="1"/>
          </p:cNvSpPr>
          <p:nvPr>
            <p:ph idx="1"/>
          </p:nvPr>
        </p:nvSpPr>
        <p:spPr>
          <a:xfrm>
            <a:off x="457200" y="1600200"/>
            <a:ext cx="3886200" cy="509954"/>
          </a:xfrm>
        </p:spPr>
        <p:txBody>
          <a:bodyPr/>
          <a:lstStyle/>
          <a:p>
            <a:pPr marL="0" indent="0">
              <a:buNone/>
            </a:pPr>
            <a:r>
              <a:rPr lang="en-US" b="1" dirty="0"/>
              <a:t>Solution (continued):</a:t>
            </a:r>
            <a:endParaRPr lang="en-US" dirty="0"/>
          </a:p>
        </p:txBody>
      </p:sp>
      <p:sp>
        <p:nvSpPr>
          <p:cNvPr id="23" name="Content Placeholder 22"/>
          <p:cNvSpPr>
            <a:spLocks noGrp="1"/>
          </p:cNvSpPr>
          <p:nvPr>
            <p:ph idx="1"/>
          </p:nvPr>
        </p:nvSpPr>
        <p:spPr>
          <a:xfrm>
            <a:off x="437535" y="2231926"/>
            <a:ext cx="1315065" cy="511274"/>
          </a:xfrm>
        </p:spPr>
        <p:txBody>
          <a:bodyPr/>
          <a:lstStyle/>
          <a:p>
            <a:pPr marL="0" indent="0">
              <a:buNone/>
            </a:pPr>
            <a:r>
              <a:rPr lang="en-US" dirty="0"/>
              <a:t>so that</a:t>
            </a:r>
          </a:p>
        </p:txBody>
      </p:sp>
      <p:graphicFrame>
        <p:nvGraphicFramePr>
          <p:cNvPr id="24" name="Object 23" descr="upper T = start fraction v over the absolute value of v end fraction = left parenthesis 1 + 4 lower t squared right parenthesis to the power of start expression negative 1 half end expression i + 2 lower t left parenthesis 1 + 4 lower t squared right parenthesis to the power of start expression negative 1 half end expression j."/>
          <p:cNvGraphicFramePr>
            <a:graphicFrameLocks noChangeAspect="1"/>
          </p:cNvGraphicFramePr>
          <p:nvPr/>
        </p:nvGraphicFramePr>
        <p:xfrm>
          <a:off x="2641600" y="2837939"/>
          <a:ext cx="4973638" cy="965200"/>
        </p:xfrm>
        <a:graphic>
          <a:graphicData uri="http://schemas.openxmlformats.org/presentationml/2006/ole">
            <mc:AlternateContent xmlns:mc="http://schemas.openxmlformats.org/markup-compatibility/2006">
              <mc:Choice xmlns:v="urn:schemas-microsoft-com:vml" Requires="v">
                <p:oleObj spid="_x0000_s109586" name="Equation" r:id="rId3" imgW="4520880" imgH="876240" progId="Equation.DSMT4">
                  <p:embed/>
                </p:oleObj>
              </mc:Choice>
              <mc:Fallback>
                <p:oleObj name="Equation" r:id="rId3" imgW="4520880" imgH="876240" progId="Equation.DSMT4">
                  <p:embed/>
                  <p:pic>
                    <p:nvPicPr>
                      <p:cNvPr id="24" name="Object 23" descr="upper T = start fraction v over the absolute value of v end fraction = left parenthesis 1 + 4 lower t squared right parenthesis to the power of start expression negative 1 half end expression i + 2 lower t left parenthesis 1 + 4 lower t squared right parenthesis to the power of start expression negative 1 half end expression j."/>
                      <p:cNvPicPr>
                        <a:picLocks noChangeAspect="1" noChangeArrowheads="1"/>
                      </p:cNvPicPr>
                      <p:nvPr/>
                    </p:nvPicPr>
                    <p:blipFill>
                      <a:blip r:embed="rId4"/>
                      <a:srcRect/>
                      <a:stretch>
                        <a:fillRect/>
                      </a:stretch>
                    </p:blipFill>
                    <p:spPr bwMode="auto">
                      <a:xfrm>
                        <a:off x="2641600" y="2837939"/>
                        <a:ext cx="4973638"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437535" y="4006650"/>
            <a:ext cx="2991465" cy="533400"/>
          </a:xfrm>
        </p:spPr>
        <p:txBody>
          <a:bodyPr/>
          <a:lstStyle/>
          <a:p>
            <a:pPr>
              <a:buNone/>
            </a:pPr>
            <a:r>
              <a:rPr lang="en-US" dirty="0"/>
              <a:t>From this we find</a:t>
            </a:r>
          </a:p>
        </p:txBody>
      </p:sp>
      <p:graphicFrame>
        <p:nvGraphicFramePr>
          <p:cNvPr id="27" name="Object 26" descr="start fraction d upper T over d lower t end fraction = negative 4 t left parenthesis 1 + 4 t squared right parenthesis to the power of start expression negative 3 halves end expression i + left bracket 2 left parenthesis 1 + 4 t squared right parenthesis to the power of start expression negative 1 half end expression minus 8 t squared, left parenthesis 1 + 4 t squared right parenthesis to the power of start expression negative 3 halves end expression right bracket j."/>
          <p:cNvGraphicFramePr>
            <a:graphicFrameLocks noChangeAspect="1"/>
          </p:cNvGraphicFramePr>
          <p:nvPr/>
        </p:nvGraphicFramePr>
        <p:xfrm>
          <a:off x="867810" y="4714380"/>
          <a:ext cx="7602976" cy="1017607"/>
        </p:xfrm>
        <a:graphic>
          <a:graphicData uri="http://schemas.openxmlformats.org/presentationml/2006/ole">
            <mc:AlternateContent xmlns:mc="http://schemas.openxmlformats.org/markup-compatibility/2006">
              <mc:Choice xmlns:v="urn:schemas-microsoft-com:vml" Requires="v">
                <p:oleObj spid="_x0000_s109587" name="Equation" r:id="rId5" imgW="6642000" imgH="888840" progId="Equation.DSMT4">
                  <p:embed/>
                </p:oleObj>
              </mc:Choice>
              <mc:Fallback>
                <p:oleObj name="Equation" r:id="rId5" imgW="6642000" imgH="888840" progId="Equation.DSMT4">
                  <p:embed/>
                  <p:pic>
                    <p:nvPicPr>
                      <p:cNvPr id="27" name="Object 26" descr="start fraction d upper T over d lower t end fraction = negative 4 t left parenthesis 1 + 4 t squared right parenthesis to the power of start expression negative 3 halves end expression i + left bracket 2 left parenthesis 1 + 4 t squared right parenthesis to the power of start expression negative 1 half end expression minus 8 t squared, left parenthesis 1 + 4 t squared right parenthesis to the power of start expression negative 3 halves end expression right bracket j."/>
                      <p:cNvPicPr>
                        <a:picLocks noChangeAspect="1" noChangeArrowheads="1"/>
                      </p:cNvPicPr>
                      <p:nvPr/>
                    </p:nvPicPr>
                    <p:blipFill>
                      <a:blip r:embed="rId6"/>
                      <a:srcRect/>
                      <a:stretch>
                        <a:fillRect/>
                      </a:stretch>
                    </p:blipFill>
                    <p:spPr bwMode="auto">
                      <a:xfrm>
                        <a:off x="867810" y="4714380"/>
                        <a:ext cx="7602976" cy="1017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783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685800" y="762000"/>
            <a:ext cx="7391400" cy="2838451"/>
          </a:xfrm>
        </p:spPr>
        <p:txBody>
          <a:bodyPr/>
          <a:lstStyle/>
          <a:p>
            <a:r>
              <a:rPr lang="en-US" altLang="en-US" dirty="0"/>
              <a:t>Section 13.4 </a:t>
            </a:r>
            <a:r>
              <a:rPr lang="en-US" dirty="0"/>
              <a:t>Curvature and Normal Vectors of a Curve</a:t>
            </a:r>
            <a:endParaRPr lang="en-IN" dirty="0"/>
          </a:p>
        </p:txBody>
      </p:sp>
    </p:spTree>
    <p:extLst>
      <p:ext uri="{BB962C8B-B14F-4D97-AF65-F5344CB8AC3E}">
        <p14:creationId xmlns:p14="http://schemas.microsoft.com/office/powerpoint/2010/main" val="52302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086600" cy="1097280"/>
          </a:xfrm>
        </p:spPr>
        <p:txBody>
          <a:bodyPr/>
          <a:lstStyle/>
          <a:p>
            <a:r>
              <a:rPr lang="en-US" sz="3400" dirty="0"/>
              <a:t>Circle of Curvature for Plane Curves </a:t>
            </a:r>
            <a:r>
              <a:rPr lang="en-US" sz="2000" b="0" dirty="0"/>
              <a:t>(6 of 7)</a:t>
            </a:r>
            <a:endParaRPr lang="en-IN" sz="3400" dirty="0"/>
          </a:p>
        </p:txBody>
      </p:sp>
      <p:sp>
        <p:nvSpPr>
          <p:cNvPr id="3" name="Content Placeholder 2"/>
          <p:cNvSpPr>
            <a:spLocks noGrp="1"/>
          </p:cNvSpPr>
          <p:nvPr>
            <p:ph idx="1"/>
          </p:nvPr>
        </p:nvSpPr>
        <p:spPr>
          <a:xfrm>
            <a:off x="457200" y="1600200"/>
            <a:ext cx="8229600" cy="1142999"/>
          </a:xfrm>
        </p:spPr>
        <p:txBody>
          <a:bodyPr/>
          <a:lstStyle/>
          <a:p>
            <a:pPr marL="0" indent="0">
              <a:buNone/>
            </a:pPr>
            <a:r>
              <a:rPr lang="en-US" b="1" dirty="0"/>
              <a:t>Solution (continued):</a:t>
            </a:r>
          </a:p>
          <a:p>
            <a:pPr marL="0" indent="0">
              <a:buNone/>
            </a:pPr>
            <a:r>
              <a:rPr lang="en-US" dirty="0"/>
              <a:t>At the origin, </a:t>
            </a:r>
            <a:r>
              <a:rPr lang="en-US" i="1" dirty="0"/>
              <a:t>t</a:t>
            </a:r>
            <a:r>
              <a:rPr lang="en-US" dirty="0"/>
              <a:t> = 0, so the curvature is</a:t>
            </a:r>
          </a:p>
        </p:txBody>
      </p:sp>
      <p:graphicFrame>
        <p:nvGraphicFramePr>
          <p:cNvPr id="22" name="Object 21" descr="kappa of 0 = start fraction 1 over the absolute value of v of 0 end fraction the absolute value of start expression start fraction d upper T over d lower t end fraction of 0 end expression"/>
          <p:cNvGraphicFramePr>
            <a:graphicFrameLocks noChangeAspect="1"/>
          </p:cNvGraphicFramePr>
          <p:nvPr/>
        </p:nvGraphicFramePr>
        <p:xfrm>
          <a:off x="2590800" y="3030747"/>
          <a:ext cx="2906284" cy="977726"/>
        </p:xfrm>
        <a:graphic>
          <a:graphicData uri="http://schemas.openxmlformats.org/presentationml/2006/ole">
            <mc:AlternateContent xmlns:mc="http://schemas.openxmlformats.org/markup-compatibility/2006">
              <mc:Choice xmlns:v="urn:schemas-microsoft-com:vml" Requires="v">
                <p:oleObj spid="_x0000_s110618" name="Equation" r:id="rId3" imgW="2641320" imgH="888840" progId="Equation.DSMT4">
                  <p:embed/>
                </p:oleObj>
              </mc:Choice>
              <mc:Fallback>
                <p:oleObj name="Equation" r:id="rId3" imgW="2641320" imgH="888840" progId="Equation.DSMT4">
                  <p:embed/>
                  <p:pic>
                    <p:nvPicPr>
                      <p:cNvPr id="22" name="Object 21" descr="kappa of 0 = start fraction 1 over the absolute value of v of 0 end fraction the absolute value of start expression start fraction d upper T over d lower t end fraction of 0 end expression"/>
                      <p:cNvPicPr>
                        <a:picLocks noChangeAspect="1" noChangeArrowheads="1"/>
                      </p:cNvPicPr>
                      <p:nvPr/>
                    </p:nvPicPr>
                    <p:blipFill>
                      <a:blip r:embed="rId4"/>
                      <a:srcRect/>
                      <a:stretch>
                        <a:fillRect/>
                      </a:stretch>
                    </p:blipFill>
                    <p:spPr bwMode="auto">
                      <a:xfrm>
                        <a:off x="2590800" y="3030747"/>
                        <a:ext cx="2906284" cy="977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start fraction 1 over radical 1 end fraction the absolute value of start expression 0 i + 2 j end expression"/>
          <p:cNvGraphicFramePr>
            <a:graphicFrameLocks noChangeAspect="1"/>
          </p:cNvGraphicFramePr>
          <p:nvPr/>
        </p:nvGraphicFramePr>
        <p:xfrm>
          <a:off x="3285472" y="4153896"/>
          <a:ext cx="1718310" cy="852170"/>
        </p:xfrm>
        <a:graphic>
          <a:graphicData uri="http://schemas.openxmlformats.org/presentationml/2006/ole">
            <mc:AlternateContent xmlns:mc="http://schemas.openxmlformats.org/markup-compatibility/2006">
              <mc:Choice xmlns:v="urn:schemas-microsoft-com:vml" Requires="v">
                <p:oleObj spid="_x0000_s110619" name="Equation" r:id="rId5" imgW="1562040" imgH="774360" progId="Equation.DSMT4">
                  <p:embed/>
                </p:oleObj>
              </mc:Choice>
              <mc:Fallback>
                <p:oleObj name="Equation" r:id="rId5" imgW="1562040" imgH="774360" progId="Equation.DSMT4">
                  <p:embed/>
                  <p:pic>
                    <p:nvPicPr>
                      <p:cNvPr id="23" name="Object 22" descr="= start fraction 1 over radical 1 end fraction the absolute value of start expression 0 i + 2 j end expres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5472" y="4153896"/>
                        <a:ext cx="1718310" cy="852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 left parenthesis 1 right parenthesis, the square root of start expression 0 squared + 2 squared end expression = 2."/>
          <p:cNvGraphicFramePr>
            <a:graphicFrameLocks noChangeAspect="1"/>
          </p:cNvGraphicFramePr>
          <p:nvPr/>
        </p:nvGraphicFramePr>
        <p:xfrm>
          <a:off x="3252452" y="5192097"/>
          <a:ext cx="2444751" cy="558800"/>
        </p:xfrm>
        <a:graphic>
          <a:graphicData uri="http://schemas.openxmlformats.org/presentationml/2006/ole">
            <mc:AlternateContent xmlns:mc="http://schemas.openxmlformats.org/markup-compatibility/2006">
              <mc:Choice xmlns:v="urn:schemas-microsoft-com:vml" Requires="v">
                <p:oleObj spid="_x0000_s110620" name="Equation" r:id="rId7" imgW="2222280" imgH="507960" progId="Equation.DSMT4">
                  <p:embed/>
                </p:oleObj>
              </mc:Choice>
              <mc:Fallback>
                <p:oleObj name="Equation" r:id="rId7" imgW="2222280" imgH="507960" progId="Equation.DSMT4">
                  <p:embed/>
                  <p:pic>
                    <p:nvPicPr>
                      <p:cNvPr id="24" name="Object 23" descr="= left parenthesis 1 right parenthesis, the square root of start expression 0 squared + 2 squared end expression =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2452" y="5192097"/>
                        <a:ext cx="2444751"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702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6934200" cy="1097280"/>
          </a:xfrm>
        </p:spPr>
        <p:txBody>
          <a:bodyPr/>
          <a:lstStyle/>
          <a:p>
            <a:r>
              <a:rPr lang="en-US" sz="3400" dirty="0"/>
              <a:t>Circle of Curvature for Plane Curves </a:t>
            </a:r>
            <a:r>
              <a:rPr lang="en-US" sz="2000" b="0" dirty="0"/>
              <a:t>(7 of 7)</a:t>
            </a:r>
            <a:endParaRPr lang="en-IN" sz="3400" dirty="0"/>
          </a:p>
        </p:txBody>
      </p:sp>
      <p:sp>
        <p:nvSpPr>
          <p:cNvPr id="3" name="Content Placeholder 2"/>
          <p:cNvSpPr>
            <a:spLocks noGrp="1"/>
          </p:cNvSpPr>
          <p:nvPr>
            <p:ph idx="1"/>
          </p:nvPr>
        </p:nvSpPr>
        <p:spPr>
          <a:xfrm>
            <a:off x="457200" y="1600201"/>
            <a:ext cx="4038600" cy="457200"/>
          </a:xfrm>
        </p:spPr>
        <p:txBody>
          <a:bodyPr/>
          <a:lstStyle/>
          <a:p>
            <a:pPr marL="0" indent="0">
              <a:buNone/>
            </a:pPr>
            <a:r>
              <a:rPr lang="en-US" b="1" dirty="0"/>
              <a:t>Solution (concluded):</a:t>
            </a:r>
          </a:p>
        </p:txBody>
      </p:sp>
      <p:sp>
        <p:nvSpPr>
          <p:cNvPr id="23" name="Content Placeholder 22"/>
          <p:cNvSpPr>
            <a:spLocks noGrp="1"/>
          </p:cNvSpPr>
          <p:nvPr>
            <p:ph idx="1"/>
          </p:nvPr>
        </p:nvSpPr>
        <p:spPr>
          <a:xfrm>
            <a:off x="439994" y="2121266"/>
            <a:ext cx="5808406" cy="484281"/>
          </a:xfrm>
        </p:spPr>
        <p:txBody>
          <a:bodyPr/>
          <a:lstStyle/>
          <a:p>
            <a:pPr marL="0" indent="0">
              <a:buNone/>
            </a:pPr>
            <a:r>
              <a:rPr lang="en-US" dirty="0"/>
              <a:t>Therefore, the radius of curvature is</a:t>
            </a:r>
            <a:endParaRPr lang="en-IN" dirty="0"/>
          </a:p>
        </p:txBody>
      </p:sp>
      <p:graphicFrame>
        <p:nvGraphicFramePr>
          <p:cNvPr id="24" name="Object 23" descr="start fraction 1 over kappa end fraction = 1 half.">
            <a:extLst>
              <a:ext uri="{FF2B5EF4-FFF2-40B4-BE49-F238E27FC236}">
                <a16:creationId xmlns:a16="http://schemas.microsoft.com/office/drawing/2014/main" id="{7B1904AE-874C-4BA9-8AF3-5638F9ECDA9E}"/>
              </a:ext>
            </a:extLst>
          </p:cNvPr>
          <p:cNvGraphicFramePr>
            <a:graphicFrameLocks noChangeAspect="1"/>
          </p:cNvGraphicFramePr>
          <p:nvPr/>
        </p:nvGraphicFramePr>
        <p:xfrm>
          <a:off x="6373799" y="1870638"/>
          <a:ext cx="1010227" cy="860136"/>
        </p:xfrm>
        <a:graphic>
          <a:graphicData uri="http://schemas.openxmlformats.org/presentationml/2006/ole">
            <mc:AlternateContent xmlns:mc="http://schemas.openxmlformats.org/markup-compatibility/2006">
              <mc:Choice xmlns:v="urn:schemas-microsoft-com:vml" Requires="v">
                <p:oleObj spid="_x0000_s111642" name="Equation" r:id="rId3" imgW="850680" imgH="723600" progId="Equation.DSMT4">
                  <p:embed/>
                </p:oleObj>
              </mc:Choice>
              <mc:Fallback>
                <p:oleObj name="Equation" r:id="rId3" imgW="850680" imgH="723600" progId="Equation.DSMT4">
                  <p:embed/>
                  <p:pic>
                    <p:nvPicPr>
                      <p:cNvPr id="24" name="Object 23" descr="start fraction 1 over kappa end fraction = 1 half.">
                        <a:extLst>
                          <a:ext uri="{FF2B5EF4-FFF2-40B4-BE49-F238E27FC236}">
                            <a16:creationId xmlns:a16="http://schemas.microsoft.com/office/drawing/2014/main" id="{7B1904AE-874C-4BA9-8AF3-5638F9ECDA9E}"/>
                          </a:ext>
                        </a:extLst>
                      </p:cNvPr>
                      <p:cNvPicPr>
                        <a:picLocks noChangeAspect="1" noChangeArrowheads="1"/>
                      </p:cNvPicPr>
                      <p:nvPr/>
                    </p:nvPicPr>
                    <p:blipFill>
                      <a:blip r:embed="rId4"/>
                      <a:srcRect/>
                      <a:stretch>
                        <a:fillRect/>
                      </a:stretch>
                    </p:blipFill>
                    <p:spPr bwMode="auto">
                      <a:xfrm>
                        <a:off x="6373799" y="1870638"/>
                        <a:ext cx="1010227" cy="860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457200" y="2802145"/>
            <a:ext cx="8229600" cy="486615"/>
          </a:xfrm>
        </p:spPr>
        <p:txBody>
          <a:bodyPr/>
          <a:lstStyle/>
          <a:p>
            <a:pPr marL="0" indent="0">
              <a:buNone/>
            </a:pPr>
            <a:r>
              <a:rPr lang="en-US" dirty="0"/>
              <a:t>At the origin we have </a:t>
            </a:r>
            <a:r>
              <a:rPr lang="en-US" i="1" dirty="0"/>
              <a:t>t = </a:t>
            </a:r>
            <a:r>
              <a:rPr lang="en-US" dirty="0"/>
              <a:t>0</a:t>
            </a:r>
            <a:r>
              <a:rPr lang="en-US" i="1" dirty="0"/>
              <a:t> </a:t>
            </a:r>
            <a:r>
              <a:rPr lang="en-US" dirty="0"/>
              <a:t>and</a:t>
            </a:r>
            <a:r>
              <a:rPr lang="en-US" i="1" dirty="0"/>
              <a:t> </a:t>
            </a:r>
            <a:r>
              <a:rPr lang="en-US" b="1" dirty="0"/>
              <a:t>T</a:t>
            </a:r>
            <a:r>
              <a:rPr lang="en-US" i="1" dirty="0"/>
              <a:t> = </a:t>
            </a:r>
            <a:r>
              <a:rPr lang="en-US" b="1" dirty="0" err="1"/>
              <a:t>i</a:t>
            </a:r>
            <a:r>
              <a:rPr lang="en-US" b="1" dirty="0"/>
              <a:t>,</a:t>
            </a:r>
            <a:r>
              <a:rPr lang="en-US" i="1" dirty="0"/>
              <a:t> </a:t>
            </a:r>
            <a:r>
              <a:rPr lang="en-US" dirty="0"/>
              <a:t>so </a:t>
            </a:r>
            <a:r>
              <a:rPr lang="en-US" b="1" dirty="0"/>
              <a:t>N</a:t>
            </a:r>
            <a:r>
              <a:rPr lang="en-US" dirty="0"/>
              <a:t> = </a:t>
            </a:r>
            <a:r>
              <a:rPr lang="en-US" b="1" dirty="0"/>
              <a:t>j</a:t>
            </a:r>
            <a:r>
              <a:rPr lang="en-US" dirty="0"/>
              <a:t>. Thus</a:t>
            </a:r>
            <a:endParaRPr lang="en-IN" dirty="0"/>
          </a:p>
        </p:txBody>
      </p:sp>
      <p:sp>
        <p:nvSpPr>
          <p:cNvPr id="28" name="Content Placeholder 27"/>
          <p:cNvSpPr>
            <a:spLocks noGrp="1"/>
          </p:cNvSpPr>
          <p:nvPr>
            <p:ph idx="1"/>
          </p:nvPr>
        </p:nvSpPr>
        <p:spPr>
          <a:xfrm>
            <a:off x="452284" y="3549311"/>
            <a:ext cx="4038600" cy="471703"/>
          </a:xfrm>
        </p:spPr>
        <p:txBody>
          <a:bodyPr/>
          <a:lstStyle/>
          <a:p>
            <a:pPr marL="0" indent="0">
              <a:buNone/>
            </a:pPr>
            <a:r>
              <a:rPr lang="en-US" dirty="0"/>
              <a:t>the center of the circle is</a:t>
            </a:r>
            <a:endParaRPr lang="en-IN" dirty="0"/>
          </a:p>
        </p:txBody>
      </p:sp>
      <p:graphicFrame>
        <p:nvGraphicFramePr>
          <p:cNvPr id="29" name="Object 28" descr="(0, 1 half)."/>
          <p:cNvGraphicFramePr>
            <a:graphicFrameLocks noChangeAspect="1"/>
          </p:cNvGraphicFramePr>
          <p:nvPr/>
        </p:nvGraphicFramePr>
        <p:xfrm>
          <a:off x="4586748" y="3352491"/>
          <a:ext cx="1039091" cy="854364"/>
        </p:xfrm>
        <a:graphic>
          <a:graphicData uri="http://schemas.openxmlformats.org/presentationml/2006/ole">
            <mc:AlternateContent xmlns:mc="http://schemas.openxmlformats.org/markup-compatibility/2006">
              <mc:Choice xmlns:v="urn:schemas-microsoft-com:vml" Requires="v">
                <p:oleObj spid="_x0000_s111643" name="Equation" r:id="rId5" imgW="1143000" imgH="939600" progId="Equation.DSMT4">
                  <p:embed/>
                </p:oleObj>
              </mc:Choice>
              <mc:Fallback>
                <p:oleObj name="Equation" r:id="rId5" imgW="1143000" imgH="939600" progId="Equation.DSMT4">
                  <p:embed/>
                  <p:pic>
                    <p:nvPicPr>
                      <p:cNvPr id="29" name="Object 28" descr="(0, 1 half)."/>
                      <p:cNvPicPr/>
                      <p:nvPr/>
                    </p:nvPicPr>
                    <p:blipFill>
                      <a:blip r:embed="rId6"/>
                      <a:stretch>
                        <a:fillRect/>
                      </a:stretch>
                    </p:blipFill>
                    <p:spPr>
                      <a:xfrm>
                        <a:off x="4586748" y="3352491"/>
                        <a:ext cx="1039091" cy="854364"/>
                      </a:xfrm>
                      <a:prstGeom prst="rect">
                        <a:avLst/>
                      </a:prstGeom>
                    </p:spPr>
                  </p:pic>
                </p:oleObj>
              </mc:Fallback>
            </mc:AlternateContent>
          </a:graphicData>
        </a:graphic>
      </p:graphicFrame>
      <p:sp>
        <p:nvSpPr>
          <p:cNvPr id="31" name="Content Placeholder 30"/>
          <p:cNvSpPr>
            <a:spLocks noGrp="1"/>
          </p:cNvSpPr>
          <p:nvPr>
            <p:ph idx="1"/>
          </p:nvPr>
        </p:nvSpPr>
        <p:spPr>
          <a:xfrm>
            <a:off x="5785055" y="3549312"/>
            <a:ext cx="3212690" cy="484182"/>
          </a:xfrm>
        </p:spPr>
        <p:txBody>
          <a:bodyPr/>
          <a:lstStyle/>
          <a:p>
            <a:pPr marL="0" indent="0">
              <a:buNone/>
            </a:pPr>
            <a:r>
              <a:rPr lang="en-US" dirty="0"/>
              <a:t>The equation of the</a:t>
            </a:r>
            <a:endParaRPr lang="en-IN" dirty="0"/>
          </a:p>
        </p:txBody>
      </p:sp>
      <p:sp>
        <p:nvSpPr>
          <p:cNvPr id="33" name="Content Placeholder 32"/>
          <p:cNvSpPr>
            <a:spLocks noGrp="1"/>
          </p:cNvSpPr>
          <p:nvPr>
            <p:ph idx="1"/>
          </p:nvPr>
        </p:nvSpPr>
        <p:spPr>
          <a:xfrm>
            <a:off x="439994" y="4206855"/>
            <a:ext cx="3118055" cy="505822"/>
          </a:xfrm>
        </p:spPr>
        <p:txBody>
          <a:bodyPr/>
          <a:lstStyle/>
          <a:p>
            <a:pPr marL="0" indent="0">
              <a:buNone/>
            </a:pPr>
            <a:r>
              <a:rPr lang="en-US" dirty="0"/>
              <a:t>osculating circle is</a:t>
            </a:r>
            <a:endParaRPr lang="en-IN" dirty="0"/>
          </a:p>
        </p:txBody>
      </p:sp>
      <p:graphicFrame>
        <p:nvGraphicFramePr>
          <p:cNvPr id="34" name="Object 33" descr="left parenthesis x minus 0 right parenthesis squared + left parenthesis y minus 1 half right parenthesis squared = left parenthesis 1 half right parenthesis squared."/>
          <p:cNvGraphicFramePr>
            <a:graphicFrameLocks noChangeAspect="1"/>
          </p:cNvGraphicFramePr>
          <p:nvPr/>
        </p:nvGraphicFramePr>
        <p:xfrm>
          <a:off x="2756678" y="4815292"/>
          <a:ext cx="3660140" cy="963930"/>
        </p:xfrm>
        <a:graphic>
          <a:graphicData uri="http://schemas.openxmlformats.org/presentationml/2006/ole">
            <mc:AlternateContent xmlns:mc="http://schemas.openxmlformats.org/markup-compatibility/2006">
              <mc:Choice xmlns:v="urn:schemas-microsoft-com:vml" Requires="v">
                <p:oleObj spid="_x0000_s111644" name="Equation" r:id="rId7" imgW="3327120" imgH="876240" progId="Equation.DSMT4">
                  <p:embed/>
                </p:oleObj>
              </mc:Choice>
              <mc:Fallback>
                <p:oleObj name="Equation" r:id="rId7" imgW="3327120" imgH="876240" progId="Equation.DSMT4">
                  <p:embed/>
                  <p:pic>
                    <p:nvPicPr>
                      <p:cNvPr id="34" name="Object 33" descr="left parenthesis x minus 0 right parenthesis squared + left parenthesis y minus 1 half right parenthesis squared = left parenthesis 1 half right parenthesis squar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6678" y="4815292"/>
                        <a:ext cx="3660140" cy="963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34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Curvature and Normal Vectors for Space Curves </a:t>
            </a:r>
            <a:r>
              <a:rPr lang="en-US" sz="2000" b="0" dirty="0"/>
              <a:t>(1 of 6)</a:t>
            </a:r>
            <a:endParaRPr lang="en-IN" sz="2000" b="0" dirty="0"/>
          </a:p>
        </p:txBody>
      </p:sp>
      <p:pic>
        <p:nvPicPr>
          <p:cNvPr id="6" name="Content Placeholder 5" descr="A graph of a spiral curve in an x y z plane. The spiral curve originates from (a, 0, 0) and moves around the z axis on a cylinder, x squared + y squared = a squared, in counterclockwise direction.">
            <a:extLst>
              <a:ext uri="{FF2B5EF4-FFF2-40B4-BE49-F238E27FC236}">
                <a16:creationId xmlns:a16="http://schemas.microsoft.com/office/drawing/2014/main" id="{2F68EF2F-CD79-4133-B161-8CEED719C3F8}"/>
              </a:ext>
            </a:extLst>
          </p:cNvPr>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3657600" y="1619803"/>
            <a:ext cx="2458174" cy="3224040"/>
          </a:xfrm>
        </p:spPr>
      </p:pic>
      <p:sp>
        <p:nvSpPr>
          <p:cNvPr id="3" name="Content Placeholder 2"/>
          <p:cNvSpPr>
            <a:spLocks noGrp="1"/>
          </p:cNvSpPr>
          <p:nvPr>
            <p:ph idx="1"/>
          </p:nvPr>
        </p:nvSpPr>
        <p:spPr>
          <a:xfrm>
            <a:off x="452718" y="5124101"/>
            <a:ext cx="1447800" cy="380999"/>
          </a:xfrm>
        </p:spPr>
        <p:txBody>
          <a:bodyPr/>
          <a:lstStyle/>
          <a:p>
            <a:pPr marL="0" indent="0">
              <a:buNone/>
            </a:pPr>
            <a:r>
              <a:rPr lang="en-US" dirty="0"/>
              <a:t>The helix</a:t>
            </a:r>
            <a:endParaRPr lang="en-IN" dirty="0"/>
          </a:p>
        </p:txBody>
      </p:sp>
      <p:graphicFrame>
        <p:nvGraphicFramePr>
          <p:cNvPr id="22" name="Object 21" descr="r of t = left parenthesis a cosine of t right parenthesis, i + left parenthesis a sine of t right parenthesis, j + b t k,"/>
          <p:cNvGraphicFramePr>
            <a:graphicFrameLocks noChangeAspect="1"/>
          </p:cNvGraphicFramePr>
          <p:nvPr/>
        </p:nvGraphicFramePr>
        <p:xfrm>
          <a:off x="2135273" y="5124101"/>
          <a:ext cx="4945063" cy="433388"/>
        </p:xfrm>
        <a:graphic>
          <a:graphicData uri="http://schemas.openxmlformats.org/presentationml/2006/ole">
            <mc:AlternateContent xmlns:mc="http://schemas.openxmlformats.org/markup-compatibility/2006">
              <mc:Choice xmlns:v="urn:schemas-microsoft-com:vml" Requires="v">
                <p:oleObj spid="_x0000_s112658" name="Equation" r:id="rId4" imgW="4495680" imgH="393480" progId="Equation.DSMT4">
                  <p:embed/>
                </p:oleObj>
              </mc:Choice>
              <mc:Fallback>
                <p:oleObj name="Equation" r:id="rId4" imgW="4495680" imgH="393480" progId="Equation.DSMT4">
                  <p:embed/>
                  <p:pic>
                    <p:nvPicPr>
                      <p:cNvPr id="22" name="Object 21" descr="r of t = left parenthesis a cosine of t right parenthesis, i + left parenthesis a sine of t right parenthesis, j + b t k,"/>
                      <p:cNvPicPr/>
                      <p:nvPr/>
                    </p:nvPicPr>
                    <p:blipFill>
                      <a:blip r:embed="rId5"/>
                      <a:stretch>
                        <a:fillRect/>
                      </a:stretch>
                    </p:blipFill>
                    <p:spPr>
                      <a:xfrm>
                        <a:off x="2135273" y="5124101"/>
                        <a:ext cx="4945063" cy="433388"/>
                      </a:xfrm>
                      <a:prstGeom prst="rect">
                        <a:avLst/>
                      </a:prstGeom>
                    </p:spPr>
                  </p:pic>
                </p:oleObj>
              </mc:Fallback>
            </mc:AlternateContent>
          </a:graphicData>
        </a:graphic>
      </p:graphicFrame>
      <p:sp>
        <p:nvSpPr>
          <p:cNvPr id="24" name="Content Placeholder 23"/>
          <p:cNvSpPr>
            <a:spLocks noGrp="1"/>
          </p:cNvSpPr>
          <p:nvPr>
            <p:ph idx="13"/>
          </p:nvPr>
        </p:nvSpPr>
        <p:spPr>
          <a:xfrm>
            <a:off x="7315091" y="5051705"/>
            <a:ext cx="1071282" cy="439949"/>
          </a:xfrm>
        </p:spPr>
        <p:txBody>
          <a:bodyPr/>
          <a:lstStyle/>
          <a:p>
            <a:pPr marL="0" indent="0">
              <a:buNone/>
            </a:pPr>
            <a:r>
              <a:rPr lang="en-US" dirty="0"/>
              <a:t>drawn</a:t>
            </a:r>
            <a:endParaRPr lang="en-IN" dirty="0"/>
          </a:p>
        </p:txBody>
      </p:sp>
      <p:sp>
        <p:nvSpPr>
          <p:cNvPr id="26" name="Content Placeholder 25"/>
          <p:cNvSpPr>
            <a:spLocks noGrp="1"/>
          </p:cNvSpPr>
          <p:nvPr>
            <p:ph idx="14"/>
          </p:nvPr>
        </p:nvSpPr>
        <p:spPr>
          <a:xfrm>
            <a:off x="452718" y="5699906"/>
            <a:ext cx="3966882" cy="380999"/>
          </a:xfrm>
        </p:spPr>
        <p:txBody>
          <a:bodyPr/>
          <a:lstStyle/>
          <a:p>
            <a:pPr marL="0" indent="0">
              <a:buNone/>
            </a:pPr>
            <a:r>
              <a:rPr lang="en-US" dirty="0"/>
              <a:t>with </a:t>
            </a:r>
            <a:r>
              <a:rPr lang="en-US" i="1" dirty="0"/>
              <a:t>a</a:t>
            </a:r>
            <a:r>
              <a:rPr lang="en-US" dirty="0"/>
              <a:t> and </a:t>
            </a:r>
            <a:r>
              <a:rPr lang="en-US" i="1" dirty="0"/>
              <a:t>b</a:t>
            </a:r>
            <a:r>
              <a:rPr lang="en-US" dirty="0"/>
              <a:t> positive and</a:t>
            </a:r>
          </a:p>
        </p:txBody>
      </p:sp>
      <p:graphicFrame>
        <p:nvGraphicFramePr>
          <p:cNvPr id="27" name="Object 26" descr="t is greater than or equal to 0."/>
          <p:cNvGraphicFramePr>
            <a:graphicFrameLocks noChangeAspect="1"/>
          </p:cNvGraphicFramePr>
          <p:nvPr/>
        </p:nvGraphicFramePr>
        <p:xfrm>
          <a:off x="4607805" y="5709024"/>
          <a:ext cx="862089" cy="371881"/>
        </p:xfrm>
        <a:graphic>
          <a:graphicData uri="http://schemas.openxmlformats.org/presentationml/2006/ole">
            <mc:AlternateContent xmlns:mc="http://schemas.openxmlformats.org/markup-compatibility/2006">
              <mc:Choice xmlns:v="urn:schemas-microsoft-com:vml" Requires="v">
                <p:oleObj spid="_x0000_s112659" name="Equation" r:id="rId6" imgW="647640" imgH="279360" progId="Equation.DSMT4">
                  <p:embed/>
                </p:oleObj>
              </mc:Choice>
              <mc:Fallback>
                <p:oleObj name="Equation" r:id="rId6" imgW="647640" imgH="279360" progId="Equation.DSMT4">
                  <p:embed/>
                  <p:pic>
                    <p:nvPicPr>
                      <p:cNvPr id="27" name="Object 26" descr="t is greater than or equal to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7805" y="5709024"/>
                        <a:ext cx="862089" cy="371881"/>
                      </a:xfrm>
                      <a:prstGeom prst="rect">
                        <a:avLst/>
                      </a:prstGeom>
                      <a:noFill/>
                    </p:spPr>
                  </p:pic>
                </p:oleObj>
              </mc:Fallback>
            </mc:AlternateContent>
          </a:graphicData>
        </a:graphic>
      </p:graphicFrame>
    </p:spTree>
    <p:extLst>
      <p:ext uri="{BB962C8B-B14F-4D97-AF65-F5344CB8AC3E}">
        <p14:creationId xmlns:p14="http://schemas.microsoft.com/office/powerpoint/2010/main" val="556792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sz="3400" dirty="0"/>
              <a:t>Curvature and Normal Vectors for Space Curves </a:t>
            </a:r>
            <a:r>
              <a:rPr lang="en-US" sz="2000" b="0" dirty="0"/>
              <a:t>(2 of 6)</a:t>
            </a:r>
            <a:endParaRPr lang="en-IN" sz="3400" dirty="0"/>
          </a:p>
        </p:txBody>
      </p:sp>
      <p:sp>
        <p:nvSpPr>
          <p:cNvPr id="3" name="Content Placeholder 2"/>
          <p:cNvSpPr>
            <a:spLocks noGrp="1"/>
          </p:cNvSpPr>
          <p:nvPr>
            <p:ph idx="1"/>
          </p:nvPr>
        </p:nvSpPr>
        <p:spPr>
          <a:xfrm>
            <a:off x="457200" y="1600200"/>
            <a:ext cx="6781800" cy="498231"/>
          </a:xfrm>
        </p:spPr>
        <p:txBody>
          <a:bodyPr/>
          <a:lstStyle/>
          <a:p>
            <a:pPr marL="0" indent="0">
              <a:buNone/>
            </a:pPr>
            <a:r>
              <a:rPr lang="en-US" b="1" dirty="0"/>
              <a:t>Example:</a:t>
            </a:r>
            <a:r>
              <a:rPr lang="en-US" dirty="0"/>
              <a:t> Find the curvature for the helix</a:t>
            </a:r>
          </a:p>
        </p:txBody>
      </p:sp>
      <p:graphicFrame>
        <p:nvGraphicFramePr>
          <p:cNvPr id="22" name="Object 21" descr="r of t = left parenthesis a cosine of t right parenthesis, i + left parenthesis a sine of t right parenthesis, j + b t k, when a and b are greater than or equal to 0, and a squared + b squared does not equal 0."/>
          <p:cNvGraphicFramePr>
            <a:graphicFrameLocks noChangeAspect="1"/>
          </p:cNvGraphicFramePr>
          <p:nvPr/>
        </p:nvGraphicFramePr>
        <p:xfrm>
          <a:off x="457868" y="2280361"/>
          <a:ext cx="8344376" cy="508804"/>
        </p:xfrm>
        <a:graphic>
          <a:graphicData uri="http://schemas.openxmlformats.org/presentationml/2006/ole">
            <mc:AlternateContent xmlns:mc="http://schemas.openxmlformats.org/markup-compatibility/2006">
              <mc:Choice xmlns:v="urn:schemas-microsoft-com:vml" Requires="v">
                <p:oleObj spid="_x0000_s113698" name="Equation" r:id="rId3" imgW="7289640" imgH="444240" progId="Equation.DSMT4">
                  <p:embed/>
                </p:oleObj>
              </mc:Choice>
              <mc:Fallback>
                <p:oleObj name="Equation" r:id="rId3" imgW="7289640" imgH="444240" progId="Equation.DSMT4">
                  <p:embed/>
                  <p:pic>
                    <p:nvPicPr>
                      <p:cNvPr id="22" name="Object 21" descr="r of t = left parenthesis a cosine of t right parenthesis, i + left parenthesis a sine of t right parenthesis, j + b t k, when a and b are greater than or equal to 0, and a squared + b squared does not equal 0."/>
                      <p:cNvPicPr>
                        <a:picLocks noChangeAspect="1" noChangeArrowheads="1"/>
                      </p:cNvPicPr>
                      <p:nvPr/>
                    </p:nvPicPr>
                    <p:blipFill>
                      <a:blip r:embed="rId4"/>
                      <a:srcRect/>
                      <a:stretch>
                        <a:fillRect/>
                      </a:stretch>
                    </p:blipFill>
                    <p:spPr bwMode="auto">
                      <a:xfrm>
                        <a:off x="457868" y="2280361"/>
                        <a:ext cx="8344376" cy="508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457200" y="3012126"/>
            <a:ext cx="8382000" cy="493074"/>
          </a:xfrm>
        </p:spPr>
        <p:txBody>
          <a:bodyPr/>
          <a:lstStyle/>
          <a:p>
            <a:pPr marL="0" indent="0">
              <a:buNone/>
            </a:pPr>
            <a:r>
              <a:rPr lang="en-US" b="1" dirty="0"/>
              <a:t>Solution: </a:t>
            </a:r>
            <a:r>
              <a:rPr lang="en-US" dirty="0"/>
              <a:t>We calculate </a:t>
            </a:r>
            <a:r>
              <a:rPr lang="en-US" b="1" dirty="0"/>
              <a:t>T</a:t>
            </a:r>
            <a:r>
              <a:rPr lang="en-US" dirty="0"/>
              <a:t> from the velocity vector </a:t>
            </a:r>
            <a:r>
              <a:rPr lang="en-US" b="1" dirty="0"/>
              <a:t>v</a:t>
            </a:r>
            <a:r>
              <a:rPr lang="en-US" dirty="0"/>
              <a:t>:</a:t>
            </a:r>
          </a:p>
        </p:txBody>
      </p:sp>
      <p:graphicFrame>
        <p:nvGraphicFramePr>
          <p:cNvPr id="26" name="Object 25" descr="v = negative left parenthesis a sine of t right parenthesis, i + left parenthesis a cosine of t right parenthesis, j + b k"/>
          <p:cNvGraphicFramePr>
            <a:graphicFrameLocks noChangeAspect="1"/>
          </p:cNvGraphicFramePr>
          <p:nvPr/>
        </p:nvGraphicFramePr>
        <p:xfrm>
          <a:off x="2144785" y="3797031"/>
          <a:ext cx="4125271" cy="472253"/>
        </p:xfrm>
        <a:graphic>
          <a:graphicData uri="http://schemas.openxmlformats.org/presentationml/2006/ole">
            <mc:AlternateContent xmlns:mc="http://schemas.openxmlformats.org/markup-compatibility/2006">
              <mc:Choice xmlns:v="urn:schemas-microsoft-com:vml" Requires="v">
                <p:oleObj spid="_x0000_s113699" name="Equation" r:id="rId5" imgW="3771720" imgH="431640" progId="Equation.DSMT4">
                  <p:embed/>
                </p:oleObj>
              </mc:Choice>
              <mc:Fallback>
                <p:oleObj name="Equation" r:id="rId5" imgW="3771720" imgH="431640" progId="Equation.DSMT4">
                  <p:embed/>
                  <p:pic>
                    <p:nvPicPr>
                      <p:cNvPr id="26" name="Object 25" descr="v = negative left parenthesis a sine of t right parenthesis, i + left parenthesis a cosine of t right parenthesis, j + b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785" y="3797031"/>
                        <a:ext cx="4125271" cy="472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descr="the absolute value of v = the square root of start expression a squared, sine squared of t + a squared, cosine squared of t + b squared end expression = the square root of start expression a squared + b squared end expression"/>
          <p:cNvGraphicFramePr>
            <a:graphicFrameLocks noChangeAspect="1"/>
          </p:cNvGraphicFramePr>
          <p:nvPr/>
        </p:nvGraphicFramePr>
        <p:xfrm>
          <a:off x="2046605" y="4376287"/>
          <a:ext cx="5458692" cy="555592"/>
        </p:xfrm>
        <a:graphic>
          <a:graphicData uri="http://schemas.openxmlformats.org/presentationml/2006/ole">
            <mc:AlternateContent xmlns:mc="http://schemas.openxmlformats.org/markup-compatibility/2006">
              <mc:Choice xmlns:v="urn:schemas-microsoft-com:vml" Requires="v">
                <p:oleObj spid="_x0000_s113700" name="Equation" r:id="rId7" imgW="4991040" imgH="507960" progId="Equation.DSMT4">
                  <p:embed/>
                </p:oleObj>
              </mc:Choice>
              <mc:Fallback>
                <p:oleObj name="Equation" r:id="rId7" imgW="4991040" imgH="507960" progId="Equation.DSMT4">
                  <p:embed/>
                  <p:pic>
                    <p:nvPicPr>
                      <p:cNvPr id="27" name="Object 26" descr="the absolute value of v = the square root of start expression a squared, sine squared of t + a squared, cosine squared of t + b squared end expression = the square root of start expression a squared + b squared end express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6605" y="4376287"/>
                        <a:ext cx="5458692" cy="555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descr="upper T = start fraction v over the absolute value of v end fraction = start fraction 1 over the square root of start expression a squared + b squared end expression end fraction left bracket negative left parenthesis a sine of t right parenthesis, i + left parenthesis a cosine of t right parenthesis, j + b k right bracket."/>
          <p:cNvGraphicFramePr>
            <a:graphicFrameLocks noChangeAspect="1"/>
          </p:cNvGraphicFramePr>
          <p:nvPr/>
        </p:nvGraphicFramePr>
        <p:xfrm>
          <a:off x="2180864" y="5026221"/>
          <a:ext cx="6403198" cy="916728"/>
        </p:xfrm>
        <a:graphic>
          <a:graphicData uri="http://schemas.openxmlformats.org/presentationml/2006/ole">
            <mc:AlternateContent xmlns:mc="http://schemas.openxmlformats.org/markup-compatibility/2006">
              <mc:Choice xmlns:v="urn:schemas-microsoft-com:vml" Requires="v">
                <p:oleObj spid="_x0000_s113701" name="Equation" r:id="rId9" imgW="5854680" imgH="838080" progId="Equation.DSMT4">
                  <p:embed/>
                </p:oleObj>
              </mc:Choice>
              <mc:Fallback>
                <p:oleObj name="Equation" r:id="rId9" imgW="5854680" imgH="838080" progId="Equation.DSMT4">
                  <p:embed/>
                  <p:pic>
                    <p:nvPicPr>
                      <p:cNvPr id="28" name="Object 27" descr="upper T = start fraction v over the absolute value of v end fraction = start fraction 1 over the square root of start expression a squared + b squared end expression end fraction left bracket negative left parenthesis a sine of t right parenthesis, i + left parenthesis a cosine of t right parenthesis, j + b k right bracke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864" y="5026221"/>
                        <a:ext cx="6403198" cy="916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9193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Curvature and Normal Vectors for Space Curves </a:t>
            </a:r>
            <a:r>
              <a:rPr lang="en-US" sz="2000" b="0" dirty="0"/>
              <a:t>(3 of 6)</a:t>
            </a:r>
            <a:endParaRPr lang="en-IN" sz="3400" dirty="0"/>
          </a:p>
        </p:txBody>
      </p:sp>
      <p:sp>
        <p:nvSpPr>
          <p:cNvPr id="3" name="Content Placeholder 2"/>
          <p:cNvSpPr>
            <a:spLocks noGrp="1"/>
          </p:cNvSpPr>
          <p:nvPr>
            <p:ph idx="1"/>
          </p:nvPr>
        </p:nvSpPr>
        <p:spPr>
          <a:xfrm>
            <a:off x="457200" y="1600200"/>
            <a:ext cx="4038600" cy="533399"/>
          </a:xfrm>
        </p:spPr>
        <p:txBody>
          <a:bodyPr/>
          <a:lstStyle/>
          <a:p>
            <a:pPr marL="0" indent="0">
              <a:buNone/>
            </a:pPr>
            <a:r>
              <a:rPr lang="en-US" b="1" dirty="0"/>
              <a:t>Solution (continued):</a:t>
            </a:r>
          </a:p>
        </p:txBody>
      </p:sp>
      <p:sp>
        <p:nvSpPr>
          <p:cNvPr id="23" name="Content Placeholder 22"/>
          <p:cNvSpPr>
            <a:spLocks noGrp="1"/>
          </p:cNvSpPr>
          <p:nvPr>
            <p:ph idx="1"/>
          </p:nvPr>
        </p:nvSpPr>
        <p:spPr>
          <a:xfrm>
            <a:off x="457200" y="2225204"/>
            <a:ext cx="1143000" cy="494550"/>
          </a:xfrm>
        </p:spPr>
        <p:txBody>
          <a:bodyPr/>
          <a:lstStyle/>
          <a:p>
            <a:pPr marL="0" indent="0">
              <a:buNone/>
            </a:pPr>
            <a:r>
              <a:rPr lang="en-US" dirty="0"/>
              <a:t>Then,</a:t>
            </a:r>
          </a:p>
        </p:txBody>
      </p:sp>
      <p:graphicFrame>
        <p:nvGraphicFramePr>
          <p:cNvPr id="24" name="Object 23" descr="kappa = start fraction 1 over the absolute value of v end fraction the absolute value of start fraction d upper T over d lower t end fraction, end expression"/>
          <p:cNvGraphicFramePr>
            <a:graphicFrameLocks noChangeAspect="1"/>
          </p:cNvGraphicFramePr>
          <p:nvPr/>
        </p:nvGraphicFramePr>
        <p:xfrm>
          <a:off x="2362200" y="2735943"/>
          <a:ext cx="1384300" cy="863600"/>
        </p:xfrm>
        <a:graphic>
          <a:graphicData uri="http://schemas.openxmlformats.org/presentationml/2006/ole">
            <mc:AlternateContent xmlns:mc="http://schemas.openxmlformats.org/markup-compatibility/2006">
              <mc:Choice xmlns:v="urn:schemas-microsoft-com:vml" Requires="v">
                <p:oleObj spid="_x0000_s114722" name="Equation" r:id="rId3" imgW="1384200" imgH="863280" progId="Equation.DSMT4">
                  <p:embed/>
                </p:oleObj>
              </mc:Choice>
              <mc:Fallback>
                <p:oleObj name="Equation" r:id="rId3" imgW="1384200" imgH="863280" progId="Equation.DSMT4">
                  <p:embed/>
                  <p:pic>
                    <p:nvPicPr>
                      <p:cNvPr id="24" name="Object 23" descr="kappa = start fraction 1 over the absolute value of v end fraction the absolute value of start fraction d upper T over d lower t end fraction, end expression"/>
                      <p:cNvPicPr>
                        <a:picLocks noChangeAspect="1" noChangeArrowheads="1"/>
                      </p:cNvPicPr>
                      <p:nvPr/>
                    </p:nvPicPr>
                    <p:blipFill>
                      <a:blip r:embed="rId4"/>
                      <a:srcRect/>
                      <a:stretch>
                        <a:fillRect/>
                      </a:stretch>
                    </p:blipFill>
                    <p:spPr bwMode="auto">
                      <a:xfrm>
                        <a:off x="2362200" y="2735943"/>
                        <a:ext cx="13843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descr="= start fraction 1 over the square root of start expression a squared + b squared end expression end fraction the absolute value of start expression start fraction 1 over the square root of start expression a squared + b squared end expression end fraction left bracket negative left parenthesis a cosine of t right parenthesis, i minus left parenthesis a sine of t right parenthesis, j right bracket end expression"/>
          <p:cNvGraphicFramePr>
            <a:graphicFrameLocks noChangeAspect="1"/>
          </p:cNvGraphicFramePr>
          <p:nvPr/>
        </p:nvGraphicFramePr>
        <p:xfrm>
          <a:off x="2629336" y="3650755"/>
          <a:ext cx="5613400" cy="914400"/>
        </p:xfrm>
        <a:graphic>
          <a:graphicData uri="http://schemas.openxmlformats.org/presentationml/2006/ole">
            <mc:AlternateContent xmlns:mc="http://schemas.openxmlformats.org/markup-compatibility/2006">
              <mc:Choice xmlns:v="urn:schemas-microsoft-com:vml" Requires="v">
                <p:oleObj spid="_x0000_s114723" name="Equation" r:id="rId5" imgW="5613120" imgH="914400" progId="Equation.DSMT4">
                  <p:embed/>
                </p:oleObj>
              </mc:Choice>
              <mc:Fallback>
                <p:oleObj name="Equation" r:id="rId5" imgW="5613120" imgH="914400" progId="Equation.DSMT4">
                  <p:embed/>
                  <p:pic>
                    <p:nvPicPr>
                      <p:cNvPr id="25" name="Object 24" descr="= start fraction 1 over the square root of start expression a squared + b squared end expression end fraction the absolute value of start expression start fraction 1 over the square root of start expression a squared + b squared end expression end fraction left bracket negative left parenthesis a cosine of t right parenthesis, i minus left parenthesis a sine of t right parenthesis, j right bracket end expres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9336" y="3650755"/>
                        <a:ext cx="5613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 start fraction a over a squared + b squared end fraction the absolute value of start expression negative left parenthesis cosine of t right parenthesis, i minus left parenthesis sine of t right parenthesis, j end expression"/>
          <p:cNvGraphicFramePr>
            <a:graphicFrameLocks noChangeAspect="1"/>
          </p:cNvGraphicFramePr>
          <p:nvPr/>
        </p:nvGraphicFramePr>
        <p:xfrm>
          <a:off x="2629336" y="4616367"/>
          <a:ext cx="3543300" cy="736600"/>
        </p:xfrm>
        <a:graphic>
          <a:graphicData uri="http://schemas.openxmlformats.org/presentationml/2006/ole">
            <mc:AlternateContent xmlns:mc="http://schemas.openxmlformats.org/markup-compatibility/2006">
              <mc:Choice xmlns:v="urn:schemas-microsoft-com:vml" Requires="v">
                <p:oleObj spid="_x0000_s114724" name="Equation" r:id="rId7" imgW="3543120" imgH="736560" progId="Equation.DSMT4">
                  <p:embed/>
                </p:oleObj>
              </mc:Choice>
              <mc:Fallback>
                <p:oleObj name="Equation" r:id="rId7" imgW="3543120" imgH="736560" progId="Equation.DSMT4">
                  <p:embed/>
                  <p:pic>
                    <p:nvPicPr>
                      <p:cNvPr id="26" name="Object 25" descr="= start fraction a over a squared + b squared end fraction the absolute value of start expression negative left parenthesis cosine of t right parenthesis, i minus left parenthesis sine of t right parenthesis, j end express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9336" y="4616367"/>
                        <a:ext cx="35433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6" descr="= start fraction a over a squared + b squared end fraction the square root of start expression cosine of t squared + left parenthesis sine of t right parenthesis squared end expression = start fraction a over a squared + b squared end fraction."/>
          <p:cNvGraphicFramePr>
            <a:graphicFrameLocks noChangeAspect="1"/>
          </p:cNvGraphicFramePr>
          <p:nvPr/>
        </p:nvGraphicFramePr>
        <p:xfrm>
          <a:off x="2629336" y="5405369"/>
          <a:ext cx="4737100" cy="736600"/>
        </p:xfrm>
        <a:graphic>
          <a:graphicData uri="http://schemas.openxmlformats.org/presentationml/2006/ole">
            <mc:AlternateContent xmlns:mc="http://schemas.openxmlformats.org/markup-compatibility/2006">
              <mc:Choice xmlns:v="urn:schemas-microsoft-com:vml" Requires="v">
                <p:oleObj spid="_x0000_s114725" name="Equation" r:id="rId9" imgW="4736880" imgH="736560" progId="Equation.DSMT4">
                  <p:embed/>
                </p:oleObj>
              </mc:Choice>
              <mc:Fallback>
                <p:oleObj name="Equation" r:id="rId9" imgW="4736880" imgH="736560" progId="Equation.DSMT4">
                  <p:embed/>
                  <p:pic>
                    <p:nvPicPr>
                      <p:cNvPr id="27" name="Object 6" descr="= start fraction a over a squared + b squared end fraction the square root of start expression cosine of t squared + left parenthesis sine of t right parenthesis squared end expression = start fraction a over a squared + b squared end frac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9336" y="5405369"/>
                        <a:ext cx="47371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621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Curvature and Normal Vectors for Space Curves </a:t>
            </a:r>
            <a:r>
              <a:rPr lang="en-US" sz="2000" b="0" dirty="0"/>
              <a:t>(4 of 6)</a:t>
            </a:r>
            <a:endParaRPr lang="en-IN" sz="3400" dirty="0"/>
          </a:p>
        </p:txBody>
      </p:sp>
      <p:sp>
        <p:nvSpPr>
          <p:cNvPr id="3" name="Content Placeholder 2"/>
          <p:cNvSpPr>
            <a:spLocks noGrp="1"/>
          </p:cNvSpPr>
          <p:nvPr>
            <p:ph idx="1"/>
          </p:nvPr>
        </p:nvSpPr>
        <p:spPr>
          <a:xfrm>
            <a:off x="457200" y="1600200"/>
            <a:ext cx="3886200" cy="498231"/>
          </a:xfrm>
        </p:spPr>
        <p:txBody>
          <a:bodyPr/>
          <a:lstStyle/>
          <a:p>
            <a:pPr marL="0" indent="0">
              <a:buNone/>
            </a:pPr>
            <a:r>
              <a:rPr lang="en-US" b="1" dirty="0"/>
              <a:t>Solution (concluded):</a:t>
            </a:r>
          </a:p>
        </p:txBody>
      </p:sp>
      <p:sp>
        <p:nvSpPr>
          <p:cNvPr id="23" name="Content Placeholder 22"/>
          <p:cNvSpPr>
            <a:spLocks noGrp="1"/>
          </p:cNvSpPr>
          <p:nvPr>
            <p:ph idx="1"/>
          </p:nvPr>
        </p:nvSpPr>
        <p:spPr>
          <a:xfrm>
            <a:off x="457200" y="2192546"/>
            <a:ext cx="8229600" cy="1846054"/>
          </a:xfrm>
        </p:spPr>
        <p:txBody>
          <a:bodyPr/>
          <a:lstStyle/>
          <a:p>
            <a:pPr marL="0" indent="0">
              <a:spcBef>
                <a:spcPts val="600"/>
              </a:spcBef>
              <a:buNone/>
            </a:pPr>
            <a:r>
              <a:rPr lang="en-US" dirty="0"/>
              <a:t>From this equation, we see that increasing </a:t>
            </a:r>
            <a:r>
              <a:rPr lang="en-US" i="1" dirty="0"/>
              <a:t>b</a:t>
            </a:r>
            <a:r>
              <a:rPr lang="en-US" dirty="0"/>
              <a:t> for a fixed </a:t>
            </a:r>
            <a:r>
              <a:rPr lang="en-US" i="1" dirty="0"/>
              <a:t>a</a:t>
            </a:r>
            <a:r>
              <a:rPr lang="en-US" dirty="0"/>
              <a:t> decreases the curvature. Decreasing </a:t>
            </a:r>
            <a:r>
              <a:rPr lang="en-US" i="1" dirty="0"/>
              <a:t>a</a:t>
            </a:r>
            <a:r>
              <a:rPr lang="en-US" dirty="0"/>
              <a:t> for a fixed </a:t>
            </a:r>
            <a:r>
              <a:rPr lang="en-US" i="1" dirty="0"/>
              <a:t>b</a:t>
            </a:r>
            <a:r>
              <a:rPr lang="en-US" dirty="0"/>
              <a:t> eventually decreases the curvature as well.</a:t>
            </a:r>
          </a:p>
          <a:p>
            <a:pPr marL="0" indent="0">
              <a:spcBef>
                <a:spcPts val="600"/>
              </a:spcBef>
              <a:buNone/>
            </a:pPr>
            <a:r>
              <a:rPr lang="en-US" dirty="0"/>
              <a:t>If </a:t>
            </a:r>
            <a:r>
              <a:rPr lang="en-US" i="1" dirty="0"/>
              <a:t>b = </a:t>
            </a:r>
            <a:r>
              <a:rPr lang="en-US" dirty="0"/>
              <a:t>0</a:t>
            </a:r>
            <a:r>
              <a:rPr lang="en-US" i="1" dirty="0"/>
              <a:t>,</a:t>
            </a:r>
            <a:r>
              <a:rPr lang="en-US" dirty="0"/>
              <a:t> the helix reduces to a circle of radius </a:t>
            </a:r>
            <a:r>
              <a:rPr lang="en-US" i="1" dirty="0"/>
              <a:t>a</a:t>
            </a:r>
            <a:r>
              <a:rPr lang="en-US" dirty="0"/>
              <a:t> and</a:t>
            </a:r>
            <a:endParaRPr lang="en-IN" dirty="0"/>
          </a:p>
        </p:txBody>
      </p:sp>
      <p:sp>
        <p:nvSpPr>
          <p:cNvPr id="25" name="Content Placeholder 24"/>
          <p:cNvSpPr>
            <a:spLocks noGrp="1"/>
          </p:cNvSpPr>
          <p:nvPr>
            <p:ph idx="1"/>
          </p:nvPr>
        </p:nvSpPr>
        <p:spPr>
          <a:xfrm>
            <a:off x="457200" y="4271189"/>
            <a:ext cx="3886200" cy="476657"/>
          </a:xfrm>
        </p:spPr>
        <p:txBody>
          <a:bodyPr/>
          <a:lstStyle/>
          <a:p>
            <a:pPr marL="0" indent="0">
              <a:buNone/>
            </a:pPr>
            <a:r>
              <a:rPr lang="en-US" dirty="0"/>
              <a:t>its curvature reduces to</a:t>
            </a:r>
            <a:endParaRPr lang="en-IN" dirty="0"/>
          </a:p>
        </p:txBody>
      </p:sp>
      <p:graphicFrame>
        <p:nvGraphicFramePr>
          <p:cNvPr id="30" name="Object 29" descr="start fraction 1 over a end fraction"/>
          <p:cNvGraphicFramePr>
            <a:graphicFrameLocks noChangeAspect="1"/>
          </p:cNvGraphicFramePr>
          <p:nvPr/>
        </p:nvGraphicFramePr>
        <p:xfrm>
          <a:off x="4427075" y="4087212"/>
          <a:ext cx="378339" cy="805494"/>
        </p:xfrm>
        <a:graphic>
          <a:graphicData uri="http://schemas.openxmlformats.org/presentationml/2006/ole">
            <mc:AlternateContent xmlns:mc="http://schemas.openxmlformats.org/markup-compatibility/2006">
              <mc:Choice xmlns:v="urn:schemas-microsoft-com:vml" Requires="v">
                <p:oleObj spid="_x0000_s115722" name="Equation" r:id="rId3" imgW="393480" imgH="838080" progId="Equation.DSMT4">
                  <p:embed/>
                </p:oleObj>
              </mc:Choice>
              <mc:Fallback>
                <p:oleObj name="Equation" r:id="rId3" imgW="393480" imgH="838080" progId="Equation.DSMT4">
                  <p:embed/>
                  <p:pic>
                    <p:nvPicPr>
                      <p:cNvPr id="30" name="Object 29" descr="start fraction 1 over a end fraction"/>
                      <p:cNvPicPr/>
                      <p:nvPr/>
                    </p:nvPicPr>
                    <p:blipFill>
                      <a:blip r:embed="rId4"/>
                      <a:stretch>
                        <a:fillRect/>
                      </a:stretch>
                    </p:blipFill>
                    <p:spPr>
                      <a:xfrm>
                        <a:off x="4427075" y="4087212"/>
                        <a:ext cx="378339" cy="805494"/>
                      </a:xfrm>
                      <a:prstGeom prst="rect">
                        <a:avLst/>
                      </a:prstGeom>
                    </p:spPr>
                  </p:pic>
                </p:oleObj>
              </mc:Fallback>
            </mc:AlternateContent>
          </a:graphicData>
        </a:graphic>
      </p:graphicFrame>
      <p:sp>
        <p:nvSpPr>
          <p:cNvPr id="27" name="Content Placeholder 26"/>
          <p:cNvSpPr>
            <a:spLocks noGrp="1"/>
          </p:cNvSpPr>
          <p:nvPr>
            <p:ph idx="1"/>
          </p:nvPr>
        </p:nvSpPr>
        <p:spPr>
          <a:xfrm>
            <a:off x="4953000" y="4285894"/>
            <a:ext cx="3886200" cy="508844"/>
          </a:xfrm>
        </p:spPr>
        <p:txBody>
          <a:bodyPr/>
          <a:lstStyle/>
          <a:p>
            <a:pPr marL="0" indent="0">
              <a:buNone/>
            </a:pPr>
            <a:r>
              <a:rPr lang="en-US" dirty="0"/>
              <a:t>as it should. If </a:t>
            </a:r>
            <a:r>
              <a:rPr lang="en-US" i="1" dirty="0"/>
              <a:t>a</a:t>
            </a:r>
            <a:r>
              <a:rPr lang="en-US" dirty="0"/>
              <a:t> = 0, the</a:t>
            </a:r>
            <a:endParaRPr lang="en-IN" dirty="0"/>
          </a:p>
        </p:txBody>
      </p:sp>
      <p:sp>
        <p:nvSpPr>
          <p:cNvPr id="29" name="Content Placeholder 28"/>
          <p:cNvSpPr>
            <a:spLocks noGrp="1"/>
          </p:cNvSpPr>
          <p:nvPr>
            <p:ph idx="1"/>
          </p:nvPr>
        </p:nvSpPr>
        <p:spPr>
          <a:xfrm>
            <a:off x="467032" y="4956901"/>
            <a:ext cx="8372168" cy="921866"/>
          </a:xfrm>
        </p:spPr>
        <p:txBody>
          <a:bodyPr/>
          <a:lstStyle/>
          <a:p>
            <a:pPr marL="0" indent="0">
              <a:buNone/>
            </a:pPr>
            <a:r>
              <a:rPr lang="en-US" dirty="0"/>
              <a:t>helix becomes the </a:t>
            </a:r>
            <a:r>
              <a:rPr lang="en-US" i="1" dirty="0"/>
              <a:t>z</a:t>
            </a:r>
            <a:r>
              <a:rPr lang="en-US" dirty="0"/>
              <a:t>-axis, and its curvature reduces to 0, again as it should.</a:t>
            </a:r>
            <a:endParaRPr lang="en-US" b="1" dirty="0"/>
          </a:p>
        </p:txBody>
      </p:sp>
    </p:spTree>
    <p:extLst>
      <p:ext uri="{BB962C8B-B14F-4D97-AF65-F5344CB8AC3E}">
        <p14:creationId xmlns:p14="http://schemas.microsoft.com/office/powerpoint/2010/main" val="102390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Curvature and Normal Vectors for Space Curves </a:t>
            </a:r>
            <a:r>
              <a:rPr lang="en-US" sz="2000" b="0" dirty="0"/>
              <a:t>(5 of 6)</a:t>
            </a:r>
            <a:endParaRPr lang="en-IN" sz="3400" dirty="0"/>
          </a:p>
        </p:txBody>
      </p:sp>
      <p:sp>
        <p:nvSpPr>
          <p:cNvPr id="3" name="Content Placeholder 2"/>
          <p:cNvSpPr>
            <a:spLocks noGrp="1"/>
          </p:cNvSpPr>
          <p:nvPr>
            <p:ph idx="1"/>
          </p:nvPr>
        </p:nvSpPr>
        <p:spPr>
          <a:xfrm>
            <a:off x="457200" y="1600201"/>
            <a:ext cx="8229600" cy="803030"/>
          </a:xfrm>
        </p:spPr>
        <p:txBody>
          <a:bodyPr/>
          <a:lstStyle/>
          <a:p>
            <a:pPr marL="0" indent="0">
              <a:buNone/>
            </a:pPr>
            <a:r>
              <a:rPr lang="en-US" sz="2400" b="1" dirty="0"/>
              <a:t>Example: </a:t>
            </a:r>
            <a:r>
              <a:rPr lang="en-US" sz="2400" dirty="0"/>
              <a:t>Find </a:t>
            </a:r>
            <a:r>
              <a:rPr lang="en-US" sz="2400" b="1" dirty="0"/>
              <a:t>N</a:t>
            </a:r>
            <a:r>
              <a:rPr lang="en-US" sz="2400" dirty="0"/>
              <a:t> for the helix in the previous Example and describe how the vector is pointing.</a:t>
            </a:r>
          </a:p>
        </p:txBody>
      </p:sp>
      <p:sp>
        <p:nvSpPr>
          <p:cNvPr id="23" name="Content Placeholder 22"/>
          <p:cNvSpPr>
            <a:spLocks noGrp="1"/>
          </p:cNvSpPr>
          <p:nvPr>
            <p:ph idx="1"/>
          </p:nvPr>
        </p:nvSpPr>
        <p:spPr>
          <a:xfrm>
            <a:off x="457200" y="2471251"/>
            <a:ext cx="2895600" cy="424350"/>
          </a:xfrm>
        </p:spPr>
        <p:txBody>
          <a:bodyPr/>
          <a:lstStyle/>
          <a:p>
            <a:pPr marL="0" indent="0">
              <a:buNone/>
            </a:pPr>
            <a:r>
              <a:rPr lang="en-US" sz="2400" b="1" dirty="0"/>
              <a:t>Solution: </a:t>
            </a:r>
            <a:r>
              <a:rPr lang="en-US" sz="2400" dirty="0"/>
              <a:t>We have</a:t>
            </a:r>
          </a:p>
        </p:txBody>
      </p:sp>
      <p:graphicFrame>
        <p:nvGraphicFramePr>
          <p:cNvPr id="24" name="Object 23" descr="start fraction d upper T over d lower t end fraction = negative start fraction 1 over the square root of start expression a squared + b squared end expression end fraction left bracket left parenthesis a cosine of t right parenthesis, i + left parenthesis a sine of t right parenthesis, j right bracket"/>
          <p:cNvGraphicFramePr>
            <a:graphicFrameLocks noChangeAspect="1"/>
          </p:cNvGraphicFramePr>
          <p:nvPr/>
        </p:nvGraphicFramePr>
        <p:xfrm>
          <a:off x="2774466" y="3019817"/>
          <a:ext cx="4611068" cy="776601"/>
        </p:xfrm>
        <a:graphic>
          <a:graphicData uri="http://schemas.openxmlformats.org/presentationml/2006/ole">
            <mc:AlternateContent xmlns:mc="http://schemas.openxmlformats.org/markup-compatibility/2006">
              <mc:Choice xmlns:v="urn:schemas-microsoft-com:vml" Requires="v">
                <p:oleObj spid="_x0000_s116762" name="Equation" r:id="rId3" imgW="4825800" imgH="812520" progId="Equation.DSMT4">
                  <p:embed/>
                </p:oleObj>
              </mc:Choice>
              <mc:Fallback>
                <p:oleObj name="Equation" r:id="rId3" imgW="4825800" imgH="812520" progId="Equation.DSMT4">
                  <p:embed/>
                  <p:pic>
                    <p:nvPicPr>
                      <p:cNvPr id="24" name="Object 23" descr="start fraction d upper T over d lower t end fraction = negative start fraction 1 over the square root of start expression a squared + b squared end expression end fraction left bracket left parenthesis a cosine of t right parenthesis, i + left parenthesis a sine of t right parenthesis, j right brac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466" y="3019817"/>
                        <a:ext cx="4611068" cy="776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descr="the absolute value of start expression start fraction d upper T over d lower t end fraction, end expression = start fraction 1 over the square root of start expression a squared + b squared end expression end fraction the square root of start expression a squared, cosine squared of t + a squared, sine squared of t = start fraction a over the square root of start expression a squared + b squared end expression end fraction"/>
          <p:cNvGraphicFramePr>
            <a:graphicFrameLocks noChangeAspect="1"/>
          </p:cNvGraphicFramePr>
          <p:nvPr/>
        </p:nvGraphicFramePr>
        <p:xfrm>
          <a:off x="2738236" y="3940188"/>
          <a:ext cx="5630357" cy="800869"/>
        </p:xfrm>
        <a:graphic>
          <a:graphicData uri="http://schemas.openxmlformats.org/presentationml/2006/ole">
            <mc:AlternateContent xmlns:mc="http://schemas.openxmlformats.org/markup-compatibility/2006">
              <mc:Choice xmlns:v="urn:schemas-microsoft-com:vml" Requires="v">
                <p:oleObj spid="_x0000_s116763" name="Equation" r:id="rId5" imgW="5892480" imgH="838080" progId="Equation.DSMT4">
                  <p:embed/>
                </p:oleObj>
              </mc:Choice>
              <mc:Fallback>
                <p:oleObj name="Equation" r:id="rId5" imgW="5892480" imgH="838080" progId="Equation.DSMT4">
                  <p:embed/>
                  <p:pic>
                    <p:nvPicPr>
                      <p:cNvPr id="25" name="Object 24" descr="the absolute value of start expression start fraction d upper T over d lower t end fraction, end expression = start fraction 1 over the square root of start expression a squared + b squared end expression end fraction the square root of start expression a squared, cosine squared of t + a squared, sine squared of t = start fraction a over the square root of start expression a squared + b squared end expression end fra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236" y="3940188"/>
                        <a:ext cx="5630357" cy="800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N = start fraction, start fraction d upper T over d lower t end fraction, over the absolute value of start expression start fraction d upper T over d lower t end fraction, end expression end fraction"/>
          <p:cNvGraphicFramePr>
            <a:graphicFrameLocks noChangeAspect="1"/>
          </p:cNvGraphicFramePr>
          <p:nvPr/>
        </p:nvGraphicFramePr>
        <p:xfrm>
          <a:off x="3020127" y="4803648"/>
          <a:ext cx="1056707" cy="1455364"/>
        </p:xfrm>
        <a:graphic>
          <a:graphicData uri="http://schemas.openxmlformats.org/presentationml/2006/ole">
            <mc:AlternateContent xmlns:mc="http://schemas.openxmlformats.org/markup-compatibility/2006">
              <mc:Choice xmlns:v="urn:schemas-microsoft-com:vml" Requires="v">
                <p:oleObj spid="_x0000_s116764" name="Equation" r:id="rId7" imgW="1117440" imgH="1536480" progId="Equation.DSMT4">
                  <p:embed/>
                </p:oleObj>
              </mc:Choice>
              <mc:Fallback>
                <p:oleObj name="Equation" r:id="rId7" imgW="1117440" imgH="1536480" progId="Equation.DSMT4">
                  <p:embed/>
                  <p:pic>
                    <p:nvPicPr>
                      <p:cNvPr id="26" name="Object 25" descr="N = start fraction, start fraction d upper T over d lower t end fraction, over the absolute value of start expression start fraction d upper T over d lower t end fraction, end expression end fraction"/>
                      <p:cNvPicPr>
                        <a:picLocks noChangeAspect="1" noChangeArrowheads="1"/>
                      </p:cNvPicPr>
                      <p:nvPr/>
                    </p:nvPicPr>
                    <p:blipFill>
                      <a:blip r:embed="rId8"/>
                      <a:srcRect/>
                      <a:stretch>
                        <a:fillRect/>
                      </a:stretch>
                    </p:blipFill>
                    <p:spPr bwMode="auto">
                      <a:xfrm>
                        <a:off x="3020127" y="4803648"/>
                        <a:ext cx="1056707" cy="1455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557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Curvature and Normal Vectors for Space Curves </a:t>
            </a:r>
            <a:r>
              <a:rPr lang="en-US" sz="2000" b="0" dirty="0"/>
              <a:t>(6 of 6)</a:t>
            </a:r>
            <a:endParaRPr lang="en-IN" sz="3400" dirty="0"/>
          </a:p>
        </p:txBody>
      </p:sp>
      <p:sp>
        <p:nvSpPr>
          <p:cNvPr id="3" name="Content Placeholder 2"/>
          <p:cNvSpPr>
            <a:spLocks noGrp="1"/>
          </p:cNvSpPr>
          <p:nvPr>
            <p:ph idx="1"/>
          </p:nvPr>
        </p:nvSpPr>
        <p:spPr>
          <a:xfrm>
            <a:off x="457200" y="1600199"/>
            <a:ext cx="4114800" cy="498231"/>
          </a:xfrm>
        </p:spPr>
        <p:txBody>
          <a:bodyPr/>
          <a:lstStyle/>
          <a:p>
            <a:pPr marL="0" indent="0">
              <a:buNone/>
            </a:pPr>
            <a:r>
              <a:rPr lang="en-US" b="1" dirty="0"/>
              <a:t>Solution (concluded):</a:t>
            </a:r>
            <a:endParaRPr lang="en-US" dirty="0"/>
          </a:p>
        </p:txBody>
      </p:sp>
      <p:graphicFrame>
        <p:nvGraphicFramePr>
          <p:cNvPr id="22" name="Object 21" descr=" = negative start fraction the square root of start expression a squared + b squared end expression over a end fraction times start fraction 1 over the square root of start expression a squared + b squared end expression end fraction left bracket left parenthesis a cosine of t right parenthesis, i + left parenthesis a sine of t right parenthesis, j right bracket"/>
          <p:cNvGraphicFramePr>
            <a:graphicFrameLocks noChangeAspect="1"/>
          </p:cNvGraphicFramePr>
          <p:nvPr/>
        </p:nvGraphicFramePr>
        <p:xfrm>
          <a:off x="2023873" y="2439613"/>
          <a:ext cx="6188710" cy="1005840"/>
        </p:xfrm>
        <a:graphic>
          <a:graphicData uri="http://schemas.openxmlformats.org/presentationml/2006/ole">
            <mc:AlternateContent xmlns:mc="http://schemas.openxmlformats.org/markup-compatibility/2006">
              <mc:Choice xmlns:v="urn:schemas-microsoft-com:vml" Requires="v">
                <p:oleObj spid="_x0000_s117778" name="Equation" r:id="rId3" imgW="5626080" imgH="914400" progId="Equation.DSMT4">
                  <p:embed/>
                </p:oleObj>
              </mc:Choice>
              <mc:Fallback>
                <p:oleObj name="Equation" r:id="rId3" imgW="5626080" imgH="914400" progId="Equation.DSMT4">
                  <p:embed/>
                  <p:pic>
                    <p:nvPicPr>
                      <p:cNvPr id="22" name="Object 21" descr=" = negative start fraction the square root of start expression a squared + b squared end expression over a end fraction times start fraction 1 over the square root of start expression a squared + b squared end expression end fraction left bracket left parenthesis a cosine of t right parenthesis, i + left parenthesis a sine of t right parenthesis, j right brac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873" y="2439613"/>
                        <a:ext cx="6188710" cy="1005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left parenthesis negative cosine of t right parenthesis, i minus left parenthesis sine of t right parenthesis, j."/>
          <p:cNvGraphicFramePr>
            <a:graphicFrameLocks noChangeAspect="1"/>
          </p:cNvGraphicFramePr>
          <p:nvPr/>
        </p:nvGraphicFramePr>
        <p:xfrm>
          <a:off x="2023873" y="3687280"/>
          <a:ext cx="2821940" cy="474980"/>
        </p:xfrm>
        <a:graphic>
          <a:graphicData uri="http://schemas.openxmlformats.org/presentationml/2006/ole">
            <mc:AlternateContent xmlns:mc="http://schemas.openxmlformats.org/markup-compatibility/2006">
              <mc:Choice xmlns:v="urn:schemas-microsoft-com:vml" Requires="v">
                <p:oleObj spid="_x0000_s117779" name="Equation" r:id="rId5" imgW="2565360" imgH="431640" progId="Equation.DSMT4">
                  <p:embed/>
                </p:oleObj>
              </mc:Choice>
              <mc:Fallback>
                <p:oleObj name="Equation" r:id="rId5" imgW="2565360" imgH="431640" progId="Equation.DSMT4">
                  <p:embed/>
                  <p:pic>
                    <p:nvPicPr>
                      <p:cNvPr id="23" name="Object 22" descr="= left parenthesis negative cosine of t right parenthesis, i minus left parenthesis sine of t right parenthesis, 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873" y="3687280"/>
                        <a:ext cx="282194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457200" y="4724400"/>
            <a:ext cx="8001000" cy="1066800"/>
          </a:xfrm>
        </p:spPr>
        <p:txBody>
          <a:bodyPr/>
          <a:lstStyle/>
          <a:p>
            <a:pPr marL="0" indent="0">
              <a:buNone/>
            </a:pPr>
            <a:r>
              <a:rPr lang="en-US" dirty="0"/>
              <a:t>Thus, </a:t>
            </a:r>
            <a:r>
              <a:rPr lang="en-US" b="1" dirty="0"/>
              <a:t>N</a:t>
            </a:r>
            <a:r>
              <a:rPr lang="en-US" dirty="0"/>
              <a:t> is parallel to the </a:t>
            </a:r>
            <a:r>
              <a:rPr lang="en-US" i="1" dirty="0"/>
              <a:t>x</a:t>
            </a:r>
            <a:r>
              <a:rPr lang="en-US" sz="100" i="1" dirty="0"/>
              <a:t> </a:t>
            </a:r>
            <a:r>
              <a:rPr lang="en-US" i="1" dirty="0"/>
              <a:t>y</a:t>
            </a:r>
            <a:r>
              <a:rPr lang="en-US" dirty="0"/>
              <a:t>-plane and always points toward the </a:t>
            </a:r>
            <a:r>
              <a:rPr lang="en-US" i="1" dirty="0"/>
              <a:t>z</a:t>
            </a:r>
            <a:r>
              <a:rPr lang="en-US" dirty="0"/>
              <a:t>-axis.</a:t>
            </a:r>
          </a:p>
        </p:txBody>
      </p:sp>
    </p:spTree>
    <p:extLst>
      <p:ext uri="{BB962C8B-B14F-4D97-AF65-F5344CB8AC3E}">
        <p14:creationId xmlns:p14="http://schemas.microsoft.com/office/powerpoint/2010/main" val="2373788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685800" y="762000"/>
            <a:ext cx="8001000" cy="2838451"/>
          </a:xfrm>
        </p:spPr>
        <p:txBody>
          <a:bodyPr/>
          <a:lstStyle/>
          <a:p>
            <a:r>
              <a:rPr lang="en-US" altLang="en-US" dirty="0"/>
              <a:t>Section 13.5 </a:t>
            </a:r>
            <a:r>
              <a:rPr lang="en-US" dirty="0"/>
              <a:t>Tangential and Normal Components of Acceleration</a:t>
            </a:r>
            <a:endParaRPr lang="en-IN" dirty="0"/>
          </a:p>
        </p:txBody>
      </p:sp>
    </p:spTree>
    <p:extLst>
      <p:ext uri="{BB962C8B-B14F-4D97-AF65-F5344CB8AC3E}">
        <p14:creationId xmlns:p14="http://schemas.microsoft.com/office/powerpoint/2010/main" val="412469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t>
            </a:r>
            <a:r>
              <a:rPr lang="en-US" sz="100" dirty="0"/>
              <a:t> </a:t>
            </a:r>
            <a:r>
              <a:rPr lang="en-US" dirty="0"/>
              <a:t>N</a:t>
            </a:r>
            <a:r>
              <a:rPr lang="en-US" sz="100" dirty="0"/>
              <a:t> </a:t>
            </a:r>
            <a:r>
              <a:rPr lang="en-US" dirty="0"/>
              <a:t>B Frame</a:t>
            </a:r>
            <a:endParaRPr lang="en-IN" dirty="0"/>
          </a:p>
        </p:txBody>
      </p:sp>
      <p:pic>
        <p:nvPicPr>
          <p:cNvPr id="7" name="Content Placeholder 6" descr="The graph is a curve in an x y z plane. For long description in Notes pane, press F6.">
            <a:extLst>
              <a:ext uri="{FF2B5EF4-FFF2-40B4-BE49-F238E27FC236}">
                <a16:creationId xmlns:a16="http://schemas.microsoft.com/office/drawing/2014/main" id="{7F46B9B6-A119-464E-8B34-3CC222E6CEBB}"/>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386567" y="1524000"/>
            <a:ext cx="4370865" cy="3608972"/>
          </a:xfrm>
        </p:spPr>
      </p:pic>
      <p:sp>
        <p:nvSpPr>
          <p:cNvPr id="5" name="Content Placeholder 4"/>
          <p:cNvSpPr>
            <a:spLocks noGrp="1"/>
          </p:cNvSpPr>
          <p:nvPr>
            <p:ph idx="1"/>
          </p:nvPr>
        </p:nvSpPr>
        <p:spPr>
          <a:xfrm>
            <a:off x="609600" y="5253317"/>
            <a:ext cx="8229600" cy="838199"/>
          </a:xfrm>
        </p:spPr>
        <p:txBody>
          <a:bodyPr/>
          <a:lstStyle/>
          <a:p>
            <a:pPr marL="0" indent="0">
              <a:buNone/>
            </a:pPr>
            <a:r>
              <a:rPr lang="en-US" dirty="0"/>
              <a:t>The </a:t>
            </a:r>
            <a:r>
              <a:rPr lang="en-US" b="1" dirty="0"/>
              <a:t>T</a:t>
            </a:r>
            <a:r>
              <a:rPr lang="en-US" sz="100" b="1" dirty="0"/>
              <a:t> </a:t>
            </a:r>
            <a:r>
              <a:rPr lang="en-US" b="1" dirty="0"/>
              <a:t>N</a:t>
            </a:r>
            <a:r>
              <a:rPr lang="en-US" sz="100" b="1" dirty="0"/>
              <a:t> </a:t>
            </a:r>
            <a:r>
              <a:rPr lang="en-US" b="1" dirty="0"/>
              <a:t>B</a:t>
            </a:r>
            <a:r>
              <a:rPr lang="en-US" dirty="0"/>
              <a:t> frame of mutually orthogonal unit vectors traveling along a curve in space.</a:t>
            </a:r>
          </a:p>
        </p:txBody>
      </p:sp>
    </p:spTree>
    <p:extLst>
      <p:ext uri="{BB962C8B-B14F-4D97-AF65-F5344CB8AC3E}">
        <p14:creationId xmlns:p14="http://schemas.microsoft.com/office/powerpoint/2010/main" val="399091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(1 of 12)</a:t>
            </a:r>
            <a:endParaRPr lang="en-IN" sz="2000" b="0" dirty="0"/>
          </a:p>
        </p:txBody>
      </p:sp>
      <p:pic>
        <p:nvPicPr>
          <p:cNvPr id="6" name="Content Placeholder 5" descr="A concave up increasing curve passes through P sub 0 and P, in the first quadrant. Tangents, T, are drawn from the points of movement of P.">
            <a:extLst>
              <a:ext uri="{FF2B5EF4-FFF2-40B4-BE49-F238E27FC236}">
                <a16:creationId xmlns:a16="http://schemas.microsoft.com/office/drawing/2014/main" id="{0057CAD4-A724-4251-BDF8-D7005C9E6EB0}"/>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2590800" y="1380801"/>
            <a:ext cx="3657600" cy="3271137"/>
          </a:xfrm>
        </p:spPr>
      </p:pic>
      <p:sp>
        <p:nvSpPr>
          <p:cNvPr id="3" name="Content Placeholder 2"/>
          <p:cNvSpPr>
            <a:spLocks noGrp="1"/>
          </p:cNvSpPr>
          <p:nvPr>
            <p:ph idx="1"/>
          </p:nvPr>
        </p:nvSpPr>
        <p:spPr>
          <a:xfrm>
            <a:off x="457200" y="4707148"/>
            <a:ext cx="8435788" cy="896131"/>
          </a:xfrm>
        </p:spPr>
        <p:txBody>
          <a:bodyPr/>
          <a:lstStyle/>
          <a:p>
            <a:pPr marL="0" indent="0">
              <a:buNone/>
            </a:pPr>
            <a:r>
              <a:rPr lang="en-US" sz="2600" dirty="0"/>
              <a:t>As </a:t>
            </a:r>
            <a:r>
              <a:rPr lang="en-US" sz="2600" i="1" dirty="0"/>
              <a:t>P</a:t>
            </a:r>
            <a:r>
              <a:rPr lang="en-US" sz="2600" dirty="0"/>
              <a:t> moves along the curve in the direction of increasing arc length, the unit tangent vector turns. The value of</a:t>
            </a:r>
            <a:endParaRPr lang="en-IN" sz="2600" dirty="0"/>
          </a:p>
        </p:txBody>
      </p:sp>
      <p:graphicFrame>
        <p:nvGraphicFramePr>
          <p:cNvPr id="24" name="Object 23" descr="the absolute value of start fraction d T over d s end fraction"/>
          <p:cNvGraphicFramePr>
            <a:graphicFrameLocks noChangeAspect="1"/>
          </p:cNvGraphicFramePr>
          <p:nvPr/>
        </p:nvGraphicFramePr>
        <p:xfrm>
          <a:off x="457200" y="5720830"/>
          <a:ext cx="1075690" cy="474980"/>
        </p:xfrm>
        <a:graphic>
          <a:graphicData uri="http://schemas.openxmlformats.org/presentationml/2006/ole">
            <mc:AlternateContent xmlns:mc="http://schemas.openxmlformats.org/markup-compatibility/2006">
              <mc:Choice xmlns:v="urn:schemas-microsoft-com:vml" Requires="v">
                <p:oleObj spid="_x0000_s93194" name="Equation" r:id="rId4" imgW="977760" imgH="431640" progId="Equation.DSMT4">
                  <p:embed/>
                </p:oleObj>
              </mc:Choice>
              <mc:Fallback>
                <p:oleObj name="Equation" r:id="rId4" imgW="977760" imgH="431640" progId="Equation.DSMT4">
                  <p:embed/>
                  <p:pic>
                    <p:nvPicPr>
                      <p:cNvPr id="24" name="Object 23" descr="the absolute value of start fraction d T over d s end fraction"/>
                      <p:cNvPicPr>
                        <a:picLocks noChangeAspect="1" noChangeArrowheads="1"/>
                      </p:cNvPicPr>
                      <p:nvPr/>
                    </p:nvPicPr>
                    <p:blipFill>
                      <a:blip r:embed="rId5"/>
                      <a:srcRect/>
                      <a:stretch>
                        <a:fillRect/>
                      </a:stretch>
                    </p:blipFill>
                    <p:spPr bwMode="auto">
                      <a:xfrm>
                        <a:off x="457200" y="5720830"/>
                        <a:ext cx="107569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3"/>
          </p:nvPr>
        </p:nvSpPr>
        <p:spPr>
          <a:xfrm>
            <a:off x="1752600" y="5720830"/>
            <a:ext cx="6629400" cy="474980"/>
          </a:xfrm>
        </p:spPr>
        <p:txBody>
          <a:bodyPr/>
          <a:lstStyle/>
          <a:p>
            <a:pPr marL="0" indent="0">
              <a:buNone/>
            </a:pPr>
            <a:r>
              <a:rPr lang="en-US" sz="2600" dirty="0"/>
              <a:t>at </a:t>
            </a:r>
            <a:r>
              <a:rPr lang="en-US" sz="2600" i="1" dirty="0"/>
              <a:t>P</a:t>
            </a:r>
            <a:r>
              <a:rPr lang="en-US" sz="2600" dirty="0"/>
              <a:t> is called the curvature of the curve at </a:t>
            </a:r>
            <a:r>
              <a:rPr lang="en-US" sz="2600" i="1" dirty="0"/>
              <a:t>P</a:t>
            </a:r>
            <a:r>
              <a:rPr lang="en-US" sz="2600" dirty="0"/>
              <a:t>.</a:t>
            </a:r>
          </a:p>
        </p:txBody>
      </p:sp>
    </p:spTree>
    <p:extLst>
      <p:ext uri="{BB962C8B-B14F-4D97-AF65-F5344CB8AC3E}">
        <p14:creationId xmlns:p14="http://schemas.microsoft.com/office/powerpoint/2010/main" val="1570105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(1 of 8)</a:t>
            </a:r>
            <a:endParaRPr lang="en-IN" sz="2000" b="0" dirty="0"/>
          </a:p>
        </p:txBody>
      </p:sp>
      <p:pic>
        <p:nvPicPr>
          <p:cNvPr id="6" name="Content Placeholder 5" descr="A curve passing through one vertex of a rectangle. For long description in Notes pane, press F6.">
            <a:extLst>
              <a:ext uri="{FF2B5EF4-FFF2-40B4-BE49-F238E27FC236}">
                <a16:creationId xmlns:a16="http://schemas.microsoft.com/office/drawing/2014/main" id="{BC30821E-B574-49A5-849D-498980E0D8D8}"/>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895600" y="1448250"/>
            <a:ext cx="3565127" cy="3199950"/>
          </a:xfrm>
        </p:spPr>
      </p:pic>
      <p:sp>
        <p:nvSpPr>
          <p:cNvPr id="3" name="Content Placeholder 2"/>
          <p:cNvSpPr>
            <a:spLocks noGrp="1"/>
          </p:cNvSpPr>
          <p:nvPr>
            <p:ph idx="1"/>
          </p:nvPr>
        </p:nvSpPr>
        <p:spPr>
          <a:xfrm>
            <a:off x="470647" y="4800600"/>
            <a:ext cx="8229600" cy="1371599"/>
          </a:xfrm>
        </p:spPr>
        <p:txBody>
          <a:bodyPr/>
          <a:lstStyle/>
          <a:p>
            <a:pPr marL="0" indent="0">
              <a:buNone/>
            </a:pPr>
            <a:r>
              <a:rPr lang="en-US" dirty="0"/>
              <a:t>The tangential and normal components of acceleration. The acceleration </a:t>
            </a:r>
            <a:r>
              <a:rPr lang="en-US" b="1" dirty="0"/>
              <a:t>a</a:t>
            </a:r>
            <a:r>
              <a:rPr lang="en-US" dirty="0"/>
              <a:t> always lies in the plane of </a:t>
            </a:r>
            <a:r>
              <a:rPr lang="en-US" b="1" dirty="0"/>
              <a:t>T</a:t>
            </a:r>
            <a:r>
              <a:rPr lang="en-US" dirty="0"/>
              <a:t> and </a:t>
            </a:r>
            <a:r>
              <a:rPr lang="en-US" b="1" dirty="0"/>
              <a:t>N</a:t>
            </a:r>
            <a:r>
              <a:rPr lang="en-US" dirty="0"/>
              <a:t> and is orthogonal to </a:t>
            </a:r>
            <a:r>
              <a:rPr lang="en-US" b="1" dirty="0"/>
              <a:t>B</a:t>
            </a:r>
            <a:r>
              <a:rPr lang="en-US" dirty="0"/>
              <a:t>.</a:t>
            </a:r>
          </a:p>
        </p:txBody>
      </p:sp>
    </p:spTree>
    <p:extLst>
      <p:ext uri="{BB962C8B-B14F-4D97-AF65-F5344CB8AC3E}">
        <p14:creationId xmlns:p14="http://schemas.microsoft.com/office/powerpoint/2010/main" val="2695867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(2 of 8)</a:t>
            </a:r>
            <a:endParaRPr lang="en-IN" sz="3400" dirty="0"/>
          </a:p>
        </p:txBody>
      </p:sp>
      <p:sp>
        <p:nvSpPr>
          <p:cNvPr id="3" name="Content Placeholder 2"/>
          <p:cNvSpPr>
            <a:spLocks noGrp="1"/>
          </p:cNvSpPr>
          <p:nvPr>
            <p:ph idx="1"/>
          </p:nvPr>
        </p:nvSpPr>
        <p:spPr>
          <a:xfrm>
            <a:off x="457200" y="1600200"/>
            <a:ext cx="8229600" cy="509954"/>
          </a:xfrm>
        </p:spPr>
        <p:txBody>
          <a:bodyPr/>
          <a:lstStyle/>
          <a:p>
            <a:pPr marL="0" indent="0">
              <a:buNone/>
            </a:pPr>
            <a:r>
              <a:rPr lang="en-US" b="1" dirty="0"/>
              <a:t>Definition: </a:t>
            </a:r>
            <a:r>
              <a:rPr lang="en-US" dirty="0"/>
              <a:t>If the acceleration vector is written as</a:t>
            </a:r>
          </a:p>
        </p:txBody>
      </p:sp>
      <p:graphicFrame>
        <p:nvGraphicFramePr>
          <p:cNvPr id="22" name="Object 21" descr="bold a = a sub start expression T end expression T + a sub start expression N end expression N,"/>
          <p:cNvGraphicFramePr>
            <a:graphicFrameLocks noChangeAspect="1"/>
          </p:cNvGraphicFramePr>
          <p:nvPr/>
        </p:nvGraphicFramePr>
        <p:xfrm>
          <a:off x="3424134" y="2271669"/>
          <a:ext cx="2295732" cy="474979"/>
        </p:xfrm>
        <a:graphic>
          <a:graphicData uri="http://schemas.openxmlformats.org/presentationml/2006/ole">
            <mc:AlternateContent xmlns:mc="http://schemas.openxmlformats.org/markup-compatibility/2006">
              <mc:Choice xmlns:v="urn:schemas-microsoft-com:vml" Requires="v">
                <p:oleObj spid="_x0000_s118802" name="Equation" r:id="rId3" imgW="1841400" imgH="380880" progId="Equation.DSMT4">
                  <p:embed/>
                </p:oleObj>
              </mc:Choice>
              <mc:Fallback>
                <p:oleObj name="Equation" r:id="rId3" imgW="1841400" imgH="380880" progId="Equation.DSMT4">
                  <p:embed/>
                  <p:pic>
                    <p:nvPicPr>
                      <p:cNvPr id="22" name="Object 21" descr="bold a = a sub start expression T end expression T + a sub start expression N end expression 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134" y="2271669"/>
                        <a:ext cx="2295732" cy="474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2808518"/>
            <a:ext cx="914400" cy="544282"/>
          </a:xfrm>
        </p:spPr>
        <p:txBody>
          <a:bodyPr/>
          <a:lstStyle/>
          <a:p>
            <a:pPr marL="0" indent="0">
              <a:buNone/>
            </a:pPr>
            <a:r>
              <a:rPr lang="en-US" dirty="0"/>
              <a:t>then</a:t>
            </a:r>
          </a:p>
        </p:txBody>
      </p:sp>
      <p:graphicFrame>
        <p:nvGraphicFramePr>
          <p:cNvPr id="25" name="Object 24" descr="a sub start expression T end expression = start fraction d squared s over d t squared end fraction = start fraction d over d t end fraction absolute value of v and a sub start expression N end expression = kappa left parenthesis start fraction d s over d t end fraction right parenthesis squared = kappa absolute value of start expression v end expression squared"/>
          <p:cNvGraphicFramePr>
            <a:graphicFrameLocks noChangeAspect="1"/>
          </p:cNvGraphicFramePr>
          <p:nvPr/>
        </p:nvGraphicFramePr>
        <p:xfrm>
          <a:off x="990600" y="3497767"/>
          <a:ext cx="7116060" cy="1061151"/>
        </p:xfrm>
        <a:graphic>
          <a:graphicData uri="http://schemas.openxmlformats.org/presentationml/2006/ole">
            <mc:AlternateContent xmlns:mc="http://schemas.openxmlformats.org/markup-compatibility/2006">
              <mc:Choice xmlns:v="urn:schemas-microsoft-com:vml" Requires="v">
                <p:oleObj spid="_x0000_s118803" name="Equation" r:id="rId5" imgW="5879880" imgH="876240" progId="Equation.DSMT4">
                  <p:embed/>
                </p:oleObj>
              </mc:Choice>
              <mc:Fallback>
                <p:oleObj name="Equation" r:id="rId5" imgW="5879880" imgH="876240" progId="Equation.DSMT4">
                  <p:embed/>
                  <p:pic>
                    <p:nvPicPr>
                      <p:cNvPr id="25" name="Object 24" descr="a sub start expression T end expression = start fraction d squared s over d t squared end fraction = start fraction d over d t end fraction absolute value of v and a sub start expression N end expression = kappa left parenthesis start fraction d s over d t end fraction right parenthesis squared = kappa absolute value of start expression v end expression squared"/>
                      <p:cNvPicPr>
                        <a:picLocks noChangeAspect="1" noChangeArrowheads="1"/>
                      </p:cNvPicPr>
                      <p:nvPr/>
                    </p:nvPicPr>
                    <p:blipFill>
                      <a:blip r:embed="rId6"/>
                      <a:srcRect/>
                      <a:stretch>
                        <a:fillRect/>
                      </a:stretch>
                    </p:blipFill>
                    <p:spPr bwMode="auto">
                      <a:xfrm>
                        <a:off x="990600" y="3497767"/>
                        <a:ext cx="7116060" cy="1061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1"/>
          </p:nvPr>
        </p:nvSpPr>
        <p:spPr>
          <a:xfrm>
            <a:off x="457200" y="5008866"/>
            <a:ext cx="8229600" cy="990420"/>
          </a:xfrm>
        </p:spPr>
        <p:txBody>
          <a:bodyPr/>
          <a:lstStyle/>
          <a:p>
            <a:pPr marL="0" indent="0">
              <a:buNone/>
            </a:pPr>
            <a:r>
              <a:rPr lang="en-US" dirty="0"/>
              <a:t>are the </a:t>
            </a:r>
            <a:r>
              <a:rPr lang="en-US" b="1" dirty="0"/>
              <a:t>tangential</a:t>
            </a:r>
            <a:r>
              <a:rPr lang="en-US" dirty="0"/>
              <a:t> and </a:t>
            </a:r>
            <a:r>
              <a:rPr lang="en-US" b="1" dirty="0"/>
              <a:t>normal</a:t>
            </a:r>
            <a:r>
              <a:rPr lang="en-US" dirty="0"/>
              <a:t> scalar components of acceleration.</a:t>
            </a:r>
          </a:p>
        </p:txBody>
      </p:sp>
    </p:spTree>
    <p:extLst>
      <p:ext uri="{BB962C8B-B14F-4D97-AF65-F5344CB8AC3E}">
        <p14:creationId xmlns:p14="http://schemas.microsoft.com/office/powerpoint/2010/main" val="377257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(3 of 8)</a:t>
            </a:r>
            <a:endParaRPr lang="en-IN" sz="3400" dirty="0"/>
          </a:p>
        </p:txBody>
      </p:sp>
      <p:sp>
        <p:nvSpPr>
          <p:cNvPr id="3" name="Content Placeholder 2"/>
          <p:cNvSpPr>
            <a:spLocks noGrp="1"/>
          </p:cNvSpPr>
          <p:nvPr>
            <p:ph idx="1"/>
          </p:nvPr>
        </p:nvSpPr>
        <p:spPr>
          <a:xfrm>
            <a:off x="457200" y="1600200"/>
            <a:ext cx="2057400" cy="486508"/>
          </a:xfrm>
        </p:spPr>
        <p:txBody>
          <a:bodyPr/>
          <a:lstStyle/>
          <a:p>
            <a:pPr marL="0" indent="0">
              <a:buNone/>
            </a:pPr>
            <a:r>
              <a:rPr lang="en-US" dirty="0"/>
              <a:t>To calculate</a:t>
            </a:r>
            <a:endParaRPr lang="en-IN" dirty="0"/>
          </a:p>
        </p:txBody>
      </p:sp>
      <p:graphicFrame>
        <p:nvGraphicFramePr>
          <p:cNvPr id="30" name="Object 29" descr="a sub start expression N end expression, :"/>
          <p:cNvGraphicFramePr>
            <a:graphicFrameLocks noChangeAspect="1"/>
          </p:cNvGraphicFramePr>
          <p:nvPr/>
        </p:nvGraphicFramePr>
        <p:xfrm>
          <a:off x="2594127" y="1567560"/>
          <a:ext cx="553212" cy="522478"/>
        </p:xfrm>
        <a:graphic>
          <a:graphicData uri="http://schemas.openxmlformats.org/presentationml/2006/ole">
            <mc:AlternateContent xmlns:mc="http://schemas.openxmlformats.org/markup-compatibility/2006">
              <mc:Choice xmlns:v="urn:schemas-microsoft-com:vml" Requires="v">
                <p:oleObj spid="_x0000_s119850" name="Equation" r:id="rId3" imgW="457200" imgH="431640" progId="Equation.DSMT4">
                  <p:embed/>
                </p:oleObj>
              </mc:Choice>
              <mc:Fallback>
                <p:oleObj name="Equation" r:id="rId3" imgW="457200" imgH="431640" progId="Equation.DSMT4">
                  <p:embed/>
                  <p:pic>
                    <p:nvPicPr>
                      <p:cNvPr id="30" name="Object 29" descr="a sub start expression N end expression, :"/>
                      <p:cNvPicPr/>
                      <p:nvPr/>
                    </p:nvPicPr>
                    <p:blipFill>
                      <a:blip r:embed="rId4"/>
                      <a:stretch>
                        <a:fillRect/>
                      </a:stretch>
                    </p:blipFill>
                    <p:spPr>
                      <a:xfrm>
                        <a:off x="2594127" y="1567560"/>
                        <a:ext cx="553212" cy="522478"/>
                      </a:xfrm>
                      <a:prstGeom prst="rect">
                        <a:avLst/>
                      </a:prstGeom>
                    </p:spPr>
                  </p:pic>
                </p:oleObj>
              </mc:Fallback>
            </mc:AlternateContent>
          </a:graphicData>
        </a:graphic>
      </p:graphicFrame>
      <p:sp>
        <p:nvSpPr>
          <p:cNvPr id="23" name="Content Placeholder 22"/>
          <p:cNvSpPr>
            <a:spLocks noGrp="1"/>
          </p:cNvSpPr>
          <p:nvPr>
            <p:ph idx="1"/>
          </p:nvPr>
        </p:nvSpPr>
        <p:spPr>
          <a:xfrm>
            <a:off x="3247571" y="1600200"/>
            <a:ext cx="4419600" cy="498231"/>
          </a:xfrm>
        </p:spPr>
        <p:txBody>
          <a:bodyPr/>
          <a:lstStyle/>
          <a:p>
            <a:pPr marL="0" indent="0">
              <a:buNone/>
            </a:pPr>
            <a:r>
              <a:rPr lang="en-US" dirty="0"/>
              <a:t>we usually use the formula</a:t>
            </a:r>
            <a:endParaRPr lang="en-IN" dirty="0"/>
          </a:p>
        </p:txBody>
      </p:sp>
      <p:graphicFrame>
        <p:nvGraphicFramePr>
          <p:cNvPr id="31" name="Object 30" descr="a sub start expression N end expression = the square root of start expression the absolute value of start expression bold a end expression squared minus a sub start expression T end expression squared end expression,"/>
          <p:cNvGraphicFramePr>
            <a:graphicFrameLocks noChangeAspect="1"/>
          </p:cNvGraphicFramePr>
          <p:nvPr/>
        </p:nvGraphicFramePr>
        <p:xfrm>
          <a:off x="452334" y="2155034"/>
          <a:ext cx="1967062" cy="572689"/>
        </p:xfrm>
        <a:graphic>
          <a:graphicData uri="http://schemas.openxmlformats.org/presentationml/2006/ole">
            <mc:AlternateContent xmlns:mc="http://schemas.openxmlformats.org/markup-compatibility/2006">
              <mc:Choice xmlns:v="urn:schemas-microsoft-com:vml" Requires="v">
                <p:oleObj spid="_x0000_s119851" name="Equation" r:id="rId5" imgW="2006280" imgH="583920" progId="Equation.DSMT4">
                  <p:embed/>
                </p:oleObj>
              </mc:Choice>
              <mc:Fallback>
                <p:oleObj name="Equation" r:id="rId5" imgW="2006280" imgH="583920" progId="Equation.DSMT4">
                  <p:embed/>
                  <p:pic>
                    <p:nvPicPr>
                      <p:cNvPr id="31" name="Object 30" descr="a sub start expression N end expression = the square root of start expression the absolute value of start expression bold a end expression squared minus a sub start expression T end expression squared end expres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334" y="2155034"/>
                        <a:ext cx="1967062" cy="5726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2608640" y="2206825"/>
            <a:ext cx="6154360" cy="504372"/>
          </a:xfrm>
        </p:spPr>
        <p:txBody>
          <a:bodyPr/>
          <a:lstStyle/>
          <a:p>
            <a:pPr marL="0" indent="0">
              <a:buNone/>
            </a:pPr>
            <a:r>
              <a:rPr lang="en-US" dirty="0"/>
              <a:t>which comes from solving the equation</a:t>
            </a:r>
            <a:endParaRPr lang="en-IN" dirty="0"/>
          </a:p>
        </p:txBody>
      </p:sp>
      <p:graphicFrame>
        <p:nvGraphicFramePr>
          <p:cNvPr id="32" name="Object 31" descr="the absolute value of start expression bold a end expression squared = bold a times bold a = a sub start expression T end expression squared + a sub start expression N end expression squared for a sub start expression N end expression."/>
          <p:cNvGraphicFramePr>
            <a:graphicFrameLocks noChangeAspect="1"/>
          </p:cNvGraphicFramePr>
          <p:nvPr/>
        </p:nvGraphicFramePr>
        <p:xfrm>
          <a:off x="452334" y="2795355"/>
          <a:ext cx="4200525" cy="595312"/>
        </p:xfrm>
        <a:graphic>
          <a:graphicData uri="http://schemas.openxmlformats.org/presentationml/2006/ole">
            <mc:AlternateContent xmlns:mc="http://schemas.openxmlformats.org/markup-compatibility/2006">
              <mc:Choice xmlns:v="urn:schemas-microsoft-com:vml" Requires="v">
                <p:oleObj spid="_x0000_s119852" name="Equation" r:id="rId7" imgW="3492360" imgH="495000" progId="Equation.DSMT4">
                  <p:embed/>
                </p:oleObj>
              </mc:Choice>
              <mc:Fallback>
                <p:oleObj name="Equation" r:id="rId7" imgW="3492360" imgH="495000" progId="Equation.DSMT4">
                  <p:embed/>
                  <p:pic>
                    <p:nvPicPr>
                      <p:cNvPr id="32" name="Object 31" descr="the absolute value of start expression bold a end expression squared = bold a times bold a = a sub start expression T end expression squared + a sub start expression N end expression squared for a sub start expression N end expression."/>
                      <p:cNvPicPr>
                        <a:picLocks noChangeAspect="1" noChangeArrowheads="1"/>
                      </p:cNvPicPr>
                      <p:nvPr/>
                    </p:nvPicPr>
                    <p:blipFill>
                      <a:blip r:embed="rId8"/>
                      <a:srcRect/>
                      <a:stretch>
                        <a:fillRect/>
                      </a:stretch>
                    </p:blipFill>
                    <p:spPr bwMode="auto">
                      <a:xfrm>
                        <a:off x="452334" y="2795355"/>
                        <a:ext cx="420052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4891314" y="2873419"/>
            <a:ext cx="3043201" cy="473705"/>
          </a:xfrm>
        </p:spPr>
        <p:txBody>
          <a:bodyPr/>
          <a:lstStyle/>
          <a:p>
            <a:pPr marL="0" indent="0">
              <a:buNone/>
            </a:pPr>
            <a:r>
              <a:rPr lang="en-US" dirty="0"/>
              <a:t>With this formula,</a:t>
            </a:r>
            <a:endParaRPr lang="en-IN" dirty="0"/>
          </a:p>
        </p:txBody>
      </p:sp>
      <p:sp>
        <p:nvSpPr>
          <p:cNvPr id="27" name="Content Placeholder 26"/>
          <p:cNvSpPr>
            <a:spLocks noGrp="1"/>
          </p:cNvSpPr>
          <p:nvPr>
            <p:ph idx="1"/>
          </p:nvPr>
        </p:nvSpPr>
        <p:spPr>
          <a:xfrm>
            <a:off x="452334" y="3465679"/>
            <a:ext cx="2008861" cy="496223"/>
          </a:xfrm>
        </p:spPr>
        <p:txBody>
          <a:bodyPr/>
          <a:lstStyle/>
          <a:p>
            <a:pPr marL="0" indent="0">
              <a:buNone/>
            </a:pPr>
            <a:r>
              <a:rPr lang="en-US" dirty="0"/>
              <a:t>we can find</a:t>
            </a:r>
            <a:endParaRPr lang="en-IN" dirty="0"/>
          </a:p>
        </p:txBody>
      </p:sp>
      <p:graphicFrame>
        <p:nvGraphicFramePr>
          <p:cNvPr id="33" name="Object 32" descr="a sub start expression N end expression"/>
          <p:cNvGraphicFramePr>
            <a:graphicFrameLocks noChangeAspect="1"/>
          </p:cNvGraphicFramePr>
          <p:nvPr/>
        </p:nvGraphicFramePr>
        <p:xfrm>
          <a:off x="2558824" y="3463052"/>
          <a:ext cx="414337" cy="523875"/>
        </p:xfrm>
        <a:graphic>
          <a:graphicData uri="http://schemas.openxmlformats.org/presentationml/2006/ole">
            <mc:AlternateContent xmlns:mc="http://schemas.openxmlformats.org/markup-compatibility/2006">
              <mc:Choice xmlns:v="urn:schemas-microsoft-com:vml" Requires="v">
                <p:oleObj spid="_x0000_s119853" name="Equation" r:id="rId9" imgW="342720" imgH="431640" progId="Equation.DSMT4">
                  <p:embed/>
                </p:oleObj>
              </mc:Choice>
              <mc:Fallback>
                <p:oleObj name="Equation" r:id="rId9" imgW="342720" imgH="431640" progId="Equation.DSMT4">
                  <p:embed/>
                  <p:pic>
                    <p:nvPicPr>
                      <p:cNvPr id="33" name="Object 32" descr="a sub start expression N end expression"/>
                      <p:cNvPicPr/>
                      <p:nvPr/>
                    </p:nvPicPr>
                    <p:blipFill>
                      <a:blip r:embed="rId10"/>
                      <a:stretch>
                        <a:fillRect/>
                      </a:stretch>
                    </p:blipFill>
                    <p:spPr>
                      <a:xfrm>
                        <a:off x="2558824" y="3463052"/>
                        <a:ext cx="414337" cy="523875"/>
                      </a:xfrm>
                      <a:prstGeom prst="rect">
                        <a:avLst/>
                      </a:prstGeom>
                    </p:spPr>
                  </p:pic>
                </p:oleObj>
              </mc:Fallback>
            </mc:AlternateContent>
          </a:graphicData>
        </a:graphic>
      </p:graphicFrame>
      <p:sp>
        <p:nvSpPr>
          <p:cNvPr id="35" name="Content Placeholder 34"/>
          <p:cNvSpPr>
            <a:spLocks noGrp="1"/>
          </p:cNvSpPr>
          <p:nvPr>
            <p:ph idx="1"/>
          </p:nvPr>
        </p:nvSpPr>
        <p:spPr>
          <a:xfrm>
            <a:off x="3147339" y="3470933"/>
            <a:ext cx="4368800" cy="508112"/>
          </a:xfrm>
        </p:spPr>
        <p:txBody>
          <a:bodyPr/>
          <a:lstStyle/>
          <a:p>
            <a:pPr marL="0" indent="0">
              <a:buNone/>
            </a:pPr>
            <a:r>
              <a:rPr lang="en-US" dirty="0"/>
              <a:t>without having to calculate</a:t>
            </a:r>
          </a:p>
        </p:txBody>
      </p:sp>
      <p:graphicFrame>
        <p:nvGraphicFramePr>
          <p:cNvPr id="36" name="Object 35" descr="kappa"/>
          <p:cNvGraphicFramePr>
            <a:graphicFrameLocks noChangeAspect="1"/>
          </p:cNvGraphicFramePr>
          <p:nvPr/>
        </p:nvGraphicFramePr>
        <p:xfrm>
          <a:off x="7584220" y="3543589"/>
          <a:ext cx="350295" cy="311373"/>
        </p:xfrm>
        <a:graphic>
          <a:graphicData uri="http://schemas.openxmlformats.org/presentationml/2006/ole">
            <mc:AlternateContent xmlns:mc="http://schemas.openxmlformats.org/markup-compatibility/2006">
              <mc:Choice xmlns:v="urn:schemas-microsoft-com:vml" Requires="v">
                <p:oleObj spid="_x0000_s119854" name="Equation" r:id="rId11" imgW="228600" imgH="203040" progId="Equation.DSMT4">
                  <p:embed/>
                </p:oleObj>
              </mc:Choice>
              <mc:Fallback>
                <p:oleObj name="Equation" r:id="rId11" imgW="228600" imgH="203040" progId="Equation.DSMT4">
                  <p:embed/>
                  <p:pic>
                    <p:nvPicPr>
                      <p:cNvPr id="36" name="Object 35" descr="kappa"/>
                      <p:cNvPicPr>
                        <a:picLocks noChangeAspect="1" noChangeArrowheads="1"/>
                      </p:cNvPicPr>
                      <p:nvPr/>
                    </p:nvPicPr>
                    <p:blipFill>
                      <a:blip r:embed="rId12"/>
                      <a:srcRect/>
                      <a:stretch>
                        <a:fillRect/>
                      </a:stretch>
                    </p:blipFill>
                    <p:spPr bwMode="auto">
                      <a:xfrm>
                        <a:off x="7584220" y="3543589"/>
                        <a:ext cx="350295" cy="311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Content Placeholder 37"/>
          <p:cNvSpPr>
            <a:spLocks noGrp="1"/>
          </p:cNvSpPr>
          <p:nvPr>
            <p:ph idx="1"/>
          </p:nvPr>
        </p:nvSpPr>
        <p:spPr>
          <a:xfrm>
            <a:off x="452334" y="4035864"/>
            <a:ext cx="1071666" cy="477520"/>
          </a:xfrm>
        </p:spPr>
        <p:txBody>
          <a:bodyPr/>
          <a:lstStyle/>
          <a:p>
            <a:pPr marL="0" indent="0">
              <a:buNone/>
            </a:pPr>
            <a:r>
              <a:rPr lang="en-US" dirty="0"/>
              <a:t>first.</a:t>
            </a:r>
          </a:p>
        </p:txBody>
      </p:sp>
    </p:spTree>
    <p:extLst>
      <p:ext uri="{BB962C8B-B14F-4D97-AF65-F5344CB8AC3E}">
        <p14:creationId xmlns:p14="http://schemas.microsoft.com/office/powerpoint/2010/main" val="2033589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(4 of 8)</a:t>
            </a:r>
            <a:endParaRPr lang="en-IN" sz="3400" dirty="0"/>
          </a:p>
        </p:txBody>
      </p:sp>
      <p:sp>
        <p:nvSpPr>
          <p:cNvPr id="3" name="Content Placeholder 2"/>
          <p:cNvSpPr>
            <a:spLocks noGrp="1"/>
          </p:cNvSpPr>
          <p:nvPr>
            <p:ph idx="1"/>
          </p:nvPr>
        </p:nvSpPr>
        <p:spPr>
          <a:xfrm>
            <a:off x="457200" y="1600200"/>
            <a:ext cx="8229600" cy="1066800"/>
          </a:xfrm>
        </p:spPr>
        <p:txBody>
          <a:bodyPr/>
          <a:lstStyle/>
          <a:p>
            <a:pPr marL="0" indent="0">
              <a:buNone/>
            </a:pPr>
            <a:r>
              <a:rPr lang="en-US" b="1" dirty="0"/>
              <a:t>Formula for Calculating the Normal Component of Acceleration</a:t>
            </a:r>
          </a:p>
        </p:txBody>
      </p:sp>
      <p:graphicFrame>
        <p:nvGraphicFramePr>
          <p:cNvPr id="22" name="Object 21" descr="a sub start expression N end expression = the square root of start expression the absolute value of start expression bond a end expression squared minus a sub start expression T end expression squared end expression"/>
          <p:cNvGraphicFramePr>
            <a:graphicFrameLocks noChangeAspect="1"/>
          </p:cNvGraphicFramePr>
          <p:nvPr/>
        </p:nvGraphicFramePr>
        <p:xfrm>
          <a:off x="3276600" y="2845689"/>
          <a:ext cx="2471084" cy="742941"/>
        </p:xfrm>
        <a:graphic>
          <a:graphicData uri="http://schemas.openxmlformats.org/presentationml/2006/ole">
            <mc:AlternateContent xmlns:mc="http://schemas.openxmlformats.org/markup-compatibility/2006">
              <mc:Choice xmlns:v="urn:schemas-microsoft-com:vml" Requires="v">
                <p:oleObj spid="_x0000_s120842" name="Equation" r:id="rId3" imgW="1942920" imgH="583920" progId="Equation.DSMT4">
                  <p:embed/>
                </p:oleObj>
              </mc:Choice>
              <mc:Fallback>
                <p:oleObj name="Equation" r:id="rId3" imgW="1942920" imgH="583920" progId="Equation.DSMT4">
                  <p:embed/>
                  <p:pic>
                    <p:nvPicPr>
                      <p:cNvPr id="22" name="Object 21" descr="a sub start expression N end expression = the square root of start expression the absolute value of start expression bond a end expression squared minus a sub start expression T end expression squared end expression"/>
                      <p:cNvPicPr>
                        <a:picLocks noChangeAspect="1" noChangeArrowheads="1"/>
                      </p:cNvPicPr>
                      <p:nvPr/>
                    </p:nvPicPr>
                    <p:blipFill>
                      <a:blip r:embed="rId4"/>
                      <a:srcRect/>
                      <a:stretch>
                        <a:fillRect/>
                      </a:stretch>
                    </p:blipFill>
                    <p:spPr bwMode="auto">
                      <a:xfrm>
                        <a:off x="3276600" y="2845689"/>
                        <a:ext cx="2471084" cy="7429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2275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(5 of 8)</a:t>
            </a:r>
            <a:endParaRPr lang="en-IN" sz="3400" dirty="0"/>
          </a:p>
        </p:txBody>
      </p:sp>
      <p:pic>
        <p:nvPicPr>
          <p:cNvPr id="12" name="Content Placeholder 11" descr="A curve starts from a point on a circle of x squared + y squared = 1. For long description in Notes pane, press F6.">
            <a:extLst>
              <a:ext uri="{FF2B5EF4-FFF2-40B4-BE49-F238E27FC236}">
                <a16:creationId xmlns:a16="http://schemas.microsoft.com/office/drawing/2014/main" id="{622003E0-7EB8-4632-A885-C8B38BDF5611}"/>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452718" y="1964059"/>
            <a:ext cx="3176874" cy="4210007"/>
          </a:xfrm>
        </p:spPr>
      </p:pic>
      <p:sp>
        <p:nvSpPr>
          <p:cNvPr id="3" name="Content Placeholder 2"/>
          <p:cNvSpPr>
            <a:spLocks noGrp="1"/>
          </p:cNvSpPr>
          <p:nvPr>
            <p:ph idx="1"/>
          </p:nvPr>
        </p:nvSpPr>
        <p:spPr>
          <a:xfrm>
            <a:off x="3876123" y="1600200"/>
            <a:ext cx="4724400" cy="1261872"/>
          </a:xfrm>
        </p:spPr>
        <p:txBody>
          <a:bodyPr/>
          <a:lstStyle/>
          <a:p>
            <a:pPr marL="0" indent="0">
              <a:buNone/>
            </a:pPr>
            <a:r>
              <a:rPr lang="en-US" dirty="0"/>
              <a:t>The tangential and normal components of the acceleration of the motion</a:t>
            </a:r>
            <a:endParaRPr lang="en-IN" dirty="0"/>
          </a:p>
        </p:txBody>
      </p:sp>
      <p:graphicFrame>
        <p:nvGraphicFramePr>
          <p:cNvPr id="23" name="Object 22" descr="r of t = left parenthesis cosine of t + t sine of t right parenthesis, i + left parenthesis sine of t minus t cosine of t right parenthesis, j,"/>
          <p:cNvGraphicFramePr>
            <a:graphicFrameLocks noChangeAspect="1"/>
          </p:cNvGraphicFramePr>
          <p:nvPr/>
        </p:nvGraphicFramePr>
        <p:xfrm>
          <a:off x="3970599" y="3038358"/>
          <a:ext cx="4724401" cy="375408"/>
        </p:xfrm>
        <a:graphic>
          <a:graphicData uri="http://schemas.openxmlformats.org/presentationml/2006/ole">
            <mc:AlternateContent xmlns:mc="http://schemas.openxmlformats.org/markup-compatibility/2006">
              <mc:Choice xmlns:v="urn:schemas-microsoft-com:vml" Requires="v">
                <p:oleObj spid="_x0000_s121874" name="Equation" r:id="rId5" imgW="5333760" imgH="393480" progId="Equation.DSMT4">
                  <p:embed/>
                </p:oleObj>
              </mc:Choice>
              <mc:Fallback>
                <p:oleObj name="Equation" r:id="rId5" imgW="5333760" imgH="393480" progId="Equation.DSMT4">
                  <p:embed/>
                  <p:pic>
                    <p:nvPicPr>
                      <p:cNvPr id="23" name="Object 22" descr="r of t = left parenthesis cosine of t + t sine of t right parenthesis, i + left parenthesis sine of t minus t cosine of t right parenthesis, j,"/>
                      <p:cNvPicPr/>
                      <p:nvPr/>
                    </p:nvPicPr>
                    <p:blipFill>
                      <a:blip r:embed="rId6"/>
                      <a:stretch>
                        <a:fillRect/>
                      </a:stretch>
                    </p:blipFill>
                    <p:spPr>
                      <a:xfrm>
                        <a:off x="3970599" y="3038358"/>
                        <a:ext cx="4724401" cy="375408"/>
                      </a:xfrm>
                      <a:prstGeom prst="rect">
                        <a:avLst/>
                      </a:prstGeom>
                    </p:spPr>
                  </p:pic>
                </p:oleObj>
              </mc:Fallback>
            </mc:AlternateContent>
          </a:graphicData>
        </a:graphic>
      </p:graphicFrame>
      <p:graphicFrame>
        <p:nvGraphicFramePr>
          <p:cNvPr id="13" name="Object 12" descr="for t is greater than 0.">
            <a:extLst>
              <a:ext uri="{FF2B5EF4-FFF2-40B4-BE49-F238E27FC236}">
                <a16:creationId xmlns:a16="http://schemas.microsoft.com/office/drawing/2014/main" id="{A0A930F5-2EE4-4914-89EF-177192ADA9EB}"/>
              </a:ext>
            </a:extLst>
          </p:cNvPr>
          <p:cNvGraphicFramePr>
            <a:graphicFrameLocks noChangeAspect="1"/>
          </p:cNvGraphicFramePr>
          <p:nvPr/>
        </p:nvGraphicFramePr>
        <p:xfrm>
          <a:off x="3937000" y="3557588"/>
          <a:ext cx="1219200" cy="406400"/>
        </p:xfrm>
        <a:graphic>
          <a:graphicData uri="http://schemas.openxmlformats.org/presentationml/2006/ole">
            <mc:AlternateContent xmlns:mc="http://schemas.openxmlformats.org/markup-compatibility/2006">
              <mc:Choice xmlns:v="urn:schemas-microsoft-com:vml" Requires="v">
                <p:oleObj spid="_x0000_s121875" name="Equation" r:id="rId7" imgW="1218960" imgH="406080" progId="Equation.DSMT4">
                  <p:embed/>
                </p:oleObj>
              </mc:Choice>
              <mc:Fallback>
                <p:oleObj name="Equation" r:id="rId7" imgW="1218960" imgH="406080" progId="Equation.DSMT4">
                  <p:embed/>
                  <p:pic>
                    <p:nvPicPr>
                      <p:cNvPr id="13" name="Object 12" descr="for t is greater than 0.">
                        <a:extLst>
                          <a:ext uri="{FF2B5EF4-FFF2-40B4-BE49-F238E27FC236}">
                            <a16:creationId xmlns:a16="http://schemas.microsoft.com/office/drawing/2014/main" id="{A0A930F5-2EE4-4914-89EF-177192ADA9EB}"/>
                          </a:ext>
                        </a:extLst>
                      </p:cNvPr>
                      <p:cNvPicPr/>
                      <p:nvPr/>
                    </p:nvPicPr>
                    <p:blipFill>
                      <a:blip r:embed="rId8"/>
                      <a:stretch>
                        <a:fillRect/>
                      </a:stretch>
                    </p:blipFill>
                    <p:spPr>
                      <a:xfrm>
                        <a:off x="3937000" y="3557588"/>
                        <a:ext cx="1219200" cy="406400"/>
                      </a:xfrm>
                      <a:prstGeom prst="rect">
                        <a:avLst/>
                      </a:prstGeom>
                    </p:spPr>
                  </p:pic>
                </p:oleObj>
              </mc:Fallback>
            </mc:AlternateContent>
          </a:graphicData>
        </a:graphic>
      </p:graphicFrame>
      <p:sp>
        <p:nvSpPr>
          <p:cNvPr id="4" name="Content Placeholder 3"/>
          <p:cNvSpPr>
            <a:spLocks noGrp="1"/>
          </p:cNvSpPr>
          <p:nvPr>
            <p:ph idx="13"/>
          </p:nvPr>
        </p:nvSpPr>
        <p:spPr>
          <a:xfrm>
            <a:off x="5463624" y="3573006"/>
            <a:ext cx="2674850" cy="400367"/>
          </a:xfrm>
        </p:spPr>
        <p:txBody>
          <a:bodyPr/>
          <a:lstStyle/>
          <a:p>
            <a:pPr marL="0" indent="0">
              <a:buNone/>
            </a:pPr>
            <a:r>
              <a:rPr lang="en-US" dirty="0"/>
              <a:t>If a string wound</a:t>
            </a:r>
          </a:p>
        </p:txBody>
      </p:sp>
      <p:sp>
        <p:nvSpPr>
          <p:cNvPr id="10" name="Content Placeholder 9">
            <a:extLst>
              <a:ext uri="{FF2B5EF4-FFF2-40B4-BE49-F238E27FC236}">
                <a16:creationId xmlns:a16="http://schemas.microsoft.com/office/drawing/2014/main" id="{D17C4C36-AB03-452D-ABF2-C114658195BC}"/>
              </a:ext>
            </a:extLst>
          </p:cNvPr>
          <p:cNvSpPr>
            <a:spLocks noGrp="1"/>
          </p:cNvSpPr>
          <p:nvPr>
            <p:ph idx="15"/>
          </p:nvPr>
        </p:nvSpPr>
        <p:spPr>
          <a:xfrm>
            <a:off x="3913460" y="4047707"/>
            <a:ext cx="4687063" cy="2160037"/>
          </a:xfrm>
        </p:spPr>
        <p:txBody>
          <a:bodyPr/>
          <a:lstStyle/>
          <a:p>
            <a:pPr marL="0" indent="0">
              <a:buNone/>
            </a:pPr>
            <a:r>
              <a:rPr lang="en-US" dirty="0"/>
              <a:t>around a fixed circle is unwound while held taut in the plane of the circle, its end </a:t>
            </a:r>
            <a:r>
              <a:rPr lang="en-US" i="1" dirty="0"/>
              <a:t>P</a:t>
            </a:r>
            <a:r>
              <a:rPr lang="en-US" dirty="0"/>
              <a:t> traces an involute of the circle.</a:t>
            </a:r>
          </a:p>
        </p:txBody>
      </p:sp>
    </p:spTree>
    <p:extLst>
      <p:ext uri="{BB962C8B-B14F-4D97-AF65-F5344CB8AC3E}">
        <p14:creationId xmlns:p14="http://schemas.microsoft.com/office/powerpoint/2010/main" val="3624476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(6 of 8)</a:t>
            </a:r>
            <a:endParaRPr lang="en-IN" sz="3400"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b="1" dirty="0"/>
              <a:t>Example: </a:t>
            </a:r>
            <a:r>
              <a:rPr lang="en-US" dirty="0"/>
              <a:t>Without finding </a:t>
            </a:r>
            <a:r>
              <a:rPr lang="en-US" b="1" dirty="0"/>
              <a:t>T</a:t>
            </a:r>
            <a:r>
              <a:rPr lang="en-US" dirty="0"/>
              <a:t> and </a:t>
            </a:r>
            <a:r>
              <a:rPr lang="en-US" b="1" dirty="0"/>
              <a:t>N</a:t>
            </a:r>
            <a:r>
              <a:rPr lang="en-US" dirty="0"/>
              <a:t>, write the acceleration of the motion</a:t>
            </a:r>
          </a:p>
        </p:txBody>
      </p:sp>
      <p:graphicFrame>
        <p:nvGraphicFramePr>
          <p:cNvPr id="22" name="Object 21" descr="r of t = left parenthesis cosine of t + t sine of t right parenthesis, i + left parenthesis sine of t minus t cosine of t right parenthesis, j, t is greater than 0"/>
          <p:cNvGraphicFramePr>
            <a:graphicFrameLocks noChangeAspect="1"/>
          </p:cNvGraphicFramePr>
          <p:nvPr/>
        </p:nvGraphicFramePr>
        <p:xfrm>
          <a:off x="1223459" y="2619013"/>
          <a:ext cx="6652633" cy="497120"/>
        </p:xfrm>
        <a:graphic>
          <a:graphicData uri="http://schemas.openxmlformats.org/presentationml/2006/ole">
            <mc:AlternateContent xmlns:mc="http://schemas.openxmlformats.org/markup-compatibility/2006">
              <mc:Choice xmlns:v="urn:schemas-microsoft-com:vml" Requires="v">
                <p:oleObj spid="_x0000_s122922" name="Equation" r:id="rId3" imgW="5778360" imgH="431640" progId="Equation.DSMT4">
                  <p:embed/>
                </p:oleObj>
              </mc:Choice>
              <mc:Fallback>
                <p:oleObj name="Equation" r:id="rId3" imgW="5778360" imgH="431640" progId="Equation.DSMT4">
                  <p:embed/>
                  <p:pic>
                    <p:nvPicPr>
                      <p:cNvPr id="22" name="Object 21" descr="r of t = left parenthesis cosine of t + t sine of t right parenthesis, i + left parenthesis sine of t minus t cosine of t right parenthesis, j, t is greater than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459" y="2619013"/>
                        <a:ext cx="6652633" cy="497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345907"/>
            <a:ext cx="1899138" cy="459176"/>
          </a:xfrm>
        </p:spPr>
        <p:txBody>
          <a:bodyPr/>
          <a:lstStyle/>
          <a:p>
            <a:pPr marL="0" indent="0">
              <a:buNone/>
            </a:pPr>
            <a:r>
              <a:rPr lang="en-US" dirty="0"/>
              <a:t>in the form</a:t>
            </a:r>
          </a:p>
        </p:txBody>
      </p:sp>
      <p:graphicFrame>
        <p:nvGraphicFramePr>
          <p:cNvPr id="25" name="Object 24" descr="bold a = a sub start expression T end expression T + a sub start expression N end expression N."/>
          <p:cNvGraphicFramePr>
            <a:graphicFrameLocks noChangeAspect="1"/>
          </p:cNvGraphicFramePr>
          <p:nvPr/>
        </p:nvGraphicFramePr>
        <p:xfrm>
          <a:off x="2428475" y="3351021"/>
          <a:ext cx="2090828" cy="438636"/>
        </p:xfrm>
        <a:graphic>
          <a:graphicData uri="http://schemas.openxmlformats.org/presentationml/2006/ole">
            <mc:AlternateContent xmlns:mc="http://schemas.openxmlformats.org/markup-compatibility/2006">
              <mc:Choice xmlns:v="urn:schemas-microsoft-com:vml" Requires="v">
                <p:oleObj spid="_x0000_s122923" name="Equation" r:id="rId5" imgW="1815840" imgH="380880" progId="Equation.DSMT4">
                  <p:embed/>
                </p:oleObj>
              </mc:Choice>
              <mc:Fallback>
                <p:oleObj name="Equation" r:id="rId5" imgW="1815840" imgH="380880" progId="Equation.DSMT4">
                  <p:embed/>
                  <p:pic>
                    <p:nvPicPr>
                      <p:cNvPr id="25" name="Object 24" descr="bold a = a sub start expression T end expression T + a sub start expression N end expression 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475" y="3351021"/>
                        <a:ext cx="2090828" cy="438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1"/>
          </p:nvPr>
        </p:nvSpPr>
        <p:spPr>
          <a:xfrm>
            <a:off x="434975" y="4078696"/>
            <a:ext cx="7413625" cy="505592"/>
          </a:xfrm>
        </p:spPr>
        <p:txBody>
          <a:bodyPr/>
          <a:lstStyle/>
          <a:p>
            <a:pPr marL="0" indent="0">
              <a:spcBef>
                <a:spcPts val="24"/>
              </a:spcBef>
              <a:buNone/>
            </a:pPr>
            <a:r>
              <a:rPr lang="en-US" b="1" dirty="0"/>
              <a:t>Solution: </a:t>
            </a:r>
            <a:r>
              <a:rPr lang="en-US" dirty="0"/>
              <a:t>We use the first of Equations to find</a:t>
            </a:r>
            <a:endParaRPr lang="en-IN" dirty="0"/>
          </a:p>
        </p:txBody>
      </p:sp>
      <p:graphicFrame>
        <p:nvGraphicFramePr>
          <p:cNvPr id="28" name="Object 27" descr="a sub start expression T end expression,"/>
          <p:cNvGraphicFramePr>
            <a:graphicFrameLocks noChangeAspect="1"/>
          </p:cNvGraphicFramePr>
          <p:nvPr/>
        </p:nvGraphicFramePr>
        <p:xfrm>
          <a:off x="7907592" y="4065064"/>
          <a:ext cx="447040" cy="474980"/>
        </p:xfrm>
        <a:graphic>
          <a:graphicData uri="http://schemas.openxmlformats.org/presentationml/2006/ole">
            <mc:AlternateContent xmlns:mc="http://schemas.openxmlformats.org/markup-compatibility/2006">
              <mc:Choice xmlns:v="urn:schemas-microsoft-com:vml" Requires="v">
                <p:oleObj spid="_x0000_s122924" name="Equation" r:id="rId7" imgW="406080" imgH="431640" progId="Equation.DSMT4">
                  <p:embed/>
                </p:oleObj>
              </mc:Choice>
              <mc:Fallback>
                <p:oleObj name="Equation" r:id="rId7" imgW="406080" imgH="431640" progId="Equation.DSMT4">
                  <p:embed/>
                  <p:pic>
                    <p:nvPicPr>
                      <p:cNvPr id="28" name="Object 27" descr="a sub start expression T end expression,"/>
                      <p:cNvPicPr/>
                      <p:nvPr/>
                    </p:nvPicPr>
                    <p:blipFill>
                      <a:blip r:embed="rId8"/>
                      <a:stretch>
                        <a:fillRect/>
                      </a:stretch>
                    </p:blipFill>
                    <p:spPr>
                      <a:xfrm>
                        <a:off x="7907592" y="4065064"/>
                        <a:ext cx="447040" cy="474980"/>
                      </a:xfrm>
                      <a:prstGeom prst="rect">
                        <a:avLst/>
                      </a:prstGeom>
                    </p:spPr>
                  </p:pic>
                </p:oleObj>
              </mc:Fallback>
            </mc:AlternateContent>
          </a:graphicData>
        </a:graphic>
      </p:graphicFrame>
      <p:graphicFrame>
        <p:nvGraphicFramePr>
          <p:cNvPr id="29" name="Object 28" descr="v = start fraction d r over d t end fraction = left parenthesis negative sine of t + sine of t + t cosine of t right parenthesis, i + left parenthesis cosine of t minus cosine of t + t sine of t right parenthesis, j"/>
          <p:cNvGraphicFramePr>
            <a:graphicFrameLocks noChangeAspect="1"/>
          </p:cNvGraphicFramePr>
          <p:nvPr/>
        </p:nvGraphicFramePr>
        <p:xfrm>
          <a:off x="1202032" y="4693936"/>
          <a:ext cx="7699142" cy="830019"/>
        </p:xfrm>
        <a:graphic>
          <a:graphicData uri="http://schemas.openxmlformats.org/presentationml/2006/ole">
            <mc:AlternateContent xmlns:mc="http://schemas.openxmlformats.org/markup-compatibility/2006">
              <mc:Choice xmlns:v="urn:schemas-microsoft-com:vml" Requires="v">
                <p:oleObj spid="_x0000_s122925" name="Equation" r:id="rId9" imgW="6832440" imgH="736560" progId="Equation.DSMT4">
                  <p:embed/>
                </p:oleObj>
              </mc:Choice>
              <mc:Fallback>
                <p:oleObj name="Equation" r:id="rId9" imgW="6832440" imgH="736560" progId="Equation.DSMT4">
                  <p:embed/>
                  <p:pic>
                    <p:nvPicPr>
                      <p:cNvPr id="29" name="Object 28" descr="v = start fraction d r over d t end fraction = left parenthesis negative sine of t + sine of t + t cosine of t right parenthesis, i + left parenthesis cosine of t minus cosine of t + t sine of t right parenthesis, 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032" y="4693936"/>
                        <a:ext cx="7699142" cy="8300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descr="= left parenthesis t cosine of t right parenthesis, i + left parenthesis t sine of t right parenthesis, j"/>
          <p:cNvGraphicFramePr>
            <a:graphicFrameLocks noChangeAspect="1"/>
          </p:cNvGraphicFramePr>
          <p:nvPr/>
        </p:nvGraphicFramePr>
        <p:xfrm>
          <a:off x="2197512" y="5626007"/>
          <a:ext cx="2905067" cy="486563"/>
        </p:xfrm>
        <a:graphic>
          <a:graphicData uri="http://schemas.openxmlformats.org/presentationml/2006/ole">
            <mc:AlternateContent xmlns:mc="http://schemas.openxmlformats.org/markup-compatibility/2006">
              <mc:Choice xmlns:v="urn:schemas-microsoft-com:vml" Requires="v">
                <p:oleObj spid="_x0000_s122926" name="Equation" r:id="rId11" imgW="2577960" imgH="431640" progId="Equation.DSMT4">
                  <p:embed/>
                </p:oleObj>
              </mc:Choice>
              <mc:Fallback>
                <p:oleObj name="Equation" r:id="rId11" imgW="2577960" imgH="431640" progId="Equation.DSMT4">
                  <p:embed/>
                  <p:pic>
                    <p:nvPicPr>
                      <p:cNvPr id="30" name="Object 29" descr="= left parenthesis t cosine of t right parenthesis, i + left parenthesis t sine of t right parenthesis, j"/>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7512" y="5626007"/>
                        <a:ext cx="2905067" cy="48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9703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(7 of 8)</a:t>
            </a:r>
            <a:endParaRPr lang="en-IN" sz="3400" dirty="0"/>
          </a:p>
        </p:txBody>
      </p:sp>
      <p:sp>
        <p:nvSpPr>
          <p:cNvPr id="3" name="Content Placeholder 2"/>
          <p:cNvSpPr>
            <a:spLocks noGrp="1"/>
          </p:cNvSpPr>
          <p:nvPr>
            <p:ph idx="1"/>
          </p:nvPr>
        </p:nvSpPr>
        <p:spPr>
          <a:xfrm>
            <a:off x="457200" y="1600200"/>
            <a:ext cx="3886200" cy="498231"/>
          </a:xfrm>
        </p:spPr>
        <p:txBody>
          <a:bodyPr/>
          <a:lstStyle/>
          <a:p>
            <a:pPr marL="0" indent="0">
              <a:buNone/>
            </a:pPr>
            <a:r>
              <a:rPr lang="en-US" b="1" dirty="0"/>
              <a:t>Solution (continued):</a:t>
            </a:r>
          </a:p>
        </p:txBody>
      </p:sp>
      <p:graphicFrame>
        <p:nvGraphicFramePr>
          <p:cNvPr id="26" name="Object 25" descr="the absolute value of v = the square root of start expression t squared, cosine squared of t + t squared, sine squared of t end expression = radical t squared = the absolute value of start expression t end expression = t"/>
          <p:cNvGraphicFramePr>
            <a:graphicFrameLocks noChangeAspect="1"/>
          </p:cNvGraphicFramePr>
          <p:nvPr/>
        </p:nvGraphicFramePr>
        <p:xfrm>
          <a:off x="1447800" y="2210819"/>
          <a:ext cx="5057140" cy="558800"/>
        </p:xfrm>
        <a:graphic>
          <a:graphicData uri="http://schemas.openxmlformats.org/presentationml/2006/ole">
            <mc:AlternateContent xmlns:mc="http://schemas.openxmlformats.org/markup-compatibility/2006">
              <mc:Choice xmlns:v="urn:schemas-microsoft-com:vml" Requires="v">
                <p:oleObj spid="_x0000_s123962" name="Equation" r:id="rId3" imgW="4597200" imgH="507960" progId="Equation.DSMT4">
                  <p:embed/>
                </p:oleObj>
              </mc:Choice>
              <mc:Fallback>
                <p:oleObj name="Equation" r:id="rId3" imgW="4597200" imgH="507960" progId="Equation.DSMT4">
                  <p:embed/>
                  <p:pic>
                    <p:nvPicPr>
                      <p:cNvPr id="26" name="Object 25" descr="the absolute value of v = the square root of start expression t squared, cosine squared of t + t squared, sine squared of t end expression = radical t squared = the absolute value of start expression t end expression = 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10819"/>
                        <a:ext cx="505714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descr="a sub start expression T end expression = start fraction d over d t end fraction the absolute value of v = start fraction d over d t end fraction of t = 1."/>
          <p:cNvGraphicFramePr>
            <a:graphicFrameLocks noChangeAspect="1"/>
          </p:cNvGraphicFramePr>
          <p:nvPr/>
        </p:nvGraphicFramePr>
        <p:xfrm>
          <a:off x="1440426" y="2864047"/>
          <a:ext cx="2989580" cy="810260"/>
        </p:xfrm>
        <a:graphic>
          <a:graphicData uri="http://schemas.openxmlformats.org/presentationml/2006/ole">
            <mc:AlternateContent xmlns:mc="http://schemas.openxmlformats.org/markup-compatibility/2006">
              <mc:Choice xmlns:v="urn:schemas-microsoft-com:vml" Requires="v">
                <p:oleObj spid="_x0000_s123963" name="Equation" r:id="rId5" imgW="2717640" imgH="736560" progId="Equation.DSMT4">
                  <p:embed/>
                </p:oleObj>
              </mc:Choice>
              <mc:Fallback>
                <p:oleObj name="Equation" r:id="rId5" imgW="2717640" imgH="736560" progId="Equation.DSMT4">
                  <p:embed/>
                  <p:pic>
                    <p:nvPicPr>
                      <p:cNvPr id="27" name="Object 26" descr="a sub start expression T end expression = start fraction d over d t end fraction the absolute value of v = start fraction d over d t end fraction of t =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426" y="2864047"/>
                        <a:ext cx="2989580"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p:cNvSpPr>
            <a:spLocks noGrp="1"/>
          </p:cNvSpPr>
          <p:nvPr>
            <p:ph idx="1"/>
          </p:nvPr>
        </p:nvSpPr>
        <p:spPr>
          <a:xfrm>
            <a:off x="457200" y="3812461"/>
            <a:ext cx="1524000" cy="489907"/>
          </a:xfrm>
        </p:spPr>
        <p:txBody>
          <a:bodyPr/>
          <a:lstStyle/>
          <a:p>
            <a:pPr marL="0" indent="0">
              <a:buNone/>
            </a:pPr>
            <a:r>
              <a:rPr lang="en-US" dirty="0"/>
              <a:t>Knowing</a:t>
            </a:r>
            <a:endParaRPr lang="en-IN" dirty="0"/>
          </a:p>
        </p:txBody>
      </p:sp>
      <p:graphicFrame>
        <p:nvGraphicFramePr>
          <p:cNvPr id="28" name="Object 27" descr="a sub start expression T end expression,"/>
          <p:cNvGraphicFramePr>
            <a:graphicFrameLocks noChangeAspect="1"/>
          </p:cNvGraphicFramePr>
          <p:nvPr/>
        </p:nvGraphicFramePr>
        <p:xfrm>
          <a:off x="2040192" y="3776680"/>
          <a:ext cx="522478" cy="522478"/>
        </p:xfrm>
        <a:graphic>
          <a:graphicData uri="http://schemas.openxmlformats.org/presentationml/2006/ole">
            <mc:AlternateContent xmlns:mc="http://schemas.openxmlformats.org/markup-compatibility/2006">
              <mc:Choice xmlns:v="urn:schemas-microsoft-com:vml" Requires="v">
                <p:oleObj spid="_x0000_s123964" name="Equation" r:id="rId7" imgW="431640" imgH="431640" progId="Equation.DSMT4">
                  <p:embed/>
                </p:oleObj>
              </mc:Choice>
              <mc:Fallback>
                <p:oleObj name="Equation" r:id="rId7" imgW="431640" imgH="431640" progId="Equation.DSMT4">
                  <p:embed/>
                  <p:pic>
                    <p:nvPicPr>
                      <p:cNvPr id="28" name="Object 27" descr="a sub start expression T end expression,"/>
                      <p:cNvPicPr/>
                      <p:nvPr/>
                    </p:nvPicPr>
                    <p:blipFill>
                      <a:blip r:embed="rId8"/>
                      <a:stretch>
                        <a:fillRect/>
                      </a:stretch>
                    </p:blipFill>
                    <p:spPr>
                      <a:xfrm>
                        <a:off x="2040192" y="3776680"/>
                        <a:ext cx="522478" cy="522478"/>
                      </a:xfrm>
                      <a:prstGeom prst="rect">
                        <a:avLst/>
                      </a:prstGeom>
                    </p:spPr>
                  </p:pic>
                </p:oleObj>
              </mc:Fallback>
            </mc:AlternateContent>
          </a:graphicData>
        </a:graphic>
      </p:graphicFrame>
      <p:sp>
        <p:nvSpPr>
          <p:cNvPr id="25" name="Content Placeholder 24"/>
          <p:cNvSpPr>
            <a:spLocks noGrp="1"/>
          </p:cNvSpPr>
          <p:nvPr>
            <p:ph idx="1"/>
          </p:nvPr>
        </p:nvSpPr>
        <p:spPr>
          <a:xfrm>
            <a:off x="2667000" y="3812462"/>
            <a:ext cx="5257800" cy="516148"/>
          </a:xfrm>
        </p:spPr>
        <p:txBody>
          <a:bodyPr/>
          <a:lstStyle/>
          <a:p>
            <a:pPr marL="0" indent="0">
              <a:buNone/>
            </a:pPr>
            <a:r>
              <a:rPr lang="en-US" dirty="0"/>
              <a:t>we use the next Equation to find</a:t>
            </a:r>
            <a:endParaRPr lang="en-IN" dirty="0"/>
          </a:p>
        </p:txBody>
      </p:sp>
      <p:graphicFrame>
        <p:nvGraphicFramePr>
          <p:cNvPr id="29" name="Object 28" descr="a sub start expression N end expression,"/>
          <p:cNvGraphicFramePr>
            <a:graphicFrameLocks noChangeAspect="1"/>
          </p:cNvGraphicFramePr>
          <p:nvPr/>
        </p:nvGraphicFramePr>
        <p:xfrm>
          <a:off x="7999634" y="3791428"/>
          <a:ext cx="522478" cy="522478"/>
        </p:xfrm>
        <a:graphic>
          <a:graphicData uri="http://schemas.openxmlformats.org/presentationml/2006/ole">
            <mc:AlternateContent xmlns:mc="http://schemas.openxmlformats.org/markup-compatibility/2006">
              <mc:Choice xmlns:v="urn:schemas-microsoft-com:vml" Requires="v">
                <p:oleObj spid="_x0000_s123965" name="Equation" r:id="rId9" imgW="431640" imgH="431640" progId="Equation.DSMT4">
                  <p:embed/>
                </p:oleObj>
              </mc:Choice>
              <mc:Fallback>
                <p:oleObj name="Equation" r:id="rId9" imgW="431640" imgH="431640" progId="Equation.DSMT4">
                  <p:embed/>
                  <p:pic>
                    <p:nvPicPr>
                      <p:cNvPr id="29" name="Object 28" descr="a sub start expression N end expression,"/>
                      <p:cNvPicPr/>
                      <p:nvPr/>
                    </p:nvPicPr>
                    <p:blipFill>
                      <a:blip r:embed="rId10"/>
                      <a:stretch>
                        <a:fillRect/>
                      </a:stretch>
                    </p:blipFill>
                    <p:spPr>
                      <a:xfrm>
                        <a:off x="7999634" y="3791428"/>
                        <a:ext cx="522478" cy="522478"/>
                      </a:xfrm>
                      <a:prstGeom prst="rect">
                        <a:avLst/>
                      </a:prstGeom>
                    </p:spPr>
                  </p:pic>
                </p:oleObj>
              </mc:Fallback>
            </mc:AlternateContent>
          </a:graphicData>
        </a:graphic>
      </p:graphicFrame>
      <p:graphicFrame>
        <p:nvGraphicFramePr>
          <p:cNvPr id="30" name="Object 29" descr="a = left parenthesis cosine of t minus t sine of t right parenthesis, i + left parenthesis sine of t + t cosine of t right parenthesis, j"/>
          <p:cNvGraphicFramePr>
            <a:graphicFrameLocks noChangeAspect="1"/>
          </p:cNvGraphicFramePr>
          <p:nvPr/>
        </p:nvGraphicFramePr>
        <p:xfrm>
          <a:off x="1573530" y="4437313"/>
          <a:ext cx="4805680" cy="474980"/>
        </p:xfrm>
        <a:graphic>
          <a:graphicData uri="http://schemas.openxmlformats.org/presentationml/2006/ole">
            <mc:AlternateContent xmlns:mc="http://schemas.openxmlformats.org/markup-compatibility/2006">
              <mc:Choice xmlns:v="urn:schemas-microsoft-com:vml" Requires="v">
                <p:oleObj spid="_x0000_s123966" name="Equation" r:id="rId11" imgW="4368600" imgH="431640" progId="Equation.DSMT4">
                  <p:embed/>
                </p:oleObj>
              </mc:Choice>
              <mc:Fallback>
                <p:oleObj name="Equation" r:id="rId11" imgW="4368600" imgH="431640" progId="Equation.DSMT4">
                  <p:embed/>
                  <p:pic>
                    <p:nvPicPr>
                      <p:cNvPr id="30" name="Object 29" descr="a = left parenthesis cosine of t minus t sine of t right parenthesis, i + left parenthesis sine of t + t cosine of t right parenthesis, j"/>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3530" y="4437313"/>
                        <a:ext cx="480568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descr="the absolute value of start expression bold a end expression squared = t squared + 1"/>
          <p:cNvGraphicFramePr>
            <a:graphicFrameLocks noChangeAspect="1"/>
          </p:cNvGraphicFramePr>
          <p:nvPr/>
        </p:nvGraphicFramePr>
        <p:xfrm>
          <a:off x="1335485" y="5004091"/>
          <a:ext cx="1438910" cy="544830"/>
        </p:xfrm>
        <a:graphic>
          <a:graphicData uri="http://schemas.openxmlformats.org/presentationml/2006/ole">
            <mc:AlternateContent xmlns:mc="http://schemas.openxmlformats.org/markup-compatibility/2006">
              <mc:Choice xmlns:v="urn:schemas-microsoft-com:vml" Requires="v">
                <p:oleObj spid="_x0000_s123967" name="Equation" r:id="rId13" imgW="1307880" imgH="495000" progId="Equation.DSMT4">
                  <p:embed/>
                </p:oleObj>
              </mc:Choice>
              <mc:Fallback>
                <p:oleObj name="Equation" r:id="rId13" imgW="1307880" imgH="495000" progId="Equation.DSMT4">
                  <p:embed/>
                  <p:pic>
                    <p:nvPicPr>
                      <p:cNvPr id="31" name="Object 30" descr="the absolute value of start expression bold a end expression squared = t squared +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5485" y="5004091"/>
                        <a:ext cx="1438910" cy="544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1" descr="a sub start expression N end expression = the square root of start expression the absolute value of start expression bold a end expression squared minus a sub start expression T end expression squared end expression"/>
          <p:cNvGraphicFramePr>
            <a:graphicFrameLocks noChangeAspect="1"/>
          </p:cNvGraphicFramePr>
          <p:nvPr/>
        </p:nvGraphicFramePr>
        <p:xfrm>
          <a:off x="1396182" y="5608383"/>
          <a:ext cx="2137410" cy="642620"/>
        </p:xfrm>
        <a:graphic>
          <a:graphicData uri="http://schemas.openxmlformats.org/presentationml/2006/ole">
            <mc:AlternateContent xmlns:mc="http://schemas.openxmlformats.org/markup-compatibility/2006">
              <mc:Choice xmlns:v="urn:schemas-microsoft-com:vml" Requires="v">
                <p:oleObj spid="_x0000_s123968" name="Equation" r:id="rId15" imgW="1942920" imgH="583920" progId="Equation.DSMT4">
                  <p:embed/>
                </p:oleObj>
              </mc:Choice>
              <mc:Fallback>
                <p:oleObj name="Equation" r:id="rId15" imgW="1942920" imgH="583920" progId="Equation.DSMT4">
                  <p:embed/>
                  <p:pic>
                    <p:nvPicPr>
                      <p:cNvPr id="32" name="Object 31" descr="a sub start expression N end expression = the square root of start expression the absolute value of start expression bold a end expression squared minus a sub start expression T end expression squared end expressi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6182" y="5608383"/>
                        <a:ext cx="2137410" cy="642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425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Tangential and Normal Components of Acceleration </a:t>
            </a:r>
            <a:r>
              <a:rPr lang="en-US" sz="2000" b="0" dirty="0"/>
              <a:t>(8 of 8)</a:t>
            </a:r>
            <a:endParaRPr lang="en-IN" sz="3400" dirty="0"/>
          </a:p>
        </p:txBody>
      </p:sp>
      <p:sp>
        <p:nvSpPr>
          <p:cNvPr id="3" name="Content Placeholder 2"/>
          <p:cNvSpPr>
            <a:spLocks noGrp="1"/>
          </p:cNvSpPr>
          <p:nvPr>
            <p:ph idx="1"/>
          </p:nvPr>
        </p:nvSpPr>
        <p:spPr>
          <a:xfrm>
            <a:off x="457200" y="1600200"/>
            <a:ext cx="4038600" cy="486508"/>
          </a:xfrm>
        </p:spPr>
        <p:txBody>
          <a:bodyPr/>
          <a:lstStyle/>
          <a:p>
            <a:pPr marL="0" indent="0">
              <a:buNone/>
            </a:pPr>
            <a:r>
              <a:rPr lang="en-US" b="1" dirty="0"/>
              <a:t>Solution (concluded):</a:t>
            </a:r>
          </a:p>
        </p:txBody>
      </p:sp>
      <p:graphicFrame>
        <p:nvGraphicFramePr>
          <p:cNvPr id="22" name="Object 21" descr="= square root of start expression t squared + 1 minus left parenthesis 1 right parenthesis end expression = radical t squared = t."/>
          <p:cNvGraphicFramePr>
            <a:graphicFrameLocks noChangeAspect="1"/>
          </p:cNvGraphicFramePr>
          <p:nvPr/>
        </p:nvGraphicFramePr>
        <p:xfrm>
          <a:off x="2543274" y="2286000"/>
          <a:ext cx="3231952" cy="614987"/>
        </p:xfrm>
        <a:graphic>
          <a:graphicData uri="http://schemas.openxmlformats.org/presentationml/2006/ole">
            <mc:AlternateContent xmlns:mc="http://schemas.openxmlformats.org/markup-compatibility/2006">
              <mc:Choice xmlns:v="urn:schemas-microsoft-com:vml" Requires="v">
                <p:oleObj spid="_x0000_s124946" name="Equation" r:id="rId3" imgW="3136680" imgH="596880" progId="Equation.DSMT4">
                  <p:embed/>
                </p:oleObj>
              </mc:Choice>
              <mc:Fallback>
                <p:oleObj name="Equation" r:id="rId3" imgW="3136680" imgH="596880" progId="Equation.DSMT4">
                  <p:embed/>
                  <p:pic>
                    <p:nvPicPr>
                      <p:cNvPr id="22" name="Object 21" descr="= square root of start expression t squared + 1 minus left parenthesis 1 right parenthesis end expression = radical t squared = 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274" y="2286000"/>
                        <a:ext cx="3231952" cy="61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170198"/>
            <a:ext cx="2667000" cy="563602"/>
          </a:xfrm>
        </p:spPr>
        <p:txBody>
          <a:bodyPr/>
          <a:lstStyle/>
          <a:p>
            <a:pPr>
              <a:buNone/>
            </a:pPr>
            <a:r>
              <a:rPr lang="en-US" dirty="0"/>
              <a:t>We then find </a:t>
            </a:r>
            <a:r>
              <a:rPr lang="en-US" b="1" dirty="0"/>
              <a:t>a:</a:t>
            </a:r>
            <a:endParaRPr lang="en-US" dirty="0"/>
          </a:p>
        </p:txBody>
      </p:sp>
      <p:graphicFrame>
        <p:nvGraphicFramePr>
          <p:cNvPr id="25" name="Object 24" descr="bold a = a sub start expression upper T end expression bold upper T + a sub start expression N end expression bold N = left parenthesis 1 right parenthesis, bold upper T + left parenthesis lower t right parenthesis bold N = bold upper T + lower t bold N."/>
          <p:cNvGraphicFramePr>
            <a:graphicFrameLocks noChangeAspect="1"/>
          </p:cNvGraphicFramePr>
          <p:nvPr/>
        </p:nvGraphicFramePr>
        <p:xfrm>
          <a:off x="2286000" y="3953209"/>
          <a:ext cx="5099050" cy="474980"/>
        </p:xfrm>
        <a:graphic>
          <a:graphicData uri="http://schemas.openxmlformats.org/presentationml/2006/ole">
            <mc:AlternateContent xmlns:mc="http://schemas.openxmlformats.org/markup-compatibility/2006">
              <mc:Choice xmlns:v="urn:schemas-microsoft-com:vml" Requires="v">
                <p:oleObj spid="_x0000_s124947" name="Equation" r:id="rId5" imgW="4635360" imgH="431640" progId="Equation.DSMT4">
                  <p:embed/>
                </p:oleObj>
              </mc:Choice>
              <mc:Fallback>
                <p:oleObj name="Equation" r:id="rId5" imgW="4635360" imgH="431640" progId="Equation.DSMT4">
                  <p:embed/>
                  <p:pic>
                    <p:nvPicPr>
                      <p:cNvPr id="25" name="Object 24" descr="bold a = a sub start expression upper T end expression bold upper T + a sub start expression N end expression bold N = left parenthesis 1 right parenthesis, bold upper T + left parenthesis lower t right parenthesis bold N = bold upper T + lower t bold 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953209"/>
                        <a:ext cx="509905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144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Torsion </a:t>
            </a:r>
            <a:r>
              <a:rPr lang="en-US" sz="2000" b="0" dirty="0"/>
              <a:t>(1 of 3)</a:t>
            </a:r>
            <a:endParaRPr lang="en-IN" sz="2000" b="0" dirty="0"/>
          </a:p>
        </p:txBody>
      </p:sp>
      <p:pic>
        <p:nvPicPr>
          <p:cNvPr id="6" name="Content Placeholder 5" descr="A cube placed in a three dimensional plane has three vectors along the three axes. For long description in Notes pane, press F6.">
            <a:extLst>
              <a:ext uri="{FF2B5EF4-FFF2-40B4-BE49-F238E27FC236}">
                <a16:creationId xmlns:a16="http://schemas.microsoft.com/office/drawing/2014/main" id="{182DB796-B41C-4F54-AE5A-CA1DCE54481D}"/>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3124200" y="1434665"/>
            <a:ext cx="3886200" cy="3746935"/>
          </a:xfrm>
        </p:spPr>
      </p:pic>
      <p:sp>
        <p:nvSpPr>
          <p:cNvPr id="3" name="Content Placeholder 2"/>
          <p:cNvSpPr>
            <a:spLocks noGrp="1"/>
          </p:cNvSpPr>
          <p:nvPr>
            <p:ph idx="1"/>
          </p:nvPr>
        </p:nvSpPr>
        <p:spPr>
          <a:xfrm>
            <a:off x="609600" y="5257800"/>
            <a:ext cx="8229600" cy="838199"/>
          </a:xfrm>
        </p:spPr>
        <p:txBody>
          <a:bodyPr/>
          <a:lstStyle/>
          <a:p>
            <a:pPr marL="0" indent="0">
              <a:buNone/>
            </a:pPr>
            <a:r>
              <a:rPr lang="en-US" dirty="0"/>
              <a:t>The names of the three planes determined by </a:t>
            </a:r>
            <a:r>
              <a:rPr lang="en-US" b="1" dirty="0"/>
              <a:t>T, N,</a:t>
            </a:r>
            <a:r>
              <a:rPr lang="en-US" dirty="0"/>
              <a:t> and </a:t>
            </a:r>
            <a:r>
              <a:rPr lang="en-US" b="1" dirty="0"/>
              <a:t>B.</a:t>
            </a:r>
            <a:endParaRPr lang="en-US" dirty="0"/>
          </a:p>
        </p:txBody>
      </p:sp>
    </p:spTree>
    <p:extLst>
      <p:ext uri="{BB962C8B-B14F-4D97-AF65-F5344CB8AC3E}">
        <p14:creationId xmlns:p14="http://schemas.microsoft.com/office/powerpoint/2010/main" val="3544599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Torsion </a:t>
            </a:r>
            <a:r>
              <a:rPr lang="en-US" sz="2000" b="0" dirty="0"/>
              <a:t>(2 of 3)</a:t>
            </a:r>
            <a:endParaRPr lang="en-IN" dirty="0"/>
          </a:p>
        </p:txBody>
      </p:sp>
      <p:sp>
        <p:nvSpPr>
          <p:cNvPr id="3" name="Content Placeholder 2"/>
          <p:cNvSpPr>
            <a:spLocks noGrp="1"/>
          </p:cNvSpPr>
          <p:nvPr>
            <p:ph idx="1"/>
          </p:nvPr>
        </p:nvSpPr>
        <p:spPr>
          <a:xfrm>
            <a:off x="457200" y="1600200"/>
            <a:ext cx="2590800" cy="474785"/>
          </a:xfrm>
        </p:spPr>
        <p:txBody>
          <a:bodyPr/>
          <a:lstStyle/>
          <a:p>
            <a:pPr marL="0" indent="0">
              <a:buNone/>
            </a:pPr>
            <a:r>
              <a:rPr lang="en-US" b="1" dirty="0"/>
              <a:t>Definition:</a:t>
            </a:r>
            <a:r>
              <a:rPr lang="en-US" dirty="0"/>
              <a:t> Let</a:t>
            </a:r>
            <a:endParaRPr lang="en-IN" dirty="0"/>
          </a:p>
        </p:txBody>
      </p:sp>
      <p:graphicFrame>
        <p:nvGraphicFramePr>
          <p:cNvPr id="26" name="Object 25" descr="B = T cross N."/>
          <p:cNvGraphicFramePr>
            <a:graphicFrameLocks noChangeAspect="1"/>
          </p:cNvGraphicFramePr>
          <p:nvPr/>
        </p:nvGraphicFramePr>
        <p:xfrm>
          <a:off x="3165526" y="1661159"/>
          <a:ext cx="1648460" cy="335280"/>
        </p:xfrm>
        <a:graphic>
          <a:graphicData uri="http://schemas.openxmlformats.org/presentationml/2006/ole">
            <mc:AlternateContent xmlns:mc="http://schemas.openxmlformats.org/markup-compatibility/2006">
              <mc:Choice xmlns:v="urn:schemas-microsoft-com:vml" Requires="v">
                <p:oleObj spid="_x0000_s125970" name="Equation" r:id="rId3" imgW="1498320" imgH="304560" progId="Equation.DSMT4">
                  <p:embed/>
                </p:oleObj>
              </mc:Choice>
              <mc:Fallback>
                <p:oleObj name="Equation" r:id="rId3" imgW="1498320" imgH="304560" progId="Equation.DSMT4">
                  <p:embed/>
                  <p:pic>
                    <p:nvPicPr>
                      <p:cNvPr id="26" name="Object 25" descr="B = T cross N."/>
                      <p:cNvPicPr/>
                      <p:nvPr/>
                    </p:nvPicPr>
                    <p:blipFill>
                      <a:blip r:embed="rId4"/>
                      <a:stretch>
                        <a:fillRect/>
                      </a:stretch>
                    </p:blipFill>
                    <p:spPr>
                      <a:xfrm>
                        <a:off x="3165526" y="1661159"/>
                        <a:ext cx="1648460" cy="335280"/>
                      </a:xfrm>
                      <a:prstGeom prst="rect">
                        <a:avLst/>
                      </a:prstGeom>
                    </p:spPr>
                  </p:pic>
                </p:oleObj>
              </mc:Fallback>
            </mc:AlternateContent>
          </a:graphicData>
        </a:graphic>
      </p:graphicFrame>
      <p:sp>
        <p:nvSpPr>
          <p:cNvPr id="23" name="Content Placeholder 22"/>
          <p:cNvSpPr>
            <a:spLocks noGrp="1"/>
          </p:cNvSpPr>
          <p:nvPr>
            <p:ph idx="1"/>
          </p:nvPr>
        </p:nvSpPr>
        <p:spPr>
          <a:xfrm>
            <a:off x="4950540" y="1576752"/>
            <a:ext cx="2212260" cy="509955"/>
          </a:xfrm>
        </p:spPr>
        <p:txBody>
          <a:bodyPr/>
          <a:lstStyle/>
          <a:p>
            <a:pPr marL="0" indent="0">
              <a:buNone/>
            </a:pPr>
            <a:r>
              <a:rPr lang="en-US" dirty="0"/>
              <a:t>The </a:t>
            </a:r>
            <a:r>
              <a:rPr lang="en-US" b="1" dirty="0"/>
              <a:t>torsion</a:t>
            </a:r>
            <a:endParaRPr lang="en-IN" dirty="0"/>
          </a:p>
        </p:txBody>
      </p:sp>
      <p:sp>
        <p:nvSpPr>
          <p:cNvPr id="25" name="Content Placeholder 24"/>
          <p:cNvSpPr>
            <a:spLocks noGrp="1"/>
          </p:cNvSpPr>
          <p:nvPr>
            <p:ph idx="1"/>
          </p:nvPr>
        </p:nvSpPr>
        <p:spPr>
          <a:xfrm>
            <a:off x="444910" y="2159506"/>
            <a:ext cx="4889090" cy="533400"/>
          </a:xfrm>
        </p:spPr>
        <p:txBody>
          <a:bodyPr/>
          <a:lstStyle/>
          <a:p>
            <a:pPr marL="0" indent="0">
              <a:buNone/>
            </a:pPr>
            <a:r>
              <a:rPr lang="en-US" dirty="0"/>
              <a:t>function of a smooth curve is</a:t>
            </a:r>
          </a:p>
        </p:txBody>
      </p:sp>
      <p:graphicFrame>
        <p:nvGraphicFramePr>
          <p:cNvPr id="27" name="Object 26" descr="tau = negative start fraction d B over d s end fraction dot N."/>
          <p:cNvGraphicFramePr>
            <a:graphicFrameLocks noChangeAspect="1"/>
          </p:cNvGraphicFramePr>
          <p:nvPr/>
        </p:nvGraphicFramePr>
        <p:xfrm>
          <a:off x="3549326" y="2972237"/>
          <a:ext cx="2045348" cy="980415"/>
        </p:xfrm>
        <a:graphic>
          <a:graphicData uri="http://schemas.openxmlformats.org/presentationml/2006/ole">
            <mc:AlternateContent xmlns:mc="http://schemas.openxmlformats.org/markup-compatibility/2006">
              <mc:Choice xmlns:v="urn:schemas-microsoft-com:vml" Requires="v">
                <p:oleObj spid="_x0000_s125971" name="Equation" r:id="rId5" imgW="1536480" imgH="736560" progId="Equation.DSMT4">
                  <p:embed/>
                </p:oleObj>
              </mc:Choice>
              <mc:Fallback>
                <p:oleObj name="Equation" r:id="rId5" imgW="1536480" imgH="736560" progId="Equation.DSMT4">
                  <p:embed/>
                  <p:pic>
                    <p:nvPicPr>
                      <p:cNvPr id="27" name="Object 26" descr="tau = negative start fraction d B over d s end fraction dot 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326" y="2972237"/>
                        <a:ext cx="2045348" cy="980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85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(2 of 12)</a:t>
            </a:r>
            <a:endParaRPr lang="en-IN"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b="1" dirty="0"/>
              <a:t>Definition: </a:t>
            </a:r>
            <a:r>
              <a:rPr lang="en-US" dirty="0"/>
              <a:t>If </a:t>
            </a:r>
            <a:r>
              <a:rPr lang="en-US" b="1" dirty="0"/>
              <a:t>T</a:t>
            </a:r>
            <a:r>
              <a:rPr lang="en-US" dirty="0"/>
              <a:t> is the unit vector of a smooth curve, the </a:t>
            </a:r>
            <a:r>
              <a:rPr lang="en-US" b="1" dirty="0"/>
              <a:t>curvature</a:t>
            </a:r>
            <a:r>
              <a:rPr lang="en-US" dirty="0"/>
              <a:t> function of the curve is</a:t>
            </a:r>
          </a:p>
        </p:txBody>
      </p:sp>
      <p:graphicFrame>
        <p:nvGraphicFramePr>
          <p:cNvPr id="22" name="Object 21" descr="kappa = the absolute value of start fraction d T over d s end fraction."/>
          <p:cNvGraphicFramePr>
            <a:graphicFrameLocks noChangeAspect="1"/>
          </p:cNvGraphicFramePr>
          <p:nvPr/>
        </p:nvGraphicFramePr>
        <p:xfrm>
          <a:off x="3662268" y="2818055"/>
          <a:ext cx="1443778" cy="1050021"/>
        </p:xfrm>
        <a:graphic>
          <a:graphicData uri="http://schemas.openxmlformats.org/presentationml/2006/ole">
            <mc:AlternateContent xmlns:mc="http://schemas.openxmlformats.org/markup-compatibility/2006">
              <mc:Choice xmlns:v="urn:schemas-microsoft-com:vml" Requires="v">
                <p:oleObj spid="_x0000_s94218" name="Equation" r:id="rId3" imgW="1117440" imgH="812520" progId="Equation.DSMT4">
                  <p:embed/>
                </p:oleObj>
              </mc:Choice>
              <mc:Fallback>
                <p:oleObj name="Equation" r:id="rId3" imgW="1117440" imgH="812520" progId="Equation.DSMT4">
                  <p:embed/>
                  <p:pic>
                    <p:nvPicPr>
                      <p:cNvPr id="22" name="Object 21" descr="kappa = the absolute value of start fraction d T over d s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268" y="2818055"/>
                        <a:ext cx="1443778" cy="1050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7913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Torsion </a:t>
            </a:r>
            <a:r>
              <a:rPr lang="en-US" sz="2000" b="0" dirty="0"/>
              <a:t>(3 of 3)</a:t>
            </a:r>
            <a:endParaRPr lang="en-IN" dirty="0"/>
          </a:p>
        </p:txBody>
      </p:sp>
      <p:pic>
        <p:nvPicPr>
          <p:cNvPr id="6" name="Content Placeholder 5" descr="An object moves along a curve. For long description in Notes pane, press F6.">
            <a:extLst>
              <a:ext uri="{FF2B5EF4-FFF2-40B4-BE49-F238E27FC236}">
                <a16:creationId xmlns:a16="http://schemas.microsoft.com/office/drawing/2014/main" id="{5DBE56B9-3970-4538-B231-E4CFDC9CDE6D}"/>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433172" y="1688660"/>
            <a:ext cx="6277655" cy="3480680"/>
          </a:xfrm>
        </p:spPr>
      </p:pic>
      <p:sp>
        <p:nvSpPr>
          <p:cNvPr id="3" name="Content Placeholder 2"/>
          <p:cNvSpPr>
            <a:spLocks noGrp="1"/>
          </p:cNvSpPr>
          <p:nvPr>
            <p:ph idx="1"/>
          </p:nvPr>
        </p:nvSpPr>
        <p:spPr>
          <a:xfrm>
            <a:off x="609600" y="5257800"/>
            <a:ext cx="8229600" cy="914399"/>
          </a:xfrm>
        </p:spPr>
        <p:txBody>
          <a:bodyPr/>
          <a:lstStyle/>
          <a:p>
            <a:pPr marL="0" indent="0">
              <a:buNone/>
            </a:pPr>
            <a:r>
              <a:rPr lang="en-US" dirty="0"/>
              <a:t>Every moving body travels with a </a:t>
            </a:r>
            <a:r>
              <a:rPr lang="en-US" b="1" dirty="0"/>
              <a:t>T</a:t>
            </a:r>
            <a:r>
              <a:rPr lang="en-US" sz="100" b="1" dirty="0"/>
              <a:t> </a:t>
            </a:r>
            <a:r>
              <a:rPr lang="en-US" b="1" dirty="0"/>
              <a:t>N</a:t>
            </a:r>
            <a:r>
              <a:rPr lang="en-US" sz="100" b="1" dirty="0"/>
              <a:t> </a:t>
            </a:r>
            <a:r>
              <a:rPr lang="en-US" b="1" dirty="0"/>
              <a:t>B </a:t>
            </a:r>
            <a:r>
              <a:rPr lang="en-US" dirty="0"/>
              <a:t>frame</a:t>
            </a:r>
            <a:r>
              <a:rPr lang="en-US" b="1" dirty="0"/>
              <a:t> </a:t>
            </a:r>
            <a:r>
              <a:rPr lang="en-US" dirty="0"/>
              <a:t>that characterizes the geometry of its path of motion.</a:t>
            </a:r>
          </a:p>
        </p:txBody>
      </p:sp>
    </p:spTree>
    <p:extLst>
      <p:ext uri="{BB962C8B-B14F-4D97-AF65-F5344CB8AC3E}">
        <p14:creationId xmlns:p14="http://schemas.microsoft.com/office/powerpoint/2010/main" val="3913896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sz="3400" dirty="0"/>
              <a:t>Formulas for Computing Curvature and Torsion </a:t>
            </a:r>
            <a:r>
              <a:rPr lang="en-US" sz="2000" b="0" dirty="0"/>
              <a:t>(1 of 8)</a:t>
            </a:r>
            <a:endParaRPr lang="en-IN" sz="2000" b="0" dirty="0"/>
          </a:p>
        </p:txBody>
      </p:sp>
      <p:sp>
        <p:nvSpPr>
          <p:cNvPr id="3" name="Content Placeholder 2"/>
          <p:cNvSpPr>
            <a:spLocks noGrp="1"/>
          </p:cNvSpPr>
          <p:nvPr>
            <p:ph idx="1"/>
          </p:nvPr>
        </p:nvSpPr>
        <p:spPr>
          <a:xfrm>
            <a:off x="457200" y="1600200"/>
            <a:ext cx="5257800" cy="533399"/>
          </a:xfrm>
        </p:spPr>
        <p:txBody>
          <a:bodyPr/>
          <a:lstStyle/>
          <a:p>
            <a:pPr marL="0" indent="0">
              <a:buNone/>
            </a:pPr>
            <a:r>
              <a:rPr lang="en-US" b="1" dirty="0"/>
              <a:t>Vector Formula for Curvature</a:t>
            </a:r>
          </a:p>
        </p:txBody>
      </p:sp>
      <p:graphicFrame>
        <p:nvGraphicFramePr>
          <p:cNvPr id="22" name="Object 21" descr="kappa = start fraction the absolute value of start expression v cross a end expression over the absolute value of start expression v end expression cubed end fraction"/>
          <p:cNvGraphicFramePr>
            <a:graphicFrameLocks noChangeAspect="1"/>
          </p:cNvGraphicFramePr>
          <p:nvPr/>
        </p:nvGraphicFramePr>
        <p:xfrm>
          <a:off x="3577684" y="2393640"/>
          <a:ext cx="1575681" cy="1185821"/>
        </p:xfrm>
        <a:graphic>
          <a:graphicData uri="http://schemas.openxmlformats.org/presentationml/2006/ole">
            <mc:AlternateContent xmlns:mc="http://schemas.openxmlformats.org/markup-compatibility/2006">
              <mc:Choice xmlns:v="urn:schemas-microsoft-com:vml" Requires="v">
                <p:oleObj spid="_x0000_s126986" name="Equation" r:id="rId3" imgW="1231560" imgH="927000" progId="Equation.DSMT4">
                  <p:embed/>
                </p:oleObj>
              </mc:Choice>
              <mc:Fallback>
                <p:oleObj name="Equation" r:id="rId3" imgW="1231560" imgH="927000" progId="Equation.DSMT4">
                  <p:embed/>
                  <p:pic>
                    <p:nvPicPr>
                      <p:cNvPr id="22" name="Object 21" descr="kappa = start fraction the absolute value of start expression v cross a end expression over the absolute value of start expression v end expression cubed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684" y="2393640"/>
                        <a:ext cx="1575681" cy="1185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7076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400" dirty="0"/>
              <a:t>Formulas for Computing Curvature and Torsion </a:t>
            </a:r>
            <a:r>
              <a:rPr lang="en-US" sz="2000" b="0" dirty="0"/>
              <a:t>(2 of 8)</a:t>
            </a:r>
            <a:endParaRPr lang="en-IN" sz="3400" dirty="0"/>
          </a:p>
        </p:txBody>
      </p:sp>
      <p:sp>
        <p:nvSpPr>
          <p:cNvPr id="3" name="Content Placeholder 2"/>
          <p:cNvSpPr>
            <a:spLocks noGrp="1"/>
          </p:cNvSpPr>
          <p:nvPr>
            <p:ph idx="1"/>
          </p:nvPr>
        </p:nvSpPr>
        <p:spPr>
          <a:xfrm>
            <a:off x="457200" y="1600200"/>
            <a:ext cx="3962400" cy="533399"/>
          </a:xfrm>
        </p:spPr>
        <p:txBody>
          <a:bodyPr/>
          <a:lstStyle/>
          <a:p>
            <a:pPr marL="0" indent="0">
              <a:buNone/>
            </a:pPr>
            <a:r>
              <a:rPr lang="en-US" b="1" dirty="0"/>
              <a:t>Formula for Torsion</a:t>
            </a:r>
          </a:p>
        </p:txBody>
      </p:sp>
      <p:graphicFrame>
        <p:nvGraphicFramePr>
          <p:cNvPr id="22" name="Object 21" descr="tau = start fraction a 3 by 3 determinant matrix with the following row elements, row 1, x ampersand, y ampersand, z ampersand, row 2, x ampersand ampersand, y ampersand ampersand, z ampersand ampersand, and row 3, x ampersand ampersand ampersand, y ampersand ampersand ampersand, and z ampersand ampersand ampersand, over the absolute value of start expression v cross a end expression squared end fraction, if v cross a does not equal 0"/>
          <p:cNvGraphicFramePr>
            <a:graphicFrameLocks noChangeAspect="1"/>
          </p:cNvGraphicFramePr>
          <p:nvPr/>
        </p:nvGraphicFramePr>
        <p:xfrm>
          <a:off x="2883897" y="2521724"/>
          <a:ext cx="4525441" cy="2126799"/>
        </p:xfrm>
        <a:graphic>
          <a:graphicData uri="http://schemas.openxmlformats.org/presentationml/2006/ole">
            <mc:AlternateContent xmlns:mc="http://schemas.openxmlformats.org/markup-compatibility/2006">
              <mc:Choice xmlns:v="urn:schemas-microsoft-com:vml" Requires="v">
                <p:oleObj spid="_x0000_s128010" name="Equation" r:id="rId3" imgW="3593880" imgH="1688760" progId="Equation.DSMT4">
                  <p:embed/>
                </p:oleObj>
              </mc:Choice>
              <mc:Fallback>
                <p:oleObj name="Equation" r:id="rId3" imgW="3593880" imgH="1688760" progId="Equation.DSMT4">
                  <p:embed/>
                  <p:pic>
                    <p:nvPicPr>
                      <p:cNvPr id="22" name="Object 21" descr="tau = start fraction a 3 by 3 determinant matrix with the following row elements, row 1, x ampersand, y ampersand, z ampersand, row 2, x ampersand ampersand, y ampersand ampersand, z ampersand ampersand, and row 3, x ampersand ampersand ampersand, y ampersand ampersand ampersand, and z ampersand ampersand ampersand, over the absolute value of start expression v cross a end expression squared end fraction, if v cross a does not equal 0"/>
                      <p:cNvPicPr>
                        <a:picLocks noChangeAspect="1" noChangeArrowheads="1"/>
                      </p:cNvPicPr>
                      <p:nvPr/>
                    </p:nvPicPr>
                    <p:blipFill>
                      <a:blip r:embed="rId4"/>
                      <a:srcRect/>
                      <a:stretch>
                        <a:fillRect/>
                      </a:stretch>
                    </p:blipFill>
                    <p:spPr bwMode="auto">
                      <a:xfrm>
                        <a:off x="2883897" y="2521724"/>
                        <a:ext cx="4525441" cy="2126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4534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sz="3400" dirty="0"/>
              <a:t>Formulas for Computing Curvature and Torsion </a:t>
            </a:r>
            <a:r>
              <a:rPr lang="en-US" sz="2000" b="0" dirty="0"/>
              <a:t>(3 of 8)</a:t>
            </a:r>
            <a:endParaRPr lang="en-IN" sz="3400" dirty="0"/>
          </a:p>
        </p:txBody>
      </p:sp>
      <p:sp>
        <p:nvSpPr>
          <p:cNvPr id="3" name="Content Placeholder 2"/>
          <p:cNvSpPr>
            <a:spLocks noGrp="1"/>
          </p:cNvSpPr>
          <p:nvPr>
            <p:ph idx="1"/>
          </p:nvPr>
        </p:nvSpPr>
        <p:spPr>
          <a:xfrm>
            <a:off x="457200" y="1600200"/>
            <a:ext cx="4734232" cy="498231"/>
          </a:xfrm>
        </p:spPr>
        <p:txBody>
          <a:bodyPr/>
          <a:lstStyle/>
          <a:p>
            <a:pPr marL="0" indent="0">
              <a:buNone/>
            </a:pPr>
            <a:r>
              <a:rPr lang="en-US" b="1" dirty="0"/>
              <a:t>Example:</a:t>
            </a:r>
            <a:r>
              <a:rPr lang="en-US" dirty="0"/>
              <a:t> Find the curvature</a:t>
            </a:r>
          </a:p>
        </p:txBody>
      </p:sp>
      <p:graphicFrame>
        <p:nvGraphicFramePr>
          <p:cNvPr id="27" name="Object 26" descr="kappa"/>
          <p:cNvGraphicFramePr>
            <a:graphicFrameLocks noChangeAspect="1"/>
          </p:cNvGraphicFramePr>
          <p:nvPr/>
        </p:nvGraphicFramePr>
        <p:xfrm>
          <a:off x="5309417" y="1699722"/>
          <a:ext cx="306024" cy="272021"/>
        </p:xfrm>
        <a:graphic>
          <a:graphicData uri="http://schemas.openxmlformats.org/presentationml/2006/ole">
            <mc:AlternateContent xmlns:mc="http://schemas.openxmlformats.org/markup-compatibility/2006">
              <mc:Choice xmlns:v="urn:schemas-microsoft-com:vml" Requires="v">
                <p:oleObj spid="_x0000_s129066" name="Equation" r:id="rId3" imgW="228600" imgH="203040" progId="Equation.DSMT4">
                  <p:embed/>
                </p:oleObj>
              </mc:Choice>
              <mc:Fallback>
                <p:oleObj name="Equation" r:id="rId3" imgW="228600" imgH="203040" progId="Equation.DSMT4">
                  <p:embed/>
                  <p:pic>
                    <p:nvPicPr>
                      <p:cNvPr id="27" name="Object 26" descr="kappa"/>
                      <p:cNvPicPr>
                        <a:picLocks noChangeAspect="1" noChangeArrowheads="1"/>
                      </p:cNvPicPr>
                      <p:nvPr/>
                    </p:nvPicPr>
                    <p:blipFill>
                      <a:blip r:embed="rId4"/>
                      <a:srcRect/>
                      <a:stretch>
                        <a:fillRect/>
                      </a:stretch>
                    </p:blipFill>
                    <p:spPr bwMode="auto">
                      <a:xfrm>
                        <a:off x="5309417" y="1699722"/>
                        <a:ext cx="306024" cy="272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5746956" y="1587384"/>
            <a:ext cx="1908493" cy="496695"/>
          </a:xfrm>
        </p:spPr>
        <p:txBody>
          <a:bodyPr/>
          <a:lstStyle/>
          <a:p>
            <a:pPr marL="0" indent="0">
              <a:buNone/>
            </a:pPr>
            <a:r>
              <a:rPr lang="en-US" dirty="0"/>
              <a:t>and torsion</a:t>
            </a:r>
            <a:endParaRPr lang="en-IN" dirty="0"/>
          </a:p>
        </p:txBody>
      </p:sp>
      <p:graphicFrame>
        <p:nvGraphicFramePr>
          <p:cNvPr id="30" name="Object 29" descr="tau"/>
          <p:cNvGraphicFramePr>
            <a:graphicFrameLocks noChangeAspect="1"/>
          </p:cNvGraphicFramePr>
          <p:nvPr/>
        </p:nvGraphicFramePr>
        <p:xfrm>
          <a:off x="7736564" y="1714638"/>
          <a:ext cx="255073" cy="271854"/>
        </p:xfrm>
        <a:graphic>
          <a:graphicData uri="http://schemas.openxmlformats.org/presentationml/2006/ole">
            <mc:AlternateContent xmlns:mc="http://schemas.openxmlformats.org/markup-compatibility/2006">
              <mc:Choice xmlns:v="urn:schemas-microsoft-com:vml" Requires="v">
                <p:oleObj spid="_x0000_s129067" name="Equation" r:id="rId5" imgW="190440" imgH="203040" progId="Equation.DSMT4">
                  <p:embed/>
                </p:oleObj>
              </mc:Choice>
              <mc:Fallback>
                <p:oleObj name="Equation" r:id="rId5" imgW="190440" imgH="203040" progId="Equation.DSMT4">
                  <p:embed/>
                  <p:pic>
                    <p:nvPicPr>
                      <p:cNvPr id="30" name="Object 29" descr="tau"/>
                      <p:cNvPicPr>
                        <a:picLocks noChangeAspect="1" noChangeArrowheads="1"/>
                      </p:cNvPicPr>
                      <p:nvPr/>
                    </p:nvPicPr>
                    <p:blipFill>
                      <a:blip r:embed="rId6"/>
                      <a:srcRect/>
                      <a:stretch>
                        <a:fillRect/>
                      </a:stretch>
                    </p:blipFill>
                    <p:spPr bwMode="auto">
                      <a:xfrm>
                        <a:off x="7736564" y="1714638"/>
                        <a:ext cx="255073" cy="2718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Content Placeholder 31"/>
          <p:cNvSpPr>
            <a:spLocks noGrp="1"/>
          </p:cNvSpPr>
          <p:nvPr>
            <p:ph idx="1"/>
          </p:nvPr>
        </p:nvSpPr>
        <p:spPr>
          <a:xfrm>
            <a:off x="457200" y="2164248"/>
            <a:ext cx="2133600" cy="520337"/>
          </a:xfrm>
        </p:spPr>
        <p:txBody>
          <a:bodyPr/>
          <a:lstStyle/>
          <a:p>
            <a:pPr marL="0" indent="0">
              <a:buNone/>
            </a:pPr>
            <a:r>
              <a:rPr lang="en-US" dirty="0"/>
              <a:t>for the helix</a:t>
            </a:r>
          </a:p>
        </p:txBody>
      </p:sp>
      <p:graphicFrame>
        <p:nvGraphicFramePr>
          <p:cNvPr id="22" name="Object 21" descr="r of t = left parenthesis a cosine of t right parenthesis, i + left parenthesis a sine of t right parenthesis, j + b t k, when a and b are greater than or equal to 0, and a squared + b squared does not equal 0."/>
          <p:cNvGraphicFramePr>
            <a:graphicFrameLocks noChangeAspect="1"/>
          </p:cNvGraphicFramePr>
          <p:nvPr/>
        </p:nvGraphicFramePr>
        <p:xfrm>
          <a:off x="457200" y="2896305"/>
          <a:ext cx="8375015" cy="537845"/>
        </p:xfrm>
        <a:graphic>
          <a:graphicData uri="http://schemas.openxmlformats.org/presentationml/2006/ole">
            <mc:AlternateContent xmlns:mc="http://schemas.openxmlformats.org/markup-compatibility/2006">
              <mc:Choice xmlns:v="urn:schemas-microsoft-com:vml" Requires="v">
                <p:oleObj spid="_x0000_s129068" name="Equation" r:id="rId7" imgW="6921360" imgH="444240" progId="Equation.DSMT4">
                  <p:embed/>
                </p:oleObj>
              </mc:Choice>
              <mc:Fallback>
                <p:oleObj name="Equation" r:id="rId7" imgW="6921360" imgH="444240" progId="Equation.DSMT4">
                  <p:embed/>
                  <p:pic>
                    <p:nvPicPr>
                      <p:cNvPr id="22" name="Object 21" descr="r of t = left parenthesis a cosine of t right parenthesis, i + left parenthesis a sine of t right parenthesis, j + b t k, when a and b are greater than or equal to 0, and a squared + b squared does not equal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896305"/>
                        <a:ext cx="8375015" cy="537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682084"/>
            <a:ext cx="6286500" cy="502957"/>
          </a:xfrm>
        </p:spPr>
        <p:txBody>
          <a:bodyPr/>
          <a:lstStyle/>
          <a:p>
            <a:pPr marL="0" indent="0">
              <a:buNone/>
            </a:pPr>
            <a:r>
              <a:rPr lang="en-US" b="1" dirty="0"/>
              <a:t>Solution:</a:t>
            </a:r>
            <a:r>
              <a:rPr lang="en-US" dirty="0"/>
              <a:t> We calculate the curvature:</a:t>
            </a:r>
          </a:p>
        </p:txBody>
      </p:sp>
      <p:graphicFrame>
        <p:nvGraphicFramePr>
          <p:cNvPr id="25" name="Object 24" descr="v = negative left parenthesis a sine of t right parenthesis, i + left parenthesis a cosine of t right parenthesis, j + b k"/>
          <p:cNvGraphicFramePr>
            <a:graphicFrameLocks noChangeAspect="1"/>
          </p:cNvGraphicFramePr>
          <p:nvPr/>
        </p:nvGraphicFramePr>
        <p:xfrm>
          <a:off x="2743200" y="4354129"/>
          <a:ext cx="4563999" cy="522478"/>
        </p:xfrm>
        <a:graphic>
          <a:graphicData uri="http://schemas.openxmlformats.org/presentationml/2006/ole">
            <mc:AlternateContent xmlns:mc="http://schemas.openxmlformats.org/markup-compatibility/2006">
              <mc:Choice xmlns:v="urn:schemas-microsoft-com:vml" Requires="v">
                <p:oleObj spid="_x0000_s129069" name="Equation" r:id="rId9" imgW="3771720" imgH="431640" progId="Equation.DSMT4">
                  <p:embed/>
                </p:oleObj>
              </mc:Choice>
              <mc:Fallback>
                <p:oleObj name="Equation" r:id="rId9" imgW="3771720" imgH="431640" progId="Equation.DSMT4">
                  <p:embed/>
                  <p:pic>
                    <p:nvPicPr>
                      <p:cNvPr id="25" name="Object 24" descr="v = negative left parenthesis a sine of t right parenthesis, i + left parenthesis a cosine of t right parenthesis, j + b 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354129"/>
                        <a:ext cx="4563999"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a = negative left parenthesis a cosine of t right parenthesis, i minus left parenthesis a sine of t right parenthesis, j"/>
          <p:cNvGraphicFramePr>
            <a:graphicFrameLocks noChangeAspect="1"/>
          </p:cNvGraphicFramePr>
          <p:nvPr/>
        </p:nvGraphicFramePr>
        <p:xfrm>
          <a:off x="2779563" y="5076527"/>
          <a:ext cx="3795649" cy="522478"/>
        </p:xfrm>
        <a:graphic>
          <a:graphicData uri="http://schemas.openxmlformats.org/presentationml/2006/ole">
            <mc:AlternateContent xmlns:mc="http://schemas.openxmlformats.org/markup-compatibility/2006">
              <mc:Choice xmlns:v="urn:schemas-microsoft-com:vml" Requires="v">
                <p:oleObj spid="_x0000_s129070" name="Equation" r:id="rId11" imgW="3136680" imgH="431640" progId="Equation.DSMT4">
                  <p:embed/>
                </p:oleObj>
              </mc:Choice>
              <mc:Fallback>
                <p:oleObj name="Equation" r:id="rId11" imgW="3136680" imgH="431640" progId="Equation.DSMT4">
                  <p:embed/>
                  <p:pic>
                    <p:nvPicPr>
                      <p:cNvPr id="26" name="Object 25" descr="a = negative left parenthesis a cosine of t right parenthesis, i minus left parenthesis a sine of t right parenthesis, j"/>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9563" y="5076527"/>
                        <a:ext cx="3795649"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1050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sz="3400" dirty="0"/>
              <a:t>Formulas for Computing Curvature and Torsion </a:t>
            </a:r>
            <a:r>
              <a:rPr lang="en-US" sz="2000" b="0" dirty="0"/>
              <a:t>(4 of 8)</a:t>
            </a:r>
            <a:endParaRPr lang="en-IN" sz="3400" dirty="0"/>
          </a:p>
        </p:txBody>
      </p:sp>
      <p:sp>
        <p:nvSpPr>
          <p:cNvPr id="3" name="Content Placeholder 2"/>
          <p:cNvSpPr>
            <a:spLocks noGrp="1"/>
          </p:cNvSpPr>
          <p:nvPr>
            <p:ph idx="1"/>
          </p:nvPr>
        </p:nvSpPr>
        <p:spPr>
          <a:xfrm>
            <a:off x="457200" y="1600200"/>
            <a:ext cx="4038600" cy="509954"/>
          </a:xfrm>
        </p:spPr>
        <p:txBody>
          <a:bodyPr/>
          <a:lstStyle/>
          <a:p>
            <a:pPr marL="0" indent="0">
              <a:buNone/>
            </a:pPr>
            <a:r>
              <a:rPr lang="en-US" b="1" dirty="0"/>
              <a:t>Solution (continued):</a:t>
            </a:r>
          </a:p>
        </p:txBody>
      </p:sp>
      <p:graphicFrame>
        <p:nvGraphicFramePr>
          <p:cNvPr id="22" name="Object 21" descr="v cross a = a 3 by 3 determinant matrix with the following row entries, row 1, i, j, k, row 2, negative a sine of t, a cosine of t, b, and row 3, negative a cosine of t, negative a sine of t, 0, end expression"/>
          <p:cNvGraphicFramePr>
            <a:graphicFrameLocks noChangeAspect="1"/>
          </p:cNvGraphicFramePr>
          <p:nvPr/>
        </p:nvGraphicFramePr>
        <p:xfrm>
          <a:off x="685800" y="2275803"/>
          <a:ext cx="4287393" cy="1444498"/>
        </p:xfrm>
        <a:graphic>
          <a:graphicData uri="http://schemas.openxmlformats.org/presentationml/2006/ole">
            <mc:AlternateContent xmlns:mc="http://schemas.openxmlformats.org/markup-compatibility/2006">
              <mc:Choice xmlns:v="urn:schemas-microsoft-com:vml" Requires="v">
                <p:oleObj spid="_x0000_s130074" name="Equation" r:id="rId3" imgW="3543120" imgH="1193760" progId="Equation.DSMT4">
                  <p:embed/>
                </p:oleObj>
              </mc:Choice>
              <mc:Fallback>
                <p:oleObj name="Equation" r:id="rId3" imgW="3543120" imgH="1193760" progId="Equation.DSMT4">
                  <p:embed/>
                  <p:pic>
                    <p:nvPicPr>
                      <p:cNvPr id="22" name="Object 21" descr="v cross a = a 3 by 3 determinant matrix with the following row entries, row 1, i, j, k, row 2, negative a sine of t, a cosine of t, b, and row 3, negative a cosine of t, negative a sine of t, 0, end exp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75803"/>
                        <a:ext cx="4287393" cy="1444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left parenthesis a b sine of t right parenthesis, i minus left parenthesis a b cosine of t right parenthesis, j + a squared k"/>
          <p:cNvGraphicFramePr>
            <a:graphicFrameLocks noChangeAspect="1"/>
          </p:cNvGraphicFramePr>
          <p:nvPr/>
        </p:nvGraphicFramePr>
        <p:xfrm>
          <a:off x="1447800" y="3904542"/>
          <a:ext cx="4517898" cy="537845"/>
        </p:xfrm>
        <a:graphic>
          <a:graphicData uri="http://schemas.openxmlformats.org/presentationml/2006/ole">
            <mc:AlternateContent xmlns:mc="http://schemas.openxmlformats.org/markup-compatibility/2006">
              <mc:Choice xmlns:v="urn:schemas-microsoft-com:vml" Requires="v">
                <p:oleObj spid="_x0000_s130075" name="Equation" r:id="rId5" imgW="3733560" imgH="444240" progId="Equation.DSMT4">
                  <p:embed/>
                </p:oleObj>
              </mc:Choice>
              <mc:Fallback>
                <p:oleObj name="Equation" r:id="rId5" imgW="3733560" imgH="444240" progId="Equation.DSMT4">
                  <p:embed/>
                  <p:pic>
                    <p:nvPicPr>
                      <p:cNvPr id="23" name="Object 22" descr="= left parenthesis a b sine of t right parenthesis, i minus left parenthesis a b cosine of t right parenthesis, j + a squared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904542"/>
                        <a:ext cx="4517898" cy="537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kappa = start fraction the absolute value of start expression v cross a end expression over the absolute value of start expression v end expression cubed end fraction = start fraction the square root of start expression a squared, b squared + a to the fourth power end expression over left parenthesis a squared + b squared right parenthesis to the power of 3 halves end fraction = start fraction a times the square root of start expression a squared + b squared end expression over left parenthesis a squared + b squared right parenthesis to the power of 3 halves end fraction = start fraction a over a squared + b squared end fraction."/>
          <p:cNvGraphicFramePr>
            <a:graphicFrameLocks noChangeAspect="1"/>
          </p:cNvGraphicFramePr>
          <p:nvPr/>
        </p:nvGraphicFramePr>
        <p:xfrm>
          <a:off x="1153398" y="4588542"/>
          <a:ext cx="7008812" cy="1412875"/>
        </p:xfrm>
        <a:graphic>
          <a:graphicData uri="http://schemas.openxmlformats.org/presentationml/2006/ole">
            <mc:AlternateContent xmlns:mc="http://schemas.openxmlformats.org/markup-compatibility/2006">
              <mc:Choice xmlns:v="urn:schemas-microsoft-com:vml" Requires="v">
                <p:oleObj spid="_x0000_s130076" name="Equation" r:id="rId7" imgW="5790960" imgH="1168200" progId="Equation.DSMT4">
                  <p:embed/>
                </p:oleObj>
              </mc:Choice>
              <mc:Fallback>
                <p:oleObj name="Equation" r:id="rId7" imgW="5790960" imgH="1168200" progId="Equation.DSMT4">
                  <p:embed/>
                  <p:pic>
                    <p:nvPicPr>
                      <p:cNvPr id="24" name="Object 23" descr="kappa = start fraction the absolute value of start expression v cross a end expression over the absolute value of start expression v end expression cubed end fraction = start fraction the square root of start expression a squared, b squared + a to the fourth power end expression over left parenthesis a squared + b squared right parenthesis to the power of 3 halves end fraction = start fraction a times the square root of start expression a squared + b squared end expression over left parenthesis a squared + b squared right parenthesis to the power of 3 halves end fraction = start fraction a over a squared + b squared end fraction."/>
                      <p:cNvPicPr>
                        <a:picLocks noChangeAspect="1" noChangeArrowheads="1"/>
                      </p:cNvPicPr>
                      <p:nvPr/>
                    </p:nvPicPr>
                    <p:blipFill>
                      <a:blip r:embed="rId8"/>
                      <a:srcRect/>
                      <a:stretch>
                        <a:fillRect/>
                      </a:stretch>
                    </p:blipFill>
                    <p:spPr bwMode="auto">
                      <a:xfrm>
                        <a:off x="1153398" y="4588542"/>
                        <a:ext cx="7008812"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3848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400" dirty="0"/>
              <a:t>Formulas for Computing Curvature and Torsion </a:t>
            </a:r>
            <a:r>
              <a:rPr lang="en-US" sz="2000" b="0" dirty="0"/>
              <a:t>(5 of 8)</a:t>
            </a:r>
            <a:endParaRPr lang="en-IN" sz="3400" dirty="0"/>
          </a:p>
        </p:txBody>
      </p:sp>
      <p:sp>
        <p:nvSpPr>
          <p:cNvPr id="3" name="Content Placeholder 2"/>
          <p:cNvSpPr>
            <a:spLocks noGrp="1"/>
          </p:cNvSpPr>
          <p:nvPr>
            <p:ph idx="1"/>
          </p:nvPr>
        </p:nvSpPr>
        <p:spPr>
          <a:xfrm>
            <a:off x="457200" y="1600200"/>
            <a:ext cx="8077200" cy="1828800"/>
          </a:xfrm>
        </p:spPr>
        <p:txBody>
          <a:bodyPr/>
          <a:lstStyle/>
          <a:p>
            <a:pPr>
              <a:buNone/>
            </a:pPr>
            <a:r>
              <a:rPr lang="en-US" b="1" dirty="0"/>
              <a:t>Solution (continued):</a:t>
            </a:r>
          </a:p>
          <a:p>
            <a:pPr marL="0" indent="0">
              <a:spcBef>
                <a:spcPts val="24"/>
              </a:spcBef>
              <a:buNone/>
            </a:pPr>
            <a:r>
              <a:rPr lang="en-US" dirty="0"/>
              <a:t>To evaluate the torsion, we find the entries in the determinant by differentiating </a:t>
            </a:r>
            <a:r>
              <a:rPr lang="en-US" b="1" dirty="0"/>
              <a:t>r</a:t>
            </a:r>
            <a:r>
              <a:rPr lang="en-US" dirty="0"/>
              <a:t> with respect to </a:t>
            </a:r>
            <a:r>
              <a:rPr lang="en-US" i="1" dirty="0"/>
              <a:t>t</a:t>
            </a:r>
            <a:r>
              <a:rPr lang="en-US" dirty="0"/>
              <a:t>. We already have </a:t>
            </a:r>
            <a:r>
              <a:rPr lang="en-US" b="1" dirty="0"/>
              <a:t>v</a:t>
            </a:r>
            <a:r>
              <a:rPr lang="en-US" dirty="0"/>
              <a:t> and </a:t>
            </a:r>
            <a:r>
              <a:rPr lang="en-US" b="1" dirty="0"/>
              <a:t>a</a:t>
            </a:r>
            <a:r>
              <a:rPr lang="en-US" dirty="0"/>
              <a:t>, and</a:t>
            </a:r>
          </a:p>
        </p:txBody>
      </p:sp>
      <p:graphicFrame>
        <p:nvGraphicFramePr>
          <p:cNvPr id="22" name="Object 21" descr="bold a with a dot over it = start fraction d bold a over d t end fraction = left parenthesis a sine of t right parenthesis, i minus left parenthesis a cosine of t right parenthesis, j."/>
          <p:cNvGraphicFramePr>
            <a:graphicFrameLocks noChangeAspect="1"/>
          </p:cNvGraphicFramePr>
          <p:nvPr/>
        </p:nvGraphicFramePr>
        <p:xfrm>
          <a:off x="2154771" y="3801123"/>
          <a:ext cx="4834458" cy="980415"/>
        </p:xfrm>
        <a:graphic>
          <a:graphicData uri="http://schemas.openxmlformats.org/presentationml/2006/ole">
            <mc:AlternateContent xmlns:mc="http://schemas.openxmlformats.org/markup-compatibility/2006">
              <mc:Choice xmlns:v="urn:schemas-microsoft-com:vml" Requires="v">
                <p:oleObj spid="_x0000_s131082" name="Equation" r:id="rId3" imgW="3632040" imgH="736560" progId="Equation.DSMT4">
                  <p:embed/>
                </p:oleObj>
              </mc:Choice>
              <mc:Fallback>
                <p:oleObj name="Equation" r:id="rId3" imgW="3632040" imgH="736560" progId="Equation.DSMT4">
                  <p:embed/>
                  <p:pic>
                    <p:nvPicPr>
                      <p:cNvPr id="22" name="Object 21" descr="bold a with a dot over it = start fraction d bold a over d t end fraction = left parenthesis a sine of t right parenthesis, i minus left parenthesis a cosine of t right parenthesis,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771" y="3801123"/>
                        <a:ext cx="4834458" cy="980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2619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400" dirty="0"/>
              <a:t>Formulas for Computing Curvature and Torsion </a:t>
            </a:r>
            <a:r>
              <a:rPr lang="en-US" sz="2000" b="0" dirty="0"/>
              <a:t>(6 of 8)</a:t>
            </a:r>
            <a:endParaRPr lang="en-IN" sz="3400" dirty="0"/>
          </a:p>
        </p:txBody>
      </p:sp>
      <p:sp>
        <p:nvSpPr>
          <p:cNvPr id="3" name="Content Placeholder 2"/>
          <p:cNvSpPr>
            <a:spLocks noGrp="1"/>
          </p:cNvSpPr>
          <p:nvPr>
            <p:ph idx="1"/>
          </p:nvPr>
        </p:nvSpPr>
        <p:spPr>
          <a:xfrm>
            <a:off x="457200" y="1600201"/>
            <a:ext cx="3581400" cy="990600"/>
          </a:xfrm>
        </p:spPr>
        <p:txBody>
          <a:bodyPr/>
          <a:lstStyle/>
          <a:p>
            <a:pPr marL="0" indent="0">
              <a:buNone/>
            </a:pPr>
            <a:r>
              <a:rPr lang="en-US" sz="2400" b="1" dirty="0"/>
              <a:t>Solution (concluded):</a:t>
            </a:r>
          </a:p>
          <a:p>
            <a:pPr marL="0" indent="0">
              <a:buNone/>
            </a:pPr>
            <a:r>
              <a:rPr lang="en-US" sz="2400" dirty="0"/>
              <a:t>Hence,</a:t>
            </a:r>
          </a:p>
        </p:txBody>
      </p:sp>
      <p:graphicFrame>
        <p:nvGraphicFramePr>
          <p:cNvPr id="22" name="Object 21" descr="tau = start fraction a 3 by 3 determinant matrix with the following row elements, row 1, x dot, y dot, z dot, row 2, x double dot, y double dot, z double dot, and row 3, x triple dot, y triple dot, z triple dot over the absolute value of start expression v cross a end expression squared = start fraction a 3 by 3 determinant matrix with the following row elements, row 1, negative a sine of t, a cosine of t, b, row 2, negative a cosine of t, negative a sine of t, 0, and row 3, a sine of t, negative a cosine of t, 0, over left parenthesis a times the square root of start expression a squared + b squared end expression squared right parenthesis end fraction"/>
          <p:cNvGraphicFramePr>
            <a:graphicFrameLocks noChangeAspect="1"/>
          </p:cNvGraphicFramePr>
          <p:nvPr/>
        </p:nvGraphicFramePr>
        <p:xfrm>
          <a:off x="2787446" y="2679886"/>
          <a:ext cx="3967438" cy="1563885"/>
        </p:xfrm>
        <a:graphic>
          <a:graphicData uri="http://schemas.openxmlformats.org/presentationml/2006/ole">
            <mc:AlternateContent xmlns:mc="http://schemas.openxmlformats.org/markup-compatibility/2006">
              <mc:Choice xmlns:v="urn:schemas-microsoft-com:vml" Requires="v">
                <p:oleObj spid="_x0000_s132122" name="Equation" r:id="rId3" imgW="4800600" imgH="1892160" progId="Equation.DSMT4">
                  <p:embed/>
                </p:oleObj>
              </mc:Choice>
              <mc:Fallback>
                <p:oleObj name="Equation" r:id="rId3" imgW="4800600" imgH="1892160" progId="Equation.DSMT4">
                  <p:embed/>
                  <p:pic>
                    <p:nvPicPr>
                      <p:cNvPr id="22" name="Object 21" descr="tau = start fraction a 3 by 3 determinant matrix with the following row elements, row 1, x dot, y dot, z dot, row 2, x double dot, y double dot, z double dot, and row 3, x triple dot, y triple dot, z triple dot over the absolute value of start expression v cross a end expression squared = start fraction a 3 by 3 determinant matrix with the following row elements, row 1, negative a sine of t, a cosine of t, b, row 2, negative a cosine of t, negative a sine of t, 0, and row 3, a sine of t, negative a cosine of t, 0, over left parenthesis a times the square root of start expression a squared + b squared end expression squared right parenthesis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446" y="2679886"/>
                        <a:ext cx="3967438" cy="15638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start fraction b left parenthesis a squared, cosine squared of t + a squared, sine squared of t right parenthesis over a squared left parenthesis a squared + b squared right parenthesis end fraction"/>
          <p:cNvGraphicFramePr>
            <a:graphicFrameLocks noChangeAspect="1"/>
          </p:cNvGraphicFramePr>
          <p:nvPr/>
        </p:nvGraphicFramePr>
        <p:xfrm>
          <a:off x="2943254" y="4407998"/>
          <a:ext cx="2701636" cy="923636"/>
        </p:xfrm>
        <a:graphic>
          <a:graphicData uri="http://schemas.openxmlformats.org/presentationml/2006/ole">
            <mc:AlternateContent xmlns:mc="http://schemas.openxmlformats.org/markup-compatibility/2006">
              <mc:Choice xmlns:v="urn:schemas-microsoft-com:vml" Requires="v">
                <p:oleObj spid="_x0000_s132123" name="Equation" r:id="rId5" imgW="2971800" imgH="1015920" progId="Equation.DSMT4">
                  <p:embed/>
                </p:oleObj>
              </mc:Choice>
              <mc:Fallback>
                <p:oleObj name="Equation" r:id="rId5" imgW="2971800" imgH="1015920" progId="Equation.DSMT4">
                  <p:embed/>
                  <p:pic>
                    <p:nvPicPr>
                      <p:cNvPr id="23" name="Object 22" descr="= start fraction b left parenthesis a squared, cosine squared of t + a squared, sine squared of t right parenthesis over a squared left parenthesis a squared + b squared right parenthesis end fra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254" y="4407998"/>
                        <a:ext cx="2701636" cy="923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 start fraction b over a squared + b squared end fraction."/>
          <p:cNvGraphicFramePr>
            <a:graphicFrameLocks noChangeAspect="1"/>
          </p:cNvGraphicFramePr>
          <p:nvPr/>
        </p:nvGraphicFramePr>
        <p:xfrm>
          <a:off x="2943254" y="5410200"/>
          <a:ext cx="1131455" cy="669636"/>
        </p:xfrm>
        <a:graphic>
          <a:graphicData uri="http://schemas.openxmlformats.org/presentationml/2006/ole">
            <mc:AlternateContent xmlns:mc="http://schemas.openxmlformats.org/markup-compatibility/2006">
              <mc:Choice xmlns:v="urn:schemas-microsoft-com:vml" Requires="v">
                <p:oleObj spid="_x0000_s132124" name="Equation" r:id="rId7" imgW="1244520" imgH="736560" progId="Equation.DSMT4">
                  <p:embed/>
                </p:oleObj>
              </mc:Choice>
              <mc:Fallback>
                <p:oleObj name="Equation" r:id="rId7" imgW="1244520" imgH="736560" progId="Equation.DSMT4">
                  <p:embed/>
                  <p:pic>
                    <p:nvPicPr>
                      <p:cNvPr id="24" name="Object 23" descr="= start fraction b over a squared + b squared end fra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254" y="5410200"/>
                        <a:ext cx="1131455" cy="669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6766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US" sz="3400" dirty="0"/>
              <a:t>Formulas for Computing Curvature and Torsion </a:t>
            </a:r>
            <a:r>
              <a:rPr lang="en-US" sz="2000" b="0" dirty="0"/>
              <a:t>(7 of 8)</a:t>
            </a:r>
            <a:endParaRPr lang="en-IN" sz="3400" dirty="0"/>
          </a:p>
        </p:txBody>
      </p:sp>
      <p:sp>
        <p:nvSpPr>
          <p:cNvPr id="3" name="Content Placeholder 2"/>
          <p:cNvSpPr>
            <a:spLocks noGrp="1"/>
          </p:cNvSpPr>
          <p:nvPr>
            <p:ph idx="1"/>
          </p:nvPr>
        </p:nvSpPr>
        <p:spPr>
          <a:xfrm>
            <a:off x="457200" y="1600200"/>
            <a:ext cx="7543800" cy="486508"/>
          </a:xfrm>
        </p:spPr>
        <p:txBody>
          <a:bodyPr/>
          <a:lstStyle/>
          <a:p>
            <a:pPr marL="0" indent="0">
              <a:buNone/>
            </a:pPr>
            <a:r>
              <a:rPr lang="en-US" b="1" dirty="0"/>
              <a:t>Computation Formulas for Curves in Space</a:t>
            </a:r>
          </a:p>
        </p:txBody>
      </p:sp>
      <p:sp>
        <p:nvSpPr>
          <p:cNvPr id="23" name="Content Placeholder 22"/>
          <p:cNvSpPr>
            <a:spLocks noGrp="1"/>
          </p:cNvSpPr>
          <p:nvPr>
            <p:ph idx="1"/>
          </p:nvPr>
        </p:nvSpPr>
        <p:spPr>
          <a:xfrm>
            <a:off x="457200" y="2344946"/>
            <a:ext cx="3305908" cy="503762"/>
          </a:xfrm>
        </p:spPr>
        <p:txBody>
          <a:bodyPr/>
          <a:lstStyle/>
          <a:p>
            <a:pPr marL="0" indent="0">
              <a:buNone/>
            </a:pPr>
            <a:r>
              <a:rPr lang="en-US" dirty="0"/>
              <a:t>Unit tangent vector:</a:t>
            </a:r>
          </a:p>
        </p:txBody>
      </p:sp>
      <p:graphicFrame>
        <p:nvGraphicFramePr>
          <p:cNvPr id="30" name="Object 29" descr="T = start fraction v over the absolute value of v end fraction"/>
          <p:cNvGraphicFramePr>
            <a:graphicFrameLocks noChangeAspect="1"/>
          </p:cNvGraphicFramePr>
          <p:nvPr/>
        </p:nvGraphicFramePr>
        <p:xfrm>
          <a:off x="5663379" y="2163072"/>
          <a:ext cx="863600" cy="838200"/>
        </p:xfrm>
        <a:graphic>
          <a:graphicData uri="http://schemas.openxmlformats.org/presentationml/2006/ole">
            <mc:AlternateContent xmlns:mc="http://schemas.openxmlformats.org/markup-compatibility/2006">
              <mc:Choice xmlns:v="urn:schemas-microsoft-com:vml" Requires="v">
                <p:oleObj spid="_x0000_s133154" name="Equation" r:id="rId3" imgW="863280" imgH="838080" progId="Equation.DSMT4">
                  <p:embed/>
                </p:oleObj>
              </mc:Choice>
              <mc:Fallback>
                <p:oleObj name="Equation" r:id="rId3" imgW="863280" imgH="838080" progId="Equation.DSMT4">
                  <p:embed/>
                  <p:pic>
                    <p:nvPicPr>
                      <p:cNvPr id="30" name="Object 29" descr="T = start fraction v over the absolute value of v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379" y="2163072"/>
                        <a:ext cx="863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467032" y="3630507"/>
            <a:ext cx="4562168" cy="499036"/>
          </a:xfrm>
        </p:spPr>
        <p:txBody>
          <a:bodyPr/>
          <a:lstStyle/>
          <a:p>
            <a:pPr marL="0" indent="0">
              <a:spcBef>
                <a:spcPts val="24"/>
              </a:spcBef>
              <a:buNone/>
            </a:pPr>
            <a:r>
              <a:rPr lang="en-US" dirty="0"/>
              <a:t>Principal unit normal vector:</a:t>
            </a:r>
          </a:p>
        </p:txBody>
      </p:sp>
      <p:graphicFrame>
        <p:nvGraphicFramePr>
          <p:cNvPr id="31" name="Object 30" descr="N = start fraction, start fraction d upper T over d lower t end fraction, over the absolute value of start expression start fraction d upper T over d lower t end fraction, end expression end fraction"/>
          <p:cNvGraphicFramePr>
            <a:graphicFrameLocks noChangeAspect="1"/>
          </p:cNvGraphicFramePr>
          <p:nvPr/>
        </p:nvGraphicFramePr>
        <p:xfrm>
          <a:off x="5684838" y="3112316"/>
          <a:ext cx="1117600" cy="1536700"/>
        </p:xfrm>
        <a:graphic>
          <a:graphicData uri="http://schemas.openxmlformats.org/presentationml/2006/ole">
            <mc:AlternateContent xmlns:mc="http://schemas.openxmlformats.org/markup-compatibility/2006">
              <mc:Choice xmlns:v="urn:schemas-microsoft-com:vml" Requires="v">
                <p:oleObj spid="_x0000_s133155" name="Equation" r:id="rId5" imgW="1117440" imgH="1536480" progId="Equation.DSMT4">
                  <p:embed/>
                </p:oleObj>
              </mc:Choice>
              <mc:Fallback>
                <p:oleObj name="Equation" r:id="rId5" imgW="1117440" imgH="1536480" progId="Equation.DSMT4">
                  <p:embed/>
                  <p:pic>
                    <p:nvPicPr>
                      <p:cNvPr id="31" name="Object 30" descr="N = start fraction, start fraction d upper T over d lower t end fraction, over the absolute value of start expression start fraction d upper T over d lower t end fraction, end expression end fraction"/>
                      <p:cNvPicPr>
                        <a:picLocks noChangeAspect="1" noChangeArrowheads="1"/>
                      </p:cNvPicPr>
                      <p:nvPr/>
                    </p:nvPicPr>
                    <p:blipFill>
                      <a:blip r:embed="rId6"/>
                      <a:srcRect/>
                      <a:stretch>
                        <a:fillRect/>
                      </a:stretch>
                    </p:blipFill>
                    <p:spPr bwMode="auto">
                      <a:xfrm>
                        <a:off x="5684838" y="3112316"/>
                        <a:ext cx="111760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1"/>
          </p:nvPr>
        </p:nvSpPr>
        <p:spPr>
          <a:xfrm>
            <a:off x="467032" y="4712054"/>
            <a:ext cx="2733368" cy="504715"/>
          </a:xfrm>
        </p:spPr>
        <p:txBody>
          <a:bodyPr/>
          <a:lstStyle/>
          <a:p>
            <a:pPr marL="0" indent="0">
              <a:buNone/>
            </a:pPr>
            <a:r>
              <a:rPr lang="en-US" dirty="0" err="1"/>
              <a:t>Binormal</a:t>
            </a:r>
            <a:r>
              <a:rPr lang="en-US" dirty="0"/>
              <a:t> vector:</a:t>
            </a:r>
          </a:p>
        </p:txBody>
      </p:sp>
      <p:graphicFrame>
        <p:nvGraphicFramePr>
          <p:cNvPr id="32" name="Object 31" descr="B = upper T cross N"/>
          <p:cNvGraphicFramePr>
            <a:graphicFrameLocks noChangeAspect="1"/>
          </p:cNvGraphicFramePr>
          <p:nvPr/>
        </p:nvGraphicFramePr>
        <p:xfrm>
          <a:off x="5726470" y="4803868"/>
          <a:ext cx="1219200" cy="279400"/>
        </p:xfrm>
        <a:graphic>
          <a:graphicData uri="http://schemas.openxmlformats.org/presentationml/2006/ole">
            <mc:AlternateContent xmlns:mc="http://schemas.openxmlformats.org/markup-compatibility/2006">
              <mc:Choice xmlns:v="urn:schemas-microsoft-com:vml" Requires="v">
                <p:oleObj spid="_x0000_s133156" name="Equation" r:id="rId7" imgW="1218960" imgH="279360" progId="Equation.DSMT4">
                  <p:embed/>
                </p:oleObj>
              </mc:Choice>
              <mc:Fallback>
                <p:oleObj name="Equation" r:id="rId7" imgW="1218960" imgH="279360" progId="Equation.DSMT4">
                  <p:embed/>
                  <p:pic>
                    <p:nvPicPr>
                      <p:cNvPr id="32" name="Object 31" descr="B = upper T cross 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6470" y="4803868"/>
                        <a:ext cx="12192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469490" y="5503556"/>
            <a:ext cx="1892710" cy="522106"/>
          </a:xfrm>
        </p:spPr>
        <p:txBody>
          <a:bodyPr/>
          <a:lstStyle/>
          <a:p>
            <a:pPr marL="0" indent="0">
              <a:buNone/>
            </a:pPr>
            <a:r>
              <a:rPr lang="en-US" dirty="0"/>
              <a:t>Curvature:</a:t>
            </a:r>
            <a:endParaRPr lang="en-US" b="1" dirty="0"/>
          </a:p>
        </p:txBody>
      </p:sp>
      <p:graphicFrame>
        <p:nvGraphicFramePr>
          <p:cNvPr id="33" name="Object 32" descr="kappa = the absolute value of start expression start fraction d upper T over d s end fraction absolute value of = start fraction the absolute value of start expression v cross a end expression over the absolute value of v end expression cubed end fraction"/>
          <p:cNvGraphicFramePr>
            <a:graphicFrameLocks noChangeAspect="1"/>
          </p:cNvGraphicFramePr>
          <p:nvPr/>
        </p:nvGraphicFramePr>
        <p:xfrm>
          <a:off x="5766622" y="5267579"/>
          <a:ext cx="2065147" cy="936371"/>
        </p:xfrm>
        <a:graphic>
          <a:graphicData uri="http://schemas.openxmlformats.org/presentationml/2006/ole">
            <mc:AlternateContent xmlns:mc="http://schemas.openxmlformats.org/markup-compatibility/2006">
              <mc:Choice xmlns:v="urn:schemas-microsoft-com:vml" Requires="v">
                <p:oleObj spid="_x0000_s133157" name="Equation" r:id="rId9" imgW="2044440" imgH="927000" progId="Equation.DSMT4">
                  <p:embed/>
                </p:oleObj>
              </mc:Choice>
              <mc:Fallback>
                <p:oleObj name="Equation" r:id="rId9" imgW="2044440" imgH="927000" progId="Equation.DSMT4">
                  <p:embed/>
                  <p:pic>
                    <p:nvPicPr>
                      <p:cNvPr id="33" name="Object 32" descr="kappa = the absolute value of start expression start fraction d upper T over d s end fraction absolute value of = start fraction the absolute value of start expression v cross a end expression over the absolute value of v end expression cubed end frac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6622" y="5267579"/>
                        <a:ext cx="2065147" cy="936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5211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sz="3400" dirty="0"/>
              <a:t>Formulas for Computing Curvature and Torsion </a:t>
            </a:r>
            <a:r>
              <a:rPr lang="en-US" sz="2000" b="0" dirty="0"/>
              <a:t>(8 of 8)</a:t>
            </a:r>
            <a:endParaRPr lang="en-IN" sz="3400" dirty="0"/>
          </a:p>
        </p:txBody>
      </p:sp>
      <p:sp>
        <p:nvSpPr>
          <p:cNvPr id="3" name="Content Placeholder 2"/>
          <p:cNvSpPr>
            <a:spLocks noGrp="1"/>
          </p:cNvSpPr>
          <p:nvPr>
            <p:ph idx="1"/>
          </p:nvPr>
        </p:nvSpPr>
        <p:spPr>
          <a:xfrm>
            <a:off x="457200" y="2278624"/>
            <a:ext cx="1524000" cy="534914"/>
          </a:xfrm>
        </p:spPr>
        <p:txBody>
          <a:bodyPr/>
          <a:lstStyle/>
          <a:p>
            <a:pPr marL="0" indent="0">
              <a:buNone/>
            </a:pPr>
            <a:r>
              <a:rPr lang="en-US" dirty="0"/>
              <a:t>Torsion:</a:t>
            </a:r>
          </a:p>
        </p:txBody>
      </p:sp>
      <p:graphicFrame>
        <p:nvGraphicFramePr>
          <p:cNvPr id="22" name="Object 21" descr="tau = negative start fraction d B over d s end fraction dot N = start fraction a 3 by 3 determinant matrix with the following row elements, row 1, x dot, y dot, z dot, row 2, x double dot, y double dot, z double dot, and row 3, x triple dot, y triple dot, z triple dot over the absolute value of start expression v cross a end expression squared"/>
          <p:cNvGraphicFramePr>
            <a:graphicFrameLocks noChangeAspect="1"/>
          </p:cNvGraphicFramePr>
          <p:nvPr/>
        </p:nvGraphicFramePr>
        <p:xfrm>
          <a:off x="5063490" y="1400248"/>
          <a:ext cx="3394710" cy="1858010"/>
        </p:xfrm>
        <a:graphic>
          <a:graphicData uri="http://schemas.openxmlformats.org/presentationml/2006/ole">
            <mc:AlternateContent xmlns:mc="http://schemas.openxmlformats.org/markup-compatibility/2006">
              <mc:Choice xmlns:v="urn:schemas-microsoft-com:vml" Requires="v">
                <p:oleObj spid="_x0000_s134178" name="Equation" r:id="rId3" imgW="3085920" imgH="1688760" progId="Equation.DSMT4">
                  <p:embed/>
                </p:oleObj>
              </mc:Choice>
              <mc:Fallback>
                <p:oleObj name="Equation" r:id="rId3" imgW="3085920" imgH="1688760" progId="Equation.DSMT4">
                  <p:embed/>
                  <p:pic>
                    <p:nvPicPr>
                      <p:cNvPr id="22" name="Object 21" descr="tau = negative start fraction d B over d s end fraction dot N = start fraction a 3 by 3 determinant matrix with the following row elements, row 1, x dot, y dot, z dot, row 2, x double dot, y double dot, z double dot, and row 3, x triple dot, y triple dot, z triple dot over the absolute value of start expression v cross a end expression 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490" y="1400248"/>
                        <a:ext cx="3394710" cy="1858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62116" y="3657600"/>
            <a:ext cx="3728884" cy="1371600"/>
          </a:xfrm>
        </p:spPr>
        <p:txBody>
          <a:bodyPr/>
          <a:lstStyle/>
          <a:p>
            <a:pPr marL="0" indent="0">
              <a:spcBef>
                <a:spcPts val="24"/>
              </a:spcBef>
              <a:buNone/>
            </a:pPr>
            <a:r>
              <a:rPr lang="en-US" dirty="0"/>
              <a:t>Tangential and normal scalar components of acceleration:</a:t>
            </a:r>
          </a:p>
        </p:txBody>
      </p:sp>
      <p:graphicFrame>
        <p:nvGraphicFramePr>
          <p:cNvPr id="23" name="Object 22" descr="a = a sub start expression T end expression bold T + a sub start expression N end expression bond N"/>
          <p:cNvGraphicFramePr>
            <a:graphicFrameLocks noChangeAspect="1"/>
          </p:cNvGraphicFramePr>
          <p:nvPr/>
        </p:nvGraphicFramePr>
        <p:xfrm>
          <a:off x="5048250" y="3670224"/>
          <a:ext cx="1778000" cy="381000"/>
        </p:xfrm>
        <a:graphic>
          <a:graphicData uri="http://schemas.openxmlformats.org/presentationml/2006/ole">
            <mc:AlternateContent xmlns:mc="http://schemas.openxmlformats.org/markup-compatibility/2006">
              <mc:Choice xmlns:v="urn:schemas-microsoft-com:vml" Requires="v">
                <p:oleObj spid="_x0000_s134179" name="Equation" r:id="rId5" imgW="1777680" imgH="380880" progId="Equation.DSMT4">
                  <p:embed/>
                </p:oleObj>
              </mc:Choice>
              <mc:Fallback>
                <p:oleObj name="Equation" r:id="rId5" imgW="1777680" imgH="380880" progId="Equation.DSMT4">
                  <p:embed/>
                  <p:pic>
                    <p:nvPicPr>
                      <p:cNvPr id="23" name="Object 22" descr="a = a sub start expression T end expression bold T + a sub start expression N end expression bond 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0" y="3670224"/>
                        <a:ext cx="1778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a sub start expression upper T end expression = start fraction d over d lower t end fraction the absolute value of v"/>
          <p:cNvGraphicFramePr>
            <a:graphicFrameLocks noChangeAspect="1"/>
          </p:cNvGraphicFramePr>
          <p:nvPr/>
        </p:nvGraphicFramePr>
        <p:xfrm>
          <a:off x="5063490" y="4190326"/>
          <a:ext cx="1257300" cy="736600"/>
        </p:xfrm>
        <a:graphic>
          <a:graphicData uri="http://schemas.openxmlformats.org/presentationml/2006/ole">
            <mc:AlternateContent xmlns:mc="http://schemas.openxmlformats.org/markup-compatibility/2006">
              <mc:Choice xmlns:v="urn:schemas-microsoft-com:vml" Requires="v">
                <p:oleObj spid="_x0000_s134180" name="Equation" r:id="rId7" imgW="1257120" imgH="736560" progId="Equation.DSMT4">
                  <p:embed/>
                </p:oleObj>
              </mc:Choice>
              <mc:Fallback>
                <p:oleObj name="Equation" r:id="rId7" imgW="1257120" imgH="736560" progId="Equation.DSMT4">
                  <p:embed/>
                  <p:pic>
                    <p:nvPicPr>
                      <p:cNvPr id="24" name="Object 23" descr="a sub start expression upper T end expression = start fraction d over d lower t end fraction the absolute value of v"/>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3490" y="4190326"/>
                        <a:ext cx="12573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descr="a sub start expression N end expression = kappa absolute value of start expression v end expression squared = the square root of start expression the absolute value of start expression a end expression squared minus a sub start expression upper T end expression squared end expression"/>
          <p:cNvGraphicFramePr>
            <a:graphicFrameLocks noChangeAspect="1"/>
          </p:cNvGraphicFramePr>
          <p:nvPr/>
        </p:nvGraphicFramePr>
        <p:xfrm>
          <a:off x="5048250" y="5066028"/>
          <a:ext cx="2870200" cy="584200"/>
        </p:xfrm>
        <a:graphic>
          <a:graphicData uri="http://schemas.openxmlformats.org/presentationml/2006/ole">
            <mc:AlternateContent xmlns:mc="http://schemas.openxmlformats.org/markup-compatibility/2006">
              <mc:Choice xmlns:v="urn:schemas-microsoft-com:vml" Requires="v">
                <p:oleObj spid="_x0000_s134181" name="Equation" r:id="rId9" imgW="2869920" imgH="583920" progId="Equation.DSMT4">
                  <p:embed/>
                </p:oleObj>
              </mc:Choice>
              <mc:Fallback>
                <p:oleObj name="Equation" r:id="rId9" imgW="2869920" imgH="583920" progId="Equation.DSMT4">
                  <p:embed/>
                  <p:pic>
                    <p:nvPicPr>
                      <p:cNvPr id="25" name="Object 24" descr="a sub start expression N end expression = kappa absolute value of start expression v end expression squared = the square root of start expression the absolute value of start expression a end expression squared minus a sub start expression upper T end expression squared end express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8250" y="5066028"/>
                        <a:ext cx="28702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5625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latin typeface="Arial (Heading)"/>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84554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(3 of 12)</a:t>
            </a:r>
            <a:endParaRPr lang="en-IN" dirty="0"/>
          </a:p>
        </p:txBody>
      </p:sp>
      <p:sp>
        <p:nvSpPr>
          <p:cNvPr id="3" name="Content Placeholder 2"/>
          <p:cNvSpPr>
            <a:spLocks noGrp="1"/>
          </p:cNvSpPr>
          <p:nvPr>
            <p:ph idx="1"/>
          </p:nvPr>
        </p:nvSpPr>
        <p:spPr>
          <a:xfrm>
            <a:off x="457200" y="1607573"/>
            <a:ext cx="5943600" cy="479135"/>
          </a:xfrm>
        </p:spPr>
        <p:txBody>
          <a:bodyPr/>
          <a:lstStyle/>
          <a:p>
            <a:pPr marL="0" indent="0">
              <a:buNone/>
            </a:pPr>
            <a:r>
              <a:rPr lang="en-US" b="1" dirty="0"/>
              <a:t>Formula for Calculating Curvature</a:t>
            </a:r>
          </a:p>
        </p:txBody>
      </p:sp>
      <p:sp>
        <p:nvSpPr>
          <p:cNvPr id="23" name="Content Placeholder 22"/>
          <p:cNvSpPr>
            <a:spLocks noGrp="1"/>
          </p:cNvSpPr>
          <p:nvPr>
            <p:ph idx="1"/>
          </p:nvPr>
        </p:nvSpPr>
        <p:spPr>
          <a:xfrm>
            <a:off x="457199" y="2140971"/>
            <a:ext cx="375139" cy="461551"/>
          </a:xfrm>
        </p:spPr>
        <p:txBody>
          <a:bodyPr/>
          <a:lstStyle/>
          <a:p>
            <a:pPr marL="0" indent="0">
              <a:buNone/>
            </a:pPr>
            <a:r>
              <a:rPr lang="en-US" dirty="0"/>
              <a:t>If</a:t>
            </a:r>
            <a:endParaRPr lang="en-IN" dirty="0"/>
          </a:p>
        </p:txBody>
      </p:sp>
      <p:graphicFrame>
        <p:nvGraphicFramePr>
          <p:cNvPr id="24" name="Object 23" descr="r of t"/>
          <p:cNvGraphicFramePr>
            <a:graphicFrameLocks noChangeAspect="1"/>
          </p:cNvGraphicFramePr>
          <p:nvPr/>
        </p:nvGraphicFramePr>
        <p:xfrm>
          <a:off x="963139" y="2160797"/>
          <a:ext cx="624411" cy="439926"/>
        </p:xfrm>
        <a:graphic>
          <a:graphicData uri="http://schemas.openxmlformats.org/presentationml/2006/ole">
            <mc:AlternateContent xmlns:mc="http://schemas.openxmlformats.org/markup-compatibility/2006">
              <mc:Choice xmlns:v="urn:schemas-microsoft-com:vml" Requires="v">
                <p:oleObj spid="_x0000_s95258" name="Equation" r:id="rId3" imgW="558720" imgH="393480" progId="Equation.DSMT4">
                  <p:embed/>
                </p:oleObj>
              </mc:Choice>
              <mc:Fallback>
                <p:oleObj name="Equation" r:id="rId3" imgW="558720" imgH="393480" progId="Equation.DSMT4">
                  <p:embed/>
                  <p:pic>
                    <p:nvPicPr>
                      <p:cNvPr id="24" name="Object 23" descr="r of t"/>
                      <p:cNvPicPr/>
                      <p:nvPr/>
                    </p:nvPicPr>
                    <p:blipFill>
                      <a:blip r:embed="rId4"/>
                      <a:stretch>
                        <a:fillRect/>
                      </a:stretch>
                    </p:blipFill>
                    <p:spPr>
                      <a:xfrm>
                        <a:off x="963139" y="2160797"/>
                        <a:ext cx="624411" cy="439926"/>
                      </a:xfrm>
                      <a:prstGeom prst="rect">
                        <a:avLst/>
                      </a:prstGeom>
                    </p:spPr>
                  </p:pic>
                </p:oleObj>
              </mc:Fallback>
            </mc:AlternateContent>
          </a:graphicData>
        </a:graphic>
      </p:graphicFrame>
      <p:sp>
        <p:nvSpPr>
          <p:cNvPr id="27" name="Content Placeholder 26"/>
          <p:cNvSpPr>
            <a:spLocks noGrp="1"/>
          </p:cNvSpPr>
          <p:nvPr>
            <p:ph idx="1"/>
          </p:nvPr>
        </p:nvSpPr>
        <p:spPr>
          <a:xfrm>
            <a:off x="1777804" y="2156090"/>
            <a:ext cx="6451796" cy="505047"/>
          </a:xfrm>
        </p:spPr>
        <p:txBody>
          <a:bodyPr/>
          <a:lstStyle/>
          <a:p>
            <a:pPr marL="0" indent="0">
              <a:buNone/>
            </a:pPr>
            <a:r>
              <a:rPr lang="en-US" dirty="0"/>
              <a:t>is a smooth curve, then the curvature is</a:t>
            </a:r>
            <a:endParaRPr lang="en-IN" dirty="0"/>
          </a:p>
        </p:txBody>
      </p:sp>
      <p:sp>
        <p:nvSpPr>
          <p:cNvPr id="29" name="Content Placeholder 28"/>
          <p:cNvSpPr>
            <a:spLocks noGrp="1"/>
          </p:cNvSpPr>
          <p:nvPr>
            <p:ph idx="1"/>
          </p:nvPr>
        </p:nvSpPr>
        <p:spPr>
          <a:xfrm>
            <a:off x="457200" y="2761455"/>
            <a:ext cx="3124200" cy="503422"/>
          </a:xfrm>
        </p:spPr>
        <p:txBody>
          <a:bodyPr/>
          <a:lstStyle/>
          <a:p>
            <a:pPr marL="0" indent="0">
              <a:buNone/>
            </a:pPr>
            <a:r>
              <a:rPr lang="en-US" dirty="0"/>
              <a:t>the scalar function</a:t>
            </a:r>
          </a:p>
        </p:txBody>
      </p:sp>
      <p:graphicFrame>
        <p:nvGraphicFramePr>
          <p:cNvPr id="30" name="Object 29" descr="kappa = start fraction 1 over the absolute value of v end fraction the absolute value of start fraction d T over d s end fraction,"/>
          <p:cNvGraphicFramePr>
            <a:graphicFrameLocks noChangeAspect="1"/>
          </p:cNvGraphicFramePr>
          <p:nvPr/>
        </p:nvGraphicFramePr>
        <p:xfrm>
          <a:off x="3200400" y="3372258"/>
          <a:ext cx="1648460" cy="949960"/>
        </p:xfrm>
        <a:graphic>
          <a:graphicData uri="http://schemas.openxmlformats.org/presentationml/2006/ole">
            <mc:AlternateContent xmlns:mc="http://schemas.openxmlformats.org/markup-compatibility/2006">
              <mc:Choice xmlns:v="urn:schemas-microsoft-com:vml" Requires="v">
                <p:oleObj spid="_x0000_s95259" name="Equation" r:id="rId5" imgW="1498320" imgH="863280" progId="Equation.DSMT4">
                  <p:embed/>
                </p:oleObj>
              </mc:Choice>
              <mc:Fallback>
                <p:oleObj name="Equation" r:id="rId5" imgW="1498320" imgH="863280" progId="Equation.DSMT4">
                  <p:embed/>
                  <p:pic>
                    <p:nvPicPr>
                      <p:cNvPr id="30" name="Object 29" descr="kappa = start fraction 1 over the absolute value of v end fraction the absolute value of start fraction d T over d s end fra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372258"/>
                        <a:ext cx="1648460" cy="949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Content Placeholder 31"/>
          <p:cNvSpPr>
            <a:spLocks noGrp="1"/>
          </p:cNvSpPr>
          <p:nvPr>
            <p:ph idx="1"/>
          </p:nvPr>
        </p:nvSpPr>
        <p:spPr>
          <a:xfrm>
            <a:off x="457200" y="4648200"/>
            <a:ext cx="1165005" cy="509954"/>
          </a:xfrm>
        </p:spPr>
        <p:txBody>
          <a:bodyPr/>
          <a:lstStyle/>
          <a:p>
            <a:pPr marL="0" indent="0">
              <a:buNone/>
            </a:pPr>
            <a:r>
              <a:rPr lang="en-US" dirty="0"/>
              <a:t>where</a:t>
            </a:r>
            <a:endParaRPr lang="en-IN" dirty="0"/>
          </a:p>
        </p:txBody>
      </p:sp>
      <p:graphicFrame>
        <p:nvGraphicFramePr>
          <p:cNvPr id="33" name="Object 32" descr="T = start fraction v over the absolute value of v end fraction"/>
          <p:cNvGraphicFramePr>
            <a:graphicFrameLocks noChangeAspect="1"/>
          </p:cNvGraphicFramePr>
          <p:nvPr/>
        </p:nvGraphicFramePr>
        <p:xfrm>
          <a:off x="1705916" y="4450653"/>
          <a:ext cx="1044956" cy="1014222"/>
        </p:xfrm>
        <a:graphic>
          <a:graphicData uri="http://schemas.openxmlformats.org/presentationml/2006/ole">
            <mc:AlternateContent xmlns:mc="http://schemas.openxmlformats.org/markup-compatibility/2006">
              <mc:Choice xmlns:v="urn:schemas-microsoft-com:vml" Requires="v">
                <p:oleObj spid="_x0000_s95260" name="Equation" r:id="rId7" imgW="863280" imgH="838080" progId="Equation.DSMT4">
                  <p:embed/>
                </p:oleObj>
              </mc:Choice>
              <mc:Fallback>
                <p:oleObj name="Equation" r:id="rId7" imgW="863280" imgH="838080" progId="Equation.DSMT4">
                  <p:embed/>
                  <p:pic>
                    <p:nvPicPr>
                      <p:cNvPr id="33" name="Object 32" descr="T = start fraction v over the absolute value of v end fraction"/>
                      <p:cNvPicPr>
                        <a:picLocks noChangeAspect="1" noChangeArrowheads="1"/>
                      </p:cNvPicPr>
                      <p:nvPr/>
                    </p:nvPicPr>
                    <p:blipFill>
                      <a:blip r:embed="rId8"/>
                      <a:srcRect/>
                      <a:stretch>
                        <a:fillRect/>
                      </a:stretch>
                    </p:blipFill>
                    <p:spPr bwMode="auto">
                      <a:xfrm>
                        <a:off x="1705916" y="4450653"/>
                        <a:ext cx="1044956" cy="1014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Content Placeholder 34"/>
          <p:cNvSpPr>
            <a:spLocks noGrp="1"/>
          </p:cNvSpPr>
          <p:nvPr>
            <p:ph idx="1"/>
          </p:nvPr>
        </p:nvSpPr>
        <p:spPr>
          <a:xfrm>
            <a:off x="2881085" y="4662714"/>
            <a:ext cx="4139529" cy="533400"/>
          </a:xfrm>
        </p:spPr>
        <p:txBody>
          <a:bodyPr/>
          <a:lstStyle/>
          <a:p>
            <a:pPr marL="0" indent="0">
              <a:buNone/>
            </a:pPr>
            <a:r>
              <a:rPr lang="en-US" dirty="0"/>
              <a:t>is the unit tangent vector.</a:t>
            </a:r>
          </a:p>
        </p:txBody>
      </p:sp>
    </p:spTree>
    <p:extLst>
      <p:ext uri="{BB962C8B-B14F-4D97-AF65-F5344CB8AC3E}">
        <p14:creationId xmlns:p14="http://schemas.microsoft.com/office/powerpoint/2010/main" val="395312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(4 of 12)</a:t>
            </a:r>
            <a:endParaRPr lang="en-IN" dirty="0"/>
          </a:p>
        </p:txBody>
      </p:sp>
      <p:sp>
        <p:nvSpPr>
          <p:cNvPr id="3" name="Content Placeholder 2"/>
          <p:cNvSpPr>
            <a:spLocks noGrp="1"/>
          </p:cNvSpPr>
          <p:nvPr>
            <p:ph idx="1"/>
          </p:nvPr>
        </p:nvSpPr>
        <p:spPr>
          <a:xfrm>
            <a:off x="457200" y="1600200"/>
            <a:ext cx="8077200" cy="914400"/>
          </a:xfrm>
        </p:spPr>
        <p:txBody>
          <a:bodyPr/>
          <a:lstStyle/>
          <a:p>
            <a:pPr marL="0" indent="0">
              <a:buNone/>
            </a:pPr>
            <a:r>
              <a:rPr lang="en-US" b="1" dirty="0"/>
              <a:t>Example:</a:t>
            </a:r>
            <a:r>
              <a:rPr lang="en-US" dirty="0"/>
              <a:t> Here we find the curvature of a circle. We begin with the parametrization</a:t>
            </a:r>
          </a:p>
        </p:txBody>
      </p:sp>
      <p:graphicFrame>
        <p:nvGraphicFramePr>
          <p:cNvPr id="22" name="Object 21" descr="r of t = left parenthesis a cosine of t right parenthesis, i + left parenthesis a sine of t right parenthesis, j"/>
          <p:cNvGraphicFramePr>
            <a:graphicFrameLocks noChangeAspect="1"/>
          </p:cNvGraphicFramePr>
          <p:nvPr/>
        </p:nvGraphicFramePr>
        <p:xfrm>
          <a:off x="2762885" y="2703467"/>
          <a:ext cx="3618230" cy="474980"/>
        </p:xfrm>
        <a:graphic>
          <a:graphicData uri="http://schemas.openxmlformats.org/presentationml/2006/ole">
            <mc:AlternateContent xmlns:mc="http://schemas.openxmlformats.org/markup-compatibility/2006">
              <mc:Choice xmlns:v="urn:schemas-microsoft-com:vml" Requires="v">
                <p:oleObj spid="_x0000_s96282" name="Equation" r:id="rId3" imgW="3288960" imgH="431640" progId="Equation.DSMT4">
                  <p:embed/>
                </p:oleObj>
              </mc:Choice>
              <mc:Fallback>
                <p:oleObj name="Equation" r:id="rId3" imgW="3288960" imgH="431640" progId="Equation.DSMT4">
                  <p:embed/>
                  <p:pic>
                    <p:nvPicPr>
                      <p:cNvPr id="22" name="Object 21" descr="r of t = left parenthesis a cosine of t right parenthesis, i + left parenthesis a sine of t right parenthesis,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885" y="2703467"/>
                        <a:ext cx="361823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392714"/>
            <a:ext cx="4876800" cy="487624"/>
          </a:xfrm>
        </p:spPr>
        <p:txBody>
          <a:bodyPr/>
          <a:lstStyle/>
          <a:p>
            <a:pPr marL="0" indent="0">
              <a:buNone/>
            </a:pPr>
            <a:r>
              <a:rPr lang="en-US" dirty="0"/>
              <a:t>of a circle of radius </a:t>
            </a:r>
            <a:r>
              <a:rPr lang="en-US" i="1" dirty="0"/>
              <a:t>a. </a:t>
            </a:r>
            <a:r>
              <a:rPr lang="en-US" dirty="0"/>
              <a:t>Then</a:t>
            </a:r>
            <a:r>
              <a:rPr lang="en-US" i="1" dirty="0"/>
              <a:t>,</a:t>
            </a:r>
          </a:p>
        </p:txBody>
      </p:sp>
      <p:graphicFrame>
        <p:nvGraphicFramePr>
          <p:cNvPr id="25" name="Object 24" descr="v = start fraction d r over d t end fraction = negative left parenthesis a sine of t right parenthesis, i + left parenthesis a cosine of t right parenthesis, j"/>
          <p:cNvGraphicFramePr>
            <a:graphicFrameLocks noChangeAspect="1"/>
          </p:cNvGraphicFramePr>
          <p:nvPr/>
        </p:nvGraphicFramePr>
        <p:xfrm>
          <a:off x="1256665" y="4189532"/>
          <a:ext cx="4204970" cy="810260"/>
        </p:xfrm>
        <a:graphic>
          <a:graphicData uri="http://schemas.openxmlformats.org/presentationml/2006/ole">
            <mc:AlternateContent xmlns:mc="http://schemas.openxmlformats.org/markup-compatibility/2006">
              <mc:Choice xmlns:v="urn:schemas-microsoft-com:vml" Requires="v">
                <p:oleObj spid="_x0000_s96283" name="Equation" r:id="rId5" imgW="3822480" imgH="736560" progId="Equation.DSMT4">
                  <p:embed/>
                </p:oleObj>
              </mc:Choice>
              <mc:Fallback>
                <p:oleObj name="Equation" r:id="rId5" imgW="3822480" imgH="736560" progId="Equation.DSMT4">
                  <p:embed/>
                  <p:pic>
                    <p:nvPicPr>
                      <p:cNvPr id="25" name="Object 24" descr="v = start fraction d r over d t end fraction = negative left parenthesis a sine of t right parenthesis, i + left parenthesis a cosine of t right parenthesis, 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6665" y="4189532"/>
                        <a:ext cx="4204970"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the absolute value of v = the square root of start expression left parenthesis negative a sine of t right parenthesis squared + left parenthesis a cosine of t right parenthesis squared end expression = the square root of a squared = the absolute value of a = a."/>
          <p:cNvGraphicFramePr>
            <a:graphicFrameLocks noChangeAspect="1"/>
          </p:cNvGraphicFramePr>
          <p:nvPr/>
        </p:nvGraphicFramePr>
        <p:xfrm>
          <a:off x="1143000" y="5181600"/>
          <a:ext cx="5895340" cy="642620"/>
        </p:xfrm>
        <a:graphic>
          <a:graphicData uri="http://schemas.openxmlformats.org/presentationml/2006/ole">
            <mc:AlternateContent xmlns:mc="http://schemas.openxmlformats.org/markup-compatibility/2006">
              <mc:Choice xmlns:v="urn:schemas-microsoft-com:vml" Requires="v">
                <p:oleObj spid="_x0000_s96284" name="Equation" r:id="rId7" imgW="5359320" imgH="583920" progId="Equation.DSMT4">
                  <p:embed/>
                </p:oleObj>
              </mc:Choice>
              <mc:Fallback>
                <p:oleObj name="Equation" r:id="rId7" imgW="5359320" imgH="583920" progId="Equation.DSMT4">
                  <p:embed/>
                  <p:pic>
                    <p:nvPicPr>
                      <p:cNvPr id="26" name="Object 25" descr="the absolute value of v = the square root of start expression left parenthesis negative a sine of t right parenthesis squared + left parenthesis a cosine of t right parenthesis squared end expression = the square root of a squared = the absolute value of a = 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181600"/>
                        <a:ext cx="5895340" cy="642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345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(5 of 12)</a:t>
            </a:r>
            <a:endParaRPr lang="en-IN" dirty="0"/>
          </a:p>
        </p:txBody>
      </p:sp>
      <p:sp>
        <p:nvSpPr>
          <p:cNvPr id="3" name="Content Placeholder 2"/>
          <p:cNvSpPr>
            <a:spLocks noGrp="1"/>
          </p:cNvSpPr>
          <p:nvPr>
            <p:ph idx="1"/>
          </p:nvPr>
        </p:nvSpPr>
        <p:spPr>
          <a:xfrm>
            <a:off x="457200" y="1600200"/>
            <a:ext cx="4114800" cy="474785"/>
          </a:xfrm>
        </p:spPr>
        <p:txBody>
          <a:bodyPr/>
          <a:lstStyle/>
          <a:p>
            <a:pPr marL="0" indent="0">
              <a:buNone/>
            </a:pPr>
            <a:r>
              <a:rPr lang="en-US" b="1" dirty="0"/>
              <a:t>Example (continued):</a:t>
            </a:r>
          </a:p>
        </p:txBody>
      </p:sp>
      <p:sp>
        <p:nvSpPr>
          <p:cNvPr id="23" name="Content Placeholder 22"/>
          <p:cNvSpPr>
            <a:spLocks noGrp="1"/>
          </p:cNvSpPr>
          <p:nvPr>
            <p:ph idx="1"/>
          </p:nvPr>
        </p:nvSpPr>
        <p:spPr>
          <a:xfrm>
            <a:off x="457200" y="2192546"/>
            <a:ext cx="3276600" cy="550653"/>
          </a:xfrm>
        </p:spPr>
        <p:txBody>
          <a:bodyPr/>
          <a:lstStyle/>
          <a:p>
            <a:pPr marL="0" indent="0">
              <a:buNone/>
            </a:pPr>
            <a:r>
              <a:rPr lang="en-US" dirty="0"/>
              <a:t>From this we find</a:t>
            </a:r>
            <a:endParaRPr lang="en-US" i="1" dirty="0"/>
          </a:p>
        </p:txBody>
      </p:sp>
      <p:graphicFrame>
        <p:nvGraphicFramePr>
          <p:cNvPr id="24" name="Object 23" descr="upper T = start fraction v over the absolute value of v end fraction = negative left parenthesis sine of lower t right parenthesis, i + left parenthesis cosine of lower t right parenthesis, j"/>
          <p:cNvGraphicFramePr>
            <a:graphicFrameLocks noChangeAspect="1"/>
          </p:cNvGraphicFramePr>
          <p:nvPr/>
        </p:nvGraphicFramePr>
        <p:xfrm>
          <a:off x="2819400" y="2896489"/>
          <a:ext cx="3674110" cy="922020"/>
        </p:xfrm>
        <a:graphic>
          <a:graphicData uri="http://schemas.openxmlformats.org/presentationml/2006/ole">
            <mc:AlternateContent xmlns:mc="http://schemas.openxmlformats.org/markup-compatibility/2006">
              <mc:Choice xmlns:v="urn:schemas-microsoft-com:vml" Requires="v">
                <p:oleObj spid="_x0000_s97306" name="Equation" r:id="rId3" imgW="3340080" imgH="838080" progId="Equation.DSMT4">
                  <p:embed/>
                </p:oleObj>
              </mc:Choice>
              <mc:Fallback>
                <p:oleObj name="Equation" r:id="rId3" imgW="3340080" imgH="838080" progId="Equation.DSMT4">
                  <p:embed/>
                  <p:pic>
                    <p:nvPicPr>
                      <p:cNvPr id="24" name="Object 23" descr="upper T = start fraction v over the absolute value of v end fraction = negative left parenthesis sine of lower t right parenthesis, i + left parenthesis cosine of lower t right parenthesis,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96489"/>
                        <a:ext cx="3674110" cy="9220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descr="start fraction d upper T over d lower t end fraction = negative left parenthesis cosine of lower t right parenthesis, i minus left parenthesis sine of lower t right parenthesis, j"/>
          <p:cNvGraphicFramePr>
            <a:graphicFrameLocks noChangeAspect="1"/>
          </p:cNvGraphicFramePr>
          <p:nvPr/>
        </p:nvGraphicFramePr>
        <p:xfrm>
          <a:off x="3179445" y="3918859"/>
          <a:ext cx="3296920" cy="810260"/>
        </p:xfrm>
        <a:graphic>
          <a:graphicData uri="http://schemas.openxmlformats.org/presentationml/2006/ole">
            <mc:AlternateContent xmlns:mc="http://schemas.openxmlformats.org/markup-compatibility/2006">
              <mc:Choice xmlns:v="urn:schemas-microsoft-com:vml" Requires="v">
                <p:oleObj spid="_x0000_s97307" name="Equation" r:id="rId5" imgW="2997000" imgH="736560" progId="Equation.DSMT4">
                  <p:embed/>
                </p:oleObj>
              </mc:Choice>
              <mc:Fallback>
                <p:oleObj name="Equation" r:id="rId5" imgW="2997000" imgH="736560" progId="Equation.DSMT4">
                  <p:embed/>
                  <p:pic>
                    <p:nvPicPr>
                      <p:cNvPr id="25" name="Object 24" descr="start fraction d upper T over d lower t end fraction = negative left parenthesis cosine of lower t right parenthesis, i minus left parenthesis sine of lower t right parenthesis, 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445" y="3918859"/>
                        <a:ext cx="3296920"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the absolute value of start expression start fraction d upper T over d lower t end fraction, end expression = the square root of start expression cosine squared of lower t + sine squared of lower t end expression = 1."/>
          <p:cNvGraphicFramePr>
            <a:graphicFrameLocks noChangeAspect="1"/>
          </p:cNvGraphicFramePr>
          <p:nvPr/>
        </p:nvGraphicFramePr>
        <p:xfrm>
          <a:off x="3053284" y="4830073"/>
          <a:ext cx="3436620" cy="894080"/>
        </p:xfrm>
        <a:graphic>
          <a:graphicData uri="http://schemas.openxmlformats.org/presentationml/2006/ole">
            <mc:AlternateContent xmlns:mc="http://schemas.openxmlformats.org/markup-compatibility/2006">
              <mc:Choice xmlns:v="urn:schemas-microsoft-com:vml" Requires="v">
                <p:oleObj spid="_x0000_s97308" name="Equation" r:id="rId7" imgW="3124080" imgH="812520" progId="Equation.DSMT4">
                  <p:embed/>
                </p:oleObj>
              </mc:Choice>
              <mc:Fallback>
                <p:oleObj name="Equation" r:id="rId7" imgW="3124080" imgH="812520" progId="Equation.DSMT4">
                  <p:embed/>
                  <p:pic>
                    <p:nvPicPr>
                      <p:cNvPr id="26" name="Object 25" descr="the absolute value of start expression start fraction d upper T over d lower t end fraction, end expression = the square root of start expression cosine squared of lower t + sine squared of lower t end expression =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3284" y="4830073"/>
                        <a:ext cx="3436620" cy="894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943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(6 of 12)</a:t>
            </a:r>
            <a:endParaRPr lang="en-IN" dirty="0"/>
          </a:p>
        </p:txBody>
      </p:sp>
      <p:sp>
        <p:nvSpPr>
          <p:cNvPr id="3" name="Content Placeholder 2"/>
          <p:cNvSpPr>
            <a:spLocks noGrp="1"/>
          </p:cNvSpPr>
          <p:nvPr>
            <p:ph idx="1"/>
          </p:nvPr>
        </p:nvSpPr>
        <p:spPr>
          <a:xfrm>
            <a:off x="457200" y="1600200"/>
            <a:ext cx="7239000" cy="1600199"/>
          </a:xfrm>
        </p:spPr>
        <p:txBody>
          <a:bodyPr/>
          <a:lstStyle/>
          <a:p>
            <a:pPr marL="0" indent="0">
              <a:buNone/>
            </a:pPr>
            <a:r>
              <a:rPr lang="en-US" b="1" dirty="0"/>
              <a:t>Example (concluded):</a:t>
            </a:r>
          </a:p>
          <a:p>
            <a:pPr marL="0" indent="0">
              <a:buNone/>
            </a:pPr>
            <a:r>
              <a:rPr lang="en-US" dirty="0"/>
              <a:t>Hence, for any value of the parameter </a:t>
            </a:r>
            <a:r>
              <a:rPr lang="en-US" i="1" dirty="0"/>
              <a:t>t, </a:t>
            </a:r>
            <a:r>
              <a:rPr lang="en-US" dirty="0"/>
              <a:t>the curvature of the circle is</a:t>
            </a:r>
          </a:p>
        </p:txBody>
      </p:sp>
      <p:graphicFrame>
        <p:nvGraphicFramePr>
          <p:cNvPr id="22" name="Object 8" descr="kappa = start fraction 1 over the absolute value of v end fraction the absolute value of start fraction d upper T over d lower t end fraction = start fraction 1 over a end fraction left parenthesis 1 right parenthesis = start fraction 1 over a end fraction = start fraction 1 over radius end fraction."/>
          <p:cNvGraphicFramePr>
            <a:graphicFrameLocks noChangeAspect="1"/>
          </p:cNvGraphicFramePr>
          <p:nvPr/>
        </p:nvGraphicFramePr>
        <p:xfrm>
          <a:off x="2205228" y="3650742"/>
          <a:ext cx="4794504" cy="1044956"/>
        </p:xfrm>
        <a:graphic>
          <a:graphicData uri="http://schemas.openxmlformats.org/presentationml/2006/ole">
            <mc:AlternateContent xmlns:mc="http://schemas.openxmlformats.org/markup-compatibility/2006">
              <mc:Choice xmlns:v="urn:schemas-microsoft-com:vml" Requires="v">
                <p:oleObj spid="_x0000_s98314" name="Equation" r:id="rId3" imgW="3962160" imgH="863280" progId="Equation.DSMT4">
                  <p:embed/>
                </p:oleObj>
              </mc:Choice>
              <mc:Fallback>
                <p:oleObj name="Equation" r:id="rId3" imgW="3962160" imgH="863280" progId="Equation.DSMT4">
                  <p:embed/>
                  <p:pic>
                    <p:nvPicPr>
                      <p:cNvPr id="22" name="Object 8" descr="kappa = start fraction 1 over the absolute value of v end fraction the absolute value of start fraction d upper T over d lower t end fraction = start fraction 1 over a end fraction left parenthesis 1 right parenthesis = start fraction 1 over a end fraction = start fraction 1 over radius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28" y="3650742"/>
                        <a:ext cx="4794504" cy="1044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221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 of a Plane Curve </a:t>
            </a:r>
            <a:r>
              <a:rPr lang="en-US" sz="2000" b="0" dirty="0"/>
              <a:t>(7 of 12)</a:t>
            </a:r>
            <a:endParaRPr lang="en-IN" dirty="0"/>
          </a:p>
        </p:txBody>
      </p:sp>
      <p:sp>
        <p:nvSpPr>
          <p:cNvPr id="3" name="Content Placeholder 2"/>
          <p:cNvSpPr>
            <a:spLocks noGrp="1"/>
          </p:cNvSpPr>
          <p:nvPr>
            <p:ph idx="1"/>
          </p:nvPr>
        </p:nvSpPr>
        <p:spPr>
          <a:xfrm>
            <a:off x="457200" y="1600200"/>
            <a:ext cx="4572000" cy="469900"/>
          </a:xfrm>
        </p:spPr>
        <p:txBody>
          <a:bodyPr/>
          <a:lstStyle/>
          <a:p>
            <a:pPr marL="0" indent="0">
              <a:buNone/>
            </a:pPr>
            <a:r>
              <a:rPr lang="en-US" b="1" dirty="0"/>
              <a:t>Definition:</a:t>
            </a:r>
            <a:r>
              <a:rPr lang="en-US" dirty="0"/>
              <a:t> At a point where</a:t>
            </a:r>
            <a:endParaRPr lang="en-IN" dirty="0"/>
          </a:p>
        </p:txBody>
      </p:sp>
      <p:graphicFrame>
        <p:nvGraphicFramePr>
          <p:cNvPr id="22" name="Object 21" descr="kappa does not equal 0,"/>
          <p:cNvGraphicFramePr>
            <a:graphicFrameLocks noChangeAspect="1"/>
          </p:cNvGraphicFramePr>
          <p:nvPr/>
        </p:nvGraphicFramePr>
        <p:xfrm>
          <a:off x="5141686" y="1643742"/>
          <a:ext cx="906653" cy="399542"/>
        </p:xfrm>
        <a:graphic>
          <a:graphicData uri="http://schemas.openxmlformats.org/presentationml/2006/ole">
            <mc:AlternateContent xmlns:mc="http://schemas.openxmlformats.org/markup-compatibility/2006">
              <mc:Choice xmlns:v="urn:schemas-microsoft-com:vml" Requires="v">
                <p:oleObj spid="_x0000_s99346" name="Equation" r:id="rId3" imgW="749160" imgH="330120" progId="Equation.DSMT4">
                  <p:embed/>
                </p:oleObj>
              </mc:Choice>
              <mc:Fallback>
                <p:oleObj name="Equation" r:id="rId3" imgW="749160" imgH="330120" progId="Equation.DSMT4">
                  <p:embed/>
                  <p:pic>
                    <p:nvPicPr>
                      <p:cNvPr id="22" name="Object 21" descr="kappa does not equal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686" y="1643742"/>
                        <a:ext cx="906653" cy="399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6160825" y="1582455"/>
            <a:ext cx="2362200" cy="515976"/>
          </a:xfrm>
        </p:spPr>
        <p:txBody>
          <a:bodyPr/>
          <a:lstStyle/>
          <a:p>
            <a:pPr marL="0" indent="0">
              <a:buNone/>
            </a:pPr>
            <a:r>
              <a:rPr lang="en-US" dirty="0"/>
              <a:t>the </a:t>
            </a:r>
            <a:r>
              <a:rPr lang="en-US" b="1" dirty="0"/>
              <a:t>principal</a:t>
            </a:r>
            <a:endParaRPr lang="en-IN" dirty="0"/>
          </a:p>
        </p:txBody>
      </p:sp>
      <p:sp>
        <p:nvSpPr>
          <p:cNvPr id="26" name="Content Placeholder 25"/>
          <p:cNvSpPr>
            <a:spLocks noGrp="1"/>
          </p:cNvSpPr>
          <p:nvPr>
            <p:ph idx="1"/>
          </p:nvPr>
        </p:nvSpPr>
        <p:spPr>
          <a:xfrm>
            <a:off x="457200" y="2168661"/>
            <a:ext cx="7848600" cy="996570"/>
          </a:xfrm>
        </p:spPr>
        <p:txBody>
          <a:bodyPr/>
          <a:lstStyle/>
          <a:p>
            <a:pPr marL="0" indent="0">
              <a:buNone/>
            </a:pPr>
            <a:r>
              <a:rPr lang="en-US" b="1" dirty="0"/>
              <a:t>unit normal </a:t>
            </a:r>
            <a:r>
              <a:rPr lang="en-US" dirty="0"/>
              <a:t>vector for a smooth curve in the plane is</a:t>
            </a:r>
          </a:p>
        </p:txBody>
      </p:sp>
      <p:graphicFrame>
        <p:nvGraphicFramePr>
          <p:cNvPr id="27" name="Object 26" descr="N = start fraction 1 over kappa end fraction, start fraction d upper T over d s end fraction."/>
          <p:cNvGraphicFramePr>
            <a:graphicFrameLocks noChangeAspect="1"/>
          </p:cNvGraphicFramePr>
          <p:nvPr/>
        </p:nvGraphicFramePr>
        <p:xfrm>
          <a:off x="3574732" y="3292402"/>
          <a:ext cx="1613535" cy="891286"/>
        </p:xfrm>
        <a:graphic>
          <a:graphicData uri="http://schemas.openxmlformats.org/presentationml/2006/ole">
            <mc:AlternateContent xmlns:mc="http://schemas.openxmlformats.org/markup-compatibility/2006">
              <mc:Choice xmlns:v="urn:schemas-microsoft-com:vml" Requires="v">
                <p:oleObj spid="_x0000_s99347" name="Equation" r:id="rId5" imgW="1333440" imgH="736560" progId="Equation.DSMT4">
                  <p:embed/>
                </p:oleObj>
              </mc:Choice>
              <mc:Fallback>
                <p:oleObj name="Equation" r:id="rId5" imgW="1333440" imgH="736560" progId="Equation.DSMT4">
                  <p:embed/>
                  <p:pic>
                    <p:nvPicPr>
                      <p:cNvPr id="27" name="Object 26" descr="N = start fraction 1 over kappa end fraction, start fraction d upper T over d s end fra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4732" y="3292402"/>
                        <a:ext cx="1613535" cy="891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2589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AA705-8AB3-4C9D-B3AB-3BC3374F0410}">
  <ds:schemaRefs>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6125ffc9-2c56-435e-8267-1393444907b2"/>
    <ds:schemaRef ds:uri="7c1bd8dc-4e40-424f-a15f-9ffcd522197f"/>
    <ds:schemaRef ds:uri="http://purl.org/dc/dcmitype/"/>
  </ds:schemaRefs>
</ds:datastoreItem>
</file>

<file path=customXml/itemProps2.xml><?xml version="1.0" encoding="utf-8"?>
<ds:datastoreItem xmlns:ds="http://schemas.openxmlformats.org/officeDocument/2006/customXml" ds:itemID="{9EF0AD63-C682-412B-9196-8DCC7A17E4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729BE1-8109-4334-B486-C5687F3E58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Horizon</Template>
  <TotalTime>17917</TotalTime>
  <Words>2423</Words>
  <Application>Microsoft Office PowerPoint</Application>
  <PresentationFormat>On-screen Show (4:3)</PresentationFormat>
  <Paragraphs>201</Paragraphs>
  <Slides>49</Slides>
  <Notes>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8" baseType="lpstr">
      <vt:lpstr>Arial</vt:lpstr>
      <vt:lpstr>Arial (Heading)</vt:lpstr>
      <vt:lpstr>Noto Sans Symbols</vt:lpstr>
      <vt:lpstr>Times New Roman</vt:lpstr>
      <vt:lpstr>Verdana</vt:lpstr>
      <vt:lpstr>Wingdings</vt:lpstr>
      <vt:lpstr>508 Lecture</vt:lpstr>
      <vt:lpstr>1_508 Lecture</vt:lpstr>
      <vt:lpstr>Equation</vt:lpstr>
      <vt:lpstr>Thomas’ Calculus: Early Transcendentals</vt:lpstr>
      <vt:lpstr>Section 13.4 Curvature and Normal Vectors of a Curve</vt:lpstr>
      <vt:lpstr>Curvature of a Plane Curve (1 of 12)</vt:lpstr>
      <vt:lpstr>Curvature of a Plane Curve (2 of 12)</vt:lpstr>
      <vt:lpstr>Curvature of a Plane Curve (3 of 12)</vt:lpstr>
      <vt:lpstr>Curvature of a Plane Curve (4 of 12)</vt:lpstr>
      <vt:lpstr>Curvature of a Plane Curve (5 of 12)</vt:lpstr>
      <vt:lpstr>Curvature of a Plane Curve (6 of 12)</vt:lpstr>
      <vt:lpstr>Curvature of a Plane Curve (7 of 12)</vt:lpstr>
      <vt:lpstr>Curvature of a Plane Curve (8 of 12)</vt:lpstr>
      <vt:lpstr>Curvature of a Plane Curve (9 of 12)</vt:lpstr>
      <vt:lpstr>Curvature of a Plane Curve (10 of 12)</vt:lpstr>
      <vt:lpstr>Curvature of a Plane Curve (11 of 12)</vt:lpstr>
      <vt:lpstr>Curvature of a Plane Curve (12 of 12)</vt:lpstr>
      <vt:lpstr>Circle of Curvature for Plane Curves (1 of 7)</vt:lpstr>
      <vt:lpstr>Circle of Curvature for Plane Curves (2 of 7)</vt:lpstr>
      <vt:lpstr>Circle of Curvature for Plane Curves (3 of 7)</vt:lpstr>
      <vt:lpstr>Circle of Curvature for Plane Curves (4 of 7)</vt:lpstr>
      <vt:lpstr>Circle of Curvature for Plane Curves (5 of 7)</vt:lpstr>
      <vt:lpstr>Circle of Curvature for Plane Curves (6 of 7)</vt:lpstr>
      <vt:lpstr>Circle of Curvature for Plane Curves (7 of 7)</vt:lpstr>
      <vt:lpstr>Curvature and Normal Vectors for Space Curves (1 of 6)</vt:lpstr>
      <vt:lpstr>Curvature and Normal Vectors for Space Curves (2 of 6)</vt:lpstr>
      <vt:lpstr>Curvature and Normal Vectors for Space Curves (3 of 6)</vt:lpstr>
      <vt:lpstr>Curvature and Normal Vectors for Space Curves (4 of 6)</vt:lpstr>
      <vt:lpstr>Curvature and Normal Vectors for Space Curves (5 of 6)</vt:lpstr>
      <vt:lpstr>Curvature and Normal Vectors for Space Curves (6 of 6)</vt:lpstr>
      <vt:lpstr>Section 13.5 Tangential and Normal Components of Acceleration</vt:lpstr>
      <vt:lpstr>The T N B Frame</vt:lpstr>
      <vt:lpstr>Tangential and Normal Components of Acceleration (1 of 8)</vt:lpstr>
      <vt:lpstr>Tangential and Normal Components of Acceleration (2 of 8)</vt:lpstr>
      <vt:lpstr>Tangential and Normal Components of Acceleration (3 of 8)</vt:lpstr>
      <vt:lpstr>Tangential and Normal Components of Acceleration (4 of 8)</vt:lpstr>
      <vt:lpstr>Tangential and Normal Components of Acceleration (5 of 8)</vt:lpstr>
      <vt:lpstr>Tangential and Normal Components of Acceleration (6 of 8)</vt:lpstr>
      <vt:lpstr>Tangential and Normal Components of Acceleration (7 of 8)</vt:lpstr>
      <vt:lpstr>Tangential and Normal Components of Acceleration (8 of 8)</vt:lpstr>
      <vt:lpstr>Torsion (1 of 3)</vt:lpstr>
      <vt:lpstr>Torsion (2 of 3)</vt:lpstr>
      <vt:lpstr>Torsion (3 of 3)</vt:lpstr>
      <vt:lpstr>Formulas for Computing Curvature and Torsion (1 of 8)</vt:lpstr>
      <vt:lpstr>Formulas for Computing Curvature and Torsion (2 of 8)</vt:lpstr>
      <vt:lpstr>Formulas for Computing Curvature and Torsion (3 of 8)</vt:lpstr>
      <vt:lpstr>Formulas for Computing Curvature and Torsion (4 of 8)</vt:lpstr>
      <vt:lpstr>Formulas for Computing Curvature and Torsion (5 of 8)</vt:lpstr>
      <vt:lpstr>Formulas for Computing Curvature and Torsion (6 of 8)</vt:lpstr>
      <vt:lpstr>Formulas for Computing Curvature and Torsion (7 of 8)</vt:lpstr>
      <vt:lpstr>Formulas for Computing Curvature and Torsion (8 of 8)</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13, Vector-Valued Functions and Motion in Space</dc:title>
  <dc:subject>Math</dc:subject>
  <dc:creator>Hass/Heil/Bogacki/Weir</dc:creator>
  <cp:keywords>Thomas’ Calculus</cp:keywords>
  <dc:description>Long description alt-text is inserted in the notes pane.</dc:description>
  <cp:lastModifiedBy>Chellapandi Murugan</cp:lastModifiedBy>
  <cp:revision>5515</cp:revision>
  <dcterms:created xsi:type="dcterms:W3CDTF">2014-07-14T20:04:21Z</dcterms:created>
  <dcterms:modified xsi:type="dcterms:W3CDTF">2022-04-27T08:34:13Z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