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18"/>
  </p:notesMasterIdLst>
  <p:handoutMasterIdLst>
    <p:handoutMasterId r:id="rId19"/>
  </p:handoutMasterIdLst>
  <p:sldIdLst>
    <p:sldId id="1379" r:id="rId6"/>
    <p:sldId id="1368" r:id="rId7"/>
    <p:sldId id="1369" r:id="rId8"/>
    <p:sldId id="1370" r:id="rId9"/>
    <p:sldId id="1371" r:id="rId10"/>
    <p:sldId id="1372" r:id="rId11"/>
    <p:sldId id="1373" r:id="rId12"/>
    <p:sldId id="1374" r:id="rId13"/>
    <p:sldId id="1375" r:id="rId14"/>
    <p:sldId id="1376" r:id="rId15"/>
    <p:sldId id="1377" r:id="rId16"/>
    <p:sldId id="1378" r:id="rId17"/>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24" userDrawn="1">
          <p15:clr>
            <a:srgbClr val="A4A3A4"/>
          </p15:clr>
        </p15:guide>
        <p15:guide id="6" orient="horz" pos="768" userDrawn="1">
          <p15:clr>
            <a:srgbClr val="A4A3A4"/>
          </p15:clr>
        </p15:guide>
        <p15:guide id="7" orient="horz" pos="1008" userDrawn="1">
          <p15:clr>
            <a:srgbClr val="A4A3A4"/>
          </p15:clr>
        </p15:guide>
        <p15:guide id="8" pos="288" userDrawn="1">
          <p15:clr>
            <a:srgbClr val="A4A3A4"/>
          </p15:clr>
        </p15:guide>
        <p15:guide id="9" orient="horz" pos="39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82256" autoAdjust="0"/>
  </p:normalViewPr>
  <p:slideViewPr>
    <p:cSldViewPr>
      <p:cViewPr varScale="1">
        <p:scale>
          <a:sx n="110" d="100"/>
          <a:sy n="110" d="100"/>
        </p:scale>
        <p:origin x="1626" y="108"/>
      </p:cViewPr>
      <p:guideLst>
        <p:guide pos="3024"/>
        <p:guide orient="horz" pos="768"/>
        <p:guide orient="horz" pos="1008"/>
        <p:guide pos="288"/>
        <p:guide orient="horz" pos="39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5018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vector, r, from the origin meets the curve at point P (r, theta). Vector r makes an angle of theta with the x axis. Two vectors, u sub theta and u sub r, emerge from point P (r, theta). U sub r moves outward, while u sub theta moves inward.</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41504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vector, r, rises from the origin and meets the curve at point P (r, theta). Vector r makes an angle of theta with the x axis. Two vectors, v and derivative of r with respect to t times u sub r, emerge outward, from point P (r, theta). Another vector joins these 2 vectors and is labeled, r times derivative of theta with respect to t times u sub theta.</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99812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planet of mass lower m orbits the sun of mass upper m. A vector r from the sun extends to the planet. A vector, start fraction r over the absolute value of r end fraction, runs outward from lower m. A vector runs inward from lower m and is labeled, F = negative start fraction G lower m upper m over the absolute value of r squared end fraction times start fraction r over the absolute value of r end fraction.</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87066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sun and the planet are on a horizontal plane. The planet orbits around the sun in a curved manner. A vector from the center of the sun is perpendicular to the plane. This vector is labeled, C = r times first derivative of r with respect to t. A vector r runs from the sun to the planet. From the planet, a vector labeled, first derivative of r with respect to t, runs tangential to the planet’s orbit.</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31677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dirty="0"/>
          </a:p>
        </p:txBody>
      </p:sp>
    </p:spTree>
    <p:extLst>
      <p:ext uri="{BB962C8B-B14F-4D97-AF65-F5344CB8AC3E}">
        <p14:creationId xmlns:p14="http://schemas.microsoft.com/office/powerpoint/2010/main" val="3647414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4059560310"/>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52914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61938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69175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18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9931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ext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4" name="Text Placeholder 23"/>
          <p:cNvSpPr>
            <a:spLocks noGrp="1"/>
          </p:cNvSpPr>
          <p:nvPr>
            <p:ph type="body" sz="quarter" idx="24"/>
          </p:nvPr>
        </p:nvSpPr>
        <p:spPr>
          <a:xfrm>
            <a:off x="457200" y="56388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44954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22478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226019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40025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39959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2465323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891398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562814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94031442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83159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174797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64803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0515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99084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8715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50954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00187988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jp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4"/>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3756343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7.png"/><Relationship Id="rId9"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0.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13</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852611"/>
          </a:xfrm>
        </p:spPr>
        <p:txBody>
          <a:bodyPr/>
          <a:lstStyle/>
          <a:p>
            <a:r>
              <a:rPr lang="en-US" sz="3600" dirty="0"/>
              <a:t>Vector-Valued Functions and Motion in Space</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2527"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135559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Kepler’s Second Law (Equal Area Law) </a:t>
            </a:r>
            <a:r>
              <a:rPr lang="en-US" sz="2000" b="0" dirty="0"/>
              <a:t>(2 of 2)</a:t>
            </a:r>
            <a:endParaRPr lang="en-IN" sz="3000" dirty="0"/>
          </a:p>
        </p:txBody>
      </p:sp>
      <p:sp>
        <p:nvSpPr>
          <p:cNvPr id="3" name="Content Placeholder 2"/>
          <p:cNvSpPr>
            <a:spLocks noGrp="1"/>
          </p:cNvSpPr>
          <p:nvPr>
            <p:ph idx="1"/>
          </p:nvPr>
        </p:nvSpPr>
        <p:spPr>
          <a:xfrm>
            <a:off x="457200" y="1600200"/>
            <a:ext cx="8229600" cy="1600199"/>
          </a:xfrm>
        </p:spPr>
        <p:txBody>
          <a:bodyPr/>
          <a:lstStyle/>
          <a:p>
            <a:pPr marL="0" indent="0">
              <a:buNone/>
            </a:pPr>
            <a:r>
              <a:rPr lang="en-US" dirty="0"/>
              <a:t>Kepler’s second law says that the radius vector from the sun to a planet (the vector </a:t>
            </a:r>
            <a:r>
              <a:rPr lang="en-US" b="1" dirty="0"/>
              <a:t>r</a:t>
            </a:r>
            <a:r>
              <a:rPr lang="en-US" dirty="0"/>
              <a:t> in our model) sweeps out equal areas in equal times.</a:t>
            </a:r>
          </a:p>
        </p:txBody>
      </p:sp>
    </p:spTree>
    <p:extLst>
      <p:ext uri="{BB962C8B-B14F-4D97-AF65-F5344CB8AC3E}">
        <p14:creationId xmlns:p14="http://schemas.microsoft.com/office/powerpoint/2010/main" val="24749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Kepler’s Third Law (Time–Distance Law)</a:t>
            </a:r>
            <a:endParaRPr lang="en-IN" sz="3000" dirty="0"/>
          </a:p>
        </p:txBody>
      </p:sp>
      <p:sp>
        <p:nvSpPr>
          <p:cNvPr id="3" name="Content Placeholder 2"/>
          <p:cNvSpPr>
            <a:spLocks noGrp="1"/>
          </p:cNvSpPr>
          <p:nvPr>
            <p:ph idx="1"/>
          </p:nvPr>
        </p:nvSpPr>
        <p:spPr>
          <a:xfrm>
            <a:off x="457200" y="1600200"/>
            <a:ext cx="8229600" cy="1828799"/>
          </a:xfrm>
        </p:spPr>
        <p:txBody>
          <a:bodyPr/>
          <a:lstStyle/>
          <a:p>
            <a:pPr marL="0" indent="0">
              <a:buNone/>
            </a:pPr>
            <a:r>
              <a:rPr lang="en-US" dirty="0"/>
              <a:t>The time </a:t>
            </a:r>
            <a:r>
              <a:rPr lang="en-US" i="1" dirty="0"/>
              <a:t>T</a:t>
            </a:r>
            <a:r>
              <a:rPr lang="en-US" dirty="0"/>
              <a:t> it takes a planet to go around its sun once is the planet’s </a:t>
            </a:r>
            <a:r>
              <a:rPr lang="en-US" b="1" dirty="0"/>
              <a:t>orbital period. </a:t>
            </a:r>
            <a:r>
              <a:rPr lang="en-US" dirty="0"/>
              <a:t>Kepler’s third law says that </a:t>
            </a:r>
            <a:r>
              <a:rPr lang="en-US" i="1" dirty="0"/>
              <a:t>T</a:t>
            </a:r>
            <a:r>
              <a:rPr lang="en-US" dirty="0"/>
              <a:t> and the orbit’s semimajor axis a are related by the equation</a:t>
            </a:r>
          </a:p>
        </p:txBody>
      </p:sp>
      <p:graphicFrame>
        <p:nvGraphicFramePr>
          <p:cNvPr id="22" name="Object 21" descr="start fraction T squared over a cubed end fraction = start fraction 4 pi squared over G M end fraction."/>
          <p:cNvGraphicFramePr>
            <a:graphicFrameLocks noChangeAspect="1"/>
          </p:cNvGraphicFramePr>
          <p:nvPr/>
        </p:nvGraphicFramePr>
        <p:xfrm>
          <a:off x="3763899" y="3821185"/>
          <a:ext cx="1628902" cy="937387"/>
        </p:xfrm>
        <a:graphic>
          <a:graphicData uri="http://schemas.openxmlformats.org/presentationml/2006/ole">
            <mc:AlternateContent xmlns:mc="http://schemas.openxmlformats.org/markup-compatibility/2006">
              <mc:Choice xmlns:v="urn:schemas-microsoft-com:vml" Requires="v">
                <p:oleObj spid="_x0000_s104465" name="Equation" r:id="rId3" imgW="1346040" imgH="774360" progId="Equation.DSMT4">
                  <p:embed/>
                </p:oleObj>
              </mc:Choice>
              <mc:Fallback>
                <p:oleObj name="Equation" r:id="rId3" imgW="1346040" imgH="774360" progId="Equation.DSMT4">
                  <p:embed/>
                  <p:pic>
                    <p:nvPicPr>
                      <p:cNvPr id="22" name="Object 21" descr="start fraction T squared over a cubed end fraction = start fraction 4 pi squared over G M end fraction."/>
                      <p:cNvPicPr>
                        <a:picLocks noChangeAspect="1" noChangeArrowheads="1"/>
                      </p:cNvPicPr>
                      <p:nvPr/>
                    </p:nvPicPr>
                    <p:blipFill>
                      <a:blip r:embed="rId4"/>
                      <a:srcRect/>
                      <a:stretch>
                        <a:fillRect/>
                      </a:stretch>
                    </p:blipFill>
                    <p:spPr bwMode="auto">
                      <a:xfrm>
                        <a:off x="3763899" y="3821185"/>
                        <a:ext cx="1628902" cy="93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840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latin typeface="Arial (Heading)"/>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35152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13.6 </a:t>
            </a:r>
            <a:r>
              <a:rPr lang="en-US" dirty="0"/>
              <a:t>Velocity and Acceleration in Polar Coordinates</a:t>
            </a:r>
            <a:endParaRPr lang="en-IN" dirty="0"/>
          </a:p>
        </p:txBody>
      </p:sp>
    </p:spTree>
    <p:extLst>
      <p:ext uri="{BB962C8B-B14F-4D97-AF65-F5344CB8AC3E}">
        <p14:creationId xmlns:p14="http://schemas.microsoft.com/office/powerpoint/2010/main" val="214088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Motion in Polar and Cylindrical Coordinates </a:t>
            </a:r>
            <a:r>
              <a:rPr lang="en-US" sz="2000" b="0" dirty="0"/>
              <a:t>(1 of 3)</a:t>
            </a:r>
            <a:endParaRPr lang="en-IN" sz="2000" b="0" dirty="0"/>
          </a:p>
        </p:txBody>
      </p:sp>
      <p:pic>
        <p:nvPicPr>
          <p:cNvPr id="6" name="Content Placeholder 5" descr="The graph is a concave up increasing curve starting from the fourth quadrant and passes through the first quadrant. For long description in Notes pane, press F6.">
            <a:extLst>
              <a:ext uri="{FF2B5EF4-FFF2-40B4-BE49-F238E27FC236}">
                <a16:creationId xmlns:a16="http://schemas.microsoft.com/office/drawing/2014/main" id="{230F754A-91C0-4F6A-B417-C21D39B6825B}"/>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2590800" y="1543473"/>
            <a:ext cx="4114800" cy="3072912"/>
          </a:xfrm>
        </p:spPr>
      </p:pic>
      <p:sp>
        <p:nvSpPr>
          <p:cNvPr id="3" name="Content Placeholder 2"/>
          <p:cNvSpPr>
            <a:spLocks noGrp="1"/>
          </p:cNvSpPr>
          <p:nvPr>
            <p:ph idx="1"/>
          </p:nvPr>
        </p:nvSpPr>
        <p:spPr>
          <a:xfrm>
            <a:off x="448235" y="4768078"/>
            <a:ext cx="8229600" cy="444898"/>
          </a:xfrm>
        </p:spPr>
        <p:txBody>
          <a:bodyPr/>
          <a:lstStyle/>
          <a:p>
            <a:pPr marL="0" indent="0">
              <a:buNone/>
            </a:pPr>
            <a:r>
              <a:rPr lang="en-US" dirty="0"/>
              <a:t>The length of </a:t>
            </a:r>
            <a:r>
              <a:rPr lang="en-US" b="1" dirty="0"/>
              <a:t>r</a:t>
            </a:r>
            <a:r>
              <a:rPr lang="en-US" dirty="0"/>
              <a:t> is the</a:t>
            </a:r>
            <a:r>
              <a:rPr lang="en-US" b="1" dirty="0"/>
              <a:t> </a:t>
            </a:r>
            <a:r>
              <a:rPr lang="en-US" dirty="0"/>
              <a:t>positive polar coordinate </a:t>
            </a:r>
            <a:r>
              <a:rPr lang="en-US" i="1" dirty="0"/>
              <a:t>r</a:t>
            </a:r>
            <a:r>
              <a:rPr lang="en-US" dirty="0"/>
              <a:t> of</a:t>
            </a:r>
            <a:endParaRPr lang="en-IN" dirty="0"/>
          </a:p>
        </p:txBody>
      </p:sp>
      <p:sp>
        <p:nvSpPr>
          <p:cNvPr id="23" name="Content Placeholder 22"/>
          <p:cNvSpPr>
            <a:spLocks noGrp="1"/>
          </p:cNvSpPr>
          <p:nvPr>
            <p:ph idx="13"/>
          </p:nvPr>
        </p:nvSpPr>
        <p:spPr>
          <a:xfrm>
            <a:off x="487550" y="5461931"/>
            <a:ext cx="2895600" cy="378341"/>
          </a:xfrm>
        </p:spPr>
        <p:txBody>
          <a:bodyPr/>
          <a:lstStyle/>
          <a:p>
            <a:pPr marL="0" indent="0">
              <a:buNone/>
            </a:pPr>
            <a:r>
              <a:rPr lang="en-US" dirty="0"/>
              <a:t>the point </a:t>
            </a:r>
            <a:r>
              <a:rPr lang="en-US" i="1" dirty="0"/>
              <a:t>P</a:t>
            </a:r>
            <a:r>
              <a:rPr lang="en-US" dirty="0"/>
              <a:t>. Thus,</a:t>
            </a:r>
            <a:endParaRPr lang="en-IN" dirty="0"/>
          </a:p>
        </p:txBody>
      </p:sp>
      <p:graphicFrame>
        <p:nvGraphicFramePr>
          <p:cNvPr id="24" name="Object 23" descr="u sub r"/>
          <p:cNvGraphicFramePr>
            <a:graphicFrameLocks noChangeAspect="1"/>
          </p:cNvGraphicFramePr>
          <p:nvPr/>
        </p:nvGraphicFramePr>
        <p:xfrm>
          <a:off x="3494001" y="5425800"/>
          <a:ext cx="507113" cy="507113"/>
        </p:xfrm>
        <a:graphic>
          <a:graphicData uri="http://schemas.openxmlformats.org/presentationml/2006/ole">
            <mc:AlternateContent xmlns:mc="http://schemas.openxmlformats.org/markup-compatibility/2006">
              <mc:Choice xmlns:v="urn:schemas-microsoft-com:vml" Requires="v">
                <p:oleObj spid="_x0000_s99375" name="Equation" r:id="rId5" imgW="431640" imgH="431640" progId="Equation.DSMT4">
                  <p:embed/>
                </p:oleObj>
              </mc:Choice>
              <mc:Fallback>
                <p:oleObj name="Equation" r:id="rId5" imgW="431640" imgH="431640" progId="Equation.DSMT4">
                  <p:embed/>
                  <p:pic>
                    <p:nvPicPr>
                      <p:cNvPr id="24" name="Object 23" descr="u sub r"/>
                      <p:cNvPicPr/>
                      <p:nvPr/>
                    </p:nvPicPr>
                    <p:blipFill>
                      <a:blip r:embed="rId6"/>
                      <a:stretch>
                        <a:fillRect/>
                      </a:stretch>
                    </p:blipFill>
                    <p:spPr>
                      <a:xfrm>
                        <a:off x="3494001" y="5425800"/>
                        <a:ext cx="507113" cy="507113"/>
                      </a:xfrm>
                      <a:prstGeom prst="rect">
                        <a:avLst/>
                      </a:prstGeom>
                    </p:spPr>
                  </p:pic>
                </p:oleObj>
              </mc:Fallback>
            </mc:AlternateContent>
          </a:graphicData>
        </a:graphic>
      </p:graphicFrame>
      <p:sp>
        <p:nvSpPr>
          <p:cNvPr id="26" name="Content Placeholder 25"/>
          <p:cNvSpPr>
            <a:spLocks noGrp="1"/>
          </p:cNvSpPr>
          <p:nvPr>
            <p:ph idx="14"/>
          </p:nvPr>
        </p:nvSpPr>
        <p:spPr>
          <a:xfrm>
            <a:off x="4185295" y="5410200"/>
            <a:ext cx="1371600" cy="444898"/>
          </a:xfrm>
        </p:spPr>
        <p:txBody>
          <a:bodyPr/>
          <a:lstStyle/>
          <a:p>
            <a:pPr marL="0" indent="0">
              <a:buNone/>
            </a:pPr>
            <a:r>
              <a:rPr lang="en-US" dirty="0"/>
              <a:t>which is</a:t>
            </a:r>
            <a:endParaRPr lang="en-IN" dirty="0"/>
          </a:p>
        </p:txBody>
      </p:sp>
      <p:graphicFrame>
        <p:nvGraphicFramePr>
          <p:cNvPr id="27" name="Object 26" descr="start fraction bold r over the absolute value of start expression bold r end expression end fraction,"/>
          <p:cNvGraphicFramePr>
            <a:graphicFrameLocks noChangeAspect="1"/>
          </p:cNvGraphicFramePr>
          <p:nvPr/>
        </p:nvGraphicFramePr>
        <p:xfrm>
          <a:off x="5660785" y="5275190"/>
          <a:ext cx="508159" cy="1016318"/>
        </p:xfrm>
        <a:graphic>
          <a:graphicData uri="http://schemas.openxmlformats.org/presentationml/2006/ole">
            <mc:AlternateContent xmlns:mc="http://schemas.openxmlformats.org/markup-compatibility/2006">
              <mc:Choice xmlns:v="urn:schemas-microsoft-com:vml" Requires="v">
                <p:oleObj spid="_x0000_s99376" name="Equation" r:id="rId7" imgW="419040" imgH="838080" progId="Equation.DSMT4">
                  <p:embed/>
                </p:oleObj>
              </mc:Choice>
              <mc:Fallback>
                <p:oleObj name="Equation" r:id="rId7" imgW="419040" imgH="838080" progId="Equation.DSMT4">
                  <p:embed/>
                  <p:pic>
                    <p:nvPicPr>
                      <p:cNvPr id="27" name="Object 26" descr="start fraction bold r over the absolute value of start expression bold r end expression end fraction,"/>
                      <p:cNvPicPr>
                        <a:picLocks noChangeAspect="1" noChangeArrowheads="1"/>
                      </p:cNvPicPr>
                      <p:nvPr/>
                    </p:nvPicPr>
                    <p:blipFill>
                      <a:blip r:embed="rId8"/>
                      <a:srcRect/>
                      <a:stretch>
                        <a:fillRect/>
                      </a:stretch>
                    </p:blipFill>
                    <p:spPr bwMode="auto">
                      <a:xfrm>
                        <a:off x="5660785" y="5275190"/>
                        <a:ext cx="508159" cy="1016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5"/>
          </p:nvPr>
        </p:nvSpPr>
        <p:spPr>
          <a:xfrm>
            <a:off x="6335196" y="5410200"/>
            <a:ext cx="1066800" cy="394448"/>
          </a:xfrm>
        </p:spPr>
        <p:txBody>
          <a:bodyPr/>
          <a:lstStyle/>
          <a:p>
            <a:pPr marL="0" indent="0">
              <a:buNone/>
            </a:pPr>
            <a:r>
              <a:rPr lang="en-US" dirty="0"/>
              <a:t>is also</a:t>
            </a:r>
            <a:endParaRPr lang="en-IN" dirty="0"/>
          </a:p>
        </p:txBody>
      </p:sp>
      <p:graphicFrame>
        <p:nvGraphicFramePr>
          <p:cNvPr id="30" name="Object 29" descr="start fraction bold r over r end fraction."/>
          <p:cNvGraphicFramePr>
            <a:graphicFrameLocks noChangeAspect="1"/>
          </p:cNvGraphicFramePr>
          <p:nvPr/>
        </p:nvGraphicFramePr>
        <p:xfrm>
          <a:off x="7568248" y="5275190"/>
          <a:ext cx="377190" cy="908050"/>
        </p:xfrm>
        <a:graphic>
          <a:graphicData uri="http://schemas.openxmlformats.org/presentationml/2006/ole">
            <mc:AlternateContent xmlns:mc="http://schemas.openxmlformats.org/markup-compatibility/2006">
              <mc:Choice xmlns:v="urn:schemas-microsoft-com:vml" Requires="v">
                <p:oleObj spid="_x0000_s99377" name="Equation" r:id="rId9" imgW="342720" imgH="825480" progId="Equation.DSMT4">
                  <p:embed/>
                </p:oleObj>
              </mc:Choice>
              <mc:Fallback>
                <p:oleObj name="Equation" r:id="rId9" imgW="342720" imgH="825480" progId="Equation.DSMT4">
                  <p:embed/>
                  <p:pic>
                    <p:nvPicPr>
                      <p:cNvPr id="30" name="Object 29" descr="start fraction bold r over r end fraction."/>
                      <p:cNvPicPr/>
                      <p:nvPr/>
                    </p:nvPicPr>
                    <p:blipFill>
                      <a:blip r:embed="rId10"/>
                      <a:stretch>
                        <a:fillRect/>
                      </a:stretch>
                    </p:blipFill>
                    <p:spPr>
                      <a:xfrm>
                        <a:off x="7568248" y="5275190"/>
                        <a:ext cx="377190" cy="908050"/>
                      </a:xfrm>
                      <a:prstGeom prst="rect">
                        <a:avLst/>
                      </a:prstGeom>
                    </p:spPr>
                  </p:pic>
                </p:oleObj>
              </mc:Fallback>
            </mc:AlternateContent>
          </a:graphicData>
        </a:graphic>
      </p:graphicFrame>
    </p:spTree>
    <p:extLst>
      <p:ext uri="{BB962C8B-B14F-4D97-AF65-F5344CB8AC3E}">
        <p14:creationId xmlns:p14="http://schemas.microsoft.com/office/powerpoint/2010/main" val="10048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Motion in Polar and Cylindrical Coordinates </a:t>
            </a:r>
            <a:r>
              <a:rPr lang="en-US" sz="2000" b="0" dirty="0"/>
              <a:t>(2 of 3)</a:t>
            </a:r>
            <a:endParaRPr lang="en-IN" sz="3400" dirty="0"/>
          </a:p>
        </p:txBody>
      </p:sp>
      <p:pic>
        <p:nvPicPr>
          <p:cNvPr id="6" name="Content Placeholder 5" descr="The graph is a concave up increasing curve starting from the third quadrant and passes through the first quadrants. For long description in Notes pane, press F6.">
            <a:extLst>
              <a:ext uri="{FF2B5EF4-FFF2-40B4-BE49-F238E27FC236}">
                <a16:creationId xmlns:a16="http://schemas.microsoft.com/office/drawing/2014/main" id="{6E033A53-0511-4538-B9A2-8DBDCA95E22B}"/>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2261091" y="1600200"/>
            <a:ext cx="4621817" cy="3370645"/>
          </a:xfrm>
        </p:spPr>
      </p:pic>
      <p:sp>
        <p:nvSpPr>
          <p:cNvPr id="3" name="Content Placeholder 2"/>
          <p:cNvSpPr>
            <a:spLocks noGrp="1"/>
          </p:cNvSpPr>
          <p:nvPr>
            <p:ph idx="1"/>
          </p:nvPr>
        </p:nvSpPr>
        <p:spPr>
          <a:xfrm>
            <a:off x="457200" y="5181600"/>
            <a:ext cx="6781800" cy="457199"/>
          </a:xfrm>
        </p:spPr>
        <p:txBody>
          <a:bodyPr/>
          <a:lstStyle/>
          <a:p>
            <a:pPr marL="0" indent="0">
              <a:buNone/>
            </a:pPr>
            <a:r>
              <a:rPr lang="en-US" dirty="0"/>
              <a:t>In polar coordinates, the velocity vector is</a:t>
            </a:r>
          </a:p>
        </p:txBody>
      </p:sp>
      <p:graphicFrame>
        <p:nvGraphicFramePr>
          <p:cNvPr id="23" name="Object 22" descr="v = r dot u sub r + r theta dot u sub theta."/>
          <p:cNvGraphicFramePr>
            <a:graphicFrameLocks noChangeAspect="1"/>
          </p:cNvGraphicFramePr>
          <p:nvPr/>
        </p:nvGraphicFramePr>
        <p:xfrm>
          <a:off x="3467627" y="5753192"/>
          <a:ext cx="2243582" cy="507111"/>
        </p:xfrm>
        <a:graphic>
          <a:graphicData uri="http://schemas.openxmlformats.org/presentationml/2006/ole">
            <mc:AlternateContent xmlns:mc="http://schemas.openxmlformats.org/markup-compatibility/2006">
              <mc:Choice xmlns:v="urn:schemas-microsoft-com:vml" Requires="v">
                <p:oleObj spid="_x0000_s100369" name="Equation" r:id="rId5" imgW="1854000" imgH="419040" progId="Equation.DSMT4">
                  <p:embed/>
                </p:oleObj>
              </mc:Choice>
              <mc:Fallback>
                <p:oleObj name="Equation" r:id="rId5" imgW="1854000" imgH="419040" progId="Equation.DSMT4">
                  <p:embed/>
                  <p:pic>
                    <p:nvPicPr>
                      <p:cNvPr id="23" name="Object 22" descr="v = r dot u sub r + r theta dot u sub the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627" y="5753192"/>
                        <a:ext cx="2243582" cy="507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903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Motion in Polar and Cylindrical Coordinates </a:t>
            </a:r>
            <a:r>
              <a:rPr lang="en-US" sz="2000" b="0" dirty="0"/>
              <a:t>(3 of 3)</a:t>
            </a:r>
            <a:endParaRPr lang="en-IN" sz="3400" dirty="0"/>
          </a:p>
        </p:txBody>
      </p:sp>
      <p:sp>
        <p:nvSpPr>
          <p:cNvPr id="3" name="Content Placeholder 2"/>
          <p:cNvSpPr>
            <a:spLocks noGrp="1"/>
          </p:cNvSpPr>
          <p:nvPr>
            <p:ph idx="1"/>
          </p:nvPr>
        </p:nvSpPr>
        <p:spPr>
          <a:xfrm>
            <a:off x="457200" y="1600200"/>
            <a:ext cx="1752600" cy="533399"/>
          </a:xfrm>
        </p:spPr>
        <p:txBody>
          <a:bodyPr/>
          <a:lstStyle/>
          <a:p>
            <a:pPr marL="0" indent="0">
              <a:buNone/>
            </a:pPr>
            <a:r>
              <a:rPr lang="en-US" dirty="0"/>
              <a:t>Position:</a:t>
            </a:r>
          </a:p>
        </p:txBody>
      </p:sp>
      <p:graphicFrame>
        <p:nvGraphicFramePr>
          <p:cNvPr id="22" name="Object 21" descr="r = r u sub r + z k"/>
          <p:cNvGraphicFramePr>
            <a:graphicFrameLocks noChangeAspect="1"/>
          </p:cNvGraphicFramePr>
          <p:nvPr/>
        </p:nvGraphicFramePr>
        <p:xfrm>
          <a:off x="3354070" y="1669638"/>
          <a:ext cx="1648460" cy="419100"/>
        </p:xfrm>
        <a:graphic>
          <a:graphicData uri="http://schemas.openxmlformats.org/presentationml/2006/ole">
            <mc:AlternateContent xmlns:mc="http://schemas.openxmlformats.org/markup-compatibility/2006">
              <mc:Choice xmlns:v="urn:schemas-microsoft-com:vml" Requires="v">
                <p:oleObj spid="_x0000_s101423" name="Equation" r:id="rId3" imgW="1498320" imgH="380880" progId="Equation.DSMT4">
                  <p:embed/>
                </p:oleObj>
              </mc:Choice>
              <mc:Fallback>
                <p:oleObj name="Equation" r:id="rId3" imgW="1498320" imgH="380880" progId="Equation.DSMT4">
                  <p:embed/>
                  <p:pic>
                    <p:nvPicPr>
                      <p:cNvPr id="22" name="Object 21" descr="r = r u sub r + z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070" y="1669638"/>
                        <a:ext cx="164846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2549404"/>
            <a:ext cx="1600200" cy="498595"/>
          </a:xfrm>
        </p:spPr>
        <p:txBody>
          <a:bodyPr/>
          <a:lstStyle/>
          <a:p>
            <a:pPr marL="0" indent="0">
              <a:buNone/>
            </a:pPr>
            <a:r>
              <a:rPr lang="pt-BR" dirty="0"/>
              <a:t>Velocity:</a:t>
            </a:r>
          </a:p>
        </p:txBody>
      </p:sp>
      <p:graphicFrame>
        <p:nvGraphicFramePr>
          <p:cNvPr id="23" name="Object 22" descr="v = r dot u sub r + r theta dot u sub theta + z dot k"/>
          <p:cNvGraphicFramePr>
            <a:graphicFrameLocks noChangeAspect="1"/>
          </p:cNvGraphicFramePr>
          <p:nvPr/>
        </p:nvGraphicFramePr>
        <p:xfrm>
          <a:off x="3335981" y="2594639"/>
          <a:ext cx="2640330" cy="461010"/>
        </p:xfrm>
        <a:graphic>
          <a:graphicData uri="http://schemas.openxmlformats.org/presentationml/2006/ole">
            <mc:AlternateContent xmlns:mc="http://schemas.openxmlformats.org/markup-compatibility/2006">
              <mc:Choice xmlns:v="urn:schemas-microsoft-com:vml" Requires="v">
                <p:oleObj spid="_x0000_s101424" name="Equation" r:id="rId5" imgW="2400120" imgH="419040" progId="Equation.DSMT4">
                  <p:embed/>
                </p:oleObj>
              </mc:Choice>
              <mc:Fallback>
                <p:oleObj name="Equation" r:id="rId5" imgW="2400120" imgH="419040" progId="Equation.DSMT4">
                  <p:embed/>
                  <p:pic>
                    <p:nvPicPr>
                      <p:cNvPr id="23" name="Object 22" descr="v = r dot u sub r + r theta dot u sub theta + z dot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5981" y="2594639"/>
                        <a:ext cx="2640330" cy="461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457200" y="3505200"/>
            <a:ext cx="2262554" cy="533400"/>
          </a:xfrm>
        </p:spPr>
        <p:txBody>
          <a:bodyPr/>
          <a:lstStyle/>
          <a:p>
            <a:pPr marL="0" indent="0">
              <a:buNone/>
            </a:pPr>
            <a:r>
              <a:rPr lang="de-DE" dirty="0"/>
              <a:t>Acceleration:</a:t>
            </a:r>
            <a:endParaRPr lang="en-US" dirty="0"/>
          </a:p>
        </p:txBody>
      </p:sp>
      <p:graphicFrame>
        <p:nvGraphicFramePr>
          <p:cNvPr id="24" name="Object 23" descr="a = left parenthesis r double dot minus r theta dot squared right parenthesis u sub r + left parenthesis r theta double dot + 2 r dot theta dot right parenthesis u sub theta + z double dot k"/>
          <p:cNvGraphicFramePr>
            <a:graphicFrameLocks noChangeAspect="1"/>
          </p:cNvGraphicFramePr>
          <p:nvPr/>
        </p:nvGraphicFramePr>
        <p:xfrm>
          <a:off x="3374714" y="3445815"/>
          <a:ext cx="4833620" cy="558800"/>
        </p:xfrm>
        <a:graphic>
          <a:graphicData uri="http://schemas.openxmlformats.org/presentationml/2006/ole">
            <mc:AlternateContent xmlns:mc="http://schemas.openxmlformats.org/markup-compatibility/2006">
              <mc:Choice xmlns:v="urn:schemas-microsoft-com:vml" Requires="v">
                <p:oleObj spid="_x0000_s101425" name="Equation" r:id="rId7" imgW="4394160" imgH="507960" progId="Equation.DSMT4">
                  <p:embed/>
                </p:oleObj>
              </mc:Choice>
              <mc:Fallback>
                <p:oleObj name="Equation" r:id="rId7" imgW="4394160" imgH="507960" progId="Equation.DSMT4">
                  <p:embed/>
                  <p:pic>
                    <p:nvPicPr>
                      <p:cNvPr id="24" name="Object 23" descr="a = left parenthesis r double dot minus r theta dot squared right parenthesis u sub r + left parenthesis r theta double dot + 2 r dot theta dot right parenthesis u sub theta + z double dot 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4714" y="3445815"/>
                        <a:ext cx="483362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861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Planets Move in Planes </a:t>
            </a:r>
            <a:r>
              <a:rPr lang="en-US" sz="2000" b="0" dirty="0"/>
              <a:t>(1 of 2)</a:t>
            </a:r>
            <a:endParaRPr lang="en-IN" sz="2000" b="0" dirty="0"/>
          </a:p>
        </p:txBody>
      </p:sp>
      <p:pic>
        <p:nvPicPr>
          <p:cNvPr id="6" name="Content Placeholder 5" descr="An illustration of a planet orbiting the sun. For long description in Notes pane, press F6.">
            <a:extLst>
              <a:ext uri="{FF2B5EF4-FFF2-40B4-BE49-F238E27FC236}">
                <a16:creationId xmlns:a16="http://schemas.microsoft.com/office/drawing/2014/main" id="{BABB1358-4D30-4619-84CF-E869D7520B8C}"/>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739384" y="1495991"/>
            <a:ext cx="5956816" cy="3685609"/>
          </a:xfrm>
        </p:spPr>
      </p:pic>
      <p:sp>
        <p:nvSpPr>
          <p:cNvPr id="3" name="Content Placeholder 2"/>
          <p:cNvSpPr>
            <a:spLocks noGrp="1"/>
          </p:cNvSpPr>
          <p:nvPr>
            <p:ph idx="1"/>
          </p:nvPr>
        </p:nvSpPr>
        <p:spPr>
          <a:xfrm>
            <a:off x="505630" y="5410200"/>
            <a:ext cx="8229600" cy="870692"/>
          </a:xfrm>
        </p:spPr>
        <p:txBody>
          <a:bodyPr/>
          <a:lstStyle/>
          <a:p>
            <a:pPr marL="0" indent="0">
              <a:buNone/>
            </a:pPr>
            <a:r>
              <a:rPr lang="en-US" dirty="0"/>
              <a:t>The force of gravity is directed along the line joining the centers of mass.</a:t>
            </a:r>
          </a:p>
        </p:txBody>
      </p:sp>
    </p:spTree>
    <p:extLst>
      <p:ext uri="{BB962C8B-B14F-4D97-AF65-F5344CB8AC3E}">
        <p14:creationId xmlns:p14="http://schemas.microsoft.com/office/powerpoint/2010/main" val="360108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Planets Move in Planes </a:t>
            </a:r>
            <a:r>
              <a:rPr lang="en-US" sz="2000" b="0" dirty="0"/>
              <a:t>(2 of 2)</a:t>
            </a:r>
            <a:endParaRPr lang="en-IN" dirty="0"/>
          </a:p>
        </p:txBody>
      </p:sp>
      <p:pic>
        <p:nvPicPr>
          <p:cNvPr id="6" name="Content Placeholder 5" descr="An illustration of a planet orbiting the sun. For long description in Notes pane, press F6.">
            <a:extLst>
              <a:ext uri="{FF2B5EF4-FFF2-40B4-BE49-F238E27FC236}">
                <a16:creationId xmlns:a16="http://schemas.microsoft.com/office/drawing/2014/main" id="{3A375C8F-478A-472A-8CC7-DCD3C1D2185C}"/>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1902943" y="1606204"/>
            <a:ext cx="5181600" cy="2932595"/>
          </a:xfrm>
        </p:spPr>
      </p:pic>
      <p:sp>
        <p:nvSpPr>
          <p:cNvPr id="3" name="Content Placeholder 2"/>
          <p:cNvSpPr>
            <a:spLocks noGrp="1"/>
          </p:cNvSpPr>
          <p:nvPr>
            <p:ph idx="1"/>
          </p:nvPr>
        </p:nvSpPr>
        <p:spPr>
          <a:xfrm>
            <a:off x="548905" y="4753844"/>
            <a:ext cx="8229600" cy="838199"/>
          </a:xfrm>
        </p:spPr>
        <p:txBody>
          <a:bodyPr/>
          <a:lstStyle/>
          <a:p>
            <a:pPr marL="0" indent="0">
              <a:buNone/>
            </a:pPr>
            <a:r>
              <a:rPr lang="en-US" dirty="0"/>
              <a:t>A planet that obeys Newton’s laws of gravitation and motion travels in the plane through the sun’s center</a:t>
            </a:r>
          </a:p>
        </p:txBody>
      </p:sp>
      <p:sp>
        <p:nvSpPr>
          <p:cNvPr id="23" name="Content Placeholder 22"/>
          <p:cNvSpPr>
            <a:spLocks noGrp="1"/>
          </p:cNvSpPr>
          <p:nvPr>
            <p:ph idx="13"/>
          </p:nvPr>
        </p:nvSpPr>
        <p:spPr>
          <a:xfrm>
            <a:off x="531343" y="5680617"/>
            <a:ext cx="3962400" cy="474789"/>
          </a:xfrm>
        </p:spPr>
        <p:txBody>
          <a:bodyPr/>
          <a:lstStyle/>
          <a:p>
            <a:pPr marL="0" indent="0">
              <a:buNone/>
            </a:pPr>
            <a:r>
              <a:rPr lang="en-US" dirty="0"/>
              <a:t>of mass perpendicular to</a:t>
            </a:r>
          </a:p>
        </p:txBody>
      </p:sp>
      <p:graphicFrame>
        <p:nvGraphicFramePr>
          <p:cNvPr id="25" name="Object 24" descr="C = r cross r dot."/>
          <p:cNvGraphicFramePr>
            <a:graphicFrameLocks noChangeAspect="1"/>
          </p:cNvGraphicFramePr>
          <p:nvPr/>
        </p:nvGraphicFramePr>
        <p:xfrm>
          <a:off x="4587505" y="5761368"/>
          <a:ext cx="1393273" cy="348318"/>
        </p:xfrm>
        <a:graphic>
          <a:graphicData uri="http://schemas.openxmlformats.org/presentationml/2006/ole">
            <mc:AlternateContent xmlns:mc="http://schemas.openxmlformats.org/markup-compatibility/2006">
              <mc:Choice xmlns:v="urn:schemas-microsoft-com:vml" Requires="v">
                <p:oleObj spid="_x0000_s102417" name="Equation" r:id="rId5" imgW="1117440" imgH="279360" progId="Equation.DSMT4">
                  <p:embed/>
                </p:oleObj>
              </mc:Choice>
              <mc:Fallback>
                <p:oleObj name="Equation" r:id="rId5" imgW="1117440" imgH="279360" progId="Equation.DSMT4">
                  <p:embed/>
                  <p:pic>
                    <p:nvPicPr>
                      <p:cNvPr id="25" name="Object 24" descr="C = r cross r d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505" y="5761368"/>
                        <a:ext cx="1393273" cy="348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20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Kepler’s First Law (Ellipse Law)</a:t>
            </a:r>
            <a:endParaRPr lang="en-IN" sz="3400" dirty="0"/>
          </a:p>
        </p:txBody>
      </p:sp>
      <p:sp>
        <p:nvSpPr>
          <p:cNvPr id="3" name="Content Placeholder 2"/>
          <p:cNvSpPr>
            <a:spLocks noGrp="1"/>
          </p:cNvSpPr>
          <p:nvPr>
            <p:ph idx="1"/>
          </p:nvPr>
        </p:nvSpPr>
        <p:spPr>
          <a:xfrm>
            <a:off x="457199" y="1600201"/>
            <a:ext cx="8563429" cy="838200"/>
          </a:xfrm>
        </p:spPr>
        <p:txBody>
          <a:bodyPr/>
          <a:lstStyle/>
          <a:p>
            <a:pPr marL="0" indent="0">
              <a:buNone/>
            </a:pPr>
            <a:r>
              <a:rPr lang="en-US" sz="2600" dirty="0"/>
              <a:t>Kepler’s first law says that a planet’s path is an ellipse with the sun at one focus. The eccentricity of the ellipse is</a:t>
            </a:r>
          </a:p>
        </p:txBody>
      </p:sp>
      <p:graphicFrame>
        <p:nvGraphicFramePr>
          <p:cNvPr id="22" name="Object 21" descr="e = start fraction r sub 0, upsilon sub 0 squared over G M end fraction minus 1"/>
          <p:cNvGraphicFramePr>
            <a:graphicFrameLocks noChangeAspect="1"/>
          </p:cNvGraphicFramePr>
          <p:nvPr/>
        </p:nvGraphicFramePr>
        <p:xfrm>
          <a:off x="3662835" y="2490538"/>
          <a:ext cx="1528045" cy="817639"/>
        </p:xfrm>
        <a:graphic>
          <a:graphicData uri="http://schemas.openxmlformats.org/presentationml/2006/ole">
            <mc:AlternateContent xmlns:mc="http://schemas.openxmlformats.org/markup-compatibility/2006">
              <mc:Choice xmlns:v="urn:schemas-microsoft-com:vml" Requires="v">
                <p:oleObj spid="_x0000_s103501" name="Equation" r:id="rId3" imgW="1447560" imgH="774360" progId="Equation.DSMT4">
                  <p:embed/>
                </p:oleObj>
              </mc:Choice>
              <mc:Fallback>
                <p:oleObj name="Equation" r:id="rId3" imgW="1447560" imgH="774360" progId="Equation.DSMT4">
                  <p:embed/>
                  <p:pic>
                    <p:nvPicPr>
                      <p:cNvPr id="22" name="Object 21" descr="e = start fraction r sub 0, upsilon sub 0 squared over G M end fraction minus 1"/>
                      <p:cNvPicPr>
                        <a:picLocks noChangeAspect="1" noChangeArrowheads="1"/>
                      </p:cNvPicPr>
                      <p:nvPr/>
                    </p:nvPicPr>
                    <p:blipFill>
                      <a:blip r:embed="rId4"/>
                      <a:srcRect/>
                      <a:stretch>
                        <a:fillRect/>
                      </a:stretch>
                    </p:blipFill>
                    <p:spPr bwMode="auto">
                      <a:xfrm>
                        <a:off x="3662835" y="2490538"/>
                        <a:ext cx="1528045" cy="817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434756"/>
            <a:ext cx="3962400" cy="471813"/>
          </a:xfrm>
        </p:spPr>
        <p:txBody>
          <a:bodyPr/>
          <a:lstStyle/>
          <a:p>
            <a:pPr marL="0" indent="0">
              <a:buNone/>
            </a:pPr>
            <a:r>
              <a:rPr lang="en-US" sz="2600" dirty="0"/>
              <a:t>and the polar equation is</a:t>
            </a:r>
          </a:p>
        </p:txBody>
      </p:sp>
      <p:graphicFrame>
        <p:nvGraphicFramePr>
          <p:cNvPr id="38" name="Object 37" descr="r = start fraction left parenthesis 1 + e right parenthesis r sub 0 over 1 + e cosine of theta end fraction."/>
          <p:cNvGraphicFramePr>
            <a:graphicFrameLocks noChangeAspect="1"/>
          </p:cNvGraphicFramePr>
          <p:nvPr/>
        </p:nvGraphicFramePr>
        <p:xfrm>
          <a:off x="3747549" y="3970527"/>
          <a:ext cx="1660394" cy="740607"/>
        </p:xfrm>
        <a:graphic>
          <a:graphicData uri="http://schemas.openxmlformats.org/presentationml/2006/ole">
            <mc:AlternateContent xmlns:mc="http://schemas.openxmlformats.org/markup-compatibility/2006">
              <mc:Choice xmlns:v="urn:schemas-microsoft-com:vml" Requires="v">
                <p:oleObj spid="_x0000_s103502" name="Equation" r:id="rId5" imgW="1765080" imgH="787320" progId="Equation.DSMT4">
                  <p:embed/>
                </p:oleObj>
              </mc:Choice>
              <mc:Fallback>
                <p:oleObj name="Equation" r:id="rId5" imgW="1765080" imgH="787320" progId="Equation.DSMT4">
                  <p:embed/>
                  <p:pic>
                    <p:nvPicPr>
                      <p:cNvPr id="38" name="Object 37" descr="r = start fraction left parenthesis 1 + e right parenthesis r sub 0 over 1 + e cosine of theta end fra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549" y="3970527"/>
                        <a:ext cx="1660394" cy="740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457200" y="4768848"/>
            <a:ext cx="775640" cy="471367"/>
          </a:xfrm>
        </p:spPr>
        <p:txBody>
          <a:bodyPr/>
          <a:lstStyle/>
          <a:p>
            <a:pPr marL="0" indent="0">
              <a:buNone/>
            </a:pPr>
            <a:r>
              <a:rPr lang="en-US" sz="2600" dirty="0"/>
              <a:t>Here</a:t>
            </a:r>
            <a:endParaRPr lang="en-IN" sz="2600" dirty="0"/>
          </a:p>
        </p:txBody>
      </p:sp>
      <p:graphicFrame>
        <p:nvGraphicFramePr>
          <p:cNvPr id="36" name="Object 35" descr="upsilon sub 0"/>
          <p:cNvGraphicFramePr>
            <a:graphicFrameLocks noChangeAspect="1"/>
          </p:cNvGraphicFramePr>
          <p:nvPr/>
        </p:nvGraphicFramePr>
        <p:xfrm>
          <a:off x="1321225" y="4763026"/>
          <a:ext cx="321665" cy="438635"/>
        </p:xfrm>
        <a:graphic>
          <a:graphicData uri="http://schemas.openxmlformats.org/presentationml/2006/ole">
            <mc:AlternateContent xmlns:mc="http://schemas.openxmlformats.org/markup-compatibility/2006">
              <mc:Choice xmlns:v="urn:schemas-microsoft-com:vml" Requires="v">
                <p:oleObj spid="_x0000_s103503" name="Equation" r:id="rId7" imgW="279360" imgH="380880" progId="Equation.DSMT4">
                  <p:embed/>
                </p:oleObj>
              </mc:Choice>
              <mc:Fallback>
                <p:oleObj name="Equation" r:id="rId7" imgW="279360" imgH="380880" progId="Equation.DSMT4">
                  <p:embed/>
                  <p:pic>
                    <p:nvPicPr>
                      <p:cNvPr id="36" name="Object 35" descr="upsilon sub 0"/>
                      <p:cNvPicPr>
                        <a:picLocks noChangeAspect="1" noChangeArrowheads="1"/>
                      </p:cNvPicPr>
                      <p:nvPr/>
                    </p:nvPicPr>
                    <p:blipFill>
                      <a:blip r:embed="rId8"/>
                      <a:srcRect/>
                      <a:stretch>
                        <a:fillRect/>
                      </a:stretch>
                    </p:blipFill>
                    <p:spPr bwMode="auto">
                      <a:xfrm>
                        <a:off x="1321225" y="4763026"/>
                        <a:ext cx="321665" cy="438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Content Placeholder 27"/>
          <p:cNvSpPr>
            <a:spLocks noGrp="1"/>
          </p:cNvSpPr>
          <p:nvPr>
            <p:ph idx="1"/>
          </p:nvPr>
        </p:nvSpPr>
        <p:spPr>
          <a:xfrm>
            <a:off x="1731275" y="4781588"/>
            <a:ext cx="6818365" cy="446904"/>
          </a:xfrm>
        </p:spPr>
        <p:txBody>
          <a:bodyPr/>
          <a:lstStyle/>
          <a:p>
            <a:pPr marL="0" indent="0">
              <a:buNone/>
            </a:pPr>
            <a:r>
              <a:rPr lang="en-US" sz="2600" dirty="0"/>
              <a:t>is the speed when the planet is positioned at</a:t>
            </a:r>
            <a:endParaRPr lang="en-IN" sz="2600" dirty="0"/>
          </a:p>
        </p:txBody>
      </p:sp>
      <p:sp>
        <p:nvSpPr>
          <p:cNvPr id="30" name="Content Placeholder 29"/>
          <p:cNvSpPr>
            <a:spLocks noGrp="1"/>
          </p:cNvSpPr>
          <p:nvPr>
            <p:ph idx="1"/>
          </p:nvPr>
        </p:nvSpPr>
        <p:spPr>
          <a:xfrm>
            <a:off x="457200" y="5308267"/>
            <a:ext cx="3202083" cy="457352"/>
          </a:xfrm>
        </p:spPr>
        <p:txBody>
          <a:bodyPr/>
          <a:lstStyle/>
          <a:p>
            <a:pPr marL="0" indent="0">
              <a:buNone/>
            </a:pPr>
            <a:r>
              <a:rPr lang="en-US" sz="2600" dirty="0"/>
              <a:t>its minimum distance</a:t>
            </a:r>
            <a:endParaRPr lang="en-IN" sz="2600" dirty="0"/>
          </a:p>
        </p:txBody>
      </p:sp>
      <p:graphicFrame>
        <p:nvGraphicFramePr>
          <p:cNvPr id="37" name="Object 36" descr="r sub 0"/>
          <p:cNvGraphicFramePr>
            <a:graphicFrameLocks noChangeAspect="1"/>
          </p:cNvGraphicFramePr>
          <p:nvPr/>
        </p:nvGraphicFramePr>
        <p:xfrm>
          <a:off x="3813926" y="5284589"/>
          <a:ext cx="251460" cy="474980"/>
        </p:xfrm>
        <a:graphic>
          <a:graphicData uri="http://schemas.openxmlformats.org/presentationml/2006/ole">
            <mc:AlternateContent xmlns:mc="http://schemas.openxmlformats.org/markup-compatibility/2006">
              <mc:Choice xmlns:v="urn:schemas-microsoft-com:vml" Requires="v">
                <p:oleObj spid="_x0000_s103504" name="Equation" r:id="rId9" imgW="228600" imgH="431640" progId="Equation.DSMT4">
                  <p:embed/>
                </p:oleObj>
              </mc:Choice>
              <mc:Fallback>
                <p:oleObj name="Equation" r:id="rId9" imgW="228600" imgH="431640" progId="Equation.DSMT4">
                  <p:embed/>
                  <p:pic>
                    <p:nvPicPr>
                      <p:cNvPr id="37" name="Object 36" descr="r sub 0"/>
                      <p:cNvPicPr/>
                      <p:nvPr/>
                    </p:nvPicPr>
                    <p:blipFill>
                      <a:blip r:embed="rId10"/>
                      <a:stretch>
                        <a:fillRect/>
                      </a:stretch>
                    </p:blipFill>
                    <p:spPr>
                      <a:xfrm>
                        <a:off x="3813926" y="5284589"/>
                        <a:ext cx="251460" cy="474980"/>
                      </a:xfrm>
                      <a:prstGeom prst="rect">
                        <a:avLst/>
                      </a:prstGeom>
                    </p:spPr>
                  </p:pic>
                </p:oleObj>
              </mc:Fallback>
            </mc:AlternateContent>
          </a:graphicData>
        </a:graphic>
      </p:graphicFrame>
      <p:sp>
        <p:nvSpPr>
          <p:cNvPr id="32" name="Content Placeholder 31"/>
          <p:cNvSpPr>
            <a:spLocks noGrp="1"/>
          </p:cNvSpPr>
          <p:nvPr>
            <p:ph idx="1"/>
          </p:nvPr>
        </p:nvSpPr>
        <p:spPr>
          <a:xfrm>
            <a:off x="4220029" y="5324894"/>
            <a:ext cx="3857171" cy="466306"/>
          </a:xfrm>
        </p:spPr>
        <p:txBody>
          <a:bodyPr/>
          <a:lstStyle/>
          <a:p>
            <a:pPr marL="0" indent="0">
              <a:buNone/>
            </a:pPr>
            <a:r>
              <a:rPr lang="en-US" sz="2600" dirty="0"/>
              <a:t>from the sun. The sun’s</a:t>
            </a:r>
            <a:endParaRPr lang="en-IN" sz="2600" dirty="0"/>
          </a:p>
        </p:txBody>
      </p:sp>
      <p:sp>
        <p:nvSpPr>
          <p:cNvPr id="34" name="Content Placeholder 33"/>
          <p:cNvSpPr>
            <a:spLocks noGrp="1"/>
          </p:cNvSpPr>
          <p:nvPr>
            <p:ph idx="1"/>
          </p:nvPr>
        </p:nvSpPr>
        <p:spPr>
          <a:xfrm>
            <a:off x="457200" y="5856517"/>
            <a:ext cx="1676400" cy="468083"/>
          </a:xfrm>
        </p:spPr>
        <p:txBody>
          <a:bodyPr/>
          <a:lstStyle/>
          <a:p>
            <a:pPr marL="0" indent="0">
              <a:buNone/>
            </a:pPr>
            <a:r>
              <a:rPr lang="en-US" sz="2600" dirty="0"/>
              <a:t>mass </a:t>
            </a:r>
            <a:r>
              <a:rPr lang="en-US" sz="2600" i="1" dirty="0"/>
              <a:t>M</a:t>
            </a:r>
            <a:r>
              <a:rPr lang="en-US" sz="2600" dirty="0"/>
              <a:t> is</a:t>
            </a:r>
            <a:endParaRPr lang="en-IN" sz="2600" dirty="0"/>
          </a:p>
        </p:txBody>
      </p:sp>
      <p:graphicFrame>
        <p:nvGraphicFramePr>
          <p:cNvPr id="35" name="Object 34" descr="1.99 times 10 to the power of 30, kilograms."/>
          <p:cNvGraphicFramePr>
            <a:graphicFrameLocks noChangeAspect="1"/>
          </p:cNvGraphicFramePr>
          <p:nvPr/>
        </p:nvGraphicFramePr>
        <p:xfrm>
          <a:off x="2209800" y="5869256"/>
          <a:ext cx="1714500" cy="406400"/>
        </p:xfrm>
        <a:graphic>
          <a:graphicData uri="http://schemas.openxmlformats.org/presentationml/2006/ole">
            <mc:AlternateContent xmlns:mc="http://schemas.openxmlformats.org/markup-compatibility/2006">
              <mc:Choice xmlns:v="urn:schemas-microsoft-com:vml" Requires="v">
                <p:oleObj spid="_x0000_s103505" name="Equation" r:id="rId11" imgW="1714320" imgH="406080" progId="Equation.DSMT4">
                  <p:embed/>
                </p:oleObj>
              </mc:Choice>
              <mc:Fallback>
                <p:oleObj name="Equation" r:id="rId11" imgW="1714320" imgH="406080" progId="Equation.DSMT4">
                  <p:embed/>
                  <p:pic>
                    <p:nvPicPr>
                      <p:cNvPr id="35" name="Object 34" descr="1.99 times 10 to the power of 30, kilograms."/>
                      <p:cNvPicPr>
                        <a:picLocks noChangeAspect="1" noChangeArrowheads="1"/>
                      </p:cNvPicPr>
                      <p:nvPr/>
                    </p:nvPicPr>
                    <p:blipFill>
                      <a:blip r:embed="rId12"/>
                      <a:srcRect/>
                      <a:stretch>
                        <a:fillRect/>
                      </a:stretch>
                    </p:blipFill>
                    <p:spPr bwMode="auto">
                      <a:xfrm>
                        <a:off x="2209800" y="5869256"/>
                        <a:ext cx="17145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461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Kepler’s Second Law (Equal Area Law) </a:t>
            </a:r>
            <a:r>
              <a:rPr lang="en-US" sz="2000" b="0" dirty="0"/>
              <a:t>(1 of 2)</a:t>
            </a:r>
            <a:endParaRPr lang="en-IN" sz="2000" b="0" dirty="0"/>
          </a:p>
        </p:txBody>
      </p:sp>
      <p:pic>
        <p:nvPicPr>
          <p:cNvPr id="6" name="Content Placeholder 5" descr="A planet is moving around the sun in an elliptical path in counterclockwise direction. A vector r from the sun extends to the planet on the elliptical path.">
            <a:extLst>
              <a:ext uri="{FF2B5EF4-FFF2-40B4-BE49-F238E27FC236}">
                <a16:creationId xmlns:a16="http://schemas.microsoft.com/office/drawing/2014/main" id="{1D2105CC-4332-4575-8208-F54120931425}"/>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443375" y="1905000"/>
            <a:ext cx="6257249" cy="2819400"/>
          </a:xfrm>
        </p:spPr>
      </p:pic>
      <p:sp>
        <p:nvSpPr>
          <p:cNvPr id="3" name="Content Placeholder 2"/>
          <p:cNvSpPr>
            <a:spLocks noGrp="1"/>
          </p:cNvSpPr>
          <p:nvPr>
            <p:ph idx="1"/>
          </p:nvPr>
        </p:nvSpPr>
        <p:spPr>
          <a:xfrm>
            <a:off x="457200" y="5181600"/>
            <a:ext cx="8229600" cy="914399"/>
          </a:xfrm>
        </p:spPr>
        <p:txBody>
          <a:bodyPr/>
          <a:lstStyle/>
          <a:p>
            <a:pPr marL="0" indent="0">
              <a:buNone/>
            </a:pPr>
            <a:r>
              <a:rPr lang="en-US" dirty="0"/>
              <a:t>The line joining a planet to its sun sweeps over equal areas in equal times.</a:t>
            </a:r>
          </a:p>
        </p:txBody>
      </p:sp>
    </p:spTree>
    <p:extLst>
      <p:ext uri="{BB962C8B-B14F-4D97-AF65-F5344CB8AC3E}">
        <p14:creationId xmlns:p14="http://schemas.microsoft.com/office/powerpoint/2010/main" val="256764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729BE1-8109-4334-B486-C5687F3E5873}">
  <ds:schemaRefs>
    <ds:schemaRef ds:uri="http://schemas.microsoft.com/sharepoint/v3/contenttype/forms"/>
  </ds:schemaRefs>
</ds:datastoreItem>
</file>

<file path=customXml/itemProps2.xml><?xml version="1.0" encoding="utf-8"?>
<ds:datastoreItem xmlns:ds="http://schemas.openxmlformats.org/officeDocument/2006/customXml" ds:itemID="{F29AA705-8AB3-4C9D-B3AB-3BC3374F0410}">
  <ds:schemaRefs>
    <ds:schemaRef ds:uri="http://purl.org/dc/elements/1.1/"/>
    <ds:schemaRef ds:uri="7c1bd8dc-4e40-424f-a15f-9ffcd522197f"/>
    <ds:schemaRef ds:uri="http://purl.org/dc/terms/"/>
    <ds:schemaRef ds:uri="6125ffc9-2c56-435e-8267-1393444907b2"/>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EF0AD63-C682-412B-9196-8DCC7A17E4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Horizon</Template>
  <TotalTime>17909</TotalTime>
  <Words>825</Words>
  <Application>Microsoft Office PowerPoint</Application>
  <PresentationFormat>On-screen Show (4:3)</PresentationFormat>
  <Paragraphs>52</Paragraphs>
  <Slides>12</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1" baseType="lpstr">
      <vt:lpstr>Arial</vt:lpstr>
      <vt:lpstr>Arial (Heading)</vt:lpstr>
      <vt:lpstr>Noto Sans Symbols</vt:lpstr>
      <vt:lpstr>Times New Roman</vt:lpstr>
      <vt:lpstr>Verdana</vt:lpstr>
      <vt:lpstr>Wingdings</vt:lpstr>
      <vt:lpstr>508 Lecture</vt:lpstr>
      <vt:lpstr>1_508 Lecture</vt:lpstr>
      <vt:lpstr>Equation</vt:lpstr>
      <vt:lpstr>Thomas’ Calculus: Early Transcendentals</vt:lpstr>
      <vt:lpstr>Section 13.6 Velocity and Acceleration in Polar Coordinates</vt:lpstr>
      <vt:lpstr>Motion in Polar and Cylindrical Coordinates (1 of 3)</vt:lpstr>
      <vt:lpstr>Motion in Polar and Cylindrical Coordinates (2 of 3)</vt:lpstr>
      <vt:lpstr>Motion in Polar and Cylindrical Coordinates (3 of 3)</vt:lpstr>
      <vt:lpstr>Planets Move in Planes (1 of 2)</vt:lpstr>
      <vt:lpstr>Planets Move in Planes (2 of 2)</vt:lpstr>
      <vt:lpstr>Kepler’s First Law (Ellipse Law)</vt:lpstr>
      <vt:lpstr>Kepler’s Second Law (Equal Area Law) (1 of 2)</vt:lpstr>
      <vt:lpstr>Kepler’s Second Law (Equal Area Law) (2 of 2)</vt:lpstr>
      <vt:lpstr>Kepler’s Third Law (Time–Distance Law)</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13, Vector-Valued Functions and Motion in Space</dc:title>
  <dc:subject>Math</dc:subject>
  <dc:creator>Hass/Heil/Bogacki/Weir</dc:creator>
  <cp:keywords>Thomas’ Calculus</cp:keywords>
  <dc:description>Long description alt-text is inserted in the notes pane.</dc:description>
  <cp:lastModifiedBy>Chellapandi Murugan</cp:lastModifiedBy>
  <cp:revision>5515</cp:revision>
  <dcterms:created xsi:type="dcterms:W3CDTF">2014-07-14T20:04:21Z</dcterms:created>
  <dcterms:modified xsi:type="dcterms:W3CDTF">2022-04-27T02:47:39Z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