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53"/>
  </p:notesMasterIdLst>
  <p:handoutMasterIdLst>
    <p:handoutMasterId r:id="rId54"/>
  </p:handoutMasterIdLst>
  <p:sldIdLst>
    <p:sldId id="786" r:id="rId6"/>
    <p:sldId id="740" r:id="rId7"/>
    <p:sldId id="741" r:id="rId8"/>
    <p:sldId id="742" r:id="rId9"/>
    <p:sldId id="743" r:id="rId10"/>
    <p:sldId id="744" r:id="rId11"/>
    <p:sldId id="745" r:id="rId12"/>
    <p:sldId id="746" r:id="rId13"/>
    <p:sldId id="747" r:id="rId14"/>
    <p:sldId id="748" r:id="rId15"/>
    <p:sldId id="749" r:id="rId16"/>
    <p:sldId id="750" r:id="rId17"/>
    <p:sldId id="751" r:id="rId18"/>
    <p:sldId id="752" r:id="rId19"/>
    <p:sldId id="753" r:id="rId20"/>
    <p:sldId id="754" r:id="rId21"/>
    <p:sldId id="755" r:id="rId22"/>
    <p:sldId id="756" r:id="rId23"/>
    <p:sldId id="757" r:id="rId24"/>
    <p:sldId id="758" r:id="rId25"/>
    <p:sldId id="759" r:id="rId26"/>
    <p:sldId id="760" r:id="rId27"/>
    <p:sldId id="761" r:id="rId28"/>
    <p:sldId id="762" r:id="rId29"/>
    <p:sldId id="763" r:id="rId30"/>
    <p:sldId id="764" r:id="rId31"/>
    <p:sldId id="765" r:id="rId32"/>
    <p:sldId id="766" r:id="rId33"/>
    <p:sldId id="767" r:id="rId34"/>
    <p:sldId id="768" r:id="rId35"/>
    <p:sldId id="769" r:id="rId36"/>
    <p:sldId id="770" r:id="rId37"/>
    <p:sldId id="771" r:id="rId38"/>
    <p:sldId id="772" r:id="rId39"/>
    <p:sldId id="773" r:id="rId40"/>
    <p:sldId id="774" r:id="rId41"/>
    <p:sldId id="775" r:id="rId42"/>
    <p:sldId id="776" r:id="rId43"/>
    <p:sldId id="777" r:id="rId44"/>
    <p:sldId id="778" r:id="rId45"/>
    <p:sldId id="779" r:id="rId46"/>
    <p:sldId id="780" r:id="rId47"/>
    <p:sldId id="781" r:id="rId48"/>
    <p:sldId id="782" r:id="rId49"/>
    <p:sldId id="783" r:id="rId50"/>
    <p:sldId id="784" r:id="rId51"/>
    <p:sldId id="785" r:id="rId52"/>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6" orient="horz" pos="768" userDrawn="1">
          <p15:clr>
            <a:srgbClr val="A4A3A4"/>
          </p15:clr>
        </p15:guide>
        <p15:guide id="7" orient="horz" pos="1008" userDrawn="1">
          <p15:clr>
            <a:srgbClr val="A4A3A4"/>
          </p15:clr>
        </p15:guide>
        <p15:guide id="8"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4841" autoAdjust="0"/>
  </p:normalViewPr>
  <p:slideViewPr>
    <p:cSldViewPr>
      <p:cViewPr varScale="1">
        <p:scale>
          <a:sx n="93" d="100"/>
          <a:sy n="93" d="100"/>
        </p:scale>
        <p:origin x="2124" y="84"/>
      </p:cViewPr>
      <p:guideLst>
        <p:guide pos="288"/>
        <p:guide orient="horz" pos="768"/>
        <p:guide orient="horz" pos="1008"/>
        <p:guide orient="horz" pos="3984"/>
      </p:guideLst>
    </p:cSldViewPr>
  </p:slideViewPr>
  <p:outlineViewPr>
    <p:cViewPr>
      <p:scale>
        <a:sx n="33" d="100"/>
        <a:sy n="33" d="100"/>
      </p:scale>
      <p:origin x="0" y="-3048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8417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computer generated graph, a, depicts a curve on an x y z plane. The curve has a crest at both the second and fourth octants and a trough at both the fifth and seventh octants. The two dimensional graph, b, depicts three lines with labels, in each quadrant. The lines start from the origin. The three lines in the first quadrant are </a:t>
            </a:r>
            <a:r>
              <a:rPr lang="en-GB" dirty="0" err="1"/>
              <a:t>labeled</a:t>
            </a:r>
            <a:r>
              <a:rPr lang="en-GB" dirty="0"/>
              <a:t>, 0.8, 1, and 0.8. The three lines in the second quadrant are </a:t>
            </a:r>
            <a:r>
              <a:rPr lang="en-GB" dirty="0" err="1"/>
              <a:t>labeled</a:t>
            </a:r>
            <a:r>
              <a:rPr lang="en-GB" dirty="0"/>
              <a:t>, negative 0.8, negative 1, and negative 0.8. The three lines in the third quadrant are </a:t>
            </a:r>
            <a:r>
              <a:rPr lang="en-GB" dirty="0" err="1"/>
              <a:t>labeled</a:t>
            </a:r>
            <a:r>
              <a:rPr lang="en-GB" dirty="0"/>
              <a:t>, 0.8, 1, and 0.8. The three lines in the fourth quadrant are </a:t>
            </a:r>
            <a:r>
              <a:rPr lang="en-GB" dirty="0" err="1"/>
              <a:t>labeled</a:t>
            </a:r>
            <a:r>
              <a:rPr lang="en-GB" dirty="0"/>
              <a:t>, negative 0.8, negative 1, and negative 0.8.</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09836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computer generated graph, a, depicts a curve on an x y z plane. The irregular curve passes through x = 1, x = negative 1, y = 1, y = negative 1, z = 1, and z = negative 1. The two dimensional graph, b, depicts ten concave up curves starting from the origin, in each quadrant. Three curves in the first quadrant are </a:t>
            </a:r>
            <a:r>
              <a:rPr lang="en-GB" dirty="0" err="1"/>
              <a:t>labeled</a:t>
            </a:r>
            <a:r>
              <a:rPr lang="en-GB" dirty="0"/>
              <a:t>, k = 10, k = 3, and k = 1, respectively. Two concave down curves in the fourth quadrant are </a:t>
            </a:r>
            <a:r>
              <a:rPr lang="en-GB" dirty="0" err="1"/>
              <a:t>labeled</a:t>
            </a:r>
            <a:r>
              <a:rPr lang="en-GB" dirty="0"/>
              <a:t>, k = negative 0.1 and k = negative 1, respectively.</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15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47</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6980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x y plane has an irregular domain, D, which encloses a point marked in the second quadrant, a point (x, y) in the first quadrant, and a point (a, b) in the fourth quadrant. An arrow, f, from (x, y) points toward point f of x and y on the z axis. An arrow from (a, b) points toward point f of a and b on the z axis. An arrow from the point marked in the second quadrant points toward a point that is between point f of a and b and 0 on the z axis.</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45511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circle is drawn with dashed lines inside the region R. The </a:t>
            </a:r>
            <a:r>
              <a:rPr lang="en-GB" dirty="0" err="1"/>
              <a:t>center</a:t>
            </a:r>
            <a:r>
              <a:rPr lang="en-GB" dirty="0"/>
              <a:t> of the circle is (x sub 0, y sub 0). The second irregular region R is </a:t>
            </a:r>
            <a:r>
              <a:rPr lang="en-GB" dirty="0" err="1"/>
              <a:t>labeled</a:t>
            </a:r>
            <a:r>
              <a:rPr lang="en-GB" dirty="0"/>
              <a:t>, boundary point. A circle is drawn with dashed lines on the boundary line of the second irregular region R. The </a:t>
            </a:r>
            <a:r>
              <a:rPr lang="en-GB" dirty="0" err="1"/>
              <a:t>center</a:t>
            </a:r>
            <a:r>
              <a:rPr lang="en-GB" dirty="0"/>
              <a:t> of the circle is (x sub 0, y sub 0), which lies on the boundary line of R.</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7559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x y plane depicts a shaded circle without a boundary line. The circle has its </a:t>
            </a:r>
            <a:r>
              <a:rPr lang="en-GB" dirty="0" err="1"/>
              <a:t>center</a:t>
            </a:r>
            <a:r>
              <a:rPr lang="en-GB" dirty="0"/>
              <a:t> at the origin. A small circle is drawn with dashed lines in the first quadrant. The text denoting the graph reads, left brace left parenthesis x, y right parenthesis vertical bar x squared + y squared is less than 1 right brace. Open unit disk. Every point an interior point. The second x y plane depicts a circle with a boundary line. The circle has its </a:t>
            </a:r>
            <a:r>
              <a:rPr lang="en-GB" dirty="0" err="1"/>
              <a:t>center</a:t>
            </a:r>
            <a:r>
              <a:rPr lang="en-GB" dirty="0"/>
              <a:t> at the origin. A small circle is drawn with dashed lines in the first quadrant, with its </a:t>
            </a:r>
            <a:r>
              <a:rPr lang="en-GB" dirty="0" err="1"/>
              <a:t>center</a:t>
            </a:r>
            <a:r>
              <a:rPr lang="en-GB" dirty="0"/>
              <a:t> lying on the boundary of the circle. The text denoting the graph reads, left brace left parenthesis x, y right parenthesis vertical bar x squared + y squared = 1 right brace. Boundary of unit disk. The unit circle. The third x y plane depicts a shaded circle with a boundary line. The circle has its </a:t>
            </a:r>
            <a:r>
              <a:rPr lang="en-GB" dirty="0" err="1"/>
              <a:t>center</a:t>
            </a:r>
            <a:r>
              <a:rPr lang="en-GB" dirty="0"/>
              <a:t> at the origin. The text denoting the graph reads, left brace left parenthesis x, y right parenthesis vertical bar x squared + y squared is less than or equal to 1 right brace. Closed unit disk. Contains all boundary points.</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94095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parabola passes through (negative 1, 1), (0, 0), and (1, 1). The region that lies within the parabola is shaded. The shaded region is </a:t>
            </a:r>
            <a:r>
              <a:rPr lang="en-GB" dirty="0" err="1"/>
              <a:t>labeled</a:t>
            </a:r>
            <a:r>
              <a:rPr lang="en-GB" dirty="0"/>
              <a:t>, interior points, where y minus x squared is greater than 0. The right portion of the parabola in the first quadrant is </a:t>
            </a:r>
            <a:r>
              <a:rPr lang="en-GB" dirty="0" err="1"/>
              <a:t>labeled</a:t>
            </a:r>
            <a:r>
              <a:rPr lang="en-GB" dirty="0"/>
              <a:t>, the parabola y minus x squared = 0 is the boundary. The left portion of the parabola in the second quadrant is </a:t>
            </a:r>
            <a:r>
              <a:rPr lang="en-GB" dirty="0" err="1"/>
              <a:t>labeled</a:t>
            </a:r>
            <a:r>
              <a:rPr lang="en-GB" dirty="0"/>
              <a:t>, outside, y minus x squared is less than 0.</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431547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Three level curves are drawn at the base of the paraboloid. The paraboloid is </a:t>
            </a:r>
            <a:r>
              <a:rPr lang="en-GB" dirty="0" err="1"/>
              <a:t>labeled</a:t>
            </a:r>
            <a:r>
              <a:rPr lang="en-GB" dirty="0"/>
              <a:t>, the surface z = f of x and y = 100 minus x squared minus y squared is the graph of f. The first and outermost level curve is </a:t>
            </a:r>
            <a:r>
              <a:rPr lang="en-GB" dirty="0" err="1"/>
              <a:t>labeled</a:t>
            </a:r>
            <a:r>
              <a:rPr lang="en-GB" dirty="0"/>
              <a:t>, f of x and y = 0. The second level curve is </a:t>
            </a:r>
            <a:r>
              <a:rPr lang="en-GB" dirty="0" err="1"/>
              <a:t>labeled</a:t>
            </a:r>
            <a:r>
              <a:rPr lang="en-GB" dirty="0"/>
              <a:t>, f of x and y = 51, a typical level curve in the function’s domain. The third and innermost level curve is </a:t>
            </a:r>
            <a:r>
              <a:rPr lang="en-GB" dirty="0" err="1"/>
              <a:t>labeled</a:t>
            </a:r>
            <a:r>
              <a:rPr lang="en-GB" dirty="0"/>
              <a:t>, f of x and y = 75.</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71932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outermost surface is </a:t>
            </a:r>
            <a:r>
              <a:rPr lang="en-GB" dirty="0" err="1"/>
              <a:t>labeled</a:t>
            </a:r>
            <a:r>
              <a:rPr lang="en-GB" dirty="0"/>
              <a:t>, the square root of start expression x squared + y squared + z squared end expression = 3. The second surface is </a:t>
            </a:r>
            <a:r>
              <a:rPr lang="en-GB" dirty="0" err="1"/>
              <a:t>labeled</a:t>
            </a:r>
            <a:r>
              <a:rPr lang="en-GB" dirty="0"/>
              <a:t>, the square root of start expression x squared + y squared + z squared end expression = 2. The innermost surface is </a:t>
            </a:r>
            <a:r>
              <a:rPr lang="en-GB" dirty="0" err="1"/>
              <a:t>labeled</a:t>
            </a:r>
            <a:r>
              <a:rPr lang="en-GB" dirty="0"/>
              <a:t>, the square root of start expression x squared + y squared + z squared end expression = 1.</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805647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illustration depicts a solid ball inside an irregular region. The </a:t>
            </a:r>
            <a:r>
              <a:rPr lang="en-GB" dirty="0" err="1"/>
              <a:t>center</a:t>
            </a:r>
            <a:r>
              <a:rPr lang="en-GB" dirty="0"/>
              <a:t> of the solid ball is (x sub 0, y sub 0, z sub 0). The second illustration depicts an irregular region. Half portion of a solid ball lies inside the irregular region. The </a:t>
            </a:r>
            <a:r>
              <a:rPr lang="en-GB" dirty="0" err="1"/>
              <a:t>center</a:t>
            </a:r>
            <a:r>
              <a:rPr lang="en-GB" dirty="0"/>
              <a:t> of the solid ball is (x sub 0, y sub 0, z sub 0).</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12593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circle is drawn with dashed lines inside an irregular domain D, which lies in the y z plane. The </a:t>
            </a:r>
            <a:r>
              <a:rPr lang="en-GB" dirty="0" err="1"/>
              <a:t>center</a:t>
            </a:r>
            <a:r>
              <a:rPr lang="en-GB" dirty="0"/>
              <a:t> of the circle is (x sub 0, y sub 0) and radius is delta. Point (x, y) lies inside the circle. Three points, L minus epsilon, L, and L + epsilon, are marked on the separate z axis. The points, L minus epsilon and L + epsilon, are marked with a left parenthesis and a right parenthesis, respectively. An arrow </a:t>
            </a:r>
            <a:r>
              <a:rPr lang="en-GB" dirty="0" err="1"/>
              <a:t>labeled</a:t>
            </a:r>
            <a:r>
              <a:rPr lang="en-GB" dirty="0"/>
              <a:t>, f, starts from (x, y) in the y z plane to a point that lies between L minus epsilon and L, on the z axis.</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46404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3040126540"/>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25657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090891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646132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77145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4952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66059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709668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294565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083092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26882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161350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687496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1204244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19043230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26974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326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87975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82967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578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8324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3293915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jp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3"/>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71680966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3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6.xml"/><Relationship Id="rId7" Type="http://schemas.openxmlformats.org/officeDocument/2006/relationships/oleObject" Target="../embeddings/oleObject34.bin"/><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33.bin"/><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44.wmf"/><Relationship Id="rId5" Type="http://schemas.openxmlformats.org/officeDocument/2006/relationships/oleObject" Target="../embeddings/oleObject36.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1.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8.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53.wmf"/><Relationship Id="rId5" Type="http://schemas.openxmlformats.org/officeDocument/2006/relationships/oleObject" Target="../embeddings/oleObject4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1.xml"/><Relationship Id="rId1" Type="http://schemas.openxmlformats.org/officeDocument/2006/relationships/vmlDrawing" Target="../drawings/vmlDrawing13.vml"/><Relationship Id="rId4" Type="http://schemas.openxmlformats.org/officeDocument/2006/relationships/image" Target="../media/image56.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49.bin"/><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60.wmf"/><Relationship Id="rId5" Type="http://schemas.openxmlformats.org/officeDocument/2006/relationships/oleObject" Target="../embeddings/oleObject51.bin"/><Relationship Id="rId4" Type="http://schemas.openxmlformats.org/officeDocument/2006/relationships/image" Target="../media/image5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image" Target="../media/image6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8.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65.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9.bin"/><Relationship Id="rId14" Type="http://schemas.openxmlformats.org/officeDocument/2006/relationships/image" Target="../media/image69.wmf"/></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notesSlide" Target="../notesSlides/notesSlide9.xml"/><Relationship Id="rId7" Type="http://schemas.openxmlformats.org/officeDocument/2006/relationships/oleObject" Target="../embeddings/oleObject63.bin"/><Relationship Id="rId12" Type="http://schemas.openxmlformats.org/officeDocument/2006/relationships/image" Target="../media/image72.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4.wmf"/><Relationship Id="rId4" Type="http://schemas.openxmlformats.org/officeDocument/2006/relationships/image" Target="../media/image73.png"/><Relationship Id="rId9" Type="http://schemas.openxmlformats.org/officeDocument/2006/relationships/oleObject" Target="../embeddings/oleObject64.bin"/></Relationships>
</file>

<file path=ppt/slides/_rels/slide2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75.wmf"/><Relationship Id="rId5" Type="http://schemas.openxmlformats.org/officeDocument/2006/relationships/oleObject" Target="../embeddings/oleObject67.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9.bin"/></Relationships>
</file>

<file path=ppt/slides/_rels/slide2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79.wmf"/><Relationship Id="rId5" Type="http://schemas.openxmlformats.org/officeDocument/2006/relationships/oleObject" Target="../embeddings/oleObject71.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3.bin"/></Relationships>
</file>

<file path=ppt/slides/_rels/slide29.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6.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83.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1.wmf"/><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88.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2.bin"/><Relationship Id="rId14" Type="http://schemas.openxmlformats.org/officeDocument/2006/relationships/image" Target="../media/image92.wmf"/></Relationships>
</file>

<file path=ppt/slides/_rels/slide3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8.wmf"/><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95.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88.bin"/></Relationships>
</file>

<file path=ppt/slides/_rels/slide33.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100.wmf"/><Relationship Id="rId5" Type="http://schemas.openxmlformats.org/officeDocument/2006/relationships/oleObject" Target="../embeddings/oleObject91.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93.bin"/></Relationships>
</file>

<file path=ppt/slides/_rels/slide34.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104.wmf"/><Relationship Id="rId5" Type="http://schemas.openxmlformats.org/officeDocument/2006/relationships/oleObject" Target="../embeddings/oleObject95.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97.bin"/></Relationships>
</file>

<file path=ppt/slides/_rels/slide35.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11.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08.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1.bin"/></Relationships>
</file>

<file path=ppt/slides/_rels/slide36.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notesSlide" Target="../notesSlides/notesSlide10.xml"/><Relationship Id="rId7" Type="http://schemas.openxmlformats.org/officeDocument/2006/relationships/oleObject" Target="../embeddings/oleObject104.bin"/><Relationship Id="rId2" Type="http://schemas.openxmlformats.org/officeDocument/2006/relationships/slideLayout" Target="../slideLayouts/slideLayout10.xml"/><Relationship Id="rId1" Type="http://schemas.openxmlformats.org/officeDocument/2006/relationships/vmlDrawing" Target="../drawings/vmlDrawing27.vml"/><Relationship Id="rId6" Type="http://schemas.openxmlformats.org/officeDocument/2006/relationships/image" Target="../media/image112.wmf"/><Relationship Id="rId5" Type="http://schemas.openxmlformats.org/officeDocument/2006/relationships/oleObject" Target="../embeddings/oleObject103.bin"/><Relationship Id="rId4" Type="http://schemas.openxmlformats.org/officeDocument/2006/relationships/image" Target="../media/image114.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image" Target="../media/image115.wmf"/></Relationships>
</file>

<file path=ppt/slides/_rels/slide38.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117.wmf"/><Relationship Id="rId5" Type="http://schemas.openxmlformats.org/officeDocument/2006/relationships/oleObject" Target="../embeddings/oleObject107.bin"/><Relationship Id="rId4" Type="http://schemas.openxmlformats.org/officeDocument/2006/relationships/image" Target="../media/image11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19.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21.wmf"/><Relationship Id="rId5" Type="http://schemas.openxmlformats.org/officeDocument/2006/relationships/oleObject" Target="../embeddings/oleObject111.bin"/><Relationship Id="rId4" Type="http://schemas.openxmlformats.org/officeDocument/2006/relationships/image" Target="../media/image120.wmf"/></Relationships>
</file>

<file path=ppt/slides/_rels/slide41.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notesSlide" Target="../notesSlides/notesSlide11.xml"/><Relationship Id="rId7" Type="http://schemas.openxmlformats.org/officeDocument/2006/relationships/oleObject" Target="../embeddings/oleObject114.bin"/><Relationship Id="rId2" Type="http://schemas.openxmlformats.org/officeDocument/2006/relationships/slideLayout" Target="../slideLayouts/slideLayout11.xml"/><Relationship Id="rId1" Type="http://schemas.openxmlformats.org/officeDocument/2006/relationships/vmlDrawing" Target="../drawings/vmlDrawing32.vml"/><Relationship Id="rId6" Type="http://schemas.openxmlformats.org/officeDocument/2006/relationships/image" Target="../media/image123.wmf"/><Relationship Id="rId5" Type="http://schemas.openxmlformats.org/officeDocument/2006/relationships/oleObject" Target="../embeddings/oleObject113.bin"/><Relationship Id="rId4" Type="http://schemas.openxmlformats.org/officeDocument/2006/relationships/image" Target="../media/image125.png"/></Relationships>
</file>

<file path=ppt/slides/_rels/slide42.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image" Target="../media/image127.wmf"/><Relationship Id="rId5" Type="http://schemas.openxmlformats.org/officeDocument/2006/relationships/oleObject" Target="../embeddings/oleObject116.bin"/><Relationship Id="rId4" Type="http://schemas.openxmlformats.org/officeDocument/2006/relationships/image" Target="../media/image12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2.xml"/><Relationship Id="rId1" Type="http://schemas.openxmlformats.org/officeDocument/2006/relationships/vmlDrawing" Target="../drawings/vmlDrawing34.vml"/><Relationship Id="rId4" Type="http://schemas.openxmlformats.org/officeDocument/2006/relationships/image" Target="../media/image129.wmf"/></Relationships>
</file>

<file path=ppt/slides/_rels/slide44.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34.wmf"/><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31.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2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10.xml"/><Relationship Id="rId1" Type="http://schemas.openxmlformats.org/officeDocument/2006/relationships/vmlDrawing" Target="../drawings/vmlDrawing36.vml"/><Relationship Id="rId4" Type="http://schemas.openxmlformats.org/officeDocument/2006/relationships/image" Target="../media/image135.wmf"/></Relationships>
</file>

<file path=ppt/slides/_rels/slide4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37.svg"/></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18" Type="http://schemas.openxmlformats.org/officeDocument/2006/relationships/image" Target="../media/image17.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17" Type="http://schemas.openxmlformats.org/officeDocument/2006/relationships/oleObject" Target="../embeddings/oleObject13.bin"/><Relationship Id="rId2" Type="http://schemas.openxmlformats.org/officeDocument/2006/relationships/slideLayout" Target="../slideLayouts/slideLayout17.xml"/><Relationship Id="rId16"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 Id="rId14"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1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2.wmf"/><Relationship Id="rId17" Type="http://schemas.openxmlformats.org/officeDocument/2006/relationships/oleObject" Target="../embeddings/oleObject21.bin"/><Relationship Id="rId2" Type="http://schemas.openxmlformats.org/officeDocument/2006/relationships/slideLayout" Target="../slideLayouts/slideLayout17.xml"/><Relationship Id="rId16"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14</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Partial Derivatives</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2527"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29959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(4 of 6)</a:t>
            </a:r>
          </a:p>
        </p:txBody>
      </p:sp>
      <p:sp>
        <p:nvSpPr>
          <p:cNvPr id="3" name="Content Placeholder 2"/>
          <p:cNvSpPr>
            <a:spLocks noGrp="1"/>
          </p:cNvSpPr>
          <p:nvPr>
            <p:ph idx="1"/>
          </p:nvPr>
        </p:nvSpPr>
        <p:spPr>
          <a:xfrm>
            <a:off x="457200" y="1600200"/>
            <a:ext cx="7772400" cy="4525963"/>
          </a:xfrm>
        </p:spPr>
        <p:txBody>
          <a:bodyPr/>
          <a:lstStyle/>
          <a:p>
            <a:pPr marL="0" indent="0">
              <a:buNone/>
            </a:pPr>
            <a:r>
              <a:rPr lang="en-IN" b="1" dirty="0"/>
              <a:t>Definitions:</a:t>
            </a:r>
            <a:r>
              <a:rPr lang="en-IN" dirty="0"/>
              <a:t> A region in the plane is </a:t>
            </a:r>
            <a:r>
              <a:rPr lang="en-IN" b="1" dirty="0"/>
              <a:t>bounded </a:t>
            </a:r>
            <a:r>
              <a:rPr lang="en-IN" dirty="0"/>
              <a:t>if it lies inside a disk of finite radius. A region is </a:t>
            </a:r>
            <a:r>
              <a:rPr lang="en-IN" b="1" dirty="0"/>
              <a:t>unbounded </a:t>
            </a:r>
            <a:r>
              <a:rPr lang="en-IN" dirty="0"/>
              <a:t>if it is not bounded.</a:t>
            </a:r>
          </a:p>
        </p:txBody>
      </p:sp>
    </p:spTree>
    <p:extLst>
      <p:ext uri="{BB962C8B-B14F-4D97-AF65-F5344CB8AC3E}">
        <p14:creationId xmlns:p14="http://schemas.microsoft.com/office/powerpoint/2010/main" val="113806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(5 of 6)</a:t>
            </a:r>
          </a:p>
        </p:txBody>
      </p:sp>
      <p:pic>
        <p:nvPicPr>
          <p:cNvPr id="13" name="Content Placeholder 12" descr="The graph is an upward opening parabola with its vertex at the origin. For long description in Notes pane, press F6.">
            <a:extLst>
              <a:ext uri="{FF2B5EF4-FFF2-40B4-BE49-F238E27FC236}">
                <a16:creationId xmlns:a16="http://schemas.microsoft.com/office/drawing/2014/main" id="{9257D4AF-7F36-4656-9AAD-AB435DBEE57B}"/>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2171700" y="1439570"/>
            <a:ext cx="4038600" cy="3536952"/>
          </a:xfrm>
        </p:spPr>
      </p:pic>
      <p:sp>
        <p:nvSpPr>
          <p:cNvPr id="4" name="Content Placeholder 3"/>
          <p:cNvSpPr>
            <a:spLocks noGrp="1"/>
          </p:cNvSpPr>
          <p:nvPr>
            <p:ph idx="1"/>
          </p:nvPr>
        </p:nvSpPr>
        <p:spPr>
          <a:xfrm>
            <a:off x="457200" y="5181600"/>
            <a:ext cx="2526989" cy="457199"/>
          </a:xfrm>
        </p:spPr>
        <p:txBody>
          <a:bodyPr/>
          <a:lstStyle/>
          <a:p>
            <a:pPr marL="0" indent="0">
              <a:buNone/>
            </a:pPr>
            <a:r>
              <a:rPr lang="en-IN" dirty="0"/>
              <a:t>The domain of</a:t>
            </a:r>
          </a:p>
        </p:txBody>
      </p:sp>
      <p:graphicFrame>
        <p:nvGraphicFramePr>
          <p:cNvPr id="7" name="Object 6"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30922" y="5259760"/>
          <a:ext cx="1060078" cy="379040"/>
        </p:xfrm>
        <a:graphic>
          <a:graphicData uri="http://schemas.openxmlformats.org/presentationml/2006/ole">
            <mc:AlternateContent xmlns:mc="http://schemas.openxmlformats.org/markup-compatibility/2006">
              <mc:Choice xmlns:v="urn:schemas-microsoft-com:vml" Requires="v">
                <p:oleObj spid="_x0000_s43027" name="Equation" r:id="rId5" imgW="952200" imgH="342720" progId="Equation.DSMT4">
                  <p:embed/>
                </p:oleObj>
              </mc:Choice>
              <mc:Fallback>
                <p:oleObj name="Equation" r:id="rId5" imgW="952200" imgH="342720" progId="Equation.DSMT4">
                  <p:embed/>
                  <p:pic>
                    <p:nvPicPr>
                      <p:cNvPr id="7" name="Object 6"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130922" y="5259760"/>
                        <a:ext cx="1060078" cy="379040"/>
                      </a:xfrm>
                      <a:prstGeom prst="rect">
                        <a:avLst/>
                      </a:prstGeom>
                    </p:spPr>
                  </p:pic>
                </p:oleObj>
              </mc:Fallback>
            </mc:AlternateContent>
          </a:graphicData>
        </a:graphic>
      </p:graphicFrame>
      <p:sp>
        <p:nvSpPr>
          <p:cNvPr id="5" name="Content Placeholder 4"/>
          <p:cNvSpPr>
            <a:spLocks noGrp="1"/>
          </p:cNvSpPr>
          <p:nvPr>
            <p:ph idx="13"/>
          </p:nvPr>
        </p:nvSpPr>
        <p:spPr>
          <a:xfrm>
            <a:off x="4419600" y="5181600"/>
            <a:ext cx="3733800" cy="457199"/>
          </a:xfrm>
        </p:spPr>
        <p:txBody>
          <a:bodyPr/>
          <a:lstStyle/>
          <a:p>
            <a:pPr marL="0" indent="0">
              <a:buNone/>
            </a:pPr>
            <a:r>
              <a:rPr lang="en-IN" dirty="0"/>
              <a:t>consists of the shaded</a:t>
            </a:r>
          </a:p>
        </p:txBody>
      </p:sp>
      <p:sp>
        <p:nvSpPr>
          <p:cNvPr id="6" name="Content Placeholder 5"/>
          <p:cNvSpPr>
            <a:spLocks noGrp="1"/>
          </p:cNvSpPr>
          <p:nvPr>
            <p:ph idx="14"/>
          </p:nvPr>
        </p:nvSpPr>
        <p:spPr>
          <a:xfrm>
            <a:off x="457200" y="5791201"/>
            <a:ext cx="5486400" cy="457199"/>
          </a:xfrm>
        </p:spPr>
        <p:txBody>
          <a:bodyPr/>
          <a:lstStyle/>
          <a:p>
            <a:pPr marL="0" indent="0">
              <a:buNone/>
            </a:pPr>
            <a:r>
              <a:rPr lang="en-IN" dirty="0"/>
              <a:t>region and its bounding parabola.</a:t>
            </a:r>
          </a:p>
        </p:txBody>
      </p:sp>
    </p:spTree>
    <p:extLst>
      <p:ext uri="{BB962C8B-B14F-4D97-AF65-F5344CB8AC3E}">
        <p14:creationId xmlns:p14="http://schemas.microsoft.com/office/powerpoint/2010/main" val="277426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(6 of 6)</a:t>
            </a:r>
          </a:p>
        </p:txBody>
      </p:sp>
      <p:sp>
        <p:nvSpPr>
          <p:cNvPr id="4" name="Content Placeholder 3"/>
          <p:cNvSpPr>
            <a:spLocks noGrp="1"/>
          </p:cNvSpPr>
          <p:nvPr>
            <p:ph idx="1"/>
          </p:nvPr>
        </p:nvSpPr>
        <p:spPr>
          <a:xfrm>
            <a:off x="457200" y="1602799"/>
            <a:ext cx="7543801" cy="471054"/>
          </a:xfrm>
        </p:spPr>
        <p:txBody>
          <a:bodyPr/>
          <a:lstStyle/>
          <a:p>
            <a:pPr marL="0" indent="0">
              <a:buNone/>
            </a:pPr>
            <a:r>
              <a:rPr lang="en-IN" b="1" dirty="0"/>
              <a:t>Example:</a:t>
            </a:r>
            <a:r>
              <a:rPr lang="en-IN" dirty="0"/>
              <a:t> Describe the domain of the function</a:t>
            </a:r>
          </a:p>
        </p:txBody>
      </p:sp>
      <p:graphicFrame>
        <p:nvGraphicFramePr>
          <p:cNvPr id="15" name="Object 14" descr="f of x and y = square root of start expression y minus x squared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41893"/>
          <a:ext cx="2401768" cy="547351"/>
        </p:xfrm>
        <a:graphic>
          <a:graphicData uri="http://schemas.openxmlformats.org/presentationml/2006/ole">
            <mc:AlternateContent xmlns:mc="http://schemas.openxmlformats.org/markup-compatibility/2006">
              <mc:Choice xmlns:v="urn:schemas-microsoft-com:vml" Requires="v">
                <p:oleObj spid="_x0000_s44085" name="Equation" r:id="rId3" imgW="2222280" imgH="507960" progId="Equation.DSMT4">
                  <p:embed/>
                </p:oleObj>
              </mc:Choice>
              <mc:Fallback>
                <p:oleObj name="Equation" r:id="rId3" imgW="2222280" imgH="507960" progId="Equation.DSMT4">
                  <p:embed/>
                  <p:pic>
                    <p:nvPicPr>
                      <p:cNvPr id="15" name="Object 14" descr="f of x and y = square root of start expression y minus x squared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141893"/>
                        <a:ext cx="2401768" cy="547351"/>
                      </a:xfrm>
                      <a:prstGeom prst="rect">
                        <a:avLst/>
                      </a:prstGeom>
                    </p:spPr>
                  </p:pic>
                </p:oleObj>
              </mc:Fallback>
            </mc:AlternateContent>
          </a:graphicData>
        </a:graphic>
      </p:graphicFrame>
      <p:sp>
        <p:nvSpPr>
          <p:cNvPr id="5" name="Content Placeholder 4"/>
          <p:cNvSpPr>
            <a:spLocks noGrp="1"/>
          </p:cNvSpPr>
          <p:nvPr>
            <p:ph idx="13"/>
          </p:nvPr>
        </p:nvSpPr>
        <p:spPr>
          <a:xfrm>
            <a:off x="457199" y="2773737"/>
            <a:ext cx="6307157" cy="502864"/>
          </a:xfrm>
        </p:spPr>
        <p:txBody>
          <a:bodyPr/>
          <a:lstStyle/>
          <a:p>
            <a:pPr marL="0" indent="0">
              <a:buNone/>
            </a:pPr>
            <a:r>
              <a:rPr lang="en-IN" b="1" dirty="0"/>
              <a:t>Solution:</a:t>
            </a:r>
            <a:r>
              <a:rPr lang="en-IN" dirty="0"/>
              <a:t> Since </a:t>
            </a:r>
            <a:r>
              <a:rPr lang="en-IN" i="1" dirty="0"/>
              <a:t>f</a:t>
            </a:r>
            <a:r>
              <a:rPr lang="en-IN" dirty="0"/>
              <a:t> is defined only where</a:t>
            </a:r>
          </a:p>
        </p:txBody>
      </p:sp>
      <p:graphicFrame>
        <p:nvGraphicFramePr>
          <p:cNvPr id="16" name="Object 15" descr="y minus x squared is greater than or equal to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58000" y="2779245"/>
          <a:ext cx="1443037" cy="450850"/>
        </p:xfrm>
        <a:graphic>
          <a:graphicData uri="http://schemas.openxmlformats.org/presentationml/2006/ole">
            <mc:AlternateContent xmlns:mc="http://schemas.openxmlformats.org/markup-compatibility/2006">
              <mc:Choice xmlns:v="urn:schemas-microsoft-com:vml" Requires="v">
                <p:oleObj spid="_x0000_s44086" name="Equation" r:id="rId5" imgW="1295280" imgH="406080" progId="Equation.DSMT4">
                  <p:embed/>
                </p:oleObj>
              </mc:Choice>
              <mc:Fallback>
                <p:oleObj name="Equation" r:id="rId5" imgW="1295280" imgH="406080" progId="Equation.DSMT4">
                  <p:embed/>
                  <p:pic>
                    <p:nvPicPr>
                      <p:cNvPr id="16" name="Object 15" descr="y minus x squared is greater than or equal to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858000" y="2779245"/>
                        <a:ext cx="1443037" cy="450850"/>
                      </a:xfrm>
                      <a:prstGeom prst="rect">
                        <a:avLst/>
                      </a:prstGeom>
                    </p:spPr>
                  </p:pic>
                </p:oleObj>
              </mc:Fallback>
            </mc:AlternateContent>
          </a:graphicData>
        </a:graphic>
      </p:graphicFrame>
      <p:sp>
        <p:nvSpPr>
          <p:cNvPr id="6" name="Content Placeholder 5"/>
          <p:cNvSpPr>
            <a:spLocks noGrp="1"/>
          </p:cNvSpPr>
          <p:nvPr>
            <p:ph idx="14"/>
          </p:nvPr>
        </p:nvSpPr>
        <p:spPr>
          <a:xfrm>
            <a:off x="443753" y="3350835"/>
            <a:ext cx="7938247" cy="498999"/>
          </a:xfrm>
        </p:spPr>
        <p:txBody>
          <a:bodyPr/>
          <a:lstStyle/>
          <a:p>
            <a:pPr marL="0" indent="0">
              <a:buNone/>
            </a:pPr>
            <a:r>
              <a:rPr lang="en-IN" dirty="0"/>
              <a:t>the domain is the closed, unbounded region. The</a:t>
            </a:r>
          </a:p>
        </p:txBody>
      </p:sp>
      <p:sp>
        <p:nvSpPr>
          <p:cNvPr id="7" name="Content Placeholder 6"/>
          <p:cNvSpPr>
            <a:spLocks noGrp="1"/>
          </p:cNvSpPr>
          <p:nvPr>
            <p:ph idx="15"/>
          </p:nvPr>
        </p:nvSpPr>
        <p:spPr>
          <a:xfrm>
            <a:off x="443753" y="3943118"/>
            <a:ext cx="1537447" cy="476482"/>
          </a:xfrm>
        </p:spPr>
        <p:txBody>
          <a:bodyPr/>
          <a:lstStyle/>
          <a:p>
            <a:pPr marL="0" indent="0">
              <a:buNone/>
            </a:pPr>
            <a:r>
              <a:rPr lang="en-IN" dirty="0"/>
              <a:t>parabola</a:t>
            </a:r>
          </a:p>
        </p:txBody>
      </p:sp>
      <p:graphicFrame>
        <p:nvGraphicFramePr>
          <p:cNvPr id="17" name="Object 16" descr="y = x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66352" y="3936577"/>
          <a:ext cx="862013" cy="450850"/>
        </p:xfrm>
        <a:graphic>
          <a:graphicData uri="http://schemas.openxmlformats.org/presentationml/2006/ole">
            <mc:AlternateContent xmlns:mc="http://schemas.openxmlformats.org/markup-compatibility/2006">
              <mc:Choice xmlns:v="urn:schemas-microsoft-com:vml" Requires="v">
                <p:oleObj spid="_x0000_s44087" name="Equation" r:id="rId7" imgW="774360" imgH="406080" progId="Equation.DSMT4">
                  <p:embed/>
                </p:oleObj>
              </mc:Choice>
              <mc:Fallback>
                <p:oleObj name="Equation" r:id="rId7" imgW="774360" imgH="406080" progId="Equation.DSMT4">
                  <p:embed/>
                  <p:pic>
                    <p:nvPicPr>
                      <p:cNvPr id="17" name="Object 16" descr="y = x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066352" y="3936577"/>
                        <a:ext cx="862013" cy="450850"/>
                      </a:xfrm>
                      <a:prstGeom prst="rect">
                        <a:avLst/>
                      </a:prstGeom>
                    </p:spPr>
                  </p:pic>
                </p:oleObj>
              </mc:Fallback>
            </mc:AlternateContent>
          </a:graphicData>
        </a:graphic>
      </p:graphicFrame>
      <p:sp>
        <p:nvSpPr>
          <p:cNvPr id="8" name="Content Placeholder 7"/>
          <p:cNvSpPr>
            <a:spLocks noGrp="1"/>
          </p:cNvSpPr>
          <p:nvPr>
            <p:ph idx="16"/>
          </p:nvPr>
        </p:nvSpPr>
        <p:spPr>
          <a:xfrm>
            <a:off x="3056953" y="3943118"/>
            <a:ext cx="4963098" cy="472884"/>
          </a:xfrm>
        </p:spPr>
        <p:txBody>
          <a:bodyPr/>
          <a:lstStyle/>
          <a:p>
            <a:pPr marL="0" indent="0">
              <a:buNone/>
            </a:pPr>
            <a:r>
              <a:rPr lang="en-IN" dirty="0"/>
              <a:t>is the boundary of the domain.</a:t>
            </a:r>
          </a:p>
        </p:txBody>
      </p:sp>
      <p:sp>
        <p:nvSpPr>
          <p:cNvPr id="9" name="Content Placeholder 8"/>
          <p:cNvSpPr>
            <a:spLocks noGrp="1"/>
          </p:cNvSpPr>
          <p:nvPr>
            <p:ph idx="17"/>
          </p:nvPr>
        </p:nvSpPr>
        <p:spPr>
          <a:xfrm>
            <a:off x="457200" y="4503133"/>
            <a:ext cx="7938247" cy="1040418"/>
          </a:xfrm>
        </p:spPr>
        <p:txBody>
          <a:bodyPr/>
          <a:lstStyle/>
          <a:p>
            <a:pPr marL="0" indent="0">
              <a:buNone/>
            </a:pPr>
            <a:r>
              <a:rPr lang="en-IN" dirty="0"/>
              <a:t>The points above the parabola make up the domain’s interior.</a:t>
            </a:r>
          </a:p>
        </p:txBody>
      </p:sp>
    </p:spTree>
    <p:extLst>
      <p:ext uri="{BB962C8B-B14F-4D97-AF65-F5344CB8AC3E}">
        <p14:creationId xmlns:p14="http://schemas.microsoft.com/office/powerpoint/2010/main" val="169870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Graphs, Level Curves, and Contours of Functions of Two Variables </a:t>
            </a:r>
            <a:r>
              <a:rPr lang="en-IN" sz="2000" b="0" dirty="0"/>
              <a:t>(1 of 5)</a:t>
            </a:r>
          </a:p>
        </p:txBody>
      </p:sp>
      <p:sp>
        <p:nvSpPr>
          <p:cNvPr id="4" name="Content Placeholder 3"/>
          <p:cNvSpPr>
            <a:spLocks noGrp="1"/>
          </p:cNvSpPr>
          <p:nvPr>
            <p:ph idx="1"/>
          </p:nvPr>
        </p:nvSpPr>
        <p:spPr>
          <a:xfrm>
            <a:off x="457200" y="1600201"/>
            <a:ext cx="8077201" cy="479778"/>
          </a:xfrm>
        </p:spPr>
        <p:txBody>
          <a:bodyPr/>
          <a:lstStyle/>
          <a:p>
            <a:pPr marL="0" indent="0">
              <a:buNone/>
            </a:pPr>
            <a:r>
              <a:rPr lang="en-IN" b="1" dirty="0"/>
              <a:t>Definitions:</a:t>
            </a:r>
            <a:r>
              <a:rPr lang="en-IN" dirty="0"/>
              <a:t> The set of points in the plane where</a:t>
            </a:r>
          </a:p>
        </p:txBody>
      </p:sp>
      <p:sp>
        <p:nvSpPr>
          <p:cNvPr id="5" name="Content Placeholder 4"/>
          <p:cNvSpPr>
            <a:spLocks noGrp="1"/>
          </p:cNvSpPr>
          <p:nvPr>
            <p:ph idx="13"/>
          </p:nvPr>
        </p:nvSpPr>
        <p:spPr>
          <a:xfrm>
            <a:off x="457199" y="2172074"/>
            <a:ext cx="1712205" cy="472518"/>
          </a:xfrm>
        </p:spPr>
        <p:txBody>
          <a:bodyPr/>
          <a:lstStyle/>
          <a:p>
            <a:pPr marL="0" indent="0">
              <a:buNone/>
            </a:pPr>
            <a:r>
              <a:rPr lang="en-IN" dirty="0"/>
              <a:t>a function</a:t>
            </a:r>
          </a:p>
        </p:txBody>
      </p:sp>
      <p:graphicFrame>
        <p:nvGraphicFramePr>
          <p:cNvPr id="15" name="Object 14"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47441" y="2195779"/>
          <a:ext cx="1004887" cy="379413"/>
        </p:xfrm>
        <a:graphic>
          <a:graphicData uri="http://schemas.openxmlformats.org/presentationml/2006/ole">
            <mc:AlternateContent xmlns:mc="http://schemas.openxmlformats.org/markup-compatibility/2006">
              <mc:Choice xmlns:v="urn:schemas-microsoft-com:vml" Requires="v">
                <p:oleObj spid="_x0000_s45126" name="Equation" r:id="rId3" imgW="901440" imgH="342720" progId="Equation.DSMT4">
                  <p:embed/>
                </p:oleObj>
              </mc:Choice>
              <mc:Fallback>
                <p:oleObj name="Equation" r:id="rId3" imgW="901440" imgH="342720" progId="Equation.DSMT4">
                  <p:embed/>
                  <p:pic>
                    <p:nvPicPr>
                      <p:cNvPr id="15" name="Object 14"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247441" y="2195779"/>
                        <a:ext cx="1004887" cy="379413"/>
                      </a:xfrm>
                      <a:prstGeom prst="rect">
                        <a:avLst/>
                      </a:prstGeom>
                    </p:spPr>
                  </p:pic>
                </p:oleObj>
              </mc:Fallback>
            </mc:AlternateContent>
          </a:graphicData>
        </a:graphic>
      </p:graphicFrame>
      <p:sp>
        <p:nvSpPr>
          <p:cNvPr id="6" name="Content Placeholder 5"/>
          <p:cNvSpPr>
            <a:spLocks noGrp="1"/>
          </p:cNvSpPr>
          <p:nvPr>
            <p:ph idx="14"/>
          </p:nvPr>
        </p:nvSpPr>
        <p:spPr>
          <a:xfrm>
            <a:off x="3347005" y="2159307"/>
            <a:ext cx="3387170" cy="506776"/>
          </a:xfrm>
        </p:spPr>
        <p:txBody>
          <a:bodyPr/>
          <a:lstStyle/>
          <a:p>
            <a:pPr marL="0" indent="0">
              <a:buNone/>
            </a:pPr>
            <a:r>
              <a:rPr lang="en-IN" dirty="0"/>
              <a:t>has a constant value</a:t>
            </a:r>
          </a:p>
        </p:txBody>
      </p:sp>
      <p:graphicFrame>
        <p:nvGraphicFramePr>
          <p:cNvPr id="16" name="Object 15" descr="f of x and y = c">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34272" y="2226149"/>
          <a:ext cx="1456068" cy="368254"/>
        </p:xfrm>
        <a:graphic>
          <a:graphicData uri="http://schemas.openxmlformats.org/presentationml/2006/ole">
            <mc:AlternateContent xmlns:mc="http://schemas.openxmlformats.org/markup-compatibility/2006">
              <mc:Choice xmlns:v="urn:schemas-microsoft-com:vml" Requires="v">
                <p:oleObj spid="_x0000_s45127" name="Equation" r:id="rId5" imgW="1346040" imgH="342720" progId="Equation.DSMT4">
                  <p:embed/>
                </p:oleObj>
              </mc:Choice>
              <mc:Fallback>
                <p:oleObj name="Equation" r:id="rId5" imgW="1346040" imgH="342720" progId="Equation.DSMT4">
                  <p:embed/>
                  <p:pic>
                    <p:nvPicPr>
                      <p:cNvPr id="16" name="Object 15" descr="f of x and y = c">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834272" y="2226149"/>
                        <a:ext cx="1456068" cy="368254"/>
                      </a:xfrm>
                      <a:prstGeom prst="rect">
                        <a:avLst/>
                      </a:prstGeom>
                    </p:spPr>
                  </p:pic>
                </p:oleObj>
              </mc:Fallback>
            </mc:AlternateContent>
          </a:graphicData>
        </a:graphic>
      </p:graphicFrame>
      <p:sp>
        <p:nvSpPr>
          <p:cNvPr id="7" name="Content Placeholder 6"/>
          <p:cNvSpPr>
            <a:spLocks noGrp="1"/>
          </p:cNvSpPr>
          <p:nvPr>
            <p:ph idx="15"/>
          </p:nvPr>
        </p:nvSpPr>
        <p:spPr>
          <a:xfrm>
            <a:off x="457200" y="2723920"/>
            <a:ext cx="7620000" cy="476480"/>
          </a:xfrm>
        </p:spPr>
        <p:txBody>
          <a:bodyPr/>
          <a:lstStyle/>
          <a:p>
            <a:pPr marL="0" indent="0">
              <a:buNone/>
            </a:pPr>
            <a:r>
              <a:rPr lang="en-IN" dirty="0"/>
              <a:t>is called a </a:t>
            </a:r>
            <a:r>
              <a:rPr lang="en-IN" b="1" dirty="0"/>
              <a:t>level curve </a:t>
            </a:r>
            <a:r>
              <a:rPr lang="en-IN" dirty="0"/>
              <a:t>of </a:t>
            </a:r>
            <a:r>
              <a:rPr lang="en-IN" i="1" dirty="0"/>
              <a:t>f</a:t>
            </a:r>
            <a:r>
              <a:rPr lang="en-IN" dirty="0"/>
              <a:t>. The set of all points</a:t>
            </a:r>
          </a:p>
        </p:txBody>
      </p:sp>
      <p:graphicFrame>
        <p:nvGraphicFramePr>
          <p:cNvPr id="17" name="Object 16" descr="(x, y,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199" y="3295152"/>
          <a:ext cx="1914621" cy="394818"/>
        </p:xfrm>
        <a:graphic>
          <a:graphicData uri="http://schemas.openxmlformats.org/presentationml/2006/ole">
            <mc:AlternateContent xmlns:mc="http://schemas.openxmlformats.org/markup-compatibility/2006">
              <mc:Choice xmlns:v="urn:schemas-microsoft-com:vml" Requires="v">
                <p:oleObj spid="_x0000_s45128" name="Equation" r:id="rId7" imgW="1650960" imgH="342720" progId="Equation.DSMT4">
                  <p:embed/>
                </p:oleObj>
              </mc:Choice>
              <mc:Fallback>
                <p:oleObj name="Equation" r:id="rId7" imgW="1650960" imgH="342720" progId="Equation.DSMT4">
                  <p:embed/>
                  <p:pic>
                    <p:nvPicPr>
                      <p:cNvPr id="17" name="Object 16" descr="(x, y, f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199" y="3295152"/>
                        <a:ext cx="1914621" cy="394818"/>
                      </a:xfrm>
                      <a:prstGeom prst="rect">
                        <a:avLst/>
                      </a:prstGeom>
                    </p:spPr>
                  </p:pic>
                </p:oleObj>
              </mc:Fallback>
            </mc:AlternateContent>
          </a:graphicData>
        </a:graphic>
      </p:graphicFrame>
      <p:sp>
        <p:nvSpPr>
          <p:cNvPr id="8" name="Content Placeholder 7"/>
          <p:cNvSpPr>
            <a:spLocks noGrp="1"/>
          </p:cNvSpPr>
          <p:nvPr>
            <p:ph idx="16"/>
          </p:nvPr>
        </p:nvSpPr>
        <p:spPr>
          <a:xfrm>
            <a:off x="2493485" y="3258237"/>
            <a:ext cx="6040916" cy="475563"/>
          </a:xfrm>
        </p:spPr>
        <p:txBody>
          <a:bodyPr/>
          <a:lstStyle/>
          <a:p>
            <a:pPr marL="0" indent="0">
              <a:buNone/>
            </a:pPr>
            <a:r>
              <a:rPr lang="en-IN" dirty="0"/>
              <a:t>in space, for (</a:t>
            </a:r>
            <a:r>
              <a:rPr lang="en-IN" i="1" dirty="0"/>
              <a:t>x</a:t>
            </a:r>
            <a:r>
              <a:rPr lang="en-IN" dirty="0"/>
              <a:t>, </a:t>
            </a:r>
            <a:r>
              <a:rPr lang="en-IN" i="1" dirty="0"/>
              <a:t>y</a:t>
            </a:r>
            <a:r>
              <a:rPr lang="en-IN" dirty="0"/>
              <a:t>) in the domain of </a:t>
            </a:r>
            <a:r>
              <a:rPr lang="en-IN" i="1" dirty="0"/>
              <a:t>f</a:t>
            </a:r>
            <a:r>
              <a:rPr lang="en-IN" dirty="0"/>
              <a:t>,</a:t>
            </a:r>
          </a:p>
        </p:txBody>
      </p:sp>
      <p:sp>
        <p:nvSpPr>
          <p:cNvPr id="9" name="Content Placeholder 8"/>
          <p:cNvSpPr>
            <a:spLocks noGrp="1"/>
          </p:cNvSpPr>
          <p:nvPr>
            <p:ph idx="17"/>
          </p:nvPr>
        </p:nvSpPr>
        <p:spPr>
          <a:xfrm>
            <a:off x="457200" y="3818453"/>
            <a:ext cx="8077201" cy="826808"/>
          </a:xfrm>
        </p:spPr>
        <p:txBody>
          <a:bodyPr/>
          <a:lstStyle/>
          <a:p>
            <a:pPr marL="0" indent="0">
              <a:buNone/>
            </a:pPr>
            <a:r>
              <a:rPr lang="en-IN" dirty="0"/>
              <a:t>is called the </a:t>
            </a:r>
            <a:r>
              <a:rPr lang="en-IN" b="1" dirty="0"/>
              <a:t>graph </a:t>
            </a:r>
            <a:r>
              <a:rPr lang="en-IN" dirty="0"/>
              <a:t>of </a:t>
            </a:r>
            <a:r>
              <a:rPr lang="en-IN" i="1" dirty="0"/>
              <a:t>f</a:t>
            </a:r>
            <a:r>
              <a:rPr lang="en-IN" dirty="0"/>
              <a:t>. The graph of </a:t>
            </a:r>
            <a:r>
              <a:rPr lang="en-IN" i="1" dirty="0"/>
              <a:t>f</a:t>
            </a:r>
            <a:r>
              <a:rPr lang="en-IN" dirty="0"/>
              <a:t> is also called</a:t>
            </a:r>
          </a:p>
        </p:txBody>
      </p:sp>
      <p:sp>
        <p:nvSpPr>
          <p:cNvPr id="10" name="Content Placeholder 9"/>
          <p:cNvSpPr>
            <a:spLocks noGrp="1"/>
          </p:cNvSpPr>
          <p:nvPr>
            <p:ph idx="18"/>
          </p:nvPr>
        </p:nvSpPr>
        <p:spPr>
          <a:xfrm>
            <a:off x="457200" y="4689704"/>
            <a:ext cx="2036285" cy="491896"/>
          </a:xfrm>
        </p:spPr>
        <p:txBody>
          <a:bodyPr/>
          <a:lstStyle/>
          <a:p>
            <a:pPr marL="0" indent="0">
              <a:buNone/>
            </a:pPr>
            <a:r>
              <a:rPr lang="en-IN" dirty="0"/>
              <a:t>the </a:t>
            </a:r>
            <a:r>
              <a:rPr lang="en-IN" b="1" dirty="0"/>
              <a:t>surface</a:t>
            </a:r>
            <a:endParaRPr lang="en-IN" dirty="0"/>
          </a:p>
        </p:txBody>
      </p:sp>
      <p:graphicFrame>
        <p:nvGraphicFramePr>
          <p:cNvPr id="18" name="Object 17"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67336" y="4689091"/>
          <a:ext cx="1720655" cy="416309"/>
        </p:xfrm>
        <a:graphic>
          <a:graphicData uri="http://schemas.openxmlformats.org/presentationml/2006/ole">
            <mc:AlternateContent xmlns:mc="http://schemas.openxmlformats.org/markup-compatibility/2006">
              <mc:Choice xmlns:v="urn:schemas-microsoft-com:vml" Requires="v">
                <p:oleObj spid="_x0000_s45129" name="Equation" r:id="rId9" imgW="1498320" imgH="342720" progId="Equation.DSMT4">
                  <p:embed/>
                </p:oleObj>
              </mc:Choice>
              <mc:Fallback>
                <p:oleObj name="Equation" r:id="rId9" imgW="1498320" imgH="342720" progId="Equation.DSMT4">
                  <p:embed/>
                  <p:pic>
                    <p:nvPicPr>
                      <p:cNvPr id="18" name="Object 17" descr="z = f of x and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567336" y="4689091"/>
                        <a:ext cx="1720655" cy="416309"/>
                      </a:xfrm>
                      <a:prstGeom prst="rect">
                        <a:avLst/>
                      </a:prstGeom>
                    </p:spPr>
                  </p:pic>
                </p:oleObj>
              </mc:Fallback>
            </mc:AlternateContent>
          </a:graphicData>
        </a:graphic>
      </p:graphicFrame>
    </p:spTree>
    <p:extLst>
      <p:ext uri="{BB962C8B-B14F-4D97-AF65-F5344CB8AC3E}">
        <p14:creationId xmlns:p14="http://schemas.microsoft.com/office/powerpoint/2010/main" val="249704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Graphs, Level Curves, and Contours of Functions of Two Variables </a:t>
            </a:r>
            <a:r>
              <a:rPr lang="en-IN" sz="2000" b="0" dirty="0"/>
              <a:t>(2 of 5)</a:t>
            </a:r>
          </a:p>
        </p:txBody>
      </p:sp>
      <p:pic>
        <p:nvPicPr>
          <p:cNvPr id="18" name="Content Placeholder 17" descr="A downward opening paraboloid on an x y z plane has its vertex at a point slightly above z = 100. For long description in Notes pane, press F6.">
            <a:extLst>
              <a:ext uri="{FF2B5EF4-FFF2-40B4-BE49-F238E27FC236}">
                <a16:creationId xmlns:a16="http://schemas.microsoft.com/office/drawing/2014/main" id="{297E066D-E51F-4A6E-BEA0-E6B23321DAE3}"/>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2988524" y="1527274"/>
            <a:ext cx="3166951" cy="2968265"/>
          </a:xfrm>
        </p:spPr>
      </p:pic>
      <p:sp>
        <p:nvSpPr>
          <p:cNvPr id="4" name="Content Placeholder 3"/>
          <p:cNvSpPr>
            <a:spLocks noGrp="1"/>
          </p:cNvSpPr>
          <p:nvPr>
            <p:ph idx="1"/>
          </p:nvPr>
        </p:nvSpPr>
        <p:spPr>
          <a:xfrm>
            <a:off x="457200" y="4648200"/>
            <a:ext cx="8153400" cy="609600"/>
          </a:xfrm>
        </p:spPr>
        <p:txBody>
          <a:bodyPr/>
          <a:lstStyle/>
          <a:p>
            <a:pPr marL="0" indent="0">
              <a:buNone/>
            </a:pPr>
            <a:r>
              <a:rPr lang="en-IN" dirty="0"/>
              <a:t>The graph and selected level curves of the function</a:t>
            </a:r>
          </a:p>
        </p:txBody>
      </p:sp>
      <p:graphicFrame>
        <p:nvGraphicFramePr>
          <p:cNvPr id="11" name="Object 10"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2066" y="5316235"/>
          <a:ext cx="1131228" cy="398765"/>
        </p:xfrm>
        <a:graphic>
          <a:graphicData uri="http://schemas.openxmlformats.org/presentationml/2006/ole">
            <mc:AlternateContent xmlns:mc="http://schemas.openxmlformats.org/markup-compatibility/2006">
              <mc:Choice xmlns:v="urn:schemas-microsoft-com:vml" Requires="v">
                <p:oleObj spid="_x0000_s46116" name="Equation" r:id="rId5" imgW="965160" imgH="342720" progId="Equation.DSMT4">
                  <p:embed/>
                </p:oleObj>
              </mc:Choice>
              <mc:Fallback>
                <p:oleObj name="Equation" r:id="rId5" imgW="965160" imgH="342720" progId="Equation.DSMT4">
                  <p:embed/>
                  <p:pic>
                    <p:nvPicPr>
                      <p:cNvPr id="11" name="Object 10"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2066" y="5316235"/>
                        <a:ext cx="1131228" cy="398765"/>
                      </a:xfrm>
                      <a:prstGeom prst="rect">
                        <a:avLst/>
                      </a:prstGeom>
                    </p:spPr>
                  </p:pic>
                </p:oleObj>
              </mc:Fallback>
            </mc:AlternateContent>
          </a:graphicData>
        </a:graphic>
      </p:graphicFrame>
      <p:sp>
        <p:nvSpPr>
          <p:cNvPr id="5" name="Content Placeholder 4"/>
          <p:cNvSpPr>
            <a:spLocks noGrp="1"/>
          </p:cNvSpPr>
          <p:nvPr>
            <p:ph idx="13"/>
          </p:nvPr>
        </p:nvSpPr>
        <p:spPr>
          <a:xfrm>
            <a:off x="1678929" y="5316235"/>
            <a:ext cx="6703071" cy="398765"/>
          </a:xfrm>
        </p:spPr>
        <p:txBody>
          <a:bodyPr/>
          <a:lstStyle/>
          <a:p>
            <a:pPr marL="0" indent="0">
              <a:buNone/>
            </a:pPr>
            <a:r>
              <a:rPr lang="en-IN" dirty="0"/>
              <a:t>The level curves lie in the </a:t>
            </a:r>
            <a:r>
              <a:rPr lang="en-IN" i="1" dirty="0"/>
              <a:t>x</a:t>
            </a:r>
            <a:r>
              <a:rPr lang="en-IN" sz="100" i="1" dirty="0"/>
              <a:t> </a:t>
            </a:r>
            <a:r>
              <a:rPr lang="en-IN" i="1" dirty="0"/>
              <a:t>y</a:t>
            </a:r>
            <a:r>
              <a:rPr lang="en-IN" dirty="0"/>
              <a:t>-plane, which</a:t>
            </a:r>
          </a:p>
        </p:txBody>
      </p:sp>
      <p:sp>
        <p:nvSpPr>
          <p:cNvPr id="6" name="Content Placeholder 5"/>
          <p:cNvSpPr>
            <a:spLocks noGrp="1"/>
          </p:cNvSpPr>
          <p:nvPr>
            <p:ph idx="14"/>
          </p:nvPr>
        </p:nvSpPr>
        <p:spPr>
          <a:xfrm>
            <a:off x="457200" y="5808451"/>
            <a:ext cx="4652682" cy="516149"/>
          </a:xfrm>
        </p:spPr>
        <p:txBody>
          <a:bodyPr/>
          <a:lstStyle/>
          <a:p>
            <a:pPr marL="0" indent="0">
              <a:buNone/>
            </a:pPr>
            <a:r>
              <a:rPr lang="en-IN" dirty="0"/>
              <a:t>is the domain of the function</a:t>
            </a:r>
          </a:p>
        </p:txBody>
      </p:sp>
      <p:graphicFrame>
        <p:nvGraphicFramePr>
          <p:cNvPr id="12" name="Object 11"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81600" y="5867661"/>
          <a:ext cx="1131228" cy="398765"/>
        </p:xfrm>
        <a:graphic>
          <a:graphicData uri="http://schemas.openxmlformats.org/presentationml/2006/ole">
            <mc:AlternateContent xmlns:mc="http://schemas.openxmlformats.org/markup-compatibility/2006">
              <mc:Choice xmlns:v="urn:schemas-microsoft-com:vml" Requires="v">
                <p:oleObj spid="_x0000_s46117" name="Equation" r:id="rId7" imgW="965160" imgH="342720" progId="Equation.DSMT4">
                  <p:embed/>
                </p:oleObj>
              </mc:Choice>
              <mc:Fallback>
                <p:oleObj name="Equation" r:id="rId7" imgW="965160" imgH="342720" progId="Equation.DSMT4">
                  <p:embed/>
                  <p:pic>
                    <p:nvPicPr>
                      <p:cNvPr id="12" name="Object 11" descr="f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181600" y="5867661"/>
                        <a:ext cx="1131228" cy="398765"/>
                      </a:xfrm>
                      <a:prstGeom prst="rect">
                        <a:avLst/>
                      </a:prstGeom>
                    </p:spPr>
                  </p:pic>
                </p:oleObj>
              </mc:Fallback>
            </mc:AlternateContent>
          </a:graphicData>
        </a:graphic>
      </p:graphicFrame>
    </p:spTree>
    <p:extLst>
      <p:ext uri="{BB962C8B-B14F-4D97-AF65-F5344CB8AC3E}">
        <p14:creationId xmlns:p14="http://schemas.microsoft.com/office/powerpoint/2010/main" val="103932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IN" sz="3400" dirty="0"/>
              <a:t>Graphs, Level Curves, and Contours of Functions of Two Variables </a:t>
            </a:r>
            <a:r>
              <a:rPr lang="en-IN" sz="2000" b="0" dirty="0"/>
              <a:t>(3 of 5)</a:t>
            </a:r>
          </a:p>
        </p:txBody>
      </p:sp>
      <p:sp>
        <p:nvSpPr>
          <p:cNvPr id="4" name="Content Placeholder 3"/>
          <p:cNvSpPr>
            <a:spLocks noGrp="1"/>
          </p:cNvSpPr>
          <p:nvPr>
            <p:ph idx="1"/>
          </p:nvPr>
        </p:nvSpPr>
        <p:spPr>
          <a:xfrm>
            <a:off x="533400" y="1752601"/>
            <a:ext cx="2438400" cy="415886"/>
          </a:xfrm>
        </p:spPr>
        <p:txBody>
          <a:bodyPr/>
          <a:lstStyle/>
          <a:p>
            <a:pPr marL="0" indent="0">
              <a:buNone/>
            </a:pPr>
            <a:r>
              <a:rPr lang="en-IN" sz="2400" b="1" dirty="0"/>
              <a:t>Example:</a:t>
            </a:r>
            <a:r>
              <a:rPr lang="en-IN" sz="2400" dirty="0"/>
              <a:t> Graph</a:t>
            </a:r>
          </a:p>
        </p:txBody>
      </p:sp>
      <p:graphicFrame>
        <p:nvGraphicFramePr>
          <p:cNvPr id="20" name="Object 19" descr="f of x and y = 100 minus x squared minus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58098" y="1745679"/>
          <a:ext cx="2659390" cy="390971"/>
        </p:xfrm>
        <a:graphic>
          <a:graphicData uri="http://schemas.openxmlformats.org/presentationml/2006/ole">
            <mc:AlternateContent xmlns:mc="http://schemas.openxmlformats.org/markup-compatibility/2006">
              <mc:Choice xmlns:v="urn:schemas-microsoft-com:vml" Requires="v">
                <p:oleObj spid="_x0000_s47174" name="Equation" r:id="rId3" imgW="2743200" imgH="406080" progId="Equation.DSMT4">
                  <p:embed/>
                </p:oleObj>
              </mc:Choice>
              <mc:Fallback>
                <p:oleObj name="Equation" r:id="rId3" imgW="2743200" imgH="406080" progId="Equation.DSMT4">
                  <p:embed/>
                  <p:pic>
                    <p:nvPicPr>
                      <p:cNvPr id="20" name="Object 19" descr="f of x and y = 100 minus x squared minus y squared">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058098" y="1745679"/>
                        <a:ext cx="2659390" cy="390971"/>
                      </a:xfrm>
                      <a:prstGeom prst="rect">
                        <a:avLst/>
                      </a:prstGeom>
                    </p:spPr>
                  </p:pic>
                </p:oleObj>
              </mc:Fallback>
            </mc:AlternateContent>
          </a:graphicData>
        </a:graphic>
      </p:graphicFrame>
      <p:sp>
        <p:nvSpPr>
          <p:cNvPr id="5" name="Content Placeholder 4"/>
          <p:cNvSpPr>
            <a:spLocks noGrp="1"/>
          </p:cNvSpPr>
          <p:nvPr>
            <p:ph idx="13"/>
          </p:nvPr>
        </p:nvSpPr>
        <p:spPr>
          <a:xfrm>
            <a:off x="5813311" y="1764729"/>
            <a:ext cx="2578214" cy="403758"/>
          </a:xfrm>
        </p:spPr>
        <p:txBody>
          <a:bodyPr/>
          <a:lstStyle/>
          <a:p>
            <a:pPr marL="0" indent="0">
              <a:buNone/>
            </a:pPr>
            <a:r>
              <a:rPr lang="en-IN" sz="2400" dirty="0"/>
              <a:t>and plot the level</a:t>
            </a:r>
          </a:p>
        </p:txBody>
      </p:sp>
      <p:sp>
        <p:nvSpPr>
          <p:cNvPr id="6" name="Content Placeholder 5"/>
          <p:cNvSpPr>
            <a:spLocks noGrp="1"/>
          </p:cNvSpPr>
          <p:nvPr>
            <p:ph idx="14"/>
          </p:nvPr>
        </p:nvSpPr>
        <p:spPr>
          <a:xfrm>
            <a:off x="519953" y="2234589"/>
            <a:ext cx="1080247" cy="432411"/>
          </a:xfrm>
        </p:spPr>
        <p:txBody>
          <a:bodyPr/>
          <a:lstStyle/>
          <a:p>
            <a:pPr marL="0" indent="0">
              <a:buNone/>
            </a:pPr>
            <a:r>
              <a:rPr lang="en-IN" sz="2400" dirty="0"/>
              <a:t>curves</a:t>
            </a:r>
          </a:p>
        </p:txBody>
      </p:sp>
      <p:graphicFrame>
        <p:nvGraphicFramePr>
          <p:cNvPr id="21" name="Object 20" descr="f of x and y = 0, f of x and y = 51, and f of x and y = 75">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65288" y="2274888"/>
          <a:ext cx="5110162" cy="350837"/>
        </p:xfrm>
        <a:graphic>
          <a:graphicData uri="http://schemas.openxmlformats.org/presentationml/2006/ole">
            <mc:AlternateContent xmlns:mc="http://schemas.openxmlformats.org/markup-compatibility/2006">
              <mc:Choice xmlns:v="urn:schemas-microsoft-com:vml" Requires="v">
                <p:oleObj spid="_x0000_s47175" name="Equation" r:id="rId5" imgW="5117760" imgH="355320" progId="Equation.DSMT4">
                  <p:embed/>
                </p:oleObj>
              </mc:Choice>
              <mc:Fallback>
                <p:oleObj name="Equation" r:id="rId5" imgW="5117760" imgH="355320" progId="Equation.DSMT4">
                  <p:embed/>
                  <p:pic>
                    <p:nvPicPr>
                      <p:cNvPr id="21" name="Object 20" descr="f of x and y = 0, f of x and y = 51, and f of x and y = 75">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665288" y="2274888"/>
                        <a:ext cx="5110162" cy="350837"/>
                      </a:xfrm>
                      <a:prstGeom prst="rect">
                        <a:avLst/>
                      </a:prstGeom>
                    </p:spPr>
                  </p:pic>
                </p:oleObj>
              </mc:Fallback>
            </mc:AlternateContent>
          </a:graphicData>
        </a:graphic>
      </p:graphicFrame>
      <p:sp>
        <p:nvSpPr>
          <p:cNvPr id="7" name="Content Placeholder 6"/>
          <p:cNvSpPr>
            <a:spLocks noGrp="1"/>
          </p:cNvSpPr>
          <p:nvPr>
            <p:ph idx="15"/>
          </p:nvPr>
        </p:nvSpPr>
        <p:spPr>
          <a:xfrm>
            <a:off x="6917046" y="2234589"/>
            <a:ext cx="1845954" cy="432411"/>
          </a:xfrm>
        </p:spPr>
        <p:txBody>
          <a:bodyPr/>
          <a:lstStyle/>
          <a:p>
            <a:pPr marL="0" indent="0">
              <a:buNone/>
            </a:pPr>
            <a:r>
              <a:rPr lang="en-IN" sz="2400" dirty="0"/>
              <a:t>in the domain</a:t>
            </a:r>
          </a:p>
        </p:txBody>
      </p:sp>
      <p:sp>
        <p:nvSpPr>
          <p:cNvPr id="8" name="Content Placeholder 7"/>
          <p:cNvSpPr>
            <a:spLocks noGrp="1"/>
          </p:cNvSpPr>
          <p:nvPr>
            <p:ph idx="16"/>
          </p:nvPr>
        </p:nvSpPr>
        <p:spPr>
          <a:xfrm>
            <a:off x="519953" y="2733099"/>
            <a:ext cx="2299447" cy="415889"/>
          </a:xfrm>
        </p:spPr>
        <p:txBody>
          <a:bodyPr/>
          <a:lstStyle/>
          <a:p>
            <a:pPr marL="0" indent="0">
              <a:buNone/>
            </a:pPr>
            <a:r>
              <a:rPr lang="en-IN" sz="2400" dirty="0"/>
              <a:t>of </a:t>
            </a:r>
            <a:r>
              <a:rPr lang="en-IN" sz="2400" i="1" dirty="0"/>
              <a:t>f</a:t>
            </a:r>
            <a:r>
              <a:rPr lang="en-IN" sz="2400" dirty="0"/>
              <a:t> in the plane.</a:t>
            </a:r>
          </a:p>
        </p:txBody>
      </p:sp>
      <p:sp>
        <p:nvSpPr>
          <p:cNvPr id="9" name="Content Placeholder 8"/>
          <p:cNvSpPr>
            <a:spLocks noGrp="1"/>
          </p:cNvSpPr>
          <p:nvPr>
            <p:ph idx="17"/>
          </p:nvPr>
        </p:nvSpPr>
        <p:spPr>
          <a:xfrm>
            <a:off x="533400" y="3406046"/>
            <a:ext cx="7858125" cy="806988"/>
          </a:xfrm>
        </p:spPr>
        <p:txBody>
          <a:bodyPr/>
          <a:lstStyle/>
          <a:p>
            <a:pPr marL="0" indent="0">
              <a:buNone/>
            </a:pPr>
            <a:r>
              <a:rPr lang="en-IN" sz="2400" b="1" dirty="0"/>
              <a:t>Solution:</a:t>
            </a:r>
            <a:r>
              <a:rPr lang="en-IN" sz="2400" dirty="0"/>
              <a:t> The domain of </a:t>
            </a:r>
            <a:r>
              <a:rPr lang="en-IN" sz="2400" i="1" dirty="0"/>
              <a:t>f</a:t>
            </a:r>
            <a:r>
              <a:rPr lang="en-IN" sz="2400" dirty="0"/>
              <a:t> is the entire </a:t>
            </a:r>
            <a:r>
              <a:rPr lang="en-IN" sz="2400" i="1" dirty="0"/>
              <a:t>x</a:t>
            </a:r>
            <a:r>
              <a:rPr lang="en-IN" sz="100" i="1" dirty="0"/>
              <a:t> </a:t>
            </a:r>
            <a:r>
              <a:rPr lang="en-IN" sz="2400" i="1" dirty="0"/>
              <a:t>y</a:t>
            </a:r>
            <a:r>
              <a:rPr lang="en-IN" sz="2400" dirty="0"/>
              <a:t>-plane, and the range of </a:t>
            </a:r>
            <a:r>
              <a:rPr lang="en-IN" sz="2400" i="1" dirty="0"/>
              <a:t>f</a:t>
            </a:r>
            <a:r>
              <a:rPr lang="en-IN" sz="2400" dirty="0"/>
              <a:t> is the set of real numbers less than or equal to</a:t>
            </a:r>
          </a:p>
        </p:txBody>
      </p:sp>
      <p:sp>
        <p:nvSpPr>
          <p:cNvPr id="10" name="Content Placeholder 9"/>
          <p:cNvSpPr>
            <a:spLocks noGrp="1"/>
          </p:cNvSpPr>
          <p:nvPr>
            <p:ph idx="18"/>
          </p:nvPr>
        </p:nvSpPr>
        <p:spPr>
          <a:xfrm>
            <a:off x="533400" y="4270227"/>
            <a:ext cx="4544458" cy="404872"/>
          </a:xfrm>
        </p:spPr>
        <p:txBody>
          <a:bodyPr/>
          <a:lstStyle/>
          <a:p>
            <a:pPr marL="0" indent="0">
              <a:buNone/>
            </a:pPr>
            <a:r>
              <a:rPr lang="en-IN" sz="2400" dirty="0"/>
              <a:t>100. The graph is the paraboloid</a:t>
            </a:r>
          </a:p>
        </p:txBody>
      </p:sp>
      <p:graphicFrame>
        <p:nvGraphicFramePr>
          <p:cNvPr id="22" name="Object 21" descr="z = 100 minus x squared minus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64158" y="4270227"/>
          <a:ext cx="2092325" cy="401638"/>
        </p:xfrm>
        <a:graphic>
          <a:graphicData uri="http://schemas.openxmlformats.org/presentationml/2006/ole">
            <mc:AlternateContent xmlns:mc="http://schemas.openxmlformats.org/markup-compatibility/2006">
              <mc:Choice xmlns:v="urn:schemas-microsoft-com:vml" Requires="v">
                <p:oleObj spid="_x0000_s47176" name="Equation" r:id="rId7" imgW="2095200" imgH="406080" progId="Equation.DSMT4">
                  <p:embed/>
                </p:oleObj>
              </mc:Choice>
              <mc:Fallback>
                <p:oleObj name="Equation" r:id="rId7" imgW="2095200" imgH="406080" progId="Equation.DSMT4">
                  <p:embed/>
                  <p:pic>
                    <p:nvPicPr>
                      <p:cNvPr id="22" name="Object 21" descr="z = 100 minus x squared minus y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164158" y="4270227"/>
                        <a:ext cx="2092325" cy="401638"/>
                      </a:xfrm>
                      <a:prstGeom prst="rect">
                        <a:avLst/>
                      </a:prstGeom>
                    </p:spPr>
                  </p:pic>
                </p:oleObj>
              </mc:Fallback>
            </mc:AlternateContent>
          </a:graphicData>
        </a:graphic>
      </p:graphicFrame>
      <p:sp>
        <p:nvSpPr>
          <p:cNvPr id="11" name="Content Placeholder 10"/>
          <p:cNvSpPr>
            <a:spLocks noGrp="1"/>
          </p:cNvSpPr>
          <p:nvPr>
            <p:ph idx="19"/>
          </p:nvPr>
        </p:nvSpPr>
        <p:spPr>
          <a:xfrm>
            <a:off x="533400" y="4822634"/>
            <a:ext cx="2209800" cy="430576"/>
          </a:xfrm>
        </p:spPr>
        <p:txBody>
          <a:bodyPr/>
          <a:lstStyle/>
          <a:p>
            <a:pPr marL="0" indent="0">
              <a:buNone/>
            </a:pPr>
            <a:r>
              <a:rPr lang="en-IN" sz="2400" dirty="0"/>
              <a:t>The level curve</a:t>
            </a:r>
          </a:p>
        </p:txBody>
      </p:sp>
      <p:graphicFrame>
        <p:nvGraphicFramePr>
          <p:cNvPr id="23" name="Object 22" descr="f of x and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01035" y="4868853"/>
          <a:ext cx="1408112" cy="338137"/>
        </p:xfrm>
        <a:graphic>
          <a:graphicData uri="http://schemas.openxmlformats.org/presentationml/2006/ole">
            <mc:AlternateContent xmlns:mc="http://schemas.openxmlformats.org/markup-compatibility/2006">
              <mc:Choice xmlns:v="urn:schemas-microsoft-com:vml" Requires="v">
                <p:oleObj spid="_x0000_s47177" name="Equation" r:id="rId9" imgW="1409400" imgH="342720" progId="Equation.DSMT4">
                  <p:embed/>
                </p:oleObj>
              </mc:Choice>
              <mc:Fallback>
                <p:oleObj name="Equation" r:id="rId9" imgW="1409400" imgH="342720" progId="Equation.DSMT4">
                  <p:embed/>
                  <p:pic>
                    <p:nvPicPr>
                      <p:cNvPr id="23" name="Object 22" descr="f of x and y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801035" y="4868853"/>
                        <a:ext cx="1408112" cy="338137"/>
                      </a:xfrm>
                      <a:prstGeom prst="rect">
                        <a:avLst/>
                      </a:prstGeom>
                    </p:spPr>
                  </p:pic>
                </p:oleObj>
              </mc:Fallback>
            </mc:AlternateContent>
          </a:graphicData>
        </a:graphic>
      </p:graphicFrame>
      <p:sp>
        <p:nvSpPr>
          <p:cNvPr id="12" name="Content Placeholder 11"/>
          <p:cNvSpPr>
            <a:spLocks noGrp="1"/>
          </p:cNvSpPr>
          <p:nvPr>
            <p:ph idx="20"/>
          </p:nvPr>
        </p:nvSpPr>
        <p:spPr>
          <a:xfrm>
            <a:off x="4343400" y="4822634"/>
            <a:ext cx="3581400" cy="430576"/>
          </a:xfrm>
        </p:spPr>
        <p:txBody>
          <a:bodyPr/>
          <a:lstStyle/>
          <a:p>
            <a:pPr marL="0" indent="0">
              <a:buNone/>
            </a:pPr>
            <a:r>
              <a:rPr lang="en-IN" sz="2400" dirty="0"/>
              <a:t>is the set of points in the</a:t>
            </a:r>
          </a:p>
        </p:txBody>
      </p:sp>
      <p:sp>
        <p:nvSpPr>
          <p:cNvPr id="13" name="Content Placeholder 12"/>
          <p:cNvSpPr>
            <a:spLocks noGrp="1"/>
          </p:cNvSpPr>
          <p:nvPr>
            <p:ph idx="21"/>
          </p:nvPr>
        </p:nvSpPr>
        <p:spPr>
          <a:xfrm>
            <a:off x="533400" y="5328011"/>
            <a:ext cx="2667000" cy="463189"/>
          </a:xfrm>
        </p:spPr>
        <p:txBody>
          <a:bodyPr/>
          <a:lstStyle/>
          <a:p>
            <a:pPr marL="0" indent="0">
              <a:buNone/>
            </a:pPr>
            <a:r>
              <a:rPr lang="en-IN" sz="2400" i="1" dirty="0"/>
              <a:t>x</a:t>
            </a:r>
            <a:r>
              <a:rPr lang="en-IN" sz="100" i="1" dirty="0"/>
              <a:t> </a:t>
            </a:r>
            <a:r>
              <a:rPr lang="en-IN" sz="2400" i="1" dirty="0"/>
              <a:t>y</a:t>
            </a:r>
            <a:r>
              <a:rPr lang="en-IN" sz="2400" dirty="0"/>
              <a:t>-plane at which</a:t>
            </a:r>
          </a:p>
        </p:txBody>
      </p:sp>
    </p:spTree>
    <p:extLst>
      <p:ext uri="{BB962C8B-B14F-4D97-AF65-F5344CB8AC3E}">
        <p14:creationId xmlns:p14="http://schemas.microsoft.com/office/powerpoint/2010/main" val="26401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Graphs, Level Curves, and Contours of Functions of Two Variables </a:t>
            </a:r>
            <a:r>
              <a:rPr lang="en-IN" sz="2000" b="0" dirty="0"/>
              <a:t>(4 of 5)</a:t>
            </a:r>
          </a:p>
        </p:txBody>
      </p:sp>
      <p:sp>
        <p:nvSpPr>
          <p:cNvPr id="3" name="Content Placeholder 2"/>
          <p:cNvSpPr>
            <a:spLocks noGrp="1"/>
          </p:cNvSpPr>
          <p:nvPr>
            <p:ph idx="1"/>
          </p:nvPr>
        </p:nvSpPr>
        <p:spPr>
          <a:xfrm>
            <a:off x="457200" y="1600201"/>
            <a:ext cx="3200400" cy="404812"/>
          </a:xfrm>
        </p:spPr>
        <p:txBody>
          <a:bodyPr/>
          <a:lstStyle/>
          <a:p>
            <a:pPr marL="0" indent="0">
              <a:buNone/>
            </a:pPr>
            <a:r>
              <a:rPr lang="en-IN" sz="2400" b="1" dirty="0"/>
              <a:t>Solution (continued):</a:t>
            </a:r>
            <a:endParaRPr lang="es-ES" sz="2400" i="1" dirty="0"/>
          </a:p>
        </p:txBody>
      </p:sp>
      <p:graphicFrame>
        <p:nvGraphicFramePr>
          <p:cNvPr id="19" name="Object 18" descr="f of x and y = 100 minus x squared minus y squared = 0, or x squared + y squared = 10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57325" y="2130199"/>
          <a:ext cx="6230938" cy="434975"/>
        </p:xfrm>
        <a:graphic>
          <a:graphicData uri="http://schemas.openxmlformats.org/presentationml/2006/ole">
            <mc:AlternateContent xmlns:mc="http://schemas.openxmlformats.org/markup-compatibility/2006">
              <mc:Choice xmlns:v="urn:schemas-microsoft-com:vml" Requires="v">
                <p:oleObj spid="_x0000_s48215" name="Equation" r:id="rId3" imgW="5727600" imgH="406080" progId="Equation.DSMT4">
                  <p:embed/>
                </p:oleObj>
              </mc:Choice>
              <mc:Fallback>
                <p:oleObj name="Equation" r:id="rId3" imgW="5727600" imgH="406080" progId="Equation.DSMT4">
                  <p:embed/>
                  <p:pic>
                    <p:nvPicPr>
                      <p:cNvPr id="19" name="Object 18" descr="f of x and y = 100 minus x squared minus y squared = 0, or x squared + y squared = 10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457325" y="2130199"/>
                        <a:ext cx="6230938" cy="434975"/>
                      </a:xfrm>
                      <a:prstGeom prst="rect">
                        <a:avLst/>
                      </a:prstGeom>
                    </p:spPr>
                  </p:pic>
                </p:oleObj>
              </mc:Fallback>
            </mc:AlternateContent>
          </a:graphicData>
        </a:graphic>
      </p:graphicFrame>
      <p:sp>
        <p:nvSpPr>
          <p:cNvPr id="4" name="Content Placeholder 3"/>
          <p:cNvSpPr>
            <a:spLocks noGrp="1"/>
          </p:cNvSpPr>
          <p:nvPr>
            <p:ph idx="13"/>
          </p:nvPr>
        </p:nvSpPr>
        <p:spPr>
          <a:xfrm>
            <a:off x="457200" y="2761275"/>
            <a:ext cx="7380920" cy="421053"/>
          </a:xfrm>
        </p:spPr>
        <p:txBody>
          <a:bodyPr/>
          <a:lstStyle/>
          <a:p>
            <a:pPr marL="0" indent="0">
              <a:buNone/>
            </a:pPr>
            <a:r>
              <a:rPr lang="en-IN" sz="2400" dirty="0"/>
              <a:t>which is the circle of radius 10 centered at the origin.</a:t>
            </a:r>
          </a:p>
        </p:txBody>
      </p:sp>
      <p:sp>
        <p:nvSpPr>
          <p:cNvPr id="5" name="Content Placeholder 4"/>
          <p:cNvSpPr>
            <a:spLocks noGrp="1"/>
          </p:cNvSpPr>
          <p:nvPr>
            <p:ph idx="14"/>
          </p:nvPr>
        </p:nvSpPr>
        <p:spPr>
          <a:xfrm>
            <a:off x="443753" y="3255679"/>
            <a:ext cx="3594847" cy="401921"/>
          </a:xfrm>
        </p:spPr>
        <p:txBody>
          <a:bodyPr/>
          <a:lstStyle/>
          <a:p>
            <a:pPr marL="0" indent="0">
              <a:buNone/>
            </a:pPr>
            <a:r>
              <a:rPr lang="en-IN" sz="2400" dirty="0"/>
              <a:t>Similarly, the level curves</a:t>
            </a:r>
          </a:p>
        </p:txBody>
      </p:sp>
      <p:graphicFrame>
        <p:nvGraphicFramePr>
          <p:cNvPr id="20" name="Object 19" descr="f of x and y = 51 and f of x and y = 75">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22738" y="3273425"/>
          <a:ext cx="3740150" cy="350838"/>
        </p:xfrm>
        <a:graphic>
          <a:graphicData uri="http://schemas.openxmlformats.org/presentationml/2006/ole">
            <mc:AlternateContent xmlns:mc="http://schemas.openxmlformats.org/markup-compatibility/2006">
              <mc:Choice xmlns:v="urn:schemas-microsoft-com:vml" Requires="v">
                <p:oleObj spid="_x0000_s48216" name="Equation" r:id="rId5" imgW="3720960" imgH="355320" progId="Equation.DSMT4">
                  <p:embed/>
                </p:oleObj>
              </mc:Choice>
              <mc:Fallback>
                <p:oleObj name="Equation" r:id="rId5" imgW="3720960" imgH="355320" progId="Equation.DSMT4">
                  <p:embed/>
                  <p:pic>
                    <p:nvPicPr>
                      <p:cNvPr id="20" name="Object 19" descr="f of x and y = 51 and f of x and y = 75">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122738" y="3273425"/>
                        <a:ext cx="3740150" cy="350838"/>
                      </a:xfrm>
                      <a:prstGeom prst="rect">
                        <a:avLst/>
                      </a:prstGeom>
                    </p:spPr>
                  </p:pic>
                </p:oleObj>
              </mc:Fallback>
            </mc:AlternateContent>
          </a:graphicData>
        </a:graphic>
      </p:graphicFrame>
      <p:sp>
        <p:nvSpPr>
          <p:cNvPr id="6" name="Content Placeholder 5"/>
          <p:cNvSpPr>
            <a:spLocks noGrp="1"/>
          </p:cNvSpPr>
          <p:nvPr>
            <p:ph idx="15"/>
          </p:nvPr>
        </p:nvSpPr>
        <p:spPr>
          <a:xfrm>
            <a:off x="443753" y="3722403"/>
            <a:ext cx="2147047" cy="429464"/>
          </a:xfrm>
        </p:spPr>
        <p:txBody>
          <a:bodyPr/>
          <a:lstStyle/>
          <a:p>
            <a:pPr marL="0" indent="0">
              <a:buNone/>
            </a:pPr>
            <a:r>
              <a:rPr lang="en-IN" sz="2400" dirty="0"/>
              <a:t>are the circles</a:t>
            </a:r>
          </a:p>
        </p:txBody>
      </p:sp>
      <p:graphicFrame>
        <p:nvGraphicFramePr>
          <p:cNvPr id="21" name="Object 20" descr="f of x and y = 100 minus x squared minus y squared = 51, or x squared + y squared = 49">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87500" y="4360862"/>
          <a:ext cx="6221413" cy="439738"/>
        </p:xfrm>
        <a:graphic>
          <a:graphicData uri="http://schemas.openxmlformats.org/presentationml/2006/ole">
            <mc:AlternateContent xmlns:mc="http://schemas.openxmlformats.org/markup-compatibility/2006">
              <mc:Choice xmlns:v="urn:schemas-microsoft-com:vml" Requires="v">
                <p:oleObj spid="_x0000_s48217" name="Equation" r:id="rId7" imgW="5663880" imgH="406080" progId="Equation.DSMT4">
                  <p:embed/>
                </p:oleObj>
              </mc:Choice>
              <mc:Fallback>
                <p:oleObj name="Equation" r:id="rId7" imgW="5663880" imgH="406080" progId="Equation.DSMT4">
                  <p:embed/>
                  <p:pic>
                    <p:nvPicPr>
                      <p:cNvPr id="21" name="Object 20" descr="f of x and y = 100 minus x squared minus y squared = 51, or x squared + y squared = 49">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587500" y="4360862"/>
                        <a:ext cx="6221413" cy="439738"/>
                      </a:xfrm>
                      <a:prstGeom prst="rect">
                        <a:avLst/>
                      </a:prstGeom>
                    </p:spPr>
                  </p:pic>
                </p:oleObj>
              </mc:Fallback>
            </mc:AlternateContent>
          </a:graphicData>
        </a:graphic>
      </p:graphicFrame>
      <p:graphicFrame>
        <p:nvGraphicFramePr>
          <p:cNvPr id="22" name="Object 21" descr="f of x and y = 100 minus x squared minus y squared = 75, or x squared + y squared = 25.">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31938" y="4856163"/>
          <a:ext cx="6321425" cy="439737"/>
        </p:xfrm>
        <a:graphic>
          <a:graphicData uri="http://schemas.openxmlformats.org/presentationml/2006/ole">
            <mc:AlternateContent xmlns:mc="http://schemas.openxmlformats.org/markup-compatibility/2006">
              <mc:Choice xmlns:v="urn:schemas-microsoft-com:vml" Requires="v">
                <p:oleObj spid="_x0000_s48218" name="Equation" r:id="rId9" imgW="5752800" imgH="406080" progId="Equation.DSMT4">
                  <p:embed/>
                </p:oleObj>
              </mc:Choice>
              <mc:Fallback>
                <p:oleObj name="Equation" r:id="rId9" imgW="5752800" imgH="406080" progId="Equation.DSMT4">
                  <p:embed/>
                  <p:pic>
                    <p:nvPicPr>
                      <p:cNvPr id="22" name="Object 21" descr="f of x and y = 100 minus x squared minus y squared = 75, or x squared + y squared = 25.">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531938" y="4856163"/>
                        <a:ext cx="6321425" cy="439737"/>
                      </a:xfrm>
                      <a:prstGeom prst="rect">
                        <a:avLst/>
                      </a:prstGeom>
                    </p:spPr>
                  </p:pic>
                </p:oleObj>
              </mc:Fallback>
            </mc:AlternateContent>
          </a:graphicData>
        </a:graphic>
      </p:graphicFrame>
      <p:sp>
        <p:nvSpPr>
          <p:cNvPr id="7" name="Content Placeholder 6"/>
          <p:cNvSpPr>
            <a:spLocks noGrp="1"/>
          </p:cNvSpPr>
          <p:nvPr>
            <p:ph idx="16"/>
          </p:nvPr>
        </p:nvSpPr>
        <p:spPr>
          <a:xfrm>
            <a:off x="443754" y="5429426"/>
            <a:ext cx="2266396" cy="431547"/>
          </a:xfrm>
        </p:spPr>
        <p:txBody>
          <a:bodyPr/>
          <a:lstStyle/>
          <a:p>
            <a:pPr marL="0" indent="0">
              <a:buNone/>
            </a:pPr>
            <a:r>
              <a:rPr lang="en-IN" sz="2400" dirty="0"/>
              <a:t>The level curve</a:t>
            </a:r>
          </a:p>
        </p:txBody>
      </p:sp>
      <p:graphicFrame>
        <p:nvGraphicFramePr>
          <p:cNvPr id="23" name="Object 22" descr="f of x and y = 10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05552" y="5472646"/>
          <a:ext cx="1819221" cy="364155"/>
        </p:xfrm>
        <a:graphic>
          <a:graphicData uri="http://schemas.openxmlformats.org/presentationml/2006/ole">
            <mc:AlternateContent xmlns:mc="http://schemas.openxmlformats.org/markup-compatibility/2006">
              <mc:Choice xmlns:v="urn:schemas-microsoft-com:vml" Requires="v">
                <p:oleObj spid="_x0000_s48219" name="Equation" r:id="rId11" imgW="1688760" imgH="342720" progId="Equation.DSMT4">
                  <p:embed/>
                </p:oleObj>
              </mc:Choice>
              <mc:Fallback>
                <p:oleObj name="Equation" r:id="rId11" imgW="1688760" imgH="342720" progId="Equation.DSMT4">
                  <p:embed/>
                  <p:pic>
                    <p:nvPicPr>
                      <p:cNvPr id="23" name="Object 22" descr="f of x and y = 10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805552" y="5472646"/>
                        <a:ext cx="1819221" cy="364155"/>
                      </a:xfrm>
                      <a:prstGeom prst="rect">
                        <a:avLst/>
                      </a:prstGeom>
                    </p:spPr>
                  </p:pic>
                </p:oleObj>
              </mc:Fallback>
            </mc:AlternateContent>
          </a:graphicData>
        </a:graphic>
      </p:graphicFrame>
      <p:sp>
        <p:nvSpPr>
          <p:cNvPr id="8" name="Content Placeholder 7"/>
          <p:cNvSpPr>
            <a:spLocks noGrp="1"/>
          </p:cNvSpPr>
          <p:nvPr>
            <p:ph idx="17"/>
          </p:nvPr>
        </p:nvSpPr>
        <p:spPr>
          <a:xfrm>
            <a:off x="4720174" y="5440411"/>
            <a:ext cx="3740151" cy="401512"/>
          </a:xfrm>
        </p:spPr>
        <p:txBody>
          <a:bodyPr/>
          <a:lstStyle/>
          <a:p>
            <a:pPr marL="0" indent="0">
              <a:buNone/>
            </a:pPr>
            <a:r>
              <a:rPr lang="en-IN" sz="2400" dirty="0"/>
              <a:t>consists of the origin alone.</a:t>
            </a:r>
          </a:p>
        </p:txBody>
      </p:sp>
      <p:sp>
        <p:nvSpPr>
          <p:cNvPr id="9" name="Content Placeholder 8"/>
          <p:cNvSpPr>
            <a:spLocks noGrp="1"/>
          </p:cNvSpPr>
          <p:nvPr>
            <p:ph idx="18"/>
          </p:nvPr>
        </p:nvSpPr>
        <p:spPr>
          <a:xfrm>
            <a:off x="457200" y="5916660"/>
            <a:ext cx="3352800" cy="407940"/>
          </a:xfrm>
        </p:spPr>
        <p:txBody>
          <a:bodyPr/>
          <a:lstStyle/>
          <a:p>
            <a:pPr marL="0" indent="0">
              <a:buNone/>
            </a:pPr>
            <a:r>
              <a:rPr lang="en-IN" sz="2400" dirty="0"/>
              <a:t>(It is still a level curve.)</a:t>
            </a:r>
            <a:endParaRPr lang="es-ES" sz="2400" dirty="0"/>
          </a:p>
        </p:txBody>
      </p:sp>
    </p:spTree>
    <p:extLst>
      <p:ext uri="{BB962C8B-B14F-4D97-AF65-F5344CB8AC3E}">
        <p14:creationId xmlns:p14="http://schemas.microsoft.com/office/powerpoint/2010/main" val="72251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Graphs, Level Curves, and Contours of Functions of Two Variables </a:t>
            </a:r>
            <a:r>
              <a:rPr lang="en-IN" sz="2000" b="0" dirty="0"/>
              <a:t>(5 of 5)</a:t>
            </a:r>
          </a:p>
        </p:txBody>
      </p:sp>
      <p:sp>
        <p:nvSpPr>
          <p:cNvPr id="3" name="Content Placeholder 2"/>
          <p:cNvSpPr>
            <a:spLocks noGrp="1"/>
          </p:cNvSpPr>
          <p:nvPr>
            <p:ph idx="1"/>
          </p:nvPr>
        </p:nvSpPr>
        <p:spPr>
          <a:xfrm>
            <a:off x="457200" y="1600200"/>
            <a:ext cx="3293714" cy="448633"/>
          </a:xfrm>
        </p:spPr>
        <p:txBody>
          <a:bodyPr/>
          <a:lstStyle/>
          <a:p>
            <a:pPr marL="0" indent="0">
              <a:buNone/>
            </a:pPr>
            <a:r>
              <a:rPr lang="en-IN" sz="2400" b="1" dirty="0"/>
              <a:t>Solution </a:t>
            </a:r>
            <a:r>
              <a:rPr lang="en-US" sz="2400" b="1" dirty="0"/>
              <a:t>(concluded):</a:t>
            </a:r>
          </a:p>
        </p:txBody>
      </p:sp>
      <p:sp>
        <p:nvSpPr>
          <p:cNvPr id="4" name="Content Placeholder 3"/>
          <p:cNvSpPr>
            <a:spLocks noGrp="1"/>
          </p:cNvSpPr>
          <p:nvPr>
            <p:ph idx="13"/>
          </p:nvPr>
        </p:nvSpPr>
        <p:spPr>
          <a:xfrm>
            <a:off x="457200" y="2194353"/>
            <a:ext cx="345089" cy="397615"/>
          </a:xfrm>
        </p:spPr>
        <p:txBody>
          <a:bodyPr/>
          <a:lstStyle/>
          <a:p>
            <a:pPr marL="0" indent="0">
              <a:buNone/>
            </a:pPr>
            <a:r>
              <a:rPr lang="en-IN" sz="2400" dirty="0"/>
              <a:t>If</a:t>
            </a:r>
          </a:p>
        </p:txBody>
      </p:sp>
      <p:graphicFrame>
        <p:nvGraphicFramePr>
          <p:cNvPr id="14" name="Object 13" descr="x squared + y squared is greater than 10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53440" y="2164403"/>
          <a:ext cx="1827403" cy="426804"/>
        </p:xfrm>
        <a:graphic>
          <a:graphicData uri="http://schemas.openxmlformats.org/presentationml/2006/ole">
            <mc:AlternateContent xmlns:mc="http://schemas.openxmlformats.org/markup-compatibility/2006">
              <mc:Choice xmlns:v="urn:schemas-microsoft-com:vml" Requires="v">
                <p:oleObj spid="_x0000_s49222" name="Equation" r:id="rId3" imgW="1714320" imgH="406080" progId="Equation.DSMT4">
                  <p:embed/>
                </p:oleObj>
              </mc:Choice>
              <mc:Fallback>
                <p:oleObj name="Equation" r:id="rId3" imgW="1714320" imgH="406080" progId="Equation.DSMT4">
                  <p:embed/>
                  <p:pic>
                    <p:nvPicPr>
                      <p:cNvPr id="14" name="Object 13" descr="x squared + y squared is greater than 10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853440" y="2164403"/>
                        <a:ext cx="1827403" cy="426804"/>
                      </a:xfrm>
                      <a:prstGeom prst="rect">
                        <a:avLst/>
                      </a:prstGeom>
                    </p:spPr>
                  </p:pic>
                </p:oleObj>
              </mc:Fallback>
            </mc:AlternateContent>
          </a:graphicData>
        </a:graphic>
      </p:graphicFrame>
      <p:sp>
        <p:nvSpPr>
          <p:cNvPr id="5" name="Content Placeholder 4"/>
          <p:cNvSpPr>
            <a:spLocks noGrp="1"/>
          </p:cNvSpPr>
          <p:nvPr>
            <p:ph idx="14"/>
          </p:nvPr>
        </p:nvSpPr>
        <p:spPr>
          <a:xfrm>
            <a:off x="2788920" y="2196133"/>
            <a:ext cx="2590801" cy="420112"/>
          </a:xfrm>
        </p:spPr>
        <p:txBody>
          <a:bodyPr/>
          <a:lstStyle/>
          <a:p>
            <a:pPr marL="0" indent="0">
              <a:buNone/>
            </a:pPr>
            <a:r>
              <a:rPr lang="en-IN" sz="2400" dirty="0"/>
              <a:t>then the values of</a:t>
            </a:r>
          </a:p>
        </p:txBody>
      </p:sp>
      <p:graphicFrame>
        <p:nvGraphicFramePr>
          <p:cNvPr id="15" name="Object 14"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40680" y="2247662"/>
          <a:ext cx="952500" cy="338138"/>
        </p:xfrm>
        <a:graphic>
          <a:graphicData uri="http://schemas.openxmlformats.org/presentationml/2006/ole">
            <mc:AlternateContent xmlns:mc="http://schemas.openxmlformats.org/markup-compatibility/2006">
              <mc:Choice xmlns:v="urn:schemas-microsoft-com:vml" Requires="v">
                <p:oleObj spid="_x0000_s49223" name="Equation" r:id="rId5" imgW="952200" imgH="342720" progId="Equation.DSMT4">
                  <p:embed/>
                </p:oleObj>
              </mc:Choice>
              <mc:Fallback>
                <p:oleObj name="Equation" r:id="rId5" imgW="952200" imgH="342720" progId="Equation.DSMT4">
                  <p:embed/>
                  <p:pic>
                    <p:nvPicPr>
                      <p:cNvPr id="15" name="Object 14"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440680" y="2247662"/>
                        <a:ext cx="952500" cy="338138"/>
                      </a:xfrm>
                      <a:prstGeom prst="rect">
                        <a:avLst/>
                      </a:prstGeom>
                    </p:spPr>
                  </p:pic>
                </p:oleObj>
              </mc:Fallback>
            </mc:AlternateContent>
          </a:graphicData>
        </a:graphic>
      </p:graphicFrame>
      <p:sp>
        <p:nvSpPr>
          <p:cNvPr id="6" name="Content Placeholder 5"/>
          <p:cNvSpPr>
            <a:spLocks noGrp="1"/>
          </p:cNvSpPr>
          <p:nvPr>
            <p:ph idx="15"/>
          </p:nvPr>
        </p:nvSpPr>
        <p:spPr>
          <a:xfrm>
            <a:off x="6492240" y="2211449"/>
            <a:ext cx="1908212" cy="413966"/>
          </a:xfrm>
        </p:spPr>
        <p:txBody>
          <a:bodyPr/>
          <a:lstStyle/>
          <a:p>
            <a:pPr marL="0" indent="0">
              <a:buNone/>
            </a:pPr>
            <a:r>
              <a:rPr lang="en-IN" sz="2400" dirty="0"/>
              <a:t>are negative.</a:t>
            </a:r>
          </a:p>
        </p:txBody>
      </p:sp>
      <p:sp>
        <p:nvSpPr>
          <p:cNvPr id="7" name="Content Placeholder 6"/>
          <p:cNvSpPr>
            <a:spLocks noGrp="1"/>
          </p:cNvSpPr>
          <p:nvPr>
            <p:ph idx="16"/>
          </p:nvPr>
        </p:nvSpPr>
        <p:spPr>
          <a:xfrm>
            <a:off x="443753" y="2698212"/>
            <a:ext cx="3213847" cy="425988"/>
          </a:xfrm>
        </p:spPr>
        <p:txBody>
          <a:bodyPr/>
          <a:lstStyle/>
          <a:p>
            <a:pPr marL="0" indent="0">
              <a:buNone/>
            </a:pPr>
            <a:r>
              <a:rPr lang="en-IN" sz="2400" dirty="0"/>
              <a:t>For example, the circle</a:t>
            </a:r>
          </a:p>
        </p:txBody>
      </p:sp>
      <p:graphicFrame>
        <p:nvGraphicFramePr>
          <p:cNvPr id="16" name="Object 15" descr="x squared + y squared = 14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750914" y="2673433"/>
          <a:ext cx="1791396" cy="418394"/>
        </p:xfrm>
        <a:graphic>
          <a:graphicData uri="http://schemas.openxmlformats.org/presentationml/2006/ole">
            <mc:AlternateContent xmlns:mc="http://schemas.openxmlformats.org/markup-compatibility/2006">
              <mc:Choice xmlns:v="urn:schemas-microsoft-com:vml" Requires="v">
                <p:oleObj spid="_x0000_s49224" name="Equation" r:id="rId7" imgW="1714320" imgH="406080" progId="Equation.DSMT4">
                  <p:embed/>
                </p:oleObj>
              </mc:Choice>
              <mc:Fallback>
                <p:oleObj name="Equation" r:id="rId7" imgW="1714320" imgH="406080" progId="Equation.DSMT4">
                  <p:embed/>
                  <p:pic>
                    <p:nvPicPr>
                      <p:cNvPr id="16" name="Object 15" descr="x squared + y squared = 144">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750914" y="2673433"/>
                        <a:ext cx="1791396" cy="418394"/>
                      </a:xfrm>
                      <a:prstGeom prst="rect">
                        <a:avLst/>
                      </a:prstGeom>
                    </p:spPr>
                  </p:pic>
                </p:oleObj>
              </mc:Fallback>
            </mc:AlternateContent>
          </a:graphicData>
        </a:graphic>
      </p:graphicFrame>
      <p:sp>
        <p:nvSpPr>
          <p:cNvPr id="8" name="Content Placeholder 7"/>
          <p:cNvSpPr>
            <a:spLocks noGrp="1"/>
          </p:cNvSpPr>
          <p:nvPr>
            <p:ph idx="17"/>
          </p:nvPr>
        </p:nvSpPr>
        <p:spPr>
          <a:xfrm>
            <a:off x="5664200" y="2705554"/>
            <a:ext cx="2613026" cy="428172"/>
          </a:xfrm>
        </p:spPr>
        <p:txBody>
          <a:bodyPr/>
          <a:lstStyle/>
          <a:p>
            <a:pPr marL="0" indent="0">
              <a:buNone/>
            </a:pPr>
            <a:r>
              <a:rPr lang="en-IN" sz="2400" dirty="0"/>
              <a:t>which is the circle</a:t>
            </a:r>
          </a:p>
        </p:txBody>
      </p:sp>
      <p:sp>
        <p:nvSpPr>
          <p:cNvPr id="9" name="Content Placeholder 8"/>
          <p:cNvSpPr>
            <a:spLocks noGrp="1"/>
          </p:cNvSpPr>
          <p:nvPr>
            <p:ph idx="18"/>
          </p:nvPr>
        </p:nvSpPr>
        <p:spPr>
          <a:xfrm>
            <a:off x="457200" y="3191406"/>
            <a:ext cx="8305800" cy="521090"/>
          </a:xfrm>
        </p:spPr>
        <p:txBody>
          <a:bodyPr/>
          <a:lstStyle/>
          <a:p>
            <a:pPr marL="0" indent="0">
              <a:buNone/>
            </a:pPr>
            <a:r>
              <a:rPr lang="en-IN" sz="2400" dirty="0"/>
              <a:t>centered at the origin with radius 12, gives the constant value</a:t>
            </a:r>
          </a:p>
        </p:txBody>
      </p:sp>
      <p:graphicFrame>
        <p:nvGraphicFramePr>
          <p:cNvPr id="17" name="Object 16" descr="f of x and y = negative 4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3753" y="3852862"/>
          <a:ext cx="1739900" cy="338138"/>
        </p:xfrm>
        <a:graphic>
          <a:graphicData uri="http://schemas.openxmlformats.org/presentationml/2006/ole">
            <mc:AlternateContent xmlns:mc="http://schemas.openxmlformats.org/markup-compatibility/2006">
              <mc:Choice xmlns:v="urn:schemas-microsoft-com:vml" Requires="v">
                <p:oleObj spid="_x0000_s49225" name="Equation" r:id="rId9" imgW="1739880" imgH="342720" progId="Equation.DSMT4">
                  <p:embed/>
                </p:oleObj>
              </mc:Choice>
              <mc:Fallback>
                <p:oleObj name="Equation" r:id="rId9" imgW="1739880" imgH="342720" progId="Equation.DSMT4">
                  <p:embed/>
                  <p:pic>
                    <p:nvPicPr>
                      <p:cNvPr id="17" name="Object 16" descr="f of x and y = negative 44">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43753" y="3852862"/>
                        <a:ext cx="1739900" cy="338138"/>
                      </a:xfrm>
                      <a:prstGeom prst="rect">
                        <a:avLst/>
                      </a:prstGeom>
                    </p:spPr>
                  </p:pic>
                </p:oleObj>
              </mc:Fallback>
            </mc:AlternateContent>
          </a:graphicData>
        </a:graphic>
      </p:graphicFrame>
      <p:sp>
        <p:nvSpPr>
          <p:cNvPr id="10" name="Content Placeholder 9"/>
          <p:cNvSpPr>
            <a:spLocks noGrp="1"/>
          </p:cNvSpPr>
          <p:nvPr>
            <p:ph idx="19"/>
          </p:nvPr>
        </p:nvSpPr>
        <p:spPr>
          <a:xfrm>
            <a:off x="2333625" y="3788696"/>
            <a:ext cx="3582319" cy="402304"/>
          </a:xfrm>
        </p:spPr>
        <p:txBody>
          <a:bodyPr/>
          <a:lstStyle/>
          <a:p>
            <a:pPr marL="0" indent="0">
              <a:buNone/>
            </a:pPr>
            <a:r>
              <a:rPr lang="en-IN" sz="2400" dirty="0"/>
              <a:t>and is a level curve of </a:t>
            </a:r>
            <a:r>
              <a:rPr lang="en-IN" sz="2400" i="1" dirty="0"/>
              <a:t>f</a:t>
            </a:r>
            <a:r>
              <a:rPr lang="en-IN" sz="2400" dirty="0"/>
              <a:t>.</a:t>
            </a:r>
          </a:p>
        </p:txBody>
      </p:sp>
    </p:spTree>
    <p:extLst>
      <p:ext uri="{BB962C8B-B14F-4D97-AF65-F5344CB8AC3E}">
        <p14:creationId xmlns:p14="http://schemas.microsoft.com/office/powerpoint/2010/main" val="392766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(1 of 6)</a:t>
            </a:r>
          </a:p>
        </p:txBody>
      </p:sp>
      <p:sp>
        <p:nvSpPr>
          <p:cNvPr id="3" name="Content Placeholder 2"/>
          <p:cNvSpPr>
            <a:spLocks noGrp="1"/>
          </p:cNvSpPr>
          <p:nvPr>
            <p:ph idx="1"/>
          </p:nvPr>
        </p:nvSpPr>
        <p:spPr>
          <a:xfrm>
            <a:off x="457200" y="1600200"/>
            <a:ext cx="8077200" cy="900714"/>
          </a:xfrm>
        </p:spPr>
        <p:txBody>
          <a:bodyPr/>
          <a:lstStyle/>
          <a:p>
            <a:pPr marL="0" indent="0">
              <a:buNone/>
            </a:pPr>
            <a:r>
              <a:rPr lang="en-IN" b="1" dirty="0"/>
              <a:t>Definition:</a:t>
            </a:r>
            <a:r>
              <a:rPr lang="en-IN" dirty="0"/>
              <a:t> The set of points (</a:t>
            </a:r>
            <a:r>
              <a:rPr lang="en-IN" i="1" dirty="0"/>
              <a:t>x</a:t>
            </a:r>
            <a:r>
              <a:rPr lang="en-IN" dirty="0"/>
              <a:t>, </a:t>
            </a:r>
            <a:r>
              <a:rPr lang="en-IN" i="1" dirty="0"/>
              <a:t>y</a:t>
            </a:r>
            <a:r>
              <a:rPr lang="en-IN" dirty="0"/>
              <a:t>, </a:t>
            </a:r>
            <a:r>
              <a:rPr lang="en-IN" i="1" dirty="0"/>
              <a:t>z</a:t>
            </a:r>
            <a:r>
              <a:rPr lang="en-IN" dirty="0"/>
              <a:t>) in space where a function of three independent variables</a:t>
            </a:r>
          </a:p>
        </p:txBody>
      </p:sp>
      <p:sp>
        <p:nvSpPr>
          <p:cNvPr id="5" name="Content Placeholder 4"/>
          <p:cNvSpPr>
            <a:spLocks noGrp="1"/>
          </p:cNvSpPr>
          <p:nvPr>
            <p:ph idx="13"/>
          </p:nvPr>
        </p:nvSpPr>
        <p:spPr>
          <a:xfrm>
            <a:off x="459729" y="2562691"/>
            <a:ext cx="3451259" cy="481684"/>
          </a:xfrm>
        </p:spPr>
        <p:txBody>
          <a:bodyPr/>
          <a:lstStyle/>
          <a:p>
            <a:pPr marL="0" indent="0">
              <a:buNone/>
            </a:pPr>
            <a:r>
              <a:rPr lang="en-IN" dirty="0"/>
              <a:t>has a constant value</a:t>
            </a:r>
          </a:p>
        </p:txBody>
      </p:sp>
      <p:graphicFrame>
        <p:nvGraphicFramePr>
          <p:cNvPr id="4" name="Object 3" descr="f of x, y and z = c">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979672" y="2606602"/>
          <a:ext cx="1757362" cy="369888"/>
        </p:xfrm>
        <a:graphic>
          <a:graphicData uri="http://schemas.openxmlformats.org/presentationml/2006/ole">
            <mc:AlternateContent xmlns:mc="http://schemas.openxmlformats.org/markup-compatibility/2006">
              <mc:Choice xmlns:v="urn:schemas-microsoft-com:vml" Requires="v">
                <p:oleObj spid="_x0000_s50195" name="Equation" r:id="rId3" imgW="1600200" imgH="342720" progId="Equation.DSMT4">
                  <p:embed/>
                </p:oleObj>
              </mc:Choice>
              <mc:Fallback>
                <p:oleObj name="Equation" r:id="rId3" imgW="1600200" imgH="342720" progId="Equation.DSMT4">
                  <p:embed/>
                  <p:pic>
                    <p:nvPicPr>
                      <p:cNvPr id="4" name="Object 3" descr="f of x, y and z = c">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979672" y="2606602"/>
                        <a:ext cx="1757362" cy="369888"/>
                      </a:xfrm>
                      <a:prstGeom prst="rect">
                        <a:avLst/>
                      </a:prstGeom>
                    </p:spPr>
                  </p:pic>
                </p:oleObj>
              </mc:Fallback>
            </mc:AlternateContent>
          </a:graphicData>
        </a:graphic>
      </p:graphicFrame>
      <p:sp>
        <p:nvSpPr>
          <p:cNvPr id="6" name="Content Placeholder 5"/>
          <p:cNvSpPr>
            <a:spLocks noGrp="1"/>
          </p:cNvSpPr>
          <p:nvPr>
            <p:ph idx="14"/>
          </p:nvPr>
        </p:nvSpPr>
        <p:spPr>
          <a:xfrm>
            <a:off x="5867400" y="2567408"/>
            <a:ext cx="2667000" cy="496280"/>
          </a:xfrm>
        </p:spPr>
        <p:txBody>
          <a:bodyPr/>
          <a:lstStyle/>
          <a:p>
            <a:pPr marL="0" indent="0">
              <a:buNone/>
            </a:pPr>
            <a:r>
              <a:rPr lang="en-IN" dirty="0"/>
              <a:t>is called a</a:t>
            </a:r>
          </a:p>
        </p:txBody>
      </p:sp>
      <p:sp>
        <p:nvSpPr>
          <p:cNvPr id="7" name="Content Placeholder 6"/>
          <p:cNvSpPr>
            <a:spLocks noGrp="1"/>
          </p:cNvSpPr>
          <p:nvPr>
            <p:ph idx="15"/>
          </p:nvPr>
        </p:nvSpPr>
        <p:spPr>
          <a:xfrm>
            <a:off x="459729" y="3135180"/>
            <a:ext cx="3807471" cy="496364"/>
          </a:xfrm>
        </p:spPr>
        <p:txBody>
          <a:bodyPr/>
          <a:lstStyle/>
          <a:p>
            <a:pPr marL="0" indent="0">
              <a:buNone/>
            </a:pPr>
            <a:r>
              <a:rPr lang="en-IN" b="1" dirty="0"/>
              <a:t>level</a:t>
            </a:r>
            <a:r>
              <a:rPr lang="en-IN" dirty="0"/>
              <a:t> </a:t>
            </a:r>
            <a:r>
              <a:rPr lang="en-IN" b="1" dirty="0"/>
              <a:t>surface </a:t>
            </a:r>
            <a:r>
              <a:rPr lang="en-IN" dirty="0"/>
              <a:t>of </a:t>
            </a:r>
            <a:r>
              <a:rPr lang="en-IN" i="1" dirty="0"/>
              <a:t>f</a:t>
            </a:r>
            <a:r>
              <a:rPr lang="en-IN" dirty="0"/>
              <a:t>.</a:t>
            </a:r>
          </a:p>
        </p:txBody>
      </p:sp>
    </p:spTree>
    <p:extLst>
      <p:ext uri="{BB962C8B-B14F-4D97-AF65-F5344CB8AC3E}">
        <p14:creationId xmlns:p14="http://schemas.microsoft.com/office/powerpoint/2010/main" val="2167040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(2 of 6)</a:t>
            </a:r>
          </a:p>
        </p:txBody>
      </p:sp>
      <p:pic>
        <p:nvPicPr>
          <p:cNvPr id="10" name="Content Placeholder 9" descr="A cross section of three concentric spheres on an x y z plane. For long description in Notes pane, press F6.">
            <a:extLst>
              <a:ext uri="{FF2B5EF4-FFF2-40B4-BE49-F238E27FC236}">
                <a16:creationId xmlns:a16="http://schemas.microsoft.com/office/drawing/2014/main" id="{30C8C83B-70F1-47F4-A994-B48ECE6C4AF2}"/>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667238" y="1708181"/>
            <a:ext cx="3276361" cy="3334179"/>
          </a:xfrm>
        </p:spPr>
      </p:pic>
      <p:sp>
        <p:nvSpPr>
          <p:cNvPr id="3" name="Content Placeholder 2"/>
          <p:cNvSpPr>
            <a:spLocks noGrp="1"/>
          </p:cNvSpPr>
          <p:nvPr>
            <p:ph idx="1"/>
          </p:nvPr>
        </p:nvSpPr>
        <p:spPr>
          <a:xfrm>
            <a:off x="457200" y="5257801"/>
            <a:ext cx="3581400" cy="457199"/>
          </a:xfrm>
        </p:spPr>
        <p:txBody>
          <a:bodyPr/>
          <a:lstStyle/>
          <a:p>
            <a:pPr marL="0" indent="0">
              <a:buNone/>
            </a:pPr>
            <a:r>
              <a:rPr lang="en-IN" dirty="0"/>
              <a:t>The level surfaces of</a:t>
            </a:r>
          </a:p>
        </p:txBody>
      </p:sp>
      <p:graphicFrame>
        <p:nvGraphicFramePr>
          <p:cNvPr id="6" name="Object 5" descr="f of x, y, and z = square root of start expression x squared + y squared + z squared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35623" y="5206532"/>
          <a:ext cx="3789177" cy="508468"/>
        </p:xfrm>
        <a:graphic>
          <a:graphicData uri="http://schemas.openxmlformats.org/presentationml/2006/ole">
            <mc:AlternateContent xmlns:mc="http://schemas.openxmlformats.org/markup-compatibility/2006">
              <mc:Choice xmlns:v="urn:schemas-microsoft-com:vml" Requires="v">
                <p:oleObj spid="_x0000_s51219" name="Equation" r:id="rId5" imgW="3124080" imgH="507960" progId="Equation.DSMT4">
                  <p:embed/>
                </p:oleObj>
              </mc:Choice>
              <mc:Fallback>
                <p:oleObj name="Equation" r:id="rId5" imgW="3124080" imgH="507960" progId="Equation.DSMT4">
                  <p:embed/>
                  <p:pic>
                    <p:nvPicPr>
                      <p:cNvPr id="6" name="Object 5" descr="f of x, y, and z = square root of start expression x squared + y squared + z squared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135623" y="5206532"/>
                        <a:ext cx="3789177" cy="508468"/>
                      </a:xfrm>
                      <a:prstGeom prst="rect">
                        <a:avLst/>
                      </a:prstGeom>
                    </p:spPr>
                  </p:pic>
                </p:oleObj>
              </mc:Fallback>
            </mc:AlternateContent>
          </a:graphicData>
        </a:graphic>
      </p:graphicFrame>
      <p:sp>
        <p:nvSpPr>
          <p:cNvPr id="4" name="Content Placeholder 3"/>
          <p:cNvSpPr>
            <a:spLocks noGrp="1"/>
          </p:cNvSpPr>
          <p:nvPr>
            <p:ph idx="13"/>
          </p:nvPr>
        </p:nvSpPr>
        <p:spPr>
          <a:xfrm>
            <a:off x="452718" y="5808451"/>
            <a:ext cx="3789177" cy="363749"/>
          </a:xfrm>
        </p:spPr>
        <p:txBody>
          <a:bodyPr/>
          <a:lstStyle/>
          <a:p>
            <a:pPr marL="0" indent="0">
              <a:buNone/>
            </a:pPr>
            <a:r>
              <a:rPr lang="en-IN" dirty="0"/>
              <a:t>are concentric spheres.</a:t>
            </a:r>
          </a:p>
        </p:txBody>
      </p:sp>
    </p:spTree>
    <p:extLst>
      <p:ext uri="{BB962C8B-B14F-4D97-AF65-F5344CB8AC3E}">
        <p14:creationId xmlns:p14="http://schemas.microsoft.com/office/powerpoint/2010/main" val="210756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Section 14.1 </a:t>
            </a:r>
            <a:r>
              <a:rPr lang="en-IN" dirty="0"/>
              <a:t>Functions of Several Variables</a:t>
            </a:r>
            <a:endParaRPr lang="en-US" altLang="en-US" dirty="0"/>
          </a:p>
        </p:txBody>
      </p:sp>
    </p:spTree>
    <p:extLst>
      <p:ext uri="{BB962C8B-B14F-4D97-AF65-F5344CB8AC3E}">
        <p14:creationId xmlns:p14="http://schemas.microsoft.com/office/powerpoint/2010/main" val="276025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(3 of 6)</a:t>
            </a:r>
          </a:p>
        </p:txBody>
      </p:sp>
      <p:sp>
        <p:nvSpPr>
          <p:cNvPr id="3" name="Content Placeholder 2"/>
          <p:cNvSpPr>
            <a:spLocks noGrp="1"/>
          </p:cNvSpPr>
          <p:nvPr>
            <p:ph idx="1"/>
          </p:nvPr>
        </p:nvSpPr>
        <p:spPr>
          <a:xfrm>
            <a:off x="457200" y="1600200"/>
            <a:ext cx="7924800" cy="835730"/>
          </a:xfrm>
        </p:spPr>
        <p:txBody>
          <a:bodyPr/>
          <a:lstStyle/>
          <a:p>
            <a:pPr marL="0" indent="0">
              <a:buNone/>
            </a:pPr>
            <a:r>
              <a:rPr lang="en-IN" b="1" dirty="0"/>
              <a:t>Example:</a:t>
            </a:r>
            <a:r>
              <a:rPr lang="en-IN" dirty="0"/>
              <a:t> Describe the level surfaces of the function</a:t>
            </a:r>
          </a:p>
        </p:txBody>
      </p:sp>
      <p:graphicFrame>
        <p:nvGraphicFramePr>
          <p:cNvPr id="16" name="Object 15" descr="f of x, y, and z = square root of start expression x squared + y squared + z squared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68550" y="2541588"/>
          <a:ext cx="4406900" cy="582612"/>
        </p:xfrm>
        <a:graphic>
          <a:graphicData uri="http://schemas.openxmlformats.org/presentationml/2006/ole">
            <mc:AlternateContent xmlns:mc="http://schemas.openxmlformats.org/markup-compatibility/2006">
              <mc:Choice xmlns:v="urn:schemas-microsoft-com:vml" Requires="v">
                <p:oleObj spid="_x0000_s52277" name="Equation" r:id="rId3" imgW="3174840" imgH="507960" progId="Equation.DSMT4">
                  <p:embed/>
                </p:oleObj>
              </mc:Choice>
              <mc:Fallback>
                <p:oleObj name="Equation" r:id="rId3" imgW="3174840" imgH="507960" progId="Equation.DSMT4">
                  <p:embed/>
                  <p:pic>
                    <p:nvPicPr>
                      <p:cNvPr id="16" name="Object 15" descr="f of x, y, and z = square root of start expression x squared + y squared + z squared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368550" y="2541588"/>
                        <a:ext cx="4406900" cy="582612"/>
                      </a:xfrm>
                      <a:prstGeom prst="rect">
                        <a:avLst/>
                      </a:prstGeom>
                    </p:spPr>
                  </p:pic>
                </p:oleObj>
              </mc:Fallback>
            </mc:AlternateContent>
          </a:graphicData>
        </a:graphic>
      </p:graphicFrame>
      <p:sp>
        <p:nvSpPr>
          <p:cNvPr id="4" name="Content Placeholder 3"/>
          <p:cNvSpPr>
            <a:spLocks noGrp="1"/>
          </p:cNvSpPr>
          <p:nvPr>
            <p:ph idx="13"/>
          </p:nvPr>
        </p:nvSpPr>
        <p:spPr>
          <a:xfrm>
            <a:off x="457200" y="3200400"/>
            <a:ext cx="7924800" cy="914400"/>
          </a:xfrm>
        </p:spPr>
        <p:txBody>
          <a:bodyPr/>
          <a:lstStyle/>
          <a:p>
            <a:pPr marL="0" indent="0">
              <a:buNone/>
            </a:pPr>
            <a:r>
              <a:rPr lang="en-IN" b="1" dirty="0"/>
              <a:t>Solution:</a:t>
            </a:r>
            <a:r>
              <a:rPr lang="en-IN" dirty="0"/>
              <a:t> The value of </a:t>
            </a:r>
            <a:r>
              <a:rPr lang="en-IN" i="1" dirty="0"/>
              <a:t>f</a:t>
            </a:r>
            <a:r>
              <a:rPr lang="en-IN" dirty="0"/>
              <a:t> is the distance from the origin to the point (</a:t>
            </a:r>
            <a:r>
              <a:rPr lang="en-IN" i="1" dirty="0"/>
              <a:t>x</a:t>
            </a:r>
            <a:r>
              <a:rPr lang="en-IN" dirty="0"/>
              <a:t>, </a:t>
            </a:r>
            <a:r>
              <a:rPr lang="en-IN" i="1" dirty="0"/>
              <a:t>y</a:t>
            </a:r>
            <a:r>
              <a:rPr lang="en-IN" dirty="0"/>
              <a:t>, </a:t>
            </a:r>
            <a:r>
              <a:rPr lang="en-IN" i="1" dirty="0"/>
              <a:t>z</a:t>
            </a:r>
            <a:r>
              <a:rPr lang="en-IN" dirty="0"/>
              <a:t>). Each level surface</a:t>
            </a:r>
          </a:p>
        </p:txBody>
      </p:sp>
      <p:graphicFrame>
        <p:nvGraphicFramePr>
          <p:cNvPr id="14" name="Object 13" descr="square root of start expression x squared + y squared + z squared end expression = c, c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0879" y="4220458"/>
          <a:ext cx="3491891" cy="503942"/>
        </p:xfrm>
        <a:graphic>
          <a:graphicData uri="http://schemas.openxmlformats.org/presentationml/2006/ole">
            <mc:AlternateContent xmlns:mc="http://schemas.openxmlformats.org/markup-compatibility/2006">
              <mc:Choice xmlns:v="urn:schemas-microsoft-com:vml" Requires="v">
                <p:oleObj spid="_x0000_s52278" name="Equation" r:id="rId5" imgW="2908080" imgH="507960" progId="Equation.DSMT4">
                  <p:embed/>
                </p:oleObj>
              </mc:Choice>
              <mc:Fallback>
                <p:oleObj name="Equation" r:id="rId5" imgW="2908080" imgH="507960" progId="Equation.DSMT4">
                  <p:embed/>
                  <p:pic>
                    <p:nvPicPr>
                      <p:cNvPr id="14" name="Object 13" descr="square root of start expression x squared + y squared + z squared end expression = c, c is greater than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60879" y="4220458"/>
                        <a:ext cx="3491891" cy="503942"/>
                      </a:xfrm>
                      <a:prstGeom prst="rect">
                        <a:avLst/>
                      </a:prstGeom>
                    </p:spPr>
                  </p:pic>
                </p:oleObj>
              </mc:Fallback>
            </mc:AlternateContent>
          </a:graphicData>
        </a:graphic>
      </p:graphicFrame>
      <p:sp>
        <p:nvSpPr>
          <p:cNvPr id="5" name="Content Placeholder 4"/>
          <p:cNvSpPr>
            <a:spLocks noGrp="1"/>
          </p:cNvSpPr>
          <p:nvPr>
            <p:ph idx="14"/>
          </p:nvPr>
        </p:nvSpPr>
        <p:spPr>
          <a:xfrm>
            <a:off x="4114799" y="4253508"/>
            <a:ext cx="3810001" cy="470892"/>
          </a:xfrm>
        </p:spPr>
        <p:txBody>
          <a:bodyPr/>
          <a:lstStyle/>
          <a:p>
            <a:pPr marL="0" indent="0">
              <a:buNone/>
            </a:pPr>
            <a:r>
              <a:rPr lang="en-IN" dirty="0"/>
              <a:t>is a sphere of radius </a:t>
            </a:r>
            <a:r>
              <a:rPr lang="en-IN" i="1" dirty="0"/>
              <a:t>c</a:t>
            </a:r>
            <a:endParaRPr lang="en-IN" dirty="0"/>
          </a:p>
        </p:txBody>
      </p:sp>
      <p:sp>
        <p:nvSpPr>
          <p:cNvPr id="6" name="Content Placeholder 5"/>
          <p:cNvSpPr>
            <a:spLocks noGrp="1"/>
          </p:cNvSpPr>
          <p:nvPr>
            <p:ph idx="15"/>
          </p:nvPr>
        </p:nvSpPr>
        <p:spPr>
          <a:xfrm>
            <a:off x="457200" y="4855607"/>
            <a:ext cx="6477000" cy="478393"/>
          </a:xfrm>
        </p:spPr>
        <p:txBody>
          <a:bodyPr/>
          <a:lstStyle/>
          <a:p>
            <a:pPr marL="0" indent="0">
              <a:buNone/>
            </a:pPr>
            <a:r>
              <a:rPr lang="en-IN" dirty="0"/>
              <a:t>centered at the origin. The level surface</a:t>
            </a:r>
          </a:p>
        </p:txBody>
      </p:sp>
      <p:graphicFrame>
        <p:nvGraphicFramePr>
          <p:cNvPr id="15" name="Object 14" descr="square root of start expression x squared + y squared + z squared end expressio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5428969"/>
          <a:ext cx="2628625" cy="514631"/>
        </p:xfrm>
        <a:graphic>
          <a:graphicData uri="http://schemas.openxmlformats.org/presentationml/2006/ole">
            <mc:AlternateContent xmlns:mc="http://schemas.openxmlformats.org/markup-compatibility/2006">
              <mc:Choice xmlns:v="urn:schemas-microsoft-com:vml" Requires="v">
                <p:oleObj spid="_x0000_s52279" name="Equation" r:id="rId7" imgW="2145960" imgH="507960" progId="Equation.DSMT4">
                  <p:embed/>
                </p:oleObj>
              </mc:Choice>
              <mc:Fallback>
                <p:oleObj name="Equation" r:id="rId7" imgW="2145960" imgH="507960" progId="Equation.DSMT4">
                  <p:embed/>
                  <p:pic>
                    <p:nvPicPr>
                      <p:cNvPr id="15" name="Object 14" descr="square root of start expression x squared + y squared + z squared end expression=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200" y="5428969"/>
                        <a:ext cx="2628625" cy="514631"/>
                      </a:xfrm>
                      <a:prstGeom prst="rect">
                        <a:avLst/>
                      </a:prstGeom>
                    </p:spPr>
                  </p:pic>
                </p:oleObj>
              </mc:Fallback>
            </mc:AlternateContent>
          </a:graphicData>
        </a:graphic>
      </p:graphicFrame>
      <p:sp>
        <p:nvSpPr>
          <p:cNvPr id="7" name="Content Placeholder 6"/>
          <p:cNvSpPr>
            <a:spLocks noGrp="1"/>
          </p:cNvSpPr>
          <p:nvPr>
            <p:ph idx="16"/>
          </p:nvPr>
        </p:nvSpPr>
        <p:spPr>
          <a:xfrm>
            <a:off x="3243549" y="5460694"/>
            <a:ext cx="4528851" cy="482906"/>
          </a:xfrm>
        </p:spPr>
        <p:txBody>
          <a:bodyPr/>
          <a:lstStyle/>
          <a:p>
            <a:pPr marL="0" indent="0">
              <a:buNone/>
            </a:pPr>
            <a:r>
              <a:rPr lang="en-IN" dirty="0"/>
              <a:t>consists of the origin alone.</a:t>
            </a:r>
          </a:p>
        </p:txBody>
      </p:sp>
    </p:spTree>
    <p:extLst>
      <p:ext uri="{BB962C8B-B14F-4D97-AF65-F5344CB8AC3E}">
        <p14:creationId xmlns:p14="http://schemas.microsoft.com/office/powerpoint/2010/main" val="74306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(4 of 6)</a:t>
            </a:r>
          </a:p>
        </p:txBody>
      </p:sp>
      <p:sp>
        <p:nvSpPr>
          <p:cNvPr id="3" name="Content Placeholder 2"/>
          <p:cNvSpPr>
            <a:spLocks noGrp="1"/>
          </p:cNvSpPr>
          <p:nvPr>
            <p:ph idx="1"/>
          </p:nvPr>
        </p:nvSpPr>
        <p:spPr>
          <a:xfrm>
            <a:off x="457200" y="1600201"/>
            <a:ext cx="3886200" cy="485774"/>
          </a:xfrm>
        </p:spPr>
        <p:txBody>
          <a:bodyPr/>
          <a:lstStyle/>
          <a:p>
            <a:pPr marL="0" indent="0">
              <a:buNone/>
            </a:pPr>
            <a:r>
              <a:rPr lang="en-IN" b="1" dirty="0"/>
              <a:t>Solution </a:t>
            </a:r>
            <a:r>
              <a:rPr lang="en-US" b="1" dirty="0"/>
              <a:t>(concluded):</a:t>
            </a:r>
          </a:p>
        </p:txBody>
      </p:sp>
      <p:sp>
        <p:nvSpPr>
          <p:cNvPr id="4" name="Content Placeholder 3"/>
          <p:cNvSpPr>
            <a:spLocks noGrp="1"/>
          </p:cNvSpPr>
          <p:nvPr>
            <p:ph idx="13"/>
          </p:nvPr>
        </p:nvSpPr>
        <p:spPr>
          <a:xfrm>
            <a:off x="457200" y="2209800"/>
            <a:ext cx="8077200" cy="3657600"/>
          </a:xfrm>
        </p:spPr>
        <p:txBody>
          <a:bodyPr/>
          <a:lstStyle/>
          <a:p>
            <a:pPr marL="0" indent="0">
              <a:buNone/>
            </a:pPr>
            <a:r>
              <a:rPr lang="en-IN" dirty="0"/>
              <a:t>The level surfaces show how the function’s values change as we move through its domain. If we remain on a sphere of radius </a:t>
            </a:r>
            <a:r>
              <a:rPr lang="en-IN" i="1" dirty="0"/>
              <a:t>c </a:t>
            </a:r>
            <a:r>
              <a:rPr lang="en-IN" dirty="0"/>
              <a:t>centered at the origin, the function maintains a constant value, namely </a:t>
            </a:r>
            <a:r>
              <a:rPr lang="en-IN" i="1" dirty="0"/>
              <a:t>c</a:t>
            </a:r>
            <a:r>
              <a:rPr lang="en-IN" dirty="0"/>
              <a:t>. If we move from a point on one sphere to a point on another, the function’s value changes. It increases if we move away from the origin and decreases if we move toward the origin.</a:t>
            </a:r>
            <a:endParaRPr lang="en-US" b="1" dirty="0"/>
          </a:p>
        </p:txBody>
      </p:sp>
    </p:spTree>
    <p:extLst>
      <p:ext uri="{BB962C8B-B14F-4D97-AF65-F5344CB8AC3E}">
        <p14:creationId xmlns:p14="http://schemas.microsoft.com/office/powerpoint/2010/main" val="3216381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(5 of 6)</a:t>
            </a:r>
          </a:p>
        </p:txBody>
      </p:sp>
      <p:pic>
        <p:nvPicPr>
          <p:cNvPr id="7" name="Content Placeholder 6" descr="Two illustrations, a and b, of irregular regions along with an x y z plane. For long description in Notes pane, press F6.">
            <a:extLst>
              <a:ext uri="{FF2B5EF4-FFF2-40B4-BE49-F238E27FC236}">
                <a16:creationId xmlns:a16="http://schemas.microsoft.com/office/drawing/2014/main" id="{2778FEB0-D751-4C7B-80C5-D512B35E2601}"/>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57200" y="1637599"/>
            <a:ext cx="7747000" cy="2715128"/>
          </a:xfrm>
        </p:spPr>
      </p:pic>
      <p:sp>
        <p:nvSpPr>
          <p:cNvPr id="3" name="Content Placeholder 2"/>
          <p:cNvSpPr>
            <a:spLocks noGrp="1"/>
          </p:cNvSpPr>
          <p:nvPr>
            <p:ph idx="1"/>
          </p:nvPr>
        </p:nvSpPr>
        <p:spPr>
          <a:xfrm>
            <a:off x="457200" y="4800600"/>
            <a:ext cx="7924800" cy="1295400"/>
          </a:xfrm>
        </p:spPr>
        <p:txBody>
          <a:bodyPr/>
          <a:lstStyle/>
          <a:p>
            <a:pPr marL="0" indent="0">
              <a:buNone/>
            </a:pPr>
            <a:r>
              <a:rPr lang="en-IN" sz="2800" dirty="0"/>
              <a:t>Interior points and boundary points of a region in space. As with regions in the plane, a boundary point need not belong to the space region </a:t>
            </a:r>
            <a:r>
              <a:rPr lang="en-IN" sz="2800" i="1" dirty="0"/>
              <a:t>R</a:t>
            </a:r>
            <a:r>
              <a:rPr lang="en-IN" sz="2800" dirty="0"/>
              <a:t>.</a:t>
            </a:r>
            <a:endParaRPr lang="en-US" sz="2800" b="1" dirty="0"/>
          </a:p>
        </p:txBody>
      </p:sp>
    </p:spTree>
    <p:extLst>
      <p:ext uri="{BB962C8B-B14F-4D97-AF65-F5344CB8AC3E}">
        <p14:creationId xmlns:p14="http://schemas.microsoft.com/office/powerpoint/2010/main" val="130961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Three Variables </a:t>
            </a:r>
            <a:r>
              <a:rPr lang="en-IN" sz="2000" b="0" dirty="0"/>
              <a:t>(6 of 6)</a:t>
            </a:r>
          </a:p>
        </p:txBody>
      </p:sp>
      <p:sp>
        <p:nvSpPr>
          <p:cNvPr id="4" name="Content Placeholder 3"/>
          <p:cNvSpPr>
            <a:spLocks noGrp="1"/>
          </p:cNvSpPr>
          <p:nvPr>
            <p:ph idx="1"/>
          </p:nvPr>
        </p:nvSpPr>
        <p:spPr>
          <a:xfrm>
            <a:off x="457200" y="1600200"/>
            <a:ext cx="2873566" cy="437920"/>
          </a:xfrm>
        </p:spPr>
        <p:txBody>
          <a:bodyPr/>
          <a:lstStyle/>
          <a:p>
            <a:pPr marL="0" indent="0">
              <a:buNone/>
            </a:pPr>
            <a:r>
              <a:rPr lang="en-IN" sz="2400" b="1" dirty="0"/>
              <a:t>Definitions:</a:t>
            </a:r>
            <a:r>
              <a:rPr lang="en-IN" sz="2400" dirty="0"/>
              <a:t> A point</a:t>
            </a:r>
          </a:p>
        </p:txBody>
      </p:sp>
      <p:graphicFrame>
        <p:nvGraphicFramePr>
          <p:cNvPr id="15" name="Object 14" descr="(x sub 0, y sub 0, z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25329" y="1600200"/>
          <a:ext cx="1408112" cy="411162"/>
        </p:xfrm>
        <a:graphic>
          <a:graphicData uri="http://schemas.openxmlformats.org/presentationml/2006/ole">
            <mc:AlternateContent xmlns:mc="http://schemas.openxmlformats.org/markup-compatibility/2006">
              <mc:Choice xmlns:v="urn:schemas-microsoft-com:vml" Requires="v">
                <p:oleObj spid="_x0000_s53301" name="Equation" r:id="rId3" imgW="1282680" imgH="380880" progId="Equation.DSMT4">
                  <p:embed/>
                </p:oleObj>
              </mc:Choice>
              <mc:Fallback>
                <p:oleObj name="Equation" r:id="rId3" imgW="1282680" imgH="380880" progId="Equation.DSMT4">
                  <p:embed/>
                  <p:pic>
                    <p:nvPicPr>
                      <p:cNvPr id="15" name="Object 14" descr="(x sub 0, y sub 0, z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425329" y="1600200"/>
                        <a:ext cx="1408112" cy="411162"/>
                      </a:xfrm>
                      <a:prstGeom prst="rect">
                        <a:avLst/>
                      </a:prstGeom>
                    </p:spPr>
                  </p:pic>
                </p:oleObj>
              </mc:Fallback>
            </mc:AlternateContent>
          </a:graphicData>
        </a:graphic>
      </p:graphicFrame>
      <p:sp>
        <p:nvSpPr>
          <p:cNvPr id="5" name="Content Placeholder 4"/>
          <p:cNvSpPr>
            <a:spLocks noGrp="1"/>
          </p:cNvSpPr>
          <p:nvPr>
            <p:ph idx="13"/>
          </p:nvPr>
        </p:nvSpPr>
        <p:spPr>
          <a:xfrm>
            <a:off x="4928004" y="1600201"/>
            <a:ext cx="3758796" cy="437920"/>
          </a:xfrm>
        </p:spPr>
        <p:txBody>
          <a:bodyPr/>
          <a:lstStyle/>
          <a:p>
            <a:pPr marL="0" indent="0">
              <a:buNone/>
            </a:pPr>
            <a:r>
              <a:rPr lang="en-IN" sz="2400" dirty="0"/>
              <a:t>in a region </a:t>
            </a:r>
            <a:r>
              <a:rPr lang="en-IN" sz="2400" i="1" dirty="0"/>
              <a:t>R</a:t>
            </a:r>
            <a:r>
              <a:rPr lang="en-IN" sz="2400" dirty="0"/>
              <a:t> in space is an</a:t>
            </a:r>
          </a:p>
        </p:txBody>
      </p:sp>
      <p:sp>
        <p:nvSpPr>
          <p:cNvPr id="6" name="Content Placeholder 5"/>
          <p:cNvSpPr>
            <a:spLocks noGrp="1"/>
          </p:cNvSpPr>
          <p:nvPr>
            <p:ph idx="14"/>
          </p:nvPr>
        </p:nvSpPr>
        <p:spPr>
          <a:xfrm>
            <a:off x="465787" y="2111566"/>
            <a:ext cx="8068613" cy="403034"/>
          </a:xfrm>
        </p:spPr>
        <p:txBody>
          <a:bodyPr/>
          <a:lstStyle/>
          <a:p>
            <a:pPr marL="0" indent="0">
              <a:buNone/>
            </a:pPr>
            <a:r>
              <a:rPr lang="en-IN" sz="2400" b="1" dirty="0"/>
              <a:t>interior point </a:t>
            </a:r>
            <a:r>
              <a:rPr lang="en-IN" sz="2400" dirty="0"/>
              <a:t>of </a:t>
            </a:r>
            <a:r>
              <a:rPr lang="en-IN" sz="2400" i="1" dirty="0"/>
              <a:t>R </a:t>
            </a:r>
            <a:r>
              <a:rPr lang="en-IN" sz="2400" dirty="0"/>
              <a:t>if it is the center of a solid ball that lies</a:t>
            </a:r>
          </a:p>
        </p:txBody>
      </p:sp>
      <p:sp>
        <p:nvSpPr>
          <p:cNvPr id="7" name="Content Placeholder 6"/>
          <p:cNvSpPr>
            <a:spLocks noGrp="1"/>
          </p:cNvSpPr>
          <p:nvPr>
            <p:ph idx="15"/>
          </p:nvPr>
        </p:nvSpPr>
        <p:spPr>
          <a:xfrm>
            <a:off x="457200" y="2576415"/>
            <a:ext cx="2895600" cy="420173"/>
          </a:xfrm>
        </p:spPr>
        <p:txBody>
          <a:bodyPr/>
          <a:lstStyle/>
          <a:p>
            <a:pPr marL="0" indent="0">
              <a:buNone/>
            </a:pPr>
            <a:r>
              <a:rPr lang="en-IN" sz="2400" dirty="0"/>
              <a:t>entirely in </a:t>
            </a:r>
            <a:r>
              <a:rPr lang="en-IN" sz="2400" i="1" dirty="0"/>
              <a:t>R</a:t>
            </a:r>
            <a:r>
              <a:rPr lang="en-IN" sz="2400" dirty="0"/>
              <a:t>.</a:t>
            </a:r>
            <a:r>
              <a:rPr lang="en-IN" sz="2400" i="1" dirty="0"/>
              <a:t> </a:t>
            </a:r>
            <a:r>
              <a:rPr lang="en-IN" sz="2400" dirty="0"/>
              <a:t>A point</a:t>
            </a:r>
          </a:p>
        </p:txBody>
      </p:sp>
      <p:graphicFrame>
        <p:nvGraphicFramePr>
          <p:cNvPr id="16" name="Object 15" descr="(x sub 0, y sub 0, z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31755" y="2580920"/>
          <a:ext cx="1408112" cy="411162"/>
        </p:xfrm>
        <a:graphic>
          <a:graphicData uri="http://schemas.openxmlformats.org/presentationml/2006/ole">
            <mc:AlternateContent xmlns:mc="http://schemas.openxmlformats.org/markup-compatibility/2006">
              <mc:Choice xmlns:v="urn:schemas-microsoft-com:vml" Requires="v">
                <p:oleObj spid="_x0000_s53302" name="Equation" r:id="rId5" imgW="1282680" imgH="380880" progId="Equation.DSMT4">
                  <p:embed/>
                </p:oleObj>
              </mc:Choice>
              <mc:Fallback>
                <p:oleObj name="Equation" r:id="rId5" imgW="1282680" imgH="380880" progId="Equation.DSMT4">
                  <p:embed/>
                  <p:pic>
                    <p:nvPicPr>
                      <p:cNvPr id="16" name="Object 15" descr="(x sub 0, y sub 0, z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431755" y="2580920"/>
                        <a:ext cx="1408112" cy="411162"/>
                      </a:xfrm>
                      <a:prstGeom prst="rect">
                        <a:avLst/>
                      </a:prstGeom>
                    </p:spPr>
                  </p:pic>
                </p:oleObj>
              </mc:Fallback>
            </mc:AlternateContent>
          </a:graphicData>
        </a:graphic>
      </p:graphicFrame>
      <p:sp>
        <p:nvSpPr>
          <p:cNvPr id="8" name="Content Placeholder 7"/>
          <p:cNvSpPr>
            <a:spLocks noGrp="1"/>
          </p:cNvSpPr>
          <p:nvPr>
            <p:ph idx="16"/>
          </p:nvPr>
        </p:nvSpPr>
        <p:spPr>
          <a:xfrm>
            <a:off x="4928003" y="2576415"/>
            <a:ext cx="3606397" cy="415667"/>
          </a:xfrm>
        </p:spPr>
        <p:txBody>
          <a:bodyPr/>
          <a:lstStyle/>
          <a:p>
            <a:pPr marL="0" indent="0">
              <a:buNone/>
            </a:pPr>
            <a:r>
              <a:rPr lang="en-IN" sz="2400" dirty="0"/>
              <a:t>is a </a:t>
            </a:r>
            <a:r>
              <a:rPr lang="en-IN" sz="2400" b="1" dirty="0"/>
              <a:t>boundary point </a:t>
            </a:r>
            <a:r>
              <a:rPr lang="en-IN" sz="2400" dirty="0"/>
              <a:t>of </a:t>
            </a:r>
            <a:r>
              <a:rPr lang="en-IN" sz="2400" i="1" dirty="0"/>
              <a:t>R</a:t>
            </a:r>
            <a:endParaRPr lang="en-IN" sz="2400" dirty="0"/>
          </a:p>
        </p:txBody>
      </p:sp>
      <p:sp>
        <p:nvSpPr>
          <p:cNvPr id="9" name="Content Placeholder 8"/>
          <p:cNvSpPr>
            <a:spLocks noGrp="1"/>
          </p:cNvSpPr>
          <p:nvPr>
            <p:ph idx="17"/>
          </p:nvPr>
        </p:nvSpPr>
        <p:spPr>
          <a:xfrm>
            <a:off x="457200" y="3091936"/>
            <a:ext cx="4038600" cy="429439"/>
          </a:xfrm>
        </p:spPr>
        <p:txBody>
          <a:bodyPr/>
          <a:lstStyle/>
          <a:p>
            <a:pPr marL="0" indent="0">
              <a:buNone/>
            </a:pPr>
            <a:r>
              <a:rPr lang="en-IN" sz="2400" dirty="0"/>
              <a:t>if every solid ball centered at</a:t>
            </a:r>
          </a:p>
        </p:txBody>
      </p:sp>
      <p:graphicFrame>
        <p:nvGraphicFramePr>
          <p:cNvPr id="17" name="Object 16" descr="(x sub 0, y sub 0, z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69570" y="3062908"/>
          <a:ext cx="1408112" cy="411162"/>
        </p:xfrm>
        <a:graphic>
          <a:graphicData uri="http://schemas.openxmlformats.org/presentationml/2006/ole">
            <mc:AlternateContent xmlns:mc="http://schemas.openxmlformats.org/markup-compatibility/2006">
              <mc:Choice xmlns:v="urn:schemas-microsoft-com:vml" Requires="v">
                <p:oleObj spid="_x0000_s53303" name="Equation" r:id="rId6" imgW="1282680" imgH="380880" progId="Equation.DSMT4">
                  <p:embed/>
                </p:oleObj>
              </mc:Choice>
              <mc:Fallback>
                <p:oleObj name="Equation" r:id="rId6" imgW="1282680" imgH="380880" progId="Equation.DSMT4">
                  <p:embed/>
                  <p:pic>
                    <p:nvPicPr>
                      <p:cNvPr id="17" name="Object 16" descr="(x sub 0, y sub 0, z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69570" y="3062908"/>
                        <a:ext cx="1408112" cy="411162"/>
                      </a:xfrm>
                      <a:prstGeom prst="rect">
                        <a:avLst/>
                      </a:prstGeom>
                    </p:spPr>
                  </p:pic>
                </p:oleObj>
              </mc:Fallback>
            </mc:AlternateContent>
          </a:graphicData>
        </a:graphic>
      </p:graphicFrame>
      <p:sp>
        <p:nvSpPr>
          <p:cNvPr id="10" name="Content Placeholder 9"/>
          <p:cNvSpPr>
            <a:spLocks noGrp="1"/>
          </p:cNvSpPr>
          <p:nvPr>
            <p:ph idx="18"/>
          </p:nvPr>
        </p:nvSpPr>
        <p:spPr>
          <a:xfrm>
            <a:off x="6051452" y="3062908"/>
            <a:ext cx="2635348" cy="411162"/>
          </a:xfrm>
        </p:spPr>
        <p:txBody>
          <a:bodyPr/>
          <a:lstStyle/>
          <a:p>
            <a:pPr marL="0" indent="0">
              <a:buNone/>
            </a:pPr>
            <a:r>
              <a:rPr lang="en-IN" sz="2400" dirty="0"/>
              <a:t>contains points that</a:t>
            </a:r>
          </a:p>
        </p:txBody>
      </p:sp>
      <p:sp>
        <p:nvSpPr>
          <p:cNvPr id="11" name="Content Placeholder 10"/>
          <p:cNvSpPr>
            <a:spLocks noGrp="1"/>
          </p:cNvSpPr>
          <p:nvPr>
            <p:ph idx="19"/>
          </p:nvPr>
        </p:nvSpPr>
        <p:spPr>
          <a:xfrm>
            <a:off x="457200" y="3587695"/>
            <a:ext cx="8077200" cy="1211637"/>
          </a:xfrm>
        </p:spPr>
        <p:txBody>
          <a:bodyPr/>
          <a:lstStyle/>
          <a:p>
            <a:pPr marL="0" indent="0">
              <a:buNone/>
            </a:pPr>
            <a:r>
              <a:rPr lang="en-IN" sz="2400" dirty="0"/>
              <a:t>lie outside of </a:t>
            </a:r>
            <a:r>
              <a:rPr lang="en-IN" sz="2400" i="1" dirty="0"/>
              <a:t>R</a:t>
            </a:r>
            <a:r>
              <a:rPr lang="en-IN" sz="2400" dirty="0"/>
              <a:t> as well as points that lie inside </a:t>
            </a:r>
            <a:r>
              <a:rPr lang="en-IN" sz="2400" i="1" dirty="0"/>
              <a:t>R</a:t>
            </a:r>
            <a:r>
              <a:rPr lang="en-IN" sz="2400" dirty="0"/>
              <a:t>.</a:t>
            </a:r>
            <a:r>
              <a:rPr lang="en-IN" sz="2400" i="1" dirty="0"/>
              <a:t> </a:t>
            </a:r>
            <a:r>
              <a:rPr lang="en-IN" sz="2400" dirty="0"/>
              <a:t>The </a:t>
            </a:r>
            <a:r>
              <a:rPr lang="en-IN" sz="2400" b="1" dirty="0"/>
              <a:t>interior </a:t>
            </a:r>
            <a:r>
              <a:rPr lang="en-IN" sz="2400" dirty="0"/>
              <a:t>of </a:t>
            </a:r>
            <a:r>
              <a:rPr lang="en-IN" sz="2400" i="1" dirty="0"/>
              <a:t>R</a:t>
            </a:r>
            <a:r>
              <a:rPr lang="en-IN" sz="2400" dirty="0"/>
              <a:t> is the set of interior points of </a:t>
            </a:r>
            <a:r>
              <a:rPr lang="en-IN" sz="2400" i="1" dirty="0"/>
              <a:t>R</a:t>
            </a:r>
            <a:r>
              <a:rPr lang="en-IN" sz="2400" dirty="0"/>
              <a:t>. The </a:t>
            </a:r>
            <a:r>
              <a:rPr lang="en-IN" sz="2400" b="1" dirty="0"/>
              <a:t>boundary </a:t>
            </a:r>
            <a:r>
              <a:rPr lang="en-IN" sz="2400" dirty="0"/>
              <a:t>of </a:t>
            </a:r>
            <a:r>
              <a:rPr lang="en-IN" sz="2400" i="1" dirty="0"/>
              <a:t>R</a:t>
            </a:r>
            <a:r>
              <a:rPr lang="en-IN" sz="2400" dirty="0"/>
              <a:t> is the set of boundary points of </a:t>
            </a:r>
            <a:r>
              <a:rPr lang="en-IN" sz="2400" i="1" dirty="0"/>
              <a:t>R</a:t>
            </a:r>
            <a:r>
              <a:rPr lang="en-IN" sz="2400" dirty="0"/>
              <a:t>.</a:t>
            </a:r>
          </a:p>
        </p:txBody>
      </p:sp>
      <p:sp>
        <p:nvSpPr>
          <p:cNvPr id="12" name="Content Placeholder 11"/>
          <p:cNvSpPr>
            <a:spLocks noGrp="1"/>
          </p:cNvSpPr>
          <p:nvPr>
            <p:ph idx="20"/>
          </p:nvPr>
        </p:nvSpPr>
        <p:spPr>
          <a:xfrm>
            <a:off x="457200" y="4998122"/>
            <a:ext cx="8077200" cy="783900"/>
          </a:xfrm>
        </p:spPr>
        <p:txBody>
          <a:bodyPr/>
          <a:lstStyle/>
          <a:p>
            <a:pPr marL="0" indent="0">
              <a:buNone/>
            </a:pPr>
            <a:r>
              <a:rPr lang="en-IN" sz="2400" dirty="0"/>
              <a:t>A region is </a:t>
            </a:r>
            <a:r>
              <a:rPr lang="en-IN" sz="2400" b="1" dirty="0"/>
              <a:t>open </a:t>
            </a:r>
            <a:r>
              <a:rPr lang="en-IN" sz="2400" dirty="0"/>
              <a:t>if it consists entirely of interior points. A region is </a:t>
            </a:r>
            <a:r>
              <a:rPr lang="en-IN" sz="2400" b="1" dirty="0"/>
              <a:t>closed </a:t>
            </a:r>
            <a:r>
              <a:rPr lang="en-IN" sz="2400" dirty="0"/>
              <a:t>if it contains its entire boundary.</a:t>
            </a:r>
            <a:endParaRPr lang="en-US" sz="2400" b="1" dirty="0"/>
          </a:p>
        </p:txBody>
      </p:sp>
    </p:spTree>
    <p:extLst>
      <p:ext uri="{BB962C8B-B14F-4D97-AF65-F5344CB8AC3E}">
        <p14:creationId xmlns:p14="http://schemas.microsoft.com/office/powerpoint/2010/main" val="1303611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14.2 </a:t>
            </a:r>
            <a:r>
              <a:rPr lang="en-IN" dirty="0"/>
              <a:t>Limits and Continuity in Higher Dimensions</a:t>
            </a:r>
          </a:p>
        </p:txBody>
      </p:sp>
    </p:spTree>
    <p:extLst>
      <p:ext uri="{BB962C8B-B14F-4D97-AF65-F5344CB8AC3E}">
        <p14:creationId xmlns:p14="http://schemas.microsoft.com/office/powerpoint/2010/main" val="383328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(1 of 10)</a:t>
            </a:r>
          </a:p>
        </p:txBody>
      </p:sp>
      <p:sp>
        <p:nvSpPr>
          <p:cNvPr id="3" name="Content Placeholder 2"/>
          <p:cNvSpPr>
            <a:spLocks noGrp="1"/>
          </p:cNvSpPr>
          <p:nvPr>
            <p:ph idx="1"/>
          </p:nvPr>
        </p:nvSpPr>
        <p:spPr>
          <a:xfrm>
            <a:off x="457201" y="1600200"/>
            <a:ext cx="4775812" cy="415887"/>
          </a:xfrm>
        </p:spPr>
        <p:txBody>
          <a:bodyPr/>
          <a:lstStyle/>
          <a:p>
            <a:pPr marL="0" indent="0">
              <a:buNone/>
            </a:pPr>
            <a:r>
              <a:rPr lang="en-IN" sz="2400" b="1" dirty="0"/>
              <a:t>Definition:</a:t>
            </a:r>
            <a:r>
              <a:rPr lang="en-IN" sz="2400" dirty="0"/>
              <a:t> We say that a function</a:t>
            </a:r>
          </a:p>
        </p:txBody>
      </p:sp>
      <p:graphicFrame>
        <p:nvGraphicFramePr>
          <p:cNvPr id="19" name="Object 1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306784" y="1646129"/>
          <a:ext cx="1013854" cy="359010"/>
        </p:xfrm>
        <a:graphic>
          <a:graphicData uri="http://schemas.openxmlformats.org/presentationml/2006/ole">
            <mc:AlternateContent xmlns:mc="http://schemas.openxmlformats.org/markup-compatibility/2006">
              <mc:Choice xmlns:v="urn:schemas-microsoft-com:vml" Requires="v">
                <p:oleObj spid="_x0000_s54376" name="Equation" r:id="rId3" imgW="952200" imgH="342720" progId="Equation.DSMT4">
                  <p:embed/>
                </p:oleObj>
              </mc:Choice>
              <mc:Fallback>
                <p:oleObj name="Equation" r:id="rId3" imgW="952200" imgH="342720" progId="Equation.DSMT4">
                  <p:embed/>
                  <p:pic>
                    <p:nvPicPr>
                      <p:cNvPr id="19" name="Object 1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306784" y="1646129"/>
                        <a:ext cx="1013854" cy="359010"/>
                      </a:xfrm>
                      <a:prstGeom prst="rect">
                        <a:avLst/>
                      </a:prstGeom>
                    </p:spPr>
                  </p:pic>
                </p:oleObj>
              </mc:Fallback>
            </mc:AlternateContent>
          </a:graphicData>
        </a:graphic>
      </p:graphicFrame>
      <p:sp>
        <p:nvSpPr>
          <p:cNvPr id="4" name="Content Placeholder 3"/>
          <p:cNvSpPr>
            <a:spLocks noGrp="1"/>
          </p:cNvSpPr>
          <p:nvPr>
            <p:ph idx="13"/>
          </p:nvPr>
        </p:nvSpPr>
        <p:spPr>
          <a:xfrm>
            <a:off x="6446511" y="1600201"/>
            <a:ext cx="1859289" cy="410378"/>
          </a:xfrm>
        </p:spPr>
        <p:txBody>
          <a:bodyPr/>
          <a:lstStyle/>
          <a:p>
            <a:pPr marL="0" indent="0">
              <a:buNone/>
            </a:pPr>
            <a:r>
              <a:rPr lang="en-IN" sz="2400" dirty="0"/>
              <a:t>approaches</a:t>
            </a:r>
          </a:p>
        </p:txBody>
      </p:sp>
      <p:sp>
        <p:nvSpPr>
          <p:cNvPr id="5" name="Content Placeholder 4"/>
          <p:cNvSpPr>
            <a:spLocks noGrp="1"/>
          </p:cNvSpPr>
          <p:nvPr>
            <p:ph idx="14"/>
          </p:nvPr>
        </p:nvSpPr>
        <p:spPr>
          <a:xfrm>
            <a:off x="443753" y="2104046"/>
            <a:ext cx="4356847" cy="425068"/>
          </a:xfrm>
        </p:spPr>
        <p:txBody>
          <a:bodyPr/>
          <a:lstStyle/>
          <a:p>
            <a:pPr marL="0" indent="0">
              <a:buNone/>
            </a:pPr>
            <a:r>
              <a:rPr lang="en-IN" sz="2400" dirty="0"/>
              <a:t>the </a:t>
            </a:r>
            <a:r>
              <a:rPr lang="en-IN" sz="2400" b="1" dirty="0"/>
              <a:t>limit </a:t>
            </a:r>
            <a:r>
              <a:rPr lang="en-IN" sz="2400" i="1" dirty="0"/>
              <a:t>L </a:t>
            </a:r>
            <a:r>
              <a:rPr lang="en-IN" sz="2400" dirty="0"/>
              <a:t>as (</a:t>
            </a:r>
            <a:r>
              <a:rPr lang="en-IN" sz="2400" i="1" dirty="0"/>
              <a:t>x</a:t>
            </a:r>
            <a:r>
              <a:rPr lang="en-IN" sz="2400" dirty="0"/>
              <a:t>, </a:t>
            </a:r>
            <a:r>
              <a:rPr lang="en-IN" sz="2400" i="1" dirty="0"/>
              <a:t>y</a:t>
            </a:r>
            <a:r>
              <a:rPr lang="en-IN" sz="2400" dirty="0"/>
              <a:t>) approaches</a:t>
            </a:r>
          </a:p>
        </p:txBody>
      </p:sp>
      <p:graphicFrame>
        <p:nvGraphicFramePr>
          <p:cNvPr id="20" name="Object 19"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877719" y="2103438"/>
          <a:ext cx="1141413" cy="411162"/>
        </p:xfrm>
        <a:graphic>
          <a:graphicData uri="http://schemas.openxmlformats.org/presentationml/2006/ole">
            <mc:AlternateContent xmlns:mc="http://schemas.openxmlformats.org/markup-compatibility/2006">
              <mc:Choice xmlns:v="urn:schemas-microsoft-com:vml" Requires="v">
                <p:oleObj spid="_x0000_s54377" name="Equation" r:id="rId5" imgW="1041120" imgH="380880" progId="Equation.DSMT4">
                  <p:embed/>
                </p:oleObj>
              </mc:Choice>
              <mc:Fallback>
                <p:oleObj name="Equation" r:id="rId5" imgW="1041120" imgH="380880" progId="Equation.DSMT4">
                  <p:embed/>
                  <p:pic>
                    <p:nvPicPr>
                      <p:cNvPr id="20" name="Object 19"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877719" y="2103438"/>
                        <a:ext cx="1141413" cy="411162"/>
                      </a:xfrm>
                      <a:prstGeom prst="rect">
                        <a:avLst/>
                      </a:prstGeom>
                    </p:spPr>
                  </p:pic>
                </p:oleObj>
              </mc:Fallback>
            </mc:AlternateContent>
          </a:graphicData>
        </a:graphic>
      </p:graphicFrame>
      <p:sp>
        <p:nvSpPr>
          <p:cNvPr id="6" name="Content Placeholder 5"/>
          <p:cNvSpPr>
            <a:spLocks noGrp="1"/>
          </p:cNvSpPr>
          <p:nvPr>
            <p:ph idx="15"/>
          </p:nvPr>
        </p:nvSpPr>
        <p:spPr>
          <a:xfrm>
            <a:off x="6096251" y="2118107"/>
            <a:ext cx="1523750" cy="425068"/>
          </a:xfrm>
        </p:spPr>
        <p:txBody>
          <a:bodyPr/>
          <a:lstStyle/>
          <a:p>
            <a:pPr marL="0" indent="0">
              <a:buNone/>
            </a:pPr>
            <a:r>
              <a:rPr lang="en-IN" sz="2400" dirty="0"/>
              <a:t>and write</a:t>
            </a:r>
          </a:p>
        </p:txBody>
      </p:sp>
      <p:graphicFrame>
        <p:nvGraphicFramePr>
          <p:cNvPr id="21" name="Object 20" descr="limit of f of x and y = L, as (x, y) approaches (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11282" y="2971800"/>
          <a:ext cx="3712194" cy="639254"/>
        </p:xfrm>
        <a:graphic>
          <a:graphicData uri="http://schemas.openxmlformats.org/presentationml/2006/ole">
            <mc:AlternateContent xmlns:mc="http://schemas.openxmlformats.org/markup-compatibility/2006">
              <mc:Choice xmlns:v="urn:schemas-microsoft-com:vml" Requires="v">
                <p:oleObj spid="_x0000_s54378" name="Equation" r:id="rId7" imgW="2565360" imgH="533160" progId="Equation.DSMT4">
                  <p:embed/>
                </p:oleObj>
              </mc:Choice>
              <mc:Fallback>
                <p:oleObj name="Equation" r:id="rId7" imgW="2565360" imgH="533160" progId="Equation.DSMT4">
                  <p:embed/>
                  <p:pic>
                    <p:nvPicPr>
                      <p:cNvPr id="21" name="Object 20" descr="limit of f of x and y = L, as (x, y) approaches (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711282" y="2971800"/>
                        <a:ext cx="3712194" cy="639254"/>
                      </a:xfrm>
                      <a:prstGeom prst="rect">
                        <a:avLst/>
                      </a:prstGeom>
                    </p:spPr>
                  </p:pic>
                </p:oleObj>
              </mc:Fallback>
            </mc:AlternateContent>
          </a:graphicData>
        </a:graphic>
      </p:graphicFrame>
      <p:sp>
        <p:nvSpPr>
          <p:cNvPr id="7" name="Content Placeholder 6"/>
          <p:cNvSpPr>
            <a:spLocks noGrp="1"/>
          </p:cNvSpPr>
          <p:nvPr>
            <p:ph idx="16"/>
          </p:nvPr>
        </p:nvSpPr>
        <p:spPr>
          <a:xfrm>
            <a:off x="443753" y="3958245"/>
            <a:ext cx="2799797" cy="439757"/>
          </a:xfrm>
        </p:spPr>
        <p:txBody>
          <a:bodyPr/>
          <a:lstStyle/>
          <a:p>
            <a:pPr marL="0" indent="0">
              <a:buNone/>
            </a:pPr>
            <a:r>
              <a:rPr lang="en-IN" sz="2400" dirty="0"/>
              <a:t>if, for every number</a:t>
            </a:r>
          </a:p>
        </p:txBody>
      </p:sp>
      <p:graphicFrame>
        <p:nvGraphicFramePr>
          <p:cNvPr id="22" name="Object 21" descr="varepsilon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331685" y="4000323"/>
          <a:ext cx="795337" cy="355600"/>
        </p:xfrm>
        <a:graphic>
          <a:graphicData uri="http://schemas.openxmlformats.org/presentationml/2006/ole">
            <mc:AlternateContent xmlns:mc="http://schemas.openxmlformats.org/markup-compatibility/2006">
              <mc:Choice xmlns:v="urn:schemas-microsoft-com:vml" Requires="v">
                <p:oleObj spid="_x0000_s54379" name="Equation" r:id="rId9" imgW="723600" imgH="330120" progId="Equation.DSMT4">
                  <p:embed/>
                </p:oleObj>
              </mc:Choice>
              <mc:Fallback>
                <p:oleObj name="Equation" r:id="rId9" imgW="723600" imgH="330120" progId="Equation.DSMT4">
                  <p:embed/>
                  <p:pic>
                    <p:nvPicPr>
                      <p:cNvPr id="22" name="Object 21" descr="varepsilon is greater than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331685" y="4000323"/>
                        <a:ext cx="795337" cy="355600"/>
                      </a:xfrm>
                      <a:prstGeom prst="rect">
                        <a:avLst/>
                      </a:prstGeom>
                    </p:spPr>
                  </p:pic>
                </p:oleObj>
              </mc:Fallback>
            </mc:AlternateContent>
          </a:graphicData>
        </a:graphic>
      </p:graphicFrame>
      <p:sp>
        <p:nvSpPr>
          <p:cNvPr id="8" name="Content Placeholder 7"/>
          <p:cNvSpPr>
            <a:spLocks noGrp="1"/>
          </p:cNvSpPr>
          <p:nvPr>
            <p:ph idx="17"/>
          </p:nvPr>
        </p:nvSpPr>
        <p:spPr>
          <a:xfrm>
            <a:off x="4215157" y="3958245"/>
            <a:ext cx="4166843" cy="439757"/>
          </a:xfrm>
        </p:spPr>
        <p:txBody>
          <a:bodyPr/>
          <a:lstStyle/>
          <a:p>
            <a:pPr marL="0" indent="0">
              <a:buNone/>
            </a:pPr>
            <a:r>
              <a:rPr lang="en-IN" sz="2400" dirty="0"/>
              <a:t>there exists a corresponding</a:t>
            </a:r>
          </a:p>
        </p:txBody>
      </p:sp>
      <p:sp>
        <p:nvSpPr>
          <p:cNvPr id="9" name="Content Placeholder 8"/>
          <p:cNvSpPr>
            <a:spLocks noGrp="1"/>
          </p:cNvSpPr>
          <p:nvPr>
            <p:ph idx="18"/>
          </p:nvPr>
        </p:nvSpPr>
        <p:spPr>
          <a:xfrm>
            <a:off x="443754" y="4504148"/>
            <a:ext cx="1197760" cy="440675"/>
          </a:xfrm>
        </p:spPr>
        <p:txBody>
          <a:bodyPr/>
          <a:lstStyle/>
          <a:p>
            <a:pPr marL="0" indent="0">
              <a:buNone/>
            </a:pPr>
            <a:r>
              <a:rPr lang="en-IN" sz="2400" dirty="0"/>
              <a:t>number</a:t>
            </a:r>
          </a:p>
        </p:txBody>
      </p:sp>
      <p:graphicFrame>
        <p:nvGraphicFramePr>
          <p:cNvPr id="23" name="Object 22" descr="delta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70063" y="4557713"/>
          <a:ext cx="711200" cy="288925"/>
        </p:xfrm>
        <a:graphic>
          <a:graphicData uri="http://schemas.openxmlformats.org/presentationml/2006/ole">
            <mc:AlternateContent xmlns:mc="http://schemas.openxmlformats.org/markup-compatibility/2006">
              <mc:Choice xmlns:v="urn:schemas-microsoft-com:vml" Requires="v">
                <p:oleObj spid="_x0000_s54380" name="Equation" r:id="rId11" imgW="672840" imgH="279360" progId="Equation.DSMT4">
                  <p:embed/>
                </p:oleObj>
              </mc:Choice>
              <mc:Fallback>
                <p:oleObj name="Equation" r:id="rId11" imgW="672840" imgH="279360" progId="Equation.DSMT4">
                  <p:embed/>
                  <p:pic>
                    <p:nvPicPr>
                      <p:cNvPr id="23" name="Object 22" descr="delta is greater than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770063" y="4557713"/>
                        <a:ext cx="711200" cy="288925"/>
                      </a:xfrm>
                      <a:prstGeom prst="rect">
                        <a:avLst/>
                      </a:prstGeom>
                    </p:spPr>
                  </p:pic>
                </p:oleObj>
              </mc:Fallback>
            </mc:AlternateContent>
          </a:graphicData>
        </a:graphic>
      </p:graphicFrame>
      <p:sp>
        <p:nvSpPr>
          <p:cNvPr id="10" name="Content Placeholder 9"/>
          <p:cNvSpPr>
            <a:spLocks noGrp="1"/>
          </p:cNvSpPr>
          <p:nvPr>
            <p:ph idx="19"/>
          </p:nvPr>
        </p:nvSpPr>
        <p:spPr>
          <a:xfrm>
            <a:off x="2629093" y="4475120"/>
            <a:ext cx="5676707" cy="440675"/>
          </a:xfrm>
        </p:spPr>
        <p:txBody>
          <a:bodyPr/>
          <a:lstStyle/>
          <a:p>
            <a:pPr marL="0" indent="0">
              <a:buNone/>
            </a:pPr>
            <a:r>
              <a:rPr lang="en-IN" sz="2400" dirty="0"/>
              <a:t>such that for all (</a:t>
            </a:r>
            <a:r>
              <a:rPr lang="en-IN" sz="2400" i="1" dirty="0"/>
              <a:t>x</a:t>
            </a:r>
            <a:r>
              <a:rPr lang="en-IN" sz="2400" dirty="0"/>
              <a:t>, </a:t>
            </a:r>
            <a:r>
              <a:rPr lang="en-IN" sz="2400" i="1" dirty="0"/>
              <a:t>y</a:t>
            </a:r>
            <a:r>
              <a:rPr lang="en-IN" sz="2400" dirty="0"/>
              <a:t>) in the domain of </a:t>
            </a:r>
            <a:r>
              <a:rPr lang="en-IN" sz="2400" i="1" dirty="0"/>
              <a:t>f</a:t>
            </a:r>
            <a:r>
              <a:rPr lang="en-IN" sz="2400" dirty="0"/>
              <a:t>,</a:t>
            </a:r>
            <a:endParaRPr lang="en-US" sz="2400" b="1" dirty="0"/>
          </a:p>
        </p:txBody>
      </p:sp>
      <p:graphicFrame>
        <p:nvGraphicFramePr>
          <p:cNvPr id="24" name="Object 23" descr="absolute value of start expression f of x and y minus L end expression is less than varepsilon whenever 0 is less than square root of start expression left parenthesis x minus x sub 0 right parenthesis squared + left parenthesis y minus y sub 0 right parenthesis squared end expression is less than delt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5006237"/>
          <a:ext cx="8077202" cy="511175"/>
        </p:xfrm>
        <a:graphic>
          <a:graphicData uri="http://schemas.openxmlformats.org/presentationml/2006/ole">
            <mc:AlternateContent xmlns:mc="http://schemas.openxmlformats.org/markup-compatibility/2006">
              <mc:Choice xmlns:v="urn:schemas-microsoft-com:vml" Requires="v">
                <p:oleObj spid="_x0000_s54381" name="Equation" r:id="rId13" imgW="7048440" imgH="520560" progId="Equation.DSMT4">
                  <p:embed/>
                </p:oleObj>
              </mc:Choice>
              <mc:Fallback>
                <p:oleObj name="Equation" r:id="rId13" imgW="7048440" imgH="520560" progId="Equation.DSMT4">
                  <p:embed/>
                  <p:pic>
                    <p:nvPicPr>
                      <p:cNvPr id="24" name="Object 23" descr="absolute value of start expression f of x and y minus L end expression is less than varepsilon whenever 0 is less than square root of start expression left parenthesis x minus x sub 0 right parenthesis squared + left parenthesis y minus y sub 0 right parenthesis squared end expression is less than delta,">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457200" y="5006237"/>
                        <a:ext cx="8077202" cy="511175"/>
                      </a:xfrm>
                      <a:prstGeom prst="rect">
                        <a:avLst/>
                      </a:prstGeom>
                    </p:spPr>
                  </p:pic>
                </p:oleObj>
              </mc:Fallback>
            </mc:AlternateContent>
          </a:graphicData>
        </a:graphic>
      </p:graphicFrame>
    </p:spTree>
    <p:extLst>
      <p:ext uri="{BB962C8B-B14F-4D97-AF65-F5344CB8AC3E}">
        <p14:creationId xmlns:p14="http://schemas.microsoft.com/office/powerpoint/2010/main" val="10031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(2 of 10)</a:t>
            </a:r>
          </a:p>
        </p:txBody>
      </p:sp>
      <p:pic>
        <p:nvPicPr>
          <p:cNvPr id="28" name="Content Placeholder 27" descr="An illustration with a y z plane and a separate z axis. For long description in Notes pane, press F6.">
            <a:extLst>
              <a:ext uri="{FF2B5EF4-FFF2-40B4-BE49-F238E27FC236}">
                <a16:creationId xmlns:a16="http://schemas.microsoft.com/office/drawing/2014/main" id="{36C101D5-ACB1-4D7B-9663-CCF1FC35DE05}"/>
              </a:ext>
            </a:extLst>
          </p:cNvPr>
          <p:cNvPicPr>
            <a:picLocks noGrp="1" noChangeAspect="1"/>
          </p:cNvPicPr>
          <p:nvPr>
            <p:ph idx="20"/>
          </p:nvPr>
        </p:nvPicPr>
        <p:blipFill>
          <a:blip r:embed="rId4">
            <a:extLst>
              <a:ext uri="{28A0092B-C50C-407E-A947-70E740481C1C}">
                <a14:useLocalDpi xmlns:a14="http://schemas.microsoft.com/office/drawing/2010/main" val="0"/>
              </a:ext>
            </a:extLst>
          </a:blip>
          <a:stretch>
            <a:fillRect/>
          </a:stretch>
        </p:blipFill>
        <p:spPr>
          <a:xfrm>
            <a:off x="1828800" y="1621693"/>
            <a:ext cx="5309394" cy="2493107"/>
          </a:xfrm>
        </p:spPr>
      </p:pic>
      <p:sp>
        <p:nvSpPr>
          <p:cNvPr id="4" name="Content Placeholder 3"/>
          <p:cNvSpPr>
            <a:spLocks noGrp="1"/>
          </p:cNvSpPr>
          <p:nvPr>
            <p:ph idx="1"/>
          </p:nvPr>
        </p:nvSpPr>
        <p:spPr>
          <a:xfrm>
            <a:off x="457201" y="4486603"/>
            <a:ext cx="2920064" cy="396897"/>
          </a:xfrm>
        </p:spPr>
        <p:txBody>
          <a:bodyPr/>
          <a:lstStyle/>
          <a:p>
            <a:pPr marL="0" indent="0">
              <a:buNone/>
            </a:pPr>
            <a:r>
              <a:rPr lang="en-IN" sz="2400" dirty="0"/>
              <a:t>In the limit definition,</a:t>
            </a:r>
          </a:p>
        </p:txBody>
      </p:sp>
      <p:graphicFrame>
        <p:nvGraphicFramePr>
          <p:cNvPr id="15" name="Object 14" descr="delt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37263" y="4541941"/>
          <a:ext cx="236538" cy="301625"/>
        </p:xfrm>
        <a:graphic>
          <a:graphicData uri="http://schemas.openxmlformats.org/presentationml/2006/ole">
            <mc:AlternateContent xmlns:mc="http://schemas.openxmlformats.org/markup-compatibility/2006">
              <mc:Choice xmlns:v="urn:schemas-microsoft-com:vml" Requires="v">
                <p:oleObj spid="_x0000_s55366" name="Equation" r:id="rId5" imgW="215640" imgH="279360" progId="Equation.DSMT4">
                  <p:embed/>
                </p:oleObj>
              </mc:Choice>
              <mc:Fallback>
                <p:oleObj name="Equation" r:id="rId5" imgW="215640" imgH="279360" progId="Equation.DSMT4">
                  <p:embed/>
                  <p:pic>
                    <p:nvPicPr>
                      <p:cNvPr id="15" name="Object 14" descr="delta">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437263" y="4541941"/>
                        <a:ext cx="236538" cy="301625"/>
                      </a:xfrm>
                      <a:prstGeom prst="rect">
                        <a:avLst/>
                      </a:prstGeom>
                    </p:spPr>
                  </p:pic>
                </p:oleObj>
              </mc:Fallback>
            </mc:AlternateContent>
          </a:graphicData>
        </a:graphic>
      </p:graphicFrame>
      <p:sp>
        <p:nvSpPr>
          <p:cNvPr id="5" name="Content Placeholder 4"/>
          <p:cNvSpPr>
            <a:spLocks noGrp="1"/>
          </p:cNvSpPr>
          <p:nvPr>
            <p:ph idx="13"/>
          </p:nvPr>
        </p:nvSpPr>
        <p:spPr>
          <a:xfrm>
            <a:off x="3733800" y="4486603"/>
            <a:ext cx="4724400" cy="396897"/>
          </a:xfrm>
        </p:spPr>
        <p:txBody>
          <a:bodyPr/>
          <a:lstStyle/>
          <a:p>
            <a:pPr marL="0" indent="0">
              <a:buNone/>
            </a:pPr>
            <a:r>
              <a:rPr lang="en-IN" sz="2400" dirty="0"/>
              <a:t>is the radius of a disk centered at</a:t>
            </a:r>
          </a:p>
        </p:txBody>
      </p:sp>
      <p:graphicFrame>
        <p:nvGraphicFramePr>
          <p:cNvPr id="16" name="Object 15"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6182" y="4941269"/>
          <a:ext cx="1114425" cy="411163"/>
        </p:xfrm>
        <a:graphic>
          <a:graphicData uri="http://schemas.openxmlformats.org/presentationml/2006/ole">
            <mc:AlternateContent xmlns:mc="http://schemas.openxmlformats.org/markup-compatibility/2006">
              <mc:Choice xmlns:v="urn:schemas-microsoft-com:vml" Requires="v">
                <p:oleObj spid="_x0000_s55367" name="Equation" r:id="rId7" imgW="1015920" imgH="380880" progId="Equation.DSMT4">
                  <p:embed/>
                </p:oleObj>
              </mc:Choice>
              <mc:Fallback>
                <p:oleObj name="Equation" r:id="rId7" imgW="1015920" imgH="380880" progId="Equation.DSMT4">
                  <p:embed/>
                  <p:pic>
                    <p:nvPicPr>
                      <p:cNvPr id="16" name="Object 15" descr="(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46182" y="4941269"/>
                        <a:ext cx="1114425" cy="411163"/>
                      </a:xfrm>
                      <a:prstGeom prst="rect">
                        <a:avLst/>
                      </a:prstGeom>
                    </p:spPr>
                  </p:pic>
                </p:oleObj>
              </mc:Fallback>
            </mc:AlternateContent>
          </a:graphicData>
        </a:graphic>
      </p:graphicFrame>
      <p:sp>
        <p:nvSpPr>
          <p:cNvPr id="6" name="Content Placeholder 5"/>
          <p:cNvSpPr>
            <a:spLocks noGrp="1"/>
          </p:cNvSpPr>
          <p:nvPr>
            <p:ph idx="14"/>
          </p:nvPr>
        </p:nvSpPr>
        <p:spPr>
          <a:xfrm>
            <a:off x="1662953" y="4953000"/>
            <a:ext cx="6414247" cy="456622"/>
          </a:xfrm>
        </p:spPr>
        <p:txBody>
          <a:bodyPr/>
          <a:lstStyle/>
          <a:p>
            <a:pPr marL="0" indent="0">
              <a:buNone/>
            </a:pPr>
            <a:r>
              <a:rPr lang="en-IN" sz="2400" dirty="0"/>
              <a:t>For all points (</a:t>
            </a:r>
            <a:r>
              <a:rPr lang="en-IN" sz="2400" i="1" dirty="0"/>
              <a:t>x</a:t>
            </a:r>
            <a:r>
              <a:rPr lang="en-IN" sz="2400" dirty="0"/>
              <a:t>, </a:t>
            </a:r>
            <a:r>
              <a:rPr lang="en-IN" sz="2400" i="1" dirty="0"/>
              <a:t>y</a:t>
            </a:r>
            <a:r>
              <a:rPr lang="en-IN" sz="2400" dirty="0"/>
              <a:t>) within this disk, the function</a:t>
            </a:r>
          </a:p>
        </p:txBody>
      </p:sp>
      <p:sp>
        <p:nvSpPr>
          <p:cNvPr id="7" name="Content Placeholder 6"/>
          <p:cNvSpPr>
            <a:spLocks noGrp="1"/>
          </p:cNvSpPr>
          <p:nvPr>
            <p:ph idx="15"/>
          </p:nvPr>
        </p:nvSpPr>
        <p:spPr>
          <a:xfrm>
            <a:off x="457200" y="5496526"/>
            <a:ext cx="914400" cy="370874"/>
          </a:xfrm>
        </p:spPr>
        <p:txBody>
          <a:bodyPr/>
          <a:lstStyle/>
          <a:p>
            <a:pPr marL="0" indent="0">
              <a:buNone/>
            </a:pPr>
            <a:r>
              <a:rPr lang="en-IN" sz="2400" dirty="0"/>
              <a:t>values</a:t>
            </a:r>
          </a:p>
        </p:txBody>
      </p:sp>
      <p:graphicFrame>
        <p:nvGraphicFramePr>
          <p:cNvPr id="17" name="Object 16"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45297" y="5486400"/>
          <a:ext cx="1003816" cy="355455"/>
        </p:xfrm>
        <a:graphic>
          <a:graphicData uri="http://schemas.openxmlformats.org/presentationml/2006/ole">
            <mc:AlternateContent xmlns:mc="http://schemas.openxmlformats.org/markup-compatibility/2006">
              <mc:Choice xmlns:v="urn:schemas-microsoft-com:vml" Requires="v">
                <p:oleObj spid="_x0000_s55368" name="Equation" r:id="rId9" imgW="952200" imgH="342720" progId="Equation.DSMT4">
                  <p:embed/>
                </p:oleObj>
              </mc:Choice>
              <mc:Fallback>
                <p:oleObj name="Equation" r:id="rId9" imgW="952200" imgH="342720" progId="Equation.DSMT4">
                  <p:embed/>
                  <p:pic>
                    <p:nvPicPr>
                      <p:cNvPr id="17" name="Object 16" descr="f of x and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545297" y="5486400"/>
                        <a:ext cx="1003816" cy="355455"/>
                      </a:xfrm>
                      <a:prstGeom prst="rect">
                        <a:avLst/>
                      </a:prstGeom>
                    </p:spPr>
                  </p:pic>
                </p:oleObj>
              </mc:Fallback>
            </mc:AlternateContent>
          </a:graphicData>
        </a:graphic>
      </p:graphicFrame>
      <p:sp>
        <p:nvSpPr>
          <p:cNvPr id="8" name="Content Placeholder 7"/>
          <p:cNvSpPr>
            <a:spLocks noGrp="1"/>
          </p:cNvSpPr>
          <p:nvPr>
            <p:ph idx="16"/>
          </p:nvPr>
        </p:nvSpPr>
        <p:spPr>
          <a:xfrm>
            <a:off x="2653553" y="5461979"/>
            <a:ext cx="4966447" cy="430821"/>
          </a:xfrm>
        </p:spPr>
        <p:txBody>
          <a:bodyPr/>
          <a:lstStyle/>
          <a:p>
            <a:pPr marL="0" indent="0">
              <a:buNone/>
            </a:pPr>
            <a:r>
              <a:rPr lang="en-IN" sz="2400" dirty="0"/>
              <a:t>lie inside the corresponding interval</a:t>
            </a:r>
          </a:p>
        </p:txBody>
      </p:sp>
      <p:graphicFrame>
        <p:nvGraphicFramePr>
          <p:cNvPr id="18" name="Object 17" descr="left parenthesis L minus varepsilon, L + varepsilon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199" y="5954712"/>
          <a:ext cx="1797050" cy="369888"/>
        </p:xfrm>
        <a:graphic>
          <a:graphicData uri="http://schemas.openxmlformats.org/presentationml/2006/ole">
            <mc:AlternateContent xmlns:mc="http://schemas.openxmlformats.org/markup-compatibility/2006">
              <mc:Choice xmlns:v="urn:schemas-microsoft-com:vml" Requires="v">
                <p:oleObj spid="_x0000_s55369" name="Equation" r:id="rId11" imgW="1638000" imgH="342720" progId="Equation.DSMT4">
                  <p:embed/>
                </p:oleObj>
              </mc:Choice>
              <mc:Fallback>
                <p:oleObj name="Equation" r:id="rId11" imgW="1638000" imgH="342720" progId="Equation.DSMT4">
                  <p:embed/>
                  <p:pic>
                    <p:nvPicPr>
                      <p:cNvPr id="18" name="Object 17" descr="left parenthesis L minus varepsilon, L + varepsilon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57199" y="5954712"/>
                        <a:ext cx="1797050" cy="369888"/>
                      </a:xfrm>
                      <a:prstGeom prst="rect">
                        <a:avLst/>
                      </a:prstGeom>
                    </p:spPr>
                  </p:pic>
                </p:oleObj>
              </mc:Fallback>
            </mc:AlternateContent>
          </a:graphicData>
        </a:graphic>
      </p:graphicFrame>
    </p:spTree>
    <p:extLst>
      <p:ext uri="{BB962C8B-B14F-4D97-AF65-F5344CB8AC3E}">
        <p14:creationId xmlns:p14="http://schemas.microsoft.com/office/powerpoint/2010/main" val="1741211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(3 of 10)</a:t>
            </a:r>
          </a:p>
        </p:txBody>
      </p:sp>
      <p:sp>
        <p:nvSpPr>
          <p:cNvPr id="4" name="Content Placeholder 3"/>
          <p:cNvSpPr>
            <a:spLocks noGrp="1"/>
          </p:cNvSpPr>
          <p:nvPr>
            <p:ph idx="1"/>
          </p:nvPr>
        </p:nvSpPr>
        <p:spPr>
          <a:xfrm>
            <a:off x="457200" y="1600200"/>
            <a:ext cx="8001000" cy="799257"/>
          </a:xfrm>
        </p:spPr>
        <p:txBody>
          <a:bodyPr/>
          <a:lstStyle/>
          <a:p>
            <a:pPr marL="0" indent="0">
              <a:buNone/>
            </a:pPr>
            <a:r>
              <a:rPr lang="en-IN" sz="2400" b="1" dirty="0"/>
              <a:t>Theorem—Properties of Limits of Functions of Two Variables</a:t>
            </a:r>
          </a:p>
        </p:txBody>
      </p:sp>
      <p:sp>
        <p:nvSpPr>
          <p:cNvPr id="5" name="Content Placeholder 4"/>
          <p:cNvSpPr>
            <a:spLocks noGrp="1"/>
          </p:cNvSpPr>
          <p:nvPr>
            <p:ph idx="13"/>
          </p:nvPr>
        </p:nvSpPr>
        <p:spPr>
          <a:xfrm>
            <a:off x="457200" y="2463429"/>
            <a:ext cx="8153400" cy="430703"/>
          </a:xfrm>
        </p:spPr>
        <p:txBody>
          <a:bodyPr/>
          <a:lstStyle/>
          <a:p>
            <a:pPr marL="0" indent="0">
              <a:buNone/>
            </a:pPr>
            <a:r>
              <a:rPr lang="en-IN" sz="2400" dirty="0"/>
              <a:t>The following rules hold if </a:t>
            </a:r>
            <a:r>
              <a:rPr lang="en-IN" sz="2400" i="1" dirty="0"/>
              <a:t>L</a:t>
            </a:r>
            <a:r>
              <a:rPr lang="en-IN" sz="2400" dirty="0"/>
              <a:t>, </a:t>
            </a:r>
            <a:r>
              <a:rPr lang="en-IN" sz="2400" i="1" dirty="0"/>
              <a:t>M</a:t>
            </a:r>
            <a:r>
              <a:rPr lang="en-IN" sz="2400" dirty="0"/>
              <a:t>, and </a:t>
            </a:r>
            <a:r>
              <a:rPr lang="en-IN" sz="2400" i="1" dirty="0"/>
              <a:t>k </a:t>
            </a:r>
            <a:r>
              <a:rPr lang="en-IN" sz="2400" dirty="0"/>
              <a:t>are real numbers and</a:t>
            </a:r>
          </a:p>
        </p:txBody>
      </p:sp>
      <p:graphicFrame>
        <p:nvGraphicFramePr>
          <p:cNvPr id="20" name="Object 19" descr="limit of f of x and y, as (x, y) approaches (x sub 0, y sub 0), = L, and limit of g of x and y, as (x, y) approaches (x sub 0, y sub 0), = M.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37423" y="3000622"/>
          <a:ext cx="6869155" cy="469978"/>
        </p:xfrm>
        <a:graphic>
          <a:graphicData uri="http://schemas.openxmlformats.org/presentationml/2006/ole">
            <mc:AlternateContent xmlns:mc="http://schemas.openxmlformats.org/markup-compatibility/2006">
              <mc:Choice xmlns:v="urn:schemas-microsoft-com:vml" Requires="v">
                <p:oleObj spid="_x0000_s56390" name="Equation" r:id="rId3" imgW="7391160" imgH="609480" progId="Equation.DSMT4">
                  <p:embed/>
                </p:oleObj>
              </mc:Choice>
              <mc:Fallback>
                <p:oleObj name="Equation" r:id="rId3" imgW="7391160" imgH="609480" progId="Equation.DSMT4">
                  <p:embed/>
                  <p:pic>
                    <p:nvPicPr>
                      <p:cNvPr id="20" name="Object 19" descr="limit of f of x and y, as (x, y) approaches (x sub 0, y sub 0), = L, and limit of g of x and y, as (x, y) approaches (x sub 0, y sub 0), = M.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137423" y="3000622"/>
                        <a:ext cx="6869155" cy="469978"/>
                      </a:xfrm>
                      <a:prstGeom prst="rect">
                        <a:avLst/>
                      </a:prstGeom>
                    </p:spPr>
                  </p:pic>
                </p:oleObj>
              </mc:Fallback>
            </mc:AlternateContent>
          </a:graphicData>
        </a:graphic>
      </p:graphicFrame>
      <p:sp>
        <p:nvSpPr>
          <p:cNvPr id="6" name="Content Placeholder 5"/>
          <p:cNvSpPr>
            <a:spLocks noGrp="1"/>
          </p:cNvSpPr>
          <p:nvPr>
            <p:ph idx="14"/>
          </p:nvPr>
        </p:nvSpPr>
        <p:spPr>
          <a:xfrm>
            <a:off x="443753" y="3809541"/>
            <a:ext cx="1994647" cy="419559"/>
          </a:xfrm>
        </p:spPr>
        <p:txBody>
          <a:bodyPr/>
          <a:lstStyle/>
          <a:p>
            <a:pPr marL="0" indent="0">
              <a:buNone/>
            </a:pPr>
            <a:r>
              <a:rPr lang="en-IN" sz="2400" b="1" dirty="0"/>
              <a:t>1. </a:t>
            </a:r>
            <a:r>
              <a:rPr lang="en-IN" sz="2400" dirty="0"/>
              <a:t>Sum Rule:</a:t>
            </a:r>
          </a:p>
        </p:txBody>
      </p:sp>
      <p:graphicFrame>
        <p:nvGraphicFramePr>
          <p:cNvPr id="21" name="Object 20" descr="limit of left parenthesis f of x and y + g of x and y right parenthesis, as (x, y) approaches (x sub 0, y sub 0), = L + M">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13073" y="3733799"/>
          <a:ext cx="5087174" cy="531091"/>
        </p:xfrm>
        <a:graphic>
          <a:graphicData uri="http://schemas.openxmlformats.org/presentationml/2006/ole">
            <mc:AlternateContent xmlns:mc="http://schemas.openxmlformats.org/markup-compatibility/2006">
              <mc:Choice xmlns:v="urn:schemas-microsoft-com:vml" Requires="v">
                <p:oleObj spid="_x0000_s56391" name="Equation" r:id="rId5" imgW="4533840" imgH="558720" progId="Equation.DSMT4">
                  <p:embed/>
                </p:oleObj>
              </mc:Choice>
              <mc:Fallback>
                <p:oleObj name="Equation" r:id="rId5" imgW="4533840" imgH="558720" progId="Equation.DSMT4">
                  <p:embed/>
                  <p:pic>
                    <p:nvPicPr>
                      <p:cNvPr id="21" name="Object 20" descr="limit of left parenthesis f of x and y + g of x and y right parenthesis, as (x, y) approaches (x sub 0, y sub 0), = L + M">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613073" y="3733799"/>
                        <a:ext cx="5087174" cy="531091"/>
                      </a:xfrm>
                      <a:prstGeom prst="rect">
                        <a:avLst/>
                      </a:prstGeom>
                    </p:spPr>
                  </p:pic>
                </p:oleObj>
              </mc:Fallback>
            </mc:AlternateContent>
          </a:graphicData>
        </a:graphic>
      </p:graphicFrame>
      <p:sp>
        <p:nvSpPr>
          <p:cNvPr id="7" name="Content Placeholder 6"/>
          <p:cNvSpPr>
            <a:spLocks noGrp="1"/>
          </p:cNvSpPr>
          <p:nvPr>
            <p:ph idx="15"/>
          </p:nvPr>
        </p:nvSpPr>
        <p:spPr>
          <a:xfrm>
            <a:off x="457200" y="4724400"/>
            <a:ext cx="2667000" cy="457200"/>
          </a:xfrm>
        </p:spPr>
        <p:txBody>
          <a:bodyPr/>
          <a:lstStyle/>
          <a:p>
            <a:pPr marL="0" indent="0">
              <a:buNone/>
            </a:pPr>
            <a:r>
              <a:rPr lang="en-IN" sz="2400" b="1" dirty="0"/>
              <a:t>2. </a:t>
            </a:r>
            <a:r>
              <a:rPr lang="en-IN" sz="2400" dirty="0"/>
              <a:t>Difference Rule:</a:t>
            </a:r>
          </a:p>
        </p:txBody>
      </p:sp>
      <p:graphicFrame>
        <p:nvGraphicFramePr>
          <p:cNvPr id="22" name="Object 21" descr="limit of left parenthesis f of x and y minus g of x and y right parenthesis, as (x, y) approaches (x sub 0, y sub 0), = L minus M">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63990" y="4665586"/>
          <a:ext cx="4946610" cy="531813"/>
        </p:xfrm>
        <a:graphic>
          <a:graphicData uri="http://schemas.openxmlformats.org/presentationml/2006/ole">
            <mc:AlternateContent xmlns:mc="http://schemas.openxmlformats.org/markup-compatibility/2006">
              <mc:Choice xmlns:v="urn:schemas-microsoft-com:vml" Requires="v">
                <p:oleObj spid="_x0000_s56392" name="Equation" r:id="rId7" imgW="4520880" imgH="558720" progId="Equation.DSMT4">
                  <p:embed/>
                </p:oleObj>
              </mc:Choice>
              <mc:Fallback>
                <p:oleObj name="Equation" r:id="rId7" imgW="4520880" imgH="558720" progId="Equation.DSMT4">
                  <p:embed/>
                  <p:pic>
                    <p:nvPicPr>
                      <p:cNvPr id="22" name="Object 21" descr="limit of left parenthesis f of x and y minus g of x and y right parenthesis, as (x, y) approaches (x sub 0, y sub 0), = L minus M">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663990" y="4665586"/>
                        <a:ext cx="4946610" cy="531813"/>
                      </a:xfrm>
                      <a:prstGeom prst="rect">
                        <a:avLst/>
                      </a:prstGeom>
                    </p:spPr>
                  </p:pic>
                </p:oleObj>
              </mc:Fallback>
            </mc:AlternateContent>
          </a:graphicData>
        </a:graphic>
      </p:graphicFrame>
      <p:sp>
        <p:nvSpPr>
          <p:cNvPr id="8" name="Content Placeholder 7"/>
          <p:cNvSpPr>
            <a:spLocks noGrp="1"/>
          </p:cNvSpPr>
          <p:nvPr>
            <p:ph idx="16"/>
          </p:nvPr>
        </p:nvSpPr>
        <p:spPr>
          <a:xfrm>
            <a:off x="443753" y="5828842"/>
            <a:ext cx="3671047" cy="419558"/>
          </a:xfrm>
        </p:spPr>
        <p:txBody>
          <a:bodyPr/>
          <a:lstStyle/>
          <a:p>
            <a:pPr marL="0" indent="0">
              <a:buNone/>
            </a:pPr>
            <a:r>
              <a:rPr lang="en-IN" sz="2400" b="1" dirty="0"/>
              <a:t>3. </a:t>
            </a:r>
            <a:r>
              <a:rPr lang="en-IN" sz="2400" dirty="0"/>
              <a:t>Constant Multiple Rule:</a:t>
            </a:r>
            <a:endParaRPr lang="en-US" sz="2400" b="1" dirty="0"/>
          </a:p>
        </p:txBody>
      </p:sp>
      <p:graphicFrame>
        <p:nvGraphicFramePr>
          <p:cNvPr id="23" name="Object 22" descr="limit of start expression k f of x and y end expression, as (x, y) approaches (x sub 0, y sub 0), = k L, any number k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98938" y="5799138"/>
          <a:ext cx="4501309" cy="420687"/>
        </p:xfrm>
        <a:graphic>
          <a:graphicData uri="http://schemas.openxmlformats.org/presentationml/2006/ole">
            <mc:AlternateContent xmlns:mc="http://schemas.openxmlformats.org/markup-compatibility/2006">
              <mc:Choice xmlns:v="urn:schemas-microsoft-com:vml" Requires="v">
                <p:oleObj spid="_x0000_s56393" name="Equation" r:id="rId9" imgW="4940280" imgH="533160" progId="Equation.DSMT4">
                  <p:embed/>
                </p:oleObj>
              </mc:Choice>
              <mc:Fallback>
                <p:oleObj name="Equation" r:id="rId9" imgW="4940280" imgH="533160" progId="Equation.DSMT4">
                  <p:embed/>
                  <p:pic>
                    <p:nvPicPr>
                      <p:cNvPr id="23" name="Object 22" descr="limit of start expression k f of x and y end expression, as (x, y) approaches (x sub 0, y sub 0), = k L, any number k ">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198938" y="5799138"/>
                        <a:ext cx="4501309" cy="420687"/>
                      </a:xfrm>
                      <a:prstGeom prst="rect">
                        <a:avLst/>
                      </a:prstGeom>
                    </p:spPr>
                  </p:pic>
                </p:oleObj>
              </mc:Fallback>
            </mc:AlternateContent>
          </a:graphicData>
        </a:graphic>
      </p:graphicFrame>
    </p:spTree>
    <p:extLst>
      <p:ext uri="{BB962C8B-B14F-4D97-AF65-F5344CB8AC3E}">
        <p14:creationId xmlns:p14="http://schemas.microsoft.com/office/powerpoint/2010/main" val="11978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(4 of 10)</a:t>
            </a:r>
          </a:p>
        </p:txBody>
      </p:sp>
      <p:sp>
        <p:nvSpPr>
          <p:cNvPr id="4" name="Content Placeholder 3"/>
          <p:cNvSpPr>
            <a:spLocks noGrp="1"/>
          </p:cNvSpPr>
          <p:nvPr>
            <p:ph idx="1"/>
          </p:nvPr>
        </p:nvSpPr>
        <p:spPr>
          <a:xfrm>
            <a:off x="457200" y="1600201"/>
            <a:ext cx="1981200" cy="424542"/>
          </a:xfrm>
        </p:spPr>
        <p:txBody>
          <a:bodyPr/>
          <a:lstStyle/>
          <a:p>
            <a:pPr marL="0" indent="0">
              <a:buNone/>
            </a:pPr>
            <a:r>
              <a:rPr lang="en-IN" sz="2000" b="1" dirty="0"/>
              <a:t>4. </a:t>
            </a:r>
            <a:r>
              <a:rPr lang="en-IN" sz="2000" dirty="0"/>
              <a:t>Product Rule:</a:t>
            </a:r>
          </a:p>
        </p:txBody>
      </p:sp>
      <p:graphicFrame>
        <p:nvGraphicFramePr>
          <p:cNvPr id="15" name="Object 14" descr="limit of left parenthesis f of x and y times g of x and y right parenthesis, as (x, y) approaches (x sub 0, y sub 0), = L times M">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19400" y="1576950"/>
          <a:ext cx="4478338" cy="484188"/>
        </p:xfrm>
        <a:graphic>
          <a:graphicData uri="http://schemas.openxmlformats.org/presentationml/2006/ole">
            <mc:AlternateContent xmlns:mc="http://schemas.openxmlformats.org/markup-compatibility/2006">
              <mc:Choice xmlns:v="urn:schemas-microsoft-com:vml" Requires="v">
                <p:oleObj spid="_x0000_s57414" name="Equation" r:id="rId3" imgW="4292280" imgH="558720" progId="Equation.DSMT4">
                  <p:embed/>
                </p:oleObj>
              </mc:Choice>
              <mc:Fallback>
                <p:oleObj name="Equation" r:id="rId3" imgW="4292280" imgH="558720" progId="Equation.DSMT4">
                  <p:embed/>
                  <p:pic>
                    <p:nvPicPr>
                      <p:cNvPr id="15" name="Object 14" descr="limit of left parenthesis f of x and y times g of x and y right parenthesis, as (x, y) approaches (x sub 0, y sub 0), = L times M">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819400" y="1576950"/>
                        <a:ext cx="4478338" cy="484188"/>
                      </a:xfrm>
                      <a:prstGeom prst="rect">
                        <a:avLst/>
                      </a:prstGeom>
                    </p:spPr>
                  </p:pic>
                </p:oleObj>
              </mc:Fallback>
            </mc:AlternateContent>
          </a:graphicData>
        </a:graphic>
      </p:graphicFrame>
      <p:sp>
        <p:nvSpPr>
          <p:cNvPr id="5" name="Content Placeholder 4"/>
          <p:cNvSpPr>
            <a:spLocks noGrp="1"/>
          </p:cNvSpPr>
          <p:nvPr>
            <p:ph idx="13"/>
          </p:nvPr>
        </p:nvSpPr>
        <p:spPr>
          <a:xfrm>
            <a:off x="457200" y="2514601"/>
            <a:ext cx="1981200" cy="457200"/>
          </a:xfrm>
        </p:spPr>
        <p:txBody>
          <a:bodyPr/>
          <a:lstStyle/>
          <a:p>
            <a:pPr marL="0" indent="0">
              <a:buNone/>
            </a:pPr>
            <a:r>
              <a:rPr lang="en-IN" sz="2000" b="1" dirty="0"/>
              <a:t>5. </a:t>
            </a:r>
            <a:r>
              <a:rPr lang="en-IN" sz="2000" dirty="0"/>
              <a:t>Quotient Rule:</a:t>
            </a:r>
          </a:p>
        </p:txBody>
      </p:sp>
      <p:graphicFrame>
        <p:nvGraphicFramePr>
          <p:cNvPr id="16" name="Object 15" descr="limit of start fraction f of x and y over g of x and y end fraction, as (x, y) approaches (x sub 0, y sub 0), = start fraction L over M end fraction, M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3200" y="2349443"/>
          <a:ext cx="4014788" cy="682625"/>
        </p:xfrm>
        <a:graphic>
          <a:graphicData uri="http://schemas.openxmlformats.org/presentationml/2006/ole">
            <mc:AlternateContent xmlns:mc="http://schemas.openxmlformats.org/markup-compatibility/2006">
              <mc:Choice xmlns:v="urn:schemas-microsoft-com:vml" Requires="v">
                <p:oleObj spid="_x0000_s57415" name="Equation" r:id="rId5" imgW="3848040" imgH="787320" progId="Equation.DSMT4">
                  <p:embed/>
                </p:oleObj>
              </mc:Choice>
              <mc:Fallback>
                <p:oleObj name="Equation" r:id="rId5" imgW="3848040" imgH="787320" progId="Equation.DSMT4">
                  <p:embed/>
                  <p:pic>
                    <p:nvPicPr>
                      <p:cNvPr id="16" name="Object 15" descr="limit of start fraction f of x and y over g of x and y end fraction, as (x, y) approaches (x sub 0, y sub 0), = start fraction L over M end fraction, M does not equal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743200" y="2349443"/>
                        <a:ext cx="4014788" cy="682625"/>
                      </a:xfrm>
                      <a:prstGeom prst="rect">
                        <a:avLst/>
                      </a:prstGeom>
                    </p:spPr>
                  </p:pic>
                </p:oleObj>
              </mc:Fallback>
            </mc:AlternateContent>
          </a:graphicData>
        </a:graphic>
      </p:graphicFrame>
      <p:sp>
        <p:nvSpPr>
          <p:cNvPr id="6" name="Content Placeholder 5"/>
          <p:cNvSpPr>
            <a:spLocks noGrp="1"/>
          </p:cNvSpPr>
          <p:nvPr>
            <p:ph idx="14"/>
          </p:nvPr>
        </p:nvSpPr>
        <p:spPr>
          <a:xfrm>
            <a:off x="443753" y="3458031"/>
            <a:ext cx="1842247" cy="457198"/>
          </a:xfrm>
        </p:spPr>
        <p:txBody>
          <a:bodyPr/>
          <a:lstStyle/>
          <a:p>
            <a:pPr marL="0" indent="0">
              <a:buNone/>
            </a:pPr>
            <a:r>
              <a:rPr lang="en-IN" sz="2000" b="1" dirty="0"/>
              <a:t>6. </a:t>
            </a:r>
            <a:r>
              <a:rPr lang="en-IN" sz="2000" dirty="0"/>
              <a:t>Power Rule:</a:t>
            </a:r>
          </a:p>
        </p:txBody>
      </p:sp>
      <p:graphicFrame>
        <p:nvGraphicFramePr>
          <p:cNvPr id="17" name="Object 16" descr="limit of start expression left bracket f of x and y right bracket to the n power end expression, as (x, y) approaches (x sub 0, y sub 0), = L to the n power, 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3200" y="3396868"/>
          <a:ext cx="3392488" cy="539750"/>
        </p:xfrm>
        <a:graphic>
          <a:graphicData uri="http://schemas.openxmlformats.org/presentationml/2006/ole">
            <mc:AlternateContent xmlns:mc="http://schemas.openxmlformats.org/markup-compatibility/2006">
              <mc:Choice xmlns:v="urn:schemas-microsoft-com:vml" Requires="v">
                <p:oleObj spid="_x0000_s57416" name="Equation" r:id="rId7" imgW="3251160" imgH="622080" progId="Equation.DSMT4">
                  <p:embed/>
                </p:oleObj>
              </mc:Choice>
              <mc:Fallback>
                <p:oleObj name="Equation" r:id="rId7" imgW="3251160" imgH="622080" progId="Equation.DSMT4">
                  <p:embed/>
                  <p:pic>
                    <p:nvPicPr>
                      <p:cNvPr id="17" name="Object 16" descr="limit of start expression left bracket f of x and y right bracket to the n power end expression, as (x, y) approaches (x sub 0, y sub 0), = L to the n power, 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743200" y="3396868"/>
                        <a:ext cx="3392488" cy="539750"/>
                      </a:xfrm>
                      <a:prstGeom prst="rect">
                        <a:avLst/>
                      </a:prstGeom>
                    </p:spPr>
                  </p:pic>
                </p:oleObj>
              </mc:Fallback>
            </mc:AlternateContent>
          </a:graphicData>
        </a:graphic>
      </p:graphicFrame>
      <p:sp>
        <p:nvSpPr>
          <p:cNvPr id="8" name="Content Placeholder 7"/>
          <p:cNvSpPr>
            <a:spLocks noGrp="1"/>
          </p:cNvSpPr>
          <p:nvPr>
            <p:ph idx="16"/>
          </p:nvPr>
        </p:nvSpPr>
        <p:spPr>
          <a:xfrm>
            <a:off x="6324600" y="3478212"/>
            <a:ext cx="2299447" cy="484188"/>
          </a:xfrm>
        </p:spPr>
        <p:txBody>
          <a:bodyPr/>
          <a:lstStyle/>
          <a:p>
            <a:pPr marL="0" indent="0">
              <a:buNone/>
            </a:pPr>
            <a:r>
              <a:rPr lang="en-US" sz="2000" dirty="0"/>
              <a:t>a positive integer</a:t>
            </a:r>
            <a:endParaRPr lang="en-IN" sz="2000" dirty="0"/>
          </a:p>
        </p:txBody>
      </p:sp>
      <p:sp>
        <p:nvSpPr>
          <p:cNvPr id="7" name="Content Placeholder 6"/>
          <p:cNvSpPr>
            <a:spLocks noGrp="1"/>
          </p:cNvSpPr>
          <p:nvPr>
            <p:ph idx="15"/>
          </p:nvPr>
        </p:nvSpPr>
        <p:spPr>
          <a:xfrm>
            <a:off x="457200" y="4405088"/>
            <a:ext cx="1698625" cy="457198"/>
          </a:xfrm>
        </p:spPr>
        <p:txBody>
          <a:bodyPr/>
          <a:lstStyle/>
          <a:p>
            <a:pPr marL="0" indent="0">
              <a:buNone/>
            </a:pPr>
            <a:r>
              <a:rPr lang="en-IN" sz="2000" b="1" dirty="0"/>
              <a:t>7. </a:t>
            </a:r>
            <a:r>
              <a:rPr lang="en-IN" sz="2000" dirty="0"/>
              <a:t>Root Rule:</a:t>
            </a:r>
          </a:p>
        </p:txBody>
      </p:sp>
      <p:graphicFrame>
        <p:nvGraphicFramePr>
          <p:cNvPr id="18" name="Object 17" descr="limit of start expression n th root of f of x and y end expression, as (x, y) approaches (x sub 0, y sub 0), = n th root of L = L to the power of start fraction 1 over n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67000" y="4354226"/>
          <a:ext cx="4029075" cy="517525"/>
        </p:xfrm>
        <a:graphic>
          <a:graphicData uri="http://schemas.openxmlformats.org/presentationml/2006/ole">
            <mc:AlternateContent xmlns:mc="http://schemas.openxmlformats.org/markup-compatibility/2006">
              <mc:Choice xmlns:v="urn:schemas-microsoft-com:vml" Requires="v">
                <p:oleObj spid="_x0000_s57417" name="Equation" r:id="rId9" imgW="3860640" imgH="596880" progId="Equation.DSMT4">
                  <p:embed/>
                </p:oleObj>
              </mc:Choice>
              <mc:Fallback>
                <p:oleObj name="Equation" r:id="rId9" imgW="3860640" imgH="596880" progId="Equation.DSMT4">
                  <p:embed/>
                  <p:pic>
                    <p:nvPicPr>
                      <p:cNvPr id="18" name="Object 17" descr="limit of start expression n th root of f of x and y end expression, as (x, y) approaches (x sub 0, y sub 0), = n th root of L = L to the power of start fraction 1 over n end fract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667000" y="4354226"/>
                        <a:ext cx="4029075" cy="517525"/>
                      </a:xfrm>
                      <a:prstGeom prst="rect">
                        <a:avLst/>
                      </a:prstGeom>
                    </p:spPr>
                  </p:pic>
                </p:oleObj>
              </mc:Fallback>
            </mc:AlternateContent>
          </a:graphicData>
        </a:graphic>
      </p:graphicFrame>
      <p:sp>
        <p:nvSpPr>
          <p:cNvPr id="9" name="Content Placeholder 8"/>
          <p:cNvSpPr>
            <a:spLocks noGrp="1"/>
          </p:cNvSpPr>
          <p:nvPr>
            <p:ph idx="17"/>
          </p:nvPr>
        </p:nvSpPr>
        <p:spPr>
          <a:xfrm>
            <a:off x="2743200" y="5122119"/>
            <a:ext cx="5498336" cy="811383"/>
          </a:xfrm>
        </p:spPr>
        <p:txBody>
          <a:bodyPr/>
          <a:lstStyle/>
          <a:p>
            <a:pPr marL="0" indent="0">
              <a:buNone/>
            </a:pPr>
            <a:r>
              <a:rPr lang="en-IN" sz="2000" i="1" dirty="0"/>
              <a:t>n </a:t>
            </a:r>
            <a:r>
              <a:rPr lang="en-IN" sz="2000" dirty="0"/>
              <a:t>a positive integer, and if </a:t>
            </a:r>
            <a:r>
              <a:rPr lang="en-IN" sz="2000" i="1" dirty="0"/>
              <a:t>n </a:t>
            </a:r>
            <a:r>
              <a:rPr lang="en-IN" sz="2000" dirty="0"/>
              <a:t>is even, we assume that </a:t>
            </a:r>
            <a:r>
              <a:rPr lang="en-IN" sz="2000" i="1" dirty="0"/>
              <a:t>L </a:t>
            </a:r>
            <a:r>
              <a:rPr lang="en-IN" sz="2000" dirty="0"/>
              <a:t>&gt; 0.</a:t>
            </a:r>
            <a:endParaRPr lang="en-US" sz="2000" b="1" dirty="0"/>
          </a:p>
        </p:txBody>
      </p:sp>
    </p:spTree>
    <p:extLst>
      <p:ext uri="{BB962C8B-B14F-4D97-AF65-F5344CB8AC3E}">
        <p14:creationId xmlns:p14="http://schemas.microsoft.com/office/powerpoint/2010/main" val="1823081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(5 of 10)</a:t>
            </a:r>
          </a:p>
        </p:txBody>
      </p:sp>
      <p:sp>
        <p:nvSpPr>
          <p:cNvPr id="3" name="Content Placeholder 2"/>
          <p:cNvSpPr>
            <a:spLocks noGrp="1"/>
          </p:cNvSpPr>
          <p:nvPr>
            <p:ph idx="1"/>
          </p:nvPr>
        </p:nvSpPr>
        <p:spPr>
          <a:xfrm>
            <a:off x="457200" y="1646918"/>
            <a:ext cx="1752600" cy="457199"/>
          </a:xfrm>
        </p:spPr>
        <p:txBody>
          <a:bodyPr/>
          <a:lstStyle/>
          <a:p>
            <a:pPr marL="0" indent="0">
              <a:buNone/>
            </a:pPr>
            <a:r>
              <a:rPr lang="en-IN" sz="1800" b="1" dirty="0"/>
              <a:t>Example:</a:t>
            </a:r>
            <a:r>
              <a:rPr lang="en-IN" sz="1800" dirty="0"/>
              <a:t> Find</a:t>
            </a:r>
          </a:p>
        </p:txBody>
      </p:sp>
      <p:graphicFrame>
        <p:nvGraphicFramePr>
          <p:cNvPr id="14" name="Object 13" descr="limit of start fraction x squared minus x y over radical x minus radical y end fraction, as (x, y) approaches (0, 0).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84475" y="1415142"/>
          <a:ext cx="2854325" cy="920750"/>
        </p:xfrm>
        <a:graphic>
          <a:graphicData uri="http://schemas.openxmlformats.org/presentationml/2006/ole">
            <mc:AlternateContent xmlns:mc="http://schemas.openxmlformats.org/markup-compatibility/2006">
              <mc:Choice xmlns:v="urn:schemas-microsoft-com:vml" Requires="v">
                <p:oleObj spid="_x0000_s58455" name="Equation" r:id="rId3" imgW="2260440" imgH="876240" progId="Equation.DSMT4">
                  <p:embed/>
                </p:oleObj>
              </mc:Choice>
              <mc:Fallback>
                <p:oleObj name="Equation" r:id="rId3" imgW="2260440" imgH="876240" progId="Equation.DSMT4">
                  <p:embed/>
                  <p:pic>
                    <p:nvPicPr>
                      <p:cNvPr id="14" name="Object 13" descr="limit of start fraction x squared minus x y over radical x minus radical y end fraction, as (x, y) approaches (0, 0).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84475" y="1415142"/>
                        <a:ext cx="2854325" cy="920750"/>
                      </a:xfrm>
                      <a:prstGeom prst="rect">
                        <a:avLst/>
                      </a:prstGeom>
                    </p:spPr>
                  </p:pic>
                </p:oleObj>
              </mc:Fallback>
            </mc:AlternateContent>
          </a:graphicData>
        </a:graphic>
      </p:graphicFrame>
      <p:sp>
        <p:nvSpPr>
          <p:cNvPr id="4" name="Content Placeholder 3"/>
          <p:cNvSpPr>
            <a:spLocks noGrp="1"/>
          </p:cNvSpPr>
          <p:nvPr>
            <p:ph idx="13"/>
          </p:nvPr>
        </p:nvSpPr>
        <p:spPr>
          <a:xfrm>
            <a:off x="457200" y="2529776"/>
            <a:ext cx="3505200" cy="414968"/>
          </a:xfrm>
        </p:spPr>
        <p:txBody>
          <a:bodyPr/>
          <a:lstStyle/>
          <a:p>
            <a:pPr marL="0" indent="0">
              <a:buNone/>
            </a:pPr>
            <a:r>
              <a:rPr lang="en-IN" sz="1800" b="1" dirty="0"/>
              <a:t>Solution:</a:t>
            </a:r>
            <a:r>
              <a:rPr lang="en-IN" sz="1800" dirty="0"/>
              <a:t> Since the denominator</a:t>
            </a:r>
          </a:p>
        </p:txBody>
      </p:sp>
      <p:graphicFrame>
        <p:nvGraphicFramePr>
          <p:cNvPr id="15" name="Object 14" descr="radical x minus radical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06614" y="2514600"/>
          <a:ext cx="1232186" cy="423724"/>
        </p:xfrm>
        <a:graphic>
          <a:graphicData uri="http://schemas.openxmlformats.org/presentationml/2006/ole">
            <mc:AlternateContent xmlns:mc="http://schemas.openxmlformats.org/markup-compatibility/2006">
              <mc:Choice xmlns:v="urn:schemas-microsoft-com:vml" Requires="v">
                <p:oleObj spid="_x0000_s58456" name="Equation" r:id="rId5" imgW="1104840" imgH="457200" progId="Equation.DSMT4">
                  <p:embed/>
                </p:oleObj>
              </mc:Choice>
              <mc:Fallback>
                <p:oleObj name="Equation" r:id="rId5" imgW="1104840" imgH="457200" progId="Equation.DSMT4">
                  <p:embed/>
                  <p:pic>
                    <p:nvPicPr>
                      <p:cNvPr id="15" name="Object 14" descr="radical x minus radical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06614" y="2514600"/>
                        <a:ext cx="1232186" cy="423724"/>
                      </a:xfrm>
                      <a:prstGeom prst="rect">
                        <a:avLst/>
                      </a:prstGeom>
                    </p:spPr>
                  </p:pic>
                </p:oleObj>
              </mc:Fallback>
            </mc:AlternateContent>
          </a:graphicData>
        </a:graphic>
      </p:graphicFrame>
      <p:sp>
        <p:nvSpPr>
          <p:cNvPr id="5" name="Content Placeholder 4"/>
          <p:cNvSpPr>
            <a:spLocks noGrp="1"/>
          </p:cNvSpPr>
          <p:nvPr>
            <p:ph idx="14"/>
          </p:nvPr>
        </p:nvSpPr>
        <p:spPr>
          <a:xfrm>
            <a:off x="5913593" y="2568140"/>
            <a:ext cx="1858807" cy="414968"/>
          </a:xfrm>
        </p:spPr>
        <p:txBody>
          <a:bodyPr/>
          <a:lstStyle/>
          <a:p>
            <a:pPr marL="0" indent="0">
              <a:buNone/>
            </a:pPr>
            <a:r>
              <a:rPr lang="en-IN" sz="1800" dirty="0"/>
              <a:t>approaches 0 as</a:t>
            </a:r>
          </a:p>
        </p:txBody>
      </p:sp>
      <p:graphicFrame>
        <p:nvGraphicFramePr>
          <p:cNvPr id="16" name="Object 15" descr="(x, y) approaches (0,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4446" y="3124200"/>
          <a:ext cx="2190750" cy="327025"/>
        </p:xfrm>
        <a:graphic>
          <a:graphicData uri="http://schemas.openxmlformats.org/presentationml/2006/ole">
            <mc:AlternateContent xmlns:mc="http://schemas.openxmlformats.org/markup-compatibility/2006">
              <mc:Choice xmlns:v="urn:schemas-microsoft-com:vml" Requires="v">
                <p:oleObj spid="_x0000_s58457" name="Equation" r:id="rId7" imgW="1904760" imgH="342720" progId="Equation.DSMT4">
                  <p:embed/>
                </p:oleObj>
              </mc:Choice>
              <mc:Fallback>
                <p:oleObj name="Equation" r:id="rId7" imgW="1904760" imgH="342720" progId="Equation.DSMT4">
                  <p:embed/>
                  <p:pic>
                    <p:nvPicPr>
                      <p:cNvPr id="16" name="Object 15" descr="(x, y) approaches (0,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4446" y="3124200"/>
                        <a:ext cx="2190750" cy="327025"/>
                      </a:xfrm>
                      <a:prstGeom prst="rect">
                        <a:avLst/>
                      </a:prstGeom>
                    </p:spPr>
                  </p:pic>
                </p:oleObj>
              </mc:Fallback>
            </mc:AlternateContent>
          </a:graphicData>
        </a:graphic>
      </p:graphicFrame>
      <p:sp>
        <p:nvSpPr>
          <p:cNvPr id="6" name="Content Placeholder 5"/>
          <p:cNvSpPr>
            <a:spLocks noGrp="1"/>
          </p:cNvSpPr>
          <p:nvPr>
            <p:ph idx="15"/>
          </p:nvPr>
        </p:nvSpPr>
        <p:spPr>
          <a:xfrm>
            <a:off x="2722314" y="3124200"/>
            <a:ext cx="5659686" cy="423957"/>
          </a:xfrm>
        </p:spPr>
        <p:txBody>
          <a:bodyPr/>
          <a:lstStyle/>
          <a:p>
            <a:pPr marL="0" indent="0">
              <a:buNone/>
            </a:pPr>
            <a:r>
              <a:rPr lang="en-IN" sz="1800" dirty="0"/>
              <a:t>we cannot use the Quotient Rule. If we</a:t>
            </a:r>
          </a:p>
        </p:txBody>
      </p:sp>
      <p:sp>
        <p:nvSpPr>
          <p:cNvPr id="7" name="Content Placeholder 6"/>
          <p:cNvSpPr>
            <a:spLocks noGrp="1"/>
          </p:cNvSpPr>
          <p:nvPr>
            <p:ph idx="16"/>
          </p:nvPr>
        </p:nvSpPr>
        <p:spPr>
          <a:xfrm>
            <a:off x="443754" y="3733800"/>
            <a:ext cx="4128246" cy="418508"/>
          </a:xfrm>
        </p:spPr>
        <p:txBody>
          <a:bodyPr/>
          <a:lstStyle/>
          <a:p>
            <a:pPr marL="0" indent="0">
              <a:buNone/>
            </a:pPr>
            <a:r>
              <a:rPr lang="en-IN" sz="1800" dirty="0"/>
              <a:t>multiply numerator and denominator by</a:t>
            </a:r>
          </a:p>
        </p:txBody>
      </p:sp>
      <p:graphicFrame>
        <p:nvGraphicFramePr>
          <p:cNvPr id="17" name="Object 16" descr="radical x + radical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5398" y="3733800"/>
          <a:ext cx="1292948" cy="415375"/>
        </p:xfrm>
        <a:graphic>
          <a:graphicData uri="http://schemas.openxmlformats.org/presentationml/2006/ole">
            <mc:AlternateContent xmlns:mc="http://schemas.openxmlformats.org/markup-compatibility/2006">
              <mc:Choice xmlns:v="urn:schemas-microsoft-com:vml" Requires="v">
                <p:oleObj spid="_x0000_s58458" name="Equation" r:id="rId9" imgW="1180800" imgH="457200" progId="Equation.DSMT4">
                  <p:embed/>
                </p:oleObj>
              </mc:Choice>
              <mc:Fallback>
                <p:oleObj name="Equation" r:id="rId9" imgW="1180800" imgH="457200" progId="Equation.DSMT4">
                  <p:embed/>
                  <p:pic>
                    <p:nvPicPr>
                      <p:cNvPr id="17" name="Object 16" descr="radical x + radical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575398" y="3733800"/>
                        <a:ext cx="1292948" cy="415375"/>
                      </a:xfrm>
                      <a:prstGeom prst="rect">
                        <a:avLst/>
                      </a:prstGeom>
                    </p:spPr>
                  </p:pic>
                </p:oleObj>
              </mc:Fallback>
            </mc:AlternateContent>
          </a:graphicData>
        </a:graphic>
      </p:graphicFrame>
      <p:sp>
        <p:nvSpPr>
          <p:cNvPr id="8" name="Content Placeholder 7"/>
          <p:cNvSpPr>
            <a:spLocks noGrp="1"/>
          </p:cNvSpPr>
          <p:nvPr>
            <p:ph idx="17"/>
          </p:nvPr>
        </p:nvSpPr>
        <p:spPr>
          <a:xfrm>
            <a:off x="6096000" y="3734033"/>
            <a:ext cx="1167635" cy="418508"/>
          </a:xfrm>
        </p:spPr>
        <p:txBody>
          <a:bodyPr/>
          <a:lstStyle/>
          <a:p>
            <a:pPr marL="0" indent="0">
              <a:buNone/>
            </a:pPr>
            <a:r>
              <a:rPr lang="en-IN" sz="1800" dirty="0"/>
              <a:t>however,</a:t>
            </a:r>
          </a:p>
        </p:txBody>
      </p:sp>
      <p:sp>
        <p:nvSpPr>
          <p:cNvPr id="9" name="Content Placeholder 8"/>
          <p:cNvSpPr>
            <a:spLocks noGrp="1"/>
          </p:cNvSpPr>
          <p:nvPr>
            <p:ph idx="18"/>
          </p:nvPr>
        </p:nvSpPr>
        <p:spPr>
          <a:xfrm>
            <a:off x="443753" y="4270487"/>
            <a:ext cx="8014447" cy="453913"/>
          </a:xfrm>
        </p:spPr>
        <p:txBody>
          <a:bodyPr/>
          <a:lstStyle/>
          <a:p>
            <a:pPr marL="0" indent="0">
              <a:buNone/>
            </a:pPr>
            <a:r>
              <a:rPr lang="en-IN" sz="1800" dirty="0"/>
              <a:t>we produce an equivalent fraction whose limit we can find:</a:t>
            </a:r>
          </a:p>
        </p:txBody>
      </p:sp>
      <p:graphicFrame>
        <p:nvGraphicFramePr>
          <p:cNvPr id="18" name="Object 17" descr="limit of start fraction x squared minus x y over radical x minus radical y end fraction, as (x, y) approaches (0, 0) = limit of start fraction left parenthesis x squared minus x y right parenthesis left parenthesis radical x + radical y right parenthesis over left parenthesis radical x minus radical y right parenthesis left parenthesis radical x + radical y right parenthesis end fraction, as (x, y) approaches (0,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22778" y="4824199"/>
          <a:ext cx="7284995" cy="1119401"/>
        </p:xfrm>
        <a:graphic>
          <a:graphicData uri="http://schemas.openxmlformats.org/presentationml/2006/ole">
            <mc:AlternateContent xmlns:mc="http://schemas.openxmlformats.org/markup-compatibility/2006">
              <mc:Choice xmlns:v="urn:schemas-microsoft-com:vml" Requires="v">
                <p:oleObj spid="_x0000_s58459" name="Equation" r:id="rId11" imgW="6184800" imgH="1143000" progId="Equation.DSMT4">
                  <p:embed/>
                </p:oleObj>
              </mc:Choice>
              <mc:Fallback>
                <p:oleObj name="Equation" r:id="rId11" imgW="6184800" imgH="1143000" progId="Equation.DSMT4">
                  <p:embed/>
                  <p:pic>
                    <p:nvPicPr>
                      <p:cNvPr id="18" name="Object 17" descr="limit of start fraction x squared minus x y over radical x minus radical y end fraction, as (x, y) approaches (0, 0) = limit of start fraction left parenthesis x squared minus x y right parenthesis left parenthesis radical x + radical y right parenthesis over left parenthesis radical x minus radical y right parenthesis left parenthesis radical x + radical y right parenthesis end fraction, as (x, y) approaches (0,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922778" y="4824199"/>
                        <a:ext cx="7284995" cy="1119401"/>
                      </a:xfrm>
                      <a:prstGeom prst="rect">
                        <a:avLst/>
                      </a:prstGeom>
                    </p:spPr>
                  </p:pic>
                </p:oleObj>
              </mc:Fallback>
            </mc:AlternateContent>
          </a:graphicData>
        </a:graphic>
      </p:graphicFrame>
    </p:spTree>
    <p:extLst>
      <p:ext uri="{BB962C8B-B14F-4D97-AF65-F5344CB8AC3E}">
        <p14:creationId xmlns:p14="http://schemas.microsoft.com/office/powerpoint/2010/main" val="37931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B4C1-3A22-4381-A6F9-46B2E76C311B}"/>
              </a:ext>
            </a:extLst>
          </p:cNvPr>
          <p:cNvSpPr>
            <a:spLocks noGrp="1"/>
          </p:cNvSpPr>
          <p:nvPr>
            <p:ph type="title"/>
          </p:nvPr>
        </p:nvSpPr>
        <p:spPr/>
        <p:txBody>
          <a:bodyPr/>
          <a:lstStyle/>
          <a:p>
            <a:r>
              <a:rPr lang="en-IN" dirty="0"/>
              <a:t>Functions of Several Variables </a:t>
            </a:r>
            <a:r>
              <a:rPr lang="en-IN" sz="2000" b="0" dirty="0"/>
              <a:t>(1 of 2)</a:t>
            </a:r>
          </a:p>
        </p:txBody>
      </p:sp>
      <p:sp>
        <p:nvSpPr>
          <p:cNvPr id="15" name="Content Placeholder 14"/>
          <p:cNvSpPr>
            <a:spLocks noGrp="1"/>
          </p:cNvSpPr>
          <p:nvPr>
            <p:ph idx="1"/>
          </p:nvPr>
        </p:nvSpPr>
        <p:spPr>
          <a:xfrm>
            <a:off x="457200" y="1600201"/>
            <a:ext cx="8229600" cy="434443"/>
          </a:xfrm>
        </p:spPr>
        <p:txBody>
          <a:bodyPr/>
          <a:lstStyle/>
          <a:p>
            <a:pPr marL="0" indent="0">
              <a:buNone/>
            </a:pPr>
            <a:r>
              <a:rPr lang="en-IN" sz="2400" b="1" dirty="0"/>
              <a:t>Definitions:</a:t>
            </a:r>
            <a:r>
              <a:rPr lang="en-IN" sz="2400" dirty="0"/>
              <a:t> Suppose </a:t>
            </a:r>
            <a:r>
              <a:rPr lang="en-IN" sz="2400" i="1" dirty="0"/>
              <a:t>D </a:t>
            </a:r>
            <a:r>
              <a:rPr lang="en-IN" sz="2400" dirty="0"/>
              <a:t>is a set of </a:t>
            </a:r>
            <a:r>
              <a:rPr lang="en-IN" sz="2400" i="1" dirty="0"/>
              <a:t>n</a:t>
            </a:r>
            <a:r>
              <a:rPr lang="en-IN" sz="2400" dirty="0"/>
              <a:t>-tuples of real numbers</a:t>
            </a:r>
          </a:p>
        </p:txBody>
      </p:sp>
      <p:graphicFrame>
        <p:nvGraphicFramePr>
          <p:cNvPr id="31" name="Object 30" descr="left parenthesis x sub 1, x sub 2, and so on, x sub n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3753" y="2097780"/>
          <a:ext cx="1865312" cy="434975"/>
        </p:xfrm>
        <a:graphic>
          <a:graphicData uri="http://schemas.openxmlformats.org/presentationml/2006/ole">
            <mc:AlternateContent xmlns:mc="http://schemas.openxmlformats.org/markup-compatibility/2006">
              <mc:Choice xmlns:v="urn:schemas-microsoft-com:vml" Requires="v">
                <p:oleObj spid="_x0000_s37958" name="Equation" r:id="rId3" imgW="1625400" imgH="380880" progId="Equation.DSMT4">
                  <p:embed/>
                </p:oleObj>
              </mc:Choice>
              <mc:Fallback>
                <p:oleObj name="Equation" r:id="rId3" imgW="1625400" imgH="380880" progId="Equation.DSMT4">
                  <p:embed/>
                  <p:pic>
                    <p:nvPicPr>
                      <p:cNvPr id="31" name="Object 30" descr="left parenthesis x sub 1, x sub 2, and so on, x sub n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43753" y="2097780"/>
                        <a:ext cx="1865312" cy="434975"/>
                      </a:xfrm>
                      <a:prstGeom prst="rect">
                        <a:avLst/>
                      </a:prstGeom>
                    </p:spPr>
                  </p:pic>
                </p:oleObj>
              </mc:Fallback>
            </mc:AlternateContent>
          </a:graphicData>
        </a:graphic>
      </p:graphicFrame>
      <p:sp>
        <p:nvSpPr>
          <p:cNvPr id="16" name="Content Placeholder 15"/>
          <p:cNvSpPr>
            <a:spLocks noGrp="1"/>
          </p:cNvSpPr>
          <p:nvPr>
            <p:ph idx="13"/>
          </p:nvPr>
        </p:nvSpPr>
        <p:spPr>
          <a:xfrm>
            <a:off x="2438400" y="2112486"/>
            <a:ext cx="6019800" cy="402114"/>
          </a:xfrm>
        </p:spPr>
        <p:txBody>
          <a:bodyPr/>
          <a:lstStyle/>
          <a:p>
            <a:pPr marL="0" indent="0">
              <a:buNone/>
            </a:pPr>
            <a:r>
              <a:rPr lang="en-IN" sz="2400" dirty="0"/>
              <a:t>A </a:t>
            </a:r>
            <a:r>
              <a:rPr lang="en-IN" sz="2400" b="1" dirty="0"/>
              <a:t>real-valued function </a:t>
            </a:r>
            <a:r>
              <a:rPr lang="en-IN" sz="2400" i="1" dirty="0"/>
              <a:t>f </a:t>
            </a:r>
            <a:r>
              <a:rPr lang="en-IN" sz="2400" dirty="0"/>
              <a:t>on </a:t>
            </a:r>
            <a:r>
              <a:rPr lang="en-IN" sz="2400" i="1" dirty="0"/>
              <a:t>D </a:t>
            </a:r>
            <a:r>
              <a:rPr lang="en-IN" sz="2400" dirty="0"/>
              <a:t>is a rule that</a:t>
            </a:r>
          </a:p>
        </p:txBody>
      </p:sp>
      <p:sp>
        <p:nvSpPr>
          <p:cNvPr id="17" name="Content Placeholder 16"/>
          <p:cNvSpPr>
            <a:spLocks noGrp="1"/>
          </p:cNvSpPr>
          <p:nvPr>
            <p:ph idx="14"/>
          </p:nvPr>
        </p:nvSpPr>
        <p:spPr>
          <a:xfrm>
            <a:off x="443753" y="2602736"/>
            <a:ext cx="5271247" cy="402116"/>
          </a:xfrm>
        </p:spPr>
        <p:txBody>
          <a:bodyPr/>
          <a:lstStyle/>
          <a:p>
            <a:pPr marL="0" indent="0">
              <a:buNone/>
            </a:pPr>
            <a:r>
              <a:rPr lang="en-IN" sz="2400" dirty="0"/>
              <a:t>assigns a unique (single) real number</a:t>
            </a:r>
          </a:p>
        </p:txBody>
      </p:sp>
      <p:graphicFrame>
        <p:nvGraphicFramePr>
          <p:cNvPr id="32" name="Object 31" descr="w = f of start expression x sub 1, x sub 2, ellipsis, and x sub n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62313" y="3078163"/>
          <a:ext cx="2620962" cy="434975"/>
        </p:xfrm>
        <a:graphic>
          <a:graphicData uri="http://schemas.openxmlformats.org/presentationml/2006/ole">
            <mc:AlternateContent xmlns:mc="http://schemas.openxmlformats.org/markup-compatibility/2006">
              <mc:Choice xmlns:v="urn:schemas-microsoft-com:vml" Requires="v">
                <p:oleObj spid="_x0000_s37959" name="Equation" r:id="rId5" imgW="2286000" imgH="380880" progId="Equation.DSMT4">
                  <p:embed/>
                </p:oleObj>
              </mc:Choice>
              <mc:Fallback>
                <p:oleObj name="Equation" r:id="rId5" imgW="2286000" imgH="380880" progId="Equation.DSMT4">
                  <p:embed/>
                  <p:pic>
                    <p:nvPicPr>
                      <p:cNvPr id="32" name="Object 31" descr="w = f of start expression x sub 1, x sub 2, ellipsis, and x sub n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262313" y="3078163"/>
                        <a:ext cx="2620962" cy="434975"/>
                      </a:xfrm>
                      <a:prstGeom prst="rect">
                        <a:avLst/>
                      </a:prstGeom>
                    </p:spPr>
                  </p:pic>
                </p:oleObj>
              </mc:Fallback>
            </mc:AlternateContent>
          </a:graphicData>
        </a:graphic>
      </p:graphicFrame>
      <p:sp>
        <p:nvSpPr>
          <p:cNvPr id="18" name="Content Placeholder 17"/>
          <p:cNvSpPr>
            <a:spLocks noGrp="1"/>
          </p:cNvSpPr>
          <p:nvPr>
            <p:ph idx="15"/>
          </p:nvPr>
        </p:nvSpPr>
        <p:spPr>
          <a:xfrm>
            <a:off x="457200" y="3644174"/>
            <a:ext cx="8001000" cy="1144631"/>
          </a:xfrm>
        </p:spPr>
        <p:txBody>
          <a:bodyPr/>
          <a:lstStyle/>
          <a:p>
            <a:pPr marL="0" indent="0">
              <a:buNone/>
            </a:pPr>
            <a:r>
              <a:rPr lang="en-IN" sz="2400" dirty="0"/>
              <a:t>to each element in </a:t>
            </a:r>
            <a:r>
              <a:rPr lang="en-IN" sz="2400" i="1" dirty="0"/>
              <a:t>D</a:t>
            </a:r>
            <a:r>
              <a:rPr lang="en-IN" sz="2400" dirty="0"/>
              <a:t>. The set </a:t>
            </a:r>
            <a:r>
              <a:rPr lang="en-IN" sz="2400" i="1" dirty="0"/>
              <a:t>D </a:t>
            </a:r>
            <a:r>
              <a:rPr lang="en-IN" sz="2400" dirty="0"/>
              <a:t>is the function’s </a:t>
            </a:r>
            <a:r>
              <a:rPr lang="en-IN" sz="2400" b="1" dirty="0"/>
              <a:t>domain</a:t>
            </a:r>
            <a:r>
              <a:rPr lang="en-IN" sz="2400" dirty="0"/>
              <a:t>. The set of </a:t>
            </a:r>
            <a:r>
              <a:rPr lang="en-IN" sz="2400" i="1" dirty="0"/>
              <a:t>w</a:t>
            </a:r>
            <a:r>
              <a:rPr lang="en-IN" sz="2400" dirty="0"/>
              <a:t>-values taken on by </a:t>
            </a:r>
            <a:r>
              <a:rPr lang="en-IN" sz="2400" i="1" dirty="0"/>
              <a:t>f</a:t>
            </a:r>
            <a:r>
              <a:rPr lang="en-IN" sz="2400" dirty="0"/>
              <a:t> is the function’s </a:t>
            </a:r>
            <a:r>
              <a:rPr lang="en-IN" sz="2400" b="1" dirty="0"/>
              <a:t>range</a:t>
            </a:r>
            <a:r>
              <a:rPr lang="en-IN" sz="2400" dirty="0"/>
              <a:t>. The symbol </a:t>
            </a:r>
            <a:r>
              <a:rPr lang="en-IN" sz="2400" i="1" dirty="0"/>
              <a:t>w </a:t>
            </a:r>
            <a:r>
              <a:rPr lang="en-IN" sz="2400" dirty="0"/>
              <a:t>is the </a:t>
            </a:r>
            <a:r>
              <a:rPr lang="en-IN" sz="2400" b="1" dirty="0"/>
              <a:t>dependent variable </a:t>
            </a:r>
            <a:r>
              <a:rPr lang="en-IN" sz="2400" dirty="0"/>
              <a:t>of </a:t>
            </a:r>
            <a:r>
              <a:rPr lang="en-IN" sz="2400" i="1" dirty="0"/>
              <a:t>f</a:t>
            </a:r>
            <a:r>
              <a:rPr lang="en-IN" sz="2400" dirty="0"/>
              <a:t>, and </a:t>
            </a:r>
            <a:r>
              <a:rPr lang="en-IN" sz="2400" i="1" dirty="0"/>
              <a:t>f</a:t>
            </a:r>
            <a:r>
              <a:rPr lang="en-IN" sz="2400" dirty="0"/>
              <a:t> is said</a:t>
            </a:r>
          </a:p>
        </p:txBody>
      </p:sp>
      <p:sp>
        <p:nvSpPr>
          <p:cNvPr id="19" name="Content Placeholder 18"/>
          <p:cNvSpPr>
            <a:spLocks noGrp="1"/>
          </p:cNvSpPr>
          <p:nvPr>
            <p:ph idx="16"/>
          </p:nvPr>
        </p:nvSpPr>
        <p:spPr>
          <a:xfrm>
            <a:off x="457199" y="4860712"/>
            <a:ext cx="6629401" cy="413133"/>
          </a:xfrm>
        </p:spPr>
        <p:txBody>
          <a:bodyPr/>
          <a:lstStyle/>
          <a:p>
            <a:pPr marL="0" indent="0">
              <a:buNone/>
            </a:pPr>
            <a:r>
              <a:rPr lang="en-IN" sz="2400" dirty="0"/>
              <a:t>to be a function of the </a:t>
            </a:r>
            <a:r>
              <a:rPr lang="en-IN" sz="2400" i="1" dirty="0"/>
              <a:t>n </a:t>
            </a:r>
            <a:r>
              <a:rPr lang="en-IN" sz="2400" b="1" dirty="0"/>
              <a:t>independent variables</a:t>
            </a:r>
            <a:endParaRPr lang="en-IN" sz="2400" dirty="0"/>
          </a:p>
        </p:txBody>
      </p:sp>
      <p:graphicFrame>
        <p:nvGraphicFramePr>
          <p:cNvPr id="33" name="Object 32" descr="x sub 1 to x sub 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179132" y="4848860"/>
          <a:ext cx="1066800" cy="414338"/>
        </p:xfrm>
        <a:graphic>
          <a:graphicData uri="http://schemas.openxmlformats.org/presentationml/2006/ole">
            <mc:AlternateContent xmlns:mc="http://schemas.openxmlformats.org/markup-compatibility/2006">
              <mc:Choice xmlns:v="urn:schemas-microsoft-com:vml" Requires="v">
                <p:oleObj spid="_x0000_s37960" name="Equation" r:id="rId7" imgW="977760" imgH="380880" progId="Equation.DSMT4">
                  <p:embed/>
                </p:oleObj>
              </mc:Choice>
              <mc:Fallback>
                <p:oleObj name="Equation" r:id="rId7" imgW="977760" imgH="380880" progId="Equation.DSMT4">
                  <p:embed/>
                  <p:pic>
                    <p:nvPicPr>
                      <p:cNvPr id="33" name="Object 32" descr="x sub 1 to x sub 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7179132" y="4848860"/>
                        <a:ext cx="1066800" cy="414338"/>
                      </a:xfrm>
                      <a:prstGeom prst="rect">
                        <a:avLst/>
                      </a:prstGeom>
                    </p:spPr>
                  </p:pic>
                </p:oleObj>
              </mc:Fallback>
            </mc:AlternateContent>
          </a:graphicData>
        </a:graphic>
      </p:graphicFrame>
      <p:sp>
        <p:nvSpPr>
          <p:cNvPr id="20" name="Content Placeholder 19"/>
          <p:cNvSpPr>
            <a:spLocks noGrp="1"/>
          </p:cNvSpPr>
          <p:nvPr>
            <p:ph idx="17"/>
          </p:nvPr>
        </p:nvSpPr>
        <p:spPr>
          <a:xfrm>
            <a:off x="443753" y="5328008"/>
            <a:ext cx="2299447" cy="430580"/>
          </a:xfrm>
        </p:spPr>
        <p:txBody>
          <a:bodyPr/>
          <a:lstStyle/>
          <a:p>
            <a:pPr marL="0" indent="0">
              <a:buNone/>
            </a:pPr>
            <a:r>
              <a:rPr lang="en-IN" sz="2400" dirty="0"/>
              <a:t>We also call the</a:t>
            </a:r>
          </a:p>
        </p:txBody>
      </p:sp>
      <p:graphicFrame>
        <p:nvGraphicFramePr>
          <p:cNvPr id="34" name="Object 33" descr="x prime, sub j,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71788" y="5317689"/>
          <a:ext cx="536575" cy="452437"/>
        </p:xfrm>
        <a:graphic>
          <a:graphicData uri="http://schemas.openxmlformats.org/presentationml/2006/ole">
            <mc:AlternateContent xmlns:mc="http://schemas.openxmlformats.org/markup-compatibility/2006">
              <mc:Choice xmlns:v="urn:schemas-microsoft-com:vml" Requires="v">
                <p:oleObj spid="_x0000_s37961" name="Equation" r:id="rId9" imgW="495000" imgH="419040" progId="Equation.DSMT4">
                  <p:embed/>
                </p:oleObj>
              </mc:Choice>
              <mc:Fallback>
                <p:oleObj name="Equation" r:id="rId9" imgW="495000" imgH="419040" progId="Equation.DSMT4">
                  <p:embed/>
                  <p:pic>
                    <p:nvPicPr>
                      <p:cNvPr id="34" name="Object 33" descr="x prime, sub j, 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871788" y="5317689"/>
                        <a:ext cx="536575" cy="452437"/>
                      </a:xfrm>
                      <a:prstGeom prst="rect">
                        <a:avLst/>
                      </a:prstGeom>
                    </p:spPr>
                  </p:pic>
                </p:oleObj>
              </mc:Fallback>
            </mc:AlternateContent>
          </a:graphicData>
        </a:graphic>
      </p:graphicFrame>
      <p:sp>
        <p:nvSpPr>
          <p:cNvPr id="21" name="Content Placeholder 20"/>
          <p:cNvSpPr>
            <a:spLocks noGrp="1"/>
          </p:cNvSpPr>
          <p:nvPr>
            <p:ph idx="18"/>
          </p:nvPr>
        </p:nvSpPr>
        <p:spPr>
          <a:xfrm>
            <a:off x="3538784" y="5348069"/>
            <a:ext cx="4843216" cy="426017"/>
          </a:xfrm>
        </p:spPr>
        <p:txBody>
          <a:bodyPr/>
          <a:lstStyle/>
          <a:p>
            <a:pPr marL="0" indent="0">
              <a:buNone/>
            </a:pPr>
            <a:r>
              <a:rPr lang="en-IN" sz="2400" dirty="0"/>
              <a:t>the function’s </a:t>
            </a:r>
            <a:r>
              <a:rPr lang="en-IN" sz="2400" b="1" dirty="0"/>
              <a:t>input variables </a:t>
            </a:r>
            <a:r>
              <a:rPr lang="en-IN" sz="2400" dirty="0"/>
              <a:t>and</a:t>
            </a:r>
          </a:p>
        </p:txBody>
      </p:sp>
      <p:sp>
        <p:nvSpPr>
          <p:cNvPr id="22" name="Content Placeholder 21"/>
          <p:cNvSpPr>
            <a:spLocks noGrp="1"/>
          </p:cNvSpPr>
          <p:nvPr>
            <p:ph idx="19"/>
          </p:nvPr>
        </p:nvSpPr>
        <p:spPr>
          <a:xfrm>
            <a:off x="443754" y="5850139"/>
            <a:ext cx="5195046" cy="419401"/>
          </a:xfrm>
        </p:spPr>
        <p:txBody>
          <a:bodyPr/>
          <a:lstStyle/>
          <a:p>
            <a:pPr marL="0" indent="0">
              <a:buNone/>
            </a:pPr>
            <a:r>
              <a:rPr lang="en-IN" sz="2400" dirty="0"/>
              <a:t>call </a:t>
            </a:r>
            <a:r>
              <a:rPr lang="en-IN" sz="2400" i="1" dirty="0"/>
              <a:t>w </a:t>
            </a:r>
            <a:r>
              <a:rPr lang="en-IN" sz="2400" dirty="0"/>
              <a:t>the function’s </a:t>
            </a:r>
            <a:r>
              <a:rPr lang="en-IN" sz="2400" b="1" dirty="0"/>
              <a:t>output variable</a:t>
            </a:r>
            <a:r>
              <a:rPr lang="en-IN" sz="2400" dirty="0"/>
              <a:t>.</a:t>
            </a:r>
          </a:p>
        </p:txBody>
      </p:sp>
    </p:spTree>
    <p:extLst>
      <p:ext uri="{BB962C8B-B14F-4D97-AF65-F5344CB8AC3E}">
        <p14:creationId xmlns:p14="http://schemas.microsoft.com/office/powerpoint/2010/main" val="240410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Limits for Functions of Two Variables </a:t>
            </a:r>
            <a:r>
              <a:rPr lang="en-US" sz="2000" b="0" dirty="0"/>
              <a:t>(6 of 10)</a:t>
            </a:r>
          </a:p>
        </p:txBody>
      </p:sp>
      <p:sp>
        <p:nvSpPr>
          <p:cNvPr id="3" name="Content Placeholder 2"/>
          <p:cNvSpPr>
            <a:spLocks noGrp="1"/>
          </p:cNvSpPr>
          <p:nvPr>
            <p:ph idx="1"/>
          </p:nvPr>
        </p:nvSpPr>
        <p:spPr>
          <a:xfrm>
            <a:off x="457200" y="1600200"/>
            <a:ext cx="8229600" cy="417136"/>
          </a:xfrm>
        </p:spPr>
        <p:txBody>
          <a:bodyPr/>
          <a:lstStyle/>
          <a:p>
            <a:pPr marL="0" indent="0">
              <a:buNone/>
            </a:pPr>
            <a:r>
              <a:rPr lang="en-US" sz="2400" b="1" dirty="0"/>
              <a:t>Solution (concluded):</a:t>
            </a:r>
          </a:p>
        </p:txBody>
      </p:sp>
      <p:graphicFrame>
        <p:nvGraphicFramePr>
          <p:cNvPr id="14" name="Object 13" descr="equals limit of start fraction x left parenthesis x minus y right parenthesis left parenthesis radical x + radical y right parenthesis over x minus y end fraction, as (x, y) approaches (0,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695548224"/>
              </p:ext>
            </p:extLst>
          </p:nvPr>
        </p:nvGraphicFramePr>
        <p:xfrm>
          <a:off x="2453401" y="2066652"/>
          <a:ext cx="3892698" cy="853754"/>
        </p:xfrm>
        <a:graphic>
          <a:graphicData uri="http://schemas.openxmlformats.org/presentationml/2006/ole">
            <mc:AlternateContent xmlns:mc="http://schemas.openxmlformats.org/markup-compatibility/2006">
              <mc:Choice xmlns:v="urn:schemas-microsoft-com:vml" Requires="v">
                <p:oleObj spid="_x0000_s59496" name="Equation" r:id="rId3" imgW="3708360" imgH="977760" progId="Equation.DSMT4">
                  <p:embed/>
                </p:oleObj>
              </mc:Choice>
              <mc:Fallback>
                <p:oleObj name="Equation" r:id="rId3" imgW="3708360" imgH="977760" progId="Equation.DSMT4">
                  <p:embed/>
                  <p:pic>
                    <p:nvPicPr>
                      <p:cNvPr id="14" name="Object 13" descr="equals limit of start fraction x left parenthesis x minus y right parenthesis left parenthesis radical x + radical y right parenthesis over x minus y end fraction, as (x, y) approaches (0,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453401" y="2066652"/>
                        <a:ext cx="3892698" cy="853754"/>
                      </a:xfrm>
                      <a:prstGeom prst="rect">
                        <a:avLst/>
                      </a:prstGeom>
                    </p:spPr>
                  </p:pic>
                </p:oleObj>
              </mc:Fallback>
            </mc:AlternateContent>
          </a:graphicData>
        </a:graphic>
      </p:graphicFrame>
      <p:graphicFrame>
        <p:nvGraphicFramePr>
          <p:cNvPr id="15" name="Object 14" descr="equals limit of start expression x left parenthesis radical x + radical y right parenthesis end expression, as (x, y) approaches (0,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196098399"/>
              </p:ext>
            </p:extLst>
          </p:nvPr>
        </p:nvGraphicFramePr>
        <p:xfrm>
          <a:off x="2446677" y="2983857"/>
          <a:ext cx="3022263" cy="547896"/>
        </p:xfrm>
        <a:graphic>
          <a:graphicData uri="http://schemas.openxmlformats.org/presentationml/2006/ole">
            <mc:AlternateContent xmlns:mc="http://schemas.openxmlformats.org/markup-compatibility/2006">
              <mc:Choice xmlns:v="urn:schemas-microsoft-com:vml" Requires="v">
                <p:oleObj spid="_x0000_s59497" name="Equation" r:id="rId5" imgW="2793960" imgH="609480" progId="Equation.DSMT4">
                  <p:embed/>
                </p:oleObj>
              </mc:Choice>
              <mc:Fallback>
                <p:oleObj name="Equation" r:id="rId5" imgW="2793960" imgH="609480" progId="Equation.DSMT4">
                  <p:embed/>
                  <p:pic>
                    <p:nvPicPr>
                      <p:cNvPr id="15" name="Object 14" descr="equals limit of start expression x left parenthesis radical x + radical y right parenthesis end expression, as (x, y) approaches (0,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446677" y="2983857"/>
                        <a:ext cx="3022263" cy="547896"/>
                      </a:xfrm>
                      <a:prstGeom prst="rect">
                        <a:avLst/>
                      </a:prstGeom>
                    </p:spPr>
                  </p:pic>
                </p:oleObj>
              </mc:Fallback>
            </mc:AlternateContent>
          </a:graphicData>
        </a:graphic>
      </p:graphicFrame>
      <p:graphicFrame>
        <p:nvGraphicFramePr>
          <p:cNvPr id="16" name="Object 15" descr="equals 0 left parenthesis radical 0 + radical 0 right parenthesis =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698823688"/>
              </p:ext>
            </p:extLst>
          </p:nvPr>
        </p:nvGraphicFramePr>
        <p:xfrm>
          <a:off x="2446677" y="3625353"/>
          <a:ext cx="2349289" cy="503030"/>
        </p:xfrm>
        <a:graphic>
          <a:graphicData uri="http://schemas.openxmlformats.org/presentationml/2006/ole">
            <mc:AlternateContent xmlns:mc="http://schemas.openxmlformats.org/markup-compatibility/2006">
              <mc:Choice xmlns:v="urn:schemas-microsoft-com:vml" Requires="v">
                <p:oleObj spid="_x0000_s59498" name="Equation" r:id="rId7" imgW="2171520" imgH="558720" progId="Equation.DSMT4">
                  <p:embed/>
                </p:oleObj>
              </mc:Choice>
              <mc:Fallback>
                <p:oleObj name="Equation" r:id="rId7" imgW="2171520" imgH="558720" progId="Equation.DSMT4">
                  <p:embed/>
                  <p:pic>
                    <p:nvPicPr>
                      <p:cNvPr id="16" name="Object 15" descr="equals 0 left parenthesis radical 0 + radical 0 right parenthesis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446677" y="3625353"/>
                        <a:ext cx="2349289" cy="503030"/>
                      </a:xfrm>
                      <a:prstGeom prst="rect">
                        <a:avLst/>
                      </a:prstGeom>
                    </p:spPr>
                  </p:pic>
                </p:oleObj>
              </mc:Fallback>
            </mc:AlternateContent>
          </a:graphicData>
        </a:graphic>
      </p:graphicFrame>
      <p:sp>
        <p:nvSpPr>
          <p:cNvPr id="4" name="Content Placeholder 3"/>
          <p:cNvSpPr>
            <a:spLocks noGrp="1"/>
          </p:cNvSpPr>
          <p:nvPr>
            <p:ph idx="13"/>
          </p:nvPr>
        </p:nvSpPr>
        <p:spPr>
          <a:xfrm>
            <a:off x="457200" y="4219281"/>
            <a:ext cx="3492631" cy="426563"/>
          </a:xfrm>
        </p:spPr>
        <p:txBody>
          <a:bodyPr/>
          <a:lstStyle/>
          <a:p>
            <a:pPr marL="0" indent="0">
              <a:buNone/>
            </a:pPr>
            <a:r>
              <a:rPr lang="en-US" sz="2400" dirty="0"/>
              <a:t>We can cancel the factor</a:t>
            </a:r>
            <a:endParaRPr lang="en-US" sz="2400" b="1" dirty="0"/>
          </a:p>
        </p:txBody>
      </p:sp>
      <p:graphicFrame>
        <p:nvGraphicFramePr>
          <p:cNvPr id="26" name="Object 25" descr="left parenthesis x minus y right parenthesis">
            <a:extLst>
              <a:ext uri="{FF2B5EF4-FFF2-40B4-BE49-F238E27FC236}">
                <a16:creationId xmlns:a16="http://schemas.microsoft.com/office/drawing/2014/main" id="{B0B3EB3D-8B22-484B-9ABF-88877B114CA0}"/>
              </a:ext>
            </a:extLst>
          </p:cNvPr>
          <p:cNvGraphicFramePr>
            <a:graphicFrameLocks noChangeAspect="1"/>
          </p:cNvGraphicFramePr>
          <p:nvPr>
            <p:extLst>
              <p:ext uri="{D42A27DB-BD31-4B8C-83A1-F6EECF244321}">
                <p14:modId xmlns:p14="http://schemas.microsoft.com/office/powerpoint/2010/main" val="3491527386"/>
              </p:ext>
            </p:extLst>
          </p:nvPr>
        </p:nvGraphicFramePr>
        <p:xfrm>
          <a:off x="4002581" y="4274663"/>
          <a:ext cx="850900" cy="342900"/>
        </p:xfrm>
        <a:graphic>
          <a:graphicData uri="http://schemas.openxmlformats.org/presentationml/2006/ole">
            <mc:AlternateContent xmlns:mc="http://schemas.openxmlformats.org/markup-compatibility/2006">
              <mc:Choice xmlns:v="urn:schemas-microsoft-com:vml" Requires="v">
                <p:oleObj spid="_x0000_s59499" name="Equation" r:id="rId9" imgW="850680" imgH="342720" progId="Equation.DSMT4">
                  <p:embed/>
                </p:oleObj>
              </mc:Choice>
              <mc:Fallback>
                <p:oleObj name="Equation" r:id="rId9" imgW="850680" imgH="342720" progId="Equation.DSMT4">
                  <p:embed/>
                  <p:pic>
                    <p:nvPicPr>
                      <p:cNvPr id="26" name="Object 25" descr="left parenthesis x minus y right parenthesis">
                        <a:extLst>
                          <a:ext uri="{FF2B5EF4-FFF2-40B4-BE49-F238E27FC236}">
                            <a16:creationId xmlns:a16="http://schemas.microsoft.com/office/drawing/2014/main" id="{B0B3EB3D-8B22-484B-9ABF-88877B114CA0}"/>
                          </a:ext>
                        </a:extLst>
                      </p:cNvPr>
                      <p:cNvPicPr/>
                      <p:nvPr/>
                    </p:nvPicPr>
                    <p:blipFill>
                      <a:blip r:embed="rId10"/>
                      <a:stretch>
                        <a:fillRect/>
                      </a:stretch>
                    </p:blipFill>
                    <p:spPr>
                      <a:xfrm>
                        <a:off x="4002581" y="4274663"/>
                        <a:ext cx="850900"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51C587C-1674-4CEA-82EF-0FFB0BD852D2}"/>
              </a:ext>
            </a:extLst>
          </p:cNvPr>
          <p:cNvSpPr>
            <a:spLocks noGrp="1"/>
          </p:cNvSpPr>
          <p:nvPr>
            <p:ph idx="14"/>
          </p:nvPr>
        </p:nvSpPr>
        <p:spPr>
          <a:xfrm>
            <a:off x="4991585" y="4225400"/>
            <a:ext cx="3771415" cy="405689"/>
          </a:xfrm>
        </p:spPr>
        <p:txBody>
          <a:bodyPr/>
          <a:lstStyle/>
          <a:p>
            <a:pPr marL="0" indent="0">
              <a:buNone/>
            </a:pPr>
            <a:r>
              <a:rPr lang="en-US" sz="2400" dirty="0"/>
              <a:t>because the path </a:t>
            </a:r>
            <a:r>
              <a:rPr lang="en-US" sz="2400" i="1" dirty="0"/>
              <a:t>y </a:t>
            </a:r>
            <a:r>
              <a:rPr lang="en-US" sz="2400" dirty="0"/>
              <a:t>= </a:t>
            </a:r>
            <a:r>
              <a:rPr lang="en-US" sz="2400" i="1" dirty="0"/>
              <a:t>x</a:t>
            </a:r>
            <a:endParaRPr lang="en-US" sz="2400" b="1" dirty="0"/>
          </a:p>
        </p:txBody>
      </p:sp>
      <p:sp>
        <p:nvSpPr>
          <p:cNvPr id="6" name="Content Placeholder 5">
            <a:extLst>
              <a:ext uri="{FF2B5EF4-FFF2-40B4-BE49-F238E27FC236}">
                <a16:creationId xmlns:a16="http://schemas.microsoft.com/office/drawing/2014/main" id="{1F70A541-8D1E-45E2-961A-7A82A7600EFF}"/>
              </a:ext>
            </a:extLst>
          </p:cNvPr>
          <p:cNvSpPr>
            <a:spLocks noGrp="1"/>
          </p:cNvSpPr>
          <p:nvPr>
            <p:ph idx="15"/>
          </p:nvPr>
        </p:nvSpPr>
        <p:spPr>
          <a:xfrm>
            <a:off x="457200" y="4711833"/>
            <a:ext cx="3162693" cy="421849"/>
          </a:xfrm>
        </p:spPr>
        <p:txBody>
          <a:bodyPr/>
          <a:lstStyle/>
          <a:p>
            <a:pPr marL="0" indent="0">
              <a:buNone/>
            </a:pPr>
            <a:r>
              <a:rPr lang="en-US" sz="2400" dirty="0"/>
              <a:t>(where we would have</a:t>
            </a:r>
          </a:p>
        </p:txBody>
      </p:sp>
      <p:graphicFrame>
        <p:nvGraphicFramePr>
          <p:cNvPr id="27" name="Object 26" descr="x minus y = 0 right parenthesis">
            <a:extLst>
              <a:ext uri="{FF2B5EF4-FFF2-40B4-BE49-F238E27FC236}">
                <a16:creationId xmlns:a16="http://schemas.microsoft.com/office/drawing/2014/main" id="{E9089993-D2CC-4EAD-9FDE-371D1090EBD1}"/>
              </a:ext>
            </a:extLst>
          </p:cNvPr>
          <p:cNvGraphicFramePr>
            <a:graphicFrameLocks noChangeAspect="1"/>
          </p:cNvGraphicFramePr>
          <p:nvPr>
            <p:extLst>
              <p:ext uri="{D42A27DB-BD31-4B8C-83A1-F6EECF244321}">
                <p14:modId xmlns:p14="http://schemas.microsoft.com/office/powerpoint/2010/main" val="2061012138"/>
              </p:ext>
            </p:extLst>
          </p:nvPr>
        </p:nvGraphicFramePr>
        <p:xfrm>
          <a:off x="3659681" y="4764370"/>
          <a:ext cx="1193800" cy="342900"/>
        </p:xfrm>
        <a:graphic>
          <a:graphicData uri="http://schemas.openxmlformats.org/presentationml/2006/ole">
            <mc:AlternateContent xmlns:mc="http://schemas.openxmlformats.org/markup-compatibility/2006">
              <mc:Choice xmlns:v="urn:schemas-microsoft-com:vml" Requires="v">
                <p:oleObj spid="_x0000_s59500" name="Equation" r:id="rId11" imgW="1193760" imgH="342720" progId="Equation.DSMT4">
                  <p:embed/>
                </p:oleObj>
              </mc:Choice>
              <mc:Fallback>
                <p:oleObj name="Equation" r:id="rId11" imgW="1193760" imgH="342720" progId="Equation.DSMT4">
                  <p:embed/>
                  <p:pic>
                    <p:nvPicPr>
                      <p:cNvPr id="27" name="Object 26" descr="x minus y = 0 right parenthesis">
                        <a:extLst>
                          <a:ext uri="{FF2B5EF4-FFF2-40B4-BE49-F238E27FC236}">
                            <a16:creationId xmlns:a16="http://schemas.microsoft.com/office/drawing/2014/main" id="{E9089993-D2CC-4EAD-9FDE-371D1090EBD1}"/>
                          </a:ext>
                        </a:extLst>
                      </p:cNvPr>
                      <p:cNvPicPr/>
                      <p:nvPr/>
                    </p:nvPicPr>
                    <p:blipFill>
                      <a:blip r:embed="rId12"/>
                      <a:stretch>
                        <a:fillRect/>
                      </a:stretch>
                    </p:blipFill>
                    <p:spPr>
                      <a:xfrm>
                        <a:off x="3659681" y="4764370"/>
                        <a:ext cx="1193800" cy="3429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DC9F0209-CE7B-4EF3-A7DC-46706AE1CB3C}"/>
              </a:ext>
            </a:extLst>
          </p:cNvPr>
          <p:cNvSpPr>
            <a:spLocks noGrp="1"/>
          </p:cNvSpPr>
          <p:nvPr>
            <p:ph idx="16"/>
          </p:nvPr>
        </p:nvSpPr>
        <p:spPr>
          <a:xfrm>
            <a:off x="4943282" y="4722635"/>
            <a:ext cx="3743134" cy="435894"/>
          </a:xfrm>
        </p:spPr>
        <p:txBody>
          <a:bodyPr/>
          <a:lstStyle/>
          <a:p>
            <a:pPr marL="0" indent="0">
              <a:buNone/>
            </a:pPr>
            <a:r>
              <a:rPr lang="en-US" sz="2400" dirty="0"/>
              <a:t>is not</a:t>
            </a:r>
            <a:r>
              <a:rPr lang="en-US" sz="2400" i="1" dirty="0"/>
              <a:t> </a:t>
            </a:r>
            <a:r>
              <a:rPr lang="en-US" sz="2400" dirty="0"/>
              <a:t>in the domain of the</a:t>
            </a:r>
          </a:p>
        </p:txBody>
      </p:sp>
      <p:sp>
        <p:nvSpPr>
          <p:cNvPr id="8" name="Content Placeholder 7">
            <a:extLst>
              <a:ext uri="{FF2B5EF4-FFF2-40B4-BE49-F238E27FC236}">
                <a16:creationId xmlns:a16="http://schemas.microsoft.com/office/drawing/2014/main" id="{41E0145D-64F2-402D-81BD-601FC40859E7}"/>
              </a:ext>
            </a:extLst>
          </p:cNvPr>
          <p:cNvSpPr>
            <a:spLocks noGrp="1"/>
          </p:cNvSpPr>
          <p:nvPr>
            <p:ph idx="17"/>
          </p:nvPr>
        </p:nvSpPr>
        <p:spPr>
          <a:xfrm>
            <a:off x="457200" y="5215353"/>
            <a:ext cx="1484722" cy="446258"/>
          </a:xfrm>
        </p:spPr>
        <p:txBody>
          <a:bodyPr/>
          <a:lstStyle/>
          <a:p>
            <a:pPr marL="0" indent="0">
              <a:buNone/>
            </a:pPr>
            <a:r>
              <a:rPr lang="en-US" sz="2400" dirty="0"/>
              <a:t>function</a:t>
            </a:r>
          </a:p>
        </p:txBody>
      </p:sp>
      <p:graphicFrame>
        <p:nvGraphicFramePr>
          <p:cNvPr id="17" name="Object 16" descr="f of x and y = start fraction x squared minus x y over radical x minus radical y end fraction.">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072904103"/>
              </p:ext>
            </p:extLst>
          </p:nvPr>
        </p:nvGraphicFramePr>
        <p:xfrm>
          <a:off x="3259304" y="5504870"/>
          <a:ext cx="2625393" cy="793088"/>
        </p:xfrm>
        <a:graphic>
          <a:graphicData uri="http://schemas.openxmlformats.org/presentationml/2006/ole">
            <mc:AlternateContent xmlns:mc="http://schemas.openxmlformats.org/markup-compatibility/2006">
              <mc:Choice xmlns:v="urn:schemas-microsoft-com:vml" Requires="v">
                <p:oleObj spid="_x0000_s59501" name="Equation" r:id="rId13" imgW="2412720" imgH="876240" progId="Equation.DSMT4">
                  <p:embed/>
                </p:oleObj>
              </mc:Choice>
              <mc:Fallback>
                <p:oleObj name="Equation" r:id="rId13" imgW="2412720" imgH="876240" progId="Equation.DSMT4">
                  <p:embed/>
                  <p:pic>
                    <p:nvPicPr>
                      <p:cNvPr id="17" name="Object 16" descr="f of x and y = start fraction x squared minus x y over radical x minus radical y end fraction.">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3259304" y="5504870"/>
                        <a:ext cx="2625393" cy="793088"/>
                      </a:xfrm>
                      <a:prstGeom prst="rect">
                        <a:avLst/>
                      </a:prstGeom>
                    </p:spPr>
                  </p:pic>
                </p:oleObj>
              </mc:Fallback>
            </mc:AlternateContent>
          </a:graphicData>
        </a:graphic>
      </p:graphicFrame>
    </p:spTree>
    <p:extLst>
      <p:ext uri="{BB962C8B-B14F-4D97-AF65-F5344CB8AC3E}">
        <p14:creationId xmlns:p14="http://schemas.microsoft.com/office/powerpoint/2010/main" val="992356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(7 of 10)</a:t>
            </a:r>
          </a:p>
        </p:txBody>
      </p:sp>
      <p:pic>
        <p:nvPicPr>
          <p:cNvPr id="7" name="Content Placeholder 6" descr="A computer generated graph depicts a curve on an x y z plane. The curve is in the shape of a folded sheet and passes through x = 1 and y = 1.">
            <a:extLst>
              <a:ext uri="{FF2B5EF4-FFF2-40B4-BE49-F238E27FC236}">
                <a16:creationId xmlns:a16="http://schemas.microsoft.com/office/drawing/2014/main" id="{B4B33EC7-E3EC-4B69-B679-23C26B43F8E1}"/>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087753" y="1676400"/>
            <a:ext cx="4968493" cy="3352800"/>
          </a:xfrm>
        </p:spPr>
      </p:pic>
      <p:sp>
        <p:nvSpPr>
          <p:cNvPr id="3" name="Content Placeholder 2"/>
          <p:cNvSpPr>
            <a:spLocks noGrp="1"/>
          </p:cNvSpPr>
          <p:nvPr>
            <p:ph idx="1"/>
          </p:nvPr>
        </p:nvSpPr>
        <p:spPr>
          <a:xfrm>
            <a:off x="457200" y="5303520"/>
            <a:ext cx="7924800" cy="944880"/>
          </a:xfrm>
        </p:spPr>
        <p:txBody>
          <a:bodyPr/>
          <a:lstStyle/>
          <a:p>
            <a:pPr marL="0" indent="0">
              <a:buNone/>
            </a:pPr>
            <a:r>
              <a:rPr lang="en-IN" sz="2800" dirty="0"/>
              <a:t>The surface graph shows the limit of the function must be 0, if it exists.</a:t>
            </a:r>
            <a:endParaRPr lang="en-US" sz="2800" b="1" dirty="0"/>
          </a:p>
        </p:txBody>
      </p:sp>
    </p:spTree>
    <p:extLst>
      <p:ext uri="{BB962C8B-B14F-4D97-AF65-F5344CB8AC3E}">
        <p14:creationId xmlns:p14="http://schemas.microsoft.com/office/powerpoint/2010/main" val="3808647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215372"/>
            <a:ext cx="8229600" cy="1097280"/>
          </a:xfrm>
        </p:spPr>
        <p:txBody>
          <a:bodyPr/>
          <a:lstStyle/>
          <a:p>
            <a:r>
              <a:rPr lang="en-IN" sz="3000" dirty="0"/>
              <a:t>Limits for Functions of Two Variables </a:t>
            </a:r>
            <a:r>
              <a:rPr lang="en-IN" sz="2000" b="0" dirty="0"/>
              <a:t>(8 of 10)</a:t>
            </a:r>
          </a:p>
        </p:txBody>
      </p:sp>
      <p:sp>
        <p:nvSpPr>
          <p:cNvPr id="3" name="Content Placeholder 2"/>
          <p:cNvSpPr>
            <a:spLocks noGrp="1"/>
          </p:cNvSpPr>
          <p:nvPr>
            <p:ph idx="1"/>
          </p:nvPr>
        </p:nvSpPr>
        <p:spPr>
          <a:xfrm>
            <a:off x="470647" y="1600200"/>
            <a:ext cx="2209800" cy="437920"/>
          </a:xfrm>
        </p:spPr>
        <p:txBody>
          <a:bodyPr/>
          <a:lstStyle/>
          <a:p>
            <a:pPr marL="0" indent="0">
              <a:buNone/>
            </a:pPr>
            <a:r>
              <a:rPr lang="en-IN" sz="2400" b="1" dirty="0"/>
              <a:t>Example:</a:t>
            </a:r>
            <a:r>
              <a:rPr lang="en-IN" sz="2400" dirty="0"/>
              <a:t> Find</a:t>
            </a:r>
          </a:p>
        </p:txBody>
      </p:sp>
      <p:graphicFrame>
        <p:nvGraphicFramePr>
          <p:cNvPr id="19" name="Object 18" descr="limit of start fraction 4 x y squared over x squared + y squared end fraction, as (x, y) approaches (0,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94564" y="1433838"/>
          <a:ext cx="2249487" cy="803275"/>
        </p:xfrm>
        <a:graphic>
          <a:graphicData uri="http://schemas.openxmlformats.org/presentationml/2006/ole">
            <mc:AlternateContent xmlns:mc="http://schemas.openxmlformats.org/markup-compatibility/2006">
              <mc:Choice xmlns:v="urn:schemas-microsoft-com:vml" Requires="v">
                <p:oleObj spid="_x0000_s60503" name="Equation" r:id="rId3" imgW="1955520" imgH="838080" progId="Equation.DSMT4">
                  <p:embed/>
                </p:oleObj>
              </mc:Choice>
              <mc:Fallback>
                <p:oleObj name="Equation" r:id="rId3" imgW="1955520" imgH="838080" progId="Equation.DSMT4">
                  <p:embed/>
                  <p:pic>
                    <p:nvPicPr>
                      <p:cNvPr id="19" name="Object 18" descr="limit of start fraction 4 x y squared over x squared + y squared end fraction, as (x, y) approaches (0,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94564" y="1433838"/>
                        <a:ext cx="2249487" cy="803275"/>
                      </a:xfrm>
                      <a:prstGeom prst="rect">
                        <a:avLst/>
                      </a:prstGeom>
                    </p:spPr>
                  </p:pic>
                </p:oleObj>
              </mc:Fallback>
            </mc:AlternateContent>
          </a:graphicData>
        </a:graphic>
      </p:graphicFrame>
      <p:sp>
        <p:nvSpPr>
          <p:cNvPr id="4" name="Content Placeholder 3"/>
          <p:cNvSpPr>
            <a:spLocks noGrp="1"/>
          </p:cNvSpPr>
          <p:nvPr>
            <p:ph idx="13"/>
          </p:nvPr>
        </p:nvSpPr>
        <p:spPr>
          <a:xfrm>
            <a:off x="5182116" y="1567151"/>
            <a:ext cx="1741583" cy="470970"/>
          </a:xfrm>
        </p:spPr>
        <p:txBody>
          <a:bodyPr/>
          <a:lstStyle/>
          <a:p>
            <a:pPr marL="0" indent="0">
              <a:buNone/>
            </a:pPr>
            <a:r>
              <a:rPr lang="en-US" sz="2400" dirty="0"/>
              <a:t>if it exists.</a:t>
            </a:r>
            <a:endParaRPr lang="en-IN" sz="2400" dirty="0"/>
          </a:p>
        </p:txBody>
      </p:sp>
      <p:sp>
        <p:nvSpPr>
          <p:cNvPr id="5" name="Content Placeholder 4"/>
          <p:cNvSpPr>
            <a:spLocks noGrp="1"/>
          </p:cNvSpPr>
          <p:nvPr>
            <p:ph idx="14"/>
          </p:nvPr>
        </p:nvSpPr>
        <p:spPr>
          <a:xfrm>
            <a:off x="457200" y="2550908"/>
            <a:ext cx="8077200" cy="443111"/>
          </a:xfrm>
        </p:spPr>
        <p:txBody>
          <a:bodyPr/>
          <a:lstStyle/>
          <a:p>
            <a:pPr marL="0" indent="0">
              <a:buNone/>
            </a:pPr>
            <a:r>
              <a:rPr lang="en-IN" sz="2400" b="1" dirty="0"/>
              <a:t>Solution:</a:t>
            </a:r>
            <a:r>
              <a:rPr lang="en-IN" sz="2400" dirty="0"/>
              <a:t> We first observe that along the line </a:t>
            </a:r>
            <a:r>
              <a:rPr lang="en-IN" sz="2400" i="1" dirty="0"/>
              <a:t>x </a:t>
            </a:r>
            <a:r>
              <a:rPr lang="en-IN" sz="2400" dirty="0"/>
              <a:t>= 0, the</a:t>
            </a:r>
          </a:p>
        </p:txBody>
      </p:sp>
      <p:sp>
        <p:nvSpPr>
          <p:cNvPr id="6" name="Content Placeholder 5"/>
          <p:cNvSpPr>
            <a:spLocks noGrp="1"/>
          </p:cNvSpPr>
          <p:nvPr>
            <p:ph idx="15"/>
          </p:nvPr>
        </p:nvSpPr>
        <p:spPr>
          <a:xfrm>
            <a:off x="470647" y="3058098"/>
            <a:ext cx="4654627" cy="430575"/>
          </a:xfrm>
        </p:spPr>
        <p:txBody>
          <a:bodyPr/>
          <a:lstStyle/>
          <a:p>
            <a:pPr marL="0" indent="0">
              <a:buNone/>
            </a:pPr>
            <a:r>
              <a:rPr lang="en-IN" sz="2400" dirty="0"/>
              <a:t>function always has value 0 when</a:t>
            </a:r>
          </a:p>
        </p:txBody>
      </p:sp>
      <p:graphicFrame>
        <p:nvGraphicFramePr>
          <p:cNvPr id="20" name="Object 19" descr="y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23186" y="3094811"/>
          <a:ext cx="898192" cy="348830"/>
        </p:xfrm>
        <a:graphic>
          <a:graphicData uri="http://schemas.openxmlformats.org/presentationml/2006/ole">
            <mc:AlternateContent xmlns:mc="http://schemas.openxmlformats.org/markup-compatibility/2006">
              <mc:Choice xmlns:v="urn:schemas-microsoft-com:vml" Requires="v">
                <p:oleObj spid="_x0000_s60504" name="Equation" r:id="rId5" imgW="736560" imgH="342720" progId="Equation.DSMT4">
                  <p:embed/>
                </p:oleObj>
              </mc:Choice>
              <mc:Fallback>
                <p:oleObj name="Equation" r:id="rId5" imgW="736560" imgH="342720" progId="Equation.DSMT4">
                  <p:embed/>
                  <p:pic>
                    <p:nvPicPr>
                      <p:cNvPr id="20" name="Object 19" descr="y does not equal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223186" y="3094811"/>
                        <a:ext cx="898192" cy="348830"/>
                      </a:xfrm>
                      <a:prstGeom prst="rect">
                        <a:avLst/>
                      </a:prstGeom>
                    </p:spPr>
                  </p:pic>
                </p:oleObj>
              </mc:Fallback>
            </mc:AlternateContent>
          </a:graphicData>
        </a:graphic>
      </p:graphicFrame>
      <p:sp>
        <p:nvSpPr>
          <p:cNvPr id="7" name="Content Placeholder 6"/>
          <p:cNvSpPr>
            <a:spLocks noGrp="1"/>
          </p:cNvSpPr>
          <p:nvPr>
            <p:ph idx="16"/>
          </p:nvPr>
        </p:nvSpPr>
        <p:spPr>
          <a:xfrm>
            <a:off x="6219290" y="3058098"/>
            <a:ext cx="2315110" cy="430575"/>
          </a:xfrm>
        </p:spPr>
        <p:txBody>
          <a:bodyPr/>
          <a:lstStyle/>
          <a:p>
            <a:pPr marL="0" indent="0">
              <a:buNone/>
            </a:pPr>
            <a:r>
              <a:rPr lang="en-IN" sz="2400" dirty="0"/>
              <a:t>Likewise, along</a:t>
            </a:r>
          </a:p>
        </p:txBody>
      </p:sp>
      <p:sp>
        <p:nvSpPr>
          <p:cNvPr id="8" name="Content Placeholder 7"/>
          <p:cNvSpPr>
            <a:spLocks noGrp="1"/>
          </p:cNvSpPr>
          <p:nvPr>
            <p:ph idx="17"/>
          </p:nvPr>
        </p:nvSpPr>
        <p:spPr>
          <a:xfrm>
            <a:off x="470646" y="3543758"/>
            <a:ext cx="6516477" cy="429657"/>
          </a:xfrm>
        </p:spPr>
        <p:txBody>
          <a:bodyPr/>
          <a:lstStyle/>
          <a:p>
            <a:pPr marL="0" indent="0">
              <a:buNone/>
            </a:pPr>
            <a:r>
              <a:rPr lang="en-IN" sz="2400" dirty="0"/>
              <a:t>the line </a:t>
            </a:r>
            <a:r>
              <a:rPr lang="en-IN" sz="2400" i="1" dirty="0"/>
              <a:t>y </a:t>
            </a:r>
            <a:r>
              <a:rPr lang="en-IN" sz="2400" dirty="0"/>
              <a:t>= 0, the function has value 0 provided</a:t>
            </a:r>
          </a:p>
        </p:txBody>
      </p:sp>
      <p:graphicFrame>
        <p:nvGraphicFramePr>
          <p:cNvPr id="21" name="Object 20" descr="x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073385" y="3575555"/>
          <a:ext cx="920099" cy="299959"/>
        </p:xfrm>
        <a:graphic>
          <a:graphicData uri="http://schemas.openxmlformats.org/presentationml/2006/ole">
            <mc:AlternateContent xmlns:mc="http://schemas.openxmlformats.org/markup-compatibility/2006">
              <mc:Choice xmlns:v="urn:schemas-microsoft-com:vml" Requires="v">
                <p:oleObj spid="_x0000_s60505" name="Equation" r:id="rId7" imgW="711000" imgH="279360" progId="Equation.DSMT4">
                  <p:embed/>
                </p:oleObj>
              </mc:Choice>
              <mc:Fallback>
                <p:oleObj name="Equation" r:id="rId7" imgW="711000" imgH="279360" progId="Equation.DSMT4">
                  <p:embed/>
                  <p:pic>
                    <p:nvPicPr>
                      <p:cNvPr id="21" name="Object 20" descr="x does not equal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7073385" y="3575555"/>
                        <a:ext cx="920099" cy="299959"/>
                      </a:xfrm>
                      <a:prstGeom prst="rect">
                        <a:avLst/>
                      </a:prstGeom>
                    </p:spPr>
                  </p:pic>
                </p:oleObj>
              </mc:Fallback>
            </mc:AlternateContent>
          </a:graphicData>
        </a:graphic>
      </p:graphicFrame>
      <p:sp>
        <p:nvSpPr>
          <p:cNvPr id="9" name="Content Placeholder 8"/>
          <p:cNvSpPr>
            <a:spLocks noGrp="1"/>
          </p:cNvSpPr>
          <p:nvPr>
            <p:ph idx="18"/>
          </p:nvPr>
        </p:nvSpPr>
        <p:spPr>
          <a:xfrm>
            <a:off x="457201" y="4038600"/>
            <a:ext cx="7924800" cy="793214"/>
          </a:xfrm>
        </p:spPr>
        <p:txBody>
          <a:bodyPr/>
          <a:lstStyle/>
          <a:p>
            <a:pPr marL="0" indent="0">
              <a:buNone/>
            </a:pPr>
            <a:r>
              <a:rPr lang="en-IN" sz="2400" dirty="0"/>
              <a:t>So if the limit does exist as (</a:t>
            </a:r>
            <a:r>
              <a:rPr lang="en-IN" sz="2400" i="1" dirty="0"/>
              <a:t>x</a:t>
            </a:r>
            <a:r>
              <a:rPr lang="en-IN" sz="2400" dirty="0"/>
              <a:t>, </a:t>
            </a:r>
            <a:r>
              <a:rPr lang="en-IN" sz="2400" i="1" dirty="0"/>
              <a:t>y</a:t>
            </a:r>
            <a:r>
              <a:rPr lang="en-IN" sz="2400" dirty="0"/>
              <a:t>) approaches (0, 0), the value of the limit must be 0.</a:t>
            </a:r>
          </a:p>
        </p:txBody>
      </p:sp>
      <p:sp>
        <p:nvSpPr>
          <p:cNvPr id="10" name="Content Placeholder 9"/>
          <p:cNvSpPr>
            <a:spLocks noGrp="1"/>
          </p:cNvSpPr>
          <p:nvPr>
            <p:ph idx="19"/>
          </p:nvPr>
        </p:nvSpPr>
        <p:spPr>
          <a:xfrm>
            <a:off x="470647" y="5105400"/>
            <a:ext cx="609600" cy="418680"/>
          </a:xfrm>
        </p:spPr>
        <p:txBody>
          <a:bodyPr/>
          <a:lstStyle/>
          <a:p>
            <a:pPr marL="0" indent="0">
              <a:buNone/>
            </a:pPr>
            <a:r>
              <a:rPr lang="en-IN" sz="2400" dirty="0"/>
              <a:t>Let</a:t>
            </a:r>
          </a:p>
        </p:txBody>
      </p:sp>
      <p:graphicFrame>
        <p:nvGraphicFramePr>
          <p:cNvPr id="22" name="Object 21" descr="varepsilon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70283" y="5120849"/>
          <a:ext cx="898664" cy="321679"/>
        </p:xfrm>
        <a:graphic>
          <a:graphicData uri="http://schemas.openxmlformats.org/presentationml/2006/ole">
            <mc:AlternateContent xmlns:mc="http://schemas.openxmlformats.org/markup-compatibility/2006">
              <mc:Choice xmlns:v="urn:schemas-microsoft-com:vml" Requires="v">
                <p:oleObj spid="_x0000_s60506" name="Equation" r:id="rId9" imgW="647640" imgH="279360" progId="Equation.DSMT4">
                  <p:embed/>
                </p:oleObj>
              </mc:Choice>
              <mc:Fallback>
                <p:oleObj name="Equation" r:id="rId9" imgW="647640" imgH="279360" progId="Equation.DSMT4">
                  <p:embed/>
                  <p:pic>
                    <p:nvPicPr>
                      <p:cNvPr id="22" name="Object 21" descr="varepsilon is greater than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170283" y="5120849"/>
                        <a:ext cx="898664" cy="321679"/>
                      </a:xfrm>
                      <a:prstGeom prst="rect">
                        <a:avLst/>
                      </a:prstGeom>
                    </p:spPr>
                  </p:pic>
                </p:oleObj>
              </mc:Fallback>
            </mc:AlternateContent>
          </a:graphicData>
        </a:graphic>
      </p:graphicFrame>
      <p:sp>
        <p:nvSpPr>
          <p:cNvPr id="11" name="Content Placeholder 10"/>
          <p:cNvSpPr>
            <a:spLocks noGrp="1"/>
          </p:cNvSpPr>
          <p:nvPr>
            <p:ph idx="20"/>
          </p:nvPr>
        </p:nvSpPr>
        <p:spPr>
          <a:xfrm>
            <a:off x="2158983" y="5105400"/>
            <a:ext cx="5653118" cy="418680"/>
          </a:xfrm>
        </p:spPr>
        <p:txBody>
          <a:bodyPr/>
          <a:lstStyle/>
          <a:p>
            <a:pPr marL="0" indent="0">
              <a:buNone/>
            </a:pPr>
            <a:r>
              <a:rPr lang="en-IN" sz="2400" dirty="0"/>
              <a:t>be given, but arbitrary. We want to find a</a:t>
            </a:r>
          </a:p>
        </p:txBody>
      </p:sp>
      <p:graphicFrame>
        <p:nvGraphicFramePr>
          <p:cNvPr id="23" name="Object 22" descr="delta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0647" y="5633706"/>
          <a:ext cx="888146" cy="305111"/>
        </p:xfrm>
        <a:graphic>
          <a:graphicData uri="http://schemas.openxmlformats.org/presentationml/2006/ole">
            <mc:AlternateContent xmlns:mc="http://schemas.openxmlformats.org/markup-compatibility/2006">
              <mc:Choice xmlns:v="urn:schemas-microsoft-com:vml" Requires="v">
                <p:oleObj spid="_x0000_s60507" name="Equation" r:id="rId11" imgW="672840" imgH="279360" progId="Equation.DSMT4">
                  <p:embed/>
                </p:oleObj>
              </mc:Choice>
              <mc:Fallback>
                <p:oleObj name="Equation" r:id="rId11" imgW="672840" imgH="279360" progId="Equation.DSMT4">
                  <p:embed/>
                  <p:pic>
                    <p:nvPicPr>
                      <p:cNvPr id="23" name="Object 22" descr="delta is greater than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70647" y="5633706"/>
                        <a:ext cx="888146" cy="305111"/>
                      </a:xfrm>
                      <a:prstGeom prst="rect">
                        <a:avLst/>
                      </a:prstGeom>
                    </p:spPr>
                  </p:pic>
                </p:oleObj>
              </mc:Fallback>
            </mc:AlternateContent>
          </a:graphicData>
        </a:graphic>
      </p:graphicFrame>
      <p:sp>
        <p:nvSpPr>
          <p:cNvPr id="12" name="Content Placeholder 11"/>
          <p:cNvSpPr>
            <a:spLocks noGrp="1"/>
          </p:cNvSpPr>
          <p:nvPr>
            <p:ph idx="21"/>
          </p:nvPr>
        </p:nvSpPr>
        <p:spPr>
          <a:xfrm>
            <a:off x="1537447" y="5609534"/>
            <a:ext cx="1447800" cy="400205"/>
          </a:xfrm>
        </p:spPr>
        <p:txBody>
          <a:bodyPr/>
          <a:lstStyle/>
          <a:p>
            <a:pPr marL="0" indent="0">
              <a:buNone/>
            </a:pPr>
            <a:r>
              <a:rPr lang="en-IN" sz="2400" dirty="0"/>
              <a:t>such that</a:t>
            </a:r>
          </a:p>
        </p:txBody>
      </p:sp>
    </p:spTree>
    <p:extLst>
      <p:ext uri="{BB962C8B-B14F-4D97-AF65-F5344CB8AC3E}">
        <p14:creationId xmlns:p14="http://schemas.microsoft.com/office/powerpoint/2010/main" val="2113496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(9 of 10)</a:t>
            </a:r>
          </a:p>
        </p:txBody>
      </p:sp>
      <p:sp>
        <p:nvSpPr>
          <p:cNvPr id="3" name="Content Placeholder 2"/>
          <p:cNvSpPr>
            <a:spLocks noGrp="1"/>
          </p:cNvSpPr>
          <p:nvPr>
            <p:ph idx="1"/>
          </p:nvPr>
        </p:nvSpPr>
        <p:spPr>
          <a:xfrm>
            <a:off x="457200" y="1600201"/>
            <a:ext cx="3276600" cy="437920"/>
          </a:xfrm>
        </p:spPr>
        <p:txBody>
          <a:bodyPr/>
          <a:lstStyle/>
          <a:p>
            <a:pPr marL="0" indent="0">
              <a:buNone/>
            </a:pPr>
            <a:r>
              <a:rPr lang="en-IN" sz="2400" b="1" dirty="0"/>
              <a:t>Solution (continued):</a:t>
            </a:r>
          </a:p>
        </p:txBody>
      </p:sp>
      <p:graphicFrame>
        <p:nvGraphicFramePr>
          <p:cNvPr id="14" name="Object 13" descr="absolute value of start expression start fraction 4 x y squared over x squared + y squared end fraction minus 0 end expression is less than varepsilon whenever 0 is less than square root of start expression x squared + y squared end expression is less than delt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46775" y="2134837"/>
          <a:ext cx="6850450" cy="919864"/>
        </p:xfrm>
        <a:graphic>
          <a:graphicData uri="http://schemas.openxmlformats.org/presentationml/2006/ole">
            <mc:AlternateContent xmlns:mc="http://schemas.openxmlformats.org/markup-compatibility/2006">
              <mc:Choice xmlns:v="urn:schemas-microsoft-com:vml" Requires="v">
                <p:oleObj spid="_x0000_s61510" name="Equation" r:id="rId3" imgW="5499000" imgH="888840" progId="Equation.DSMT4">
                  <p:embed/>
                </p:oleObj>
              </mc:Choice>
              <mc:Fallback>
                <p:oleObj name="Equation" r:id="rId3" imgW="5499000" imgH="888840" progId="Equation.DSMT4">
                  <p:embed/>
                  <p:pic>
                    <p:nvPicPr>
                      <p:cNvPr id="14" name="Object 13" descr="absolute value of start expression start fraction 4 x y squared over x squared + y squared end fraction minus 0 end expression is less than varepsilon whenever 0 is less than square root of start expression x squared + y squared end expression is less than delta">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146775" y="2134837"/>
                        <a:ext cx="6850450" cy="919864"/>
                      </a:xfrm>
                      <a:prstGeom prst="rect">
                        <a:avLst/>
                      </a:prstGeom>
                    </p:spPr>
                  </p:pic>
                </p:oleObj>
              </mc:Fallback>
            </mc:AlternateContent>
          </a:graphicData>
        </a:graphic>
      </p:graphicFrame>
      <p:sp>
        <p:nvSpPr>
          <p:cNvPr id="4" name="Content Placeholder 3"/>
          <p:cNvSpPr>
            <a:spLocks noGrp="1"/>
          </p:cNvSpPr>
          <p:nvPr>
            <p:ph idx="13"/>
          </p:nvPr>
        </p:nvSpPr>
        <p:spPr>
          <a:xfrm>
            <a:off x="457200" y="3124201"/>
            <a:ext cx="457200" cy="423230"/>
          </a:xfrm>
        </p:spPr>
        <p:txBody>
          <a:bodyPr/>
          <a:lstStyle/>
          <a:p>
            <a:pPr marL="0" indent="0">
              <a:buNone/>
            </a:pPr>
            <a:r>
              <a:rPr lang="en-US" sz="2400" dirty="0"/>
              <a:t>or</a:t>
            </a:r>
          </a:p>
        </p:txBody>
      </p:sp>
      <p:graphicFrame>
        <p:nvGraphicFramePr>
          <p:cNvPr id="15" name="Object 14" descr="start fraction 4 absolute value of x, y squared over x squared + y squared end fraction is less than varepsilon whenever 0 is less than radical x squared + y squared is less than delt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39530" y="3495115"/>
          <a:ext cx="6264941" cy="905997"/>
        </p:xfrm>
        <a:graphic>
          <a:graphicData uri="http://schemas.openxmlformats.org/presentationml/2006/ole">
            <mc:AlternateContent xmlns:mc="http://schemas.openxmlformats.org/markup-compatibility/2006">
              <mc:Choice xmlns:v="urn:schemas-microsoft-com:vml" Requires="v">
                <p:oleObj spid="_x0000_s61511" name="Equation" r:id="rId5" imgW="5029200" imgH="876240" progId="Equation.DSMT4">
                  <p:embed/>
                </p:oleObj>
              </mc:Choice>
              <mc:Fallback>
                <p:oleObj name="Equation" r:id="rId5" imgW="5029200" imgH="876240" progId="Equation.DSMT4">
                  <p:embed/>
                  <p:pic>
                    <p:nvPicPr>
                      <p:cNvPr id="15" name="Object 14" descr="start fraction 4 absolute value of x, y squared over x squared + y squared end fraction is less than varepsilon whenever 0 is less than radical x squared + y squared is less than delta">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439530" y="3495115"/>
                        <a:ext cx="6264941" cy="905997"/>
                      </a:xfrm>
                      <a:prstGeom prst="rect">
                        <a:avLst/>
                      </a:prstGeom>
                    </p:spPr>
                  </p:pic>
                </p:oleObj>
              </mc:Fallback>
            </mc:AlternateContent>
          </a:graphicData>
        </a:graphic>
      </p:graphicFrame>
      <p:sp>
        <p:nvSpPr>
          <p:cNvPr id="5" name="Content Placeholder 4"/>
          <p:cNvSpPr>
            <a:spLocks noGrp="1"/>
          </p:cNvSpPr>
          <p:nvPr>
            <p:ph idx="14"/>
          </p:nvPr>
        </p:nvSpPr>
        <p:spPr>
          <a:xfrm>
            <a:off x="443753" y="4707164"/>
            <a:ext cx="927847" cy="457200"/>
          </a:xfrm>
        </p:spPr>
        <p:txBody>
          <a:bodyPr/>
          <a:lstStyle/>
          <a:p>
            <a:pPr marL="0" indent="0">
              <a:buNone/>
            </a:pPr>
            <a:r>
              <a:rPr lang="en-IN" sz="2400" dirty="0"/>
              <a:t>Since</a:t>
            </a:r>
          </a:p>
        </p:txBody>
      </p:sp>
      <p:graphicFrame>
        <p:nvGraphicFramePr>
          <p:cNvPr id="17" name="Object 16" descr="y squared is less than or equal to 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92753" y="4663125"/>
          <a:ext cx="1904373" cy="433945"/>
        </p:xfrm>
        <a:graphic>
          <a:graphicData uri="http://schemas.openxmlformats.org/presentationml/2006/ole">
            <mc:AlternateContent xmlns:mc="http://schemas.openxmlformats.org/markup-compatibility/2006">
              <mc:Choice xmlns:v="urn:schemas-microsoft-com:vml" Requires="v">
                <p:oleObj spid="_x0000_s61512" name="Equation" r:id="rId7" imgW="1485720" imgH="406080" progId="Equation.DSMT4">
                  <p:embed/>
                </p:oleObj>
              </mc:Choice>
              <mc:Fallback>
                <p:oleObj name="Equation" r:id="rId7" imgW="1485720" imgH="406080" progId="Equation.DSMT4">
                  <p:embed/>
                  <p:pic>
                    <p:nvPicPr>
                      <p:cNvPr id="17" name="Object 16" descr="y squared is less than or equal to x squared + y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492753" y="4663125"/>
                        <a:ext cx="1904373" cy="433945"/>
                      </a:xfrm>
                      <a:prstGeom prst="rect">
                        <a:avLst/>
                      </a:prstGeom>
                    </p:spPr>
                  </p:pic>
                </p:oleObj>
              </mc:Fallback>
            </mc:AlternateContent>
          </a:graphicData>
        </a:graphic>
      </p:graphicFrame>
      <p:sp>
        <p:nvSpPr>
          <p:cNvPr id="6" name="Content Placeholder 5"/>
          <p:cNvSpPr>
            <a:spLocks noGrp="1"/>
          </p:cNvSpPr>
          <p:nvPr>
            <p:ph idx="15"/>
          </p:nvPr>
        </p:nvSpPr>
        <p:spPr>
          <a:xfrm>
            <a:off x="3558447" y="4700732"/>
            <a:ext cx="1981200" cy="415636"/>
          </a:xfrm>
        </p:spPr>
        <p:txBody>
          <a:bodyPr/>
          <a:lstStyle/>
          <a:p>
            <a:pPr marL="0" indent="0">
              <a:buNone/>
            </a:pPr>
            <a:r>
              <a:rPr lang="en-IN" sz="2400" dirty="0"/>
              <a:t>we have that</a:t>
            </a:r>
            <a:endParaRPr lang="en-US" sz="2400" dirty="0"/>
          </a:p>
        </p:txBody>
      </p:sp>
      <p:graphicFrame>
        <p:nvGraphicFramePr>
          <p:cNvPr id="16" name="Object 15" descr="start fraction 4 absolute value of x, y squared over x squared + y squared end fraction is less than or equal to 4 absolute value of x = 4 radical x squared is less than or equal to 4 square root of start expression x squared + y squared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14709" y="5306021"/>
          <a:ext cx="5314583" cy="906395"/>
        </p:xfrm>
        <a:graphic>
          <a:graphicData uri="http://schemas.openxmlformats.org/presentationml/2006/ole">
            <mc:AlternateContent xmlns:mc="http://schemas.openxmlformats.org/markup-compatibility/2006">
              <mc:Choice xmlns:v="urn:schemas-microsoft-com:vml" Requires="v">
                <p:oleObj spid="_x0000_s61513" name="Equation" r:id="rId9" imgW="4267080" imgH="876240" progId="Equation.DSMT4">
                  <p:embed/>
                </p:oleObj>
              </mc:Choice>
              <mc:Fallback>
                <p:oleObj name="Equation" r:id="rId9" imgW="4267080" imgH="876240" progId="Equation.DSMT4">
                  <p:embed/>
                  <p:pic>
                    <p:nvPicPr>
                      <p:cNvPr id="16" name="Object 15" descr="start fraction 4 absolute value of x, y squared over x squared + y squared end fraction is less than or equal to 4 absolute value of x = 4 radical x squared is less than or equal to 4 square root of start expression x squared + y squared end express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914709" y="5306021"/>
                        <a:ext cx="5314583" cy="906395"/>
                      </a:xfrm>
                      <a:prstGeom prst="rect">
                        <a:avLst/>
                      </a:prstGeom>
                    </p:spPr>
                  </p:pic>
                </p:oleObj>
              </mc:Fallback>
            </mc:AlternateContent>
          </a:graphicData>
        </a:graphic>
      </p:graphicFrame>
    </p:spTree>
    <p:extLst>
      <p:ext uri="{BB962C8B-B14F-4D97-AF65-F5344CB8AC3E}">
        <p14:creationId xmlns:p14="http://schemas.microsoft.com/office/powerpoint/2010/main" val="1417588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Limits for Functions of Two Variables </a:t>
            </a:r>
            <a:r>
              <a:rPr lang="en-IN" sz="2000" b="0" dirty="0"/>
              <a:t>(10 of 10)</a:t>
            </a:r>
          </a:p>
        </p:txBody>
      </p:sp>
      <p:sp>
        <p:nvSpPr>
          <p:cNvPr id="3" name="Content Placeholder 2"/>
          <p:cNvSpPr>
            <a:spLocks noGrp="1"/>
          </p:cNvSpPr>
          <p:nvPr>
            <p:ph idx="1"/>
          </p:nvPr>
        </p:nvSpPr>
        <p:spPr>
          <a:xfrm>
            <a:off x="457200" y="1600200"/>
            <a:ext cx="3276600" cy="457199"/>
          </a:xfrm>
        </p:spPr>
        <p:txBody>
          <a:bodyPr/>
          <a:lstStyle/>
          <a:p>
            <a:pPr marL="0" indent="0">
              <a:buNone/>
            </a:pPr>
            <a:r>
              <a:rPr lang="en-IN" sz="2400" b="1" dirty="0"/>
              <a:t>Solution </a:t>
            </a:r>
            <a:r>
              <a:rPr lang="en-US" sz="2400" b="1" dirty="0"/>
              <a:t>(concluded):</a:t>
            </a:r>
          </a:p>
        </p:txBody>
      </p:sp>
      <p:sp>
        <p:nvSpPr>
          <p:cNvPr id="4" name="Content Placeholder 3"/>
          <p:cNvSpPr>
            <a:spLocks noGrp="1"/>
          </p:cNvSpPr>
          <p:nvPr>
            <p:ph idx="13"/>
          </p:nvPr>
        </p:nvSpPr>
        <p:spPr>
          <a:xfrm>
            <a:off x="457200" y="2282432"/>
            <a:ext cx="2286000" cy="432412"/>
          </a:xfrm>
        </p:spPr>
        <p:txBody>
          <a:bodyPr/>
          <a:lstStyle/>
          <a:p>
            <a:pPr marL="0" indent="0">
              <a:buNone/>
            </a:pPr>
            <a:r>
              <a:rPr lang="en-IN" sz="2400" dirty="0"/>
              <a:t>So if we choose</a:t>
            </a:r>
          </a:p>
        </p:txBody>
      </p:sp>
      <p:graphicFrame>
        <p:nvGraphicFramePr>
          <p:cNvPr id="14" name="Object 13" descr="delta = start fraction varepsilon over 4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09672" y="2134727"/>
          <a:ext cx="889406" cy="727822"/>
        </p:xfrm>
        <a:graphic>
          <a:graphicData uri="http://schemas.openxmlformats.org/presentationml/2006/ole">
            <mc:AlternateContent xmlns:mc="http://schemas.openxmlformats.org/markup-compatibility/2006">
              <mc:Choice xmlns:v="urn:schemas-microsoft-com:vml" Requires="v">
                <p:oleObj spid="_x0000_s62534" name="Equation" r:id="rId3" imgW="736560" imgH="723600" progId="Equation.DSMT4">
                  <p:embed/>
                </p:oleObj>
              </mc:Choice>
              <mc:Fallback>
                <p:oleObj name="Equation" r:id="rId3" imgW="736560" imgH="723600" progId="Equation.DSMT4">
                  <p:embed/>
                  <p:pic>
                    <p:nvPicPr>
                      <p:cNvPr id="14" name="Object 13" descr="delta = start fraction varepsilon over 4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809672" y="2134727"/>
                        <a:ext cx="889406" cy="727822"/>
                      </a:xfrm>
                      <a:prstGeom prst="rect">
                        <a:avLst/>
                      </a:prstGeom>
                    </p:spPr>
                  </p:pic>
                </p:oleObj>
              </mc:Fallback>
            </mc:AlternateContent>
          </a:graphicData>
        </a:graphic>
      </p:graphicFrame>
      <p:sp>
        <p:nvSpPr>
          <p:cNvPr id="5" name="Content Placeholder 4"/>
          <p:cNvSpPr>
            <a:spLocks noGrp="1"/>
          </p:cNvSpPr>
          <p:nvPr>
            <p:ph idx="14"/>
          </p:nvPr>
        </p:nvSpPr>
        <p:spPr>
          <a:xfrm>
            <a:off x="3809999" y="2291957"/>
            <a:ext cx="1066801" cy="432412"/>
          </a:xfrm>
        </p:spPr>
        <p:txBody>
          <a:bodyPr/>
          <a:lstStyle/>
          <a:p>
            <a:pPr marL="0" indent="0">
              <a:buNone/>
            </a:pPr>
            <a:r>
              <a:rPr lang="en-IN" sz="2400" dirty="0"/>
              <a:t>and let</a:t>
            </a:r>
          </a:p>
        </p:txBody>
      </p:sp>
      <p:graphicFrame>
        <p:nvGraphicFramePr>
          <p:cNvPr id="15" name="Object 14" descr="0 is less than square root of start expression x squared + y squared end expression is less than delt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60801" y="2209741"/>
          <a:ext cx="2579834" cy="509613"/>
        </p:xfrm>
        <a:graphic>
          <a:graphicData uri="http://schemas.openxmlformats.org/presentationml/2006/ole">
            <mc:AlternateContent xmlns:mc="http://schemas.openxmlformats.org/markup-compatibility/2006">
              <mc:Choice xmlns:v="urn:schemas-microsoft-com:vml" Requires="v">
                <p:oleObj spid="_x0000_s62535" name="Equation" r:id="rId5" imgW="2133360" imgH="507960" progId="Equation.DSMT4">
                  <p:embed/>
                </p:oleObj>
              </mc:Choice>
              <mc:Fallback>
                <p:oleObj name="Equation" r:id="rId5" imgW="2133360" imgH="507960" progId="Equation.DSMT4">
                  <p:embed/>
                  <p:pic>
                    <p:nvPicPr>
                      <p:cNvPr id="15" name="Object 14" descr="0 is less than square root of start expression x squared + y squared end expression is less than delta,">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960801" y="2209741"/>
                        <a:ext cx="2579834" cy="509613"/>
                      </a:xfrm>
                      <a:prstGeom prst="rect">
                        <a:avLst/>
                      </a:prstGeom>
                    </p:spPr>
                  </p:pic>
                </p:oleObj>
              </mc:Fallback>
            </mc:AlternateContent>
          </a:graphicData>
        </a:graphic>
      </p:graphicFrame>
      <p:sp>
        <p:nvSpPr>
          <p:cNvPr id="6" name="Content Placeholder 5"/>
          <p:cNvSpPr>
            <a:spLocks noGrp="1"/>
          </p:cNvSpPr>
          <p:nvPr>
            <p:ph idx="15"/>
          </p:nvPr>
        </p:nvSpPr>
        <p:spPr>
          <a:xfrm>
            <a:off x="457200" y="2935438"/>
            <a:ext cx="1066800" cy="417362"/>
          </a:xfrm>
        </p:spPr>
        <p:txBody>
          <a:bodyPr/>
          <a:lstStyle/>
          <a:p>
            <a:pPr marL="0" indent="0">
              <a:buNone/>
            </a:pPr>
            <a:r>
              <a:rPr lang="en-IN" sz="2400" dirty="0"/>
              <a:t>we get</a:t>
            </a:r>
          </a:p>
        </p:txBody>
      </p:sp>
      <p:graphicFrame>
        <p:nvGraphicFramePr>
          <p:cNvPr id="16" name="Object 15" descr="absolute value of start expression start fraction 4 x y squared over x squared + y squared end fraction minus 0 end expression is less than or equal to 4 square root of start expression x squared + y squared end expression is less than 4 delta = 4 left parenthesis start fraction varepsilon over 4 end fraction right parenthesis = varepsil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376783" y="3573394"/>
          <a:ext cx="6390434" cy="911512"/>
        </p:xfrm>
        <a:graphic>
          <a:graphicData uri="http://schemas.openxmlformats.org/presentationml/2006/ole">
            <mc:AlternateContent xmlns:mc="http://schemas.openxmlformats.org/markup-compatibility/2006">
              <mc:Choice xmlns:v="urn:schemas-microsoft-com:vml" Requires="v">
                <p:oleObj spid="_x0000_s62536" name="Equation" r:id="rId7" imgW="5181480" imgH="888840" progId="Equation.DSMT4">
                  <p:embed/>
                </p:oleObj>
              </mc:Choice>
              <mc:Fallback>
                <p:oleObj name="Equation" r:id="rId7" imgW="5181480" imgH="888840" progId="Equation.DSMT4">
                  <p:embed/>
                  <p:pic>
                    <p:nvPicPr>
                      <p:cNvPr id="16" name="Object 15" descr="absolute value of start expression start fraction 4 x y squared over x squared + y squared end fraction minus 0 end expression is less than or equal to 4 square root of start expression x squared + y squared end expression is less than 4 delta = 4 left parenthesis start fraction varepsilon over 4 end fraction right parenthesis = varepsil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376783" y="3573394"/>
                        <a:ext cx="6390434" cy="911512"/>
                      </a:xfrm>
                      <a:prstGeom prst="rect">
                        <a:avLst/>
                      </a:prstGeom>
                    </p:spPr>
                  </p:pic>
                </p:oleObj>
              </mc:Fallback>
            </mc:AlternateContent>
          </a:graphicData>
        </a:graphic>
      </p:graphicFrame>
      <p:sp>
        <p:nvSpPr>
          <p:cNvPr id="7" name="Content Placeholder 6"/>
          <p:cNvSpPr>
            <a:spLocks noGrp="1"/>
          </p:cNvSpPr>
          <p:nvPr>
            <p:ph idx="16"/>
          </p:nvPr>
        </p:nvSpPr>
        <p:spPr>
          <a:xfrm>
            <a:off x="443753" y="4724400"/>
            <a:ext cx="4517048" cy="420477"/>
          </a:xfrm>
        </p:spPr>
        <p:txBody>
          <a:bodyPr/>
          <a:lstStyle/>
          <a:p>
            <a:pPr marL="0" indent="0">
              <a:buNone/>
            </a:pPr>
            <a:r>
              <a:rPr lang="en-IN" sz="2400" dirty="0"/>
              <a:t>It follows from the definition that</a:t>
            </a:r>
            <a:endParaRPr lang="en-US" sz="2400" b="1" dirty="0"/>
          </a:p>
        </p:txBody>
      </p:sp>
      <p:graphicFrame>
        <p:nvGraphicFramePr>
          <p:cNvPr id="17" name="Object 16" descr="limit of start fraction 4 x y squared over x squared + y squared end fraction, as (x, y) approaches (0,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18055" y="5262761"/>
          <a:ext cx="3307889" cy="921375"/>
        </p:xfrm>
        <a:graphic>
          <a:graphicData uri="http://schemas.openxmlformats.org/presentationml/2006/ole">
            <mc:AlternateContent xmlns:mc="http://schemas.openxmlformats.org/markup-compatibility/2006">
              <mc:Choice xmlns:v="urn:schemas-microsoft-com:vml" Requires="v">
                <p:oleObj spid="_x0000_s62537" name="Equation" r:id="rId9" imgW="2501640" imgH="838080" progId="Equation.DSMT4">
                  <p:embed/>
                </p:oleObj>
              </mc:Choice>
              <mc:Fallback>
                <p:oleObj name="Equation" r:id="rId9" imgW="2501640" imgH="838080" progId="Equation.DSMT4">
                  <p:embed/>
                  <p:pic>
                    <p:nvPicPr>
                      <p:cNvPr id="17" name="Object 16" descr="limit of start fraction 4 x y squared over x squared + y squared end fraction, as (x, y) approaches (0, 0)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918055" y="5262761"/>
                        <a:ext cx="3307889" cy="921375"/>
                      </a:xfrm>
                      <a:prstGeom prst="rect">
                        <a:avLst/>
                      </a:prstGeom>
                    </p:spPr>
                  </p:pic>
                </p:oleObj>
              </mc:Fallback>
            </mc:AlternateContent>
          </a:graphicData>
        </a:graphic>
      </p:graphicFrame>
    </p:spTree>
    <p:extLst>
      <p:ext uri="{BB962C8B-B14F-4D97-AF65-F5344CB8AC3E}">
        <p14:creationId xmlns:p14="http://schemas.microsoft.com/office/powerpoint/2010/main" val="2181409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(1 of 10)</a:t>
            </a:r>
          </a:p>
        </p:txBody>
      </p:sp>
      <p:sp>
        <p:nvSpPr>
          <p:cNvPr id="3" name="Content Placeholder 2"/>
          <p:cNvSpPr>
            <a:spLocks noGrp="1"/>
          </p:cNvSpPr>
          <p:nvPr>
            <p:ph idx="1"/>
          </p:nvPr>
        </p:nvSpPr>
        <p:spPr>
          <a:xfrm>
            <a:off x="457200" y="1600201"/>
            <a:ext cx="3079214" cy="415886"/>
          </a:xfrm>
        </p:spPr>
        <p:txBody>
          <a:bodyPr/>
          <a:lstStyle/>
          <a:p>
            <a:pPr marL="0" indent="0">
              <a:buNone/>
            </a:pPr>
            <a:r>
              <a:rPr lang="en-IN" sz="2400" b="1" dirty="0"/>
              <a:t>Definition:</a:t>
            </a:r>
            <a:r>
              <a:rPr lang="en-IN" sz="2400" dirty="0"/>
              <a:t> A function</a:t>
            </a:r>
          </a:p>
        </p:txBody>
      </p:sp>
      <p:graphicFrame>
        <p:nvGraphicFramePr>
          <p:cNvPr id="19" name="Object 1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25663" y="1633147"/>
          <a:ext cx="1123119" cy="355928"/>
        </p:xfrm>
        <a:graphic>
          <a:graphicData uri="http://schemas.openxmlformats.org/presentationml/2006/ole">
            <mc:AlternateContent xmlns:mc="http://schemas.openxmlformats.org/markup-compatibility/2006">
              <mc:Choice xmlns:v="urn:schemas-microsoft-com:vml" Requires="v">
                <p:oleObj spid="_x0000_s63575" name="Equation" r:id="rId3" imgW="901440" imgH="342720" progId="Equation.DSMT4">
                  <p:embed/>
                </p:oleObj>
              </mc:Choice>
              <mc:Fallback>
                <p:oleObj name="Equation" r:id="rId3" imgW="901440" imgH="342720" progId="Equation.DSMT4">
                  <p:embed/>
                  <p:pic>
                    <p:nvPicPr>
                      <p:cNvPr id="19" name="Object 1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625663" y="1633147"/>
                        <a:ext cx="1123119" cy="355928"/>
                      </a:xfrm>
                      <a:prstGeom prst="rect">
                        <a:avLst/>
                      </a:prstGeom>
                    </p:spPr>
                  </p:pic>
                </p:oleObj>
              </mc:Fallback>
            </mc:AlternateContent>
          </a:graphicData>
        </a:graphic>
      </p:graphicFrame>
      <p:sp>
        <p:nvSpPr>
          <p:cNvPr id="4" name="Content Placeholder 3"/>
          <p:cNvSpPr>
            <a:spLocks noGrp="1"/>
          </p:cNvSpPr>
          <p:nvPr>
            <p:ph idx="13"/>
          </p:nvPr>
        </p:nvSpPr>
        <p:spPr>
          <a:xfrm>
            <a:off x="4883781" y="1614262"/>
            <a:ext cx="3803019" cy="415886"/>
          </a:xfrm>
        </p:spPr>
        <p:txBody>
          <a:bodyPr/>
          <a:lstStyle/>
          <a:p>
            <a:pPr marL="0" indent="0">
              <a:buNone/>
            </a:pPr>
            <a:r>
              <a:rPr lang="en-IN" sz="2400" dirty="0"/>
              <a:t>is </a:t>
            </a:r>
            <a:r>
              <a:rPr lang="en-IN" sz="2400" b="1" dirty="0"/>
              <a:t>continuous at the point</a:t>
            </a:r>
            <a:endParaRPr lang="en-IN" sz="2400" dirty="0"/>
          </a:p>
        </p:txBody>
      </p:sp>
      <p:graphicFrame>
        <p:nvGraphicFramePr>
          <p:cNvPr id="20" name="Object 19"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0538" y="2079721"/>
          <a:ext cx="1274762" cy="419100"/>
        </p:xfrm>
        <a:graphic>
          <a:graphicData uri="http://schemas.openxmlformats.org/presentationml/2006/ole">
            <mc:AlternateContent xmlns:mc="http://schemas.openxmlformats.org/markup-compatibility/2006">
              <mc:Choice xmlns:v="urn:schemas-microsoft-com:vml" Requires="v">
                <p:oleObj spid="_x0000_s63576" name="Equation" r:id="rId5" imgW="965160" imgH="380880" progId="Equation.DSMT4">
                  <p:embed/>
                </p:oleObj>
              </mc:Choice>
              <mc:Fallback>
                <p:oleObj name="Equation" r:id="rId5" imgW="965160" imgH="380880" progId="Equation.DSMT4">
                  <p:embed/>
                  <p:pic>
                    <p:nvPicPr>
                      <p:cNvPr id="20" name="Object 19"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90538" y="2079721"/>
                        <a:ext cx="1274762" cy="419100"/>
                      </a:xfrm>
                      <a:prstGeom prst="rect">
                        <a:avLst/>
                      </a:prstGeom>
                    </p:spPr>
                  </p:pic>
                </p:oleObj>
              </mc:Fallback>
            </mc:AlternateContent>
          </a:graphicData>
        </a:graphic>
      </p:graphicFrame>
      <p:sp>
        <p:nvSpPr>
          <p:cNvPr id="5" name="Content Placeholder 4"/>
          <p:cNvSpPr>
            <a:spLocks noGrp="1"/>
          </p:cNvSpPr>
          <p:nvPr>
            <p:ph idx="14"/>
          </p:nvPr>
        </p:nvSpPr>
        <p:spPr>
          <a:xfrm>
            <a:off x="1904999" y="2118797"/>
            <a:ext cx="457201" cy="419100"/>
          </a:xfrm>
        </p:spPr>
        <p:txBody>
          <a:bodyPr/>
          <a:lstStyle/>
          <a:p>
            <a:pPr marL="0" indent="0">
              <a:buNone/>
            </a:pPr>
            <a:r>
              <a:rPr lang="en-IN" sz="2400" dirty="0"/>
              <a:t>if</a:t>
            </a:r>
          </a:p>
        </p:txBody>
      </p:sp>
      <p:sp>
        <p:nvSpPr>
          <p:cNvPr id="6" name="Content Placeholder 5"/>
          <p:cNvSpPr>
            <a:spLocks noGrp="1"/>
          </p:cNvSpPr>
          <p:nvPr>
            <p:ph idx="15"/>
          </p:nvPr>
        </p:nvSpPr>
        <p:spPr>
          <a:xfrm>
            <a:off x="457200" y="2743199"/>
            <a:ext cx="2286000" cy="440675"/>
          </a:xfrm>
        </p:spPr>
        <p:txBody>
          <a:bodyPr/>
          <a:lstStyle/>
          <a:p>
            <a:pPr marL="0" indent="0">
              <a:buNone/>
            </a:pPr>
            <a:r>
              <a:rPr lang="en-IN" sz="2400" b="1" dirty="0"/>
              <a:t>1. </a:t>
            </a:r>
            <a:r>
              <a:rPr lang="en-IN" sz="2400" i="1" dirty="0"/>
              <a:t>f</a:t>
            </a:r>
            <a:r>
              <a:rPr lang="en-IN" sz="2400" dirty="0"/>
              <a:t> is defined at</a:t>
            </a:r>
          </a:p>
        </p:txBody>
      </p:sp>
      <p:graphicFrame>
        <p:nvGraphicFramePr>
          <p:cNvPr id="21" name="Object 20"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37292" y="2735750"/>
          <a:ext cx="1279431" cy="414950"/>
        </p:xfrm>
        <a:graphic>
          <a:graphicData uri="http://schemas.openxmlformats.org/presentationml/2006/ole">
            <mc:AlternateContent xmlns:mc="http://schemas.openxmlformats.org/markup-compatibility/2006">
              <mc:Choice xmlns:v="urn:schemas-microsoft-com:vml" Requires="v">
                <p:oleObj spid="_x0000_s63577" name="Equation" r:id="rId7" imgW="977760" imgH="380880" progId="Equation.DSMT4">
                  <p:embed/>
                </p:oleObj>
              </mc:Choice>
              <mc:Fallback>
                <p:oleObj name="Equation" r:id="rId7" imgW="977760" imgH="380880" progId="Equation.DSMT4">
                  <p:embed/>
                  <p:pic>
                    <p:nvPicPr>
                      <p:cNvPr id="21" name="Object 20" descr="(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837292" y="2735750"/>
                        <a:ext cx="1279431" cy="414950"/>
                      </a:xfrm>
                      <a:prstGeom prst="rect">
                        <a:avLst/>
                      </a:prstGeom>
                    </p:spPr>
                  </p:pic>
                </p:oleObj>
              </mc:Fallback>
            </mc:AlternateContent>
          </a:graphicData>
        </a:graphic>
      </p:graphicFrame>
      <p:sp>
        <p:nvSpPr>
          <p:cNvPr id="7" name="Content Placeholder 6"/>
          <p:cNvSpPr>
            <a:spLocks noGrp="1"/>
          </p:cNvSpPr>
          <p:nvPr>
            <p:ph idx="16"/>
          </p:nvPr>
        </p:nvSpPr>
        <p:spPr>
          <a:xfrm>
            <a:off x="443753" y="3420415"/>
            <a:ext cx="448613" cy="446505"/>
          </a:xfrm>
        </p:spPr>
        <p:txBody>
          <a:bodyPr/>
          <a:lstStyle/>
          <a:p>
            <a:pPr marL="0" indent="0">
              <a:buNone/>
            </a:pPr>
            <a:r>
              <a:rPr lang="en-US" sz="2400" b="1" dirty="0"/>
              <a:t>2.</a:t>
            </a:r>
          </a:p>
        </p:txBody>
      </p:sp>
      <p:graphicFrame>
        <p:nvGraphicFramePr>
          <p:cNvPr id="22" name="Object 21" descr="limit of f of x and y, as (x, y) approaches (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96333" y="3407863"/>
          <a:ext cx="2819870" cy="603813"/>
        </p:xfrm>
        <a:graphic>
          <a:graphicData uri="http://schemas.openxmlformats.org/presentationml/2006/ole">
            <mc:AlternateContent xmlns:mc="http://schemas.openxmlformats.org/markup-compatibility/2006">
              <mc:Choice xmlns:v="urn:schemas-microsoft-com:vml" Requires="v">
                <p:oleObj spid="_x0000_s63578" name="Equation" r:id="rId9" imgW="2070000" imgH="533160" progId="Equation.DSMT4">
                  <p:embed/>
                </p:oleObj>
              </mc:Choice>
              <mc:Fallback>
                <p:oleObj name="Equation" r:id="rId9" imgW="2070000" imgH="533160" progId="Equation.DSMT4">
                  <p:embed/>
                  <p:pic>
                    <p:nvPicPr>
                      <p:cNvPr id="22" name="Object 21" descr="limit of f of x and y, as (x, y) approaches (x sub 0, y sub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996333" y="3407863"/>
                        <a:ext cx="2819870" cy="603813"/>
                      </a:xfrm>
                      <a:prstGeom prst="rect">
                        <a:avLst/>
                      </a:prstGeom>
                    </p:spPr>
                  </p:pic>
                </p:oleObj>
              </mc:Fallback>
            </mc:AlternateContent>
          </a:graphicData>
        </a:graphic>
      </p:graphicFrame>
      <p:sp>
        <p:nvSpPr>
          <p:cNvPr id="8" name="Content Placeholder 7"/>
          <p:cNvSpPr>
            <a:spLocks noGrp="1"/>
          </p:cNvSpPr>
          <p:nvPr>
            <p:ph idx="17"/>
          </p:nvPr>
        </p:nvSpPr>
        <p:spPr>
          <a:xfrm>
            <a:off x="3920170" y="3420845"/>
            <a:ext cx="1185230" cy="465126"/>
          </a:xfrm>
        </p:spPr>
        <p:txBody>
          <a:bodyPr/>
          <a:lstStyle/>
          <a:p>
            <a:pPr marL="0" indent="0">
              <a:buNone/>
            </a:pPr>
            <a:r>
              <a:rPr lang="en-US" sz="2400" dirty="0"/>
              <a:t>exists,</a:t>
            </a:r>
            <a:endParaRPr lang="en-IN" sz="2400" dirty="0"/>
          </a:p>
        </p:txBody>
      </p:sp>
      <p:sp>
        <p:nvSpPr>
          <p:cNvPr id="9" name="Content Placeholder 8"/>
          <p:cNvSpPr>
            <a:spLocks noGrp="1"/>
          </p:cNvSpPr>
          <p:nvPr>
            <p:ph idx="18"/>
          </p:nvPr>
        </p:nvSpPr>
        <p:spPr>
          <a:xfrm>
            <a:off x="443753" y="4262551"/>
            <a:ext cx="448613" cy="461850"/>
          </a:xfrm>
        </p:spPr>
        <p:txBody>
          <a:bodyPr/>
          <a:lstStyle/>
          <a:p>
            <a:pPr marL="0" indent="0">
              <a:buNone/>
            </a:pPr>
            <a:r>
              <a:rPr lang="en-US" sz="2400" b="1" dirty="0"/>
              <a:t>3.</a:t>
            </a:r>
          </a:p>
        </p:txBody>
      </p:sp>
      <p:graphicFrame>
        <p:nvGraphicFramePr>
          <p:cNvPr id="23" name="Object 22" descr="limit of f of x and y, as (x, y) approaches (x sub 0, y sub 0), = 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16837" y="4241996"/>
          <a:ext cx="4860074" cy="603813"/>
        </p:xfrm>
        <a:graphic>
          <a:graphicData uri="http://schemas.openxmlformats.org/presentationml/2006/ole">
            <mc:AlternateContent xmlns:mc="http://schemas.openxmlformats.org/markup-compatibility/2006">
              <mc:Choice xmlns:v="urn:schemas-microsoft-com:vml" Requires="v">
                <p:oleObj spid="_x0000_s63579" name="Equation" r:id="rId11" imgW="3568680" imgH="533160" progId="Equation.DSMT4">
                  <p:embed/>
                </p:oleObj>
              </mc:Choice>
              <mc:Fallback>
                <p:oleObj name="Equation" r:id="rId11" imgW="3568680" imgH="533160" progId="Equation.DSMT4">
                  <p:embed/>
                  <p:pic>
                    <p:nvPicPr>
                      <p:cNvPr id="23" name="Object 22" descr="limit of f of x and y, as (x, y) approaches (x sub 0, y sub 0), = f of x sub 0 and y sub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016837" y="4241996"/>
                        <a:ext cx="4860074" cy="603813"/>
                      </a:xfrm>
                      <a:prstGeom prst="rect">
                        <a:avLst/>
                      </a:prstGeom>
                    </p:spPr>
                  </p:pic>
                </p:oleObj>
              </mc:Fallback>
            </mc:AlternateContent>
          </a:graphicData>
        </a:graphic>
      </p:graphicFrame>
      <p:sp>
        <p:nvSpPr>
          <p:cNvPr id="10" name="Content Placeholder 9"/>
          <p:cNvSpPr>
            <a:spLocks noGrp="1"/>
          </p:cNvSpPr>
          <p:nvPr>
            <p:ph idx="19"/>
          </p:nvPr>
        </p:nvSpPr>
        <p:spPr>
          <a:xfrm>
            <a:off x="457200" y="5070060"/>
            <a:ext cx="8077200" cy="860757"/>
          </a:xfrm>
        </p:spPr>
        <p:txBody>
          <a:bodyPr/>
          <a:lstStyle/>
          <a:p>
            <a:pPr marL="0" indent="0">
              <a:buNone/>
            </a:pPr>
            <a:r>
              <a:rPr lang="en-IN" sz="2400" dirty="0"/>
              <a:t>A function is </a:t>
            </a:r>
            <a:r>
              <a:rPr lang="en-IN" sz="2400" b="1" dirty="0"/>
              <a:t>continuous </a:t>
            </a:r>
            <a:r>
              <a:rPr lang="en-IN" sz="2400" dirty="0"/>
              <a:t>if it is continuous at every point of its domain.</a:t>
            </a:r>
            <a:endParaRPr lang="en-US" sz="2400" b="1" dirty="0"/>
          </a:p>
        </p:txBody>
      </p:sp>
    </p:spTree>
    <p:extLst>
      <p:ext uri="{BB962C8B-B14F-4D97-AF65-F5344CB8AC3E}">
        <p14:creationId xmlns:p14="http://schemas.microsoft.com/office/powerpoint/2010/main" val="2796606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(2 of 10)</a:t>
            </a:r>
          </a:p>
        </p:txBody>
      </p:sp>
      <p:pic>
        <p:nvPicPr>
          <p:cNvPr id="9" name="Content Placeholder 8" descr="Two graphs, a and b, of a computer generated graph and lines with labels. For long description in Notes pane, press F6.">
            <a:extLst>
              <a:ext uri="{FF2B5EF4-FFF2-40B4-BE49-F238E27FC236}">
                <a16:creationId xmlns:a16="http://schemas.microsoft.com/office/drawing/2014/main" id="{8F017A68-FD90-4021-8540-B5B803CC5666}"/>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2057400" y="1605243"/>
            <a:ext cx="4447874" cy="1710272"/>
          </a:xfrm>
        </p:spPr>
      </p:pic>
      <p:sp>
        <p:nvSpPr>
          <p:cNvPr id="4" name="Content Placeholder 3"/>
          <p:cNvSpPr>
            <a:spLocks noGrp="1"/>
          </p:cNvSpPr>
          <p:nvPr>
            <p:ph idx="1"/>
          </p:nvPr>
        </p:nvSpPr>
        <p:spPr>
          <a:xfrm>
            <a:off x="457200" y="3505200"/>
            <a:ext cx="2362200" cy="434109"/>
          </a:xfrm>
        </p:spPr>
        <p:txBody>
          <a:bodyPr/>
          <a:lstStyle/>
          <a:p>
            <a:pPr marL="0" indent="0">
              <a:buNone/>
            </a:pPr>
            <a:r>
              <a:rPr lang="en-IN" sz="2400" dirty="0"/>
              <a:t>(a) The graph of</a:t>
            </a:r>
          </a:p>
        </p:txBody>
      </p:sp>
      <p:graphicFrame>
        <p:nvGraphicFramePr>
          <p:cNvPr id="15" name="Object 14" descr="f of x and y = left brace, start fraction 2 x y over x squared + y squared end fraction, where of x and y does not equal (0, 0). If (x, y) = (0, 0), then f of x and y=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34631" y="3976594"/>
          <a:ext cx="4074739" cy="1021395"/>
        </p:xfrm>
        <a:graphic>
          <a:graphicData uri="http://schemas.openxmlformats.org/presentationml/2006/ole">
            <mc:AlternateContent xmlns:mc="http://schemas.openxmlformats.org/markup-compatibility/2006">
              <mc:Choice xmlns:v="urn:schemas-microsoft-com:vml" Requires="v">
                <p:oleObj spid="_x0000_s64548" name="Equation" r:id="rId5" imgW="4292280" imgH="1295280" progId="Equation.DSMT4">
                  <p:embed/>
                </p:oleObj>
              </mc:Choice>
              <mc:Fallback>
                <p:oleObj name="Equation" r:id="rId5" imgW="4292280" imgH="1295280" progId="Equation.DSMT4">
                  <p:embed/>
                  <p:pic>
                    <p:nvPicPr>
                      <p:cNvPr id="15" name="Object 14" descr="f of x and y = left brace, start fraction 2 x y over x squared + y squared end fraction, where of x and y does not equal (0, 0). If (x, y) = (0, 0), then f of x and y=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534631" y="3976594"/>
                        <a:ext cx="4074739" cy="1021395"/>
                      </a:xfrm>
                      <a:prstGeom prst="rect">
                        <a:avLst/>
                      </a:prstGeom>
                    </p:spPr>
                  </p:pic>
                </p:oleObj>
              </mc:Fallback>
            </mc:AlternateContent>
          </a:graphicData>
        </a:graphic>
      </p:graphicFrame>
      <p:sp>
        <p:nvSpPr>
          <p:cNvPr id="5" name="Content Placeholder 4"/>
          <p:cNvSpPr>
            <a:spLocks noGrp="1"/>
          </p:cNvSpPr>
          <p:nvPr>
            <p:ph idx="13"/>
          </p:nvPr>
        </p:nvSpPr>
        <p:spPr>
          <a:xfrm>
            <a:off x="457200" y="5105400"/>
            <a:ext cx="8077200" cy="762000"/>
          </a:xfrm>
        </p:spPr>
        <p:txBody>
          <a:bodyPr/>
          <a:lstStyle/>
          <a:p>
            <a:pPr marL="0" indent="0">
              <a:buNone/>
            </a:pPr>
            <a:r>
              <a:rPr lang="en-IN" sz="2400" dirty="0"/>
              <a:t>The function is continuous at every point except the origin. (b) The values of </a:t>
            </a:r>
            <a:r>
              <a:rPr lang="en-IN" sz="2400" i="1" dirty="0"/>
              <a:t>f</a:t>
            </a:r>
            <a:r>
              <a:rPr lang="en-IN" sz="2400" dirty="0"/>
              <a:t> are different constants along each line</a:t>
            </a:r>
          </a:p>
        </p:txBody>
      </p:sp>
      <p:graphicFrame>
        <p:nvGraphicFramePr>
          <p:cNvPr id="16" name="Object 15" descr="y = m x, x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5933667"/>
          <a:ext cx="2156922" cy="370380"/>
        </p:xfrm>
        <a:graphic>
          <a:graphicData uri="http://schemas.openxmlformats.org/presentationml/2006/ole">
            <mc:AlternateContent xmlns:mc="http://schemas.openxmlformats.org/markup-compatibility/2006">
              <mc:Choice xmlns:v="urn:schemas-microsoft-com:vml" Requires="v">
                <p:oleObj spid="_x0000_s64549" name="Equation" r:id="rId7" imgW="1663560" imgH="342720" progId="Equation.DSMT4">
                  <p:embed/>
                </p:oleObj>
              </mc:Choice>
              <mc:Fallback>
                <p:oleObj name="Equation" r:id="rId7" imgW="1663560" imgH="342720" progId="Equation.DSMT4">
                  <p:embed/>
                  <p:pic>
                    <p:nvPicPr>
                      <p:cNvPr id="16" name="Object 15" descr="y = m x, x does not equal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200" y="5933667"/>
                        <a:ext cx="2156922" cy="370380"/>
                      </a:xfrm>
                      <a:prstGeom prst="rect">
                        <a:avLst/>
                      </a:prstGeom>
                    </p:spPr>
                  </p:pic>
                </p:oleObj>
              </mc:Fallback>
            </mc:AlternateContent>
          </a:graphicData>
        </a:graphic>
      </p:graphicFrame>
    </p:spTree>
    <p:extLst>
      <p:ext uri="{BB962C8B-B14F-4D97-AF65-F5344CB8AC3E}">
        <p14:creationId xmlns:p14="http://schemas.microsoft.com/office/powerpoint/2010/main" val="2874972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(3 of 10)</a:t>
            </a:r>
          </a:p>
        </p:txBody>
      </p:sp>
      <p:sp>
        <p:nvSpPr>
          <p:cNvPr id="3" name="Content Placeholder 2"/>
          <p:cNvSpPr>
            <a:spLocks noGrp="1"/>
          </p:cNvSpPr>
          <p:nvPr>
            <p:ph idx="1"/>
          </p:nvPr>
        </p:nvSpPr>
        <p:spPr>
          <a:xfrm>
            <a:off x="457200" y="1600200"/>
            <a:ext cx="2971800" cy="457200"/>
          </a:xfrm>
        </p:spPr>
        <p:txBody>
          <a:bodyPr/>
          <a:lstStyle/>
          <a:p>
            <a:pPr marL="0" indent="0">
              <a:buNone/>
            </a:pPr>
            <a:r>
              <a:rPr lang="en-IN" sz="2400" b="1" dirty="0"/>
              <a:t>Example:</a:t>
            </a:r>
            <a:r>
              <a:rPr lang="en-IN" sz="2400" dirty="0"/>
              <a:t> Show that</a:t>
            </a:r>
          </a:p>
        </p:txBody>
      </p:sp>
      <p:graphicFrame>
        <p:nvGraphicFramePr>
          <p:cNvPr id="14" name="Object 13" descr="f of x and y = left brace, start fraction 2 x y over x squared + y squared end fraction, where of x and y does not equal (0, 0). If (x, y) = (0, 0), then f of x and y=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52600" y="2159000"/>
          <a:ext cx="4873625" cy="1235075"/>
        </p:xfrm>
        <a:graphic>
          <a:graphicData uri="http://schemas.openxmlformats.org/presentationml/2006/ole">
            <mc:AlternateContent xmlns:mc="http://schemas.openxmlformats.org/markup-compatibility/2006">
              <mc:Choice xmlns:v="urn:schemas-microsoft-com:vml" Requires="v">
                <p:oleObj spid="_x0000_s65555" name="Equation" r:id="rId3" imgW="4241520" imgH="1295280" progId="Equation.DSMT4">
                  <p:embed/>
                </p:oleObj>
              </mc:Choice>
              <mc:Fallback>
                <p:oleObj name="Equation" r:id="rId3" imgW="4241520" imgH="1295280" progId="Equation.DSMT4">
                  <p:embed/>
                  <p:pic>
                    <p:nvPicPr>
                      <p:cNvPr id="14" name="Object 13" descr="f of x and y = left brace, start fraction 2 x y over x squared + y squared end fraction, where of x and y does not equal (0, 0). If (x, y) = (0, 0), then f of x and y=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752600" y="2159000"/>
                        <a:ext cx="4873625" cy="1235075"/>
                      </a:xfrm>
                      <a:prstGeom prst="rect">
                        <a:avLst/>
                      </a:prstGeom>
                    </p:spPr>
                  </p:pic>
                </p:oleObj>
              </mc:Fallback>
            </mc:AlternateContent>
          </a:graphicData>
        </a:graphic>
      </p:graphicFrame>
      <p:sp>
        <p:nvSpPr>
          <p:cNvPr id="4" name="Content Placeholder 3"/>
          <p:cNvSpPr>
            <a:spLocks noGrp="1"/>
          </p:cNvSpPr>
          <p:nvPr>
            <p:ph idx="13"/>
          </p:nvPr>
        </p:nvSpPr>
        <p:spPr>
          <a:xfrm>
            <a:off x="457200" y="3583865"/>
            <a:ext cx="6477000" cy="442035"/>
          </a:xfrm>
        </p:spPr>
        <p:txBody>
          <a:bodyPr/>
          <a:lstStyle/>
          <a:p>
            <a:pPr marL="0" indent="0">
              <a:buNone/>
            </a:pPr>
            <a:r>
              <a:rPr lang="en-IN" sz="2400" dirty="0"/>
              <a:t>is continuous at every point except the origin.</a:t>
            </a:r>
          </a:p>
        </p:txBody>
      </p:sp>
      <p:sp>
        <p:nvSpPr>
          <p:cNvPr id="5" name="Content Placeholder 4"/>
          <p:cNvSpPr>
            <a:spLocks noGrp="1"/>
          </p:cNvSpPr>
          <p:nvPr>
            <p:ph idx="14"/>
          </p:nvPr>
        </p:nvSpPr>
        <p:spPr>
          <a:xfrm>
            <a:off x="443752" y="4127501"/>
            <a:ext cx="8090648" cy="2169612"/>
          </a:xfrm>
        </p:spPr>
        <p:txBody>
          <a:bodyPr/>
          <a:lstStyle/>
          <a:p>
            <a:pPr marL="0" indent="0">
              <a:buNone/>
            </a:pPr>
            <a:r>
              <a:rPr lang="en-IN" sz="2400" b="1" dirty="0"/>
              <a:t>Solution:</a:t>
            </a:r>
            <a:r>
              <a:rPr lang="en-IN" sz="2400" dirty="0"/>
              <a:t> The function </a:t>
            </a:r>
            <a:r>
              <a:rPr lang="en-IN" sz="2400" i="1" dirty="0"/>
              <a:t>f</a:t>
            </a:r>
            <a:r>
              <a:rPr lang="en-IN" sz="2400" dirty="0"/>
              <a:t> is continuous at every point (</a:t>
            </a:r>
            <a:r>
              <a:rPr lang="en-IN" sz="2400" i="1" dirty="0"/>
              <a:t>x</a:t>
            </a:r>
            <a:r>
              <a:rPr lang="en-IN" sz="2400" dirty="0"/>
              <a:t>, </a:t>
            </a:r>
            <a:r>
              <a:rPr lang="en-IN" sz="2400" i="1" dirty="0"/>
              <a:t>y</a:t>
            </a:r>
            <a:r>
              <a:rPr lang="en-IN" sz="2400" dirty="0"/>
              <a:t>) except (0, 0) because its values at points other than (0, 0) are given by a rational function of </a:t>
            </a:r>
            <a:r>
              <a:rPr lang="en-IN" sz="2400" i="1" dirty="0"/>
              <a:t>x </a:t>
            </a:r>
            <a:r>
              <a:rPr lang="en-IN" sz="2400" dirty="0"/>
              <a:t>and </a:t>
            </a:r>
            <a:r>
              <a:rPr lang="en-IN" sz="2400" i="1" dirty="0"/>
              <a:t>y</a:t>
            </a:r>
            <a:r>
              <a:rPr lang="en-IN" sz="2400" dirty="0"/>
              <a:t>, and therefore at those points the limiting value is simply obtained by substituting the values of </a:t>
            </a:r>
            <a:r>
              <a:rPr lang="en-IN" sz="2400" i="1" dirty="0"/>
              <a:t>x </a:t>
            </a:r>
            <a:r>
              <a:rPr lang="en-IN" sz="2400" dirty="0"/>
              <a:t>and </a:t>
            </a:r>
            <a:r>
              <a:rPr lang="en-IN" sz="2400" i="1" dirty="0"/>
              <a:t>y </a:t>
            </a:r>
            <a:r>
              <a:rPr lang="en-IN" sz="2400" dirty="0"/>
              <a:t>into that rational expression.</a:t>
            </a:r>
            <a:endParaRPr lang="en-US" sz="2400" b="1" dirty="0"/>
          </a:p>
        </p:txBody>
      </p:sp>
    </p:spTree>
    <p:extLst>
      <p:ext uri="{BB962C8B-B14F-4D97-AF65-F5344CB8AC3E}">
        <p14:creationId xmlns:p14="http://schemas.microsoft.com/office/powerpoint/2010/main" val="474614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(4 of 10)</a:t>
            </a:r>
          </a:p>
        </p:txBody>
      </p:sp>
      <p:sp>
        <p:nvSpPr>
          <p:cNvPr id="3" name="Content Placeholder 2"/>
          <p:cNvSpPr>
            <a:spLocks noGrp="1"/>
          </p:cNvSpPr>
          <p:nvPr>
            <p:ph idx="1"/>
          </p:nvPr>
        </p:nvSpPr>
        <p:spPr>
          <a:xfrm>
            <a:off x="457200" y="1600200"/>
            <a:ext cx="3200400" cy="426904"/>
          </a:xfrm>
        </p:spPr>
        <p:txBody>
          <a:bodyPr/>
          <a:lstStyle/>
          <a:p>
            <a:pPr marL="0" indent="0">
              <a:buNone/>
            </a:pPr>
            <a:r>
              <a:rPr lang="en-IN" sz="2400" b="1" dirty="0"/>
              <a:t>Solution (continued):</a:t>
            </a:r>
          </a:p>
        </p:txBody>
      </p:sp>
      <p:sp>
        <p:nvSpPr>
          <p:cNvPr id="4" name="Content Placeholder 3"/>
          <p:cNvSpPr>
            <a:spLocks noGrp="1"/>
          </p:cNvSpPr>
          <p:nvPr>
            <p:ph idx="13"/>
          </p:nvPr>
        </p:nvSpPr>
        <p:spPr>
          <a:xfrm>
            <a:off x="457200" y="2133601"/>
            <a:ext cx="7391400" cy="433329"/>
          </a:xfrm>
        </p:spPr>
        <p:txBody>
          <a:bodyPr/>
          <a:lstStyle/>
          <a:p>
            <a:pPr marL="0" indent="0">
              <a:buNone/>
            </a:pPr>
            <a:r>
              <a:rPr lang="en-IN" sz="2400" dirty="0"/>
              <a:t>At (0, 0), the value of </a:t>
            </a:r>
            <a:r>
              <a:rPr lang="en-IN" sz="2400" i="1" dirty="0"/>
              <a:t>f</a:t>
            </a:r>
            <a:r>
              <a:rPr lang="en-IN" sz="2400" dirty="0"/>
              <a:t> is defined, but </a:t>
            </a:r>
            <a:r>
              <a:rPr lang="en-IN" sz="2400" i="1" dirty="0"/>
              <a:t>f</a:t>
            </a:r>
            <a:r>
              <a:rPr lang="en-IN" sz="2400" dirty="0"/>
              <a:t> has no limit as</a:t>
            </a:r>
          </a:p>
        </p:txBody>
      </p:sp>
      <p:graphicFrame>
        <p:nvGraphicFramePr>
          <p:cNvPr id="14" name="Object 13" descr="(x, y) approaches (0,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637106"/>
          <a:ext cx="2351087" cy="377825"/>
        </p:xfrm>
        <a:graphic>
          <a:graphicData uri="http://schemas.openxmlformats.org/presentationml/2006/ole">
            <mc:AlternateContent xmlns:mc="http://schemas.openxmlformats.org/markup-compatibility/2006">
              <mc:Choice xmlns:v="urn:schemas-microsoft-com:vml" Requires="v">
                <p:oleObj spid="_x0000_s66613" name="Equation" r:id="rId3" imgW="1777680" imgH="342720" progId="Equation.DSMT4">
                  <p:embed/>
                </p:oleObj>
              </mc:Choice>
              <mc:Fallback>
                <p:oleObj name="Equation" r:id="rId3" imgW="1777680" imgH="342720" progId="Equation.DSMT4">
                  <p:embed/>
                  <p:pic>
                    <p:nvPicPr>
                      <p:cNvPr id="14" name="Object 13" descr="(x, y) approaches (0,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637106"/>
                        <a:ext cx="2351087" cy="377825"/>
                      </a:xfrm>
                      <a:prstGeom prst="rect">
                        <a:avLst/>
                      </a:prstGeom>
                    </p:spPr>
                  </p:pic>
                </p:oleObj>
              </mc:Fallback>
            </mc:AlternateContent>
          </a:graphicData>
        </a:graphic>
      </p:graphicFrame>
      <p:sp>
        <p:nvSpPr>
          <p:cNvPr id="5" name="Content Placeholder 4"/>
          <p:cNvSpPr>
            <a:spLocks noGrp="1"/>
          </p:cNvSpPr>
          <p:nvPr>
            <p:ph idx="14"/>
          </p:nvPr>
        </p:nvSpPr>
        <p:spPr>
          <a:xfrm>
            <a:off x="443753" y="3085107"/>
            <a:ext cx="8090647" cy="420094"/>
          </a:xfrm>
        </p:spPr>
        <p:txBody>
          <a:bodyPr/>
          <a:lstStyle/>
          <a:p>
            <a:pPr marL="0" indent="0">
              <a:buNone/>
            </a:pPr>
            <a:r>
              <a:rPr lang="en-IN" sz="2400" dirty="0"/>
              <a:t>For every value of </a:t>
            </a:r>
            <a:r>
              <a:rPr lang="en-IN" sz="2400" i="1" dirty="0"/>
              <a:t>m</a:t>
            </a:r>
            <a:r>
              <a:rPr lang="en-IN" sz="2400" dirty="0"/>
              <a:t>, the function </a:t>
            </a:r>
            <a:r>
              <a:rPr lang="en-IN" sz="2400" i="1" dirty="0"/>
              <a:t>f</a:t>
            </a:r>
            <a:r>
              <a:rPr lang="en-IN" sz="2400" dirty="0"/>
              <a:t> has a constant value on</a:t>
            </a:r>
          </a:p>
        </p:txBody>
      </p:sp>
      <p:sp>
        <p:nvSpPr>
          <p:cNvPr id="6" name="Content Placeholder 5"/>
          <p:cNvSpPr>
            <a:spLocks noGrp="1"/>
          </p:cNvSpPr>
          <p:nvPr>
            <p:ph idx="15"/>
          </p:nvPr>
        </p:nvSpPr>
        <p:spPr>
          <a:xfrm>
            <a:off x="457200" y="3575377"/>
            <a:ext cx="2819400" cy="434763"/>
          </a:xfrm>
        </p:spPr>
        <p:txBody>
          <a:bodyPr/>
          <a:lstStyle/>
          <a:p>
            <a:pPr marL="0" indent="0">
              <a:buNone/>
            </a:pPr>
            <a:r>
              <a:rPr lang="en-IN" sz="2400" dirty="0"/>
              <a:t>the “punctured” line</a:t>
            </a:r>
          </a:p>
        </p:txBody>
      </p:sp>
      <p:graphicFrame>
        <p:nvGraphicFramePr>
          <p:cNvPr id="15" name="Object 14" descr="y = m x, x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356837" y="3610769"/>
          <a:ext cx="2152515" cy="366713"/>
        </p:xfrm>
        <a:graphic>
          <a:graphicData uri="http://schemas.openxmlformats.org/presentationml/2006/ole">
            <mc:AlternateContent xmlns:mc="http://schemas.openxmlformats.org/markup-compatibility/2006">
              <mc:Choice xmlns:v="urn:schemas-microsoft-com:vml" Requires="v">
                <p:oleObj spid="_x0000_s66614" name="Equation" r:id="rId5" imgW="1676160" imgH="342720" progId="Equation.DSMT4">
                  <p:embed/>
                </p:oleObj>
              </mc:Choice>
              <mc:Fallback>
                <p:oleObj name="Equation" r:id="rId5" imgW="1676160" imgH="342720" progId="Equation.DSMT4">
                  <p:embed/>
                  <p:pic>
                    <p:nvPicPr>
                      <p:cNvPr id="15" name="Object 14" descr="y = m x, x does not equal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356837" y="3610769"/>
                        <a:ext cx="2152515" cy="366713"/>
                      </a:xfrm>
                      <a:prstGeom prst="rect">
                        <a:avLst/>
                      </a:prstGeom>
                    </p:spPr>
                  </p:pic>
                </p:oleObj>
              </mc:Fallback>
            </mc:AlternateContent>
          </a:graphicData>
        </a:graphic>
      </p:graphicFrame>
      <p:sp>
        <p:nvSpPr>
          <p:cNvPr id="7" name="Content Placeholder 6"/>
          <p:cNvSpPr>
            <a:spLocks noGrp="1"/>
          </p:cNvSpPr>
          <p:nvPr>
            <p:ph idx="16"/>
          </p:nvPr>
        </p:nvSpPr>
        <p:spPr>
          <a:xfrm>
            <a:off x="5622639" y="3575377"/>
            <a:ext cx="1463962" cy="434764"/>
          </a:xfrm>
        </p:spPr>
        <p:txBody>
          <a:bodyPr/>
          <a:lstStyle/>
          <a:p>
            <a:pPr marL="0" indent="0">
              <a:buNone/>
            </a:pPr>
            <a:r>
              <a:rPr lang="en-IN" sz="2400" dirty="0"/>
              <a:t>because</a:t>
            </a:r>
          </a:p>
        </p:txBody>
      </p:sp>
      <p:graphicFrame>
        <p:nvGraphicFramePr>
          <p:cNvPr id="16" name="Object 15" descr="f of x and y, given y = m x, = start fraction 2 x y over x squared + y squared end fraction, given y = m x, = start fraction 2 x left parenthesis m x right parenthesis over x squared + left parenthesis m x right parenthesis squared end fraction = start fraction 2 m x squared over x squared + m squared, x squared end fraction = start fraction 2 m over 1 + m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8858" y="4203336"/>
          <a:ext cx="8090647" cy="841323"/>
        </p:xfrm>
        <a:graphic>
          <a:graphicData uri="http://schemas.openxmlformats.org/presentationml/2006/ole">
            <mc:AlternateContent xmlns:mc="http://schemas.openxmlformats.org/markup-compatibility/2006">
              <mc:Choice xmlns:v="urn:schemas-microsoft-com:vml" Requires="v">
                <p:oleObj spid="_x0000_s66615" name="Equation" r:id="rId7" imgW="7505640" imgH="927000" progId="Equation.DSMT4">
                  <p:embed/>
                </p:oleObj>
              </mc:Choice>
              <mc:Fallback>
                <p:oleObj name="Equation" r:id="rId7" imgW="7505640" imgH="927000" progId="Equation.DSMT4">
                  <p:embed/>
                  <p:pic>
                    <p:nvPicPr>
                      <p:cNvPr id="16" name="Object 15" descr="f of x and y, given y = m x, = start fraction 2 x y over x squared + y squared end fraction, given y = m x, = start fraction 2 x left parenthesis m x right parenthesis over x squared + left parenthesis m x right parenthesis squared end fraction = start fraction 2 m x squared over x squared + m squared, x squared end fraction = start fraction 2 m over 1 + m squared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68858" y="4203336"/>
                        <a:ext cx="8090647" cy="841323"/>
                      </a:xfrm>
                      <a:prstGeom prst="rect">
                        <a:avLst/>
                      </a:prstGeom>
                    </p:spPr>
                  </p:pic>
                </p:oleObj>
              </mc:Fallback>
            </mc:AlternateContent>
          </a:graphicData>
        </a:graphic>
      </p:graphicFrame>
      <p:sp>
        <p:nvSpPr>
          <p:cNvPr id="8" name="Content Placeholder 7"/>
          <p:cNvSpPr>
            <a:spLocks noGrp="1"/>
          </p:cNvSpPr>
          <p:nvPr>
            <p:ph idx="17"/>
          </p:nvPr>
        </p:nvSpPr>
        <p:spPr>
          <a:xfrm>
            <a:off x="457200" y="5321781"/>
            <a:ext cx="8206285" cy="882495"/>
          </a:xfrm>
        </p:spPr>
        <p:txBody>
          <a:bodyPr/>
          <a:lstStyle/>
          <a:p>
            <a:pPr marL="0" indent="0">
              <a:buNone/>
            </a:pPr>
            <a:r>
              <a:rPr lang="en-IN" sz="2400" dirty="0"/>
              <a:t>Therefore, </a:t>
            </a:r>
            <a:r>
              <a:rPr lang="en-IN" sz="2400" i="1" dirty="0"/>
              <a:t>f</a:t>
            </a:r>
            <a:r>
              <a:rPr lang="en-IN" sz="2400" dirty="0"/>
              <a:t> has this number as its limit as (</a:t>
            </a:r>
            <a:r>
              <a:rPr lang="en-IN" sz="2400" i="1" dirty="0"/>
              <a:t>x</a:t>
            </a:r>
            <a:r>
              <a:rPr lang="en-IN" sz="2400" dirty="0"/>
              <a:t>, </a:t>
            </a:r>
            <a:r>
              <a:rPr lang="en-IN" sz="2400" i="1" dirty="0"/>
              <a:t>y</a:t>
            </a:r>
            <a:r>
              <a:rPr lang="en-IN" sz="2400" dirty="0"/>
              <a:t>) approaches (0, 0) along the line:</a:t>
            </a:r>
            <a:endParaRPr lang="en-IN" sz="2400" b="1" dirty="0"/>
          </a:p>
        </p:txBody>
      </p:sp>
    </p:spTree>
    <p:extLst>
      <p:ext uri="{BB962C8B-B14F-4D97-AF65-F5344CB8AC3E}">
        <p14:creationId xmlns:p14="http://schemas.microsoft.com/office/powerpoint/2010/main" val="2251460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(5 of 10)</a:t>
            </a:r>
          </a:p>
        </p:txBody>
      </p:sp>
      <p:sp>
        <p:nvSpPr>
          <p:cNvPr id="3" name="Content Placeholder 2"/>
          <p:cNvSpPr>
            <a:spLocks noGrp="1"/>
          </p:cNvSpPr>
          <p:nvPr>
            <p:ph idx="1"/>
          </p:nvPr>
        </p:nvSpPr>
        <p:spPr>
          <a:xfrm>
            <a:off x="457200" y="1600201"/>
            <a:ext cx="4038600" cy="533399"/>
          </a:xfrm>
        </p:spPr>
        <p:txBody>
          <a:bodyPr/>
          <a:lstStyle/>
          <a:p>
            <a:pPr marL="0" indent="0">
              <a:buNone/>
            </a:pPr>
            <a:r>
              <a:rPr lang="en-IN" b="1" dirty="0"/>
              <a:t>Solution </a:t>
            </a:r>
            <a:r>
              <a:rPr lang="en-US" b="1" dirty="0"/>
              <a:t>(concluded):</a:t>
            </a:r>
          </a:p>
        </p:txBody>
      </p:sp>
      <p:graphicFrame>
        <p:nvGraphicFramePr>
          <p:cNvPr id="15" name="Object 14" descr="limit of f of x and y, as (x, y) approaches (0, 0) along y = m x, = limit of left bracket f of x and y, given y = m x right bracket, as (x, y) approaches (0, 0) = start fraction 2 m over 1 + m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78296" y="2430862"/>
          <a:ext cx="7787409" cy="946727"/>
        </p:xfrm>
        <a:graphic>
          <a:graphicData uri="http://schemas.openxmlformats.org/presentationml/2006/ole">
            <mc:AlternateContent xmlns:mc="http://schemas.openxmlformats.org/markup-compatibility/2006">
              <mc:Choice xmlns:v="urn:schemas-microsoft-com:vml" Requires="v">
                <p:oleObj spid="_x0000_s67603" name="Equation" r:id="rId3" imgW="6159240" imgH="901440" progId="Equation.DSMT4">
                  <p:embed/>
                </p:oleObj>
              </mc:Choice>
              <mc:Fallback>
                <p:oleObj name="Equation" r:id="rId3" imgW="6159240" imgH="901440" progId="Equation.DSMT4">
                  <p:embed/>
                  <p:pic>
                    <p:nvPicPr>
                      <p:cNvPr id="15" name="Object 14" descr="limit of f of x and y, as (x, y) approaches (0, 0) along y = m x, = limit of left bracket f of x and y, given y = m x right bracket, as (x, y) approaches (0, 0) = start fraction 2 m over 1 + m squared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78296" y="2430862"/>
                        <a:ext cx="7787409" cy="946727"/>
                      </a:xfrm>
                      <a:prstGeom prst="rect">
                        <a:avLst/>
                      </a:prstGeom>
                    </p:spPr>
                  </p:pic>
                </p:oleObj>
              </mc:Fallback>
            </mc:AlternateContent>
          </a:graphicData>
        </a:graphic>
      </p:graphicFrame>
      <p:sp>
        <p:nvSpPr>
          <p:cNvPr id="14" name="Content Placeholder 13"/>
          <p:cNvSpPr>
            <a:spLocks noGrp="1"/>
          </p:cNvSpPr>
          <p:nvPr>
            <p:ph idx="13"/>
          </p:nvPr>
        </p:nvSpPr>
        <p:spPr>
          <a:xfrm>
            <a:off x="457200" y="3751051"/>
            <a:ext cx="8077200" cy="1430549"/>
          </a:xfrm>
        </p:spPr>
        <p:txBody>
          <a:bodyPr/>
          <a:lstStyle/>
          <a:p>
            <a:pPr marL="0" indent="0">
              <a:buNone/>
            </a:pPr>
            <a:r>
              <a:rPr lang="en-IN" dirty="0"/>
              <a:t>This limit changes with each value of the slope </a:t>
            </a:r>
            <a:r>
              <a:rPr lang="en-IN" i="1" dirty="0"/>
              <a:t>m</a:t>
            </a:r>
            <a:r>
              <a:rPr lang="en-IN" dirty="0"/>
              <a:t>. The limit fails to exist, and the function is not continuous at the origin.</a:t>
            </a:r>
            <a:endParaRPr lang="en-US" b="1" dirty="0"/>
          </a:p>
        </p:txBody>
      </p:sp>
    </p:spTree>
    <p:extLst>
      <p:ext uri="{BB962C8B-B14F-4D97-AF65-F5344CB8AC3E}">
        <p14:creationId xmlns:p14="http://schemas.microsoft.com/office/powerpoint/2010/main" val="101304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B4C1-3A22-4381-A6F9-46B2E76C311B}"/>
              </a:ext>
            </a:extLst>
          </p:cNvPr>
          <p:cNvSpPr>
            <a:spLocks noGrp="1"/>
          </p:cNvSpPr>
          <p:nvPr>
            <p:ph type="title"/>
          </p:nvPr>
        </p:nvSpPr>
        <p:spPr>
          <a:xfrm>
            <a:off x="457200" y="215372"/>
            <a:ext cx="8229600" cy="1080028"/>
          </a:xfrm>
        </p:spPr>
        <p:txBody>
          <a:bodyPr/>
          <a:lstStyle/>
          <a:p>
            <a:r>
              <a:rPr lang="en-IN" dirty="0"/>
              <a:t>Functions of Several Variables </a:t>
            </a:r>
            <a:r>
              <a:rPr lang="en-IN" sz="2000" b="0" dirty="0"/>
              <a:t>(2 of 2)</a:t>
            </a:r>
          </a:p>
        </p:txBody>
      </p:sp>
      <p:pic>
        <p:nvPicPr>
          <p:cNvPr id="8" name="Content Placeholder 7" descr="A diagram depicts arrows moving from points on an x y axis to the points on z axis. For long description in Notes pane, press F6.">
            <a:extLst>
              <a:ext uri="{FF2B5EF4-FFF2-40B4-BE49-F238E27FC236}">
                <a16:creationId xmlns:a16="http://schemas.microsoft.com/office/drawing/2014/main" id="{4A6CD0B2-3982-4808-A39D-6A32C481DE8E}"/>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838200" y="1676400"/>
            <a:ext cx="7036357" cy="3142688"/>
          </a:xfrm>
        </p:spPr>
      </p:pic>
      <p:sp>
        <p:nvSpPr>
          <p:cNvPr id="7" name="Content Placeholder 6"/>
          <p:cNvSpPr>
            <a:spLocks noGrp="1"/>
          </p:cNvSpPr>
          <p:nvPr>
            <p:ph idx="1"/>
          </p:nvPr>
        </p:nvSpPr>
        <p:spPr>
          <a:xfrm>
            <a:off x="533400" y="5638800"/>
            <a:ext cx="4572000" cy="406400"/>
          </a:xfrm>
        </p:spPr>
        <p:txBody>
          <a:bodyPr/>
          <a:lstStyle/>
          <a:p>
            <a:pPr marL="0" indent="0">
              <a:buNone/>
            </a:pPr>
            <a:r>
              <a:rPr lang="en-IN" sz="2400" dirty="0"/>
              <a:t>An arrow diagram for the function</a:t>
            </a:r>
          </a:p>
        </p:txBody>
      </p:sp>
      <p:graphicFrame>
        <p:nvGraphicFramePr>
          <p:cNvPr id="4" name="Object 3"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81600" y="5638801"/>
          <a:ext cx="2080062" cy="390864"/>
        </p:xfrm>
        <a:graphic>
          <a:graphicData uri="http://schemas.openxmlformats.org/presentationml/2006/ole">
            <mc:AlternateContent xmlns:mc="http://schemas.openxmlformats.org/markup-compatibility/2006">
              <mc:Choice xmlns:v="urn:schemas-microsoft-com:vml" Requires="v">
                <p:oleObj spid="_x0000_s38931" name="Equation" r:id="rId5" imgW="1473120" imgH="342720" progId="Equation.DSMT4">
                  <p:embed/>
                </p:oleObj>
              </mc:Choice>
              <mc:Fallback>
                <p:oleObj name="Equation" r:id="rId5" imgW="1473120" imgH="342720" progId="Equation.DSMT4">
                  <p:embed/>
                  <p:pic>
                    <p:nvPicPr>
                      <p:cNvPr id="4" name="Object 3" descr="z = 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181600" y="5638801"/>
                        <a:ext cx="2080062" cy="390864"/>
                      </a:xfrm>
                      <a:prstGeom prst="rect">
                        <a:avLst/>
                      </a:prstGeom>
                    </p:spPr>
                  </p:pic>
                </p:oleObj>
              </mc:Fallback>
            </mc:AlternateContent>
          </a:graphicData>
        </a:graphic>
      </p:graphicFrame>
    </p:spTree>
    <p:extLst>
      <p:ext uri="{BB962C8B-B14F-4D97-AF65-F5344CB8AC3E}">
        <p14:creationId xmlns:p14="http://schemas.microsoft.com/office/powerpoint/2010/main" val="827258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(6 of 10)</a:t>
            </a:r>
          </a:p>
        </p:txBody>
      </p:sp>
      <p:sp>
        <p:nvSpPr>
          <p:cNvPr id="4" name="Content Placeholder 3"/>
          <p:cNvSpPr>
            <a:spLocks noGrp="1"/>
          </p:cNvSpPr>
          <p:nvPr>
            <p:ph idx="1"/>
          </p:nvPr>
        </p:nvSpPr>
        <p:spPr>
          <a:xfrm>
            <a:off x="457200" y="1600201"/>
            <a:ext cx="7467600" cy="493004"/>
          </a:xfrm>
        </p:spPr>
        <p:txBody>
          <a:bodyPr/>
          <a:lstStyle/>
          <a:p>
            <a:pPr marL="0" indent="0">
              <a:buNone/>
            </a:pPr>
            <a:r>
              <a:rPr lang="en-IN" sz="2400" b="1" dirty="0"/>
              <a:t>Two-Path Test for Nonexistence of a Limit</a:t>
            </a:r>
          </a:p>
        </p:txBody>
      </p:sp>
      <p:sp>
        <p:nvSpPr>
          <p:cNvPr id="5" name="Content Placeholder 4"/>
          <p:cNvSpPr>
            <a:spLocks noGrp="1"/>
          </p:cNvSpPr>
          <p:nvPr>
            <p:ph idx="13"/>
          </p:nvPr>
        </p:nvSpPr>
        <p:spPr>
          <a:xfrm>
            <a:off x="457200" y="2276822"/>
            <a:ext cx="1981200" cy="466390"/>
          </a:xfrm>
        </p:spPr>
        <p:txBody>
          <a:bodyPr/>
          <a:lstStyle/>
          <a:p>
            <a:pPr marL="0" indent="0">
              <a:buNone/>
            </a:pPr>
            <a:r>
              <a:rPr lang="en-IN" sz="2400" dirty="0"/>
              <a:t>If a function</a:t>
            </a:r>
          </a:p>
        </p:txBody>
      </p:sp>
      <p:graphicFrame>
        <p:nvGraphicFramePr>
          <p:cNvPr id="18" name="Object 17"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29590" y="2316574"/>
          <a:ext cx="1228337" cy="389273"/>
        </p:xfrm>
        <a:graphic>
          <a:graphicData uri="http://schemas.openxmlformats.org/presentationml/2006/ole">
            <mc:AlternateContent xmlns:mc="http://schemas.openxmlformats.org/markup-compatibility/2006">
              <mc:Choice xmlns:v="urn:schemas-microsoft-com:vml" Requires="v">
                <p:oleObj spid="_x0000_s68661" name="Equation" r:id="rId3" imgW="901440" imgH="342720" progId="Equation.DSMT4">
                  <p:embed/>
                </p:oleObj>
              </mc:Choice>
              <mc:Fallback>
                <p:oleObj name="Equation" r:id="rId3" imgW="901440" imgH="342720" progId="Equation.DSMT4">
                  <p:embed/>
                  <p:pic>
                    <p:nvPicPr>
                      <p:cNvPr id="18" name="Object 17"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529590" y="2316574"/>
                        <a:ext cx="1228337" cy="389273"/>
                      </a:xfrm>
                      <a:prstGeom prst="rect">
                        <a:avLst/>
                      </a:prstGeom>
                    </p:spPr>
                  </p:pic>
                </p:oleObj>
              </mc:Fallback>
            </mc:AlternateContent>
          </a:graphicData>
        </a:graphic>
      </p:graphicFrame>
      <p:sp>
        <p:nvSpPr>
          <p:cNvPr id="9" name="Content Placeholder 8"/>
          <p:cNvSpPr>
            <a:spLocks noGrp="1"/>
          </p:cNvSpPr>
          <p:nvPr>
            <p:ph idx="14"/>
          </p:nvPr>
        </p:nvSpPr>
        <p:spPr>
          <a:xfrm>
            <a:off x="3860133" y="2287373"/>
            <a:ext cx="4293267" cy="475766"/>
          </a:xfrm>
        </p:spPr>
        <p:txBody>
          <a:bodyPr/>
          <a:lstStyle/>
          <a:p>
            <a:pPr marL="0" indent="0">
              <a:buNone/>
            </a:pPr>
            <a:r>
              <a:rPr lang="en-IN" sz="2400" dirty="0"/>
              <a:t>has different limits along two</a:t>
            </a:r>
          </a:p>
        </p:txBody>
      </p:sp>
      <p:sp>
        <p:nvSpPr>
          <p:cNvPr id="10" name="Content Placeholder 9"/>
          <p:cNvSpPr>
            <a:spLocks noGrp="1"/>
          </p:cNvSpPr>
          <p:nvPr>
            <p:ph idx="15"/>
          </p:nvPr>
        </p:nvSpPr>
        <p:spPr>
          <a:xfrm>
            <a:off x="457200" y="2839010"/>
            <a:ext cx="7543800" cy="493086"/>
          </a:xfrm>
        </p:spPr>
        <p:txBody>
          <a:bodyPr/>
          <a:lstStyle/>
          <a:p>
            <a:pPr marL="0" indent="0">
              <a:buNone/>
            </a:pPr>
            <a:r>
              <a:rPr lang="en-IN" sz="2400" dirty="0"/>
              <a:t>different paths in the domain of </a:t>
            </a:r>
            <a:r>
              <a:rPr lang="en-IN" sz="2400" i="1" dirty="0"/>
              <a:t>f</a:t>
            </a:r>
            <a:r>
              <a:rPr lang="en-IN" sz="2400" dirty="0"/>
              <a:t> as (</a:t>
            </a:r>
            <a:r>
              <a:rPr lang="en-IN" sz="2400" i="1" dirty="0"/>
              <a:t>x</a:t>
            </a:r>
            <a:r>
              <a:rPr lang="en-IN" sz="2400" dirty="0"/>
              <a:t>, </a:t>
            </a:r>
            <a:r>
              <a:rPr lang="en-IN" sz="2400" i="1" dirty="0"/>
              <a:t>y</a:t>
            </a:r>
            <a:r>
              <a:rPr lang="en-IN" sz="2400" dirty="0"/>
              <a:t>) approaches</a:t>
            </a:r>
          </a:p>
        </p:txBody>
      </p:sp>
      <p:graphicFrame>
        <p:nvGraphicFramePr>
          <p:cNvPr id="19" name="Object 18"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4742" y="3398381"/>
          <a:ext cx="1358900" cy="441325"/>
        </p:xfrm>
        <a:graphic>
          <a:graphicData uri="http://schemas.openxmlformats.org/presentationml/2006/ole">
            <mc:AlternateContent xmlns:mc="http://schemas.openxmlformats.org/markup-compatibility/2006">
              <mc:Choice xmlns:v="urn:schemas-microsoft-com:vml" Requires="v">
                <p:oleObj spid="_x0000_s68662" name="Equation" r:id="rId5" imgW="977760" imgH="380880" progId="Equation.DSMT4">
                  <p:embed/>
                </p:oleObj>
              </mc:Choice>
              <mc:Fallback>
                <p:oleObj name="Equation" r:id="rId5" imgW="977760" imgH="380880" progId="Equation.DSMT4">
                  <p:embed/>
                  <p:pic>
                    <p:nvPicPr>
                      <p:cNvPr id="19" name="Object 18"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74742" y="3398381"/>
                        <a:ext cx="1358900" cy="441325"/>
                      </a:xfrm>
                      <a:prstGeom prst="rect">
                        <a:avLst/>
                      </a:prstGeom>
                    </p:spPr>
                  </p:pic>
                </p:oleObj>
              </mc:Fallback>
            </mc:AlternateContent>
          </a:graphicData>
        </a:graphic>
      </p:graphicFrame>
      <p:sp>
        <p:nvSpPr>
          <p:cNvPr id="11" name="Content Placeholder 10"/>
          <p:cNvSpPr>
            <a:spLocks noGrp="1"/>
          </p:cNvSpPr>
          <p:nvPr>
            <p:ph idx="16"/>
          </p:nvPr>
        </p:nvSpPr>
        <p:spPr>
          <a:xfrm>
            <a:off x="1966991" y="3421694"/>
            <a:ext cx="838201" cy="467789"/>
          </a:xfrm>
        </p:spPr>
        <p:txBody>
          <a:bodyPr/>
          <a:lstStyle/>
          <a:p>
            <a:pPr marL="0" indent="0">
              <a:buNone/>
            </a:pPr>
            <a:r>
              <a:rPr lang="en-IN" sz="2400" dirty="0"/>
              <a:t>then</a:t>
            </a:r>
          </a:p>
        </p:txBody>
      </p:sp>
      <p:graphicFrame>
        <p:nvGraphicFramePr>
          <p:cNvPr id="20" name="Object 19" descr="limit sub (x, y) approaches (x sub 0, y sub 0),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96119" y="3438286"/>
          <a:ext cx="3549650" cy="496888"/>
        </p:xfrm>
        <a:graphic>
          <a:graphicData uri="http://schemas.openxmlformats.org/presentationml/2006/ole">
            <mc:AlternateContent xmlns:mc="http://schemas.openxmlformats.org/markup-compatibility/2006">
              <mc:Choice xmlns:v="urn:schemas-microsoft-com:vml" Requires="v">
                <p:oleObj spid="_x0000_s68663" name="Equation" r:id="rId7" imgW="2552400" imgH="431640" progId="Equation.DSMT4">
                  <p:embed/>
                </p:oleObj>
              </mc:Choice>
              <mc:Fallback>
                <p:oleObj name="Equation" r:id="rId7" imgW="2552400" imgH="431640" progId="Equation.DSMT4">
                  <p:embed/>
                  <p:pic>
                    <p:nvPicPr>
                      <p:cNvPr id="20" name="Object 19" descr="limit sub (x, y) approaches (x sub 0, y sub 0), f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896119" y="3438286"/>
                        <a:ext cx="3549650" cy="496888"/>
                      </a:xfrm>
                      <a:prstGeom prst="rect">
                        <a:avLst/>
                      </a:prstGeom>
                    </p:spPr>
                  </p:pic>
                </p:oleObj>
              </mc:Fallback>
            </mc:AlternateContent>
          </a:graphicData>
        </a:graphic>
      </p:graphicFrame>
      <p:sp>
        <p:nvSpPr>
          <p:cNvPr id="12" name="Content Placeholder 11"/>
          <p:cNvSpPr>
            <a:spLocks noGrp="1"/>
          </p:cNvSpPr>
          <p:nvPr>
            <p:ph idx="17"/>
          </p:nvPr>
        </p:nvSpPr>
        <p:spPr>
          <a:xfrm>
            <a:off x="457200" y="4070521"/>
            <a:ext cx="2971800" cy="491460"/>
          </a:xfrm>
        </p:spPr>
        <p:txBody>
          <a:bodyPr/>
          <a:lstStyle/>
          <a:p>
            <a:pPr marL="0" indent="0">
              <a:buNone/>
            </a:pPr>
            <a:r>
              <a:rPr lang="en-IN" sz="2400" dirty="0"/>
              <a:t>does not exist.</a:t>
            </a:r>
            <a:endParaRPr lang="en-US" sz="2400" b="1" dirty="0"/>
          </a:p>
        </p:txBody>
      </p:sp>
    </p:spTree>
    <p:extLst>
      <p:ext uri="{BB962C8B-B14F-4D97-AF65-F5344CB8AC3E}">
        <p14:creationId xmlns:p14="http://schemas.microsoft.com/office/powerpoint/2010/main" val="7561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(7 of 10)</a:t>
            </a:r>
          </a:p>
        </p:txBody>
      </p:sp>
      <p:pic>
        <p:nvPicPr>
          <p:cNvPr id="14" name="Content Placeholder 13" descr="Two graphs, a and b, of a computer generated graph and lines with labels. For long description in Notes pane, press F6.">
            <a:extLst>
              <a:ext uri="{FF2B5EF4-FFF2-40B4-BE49-F238E27FC236}">
                <a16:creationId xmlns:a16="http://schemas.microsoft.com/office/drawing/2014/main" id="{1C85C108-B4B5-4D72-8177-31B65860D8E3}"/>
              </a:ext>
            </a:extLst>
          </p:cNvPr>
          <p:cNvPicPr>
            <a:picLocks noGrp="1" noChangeAspect="1"/>
          </p:cNvPicPr>
          <p:nvPr>
            <p:ph idx="18"/>
          </p:nvPr>
        </p:nvPicPr>
        <p:blipFill>
          <a:blip r:embed="rId4">
            <a:extLst>
              <a:ext uri="{28A0092B-C50C-407E-A947-70E740481C1C}">
                <a14:useLocalDpi xmlns:a14="http://schemas.microsoft.com/office/drawing/2010/main" val="0"/>
              </a:ext>
            </a:extLst>
          </a:blip>
          <a:stretch>
            <a:fillRect/>
          </a:stretch>
        </p:blipFill>
        <p:spPr>
          <a:xfrm>
            <a:off x="1524000" y="1703916"/>
            <a:ext cx="6153579" cy="2940648"/>
          </a:xfrm>
        </p:spPr>
      </p:pic>
      <p:sp>
        <p:nvSpPr>
          <p:cNvPr id="4" name="Content Placeholder 3"/>
          <p:cNvSpPr>
            <a:spLocks noGrp="1"/>
          </p:cNvSpPr>
          <p:nvPr>
            <p:ph idx="1"/>
          </p:nvPr>
        </p:nvSpPr>
        <p:spPr>
          <a:xfrm>
            <a:off x="457200" y="5067144"/>
            <a:ext cx="2357673" cy="419256"/>
          </a:xfrm>
        </p:spPr>
        <p:txBody>
          <a:bodyPr/>
          <a:lstStyle/>
          <a:p>
            <a:pPr marL="0" indent="0">
              <a:buNone/>
            </a:pPr>
            <a:r>
              <a:rPr lang="en-IN" sz="2400" dirty="0"/>
              <a:t>(a) The graph of</a:t>
            </a:r>
          </a:p>
        </p:txBody>
      </p:sp>
      <p:graphicFrame>
        <p:nvGraphicFramePr>
          <p:cNvPr id="9" name="Object 8" descr="f of x and y = start fraction 2 x squared y over left parenthesis x to the fourth power + y squared right parenthesis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33354" y="4936061"/>
          <a:ext cx="2665694" cy="771549"/>
        </p:xfrm>
        <a:graphic>
          <a:graphicData uri="http://schemas.openxmlformats.org/presentationml/2006/ole">
            <mc:AlternateContent xmlns:mc="http://schemas.openxmlformats.org/markup-compatibility/2006">
              <mc:Choice xmlns:v="urn:schemas-microsoft-com:vml" Requires="v">
                <p:oleObj spid="_x0000_s69668" name="Equation" r:id="rId5" imgW="2412720" imgH="838080" progId="Equation.DSMT4">
                  <p:embed/>
                </p:oleObj>
              </mc:Choice>
              <mc:Fallback>
                <p:oleObj name="Equation" r:id="rId5" imgW="2412720" imgH="838080" progId="Equation.DSMT4">
                  <p:embed/>
                  <p:pic>
                    <p:nvPicPr>
                      <p:cNvPr id="9" name="Object 8" descr="f of x and y = start fraction 2 x squared y over left parenthesis x to the fourth power + y squared right parenthesis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933354" y="4936061"/>
                        <a:ext cx="2665694" cy="771549"/>
                      </a:xfrm>
                      <a:prstGeom prst="rect">
                        <a:avLst/>
                      </a:prstGeom>
                    </p:spPr>
                  </p:pic>
                </p:oleObj>
              </mc:Fallback>
            </mc:AlternateContent>
          </a:graphicData>
        </a:graphic>
      </p:graphicFrame>
      <p:sp>
        <p:nvSpPr>
          <p:cNvPr id="5" name="Content Placeholder 4"/>
          <p:cNvSpPr>
            <a:spLocks noGrp="1"/>
          </p:cNvSpPr>
          <p:nvPr>
            <p:ph idx="13"/>
          </p:nvPr>
        </p:nvSpPr>
        <p:spPr>
          <a:xfrm>
            <a:off x="5717529" y="5143344"/>
            <a:ext cx="2665695" cy="419256"/>
          </a:xfrm>
        </p:spPr>
        <p:txBody>
          <a:bodyPr/>
          <a:lstStyle/>
          <a:p>
            <a:pPr marL="0" indent="0">
              <a:buNone/>
            </a:pPr>
            <a:r>
              <a:rPr lang="es-ES" sz="2400" dirty="0"/>
              <a:t>(b) Along each </a:t>
            </a:r>
            <a:r>
              <a:rPr lang="en-IN" sz="2400" dirty="0"/>
              <a:t>path</a:t>
            </a:r>
          </a:p>
        </p:txBody>
      </p:sp>
      <p:graphicFrame>
        <p:nvGraphicFramePr>
          <p:cNvPr id="10" name="Object 9" descr="y = k x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0261" y="5777897"/>
          <a:ext cx="1292339" cy="486853"/>
        </p:xfrm>
        <a:graphic>
          <a:graphicData uri="http://schemas.openxmlformats.org/presentationml/2006/ole">
            <mc:AlternateContent xmlns:mc="http://schemas.openxmlformats.org/markup-compatibility/2006">
              <mc:Choice xmlns:v="urn:schemas-microsoft-com:vml" Requires="v">
                <p:oleObj spid="_x0000_s69669" name="Equation" r:id="rId7" imgW="901440" imgH="406080" progId="Equation.DSMT4">
                  <p:embed/>
                </p:oleObj>
              </mc:Choice>
              <mc:Fallback>
                <p:oleObj name="Equation" r:id="rId7" imgW="901440" imgH="406080" progId="Equation.DSMT4">
                  <p:embed/>
                  <p:pic>
                    <p:nvPicPr>
                      <p:cNvPr id="10" name="Object 9" descr="y = k x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60261" y="5777897"/>
                        <a:ext cx="1292339" cy="486853"/>
                      </a:xfrm>
                      <a:prstGeom prst="rect">
                        <a:avLst/>
                      </a:prstGeom>
                    </p:spPr>
                  </p:pic>
                </p:oleObj>
              </mc:Fallback>
            </mc:AlternateContent>
          </a:graphicData>
        </a:graphic>
      </p:graphicFrame>
      <p:sp>
        <p:nvSpPr>
          <p:cNvPr id="7" name="Content Placeholder 6"/>
          <p:cNvSpPr>
            <a:spLocks noGrp="1"/>
          </p:cNvSpPr>
          <p:nvPr>
            <p:ph idx="14"/>
          </p:nvPr>
        </p:nvSpPr>
        <p:spPr>
          <a:xfrm>
            <a:off x="1824318" y="5829144"/>
            <a:ext cx="5871882" cy="419256"/>
          </a:xfrm>
        </p:spPr>
        <p:txBody>
          <a:bodyPr/>
          <a:lstStyle/>
          <a:p>
            <a:pPr marL="0" indent="0">
              <a:buNone/>
            </a:pPr>
            <a:r>
              <a:rPr lang="en-IN" sz="2400" dirty="0"/>
              <a:t>the value of </a:t>
            </a:r>
            <a:r>
              <a:rPr lang="en-IN" sz="2400" i="1" dirty="0"/>
              <a:t>f</a:t>
            </a:r>
            <a:r>
              <a:rPr lang="en-IN" sz="2400" dirty="0"/>
              <a:t> is constant, but varies with </a:t>
            </a:r>
            <a:r>
              <a:rPr lang="en-IN" sz="2400" i="1" dirty="0"/>
              <a:t>k.</a:t>
            </a:r>
            <a:endParaRPr lang="en-IN" sz="2400" dirty="0"/>
          </a:p>
        </p:txBody>
      </p:sp>
    </p:spTree>
    <p:extLst>
      <p:ext uri="{BB962C8B-B14F-4D97-AF65-F5344CB8AC3E}">
        <p14:creationId xmlns:p14="http://schemas.microsoft.com/office/powerpoint/2010/main" val="1128645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(8 of 10)</a:t>
            </a:r>
          </a:p>
        </p:txBody>
      </p:sp>
      <p:sp>
        <p:nvSpPr>
          <p:cNvPr id="3" name="Content Placeholder 2"/>
          <p:cNvSpPr>
            <a:spLocks noGrp="1"/>
          </p:cNvSpPr>
          <p:nvPr>
            <p:ph idx="1"/>
          </p:nvPr>
        </p:nvSpPr>
        <p:spPr>
          <a:xfrm>
            <a:off x="457200" y="1600200"/>
            <a:ext cx="4648200" cy="426904"/>
          </a:xfrm>
        </p:spPr>
        <p:txBody>
          <a:bodyPr/>
          <a:lstStyle/>
          <a:p>
            <a:pPr marL="0" indent="0">
              <a:buNone/>
            </a:pPr>
            <a:r>
              <a:rPr lang="en-IN" sz="2400" b="1" dirty="0"/>
              <a:t>Example:</a:t>
            </a:r>
            <a:r>
              <a:rPr lang="en-IN" sz="2400" dirty="0"/>
              <a:t> Show that the function</a:t>
            </a:r>
          </a:p>
        </p:txBody>
      </p:sp>
      <p:graphicFrame>
        <p:nvGraphicFramePr>
          <p:cNvPr id="14" name="Object 13" descr="f of x and y = start fraction 2 x squared y over x to the fourth power + y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24200" y="2133600"/>
          <a:ext cx="2701659" cy="880404"/>
        </p:xfrm>
        <a:graphic>
          <a:graphicData uri="http://schemas.openxmlformats.org/presentationml/2006/ole">
            <mc:AlternateContent xmlns:mc="http://schemas.openxmlformats.org/markup-compatibility/2006">
              <mc:Choice xmlns:v="urn:schemas-microsoft-com:vml" Requires="v">
                <p:oleObj spid="_x0000_s70709" name="Equation" r:id="rId3" imgW="2133360" imgH="838080" progId="Equation.DSMT4">
                  <p:embed/>
                </p:oleObj>
              </mc:Choice>
              <mc:Fallback>
                <p:oleObj name="Equation" r:id="rId3" imgW="2133360" imgH="838080" progId="Equation.DSMT4">
                  <p:embed/>
                  <p:pic>
                    <p:nvPicPr>
                      <p:cNvPr id="14" name="Object 13" descr="f of x and y = start fraction 2 x squared y over x to the fourth power + y squared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124200" y="2133600"/>
                        <a:ext cx="2701659" cy="880404"/>
                      </a:xfrm>
                      <a:prstGeom prst="rect">
                        <a:avLst/>
                      </a:prstGeom>
                    </p:spPr>
                  </p:pic>
                </p:oleObj>
              </mc:Fallback>
            </mc:AlternateContent>
          </a:graphicData>
        </a:graphic>
      </p:graphicFrame>
      <p:sp>
        <p:nvSpPr>
          <p:cNvPr id="4" name="Content Placeholder 3"/>
          <p:cNvSpPr>
            <a:spLocks noGrp="1"/>
          </p:cNvSpPr>
          <p:nvPr>
            <p:ph idx="13"/>
          </p:nvPr>
        </p:nvSpPr>
        <p:spPr>
          <a:xfrm>
            <a:off x="457200" y="3120501"/>
            <a:ext cx="5638800" cy="460900"/>
          </a:xfrm>
        </p:spPr>
        <p:txBody>
          <a:bodyPr/>
          <a:lstStyle/>
          <a:p>
            <a:pPr marL="0" indent="0">
              <a:buNone/>
            </a:pPr>
            <a:r>
              <a:rPr lang="en-IN" sz="2400" dirty="0"/>
              <a:t>has no limit as (</a:t>
            </a:r>
            <a:r>
              <a:rPr lang="en-IN" sz="2400" i="1" dirty="0"/>
              <a:t>x</a:t>
            </a:r>
            <a:r>
              <a:rPr lang="en-IN" sz="2400" dirty="0"/>
              <a:t>, </a:t>
            </a:r>
            <a:r>
              <a:rPr lang="en-IN" sz="2400" i="1" dirty="0"/>
              <a:t>y</a:t>
            </a:r>
            <a:r>
              <a:rPr lang="en-IN" sz="2400" dirty="0"/>
              <a:t>) approaches (0, 0).</a:t>
            </a:r>
          </a:p>
        </p:txBody>
      </p:sp>
      <p:sp>
        <p:nvSpPr>
          <p:cNvPr id="5" name="Content Placeholder 4"/>
          <p:cNvSpPr>
            <a:spLocks noGrp="1"/>
          </p:cNvSpPr>
          <p:nvPr>
            <p:ph idx="14"/>
          </p:nvPr>
        </p:nvSpPr>
        <p:spPr>
          <a:xfrm>
            <a:off x="443753" y="3863247"/>
            <a:ext cx="7557247" cy="422313"/>
          </a:xfrm>
        </p:spPr>
        <p:txBody>
          <a:bodyPr/>
          <a:lstStyle/>
          <a:p>
            <a:pPr marL="0" indent="0">
              <a:buNone/>
            </a:pPr>
            <a:r>
              <a:rPr lang="en-IN" sz="2400" b="1" dirty="0"/>
              <a:t>Solution: </a:t>
            </a:r>
            <a:r>
              <a:rPr lang="en-IN" sz="2400" dirty="0"/>
              <a:t>We examine the values of </a:t>
            </a:r>
            <a:r>
              <a:rPr lang="en-IN" sz="2400" i="1" dirty="0"/>
              <a:t>f</a:t>
            </a:r>
            <a:r>
              <a:rPr lang="en-IN" sz="2400" dirty="0"/>
              <a:t> along parabolic</a:t>
            </a:r>
          </a:p>
        </p:txBody>
      </p:sp>
      <p:sp>
        <p:nvSpPr>
          <p:cNvPr id="6" name="Content Placeholder 5"/>
          <p:cNvSpPr>
            <a:spLocks noGrp="1"/>
          </p:cNvSpPr>
          <p:nvPr>
            <p:ph idx="15"/>
          </p:nvPr>
        </p:nvSpPr>
        <p:spPr>
          <a:xfrm>
            <a:off x="443753" y="4340645"/>
            <a:ext cx="5652247" cy="418641"/>
          </a:xfrm>
        </p:spPr>
        <p:txBody>
          <a:bodyPr/>
          <a:lstStyle/>
          <a:p>
            <a:pPr marL="0" indent="0">
              <a:buNone/>
            </a:pPr>
            <a:r>
              <a:rPr lang="en-IN" sz="2400" dirty="0"/>
              <a:t>curves that end at (0, 0). Along the curve</a:t>
            </a:r>
          </a:p>
        </p:txBody>
      </p:sp>
      <p:graphicFrame>
        <p:nvGraphicFramePr>
          <p:cNvPr id="15" name="Object 14" descr="y = k x squared, x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236768" y="4340052"/>
          <a:ext cx="2063579" cy="408730"/>
        </p:xfrm>
        <a:graphic>
          <a:graphicData uri="http://schemas.openxmlformats.org/presentationml/2006/ole">
            <mc:AlternateContent xmlns:mc="http://schemas.openxmlformats.org/markup-compatibility/2006">
              <mc:Choice xmlns:v="urn:schemas-microsoft-com:vml" Requires="v">
                <p:oleObj spid="_x0000_s70710" name="Equation" r:id="rId5" imgW="1714320" imgH="406080" progId="Equation.DSMT4">
                  <p:embed/>
                </p:oleObj>
              </mc:Choice>
              <mc:Fallback>
                <p:oleObj name="Equation" r:id="rId5" imgW="1714320" imgH="406080" progId="Equation.DSMT4">
                  <p:embed/>
                  <p:pic>
                    <p:nvPicPr>
                      <p:cNvPr id="15" name="Object 14" descr="y = k x squared, x does not equal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236768" y="4340052"/>
                        <a:ext cx="2063579" cy="408730"/>
                      </a:xfrm>
                      <a:prstGeom prst="rect">
                        <a:avLst/>
                      </a:prstGeom>
                    </p:spPr>
                  </p:pic>
                </p:oleObj>
              </mc:Fallback>
            </mc:AlternateContent>
          </a:graphicData>
        </a:graphic>
      </p:graphicFrame>
      <p:sp>
        <p:nvSpPr>
          <p:cNvPr id="7" name="Content Placeholder 6"/>
          <p:cNvSpPr>
            <a:spLocks noGrp="1"/>
          </p:cNvSpPr>
          <p:nvPr>
            <p:ph idx="16"/>
          </p:nvPr>
        </p:nvSpPr>
        <p:spPr>
          <a:xfrm>
            <a:off x="443753" y="4826990"/>
            <a:ext cx="5042647" cy="407703"/>
          </a:xfrm>
        </p:spPr>
        <p:txBody>
          <a:bodyPr/>
          <a:lstStyle/>
          <a:p>
            <a:pPr marL="0" indent="0">
              <a:buNone/>
            </a:pPr>
            <a:r>
              <a:rPr lang="en-IN" sz="2400" dirty="0"/>
              <a:t>the function has the constant value</a:t>
            </a:r>
          </a:p>
        </p:txBody>
      </p:sp>
      <p:graphicFrame>
        <p:nvGraphicFramePr>
          <p:cNvPr id="16" name="Object 15" descr="f of x and y, given y = k x squared, = start fraction 2 x squared y over x to the fourth power + y squared end fraction, given y = k x squared, = start fraction 2 x squared left parenthesis k x squared right parenthesis over x to the fourth power + left parenthesis k x squared right parenthesis squared end fraction = start fraction 2 k x to the fourth power over x to the fourth power + k squared, x to the fourth power end fraction = start fraction 2 k over 1 + k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09600" y="5313814"/>
          <a:ext cx="7848600" cy="872618"/>
        </p:xfrm>
        <a:graphic>
          <a:graphicData uri="http://schemas.openxmlformats.org/presentationml/2006/ole">
            <mc:AlternateContent xmlns:mc="http://schemas.openxmlformats.org/markup-compatibility/2006">
              <mc:Choice xmlns:v="urn:schemas-microsoft-com:vml" Requires="v">
                <p:oleObj spid="_x0000_s70711" name="Equation" r:id="rId7" imgW="7505640" imgH="952200" progId="Equation.DSMT4">
                  <p:embed/>
                </p:oleObj>
              </mc:Choice>
              <mc:Fallback>
                <p:oleObj name="Equation" r:id="rId7" imgW="7505640" imgH="952200" progId="Equation.DSMT4">
                  <p:embed/>
                  <p:pic>
                    <p:nvPicPr>
                      <p:cNvPr id="16" name="Object 15" descr="f of x and y, given y = k x squared, = start fraction 2 x squared y over x to the fourth power + y squared end fraction, given y = k x squared, = start fraction 2 x squared left parenthesis k x squared right parenthesis over x to the fourth power + left parenthesis k x squared right parenthesis squared end fraction = start fraction 2 k x to the fourth power over x to the fourth power + k squared, x to the fourth power end fraction = start fraction 2 k over 1 + k squared end fract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09600" y="5313814"/>
                        <a:ext cx="7848600" cy="872618"/>
                      </a:xfrm>
                      <a:prstGeom prst="rect">
                        <a:avLst/>
                      </a:prstGeom>
                    </p:spPr>
                  </p:pic>
                </p:oleObj>
              </mc:Fallback>
            </mc:AlternateContent>
          </a:graphicData>
        </a:graphic>
      </p:graphicFrame>
    </p:spTree>
    <p:extLst>
      <p:ext uri="{BB962C8B-B14F-4D97-AF65-F5344CB8AC3E}">
        <p14:creationId xmlns:p14="http://schemas.microsoft.com/office/powerpoint/2010/main" val="256654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(9 of 10)</a:t>
            </a:r>
          </a:p>
        </p:txBody>
      </p:sp>
      <p:sp>
        <p:nvSpPr>
          <p:cNvPr id="3" name="Content Placeholder 2"/>
          <p:cNvSpPr>
            <a:spLocks noGrp="1"/>
          </p:cNvSpPr>
          <p:nvPr>
            <p:ph idx="1"/>
          </p:nvPr>
        </p:nvSpPr>
        <p:spPr>
          <a:xfrm>
            <a:off x="457200" y="1600200"/>
            <a:ext cx="3886200" cy="533400"/>
          </a:xfrm>
        </p:spPr>
        <p:txBody>
          <a:bodyPr/>
          <a:lstStyle/>
          <a:p>
            <a:pPr marL="0" indent="0">
              <a:buNone/>
            </a:pPr>
            <a:r>
              <a:rPr lang="en-IN" b="1" dirty="0"/>
              <a:t>Solution </a:t>
            </a:r>
            <a:r>
              <a:rPr lang="en-US" b="1" dirty="0"/>
              <a:t>(concluded):</a:t>
            </a:r>
          </a:p>
        </p:txBody>
      </p:sp>
      <p:sp>
        <p:nvSpPr>
          <p:cNvPr id="4" name="Content Placeholder 3"/>
          <p:cNvSpPr>
            <a:spLocks noGrp="1"/>
          </p:cNvSpPr>
          <p:nvPr>
            <p:ph idx="13"/>
          </p:nvPr>
        </p:nvSpPr>
        <p:spPr>
          <a:xfrm>
            <a:off x="457200" y="2264885"/>
            <a:ext cx="1834308" cy="478315"/>
          </a:xfrm>
        </p:spPr>
        <p:txBody>
          <a:bodyPr/>
          <a:lstStyle/>
          <a:p>
            <a:pPr marL="0" indent="0">
              <a:buNone/>
            </a:pPr>
            <a:r>
              <a:rPr lang="en-IN" dirty="0"/>
              <a:t>Therefore,</a:t>
            </a:r>
          </a:p>
        </p:txBody>
      </p:sp>
      <p:graphicFrame>
        <p:nvGraphicFramePr>
          <p:cNvPr id="14" name="Object 13" descr="limit of f of x and y, as (x, y) approaches (0, 0) along y = k x squared, = limit of left bracket f of x and y given y = k x squared right bracket, as (x, y) approaches (0, 0), = start fraction 2 k over 1 + k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78766" y="3075421"/>
          <a:ext cx="7855634" cy="1036939"/>
        </p:xfrm>
        <a:graphic>
          <a:graphicData uri="http://schemas.openxmlformats.org/presentationml/2006/ole">
            <mc:AlternateContent xmlns:mc="http://schemas.openxmlformats.org/markup-compatibility/2006">
              <mc:Choice xmlns:v="urn:schemas-microsoft-com:vml" Requires="v">
                <p:oleObj spid="_x0000_s71699" name="Equation" r:id="rId3" imgW="6134040" imgH="939600" progId="Equation.DSMT4">
                  <p:embed/>
                </p:oleObj>
              </mc:Choice>
              <mc:Fallback>
                <p:oleObj name="Equation" r:id="rId3" imgW="6134040" imgH="939600" progId="Equation.DSMT4">
                  <p:embed/>
                  <p:pic>
                    <p:nvPicPr>
                      <p:cNvPr id="14" name="Object 13" descr="limit of f of x and y, as (x, y) approaches (0, 0) along y = k x squared, = limit of left bracket f of x and y given y = k x squared right bracket, as (x, y) approaches (0, 0), = start fraction 2 k over 1 + k squared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78766" y="3075421"/>
                        <a:ext cx="7855634" cy="1036939"/>
                      </a:xfrm>
                      <a:prstGeom prst="rect">
                        <a:avLst/>
                      </a:prstGeom>
                    </p:spPr>
                  </p:pic>
                </p:oleObj>
              </mc:Fallback>
            </mc:AlternateContent>
          </a:graphicData>
        </a:graphic>
      </p:graphicFrame>
      <p:sp>
        <p:nvSpPr>
          <p:cNvPr id="5" name="Content Placeholder 4"/>
          <p:cNvSpPr>
            <a:spLocks noGrp="1"/>
          </p:cNvSpPr>
          <p:nvPr>
            <p:ph idx="14"/>
          </p:nvPr>
        </p:nvSpPr>
        <p:spPr>
          <a:xfrm>
            <a:off x="443753" y="4499664"/>
            <a:ext cx="7023847" cy="1443936"/>
          </a:xfrm>
        </p:spPr>
        <p:txBody>
          <a:bodyPr/>
          <a:lstStyle/>
          <a:p>
            <a:pPr marL="0" indent="0">
              <a:buNone/>
            </a:pPr>
            <a:r>
              <a:rPr lang="en-IN" dirty="0"/>
              <a:t>This limit varies with the path of approach. By the two-path test, </a:t>
            </a:r>
            <a:r>
              <a:rPr lang="en-IN" i="1" dirty="0"/>
              <a:t>f </a:t>
            </a:r>
            <a:r>
              <a:rPr lang="en-IN" dirty="0"/>
              <a:t>has no limit as (</a:t>
            </a:r>
            <a:r>
              <a:rPr lang="en-IN" i="1" dirty="0"/>
              <a:t>x</a:t>
            </a:r>
            <a:r>
              <a:rPr lang="en-IN" dirty="0"/>
              <a:t>, </a:t>
            </a:r>
            <a:r>
              <a:rPr lang="en-IN" i="1" dirty="0"/>
              <a:t>y</a:t>
            </a:r>
            <a:r>
              <a:rPr lang="en-IN" dirty="0"/>
              <a:t>) approaches (0, 0).</a:t>
            </a:r>
          </a:p>
        </p:txBody>
      </p:sp>
    </p:spTree>
    <p:extLst>
      <p:ext uri="{BB962C8B-B14F-4D97-AF65-F5344CB8AC3E}">
        <p14:creationId xmlns:p14="http://schemas.microsoft.com/office/powerpoint/2010/main" val="2317444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Continuity </a:t>
            </a:r>
            <a:r>
              <a:rPr lang="en-IN" sz="2000" b="0" dirty="0"/>
              <a:t>(10 of 10)</a:t>
            </a:r>
          </a:p>
        </p:txBody>
      </p:sp>
      <p:sp>
        <p:nvSpPr>
          <p:cNvPr id="3" name="Content Placeholder 2"/>
          <p:cNvSpPr>
            <a:spLocks noGrp="1"/>
          </p:cNvSpPr>
          <p:nvPr>
            <p:ph idx="1"/>
          </p:nvPr>
        </p:nvSpPr>
        <p:spPr>
          <a:xfrm>
            <a:off x="457200" y="1600200"/>
            <a:ext cx="4876800" cy="476250"/>
          </a:xfrm>
        </p:spPr>
        <p:txBody>
          <a:bodyPr/>
          <a:lstStyle/>
          <a:p>
            <a:pPr marL="0" indent="0">
              <a:buNone/>
            </a:pPr>
            <a:r>
              <a:rPr lang="en-IN" b="1" dirty="0"/>
              <a:t>Continuity of Compositions</a:t>
            </a:r>
          </a:p>
        </p:txBody>
      </p:sp>
      <p:sp>
        <p:nvSpPr>
          <p:cNvPr id="4" name="Content Placeholder 3"/>
          <p:cNvSpPr>
            <a:spLocks noGrp="1"/>
          </p:cNvSpPr>
          <p:nvPr>
            <p:ph idx="13"/>
          </p:nvPr>
        </p:nvSpPr>
        <p:spPr>
          <a:xfrm>
            <a:off x="457200" y="2242851"/>
            <a:ext cx="3124200" cy="500349"/>
          </a:xfrm>
        </p:spPr>
        <p:txBody>
          <a:bodyPr/>
          <a:lstStyle/>
          <a:p>
            <a:pPr marL="0" indent="0">
              <a:buNone/>
            </a:pPr>
            <a:r>
              <a:rPr lang="en-IN" dirty="0"/>
              <a:t>If </a:t>
            </a:r>
            <a:r>
              <a:rPr lang="en-IN" i="1" dirty="0"/>
              <a:t>f</a:t>
            </a:r>
            <a:r>
              <a:rPr lang="en-IN" dirty="0"/>
              <a:t> is continuous at</a:t>
            </a:r>
          </a:p>
        </p:txBody>
      </p:sp>
      <p:graphicFrame>
        <p:nvGraphicFramePr>
          <p:cNvPr id="14" name="Object 13"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54999" y="2259138"/>
          <a:ext cx="1282700" cy="445738"/>
        </p:xfrm>
        <a:graphic>
          <a:graphicData uri="http://schemas.openxmlformats.org/presentationml/2006/ole">
            <mc:AlternateContent xmlns:mc="http://schemas.openxmlformats.org/markup-compatibility/2006">
              <mc:Choice xmlns:v="urn:schemas-microsoft-com:vml" Requires="v">
                <p:oleObj spid="_x0000_s72791" name="Equation" r:id="rId3" imgW="914400" imgH="380880" progId="Equation.DSMT4">
                  <p:embed/>
                </p:oleObj>
              </mc:Choice>
              <mc:Fallback>
                <p:oleObj name="Equation" r:id="rId3" imgW="914400" imgH="380880" progId="Equation.DSMT4">
                  <p:embed/>
                  <p:pic>
                    <p:nvPicPr>
                      <p:cNvPr id="14" name="Object 13" descr="(x sub 0,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654999" y="2259138"/>
                        <a:ext cx="1282700" cy="445738"/>
                      </a:xfrm>
                      <a:prstGeom prst="rect">
                        <a:avLst/>
                      </a:prstGeom>
                    </p:spPr>
                  </p:pic>
                </p:oleObj>
              </mc:Fallback>
            </mc:AlternateContent>
          </a:graphicData>
        </a:graphic>
      </p:graphicFrame>
      <p:sp>
        <p:nvSpPr>
          <p:cNvPr id="5" name="Content Placeholder 4"/>
          <p:cNvSpPr>
            <a:spLocks noGrp="1"/>
          </p:cNvSpPr>
          <p:nvPr>
            <p:ph idx="14"/>
          </p:nvPr>
        </p:nvSpPr>
        <p:spPr>
          <a:xfrm>
            <a:off x="5044350" y="2242851"/>
            <a:ext cx="2880450" cy="500349"/>
          </a:xfrm>
        </p:spPr>
        <p:txBody>
          <a:bodyPr/>
          <a:lstStyle/>
          <a:p>
            <a:pPr marL="0" indent="0">
              <a:buNone/>
            </a:pPr>
            <a:r>
              <a:rPr lang="en-IN" dirty="0"/>
              <a:t>and </a:t>
            </a:r>
            <a:r>
              <a:rPr lang="en-IN" i="1" dirty="0"/>
              <a:t>g </a:t>
            </a:r>
            <a:r>
              <a:rPr lang="en-IN" dirty="0"/>
              <a:t>is a single-</a:t>
            </a:r>
          </a:p>
        </p:txBody>
      </p:sp>
      <p:sp>
        <p:nvSpPr>
          <p:cNvPr id="6" name="Content Placeholder 5"/>
          <p:cNvSpPr>
            <a:spLocks noGrp="1"/>
          </p:cNvSpPr>
          <p:nvPr>
            <p:ph idx="15"/>
          </p:nvPr>
        </p:nvSpPr>
        <p:spPr>
          <a:xfrm>
            <a:off x="457198" y="2798285"/>
            <a:ext cx="5007167" cy="478315"/>
          </a:xfrm>
        </p:spPr>
        <p:txBody>
          <a:bodyPr/>
          <a:lstStyle/>
          <a:p>
            <a:pPr marL="0" indent="0">
              <a:buNone/>
            </a:pPr>
            <a:r>
              <a:rPr lang="en-IN" dirty="0"/>
              <a:t>variable function continuous at</a:t>
            </a:r>
          </a:p>
        </p:txBody>
      </p:sp>
      <p:graphicFrame>
        <p:nvGraphicFramePr>
          <p:cNvPr id="15" name="Object 14" descr="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564912" y="2802292"/>
          <a:ext cx="1642055" cy="432200"/>
        </p:xfrm>
        <a:graphic>
          <a:graphicData uri="http://schemas.openxmlformats.org/presentationml/2006/ole">
            <mc:AlternateContent xmlns:mc="http://schemas.openxmlformats.org/markup-compatibility/2006">
              <mc:Choice xmlns:v="urn:schemas-microsoft-com:vml" Requires="v">
                <p:oleObj spid="_x0000_s72792" name="Equation" r:id="rId5" imgW="1206360" imgH="380880" progId="Equation.DSMT4">
                  <p:embed/>
                </p:oleObj>
              </mc:Choice>
              <mc:Fallback>
                <p:oleObj name="Equation" r:id="rId5" imgW="1206360" imgH="380880" progId="Equation.DSMT4">
                  <p:embed/>
                  <p:pic>
                    <p:nvPicPr>
                      <p:cNvPr id="15" name="Object 14" descr="f of x sub 0 and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564912" y="2802292"/>
                        <a:ext cx="1642055" cy="432200"/>
                      </a:xfrm>
                      <a:prstGeom prst="rect">
                        <a:avLst/>
                      </a:prstGeom>
                    </p:spPr>
                  </p:pic>
                </p:oleObj>
              </mc:Fallback>
            </mc:AlternateContent>
          </a:graphicData>
        </a:graphic>
      </p:graphicFrame>
      <p:sp>
        <p:nvSpPr>
          <p:cNvPr id="7" name="Content Placeholder 6"/>
          <p:cNvSpPr>
            <a:spLocks noGrp="1"/>
          </p:cNvSpPr>
          <p:nvPr>
            <p:ph idx="16"/>
          </p:nvPr>
        </p:nvSpPr>
        <p:spPr>
          <a:xfrm>
            <a:off x="443753" y="3331684"/>
            <a:ext cx="3442447" cy="478316"/>
          </a:xfrm>
        </p:spPr>
        <p:txBody>
          <a:bodyPr/>
          <a:lstStyle/>
          <a:p>
            <a:pPr marL="0" indent="0">
              <a:buNone/>
            </a:pPr>
            <a:r>
              <a:rPr lang="en-IN" dirty="0"/>
              <a:t>then the composition</a:t>
            </a:r>
          </a:p>
        </p:txBody>
      </p:sp>
      <p:graphicFrame>
        <p:nvGraphicFramePr>
          <p:cNvPr id="16" name="Object 15" descr="h = g composition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990975" y="3378033"/>
          <a:ext cx="1532335" cy="389110"/>
        </p:xfrm>
        <a:graphic>
          <a:graphicData uri="http://schemas.openxmlformats.org/presentationml/2006/ole">
            <mc:AlternateContent xmlns:mc="http://schemas.openxmlformats.org/markup-compatibility/2006">
              <mc:Choice xmlns:v="urn:schemas-microsoft-com:vml" Requires="v">
                <p:oleObj spid="_x0000_s72793" name="Equation" r:id="rId7" imgW="1117440" imgH="342720" progId="Equation.DSMT4">
                  <p:embed/>
                </p:oleObj>
              </mc:Choice>
              <mc:Fallback>
                <p:oleObj name="Equation" r:id="rId7" imgW="1117440" imgH="342720" progId="Equation.DSMT4">
                  <p:embed/>
                  <p:pic>
                    <p:nvPicPr>
                      <p:cNvPr id="16" name="Object 15" descr="h = g composition f">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990975" y="3378033"/>
                        <a:ext cx="1532335" cy="389110"/>
                      </a:xfrm>
                      <a:prstGeom prst="rect">
                        <a:avLst/>
                      </a:prstGeom>
                    </p:spPr>
                  </p:pic>
                </p:oleObj>
              </mc:Fallback>
            </mc:AlternateContent>
          </a:graphicData>
        </a:graphic>
      </p:graphicFrame>
      <p:sp>
        <p:nvSpPr>
          <p:cNvPr id="8" name="Content Placeholder 7"/>
          <p:cNvSpPr>
            <a:spLocks noGrp="1"/>
          </p:cNvSpPr>
          <p:nvPr>
            <p:ph idx="17"/>
          </p:nvPr>
        </p:nvSpPr>
        <p:spPr>
          <a:xfrm>
            <a:off x="5638800" y="3360499"/>
            <a:ext cx="1869984" cy="468552"/>
          </a:xfrm>
        </p:spPr>
        <p:txBody>
          <a:bodyPr/>
          <a:lstStyle/>
          <a:p>
            <a:pPr marL="0" indent="0">
              <a:buNone/>
            </a:pPr>
            <a:r>
              <a:rPr lang="en-IN" dirty="0"/>
              <a:t>defined by</a:t>
            </a:r>
          </a:p>
        </p:txBody>
      </p:sp>
      <p:graphicFrame>
        <p:nvGraphicFramePr>
          <p:cNvPr id="17" name="Object 16" descr="h (x, y) = g of f of x and y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3938552"/>
          <a:ext cx="3300560" cy="390325"/>
        </p:xfrm>
        <a:graphic>
          <a:graphicData uri="http://schemas.openxmlformats.org/presentationml/2006/ole">
            <mc:AlternateContent xmlns:mc="http://schemas.openxmlformats.org/markup-compatibility/2006">
              <mc:Choice xmlns:v="urn:schemas-microsoft-com:vml" Requires="v">
                <p:oleObj spid="_x0000_s72794" name="Equation" r:id="rId9" imgW="2425680" imgH="342720" progId="Equation.DSMT4">
                  <p:embed/>
                </p:oleObj>
              </mc:Choice>
              <mc:Fallback>
                <p:oleObj name="Equation" r:id="rId9" imgW="2425680" imgH="342720" progId="Equation.DSMT4">
                  <p:embed/>
                  <p:pic>
                    <p:nvPicPr>
                      <p:cNvPr id="17" name="Object 16" descr="h (x, y) = g of f of x and y ">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57200" y="3938552"/>
                        <a:ext cx="3300560" cy="390325"/>
                      </a:xfrm>
                      <a:prstGeom prst="rect">
                        <a:avLst/>
                      </a:prstGeom>
                    </p:spPr>
                  </p:pic>
                </p:oleObj>
              </mc:Fallback>
            </mc:AlternateContent>
          </a:graphicData>
        </a:graphic>
      </p:graphicFrame>
      <p:sp>
        <p:nvSpPr>
          <p:cNvPr id="9" name="Content Placeholder 8"/>
          <p:cNvSpPr>
            <a:spLocks noGrp="1"/>
          </p:cNvSpPr>
          <p:nvPr>
            <p:ph idx="18"/>
          </p:nvPr>
        </p:nvSpPr>
        <p:spPr>
          <a:xfrm>
            <a:off x="3886200" y="3896979"/>
            <a:ext cx="2667000" cy="472689"/>
          </a:xfrm>
        </p:spPr>
        <p:txBody>
          <a:bodyPr/>
          <a:lstStyle/>
          <a:p>
            <a:pPr marL="0" indent="0">
              <a:buNone/>
            </a:pPr>
            <a:r>
              <a:rPr lang="en-IN" dirty="0"/>
              <a:t>is continuous at</a:t>
            </a:r>
          </a:p>
        </p:txBody>
      </p:sp>
      <p:graphicFrame>
        <p:nvGraphicFramePr>
          <p:cNvPr id="18" name="Object 17"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637625" y="3923799"/>
          <a:ext cx="1287175" cy="423684"/>
        </p:xfrm>
        <a:graphic>
          <a:graphicData uri="http://schemas.openxmlformats.org/presentationml/2006/ole">
            <mc:AlternateContent xmlns:mc="http://schemas.openxmlformats.org/markup-compatibility/2006">
              <mc:Choice xmlns:v="urn:schemas-microsoft-com:vml" Requires="v">
                <p:oleObj spid="_x0000_s72795" name="Equation" r:id="rId11" imgW="965160" imgH="380880" progId="Equation.DSMT4">
                  <p:embed/>
                </p:oleObj>
              </mc:Choice>
              <mc:Fallback>
                <p:oleObj name="Equation" r:id="rId11" imgW="965160" imgH="380880" progId="Equation.DSMT4">
                  <p:embed/>
                  <p:pic>
                    <p:nvPicPr>
                      <p:cNvPr id="18" name="Object 17" descr="(x sub 0, y sub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6637625" y="3923799"/>
                        <a:ext cx="1287175" cy="423684"/>
                      </a:xfrm>
                      <a:prstGeom prst="rect">
                        <a:avLst/>
                      </a:prstGeom>
                    </p:spPr>
                  </p:pic>
                </p:oleObj>
              </mc:Fallback>
            </mc:AlternateContent>
          </a:graphicData>
        </a:graphic>
      </p:graphicFrame>
    </p:spTree>
    <p:extLst>
      <p:ext uri="{BB962C8B-B14F-4D97-AF65-F5344CB8AC3E}">
        <p14:creationId xmlns:p14="http://schemas.microsoft.com/office/powerpoint/2010/main" val="955531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IN" sz="3400" dirty="0"/>
              <a:t>Functions of More Than Two Variables</a:t>
            </a:r>
            <a:endParaRPr lang="en-IN" sz="2000" b="0" dirty="0"/>
          </a:p>
        </p:txBody>
      </p:sp>
      <p:sp>
        <p:nvSpPr>
          <p:cNvPr id="3" name="Content Placeholder 2"/>
          <p:cNvSpPr>
            <a:spLocks noGrp="1"/>
          </p:cNvSpPr>
          <p:nvPr>
            <p:ph idx="1"/>
          </p:nvPr>
        </p:nvSpPr>
        <p:spPr>
          <a:xfrm>
            <a:off x="457200" y="1600200"/>
            <a:ext cx="7543800" cy="4525963"/>
          </a:xfrm>
        </p:spPr>
        <p:txBody>
          <a:bodyPr/>
          <a:lstStyle/>
          <a:p>
            <a:pPr marL="0" indent="0">
              <a:buNone/>
            </a:pPr>
            <a:r>
              <a:rPr lang="en-IN" dirty="0"/>
              <a:t>The definitions of limit and continuity for functions of two variables and the conclusions about limits and continuity for sums, products, quotients, powers, and compositions all extend to functions of three or more variables.</a:t>
            </a:r>
            <a:endParaRPr lang="en-US" b="1" dirty="0"/>
          </a:p>
        </p:txBody>
      </p:sp>
    </p:spTree>
    <p:extLst>
      <p:ext uri="{BB962C8B-B14F-4D97-AF65-F5344CB8AC3E}">
        <p14:creationId xmlns:p14="http://schemas.microsoft.com/office/powerpoint/2010/main" val="3390346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IN" sz="3400" dirty="0"/>
              <a:t>Extreme Values of Continuous Functions on Closed, Bounded Sets</a:t>
            </a:r>
            <a:endParaRPr lang="en-IN" sz="3400" b="0" dirty="0"/>
          </a:p>
        </p:txBody>
      </p:sp>
      <p:sp>
        <p:nvSpPr>
          <p:cNvPr id="3" name="Content Placeholder 2"/>
          <p:cNvSpPr>
            <a:spLocks noGrp="1"/>
          </p:cNvSpPr>
          <p:nvPr>
            <p:ph idx="1"/>
          </p:nvPr>
        </p:nvSpPr>
        <p:spPr>
          <a:xfrm>
            <a:off x="457200" y="1600201"/>
            <a:ext cx="8153400" cy="2209800"/>
          </a:xfrm>
        </p:spPr>
        <p:txBody>
          <a:bodyPr/>
          <a:lstStyle/>
          <a:p>
            <a:pPr marL="0" indent="0">
              <a:buNone/>
            </a:pPr>
            <a:r>
              <a:rPr lang="en-IN" dirty="0"/>
              <a:t>The Extreme Value Theorem states that a function of a single variable that is continuous at every point of a closed, bounded interval [</a:t>
            </a:r>
            <a:r>
              <a:rPr lang="en-IN" i="1" dirty="0"/>
              <a:t>a</a:t>
            </a:r>
            <a:r>
              <a:rPr lang="en-IN" dirty="0"/>
              <a:t>, </a:t>
            </a:r>
            <a:r>
              <a:rPr lang="en-IN" i="1" dirty="0"/>
              <a:t>b</a:t>
            </a:r>
            <a:r>
              <a:rPr lang="en-IN" dirty="0"/>
              <a:t>] takes on an absolute maximum value and an absolute minimum value at least once in [</a:t>
            </a:r>
            <a:r>
              <a:rPr lang="en-IN" i="1" dirty="0"/>
              <a:t>a</a:t>
            </a:r>
            <a:r>
              <a:rPr lang="en-IN" dirty="0"/>
              <a:t>, </a:t>
            </a:r>
            <a:r>
              <a:rPr lang="en-IN" i="1" dirty="0"/>
              <a:t>b</a:t>
            </a:r>
            <a:r>
              <a:rPr lang="en-IN" dirty="0"/>
              <a:t>]. The same holds true of</a:t>
            </a:r>
          </a:p>
        </p:txBody>
      </p:sp>
      <p:sp>
        <p:nvSpPr>
          <p:cNvPr id="4" name="Content Placeholder 3"/>
          <p:cNvSpPr>
            <a:spLocks noGrp="1"/>
          </p:cNvSpPr>
          <p:nvPr>
            <p:ph idx="13"/>
          </p:nvPr>
        </p:nvSpPr>
        <p:spPr>
          <a:xfrm>
            <a:off x="457200" y="3886199"/>
            <a:ext cx="1676400" cy="487497"/>
          </a:xfrm>
        </p:spPr>
        <p:txBody>
          <a:bodyPr/>
          <a:lstStyle/>
          <a:p>
            <a:pPr marL="0" indent="0">
              <a:buNone/>
            </a:pPr>
            <a:r>
              <a:rPr lang="en-IN" dirty="0"/>
              <a:t>a function</a:t>
            </a:r>
          </a:p>
        </p:txBody>
      </p:sp>
      <p:graphicFrame>
        <p:nvGraphicFramePr>
          <p:cNvPr id="8" name="Object 7"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24938" y="3913045"/>
          <a:ext cx="2062240" cy="433805"/>
        </p:xfrm>
        <a:graphic>
          <a:graphicData uri="http://schemas.openxmlformats.org/presentationml/2006/ole">
            <mc:AlternateContent xmlns:mc="http://schemas.openxmlformats.org/markup-compatibility/2006">
              <mc:Choice xmlns:v="urn:schemas-microsoft-com:vml" Requires="v">
                <p:oleObj spid="_x0000_s73747" name="Equation" r:id="rId3" imgW="1358640" imgH="342720" progId="Equation.DSMT4">
                  <p:embed/>
                </p:oleObj>
              </mc:Choice>
              <mc:Fallback>
                <p:oleObj name="Equation" r:id="rId3" imgW="1358640" imgH="342720" progId="Equation.DSMT4">
                  <p:embed/>
                  <p:pic>
                    <p:nvPicPr>
                      <p:cNvPr id="8" name="Object 7" descr="z = 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224938" y="3913045"/>
                        <a:ext cx="2062240" cy="433805"/>
                      </a:xfrm>
                      <a:prstGeom prst="rect">
                        <a:avLst/>
                      </a:prstGeom>
                    </p:spPr>
                  </p:pic>
                </p:oleObj>
              </mc:Fallback>
            </mc:AlternateContent>
          </a:graphicData>
        </a:graphic>
      </p:graphicFrame>
      <p:sp>
        <p:nvSpPr>
          <p:cNvPr id="5" name="Content Placeholder 4"/>
          <p:cNvSpPr>
            <a:spLocks noGrp="1"/>
          </p:cNvSpPr>
          <p:nvPr>
            <p:ph idx="14"/>
          </p:nvPr>
        </p:nvSpPr>
        <p:spPr>
          <a:xfrm>
            <a:off x="4378516" y="3904619"/>
            <a:ext cx="4232084" cy="474610"/>
          </a:xfrm>
        </p:spPr>
        <p:txBody>
          <a:bodyPr/>
          <a:lstStyle/>
          <a:p>
            <a:pPr marL="0" indent="0">
              <a:buNone/>
            </a:pPr>
            <a:r>
              <a:rPr lang="en-IN" dirty="0"/>
              <a:t>that is continuous on a</a:t>
            </a:r>
          </a:p>
        </p:txBody>
      </p:sp>
      <p:sp>
        <p:nvSpPr>
          <p:cNvPr id="6" name="Content Placeholder 5"/>
          <p:cNvSpPr>
            <a:spLocks noGrp="1"/>
          </p:cNvSpPr>
          <p:nvPr>
            <p:ph idx="15"/>
          </p:nvPr>
        </p:nvSpPr>
        <p:spPr>
          <a:xfrm>
            <a:off x="457200" y="4456389"/>
            <a:ext cx="8153400" cy="966511"/>
          </a:xfrm>
        </p:spPr>
        <p:txBody>
          <a:bodyPr/>
          <a:lstStyle/>
          <a:p>
            <a:pPr marL="0" indent="0">
              <a:buNone/>
            </a:pPr>
            <a:r>
              <a:rPr lang="en-IN" dirty="0"/>
              <a:t>closed, bounded set </a:t>
            </a:r>
            <a:r>
              <a:rPr lang="en-IN" i="1" dirty="0"/>
              <a:t>R </a:t>
            </a:r>
            <a:r>
              <a:rPr lang="en-IN" dirty="0"/>
              <a:t>in the plane (like a line segment, a disk, or a filled-in triangle).</a:t>
            </a:r>
          </a:p>
        </p:txBody>
      </p:sp>
    </p:spTree>
    <p:extLst>
      <p:ext uri="{BB962C8B-B14F-4D97-AF65-F5344CB8AC3E}">
        <p14:creationId xmlns:p14="http://schemas.microsoft.com/office/powerpoint/2010/main" val="4105823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58491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Domains and Ranges </a:t>
            </a:r>
            <a:r>
              <a:rPr lang="en-IN" sz="2000" b="0" dirty="0"/>
              <a:t>(1 of 2)</a:t>
            </a:r>
          </a:p>
        </p:txBody>
      </p:sp>
      <p:sp>
        <p:nvSpPr>
          <p:cNvPr id="3" name="Content Placeholder 2"/>
          <p:cNvSpPr>
            <a:spLocks noGrp="1"/>
          </p:cNvSpPr>
          <p:nvPr>
            <p:ph idx="1"/>
          </p:nvPr>
        </p:nvSpPr>
        <p:spPr>
          <a:xfrm>
            <a:off x="457200" y="1600200"/>
            <a:ext cx="8229600" cy="1828800"/>
          </a:xfrm>
        </p:spPr>
        <p:txBody>
          <a:bodyPr/>
          <a:lstStyle/>
          <a:p>
            <a:pPr marL="0" indent="0">
              <a:buNone/>
            </a:pPr>
            <a:r>
              <a:rPr lang="en-IN" sz="2400" b="1" dirty="0"/>
              <a:t>Example:</a:t>
            </a:r>
          </a:p>
          <a:p>
            <a:pPr marL="0" indent="0">
              <a:buNone/>
            </a:pPr>
            <a:r>
              <a:rPr lang="en-IN" sz="2400" b="1" dirty="0"/>
              <a:t>(a) </a:t>
            </a:r>
            <a:r>
              <a:rPr lang="en-IN" sz="2400" dirty="0"/>
              <a:t>These are functions of two variables. Note the restrictions that may apply to their domains in order to obtain a real value for the dependent variable </a:t>
            </a:r>
            <a:r>
              <a:rPr lang="en-IN" sz="2400" i="1" dirty="0"/>
              <a:t>z</a:t>
            </a:r>
            <a:r>
              <a:rPr lang="en-IN" sz="2400" dirty="0"/>
              <a:t>.</a:t>
            </a:r>
          </a:p>
        </p:txBody>
      </p:sp>
      <p:graphicFrame>
        <p:nvGraphicFramePr>
          <p:cNvPr id="5" name="Table 5">
            <a:extLst>
              <a:ext uri="{FF2B5EF4-FFF2-40B4-BE49-F238E27FC236}">
                <a16:creationId xmlns:a16="http://schemas.microsoft.com/office/drawing/2014/main" id="{95C45326-5290-4286-BE99-77968077D5BC}"/>
              </a:ext>
            </a:extLst>
          </p:cNvPr>
          <p:cNvGraphicFramePr>
            <a:graphicFrameLocks noGrp="1"/>
          </p:cNvGraphicFramePr>
          <p:nvPr>
            <p:ph idx="13"/>
            <p:extLst>
              <p:ext uri="{D42A27DB-BD31-4B8C-83A1-F6EECF244321}">
                <p14:modId xmlns:p14="http://schemas.microsoft.com/office/powerpoint/2010/main" val="2443580353"/>
              </p:ext>
            </p:extLst>
          </p:nvPr>
        </p:nvGraphicFramePr>
        <p:xfrm>
          <a:off x="381000" y="3962400"/>
          <a:ext cx="8305800" cy="2133600"/>
        </p:xfrm>
        <a:graphic>
          <a:graphicData uri="http://schemas.openxmlformats.org/drawingml/2006/table">
            <a:tbl>
              <a:tblPr firstRow="1" bandRow="1">
                <a:tableStyleId>{2D5ABB26-0587-4C30-8999-92F81FD0307C}</a:tableStyleId>
              </a:tblPr>
              <a:tblGrid>
                <a:gridCol w="2819400">
                  <a:extLst>
                    <a:ext uri="{9D8B030D-6E8A-4147-A177-3AD203B41FA5}">
                      <a16:colId xmlns:a16="http://schemas.microsoft.com/office/drawing/2014/main" val="3966230380"/>
                    </a:ext>
                  </a:extLst>
                </a:gridCol>
                <a:gridCol w="2717800">
                  <a:extLst>
                    <a:ext uri="{9D8B030D-6E8A-4147-A177-3AD203B41FA5}">
                      <a16:colId xmlns:a16="http://schemas.microsoft.com/office/drawing/2014/main" val="4142099693"/>
                    </a:ext>
                  </a:extLst>
                </a:gridCol>
                <a:gridCol w="2768600">
                  <a:extLst>
                    <a:ext uri="{9D8B030D-6E8A-4147-A177-3AD203B41FA5}">
                      <a16:colId xmlns:a16="http://schemas.microsoft.com/office/drawing/2014/main" val="50322516"/>
                    </a:ext>
                  </a:extLst>
                </a:gridCol>
              </a:tblGrid>
              <a:tr h="533400">
                <a:tc>
                  <a:txBody>
                    <a:bodyPr/>
                    <a:lstStyle/>
                    <a:p>
                      <a:pPr algn="ctr"/>
                      <a:r>
                        <a:rPr lang="en-US" sz="2400" b="1" noProof="0" dirty="0">
                          <a:solidFill>
                            <a:schemeClr val="tx1"/>
                          </a:solidFill>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noProof="0"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noProof="0" dirty="0">
                          <a:solidFill>
                            <a:schemeClr val="tx1"/>
                          </a:solidFill>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014619"/>
                  </a:ext>
                </a:extLst>
              </a:tr>
              <a:tr h="533400">
                <a:tc>
                  <a:txBody>
                    <a:bodyPr/>
                    <a:lstStyle/>
                    <a:p>
                      <a:pPr algn="ctr"/>
                      <a:r>
                        <a:rPr lang="en-US" sz="100" noProof="0" dirty="0">
                          <a:solidFill>
                            <a:schemeClr val="tx1"/>
                          </a:solidFill>
                        </a:rPr>
                        <a:t>z = square root of start expression y minus x squared end 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solidFill>
                            <a:schemeClr val="tx1"/>
                          </a:solidFill>
                        </a:rPr>
                        <a:t>y is greater than or equal to x squared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solidFill>
                            <a:schemeClr val="tx1"/>
                          </a:solidFill>
                        </a:rPr>
                        <a:t>Left bracket 0, infinity right parenthesis.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843084"/>
                  </a:ext>
                </a:extLst>
              </a:tr>
              <a:tr h="533400">
                <a:tc>
                  <a:txBody>
                    <a:bodyPr/>
                    <a:lstStyle/>
                    <a:p>
                      <a:pPr algn="ctr"/>
                      <a:r>
                        <a:rPr lang="en-US" sz="100" noProof="0" dirty="0">
                          <a:solidFill>
                            <a:schemeClr val="tx1"/>
                          </a:solidFill>
                        </a:rPr>
                        <a:t>z = start fraction 1 over x y end fraction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solidFill>
                            <a:schemeClr val="tx1"/>
                          </a:solidFill>
                        </a:rPr>
                        <a:t>x y does not equal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solidFill>
                            <a:schemeClr val="tx1"/>
                          </a:solidFill>
                        </a:rPr>
                        <a:t>Union of left parenthesis negative infinity, 0 right parenthesis and left parenthesis 0, infinity right parenthesis.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8182109"/>
                  </a:ext>
                </a:extLst>
              </a:tr>
              <a:tr h="533400">
                <a:tc>
                  <a:txBody>
                    <a:bodyPr/>
                    <a:lstStyle/>
                    <a:p>
                      <a:pPr algn="ctr"/>
                      <a:r>
                        <a:rPr lang="en-US" sz="100" noProof="0" dirty="0">
                          <a:solidFill>
                            <a:schemeClr val="tx1"/>
                          </a:solidFill>
                        </a:rPr>
                        <a:t>z = sine of 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noProof="0" dirty="0">
                          <a:solidFill>
                            <a:schemeClr val="tx1"/>
                          </a:solidFill>
                        </a:rPr>
                        <a:t>Entire plane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solidFill>
                            <a:schemeClr val="tx1"/>
                          </a:solidFill>
                        </a:rPr>
                        <a:t>Left bracket negative 1, 1 right bracket.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727531"/>
                  </a:ext>
                </a:extLst>
              </a:tr>
            </a:tbl>
          </a:graphicData>
        </a:graphic>
      </p:graphicFrame>
      <p:graphicFrame>
        <p:nvGraphicFramePr>
          <p:cNvPr id="6" name="Object 5">
            <a:extLst>
              <a:ext uri="{FF2B5EF4-FFF2-40B4-BE49-F238E27FC236}">
                <a16:creationId xmlns:a16="http://schemas.microsoft.com/office/drawing/2014/main" id="{6412ACA5-883F-47D5-8D67-C8BB838062A9}"/>
              </a:ext>
              <a:ext uri="{C183D7F6-B498-43B3-948B-1728B52AA6E4}">
                <adec:decorative xmlns:adec="http://schemas.microsoft.com/office/drawing/2017/decorative" val="1"/>
              </a:ext>
            </a:extLst>
          </p:cNvPr>
          <p:cNvGraphicFramePr>
            <a:graphicFrameLocks noChangeAspect="1"/>
          </p:cNvGraphicFramePr>
          <p:nvPr/>
        </p:nvGraphicFramePr>
        <p:xfrm>
          <a:off x="762000" y="4552070"/>
          <a:ext cx="1663700" cy="406401"/>
        </p:xfrm>
        <a:graphic>
          <a:graphicData uri="http://schemas.openxmlformats.org/presentationml/2006/ole">
            <mc:AlternateContent xmlns:mc="http://schemas.openxmlformats.org/markup-compatibility/2006">
              <mc:Choice xmlns:v="urn:schemas-microsoft-com:vml" Requires="v">
                <p:oleObj spid="_x0000_s40074" name="Equation" r:id="rId3" imgW="1663560" imgH="495000" progId="Equation.DSMT4">
                  <p:embed/>
                </p:oleObj>
              </mc:Choice>
              <mc:Fallback>
                <p:oleObj name="Equation" r:id="rId3" imgW="1663560" imgH="495000" progId="Equation.DSMT4">
                  <p:embed/>
                  <p:pic>
                    <p:nvPicPr>
                      <p:cNvPr id="6" name="Object 5">
                        <a:extLst>
                          <a:ext uri="{FF2B5EF4-FFF2-40B4-BE49-F238E27FC236}">
                            <a16:creationId xmlns:a16="http://schemas.microsoft.com/office/drawing/2014/main" id="{6412ACA5-883F-47D5-8D67-C8BB838062A9}"/>
                          </a:ext>
                          <a:ext uri="{C183D7F6-B498-43B3-948B-1728B52AA6E4}">
                            <adec:decorative xmlns:adec="http://schemas.microsoft.com/office/drawing/2017/decorative" val="1"/>
                          </a:ext>
                        </a:extLst>
                      </p:cNvPr>
                      <p:cNvPicPr/>
                      <p:nvPr/>
                    </p:nvPicPr>
                    <p:blipFill>
                      <a:blip r:embed="rId4"/>
                      <a:stretch>
                        <a:fillRect/>
                      </a:stretch>
                    </p:blipFill>
                    <p:spPr>
                      <a:xfrm>
                        <a:off x="762000" y="4552070"/>
                        <a:ext cx="1663700" cy="406401"/>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B3AFC34F-91D5-4374-A1DC-992D8EE99F35}"/>
              </a:ext>
              <a:ext uri="{C183D7F6-B498-43B3-948B-1728B52AA6E4}">
                <adec:decorative xmlns:adec="http://schemas.microsoft.com/office/drawing/2017/decorative" val="1"/>
              </a:ext>
            </a:extLst>
          </p:cNvPr>
          <p:cNvGraphicFramePr>
            <a:graphicFrameLocks noChangeAspect="1"/>
          </p:cNvGraphicFramePr>
          <p:nvPr/>
        </p:nvGraphicFramePr>
        <p:xfrm>
          <a:off x="4064000" y="4520418"/>
          <a:ext cx="939800" cy="406400"/>
        </p:xfrm>
        <a:graphic>
          <a:graphicData uri="http://schemas.openxmlformats.org/presentationml/2006/ole">
            <mc:AlternateContent xmlns:mc="http://schemas.openxmlformats.org/markup-compatibility/2006">
              <mc:Choice xmlns:v="urn:schemas-microsoft-com:vml" Requires="v">
                <p:oleObj spid="_x0000_s40075" name="Equation" r:id="rId5" imgW="939600" imgH="406080" progId="Equation.DSMT4">
                  <p:embed/>
                </p:oleObj>
              </mc:Choice>
              <mc:Fallback>
                <p:oleObj name="Equation" r:id="rId5" imgW="939600" imgH="406080" progId="Equation.DSMT4">
                  <p:embed/>
                  <p:pic>
                    <p:nvPicPr>
                      <p:cNvPr id="7" name="Object 6">
                        <a:extLst>
                          <a:ext uri="{FF2B5EF4-FFF2-40B4-BE49-F238E27FC236}">
                            <a16:creationId xmlns:a16="http://schemas.microsoft.com/office/drawing/2014/main" id="{B3AFC34F-91D5-4374-A1DC-992D8EE99F35}"/>
                          </a:ext>
                          <a:ext uri="{C183D7F6-B498-43B3-948B-1728B52AA6E4}">
                            <adec:decorative xmlns:adec="http://schemas.microsoft.com/office/drawing/2017/decorative" val="1"/>
                          </a:ext>
                        </a:extLst>
                      </p:cNvPr>
                      <p:cNvPicPr/>
                      <p:nvPr/>
                    </p:nvPicPr>
                    <p:blipFill>
                      <a:blip r:embed="rId6"/>
                      <a:stretch>
                        <a:fillRect/>
                      </a:stretch>
                    </p:blipFill>
                    <p:spPr>
                      <a:xfrm>
                        <a:off x="4064000" y="4520418"/>
                        <a:ext cx="939800" cy="406400"/>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665603E0-646A-4231-A171-8A3B21A162E7}"/>
              </a:ext>
              <a:ext uri="{C183D7F6-B498-43B3-948B-1728B52AA6E4}">
                <adec:decorative xmlns:adec="http://schemas.microsoft.com/office/drawing/2017/decorative" val="1"/>
              </a:ext>
            </a:extLst>
          </p:cNvPr>
          <p:cNvGraphicFramePr>
            <a:graphicFrameLocks noChangeAspect="1"/>
          </p:cNvGraphicFramePr>
          <p:nvPr/>
        </p:nvGraphicFramePr>
        <p:xfrm>
          <a:off x="6858000" y="4539370"/>
          <a:ext cx="723900" cy="431800"/>
        </p:xfrm>
        <a:graphic>
          <a:graphicData uri="http://schemas.openxmlformats.org/presentationml/2006/ole">
            <mc:AlternateContent xmlns:mc="http://schemas.openxmlformats.org/markup-compatibility/2006">
              <mc:Choice xmlns:v="urn:schemas-microsoft-com:vml" Requires="v">
                <p:oleObj spid="_x0000_s40076" name="Equation" r:id="rId7" imgW="723600" imgH="431640" progId="Equation.DSMT4">
                  <p:embed/>
                </p:oleObj>
              </mc:Choice>
              <mc:Fallback>
                <p:oleObj name="Equation" r:id="rId7" imgW="723600" imgH="431640" progId="Equation.DSMT4">
                  <p:embed/>
                  <p:pic>
                    <p:nvPicPr>
                      <p:cNvPr id="11" name="Object 10">
                        <a:extLst>
                          <a:ext uri="{FF2B5EF4-FFF2-40B4-BE49-F238E27FC236}">
                            <a16:creationId xmlns:a16="http://schemas.microsoft.com/office/drawing/2014/main" id="{665603E0-646A-4231-A171-8A3B21A162E7}"/>
                          </a:ext>
                          <a:ext uri="{C183D7F6-B498-43B3-948B-1728B52AA6E4}">
                            <adec:decorative xmlns:adec="http://schemas.microsoft.com/office/drawing/2017/decorative" val="1"/>
                          </a:ext>
                        </a:extLst>
                      </p:cNvPr>
                      <p:cNvPicPr/>
                      <p:nvPr/>
                    </p:nvPicPr>
                    <p:blipFill>
                      <a:blip r:embed="rId8"/>
                      <a:stretch>
                        <a:fillRect/>
                      </a:stretch>
                    </p:blipFill>
                    <p:spPr>
                      <a:xfrm>
                        <a:off x="6858000" y="4539370"/>
                        <a:ext cx="723900" cy="431800"/>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5E7C5713-B578-4D91-B89C-54736DF1D9D0}"/>
              </a:ext>
              <a:ext uri="{C183D7F6-B498-43B3-948B-1728B52AA6E4}">
                <adec:decorative xmlns:adec="http://schemas.microsoft.com/office/drawing/2017/decorative" val="1"/>
              </a:ext>
            </a:extLst>
          </p:cNvPr>
          <p:cNvGraphicFramePr>
            <a:graphicFrameLocks noChangeAspect="1"/>
          </p:cNvGraphicFramePr>
          <p:nvPr/>
        </p:nvGraphicFramePr>
        <p:xfrm>
          <a:off x="1028700" y="5085469"/>
          <a:ext cx="1066800" cy="406402"/>
        </p:xfrm>
        <a:graphic>
          <a:graphicData uri="http://schemas.openxmlformats.org/presentationml/2006/ole">
            <mc:AlternateContent xmlns:mc="http://schemas.openxmlformats.org/markup-compatibility/2006">
              <mc:Choice xmlns:v="urn:schemas-microsoft-com:vml" Requires="v">
                <p:oleObj spid="_x0000_s40077" name="Equation" r:id="rId9" imgW="1066680" imgH="787320" progId="Equation.DSMT4">
                  <p:embed/>
                </p:oleObj>
              </mc:Choice>
              <mc:Fallback>
                <p:oleObj name="Equation" r:id="rId9" imgW="1066680" imgH="787320" progId="Equation.DSMT4">
                  <p:embed/>
                  <p:pic>
                    <p:nvPicPr>
                      <p:cNvPr id="13" name="Object 12">
                        <a:extLst>
                          <a:ext uri="{FF2B5EF4-FFF2-40B4-BE49-F238E27FC236}">
                            <a16:creationId xmlns:a16="http://schemas.microsoft.com/office/drawing/2014/main" id="{5E7C5713-B578-4D91-B89C-54736DF1D9D0}"/>
                          </a:ext>
                          <a:ext uri="{C183D7F6-B498-43B3-948B-1728B52AA6E4}">
                            <adec:decorative xmlns:adec="http://schemas.microsoft.com/office/drawing/2017/decorative" val="1"/>
                          </a:ext>
                        </a:extLst>
                      </p:cNvPr>
                      <p:cNvPicPr/>
                      <p:nvPr/>
                    </p:nvPicPr>
                    <p:blipFill>
                      <a:blip r:embed="rId10"/>
                      <a:stretch>
                        <a:fillRect/>
                      </a:stretch>
                    </p:blipFill>
                    <p:spPr>
                      <a:xfrm>
                        <a:off x="1028700" y="5085469"/>
                        <a:ext cx="1066800" cy="406402"/>
                      </a:xfrm>
                      <a:prstGeom prst="rect">
                        <a:avLst/>
                      </a:prstGeom>
                      <a:solidFill>
                        <a:schemeClr val="bg1"/>
                      </a:solidFill>
                    </p:spPr>
                  </p:pic>
                </p:oleObj>
              </mc:Fallback>
            </mc:AlternateContent>
          </a:graphicData>
        </a:graphic>
      </p:graphicFrame>
      <p:graphicFrame>
        <p:nvGraphicFramePr>
          <p:cNvPr id="14" name="Object 13">
            <a:extLst>
              <a:ext uri="{FF2B5EF4-FFF2-40B4-BE49-F238E27FC236}">
                <a16:creationId xmlns:a16="http://schemas.microsoft.com/office/drawing/2014/main" id="{F96B3B61-D9B5-42A7-9D01-6D44E969FAC5}"/>
              </a:ext>
              <a:ext uri="{C183D7F6-B498-43B3-948B-1728B52AA6E4}">
                <adec:decorative xmlns:adec="http://schemas.microsoft.com/office/drawing/2017/decorative" val="1"/>
              </a:ext>
            </a:extLst>
          </p:cNvPr>
          <p:cNvGraphicFramePr>
            <a:graphicFrameLocks noChangeAspect="1"/>
          </p:cNvGraphicFramePr>
          <p:nvPr/>
        </p:nvGraphicFramePr>
        <p:xfrm>
          <a:off x="4013200" y="5086350"/>
          <a:ext cx="990600" cy="342900"/>
        </p:xfrm>
        <a:graphic>
          <a:graphicData uri="http://schemas.openxmlformats.org/presentationml/2006/ole">
            <mc:AlternateContent xmlns:mc="http://schemas.openxmlformats.org/markup-compatibility/2006">
              <mc:Choice xmlns:v="urn:schemas-microsoft-com:vml" Requires="v">
                <p:oleObj spid="_x0000_s40078" name="Equation" r:id="rId11" imgW="990360" imgH="342720" progId="Equation.DSMT4">
                  <p:embed/>
                </p:oleObj>
              </mc:Choice>
              <mc:Fallback>
                <p:oleObj name="Equation" r:id="rId11" imgW="990360" imgH="342720" progId="Equation.DSMT4">
                  <p:embed/>
                  <p:pic>
                    <p:nvPicPr>
                      <p:cNvPr id="14" name="Object 13">
                        <a:extLst>
                          <a:ext uri="{FF2B5EF4-FFF2-40B4-BE49-F238E27FC236}">
                            <a16:creationId xmlns:a16="http://schemas.microsoft.com/office/drawing/2014/main" id="{F96B3B61-D9B5-42A7-9D01-6D44E969FAC5}"/>
                          </a:ext>
                          <a:ext uri="{C183D7F6-B498-43B3-948B-1728B52AA6E4}">
                            <adec:decorative xmlns:adec="http://schemas.microsoft.com/office/drawing/2017/decorative" val="1"/>
                          </a:ext>
                        </a:extLst>
                      </p:cNvPr>
                      <p:cNvPicPr/>
                      <p:nvPr/>
                    </p:nvPicPr>
                    <p:blipFill>
                      <a:blip r:embed="rId12"/>
                      <a:stretch>
                        <a:fillRect/>
                      </a:stretch>
                    </p:blipFill>
                    <p:spPr>
                      <a:xfrm>
                        <a:off x="4013200" y="5086350"/>
                        <a:ext cx="990600" cy="342900"/>
                      </a:xfrm>
                      <a:prstGeom prst="rect">
                        <a:avLst/>
                      </a:prstGeom>
                      <a:solidFill>
                        <a:schemeClr val="bg1"/>
                      </a:solidFill>
                    </p:spPr>
                  </p:pic>
                </p:oleObj>
              </mc:Fallback>
            </mc:AlternateContent>
          </a:graphicData>
        </a:graphic>
      </p:graphicFrame>
      <p:graphicFrame>
        <p:nvGraphicFramePr>
          <p:cNvPr id="15" name="Object 14">
            <a:extLst>
              <a:ext uri="{FF2B5EF4-FFF2-40B4-BE49-F238E27FC236}">
                <a16:creationId xmlns:a16="http://schemas.microsoft.com/office/drawing/2014/main" id="{48D6B871-C734-4551-9D0D-ECD42FAFEF28}"/>
              </a:ext>
              <a:ext uri="{C183D7F6-B498-43B3-948B-1728B52AA6E4}">
                <adec:decorative xmlns:adec="http://schemas.microsoft.com/office/drawing/2017/decorative" val="1"/>
              </a:ext>
            </a:extLst>
          </p:cNvPr>
          <p:cNvGraphicFramePr>
            <a:graphicFrameLocks noChangeAspect="1"/>
          </p:cNvGraphicFramePr>
          <p:nvPr/>
        </p:nvGraphicFramePr>
        <p:xfrm>
          <a:off x="6324600" y="5097750"/>
          <a:ext cx="1943100" cy="381840"/>
        </p:xfrm>
        <a:graphic>
          <a:graphicData uri="http://schemas.openxmlformats.org/presentationml/2006/ole">
            <mc:AlternateContent xmlns:mc="http://schemas.openxmlformats.org/markup-compatibility/2006">
              <mc:Choice xmlns:v="urn:schemas-microsoft-com:vml" Requires="v">
                <p:oleObj spid="_x0000_s40079" name="Equation" r:id="rId13" imgW="1942920" imgH="431640" progId="Equation.DSMT4">
                  <p:embed/>
                </p:oleObj>
              </mc:Choice>
              <mc:Fallback>
                <p:oleObj name="Equation" r:id="rId13" imgW="1942920" imgH="431640" progId="Equation.DSMT4">
                  <p:embed/>
                  <p:pic>
                    <p:nvPicPr>
                      <p:cNvPr id="15" name="Object 14">
                        <a:extLst>
                          <a:ext uri="{FF2B5EF4-FFF2-40B4-BE49-F238E27FC236}">
                            <a16:creationId xmlns:a16="http://schemas.microsoft.com/office/drawing/2014/main" id="{48D6B871-C734-4551-9D0D-ECD42FAFEF28}"/>
                          </a:ext>
                          <a:ext uri="{C183D7F6-B498-43B3-948B-1728B52AA6E4}">
                            <adec:decorative xmlns:adec="http://schemas.microsoft.com/office/drawing/2017/decorative" val="1"/>
                          </a:ext>
                        </a:extLst>
                      </p:cNvPr>
                      <p:cNvPicPr/>
                      <p:nvPr/>
                    </p:nvPicPr>
                    <p:blipFill>
                      <a:blip r:embed="rId14"/>
                      <a:stretch>
                        <a:fillRect/>
                      </a:stretch>
                    </p:blipFill>
                    <p:spPr>
                      <a:xfrm>
                        <a:off x="6324600" y="5097750"/>
                        <a:ext cx="1943100" cy="381840"/>
                      </a:xfrm>
                      <a:prstGeom prst="rect">
                        <a:avLst/>
                      </a:prstGeom>
                      <a:solidFill>
                        <a:schemeClr val="bg1"/>
                      </a:solidFill>
                    </p:spPr>
                  </p:pic>
                </p:oleObj>
              </mc:Fallback>
            </mc:AlternateContent>
          </a:graphicData>
        </a:graphic>
      </p:graphicFrame>
      <p:graphicFrame>
        <p:nvGraphicFramePr>
          <p:cNvPr id="18" name="Object 17">
            <a:extLst>
              <a:ext uri="{FF2B5EF4-FFF2-40B4-BE49-F238E27FC236}">
                <a16:creationId xmlns:a16="http://schemas.microsoft.com/office/drawing/2014/main" id="{CD7E6897-D96F-4BCB-861F-BF35B7B4E4DE}"/>
              </a:ext>
              <a:ext uri="{C183D7F6-B498-43B3-948B-1728B52AA6E4}">
                <adec:decorative xmlns:adec="http://schemas.microsoft.com/office/drawing/2017/decorative" val="1"/>
              </a:ext>
            </a:extLst>
          </p:cNvPr>
          <p:cNvGraphicFramePr>
            <a:graphicFrameLocks noChangeAspect="1"/>
          </p:cNvGraphicFramePr>
          <p:nvPr/>
        </p:nvGraphicFramePr>
        <p:xfrm>
          <a:off x="1016000" y="5670143"/>
          <a:ext cx="1409700" cy="342900"/>
        </p:xfrm>
        <a:graphic>
          <a:graphicData uri="http://schemas.openxmlformats.org/presentationml/2006/ole">
            <mc:AlternateContent xmlns:mc="http://schemas.openxmlformats.org/markup-compatibility/2006">
              <mc:Choice xmlns:v="urn:schemas-microsoft-com:vml" Requires="v">
                <p:oleObj spid="_x0000_s40080" name="Equation" r:id="rId15" imgW="1409400" imgH="342720" progId="Equation.DSMT4">
                  <p:embed/>
                </p:oleObj>
              </mc:Choice>
              <mc:Fallback>
                <p:oleObj name="Equation" r:id="rId15" imgW="1409400" imgH="342720" progId="Equation.DSMT4">
                  <p:embed/>
                  <p:pic>
                    <p:nvPicPr>
                      <p:cNvPr id="18" name="Object 17">
                        <a:extLst>
                          <a:ext uri="{FF2B5EF4-FFF2-40B4-BE49-F238E27FC236}">
                            <a16:creationId xmlns:a16="http://schemas.microsoft.com/office/drawing/2014/main" id="{CD7E6897-D96F-4BCB-861F-BF35B7B4E4DE}"/>
                          </a:ext>
                          <a:ext uri="{C183D7F6-B498-43B3-948B-1728B52AA6E4}">
                            <adec:decorative xmlns:adec="http://schemas.microsoft.com/office/drawing/2017/decorative" val="1"/>
                          </a:ext>
                        </a:extLst>
                      </p:cNvPr>
                      <p:cNvPicPr/>
                      <p:nvPr/>
                    </p:nvPicPr>
                    <p:blipFill>
                      <a:blip r:embed="rId16"/>
                      <a:stretch>
                        <a:fillRect/>
                      </a:stretch>
                    </p:blipFill>
                    <p:spPr>
                      <a:xfrm>
                        <a:off x="1016000" y="5670143"/>
                        <a:ext cx="1409700" cy="342900"/>
                      </a:xfrm>
                      <a:prstGeom prst="rect">
                        <a:avLst/>
                      </a:prstGeom>
                      <a:solidFill>
                        <a:schemeClr val="bg1"/>
                      </a:solidFill>
                    </p:spPr>
                  </p:pic>
                </p:oleObj>
              </mc:Fallback>
            </mc:AlternateContent>
          </a:graphicData>
        </a:graphic>
      </p:graphicFrame>
      <p:graphicFrame>
        <p:nvGraphicFramePr>
          <p:cNvPr id="19" name="Object 18">
            <a:extLst>
              <a:ext uri="{FF2B5EF4-FFF2-40B4-BE49-F238E27FC236}">
                <a16:creationId xmlns:a16="http://schemas.microsoft.com/office/drawing/2014/main" id="{99674711-4767-4800-A2FA-7F275DA595BD}"/>
              </a:ext>
              <a:ext uri="{C183D7F6-B498-43B3-948B-1728B52AA6E4}">
                <adec:decorative xmlns:adec="http://schemas.microsoft.com/office/drawing/2017/decorative" val="1"/>
              </a:ext>
            </a:extLst>
          </p:cNvPr>
          <p:cNvGraphicFramePr>
            <a:graphicFrameLocks noChangeAspect="1"/>
          </p:cNvGraphicFramePr>
          <p:nvPr/>
        </p:nvGraphicFramePr>
        <p:xfrm>
          <a:off x="6858000" y="5646948"/>
          <a:ext cx="723900" cy="342900"/>
        </p:xfrm>
        <a:graphic>
          <a:graphicData uri="http://schemas.openxmlformats.org/presentationml/2006/ole">
            <mc:AlternateContent xmlns:mc="http://schemas.openxmlformats.org/markup-compatibility/2006">
              <mc:Choice xmlns:v="urn:schemas-microsoft-com:vml" Requires="v">
                <p:oleObj spid="_x0000_s40081" name="Equation" r:id="rId17" imgW="723600" imgH="431640" progId="Equation.DSMT4">
                  <p:embed/>
                </p:oleObj>
              </mc:Choice>
              <mc:Fallback>
                <p:oleObj name="Equation" r:id="rId17" imgW="723600" imgH="431640" progId="Equation.DSMT4">
                  <p:embed/>
                  <p:pic>
                    <p:nvPicPr>
                      <p:cNvPr id="19" name="Object 18">
                        <a:extLst>
                          <a:ext uri="{FF2B5EF4-FFF2-40B4-BE49-F238E27FC236}">
                            <a16:creationId xmlns:a16="http://schemas.microsoft.com/office/drawing/2014/main" id="{99674711-4767-4800-A2FA-7F275DA595BD}"/>
                          </a:ext>
                          <a:ext uri="{C183D7F6-B498-43B3-948B-1728B52AA6E4}">
                            <adec:decorative xmlns:adec="http://schemas.microsoft.com/office/drawing/2017/decorative" val="1"/>
                          </a:ext>
                        </a:extLst>
                      </p:cNvPr>
                      <p:cNvPicPr/>
                      <p:nvPr/>
                    </p:nvPicPr>
                    <p:blipFill>
                      <a:blip r:embed="rId18"/>
                      <a:stretch>
                        <a:fillRect/>
                      </a:stretch>
                    </p:blipFill>
                    <p:spPr>
                      <a:xfrm>
                        <a:off x="6858000" y="5646948"/>
                        <a:ext cx="723900" cy="3429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627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Domains and Ranges </a:t>
            </a:r>
            <a:r>
              <a:rPr lang="en-IN" sz="2000" b="0" dirty="0"/>
              <a:t>(2 of 2)</a:t>
            </a:r>
          </a:p>
        </p:txBody>
      </p:sp>
      <p:sp>
        <p:nvSpPr>
          <p:cNvPr id="5" name="Content Placeholder 4"/>
          <p:cNvSpPr>
            <a:spLocks noGrp="1"/>
          </p:cNvSpPr>
          <p:nvPr>
            <p:ph idx="1"/>
          </p:nvPr>
        </p:nvSpPr>
        <p:spPr>
          <a:xfrm>
            <a:off x="457200" y="1600201"/>
            <a:ext cx="8229600" cy="1524000"/>
          </a:xfrm>
        </p:spPr>
        <p:txBody>
          <a:bodyPr/>
          <a:lstStyle/>
          <a:p>
            <a:pPr marL="0" indent="0">
              <a:buNone/>
            </a:pPr>
            <a:r>
              <a:rPr lang="en-IN" sz="2800" b="1" dirty="0"/>
              <a:t>Example </a:t>
            </a:r>
            <a:r>
              <a:rPr lang="en-US" sz="2800" b="1" dirty="0"/>
              <a:t>(concluded):</a:t>
            </a:r>
          </a:p>
          <a:p>
            <a:pPr marL="0" indent="0">
              <a:buNone/>
            </a:pPr>
            <a:r>
              <a:rPr lang="en-IN" sz="2800" b="1" dirty="0"/>
              <a:t>(b) </a:t>
            </a:r>
            <a:r>
              <a:rPr lang="en-IN" sz="2800" dirty="0"/>
              <a:t>These are functions of three variables with restrictions on some of their domains.</a:t>
            </a:r>
          </a:p>
          <a:p>
            <a:pPr marL="0" indent="0">
              <a:buNone/>
            </a:pPr>
            <a:endParaRPr lang="en-US" sz="2800" b="1" dirty="0"/>
          </a:p>
        </p:txBody>
      </p:sp>
      <p:graphicFrame>
        <p:nvGraphicFramePr>
          <p:cNvPr id="2" name="Table 2">
            <a:extLst>
              <a:ext uri="{FF2B5EF4-FFF2-40B4-BE49-F238E27FC236}">
                <a16:creationId xmlns:a16="http://schemas.microsoft.com/office/drawing/2014/main" id="{B5EF7553-8BD7-4DBB-916B-85289D3F6DEB}"/>
              </a:ext>
            </a:extLst>
          </p:cNvPr>
          <p:cNvGraphicFramePr>
            <a:graphicFrameLocks noGrp="1"/>
          </p:cNvGraphicFramePr>
          <p:nvPr>
            <p:ph idx="13"/>
            <p:extLst>
              <p:ext uri="{D42A27DB-BD31-4B8C-83A1-F6EECF244321}">
                <p14:modId xmlns:p14="http://schemas.microsoft.com/office/powerpoint/2010/main" val="4054514931"/>
              </p:ext>
            </p:extLst>
          </p:nvPr>
        </p:nvGraphicFramePr>
        <p:xfrm>
          <a:off x="457200" y="3386338"/>
          <a:ext cx="8229600" cy="2557262"/>
        </p:xfrm>
        <a:graphic>
          <a:graphicData uri="http://schemas.openxmlformats.org/drawingml/2006/table">
            <a:tbl>
              <a:tblPr firstRow="1" bandRow="1">
                <a:tableStyleId>{2D5ABB26-0587-4C30-8999-92F81FD0307C}</a:tableStyleId>
              </a:tblPr>
              <a:tblGrid>
                <a:gridCol w="2819400">
                  <a:extLst>
                    <a:ext uri="{9D8B030D-6E8A-4147-A177-3AD203B41FA5}">
                      <a16:colId xmlns:a16="http://schemas.microsoft.com/office/drawing/2014/main" val="2882056987"/>
                    </a:ext>
                  </a:extLst>
                </a:gridCol>
                <a:gridCol w="2667000">
                  <a:extLst>
                    <a:ext uri="{9D8B030D-6E8A-4147-A177-3AD203B41FA5}">
                      <a16:colId xmlns:a16="http://schemas.microsoft.com/office/drawing/2014/main" val="909395509"/>
                    </a:ext>
                  </a:extLst>
                </a:gridCol>
                <a:gridCol w="2743200">
                  <a:extLst>
                    <a:ext uri="{9D8B030D-6E8A-4147-A177-3AD203B41FA5}">
                      <a16:colId xmlns:a16="http://schemas.microsoft.com/office/drawing/2014/main" val="3471729233"/>
                    </a:ext>
                  </a:extLst>
                </a:gridCol>
              </a:tblGrid>
              <a:tr h="710213">
                <a:tc>
                  <a:txBody>
                    <a:bodyPr/>
                    <a:lstStyle/>
                    <a:p>
                      <a:pPr algn="ctr"/>
                      <a:r>
                        <a:rPr lang="en-US" sz="2400" b="1" noProof="0" dirty="0"/>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noProof="0" dirty="0"/>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noProof="0" dirty="0"/>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527628"/>
                  </a:ext>
                </a:extLst>
              </a:tr>
              <a:tr h="576062">
                <a:tc>
                  <a:txBody>
                    <a:bodyPr/>
                    <a:lstStyle/>
                    <a:p>
                      <a:pPr algn="ctr"/>
                      <a:r>
                        <a:rPr lang="en-US" sz="100" noProof="0" dirty="0"/>
                        <a:t>w = square root of start expression x squared + y squared + z squared end 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noProof="0" dirty="0"/>
                        <a:t>Entire 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t>Entire space, Left bracket 0, infinity right parenthesis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356380"/>
                  </a:ext>
                </a:extLst>
              </a:tr>
              <a:tr h="694925">
                <a:tc>
                  <a:txBody>
                    <a:bodyPr/>
                    <a:lstStyle/>
                    <a:p>
                      <a:pPr algn="ctr"/>
                      <a:r>
                        <a:rPr lang="en-US" sz="100" noProof="0" dirty="0"/>
                        <a:t>w = start fraction 1 over x squared + y squared + z squared end fraction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t>left parenthesis x, y, z right parenthesis does not equal left parenthesis 0, 0, 0 right parenthesis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t>Left parenthesis 0, infinity right parenthesis.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007318"/>
                  </a:ext>
                </a:extLst>
              </a:tr>
              <a:tr h="576062">
                <a:tc>
                  <a:txBody>
                    <a:bodyPr/>
                    <a:lstStyle/>
                    <a:p>
                      <a:pPr algn="ctr"/>
                      <a:r>
                        <a:rPr lang="en-US" sz="100" noProof="0" dirty="0"/>
                        <a:t>w = x y natural log of 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t>Half space z is greater than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 noProof="0" dirty="0"/>
                        <a:t>Left parenthesis negative infinity, infinity right parenthesis.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450392"/>
                  </a:ext>
                </a:extLst>
              </a:tr>
            </a:tbl>
          </a:graphicData>
        </a:graphic>
      </p:graphicFrame>
      <p:graphicFrame>
        <p:nvGraphicFramePr>
          <p:cNvPr id="3" name="Object 2">
            <a:extLst>
              <a:ext uri="{FF2B5EF4-FFF2-40B4-BE49-F238E27FC236}">
                <a16:creationId xmlns:a16="http://schemas.microsoft.com/office/drawing/2014/main" id="{CB49BB74-A008-4AB7-A5D3-0FA4D3CF9E87}"/>
              </a:ext>
              <a:ext uri="{C183D7F6-B498-43B3-948B-1728B52AA6E4}">
                <adec:decorative xmlns:adec="http://schemas.microsoft.com/office/drawing/2017/decorative" val="1"/>
              </a:ext>
            </a:extLst>
          </p:cNvPr>
          <p:cNvGraphicFramePr>
            <a:graphicFrameLocks noChangeAspect="1"/>
          </p:cNvGraphicFramePr>
          <p:nvPr/>
        </p:nvGraphicFramePr>
        <p:xfrm>
          <a:off x="812800" y="4224538"/>
          <a:ext cx="2057400" cy="317109"/>
        </p:xfrm>
        <a:graphic>
          <a:graphicData uri="http://schemas.openxmlformats.org/presentationml/2006/ole">
            <mc:AlternateContent xmlns:mc="http://schemas.openxmlformats.org/markup-compatibility/2006">
              <mc:Choice xmlns:v="urn:schemas-microsoft-com:vml" Requires="v">
                <p:oleObj spid="_x0000_s41098" name="Equation" r:id="rId3" imgW="2743200" imgH="495000" progId="Equation.DSMT4">
                  <p:embed/>
                </p:oleObj>
              </mc:Choice>
              <mc:Fallback>
                <p:oleObj name="Equation" r:id="rId3" imgW="2743200" imgH="495000" progId="Equation.DSMT4">
                  <p:embed/>
                  <p:pic>
                    <p:nvPicPr>
                      <p:cNvPr id="3" name="Object 2">
                        <a:extLst>
                          <a:ext uri="{FF2B5EF4-FFF2-40B4-BE49-F238E27FC236}">
                            <a16:creationId xmlns:a16="http://schemas.microsoft.com/office/drawing/2014/main" id="{CB49BB74-A008-4AB7-A5D3-0FA4D3CF9E87}"/>
                          </a:ext>
                          <a:ext uri="{C183D7F6-B498-43B3-948B-1728B52AA6E4}">
                            <adec:decorative xmlns:adec="http://schemas.microsoft.com/office/drawing/2017/decorative" val="1"/>
                          </a:ext>
                        </a:extLst>
                      </p:cNvPr>
                      <p:cNvPicPr/>
                      <p:nvPr/>
                    </p:nvPicPr>
                    <p:blipFill>
                      <a:blip r:embed="rId4"/>
                      <a:stretch>
                        <a:fillRect/>
                      </a:stretch>
                    </p:blipFill>
                    <p:spPr>
                      <a:xfrm>
                        <a:off x="812800" y="4224538"/>
                        <a:ext cx="2057400" cy="317109"/>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96D2E63E-A024-4FF4-BCA5-CA09852BD3A7}"/>
              </a:ext>
              <a:ext uri="{C183D7F6-B498-43B3-948B-1728B52AA6E4}">
                <adec:decorative xmlns:adec="http://schemas.microsoft.com/office/drawing/2017/decorative" val="1"/>
              </a:ext>
            </a:extLst>
          </p:cNvPr>
          <p:cNvGraphicFramePr>
            <a:graphicFrameLocks noChangeAspect="1"/>
          </p:cNvGraphicFramePr>
          <p:nvPr/>
        </p:nvGraphicFramePr>
        <p:xfrm>
          <a:off x="6899275" y="4191906"/>
          <a:ext cx="723900" cy="317109"/>
        </p:xfrm>
        <a:graphic>
          <a:graphicData uri="http://schemas.openxmlformats.org/presentationml/2006/ole">
            <mc:AlternateContent xmlns:mc="http://schemas.openxmlformats.org/markup-compatibility/2006">
              <mc:Choice xmlns:v="urn:schemas-microsoft-com:vml" Requires="v">
                <p:oleObj spid="_x0000_s41099" name="Equation" r:id="rId5" imgW="723600" imgH="431640" progId="Equation.DSMT4">
                  <p:embed/>
                </p:oleObj>
              </mc:Choice>
              <mc:Fallback>
                <p:oleObj name="Equation" r:id="rId5" imgW="723600" imgH="431640" progId="Equation.DSMT4">
                  <p:embed/>
                  <p:pic>
                    <p:nvPicPr>
                      <p:cNvPr id="7" name="Object 6">
                        <a:extLst>
                          <a:ext uri="{FF2B5EF4-FFF2-40B4-BE49-F238E27FC236}">
                            <a16:creationId xmlns:a16="http://schemas.microsoft.com/office/drawing/2014/main" id="{96D2E63E-A024-4FF4-BCA5-CA09852BD3A7}"/>
                          </a:ext>
                          <a:ext uri="{C183D7F6-B498-43B3-948B-1728B52AA6E4}">
                            <adec:decorative xmlns:adec="http://schemas.microsoft.com/office/drawing/2017/decorative" val="1"/>
                          </a:ext>
                        </a:extLst>
                      </p:cNvPr>
                      <p:cNvPicPr/>
                      <p:nvPr/>
                    </p:nvPicPr>
                    <p:blipFill>
                      <a:blip r:embed="rId6"/>
                      <a:stretch>
                        <a:fillRect/>
                      </a:stretch>
                    </p:blipFill>
                    <p:spPr>
                      <a:xfrm>
                        <a:off x="6899275" y="4191906"/>
                        <a:ext cx="723900" cy="317109"/>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A6AC64FE-B4CE-4C74-992F-5752C5DE9BFD}"/>
              </a:ext>
              <a:ext uri="{C183D7F6-B498-43B3-948B-1728B52AA6E4}">
                <adec:decorative xmlns:adec="http://schemas.microsoft.com/office/drawing/2017/decorative" val="1"/>
              </a:ext>
            </a:extLst>
          </p:cNvPr>
          <p:cNvGraphicFramePr>
            <a:graphicFrameLocks noChangeAspect="1"/>
          </p:cNvGraphicFramePr>
          <p:nvPr/>
        </p:nvGraphicFramePr>
        <p:xfrm>
          <a:off x="609600" y="4743771"/>
          <a:ext cx="2438400" cy="457199"/>
        </p:xfrm>
        <a:graphic>
          <a:graphicData uri="http://schemas.openxmlformats.org/presentationml/2006/ole">
            <mc:AlternateContent xmlns:mc="http://schemas.openxmlformats.org/markup-compatibility/2006">
              <mc:Choice xmlns:v="urn:schemas-microsoft-com:vml" Requires="v">
                <p:oleObj spid="_x0000_s41100" name="Equation" r:id="rId7" imgW="2438280" imgH="787320" progId="Equation.DSMT4">
                  <p:embed/>
                </p:oleObj>
              </mc:Choice>
              <mc:Fallback>
                <p:oleObj name="Equation" r:id="rId7" imgW="2438280" imgH="787320" progId="Equation.DSMT4">
                  <p:embed/>
                  <p:pic>
                    <p:nvPicPr>
                      <p:cNvPr id="8" name="Object 7">
                        <a:extLst>
                          <a:ext uri="{FF2B5EF4-FFF2-40B4-BE49-F238E27FC236}">
                            <a16:creationId xmlns:a16="http://schemas.microsoft.com/office/drawing/2014/main" id="{A6AC64FE-B4CE-4C74-992F-5752C5DE9BFD}"/>
                          </a:ext>
                          <a:ext uri="{C183D7F6-B498-43B3-948B-1728B52AA6E4}">
                            <adec:decorative xmlns:adec="http://schemas.microsoft.com/office/drawing/2017/decorative" val="1"/>
                          </a:ext>
                        </a:extLst>
                      </p:cNvPr>
                      <p:cNvPicPr/>
                      <p:nvPr/>
                    </p:nvPicPr>
                    <p:blipFill>
                      <a:blip r:embed="rId8"/>
                      <a:stretch>
                        <a:fillRect/>
                      </a:stretch>
                    </p:blipFill>
                    <p:spPr>
                      <a:xfrm>
                        <a:off x="609600" y="4743771"/>
                        <a:ext cx="2438400" cy="457199"/>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2C099088-69B6-4DCB-B163-1A80F8320E7C}"/>
              </a:ext>
              <a:ext uri="{C183D7F6-B498-43B3-948B-1728B52AA6E4}">
                <adec:decorative xmlns:adec="http://schemas.microsoft.com/office/drawing/2017/decorative" val="1"/>
              </a:ext>
            </a:extLst>
          </p:cNvPr>
          <p:cNvGraphicFramePr>
            <a:graphicFrameLocks noChangeAspect="1"/>
          </p:cNvGraphicFramePr>
          <p:nvPr/>
        </p:nvGraphicFramePr>
        <p:xfrm>
          <a:off x="3657600" y="4839214"/>
          <a:ext cx="2159000" cy="317110"/>
        </p:xfrm>
        <a:graphic>
          <a:graphicData uri="http://schemas.openxmlformats.org/presentationml/2006/ole">
            <mc:AlternateContent xmlns:mc="http://schemas.openxmlformats.org/markup-compatibility/2006">
              <mc:Choice xmlns:v="urn:schemas-microsoft-com:vml" Requires="v">
                <p:oleObj spid="_x0000_s41101" name="Equation" r:id="rId9" imgW="2158920" imgH="431640" progId="Equation.DSMT4">
                  <p:embed/>
                </p:oleObj>
              </mc:Choice>
              <mc:Fallback>
                <p:oleObj name="Equation" r:id="rId9" imgW="2158920" imgH="431640" progId="Equation.DSMT4">
                  <p:embed/>
                  <p:pic>
                    <p:nvPicPr>
                      <p:cNvPr id="9" name="Object 8">
                        <a:extLst>
                          <a:ext uri="{FF2B5EF4-FFF2-40B4-BE49-F238E27FC236}">
                            <a16:creationId xmlns:a16="http://schemas.microsoft.com/office/drawing/2014/main" id="{2C099088-69B6-4DCB-B163-1A80F8320E7C}"/>
                          </a:ext>
                          <a:ext uri="{C183D7F6-B498-43B3-948B-1728B52AA6E4}">
                            <adec:decorative xmlns:adec="http://schemas.microsoft.com/office/drawing/2017/decorative" val="1"/>
                          </a:ext>
                        </a:extLst>
                      </p:cNvPr>
                      <p:cNvPicPr/>
                      <p:nvPr/>
                    </p:nvPicPr>
                    <p:blipFill>
                      <a:blip r:embed="rId10"/>
                      <a:stretch>
                        <a:fillRect/>
                      </a:stretch>
                    </p:blipFill>
                    <p:spPr>
                      <a:xfrm>
                        <a:off x="3657600" y="4839214"/>
                        <a:ext cx="2159000" cy="317110"/>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32DFC7F5-FD99-4045-A4F0-4F177DE73732}"/>
              </a:ext>
              <a:ext uri="{C183D7F6-B498-43B3-948B-1728B52AA6E4}">
                <adec:decorative xmlns:adec="http://schemas.microsoft.com/office/drawing/2017/decorative" val="1"/>
              </a:ext>
            </a:extLst>
          </p:cNvPr>
          <p:cNvGraphicFramePr>
            <a:graphicFrameLocks noChangeAspect="1"/>
          </p:cNvGraphicFramePr>
          <p:nvPr/>
        </p:nvGraphicFramePr>
        <p:xfrm>
          <a:off x="6867525" y="4813815"/>
          <a:ext cx="736600" cy="317109"/>
        </p:xfrm>
        <a:graphic>
          <a:graphicData uri="http://schemas.openxmlformats.org/presentationml/2006/ole">
            <mc:AlternateContent xmlns:mc="http://schemas.openxmlformats.org/markup-compatibility/2006">
              <mc:Choice xmlns:v="urn:schemas-microsoft-com:vml" Requires="v">
                <p:oleObj spid="_x0000_s41102" name="Equation" r:id="rId11" imgW="736560" imgH="431640" progId="Equation.DSMT4">
                  <p:embed/>
                </p:oleObj>
              </mc:Choice>
              <mc:Fallback>
                <p:oleObj name="Equation" r:id="rId11" imgW="736560" imgH="431640" progId="Equation.DSMT4">
                  <p:embed/>
                  <p:pic>
                    <p:nvPicPr>
                      <p:cNvPr id="10" name="Object 9">
                        <a:extLst>
                          <a:ext uri="{FF2B5EF4-FFF2-40B4-BE49-F238E27FC236}">
                            <a16:creationId xmlns:a16="http://schemas.microsoft.com/office/drawing/2014/main" id="{32DFC7F5-FD99-4045-A4F0-4F177DE73732}"/>
                          </a:ext>
                          <a:ext uri="{C183D7F6-B498-43B3-948B-1728B52AA6E4}">
                            <adec:decorative xmlns:adec="http://schemas.microsoft.com/office/drawing/2017/decorative" val="1"/>
                          </a:ext>
                        </a:extLst>
                      </p:cNvPr>
                      <p:cNvPicPr/>
                      <p:nvPr/>
                    </p:nvPicPr>
                    <p:blipFill>
                      <a:blip r:embed="rId12"/>
                      <a:stretch>
                        <a:fillRect/>
                      </a:stretch>
                    </p:blipFill>
                    <p:spPr>
                      <a:xfrm>
                        <a:off x="6867525" y="4813815"/>
                        <a:ext cx="736600" cy="317109"/>
                      </a:xfrm>
                      <a:prstGeom prst="rect">
                        <a:avLst/>
                      </a:prstGeom>
                      <a:solidFill>
                        <a:schemeClr val="bg1"/>
                      </a:solidFill>
                    </p:spPr>
                  </p:pic>
                </p:oleObj>
              </mc:Fallback>
            </mc:AlternateContent>
          </a:graphicData>
        </a:graphic>
      </p:graphicFrame>
      <p:graphicFrame>
        <p:nvGraphicFramePr>
          <p:cNvPr id="16" name="Object 15">
            <a:extLst>
              <a:ext uri="{FF2B5EF4-FFF2-40B4-BE49-F238E27FC236}">
                <a16:creationId xmlns:a16="http://schemas.microsoft.com/office/drawing/2014/main" id="{0C47B708-B804-4D38-9FD9-59DD151EDD80}"/>
              </a:ext>
              <a:ext uri="{C183D7F6-B498-43B3-948B-1728B52AA6E4}">
                <adec:decorative xmlns:adec="http://schemas.microsoft.com/office/drawing/2017/decorative" val="1"/>
              </a:ext>
            </a:extLst>
          </p:cNvPr>
          <p:cNvGraphicFramePr>
            <a:graphicFrameLocks noChangeAspect="1"/>
          </p:cNvGraphicFramePr>
          <p:nvPr/>
        </p:nvGraphicFramePr>
        <p:xfrm>
          <a:off x="1035050" y="5481836"/>
          <a:ext cx="1587500" cy="317109"/>
        </p:xfrm>
        <a:graphic>
          <a:graphicData uri="http://schemas.openxmlformats.org/presentationml/2006/ole">
            <mc:AlternateContent xmlns:mc="http://schemas.openxmlformats.org/markup-compatibility/2006">
              <mc:Choice xmlns:v="urn:schemas-microsoft-com:vml" Requires="v">
                <p:oleObj spid="_x0000_s41103" name="Equation" r:id="rId13" imgW="1587240" imgH="342720" progId="Equation.DSMT4">
                  <p:embed/>
                </p:oleObj>
              </mc:Choice>
              <mc:Fallback>
                <p:oleObj name="Equation" r:id="rId13" imgW="1587240" imgH="342720" progId="Equation.DSMT4">
                  <p:embed/>
                  <p:pic>
                    <p:nvPicPr>
                      <p:cNvPr id="16" name="Object 15">
                        <a:extLst>
                          <a:ext uri="{FF2B5EF4-FFF2-40B4-BE49-F238E27FC236}">
                            <a16:creationId xmlns:a16="http://schemas.microsoft.com/office/drawing/2014/main" id="{0C47B708-B804-4D38-9FD9-59DD151EDD80}"/>
                          </a:ext>
                          <a:ext uri="{C183D7F6-B498-43B3-948B-1728B52AA6E4}">
                            <adec:decorative xmlns:adec="http://schemas.microsoft.com/office/drawing/2017/decorative" val="1"/>
                          </a:ext>
                        </a:extLst>
                      </p:cNvPr>
                      <p:cNvPicPr/>
                      <p:nvPr/>
                    </p:nvPicPr>
                    <p:blipFill>
                      <a:blip r:embed="rId14"/>
                      <a:stretch>
                        <a:fillRect/>
                      </a:stretch>
                    </p:blipFill>
                    <p:spPr>
                      <a:xfrm>
                        <a:off x="1035050" y="5481836"/>
                        <a:ext cx="1587500" cy="317109"/>
                      </a:xfrm>
                      <a:prstGeom prst="rect">
                        <a:avLst/>
                      </a:prstGeom>
                      <a:solidFill>
                        <a:schemeClr val="bg1"/>
                      </a:solidFill>
                    </p:spPr>
                  </p:pic>
                </p:oleObj>
              </mc:Fallback>
            </mc:AlternateContent>
          </a:graphicData>
        </a:graphic>
      </p:graphicFrame>
      <p:graphicFrame>
        <p:nvGraphicFramePr>
          <p:cNvPr id="12" name="Object 11">
            <a:extLst>
              <a:ext uri="{FF2B5EF4-FFF2-40B4-BE49-F238E27FC236}">
                <a16:creationId xmlns:a16="http://schemas.microsoft.com/office/drawing/2014/main" id="{42B798CB-FFD5-4B82-89F3-781A958D0B47}"/>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63230378"/>
              </p:ext>
            </p:extLst>
          </p:nvPr>
        </p:nvGraphicFramePr>
        <p:xfrm>
          <a:off x="3638550" y="5526088"/>
          <a:ext cx="2044700" cy="317500"/>
        </p:xfrm>
        <a:graphic>
          <a:graphicData uri="http://schemas.openxmlformats.org/presentationml/2006/ole">
            <mc:AlternateContent xmlns:mc="http://schemas.openxmlformats.org/markup-compatibility/2006">
              <mc:Choice xmlns:v="urn:schemas-microsoft-com:vml" Requires="v">
                <p:oleObj spid="_x0000_s41104" name="Equation" r:id="rId15" imgW="2044440" imgH="342720" progId="Equation.DSMT4">
                  <p:embed/>
                </p:oleObj>
              </mc:Choice>
              <mc:Fallback>
                <p:oleObj name="Equation" r:id="rId15" imgW="2044440" imgH="342720" progId="Equation.DSMT4">
                  <p:embed/>
                  <p:pic>
                    <p:nvPicPr>
                      <p:cNvPr id="12" name="Object 11">
                        <a:extLst>
                          <a:ext uri="{FF2B5EF4-FFF2-40B4-BE49-F238E27FC236}">
                            <a16:creationId xmlns:a16="http://schemas.microsoft.com/office/drawing/2014/main" id="{42B798CB-FFD5-4B82-89F3-781A958D0B47}"/>
                          </a:ext>
                          <a:ext uri="{C183D7F6-B498-43B3-948B-1728B52AA6E4}">
                            <adec:decorative xmlns:adec="http://schemas.microsoft.com/office/drawing/2017/decorative" val="1"/>
                          </a:ext>
                        </a:extLst>
                      </p:cNvPr>
                      <p:cNvPicPr/>
                      <p:nvPr/>
                    </p:nvPicPr>
                    <p:blipFill>
                      <a:blip r:embed="rId16"/>
                      <a:stretch>
                        <a:fillRect/>
                      </a:stretch>
                    </p:blipFill>
                    <p:spPr>
                      <a:xfrm>
                        <a:off x="3638550" y="5526088"/>
                        <a:ext cx="2044700" cy="317500"/>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6230E91E-9B97-4C2E-8055-75229FD8EB7C}"/>
              </a:ext>
              <a:ext uri="{C183D7F6-B498-43B3-948B-1728B52AA6E4}">
                <adec:decorative xmlns:adec="http://schemas.microsoft.com/office/drawing/2017/decorative" val="1"/>
              </a:ext>
            </a:extLst>
          </p:cNvPr>
          <p:cNvGraphicFramePr>
            <a:graphicFrameLocks noChangeAspect="1"/>
          </p:cNvGraphicFramePr>
          <p:nvPr/>
        </p:nvGraphicFramePr>
        <p:xfrm>
          <a:off x="6765925" y="5468745"/>
          <a:ext cx="990600" cy="330200"/>
        </p:xfrm>
        <a:graphic>
          <a:graphicData uri="http://schemas.openxmlformats.org/presentationml/2006/ole">
            <mc:AlternateContent xmlns:mc="http://schemas.openxmlformats.org/markup-compatibility/2006">
              <mc:Choice xmlns:v="urn:schemas-microsoft-com:vml" Requires="v">
                <p:oleObj spid="_x0000_s41105" name="Equation" r:id="rId17" imgW="990360" imgH="431640" progId="Equation.DSMT4">
                  <p:embed/>
                </p:oleObj>
              </mc:Choice>
              <mc:Fallback>
                <p:oleObj name="Equation" r:id="rId17" imgW="990360" imgH="431640" progId="Equation.DSMT4">
                  <p:embed/>
                  <p:pic>
                    <p:nvPicPr>
                      <p:cNvPr id="13" name="Object 12">
                        <a:extLst>
                          <a:ext uri="{FF2B5EF4-FFF2-40B4-BE49-F238E27FC236}">
                            <a16:creationId xmlns:a16="http://schemas.microsoft.com/office/drawing/2014/main" id="{6230E91E-9B97-4C2E-8055-75229FD8EB7C}"/>
                          </a:ext>
                          <a:ext uri="{C183D7F6-B498-43B3-948B-1728B52AA6E4}">
                            <adec:decorative xmlns:adec="http://schemas.microsoft.com/office/drawing/2017/decorative" val="1"/>
                          </a:ext>
                        </a:extLst>
                      </p:cNvPr>
                      <p:cNvPicPr/>
                      <p:nvPr/>
                    </p:nvPicPr>
                    <p:blipFill>
                      <a:blip r:embed="rId18"/>
                      <a:stretch>
                        <a:fillRect/>
                      </a:stretch>
                    </p:blipFill>
                    <p:spPr>
                      <a:xfrm>
                        <a:off x="6765925" y="5468745"/>
                        <a:ext cx="990600" cy="330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4082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(1 of 6)</a:t>
            </a:r>
          </a:p>
        </p:txBody>
      </p:sp>
      <p:pic>
        <p:nvPicPr>
          <p:cNvPr id="11" name="Content Placeholder 10" descr="Two irregular regions, a and b, with labels. The first irregular region R is labeled, interior point. For long description in Notes pane, press F6.">
            <a:extLst>
              <a:ext uri="{FF2B5EF4-FFF2-40B4-BE49-F238E27FC236}">
                <a16:creationId xmlns:a16="http://schemas.microsoft.com/office/drawing/2014/main" id="{D7FB1CFB-B1D9-48EF-8785-FD8767A7D65D}"/>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922242" y="1829248"/>
            <a:ext cx="5299516" cy="2802629"/>
          </a:xfrm>
        </p:spPr>
      </p:pic>
      <p:sp>
        <p:nvSpPr>
          <p:cNvPr id="3" name="Content Placeholder 2"/>
          <p:cNvSpPr>
            <a:spLocks noGrp="1"/>
          </p:cNvSpPr>
          <p:nvPr>
            <p:ph idx="1"/>
          </p:nvPr>
        </p:nvSpPr>
        <p:spPr>
          <a:xfrm>
            <a:off x="457200" y="4922837"/>
            <a:ext cx="8229600" cy="1401763"/>
          </a:xfrm>
        </p:spPr>
        <p:txBody>
          <a:bodyPr/>
          <a:lstStyle/>
          <a:p>
            <a:pPr marL="0" indent="0">
              <a:buNone/>
            </a:pPr>
            <a:r>
              <a:rPr lang="en-IN" sz="2400" dirty="0"/>
              <a:t>Interior points and boundary points of a plane region </a:t>
            </a:r>
            <a:r>
              <a:rPr lang="en-IN" sz="2400" i="1" dirty="0"/>
              <a:t>R</a:t>
            </a:r>
            <a:r>
              <a:rPr lang="en-IN" sz="2400" dirty="0"/>
              <a:t>. An interior point is necessarily a point of </a:t>
            </a:r>
            <a:r>
              <a:rPr lang="en-IN" sz="2400" i="1" dirty="0"/>
              <a:t>R</a:t>
            </a:r>
            <a:r>
              <a:rPr lang="en-IN" sz="2400" dirty="0"/>
              <a:t>. A boundary point of </a:t>
            </a:r>
            <a:r>
              <a:rPr lang="en-IN" sz="2400" i="1" dirty="0"/>
              <a:t>R </a:t>
            </a:r>
            <a:r>
              <a:rPr lang="en-IN" sz="2400" dirty="0"/>
              <a:t>need not belong to </a:t>
            </a:r>
            <a:r>
              <a:rPr lang="en-IN" sz="2400" i="1" dirty="0"/>
              <a:t>R</a:t>
            </a:r>
            <a:r>
              <a:rPr lang="en-IN" sz="2400" dirty="0"/>
              <a:t>.</a:t>
            </a:r>
          </a:p>
        </p:txBody>
      </p:sp>
    </p:spTree>
    <p:extLst>
      <p:ext uri="{BB962C8B-B14F-4D97-AF65-F5344CB8AC3E}">
        <p14:creationId xmlns:p14="http://schemas.microsoft.com/office/powerpoint/2010/main" val="256707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(2 of 6)</a:t>
            </a:r>
          </a:p>
        </p:txBody>
      </p:sp>
      <p:pic>
        <p:nvPicPr>
          <p:cNvPr id="7" name="Content Placeholder 6" descr="Each of the three x y planes has a circle with center at the origin. The x y planes are as follows. For long description in Notes pane, press F6.">
            <a:extLst>
              <a:ext uri="{FF2B5EF4-FFF2-40B4-BE49-F238E27FC236}">
                <a16:creationId xmlns:a16="http://schemas.microsoft.com/office/drawing/2014/main" id="{F03132D7-0D4B-4C6C-B4ED-AAB15F7241B1}"/>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914400" y="1736441"/>
            <a:ext cx="7391400" cy="3340405"/>
          </a:xfrm>
        </p:spPr>
      </p:pic>
      <p:sp>
        <p:nvSpPr>
          <p:cNvPr id="3" name="Content Placeholder 2"/>
          <p:cNvSpPr>
            <a:spLocks noGrp="1"/>
          </p:cNvSpPr>
          <p:nvPr>
            <p:ph idx="1"/>
          </p:nvPr>
        </p:nvSpPr>
        <p:spPr>
          <a:xfrm>
            <a:off x="457200" y="5486400"/>
            <a:ext cx="8229600" cy="762000"/>
          </a:xfrm>
        </p:spPr>
        <p:txBody>
          <a:bodyPr/>
          <a:lstStyle/>
          <a:p>
            <a:pPr marL="0" indent="0">
              <a:buNone/>
            </a:pPr>
            <a:r>
              <a:rPr lang="en-IN" sz="2400" dirty="0"/>
              <a:t>Interior points and boundary points of the unit disk in the plane.</a:t>
            </a:r>
          </a:p>
        </p:txBody>
      </p:sp>
    </p:spTree>
    <p:extLst>
      <p:ext uri="{BB962C8B-B14F-4D97-AF65-F5344CB8AC3E}">
        <p14:creationId xmlns:p14="http://schemas.microsoft.com/office/powerpoint/2010/main" val="297672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Two Variables </a:t>
            </a:r>
            <a:r>
              <a:rPr lang="en-IN" sz="2000" b="0" dirty="0"/>
              <a:t>(3 of 6)</a:t>
            </a:r>
          </a:p>
        </p:txBody>
      </p:sp>
      <p:sp>
        <p:nvSpPr>
          <p:cNvPr id="3" name="Content Placeholder 2"/>
          <p:cNvSpPr>
            <a:spLocks noGrp="1"/>
          </p:cNvSpPr>
          <p:nvPr>
            <p:ph idx="1"/>
          </p:nvPr>
        </p:nvSpPr>
        <p:spPr>
          <a:xfrm>
            <a:off x="457200" y="1600201"/>
            <a:ext cx="2815379" cy="434803"/>
          </a:xfrm>
        </p:spPr>
        <p:txBody>
          <a:bodyPr/>
          <a:lstStyle/>
          <a:p>
            <a:pPr marL="0" indent="0">
              <a:buNone/>
            </a:pPr>
            <a:r>
              <a:rPr lang="en-IN" sz="2400" b="1" dirty="0"/>
              <a:t>Definitions:</a:t>
            </a:r>
            <a:r>
              <a:rPr lang="en-IN" sz="2400" dirty="0"/>
              <a:t> A point</a:t>
            </a:r>
          </a:p>
        </p:txBody>
      </p:sp>
      <p:graphicFrame>
        <p:nvGraphicFramePr>
          <p:cNvPr id="10" name="Object 9"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374161" y="1586481"/>
          <a:ext cx="1006867" cy="418002"/>
        </p:xfrm>
        <a:graphic>
          <a:graphicData uri="http://schemas.openxmlformats.org/presentationml/2006/ole">
            <mc:AlternateContent xmlns:mc="http://schemas.openxmlformats.org/markup-compatibility/2006">
              <mc:Choice xmlns:v="urn:schemas-microsoft-com:vml" Requires="v">
                <p:oleObj spid="_x0000_s42037" name="Equation" r:id="rId3" imgW="914400" imgH="380880" progId="Equation.DSMT4">
                  <p:embed/>
                </p:oleObj>
              </mc:Choice>
              <mc:Fallback>
                <p:oleObj name="Equation" r:id="rId3" imgW="914400" imgH="380880" progId="Equation.DSMT4">
                  <p:embed/>
                  <p:pic>
                    <p:nvPicPr>
                      <p:cNvPr id="10" name="Object 9" descr="(x sub 0,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374161" y="1586481"/>
                        <a:ext cx="1006867" cy="418002"/>
                      </a:xfrm>
                      <a:prstGeom prst="rect">
                        <a:avLst/>
                      </a:prstGeom>
                    </p:spPr>
                  </p:pic>
                </p:oleObj>
              </mc:Fallback>
            </mc:AlternateContent>
          </a:graphicData>
        </a:graphic>
      </p:graphicFrame>
      <p:sp>
        <p:nvSpPr>
          <p:cNvPr id="4" name="Content Placeholder 3"/>
          <p:cNvSpPr>
            <a:spLocks noGrp="1"/>
          </p:cNvSpPr>
          <p:nvPr>
            <p:ph idx="13"/>
          </p:nvPr>
        </p:nvSpPr>
        <p:spPr>
          <a:xfrm>
            <a:off x="4482609" y="1600201"/>
            <a:ext cx="3594591" cy="412769"/>
          </a:xfrm>
        </p:spPr>
        <p:txBody>
          <a:bodyPr/>
          <a:lstStyle/>
          <a:p>
            <a:pPr marL="0" indent="0">
              <a:buNone/>
            </a:pPr>
            <a:r>
              <a:rPr lang="en-IN" sz="2400" dirty="0"/>
              <a:t>in a region (set) </a:t>
            </a:r>
            <a:r>
              <a:rPr lang="en-IN" sz="2400" i="1" dirty="0"/>
              <a:t>R</a:t>
            </a:r>
            <a:r>
              <a:rPr lang="en-IN" sz="2400" dirty="0"/>
              <a:t> in the</a:t>
            </a:r>
          </a:p>
        </p:txBody>
      </p:sp>
      <p:sp>
        <p:nvSpPr>
          <p:cNvPr id="5" name="Content Placeholder 4"/>
          <p:cNvSpPr>
            <a:spLocks noGrp="1"/>
          </p:cNvSpPr>
          <p:nvPr>
            <p:ph idx="14"/>
          </p:nvPr>
        </p:nvSpPr>
        <p:spPr>
          <a:xfrm>
            <a:off x="452718" y="2113598"/>
            <a:ext cx="8117261" cy="420281"/>
          </a:xfrm>
        </p:spPr>
        <p:txBody>
          <a:bodyPr/>
          <a:lstStyle/>
          <a:p>
            <a:pPr marL="0" indent="0">
              <a:buNone/>
            </a:pPr>
            <a:r>
              <a:rPr lang="en-IN" sz="2400" i="1" dirty="0"/>
              <a:t>x</a:t>
            </a:r>
            <a:r>
              <a:rPr lang="en-IN" sz="100" dirty="0"/>
              <a:t> </a:t>
            </a:r>
            <a:r>
              <a:rPr lang="en-IN" sz="2400" i="1" dirty="0"/>
              <a:t>y</a:t>
            </a:r>
            <a:r>
              <a:rPr lang="en-IN" sz="2400" dirty="0"/>
              <a:t>-plane is an </a:t>
            </a:r>
            <a:r>
              <a:rPr lang="en-IN" sz="2400" b="1" dirty="0"/>
              <a:t>interior point </a:t>
            </a:r>
            <a:r>
              <a:rPr lang="en-IN" sz="2400" dirty="0"/>
              <a:t>of </a:t>
            </a:r>
            <a:r>
              <a:rPr lang="en-IN" sz="2400" i="1" dirty="0"/>
              <a:t>R</a:t>
            </a:r>
            <a:r>
              <a:rPr lang="en-IN" sz="2400" dirty="0"/>
              <a:t> if it is the center of a disk</a:t>
            </a:r>
          </a:p>
        </p:txBody>
      </p:sp>
      <p:sp>
        <p:nvSpPr>
          <p:cNvPr id="7" name="Content Placeholder 6"/>
          <p:cNvSpPr>
            <a:spLocks noGrp="1"/>
          </p:cNvSpPr>
          <p:nvPr>
            <p:ph idx="15"/>
          </p:nvPr>
        </p:nvSpPr>
        <p:spPr>
          <a:xfrm>
            <a:off x="434789" y="2612474"/>
            <a:ext cx="6423211" cy="437920"/>
          </a:xfrm>
        </p:spPr>
        <p:txBody>
          <a:bodyPr/>
          <a:lstStyle/>
          <a:p>
            <a:pPr marL="0" indent="0">
              <a:buNone/>
            </a:pPr>
            <a:r>
              <a:rPr lang="en-IN" sz="2400" dirty="0"/>
              <a:t>of positive radius that lies entirely in </a:t>
            </a:r>
            <a:r>
              <a:rPr lang="en-IN" sz="2400" i="1" dirty="0"/>
              <a:t>R</a:t>
            </a:r>
            <a:r>
              <a:rPr lang="en-IN" sz="2400" dirty="0"/>
              <a:t>.</a:t>
            </a:r>
            <a:r>
              <a:rPr lang="en-IN" sz="2400" i="1" dirty="0"/>
              <a:t> </a:t>
            </a:r>
            <a:r>
              <a:rPr lang="en-IN" sz="2400" dirty="0"/>
              <a:t>A point</a:t>
            </a:r>
          </a:p>
        </p:txBody>
      </p:sp>
      <p:graphicFrame>
        <p:nvGraphicFramePr>
          <p:cNvPr id="11" name="Object 10"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936526" y="2595578"/>
          <a:ext cx="1016936" cy="422182"/>
        </p:xfrm>
        <a:graphic>
          <a:graphicData uri="http://schemas.openxmlformats.org/presentationml/2006/ole">
            <mc:AlternateContent xmlns:mc="http://schemas.openxmlformats.org/markup-compatibility/2006">
              <mc:Choice xmlns:v="urn:schemas-microsoft-com:vml" Requires="v">
                <p:oleObj spid="_x0000_s42038" name="Equation" r:id="rId5" imgW="914400" imgH="380880" progId="Equation.DSMT4">
                  <p:embed/>
                </p:oleObj>
              </mc:Choice>
              <mc:Fallback>
                <p:oleObj name="Equation" r:id="rId5" imgW="914400" imgH="380880" progId="Equation.DSMT4">
                  <p:embed/>
                  <p:pic>
                    <p:nvPicPr>
                      <p:cNvPr id="11" name="Object 10"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936526" y="2595578"/>
                        <a:ext cx="1016936" cy="422182"/>
                      </a:xfrm>
                      <a:prstGeom prst="rect">
                        <a:avLst/>
                      </a:prstGeom>
                    </p:spPr>
                  </p:pic>
                </p:oleObj>
              </mc:Fallback>
            </mc:AlternateContent>
          </a:graphicData>
        </a:graphic>
      </p:graphicFrame>
      <p:sp>
        <p:nvSpPr>
          <p:cNvPr id="6" name="Content Placeholder 5"/>
          <p:cNvSpPr>
            <a:spLocks noGrp="1"/>
          </p:cNvSpPr>
          <p:nvPr>
            <p:ph idx="16"/>
          </p:nvPr>
        </p:nvSpPr>
        <p:spPr>
          <a:xfrm>
            <a:off x="434789" y="3113512"/>
            <a:ext cx="6880411" cy="397885"/>
          </a:xfrm>
        </p:spPr>
        <p:txBody>
          <a:bodyPr/>
          <a:lstStyle/>
          <a:p>
            <a:pPr marL="0" indent="0">
              <a:buNone/>
            </a:pPr>
            <a:r>
              <a:rPr lang="en-IN" sz="2400" dirty="0"/>
              <a:t>is a </a:t>
            </a:r>
            <a:r>
              <a:rPr lang="en-IN" sz="2400" b="1" dirty="0"/>
              <a:t>boundary point </a:t>
            </a:r>
            <a:r>
              <a:rPr lang="en-IN" sz="2400" dirty="0"/>
              <a:t>of </a:t>
            </a:r>
            <a:r>
              <a:rPr lang="en-IN" sz="2400" i="1" dirty="0"/>
              <a:t>R</a:t>
            </a:r>
            <a:r>
              <a:rPr lang="en-IN" sz="2400" dirty="0"/>
              <a:t> if every disk centered at</a:t>
            </a:r>
          </a:p>
        </p:txBody>
      </p:sp>
      <p:graphicFrame>
        <p:nvGraphicFramePr>
          <p:cNvPr id="12" name="Object 11"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398761" y="3086236"/>
          <a:ext cx="1006867" cy="418002"/>
        </p:xfrm>
        <a:graphic>
          <a:graphicData uri="http://schemas.openxmlformats.org/presentationml/2006/ole">
            <mc:AlternateContent xmlns:mc="http://schemas.openxmlformats.org/markup-compatibility/2006">
              <mc:Choice xmlns:v="urn:schemas-microsoft-com:vml" Requires="v">
                <p:oleObj spid="_x0000_s42039" name="Equation" r:id="rId7" imgW="914400" imgH="380880" progId="Equation.DSMT4">
                  <p:embed/>
                </p:oleObj>
              </mc:Choice>
              <mc:Fallback>
                <p:oleObj name="Equation" r:id="rId7" imgW="914400" imgH="380880" progId="Equation.DSMT4">
                  <p:embed/>
                  <p:pic>
                    <p:nvPicPr>
                      <p:cNvPr id="12" name="Object 11" descr="(x sub 0,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7398761" y="3086236"/>
                        <a:ext cx="1006867" cy="418002"/>
                      </a:xfrm>
                      <a:prstGeom prst="rect">
                        <a:avLst/>
                      </a:prstGeom>
                    </p:spPr>
                  </p:pic>
                </p:oleObj>
              </mc:Fallback>
            </mc:AlternateContent>
          </a:graphicData>
        </a:graphic>
      </p:graphicFrame>
      <p:sp>
        <p:nvSpPr>
          <p:cNvPr id="8" name="Content Placeholder 7"/>
          <p:cNvSpPr>
            <a:spLocks noGrp="1"/>
          </p:cNvSpPr>
          <p:nvPr>
            <p:ph idx="17"/>
          </p:nvPr>
        </p:nvSpPr>
        <p:spPr>
          <a:xfrm>
            <a:off x="434790" y="3590722"/>
            <a:ext cx="8135189" cy="806498"/>
          </a:xfrm>
        </p:spPr>
        <p:txBody>
          <a:bodyPr/>
          <a:lstStyle/>
          <a:p>
            <a:pPr marL="0" indent="0">
              <a:spcBef>
                <a:spcPts val="300"/>
              </a:spcBef>
              <a:buNone/>
            </a:pPr>
            <a:r>
              <a:rPr lang="en-IN" sz="2400" dirty="0"/>
              <a:t>contains points that lie outside of </a:t>
            </a:r>
            <a:r>
              <a:rPr lang="en-IN" sz="2400" i="1" dirty="0"/>
              <a:t>R</a:t>
            </a:r>
            <a:r>
              <a:rPr lang="en-IN" sz="2400" dirty="0"/>
              <a:t> as well as points that lie in </a:t>
            </a:r>
            <a:r>
              <a:rPr lang="en-IN" sz="2400" i="1" dirty="0"/>
              <a:t>R</a:t>
            </a:r>
            <a:r>
              <a:rPr lang="en-IN" sz="2400" dirty="0"/>
              <a:t>. (The boundary point itself need not belong to </a:t>
            </a:r>
            <a:r>
              <a:rPr lang="en-IN" sz="2400" i="1" dirty="0"/>
              <a:t>R</a:t>
            </a:r>
            <a:r>
              <a:rPr lang="en-IN" sz="2400" dirty="0"/>
              <a:t>.)</a:t>
            </a:r>
          </a:p>
        </p:txBody>
      </p:sp>
      <p:sp>
        <p:nvSpPr>
          <p:cNvPr id="9" name="Content Placeholder 8"/>
          <p:cNvSpPr>
            <a:spLocks noGrp="1"/>
          </p:cNvSpPr>
          <p:nvPr>
            <p:ph idx="18"/>
          </p:nvPr>
        </p:nvSpPr>
        <p:spPr>
          <a:xfrm>
            <a:off x="452718" y="4495595"/>
            <a:ext cx="8211672" cy="1829005"/>
          </a:xfrm>
        </p:spPr>
        <p:txBody>
          <a:bodyPr/>
          <a:lstStyle/>
          <a:p>
            <a:pPr marL="0" indent="0">
              <a:spcBef>
                <a:spcPts val="300"/>
              </a:spcBef>
              <a:buNone/>
            </a:pPr>
            <a:r>
              <a:rPr lang="en-IN" sz="2400" dirty="0"/>
              <a:t>The interior points of a region, as a set, make up the </a:t>
            </a:r>
            <a:r>
              <a:rPr lang="en-IN" sz="2400" b="1" dirty="0"/>
              <a:t>interior </a:t>
            </a:r>
            <a:r>
              <a:rPr lang="en-IN" sz="2400" dirty="0"/>
              <a:t>of the region. The region’s boundary points make up its </a:t>
            </a:r>
            <a:r>
              <a:rPr lang="en-IN" sz="2400" b="1" dirty="0"/>
              <a:t>boundary</a:t>
            </a:r>
            <a:r>
              <a:rPr lang="en-IN" sz="2400" dirty="0"/>
              <a:t>. A region is </a:t>
            </a:r>
            <a:r>
              <a:rPr lang="en-IN" sz="2400" b="1" dirty="0"/>
              <a:t>open </a:t>
            </a:r>
            <a:r>
              <a:rPr lang="en-IN" sz="2400" dirty="0"/>
              <a:t>if it consists entirely of interior points. A region is </a:t>
            </a:r>
            <a:r>
              <a:rPr lang="en-IN" sz="2400" b="1" dirty="0"/>
              <a:t>closed </a:t>
            </a:r>
            <a:r>
              <a:rPr lang="en-IN" sz="2400" dirty="0"/>
              <a:t>if it contains all its boundary points.</a:t>
            </a:r>
          </a:p>
        </p:txBody>
      </p:sp>
    </p:spTree>
    <p:extLst>
      <p:ext uri="{BB962C8B-B14F-4D97-AF65-F5344CB8AC3E}">
        <p14:creationId xmlns:p14="http://schemas.microsoft.com/office/powerpoint/2010/main" val="468051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E7D65D-52A2-4A82-856C-D5EA1FD97ABE}">
  <ds:schemaRefs>
    <ds:schemaRef ds:uri="http://purl.org/dc/terms/"/>
    <ds:schemaRef ds:uri="http://schemas.microsoft.com/office/2006/metadata/properties"/>
    <ds:schemaRef ds:uri="http://purl.org/dc/elements/1.1/"/>
    <ds:schemaRef ds:uri="http://schemas.microsoft.com/office/2006/documentManagement/types"/>
    <ds:schemaRef ds:uri="6125ffc9-2c56-435e-8267-1393444907b2"/>
    <ds:schemaRef ds:uri="http://purl.org/dc/dcmitype/"/>
    <ds:schemaRef ds:uri="http://schemas.microsoft.com/office/infopath/2007/PartnerControls"/>
    <ds:schemaRef ds:uri="http://schemas.openxmlformats.org/package/2006/metadata/core-properties"/>
    <ds:schemaRef ds:uri="7c1bd8dc-4e40-424f-a15f-9ffcd522197f"/>
    <ds:schemaRef ds:uri="http://www.w3.org/XML/1998/namespace"/>
  </ds:schemaRefs>
</ds:datastoreItem>
</file>

<file path=customXml/itemProps2.xml><?xml version="1.0" encoding="utf-8"?>
<ds:datastoreItem xmlns:ds="http://schemas.openxmlformats.org/officeDocument/2006/customXml" ds:itemID="{3EC4478C-678C-41AA-A35A-D306376594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154AA0-9A70-47A6-8E4C-401FB63FB6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Horizon</Template>
  <TotalTime>21172</TotalTime>
  <Words>3825</Words>
  <Application>Microsoft Office PowerPoint</Application>
  <PresentationFormat>On-screen Show (4:3)</PresentationFormat>
  <Paragraphs>299</Paragraphs>
  <Slides>47</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5"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14.1 Functions of Several Variables</vt:lpstr>
      <vt:lpstr>Functions of Several Variables (1 of 2)</vt:lpstr>
      <vt:lpstr>Functions of Several Variables (2 of 2)</vt:lpstr>
      <vt:lpstr>Domains and Ranges (1 of 2)</vt:lpstr>
      <vt:lpstr>Domains and Ranges (2 of 2)</vt:lpstr>
      <vt:lpstr>Functions of Two Variables (1 of 6)</vt:lpstr>
      <vt:lpstr>Functions of Two Variables (2 of 6)</vt:lpstr>
      <vt:lpstr>Functions of Two Variables (3 of 6)</vt:lpstr>
      <vt:lpstr>Functions of Two Variables (4 of 6)</vt:lpstr>
      <vt:lpstr>Functions of Two Variables (5 of 6)</vt:lpstr>
      <vt:lpstr>Functions of Two Variables (6 of 6)</vt:lpstr>
      <vt:lpstr>Graphs, Level Curves, and Contours of Functions of Two Variables (1 of 5)</vt:lpstr>
      <vt:lpstr>Graphs, Level Curves, and Contours of Functions of Two Variables (2 of 5)</vt:lpstr>
      <vt:lpstr>Graphs, Level Curves, and Contours of Functions of Two Variables (3 of 5)</vt:lpstr>
      <vt:lpstr>Graphs, Level Curves, and Contours of Functions of Two Variables (4 of 5)</vt:lpstr>
      <vt:lpstr>Graphs, Level Curves, and Contours of Functions of Two Variables (5 of 5)</vt:lpstr>
      <vt:lpstr>Functions of Three Variables (1 of 6)</vt:lpstr>
      <vt:lpstr>Functions of Three Variables (2 of 6)</vt:lpstr>
      <vt:lpstr>Functions of Three Variables (3 of 6)</vt:lpstr>
      <vt:lpstr>Functions of Three Variables (4 of 6)</vt:lpstr>
      <vt:lpstr>Functions of Three Variables (5 of 6)</vt:lpstr>
      <vt:lpstr>Functions of Three Variables (6 of 6)</vt:lpstr>
      <vt:lpstr>Section 14.2 Limits and Continuity in Higher Dimensions</vt:lpstr>
      <vt:lpstr>Limits for Functions of Two Variables (1 of 10)</vt:lpstr>
      <vt:lpstr>Limits for Functions of Two Variables (2 of 10)</vt:lpstr>
      <vt:lpstr>Limits for Functions of Two Variables (3 of 10)</vt:lpstr>
      <vt:lpstr>Limits for Functions of Two Variables (4 of 10)</vt:lpstr>
      <vt:lpstr>Limits for Functions of Two Variables (5 of 10)</vt:lpstr>
      <vt:lpstr>Limits for Functions of Two Variables (6 of 10)</vt:lpstr>
      <vt:lpstr>Limits for Functions of Two Variables (7 of 10)</vt:lpstr>
      <vt:lpstr>Limits for Functions of Two Variables (8 of 10)</vt:lpstr>
      <vt:lpstr>Limits for Functions of Two Variables (9 of 10)</vt:lpstr>
      <vt:lpstr>Limits for Functions of Two Variables (10 of 10)</vt:lpstr>
      <vt:lpstr>Continuity (1 of 10)</vt:lpstr>
      <vt:lpstr>Continuity (2 of 10)</vt:lpstr>
      <vt:lpstr>Continuity (3 of 10)</vt:lpstr>
      <vt:lpstr>Continuity (4 of 10)</vt:lpstr>
      <vt:lpstr>Continuity (5 of 10)</vt:lpstr>
      <vt:lpstr>Continuity (6 of 10)</vt:lpstr>
      <vt:lpstr>Continuity (7 of 10)</vt:lpstr>
      <vt:lpstr>Continuity (8 of 10)</vt:lpstr>
      <vt:lpstr>Continuity (9 of 10)</vt:lpstr>
      <vt:lpstr>Continuity (10 of 10)</vt:lpstr>
      <vt:lpstr>Functions of More Than Two Variables</vt:lpstr>
      <vt:lpstr>Extreme Values of Continuous Functions on Closed, Bounded Sets</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14, Partial Derivatives</dc:title>
  <dc:subject>Math</dc:subject>
  <dc:creator>Hass/Heil/Bogacki/Weir</dc:creator>
  <cp:keywords>Thomas’ Calculus</cp:keywords>
  <dc:description>Long description alt-text is inserted in the notes pane; Alt text for images/math equations within table cells have been placed behind the object intentionally to provide a better screen reader user experience. </dc:description>
  <cp:lastModifiedBy>Chellapandi Murugan</cp:lastModifiedBy>
  <cp:revision>4475</cp:revision>
  <dcterms:created xsi:type="dcterms:W3CDTF">2014-07-14T20:04:21Z</dcterms:created>
  <dcterms:modified xsi:type="dcterms:W3CDTF">2022-04-27T09:02:27Z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