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3" r:id="rId5"/>
  </p:sldMasterIdLst>
  <p:notesMasterIdLst>
    <p:notesMasterId r:id="rId37"/>
  </p:notesMasterIdLst>
  <p:handoutMasterIdLst>
    <p:handoutMasterId r:id="rId38"/>
  </p:handoutMasterIdLst>
  <p:sldIdLst>
    <p:sldId id="797" r:id="rId6"/>
    <p:sldId id="767" r:id="rId7"/>
    <p:sldId id="768" r:id="rId8"/>
    <p:sldId id="769" r:id="rId9"/>
    <p:sldId id="770" r:id="rId10"/>
    <p:sldId id="771" r:id="rId11"/>
    <p:sldId id="772" r:id="rId12"/>
    <p:sldId id="773" r:id="rId13"/>
    <p:sldId id="774" r:id="rId14"/>
    <p:sldId id="775" r:id="rId15"/>
    <p:sldId id="776" r:id="rId16"/>
    <p:sldId id="777" r:id="rId17"/>
    <p:sldId id="778" r:id="rId18"/>
    <p:sldId id="779" r:id="rId19"/>
    <p:sldId id="780" r:id="rId20"/>
    <p:sldId id="781" r:id="rId21"/>
    <p:sldId id="782" r:id="rId22"/>
    <p:sldId id="783" r:id="rId23"/>
    <p:sldId id="784" r:id="rId24"/>
    <p:sldId id="785" r:id="rId25"/>
    <p:sldId id="786" r:id="rId26"/>
    <p:sldId id="787" r:id="rId27"/>
    <p:sldId id="788" r:id="rId28"/>
    <p:sldId id="789" r:id="rId29"/>
    <p:sldId id="790" r:id="rId30"/>
    <p:sldId id="791" r:id="rId31"/>
    <p:sldId id="792" r:id="rId32"/>
    <p:sldId id="793" r:id="rId33"/>
    <p:sldId id="794" r:id="rId34"/>
    <p:sldId id="795" r:id="rId35"/>
    <p:sldId id="796" r:id="rId36"/>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 userDrawn="1">
          <p15:clr>
            <a:srgbClr val="A4A3A4"/>
          </p15:clr>
        </p15:guide>
        <p15:guide id="6" orient="horz" pos="768" userDrawn="1">
          <p15:clr>
            <a:srgbClr val="A4A3A4"/>
          </p15:clr>
        </p15:guide>
        <p15:guide id="7" orient="horz" pos="1008" userDrawn="1">
          <p15:clr>
            <a:srgbClr val="A4A3A4"/>
          </p15:clr>
        </p15:guide>
        <p15:guide id="8"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85" autoAdjust="0"/>
    <p:restoredTop sz="94343" autoAdjust="0"/>
  </p:normalViewPr>
  <p:slideViewPr>
    <p:cSldViewPr>
      <p:cViewPr varScale="1">
        <p:scale>
          <a:sx n="110" d="100"/>
          <a:sy n="110" d="100"/>
        </p:scale>
        <p:origin x="2202" y="108"/>
      </p:cViewPr>
      <p:guideLst>
        <p:guide pos="288"/>
        <p:guide orient="horz" pos="768"/>
        <p:guide orient="horz" pos="1008"/>
        <p:guide orient="horz" pos="398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gs" Target="tags/tag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100.wmf"/><Relationship Id="rId7" Type="http://schemas.openxmlformats.org/officeDocument/2006/relationships/image" Target="../media/image95.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 Id="rId9" Type="http://schemas.openxmlformats.org/officeDocument/2006/relationships/image" Target="../media/image9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8.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6029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vertical axis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vertical axis in the plane y = y sub 0. The horizontal axis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horizontal axis in the plane y = y sub 0. The surface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z = ƒ of x and y, intersects the plane. The curve in the plane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the curve z = f of x and y sub 0 in the plane y = y sub 0. The curve is projected on the horizontal axis in the plane, forming two points (x sub 0, y sub 0) and (x sub 0 + h, y sub 0). A tangent line drawn on the surface meets the curve at point, P, left parenthesis x sub 0, y sub 0, f of x sub 0 and y sub 0 right parenthesis.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911938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vertical axis is </a:t>
            </a:r>
            <a:r>
              <a:rPr lang="en-GB" dirty="0" err="1"/>
              <a:t>labeled</a:t>
            </a:r>
            <a:r>
              <a:rPr lang="en-GB" dirty="0"/>
              <a:t>, vertical axis in the plane x = x sub 0. The horizontal axis is </a:t>
            </a:r>
            <a:r>
              <a:rPr lang="en-GB" dirty="0" err="1"/>
              <a:t>labeled</a:t>
            </a:r>
            <a:r>
              <a:rPr lang="en-GB" dirty="0"/>
              <a:t>, horizontal axis in the plane x = x sub 0. The surface </a:t>
            </a:r>
            <a:r>
              <a:rPr lang="en-GB" dirty="0" err="1"/>
              <a:t>labeled</a:t>
            </a:r>
            <a:r>
              <a:rPr lang="en-GB" dirty="0"/>
              <a:t>, z = ƒ of x and y, intersects the plane. The curve in the plane is </a:t>
            </a:r>
            <a:r>
              <a:rPr lang="en-GB" dirty="0" err="1"/>
              <a:t>labeled</a:t>
            </a:r>
            <a:r>
              <a:rPr lang="en-GB" dirty="0"/>
              <a:t>, the curve z = f of x sub 0 and y in the plane x = x sub 0. The curve is projected on the horizontal axis in the plane, forming two points, (x sub 0, y sub 0) and (x sub 0, y sub 0 + k). A tangent line drawn on the surface meets the curve at point, P, left parenthesis x sub 0, y sub 0, f of x sub 0 and y sub 0 right parenthesis.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44010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Two curves are drawn on the surface. The first curve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the curve z = f of x sub 0 and y in the vertical plane x = x sub 0. The second curve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the curve z = f of x and y sub 0 in the vertical plane y = y sub 0. Two tangents to the surface intersect at point, P, left parenthesis x sub 0, y sub 0, f of x sub 0 and y sub 0 right parenthesis. The projection of this intersection point meets the horizontal axis at point (x sub 0, y sub 0). The first tangent line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this tangent line has slope f sub y of x sub 0 and y sub 0. The second tangent line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this tangent line has slope f sub y of x sub 0 and y sub 0.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392970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parabola is formed at the region of intersection of a paraboloid with a plane. The plane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x = 1. The surface of the paraboloid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z = x squared + y squared. The paraboloid has its vertex slightly above the origin on the z axis. A circular disk lies on an x y z plane. Point (1, 2, 5) is projected in an x y plane at point x = 1 and y = 2.</a:t>
            </a:r>
            <a:r>
              <a:rPr lang="en-GB" dirty="0"/>
              <a:t>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499476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Both the lines, L sub 1 and L sub 2, lie 1 unit above the x y plane and intersect at z = 1. If z = 0, x y does not equal 0 and if z = 1, x y = 0.</a:t>
            </a:r>
            <a:r>
              <a:rPr lang="en-GB" dirty="0"/>
              <a:t>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4727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31</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29934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4849812" cy="228600"/>
          </a:xfrm>
        </p:spPr>
        <p:txBody>
          <a:bodyPr anchor="ctr"/>
          <a:lstStyle>
            <a:lvl1pPr algn="l">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1857154965"/>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2617355"/>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4509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3567952"/>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57200" y="52891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82454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9729" y="2256526"/>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291285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34789" y="3564694"/>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34789" y="42255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2718" y="4859550"/>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2718" y="5548475"/>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083519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677794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624806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78521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25_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405892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4" y="6858000"/>
            <a:ext cx="4000500"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8" name="Content Placeholder 27"/>
          <p:cNvSpPr>
            <a:spLocks noGrp="1"/>
          </p:cNvSpPr>
          <p:nvPr>
            <p:ph sz="quarter" idx="31"/>
          </p:nvPr>
        </p:nvSpPr>
        <p:spPr>
          <a:xfrm>
            <a:off x="4495800" y="1600200"/>
            <a:ext cx="4267200" cy="4350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0" name="Content Placeholder 29"/>
          <p:cNvSpPr>
            <a:spLocks noGrp="1"/>
          </p:cNvSpPr>
          <p:nvPr>
            <p:ph sz="quarter" idx="32"/>
          </p:nvPr>
        </p:nvSpPr>
        <p:spPr>
          <a:xfrm>
            <a:off x="4495800" y="2133600"/>
            <a:ext cx="41148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2" name="Content Placeholder 31"/>
          <p:cNvSpPr>
            <a:spLocks noGrp="1"/>
          </p:cNvSpPr>
          <p:nvPr>
            <p:ph sz="quarter" idx="33"/>
          </p:nvPr>
        </p:nvSpPr>
        <p:spPr>
          <a:xfrm>
            <a:off x="4495800" y="2776539"/>
            <a:ext cx="4114800" cy="4836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4" name="Content Placeholder 33"/>
          <p:cNvSpPr>
            <a:spLocks noGrp="1"/>
          </p:cNvSpPr>
          <p:nvPr>
            <p:ph sz="quarter" idx="34"/>
          </p:nvPr>
        </p:nvSpPr>
        <p:spPr>
          <a:xfrm>
            <a:off x="4495800" y="3319463"/>
            <a:ext cx="4114800" cy="473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6" name="Content Placeholder 35"/>
          <p:cNvSpPr>
            <a:spLocks noGrp="1"/>
          </p:cNvSpPr>
          <p:nvPr>
            <p:ph sz="quarter" idx="35"/>
          </p:nvPr>
        </p:nvSpPr>
        <p:spPr>
          <a:xfrm>
            <a:off x="4495800" y="3949700"/>
            <a:ext cx="4114800" cy="503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8" name="Content Placeholder 37"/>
          <p:cNvSpPr>
            <a:spLocks noGrp="1"/>
          </p:cNvSpPr>
          <p:nvPr>
            <p:ph sz="quarter" idx="36"/>
          </p:nvPr>
        </p:nvSpPr>
        <p:spPr>
          <a:xfrm>
            <a:off x="4495800" y="4643438"/>
            <a:ext cx="4114800" cy="46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0" name="Content Placeholder 39"/>
          <p:cNvSpPr>
            <a:spLocks noGrp="1"/>
          </p:cNvSpPr>
          <p:nvPr>
            <p:ph sz="quarter" idx="37"/>
          </p:nvPr>
        </p:nvSpPr>
        <p:spPr>
          <a:xfrm>
            <a:off x="4495800" y="5194300"/>
            <a:ext cx="4114800" cy="484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2" name="Content Placeholder 41"/>
          <p:cNvSpPr>
            <a:spLocks noGrp="1"/>
          </p:cNvSpPr>
          <p:nvPr>
            <p:ph sz="quarter" idx="38"/>
          </p:nvPr>
        </p:nvSpPr>
        <p:spPr>
          <a:xfrm>
            <a:off x="4495800" y="5740400"/>
            <a:ext cx="4114800" cy="428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27898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6" name="Picture 1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2018, 2014, 2010</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858127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4117229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4371173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694479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
        <p:nvSpPr>
          <p:cNvPr id="14" name="TextBox 13"/>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1"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8951544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1" name="TextBox 10"/>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2017, 2013, 2009</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3517755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4/27/2022</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sp>
        <p:nvSpPr>
          <p:cNvPr id="6" name="Picture Placeholder 5">
            <a:extLst>
              <a:ext uri="{FF2B5EF4-FFF2-40B4-BE49-F238E27FC236}">
                <a16:creationId xmlns:a16="http://schemas.microsoft.com/office/drawing/2014/main" id="{1827512E-CCB1-4441-B2A3-3E12D2B28801}"/>
              </a:ext>
            </a:extLst>
          </p:cNvPr>
          <p:cNvSpPr>
            <a:spLocks noGrp="1"/>
          </p:cNvSpPr>
          <p:nvPr>
            <p:ph type="pic" sz="quarter" idx="22"/>
          </p:nvPr>
        </p:nvSpPr>
        <p:spPr>
          <a:xfrm>
            <a:off x="457200" y="1600200"/>
            <a:ext cx="4267200" cy="4292600"/>
          </a:xfrm>
        </p:spPr>
        <p:txBody>
          <a:bodyPr/>
          <a:lstStyle/>
          <a:p>
            <a:endParaRPr lang="en-IN"/>
          </a:p>
        </p:txBody>
      </p:sp>
      <p:sp>
        <p:nvSpPr>
          <p:cNvPr id="12" name="Text Placeholder 17">
            <a:extLst>
              <a:ext uri="{FF2B5EF4-FFF2-40B4-BE49-F238E27FC236}">
                <a16:creationId xmlns:a16="http://schemas.microsoft.com/office/drawing/2014/main" id="{8C151015-D48F-4501-9375-D54182F4683D}"/>
              </a:ext>
            </a:extLst>
          </p:cNvPr>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4" name="TextBox 13">
            <a:extLst>
              <a:ext uri="{FF2B5EF4-FFF2-40B4-BE49-F238E27FC236}">
                <a16:creationId xmlns:a16="http://schemas.microsoft.com/office/drawing/2014/main" id="{3D848842-D989-4DB7-B02E-5967ED20951E}"/>
              </a:ext>
            </a:extLst>
          </p:cNvPr>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545291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850751820"/>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2" name="TextBox 11"/>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132195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334888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2800"/>
            </a:lvl1pPr>
            <a:lvl2pPr marL="569913" indent="-285750">
              <a:buClr>
                <a:srgbClr val="007FA3"/>
              </a:buClr>
              <a:defRPr sz="2800"/>
            </a:lvl2pPr>
            <a:lvl3pPr>
              <a:buClr>
                <a:srgbClr val="007FA3"/>
              </a:buClr>
              <a:defRPr sz="2800"/>
            </a:lvl3pPr>
            <a:lvl4pPr>
              <a:buClr>
                <a:srgbClr val="007FA3"/>
              </a:buClr>
              <a:defRPr sz="2800"/>
            </a:lvl4pPr>
            <a:lvl5pPr>
              <a:buClr>
                <a:srgbClr val="007FA3"/>
              </a:buClr>
              <a:defRPr sz="2800"/>
            </a:lvl5pPr>
            <a:lvl6pPr>
              <a:buClr>
                <a:srgbClr val="007FA3"/>
              </a:buClr>
              <a:defRPr sz="2800"/>
            </a:lvl6pPr>
            <a:lvl7pPr>
              <a:buClr>
                <a:srgbClr val="007FA3"/>
              </a:buClr>
              <a:defRPr sz="2800"/>
            </a:lvl7pPr>
            <a:lvl8pPr>
              <a:buClr>
                <a:srgbClr val="007FA3"/>
              </a:buClr>
              <a:defRPr sz="2800"/>
            </a:lvl8pPr>
            <a:lvl9pPr>
              <a:buClr>
                <a:srgbClr val="007FA3"/>
              </a:buClr>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1562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695194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905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657600"/>
            <a:ext cx="8229600" cy="2209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71714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10661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800600"/>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242603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2718" y="276045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409171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2718" y="515550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2974152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image" Target="../media/image1.jpg"/><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2" name="TextBox 11"/>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0"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3"/>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18108989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9.xml"/><Relationship Id="rId1" Type="http://schemas.openxmlformats.org/officeDocument/2006/relationships/vmlDrawing" Target="../drawings/vmlDrawing8.vml"/><Relationship Id="rId6" Type="http://schemas.openxmlformats.org/officeDocument/2006/relationships/image" Target="../media/image31.wmf"/><Relationship Id="rId5" Type="http://schemas.openxmlformats.org/officeDocument/2006/relationships/oleObject" Target="../embeddings/oleObject26.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8.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5.wmf"/><Relationship Id="rId5" Type="http://schemas.openxmlformats.org/officeDocument/2006/relationships/oleObject" Target="../embeddings/oleObject30.bin"/><Relationship Id="rId4" Type="http://schemas.openxmlformats.org/officeDocument/2006/relationships/image" Target="../media/image34.wmf"/></Relationships>
</file>

<file path=ppt/slides/_rels/slide1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9.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32.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4.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41.wmf"/><Relationship Id="rId5" Type="http://schemas.openxmlformats.org/officeDocument/2006/relationships/oleObject" Target="../embeddings/oleObject36.bin"/><Relationship Id="rId4" Type="http://schemas.openxmlformats.org/officeDocument/2006/relationships/image" Target="../media/image40.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37.bin"/><Relationship Id="rId4" Type="http://schemas.openxmlformats.org/officeDocument/2006/relationships/image" Target="../media/image43.jpg"/></Relationships>
</file>

<file path=ppt/slides/_rels/slide15.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39.bin"/><Relationship Id="rId4" Type="http://schemas.openxmlformats.org/officeDocument/2006/relationships/image" Target="../media/image4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47.wmf"/><Relationship Id="rId5" Type="http://schemas.openxmlformats.org/officeDocument/2006/relationships/oleObject" Target="../embeddings/oleObject42.bin"/><Relationship Id="rId4" Type="http://schemas.openxmlformats.org/officeDocument/2006/relationships/image" Target="../media/image46.wmf"/></Relationships>
</file>

<file path=ppt/slides/_rels/slide17.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9.wmf"/><Relationship Id="rId5" Type="http://schemas.openxmlformats.org/officeDocument/2006/relationships/oleObject" Target="../embeddings/oleObject44.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6.bin"/></Relationships>
</file>

<file path=ppt/slides/_rels/slide1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notesSlide" Target="../notesSlides/notesSlide6.xml"/><Relationship Id="rId7" Type="http://schemas.openxmlformats.org/officeDocument/2006/relationships/oleObject" Target="../embeddings/oleObject48.bin"/><Relationship Id="rId2" Type="http://schemas.openxmlformats.org/officeDocument/2006/relationships/slideLayout" Target="../slideLayouts/slideLayout11.xml"/><Relationship Id="rId1" Type="http://schemas.openxmlformats.org/officeDocument/2006/relationships/vmlDrawing" Target="../drawings/vmlDrawing16.vml"/><Relationship Id="rId6" Type="http://schemas.openxmlformats.org/officeDocument/2006/relationships/image" Target="../media/image52.wmf"/><Relationship Id="rId5" Type="http://schemas.openxmlformats.org/officeDocument/2006/relationships/oleObject" Target="../embeddings/oleObject47.bin"/><Relationship Id="rId4" Type="http://schemas.openxmlformats.org/officeDocument/2006/relationships/image" Target="../media/image54.jp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56.wmf"/><Relationship Id="rId5" Type="http://schemas.openxmlformats.org/officeDocument/2006/relationships/oleObject" Target="../embeddings/oleObject50.bin"/><Relationship Id="rId4" Type="http://schemas.openxmlformats.org/officeDocument/2006/relationships/image" Target="../media/image5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58.wmf"/><Relationship Id="rId5" Type="http://schemas.openxmlformats.org/officeDocument/2006/relationships/oleObject" Target="../embeddings/oleObject52.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4.bin"/></Relationships>
</file>

<file path=ppt/slides/_rels/slide21.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60.bin"/><Relationship Id="rId18" Type="http://schemas.openxmlformats.org/officeDocument/2006/relationships/image" Target="../media/image68.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65.wmf"/><Relationship Id="rId17" Type="http://schemas.openxmlformats.org/officeDocument/2006/relationships/oleObject" Target="../embeddings/oleObject62.bin"/><Relationship Id="rId2" Type="http://schemas.openxmlformats.org/officeDocument/2006/relationships/slideLayout" Target="../slideLayouts/slideLayout13.xml"/><Relationship Id="rId16" Type="http://schemas.openxmlformats.org/officeDocument/2006/relationships/image" Target="../media/image67.wmf"/><Relationship Id="rId1" Type="http://schemas.openxmlformats.org/officeDocument/2006/relationships/vmlDrawing" Target="../drawings/vmlDrawing19.vml"/><Relationship Id="rId6" Type="http://schemas.openxmlformats.org/officeDocument/2006/relationships/image" Target="../media/image62.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58.bin"/><Relationship Id="rId14" Type="http://schemas.openxmlformats.org/officeDocument/2006/relationships/image" Target="../media/image66.wmf"/></Relationships>
</file>

<file path=ppt/slides/_rels/slide22.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73.wmf"/><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70.w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66.bin"/><Relationship Id="rId14" Type="http://schemas.openxmlformats.org/officeDocument/2006/relationships/image" Target="../media/image74.wmf"/></Relationships>
</file>

<file path=ppt/slides/_rels/slide23.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76.wmf"/><Relationship Id="rId5" Type="http://schemas.openxmlformats.org/officeDocument/2006/relationships/oleObject" Target="../embeddings/oleObject70.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72.bin"/></Relationships>
</file>

<file path=ppt/slides/_rels/slide24.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80.wmf"/><Relationship Id="rId5" Type="http://schemas.openxmlformats.org/officeDocument/2006/relationships/oleObject" Target="../embeddings/oleObject74.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76.bin"/></Relationships>
</file>

<file path=ppt/slides/_rels/slide25.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image" Target="../media/image84.wmf"/><Relationship Id="rId5" Type="http://schemas.openxmlformats.org/officeDocument/2006/relationships/oleObject" Target="../embeddings/oleObject78.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80.bin"/></Relationships>
</file>

<file path=ppt/slides/_rels/slide26.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91.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88.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84.bin"/></Relationships>
</file>

<file path=ppt/slides/_rels/slide27.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96.wmf"/><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93.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89.bin"/><Relationship Id="rId14" Type="http://schemas.openxmlformats.org/officeDocument/2006/relationships/image" Target="../media/image97.wmf"/></Relationships>
</file>

<file path=ppt/slides/_rels/slide28.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97.bin"/><Relationship Id="rId18" Type="http://schemas.openxmlformats.org/officeDocument/2006/relationships/oleObject" Target="../embeddings/oleObject100.bin"/><Relationship Id="rId3" Type="http://schemas.openxmlformats.org/officeDocument/2006/relationships/oleObject" Target="../embeddings/oleObject92.bin"/><Relationship Id="rId21" Type="http://schemas.openxmlformats.org/officeDocument/2006/relationships/image" Target="../media/image97.wmf"/><Relationship Id="rId7" Type="http://schemas.openxmlformats.org/officeDocument/2006/relationships/oleObject" Target="../embeddings/oleObject94.bin"/><Relationship Id="rId12" Type="http://schemas.openxmlformats.org/officeDocument/2006/relationships/image" Target="../media/image102.wmf"/><Relationship Id="rId17" Type="http://schemas.openxmlformats.org/officeDocument/2006/relationships/image" Target="../media/image95.wmf"/><Relationship Id="rId2" Type="http://schemas.openxmlformats.org/officeDocument/2006/relationships/slideLayout" Target="../slideLayouts/slideLayout13.xml"/><Relationship Id="rId16" Type="http://schemas.openxmlformats.org/officeDocument/2006/relationships/oleObject" Target="../embeddings/oleObject99.bin"/><Relationship Id="rId20" Type="http://schemas.openxmlformats.org/officeDocument/2006/relationships/oleObject" Target="../embeddings/oleObject101.bin"/><Relationship Id="rId1" Type="http://schemas.openxmlformats.org/officeDocument/2006/relationships/vmlDrawing" Target="../drawings/vmlDrawing26.vml"/><Relationship Id="rId6" Type="http://schemas.openxmlformats.org/officeDocument/2006/relationships/image" Target="../media/image99.wmf"/><Relationship Id="rId11" Type="http://schemas.openxmlformats.org/officeDocument/2006/relationships/oleObject" Target="../embeddings/oleObject96.bin"/><Relationship Id="rId5" Type="http://schemas.openxmlformats.org/officeDocument/2006/relationships/oleObject" Target="../embeddings/oleObject93.bin"/><Relationship Id="rId15" Type="http://schemas.openxmlformats.org/officeDocument/2006/relationships/image" Target="../media/image103.wmf"/><Relationship Id="rId10" Type="http://schemas.openxmlformats.org/officeDocument/2006/relationships/image" Target="../media/image101.wmf"/><Relationship Id="rId19" Type="http://schemas.openxmlformats.org/officeDocument/2006/relationships/image" Target="../media/image96.wmf"/><Relationship Id="rId4" Type="http://schemas.openxmlformats.org/officeDocument/2006/relationships/image" Target="../media/image98.wmf"/><Relationship Id="rId9" Type="http://schemas.openxmlformats.org/officeDocument/2006/relationships/oleObject" Target="../embeddings/oleObject95.bin"/><Relationship Id="rId14" Type="http://schemas.openxmlformats.org/officeDocument/2006/relationships/oleObject" Target="../embeddings/oleObject98.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11.xml"/><Relationship Id="rId1" Type="http://schemas.openxmlformats.org/officeDocument/2006/relationships/vmlDrawing" Target="../drawings/vmlDrawing27.vml"/><Relationship Id="rId6" Type="http://schemas.openxmlformats.org/officeDocument/2006/relationships/image" Target="../media/image105.wmf"/><Relationship Id="rId5" Type="http://schemas.openxmlformats.org/officeDocument/2006/relationships/oleObject" Target="../embeddings/oleObject103.bin"/><Relationship Id="rId4" Type="http://schemas.openxmlformats.org/officeDocument/2006/relationships/image" Target="../media/image104.wmf"/></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xml"/><Relationship Id="rId7"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11.xml"/><Relationship Id="rId1" Type="http://schemas.openxmlformats.org/officeDocument/2006/relationships/vmlDrawing" Target="../drawings/vmlDrawing28.vml"/><Relationship Id="rId6" Type="http://schemas.openxmlformats.org/officeDocument/2006/relationships/image" Target="../media/image106.wmf"/><Relationship Id="rId5" Type="http://schemas.openxmlformats.org/officeDocument/2006/relationships/oleObject" Target="../embeddings/oleObject105.bin"/><Relationship Id="rId4" Type="http://schemas.openxmlformats.org/officeDocument/2006/relationships/image" Target="../media/image105.wmf"/></Relationships>
</file>

<file path=ppt/slides/_rels/slide3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109.svg"/></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3.xml"/><Relationship Id="rId7" Type="http://schemas.openxmlformats.org/officeDocument/2006/relationships/oleObject" Target="../embeddings/oleObject7.bin"/><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9.bin"/><Relationship Id="rId4"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7.bin"/><Relationship Id="rId18" Type="http://schemas.openxmlformats.org/officeDocument/2006/relationships/image" Target="../media/image24.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1.wmf"/><Relationship Id="rId17" Type="http://schemas.openxmlformats.org/officeDocument/2006/relationships/oleObject" Target="../embeddings/oleObject19.bin"/><Relationship Id="rId2" Type="http://schemas.openxmlformats.org/officeDocument/2006/relationships/slideLayout" Target="../slideLayouts/slideLayout13.xml"/><Relationship Id="rId16" Type="http://schemas.openxmlformats.org/officeDocument/2006/relationships/image" Target="../media/image23.wmf"/><Relationship Id="rId1" Type="http://schemas.openxmlformats.org/officeDocument/2006/relationships/vmlDrawing" Target="../drawings/vmlDrawing6.vml"/><Relationship Id="rId6" Type="http://schemas.openxmlformats.org/officeDocument/2006/relationships/image" Target="../media/image18.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5.bin"/><Relationship Id="rId14" Type="http://schemas.openxmlformats.org/officeDocument/2006/relationships/image" Target="../media/image22.wmf"/></Relationships>
</file>

<file path=ppt/slides/_rels/slide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9.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6.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0"/>
              </a:ext>
            </a:extLst>
          </p:cNvPr>
          <p:cNvSpPr>
            <a:spLocks noGrp="1"/>
          </p:cNvSpPr>
          <p:nvPr>
            <p:ph type="title"/>
          </p:nvPr>
        </p:nvSpPr>
        <p:spPr>
          <a:xfrm>
            <a:off x="457199" y="143692"/>
            <a:ext cx="8360230" cy="903443"/>
          </a:xfrm>
        </p:spPr>
        <p:txBody>
          <a:bodyPr anchor="ctr"/>
          <a:lstStyle/>
          <a:p>
            <a:r>
              <a:rPr lang="en-US" sz="3200" dirty="0"/>
              <a:t>Thomas’ Calculus: Early Transcendentals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0"/>
              </a:ext>
            </a:extLst>
          </p:cNvPr>
          <p:cNvSpPr>
            <a:spLocks noGrp="1"/>
          </p:cNvSpPr>
          <p:nvPr>
            <p:ph type="body" idx="1"/>
          </p:nvPr>
        </p:nvSpPr>
        <p:spPr>
          <a:xfrm>
            <a:off x="457200" y="1157748"/>
            <a:ext cx="8229600" cy="409430"/>
          </a:xfrm>
        </p:spPr>
        <p:txBody>
          <a:bodyPr anchor="ctr"/>
          <a:lstStyle/>
          <a:p>
            <a:r>
              <a:rPr lang="en-US" dirty="0"/>
              <a:t>Fifteenth Edition</a:t>
            </a:r>
          </a:p>
        </p:txBody>
      </p:sp>
      <p:pic>
        <p:nvPicPr>
          <p:cNvPr id="10" name="Picture 9" descr="Front Cover: Thomas’ Calculus: Early Transcendentals, Fifteenth Edition by Hass, Heil, Bogacki and Wei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645" y="1676400"/>
            <a:ext cx="3617262" cy="4623805"/>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5029200" y="1906104"/>
            <a:ext cx="3657600" cy="1186345"/>
          </a:xfrm>
        </p:spPr>
        <p:txBody>
          <a:bodyPr/>
          <a:lstStyle/>
          <a:p>
            <a:pPr marL="0" algn="ctr"/>
            <a:r>
              <a:rPr lang="en-US" sz="4000" b="1" dirty="0">
                <a:latin typeface="+mj-lt"/>
              </a:rPr>
              <a:t>Chapter 14</a:t>
            </a:r>
            <a:endParaRPr lang="en-US" sz="4000" dirty="0">
              <a:latin typeface="+mj-lt"/>
            </a:endParaRP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a:xfrm>
            <a:off x="5029200" y="3252789"/>
            <a:ext cx="3657600" cy="1201019"/>
          </a:xfrm>
        </p:spPr>
        <p:txBody>
          <a:bodyPr/>
          <a:lstStyle/>
          <a:p>
            <a:r>
              <a:rPr lang="en-US" sz="3600" dirty="0"/>
              <a:t>Partial Derivatives</a:t>
            </a:r>
            <a:endParaRPr lang="en-US" altLang="en-US" sz="3600" dirty="0"/>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1644908" y="6424613"/>
            <a:ext cx="6087080" cy="233508"/>
          </a:xfrm>
        </p:spPr>
        <p:txBody>
          <a:bodyPr/>
          <a:lstStyle/>
          <a:p>
            <a:pPr marL="0" indent="0" algn="ctr"/>
            <a:r>
              <a:rPr lang="en-US" altLang="en-US" sz="1200" b="0" dirty="0">
                <a:latin typeface="Verdana"/>
                <a:cs typeface="Verdana" panose="020B0604030504040204" pitchFamily="34" charset="0"/>
              </a:rPr>
              <a:t>Copyright © </a:t>
            </a:r>
            <a:r>
              <a:rPr lang="en-US" dirty="0"/>
              <a:t>2023, 2018, 2014</a:t>
            </a:r>
            <a:r>
              <a:rPr lang="en-US" altLang="en-US" sz="1200" b="0" dirty="0">
                <a:latin typeface="Verdana"/>
                <a:cs typeface="Verdana" panose="020B0604030504040204" pitchFamily="34" charset="0"/>
              </a:rPr>
              <a:t> Pearson Education, Inc. All Rights Reserved</a:t>
            </a:r>
          </a:p>
        </p:txBody>
      </p:sp>
    </p:spTree>
    <p:extLst>
      <p:ext uri="{BB962C8B-B14F-4D97-AF65-F5344CB8AC3E}">
        <p14:creationId xmlns:p14="http://schemas.microsoft.com/office/powerpoint/2010/main" val="588274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Calculations </a:t>
            </a:r>
            <a:r>
              <a:rPr lang="en-IN" sz="2000" b="0" dirty="0"/>
              <a:t>(3 of 9)</a:t>
            </a:r>
          </a:p>
        </p:txBody>
      </p:sp>
      <p:sp>
        <p:nvSpPr>
          <p:cNvPr id="3" name="Content Placeholder 2"/>
          <p:cNvSpPr>
            <a:spLocks noGrp="1"/>
          </p:cNvSpPr>
          <p:nvPr>
            <p:ph idx="1"/>
          </p:nvPr>
        </p:nvSpPr>
        <p:spPr>
          <a:xfrm>
            <a:off x="457200" y="1600201"/>
            <a:ext cx="2514600" cy="510515"/>
          </a:xfrm>
        </p:spPr>
        <p:txBody>
          <a:bodyPr/>
          <a:lstStyle/>
          <a:p>
            <a:pPr marL="0" indent="0">
              <a:buNone/>
            </a:pPr>
            <a:r>
              <a:rPr lang="en-IN" b="1" dirty="0"/>
              <a:t>Example:</a:t>
            </a:r>
            <a:r>
              <a:rPr lang="en-IN" dirty="0"/>
              <a:t> Find</a:t>
            </a:r>
          </a:p>
        </p:txBody>
      </p:sp>
      <p:graphicFrame>
        <p:nvGraphicFramePr>
          <p:cNvPr id="17" name="Object 16" descr="f sub x and f sub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072520" y="1614238"/>
          <a:ext cx="1557761" cy="466866"/>
        </p:xfrm>
        <a:graphic>
          <a:graphicData uri="http://schemas.openxmlformats.org/presentationml/2006/ole">
            <mc:AlternateContent xmlns:mc="http://schemas.openxmlformats.org/markup-compatibility/2006">
              <mc:Choice xmlns:v="urn:schemas-microsoft-com:vml" Requires="v">
                <p:oleObj spid="_x0000_s36910" name="Equation" r:id="rId3" imgW="1155600" imgH="419040" progId="Equation.DSMT4">
                  <p:embed/>
                </p:oleObj>
              </mc:Choice>
              <mc:Fallback>
                <p:oleObj name="Equation" r:id="rId3" imgW="1155600" imgH="419040" progId="Equation.DSMT4">
                  <p:embed/>
                  <p:pic>
                    <p:nvPicPr>
                      <p:cNvPr id="17" name="Object 16" descr="f sub x and f sub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072520" y="1614238"/>
                        <a:ext cx="1557761" cy="466866"/>
                      </a:xfrm>
                      <a:prstGeom prst="rect">
                        <a:avLst/>
                      </a:prstGeom>
                    </p:spPr>
                  </p:pic>
                </p:oleObj>
              </mc:Fallback>
            </mc:AlternateContent>
          </a:graphicData>
        </a:graphic>
      </p:graphicFrame>
      <p:sp>
        <p:nvSpPr>
          <p:cNvPr id="14" name="Content Placeholder 13"/>
          <p:cNvSpPr>
            <a:spLocks noGrp="1"/>
          </p:cNvSpPr>
          <p:nvPr>
            <p:ph idx="13"/>
          </p:nvPr>
        </p:nvSpPr>
        <p:spPr>
          <a:xfrm>
            <a:off x="4767549" y="1600201"/>
            <a:ext cx="2623851" cy="495299"/>
          </a:xfrm>
        </p:spPr>
        <p:txBody>
          <a:bodyPr/>
          <a:lstStyle/>
          <a:p>
            <a:pPr marL="0" indent="0">
              <a:buNone/>
            </a:pPr>
            <a:r>
              <a:rPr lang="en-IN" dirty="0"/>
              <a:t>as functions if</a:t>
            </a:r>
          </a:p>
        </p:txBody>
      </p:sp>
      <p:graphicFrame>
        <p:nvGraphicFramePr>
          <p:cNvPr id="18" name="Object 17" descr="f of x and y = start fraction 2 y over y + cosine of x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971800" y="2209800"/>
          <a:ext cx="2942897" cy="804299"/>
        </p:xfrm>
        <a:graphic>
          <a:graphicData uri="http://schemas.openxmlformats.org/presentationml/2006/ole">
            <mc:AlternateContent xmlns:mc="http://schemas.openxmlformats.org/markup-compatibility/2006">
              <mc:Choice xmlns:v="urn:schemas-microsoft-com:vml" Requires="v">
                <p:oleObj spid="_x0000_s36911" name="Equation" r:id="rId5" imgW="2387520" imgH="787320" progId="Equation.DSMT4">
                  <p:embed/>
                </p:oleObj>
              </mc:Choice>
              <mc:Fallback>
                <p:oleObj name="Equation" r:id="rId5" imgW="2387520" imgH="787320" progId="Equation.DSMT4">
                  <p:embed/>
                  <p:pic>
                    <p:nvPicPr>
                      <p:cNvPr id="18" name="Object 17" descr="f of x and y = start fraction 2 y over y + cosine of x end fract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971800" y="2209800"/>
                        <a:ext cx="2942897" cy="804299"/>
                      </a:xfrm>
                      <a:prstGeom prst="rect">
                        <a:avLst/>
                      </a:prstGeom>
                    </p:spPr>
                  </p:pic>
                </p:oleObj>
              </mc:Fallback>
            </mc:AlternateContent>
          </a:graphicData>
        </a:graphic>
      </p:graphicFrame>
      <p:sp>
        <p:nvSpPr>
          <p:cNvPr id="15" name="Content Placeholder 14"/>
          <p:cNvSpPr>
            <a:spLocks noGrp="1"/>
          </p:cNvSpPr>
          <p:nvPr>
            <p:ph idx="14"/>
          </p:nvPr>
        </p:nvSpPr>
        <p:spPr>
          <a:xfrm>
            <a:off x="452718" y="3113183"/>
            <a:ext cx="8229600" cy="940573"/>
          </a:xfrm>
        </p:spPr>
        <p:txBody>
          <a:bodyPr/>
          <a:lstStyle/>
          <a:p>
            <a:pPr marL="0" indent="0">
              <a:buNone/>
            </a:pPr>
            <a:r>
              <a:rPr lang="en-IN" b="1" dirty="0"/>
              <a:t>Solution:</a:t>
            </a:r>
            <a:r>
              <a:rPr lang="en-IN" dirty="0"/>
              <a:t> We treat </a:t>
            </a:r>
            <a:r>
              <a:rPr lang="en-IN" i="1" dirty="0"/>
              <a:t>f</a:t>
            </a:r>
            <a:r>
              <a:rPr lang="en-IN" dirty="0"/>
              <a:t> as a quotient. With </a:t>
            </a:r>
            <a:r>
              <a:rPr lang="en-IN" i="1" dirty="0"/>
              <a:t>y </a:t>
            </a:r>
            <a:r>
              <a:rPr lang="en-IN" dirty="0"/>
              <a:t>held constant, we use the quotient rule to get</a:t>
            </a:r>
            <a:endParaRPr lang="en-US" b="1" dirty="0"/>
          </a:p>
        </p:txBody>
      </p:sp>
      <p:graphicFrame>
        <p:nvGraphicFramePr>
          <p:cNvPr id="19" name="Object 18" descr="f sub x = start fraction partial derivative of left parenthesis start fraction 2 y over y + cosine of x end fraction right parenthesis over partial derivative of x end fraction = start fraction left parenthesis y + cosine of x right parenthesis, start fraction partial derivative of left parenthesis 2 y right parenthesis over partial derivative of x end fraction minus 2 y start fraction partial derivative of left parenthesis y + cosine of x right parenthesis over partial derivative of x end fraction over left parenthesis y + cosine of x right parenthesis squared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85800" y="4176421"/>
          <a:ext cx="8050043" cy="1065962"/>
        </p:xfrm>
        <a:graphic>
          <a:graphicData uri="http://schemas.openxmlformats.org/presentationml/2006/ole">
            <mc:AlternateContent xmlns:mc="http://schemas.openxmlformats.org/markup-compatibility/2006">
              <mc:Choice xmlns:v="urn:schemas-microsoft-com:vml" Requires="v">
                <p:oleObj spid="_x0000_s36912" name="Equation" r:id="rId7" imgW="7226280" imgH="1155600" progId="Equation.DSMT4">
                  <p:embed/>
                </p:oleObj>
              </mc:Choice>
              <mc:Fallback>
                <p:oleObj name="Equation" r:id="rId7" imgW="7226280" imgH="1155600" progId="Equation.DSMT4">
                  <p:embed/>
                  <p:pic>
                    <p:nvPicPr>
                      <p:cNvPr id="19" name="Object 18" descr="f sub x = start fraction partial derivative of left parenthesis start fraction 2 y over y + cosine of x end fraction right parenthesis over partial derivative of x end fraction = start fraction left parenthesis y + cosine of x right parenthesis, start fraction partial derivative of left parenthesis 2 y right parenthesis over partial derivative of x end fraction minus 2 y start fraction partial derivative of left parenthesis y + cosine of x right parenthesis over partial derivative of x end fraction over left parenthesis y + cosine of x right parenthesis squared end fraction">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685800" y="4176421"/>
                        <a:ext cx="8050043" cy="1065962"/>
                      </a:xfrm>
                      <a:prstGeom prst="rect">
                        <a:avLst/>
                      </a:prstGeom>
                    </p:spPr>
                  </p:pic>
                </p:oleObj>
              </mc:Fallback>
            </mc:AlternateContent>
          </a:graphicData>
        </a:graphic>
      </p:graphicFrame>
      <p:graphicFrame>
        <p:nvGraphicFramePr>
          <p:cNvPr id="20" name="Object 19" descr="equals start fraction left parenthesis y + cosine of x right parenthesis left parenthesis 0 right parenthesis minus 2 y left parenthesis negative sine of x right parenthesis over left parenthesis y + cosine of x right parenthesis squared end fraction = start fraction 2 y sine of x over left parenthesis y + cosine of x right parenthesis squared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066800" y="5416226"/>
          <a:ext cx="5955239" cy="738050"/>
        </p:xfrm>
        <a:graphic>
          <a:graphicData uri="http://schemas.openxmlformats.org/presentationml/2006/ole">
            <mc:AlternateContent xmlns:mc="http://schemas.openxmlformats.org/markup-compatibility/2006">
              <mc:Choice xmlns:v="urn:schemas-microsoft-com:vml" Requires="v">
                <p:oleObj spid="_x0000_s36913" name="Equation" r:id="rId9" imgW="5346360" imgH="799920" progId="Equation.DSMT4">
                  <p:embed/>
                </p:oleObj>
              </mc:Choice>
              <mc:Fallback>
                <p:oleObj name="Equation" r:id="rId9" imgW="5346360" imgH="799920" progId="Equation.DSMT4">
                  <p:embed/>
                  <p:pic>
                    <p:nvPicPr>
                      <p:cNvPr id="20" name="Object 19" descr="equals start fraction left parenthesis y + cosine of x right parenthesis left parenthesis 0 right parenthesis minus 2 y left parenthesis negative sine of x right parenthesis over left parenthesis y + cosine of x right parenthesis squared end fraction = start fraction 2 y sine of x over left parenthesis y + cosine of x right parenthesis squared end fraction.">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066800" y="5416226"/>
                        <a:ext cx="5955239" cy="738050"/>
                      </a:xfrm>
                      <a:prstGeom prst="rect">
                        <a:avLst/>
                      </a:prstGeom>
                    </p:spPr>
                  </p:pic>
                </p:oleObj>
              </mc:Fallback>
            </mc:AlternateContent>
          </a:graphicData>
        </a:graphic>
      </p:graphicFrame>
    </p:spTree>
    <p:extLst>
      <p:ext uri="{BB962C8B-B14F-4D97-AF65-F5344CB8AC3E}">
        <p14:creationId xmlns:p14="http://schemas.microsoft.com/office/powerpoint/2010/main" val="101721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Calculations </a:t>
            </a:r>
            <a:r>
              <a:rPr lang="en-IN" sz="2000" b="0" dirty="0"/>
              <a:t>(4 of 9)</a:t>
            </a:r>
          </a:p>
        </p:txBody>
      </p:sp>
      <p:sp>
        <p:nvSpPr>
          <p:cNvPr id="3" name="Content Placeholder 2"/>
          <p:cNvSpPr>
            <a:spLocks noGrp="1"/>
          </p:cNvSpPr>
          <p:nvPr>
            <p:ph idx="1"/>
          </p:nvPr>
        </p:nvSpPr>
        <p:spPr>
          <a:xfrm>
            <a:off x="457200" y="1600201"/>
            <a:ext cx="3962400" cy="533399"/>
          </a:xfrm>
        </p:spPr>
        <p:txBody>
          <a:bodyPr/>
          <a:lstStyle/>
          <a:p>
            <a:pPr marL="0" indent="0">
              <a:buNone/>
            </a:pPr>
            <a:r>
              <a:rPr lang="en-IN" b="1" dirty="0"/>
              <a:t>Solution </a:t>
            </a:r>
            <a:r>
              <a:rPr lang="en-US" b="1" dirty="0"/>
              <a:t>(concluded):</a:t>
            </a:r>
          </a:p>
        </p:txBody>
      </p:sp>
      <p:sp>
        <p:nvSpPr>
          <p:cNvPr id="4" name="Content Placeholder 3"/>
          <p:cNvSpPr>
            <a:spLocks noGrp="1"/>
          </p:cNvSpPr>
          <p:nvPr>
            <p:ph idx="13"/>
          </p:nvPr>
        </p:nvSpPr>
        <p:spPr>
          <a:xfrm>
            <a:off x="457200" y="2209800"/>
            <a:ext cx="8229600" cy="990600"/>
          </a:xfrm>
        </p:spPr>
        <p:txBody>
          <a:bodyPr/>
          <a:lstStyle/>
          <a:p>
            <a:pPr marL="0" indent="0">
              <a:buNone/>
            </a:pPr>
            <a:r>
              <a:rPr lang="en-IN" dirty="0"/>
              <a:t>With </a:t>
            </a:r>
            <a:r>
              <a:rPr lang="en-IN" i="1" dirty="0"/>
              <a:t>x </a:t>
            </a:r>
            <a:r>
              <a:rPr lang="en-IN" dirty="0"/>
              <a:t>held constant and again applying the quotient rule, we get</a:t>
            </a:r>
            <a:endParaRPr lang="en-US" b="1" dirty="0"/>
          </a:p>
        </p:txBody>
      </p:sp>
      <p:graphicFrame>
        <p:nvGraphicFramePr>
          <p:cNvPr id="5" name="Object 4" descr="f sub y = start fraction partial derivative of left parenthesis start fraction 2 y over y + cosine of x end fraction right parenthesis over partial derivative of y end fraction = start fraction left parenthesis y + cosine of x right parenthesis, start fraction partial derivative of left parenthesis 2 y right parenthesis over partial derivative of y end fraction minus 2 y start fraction partial derivative of left parenthesis y + cosine of x right parenthesis over partial derivative of y end fraction over left parenthesis y + cosine of x right parenthesis squared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801355" y="3369222"/>
          <a:ext cx="7998490" cy="1113656"/>
        </p:xfrm>
        <a:graphic>
          <a:graphicData uri="http://schemas.openxmlformats.org/presentationml/2006/ole">
            <mc:AlternateContent xmlns:mc="http://schemas.openxmlformats.org/markup-compatibility/2006">
              <mc:Choice xmlns:v="urn:schemas-microsoft-com:vml" Requires="v">
                <p:oleObj spid="_x0000_s37912" name="Equation" r:id="rId3" imgW="7251480" imgH="1218960" progId="Equation.DSMT4">
                  <p:embed/>
                </p:oleObj>
              </mc:Choice>
              <mc:Fallback>
                <p:oleObj name="Equation" r:id="rId3" imgW="7251480" imgH="1218960" progId="Equation.DSMT4">
                  <p:embed/>
                  <p:pic>
                    <p:nvPicPr>
                      <p:cNvPr id="5" name="Object 4" descr="f sub y = start fraction partial derivative of left parenthesis start fraction 2 y over y + cosine of x end fraction right parenthesis over partial derivative of y end fraction = start fraction left parenthesis y + cosine of x right parenthesis, start fraction partial derivative of left parenthesis 2 y right parenthesis over partial derivative of y end fraction minus 2 y start fraction partial derivative of left parenthesis y + cosine of x right parenthesis over partial derivative of y end fraction over left parenthesis y + cosine of x right parenthesis squared end fract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801355" y="3369222"/>
                        <a:ext cx="7998490" cy="1113656"/>
                      </a:xfrm>
                      <a:prstGeom prst="rect">
                        <a:avLst/>
                      </a:prstGeom>
                    </p:spPr>
                  </p:pic>
                </p:oleObj>
              </mc:Fallback>
            </mc:AlternateContent>
          </a:graphicData>
        </a:graphic>
      </p:graphicFrame>
      <p:graphicFrame>
        <p:nvGraphicFramePr>
          <p:cNvPr id="6" name="Object 5" descr="equals start fraction left parenthesis y + cosine of x right parenthesis left parenthesis 2 right parenthesis minus 2 y left parenthesis 1 right parenthesis over left parenthesis y + cosine of x right parenthesis squared end fraction = start fraction 2 cosine of x over left parenthesis y + cosine of x right parenthesis squared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171733" y="4984257"/>
          <a:ext cx="5168584" cy="730743"/>
        </p:xfrm>
        <a:graphic>
          <a:graphicData uri="http://schemas.openxmlformats.org/presentationml/2006/ole">
            <mc:AlternateContent xmlns:mc="http://schemas.openxmlformats.org/markup-compatibility/2006">
              <mc:Choice xmlns:v="urn:schemas-microsoft-com:vml" Requires="v">
                <p:oleObj spid="_x0000_s37913" name="Equation" r:id="rId5" imgW="4686120" imgH="799920" progId="Equation.DSMT4">
                  <p:embed/>
                </p:oleObj>
              </mc:Choice>
              <mc:Fallback>
                <p:oleObj name="Equation" r:id="rId5" imgW="4686120" imgH="799920" progId="Equation.DSMT4">
                  <p:embed/>
                  <p:pic>
                    <p:nvPicPr>
                      <p:cNvPr id="6" name="Object 5" descr="equals start fraction left parenthesis y + cosine of x right parenthesis left parenthesis 2 right parenthesis minus 2 y left parenthesis 1 right parenthesis over left parenthesis y + cosine of x right parenthesis squared end fraction = start fraction 2 cosine of x over left parenthesis y + cosine of x right parenthesis squared end fract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171733" y="4984257"/>
                        <a:ext cx="5168584" cy="730743"/>
                      </a:xfrm>
                      <a:prstGeom prst="rect">
                        <a:avLst/>
                      </a:prstGeom>
                    </p:spPr>
                  </p:pic>
                </p:oleObj>
              </mc:Fallback>
            </mc:AlternateContent>
          </a:graphicData>
        </a:graphic>
      </p:graphicFrame>
    </p:spTree>
    <p:extLst>
      <p:ext uri="{BB962C8B-B14F-4D97-AF65-F5344CB8AC3E}">
        <p14:creationId xmlns:p14="http://schemas.microsoft.com/office/powerpoint/2010/main" val="67665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Calculations </a:t>
            </a:r>
            <a:r>
              <a:rPr lang="en-IN" sz="2000" b="0" dirty="0"/>
              <a:t>(5 of 9)</a:t>
            </a:r>
          </a:p>
        </p:txBody>
      </p:sp>
      <p:sp>
        <p:nvSpPr>
          <p:cNvPr id="4" name="Content Placeholder 3"/>
          <p:cNvSpPr>
            <a:spLocks noGrp="1"/>
          </p:cNvSpPr>
          <p:nvPr>
            <p:ph idx="1"/>
          </p:nvPr>
        </p:nvSpPr>
        <p:spPr>
          <a:xfrm>
            <a:off x="457200" y="1600201"/>
            <a:ext cx="2209800" cy="457199"/>
          </a:xfrm>
        </p:spPr>
        <p:txBody>
          <a:bodyPr/>
          <a:lstStyle/>
          <a:p>
            <a:pPr marL="0" indent="0">
              <a:buNone/>
            </a:pPr>
            <a:r>
              <a:rPr lang="en-IN" sz="2400" b="1" dirty="0"/>
              <a:t>Example:</a:t>
            </a:r>
            <a:r>
              <a:rPr lang="en-IN" sz="2400" dirty="0"/>
              <a:t> Find</a:t>
            </a:r>
          </a:p>
        </p:txBody>
      </p:sp>
      <p:graphicFrame>
        <p:nvGraphicFramePr>
          <p:cNvPr id="8" name="Object 7" descr="partial derivative of z with respect to partial derivative of x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43200" y="1461317"/>
          <a:ext cx="508000" cy="737466"/>
        </p:xfrm>
        <a:graphic>
          <a:graphicData uri="http://schemas.openxmlformats.org/presentationml/2006/ole">
            <mc:AlternateContent xmlns:mc="http://schemas.openxmlformats.org/markup-compatibility/2006">
              <mc:Choice xmlns:v="urn:schemas-microsoft-com:vml" Requires="v">
                <p:oleObj spid="_x0000_s38958" name="Equation" r:id="rId3" imgW="419040" imgH="736560" progId="Equation.DSMT4">
                  <p:embed/>
                </p:oleObj>
              </mc:Choice>
              <mc:Fallback>
                <p:oleObj name="Equation" r:id="rId3" imgW="419040" imgH="736560" progId="Equation.DSMT4">
                  <p:embed/>
                  <p:pic>
                    <p:nvPicPr>
                      <p:cNvPr id="8" name="Object 7" descr="partial derivative of z with respect to partial derivative of x ">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743200" y="1461317"/>
                        <a:ext cx="508000" cy="737466"/>
                      </a:xfrm>
                      <a:prstGeom prst="rect">
                        <a:avLst/>
                      </a:prstGeom>
                    </p:spPr>
                  </p:pic>
                </p:oleObj>
              </mc:Fallback>
            </mc:AlternateContent>
          </a:graphicData>
        </a:graphic>
      </p:graphicFrame>
      <p:sp>
        <p:nvSpPr>
          <p:cNvPr id="5" name="Content Placeholder 4"/>
          <p:cNvSpPr>
            <a:spLocks noGrp="1"/>
          </p:cNvSpPr>
          <p:nvPr>
            <p:ph idx="13"/>
          </p:nvPr>
        </p:nvSpPr>
        <p:spPr>
          <a:xfrm>
            <a:off x="3352801" y="1600201"/>
            <a:ext cx="3962400" cy="413131"/>
          </a:xfrm>
        </p:spPr>
        <p:txBody>
          <a:bodyPr/>
          <a:lstStyle/>
          <a:p>
            <a:pPr marL="0" indent="0">
              <a:buNone/>
            </a:pPr>
            <a:r>
              <a:rPr lang="en-IN" sz="2400" dirty="0"/>
              <a:t>assuming that the equation</a:t>
            </a:r>
          </a:p>
        </p:txBody>
      </p:sp>
      <p:graphicFrame>
        <p:nvGraphicFramePr>
          <p:cNvPr id="9" name="Object 8" descr="y z minus natural log of z = x +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417155" y="2125999"/>
          <a:ext cx="2464671" cy="359976"/>
        </p:xfrm>
        <a:graphic>
          <a:graphicData uri="http://schemas.openxmlformats.org/presentationml/2006/ole">
            <mc:AlternateContent xmlns:mc="http://schemas.openxmlformats.org/markup-compatibility/2006">
              <mc:Choice xmlns:v="urn:schemas-microsoft-com:vml" Requires="v">
                <p:oleObj spid="_x0000_s38959" name="Equation" r:id="rId5" imgW="1942920" imgH="342720" progId="Equation.DSMT4">
                  <p:embed/>
                </p:oleObj>
              </mc:Choice>
              <mc:Fallback>
                <p:oleObj name="Equation" r:id="rId5" imgW="1942920" imgH="342720" progId="Equation.DSMT4">
                  <p:embed/>
                  <p:pic>
                    <p:nvPicPr>
                      <p:cNvPr id="9" name="Object 8" descr="y z minus natural log of z = x +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417155" y="2125999"/>
                        <a:ext cx="2464671" cy="359976"/>
                      </a:xfrm>
                      <a:prstGeom prst="rect">
                        <a:avLst/>
                      </a:prstGeom>
                    </p:spPr>
                  </p:pic>
                </p:oleObj>
              </mc:Fallback>
            </mc:AlternateContent>
          </a:graphicData>
        </a:graphic>
      </p:graphicFrame>
      <p:sp>
        <p:nvSpPr>
          <p:cNvPr id="6" name="Content Placeholder 5"/>
          <p:cNvSpPr>
            <a:spLocks noGrp="1"/>
          </p:cNvSpPr>
          <p:nvPr>
            <p:ph idx="14"/>
          </p:nvPr>
        </p:nvSpPr>
        <p:spPr>
          <a:xfrm>
            <a:off x="452718" y="2568766"/>
            <a:ext cx="7700682" cy="795969"/>
          </a:xfrm>
        </p:spPr>
        <p:txBody>
          <a:bodyPr/>
          <a:lstStyle/>
          <a:p>
            <a:pPr marL="0" indent="0">
              <a:buNone/>
            </a:pPr>
            <a:r>
              <a:rPr lang="en-IN" sz="2400" dirty="0"/>
              <a:t>defines </a:t>
            </a:r>
            <a:r>
              <a:rPr lang="en-IN" sz="2400" i="1" dirty="0"/>
              <a:t>z </a:t>
            </a:r>
            <a:r>
              <a:rPr lang="en-IN" sz="2400" dirty="0"/>
              <a:t>as a function of the two independent variables </a:t>
            </a:r>
            <a:r>
              <a:rPr lang="en-IN" sz="2400" i="1" dirty="0"/>
              <a:t>x </a:t>
            </a:r>
            <a:r>
              <a:rPr lang="en-IN" sz="2400" dirty="0"/>
              <a:t>and </a:t>
            </a:r>
            <a:r>
              <a:rPr lang="en-IN" sz="2400" i="1" dirty="0"/>
              <a:t>y </a:t>
            </a:r>
            <a:r>
              <a:rPr lang="en-IN" sz="2400" dirty="0"/>
              <a:t>and the partial derivative exists.</a:t>
            </a:r>
          </a:p>
        </p:txBody>
      </p:sp>
      <p:sp>
        <p:nvSpPr>
          <p:cNvPr id="7" name="Content Placeholder 6"/>
          <p:cNvSpPr>
            <a:spLocks noGrp="1"/>
          </p:cNvSpPr>
          <p:nvPr>
            <p:ph idx="15"/>
          </p:nvPr>
        </p:nvSpPr>
        <p:spPr>
          <a:xfrm>
            <a:off x="452718" y="3472149"/>
            <a:ext cx="7700682" cy="1143000"/>
          </a:xfrm>
        </p:spPr>
        <p:txBody>
          <a:bodyPr/>
          <a:lstStyle/>
          <a:p>
            <a:pPr marL="0" indent="0">
              <a:buNone/>
            </a:pPr>
            <a:r>
              <a:rPr lang="en-IN" sz="2400" b="1" dirty="0"/>
              <a:t>Solution:</a:t>
            </a:r>
            <a:r>
              <a:rPr lang="en-IN" sz="2400" dirty="0"/>
              <a:t> We differentiate both sides of the equation with respect to </a:t>
            </a:r>
            <a:r>
              <a:rPr lang="en-IN" sz="2400" i="1" dirty="0"/>
              <a:t>x</a:t>
            </a:r>
            <a:r>
              <a:rPr lang="en-IN" sz="2400" dirty="0"/>
              <a:t>, holding </a:t>
            </a:r>
            <a:r>
              <a:rPr lang="en-IN" sz="2400" i="1" dirty="0"/>
              <a:t>y </a:t>
            </a:r>
            <a:r>
              <a:rPr lang="en-IN" sz="2400" dirty="0"/>
              <a:t>constant and treating </a:t>
            </a:r>
            <a:r>
              <a:rPr lang="en-IN" sz="2400" i="1" dirty="0"/>
              <a:t>z </a:t>
            </a:r>
            <a:r>
              <a:rPr lang="en-IN" sz="2400" dirty="0"/>
              <a:t>as a differentiable function of </a:t>
            </a:r>
            <a:r>
              <a:rPr lang="en-IN" sz="2400" i="1" dirty="0"/>
              <a:t>x</a:t>
            </a:r>
            <a:r>
              <a:rPr lang="en-IN" sz="2400" dirty="0"/>
              <a:t>:</a:t>
            </a:r>
            <a:endParaRPr lang="en-US" sz="2400" b="1" dirty="0"/>
          </a:p>
        </p:txBody>
      </p:sp>
      <p:graphicFrame>
        <p:nvGraphicFramePr>
          <p:cNvPr id="10" name="Object 9" descr="start fraction partial derivative of left parenthesis y z right parenthesis over partial derivative of x end fraction minus start fraction partial derivative of natural log of z over partial derivative of x end fraction = start fraction partial derivative of x over partial derivative of x end fraction + start fraction partial derivative of y over partial derivative of x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518040" y="4684441"/>
          <a:ext cx="4106333" cy="773656"/>
        </p:xfrm>
        <a:graphic>
          <a:graphicData uri="http://schemas.openxmlformats.org/presentationml/2006/ole">
            <mc:AlternateContent xmlns:mc="http://schemas.openxmlformats.org/markup-compatibility/2006">
              <mc:Choice xmlns:v="urn:schemas-microsoft-com:vml" Requires="v">
                <p:oleObj spid="_x0000_s38960" name="Equation" r:id="rId7" imgW="3238200" imgH="736560" progId="Equation.DSMT4">
                  <p:embed/>
                </p:oleObj>
              </mc:Choice>
              <mc:Fallback>
                <p:oleObj name="Equation" r:id="rId7" imgW="3238200" imgH="736560" progId="Equation.DSMT4">
                  <p:embed/>
                  <p:pic>
                    <p:nvPicPr>
                      <p:cNvPr id="10" name="Object 9" descr="start fraction partial derivative of left parenthesis y z right parenthesis over partial derivative of x end fraction minus start fraction partial derivative of natural log of z over partial derivative of x end fraction = start fraction partial derivative of x over partial derivative of x end fraction + start fraction partial derivative of y over partial derivative of x end fraction">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518040" y="4684441"/>
                        <a:ext cx="4106333" cy="773656"/>
                      </a:xfrm>
                      <a:prstGeom prst="rect">
                        <a:avLst/>
                      </a:prstGeom>
                    </p:spPr>
                  </p:pic>
                </p:oleObj>
              </mc:Fallback>
            </mc:AlternateContent>
          </a:graphicData>
        </a:graphic>
      </p:graphicFrame>
      <p:graphicFrame>
        <p:nvGraphicFramePr>
          <p:cNvPr id="11" name="Object 10" descr="y partial derivative of z with respect to partial derivative of x minus start fraction 1 over z end fraction, partial derivative of z with respect to partial derivative of x = 1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227019" y="5548108"/>
          <a:ext cx="2834808" cy="772206"/>
        </p:xfrm>
        <a:graphic>
          <a:graphicData uri="http://schemas.openxmlformats.org/presentationml/2006/ole">
            <mc:AlternateContent xmlns:mc="http://schemas.openxmlformats.org/markup-compatibility/2006">
              <mc:Choice xmlns:v="urn:schemas-microsoft-com:vml" Requires="v">
                <p:oleObj spid="_x0000_s38961" name="Equation" r:id="rId9" imgW="2234880" imgH="736560" progId="Equation.DSMT4">
                  <p:embed/>
                </p:oleObj>
              </mc:Choice>
              <mc:Fallback>
                <p:oleObj name="Equation" r:id="rId9" imgW="2234880" imgH="736560" progId="Equation.DSMT4">
                  <p:embed/>
                  <p:pic>
                    <p:nvPicPr>
                      <p:cNvPr id="11" name="Object 10" descr="y partial derivative of z with respect to partial derivative of x minus start fraction 1 over z end fraction, partial derivative of z with respect to partial derivative of x = 1 +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3227019" y="5548108"/>
                        <a:ext cx="2834808" cy="772206"/>
                      </a:xfrm>
                      <a:prstGeom prst="rect">
                        <a:avLst/>
                      </a:prstGeom>
                    </p:spPr>
                  </p:pic>
                </p:oleObj>
              </mc:Fallback>
            </mc:AlternateContent>
          </a:graphicData>
        </a:graphic>
      </p:graphicFrame>
    </p:spTree>
    <p:extLst>
      <p:ext uri="{BB962C8B-B14F-4D97-AF65-F5344CB8AC3E}">
        <p14:creationId xmlns:p14="http://schemas.microsoft.com/office/powerpoint/2010/main" val="276347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Calculations </a:t>
            </a:r>
            <a:r>
              <a:rPr lang="en-IN" sz="2000" b="0" dirty="0"/>
              <a:t>(6 of 9)</a:t>
            </a:r>
          </a:p>
        </p:txBody>
      </p:sp>
      <p:sp>
        <p:nvSpPr>
          <p:cNvPr id="3" name="Content Placeholder 2"/>
          <p:cNvSpPr>
            <a:spLocks noGrp="1"/>
          </p:cNvSpPr>
          <p:nvPr>
            <p:ph idx="1"/>
          </p:nvPr>
        </p:nvSpPr>
        <p:spPr>
          <a:xfrm>
            <a:off x="457200" y="1600201"/>
            <a:ext cx="8229600" cy="533400"/>
          </a:xfrm>
        </p:spPr>
        <p:txBody>
          <a:bodyPr/>
          <a:lstStyle/>
          <a:p>
            <a:pPr marL="0" indent="0">
              <a:buNone/>
            </a:pPr>
            <a:r>
              <a:rPr lang="en-IN" b="1" dirty="0"/>
              <a:t>Solution </a:t>
            </a:r>
            <a:r>
              <a:rPr lang="en-US" b="1" dirty="0"/>
              <a:t>(concluded):</a:t>
            </a:r>
          </a:p>
        </p:txBody>
      </p:sp>
      <p:graphicFrame>
        <p:nvGraphicFramePr>
          <p:cNvPr id="4" name="Object 3" descr="left parenthesis y minus start fraction 1 over z end fraction right parenthesis, partial derivative of z with respect to partial derivative of x =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33600" y="2432167"/>
          <a:ext cx="2223720" cy="852038"/>
        </p:xfrm>
        <a:graphic>
          <a:graphicData uri="http://schemas.openxmlformats.org/presentationml/2006/ole">
            <mc:AlternateContent xmlns:mc="http://schemas.openxmlformats.org/markup-compatibility/2006">
              <mc:Choice xmlns:v="urn:schemas-microsoft-com:vml" Requires="v">
                <p:oleObj spid="_x0000_s39960" name="Equation" r:id="rId3" imgW="1752480" imgH="812520" progId="Equation.DSMT4">
                  <p:embed/>
                </p:oleObj>
              </mc:Choice>
              <mc:Fallback>
                <p:oleObj name="Equation" r:id="rId3" imgW="1752480" imgH="812520" progId="Equation.DSMT4">
                  <p:embed/>
                  <p:pic>
                    <p:nvPicPr>
                      <p:cNvPr id="4" name="Object 3" descr="left parenthesis y minus start fraction 1 over z end fraction right parenthesis, partial derivative of z with respect to partial derivative of x = 1">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133600" y="2432167"/>
                        <a:ext cx="2223720" cy="852038"/>
                      </a:xfrm>
                      <a:prstGeom prst="rect">
                        <a:avLst/>
                      </a:prstGeom>
                    </p:spPr>
                  </p:pic>
                </p:oleObj>
              </mc:Fallback>
            </mc:AlternateContent>
          </a:graphicData>
        </a:graphic>
      </p:graphicFrame>
      <p:graphicFrame>
        <p:nvGraphicFramePr>
          <p:cNvPr id="5" name="Object 4" descr="partial derivative of z with respect to partial derivative of x = start fraction z over y z minus 1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389923" y="3585054"/>
          <a:ext cx="1852132" cy="825914"/>
        </p:xfrm>
        <a:graphic>
          <a:graphicData uri="http://schemas.openxmlformats.org/presentationml/2006/ole">
            <mc:AlternateContent xmlns:mc="http://schemas.openxmlformats.org/markup-compatibility/2006">
              <mc:Choice xmlns:v="urn:schemas-microsoft-com:vml" Requires="v">
                <p:oleObj spid="_x0000_s39961" name="Equation" r:id="rId5" imgW="1460160" imgH="787320" progId="Equation.DSMT4">
                  <p:embed/>
                </p:oleObj>
              </mc:Choice>
              <mc:Fallback>
                <p:oleObj name="Equation" r:id="rId5" imgW="1460160" imgH="787320" progId="Equation.DSMT4">
                  <p:embed/>
                  <p:pic>
                    <p:nvPicPr>
                      <p:cNvPr id="5" name="Object 4" descr="partial derivative of z with respect to partial derivative of x = start fraction z over y z minus 1 end fract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389923" y="3585054"/>
                        <a:ext cx="1852132" cy="825914"/>
                      </a:xfrm>
                      <a:prstGeom prst="rect">
                        <a:avLst/>
                      </a:prstGeom>
                    </p:spPr>
                  </p:pic>
                </p:oleObj>
              </mc:Fallback>
            </mc:AlternateContent>
          </a:graphicData>
        </a:graphic>
      </p:graphicFrame>
    </p:spTree>
    <p:extLst>
      <p:ext uri="{BB962C8B-B14F-4D97-AF65-F5344CB8AC3E}">
        <p14:creationId xmlns:p14="http://schemas.microsoft.com/office/powerpoint/2010/main" val="1269092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Calculations </a:t>
            </a:r>
            <a:r>
              <a:rPr lang="en-IN" sz="2000" b="0" dirty="0"/>
              <a:t>(7 of 9)</a:t>
            </a:r>
          </a:p>
        </p:txBody>
      </p:sp>
      <p:pic>
        <p:nvPicPr>
          <p:cNvPr id="11" name="Content Placeholder 10" descr="A graph has a tangent line passing through point (1, 2, 5) that lies on an upward opening parabola. For long description in Notes pane, press F6.&#10;">
            <a:extLst>
              <a:ext uri="{FF2B5EF4-FFF2-40B4-BE49-F238E27FC236}">
                <a16:creationId xmlns:a16="http://schemas.microsoft.com/office/drawing/2014/main" id="{ACBC8AD4-3965-4FBB-BAFB-5D0B09753DEE}"/>
              </a:ext>
            </a:extLst>
          </p:cNvPr>
          <p:cNvPicPr>
            <a:picLocks noGrp="1" noChangeAspect="1"/>
          </p:cNvPicPr>
          <p:nvPr>
            <p:ph idx="15"/>
          </p:nvPr>
        </p:nvPicPr>
        <p:blipFill>
          <a:blip r:embed="rId4">
            <a:extLst>
              <a:ext uri="{28A0092B-C50C-407E-A947-70E740481C1C}">
                <a14:useLocalDpi xmlns:a14="http://schemas.microsoft.com/office/drawing/2010/main" val="0"/>
              </a:ext>
            </a:extLst>
          </a:blip>
          <a:stretch>
            <a:fillRect/>
          </a:stretch>
        </p:blipFill>
        <p:spPr>
          <a:xfrm>
            <a:off x="2590800" y="1525277"/>
            <a:ext cx="3124200" cy="3580219"/>
          </a:xfrm>
        </p:spPr>
      </p:pic>
      <p:sp>
        <p:nvSpPr>
          <p:cNvPr id="4" name="Content Placeholder 3"/>
          <p:cNvSpPr>
            <a:spLocks noGrp="1"/>
          </p:cNvSpPr>
          <p:nvPr>
            <p:ph idx="1"/>
          </p:nvPr>
        </p:nvSpPr>
        <p:spPr>
          <a:xfrm>
            <a:off x="457200" y="5181600"/>
            <a:ext cx="8229600" cy="533399"/>
          </a:xfrm>
        </p:spPr>
        <p:txBody>
          <a:bodyPr/>
          <a:lstStyle/>
          <a:p>
            <a:pPr marL="0" indent="0">
              <a:buNone/>
            </a:pPr>
            <a:r>
              <a:rPr lang="en-IN" dirty="0"/>
              <a:t>The tangent to the curve of intersection of the plane</a:t>
            </a:r>
          </a:p>
        </p:txBody>
      </p:sp>
      <p:sp>
        <p:nvSpPr>
          <p:cNvPr id="5" name="Content Placeholder 4"/>
          <p:cNvSpPr>
            <a:spLocks noGrp="1"/>
          </p:cNvSpPr>
          <p:nvPr>
            <p:ph idx="13"/>
          </p:nvPr>
        </p:nvSpPr>
        <p:spPr>
          <a:xfrm>
            <a:off x="457200" y="5791103"/>
            <a:ext cx="2819400" cy="430645"/>
          </a:xfrm>
        </p:spPr>
        <p:txBody>
          <a:bodyPr/>
          <a:lstStyle/>
          <a:p>
            <a:pPr marL="0" indent="0">
              <a:buNone/>
            </a:pPr>
            <a:r>
              <a:rPr lang="en-IN" i="1" dirty="0"/>
              <a:t>x </a:t>
            </a:r>
            <a:r>
              <a:rPr lang="en-IN" dirty="0"/>
              <a:t>= 1 and surface</a:t>
            </a:r>
          </a:p>
        </p:txBody>
      </p:sp>
      <p:graphicFrame>
        <p:nvGraphicFramePr>
          <p:cNvPr id="8" name="Object 7" descr="z = x squared + y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440531" y="5791103"/>
          <a:ext cx="1788867" cy="449734"/>
        </p:xfrm>
        <a:graphic>
          <a:graphicData uri="http://schemas.openxmlformats.org/presentationml/2006/ole">
            <mc:AlternateContent xmlns:mc="http://schemas.openxmlformats.org/markup-compatibility/2006">
              <mc:Choice xmlns:v="urn:schemas-microsoft-com:vml" Requires="v">
                <p:oleObj spid="_x0000_s40973" name="Equation" r:id="rId5" imgW="1333440" imgH="406080" progId="Equation.DSMT4">
                  <p:embed/>
                </p:oleObj>
              </mc:Choice>
              <mc:Fallback>
                <p:oleObj name="Equation" r:id="rId5" imgW="1333440" imgH="406080" progId="Equation.DSMT4">
                  <p:embed/>
                  <p:pic>
                    <p:nvPicPr>
                      <p:cNvPr id="8" name="Object 7" descr="z = x squared + y squared">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440531" y="5791103"/>
                        <a:ext cx="1788867" cy="449734"/>
                      </a:xfrm>
                      <a:prstGeom prst="rect">
                        <a:avLst/>
                      </a:prstGeom>
                    </p:spPr>
                  </p:pic>
                </p:oleObj>
              </mc:Fallback>
            </mc:AlternateContent>
          </a:graphicData>
        </a:graphic>
      </p:graphicFrame>
      <p:sp>
        <p:nvSpPr>
          <p:cNvPr id="6" name="Content Placeholder 5"/>
          <p:cNvSpPr>
            <a:spLocks noGrp="1"/>
          </p:cNvSpPr>
          <p:nvPr>
            <p:ph idx="14"/>
          </p:nvPr>
        </p:nvSpPr>
        <p:spPr>
          <a:xfrm>
            <a:off x="5362849" y="5791103"/>
            <a:ext cx="3200400" cy="533399"/>
          </a:xfrm>
        </p:spPr>
        <p:txBody>
          <a:bodyPr/>
          <a:lstStyle/>
          <a:p>
            <a:pPr marL="0" indent="0">
              <a:buNone/>
            </a:pPr>
            <a:r>
              <a:rPr lang="en-IN" dirty="0"/>
              <a:t>at the point (1, 2, 5).</a:t>
            </a:r>
            <a:endParaRPr lang="en-US" b="1" dirty="0"/>
          </a:p>
        </p:txBody>
      </p:sp>
    </p:spTree>
    <p:extLst>
      <p:ext uri="{BB962C8B-B14F-4D97-AF65-F5344CB8AC3E}">
        <p14:creationId xmlns:p14="http://schemas.microsoft.com/office/powerpoint/2010/main" val="3225680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Calculations </a:t>
            </a:r>
            <a:r>
              <a:rPr lang="en-IN" sz="2000" b="0" dirty="0"/>
              <a:t>(8 of 9)</a:t>
            </a:r>
          </a:p>
        </p:txBody>
      </p:sp>
      <p:sp>
        <p:nvSpPr>
          <p:cNvPr id="3" name="Content Placeholder 2"/>
          <p:cNvSpPr>
            <a:spLocks noGrp="1"/>
          </p:cNvSpPr>
          <p:nvPr>
            <p:ph idx="1"/>
          </p:nvPr>
        </p:nvSpPr>
        <p:spPr>
          <a:xfrm>
            <a:off x="457200" y="1600201"/>
            <a:ext cx="7239000" cy="426904"/>
          </a:xfrm>
        </p:spPr>
        <p:txBody>
          <a:bodyPr/>
          <a:lstStyle/>
          <a:p>
            <a:pPr marL="0" indent="0">
              <a:buNone/>
            </a:pPr>
            <a:r>
              <a:rPr lang="en-IN" sz="2400" b="1" dirty="0"/>
              <a:t>Example:</a:t>
            </a:r>
            <a:r>
              <a:rPr lang="en-IN" sz="2400" dirty="0"/>
              <a:t> The plane </a:t>
            </a:r>
            <a:r>
              <a:rPr lang="en-IN" sz="2400" i="1" dirty="0"/>
              <a:t>x </a:t>
            </a:r>
            <a:r>
              <a:rPr lang="en-IN" sz="2400" dirty="0"/>
              <a:t>= 1 intersects the paraboloid</a:t>
            </a:r>
          </a:p>
        </p:txBody>
      </p:sp>
      <p:graphicFrame>
        <p:nvGraphicFramePr>
          <p:cNvPr id="4" name="Object 3" descr="z = x squared + y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5126" y="2097285"/>
          <a:ext cx="1843072" cy="463361"/>
        </p:xfrm>
        <a:graphic>
          <a:graphicData uri="http://schemas.openxmlformats.org/presentationml/2006/ole">
            <mc:AlternateContent xmlns:mc="http://schemas.openxmlformats.org/markup-compatibility/2006">
              <mc:Choice xmlns:v="urn:schemas-microsoft-com:vml" Requires="v">
                <p:oleObj spid="_x0000_s42019" name="Equation" r:id="rId3" imgW="1333440" imgH="406080" progId="Equation.DSMT4">
                  <p:embed/>
                </p:oleObj>
              </mc:Choice>
              <mc:Fallback>
                <p:oleObj name="Equation" r:id="rId3" imgW="1333440" imgH="406080" progId="Equation.DSMT4">
                  <p:embed/>
                  <p:pic>
                    <p:nvPicPr>
                      <p:cNvPr id="4" name="Object 3" descr="z = x squared + y squared">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55126" y="2097285"/>
                        <a:ext cx="1843072" cy="463361"/>
                      </a:xfrm>
                      <a:prstGeom prst="rect">
                        <a:avLst/>
                      </a:prstGeom>
                    </p:spPr>
                  </p:pic>
                </p:oleObj>
              </mc:Fallback>
            </mc:AlternateContent>
          </a:graphicData>
        </a:graphic>
      </p:graphicFrame>
      <p:sp>
        <p:nvSpPr>
          <p:cNvPr id="5" name="Content Placeholder 4"/>
          <p:cNvSpPr>
            <a:spLocks noGrp="1"/>
          </p:cNvSpPr>
          <p:nvPr>
            <p:ph idx="13"/>
          </p:nvPr>
        </p:nvSpPr>
        <p:spPr>
          <a:xfrm>
            <a:off x="2438400" y="2133526"/>
            <a:ext cx="6248400" cy="425450"/>
          </a:xfrm>
        </p:spPr>
        <p:txBody>
          <a:bodyPr/>
          <a:lstStyle/>
          <a:p>
            <a:pPr marL="0" indent="0">
              <a:buNone/>
            </a:pPr>
            <a:r>
              <a:rPr lang="en-IN" sz="2400" dirty="0"/>
              <a:t>in a parabola. Find the slope of the tangent</a:t>
            </a:r>
          </a:p>
        </p:txBody>
      </p:sp>
      <p:sp>
        <p:nvSpPr>
          <p:cNvPr id="6" name="Content Placeholder 5"/>
          <p:cNvSpPr>
            <a:spLocks noGrp="1"/>
          </p:cNvSpPr>
          <p:nvPr>
            <p:ph idx="14"/>
          </p:nvPr>
        </p:nvSpPr>
        <p:spPr>
          <a:xfrm>
            <a:off x="443753" y="2627298"/>
            <a:ext cx="4052047" cy="420702"/>
          </a:xfrm>
        </p:spPr>
        <p:txBody>
          <a:bodyPr/>
          <a:lstStyle/>
          <a:p>
            <a:pPr marL="0" indent="0">
              <a:buNone/>
            </a:pPr>
            <a:r>
              <a:rPr lang="en-IN" sz="2400" dirty="0"/>
              <a:t>to the parabola at (1, 2, 5).</a:t>
            </a:r>
          </a:p>
        </p:txBody>
      </p:sp>
      <p:sp>
        <p:nvSpPr>
          <p:cNvPr id="7" name="Content Placeholder 6"/>
          <p:cNvSpPr>
            <a:spLocks noGrp="1"/>
          </p:cNvSpPr>
          <p:nvPr>
            <p:ph idx="15"/>
          </p:nvPr>
        </p:nvSpPr>
        <p:spPr>
          <a:xfrm>
            <a:off x="443753" y="3236481"/>
            <a:ext cx="8547847" cy="785089"/>
          </a:xfrm>
        </p:spPr>
        <p:txBody>
          <a:bodyPr/>
          <a:lstStyle/>
          <a:p>
            <a:pPr marL="0" indent="0">
              <a:buNone/>
            </a:pPr>
            <a:r>
              <a:rPr lang="en-IN" sz="2400" b="1" dirty="0"/>
              <a:t>Solution:</a:t>
            </a:r>
            <a:r>
              <a:rPr lang="en-IN" sz="2400" dirty="0"/>
              <a:t> The parabola lies in a plane parallel to the </a:t>
            </a:r>
            <a:r>
              <a:rPr lang="en-IN" sz="2400" i="1" dirty="0"/>
              <a:t>y</a:t>
            </a:r>
            <a:r>
              <a:rPr lang="en-IN" sz="100" i="1" dirty="0"/>
              <a:t> </a:t>
            </a:r>
            <a:r>
              <a:rPr lang="en-IN" sz="2400" i="1" dirty="0"/>
              <a:t>z</a:t>
            </a:r>
            <a:r>
              <a:rPr lang="en-IN" sz="2400" dirty="0"/>
              <a:t>-plane, and the slope is the value of the partial derivative</a:t>
            </a:r>
          </a:p>
        </p:txBody>
      </p:sp>
      <p:graphicFrame>
        <p:nvGraphicFramePr>
          <p:cNvPr id="15" name="Object 14" descr="partial derivative of z with respect to partial derivative of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2835" y="4137753"/>
          <a:ext cx="436891" cy="747831"/>
        </p:xfrm>
        <a:graphic>
          <a:graphicData uri="http://schemas.openxmlformats.org/presentationml/2006/ole">
            <mc:AlternateContent xmlns:mc="http://schemas.openxmlformats.org/markup-compatibility/2006">
              <mc:Choice xmlns:v="urn:schemas-microsoft-com:vml" Requires="v">
                <p:oleObj spid="_x0000_s42020" name="Equation" r:id="rId5" imgW="380880" imgH="787320" progId="Equation.DSMT4">
                  <p:embed/>
                </p:oleObj>
              </mc:Choice>
              <mc:Fallback>
                <p:oleObj name="Equation" r:id="rId5" imgW="380880" imgH="787320" progId="Equation.DSMT4">
                  <p:embed/>
                  <p:pic>
                    <p:nvPicPr>
                      <p:cNvPr id="15" name="Object 14" descr="partial derivative of z with respect to partial derivative of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42835" y="4137753"/>
                        <a:ext cx="436891" cy="747831"/>
                      </a:xfrm>
                      <a:prstGeom prst="rect">
                        <a:avLst/>
                      </a:prstGeom>
                    </p:spPr>
                  </p:pic>
                </p:oleObj>
              </mc:Fallback>
            </mc:AlternateContent>
          </a:graphicData>
        </a:graphic>
      </p:graphicFrame>
      <p:sp>
        <p:nvSpPr>
          <p:cNvPr id="8" name="Content Placeholder 7"/>
          <p:cNvSpPr>
            <a:spLocks noGrp="1"/>
          </p:cNvSpPr>
          <p:nvPr>
            <p:ph idx="16"/>
          </p:nvPr>
        </p:nvSpPr>
        <p:spPr>
          <a:xfrm>
            <a:off x="1065881" y="4308854"/>
            <a:ext cx="1372519" cy="405629"/>
          </a:xfrm>
        </p:spPr>
        <p:txBody>
          <a:bodyPr/>
          <a:lstStyle/>
          <a:p>
            <a:pPr marL="0" indent="0">
              <a:buNone/>
            </a:pPr>
            <a:r>
              <a:rPr lang="en-IN" sz="2400" dirty="0"/>
              <a:t>at (1, 2):</a:t>
            </a:r>
            <a:endParaRPr lang="en-US" sz="2400" b="1" dirty="0"/>
          </a:p>
        </p:txBody>
      </p:sp>
      <p:graphicFrame>
        <p:nvGraphicFramePr>
          <p:cNvPr id="16" name="Object 15" descr="partial derivative of z with respect to partial derivative of y, given (1, 2) = start fraction partial derivative of left parenthesis x squared + y squared right parenthesis, given (1, 2), over partial derivative of y end fraction = 2 y, given (1, 2) = 2 times 2 = 4.">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85455" y="5077523"/>
          <a:ext cx="7573090" cy="1018477"/>
        </p:xfrm>
        <a:graphic>
          <a:graphicData uri="http://schemas.openxmlformats.org/presentationml/2006/ole">
            <mc:AlternateContent xmlns:mc="http://schemas.openxmlformats.org/markup-compatibility/2006">
              <mc:Choice xmlns:v="urn:schemas-microsoft-com:vml" Requires="v">
                <p:oleObj spid="_x0000_s42021" name="Equation" r:id="rId7" imgW="5626080" imgH="914400" progId="Equation.DSMT4">
                  <p:embed/>
                </p:oleObj>
              </mc:Choice>
              <mc:Fallback>
                <p:oleObj name="Equation" r:id="rId7" imgW="5626080" imgH="914400" progId="Equation.DSMT4">
                  <p:embed/>
                  <p:pic>
                    <p:nvPicPr>
                      <p:cNvPr id="16" name="Object 15" descr="partial derivative of z with respect to partial derivative of y, given (1, 2) = start fraction partial derivative of left parenthesis x squared + y squared right parenthesis, given (1, 2), over partial derivative of y end fraction = 2 y, given (1, 2) = 2 times 2 = 4.">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785455" y="5077523"/>
                        <a:ext cx="7573090" cy="1018477"/>
                      </a:xfrm>
                      <a:prstGeom prst="rect">
                        <a:avLst/>
                      </a:prstGeom>
                    </p:spPr>
                  </p:pic>
                </p:oleObj>
              </mc:Fallback>
            </mc:AlternateContent>
          </a:graphicData>
        </a:graphic>
      </p:graphicFrame>
    </p:spTree>
    <p:extLst>
      <p:ext uri="{BB962C8B-B14F-4D97-AF65-F5344CB8AC3E}">
        <p14:creationId xmlns:p14="http://schemas.microsoft.com/office/powerpoint/2010/main" val="2643143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Calculations </a:t>
            </a:r>
            <a:r>
              <a:rPr lang="en-IN" sz="2000" b="0" dirty="0"/>
              <a:t>(9 of 9)</a:t>
            </a:r>
          </a:p>
        </p:txBody>
      </p:sp>
      <p:sp>
        <p:nvSpPr>
          <p:cNvPr id="3" name="Content Placeholder 2"/>
          <p:cNvSpPr>
            <a:spLocks noGrp="1"/>
          </p:cNvSpPr>
          <p:nvPr>
            <p:ph idx="1"/>
          </p:nvPr>
        </p:nvSpPr>
        <p:spPr>
          <a:xfrm>
            <a:off x="457200" y="1600200"/>
            <a:ext cx="3276600" cy="457199"/>
          </a:xfrm>
        </p:spPr>
        <p:txBody>
          <a:bodyPr/>
          <a:lstStyle/>
          <a:p>
            <a:pPr marL="0" indent="0">
              <a:buNone/>
            </a:pPr>
            <a:r>
              <a:rPr lang="en-IN" sz="2400" b="1" dirty="0"/>
              <a:t>Solution </a:t>
            </a:r>
            <a:r>
              <a:rPr lang="en-US" sz="2400" b="1" dirty="0"/>
              <a:t>(concluded):</a:t>
            </a:r>
          </a:p>
        </p:txBody>
      </p:sp>
      <p:sp>
        <p:nvSpPr>
          <p:cNvPr id="4" name="Content Placeholder 3"/>
          <p:cNvSpPr>
            <a:spLocks noGrp="1"/>
          </p:cNvSpPr>
          <p:nvPr>
            <p:ph idx="13"/>
          </p:nvPr>
        </p:nvSpPr>
        <p:spPr>
          <a:xfrm>
            <a:off x="457200" y="2134518"/>
            <a:ext cx="8229600" cy="456282"/>
          </a:xfrm>
        </p:spPr>
        <p:txBody>
          <a:bodyPr/>
          <a:lstStyle/>
          <a:p>
            <a:pPr marL="0" indent="0">
              <a:buNone/>
            </a:pPr>
            <a:r>
              <a:rPr lang="en-IN" sz="2400" dirty="0"/>
              <a:t>As a check, we can treat the parabola as the graph of the</a:t>
            </a:r>
          </a:p>
        </p:txBody>
      </p:sp>
      <p:sp>
        <p:nvSpPr>
          <p:cNvPr id="5" name="Content Placeholder 4"/>
          <p:cNvSpPr>
            <a:spLocks noGrp="1"/>
          </p:cNvSpPr>
          <p:nvPr>
            <p:ph idx="14"/>
          </p:nvPr>
        </p:nvSpPr>
        <p:spPr>
          <a:xfrm>
            <a:off x="457199" y="2670563"/>
            <a:ext cx="3276601" cy="440675"/>
          </a:xfrm>
        </p:spPr>
        <p:txBody>
          <a:bodyPr/>
          <a:lstStyle/>
          <a:p>
            <a:pPr marL="0" indent="0">
              <a:buNone/>
            </a:pPr>
            <a:r>
              <a:rPr lang="en-IN" sz="2400" dirty="0"/>
              <a:t>single-variable function</a:t>
            </a:r>
          </a:p>
        </p:txBody>
      </p:sp>
      <p:graphicFrame>
        <p:nvGraphicFramePr>
          <p:cNvPr id="14" name="Object 13" descr="z = left parenthesis 1 right parenthesis squared + y squared = 1 + y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840996" y="2654318"/>
          <a:ext cx="3128818" cy="425739"/>
        </p:xfrm>
        <a:graphic>
          <a:graphicData uri="http://schemas.openxmlformats.org/presentationml/2006/ole">
            <mc:AlternateContent xmlns:mc="http://schemas.openxmlformats.org/markup-compatibility/2006">
              <mc:Choice xmlns:v="urn:schemas-microsoft-com:vml" Requires="v">
                <p:oleObj spid="_x0000_s43032" name="Equation" r:id="rId3" imgW="2463480" imgH="406080" progId="Equation.DSMT4">
                  <p:embed/>
                </p:oleObj>
              </mc:Choice>
              <mc:Fallback>
                <p:oleObj name="Equation" r:id="rId3" imgW="2463480" imgH="406080" progId="Equation.DSMT4">
                  <p:embed/>
                  <p:pic>
                    <p:nvPicPr>
                      <p:cNvPr id="14" name="Object 13" descr="z = left parenthesis 1 right parenthesis squared + y squared = 1 + y squared">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840996" y="2654318"/>
                        <a:ext cx="3128818" cy="425739"/>
                      </a:xfrm>
                      <a:prstGeom prst="rect">
                        <a:avLst/>
                      </a:prstGeom>
                    </p:spPr>
                  </p:pic>
                </p:oleObj>
              </mc:Fallback>
            </mc:AlternateContent>
          </a:graphicData>
        </a:graphic>
      </p:graphicFrame>
      <p:sp>
        <p:nvSpPr>
          <p:cNvPr id="6" name="Content Placeholder 5"/>
          <p:cNvSpPr>
            <a:spLocks noGrp="1"/>
          </p:cNvSpPr>
          <p:nvPr>
            <p:ph idx="15"/>
          </p:nvPr>
        </p:nvSpPr>
        <p:spPr>
          <a:xfrm>
            <a:off x="457199" y="3188466"/>
            <a:ext cx="8229601" cy="850134"/>
          </a:xfrm>
        </p:spPr>
        <p:txBody>
          <a:bodyPr/>
          <a:lstStyle/>
          <a:p>
            <a:pPr marL="0" indent="0">
              <a:buNone/>
            </a:pPr>
            <a:r>
              <a:rPr lang="en-IN" sz="2400" dirty="0"/>
              <a:t>in the plane </a:t>
            </a:r>
            <a:r>
              <a:rPr lang="en-IN" sz="2400" i="1" dirty="0"/>
              <a:t>x </a:t>
            </a:r>
            <a:r>
              <a:rPr lang="en-IN" sz="2400" dirty="0"/>
              <a:t>= 1 and ask for the slope at </a:t>
            </a:r>
            <a:r>
              <a:rPr lang="en-IN" sz="2400" i="1" dirty="0"/>
              <a:t>y </a:t>
            </a:r>
            <a:r>
              <a:rPr lang="en-IN" sz="2400" dirty="0"/>
              <a:t>= 2. The slope, calculated now as an ordinary derivative, is</a:t>
            </a:r>
            <a:endParaRPr lang="en-US" sz="2400" b="1" dirty="0"/>
          </a:p>
        </p:txBody>
      </p:sp>
      <p:graphicFrame>
        <p:nvGraphicFramePr>
          <p:cNvPr id="15" name="Object 14" descr="start fraction d z over d y end fraction, given y = 2, = start fraction d over d y end fraction left parenthesis 1 + y squared right parenthesis, given y = 2, = 2 y, given y = 2, = 4.">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446213" y="4495800"/>
          <a:ext cx="6251575" cy="1050925"/>
        </p:xfrm>
        <a:graphic>
          <a:graphicData uri="http://schemas.openxmlformats.org/presentationml/2006/ole">
            <mc:AlternateContent xmlns:mc="http://schemas.openxmlformats.org/markup-compatibility/2006">
              <mc:Choice xmlns:v="urn:schemas-microsoft-com:vml" Requires="v">
                <p:oleObj spid="_x0000_s43033" name="Equation" r:id="rId5" imgW="4508280" imgH="914400" progId="Equation.DSMT4">
                  <p:embed/>
                </p:oleObj>
              </mc:Choice>
              <mc:Fallback>
                <p:oleObj name="Equation" r:id="rId5" imgW="4508280" imgH="914400" progId="Equation.DSMT4">
                  <p:embed/>
                  <p:pic>
                    <p:nvPicPr>
                      <p:cNvPr id="15" name="Object 14" descr="start fraction d z over d y end fraction, given y = 2, = start fraction d over d y end fraction left parenthesis 1 + y squared right parenthesis, given y = 2, = 2 y, given y = 2, = 4.">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446213" y="4495800"/>
                        <a:ext cx="6251575" cy="1050925"/>
                      </a:xfrm>
                      <a:prstGeom prst="rect">
                        <a:avLst/>
                      </a:prstGeom>
                    </p:spPr>
                  </p:pic>
                </p:oleObj>
              </mc:Fallback>
            </mc:AlternateContent>
          </a:graphicData>
        </a:graphic>
      </p:graphicFrame>
    </p:spTree>
    <p:extLst>
      <p:ext uri="{BB962C8B-B14F-4D97-AF65-F5344CB8AC3E}">
        <p14:creationId xmlns:p14="http://schemas.microsoft.com/office/powerpoint/2010/main" val="3242160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467600" cy="1097280"/>
          </a:xfrm>
        </p:spPr>
        <p:txBody>
          <a:bodyPr/>
          <a:lstStyle/>
          <a:p>
            <a:r>
              <a:rPr lang="en-IN" sz="3400" dirty="0"/>
              <a:t>Functions of More Than Two Variables</a:t>
            </a:r>
            <a:endParaRPr lang="en-IN" sz="2000" dirty="0"/>
          </a:p>
        </p:txBody>
      </p:sp>
      <p:sp>
        <p:nvSpPr>
          <p:cNvPr id="3" name="Content Placeholder 2"/>
          <p:cNvSpPr>
            <a:spLocks noGrp="1"/>
          </p:cNvSpPr>
          <p:nvPr>
            <p:ph idx="1"/>
          </p:nvPr>
        </p:nvSpPr>
        <p:spPr>
          <a:xfrm>
            <a:off x="457200" y="1600201"/>
            <a:ext cx="7772400" cy="914399"/>
          </a:xfrm>
        </p:spPr>
        <p:txBody>
          <a:bodyPr/>
          <a:lstStyle/>
          <a:p>
            <a:pPr marL="0" indent="0">
              <a:buNone/>
            </a:pPr>
            <a:r>
              <a:rPr lang="en-IN" b="1" dirty="0"/>
              <a:t>Example:</a:t>
            </a:r>
            <a:r>
              <a:rPr lang="en-IN" dirty="0"/>
              <a:t> If </a:t>
            </a:r>
            <a:r>
              <a:rPr lang="en-IN" i="1" dirty="0"/>
              <a:t>x</a:t>
            </a:r>
            <a:r>
              <a:rPr lang="en-IN" dirty="0"/>
              <a:t>, </a:t>
            </a:r>
            <a:r>
              <a:rPr lang="en-IN" i="1" dirty="0"/>
              <a:t>y</a:t>
            </a:r>
            <a:r>
              <a:rPr lang="en-IN" dirty="0"/>
              <a:t>, and </a:t>
            </a:r>
            <a:r>
              <a:rPr lang="en-IN" i="1" dirty="0"/>
              <a:t>z </a:t>
            </a:r>
            <a:r>
              <a:rPr lang="en-IN" dirty="0"/>
              <a:t>are independent variables and</a:t>
            </a:r>
          </a:p>
        </p:txBody>
      </p:sp>
      <p:graphicFrame>
        <p:nvGraphicFramePr>
          <p:cNvPr id="5" name="Object 4" descr="F of start expression x, y, and z end expression = x sine of left parenthesis y + 3 z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449513" y="2628900"/>
          <a:ext cx="4244975" cy="393700"/>
        </p:xfrm>
        <a:graphic>
          <a:graphicData uri="http://schemas.openxmlformats.org/presentationml/2006/ole">
            <mc:AlternateContent xmlns:mc="http://schemas.openxmlformats.org/markup-compatibility/2006">
              <mc:Choice xmlns:v="urn:schemas-microsoft-com:vml" Requires="v">
                <p:oleObj spid="_x0000_s44078" name="Equation" r:id="rId3" imgW="3060360" imgH="342720" progId="Equation.DSMT4">
                  <p:embed/>
                </p:oleObj>
              </mc:Choice>
              <mc:Fallback>
                <p:oleObj name="Equation" r:id="rId3" imgW="3060360" imgH="342720" progId="Equation.DSMT4">
                  <p:embed/>
                  <p:pic>
                    <p:nvPicPr>
                      <p:cNvPr id="5" name="Object 4" descr="F of start expression x, y, and z end expression = x sine of left parenthesis y + 3 z right parenthesis,">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449513" y="2628900"/>
                        <a:ext cx="4244975" cy="393700"/>
                      </a:xfrm>
                      <a:prstGeom prst="rect">
                        <a:avLst/>
                      </a:prstGeom>
                    </p:spPr>
                  </p:pic>
                </p:oleObj>
              </mc:Fallback>
            </mc:AlternateContent>
          </a:graphicData>
        </a:graphic>
      </p:graphicFrame>
      <p:sp>
        <p:nvSpPr>
          <p:cNvPr id="4" name="Content Placeholder 3"/>
          <p:cNvSpPr>
            <a:spLocks noGrp="1"/>
          </p:cNvSpPr>
          <p:nvPr>
            <p:ph idx="13"/>
          </p:nvPr>
        </p:nvSpPr>
        <p:spPr>
          <a:xfrm>
            <a:off x="457200" y="3200400"/>
            <a:ext cx="990600" cy="484742"/>
          </a:xfrm>
        </p:spPr>
        <p:txBody>
          <a:bodyPr/>
          <a:lstStyle/>
          <a:p>
            <a:pPr marL="0" indent="0">
              <a:buNone/>
            </a:pPr>
            <a:r>
              <a:rPr lang="en-IN" dirty="0"/>
              <a:t>then</a:t>
            </a:r>
          </a:p>
        </p:txBody>
      </p:sp>
      <p:graphicFrame>
        <p:nvGraphicFramePr>
          <p:cNvPr id="6" name="Object 5" descr="start fraction partial derivative of f over partial derivative of z end fraction = start fraction partial derivative of left bracket x sine of left parenthesis y + 3 z right parenthesis right bracket over partial derivative of z end fraction = x start fraction partial derivative of sine of left parenthesis y + 3 z right parenthesis over partial derivative of z end fraction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146969" y="3810000"/>
          <a:ext cx="6850062" cy="847725"/>
        </p:xfrm>
        <a:graphic>
          <a:graphicData uri="http://schemas.openxmlformats.org/presentationml/2006/ole">
            <mc:AlternateContent xmlns:mc="http://schemas.openxmlformats.org/markup-compatibility/2006">
              <mc:Choice xmlns:v="urn:schemas-microsoft-com:vml" Requires="v">
                <p:oleObj spid="_x0000_s44079" name="Equation" r:id="rId5" imgW="4940280" imgH="736560" progId="Equation.DSMT4">
                  <p:embed/>
                </p:oleObj>
              </mc:Choice>
              <mc:Fallback>
                <p:oleObj name="Equation" r:id="rId5" imgW="4940280" imgH="736560" progId="Equation.DSMT4">
                  <p:embed/>
                  <p:pic>
                    <p:nvPicPr>
                      <p:cNvPr id="6" name="Object 5" descr="start fraction partial derivative of f over partial derivative of z end fraction = start fraction partial derivative of left bracket x sine of left parenthesis y + 3 z right parenthesis right bracket over partial derivative of z end fraction = x start fraction partial derivative of sine of left parenthesis y + 3 z right parenthesis over partial derivative of z end fraction ">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146969" y="3810000"/>
                        <a:ext cx="6850062" cy="847725"/>
                      </a:xfrm>
                      <a:prstGeom prst="rect">
                        <a:avLst/>
                      </a:prstGeom>
                    </p:spPr>
                  </p:pic>
                </p:oleObj>
              </mc:Fallback>
            </mc:AlternateContent>
          </a:graphicData>
        </a:graphic>
      </p:graphicFrame>
      <p:graphicFrame>
        <p:nvGraphicFramePr>
          <p:cNvPr id="7" name="Object 6" descr="equals x cosine of left parenthesis y + 3 z right parenthesis start fraction partial derivative of over partial derivative of z end fraction left parenthesis y + 3 z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752600" y="4800600"/>
          <a:ext cx="4384675" cy="847725"/>
        </p:xfrm>
        <a:graphic>
          <a:graphicData uri="http://schemas.openxmlformats.org/presentationml/2006/ole">
            <mc:AlternateContent xmlns:mc="http://schemas.openxmlformats.org/markup-compatibility/2006">
              <mc:Choice xmlns:v="urn:schemas-microsoft-com:vml" Requires="v">
                <p:oleObj spid="_x0000_s44080" name="Equation" r:id="rId7" imgW="3162240" imgH="736560" progId="Equation.DSMT4">
                  <p:embed/>
                </p:oleObj>
              </mc:Choice>
              <mc:Fallback>
                <p:oleObj name="Equation" r:id="rId7" imgW="3162240" imgH="736560" progId="Equation.DSMT4">
                  <p:embed/>
                  <p:pic>
                    <p:nvPicPr>
                      <p:cNvPr id="7" name="Object 6" descr="equals x cosine of left parenthesis y + 3 z right parenthesis start fraction partial derivative of over partial derivative of z end fraction left parenthesis y + 3 z right parenthesis">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752600" y="4800600"/>
                        <a:ext cx="4384675" cy="847725"/>
                      </a:xfrm>
                      <a:prstGeom prst="rect">
                        <a:avLst/>
                      </a:prstGeom>
                    </p:spPr>
                  </p:pic>
                </p:oleObj>
              </mc:Fallback>
            </mc:AlternateContent>
          </a:graphicData>
        </a:graphic>
      </p:graphicFrame>
      <p:graphicFrame>
        <p:nvGraphicFramePr>
          <p:cNvPr id="8" name="Object 7" descr="equals 3 x cosine of left parenthesis y + 3 z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752600" y="5790281"/>
          <a:ext cx="2800350" cy="393700"/>
        </p:xfrm>
        <a:graphic>
          <a:graphicData uri="http://schemas.openxmlformats.org/presentationml/2006/ole">
            <mc:AlternateContent xmlns:mc="http://schemas.openxmlformats.org/markup-compatibility/2006">
              <mc:Choice xmlns:v="urn:schemas-microsoft-com:vml" Requires="v">
                <p:oleObj spid="_x0000_s44081" name="Equation" r:id="rId9" imgW="2019240" imgH="342720" progId="Equation.DSMT4">
                  <p:embed/>
                </p:oleObj>
              </mc:Choice>
              <mc:Fallback>
                <p:oleObj name="Equation" r:id="rId9" imgW="2019240" imgH="342720" progId="Equation.DSMT4">
                  <p:embed/>
                  <p:pic>
                    <p:nvPicPr>
                      <p:cNvPr id="8" name="Object 7" descr="equals 3 x cosine of left parenthesis y + 3 z right parenthesis.">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752600" y="5790281"/>
                        <a:ext cx="2800350" cy="393700"/>
                      </a:xfrm>
                      <a:prstGeom prst="rect">
                        <a:avLst/>
                      </a:prstGeom>
                    </p:spPr>
                  </p:pic>
                </p:oleObj>
              </mc:Fallback>
            </mc:AlternateContent>
          </a:graphicData>
        </a:graphic>
      </p:graphicFrame>
    </p:spTree>
    <p:extLst>
      <p:ext uri="{BB962C8B-B14F-4D97-AF65-F5344CB8AC3E}">
        <p14:creationId xmlns:p14="http://schemas.microsoft.com/office/powerpoint/2010/main" val="1613341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Partial Derivatives and Continuity </a:t>
            </a:r>
            <a:r>
              <a:rPr lang="en-IN" sz="2000" b="0" dirty="0"/>
              <a:t>(1 of 4)</a:t>
            </a:r>
          </a:p>
        </p:txBody>
      </p:sp>
      <p:pic>
        <p:nvPicPr>
          <p:cNvPr id="21" name="Content Placeholder 20" descr="An x y z plane depicts two lines, L sub 1 and L sub 2. L sub 1 is drawn parallel to the x axis and L sub 2 is drawn parallel to the y axis. For long description in Notes pane, press F6.&#10;">
            <a:extLst>
              <a:ext uri="{FF2B5EF4-FFF2-40B4-BE49-F238E27FC236}">
                <a16:creationId xmlns:a16="http://schemas.microsoft.com/office/drawing/2014/main" id="{EA403467-4BAB-4D12-9FB8-6554E9AC1D61}"/>
              </a:ext>
            </a:extLst>
          </p:cNvPr>
          <p:cNvPicPr>
            <a:picLocks noGrp="1" noChangeAspect="1"/>
          </p:cNvPicPr>
          <p:nvPr>
            <p:ph idx="16"/>
          </p:nvPr>
        </p:nvPicPr>
        <p:blipFill>
          <a:blip r:embed="rId4">
            <a:extLst>
              <a:ext uri="{28A0092B-C50C-407E-A947-70E740481C1C}">
                <a14:useLocalDpi xmlns:a14="http://schemas.microsoft.com/office/drawing/2010/main" val="0"/>
              </a:ext>
            </a:extLst>
          </a:blip>
          <a:stretch>
            <a:fillRect/>
          </a:stretch>
        </p:blipFill>
        <p:spPr>
          <a:xfrm>
            <a:off x="610012" y="2296234"/>
            <a:ext cx="4023950" cy="3332331"/>
          </a:xfrm>
        </p:spPr>
      </p:pic>
      <p:sp>
        <p:nvSpPr>
          <p:cNvPr id="5" name="Content Placeholder 4"/>
          <p:cNvSpPr>
            <a:spLocks noGrp="1"/>
          </p:cNvSpPr>
          <p:nvPr>
            <p:ph idx="1"/>
          </p:nvPr>
        </p:nvSpPr>
        <p:spPr>
          <a:xfrm>
            <a:off x="5044440" y="1645934"/>
            <a:ext cx="1905000" cy="380999"/>
          </a:xfrm>
        </p:spPr>
        <p:txBody>
          <a:bodyPr/>
          <a:lstStyle/>
          <a:p>
            <a:pPr marL="0" indent="0">
              <a:buNone/>
            </a:pPr>
            <a:r>
              <a:rPr lang="en-IN" sz="2400" dirty="0"/>
              <a:t>The graph of</a:t>
            </a:r>
          </a:p>
        </p:txBody>
      </p:sp>
      <p:graphicFrame>
        <p:nvGraphicFramePr>
          <p:cNvPr id="12" name="Object 11" descr="f of x and y = left brace 0, where x y does not equal 0. if x y = 0, then f of x and y =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029200" y="2134720"/>
          <a:ext cx="3173696" cy="869061"/>
        </p:xfrm>
        <a:graphic>
          <a:graphicData uri="http://schemas.openxmlformats.org/presentationml/2006/ole">
            <mc:AlternateContent xmlns:mc="http://schemas.openxmlformats.org/markup-compatibility/2006">
              <mc:Choice xmlns:v="urn:schemas-microsoft-com:vml" Requires="v">
                <p:oleObj spid="_x0000_s45080" name="Equation" r:id="rId5" imgW="2616120" imgH="863280" progId="Equation.DSMT4">
                  <p:embed/>
                </p:oleObj>
              </mc:Choice>
              <mc:Fallback>
                <p:oleObj name="Equation" r:id="rId5" imgW="2616120" imgH="863280" progId="Equation.DSMT4">
                  <p:embed/>
                  <p:pic>
                    <p:nvPicPr>
                      <p:cNvPr id="12" name="Object 11" descr="f of x and y = left brace 0, where x y does not equal 0. if x y = 0, then f of x and y = 1">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029200" y="2134720"/>
                        <a:ext cx="3173696" cy="869061"/>
                      </a:xfrm>
                      <a:prstGeom prst="rect">
                        <a:avLst/>
                      </a:prstGeom>
                    </p:spPr>
                  </p:pic>
                </p:oleObj>
              </mc:Fallback>
            </mc:AlternateContent>
          </a:graphicData>
        </a:graphic>
      </p:graphicFrame>
      <p:sp>
        <p:nvSpPr>
          <p:cNvPr id="6" name="Content Placeholder 5"/>
          <p:cNvSpPr>
            <a:spLocks noGrp="1"/>
          </p:cNvSpPr>
          <p:nvPr>
            <p:ph idx="13"/>
          </p:nvPr>
        </p:nvSpPr>
        <p:spPr>
          <a:xfrm>
            <a:off x="5034315" y="3067321"/>
            <a:ext cx="2740671" cy="410474"/>
          </a:xfrm>
        </p:spPr>
        <p:txBody>
          <a:bodyPr/>
          <a:lstStyle/>
          <a:p>
            <a:pPr marL="0" indent="0">
              <a:buNone/>
            </a:pPr>
            <a:r>
              <a:rPr lang="en-IN" sz="2400" dirty="0"/>
              <a:t>consists of the lines</a:t>
            </a:r>
          </a:p>
        </p:txBody>
      </p:sp>
      <p:graphicFrame>
        <p:nvGraphicFramePr>
          <p:cNvPr id="13" name="Object 12" descr="L sub 1 and L sub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061860" y="3569993"/>
          <a:ext cx="1342791" cy="380634"/>
        </p:xfrm>
        <a:graphic>
          <a:graphicData uri="http://schemas.openxmlformats.org/presentationml/2006/ole">
            <mc:AlternateContent xmlns:mc="http://schemas.openxmlformats.org/markup-compatibility/2006">
              <mc:Choice xmlns:v="urn:schemas-microsoft-com:vml" Requires="v">
                <p:oleObj spid="_x0000_s45081" name="Equation" r:id="rId7" imgW="1117440" imgH="380880" progId="Equation.DSMT4">
                  <p:embed/>
                </p:oleObj>
              </mc:Choice>
              <mc:Fallback>
                <p:oleObj name="Equation" r:id="rId7" imgW="1117440" imgH="380880" progId="Equation.DSMT4">
                  <p:embed/>
                  <p:pic>
                    <p:nvPicPr>
                      <p:cNvPr id="13" name="Object 12" descr="L sub 1 and L sub 2">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5061860" y="3569993"/>
                        <a:ext cx="1342791" cy="380634"/>
                      </a:xfrm>
                      <a:prstGeom prst="rect">
                        <a:avLst/>
                      </a:prstGeom>
                    </p:spPr>
                  </p:pic>
                </p:oleObj>
              </mc:Fallback>
            </mc:AlternateContent>
          </a:graphicData>
        </a:graphic>
      </p:graphicFrame>
      <p:sp>
        <p:nvSpPr>
          <p:cNvPr id="7" name="Content Placeholder 6"/>
          <p:cNvSpPr>
            <a:spLocks noGrp="1"/>
          </p:cNvSpPr>
          <p:nvPr>
            <p:ph idx="14"/>
          </p:nvPr>
        </p:nvSpPr>
        <p:spPr>
          <a:xfrm>
            <a:off x="6522014" y="3598651"/>
            <a:ext cx="1680882" cy="363749"/>
          </a:xfrm>
        </p:spPr>
        <p:txBody>
          <a:bodyPr/>
          <a:lstStyle/>
          <a:p>
            <a:pPr marL="0" indent="0">
              <a:buNone/>
            </a:pPr>
            <a:r>
              <a:rPr lang="en-IN" sz="2400" dirty="0"/>
              <a:t>(lying 1 unit</a:t>
            </a:r>
          </a:p>
        </p:txBody>
      </p:sp>
      <p:sp>
        <p:nvSpPr>
          <p:cNvPr id="8" name="Content Placeholder 7"/>
          <p:cNvSpPr>
            <a:spLocks noGrp="1"/>
          </p:cNvSpPr>
          <p:nvPr>
            <p:ph idx="15"/>
          </p:nvPr>
        </p:nvSpPr>
        <p:spPr>
          <a:xfrm>
            <a:off x="5061861" y="4074369"/>
            <a:ext cx="3602528" cy="2250231"/>
          </a:xfrm>
        </p:spPr>
        <p:txBody>
          <a:bodyPr/>
          <a:lstStyle/>
          <a:p>
            <a:pPr marL="0" indent="0">
              <a:buNone/>
            </a:pPr>
            <a:r>
              <a:rPr lang="en-IN" sz="2400" dirty="0"/>
              <a:t>above the </a:t>
            </a:r>
            <a:r>
              <a:rPr lang="en-IN" sz="2400" i="1" dirty="0"/>
              <a:t>x</a:t>
            </a:r>
            <a:r>
              <a:rPr lang="en-IN" sz="100" i="1" dirty="0"/>
              <a:t> </a:t>
            </a:r>
            <a:r>
              <a:rPr lang="en-IN" sz="2400" i="1" dirty="0"/>
              <a:t>y</a:t>
            </a:r>
            <a:r>
              <a:rPr lang="en-IN" sz="2400" dirty="0"/>
              <a:t>-plane) and the four open quadrants of the </a:t>
            </a:r>
            <a:r>
              <a:rPr lang="en-IN" sz="2400" i="1" dirty="0"/>
              <a:t>x</a:t>
            </a:r>
            <a:r>
              <a:rPr lang="en-IN" sz="100" i="1" dirty="0"/>
              <a:t> </a:t>
            </a:r>
            <a:r>
              <a:rPr lang="en-IN" sz="2400" i="1" dirty="0"/>
              <a:t>y</a:t>
            </a:r>
            <a:r>
              <a:rPr lang="en-IN" sz="2400" dirty="0"/>
              <a:t>-plane. The function has partial derivatives at the origin but is not continuous there.</a:t>
            </a:r>
            <a:endParaRPr lang="en-US" sz="2400" b="1" dirty="0"/>
          </a:p>
        </p:txBody>
      </p:sp>
    </p:spTree>
    <p:extLst>
      <p:ext uri="{BB962C8B-B14F-4D97-AF65-F5344CB8AC3E}">
        <p14:creationId xmlns:p14="http://schemas.microsoft.com/office/powerpoint/2010/main" val="2644283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Partial Derivatives and Continuity </a:t>
            </a:r>
            <a:r>
              <a:rPr lang="en-US" sz="2000" b="0" dirty="0"/>
              <a:t>(2 of 4)</a:t>
            </a:r>
          </a:p>
        </p:txBody>
      </p:sp>
      <p:sp>
        <p:nvSpPr>
          <p:cNvPr id="3" name="Content Placeholder 2">
            <a:extLst>
              <a:ext uri="{C183D7F6-B498-43B3-948B-1728B52AA6E4}">
                <adec:decorative xmlns:adec="http://schemas.microsoft.com/office/drawing/2017/decorative" val="1"/>
              </a:ext>
            </a:extLst>
          </p:cNvPr>
          <p:cNvSpPr>
            <a:spLocks noGrp="1"/>
          </p:cNvSpPr>
          <p:nvPr>
            <p:ph idx="1"/>
          </p:nvPr>
        </p:nvSpPr>
        <p:spPr>
          <a:xfrm>
            <a:off x="457200" y="1600201"/>
            <a:ext cx="8229600" cy="409668"/>
          </a:xfrm>
        </p:spPr>
        <p:txBody>
          <a:bodyPr/>
          <a:lstStyle/>
          <a:p>
            <a:pPr marL="0" indent="0">
              <a:buNone/>
            </a:pPr>
            <a:r>
              <a:rPr lang="en-US" sz="2200" b="1" dirty="0"/>
              <a:t>Example:</a:t>
            </a:r>
            <a:r>
              <a:rPr lang="en-US" sz="2200" dirty="0"/>
              <a:t> Let</a:t>
            </a:r>
          </a:p>
        </p:txBody>
      </p:sp>
      <p:graphicFrame>
        <p:nvGraphicFramePr>
          <p:cNvPr id="4" name="Object 3" descr="f of x and y = left brace 0, where x y does not equal 0. if x y = 0, then f of x and y = 1">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872228910"/>
              </p:ext>
            </p:extLst>
          </p:nvPr>
        </p:nvGraphicFramePr>
        <p:xfrm>
          <a:off x="2524125" y="2057400"/>
          <a:ext cx="3405188" cy="935038"/>
        </p:xfrm>
        <a:graphic>
          <a:graphicData uri="http://schemas.openxmlformats.org/presentationml/2006/ole">
            <mc:AlternateContent xmlns:mc="http://schemas.openxmlformats.org/markup-compatibility/2006">
              <mc:Choice xmlns:v="urn:schemas-microsoft-com:vml" Requires="v">
                <p:oleObj spid="_x0000_s46106" name="Equation" r:id="rId3" imgW="2412720" imgH="799920" progId="Equation.DSMT4">
                  <p:embed/>
                </p:oleObj>
              </mc:Choice>
              <mc:Fallback>
                <p:oleObj name="Equation" r:id="rId3" imgW="2412720" imgH="799920" progId="Equation.DSMT4">
                  <p:embed/>
                  <p:pic>
                    <p:nvPicPr>
                      <p:cNvPr id="4" name="Object 3" descr="f of x and y = left brace 0, where x y does not equal 0. if x y = 0, then f of x and y = 1">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524125" y="2057400"/>
                        <a:ext cx="3405188" cy="935038"/>
                      </a:xfrm>
                      <a:prstGeom prst="rect">
                        <a:avLst/>
                      </a:prstGeom>
                    </p:spPr>
                  </p:pic>
                </p:oleObj>
              </mc:Fallback>
            </mc:AlternateContent>
          </a:graphicData>
        </a:graphic>
      </p:graphicFrame>
      <p:sp>
        <p:nvSpPr>
          <p:cNvPr id="8" name="Content Placeholder 7">
            <a:extLst>
              <a:ext uri="{C183D7F6-B498-43B3-948B-1728B52AA6E4}">
                <adec:decorative xmlns:adec="http://schemas.microsoft.com/office/drawing/2017/decorative" val="1"/>
              </a:ext>
            </a:extLst>
          </p:cNvPr>
          <p:cNvSpPr>
            <a:spLocks noGrp="1"/>
          </p:cNvSpPr>
          <p:nvPr>
            <p:ph idx="13"/>
          </p:nvPr>
        </p:nvSpPr>
        <p:spPr>
          <a:xfrm>
            <a:off x="457200" y="3048000"/>
            <a:ext cx="8442356" cy="388546"/>
          </a:xfrm>
        </p:spPr>
        <p:txBody>
          <a:bodyPr/>
          <a:lstStyle/>
          <a:p>
            <a:pPr marL="0" indent="0">
              <a:buNone/>
            </a:pPr>
            <a:r>
              <a:rPr lang="en-US" sz="2200" b="1" dirty="0"/>
              <a:t>(a) </a:t>
            </a:r>
            <a:r>
              <a:rPr lang="en-US" sz="2200" dirty="0"/>
              <a:t>Find the limit of </a:t>
            </a:r>
            <a:r>
              <a:rPr lang="en-US" sz="2200" i="1" dirty="0"/>
              <a:t>f</a:t>
            </a:r>
            <a:r>
              <a:rPr lang="en-US" sz="2200" dirty="0"/>
              <a:t> as (</a:t>
            </a:r>
            <a:r>
              <a:rPr lang="en-US" sz="2200" i="1" dirty="0"/>
              <a:t>x</a:t>
            </a:r>
            <a:r>
              <a:rPr lang="en-US" sz="2200" dirty="0"/>
              <a:t>, </a:t>
            </a:r>
            <a:r>
              <a:rPr lang="en-US" sz="2200" i="1" dirty="0"/>
              <a:t>y</a:t>
            </a:r>
            <a:r>
              <a:rPr lang="en-US" sz="2200" dirty="0"/>
              <a:t>) approaches (0, 0) along the line </a:t>
            </a:r>
            <a:r>
              <a:rPr lang="en-US" sz="2200" i="1" dirty="0"/>
              <a:t>y </a:t>
            </a:r>
            <a:r>
              <a:rPr lang="en-US" sz="2200" dirty="0"/>
              <a:t>= </a:t>
            </a:r>
            <a:r>
              <a:rPr lang="en-US" sz="2200" i="1" dirty="0"/>
              <a:t>x</a:t>
            </a:r>
            <a:r>
              <a:rPr lang="en-US" sz="2200" dirty="0"/>
              <a:t>.</a:t>
            </a:r>
          </a:p>
        </p:txBody>
      </p:sp>
      <p:sp>
        <p:nvSpPr>
          <p:cNvPr id="9" name="Content Placeholder 8">
            <a:extLst>
              <a:ext uri="{C183D7F6-B498-43B3-948B-1728B52AA6E4}">
                <adec:decorative xmlns:adec="http://schemas.microsoft.com/office/drawing/2017/decorative" val="1"/>
              </a:ext>
            </a:extLst>
          </p:cNvPr>
          <p:cNvSpPr>
            <a:spLocks noGrp="1"/>
          </p:cNvSpPr>
          <p:nvPr>
            <p:ph idx="14"/>
          </p:nvPr>
        </p:nvSpPr>
        <p:spPr>
          <a:xfrm>
            <a:off x="461727" y="3576120"/>
            <a:ext cx="8464990" cy="388546"/>
          </a:xfrm>
        </p:spPr>
        <p:txBody>
          <a:bodyPr/>
          <a:lstStyle/>
          <a:p>
            <a:pPr marL="0" indent="0">
              <a:buNone/>
            </a:pPr>
            <a:r>
              <a:rPr lang="en-US" sz="2200" b="1" dirty="0"/>
              <a:t>(b) </a:t>
            </a:r>
            <a:r>
              <a:rPr lang="en-US" sz="2200" dirty="0"/>
              <a:t>Find the limit of </a:t>
            </a:r>
            <a:r>
              <a:rPr lang="en-US" sz="2200" i="1" dirty="0"/>
              <a:t>f</a:t>
            </a:r>
            <a:r>
              <a:rPr lang="en-US" sz="2200" dirty="0"/>
              <a:t> as (</a:t>
            </a:r>
            <a:r>
              <a:rPr lang="en-US" sz="2200" i="1" dirty="0"/>
              <a:t>x</a:t>
            </a:r>
            <a:r>
              <a:rPr lang="en-US" sz="2200" dirty="0"/>
              <a:t>, </a:t>
            </a:r>
            <a:r>
              <a:rPr lang="en-US" sz="2200" i="1" dirty="0"/>
              <a:t>y</a:t>
            </a:r>
            <a:r>
              <a:rPr lang="en-US" sz="2200" dirty="0"/>
              <a:t>) approaches (0, 0) along the line </a:t>
            </a:r>
            <a:r>
              <a:rPr lang="en-US" sz="2200" i="1" dirty="0"/>
              <a:t>y </a:t>
            </a:r>
            <a:r>
              <a:rPr lang="en-US" sz="2200" dirty="0"/>
              <a:t>= 0.</a:t>
            </a:r>
          </a:p>
        </p:txBody>
      </p:sp>
      <p:sp>
        <p:nvSpPr>
          <p:cNvPr id="10" name="Content Placeholder 9">
            <a:extLst>
              <a:ext uri="{C183D7F6-B498-43B3-948B-1728B52AA6E4}">
                <adec:decorative xmlns:adec="http://schemas.microsoft.com/office/drawing/2017/decorative" val="1"/>
              </a:ext>
            </a:extLst>
          </p:cNvPr>
          <p:cNvSpPr>
            <a:spLocks noGrp="1"/>
          </p:cNvSpPr>
          <p:nvPr>
            <p:ph idx="15"/>
          </p:nvPr>
        </p:nvSpPr>
        <p:spPr>
          <a:xfrm>
            <a:off x="457200" y="4066782"/>
            <a:ext cx="8229600" cy="387522"/>
          </a:xfrm>
        </p:spPr>
        <p:txBody>
          <a:bodyPr/>
          <a:lstStyle/>
          <a:p>
            <a:pPr marL="0" indent="0">
              <a:buNone/>
            </a:pPr>
            <a:r>
              <a:rPr lang="en-US" sz="2200" b="1" dirty="0"/>
              <a:t>(c) </a:t>
            </a:r>
            <a:r>
              <a:rPr lang="en-US" sz="2200" dirty="0"/>
              <a:t>Prove that </a:t>
            </a:r>
            <a:r>
              <a:rPr lang="en-US" sz="2200" i="1" dirty="0"/>
              <a:t>f</a:t>
            </a:r>
            <a:r>
              <a:rPr lang="en-US" sz="2200" dirty="0"/>
              <a:t> is not continuous at the origin.</a:t>
            </a:r>
          </a:p>
        </p:txBody>
      </p:sp>
      <p:sp>
        <p:nvSpPr>
          <p:cNvPr id="11" name="Content Placeholder 10">
            <a:extLst>
              <a:ext uri="{C183D7F6-B498-43B3-948B-1728B52AA6E4}">
                <adec:decorative xmlns:adec="http://schemas.microsoft.com/office/drawing/2017/decorative" val="1"/>
              </a:ext>
            </a:extLst>
          </p:cNvPr>
          <p:cNvSpPr>
            <a:spLocks noGrp="1"/>
          </p:cNvSpPr>
          <p:nvPr>
            <p:ph idx="16"/>
          </p:nvPr>
        </p:nvSpPr>
        <p:spPr>
          <a:xfrm>
            <a:off x="443753" y="4734208"/>
            <a:ext cx="4662401" cy="371192"/>
          </a:xfrm>
        </p:spPr>
        <p:txBody>
          <a:bodyPr/>
          <a:lstStyle/>
          <a:p>
            <a:pPr marL="0" indent="0">
              <a:buNone/>
            </a:pPr>
            <a:r>
              <a:rPr lang="en-US" sz="2200" b="1" dirty="0"/>
              <a:t>(d) </a:t>
            </a:r>
            <a:r>
              <a:rPr lang="en-US" sz="2200" dirty="0"/>
              <a:t>Show that both partial derivatives</a:t>
            </a:r>
            <a:endParaRPr lang="en-US" sz="2200" b="1" dirty="0"/>
          </a:p>
        </p:txBody>
      </p:sp>
      <p:graphicFrame>
        <p:nvGraphicFramePr>
          <p:cNvPr id="18" name="Object 17" descr="partial derivative of f with respect to partial derivative of x and partial derivative of f with respect to partial derivative of y ">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3533440812"/>
              </p:ext>
            </p:extLst>
          </p:nvPr>
        </p:nvGraphicFramePr>
        <p:xfrm>
          <a:off x="5164438" y="4585849"/>
          <a:ext cx="1457325" cy="769938"/>
        </p:xfrm>
        <a:graphic>
          <a:graphicData uri="http://schemas.openxmlformats.org/presentationml/2006/ole">
            <mc:AlternateContent xmlns:mc="http://schemas.openxmlformats.org/markup-compatibility/2006">
              <mc:Choice xmlns:v="urn:schemas-microsoft-com:vml" Requires="v">
                <p:oleObj spid="_x0000_s46107" name="Equation" r:id="rId5" imgW="1155600" imgH="736560" progId="Equation.DSMT4">
                  <p:embed/>
                </p:oleObj>
              </mc:Choice>
              <mc:Fallback>
                <p:oleObj name="Equation" r:id="rId5" imgW="1155600" imgH="736560" progId="Equation.DSMT4">
                  <p:embed/>
                  <p:pic>
                    <p:nvPicPr>
                      <p:cNvPr id="18" name="Object 17" descr="partial derivative of f with respect to partial derivative of x and partial derivative of f with respect to partial derivative of y ">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164438" y="4585849"/>
                        <a:ext cx="1457325" cy="76993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F69579A-2AA7-4294-8F1B-46EA4D03EDAA}"/>
              </a:ext>
            </a:extLst>
          </p:cNvPr>
          <p:cNvSpPr>
            <a:spLocks noGrp="1"/>
          </p:cNvSpPr>
          <p:nvPr>
            <p:ph idx="17"/>
          </p:nvPr>
        </p:nvSpPr>
        <p:spPr>
          <a:xfrm>
            <a:off x="6688756" y="4764840"/>
            <a:ext cx="2302844" cy="446258"/>
          </a:xfrm>
        </p:spPr>
        <p:txBody>
          <a:bodyPr/>
          <a:lstStyle/>
          <a:p>
            <a:pPr marL="0" indent="0">
              <a:buNone/>
            </a:pPr>
            <a:r>
              <a:rPr lang="en-US" sz="2200" dirty="0"/>
              <a:t>exist at the origin.</a:t>
            </a:r>
          </a:p>
        </p:txBody>
      </p:sp>
    </p:spTree>
    <p:extLst>
      <p:ext uri="{BB962C8B-B14F-4D97-AF65-F5344CB8AC3E}">
        <p14:creationId xmlns:p14="http://schemas.microsoft.com/office/powerpoint/2010/main" val="4250321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Section 14.3 </a:t>
            </a:r>
            <a:r>
              <a:rPr lang="en-IN" dirty="0"/>
              <a:t>Partial Derivatives</a:t>
            </a:r>
          </a:p>
        </p:txBody>
      </p:sp>
    </p:spTree>
    <p:extLst>
      <p:ext uri="{BB962C8B-B14F-4D97-AF65-F5344CB8AC3E}">
        <p14:creationId xmlns:p14="http://schemas.microsoft.com/office/powerpoint/2010/main" val="1656001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Partial Derivatives and Continuity </a:t>
            </a:r>
            <a:r>
              <a:rPr lang="en-US" sz="2000" b="0" dirty="0"/>
              <a:t>(3 of 4)</a:t>
            </a:r>
          </a:p>
        </p:txBody>
      </p:sp>
      <p:sp>
        <p:nvSpPr>
          <p:cNvPr id="4" name="Content Placeholder 3"/>
          <p:cNvSpPr>
            <a:spLocks noGrp="1"/>
          </p:cNvSpPr>
          <p:nvPr>
            <p:ph idx="1"/>
          </p:nvPr>
        </p:nvSpPr>
        <p:spPr>
          <a:xfrm>
            <a:off x="457201" y="1545116"/>
            <a:ext cx="1248468" cy="366014"/>
          </a:xfrm>
        </p:spPr>
        <p:txBody>
          <a:bodyPr/>
          <a:lstStyle/>
          <a:p>
            <a:pPr marL="0" indent="0">
              <a:buNone/>
            </a:pPr>
            <a:r>
              <a:rPr lang="en-US" sz="2000" b="1" dirty="0"/>
              <a:t>Solution:</a:t>
            </a:r>
          </a:p>
        </p:txBody>
      </p:sp>
      <p:sp>
        <p:nvSpPr>
          <p:cNvPr id="5" name="Content Placeholder 4"/>
          <p:cNvSpPr>
            <a:spLocks noGrp="1"/>
          </p:cNvSpPr>
          <p:nvPr>
            <p:ph idx="13"/>
          </p:nvPr>
        </p:nvSpPr>
        <p:spPr>
          <a:xfrm>
            <a:off x="457200" y="1994384"/>
            <a:ext cx="1207265" cy="367265"/>
          </a:xfrm>
        </p:spPr>
        <p:txBody>
          <a:bodyPr/>
          <a:lstStyle/>
          <a:p>
            <a:pPr marL="0" indent="0">
              <a:buNone/>
            </a:pPr>
            <a:r>
              <a:rPr lang="en-US" sz="2000" b="1" dirty="0"/>
              <a:t>(a) </a:t>
            </a:r>
            <a:r>
              <a:rPr lang="en-US" sz="2000" dirty="0"/>
              <a:t>Since</a:t>
            </a:r>
          </a:p>
        </p:txBody>
      </p:sp>
      <p:graphicFrame>
        <p:nvGraphicFramePr>
          <p:cNvPr id="20" name="Object 19" descr="f of x and y">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3651130092"/>
              </p:ext>
            </p:extLst>
          </p:nvPr>
        </p:nvGraphicFramePr>
        <p:xfrm>
          <a:off x="1715420" y="2020227"/>
          <a:ext cx="970402" cy="304703"/>
        </p:xfrm>
        <a:graphic>
          <a:graphicData uri="http://schemas.openxmlformats.org/presentationml/2006/ole">
            <mc:AlternateContent xmlns:mc="http://schemas.openxmlformats.org/markup-compatibility/2006">
              <mc:Choice xmlns:v="urn:schemas-microsoft-com:vml" Requires="v">
                <p:oleObj spid="_x0000_s47154" name="Equation" r:id="rId3" imgW="901440" imgH="342720" progId="Equation.DSMT4">
                  <p:embed/>
                </p:oleObj>
              </mc:Choice>
              <mc:Fallback>
                <p:oleObj name="Equation" r:id="rId3" imgW="901440" imgH="342720" progId="Equation.DSMT4">
                  <p:embed/>
                  <p:pic>
                    <p:nvPicPr>
                      <p:cNvPr id="20" name="Object 19"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715420" y="2020227"/>
                        <a:ext cx="970402" cy="304703"/>
                      </a:xfrm>
                      <a:prstGeom prst="rect">
                        <a:avLst/>
                      </a:prstGeom>
                    </p:spPr>
                  </p:pic>
                </p:oleObj>
              </mc:Fallback>
            </mc:AlternateContent>
          </a:graphicData>
        </a:graphic>
      </p:graphicFrame>
      <p:sp>
        <p:nvSpPr>
          <p:cNvPr id="6" name="Content Placeholder 5"/>
          <p:cNvSpPr>
            <a:spLocks noGrp="1"/>
          </p:cNvSpPr>
          <p:nvPr>
            <p:ph idx="14"/>
          </p:nvPr>
        </p:nvSpPr>
        <p:spPr>
          <a:xfrm>
            <a:off x="2752725" y="2011148"/>
            <a:ext cx="4333875" cy="341911"/>
          </a:xfrm>
        </p:spPr>
        <p:txBody>
          <a:bodyPr/>
          <a:lstStyle/>
          <a:p>
            <a:pPr marL="0" indent="0">
              <a:buNone/>
            </a:pPr>
            <a:r>
              <a:rPr lang="en-US" sz="2000" dirty="0"/>
              <a:t>is constantly zero along the line </a:t>
            </a:r>
            <a:r>
              <a:rPr lang="en-US" sz="2000" i="1" dirty="0"/>
              <a:t>y </a:t>
            </a:r>
            <a:r>
              <a:rPr lang="en-US" sz="2000" dirty="0"/>
              <a:t>= </a:t>
            </a:r>
            <a:r>
              <a:rPr lang="en-US" sz="2000" i="1" dirty="0"/>
              <a:t>x</a:t>
            </a:r>
            <a:endParaRPr lang="en-US" sz="2000" dirty="0"/>
          </a:p>
        </p:txBody>
      </p:sp>
      <p:sp>
        <p:nvSpPr>
          <p:cNvPr id="7" name="Content Placeholder 6"/>
          <p:cNvSpPr>
            <a:spLocks noGrp="1"/>
          </p:cNvSpPr>
          <p:nvPr>
            <p:ph idx="15"/>
          </p:nvPr>
        </p:nvSpPr>
        <p:spPr>
          <a:xfrm>
            <a:off x="457200" y="2415193"/>
            <a:ext cx="3886200" cy="342364"/>
          </a:xfrm>
        </p:spPr>
        <p:txBody>
          <a:bodyPr/>
          <a:lstStyle/>
          <a:p>
            <a:pPr marL="0" indent="0">
              <a:buNone/>
            </a:pPr>
            <a:r>
              <a:rPr lang="en-US" sz="2000" dirty="0"/>
              <a:t>(except at the origin), we have</a:t>
            </a:r>
          </a:p>
        </p:txBody>
      </p:sp>
      <p:graphicFrame>
        <p:nvGraphicFramePr>
          <p:cNvPr id="21" name="Object 20" descr="limit of f of x and y, given y = x, as (x, y) approaches (0, 0) = limit of 0, as (x, y) approaches (0, 0) = 0.">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812726632"/>
              </p:ext>
            </p:extLst>
          </p:nvPr>
        </p:nvGraphicFramePr>
        <p:xfrm>
          <a:off x="2358754" y="2886609"/>
          <a:ext cx="4540036" cy="782617"/>
        </p:xfrm>
        <a:graphic>
          <a:graphicData uri="http://schemas.openxmlformats.org/presentationml/2006/ole">
            <mc:AlternateContent xmlns:mc="http://schemas.openxmlformats.org/markup-compatibility/2006">
              <mc:Choice xmlns:v="urn:schemas-microsoft-com:vml" Requires="v">
                <p:oleObj spid="_x0000_s47155" name="Equation" r:id="rId5" imgW="4394160" imgH="914400" progId="Equation.DSMT4">
                  <p:embed/>
                </p:oleObj>
              </mc:Choice>
              <mc:Fallback>
                <p:oleObj name="Equation" r:id="rId5" imgW="4394160" imgH="914400" progId="Equation.DSMT4">
                  <p:embed/>
                  <p:pic>
                    <p:nvPicPr>
                      <p:cNvPr id="21" name="Object 20" descr="limit of f of x and y, given y = x, as (x, y) approaches (0, 0) = limit of 0, as (x, y) approaches (0, 0) =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358754" y="2886609"/>
                        <a:ext cx="4540036" cy="782617"/>
                      </a:xfrm>
                      <a:prstGeom prst="rect">
                        <a:avLst/>
                      </a:prstGeom>
                    </p:spPr>
                  </p:pic>
                </p:oleObj>
              </mc:Fallback>
            </mc:AlternateContent>
          </a:graphicData>
        </a:graphic>
      </p:graphicFrame>
      <p:sp>
        <p:nvSpPr>
          <p:cNvPr id="8" name="Content Placeholder 7"/>
          <p:cNvSpPr>
            <a:spLocks noGrp="1"/>
          </p:cNvSpPr>
          <p:nvPr>
            <p:ph idx="16"/>
          </p:nvPr>
        </p:nvSpPr>
        <p:spPr>
          <a:xfrm>
            <a:off x="443753" y="3883835"/>
            <a:ext cx="1194547" cy="345705"/>
          </a:xfrm>
        </p:spPr>
        <p:txBody>
          <a:bodyPr/>
          <a:lstStyle/>
          <a:p>
            <a:pPr marL="0" indent="0">
              <a:buNone/>
            </a:pPr>
            <a:r>
              <a:rPr lang="en-US" sz="2000" b="1" dirty="0"/>
              <a:t>(b) </a:t>
            </a:r>
            <a:r>
              <a:rPr lang="en-US" sz="2000" dirty="0"/>
              <a:t>Since</a:t>
            </a:r>
          </a:p>
        </p:txBody>
      </p:sp>
      <p:graphicFrame>
        <p:nvGraphicFramePr>
          <p:cNvPr id="22" name="Object 21" descr="f of 0 and 0 = 1,">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764188188"/>
              </p:ext>
            </p:extLst>
          </p:nvPr>
        </p:nvGraphicFramePr>
        <p:xfrm>
          <a:off x="1698282" y="3919713"/>
          <a:ext cx="914400" cy="284162"/>
        </p:xfrm>
        <a:graphic>
          <a:graphicData uri="http://schemas.openxmlformats.org/presentationml/2006/ole">
            <mc:AlternateContent xmlns:mc="http://schemas.openxmlformats.org/markup-compatibility/2006">
              <mc:Choice xmlns:v="urn:schemas-microsoft-com:vml" Requires="v">
                <p:oleObj spid="_x0000_s47156" name="Equation" r:id="rId7" imgW="914400" imgH="342720" progId="Equation.DSMT4">
                  <p:embed/>
                </p:oleObj>
              </mc:Choice>
              <mc:Fallback>
                <p:oleObj name="Equation" r:id="rId7" imgW="914400" imgH="342720" progId="Equation.DSMT4">
                  <p:embed/>
                  <p:pic>
                    <p:nvPicPr>
                      <p:cNvPr id="22" name="Object 21" descr="f of 0 and 0 = 1,">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698282" y="3919713"/>
                        <a:ext cx="914400" cy="284162"/>
                      </a:xfrm>
                      <a:prstGeom prst="rect">
                        <a:avLst/>
                      </a:prstGeom>
                    </p:spPr>
                  </p:pic>
                </p:oleObj>
              </mc:Fallback>
            </mc:AlternateContent>
          </a:graphicData>
        </a:graphic>
      </p:graphicFrame>
      <p:sp>
        <p:nvSpPr>
          <p:cNvPr id="9" name="Content Placeholder 8"/>
          <p:cNvSpPr>
            <a:spLocks noGrp="1"/>
          </p:cNvSpPr>
          <p:nvPr>
            <p:ph idx="17"/>
          </p:nvPr>
        </p:nvSpPr>
        <p:spPr>
          <a:xfrm>
            <a:off x="2743200" y="3883835"/>
            <a:ext cx="6019800" cy="343667"/>
          </a:xfrm>
        </p:spPr>
        <p:txBody>
          <a:bodyPr/>
          <a:lstStyle/>
          <a:p>
            <a:pPr marL="0" indent="0">
              <a:buNone/>
            </a:pPr>
            <a:r>
              <a:rPr lang="en-US" sz="2000" dirty="0"/>
              <a:t>takes the constant value 1 at every point on the</a:t>
            </a:r>
          </a:p>
        </p:txBody>
      </p:sp>
      <p:sp>
        <p:nvSpPr>
          <p:cNvPr id="10" name="Content Placeholder 9"/>
          <p:cNvSpPr>
            <a:spLocks noGrp="1"/>
          </p:cNvSpPr>
          <p:nvPr>
            <p:ph idx="18"/>
          </p:nvPr>
        </p:nvSpPr>
        <p:spPr>
          <a:xfrm>
            <a:off x="443753" y="4295315"/>
            <a:ext cx="5271247" cy="340835"/>
          </a:xfrm>
        </p:spPr>
        <p:txBody>
          <a:bodyPr/>
          <a:lstStyle/>
          <a:p>
            <a:pPr marL="0" indent="0">
              <a:buNone/>
            </a:pPr>
            <a:r>
              <a:rPr lang="en-US" sz="2000" dirty="0"/>
              <a:t>line </a:t>
            </a:r>
            <a:r>
              <a:rPr lang="en-US" sz="2000" i="1" dirty="0"/>
              <a:t>y</a:t>
            </a:r>
            <a:r>
              <a:rPr lang="en-US" sz="2000" dirty="0"/>
              <a:t> = 0, we have.</a:t>
            </a:r>
          </a:p>
        </p:txBody>
      </p:sp>
      <p:graphicFrame>
        <p:nvGraphicFramePr>
          <p:cNvPr id="49" name="Object 48" descr="limit f of x, y, as (x, y) approaches (0, 0), at y = 0, = limit of 1 = 1, as (x, y) approaches (0, 0)">
            <a:extLst>
              <a:ext uri="{FF2B5EF4-FFF2-40B4-BE49-F238E27FC236}">
                <a16:creationId xmlns:a16="http://schemas.microsoft.com/office/drawing/2014/main" id="{17EA6873-B921-44E4-B1E7-2129D08542A9}"/>
              </a:ext>
            </a:extLst>
          </p:cNvPr>
          <p:cNvGraphicFramePr>
            <a:graphicFrameLocks noChangeAspect="1"/>
          </p:cNvGraphicFramePr>
          <p:nvPr>
            <p:extLst>
              <p:ext uri="{D42A27DB-BD31-4B8C-83A1-F6EECF244321}">
                <p14:modId xmlns:p14="http://schemas.microsoft.com/office/powerpoint/2010/main" val="2758756422"/>
              </p:ext>
            </p:extLst>
          </p:nvPr>
        </p:nvGraphicFramePr>
        <p:xfrm>
          <a:off x="2606040" y="4772660"/>
          <a:ext cx="4023360" cy="866140"/>
        </p:xfrm>
        <a:graphic>
          <a:graphicData uri="http://schemas.openxmlformats.org/presentationml/2006/ole">
            <mc:AlternateContent xmlns:mc="http://schemas.openxmlformats.org/markup-compatibility/2006">
              <mc:Choice xmlns:v="urn:schemas-microsoft-com:vml" Requires="v">
                <p:oleObj spid="_x0000_s47157" name="Equation" r:id="rId9" imgW="3657600" imgH="787320" progId="Equation.DSMT4">
                  <p:embed/>
                </p:oleObj>
              </mc:Choice>
              <mc:Fallback>
                <p:oleObj name="Equation" r:id="rId9" imgW="3657600" imgH="787320" progId="Equation.DSMT4">
                  <p:embed/>
                  <p:pic>
                    <p:nvPicPr>
                      <p:cNvPr id="49" name="Object 48" descr="limit f of x, y, as (x, y) approaches (0, 0), at y = 0, = limit of 1 = 1, as (x, y) approaches (0, 0)">
                        <a:extLst>
                          <a:ext uri="{FF2B5EF4-FFF2-40B4-BE49-F238E27FC236}">
                            <a16:creationId xmlns:a16="http://schemas.microsoft.com/office/drawing/2014/main" id="{17EA6873-B921-44E4-B1E7-2129D08542A9}"/>
                          </a:ext>
                        </a:extLst>
                      </p:cNvPr>
                      <p:cNvPicPr/>
                      <p:nvPr/>
                    </p:nvPicPr>
                    <p:blipFill>
                      <a:blip r:embed="rId10"/>
                      <a:stretch>
                        <a:fillRect/>
                      </a:stretch>
                    </p:blipFill>
                    <p:spPr>
                      <a:xfrm>
                        <a:off x="2606040" y="4772660"/>
                        <a:ext cx="4023360" cy="866140"/>
                      </a:xfrm>
                      <a:prstGeom prst="rect">
                        <a:avLst/>
                      </a:prstGeom>
                    </p:spPr>
                  </p:pic>
                </p:oleObj>
              </mc:Fallback>
            </mc:AlternateContent>
          </a:graphicData>
        </a:graphic>
      </p:graphicFrame>
    </p:spTree>
    <p:extLst>
      <p:ext uri="{BB962C8B-B14F-4D97-AF65-F5344CB8AC3E}">
        <p14:creationId xmlns:p14="http://schemas.microsoft.com/office/powerpoint/2010/main" val="3494070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Partial Derivatives and Continuity </a:t>
            </a:r>
            <a:r>
              <a:rPr lang="en-US" sz="2000" b="0" dirty="0"/>
              <a:t>(4 of 4)</a:t>
            </a:r>
          </a:p>
        </p:txBody>
      </p:sp>
      <p:sp>
        <p:nvSpPr>
          <p:cNvPr id="4" name="Content Placeholder 3"/>
          <p:cNvSpPr>
            <a:spLocks noGrp="1"/>
          </p:cNvSpPr>
          <p:nvPr>
            <p:ph idx="1"/>
          </p:nvPr>
        </p:nvSpPr>
        <p:spPr>
          <a:xfrm>
            <a:off x="457200" y="1545116"/>
            <a:ext cx="2895599" cy="366014"/>
          </a:xfrm>
        </p:spPr>
        <p:txBody>
          <a:bodyPr/>
          <a:lstStyle/>
          <a:p>
            <a:pPr marL="0" indent="0">
              <a:buNone/>
            </a:pPr>
            <a:r>
              <a:rPr lang="en-US" sz="2000" b="1" dirty="0"/>
              <a:t>Solution (concluded):</a:t>
            </a:r>
          </a:p>
        </p:txBody>
      </p:sp>
      <p:sp>
        <p:nvSpPr>
          <p:cNvPr id="5" name="Content Placeholder 4"/>
          <p:cNvSpPr>
            <a:spLocks noGrp="1"/>
          </p:cNvSpPr>
          <p:nvPr>
            <p:ph idx="13"/>
          </p:nvPr>
        </p:nvSpPr>
        <p:spPr>
          <a:xfrm>
            <a:off x="457200" y="1994384"/>
            <a:ext cx="8403384" cy="712602"/>
          </a:xfrm>
        </p:spPr>
        <p:txBody>
          <a:bodyPr/>
          <a:lstStyle/>
          <a:p>
            <a:pPr marL="0" indent="0">
              <a:buNone/>
            </a:pPr>
            <a:r>
              <a:rPr lang="en-US" sz="2000" b="1" dirty="0"/>
              <a:t>(c) </a:t>
            </a:r>
            <a:r>
              <a:rPr lang="en-US" sz="2000" dirty="0"/>
              <a:t>By the two-path test, </a:t>
            </a:r>
            <a:r>
              <a:rPr lang="en-US" sz="2000" i="1" dirty="0"/>
              <a:t>f </a:t>
            </a:r>
            <a:r>
              <a:rPr lang="en-US" sz="2000" dirty="0"/>
              <a:t> has no limit as (</a:t>
            </a:r>
            <a:r>
              <a:rPr lang="en-US" sz="2000" i="1" dirty="0"/>
              <a:t>x</a:t>
            </a:r>
            <a:r>
              <a:rPr lang="en-US" sz="2000" dirty="0"/>
              <a:t>, </a:t>
            </a:r>
            <a:r>
              <a:rPr lang="en-US" sz="2000" i="1" dirty="0"/>
              <a:t>y</a:t>
            </a:r>
            <a:r>
              <a:rPr lang="en-US" sz="2000" dirty="0"/>
              <a:t>) approaches (0, 0). Consequently, </a:t>
            </a:r>
            <a:r>
              <a:rPr lang="en-US" sz="2000" i="1" dirty="0"/>
              <a:t>f</a:t>
            </a:r>
            <a:r>
              <a:rPr lang="en-US" sz="2000" dirty="0"/>
              <a:t>  is not continuous at (0, 0).</a:t>
            </a:r>
          </a:p>
        </p:txBody>
      </p:sp>
      <p:sp>
        <p:nvSpPr>
          <p:cNvPr id="11" name="Content Placeholder 10"/>
          <p:cNvSpPr>
            <a:spLocks noGrp="1"/>
          </p:cNvSpPr>
          <p:nvPr>
            <p:ph idx="19"/>
          </p:nvPr>
        </p:nvSpPr>
        <p:spPr>
          <a:xfrm>
            <a:off x="457200" y="2895600"/>
            <a:ext cx="1238250" cy="366939"/>
          </a:xfrm>
        </p:spPr>
        <p:txBody>
          <a:bodyPr/>
          <a:lstStyle/>
          <a:p>
            <a:pPr marL="0" indent="0">
              <a:buNone/>
            </a:pPr>
            <a:r>
              <a:rPr lang="en-US" sz="2000" b="1" dirty="0"/>
              <a:t>(d) </a:t>
            </a:r>
            <a:r>
              <a:rPr lang="en-US" sz="2000" dirty="0"/>
              <a:t>To find</a:t>
            </a:r>
          </a:p>
        </p:txBody>
      </p:sp>
      <p:graphicFrame>
        <p:nvGraphicFramePr>
          <p:cNvPr id="24" name="Object 23" descr="partial derivative of f with respect to partial derivative of x ">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524820302"/>
              </p:ext>
            </p:extLst>
          </p:nvPr>
        </p:nvGraphicFramePr>
        <p:xfrm>
          <a:off x="1752600" y="2819400"/>
          <a:ext cx="327454" cy="526962"/>
        </p:xfrm>
        <a:graphic>
          <a:graphicData uri="http://schemas.openxmlformats.org/presentationml/2006/ole">
            <mc:AlternateContent xmlns:mc="http://schemas.openxmlformats.org/markup-compatibility/2006">
              <mc:Choice xmlns:v="urn:schemas-microsoft-com:vml" Requires="v">
                <p:oleObj spid="_x0000_s48226" name="Equation" r:id="rId3" imgW="380880" imgH="736560" progId="Equation.DSMT4">
                  <p:embed/>
                </p:oleObj>
              </mc:Choice>
              <mc:Fallback>
                <p:oleObj name="Equation" r:id="rId3" imgW="380880" imgH="736560" progId="Equation.DSMT4">
                  <p:embed/>
                  <p:pic>
                    <p:nvPicPr>
                      <p:cNvPr id="24" name="Object 23" descr="partial derivative of f with respect to partial derivative of x ">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752600" y="2819400"/>
                        <a:ext cx="327454" cy="526962"/>
                      </a:xfrm>
                      <a:prstGeom prst="rect">
                        <a:avLst/>
                      </a:prstGeom>
                    </p:spPr>
                  </p:pic>
                </p:oleObj>
              </mc:Fallback>
            </mc:AlternateContent>
          </a:graphicData>
        </a:graphic>
      </p:graphicFrame>
      <p:sp>
        <p:nvSpPr>
          <p:cNvPr id="12" name="Content Placeholder 11"/>
          <p:cNvSpPr>
            <a:spLocks noGrp="1"/>
          </p:cNvSpPr>
          <p:nvPr>
            <p:ph idx="20"/>
          </p:nvPr>
        </p:nvSpPr>
        <p:spPr>
          <a:xfrm>
            <a:off x="2206971" y="2892285"/>
            <a:ext cx="4422429" cy="363249"/>
          </a:xfrm>
        </p:spPr>
        <p:txBody>
          <a:bodyPr/>
          <a:lstStyle/>
          <a:p>
            <a:pPr marL="0" indent="0">
              <a:buNone/>
            </a:pPr>
            <a:r>
              <a:rPr lang="en-US" sz="2000" dirty="0"/>
              <a:t>at (0, 0), we hold </a:t>
            </a:r>
            <a:r>
              <a:rPr lang="en-US" sz="2000" i="1" dirty="0"/>
              <a:t>y </a:t>
            </a:r>
            <a:r>
              <a:rPr lang="en-US" sz="2000" dirty="0"/>
              <a:t>fixed at </a:t>
            </a:r>
            <a:r>
              <a:rPr lang="en-US" sz="2000" i="1" dirty="0"/>
              <a:t>y </a:t>
            </a:r>
            <a:r>
              <a:rPr lang="en-US" sz="2000" dirty="0"/>
              <a:t>= 0. Then</a:t>
            </a:r>
          </a:p>
        </p:txBody>
      </p:sp>
      <p:graphicFrame>
        <p:nvGraphicFramePr>
          <p:cNvPr id="25" name="Object 24" descr="f of x and y = 1">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239069240"/>
              </p:ext>
            </p:extLst>
          </p:nvPr>
        </p:nvGraphicFramePr>
        <p:xfrm>
          <a:off x="6705600" y="2921703"/>
          <a:ext cx="1280987" cy="276519"/>
        </p:xfrm>
        <a:graphic>
          <a:graphicData uri="http://schemas.openxmlformats.org/presentationml/2006/ole">
            <mc:AlternateContent xmlns:mc="http://schemas.openxmlformats.org/markup-compatibility/2006">
              <mc:Choice xmlns:v="urn:schemas-microsoft-com:vml" Requires="v">
                <p:oleObj spid="_x0000_s48227" name="Equation" r:id="rId5" imgW="1307880" imgH="342720" progId="Equation.DSMT4">
                  <p:embed/>
                </p:oleObj>
              </mc:Choice>
              <mc:Fallback>
                <p:oleObj name="Equation" r:id="rId5" imgW="1307880" imgH="342720" progId="Equation.DSMT4">
                  <p:embed/>
                  <p:pic>
                    <p:nvPicPr>
                      <p:cNvPr id="25" name="Object 24" descr="f of x and y = 1">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705600" y="2921703"/>
                        <a:ext cx="1280987" cy="276519"/>
                      </a:xfrm>
                      <a:prstGeom prst="rect">
                        <a:avLst/>
                      </a:prstGeom>
                    </p:spPr>
                  </p:pic>
                </p:oleObj>
              </mc:Fallback>
            </mc:AlternateContent>
          </a:graphicData>
        </a:graphic>
      </p:graphicFrame>
      <p:sp>
        <p:nvSpPr>
          <p:cNvPr id="13" name="Content Placeholder 12"/>
          <p:cNvSpPr>
            <a:spLocks noGrp="1"/>
          </p:cNvSpPr>
          <p:nvPr>
            <p:ph idx="21"/>
          </p:nvPr>
        </p:nvSpPr>
        <p:spPr>
          <a:xfrm>
            <a:off x="443753" y="3412826"/>
            <a:ext cx="4204447" cy="340019"/>
          </a:xfrm>
        </p:spPr>
        <p:txBody>
          <a:bodyPr/>
          <a:lstStyle/>
          <a:p>
            <a:pPr marL="0" indent="0">
              <a:buNone/>
            </a:pPr>
            <a:r>
              <a:rPr lang="en-US" sz="2000" dirty="0"/>
              <a:t>for all </a:t>
            </a:r>
            <a:r>
              <a:rPr lang="en-US" sz="2000" i="1" dirty="0"/>
              <a:t>x</a:t>
            </a:r>
            <a:r>
              <a:rPr lang="en-US" sz="2000" dirty="0"/>
              <a:t>, and the graph of </a:t>
            </a:r>
            <a:r>
              <a:rPr lang="en-US" sz="2000" i="1" dirty="0"/>
              <a:t>f</a:t>
            </a:r>
            <a:r>
              <a:rPr lang="en-US" sz="2000" dirty="0"/>
              <a:t> is the line</a:t>
            </a:r>
          </a:p>
        </p:txBody>
      </p:sp>
      <p:graphicFrame>
        <p:nvGraphicFramePr>
          <p:cNvPr id="26" name="Object 25" descr="L sub 1.">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671759990"/>
              </p:ext>
            </p:extLst>
          </p:nvPr>
        </p:nvGraphicFramePr>
        <p:xfrm>
          <a:off x="4692984" y="3447761"/>
          <a:ext cx="342034" cy="314614"/>
        </p:xfrm>
        <a:graphic>
          <a:graphicData uri="http://schemas.openxmlformats.org/presentationml/2006/ole">
            <mc:AlternateContent xmlns:mc="http://schemas.openxmlformats.org/markup-compatibility/2006">
              <mc:Choice xmlns:v="urn:schemas-microsoft-com:vml" Requires="v">
                <p:oleObj spid="_x0000_s48228" name="Equation" r:id="rId7" imgW="342720" imgH="380880" progId="Equation.DSMT4">
                  <p:embed/>
                </p:oleObj>
              </mc:Choice>
              <mc:Fallback>
                <p:oleObj name="Equation" r:id="rId7" imgW="342720" imgH="380880" progId="Equation.DSMT4">
                  <p:embed/>
                  <p:pic>
                    <p:nvPicPr>
                      <p:cNvPr id="26" name="Object 25" descr="L sub 1.">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692984" y="3447761"/>
                        <a:ext cx="342034" cy="314614"/>
                      </a:xfrm>
                      <a:prstGeom prst="rect">
                        <a:avLst/>
                      </a:prstGeom>
                    </p:spPr>
                  </p:pic>
                </p:oleObj>
              </mc:Fallback>
            </mc:AlternateContent>
          </a:graphicData>
        </a:graphic>
      </p:graphicFrame>
      <p:sp>
        <p:nvSpPr>
          <p:cNvPr id="14" name="Content Placeholder 13"/>
          <p:cNvSpPr>
            <a:spLocks noGrp="1"/>
          </p:cNvSpPr>
          <p:nvPr>
            <p:ph idx="22"/>
          </p:nvPr>
        </p:nvSpPr>
        <p:spPr>
          <a:xfrm>
            <a:off x="5105400" y="3426299"/>
            <a:ext cx="3657600" cy="338215"/>
          </a:xfrm>
        </p:spPr>
        <p:txBody>
          <a:bodyPr/>
          <a:lstStyle/>
          <a:p>
            <a:pPr marL="0" indent="0">
              <a:buNone/>
            </a:pPr>
            <a:r>
              <a:rPr lang="en-US" sz="2000" dirty="0"/>
              <a:t>The slope of this line at any </a:t>
            </a:r>
            <a:r>
              <a:rPr lang="en-US" sz="2000" i="1" dirty="0"/>
              <a:t>x </a:t>
            </a:r>
            <a:r>
              <a:rPr lang="en-US" sz="2000" dirty="0"/>
              <a:t>is</a:t>
            </a:r>
          </a:p>
        </p:txBody>
      </p:sp>
      <p:graphicFrame>
        <p:nvGraphicFramePr>
          <p:cNvPr id="27" name="Object 26" descr="partial derivative of f with respect to partial derivative of x = 0.">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077705141"/>
              </p:ext>
            </p:extLst>
          </p:nvPr>
        </p:nvGraphicFramePr>
        <p:xfrm>
          <a:off x="457200" y="3785788"/>
          <a:ext cx="804578" cy="544360"/>
        </p:xfrm>
        <a:graphic>
          <a:graphicData uri="http://schemas.openxmlformats.org/presentationml/2006/ole">
            <mc:AlternateContent xmlns:mc="http://schemas.openxmlformats.org/markup-compatibility/2006">
              <mc:Choice xmlns:v="urn:schemas-microsoft-com:vml" Requires="v">
                <p:oleObj spid="_x0000_s48229" name="Equation" r:id="rId9" imgW="901440" imgH="736560" progId="Equation.DSMT4">
                  <p:embed/>
                </p:oleObj>
              </mc:Choice>
              <mc:Fallback>
                <p:oleObj name="Equation" r:id="rId9" imgW="901440" imgH="736560" progId="Equation.DSMT4">
                  <p:embed/>
                  <p:pic>
                    <p:nvPicPr>
                      <p:cNvPr id="27" name="Object 26" descr="partial derivative of f with respect to partial derivative of x =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57200" y="3785788"/>
                        <a:ext cx="804578" cy="544360"/>
                      </a:xfrm>
                      <a:prstGeom prst="rect">
                        <a:avLst/>
                      </a:prstGeom>
                    </p:spPr>
                  </p:pic>
                </p:oleObj>
              </mc:Fallback>
            </mc:AlternateContent>
          </a:graphicData>
        </a:graphic>
      </p:graphicFrame>
      <p:sp>
        <p:nvSpPr>
          <p:cNvPr id="15" name="Content Placeholder 14"/>
          <p:cNvSpPr>
            <a:spLocks noGrp="1"/>
          </p:cNvSpPr>
          <p:nvPr>
            <p:ph idx="23"/>
          </p:nvPr>
        </p:nvSpPr>
        <p:spPr>
          <a:xfrm>
            <a:off x="1341120" y="3897404"/>
            <a:ext cx="1476900" cy="340769"/>
          </a:xfrm>
        </p:spPr>
        <p:txBody>
          <a:bodyPr/>
          <a:lstStyle/>
          <a:p>
            <a:pPr marL="0" indent="0">
              <a:buNone/>
            </a:pPr>
            <a:r>
              <a:rPr lang="en-US" sz="2000" dirty="0"/>
              <a:t>In particular,</a:t>
            </a:r>
          </a:p>
        </p:txBody>
      </p:sp>
      <p:graphicFrame>
        <p:nvGraphicFramePr>
          <p:cNvPr id="34" name="Object 33" descr="partial derivative of f with respect to partial derivative of x = 0">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10732791"/>
              </p:ext>
            </p:extLst>
          </p:nvPr>
        </p:nvGraphicFramePr>
        <p:xfrm>
          <a:off x="2910330" y="3837392"/>
          <a:ext cx="718572" cy="523119"/>
        </p:xfrm>
        <a:graphic>
          <a:graphicData uri="http://schemas.openxmlformats.org/presentationml/2006/ole">
            <mc:AlternateContent xmlns:mc="http://schemas.openxmlformats.org/markup-compatibility/2006">
              <mc:Choice xmlns:v="urn:schemas-microsoft-com:vml" Requires="v">
                <p:oleObj spid="_x0000_s48230" name="Equation" r:id="rId11" imgW="838080" imgH="736560" progId="Equation.DSMT4">
                  <p:embed/>
                </p:oleObj>
              </mc:Choice>
              <mc:Fallback>
                <p:oleObj name="Equation" r:id="rId11" imgW="838080" imgH="736560" progId="Equation.DSMT4">
                  <p:embed/>
                  <p:pic>
                    <p:nvPicPr>
                      <p:cNvPr id="34" name="Object 33" descr="partial derivative of f with respect to partial derivative of x =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2910330" y="3837392"/>
                        <a:ext cx="718572" cy="523119"/>
                      </a:xfrm>
                      <a:prstGeom prst="rect">
                        <a:avLst/>
                      </a:prstGeom>
                    </p:spPr>
                  </p:pic>
                </p:oleObj>
              </mc:Fallback>
            </mc:AlternateContent>
          </a:graphicData>
        </a:graphic>
      </p:graphicFrame>
      <p:sp>
        <p:nvSpPr>
          <p:cNvPr id="3" name="Content Placeholder 2"/>
          <p:cNvSpPr>
            <a:spLocks noGrp="1"/>
          </p:cNvSpPr>
          <p:nvPr>
            <p:ph idx="23"/>
          </p:nvPr>
        </p:nvSpPr>
        <p:spPr>
          <a:xfrm>
            <a:off x="3710940" y="3926399"/>
            <a:ext cx="2155917" cy="350112"/>
          </a:xfrm>
        </p:spPr>
        <p:txBody>
          <a:bodyPr/>
          <a:lstStyle/>
          <a:p>
            <a:pPr marL="0" indent="0">
              <a:buNone/>
            </a:pPr>
            <a:r>
              <a:rPr lang="en-US" sz="2000" dirty="0"/>
              <a:t>at (0, 0). Similarly,</a:t>
            </a:r>
          </a:p>
        </p:txBody>
      </p:sp>
      <p:graphicFrame>
        <p:nvGraphicFramePr>
          <p:cNvPr id="28" name="Object 27" descr="partial derivative of f with respect to partial derivative of y ">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362446106"/>
              </p:ext>
            </p:extLst>
          </p:nvPr>
        </p:nvGraphicFramePr>
        <p:xfrm>
          <a:off x="5938952" y="3850897"/>
          <a:ext cx="298671" cy="509614"/>
        </p:xfrm>
        <a:graphic>
          <a:graphicData uri="http://schemas.openxmlformats.org/presentationml/2006/ole">
            <mc:AlternateContent xmlns:mc="http://schemas.openxmlformats.org/markup-compatibility/2006">
              <mc:Choice xmlns:v="urn:schemas-microsoft-com:vml" Requires="v">
                <p:oleObj spid="_x0000_s48231" name="Equation" r:id="rId13" imgW="380880" imgH="787320" progId="Equation.DSMT4">
                  <p:embed/>
                </p:oleObj>
              </mc:Choice>
              <mc:Fallback>
                <p:oleObj name="Equation" r:id="rId13" imgW="380880" imgH="787320" progId="Equation.DSMT4">
                  <p:embed/>
                  <p:pic>
                    <p:nvPicPr>
                      <p:cNvPr id="28" name="Object 27" descr="partial derivative of f with respect to partial derivative of y ">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5938952" y="3850897"/>
                        <a:ext cx="298671" cy="509614"/>
                      </a:xfrm>
                      <a:prstGeom prst="rect">
                        <a:avLst/>
                      </a:prstGeom>
                    </p:spPr>
                  </p:pic>
                </p:oleObj>
              </mc:Fallback>
            </mc:AlternateContent>
          </a:graphicData>
        </a:graphic>
      </p:graphicFrame>
      <p:sp>
        <p:nvSpPr>
          <p:cNvPr id="16" name="Content Placeholder 15"/>
          <p:cNvSpPr>
            <a:spLocks noGrp="1"/>
          </p:cNvSpPr>
          <p:nvPr>
            <p:ph idx="24"/>
          </p:nvPr>
        </p:nvSpPr>
        <p:spPr>
          <a:xfrm>
            <a:off x="6333053" y="3920993"/>
            <a:ext cx="2174127" cy="334909"/>
          </a:xfrm>
        </p:spPr>
        <p:txBody>
          <a:bodyPr/>
          <a:lstStyle/>
          <a:p>
            <a:pPr marL="0" indent="0">
              <a:buNone/>
            </a:pPr>
            <a:r>
              <a:rPr lang="en-US" sz="2000" dirty="0"/>
              <a:t>is the slope of line</a:t>
            </a:r>
          </a:p>
        </p:txBody>
      </p:sp>
      <p:graphicFrame>
        <p:nvGraphicFramePr>
          <p:cNvPr id="29" name="Object 28" descr="L sub 2">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4056897059"/>
              </p:ext>
            </p:extLst>
          </p:nvPr>
        </p:nvGraphicFramePr>
        <p:xfrm>
          <a:off x="8549640" y="3939939"/>
          <a:ext cx="310944" cy="322790"/>
        </p:xfrm>
        <a:graphic>
          <a:graphicData uri="http://schemas.openxmlformats.org/presentationml/2006/ole">
            <mc:AlternateContent xmlns:mc="http://schemas.openxmlformats.org/markup-compatibility/2006">
              <mc:Choice xmlns:v="urn:schemas-microsoft-com:vml" Requires="v">
                <p:oleObj spid="_x0000_s48232" name="Equation" r:id="rId15" imgW="304560" imgH="380880" progId="Equation.DSMT4">
                  <p:embed/>
                </p:oleObj>
              </mc:Choice>
              <mc:Fallback>
                <p:oleObj name="Equation" r:id="rId15" imgW="304560" imgH="380880" progId="Equation.DSMT4">
                  <p:embed/>
                  <p:pic>
                    <p:nvPicPr>
                      <p:cNvPr id="29" name="Object 28" descr="L sub 2">
                        <a:extLst>
                          <a:ext uri="{FF2B5EF4-FFF2-40B4-BE49-F238E27FC236}">
                            <a16:creationId xmlns:a16="http://schemas.microsoft.com/office/drawing/2014/main" id="{BA8F6C83-2B39-4C74-8EDD-D41ED1AB1692}"/>
                          </a:ext>
                        </a:extLst>
                      </p:cNvPr>
                      <p:cNvPicPr/>
                      <p:nvPr/>
                    </p:nvPicPr>
                    <p:blipFill>
                      <a:blip r:embed="rId16"/>
                      <a:stretch>
                        <a:fillRect/>
                      </a:stretch>
                    </p:blipFill>
                    <p:spPr>
                      <a:xfrm>
                        <a:off x="8549640" y="3939939"/>
                        <a:ext cx="310944" cy="322790"/>
                      </a:xfrm>
                      <a:prstGeom prst="rect">
                        <a:avLst/>
                      </a:prstGeom>
                    </p:spPr>
                  </p:pic>
                </p:oleObj>
              </mc:Fallback>
            </mc:AlternateContent>
          </a:graphicData>
        </a:graphic>
      </p:graphicFrame>
      <p:sp>
        <p:nvSpPr>
          <p:cNvPr id="17" name="Content Placeholder 16"/>
          <p:cNvSpPr>
            <a:spLocks noGrp="1"/>
          </p:cNvSpPr>
          <p:nvPr>
            <p:ph idx="25"/>
          </p:nvPr>
        </p:nvSpPr>
        <p:spPr>
          <a:xfrm>
            <a:off x="443753" y="4499482"/>
            <a:ext cx="1403451" cy="330393"/>
          </a:xfrm>
        </p:spPr>
        <p:txBody>
          <a:bodyPr/>
          <a:lstStyle/>
          <a:p>
            <a:pPr marL="0" indent="0">
              <a:buNone/>
            </a:pPr>
            <a:r>
              <a:rPr lang="en-US" sz="2000" dirty="0"/>
              <a:t>at any </a:t>
            </a:r>
            <a:r>
              <a:rPr lang="en-US" sz="2000" i="1" dirty="0"/>
              <a:t>y</a:t>
            </a:r>
            <a:r>
              <a:rPr lang="en-US" sz="2000" dirty="0"/>
              <a:t>, so</a:t>
            </a:r>
          </a:p>
        </p:txBody>
      </p:sp>
      <p:graphicFrame>
        <p:nvGraphicFramePr>
          <p:cNvPr id="30" name="Object 29" descr="partial derivative of f with respect to partial derivative of y = 0">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34088250"/>
              </p:ext>
            </p:extLst>
          </p:nvPr>
        </p:nvGraphicFramePr>
        <p:xfrm>
          <a:off x="1889814" y="4422905"/>
          <a:ext cx="723217" cy="560575"/>
        </p:xfrm>
        <a:graphic>
          <a:graphicData uri="http://schemas.openxmlformats.org/presentationml/2006/ole">
            <mc:AlternateContent xmlns:mc="http://schemas.openxmlformats.org/markup-compatibility/2006">
              <mc:Choice xmlns:v="urn:schemas-microsoft-com:vml" Requires="v">
                <p:oleObj spid="_x0000_s48233" name="Equation" r:id="rId17" imgW="838080" imgH="787320" progId="Equation.DSMT4">
                  <p:embed/>
                </p:oleObj>
              </mc:Choice>
              <mc:Fallback>
                <p:oleObj name="Equation" r:id="rId17" imgW="838080" imgH="787320" progId="Equation.DSMT4">
                  <p:embed/>
                  <p:pic>
                    <p:nvPicPr>
                      <p:cNvPr id="30" name="Object 29" descr="partial derivative of f with respect to partial derivative of y = 0">
                        <a:extLst>
                          <a:ext uri="{FF2B5EF4-FFF2-40B4-BE49-F238E27FC236}">
                            <a16:creationId xmlns:a16="http://schemas.microsoft.com/office/drawing/2014/main" id="{BA8F6C83-2B39-4C74-8EDD-D41ED1AB1692}"/>
                          </a:ext>
                        </a:extLst>
                      </p:cNvPr>
                      <p:cNvPicPr/>
                      <p:nvPr/>
                    </p:nvPicPr>
                    <p:blipFill>
                      <a:blip r:embed="rId18"/>
                      <a:stretch>
                        <a:fillRect/>
                      </a:stretch>
                    </p:blipFill>
                    <p:spPr>
                      <a:xfrm>
                        <a:off x="1889814" y="4422905"/>
                        <a:ext cx="723217" cy="560575"/>
                      </a:xfrm>
                      <a:prstGeom prst="rect">
                        <a:avLst/>
                      </a:prstGeom>
                    </p:spPr>
                  </p:pic>
                </p:oleObj>
              </mc:Fallback>
            </mc:AlternateContent>
          </a:graphicData>
        </a:graphic>
      </p:graphicFrame>
      <p:sp>
        <p:nvSpPr>
          <p:cNvPr id="18" name="Content Placeholder 17"/>
          <p:cNvSpPr>
            <a:spLocks noGrp="1"/>
          </p:cNvSpPr>
          <p:nvPr>
            <p:ph sz="quarter" idx="26"/>
          </p:nvPr>
        </p:nvSpPr>
        <p:spPr>
          <a:xfrm>
            <a:off x="2667000" y="4526061"/>
            <a:ext cx="1193860" cy="325652"/>
          </a:xfrm>
        </p:spPr>
        <p:txBody>
          <a:bodyPr/>
          <a:lstStyle/>
          <a:p>
            <a:pPr marL="0" indent="0">
              <a:buNone/>
            </a:pPr>
            <a:r>
              <a:rPr lang="en-US" sz="2000" dirty="0"/>
              <a:t>at (0, 0).</a:t>
            </a:r>
            <a:endParaRPr lang="en-US" sz="2000" b="1" dirty="0"/>
          </a:p>
        </p:txBody>
      </p:sp>
    </p:spTree>
    <p:extLst>
      <p:ext uri="{BB962C8B-B14F-4D97-AF65-F5344CB8AC3E}">
        <p14:creationId xmlns:p14="http://schemas.microsoft.com/office/powerpoint/2010/main" val="15881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Second-Order Partial Derivatives </a:t>
            </a:r>
            <a:r>
              <a:rPr lang="en-IN" sz="2000" b="0" dirty="0"/>
              <a:t>(1 of 2)</a:t>
            </a:r>
          </a:p>
        </p:txBody>
      </p:sp>
      <p:sp>
        <p:nvSpPr>
          <p:cNvPr id="3" name="Content Placeholder 2"/>
          <p:cNvSpPr>
            <a:spLocks noGrp="1"/>
          </p:cNvSpPr>
          <p:nvPr>
            <p:ph idx="1"/>
          </p:nvPr>
        </p:nvSpPr>
        <p:spPr>
          <a:xfrm>
            <a:off x="457200" y="1600201"/>
            <a:ext cx="1752600" cy="437920"/>
          </a:xfrm>
        </p:spPr>
        <p:txBody>
          <a:bodyPr/>
          <a:lstStyle/>
          <a:p>
            <a:pPr marL="0" indent="0">
              <a:buNone/>
            </a:pPr>
            <a:r>
              <a:rPr lang="en-IN" sz="2400" b="1" dirty="0"/>
              <a:t>Example:</a:t>
            </a:r>
            <a:r>
              <a:rPr lang="en-IN" sz="2400" dirty="0"/>
              <a:t> If</a:t>
            </a:r>
          </a:p>
        </p:txBody>
      </p:sp>
      <p:graphicFrame>
        <p:nvGraphicFramePr>
          <p:cNvPr id="14" name="Object 13" descr="f of x and y = x cosine of y + y e to the x power,">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338879" y="1550648"/>
          <a:ext cx="3565225" cy="428681"/>
        </p:xfrm>
        <a:graphic>
          <a:graphicData uri="http://schemas.openxmlformats.org/presentationml/2006/ole">
            <mc:AlternateContent xmlns:mc="http://schemas.openxmlformats.org/markup-compatibility/2006">
              <mc:Choice xmlns:v="urn:schemas-microsoft-com:vml" Requires="v">
                <p:oleObj spid="_x0000_s49220" name="Equation" r:id="rId3" imgW="2793960" imgH="406080" progId="Equation.DSMT4">
                  <p:embed/>
                </p:oleObj>
              </mc:Choice>
              <mc:Fallback>
                <p:oleObj name="Equation" r:id="rId3" imgW="2793960" imgH="406080" progId="Equation.DSMT4">
                  <p:embed/>
                  <p:pic>
                    <p:nvPicPr>
                      <p:cNvPr id="14" name="Object 13" descr="f of x and y = x cosine of y + y e to the x power,">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338879" y="1550648"/>
                        <a:ext cx="3565225" cy="428681"/>
                      </a:xfrm>
                      <a:prstGeom prst="rect">
                        <a:avLst/>
                      </a:prstGeom>
                    </p:spPr>
                  </p:pic>
                </p:oleObj>
              </mc:Fallback>
            </mc:AlternateContent>
          </a:graphicData>
        </a:graphic>
      </p:graphicFrame>
      <p:sp>
        <p:nvSpPr>
          <p:cNvPr id="4" name="Content Placeholder 3"/>
          <p:cNvSpPr>
            <a:spLocks noGrp="1"/>
          </p:cNvSpPr>
          <p:nvPr>
            <p:ph idx="13"/>
          </p:nvPr>
        </p:nvSpPr>
        <p:spPr>
          <a:xfrm>
            <a:off x="6072188" y="1600200"/>
            <a:ext cx="2614612" cy="459954"/>
          </a:xfrm>
        </p:spPr>
        <p:txBody>
          <a:bodyPr/>
          <a:lstStyle/>
          <a:p>
            <a:pPr marL="0" indent="0">
              <a:buNone/>
            </a:pPr>
            <a:r>
              <a:rPr lang="en-IN" sz="2400" dirty="0"/>
              <a:t>find the second-</a:t>
            </a:r>
          </a:p>
        </p:txBody>
      </p:sp>
      <p:sp>
        <p:nvSpPr>
          <p:cNvPr id="5" name="Content Placeholder 4"/>
          <p:cNvSpPr>
            <a:spLocks noGrp="1"/>
          </p:cNvSpPr>
          <p:nvPr>
            <p:ph idx="14"/>
          </p:nvPr>
        </p:nvSpPr>
        <p:spPr>
          <a:xfrm>
            <a:off x="443753" y="2133600"/>
            <a:ext cx="2528047" cy="457548"/>
          </a:xfrm>
        </p:spPr>
        <p:txBody>
          <a:bodyPr/>
          <a:lstStyle/>
          <a:p>
            <a:pPr marL="0" indent="0">
              <a:buNone/>
            </a:pPr>
            <a:r>
              <a:rPr lang="en-IN" sz="2400" dirty="0"/>
              <a:t>order derivatives</a:t>
            </a:r>
          </a:p>
        </p:txBody>
      </p:sp>
      <p:graphicFrame>
        <p:nvGraphicFramePr>
          <p:cNvPr id="15" name="Object 14" descr="start fraction partial derivative squared of f over partial derivative of x squared end fraction, start fraction partial derivative squared of f over partial derivative of y partial derivative of x end fraction, start fraction partial derivative squared of f over partial derivative of y squared end fraction, and start fraction partial derivative squared of f over partial derivative of x partial derivative of y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012414" y="2768484"/>
          <a:ext cx="4927084" cy="747511"/>
        </p:xfrm>
        <a:graphic>
          <a:graphicData uri="http://schemas.openxmlformats.org/presentationml/2006/ole">
            <mc:AlternateContent xmlns:mc="http://schemas.openxmlformats.org/markup-compatibility/2006">
              <mc:Choice xmlns:v="urn:schemas-microsoft-com:vml" Requires="v">
                <p:oleObj spid="_x0000_s49221" name="Equation" r:id="rId5" imgW="4584600" imgH="838080" progId="Equation.DSMT4">
                  <p:embed/>
                </p:oleObj>
              </mc:Choice>
              <mc:Fallback>
                <p:oleObj name="Equation" r:id="rId5" imgW="4584600" imgH="838080" progId="Equation.DSMT4">
                  <p:embed/>
                  <p:pic>
                    <p:nvPicPr>
                      <p:cNvPr id="15" name="Object 14" descr="start fraction partial derivative squared of f over partial derivative of x squared end fraction, start fraction partial derivative squared of f over partial derivative of y partial derivative of x end fraction, start fraction partial derivative squared of f over partial derivative of y squared end fraction, and start fraction partial derivative squared of f over partial derivative of x partial derivative of y end fract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012414" y="2768484"/>
                        <a:ext cx="4927084" cy="747511"/>
                      </a:xfrm>
                      <a:prstGeom prst="rect">
                        <a:avLst/>
                      </a:prstGeom>
                    </p:spPr>
                  </p:pic>
                </p:oleObj>
              </mc:Fallback>
            </mc:AlternateContent>
          </a:graphicData>
        </a:graphic>
      </p:graphicFrame>
      <p:sp>
        <p:nvSpPr>
          <p:cNvPr id="6" name="Content Placeholder 5"/>
          <p:cNvSpPr>
            <a:spLocks noGrp="1"/>
          </p:cNvSpPr>
          <p:nvPr>
            <p:ph idx="15"/>
          </p:nvPr>
        </p:nvSpPr>
        <p:spPr>
          <a:xfrm>
            <a:off x="457200" y="3810000"/>
            <a:ext cx="8229600" cy="838200"/>
          </a:xfrm>
        </p:spPr>
        <p:txBody>
          <a:bodyPr/>
          <a:lstStyle/>
          <a:p>
            <a:pPr marL="0" indent="0">
              <a:buNone/>
            </a:pPr>
            <a:r>
              <a:rPr lang="en-IN" sz="2400" b="1" dirty="0"/>
              <a:t>Solution:</a:t>
            </a:r>
            <a:r>
              <a:rPr lang="en-IN" sz="2400" dirty="0"/>
              <a:t> The first step is to calculate both first partial derivatives.</a:t>
            </a:r>
            <a:endParaRPr lang="en-US" sz="2400" b="1" dirty="0"/>
          </a:p>
        </p:txBody>
      </p:sp>
      <p:graphicFrame>
        <p:nvGraphicFramePr>
          <p:cNvPr id="16" name="Object 15" descr="partial derivative of f with respect to partial derivative of x = start fraction partial derivative of left parenthesis x cosine of y + y e to the x power right parenthesis over partial derivative of x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98466" y="4816858"/>
          <a:ext cx="3205307" cy="701386"/>
        </p:xfrm>
        <a:graphic>
          <a:graphicData uri="http://schemas.openxmlformats.org/presentationml/2006/ole">
            <mc:AlternateContent xmlns:mc="http://schemas.openxmlformats.org/markup-compatibility/2006">
              <mc:Choice xmlns:v="urn:schemas-microsoft-com:vml" Requires="v">
                <p:oleObj spid="_x0000_s49222" name="Equation" r:id="rId7" imgW="2793960" imgH="736560" progId="Equation.DSMT4">
                  <p:embed/>
                </p:oleObj>
              </mc:Choice>
              <mc:Fallback>
                <p:oleObj name="Equation" r:id="rId7" imgW="2793960" imgH="736560" progId="Equation.DSMT4">
                  <p:embed/>
                  <p:pic>
                    <p:nvPicPr>
                      <p:cNvPr id="16" name="Object 15" descr="partial derivative of f with respect to partial derivative of x = start fraction partial derivative of left parenthesis x cosine of y + y e to the x power right parenthesis over partial derivative of x end fraction">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998466" y="4816858"/>
                        <a:ext cx="3205307" cy="701386"/>
                      </a:xfrm>
                      <a:prstGeom prst="rect">
                        <a:avLst/>
                      </a:prstGeom>
                    </p:spPr>
                  </p:pic>
                </p:oleObj>
              </mc:Fallback>
            </mc:AlternateContent>
          </a:graphicData>
        </a:graphic>
      </p:graphicFrame>
      <p:graphicFrame>
        <p:nvGraphicFramePr>
          <p:cNvPr id="18" name="Object 17" descr="equals cosine of y + y e to the x power.">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435817" y="5766089"/>
          <a:ext cx="1806864" cy="386773"/>
        </p:xfrm>
        <a:graphic>
          <a:graphicData uri="http://schemas.openxmlformats.org/presentationml/2006/ole">
            <mc:AlternateContent xmlns:mc="http://schemas.openxmlformats.org/markup-compatibility/2006">
              <mc:Choice xmlns:v="urn:schemas-microsoft-com:vml" Requires="v">
                <p:oleObj spid="_x0000_s49223" name="Equation" r:id="rId9" imgW="1574640" imgH="406080" progId="Equation.DSMT4">
                  <p:embed/>
                </p:oleObj>
              </mc:Choice>
              <mc:Fallback>
                <p:oleObj name="Equation" r:id="rId9" imgW="1574640" imgH="406080" progId="Equation.DSMT4">
                  <p:embed/>
                  <p:pic>
                    <p:nvPicPr>
                      <p:cNvPr id="18" name="Object 17" descr="equals cosine of y + y e to the x power.">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435817" y="5766089"/>
                        <a:ext cx="1806864" cy="386773"/>
                      </a:xfrm>
                      <a:prstGeom prst="rect">
                        <a:avLst/>
                      </a:prstGeom>
                    </p:spPr>
                  </p:pic>
                </p:oleObj>
              </mc:Fallback>
            </mc:AlternateContent>
          </a:graphicData>
        </a:graphic>
      </p:graphicFrame>
      <p:graphicFrame>
        <p:nvGraphicFramePr>
          <p:cNvPr id="17" name="Object 16" descr="partial derivative of f with respect to partial derivative of y = start fraction partial derivative of left parenthesis x cosine of y + y e to the x power right parenthesis over partial derivative of y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092628" y="4766853"/>
          <a:ext cx="3205306" cy="749011"/>
        </p:xfrm>
        <a:graphic>
          <a:graphicData uri="http://schemas.openxmlformats.org/presentationml/2006/ole">
            <mc:AlternateContent xmlns:mc="http://schemas.openxmlformats.org/markup-compatibility/2006">
              <mc:Choice xmlns:v="urn:schemas-microsoft-com:vml" Requires="v">
                <p:oleObj spid="_x0000_s49224" name="Equation" r:id="rId11" imgW="2793960" imgH="787320" progId="Equation.DSMT4">
                  <p:embed/>
                </p:oleObj>
              </mc:Choice>
              <mc:Fallback>
                <p:oleObj name="Equation" r:id="rId11" imgW="2793960" imgH="787320" progId="Equation.DSMT4">
                  <p:embed/>
                  <p:pic>
                    <p:nvPicPr>
                      <p:cNvPr id="17" name="Object 16" descr="partial derivative of f with respect to partial derivative of y = start fraction partial derivative of left parenthesis x cosine of y + y e to the x power right parenthesis over partial derivative of y end fraction">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5092628" y="4766853"/>
                        <a:ext cx="3205306" cy="749011"/>
                      </a:xfrm>
                      <a:prstGeom prst="rect">
                        <a:avLst/>
                      </a:prstGeom>
                    </p:spPr>
                  </p:pic>
                </p:oleObj>
              </mc:Fallback>
            </mc:AlternateContent>
          </a:graphicData>
        </a:graphic>
      </p:graphicFrame>
      <p:graphicFrame>
        <p:nvGraphicFramePr>
          <p:cNvPr id="19" name="Object 18" descr="equals negative x sine of y + e to the x power">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560070" y="5675200"/>
          <a:ext cx="1995921" cy="386773"/>
        </p:xfrm>
        <a:graphic>
          <a:graphicData uri="http://schemas.openxmlformats.org/presentationml/2006/ole">
            <mc:AlternateContent xmlns:mc="http://schemas.openxmlformats.org/markup-compatibility/2006">
              <mc:Choice xmlns:v="urn:schemas-microsoft-com:vml" Requires="v">
                <p:oleObj spid="_x0000_s49225" name="Equation" r:id="rId13" imgW="1739880" imgH="406080" progId="Equation.DSMT4">
                  <p:embed/>
                </p:oleObj>
              </mc:Choice>
              <mc:Fallback>
                <p:oleObj name="Equation" r:id="rId13" imgW="1739880" imgH="406080" progId="Equation.DSMT4">
                  <p:embed/>
                  <p:pic>
                    <p:nvPicPr>
                      <p:cNvPr id="19" name="Object 18" descr="equals negative x sine of y + e to the x power">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5560070" y="5675200"/>
                        <a:ext cx="1995921" cy="386773"/>
                      </a:xfrm>
                      <a:prstGeom prst="rect">
                        <a:avLst/>
                      </a:prstGeom>
                    </p:spPr>
                  </p:pic>
                </p:oleObj>
              </mc:Fallback>
            </mc:AlternateContent>
          </a:graphicData>
        </a:graphic>
      </p:graphicFrame>
    </p:spTree>
    <p:extLst>
      <p:ext uri="{BB962C8B-B14F-4D97-AF65-F5344CB8AC3E}">
        <p14:creationId xmlns:p14="http://schemas.microsoft.com/office/powerpoint/2010/main" val="636884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Second-Order Partial Derivatives </a:t>
            </a:r>
            <a:r>
              <a:rPr lang="en-IN" sz="2000" b="0" dirty="0"/>
              <a:t>(2 of 2)</a:t>
            </a:r>
          </a:p>
        </p:txBody>
      </p:sp>
      <p:sp>
        <p:nvSpPr>
          <p:cNvPr id="3" name="Content Placeholder 2"/>
          <p:cNvSpPr>
            <a:spLocks noGrp="1"/>
          </p:cNvSpPr>
          <p:nvPr>
            <p:ph idx="1"/>
          </p:nvPr>
        </p:nvSpPr>
        <p:spPr>
          <a:xfrm>
            <a:off x="457200" y="1600201"/>
            <a:ext cx="8229600" cy="457199"/>
          </a:xfrm>
        </p:spPr>
        <p:txBody>
          <a:bodyPr/>
          <a:lstStyle/>
          <a:p>
            <a:pPr marL="0" indent="0">
              <a:buNone/>
            </a:pPr>
            <a:r>
              <a:rPr lang="en-IN" sz="2400" b="1" dirty="0"/>
              <a:t>Solution </a:t>
            </a:r>
            <a:r>
              <a:rPr lang="en-US" sz="2400" b="1" dirty="0"/>
              <a:t>(concluded):</a:t>
            </a:r>
          </a:p>
        </p:txBody>
      </p:sp>
      <p:sp>
        <p:nvSpPr>
          <p:cNvPr id="4" name="Content Placeholder 3"/>
          <p:cNvSpPr>
            <a:spLocks noGrp="1"/>
          </p:cNvSpPr>
          <p:nvPr>
            <p:ph idx="13"/>
          </p:nvPr>
        </p:nvSpPr>
        <p:spPr>
          <a:xfrm>
            <a:off x="457200" y="2165732"/>
            <a:ext cx="8229600" cy="425068"/>
          </a:xfrm>
        </p:spPr>
        <p:txBody>
          <a:bodyPr/>
          <a:lstStyle/>
          <a:p>
            <a:pPr marL="0" indent="0">
              <a:buNone/>
            </a:pPr>
            <a:r>
              <a:rPr lang="en-IN" sz="2400" dirty="0"/>
              <a:t>Now we find both partial derivatives of each first partial:</a:t>
            </a:r>
            <a:endParaRPr lang="en-US" sz="2400" b="1" dirty="0"/>
          </a:p>
        </p:txBody>
      </p:sp>
      <p:graphicFrame>
        <p:nvGraphicFramePr>
          <p:cNvPr id="5" name="Object 4" descr="start fraction partial derivative squared of f over partial derivative of y partial derivative of x end fraction = start fraction partial derivative of left parenthesis partial derivative of f with respect to partial derivative of x right parenthesis over partial derivative of y end fraction = negative sine of y + e to the x power">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0675" y="3043357"/>
          <a:ext cx="4005279" cy="766938"/>
        </p:xfrm>
        <a:graphic>
          <a:graphicData uri="http://schemas.openxmlformats.org/presentationml/2006/ole">
            <mc:AlternateContent xmlns:mc="http://schemas.openxmlformats.org/markup-compatibility/2006">
              <mc:Choice xmlns:v="urn:schemas-microsoft-com:vml" Requires="v">
                <p:oleObj spid="_x0000_s50222" name="Equation" r:id="rId3" imgW="3632040" imgH="838080" progId="Equation.DSMT4">
                  <p:embed/>
                </p:oleObj>
              </mc:Choice>
              <mc:Fallback>
                <p:oleObj name="Equation" r:id="rId3" imgW="3632040" imgH="838080" progId="Equation.DSMT4">
                  <p:embed/>
                  <p:pic>
                    <p:nvPicPr>
                      <p:cNvPr id="5" name="Object 4" descr="start fraction partial derivative squared of f over partial derivative of y partial derivative of x end fraction = start fraction partial derivative of left parenthesis partial derivative of f with respect to partial derivative of x right parenthesis over partial derivative of y end fraction = negative sine of y + e to the x power">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40675" y="3043357"/>
                        <a:ext cx="4005279" cy="766938"/>
                      </a:xfrm>
                      <a:prstGeom prst="rect">
                        <a:avLst/>
                      </a:prstGeom>
                    </p:spPr>
                  </p:pic>
                </p:oleObj>
              </mc:Fallback>
            </mc:AlternateContent>
          </a:graphicData>
        </a:graphic>
      </p:graphicFrame>
      <p:graphicFrame>
        <p:nvGraphicFramePr>
          <p:cNvPr id="7" name="Object 6" descr="start fraction partial derivative squared of f over partial derivative of x squared end fraction = start fraction partial derivative of left parenthesis partial derivative of f with respect to partial derivative of x right parenthesis over partial derivative of x end fraction = y e to the x power.">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71752" y="4238249"/>
          <a:ext cx="2955002" cy="755151"/>
        </p:xfrm>
        <a:graphic>
          <a:graphicData uri="http://schemas.openxmlformats.org/presentationml/2006/ole">
            <mc:AlternateContent xmlns:mc="http://schemas.openxmlformats.org/markup-compatibility/2006">
              <mc:Choice xmlns:v="urn:schemas-microsoft-com:vml" Requires="v">
                <p:oleObj spid="_x0000_s50223" name="Equation" r:id="rId5" imgW="2679480" imgH="825480" progId="Equation.DSMT4">
                  <p:embed/>
                </p:oleObj>
              </mc:Choice>
              <mc:Fallback>
                <p:oleObj name="Equation" r:id="rId5" imgW="2679480" imgH="825480" progId="Equation.DSMT4">
                  <p:embed/>
                  <p:pic>
                    <p:nvPicPr>
                      <p:cNvPr id="7" name="Object 6" descr="start fraction partial derivative squared of f over partial derivative of x squared end fraction = start fraction partial derivative of left parenthesis partial derivative of f with respect to partial derivative of x right parenthesis over partial derivative of x end fraction = y e to the x power.">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71752" y="4238249"/>
                        <a:ext cx="2955002" cy="755151"/>
                      </a:xfrm>
                      <a:prstGeom prst="rect">
                        <a:avLst/>
                      </a:prstGeom>
                    </p:spPr>
                  </p:pic>
                </p:oleObj>
              </mc:Fallback>
            </mc:AlternateContent>
          </a:graphicData>
        </a:graphic>
      </p:graphicFrame>
      <p:graphicFrame>
        <p:nvGraphicFramePr>
          <p:cNvPr id="6" name="Object 5" descr="start fraction partial derivative of squared f over partial derivative of x partial derivative of y end fraction = start fraction partial derivative of over partial derivative of x end fraction left parenthesis partial derivative of f with respect to partial derivative of y right parenthesis = negative sine of y + e to the x power">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730966" y="2971800"/>
          <a:ext cx="4005279" cy="789129"/>
        </p:xfrm>
        <a:graphic>
          <a:graphicData uri="http://schemas.openxmlformats.org/presentationml/2006/ole">
            <mc:AlternateContent xmlns:mc="http://schemas.openxmlformats.org/markup-compatibility/2006">
              <mc:Choice xmlns:v="urn:schemas-microsoft-com:vml" Requires="v">
                <p:oleObj spid="_x0000_s50224" name="Equation" r:id="rId7" imgW="3632040" imgH="863280" progId="Equation.DSMT4">
                  <p:embed/>
                </p:oleObj>
              </mc:Choice>
              <mc:Fallback>
                <p:oleObj name="Equation" r:id="rId7" imgW="3632040" imgH="863280" progId="Equation.DSMT4">
                  <p:embed/>
                  <p:pic>
                    <p:nvPicPr>
                      <p:cNvPr id="6" name="Object 5" descr="start fraction partial derivative of squared f over partial derivative of x partial derivative of y end fraction = start fraction partial derivative of over partial derivative of x end fraction left parenthesis partial derivative of f with respect to partial derivative of y right parenthesis = negative sine of y + e to the x power">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730966" y="2971800"/>
                        <a:ext cx="4005279" cy="789129"/>
                      </a:xfrm>
                      <a:prstGeom prst="rect">
                        <a:avLst/>
                      </a:prstGeom>
                    </p:spPr>
                  </p:pic>
                </p:oleObj>
              </mc:Fallback>
            </mc:AlternateContent>
          </a:graphicData>
        </a:graphic>
      </p:graphicFrame>
      <p:graphicFrame>
        <p:nvGraphicFramePr>
          <p:cNvPr id="8" name="Object 7" descr="start fraction partial derivative squared of f over partial derivative of y squared end fraction = start fraction partial derivative of left parenthesis partial derivative of f with respect to partial derivative of y right parenthesis over partial derivative of y end fraction = negative x cosine of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851435" y="4238961"/>
          <a:ext cx="3569801" cy="790239"/>
        </p:xfrm>
        <a:graphic>
          <a:graphicData uri="http://schemas.openxmlformats.org/presentationml/2006/ole">
            <mc:AlternateContent xmlns:mc="http://schemas.openxmlformats.org/markup-compatibility/2006">
              <mc:Choice xmlns:v="urn:schemas-microsoft-com:vml" Requires="v">
                <p:oleObj spid="_x0000_s50225" name="Equation" r:id="rId9" imgW="3238200" imgH="863280" progId="Equation.DSMT4">
                  <p:embed/>
                </p:oleObj>
              </mc:Choice>
              <mc:Fallback>
                <p:oleObj name="Equation" r:id="rId9" imgW="3238200" imgH="863280" progId="Equation.DSMT4">
                  <p:embed/>
                  <p:pic>
                    <p:nvPicPr>
                      <p:cNvPr id="8" name="Object 7" descr="start fraction partial derivative squared of f over partial derivative of y squared end fraction = start fraction partial derivative of left parenthesis partial derivative of f with respect to partial derivative of y right parenthesis over partial derivative of y end fraction = negative x cosine of y.">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851435" y="4238961"/>
                        <a:ext cx="3569801" cy="790239"/>
                      </a:xfrm>
                      <a:prstGeom prst="rect">
                        <a:avLst/>
                      </a:prstGeom>
                    </p:spPr>
                  </p:pic>
                </p:oleObj>
              </mc:Fallback>
            </mc:AlternateContent>
          </a:graphicData>
        </a:graphic>
      </p:graphicFrame>
    </p:spTree>
    <p:extLst>
      <p:ext uri="{BB962C8B-B14F-4D97-AF65-F5344CB8AC3E}">
        <p14:creationId xmlns:p14="http://schemas.microsoft.com/office/powerpoint/2010/main" val="1852003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Mixed Derivative Theorem </a:t>
            </a:r>
            <a:r>
              <a:rPr lang="en-IN" sz="2000" b="0" dirty="0"/>
              <a:t>(1 of 2)</a:t>
            </a:r>
          </a:p>
        </p:txBody>
      </p:sp>
      <p:sp>
        <p:nvSpPr>
          <p:cNvPr id="3" name="Content Placeholder 2"/>
          <p:cNvSpPr>
            <a:spLocks noGrp="1"/>
          </p:cNvSpPr>
          <p:nvPr>
            <p:ph idx="1"/>
          </p:nvPr>
        </p:nvSpPr>
        <p:spPr>
          <a:xfrm>
            <a:off x="457200" y="1600201"/>
            <a:ext cx="8229600" cy="457200"/>
          </a:xfrm>
        </p:spPr>
        <p:txBody>
          <a:bodyPr/>
          <a:lstStyle/>
          <a:p>
            <a:pPr marL="0" indent="0">
              <a:buNone/>
            </a:pPr>
            <a:r>
              <a:rPr lang="en-IN" sz="2400" b="1" dirty="0"/>
              <a:t>Theorem—The Mixed Derivative Theorem</a:t>
            </a:r>
          </a:p>
        </p:txBody>
      </p:sp>
      <p:sp>
        <p:nvSpPr>
          <p:cNvPr id="19" name="Content Placeholder 18"/>
          <p:cNvSpPr>
            <a:spLocks noGrp="1"/>
          </p:cNvSpPr>
          <p:nvPr>
            <p:ph idx="13"/>
          </p:nvPr>
        </p:nvSpPr>
        <p:spPr>
          <a:xfrm>
            <a:off x="457200" y="2173627"/>
            <a:ext cx="381000" cy="451361"/>
          </a:xfrm>
        </p:spPr>
        <p:txBody>
          <a:bodyPr/>
          <a:lstStyle/>
          <a:p>
            <a:pPr marL="0" indent="0">
              <a:buNone/>
            </a:pPr>
            <a:r>
              <a:rPr lang="en-IN" sz="2400" dirty="0"/>
              <a:t>If</a:t>
            </a:r>
          </a:p>
        </p:txBody>
      </p:sp>
      <p:graphicFrame>
        <p:nvGraphicFramePr>
          <p:cNvPr id="29" name="Object 28"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07417" y="2205267"/>
          <a:ext cx="1094898" cy="344011"/>
        </p:xfrm>
        <a:graphic>
          <a:graphicData uri="http://schemas.openxmlformats.org/presentationml/2006/ole">
            <mc:AlternateContent xmlns:mc="http://schemas.openxmlformats.org/markup-compatibility/2006">
              <mc:Choice xmlns:v="urn:schemas-microsoft-com:vml" Requires="v">
                <p:oleObj spid="_x0000_s51246" name="Equation" r:id="rId3" imgW="901440" imgH="342720" progId="Equation.DSMT4">
                  <p:embed/>
                </p:oleObj>
              </mc:Choice>
              <mc:Fallback>
                <p:oleObj name="Equation" r:id="rId3" imgW="901440" imgH="342720" progId="Equation.DSMT4">
                  <p:embed/>
                  <p:pic>
                    <p:nvPicPr>
                      <p:cNvPr id="29" name="Object 28"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907417" y="2205267"/>
                        <a:ext cx="1094898" cy="344011"/>
                      </a:xfrm>
                      <a:prstGeom prst="rect">
                        <a:avLst/>
                      </a:prstGeom>
                    </p:spPr>
                  </p:pic>
                </p:oleObj>
              </mc:Fallback>
            </mc:AlternateContent>
          </a:graphicData>
        </a:graphic>
      </p:graphicFrame>
      <p:sp>
        <p:nvSpPr>
          <p:cNvPr id="20" name="Content Placeholder 19"/>
          <p:cNvSpPr>
            <a:spLocks noGrp="1"/>
          </p:cNvSpPr>
          <p:nvPr>
            <p:ph idx="14"/>
          </p:nvPr>
        </p:nvSpPr>
        <p:spPr>
          <a:xfrm>
            <a:off x="2133600" y="2173628"/>
            <a:ext cx="3581401" cy="407292"/>
          </a:xfrm>
        </p:spPr>
        <p:txBody>
          <a:bodyPr/>
          <a:lstStyle/>
          <a:p>
            <a:pPr marL="0" indent="0">
              <a:buNone/>
            </a:pPr>
            <a:r>
              <a:rPr lang="en-IN" sz="2400" dirty="0"/>
              <a:t>and its partial derivatives</a:t>
            </a:r>
          </a:p>
        </p:txBody>
      </p:sp>
      <p:graphicFrame>
        <p:nvGraphicFramePr>
          <p:cNvPr id="30" name="Object 29" descr="f sub x, f sub y, f sub start expression x y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795963" y="2167844"/>
          <a:ext cx="1543050" cy="419100"/>
        </p:xfrm>
        <a:graphic>
          <a:graphicData uri="http://schemas.openxmlformats.org/presentationml/2006/ole">
            <mc:AlternateContent xmlns:mc="http://schemas.openxmlformats.org/markup-compatibility/2006">
              <mc:Choice xmlns:v="urn:schemas-microsoft-com:vml" Requires="v">
                <p:oleObj spid="_x0000_s51247" name="Equation" r:id="rId5" imgW="1269720" imgH="419040" progId="Equation.DSMT4">
                  <p:embed/>
                </p:oleObj>
              </mc:Choice>
              <mc:Fallback>
                <p:oleObj name="Equation" r:id="rId5" imgW="1269720" imgH="419040" progId="Equation.DSMT4">
                  <p:embed/>
                  <p:pic>
                    <p:nvPicPr>
                      <p:cNvPr id="30" name="Object 29" descr="f sub x, f sub y, f sub start expression x y end express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795963" y="2167844"/>
                        <a:ext cx="1543050" cy="419100"/>
                      </a:xfrm>
                      <a:prstGeom prst="rect">
                        <a:avLst/>
                      </a:prstGeom>
                    </p:spPr>
                  </p:pic>
                </p:oleObj>
              </mc:Fallback>
            </mc:AlternateContent>
          </a:graphicData>
        </a:graphic>
      </p:graphicFrame>
      <p:sp>
        <p:nvSpPr>
          <p:cNvPr id="21" name="Content Placeholder 20"/>
          <p:cNvSpPr>
            <a:spLocks noGrp="1"/>
          </p:cNvSpPr>
          <p:nvPr>
            <p:ph idx="15"/>
          </p:nvPr>
        </p:nvSpPr>
        <p:spPr>
          <a:xfrm>
            <a:off x="7477698" y="2161199"/>
            <a:ext cx="685800" cy="419721"/>
          </a:xfrm>
        </p:spPr>
        <p:txBody>
          <a:bodyPr/>
          <a:lstStyle/>
          <a:p>
            <a:pPr marL="0" indent="0">
              <a:buNone/>
            </a:pPr>
            <a:r>
              <a:rPr lang="en-IN" sz="2400" dirty="0"/>
              <a:t>and</a:t>
            </a:r>
          </a:p>
        </p:txBody>
      </p:sp>
      <p:graphicFrame>
        <p:nvGraphicFramePr>
          <p:cNvPr id="31" name="Object 30" descr="f sub start expression y x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4905" y="2723979"/>
          <a:ext cx="461962" cy="419100"/>
        </p:xfrm>
        <a:graphic>
          <a:graphicData uri="http://schemas.openxmlformats.org/presentationml/2006/ole">
            <mc:AlternateContent xmlns:mc="http://schemas.openxmlformats.org/markup-compatibility/2006">
              <mc:Choice xmlns:v="urn:schemas-microsoft-com:vml" Requires="v">
                <p:oleObj spid="_x0000_s51248" name="Equation" r:id="rId7" imgW="380880" imgH="419040" progId="Equation.DSMT4">
                  <p:embed/>
                </p:oleObj>
              </mc:Choice>
              <mc:Fallback>
                <p:oleObj name="Equation" r:id="rId7" imgW="380880" imgH="419040" progId="Equation.DSMT4">
                  <p:embed/>
                  <p:pic>
                    <p:nvPicPr>
                      <p:cNvPr id="31" name="Object 30" descr="f sub start expression y x end expression">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54905" y="2723979"/>
                        <a:ext cx="461962" cy="419100"/>
                      </a:xfrm>
                      <a:prstGeom prst="rect">
                        <a:avLst/>
                      </a:prstGeom>
                    </p:spPr>
                  </p:pic>
                </p:oleObj>
              </mc:Fallback>
            </mc:AlternateContent>
          </a:graphicData>
        </a:graphic>
      </p:graphicFrame>
      <p:sp>
        <p:nvSpPr>
          <p:cNvPr id="22" name="Content Placeholder 21"/>
          <p:cNvSpPr>
            <a:spLocks noGrp="1"/>
          </p:cNvSpPr>
          <p:nvPr>
            <p:ph idx="16"/>
          </p:nvPr>
        </p:nvSpPr>
        <p:spPr>
          <a:xfrm>
            <a:off x="1066799" y="2723979"/>
            <a:ext cx="7096699" cy="407783"/>
          </a:xfrm>
        </p:spPr>
        <p:txBody>
          <a:bodyPr/>
          <a:lstStyle/>
          <a:p>
            <a:pPr marL="0" indent="0">
              <a:buNone/>
            </a:pPr>
            <a:r>
              <a:rPr lang="en-IN" sz="2400" dirty="0"/>
              <a:t>are defined throughout an open region containing a</a:t>
            </a:r>
          </a:p>
        </p:txBody>
      </p:sp>
      <p:sp>
        <p:nvSpPr>
          <p:cNvPr id="23" name="Content Placeholder 22"/>
          <p:cNvSpPr>
            <a:spLocks noGrp="1"/>
          </p:cNvSpPr>
          <p:nvPr>
            <p:ph idx="17"/>
          </p:nvPr>
        </p:nvSpPr>
        <p:spPr>
          <a:xfrm>
            <a:off x="457200" y="3230753"/>
            <a:ext cx="6629400" cy="451228"/>
          </a:xfrm>
        </p:spPr>
        <p:txBody>
          <a:bodyPr/>
          <a:lstStyle/>
          <a:p>
            <a:pPr marL="0" indent="0">
              <a:buNone/>
            </a:pPr>
            <a:r>
              <a:rPr lang="en-IN" sz="2400" dirty="0"/>
              <a:t>point (</a:t>
            </a:r>
            <a:r>
              <a:rPr lang="en-IN" sz="2400" i="1" dirty="0"/>
              <a:t>a</a:t>
            </a:r>
            <a:r>
              <a:rPr lang="en-IN" sz="2400" dirty="0"/>
              <a:t>, </a:t>
            </a:r>
            <a:r>
              <a:rPr lang="en-IN" sz="2400" i="1" dirty="0"/>
              <a:t>b</a:t>
            </a:r>
            <a:r>
              <a:rPr lang="en-IN" sz="2400" dirty="0"/>
              <a:t>) and are all continuous at (</a:t>
            </a:r>
            <a:r>
              <a:rPr lang="en-IN" sz="2400" i="1" dirty="0"/>
              <a:t>a</a:t>
            </a:r>
            <a:r>
              <a:rPr lang="en-IN" sz="2400" dirty="0"/>
              <a:t>, </a:t>
            </a:r>
            <a:r>
              <a:rPr lang="en-IN" sz="2400" i="1" dirty="0"/>
              <a:t>b</a:t>
            </a:r>
            <a:r>
              <a:rPr lang="en-IN" sz="2400" dirty="0"/>
              <a:t>), then</a:t>
            </a:r>
          </a:p>
        </p:txBody>
      </p:sp>
      <p:graphicFrame>
        <p:nvGraphicFramePr>
          <p:cNvPr id="32" name="Object 31" descr="f sub start expression x y end expression (a, b) = f sub start expression y x end expression (a, b).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96996" y="4044659"/>
          <a:ext cx="3350006" cy="484061"/>
        </p:xfrm>
        <a:graphic>
          <a:graphicData uri="http://schemas.openxmlformats.org/presentationml/2006/ole">
            <mc:AlternateContent xmlns:mc="http://schemas.openxmlformats.org/markup-compatibility/2006">
              <mc:Choice xmlns:v="urn:schemas-microsoft-com:vml" Requires="v">
                <p:oleObj spid="_x0000_s51249" name="Equation" r:id="rId9" imgW="2412720" imgH="419040" progId="Equation.DSMT4">
                  <p:embed/>
                </p:oleObj>
              </mc:Choice>
              <mc:Fallback>
                <p:oleObj name="Equation" r:id="rId9" imgW="2412720" imgH="419040" progId="Equation.DSMT4">
                  <p:embed/>
                  <p:pic>
                    <p:nvPicPr>
                      <p:cNvPr id="32" name="Object 31" descr="f sub start expression x y end expression (a, b) = f sub start expression y x end expression (a, b). ">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896996" y="4044659"/>
                        <a:ext cx="3350006" cy="484061"/>
                      </a:xfrm>
                      <a:prstGeom prst="rect">
                        <a:avLst/>
                      </a:prstGeom>
                    </p:spPr>
                  </p:pic>
                </p:oleObj>
              </mc:Fallback>
            </mc:AlternateContent>
          </a:graphicData>
        </a:graphic>
      </p:graphicFrame>
    </p:spTree>
    <p:extLst>
      <p:ext uri="{BB962C8B-B14F-4D97-AF65-F5344CB8AC3E}">
        <p14:creationId xmlns:p14="http://schemas.microsoft.com/office/powerpoint/2010/main" val="473652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IN" dirty="0"/>
              <a:t>The Mixed Derivative Theorem </a:t>
            </a:r>
            <a:r>
              <a:rPr lang="en-IN" sz="2000" b="0" dirty="0"/>
              <a:t>(2 of 2)</a:t>
            </a:r>
          </a:p>
        </p:txBody>
      </p:sp>
      <p:sp>
        <p:nvSpPr>
          <p:cNvPr id="3" name="Content Placeholder 2"/>
          <p:cNvSpPr>
            <a:spLocks noGrp="1"/>
          </p:cNvSpPr>
          <p:nvPr>
            <p:ph idx="1"/>
          </p:nvPr>
        </p:nvSpPr>
        <p:spPr>
          <a:xfrm>
            <a:off x="457200" y="1600200"/>
            <a:ext cx="2209800" cy="415887"/>
          </a:xfrm>
        </p:spPr>
        <p:txBody>
          <a:bodyPr/>
          <a:lstStyle/>
          <a:p>
            <a:pPr marL="0" indent="0">
              <a:buNone/>
            </a:pPr>
            <a:r>
              <a:rPr lang="en-IN" sz="2400" b="1" dirty="0"/>
              <a:t>Example:</a:t>
            </a:r>
            <a:r>
              <a:rPr lang="en-IN" sz="2400" dirty="0"/>
              <a:t> Find</a:t>
            </a:r>
          </a:p>
        </p:txBody>
      </p:sp>
      <p:graphicFrame>
        <p:nvGraphicFramePr>
          <p:cNvPr id="14" name="Object 13" descr="start fraction partial derivative squared of w over partial derivative of x partial derivative of y end fraction if">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84156" y="1438071"/>
          <a:ext cx="1000764" cy="771932"/>
        </p:xfrm>
        <a:graphic>
          <a:graphicData uri="http://schemas.openxmlformats.org/presentationml/2006/ole">
            <mc:AlternateContent xmlns:mc="http://schemas.openxmlformats.org/markup-compatibility/2006">
              <mc:Choice xmlns:v="urn:schemas-microsoft-com:vml" Requires="v">
                <p:oleObj spid="_x0000_s52270" name="Equation" r:id="rId3" imgW="901440" imgH="838080" progId="Equation.DSMT4">
                  <p:embed/>
                </p:oleObj>
              </mc:Choice>
              <mc:Fallback>
                <p:oleObj name="Equation" r:id="rId3" imgW="901440" imgH="838080" progId="Equation.DSMT4">
                  <p:embed/>
                  <p:pic>
                    <p:nvPicPr>
                      <p:cNvPr id="14" name="Object 13" descr="start fraction partial derivative squared of w over partial derivative of x partial derivative of y end fraction if">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784156" y="1438071"/>
                        <a:ext cx="1000764" cy="771932"/>
                      </a:xfrm>
                      <a:prstGeom prst="rect">
                        <a:avLst/>
                      </a:prstGeom>
                    </p:spPr>
                  </p:pic>
                </p:oleObj>
              </mc:Fallback>
            </mc:AlternateContent>
          </a:graphicData>
        </a:graphic>
      </p:graphicFrame>
      <p:graphicFrame>
        <p:nvGraphicFramePr>
          <p:cNvPr id="15" name="Object 14" descr="w = x y + start fraction e to the y power over y squared + 1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595031" y="2303408"/>
          <a:ext cx="1953939" cy="709175"/>
        </p:xfrm>
        <a:graphic>
          <a:graphicData uri="http://schemas.openxmlformats.org/presentationml/2006/ole">
            <mc:AlternateContent xmlns:mc="http://schemas.openxmlformats.org/markup-compatibility/2006">
              <mc:Choice xmlns:v="urn:schemas-microsoft-com:vml" Requires="v">
                <p:oleObj spid="_x0000_s52271" name="Equation" r:id="rId5" imgW="1917360" imgH="838080" progId="Equation.DSMT4">
                  <p:embed/>
                </p:oleObj>
              </mc:Choice>
              <mc:Fallback>
                <p:oleObj name="Equation" r:id="rId5" imgW="1917360" imgH="838080" progId="Equation.DSMT4">
                  <p:embed/>
                  <p:pic>
                    <p:nvPicPr>
                      <p:cNvPr id="15" name="Object 14" descr="w = x y + start fraction e to the y power over y squared + 1 end fract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595031" y="2303408"/>
                        <a:ext cx="1953939" cy="709175"/>
                      </a:xfrm>
                      <a:prstGeom prst="rect">
                        <a:avLst/>
                      </a:prstGeom>
                    </p:spPr>
                  </p:pic>
                </p:oleObj>
              </mc:Fallback>
            </mc:AlternateContent>
          </a:graphicData>
        </a:graphic>
      </p:graphicFrame>
      <p:sp>
        <p:nvSpPr>
          <p:cNvPr id="4" name="Content Placeholder 3"/>
          <p:cNvSpPr>
            <a:spLocks noGrp="1"/>
          </p:cNvSpPr>
          <p:nvPr>
            <p:ph idx="13"/>
          </p:nvPr>
        </p:nvSpPr>
        <p:spPr>
          <a:xfrm>
            <a:off x="457200" y="3113894"/>
            <a:ext cx="8229600" cy="1147911"/>
          </a:xfrm>
        </p:spPr>
        <p:txBody>
          <a:bodyPr/>
          <a:lstStyle/>
          <a:p>
            <a:pPr marL="0" indent="0">
              <a:buNone/>
            </a:pPr>
            <a:r>
              <a:rPr lang="en-IN" sz="2400" b="1" dirty="0"/>
              <a:t>Solution: </a:t>
            </a:r>
            <a:r>
              <a:rPr lang="en-IN" sz="2400" dirty="0"/>
              <a:t>If</a:t>
            </a:r>
            <a:r>
              <a:rPr lang="en-IN" sz="2400" b="1" dirty="0"/>
              <a:t> </a:t>
            </a:r>
            <a:r>
              <a:rPr lang="en-IN" sz="2400" dirty="0"/>
              <a:t>we interchange the order of differentiation and differentiate first with respect to </a:t>
            </a:r>
            <a:r>
              <a:rPr lang="en-IN" sz="2400" i="1" dirty="0"/>
              <a:t>x </a:t>
            </a:r>
            <a:r>
              <a:rPr lang="en-IN" sz="2400" dirty="0"/>
              <a:t>we get the answer more quickly. In two steps,</a:t>
            </a:r>
          </a:p>
        </p:txBody>
      </p:sp>
      <p:graphicFrame>
        <p:nvGraphicFramePr>
          <p:cNvPr id="16" name="Object 15" descr="partial derivative of w with respect to partial derivative of x = y and start fraction partial derivative squared of w over partial derivative of y partial derivative of x end fraction =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078005" y="4358683"/>
          <a:ext cx="2987991" cy="709535"/>
        </p:xfrm>
        <a:graphic>
          <a:graphicData uri="http://schemas.openxmlformats.org/presentationml/2006/ole">
            <mc:AlternateContent xmlns:mc="http://schemas.openxmlformats.org/markup-compatibility/2006">
              <mc:Choice xmlns:v="urn:schemas-microsoft-com:vml" Requires="v">
                <p:oleObj spid="_x0000_s52272" name="Equation" r:id="rId7" imgW="2933640" imgH="838080" progId="Equation.DSMT4">
                  <p:embed/>
                </p:oleObj>
              </mc:Choice>
              <mc:Fallback>
                <p:oleObj name="Equation" r:id="rId7" imgW="2933640" imgH="838080" progId="Equation.DSMT4">
                  <p:embed/>
                  <p:pic>
                    <p:nvPicPr>
                      <p:cNvPr id="16" name="Object 15" descr="partial derivative of w with respect to partial derivative of x = y and start fraction partial derivative squared of w over partial derivative of y partial derivative of x end fraction = 1.">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3078005" y="4358683"/>
                        <a:ext cx="2987991" cy="709535"/>
                      </a:xfrm>
                      <a:prstGeom prst="rect">
                        <a:avLst/>
                      </a:prstGeom>
                    </p:spPr>
                  </p:pic>
                </p:oleObj>
              </mc:Fallback>
            </mc:AlternateContent>
          </a:graphicData>
        </a:graphic>
      </p:graphicFrame>
      <p:sp>
        <p:nvSpPr>
          <p:cNvPr id="5" name="Content Placeholder 4"/>
          <p:cNvSpPr>
            <a:spLocks noGrp="1"/>
          </p:cNvSpPr>
          <p:nvPr>
            <p:ph idx="14"/>
          </p:nvPr>
        </p:nvSpPr>
        <p:spPr>
          <a:xfrm>
            <a:off x="443753" y="5150556"/>
            <a:ext cx="6795247" cy="434786"/>
          </a:xfrm>
        </p:spPr>
        <p:txBody>
          <a:bodyPr/>
          <a:lstStyle/>
          <a:p>
            <a:pPr marL="0" indent="0">
              <a:buNone/>
            </a:pPr>
            <a:r>
              <a:rPr lang="en-IN" sz="2400" dirty="0"/>
              <a:t>If we differentiate first with respect to </a:t>
            </a:r>
            <a:r>
              <a:rPr lang="en-IN" sz="2400" i="1" dirty="0"/>
              <a:t>y</a:t>
            </a:r>
            <a:r>
              <a:rPr lang="en-IN" sz="2400" dirty="0"/>
              <a:t>, we obtain</a:t>
            </a:r>
          </a:p>
        </p:txBody>
      </p:sp>
      <p:graphicFrame>
        <p:nvGraphicFramePr>
          <p:cNvPr id="17" name="Object 16" descr="start fraction partial derivative squared of w over partial derivative of x partial derivative of y end fraction =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19557" y="5627298"/>
          <a:ext cx="983916" cy="641071"/>
        </p:xfrm>
        <a:graphic>
          <a:graphicData uri="http://schemas.openxmlformats.org/presentationml/2006/ole">
            <mc:AlternateContent xmlns:mc="http://schemas.openxmlformats.org/markup-compatibility/2006">
              <mc:Choice xmlns:v="urn:schemas-microsoft-com:vml" Requires="v">
                <p:oleObj spid="_x0000_s52273" name="Equation" r:id="rId9" imgW="1054080" imgH="825480" progId="Equation.DSMT4">
                  <p:embed/>
                </p:oleObj>
              </mc:Choice>
              <mc:Fallback>
                <p:oleObj name="Equation" r:id="rId9" imgW="1054080" imgH="825480" progId="Equation.DSMT4">
                  <p:embed/>
                  <p:pic>
                    <p:nvPicPr>
                      <p:cNvPr id="17" name="Object 16" descr="start fraction partial derivative squared of w over partial derivative of x partial derivative of y end fraction = 1">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19557" y="5627298"/>
                        <a:ext cx="983916" cy="641071"/>
                      </a:xfrm>
                      <a:prstGeom prst="rect">
                        <a:avLst/>
                      </a:prstGeom>
                    </p:spPr>
                  </p:pic>
                </p:oleObj>
              </mc:Fallback>
            </mc:AlternateContent>
          </a:graphicData>
        </a:graphic>
      </p:graphicFrame>
      <p:sp>
        <p:nvSpPr>
          <p:cNvPr id="6" name="Content Placeholder 5"/>
          <p:cNvSpPr>
            <a:spLocks noGrp="1"/>
          </p:cNvSpPr>
          <p:nvPr>
            <p:ph idx="15"/>
          </p:nvPr>
        </p:nvSpPr>
        <p:spPr>
          <a:xfrm>
            <a:off x="1524000" y="5734336"/>
            <a:ext cx="6096000" cy="411296"/>
          </a:xfrm>
        </p:spPr>
        <p:txBody>
          <a:bodyPr/>
          <a:lstStyle/>
          <a:p>
            <a:pPr marL="0" indent="0">
              <a:buNone/>
            </a:pPr>
            <a:r>
              <a:rPr lang="en-IN" sz="2400" dirty="0"/>
              <a:t>as well. We can differentiate in either order.</a:t>
            </a:r>
          </a:p>
        </p:txBody>
      </p:sp>
    </p:spTree>
    <p:extLst>
      <p:ext uri="{BB962C8B-B14F-4D97-AF65-F5344CB8AC3E}">
        <p14:creationId xmlns:p14="http://schemas.microsoft.com/office/powerpoint/2010/main" val="3880678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Partial Derivatives of Still Higher Order</a:t>
            </a:r>
          </a:p>
        </p:txBody>
      </p:sp>
      <p:sp>
        <p:nvSpPr>
          <p:cNvPr id="3" name="Content Placeholder 2"/>
          <p:cNvSpPr>
            <a:spLocks noGrp="1"/>
          </p:cNvSpPr>
          <p:nvPr>
            <p:ph idx="1"/>
          </p:nvPr>
        </p:nvSpPr>
        <p:spPr>
          <a:xfrm>
            <a:off x="457200" y="1600201"/>
            <a:ext cx="2514600" cy="475991"/>
          </a:xfrm>
        </p:spPr>
        <p:txBody>
          <a:bodyPr/>
          <a:lstStyle/>
          <a:p>
            <a:pPr marL="0" indent="0">
              <a:buNone/>
            </a:pPr>
            <a:r>
              <a:rPr lang="en-IN" b="1" dirty="0"/>
              <a:t>Example:</a:t>
            </a:r>
            <a:r>
              <a:rPr lang="en-IN" dirty="0"/>
              <a:t> Find</a:t>
            </a:r>
          </a:p>
        </p:txBody>
      </p:sp>
      <p:graphicFrame>
        <p:nvGraphicFramePr>
          <p:cNvPr id="4" name="Object 3" descr="f sub start expression y x y z end expression if f of x, y and z = 1 minus 2 x y squared z + x square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073706" y="1595180"/>
          <a:ext cx="5127625" cy="481012"/>
        </p:xfrm>
        <a:graphic>
          <a:graphicData uri="http://schemas.openxmlformats.org/presentationml/2006/ole">
            <mc:AlternateContent xmlns:mc="http://schemas.openxmlformats.org/markup-compatibility/2006">
              <mc:Choice xmlns:v="urn:schemas-microsoft-com:vml" Requires="v">
                <p:oleObj spid="_x0000_s53305" name="Equation" r:id="rId3" imgW="4063680" imgH="457200" progId="Equation.DSMT4">
                  <p:embed/>
                </p:oleObj>
              </mc:Choice>
              <mc:Fallback>
                <p:oleObj name="Equation" r:id="rId3" imgW="4063680" imgH="457200" progId="Equation.DSMT4">
                  <p:embed/>
                  <p:pic>
                    <p:nvPicPr>
                      <p:cNvPr id="4" name="Object 3" descr="f sub start expression y x y z end expression if f of x, y and z = 1 minus 2 x y squared z + x square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073706" y="1595180"/>
                        <a:ext cx="5127625" cy="481012"/>
                      </a:xfrm>
                      <a:prstGeom prst="rect">
                        <a:avLst/>
                      </a:prstGeom>
                    </p:spPr>
                  </p:pic>
                </p:oleObj>
              </mc:Fallback>
            </mc:AlternateContent>
          </a:graphicData>
        </a:graphic>
      </p:graphicFrame>
      <p:sp>
        <p:nvSpPr>
          <p:cNvPr id="5" name="Content Placeholder 4"/>
          <p:cNvSpPr>
            <a:spLocks noGrp="1"/>
          </p:cNvSpPr>
          <p:nvPr>
            <p:ph idx="13"/>
          </p:nvPr>
        </p:nvSpPr>
        <p:spPr>
          <a:xfrm>
            <a:off x="457200" y="2286000"/>
            <a:ext cx="8229600" cy="1371600"/>
          </a:xfrm>
        </p:spPr>
        <p:txBody>
          <a:bodyPr/>
          <a:lstStyle/>
          <a:p>
            <a:pPr marL="0" indent="0">
              <a:buNone/>
            </a:pPr>
            <a:r>
              <a:rPr lang="en-IN" b="1" dirty="0"/>
              <a:t>Solution:</a:t>
            </a:r>
            <a:r>
              <a:rPr lang="en-IN" dirty="0"/>
              <a:t> We first differentiate with respect to the variable </a:t>
            </a:r>
            <a:r>
              <a:rPr lang="en-IN" i="1" dirty="0"/>
              <a:t>y</a:t>
            </a:r>
            <a:r>
              <a:rPr lang="en-IN" dirty="0"/>
              <a:t>, then </a:t>
            </a:r>
            <a:r>
              <a:rPr lang="en-IN" i="1" dirty="0"/>
              <a:t>x</a:t>
            </a:r>
            <a:r>
              <a:rPr lang="en-IN" dirty="0"/>
              <a:t>, then </a:t>
            </a:r>
            <a:r>
              <a:rPr lang="en-IN" i="1" dirty="0"/>
              <a:t>y </a:t>
            </a:r>
            <a:r>
              <a:rPr lang="en-IN" dirty="0"/>
              <a:t>again, and finally with respect to </a:t>
            </a:r>
            <a:r>
              <a:rPr lang="en-IN" i="1" dirty="0"/>
              <a:t>z</a:t>
            </a:r>
            <a:r>
              <a:rPr lang="en-IN" dirty="0"/>
              <a:t>:</a:t>
            </a:r>
            <a:endParaRPr lang="en-US" b="1" dirty="0"/>
          </a:p>
        </p:txBody>
      </p:sp>
      <p:graphicFrame>
        <p:nvGraphicFramePr>
          <p:cNvPr id="6" name="Object 5" descr="f sub y = negative 4 x y z + x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068161" y="3722645"/>
          <a:ext cx="2647315" cy="527368"/>
        </p:xfrm>
        <a:graphic>
          <a:graphicData uri="http://schemas.openxmlformats.org/presentationml/2006/ole">
            <mc:AlternateContent xmlns:mc="http://schemas.openxmlformats.org/markup-compatibility/2006">
              <mc:Choice xmlns:v="urn:schemas-microsoft-com:vml" Requires="v">
                <p:oleObj spid="_x0000_s53306" name="Equation" r:id="rId5" imgW="1904760" imgH="457200" progId="Equation.DSMT4">
                  <p:embed/>
                </p:oleObj>
              </mc:Choice>
              <mc:Fallback>
                <p:oleObj name="Equation" r:id="rId5" imgW="1904760" imgH="457200" progId="Equation.DSMT4">
                  <p:embed/>
                  <p:pic>
                    <p:nvPicPr>
                      <p:cNvPr id="6" name="Object 5" descr="f sub y = negative 4 x y z + x squared">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068161" y="3722645"/>
                        <a:ext cx="2647315" cy="527368"/>
                      </a:xfrm>
                      <a:prstGeom prst="rect">
                        <a:avLst/>
                      </a:prstGeom>
                    </p:spPr>
                  </p:pic>
                </p:oleObj>
              </mc:Fallback>
            </mc:AlternateContent>
          </a:graphicData>
        </a:graphic>
      </p:graphicFrame>
      <p:graphicFrame>
        <p:nvGraphicFramePr>
          <p:cNvPr id="7" name="Object 6" descr="f sub start expression y x end expression = negative 4 y z + 2 x">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971800" y="4393629"/>
          <a:ext cx="2665412" cy="484188"/>
        </p:xfrm>
        <a:graphic>
          <a:graphicData uri="http://schemas.openxmlformats.org/presentationml/2006/ole">
            <mc:AlternateContent xmlns:mc="http://schemas.openxmlformats.org/markup-compatibility/2006">
              <mc:Choice xmlns:v="urn:schemas-microsoft-com:vml" Requires="v">
                <p:oleObj spid="_x0000_s53307" name="Equation" r:id="rId7" imgW="1917360" imgH="419040" progId="Equation.DSMT4">
                  <p:embed/>
                </p:oleObj>
              </mc:Choice>
              <mc:Fallback>
                <p:oleObj name="Equation" r:id="rId7" imgW="1917360" imgH="419040" progId="Equation.DSMT4">
                  <p:embed/>
                  <p:pic>
                    <p:nvPicPr>
                      <p:cNvPr id="7" name="Object 6" descr="f sub start expression y x end expression = negative 4 y z + 2 x">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971800" y="4393629"/>
                        <a:ext cx="2665412" cy="484188"/>
                      </a:xfrm>
                      <a:prstGeom prst="rect">
                        <a:avLst/>
                      </a:prstGeom>
                    </p:spPr>
                  </p:pic>
                </p:oleObj>
              </mc:Fallback>
            </mc:AlternateContent>
          </a:graphicData>
        </a:graphic>
      </p:graphicFrame>
      <p:graphicFrame>
        <p:nvGraphicFramePr>
          <p:cNvPr id="8" name="Object 7" descr="f sub start expression y x y end expression = negative 4 z">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68231" y="4993537"/>
          <a:ext cx="1765300" cy="484188"/>
        </p:xfrm>
        <a:graphic>
          <a:graphicData uri="http://schemas.openxmlformats.org/presentationml/2006/ole">
            <mc:AlternateContent xmlns:mc="http://schemas.openxmlformats.org/markup-compatibility/2006">
              <mc:Choice xmlns:v="urn:schemas-microsoft-com:vml" Requires="v">
                <p:oleObj spid="_x0000_s53308" name="Equation" r:id="rId9" imgW="1269720" imgH="419040" progId="Equation.DSMT4">
                  <p:embed/>
                </p:oleObj>
              </mc:Choice>
              <mc:Fallback>
                <p:oleObj name="Equation" r:id="rId9" imgW="1269720" imgH="419040" progId="Equation.DSMT4">
                  <p:embed/>
                  <p:pic>
                    <p:nvPicPr>
                      <p:cNvPr id="8" name="Object 7" descr="f sub start expression y x y end expression = negative 4 z">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868231" y="4993537"/>
                        <a:ext cx="1765300" cy="484188"/>
                      </a:xfrm>
                      <a:prstGeom prst="rect">
                        <a:avLst/>
                      </a:prstGeom>
                    </p:spPr>
                  </p:pic>
                </p:oleObj>
              </mc:Fallback>
            </mc:AlternateContent>
          </a:graphicData>
        </a:graphic>
      </p:graphicFrame>
      <p:graphicFrame>
        <p:nvGraphicFramePr>
          <p:cNvPr id="9" name="Object 8" descr="f sub start expression y x y z end expression = negative 4.">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85374" y="5593445"/>
          <a:ext cx="1728787" cy="484187"/>
        </p:xfrm>
        <a:graphic>
          <a:graphicData uri="http://schemas.openxmlformats.org/presentationml/2006/ole">
            <mc:AlternateContent xmlns:mc="http://schemas.openxmlformats.org/markup-compatibility/2006">
              <mc:Choice xmlns:v="urn:schemas-microsoft-com:vml" Requires="v">
                <p:oleObj spid="_x0000_s53309" name="Equation" r:id="rId11" imgW="1244520" imgH="419040" progId="Equation.DSMT4">
                  <p:embed/>
                </p:oleObj>
              </mc:Choice>
              <mc:Fallback>
                <p:oleObj name="Equation" r:id="rId11" imgW="1244520" imgH="419040" progId="Equation.DSMT4">
                  <p:embed/>
                  <p:pic>
                    <p:nvPicPr>
                      <p:cNvPr id="9" name="Object 8" descr="f sub start expression y x y z end expression = negative 4.">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2785374" y="5593445"/>
                        <a:ext cx="1728787" cy="484187"/>
                      </a:xfrm>
                      <a:prstGeom prst="rect">
                        <a:avLst/>
                      </a:prstGeom>
                    </p:spPr>
                  </p:pic>
                </p:oleObj>
              </mc:Fallback>
            </mc:AlternateContent>
          </a:graphicData>
        </a:graphic>
      </p:graphicFrame>
    </p:spTree>
    <p:extLst>
      <p:ext uri="{BB962C8B-B14F-4D97-AF65-F5344CB8AC3E}">
        <p14:creationId xmlns:p14="http://schemas.microsoft.com/office/powerpoint/2010/main" val="2416643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Differentiability </a:t>
            </a:r>
            <a:r>
              <a:rPr lang="en-IN" sz="2000" b="0" dirty="0"/>
              <a:t>(1 of 4)</a:t>
            </a:r>
          </a:p>
        </p:txBody>
      </p:sp>
      <p:sp>
        <p:nvSpPr>
          <p:cNvPr id="4" name="Content Placeholder 3"/>
          <p:cNvSpPr>
            <a:spLocks noGrp="1"/>
          </p:cNvSpPr>
          <p:nvPr>
            <p:ph idx="1"/>
          </p:nvPr>
        </p:nvSpPr>
        <p:spPr>
          <a:xfrm>
            <a:off x="457200" y="1600200"/>
            <a:ext cx="3048000" cy="393853"/>
          </a:xfrm>
        </p:spPr>
        <p:txBody>
          <a:bodyPr/>
          <a:lstStyle/>
          <a:p>
            <a:pPr marL="0" indent="0">
              <a:buNone/>
            </a:pPr>
            <a:r>
              <a:rPr lang="en-IN" sz="2400" b="1" dirty="0"/>
              <a:t>Definition:</a:t>
            </a:r>
            <a:r>
              <a:rPr lang="en-IN" sz="2400" dirty="0"/>
              <a:t> A function</a:t>
            </a:r>
          </a:p>
        </p:txBody>
      </p:sp>
      <p:graphicFrame>
        <p:nvGraphicFramePr>
          <p:cNvPr id="20" name="Object 19" descr="z = 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582319" y="1633691"/>
          <a:ext cx="1714500" cy="360362"/>
        </p:xfrm>
        <a:graphic>
          <a:graphicData uri="http://schemas.openxmlformats.org/presentationml/2006/ole">
            <mc:AlternateContent xmlns:mc="http://schemas.openxmlformats.org/markup-compatibility/2006">
              <mc:Choice xmlns:v="urn:schemas-microsoft-com:vml" Requires="v">
                <p:oleObj spid="_x0000_s54340" name="Equation" r:id="rId3" imgW="1358640" imgH="342720" progId="Equation.DSMT4">
                  <p:embed/>
                </p:oleObj>
              </mc:Choice>
              <mc:Fallback>
                <p:oleObj name="Equation" r:id="rId3" imgW="1358640" imgH="342720" progId="Equation.DSMT4">
                  <p:embed/>
                  <p:pic>
                    <p:nvPicPr>
                      <p:cNvPr id="20" name="Object 19" descr="z = 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582319" y="1633691"/>
                        <a:ext cx="1714500" cy="360362"/>
                      </a:xfrm>
                      <a:prstGeom prst="rect">
                        <a:avLst/>
                      </a:prstGeom>
                    </p:spPr>
                  </p:pic>
                </p:oleObj>
              </mc:Fallback>
            </mc:AlternateContent>
          </a:graphicData>
        </a:graphic>
      </p:graphicFrame>
      <p:sp>
        <p:nvSpPr>
          <p:cNvPr id="5" name="Content Placeholder 4"/>
          <p:cNvSpPr>
            <a:spLocks noGrp="1"/>
          </p:cNvSpPr>
          <p:nvPr>
            <p:ph idx="13"/>
          </p:nvPr>
        </p:nvSpPr>
        <p:spPr>
          <a:xfrm>
            <a:off x="5373938" y="1600201"/>
            <a:ext cx="2855662" cy="437920"/>
          </a:xfrm>
        </p:spPr>
        <p:txBody>
          <a:bodyPr/>
          <a:lstStyle/>
          <a:p>
            <a:pPr marL="0" indent="0">
              <a:buNone/>
            </a:pPr>
            <a:r>
              <a:rPr lang="en-IN" sz="2400" dirty="0"/>
              <a:t>is </a:t>
            </a:r>
            <a:r>
              <a:rPr lang="en-IN" sz="2400" b="1" dirty="0"/>
              <a:t>differentiable at</a:t>
            </a:r>
            <a:endParaRPr lang="en-IN" sz="2400" dirty="0"/>
          </a:p>
        </p:txBody>
      </p:sp>
      <p:graphicFrame>
        <p:nvGraphicFramePr>
          <p:cNvPr id="21" name="Object 20" descr="(x sub 0, y sub 0) if f sub x, of (x sub 0, y sub 0) and f sub y, of (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2105801"/>
          <a:ext cx="5159376" cy="439737"/>
        </p:xfrm>
        <a:graphic>
          <a:graphicData uri="http://schemas.openxmlformats.org/presentationml/2006/ole">
            <mc:AlternateContent xmlns:mc="http://schemas.openxmlformats.org/markup-compatibility/2006">
              <mc:Choice xmlns:v="urn:schemas-microsoft-com:vml" Requires="v">
                <p:oleObj spid="_x0000_s54341" name="Equation" r:id="rId5" imgW="4089240" imgH="419040" progId="Equation.DSMT4">
                  <p:embed/>
                </p:oleObj>
              </mc:Choice>
              <mc:Fallback>
                <p:oleObj name="Equation" r:id="rId5" imgW="4089240" imgH="419040" progId="Equation.DSMT4">
                  <p:embed/>
                  <p:pic>
                    <p:nvPicPr>
                      <p:cNvPr id="21" name="Object 20" descr="(x sub 0, y sub 0) if f sub x, of (x sub 0, y sub 0) and f sub y, of (x sub 0, y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57200" y="2105801"/>
                        <a:ext cx="5159376" cy="439737"/>
                      </a:xfrm>
                      <a:prstGeom prst="rect">
                        <a:avLst/>
                      </a:prstGeom>
                    </p:spPr>
                  </p:pic>
                </p:oleObj>
              </mc:Fallback>
            </mc:AlternateContent>
          </a:graphicData>
        </a:graphic>
      </p:graphicFrame>
      <p:sp>
        <p:nvSpPr>
          <p:cNvPr id="6" name="Content Placeholder 5"/>
          <p:cNvSpPr>
            <a:spLocks noGrp="1"/>
          </p:cNvSpPr>
          <p:nvPr>
            <p:ph idx="14"/>
          </p:nvPr>
        </p:nvSpPr>
        <p:spPr>
          <a:xfrm>
            <a:off x="5791200" y="2125789"/>
            <a:ext cx="1600200" cy="399761"/>
          </a:xfrm>
        </p:spPr>
        <p:txBody>
          <a:bodyPr/>
          <a:lstStyle/>
          <a:p>
            <a:pPr marL="0" indent="0">
              <a:buNone/>
            </a:pPr>
            <a:r>
              <a:rPr lang="en-IN" sz="2400" dirty="0"/>
              <a:t>exist and</a:t>
            </a:r>
          </a:p>
        </p:txBody>
      </p:sp>
      <p:graphicFrame>
        <p:nvGraphicFramePr>
          <p:cNvPr id="22" name="Object 21" descr="delta z = f of start expression (x sub 0 + delta x, y sub 0 + delta y) end expression minus f of x sub 0 and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0675" y="2631245"/>
          <a:ext cx="5400675" cy="400050"/>
        </p:xfrm>
        <a:graphic>
          <a:graphicData uri="http://schemas.openxmlformats.org/presentationml/2006/ole">
            <mc:AlternateContent xmlns:mc="http://schemas.openxmlformats.org/markup-compatibility/2006">
              <mc:Choice xmlns:v="urn:schemas-microsoft-com:vml" Requires="v">
                <p:oleObj spid="_x0000_s54342" name="Equation" r:id="rId7" imgW="4279680" imgH="380880" progId="Equation.DSMT4">
                  <p:embed/>
                </p:oleObj>
              </mc:Choice>
              <mc:Fallback>
                <p:oleObj name="Equation" r:id="rId7" imgW="4279680" imgH="380880" progId="Equation.DSMT4">
                  <p:embed/>
                  <p:pic>
                    <p:nvPicPr>
                      <p:cNvPr id="22" name="Object 21" descr="delta z = f of start expression (x sub 0 + delta x, y sub 0 + delta y) end expression minus f of x sub 0 and y sub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40675" y="2631245"/>
                        <a:ext cx="5400675" cy="400050"/>
                      </a:xfrm>
                      <a:prstGeom prst="rect">
                        <a:avLst/>
                      </a:prstGeom>
                    </p:spPr>
                  </p:pic>
                </p:oleObj>
              </mc:Fallback>
            </mc:AlternateContent>
          </a:graphicData>
        </a:graphic>
      </p:graphicFrame>
      <p:sp>
        <p:nvSpPr>
          <p:cNvPr id="7" name="Content Placeholder 6"/>
          <p:cNvSpPr>
            <a:spLocks noGrp="1"/>
          </p:cNvSpPr>
          <p:nvPr>
            <p:ph idx="15"/>
          </p:nvPr>
        </p:nvSpPr>
        <p:spPr>
          <a:xfrm>
            <a:off x="5943600" y="2640158"/>
            <a:ext cx="1828800" cy="393495"/>
          </a:xfrm>
        </p:spPr>
        <p:txBody>
          <a:bodyPr/>
          <a:lstStyle/>
          <a:p>
            <a:pPr marL="0" indent="0">
              <a:buNone/>
            </a:pPr>
            <a:r>
              <a:rPr lang="en-IN" sz="2400" dirty="0"/>
              <a:t>satisfies an</a:t>
            </a:r>
          </a:p>
        </p:txBody>
      </p:sp>
      <p:sp>
        <p:nvSpPr>
          <p:cNvPr id="8" name="Content Placeholder 7"/>
          <p:cNvSpPr>
            <a:spLocks noGrp="1"/>
          </p:cNvSpPr>
          <p:nvPr>
            <p:ph idx="16"/>
          </p:nvPr>
        </p:nvSpPr>
        <p:spPr>
          <a:xfrm>
            <a:off x="443753" y="3117001"/>
            <a:ext cx="3138566" cy="452464"/>
          </a:xfrm>
        </p:spPr>
        <p:txBody>
          <a:bodyPr/>
          <a:lstStyle/>
          <a:p>
            <a:pPr marL="0" indent="0">
              <a:buNone/>
            </a:pPr>
            <a:r>
              <a:rPr lang="en-IN" sz="2400" dirty="0"/>
              <a:t>equation of the form</a:t>
            </a:r>
          </a:p>
        </p:txBody>
      </p:sp>
      <p:graphicFrame>
        <p:nvGraphicFramePr>
          <p:cNvPr id="23" name="Object 22" descr="delta z = f sub x, of x sub 0 and y sub 0, delta x + f sub y, of start expression (x sub 0, y sub 0) end expression, delta y + varepsilon sub 1 delta x + varepsilon sub 2 delta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61987" y="3690520"/>
          <a:ext cx="7820025" cy="484187"/>
        </p:xfrm>
        <a:graphic>
          <a:graphicData uri="http://schemas.openxmlformats.org/presentationml/2006/ole">
            <mc:AlternateContent xmlns:mc="http://schemas.openxmlformats.org/markup-compatibility/2006">
              <mc:Choice xmlns:v="urn:schemas-microsoft-com:vml" Requires="v">
                <p:oleObj spid="_x0000_s54343" name="Equation" r:id="rId9" imgW="5626080" imgH="419040" progId="Equation.DSMT4">
                  <p:embed/>
                </p:oleObj>
              </mc:Choice>
              <mc:Fallback>
                <p:oleObj name="Equation" r:id="rId9" imgW="5626080" imgH="419040" progId="Equation.DSMT4">
                  <p:embed/>
                  <p:pic>
                    <p:nvPicPr>
                      <p:cNvPr id="23" name="Object 22" descr="delta z = f sub x, of x sub 0 and y sub 0, delta x + f sub y, of start expression (x sub 0, y sub 0) end expression, delta y + varepsilon sub 1 delta x + varepsilon sub 2 delta y">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661987" y="3690520"/>
                        <a:ext cx="7820025" cy="484187"/>
                      </a:xfrm>
                      <a:prstGeom prst="rect">
                        <a:avLst/>
                      </a:prstGeom>
                    </p:spPr>
                  </p:pic>
                </p:oleObj>
              </mc:Fallback>
            </mc:AlternateContent>
          </a:graphicData>
        </a:graphic>
      </p:graphicFrame>
      <p:sp>
        <p:nvSpPr>
          <p:cNvPr id="9" name="Content Placeholder 8"/>
          <p:cNvSpPr>
            <a:spLocks noGrp="1"/>
          </p:cNvSpPr>
          <p:nvPr>
            <p:ph idx="17"/>
          </p:nvPr>
        </p:nvSpPr>
        <p:spPr>
          <a:xfrm>
            <a:off x="440675" y="4295762"/>
            <a:ext cx="2378725" cy="418685"/>
          </a:xfrm>
        </p:spPr>
        <p:txBody>
          <a:bodyPr/>
          <a:lstStyle/>
          <a:p>
            <a:pPr marL="0" indent="0">
              <a:buNone/>
            </a:pPr>
            <a:r>
              <a:rPr lang="en-IN" sz="2400" dirty="0"/>
              <a:t>in which each of</a:t>
            </a:r>
          </a:p>
        </p:txBody>
      </p:sp>
      <p:graphicFrame>
        <p:nvGraphicFramePr>
          <p:cNvPr id="24" name="Object 23" descr="varepsilon sub 1, varepsilon sub 2 approaches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89135" y="4283253"/>
          <a:ext cx="1711325" cy="439738"/>
        </p:xfrm>
        <a:graphic>
          <a:graphicData uri="http://schemas.openxmlformats.org/presentationml/2006/ole">
            <mc:AlternateContent xmlns:mc="http://schemas.openxmlformats.org/markup-compatibility/2006">
              <mc:Choice xmlns:v="urn:schemas-microsoft-com:vml" Requires="v">
                <p:oleObj spid="_x0000_s54344" name="Equation" r:id="rId11" imgW="1231560" imgH="380880" progId="Equation.DSMT4">
                  <p:embed/>
                </p:oleObj>
              </mc:Choice>
              <mc:Fallback>
                <p:oleObj name="Equation" r:id="rId11" imgW="1231560" imgH="380880" progId="Equation.DSMT4">
                  <p:embed/>
                  <p:pic>
                    <p:nvPicPr>
                      <p:cNvPr id="24" name="Object 23" descr="varepsilon sub 1, varepsilon sub 2 approaches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2889135" y="4283253"/>
                        <a:ext cx="1711325" cy="439738"/>
                      </a:xfrm>
                      <a:prstGeom prst="rect">
                        <a:avLst/>
                      </a:prstGeom>
                    </p:spPr>
                  </p:pic>
                </p:oleObj>
              </mc:Fallback>
            </mc:AlternateContent>
          </a:graphicData>
        </a:graphic>
      </p:graphicFrame>
      <p:sp>
        <p:nvSpPr>
          <p:cNvPr id="10" name="Content Placeholder 9"/>
          <p:cNvSpPr>
            <a:spLocks noGrp="1"/>
          </p:cNvSpPr>
          <p:nvPr>
            <p:ph idx="18"/>
          </p:nvPr>
        </p:nvSpPr>
        <p:spPr>
          <a:xfrm>
            <a:off x="4670195" y="4295762"/>
            <a:ext cx="1171156" cy="418685"/>
          </a:xfrm>
        </p:spPr>
        <p:txBody>
          <a:bodyPr/>
          <a:lstStyle/>
          <a:p>
            <a:pPr marL="0" indent="0">
              <a:buNone/>
            </a:pPr>
            <a:r>
              <a:rPr lang="en-IN" sz="2400" dirty="0"/>
              <a:t>as both</a:t>
            </a:r>
          </a:p>
        </p:txBody>
      </p:sp>
      <p:graphicFrame>
        <p:nvGraphicFramePr>
          <p:cNvPr id="25" name="Object 24" descr="delta x, delta y approaches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922485" y="4302510"/>
          <a:ext cx="2011362" cy="395288"/>
        </p:xfrm>
        <a:graphic>
          <a:graphicData uri="http://schemas.openxmlformats.org/presentationml/2006/ole">
            <mc:AlternateContent xmlns:mc="http://schemas.openxmlformats.org/markup-compatibility/2006">
              <mc:Choice xmlns:v="urn:schemas-microsoft-com:vml" Requires="v">
                <p:oleObj spid="_x0000_s54345" name="Equation" r:id="rId13" imgW="1447560" imgH="342720" progId="Equation.DSMT4">
                  <p:embed/>
                </p:oleObj>
              </mc:Choice>
              <mc:Fallback>
                <p:oleObj name="Equation" r:id="rId13" imgW="1447560" imgH="342720" progId="Equation.DSMT4">
                  <p:embed/>
                  <p:pic>
                    <p:nvPicPr>
                      <p:cNvPr id="25" name="Object 24" descr="delta x, delta y approaches 0.">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5922485" y="4302510"/>
                        <a:ext cx="2011362" cy="395288"/>
                      </a:xfrm>
                      <a:prstGeom prst="rect">
                        <a:avLst/>
                      </a:prstGeom>
                    </p:spPr>
                  </p:pic>
                </p:oleObj>
              </mc:Fallback>
            </mc:AlternateContent>
          </a:graphicData>
        </a:graphic>
      </p:graphicFrame>
      <p:sp>
        <p:nvSpPr>
          <p:cNvPr id="11" name="Content Placeholder 10"/>
          <p:cNvSpPr>
            <a:spLocks noGrp="1"/>
          </p:cNvSpPr>
          <p:nvPr>
            <p:ph idx="19"/>
          </p:nvPr>
        </p:nvSpPr>
        <p:spPr>
          <a:xfrm>
            <a:off x="440675" y="4800600"/>
            <a:ext cx="8246125" cy="938376"/>
          </a:xfrm>
        </p:spPr>
        <p:txBody>
          <a:bodyPr/>
          <a:lstStyle/>
          <a:p>
            <a:pPr marL="0" indent="0">
              <a:buNone/>
            </a:pPr>
            <a:r>
              <a:rPr lang="en-IN" sz="2400" dirty="0"/>
              <a:t>We call </a:t>
            </a:r>
            <a:r>
              <a:rPr lang="en-IN" sz="2400" i="1" dirty="0"/>
              <a:t>f</a:t>
            </a:r>
            <a:r>
              <a:rPr lang="en-IN" sz="2400" dirty="0"/>
              <a:t> </a:t>
            </a:r>
            <a:r>
              <a:rPr lang="en-IN" sz="2400" b="1" dirty="0"/>
              <a:t>differentiable </a:t>
            </a:r>
            <a:r>
              <a:rPr lang="en-IN" sz="2400" dirty="0"/>
              <a:t>if it is differentiable at every point in its domain, and say that its graph is a </a:t>
            </a:r>
            <a:r>
              <a:rPr lang="en-IN" sz="2400" b="1" dirty="0"/>
              <a:t>smooth surface</a:t>
            </a:r>
            <a:r>
              <a:rPr lang="en-IN" sz="2400" dirty="0"/>
              <a:t>.</a:t>
            </a:r>
            <a:endParaRPr lang="en-US" sz="2400" b="1" dirty="0"/>
          </a:p>
        </p:txBody>
      </p:sp>
    </p:spTree>
    <p:extLst>
      <p:ext uri="{BB962C8B-B14F-4D97-AF65-F5344CB8AC3E}">
        <p14:creationId xmlns:p14="http://schemas.microsoft.com/office/powerpoint/2010/main" val="2135995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IN" dirty="0"/>
              <a:t>Differentiability </a:t>
            </a:r>
            <a:r>
              <a:rPr lang="en-IN" sz="2000" b="0" dirty="0"/>
              <a:t>(2 of 4)</a:t>
            </a:r>
            <a:endParaRPr lang="en-IN" dirty="0"/>
          </a:p>
        </p:txBody>
      </p:sp>
      <p:sp>
        <p:nvSpPr>
          <p:cNvPr id="3" name="Content Placeholder 2"/>
          <p:cNvSpPr>
            <a:spLocks noGrp="1"/>
          </p:cNvSpPr>
          <p:nvPr>
            <p:ph idx="1"/>
          </p:nvPr>
        </p:nvSpPr>
        <p:spPr>
          <a:xfrm>
            <a:off x="457199" y="1600200"/>
            <a:ext cx="8268159" cy="336583"/>
          </a:xfrm>
        </p:spPr>
        <p:txBody>
          <a:bodyPr/>
          <a:lstStyle/>
          <a:p>
            <a:pPr marL="0" indent="0">
              <a:spcBef>
                <a:spcPts val="500"/>
              </a:spcBef>
              <a:buNone/>
            </a:pPr>
            <a:r>
              <a:rPr lang="en-IN" sz="2000" b="1" dirty="0"/>
              <a:t>Theorem—The Increment Theorem for Functions of Two Variables</a:t>
            </a:r>
          </a:p>
        </p:txBody>
      </p:sp>
      <p:sp>
        <p:nvSpPr>
          <p:cNvPr id="4" name="Content Placeholder 3"/>
          <p:cNvSpPr>
            <a:spLocks noGrp="1"/>
          </p:cNvSpPr>
          <p:nvPr>
            <p:ph idx="13"/>
          </p:nvPr>
        </p:nvSpPr>
        <p:spPr>
          <a:xfrm>
            <a:off x="457199" y="1981201"/>
            <a:ext cx="4876801" cy="353214"/>
          </a:xfrm>
        </p:spPr>
        <p:txBody>
          <a:bodyPr/>
          <a:lstStyle/>
          <a:p>
            <a:pPr marL="0" indent="0">
              <a:buNone/>
            </a:pPr>
            <a:r>
              <a:rPr lang="en-IN" sz="2000" dirty="0"/>
              <a:t>Suppose that the first partial derivatives of</a:t>
            </a:r>
          </a:p>
        </p:txBody>
      </p:sp>
      <p:graphicFrame>
        <p:nvGraphicFramePr>
          <p:cNvPr id="19" name="Object 18"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413697" y="2004242"/>
          <a:ext cx="990225" cy="313502"/>
        </p:xfrm>
        <a:graphic>
          <a:graphicData uri="http://schemas.openxmlformats.org/presentationml/2006/ole">
            <mc:AlternateContent xmlns:mc="http://schemas.openxmlformats.org/markup-compatibility/2006">
              <mc:Choice xmlns:v="urn:schemas-microsoft-com:vml" Requires="v">
                <p:oleObj spid="_x0000_s55408" name="Equation" r:id="rId3" imgW="901440" imgH="342720" progId="Equation.DSMT4">
                  <p:embed/>
                </p:oleObj>
              </mc:Choice>
              <mc:Fallback>
                <p:oleObj name="Equation" r:id="rId3" imgW="901440" imgH="342720" progId="Equation.DSMT4">
                  <p:embed/>
                  <p:pic>
                    <p:nvPicPr>
                      <p:cNvPr id="19" name="Object 18"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5413697" y="2004242"/>
                        <a:ext cx="990225" cy="313502"/>
                      </a:xfrm>
                      <a:prstGeom prst="rect">
                        <a:avLst/>
                      </a:prstGeom>
                    </p:spPr>
                  </p:pic>
                </p:oleObj>
              </mc:Fallback>
            </mc:AlternateContent>
          </a:graphicData>
        </a:graphic>
      </p:graphicFrame>
      <p:sp>
        <p:nvSpPr>
          <p:cNvPr id="5" name="Content Placeholder 4"/>
          <p:cNvSpPr>
            <a:spLocks noGrp="1"/>
          </p:cNvSpPr>
          <p:nvPr>
            <p:ph idx="14"/>
          </p:nvPr>
        </p:nvSpPr>
        <p:spPr>
          <a:xfrm>
            <a:off x="6483619" y="1996971"/>
            <a:ext cx="1442291" cy="349622"/>
          </a:xfrm>
        </p:spPr>
        <p:txBody>
          <a:bodyPr/>
          <a:lstStyle/>
          <a:p>
            <a:pPr marL="0" indent="0">
              <a:buNone/>
            </a:pPr>
            <a:r>
              <a:rPr lang="en-IN" sz="2000" dirty="0"/>
              <a:t>are defined</a:t>
            </a:r>
          </a:p>
        </p:txBody>
      </p:sp>
      <p:sp>
        <p:nvSpPr>
          <p:cNvPr id="13" name="Content Placeholder 12"/>
          <p:cNvSpPr>
            <a:spLocks noGrp="1"/>
          </p:cNvSpPr>
          <p:nvPr>
            <p:ph idx="15"/>
          </p:nvPr>
        </p:nvSpPr>
        <p:spPr>
          <a:xfrm>
            <a:off x="443753" y="2377932"/>
            <a:ext cx="5652247" cy="354251"/>
          </a:xfrm>
        </p:spPr>
        <p:txBody>
          <a:bodyPr/>
          <a:lstStyle/>
          <a:p>
            <a:pPr marL="0" indent="0">
              <a:buNone/>
            </a:pPr>
            <a:r>
              <a:rPr lang="en-IN" sz="2000" dirty="0"/>
              <a:t>throughout an open region </a:t>
            </a:r>
            <a:r>
              <a:rPr lang="en-IN" sz="2000" i="1" dirty="0"/>
              <a:t>R </a:t>
            </a:r>
            <a:r>
              <a:rPr lang="en-IN" sz="2000" dirty="0"/>
              <a:t>containing the point</a:t>
            </a:r>
          </a:p>
        </p:txBody>
      </p:sp>
      <p:graphicFrame>
        <p:nvGraphicFramePr>
          <p:cNvPr id="20" name="Object 19"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169844" y="2380425"/>
          <a:ext cx="997904" cy="348044"/>
        </p:xfrm>
        <a:graphic>
          <a:graphicData uri="http://schemas.openxmlformats.org/presentationml/2006/ole">
            <mc:AlternateContent xmlns:mc="http://schemas.openxmlformats.org/markup-compatibility/2006">
              <mc:Choice xmlns:v="urn:schemas-microsoft-com:vml" Requires="v">
                <p:oleObj spid="_x0000_s55409" name="Equation" r:id="rId5" imgW="914400" imgH="380880" progId="Equation.DSMT4">
                  <p:embed/>
                </p:oleObj>
              </mc:Choice>
              <mc:Fallback>
                <p:oleObj name="Equation" r:id="rId5" imgW="914400" imgH="380880" progId="Equation.DSMT4">
                  <p:embed/>
                  <p:pic>
                    <p:nvPicPr>
                      <p:cNvPr id="20" name="Object 19" descr="(x sub 0, y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169844" y="2380425"/>
                        <a:ext cx="997904" cy="348044"/>
                      </a:xfrm>
                      <a:prstGeom prst="rect">
                        <a:avLst/>
                      </a:prstGeom>
                    </p:spPr>
                  </p:pic>
                </p:oleObj>
              </mc:Fallback>
            </mc:AlternateContent>
          </a:graphicData>
        </a:graphic>
      </p:graphicFrame>
      <p:sp>
        <p:nvSpPr>
          <p:cNvPr id="6" name="Content Placeholder 5"/>
          <p:cNvSpPr>
            <a:spLocks noGrp="1"/>
          </p:cNvSpPr>
          <p:nvPr>
            <p:ph idx="16"/>
          </p:nvPr>
        </p:nvSpPr>
        <p:spPr>
          <a:xfrm>
            <a:off x="7296902" y="2403883"/>
            <a:ext cx="1219200" cy="339317"/>
          </a:xfrm>
        </p:spPr>
        <p:txBody>
          <a:bodyPr/>
          <a:lstStyle/>
          <a:p>
            <a:pPr marL="0" indent="0">
              <a:buNone/>
            </a:pPr>
            <a:r>
              <a:rPr lang="en-IN" sz="2000" dirty="0"/>
              <a:t>and that</a:t>
            </a:r>
          </a:p>
        </p:txBody>
      </p:sp>
      <p:graphicFrame>
        <p:nvGraphicFramePr>
          <p:cNvPr id="21" name="Object 20" descr="f sub x and f sub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21719" y="2791961"/>
          <a:ext cx="1162417" cy="369979"/>
        </p:xfrm>
        <a:graphic>
          <a:graphicData uri="http://schemas.openxmlformats.org/presentationml/2006/ole">
            <mc:AlternateContent xmlns:mc="http://schemas.openxmlformats.org/markup-compatibility/2006">
              <mc:Choice xmlns:v="urn:schemas-microsoft-com:vml" Requires="v">
                <p:oleObj spid="_x0000_s55410" name="Equation" r:id="rId7" imgW="1104840" imgH="419040" progId="Equation.DSMT4">
                  <p:embed/>
                </p:oleObj>
              </mc:Choice>
              <mc:Fallback>
                <p:oleObj name="Equation" r:id="rId7" imgW="1104840" imgH="419040" progId="Equation.DSMT4">
                  <p:embed/>
                  <p:pic>
                    <p:nvPicPr>
                      <p:cNvPr id="21" name="Object 20" descr="f sub x and f sub y">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21719" y="2791961"/>
                        <a:ext cx="1162417" cy="369979"/>
                      </a:xfrm>
                      <a:prstGeom prst="rect">
                        <a:avLst/>
                      </a:prstGeom>
                    </p:spPr>
                  </p:pic>
                </p:oleObj>
              </mc:Fallback>
            </mc:AlternateContent>
          </a:graphicData>
        </a:graphic>
      </p:graphicFrame>
      <p:sp>
        <p:nvSpPr>
          <p:cNvPr id="7" name="Content Placeholder 6"/>
          <p:cNvSpPr>
            <a:spLocks noGrp="1"/>
          </p:cNvSpPr>
          <p:nvPr>
            <p:ph idx="17"/>
          </p:nvPr>
        </p:nvSpPr>
        <p:spPr>
          <a:xfrm>
            <a:off x="1683289" y="2800904"/>
            <a:ext cx="2126711" cy="349920"/>
          </a:xfrm>
        </p:spPr>
        <p:txBody>
          <a:bodyPr/>
          <a:lstStyle/>
          <a:p>
            <a:pPr marL="0" indent="0">
              <a:buNone/>
            </a:pPr>
            <a:r>
              <a:rPr lang="en-IN" sz="2000" dirty="0"/>
              <a:t>are continuous at</a:t>
            </a:r>
          </a:p>
        </p:txBody>
      </p:sp>
      <p:graphicFrame>
        <p:nvGraphicFramePr>
          <p:cNvPr id="22" name="Object 21"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854068" y="2776251"/>
          <a:ext cx="1118465" cy="369455"/>
        </p:xfrm>
        <a:graphic>
          <a:graphicData uri="http://schemas.openxmlformats.org/presentationml/2006/ole">
            <mc:AlternateContent xmlns:mc="http://schemas.openxmlformats.org/markup-compatibility/2006">
              <mc:Choice xmlns:v="urn:schemas-microsoft-com:vml" Requires="v">
                <p:oleObj spid="_x0000_s55411" name="Equation" r:id="rId9" imgW="965160" imgH="380880" progId="Equation.DSMT4">
                  <p:embed/>
                </p:oleObj>
              </mc:Choice>
              <mc:Fallback>
                <p:oleObj name="Equation" r:id="rId9" imgW="965160" imgH="380880" progId="Equation.DSMT4">
                  <p:embed/>
                  <p:pic>
                    <p:nvPicPr>
                      <p:cNvPr id="22" name="Object 21" descr="(x sub 0, y sub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3854068" y="2776251"/>
                        <a:ext cx="1118465" cy="369455"/>
                      </a:xfrm>
                      <a:prstGeom prst="rect">
                        <a:avLst/>
                      </a:prstGeom>
                    </p:spPr>
                  </p:pic>
                </p:oleObj>
              </mc:Fallback>
            </mc:AlternateContent>
          </a:graphicData>
        </a:graphic>
      </p:graphicFrame>
      <p:sp>
        <p:nvSpPr>
          <p:cNvPr id="8" name="Content Placeholder 7"/>
          <p:cNvSpPr>
            <a:spLocks noGrp="1"/>
          </p:cNvSpPr>
          <p:nvPr>
            <p:ph idx="18"/>
          </p:nvPr>
        </p:nvSpPr>
        <p:spPr>
          <a:xfrm>
            <a:off x="5037471" y="2795973"/>
            <a:ext cx="2130277" cy="343834"/>
          </a:xfrm>
        </p:spPr>
        <p:txBody>
          <a:bodyPr/>
          <a:lstStyle/>
          <a:p>
            <a:pPr marL="0" indent="0">
              <a:buNone/>
            </a:pPr>
            <a:r>
              <a:rPr lang="en-IN" sz="2000" dirty="0"/>
              <a:t>Then the change</a:t>
            </a:r>
          </a:p>
        </p:txBody>
      </p:sp>
      <p:graphicFrame>
        <p:nvGraphicFramePr>
          <p:cNvPr id="23" name="Object 22" descr="delta z = f of start expression (x sub 0 + delta x, y sub 0 + delta y) end expression minus f of x sub 0 and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67193" y="3278471"/>
          <a:ext cx="5104342" cy="374212"/>
        </p:xfrm>
        <a:graphic>
          <a:graphicData uri="http://schemas.openxmlformats.org/presentationml/2006/ole">
            <mc:AlternateContent xmlns:mc="http://schemas.openxmlformats.org/markup-compatibility/2006">
              <mc:Choice xmlns:v="urn:schemas-microsoft-com:vml" Requires="v">
                <p:oleObj spid="_x0000_s55412" name="Equation" r:id="rId11" imgW="4330440" imgH="380880" progId="Equation.DSMT4">
                  <p:embed/>
                </p:oleObj>
              </mc:Choice>
              <mc:Fallback>
                <p:oleObj name="Equation" r:id="rId11" imgW="4330440" imgH="380880" progId="Equation.DSMT4">
                  <p:embed/>
                  <p:pic>
                    <p:nvPicPr>
                      <p:cNvPr id="23" name="Object 22" descr="delta z = f of start expression (x sub 0 + delta x, y sub 0 + delta y) end expression minus f of x sub 0 and y sub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2167193" y="3278471"/>
                        <a:ext cx="5104342" cy="374212"/>
                      </a:xfrm>
                      <a:prstGeom prst="rect">
                        <a:avLst/>
                      </a:prstGeom>
                    </p:spPr>
                  </p:pic>
                </p:oleObj>
              </mc:Fallback>
            </mc:AlternateContent>
          </a:graphicData>
        </a:graphic>
      </p:graphicFrame>
      <p:sp>
        <p:nvSpPr>
          <p:cNvPr id="9" name="Content Placeholder 8"/>
          <p:cNvSpPr>
            <a:spLocks noGrp="1"/>
          </p:cNvSpPr>
          <p:nvPr>
            <p:ph idx="19"/>
          </p:nvPr>
        </p:nvSpPr>
        <p:spPr>
          <a:xfrm>
            <a:off x="457200" y="3856531"/>
            <a:ext cx="5181600" cy="350994"/>
          </a:xfrm>
        </p:spPr>
        <p:txBody>
          <a:bodyPr/>
          <a:lstStyle/>
          <a:p>
            <a:pPr marL="0" indent="0">
              <a:buNone/>
            </a:pPr>
            <a:r>
              <a:rPr lang="en-IN" sz="2000" dirty="0"/>
              <a:t>in the value of </a:t>
            </a:r>
            <a:r>
              <a:rPr lang="en-IN" sz="2000" i="1" dirty="0"/>
              <a:t>f</a:t>
            </a:r>
            <a:r>
              <a:rPr lang="en-IN" sz="2000" dirty="0"/>
              <a:t> that results from moving from</a:t>
            </a:r>
          </a:p>
        </p:txBody>
      </p:sp>
      <p:graphicFrame>
        <p:nvGraphicFramePr>
          <p:cNvPr id="24" name="Object 23"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719043" y="3838113"/>
          <a:ext cx="1048807" cy="365797"/>
        </p:xfrm>
        <a:graphic>
          <a:graphicData uri="http://schemas.openxmlformats.org/presentationml/2006/ole">
            <mc:AlternateContent xmlns:mc="http://schemas.openxmlformats.org/markup-compatibility/2006">
              <mc:Choice xmlns:v="urn:schemas-microsoft-com:vml" Requires="v">
                <p:oleObj spid="_x0000_s55413" name="Equation" r:id="rId13" imgW="914400" imgH="380880" progId="Equation.DSMT4">
                  <p:embed/>
                </p:oleObj>
              </mc:Choice>
              <mc:Fallback>
                <p:oleObj name="Equation" r:id="rId13" imgW="914400" imgH="380880" progId="Equation.DSMT4">
                  <p:embed/>
                  <p:pic>
                    <p:nvPicPr>
                      <p:cNvPr id="24" name="Object 23" descr="(x sub 0, y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719043" y="3838113"/>
                        <a:ext cx="1048807" cy="365797"/>
                      </a:xfrm>
                      <a:prstGeom prst="rect">
                        <a:avLst/>
                      </a:prstGeom>
                    </p:spPr>
                  </p:pic>
                </p:oleObj>
              </mc:Fallback>
            </mc:AlternateContent>
          </a:graphicData>
        </a:graphic>
      </p:graphicFrame>
      <p:sp>
        <p:nvSpPr>
          <p:cNvPr id="10" name="Content Placeholder 9"/>
          <p:cNvSpPr>
            <a:spLocks noGrp="1"/>
          </p:cNvSpPr>
          <p:nvPr>
            <p:ph idx="20"/>
          </p:nvPr>
        </p:nvSpPr>
        <p:spPr>
          <a:xfrm>
            <a:off x="457199" y="4258210"/>
            <a:ext cx="1911428" cy="330105"/>
          </a:xfrm>
        </p:spPr>
        <p:txBody>
          <a:bodyPr/>
          <a:lstStyle/>
          <a:p>
            <a:pPr marL="0" indent="0">
              <a:buNone/>
            </a:pPr>
            <a:r>
              <a:rPr lang="en-IN" sz="2000" dirty="0"/>
              <a:t>to another point</a:t>
            </a:r>
          </a:p>
        </p:txBody>
      </p:sp>
      <p:graphicFrame>
        <p:nvGraphicFramePr>
          <p:cNvPr id="25" name="Object 24" descr="(x sub 0 + delta x, y sub 0 + delta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423712" y="4248701"/>
          <a:ext cx="2425635" cy="363360"/>
        </p:xfrm>
        <a:graphic>
          <a:graphicData uri="http://schemas.openxmlformats.org/presentationml/2006/ole">
            <mc:AlternateContent xmlns:mc="http://schemas.openxmlformats.org/markup-compatibility/2006">
              <mc:Choice xmlns:v="urn:schemas-microsoft-com:vml" Requires="v">
                <p:oleObj spid="_x0000_s55414" name="Equation" r:id="rId14" imgW="2120760" imgH="380880" progId="Equation.DSMT4">
                  <p:embed/>
                </p:oleObj>
              </mc:Choice>
              <mc:Fallback>
                <p:oleObj name="Equation" r:id="rId14" imgW="2120760" imgH="380880" progId="Equation.DSMT4">
                  <p:embed/>
                  <p:pic>
                    <p:nvPicPr>
                      <p:cNvPr id="25" name="Object 24" descr="(x sub 0 + delta x, y sub 0 + delta y)">
                        <a:extLst>
                          <a:ext uri="{FF2B5EF4-FFF2-40B4-BE49-F238E27FC236}">
                            <a16:creationId xmlns:a16="http://schemas.microsoft.com/office/drawing/2014/main" id="{BA8F6C83-2B39-4C74-8EDD-D41ED1AB1692}"/>
                          </a:ext>
                        </a:extLst>
                      </p:cNvPr>
                      <p:cNvPicPr/>
                      <p:nvPr/>
                    </p:nvPicPr>
                    <p:blipFill>
                      <a:blip r:embed="rId15"/>
                      <a:stretch>
                        <a:fillRect/>
                      </a:stretch>
                    </p:blipFill>
                    <p:spPr>
                      <a:xfrm>
                        <a:off x="2423712" y="4248701"/>
                        <a:ext cx="2425635" cy="363360"/>
                      </a:xfrm>
                      <a:prstGeom prst="rect">
                        <a:avLst/>
                      </a:prstGeom>
                    </p:spPr>
                  </p:pic>
                </p:oleObj>
              </mc:Fallback>
            </mc:AlternateContent>
          </a:graphicData>
        </a:graphic>
      </p:graphicFrame>
      <p:sp>
        <p:nvSpPr>
          <p:cNvPr id="11" name="Content Placeholder 10"/>
          <p:cNvSpPr>
            <a:spLocks noGrp="1"/>
          </p:cNvSpPr>
          <p:nvPr>
            <p:ph idx="21"/>
          </p:nvPr>
        </p:nvSpPr>
        <p:spPr>
          <a:xfrm>
            <a:off x="4904433" y="4267200"/>
            <a:ext cx="3021478" cy="349492"/>
          </a:xfrm>
        </p:spPr>
        <p:txBody>
          <a:bodyPr/>
          <a:lstStyle/>
          <a:p>
            <a:pPr marL="0" indent="0">
              <a:buNone/>
            </a:pPr>
            <a:r>
              <a:rPr lang="en-IN" sz="2000" dirty="0"/>
              <a:t>in </a:t>
            </a:r>
            <a:r>
              <a:rPr lang="en-IN" sz="2000" i="1" dirty="0"/>
              <a:t>R </a:t>
            </a:r>
            <a:r>
              <a:rPr lang="en-IN" sz="2000" dirty="0"/>
              <a:t>satisfies an equation</a:t>
            </a:r>
          </a:p>
        </p:txBody>
      </p:sp>
      <p:sp>
        <p:nvSpPr>
          <p:cNvPr id="12" name="Content Placeholder 11"/>
          <p:cNvSpPr>
            <a:spLocks noGrp="1"/>
          </p:cNvSpPr>
          <p:nvPr>
            <p:ph idx="22"/>
          </p:nvPr>
        </p:nvSpPr>
        <p:spPr>
          <a:xfrm>
            <a:off x="457199" y="4653237"/>
            <a:ext cx="1371601" cy="375963"/>
          </a:xfrm>
        </p:spPr>
        <p:txBody>
          <a:bodyPr/>
          <a:lstStyle/>
          <a:p>
            <a:pPr marL="0" indent="0">
              <a:buNone/>
            </a:pPr>
            <a:r>
              <a:rPr lang="en-IN" sz="2000" dirty="0"/>
              <a:t>of the form</a:t>
            </a:r>
          </a:p>
        </p:txBody>
      </p:sp>
      <p:graphicFrame>
        <p:nvGraphicFramePr>
          <p:cNvPr id="26" name="Object 25" descr="delta z = f sub x, of x sub 0 and y sub 0, delta x + f sub y, of start expression (x sub 0, y sub 0) end expression, delta y + varepsilon sub 1 delta x + varepsilon sub 2 delta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94216" y="5163072"/>
          <a:ext cx="6620435" cy="409915"/>
        </p:xfrm>
        <a:graphic>
          <a:graphicData uri="http://schemas.openxmlformats.org/presentationml/2006/ole">
            <mc:AlternateContent xmlns:mc="http://schemas.openxmlformats.org/markup-compatibility/2006">
              <mc:Choice xmlns:v="urn:schemas-microsoft-com:vml" Requires="v">
                <p:oleObj spid="_x0000_s55415" name="Equation" r:id="rId16" imgW="5626080" imgH="419040" progId="Equation.DSMT4">
                  <p:embed/>
                </p:oleObj>
              </mc:Choice>
              <mc:Fallback>
                <p:oleObj name="Equation" r:id="rId16" imgW="5626080" imgH="419040" progId="Equation.DSMT4">
                  <p:embed/>
                  <p:pic>
                    <p:nvPicPr>
                      <p:cNvPr id="26" name="Object 25" descr="delta z = f sub x, of x sub 0 and y sub 0, delta x + f sub y, of start expression (x sub 0, y sub 0) end expression, delta y + varepsilon sub 1 delta x + varepsilon sub 2 delta y">
                        <a:extLst>
                          <a:ext uri="{FF2B5EF4-FFF2-40B4-BE49-F238E27FC236}">
                            <a16:creationId xmlns:a16="http://schemas.microsoft.com/office/drawing/2014/main" id="{BA8F6C83-2B39-4C74-8EDD-D41ED1AB1692}"/>
                          </a:ext>
                        </a:extLst>
                      </p:cNvPr>
                      <p:cNvPicPr/>
                      <p:nvPr/>
                    </p:nvPicPr>
                    <p:blipFill>
                      <a:blip r:embed="rId17"/>
                      <a:stretch>
                        <a:fillRect/>
                      </a:stretch>
                    </p:blipFill>
                    <p:spPr>
                      <a:xfrm>
                        <a:off x="1594216" y="5163072"/>
                        <a:ext cx="6620435" cy="409915"/>
                      </a:xfrm>
                      <a:prstGeom prst="rect">
                        <a:avLst/>
                      </a:prstGeom>
                    </p:spPr>
                  </p:pic>
                </p:oleObj>
              </mc:Fallback>
            </mc:AlternateContent>
          </a:graphicData>
        </a:graphic>
      </p:graphicFrame>
      <p:sp>
        <p:nvSpPr>
          <p:cNvPr id="14" name="Content Placeholder 13"/>
          <p:cNvSpPr>
            <a:spLocks noGrp="1"/>
          </p:cNvSpPr>
          <p:nvPr>
            <p:ph idx="23"/>
          </p:nvPr>
        </p:nvSpPr>
        <p:spPr>
          <a:xfrm>
            <a:off x="461682" y="5791200"/>
            <a:ext cx="1962030" cy="381000"/>
          </a:xfrm>
        </p:spPr>
        <p:txBody>
          <a:bodyPr/>
          <a:lstStyle/>
          <a:p>
            <a:pPr marL="0" indent="0">
              <a:buNone/>
            </a:pPr>
            <a:r>
              <a:rPr lang="en-IN" sz="2000" dirty="0"/>
              <a:t>in which each of</a:t>
            </a:r>
          </a:p>
        </p:txBody>
      </p:sp>
      <p:graphicFrame>
        <p:nvGraphicFramePr>
          <p:cNvPr id="27" name="Object 26" descr="varepsilon sub 1, varepsilon sub 2 approaches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499630" y="5791200"/>
          <a:ext cx="1414318" cy="363420"/>
        </p:xfrm>
        <a:graphic>
          <a:graphicData uri="http://schemas.openxmlformats.org/presentationml/2006/ole">
            <mc:AlternateContent xmlns:mc="http://schemas.openxmlformats.org/markup-compatibility/2006">
              <mc:Choice xmlns:v="urn:schemas-microsoft-com:vml" Requires="v">
                <p:oleObj spid="_x0000_s55416" name="Equation" r:id="rId18" imgW="1231560" imgH="380880" progId="Equation.DSMT4">
                  <p:embed/>
                </p:oleObj>
              </mc:Choice>
              <mc:Fallback>
                <p:oleObj name="Equation" r:id="rId18" imgW="1231560" imgH="380880" progId="Equation.DSMT4">
                  <p:embed/>
                  <p:pic>
                    <p:nvPicPr>
                      <p:cNvPr id="27" name="Object 26" descr="varepsilon sub 1, varepsilon sub 2 approaches 0">
                        <a:extLst>
                          <a:ext uri="{FF2B5EF4-FFF2-40B4-BE49-F238E27FC236}">
                            <a16:creationId xmlns:a16="http://schemas.microsoft.com/office/drawing/2014/main" id="{BA8F6C83-2B39-4C74-8EDD-D41ED1AB1692}"/>
                          </a:ext>
                        </a:extLst>
                      </p:cNvPr>
                      <p:cNvPicPr/>
                      <p:nvPr/>
                    </p:nvPicPr>
                    <p:blipFill>
                      <a:blip r:embed="rId19"/>
                      <a:stretch>
                        <a:fillRect/>
                      </a:stretch>
                    </p:blipFill>
                    <p:spPr>
                      <a:xfrm>
                        <a:off x="2499630" y="5791200"/>
                        <a:ext cx="1414318" cy="363420"/>
                      </a:xfrm>
                      <a:prstGeom prst="rect">
                        <a:avLst/>
                      </a:prstGeom>
                    </p:spPr>
                  </p:pic>
                </p:oleObj>
              </mc:Fallback>
            </mc:AlternateContent>
          </a:graphicData>
        </a:graphic>
      </p:graphicFrame>
      <p:sp>
        <p:nvSpPr>
          <p:cNvPr id="15" name="Content Placeholder 14"/>
          <p:cNvSpPr>
            <a:spLocks noGrp="1"/>
          </p:cNvSpPr>
          <p:nvPr>
            <p:ph idx="24"/>
          </p:nvPr>
        </p:nvSpPr>
        <p:spPr>
          <a:xfrm>
            <a:off x="4033002" y="5791200"/>
            <a:ext cx="995279" cy="381000"/>
          </a:xfrm>
        </p:spPr>
        <p:txBody>
          <a:bodyPr/>
          <a:lstStyle/>
          <a:p>
            <a:pPr marL="0" indent="0">
              <a:buNone/>
            </a:pPr>
            <a:r>
              <a:rPr lang="en-IN" sz="2000" dirty="0"/>
              <a:t>as both</a:t>
            </a:r>
          </a:p>
        </p:txBody>
      </p:sp>
      <p:graphicFrame>
        <p:nvGraphicFramePr>
          <p:cNvPr id="28" name="Object 27" descr="delta x, delta y approaches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091399" y="5811214"/>
          <a:ext cx="1662283" cy="326685"/>
        </p:xfrm>
        <a:graphic>
          <a:graphicData uri="http://schemas.openxmlformats.org/presentationml/2006/ole">
            <mc:AlternateContent xmlns:mc="http://schemas.openxmlformats.org/markup-compatibility/2006">
              <mc:Choice xmlns:v="urn:schemas-microsoft-com:vml" Requires="v">
                <p:oleObj spid="_x0000_s55417" name="Equation" r:id="rId20" imgW="1447560" imgH="342720" progId="Equation.DSMT4">
                  <p:embed/>
                </p:oleObj>
              </mc:Choice>
              <mc:Fallback>
                <p:oleObj name="Equation" r:id="rId20" imgW="1447560" imgH="342720" progId="Equation.DSMT4">
                  <p:embed/>
                  <p:pic>
                    <p:nvPicPr>
                      <p:cNvPr id="28" name="Object 27" descr="delta x, delta y approaches 0.">
                        <a:extLst>
                          <a:ext uri="{FF2B5EF4-FFF2-40B4-BE49-F238E27FC236}">
                            <a16:creationId xmlns:a16="http://schemas.microsoft.com/office/drawing/2014/main" id="{BA8F6C83-2B39-4C74-8EDD-D41ED1AB1692}"/>
                          </a:ext>
                        </a:extLst>
                      </p:cNvPr>
                      <p:cNvPicPr/>
                      <p:nvPr/>
                    </p:nvPicPr>
                    <p:blipFill>
                      <a:blip r:embed="rId21"/>
                      <a:stretch>
                        <a:fillRect/>
                      </a:stretch>
                    </p:blipFill>
                    <p:spPr>
                      <a:xfrm>
                        <a:off x="5091399" y="5811214"/>
                        <a:ext cx="1662283" cy="326685"/>
                      </a:xfrm>
                      <a:prstGeom prst="rect">
                        <a:avLst/>
                      </a:prstGeom>
                    </p:spPr>
                  </p:pic>
                </p:oleObj>
              </mc:Fallback>
            </mc:AlternateContent>
          </a:graphicData>
        </a:graphic>
      </p:graphicFrame>
    </p:spTree>
    <p:extLst>
      <p:ext uri="{BB962C8B-B14F-4D97-AF65-F5344CB8AC3E}">
        <p14:creationId xmlns:p14="http://schemas.microsoft.com/office/powerpoint/2010/main" val="43024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Differentiability </a:t>
            </a:r>
            <a:r>
              <a:rPr lang="en-IN" sz="2000" b="0" dirty="0"/>
              <a:t>(3 of 4)</a:t>
            </a:r>
            <a:endParaRPr lang="en-IN" dirty="0"/>
          </a:p>
        </p:txBody>
      </p:sp>
      <p:sp>
        <p:nvSpPr>
          <p:cNvPr id="3" name="Content Placeholder 2"/>
          <p:cNvSpPr>
            <a:spLocks noGrp="1"/>
          </p:cNvSpPr>
          <p:nvPr>
            <p:ph idx="1"/>
          </p:nvPr>
        </p:nvSpPr>
        <p:spPr>
          <a:xfrm>
            <a:off x="457200" y="1600201"/>
            <a:ext cx="1828800" cy="457199"/>
          </a:xfrm>
        </p:spPr>
        <p:txBody>
          <a:bodyPr/>
          <a:lstStyle/>
          <a:p>
            <a:pPr marL="0" indent="0">
              <a:buNone/>
            </a:pPr>
            <a:r>
              <a:rPr lang="en-IN" b="1" dirty="0"/>
              <a:t>Corollary</a:t>
            </a:r>
          </a:p>
        </p:txBody>
      </p:sp>
      <p:sp>
        <p:nvSpPr>
          <p:cNvPr id="4" name="Content Placeholder 3"/>
          <p:cNvSpPr>
            <a:spLocks noGrp="1"/>
          </p:cNvSpPr>
          <p:nvPr>
            <p:ph idx="13"/>
          </p:nvPr>
        </p:nvSpPr>
        <p:spPr>
          <a:xfrm>
            <a:off x="459729" y="2256526"/>
            <a:ext cx="3807471" cy="486130"/>
          </a:xfrm>
        </p:spPr>
        <p:txBody>
          <a:bodyPr/>
          <a:lstStyle/>
          <a:p>
            <a:pPr marL="0" indent="0">
              <a:buNone/>
            </a:pPr>
            <a:r>
              <a:rPr lang="en-IN" dirty="0"/>
              <a:t>If the partial derivatives</a:t>
            </a:r>
          </a:p>
        </p:txBody>
      </p:sp>
      <p:graphicFrame>
        <p:nvGraphicFramePr>
          <p:cNvPr id="10" name="Object 9" descr="f sub x and f sub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332383" y="2291902"/>
          <a:ext cx="1457325" cy="439737"/>
        </p:xfrm>
        <a:graphic>
          <a:graphicData uri="http://schemas.openxmlformats.org/presentationml/2006/ole">
            <mc:AlternateContent xmlns:mc="http://schemas.openxmlformats.org/markup-compatibility/2006">
              <mc:Choice xmlns:v="urn:schemas-microsoft-com:vml" Requires="v">
                <p:oleObj spid="_x0000_s56344" name="Equation" r:id="rId3" imgW="1155600" imgH="419040" progId="Equation.DSMT4">
                  <p:embed/>
                </p:oleObj>
              </mc:Choice>
              <mc:Fallback>
                <p:oleObj name="Equation" r:id="rId3" imgW="1155600" imgH="419040" progId="Equation.DSMT4">
                  <p:embed/>
                  <p:pic>
                    <p:nvPicPr>
                      <p:cNvPr id="10" name="Object 9" descr="f sub x and f sub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332383" y="2291902"/>
                        <a:ext cx="1457325" cy="439737"/>
                      </a:xfrm>
                      <a:prstGeom prst="rect">
                        <a:avLst/>
                      </a:prstGeom>
                    </p:spPr>
                  </p:pic>
                </p:oleObj>
              </mc:Fallback>
            </mc:AlternateContent>
          </a:graphicData>
        </a:graphic>
      </p:graphicFrame>
      <p:sp>
        <p:nvSpPr>
          <p:cNvPr id="5" name="Content Placeholder 4"/>
          <p:cNvSpPr>
            <a:spLocks noGrp="1"/>
          </p:cNvSpPr>
          <p:nvPr>
            <p:ph idx="14"/>
          </p:nvPr>
        </p:nvSpPr>
        <p:spPr>
          <a:xfrm>
            <a:off x="5867400" y="2256527"/>
            <a:ext cx="2209800" cy="486130"/>
          </a:xfrm>
        </p:spPr>
        <p:txBody>
          <a:bodyPr/>
          <a:lstStyle/>
          <a:p>
            <a:pPr marL="0" indent="0">
              <a:buNone/>
            </a:pPr>
            <a:r>
              <a:rPr lang="en-IN" dirty="0"/>
              <a:t>of a function</a:t>
            </a:r>
          </a:p>
        </p:txBody>
      </p:sp>
      <p:graphicFrame>
        <p:nvGraphicFramePr>
          <p:cNvPr id="11" name="Object 10"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2718" y="2838996"/>
          <a:ext cx="1250315" cy="396398"/>
        </p:xfrm>
        <a:graphic>
          <a:graphicData uri="http://schemas.openxmlformats.org/presentationml/2006/ole">
            <mc:AlternateContent xmlns:mc="http://schemas.openxmlformats.org/markup-compatibility/2006">
              <mc:Choice xmlns:v="urn:schemas-microsoft-com:vml" Requires="v">
                <p:oleObj spid="_x0000_s56345" name="Equation" r:id="rId5" imgW="901440" imgH="342720" progId="Equation.DSMT4">
                  <p:embed/>
                </p:oleObj>
              </mc:Choice>
              <mc:Fallback>
                <p:oleObj name="Equation" r:id="rId5" imgW="901440" imgH="342720" progId="Equation.DSMT4">
                  <p:embed/>
                  <p:pic>
                    <p:nvPicPr>
                      <p:cNvPr id="11" name="Object 10" descr="f of x and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52718" y="2838996"/>
                        <a:ext cx="1250315" cy="396398"/>
                      </a:xfrm>
                      <a:prstGeom prst="rect">
                        <a:avLst/>
                      </a:prstGeom>
                    </p:spPr>
                  </p:pic>
                </p:oleObj>
              </mc:Fallback>
            </mc:AlternateContent>
          </a:graphicData>
        </a:graphic>
      </p:graphicFrame>
      <p:sp>
        <p:nvSpPr>
          <p:cNvPr id="6" name="Content Placeholder 5"/>
          <p:cNvSpPr>
            <a:spLocks noGrp="1"/>
          </p:cNvSpPr>
          <p:nvPr>
            <p:ph idx="15"/>
          </p:nvPr>
        </p:nvSpPr>
        <p:spPr>
          <a:xfrm>
            <a:off x="1828799" y="2814546"/>
            <a:ext cx="6835589" cy="481104"/>
          </a:xfrm>
        </p:spPr>
        <p:txBody>
          <a:bodyPr/>
          <a:lstStyle/>
          <a:p>
            <a:pPr marL="0" indent="0">
              <a:buNone/>
            </a:pPr>
            <a:r>
              <a:rPr lang="en-IN" dirty="0"/>
              <a:t>are continuous throughout an open region</a:t>
            </a:r>
          </a:p>
        </p:txBody>
      </p:sp>
      <p:sp>
        <p:nvSpPr>
          <p:cNvPr id="7" name="Content Placeholder 6"/>
          <p:cNvSpPr>
            <a:spLocks noGrp="1"/>
          </p:cNvSpPr>
          <p:nvPr>
            <p:ph idx="16"/>
          </p:nvPr>
        </p:nvSpPr>
        <p:spPr>
          <a:xfrm>
            <a:off x="459729" y="3369032"/>
            <a:ext cx="8204660" cy="545743"/>
          </a:xfrm>
        </p:spPr>
        <p:txBody>
          <a:bodyPr/>
          <a:lstStyle/>
          <a:p>
            <a:pPr marL="0" indent="0">
              <a:buNone/>
            </a:pPr>
            <a:r>
              <a:rPr lang="en-IN" i="1" dirty="0"/>
              <a:t>R</a:t>
            </a:r>
            <a:r>
              <a:rPr lang="en-IN" dirty="0"/>
              <a:t>, then </a:t>
            </a:r>
            <a:r>
              <a:rPr lang="en-IN" i="1" dirty="0"/>
              <a:t>f</a:t>
            </a:r>
            <a:r>
              <a:rPr lang="en-IN" dirty="0"/>
              <a:t> is differentiable at every point of </a:t>
            </a:r>
            <a:r>
              <a:rPr lang="en-IN" i="1" dirty="0"/>
              <a:t>R</a:t>
            </a:r>
            <a:r>
              <a:rPr lang="en-IN" dirty="0"/>
              <a:t>.</a:t>
            </a:r>
            <a:endParaRPr lang="en-US" b="1" dirty="0"/>
          </a:p>
        </p:txBody>
      </p:sp>
    </p:spTree>
    <p:extLst>
      <p:ext uri="{BB962C8B-B14F-4D97-AF65-F5344CB8AC3E}">
        <p14:creationId xmlns:p14="http://schemas.microsoft.com/office/powerpoint/2010/main" val="222568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Partial Derivatives of a Function of Two Variables </a:t>
            </a:r>
            <a:r>
              <a:rPr lang="en-IN" sz="2000" b="0" dirty="0"/>
              <a:t>(1 of 5)</a:t>
            </a:r>
          </a:p>
        </p:txBody>
      </p:sp>
      <p:pic>
        <p:nvPicPr>
          <p:cNvPr id="18" name="Content Placeholder 17" descr="A plane intersects a surface on an x y z plane. A plane, y = y sub 0, has a vertical and horizontal axes. For long description in Notes pane, press F6.&#10;">
            <a:extLst>
              <a:ext uri="{FF2B5EF4-FFF2-40B4-BE49-F238E27FC236}">
                <a16:creationId xmlns:a16="http://schemas.microsoft.com/office/drawing/2014/main" id="{AC02E6C2-7F38-4A39-B6C5-A9F78156A34B}"/>
              </a:ext>
            </a:extLst>
          </p:cNvPr>
          <p:cNvPicPr>
            <a:picLocks noGrp="1" noChangeAspect="1"/>
          </p:cNvPicPr>
          <p:nvPr>
            <p:ph idx="17"/>
          </p:nvPr>
        </p:nvPicPr>
        <p:blipFill>
          <a:blip r:embed="rId4">
            <a:extLst>
              <a:ext uri="{28A0092B-C50C-407E-A947-70E740481C1C}">
                <a14:useLocalDpi xmlns:a14="http://schemas.microsoft.com/office/drawing/2010/main" val="0"/>
              </a:ext>
            </a:extLst>
          </a:blip>
          <a:stretch>
            <a:fillRect/>
          </a:stretch>
        </p:blipFill>
        <p:spPr>
          <a:xfrm>
            <a:off x="2366612" y="1403847"/>
            <a:ext cx="3367668" cy="3091953"/>
          </a:xfrm>
        </p:spPr>
      </p:pic>
      <p:sp>
        <p:nvSpPr>
          <p:cNvPr id="4" name="Content Placeholder 3"/>
          <p:cNvSpPr>
            <a:spLocks noGrp="1"/>
          </p:cNvSpPr>
          <p:nvPr>
            <p:ph idx="1"/>
          </p:nvPr>
        </p:nvSpPr>
        <p:spPr>
          <a:xfrm>
            <a:off x="502920" y="4572000"/>
            <a:ext cx="4495800" cy="470908"/>
          </a:xfrm>
        </p:spPr>
        <p:txBody>
          <a:bodyPr/>
          <a:lstStyle/>
          <a:p>
            <a:pPr marL="0" indent="0">
              <a:buNone/>
            </a:pPr>
            <a:r>
              <a:rPr lang="en-IN" dirty="0"/>
              <a:t>The intersection of the plane</a:t>
            </a:r>
          </a:p>
        </p:txBody>
      </p:sp>
      <p:graphicFrame>
        <p:nvGraphicFramePr>
          <p:cNvPr id="15" name="Object 14" descr="y =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202202" y="4572000"/>
          <a:ext cx="1141741" cy="466866"/>
        </p:xfrm>
        <a:graphic>
          <a:graphicData uri="http://schemas.openxmlformats.org/presentationml/2006/ole">
            <mc:AlternateContent xmlns:mc="http://schemas.openxmlformats.org/markup-compatibility/2006">
              <mc:Choice xmlns:v="urn:schemas-microsoft-com:vml" Requires="v">
                <p:oleObj spid="_x0000_s29720" name="Equation" r:id="rId5" imgW="774360" imgH="380880" progId="Equation.DSMT4">
                  <p:embed/>
                </p:oleObj>
              </mc:Choice>
              <mc:Fallback>
                <p:oleObj name="Equation" r:id="rId5" imgW="774360" imgH="380880" progId="Equation.DSMT4">
                  <p:embed/>
                  <p:pic>
                    <p:nvPicPr>
                      <p:cNvPr id="15" name="Object 14" descr="y = y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202202" y="4572000"/>
                        <a:ext cx="1141741" cy="466866"/>
                      </a:xfrm>
                      <a:prstGeom prst="rect">
                        <a:avLst/>
                      </a:prstGeom>
                    </p:spPr>
                  </p:pic>
                </p:oleObj>
              </mc:Fallback>
            </mc:AlternateContent>
          </a:graphicData>
        </a:graphic>
      </p:graphicFrame>
      <p:sp>
        <p:nvSpPr>
          <p:cNvPr id="5" name="Content Placeholder 4"/>
          <p:cNvSpPr>
            <a:spLocks noGrp="1"/>
          </p:cNvSpPr>
          <p:nvPr>
            <p:ph idx="13"/>
          </p:nvPr>
        </p:nvSpPr>
        <p:spPr>
          <a:xfrm>
            <a:off x="6547425" y="4600950"/>
            <a:ext cx="1339388" cy="408965"/>
          </a:xfrm>
        </p:spPr>
        <p:txBody>
          <a:bodyPr/>
          <a:lstStyle/>
          <a:p>
            <a:pPr marL="0" indent="0">
              <a:buNone/>
            </a:pPr>
            <a:r>
              <a:rPr lang="en-IN" dirty="0"/>
              <a:t>with the</a:t>
            </a:r>
          </a:p>
        </p:txBody>
      </p:sp>
      <p:sp>
        <p:nvSpPr>
          <p:cNvPr id="6" name="Content Placeholder 5"/>
          <p:cNvSpPr>
            <a:spLocks noGrp="1"/>
          </p:cNvSpPr>
          <p:nvPr>
            <p:ph idx="14"/>
          </p:nvPr>
        </p:nvSpPr>
        <p:spPr>
          <a:xfrm>
            <a:off x="457200" y="5180117"/>
            <a:ext cx="1295400" cy="540607"/>
          </a:xfrm>
        </p:spPr>
        <p:txBody>
          <a:bodyPr/>
          <a:lstStyle/>
          <a:p>
            <a:pPr marL="0" indent="0">
              <a:buNone/>
            </a:pPr>
            <a:r>
              <a:rPr lang="en-IN" dirty="0"/>
              <a:t>surface</a:t>
            </a:r>
          </a:p>
        </p:txBody>
      </p:sp>
      <p:graphicFrame>
        <p:nvGraphicFramePr>
          <p:cNvPr id="16" name="Object 15" descr="z = 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48988" y="5240100"/>
          <a:ext cx="2115535" cy="420642"/>
        </p:xfrm>
        <a:graphic>
          <a:graphicData uri="http://schemas.openxmlformats.org/presentationml/2006/ole">
            <mc:AlternateContent xmlns:mc="http://schemas.openxmlformats.org/markup-compatibility/2006">
              <mc:Choice xmlns:v="urn:schemas-microsoft-com:vml" Requires="v">
                <p:oleObj spid="_x0000_s29721" name="Equation" r:id="rId7" imgW="1434960" imgH="342720" progId="Equation.DSMT4">
                  <p:embed/>
                </p:oleObj>
              </mc:Choice>
              <mc:Fallback>
                <p:oleObj name="Equation" r:id="rId7" imgW="1434960" imgH="342720" progId="Equation.DSMT4">
                  <p:embed/>
                  <p:pic>
                    <p:nvPicPr>
                      <p:cNvPr id="16" name="Object 15" descr="z = f of x and y,">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948988" y="5240100"/>
                        <a:ext cx="2115535" cy="420642"/>
                      </a:xfrm>
                      <a:prstGeom prst="rect">
                        <a:avLst/>
                      </a:prstGeom>
                    </p:spPr>
                  </p:pic>
                </p:oleObj>
              </mc:Fallback>
            </mc:AlternateContent>
          </a:graphicData>
        </a:graphic>
      </p:graphicFrame>
      <p:sp>
        <p:nvSpPr>
          <p:cNvPr id="7" name="Content Placeholder 6"/>
          <p:cNvSpPr>
            <a:spLocks noGrp="1"/>
          </p:cNvSpPr>
          <p:nvPr>
            <p:ph idx="15"/>
          </p:nvPr>
        </p:nvSpPr>
        <p:spPr>
          <a:xfrm>
            <a:off x="4200878" y="5193082"/>
            <a:ext cx="4501162" cy="500021"/>
          </a:xfrm>
        </p:spPr>
        <p:txBody>
          <a:bodyPr/>
          <a:lstStyle/>
          <a:p>
            <a:pPr marL="0" indent="0">
              <a:buNone/>
            </a:pPr>
            <a:r>
              <a:rPr lang="en-IN" dirty="0"/>
              <a:t>viewed from above the first</a:t>
            </a:r>
          </a:p>
        </p:txBody>
      </p:sp>
      <p:sp>
        <p:nvSpPr>
          <p:cNvPr id="8" name="Content Placeholder 7"/>
          <p:cNvSpPr>
            <a:spLocks noGrp="1"/>
          </p:cNvSpPr>
          <p:nvPr>
            <p:ph idx="16"/>
          </p:nvPr>
        </p:nvSpPr>
        <p:spPr>
          <a:xfrm>
            <a:off x="457200" y="5803813"/>
            <a:ext cx="4006327" cy="470908"/>
          </a:xfrm>
        </p:spPr>
        <p:txBody>
          <a:bodyPr/>
          <a:lstStyle/>
          <a:p>
            <a:pPr marL="0" indent="0">
              <a:buNone/>
            </a:pPr>
            <a:r>
              <a:rPr lang="en-IN" dirty="0"/>
              <a:t>quadrant of the </a:t>
            </a:r>
            <a:r>
              <a:rPr lang="en-IN" i="1" dirty="0"/>
              <a:t>x</a:t>
            </a:r>
            <a:r>
              <a:rPr lang="en-IN" sz="100" i="1" dirty="0"/>
              <a:t> </a:t>
            </a:r>
            <a:r>
              <a:rPr lang="en-IN" i="1" dirty="0"/>
              <a:t>y</a:t>
            </a:r>
            <a:r>
              <a:rPr lang="en-IN" dirty="0"/>
              <a:t>-plane.</a:t>
            </a:r>
            <a:endParaRPr lang="en-US" b="1" dirty="0"/>
          </a:p>
        </p:txBody>
      </p:sp>
    </p:spTree>
    <p:extLst>
      <p:ext uri="{BB962C8B-B14F-4D97-AF65-F5344CB8AC3E}">
        <p14:creationId xmlns:p14="http://schemas.microsoft.com/office/powerpoint/2010/main" val="4054248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Differentiability </a:t>
            </a:r>
            <a:r>
              <a:rPr lang="en-IN" sz="2000" b="0" dirty="0"/>
              <a:t>(4 of 4)</a:t>
            </a:r>
            <a:endParaRPr lang="en-IN" dirty="0"/>
          </a:p>
        </p:txBody>
      </p:sp>
      <p:sp>
        <p:nvSpPr>
          <p:cNvPr id="3" name="Content Placeholder 2"/>
          <p:cNvSpPr>
            <a:spLocks noGrp="1"/>
          </p:cNvSpPr>
          <p:nvPr>
            <p:ph idx="1"/>
          </p:nvPr>
        </p:nvSpPr>
        <p:spPr>
          <a:xfrm>
            <a:off x="457200" y="1600201"/>
            <a:ext cx="8229600" cy="515038"/>
          </a:xfrm>
        </p:spPr>
        <p:txBody>
          <a:bodyPr/>
          <a:lstStyle/>
          <a:p>
            <a:pPr marL="0" indent="0">
              <a:buNone/>
            </a:pPr>
            <a:r>
              <a:rPr lang="en-IN" b="1" dirty="0"/>
              <a:t>Theorem—Differentiability Implies Continuity</a:t>
            </a:r>
          </a:p>
        </p:txBody>
      </p:sp>
      <p:sp>
        <p:nvSpPr>
          <p:cNvPr id="11" name="Content Placeholder 10"/>
          <p:cNvSpPr>
            <a:spLocks noGrp="1"/>
          </p:cNvSpPr>
          <p:nvPr>
            <p:ph idx="13"/>
          </p:nvPr>
        </p:nvSpPr>
        <p:spPr>
          <a:xfrm>
            <a:off x="459729" y="2256526"/>
            <a:ext cx="1974999" cy="497691"/>
          </a:xfrm>
        </p:spPr>
        <p:txBody>
          <a:bodyPr/>
          <a:lstStyle/>
          <a:p>
            <a:pPr marL="0" indent="0">
              <a:buNone/>
            </a:pPr>
            <a:r>
              <a:rPr lang="en-IN" dirty="0"/>
              <a:t>If a function</a:t>
            </a:r>
          </a:p>
        </p:txBody>
      </p:sp>
      <p:graphicFrame>
        <p:nvGraphicFramePr>
          <p:cNvPr id="17" name="Object 16"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500830" y="2286464"/>
          <a:ext cx="1250315" cy="396398"/>
        </p:xfrm>
        <a:graphic>
          <a:graphicData uri="http://schemas.openxmlformats.org/presentationml/2006/ole">
            <mc:AlternateContent xmlns:mc="http://schemas.openxmlformats.org/markup-compatibility/2006">
              <mc:Choice xmlns:v="urn:schemas-microsoft-com:vml" Requires="v">
                <p:oleObj spid="_x0000_s57379" name="Equation" r:id="rId3" imgW="901440" imgH="342720" progId="Equation.DSMT4">
                  <p:embed/>
                </p:oleObj>
              </mc:Choice>
              <mc:Fallback>
                <p:oleObj name="Equation" r:id="rId3" imgW="901440" imgH="342720" progId="Equation.DSMT4">
                  <p:embed/>
                  <p:pic>
                    <p:nvPicPr>
                      <p:cNvPr id="17" name="Object 16"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500830" y="2286464"/>
                        <a:ext cx="1250315" cy="396398"/>
                      </a:xfrm>
                      <a:prstGeom prst="rect">
                        <a:avLst/>
                      </a:prstGeom>
                    </p:spPr>
                  </p:pic>
                </p:oleObj>
              </mc:Fallback>
            </mc:AlternateContent>
          </a:graphicData>
        </a:graphic>
      </p:graphicFrame>
      <p:sp>
        <p:nvSpPr>
          <p:cNvPr id="12" name="Content Placeholder 11"/>
          <p:cNvSpPr>
            <a:spLocks noGrp="1"/>
          </p:cNvSpPr>
          <p:nvPr>
            <p:ph idx="14"/>
          </p:nvPr>
        </p:nvSpPr>
        <p:spPr>
          <a:xfrm>
            <a:off x="3845822" y="2256526"/>
            <a:ext cx="2964554" cy="475657"/>
          </a:xfrm>
        </p:spPr>
        <p:txBody>
          <a:bodyPr/>
          <a:lstStyle/>
          <a:p>
            <a:pPr marL="0" indent="0">
              <a:buNone/>
            </a:pPr>
            <a:r>
              <a:rPr lang="en-IN" dirty="0"/>
              <a:t>is differentiable at</a:t>
            </a:r>
          </a:p>
        </p:txBody>
      </p:sp>
      <p:graphicFrame>
        <p:nvGraphicFramePr>
          <p:cNvPr id="18" name="Object 17"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924218" y="2261589"/>
          <a:ext cx="1357313" cy="441325"/>
        </p:xfrm>
        <a:graphic>
          <a:graphicData uri="http://schemas.openxmlformats.org/presentationml/2006/ole">
            <mc:AlternateContent xmlns:mc="http://schemas.openxmlformats.org/markup-compatibility/2006">
              <mc:Choice xmlns:v="urn:schemas-microsoft-com:vml" Requires="v">
                <p:oleObj spid="_x0000_s57380" name="Equation" r:id="rId5" imgW="977760" imgH="380880" progId="Equation.DSMT4">
                  <p:embed/>
                </p:oleObj>
              </mc:Choice>
              <mc:Fallback>
                <p:oleObj name="Equation" r:id="rId5" imgW="977760" imgH="380880" progId="Equation.DSMT4">
                  <p:embed/>
                  <p:pic>
                    <p:nvPicPr>
                      <p:cNvPr id="18" name="Object 17" descr="(x sub 0, y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924218" y="2261589"/>
                        <a:ext cx="1357313" cy="441325"/>
                      </a:xfrm>
                      <a:prstGeom prst="rect">
                        <a:avLst/>
                      </a:prstGeom>
                    </p:spPr>
                  </p:pic>
                </p:oleObj>
              </mc:Fallback>
            </mc:AlternateContent>
          </a:graphicData>
        </a:graphic>
      </p:graphicFrame>
      <p:sp>
        <p:nvSpPr>
          <p:cNvPr id="13" name="Content Placeholder 12"/>
          <p:cNvSpPr>
            <a:spLocks noGrp="1"/>
          </p:cNvSpPr>
          <p:nvPr>
            <p:ph idx="15"/>
          </p:nvPr>
        </p:nvSpPr>
        <p:spPr>
          <a:xfrm>
            <a:off x="459729" y="2820291"/>
            <a:ext cx="3655071" cy="480089"/>
          </a:xfrm>
        </p:spPr>
        <p:txBody>
          <a:bodyPr/>
          <a:lstStyle/>
          <a:p>
            <a:pPr marL="0" indent="0">
              <a:buNone/>
            </a:pPr>
            <a:r>
              <a:rPr lang="en-IN" dirty="0"/>
              <a:t>then </a:t>
            </a:r>
            <a:r>
              <a:rPr lang="en-IN" i="1" dirty="0"/>
              <a:t>f</a:t>
            </a:r>
            <a:r>
              <a:rPr lang="en-IN" dirty="0"/>
              <a:t> is continuous at</a:t>
            </a:r>
          </a:p>
        </p:txBody>
      </p:sp>
      <p:graphicFrame>
        <p:nvGraphicFramePr>
          <p:cNvPr id="19" name="Object 18"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191000" y="2825750"/>
          <a:ext cx="1339850" cy="441325"/>
        </p:xfrm>
        <a:graphic>
          <a:graphicData uri="http://schemas.openxmlformats.org/presentationml/2006/ole">
            <mc:AlternateContent xmlns:mc="http://schemas.openxmlformats.org/markup-compatibility/2006">
              <mc:Choice xmlns:v="urn:schemas-microsoft-com:vml" Requires="v">
                <p:oleObj spid="_x0000_s57381" name="Equation" r:id="rId7" imgW="965160" imgH="380880" progId="Equation.DSMT4">
                  <p:embed/>
                </p:oleObj>
              </mc:Choice>
              <mc:Fallback>
                <p:oleObj name="Equation" r:id="rId7" imgW="965160" imgH="380880" progId="Equation.DSMT4">
                  <p:embed/>
                  <p:pic>
                    <p:nvPicPr>
                      <p:cNvPr id="19" name="Object 18" descr="(x sub 0, y sub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191000" y="2825750"/>
                        <a:ext cx="1339850" cy="441325"/>
                      </a:xfrm>
                      <a:prstGeom prst="rect">
                        <a:avLst/>
                      </a:prstGeom>
                    </p:spPr>
                  </p:pic>
                </p:oleObj>
              </mc:Fallback>
            </mc:AlternateContent>
          </a:graphicData>
        </a:graphic>
      </p:graphicFrame>
    </p:spTree>
    <p:extLst>
      <p:ext uri="{BB962C8B-B14F-4D97-AF65-F5344CB8AC3E}">
        <p14:creationId xmlns:p14="http://schemas.microsoft.com/office/powerpoint/2010/main" val="4137041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7200" y="215371"/>
            <a:ext cx="8229600" cy="1097279"/>
          </a:xfrm>
        </p:spPr>
        <p:txBody>
          <a:bodyPr tIns="91425">
            <a:noAutofit/>
          </a:bodyPr>
          <a:lstStyle/>
          <a:p>
            <a:r>
              <a:rPr lang="en-US" dirty="0">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sz="1600" b="1" dirty="0">
                <a:latin typeface="+mn-lt"/>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55160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Partial Derivatives of a Function of Two Variables </a:t>
            </a:r>
            <a:r>
              <a:rPr lang="en-IN" sz="2000" b="0" dirty="0"/>
              <a:t>(2 of 5)</a:t>
            </a:r>
          </a:p>
        </p:txBody>
      </p:sp>
      <p:sp>
        <p:nvSpPr>
          <p:cNvPr id="3" name="Content Placeholder 2"/>
          <p:cNvSpPr>
            <a:spLocks noGrp="1"/>
          </p:cNvSpPr>
          <p:nvPr>
            <p:ph idx="1"/>
          </p:nvPr>
        </p:nvSpPr>
        <p:spPr>
          <a:xfrm>
            <a:off x="457200" y="1600445"/>
            <a:ext cx="6019800" cy="475765"/>
          </a:xfrm>
        </p:spPr>
        <p:txBody>
          <a:bodyPr/>
          <a:lstStyle/>
          <a:p>
            <a:pPr marL="0" indent="0">
              <a:buNone/>
            </a:pPr>
            <a:r>
              <a:rPr lang="en-IN" b="1" dirty="0"/>
              <a:t>Definition: </a:t>
            </a:r>
            <a:r>
              <a:rPr lang="en-IN" dirty="0"/>
              <a:t>The </a:t>
            </a:r>
            <a:r>
              <a:rPr lang="en-IN" b="1" dirty="0"/>
              <a:t>partial derivative of</a:t>
            </a:r>
            <a:endParaRPr lang="en-IN" dirty="0"/>
          </a:p>
        </p:txBody>
      </p:sp>
      <p:graphicFrame>
        <p:nvGraphicFramePr>
          <p:cNvPr id="19" name="Object 18"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541264" y="1612105"/>
          <a:ext cx="1484312" cy="433388"/>
        </p:xfrm>
        <a:graphic>
          <a:graphicData uri="http://schemas.openxmlformats.org/presentationml/2006/ole">
            <mc:AlternateContent xmlns:mc="http://schemas.openxmlformats.org/markup-compatibility/2006">
              <mc:Choice xmlns:v="urn:schemas-microsoft-com:vml" Requires="v">
                <p:oleObj spid="_x0000_s30755" name="Equation" r:id="rId3" imgW="977760" imgH="342720" progId="Equation.DSMT4">
                  <p:embed/>
                </p:oleObj>
              </mc:Choice>
              <mc:Fallback>
                <p:oleObj name="Equation" r:id="rId3" imgW="977760" imgH="342720" progId="Equation.DSMT4">
                  <p:embed/>
                  <p:pic>
                    <p:nvPicPr>
                      <p:cNvPr id="19" name="Object 18"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6541264" y="1612105"/>
                        <a:ext cx="1484312" cy="433388"/>
                      </a:xfrm>
                      <a:prstGeom prst="rect">
                        <a:avLst/>
                      </a:prstGeom>
                    </p:spPr>
                  </p:pic>
                </p:oleObj>
              </mc:Fallback>
            </mc:AlternateContent>
          </a:graphicData>
        </a:graphic>
      </p:graphicFrame>
      <p:sp>
        <p:nvSpPr>
          <p:cNvPr id="4" name="Content Placeholder 3"/>
          <p:cNvSpPr>
            <a:spLocks noGrp="1"/>
          </p:cNvSpPr>
          <p:nvPr>
            <p:ph idx="13"/>
          </p:nvPr>
        </p:nvSpPr>
        <p:spPr>
          <a:xfrm>
            <a:off x="457200" y="2174726"/>
            <a:ext cx="5029200" cy="466390"/>
          </a:xfrm>
        </p:spPr>
        <p:txBody>
          <a:bodyPr/>
          <a:lstStyle/>
          <a:p>
            <a:pPr marL="0" indent="0">
              <a:buNone/>
            </a:pPr>
            <a:r>
              <a:rPr lang="en-IN" b="1" dirty="0"/>
              <a:t>with respect to </a:t>
            </a:r>
            <a:r>
              <a:rPr lang="en-IN" b="1" i="1" dirty="0"/>
              <a:t>x </a:t>
            </a:r>
            <a:r>
              <a:rPr lang="en-IN" b="1" dirty="0"/>
              <a:t>at the point</a:t>
            </a:r>
            <a:endParaRPr lang="en-IN" dirty="0"/>
          </a:p>
        </p:txBody>
      </p:sp>
      <p:graphicFrame>
        <p:nvGraphicFramePr>
          <p:cNvPr id="20" name="Object 19"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551010" y="2150079"/>
          <a:ext cx="1465263" cy="482600"/>
        </p:xfrm>
        <a:graphic>
          <a:graphicData uri="http://schemas.openxmlformats.org/presentationml/2006/ole">
            <mc:AlternateContent xmlns:mc="http://schemas.openxmlformats.org/markup-compatibility/2006">
              <mc:Choice xmlns:v="urn:schemas-microsoft-com:vml" Requires="v">
                <p:oleObj spid="_x0000_s30756" name="Equation" r:id="rId5" imgW="965160" imgH="380880" progId="Equation.DSMT4">
                  <p:embed/>
                </p:oleObj>
              </mc:Choice>
              <mc:Fallback>
                <p:oleObj name="Equation" r:id="rId5" imgW="965160" imgH="380880" progId="Equation.DSMT4">
                  <p:embed/>
                  <p:pic>
                    <p:nvPicPr>
                      <p:cNvPr id="20" name="Object 19" descr="(x sub 0, y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551010" y="2150079"/>
                        <a:ext cx="1465263" cy="482600"/>
                      </a:xfrm>
                      <a:prstGeom prst="rect">
                        <a:avLst/>
                      </a:prstGeom>
                    </p:spPr>
                  </p:pic>
                </p:oleObj>
              </mc:Fallback>
            </mc:AlternateContent>
          </a:graphicData>
        </a:graphic>
      </p:graphicFrame>
      <p:sp>
        <p:nvSpPr>
          <p:cNvPr id="5" name="Content Placeholder 4"/>
          <p:cNvSpPr>
            <a:spLocks noGrp="1"/>
          </p:cNvSpPr>
          <p:nvPr>
            <p:ph idx="14"/>
          </p:nvPr>
        </p:nvSpPr>
        <p:spPr>
          <a:xfrm>
            <a:off x="7162799" y="2192982"/>
            <a:ext cx="457201" cy="470694"/>
          </a:xfrm>
        </p:spPr>
        <p:txBody>
          <a:bodyPr/>
          <a:lstStyle/>
          <a:p>
            <a:pPr marL="0" indent="0">
              <a:buNone/>
            </a:pPr>
            <a:r>
              <a:rPr lang="en-IN" dirty="0"/>
              <a:t>is</a:t>
            </a:r>
          </a:p>
        </p:txBody>
      </p:sp>
      <p:graphicFrame>
        <p:nvGraphicFramePr>
          <p:cNvPr id="21" name="Object 20" descr="partial derivative of f with respect to partial derivative of x, given (x sub 0, y sub 0), = limit of start fraction f of start expression (x sub 0 + h, y sub 0) end expression minus f of x sub 0 and y sub 0 over h end fraction, as h approaches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260475" y="2864346"/>
          <a:ext cx="6623050" cy="850900"/>
        </p:xfrm>
        <a:graphic>
          <a:graphicData uri="http://schemas.openxmlformats.org/presentationml/2006/ole">
            <mc:AlternateContent xmlns:mc="http://schemas.openxmlformats.org/markup-compatibility/2006">
              <mc:Choice xmlns:v="urn:schemas-microsoft-com:vml" Requires="v">
                <p:oleObj spid="_x0000_s30757" name="Equation" r:id="rId7" imgW="4762440" imgH="736560" progId="Equation.DSMT4">
                  <p:embed/>
                </p:oleObj>
              </mc:Choice>
              <mc:Fallback>
                <p:oleObj name="Equation" r:id="rId7" imgW="4762440" imgH="736560" progId="Equation.DSMT4">
                  <p:embed/>
                  <p:pic>
                    <p:nvPicPr>
                      <p:cNvPr id="21" name="Object 20" descr="partial derivative of f with respect to partial derivative of x, given (x sub 0, y sub 0), = limit of start fraction f of start expression (x sub 0 + h, y sub 0) end expression minus f of x sub 0 and y sub 0 over h end fraction, as h approaches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260475" y="2864346"/>
                        <a:ext cx="6623050" cy="850900"/>
                      </a:xfrm>
                      <a:prstGeom prst="rect">
                        <a:avLst/>
                      </a:prstGeom>
                    </p:spPr>
                  </p:pic>
                </p:oleObj>
              </mc:Fallback>
            </mc:AlternateContent>
          </a:graphicData>
        </a:graphic>
      </p:graphicFrame>
      <p:sp>
        <p:nvSpPr>
          <p:cNvPr id="6" name="Content Placeholder 5"/>
          <p:cNvSpPr>
            <a:spLocks noGrp="1"/>
          </p:cNvSpPr>
          <p:nvPr>
            <p:ph idx="15"/>
          </p:nvPr>
        </p:nvSpPr>
        <p:spPr>
          <a:xfrm>
            <a:off x="457200" y="4038600"/>
            <a:ext cx="4191000" cy="495499"/>
          </a:xfrm>
        </p:spPr>
        <p:txBody>
          <a:bodyPr/>
          <a:lstStyle/>
          <a:p>
            <a:pPr marL="0" indent="0">
              <a:buNone/>
            </a:pPr>
            <a:r>
              <a:rPr lang="en-IN" dirty="0"/>
              <a:t>provided the limit exists.</a:t>
            </a:r>
            <a:endParaRPr lang="en-US" b="1" dirty="0"/>
          </a:p>
        </p:txBody>
      </p:sp>
    </p:spTree>
    <p:extLst>
      <p:ext uri="{BB962C8B-B14F-4D97-AF65-F5344CB8AC3E}">
        <p14:creationId xmlns:p14="http://schemas.microsoft.com/office/powerpoint/2010/main" val="310004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Partial Derivatives of a Function of Two Variables </a:t>
            </a:r>
            <a:r>
              <a:rPr lang="en-IN" sz="2000" b="0" dirty="0"/>
              <a:t>(3 of 5)</a:t>
            </a:r>
          </a:p>
        </p:txBody>
      </p:sp>
      <p:pic>
        <p:nvPicPr>
          <p:cNvPr id="14" name="Content Placeholder 13" descr="A plane intersects a surface on an x y z plane. A plane, x = x sub 0, has vertical and horizontal axes. For long description in Notes pane, press F6.&#10;">
            <a:extLst>
              <a:ext uri="{FF2B5EF4-FFF2-40B4-BE49-F238E27FC236}">
                <a16:creationId xmlns:a16="http://schemas.microsoft.com/office/drawing/2014/main" id="{784A6C82-82B6-4D98-BB85-222785CCC3DE}"/>
              </a:ext>
            </a:extLst>
          </p:cNvPr>
          <p:cNvPicPr>
            <a:picLocks noGrp="1" noChangeAspect="1"/>
          </p:cNvPicPr>
          <p:nvPr>
            <p:ph idx="16"/>
          </p:nvPr>
        </p:nvPicPr>
        <p:blipFill>
          <a:blip r:embed="rId4">
            <a:extLst>
              <a:ext uri="{28A0092B-C50C-407E-A947-70E740481C1C}">
                <a14:useLocalDpi xmlns:a14="http://schemas.microsoft.com/office/drawing/2010/main" val="0"/>
              </a:ext>
            </a:extLst>
          </a:blip>
          <a:stretch>
            <a:fillRect/>
          </a:stretch>
        </p:blipFill>
        <p:spPr>
          <a:xfrm>
            <a:off x="506556" y="1516648"/>
            <a:ext cx="3124200" cy="4609633"/>
          </a:xfrm>
        </p:spPr>
      </p:pic>
      <p:sp>
        <p:nvSpPr>
          <p:cNvPr id="3" name="Content Placeholder 2"/>
          <p:cNvSpPr>
            <a:spLocks noGrp="1"/>
          </p:cNvSpPr>
          <p:nvPr>
            <p:ph idx="1"/>
          </p:nvPr>
        </p:nvSpPr>
        <p:spPr>
          <a:xfrm>
            <a:off x="4355391" y="3605921"/>
            <a:ext cx="3898191" cy="393988"/>
          </a:xfrm>
        </p:spPr>
        <p:txBody>
          <a:bodyPr/>
          <a:lstStyle/>
          <a:p>
            <a:pPr marL="0" indent="0">
              <a:buNone/>
            </a:pPr>
            <a:r>
              <a:rPr lang="en-IN" sz="2400" dirty="0"/>
              <a:t>The intersection of the plane</a:t>
            </a:r>
          </a:p>
        </p:txBody>
      </p:sp>
      <p:graphicFrame>
        <p:nvGraphicFramePr>
          <p:cNvPr id="9" name="Object 8" descr="x = x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370630" y="4174268"/>
          <a:ext cx="1017444" cy="438727"/>
        </p:xfrm>
        <a:graphic>
          <a:graphicData uri="http://schemas.openxmlformats.org/presentationml/2006/ole">
            <mc:AlternateContent xmlns:mc="http://schemas.openxmlformats.org/markup-compatibility/2006">
              <mc:Choice xmlns:v="urn:schemas-microsoft-com:vml" Requires="v">
                <p:oleObj spid="_x0000_s31768" name="Equation" r:id="rId5" imgW="736560" imgH="380880" progId="Equation.DSMT4">
                  <p:embed/>
                </p:oleObj>
              </mc:Choice>
              <mc:Fallback>
                <p:oleObj name="Equation" r:id="rId5" imgW="736560" imgH="380880" progId="Equation.DSMT4">
                  <p:embed/>
                  <p:pic>
                    <p:nvPicPr>
                      <p:cNvPr id="9" name="Object 8" descr="x = x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370630" y="4174268"/>
                        <a:ext cx="1017444" cy="438727"/>
                      </a:xfrm>
                      <a:prstGeom prst="rect">
                        <a:avLst/>
                      </a:prstGeom>
                    </p:spPr>
                  </p:pic>
                </p:oleObj>
              </mc:Fallback>
            </mc:AlternateContent>
          </a:graphicData>
        </a:graphic>
      </p:graphicFrame>
      <p:sp>
        <p:nvSpPr>
          <p:cNvPr id="4" name="Content Placeholder 3"/>
          <p:cNvSpPr>
            <a:spLocks noGrp="1"/>
          </p:cNvSpPr>
          <p:nvPr>
            <p:ph idx="13"/>
          </p:nvPr>
        </p:nvSpPr>
        <p:spPr>
          <a:xfrm>
            <a:off x="5486400" y="4186914"/>
            <a:ext cx="2207271" cy="410474"/>
          </a:xfrm>
        </p:spPr>
        <p:txBody>
          <a:bodyPr/>
          <a:lstStyle/>
          <a:p>
            <a:pPr marL="0" indent="0">
              <a:buNone/>
            </a:pPr>
            <a:r>
              <a:rPr lang="en-IN" sz="2400" dirty="0"/>
              <a:t>with the surface</a:t>
            </a:r>
          </a:p>
        </p:txBody>
      </p:sp>
      <p:graphicFrame>
        <p:nvGraphicFramePr>
          <p:cNvPr id="8" name="Object 7" descr="z = 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357608" y="4754154"/>
          <a:ext cx="1981489" cy="393988"/>
        </p:xfrm>
        <a:graphic>
          <a:graphicData uri="http://schemas.openxmlformats.org/presentationml/2006/ole">
            <mc:AlternateContent xmlns:mc="http://schemas.openxmlformats.org/markup-compatibility/2006">
              <mc:Choice xmlns:v="urn:schemas-microsoft-com:vml" Requires="v">
                <p:oleObj spid="_x0000_s31769" name="Equation" r:id="rId7" imgW="1434960" imgH="342720" progId="Equation.DSMT4">
                  <p:embed/>
                </p:oleObj>
              </mc:Choice>
              <mc:Fallback>
                <p:oleObj name="Equation" r:id="rId7" imgW="1434960" imgH="342720" progId="Equation.DSMT4">
                  <p:embed/>
                  <p:pic>
                    <p:nvPicPr>
                      <p:cNvPr id="8" name="Object 7" descr="z = f of x and y,">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357608" y="4754154"/>
                        <a:ext cx="1981489" cy="393988"/>
                      </a:xfrm>
                      <a:prstGeom prst="rect">
                        <a:avLst/>
                      </a:prstGeom>
                    </p:spPr>
                  </p:pic>
                </p:oleObj>
              </mc:Fallback>
            </mc:AlternateContent>
          </a:graphicData>
        </a:graphic>
      </p:graphicFrame>
      <p:sp>
        <p:nvSpPr>
          <p:cNvPr id="5" name="Content Placeholder 4"/>
          <p:cNvSpPr>
            <a:spLocks noGrp="1"/>
          </p:cNvSpPr>
          <p:nvPr>
            <p:ph idx="14"/>
          </p:nvPr>
        </p:nvSpPr>
        <p:spPr>
          <a:xfrm>
            <a:off x="6472519" y="4784393"/>
            <a:ext cx="1833282" cy="363749"/>
          </a:xfrm>
        </p:spPr>
        <p:txBody>
          <a:bodyPr/>
          <a:lstStyle/>
          <a:p>
            <a:pPr marL="0" indent="0">
              <a:buNone/>
            </a:pPr>
            <a:r>
              <a:rPr lang="en-IN" sz="2400" dirty="0"/>
              <a:t>viewed from</a:t>
            </a:r>
          </a:p>
        </p:txBody>
      </p:sp>
      <p:sp>
        <p:nvSpPr>
          <p:cNvPr id="6" name="Content Placeholder 5"/>
          <p:cNvSpPr>
            <a:spLocks noGrp="1"/>
          </p:cNvSpPr>
          <p:nvPr>
            <p:ph idx="15"/>
          </p:nvPr>
        </p:nvSpPr>
        <p:spPr>
          <a:xfrm>
            <a:off x="4355391" y="5289300"/>
            <a:ext cx="3950410" cy="959099"/>
          </a:xfrm>
        </p:spPr>
        <p:txBody>
          <a:bodyPr/>
          <a:lstStyle/>
          <a:p>
            <a:pPr marL="0" indent="0">
              <a:buNone/>
            </a:pPr>
            <a:r>
              <a:rPr lang="en-IN" sz="2400" dirty="0"/>
              <a:t>above the first quadrant of the </a:t>
            </a:r>
            <a:r>
              <a:rPr lang="en-IN" sz="2400" i="1" dirty="0"/>
              <a:t>x</a:t>
            </a:r>
            <a:r>
              <a:rPr lang="en-IN" sz="100" i="1" dirty="0"/>
              <a:t> </a:t>
            </a:r>
            <a:r>
              <a:rPr lang="en-IN" sz="2400" i="1" dirty="0"/>
              <a:t>y</a:t>
            </a:r>
            <a:r>
              <a:rPr lang="en-IN" sz="2400" dirty="0"/>
              <a:t>-plane.</a:t>
            </a:r>
            <a:endParaRPr lang="en-US" sz="2400" b="1" dirty="0"/>
          </a:p>
        </p:txBody>
      </p:sp>
    </p:spTree>
    <p:extLst>
      <p:ext uri="{BB962C8B-B14F-4D97-AF65-F5344CB8AC3E}">
        <p14:creationId xmlns:p14="http://schemas.microsoft.com/office/powerpoint/2010/main" val="131730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Partial Derivatives of a Function of Two Variables </a:t>
            </a:r>
            <a:r>
              <a:rPr lang="en-IN" sz="2000" b="0" dirty="0"/>
              <a:t>(4 of 5)</a:t>
            </a:r>
          </a:p>
        </p:txBody>
      </p:sp>
      <p:sp>
        <p:nvSpPr>
          <p:cNvPr id="3" name="Content Placeholder 2"/>
          <p:cNvSpPr>
            <a:spLocks noGrp="1"/>
          </p:cNvSpPr>
          <p:nvPr>
            <p:ph idx="1"/>
          </p:nvPr>
        </p:nvSpPr>
        <p:spPr>
          <a:xfrm>
            <a:off x="457200" y="1602798"/>
            <a:ext cx="6019800" cy="471053"/>
          </a:xfrm>
        </p:spPr>
        <p:txBody>
          <a:bodyPr/>
          <a:lstStyle/>
          <a:p>
            <a:pPr marL="0" indent="0">
              <a:buNone/>
            </a:pPr>
            <a:r>
              <a:rPr lang="en-IN" b="1" dirty="0"/>
              <a:t>Definition: </a:t>
            </a:r>
            <a:r>
              <a:rPr lang="en-IN" dirty="0"/>
              <a:t>The </a:t>
            </a:r>
            <a:r>
              <a:rPr lang="en-IN" b="1" dirty="0"/>
              <a:t>partial derivative of</a:t>
            </a:r>
            <a:endParaRPr lang="en-IN" dirty="0"/>
          </a:p>
        </p:txBody>
      </p:sp>
      <p:graphicFrame>
        <p:nvGraphicFramePr>
          <p:cNvPr id="19" name="Object 18"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577285" y="1622622"/>
          <a:ext cx="1412271" cy="412354"/>
        </p:xfrm>
        <a:graphic>
          <a:graphicData uri="http://schemas.openxmlformats.org/presentationml/2006/ole">
            <mc:AlternateContent xmlns:mc="http://schemas.openxmlformats.org/markup-compatibility/2006">
              <mc:Choice xmlns:v="urn:schemas-microsoft-com:vml" Requires="v">
                <p:oleObj spid="_x0000_s32803" name="Equation" r:id="rId3" imgW="977760" imgH="342720" progId="Equation.DSMT4">
                  <p:embed/>
                </p:oleObj>
              </mc:Choice>
              <mc:Fallback>
                <p:oleObj name="Equation" r:id="rId3" imgW="977760" imgH="342720" progId="Equation.DSMT4">
                  <p:embed/>
                  <p:pic>
                    <p:nvPicPr>
                      <p:cNvPr id="19" name="Object 18"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6577285" y="1622622"/>
                        <a:ext cx="1412271" cy="412354"/>
                      </a:xfrm>
                      <a:prstGeom prst="rect">
                        <a:avLst/>
                      </a:prstGeom>
                    </p:spPr>
                  </p:pic>
                </p:oleObj>
              </mc:Fallback>
            </mc:AlternateContent>
          </a:graphicData>
        </a:graphic>
      </p:graphicFrame>
      <p:sp>
        <p:nvSpPr>
          <p:cNvPr id="4" name="Content Placeholder 3"/>
          <p:cNvSpPr>
            <a:spLocks noGrp="1"/>
          </p:cNvSpPr>
          <p:nvPr>
            <p:ph idx="13"/>
          </p:nvPr>
        </p:nvSpPr>
        <p:spPr>
          <a:xfrm>
            <a:off x="457200" y="2180338"/>
            <a:ext cx="5029200" cy="475765"/>
          </a:xfrm>
        </p:spPr>
        <p:txBody>
          <a:bodyPr/>
          <a:lstStyle/>
          <a:p>
            <a:pPr marL="0" indent="0">
              <a:buNone/>
            </a:pPr>
            <a:r>
              <a:rPr lang="en-IN" b="1" dirty="0"/>
              <a:t>with respect to </a:t>
            </a:r>
            <a:r>
              <a:rPr lang="en-IN" b="1" i="1" dirty="0"/>
              <a:t>y </a:t>
            </a:r>
            <a:r>
              <a:rPr lang="en-IN" b="1" dirty="0"/>
              <a:t>at the point</a:t>
            </a:r>
            <a:endParaRPr lang="en-IN" dirty="0"/>
          </a:p>
        </p:txBody>
      </p:sp>
      <p:graphicFrame>
        <p:nvGraphicFramePr>
          <p:cNvPr id="20" name="Object 19"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593469" y="2164580"/>
          <a:ext cx="1380344" cy="454631"/>
        </p:xfrm>
        <a:graphic>
          <a:graphicData uri="http://schemas.openxmlformats.org/presentationml/2006/ole">
            <mc:AlternateContent xmlns:mc="http://schemas.openxmlformats.org/markup-compatibility/2006">
              <mc:Choice xmlns:v="urn:schemas-microsoft-com:vml" Requires="v">
                <p:oleObj spid="_x0000_s32804" name="Equation" r:id="rId5" imgW="965160" imgH="380880" progId="Equation.DSMT4">
                  <p:embed/>
                </p:oleObj>
              </mc:Choice>
              <mc:Fallback>
                <p:oleObj name="Equation" r:id="rId5" imgW="965160" imgH="380880" progId="Equation.DSMT4">
                  <p:embed/>
                  <p:pic>
                    <p:nvPicPr>
                      <p:cNvPr id="20" name="Object 19" descr="(x sub 0, y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593469" y="2164580"/>
                        <a:ext cx="1380344" cy="454631"/>
                      </a:xfrm>
                      <a:prstGeom prst="rect">
                        <a:avLst/>
                      </a:prstGeom>
                    </p:spPr>
                  </p:pic>
                </p:oleObj>
              </mc:Fallback>
            </mc:AlternateContent>
          </a:graphicData>
        </a:graphic>
      </p:graphicFrame>
      <p:sp>
        <p:nvSpPr>
          <p:cNvPr id="5" name="Content Placeholder 4"/>
          <p:cNvSpPr>
            <a:spLocks noGrp="1"/>
          </p:cNvSpPr>
          <p:nvPr>
            <p:ph idx="14"/>
          </p:nvPr>
        </p:nvSpPr>
        <p:spPr>
          <a:xfrm>
            <a:off x="7131803" y="2178000"/>
            <a:ext cx="457201" cy="470694"/>
          </a:xfrm>
        </p:spPr>
        <p:txBody>
          <a:bodyPr/>
          <a:lstStyle/>
          <a:p>
            <a:pPr marL="0" indent="0">
              <a:buNone/>
            </a:pPr>
            <a:r>
              <a:rPr lang="en-IN" dirty="0"/>
              <a:t>is</a:t>
            </a:r>
          </a:p>
        </p:txBody>
      </p:sp>
      <p:graphicFrame>
        <p:nvGraphicFramePr>
          <p:cNvPr id="10" name="Object 9" descr="partial derivative of f with respect to partial derivative of y, given (x sub 0, y sub 0) = start fraction d over d y end fraction f of x sub 0 and y, given y = y sub 0, = limit of start fraction f of start expression (x sub 0, y sub 0 + h) end expression minus f of x sub 0 and y sub 0 over h end fraction, as h approaches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85813" y="2830513"/>
          <a:ext cx="8029575" cy="979487"/>
        </p:xfrm>
        <a:graphic>
          <a:graphicData uri="http://schemas.openxmlformats.org/presentationml/2006/ole">
            <mc:AlternateContent xmlns:mc="http://schemas.openxmlformats.org/markup-compatibility/2006">
              <mc:Choice xmlns:v="urn:schemas-microsoft-com:vml" Requires="v">
                <p:oleObj spid="_x0000_s32805" name="Equation" r:id="rId7" imgW="6984720" imgH="1028520" progId="Equation.DSMT4">
                  <p:embed/>
                </p:oleObj>
              </mc:Choice>
              <mc:Fallback>
                <p:oleObj name="Equation" r:id="rId7" imgW="6984720" imgH="1028520" progId="Equation.DSMT4">
                  <p:embed/>
                  <p:pic>
                    <p:nvPicPr>
                      <p:cNvPr id="10" name="Object 9" descr="partial derivative of f with respect to partial derivative of y, given (x sub 0, y sub 0) = start fraction d over d y end fraction f of x sub 0 and y, given y = y sub 0, = limit of start fraction f of start expression (x sub 0, y sub 0 + h) end expression minus f of x sub 0 and y sub 0 over h end fraction, as h approaches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785813" y="2830513"/>
                        <a:ext cx="8029575" cy="979487"/>
                      </a:xfrm>
                      <a:prstGeom prst="rect">
                        <a:avLst/>
                      </a:prstGeom>
                    </p:spPr>
                  </p:pic>
                </p:oleObj>
              </mc:Fallback>
            </mc:AlternateContent>
          </a:graphicData>
        </a:graphic>
      </p:graphicFrame>
      <p:sp>
        <p:nvSpPr>
          <p:cNvPr id="6" name="Content Placeholder 5"/>
          <p:cNvSpPr>
            <a:spLocks noGrp="1"/>
          </p:cNvSpPr>
          <p:nvPr>
            <p:ph idx="15"/>
          </p:nvPr>
        </p:nvSpPr>
        <p:spPr>
          <a:xfrm>
            <a:off x="457200" y="4069596"/>
            <a:ext cx="4191000" cy="495499"/>
          </a:xfrm>
        </p:spPr>
        <p:txBody>
          <a:bodyPr/>
          <a:lstStyle/>
          <a:p>
            <a:pPr marL="0" indent="0">
              <a:buNone/>
            </a:pPr>
            <a:r>
              <a:rPr lang="en-IN" dirty="0"/>
              <a:t>provided the limit exists.</a:t>
            </a:r>
            <a:endParaRPr lang="en-US" b="1" dirty="0"/>
          </a:p>
        </p:txBody>
      </p:sp>
    </p:spTree>
    <p:extLst>
      <p:ext uri="{BB962C8B-B14F-4D97-AF65-F5344CB8AC3E}">
        <p14:creationId xmlns:p14="http://schemas.microsoft.com/office/powerpoint/2010/main" val="271232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Partial Derivatives of a Function of Two Variables </a:t>
            </a:r>
            <a:r>
              <a:rPr lang="en-IN" sz="2000" b="0" dirty="0"/>
              <a:t>(5 of 5)</a:t>
            </a:r>
          </a:p>
        </p:txBody>
      </p:sp>
      <p:pic>
        <p:nvPicPr>
          <p:cNvPr id="11" name="Content Placeholder 10" descr="Two tangent lines to the surface z = ƒ of (x, y) meet at a point. Two planes, y = y sub 0 and x = x sub 0, are drawn on an x y z plane. For long description in Notes pane, press F6.&#10;">
            <a:extLst>
              <a:ext uri="{FF2B5EF4-FFF2-40B4-BE49-F238E27FC236}">
                <a16:creationId xmlns:a16="http://schemas.microsoft.com/office/drawing/2014/main" id="{4FA06480-5C94-455B-8EC9-CC2D6BD816D9}"/>
              </a:ext>
            </a:extLst>
          </p:cNvPr>
          <p:cNvPicPr>
            <a:picLocks noGrp="1" noChangeAspect="1"/>
          </p:cNvPicPr>
          <p:nvPr>
            <p:ph idx="14"/>
          </p:nvPr>
        </p:nvPicPr>
        <p:blipFill>
          <a:blip r:embed="rId4">
            <a:extLst>
              <a:ext uri="{28A0092B-C50C-407E-A947-70E740481C1C}">
                <a14:useLocalDpi xmlns:a14="http://schemas.microsoft.com/office/drawing/2010/main" val="0"/>
              </a:ext>
            </a:extLst>
          </a:blip>
          <a:stretch>
            <a:fillRect/>
          </a:stretch>
        </p:blipFill>
        <p:spPr>
          <a:xfrm>
            <a:off x="2209799" y="1420775"/>
            <a:ext cx="4114801" cy="3246349"/>
          </a:xfrm>
        </p:spPr>
      </p:pic>
      <p:sp>
        <p:nvSpPr>
          <p:cNvPr id="3" name="Content Placeholder 2"/>
          <p:cNvSpPr>
            <a:spLocks noGrp="1"/>
          </p:cNvSpPr>
          <p:nvPr>
            <p:ph idx="1"/>
          </p:nvPr>
        </p:nvSpPr>
        <p:spPr>
          <a:xfrm>
            <a:off x="450773" y="4800601"/>
            <a:ext cx="7391400" cy="380999"/>
          </a:xfrm>
        </p:spPr>
        <p:txBody>
          <a:bodyPr/>
          <a:lstStyle/>
          <a:p>
            <a:pPr marL="0" indent="0">
              <a:buNone/>
            </a:pPr>
            <a:r>
              <a:rPr lang="en-IN" sz="2400" dirty="0"/>
              <a:t>The Figures combined. The tangent lines at the point</a:t>
            </a:r>
          </a:p>
        </p:txBody>
      </p:sp>
      <p:graphicFrame>
        <p:nvGraphicFramePr>
          <p:cNvPr id="8" name="Object 7" descr="(x sub 0, y sub 0, f of x sub 0 and y sub 0)"/>
          <p:cNvGraphicFramePr>
            <a:graphicFrameLocks noChangeAspect="1"/>
          </p:cNvGraphicFramePr>
          <p:nvPr/>
        </p:nvGraphicFramePr>
        <p:xfrm>
          <a:off x="450773" y="5242212"/>
          <a:ext cx="2374147" cy="502760"/>
        </p:xfrm>
        <a:graphic>
          <a:graphicData uri="http://schemas.openxmlformats.org/presentationml/2006/ole">
            <mc:AlternateContent xmlns:mc="http://schemas.openxmlformats.org/markup-compatibility/2006">
              <mc:Choice xmlns:v="urn:schemas-microsoft-com:vml" Requires="v">
                <p:oleObj spid="_x0000_s33805" name="Equation" r:id="rId5" imgW="1079280" imgH="228600" progId="Equation.DSMT4">
                  <p:embed/>
                </p:oleObj>
              </mc:Choice>
              <mc:Fallback>
                <p:oleObj name="Equation" r:id="rId5" imgW="1079280" imgH="228600" progId="Equation.DSMT4">
                  <p:embed/>
                  <p:pic>
                    <p:nvPicPr>
                      <p:cNvPr id="8" name="Object 7" descr="(x sub 0, y sub 0, f of x sub 0 and y sub 0)"/>
                      <p:cNvPicPr/>
                      <p:nvPr/>
                    </p:nvPicPr>
                    <p:blipFill>
                      <a:blip r:embed="rId6"/>
                      <a:stretch>
                        <a:fillRect/>
                      </a:stretch>
                    </p:blipFill>
                    <p:spPr>
                      <a:xfrm>
                        <a:off x="450773" y="5242212"/>
                        <a:ext cx="2374147" cy="502760"/>
                      </a:xfrm>
                      <a:prstGeom prst="rect">
                        <a:avLst/>
                      </a:prstGeom>
                    </p:spPr>
                  </p:pic>
                </p:oleObj>
              </mc:Fallback>
            </mc:AlternateContent>
          </a:graphicData>
        </a:graphic>
      </p:graphicFrame>
      <p:sp>
        <p:nvSpPr>
          <p:cNvPr id="4" name="Content Placeholder 3"/>
          <p:cNvSpPr>
            <a:spLocks noGrp="1"/>
          </p:cNvSpPr>
          <p:nvPr>
            <p:ph idx="13"/>
          </p:nvPr>
        </p:nvSpPr>
        <p:spPr>
          <a:xfrm>
            <a:off x="2971800" y="5295330"/>
            <a:ext cx="5486400" cy="479948"/>
          </a:xfrm>
        </p:spPr>
        <p:txBody>
          <a:bodyPr/>
          <a:lstStyle/>
          <a:p>
            <a:pPr marL="0" indent="0">
              <a:buNone/>
            </a:pPr>
            <a:r>
              <a:rPr lang="en-IN" sz="2400" dirty="0"/>
              <a:t>determine a plane that, in this picture at</a:t>
            </a:r>
          </a:p>
        </p:txBody>
      </p:sp>
      <p:sp>
        <p:nvSpPr>
          <p:cNvPr id="6" name="Content Placeholder 5"/>
          <p:cNvSpPr>
            <a:spLocks noGrp="1"/>
          </p:cNvSpPr>
          <p:nvPr>
            <p:ph idx="15"/>
          </p:nvPr>
        </p:nvSpPr>
        <p:spPr>
          <a:xfrm>
            <a:off x="457200" y="5837856"/>
            <a:ext cx="5867400" cy="380999"/>
          </a:xfrm>
        </p:spPr>
        <p:txBody>
          <a:bodyPr/>
          <a:lstStyle/>
          <a:p>
            <a:pPr marL="0" indent="0">
              <a:buNone/>
            </a:pPr>
            <a:r>
              <a:rPr lang="en-IN" sz="2400" dirty="0"/>
              <a:t>least, appears to be tangent to the surface.</a:t>
            </a:r>
            <a:endParaRPr lang="en-US" sz="2400" b="1" dirty="0"/>
          </a:p>
        </p:txBody>
      </p:sp>
    </p:spTree>
    <p:extLst>
      <p:ext uri="{BB962C8B-B14F-4D97-AF65-F5344CB8AC3E}">
        <p14:creationId xmlns:p14="http://schemas.microsoft.com/office/powerpoint/2010/main" val="25248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Calculations </a:t>
            </a:r>
            <a:r>
              <a:rPr lang="en-US" sz="2000" b="0" dirty="0"/>
              <a:t>(1 of 9)</a:t>
            </a:r>
          </a:p>
        </p:txBody>
      </p:sp>
      <p:sp>
        <p:nvSpPr>
          <p:cNvPr id="3" name="Content Placeholder 2"/>
          <p:cNvSpPr>
            <a:spLocks noGrp="1"/>
          </p:cNvSpPr>
          <p:nvPr>
            <p:ph idx="1"/>
          </p:nvPr>
        </p:nvSpPr>
        <p:spPr>
          <a:xfrm>
            <a:off x="457200" y="1600199"/>
            <a:ext cx="4038600" cy="426905"/>
          </a:xfrm>
        </p:spPr>
        <p:txBody>
          <a:bodyPr/>
          <a:lstStyle/>
          <a:p>
            <a:pPr marL="0" indent="0">
              <a:buNone/>
            </a:pPr>
            <a:r>
              <a:rPr lang="en-US" sz="2400" b="1" dirty="0"/>
              <a:t>Example:</a:t>
            </a:r>
            <a:r>
              <a:rPr lang="en-US" sz="2400" dirty="0"/>
              <a:t> Find the values of</a:t>
            </a:r>
          </a:p>
        </p:txBody>
      </p:sp>
      <p:graphicFrame>
        <p:nvGraphicFramePr>
          <p:cNvPr id="19" name="Object 18" descr="partial derivative of f with respect to partial derivative of x and partial derivative of f with respect to partial derivative of y ">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3257683133"/>
              </p:ext>
            </p:extLst>
          </p:nvPr>
        </p:nvGraphicFramePr>
        <p:xfrm>
          <a:off x="4599778" y="1422238"/>
          <a:ext cx="1686505" cy="766998"/>
        </p:xfrm>
        <a:graphic>
          <a:graphicData uri="http://schemas.openxmlformats.org/presentationml/2006/ole">
            <mc:AlternateContent xmlns:mc="http://schemas.openxmlformats.org/markup-compatibility/2006">
              <mc:Choice xmlns:v="urn:schemas-microsoft-com:vml" Requires="v">
                <p:oleObj spid="_x0000_s34906" name="Equation" r:id="rId3" imgW="1434960" imgH="787320" progId="Equation.DSMT4">
                  <p:embed/>
                </p:oleObj>
              </mc:Choice>
              <mc:Fallback>
                <p:oleObj name="Equation" r:id="rId3" imgW="1434960" imgH="787320" progId="Equation.DSMT4">
                  <p:embed/>
                  <p:pic>
                    <p:nvPicPr>
                      <p:cNvPr id="19" name="Object 18" descr="partial derivative of f with respect to partial derivative of x and partial derivative of f with respect to partial derivative of y ">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599778" y="1422238"/>
                        <a:ext cx="1686505" cy="766998"/>
                      </a:xfrm>
                      <a:prstGeom prst="rect">
                        <a:avLst/>
                      </a:prstGeom>
                    </p:spPr>
                  </p:pic>
                </p:oleObj>
              </mc:Fallback>
            </mc:AlternateContent>
          </a:graphicData>
        </a:graphic>
      </p:graphicFrame>
      <p:sp>
        <p:nvSpPr>
          <p:cNvPr id="4" name="Content Placeholder 3"/>
          <p:cNvSpPr>
            <a:spLocks noGrp="1"/>
          </p:cNvSpPr>
          <p:nvPr>
            <p:ph idx="13"/>
          </p:nvPr>
        </p:nvSpPr>
        <p:spPr>
          <a:xfrm>
            <a:off x="6400799" y="1620933"/>
            <a:ext cx="2425141" cy="406171"/>
          </a:xfrm>
        </p:spPr>
        <p:txBody>
          <a:bodyPr/>
          <a:lstStyle/>
          <a:p>
            <a:pPr marL="0" indent="0">
              <a:buNone/>
            </a:pPr>
            <a:r>
              <a:rPr lang="en-US" sz="2400" dirty="0"/>
              <a:t>at the point</a:t>
            </a:r>
          </a:p>
        </p:txBody>
      </p:sp>
      <p:graphicFrame>
        <p:nvGraphicFramePr>
          <p:cNvPr id="11" name="Object 10" descr="(4, negative 5)">
            <a:extLst>
              <a:ext uri="{FF2B5EF4-FFF2-40B4-BE49-F238E27FC236}">
                <a16:creationId xmlns:a16="http://schemas.microsoft.com/office/drawing/2014/main" id="{E57B9F06-31D1-48DF-B3C7-4AC9A6F2FBAB}"/>
              </a:ext>
            </a:extLst>
          </p:cNvPr>
          <p:cNvGraphicFramePr>
            <a:graphicFrameLocks noChangeAspect="1"/>
          </p:cNvGraphicFramePr>
          <p:nvPr>
            <p:extLst>
              <p:ext uri="{D42A27DB-BD31-4B8C-83A1-F6EECF244321}">
                <p14:modId xmlns:p14="http://schemas.microsoft.com/office/powerpoint/2010/main" val="2905368838"/>
              </p:ext>
            </p:extLst>
          </p:nvPr>
        </p:nvGraphicFramePr>
        <p:xfrm>
          <a:off x="470944" y="2133600"/>
          <a:ext cx="901700" cy="342900"/>
        </p:xfrm>
        <a:graphic>
          <a:graphicData uri="http://schemas.openxmlformats.org/presentationml/2006/ole">
            <mc:AlternateContent xmlns:mc="http://schemas.openxmlformats.org/markup-compatibility/2006">
              <mc:Choice xmlns:v="urn:schemas-microsoft-com:vml" Requires="v">
                <p:oleObj spid="_x0000_s34907" name="Equation" r:id="rId5" imgW="901440" imgH="342720" progId="Equation.DSMT4">
                  <p:embed/>
                </p:oleObj>
              </mc:Choice>
              <mc:Fallback>
                <p:oleObj name="Equation" r:id="rId5" imgW="901440" imgH="342720" progId="Equation.DSMT4">
                  <p:embed/>
                  <p:pic>
                    <p:nvPicPr>
                      <p:cNvPr id="11" name="Object 10" descr="(4, negative 5)">
                        <a:extLst>
                          <a:ext uri="{FF2B5EF4-FFF2-40B4-BE49-F238E27FC236}">
                            <a16:creationId xmlns:a16="http://schemas.microsoft.com/office/drawing/2014/main" id="{E57B9F06-31D1-48DF-B3C7-4AC9A6F2FBAB}"/>
                          </a:ext>
                        </a:extLst>
                      </p:cNvPr>
                      <p:cNvPicPr/>
                      <p:nvPr/>
                    </p:nvPicPr>
                    <p:blipFill>
                      <a:blip r:embed="rId6"/>
                      <a:stretch>
                        <a:fillRect/>
                      </a:stretch>
                    </p:blipFill>
                    <p:spPr>
                      <a:xfrm>
                        <a:off x="470944" y="2133600"/>
                        <a:ext cx="901700" cy="342900"/>
                      </a:xfrm>
                      <a:prstGeom prst="rect">
                        <a:avLst/>
                      </a:prstGeom>
                    </p:spPr>
                  </p:pic>
                </p:oleObj>
              </mc:Fallback>
            </mc:AlternateContent>
          </a:graphicData>
        </a:graphic>
      </p:graphicFrame>
      <p:sp>
        <p:nvSpPr>
          <p:cNvPr id="5" name="Content Placeholder 4"/>
          <p:cNvSpPr>
            <a:spLocks noGrp="1"/>
          </p:cNvSpPr>
          <p:nvPr>
            <p:ph idx="14"/>
          </p:nvPr>
        </p:nvSpPr>
        <p:spPr>
          <a:xfrm>
            <a:off x="1476622" y="2112375"/>
            <a:ext cx="1037978" cy="423759"/>
          </a:xfrm>
        </p:spPr>
        <p:txBody>
          <a:bodyPr/>
          <a:lstStyle/>
          <a:p>
            <a:pPr marL="0" indent="0">
              <a:buNone/>
            </a:pPr>
            <a:r>
              <a:rPr lang="en-US" sz="2400" dirty="0"/>
              <a:t>if</a:t>
            </a:r>
          </a:p>
        </p:txBody>
      </p:sp>
      <p:graphicFrame>
        <p:nvGraphicFramePr>
          <p:cNvPr id="20" name="Object 19" descr="f of x and y = x squared + 3 x y + y minus 1.">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3605693884"/>
              </p:ext>
            </p:extLst>
          </p:nvPr>
        </p:nvGraphicFramePr>
        <p:xfrm>
          <a:off x="2556781" y="2615500"/>
          <a:ext cx="4030439" cy="435323"/>
        </p:xfrm>
        <a:graphic>
          <a:graphicData uri="http://schemas.openxmlformats.org/presentationml/2006/ole">
            <mc:AlternateContent xmlns:mc="http://schemas.openxmlformats.org/markup-compatibility/2006">
              <mc:Choice xmlns:v="urn:schemas-microsoft-com:vml" Requires="v">
                <p:oleObj spid="_x0000_s34908" name="Equation" r:id="rId7" imgW="3111480" imgH="406080" progId="Equation.DSMT4">
                  <p:embed/>
                </p:oleObj>
              </mc:Choice>
              <mc:Fallback>
                <p:oleObj name="Equation" r:id="rId7" imgW="3111480" imgH="406080" progId="Equation.DSMT4">
                  <p:embed/>
                  <p:pic>
                    <p:nvPicPr>
                      <p:cNvPr id="20" name="Object 19" descr="f of x and y = x squared + 3 x y + y minus 1.">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556781" y="2615500"/>
                        <a:ext cx="4030439" cy="435323"/>
                      </a:xfrm>
                      <a:prstGeom prst="rect">
                        <a:avLst/>
                      </a:prstGeom>
                    </p:spPr>
                  </p:pic>
                </p:oleObj>
              </mc:Fallback>
            </mc:AlternateContent>
          </a:graphicData>
        </a:graphic>
      </p:graphicFrame>
      <p:sp>
        <p:nvSpPr>
          <p:cNvPr id="6" name="Content Placeholder 5"/>
          <p:cNvSpPr>
            <a:spLocks noGrp="1"/>
          </p:cNvSpPr>
          <p:nvPr>
            <p:ph idx="15"/>
          </p:nvPr>
        </p:nvSpPr>
        <p:spPr>
          <a:xfrm>
            <a:off x="457200" y="3240241"/>
            <a:ext cx="2438400" cy="439394"/>
          </a:xfrm>
        </p:spPr>
        <p:txBody>
          <a:bodyPr/>
          <a:lstStyle/>
          <a:p>
            <a:pPr marL="0" indent="0">
              <a:buNone/>
            </a:pPr>
            <a:r>
              <a:rPr lang="en-US" sz="2400" b="1" dirty="0"/>
              <a:t>Solution:</a:t>
            </a:r>
            <a:r>
              <a:rPr lang="en-US" sz="2400" dirty="0"/>
              <a:t> To find</a:t>
            </a:r>
          </a:p>
        </p:txBody>
      </p:sp>
      <p:graphicFrame>
        <p:nvGraphicFramePr>
          <p:cNvPr id="21" name="Object 20" descr="partial derivative of f with respect to partial derivative of x,">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04248552"/>
              </p:ext>
            </p:extLst>
          </p:nvPr>
        </p:nvGraphicFramePr>
        <p:xfrm>
          <a:off x="2971800" y="3152751"/>
          <a:ext cx="433924" cy="578947"/>
        </p:xfrm>
        <a:graphic>
          <a:graphicData uri="http://schemas.openxmlformats.org/presentationml/2006/ole">
            <mc:AlternateContent xmlns:mc="http://schemas.openxmlformats.org/markup-compatibility/2006">
              <mc:Choice xmlns:v="urn:schemas-microsoft-com:vml" Requires="v">
                <p:oleObj spid="_x0000_s34909" name="Equation" r:id="rId9" imgW="457200" imgH="736560" progId="Equation.DSMT4">
                  <p:embed/>
                </p:oleObj>
              </mc:Choice>
              <mc:Fallback>
                <p:oleObj name="Equation" r:id="rId9" imgW="457200" imgH="736560" progId="Equation.DSMT4">
                  <p:embed/>
                  <p:pic>
                    <p:nvPicPr>
                      <p:cNvPr id="21" name="Object 20" descr="partial derivative of f with respect to partial derivative of x,">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971800" y="3152751"/>
                        <a:ext cx="433924" cy="578947"/>
                      </a:xfrm>
                      <a:prstGeom prst="rect">
                        <a:avLst/>
                      </a:prstGeom>
                    </p:spPr>
                  </p:pic>
                </p:oleObj>
              </mc:Fallback>
            </mc:AlternateContent>
          </a:graphicData>
        </a:graphic>
      </p:graphicFrame>
      <p:sp>
        <p:nvSpPr>
          <p:cNvPr id="7" name="Content Placeholder 6"/>
          <p:cNvSpPr>
            <a:spLocks noGrp="1"/>
          </p:cNvSpPr>
          <p:nvPr>
            <p:ph idx="16"/>
          </p:nvPr>
        </p:nvSpPr>
        <p:spPr>
          <a:xfrm>
            <a:off x="3482247" y="3240241"/>
            <a:ext cx="4495800" cy="439394"/>
          </a:xfrm>
        </p:spPr>
        <p:txBody>
          <a:bodyPr/>
          <a:lstStyle/>
          <a:p>
            <a:pPr marL="0" indent="0">
              <a:buNone/>
            </a:pPr>
            <a:r>
              <a:rPr lang="en-US" sz="2400" dirty="0"/>
              <a:t>we treat </a:t>
            </a:r>
            <a:r>
              <a:rPr lang="en-US" sz="2400" i="1" dirty="0"/>
              <a:t>y </a:t>
            </a:r>
            <a:r>
              <a:rPr lang="en-US" sz="2400" dirty="0"/>
              <a:t>as a constant and</a:t>
            </a:r>
          </a:p>
        </p:txBody>
      </p:sp>
      <p:sp>
        <p:nvSpPr>
          <p:cNvPr id="8" name="Content Placeholder 7"/>
          <p:cNvSpPr>
            <a:spLocks noGrp="1"/>
          </p:cNvSpPr>
          <p:nvPr>
            <p:ph idx="17"/>
          </p:nvPr>
        </p:nvSpPr>
        <p:spPr>
          <a:xfrm>
            <a:off x="457200" y="3805183"/>
            <a:ext cx="4343400" cy="419399"/>
          </a:xfrm>
        </p:spPr>
        <p:txBody>
          <a:bodyPr/>
          <a:lstStyle/>
          <a:p>
            <a:pPr marL="0" indent="0">
              <a:buNone/>
            </a:pPr>
            <a:r>
              <a:rPr lang="en-US" sz="2400" dirty="0"/>
              <a:t>differentiate with respect to </a:t>
            </a:r>
            <a:r>
              <a:rPr lang="en-US" sz="2400" i="1" dirty="0"/>
              <a:t>x</a:t>
            </a:r>
            <a:r>
              <a:rPr lang="en-US" sz="2400" dirty="0"/>
              <a:t>:</a:t>
            </a:r>
          </a:p>
        </p:txBody>
      </p:sp>
      <p:graphicFrame>
        <p:nvGraphicFramePr>
          <p:cNvPr id="22" name="Object 21" descr="partial derivative of f with respect to partial derivative of x = start fraction partial derivative of left parenthesis x squared + 3 x y + y minus 1 right parenthesis over partial derivative of x end fraction = 2 x + 3 times 1 times y + 0 minus 0 = 2 x + 3 y.">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3465157357"/>
              </p:ext>
            </p:extLst>
          </p:nvPr>
        </p:nvGraphicFramePr>
        <p:xfrm>
          <a:off x="464795" y="4329647"/>
          <a:ext cx="8361146" cy="754959"/>
        </p:xfrm>
        <a:graphic>
          <a:graphicData uri="http://schemas.openxmlformats.org/presentationml/2006/ole">
            <mc:AlternateContent xmlns:mc="http://schemas.openxmlformats.org/markup-compatibility/2006">
              <mc:Choice xmlns:v="urn:schemas-microsoft-com:vml" Requires="v">
                <p:oleObj spid="_x0000_s34910" name="Equation" r:id="rId11" imgW="6756120" imgH="736560" progId="Equation.DSMT4">
                  <p:embed/>
                </p:oleObj>
              </mc:Choice>
              <mc:Fallback>
                <p:oleObj name="Equation" r:id="rId11" imgW="6756120" imgH="736560" progId="Equation.DSMT4">
                  <p:embed/>
                  <p:pic>
                    <p:nvPicPr>
                      <p:cNvPr id="22" name="Object 21" descr="partial derivative of f with respect to partial derivative of x = start fraction partial derivative of left parenthesis x squared + 3 x y + y minus 1 right parenthesis over partial derivative of x end fraction = 2 x + 3 times 1 times y + 0 minus 0 = 2 x + 3 y.">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464795" y="4329647"/>
                        <a:ext cx="8361146" cy="754959"/>
                      </a:xfrm>
                      <a:prstGeom prst="rect">
                        <a:avLst/>
                      </a:prstGeom>
                    </p:spPr>
                  </p:pic>
                </p:oleObj>
              </mc:Fallback>
            </mc:AlternateContent>
          </a:graphicData>
        </a:graphic>
      </p:graphicFrame>
      <p:sp>
        <p:nvSpPr>
          <p:cNvPr id="9" name="Content Placeholder 8"/>
          <p:cNvSpPr>
            <a:spLocks noGrp="1"/>
          </p:cNvSpPr>
          <p:nvPr>
            <p:ph idx="18"/>
          </p:nvPr>
        </p:nvSpPr>
        <p:spPr>
          <a:xfrm>
            <a:off x="457200" y="5373949"/>
            <a:ext cx="1830889" cy="409906"/>
          </a:xfrm>
        </p:spPr>
        <p:txBody>
          <a:bodyPr/>
          <a:lstStyle/>
          <a:p>
            <a:pPr marL="0" indent="0">
              <a:buNone/>
            </a:pPr>
            <a:r>
              <a:rPr lang="en-US" sz="2400" dirty="0"/>
              <a:t>The value of</a:t>
            </a:r>
          </a:p>
        </p:txBody>
      </p:sp>
      <p:graphicFrame>
        <p:nvGraphicFramePr>
          <p:cNvPr id="23" name="Object 22" descr="partial derivative of f with respect to partial derivative of x ">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758757698"/>
              </p:ext>
            </p:extLst>
          </p:nvPr>
        </p:nvGraphicFramePr>
        <p:xfrm>
          <a:off x="2362200" y="5200282"/>
          <a:ext cx="490538" cy="757238"/>
        </p:xfrm>
        <a:graphic>
          <a:graphicData uri="http://schemas.openxmlformats.org/presentationml/2006/ole">
            <mc:AlternateContent xmlns:mc="http://schemas.openxmlformats.org/markup-compatibility/2006">
              <mc:Choice xmlns:v="urn:schemas-microsoft-com:vml" Requires="v">
                <p:oleObj spid="_x0000_s34911" name="Equation" r:id="rId13" imgW="393480" imgH="736560" progId="Equation.DSMT4">
                  <p:embed/>
                </p:oleObj>
              </mc:Choice>
              <mc:Fallback>
                <p:oleObj name="Equation" r:id="rId13" imgW="393480" imgH="736560" progId="Equation.DSMT4">
                  <p:embed/>
                  <p:pic>
                    <p:nvPicPr>
                      <p:cNvPr id="23" name="Object 22" descr="partial derivative of f with respect to partial derivative of x ">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2362200" y="5200282"/>
                        <a:ext cx="490538" cy="757238"/>
                      </a:xfrm>
                      <a:prstGeom prst="rect">
                        <a:avLst/>
                      </a:prstGeom>
                    </p:spPr>
                  </p:pic>
                </p:oleObj>
              </mc:Fallback>
            </mc:AlternateContent>
          </a:graphicData>
        </a:graphic>
      </p:graphicFrame>
      <p:sp>
        <p:nvSpPr>
          <p:cNvPr id="10" name="Content Placeholder 9"/>
          <p:cNvSpPr>
            <a:spLocks noGrp="1"/>
          </p:cNvSpPr>
          <p:nvPr>
            <p:ph idx="19"/>
          </p:nvPr>
        </p:nvSpPr>
        <p:spPr>
          <a:xfrm>
            <a:off x="2957393" y="5369828"/>
            <a:ext cx="370008" cy="418146"/>
          </a:xfrm>
        </p:spPr>
        <p:txBody>
          <a:bodyPr/>
          <a:lstStyle/>
          <a:p>
            <a:pPr marL="0" indent="0">
              <a:buNone/>
            </a:pPr>
            <a:r>
              <a:rPr lang="en-US" sz="2400" dirty="0"/>
              <a:t>at</a:t>
            </a:r>
          </a:p>
        </p:txBody>
      </p:sp>
      <p:graphicFrame>
        <p:nvGraphicFramePr>
          <p:cNvPr id="12" name="Object 11" descr="(4, negative 5) is">
            <a:extLst>
              <a:ext uri="{FF2B5EF4-FFF2-40B4-BE49-F238E27FC236}">
                <a16:creationId xmlns:a16="http://schemas.microsoft.com/office/drawing/2014/main" id="{5AFEFF7A-CF4C-4707-BC9A-D082F91822B9}"/>
              </a:ext>
            </a:extLst>
          </p:cNvPr>
          <p:cNvGraphicFramePr>
            <a:graphicFrameLocks noChangeAspect="1"/>
          </p:cNvGraphicFramePr>
          <p:nvPr>
            <p:extLst>
              <p:ext uri="{D42A27DB-BD31-4B8C-83A1-F6EECF244321}">
                <p14:modId xmlns:p14="http://schemas.microsoft.com/office/powerpoint/2010/main" val="1626164782"/>
              </p:ext>
            </p:extLst>
          </p:nvPr>
        </p:nvGraphicFramePr>
        <p:xfrm>
          <a:off x="3378200" y="5377589"/>
          <a:ext cx="1181100" cy="431800"/>
        </p:xfrm>
        <a:graphic>
          <a:graphicData uri="http://schemas.openxmlformats.org/presentationml/2006/ole">
            <mc:AlternateContent xmlns:mc="http://schemas.openxmlformats.org/markup-compatibility/2006">
              <mc:Choice xmlns:v="urn:schemas-microsoft-com:vml" Requires="v">
                <p:oleObj spid="_x0000_s34912" name="Equation" r:id="rId15" imgW="1180800" imgH="431640" progId="Equation.DSMT4">
                  <p:embed/>
                </p:oleObj>
              </mc:Choice>
              <mc:Fallback>
                <p:oleObj name="Equation" r:id="rId15" imgW="1180800" imgH="431640" progId="Equation.DSMT4">
                  <p:embed/>
                  <p:pic>
                    <p:nvPicPr>
                      <p:cNvPr id="12" name="Object 11" descr="(4, negative 5) is">
                        <a:extLst>
                          <a:ext uri="{FF2B5EF4-FFF2-40B4-BE49-F238E27FC236}">
                            <a16:creationId xmlns:a16="http://schemas.microsoft.com/office/drawing/2014/main" id="{5AFEFF7A-CF4C-4707-BC9A-D082F91822B9}"/>
                          </a:ext>
                        </a:extLst>
                      </p:cNvPr>
                      <p:cNvPicPr/>
                      <p:nvPr/>
                    </p:nvPicPr>
                    <p:blipFill>
                      <a:blip r:embed="rId16"/>
                      <a:stretch>
                        <a:fillRect/>
                      </a:stretch>
                    </p:blipFill>
                    <p:spPr>
                      <a:xfrm>
                        <a:off x="3378200" y="5377589"/>
                        <a:ext cx="1181100" cy="431800"/>
                      </a:xfrm>
                      <a:prstGeom prst="rect">
                        <a:avLst/>
                      </a:prstGeom>
                    </p:spPr>
                  </p:pic>
                </p:oleObj>
              </mc:Fallback>
            </mc:AlternateContent>
          </a:graphicData>
        </a:graphic>
      </p:graphicFrame>
      <p:graphicFrame>
        <p:nvGraphicFramePr>
          <p:cNvPr id="24" name="Object 23" descr="2 times 4 + 3 times negative 5 = negative 7.">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576019399"/>
              </p:ext>
            </p:extLst>
          </p:nvPr>
        </p:nvGraphicFramePr>
        <p:xfrm>
          <a:off x="4696791" y="5407005"/>
          <a:ext cx="2770809" cy="361128"/>
        </p:xfrm>
        <a:graphic>
          <a:graphicData uri="http://schemas.openxmlformats.org/presentationml/2006/ole">
            <mc:AlternateContent xmlns:mc="http://schemas.openxmlformats.org/markup-compatibility/2006">
              <mc:Choice xmlns:v="urn:schemas-microsoft-com:vml" Requires="v">
                <p:oleObj spid="_x0000_s34913" name="Equation" r:id="rId17" imgW="2184120" imgH="342720" progId="Equation.DSMT4">
                  <p:embed/>
                </p:oleObj>
              </mc:Choice>
              <mc:Fallback>
                <p:oleObj name="Equation" r:id="rId17" imgW="2184120" imgH="342720" progId="Equation.DSMT4">
                  <p:embed/>
                  <p:pic>
                    <p:nvPicPr>
                      <p:cNvPr id="24" name="Object 23" descr="2 times 4 + 3 times negative 5 = negative 7.">
                        <a:extLst>
                          <a:ext uri="{FF2B5EF4-FFF2-40B4-BE49-F238E27FC236}">
                            <a16:creationId xmlns:a16="http://schemas.microsoft.com/office/drawing/2014/main" id="{BA8F6C83-2B39-4C74-8EDD-D41ED1AB1692}"/>
                          </a:ext>
                        </a:extLst>
                      </p:cNvPr>
                      <p:cNvPicPr/>
                      <p:nvPr/>
                    </p:nvPicPr>
                    <p:blipFill>
                      <a:blip r:embed="rId18"/>
                      <a:stretch>
                        <a:fillRect/>
                      </a:stretch>
                    </p:blipFill>
                    <p:spPr>
                      <a:xfrm>
                        <a:off x="4696791" y="5407005"/>
                        <a:ext cx="2770809" cy="361128"/>
                      </a:xfrm>
                      <a:prstGeom prst="rect">
                        <a:avLst/>
                      </a:prstGeom>
                    </p:spPr>
                  </p:pic>
                </p:oleObj>
              </mc:Fallback>
            </mc:AlternateContent>
          </a:graphicData>
        </a:graphic>
      </p:graphicFrame>
    </p:spTree>
    <p:extLst>
      <p:ext uri="{BB962C8B-B14F-4D97-AF65-F5344CB8AC3E}">
        <p14:creationId xmlns:p14="http://schemas.microsoft.com/office/powerpoint/2010/main" val="380974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Calculations </a:t>
            </a:r>
            <a:r>
              <a:rPr lang="en-US" sz="2000" b="0" dirty="0"/>
              <a:t>(2 of 9)</a:t>
            </a:r>
          </a:p>
        </p:txBody>
      </p:sp>
      <p:sp>
        <p:nvSpPr>
          <p:cNvPr id="3" name="Content Placeholder 2"/>
          <p:cNvSpPr>
            <a:spLocks noGrp="1"/>
          </p:cNvSpPr>
          <p:nvPr>
            <p:ph idx="1"/>
          </p:nvPr>
        </p:nvSpPr>
        <p:spPr>
          <a:xfrm>
            <a:off x="457200" y="1600200"/>
            <a:ext cx="3810000" cy="500203"/>
          </a:xfrm>
        </p:spPr>
        <p:txBody>
          <a:bodyPr/>
          <a:lstStyle/>
          <a:p>
            <a:pPr marL="0" indent="0">
              <a:buNone/>
            </a:pPr>
            <a:r>
              <a:rPr lang="en-US" b="1" dirty="0"/>
              <a:t>Solution (concluded):</a:t>
            </a:r>
          </a:p>
        </p:txBody>
      </p:sp>
      <p:sp>
        <p:nvSpPr>
          <p:cNvPr id="4" name="Content Placeholder 3"/>
          <p:cNvSpPr>
            <a:spLocks noGrp="1"/>
          </p:cNvSpPr>
          <p:nvPr>
            <p:ph idx="13"/>
          </p:nvPr>
        </p:nvSpPr>
        <p:spPr>
          <a:xfrm>
            <a:off x="457200" y="2276821"/>
            <a:ext cx="1219200" cy="477397"/>
          </a:xfrm>
        </p:spPr>
        <p:txBody>
          <a:bodyPr/>
          <a:lstStyle/>
          <a:p>
            <a:pPr marL="0" indent="0">
              <a:buNone/>
            </a:pPr>
            <a:r>
              <a:rPr lang="en-US" dirty="0"/>
              <a:t>To find</a:t>
            </a:r>
          </a:p>
        </p:txBody>
      </p:sp>
      <p:graphicFrame>
        <p:nvGraphicFramePr>
          <p:cNvPr id="14" name="Object 13" descr="partial derivative of f with respect to partial derivative of y,">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963697512"/>
              </p:ext>
            </p:extLst>
          </p:nvPr>
        </p:nvGraphicFramePr>
        <p:xfrm>
          <a:off x="1760060" y="2208163"/>
          <a:ext cx="503325" cy="678654"/>
        </p:xfrm>
        <a:graphic>
          <a:graphicData uri="http://schemas.openxmlformats.org/presentationml/2006/ole">
            <mc:AlternateContent xmlns:mc="http://schemas.openxmlformats.org/markup-compatibility/2006">
              <mc:Choice xmlns:v="urn:schemas-microsoft-com:vml" Requires="v">
                <p:oleObj spid="_x0000_s35897" name="Equation" r:id="rId3" imgW="482400" imgH="787320" progId="Equation.DSMT4">
                  <p:embed/>
                </p:oleObj>
              </mc:Choice>
              <mc:Fallback>
                <p:oleObj name="Equation" r:id="rId3" imgW="482400" imgH="787320" progId="Equation.DSMT4">
                  <p:embed/>
                  <p:pic>
                    <p:nvPicPr>
                      <p:cNvPr id="14" name="Object 13" descr="partial derivative of f with respect to partial derivative of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760060" y="2208163"/>
                        <a:ext cx="503325" cy="678654"/>
                      </a:xfrm>
                      <a:prstGeom prst="rect">
                        <a:avLst/>
                      </a:prstGeom>
                    </p:spPr>
                  </p:pic>
                </p:oleObj>
              </mc:Fallback>
            </mc:AlternateContent>
          </a:graphicData>
        </a:graphic>
      </p:graphicFrame>
      <p:sp>
        <p:nvSpPr>
          <p:cNvPr id="5" name="Content Placeholder 4"/>
          <p:cNvSpPr>
            <a:spLocks noGrp="1"/>
          </p:cNvSpPr>
          <p:nvPr>
            <p:ph idx="14"/>
          </p:nvPr>
        </p:nvSpPr>
        <p:spPr>
          <a:xfrm>
            <a:off x="2362200" y="2265804"/>
            <a:ext cx="5028759" cy="488413"/>
          </a:xfrm>
        </p:spPr>
        <p:txBody>
          <a:bodyPr/>
          <a:lstStyle/>
          <a:p>
            <a:pPr marL="0" indent="0">
              <a:buNone/>
            </a:pPr>
            <a:r>
              <a:rPr lang="en-US" dirty="0"/>
              <a:t>we treat </a:t>
            </a:r>
            <a:r>
              <a:rPr lang="en-US" i="1" dirty="0"/>
              <a:t>x </a:t>
            </a:r>
            <a:r>
              <a:rPr lang="en-US" dirty="0"/>
              <a:t>as a constant and</a:t>
            </a:r>
          </a:p>
        </p:txBody>
      </p:sp>
      <p:sp>
        <p:nvSpPr>
          <p:cNvPr id="6" name="Content Placeholder 5"/>
          <p:cNvSpPr>
            <a:spLocks noGrp="1"/>
          </p:cNvSpPr>
          <p:nvPr>
            <p:ph idx="15"/>
          </p:nvPr>
        </p:nvSpPr>
        <p:spPr>
          <a:xfrm>
            <a:off x="457200" y="2995670"/>
            <a:ext cx="5105400" cy="491172"/>
          </a:xfrm>
        </p:spPr>
        <p:txBody>
          <a:bodyPr/>
          <a:lstStyle/>
          <a:p>
            <a:pPr marL="0" indent="0">
              <a:buNone/>
            </a:pPr>
            <a:r>
              <a:rPr lang="en-US" dirty="0"/>
              <a:t>differentiate with respect to </a:t>
            </a:r>
            <a:r>
              <a:rPr lang="en-US" i="1" dirty="0"/>
              <a:t>y</a:t>
            </a:r>
            <a:r>
              <a:rPr lang="en-US" dirty="0"/>
              <a:t>:</a:t>
            </a:r>
          </a:p>
        </p:txBody>
      </p:sp>
      <p:graphicFrame>
        <p:nvGraphicFramePr>
          <p:cNvPr id="15" name="Object 14" descr="partial derivative of f with respect to partial derivative of y = start fraction partial derivative of left parenthesis x squared + 3 x y + y minus 1 right parenthesis over partial derivative of y end fraction= 0 + 3 times x times 1 + 1 minus 0 = 3 x + 1">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793110224"/>
              </p:ext>
            </p:extLst>
          </p:nvPr>
        </p:nvGraphicFramePr>
        <p:xfrm>
          <a:off x="580231" y="3629141"/>
          <a:ext cx="7983537" cy="823913"/>
        </p:xfrm>
        <a:graphic>
          <a:graphicData uri="http://schemas.openxmlformats.org/presentationml/2006/ole">
            <mc:AlternateContent xmlns:mc="http://schemas.openxmlformats.org/markup-compatibility/2006">
              <mc:Choice xmlns:v="urn:schemas-microsoft-com:vml" Requires="v">
                <p:oleObj spid="_x0000_s35898" name="Equation" r:id="rId5" imgW="6324480" imgH="787320" progId="Equation.DSMT4">
                  <p:embed/>
                </p:oleObj>
              </mc:Choice>
              <mc:Fallback>
                <p:oleObj name="Equation" r:id="rId5" imgW="6324480" imgH="787320" progId="Equation.DSMT4">
                  <p:embed/>
                  <p:pic>
                    <p:nvPicPr>
                      <p:cNvPr id="15" name="Object 14" descr="partial derivative of f with respect to partial derivative of y = start fraction partial derivative of left parenthesis x squared + 3 x y + y minus 1 right parenthesis over partial derivative of y end fraction= 0 + 3 times x times 1 + 1 minus 0 = 3 x + 1">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80231" y="3629141"/>
                        <a:ext cx="7983537" cy="823913"/>
                      </a:xfrm>
                      <a:prstGeom prst="rect">
                        <a:avLst/>
                      </a:prstGeom>
                    </p:spPr>
                  </p:pic>
                </p:oleObj>
              </mc:Fallback>
            </mc:AlternateContent>
          </a:graphicData>
        </a:graphic>
      </p:graphicFrame>
      <p:sp>
        <p:nvSpPr>
          <p:cNvPr id="7" name="Content Placeholder 6"/>
          <p:cNvSpPr>
            <a:spLocks noGrp="1"/>
          </p:cNvSpPr>
          <p:nvPr>
            <p:ph idx="16"/>
          </p:nvPr>
        </p:nvSpPr>
        <p:spPr>
          <a:xfrm>
            <a:off x="443753" y="4668195"/>
            <a:ext cx="2147047" cy="475224"/>
          </a:xfrm>
        </p:spPr>
        <p:txBody>
          <a:bodyPr/>
          <a:lstStyle/>
          <a:p>
            <a:pPr marL="0" indent="0">
              <a:buNone/>
            </a:pPr>
            <a:r>
              <a:rPr lang="en-US" dirty="0"/>
              <a:t>The value of</a:t>
            </a:r>
          </a:p>
        </p:txBody>
      </p:sp>
      <p:graphicFrame>
        <p:nvGraphicFramePr>
          <p:cNvPr id="16" name="Object 15" descr="partial derivative of f with respect to partial derivative of y ">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3005621207"/>
              </p:ext>
            </p:extLst>
          </p:nvPr>
        </p:nvGraphicFramePr>
        <p:xfrm>
          <a:off x="2686544" y="4511085"/>
          <a:ext cx="497897" cy="821170"/>
        </p:xfrm>
        <a:graphic>
          <a:graphicData uri="http://schemas.openxmlformats.org/presentationml/2006/ole">
            <mc:AlternateContent xmlns:mc="http://schemas.openxmlformats.org/markup-compatibility/2006">
              <mc:Choice xmlns:v="urn:schemas-microsoft-com:vml" Requires="v">
                <p:oleObj spid="_x0000_s35899" name="Equation" r:id="rId7" imgW="393480" imgH="787320" progId="Equation.DSMT4">
                  <p:embed/>
                </p:oleObj>
              </mc:Choice>
              <mc:Fallback>
                <p:oleObj name="Equation" r:id="rId7" imgW="393480" imgH="787320" progId="Equation.DSMT4">
                  <p:embed/>
                  <p:pic>
                    <p:nvPicPr>
                      <p:cNvPr id="16" name="Object 15" descr="partial derivative of f with respect to partial derivative of y ">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686544" y="4511085"/>
                        <a:ext cx="497897" cy="821170"/>
                      </a:xfrm>
                      <a:prstGeom prst="rect">
                        <a:avLst/>
                      </a:prstGeom>
                    </p:spPr>
                  </p:pic>
                </p:oleObj>
              </mc:Fallback>
            </mc:AlternateContent>
          </a:graphicData>
        </a:graphic>
      </p:graphicFrame>
      <p:sp>
        <p:nvSpPr>
          <p:cNvPr id="8" name="Content Placeholder 7"/>
          <p:cNvSpPr>
            <a:spLocks noGrp="1"/>
          </p:cNvSpPr>
          <p:nvPr>
            <p:ph idx="17"/>
          </p:nvPr>
        </p:nvSpPr>
        <p:spPr>
          <a:xfrm>
            <a:off x="3276600" y="4671116"/>
            <a:ext cx="462481" cy="470519"/>
          </a:xfrm>
        </p:spPr>
        <p:txBody>
          <a:bodyPr/>
          <a:lstStyle/>
          <a:p>
            <a:pPr marL="0" indent="0">
              <a:buNone/>
            </a:pPr>
            <a:r>
              <a:rPr lang="en-US" dirty="0"/>
              <a:t>at</a:t>
            </a:r>
          </a:p>
        </p:txBody>
      </p:sp>
      <p:graphicFrame>
        <p:nvGraphicFramePr>
          <p:cNvPr id="13" name="Object 12" descr="(4, negative 5) is">
            <a:extLst>
              <a:ext uri="{FF2B5EF4-FFF2-40B4-BE49-F238E27FC236}">
                <a16:creationId xmlns:a16="http://schemas.microsoft.com/office/drawing/2014/main" id="{66BF91F1-9EDB-4373-B836-B2C2D57CFD87}"/>
              </a:ext>
            </a:extLst>
          </p:cNvPr>
          <p:cNvGraphicFramePr>
            <a:graphicFrameLocks noChangeAspect="1"/>
          </p:cNvGraphicFramePr>
          <p:nvPr>
            <p:extLst>
              <p:ext uri="{D42A27DB-BD31-4B8C-83A1-F6EECF244321}">
                <p14:modId xmlns:p14="http://schemas.microsoft.com/office/powerpoint/2010/main" val="1420614812"/>
              </p:ext>
            </p:extLst>
          </p:nvPr>
        </p:nvGraphicFramePr>
        <p:xfrm>
          <a:off x="3810000" y="4687888"/>
          <a:ext cx="1298575" cy="474662"/>
        </p:xfrm>
        <a:graphic>
          <a:graphicData uri="http://schemas.openxmlformats.org/presentationml/2006/ole">
            <mc:AlternateContent xmlns:mc="http://schemas.openxmlformats.org/markup-compatibility/2006">
              <mc:Choice xmlns:v="urn:schemas-microsoft-com:vml" Requires="v">
                <p:oleObj spid="_x0000_s35900" name="Equation" r:id="rId9" imgW="1180800" imgH="431640" progId="Equation.DSMT4">
                  <p:embed/>
                </p:oleObj>
              </mc:Choice>
              <mc:Fallback>
                <p:oleObj name="Equation" r:id="rId9" imgW="1180800" imgH="431640" progId="Equation.DSMT4">
                  <p:embed/>
                  <p:pic>
                    <p:nvPicPr>
                      <p:cNvPr id="13" name="Object 12" descr="(4, negative 5) is">
                        <a:extLst>
                          <a:ext uri="{FF2B5EF4-FFF2-40B4-BE49-F238E27FC236}">
                            <a16:creationId xmlns:a16="http://schemas.microsoft.com/office/drawing/2014/main" id="{66BF91F1-9EDB-4373-B836-B2C2D57CFD87}"/>
                          </a:ext>
                        </a:extLst>
                      </p:cNvPr>
                      <p:cNvPicPr/>
                      <p:nvPr/>
                    </p:nvPicPr>
                    <p:blipFill>
                      <a:blip r:embed="rId10"/>
                      <a:stretch>
                        <a:fillRect/>
                      </a:stretch>
                    </p:blipFill>
                    <p:spPr>
                      <a:xfrm>
                        <a:off x="3810000" y="4687888"/>
                        <a:ext cx="1298575" cy="474662"/>
                      </a:xfrm>
                      <a:prstGeom prst="rect">
                        <a:avLst/>
                      </a:prstGeom>
                    </p:spPr>
                  </p:pic>
                </p:oleObj>
              </mc:Fallback>
            </mc:AlternateContent>
          </a:graphicData>
        </a:graphic>
      </p:graphicFrame>
      <p:graphicFrame>
        <p:nvGraphicFramePr>
          <p:cNvPr id="17" name="Object 16" descr="3 times 4 + 1 = 13.">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688614844"/>
              </p:ext>
            </p:extLst>
          </p:nvPr>
        </p:nvGraphicFramePr>
        <p:xfrm>
          <a:off x="5257800" y="4737981"/>
          <a:ext cx="2066246" cy="379550"/>
        </p:xfrm>
        <a:graphic>
          <a:graphicData uri="http://schemas.openxmlformats.org/presentationml/2006/ole">
            <mc:AlternateContent xmlns:mc="http://schemas.openxmlformats.org/markup-compatibility/2006">
              <mc:Choice xmlns:v="urn:schemas-microsoft-com:vml" Requires="v">
                <p:oleObj spid="_x0000_s35901" name="Equation" r:id="rId11" imgW="1549080" imgH="342720" progId="Equation.DSMT4">
                  <p:embed/>
                </p:oleObj>
              </mc:Choice>
              <mc:Fallback>
                <p:oleObj name="Equation" r:id="rId11" imgW="1549080" imgH="342720" progId="Equation.DSMT4">
                  <p:embed/>
                  <p:pic>
                    <p:nvPicPr>
                      <p:cNvPr id="17" name="Object 16" descr="3 times 4 + 1 = 13.">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5257800" y="4737981"/>
                        <a:ext cx="2066246" cy="379550"/>
                      </a:xfrm>
                      <a:prstGeom prst="rect">
                        <a:avLst/>
                      </a:prstGeom>
                    </p:spPr>
                  </p:pic>
                </p:oleObj>
              </mc:Fallback>
            </mc:AlternateContent>
          </a:graphicData>
        </a:graphic>
      </p:graphicFrame>
    </p:spTree>
    <p:extLst>
      <p:ext uri="{BB962C8B-B14F-4D97-AF65-F5344CB8AC3E}">
        <p14:creationId xmlns:p14="http://schemas.microsoft.com/office/powerpoint/2010/main" val="20780193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6875fc982845fbe69f2dbcbc1fffed4133dd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1D4619-2E8B-44E9-9EB3-82393EDAD20F}">
  <ds:schemaRefs>
    <ds:schemaRef ds:uri="http://schemas.microsoft.com/sharepoint/v3/contenttype/forms"/>
  </ds:schemaRefs>
</ds:datastoreItem>
</file>

<file path=customXml/itemProps2.xml><?xml version="1.0" encoding="utf-8"?>
<ds:datastoreItem xmlns:ds="http://schemas.openxmlformats.org/officeDocument/2006/customXml" ds:itemID="{2D8CDD66-BAC6-4393-A17B-60F5F709AEE1}">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purl.org/dc/dcmitype/"/>
    <ds:schemaRef ds:uri="http://purl.org/dc/elements/1.1/"/>
    <ds:schemaRef ds:uri="6125ffc9-2c56-435e-8267-1393444907b2"/>
    <ds:schemaRef ds:uri="7c1bd8dc-4e40-424f-a15f-9ffcd522197f"/>
    <ds:schemaRef ds:uri="http://www.w3.org/XML/1998/namespace"/>
  </ds:schemaRefs>
</ds:datastoreItem>
</file>

<file path=customXml/itemProps3.xml><?xml version="1.0" encoding="utf-8"?>
<ds:datastoreItem xmlns:ds="http://schemas.openxmlformats.org/officeDocument/2006/customXml" ds:itemID="{1656929C-2CE3-4E1F-B0F4-72F3641E20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Horizon</Template>
  <TotalTime>20926</TotalTime>
  <Words>2013</Words>
  <Application>Microsoft Office PowerPoint</Application>
  <PresentationFormat>On-screen Show (4:3)</PresentationFormat>
  <Paragraphs>186</Paragraphs>
  <Slides>31</Slides>
  <Notes>7</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39" baseType="lpstr">
      <vt:lpstr>Arial</vt:lpstr>
      <vt:lpstr>Noto Sans Symbols</vt:lpstr>
      <vt:lpstr>Times New Roman</vt:lpstr>
      <vt:lpstr>Verdana</vt:lpstr>
      <vt:lpstr>Wingdings</vt:lpstr>
      <vt:lpstr>508 Lecture</vt:lpstr>
      <vt:lpstr>1_508 Lecture</vt:lpstr>
      <vt:lpstr>Equation</vt:lpstr>
      <vt:lpstr>Thomas’ Calculus: Early Transcendentals</vt:lpstr>
      <vt:lpstr>Section 14.3 Partial Derivatives</vt:lpstr>
      <vt:lpstr>Partial Derivatives of a Function of Two Variables (1 of 5)</vt:lpstr>
      <vt:lpstr>Partial Derivatives of a Function of Two Variables (2 of 5)</vt:lpstr>
      <vt:lpstr>Partial Derivatives of a Function of Two Variables (3 of 5)</vt:lpstr>
      <vt:lpstr>Partial Derivatives of a Function of Two Variables (4 of 5)</vt:lpstr>
      <vt:lpstr>Partial Derivatives of a Function of Two Variables (5 of 5)</vt:lpstr>
      <vt:lpstr>Calculations (1 of 9)</vt:lpstr>
      <vt:lpstr>Calculations (2 of 9)</vt:lpstr>
      <vt:lpstr>Calculations (3 of 9)</vt:lpstr>
      <vt:lpstr>Calculations (4 of 9)</vt:lpstr>
      <vt:lpstr>Calculations (5 of 9)</vt:lpstr>
      <vt:lpstr>Calculations (6 of 9)</vt:lpstr>
      <vt:lpstr>Calculations (7 of 9)</vt:lpstr>
      <vt:lpstr>Calculations (8 of 9)</vt:lpstr>
      <vt:lpstr>Calculations (9 of 9)</vt:lpstr>
      <vt:lpstr>Functions of More Than Two Variables</vt:lpstr>
      <vt:lpstr>Partial Derivatives and Continuity (1 of 4)</vt:lpstr>
      <vt:lpstr>Partial Derivatives and Continuity (2 of 4)</vt:lpstr>
      <vt:lpstr>Partial Derivatives and Continuity (3 of 4)</vt:lpstr>
      <vt:lpstr>Partial Derivatives and Continuity (4 of 4)</vt:lpstr>
      <vt:lpstr>Second-Order Partial Derivatives (1 of 2)</vt:lpstr>
      <vt:lpstr>Second-Order Partial Derivatives (2 of 2)</vt:lpstr>
      <vt:lpstr>The Mixed Derivative Theorem (1 of 2)</vt:lpstr>
      <vt:lpstr>The Mixed Derivative Theorem (2 of 2)</vt:lpstr>
      <vt:lpstr>Partial Derivatives of Still Higher Order</vt:lpstr>
      <vt:lpstr>Differentiability (1 of 4)</vt:lpstr>
      <vt:lpstr>Differentiability (2 of 4)</vt:lpstr>
      <vt:lpstr>Differentiability (3 of 4)</vt:lpstr>
      <vt:lpstr>Differentiability (4 of 4)</vt:lpstr>
      <vt:lpstr>Copyright</vt:lpstr>
    </vt:vector>
  </TitlesOfParts>
  <Manager/>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 Calculus: Early Transcendentals, Fifteenth Edition, Chapter 14, Partial Derivatives</dc:title>
  <dc:subject>Math</dc:subject>
  <dc:creator>Hass/Heil/Bogacki/Weir</dc:creator>
  <cp:keywords>Thomas’ Calculus</cp:keywords>
  <dc:description>Long description alt-text is inserted in the notes pane.</dc:description>
  <cp:lastModifiedBy>Chellapandi Murugan</cp:lastModifiedBy>
  <cp:revision>4405</cp:revision>
  <dcterms:created xsi:type="dcterms:W3CDTF">2014-07-14T20:04:21Z</dcterms:created>
  <dcterms:modified xsi:type="dcterms:W3CDTF">2022-04-27T02:48:32Z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ies>
</file>