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52"/>
  </p:notesMasterIdLst>
  <p:handoutMasterIdLst>
    <p:handoutMasterId r:id="rId53"/>
  </p:handoutMasterIdLst>
  <p:sldIdLst>
    <p:sldId id="962" r:id="rId6"/>
    <p:sldId id="917" r:id="rId7"/>
    <p:sldId id="918" r:id="rId8"/>
    <p:sldId id="919" r:id="rId9"/>
    <p:sldId id="920" r:id="rId10"/>
    <p:sldId id="921" r:id="rId11"/>
    <p:sldId id="922" r:id="rId12"/>
    <p:sldId id="923" r:id="rId13"/>
    <p:sldId id="924" r:id="rId14"/>
    <p:sldId id="925" r:id="rId15"/>
    <p:sldId id="926" r:id="rId16"/>
    <p:sldId id="927" r:id="rId17"/>
    <p:sldId id="928" r:id="rId18"/>
    <p:sldId id="929" r:id="rId19"/>
    <p:sldId id="930" r:id="rId20"/>
    <p:sldId id="931" r:id="rId21"/>
    <p:sldId id="932" r:id="rId22"/>
    <p:sldId id="933" r:id="rId23"/>
    <p:sldId id="934" r:id="rId24"/>
    <p:sldId id="935" r:id="rId25"/>
    <p:sldId id="936" r:id="rId26"/>
    <p:sldId id="937" r:id="rId27"/>
    <p:sldId id="938" r:id="rId28"/>
    <p:sldId id="939" r:id="rId29"/>
    <p:sldId id="940" r:id="rId30"/>
    <p:sldId id="941" r:id="rId31"/>
    <p:sldId id="942" r:id="rId32"/>
    <p:sldId id="943" r:id="rId33"/>
    <p:sldId id="944" r:id="rId34"/>
    <p:sldId id="945" r:id="rId35"/>
    <p:sldId id="946" r:id="rId36"/>
    <p:sldId id="947" r:id="rId37"/>
    <p:sldId id="948" r:id="rId38"/>
    <p:sldId id="949" r:id="rId39"/>
    <p:sldId id="950" r:id="rId40"/>
    <p:sldId id="951" r:id="rId41"/>
    <p:sldId id="952" r:id="rId42"/>
    <p:sldId id="953" r:id="rId43"/>
    <p:sldId id="954" r:id="rId44"/>
    <p:sldId id="955" r:id="rId45"/>
    <p:sldId id="956" r:id="rId46"/>
    <p:sldId id="957" r:id="rId47"/>
    <p:sldId id="958" r:id="rId48"/>
    <p:sldId id="959" r:id="rId49"/>
    <p:sldId id="960" r:id="rId50"/>
    <p:sldId id="961" r:id="rId51"/>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 userDrawn="1">
          <p15:clr>
            <a:srgbClr val="A4A3A4"/>
          </p15:clr>
        </p15:guide>
        <p15:guide id="6" orient="horz" pos="768" userDrawn="1">
          <p15:clr>
            <a:srgbClr val="A4A3A4"/>
          </p15:clr>
        </p15:guide>
        <p15:guide id="7" orient="horz" pos="1008" userDrawn="1">
          <p15:clr>
            <a:srgbClr val="A4A3A4"/>
          </p15:clr>
        </p15:guide>
        <p15:guide id="8"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85" autoAdjust="0"/>
    <p:restoredTop sz="94343" autoAdjust="0"/>
  </p:normalViewPr>
  <p:slideViewPr>
    <p:cSldViewPr>
      <p:cViewPr varScale="1">
        <p:scale>
          <a:sx n="110" d="100"/>
          <a:sy n="110" d="100"/>
        </p:scale>
        <p:origin x="2346" y="108"/>
      </p:cViewPr>
      <p:guideLst>
        <p:guide pos="288"/>
        <p:guide orient="horz" pos="768"/>
        <p:guide orient="horz" pos="1008"/>
        <p:guide orient="horz" pos="398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10.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8.wmf"/><Relationship Id="rId5" Type="http://schemas.openxmlformats.org/officeDocument/2006/relationships/image" Target="../media/image96.wmf"/><Relationship Id="rId4"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4"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1.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5232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gradient f = </a:t>
            </a:r>
            <a:r>
              <a:rPr lang="en-GB" sz="1200" b="0" i="0" u="none" strike="noStrike" kern="1200" dirty="0" err="1">
                <a:solidFill>
                  <a:schemeClr val="tx1"/>
                </a:solidFill>
                <a:effectLst/>
                <a:latin typeface="+mn-lt"/>
                <a:ea typeface="+mn-ea"/>
                <a:cs typeface="+mn-cs"/>
              </a:rPr>
              <a:t>i</a:t>
            </a:r>
            <a:r>
              <a:rPr lang="en-GB" sz="1200" b="0" i="0" u="none" strike="noStrike" kern="1200" dirty="0">
                <a:solidFill>
                  <a:schemeClr val="tx1"/>
                </a:solidFill>
                <a:effectLst/>
                <a:latin typeface="+mn-lt"/>
                <a:ea typeface="+mn-ea"/>
                <a:cs typeface="+mn-cs"/>
              </a:rPr>
              <a:t> + 2 j and gradient g = 1 half </a:t>
            </a:r>
            <a:r>
              <a:rPr lang="en-GB" sz="1200" b="0" i="0" u="none" strike="noStrike" kern="1200" dirty="0" err="1">
                <a:solidFill>
                  <a:schemeClr val="tx1"/>
                </a:solidFill>
                <a:effectLst/>
                <a:latin typeface="+mn-lt"/>
                <a:ea typeface="+mn-ea"/>
                <a:cs typeface="+mn-cs"/>
              </a:rPr>
              <a:t>i</a:t>
            </a:r>
            <a:r>
              <a:rPr lang="en-GB" sz="1200" b="0" i="0" u="none" strike="noStrike" kern="1200" dirty="0">
                <a:solidFill>
                  <a:schemeClr val="tx1"/>
                </a:solidFill>
                <a:effectLst/>
                <a:latin typeface="+mn-lt"/>
                <a:ea typeface="+mn-ea"/>
                <a:cs typeface="+mn-cs"/>
              </a:rPr>
              <a:t> + j are pointing in the upward direction. The second level curve in the second quadrant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x y = negative 2. The gradient f and gradient g are pointing downward and upward, respectively. The second level curve in the third quadrant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x y = 2. The gradient f and gradient g are pointing downward. The second level curve in the fourth quadrant is </a:t>
            </a:r>
            <a:r>
              <a:rPr lang="en-GB" sz="1200" b="0" i="0" u="none" strike="noStrike" kern="1200" dirty="0" err="1">
                <a:solidFill>
                  <a:schemeClr val="tx1"/>
                </a:solidFill>
                <a:effectLst/>
                <a:latin typeface="+mn-lt"/>
                <a:ea typeface="+mn-ea"/>
                <a:cs typeface="+mn-cs"/>
              </a:rPr>
              <a:t>labeled</a:t>
            </a:r>
            <a:r>
              <a:rPr lang="en-GB" sz="1200" b="0" i="0" u="none" strike="noStrike" kern="1200" dirty="0">
                <a:solidFill>
                  <a:schemeClr val="tx1"/>
                </a:solidFill>
                <a:effectLst/>
                <a:latin typeface="+mn-lt"/>
                <a:ea typeface="+mn-ea"/>
                <a:cs typeface="+mn-cs"/>
              </a:rPr>
              <a:t>, x y = negative 2. The gradient f and gradient g are pointing upward and downward, respectively.</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75213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A three dimensional plane, x + y + z = 1, intersects the cylinder, forming an ellipse at the point of intersection. The four points marked on the ellipse are (1, 0, 0), P sub 1, (0, 1, 0), and P sub 2.</a:t>
            </a:r>
            <a:r>
              <a:rPr lang="en-GB" dirty="0"/>
              <a:t> </a:t>
            </a:r>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41777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circle for x squared + y squared = 1 is plotted along the plane at z = 1. An upward opening parabola z = x squared, y = 0, has its vertex at the origin. The parabola intersects the circle at P (1, 0, 1). </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10357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46</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36599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257807691"/>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33300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20640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030285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84037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6238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74300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317997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87573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92049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4679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124219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4142777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530263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49396391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46900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43629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13742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5843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80001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49377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7267333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image" Target="../media/image1.jpg"/><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3"/>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35192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33.bin"/><Relationship Id="rId4" Type="http://schemas.openxmlformats.org/officeDocument/2006/relationships/image" Target="../media/image34.wmf"/><Relationship Id="rId9" Type="http://schemas.openxmlformats.org/officeDocument/2006/relationships/image" Target="../media/image36.wmf"/></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31.wmf"/><Relationship Id="rId9" Type="http://schemas.openxmlformats.org/officeDocument/2006/relationships/oleObject" Target="../embeddings/oleObject39.bin"/></Relationships>
</file>

<file path=ppt/slides/_rels/slide1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41.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3.bin"/><Relationship Id="rId14" Type="http://schemas.openxmlformats.org/officeDocument/2006/relationships/image" Target="../media/image45.wmf"/></Relationships>
</file>

<file path=ppt/slides/_rels/slide14.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0.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47.wmf"/><Relationship Id="rId11" Type="http://schemas.openxmlformats.org/officeDocument/2006/relationships/image" Target="../media/image49.wmf"/><Relationship Id="rId5" Type="http://schemas.openxmlformats.org/officeDocument/2006/relationships/oleObject" Target="../embeddings/oleObject47.bin"/><Relationship Id="rId15" Type="http://schemas.openxmlformats.org/officeDocument/2006/relationships/image" Target="../media/image51.wmf"/><Relationship Id="rId10" Type="http://schemas.openxmlformats.org/officeDocument/2006/relationships/oleObject" Target="../embeddings/oleObject50.bin"/><Relationship Id="rId4" Type="http://schemas.openxmlformats.org/officeDocument/2006/relationships/image" Target="../media/image46.wmf"/><Relationship Id="rId9" Type="http://schemas.openxmlformats.org/officeDocument/2006/relationships/oleObject" Target="../embeddings/oleObject49.bin"/><Relationship Id="rId14"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6.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6.bin"/></Relationships>
</file>

<file path=ppt/slides/_rels/slide16.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2.bin"/><Relationship Id="rId3" Type="http://schemas.openxmlformats.org/officeDocument/2006/relationships/notesSlide" Target="../notesSlides/notesSlide2.xml"/><Relationship Id="rId7" Type="http://schemas.openxmlformats.org/officeDocument/2006/relationships/oleObject" Target="../embeddings/oleObject59.bin"/><Relationship Id="rId12" Type="http://schemas.openxmlformats.org/officeDocument/2006/relationships/image" Target="../media/image60.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57.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59.wmf"/><Relationship Id="rId4" Type="http://schemas.openxmlformats.org/officeDocument/2006/relationships/image" Target="../media/image62.jpg"/><Relationship Id="rId9" Type="http://schemas.openxmlformats.org/officeDocument/2006/relationships/oleObject" Target="../embeddings/oleObject60.bin"/><Relationship Id="rId14" Type="http://schemas.openxmlformats.org/officeDocument/2006/relationships/image" Target="../media/image6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63.wmf"/></Relationships>
</file>

<file path=ppt/slides/_rels/slide18.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9.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66.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4.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71.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2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76.wmf"/><Relationship Id="rId5" Type="http://schemas.openxmlformats.org/officeDocument/2006/relationships/oleObject" Target="../embeddings/oleObject75.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7.bin"/></Relationships>
</file>

<file path=ppt/slides/_rels/slide22.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3.bin"/><Relationship Id="rId18" Type="http://schemas.openxmlformats.org/officeDocument/2006/relationships/image" Target="../media/image86.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3.wmf"/><Relationship Id="rId17" Type="http://schemas.openxmlformats.org/officeDocument/2006/relationships/oleObject" Target="../embeddings/oleObject85.bin"/><Relationship Id="rId2" Type="http://schemas.openxmlformats.org/officeDocument/2006/relationships/slideLayout" Target="../slideLayouts/slideLayout12.xml"/><Relationship Id="rId16" Type="http://schemas.openxmlformats.org/officeDocument/2006/relationships/image" Target="../media/image85.wmf"/><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1.bin"/><Relationship Id="rId14" Type="http://schemas.openxmlformats.org/officeDocument/2006/relationships/image" Target="../media/image8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8.xml"/><Relationship Id="rId1" Type="http://schemas.openxmlformats.org/officeDocument/2006/relationships/vmlDrawing" Target="../drawings/vmlDrawing19.vml"/><Relationship Id="rId4" Type="http://schemas.openxmlformats.org/officeDocument/2006/relationships/image" Target="../media/image8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92.wmf"/><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9.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0.bin"/></Relationships>
</file>

<file path=ppt/slides/_rels/slide2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6.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93.w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5.wmf"/><Relationship Id="rId4" Type="http://schemas.openxmlformats.org/officeDocument/2006/relationships/image" Target="../media/image88.wmf"/><Relationship Id="rId9"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1.w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98.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0.bin"/><Relationship Id="rId14" Type="http://schemas.openxmlformats.org/officeDocument/2006/relationships/image" Target="../media/image102.wmf"/></Relationships>
</file>

<file path=ppt/slides/_rels/slide2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7.wmf"/><Relationship Id="rId2" Type="http://schemas.openxmlformats.org/officeDocument/2006/relationships/slideLayout" Target="../slideLayouts/slideLayout8.xml"/><Relationship Id="rId1" Type="http://schemas.openxmlformats.org/officeDocument/2006/relationships/vmlDrawing" Target="../drawings/vmlDrawing23.vml"/><Relationship Id="rId6" Type="http://schemas.openxmlformats.org/officeDocument/2006/relationships/image" Target="../media/image104.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6.bin"/><Relationship Id="rId14" Type="http://schemas.openxmlformats.org/officeDocument/2006/relationships/image" Target="../media/image108.wmf"/></Relationships>
</file>

<file path=ppt/slides/_rels/slide29.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110.wmf"/><Relationship Id="rId5" Type="http://schemas.openxmlformats.org/officeDocument/2006/relationships/oleObject" Target="../embeddings/oleObject110.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12.bin"/></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13.wmf"/></Relationships>
</file>

<file path=ppt/slides/_rels/slide32.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11.xml"/><Relationship Id="rId1" Type="http://schemas.openxmlformats.org/officeDocument/2006/relationships/vmlDrawing" Target="../drawings/vmlDrawing26.vml"/><Relationship Id="rId6" Type="http://schemas.openxmlformats.org/officeDocument/2006/relationships/image" Target="../media/image115.wmf"/><Relationship Id="rId5" Type="http://schemas.openxmlformats.org/officeDocument/2006/relationships/oleObject" Target="../embeddings/oleObject115.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17.bin"/></Relationships>
</file>

<file path=ppt/slides/_rels/slide33.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119.wmf"/><Relationship Id="rId5" Type="http://schemas.openxmlformats.org/officeDocument/2006/relationships/oleObject" Target="../embeddings/oleObject119.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21.bin"/></Relationships>
</file>

<file path=ppt/slides/_rels/slide34.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6.wmf"/><Relationship Id="rId2" Type="http://schemas.openxmlformats.org/officeDocument/2006/relationships/slideLayout" Target="../slideLayouts/slideLayout12.xml"/><Relationship Id="rId16" Type="http://schemas.openxmlformats.org/officeDocument/2006/relationships/image" Target="../media/image128.wmf"/><Relationship Id="rId1" Type="http://schemas.openxmlformats.org/officeDocument/2006/relationships/vmlDrawing" Target="../drawings/vmlDrawing28.vml"/><Relationship Id="rId6" Type="http://schemas.openxmlformats.org/officeDocument/2006/relationships/image" Target="../media/image123.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5.bin"/><Relationship Id="rId14" Type="http://schemas.openxmlformats.org/officeDocument/2006/relationships/image" Target="../media/image12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33.bin"/><Relationship Id="rId3" Type="http://schemas.openxmlformats.org/officeDocument/2006/relationships/notesSlide" Target="../notesSlides/notesSlide4.xml"/><Relationship Id="rId7" Type="http://schemas.openxmlformats.org/officeDocument/2006/relationships/oleObject" Target="../embeddings/oleObject130.bin"/><Relationship Id="rId12" Type="http://schemas.openxmlformats.org/officeDocument/2006/relationships/image" Target="../media/image132.wmf"/><Relationship Id="rId2" Type="http://schemas.openxmlformats.org/officeDocument/2006/relationships/slideLayout" Target="../slideLayouts/slideLayout14.xml"/><Relationship Id="rId16" Type="http://schemas.openxmlformats.org/officeDocument/2006/relationships/image" Target="../media/image134.wmf"/><Relationship Id="rId1" Type="http://schemas.openxmlformats.org/officeDocument/2006/relationships/vmlDrawing" Target="../drawings/vmlDrawing29.vml"/><Relationship Id="rId6" Type="http://schemas.openxmlformats.org/officeDocument/2006/relationships/image" Target="../media/image129.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131.wmf"/><Relationship Id="rId4" Type="http://schemas.openxmlformats.org/officeDocument/2006/relationships/image" Target="../media/image135.jpg"/><Relationship Id="rId9" Type="http://schemas.openxmlformats.org/officeDocument/2006/relationships/oleObject" Target="../embeddings/oleObject131.bin"/><Relationship Id="rId14" Type="http://schemas.openxmlformats.org/officeDocument/2006/relationships/image" Target="../media/image13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10.xml"/><Relationship Id="rId1" Type="http://schemas.openxmlformats.org/officeDocument/2006/relationships/vmlDrawing" Target="../drawings/vmlDrawing30.vml"/><Relationship Id="rId6" Type="http://schemas.openxmlformats.org/officeDocument/2006/relationships/image" Target="../media/image137.wmf"/><Relationship Id="rId5" Type="http://schemas.openxmlformats.org/officeDocument/2006/relationships/oleObject" Target="../embeddings/oleObject136.bin"/><Relationship Id="rId4" Type="http://schemas.openxmlformats.org/officeDocument/2006/relationships/image" Target="../media/image136.wmf"/></Relationships>
</file>

<file path=ppt/slides/_rels/slide39.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3.wmf"/><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40.w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1.bin"/></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0.bin"/></Relationships>
</file>

<file path=ppt/slides/_rels/slide40.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9.xml"/><Relationship Id="rId1" Type="http://schemas.openxmlformats.org/officeDocument/2006/relationships/vmlDrawing" Target="../drawings/vmlDrawing32.vml"/><Relationship Id="rId6" Type="http://schemas.openxmlformats.org/officeDocument/2006/relationships/image" Target="../media/image145.wmf"/><Relationship Id="rId5" Type="http://schemas.openxmlformats.org/officeDocument/2006/relationships/oleObject" Target="../embeddings/oleObject144.bin"/><Relationship Id="rId4" Type="http://schemas.openxmlformats.org/officeDocument/2006/relationships/image" Target="../media/image1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8.xml"/><Relationship Id="rId1" Type="http://schemas.openxmlformats.org/officeDocument/2006/relationships/vmlDrawing" Target="../drawings/vmlDrawing33.vml"/><Relationship Id="rId6" Type="http://schemas.openxmlformats.org/officeDocument/2006/relationships/image" Target="../media/image148.wmf"/><Relationship Id="rId5" Type="http://schemas.openxmlformats.org/officeDocument/2006/relationships/oleObject" Target="../embeddings/oleObject147.bin"/><Relationship Id="rId4" Type="http://schemas.openxmlformats.org/officeDocument/2006/relationships/image" Target="../media/image147.wmf"/></Relationships>
</file>

<file path=ppt/slides/_rels/slide42.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53.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50.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1.bin"/><Relationship Id="rId14" Type="http://schemas.openxmlformats.org/officeDocument/2006/relationships/image" Target="../media/image154.wmf"/></Relationships>
</file>

<file path=ppt/slides/_rels/slide43.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11.xml"/><Relationship Id="rId1" Type="http://schemas.openxmlformats.org/officeDocument/2006/relationships/vmlDrawing" Target="../drawings/vmlDrawing35.vml"/><Relationship Id="rId6" Type="http://schemas.openxmlformats.org/officeDocument/2006/relationships/image" Target="../media/image156.wmf"/><Relationship Id="rId5" Type="http://schemas.openxmlformats.org/officeDocument/2006/relationships/oleObject" Target="../embeddings/oleObject155.bin"/><Relationship Id="rId4" Type="http://schemas.openxmlformats.org/officeDocument/2006/relationships/image" Target="../media/image15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11.xml"/><Relationship Id="rId1" Type="http://schemas.openxmlformats.org/officeDocument/2006/relationships/vmlDrawing" Target="../drawings/vmlDrawing36.vml"/><Relationship Id="rId6" Type="http://schemas.openxmlformats.org/officeDocument/2006/relationships/image" Target="../media/image159.wmf"/><Relationship Id="rId5" Type="http://schemas.openxmlformats.org/officeDocument/2006/relationships/oleObject" Target="../embeddings/oleObject158.bin"/><Relationship Id="rId4" Type="http://schemas.openxmlformats.org/officeDocument/2006/relationships/image" Target="../media/image158.wmf"/></Relationships>
</file>

<file path=ppt/slides/_rels/slide45.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64.wmf"/><Relationship Id="rId2" Type="http://schemas.openxmlformats.org/officeDocument/2006/relationships/slideLayout" Target="../slideLayouts/slideLayout8.xml"/><Relationship Id="rId1" Type="http://schemas.openxmlformats.org/officeDocument/2006/relationships/vmlDrawing" Target="../drawings/vmlDrawing37.vml"/><Relationship Id="rId6" Type="http://schemas.openxmlformats.org/officeDocument/2006/relationships/image" Target="../media/image161.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62.bin"/></Relationships>
</file>

<file path=ppt/slides/_rels/slide4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66.svg"/></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2.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image" Target="../media/image31.wmf"/><Relationship Id="rId5" Type="http://schemas.openxmlformats.org/officeDocument/2006/relationships/oleObject" Target="../embeddings/oleObject27.bin"/><Relationship Id="rId10" Type="http://schemas.openxmlformats.org/officeDocument/2006/relationships/oleObject" Target="../embeddings/oleObject30.bin"/><Relationship Id="rId4" Type="http://schemas.openxmlformats.org/officeDocument/2006/relationships/image" Target="../media/image28.wmf"/><Relationship Id="rId9"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14</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Partial Derivatives</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215406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(4 of 10)</a:t>
            </a:r>
          </a:p>
        </p:txBody>
      </p:sp>
      <p:pic>
        <p:nvPicPr>
          <p:cNvPr id="7" name="Content Placeholder 6" descr="A graph is an ellipse of start fraction x squared over 8 end fraction + start fraction y squared over 2 end fraction = 1. The ellipse passes through (0, radical 2) and (2 radical 2, 0).">
            <a:extLst>
              <a:ext uri="{FF2B5EF4-FFF2-40B4-BE49-F238E27FC236}">
                <a16:creationId xmlns:a16="http://schemas.microsoft.com/office/drawing/2014/main" id="{8A414EF9-4FF3-4C2F-BDEB-65E4A0A48F9F}"/>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057400" y="1700876"/>
            <a:ext cx="4876800" cy="3324293"/>
          </a:xfrm>
        </p:spPr>
      </p:pic>
      <p:sp>
        <p:nvSpPr>
          <p:cNvPr id="3" name="Content Placeholder 2"/>
          <p:cNvSpPr>
            <a:spLocks noGrp="1"/>
          </p:cNvSpPr>
          <p:nvPr>
            <p:ph idx="1"/>
          </p:nvPr>
        </p:nvSpPr>
        <p:spPr>
          <a:xfrm>
            <a:off x="457200" y="5316751"/>
            <a:ext cx="8229600" cy="914399"/>
          </a:xfrm>
        </p:spPr>
        <p:txBody>
          <a:bodyPr/>
          <a:lstStyle/>
          <a:p>
            <a:pPr marL="0" indent="0">
              <a:buNone/>
            </a:pPr>
            <a:r>
              <a:rPr lang="en-IN" sz="2600" dirty="0"/>
              <a:t>The Example shows how to find the largest and smallest values of the product </a:t>
            </a:r>
            <a:r>
              <a:rPr lang="en-IN" sz="2600" i="1" dirty="0"/>
              <a:t>x</a:t>
            </a:r>
            <a:r>
              <a:rPr lang="en-IN" sz="100" i="1" dirty="0"/>
              <a:t> </a:t>
            </a:r>
            <a:r>
              <a:rPr lang="en-IN" sz="2600" i="1" dirty="0"/>
              <a:t>y </a:t>
            </a:r>
            <a:r>
              <a:rPr lang="en-IN" sz="2600" dirty="0"/>
              <a:t>on this ellipse.</a:t>
            </a:r>
            <a:endParaRPr lang="en-US" sz="2600" b="1" dirty="0"/>
          </a:p>
        </p:txBody>
      </p:sp>
    </p:spTree>
    <p:extLst>
      <p:ext uri="{BB962C8B-B14F-4D97-AF65-F5344CB8AC3E}">
        <p14:creationId xmlns:p14="http://schemas.microsoft.com/office/powerpoint/2010/main" val="9365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(5 of 10)</a:t>
            </a:r>
          </a:p>
        </p:txBody>
      </p:sp>
      <p:sp>
        <p:nvSpPr>
          <p:cNvPr id="3" name="Content Placeholder 2"/>
          <p:cNvSpPr>
            <a:spLocks noGrp="1"/>
          </p:cNvSpPr>
          <p:nvPr>
            <p:ph idx="1"/>
          </p:nvPr>
        </p:nvSpPr>
        <p:spPr/>
        <p:txBody>
          <a:bodyPr/>
          <a:lstStyle/>
          <a:p>
            <a:pPr marL="0" indent="0">
              <a:buNone/>
            </a:pPr>
            <a:r>
              <a:rPr lang="en-IN" sz="2600" b="1" dirty="0"/>
              <a:t>Example:</a:t>
            </a:r>
            <a:r>
              <a:rPr lang="en-IN" sz="2600" dirty="0"/>
              <a:t> Find the greatest and smallest values that the function</a:t>
            </a:r>
          </a:p>
        </p:txBody>
      </p:sp>
      <p:graphicFrame>
        <p:nvGraphicFramePr>
          <p:cNvPr id="7" name="Object 6" descr="f of x and y = x y"/>
          <p:cNvGraphicFramePr>
            <a:graphicFrameLocks noChangeAspect="1"/>
          </p:cNvGraphicFramePr>
          <p:nvPr/>
        </p:nvGraphicFramePr>
        <p:xfrm>
          <a:off x="3790039" y="2556144"/>
          <a:ext cx="1563923" cy="360550"/>
        </p:xfrm>
        <a:graphic>
          <a:graphicData uri="http://schemas.openxmlformats.org/presentationml/2006/ole">
            <mc:AlternateContent xmlns:mc="http://schemas.openxmlformats.org/markup-compatibility/2006">
              <mc:Choice xmlns:v="urn:schemas-microsoft-com:vml" Requires="v">
                <p:oleObj spid="_x0000_s46114" name="Equation" r:id="rId3" imgW="1701720" imgH="393480" progId="Equation.DSMT4">
                  <p:embed/>
                </p:oleObj>
              </mc:Choice>
              <mc:Fallback>
                <p:oleObj name="Equation" r:id="rId3" imgW="1701720" imgH="393480" progId="Equation.DSMT4">
                  <p:embed/>
                  <p:pic>
                    <p:nvPicPr>
                      <p:cNvPr id="7" name="Object 6" descr="f of x and y = x y"/>
                      <p:cNvPicPr/>
                      <p:nvPr/>
                    </p:nvPicPr>
                    <p:blipFill>
                      <a:blip r:embed="rId4"/>
                      <a:stretch>
                        <a:fillRect/>
                      </a:stretch>
                    </p:blipFill>
                    <p:spPr>
                      <a:xfrm>
                        <a:off x="3790039" y="2556144"/>
                        <a:ext cx="1563923" cy="360550"/>
                      </a:xfrm>
                      <a:prstGeom prst="rect">
                        <a:avLst/>
                      </a:prstGeom>
                    </p:spPr>
                  </p:pic>
                </p:oleObj>
              </mc:Fallback>
            </mc:AlternateContent>
          </a:graphicData>
        </a:graphic>
      </p:graphicFrame>
      <p:sp>
        <p:nvSpPr>
          <p:cNvPr id="4" name="Content Placeholder 3"/>
          <p:cNvSpPr>
            <a:spLocks noGrp="1"/>
          </p:cNvSpPr>
          <p:nvPr>
            <p:ph idx="13"/>
          </p:nvPr>
        </p:nvSpPr>
        <p:spPr>
          <a:xfrm>
            <a:off x="452718" y="3030749"/>
            <a:ext cx="3052482" cy="474451"/>
          </a:xfrm>
        </p:spPr>
        <p:txBody>
          <a:bodyPr/>
          <a:lstStyle/>
          <a:p>
            <a:pPr marL="0" indent="0">
              <a:buNone/>
            </a:pPr>
            <a:r>
              <a:rPr lang="en-IN" sz="2600" dirty="0"/>
              <a:t>takes on the ellipse</a:t>
            </a:r>
            <a:endParaRPr lang="en-US" sz="2600" b="1" dirty="0"/>
          </a:p>
        </p:txBody>
      </p:sp>
      <p:graphicFrame>
        <p:nvGraphicFramePr>
          <p:cNvPr id="8" name="Object 7" descr="start fraction x squared over 8 end fraction + start fraction y squared over 2 end fraction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66344" y="3352800"/>
          <a:ext cx="1920875" cy="868363"/>
        </p:xfrm>
        <a:graphic>
          <a:graphicData uri="http://schemas.openxmlformats.org/presentationml/2006/ole">
            <mc:AlternateContent xmlns:mc="http://schemas.openxmlformats.org/markup-compatibility/2006">
              <mc:Choice xmlns:v="urn:schemas-microsoft-com:vml" Requires="v">
                <p:oleObj spid="_x0000_s46115" name="Equation" r:id="rId5" imgW="1485720" imgH="774360" progId="Equation.DSMT4">
                  <p:embed/>
                </p:oleObj>
              </mc:Choice>
              <mc:Fallback>
                <p:oleObj name="Equation" r:id="rId5" imgW="1485720" imgH="774360" progId="Equation.DSMT4">
                  <p:embed/>
                  <p:pic>
                    <p:nvPicPr>
                      <p:cNvPr id="8" name="Object 7" descr="start fraction x squared over 8 end fraction + start fraction y squared over 2 end fraction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766344" y="3352800"/>
                        <a:ext cx="1920875" cy="868363"/>
                      </a:xfrm>
                      <a:prstGeom prst="rect">
                        <a:avLst/>
                      </a:prstGeom>
                    </p:spPr>
                  </p:pic>
                </p:oleObj>
              </mc:Fallback>
            </mc:AlternateContent>
          </a:graphicData>
        </a:graphic>
      </p:graphicFrame>
      <p:sp>
        <p:nvSpPr>
          <p:cNvPr id="5" name="Content Placeholder 4"/>
          <p:cNvSpPr>
            <a:spLocks noGrp="1"/>
          </p:cNvSpPr>
          <p:nvPr>
            <p:ph idx="14"/>
          </p:nvPr>
        </p:nvSpPr>
        <p:spPr>
          <a:xfrm>
            <a:off x="452718" y="4440715"/>
            <a:ext cx="7243482" cy="447240"/>
          </a:xfrm>
        </p:spPr>
        <p:txBody>
          <a:bodyPr/>
          <a:lstStyle/>
          <a:p>
            <a:pPr marL="0" indent="0">
              <a:buNone/>
            </a:pPr>
            <a:r>
              <a:rPr lang="en-IN" sz="2600" b="1" dirty="0"/>
              <a:t>Solution:</a:t>
            </a:r>
            <a:r>
              <a:rPr lang="en-IN" sz="2600" dirty="0"/>
              <a:t> We want to find the extreme values of</a:t>
            </a:r>
          </a:p>
        </p:txBody>
      </p:sp>
      <p:graphicFrame>
        <p:nvGraphicFramePr>
          <p:cNvPr id="9" name="Object 8" descr="f of x and y = x y"/>
          <p:cNvGraphicFramePr>
            <a:graphicFrameLocks noChangeAspect="1"/>
          </p:cNvGraphicFramePr>
          <p:nvPr/>
        </p:nvGraphicFramePr>
        <p:xfrm>
          <a:off x="430684" y="5007016"/>
          <a:ext cx="1611312" cy="371475"/>
        </p:xfrm>
        <a:graphic>
          <a:graphicData uri="http://schemas.openxmlformats.org/presentationml/2006/ole">
            <mc:AlternateContent xmlns:mc="http://schemas.openxmlformats.org/markup-compatibility/2006">
              <mc:Choice xmlns:v="urn:schemas-microsoft-com:vml" Requires="v">
                <p:oleObj spid="_x0000_s46116" name="Equation" r:id="rId7" imgW="1701720" imgH="393480" progId="Equation.DSMT4">
                  <p:embed/>
                </p:oleObj>
              </mc:Choice>
              <mc:Fallback>
                <p:oleObj name="Equation" r:id="rId7" imgW="1701720" imgH="393480" progId="Equation.DSMT4">
                  <p:embed/>
                  <p:pic>
                    <p:nvPicPr>
                      <p:cNvPr id="9" name="Object 8" descr="f of x and y = x y"/>
                      <p:cNvPicPr/>
                      <p:nvPr/>
                    </p:nvPicPr>
                    <p:blipFill>
                      <a:blip r:embed="rId4"/>
                      <a:stretch>
                        <a:fillRect/>
                      </a:stretch>
                    </p:blipFill>
                    <p:spPr>
                      <a:xfrm>
                        <a:off x="430684" y="5007016"/>
                        <a:ext cx="1611312" cy="371475"/>
                      </a:xfrm>
                      <a:prstGeom prst="rect">
                        <a:avLst/>
                      </a:prstGeom>
                    </p:spPr>
                  </p:pic>
                </p:oleObj>
              </mc:Fallback>
            </mc:AlternateContent>
          </a:graphicData>
        </a:graphic>
      </p:graphicFrame>
      <p:sp>
        <p:nvSpPr>
          <p:cNvPr id="6" name="Content Placeholder 5"/>
          <p:cNvSpPr>
            <a:spLocks noGrp="1"/>
          </p:cNvSpPr>
          <p:nvPr>
            <p:ph idx="15"/>
          </p:nvPr>
        </p:nvSpPr>
        <p:spPr>
          <a:xfrm>
            <a:off x="2192051" y="4966784"/>
            <a:ext cx="3662082" cy="438697"/>
          </a:xfrm>
        </p:spPr>
        <p:txBody>
          <a:bodyPr/>
          <a:lstStyle/>
          <a:p>
            <a:pPr marL="0" indent="0">
              <a:buNone/>
            </a:pPr>
            <a:r>
              <a:rPr lang="en-IN" sz="2600" dirty="0"/>
              <a:t>subject to the constraint</a:t>
            </a:r>
            <a:endParaRPr lang="en-US" sz="2600" b="1" dirty="0"/>
          </a:p>
        </p:txBody>
      </p:sp>
      <p:graphicFrame>
        <p:nvGraphicFramePr>
          <p:cNvPr id="10" name="Object 9" descr="g of x and y = start fraction x squared over 8 end fraction + start fraction y squared over 2 end fraction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22818" y="5501125"/>
          <a:ext cx="3698365" cy="818037"/>
        </p:xfrm>
        <a:graphic>
          <a:graphicData uri="http://schemas.openxmlformats.org/presentationml/2006/ole">
            <mc:AlternateContent xmlns:mc="http://schemas.openxmlformats.org/markup-compatibility/2006">
              <mc:Choice xmlns:v="urn:schemas-microsoft-com:vml" Requires="v">
                <p:oleObj spid="_x0000_s46117" name="Equation" r:id="rId8" imgW="3035160" imgH="774360" progId="Equation.DSMT4">
                  <p:embed/>
                </p:oleObj>
              </mc:Choice>
              <mc:Fallback>
                <p:oleObj name="Equation" r:id="rId8" imgW="3035160" imgH="774360" progId="Equation.DSMT4">
                  <p:embed/>
                  <p:pic>
                    <p:nvPicPr>
                      <p:cNvPr id="10" name="Object 9" descr="g of x and y = start fraction x squared over 8 end fraction + start fraction y squared over 2 end fraction minus 1 = 0.">
                        <a:extLst>
                          <a:ext uri="{FF2B5EF4-FFF2-40B4-BE49-F238E27FC236}">
                            <a16:creationId xmlns:a16="http://schemas.microsoft.com/office/drawing/2014/main" id="{BA8F6C83-2B39-4C74-8EDD-D41ED1AB1692}"/>
                          </a:ext>
                        </a:extLst>
                      </p:cNvPr>
                      <p:cNvPicPr/>
                      <p:nvPr/>
                    </p:nvPicPr>
                    <p:blipFill>
                      <a:blip r:embed="rId9"/>
                      <a:stretch>
                        <a:fillRect/>
                      </a:stretch>
                    </p:blipFill>
                    <p:spPr>
                      <a:xfrm>
                        <a:off x="2722818" y="5501125"/>
                        <a:ext cx="3698365" cy="818037"/>
                      </a:xfrm>
                      <a:prstGeom prst="rect">
                        <a:avLst/>
                      </a:prstGeom>
                    </p:spPr>
                  </p:pic>
                </p:oleObj>
              </mc:Fallback>
            </mc:AlternateContent>
          </a:graphicData>
        </a:graphic>
      </p:graphicFrame>
    </p:spTree>
    <p:extLst>
      <p:ext uri="{BB962C8B-B14F-4D97-AF65-F5344CB8AC3E}">
        <p14:creationId xmlns:p14="http://schemas.microsoft.com/office/powerpoint/2010/main" val="110204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(6 of 10)</a:t>
            </a:r>
          </a:p>
        </p:txBody>
      </p:sp>
      <p:sp>
        <p:nvSpPr>
          <p:cNvPr id="3" name="Content Placeholder 2"/>
          <p:cNvSpPr>
            <a:spLocks noGrp="1"/>
          </p:cNvSpPr>
          <p:nvPr>
            <p:ph idx="1"/>
          </p:nvPr>
        </p:nvSpPr>
        <p:spPr>
          <a:xfrm>
            <a:off x="457200" y="1600200"/>
            <a:ext cx="3352800" cy="437919"/>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7200" y="2209801"/>
            <a:ext cx="6096000" cy="412213"/>
          </a:xfrm>
        </p:spPr>
        <p:txBody>
          <a:bodyPr/>
          <a:lstStyle/>
          <a:p>
            <a:pPr marL="0" indent="0">
              <a:buNone/>
            </a:pPr>
            <a:r>
              <a:rPr lang="en-IN" sz="2400" dirty="0"/>
              <a:t>To do so, we first find the values of </a:t>
            </a:r>
            <a:r>
              <a:rPr lang="en-IN" sz="2400" i="1" dirty="0"/>
              <a:t>x</a:t>
            </a:r>
            <a:r>
              <a:rPr lang="en-IN" sz="2400" dirty="0"/>
              <a:t>, </a:t>
            </a:r>
            <a:r>
              <a:rPr lang="en-IN" sz="2400" i="1" dirty="0"/>
              <a:t>y</a:t>
            </a:r>
            <a:r>
              <a:rPr lang="en-IN" sz="2400" dirty="0"/>
              <a:t>, and</a:t>
            </a:r>
          </a:p>
        </p:txBody>
      </p:sp>
      <p:graphicFrame>
        <p:nvGraphicFramePr>
          <p:cNvPr id="19" name="Object 18" descr="lambd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34910" y="2263621"/>
          <a:ext cx="296863" cy="314325"/>
        </p:xfrm>
        <a:graphic>
          <a:graphicData uri="http://schemas.openxmlformats.org/presentationml/2006/ole">
            <mc:AlternateContent xmlns:mc="http://schemas.openxmlformats.org/markup-compatibility/2006">
              <mc:Choice xmlns:v="urn:schemas-microsoft-com:vml" Requires="v">
                <p:oleObj spid="_x0000_s47138" name="Equation" r:id="rId3" imgW="228600" imgH="279360" progId="Equation.DSMT4">
                  <p:embed/>
                </p:oleObj>
              </mc:Choice>
              <mc:Fallback>
                <p:oleObj name="Equation" r:id="rId3" imgW="228600" imgH="279360" progId="Equation.DSMT4">
                  <p:embed/>
                  <p:pic>
                    <p:nvPicPr>
                      <p:cNvPr id="19" name="Object 18" descr="lambda">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634910" y="2263621"/>
                        <a:ext cx="296863" cy="314325"/>
                      </a:xfrm>
                      <a:prstGeom prst="rect">
                        <a:avLst/>
                      </a:prstGeom>
                    </p:spPr>
                  </p:pic>
                </p:oleObj>
              </mc:Fallback>
            </mc:AlternateContent>
          </a:graphicData>
        </a:graphic>
      </p:graphicFrame>
      <p:sp>
        <p:nvSpPr>
          <p:cNvPr id="5" name="Content Placeholder 4"/>
          <p:cNvSpPr>
            <a:spLocks noGrp="1"/>
          </p:cNvSpPr>
          <p:nvPr>
            <p:ph idx="14"/>
          </p:nvPr>
        </p:nvSpPr>
        <p:spPr>
          <a:xfrm>
            <a:off x="7035517" y="2209801"/>
            <a:ext cx="1725972" cy="412213"/>
          </a:xfrm>
        </p:spPr>
        <p:txBody>
          <a:bodyPr/>
          <a:lstStyle/>
          <a:p>
            <a:pPr marL="0" indent="0">
              <a:buNone/>
            </a:pPr>
            <a:r>
              <a:rPr lang="en-IN" sz="2400" dirty="0"/>
              <a:t>for which</a:t>
            </a:r>
          </a:p>
        </p:txBody>
      </p:sp>
      <p:graphicFrame>
        <p:nvGraphicFramePr>
          <p:cNvPr id="20" name="Object 19" descr="nabla f = lambda nabla g and g of x and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25713" y="2775332"/>
          <a:ext cx="4548187" cy="384175"/>
        </p:xfrm>
        <a:graphic>
          <a:graphicData uri="http://schemas.openxmlformats.org/presentationml/2006/ole">
            <mc:AlternateContent xmlns:mc="http://schemas.openxmlformats.org/markup-compatibility/2006">
              <mc:Choice xmlns:v="urn:schemas-microsoft-com:vml" Requires="v">
                <p:oleObj spid="_x0000_s47139" name="Equation" r:id="rId5" imgW="3517560" imgH="342720" progId="Equation.DSMT4">
                  <p:embed/>
                </p:oleObj>
              </mc:Choice>
              <mc:Fallback>
                <p:oleObj name="Equation" r:id="rId5" imgW="3517560" imgH="342720" progId="Equation.DSMT4">
                  <p:embed/>
                  <p:pic>
                    <p:nvPicPr>
                      <p:cNvPr id="20" name="Object 19" descr="nabla f = lambda nabla g and g of x and y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525713" y="2775332"/>
                        <a:ext cx="4548187" cy="384175"/>
                      </a:xfrm>
                      <a:prstGeom prst="rect">
                        <a:avLst/>
                      </a:prstGeom>
                    </p:spPr>
                  </p:pic>
                </p:oleObj>
              </mc:Fallback>
            </mc:AlternateContent>
          </a:graphicData>
        </a:graphic>
      </p:graphicFrame>
      <p:sp>
        <p:nvSpPr>
          <p:cNvPr id="6" name="Content Placeholder 5"/>
          <p:cNvSpPr>
            <a:spLocks noGrp="1"/>
          </p:cNvSpPr>
          <p:nvPr>
            <p:ph idx="15"/>
          </p:nvPr>
        </p:nvSpPr>
        <p:spPr>
          <a:xfrm>
            <a:off x="457200" y="3312825"/>
            <a:ext cx="6781800" cy="420976"/>
          </a:xfrm>
        </p:spPr>
        <p:txBody>
          <a:bodyPr/>
          <a:lstStyle/>
          <a:p>
            <a:pPr marL="0" indent="0">
              <a:buNone/>
            </a:pPr>
            <a:r>
              <a:rPr lang="en-IN" sz="2400" dirty="0"/>
              <a:t>The gradient equation in the first Equation gives</a:t>
            </a:r>
          </a:p>
        </p:txBody>
      </p:sp>
      <p:graphicFrame>
        <p:nvGraphicFramePr>
          <p:cNvPr id="21" name="Object 20" descr="y i + x j = start fraction lambda over 4 end fraction x i + lambda y j,">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21013" y="3887119"/>
          <a:ext cx="3101975" cy="809625"/>
        </p:xfrm>
        <a:graphic>
          <a:graphicData uri="http://schemas.openxmlformats.org/presentationml/2006/ole">
            <mc:AlternateContent xmlns:mc="http://schemas.openxmlformats.org/markup-compatibility/2006">
              <mc:Choice xmlns:v="urn:schemas-microsoft-com:vml" Requires="v">
                <p:oleObj spid="_x0000_s47140" name="Equation" r:id="rId7" imgW="2400120" imgH="723600" progId="Equation.DSMT4">
                  <p:embed/>
                </p:oleObj>
              </mc:Choice>
              <mc:Fallback>
                <p:oleObj name="Equation" r:id="rId7" imgW="2400120" imgH="723600" progId="Equation.DSMT4">
                  <p:embed/>
                  <p:pic>
                    <p:nvPicPr>
                      <p:cNvPr id="21" name="Object 20" descr="y i + x j = start fraction lambda over 4 end fraction x i + lambda y j,">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021013" y="3887119"/>
                        <a:ext cx="3101975" cy="809625"/>
                      </a:xfrm>
                      <a:prstGeom prst="rect">
                        <a:avLst/>
                      </a:prstGeom>
                    </p:spPr>
                  </p:pic>
                </p:oleObj>
              </mc:Fallback>
            </mc:AlternateContent>
          </a:graphicData>
        </a:graphic>
      </p:graphicFrame>
      <p:sp>
        <p:nvSpPr>
          <p:cNvPr id="7" name="Content Placeholder 6"/>
          <p:cNvSpPr>
            <a:spLocks noGrp="1"/>
          </p:cNvSpPr>
          <p:nvPr>
            <p:ph idx="16"/>
          </p:nvPr>
        </p:nvSpPr>
        <p:spPr>
          <a:xfrm>
            <a:off x="443753" y="4850062"/>
            <a:ext cx="2832847" cy="407738"/>
          </a:xfrm>
        </p:spPr>
        <p:txBody>
          <a:bodyPr/>
          <a:lstStyle/>
          <a:p>
            <a:pPr marL="0" indent="0">
              <a:buNone/>
            </a:pPr>
            <a:r>
              <a:rPr lang="en-IN" sz="2400" dirty="0"/>
              <a:t>from which we find</a:t>
            </a:r>
            <a:endParaRPr lang="en-US" sz="2400" b="1" dirty="0"/>
          </a:p>
        </p:txBody>
      </p:sp>
      <p:graphicFrame>
        <p:nvGraphicFramePr>
          <p:cNvPr id="22" name="Object 21" descr="y = start fraction lambda over 4 end fraction x, x = lambda y, and y = start fraction lambda over 4 end fraction left parenthesis lambda y right parenthesis = start fraction lambda squared over 4 end fraction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98562" y="5386761"/>
          <a:ext cx="6746875" cy="852488"/>
        </p:xfrm>
        <a:graphic>
          <a:graphicData uri="http://schemas.openxmlformats.org/presentationml/2006/ole">
            <mc:AlternateContent xmlns:mc="http://schemas.openxmlformats.org/markup-compatibility/2006">
              <mc:Choice xmlns:v="urn:schemas-microsoft-com:vml" Requires="v">
                <p:oleObj spid="_x0000_s47141" name="Equation" r:id="rId9" imgW="5219640" imgH="761760" progId="Equation.DSMT4">
                  <p:embed/>
                </p:oleObj>
              </mc:Choice>
              <mc:Fallback>
                <p:oleObj name="Equation" r:id="rId9" imgW="5219640" imgH="761760" progId="Equation.DSMT4">
                  <p:embed/>
                  <p:pic>
                    <p:nvPicPr>
                      <p:cNvPr id="22" name="Object 21" descr="y = start fraction lambda over 4 end fraction x, x = lambda y, and y = start fraction lambda over 4 end fraction left parenthesis lambda y right parenthesis = start fraction lambda squared over 4 end fraction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198562" y="5386761"/>
                        <a:ext cx="6746875" cy="852488"/>
                      </a:xfrm>
                      <a:prstGeom prst="rect">
                        <a:avLst/>
                      </a:prstGeom>
                    </p:spPr>
                  </p:pic>
                </p:oleObj>
              </mc:Fallback>
            </mc:AlternateContent>
          </a:graphicData>
        </a:graphic>
      </p:graphicFrame>
    </p:spTree>
    <p:extLst>
      <p:ext uri="{BB962C8B-B14F-4D97-AF65-F5344CB8AC3E}">
        <p14:creationId xmlns:p14="http://schemas.microsoft.com/office/powerpoint/2010/main" val="182544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(7 of 10)</a:t>
            </a:r>
          </a:p>
        </p:txBody>
      </p:sp>
      <p:sp>
        <p:nvSpPr>
          <p:cNvPr id="3" name="Content Placeholder 2"/>
          <p:cNvSpPr>
            <a:spLocks noGrp="1"/>
          </p:cNvSpPr>
          <p:nvPr>
            <p:ph idx="1"/>
          </p:nvPr>
        </p:nvSpPr>
        <p:spPr>
          <a:xfrm>
            <a:off x="457200" y="1600200"/>
            <a:ext cx="3505200" cy="457199"/>
          </a:xfrm>
        </p:spPr>
        <p:txBody>
          <a:bodyPr/>
          <a:lstStyle/>
          <a:p>
            <a:pPr marL="0" indent="0">
              <a:buNone/>
            </a:pPr>
            <a:r>
              <a:rPr lang="en-IN" sz="2600" b="1" dirty="0"/>
              <a:t>Solution </a:t>
            </a:r>
            <a:r>
              <a:rPr lang="en-US" sz="2600" b="1" dirty="0"/>
              <a:t>(continued):</a:t>
            </a:r>
          </a:p>
        </p:txBody>
      </p:sp>
      <p:sp>
        <p:nvSpPr>
          <p:cNvPr id="14" name="Content Placeholder 13"/>
          <p:cNvSpPr>
            <a:spLocks noGrp="1"/>
          </p:cNvSpPr>
          <p:nvPr>
            <p:ph idx="13"/>
          </p:nvPr>
        </p:nvSpPr>
        <p:spPr>
          <a:xfrm>
            <a:off x="457200" y="2133601"/>
            <a:ext cx="2362200" cy="457200"/>
          </a:xfrm>
        </p:spPr>
        <p:txBody>
          <a:bodyPr/>
          <a:lstStyle/>
          <a:p>
            <a:pPr marL="0" indent="0">
              <a:buNone/>
            </a:pPr>
            <a:r>
              <a:rPr lang="en-IN" sz="2600" dirty="0"/>
              <a:t>so that </a:t>
            </a:r>
            <a:r>
              <a:rPr lang="en-IN" sz="2600" i="1" dirty="0"/>
              <a:t>y </a:t>
            </a:r>
            <a:r>
              <a:rPr lang="en-IN" sz="2600" dirty="0"/>
              <a:t>= 0 or</a:t>
            </a:r>
          </a:p>
        </p:txBody>
      </p:sp>
      <p:graphicFrame>
        <p:nvGraphicFramePr>
          <p:cNvPr id="29" name="Object 28" descr="lambda = + or minus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85502" y="2152511"/>
          <a:ext cx="1356836" cy="420846"/>
        </p:xfrm>
        <a:graphic>
          <a:graphicData uri="http://schemas.openxmlformats.org/presentationml/2006/ole">
            <mc:AlternateContent xmlns:mc="http://schemas.openxmlformats.org/markup-compatibility/2006">
              <mc:Choice xmlns:v="urn:schemas-microsoft-com:vml" Requires="v">
                <p:oleObj spid="_x0000_s48178" name="Equation" r:id="rId3" imgW="952200" imgH="342720" progId="Equation.DSMT4">
                  <p:embed/>
                </p:oleObj>
              </mc:Choice>
              <mc:Fallback>
                <p:oleObj name="Equation" r:id="rId3" imgW="952200" imgH="342720" progId="Equation.DSMT4">
                  <p:embed/>
                  <p:pic>
                    <p:nvPicPr>
                      <p:cNvPr id="29" name="Object 28" descr="lambda = + or minus 2.">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85502" y="2152511"/>
                        <a:ext cx="1356836" cy="420846"/>
                      </a:xfrm>
                      <a:prstGeom prst="rect">
                        <a:avLst/>
                      </a:prstGeom>
                    </p:spPr>
                  </p:pic>
                </p:oleObj>
              </mc:Fallback>
            </mc:AlternateContent>
          </a:graphicData>
        </a:graphic>
      </p:graphicFrame>
      <p:sp>
        <p:nvSpPr>
          <p:cNvPr id="15" name="Content Placeholder 14"/>
          <p:cNvSpPr>
            <a:spLocks noGrp="1"/>
          </p:cNvSpPr>
          <p:nvPr>
            <p:ph idx="14"/>
          </p:nvPr>
        </p:nvSpPr>
        <p:spPr>
          <a:xfrm>
            <a:off x="4330473" y="2133602"/>
            <a:ext cx="3594327" cy="439756"/>
          </a:xfrm>
        </p:spPr>
        <p:txBody>
          <a:bodyPr/>
          <a:lstStyle/>
          <a:p>
            <a:pPr marL="0" indent="0">
              <a:buNone/>
            </a:pPr>
            <a:r>
              <a:rPr lang="en-IN" sz="2600" dirty="0"/>
              <a:t>We now consider these</a:t>
            </a:r>
          </a:p>
        </p:txBody>
      </p:sp>
      <p:sp>
        <p:nvSpPr>
          <p:cNvPr id="16" name="Content Placeholder 15"/>
          <p:cNvSpPr>
            <a:spLocks noGrp="1"/>
          </p:cNvSpPr>
          <p:nvPr>
            <p:ph idx="15"/>
          </p:nvPr>
        </p:nvSpPr>
        <p:spPr>
          <a:xfrm>
            <a:off x="468216" y="2653535"/>
            <a:ext cx="1735157" cy="449550"/>
          </a:xfrm>
        </p:spPr>
        <p:txBody>
          <a:bodyPr/>
          <a:lstStyle/>
          <a:p>
            <a:pPr marL="0" indent="0">
              <a:buNone/>
            </a:pPr>
            <a:r>
              <a:rPr lang="en-IN" sz="2600" dirty="0"/>
              <a:t>two cases.</a:t>
            </a:r>
            <a:endParaRPr lang="en-US" sz="2600" b="1" dirty="0"/>
          </a:p>
        </p:txBody>
      </p:sp>
      <p:sp>
        <p:nvSpPr>
          <p:cNvPr id="17" name="Content Placeholder 16"/>
          <p:cNvSpPr>
            <a:spLocks noGrp="1"/>
          </p:cNvSpPr>
          <p:nvPr>
            <p:ph idx="16"/>
          </p:nvPr>
        </p:nvSpPr>
        <p:spPr>
          <a:xfrm>
            <a:off x="454770" y="3176836"/>
            <a:ext cx="8229600" cy="458730"/>
          </a:xfrm>
        </p:spPr>
        <p:txBody>
          <a:bodyPr/>
          <a:lstStyle/>
          <a:p>
            <a:pPr marL="0" indent="0">
              <a:buNone/>
            </a:pPr>
            <a:r>
              <a:rPr lang="en-IN" sz="2600" b="1" dirty="0"/>
              <a:t>Case 1: </a:t>
            </a:r>
            <a:r>
              <a:rPr lang="en-IN" sz="2600" dirty="0"/>
              <a:t>If </a:t>
            </a:r>
            <a:r>
              <a:rPr lang="en-IN" sz="2600" i="1" dirty="0"/>
              <a:t>y </a:t>
            </a:r>
            <a:r>
              <a:rPr lang="en-IN" sz="2600" dirty="0"/>
              <a:t>= 0, then </a:t>
            </a:r>
            <a:r>
              <a:rPr lang="en-IN" sz="2600" i="1" dirty="0"/>
              <a:t>x </a:t>
            </a:r>
            <a:r>
              <a:rPr lang="en-IN" sz="2600" dirty="0"/>
              <a:t>= </a:t>
            </a:r>
            <a:r>
              <a:rPr lang="en-IN" sz="2600" i="1" dirty="0"/>
              <a:t>y </a:t>
            </a:r>
            <a:r>
              <a:rPr lang="en-IN" sz="2600" dirty="0"/>
              <a:t>= 0. But (0, 0) is not on the</a:t>
            </a:r>
          </a:p>
        </p:txBody>
      </p:sp>
      <p:sp>
        <p:nvSpPr>
          <p:cNvPr id="18" name="Content Placeholder 17"/>
          <p:cNvSpPr>
            <a:spLocks noGrp="1"/>
          </p:cNvSpPr>
          <p:nvPr>
            <p:ph idx="17"/>
          </p:nvPr>
        </p:nvSpPr>
        <p:spPr>
          <a:xfrm>
            <a:off x="454770" y="3700128"/>
            <a:ext cx="2364630" cy="437633"/>
          </a:xfrm>
        </p:spPr>
        <p:txBody>
          <a:bodyPr/>
          <a:lstStyle/>
          <a:p>
            <a:pPr marL="0" indent="0">
              <a:buNone/>
            </a:pPr>
            <a:r>
              <a:rPr lang="en-IN" sz="2600" dirty="0"/>
              <a:t>ellipse. Hence,</a:t>
            </a:r>
          </a:p>
        </p:txBody>
      </p:sp>
      <p:graphicFrame>
        <p:nvGraphicFramePr>
          <p:cNvPr id="30" name="Object 29" descr="y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17635" y="3703811"/>
          <a:ext cx="1049338" cy="420688"/>
        </p:xfrm>
        <a:graphic>
          <a:graphicData uri="http://schemas.openxmlformats.org/presentationml/2006/ole">
            <mc:AlternateContent xmlns:mc="http://schemas.openxmlformats.org/markup-compatibility/2006">
              <mc:Choice xmlns:v="urn:schemas-microsoft-com:vml" Requires="v">
                <p:oleObj spid="_x0000_s48179" name="Equation" r:id="rId5" imgW="736560" imgH="342720" progId="Equation.DSMT4">
                  <p:embed/>
                </p:oleObj>
              </mc:Choice>
              <mc:Fallback>
                <p:oleObj name="Equation" r:id="rId5" imgW="736560" imgH="342720" progId="Equation.DSMT4">
                  <p:embed/>
                  <p:pic>
                    <p:nvPicPr>
                      <p:cNvPr id="30" name="Object 29" descr="y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917635" y="3703811"/>
                        <a:ext cx="1049338" cy="420688"/>
                      </a:xfrm>
                      <a:prstGeom prst="rect">
                        <a:avLst/>
                      </a:prstGeom>
                    </p:spPr>
                  </p:pic>
                </p:oleObj>
              </mc:Fallback>
            </mc:AlternateContent>
          </a:graphicData>
        </a:graphic>
      </p:graphicFrame>
      <p:sp>
        <p:nvSpPr>
          <p:cNvPr id="19" name="Content Placeholder 18"/>
          <p:cNvSpPr>
            <a:spLocks noGrp="1"/>
          </p:cNvSpPr>
          <p:nvPr>
            <p:ph idx="18"/>
          </p:nvPr>
        </p:nvSpPr>
        <p:spPr>
          <a:xfrm>
            <a:off x="457200" y="4192744"/>
            <a:ext cx="1600200" cy="455456"/>
          </a:xfrm>
        </p:spPr>
        <p:txBody>
          <a:bodyPr/>
          <a:lstStyle/>
          <a:p>
            <a:pPr marL="0" indent="0">
              <a:buNone/>
            </a:pPr>
            <a:r>
              <a:rPr lang="en-IN" sz="2600" b="1" dirty="0"/>
              <a:t>Case 2: </a:t>
            </a:r>
            <a:r>
              <a:rPr lang="en-IN" sz="2600" dirty="0"/>
              <a:t>If</a:t>
            </a:r>
          </a:p>
        </p:txBody>
      </p:sp>
      <p:graphicFrame>
        <p:nvGraphicFramePr>
          <p:cNvPr id="31" name="Object 30" descr="y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2013" y="4224338"/>
          <a:ext cx="1069975" cy="420687"/>
        </p:xfrm>
        <a:graphic>
          <a:graphicData uri="http://schemas.openxmlformats.org/presentationml/2006/ole">
            <mc:AlternateContent xmlns:mc="http://schemas.openxmlformats.org/markup-compatibility/2006">
              <mc:Choice xmlns:v="urn:schemas-microsoft-com:vml" Requires="v">
                <p:oleObj spid="_x0000_s48180" name="Equation" r:id="rId7" imgW="749160" imgH="342720" progId="Equation.DSMT4">
                  <p:embed/>
                </p:oleObj>
              </mc:Choice>
              <mc:Fallback>
                <p:oleObj name="Equation" r:id="rId7" imgW="749160" imgH="342720" progId="Equation.DSMT4">
                  <p:embed/>
                  <p:pic>
                    <p:nvPicPr>
                      <p:cNvPr id="31" name="Object 30" descr="y does not equal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132013" y="4224338"/>
                        <a:ext cx="1069975" cy="420687"/>
                      </a:xfrm>
                      <a:prstGeom prst="rect">
                        <a:avLst/>
                      </a:prstGeom>
                    </p:spPr>
                  </p:pic>
                </p:oleObj>
              </mc:Fallback>
            </mc:AlternateContent>
          </a:graphicData>
        </a:graphic>
      </p:graphicFrame>
      <p:sp>
        <p:nvSpPr>
          <p:cNvPr id="20" name="Content Placeholder 19"/>
          <p:cNvSpPr>
            <a:spLocks noGrp="1"/>
          </p:cNvSpPr>
          <p:nvPr>
            <p:ph idx="19"/>
          </p:nvPr>
        </p:nvSpPr>
        <p:spPr>
          <a:xfrm>
            <a:off x="3299093" y="4192744"/>
            <a:ext cx="777607" cy="452281"/>
          </a:xfrm>
        </p:spPr>
        <p:txBody>
          <a:bodyPr/>
          <a:lstStyle/>
          <a:p>
            <a:pPr marL="0" indent="0">
              <a:buNone/>
            </a:pPr>
            <a:r>
              <a:rPr lang="en-IN" sz="2600" dirty="0"/>
              <a:t>then</a:t>
            </a:r>
          </a:p>
        </p:txBody>
      </p:sp>
      <p:graphicFrame>
        <p:nvGraphicFramePr>
          <p:cNvPr id="32" name="Object 31" descr="lambda = + or minus 2 and x = + or minus 2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214399" y="4239218"/>
          <a:ext cx="3583974" cy="412399"/>
        </p:xfrm>
        <a:graphic>
          <a:graphicData uri="http://schemas.openxmlformats.org/presentationml/2006/ole">
            <mc:AlternateContent xmlns:mc="http://schemas.openxmlformats.org/markup-compatibility/2006">
              <mc:Choice xmlns:v="urn:schemas-microsoft-com:vml" Requires="v">
                <p:oleObj spid="_x0000_s48181" name="Equation" r:id="rId9" imgW="2565360" imgH="342720" progId="Equation.DSMT4">
                  <p:embed/>
                </p:oleObj>
              </mc:Choice>
              <mc:Fallback>
                <p:oleObj name="Equation" r:id="rId9" imgW="2565360" imgH="342720" progId="Equation.DSMT4">
                  <p:embed/>
                  <p:pic>
                    <p:nvPicPr>
                      <p:cNvPr id="32" name="Object 31" descr="lambda = + or minus 2 and x = + or minus 2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214399" y="4239218"/>
                        <a:ext cx="3583974" cy="412399"/>
                      </a:xfrm>
                      <a:prstGeom prst="rect">
                        <a:avLst/>
                      </a:prstGeom>
                    </p:spPr>
                  </p:pic>
                </p:oleObj>
              </mc:Fallback>
            </mc:AlternateContent>
          </a:graphicData>
        </a:graphic>
      </p:graphicFrame>
      <p:sp>
        <p:nvSpPr>
          <p:cNvPr id="21" name="Content Placeholder 20"/>
          <p:cNvSpPr>
            <a:spLocks noGrp="1"/>
          </p:cNvSpPr>
          <p:nvPr>
            <p:ph idx="20"/>
          </p:nvPr>
        </p:nvSpPr>
        <p:spPr>
          <a:xfrm>
            <a:off x="457200" y="4730287"/>
            <a:ext cx="4800600" cy="441105"/>
          </a:xfrm>
        </p:spPr>
        <p:txBody>
          <a:bodyPr/>
          <a:lstStyle/>
          <a:p>
            <a:pPr marL="0" indent="0">
              <a:buNone/>
            </a:pPr>
            <a:r>
              <a:rPr lang="en-IN" sz="2600" dirty="0"/>
              <a:t>Substituting this in the equation</a:t>
            </a:r>
          </a:p>
        </p:txBody>
      </p:sp>
      <p:graphicFrame>
        <p:nvGraphicFramePr>
          <p:cNvPr id="34" name="Object 33" descr="g of x and y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335463" y="4760402"/>
          <a:ext cx="1724025" cy="384175"/>
        </p:xfrm>
        <a:graphic>
          <a:graphicData uri="http://schemas.openxmlformats.org/presentationml/2006/ole">
            <mc:AlternateContent xmlns:mc="http://schemas.openxmlformats.org/markup-compatibility/2006">
              <mc:Choice xmlns:v="urn:schemas-microsoft-com:vml" Requires="v">
                <p:oleObj spid="_x0000_s48182" name="Equation" r:id="rId11" imgW="1333440" imgH="342720" progId="Equation.DSMT4">
                  <p:embed/>
                </p:oleObj>
              </mc:Choice>
              <mc:Fallback>
                <p:oleObj name="Equation" r:id="rId11" imgW="1333440" imgH="342720" progId="Equation.DSMT4">
                  <p:embed/>
                  <p:pic>
                    <p:nvPicPr>
                      <p:cNvPr id="34" name="Object 33" descr="g of x and y =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335463" y="4760402"/>
                        <a:ext cx="1724025" cy="384175"/>
                      </a:xfrm>
                      <a:prstGeom prst="rect">
                        <a:avLst/>
                      </a:prstGeom>
                    </p:spPr>
                  </p:pic>
                </p:oleObj>
              </mc:Fallback>
            </mc:AlternateContent>
          </a:graphicData>
        </a:graphic>
      </p:graphicFrame>
      <p:sp>
        <p:nvSpPr>
          <p:cNvPr id="22" name="Content Placeholder 21"/>
          <p:cNvSpPr>
            <a:spLocks noGrp="1"/>
          </p:cNvSpPr>
          <p:nvPr>
            <p:ph idx="21"/>
          </p:nvPr>
        </p:nvSpPr>
        <p:spPr>
          <a:xfrm>
            <a:off x="7185378" y="4722004"/>
            <a:ext cx="990600" cy="460404"/>
          </a:xfrm>
        </p:spPr>
        <p:txBody>
          <a:bodyPr/>
          <a:lstStyle/>
          <a:p>
            <a:pPr marL="0" indent="0">
              <a:buNone/>
            </a:pPr>
            <a:r>
              <a:rPr lang="en-IN" sz="2600" dirty="0"/>
              <a:t>gives</a:t>
            </a:r>
          </a:p>
        </p:txBody>
      </p:sp>
      <p:graphicFrame>
        <p:nvGraphicFramePr>
          <p:cNvPr id="35" name="Object 34" descr="start fraction left parenthesis + or minus 2 y right parenthesis squared over 8 end fraction + start fraction y squared over 2 end fraction = 1, 4 y squared + 4 y squared = 8 and y = + or minus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013821" y="5275666"/>
          <a:ext cx="7570384" cy="996898"/>
        </p:xfrm>
        <a:graphic>
          <a:graphicData uri="http://schemas.openxmlformats.org/presentationml/2006/ole">
            <mc:AlternateContent xmlns:mc="http://schemas.openxmlformats.org/markup-compatibility/2006">
              <mc:Choice xmlns:v="urn:schemas-microsoft-com:vml" Requires="v">
                <p:oleObj spid="_x0000_s48183" name="Equation" r:id="rId13" imgW="5587920" imgH="850680" progId="Equation.DSMT4">
                  <p:embed/>
                </p:oleObj>
              </mc:Choice>
              <mc:Fallback>
                <p:oleObj name="Equation" r:id="rId13" imgW="5587920" imgH="850680" progId="Equation.DSMT4">
                  <p:embed/>
                  <p:pic>
                    <p:nvPicPr>
                      <p:cNvPr id="35" name="Object 34" descr="start fraction left parenthesis + or minus 2 y right parenthesis squared over 8 end fraction + start fraction y squared over 2 end fraction = 1, 4 y squared + 4 y squared = 8 and y = + or minus 1.">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1013821" y="5275666"/>
                        <a:ext cx="7570384" cy="996898"/>
                      </a:xfrm>
                      <a:prstGeom prst="rect">
                        <a:avLst/>
                      </a:prstGeom>
                    </p:spPr>
                  </p:pic>
                </p:oleObj>
              </mc:Fallback>
            </mc:AlternateContent>
          </a:graphicData>
        </a:graphic>
      </p:graphicFrame>
    </p:spTree>
    <p:extLst>
      <p:ext uri="{BB962C8B-B14F-4D97-AF65-F5344CB8AC3E}">
        <p14:creationId xmlns:p14="http://schemas.microsoft.com/office/powerpoint/2010/main" val="138216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Method of Lagrange Multipliers </a:t>
            </a:r>
            <a:r>
              <a:rPr lang="en-US" sz="2000" b="0" dirty="0"/>
              <a:t>(8 of 10)</a:t>
            </a:r>
          </a:p>
        </p:txBody>
      </p:sp>
      <p:sp>
        <p:nvSpPr>
          <p:cNvPr id="35" name="Content Placeholder 34"/>
          <p:cNvSpPr>
            <a:spLocks noGrp="1"/>
          </p:cNvSpPr>
          <p:nvPr>
            <p:ph idx="1"/>
          </p:nvPr>
        </p:nvSpPr>
        <p:spPr>
          <a:xfrm>
            <a:off x="457200" y="1600200"/>
            <a:ext cx="2971800" cy="380999"/>
          </a:xfrm>
        </p:spPr>
        <p:txBody>
          <a:bodyPr/>
          <a:lstStyle/>
          <a:p>
            <a:pPr marL="0" indent="0">
              <a:buNone/>
            </a:pPr>
            <a:r>
              <a:rPr lang="en-US" sz="2000" b="1" dirty="0"/>
              <a:t>Solution (continued):</a:t>
            </a:r>
          </a:p>
        </p:txBody>
      </p:sp>
      <p:sp>
        <p:nvSpPr>
          <p:cNvPr id="36" name="Content Placeholder 35"/>
          <p:cNvSpPr>
            <a:spLocks noGrp="1"/>
          </p:cNvSpPr>
          <p:nvPr>
            <p:ph idx="13"/>
          </p:nvPr>
        </p:nvSpPr>
        <p:spPr>
          <a:xfrm>
            <a:off x="457200" y="2057402"/>
            <a:ext cx="1524000" cy="358138"/>
          </a:xfrm>
        </p:spPr>
        <p:txBody>
          <a:bodyPr/>
          <a:lstStyle/>
          <a:p>
            <a:pPr marL="0" indent="0">
              <a:buNone/>
            </a:pPr>
            <a:r>
              <a:rPr lang="en-US" sz="2000" dirty="0"/>
              <a:t>The function</a:t>
            </a:r>
          </a:p>
        </p:txBody>
      </p:sp>
      <p:graphicFrame>
        <p:nvGraphicFramePr>
          <p:cNvPr id="51" name="Object 50" descr="f of x and y = x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317187158"/>
              </p:ext>
            </p:extLst>
          </p:nvPr>
        </p:nvGraphicFramePr>
        <p:xfrm>
          <a:off x="2098496" y="2082242"/>
          <a:ext cx="1616125" cy="316069"/>
        </p:xfrm>
        <a:graphic>
          <a:graphicData uri="http://schemas.openxmlformats.org/presentationml/2006/ole">
            <mc:AlternateContent xmlns:mc="http://schemas.openxmlformats.org/markup-compatibility/2006">
              <mc:Choice xmlns:v="urn:schemas-microsoft-com:vml" Requires="v">
                <p:oleObj spid="_x0000_s49210" name="Equation" r:id="rId3" imgW="1511280" imgH="342720" progId="Equation.DSMT4">
                  <p:embed/>
                </p:oleObj>
              </mc:Choice>
              <mc:Fallback>
                <p:oleObj name="Equation" r:id="rId3" imgW="1511280" imgH="342720" progId="Equation.DSMT4">
                  <p:embed/>
                  <p:pic>
                    <p:nvPicPr>
                      <p:cNvPr id="51" name="Object 50" descr="f of x and y = x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098496" y="2082242"/>
                        <a:ext cx="1616125" cy="316069"/>
                      </a:xfrm>
                      <a:prstGeom prst="rect">
                        <a:avLst/>
                      </a:prstGeom>
                    </p:spPr>
                  </p:pic>
                </p:oleObj>
              </mc:Fallback>
            </mc:AlternateContent>
          </a:graphicData>
        </a:graphic>
      </p:graphicFrame>
      <p:sp>
        <p:nvSpPr>
          <p:cNvPr id="37" name="Content Placeholder 36"/>
          <p:cNvSpPr>
            <a:spLocks noGrp="1"/>
          </p:cNvSpPr>
          <p:nvPr>
            <p:ph idx="14"/>
          </p:nvPr>
        </p:nvSpPr>
        <p:spPr>
          <a:xfrm>
            <a:off x="3877624" y="2057402"/>
            <a:ext cx="4432459" cy="399360"/>
          </a:xfrm>
        </p:spPr>
        <p:txBody>
          <a:bodyPr/>
          <a:lstStyle/>
          <a:p>
            <a:pPr marL="0" indent="0">
              <a:buNone/>
            </a:pPr>
            <a:r>
              <a:rPr lang="en-US" sz="2000" dirty="0"/>
              <a:t>therefore takes on its extreme values</a:t>
            </a:r>
          </a:p>
        </p:txBody>
      </p:sp>
      <p:sp>
        <p:nvSpPr>
          <p:cNvPr id="38" name="Content Placeholder 37"/>
          <p:cNvSpPr>
            <a:spLocks noGrp="1"/>
          </p:cNvSpPr>
          <p:nvPr>
            <p:ph idx="15"/>
          </p:nvPr>
        </p:nvSpPr>
        <p:spPr>
          <a:xfrm>
            <a:off x="457200" y="2521949"/>
            <a:ext cx="3631915" cy="373652"/>
          </a:xfrm>
        </p:spPr>
        <p:txBody>
          <a:bodyPr/>
          <a:lstStyle/>
          <a:p>
            <a:pPr marL="0" indent="0">
              <a:buNone/>
            </a:pPr>
            <a:r>
              <a:rPr lang="en-US" sz="2000" dirty="0"/>
              <a:t>on the ellipse at the four points</a:t>
            </a:r>
          </a:p>
        </p:txBody>
      </p:sp>
      <p:graphicFrame>
        <p:nvGraphicFramePr>
          <p:cNvPr id="52" name="Object 51" descr="(+ or minus 2, 1), (+ or minus 2, negative 1).">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522545649"/>
              </p:ext>
            </p:extLst>
          </p:nvPr>
        </p:nvGraphicFramePr>
        <p:xfrm>
          <a:off x="4130211" y="2552930"/>
          <a:ext cx="2119312" cy="317500"/>
        </p:xfrm>
        <a:graphic>
          <a:graphicData uri="http://schemas.openxmlformats.org/presentationml/2006/ole">
            <mc:AlternateContent xmlns:mc="http://schemas.openxmlformats.org/markup-compatibility/2006">
              <mc:Choice xmlns:v="urn:schemas-microsoft-com:vml" Requires="v">
                <p:oleObj spid="_x0000_s49211" name="Equation" r:id="rId5" imgW="1981080" imgH="342720" progId="Equation.DSMT4">
                  <p:embed/>
                </p:oleObj>
              </mc:Choice>
              <mc:Fallback>
                <p:oleObj name="Equation" r:id="rId5" imgW="1981080" imgH="342720" progId="Equation.DSMT4">
                  <p:embed/>
                  <p:pic>
                    <p:nvPicPr>
                      <p:cNvPr id="52" name="Object 51" descr="(+ or minus 2, 1), (+ or minus 2, negative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130211" y="2552930"/>
                        <a:ext cx="2119312" cy="317500"/>
                      </a:xfrm>
                      <a:prstGeom prst="rect">
                        <a:avLst/>
                      </a:prstGeom>
                    </p:spPr>
                  </p:pic>
                </p:oleObj>
              </mc:Fallback>
            </mc:AlternateContent>
          </a:graphicData>
        </a:graphic>
      </p:graphicFrame>
      <p:sp>
        <p:nvSpPr>
          <p:cNvPr id="39" name="Content Placeholder 38"/>
          <p:cNvSpPr>
            <a:spLocks noGrp="1"/>
          </p:cNvSpPr>
          <p:nvPr>
            <p:ph idx="16"/>
          </p:nvPr>
        </p:nvSpPr>
        <p:spPr>
          <a:xfrm>
            <a:off x="6400800" y="2534650"/>
            <a:ext cx="1981201" cy="373652"/>
          </a:xfrm>
        </p:spPr>
        <p:txBody>
          <a:bodyPr/>
          <a:lstStyle/>
          <a:p>
            <a:pPr marL="0" indent="0">
              <a:buNone/>
            </a:pPr>
            <a:r>
              <a:rPr lang="en-US" sz="2000" dirty="0"/>
              <a:t>The extreme</a:t>
            </a:r>
          </a:p>
        </p:txBody>
      </p:sp>
      <p:sp>
        <p:nvSpPr>
          <p:cNvPr id="40" name="Content Placeholder 39"/>
          <p:cNvSpPr>
            <a:spLocks noGrp="1"/>
          </p:cNvSpPr>
          <p:nvPr>
            <p:ph idx="17"/>
          </p:nvPr>
        </p:nvSpPr>
        <p:spPr>
          <a:xfrm>
            <a:off x="457200" y="2969725"/>
            <a:ext cx="2573676" cy="379403"/>
          </a:xfrm>
        </p:spPr>
        <p:txBody>
          <a:bodyPr/>
          <a:lstStyle/>
          <a:p>
            <a:pPr marL="0" indent="0">
              <a:buNone/>
            </a:pPr>
            <a:r>
              <a:rPr lang="en-US" sz="2000" dirty="0"/>
              <a:t>values are </a:t>
            </a:r>
            <a:r>
              <a:rPr lang="en-US" sz="2000" i="1" dirty="0"/>
              <a:t>x</a:t>
            </a:r>
            <a:r>
              <a:rPr lang="en-US" sz="100" dirty="0"/>
              <a:t> </a:t>
            </a:r>
            <a:r>
              <a:rPr lang="en-US" sz="2000" i="1" dirty="0"/>
              <a:t>y </a:t>
            </a:r>
            <a:r>
              <a:rPr lang="en-US" sz="2000" dirty="0"/>
              <a:t>= 2 and</a:t>
            </a:r>
          </a:p>
        </p:txBody>
      </p:sp>
      <p:graphicFrame>
        <p:nvGraphicFramePr>
          <p:cNvPr id="3" name="Object 2" descr="x y = negative 2.">
            <a:extLst>
              <a:ext uri="{FF2B5EF4-FFF2-40B4-BE49-F238E27FC236}">
                <a16:creationId xmlns:a16="http://schemas.microsoft.com/office/drawing/2014/main" id="{947085C4-9D6B-464F-9393-CE00BE85B4C3}"/>
              </a:ext>
            </a:extLst>
          </p:cNvPr>
          <p:cNvGraphicFramePr>
            <a:graphicFrameLocks noChangeAspect="1"/>
          </p:cNvGraphicFramePr>
          <p:nvPr>
            <p:extLst>
              <p:ext uri="{D42A27DB-BD31-4B8C-83A1-F6EECF244321}">
                <p14:modId xmlns:p14="http://schemas.microsoft.com/office/powerpoint/2010/main" val="523172355"/>
              </p:ext>
            </p:extLst>
          </p:nvPr>
        </p:nvGraphicFramePr>
        <p:xfrm>
          <a:off x="3086231" y="2978662"/>
          <a:ext cx="949960" cy="321310"/>
        </p:xfrm>
        <a:graphic>
          <a:graphicData uri="http://schemas.openxmlformats.org/presentationml/2006/ole">
            <mc:AlternateContent xmlns:mc="http://schemas.openxmlformats.org/markup-compatibility/2006">
              <mc:Choice xmlns:v="urn:schemas-microsoft-com:vml" Requires="v">
                <p:oleObj spid="_x0000_s49212" name="Equation" r:id="rId7" imgW="863280" imgH="291960" progId="Equation.DSMT4">
                  <p:embed/>
                </p:oleObj>
              </mc:Choice>
              <mc:Fallback>
                <p:oleObj name="Equation" r:id="rId7" imgW="863280" imgH="291960" progId="Equation.DSMT4">
                  <p:embed/>
                  <p:pic>
                    <p:nvPicPr>
                      <p:cNvPr id="3" name="Object 2" descr="x y = negative 2.">
                        <a:extLst>
                          <a:ext uri="{FF2B5EF4-FFF2-40B4-BE49-F238E27FC236}">
                            <a16:creationId xmlns:a16="http://schemas.microsoft.com/office/drawing/2014/main" id="{947085C4-9D6B-464F-9393-CE00BE85B4C3}"/>
                          </a:ext>
                        </a:extLst>
                      </p:cNvPr>
                      <p:cNvPicPr/>
                      <p:nvPr/>
                    </p:nvPicPr>
                    <p:blipFill>
                      <a:blip r:embed="rId8"/>
                      <a:stretch>
                        <a:fillRect/>
                      </a:stretch>
                    </p:blipFill>
                    <p:spPr>
                      <a:xfrm>
                        <a:off x="3086231" y="2978662"/>
                        <a:ext cx="949960" cy="321310"/>
                      </a:xfrm>
                      <a:prstGeom prst="rect">
                        <a:avLst/>
                      </a:prstGeom>
                    </p:spPr>
                  </p:pic>
                </p:oleObj>
              </mc:Fallback>
            </mc:AlternateContent>
          </a:graphicData>
        </a:graphic>
      </p:graphicFrame>
      <p:sp>
        <p:nvSpPr>
          <p:cNvPr id="41" name="Content Placeholder 40"/>
          <p:cNvSpPr>
            <a:spLocks noGrp="1"/>
          </p:cNvSpPr>
          <p:nvPr>
            <p:ph idx="18"/>
          </p:nvPr>
        </p:nvSpPr>
        <p:spPr>
          <a:xfrm>
            <a:off x="457200" y="3480790"/>
            <a:ext cx="8075795" cy="373649"/>
          </a:xfrm>
        </p:spPr>
        <p:txBody>
          <a:bodyPr/>
          <a:lstStyle/>
          <a:p>
            <a:pPr marL="0" indent="0">
              <a:buNone/>
            </a:pPr>
            <a:r>
              <a:rPr lang="en-US" sz="2000" b="1" dirty="0"/>
              <a:t>The Geometry of the Solution </a:t>
            </a:r>
            <a:r>
              <a:rPr lang="en-US" sz="2000" dirty="0"/>
              <a:t>The level curves of the function</a:t>
            </a:r>
          </a:p>
        </p:txBody>
      </p:sp>
      <p:graphicFrame>
        <p:nvGraphicFramePr>
          <p:cNvPr id="53" name="Object 52" descr="f of x and y = x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386149361"/>
              </p:ext>
            </p:extLst>
          </p:nvPr>
        </p:nvGraphicFramePr>
        <p:xfrm>
          <a:off x="457200" y="3947329"/>
          <a:ext cx="1777738" cy="347676"/>
        </p:xfrm>
        <a:graphic>
          <a:graphicData uri="http://schemas.openxmlformats.org/presentationml/2006/ole">
            <mc:AlternateContent xmlns:mc="http://schemas.openxmlformats.org/markup-compatibility/2006">
              <mc:Choice xmlns:v="urn:schemas-microsoft-com:vml" Requires="v">
                <p:oleObj spid="_x0000_s49213" name="Equation" r:id="rId9" imgW="1511280" imgH="342720" progId="Equation.DSMT4">
                  <p:embed/>
                </p:oleObj>
              </mc:Choice>
              <mc:Fallback>
                <p:oleObj name="Equation" r:id="rId9" imgW="1511280" imgH="342720" progId="Equation.DSMT4">
                  <p:embed/>
                  <p:pic>
                    <p:nvPicPr>
                      <p:cNvPr id="53" name="Object 52" descr="f of x and y = x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3947329"/>
                        <a:ext cx="1777738" cy="347676"/>
                      </a:xfrm>
                      <a:prstGeom prst="rect">
                        <a:avLst/>
                      </a:prstGeom>
                    </p:spPr>
                  </p:pic>
                </p:oleObj>
              </mc:Fallback>
            </mc:AlternateContent>
          </a:graphicData>
        </a:graphic>
      </p:graphicFrame>
      <p:sp>
        <p:nvSpPr>
          <p:cNvPr id="42" name="Content Placeholder 41"/>
          <p:cNvSpPr>
            <a:spLocks noGrp="1"/>
          </p:cNvSpPr>
          <p:nvPr>
            <p:ph idx="19"/>
          </p:nvPr>
        </p:nvSpPr>
        <p:spPr>
          <a:xfrm>
            <a:off x="2350264" y="3934924"/>
            <a:ext cx="2242284" cy="391495"/>
          </a:xfrm>
        </p:spPr>
        <p:txBody>
          <a:bodyPr/>
          <a:lstStyle/>
          <a:p>
            <a:pPr marL="0" indent="0">
              <a:buNone/>
            </a:pPr>
            <a:r>
              <a:rPr lang="en-US" sz="2000" dirty="0"/>
              <a:t>are the hyperbolas</a:t>
            </a:r>
          </a:p>
        </p:txBody>
      </p:sp>
      <p:graphicFrame>
        <p:nvGraphicFramePr>
          <p:cNvPr id="54" name="Object 53" descr="x y = c">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615773457"/>
              </p:ext>
            </p:extLst>
          </p:nvPr>
        </p:nvGraphicFramePr>
        <p:xfrm>
          <a:off x="4724400" y="4023222"/>
          <a:ext cx="910648" cy="269875"/>
        </p:xfrm>
        <a:graphic>
          <a:graphicData uri="http://schemas.openxmlformats.org/presentationml/2006/ole">
            <mc:AlternateContent xmlns:mc="http://schemas.openxmlformats.org/markup-compatibility/2006">
              <mc:Choice xmlns:v="urn:schemas-microsoft-com:vml" Requires="v">
                <p:oleObj spid="_x0000_s49214" name="Equation" r:id="rId10" imgW="774360" imgH="266400" progId="Equation.DSMT4">
                  <p:embed/>
                </p:oleObj>
              </mc:Choice>
              <mc:Fallback>
                <p:oleObj name="Equation" r:id="rId10" imgW="774360" imgH="266400" progId="Equation.DSMT4">
                  <p:embed/>
                  <p:pic>
                    <p:nvPicPr>
                      <p:cNvPr id="54" name="Object 53" descr="x y = c">
                        <a:extLst>
                          <a:ext uri="{FF2B5EF4-FFF2-40B4-BE49-F238E27FC236}">
                            <a16:creationId xmlns:a16="http://schemas.microsoft.com/office/drawing/2014/main" id="{BA8F6C83-2B39-4C74-8EDD-D41ED1AB1692}"/>
                          </a:ext>
                        </a:extLst>
                      </p:cNvPr>
                      <p:cNvPicPr/>
                      <p:nvPr/>
                    </p:nvPicPr>
                    <p:blipFill>
                      <a:blip r:embed="rId11"/>
                      <a:stretch>
                        <a:fillRect/>
                      </a:stretch>
                    </p:blipFill>
                    <p:spPr>
                      <a:xfrm>
                        <a:off x="4724400" y="4023222"/>
                        <a:ext cx="910648" cy="269875"/>
                      </a:xfrm>
                      <a:prstGeom prst="rect">
                        <a:avLst/>
                      </a:prstGeom>
                    </p:spPr>
                  </p:pic>
                </p:oleObj>
              </mc:Fallback>
            </mc:AlternateContent>
          </a:graphicData>
        </a:graphic>
      </p:graphicFrame>
      <p:sp>
        <p:nvSpPr>
          <p:cNvPr id="43" name="Content Placeholder 42"/>
          <p:cNvSpPr>
            <a:spLocks noGrp="1"/>
          </p:cNvSpPr>
          <p:nvPr>
            <p:ph idx="20"/>
          </p:nvPr>
        </p:nvSpPr>
        <p:spPr>
          <a:xfrm>
            <a:off x="5791200" y="3947777"/>
            <a:ext cx="2316927" cy="378642"/>
          </a:xfrm>
        </p:spPr>
        <p:txBody>
          <a:bodyPr/>
          <a:lstStyle/>
          <a:p>
            <a:pPr marL="0" indent="0">
              <a:buNone/>
            </a:pPr>
            <a:r>
              <a:rPr lang="en-US" sz="2000" dirty="0"/>
              <a:t>(See next Figure)</a:t>
            </a:r>
            <a:r>
              <a:rPr lang="en-US" sz="2000" i="1" dirty="0"/>
              <a:t>.</a:t>
            </a:r>
            <a:endParaRPr lang="en-US" sz="2000" dirty="0"/>
          </a:p>
        </p:txBody>
      </p:sp>
      <p:sp>
        <p:nvSpPr>
          <p:cNvPr id="44" name="Content Placeholder 43"/>
          <p:cNvSpPr>
            <a:spLocks noGrp="1"/>
          </p:cNvSpPr>
          <p:nvPr>
            <p:ph idx="21"/>
          </p:nvPr>
        </p:nvSpPr>
        <p:spPr>
          <a:xfrm>
            <a:off x="457200" y="4394358"/>
            <a:ext cx="7543800" cy="368667"/>
          </a:xfrm>
        </p:spPr>
        <p:txBody>
          <a:bodyPr/>
          <a:lstStyle/>
          <a:p>
            <a:pPr marL="0" indent="0">
              <a:buNone/>
            </a:pPr>
            <a:r>
              <a:rPr lang="en-US" sz="2000" dirty="0"/>
              <a:t>The farther the hyperbolas lie from the origin, the larger the</a:t>
            </a:r>
          </a:p>
        </p:txBody>
      </p:sp>
      <p:sp>
        <p:nvSpPr>
          <p:cNvPr id="45" name="Content Placeholder 44"/>
          <p:cNvSpPr>
            <a:spLocks noGrp="1"/>
          </p:cNvSpPr>
          <p:nvPr>
            <p:ph idx="22"/>
          </p:nvPr>
        </p:nvSpPr>
        <p:spPr>
          <a:xfrm>
            <a:off x="443753" y="4832648"/>
            <a:ext cx="6642847" cy="372734"/>
          </a:xfrm>
        </p:spPr>
        <p:txBody>
          <a:bodyPr/>
          <a:lstStyle/>
          <a:p>
            <a:pPr marL="0" indent="0">
              <a:buNone/>
            </a:pPr>
            <a:r>
              <a:rPr lang="en-US" sz="2000" dirty="0"/>
              <a:t>absolute value of </a:t>
            </a:r>
            <a:r>
              <a:rPr lang="en-US" sz="2000" i="1" dirty="0"/>
              <a:t>f</a:t>
            </a:r>
            <a:r>
              <a:rPr lang="en-US" sz="2000" dirty="0"/>
              <a:t>. We want to find the extreme values of</a:t>
            </a:r>
          </a:p>
        </p:txBody>
      </p:sp>
      <p:graphicFrame>
        <p:nvGraphicFramePr>
          <p:cNvPr id="55" name="Object 54" descr="f of x and y,">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592969878"/>
              </p:ext>
            </p:extLst>
          </p:nvPr>
        </p:nvGraphicFramePr>
        <p:xfrm>
          <a:off x="7239000" y="4843463"/>
          <a:ext cx="1044575" cy="315912"/>
        </p:xfrm>
        <a:graphic>
          <a:graphicData uri="http://schemas.openxmlformats.org/presentationml/2006/ole">
            <mc:AlternateContent xmlns:mc="http://schemas.openxmlformats.org/markup-compatibility/2006">
              <mc:Choice xmlns:v="urn:schemas-microsoft-com:vml" Requires="v">
                <p:oleObj spid="_x0000_s49215" name="Equation" r:id="rId12" imgW="977760" imgH="342720" progId="Equation.DSMT4">
                  <p:embed/>
                </p:oleObj>
              </mc:Choice>
              <mc:Fallback>
                <p:oleObj name="Equation" r:id="rId12" imgW="977760" imgH="342720" progId="Equation.DSMT4">
                  <p:embed/>
                  <p:pic>
                    <p:nvPicPr>
                      <p:cNvPr id="55" name="Object 54" descr="f of x and y,">
                        <a:extLst>
                          <a:ext uri="{FF2B5EF4-FFF2-40B4-BE49-F238E27FC236}">
                            <a16:creationId xmlns:a16="http://schemas.microsoft.com/office/drawing/2014/main" id="{BA8F6C83-2B39-4C74-8EDD-D41ED1AB1692}"/>
                          </a:ext>
                        </a:extLst>
                      </p:cNvPr>
                      <p:cNvPicPr/>
                      <p:nvPr/>
                    </p:nvPicPr>
                    <p:blipFill>
                      <a:blip r:embed="rId13"/>
                      <a:stretch>
                        <a:fillRect/>
                      </a:stretch>
                    </p:blipFill>
                    <p:spPr>
                      <a:xfrm>
                        <a:off x="7239000" y="4843463"/>
                        <a:ext cx="1044575" cy="315912"/>
                      </a:xfrm>
                      <a:prstGeom prst="rect">
                        <a:avLst/>
                      </a:prstGeom>
                    </p:spPr>
                  </p:pic>
                </p:oleObj>
              </mc:Fallback>
            </mc:AlternateContent>
          </a:graphicData>
        </a:graphic>
      </p:graphicFrame>
      <p:sp>
        <p:nvSpPr>
          <p:cNvPr id="46" name="Content Placeholder 45"/>
          <p:cNvSpPr>
            <a:spLocks noGrp="1"/>
          </p:cNvSpPr>
          <p:nvPr>
            <p:ph idx="23"/>
          </p:nvPr>
        </p:nvSpPr>
        <p:spPr>
          <a:xfrm>
            <a:off x="443754" y="5285867"/>
            <a:ext cx="5522894" cy="396608"/>
          </a:xfrm>
        </p:spPr>
        <p:txBody>
          <a:bodyPr/>
          <a:lstStyle/>
          <a:p>
            <a:pPr marL="0" indent="0">
              <a:buNone/>
            </a:pPr>
            <a:r>
              <a:rPr lang="en-US" sz="2000" dirty="0"/>
              <a:t>given that the point (</a:t>
            </a:r>
            <a:r>
              <a:rPr lang="en-US" sz="2000" i="1" dirty="0"/>
              <a:t>x</a:t>
            </a:r>
            <a:r>
              <a:rPr lang="en-US" sz="2000" dirty="0"/>
              <a:t>, </a:t>
            </a:r>
            <a:r>
              <a:rPr lang="en-US" sz="2000" i="1" dirty="0"/>
              <a:t>y</a:t>
            </a:r>
            <a:r>
              <a:rPr lang="en-US" sz="2000" dirty="0"/>
              <a:t>) also lies on the ellipse</a:t>
            </a:r>
          </a:p>
        </p:txBody>
      </p:sp>
      <p:graphicFrame>
        <p:nvGraphicFramePr>
          <p:cNvPr id="56" name="Object 55" descr="x squared + 4 y squared = 8.">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621596632"/>
              </p:ext>
            </p:extLst>
          </p:nvPr>
        </p:nvGraphicFramePr>
        <p:xfrm>
          <a:off x="6096000" y="5295076"/>
          <a:ext cx="1636343" cy="365173"/>
        </p:xfrm>
        <a:graphic>
          <a:graphicData uri="http://schemas.openxmlformats.org/presentationml/2006/ole">
            <mc:AlternateContent xmlns:mc="http://schemas.openxmlformats.org/markup-compatibility/2006">
              <mc:Choice xmlns:v="urn:schemas-microsoft-com:vml" Requires="v">
                <p:oleObj spid="_x0000_s49216" name="Equation" r:id="rId14" imgW="1574640" imgH="406080" progId="Equation.DSMT4">
                  <p:embed/>
                </p:oleObj>
              </mc:Choice>
              <mc:Fallback>
                <p:oleObj name="Equation" r:id="rId14" imgW="1574640" imgH="406080" progId="Equation.DSMT4">
                  <p:embed/>
                  <p:pic>
                    <p:nvPicPr>
                      <p:cNvPr id="56" name="Object 55" descr="x squared + 4 y squared = 8.">
                        <a:extLst>
                          <a:ext uri="{FF2B5EF4-FFF2-40B4-BE49-F238E27FC236}">
                            <a16:creationId xmlns:a16="http://schemas.microsoft.com/office/drawing/2014/main" id="{BA8F6C83-2B39-4C74-8EDD-D41ED1AB1692}"/>
                          </a:ext>
                        </a:extLst>
                      </p:cNvPr>
                      <p:cNvPicPr/>
                      <p:nvPr/>
                    </p:nvPicPr>
                    <p:blipFill>
                      <a:blip r:embed="rId15"/>
                      <a:stretch>
                        <a:fillRect/>
                      </a:stretch>
                    </p:blipFill>
                    <p:spPr>
                      <a:xfrm>
                        <a:off x="6096000" y="5295076"/>
                        <a:ext cx="1636343" cy="365173"/>
                      </a:xfrm>
                      <a:prstGeom prst="rect">
                        <a:avLst/>
                      </a:prstGeom>
                    </p:spPr>
                  </p:pic>
                </p:oleObj>
              </mc:Fallback>
            </mc:AlternateContent>
          </a:graphicData>
        </a:graphic>
      </p:graphicFrame>
      <p:sp>
        <p:nvSpPr>
          <p:cNvPr id="47" name="Content Placeholder 46"/>
          <p:cNvSpPr>
            <a:spLocks noGrp="1"/>
          </p:cNvSpPr>
          <p:nvPr>
            <p:ph idx="24"/>
          </p:nvPr>
        </p:nvSpPr>
        <p:spPr>
          <a:xfrm>
            <a:off x="434230" y="5801225"/>
            <a:ext cx="8252570" cy="462242"/>
          </a:xfrm>
        </p:spPr>
        <p:txBody>
          <a:bodyPr/>
          <a:lstStyle/>
          <a:p>
            <a:pPr marL="0" indent="0">
              <a:buNone/>
            </a:pPr>
            <a:r>
              <a:rPr lang="en-US" sz="2000" dirty="0"/>
              <a:t>Which hyperbolas intersecting the ellipse lie farthest from the origin?</a:t>
            </a:r>
          </a:p>
        </p:txBody>
      </p:sp>
    </p:spTree>
    <p:extLst>
      <p:ext uri="{BB962C8B-B14F-4D97-AF65-F5344CB8AC3E}">
        <p14:creationId xmlns:p14="http://schemas.microsoft.com/office/powerpoint/2010/main" val="198832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Method of Lagrange Multipliers </a:t>
            </a:r>
            <a:r>
              <a:rPr lang="en-US" sz="2000" b="0" dirty="0"/>
              <a:t>(9 of 10)</a:t>
            </a:r>
          </a:p>
        </p:txBody>
      </p:sp>
      <p:sp>
        <p:nvSpPr>
          <p:cNvPr id="3" name="Content Placeholder 2"/>
          <p:cNvSpPr>
            <a:spLocks noGrp="1"/>
          </p:cNvSpPr>
          <p:nvPr>
            <p:ph idx="1"/>
          </p:nvPr>
        </p:nvSpPr>
        <p:spPr>
          <a:xfrm>
            <a:off x="457200" y="1600200"/>
            <a:ext cx="3352800" cy="426904"/>
          </a:xfrm>
        </p:spPr>
        <p:txBody>
          <a:bodyPr/>
          <a:lstStyle/>
          <a:p>
            <a:pPr marL="0" indent="0">
              <a:buNone/>
            </a:pPr>
            <a:r>
              <a:rPr lang="en-US" sz="2400" b="1" dirty="0"/>
              <a:t>Solution (concluded):</a:t>
            </a:r>
          </a:p>
        </p:txBody>
      </p:sp>
      <p:sp>
        <p:nvSpPr>
          <p:cNvPr id="4" name="Content Placeholder 3"/>
          <p:cNvSpPr>
            <a:spLocks noGrp="1"/>
          </p:cNvSpPr>
          <p:nvPr>
            <p:ph idx="13"/>
          </p:nvPr>
        </p:nvSpPr>
        <p:spPr>
          <a:xfrm>
            <a:off x="457200" y="2104496"/>
            <a:ext cx="8229600" cy="802394"/>
          </a:xfrm>
        </p:spPr>
        <p:txBody>
          <a:bodyPr/>
          <a:lstStyle/>
          <a:p>
            <a:pPr marL="0" indent="0">
              <a:buNone/>
            </a:pPr>
            <a:r>
              <a:rPr lang="en-US" sz="2400" dirty="0"/>
              <a:t>The hyperbolas that just graze the ellipse, the ones that are tangent to it, are farthest. At these points, any vector normal</a:t>
            </a:r>
          </a:p>
        </p:txBody>
      </p:sp>
      <p:sp>
        <p:nvSpPr>
          <p:cNvPr id="5" name="Content Placeholder 4"/>
          <p:cNvSpPr>
            <a:spLocks noGrp="1"/>
          </p:cNvSpPr>
          <p:nvPr>
            <p:ph idx="14"/>
          </p:nvPr>
        </p:nvSpPr>
        <p:spPr>
          <a:xfrm>
            <a:off x="457199" y="2984282"/>
            <a:ext cx="5943601" cy="420474"/>
          </a:xfrm>
        </p:spPr>
        <p:txBody>
          <a:bodyPr/>
          <a:lstStyle/>
          <a:p>
            <a:pPr marL="0" indent="0">
              <a:buNone/>
            </a:pPr>
            <a:r>
              <a:rPr lang="en-US" sz="2400" dirty="0"/>
              <a:t>to the hyperbola is normal to the ellipse, so</a:t>
            </a:r>
          </a:p>
        </p:txBody>
      </p:sp>
      <p:graphicFrame>
        <p:nvGraphicFramePr>
          <p:cNvPr id="14" name="Object 13" descr="nabla f = y i + x j">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3768698515"/>
              </p:ext>
            </p:extLst>
          </p:nvPr>
        </p:nvGraphicFramePr>
        <p:xfrm>
          <a:off x="6564707" y="3013181"/>
          <a:ext cx="1735755" cy="347676"/>
        </p:xfrm>
        <a:graphic>
          <a:graphicData uri="http://schemas.openxmlformats.org/presentationml/2006/ole">
            <mc:AlternateContent xmlns:mc="http://schemas.openxmlformats.org/markup-compatibility/2006">
              <mc:Choice xmlns:v="urn:schemas-microsoft-com:vml" Requires="v">
                <p:oleObj spid="_x0000_s50218" name="Equation" r:id="rId3" imgW="1473120" imgH="342720" progId="Equation.DSMT4">
                  <p:embed/>
                </p:oleObj>
              </mc:Choice>
              <mc:Fallback>
                <p:oleObj name="Equation" r:id="rId3" imgW="1473120" imgH="342720" progId="Equation.DSMT4">
                  <p:embed/>
                  <p:pic>
                    <p:nvPicPr>
                      <p:cNvPr id="14" name="Object 13" descr="nabla f = y i + x j">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564707" y="3013181"/>
                        <a:ext cx="1735755" cy="347676"/>
                      </a:xfrm>
                      <a:prstGeom prst="rect">
                        <a:avLst/>
                      </a:prstGeom>
                    </p:spPr>
                  </p:pic>
                </p:oleObj>
              </mc:Fallback>
            </mc:AlternateContent>
          </a:graphicData>
        </a:graphic>
      </p:graphicFrame>
      <p:sp>
        <p:nvSpPr>
          <p:cNvPr id="6" name="Content Placeholder 5"/>
          <p:cNvSpPr>
            <a:spLocks noGrp="1"/>
          </p:cNvSpPr>
          <p:nvPr>
            <p:ph idx="15"/>
          </p:nvPr>
        </p:nvSpPr>
        <p:spPr>
          <a:xfrm>
            <a:off x="457199" y="3594204"/>
            <a:ext cx="1752601" cy="429657"/>
          </a:xfrm>
        </p:spPr>
        <p:txBody>
          <a:bodyPr/>
          <a:lstStyle/>
          <a:p>
            <a:pPr marL="0" indent="0">
              <a:buNone/>
            </a:pPr>
            <a:r>
              <a:rPr lang="en-US" sz="2400" dirty="0"/>
              <a:t>is a multiple</a:t>
            </a:r>
          </a:p>
        </p:txBody>
      </p:sp>
      <p:graphicFrame>
        <p:nvGraphicFramePr>
          <p:cNvPr id="15" name="Object 14" descr="left parenthesis lambda = + or minus 2 right parenthesis of nabla g = left parenthesis start fraction x over 4 end fraction right parenthesis, i + y j.">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741314875"/>
              </p:ext>
            </p:extLst>
          </p:nvPr>
        </p:nvGraphicFramePr>
        <p:xfrm>
          <a:off x="2286000" y="3486783"/>
          <a:ext cx="3288189" cy="681038"/>
        </p:xfrm>
        <a:graphic>
          <a:graphicData uri="http://schemas.openxmlformats.org/presentationml/2006/ole">
            <mc:AlternateContent xmlns:mc="http://schemas.openxmlformats.org/markup-compatibility/2006">
              <mc:Choice xmlns:v="urn:schemas-microsoft-com:vml" Requires="v">
                <p:oleObj spid="_x0000_s50219" name="Equation" r:id="rId5" imgW="3377880" imgH="812520" progId="Equation.DSMT4">
                  <p:embed/>
                </p:oleObj>
              </mc:Choice>
              <mc:Fallback>
                <p:oleObj name="Equation" r:id="rId5" imgW="3377880" imgH="812520" progId="Equation.DSMT4">
                  <p:embed/>
                  <p:pic>
                    <p:nvPicPr>
                      <p:cNvPr id="15" name="Object 14" descr="left parenthesis lambda = + or minus 2 right parenthesis of nabla g = left parenthesis start fraction x over 4 end fraction right parenthesis, i + y j.">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286000" y="3486783"/>
                        <a:ext cx="3288189" cy="681038"/>
                      </a:xfrm>
                      <a:prstGeom prst="rect">
                        <a:avLst/>
                      </a:prstGeom>
                    </p:spPr>
                  </p:pic>
                </p:oleObj>
              </mc:Fallback>
            </mc:AlternateContent>
          </a:graphicData>
        </a:graphic>
      </p:graphicFrame>
      <p:sp>
        <p:nvSpPr>
          <p:cNvPr id="7" name="Content Placeholder 6"/>
          <p:cNvSpPr>
            <a:spLocks noGrp="1"/>
          </p:cNvSpPr>
          <p:nvPr>
            <p:ph idx="16"/>
          </p:nvPr>
        </p:nvSpPr>
        <p:spPr>
          <a:xfrm>
            <a:off x="5726589" y="3620232"/>
            <a:ext cx="3034233" cy="429657"/>
          </a:xfrm>
        </p:spPr>
        <p:txBody>
          <a:bodyPr/>
          <a:lstStyle/>
          <a:p>
            <a:pPr marL="0" indent="0">
              <a:buNone/>
            </a:pPr>
            <a:r>
              <a:rPr lang="en-US" sz="2400" dirty="0"/>
              <a:t>At the point (2, 1), for</a:t>
            </a:r>
          </a:p>
        </p:txBody>
      </p:sp>
      <p:sp>
        <p:nvSpPr>
          <p:cNvPr id="8" name="Content Placeholder 7"/>
          <p:cNvSpPr>
            <a:spLocks noGrp="1"/>
          </p:cNvSpPr>
          <p:nvPr>
            <p:ph idx="17"/>
          </p:nvPr>
        </p:nvSpPr>
        <p:spPr>
          <a:xfrm>
            <a:off x="457199" y="4149863"/>
            <a:ext cx="1371601" cy="422137"/>
          </a:xfrm>
        </p:spPr>
        <p:txBody>
          <a:bodyPr/>
          <a:lstStyle/>
          <a:p>
            <a:pPr marL="0" indent="0">
              <a:buNone/>
            </a:pPr>
            <a:r>
              <a:rPr lang="en-US" sz="2400" dirty="0"/>
              <a:t>example,</a:t>
            </a:r>
          </a:p>
        </p:txBody>
      </p:sp>
      <p:graphicFrame>
        <p:nvGraphicFramePr>
          <p:cNvPr id="16" name="Object 15" descr="nabla f = i + 2 j, nabla g = 1 half i + j, and nabla f = 2 nabla g.">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2247888963"/>
              </p:ext>
            </p:extLst>
          </p:nvPr>
        </p:nvGraphicFramePr>
        <p:xfrm>
          <a:off x="2076207" y="4383725"/>
          <a:ext cx="5467593" cy="642259"/>
        </p:xfrm>
        <a:graphic>
          <a:graphicData uri="http://schemas.openxmlformats.org/presentationml/2006/ole">
            <mc:AlternateContent xmlns:mc="http://schemas.openxmlformats.org/markup-compatibility/2006">
              <mc:Choice xmlns:v="urn:schemas-microsoft-com:vml" Requires="v">
                <p:oleObj spid="_x0000_s50220" name="Equation" r:id="rId7" imgW="5308560" imgH="723600" progId="Equation.DSMT4">
                  <p:embed/>
                </p:oleObj>
              </mc:Choice>
              <mc:Fallback>
                <p:oleObj name="Equation" r:id="rId7" imgW="5308560" imgH="723600" progId="Equation.DSMT4">
                  <p:embed/>
                  <p:pic>
                    <p:nvPicPr>
                      <p:cNvPr id="16" name="Object 15" descr="nabla f = i + 2 j, nabla g = 1 half i + j, and nabla f = 2 nabla g.">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076207" y="4383725"/>
                        <a:ext cx="5467593" cy="642259"/>
                      </a:xfrm>
                      <a:prstGeom prst="rect">
                        <a:avLst/>
                      </a:prstGeom>
                    </p:spPr>
                  </p:pic>
                </p:oleObj>
              </mc:Fallback>
            </mc:AlternateContent>
          </a:graphicData>
        </a:graphic>
      </p:graphicFrame>
      <p:sp>
        <p:nvSpPr>
          <p:cNvPr id="9" name="Content Placeholder 8"/>
          <p:cNvSpPr>
            <a:spLocks noGrp="1"/>
          </p:cNvSpPr>
          <p:nvPr>
            <p:ph idx="18"/>
          </p:nvPr>
        </p:nvSpPr>
        <p:spPr>
          <a:xfrm>
            <a:off x="457200" y="5117965"/>
            <a:ext cx="1679825" cy="409375"/>
          </a:xfrm>
        </p:spPr>
        <p:txBody>
          <a:bodyPr/>
          <a:lstStyle/>
          <a:p>
            <a:pPr marL="0" indent="0">
              <a:buNone/>
            </a:pPr>
            <a:r>
              <a:rPr lang="en-US" sz="2400" dirty="0"/>
              <a:t>At the point</a:t>
            </a:r>
            <a:endParaRPr lang="en-US" sz="2400" b="1" dirty="0"/>
          </a:p>
        </p:txBody>
      </p:sp>
      <p:graphicFrame>
        <p:nvGraphicFramePr>
          <p:cNvPr id="10" name="Object 9" descr="(negative 2, 1),">
            <a:extLst>
              <a:ext uri="{FF2B5EF4-FFF2-40B4-BE49-F238E27FC236}">
                <a16:creationId xmlns:a16="http://schemas.microsoft.com/office/drawing/2014/main" id="{B5FDC84E-D6EB-4E6C-A4CD-8D63CC40B846}"/>
              </a:ext>
            </a:extLst>
          </p:cNvPr>
          <p:cNvGraphicFramePr>
            <a:graphicFrameLocks noChangeAspect="1"/>
          </p:cNvGraphicFramePr>
          <p:nvPr>
            <p:extLst>
              <p:ext uri="{D42A27DB-BD31-4B8C-83A1-F6EECF244321}">
                <p14:modId xmlns:p14="http://schemas.microsoft.com/office/powerpoint/2010/main" val="601323421"/>
              </p:ext>
            </p:extLst>
          </p:nvPr>
        </p:nvGraphicFramePr>
        <p:xfrm>
          <a:off x="2192248" y="5163892"/>
          <a:ext cx="876300" cy="342900"/>
        </p:xfrm>
        <a:graphic>
          <a:graphicData uri="http://schemas.openxmlformats.org/presentationml/2006/ole">
            <mc:AlternateContent xmlns:mc="http://schemas.openxmlformats.org/markup-compatibility/2006">
              <mc:Choice xmlns:v="urn:schemas-microsoft-com:vml" Requires="v">
                <p:oleObj spid="_x0000_s50221" name="Equation" r:id="rId9" imgW="876240" imgH="342720" progId="Equation.DSMT4">
                  <p:embed/>
                </p:oleObj>
              </mc:Choice>
              <mc:Fallback>
                <p:oleObj name="Equation" r:id="rId9" imgW="876240" imgH="342720" progId="Equation.DSMT4">
                  <p:embed/>
                  <p:pic>
                    <p:nvPicPr>
                      <p:cNvPr id="10" name="Object 9" descr="(negative 2, 1),">
                        <a:extLst>
                          <a:ext uri="{FF2B5EF4-FFF2-40B4-BE49-F238E27FC236}">
                            <a16:creationId xmlns:a16="http://schemas.microsoft.com/office/drawing/2014/main" id="{B5FDC84E-D6EB-4E6C-A4CD-8D63CC40B846}"/>
                          </a:ext>
                        </a:extLst>
                      </p:cNvPr>
                      <p:cNvPicPr/>
                      <p:nvPr/>
                    </p:nvPicPr>
                    <p:blipFill>
                      <a:blip r:embed="rId10"/>
                      <a:stretch>
                        <a:fillRect/>
                      </a:stretch>
                    </p:blipFill>
                    <p:spPr>
                      <a:xfrm>
                        <a:off x="2192248" y="5163892"/>
                        <a:ext cx="876300" cy="342900"/>
                      </a:xfrm>
                      <a:prstGeom prst="rect">
                        <a:avLst/>
                      </a:prstGeom>
                    </p:spPr>
                  </p:pic>
                </p:oleObj>
              </mc:Fallback>
            </mc:AlternateContent>
          </a:graphicData>
        </a:graphic>
      </p:graphicFrame>
      <p:graphicFrame>
        <p:nvGraphicFramePr>
          <p:cNvPr id="17" name="Object 16" descr="nabla f = i minus 2 j, nabla g = negative 1 half i + j, and nabla f = negative 2 nabla g.">
            <a:extLst>
              <a:ext uri="{FF2B5EF4-FFF2-40B4-BE49-F238E27FC236}">
                <a16:creationId xmlns:a16="http://schemas.microsoft.com/office/drawing/2014/main" id="{BA8F6C83-2B39-4C74-8EDD-D41ED1AB1692}"/>
              </a:ext>
            </a:extLst>
          </p:cNvPr>
          <p:cNvGraphicFramePr>
            <a:graphicFrameLocks noChangeAspect="1"/>
          </p:cNvGraphicFramePr>
          <p:nvPr>
            <p:extLst>
              <p:ext uri="{D42A27DB-BD31-4B8C-83A1-F6EECF244321}">
                <p14:modId xmlns:p14="http://schemas.microsoft.com/office/powerpoint/2010/main" val="1229668670"/>
              </p:ext>
            </p:extLst>
          </p:nvPr>
        </p:nvGraphicFramePr>
        <p:xfrm>
          <a:off x="1858328" y="5597823"/>
          <a:ext cx="6081712" cy="668337"/>
        </p:xfrm>
        <a:graphic>
          <a:graphicData uri="http://schemas.openxmlformats.org/presentationml/2006/ole">
            <mc:AlternateContent xmlns:mc="http://schemas.openxmlformats.org/markup-compatibility/2006">
              <mc:Choice xmlns:v="urn:schemas-microsoft-com:vml" Requires="v">
                <p:oleObj spid="_x0000_s50222" name="Equation" r:id="rId11" imgW="5676840" imgH="723600" progId="Equation.DSMT4">
                  <p:embed/>
                </p:oleObj>
              </mc:Choice>
              <mc:Fallback>
                <p:oleObj name="Equation" r:id="rId11" imgW="5676840" imgH="723600" progId="Equation.DSMT4">
                  <p:embed/>
                  <p:pic>
                    <p:nvPicPr>
                      <p:cNvPr id="17" name="Object 16" descr="nabla f = i minus 2 j, nabla g = negative 1 half i + j, and nabla f = negative 2 nabla g.">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858328" y="5597823"/>
                        <a:ext cx="6081712" cy="668337"/>
                      </a:xfrm>
                      <a:prstGeom prst="rect">
                        <a:avLst/>
                      </a:prstGeom>
                    </p:spPr>
                  </p:pic>
                </p:oleObj>
              </mc:Fallback>
            </mc:AlternateContent>
          </a:graphicData>
        </a:graphic>
      </p:graphicFrame>
    </p:spTree>
    <p:extLst>
      <p:ext uri="{BB962C8B-B14F-4D97-AF65-F5344CB8AC3E}">
        <p14:creationId xmlns:p14="http://schemas.microsoft.com/office/powerpoint/2010/main" val="392534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(10 of 10)</a:t>
            </a:r>
          </a:p>
        </p:txBody>
      </p:sp>
      <p:pic>
        <p:nvPicPr>
          <p:cNvPr id="15" name="Content Placeholder 14" descr="A graph depicts an ellipse with four level curves, in each quadrant. The second level curve in the first quadrant is labeled, x y = 2. For long description in Notes pane, press F6.&#10;">
            <a:extLst>
              <a:ext uri="{FF2B5EF4-FFF2-40B4-BE49-F238E27FC236}">
                <a16:creationId xmlns:a16="http://schemas.microsoft.com/office/drawing/2014/main" id="{987BC911-84AE-46F5-B36E-24BB54BBD321}"/>
              </a:ext>
            </a:extLst>
          </p:cNvPr>
          <p:cNvPicPr>
            <a:picLocks noGrp="1" noChangeAspect="1"/>
          </p:cNvPicPr>
          <p:nvPr>
            <p:ph idx="19"/>
          </p:nvPr>
        </p:nvPicPr>
        <p:blipFill>
          <a:blip r:embed="rId4">
            <a:extLst>
              <a:ext uri="{28A0092B-C50C-407E-A947-70E740481C1C}">
                <a14:useLocalDpi xmlns:a14="http://schemas.microsoft.com/office/drawing/2010/main" val="0"/>
              </a:ext>
            </a:extLst>
          </a:blip>
          <a:stretch>
            <a:fillRect/>
          </a:stretch>
        </p:blipFill>
        <p:spPr>
          <a:xfrm>
            <a:off x="2717101" y="1531378"/>
            <a:ext cx="2997899" cy="2757682"/>
          </a:xfrm>
        </p:spPr>
      </p:pic>
      <p:sp>
        <p:nvSpPr>
          <p:cNvPr id="3" name="Content Placeholder 2"/>
          <p:cNvSpPr>
            <a:spLocks noGrp="1"/>
          </p:cNvSpPr>
          <p:nvPr>
            <p:ph idx="1"/>
          </p:nvPr>
        </p:nvSpPr>
        <p:spPr>
          <a:xfrm>
            <a:off x="478875" y="4415300"/>
            <a:ext cx="4566032" cy="374044"/>
          </a:xfrm>
        </p:spPr>
        <p:txBody>
          <a:bodyPr/>
          <a:lstStyle/>
          <a:p>
            <a:pPr marL="0" indent="0">
              <a:buNone/>
            </a:pPr>
            <a:r>
              <a:rPr lang="en-IN" sz="2400" dirty="0"/>
              <a:t>When subjected to the constraint</a:t>
            </a:r>
          </a:p>
        </p:txBody>
      </p:sp>
      <p:graphicFrame>
        <p:nvGraphicFramePr>
          <p:cNvPr id="16" name="Object 15" descr="g of x and y = start fraction x squared over 8 end fraction + start fraction y squared over 2 end fraction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130800" y="4390673"/>
          <a:ext cx="2221697" cy="487928"/>
        </p:xfrm>
        <a:graphic>
          <a:graphicData uri="http://schemas.openxmlformats.org/presentationml/2006/ole">
            <mc:AlternateContent xmlns:mc="http://schemas.openxmlformats.org/markup-compatibility/2006">
              <mc:Choice xmlns:v="urn:schemas-microsoft-com:vml" Requires="v">
                <p:oleObj spid="_x0000_s51242" name="Equation" r:id="rId5" imgW="3035160" imgH="774360" progId="Equation.DSMT4">
                  <p:embed/>
                </p:oleObj>
              </mc:Choice>
              <mc:Fallback>
                <p:oleObj name="Equation" r:id="rId5" imgW="3035160" imgH="774360" progId="Equation.DSMT4">
                  <p:embed/>
                  <p:pic>
                    <p:nvPicPr>
                      <p:cNvPr id="16" name="Object 15" descr="g of x and y = start fraction x squared over 8 end fraction + start fraction y squared over 2 end fraction minus 1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5130800" y="4390673"/>
                        <a:ext cx="2221697" cy="487928"/>
                      </a:xfrm>
                      <a:prstGeom prst="rect">
                        <a:avLst/>
                      </a:prstGeom>
                    </p:spPr>
                  </p:pic>
                </p:oleObj>
              </mc:Fallback>
            </mc:AlternateContent>
          </a:graphicData>
        </a:graphic>
      </p:graphicFrame>
      <p:sp>
        <p:nvSpPr>
          <p:cNvPr id="6" name="Content Placeholder 5"/>
          <p:cNvSpPr>
            <a:spLocks noGrp="1"/>
          </p:cNvSpPr>
          <p:nvPr>
            <p:ph idx="13"/>
          </p:nvPr>
        </p:nvSpPr>
        <p:spPr>
          <a:xfrm>
            <a:off x="457200" y="4959955"/>
            <a:ext cx="1676400" cy="374045"/>
          </a:xfrm>
        </p:spPr>
        <p:txBody>
          <a:bodyPr/>
          <a:lstStyle/>
          <a:p>
            <a:pPr marL="0" indent="0">
              <a:buNone/>
            </a:pPr>
            <a:r>
              <a:rPr lang="en-IN" sz="2400" dirty="0"/>
              <a:t>the function</a:t>
            </a:r>
          </a:p>
        </p:txBody>
      </p:sp>
      <p:graphicFrame>
        <p:nvGraphicFramePr>
          <p:cNvPr id="17" name="Object 16" descr="f of x and y =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73148" y="5008070"/>
          <a:ext cx="1619250" cy="315912"/>
        </p:xfrm>
        <a:graphic>
          <a:graphicData uri="http://schemas.openxmlformats.org/presentationml/2006/ole">
            <mc:AlternateContent xmlns:mc="http://schemas.openxmlformats.org/markup-compatibility/2006">
              <mc:Choice xmlns:v="urn:schemas-microsoft-com:vml" Requires="v">
                <p:oleObj spid="_x0000_s51243" name="Equation" r:id="rId7" imgW="1511280" imgH="342720" progId="Equation.DSMT4">
                  <p:embed/>
                </p:oleObj>
              </mc:Choice>
              <mc:Fallback>
                <p:oleObj name="Equation" r:id="rId7" imgW="1511280" imgH="342720" progId="Equation.DSMT4">
                  <p:embed/>
                  <p:pic>
                    <p:nvPicPr>
                      <p:cNvPr id="17" name="Object 16" descr="f of x and y = x y">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73148" y="5008070"/>
                        <a:ext cx="1619250" cy="315912"/>
                      </a:xfrm>
                      <a:prstGeom prst="rect">
                        <a:avLst/>
                      </a:prstGeom>
                    </p:spPr>
                  </p:pic>
                </p:oleObj>
              </mc:Fallback>
            </mc:AlternateContent>
          </a:graphicData>
        </a:graphic>
      </p:graphicFrame>
      <p:sp>
        <p:nvSpPr>
          <p:cNvPr id="7" name="Content Placeholder 6"/>
          <p:cNvSpPr>
            <a:spLocks noGrp="1"/>
          </p:cNvSpPr>
          <p:nvPr>
            <p:ph idx="14"/>
          </p:nvPr>
        </p:nvSpPr>
        <p:spPr>
          <a:xfrm>
            <a:off x="3948953" y="5009681"/>
            <a:ext cx="4768327" cy="400519"/>
          </a:xfrm>
        </p:spPr>
        <p:txBody>
          <a:bodyPr/>
          <a:lstStyle/>
          <a:p>
            <a:pPr marL="0" indent="0">
              <a:buNone/>
            </a:pPr>
            <a:r>
              <a:rPr lang="en-IN" sz="2400" dirty="0"/>
              <a:t>takes on extreme values at the four</a:t>
            </a:r>
          </a:p>
        </p:txBody>
      </p:sp>
      <p:sp>
        <p:nvSpPr>
          <p:cNvPr id="8" name="Content Placeholder 7"/>
          <p:cNvSpPr>
            <a:spLocks noGrp="1"/>
          </p:cNvSpPr>
          <p:nvPr>
            <p:ph idx="15"/>
          </p:nvPr>
        </p:nvSpPr>
        <p:spPr>
          <a:xfrm>
            <a:off x="478875" y="5415732"/>
            <a:ext cx="914400" cy="374045"/>
          </a:xfrm>
        </p:spPr>
        <p:txBody>
          <a:bodyPr/>
          <a:lstStyle/>
          <a:p>
            <a:pPr marL="0" indent="0">
              <a:buNone/>
            </a:pPr>
            <a:r>
              <a:rPr lang="en-IN" sz="2400" dirty="0"/>
              <a:t>points</a:t>
            </a:r>
          </a:p>
        </p:txBody>
      </p:sp>
      <p:graphicFrame>
        <p:nvGraphicFramePr>
          <p:cNvPr id="18" name="Object 17" descr="(+ or minus 2, + or minus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24919" y="5482498"/>
          <a:ext cx="1101725" cy="315913"/>
        </p:xfrm>
        <a:graphic>
          <a:graphicData uri="http://schemas.openxmlformats.org/presentationml/2006/ole">
            <mc:AlternateContent xmlns:mc="http://schemas.openxmlformats.org/markup-compatibility/2006">
              <mc:Choice xmlns:v="urn:schemas-microsoft-com:vml" Requires="v">
                <p:oleObj spid="_x0000_s51244" name="Equation" r:id="rId9" imgW="1028520" imgH="342720" progId="Equation.DSMT4">
                  <p:embed/>
                </p:oleObj>
              </mc:Choice>
              <mc:Fallback>
                <p:oleObj name="Equation" r:id="rId9" imgW="1028520" imgH="342720" progId="Equation.DSMT4">
                  <p:embed/>
                  <p:pic>
                    <p:nvPicPr>
                      <p:cNvPr id="18" name="Object 17" descr="(+ or minus 2, + or minus 1).">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524919" y="5482498"/>
                        <a:ext cx="1101725" cy="315913"/>
                      </a:xfrm>
                      <a:prstGeom prst="rect">
                        <a:avLst/>
                      </a:prstGeom>
                    </p:spPr>
                  </p:pic>
                </p:oleObj>
              </mc:Fallback>
            </mc:AlternateContent>
          </a:graphicData>
        </a:graphic>
      </p:graphicFrame>
      <p:sp>
        <p:nvSpPr>
          <p:cNvPr id="9" name="Content Placeholder 8"/>
          <p:cNvSpPr>
            <a:spLocks noGrp="1"/>
          </p:cNvSpPr>
          <p:nvPr>
            <p:ph idx="16"/>
          </p:nvPr>
        </p:nvSpPr>
        <p:spPr>
          <a:xfrm>
            <a:off x="2850776" y="5452099"/>
            <a:ext cx="5728447" cy="376709"/>
          </a:xfrm>
        </p:spPr>
        <p:txBody>
          <a:bodyPr/>
          <a:lstStyle/>
          <a:p>
            <a:pPr marL="0" indent="0">
              <a:buNone/>
            </a:pPr>
            <a:r>
              <a:rPr lang="en-IN" sz="2400" dirty="0"/>
              <a:t>These are the points on the ellipse where</a:t>
            </a:r>
          </a:p>
        </p:txBody>
      </p:sp>
      <p:graphicFrame>
        <p:nvGraphicFramePr>
          <p:cNvPr id="19" name="Object 18"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5919953"/>
          <a:ext cx="478875" cy="348987"/>
        </p:xfrm>
        <a:graphic>
          <a:graphicData uri="http://schemas.openxmlformats.org/presentationml/2006/ole">
            <mc:AlternateContent xmlns:mc="http://schemas.openxmlformats.org/markup-compatibility/2006">
              <mc:Choice xmlns:v="urn:schemas-microsoft-com:vml" Requires="v">
                <p:oleObj spid="_x0000_s51245" name="Equation" r:id="rId11" imgW="406080" imgH="342720" progId="Equation.DSMT4">
                  <p:embed/>
                </p:oleObj>
              </mc:Choice>
              <mc:Fallback>
                <p:oleObj name="Equation" r:id="rId11" imgW="406080" imgH="342720" progId="Equation.DSMT4">
                  <p:embed/>
                  <p:pic>
                    <p:nvPicPr>
                      <p:cNvPr id="19" name="Object 18" descr="nabla f">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57200" y="5919953"/>
                        <a:ext cx="478875" cy="348987"/>
                      </a:xfrm>
                      <a:prstGeom prst="rect">
                        <a:avLst/>
                      </a:prstGeom>
                    </p:spPr>
                  </p:pic>
                </p:oleObj>
              </mc:Fallback>
            </mc:AlternateContent>
          </a:graphicData>
        </a:graphic>
      </p:graphicFrame>
      <p:sp>
        <p:nvSpPr>
          <p:cNvPr id="10" name="Content Placeholder 9"/>
          <p:cNvSpPr>
            <a:spLocks noGrp="1"/>
          </p:cNvSpPr>
          <p:nvPr>
            <p:ph idx="17"/>
          </p:nvPr>
        </p:nvSpPr>
        <p:spPr>
          <a:xfrm>
            <a:off x="1114204" y="5916752"/>
            <a:ext cx="3810000" cy="348987"/>
          </a:xfrm>
        </p:spPr>
        <p:txBody>
          <a:bodyPr/>
          <a:lstStyle/>
          <a:p>
            <a:pPr marL="0" indent="0">
              <a:buNone/>
            </a:pPr>
            <a:r>
              <a:rPr lang="en-IN" sz="2400" dirty="0"/>
              <a:t>(red) is a scalar multiple of</a:t>
            </a:r>
          </a:p>
        </p:txBody>
      </p:sp>
      <p:graphicFrame>
        <p:nvGraphicFramePr>
          <p:cNvPr id="20" name="Object 19" descr="nabla g">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023232" y="5933535"/>
          <a:ext cx="493712" cy="349250"/>
        </p:xfrm>
        <a:graphic>
          <a:graphicData uri="http://schemas.openxmlformats.org/presentationml/2006/ole">
            <mc:AlternateContent xmlns:mc="http://schemas.openxmlformats.org/markup-compatibility/2006">
              <mc:Choice xmlns:v="urn:schemas-microsoft-com:vml" Requires="v">
                <p:oleObj spid="_x0000_s51246" name="Equation" r:id="rId13" imgW="419040" imgH="342720" progId="Equation.DSMT4">
                  <p:embed/>
                </p:oleObj>
              </mc:Choice>
              <mc:Fallback>
                <p:oleObj name="Equation" r:id="rId13" imgW="419040" imgH="342720" progId="Equation.DSMT4">
                  <p:embed/>
                  <p:pic>
                    <p:nvPicPr>
                      <p:cNvPr id="20" name="Object 19" descr="nabla g">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023232" y="5933535"/>
                        <a:ext cx="493712" cy="349250"/>
                      </a:xfrm>
                      <a:prstGeom prst="rect">
                        <a:avLst/>
                      </a:prstGeom>
                    </p:spPr>
                  </p:pic>
                </p:oleObj>
              </mc:Fallback>
            </mc:AlternateContent>
          </a:graphicData>
        </a:graphic>
      </p:graphicFrame>
      <p:sp>
        <p:nvSpPr>
          <p:cNvPr id="11" name="Content Placeholder 10"/>
          <p:cNvSpPr>
            <a:spLocks noGrp="1"/>
          </p:cNvSpPr>
          <p:nvPr>
            <p:ph idx="18"/>
          </p:nvPr>
        </p:nvSpPr>
        <p:spPr>
          <a:xfrm>
            <a:off x="5715000" y="5916753"/>
            <a:ext cx="990600" cy="348986"/>
          </a:xfrm>
        </p:spPr>
        <p:txBody>
          <a:bodyPr/>
          <a:lstStyle/>
          <a:p>
            <a:pPr marL="0" indent="0">
              <a:buNone/>
            </a:pPr>
            <a:r>
              <a:rPr lang="en-IN" sz="2400" dirty="0"/>
              <a:t>(blue).</a:t>
            </a:r>
            <a:endParaRPr lang="en-US" sz="2400" b="1" dirty="0"/>
          </a:p>
        </p:txBody>
      </p:sp>
    </p:spTree>
    <p:extLst>
      <p:ext uri="{BB962C8B-B14F-4D97-AF65-F5344CB8AC3E}">
        <p14:creationId xmlns:p14="http://schemas.microsoft.com/office/powerpoint/2010/main" val="393014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(1 of 7)</a:t>
            </a:r>
          </a:p>
        </p:txBody>
      </p:sp>
      <p:graphicFrame>
        <p:nvGraphicFramePr>
          <p:cNvPr id="4" name="Object 3" descr="nabla f = lambda nabla g sub 1 + mu nabla g sub 2, g sub 1 left parenthesis x, y, z right parenthesis = 0, g sub 2 left parenthesis x, y, z right parenthesis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1494" y="2133600"/>
          <a:ext cx="8101013" cy="414338"/>
        </p:xfrm>
        <a:graphic>
          <a:graphicData uri="http://schemas.openxmlformats.org/presentationml/2006/ole">
            <mc:AlternateContent xmlns:mc="http://schemas.openxmlformats.org/markup-compatibility/2006">
              <mc:Choice xmlns:v="urn:schemas-microsoft-com:vml" Requires="v">
                <p:oleObj spid="_x0000_s52234" name="Equation" r:id="rId3" imgW="6438600" imgH="380880" progId="Equation.DSMT4">
                  <p:embed/>
                </p:oleObj>
              </mc:Choice>
              <mc:Fallback>
                <p:oleObj name="Equation" r:id="rId3" imgW="6438600" imgH="380880" progId="Equation.DSMT4">
                  <p:embed/>
                  <p:pic>
                    <p:nvPicPr>
                      <p:cNvPr id="4" name="Object 3" descr="nabla f = lambda nabla g sub 1 + mu nabla g sub 2, g sub 1 left parenthesis x, y, z right parenthesis = 0, g sub 2 left parenthesis x, y, z right parenthesis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521494" y="2133600"/>
                        <a:ext cx="8101013" cy="414338"/>
                      </a:xfrm>
                      <a:prstGeom prst="rect">
                        <a:avLst/>
                      </a:prstGeom>
                    </p:spPr>
                  </p:pic>
                </p:oleObj>
              </mc:Fallback>
            </mc:AlternateContent>
          </a:graphicData>
        </a:graphic>
      </p:graphicFrame>
    </p:spTree>
    <p:extLst>
      <p:ext uri="{BB962C8B-B14F-4D97-AF65-F5344CB8AC3E}">
        <p14:creationId xmlns:p14="http://schemas.microsoft.com/office/powerpoint/2010/main" val="241979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(2 of 7)</a:t>
            </a:r>
            <a:endParaRPr lang="en-IN" sz="2000" dirty="0"/>
          </a:p>
        </p:txBody>
      </p:sp>
      <p:pic>
        <p:nvPicPr>
          <p:cNvPr id="7" name="Content Placeholder 6" descr=" A graph depicts a right circular cylinder of x squared + y squared = 1. For long description in Notes pane, press F6.&#10;">
            <a:extLst>
              <a:ext uri="{FF2B5EF4-FFF2-40B4-BE49-F238E27FC236}">
                <a16:creationId xmlns:a16="http://schemas.microsoft.com/office/drawing/2014/main" id="{3BDEAF95-D280-4BE1-8593-AEC1A1089090}"/>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286000" y="1638301"/>
            <a:ext cx="3808233" cy="2819400"/>
          </a:xfrm>
        </p:spPr>
      </p:pic>
      <p:sp>
        <p:nvSpPr>
          <p:cNvPr id="3" name="Content Placeholder 2"/>
          <p:cNvSpPr>
            <a:spLocks noGrp="1"/>
          </p:cNvSpPr>
          <p:nvPr>
            <p:ph idx="1"/>
          </p:nvPr>
        </p:nvSpPr>
        <p:spPr>
          <a:xfrm>
            <a:off x="457200" y="4876800"/>
            <a:ext cx="8229600" cy="1295401"/>
          </a:xfrm>
        </p:spPr>
        <p:txBody>
          <a:bodyPr/>
          <a:lstStyle/>
          <a:p>
            <a:pPr marL="0" indent="0">
              <a:buNone/>
            </a:pPr>
            <a:r>
              <a:rPr lang="en-IN" dirty="0"/>
              <a:t>On the ellipse where the plane and cylinder meet, we find the points closest to and farthest from the origin.</a:t>
            </a:r>
            <a:endParaRPr lang="en-US" b="1" dirty="0"/>
          </a:p>
        </p:txBody>
      </p:sp>
    </p:spTree>
    <p:extLst>
      <p:ext uri="{BB962C8B-B14F-4D97-AF65-F5344CB8AC3E}">
        <p14:creationId xmlns:p14="http://schemas.microsoft.com/office/powerpoint/2010/main" val="14233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(3 of 7)</a:t>
            </a:r>
            <a:endParaRPr lang="en-IN" sz="2000" dirty="0"/>
          </a:p>
        </p:txBody>
      </p:sp>
      <p:sp>
        <p:nvSpPr>
          <p:cNvPr id="3" name="Content Placeholder 2"/>
          <p:cNvSpPr>
            <a:spLocks noGrp="1"/>
          </p:cNvSpPr>
          <p:nvPr>
            <p:ph idx="1"/>
          </p:nvPr>
        </p:nvSpPr>
        <p:spPr>
          <a:xfrm>
            <a:off x="457200" y="1600200"/>
            <a:ext cx="2971800" cy="415887"/>
          </a:xfrm>
        </p:spPr>
        <p:txBody>
          <a:bodyPr/>
          <a:lstStyle/>
          <a:p>
            <a:pPr marL="0" indent="0">
              <a:buNone/>
            </a:pPr>
            <a:r>
              <a:rPr lang="en-IN" sz="2400" b="1" dirty="0"/>
              <a:t>Example:</a:t>
            </a:r>
            <a:r>
              <a:rPr lang="en-IN" sz="2400" dirty="0"/>
              <a:t> The plane</a:t>
            </a:r>
          </a:p>
        </p:txBody>
      </p:sp>
      <p:graphicFrame>
        <p:nvGraphicFramePr>
          <p:cNvPr id="14" name="Object 13" descr="x + y + z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07955" y="1632008"/>
          <a:ext cx="1836737" cy="373062"/>
        </p:xfrm>
        <a:graphic>
          <a:graphicData uri="http://schemas.openxmlformats.org/presentationml/2006/ole">
            <mc:AlternateContent xmlns:mc="http://schemas.openxmlformats.org/markup-compatibility/2006">
              <mc:Choice xmlns:v="urn:schemas-microsoft-com:vml" Requires="v">
                <p:oleObj spid="_x0000_s53290" name="Equation" r:id="rId3" imgW="1460160" imgH="342720" progId="Equation.DSMT4">
                  <p:embed/>
                </p:oleObj>
              </mc:Choice>
              <mc:Fallback>
                <p:oleObj name="Equation" r:id="rId3" imgW="1460160" imgH="342720" progId="Equation.DSMT4">
                  <p:embed/>
                  <p:pic>
                    <p:nvPicPr>
                      <p:cNvPr id="14" name="Object 13" descr="x + y + z =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507955" y="1632008"/>
                        <a:ext cx="1836737" cy="373062"/>
                      </a:xfrm>
                      <a:prstGeom prst="rect">
                        <a:avLst/>
                      </a:prstGeom>
                    </p:spPr>
                  </p:pic>
                </p:oleObj>
              </mc:Fallback>
            </mc:AlternateContent>
          </a:graphicData>
        </a:graphic>
      </p:graphicFrame>
      <p:sp>
        <p:nvSpPr>
          <p:cNvPr id="4" name="Content Placeholder 3"/>
          <p:cNvSpPr>
            <a:spLocks noGrp="1"/>
          </p:cNvSpPr>
          <p:nvPr>
            <p:ph idx="13"/>
          </p:nvPr>
        </p:nvSpPr>
        <p:spPr>
          <a:xfrm>
            <a:off x="5486400" y="1600200"/>
            <a:ext cx="2362200" cy="415887"/>
          </a:xfrm>
        </p:spPr>
        <p:txBody>
          <a:bodyPr/>
          <a:lstStyle/>
          <a:p>
            <a:pPr marL="0" indent="0">
              <a:buNone/>
            </a:pPr>
            <a:r>
              <a:rPr lang="en-IN" sz="2400" dirty="0"/>
              <a:t>cuts the cylinder</a:t>
            </a:r>
          </a:p>
        </p:txBody>
      </p:sp>
      <p:graphicFrame>
        <p:nvGraphicFramePr>
          <p:cNvPr id="15" name="Object 14" descr="x squared + y squared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082189"/>
          <a:ext cx="1644650" cy="442913"/>
        </p:xfrm>
        <a:graphic>
          <a:graphicData uri="http://schemas.openxmlformats.org/presentationml/2006/ole">
            <mc:AlternateContent xmlns:mc="http://schemas.openxmlformats.org/markup-compatibility/2006">
              <mc:Choice xmlns:v="urn:schemas-microsoft-com:vml" Requires="v">
                <p:oleObj spid="_x0000_s53291" name="Equation" r:id="rId5" imgW="1307880" imgH="406080" progId="Equation.DSMT4">
                  <p:embed/>
                </p:oleObj>
              </mc:Choice>
              <mc:Fallback>
                <p:oleObj name="Equation" r:id="rId5" imgW="1307880" imgH="406080" progId="Equation.DSMT4">
                  <p:embed/>
                  <p:pic>
                    <p:nvPicPr>
                      <p:cNvPr id="15" name="Object 14" descr="x squared + y squared =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082189"/>
                        <a:ext cx="1644650" cy="442913"/>
                      </a:xfrm>
                      <a:prstGeom prst="rect">
                        <a:avLst/>
                      </a:prstGeom>
                    </p:spPr>
                  </p:pic>
                </p:oleObj>
              </mc:Fallback>
            </mc:AlternateContent>
          </a:graphicData>
        </a:graphic>
      </p:graphicFrame>
      <p:sp>
        <p:nvSpPr>
          <p:cNvPr id="5" name="Content Placeholder 4"/>
          <p:cNvSpPr>
            <a:spLocks noGrp="1"/>
          </p:cNvSpPr>
          <p:nvPr>
            <p:ph idx="14"/>
          </p:nvPr>
        </p:nvSpPr>
        <p:spPr>
          <a:xfrm>
            <a:off x="2241931" y="2104223"/>
            <a:ext cx="6428344" cy="442913"/>
          </a:xfrm>
        </p:spPr>
        <p:txBody>
          <a:bodyPr/>
          <a:lstStyle/>
          <a:p>
            <a:pPr marL="0" indent="0">
              <a:buNone/>
            </a:pPr>
            <a:r>
              <a:rPr lang="en-IN" sz="2400" dirty="0"/>
              <a:t>in an ellipse. Find the points on the ellipse that</a:t>
            </a:r>
          </a:p>
        </p:txBody>
      </p:sp>
      <p:sp>
        <p:nvSpPr>
          <p:cNvPr id="6" name="Content Placeholder 5"/>
          <p:cNvSpPr>
            <a:spLocks noGrp="1"/>
          </p:cNvSpPr>
          <p:nvPr>
            <p:ph idx="15"/>
          </p:nvPr>
        </p:nvSpPr>
        <p:spPr>
          <a:xfrm>
            <a:off x="457200" y="2611149"/>
            <a:ext cx="5715000" cy="409155"/>
          </a:xfrm>
        </p:spPr>
        <p:txBody>
          <a:bodyPr/>
          <a:lstStyle/>
          <a:p>
            <a:pPr marL="0" indent="0">
              <a:buNone/>
            </a:pPr>
            <a:r>
              <a:rPr lang="en-IN" sz="2400" dirty="0"/>
              <a:t>lie closest to and farthest from the origin.</a:t>
            </a:r>
          </a:p>
        </p:txBody>
      </p:sp>
      <p:sp>
        <p:nvSpPr>
          <p:cNvPr id="7" name="Content Placeholder 6"/>
          <p:cNvSpPr>
            <a:spLocks noGrp="1"/>
          </p:cNvSpPr>
          <p:nvPr>
            <p:ph idx="16"/>
          </p:nvPr>
        </p:nvSpPr>
        <p:spPr>
          <a:xfrm>
            <a:off x="443753" y="3142382"/>
            <a:ext cx="5880847" cy="431949"/>
          </a:xfrm>
        </p:spPr>
        <p:txBody>
          <a:bodyPr/>
          <a:lstStyle/>
          <a:p>
            <a:pPr marL="0" indent="0">
              <a:buNone/>
            </a:pPr>
            <a:r>
              <a:rPr lang="en-IN" sz="2400" b="1" dirty="0"/>
              <a:t>Solution:</a:t>
            </a:r>
            <a:r>
              <a:rPr lang="en-IN" sz="2400" dirty="0"/>
              <a:t> We find the extreme values of</a:t>
            </a:r>
          </a:p>
        </p:txBody>
      </p:sp>
      <p:graphicFrame>
        <p:nvGraphicFramePr>
          <p:cNvPr id="16" name="Object 15" descr="f of start expression x, y, and z end expression = x squared + y squared + z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30488" y="3679825"/>
          <a:ext cx="3592512" cy="442913"/>
        </p:xfrm>
        <a:graphic>
          <a:graphicData uri="http://schemas.openxmlformats.org/presentationml/2006/ole">
            <mc:AlternateContent xmlns:mc="http://schemas.openxmlformats.org/markup-compatibility/2006">
              <mc:Choice xmlns:v="urn:schemas-microsoft-com:vml" Requires="v">
                <p:oleObj spid="_x0000_s53292" name="Equation" r:id="rId7" imgW="2857320" imgH="406080" progId="Equation.DSMT4">
                  <p:embed/>
                </p:oleObj>
              </mc:Choice>
              <mc:Fallback>
                <p:oleObj name="Equation" r:id="rId7" imgW="2857320" imgH="406080" progId="Equation.DSMT4">
                  <p:embed/>
                  <p:pic>
                    <p:nvPicPr>
                      <p:cNvPr id="16" name="Object 15" descr="f of start expression x, y, and z end expression = x squared + y squared + z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630488" y="3679825"/>
                        <a:ext cx="3592512" cy="442913"/>
                      </a:xfrm>
                      <a:prstGeom prst="rect">
                        <a:avLst/>
                      </a:prstGeom>
                    </p:spPr>
                  </p:pic>
                </p:oleObj>
              </mc:Fallback>
            </mc:AlternateContent>
          </a:graphicData>
        </a:graphic>
      </p:graphicFrame>
      <p:sp>
        <p:nvSpPr>
          <p:cNvPr id="8" name="Content Placeholder 7"/>
          <p:cNvSpPr>
            <a:spLocks noGrp="1"/>
          </p:cNvSpPr>
          <p:nvPr>
            <p:ph idx="17"/>
          </p:nvPr>
        </p:nvSpPr>
        <p:spPr>
          <a:xfrm>
            <a:off x="457200" y="4233213"/>
            <a:ext cx="8077200" cy="795987"/>
          </a:xfrm>
        </p:spPr>
        <p:txBody>
          <a:bodyPr/>
          <a:lstStyle/>
          <a:p>
            <a:pPr marL="0" indent="0">
              <a:buNone/>
            </a:pPr>
            <a:r>
              <a:rPr lang="en-IN" sz="2400" dirty="0"/>
              <a:t>(the square of the distance from (</a:t>
            </a:r>
            <a:r>
              <a:rPr lang="en-IN" sz="2400" i="1" dirty="0"/>
              <a:t>x</a:t>
            </a:r>
            <a:r>
              <a:rPr lang="en-IN" sz="2400" dirty="0"/>
              <a:t>, </a:t>
            </a:r>
            <a:r>
              <a:rPr lang="en-IN" sz="2400" i="1" dirty="0"/>
              <a:t>y</a:t>
            </a:r>
            <a:r>
              <a:rPr lang="en-IN" sz="2400" dirty="0"/>
              <a:t>, </a:t>
            </a:r>
            <a:r>
              <a:rPr lang="en-IN" sz="2400" i="1" dirty="0"/>
              <a:t>z</a:t>
            </a:r>
            <a:r>
              <a:rPr lang="en-IN" sz="2400" dirty="0"/>
              <a:t>) to the origin) subject to the constraints</a:t>
            </a:r>
          </a:p>
        </p:txBody>
      </p:sp>
      <p:graphicFrame>
        <p:nvGraphicFramePr>
          <p:cNvPr id="17" name="Object 16" descr="g sub 1, of start expression x, y, and z end expression = x squared + y squared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59050" y="5130800"/>
          <a:ext cx="4024313" cy="455613"/>
        </p:xfrm>
        <a:graphic>
          <a:graphicData uri="http://schemas.openxmlformats.org/presentationml/2006/ole">
            <mc:AlternateContent xmlns:mc="http://schemas.openxmlformats.org/markup-compatibility/2006">
              <mc:Choice xmlns:v="urn:schemas-microsoft-com:vml" Requires="v">
                <p:oleObj spid="_x0000_s53293" name="Equation" r:id="rId9" imgW="3200400" imgH="419040" progId="Equation.DSMT4">
                  <p:embed/>
                </p:oleObj>
              </mc:Choice>
              <mc:Fallback>
                <p:oleObj name="Equation" r:id="rId9" imgW="3200400" imgH="419040" progId="Equation.DSMT4">
                  <p:embed/>
                  <p:pic>
                    <p:nvPicPr>
                      <p:cNvPr id="17" name="Object 16" descr="g sub 1, of start expression x, y, and z end expression = x squared + y squared minus 1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559050" y="5130800"/>
                        <a:ext cx="4024313" cy="455613"/>
                      </a:xfrm>
                      <a:prstGeom prst="rect">
                        <a:avLst/>
                      </a:prstGeom>
                    </p:spPr>
                  </p:pic>
                </p:oleObj>
              </mc:Fallback>
            </mc:AlternateContent>
          </a:graphicData>
        </a:graphic>
      </p:graphicFrame>
      <p:graphicFrame>
        <p:nvGraphicFramePr>
          <p:cNvPr id="18" name="Object 17" descr="g sub 2, of start expression x, y, and z end expression = x + y + z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398713" y="5757863"/>
          <a:ext cx="4343400" cy="414337"/>
        </p:xfrm>
        <a:graphic>
          <a:graphicData uri="http://schemas.openxmlformats.org/presentationml/2006/ole">
            <mc:AlternateContent xmlns:mc="http://schemas.openxmlformats.org/markup-compatibility/2006">
              <mc:Choice xmlns:v="urn:schemas-microsoft-com:vml" Requires="v">
                <p:oleObj spid="_x0000_s53294" name="Equation" r:id="rId11" imgW="3454200" imgH="380880" progId="Equation.DSMT4">
                  <p:embed/>
                </p:oleObj>
              </mc:Choice>
              <mc:Fallback>
                <p:oleObj name="Equation" r:id="rId11" imgW="3454200" imgH="380880" progId="Equation.DSMT4">
                  <p:embed/>
                  <p:pic>
                    <p:nvPicPr>
                      <p:cNvPr id="18" name="Object 17" descr="g sub 2, of start expression x, y, and z end expression = x + y + z minus 1 =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398713" y="5757863"/>
                        <a:ext cx="4343400" cy="414337"/>
                      </a:xfrm>
                      <a:prstGeom prst="rect">
                        <a:avLst/>
                      </a:prstGeom>
                    </p:spPr>
                  </p:pic>
                </p:oleObj>
              </mc:Fallback>
            </mc:AlternateContent>
          </a:graphicData>
        </a:graphic>
      </p:graphicFrame>
    </p:spTree>
    <p:extLst>
      <p:ext uri="{BB962C8B-B14F-4D97-AF65-F5344CB8AC3E}">
        <p14:creationId xmlns:p14="http://schemas.microsoft.com/office/powerpoint/2010/main" val="315966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Section 14.8 </a:t>
            </a:r>
            <a:r>
              <a:rPr lang="en-IN" dirty="0"/>
              <a:t>Lagrange Multipliers</a:t>
            </a:r>
          </a:p>
        </p:txBody>
      </p:sp>
    </p:spTree>
    <p:extLst>
      <p:ext uri="{BB962C8B-B14F-4D97-AF65-F5344CB8AC3E}">
        <p14:creationId xmlns:p14="http://schemas.microsoft.com/office/powerpoint/2010/main" val="238155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(4 of 7)</a:t>
            </a:r>
            <a:endParaRPr lang="en-IN" sz="2000" dirty="0"/>
          </a:p>
        </p:txBody>
      </p:sp>
      <p:sp>
        <p:nvSpPr>
          <p:cNvPr id="3" name="Content Placeholder 2"/>
          <p:cNvSpPr>
            <a:spLocks noGrp="1"/>
          </p:cNvSpPr>
          <p:nvPr>
            <p:ph idx="1"/>
          </p:nvPr>
        </p:nvSpPr>
        <p:spPr>
          <a:xfrm>
            <a:off x="457200" y="1600201"/>
            <a:ext cx="3352800" cy="437920"/>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7200" y="2133600"/>
            <a:ext cx="4876800" cy="415636"/>
          </a:xfrm>
        </p:spPr>
        <p:txBody>
          <a:bodyPr/>
          <a:lstStyle/>
          <a:p>
            <a:pPr marL="0" indent="0">
              <a:buNone/>
            </a:pPr>
            <a:r>
              <a:rPr lang="en-IN" sz="2400" dirty="0"/>
              <a:t>The gradient equation then gives</a:t>
            </a:r>
          </a:p>
        </p:txBody>
      </p:sp>
      <p:graphicFrame>
        <p:nvGraphicFramePr>
          <p:cNvPr id="14" name="Object 13" descr="nabla f = lambda nabla g sub 1, + mu nabla g sub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090863" y="2664589"/>
          <a:ext cx="2962275" cy="427038"/>
        </p:xfrm>
        <a:graphic>
          <a:graphicData uri="http://schemas.openxmlformats.org/presentationml/2006/ole">
            <mc:AlternateContent xmlns:mc="http://schemas.openxmlformats.org/markup-compatibility/2006">
              <mc:Choice xmlns:v="urn:schemas-microsoft-com:vml" Requires="v">
                <p:oleObj spid="_x0000_s54314" name="Equation" r:id="rId3" imgW="2286000" imgH="380880" progId="Equation.DSMT4">
                  <p:embed/>
                </p:oleObj>
              </mc:Choice>
              <mc:Fallback>
                <p:oleObj name="Equation" r:id="rId3" imgW="2286000" imgH="380880" progId="Equation.DSMT4">
                  <p:embed/>
                  <p:pic>
                    <p:nvPicPr>
                      <p:cNvPr id="14" name="Object 13" descr="nabla f = lambda nabla g sub 1, + mu nabla g sub 2">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090863" y="2664589"/>
                        <a:ext cx="2962275" cy="427038"/>
                      </a:xfrm>
                      <a:prstGeom prst="rect">
                        <a:avLst/>
                      </a:prstGeom>
                    </p:spPr>
                  </p:pic>
                </p:oleObj>
              </mc:Fallback>
            </mc:AlternateContent>
          </a:graphicData>
        </a:graphic>
      </p:graphicFrame>
      <p:graphicFrame>
        <p:nvGraphicFramePr>
          <p:cNvPr id="15" name="Object 14" descr="2 x i + 2 y j + 2 z k = lambda left parenthesis 2 x i + 2 y j right parenthesis + mu left parenthesis i + j + k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57288" y="3274189"/>
          <a:ext cx="6829425" cy="384175"/>
        </p:xfrm>
        <a:graphic>
          <a:graphicData uri="http://schemas.openxmlformats.org/presentationml/2006/ole">
            <mc:AlternateContent xmlns:mc="http://schemas.openxmlformats.org/markup-compatibility/2006">
              <mc:Choice xmlns:v="urn:schemas-microsoft-com:vml" Requires="v">
                <p:oleObj spid="_x0000_s54315" name="Equation" r:id="rId5" imgW="5270400" imgH="342720" progId="Equation.DSMT4">
                  <p:embed/>
                </p:oleObj>
              </mc:Choice>
              <mc:Fallback>
                <p:oleObj name="Equation" r:id="rId5" imgW="5270400" imgH="342720" progId="Equation.DSMT4">
                  <p:embed/>
                  <p:pic>
                    <p:nvPicPr>
                      <p:cNvPr id="15" name="Object 14" descr="2 x i + 2 y j + 2 z k = lambda left parenthesis 2 x i + 2 y j right parenthesis + mu left parenthesis i + j + k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157288" y="3274189"/>
                        <a:ext cx="6829425" cy="384175"/>
                      </a:xfrm>
                      <a:prstGeom prst="rect">
                        <a:avLst/>
                      </a:prstGeom>
                    </p:spPr>
                  </p:pic>
                </p:oleObj>
              </mc:Fallback>
            </mc:AlternateContent>
          </a:graphicData>
        </a:graphic>
      </p:graphicFrame>
      <p:graphicFrame>
        <p:nvGraphicFramePr>
          <p:cNvPr id="16" name="Object 15" descr="2 x i + 2 y j + 2 z k = left parenthesis 2 lambda x + mu right parenthesis i + left parenthesis 2 lambda y + mu right parenthesis, j + mu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62050" y="3872008"/>
          <a:ext cx="7372350" cy="384175"/>
        </p:xfrm>
        <a:graphic>
          <a:graphicData uri="http://schemas.openxmlformats.org/presentationml/2006/ole">
            <mc:AlternateContent xmlns:mc="http://schemas.openxmlformats.org/markup-compatibility/2006">
              <mc:Choice xmlns:v="urn:schemas-microsoft-com:vml" Requires="v">
                <p:oleObj spid="_x0000_s54316" name="Equation" r:id="rId7" imgW="5689440" imgH="342720" progId="Equation.DSMT4">
                  <p:embed/>
                </p:oleObj>
              </mc:Choice>
              <mc:Fallback>
                <p:oleObj name="Equation" r:id="rId7" imgW="5689440" imgH="342720" progId="Equation.DSMT4">
                  <p:embed/>
                  <p:pic>
                    <p:nvPicPr>
                      <p:cNvPr id="16" name="Object 15" descr="2 x i + 2 y j + 2 z k = left parenthesis 2 lambda x + mu right parenthesis i + left parenthesis 2 lambda y + mu right parenthesis, j + mu k">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162050" y="3872008"/>
                        <a:ext cx="7372350" cy="384175"/>
                      </a:xfrm>
                      <a:prstGeom prst="rect">
                        <a:avLst/>
                      </a:prstGeom>
                    </p:spPr>
                  </p:pic>
                </p:oleObj>
              </mc:Fallback>
            </mc:AlternateContent>
          </a:graphicData>
        </a:graphic>
      </p:graphicFrame>
      <p:sp>
        <p:nvSpPr>
          <p:cNvPr id="5" name="Content Placeholder 4"/>
          <p:cNvSpPr>
            <a:spLocks noGrp="1"/>
          </p:cNvSpPr>
          <p:nvPr>
            <p:ph idx="14"/>
          </p:nvPr>
        </p:nvSpPr>
        <p:spPr>
          <a:xfrm>
            <a:off x="443753" y="4372834"/>
            <a:ext cx="442072" cy="427766"/>
          </a:xfrm>
        </p:spPr>
        <p:txBody>
          <a:bodyPr/>
          <a:lstStyle/>
          <a:p>
            <a:pPr marL="0" indent="0">
              <a:buNone/>
            </a:pPr>
            <a:r>
              <a:rPr lang="en-IN" sz="2400" dirty="0"/>
              <a:t>or</a:t>
            </a:r>
          </a:p>
        </p:txBody>
      </p:sp>
      <p:graphicFrame>
        <p:nvGraphicFramePr>
          <p:cNvPr id="17" name="Object 16" descr="2 x = 2 lambda x + mu, 2 y = 2 lambda y + mu, 2 z = mu.">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313498" y="4716208"/>
          <a:ext cx="6517005" cy="422593"/>
        </p:xfrm>
        <a:graphic>
          <a:graphicData uri="http://schemas.openxmlformats.org/presentationml/2006/ole">
            <mc:AlternateContent xmlns:mc="http://schemas.openxmlformats.org/markup-compatibility/2006">
              <mc:Choice xmlns:v="urn:schemas-microsoft-com:vml" Requires="v">
                <p:oleObj spid="_x0000_s54317" name="Equation" r:id="rId9" imgW="4572000" imgH="342720" progId="Equation.DSMT4">
                  <p:embed/>
                </p:oleObj>
              </mc:Choice>
              <mc:Fallback>
                <p:oleObj name="Equation" r:id="rId9" imgW="4572000" imgH="342720" progId="Equation.DSMT4">
                  <p:embed/>
                  <p:pic>
                    <p:nvPicPr>
                      <p:cNvPr id="17" name="Object 16" descr="2 x = 2 lambda x + mu, 2 y = 2 lambda y + mu, 2 z = mu.">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313498" y="4716208"/>
                        <a:ext cx="6517005" cy="422593"/>
                      </a:xfrm>
                      <a:prstGeom prst="rect">
                        <a:avLst/>
                      </a:prstGeom>
                    </p:spPr>
                  </p:pic>
                </p:oleObj>
              </mc:Fallback>
            </mc:AlternateContent>
          </a:graphicData>
        </a:graphic>
      </p:graphicFrame>
      <p:sp>
        <p:nvSpPr>
          <p:cNvPr id="6" name="Content Placeholder 5"/>
          <p:cNvSpPr>
            <a:spLocks noGrp="1"/>
          </p:cNvSpPr>
          <p:nvPr>
            <p:ph idx="15"/>
          </p:nvPr>
        </p:nvSpPr>
        <p:spPr>
          <a:xfrm>
            <a:off x="457200" y="5260624"/>
            <a:ext cx="3810000" cy="446113"/>
          </a:xfrm>
        </p:spPr>
        <p:txBody>
          <a:bodyPr/>
          <a:lstStyle/>
          <a:p>
            <a:pPr marL="0" indent="0">
              <a:buNone/>
            </a:pPr>
            <a:r>
              <a:rPr lang="en-IN" sz="2400" dirty="0"/>
              <a:t>The scalar equations yield</a:t>
            </a:r>
          </a:p>
        </p:txBody>
      </p:sp>
      <p:graphicFrame>
        <p:nvGraphicFramePr>
          <p:cNvPr id="18" name="Object 17" descr="2 x = 2 lambda x + 2 z implies that left parenthesis 1 minus lambda right parenthesis x =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01520" y="5828560"/>
          <a:ext cx="5140960" cy="422593"/>
        </p:xfrm>
        <a:graphic>
          <a:graphicData uri="http://schemas.openxmlformats.org/presentationml/2006/ole">
            <mc:AlternateContent xmlns:mc="http://schemas.openxmlformats.org/markup-compatibility/2006">
              <mc:Choice xmlns:v="urn:schemas-microsoft-com:vml" Requires="v">
                <p:oleObj spid="_x0000_s54318" name="Equation" r:id="rId11" imgW="3606480" imgH="342720" progId="Equation.DSMT4">
                  <p:embed/>
                </p:oleObj>
              </mc:Choice>
              <mc:Fallback>
                <p:oleObj name="Equation" r:id="rId11" imgW="3606480" imgH="342720" progId="Equation.DSMT4">
                  <p:embed/>
                  <p:pic>
                    <p:nvPicPr>
                      <p:cNvPr id="18" name="Object 17" descr="2 x = 2 lambda x + 2 z implies that left parenthesis 1 minus lambda right parenthesis x = z,">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001520" y="5828560"/>
                        <a:ext cx="5140960" cy="422593"/>
                      </a:xfrm>
                      <a:prstGeom prst="rect">
                        <a:avLst/>
                      </a:prstGeom>
                    </p:spPr>
                  </p:pic>
                </p:oleObj>
              </mc:Fallback>
            </mc:AlternateContent>
          </a:graphicData>
        </a:graphic>
      </p:graphicFrame>
    </p:spTree>
    <p:extLst>
      <p:ext uri="{BB962C8B-B14F-4D97-AF65-F5344CB8AC3E}">
        <p14:creationId xmlns:p14="http://schemas.microsoft.com/office/powerpoint/2010/main" val="346218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(5 of 7)</a:t>
            </a:r>
            <a:endParaRPr lang="en-IN" sz="2000" dirty="0"/>
          </a:p>
        </p:txBody>
      </p:sp>
      <p:sp>
        <p:nvSpPr>
          <p:cNvPr id="3" name="Content Placeholder 2"/>
          <p:cNvSpPr>
            <a:spLocks noGrp="1"/>
          </p:cNvSpPr>
          <p:nvPr>
            <p:ph idx="1"/>
          </p:nvPr>
        </p:nvSpPr>
        <p:spPr>
          <a:xfrm>
            <a:off x="457200" y="1600200"/>
            <a:ext cx="3352800" cy="415887"/>
          </a:xfrm>
        </p:spPr>
        <p:txBody>
          <a:bodyPr/>
          <a:lstStyle/>
          <a:p>
            <a:pPr marL="0" indent="0">
              <a:buNone/>
            </a:pPr>
            <a:r>
              <a:rPr lang="en-IN" sz="2400" b="1" dirty="0"/>
              <a:t>Solution </a:t>
            </a:r>
            <a:r>
              <a:rPr lang="en-US" sz="2400" b="1" dirty="0"/>
              <a:t>(continued):</a:t>
            </a:r>
          </a:p>
        </p:txBody>
      </p:sp>
      <p:graphicFrame>
        <p:nvGraphicFramePr>
          <p:cNvPr id="14" name="Object 13" descr="2 y = 2 lambda y + 2 z implies that left parenthesis 1 minus lambda right parenthesis y = z.">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448286" y="2098533"/>
          <a:ext cx="4706216" cy="383886"/>
        </p:xfrm>
        <a:graphic>
          <a:graphicData uri="http://schemas.openxmlformats.org/presentationml/2006/ole">
            <mc:AlternateContent xmlns:mc="http://schemas.openxmlformats.org/markup-compatibility/2006">
              <mc:Choice xmlns:v="urn:schemas-microsoft-com:vml" Requires="v">
                <p:oleObj spid="_x0000_s55330" name="Equation" r:id="rId3" imgW="3632040" imgH="342720" progId="Equation.DSMT4">
                  <p:embed/>
                </p:oleObj>
              </mc:Choice>
              <mc:Fallback>
                <p:oleObj name="Equation" r:id="rId3" imgW="3632040" imgH="342720" progId="Equation.DSMT4">
                  <p:embed/>
                  <p:pic>
                    <p:nvPicPr>
                      <p:cNvPr id="14" name="Object 13" descr="2 y = 2 lambda y + 2 z implies that left parenthesis 1 minus lambda right parenthesis y = z.">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448286" y="2098533"/>
                        <a:ext cx="4706216" cy="383886"/>
                      </a:xfrm>
                      <a:prstGeom prst="rect">
                        <a:avLst/>
                      </a:prstGeom>
                    </p:spPr>
                  </p:pic>
                </p:oleObj>
              </mc:Fallback>
            </mc:AlternateContent>
          </a:graphicData>
        </a:graphic>
      </p:graphicFrame>
      <p:sp>
        <p:nvSpPr>
          <p:cNvPr id="4" name="Content Placeholder 3"/>
          <p:cNvSpPr>
            <a:spLocks noGrp="1"/>
          </p:cNvSpPr>
          <p:nvPr>
            <p:ph idx="13"/>
          </p:nvPr>
        </p:nvSpPr>
        <p:spPr>
          <a:xfrm>
            <a:off x="457200" y="2625568"/>
            <a:ext cx="8229600" cy="406934"/>
          </a:xfrm>
        </p:spPr>
        <p:txBody>
          <a:bodyPr/>
          <a:lstStyle/>
          <a:p>
            <a:pPr marL="0" indent="0">
              <a:buNone/>
            </a:pPr>
            <a:r>
              <a:rPr lang="en-IN" sz="2400" dirty="0"/>
              <a:t>The above Equations are satisfied simultaneously if either</a:t>
            </a:r>
          </a:p>
        </p:txBody>
      </p:sp>
      <p:graphicFrame>
        <p:nvGraphicFramePr>
          <p:cNvPr id="15" name="Object 14" descr="lambda = 1 and z = 0 or lambda does not equal 1 and x = y = start fraction z over left parenthesis 1 minus lambda right parenthesis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0512" y="3127250"/>
          <a:ext cx="6662470" cy="879804"/>
        </p:xfrm>
        <a:graphic>
          <a:graphicData uri="http://schemas.openxmlformats.org/presentationml/2006/ole">
            <mc:AlternateContent xmlns:mc="http://schemas.openxmlformats.org/markup-compatibility/2006">
              <mc:Choice xmlns:v="urn:schemas-microsoft-com:vml" Requires="v">
                <p:oleObj spid="_x0000_s55331" name="Equation" r:id="rId5" imgW="5143320" imgH="787320" progId="Equation.DSMT4">
                  <p:embed/>
                </p:oleObj>
              </mc:Choice>
              <mc:Fallback>
                <p:oleObj name="Equation" r:id="rId5" imgW="5143320" imgH="787320" progId="Equation.DSMT4">
                  <p:embed/>
                  <p:pic>
                    <p:nvPicPr>
                      <p:cNvPr id="15" name="Object 14" descr="lambda = 1 and z = 0 or lambda does not equal 1 and x = y = start fraction z over left parenthesis 1 minus lambda right parenthesis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90512" y="3127250"/>
                        <a:ext cx="6662470" cy="879804"/>
                      </a:xfrm>
                      <a:prstGeom prst="rect">
                        <a:avLst/>
                      </a:prstGeom>
                    </p:spPr>
                  </p:pic>
                </p:oleObj>
              </mc:Fallback>
            </mc:AlternateContent>
          </a:graphicData>
        </a:graphic>
      </p:graphicFrame>
      <p:sp>
        <p:nvSpPr>
          <p:cNvPr id="5" name="Content Placeholder 4"/>
          <p:cNvSpPr>
            <a:spLocks noGrp="1"/>
          </p:cNvSpPr>
          <p:nvPr>
            <p:ph idx="14"/>
          </p:nvPr>
        </p:nvSpPr>
        <p:spPr>
          <a:xfrm>
            <a:off x="454770" y="4114800"/>
            <a:ext cx="7851030" cy="1143000"/>
          </a:xfrm>
        </p:spPr>
        <p:txBody>
          <a:bodyPr/>
          <a:lstStyle/>
          <a:p>
            <a:pPr marL="0" indent="0">
              <a:buNone/>
            </a:pPr>
            <a:r>
              <a:rPr lang="en-IN" sz="2400" dirty="0"/>
              <a:t>If </a:t>
            </a:r>
            <a:r>
              <a:rPr lang="en-IN" sz="2400" i="1" dirty="0"/>
              <a:t>z </a:t>
            </a:r>
            <a:r>
              <a:rPr lang="en-IN" sz="2400" dirty="0"/>
              <a:t>= 0, then solving Equations simultaneously to find the corresponding points on the ellipse gives the two points (1, 0, 0) and (0, 1, 0).</a:t>
            </a:r>
          </a:p>
        </p:txBody>
      </p:sp>
      <p:sp>
        <p:nvSpPr>
          <p:cNvPr id="6" name="Content Placeholder 5"/>
          <p:cNvSpPr>
            <a:spLocks noGrp="1"/>
          </p:cNvSpPr>
          <p:nvPr>
            <p:ph idx="15"/>
          </p:nvPr>
        </p:nvSpPr>
        <p:spPr>
          <a:xfrm>
            <a:off x="454770" y="5329469"/>
            <a:ext cx="4509247" cy="430518"/>
          </a:xfrm>
        </p:spPr>
        <p:txBody>
          <a:bodyPr/>
          <a:lstStyle/>
          <a:p>
            <a:pPr marL="0" indent="0">
              <a:buNone/>
            </a:pPr>
            <a:r>
              <a:rPr lang="en-IN" sz="2400" dirty="0"/>
              <a:t>If </a:t>
            </a:r>
            <a:r>
              <a:rPr lang="en-IN" sz="2400" i="1" dirty="0"/>
              <a:t>x </a:t>
            </a:r>
            <a:r>
              <a:rPr lang="en-IN" sz="2400" dirty="0"/>
              <a:t>= </a:t>
            </a:r>
            <a:r>
              <a:rPr lang="en-IN" sz="2400" i="1" dirty="0"/>
              <a:t>y</a:t>
            </a:r>
            <a:r>
              <a:rPr lang="en-IN" sz="2400" dirty="0"/>
              <a:t>, then the Equations give</a:t>
            </a:r>
            <a:endParaRPr lang="en-US" sz="2400" b="1" dirty="0"/>
          </a:p>
        </p:txBody>
      </p:sp>
      <p:graphicFrame>
        <p:nvGraphicFramePr>
          <p:cNvPr id="16" name="Object 15" descr="x squared + x squared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92948" y="5816600"/>
          <a:ext cx="2206625" cy="383886"/>
        </p:xfrm>
        <a:graphic>
          <a:graphicData uri="http://schemas.openxmlformats.org/presentationml/2006/ole">
            <mc:AlternateContent xmlns:mc="http://schemas.openxmlformats.org/markup-compatibility/2006">
              <mc:Choice xmlns:v="urn:schemas-microsoft-com:vml" Requires="v">
                <p:oleObj spid="_x0000_s55332" name="Equation" r:id="rId7" imgW="1701720" imgH="342720" progId="Equation.DSMT4">
                  <p:embed/>
                </p:oleObj>
              </mc:Choice>
              <mc:Fallback>
                <p:oleObj name="Equation" r:id="rId7" imgW="1701720" imgH="342720" progId="Equation.DSMT4">
                  <p:embed/>
                  <p:pic>
                    <p:nvPicPr>
                      <p:cNvPr id="16" name="Object 15" descr="x squared + x squared minus 1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492948" y="5816600"/>
                        <a:ext cx="2206625" cy="383886"/>
                      </a:xfrm>
                      <a:prstGeom prst="rect">
                        <a:avLst/>
                      </a:prstGeom>
                    </p:spPr>
                  </p:pic>
                </p:oleObj>
              </mc:Fallback>
            </mc:AlternateContent>
          </a:graphicData>
        </a:graphic>
      </p:graphicFrame>
      <p:graphicFrame>
        <p:nvGraphicFramePr>
          <p:cNvPr id="17" name="Object 16" descr="x + x + z minus 1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65234" y="5877707"/>
          <a:ext cx="2404341" cy="313171"/>
        </p:xfrm>
        <a:graphic>
          <a:graphicData uri="http://schemas.openxmlformats.org/presentationml/2006/ole">
            <mc:AlternateContent xmlns:mc="http://schemas.openxmlformats.org/markup-compatibility/2006">
              <mc:Choice xmlns:v="urn:schemas-microsoft-com:vml" Requires="v">
                <p:oleObj spid="_x0000_s55333" name="Equation" r:id="rId9" imgW="1854000" imgH="279360" progId="Equation.DSMT4">
                  <p:embed/>
                </p:oleObj>
              </mc:Choice>
              <mc:Fallback>
                <p:oleObj name="Equation" r:id="rId9" imgW="1854000" imgH="279360" progId="Equation.DSMT4">
                  <p:embed/>
                  <p:pic>
                    <p:nvPicPr>
                      <p:cNvPr id="17" name="Object 16" descr="x + x + z minus 1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465234" y="5877707"/>
                        <a:ext cx="2404341" cy="313171"/>
                      </a:xfrm>
                      <a:prstGeom prst="rect">
                        <a:avLst/>
                      </a:prstGeom>
                    </p:spPr>
                  </p:pic>
                </p:oleObj>
              </mc:Fallback>
            </mc:AlternateContent>
          </a:graphicData>
        </a:graphic>
      </p:graphicFrame>
    </p:spTree>
    <p:extLst>
      <p:ext uri="{BB962C8B-B14F-4D97-AF65-F5344CB8AC3E}">
        <p14:creationId xmlns:p14="http://schemas.microsoft.com/office/powerpoint/2010/main" val="417648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(6 of 7)</a:t>
            </a:r>
            <a:endParaRPr lang="en-IN" sz="2000" dirty="0"/>
          </a:p>
        </p:txBody>
      </p:sp>
      <p:sp>
        <p:nvSpPr>
          <p:cNvPr id="3" name="Content Placeholder 2"/>
          <p:cNvSpPr>
            <a:spLocks noGrp="1"/>
          </p:cNvSpPr>
          <p:nvPr>
            <p:ph idx="1"/>
          </p:nvPr>
        </p:nvSpPr>
        <p:spPr>
          <a:xfrm>
            <a:off x="457200" y="1600201"/>
            <a:ext cx="3200400" cy="417689"/>
          </a:xfrm>
        </p:spPr>
        <p:txBody>
          <a:bodyPr/>
          <a:lstStyle/>
          <a:p>
            <a:pPr marL="0" indent="0">
              <a:buNone/>
            </a:pPr>
            <a:r>
              <a:rPr lang="en-IN" sz="2400" b="1" dirty="0"/>
              <a:t>Solution </a:t>
            </a:r>
            <a:r>
              <a:rPr lang="en-US" sz="2400" b="1" dirty="0"/>
              <a:t>(continued):</a:t>
            </a:r>
          </a:p>
        </p:txBody>
      </p:sp>
      <p:graphicFrame>
        <p:nvGraphicFramePr>
          <p:cNvPr id="14" name="Object 13" descr="2 x squared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58497" y="2113082"/>
          <a:ext cx="1048275" cy="348987"/>
        </p:xfrm>
        <a:graphic>
          <a:graphicData uri="http://schemas.openxmlformats.org/presentationml/2006/ole">
            <mc:AlternateContent xmlns:mc="http://schemas.openxmlformats.org/markup-compatibility/2006">
              <mc:Choice xmlns:v="urn:schemas-microsoft-com:vml" Requires="v">
                <p:oleObj spid="_x0000_s56386" name="Equation" r:id="rId3" imgW="888840" imgH="342720" progId="Equation.DSMT4">
                  <p:embed/>
                </p:oleObj>
              </mc:Choice>
              <mc:Fallback>
                <p:oleObj name="Equation" r:id="rId3" imgW="888840" imgH="342720" progId="Equation.DSMT4">
                  <p:embed/>
                  <p:pic>
                    <p:nvPicPr>
                      <p:cNvPr id="14" name="Object 13" descr="2 x squared = 1">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658497" y="2113082"/>
                        <a:ext cx="1048275" cy="348987"/>
                      </a:xfrm>
                      <a:prstGeom prst="rect">
                        <a:avLst/>
                      </a:prstGeom>
                    </p:spPr>
                  </p:pic>
                </p:oleObj>
              </mc:Fallback>
            </mc:AlternateContent>
          </a:graphicData>
        </a:graphic>
      </p:graphicFrame>
      <p:graphicFrame>
        <p:nvGraphicFramePr>
          <p:cNvPr id="16" name="Object 15" descr="x = + or minus start fraction radical 2 over 2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32412" y="2551177"/>
          <a:ext cx="1348719" cy="801623"/>
        </p:xfrm>
        <a:graphic>
          <a:graphicData uri="http://schemas.openxmlformats.org/presentationml/2006/ole">
            <mc:AlternateContent xmlns:mc="http://schemas.openxmlformats.org/markup-compatibility/2006">
              <mc:Choice xmlns:v="urn:schemas-microsoft-com:vml" Requires="v">
                <p:oleObj spid="_x0000_s56387" name="Equation" r:id="rId5" imgW="1143000" imgH="787320" progId="Equation.DSMT4">
                  <p:embed/>
                </p:oleObj>
              </mc:Choice>
              <mc:Fallback>
                <p:oleObj name="Equation" r:id="rId5" imgW="1143000" imgH="787320" progId="Equation.DSMT4">
                  <p:embed/>
                  <p:pic>
                    <p:nvPicPr>
                      <p:cNvPr id="16" name="Object 15" descr="x = + or minus start fraction radical 2 over 2 end fraction">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032412" y="2551177"/>
                        <a:ext cx="1348719" cy="801623"/>
                      </a:xfrm>
                      <a:prstGeom prst="rect">
                        <a:avLst/>
                      </a:prstGeom>
                    </p:spPr>
                  </p:pic>
                </p:oleObj>
              </mc:Fallback>
            </mc:AlternateContent>
          </a:graphicData>
        </a:graphic>
      </p:graphicFrame>
      <p:graphicFrame>
        <p:nvGraphicFramePr>
          <p:cNvPr id="15" name="Object 14" descr="z = 1 minus 2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19515" y="2266477"/>
          <a:ext cx="1377583" cy="284700"/>
        </p:xfrm>
        <a:graphic>
          <a:graphicData uri="http://schemas.openxmlformats.org/presentationml/2006/ole">
            <mc:AlternateContent xmlns:mc="http://schemas.openxmlformats.org/markup-compatibility/2006">
              <mc:Choice xmlns:v="urn:schemas-microsoft-com:vml" Requires="v">
                <p:oleObj spid="_x0000_s56388" name="Equation" r:id="rId7" imgW="1168200" imgH="279360" progId="Equation.DSMT4">
                  <p:embed/>
                </p:oleObj>
              </mc:Choice>
              <mc:Fallback>
                <p:oleObj name="Equation" r:id="rId7" imgW="1168200" imgH="279360" progId="Equation.DSMT4">
                  <p:embed/>
                  <p:pic>
                    <p:nvPicPr>
                      <p:cNvPr id="15" name="Object 14" descr="z = 1 minus 2 x">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419515" y="2266477"/>
                        <a:ext cx="1377583" cy="284700"/>
                      </a:xfrm>
                      <a:prstGeom prst="rect">
                        <a:avLst/>
                      </a:prstGeom>
                    </p:spPr>
                  </p:pic>
                </p:oleObj>
              </mc:Fallback>
            </mc:AlternateContent>
          </a:graphicData>
        </a:graphic>
      </p:graphicFrame>
      <p:graphicFrame>
        <p:nvGraphicFramePr>
          <p:cNvPr id="17" name="Object 16" descr="z = 1 minus or + radical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19515" y="2757814"/>
          <a:ext cx="1528460" cy="388347"/>
        </p:xfrm>
        <a:graphic>
          <a:graphicData uri="http://schemas.openxmlformats.org/presentationml/2006/ole">
            <mc:AlternateContent xmlns:mc="http://schemas.openxmlformats.org/markup-compatibility/2006">
              <mc:Choice xmlns:v="urn:schemas-microsoft-com:vml" Requires="v">
                <p:oleObj spid="_x0000_s56389" name="Equation" r:id="rId9" imgW="1295280" imgH="380880" progId="Equation.DSMT4">
                  <p:embed/>
                </p:oleObj>
              </mc:Choice>
              <mc:Fallback>
                <p:oleObj name="Equation" r:id="rId9" imgW="1295280" imgH="380880" progId="Equation.DSMT4">
                  <p:embed/>
                  <p:pic>
                    <p:nvPicPr>
                      <p:cNvPr id="17" name="Object 16" descr="z = 1 minus or + radical 2.">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419515" y="2757814"/>
                        <a:ext cx="1528460" cy="388347"/>
                      </a:xfrm>
                      <a:prstGeom prst="rect">
                        <a:avLst/>
                      </a:prstGeom>
                    </p:spPr>
                  </p:pic>
                </p:oleObj>
              </mc:Fallback>
            </mc:AlternateContent>
          </a:graphicData>
        </a:graphic>
      </p:graphicFrame>
      <p:sp>
        <p:nvSpPr>
          <p:cNvPr id="4" name="Content Placeholder 3"/>
          <p:cNvSpPr>
            <a:spLocks noGrp="1"/>
          </p:cNvSpPr>
          <p:nvPr>
            <p:ph idx="13"/>
          </p:nvPr>
        </p:nvSpPr>
        <p:spPr>
          <a:xfrm>
            <a:off x="457200" y="3439215"/>
            <a:ext cx="6172200" cy="394656"/>
          </a:xfrm>
        </p:spPr>
        <p:txBody>
          <a:bodyPr/>
          <a:lstStyle/>
          <a:p>
            <a:pPr marL="0" indent="0">
              <a:buNone/>
            </a:pPr>
            <a:r>
              <a:rPr lang="en-IN" sz="2400" dirty="0"/>
              <a:t>The corresponding points on the ellipse are</a:t>
            </a:r>
          </a:p>
        </p:txBody>
      </p:sp>
      <p:graphicFrame>
        <p:nvGraphicFramePr>
          <p:cNvPr id="18" name="Object 17" descr="P sub 1 = (start fraction radical 2 over 2 end fraction, start fraction radical 2 over 2 end fraction, 1 minus radical 2) and P sub 2 = (negative start fraction radical 2 over 2 end fraction, negative start fraction radical 2 over 2 end fraction, 1 + radical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326122" y="3933458"/>
          <a:ext cx="6972769" cy="821473"/>
        </p:xfrm>
        <a:graphic>
          <a:graphicData uri="http://schemas.openxmlformats.org/presentationml/2006/ole">
            <mc:AlternateContent xmlns:mc="http://schemas.openxmlformats.org/markup-compatibility/2006">
              <mc:Choice xmlns:v="urn:schemas-microsoft-com:vml" Requires="v">
                <p:oleObj spid="_x0000_s56390" name="Equation" r:id="rId11" imgW="6870600" imgH="939600" progId="Equation.DSMT4">
                  <p:embed/>
                </p:oleObj>
              </mc:Choice>
              <mc:Fallback>
                <p:oleObj name="Equation" r:id="rId11" imgW="6870600" imgH="939600" progId="Equation.DSMT4">
                  <p:embed/>
                  <p:pic>
                    <p:nvPicPr>
                      <p:cNvPr id="18" name="Object 17" descr="P sub 1 = (start fraction radical 2 over 2 end fraction, start fraction radical 2 over 2 end fraction, 1 minus radical 2) and P sub 2 = (negative start fraction radical 2 over 2 end fraction, negative start fraction radical 2 over 2 end fraction, 1 + radical 2).">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326122" y="3933458"/>
                        <a:ext cx="6972769" cy="821473"/>
                      </a:xfrm>
                      <a:prstGeom prst="rect">
                        <a:avLst/>
                      </a:prstGeom>
                    </p:spPr>
                  </p:pic>
                </p:oleObj>
              </mc:Fallback>
            </mc:AlternateContent>
          </a:graphicData>
        </a:graphic>
      </p:graphicFrame>
      <p:sp>
        <p:nvSpPr>
          <p:cNvPr id="5" name="Content Placeholder 4"/>
          <p:cNvSpPr>
            <a:spLocks noGrp="1"/>
          </p:cNvSpPr>
          <p:nvPr>
            <p:ph idx="14"/>
          </p:nvPr>
        </p:nvSpPr>
        <p:spPr>
          <a:xfrm>
            <a:off x="443753" y="4854517"/>
            <a:ext cx="6504222" cy="428530"/>
          </a:xfrm>
        </p:spPr>
        <p:txBody>
          <a:bodyPr/>
          <a:lstStyle/>
          <a:p>
            <a:pPr marL="0" indent="0">
              <a:buNone/>
            </a:pPr>
            <a:r>
              <a:rPr lang="en-IN" sz="2400" dirty="0"/>
              <a:t>Here we need to be careful, however. Although</a:t>
            </a:r>
          </a:p>
        </p:txBody>
      </p:sp>
      <p:graphicFrame>
        <p:nvGraphicFramePr>
          <p:cNvPr id="19" name="Object 18" descr="P sub 1 and P sub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031515" y="4874313"/>
          <a:ext cx="1184275" cy="388937"/>
        </p:xfrm>
        <a:graphic>
          <a:graphicData uri="http://schemas.openxmlformats.org/presentationml/2006/ole">
            <mc:AlternateContent xmlns:mc="http://schemas.openxmlformats.org/markup-compatibility/2006">
              <mc:Choice xmlns:v="urn:schemas-microsoft-com:vml" Requires="v">
                <p:oleObj spid="_x0000_s56391" name="Equation" r:id="rId13" imgW="1002960" imgH="380880" progId="Equation.DSMT4">
                  <p:embed/>
                </p:oleObj>
              </mc:Choice>
              <mc:Fallback>
                <p:oleObj name="Equation" r:id="rId13" imgW="1002960" imgH="380880" progId="Equation.DSMT4">
                  <p:embed/>
                  <p:pic>
                    <p:nvPicPr>
                      <p:cNvPr id="19" name="Object 18" descr="P sub 1 and P sub 2">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7031515" y="4874313"/>
                        <a:ext cx="1184275" cy="388937"/>
                      </a:xfrm>
                      <a:prstGeom prst="rect">
                        <a:avLst/>
                      </a:prstGeom>
                    </p:spPr>
                  </p:pic>
                </p:oleObj>
              </mc:Fallback>
            </mc:AlternateContent>
          </a:graphicData>
        </a:graphic>
      </p:graphicFrame>
      <p:sp>
        <p:nvSpPr>
          <p:cNvPr id="6" name="Content Placeholder 5"/>
          <p:cNvSpPr>
            <a:spLocks noGrp="1"/>
          </p:cNvSpPr>
          <p:nvPr>
            <p:ph idx="15"/>
          </p:nvPr>
        </p:nvSpPr>
        <p:spPr>
          <a:xfrm>
            <a:off x="443753" y="5360634"/>
            <a:ext cx="5728447" cy="401938"/>
          </a:xfrm>
        </p:spPr>
        <p:txBody>
          <a:bodyPr/>
          <a:lstStyle/>
          <a:p>
            <a:pPr marL="0" indent="0">
              <a:buNone/>
            </a:pPr>
            <a:r>
              <a:rPr lang="en-IN" sz="2400" dirty="0"/>
              <a:t>both give local maxima of </a:t>
            </a:r>
            <a:r>
              <a:rPr lang="en-IN" sz="2400" i="1" dirty="0"/>
              <a:t>f</a:t>
            </a:r>
            <a:r>
              <a:rPr lang="en-IN" sz="2400" dirty="0"/>
              <a:t> on the ellipse,</a:t>
            </a:r>
          </a:p>
        </p:txBody>
      </p:sp>
      <p:graphicFrame>
        <p:nvGraphicFramePr>
          <p:cNvPr id="20" name="Object 19" descr="P sub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254552" y="5381668"/>
          <a:ext cx="328613" cy="388937"/>
        </p:xfrm>
        <a:graphic>
          <a:graphicData uri="http://schemas.openxmlformats.org/presentationml/2006/ole">
            <mc:AlternateContent xmlns:mc="http://schemas.openxmlformats.org/markup-compatibility/2006">
              <mc:Choice xmlns:v="urn:schemas-microsoft-com:vml" Requires="v">
                <p:oleObj spid="_x0000_s56392" name="Equation" r:id="rId15" imgW="279360" imgH="380880" progId="Equation.DSMT4">
                  <p:embed/>
                </p:oleObj>
              </mc:Choice>
              <mc:Fallback>
                <p:oleObj name="Equation" r:id="rId15" imgW="279360" imgH="380880" progId="Equation.DSMT4">
                  <p:embed/>
                  <p:pic>
                    <p:nvPicPr>
                      <p:cNvPr id="20" name="Object 19" descr="P sub 2">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6254552" y="5381668"/>
                        <a:ext cx="328613" cy="388937"/>
                      </a:xfrm>
                      <a:prstGeom prst="rect">
                        <a:avLst/>
                      </a:prstGeom>
                    </p:spPr>
                  </p:pic>
                </p:oleObj>
              </mc:Fallback>
            </mc:AlternateContent>
          </a:graphicData>
        </a:graphic>
      </p:graphicFrame>
      <p:sp>
        <p:nvSpPr>
          <p:cNvPr id="7" name="Content Placeholder 6"/>
          <p:cNvSpPr>
            <a:spLocks noGrp="1"/>
          </p:cNvSpPr>
          <p:nvPr>
            <p:ph idx="16"/>
          </p:nvPr>
        </p:nvSpPr>
        <p:spPr>
          <a:xfrm>
            <a:off x="6698014" y="5362283"/>
            <a:ext cx="1988786" cy="412047"/>
          </a:xfrm>
        </p:spPr>
        <p:txBody>
          <a:bodyPr/>
          <a:lstStyle/>
          <a:p>
            <a:pPr marL="0" indent="0">
              <a:buNone/>
            </a:pPr>
            <a:r>
              <a:rPr lang="en-IN" sz="2400" dirty="0"/>
              <a:t>is farther from</a:t>
            </a:r>
          </a:p>
        </p:txBody>
      </p:sp>
      <p:sp>
        <p:nvSpPr>
          <p:cNvPr id="8" name="Content Placeholder 7"/>
          <p:cNvSpPr>
            <a:spLocks noGrp="1"/>
          </p:cNvSpPr>
          <p:nvPr>
            <p:ph idx="17"/>
          </p:nvPr>
        </p:nvSpPr>
        <p:spPr>
          <a:xfrm>
            <a:off x="443753" y="5830510"/>
            <a:ext cx="2070847" cy="450941"/>
          </a:xfrm>
        </p:spPr>
        <p:txBody>
          <a:bodyPr/>
          <a:lstStyle/>
          <a:p>
            <a:pPr marL="0" indent="0">
              <a:buNone/>
            </a:pPr>
            <a:r>
              <a:rPr lang="en-IN" sz="2400" dirty="0"/>
              <a:t>the origin than</a:t>
            </a:r>
          </a:p>
        </p:txBody>
      </p:sp>
      <p:graphicFrame>
        <p:nvGraphicFramePr>
          <p:cNvPr id="21" name="Object 20" descr="P sub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566593" y="5848114"/>
          <a:ext cx="390525" cy="388937"/>
        </p:xfrm>
        <a:graphic>
          <a:graphicData uri="http://schemas.openxmlformats.org/presentationml/2006/ole">
            <mc:AlternateContent xmlns:mc="http://schemas.openxmlformats.org/markup-compatibility/2006">
              <mc:Choice xmlns:v="urn:schemas-microsoft-com:vml" Requires="v">
                <p:oleObj spid="_x0000_s56393" name="Equation" r:id="rId17" imgW="330120" imgH="380880" progId="Equation.DSMT4">
                  <p:embed/>
                </p:oleObj>
              </mc:Choice>
              <mc:Fallback>
                <p:oleObj name="Equation" r:id="rId17" imgW="330120" imgH="380880" progId="Equation.DSMT4">
                  <p:embed/>
                  <p:pic>
                    <p:nvPicPr>
                      <p:cNvPr id="21" name="Object 20" descr="P sub 1.">
                        <a:extLst>
                          <a:ext uri="{FF2B5EF4-FFF2-40B4-BE49-F238E27FC236}">
                            <a16:creationId xmlns:a16="http://schemas.microsoft.com/office/drawing/2014/main" id="{BA8F6C83-2B39-4C74-8EDD-D41ED1AB1692}"/>
                          </a:ext>
                        </a:extLst>
                      </p:cNvPr>
                      <p:cNvPicPr/>
                      <p:nvPr/>
                    </p:nvPicPr>
                    <p:blipFill>
                      <a:blip r:embed="rId18"/>
                      <a:stretch>
                        <a:fillRect/>
                      </a:stretch>
                    </p:blipFill>
                    <p:spPr>
                      <a:xfrm>
                        <a:off x="2566593" y="5848114"/>
                        <a:ext cx="390525" cy="388937"/>
                      </a:xfrm>
                      <a:prstGeom prst="rect">
                        <a:avLst/>
                      </a:prstGeom>
                    </p:spPr>
                  </p:pic>
                </p:oleObj>
              </mc:Fallback>
            </mc:AlternateContent>
          </a:graphicData>
        </a:graphic>
      </p:graphicFrame>
    </p:spTree>
    <p:extLst>
      <p:ext uri="{BB962C8B-B14F-4D97-AF65-F5344CB8AC3E}">
        <p14:creationId xmlns:p14="http://schemas.microsoft.com/office/powerpoint/2010/main" val="745996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Lagrange Multipliers with Two Constraints </a:t>
            </a:r>
            <a:r>
              <a:rPr lang="en-IN" sz="2000" b="0" dirty="0"/>
              <a:t>(7 of 7)</a:t>
            </a:r>
            <a:endParaRPr lang="en-IN" sz="2000" dirty="0"/>
          </a:p>
        </p:txBody>
      </p:sp>
      <p:sp>
        <p:nvSpPr>
          <p:cNvPr id="3" name="Content Placeholder 2"/>
          <p:cNvSpPr>
            <a:spLocks noGrp="1"/>
          </p:cNvSpPr>
          <p:nvPr>
            <p:ph idx="1"/>
          </p:nvPr>
        </p:nvSpPr>
        <p:spPr>
          <a:xfrm>
            <a:off x="457200" y="1600201"/>
            <a:ext cx="3886200" cy="495299"/>
          </a:xfrm>
        </p:spPr>
        <p:txBody>
          <a:bodyPr/>
          <a:lstStyle/>
          <a:p>
            <a:pPr marL="0" indent="0">
              <a:buNone/>
            </a:pPr>
            <a:r>
              <a:rPr lang="en-IN" b="1" dirty="0"/>
              <a:t>Solution </a:t>
            </a:r>
            <a:r>
              <a:rPr lang="en-US" b="1" dirty="0"/>
              <a:t>(concluded):</a:t>
            </a:r>
          </a:p>
        </p:txBody>
      </p:sp>
      <p:sp>
        <p:nvSpPr>
          <p:cNvPr id="5" name="Content Placeholder 4"/>
          <p:cNvSpPr>
            <a:spLocks noGrp="1"/>
          </p:cNvSpPr>
          <p:nvPr>
            <p:ph idx="13"/>
          </p:nvPr>
        </p:nvSpPr>
        <p:spPr>
          <a:xfrm>
            <a:off x="457200" y="2209801"/>
            <a:ext cx="8077200" cy="914400"/>
          </a:xfrm>
        </p:spPr>
        <p:txBody>
          <a:bodyPr/>
          <a:lstStyle/>
          <a:p>
            <a:pPr marL="0" indent="0">
              <a:buNone/>
            </a:pPr>
            <a:r>
              <a:rPr lang="en-IN" dirty="0"/>
              <a:t>The points on the ellipse closest to the origin are (1, 0, 0) and (0, 1, 0). The point on the ellipse</a:t>
            </a:r>
          </a:p>
        </p:txBody>
      </p:sp>
      <p:sp>
        <p:nvSpPr>
          <p:cNvPr id="6" name="Content Placeholder 5"/>
          <p:cNvSpPr>
            <a:spLocks noGrp="1"/>
          </p:cNvSpPr>
          <p:nvPr>
            <p:ph idx="14"/>
          </p:nvPr>
        </p:nvSpPr>
        <p:spPr>
          <a:xfrm>
            <a:off x="457199" y="3210283"/>
            <a:ext cx="4081749" cy="478314"/>
          </a:xfrm>
        </p:spPr>
        <p:txBody>
          <a:bodyPr/>
          <a:lstStyle/>
          <a:p>
            <a:pPr marL="0" indent="0">
              <a:buNone/>
            </a:pPr>
            <a:r>
              <a:rPr lang="en-IN" dirty="0"/>
              <a:t>farthest from the origin is</a:t>
            </a:r>
          </a:p>
        </p:txBody>
      </p:sp>
      <p:graphicFrame>
        <p:nvGraphicFramePr>
          <p:cNvPr id="7" name="Object 6" descr="P sub 2.">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14907" y="3244722"/>
          <a:ext cx="485478" cy="452251"/>
        </p:xfrm>
        <a:graphic>
          <a:graphicData uri="http://schemas.openxmlformats.org/presentationml/2006/ole">
            <mc:AlternateContent xmlns:mc="http://schemas.openxmlformats.org/markup-compatibility/2006">
              <mc:Choice xmlns:v="urn:schemas-microsoft-com:vml" Requires="v">
                <p:oleObj spid="_x0000_s57354" name="Equation" r:id="rId3" imgW="355320" imgH="380880" progId="Equation.DSMT4">
                  <p:embed/>
                </p:oleObj>
              </mc:Choice>
              <mc:Fallback>
                <p:oleObj name="Equation" r:id="rId3" imgW="355320" imgH="380880" progId="Equation.DSMT4">
                  <p:embed/>
                  <p:pic>
                    <p:nvPicPr>
                      <p:cNvPr id="7" name="Object 6" descr="P sub 2.">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614907" y="3244722"/>
                        <a:ext cx="485478" cy="452251"/>
                      </a:xfrm>
                      <a:prstGeom prst="rect">
                        <a:avLst/>
                      </a:prstGeom>
                    </p:spPr>
                  </p:pic>
                </p:oleObj>
              </mc:Fallback>
            </mc:AlternateContent>
          </a:graphicData>
        </a:graphic>
      </p:graphicFrame>
    </p:spTree>
    <p:extLst>
      <p:ext uri="{BB962C8B-B14F-4D97-AF65-F5344CB8AC3E}">
        <p14:creationId xmlns:p14="http://schemas.microsoft.com/office/powerpoint/2010/main" val="2553549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14.9 </a:t>
            </a:r>
            <a:r>
              <a:rPr lang="en-IN" dirty="0"/>
              <a:t>Taylor’s Formula for Two Variables</a:t>
            </a:r>
          </a:p>
        </p:txBody>
      </p:sp>
    </p:spTree>
    <p:extLst>
      <p:ext uri="{BB962C8B-B14F-4D97-AF65-F5344CB8AC3E}">
        <p14:creationId xmlns:p14="http://schemas.microsoft.com/office/powerpoint/2010/main" val="429366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IN" sz="3400" dirty="0"/>
              <a:t>Taylor’s Formula for Functions of Two Variables </a:t>
            </a:r>
            <a:r>
              <a:rPr lang="en-IN" sz="2000" b="0" dirty="0"/>
              <a:t>(1 of 5)</a:t>
            </a:r>
          </a:p>
        </p:txBody>
      </p:sp>
      <p:sp>
        <p:nvSpPr>
          <p:cNvPr id="3" name="Content Placeholder 2"/>
          <p:cNvSpPr>
            <a:spLocks noGrp="1"/>
          </p:cNvSpPr>
          <p:nvPr>
            <p:ph idx="1"/>
          </p:nvPr>
        </p:nvSpPr>
        <p:spPr>
          <a:xfrm>
            <a:off x="457200" y="1600201"/>
            <a:ext cx="3296115" cy="457200"/>
          </a:xfrm>
        </p:spPr>
        <p:txBody>
          <a:bodyPr/>
          <a:lstStyle/>
          <a:p>
            <a:pPr marL="0" indent="0">
              <a:buNone/>
            </a:pPr>
            <a:r>
              <a:rPr lang="en-IN" sz="2400" b="1" dirty="0"/>
              <a:t>Taylor’s Formula for</a:t>
            </a:r>
            <a:endParaRPr lang="en-IN" sz="2400" dirty="0"/>
          </a:p>
        </p:txBody>
      </p:sp>
      <p:graphicFrame>
        <p:nvGraphicFramePr>
          <p:cNvPr id="14" name="Object 13"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924285" y="1610449"/>
          <a:ext cx="1320136" cy="401779"/>
        </p:xfrm>
        <a:graphic>
          <a:graphicData uri="http://schemas.openxmlformats.org/presentationml/2006/ole">
            <mc:AlternateContent xmlns:mc="http://schemas.openxmlformats.org/markup-compatibility/2006">
              <mc:Choice xmlns:v="urn:schemas-microsoft-com:vml" Requires="v">
                <p:oleObj spid="_x0000_s58410" name="Equation" r:id="rId3" imgW="977760" imgH="342720" progId="Equation.DSMT4">
                  <p:embed/>
                </p:oleObj>
              </mc:Choice>
              <mc:Fallback>
                <p:oleObj name="Equation" r:id="rId3" imgW="977760" imgH="342720" progId="Equation.DSMT4">
                  <p:embed/>
                  <p:pic>
                    <p:nvPicPr>
                      <p:cNvPr id="14" name="Object 13"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924285" y="1610449"/>
                        <a:ext cx="1320136" cy="401779"/>
                      </a:xfrm>
                      <a:prstGeom prst="rect">
                        <a:avLst/>
                      </a:prstGeom>
                    </p:spPr>
                  </p:pic>
                </p:oleObj>
              </mc:Fallback>
            </mc:AlternateContent>
          </a:graphicData>
        </a:graphic>
      </p:graphicFrame>
      <p:sp>
        <p:nvSpPr>
          <p:cNvPr id="4" name="Content Placeholder 3"/>
          <p:cNvSpPr>
            <a:spLocks noGrp="1"/>
          </p:cNvSpPr>
          <p:nvPr>
            <p:ph idx="13"/>
          </p:nvPr>
        </p:nvSpPr>
        <p:spPr>
          <a:xfrm>
            <a:off x="5390686" y="1584704"/>
            <a:ext cx="2991315" cy="457199"/>
          </a:xfrm>
        </p:spPr>
        <p:txBody>
          <a:bodyPr/>
          <a:lstStyle/>
          <a:p>
            <a:pPr marL="0" indent="0">
              <a:buNone/>
            </a:pPr>
            <a:r>
              <a:rPr lang="en-IN" sz="2400" b="1" dirty="0"/>
              <a:t>at the Point (</a:t>
            </a:r>
            <a:r>
              <a:rPr lang="en-IN" sz="2400" b="1" i="1" dirty="0"/>
              <a:t>a</a:t>
            </a:r>
            <a:r>
              <a:rPr lang="en-IN" sz="2400" b="1" dirty="0"/>
              <a:t>, </a:t>
            </a:r>
            <a:r>
              <a:rPr lang="en-IN" sz="2400" b="1" i="1" dirty="0"/>
              <a:t>b</a:t>
            </a:r>
            <a:r>
              <a:rPr lang="en-IN" sz="2400" b="1" dirty="0"/>
              <a:t>)</a:t>
            </a:r>
            <a:endParaRPr lang="en-IN" sz="2400" dirty="0"/>
          </a:p>
        </p:txBody>
      </p:sp>
      <p:sp>
        <p:nvSpPr>
          <p:cNvPr id="5" name="Content Placeholder 4"/>
          <p:cNvSpPr>
            <a:spLocks noGrp="1"/>
          </p:cNvSpPr>
          <p:nvPr>
            <p:ph idx="14"/>
          </p:nvPr>
        </p:nvSpPr>
        <p:spPr>
          <a:xfrm>
            <a:off x="458267" y="2119981"/>
            <a:ext cx="1446733" cy="457200"/>
          </a:xfrm>
        </p:spPr>
        <p:txBody>
          <a:bodyPr/>
          <a:lstStyle/>
          <a:p>
            <a:pPr marL="0" indent="0">
              <a:buNone/>
            </a:pPr>
            <a:r>
              <a:rPr lang="en-IN" sz="2400" dirty="0"/>
              <a:t>Suppose</a:t>
            </a:r>
          </a:p>
        </p:txBody>
      </p:sp>
      <p:graphicFrame>
        <p:nvGraphicFramePr>
          <p:cNvPr id="15" name="Object 14"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93407" y="2201701"/>
          <a:ext cx="1006136" cy="332050"/>
        </p:xfrm>
        <a:graphic>
          <a:graphicData uri="http://schemas.openxmlformats.org/presentationml/2006/ole">
            <mc:AlternateContent xmlns:mc="http://schemas.openxmlformats.org/markup-compatibility/2006">
              <mc:Choice xmlns:v="urn:schemas-microsoft-com:vml" Requires="v">
                <p:oleObj spid="_x0000_s58411" name="Equation" r:id="rId5" imgW="901440" imgH="342720" progId="Equation.DSMT4">
                  <p:embed/>
                </p:oleObj>
              </mc:Choice>
              <mc:Fallback>
                <p:oleObj name="Equation" r:id="rId5" imgW="901440" imgH="342720" progId="Equation.DSMT4">
                  <p:embed/>
                  <p:pic>
                    <p:nvPicPr>
                      <p:cNvPr id="15" name="Object 14" descr="f of x and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993407" y="2201701"/>
                        <a:ext cx="1006136" cy="332050"/>
                      </a:xfrm>
                      <a:prstGeom prst="rect">
                        <a:avLst/>
                      </a:prstGeom>
                    </p:spPr>
                  </p:pic>
                </p:oleObj>
              </mc:Fallback>
            </mc:AlternateContent>
          </a:graphicData>
        </a:graphic>
      </p:graphicFrame>
      <p:sp>
        <p:nvSpPr>
          <p:cNvPr id="6" name="Content Placeholder 5"/>
          <p:cNvSpPr>
            <a:spLocks noGrp="1"/>
          </p:cNvSpPr>
          <p:nvPr>
            <p:ph idx="15"/>
          </p:nvPr>
        </p:nvSpPr>
        <p:spPr>
          <a:xfrm>
            <a:off x="3109991" y="2143623"/>
            <a:ext cx="5424409" cy="443136"/>
          </a:xfrm>
        </p:spPr>
        <p:txBody>
          <a:bodyPr/>
          <a:lstStyle/>
          <a:p>
            <a:pPr marL="0" indent="0">
              <a:buNone/>
            </a:pPr>
            <a:r>
              <a:rPr lang="en-IN" sz="2400" dirty="0"/>
              <a:t>and its partial derivatives through order</a:t>
            </a:r>
          </a:p>
        </p:txBody>
      </p:sp>
      <p:sp>
        <p:nvSpPr>
          <p:cNvPr id="7" name="Content Placeholder 6"/>
          <p:cNvSpPr>
            <a:spLocks noGrp="1"/>
          </p:cNvSpPr>
          <p:nvPr>
            <p:ph idx="16"/>
          </p:nvPr>
        </p:nvSpPr>
        <p:spPr>
          <a:xfrm>
            <a:off x="458267" y="2663684"/>
            <a:ext cx="8076134" cy="922027"/>
          </a:xfrm>
        </p:spPr>
        <p:txBody>
          <a:bodyPr/>
          <a:lstStyle/>
          <a:p>
            <a:pPr marL="0" indent="0">
              <a:buNone/>
            </a:pPr>
            <a:r>
              <a:rPr lang="en-IN" sz="2400" i="1" dirty="0"/>
              <a:t>n </a:t>
            </a:r>
            <a:r>
              <a:rPr lang="en-IN" sz="2400" dirty="0"/>
              <a:t>+ 1 are continuous throughout an open rectangular region </a:t>
            </a:r>
            <a:r>
              <a:rPr lang="en-IN" sz="2400" i="1" dirty="0"/>
              <a:t>R </a:t>
            </a:r>
            <a:r>
              <a:rPr lang="en-IN" sz="2400" dirty="0"/>
              <a:t>centered at a point (</a:t>
            </a:r>
            <a:r>
              <a:rPr lang="en-IN" sz="2400" i="1" dirty="0"/>
              <a:t>a</a:t>
            </a:r>
            <a:r>
              <a:rPr lang="en-IN" sz="2400" dirty="0"/>
              <a:t>, </a:t>
            </a:r>
            <a:r>
              <a:rPr lang="en-IN" sz="2400" i="1" dirty="0"/>
              <a:t>b</a:t>
            </a:r>
            <a:r>
              <a:rPr lang="en-IN" sz="2400" dirty="0"/>
              <a:t>). Then, throughout </a:t>
            </a:r>
            <a:r>
              <a:rPr lang="en-IN" sz="2400" i="1" dirty="0"/>
              <a:t>R</a:t>
            </a:r>
            <a:r>
              <a:rPr lang="en-IN" sz="2400" dirty="0"/>
              <a:t>,</a:t>
            </a:r>
          </a:p>
        </p:txBody>
      </p:sp>
      <p:graphicFrame>
        <p:nvGraphicFramePr>
          <p:cNvPr id="16" name="Object 15" descr="f of start expression a + h and b + k end expression = f of a and b + left parenthesis h f sub x + k f sub y right parenthesis, given (a, b) + start fraction 1 over 2 factorial end fraction left parenthesis h squared, f sub start expression x x end expression + 2 h k f sub start expression x y end expression + k squared, f sub start expression y y end expression right parenthesis, given (a,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8762" y="3681355"/>
          <a:ext cx="7933240" cy="705972"/>
        </p:xfrm>
        <a:graphic>
          <a:graphicData uri="http://schemas.openxmlformats.org/presentationml/2006/ole">
            <mc:AlternateContent xmlns:mc="http://schemas.openxmlformats.org/markup-compatibility/2006">
              <mc:Choice xmlns:v="urn:schemas-microsoft-com:vml" Requires="v">
                <p:oleObj spid="_x0000_s58412" name="Equation" r:id="rId7" imgW="8750160" imgH="863280" progId="Equation.DSMT4">
                  <p:embed/>
                </p:oleObj>
              </mc:Choice>
              <mc:Fallback>
                <p:oleObj name="Equation" r:id="rId7" imgW="8750160" imgH="863280" progId="Equation.DSMT4">
                  <p:embed/>
                  <p:pic>
                    <p:nvPicPr>
                      <p:cNvPr id="16" name="Object 15" descr="f of start expression a + h and b + k end expression = f of a and b + left parenthesis h f sub x + k f sub y right parenthesis, given (a, b) + start fraction 1 over 2 factorial end fraction left parenthesis h squared, f sub start expression x x end expression + 2 h k f sub start expression x y end expression + k squared, f sub start expression y y end expression right parenthesis, given (a, b)">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48762" y="3681355"/>
                        <a:ext cx="7933240" cy="705972"/>
                      </a:xfrm>
                      <a:prstGeom prst="rect">
                        <a:avLst/>
                      </a:prstGeom>
                    </p:spPr>
                  </p:pic>
                </p:oleObj>
              </mc:Fallback>
            </mc:AlternateContent>
          </a:graphicData>
        </a:graphic>
      </p:graphicFrame>
      <p:graphicFrame>
        <p:nvGraphicFramePr>
          <p:cNvPr id="17" name="Object 16" descr=" + start fraction 1 over 3 factorial end fraction left parenthesis h cubed, f sub start expression x x x end expression + 3 h squared k f sub start expression x x y end expression + 3 h k squared, f sub start expression x y y end expression + k cubed, f sub start expression y y y end expression right parenthesis, given (a, b) + ellipsis + start fraction 1 over n factorial end fraction, left parenthesis h start fraction partial derivative of over partial derivative of x end fraction + k start fraction partial derivative of over partial derivative of y end fraction right parenthesis to the n power, f given (a, b)">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8762" y="4458840"/>
          <a:ext cx="7933240" cy="883614"/>
        </p:xfrm>
        <a:graphic>
          <a:graphicData uri="http://schemas.openxmlformats.org/presentationml/2006/ole">
            <mc:AlternateContent xmlns:mc="http://schemas.openxmlformats.org/markup-compatibility/2006">
              <mc:Choice xmlns:v="urn:schemas-microsoft-com:vml" Requires="v">
                <p:oleObj spid="_x0000_s58413" name="Equation" r:id="rId9" imgW="9055080" imgH="1104840" progId="Equation.DSMT4">
                  <p:embed/>
                </p:oleObj>
              </mc:Choice>
              <mc:Fallback>
                <p:oleObj name="Equation" r:id="rId9" imgW="9055080" imgH="1104840" progId="Equation.DSMT4">
                  <p:embed/>
                  <p:pic>
                    <p:nvPicPr>
                      <p:cNvPr id="17" name="Object 16" descr=" + start fraction 1 over 3 factorial end fraction left parenthesis h cubed, f sub start expression x x x end expression + 3 h squared k f sub start expression x x y end expression + 3 h k squared, f sub start expression x y y end expression + k cubed, f sub start expression y y y end expression right parenthesis, given (a, b) + ellipsis + start fraction 1 over n factorial end fraction, left parenthesis h start fraction partial derivative of over partial derivative of x end fraction + k start fraction partial derivative of over partial derivative of y end fraction right parenthesis to the n power, f given (a, b)">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48762" y="4458840"/>
                        <a:ext cx="7933240" cy="883614"/>
                      </a:xfrm>
                      <a:prstGeom prst="rect">
                        <a:avLst/>
                      </a:prstGeom>
                    </p:spPr>
                  </p:pic>
                </p:oleObj>
              </mc:Fallback>
            </mc:AlternateContent>
          </a:graphicData>
        </a:graphic>
      </p:graphicFrame>
      <p:graphicFrame>
        <p:nvGraphicFramePr>
          <p:cNvPr id="18" name="Object 17" descr="+ start fraction 1 over left parenthesis n + 1 right parenthesis factorial end fraction, left parenthesis h start fraction partial derivative of over partial derivative of x end fraction + k start fraction partial derivative of over partial derivative of y end fraction right parenthesis to the power of start expression n + 1 end expression, f, given (a + c h, b + c 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48761" y="5419379"/>
          <a:ext cx="4008438" cy="866775"/>
        </p:xfrm>
        <a:graphic>
          <a:graphicData uri="http://schemas.openxmlformats.org/presentationml/2006/ole">
            <mc:AlternateContent xmlns:mc="http://schemas.openxmlformats.org/markup-compatibility/2006">
              <mc:Choice xmlns:v="urn:schemas-microsoft-com:vml" Requires="v">
                <p:oleObj spid="_x0000_s58414" name="Equation" r:id="rId11" imgW="4406760" imgH="1104840" progId="Equation.DSMT4">
                  <p:embed/>
                </p:oleObj>
              </mc:Choice>
              <mc:Fallback>
                <p:oleObj name="Equation" r:id="rId11" imgW="4406760" imgH="1104840" progId="Equation.DSMT4">
                  <p:embed/>
                  <p:pic>
                    <p:nvPicPr>
                      <p:cNvPr id="18" name="Object 17" descr="+ start fraction 1 over left parenthesis n + 1 right parenthesis factorial end fraction, left parenthesis h start fraction partial derivative of over partial derivative of x end fraction + k start fraction partial derivative of over partial derivative of y end fraction right parenthesis to the power of start expression n + 1 end expression, f, given (a + c h, b + c k).">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448761" y="5419379"/>
                        <a:ext cx="4008438" cy="866775"/>
                      </a:xfrm>
                      <a:prstGeom prst="rect">
                        <a:avLst/>
                      </a:prstGeom>
                    </p:spPr>
                  </p:pic>
                </p:oleObj>
              </mc:Fallback>
            </mc:AlternateContent>
          </a:graphicData>
        </a:graphic>
      </p:graphicFrame>
    </p:spTree>
    <p:extLst>
      <p:ext uri="{BB962C8B-B14F-4D97-AF65-F5344CB8AC3E}">
        <p14:creationId xmlns:p14="http://schemas.microsoft.com/office/powerpoint/2010/main" val="23481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96200" cy="1097280"/>
          </a:xfrm>
        </p:spPr>
        <p:txBody>
          <a:bodyPr/>
          <a:lstStyle/>
          <a:p>
            <a:r>
              <a:rPr lang="en-IN" sz="3400" dirty="0"/>
              <a:t>Taylor’s Formula for Functions of Two Variables </a:t>
            </a:r>
            <a:r>
              <a:rPr lang="en-IN" sz="2000" b="0" dirty="0"/>
              <a:t>(2 of 5)</a:t>
            </a:r>
          </a:p>
        </p:txBody>
      </p:sp>
      <p:sp>
        <p:nvSpPr>
          <p:cNvPr id="4" name="Content Placeholder 3"/>
          <p:cNvSpPr>
            <a:spLocks noGrp="1"/>
          </p:cNvSpPr>
          <p:nvPr>
            <p:ph idx="1"/>
          </p:nvPr>
        </p:nvSpPr>
        <p:spPr>
          <a:xfrm>
            <a:off x="457200" y="1600200"/>
            <a:ext cx="3352800" cy="457199"/>
          </a:xfrm>
        </p:spPr>
        <p:txBody>
          <a:bodyPr/>
          <a:lstStyle/>
          <a:p>
            <a:pPr marL="0" indent="0">
              <a:buNone/>
            </a:pPr>
            <a:r>
              <a:rPr lang="en-IN" sz="2600" b="1" dirty="0"/>
              <a:t>Taylor’s Formula for</a:t>
            </a:r>
            <a:endParaRPr lang="en-IN" sz="2600" dirty="0"/>
          </a:p>
        </p:txBody>
      </p:sp>
      <p:graphicFrame>
        <p:nvGraphicFramePr>
          <p:cNvPr id="15" name="Object 14" descr="f of x and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882409" y="1615378"/>
          <a:ext cx="1360137" cy="413954"/>
        </p:xfrm>
        <a:graphic>
          <a:graphicData uri="http://schemas.openxmlformats.org/presentationml/2006/ole">
            <mc:AlternateContent xmlns:mc="http://schemas.openxmlformats.org/markup-compatibility/2006">
              <mc:Choice xmlns:v="urn:schemas-microsoft-com:vml" Requires="v">
                <p:oleObj spid="_x0000_s59434" name="Equation" r:id="rId3" imgW="977760" imgH="342720" progId="Equation.DSMT4">
                  <p:embed/>
                </p:oleObj>
              </mc:Choice>
              <mc:Fallback>
                <p:oleObj name="Equation" r:id="rId3" imgW="977760" imgH="342720" progId="Equation.DSMT4">
                  <p:embed/>
                  <p:pic>
                    <p:nvPicPr>
                      <p:cNvPr id="15" name="Object 14" descr="f of x and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882409" y="1615378"/>
                        <a:ext cx="1360137" cy="413954"/>
                      </a:xfrm>
                      <a:prstGeom prst="rect">
                        <a:avLst/>
                      </a:prstGeom>
                    </p:spPr>
                  </p:pic>
                </p:oleObj>
              </mc:Fallback>
            </mc:AlternateContent>
          </a:graphicData>
        </a:graphic>
      </p:graphicFrame>
      <p:sp>
        <p:nvSpPr>
          <p:cNvPr id="5" name="Content Placeholder 4"/>
          <p:cNvSpPr>
            <a:spLocks noGrp="1"/>
          </p:cNvSpPr>
          <p:nvPr>
            <p:ph idx="13"/>
          </p:nvPr>
        </p:nvSpPr>
        <p:spPr>
          <a:xfrm>
            <a:off x="5376173" y="1611218"/>
            <a:ext cx="2214122" cy="446181"/>
          </a:xfrm>
        </p:spPr>
        <p:txBody>
          <a:bodyPr/>
          <a:lstStyle/>
          <a:p>
            <a:pPr marL="0" indent="0">
              <a:buNone/>
            </a:pPr>
            <a:r>
              <a:rPr lang="en-IN" sz="2600" b="1" dirty="0"/>
              <a:t>at the Origin</a:t>
            </a:r>
            <a:endParaRPr lang="en-IN" sz="2600" dirty="0"/>
          </a:p>
        </p:txBody>
      </p:sp>
      <p:graphicFrame>
        <p:nvGraphicFramePr>
          <p:cNvPr id="16" name="Object 15" descr="f of x and y = f of 0 and 0 + x f sub x + y f sub y + start fraction 1 over 2 factorial end fraction left parenthesis x squared, f sub start expression x x end expression + 2 x y f sub start expression x y end expression + y squared, f sub start expression y y end expressio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85800" y="2209800"/>
          <a:ext cx="8004286" cy="751061"/>
        </p:xfrm>
        <a:graphic>
          <a:graphicData uri="http://schemas.openxmlformats.org/presentationml/2006/ole">
            <mc:AlternateContent xmlns:mc="http://schemas.openxmlformats.org/markup-compatibility/2006">
              <mc:Choice xmlns:v="urn:schemas-microsoft-com:vml" Requires="v">
                <p:oleObj spid="_x0000_s59435" name="Equation" r:id="rId5" imgW="6781680" imgH="736560" progId="Equation.DSMT4">
                  <p:embed/>
                </p:oleObj>
              </mc:Choice>
              <mc:Fallback>
                <p:oleObj name="Equation" r:id="rId5" imgW="6781680" imgH="736560" progId="Equation.DSMT4">
                  <p:embed/>
                  <p:pic>
                    <p:nvPicPr>
                      <p:cNvPr id="16" name="Object 15" descr="f of x and y = f of 0 and 0 + x f sub x + y f sub y + start fraction 1 over 2 factorial end fraction left parenthesis x squared, f sub start expression x x end expression + 2 x y f sub start expression x y end expression + y squared, f sub start expression y y end expression right parenthesi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85800" y="2209800"/>
                        <a:ext cx="8004286" cy="751061"/>
                      </a:xfrm>
                      <a:prstGeom prst="rect">
                        <a:avLst/>
                      </a:prstGeom>
                    </p:spPr>
                  </p:pic>
                </p:oleObj>
              </mc:Fallback>
            </mc:AlternateContent>
          </a:graphicData>
        </a:graphic>
      </p:graphicFrame>
      <p:graphicFrame>
        <p:nvGraphicFramePr>
          <p:cNvPr id="17" name="Object 16" descr="+ start fraction 1 over 3 factorial end fraction left parenthesis x cubed, f sub start expression x x x end expression + 3 x squared y f sub start expression x x y end expression + 3 x y squared, f sub start expression x y y end expression + y cubed, f sub start expression y y y end expression right parenthesis + ellip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31988" y="3211513"/>
          <a:ext cx="6502400" cy="750887"/>
        </p:xfrm>
        <a:graphic>
          <a:graphicData uri="http://schemas.openxmlformats.org/presentationml/2006/ole">
            <mc:AlternateContent xmlns:mc="http://schemas.openxmlformats.org/markup-compatibility/2006">
              <mc:Choice xmlns:v="urn:schemas-microsoft-com:vml" Requires="v">
                <p:oleObj spid="_x0000_s59436" name="Equation" r:id="rId7" imgW="5511600" imgH="736560" progId="Equation.DSMT4">
                  <p:embed/>
                </p:oleObj>
              </mc:Choice>
              <mc:Fallback>
                <p:oleObj name="Equation" r:id="rId7" imgW="5511600" imgH="736560" progId="Equation.DSMT4">
                  <p:embed/>
                  <p:pic>
                    <p:nvPicPr>
                      <p:cNvPr id="17" name="Object 16" descr="+ start fraction 1 over 3 factorial end fraction left parenthesis x cubed, f sub start expression x x x end expression + 3 x squared y f sub start expression x x y end expression + 3 x y squared, f sub start expression x y y end expression + y cubed, f sub start expression y y y end expression right parenthesis + ellip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931988" y="3211513"/>
                        <a:ext cx="6502400" cy="750887"/>
                      </a:xfrm>
                      <a:prstGeom prst="rect">
                        <a:avLst/>
                      </a:prstGeom>
                    </p:spPr>
                  </p:pic>
                </p:oleObj>
              </mc:Fallback>
            </mc:AlternateContent>
          </a:graphicData>
        </a:graphic>
      </p:graphicFrame>
      <p:graphicFrame>
        <p:nvGraphicFramePr>
          <p:cNvPr id="18" name="Object 17" descr="+ start fraction 1 over n factorial end fraction left parenthesis x to the n power, start fraction partial derivative to the n power, of f over partial derivative of x to the n power end fraction + n x to the power of start expression n minus 1 end expression y start fraction partial derivative to the n power, of f over partial derivative of x to the power of start expression n minus 1 end expression partial derivative of y end fraction + ellipsis + y to the n power, start fraction partial derivative to the n power, of f over partial derivative of y to the n power end fractio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909762" y="4165071"/>
          <a:ext cx="6384925" cy="906462"/>
        </p:xfrm>
        <a:graphic>
          <a:graphicData uri="http://schemas.openxmlformats.org/presentationml/2006/ole">
            <mc:AlternateContent xmlns:mc="http://schemas.openxmlformats.org/markup-compatibility/2006">
              <mc:Choice xmlns:v="urn:schemas-microsoft-com:vml" Requires="v">
                <p:oleObj spid="_x0000_s59437" name="Equation" r:id="rId9" imgW="5410080" imgH="888840" progId="Equation.DSMT4">
                  <p:embed/>
                </p:oleObj>
              </mc:Choice>
              <mc:Fallback>
                <p:oleObj name="Equation" r:id="rId9" imgW="5410080" imgH="888840" progId="Equation.DSMT4">
                  <p:embed/>
                  <p:pic>
                    <p:nvPicPr>
                      <p:cNvPr id="18" name="Object 17" descr="+ start fraction 1 over n factorial end fraction left parenthesis x to the n power, start fraction partial derivative to the n power, of f over partial derivative of x to the n power end fraction + n x to the power of start expression n minus 1 end expression y start fraction partial derivative to the n power, of f over partial derivative of x to the power of start expression n minus 1 end expression partial derivative of y end fraction + ellipsis + y to the n power, start fraction partial derivative to the n power, of f over partial derivative of y to the n power end fraction right parenthesi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909762" y="4165071"/>
                        <a:ext cx="6384925" cy="906462"/>
                      </a:xfrm>
                      <a:prstGeom prst="rect">
                        <a:avLst/>
                      </a:prstGeom>
                    </p:spPr>
                  </p:pic>
                </p:oleObj>
              </mc:Fallback>
            </mc:AlternateContent>
          </a:graphicData>
        </a:graphic>
      </p:graphicFrame>
      <p:graphicFrame>
        <p:nvGraphicFramePr>
          <p:cNvPr id="19" name="Object 18" descr="+ start fraction 1 over left parenthesis n + 1 right parenthesis factorial end fraction, left parenthesis x to the power of start expression n + 1 end expression, start fraction partial derivative to the power of start expression n + 1 end expression, of f over partial derivative of x to the power of start expression n + 1 end expression end fraction + left parenthesis n + 1 right parenthesis x to the n power y start fraction partial derivative to the power of start expression n + 1 end expression, of f over partial derivative of x to the n power partial derivative of y end fraction + ellipsis + y to the power of start expression n + 1 end expression, start fraction partial derivative to the power of start expression n + 1 end expression, of f over partial derivative of y to the power of start expression n + 1 end expression end fraction right parenthesis, given (c x, c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81627" y="5241348"/>
          <a:ext cx="8133773" cy="930852"/>
        </p:xfrm>
        <a:graphic>
          <a:graphicData uri="http://schemas.openxmlformats.org/presentationml/2006/ole">
            <mc:AlternateContent xmlns:mc="http://schemas.openxmlformats.org/markup-compatibility/2006">
              <mc:Choice xmlns:v="urn:schemas-microsoft-com:vml" Requires="v">
                <p:oleObj spid="_x0000_s59438" name="Equation" r:id="rId11" imgW="7581600" imgH="1002960" progId="Equation.DSMT4">
                  <p:embed/>
                </p:oleObj>
              </mc:Choice>
              <mc:Fallback>
                <p:oleObj name="Equation" r:id="rId11" imgW="7581600" imgH="1002960" progId="Equation.DSMT4">
                  <p:embed/>
                  <p:pic>
                    <p:nvPicPr>
                      <p:cNvPr id="19" name="Object 18" descr="+ start fraction 1 over left parenthesis n + 1 right parenthesis factorial end fraction, left parenthesis x to the power of start expression n + 1 end expression, start fraction partial derivative to the power of start expression n + 1 end expression, of f over partial derivative of x to the power of start expression n + 1 end expression end fraction + left parenthesis n + 1 right parenthesis x to the n power y start fraction partial derivative to the power of start expression n + 1 end expression, of f over partial derivative of x to the n power partial derivative of y end fraction + ellipsis + y to the power of start expression n + 1 end expression, start fraction partial derivative to the power of start expression n + 1 end expression, of f over partial derivative of y to the power of start expression n + 1 end expression end fraction right parenthesis, given (c x, c y)">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781627" y="5241348"/>
                        <a:ext cx="8133773" cy="930852"/>
                      </a:xfrm>
                      <a:prstGeom prst="rect">
                        <a:avLst/>
                      </a:prstGeom>
                    </p:spPr>
                  </p:pic>
                </p:oleObj>
              </mc:Fallback>
            </mc:AlternateContent>
          </a:graphicData>
        </a:graphic>
      </p:graphicFrame>
    </p:spTree>
    <p:extLst>
      <p:ext uri="{BB962C8B-B14F-4D97-AF65-F5344CB8AC3E}">
        <p14:creationId xmlns:p14="http://schemas.microsoft.com/office/powerpoint/2010/main" val="3077240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IN" sz="3400" dirty="0"/>
              <a:t>Taylor’s Formula for Functions of Two Variables </a:t>
            </a:r>
            <a:r>
              <a:rPr lang="en-IN" sz="2000" b="0" dirty="0"/>
              <a:t>(3 of 5)</a:t>
            </a:r>
          </a:p>
        </p:txBody>
      </p:sp>
      <p:sp>
        <p:nvSpPr>
          <p:cNvPr id="3" name="Content Placeholder 2"/>
          <p:cNvSpPr>
            <a:spLocks noGrp="1"/>
          </p:cNvSpPr>
          <p:nvPr>
            <p:ph idx="1"/>
          </p:nvPr>
        </p:nvSpPr>
        <p:spPr>
          <a:xfrm>
            <a:off x="457200" y="1600200"/>
            <a:ext cx="6172200" cy="426904"/>
          </a:xfrm>
        </p:spPr>
        <p:txBody>
          <a:bodyPr/>
          <a:lstStyle/>
          <a:p>
            <a:pPr marL="0" indent="0">
              <a:buNone/>
            </a:pPr>
            <a:r>
              <a:rPr lang="en-IN" sz="2400" b="1" dirty="0"/>
              <a:t>Example:</a:t>
            </a:r>
            <a:r>
              <a:rPr lang="en-IN" sz="2400" dirty="0"/>
              <a:t> Find a quadratic approximation to</a:t>
            </a:r>
          </a:p>
        </p:txBody>
      </p:sp>
      <p:graphicFrame>
        <p:nvGraphicFramePr>
          <p:cNvPr id="14" name="Object 13" descr="f of x and y = sine of x, sin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06976"/>
          <a:ext cx="2790825" cy="349250"/>
        </p:xfrm>
        <a:graphic>
          <a:graphicData uri="http://schemas.openxmlformats.org/presentationml/2006/ole">
            <mc:AlternateContent xmlns:mc="http://schemas.openxmlformats.org/markup-compatibility/2006">
              <mc:Choice xmlns:v="urn:schemas-microsoft-com:vml" Requires="v">
                <p:oleObj spid="_x0000_s60466" name="Equation" r:id="rId3" imgW="2361960" imgH="342720" progId="Equation.DSMT4">
                  <p:embed/>
                </p:oleObj>
              </mc:Choice>
              <mc:Fallback>
                <p:oleObj name="Equation" r:id="rId3" imgW="2361960" imgH="342720" progId="Equation.DSMT4">
                  <p:embed/>
                  <p:pic>
                    <p:nvPicPr>
                      <p:cNvPr id="14" name="Object 13" descr="f of x and y = sine of x, sine of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57200" y="2106976"/>
                        <a:ext cx="2790825" cy="349250"/>
                      </a:xfrm>
                      <a:prstGeom prst="rect">
                        <a:avLst/>
                      </a:prstGeom>
                    </p:spPr>
                  </p:pic>
                </p:oleObj>
              </mc:Fallback>
            </mc:AlternateContent>
          </a:graphicData>
        </a:graphic>
      </p:graphicFrame>
      <p:sp>
        <p:nvSpPr>
          <p:cNvPr id="4" name="Content Placeholder 3"/>
          <p:cNvSpPr>
            <a:spLocks noGrp="1"/>
          </p:cNvSpPr>
          <p:nvPr>
            <p:ph idx="13"/>
          </p:nvPr>
        </p:nvSpPr>
        <p:spPr>
          <a:xfrm>
            <a:off x="3352800" y="2084942"/>
            <a:ext cx="4419600" cy="418641"/>
          </a:xfrm>
        </p:spPr>
        <p:txBody>
          <a:bodyPr/>
          <a:lstStyle/>
          <a:p>
            <a:pPr marL="0" indent="0">
              <a:buNone/>
            </a:pPr>
            <a:r>
              <a:rPr lang="en-IN" sz="2400" dirty="0"/>
              <a:t>near the origin. How accurate</a:t>
            </a:r>
          </a:p>
        </p:txBody>
      </p:sp>
      <p:sp>
        <p:nvSpPr>
          <p:cNvPr id="5" name="Content Placeholder 4"/>
          <p:cNvSpPr>
            <a:spLocks noGrp="1"/>
          </p:cNvSpPr>
          <p:nvPr>
            <p:ph idx="14"/>
          </p:nvPr>
        </p:nvSpPr>
        <p:spPr>
          <a:xfrm>
            <a:off x="443753" y="2572438"/>
            <a:ext cx="3137647" cy="435167"/>
          </a:xfrm>
        </p:spPr>
        <p:txBody>
          <a:bodyPr/>
          <a:lstStyle/>
          <a:p>
            <a:pPr marL="0" indent="0">
              <a:buNone/>
            </a:pPr>
            <a:r>
              <a:rPr lang="en-IN" sz="2400" dirty="0"/>
              <a:t>is the approximation if</a:t>
            </a:r>
          </a:p>
        </p:txBody>
      </p:sp>
      <p:graphicFrame>
        <p:nvGraphicFramePr>
          <p:cNvPr id="15" name="Object 14" descr="absolute value of x is less than or equal to 0.1 and absolute value of y is less than or equal to 0.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45357" y="2562225"/>
          <a:ext cx="3135312" cy="439738"/>
        </p:xfrm>
        <a:graphic>
          <a:graphicData uri="http://schemas.openxmlformats.org/presentationml/2006/ole">
            <mc:AlternateContent xmlns:mc="http://schemas.openxmlformats.org/markup-compatibility/2006">
              <mc:Choice xmlns:v="urn:schemas-microsoft-com:vml" Requires="v">
                <p:oleObj spid="_x0000_s60467" name="Equation" r:id="rId5" imgW="2654280" imgH="431640" progId="Equation.DSMT4">
                  <p:embed/>
                </p:oleObj>
              </mc:Choice>
              <mc:Fallback>
                <p:oleObj name="Equation" r:id="rId5" imgW="2654280" imgH="431640" progId="Equation.DSMT4">
                  <p:embed/>
                  <p:pic>
                    <p:nvPicPr>
                      <p:cNvPr id="15" name="Object 14" descr="absolute value of x is less than or equal to 0.1 and absolute value of y is less than or equal to 0.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645357" y="2562225"/>
                        <a:ext cx="3135312" cy="439738"/>
                      </a:xfrm>
                      <a:prstGeom prst="rect">
                        <a:avLst/>
                      </a:prstGeom>
                    </p:spPr>
                  </p:pic>
                </p:oleObj>
              </mc:Fallback>
            </mc:AlternateContent>
          </a:graphicData>
        </a:graphic>
      </p:graphicFrame>
      <p:sp>
        <p:nvSpPr>
          <p:cNvPr id="6" name="Content Placeholder 5"/>
          <p:cNvSpPr>
            <a:spLocks noGrp="1"/>
          </p:cNvSpPr>
          <p:nvPr>
            <p:ph idx="15"/>
          </p:nvPr>
        </p:nvSpPr>
        <p:spPr>
          <a:xfrm>
            <a:off x="443753" y="3069788"/>
            <a:ext cx="3594847" cy="429697"/>
          </a:xfrm>
        </p:spPr>
        <p:txBody>
          <a:bodyPr/>
          <a:lstStyle/>
          <a:p>
            <a:pPr marL="0" indent="0">
              <a:buNone/>
            </a:pPr>
            <a:r>
              <a:rPr lang="en-IN" sz="2400" b="1" dirty="0"/>
              <a:t>Solution:</a:t>
            </a:r>
            <a:r>
              <a:rPr lang="en-IN" sz="2400" dirty="0"/>
              <a:t> We take </a:t>
            </a:r>
            <a:r>
              <a:rPr lang="en-IN" sz="2400" i="1" dirty="0"/>
              <a:t>n </a:t>
            </a:r>
            <a:r>
              <a:rPr lang="en-IN" sz="2400" dirty="0"/>
              <a:t>= 2:</a:t>
            </a:r>
          </a:p>
        </p:txBody>
      </p:sp>
      <p:graphicFrame>
        <p:nvGraphicFramePr>
          <p:cNvPr id="16" name="Object 15" descr="f of x and y = f of 0 and 0 + left parenthesis x f sub x + y f sub y right parenthesis + 1 half left parenthesis x squared f sub start expression x x end expression + 2 x y f sub start expression x y end expression + y squared, f sub start expression y y end expression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67179" y="3546110"/>
          <a:ext cx="7220805" cy="651343"/>
        </p:xfrm>
        <a:graphic>
          <a:graphicData uri="http://schemas.openxmlformats.org/presentationml/2006/ole">
            <mc:AlternateContent xmlns:mc="http://schemas.openxmlformats.org/markup-compatibility/2006">
              <mc:Choice xmlns:v="urn:schemas-microsoft-com:vml" Requires="v">
                <p:oleObj spid="_x0000_s60468" name="Equation" r:id="rId7" imgW="6933960" imgH="723600" progId="Equation.DSMT4">
                  <p:embed/>
                </p:oleObj>
              </mc:Choice>
              <mc:Fallback>
                <p:oleObj name="Equation" r:id="rId7" imgW="6933960" imgH="723600" progId="Equation.DSMT4">
                  <p:embed/>
                  <p:pic>
                    <p:nvPicPr>
                      <p:cNvPr id="16" name="Object 15" descr="f of x and y = f of 0 and 0 + left parenthesis x f sub x + y f sub y right parenthesis + 1 half left parenthesis x squared f sub start expression x x end expression + 2 x y f sub start expression x y end expression + y squared, f sub start expression y y end expression right parenthesi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167179" y="3546110"/>
                        <a:ext cx="7220805" cy="651343"/>
                      </a:xfrm>
                      <a:prstGeom prst="rect">
                        <a:avLst/>
                      </a:prstGeom>
                    </p:spPr>
                  </p:pic>
                </p:oleObj>
              </mc:Fallback>
            </mc:AlternateContent>
          </a:graphicData>
        </a:graphic>
      </p:graphicFrame>
      <p:graphicFrame>
        <p:nvGraphicFramePr>
          <p:cNvPr id="17" name="Object 16" descr="+ 1 sixth, left parenthesis x cubed, f sub start expression x x x end expression + 3 x squared y f sub start expression x x y end expression + 3 x y squared, f sub start expression x y y end expression + y cubed, f sub start expression y y y end expression right parenthesis, given (c x, c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19463" y="4251702"/>
          <a:ext cx="5859286" cy="662549"/>
        </p:xfrm>
        <a:graphic>
          <a:graphicData uri="http://schemas.openxmlformats.org/presentationml/2006/ole">
            <mc:AlternateContent xmlns:mc="http://schemas.openxmlformats.org/markup-compatibility/2006">
              <mc:Choice xmlns:v="urn:schemas-microsoft-com:vml" Requires="v">
                <p:oleObj spid="_x0000_s60469" name="Equation" r:id="rId9" imgW="5626080" imgH="736560" progId="Equation.DSMT4">
                  <p:embed/>
                </p:oleObj>
              </mc:Choice>
              <mc:Fallback>
                <p:oleObj name="Equation" r:id="rId9" imgW="5626080" imgH="736560" progId="Equation.DSMT4">
                  <p:embed/>
                  <p:pic>
                    <p:nvPicPr>
                      <p:cNvPr id="17" name="Object 16" descr="+ 1 sixth, left parenthesis x cubed, f sub start expression x x x end expression + 3 x squared y f sub start expression x x y end expression + 3 x y squared, f sub start expression x y y end expression + y cubed, f sub start expression y y y end expression right parenthesis, given (c x, c y).">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619463" y="4251702"/>
                        <a:ext cx="5859286" cy="662549"/>
                      </a:xfrm>
                      <a:prstGeom prst="rect">
                        <a:avLst/>
                      </a:prstGeom>
                    </p:spPr>
                  </p:pic>
                </p:oleObj>
              </mc:Fallback>
            </mc:AlternateContent>
          </a:graphicData>
        </a:graphic>
      </p:graphicFrame>
      <p:sp>
        <p:nvSpPr>
          <p:cNvPr id="7" name="Content Placeholder 6"/>
          <p:cNvSpPr>
            <a:spLocks noGrp="1"/>
          </p:cNvSpPr>
          <p:nvPr>
            <p:ph idx="16"/>
          </p:nvPr>
        </p:nvSpPr>
        <p:spPr>
          <a:xfrm>
            <a:off x="443753" y="4974258"/>
            <a:ext cx="6642847" cy="414240"/>
          </a:xfrm>
        </p:spPr>
        <p:txBody>
          <a:bodyPr/>
          <a:lstStyle/>
          <a:p>
            <a:pPr marL="0" indent="0">
              <a:buNone/>
            </a:pPr>
            <a:r>
              <a:rPr lang="en-IN" sz="2400" dirty="0"/>
              <a:t>Calculating the values of the partial derivatives,</a:t>
            </a:r>
            <a:endParaRPr lang="en-US" sz="2400" b="1" dirty="0"/>
          </a:p>
        </p:txBody>
      </p:sp>
      <p:graphicFrame>
        <p:nvGraphicFramePr>
          <p:cNvPr id="18" name="Object 17" descr="f of 0 and 0 = sine of x sine of y given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56752" y="5453138"/>
          <a:ext cx="3545269" cy="822233"/>
        </p:xfrm>
        <a:graphic>
          <a:graphicData uri="http://schemas.openxmlformats.org/presentationml/2006/ole">
            <mc:AlternateContent xmlns:mc="http://schemas.openxmlformats.org/markup-compatibility/2006">
              <mc:Choice xmlns:v="urn:schemas-microsoft-com:vml" Requires="v">
                <p:oleObj spid="_x0000_s60470" name="Equation" r:id="rId11" imgW="3403440" imgH="914400" progId="Equation.DSMT4">
                  <p:embed/>
                </p:oleObj>
              </mc:Choice>
              <mc:Fallback>
                <p:oleObj name="Equation" r:id="rId11" imgW="3403440" imgH="914400" progId="Equation.DSMT4">
                  <p:embed/>
                  <p:pic>
                    <p:nvPicPr>
                      <p:cNvPr id="18" name="Object 17" descr="f of 0 and 0 = sine of x sine of y given (0, 0), = 0,">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856752" y="5453138"/>
                        <a:ext cx="3545269" cy="822233"/>
                      </a:xfrm>
                      <a:prstGeom prst="rect">
                        <a:avLst/>
                      </a:prstGeom>
                    </p:spPr>
                  </p:pic>
                </p:oleObj>
              </mc:Fallback>
            </mc:AlternateContent>
          </a:graphicData>
        </a:graphic>
      </p:graphicFrame>
      <p:graphicFrame>
        <p:nvGraphicFramePr>
          <p:cNvPr id="19" name="Object 18" descr="f sub start expression x x, of 0 and 0 = negative sine of x sine of y, given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13204" y="5464155"/>
          <a:ext cx="3915062" cy="822233"/>
        </p:xfrm>
        <a:graphic>
          <a:graphicData uri="http://schemas.openxmlformats.org/presentationml/2006/ole">
            <mc:AlternateContent xmlns:mc="http://schemas.openxmlformats.org/markup-compatibility/2006">
              <mc:Choice xmlns:v="urn:schemas-microsoft-com:vml" Requires="v">
                <p:oleObj spid="_x0000_s60471" name="Equation" r:id="rId13" imgW="3759120" imgH="914400" progId="Equation.DSMT4">
                  <p:embed/>
                </p:oleObj>
              </mc:Choice>
              <mc:Fallback>
                <p:oleObj name="Equation" r:id="rId13" imgW="3759120" imgH="914400" progId="Equation.DSMT4">
                  <p:embed/>
                  <p:pic>
                    <p:nvPicPr>
                      <p:cNvPr id="19" name="Object 18" descr="f sub start expression x x, of 0 and 0 = negative sine of x sine of y, given (0, 0), = 0,">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913204" y="5464155"/>
                        <a:ext cx="3915062" cy="822233"/>
                      </a:xfrm>
                      <a:prstGeom prst="rect">
                        <a:avLst/>
                      </a:prstGeom>
                    </p:spPr>
                  </p:pic>
                </p:oleObj>
              </mc:Fallback>
            </mc:AlternateContent>
          </a:graphicData>
        </a:graphic>
      </p:graphicFrame>
    </p:spTree>
    <p:extLst>
      <p:ext uri="{BB962C8B-B14F-4D97-AF65-F5344CB8AC3E}">
        <p14:creationId xmlns:p14="http://schemas.microsoft.com/office/powerpoint/2010/main" val="338803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IN" sz="3400" dirty="0"/>
              <a:t>Taylor’s Formula for Functions of Two Variables </a:t>
            </a:r>
            <a:r>
              <a:rPr lang="en-IN" sz="2000" b="0" dirty="0"/>
              <a:t>(4 of 5)</a:t>
            </a:r>
          </a:p>
        </p:txBody>
      </p:sp>
      <p:sp>
        <p:nvSpPr>
          <p:cNvPr id="3" name="Content Placeholder 2"/>
          <p:cNvSpPr>
            <a:spLocks noGrp="1"/>
          </p:cNvSpPr>
          <p:nvPr>
            <p:ph idx="1"/>
          </p:nvPr>
        </p:nvSpPr>
        <p:spPr>
          <a:xfrm>
            <a:off x="457200" y="1600201"/>
            <a:ext cx="3276600" cy="426903"/>
          </a:xfrm>
        </p:spPr>
        <p:txBody>
          <a:bodyPr/>
          <a:lstStyle/>
          <a:p>
            <a:pPr marL="0" indent="0">
              <a:buNone/>
            </a:pPr>
            <a:r>
              <a:rPr lang="en-IN" sz="2400" b="1" dirty="0"/>
              <a:t>Solution </a:t>
            </a:r>
            <a:r>
              <a:rPr lang="en-US" sz="2400" b="1" dirty="0"/>
              <a:t>(continued):</a:t>
            </a:r>
          </a:p>
        </p:txBody>
      </p:sp>
      <p:graphicFrame>
        <p:nvGraphicFramePr>
          <p:cNvPr id="6" name="Object 5" descr="f sub x, of 0 and 0 = cosine of x sine of y, given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9600" y="2095615"/>
          <a:ext cx="3775075" cy="847725"/>
        </p:xfrm>
        <a:graphic>
          <a:graphicData uri="http://schemas.openxmlformats.org/presentationml/2006/ole">
            <mc:AlternateContent xmlns:mc="http://schemas.openxmlformats.org/markup-compatibility/2006">
              <mc:Choice xmlns:v="urn:schemas-microsoft-com:vml" Requires="v">
                <p:oleObj spid="_x0000_s61490" name="Equation" r:id="rId3" imgW="3517560" imgH="914400" progId="Equation.DSMT4">
                  <p:embed/>
                </p:oleObj>
              </mc:Choice>
              <mc:Fallback>
                <p:oleObj name="Equation" r:id="rId3" imgW="3517560" imgH="914400" progId="Equation.DSMT4">
                  <p:embed/>
                  <p:pic>
                    <p:nvPicPr>
                      <p:cNvPr id="6" name="Object 5" descr="f sub x, of 0 and 0 = cosine of x sine of y, given (0, 0),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609600" y="2095615"/>
                        <a:ext cx="3775075" cy="847725"/>
                      </a:xfrm>
                      <a:prstGeom prst="rect">
                        <a:avLst/>
                      </a:prstGeom>
                    </p:spPr>
                  </p:pic>
                </p:oleObj>
              </mc:Fallback>
            </mc:AlternateContent>
          </a:graphicData>
        </a:graphic>
      </p:graphicFrame>
      <p:graphicFrame>
        <p:nvGraphicFramePr>
          <p:cNvPr id="8" name="Object 7" descr="f sub y, of 0 and 0 = sine of x cosine of y, given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9600" y="3048955"/>
          <a:ext cx="3787775" cy="847725"/>
        </p:xfrm>
        <a:graphic>
          <a:graphicData uri="http://schemas.openxmlformats.org/presentationml/2006/ole">
            <mc:AlternateContent xmlns:mc="http://schemas.openxmlformats.org/markup-compatibility/2006">
              <mc:Choice xmlns:v="urn:schemas-microsoft-com:vml" Requires="v">
                <p:oleObj spid="_x0000_s61491" name="Equation" r:id="rId5" imgW="3530520" imgH="914400" progId="Equation.DSMT4">
                  <p:embed/>
                </p:oleObj>
              </mc:Choice>
              <mc:Fallback>
                <p:oleObj name="Equation" r:id="rId5" imgW="3530520" imgH="914400" progId="Equation.DSMT4">
                  <p:embed/>
                  <p:pic>
                    <p:nvPicPr>
                      <p:cNvPr id="8" name="Object 7" descr="f sub y, of 0 and 0 = sine of x cosine of y, given (0, 0),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609600" y="3048955"/>
                        <a:ext cx="3787775" cy="847725"/>
                      </a:xfrm>
                      <a:prstGeom prst="rect">
                        <a:avLst/>
                      </a:prstGeom>
                    </p:spPr>
                  </p:pic>
                </p:oleObj>
              </mc:Fallback>
            </mc:AlternateContent>
          </a:graphicData>
        </a:graphic>
      </p:graphicFrame>
      <p:graphicFrame>
        <p:nvGraphicFramePr>
          <p:cNvPr id="7" name="Object 6" descr="f sub start expression x y end expression, of 0 and 0 = cosine of x cosine of y, given (0, 0),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95825" y="2095615"/>
          <a:ext cx="3856038" cy="847725"/>
        </p:xfrm>
        <a:graphic>
          <a:graphicData uri="http://schemas.openxmlformats.org/presentationml/2006/ole">
            <mc:AlternateContent xmlns:mc="http://schemas.openxmlformats.org/markup-compatibility/2006">
              <mc:Choice xmlns:v="urn:schemas-microsoft-com:vml" Requires="v">
                <p:oleObj spid="_x0000_s61492" name="Equation" r:id="rId7" imgW="3593880" imgH="914400" progId="Equation.DSMT4">
                  <p:embed/>
                </p:oleObj>
              </mc:Choice>
              <mc:Fallback>
                <p:oleObj name="Equation" r:id="rId7" imgW="3593880" imgH="914400" progId="Equation.DSMT4">
                  <p:embed/>
                  <p:pic>
                    <p:nvPicPr>
                      <p:cNvPr id="7" name="Object 6" descr="f sub start expression x y end expression, of 0 and 0 = cosine of x cosine of y, given (0, 0),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695825" y="2095615"/>
                        <a:ext cx="3856038" cy="847725"/>
                      </a:xfrm>
                      <a:prstGeom prst="rect">
                        <a:avLst/>
                      </a:prstGeom>
                    </p:spPr>
                  </p:pic>
                </p:oleObj>
              </mc:Fallback>
            </mc:AlternateContent>
          </a:graphicData>
        </a:graphic>
      </p:graphicFrame>
      <p:graphicFrame>
        <p:nvGraphicFramePr>
          <p:cNvPr id="9" name="Object 8" descr="f sub start expression y y end expression, of 0 and 0 = negative sine of x sine of y, given (0,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95825" y="3037938"/>
          <a:ext cx="4046538" cy="847725"/>
        </p:xfrm>
        <a:graphic>
          <a:graphicData uri="http://schemas.openxmlformats.org/presentationml/2006/ole">
            <mc:AlternateContent xmlns:mc="http://schemas.openxmlformats.org/markup-compatibility/2006">
              <mc:Choice xmlns:v="urn:schemas-microsoft-com:vml" Requires="v">
                <p:oleObj spid="_x0000_s61493" name="Equation" r:id="rId9" imgW="3771720" imgH="914400" progId="Equation.DSMT4">
                  <p:embed/>
                </p:oleObj>
              </mc:Choice>
              <mc:Fallback>
                <p:oleObj name="Equation" r:id="rId9" imgW="3771720" imgH="914400" progId="Equation.DSMT4">
                  <p:embed/>
                  <p:pic>
                    <p:nvPicPr>
                      <p:cNvPr id="9" name="Object 8" descr="f sub start expression y y end expression, of 0 and 0 = negative sine of x sine of y, given (0, 0),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695825" y="3037938"/>
                        <a:ext cx="4046538" cy="847725"/>
                      </a:xfrm>
                      <a:prstGeom prst="rect">
                        <a:avLst/>
                      </a:prstGeom>
                    </p:spPr>
                  </p:pic>
                </p:oleObj>
              </mc:Fallback>
            </mc:AlternateContent>
          </a:graphicData>
        </a:graphic>
      </p:graphicFrame>
      <p:sp>
        <p:nvSpPr>
          <p:cNvPr id="4" name="Content Placeholder 3"/>
          <p:cNvSpPr>
            <a:spLocks noGrp="1"/>
          </p:cNvSpPr>
          <p:nvPr>
            <p:ph idx="13"/>
          </p:nvPr>
        </p:nvSpPr>
        <p:spPr>
          <a:xfrm>
            <a:off x="457200" y="4013796"/>
            <a:ext cx="2743200" cy="409571"/>
          </a:xfrm>
        </p:spPr>
        <p:txBody>
          <a:bodyPr/>
          <a:lstStyle/>
          <a:p>
            <a:pPr marL="0" indent="0">
              <a:buNone/>
            </a:pPr>
            <a:r>
              <a:rPr lang="en-IN" sz="2400" dirty="0"/>
              <a:t>we have the result</a:t>
            </a:r>
          </a:p>
        </p:txBody>
      </p:sp>
      <p:graphicFrame>
        <p:nvGraphicFramePr>
          <p:cNvPr id="10" name="Object 9" descr="sine of x sine of y approximately equals 0 + 0 + 0 + 1 half left parenthesis x squared left parenthesis 0 right parenthesis + 2 x y left parenthesis 1 right parenthesis + y squared left parenthesis 0 right parenthesis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295400" y="4494643"/>
          <a:ext cx="7119461" cy="738663"/>
        </p:xfrm>
        <a:graphic>
          <a:graphicData uri="http://schemas.openxmlformats.org/presentationml/2006/ole">
            <mc:AlternateContent xmlns:mc="http://schemas.openxmlformats.org/markup-compatibility/2006">
              <mc:Choice xmlns:v="urn:schemas-microsoft-com:vml" Requires="v">
                <p:oleObj spid="_x0000_s61494" name="Equation" r:id="rId11" imgW="6032160" imgH="723600" progId="Equation.DSMT4">
                  <p:embed/>
                </p:oleObj>
              </mc:Choice>
              <mc:Fallback>
                <p:oleObj name="Equation" r:id="rId11" imgW="6032160" imgH="723600" progId="Equation.DSMT4">
                  <p:embed/>
                  <p:pic>
                    <p:nvPicPr>
                      <p:cNvPr id="10" name="Object 9" descr="sine of x sine of y approximately equals 0 + 0 + 0 + 1 half left parenthesis x squared left parenthesis 0 right parenthesis + 2 x y left parenthesis 1 right parenthesis + y squared left parenthesis 0 right parenthesis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295400" y="4494643"/>
                        <a:ext cx="7119461" cy="738663"/>
                      </a:xfrm>
                      <a:prstGeom prst="rect">
                        <a:avLst/>
                      </a:prstGeom>
                    </p:spPr>
                  </p:pic>
                </p:oleObj>
              </mc:Fallback>
            </mc:AlternateContent>
          </a:graphicData>
        </a:graphic>
      </p:graphicFrame>
      <p:graphicFrame>
        <p:nvGraphicFramePr>
          <p:cNvPr id="11" name="Object 10" descr="or sine of x sine of y approximately equals x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20299" y="5375590"/>
          <a:ext cx="2972240" cy="380371"/>
        </p:xfrm>
        <a:graphic>
          <a:graphicData uri="http://schemas.openxmlformats.org/presentationml/2006/ole">
            <mc:AlternateContent xmlns:mc="http://schemas.openxmlformats.org/markup-compatibility/2006">
              <mc:Choice xmlns:v="urn:schemas-microsoft-com:vml" Requires="v">
                <p:oleObj spid="_x0000_s61495" name="Equation" r:id="rId13" imgW="2311200" imgH="342720" progId="Equation.DSMT4">
                  <p:embed/>
                </p:oleObj>
              </mc:Choice>
              <mc:Fallback>
                <p:oleObj name="Equation" r:id="rId13" imgW="2311200" imgH="342720" progId="Equation.DSMT4">
                  <p:embed/>
                  <p:pic>
                    <p:nvPicPr>
                      <p:cNvPr id="11" name="Object 10" descr="or sine of x sine of y approximately equals x y">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420299" y="5375590"/>
                        <a:ext cx="2972240" cy="380371"/>
                      </a:xfrm>
                      <a:prstGeom prst="rect">
                        <a:avLst/>
                      </a:prstGeom>
                    </p:spPr>
                  </p:pic>
                </p:oleObj>
              </mc:Fallback>
            </mc:AlternateContent>
          </a:graphicData>
        </a:graphic>
      </p:graphicFrame>
      <p:sp>
        <p:nvSpPr>
          <p:cNvPr id="5" name="Content Placeholder 4"/>
          <p:cNvSpPr>
            <a:spLocks noGrp="1"/>
          </p:cNvSpPr>
          <p:nvPr>
            <p:ph idx="14"/>
          </p:nvPr>
        </p:nvSpPr>
        <p:spPr>
          <a:xfrm>
            <a:off x="457200" y="5791200"/>
            <a:ext cx="4648200" cy="441593"/>
          </a:xfrm>
        </p:spPr>
        <p:txBody>
          <a:bodyPr/>
          <a:lstStyle/>
          <a:p>
            <a:pPr marL="0" indent="0">
              <a:buNone/>
            </a:pPr>
            <a:r>
              <a:rPr lang="en-IN" sz="2400" dirty="0"/>
              <a:t>The error in the approximation is</a:t>
            </a:r>
            <a:endParaRPr lang="en-US" sz="2400" b="1" dirty="0"/>
          </a:p>
        </p:txBody>
      </p:sp>
    </p:spTree>
    <p:extLst>
      <p:ext uri="{BB962C8B-B14F-4D97-AF65-F5344CB8AC3E}">
        <p14:creationId xmlns:p14="http://schemas.microsoft.com/office/powerpoint/2010/main" val="125499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IN" sz="3400" dirty="0"/>
              <a:t>Taylor’s Formula for Functions of Two Variables </a:t>
            </a:r>
            <a:r>
              <a:rPr lang="en-IN" sz="2000" b="0" dirty="0"/>
              <a:t>(5 of 5)</a:t>
            </a:r>
          </a:p>
        </p:txBody>
      </p:sp>
      <p:sp>
        <p:nvSpPr>
          <p:cNvPr id="3" name="Content Placeholder 2"/>
          <p:cNvSpPr>
            <a:spLocks noGrp="1"/>
          </p:cNvSpPr>
          <p:nvPr>
            <p:ph idx="1"/>
          </p:nvPr>
        </p:nvSpPr>
        <p:spPr>
          <a:xfrm>
            <a:off x="457200" y="1600200"/>
            <a:ext cx="3352800" cy="434340"/>
          </a:xfrm>
        </p:spPr>
        <p:txBody>
          <a:bodyPr/>
          <a:lstStyle/>
          <a:p>
            <a:pPr marL="0" indent="0">
              <a:buNone/>
            </a:pPr>
            <a:r>
              <a:rPr lang="en-IN" sz="2400" b="1" dirty="0"/>
              <a:t>Solution </a:t>
            </a:r>
            <a:r>
              <a:rPr lang="en-US" sz="2400" b="1" dirty="0"/>
              <a:t>(concluded):</a:t>
            </a:r>
          </a:p>
        </p:txBody>
      </p:sp>
      <p:graphicFrame>
        <p:nvGraphicFramePr>
          <p:cNvPr id="14" name="Object 13" descr="E of x and y = 1 sixth left parenthesis x cubed, f sub start expression x x x end expression + 3 x squared y f sub start expression x x y end expression + 3 x y squared, f sub start expression x y y end expression + y cubed, f sub start expression y y y end expression right parenthesis, given (c x, c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97774" y="2109331"/>
          <a:ext cx="7548452" cy="895501"/>
        </p:xfrm>
        <a:graphic>
          <a:graphicData uri="http://schemas.openxmlformats.org/presentationml/2006/ole">
            <mc:AlternateContent xmlns:mc="http://schemas.openxmlformats.org/markup-compatibility/2006">
              <mc:Choice xmlns:v="urn:schemas-microsoft-com:vml" Requires="v">
                <p:oleObj spid="_x0000_s62498" name="Equation" r:id="rId3" imgW="6654600" imgH="914400" progId="Equation.DSMT4">
                  <p:embed/>
                </p:oleObj>
              </mc:Choice>
              <mc:Fallback>
                <p:oleObj name="Equation" r:id="rId3" imgW="6654600" imgH="914400" progId="Equation.DSMT4">
                  <p:embed/>
                  <p:pic>
                    <p:nvPicPr>
                      <p:cNvPr id="14" name="Object 13" descr="E of x and y = 1 sixth left parenthesis x cubed, f sub start expression x x x end expression + 3 x squared y f sub start expression x x y end expression + 3 x y squared, f sub start expression x y y end expression + y cubed, f sub start expression y y y end expression right parenthesis, given (c x, c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797774" y="2109331"/>
                        <a:ext cx="7548452" cy="895501"/>
                      </a:xfrm>
                      <a:prstGeom prst="rect">
                        <a:avLst/>
                      </a:prstGeom>
                    </p:spPr>
                  </p:pic>
                </p:oleObj>
              </mc:Fallback>
            </mc:AlternateContent>
          </a:graphicData>
        </a:graphic>
      </p:graphicFrame>
      <p:sp>
        <p:nvSpPr>
          <p:cNvPr id="4" name="Content Placeholder 3"/>
          <p:cNvSpPr>
            <a:spLocks noGrp="1"/>
          </p:cNvSpPr>
          <p:nvPr>
            <p:ph idx="13"/>
          </p:nvPr>
        </p:nvSpPr>
        <p:spPr>
          <a:xfrm>
            <a:off x="457200" y="3078097"/>
            <a:ext cx="7620000" cy="819819"/>
          </a:xfrm>
        </p:spPr>
        <p:txBody>
          <a:bodyPr/>
          <a:lstStyle/>
          <a:p>
            <a:pPr marL="0" indent="0">
              <a:buNone/>
            </a:pPr>
            <a:r>
              <a:rPr lang="en-IN" sz="2400" dirty="0"/>
              <a:t>The third derivatives never exceed 1 in absolute value because they are products of sines and cosines. Also,</a:t>
            </a:r>
          </a:p>
        </p:txBody>
      </p:sp>
      <p:graphicFrame>
        <p:nvGraphicFramePr>
          <p:cNvPr id="15" name="Object 14" descr="absolute value of x is less than or equal to 0.1 and absolute value of y is less than or equal to 0.1.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8217" y="3995014"/>
          <a:ext cx="2922587" cy="439738"/>
        </p:xfrm>
        <a:graphic>
          <a:graphicData uri="http://schemas.openxmlformats.org/presentationml/2006/ole">
            <mc:AlternateContent xmlns:mc="http://schemas.openxmlformats.org/markup-compatibility/2006">
              <mc:Choice xmlns:v="urn:schemas-microsoft-com:vml" Requires="v">
                <p:oleObj spid="_x0000_s62499" name="Equation" r:id="rId5" imgW="2476440" imgH="431640" progId="Equation.DSMT4">
                  <p:embed/>
                </p:oleObj>
              </mc:Choice>
              <mc:Fallback>
                <p:oleObj name="Equation" r:id="rId5" imgW="2476440" imgH="431640" progId="Equation.DSMT4">
                  <p:embed/>
                  <p:pic>
                    <p:nvPicPr>
                      <p:cNvPr id="15" name="Object 14" descr="absolute value of x is less than or equal to 0.1 and absolute value of y is less than or equal to 0.1.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68217" y="3995014"/>
                        <a:ext cx="2922587" cy="439738"/>
                      </a:xfrm>
                      <a:prstGeom prst="rect">
                        <a:avLst/>
                      </a:prstGeom>
                    </p:spPr>
                  </p:pic>
                </p:oleObj>
              </mc:Fallback>
            </mc:AlternateContent>
          </a:graphicData>
        </a:graphic>
      </p:graphicFrame>
      <p:sp>
        <p:nvSpPr>
          <p:cNvPr id="5" name="Content Placeholder 4"/>
          <p:cNvSpPr>
            <a:spLocks noGrp="1"/>
          </p:cNvSpPr>
          <p:nvPr>
            <p:ph idx="14"/>
          </p:nvPr>
        </p:nvSpPr>
        <p:spPr>
          <a:xfrm>
            <a:off x="3581399" y="3995014"/>
            <a:ext cx="1295401" cy="439738"/>
          </a:xfrm>
        </p:spPr>
        <p:txBody>
          <a:bodyPr/>
          <a:lstStyle/>
          <a:p>
            <a:pPr marL="0" indent="0">
              <a:buNone/>
            </a:pPr>
            <a:r>
              <a:rPr lang="en-IN" sz="2400" dirty="0"/>
              <a:t>Hence</a:t>
            </a:r>
          </a:p>
        </p:txBody>
      </p:sp>
      <p:graphicFrame>
        <p:nvGraphicFramePr>
          <p:cNvPr id="16" name="Object 15" descr="absolute value of E of x and y is less than or equal to 1 sixth left parenthesis left parenthesis 0.1 right parenthesis cubed + 3 left parenthesis 0.1 right parenthesis cubed + 3 left parenthesis 0.1 right parenthesis cubed + left parenthesis 0.1 right parenthesis cubed right parenthesis = 8 sixths, left parenthesis 0.1 right parenthesis cubed is less than or equal to 0.0013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7181" y="4543796"/>
          <a:ext cx="8342019" cy="655989"/>
        </p:xfrm>
        <a:graphic>
          <a:graphicData uri="http://schemas.openxmlformats.org/presentationml/2006/ole">
            <mc:AlternateContent xmlns:mc="http://schemas.openxmlformats.org/markup-compatibility/2006">
              <mc:Choice xmlns:v="urn:schemas-microsoft-com:vml" Requires="v">
                <p:oleObj spid="_x0000_s62500" name="Equation" r:id="rId7" imgW="8089560" imgH="736560" progId="Equation.DSMT4">
                  <p:embed/>
                </p:oleObj>
              </mc:Choice>
              <mc:Fallback>
                <p:oleObj name="Equation" r:id="rId7" imgW="8089560" imgH="736560" progId="Equation.DSMT4">
                  <p:embed/>
                  <p:pic>
                    <p:nvPicPr>
                      <p:cNvPr id="16" name="Object 15" descr="absolute value of E of x and y is less than or equal to 1 sixth left parenthesis left parenthesis 0.1 right parenthesis cubed + 3 left parenthesis 0.1 right parenthesis cubed + 3 left parenthesis 0.1 right parenthesis cubed + left parenthesis 0.1 right parenthesis cubed right parenthesis = 8 sixths, left parenthesis 0.1 right parenthesis cubed is less than or equal to 0.00134">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97181" y="4543796"/>
                        <a:ext cx="8342019" cy="655989"/>
                      </a:xfrm>
                      <a:prstGeom prst="rect">
                        <a:avLst/>
                      </a:prstGeom>
                    </p:spPr>
                  </p:pic>
                </p:oleObj>
              </mc:Fallback>
            </mc:AlternateContent>
          </a:graphicData>
        </a:graphic>
      </p:graphicFrame>
      <p:sp>
        <p:nvSpPr>
          <p:cNvPr id="6" name="Content Placeholder 5"/>
          <p:cNvSpPr>
            <a:spLocks noGrp="1"/>
          </p:cNvSpPr>
          <p:nvPr>
            <p:ph idx="15"/>
          </p:nvPr>
        </p:nvSpPr>
        <p:spPr>
          <a:xfrm>
            <a:off x="497180" y="5308828"/>
            <a:ext cx="7046619" cy="415833"/>
          </a:xfrm>
        </p:spPr>
        <p:txBody>
          <a:bodyPr/>
          <a:lstStyle/>
          <a:p>
            <a:pPr marL="0" indent="0">
              <a:buNone/>
            </a:pPr>
            <a:r>
              <a:rPr lang="en-IN" sz="2400" dirty="0"/>
              <a:t>(rounded up). The error will not exceed 0.00134 if</a:t>
            </a:r>
          </a:p>
        </p:txBody>
      </p:sp>
      <p:graphicFrame>
        <p:nvGraphicFramePr>
          <p:cNvPr id="17" name="Object 16" descr="absolute value of x is less than or equal to 0.1 and absolute value of y is less than or equal to 0.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97180" y="5791200"/>
          <a:ext cx="2922587" cy="439738"/>
        </p:xfrm>
        <a:graphic>
          <a:graphicData uri="http://schemas.openxmlformats.org/presentationml/2006/ole">
            <mc:AlternateContent xmlns:mc="http://schemas.openxmlformats.org/markup-compatibility/2006">
              <mc:Choice xmlns:v="urn:schemas-microsoft-com:vml" Requires="v">
                <p:oleObj spid="_x0000_s62501" name="Equation" r:id="rId9" imgW="2476440" imgH="431640" progId="Equation.DSMT4">
                  <p:embed/>
                </p:oleObj>
              </mc:Choice>
              <mc:Fallback>
                <p:oleObj name="Equation" r:id="rId9" imgW="2476440" imgH="431640" progId="Equation.DSMT4">
                  <p:embed/>
                  <p:pic>
                    <p:nvPicPr>
                      <p:cNvPr id="17" name="Object 16" descr="absolute value of x is less than or equal to 0.1 and absolute value of y is less than or equal to 0.1.">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497180" y="5791200"/>
                        <a:ext cx="2922587" cy="439738"/>
                      </a:xfrm>
                      <a:prstGeom prst="rect">
                        <a:avLst/>
                      </a:prstGeom>
                    </p:spPr>
                  </p:pic>
                </p:oleObj>
              </mc:Fallback>
            </mc:AlternateContent>
          </a:graphicData>
        </a:graphic>
      </p:graphicFrame>
    </p:spTree>
    <p:extLst>
      <p:ext uri="{BB962C8B-B14F-4D97-AF65-F5344CB8AC3E}">
        <p14:creationId xmlns:p14="http://schemas.microsoft.com/office/powerpoint/2010/main" val="72620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Constrained Maxima and Minima </a:t>
            </a:r>
            <a:r>
              <a:rPr lang="en-IN" sz="2000" b="0" dirty="0"/>
              <a:t>(1 of 4)</a:t>
            </a:r>
          </a:p>
        </p:txBody>
      </p:sp>
      <p:sp>
        <p:nvSpPr>
          <p:cNvPr id="3" name="Content Placeholder 2"/>
          <p:cNvSpPr>
            <a:spLocks noGrp="1"/>
          </p:cNvSpPr>
          <p:nvPr>
            <p:ph idx="1"/>
          </p:nvPr>
        </p:nvSpPr>
        <p:spPr>
          <a:xfrm>
            <a:off x="457200" y="1600201"/>
            <a:ext cx="3505200" cy="437920"/>
          </a:xfrm>
        </p:spPr>
        <p:txBody>
          <a:bodyPr/>
          <a:lstStyle/>
          <a:p>
            <a:pPr marL="0" indent="0">
              <a:buNone/>
            </a:pPr>
            <a:r>
              <a:rPr lang="en-IN" sz="2400" b="1" dirty="0"/>
              <a:t>Example:</a:t>
            </a:r>
            <a:r>
              <a:rPr lang="en-IN" sz="2400" dirty="0"/>
              <a:t> Find the point</a:t>
            </a:r>
          </a:p>
        </p:txBody>
      </p:sp>
      <p:graphicFrame>
        <p:nvGraphicFramePr>
          <p:cNvPr id="14" name="Object 13" descr="p of start expre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50610" y="1622298"/>
          <a:ext cx="1483459" cy="371692"/>
        </p:xfrm>
        <a:graphic>
          <a:graphicData uri="http://schemas.openxmlformats.org/presentationml/2006/ole">
            <mc:AlternateContent xmlns:mc="http://schemas.openxmlformats.org/markup-compatibility/2006">
              <mc:Choice xmlns:v="urn:schemas-microsoft-com:vml" Requires="v">
                <p:oleObj spid="_x0000_s38962" name="Equation" r:id="rId3" imgW="1143000" imgH="342720" progId="Equation.DSMT4">
                  <p:embed/>
                </p:oleObj>
              </mc:Choice>
              <mc:Fallback>
                <p:oleObj name="Equation" r:id="rId3" imgW="1143000" imgH="342720" progId="Equation.DSMT4">
                  <p:embed/>
                  <p:pic>
                    <p:nvPicPr>
                      <p:cNvPr id="14" name="Object 13" descr="p of start expression x, y, and z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050610" y="1622298"/>
                        <a:ext cx="1483459" cy="371692"/>
                      </a:xfrm>
                      <a:prstGeom prst="rect">
                        <a:avLst/>
                      </a:prstGeom>
                    </p:spPr>
                  </p:pic>
                </p:oleObj>
              </mc:Fallback>
            </mc:AlternateContent>
          </a:graphicData>
        </a:graphic>
      </p:graphicFrame>
      <p:sp>
        <p:nvSpPr>
          <p:cNvPr id="4" name="Content Placeholder 3"/>
          <p:cNvSpPr>
            <a:spLocks noGrp="1"/>
          </p:cNvSpPr>
          <p:nvPr>
            <p:ph idx="13"/>
          </p:nvPr>
        </p:nvSpPr>
        <p:spPr>
          <a:xfrm>
            <a:off x="5622279" y="1600202"/>
            <a:ext cx="1921521" cy="437919"/>
          </a:xfrm>
        </p:spPr>
        <p:txBody>
          <a:bodyPr/>
          <a:lstStyle/>
          <a:p>
            <a:pPr marL="0" indent="0">
              <a:buNone/>
            </a:pPr>
            <a:r>
              <a:rPr lang="en-IN" sz="2400" dirty="0"/>
              <a:t>on the plane</a:t>
            </a:r>
          </a:p>
        </p:txBody>
      </p:sp>
      <p:graphicFrame>
        <p:nvGraphicFramePr>
          <p:cNvPr id="15" name="Object 14" descr="2 x + y minus z minus 5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161966"/>
          <a:ext cx="2684463" cy="371475"/>
        </p:xfrm>
        <a:graphic>
          <a:graphicData uri="http://schemas.openxmlformats.org/presentationml/2006/ole">
            <mc:AlternateContent xmlns:mc="http://schemas.openxmlformats.org/markup-compatibility/2006">
              <mc:Choice xmlns:v="urn:schemas-microsoft-com:vml" Requires="v">
                <p:oleObj spid="_x0000_s38963" name="Equation" r:id="rId5" imgW="2070000" imgH="342720" progId="Equation.DSMT4">
                  <p:embed/>
                </p:oleObj>
              </mc:Choice>
              <mc:Fallback>
                <p:oleObj name="Equation" r:id="rId5" imgW="2070000" imgH="342720" progId="Equation.DSMT4">
                  <p:embed/>
                  <p:pic>
                    <p:nvPicPr>
                      <p:cNvPr id="15" name="Object 14" descr="2 x + y minus z minus 5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161966"/>
                        <a:ext cx="2684463" cy="371475"/>
                      </a:xfrm>
                      <a:prstGeom prst="rect">
                        <a:avLst/>
                      </a:prstGeom>
                    </p:spPr>
                  </p:pic>
                </p:oleObj>
              </mc:Fallback>
            </mc:AlternateContent>
          </a:graphicData>
        </a:graphic>
      </p:graphicFrame>
      <p:sp>
        <p:nvSpPr>
          <p:cNvPr id="5" name="Content Placeholder 4"/>
          <p:cNvSpPr>
            <a:spLocks noGrp="1"/>
          </p:cNvSpPr>
          <p:nvPr>
            <p:ph idx="14"/>
          </p:nvPr>
        </p:nvSpPr>
        <p:spPr>
          <a:xfrm>
            <a:off x="3276599" y="2137400"/>
            <a:ext cx="3733801" cy="418474"/>
          </a:xfrm>
        </p:spPr>
        <p:txBody>
          <a:bodyPr/>
          <a:lstStyle/>
          <a:p>
            <a:pPr marL="0" indent="0">
              <a:buNone/>
            </a:pPr>
            <a:r>
              <a:rPr lang="en-IN" sz="2400" dirty="0"/>
              <a:t>that is closest to the origin.</a:t>
            </a:r>
          </a:p>
        </p:txBody>
      </p:sp>
      <p:sp>
        <p:nvSpPr>
          <p:cNvPr id="6" name="Content Placeholder 5"/>
          <p:cNvSpPr>
            <a:spLocks noGrp="1"/>
          </p:cNvSpPr>
          <p:nvPr>
            <p:ph idx="15"/>
          </p:nvPr>
        </p:nvSpPr>
        <p:spPr>
          <a:xfrm>
            <a:off x="457200" y="2787835"/>
            <a:ext cx="8077200" cy="793566"/>
          </a:xfrm>
        </p:spPr>
        <p:txBody>
          <a:bodyPr/>
          <a:lstStyle/>
          <a:p>
            <a:pPr marL="0" indent="0">
              <a:buNone/>
            </a:pPr>
            <a:r>
              <a:rPr lang="en-IN" sz="2400" b="1" dirty="0"/>
              <a:t>Solution:</a:t>
            </a:r>
            <a:r>
              <a:rPr lang="en-IN" sz="2400" dirty="0"/>
              <a:t> The problem asks us to find the minimum value of the function</a:t>
            </a:r>
          </a:p>
        </p:txBody>
      </p:sp>
      <p:graphicFrame>
        <p:nvGraphicFramePr>
          <p:cNvPr id="16" name="Object 15" descr="absolute value of start expression O P overline end expression = square root of start expression left parenthesis x minus 0 right parenthesis squared + left parenthesis y minus 0 right parenthesis squared + left parenthesis z minus 0 right parenthesis squared end expression = square root of start expression x squared + y squared + z squared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192330" y="3686628"/>
          <a:ext cx="6759340" cy="480186"/>
        </p:xfrm>
        <a:graphic>
          <a:graphicData uri="http://schemas.openxmlformats.org/presentationml/2006/ole">
            <mc:AlternateContent xmlns:mc="http://schemas.openxmlformats.org/markup-compatibility/2006">
              <mc:Choice xmlns:v="urn:schemas-microsoft-com:vml" Requires="v">
                <p:oleObj spid="_x0000_s38964" name="Equation" r:id="rId7" imgW="6324480" imgH="520560" progId="Equation.DSMT4">
                  <p:embed/>
                </p:oleObj>
              </mc:Choice>
              <mc:Fallback>
                <p:oleObj name="Equation" r:id="rId7" imgW="6324480" imgH="520560" progId="Equation.DSMT4">
                  <p:embed/>
                  <p:pic>
                    <p:nvPicPr>
                      <p:cNvPr id="16" name="Object 15" descr="absolute value of start expression O P overline end expression = square root of start expression left parenthesis x minus 0 right parenthesis squared + left parenthesis y minus 0 right parenthesis squared + left parenthesis z minus 0 right parenthesis squared end expression = square root of start expression x squared + y squared + z squared end expression">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192330" y="3686628"/>
                        <a:ext cx="6759340" cy="480186"/>
                      </a:xfrm>
                      <a:prstGeom prst="rect">
                        <a:avLst/>
                      </a:prstGeom>
                    </p:spPr>
                  </p:pic>
                </p:oleObj>
              </mc:Fallback>
            </mc:AlternateContent>
          </a:graphicData>
        </a:graphic>
      </p:graphicFrame>
      <p:sp>
        <p:nvSpPr>
          <p:cNvPr id="7" name="Content Placeholder 6"/>
          <p:cNvSpPr>
            <a:spLocks noGrp="1"/>
          </p:cNvSpPr>
          <p:nvPr>
            <p:ph idx="16"/>
          </p:nvPr>
        </p:nvSpPr>
        <p:spPr>
          <a:xfrm>
            <a:off x="443753" y="4324916"/>
            <a:ext cx="4204448" cy="422592"/>
          </a:xfrm>
        </p:spPr>
        <p:txBody>
          <a:bodyPr/>
          <a:lstStyle/>
          <a:p>
            <a:pPr marL="0" indent="0">
              <a:buNone/>
            </a:pPr>
            <a:r>
              <a:rPr lang="en-IN" sz="2400" dirty="0"/>
              <a:t>subject to the constraint that</a:t>
            </a:r>
          </a:p>
        </p:txBody>
      </p:sp>
      <p:graphicFrame>
        <p:nvGraphicFramePr>
          <p:cNvPr id="17" name="Object 16" descr="2 x + y minus z minus 5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88494" y="4833814"/>
          <a:ext cx="2767013" cy="371475"/>
        </p:xfrm>
        <a:graphic>
          <a:graphicData uri="http://schemas.openxmlformats.org/presentationml/2006/ole">
            <mc:AlternateContent xmlns:mc="http://schemas.openxmlformats.org/markup-compatibility/2006">
              <mc:Choice xmlns:v="urn:schemas-microsoft-com:vml" Requires="v">
                <p:oleObj spid="_x0000_s38965" name="Equation" r:id="rId9" imgW="2133360" imgH="342720" progId="Equation.DSMT4">
                  <p:embed/>
                </p:oleObj>
              </mc:Choice>
              <mc:Fallback>
                <p:oleObj name="Equation" r:id="rId9" imgW="2133360" imgH="342720" progId="Equation.DSMT4">
                  <p:embed/>
                  <p:pic>
                    <p:nvPicPr>
                      <p:cNvPr id="17" name="Object 16" descr="2 x + y minus z minus 5 = 0.">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3188494" y="4833814"/>
                        <a:ext cx="2767013" cy="371475"/>
                      </a:xfrm>
                      <a:prstGeom prst="rect">
                        <a:avLst/>
                      </a:prstGeom>
                    </p:spPr>
                  </p:pic>
                </p:oleObj>
              </mc:Fallback>
            </mc:AlternateContent>
          </a:graphicData>
        </a:graphic>
      </p:graphicFrame>
      <p:sp>
        <p:nvSpPr>
          <p:cNvPr id="8" name="Content Placeholder 7"/>
          <p:cNvSpPr>
            <a:spLocks noGrp="1"/>
          </p:cNvSpPr>
          <p:nvPr>
            <p:ph idx="17"/>
          </p:nvPr>
        </p:nvSpPr>
        <p:spPr>
          <a:xfrm>
            <a:off x="457200" y="5398276"/>
            <a:ext cx="914400" cy="403914"/>
          </a:xfrm>
        </p:spPr>
        <p:txBody>
          <a:bodyPr/>
          <a:lstStyle/>
          <a:p>
            <a:pPr marL="0" indent="0">
              <a:buNone/>
            </a:pPr>
            <a:r>
              <a:rPr lang="en-IN" sz="2400" dirty="0"/>
              <a:t>Since</a:t>
            </a:r>
          </a:p>
        </p:txBody>
      </p:sp>
      <p:graphicFrame>
        <p:nvGraphicFramePr>
          <p:cNvPr id="18" name="Object 17" descr="absolute value of start expression O P overline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34468" y="5356850"/>
          <a:ext cx="593742" cy="464731"/>
        </p:xfrm>
        <a:graphic>
          <a:graphicData uri="http://schemas.openxmlformats.org/presentationml/2006/ole">
            <mc:AlternateContent xmlns:mc="http://schemas.openxmlformats.org/markup-compatibility/2006">
              <mc:Choice xmlns:v="urn:schemas-microsoft-com:vml" Requires="v">
                <p:oleObj spid="_x0000_s38966" name="Equation" r:id="rId11" imgW="545760" imgH="495000" progId="Equation.DSMT4">
                  <p:embed/>
                </p:oleObj>
              </mc:Choice>
              <mc:Fallback>
                <p:oleObj name="Equation" r:id="rId11" imgW="545760" imgH="495000" progId="Equation.DSMT4">
                  <p:embed/>
                  <p:pic>
                    <p:nvPicPr>
                      <p:cNvPr id="18" name="Object 17" descr="absolute value of start expression O P overline end expression">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434468" y="5356850"/>
                        <a:ext cx="593742" cy="464731"/>
                      </a:xfrm>
                      <a:prstGeom prst="rect">
                        <a:avLst/>
                      </a:prstGeom>
                    </p:spPr>
                  </p:pic>
                </p:oleObj>
              </mc:Fallback>
            </mc:AlternateContent>
          </a:graphicData>
        </a:graphic>
      </p:graphicFrame>
      <p:sp>
        <p:nvSpPr>
          <p:cNvPr id="9" name="Content Placeholder 8"/>
          <p:cNvSpPr>
            <a:spLocks noGrp="1"/>
          </p:cNvSpPr>
          <p:nvPr>
            <p:ph idx="18"/>
          </p:nvPr>
        </p:nvSpPr>
        <p:spPr>
          <a:xfrm>
            <a:off x="2119653" y="5389900"/>
            <a:ext cx="6595722" cy="405863"/>
          </a:xfrm>
        </p:spPr>
        <p:txBody>
          <a:bodyPr/>
          <a:lstStyle/>
          <a:p>
            <a:pPr marL="0" indent="0">
              <a:buNone/>
            </a:pPr>
            <a:r>
              <a:rPr lang="en-IN" sz="2400" dirty="0"/>
              <a:t>has a minimum value wherever the function</a:t>
            </a:r>
          </a:p>
        </p:txBody>
      </p:sp>
      <p:graphicFrame>
        <p:nvGraphicFramePr>
          <p:cNvPr id="19" name="Object 18" descr="F of start expression x, y, and z end expression = x squared + y squared + z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94795" y="5859041"/>
          <a:ext cx="3706812" cy="441325"/>
        </p:xfrm>
        <a:graphic>
          <a:graphicData uri="http://schemas.openxmlformats.org/presentationml/2006/ole">
            <mc:AlternateContent xmlns:mc="http://schemas.openxmlformats.org/markup-compatibility/2006">
              <mc:Choice xmlns:v="urn:schemas-microsoft-com:vml" Requires="v">
                <p:oleObj spid="_x0000_s38967" name="Equation" r:id="rId13" imgW="2857320" imgH="406080" progId="Equation.DSMT4">
                  <p:embed/>
                </p:oleObj>
              </mc:Choice>
              <mc:Fallback>
                <p:oleObj name="Equation" r:id="rId13" imgW="2857320" imgH="406080" progId="Equation.DSMT4">
                  <p:embed/>
                  <p:pic>
                    <p:nvPicPr>
                      <p:cNvPr id="19" name="Object 18" descr="F of start expression x, y, and z end expression = x squared + y squared + z squared">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794795" y="5859041"/>
                        <a:ext cx="3706812" cy="441325"/>
                      </a:xfrm>
                      <a:prstGeom prst="rect">
                        <a:avLst/>
                      </a:prstGeom>
                    </p:spPr>
                  </p:pic>
                </p:oleObj>
              </mc:Fallback>
            </mc:AlternateContent>
          </a:graphicData>
        </a:graphic>
      </p:graphicFrame>
    </p:spTree>
    <p:extLst>
      <p:ext uri="{BB962C8B-B14F-4D97-AF65-F5344CB8AC3E}">
        <p14:creationId xmlns:p14="http://schemas.microsoft.com/office/powerpoint/2010/main" val="3211171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Section 14.10 </a:t>
            </a:r>
            <a:r>
              <a:rPr lang="en-IN" dirty="0"/>
              <a:t>Partial Derivatives with Constrained Variables</a:t>
            </a:r>
          </a:p>
        </p:txBody>
      </p:sp>
    </p:spTree>
    <p:extLst>
      <p:ext uri="{BB962C8B-B14F-4D97-AF65-F5344CB8AC3E}">
        <p14:creationId xmlns:p14="http://schemas.microsoft.com/office/powerpoint/2010/main" val="2723452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(1 of 6)</a:t>
            </a:r>
          </a:p>
        </p:txBody>
      </p:sp>
      <p:sp>
        <p:nvSpPr>
          <p:cNvPr id="3" name="Content Placeholder 2"/>
          <p:cNvSpPr>
            <a:spLocks noGrp="1"/>
          </p:cNvSpPr>
          <p:nvPr>
            <p:ph idx="1"/>
          </p:nvPr>
        </p:nvSpPr>
        <p:spPr>
          <a:xfrm>
            <a:off x="457200" y="1600201"/>
            <a:ext cx="2209800" cy="415886"/>
          </a:xfrm>
        </p:spPr>
        <p:txBody>
          <a:bodyPr/>
          <a:lstStyle/>
          <a:p>
            <a:pPr marL="0" indent="0">
              <a:buNone/>
            </a:pPr>
            <a:r>
              <a:rPr lang="en-IN" sz="2400" b="1" dirty="0"/>
              <a:t>Example:</a:t>
            </a:r>
            <a:r>
              <a:rPr lang="en-IN" sz="2400" dirty="0"/>
              <a:t> Find</a:t>
            </a:r>
          </a:p>
        </p:txBody>
      </p:sp>
      <p:graphicFrame>
        <p:nvGraphicFramePr>
          <p:cNvPr id="14" name="Object 13" descr="partial derivative of w with respect to partial derivative of x, if w = x squared + y squared + z squared and z =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19400" y="1468891"/>
          <a:ext cx="5951538" cy="828675"/>
        </p:xfrm>
        <a:graphic>
          <a:graphicData uri="http://schemas.openxmlformats.org/presentationml/2006/ole">
            <mc:AlternateContent xmlns:mc="http://schemas.openxmlformats.org/markup-compatibility/2006">
              <mc:Choice xmlns:v="urn:schemas-microsoft-com:vml" Requires="v">
                <p:oleObj spid="_x0000_s63498" name="Equation" r:id="rId3" imgW="4584600" imgH="736560" progId="Equation.DSMT4">
                  <p:embed/>
                </p:oleObj>
              </mc:Choice>
              <mc:Fallback>
                <p:oleObj name="Equation" r:id="rId3" imgW="4584600" imgH="736560" progId="Equation.DSMT4">
                  <p:embed/>
                  <p:pic>
                    <p:nvPicPr>
                      <p:cNvPr id="14" name="Object 13" descr="partial derivative of w with respect to partial derivative of x, if w = x squared + y squared + z squared and z = x squared + y squared.">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819400" y="1468891"/>
                        <a:ext cx="5951538" cy="828675"/>
                      </a:xfrm>
                      <a:prstGeom prst="rect">
                        <a:avLst/>
                      </a:prstGeom>
                    </p:spPr>
                  </p:pic>
                </p:oleObj>
              </mc:Fallback>
            </mc:AlternateContent>
          </a:graphicData>
        </a:graphic>
      </p:graphicFrame>
      <p:sp>
        <p:nvSpPr>
          <p:cNvPr id="15" name="Content Placeholder 14"/>
          <p:cNvSpPr>
            <a:spLocks noGrp="1"/>
          </p:cNvSpPr>
          <p:nvPr>
            <p:ph idx="13"/>
          </p:nvPr>
        </p:nvSpPr>
        <p:spPr>
          <a:xfrm>
            <a:off x="457200" y="2493676"/>
            <a:ext cx="8229600" cy="1554632"/>
          </a:xfrm>
        </p:spPr>
        <p:txBody>
          <a:bodyPr/>
          <a:lstStyle/>
          <a:p>
            <a:pPr marL="0" indent="0">
              <a:buNone/>
            </a:pPr>
            <a:r>
              <a:rPr lang="en-IN" sz="2400" b="1" dirty="0"/>
              <a:t>Solution:</a:t>
            </a:r>
            <a:r>
              <a:rPr lang="en-IN" sz="2400" dirty="0"/>
              <a:t> We are given two equations in the four unknowns </a:t>
            </a:r>
            <a:r>
              <a:rPr lang="en-IN" sz="2400" i="1" dirty="0"/>
              <a:t>x</a:t>
            </a:r>
            <a:r>
              <a:rPr lang="en-IN" sz="2400" dirty="0"/>
              <a:t>, </a:t>
            </a:r>
            <a:r>
              <a:rPr lang="en-IN" sz="2400" i="1" dirty="0"/>
              <a:t>y</a:t>
            </a:r>
            <a:r>
              <a:rPr lang="en-IN" sz="2400" dirty="0"/>
              <a:t>, </a:t>
            </a:r>
            <a:r>
              <a:rPr lang="en-IN" sz="2400" i="1" dirty="0"/>
              <a:t>z</a:t>
            </a:r>
            <a:r>
              <a:rPr lang="en-IN" sz="2400" dirty="0"/>
              <a:t>, and </a:t>
            </a:r>
            <a:r>
              <a:rPr lang="en-IN" sz="2400" i="1" dirty="0"/>
              <a:t>w</a:t>
            </a:r>
            <a:r>
              <a:rPr lang="en-IN" sz="2400" dirty="0"/>
              <a:t>. Like many such systems, this one can be solved for two of the unknowns (the dependent variables) in terms of the others (the independent variables).</a:t>
            </a:r>
            <a:endParaRPr lang="en-US" sz="2400" b="1" dirty="0"/>
          </a:p>
        </p:txBody>
      </p:sp>
      <p:graphicFrame>
        <p:nvGraphicFramePr>
          <p:cNvPr id="16" name="Table 15"/>
          <p:cNvGraphicFramePr>
            <a:graphicFrameLocks noGrp="1"/>
          </p:cNvGraphicFramePr>
          <p:nvPr>
            <p:extLst>
              <p:ext uri="{D42A27DB-BD31-4B8C-83A1-F6EECF244321}">
                <p14:modId xmlns:p14="http://schemas.microsoft.com/office/powerpoint/2010/main" val="3743467018"/>
              </p:ext>
            </p:extLst>
          </p:nvPr>
        </p:nvGraphicFramePr>
        <p:xfrm>
          <a:off x="1981200" y="4373880"/>
          <a:ext cx="5181600" cy="1112520"/>
        </p:xfrm>
        <a:graphic>
          <a:graphicData uri="http://schemas.openxmlformats.org/drawingml/2006/table">
            <a:tbl>
              <a:tblPr firstRow="1" firstCol="1" bandRow="1">
                <a:tableStyleId>{2D5ABB26-0587-4C30-8999-92F81FD0307C}</a:tableStyleId>
              </a:tblPr>
              <a:tblGrid>
                <a:gridCol w="1727200">
                  <a:extLst>
                    <a:ext uri="{9D8B030D-6E8A-4147-A177-3AD203B41FA5}">
                      <a16:colId xmlns:a16="http://schemas.microsoft.com/office/drawing/2014/main" val="1297033600"/>
                    </a:ext>
                  </a:extLst>
                </a:gridCol>
                <a:gridCol w="1727200">
                  <a:extLst>
                    <a:ext uri="{9D8B030D-6E8A-4147-A177-3AD203B41FA5}">
                      <a16:colId xmlns:a16="http://schemas.microsoft.com/office/drawing/2014/main" val="1193160665"/>
                    </a:ext>
                  </a:extLst>
                </a:gridCol>
                <a:gridCol w="1727200">
                  <a:extLst>
                    <a:ext uri="{9D8B030D-6E8A-4147-A177-3AD203B41FA5}">
                      <a16:colId xmlns:a16="http://schemas.microsoft.com/office/drawing/2014/main" val="2694748667"/>
                    </a:ext>
                  </a:extLst>
                </a:gridCol>
              </a:tblGrid>
              <a:tr h="370840">
                <a:tc>
                  <a:txBody>
                    <a:bodyPr/>
                    <a:lstStyle/>
                    <a:p>
                      <a:r>
                        <a:rPr lang="en-US" sz="100" baseline="0" dirty="0">
                          <a:solidFill>
                            <a:schemeClr val="tx1"/>
                          </a:solidFill>
                        </a:rPr>
                        <a:t>Blank</a:t>
                      </a:r>
                      <a:endParaRPr lang="en-IN" sz="1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Dependent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Independent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6486916"/>
                  </a:ext>
                </a:extLst>
              </a:tr>
              <a:tr h="370840">
                <a:tc>
                  <a:txBody>
                    <a:bodyPr/>
                    <a:lstStyle/>
                    <a:p>
                      <a:r>
                        <a:rPr lang="en-US" dirty="0"/>
                        <a:t>Choice 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w</a:t>
                      </a:r>
                      <a:r>
                        <a:rPr lang="en-US" i="0" dirty="0"/>
                        <a:t>,</a:t>
                      </a:r>
                      <a:r>
                        <a:rPr lang="en-US" i="1" dirty="0"/>
                        <a:t> z</a:t>
                      </a:r>
                      <a:endParaRPr lang="en-IN"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x</a:t>
                      </a:r>
                      <a:r>
                        <a:rPr lang="en-US" i="0" dirty="0"/>
                        <a:t>,</a:t>
                      </a:r>
                      <a:r>
                        <a:rPr lang="en-US" i="1" dirty="0"/>
                        <a:t> y</a:t>
                      </a:r>
                      <a:endParaRPr lang="en-IN"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9084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Choice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w</a:t>
                      </a:r>
                      <a:r>
                        <a:rPr lang="en-US" i="0" dirty="0"/>
                        <a:t>,</a:t>
                      </a:r>
                      <a:r>
                        <a:rPr lang="en-US" i="1" dirty="0"/>
                        <a:t> y</a:t>
                      </a:r>
                      <a:endParaRPr lang="en-IN"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x</a:t>
                      </a:r>
                      <a:r>
                        <a:rPr lang="en-US" i="0" dirty="0"/>
                        <a:t>,</a:t>
                      </a:r>
                      <a:r>
                        <a:rPr lang="en-US" i="1" dirty="0"/>
                        <a:t> z</a:t>
                      </a:r>
                      <a:endParaRPr lang="en-IN"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155962"/>
                  </a:ext>
                </a:extLst>
              </a:tr>
            </a:tbl>
          </a:graphicData>
        </a:graphic>
      </p:graphicFrame>
    </p:spTree>
    <p:extLst>
      <p:ext uri="{BB962C8B-B14F-4D97-AF65-F5344CB8AC3E}">
        <p14:creationId xmlns:p14="http://schemas.microsoft.com/office/powerpoint/2010/main" val="1655015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(2 of 6)</a:t>
            </a:r>
          </a:p>
        </p:txBody>
      </p:sp>
      <p:sp>
        <p:nvSpPr>
          <p:cNvPr id="3" name="Content Placeholder 2"/>
          <p:cNvSpPr>
            <a:spLocks noGrp="1"/>
          </p:cNvSpPr>
          <p:nvPr>
            <p:ph idx="1"/>
          </p:nvPr>
        </p:nvSpPr>
        <p:spPr>
          <a:xfrm>
            <a:off x="457200" y="1600201"/>
            <a:ext cx="3429000" cy="404869"/>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9729" y="2133600"/>
            <a:ext cx="7922271" cy="807904"/>
          </a:xfrm>
        </p:spPr>
        <p:txBody>
          <a:bodyPr/>
          <a:lstStyle/>
          <a:p>
            <a:pPr marL="0" indent="0">
              <a:buNone/>
            </a:pPr>
            <a:r>
              <a:rPr lang="en-IN" sz="2400" dirty="0"/>
              <a:t>In the first case, the remaining dependent variable is </a:t>
            </a:r>
            <a:r>
              <a:rPr lang="en-IN" sz="2400" i="1" dirty="0"/>
              <a:t>z</a:t>
            </a:r>
            <a:r>
              <a:rPr lang="en-IN" sz="2400" dirty="0"/>
              <a:t>. We eliminate it from the first equation by replacing it by</a:t>
            </a:r>
          </a:p>
        </p:txBody>
      </p:sp>
      <p:graphicFrame>
        <p:nvGraphicFramePr>
          <p:cNvPr id="10" name="Object 9" descr="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0288" y="3011970"/>
          <a:ext cx="1151977" cy="426438"/>
        </p:xfrm>
        <a:graphic>
          <a:graphicData uri="http://schemas.openxmlformats.org/presentationml/2006/ole">
            <mc:AlternateContent xmlns:mc="http://schemas.openxmlformats.org/markup-compatibility/2006">
              <mc:Choice xmlns:v="urn:schemas-microsoft-com:vml" Requires="v">
                <p:oleObj spid="_x0000_s64546" name="Equation" r:id="rId3" imgW="952200" imgH="406080" progId="Equation.DSMT4">
                  <p:embed/>
                </p:oleObj>
              </mc:Choice>
              <mc:Fallback>
                <p:oleObj name="Equation" r:id="rId3" imgW="952200" imgH="406080" progId="Equation.DSMT4">
                  <p:embed/>
                  <p:pic>
                    <p:nvPicPr>
                      <p:cNvPr id="10" name="Object 9" descr="x squared + y squared.">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70288" y="3011970"/>
                        <a:ext cx="1151977" cy="426438"/>
                      </a:xfrm>
                      <a:prstGeom prst="rect">
                        <a:avLst/>
                      </a:prstGeom>
                    </p:spPr>
                  </p:pic>
                </p:oleObj>
              </mc:Fallback>
            </mc:AlternateContent>
          </a:graphicData>
        </a:graphic>
      </p:graphicFrame>
      <p:sp>
        <p:nvSpPr>
          <p:cNvPr id="5" name="Content Placeholder 4"/>
          <p:cNvSpPr>
            <a:spLocks noGrp="1"/>
          </p:cNvSpPr>
          <p:nvPr>
            <p:ph idx="14"/>
          </p:nvPr>
        </p:nvSpPr>
        <p:spPr>
          <a:xfrm>
            <a:off x="1752600" y="3041413"/>
            <a:ext cx="4648200" cy="443753"/>
          </a:xfrm>
        </p:spPr>
        <p:txBody>
          <a:bodyPr/>
          <a:lstStyle/>
          <a:p>
            <a:pPr marL="0" indent="0">
              <a:buNone/>
            </a:pPr>
            <a:r>
              <a:rPr lang="en-IN" sz="2400" dirty="0"/>
              <a:t>The resulting expression for </a:t>
            </a:r>
            <a:r>
              <a:rPr lang="en-IN" sz="2400" i="1" dirty="0"/>
              <a:t>w </a:t>
            </a:r>
            <a:r>
              <a:rPr lang="en-IN" sz="2400" dirty="0"/>
              <a:t>is</a:t>
            </a:r>
          </a:p>
        </p:txBody>
      </p:sp>
      <p:graphicFrame>
        <p:nvGraphicFramePr>
          <p:cNvPr id="11" name="Object 10" descr="w = x squared + y squared + z squared = x squared + y squared + left parenthesis x squared + y squared right parenthesis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752600" y="3581400"/>
          <a:ext cx="6002735" cy="655019"/>
        </p:xfrm>
        <a:graphic>
          <a:graphicData uri="http://schemas.openxmlformats.org/presentationml/2006/ole">
            <mc:AlternateContent xmlns:mc="http://schemas.openxmlformats.org/markup-compatibility/2006">
              <mc:Choice xmlns:v="urn:schemas-microsoft-com:vml" Requires="v">
                <p:oleObj spid="_x0000_s64547" name="Equation" r:id="rId5" imgW="4622760" imgH="583920" progId="Equation.DSMT4">
                  <p:embed/>
                </p:oleObj>
              </mc:Choice>
              <mc:Fallback>
                <p:oleObj name="Equation" r:id="rId5" imgW="4622760" imgH="583920" progId="Equation.DSMT4">
                  <p:embed/>
                  <p:pic>
                    <p:nvPicPr>
                      <p:cNvPr id="11" name="Object 10" descr="w = x squared + y squared + z squared = x squared + y squared + left parenthesis x squared + y squared right parenthesis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752600" y="3581400"/>
                        <a:ext cx="6002735" cy="655019"/>
                      </a:xfrm>
                      <a:prstGeom prst="rect">
                        <a:avLst/>
                      </a:prstGeom>
                    </p:spPr>
                  </p:pic>
                </p:oleObj>
              </mc:Fallback>
            </mc:AlternateContent>
          </a:graphicData>
        </a:graphic>
      </p:graphicFrame>
      <p:graphicFrame>
        <p:nvGraphicFramePr>
          <p:cNvPr id="12" name="Object 11" descr="equals x squared + y squared + x to the fourth power + 2 x squared, y squared + y to the fourth power">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86968" y="4344988"/>
          <a:ext cx="4238625" cy="455612"/>
        </p:xfrm>
        <a:graphic>
          <a:graphicData uri="http://schemas.openxmlformats.org/presentationml/2006/ole">
            <mc:AlternateContent xmlns:mc="http://schemas.openxmlformats.org/markup-compatibility/2006">
              <mc:Choice xmlns:v="urn:schemas-microsoft-com:vml" Requires="v">
                <p:oleObj spid="_x0000_s64548" name="Equation" r:id="rId7" imgW="3263760" imgH="406080" progId="Equation.DSMT4">
                  <p:embed/>
                </p:oleObj>
              </mc:Choice>
              <mc:Fallback>
                <p:oleObj name="Equation" r:id="rId7" imgW="3263760" imgH="406080" progId="Equation.DSMT4">
                  <p:embed/>
                  <p:pic>
                    <p:nvPicPr>
                      <p:cNvPr id="12" name="Object 11" descr="equals x squared + y squared + x to the fourth power + 2 x squared, y squared + y to the fourth power">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086968" y="4344988"/>
                        <a:ext cx="4238625" cy="455612"/>
                      </a:xfrm>
                      <a:prstGeom prst="rect">
                        <a:avLst/>
                      </a:prstGeom>
                    </p:spPr>
                  </p:pic>
                </p:oleObj>
              </mc:Fallback>
            </mc:AlternateContent>
          </a:graphicData>
        </a:graphic>
      </p:graphicFrame>
      <p:sp>
        <p:nvSpPr>
          <p:cNvPr id="6" name="Content Placeholder 5"/>
          <p:cNvSpPr>
            <a:spLocks noGrp="1"/>
          </p:cNvSpPr>
          <p:nvPr>
            <p:ph idx="15"/>
          </p:nvPr>
        </p:nvSpPr>
        <p:spPr>
          <a:xfrm>
            <a:off x="434789" y="4909169"/>
            <a:ext cx="2079811" cy="424832"/>
          </a:xfrm>
        </p:spPr>
        <p:txBody>
          <a:bodyPr/>
          <a:lstStyle/>
          <a:p>
            <a:pPr marL="0" indent="0">
              <a:buNone/>
            </a:pPr>
            <a:r>
              <a:rPr lang="en-IN" sz="2400" dirty="0"/>
              <a:t>and therefore</a:t>
            </a:r>
            <a:endParaRPr lang="en-US" sz="2400" b="1" dirty="0"/>
          </a:p>
        </p:txBody>
      </p:sp>
      <p:graphicFrame>
        <p:nvGraphicFramePr>
          <p:cNvPr id="13" name="Object 12" descr="partial derivative of w with respect to partial derivative of x = 2 x + 4 x cubed + 4 x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840831" y="5334001"/>
          <a:ext cx="3462338" cy="827088"/>
        </p:xfrm>
        <a:graphic>
          <a:graphicData uri="http://schemas.openxmlformats.org/presentationml/2006/ole">
            <mc:AlternateContent xmlns:mc="http://schemas.openxmlformats.org/markup-compatibility/2006">
              <mc:Choice xmlns:v="urn:schemas-microsoft-com:vml" Requires="v">
                <p:oleObj spid="_x0000_s64549" name="Equation" r:id="rId9" imgW="2666880" imgH="736560" progId="Equation.DSMT4">
                  <p:embed/>
                </p:oleObj>
              </mc:Choice>
              <mc:Fallback>
                <p:oleObj name="Equation" r:id="rId9" imgW="2666880" imgH="736560" progId="Equation.DSMT4">
                  <p:embed/>
                  <p:pic>
                    <p:nvPicPr>
                      <p:cNvPr id="13" name="Object 12" descr="partial derivative of w with respect to partial derivative of x = 2 x + 4 x cubed + 4 x y square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840831" y="5334001"/>
                        <a:ext cx="3462338" cy="827088"/>
                      </a:xfrm>
                      <a:prstGeom prst="rect">
                        <a:avLst/>
                      </a:prstGeom>
                    </p:spPr>
                  </p:pic>
                </p:oleObj>
              </mc:Fallback>
            </mc:AlternateContent>
          </a:graphicData>
        </a:graphic>
      </p:graphicFrame>
    </p:spTree>
    <p:extLst>
      <p:ext uri="{BB962C8B-B14F-4D97-AF65-F5344CB8AC3E}">
        <p14:creationId xmlns:p14="http://schemas.microsoft.com/office/powerpoint/2010/main" val="160841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(3 of 6)</a:t>
            </a:r>
          </a:p>
        </p:txBody>
      </p:sp>
      <p:sp>
        <p:nvSpPr>
          <p:cNvPr id="3" name="Content Placeholder 2"/>
          <p:cNvSpPr>
            <a:spLocks noGrp="1"/>
          </p:cNvSpPr>
          <p:nvPr>
            <p:ph idx="1"/>
          </p:nvPr>
        </p:nvSpPr>
        <p:spPr>
          <a:xfrm>
            <a:off x="457200" y="1600201"/>
            <a:ext cx="3200400" cy="404869"/>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7199" y="2177668"/>
            <a:ext cx="3090231" cy="411295"/>
          </a:xfrm>
        </p:spPr>
        <p:txBody>
          <a:bodyPr/>
          <a:lstStyle/>
          <a:p>
            <a:pPr marL="0" indent="0">
              <a:buNone/>
            </a:pPr>
            <a:r>
              <a:rPr lang="en-IN" sz="2400" dirty="0"/>
              <a:t>This is the formula for</a:t>
            </a:r>
          </a:p>
        </p:txBody>
      </p:sp>
      <p:graphicFrame>
        <p:nvGraphicFramePr>
          <p:cNvPr id="14" name="Object 13"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07471" y="2071003"/>
          <a:ext cx="424658" cy="622591"/>
        </p:xfrm>
        <a:graphic>
          <a:graphicData uri="http://schemas.openxmlformats.org/presentationml/2006/ole">
            <mc:AlternateContent xmlns:mc="http://schemas.openxmlformats.org/markup-compatibility/2006">
              <mc:Choice xmlns:v="urn:schemas-microsoft-com:vml" Requires="v">
                <p:oleObj spid="_x0000_s65570" name="Equation" r:id="rId3" imgW="431640" imgH="736560" progId="Equation.DSMT4">
                  <p:embed/>
                </p:oleObj>
              </mc:Choice>
              <mc:Fallback>
                <p:oleObj name="Equation" r:id="rId3" imgW="431640" imgH="736560" progId="Equation.DSMT4">
                  <p:embed/>
                  <p:pic>
                    <p:nvPicPr>
                      <p:cNvPr id="14" name="Object 13"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607471" y="2071003"/>
                        <a:ext cx="424658" cy="622591"/>
                      </a:xfrm>
                      <a:prstGeom prst="rect">
                        <a:avLst/>
                      </a:prstGeom>
                    </p:spPr>
                  </p:pic>
                </p:oleObj>
              </mc:Fallback>
            </mc:AlternateContent>
          </a:graphicData>
        </a:graphic>
      </p:graphicFrame>
      <p:sp>
        <p:nvSpPr>
          <p:cNvPr id="5" name="Content Placeholder 4"/>
          <p:cNvSpPr>
            <a:spLocks noGrp="1"/>
          </p:cNvSpPr>
          <p:nvPr>
            <p:ph idx="14"/>
          </p:nvPr>
        </p:nvSpPr>
        <p:spPr>
          <a:xfrm>
            <a:off x="4130040" y="2159000"/>
            <a:ext cx="3159187" cy="411295"/>
          </a:xfrm>
        </p:spPr>
        <p:txBody>
          <a:bodyPr/>
          <a:lstStyle/>
          <a:p>
            <a:pPr marL="0" indent="0">
              <a:buNone/>
            </a:pPr>
            <a:r>
              <a:rPr lang="en-IN" sz="2400" dirty="0"/>
              <a:t>when </a:t>
            </a:r>
            <a:r>
              <a:rPr lang="en-IN" sz="2400" i="1" dirty="0"/>
              <a:t>x </a:t>
            </a:r>
            <a:r>
              <a:rPr lang="en-IN" sz="2400" dirty="0"/>
              <a:t>and </a:t>
            </a:r>
            <a:r>
              <a:rPr lang="en-IN" sz="2400" i="1" dirty="0"/>
              <a:t>y </a:t>
            </a:r>
            <a:r>
              <a:rPr lang="en-IN" sz="2400" dirty="0"/>
              <a:t>are the</a:t>
            </a:r>
          </a:p>
        </p:txBody>
      </p:sp>
      <p:sp>
        <p:nvSpPr>
          <p:cNvPr id="6" name="Content Placeholder 5"/>
          <p:cNvSpPr>
            <a:spLocks noGrp="1"/>
          </p:cNvSpPr>
          <p:nvPr>
            <p:ph idx="15"/>
          </p:nvPr>
        </p:nvSpPr>
        <p:spPr>
          <a:xfrm>
            <a:off x="447102" y="2787115"/>
            <a:ext cx="3210498" cy="431189"/>
          </a:xfrm>
        </p:spPr>
        <p:txBody>
          <a:bodyPr/>
          <a:lstStyle/>
          <a:p>
            <a:pPr marL="0" indent="0">
              <a:buNone/>
            </a:pPr>
            <a:r>
              <a:rPr lang="en-IN" sz="2400" dirty="0"/>
              <a:t>independent variables.</a:t>
            </a:r>
          </a:p>
        </p:txBody>
      </p:sp>
      <p:sp>
        <p:nvSpPr>
          <p:cNvPr id="7" name="Content Placeholder 6"/>
          <p:cNvSpPr>
            <a:spLocks noGrp="1"/>
          </p:cNvSpPr>
          <p:nvPr>
            <p:ph idx="16"/>
          </p:nvPr>
        </p:nvSpPr>
        <p:spPr>
          <a:xfrm>
            <a:off x="443753" y="3276600"/>
            <a:ext cx="8166847" cy="1142254"/>
          </a:xfrm>
        </p:spPr>
        <p:txBody>
          <a:bodyPr/>
          <a:lstStyle/>
          <a:p>
            <a:pPr marL="0" indent="0">
              <a:buNone/>
            </a:pPr>
            <a:r>
              <a:rPr lang="en-IN" sz="2400" dirty="0"/>
              <a:t>In the second case, where the independent variables are </a:t>
            </a:r>
            <a:r>
              <a:rPr lang="en-IN" sz="2400" i="1" dirty="0"/>
              <a:t>x </a:t>
            </a:r>
            <a:r>
              <a:rPr lang="en-IN" sz="2400" dirty="0"/>
              <a:t>and </a:t>
            </a:r>
            <a:r>
              <a:rPr lang="en-IN" sz="2400" i="1" dirty="0"/>
              <a:t>z </a:t>
            </a:r>
            <a:r>
              <a:rPr lang="en-IN" sz="2400" dirty="0"/>
              <a:t>and the remaining dependent variable is </a:t>
            </a:r>
            <a:r>
              <a:rPr lang="en-IN" sz="2400" i="1" dirty="0"/>
              <a:t>y</a:t>
            </a:r>
            <a:r>
              <a:rPr lang="en-IN" sz="2400" dirty="0"/>
              <a:t>, we eliminate the dependent variable </a:t>
            </a:r>
            <a:r>
              <a:rPr lang="en-IN" sz="2400" i="1" dirty="0"/>
              <a:t>y </a:t>
            </a:r>
            <a:r>
              <a:rPr lang="en-IN" sz="2400" dirty="0"/>
              <a:t>in the expression for </a:t>
            </a:r>
            <a:r>
              <a:rPr lang="en-IN" sz="2400" i="1" dirty="0"/>
              <a:t>w</a:t>
            </a:r>
            <a:endParaRPr lang="en-IN" sz="2400" dirty="0"/>
          </a:p>
        </p:txBody>
      </p:sp>
      <p:sp>
        <p:nvSpPr>
          <p:cNvPr id="8" name="Content Placeholder 7"/>
          <p:cNvSpPr>
            <a:spLocks noGrp="1"/>
          </p:cNvSpPr>
          <p:nvPr>
            <p:ph idx="17"/>
          </p:nvPr>
        </p:nvSpPr>
        <p:spPr>
          <a:xfrm>
            <a:off x="443753" y="4475643"/>
            <a:ext cx="1766047" cy="408963"/>
          </a:xfrm>
        </p:spPr>
        <p:txBody>
          <a:bodyPr/>
          <a:lstStyle/>
          <a:p>
            <a:pPr marL="0" indent="0">
              <a:buNone/>
            </a:pPr>
            <a:r>
              <a:rPr lang="en-IN" sz="2400" dirty="0"/>
              <a:t>by replacing</a:t>
            </a:r>
          </a:p>
        </p:txBody>
      </p:sp>
      <p:graphicFrame>
        <p:nvGraphicFramePr>
          <p:cNvPr id="15" name="Object 14" descr="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83647" y="4465367"/>
          <a:ext cx="375227" cy="414194"/>
        </p:xfrm>
        <a:graphic>
          <a:graphicData uri="http://schemas.openxmlformats.org/presentationml/2006/ole">
            <mc:AlternateContent xmlns:mc="http://schemas.openxmlformats.org/markup-compatibility/2006">
              <mc:Choice xmlns:v="urn:schemas-microsoft-com:vml" Requires="v">
                <p:oleObj spid="_x0000_s65571" name="Equation" r:id="rId5" imgW="317160" imgH="406080" progId="Equation.DSMT4">
                  <p:embed/>
                </p:oleObj>
              </mc:Choice>
              <mc:Fallback>
                <p:oleObj name="Equation" r:id="rId5" imgW="317160" imgH="406080" progId="Equation.DSMT4">
                  <p:embed/>
                  <p:pic>
                    <p:nvPicPr>
                      <p:cNvPr id="15" name="Object 14" descr="y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283647" y="4465367"/>
                        <a:ext cx="375227" cy="414194"/>
                      </a:xfrm>
                      <a:prstGeom prst="rect">
                        <a:avLst/>
                      </a:prstGeom>
                    </p:spPr>
                  </p:pic>
                </p:oleObj>
              </mc:Fallback>
            </mc:AlternateContent>
          </a:graphicData>
        </a:graphic>
      </p:graphicFrame>
      <p:sp>
        <p:nvSpPr>
          <p:cNvPr id="9" name="Content Placeholder 8"/>
          <p:cNvSpPr>
            <a:spLocks noGrp="1"/>
          </p:cNvSpPr>
          <p:nvPr>
            <p:ph idx="18"/>
          </p:nvPr>
        </p:nvSpPr>
        <p:spPr>
          <a:xfrm>
            <a:off x="2732720" y="4502159"/>
            <a:ext cx="3591880" cy="403345"/>
          </a:xfrm>
        </p:spPr>
        <p:txBody>
          <a:bodyPr/>
          <a:lstStyle/>
          <a:p>
            <a:pPr marL="0" indent="0">
              <a:buNone/>
            </a:pPr>
            <a:r>
              <a:rPr lang="en-IN" sz="2400" dirty="0"/>
              <a:t>in the second equation by</a:t>
            </a:r>
          </a:p>
        </p:txBody>
      </p:sp>
      <p:graphicFrame>
        <p:nvGraphicFramePr>
          <p:cNvPr id="16" name="Object 15" descr="z minus x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400800" y="4485684"/>
          <a:ext cx="930853" cy="349250"/>
        </p:xfrm>
        <a:graphic>
          <a:graphicData uri="http://schemas.openxmlformats.org/presentationml/2006/ole">
            <mc:AlternateContent xmlns:mc="http://schemas.openxmlformats.org/markup-compatibility/2006">
              <mc:Choice xmlns:v="urn:schemas-microsoft-com:vml" Requires="v">
                <p:oleObj spid="_x0000_s65572" name="Equation" r:id="rId7" imgW="787320" imgH="342720" progId="Equation.DSMT4">
                  <p:embed/>
                </p:oleObj>
              </mc:Choice>
              <mc:Fallback>
                <p:oleObj name="Equation" r:id="rId7" imgW="787320" imgH="342720" progId="Equation.DSMT4">
                  <p:embed/>
                  <p:pic>
                    <p:nvPicPr>
                      <p:cNvPr id="16" name="Object 15" descr="z minus x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6400800" y="4485684"/>
                        <a:ext cx="930853" cy="349250"/>
                      </a:xfrm>
                      <a:prstGeom prst="rect">
                        <a:avLst/>
                      </a:prstGeom>
                    </p:spPr>
                  </p:pic>
                </p:oleObj>
              </mc:Fallback>
            </mc:AlternateContent>
          </a:graphicData>
        </a:graphic>
      </p:graphicFrame>
      <p:sp>
        <p:nvSpPr>
          <p:cNvPr id="10" name="Content Placeholder 9"/>
          <p:cNvSpPr>
            <a:spLocks noGrp="1"/>
          </p:cNvSpPr>
          <p:nvPr>
            <p:ph idx="19"/>
          </p:nvPr>
        </p:nvSpPr>
        <p:spPr>
          <a:xfrm>
            <a:off x="457200" y="4976278"/>
            <a:ext cx="1524000" cy="413726"/>
          </a:xfrm>
        </p:spPr>
        <p:txBody>
          <a:bodyPr/>
          <a:lstStyle/>
          <a:p>
            <a:pPr marL="0" indent="0">
              <a:buNone/>
            </a:pPr>
            <a:r>
              <a:rPr lang="en-IN" sz="2400" dirty="0"/>
              <a:t>This gives</a:t>
            </a:r>
          </a:p>
        </p:txBody>
      </p:sp>
      <p:graphicFrame>
        <p:nvGraphicFramePr>
          <p:cNvPr id="17" name="Object 16" descr="w = x squared + y squared + z squared = x squared + left parenthesis z minus x squared right parenthesis + z squared = z + z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099522" y="5344869"/>
          <a:ext cx="6221557" cy="414193"/>
        </p:xfrm>
        <a:graphic>
          <a:graphicData uri="http://schemas.openxmlformats.org/presentationml/2006/ole">
            <mc:AlternateContent xmlns:mc="http://schemas.openxmlformats.org/markup-compatibility/2006">
              <mc:Choice xmlns:v="urn:schemas-microsoft-com:vml" Requires="v">
                <p:oleObj spid="_x0000_s65573" name="Equation" r:id="rId9" imgW="5270400" imgH="406080" progId="Equation.DSMT4">
                  <p:embed/>
                </p:oleObj>
              </mc:Choice>
              <mc:Fallback>
                <p:oleObj name="Equation" r:id="rId9" imgW="5270400" imgH="406080" progId="Equation.DSMT4">
                  <p:embed/>
                  <p:pic>
                    <p:nvPicPr>
                      <p:cNvPr id="17" name="Object 16" descr="w = x squared + y squared + z squared = x squared + left parenthesis z minus x squared right parenthesis + z squared = z + z square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099522" y="5344869"/>
                        <a:ext cx="6221557" cy="414193"/>
                      </a:xfrm>
                      <a:prstGeom prst="rect">
                        <a:avLst/>
                      </a:prstGeom>
                    </p:spPr>
                  </p:pic>
                </p:oleObj>
              </mc:Fallback>
            </mc:AlternateContent>
          </a:graphicData>
        </a:graphic>
      </p:graphicFrame>
      <p:sp>
        <p:nvSpPr>
          <p:cNvPr id="11" name="Content Placeholder 10"/>
          <p:cNvSpPr>
            <a:spLocks noGrp="1"/>
          </p:cNvSpPr>
          <p:nvPr>
            <p:ph idx="20"/>
          </p:nvPr>
        </p:nvSpPr>
        <p:spPr>
          <a:xfrm>
            <a:off x="457200" y="5870911"/>
            <a:ext cx="2057400" cy="412012"/>
          </a:xfrm>
        </p:spPr>
        <p:txBody>
          <a:bodyPr/>
          <a:lstStyle/>
          <a:p>
            <a:pPr marL="0" indent="0">
              <a:buNone/>
            </a:pPr>
            <a:r>
              <a:rPr lang="en-IN" sz="2400" dirty="0"/>
              <a:t>and therefore</a:t>
            </a:r>
            <a:endParaRPr lang="en-US" sz="2400" b="1" dirty="0"/>
          </a:p>
        </p:txBody>
      </p:sp>
    </p:spTree>
    <p:extLst>
      <p:ext uri="{BB962C8B-B14F-4D97-AF65-F5344CB8AC3E}">
        <p14:creationId xmlns:p14="http://schemas.microsoft.com/office/powerpoint/2010/main" val="1939819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(4 of 6)</a:t>
            </a:r>
          </a:p>
        </p:txBody>
      </p:sp>
      <p:sp>
        <p:nvSpPr>
          <p:cNvPr id="3" name="Content Placeholder 2"/>
          <p:cNvSpPr>
            <a:spLocks noGrp="1"/>
          </p:cNvSpPr>
          <p:nvPr>
            <p:ph idx="1"/>
          </p:nvPr>
        </p:nvSpPr>
        <p:spPr>
          <a:xfrm>
            <a:off x="457200" y="1600200"/>
            <a:ext cx="2971800" cy="415887"/>
          </a:xfrm>
        </p:spPr>
        <p:txBody>
          <a:bodyPr/>
          <a:lstStyle/>
          <a:p>
            <a:pPr marL="0" indent="0">
              <a:buNone/>
            </a:pPr>
            <a:r>
              <a:rPr lang="en-IN" sz="2200" b="1" dirty="0"/>
              <a:t>Solution </a:t>
            </a:r>
            <a:r>
              <a:rPr lang="en-US" sz="2200" b="1" dirty="0"/>
              <a:t>(continued):</a:t>
            </a:r>
          </a:p>
        </p:txBody>
      </p:sp>
      <p:graphicFrame>
        <p:nvGraphicFramePr>
          <p:cNvPr id="14" name="Object 13" descr="partial derivative of w with respect to partial derivative of x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74628" y="1931136"/>
          <a:ext cx="994745" cy="673945"/>
        </p:xfrm>
        <a:graphic>
          <a:graphicData uri="http://schemas.openxmlformats.org/presentationml/2006/ole">
            <mc:AlternateContent xmlns:mc="http://schemas.openxmlformats.org/markup-compatibility/2006">
              <mc:Choice xmlns:v="urn:schemas-microsoft-com:vml" Requires="v">
                <p:oleObj spid="_x0000_s66618" name="Equation" r:id="rId3" imgW="939600" imgH="736560" progId="Equation.DSMT4">
                  <p:embed/>
                </p:oleObj>
              </mc:Choice>
              <mc:Fallback>
                <p:oleObj name="Equation" r:id="rId3" imgW="939600" imgH="736560" progId="Equation.DSMT4">
                  <p:embed/>
                  <p:pic>
                    <p:nvPicPr>
                      <p:cNvPr id="14" name="Object 13" descr="partial derivative of w with respect to partial derivative of x = 0.">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074628" y="1931136"/>
                        <a:ext cx="994745" cy="673945"/>
                      </a:xfrm>
                      <a:prstGeom prst="rect">
                        <a:avLst/>
                      </a:prstGeom>
                    </p:spPr>
                  </p:pic>
                </p:oleObj>
              </mc:Fallback>
            </mc:AlternateContent>
          </a:graphicData>
        </a:graphic>
      </p:graphicFrame>
      <p:sp>
        <p:nvSpPr>
          <p:cNvPr id="4" name="Content Placeholder 3"/>
          <p:cNvSpPr>
            <a:spLocks noGrp="1"/>
          </p:cNvSpPr>
          <p:nvPr>
            <p:ph idx="13"/>
          </p:nvPr>
        </p:nvSpPr>
        <p:spPr>
          <a:xfrm>
            <a:off x="457200" y="2763468"/>
            <a:ext cx="2819400" cy="380228"/>
          </a:xfrm>
        </p:spPr>
        <p:txBody>
          <a:bodyPr/>
          <a:lstStyle/>
          <a:p>
            <a:pPr marL="0" indent="0">
              <a:buNone/>
            </a:pPr>
            <a:r>
              <a:rPr lang="en-IN" sz="2200" dirty="0"/>
              <a:t>This is the formula for</a:t>
            </a:r>
          </a:p>
        </p:txBody>
      </p:sp>
      <p:graphicFrame>
        <p:nvGraphicFramePr>
          <p:cNvPr id="15" name="Object 14"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350735" y="2686595"/>
          <a:ext cx="382860" cy="562960"/>
        </p:xfrm>
        <a:graphic>
          <a:graphicData uri="http://schemas.openxmlformats.org/presentationml/2006/ole">
            <mc:AlternateContent xmlns:mc="http://schemas.openxmlformats.org/markup-compatibility/2006">
              <mc:Choice xmlns:v="urn:schemas-microsoft-com:vml" Requires="v">
                <p:oleObj spid="_x0000_s66619" name="Equation" r:id="rId5" imgW="431640" imgH="736560" progId="Equation.DSMT4">
                  <p:embed/>
                </p:oleObj>
              </mc:Choice>
              <mc:Fallback>
                <p:oleObj name="Equation" r:id="rId5" imgW="431640" imgH="736560" progId="Equation.DSMT4">
                  <p:embed/>
                  <p:pic>
                    <p:nvPicPr>
                      <p:cNvPr id="15" name="Object 14"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350735" y="2686595"/>
                        <a:ext cx="382860" cy="562960"/>
                      </a:xfrm>
                      <a:prstGeom prst="rect">
                        <a:avLst/>
                      </a:prstGeom>
                    </p:spPr>
                  </p:pic>
                </p:oleObj>
              </mc:Fallback>
            </mc:AlternateContent>
          </a:graphicData>
        </a:graphic>
      </p:graphicFrame>
      <p:sp>
        <p:nvSpPr>
          <p:cNvPr id="5" name="Content Placeholder 4"/>
          <p:cNvSpPr>
            <a:spLocks noGrp="1"/>
          </p:cNvSpPr>
          <p:nvPr>
            <p:ph idx="14"/>
          </p:nvPr>
        </p:nvSpPr>
        <p:spPr>
          <a:xfrm>
            <a:off x="3809346" y="2740818"/>
            <a:ext cx="4420256" cy="398443"/>
          </a:xfrm>
        </p:spPr>
        <p:txBody>
          <a:bodyPr/>
          <a:lstStyle/>
          <a:p>
            <a:pPr marL="0" indent="0">
              <a:buNone/>
            </a:pPr>
            <a:r>
              <a:rPr lang="en-IN" sz="2200" dirty="0"/>
              <a:t>when </a:t>
            </a:r>
            <a:r>
              <a:rPr lang="en-IN" sz="2200" i="1" dirty="0"/>
              <a:t>x </a:t>
            </a:r>
            <a:r>
              <a:rPr lang="en-IN" sz="2200" dirty="0"/>
              <a:t>and </a:t>
            </a:r>
            <a:r>
              <a:rPr lang="en-IN" sz="2200" i="1" dirty="0"/>
              <a:t>z </a:t>
            </a:r>
            <a:r>
              <a:rPr lang="en-IN" sz="2200" dirty="0"/>
              <a:t>are the independent</a:t>
            </a:r>
          </a:p>
        </p:txBody>
      </p:sp>
      <p:sp>
        <p:nvSpPr>
          <p:cNvPr id="6" name="Content Placeholder 5"/>
          <p:cNvSpPr>
            <a:spLocks noGrp="1"/>
          </p:cNvSpPr>
          <p:nvPr>
            <p:ph idx="15"/>
          </p:nvPr>
        </p:nvSpPr>
        <p:spPr>
          <a:xfrm>
            <a:off x="457200" y="3183148"/>
            <a:ext cx="1371600" cy="407804"/>
          </a:xfrm>
        </p:spPr>
        <p:txBody>
          <a:bodyPr/>
          <a:lstStyle/>
          <a:p>
            <a:pPr marL="0" indent="0">
              <a:buNone/>
            </a:pPr>
            <a:r>
              <a:rPr lang="en-IN" sz="2200" dirty="0"/>
              <a:t>variables.</a:t>
            </a:r>
          </a:p>
        </p:txBody>
      </p:sp>
      <p:sp>
        <p:nvSpPr>
          <p:cNvPr id="7" name="Content Placeholder 6"/>
          <p:cNvSpPr>
            <a:spLocks noGrp="1"/>
          </p:cNvSpPr>
          <p:nvPr>
            <p:ph idx="16"/>
          </p:nvPr>
        </p:nvSpPr>
        <p:spPr>
          <a:xfrm>
            <a:off x="443753" y="3655037"/>
            <a:ext cx="2167245" cy="376592"/>
          </a:xfrm>
        </p:spPr>
        <p:txBody>
          <a:bodyPr/>
          <a:lstStyle/>
          <a:p>
            <a:pPr marL="0" indent="0">
              <a:buNone/>
            </a:pPr>
            <a:r>
              <a:rPr lang="en-IN" sz="2200" dirty="0"/>
              <a:t>The formulas for</a:t>
            </a:r>
          </a:p>
        </p:txBody>
      </p:sp>
      <p:graphicFrame>
        <p:nvGraphicFramePr>
          <p:cNvPr id="16" name="Object 15"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55983" y="3557186"/>
          <a:ext cx="382861" cy="562960"/>
        </p:xfrm>
        <a:graphic>
          <a:graphicData uri="http://schemas.openxmlformats.org/presentationml/2006/ole">
            <mc:AlternateContent xmlns:mc="http://schemas.openxmlformats.org/markup-compatibility/2006">
              <mc:Choice xmlns:v="urn:schemas-microsoft-com:vml" Requires="v">
                <p:oleObj spid="_x0000_s66620" name="Equation" r:id="rId7" imgW="431640" imgH="736560" progId="Equation.DSMT4">
                  <p:embed/>
                </p:oleObj>
              </mc:Choice>
              <mc:Fallback>
                <p:oleObj name="Equation" r:id="rId7" imgW="431640" imgH="736560" progId="Equation.DSMT4">
                  <p:embed/>
                  <p:pic>
                    <p:nvPicPr>
                      <p:cNvPr id="16" name="Object 15"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655983" y="3557186"/>
                        <a:ext cx="382861" cy="562960"/>
                      </a:xfrm>
                      <a:prstGeom prst="rect">
                        <a:avLst/>
                      </a:prstGeom>
                    </p:spPr>
                  </p:pic>
                </p:oleObj>
              </mc:Fallback>
            </mc:AlternateContent>
          </a:graphicData>
        </a:graphic>
      </p:graphicFrame>
      <p:sp>
        <p:nvSpPr>
          <p:cNvPr id="8" name="Content Placeholder 7"/>
          <p:cNvSpPr>
            <a:spLocks noGrp="1"/>
          </p:cNvSpPr>
          <p:nvPr>
            <p:ph idx="17"/>
          </p:nvPr>
        </p:nvSpPr>
        <p:spPr>
          <a:xfrm>
            <a:off x="3153348" y="3655038"/>
            <a:ext cx="5105400" cy="376592"/>
          </a:xfrm>
        </p:spPr>
        <p:txBody>
          <a:bodyPr/>
          <a:lstStyle/>
          <a:p>
            <a:pPr marL="0" indent="0">
              <a:buNone/>
            </a:pPr>
            <a:r>
              <a:rPr lang="en-IN" sz="2200" dirty="0"/>
              <a:t>in the Equations are genuinely different.</a:t>
            </a:r>
          </a:p>
        </p:txBody>
      </p:sp>
      <p:sp>
        <p:nvSpPr>
          <p:cNvPr id="9" name="Content Placeholder 8"/>
          <p:cNvSpPr>
            <a:spLocks noGrp="1"/>
          </p:cNvSpPr>
          <p:nvPr>
            <p:ph idx="18"/>
          </p:nvPr>
        </p:nvSpPr>
        <p:spPr>
          <a:xfrm>
            <a:off x="443753" y="4184232"/>
            <a:ext cx="7557247" cy="385206"/>
          </a:xfrm>
        </p:spPr>
        <p:txBody>
          <a:bodyPr/>
          <a:lstStyle/>
          <a:p>
            <a:pPr marL="0" indent="0">
              <a:buNone/>
            </a:pPr>
            <a:r>
              <a:rPr lang="en-IN" sz="2200" dirty="0"/>
              <a:t>We cannot change either formula into the other by using the</a:t>
            </a:r>
          </a:p>
        </p:txBody>
      </p:sp>
      <p:sp>
        <p:nvSpPr>
          <p:cNvPr id="10" name="Content Placeholder 9"/>
          <p:cNvSpPr>
            <a:spLocks noGrp="1"/>
          </p:cNvSpPr>
          <p:nvPr>
            <p:ph idx="19"/>
          </p:nvPr>
        </p:nvSpPr>
        <p:spPr>
          <a:xfrm>
            <a:off x="443754" y="4718677"/>
            <a:ext cx="1080246" cy="373098"/>
          </a:xfrm>
        </p:spPr>
        <p:txBody>
          <a:bodyPr/>
          <a:lstStyle/>
          <a:p>
            <a:pPr marL="0" indent="0">
              <a:buNone/>
            </a:pPr>
            <a:r>
              <a:rPr lang="en-IN" sz="2200" dirty="0"/>
              <a:t>relation</a:t>
            </a:r>
          </a:p>
        </p:txBody>
      </p:sp>
      <p:graphicFrame>
        <p:nvGraphicFramePr>
          <p:cNvPr id="17" name="Object 16" descr="z =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18208" y="4709185"/>
          <a:ext cx="1521186" cy="378845"/>
        </p:xfrm>
        <a:graphic>
          <a:graphicData uri="http://schemas.openxmlformats.org/presentationml/2006/ole">
            <mc:AlternateContent xmlns:mc="http://schemas.openxmlformats.org/markup-compatibility/2006">
              <mc:Choice xmlns:v="urn:schemas-microsoft-com:vml" Requires="v">
                <p:oleObj spid="_x0000_s66621" name="Equation" r:id="rId9" imgW="1409400" imgH="406080" progId="Equation.DSMT4">
                  <p:embed/>
                </p:oleObj>
              </mc:Choice>
              <mc:Fallback>
                <p:oleObj name="Equation" r:id="rId9" imgW="1409400" imgH="406080" progId="Equation.DSMT4">
                  <p:embed/>
                  <p:pic>
                    <p:nvPicPr>
                      <p:cNvPr id="17" name="Object 16" descr="z = x squared + y square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618208" y="4709185"/>
                        <a:ext cx="1521186" cy="378845"/>
                      </a:xfrm>
                      <a:prstGeom prst="rect">
                        <a:avLst/>
                      </a:prstGeom>
                    </p:spPr>
                  </p:pic>
                </p:oleObj>
              </mc:Fallback>
            </mc:AlternateContent>
          </a:graphicData>
        </a:graphic>
      </p:graphicFrame>
      <p:sp>
        <p:nvSpPr>
          <p:cNvPr id="11" name="Content Placeholder 10"/>
          <p:cNvSpPr>
            <a:spLocks noGrp="1"/>
          </p:cNvSpPr>
          <p:nvPr>
            <p:ph idx="20"/>
          </p:nvPr>
        </p:nvSpPr>
        <p:spPr>
          <a:xfrm>
            <a:off x="3276600" y="4723100"/>
            <a:ext cx="2688115" cy="386167"/>
          </a:xfrm>
        </p:spPr>
        <p:txBody>
          <a:bodyPr/>
          <a:lstStyle/>
          <a:p>
            <a:pPr marL="0" indent="0">
              <a:buNone/>
            </a:pPr>
            <a:r>
              <a:rPr lang="en-IN" sz="2200" dirty="0"/>
              <a:t>There is not just one</a:t>
            </a:r>
          </a:p>
        </p:txBody>
      </p:sp>
      <p:graphicFrame>
        <p:nvGraphicFramePr>
          <p:cNvPr id="18" name="Object 17" descr="partial derivative of w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035298" y="4606946"/>
          <a:ext cx="471975" cy="559730"/>
        </p:xfrm>
        <a:graphic>
          <a:graphicData uri="http://schemas.openxmlformats.org/presentationml/2006/ole">
            <mc:AlternateContent xmlns:mc="http://schemas.openxmlformats.org/markup-compatibility/2006">
              <mc:Choice xmlns:v="urn:schemas-microsoft-com:vml" Requires="v">
                <p:oleObj spid="_x0000_s66622" name="Equation" r:id="rId11" imgW="533160" imgH="736560" progId="Equation.DSMT4">
                  <p:embed/>
                </p:oleObj>
              </mc:Choice>
              <mc:Fallback>
                <p:oleObj name="Equation" r:id="rId11" imgW="533160" imgH="736560" progId="Equation.DSMT4">
                  <p:embed/>
                  <p:pic>
                    <p:nvPicPr>
                      <p:cNvPr id="18" name="Object 17" descr="partial derivative of w with respect to partial derivative of x,">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6035298" y="4606946"/>
                        <a:ext cx="471975" cy="559730"/>
                      </a:xfrm>
                      <a:prstGeom prst="rect">
                        <a:avLst/>
                      </a:prstGeom>
                    </p:spPr>
                  </p:pic>
                </p:oleObj>
              </mc:Fallback>
            </mc:AlternateContent>
          </a:graphicData>
        </a:graphic>
      </p:graphicFrame>
      <p:sp>
        <p:nvSpPr>
          <p:cNvPr id="12" name="Content Placeholder 11"/>
          <p:cNvSpPr>
            <a:spLocks noGrp="1"/>
          </p:cNvSpPr>
          <p:nvPr>
            <p:ph idx="21"/>
          </p:nvPr>
        </p:nvSpPr>
        <p:spPr>
          <a:xfrm>
            <a:off x="457200" y="5224075"/>
            <a:ext cx="7620000" cy="374933"/>
          </a:xfrm>
        </p:spPr>
        <p:txBody>
          <a:bodyPr/>
          <a:lstStyle/>
          <a:p>
            <a:pPr marL="0" indent="0">
              <a:buNone/>
            </a:pPr>
            <a:r>
              <a:rPr lang="en-IN" sz="2200" dirty="0"/>
              <a:t>there are two, and we see that the original instruction to find</a:t>
            </a:r>
          </a:p>
        </p:txBody>
      </p:sp>
      <p:graphicFrame>
        <p:nvGraphicFramePr>
          <p:cNvPr id="19" name="Object 18"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7298" y="5647938"/>
          <a:ext cx="422459" cy="623192"/>
        </p:xfrm>
        <a:graphic>
          <a:graphicData uri="http://schemas.openxmlformats.org/presentationml/2006/ole">
            <mc:AlternateContent xmlns:mc="http://schemas.openxmlformats.org/markup-compatibility/2006">
              <mc:Choice xmlns:v="urn:schemas-microsoft-com:vml" Requires="v">
                <p:oleObj spid="_x0000_s66623" name="Equation" r:id="rId13" imgW="431640" imgH="736560" progId="Equation.DSMT4">
                  <p:embed/>
                </p:oleObj>
              </mc:Choice>
              <mc:Fallback>
                <p:oleObj name="Equation" r:id="rId13" imgW="431640" imgH="736560" progId="Equation.DSMT4">
                  <p:embed/>
                  <p:pic>
                    <p:nvPicPr>
                      <p:cNvPr id="19" name="Object 18"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467298" y="5647938"/>
                        <a:ext cx="422459" cy="623192"/>
                      </a:xfrm>
                      <a:prstGeom prst="rect">
                        <a:avLst/>
                      </a:prstGeom>
                    </p:spPr>
                  </p:pic>
                </p:oleObj>
              </mc:Fallback>
            </mc:AlternateContent>
          </a:graphicData>
        </a:graphic>
      </p:graphicFrame>
      <p:sp>
        <p:nvSpPr>
          <p:cNvPr id="13" name="Content Placeholder 12"/>
          <p:cNvSpPr>
            <a:spLocks noGrp="1"/>
          </p:cNvSpPr>
          <p:nvPr>
            <p:ph idx="22"/>
          </p:nvPr>
        </p:nvSpPr>
        <p:spPr>
          <a:xfrm>
            <a:off x="1014354" y="5776809"/>
            <a:ext cx="3037902" cy="393541"/>
          </a:xfrm>
        </p:spPr>
        <p:txBody>
          <a:bodyPr/>
          <a:lstStyle/>
          <a:p>
            <a:pPr marL="0" indent="0">
              <a:buNone/>
            </a:pPr>
            <a:r>
              <a:rPr lang="en-IN" sz="2200" dirty="0"/>
              <a:t>was incomplete. Which</a:t>
            </a:r>
          </a:p>
        </p:txBody>
      </p:sp>
      <p:graphicFrame>
        <p:nvGraphicFramePr>
          <p:cNvPr id="20" name="Object 19" descr="partial derivative of w with respect to partial derivative of x, we ask">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151122" y="5679722"/>
          <a:ext cx="1512887" cy="566738"/>
        </p:xfrm>
        <a:graphic>
          <a:graphicData uri="http://schemas.openxmlformats.org/presentationml/2006/ole">
            <mc:AlternateContent xmlns:mc="http://schemas.openxmlformats.org/markup-compatibility/2006">
              <mc:Choice xmlns:v="urn:schemas-microsoft-com:vml" Requires="v">
                <p:oleObj spid="_x0000_s66624" name="Equation" r:id="rId15" imgW="1701720" imgH="736560" progId="Equation.DSMT4">
                  <p:embed/>
                </p:oleObj>
              </mc:Choice>
              <mc:Fallback>
                <p:oleObj name="Equation" r:id="rId15" imgW="1701720" imgH="736560" progId="Equation.DSMT4">
                  <p:embed/>
                  <p:pic>
                    <p:nvPicPr>
                      <p:cNvPr id="20" name="Object 19" descr="partial derivative of w with respect to partial derivative of x, we ask">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4151122" y="5679722"/>
                        <a:ext cx="1512887" cy="566738"/>
                      </a:xfrm>
                      <a:prstGeom prst="rect">
                        <a:avLst/>
                      </a:prstGeom>
                    </p:spPr>
                  </p:pic>
                </p:oleObj>
              </mc:Fallback>
            </mc:AlternateContent>
          </a:graphicData>
        </a:graphic>
      </p:graphicFrame>
    </p:spTree>
    <p:extLst>
      <p:ext uri="{BB962C8B-B14F-4D97-AF65-F5344CB8AC3E}">
        <p14:creationId xmlns:p14="http://schemas.microsoft.com/office/powerpoint/2010/main" val="275563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(5 of 6)</a:t>
            </a:r>
          </a:p>
        </p:txBody>
      </p:sp>
      <p:sp>
        <p:nvSpPr>
          <p:cNvPr id="3" name="Content Placeholder 2"/>
          <p:cNvSpPr>
            <a:spLocks noGrp="1"/>
          </p:cNvSpPr>
          <p:nvPr>
            <p:ph idx="1"/>
          </p:nvPr>
        </p:nvSpPr>
        <p:spPr>
          <a:xfrm>
            <a:off x="457200" y="1600201"/>
            <a:ext cx="4114800" cy="533399"/>
          </a:xfrm>
        </p:spPr>
        <p:txBody>
          <a:bodyPr/>
          <a:lstStyle/>
          <a:p>
            <a:pPr marL="0" indent="0">
              <a:buNone/>
            </a:pPr>
            <a:r>
              <a:rPr lang="en-IN" b="1" dirty="0"/>
              <a:t>Solution </a:t>
            </a:r>
            <a:r>
              <a:rPr lang="en-US" b="1" dirty="0"/>
              <a:t>(concluded):</a:t>
            </a:r>
          </a:p>
        </p:txBody>
      </p:sp>
      <p:sp>
        <p:nvSpPr>
          <p:cNvPr id="4" name="Content Placeholder 3"/>
          <p:cNvSpPr>
            <a:spLocks noGrp="1"/>
          </p:cNvSpPr>
          <p:nvPr>
            <p:ph idx="13"/>
          </p:nvPr>
        </p:nvSpPr>
        <p:spPr>
          <a:xfrm>
            <a:off x="457200" y="2286000"/>
            <a:ext cx="8001000" cy="3657600"/>
          </a:xfrm>
        </p:spPr>
        <p:txBody>
          <a:bodyPr/>
          <a:lstStyle/>
          <a:p>
            <a:pPr marL="0" indent="0">
              <a:buNone/>
            </a:pPr>
            <a:r>
              <a:rPr lang="en-IN" dirty="0"/>
              <a:t>The geometric interpretations of the Equations help to explain why the equations differ.</a:t>
            </a:r>
            <a:endParaRPr lang="en-US" b="1" dirty="0"/>
          </a:p>
        </p:txBody>
      </p:sp>
    </p:spTree>
    <p:extLst>
      <p:ext uri="{BB962C8B-B14F-4D97-AF65-F5344CB8AC3E}">
        <p14:creationId xmlns:p14="http://schemas.microsoft.com/office/powerpoint/2010/main" val="115365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Decide Which Variables Are Dependent and Which Are Independent </a:t>
            </a:r>
            <a:r>
              <a:rPr lang="en-IN" sz="2000" b="0" dirty="0"/>
              <a:t>(6 of 6)</a:t>
            </a:r>
          </a:p>
        </p:txBody>
      </p:sp>
      <p:pic>
        <p:nvPicPr>
          <p:cNvPr id="30" name="Content Placeholder 29" descr="An x y z plane depicts an elliptical paraboloid for z = x squared + y squared, with vertex at the origin, and axis of symmetry along the positive z axis. &#10;For long description in Notes pane, press F6.">
            <a:extLst>
              <a:ext uri="{FF2B5EF4-FFF2-40B4-BE49-F238E27FC236}">
                <a16:creationId xmlns:a16="http://schemas.microsoft.com/office/drawing/2014/main" id="{4E87412D-D73C-46DC-BBE4-7DAFDB82B9D1}"/>
              </a:ext>
            </a:extLst>
          </p:cNvPr>
          <p:cNvPicPr>
            <a:picLocks noGrp="1" noChangeAspect="1"/>
          </p:cNvPicPr>
          <p:nvPr>
            <p:ph idx="23"/>
          </p:nvPr>
        </p:nvPicPr>
        <p:blipFill>
          <a:blip r:embed="rId4">
            <a:extLst>
              <a:ext uri="{28A0092B-C50C-407E-A947-70E740481C1C}">
                <a14:useLocalDpi xmlns:a14="http://schemas.microsoft.com/office/drawing/2010/main" val="0"/>
              </a:ext>
            </a:extLst>
          </a:blip>
          <a:stretch>
            <a:fillRect/>
          </a:stretch>
        </p:blipFill>
        <p:spPr>
          <a:xfrm>
            <a:off x="705527" y="2521474"/>
            <a:ext cx="2572622" cy="2931104"/>
          </a:xfrm>
        </p:spPr>
      </p:pic>
      <p:sp>
        <p:nvSpPr>
          <p:cNvPr id="5" name="Content Placeholder 4"/>
          <p:cNvSpPr>
            <a:spLocks noGrp="1"/>
          </p:cNvSpPr>
          <p:nvPr>
            <p:ph idx="1"/>
          </p:nvPr>
        </p:nvSpPr>
        <p:spPr>
          <a:xfrm>
            <a:off x="3429000" y="1524000"/>
            <a:ext cx="5181600" cy="355464"/>
          </a:xfrm>
        </p:spPr>
        <p:txBody>
          <a:bodyPr/>
          <a:lstStyle/>
          <a:p>
            <a:pPr marL="0" indent="0">
              <a:buNone/>
            </a:pPr>
            <a:r>
              <a:rPr lang="en-IN" sz="2200" dirty="0"/>
              <a:t>If </a:t>
            </a:r>
            <a:r>
              <a:rPr lang="en-IN" sz="2200" i="1" dirty="0"/>
              <a:t>P </a:t>
            </a:r>
            <a:r>
              <a:rPr lang="en-IN" sz="2200" dirty="0"/>
              <a:t>is constrained to lie on the paraboloid</a:t>
            </a:r>
          </a:p>
        </p:txBody>
      </p:sp>
      <p:graphicFrame>
        <p:nvGraphicFramePr>
          <p:cNvPr id="21" name="Object 20" descr="z = x squared + y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29000" y="1938413"/>
          <a:ext cx="1541318" cy="375227"/>
        </p:xfrm>
        <a:graphic>
          <a:graphicData uri="http://schemas.openxmlformats.org/presentationml/2006/ole">
            <mc:AlternateContent xmlns:mc="http://schemas.openxmlformats.org/markup-compatibility/2006">
              <mc:Choice xmlns:v="urn:schemas-microsoft-com:vml" Requires="v">
                <p:oleObj spid="_x0000_s67634" name="Equation" r:id="rId5" imgW="1434960" imgH="406080" progId="Equation.DSMT4">
                  <p:embed/>
                </p:oleObj>
              </mc:Choice>
              <mc:Fallback>
                <p:oleObj name="Equation" r:id="rId5" imgW="1434960" imgH="406080" progId="Equation.DSMT4">
                  <p:embed/>
                  <p:pic>
                    <p:nvPicPr>
                      <p:cNvPr id="21" name="Object 20" descr="z = x squared + y squared,">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429000" y="1938413"/>
                        <a:ext cx="1541318" cy="375227"/>
                      </a:xfrm>
                      <a:prstGeom prst="rect">
                        <a:avLst/>
                      </a:prstGeom>
                    </p:spPr>
                  </p:pic>
                </p:oleObj>
              </mc:Fallback>
            </mc:AlternateContent>
          </a:graphicData>
        </a:graphic>
      </p:graphicFrame>
      <p:sp>
        <p:nvSpPr>
          <p:cNvPr id="7" name="Content Placeholder 6"/>
          <p:cNvSpPr>
            <a:spLocks noGrp="1"/>
          </p:cNvSpPr>
          <p:nvPr>
            <p:ph idx="13"/>
          </p:nvPr>
        </p:nvSpPr>
        <p:spPr>
          <a:xfrm>
            <a:off x="5105399" y="1948101"/>
            <a:ext cx="2819400" cy="337898"/>
          </a:xfrm>
        </p:spPr>
        <p:txBody>
          <a:bodyPr/>
          <a:lstStyle/>
          <a:p>
            <a:pPr marL="0" indent="0">
              <a:buNone/>
            </a:pPr>
            <a:r>
              <a:rPr lang="en-IN" sz="2200" dirty="0"/>
              <a:t>the value of the partial</a:t>
            </a:r>
          </a:p>
        </p:txBody>
      </p:sp>
      <p:sp>
        <p:nvSpPr>
          <p:cNvPr id="8" name="Content Placeholder 7"/>
          <p:cNvSpPr>
            <a:spLocks noGrp="1"/>
          </p:cNvSpPr>
          <p:nvPr>
            <p:ph idx="14"/>
          </p:nvPr>
        </p:nvSpPr>
        <p:spPr>
          <a:xfrm>
            <a:off x="3469077" y="2442856"/>
            <a:ext cx="1588021" cy="304800"/>
          </a:xfrm>
        </p:spPr>
        <p:txBody>
          <a:bodyPr/>
          <a:lstStyle/>
          <a:p>
            <a:pPr marL="0" indent="0">
              <a:buNone/>
            </a:pPr>
            <a:r>
              <a:rPr lang="en-IN" sz="2200" dirty="0"/>
              <a:t>derivative of</a:t>
            </a:r>
          </a:p>
        </p:txBody>
      </p:sp>
      <p:graphicFrame>
        <p:nvGraphicFramePr>
          <p:cNvPr id="22" name="Object 21" descr="w = x squared + y squared + z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95473" y="2371938"/>
          <a:ext cx="2004581" cy="360032"/>
        </p:xfrm>
        <a:graphic>
          <a:graphicData uri="http://schemas.openxmlformats.org/presentationml/2006/ole">
            <mc:AlternateContent xmlns:mc="http://schemas.openxmlformats.org/markup-compatibility/2006">
              <mc:Choice xmlns:v="urn:schemas-microsoft-com:vml" Requires="v">
                <p:oleObj spid="_x0000_s67635" name="Equation" r:id="rId7" imgW="1942920" imgH="406080" progId="Equation.DSMT4">
                  <p:embed/>
                </p:oleObj>
              </mc:Choice>
              <mc:Fallback>
                <p:oleObj name="Equation" r:id="rId7" imgW="1942920" imgH="406080" progId="Equation.DSMT4">
                  <p:embed/>
                  <p:pic>
                    <p:nvPicPr>
                      <p:cNvPr id="22" name="Object 21" descr="w = x squared + y squared + z squared">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5295473" y="2371938"/>
                        <a:ext cx="2004581" cy="360032"/>
                      </a:xfrm>
                      <a:prstGeom prst="rect">
                        <a:avLst/>
                      </a:prstGeom>
                    </p:spPr>
                  </p:pic>
                </p:oleObj>
              </mc:Fallback>
            </mc:AlternateContent>
          </a:graphicData>
        </a:graphic>
      </p:graphicFrame>
      <p:sp>
        <p:nvSpPr>
          <p:cNvPr id="9" name="Content Placeholder 8"/>
          <p:cNvSpPr>
            <a:spLocks noGrp="1"/>
          </p:cNvSpPr>
          <p:nvPr>
            <p:ph idx="15"/>
          </p:nvPr>
        </p:nvSpPr>
        <p:spPr>
          <a:xfrm>
            <a:off x="3429000" y="2902861"/>
            <a:ext cx="4748153" cy="355464"/>
          </a:xfrm>
        </p:spPr>
        <p:txBody>
          <a:bodyPr/>
          <a:lstStyle/>
          <a:p>
            <a:pPr marL="0" indent="0">
              <a:buNone/>
            </a:pPr>
            <a:r>
              <a:rPr lang="en-IN" sz="2200" dirty="0"/>
              <a:t>with respect to </a:t>
            </a:r>
            <a:r>
              <a:rPr lang="en-IN" sz="2200" i="1" dirty="0"/>
              <a:t>x </a:t>
            </a:r>
            <a:r>
              <a:rPr lang="en-IN" sz="2200" dirty="0"/>
              <a:t>at </a:t>
            </a:r>
            <a:r>
              <a:rPr lang="en-IN" sz="2200" i="1" dirty="0"/>
              <a:t>P </a:t>
            </a:r>
            <a:r>
              <a:rPr lang="en-IN" sz="2200" dirty="0"/>
              <a:t>depends on the</a:t>
            </a:r>
          </a:p>
        </p:txBody>
      </p:sp>
      <p:sp>
        <p:nvSpPr>
          <p:cNvPr id="10" name="Content Placeholder 9"/>
          <p:cNvSpPr>
            <a:spLocks noGrp="1"/>
          </p:cNvSpPr>
          <p:nvPr>
            <p:ph idx="16"/>
          </p:nvPr>
        </p:nvSpPr>
        <p:spPr>
          <a:xfrm>
            <a:off x="3429000" y="3352800"/>
            <a:ext cx="4669040" cy="667805"/>
          </a:xfrm>
        </p:spPr>
        <p:txBody>
          <a:bodyPr/>
          <a:lstStyle/>
          <a:p>
            <a:pPr marL="0" indent="0">
              <a:buNone/>
            </a:pPr>
            <a:r>
              <a:rPr lang="en-IN" sz="2200" dirty="0"/>
              <a:t>direction of motion. (1) As </a:t>
            </a:r>
            <a:r>
              <a:rPr lang="en-IN" sz="2200" i="1" dirty="0"/>
              <a:t>x </a:t>
            </a:r>
            <a:r>
              <a:rPr lang="en-IN" sz="2200" dirty="0"/>
              <a:t>changes, with </a:t>
            </a:r>
            <a:r>
              <a:rPr lang="en-IN" sz="2200" i="1" dirty="0"/>
              <a:t>y </a:t>
            </a:r>
            <a:r>
              <a:rPr lang="en-IN" sz="2200" dirty="0"/>
              <a:t>= 0, </a:t>
            </a:r>
            <a:r>
              <a:rPr lang="en-IN" sz="2200" i="1" dirty="0"/>
              <a:t>P </a:t>
            </a:r>
            <a:r>
              <a:rPr lang="en-IN" sz="2200" dirty="0"/>
              <a:t>moves up or down the</a:t>
            </a:r>
          </a:p>
        </p:txBody>
      </p:sp>
      <p:sp>
        <p:nvSpPr>
          <p:cNvPr id="11" name="Content Placeholder 10"/>
          <p:cNvSpPr>
            <a:spLocks noGrp="1"/>
          </p:cNvSpPr>
          <p:nvPr>
            <p:ph idx="17"/>
          </p:nvPr>
        </p:nvSpPr>
        <p:spPr>
          <a:xfrm>
            <a:off x="3459480" y="4096805"/>
            <a:ext cx="3048000" cy="360032"/>
          </a:xfrm>
        </p:spPr>
        <p:txBody>
          <a:bodyPr/>
          <a:lstStyle/>
          <a:p>
            <a:pPr marL="0" indent="0">
              <a:buNone/>
            </a:pPr>
            <a:r>
              <a:rPr lang="en-IN" sz="2200" dirty="0"/>
              <a:t>surface on the parabola</a:t>
            </a:r>
          </a:p>
        </p:txBody>
      </p:sp>
      <p:graphicFrame>
        <p:nvGraphicFramePr>
          <p:cNvPr id="23" name="Object 22" descr="z = x squar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52354" y="4053052"/>
          <a:ext cx="803275" cy="315913"/>
        </p:xfrm>
        <a:graphic>
          <a:graphicData uri="http://schemas.openxmlformats.org/presentationml/2006/ole">
            <mc:AlternateContent xmlns:mc="http://schemas.openxmlformats.org/markup-compatibility/2006">
              <mc:Choice xmlns:v="urn:schemas-microsoft-com:vml" Requires="v">
                <p:oleObj spid="_x0000_s67636" name="Equation" r:id="rId9" imgW="749160" imgH="342720" progId="Equation.DSMT4">
                  <p:embed/>
                </p:oleObj>
              </mc:Choice>
              <mc:Fallback>
                <p:oleObj name="Equation" r:id="rId9" imgW="749160" imgH="342720" progId="Equation.DSMT4">
                  <p:embed/>
                  <p:pic>
                    <p:nvPicPr>
                      <p:cNvPr id="23" name="Object 22" descr="z = x squared">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652354" y="4053052"/>
                        <a:ext cx="803275" cy="315913"/>
                      </a:xfrm>
                      <a:prstGeom prst="rect">
                        <a:avLst/>
                      </a:prstGeom>
                    </p:spPr>
                  </p:pic>
                </p:oleObj>
              </mc:Fallback>
            </mc:AlternateContent>
          </a:graphicData>
        </a:graphic>
      </p:graphicFrame>
      <p:sp>
        <p:nvSpPr>
          <p:cNvPr id="12" name="Content Placeholder 11"/>
          <p:cNvSpPr>
            <a:spLocks noGrp="1"/>
          </p:cNvSpPr>
          <p:nvPr>
            <p:ph idx="18"/>
          </p:nvPr>
        </p:nvSpPr>
        <p:spPr>
          <a:xfrm>
            <a:off x="7583898" y="4102305"/>
            <a:ext cx="775447" cy="368319"/>
          </a:xfrm>
        </p:spPr>
        <p:txBody>
          <a:bodyPr/>
          <a:lstStyle/>
          <a:p>
            <a:pPr marL="0" indent="0">
              <a:buNone/>
            </a:pPr>
            <a:r>
              <a:rPr lang="en-IN" sz="2200" dirty="0"/>
              <a:t>in the</a:t>
            </a:r>
          </a:p>
        </p:txBody>
      </p:sp>
      <p:sp>
        <p:nvSpPr>
          <p:cNvPr id="15" name="Content Placeholder 14"/>
          <p:cNvSpPr>
            <a:spLocks noGrp="1"/>
          </p:cNvSpPr>
          <p:nvPr>
            <p:ph idx="19"/>
          </p:nvPr>
        </p:nvSpPr>
        <p:spPr>
          <a:xfrm>
            <a:off x="3474721" y="4558133"/>
            <a:ext cx="1752600" cy="342206"/>
          </a:xfrm>
        </p:spPr>
        <p:txBody>
          <a:bodyPr/>
          <a:lstStyle/>
          <a:p>
            <a:pPr marL="0" indent="0">
              <a:buNone/>
            </a:pPr>
            <a:r>
              <a:rPr lang="en-IN" sz="2200" i="1" dirty="0"/>
              <a:t>x</a:t>
            </a:r>
            <a:r>
              <a:rPr lang="en-IN" sz="100" i="1" dirty="0"/>
              <a:t> </a:t>
            </a:r>
            <a:r>
              <a:rPr lang="en-IN" sz="2200" i="1" dirty="0"/>
              <a:t>z</a:t>
            </a:r>
            <a:r>
              <a:rPr lang="en-IN" sz="2200" dirty="0"/>
              <a:t>-plane with</a:t>
            </a:r>
          </a:p>
        </p:txBody>
      </p:sp>
      <p:graphicFrame>
        <p:nvGraphicFramePr>
          <p:cNvPr id="24" name="Object 23" descr="partial derivative of w with respect to partial derivative of x = 2 x + 4 x cubed.">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398245" y="4456837"/>
          <a:ext cx="1435849" cy="505663"/>
        </p:xfrm>
        <a:graphic>
          <a:graphicData uri="http://schemas.openxmlformats.org/presentationml/2006/ole">
            <mc:AlternateContent xmlns:mc="http://schemas.openxmlformats.org/markup-compatibility/2006">
              <mc:Choice xmlns:v="urn:schemas-microsoft-com:vml" Requires="v">
                <p:oleObj spid="_x0000_s67637" name="Equation" r:id="rId11" imgW="1803240" imgH="736560" progId="Equation.DSMT4">
                  <p:embed/>
                </p:oleObj>
              </mc:Choice>
              <mc:Fallback>
                <p:oleObj name="Equation" r:id="rId11" imgW="1803240" imgH="736560" progId="Equation.DSMT4">
                  <p:embed/>
                  <p:pic>
                    <p:nvPicPr>
                      <p:cNvPr id="24" name="Object 23" descr="partial derivative of w with respect to partial derivative of x = 2 x + 4 x cubed.">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5398245" y="4456837"/>
                        <a:ext cx="1435849" cy="505663"/>
                      </a:xfrm>
                      <a:prstGeom prst="rect">
                        <a:avLst/>
                      </a:prstGeom>
                    </p:spPr>
                  </p:pic>
                </p:oleObj>
              </mc:Fallback>
            </mc:AlternateContent>
          </a:graphicData>
        </a:graphic>
      </p:graphicFrame>
      <p:sp>
        <p:nvSpPr>
          <p:cNvPr id="13" name="Content Placeholder 12"/>
          <p:cNvSpPr>
            <a:spLocks noGrp="1"/>
          </p:cNvSpPr>
          <p:nvPr>
            <p:ph idx="20"/>
          </p:nvPr>
        </p:nvSpPr>
        <p:spPr>
          <a:xfrm>
            <a:off x="3481447" y="4973194"/>
            <a:ext cx="4748153" cy="355464"/>
          </a:xfrm>
        </p:spPr>
        <p:txBody>
          <a:bodyPr/>
          <a:lstStyle/>
          <a:p>
            <a:pPr marL="0" indent="0">
              <a:buNone/>
            </a:pPr>
            <a:r>
              <a:rPr lang="en-IN" sz="2200" dirty="0"/>
              <a:t>(2) As </a:t>
            </a:r>
            <a:r>
              <a:rPr lang="en-IN" sz="2200" i="1" dirty="0"/>
              <a:t>x </a:t>
            </a:r>
            <a:r>
              <a:rPr lang="en-IN" sz="2200" dirty="0"/>
              <a:t>changes, with </a:t>
            </a:r>
            <a:r>
              <a:rPr lang="en-IN" sz="2200" i="1" dirty="0"/>
              <a:t>z </a:t>
            </a:r>
            <a:r>
              <a:rPr lang="en-IN" sz="2200" dirty="0"/>
              <a:t>= 1, </a:t>
            </a:r>
            <a:r>
              <a:rPr lang="en-IN" sz="2200" i="1" dirty="0"/>
              <a:t>P </a:t>
            </a:r>
            <a:r>
              <a:rPr lang="en-IN" sz="2200" dirty="0"/>
              <a:t>moves</a:t>
            </a:r>
          </a:p>
        </p:txBody>
      </p:sp>
      <p:sp>
        <p:nvSpPr>
          <p:cNvPr id="14" name="Content Placeholder 13"/>
          <p:cNvSpPr>
            <a:spLocks noGrp="1"/>
          </p:cNvSpPr>
          <p:nvPr>
            <p:ph idx="21"/>
          </p:nvPr>
        </p:nvSpPr>
        <p:spPr>
          <a:xfrm>
            <a:off x="3505200" y="5401513"/>
            <a:ext cx="1600200" cy="375865"/>
          </a:xfrm>
        </p:spPr>
        <p:txBody>
          <a:bodyPr/>
          <a:lstStyle/>
          <a:p>
            <a:pPr marL="0" indent="0">
              <a:buNone/>
            </a:pPr>
            <a:r>
              <a:rPr lang="en-IN" sz="2200" dirty="0"/>
              <a:t>on the circle</a:t>
            </a:r>
          </a:p>
        </p:txBody>
      </p:sp>
      <p:graphicFrame>
        <p:nvGraphicFramePr>
          <p:cNvPr id="25" name="Object 24" descr="x squared + y squared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279835" y="5452578"/>
          <a:ext cx="1352261" cy="340591"/>
        </p:xfrm>
        <a:graphic>
          <a:graphicData uri="http://schemas.openxmlformats.org/presentationml/2006/ole">
            <mc:AlternateContent xmlns:mc="http://schemas.openxmlformats.org/markup-compatibility/2006">
              <mc:Choice xmlns:v="urn:schemas-microsoft-com:vml" Requires="v">
                <p:oleObj spid="_x0000_s67638" name="Equation" r:id="rId13" imgW="1384200" imgH="406080" progId="Equation.DSMT4">
                  <p:embed/>
                </p:oleObj>
              </mc:Choice>
              <mc:Fallback>
                <p:oleObj name="Equation" r:id="rId13" imgW="1384200" imgH="406080" progId="Equation.DSMT4">
                  <p:embed/>
                  <p:pic>
                    <p:nvPicPr>
                      <p:cNvPr id="25" name="Object 24" descr="x squared + y squared = 1,">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5279835" y="5452578"/>
                        <a:ext cx="1352261" cy="340591"/>
                      </a:xfrm>
                      <a:prstGeom prst="rect">
                        <a:avLst/>
                      </a:prstGeom>
                    </p:spPr>
                  </p:pic>
                </p:oleObj>
              </mc:Fallback>
            </mc:AlternateContent>
          </a:graphicData>
        </a:graphic>
      </p:graphicFrame>
      <p:sp>
        <p:nvSpPr>
          <p:cNvPr id="16" name="Content Placeholder 15"/>
          <p:cNvSpPr>
            <a:spLocks noGrp="1"/>
          </p:cNvSpPr>
          <p:nvPr>
            <p:ph idx="22"/>
          </p:nvPr>
        </p:nvSpPr>
        <p:spPr>
          <a:xfrm>
            <a:off x="6737704" y="5427032"/>
            <a:ext cx="1435849" cy="355464"/>
          </a:xfrm>
        </p:spPr>
        <p:txBody>
          <a:bodyPr/>
          <a:lstStyle/>
          <a:p>
            <a:pPr marL="0" indent="0">
              <a:buNone/>
            </a:pPr>
            <a:r>
              <a:rPr lang="pl-PL" sz="2200" i="1" dirty="0"/>
              <a:t>z </a:t>
            </a:r>
            <a:r>
              <a:rPr lang="pl-PL" sz="2200" dirty="0"/>
              <a:t>= 1, and</a:t>
            </a:r>
            <a:endParaRPr lang="en-IN" sz="2200" dirty="0"/>
          </a:p>
        </p:txBody>
      </p:sp>
      <p:graphicFrame>
        <p:nvGraphicFramePr>
          <p:cNvPr id="26" name="Object 25" descr="partial derivative of w with respect to partial derivative of x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45278" y="5834281"/>
          <a:ext cx="751054" cy="506608"/>
        </p:xfrm>
        <a:graphic>
          <a:graphicData uri="http://schemas.openxmlformats.org/presentationml/2006/ole">
            <mc:AlternateContent xmlns:mc="http://schemas.openxmlformats.org/markup-compatibility/2006">
              <mc:Choice xmlns:v="urn:schemas-microsoft-com:vml" Requires="v">
                <p:oleObj spid="_x0000_s67639" name="Equation" r:id="rId15" imgW="939600" imgH="736560" progId="Equation.DSMT4">
                  <p:embed/>
                </p:oleObj>
              </mc:Choice>
              <mc:Fallback>
                <p:oleObj name="Equation" r:id="rId15" imgW="939600" imgH="736560" progId="Equation.DSMT4">
                  <p:embed/>
                  <p:pic>
                    <p:nvPicPr>
                      <p:cNvPr id="26" name="Object 25" descr="partial derivative of w with respect to partial derivative of x = 0.">
                        <a:extLst>
                          <a:ext uri="{FF2B5EF4-FFF2-40B4-BE49-F238E27FC236}">
                            <a16:creationId xmlns:a16="http://schemas.microsoft.com/office/drawing/2014/main" id="{BA8F6C83-2B39-4C74-8EDD-D41ED1AB1692}"/>
                          </a:ext>
                        </a:extLst>
                      </p:cNvPr>
                      <p:cNvPicPr/>
                      <p:nvPr/>
                    </p:nvPicPr>
                    <p:blipFill>
                      <a:blip r:embed="rId16"/>
                      <a:stretch>
                        <a:fillRect/>
                      </a:stretch>
                    </p:blipFill>
                    <p:spPr>
                      <a:xfrm>
                        <a:off x="3545278" y="5834281"/>
                        <a:ext cx="751054" cy="506608"/>
                      </a:xfrm>
                      <a:prstGeom prst="rect">
                        <a:avLst/>
                      </a:prstGeom>
                    </p:spPr>
                  </p:pic>
                </p:oleObj>
              </mc:Fallback>
            </mc:AlternateContent>
          </a:graphicData>
        </a:graphic>
      </p:graphicFrame>
    </p:spTree>
    <p:extLst>
      <p:ext uri="{BB962C8B-B14F-4D97-AF65-F5344CB8AC3E}">
        <p14:creationId xmlns:p14="http://schemas.microsoft.com/office/powerpoint/2010/main" val="279398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60252"/>
          </a:xfrm>
        </p:spPr>
        <p:txBody>
          <a:bodyPr/>
          <a:lstStyle/>
          <a:p>
            <a:r>
              <a:rPr lang="en-IN" sz="2000" dirty="0"/>
              <a:t>How to Find Partial Derivative of </a:t>
            </a:r>
            <a:r>
              <a:rPr lang="en-IN" sz="2000" i="1" dirty="0"/>
              <a:t>w</a:t>
            </a:r>
            <a:r>
              <a:rPr lang="en-IN" sz="2000" dirty="0"/>
              <a:t> With Respect to Partial Derivative of </a:t>
            </a:r>
            <a:r>
              <a:rPr lang="en-IN" sz="2000" i="1" dirty="0"/>
              <a:t>x</a:t>
            </a:r>
            <a:r>
              <a:rPr lang="en-IN" sz="2000" dirty="0"/>
              <a:t> When the Variables in </a:t>
            </a:r>
            <a:r>
              <a:rPr lang="en-IN" sz="2000" i="1" dirty="0"/>
              <a:t>w</a:t>
            </a:r>
            <a:r>
              <a:rPr lang="en-IN" sz="2000" dirty="0"/>
              <a:t> = </a:t>
            </a:r>
            <a:r>
              <a:rPr lang="en-IN" sz="2000" i="1" dirty="0"/>
              <a:t>f</a:t>
            </a:r>
            <a:r>
              <a:rPr lang="en-IN" sz="2000" dirty="0"/>
              <a:t> of Start Expression </a:t>
            </a:r>
            <a:r>
              <a:rPr lang="en-IN" sz="2000" i="1" dirty="0"/>
              <a:t>x</a:t>
            </a:r>
            <a:r>
              <a:rPr lang="en-IN" sz="2000" dirty="0"/>
              <a:t>, </a:t>
            </a:r>
            <a:r>
              <a:rPr lang="en-IN" sz="2000" i="1" dirty="0"/>
              <a:t>y</a:t>
            </a:r>
            <a:r>
              <a:rPr lang="en-IN" sz="2000" dirty="0"/>
              <a:t>, and </a:t>
            </a:r>
            <a:r>
              <a:rPr lang="en-IN" sz="2000" i="1" dirty="0"/>
              <a:t>z</a:t>
            </a:r>
            <a:r>
              <a:rPr lang="en-IN" sz="2000" dirty="0"/>
              <a:t> End Expression Are Constrained by Another Equation </a:t>
            </a:r>
            <a:r>
              <a:rPr lang="en-IN" sz="2000" b="0" dirty="0"/>
              <a:t>(1 of 4)</a:t>
            </a:r>
          </a:p>
        </p:txBody>
      </p:sp>
      <p:sp>
        <p:nvSpPr>
          <p:cNvPr id="6" name="Content Placeholder 5"/>
          <p:cNvSpPr>
            <a:spLocks noGrp="1"/>
          </p:cNvSpPr>
          <p:nvPr>
            <p:ph idx="1"/>
          </p:nvPr>
        </p:nvSpPr>
        <p:spPr>
          <a:xfrm>
            <a:off x="457200" y="1600200"/>
            <a:ext cx="7924800" cy="1981200"/>
          </a:xfrm>
        </p:spPr>
        <p:txBody>
          <a:bodyPr/>
          <a:lstStyle/>
          <a:p>
            <a:pPr marL="0" indent="0">
              <a:buNone/>
            </a:pPr>
            <a:r>
              <a:rPr lang="en-IN" sz="2400" b="1" dirty="0"/>
              <a:t>1. </a:t>
            </a:r>
            <a:r>
              <a:rPr lang="en-IN" sz="2400" dirty="0"/>
              <a:t>Decide</a:t>
            </a:r>
            <a:r>
              <a:rPr lang="en-IN" sz="2400" i="1" dirty="0"/>
              <a:t> </a:t>
            </a:r>
            <a:r>
              <a:rPr lang="en-IN" sz="2400" dirty="0"/>
              <a:t>which variables are to be dependent and which are to be independent. (In practice, the decision is based on the physical or theoretical context of our work. In the exercises at the end of this section, we say which variables are which.)</a:t>
            </a:r>
          </a:p>
        </p:txBody>
      </p:sp>
      <p:sp>
        <p:nvSpPr>
          <p:cNvPr id="7" name="Content Placeholder 6"/>
          <p:cNvSpPr>
            <a:spLocks noGrp="1"/>
          </p:cNvSpPr>
          <p:nvPr>
            <p:ph idx="13"/>
          </p:nvPr>
        </p:nvSpPr>
        <p:spPr>
          <a:xfrm>
            <a:off x="457200" y="3733800"/>
            <a:ext cx="8229600" cy="838199"/>
          </a:xfrm>
        </p:spPr>
        <p:txBody>
          <a:bodyPr/>
          <a:lstStyle/>
          <a:p>
            <a:pPr marL="0" indent="0">
              <a:buNone/>
            </a:pPr>
            <a:r>
              <a:rPr lang="en-IN" sz="2400" b="1" dirty="0"/>
              <a:t>2. </a:t>
            </a:r>
            <a:r>
              <a:rPr lang="en-IN" sz="2400" dirty="0"/>
              <a:t>Eliminate</a:t>
            </a:r>
            <a:r>
              <a:rPr lang="en-IN" sz="2400" i="1" dirty="0"/>
              <a:t> </a:t>
            </a:r>
            <a:r>
              <a:rPr lang="en-IN" sz="2400" dirty="0"/>
              <a:t>the other dependent variable(s) in the expression for </a:t>
            </a:r>
            <a:r>
              <a:rPr lang="en-IN" sz="2400" i="1" dirty="0"/>
              <a:t>w</a:t>
            </a:r>
            <a:r>
              <a:rPr lang="en-IN" sz="2400" dirty="0"/>
              <a:t>.</a:t>
            </a:r>
          </a:p>
        </p:txBody>
      </p:sp>
      <p:sp>
        <p:nvSpPr>
          <p:cNvPr id="8" name="Content Placeholder 7"/>
          <p:cNvSpPr>
            <a:spLocks noGrp="1"/>
          </p:cNvSpPr>
          <p:nvPr>
            <p:ph idx="14"/>
          </p:nvPr>
        </p:nvSpPr>
        <p:spPr>
          <a:xfrm>
            <a:off x="457200" y="4800600"/>
            <a:ext cx="8229600" cy="609598"/>
          </a:xfrm>
        </p:spPr>
        <p:txBody>
          <a:bodyPr/>
          <a:lstStyle/>
          <a:p>
            <a:pPr marL="0" indent="0">
              <a:buNone/>
            </a:pPr>
            <a:r>
              <a:rPr lang="en-IN" sz="2400" b="1" dirty="0"/>
              <a:t>3. </a:t>
            </a:r>
            <a:r>
              <a:rPr lang="en-IN" sz="2400" dirty="0"/>
              <a:t>Differentiate</a:t>
            </a:r>
            <a:r>
              <a:rPr lang="en-IN" sz="2400" i="1" dirty="0"/>
              <a:t> </a:t>
            </a:r>
            <a:r>
              <a:rPr lang="en-IN" sz="2400" dirty="0"/>
              <a:t>as usual.</a:t>
            </a:r>
            <a:endParaRPr lang="en-US" sz="2400" b="1" dirty="0"/>
          </a:p>
        </p:txBody>
      </p:sp>
    </p:spTree>
    <p:extLst>
      <p:ext uri="{BB962C8B-B14F-4D97-AF65-F5344CB8AC3E}">
        <p14:creationId xmlns:p14="http://schemas.microsoft.com/office/powerpoint/2010/main" val="175942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43768" cy="1097280"/>
          </a:xfrm>
        </p:spPr>
        <p:txBody>
          <a:bodyPr/>
          <a:lstStyle/>
          <a:p>
            <a:r>
              <a:rPr lang="en-IN" sz="2000" dirty="0"/>
              <a:t>How to Find Partial Derivative of </a:t>
            </a:r>
            <a:r>
              <a:rPr lang="en-IN" sz="2000" i="1" dirty="0"/>
              <a:t>w</a:t>
            </a:r>
            <a:r>
              <a:rPr lang="en-IN" sz="2000" dirty="0"/>
              <a:t> With Respect to Partial Derivative of </a:t>
            </a:r>
            <a:r>
              <a:rPr lang="en-IN" sz="2000" i="1" dirty="0"/>
              <a:t>x</a:t>
            </a:r>
            <a:r>
              <a:rPr lang="en-IN" sz="2000" dirty="0"/>
              <a:t> When the Variables in </a:t>
            </a:r>
            <a:r>
              <a:rPr lang="en-IN" sz="2000" i="1" dirty="0"/>
              <a:t>w</a:t>
            </a:r>
            <a:r>
              <a:rPr lang="en-IN" sz="2000" dirty="0"/>
              <a:t> = </a:t>
            </a:r>
            <a:r>
              <a:rPr lang="en-IN" sz="2000" i="1" dirty="0"/>
              <a:t>f</a:t>
            </a:r>
            <a:r>
              <a:rPr lang="en-IN" sz="2000" dirty="0"/>
              <a:t> of Start Expression </a:t>
            </a:r>
            <a:r>
              <a:rPr lang="en-IN" sz="2000" i="1" dirty="0"/>
              <a:t>x</a:t>
            </a:r>
            <a:r>
              <a:rPr lang="en-IN" sz="2000" dirty="0"/>
              <a:t>, </a:t>
            </a:r>
            <a:r>
              <a:rPr lang="en-IN" sz="2000" i="1" dirty="0"/>
              <a:t>y</a:t>
            </a:r>
            <a:r>
              <a:rPr lang="en-IN" sz="2000" dirty="0"/>
              <a:t>, and </a:t>
            </a:r>
            <a:r>
              <a:rPr lang="en-IN" sz="2000" i="1" dirty="0"/>
              <a:t>z</a:t>
            </a:r>
            <a:r>
              <a:rPr lang="en-IN" sz="2000" dirty="0"/>
              <a:t> End Expression Are Constrained by Another Equation </a:t>
            </a:r>
            <a:r>
              <a:rPr lang="en-IN" sz="2000" b="0" dirty="0"/>
              <a:t>(2 of 4)</a:t>
            </a:r>
          </a:p>
        </p:txBody>
      </p:sp>
      <p:sp>
        <p:nvSpPr>
          <p:cNvPr id="6" name="Content Placeholder 5"/>
          <p:cNvSpPr>
            <a:spLocks noGrp="1"/>
          </p:cNvSpPr>
          <p:nvPr>
            <p:ph idx="1"/>
          </p:nvPr>
        </p:nvSpPr>
        <p:spPr>
          <a:xfrm>
            <a:off x="457199" y="1600201"/>
            <a:ext cx="2175831" cy="426902"/>
          </a:xfrm>
        </p:spPr>
        <p:txBody>
          <a:bodyPr/>
          <a:lstStyle/>
          <a:p>
            <a:pPr marL="0" indent="0">
              <a:buNone/>
            </a:pPr>
            <a:r>
              <a:rPr lang="en-IN" sz="2400" b="1" dirty="0"/>
              <a:t>Example:</a:t>
            </a:r>
            <a:r>
              <a:rPr lang="en-IN" sz="2400" dirty="0"/>
              <a:t> Find</a:t>
            </a:r>
          </a:p>
        </p:txBody>
      </p:sp>
      <p:graphicFrame>
        <p:nvGraphicFramePr>
          <p:cNvPr id="10" name="Object 9"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00051" y="1431348"/>
          <a:ext cx="510362" cy="750455"/>
        </p:xfrm>
        <a:graphic>
          <a:graphicData uri="http://schemas.openxmlformats.org/presentationml/2006/ole">
            <mc:AlternateContent xmlns:mc="http://schemas.openxmlformats.org/markup-compatibility/2006">
              <mc:Choice xmlns:v="urn:schemas-microsoft-com:vml" Requires="v">
                <p:oleObj spid="_x0000_s68634" name="Equation" r:id="rId3" imgW="431640" imgH="736560" progId="Equation.DSMT4">
                  <p:embed/>
                </p:oleObj>
              </mc:Choice>
              <mc:Fallback>
                <p:oleObj name="Equation" r:id="rId3" imgW="431640" imgH="736560" progId="Equation.DSMT4">
                  <p:embed/>
                  <p:pic>
                    <p:nvPicPr>
                      <p:cNvPr id="10" name="Object 9"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700051" y="1431348"/>
                        <a:ext cx="510362" cy="750455"/>
                      </a:xfrm>
                      <a:prstGeom prst="rect">
                        <a:avLst/>
                      </a:prstGeom>
                    </p:spPr>
                  </p:pic>
                </p:oleObj>
              </mc:Fallback>
            </mc:AlternateContent>
          </a:graphicData>
        </a:graphic>
      </p:graphicFrame>
      <p:sp>
        <p:nvSpPr>
          <p:cNvPr id="7" name="Content Placeholder 6"/>
          <p:cNvSpPr>
            <a:spLocks noGrp="1"/>
          </p:cNvSpPr>
          <p:nvPr>
            <p:ph idx="13"/>
          </p:nvPr>
        </p:nvSpPr>
        <p:spPr>
          <a:xfrm>
            <a:off x="3352800" y="1600200"/>
            <a:ext cx="1752600" cy="426903"/>
          </a:xfrm>
        </p:spPr>
        <p:txBody>
          <a:bodyPr/>
          <a:lstStyle/>
          <a:p>
            <a:pPr marL="0" indent="0">
              <a:buNone/>
            </a:pPr>
            <a:r>
              <a:rPr lang="en-IN" sz="2400" dirty="0"/>
              <a:t>at the point</a:t>
            </a:r>
          </a:p>
        </p:txBody>
      </p:sp>
      <p:graphicFrame>
        <p:nvGraphicFramePr>
          <p:cNvPr id="14" name="Object 13" descr="(x, y, z) = (2, negative 1, 1) i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2309911"/>
          <a:ext cx="3057264" cy="377738"/>
        </p:xfrm>
        <a:graphic>
          <a:graphicData uri="http://schemas.openxmlformats.org/presentationml/2006/ole">
            <mc:AlternateContent xmlns:mc="http://schemas.openxmlformats.org/markup-compatibility/2006">
              <mc:Choice xmlns:v="urn:schemas-microsoft-com:vml" Requires="v">
                <p:oleObj spid="_x0000_s68635" name="Equation" r:id="rId5" imgW="2400120" imgH="342720" progId="Equation.DSMT4">
                  <p:embed/>
                </p:oleObj>
              </mc:Choice>
              <mc:Fallback>
                <p:oleObj name="Equation" r:id="rId5" imgW="2400120" imgH="342720" progId="Equation.DSMT4">
                  <p:embed/>
                  <p:pic>
                    <p:nvPicPr>
                      <p:cNvPr id="14" name="Object 13" descr="(x, y, z) = (2, negative 1, 1) if">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2309911"/>
                        <a:ext cx="3057264" cy="377738"/>
                      </a:xfrm>
                      <a:prstGeom prst="rect">
                        <a:avLst/>
                      </a:prstGeom>
                    </p:spPr>
                  </p:pic>
                </p:oleObj>
              </mc:Fallback>
            </mc:AlternateContent>
          </a:graphicData>
        </a:graphic>
      </p:graphicFrame>
      <p:graphicFrame>
        <p:nvGraphicFramePr>
          <p:cNvPr id="15" name="Object 14" descr="w = x squared + y squared + z squared, z cubed minus x y + y z + y cubed =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09800" y="2834898"/>
          <a:ext cx="6007100" cy="457200"/>
        </p:xfrm>
        <a:graphic>
          <a:graphicData uri="http://schemas.openxmlformats.org/presentationml/2006/ole">
            <mc:AlternateContent xmlns:mc="http://schemas.openxmlformats.org/markup-compatibility/2006">
              <mc:Choice xmlns:v="urn:schemas-microsoft-com:vml" Requires="v">
                <p:oleObj spid="_x0000_s68636" name="Equation" r:id="rId7" imgW="4622760" imgH="406080" progId="Equation.DSMT4">
                  <p:embed/>
                </p:oleObj>
              </mc:Choice>
              <mc:Fallback>
                <p:oleObj name="Equation" r:id="rId7" imgW="4622760" imgH="406080" progId="Equation.DSMT4">
                  <p:embed/>
                  <p:pic>
                    <p:nvPicPr>
                      <p:cNvPr id="15" name="Object 14" descr="w = x squared + y squared + z squared, z cubed minus x y + y z + y cubed =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209800" y="2834898"/>
                        <a:ext cx="6007100" cy="457200"/>
                      </a:xfrm>
                      <a:prstGeom prst="rect">
                        <a:avLst/>
                      </a:prstGeom>
                    </p:spPr>
                  </p:pic>
                </p:oleObj>
              </mc:Fallback>
            </mc:AlternateContent>
          </a:graphicData>
        </a:graphic>
      </p:graphicFrame>
      <p:sp>
        <p:nvSpPr>
          <p:cNvPr id="11" name="Content Placeholder 10"/>
          <p:cNvSpPr>
            <a:spLocks noGrp="1"/>
          </p:cNvSpPr>
          <p:nvPr>
            <p:ph idx="14"/>
          </p:nvPr>
        </p:nvSpPr>
        <p:spPr>
          <a:xfrm>
            <a:off x="457200" y="3505200"/>
            <a:ext cx="6248400" cy="457201"/>
          </a:xfrm>
        </p:spPr>
        <p:txBody>
          <a:bodyPr/>
          <a:lstStyle/>
          <a:p>
            <a:pPr marL="0" indent="0">
              <a:buNone/>
            </a:pPr>
            <a:r>
              <a:rPr lang="en-IN" sz="2400" dirty="0"/>
              <a:t>and </a:t>
            </a:r>
            <a:r>
              <a:rPr lang="en-IN" sz="2400" i="1" dirty="0"/>
              <a:t>x </a:t>
            </a:r>
            <a:r>
              <a:rPr lang="en-IN" sz="2400" dirty="0"/>
              <a:t>and </a:t>
            </a:r>
            <a:r>
              <a:rPr lang="en-IN" sz="2400" i="1" dirty="0"/>
              <a:t>y </a:t>
            </a:r>
            <a:r>
              <a:rPr lang="en-IN" sz="2400" dirty="0"/>
              <a:t>are the independent variables.</a:t>
            </a:r>
          </a:p>
        </p:txBody>
      </p:sp>
      <p:sp>
        <p:nvSpPr>
          <p:cNvPr id="12" name="Content Placeholder 11"/>
          <p:cNvSpPr>
            <a:spLocks noGrp="1"/>
          </p:cNvSpPr>
          <p:nvPr>
            <p:ph idx="15"/>
          </p:nvPr>
        </p:nvSpPr>
        <p:spPr>
          <a:xfrm>
            <a:off x="457200" y="4175504"/>
            <a:ext cx="8305800" cy="1691896"/>
          </a:xfrm>
        </p:spPr>
        <p:txBody>
          <a:bodyPr/>
          <a:lstStyle/>
          <a:p>
            <a:pPr marL="0" indent="0">
              <a:buNone/>
            </a:pPr>
            <a:r>
              <a:rPr lang="en-IN" sz="2400" b="1" dirty="0"/>
              <a:t>Solution:</a:t>
            </a:r>
            <a:r>
              <a:rPr lang="en-IN" sz="2400" dirty="0"/>
              <a:t> It is not convenient to eliminate </a:t>
            </a:r>
            <a:r>
              <a:rPr lang="en-IN" sz="2400" i="1" dirty="0"/>
              <a:t>z </a:t>
            </a:r>
            <a:r>
              <a:rPr lang="en-IN" sz="2400" dirty="0"/>
              <a:t>in the expression for </a:t>
            </a:r>
            <a:r>
              <a:rPr lang="en-IN" sz="2400" i="1" dirty="0"/>
              <a:t>w</a:t>
            </a:r>
            <a:r>
              <a:rPr lang="en-IN" sz="2400" dirty="0"/>
              <a:t>. We therefore differentiate both equations implicitly with respect to </a:t>
            </a:r>
            <a:r>
              <a:rPr lang="en-IN" sz="2400" i="1" dirty="0"/>
              <a:t>x</a:t>
            </a:r>
            <a:r>
              <a:rPr lang="en-IN" sz="2400" dirty="0"/>
              <a:t>, treating </a:t>
            </a:r>
            <a:r>
              <a:rPr lang="en-IN" sz="2400" i="1" dirty="0"/>
              <a:t>x </a:t>
            </a:r>
            <a:r>
              <a:rPr lang="en-IN" sz="2400" dirty="0"/>
              <a:t>and </a:t>
            </a:r>
            <a:r>
              <a:rPr lang="en-IN" sz="2400" i="1" dirty="0"/>
              <a:t>y </a:t>
            </a:r>
            <a:r>
              <a:rPr lang="en-IN" sz="2400" dirty="0"/>
              <a:t>as independent variables and </a:t>
            </a:r>
            <a:r>
              <a:rPr lang="en-IN" sz="2400" i="1" dirty="0"/>
              <a:t>w </a:t>
            </a:r>
            <a:r>
              <a:rPr lang="en-IN" sz="2400" dirty="0"/>
              <a:t>and </a:t>
            </a:r>
            <a:r>
              <a:rPr lang="en-IN" sz="2400" i="1" dirty="0"/>
              <a:t>z </a:t>
            </a:r>
            <a:r>
              <a:rPr lang="en-IN" sz="2400" dirty="0"/>
              <a:t>as dependent variables. This gives</a:t>
            </a:r>
            <a:endParaRPr lang="en-US" sz="2400" b="1" dirty="0"/>
          </a:p>
        </p:txBody>
      </p:sp>
    </p:spTree>
    <p:extLst>
      <p:ext uri="{BB962C8B-B14F-4D97-AF65-F5344CB8AC3E}">
        <p14:creationId xmlns:p14="http://schemas.microsoft.com/office/powerpoint/2010/main" val="239668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43768" cy="1097280"/>
          </a:xfrm>
        </p:spPr>
        <p:txBody>
          <a:bodyPr/>
          <a:lstStyle/>
          <a:p>
            <a:r>
              <a:rPr lang="en-IN" sz="2000" dirty="0"/>
              <a:t>How to Find Partial Derivative of </a:t>
            </a:r>
            <a:r>
              <a:rPr lang="en-IN" sz="2000" i="1" dirty="0"/>
              <a:t>w</a:t>
            </a:r>
            <a:r>
              <a:rPr lang="en-IN" sz="2000" dirty="0"/>
              <a:t> With Respect to Partial Derivative of </a:t>
            </a:r>
            <a:r>
              <a:rPr lang="en-IN" sz="2000" i="1" dirty="0"/>
              <a:t>x</a:t>
            </a:r>
            <a:r>
              <a:rPr lang="en-IN" sz="2000" dirty="0"/>
              <a:t> When the Variables in </a:t>
            </a:r>
            <a:r>
              <a:rPr lang="en-IN" sz="2000" i="1" dirty="0"/>
              <a:t>w</a:t>
            </a:r>
            <a:r>
              <a:rPr lang="en-IN" sz="2000" dirty="0"/>
              <a:t> = </a:t>
            </a:r>
            <a:r>
              <a:rPr lang="en-IN" sz="2000" i="1" dirty="0"/>
              <a:t>f</a:t>
            </a:r>
            <a:r>
              <a:rPr lang="en-IN" sz="2000" dirty="0"/>
              <a:t> of Start Expression </a:t>
            </a:r>
            <a:r>
              <a:rPr lang="en-IN" sz="2000" i="1" dirty="0"/>
              <a:t>x</a:t>
            </a:r>
            <a:r>
              <a:rPr lang="en-IN" sz="2000" dirty="0"/>
              <a:t>, </a:t>
            </a:r>
            <a:r>
              <a:rPr lang="en-IN" sz="2000" i="1" dirty="0"/>
              <a:t>y</a:t>
            </a:r>
            <a:r>
              <a:rPr lang="en-IN" sz="2000" dirty="0"/>
              <a:t>, and </a:t>
            </a:r>
            <a:r>
              <a:rPr lang="en-IN" sz="2000" i="1" dirty="0"/>
              <a:t>z</a:t>
            </a:r>
            <a:r>
              <a:rPr lang="en-IN" sz="2000" dirty="0"/>
              <a:t> End Expression Are Constrained by Another Equation </a:t>
            </a:r>
            <a:r>
              <a:rPr lang="en-IN" sz="2000" b="0" dirty="0"/>
              <a:t>(3 of 4)</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1600201"/>
            <a:ext cx="3352800" cy="448936"/>
          </a:xfrm>
        </p:spPr>
        <p:txBody>
          <a:bodyPr/>
          <a:lstStyle/>
          <a:p>
            <a:pPr marL="0" indent="0">
              <a:buNone/>
            </a:pPr>
            <a:r>
              <a:rPr lang="en-IN" sz="2400" b="1" dirty="0"/>
              <a:t>Solution </a:t>
            </a:r>
            <a:r>
              <a:rPr lang="en-US" sz="2400" b="1" dirty="0"/>
              <a:t>(continued):</a:t>
            </a:r>
          </a:p>
        </p:txBody>
      </p:sp>
      <p:graphicFrame>
        <p:nvGraphicFramePr>
          <p:cNvPr id="16" name="Object 15" descr="partial derivative of w with respect to partial derivative of x = 2 x + 2 z partial derivative of z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438811" y="2192646"/>
          <a:ext cx="2440650" cy="779154"/>
        </p:xfrm>
        <a:graphic>
          <a:graphicData uri="http://schemas.openxmlformats.org/presentationml/2006/ole">
            <mc:AlternateContent xmlns:mc="http://schemas.openxmlformats.org/markup-compatibility/2006">
              <mc:Choice xmlns:v="urn:schemas-microsoft-com:vml" Requires="v">
                <p:oleObj spid="_x0000_s69674" name="Equation" r:id="rId3" imgW="1993680" imgH="736560" progId="Equation.DSMT4">
                  <p:embed/>
                </p:oleObj>
              </mc:Choice>
              <mc:Fallback>
                <p:oleObj name="Equation" r:id="rId3" imgW="1993680" imgH="736560" progId="Equation.DSMT4">
                  <p:embed/>
                  <p:pic>
                    <p:nvPicPr>
                      <p:cNvPr id="16" name="Object 15" descr="partial derivative of w with respect to partial derivative of x = 2 x + 2 z partial derivative of z with respect to partial derivative of x ">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438811" y="2192646"/>
                        <a:ext cx="2440650" cy="779154"/>
                      </a:xfrm>
                      <a:prstGeom prst="rect">
                        <a:avLst/>
                      </a:prstGeom>
                    </p:spPr>
                  </p:pic>
                </p:oleObj>
              </mc:Fallback>
            </mc:AlternateContent>
          </a:graphicData>
        </a:graphic>
      </p:graphicFrame>
      <p:sp>
        <p:nvSpPr>
          <p:cNvPr id="6" name="Content Placeholder 5">
            <a:extLst>
              <a:ext uri="{C183D7F6-B498-43B3-948B-1728B52AA6E4}">
                <adec:decorative xmlns:adec="http://schemas.microsoft.com/office/drawing/2017/decorative" val="1"/>
              </a:ext>
            </a:extLst>
          </p:cNvPr>
          <p:cNvSpPr>
            <a:spLocks noGrp="1"/>
          </p:cNvSpPr>
          <p:nvPr>
            <p:ph idx="13"/>
          </p:nvPr>
        </p:nvSpPr>
        <p:spPr>
          <a:xfrm>
            <a:off x="457200" y="2819400"/>
            <a:ext cx="762000" cy="431783"/>
          </a:xfrm>
        </p:spPr>
        <p:txBody>
          <a:bodyPr/>
          <a:lstStyle/>
          <a:p>
            <a:pPr marL="0" indent="0">
              <a:buNone/>
            </a:pPr>
            <a:r>
              <a:rPr lang="en-IN" sz="2400" dirty="0"/>
              <a:t>and</a:t>
            </a:r>
          </a:p>
        </p:txBody>
      </p:sp>
      <p:graphicFrame>
        <p:nvGraphicFramePr>
          <p:cNvPr id="17" name="Object 16" descr="3 z squared, partial derivative of z with respect to partial derivative of x minus y + y partial derivative of z with respect to partial derivative of x + 0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3200" y="3124200"/>
          <a:ext cx="3699858" cy="779153"/>
        </p:xfrm>
        <a:graphic>
          <a:graphicData uri="http://schemas.openxmlformats.org/presentationml/2006/ole">
            <mc:AlternateContent xmlns:mc="http://schemas.openxmlformats.org/markup-compatibility/2006">
              <mc:Choice xmlns:v="urn:schemas-microsoft-com:vml" Requires="v">
                <p:oleObj spid="_x0000_s69675" name="Equation" r:id="rId5" imgW="3022560" imgH="736560" progId="Equation.DSMT4">
                  <p:embed/>
                </p:oleObj>
              </mc:Choice>
              <mc:Fallback>
                <p:oleObj name="Equation" r:id="rId5" imgW="3022560" imgH="736560" progId="Equation.DSMT4">
                  <p:embed/>
                  <p:pic>
                    <p:nvPicPr>
                      <p:cNvPr id="17" name="Object 16" descr="3 z squared, partial derivative of z with respect to partial derivative of x minus y + y partial derivative of z with respect to partial derivative of x + 0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743200" y="3124200"/>
                        <a:ext cx="3699858" cy="779153"/>
                      </a:xfrm>
                      <a:prstGeom prst="rect">
                        <a:avLst/>
                      </a:prstGeom>
                    </p:spPr>
                  </p:pic>
                </p:oleObj>
              </mc:Fallback>
            </mc:AlternateContent>
          </a:graphicData>
        </a:graphic>
      </p:graphicFrame>
      <p:sp>
        <p:nvSpPr>
          <p:cNvPr id="7" name="Content Placeholder 6"/>
          <p:cNvSpPr>
            <a:spLocks noGrp="1"/>
          </p:cNvSpPr>
          <p:nvPr>
            <p:ph idx="14"/>
          </p:nvPr>
        </p:nvSpPr>
        <p:spPr>
          <a:xfrm>
            <a:off x="443753" y="4087400"/>
            <a:ext cx="7023847" cy="424149"/>
          </a:xfrm>
        </p:spPr>
        <p:txBody>
          <a:bodyPr/>
          <a:lstStyle/>
          <a:p>
            <a:pPr marL="0" indent="0">
              <a:buNone/>
            </a:pPr>
            <a:r>
              <a:rPr lang="en-IN" sz="2400" dirty="0"/>
              <a:t>These equations may now be combined to express</a:t>
            </a:r>
          </a:p>
        </p:txBody>
      </p:sp>
      <p:graphicFrame>
        <p:nvGraphicFramePr>
          <p:cNvPr id="18" name="Object 17" descr="partial derivative of w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7559298" y="3924300"/>
          <a:ext cx="468829" cy="686945"/>
        </p:xfrm>
        <a:graphic>
          <a:graphicData uri="http://schemas.openxmlformats.org/presentationml/2006/ole">
            <mc:AlternateContent xmlns:mc="http://schemas.openxmlformats.org/markup-compatibility/2006">
              <mc:Choice xmlns:v="urn:schemas-microsoft-com:vml" Requires="v">
                <p:oleObj spid="_x0000_s69676" name="Equation" r:id="rId7" imgW="431640" imgH="736560" progId="Equation.DSMT4">
                  <p:embed/>
                </p:oleObj>
              </mc:Choice>
              <mc:Fallback>
                <p:oleObj name="Equation" r:id="rId7" imgW="431640" imgH="736560" progId="Equation.DSMT4">
                  <p:embed/>
                  <p:pic>
                    <p:nvPicPr>
                      <p:cNvPr id="18" name="Object 17" descr="partial derivative of w with respect to partial derivative of x ">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7559298" y="3924300"/>
                        <a:ext cx="468829" cy="686945"/>
                      </a:xfrm>
                      <a:prstGeom prst="rect">
                        <a:avLst/>
                      </a:prstGeom>
                    </p:spPr>
                  </p:pic>
                </p:oleObj>
              </mc:Fallback>
            </mc:AlternateContent>
          </a:graphicData>
        </a:graphic>
      </p:graphicFrame>
      <p:sp>
        <p:nvSpPr>
          <p:cNvPr id="8" name="Content Placeholder 7"/>
          <p:cNvSpPr>
            <a:spLocks noGrp="1"/>
          </p:cNvSpPr>
          <p:nvPr>
            <p:ph idx="15"/>
          </p:nvPr>
        </p:nvSpPr>
        <p:spPr>
          <a:xfrm>
            <a:off x="443753" y="4759288"/>
            <a:ext cx="4890247" cy="444346"/>
          </a:xfrm>
        </p:spPr>
        <p:txBody>
          <a:bodyPr/>
          <a:lstStyle/>
          <a:p>
            <a:pPr marL="0" indent="0">
              <a:buNone/>
            </a:pPr>
            <a:r>
              <a:rPr lang="en-IN" sz="2400" dirty="0"/>
              <a:t>in terms of </a:t>
            </a:r>
            <a:r>
              <a:rPr lang="en-IN" sz="2400" i="1" dirty="0"/>
              <a:t>x</a:t>
            </a:r>
            <a:r>
              <a:rPr lang="en-IN" sz="2400" dirty="0"/>
              <a:t>, </a:t>
            </a:r>
            <a:r>
              <a:rPr lang="en-IN" sz="2400" i="1" dirty="0"/>
              <a:t>y</a:t>
            </a:r>
            <a:r>
              <a:rPr lang="en-IN" sz="2400" dirty="0"/>
              <a:t>, and </a:t>
            </a:r>
            <a:r>
              <a:rPr lang="en-IN" sz="2400" i="1" dirty="0"/>
              <a:t>z</a:t>
            </a:r>
            <a:r>
              <a:rPr lang="en-IN" sz="2400" dirty="0"/>
              <a:t>. We solve for</a:t>
            </a:r>
          </a:p>
        </p:txBody>
      </p:sp>
      <p:graphicFrame>
        <p:nvGraphicFramePr>
          <p:cNvPr id="19" name="Object 18" descr="partial derivative of z with respect to partial derivative of x ">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33133" y="4596823"/>
          <a:ext cx="434267" cy="750455"/>
        </p:xfrm>
        <a:graphic>
          <a:graphicData uri="http://schemas.openxmlformats.org/presentationml/2006/ole">
            <mc:AlternateContent xmlns:mc="http://schemas.openxmlformats.org/markup-compatibility/2006">
              <mc:Choice xmlns:v="urn:schemas-microsoft-com:vml" Requires="v">
                <p:oleObj spid="_x0000_s69677" name="Equation" r:id="rId9" imgW="368280" imgH="736560" progId="Equation.DSMT4">
                  <p:embed/>
                </p:oleObj>
              </mc:Choice>
              <mc:Fallback>
                <p:oleObj name="Equation" r:id="rId9" imgW="368280" imgH="736560" progId="Equation.DSMT4">
                  <p:embed/>
                  <p:pic>
                    <p:nvPicPr>
                      <p:cNvPr id="19" name="Object 18" descr="partial derivative of z with respect to partial derivative of x ">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433133" y="4596823"/>
                        <a:ext cx="434267" cy="750455"/>
                      </a:xfrm>
                      <a:prstGeom prst="rect">
                        <a:avLst/>
                      </a:prstGeom>
                    </p:spPr>
                  </p:pic>
                </p:oleObj>
              </mc:Fallback>
            </mc:AlternateContent>
          </a:graphicData>
        </a:graphic>
      </p:graphicFrame>
      <p:sp>
        <p:nvSpPr>
          <p:cNvPr id="9" name="Content Placeholder 8"/>
          <p:cNvSpPr>
            <a:spLocks noGrp="1"/>
          </p:cNvSpPr>
          <p:nvPr>
            <p:ph idx="16"/>
          </p:nvPr>
        </p:nvSpPr>
        <p:spPr>
          <a:xfrm>
            <a:off x="6019800" y="4770305"/>
            <a:ext cx="1062071" cy="411296"/>
          </a:xfrm>
        </p:spPr>
        <p:txBody>
          <a:bodyPr/>
          <a:lstStyle/>
          <a:p>
            <a:pPr marL="0" indent="0">
              <a:buNone/>
            </a:pPr>
            <a:r>
              <a:rPr lang="en-IN" sz="2400" dirty="0"/>
              <a:t>to get</a:t>
            </a:r>
          </a:p>
        </p:txBody>
      </p:sp>
      <p:graphicFrame>
        <p:nvGraphicFramePr>
          <p:cNvPr id="20" name="Object 19" descr="partial derivative of z with respect to partial derivative of x = start fraction y over y + 3 z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56284" y="5347278"/>
          <a:ext cx="2001516" cy="872100"/>
        </p:xfrm>
        <a:graphic>
          <a:graphicData uri="http://schemas.openxmlformats.org/presentationml/2006/ole">
            <mc:AlternateContent xmlns:mc="http://schemas.openxmlformats.org/markup-compatibility/2006">
              <mc:Choice xmlns:v="urn:schemas-microsoft-com:vml" Requires="v">
                <p:oleObj spid="_x0000_s69678" name="Equation" r:id="rId11" imgW="1587240" imgH="799920" progId="Equation.DSMT4">
                  <p:embed/>
                </p:oleObj>
              </mc:Choice>
              <mc:Fallback>
                <p:oleObj name="Equation" r:id="rId11" imgW="1587240" imgH="799920" progId="Equation.DSMT4">
                  <p:embed/>
                  <p:pic>
                    <p:nvPicPr>
                      <p:cNvPr id="20" name="Object 19" descr="partial derivative of z with respect to partial derivative of x = start fraction y over y + 3 z squared end fraction">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3256284" y="5347278"/>
                        <a:ext cx="2001516" cy="872100"/>
                      </a:xfrm>
                      <a:prstGeom prst="rect">
                        <a:avLst/>
                      </a:prstGeom>
                    </p:spPr>
                  </p:pic>
                </p:oleObj>
              </mc:Fallback>
            </mc:AlternateContent>
          </a:graphicData>
        </a:graphic>
      </p:graphicFrame>
    </p:spTree>
    <p:extLst>
      <p:ext uri="{BB962C8B-B14F-4D97-AF65-F5344CB8AC3E}">
        <p14:creationId xmlns:p14="http://schemas.microsoft.com/office/powerpoint/2010/main" val="69628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Constrained Maxima and Minima </a:t>
            </a:r>
            <a:r>
              <a:rPr lang="en-IN" sz="2000" b="0" dirty="0"/>
              <a:t>(2 of 4)</a:t>
            </a:r>
          </a:p>
        </p:txBody>
      </p:sp>
      <p:sp>
        <p:nvSpPr>
          <p:cNvPr id="3" name="Content Placeholder 2"/>
          <p:cNvSpPr>
            <a:spLocks noGrp="1"/>
          </p:cNvSpPr>
          <p:nvPr>
            <p:ph idx="1"/>
          </p:nvPr>
        </p:nvSpPr>
        <p:spPr>
          <a:xfrm>
            <a:off x="457200" y="1600201"/>
            <a:ext cx="3276600" cy="437919"/>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7200" y="2133601"/>
            <a:ext cx="8229600" cy="433329"/>
          </a:xfrm>
        </p:spPr>
        <p:txBody>
          <a:bodyPr/>
          <a:lstStyle/>
          <a:p>
            <a:pPr marL="0" indent="0">
              <a:buNone/>
            </a:pPr>
            <a:r>
              <a:rPr lang="en-IN" sz="2400" dirty="0"/>
              <a:t>has a minimum value, we may solve the problem by finding</a:t>
            </a:r>
          </a:p>
        </p:txBody>
      </p:sp>
      <p:sp>
        <p:nvSpPr>
          <p:cNvPr id="5" name="Content Placeholder 4"/>
          <p:cNvSpPr>
            <a:spLocks noGrp="1"/>
          </p:cNvSpPr>
          <p:nvPr>
            <p:ph idx="14"/>
          </p:nvPr>
        </p:nvSpPr>
        <p:spPr>
          <a:xfrm>
            <a:off x="457199" y="2632857"/>
            <a:ext cx="3048001" cy="422312"/>
          </a:xfrm>
        </p:spPr>
        <p:txBody>
          <a:bodyPr/>
          <a:lstStyle/>
          <a:p>
            <a:pPr marL="0" indent="0">
              <a:buNone/>
            </a:pPr>
            <a:r>
              <a:rPr lang="en-IN" sz="2400" dirty="0"/>
              <a:t>the minimum value of</a:t>
            </a:r>
          </a:p>
        </p:txBody>
      </p:sp>
      <p:graphicFrame>
        <p:nvGraphicFramePr>
          <p:cNvPr id="14" name="Object 13" descr="F of start expression x, y, and z end express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581400" y="2643761"/>
          <a:ext cx="1500187" cy="371475"/>
        </p:xfrm>
        <a:graphic>
          <a:graphicData uri="http://schemas.openxmlformats.org/presentationml/2006/ole">
            <mc:AlternateContent xmlns:mc="http://schemas.openxmlformats.org/markup-compatibility/2006">
              <mc:Choice xmlns:v="urn:schemas-microsoft-com:vml" Requires="v">
                <p:oleObj spid="_x0000_s39970" name="Equation" r:id="rId3" imgW="1155600" imgH="342720" progId="Equation.DSMT4">
                  <p:embed/>
                </p:oleObj>
              </mc:Choice>
              <mc:Fallback>
                <p:oleObj name="Equation" r:id="rId3" imgW="1155600" imgH="342720" progId="Equation.DSMT4">
                  <p:embed/>
                  <p:pic>
                    <p:nvPicPr>
                      <p:cNvPr id="14" name="Object 13" descr="F of start expression x, y, and z end express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581400" y="2643761"/>
                        <a:ext cx="1500187" cy="371475"/>
                      </a:xfrm>
                      <a:prstGeom prst="rect">
                        <a:avLst/>
                      </a:prstGeom>
                    </p:spPr>
                  </p:pic>
                </p:oleObj>
              </mc:Fallback>
            </mc:AlternateContent>
          </a:graphicData>
        </a:graphic>
      </p:graphicFrame>
      <p:sp>
        <p:nvSpPr>
          <p:cNvPr id="6" name="Content Placeholder 5"/>
          <p:cNvSpPr>
            <a:spLocks noGrp="1"/>
          </p:cNvSpPr>
          <p:nvPr>
            <p:ph idx="15"/>
          </p:nvPr>
        </p:nvSpPr>
        <p:spPr>
          <a:xfrm>
            <a:off x="5157786" y="2618342"/>
            <a:ext cx="3529013" cy="422313"/>
          </a:xfrm>
        </p:spPr>
        <p:txBody>
          <a:bodyPr/>
          <a:lstStyle/>
          <a:p>
            <a:pPr marL="0" indent="0">
              <a:buNone/>
            </a:pPr>
            <a:r>
              <a:rPr lang="en-IN" sz="2400" dirty="0"/>
              <a:t>subject to the constraint</a:t>
            </a:r>
          </a:p>
        </p:txBody>
      </p:sp>
      <p:graphicFrame>
        <p:nvGraphicFramePr>
          <p:cNvPr id="15" name="Object 14" descr="2 x + y minus z minus 5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37919" y="3144398"/>
          <a:ext cx="2684463" cy="371475"/>
        </p:xfrm>
        <a:graphic>
          <a:graphicData uri="http://schemas.openxmlformats.org/presentationml/2006/ole">
            <mc:AlternateContent xmlns:mc="http://schemas.openxmlformats.org/markup-compatibility/2006">
              <mc:Choice xmlns:v="urn:schemas-microsoft-com:vml" Requires="v">
                <p:oleObj spid="_x0000_s39971" name="Equation" r:id="rId5" imgW="2070000" imgH="342720" progId="Equation.DSMT4">
                  <p:embed/>
                </p:oleObj>
              </mc:Choice>
              <mc:Fallback>
                <p:oleObj name="Equation" r:id="rId5" imgW="2070000" imgH="342720" progId="Equation.DSMT4">
                  <p:embed/>
                  <p:pic>
                    <p:nvPicPr>
                      <p:cNvPr id="15" name="Object 14" descr="2 x + y minus z minus 5 =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37919" y="3144398"/>
                        <a:ext cx="2684463" cy="371475"/>
                      </a:xfrm>
                      <a:prstGeom prst="rect">
                        <a:avLst/>
                      </a:prstGeom>
                    </p:spPr>
                  </p:pic>
                </p:oleObj>
              </mc:Fallback>
            </mc:AlternateContent>
          </a:graphicData>
        </a:graphic>
      </p:graphicFrame>
      <p:sp>
        <p:nvSpPr>
          <p:cNvPr id="7" name="Content Placeholder 6"/>
          <p:cNvSpPr>
            <a:spLocks noGrp="1"/>
          </p:cNvSpPr>
          <p:nvPr>
            <p:ph idx="16"/>
          </p:nvPr>
        </p:nvSpPr>
        <p:spPr>
          <a:xfrm>
            <a:off x="3276599" y="3111347"/>
            <a:ext cx="5396753" cy="425067"/>
          </a:xfrm>
        </p:spPr>
        <p:txBody>
          <a:bodyPr/>
          <a:lstStyle/>
          <a:p>
            <a:pPr marL="0" indent="0">
              <a:buNone/>
            </a:pPr>
            <a:r>
              <a:rPr lang="en-IN" sz="2400" dirty="0"/>
              <a:t>(thus avoiding square roots). If we</a:t>
            </a:r>
          </a:p>
        </p:txBody>
      </p:sp>
      <p:sp>
        <p:nvSpPr>
          <p:cNvPr id="8" name="Content Placeholder 7"/>
          <p:cNvSpPr>
            <a:spLocks noGrp="1"/>
          </p:cNvSpPr>
          <p:nvPr>
            <p:ph idx="17"/>
          </p:nvPr>
        </p:nvSpPr>
        <p:spPr>
          <a:xfrm>
            <a:off x="437919" y="3592705"/>
            <a:ext cx="8248881" cy="805972"/>
          </a:xfrm>
        </p:spPr>
        <p:txBody>
          <a:bodyPr/>
          <a:lstStyle/>
          <a:p>
            <a:pPr marL="0" indent="0">
              <a:buNone/>
            </a:pPr>
            <a:r>
              <a:rPr lang="en-IN" sz="2400" dirty="0"/>
              <a:t>regard </a:t>
            </a:r>
            <a:r>
              <a:rPr lang="en-IN" sz="2400" i="1" dirty="0"/>
              <a:t>x </a:t>
            </a:r>
            <a:r>
              <a:rPr lang="en-IN" sz="2400" dirty="0"/>
              <a:t>and </a:t>
            </a:r>
            <a:r>
              <a:rPr lang="en-IN" sz="2400" i="1" dirty="0"/>
              <a:t>y </a:t>
            </a:r>
            <a:r>
              <a:rPr lang="en-IN" sz="2400" dirty="0"/>
              <a:t>as the independent variables in this equation and write </a:t>
            </a:r>
            <a:r>
              <a:rPr lang="en-IN" sz="2400" i="1" dirty="0"/>
              <a:t>z </a:t>
            </a:r>
            <a:r>
              <a:rPr lang="en-IN" sz="2400" dirty="0"/>
              <a:t>as</a:t>
            </a:r>
          </a:p>
        </p:txBody>
      </p:sp>
      <p:graphicFrame>
        <p:nvGraphicFramePr>
          <p:cNvPr id="16" name="Object 15" descr="z = 2 x + y minus 5"/>
          <p:cNvGraphicFramePr>
            <a:graphicFrameLocks noChangeAspect="1"/>
          </p:cNvGraphicFramePr>
          <p:nvPr/>
        </p:nvGraphicFramePr>
        <p:xfrm>
          <a:off x="3356451" y="4467225"/>
          <a:ext cx="1835727" cy="357909"/>
        </p:xfrm>
        <a:graphic>
          <a:graphicData uri="http://schemas.openxmlformats.org/presentationml/2006/ole">
            <mc:AlternateContent xmlns:mc="http://schemas.openxmlformats.org/markup-compatibility/2006">
              <mc:Choice xmlns:v="urn:schemas-microsoft-com:vml" Requires="v">
                <p:oleObj spid="_x0000_s39972" name="Equation" r:id="rId7" imgW="2019240" imgH="393480" progId="Equation.DSMT4">
                  <p:embed/>
                </p:oleObj>
              </mc:Choice>
              <mc:Fallback>
                <p:oleObj name="Equation" r:id="rId7" imgW="2019240" imgH="393480" progId="Equation.DSMT4">
                  <p:embed/>
                  <p:pic>
                    <p:nvPicPr>
                      <p:cNvPr id="16" name="Object 15" descr="z = 2 x + y minus 5"/>
                      <p:cNvPicPr/>
                      <p:nvPr/>
                    </p:nvPicPr>
                    <p:blipFill>
                      <a:blip r:embed="rId8"/>
                      <a:stretch>
                        <a:fillRect/>
                      </a:stretch>
                    </p:blipFill>
                    <p:spPr>
                      <a:xfrm>
                        <a:off x="3356451" y="4467225"/>
                        <a:ext cx="1835727" cy="357909"/>
                      </a:xfrm>
                      <a:prstGeom prst="rect">
                        <a:avLst/>
                      </a:prstGeom>
                    </p:spPr>
                  </p:pic>
                </p:oleObj>
              </mc:Fallback>
            </mc:AlternateContent>
          </a:graphicData>
        </a:graphic>
      </p:graphicFrame>
      <p:sp>
        <p:nvSpPr>
          <p:cNvPr id="9" name="Content Placeholder 8"/>
          <p:cNvSpPr>
            <a:spLocks noGrp="1"/>
          </p:cNvSpPr>
          <p:nvPr>
            <p:ph idx="18"/>
          </p:nvPr>
        </p:nvSpPr>
        <p:spPr>
          <a:xfrm>
            <a:off x="457200" y="4931476"/>
            <a:ext cx="8229600" cy="772976"/>
          </a:xfrm>
        </p:spPr>
        <p:txBody>
          <a:bodyPr/>
          <a:lstStyle/>
          <a:p>
            <a:pPr marL="0" indent="0">
              <a:buNone/>
            </a:pPr>
            <a:r>
              <a:rPr lang="en-IN" sz="2400" dirty="0"/>
              <a:t>our problem reduces to one of finding the points (</a:t>
            </a:r>
            <a:r>
              <a:rPr lang="en-IN" sz="2400" i="1" dirty="0"/>
              <a:t>x</a:t>
            </a:r>
            <a:r>
              <a:rPr lang="en-IN" sz="2400" dirty="0"/>
              <a:t>, </a:t>
            </a:r>
            <a:r>
              <a:rPr lang="en-IN" sz="2400" i="1" dirty="0"/>
              <a:t>y</a:t>
            </a:r>
            <a:r>
              <a:rPr lang="en-IN" sz="2400" dirty="0"/>
              <a:t>) at which the function</a:t>
            </a:r>
          </a:p>
        </p:txBody>
      </p:sp>
      <p:graphicFrame>
        <p:nvGraphicFramePr>
          <p:cNvPr id="17" name="Object 16" descr="h of x and y = f of left parenthesis x and y, 2 x + y minus 5 right parenthesis = x squared + y squared + left parenthesis 2 x + y minus 5 right parenthesis squared"/>
          <p:cNvGraphicFramePr>
            <a:graphicFrameLocks noChangeAspect="1"/>
          </p:cNvGraphicFramePr>
          <p:nvPr/>
        </p:nvGraphicFramePr>
        <p:xfrm>
          <a:off x="1246188" y="5834063"/>
          <a:ext cx="6651625" cy="414337"/>
        </p:xfrm>
        <a:graphic>
          <a:graphicData uri="http://schemas.openxmlformats.org/presentationml/2006/ole">
            <mc:AlternateContent xmlns:mc="http://schemas.openxmlformats.org/markup-compatibility/2006">
              <mc:Choice xmlns:v="urn:schemas-microsoft-com:vml" Requires="v">
                <p:oleObj spid="_x0000_s39973" name="Equation" r:id="rId9" imgW="7315200" imgH="457200" progId="Equation.DSMT4">
                  <p:embed/>
                </p:oleObj>
              </mc:Choice>
              <mc:Fallback>
                <p:oleObj name="Equation" r:id="rId9" imgW="7315200" imgH="457200" progId="Equation.DSMT4">
                  <p:embed/>
                  <p:pic>
                    <p:nvPicPr>
                      <p:cNvPr id="17" name="Object 16" descr="h of x and y = f of left parenthesis x and y, 2 x + y minus 5 right parenthesis = x squared + y squared + left parenthesis 2 x + y minus 5 right parenthesis squared"/>
                      <p:cNvPicPr/>
                      <p:nvPr/>
                    </p:nvPicPr>
                    <p:blipFill>
                      <a:blip r:embed="rId10"/>
                      <a:stretch>
                        <a:fillRect/>
                      </a:stretch>
                    </p:blipFill>
                    <p:spPr>
                      <a:xfrm>
                        <a:off x="1246188" y="5834063"/>
                        <a:ext cx="6651625" cy="414337"/>
                      </a:xfrm>
                      <a:prstGeom prst="rect">
                        <a:avLst/>
                      </a:prstGeom>
                    </p:spPr>
                  </p:pic>
                </p:oleObj>
              </mc:Fallback>
            </mc:AlternateContent>
          </a:graphicData>
        </a:graphic>
      </p:graphicFrame>
    </p:spTree>
    <p:extLst>
      <p:ext uri="{BB962C8B-B14F-4D97-AF65-F5344CB8AC3E}">
        <p14:creationId xmlns:p14="http://schemas.microsoft.com/office/powerpoint/2010/main" val="3370335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IN" sz="2000" dirty="0"/>
              <a:t>How to Find Partial Derivative of </a:t>
            </a:r>
            <a:r>
              <a:rPr lang="en-IN" sz="2000" i="1" dirty="0"/>
              <a:t>w</a:t>
            </a:r>
            <a:r>
              <a:rPr lang="en-IN" sz="2000" dirty="0"/>
              <a:t> With Respect to Partial Derivative of </a:t>
            </a:r>
            <a:r>
              <a:rPr lang="en-IN" sz="2000" i="1" dirty="0"/>
              <a:t>x</a:t>
            </a:r>
            <a:r>
              <a:rPr lang="en-IN" sz="2000" dirty="0"/>
              <a:t> When the Variables in </a:t>
            </a:r>
            <a:r>
              <a:rPr lang="en-IN" sz="2000" i="1" dirty="0"/>
              <a:t>w</a:t>
            </a:r>
            <a:r>
              <a:rPr lang="en-IN" sz="2000" dirty="0"/>
              <a:t> = </a:t>
            </a:r>
            <a:r>
              <a:rPr lang="en-IN" sz="2000" i="1" dirty="0"/>
              <a:t>f</a:t>
            </a:r>
            <a:r>
              <a:rPr lang="en-IN" sz="2000" dirty="0"/>
              <a:t> of Start Expression </a:t>
            </a:r>
            <a:r>
              <a:rPr lang="en-IN" sz="2000" i="1" dirty="0"/>
              <a:t>x</a:t>
            </a:r>
            <a:r>
              <a:rPr lang="en-IN" sz="2000" dirty="0"/>
              <a:t>, </a:t>
            </a:r>
            <a:r>
              <a:rPr lang="en-IN" sz="2000" i="1" dirty="0"/>
              <a:t>y</a:t>
            </a:r>
            <a:r>
              <a:rPr lang="en-IN" sz="2000" dirty="0"/>
              <a:t>, and </a:t>
            </a:r>
            <a:r>
              <a:rPr lang="en-IN" sz="2000" i="1" dirty="0"/>
              <a:t>z</a:t>
            </a:r>
            <a:r>
              <a:rPr lang="en-IN" sz="2000" dirty="0"/>
              <a:t> End Expression Are Constrained by Another Equation </a:t>
            </a:r>
            <a:r>
              <a:rPr lang="en-IN" sz="2000" b="0" dirty="0"/>
              <a:t>(4 of 4)</a:t>
            </a:r>
          </a:p>
        </p:txBody>
      </p:sp>
      <p:sp>
        <p:nvSpPr>
          <p:cNvPr id="3" name="Content Placeholder 2"/>
          <p:cNvSpPr>
            <a:spLocks noGrp="1"/>
          </p:cNvSpPr>
          <p:nvPr>
            <p:ph idx="1"/>
          </p:nvPr>
        </p:nvSpPr>
        <p:spPr>
          <a:xfrm>
            <a:off x="457200" y="1600202"/>
            <a:ext cx="3276600" cy="478418"/>
          </a:xfrm>
        </p:spPr>
        <p:txBody>
          <a:bodyPr/>
          <a:lstStyle/>
          <a:p>
            <a:pPr marL="0" indent="0">
              <a:buNone/>
            </a:pPr>
            <a:r>
              <a:rPr lang="en-IN" sz="2400" b="1" dirty="0"/>
              <a:t>Solution </a:t>
            </a:r>
            <a:r>
              <a:rPr lang="en-US" sz="2400" b="1" dirty="0"/>
              <a:t>(continued):</a:t>
            </a:r>
          </a:p>
        </p:txBody>
      </p:sp>
      <p:sp>
        <p:nvSpPr>
          <p:cNvPr id="6" name="Content Placeholder 5"/>
          <p:cNvSpPr>
            <a:spLocks noGrp="1"/>
          </p:cNvSpPr>
          <p:nvPr>
            <p:ph idx="13"/>
          </p:nvPr>
        </p:nvSpPr>
        <p:spPr>
          <a:xfrm>
            <a:off x="452718" y="2199609"/>
            <a:ext cx="2976282" cy="490251"/>
          </a:xfrm>
        </p:spPr>
        <p:txBody>
          <a:bodyPr/>
          <a:lstStyle/>
          <a:p>
            <a:pPr marL="0" indent="0">
              <a:buNone/>
            </a:pPr>
            <a:r>
              <a:rPr lang="en-IN" sz="2400" dirty="0"/>
              <a:t>and substitute to get</a:t>
            </a:r>
          </a:p>
        </p:txBody>
      </p:sp>
      <p:graphicFrame>
        <p:nvGraphicFramePr>
          <p:cNvPr id="9" name="Object 8" descr="partial derivative of w with respect to partial derivative of x = 2 x + start fraction 2 y z over y + 3 z squared end fraction.">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153526" y="2810850"/>
          <a:ext cx="2827984" cy="846451"/>
        </p:xfrm>
        <a:graphic>
          <a:graphicData uri="http://schemas.openxmlformats.org/presentationml/2006/ole">
            <mc:AlternateContent xmlns:mc="http://schemas.openxmlformats.org/markup-compatibility/2006">
              <mc:Choice xmlns:v="urn:schemas-microsoft-com:vml" Requires="v">
                <p:oleObj spid="_x0000_s70682" name="Equation" r:id="rId3" imgW="2311200" imgH="799920" progId="Equation.DSMT4">
                  <p:embed/>
                </p:oleObj>
              </mc:Choice>
              <mc:Fallback>
                <p:oleObj name="Equation" r:id="rId3" imgW="2311200" imgH="799920" progId="Equation.DSMT4">
                  <p:embed/>
                  <p:pic>
                    <p:nvPicPr>
                      <p:cNvPr id="9" name="Object 8" descr="partial derivative of w with respect to partial derivative of x = 2 x + start fraction 2 y z over y + 3 z squared end fraction.">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3153526" y="2810850"/>
                        <a:ext cx="2827984" cy="846451"/>
                      </a:xfrm>
                      <a:prstGeom prst="rect">
                        <a:avLst/>
                      </a:prstGeom>
                    </p:spPr>
                  </p:pic>
                </p:oleObj>
              </mc:Fallback>
            </mc:AlternateContent>
          </a:graphicData>
        </a:graphic>
      </p:graphicFrame>
      <p:sp>
        <p:nvSpPr>
          <p:cNvPr id="7" name="Content Placeholder 6"/>
          <p:cNvSpPr>
            <a:spLocks noGrp="1"/>
          </p:cNvSpPr>
          <p:nvPr>
            <p:ph idx="14"/>
          </p:nvPr>
        </p:nvSpPr>
        <p:spPr>
          <a:xfrm>
            <a:off x="452718" y="3801151"/>
            <a:ext cx="4131166" cy="466049"/>
          </a:xfrm>
        </p:spPr>
        <p:txBody>
          <a:bodyPr/>
          <a:lstStyle/>
          <a:p>
            <a:pPr marL="0" indent="0">
              <a:buNone/>
            </a:pPr>
            <a:r>
              <a:rPr lang="en-IN" sz="2400" dirty="0"/>
              <a:t>The value of this derivative at</a:t>
            </a:r>
          </a:p>
        </p:txBody>
      </p:sp>
      <p:graphicFrame>
        <p:nvGraphicFramePr>
          <p:cNvPr id="10" name="Object 9" descr="(x, y, z) = (2, negative 1,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699000" y="3843969"/>
          <a:ext cx="2841418" cy="380413"/>
        </p:xfrm>
        <a:graphic>
          <a:graphicData uri="http://schemas.openxmlformats.org/presentationml/2006/ole">
            <mc:AlternateContent xmlns:mc="http://schemas.openxmlformats.org/markup-compatibility/2006">
              <mc:Choice xmlns:v="urn:schemas-microsoft-com:vml" Requires="v">
                <p:oleObj spid="_x0000_s70683" name="Equation" r:id="rId5" imgW="2209680" imgH="342720" progId="Equation.DSMT4">
                  <p:embed/>
                </p:oleObj>
              </mc:Choice>
              <mc:Fallback>
                <p:oleObj name="Equation" r:id="rId5" imgW="2209680" imgH="342720" progId="Equation.DSMT4">
                  <p:embed/>
                  <p:pic>
                    <p:nvPicPr>
                      <p:cNvPr id="10" name="Object 9" descr="(x, y, z) = (2, negative 1, 1)">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699000" y="3843969"/>
                        <a:ext cx="2841418" cy="380413"/>
                      </a:xfrm>
                      <a:prstGeom prst="rect">
                        <a:avLst/>
                      </a:prstGeom>
                    </p:spPr>
                  </p:pic>
                </p:oleObj>
              </mc:Fallback>
            </mc:AlternateContent>
          </a:graphicData>
        </a:graphic>
      </p:graphicFrame>
      <p:sp>
        <p:nvSpPr>
          <p:cNvPr id="8" name="Content Placeholder 7"/>
          <p:cNvSpPr>
            <a:spLocks noGrp="1"/>
          </p:cNvSpPr>
          <p:nvPr>
            <p:ph idx="15"/>
          </p:nvPr>
        </p:nvSpPr>
        <p:spPr>
          <a:xfrm>
            <a:off x="7655534" y="3839251"/>
            <a:ext cx="528918" cy="466049"/>
          </a:xfrm>
        </p:spPr>
        <p:txBody>
          <a:bodyPr/>
          <a:lstStyle/>
          <a:p>
            <a:pPr marL="0" indent="0">
              <a:buNone/>
            </a:pPr>
            <a:r>
              <a:rPr lang="en-IN" sz="2400" dirty="0"/>
              <a:t>is</a:t>
            </a:r>
            <a:endParaRPr lang="en-US" sz="2400" b="1" dirty="0"/>
          </a:p>
        </p:txBody>
      </p:sp>
      <p:graphicFrame>
        <p:nvGraphicFramePr>
          <p:cNvPr id="11" name="Object 10" descr="partial derivative of w with respect to partial derivative of x, given (2, negative 1, 1) = 2 left parenthesis 2 right parenthesis + start fraction 2 left parenthesis negative 1 right parenthesis left parenthesis 1 right parenthesis over negative 1 + 3 left parenthesis 1 right parenthesis squared end fraction = 4 + start fraction negative 2 over 2 end fraction = 3.">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468848" y="4574028"/>
          <a:ext cx="6197339" cy="967586"/>
        </p:xfrm>
        <a:graphic>
          <a:graphicData uri="http://schemas.openxmlformats.org/presentationml/2006/ole">
            <mc:AlternateContent xmlns:mc="http://schemas.openxmlformats.org/markup-compatibility/2006">
              <mc:Choice xmlns:v="urn:schemas-microsoft-com:vml" Requires="v">
                <p:oleObj spid="_x0000_s70684" name="Equation" r:id="rId7" imgW="5067000" imgH="914400" progId="Equation.DSMT4">
                  <p:embed/>
                </p:oleObj>
              </mc:Choice>
              <mc:Fallback>
                <p:oleObj name="Equation" r:id="rId7" imgW="5067000" imgH="914400" progId="Equation.DSMT4">
                  <p:embed/>
                  <p:pic>
                    <p:nvPicPr>
                      <p:cNvPr id="11" name="Object 10" descr="partial derivative of w with respect to partial derivative of x, given (2, negative 1, 1) = 2 left parenthesis 2 right parenthesis + start fraction 2 left parenthesis negative 1 right parenthesis left parenthesis 1 right parenthesis over negative 1 + 3 left parenthesis 1 right parenthesis squared end fraction = 4 + start fraction negative 2 over 2 end fraction = 3.">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1468848" y="4574028"/>
                        <a:ext cx="6197339" cy="967586"/>
                      </a:xfrm>
                      <a:prstGeom prst="rect">
                        <a:avLst/>
                      </a:prstGeom>
                    </p:spPr>
                  </p:pic>
                </p:oleObj>
              </mc:Fallback>
            </mc:AlternateContent>
          </a:graphicData>
        </a:graphic>
      </p:graphicFrame>
    </p:spTree>
    <p:extLst>
      <p:ext uri="{BB962C8B-B14F-4D97-AF65-F5344CB8AC3E}">
        <p14:creationId xmlns:p14="http://schemas.microsoft.com/office/powerpoint/2010/main" val="1893632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Notation </a:t>
            </a:r>
            <a:r>
              <a:rPr lang="en-IN" sz="2000" b="0" dirty="0"/>
              <a:t>(1 of 2)</a:t>
            </a:r>
          </a:p>
        </p:txBody>
      </p:sp>
      <p:sp>
        <p:nvSpPr>
          <p:cNvPr id="3" name="Content Placeholder 2"/>
          <p:cNvSpPr>
            <a:spLocks noGrp="1"/>
          </p:cNvSpPr>
          <p:nvPr>
            <p:ph idx="1"/>
          </p:nvPr>
        </p:nvSpPr>
        <p:spPr>
          <a:xfrm>
            <a:off x="457200" y="1600200"/>
            <a:ext cx="7696200" cy="1371599"/>
          </a:xfrm>
        </p:spPr>
        <p:txBody>
          <a:bodyPr/>
          <a:lstStyle/>
          <a:p>
            <a:pPr marL="0" indent="0">
              <a:buNone/>
            </a:pPr>
            <a:r>
              <a:rPr lang="en-IN" dirty="0"/>
              <a:t>To show what variables are assumed to be independent in calculating a derivative, we can use the following notation:</a:t>
            </a:r>
          </a:p>
        </p:txBody>
      </p:sp>
      <p:graphicFrame>
        <p:nvGraphicFramePr>
          <p:cNvPr id="6" name="Object 5" descr="left parenthesis partial derivative of w with respect to partial derivative of x right parenthesis sub y partial derivative of w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71487" y="3221038"/>
          <a:ext cx="1830388" cy="969962"/>
        </p:xfrm>
        <a:graphic>
          <a:graphicData uri="http://schemas.openxmlformats.org/presentationml/2006/ole">
            <mc:AlternateContent xmlns:mc="http://schemas.openxmlformats.org/markup-compatibility/2006">
              <mc:Choice xmlns:v="urn:schemas-microsoft-com:vml" Requires="v">
                <p:oleObj spid="_x0000_s71698" name="Equation" r:id="rId3" imgW="1409400" imgH="863280" progId="Equation.DSMT4">
                  <p:embed/>
                </p:oleObj>
              </mc:Choice>
              <mc:Fallback>
                <p:oleObj name="Equation" r:id="rId3" imgW="1409400" imgH="863280" progId="Equation.DSMT4">
                  <p:embed/>
                  <p:pic>
                    <p:nvPicPr>
                      <p:cNvPr id="6" name="Object 5" descr="left parenthesis partial derivative of w with respect to partial derivative of x right parenthesis sub y partial derivative of w with respect to partial derivative of x">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471487" y="3221038"/>
                        <a:ext cx="1830388" cy="969962"/>
                      </a:xfrm>
                      <a:prstGeom prst="rect">
                        <a:avLst/>
                      </a:prstGeom>
                    </p:spPr>
                  </p:pic>
                </p:oleObj>
              </mc:Fallback>
            </mc:AlternateContent>
          </a:graphicData>
        </a:graphic>
      </p:graphicFrame>
      <p:sp>
        <p:nvSpPr>
          <p:cNvPr id="4" name="Content Placeholder 3"/>
          <p:cNvSpPr>
            <a:spLocks noGrp="1"/>
          </p:cNvSpPr>
          <p:nvPr>
            <p:ph idx="13"/>
          </p:nvPr>
        </p:nvSpPr>
        <p:spPr>
          <a:xfrm>
            <a:off x="2667000" y="3440132"/>
            <a:ext cx="4267200" cy="522268"/>
          </a:xfrm>
        </p:spPr>
        <p:txBody>
          <a:bodyPr/>
          <a:lstStyle/>
          <a:p>
            <a:pPr marL="0" indent="0">
              <a:buNone/>
            </a:pPr>
            <a:r>
              <a:rPr lang="en-US" dirty="0"/>
              <a:t>with </a:t>
            </a:r>
            <a:r>
              <a:rPr lang="en-US" i="1" dirty="0"/>
              <a:t>x</a:t>
            </a:r>
            <a:r>
              <a:rPr lang="en-US" dirty="0"/>
              <a:t> and </a:t>
            </a:r>
            <a:r>
              <a:rPr lang="en-US" i="1" dirty="0"/>
              <a:t>y </a:t>
            </a:r>
            <a:r>
              <a:rPr lang="en-US" dirty="0"/>
              <a:t>independent</a:t>
            </a:r>
            <a:endParaRPr lang="en-IN" dirty="0"/>
          </a:p>
        </p:txBody>
      </p:sp>
      <p:graphicFrame>
        <p:nvGraphicFramePr>
          <p:cNvPr id="7" name="Object 6" descr="left parenthesis partial derivative of f with respect to partial derivative of y right parenthesis sub start expression x, t end expression partial derivative of f with respect to partial derivative of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7200" y="4775332"/>
          <a:ext cx="1844675" cy="1025525"/>
        </p:xfrm>
        <a:graphic>
          <a:graphicData uri="http://schemas.openxmlformats.org/presentationml/2006/ole">
            <mc:AlternateContent xmlns:mc="http://schemas.openxmlformats.org/markup-compatibility/2006">
              <mc:Choice xmlns:v="urn:schemas-microsoft-com:vml" Requires="v">
                <p:oleObj spid="_x0000_s71699" name="Equation" r:id="rId5" imgW="1422360" imgH="914400" progId="Equation.DSMT4">
                  <p:embed/>
                </p:oleObj>
              </mc:Choice>
              <mc:Fallback>
                <p:oleObj name="Equation" r:id="rId5" imgW="1422360" imgH="914400" progId="Equation.DSMT4">
                  <p:embed/>
                  <p:pic>
                    <p:nvPicPr>
                      <p:cNvPr id="7" name="Object 6" descr="left parenthesis partial derivative of f with respect to partial derivative of y right parenthesis sub start expression x, t end expression partial derivative of f with respect to partial derivative of y">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7200" y="4775332"/>
                        <a:ext cx="1844675" cy="1025525"/>
                      </a:xfrm>
                      <a:prstGeom prst="rect">
                        <a:avLst/>
                      </a:prstGeom>
                    </p:spPr>
                  </p:pic>
                </p:oleObj>
              </mc:Fallback>
            </mc:AlternateContent>
          </a:graphicData>
        </a:graphic>
      </p:graphicFrame>
      <p:sp>
        <p:nvSpPr>
          <p:cNvPr id="5" name="Content Placeholder 4"/>
          <p:cNvSpPr>
            <a:spLocks noGrp="1"/>
          </p:cNvSpPr>
          <p:nvPr>
            <p:ph idx="14"/>
          </p:nvPr>
        </p:nvSpPr>
        <p:spPr>
          <a:xfrm>
            <a:off x="2667000" y="5019972"/>
            <a:ext cx="4495800" cy="536246"/>
          </a:xfrm>
        </p:spPr>
        <p:txBody>
          <a:bodyPr/>
          <a:lstStyle/>
          <a:p>
            <a:pPr marL="0" indent="0">
              <a:buNone/>
            </a:pPr>
            <a:r>
              <a:rPr lang="en-US" dirty="0"/>
              <a:t>with </a:t>
            </a:r>
            <a:r>
              <a:rPr lang="en-US" i="1" dirty="0"/>
              <a:t>y</a:t>
            </a:r>
            <a:r>
              <a:rPr lang="en-US" dirty="0"/>
              <a:t>, </a:t>
            </a:r>
            <a:r>
              <a:rPr lang="en-US" i="1" dirty="0"/>
              <a:t>x</a:t>
            </a:r>
            <a:r>
              <a:rPr lang="en-US" dirty="0"/>
              <a:t> and </a:t>
            </a:r>
            <a:r>
              <a:rPr lang="en-US" i="1" dirty="0"/>
              <a:t>t </a:t>
            </a:r>
            <a:r>
              <a:rPr lang="en-US" dirty="0"/>
              <a:t>independent</a:t>
            </a:r>
            <a:endParaRPr lang="en-IN" dirty="0"/>
          </a:p>
        </p:txBody>
      </p:sp>
    </p:spTree>
    <p:extLst>
      <p:ext uri="{BB962C8B-B14F-4D97-AF65-F5344CB8AC3E}">
        <p14:creationId xmlns:p14="http://schemas.microsoft.com/office/powerpoint/2010/main" val="1285243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Notation </a:t>
            </a:r>
            <a:r>
              <a:rPr lang="en-IN" sz="2000" b="0" dirty="0"/>
              <a:t>(2 of 2)</a:t>
            </a:r>
          </a:p>
        </p:txBody>
      </p:sp>
      <p:sp>
        <p:nvSpPr>
          <p:cNvPr id="3" name="Content Placeholder 2"/>
          <p:cNvSpPr>
            <a:spLocks noGrp="1"/>
          </p:cNvSpPr>
          <p:nvPr>
            <p:ph idx="1"/>
          </p:nvPr>
        </p:nvSpPr>
        <p:spPr>
          <a:xfrm>
            <a:off x="457200" y="1600200"/>
            <a:ext cx="2209800" cy="426903"/>
          </a:xfrm>
        </p:spPr>
        <p:txBody>
          <a:bodyPr/>
          <a:lstStyle/>
          <a:p>
            <a:pPr marL="0" indent="0">
              <a:buNone/>
            </a:pPr>
            <a:r>
              <a:rPr lang="en-IN" sz="2400" b="1" dirty="0"/>
              <a:t>Example:</a:t>
            </a:r>
            <a:r>
              <a:rPr lang="en-IN" sz="2400" dirty="0"/>
              <a:t> Find</a:t>
            </a:r>
          </a:p>
        </p:txBody>
      </p:sp>
      <p:graphicFrame>
        <p:nvGraphicFramePr>
          <p:cNvPr id="14" name="Object 13" descr="left parenthesis partial derivative of w with respect to partial derivative of x right parenthesis sub start expression y, z end expression ">
            <a:extLst>
              <a:ext uri="{FF2B5EF4-FFF2-40B4-BE49-F238E27FC236}">
                <a16:creationId xmlns:a16="http://schemas.microsoft.com/office/drawing/2014/main" id="{BA2C22FC-914F-46F8-A291-B07EA9F04F6D}"/>
              </a:ext>
            </a:extLst>
          </p:cNvPr>
          <p:cNvGraphicFramePr>
            <a:graphicFrameLocks noChangeAspect="1"/>
          </p:cNvGraphicFramePr>
          <p:nvPr/>
        </p:nvGraphicFramePr>
        <p:xfrm>
          <a:off x="2743200" y="1424027"/>
          <a:ext cx="1020723" cy="771446"/>
        </p:xfrm>
        <a:graphic>
          <a:graphicData uri="http://schemas.openxmlformats.org/presentationml/2006/ole">
            <mc:AlternateContent xmlns:mc="http://schemas.openxmlformats.org/markup-compatibility/2006">
              <mc:Choice xmlns:v="urn:schemas-microsoft-com:vml" Requires="v">
                <p:oleObj spid="_x0000_s72754" name="Equation" r:id="rId3" imgW="990360" imgH="863280" progId="Equation.DSMT4">
                  <p:embed/>
                </p:oleObj>
              </mc:Choice>
              <mc:Fallback>
                <p:oleObj name="Equation" r:id="rId3" imgW="990360" imgH="863280" progId="Equation.DSMT4">
                  <p:embed/>
                  <p:pic>
                    <p:nvPicPr>
                      <p:cNvPr id="14" name="Object 13" descr="left parenthesis partial derivative of w with respect to partial derivative of x right parenthesis sub start expression y, z end expression ">
                        <a:extLst>
                          <a:ext uri="{FF2B5EF4-FFF2-40B4-BE49-F238E27FC236}">
                            <a16:creationId xmlns:a16="http://schemas.microsoft.com/office/drawing/2014/main" id="{BA2C22FC-914F-46F8-A291-B07EA9F04F6D}"/>
                          </a:ext>
                        </a:extLst>
                      </p:cNvPr>
                      <p:cNvPicPr/>
                      <p:nvPr/>
                    </p:nvPicPr>
                    <p:blipFill>
                      <a:blip r:embed="rId4"/>
                      <a:stretch>
                        <a:fillRect/>
                      </a:stretch>
                    </p:blipFill>
                    <p:spPr>
                      <a:xfrm>
                        <a:off x="2743200" y="1424027"/>
                        <a:ext cx="1020723" cy="771446"/>
                      </a:xfrm>
                      <a:prstGeom prst="rect">
                        <a:avLst/>
                      </a:prstGeom>
                    </p:spPr>
                  </p:pic>
                </p:oleObj>
              </mc:Fallback>
            </mc:AlternateContent>
          </a:graphicData>
        </a:graphic>
      </p:graphicFrame>
      <p:sp>
        <p:nvSpPr>
          <p:cNvPr id="4" name="Content Placeholder 3"/>
          <p:cNvSpPr>
            <a:spLocks noGrp="1"/>
          </p:cNvSpPr>
          <p:nvPr>
            <p:ph idx="13"/>
          </p:nvPr>
        </p:nvSpPr>
        <p:spPr>
          <a:xfrm>
            <a:off x="3837214" y="1600200"/>
            <a:ext cx="310669" cy="435165"/>
          </a:xfrm>
        </p:spPr>
        <p:txBody>
          <a:bodyPr/>
          <a:lstStyle/>
          <a:p>
            <a:pPr marL="0" indent="0">
              <a:buNone/>
            </a:pPr>
            <a:r>
              <a:rPr lang="en-IN" sz="2400" dirty="0"/>
              <a:t>if</a:t>
            </a:r>
          </a:p>
        </p:txBody>
      </p:sp>
      <p:graphicFrame>
        <p:nvGraphicFramePr>
          <p:cNvPr id="15" name="Object 14" descr="w = x squared + y minus z + sine of t">
            <a:extLst>
              <a:ext uri="{FF2B5EF4-FFF2-40B4-BE49-F238E27FC236}">
                <a16:creationId xmlns:a16="http://schemas.microsoft.com/office/drawing/2014/main" id="{BA2C22FC-914F-46F8-A291-B07EA9F04F6D}"/>
              </a:ext>
            </a:extLst>
          </p:cNvPr>
          <p:cNvGraphicFramePr>
            <a:graphicFrameLocks noChangeAspect="1"/>
          </p:cNvGraphicFramePr>
          <p:nvPr/>
        </p:nvGraphicFramePr>
        <p:xfrm>
          <a:off x="4232728" y="1565687"/>
          <a:ext cx="3070225" cy="438150"/>
        </p:xfrm>
        <a:graphic>
          <a:graphicData uri="http://schemas.openxmlformats.org/presentationml/2006/ole">
            <mc:AlternateContent xmlns:mc="http://schemas.openxmlformats.org/markup-compatibility/2006">
              <mc:Choice xmlns:v="urn:schemas-microsoft-com:vml" Requires="v">
                <p:oleObj spid="_x0000_s72755" name="Equation" r:id="rId5" imgW="2463480" imgH="406080" progId="Equation.DSMT4">
                  <p:embed/>
                </p:oleObj>
              </mc:Choice>
              <mc:Fallback>
                <p:oleObj name="Equation" r:id="rId5" imgW="2463480" imgH="406080" progId="Equation.DSMT4">
                  <p:embed/>
                  <p:pic>
                    <p:nvPicPr>
                      <p:cNvPr id="15" name="Object 14" descr="w = x squared + y minus z + sine of t">
                        <a:extLst>
                          <a:ext uri="{FF2B5EF4-FFF2-40B4-BE49-F238E27FC236}">
                            <a16:creationId xmlns:a16="http://schemas.microsoft.com/office/drawing/2014/main" id="{BA2C22FC-914F-46F8-A291-B07EA9F04F6D}"/>
                          </a:ext>
                        </a:extLst>
                      </p:cNvPr>
                      <p:cNvPicPr/>
                      <p:nvPr/>
                    </p:nvPicPr>
                    <p:blipFill>
                      <a:blip r:embed="rId6"/>
                      <a:stretch>
                        <a:fillRect/>
                      </a:stretch>
                    </p:blipFill>
                    <p:spPr>
                      <a:xfrm>
                        <a:off x="4232728" y="1565687"/>
                        <a:ext cx="3070225" cy="438150"/>
                      </a:xfrm>
                      <a:prstGeom prst="rect">
                        <a:avLst/>
                      </a:prstGeom>
                    </p:spPr>
                  </p:pic>
                </p:oleObj>
              </mc:Fallback>
            </mc:AlternateContent>
          </a:graphicData>
        </a:graphic>
      </p:graphicFrame>
      <p:sp>
        <p:nvSpPr>
          <p:cNvPr id="5" name="Content Placeholder 4"/>
          <p:cNvSpPr>
            <a:spLocks noGrp="1"/>
          </p:cNvSpPr>
          <p:nvPr>
            <p:ph idx="14"/>
          </p:nvPr>
        </p:nvSpPr>
        <p:spPr>
          <a:xfrm>
            <a:off x="457199" y="2101467"/>
            <a:ext cx="685801" cy="413133"/>
          </a:xfrm>
        </p:spPr>
        <p:txBody>
          <a:bodyPr/>
          <a:lstStyle/>
          <a:p>
            <a:pPr marL="0" indent="0">
              <a:buNone/>
            </a:pPr>
            <a:r>
              <a:rPr lang="en-IN" sz="2400" dirty="0"/>
              <a:t>and</a:t>
            </a:r>
          </a:p>
        </p:txBody>
      </p:sp>
      <p:graphicFrame>
        <p:nvGraphicFramePr>
          <p:cNvPr id="16" name="Object 15" descr="x + y = t.">
            <a:extLst>
              <a:ext uri="{FF2B5EF4-FFF2-40B4-BE49-F238E27FC236}">
                <a16:creationId xmlns:a16="http://schemas.microsoft.com/office/drawing/2014/main" id="{BA2C22FC-914F-46F8-A291-B07EA9F04F6D}"/>
              </a:ext>
            </a:extLst>
          </p:cNvPr>
          <p:cNvGraphicFramePr>
            <a:graphicFrameLocks noChangeAspect="1"/>
          </p:cNvGraphicFramePr>
          <p:nvPr/>
        </p:nvGraphicFramePr>
        <p:xfrm>
          <a:off x="1219200" y="2184400"/>
          <a:ext cx="1362075" cy="330200"/>
        </p:xfrm>
        <a:graphic>
          <a:graphicData uri="http://schemas.openxmlformats.org/presentationml/2006/ole">
            <mc:AlternateContent xmlns:mc="http://schemas.openxmlformats.org/markup-compatibility/2006">
              <mc:Choice xmlns:v="urn:schemas-microsoft-com:vml" Requires="v">
                <p:oleObj spid="_x0000_s72756" name="Equation" r:id="rId7" imgW="1091880" imgH="304560" progId="Equation.DSMT4">
                  <p:embed/>
                </p:oleObj>
              </mc:Choice>
              <mc:Fallback>
                <p:oleObj name="Equation" r:id="rId7" imgW="1091880" imgH="304560" progId="Equation.DSMT4">
                  <p:embed/>
                  <p:pic>
                    <p:nvPicPr>
                      <p:cNvPr id="16" name="Object 15" descr="x + y = t.">
                        <a:extLst>
                          <a:ext uri="{FF2B5EF4-FFF2-40B4-BE49-F238E27FC236}">
                            <a16:creationId xmlns:a16="http://schemas.microsoft.com/office/drawing/2014/main" id="{BA2C22FC-914F-46F8-A291-B07EA9F04F6D}"/>
                          </a:ext>
                        </a:extLst>
                      </p:cNvPr>
                      <p:cNvPicPr/>
                      <p:nvPr/>
                    </p:nvPicPr>
                    <p:blipFill>
                      <a:blip r:embed="rId8"/>
                      <a:stretch>
                        <a:fillRect/>
                      </a:stretch>
                    </p:blipFill>
                    <p:spPr>
                      <a:xfrm>
                        <a:off x="1219200" y="2184400"/>
                        <a:ext cx="1362075" cy="330200"/>
                      </a:xfrm>
                      <a:prstGeom prst="rect">
                        <a:avLst/>
                      </a:prstGeom>
                    </p:spPr>
                  </p:pic>
                </p:oleObj>
              </mc:Fallback>
            </mc:AlternateContent>
          </a:graphicData>
        </a:graphic>
      </p:graphicFrame>
      <p:sp>
        <p:nvSpPr>
          <p:cNvPr id="6" name="Content Placeholder 5"/>
          <p:cNvSpPr>
            <a:spLocks noGrp="1"/>
          </p:cNvSpPr>
          <p:nvPr>
            <p:ph idx="15"/>
          </p:nvPr>
        </p:nvSpPr>
        <p:spPr>
          <a:xfrm>
            <a:off x="447039" y="2799074"/>
            <a:ext cx="6182361" cy="447172"/>
          </a:xfrm>
        </p:spPr>
        <p:txBody>
          <a:bodyPr/>
          <a:lstStyle/>
          <a:p>
            <a:pPr marL="0" indent="0">
              <a:buNone/>
            </a:pPr>
            <a:r>
              <a:rPr lang="en-IN" sz="2400" b="1" dirty="0"/>
              <a:t>Solution:</a:t>
            </a:r>
            <a:r>
              <a:rPr lang="en-IN" sz="2400" dirty="0"/>
              <a:t> With </a:t>
            </a:r>
            <a:r>
              <a:rPr lang="en-IN" sz="2400" i="1" dirty="0"/>
              <a:t>x</a:t>
            </a:r>
            <a:r>
              <a:rPr lang="en-IN" sz="2400" dirty="0"/>
              <a:t>, </a:t>
            </a:r>
            <a:r>
              <a:rPr lang="en-IN" sz="2400" i="1" dirty="0"/>
              <a:t>y</a:t>
            </a:r>
            <a:r>
              <a:rPr lang="en-IN" sz="2400" dirty="0"/>
              <a:t>, </a:t>
            </a:r>
            <a:r>
              <a:rPr lang="en-IN" sz="2400" i="1" dirty="0"/>
              <a:t>z </a:t>
            </a:r>
            <a:r>
              <a:rPr lang="en-IN" sz="2400" dirty="0"/>
              <a:t>independent, we have</a:t>
            </a:r>
          </a:p>
        </p:txBody>
      </p:sp>
      <p:graphicFrame>
        <p:nvGraphicFramePr>
          <p:cNvPr id="19" name="Object 18" descr="t = x + y, w = x squared + y minus z + sine of left parenthesis x + y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52613" y="3495675"/>
          <a:ext cx="5440362" cy="414338"/>
        </p:xfrm>
        <a:graphic>
          <a:graphicData uri="http://schemas.openxmlformats.org/presentationml/2006/ole">
            <mc:AlternateContent xmlns:mc="http://schemas.openxmlformats.org/markup-compatibility/2006">
              <mc:Choice xmlns:v="urn:schemas-microsoft-com:vml" Requires="v">
                <p:oleObj spid="_x0000_s72757" name="Equation" r:id="rId9" imgW="4609800" imgH="406080" progId="Equation.DSMT4">
                  <p:embed/>
                </p:oleObj>
              </mc:Choice>
              <mc:Fallback>
                <p:oleObj name="Equation" r:id="rId9" imgW="4609800" imgH="406080" progId="Equation.DSMT4">
                  <p:embed/>
                  <p:pic>
                    <p:nvPicPr>
                      <p:cNvPr id="19" name="Object 18" descr="t = x + y, w = x squared + y minus z + sine of left parenthesis x + y right parenthesis">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1852613" y="3495675"/>
                        <a:ext cx="5440362" cy="414338"/>
                      </a:xfrm>
                      <a:prstGeom prst="rect">
                        <a:avLst/>
                      </a:prstGeom>
                    </p:spPr>
                  </p:pic>
                </p:oleObj>
              </mc:Fallback>
            </mc:AlternateContent>
          </a:graphicData>
        </a:graphic>
      </p:graphicFrame>
      <p:graphicFrame>
        <p:nvGraphicFramePr>
          <p:cNvPr id="17" name="Object 16" descr="left parenthesis partial derivative of w with respect to partial derivative of x right parenthesis sub start expression y, z end expression = 2 x + 0 minus 0 + cosine of left parenthesis x + y right parenthesis start fraction partial derivative of over partial derivative of x end fraction left parenthesis x + y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00188" y="4168775"/>
          <a:ext cx="6143625" cy="882650"/>
        </p:xfrm>
        <a:graphic>
          <a:graphicData uri="http://schemas.openxmlformats.org/presentationml/2006/ole">
            <mc:AlternateContent xmlns:mc="http://schemas.openxmlformats.org/markup-compatibility/2006">
              <mc:Choice xmlns:v="urn:schemas-microsoft-com:vml" Requires="v">
                <p:oleObj spid="_x0000_s72758" name="Equation" r:id="rId11" imgW="5206680" imgH="863280" progId="Equation.DSMT4">
                  <p:embed/>
                </p:oleObj>
              </mc:Choice>
              <mc:Fallback>
                <p:oleObj name="Equation" r:id="rId11" imgW="5206680" imgH="863280" progId="Equation.DSMT4">
                  <p:embed/>
                  <p:pic>
                    <p:nvPicPr>
                      <p:cNvPr id="17" name="Object 16" descr="left parenthesis partial derivative of w with respect to partial derivative of x right parenthesis sub start expression y, z end expression = 2 x + 0 minus 0 + cosine of left parenthesis x + y right parenthesis start fraction partial derivative of over partial derivative of x end fraction left parenthesis x + y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1500188" y="4168775"/>
                        <a:ext cx="6143625" cy="882650"/>
                      </a:xfrm>
                      <a:prstGeom prst="rect">
                        <a:avLst/>
                      </a:prstGeom>
                    </p:spPr>
                  </p:pic>
                </p:oleObj>
              </mc:Fallback>
            </mc:AlternateContent>
          </a:graphicData>
        </a:graphic>
      </p:graphicFrame>
      <p:graphicFrame>
        <p:nvGraphicFramePr>
          <p:cNvPr id="18" name="Object 17" descr="equals 2 x + cosine of left parenthesis x + y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742281" y="5310039"/>
          <a:ext cx="2562225" cy="349250"/>
        </p:xfrm>
        <a:graphic>
          <a:graphicData uri="http://schemas.openxmlformats.org/presentationml/2006/ole">
            <mc:AlternateContent xmlns:mc="http://schemas.openxmlformats.org/markup-compatibility/2006">
              <mc:Choice xmlns:v="urn:schemas-microsoft-com:vml" Requires="v">
                <p:oleObj spid="_x0000_s72759" name="Equation" r:id="rId13" imgW="2171520" imgH="342720" progId="Equation.DSMT4">
                  <p:embed/>
                </p:oleObj>
              </mc:Choice>
              <mc:Fallback>
                <p:oleObj name="Equation" r:id="rId13" imgW="2171520" imgH="342720" progId="Equation.DSMT4">
                  <p:embed/>
                  <p:pic>
                    <p:nvPicPr>
                      <p:cNvPr id="18" name="Object 17" descr="equals 2 x + cosine of left parenthesis x + y right parenthesis.">
                        <a:extLst>
                          <a:ext uri="{FF2B5EF4-FFF2-40B4-BE49-F238E27FC236}">
                            <a16:creationId xmlns:a16="http://schemas.microsoft.com/office/drawing/2014/main" id="{BA8F6C83-2B39-4C74-8EDD-D41ED1AB1692}"/>
                          </a:ext>
                        </a:extLst>
                      </p:cNvPr>
                      <p:cNvPicPr/>
                      <p:nvPr/>
                    </p:nvPicPr>
                    <p:blipFill>
                      <a:blip r:embed="rId14"/>
                      <a:stretch>
                        <a:fillRect/>
                      </a:stretch>
                    </p:blipFill>
                    <p:spPr>
                      <a:xfrm>
                        <a:off x="2742281" y="5310039"/>
                        <a:ext cx="2562225" cy="349250"/>
                      </a:xfrm>
                      <a:prstGeom prst="rect">
                        <a:avLst/>
                      </a:prstGeom>
                    </p:spPr>
                  </p:pic>
                </p:oleObj>
              </mc:Fallback>
            </mc:AlternateContent>
          </a:graphicData>
        </a:graphic>
      </p:graphicFrame>
    </p:spTree>
    <p:extLst>
      <p:ext uri="{BB962C8B-B14F-4D97-AF65-F5344CB8AC3E}">
        <p14:creationId xmlns:p14="http://schemas.microsoft.com/office/powerpoint/2010/main" val="570482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Arrow Diagrams </a:t>
            </a:r>
            <a:r>
              <a:rPr lang="en-IN" sz="2000" b="0" dirty="0"/>
              <a:t>(1 of 3)</a:t>
            </a:r>
          </a:p>
        </p:txBody>
      </p:sp>
      <p:sp>
        <p:nvSpPr>
          <p:cNvPr id="4" name="Content Placeholder 3"/>
          <p:cNvSpPr>
            <a:spLocks noGrp="1"/>
          </p:cNvSpPr>
          <p:nvPr>
            <p:ph idx="1"/>
          </p:nvPr>
        </p:nvSpPr>
        <p:spPr>
          <a:xfrm>
            <a:off x="457200" y="1600201"/>
            <a:ext cx="8305800" cy="1066799"/>
          </a:xfrm>
        </p:spPr>
        <p:txBody>
          <a:bodyPr/>
          <a:lstStyle/>
          <a:p>
            <a:pPr marL="0" indent="0">
              <a:buNone/>
            </a:pPr>
            <a:r>
              <a:rPr lang="en-IN" sz="2200" dirty="0"/>
              <a:t>In solving problems like the one in the previous Example, it often helps to start with an arrow diagram that shows how the variables and functions are related. If</a:t>
            </a:r>
          </a:p>
        </p:txBody>
      </p:sp>
      <p:graphicFrame>
        <p:nvGraphicFramePr>
          <p:cNvPr id="11" name="Object 10" descr="w = x squared + y minus z + sine of t and x + y =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32737" y="2722145"/>
          <a:ext cx="4878526" cy="412603"/>
        </p:xfrm>
        <a:graphic>
          <a:graphicData uri="http://schemas.openxmlformats.org/presentationml/2006/ole">
            <mc:AlternateContent xmlns:mc="http://schemas.openxmlformats.org/markup-compatibility/2006">
              <mc:Choice xmlns:v="urn:schemas-microsoft-com:vml" Requires="v">
                <p:oleObj spid="_x0000_s73754" name="Equation" r:id="rId3" imgW="4152600" imgH="406080" progId="Equation.DSMT4">
                  <p:embed/>
                </p:oleObj>
              </mc:Choice>
              <mc:Fallback>
                <p:oleObj name="Equation" r:id="rId3" imgW="4152600" imgH="406080" progId="Equation.DSMT4">
                  <p:embed/>
                  <p:pic>
                    <p:nvPicPr>
                      <p:cNvPr id="11" name="Object 10" descr="w = x squared + y minus z + sine of t and x + y = t">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2132737" y="2722145"/>
                        <a:ext cx="4878526" cy="412603"/>
                      </a:xfrm>
                      <a:prstGeom prst="rect">
                        <a:avLst/>
                      </a:prstGeom>
                    </p:spPr>
                  </p:pic>
                </p:oleObj>
              </mc:Fallback>
            </mc:AlternateContent>
          </a:graphicData>
        </a:graphic>
      </p:graphicFrame>
      <p:sp>
        <p:nvSpPr>
          <p:cNvPr id="5" name="Content Placeholder 4"/>
          <p:cNvSpPr>
            <a:spLocks noGrp="1"/>
          </p:cNvSpPr>
          <p:nvPr>
            <p:ph idx="13"/>
          </p:nvPr>
        </p:nvSpPr>
        <p:spPr>
          <a:xfrm>
            <a:off x="459729" y="3293529"/>
            <a:ext cx="3197871" cy="397118"/>
          </a:xfrm>
        </p:spPr>
        <p:txBody>
          <a:bodyPr/>
          <a:lstStyle/>
          <a:p>
            <a:pPr marL="0" indent="0">
              <a:buNone/>
            </a:pPr>
            <a:r>
              <a:rPr lang="en-IN" sz="2200" dirty="0"/>
              <a:t>and we are asked to find</a:t>
            </a:r>
          </a:p>
        </p:txBody>
      </p:sp>
      <p:graphicFrame>
        <p:nvGraphicFramePr>
          <p:cNvPr id="12" name="Object 11" descr="partial derivative of w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733800" y="3183636"/>
          <a:ext cx="419835" cy="619256"/>
        </p:xfrm>
        <a:graphic>
          <a:graphicData uri="http://schemas.openxmlformats.org/presentationml/2006/ole">
            <mc:AlternateContent xmlns:mc="http://schemas.openxmlformats.org/markup-compatibility/2006">
              <mc:Choice xmlns:v="urn:schemas-microsoft-com:vml" Requires="v">
                <p:oleObj spid="_x0000_s73755" name="Equation" r:id="rId5" imgW="431640" imgH="736560" progId="Equation.DSMT4">
                  <p:embed/>
                </p:oleObj>
              </mc:Choice>
              <mc:Fallback>
                <p:oleObj name="Equation" r:id="rId5" imgW="431640" imgH="736560" progId="Equation.DSMT4">
                  <p:embed/>
                  <p:pic>
                    <p:nvPicPr>
                      <p:cNvPr id="12" name="Object 11" descr="partial derivative of w with respect to partial derivative of x">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733800" y="3183636"/>
                        <a:ext cx="419835" cy="619256"/>
                      </a:xfrm>
                      <a:prstGeom prst="rect">
                        <a:avLst/>
                      </a:prstGeom>
                    </p:spPr>
                  </p:pic>
                </p:oleObj>
              </mc:Fallback>
            </mc:AlternateContent>
          </a:graphicData>
        </a:graphic>
      </p:graphicFrame>
      <p:sp>
        <p:nvSpPr>
          <p:cNvPr id="6" name="Content Placeholder 5"/>
          <p:cNvSpPr>
            <a:spLocks noGrp="1"/>
          </p:cNvSpPr>
          <p:nvPr>
            <p:ph idx="14"/>
          </p:nvPr>
        </p:nvSpPr>
        <p:spPr>
          <a:xfrm>
            <a:off x="4229834" y="3293529"/>
            <a:ext cx="4456965" cy="419152"/>
          </a:xfrm>
        </p:spPr>
        <p:txBody>
          <a:bodyPr/>
          <a:lstStyle/>
          <a:p>
            <a:pPr marL="0" indent="0">
              <a:buNone/>
            </a:pPr>
            <a:r>
              <a:rPr lang="en-IN" sz="2200" dirty="0"/>
              <a:t>when </a:t>
            </a:r>
            <a:r>
              <a:rPr lang="en-IN" sz="2200" i="1" dirty="0"/>
              <a:t>x</a:t>
            </a:r>
            <a:r>
              <a:rPr lang="en-IN" sz="2200" dirty="0"/>
              <a:t>, </a:t>
            </a:r>
            <a:r>
              <a:rPr lang="en-IN" sz="2200" i="1" dirty="0"/>
              <a:t>y</a:t>
            </a:r>
            <a:r>
              <a:rPr lang="en-IN" sz="2200" dirty="0"/>
              <a:t>, and </a:t>
            </a:r>
            <a:r>
              <a:rPr lang="en-IN" sz="2200" i="1" dirty="0"/>
              <a:t>z </a:t>
            </a:r>
            <a:r>
              <a:rPr lang="en-IN" sz="2200" dirty="0"/>
              <a:t>are independent,</a:t>
            </a:r>
          </a:p>
        </p:txBody>
      </p:sp>
      <p:sp>
        <p:nvSpPr>
          <p:cNvPr id="7" name="Content Placeholder 6"/>
          <p:cNvSpPr>
            <a:spLocks noGrp="1"/>
          </p:cNvSpPr>
          <p:nvPr>
            <p:ph idx="15"/>
          </p:nvPr>
        </p:nvSpPr>
        <p:spPr>
          <a:xfrm>
            <a:off x="457199" y="3855902"/>
            <a:ext cx="5105401" cy="396609"/>
          </a:xfrm>
        </p:spPr>
        <p:txBody>
          <a:bodyPr/>
          <a:lstStyle/>
          <a:p>
            <a:pPr marL="0" indent="0">
              <a:buNone/>
            </a:pPr>
            <a:r>
              <a:rPr lang="en-IN" sz="2200" dirty="0"/>
              <a:t>the appropriate diagram is one like this:</a:t>
            </a:r>
            <a:endParaRPr lang="en-US" sz="2200" b="1" dirty="0"/>
          </a:p>
        </p:txBody>
      </p:sp>
      <p:graphicFrame>
        <p:nvGraphicFramePr>
          <p:cNvPr id="13" name="Object 12" descr="Independent variables, left parenthesis x, y, z right parenthesis approaches intermediate variables, left parenthesis x, y, z, t right parenthesis approaches dependent variable, w">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653026" y="4360585"/>
          <a:ext cx="3837949" cy="1884918"/>
        </p:xfrm>
        <a:graphic>
          <a:graphicData uri="http://schemas.openxmlformats.org/presentationml/2006/ole">
            <mc:AlternateContent xmlns:mc="http://schemas.openxmlformats.org/markup-compatibility/2006">
              <mc:Choice xmlns:v="urn:schemas-microsoft-com:vml" Requires="v">
                <p:oleObj spid="_x0000_s73756" name="Equation" r:id="rId7" imgW="3835080" imgH="2184120" progId="Equation.DSMT4">
                  <p:embed/>
                </p:oleObj>
              </mc:Choice>
              <mc:Fallback>
                <p:oleObj name="Equation" r:id="rId7" imgW="3835080" imgH="2184120" progId="Equation.DSMT4">
                  <p:embed/>
                  <p:pic>
                    <p:nvPicPr>
                      <p:cNvPr id="13" name="Object 12" descr="Independent variables, left parenthesis x, y, z right parenthesis approaches intermediate variables, left parenthesis x, y, z, t right parenthesis approaches dependent variable, w">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653026" y="4360585"/>
                        <a:ext cx="3837949" cy="1884918"/>
                      </a:xfrm>
                      <a:prstGeom prst="rect">
                        <a:avLst/>
                      </a:prstGeom>
                    </p:spPr>
                  </p:pic>
                </p:oleObj>
              </mc:Fallback>
            </mc:AlternateContent>
          </a:graphicData>
        </a:graphic>
      </p:graphicFrame>
    </p:spTree>
    <p:extLst>
      <p:ext uri="{BB962C8B-B14F-4D97-AF65-F5344CB8AC3E}">
        <p14:creationId xmlns:p14="http://schemas.microsoft.com/office/powerpoint/2010/main" val="3005858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Arrow Diagrams </a:t>
            </a:r>
            <a:r>
              <a:rPr lang="en-IN" sz="2000" b="0" dirty="0"/>
              <a:t>(2 of 3)</a:t>
            </a:r>
          </a:p>
        </p:txBody>
      </p:sp>
      <p:sp>
        <p:nvSpPr>
          <p:cNvPr id="3" name="Content Placeholder 2"/>
          <p:cNvSpPr>
            <a:spLocks noGrp="1"/>
          </p:cNvSpPr>
          <p:nvPr>
            <p:ph idx="1"/>
          </p:nvPr>
        </p:nvSpPr>
        <p:spPr>
          <a:xfrm>
            <a:off x="457200" y="1600200"/>
            <a:ext cx="8382000" cy="1523999"/>
          </a:xfrm>
        </p:spPr>
        <p:txBody>
          <a:bodyPr/>
          <a:lstStyle/>
          <a:p>
            <a:pPr marL="0" indent="0">
              <a:buNone/>
            </a:pPr>
            <a:r>
              <a:rPr lang="en-IN" sz="2400" dirty="0"/>
              <a:t>To avoid confusion between the independent and intermediate variables with the same symbolic names in the diagram, it is helpful to rename the intermediate variables (so they are seen as functions</a:t>
            </a:r>
            <a:r>
              <a:rPr lang="en-IN" sz="2400" i="1" dirty="0"/>
              <a:t> </a:t>
            </a:r>
            <a:r>
              <a:rPr lang="en-IN" sz="2400" dirty="0"/>
              <a:t>of the independent variables).</a:t>
            </a:r>
          </a:p>
        </p:txBody>
      </p:sp>
      <p:sp>
        <p:nvSpPr>
          <p:cNvPr id="4" name="Content Placeholder 3"/>
          <p:cNvSpPr>
            <a:spLocks noGrp="1"/>
          </p:cNvSpPr>
          <p:nvPr>
            <p:ph idx="13"/>
          </p:nvPr>
        </p:nvSpPr>
        <p:spPr>
          <a:xfrm>
            <a:off x="457201" y="3178366"/>
            <a:ext cx="1304925" cy="424149"/>
          </a:xfrm>
        </p:spPr>
        <p:txBody>
          <a:bodyPr/>
          <a:lstStyle/>
          <a:p>
            <a:pPr marL="0" indent="0">
              <a:buNone/>
            </a:pPr>
            <a:r>
              <a:rPr lang="en-IN" sz="2400" dirty="0"/>
              <a:t>Thus, let</a:t>
            </a:r>
          </a:p>
        </p:txBody>
      </p:sp>
      <p:graphicFrame>
        <p:nvGraphicFramePr>
          <p:cNvPr id="10" name="Object 9" descr="u = x, upsilon = y,">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846263" y="3260725"/>
          <a:ext cx="1879600" cy="293688"/>
        </p:xfrm>
        <a:graphic>
          <a:graphicData uri="http://schemas.openxmlformats.org/presentationml/2006/ole">
            <mc:AlternateContent xmlns:mc="http://schemas.openxmlformats.org/markup-compatibility/2006">
              <mc:Choice xmlns:v="urn:schemas-microsoft-com:vml" Requires="v">
                <p:oleObj spid="_x0000_s74770" name="Equation" r:id="rId3" imgW="1536480" imgH="279360" progId="Equation.DSMT4">
                  <p:embed/>
                </p:oleObj>
              </mc:Choice>
              <mc:Fallback>
                <p:oleObj name="Equation" r:id="rId3" imgW="1536480" imgH="279360" progId="Equation.DSMT4">
                  <p:embed/>
                  <p:pic>
                    <p:nvPicPr>
                      <p:cNvPr id="10" name="Object 9" descr="u = x, upsilon = y,">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846263" y="3260725"/>
                        <a:ext cx="1879600" cy="293688"/>
                      </a:xfrm>
                      <a:prstGeom prst="rect">
                        <a:avLst/>
                      </a:prstGeom>
                    </p:spPr>
                  </p:pic>
                </p:oleObj>
              </mc:Fallback>
            </mc:AlternateContent>
          </a:graphicData>
        </a:graphic>
      </p:graphicFrame>
      <p:sp>
        <p:nvSpPr>
          <p:cNvPr id="5" name="Content Placeholder 4"/>
          <p:cNvSpPr>
            <a:spLocks noGrp="1"/>
          </p:cNvSpPr>
          <p:nvPr>
            <p:ph idx="14"/>
          </p:nvPr>
        </p:nvSpPr>
        <p:spPr>
          <a:xfrm>
            <a:off x="3810000" y="3192635"/>
            <a:ext cx="4395200" cy="395611"/>
          </a:xfrm>
        </p:spPr>
        <p:txBody>
          <a:bodyPr/>
          <a:lstStyle/>
          <a:p>
            <a:pPr marL="0" indent="0">
              <a:buNone/>
            </a:pPr>
            <a:r>
              <a:rPr lang="en-IN" sz="2400" dirty="0"/>
              <a:t>and </a:t>
            </a:r>
            <a:r>
              <a:rPr lang="en-IN" sz="2400" i="1" dirty="0"/>
              <a:t>s </a:t>
            </a:r>
            <a:r>
              <a:rPr lang="en-IN" sz="2400" dirty="0"/>
              <a:t>= </a:t>
            </a:r>
            <a:r>
              <a:rPr lang="en-IN" sz="2400" i="1" dirty="0"/>
              <a:t>z </a:t>
            </a:r>
            <a:r>
              <a:rPr lang="en-IN" sz="2400" dirty="0"/>
              <a:t>denote the renamed</a:t>
            </a:r>
          </a:p>
        </p:txBody>
      </p:sp>
      <p:sp>
        <p:nvSpPr>
          <p:cNvPr id="6" name="Content Placeholder 5"/>
          <p:cNvSpPr>
            <a:spLocks noGrp="1"/>
          </p:cNvSpPr>
          <p:nvPr>
            <p:ph idx="15"/>
          </p:nvPr>
        </p:nvSpPr>
        <p:spPr>
          <a:xfrm>
            <a:off x="457199" y="3656682"/>
            <a:ext cx="8382001" cy="795050"/>
          </a:xfrm>
        </p:spPr>
        <p:txBody>
          <a:bodyPr/>
          <a:lstStyle/>
          <a:p>
            <a:pPr marL="0" indent="0">
              <a:buNone/>
            </a:pPr>
            <a:r>
              <a:rPr lang="en-IN" sz="2400" dirty="0"/>
              <a:t>intermediate variables. With this notation, the arrow diagram becomes</a:t>
            </a:r>
          </a:p>
        </p:txBody>
      </p:sp>
      <p:graphicFrame>
        <p:nvGraphicFramePr>
          <p:cNvPr id="11" name="Object 10" descr="Independent variables, left parenthesis x, y, z right parenthesis approaches intermediate variables u = x, upsilon = y, s = z, t = x + y, left parenthesis u, upsilon, s, t right parenthesis approaches dependent variable, w">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59138" y="4510975"/>
          <a:ext cx="2625725" cy="1800650"/>
        </p:xfrm>
        <a:graphic>
          <a:graphicData uri="http://schemas.openxmlformats.org/presentationml/2006/ole">
            <mc:AlternateContent xmlns:mc="http://schemas.openxmlformats.org/markup-compatibility/2006">
              <mc:Choice xmlns:v="urn:schemas-microsoft-com:vml" Requires="v">
                <p:oleObj spid="_x0000_s74771" name="Equation" r:id="rId5" imgW="3898800" imgH="3098520" progId="Equation.DSMT4">
                  <p:embed/>
                </p:oleObj>
              </mc:Choice>
              <mc:Fallback>
                <p:oleObj name="Equation" r:id="rId5" imgW="3898800" imgH="3098520" progId="Equation.DSMT4">
                  <p:embed/>
                  <p:pic>
                    <p:nvPicPr>
                      <p:cNvPr id="11" name="Object 10" descr="Independent variables, left parenthesis x, y, z right parenthesis approaches intermediate variables u = x, upsilon = y, s = z, t = x + y, left parenthesis u, upsilon, s, t right parenthesis approaches dependent variable, w">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3259138" y="4510975"/>
                        <a:ext cx="2625725" cy="1800650"/>
                      </a:xfrm>
                      <a:prstGeom prst="rect">
                        <a:avLst/>
                      </a:prstGeom>
                    </p:spPr>
                  </p:pic>
                </p:oleObj>
              </mc:Fallback>
            </mc:AlternateContent>
          </a:graphicData>
        </a:graphic>
      </p:graphicFrame>
    </p:spTree>
    <p:extLst>
      <p:ext uri="{BB962C8B-B14F-4D97-AF65-F5344CB8AC3E}">
        <p14:creationId xmlns:p14="http://schemas.microsoft.com/office/powerpoint/2010/main" val="3008496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Arrow Diagrams </a:t>
            </a:r>
            <a:r>
              <a:rPr lang="en-IN" sz="2000" b="0" dirty="0"/>
              <a:t>(3 of 3)</a:t>
            </a:r>
          </a:p>
        </p:txBody>
      </p:sp>
      <p:sp>
        <p:nvSpPr>
          <p:cNvPr id="3" name="Content Placeholder 2"/>
          <p:cNvSpPr>
            <a:spLocks noGrp="1"/>
          </p:cNvSpPr>
          <p:nvPr>
            <p:ph idx="1"/>
          </p:nvPr>
        </p:nvSpPr>
        <p:spPr>
          <a:xfrm>
            <a:off x="457200" y="1600201"/>
            <a:ext cx="1143000" cy="457199"/>
          </a:xfrm>
        </p:spPr>
        <p:txBody>
          <a:bodyPr/>
          <a:lstStyle/>
          <a:p>
            <a:pPr marL="0" indent="0">
              <a:buNone/>
            </a:pPr>
            <a:r>
              <a:rPr lang="en-IN" sz="2600" dirty="0"/>
              <a:t>To find</a:t>
            </a:r>
          </a:p>
        </p:txBody>
      </p:sp>
      <p:graphicFrame>
        <p:nvGraphicFramePr>
          <p:cNvPr id="6" name="Object 5" descr="partial derivative of w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657558" y="1454228"/>
          <a:ext cx="628441" cy="749143"/>
        </p:xfrm>
        <a:graphic>
          <a:graphicData uri="http://schemas.openxmlformats.org/presentationml/2006/ole">
            <mc:AlternateContent xmlns:mc="http://schemas.openxmlformats.org/markup-compatibility/2006">
              <mc:Choice xmlns:v="urn:schemas-microsoft-com:vml" Requires="v">
                <p:oleObj spid="_x0000_s75818" name="Equation" r:id="rId3" imgW="533160" imgH="736560" progId="Equation.DSMT4">
                  <p:embed/>
                </p:oleObj>
              </mc:Choice>
              <mc:Fallback>
                <p:oleObj name="Equation" r:id="rId3" imgW="533160" imgH="736560" progId="Equation.DSMT4">
                  <p:embed/>
                  <p:pic>
                    <p:nvPicPr>
                      <p:cNvPr id="6" name="Object 5" descr="partial derivative of w with respect to partial derivative of x,">
                        <a:extLst>
                          <a:ext uri="{FF2B5EF4-FFF2-40B4-BE49-F238E27FC236}">
                            <a16:creationId xmlns:a16="http://schemas.microsoft.com/office/drawing/2014/main" id="{BA8F6C83-2B39-4C74-8EDD-D41ED1AB1692}"/>
                          </a:ext>
                        </a:extLst>
                      </p:cNvPr>
                      <p:cNvPicPr/>
                      <p:nvPr/>
                    </p:nvPicPr>
                    <p:blipFill>
                      <a:blip r:embed="rId4"/>
                      <a:stretch>
                        <a:fillRect/>
                      </a:stretch>
                    </p:blipFill>
                    <p:spPr>
                      <a:xfrm>
                        <a:off x="1657558" y="1454228"/>
                        <a:ext cx="628441" cy="749143"/>
                      </a:xfrm>
                      <a:prstGeom prst="rect">
                        <a:avLst/>
                      </a:prstGeom>
                    </p:spPr>
                  </p:pic>
                </p:oleObj>
              </mc:Fallback>
            </mc:AlternateContent>
          </a:graphicData>
        </a:graphic>
      </p:graphicFrame>
      <p:sp>
        <p:nvSpPr>
          <p:cNvPr id="4" name="Content Placeholder 3"/>
          <p:cNvSpPr>
            <a:spLocks noGrp="1"/>
          </p:cNvSpPr>
          <p:nvPr>
            <p:ph idx="13"/>
          </p:nvPr>
        </p:nvSpPr>
        <p:spPr>
          <a:xfrm>
            <a:off x="2373217" y="1600201"/>
            <a:ext cx="5715000" cy="457199"/>
          </a:xfrm>
        </p:spPr>
        <p:txBody>
          <a:bodyPr/>
          <a:lstStyle/>
          <a:p>
            <a:pPr marL="0" indent="0">
              <a:buNone/>
            </a:pPr>
            <a:r>
              <a:rPr lang="en-IN" sz="2600" dirty="0"/>
              <a:t>we apply the four-variable form of the</a:t>
            </a:r>
          </a:p>
        </p:txBody>
      </p:sp>
      <p:sp>
        <p:nvSpPr>
          <p:cNvPr id="5" name="Content Placeholder 4"/>
          <p:cNvSpPr>
            <a:spLocks noGrp="1"/>
          </p:cNvSpPr>
          <p:nvPr>
            <p:ph idx="14"/>
          </p:nvPr>
        </p:nvSpPr>
        <p:spPr>
          <a:xfrm>
            <a:off x="457200" y="2305145"/>
            <a:ext cx="7010400" cy="454027"/>
          </a:xfrm>
        </p:spPr>
        <p:txBody>
          <a:bodyPr/>
          <a:lstStyle/>
          <a:p>
            <a:pPr marL="0" indent="0">
              <a:buNone/>
            </a:pPr>
            <a:r>
              <a:rPr lang="en-IN" sz="2600" dirty="0"/>
              <a:t>Chain Rule to </a:t>
            </a:r>
            <a:r>
              <a:rPr lang="en-IN" sz="2600" i="1" dirty="0"/>
              <a:t>w</a:t>
            </a:r>
            <a:r>
              <a:rPr lang="en-IN" sz="2600" dirty="0"/>
              <a:t>, guided by the arrow diagram:</a:t>
            </a:r>
            <a:endParaRPr lang="en-US" sz="2600" b="1" dirty="0"/>
          </a:p>
        </p:txBody>
      </p:sp>
      <p:graphicFrame>
        <p:nvGraphicFramePr>
          <p:cNvPr id="7" name="Object 6" descr="partial derivative of w with respect to partial derivative of x = partial derivative of w with respect to partial derivative of u, partial derivative of u with respect to partial derivative of x + partial derivative of w with respect to partial derivative of upsilon, partial derivative of upsilon with respect to partial derivative of x + partial derivative of w with respect to partial derivative of s, partial derivative of s with respect to partial derivative of x + partial derivative of w with respect to partial derivative of t, partial derivative of t with respect to partial derivative of x">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1546225" y="2895600"/>
          <a:ext cx="6049963" cy="823913"/>
        </p:xfrm>
        <a:graphic>
          <a:graphicData uri="http://schemas.openxmlformats.org/presentationml/2006/ole">
            <mc:AlternateContent xmlns:mc="http://schemas.openxmlformats.org/markup-compatibility/2006">
              <mc:Choice xmlns:v="urn:schemas-microsoft-com:vml" Requires="v">
                <p:oleObj spid="_x0000_s75819" name="Equation" r:id="rId5" imgW="4660560" imgH="736560" progId="Equation.DSMT4">
                  <p:embed/>
                </p:oleObj>
              </mc:Choice>
              <mc:Fallback>
                <p:oleObj name="Equation" r:id="rId5" imgW="4660560" imgH="736560" progId="Equation.DSMT4">
                  <p:embed/>
                  <p:pic>
                    <p:nvPicPr>
                      <p:cNvPr id="7" name="Object 6" descr="partial derivative of w with respect to partial derivative of x = partial derivative of w with respect to partial derivative of u, partial derivative of u with respect to partial derivative of x + partial derivative of w with respect to partial derivative of upsilon, partial derivative of upsilon with respect to partial derivative of x + partial derivative of w with respect to partial derivative of s, partial derivative of s with respect to partial derivative of x + partial derivative of w with respect to partial derivative of t, partial derivative of t with respect to partial derivative of x">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1546225" y="2895600"/>
                        <a:ext cx="6049963" cy="823913"/>
                      </a:xfrm>
                      <a:prstGeom prst="rect">
                        <a:avLst/>
                      </a:prstGeom>
                    </p:spPr>
                  </p:pic>
                </p:oleObj>
              </mc:Fallback>
            </mc:AlternateContent>
          </a:graphicData>
        </a:graphic>
      </p:graphicFrame>
      <p:graphicFrame>
        <p:nvGraphicFramePr>
          <p:cNvPr id="8" name="Object 7" descr="equals 2 u times 1 + 1 times 0 + negative 1 times 0 + cosine of t times 1">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09069" y="3962400"/>
          <a:ext cx="5663185" cy="372595"/>
        </p:xfrm>
        <a:graphic>
          <a:graphicData uri="http://schemas.openxmlformats.org/presentationml/2006/ole">
            <mc:AlternateContent xmlns:mc="http://schemas.openxmlformats.org/markup-compatibility/2006">
              <mc:Choice xmlns:v="urn:schemas-microsoft-com:vml" Requires="v">
                <p:oleObj spid="_x0000_s75820" name="Equation" r:id="rId7" imgW="4495680" imgH="342720" progId="Equation.DSMT4">
                  <p:embed/>
                </p:oleObj>
              </mc:Choice>
              <mc:Fallback>
                <p:oleObj name="Equation" r:id="rId7" imgW="4495680" imgH="342720" progId="Equation.DSMT4">
                  <p:embed/>
                  <p:pic>
                    <p:nvPicPr>
                      <p:cNvPr id="8" name="Object 7" descr="equals 2 u times 1 + 1 times 0 + negative 1 times 0 + cosine of t times 1">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2109069" y="3962400"/>
                        <a:ext cx="5663185" cy="372595"/>
                      </a:xfrm>
                      <a:prstGeom prst="rect">
                        <a:avLst/>
                      </a:prstGeom>
                    </p:spPr>
                  </p:pic>
                </p:oleObj>
              </mc:Fallback>
            </mc:AlternateContent>
          </a:graphicData>
        </a:graphic>
      </p:graphicFrame>
      <p:graphicFrame>
        <p:nvGraphicFramePr>
          <p:cNvPr id="9" name="Object 8" descr="equals 2 u + cosine of t">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03876" y="4572000"/>
          <a:ext cx="1812636" cy="313170"/>
        </p:xfrm>
        <a:graphic>
          <a:graphicData uri="http://schemas.openxmlformats.org/presentationml/2006/ole">
            <mc:AlternateContent xmlns:mc="http://schemas.openxmlformats.org/markup-compatibility/2006">
              <mc:Choice xmlns:v="urn:schemas-microsoft-com:vml" Requires="v">
                <p:oleObj spid="_x0000_s75821" name="Equation" r:id="rId9" imgW="1396800" imgH="279360" progId="Equation.DSMT4">
                  <p:embed/>
                </p:oleObj>
              </mc:Choice>
              <mc:Fallback>
                <p:oleObj name="Equation" r:id="rId9" imgW="1396800" imgH="279360" progId="Equation.DSMT4">
                  <p:embed/>
                  <p:pic>
                    <p:nvPicPr>
                      <p:cNvPr id="9" name="Object 8" descr="equals 2 u + cosine of t">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2103876" y="4572000"/>
                        <a:ext cx="1812636" cy="313170"/>
                      </a:xfrm>
                      <a:prstGeom prst="rect">
                        <a:avLst/>
                      </a:prstGeom>
                    </p:spPr>
                  </p:pic>
                </p:oleObj>
              </mc:Fallback>
            </mc:AlternateContent>
          </a:graphicData>
        </a:graphic>
      </p:graphicFrame>
      <p:graphicFrame>
        <p:nvGraphicFramePr>
          <p:cNvPr id="10" name="Object 9" descr="equals 2 x + cosine of left parenthesis x + y right parenthesi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105890" y="5177270"/>
          <a:ext cx="2818535" cy="385330"/>
        </p:xfrm>
        <a:graphic>
          <a:graphicData uri="http://schemas.openxmlformats.org/presentationml/2006/ole">
            <mc:AlternateContent xmlns:mc="http://schemas.openxmlformats.org/markup-compatibility/2006">
              <mc:Choice xmlns:v="urn:schemas-microsoft-com:vml" Requires="v">
                <p:oleObj spid="_x0000_s75822" name="Equation" r:id="rId11" imgW="2171520" imgH="342720" progId="Equation.DSMT4">
                  <p:embed/>
                </p:oleObj>
              </mc:Choice>
              <mc:Fallback>
                <p:oleObj name="Equation" r:id="rId11" imgW="2171520" imgH="342720" progId="Equation.DSMT4">
                  <p:embed/>
                  <p:pic>
                    <p:nvPicPr>
                      <p:cNvPr id="10" name="Object 9" descr="equals 2 x + cosine of left parenthesis x + y right parenthesis.">
                        <a:extLst>
                          <a:ext uri="{FF2B5EF4-FFF2-40B4-BE49-F238E27FC236}">
                            <a16:creationId xmlns:a16="http://schemas.microsoft.com/office/drawing/2014/main" id="{BA8F6C83-2B39-4C74-8EDD-D41ED1AB1692}"/>
                          </a:ext>
                        </a:extLst>
                      </p:cNvPr>
                      <p:cNvPicPr/>
                      <p:nvPr/>
                    </p:nvPicPr>
                    <p:blipFill>
                      <a:blip r:embed="rId12"/>
                      <a:stretch>
                        <a:fillRect/>
                      </a:stretch>
                    </p:blipFill>
                    <p:spPr>
                      <a:xfrm>
                        <a:off x="2105890" y="5177270"/>
                        <a:ext cx="2818535" cy="385330"/>
                      </a:xfrm>
                      <a:prstGeom prst="rect">
                        <a:avLst/>
                      </a:prstGeom>
                    </p:spPr>
                  </p:pic>
                </p:oleObj>
              </mc:Fallback>
            </mc:AlternateContent>
          </a:graphicData>
        </a:graphic>
      </p:graphicFrame>
    </p:spTree>
    <p:extLst>
      <p:ext uri="{BB962C8B-B14F-4D97-AF65-F5344CB8AC3E}">
        <p14:creationId xmlns:p14="http://schemas.microsoft.com/office/powerpoint/2010/main" val="1465722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86100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Constrained Maxima and Minima </a:t>
            </a:r>
            <a:r>
              <a:rPr lang="en-IN" sz="2000" b="0" dirty="0"/>
              <a:t>(3 of 4)</a:t>
            </a:r>
          </a:p>
        </p:txBody>
      </p:sp>
      <p:sp>
        <p:nvSpPr>
          <p:cNvPr id="3" name="Content Placeholder 2"/>
          <p:cNvSpPr>
            <a:spLocks noGrp="1"/>
          </p:cNvSpPr>
          <p:nvPr>
            <p:ph idx="1"/>
          </p:nvPr>
        </p:nvSpPr>
        <p:spPr>
          <a:xfrm>
            <a:off x="457200" y="1600200"/>
            <a:ext cx="3352800" cy="404869"/>
          </a:xfrm>
        </p:spPr>
        <p:txBody>
          <a:bodyPr/>
          <a:lstStyle/>
          <a:p>
            <a:pPr marL="0" indent="0">
              <a:buNone/>
            </a:pPr>
            <a:r>
              <a:rPr lang="en-IN" sz="2400" b="1" dirty="0"/>
              <a:t>Solution </a:t>
            </a:r>
            <a:r>
              <a:rPr lang="en-US" sz="2400" b="1" dirty="0"/>
              <a:t>(continued):</a:t>
            </a:r>
          </a:p>
        </p:txBody>
      </p:sp>
      <p:sp>
        <p:nvSpPr>
          <p:cNvPr id="4" name="Content Placeholder 3"/>
          <p:cNvSpPr>
            <a:spLocks noGrp="1"/>
          </p:cNvSpPr>
          <p:nvPr>
            <p:ph idx="13"/>
          </p:nvPr>
        </p:nvSpPr>
        <p:spPr>
          <a:xfrm>
            <a:off x="457200" y="2115572"/>
            <a:ext cx="8229600" cy="1151850"/>
          </a:xfrm>
        </p:spPr>
        <p:txBody>
          <a:bodyPr/>
          <a:lstStyle/>
          <a:p>
            <a:pPr marL="0" indent="0">
              <a:buNone/>
            </a:pPr>
            <a:r>
              <a:rPr lang="en-IN" sz="2400" dirty="0"/>
              <a:t>has its minimum value or values. Since the domain of </a:t>
            </a:r>
            <a:r>
              <a:rPr lang="en-IN" sz="2400" i="1" dirty="0"/>
              <a:t>h </a:t>
            </a:r>
            <a:r>
              <a:rPr lang="en-IN" sz="2400" dirty="0"/>
              <a:t>is the entire </a:t>
            </a:r>
            <a:r>
              <a:rPr lang="en-IN" sz="2400" i="1" dirty="0"/>
              <a:t>x</a:t>
            </a:r>
            <a:r>
              <a:rPr lang="en-IN" sz="100" i="1" dirty="0"/>
              <a:t> </a:t>
            </a:r>
            <a:r>
              <a:rPr lang="en-IN" sz="2400" i="1" dirty="0"/>
              <a:t>y</a:t>
            </a:r>
            <a:r>
              <a:rPr lang="en-IN" sz="2400" dirty="0"/>
              <a:t>-plane, the First Derivative Test tells us that any minima that </a:t>
            </a:r>
            <a:r>
              <a:rPr lang="en-IN" sz="2400" i="1" dirty="0"/>
              <a:t>h </a:t>
            </a:r>
            <a:r>
              <a:rPr lang="en-IN" sz="2400" dirty="0"/>
              <a:t>might have must occur at points where</a:t>
            </a:r>
          </a:p>
        </p:txBody>
      </p:sp>
      <p:graphicFrame>
        <p:nvGraphicFramePr>
          <p:cNvPr id="14" name="Object 13" descr="h sub x = 2 x + 2 left parenthesis 2 x + y minus 5 right parenthesis left parenthesis 2 right parenthesis = 0, h sub y = 2 y + 2 left parenthesis 2 x + y minus 5 right parenthesis = 0."/>
          <p:cNvGraphicFramePr>
            <a:graphicFrameLocks noChangeAspect="1"/>
          </p:cNvGraphicFramePr>
          <p:nvPr/>
        </p:nvGraphicFramePr>
        <p:xfrm>
          <a:off x="865187" y="3462051"/>
          <a:ext cx="7413625" cy="425450"/>
        </p:xfrm>
        <a:graphic>
          <a:graphicData uri="http://schemas.openxmlformats.org/presentationml/2006/ole">
            <mc:AlternateContent xmlns:mc="http://schemas.openxmlformats.org/markup-compatibility/2006">
              <mc:Choice xmlns:v="urn:schemas-microsoft-com:vml" Requires="v">
                <p:oleObj spid="_x0000_s40986" name="Equation" r:id="rId3" imgW="8153280" imgH="469800" progId="Equation.DSMT4">
                  <p:embed/>
                </p:oleObj>
              </mc:Choice>
              <mc:Fallback>
                <p:oleObj name="Equation" r:id="rId3" imgW="8153280" imgH="469800" progId="Equation.DSMT4">
                  <p:embed/>
                  <p:pic>
                    <p:nvPicPr>
                      <p:cNvPr id="14" name="Object 13" descr="h sub x = 2 x + 2 left parenthesis 2 x + y minus 5 right parenthesis left parenthesis 2 right parenthesis = 0, h sub y = 2 y + 2 left parenthesis 2 x + y minus 5 right parenthesis = 0."/>
                      <p:cNvPicPr/>
                      <p:nvPr/>
                    </p:nvPicPr>
                    <p:blipFill>
                      <a:blip r:embed="rId4"/>
                      <a:stretch>
                        <a:fillRect/>
                      </a:stretch>
                    </p:blipFill>
                    <p:spPr>
                      <a:xfrm>
                        <a:off x="865187" y="3462051"/>
                        <a:ext cx="7413625" cy="425450"/>
                      </a:xfrm>
                      <a:prstGeom prst="rect">
                        <a:avLst/>
                      </a:prstGeom>
                    </p:spPr>
                  </p:pic>
                </p:oleObj>
              </mc:Fallback>
            </mc:AlternateContent>
          </a:graphicData>
        </a:graphic>
      </p:graphicFrame>
      <p:sp>
        <p:nvSpPr>
          <p:cNvPr id="5" name="Content Placeholder 4"/>
          <p:cNvSpPr>
            <a:spLocks noGrp="1"/>
          </p:cNvSpPr>
          <p:nvPr>
            <p:ph idx="14"/>
          </p:nvPr>
        </p:nvSpPr>
        <p:spPr>
          <a:xfrm>
            <a:off x="443753" y="4082130"/>
            <a:ext cx="1918447" cy="413670"/>
          </a:xfrm>
        </p:spPr>
        <p:txBody>
          <a:bodyPr/>
          <a:lstStyle/>
          <a:p>
            <a:pPr marL="0" indent="0">
              <a:buNone/>
            </a:pPr>
            <a:r>
              <a:rPr lang="en-IN" sz="2400" dirty="0"/>
              <a:t>This leads to</a:t>
            </a:r>
          </a:p>
        </p:txBody>
      </p:sp>
      <p:graphicFrame>
        <p:nvGraphicFramePr>
          <p:cNvPr id="15" name="Object 14" descr="10 x + 4 y = 20, 4 x + 4 y = 10,"/>
          <p:cNvGraphicFramePr>
            <a:graphicFrameLocks noChangeAspect="1"/>
          </p:cNvGraphicFramePr>
          <p:nvPr/>
        </p:nvGraphicFramePr>
        <p:xfrm>
          <a:off x="2712244" y="4563957"/>
          <a:ext cx="3719512" cy="357188"/>
        </p:xfrm>
        <a:graphic>
          <a:graphicData uri="http://schemas.openxmlformats.org/presentationml/2006/ole">
            <mc:AlternateContent xmlns:mc="http://schemas.openxmlformats.org/markup-compatibility/2006">
              <mc:Choice xmlns:v="urn:schemas-microsoft-com:vml" Requires="v">
                <p:oleObj spid="_x0000_s40987" name="Equation" r:id="rId5" imgW="4089240" imgH="393480" progId="Equation.DSMT4">
                  <p:embed/>
                </p:oleObj>
              </mc:Choice>
              <mc:Fallback>
                <p:oleObj name="Equation" r:id="rId5" imgW="4089240" imgH="393480" progId="Equation.DSMT4">
                  <p:embed/>
                  <p:pic>
                    <p:nvPicPr>
                      <p:cNvPr id="15" name="Object 14" descr="10 x + 4 y = 20, 4 x + 4 y = 10,"/>
                      <p:cNvPicPr/>
                      <p:nvPr/>
                    </p:nvPicPr>
                    <p:blipFill>
                      <a:blip r:embed="rId6"/>
                      <a:stretch>
                        <a:fillRect/>
                      </a:stretch>
                    </p:blipFill>
                    <p:spPr>
                      <a:xfrm>
                        <a:off x="2712244" y="4563957"/>
                        <a:ext cx="3719512" cy="357188"/>
                      </a:xfrm>
                      <a:prstGeom prst="rect">
                        <a:avLst/>
                      </a:prstGeom>
                    </p:spPr>
                  </p:pic>
                </p:oleObj>
              </mc:Fallback>
            </mc:AlternateContent>
          </a:graphicData>
        </a:graphic>
      </p:graphicFrame>
      <p:sp>
        <p:nvSpPr>
          <p:cNvPr id="6" name="Content Placeholder 5"/>
          <p:cNvSpPr>
            <a:spLocks noGrp="1"/>
          </p:cNvSpPr>
          <p:nvPr>
            <p:ph idx="15"/>
          </p:nvPr>
        </p:nvSpPr>
        <p:spPr>
          <a:xfrm>
            <a:off x="443753" y="5105400"/>
            <a:ext cx="3366247" cy="403034"/>
          </a:xfrm>
        </p:spPr>
        <p:txBody>
          <a:bodyPr/>
          <a:lstStyle/>
          <a:p>
            <a:pPr marL="0" indent="0">
              <a:buNone/>
            </a:pPr>
            <a:r>
              <a:rPr lang="en-IN" sz="2400" dirty="0"/>
              <a:t>which has the solution</a:t>
            </a:r>
          </a:p>
        </p:txBody>
      </p:sp>
      <p:graphicFrame>
        <p:nvGraphicFramePr>
          <p:cNvPr id="16" name="Object 15" descr="x = 5 thirds, y = 5 sixth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038600" y="5428081"/>
          <a:ext cx="2348706" cy="822483"/>
        </p:xfrm>
        <a:graphic>
          <a:graphicData uri="http://schemas.openxmlformats.org/presentationml/2006/ole">
            <mc:AlternateContent xmlns:mc="http://schemas.openxmlformats.org/markup-compatibility/2006">
              <mc:Choice xmlns:v="urn:schemas-microsoft-com:vml" Requires="v">
                <p:oleObj spid="_x0000_s40988" name="Equation" r:id="rId7" imgW="1815840" imgH="736560" progId="Equation.DSMT4">
                  <p:embed/>
                </p:oleObj>
              </mc:Choice>
              <mc:Fallback>
                <p:oleObj name="Equation" r:id="rId7" imgW="1815840" imgH="736560" progId="Equation.DSMT4">
                  <p:embed/>
                  <p:pic>
                    <p:nvPicPr>
                      <p:cNvPr id="16" name="Object 15" descr="x = 5 thirds, y = 5 sixth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4038600" y="5428081"/>
                        <a:ext cx="2348706" cy="822483"/>
                      </a:xfrm>
                      <a:prstGeom prst="rect">
                        <a:avLst/>
                      </a:prstGeom>
                    </p:spPr>
                  </p:pic>
                </p:oleObj>
              </mc:Fallback>
            </mc:AlternateContent>
          </a:graphicData>
        </a:graphic>
      </p:graphicFrame>
    </p:spTree>
    <p:extLst>
      <p:ext uri="{BB962C8B-B14F-4D97-AF65-F5344CB8AC3E}">
        <p14:creationId xmlns:p14="http://schemas.microsoft.com/office/powerpoint/2010/main" val="394103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Constrained Maxima and Minima </a:t>
            </a:r>
            <a:r>
              <a:rPr lang="en-IN" sz="2000" b="0" dirty="0"/>
              <a:t>(4 of 4)</a:t>
            </a:r>
          </a:p>
        </p:txBody>
      </p:sp>
      <p:sp>
        <p:nvSpPr>
          <p:cNvPr id="3" name="Content Placeholder 2"/>
          <p:cNvSpPr>
            <a:spLocks noGrp="1"/>
          </p:cNvSpPr>
          <p:nvPr>
            <p:ph idx="1"/>
          </p:nvPr>
        </p:nvSpPr>
        <p:spPr>
          <a:xfrm>
            <a:off x="457200" y="1600201"/>
            <a:ext cx="3429000" cy="437920"/>
          </a:xfrm>
        </p:spPr>
        <p:txBody>
          <a:bodyPr/>
          <a:lstStyle/>
          <a:p>
            <a:pPr marL="0" indent="0">
              <a:buNone/>
            </a:pPr>
            <a:r>
              <a:rPr lang="en-IN" sz="2400" b="1" dirty="0"/>
              <a:t>Solution </a:t>
            </a:r>
            <a:r>
              <a:rPr lang="en-US" sz="2400" b="1" dirty="0"/>
              <a:t>(concluded):</a:t>
            </a:r>
          </a:p>
        </p:txBody>
      </p:sp>
      <p:sp>
        <p:nvSpPr>
          <p:cNvPr id="4" name="Content Placeholder 3"/>
          <p:cNvSpPr>
            <a:spLocks noGrp="1"/>
          </p:cNvSpPr>
          <p:nvPr>
            <p:ph idx="13"/>
          </p:nvPr>
        </p:nvSpPr>
        <p:spPr>
          <a:xfrm>
            <a:off x="457200" y="2115512"/>
            <a:ext cx="8229600" cy="1172377"/>
          </a:xfrm>
        </p:spPr>
        <p:txBody>
          <a:bodyPr/>
          <a:lstStyle/>
          <a:p>
            <a:pPr marL="0" indent="0">
              <a:buNone/>
            </a:pPr>
            <a:r>
              <a:rPr lang="en-IN" sz="2400" dirty="0"/>
              <a:t>We may apply a geometric argument together with the Second Derivative Test to show that these values minimize </a:t>
            </a:r>
            <a:r>
              <a:rPr lang="en-IN" sz="2400" i="1" dirty="0"/>
              <a:t>h</a:t>
            </a:r>
            <a:r>
              <a:rPr lang="en-IN" sz="2400" dirty="0"/>
              <a:t>. The </a:t>
            </a:r>
            <a:r>
              <a:rPr lang="en-IN" sz="2400" i="1" dirty="0"/>
              <a:t>z</a:t>
            </a:r>
            <a:r>
              <a:rPr lang="en-IN" sz="2400" dirty="0"/>
              <a:t>-coordinate of the corresponding point on the plane</a:t>
            </a:r>
          </a:p>
        </p:txBody>
      </p:sp>
      <p:graphicFrame>
        <p:nvGraphicFramePr>
          <p:cNvPr id="14" name="Object 13" descr="z = 2 x + y minus 5"/>
          <p:cNvGraphicFramePr>
            <a:graphicFrameLocks noChangeAspect="1"/>
          </p:cNvGraphicFramePr>
          <p:nvPr/>
        </p:nvGraphicFramePr>
        <p:xfrm>
          <a:off x="457200" y="3382561"/>
          <a:ext cx="1768475" cy="357188"/>
        </p:xfrm>
        <a:graphic>
          <a:graphicData uri="http://schemas.openxmlformats.org/presentationml/2006/ole">
            <mc:AlternateContent xmlns:mc="http://schemas.openxmlformats.org/markup-compatibility/2006">
              <mc:Choice xmlns:v="urn:schemas-microsoft-com:vml" Requires="v">
                <p:oleObj spid="_x0000_s42018" name="Equation" r:id="rId3" imgW="1942920" imgH="393480" progId="Equation.DSMT4">
                  <p:embed/>
                </p:oleObj>
              </mc:Choice>
              <mc:Fallback>
                <p:oleObj name="Equation" r:id="rId3" imgW="1942920" imgH="393480" progId="Equation.DSMT4">
                  <p:embed/>
                  <p:pic>
                    <p:nvPicPr>
                      <p:cNvPr id="14" name="Object 13" descr="z = 2 x + y minus 5"/>
                      <p:cNvPicPr/>
                      <p:nvPr/>
                    </p:nvPicPr>
                    <p:blipFill>
                      <a:blip r:embed="rId4"/>
                      <a:stretch>
                        <a:fillRect/>
                      </a:stretch>
                    </p:blipFill>
                    <p:spPr>
                      <a:xfrm>
                        <a:off x="457200" y="3382561"/>
                        <a:ext cx="1768475" cy="357188"/>
                      </a:xfrm>
                      <a:prstGeom prst="rect">
                        <a:avLst/>
                      </a:prstGeom>
                    </p:spPr>
                  </p:pic>
                </p:oleObj>
              </mc:Fallback>
            </mc:AlternateContent>
          </a:graphicData>
        </a:graphic>
      </p:graphicFrame>
      <p:sp>
        <p:nvSpPr>
          <p:cNvPr id="5" name="Content Placeholder 4"/>
          <p:cNvSpPr>
            <a:spLocks noGrp="1"/>
          </p:cNvSpPr>
          <p:nvPr>
            <p:ph idx="14"/>
          </p:nvPr>
        </p:nvSpPr>
        <p:spPr>
          <a:xfrm>
            <a:off x="2340166" y="3342974"/>
            <a:ext cx="381001" cy="423290"/>
          </a:xfrm>
        </p:spPr>
        <p:txBody>
          <a:bodyPr/>
          <a:lstStyle/>
          <a:p>
            <a:pPr marL="0" indent="0">
              <a:buNone/>
            </a:pPr>
            <a:r>
              <a:rPr lang="en-IN" sz="2400" dirty="0"/>
              <a:t>is</a:t>
            </a:r>
          </a:p>
        </p:txBody>
      </p:sp>
      <p:graphicFrame>
        <p:nvGraphicFramePr>
          <p:cNvPr id="15" name="Object 14" descr="z = 2 left parenthesis 5 thirds right parenthesis + 5 sixths minus 5 = negative 5 sixth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915227" y="3471333"/>
          <a:ext cx="3313545" cy="825500"/>
        </p:xfrm>
        <a:graphic>
          <a:graphicData uri="http://schemas.openxmlformats.org/presentationml/2006/ole">
            <mc:AlternateContent xmlns:mc="http://schemas.openxmlformats.org/markup-compatibility/2006">
              <mc:Choice xmlns:v="urn:schemas-microsoft-com:vml" Requires="v">
                <p:oleObj spid="_x0000_s42019" name="Equation" r:id="rId5" imgW="2819160" imgH="812520" progId="Equation.DSMT4">
                  <p:embed/>
                </p:oleObj>
              </mc:Choice>
              <mc:Fallback>
                <p:oleObj name="Equation" r:id="rId5" imgW="2819160" imgH="812520" progId="Equation.DSMT4">
                  <p:embed/>
                  <p:pic>
                    <p:nvPicPr>
                      <p:cNvPr id="15" name="Object 14" descr="z = 2 left parenthesis 5 thirds right parenthesis + 5 sixths minus 5 = negative 5 sixths.">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2915227" y="3471333"/>
                        <a:ext cx="3313545" cy="825500"/>
                      </a:xfrm>
                      <a:prstGeom prst="rect">
                        <a:avLst/>
                      </a:prstGeom>
                    </p:spPr>
                  </p:pic>
                </p:oleObj>
              </mc:Fallback>
            </mc:AlternateContent>
          </a:graphicData>
        </a:graphic>
      </p:graphicFrame>
      <p:sp>
        <p:nvSpPr>
          <p:cNvPr id="6" name="Content Placeholder 5"/>
          <p:cNvSpPr>
            <a:spLocks noGrp="1"/>
          </p:cNvSpPr>
          <p:nvPr>
            <p:ph idx="15"/>
          </p:nvPr>
        </p:nvSpPr>
        <p:spPr>
          <a:xfrm>
            <a:off x="457200" y="4372680"/>
            <a:ext cx="4343400" cy="410650"/>
          </a:xfrm>
        </p:spPr>
        <p:txBody>
          <a:bodyPr/>
          <a:lstStyle/>
          <a:p>
            <a:pPr marL="0" indent="0">
              <a:buNone/>
            </a:pPr>
            <a:r>
              <a:rPr lang="en-IN" sz="2400" dirty="0"/>
              <a:t>Therefore, the point we seek is</a:t>
            </a:r>
          </a:p>
        </p:txBody>
      </p:sp>
      <p:sp>
        <p:nvSpPr>
          <p:cNvPr id="7" name="Content Placeholder 6"/>
          <p:cNvSpPr>
            <a:spLocks noGrp="1"/>
          </p:cNvSpPr>
          <p:nvPr>
            <p:ph idx="16"/>
          </p:nvPr>
        </p:nvSpPr>
        <p:spPr>
          <a:xfrm>
            <a:off x="1066800" y="5042248"/>
            <a:ext cx="2070847" cy="433238"/>
          </a:xfrm>
        </p:spPr>
        <p:txBody>
          <a:bodyPr/>
          <a:lstStyle/>
          <a:p>
            <a:pPr marL="0" indent="0">
              <a:buNone/>
            </a:pPr>
            <a:r>
              <a:rPr lang="en-IN" sz="2400" dirty="0"/>
              <a:t>Closest point:</a:t>
            </a:r>
          </a:p>
        </p:txBody>
      </p:sp>
      <p:graphicFrame>
        <p:nvGraphicFramePr>
          <p:cNvPr id="16" name="Object 15" descr="P (5 thirds, 5 sixths, negative 5 sixths).">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276600" y="4842933"/>
          <a:ext cx="2044700" cy="825500"/>
        </p:xfrm>
        <a:graphic>
          <a:graphicData uri="http://schemas.openxmlformats.org/presentationml/2006/ole">
            <mc:AlternateContent xmlns:mc="http://schemas.openxmlformats.org/markup-compatibility/2006">
              <mc:Choice xmlns:v="urn:schemas-microsoft-com:vml" Requires="v">
                <p:oleObj spid="_x0000_s42020" name="Equation" r:id="rId7" imgW="1739880" imgH="812520" progId="Equation.DSMT4">
                  <p:embed/>
                </p:oleObj>
              </mc:Choice>
              <mc:Fallback>
                <p:oleObj name="Equation" r:id="rId7" imgW="1739880" imgH="812520" progId="Equation.DSMT4">
                  <p:embed/>
                  <p:pic>
                    <p:nvPicPr>
                      <p:cNvPr id="16" name="Object 15" descr="P (5 thirds, 5 sixths, negative 5 sixths).">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276600" y="4842933"/>
                        <a:ext cx="2044700" cy="825500"/>
                      </a:xfrm>
                      <a:prstGeom prst="rect">
                        <a:avLst/>
                      </a:prstGeom>
                    </p:spPr>
                  </p:pic>
                </p:oleObj>
              </mc:Fallback>
            </mc:AlternateContent>
          </a:graphicData>
        </a:graphic>
      </p:graphicFrame>
      <p:sp>
        <p:nvSpPr>
          <p:cNvPr id="8" name="Content Placeholder 7"/>
          <p:cNvSpPr>
            <a:spLocks noGrp="1"/>
          </p:cNvSpPr>
          <p:nvPr>
            <p:ph idx="17"/>
          </p:nvPr>
        </p:nvSpPr>
        <p:spPr>
          <a:xfrm>
            <a:off x="457200" y="5833533"/>
            <a:ext cx="4864100" cy="434248"/>
          </a:xfrm>
        </p:spPr>
        <p:txBody>
          <a:bodyPr/>
          <a:lstStyle/>
          <a:p>
            <a:pPr marL="0" indent="0">
              <a:buNone/>
            </a:pPr>
            <a:r>
              <a:rPr lang="en-IN" sz="2400" dirty="0"/>
              <a:t>The distance from </a:t>
            </a:r>
            <a:r>
              <a:rPr lang="en-IN" sz="2400" i="1" dirty="0"/>
              <a:t>P </a:t>
            </a:r>
            <a:r>
              <a:rPr lang="en-IN" sz="2400" dirty="0"/>
              <a:t>to the origin is</a:t>
            </a:r>
            <a:endParaRPr lang="en-US" sz="2400" b="1" dirty="0"/>
          </a:p>
        </p:txBody>
      </p:sp>
      <p:graphicFrame>
        <p:nvGraphicFramePr>
          <p:cNvPr id="17" name="Object 16" descr="start fraction 5 over radical 6 end fraction approximately equals 2.04.">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5420453" y="5699646"/>
          <a:ext cx="1319855" cy="648120"/>
        </p:xfrm>
        <a:graphic>
          <a:graphicData uri="http://schemas.openxmlformats.org/presentationml/2006/ole">
            <mc:AlternateContent xmlns:mc="http://schemas.openxmlformats.org/markup-compatibility/2006">
              <mc:Choice xmlns:v="urn:schemas-microsoft-com:vml" Requires="v">
                <p:oleObj spid="_x0000_s42021" name="Equation" r:id="rId9" imgW="1358640" imgH="774360" progId="Equation.DSMT4">
                  <p:embed/>
                </p:oleObj>
              </mc:Choice>
              <mc:Fallback>
                <p:oleObj name="Equation" r:id="rId9" imgW="1358640" imgH="774360" progId="Equation.DSMT4">
                  <p:embed/>
                  <p:pic>
                    <p:nvPicPr>
                      <p:cNvPr id="17" name="Object 16" descr="start fraction 5 over radical 6 end fraction approximately equals 2.04.">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5420453" y="5699646"/>
                        <a:ext cx="1319855" cy="648120"/>
                      </a:xfrm>
                      <a:prstGeom prst="rect">
                        <a:avLst/>
                      </a:prstGeom>
                    </p:spPr>
                  </p:pic>
                </p:oleObj>
              </mc:Fallback>
            </mc:AlternateContent>
          </a:graphicData>
        </a:graphic>
      </p:graphicFrame>
    </p:spTree>
    <p:extLst>
      <p:ext uri="{BB962C8B-B14F-4D97-AF65-F5344CB8AC3E}">
        <p14:creationId xmlns:p14="http://schemas.microsoft.com/office/powerpoint/2010/main" val="42696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(1 of 10)</a:t>
            </a:r>
          </a:p>
        </p:txBody>
      </p:sp>
      <p:sp>
        <p:nvSpPr>
          <p:cNvPr id="4" name="Content Placeholder 3"/>
          <p:cNvSpPr>
            <a:spLocks noGrp="1"/>
          </p:cNvSpPr>
          <p:nvPr>
            <p:ph idx="1"/>
          </p:nvPr>
        </p:nvSpPr>
        <p:spPr>
          <a:xfrm>
            <a:off x="457200" y="1600201"/>
            <a:ext cx="8229600" cy="457200"/>
          </a:xfrm>
        </p:spPr>
        <p:txBody>
          <a:bodyPr/>
          <a:lstStyle/>
          <a:p>
            <a:pPr marL="0" indent="0">
              <a:buNone/>
            </a:pPr>
            <a:r>
              <a:rPr lang="en-IN" sz="2600" b="1" dirty="0"/>
              <a:t>Theorem—The Orthogonal Gradient Theorem</a:t>
            </a:r>
          </a:p>
        </p:txBody>
      </p:sp>
      <p:sp>
        <p:nvSpPr>
          <p:cNvPr id="5" name="Content Placeholder 4"/>
          <p:cNvSpPr>
            <a:spLocks noGrp="1"/>
          </p:cNvSpPr>
          <p:nvPr>
            <p:ph idx="13"/>
          </p:nvPr>
        </p:nvSpPr>
        <p:spPr>
          <a:xfrm>
            <a:off x="457200" y="2209801"/>
            <a:ext cx="2133600" cy="457200"/>
          </a:xfrm>
        </p:spPr>
        <p:txBody>
          <a:bodyPr/>
          <a:lstStyle/>
          <a:p>
            <a:pPr marL="0" indent="0">
              <a:buNone/>
            </a:pPr>
            <a:r>
              <a:rPr lang="en-IN" sz="2600" dirty="0"/>
              <a:t>Suppose that</a:t>
            </a:r>
          </a:p>
        </p:txBody>
      </p:sp>
      <p:graphicFrame>
        <p:nvGraphicFramePr>
          <p:cNvPr id="15" name="Object 14" descr="F of start expression x, y, and z end expression"/>
          <p:cNvGraphicFramePr>
            <a:graphicFrameLocks noChangeAspect="1"/>
          </p:cNvGraphicFramePr>
          <p:nvPr/>
        </p:nvGraphicFramePr>
        <p:xfrm>
          <a:off x="2676347" y="2252555"/>
          <a:ext cx="1262097" cy="371691"/>
        </p:xfrm>
        <a:graphic>
          <a:graphicData uri="http://schemas.openxmlformats.org/presentationml/2006/ole">
            <mc:AlternateContent xmlns:mc="http://schemas.openxmlformats.org/markup-compatibility/2006">
              <mc:Choice xmlns:v="urn:schemas-microsoft-com:vml" Requires="v">
                <p:oleObj spid="_x0000_s43050" name="Equation" r:id="rId3" imgW="1333440" imgH="393480" progId="Equation.DSMT4">
                  <p:embed/>
                </p:oleObj>
              </mc:Choice>
              <mc:Fallback>
                <p:oleObj name="Equation" r:id="rId3" imgW="1333440" imgH="393480" progId="Equation.DSMT4">
                  <p:embed/>
                  <p:pic>
                    <p:nvPicPr>
                      <p:cNvPr id="15" name="Object 14" descr="F of start expression x, y, and z end expression"/>
                      <p:cNvPicPr/>
                      <p:nvPr/>
                    </p:nvPicPr>
                    <p:blipFill>
                      <a:blip r:embed="rId4"/>
                      <a:stretch>
                        <a:fillRect/>
                      </a:stretch>
                    </p:blipFill>
                    <p:spPr>
                      <a:xfrm>
                        <a:off x="2676347" y="2252555"/>
                        <a:ext cx="1262097" cy="371691"/>
                      </a:xfrm>
                      <a:prstGeom prst="rect">
                        <a:avLst/>
                      </a:prstGeom>
                    </p:spPr>
                  </p:pic>
                </p:oleObj>
              </mc:Fallback>
            </mc:AlternateContent>
          </a:graphicData>
        </a:graphic>
      </p:graphicFrame>
      <p:sp>
        <p:nvSpPr>
          <p:cNvPr id="6" name="Content Placeholder 5"/>
          <p:cNvSpPr>
            <a:spLocks noGrp="1"/>
          </p:cNvSpPr>
          <p:nvPr>
            <p:ph idx="14"/>
          </p:nvPr>
        </p:nvSpPr>
        <p:spPr>
          <a:xfrm>
            <a:off x="4023991" y="2209802"/>
            <a:ext cx="4129409" cy="457200"/>
          </a:xfrm>
        </p:spPr>
        <p:txBody>
          <a:bodyPr/>
          <a:lstStyle/>
          <a:p>
            <a:pPr marL="0" indent="0">
              <a:buNone/>
            </a:pPr>
            <a:r>
              <a:rPr lang="en-IN" sz="2600" dirty="0"/>
              <a:t>is differentiable in a region</a:t>
            </a:r>
          </a:p>
        </p:txBody>
      </p:sp>
      <p:sp>
        <p:nvSpPr>
          <p:cNvPr id="7" name="Content Placeholder 6"/>
          <p:cNvSpPr>
            <a:spLocks noGrp="1"/>
          </p:cNvSpPr>
          <p:nvPr>
            <p:ph idx="15"/>
          </p:nvPr>
        </p:nvSpPr>
        <p:spPr>
          <a:xfrm>
            <a:off x="457200" y="2720247"/>
            <a:ext cx="6096000" cy="452611"/>
          </a:xfrm>
        </p:spPr>
        <p:txBody>
          <a:bodyPr/>
          <a:lstStyle/>
          <a:p>
            <a:pPr marL="0" indent="0">
              <a:buNone/>
            </a:pPr>
            <a:r>
              <a:rPr lang="en-IN" sz="2600" dirty="0"/>
              <a:t>whose interior contains a smooth curve</a:t>
            </a:r>
          </a:p>
        </p:txBody>
      </p:sp>
      <p:graphicFrame>
        <p:nvGraphicFramePr>
          <p:cNvPr id="16" name="Object 15" descr="C colon r of t = x of t, i + y of t, j + z of t, k."/>
          <p:cNvGraphicFramePr>
            <a:graphicFrameLocks noChangeAspect="1"/>
          </p:cNvGraphicFramePr>
          <p:nvPr/>
        </p:nvGraphicFramePr>
        <p:xfrm>
          <a:off x="2594769" y="3329847"/>
          <a:ext cx="3954463" cy="371475"/>
        </p:xfrm>
        <a:graphic>
          <a:graphicData uri="http://schemas.openxmlformats.org/presentationml/2006/ole">
            <mc:AlternateContent xmlns:mc="http://schemas.openxmlformats.org/markup-compatibility/2006">
              <mc:Choice xmlns:v="urn:schemas-microsoft-com:vml" Requires="v">
                <p:oleObj spid="_x0000_s43051" name="Equation" r:id="rId5" imgW="4178160" imgH="393480" progId="Equation.DSMT4">
                  <p:embed/>
                </p:oleObj>
              </mc:Choice>
              <mc:Fallback>
                <p:oleObj name="Equation" r:id="rId5" imgW="4178160" imgH="393480" progId="Equation.DSMT4">
                  <p:embed/>
                  <p:pic>
                    <p:nvPicPr>
                      <p:cNvPr id="16" name="Object 15" descr="C colon r of t = x of t, i + y of t, j + z of t, k."/>
                      <p:cNvPicPr/>
                      <p:nvPr/>
                    </p:nvPicPr>
                    <p:blipFill>
                      <a:blip r:embed="rId6"/>
                      <a:stretch>
                        <a:fillRect/>
                      </a:stretch>
                    </p:blipFill>
                    <p:spPr>
                      <a:xfrm>
                        <a:off x="2594769" y="3329847"/>
                        <a:ext cx="3954463" cy="371475"/>
                      </a:xfrm>
                      <a:prstGeom prst="rect">
                        <a:avLst/>
                      </a:prstGeom>
                    </p:spPr>
                  </p:pic>
                </p:oleObj>
              </mc:Fallback>
            </mc:AlternateContent>
          </a:graphicData>
        </a:graphic>
      </p:graphicFrame>
      <p:sp>
        <p:nvSpPr>
          <p:cNvPr id="8" name="Content Placeholder 7"/>
          <p:cNvSpPr>
            <a:spLocks noGrp="1"/>
          </p:cNvSpPr>
          <p:nvPr>
            <p:ph idx="16"/>
          </p:nvPr>
        </p:nvSpPr>
        <p:spPr>
          <a:xfrm>
            <a:off x="443753" y="3893061"/>
            <a:ext cx="394447" cy="440991"/>
          </a:xfrm>
        </p:spPr>
        <p:txBody>
          <a:bodyPr/>
          <a:lstStyle/>
          <a:p>
            <a:pPr marL="0" indent="0">
              <a:buNone/>
            </a:pPr>
            <a:r>
              <a:rPr lang="en-IN" sz="2600" dirty="0"/>
              <a:t>If</a:t>
            </a:r>
          </a:p>
        </p:txBody>
      </p:sp>
      <p:graphicFrame>
        <p:nvGraphicFramePr>
          <p:cNvPr id="17" name="Object 16" descr="P sub 0"/>
          <p:cNvGraphicFramePr>
            <a:graphicFrameLocks noChangeAspect="1"/>
          </p:cNvGraphicFramePr>
          <p:nvPr/>
        </p:nvGraphicFramePr>
        <p:xfrm>
          <a:off x="915457" y="3879212"/>
          <a:ext cx="323383" cy="437419"/>
        </p:xfrm>
        <a:graphic>
          <a:graphicData uri="http://schemas.openxmlformats.org/presentationml/2006/ole">
            <mc:AlternateContent xmlns:mc="http://schemas.openxmlformats.org/markup-compatibility/2006">
              <mc:Choice xmlns:v="urn:schemas-microsoft-com:vml" Requires="v">
                <p:oleObj spid="_x0000_s43052" name="Equation" r:id="rId7" imgW="317160" imgH="431640" progId="Equation.DSMT4">
                  <p:embed/>
                </p:oleObj>
              </mc:Choice>
              <mc:Fallback>
                <p:oleObj name="Equation" r:id="rId7" imgW="317160" imgH="431640" progId="Equation.DSMT4">
                  <p:embed/>
                  <p:pic>
                    <p:nvPicPr>
                      <p:cNvPr id="17" name="Object 16" descr="P sub 0"/>
                      <p:cNvPicPr/>
                      <p:nvPr/>
                    </p:nvPicPr>
                    <p:blipFill>
                      <a:blip r:embed="rId8"/>
                      <a:stretch>
                        <a:fillRect/>
                      </a:stretch>
                    </p:blipFill>
                    <p:spPr>
                      <a:xfrm>
                        <a:off x="915457" y="3879212"/>
                        <a:ext cx="323383" cy="437419"/>
                      </a:xfrm>
                      <a:prstGeom prst="rect">
                        <a:avLst/>
                      </a:prstGeom>
                    </p:spPr>
                  </p:pic>
                </p:oleObj>
              </mc:Fallback>
            </mc:AlternateContent>
          </a:graphicData>
        </a:graphic>
      </p:graphicFrame>
      <p:sp>
        <p:nvSpPr>
          <p:cNvPr id="9" name="Content Placeholder 8"/>
          <p:cNvSpPr>
            <a:spLocks noGrp="1"/>
          </p:cNvSpPr>
          <p:nvPr>
            <p:ph idx="17"/>
          </p:nvPr>
        </p:nvSpPr>
        <p:spPr>
          <a:xfrm>
            <a:off x="1371600" y="3893928"/>
            <a:ext cx="7086600" cy="449473"/>
          </a:xfrm>
        </p:spPr>
        <p:txBody>
          <a:bodyPr/>
          <a:lstStyle/>
          <a:p>
            <a:pPr marL="0" indent="0">
              <a:buNone/>
            </a:pPr>
            <a:r>
              <a:rPr lang="en-IN" sz="2600" dirty="0"/>
              <a:t>is a point on </a:t>
            </a:r>
            <a:r>
              <a:rPr lang="en-IN" sz="2600" i="1" dirty="0"/>
              <a:t>C </a:t>
            </a:r>
            <a:r>
              <a:rPr lang="en-IN" sz="2600" dirty="0"/>
              <a:t>where </a:t>
            </a:r>
            <a:r>
              <a:rPr lang="en-IN" sz="2600" i="1" dirty="0"/>
              <a:t>f</a:t>
            </a:r>
            <a:r>
              <a:rPr lang="en-IN" sz="2600" dirty="0"/>
              <a:t> has a local maximum or</a:t>
            </a:r>
          </a:p>
        </p:txBody>
      </p:sp>
      <p:sp>
        <p:nvSpPr>
          <p:cNvPr id="10" name="Content Placeholder 9"/>
          <p:cNvSpPr>
            <a:spLocks noGrp="1"/>
          </p:cNvSpPr>
          <p:nvPr>
            <p:ph idx="18"/>
          </p:nvPr>
        </p:nvSpPr>
        <p:spPr>
          <a:xfrm>
            <a:off x="443753" y="4408235"/>
            <a:ext cx="6105479" cy="461220"/>
          </a:xfrm>
        </p:spPr>
        <p:txBody>
          <a:bodyPr/>
          <a:lstStyle/>
          <a:p>
            <a:pPr marL="0" indent="0">
              <a:buNone/>
            </a:pPr>
            <a:r>
              <a:rPr lang="en-IN" sz="2600" dirty="0"/>
              <a:t>minimum relative to its values on </a:t>
            </a:r>
            <a:r>
              <a:rPr lang="en-IN" sz="2600" i="1" dirty="0"/>
              <a:t>C</a:t>
            </a:r>
            <a:r>
              <a:rPr lang="en-IN" sz="2600" dirty="0"/>
              <a:t>, then</a:t>
            </a:r>
          </a:p>
        </p:txBody>
      </p:sp>
      <p:graphicFrame>
        <p:nvGraphicFramePr>
          <p:cNvPr id="18" name="Object 17" descr="nabla f">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6626351" y="4460738"/>
          <a:ext cx="497238" cy="363431"/>
        </p:xfrm>
        <a:graphic>
          <a:graphicData uri="http://schemas.openxmlformats.org/presentationml/2006/ole">
            <mc:AlternateContent xmlns:mc="http://schemas.openxmlformats.org/markup-compatibility/2006">
              <mc:Choice xmlns:v="urn:schemas-microsoft-com:vml" Requires="v">
                <p:oleObj spid="_x0000_s43053" name="Equation" r:id="rId9" imgW="406080" imgH="342720" progId="Equation.DSMT4">
                  <p:embed/>
                </p:oleObj>
              </mc:Choice>
              <mc:Fallback>
                <p:oleObj name="Equation" r:id="rId9" imgW="406080" imgH="342720" progId="Equation.DSMT4">
                  <p:embed/>
                  <p:pic>
                    <p:nvPicPr>
                      <p:cNvPr id="18" name="Object 17" descr="nabla f">
                        <a:extLst>
                          <a:ext uri="{FF2B5EF4-FFF2-40B4-BE49-F238E27FC236}">
                            <a16:creationId xmlns:a16="http://schemas.microsoft.com/office/drawing/2014/main" id="{BA8F6C83-2B39-4C74-8EDD-D41ED1AB1692}"/>
                          </a:ext>
                        </a:extLst>
                      </p:cNvPr>
                      <p:cNvPicPr/>
                      <p:nvPr/>
                    </p:nvPicPr>
                    <p:blipFill>
                      <a:blip r:embed="rId10"/>
                      <a:stretch>
                        <a:fillRect/>
                      </a:stretch>
                    </p:blipFill>
                    <p:spPr>
                      <a:xfrm>
                        <a:off x="6626351" y="4460738"/>
                        <a:ext cx="497238" cy="363431"/>
                      </a:xfrm>
                      <a:prstGeom prst="rect">
                        <a:avLst/>
                      </a:prstGeom>
                    </p:spPr>
                  </p:pic>
                </p:oleObj>
              </mc:Fallback>
            </mc:AlternateContent>
          </a:graphicData>
        </a:graphic>
      </p:graphicFrame>
      <p:sp>
        <p:nvSpPr>
          <p:cNvPr id="11" name="Content Placeholder 10"/>
          <p:cNvSpPr>
            <a:spLocks noGrp="1"/>
          </p:cNvSpPr>
          <p:nvPr>
            <p:ph idx="19"/>
          </p:nvPr>
        </p:nvSpPr>
        <p:spPr>
          <a:xfrm>
            <a:off x="457200" y="4936699"/>
            <a:ext cx="3124200" cy="473502"/>
          </a:xfrm>
        </p:spPr>
        <p:txBody>
          <a:bodyPr/>
          <a:lstStyle/>
          <a:p>
            <a:pPr marL="0" indent="0">
              <a:buNone/>
            </a:pPr>
            <a:r>
              <a:rPr lang="en-IN" sz="2600" dirty="0"/>
              <a:t>is orthogonal to </a:t>
            </a:r>
            <a:r>
              <a:rPr lang="en-IN" sz="2600" i="1" dirty="0"/>
              <a:t>C </a:t>
            </a:r>
            <a:r>
              <a:rPr lang="en-IN" sz="2600" dirty="0"/>
              <a:t>at</a:t>
            </a:r>
          </a:p>
        </p:txBody>
      </p:sp>
      <p:graphicFrame>
        <p:nvGraphicFramePr>
          <p:cNvPr id="19" name="Object 18" descr="P sub 0."/>
          <p:cNvGraphicFramePr>
            <a:graphicFrameLocks noChangeAspect="1"/>
          </p:cNvGraphicFramePr>
          <p:nvPr/>
        </p:nvGraphicFramePr>
        <p:xfrm>
          <a:off x="3658519" y="4950042"/>
          <a:ext cx="400050" cy="436563"/>
        </p:xfrm>
        <a:graphic>
          <a:graphicData uri="http://schemas.openxmlformats.org/presentationml/2006/ole">
            <mc:AlternateContent xmlns:mc="http://schemas.openxmlformats.org/markup-compatibility/2006">
              <mc:Choice xmlns:v="urn:schemas-microsoft-com:vml" Requires="v">
                <p:oleObj spid="_x0000_s43054" name="Equation" r:id="rId11" imgW="393480" imgH="431640" progId="Equation.DSMT4">
                  <p:embed/>
                </p:oleObj>
              </mc:Choice>
              <mc:Fallback>
                <p:oleObj name="Equation" r:id="rId11" imgW="393480" imgH="431640" progId="Equation.DSMT4">
                  <p:embed/>
                  <p:pic>
                    <p:nvPicPr>
                      <p:cNvPr id="19" name="Object 18" descr="P sub 0."/>
                      <p:cNvPicPr/>
                      <p:nvPr/>
                    </p:nvPicPr>
                    <p:blipFill>
                      <a:blip r:embed="rId12"/>
                      <a:stretch>
                        <a:fillRect/>
                      </a:stretch>
                    </p:blipFill>
                    <p:spPr>
                      <a:xfrm>
                        <a:off x="3658519" y="4950042"/>
                        <a:ext cx="400050" cy="436563"/>
                      </a:xfrm>
                      <a:prstGeom prst="rect">
                        <a:avLst/>
                      </a:prstGeom>
                    </p:spPr>
                  </p:pic>
                </p:oleObj>
              </mc:Fallback>
            </mc:AlternateContent>
          </a:graphicData>
        </a:graphic>
      </p:graphicFrame>
    </p:spTree>
    <p:extLst>
      <p:ext uri="{BB962C8B-B14F-4D97-AF65-F5344CB8AC3E}">
        <p14:creationId xmlns:p14="http://schemas.microsoft.com/office/powerpoint/2010/main" val="358836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(2 of 10)</a:t>
            </a:r>
          </a:p>
        </p:txBody>
      </p:sp>
      <p:sp>
        <p:nvSpPr>
          <p:cNvPr id="3" name="Content Placeholder 2"/>
          <p:cNvSpPr>
            <a:spLocks noGrp="1"/>
          </p:cNvSpPr>
          <p:nvPr>
            <p:ph idx="1"/>
          </p:nvPr>
        </p:nvSpPr>
        <p:spPr>
          <a:xfrm>
            <a:off x="457200" y="1600200"/>
            <a:ext cx="6705600" cy="457199"/>
          </a:xfrm>
        </p:spPr>
        <p:txBody>
          <a:bodyPr/>
          <a:lstStyle/>
          <a:p>
            <a:pPr marL="0" indent="0">
              <a:buNone/>
            </a:pPr>
            <a:r>
              <a:rPr lang="en-IN" sz="2600" b="1" dirty="0"/>
              <a:t>Corollary:</a:t>
            </a:r>
            <a:r>
              <a:rPr lang="en-IN" sz="2600" dirty="0"/>
              <a:t> At the points on a smooth curve</a:t>
            </a:r>
          </a:p>
        </p:txBody>
      </p:sp>
      <p:graphicFrame>
        <p:nvGraphicFramePr>
          <p:cNvPr id="14" name="Object 13" descr="r of t = x of t, i + y of t, j"/>
          <p:cNvGraphicFramePr>
            <a:graphicFrameLocks noChangeAspect="1"/>
          </p:cNvGraphicFramePr>
          <p:nvPr/>
        </p:nvGraphicFramePr>
        <p:xfrm>
          <a:off x="458118" y="2168487"/>
          <a:ext cx="2451100" cy="371475"/>
        </p:xfrm>
        <a:graphic>
          <a:graphicData uri="http://schemas.openxmlformats.org/presentationml/2006/ole">
            <mc:AlternateContent xmlns:mc="http://schemas.openxmlformats.org/markup-compatibility/2006">
              <mc:Choice xmlns:v="urn:schemas-microsoft-com:vml" Requires="v">
                <p:oleObj spid="_x0000_s44058" name="Equation" r:id="rId3" imgW="2590560" imgH="393480" progId="Equation.DSMT4">
                  <p:embed/>
                </p:oleObj>
              </mc:Choice>
              <mc:Fallback>
                <p:oleObj name="Equation" r:id="rId3" imgW="2590560" imgH="393480" progId="Equation.DSMT4">
                  <p:embed/>
                  <p:pic>
                    <p:nvPicPr>
                      <p:cNvPr id="14" name="Object 13" descr="r of t = x of t, i + y of t, j"/>
                      <p:cNvPicPr/>
                      <p:nvPr/>
                    </p:nvPicPr>
                    <p:blipFill>
                      <a:blip r:embed="rId4"/>
                      <a:stretch>
                        <a:fillRect/>
                      </a:stretch>
                    </p:blipFill>
                    <p:spPr>
                      <a:xfrm>
                        <a:off x="458118" y="2168487"/>
                        <a:ext cx="2451100" cy="371475"/>
                      </a:xfrm>
                      <a:prstGeom prst="rect">
                        <a:avLst/>
                      </a:prstGeom>
                    </p:spPr>
                  </p:pic>
                </p:oleObj>
              </mc:Fallback>
            </mc:AlternateContent>
          </a:graphicData>
        </a:graphic>
      </p:graphicFrame>
      <p:sp>
        <p:nvSpPr>
          <p:cNvPr id="4" name="Content Placeholder 3"/>
          <p:cNvSpPr>
            <a:spLocks noGrp="1"/>
          </p:cNvSpPr>
          <p:nvPr>
            <p:ph idx="13"/>
          </p:nvPr>
        </p:nvSpPr>
        <p:spPr>
          <a:xfrm>
            <a:off x="3059017" y="2124419"/>
            <a:ext cx="4560983" cy="442511"/>
          </a:xfrm>
        </p:spPr>
        <p:txBody>
          <a:bodyPr/>
          <a:lstStyle/>
          <a:p>
            <a:pPr marL="0" indent="0">
              <a:buNone/>
            </a:pPr>
            <a:r>
              <a:rPr lang="en-IN" sz="2600" dirty="0"/>
              <a:t>where a differentiable function</a:t>
            </a:r>
          </a:p>
        </p:txBody>
      </p:sp>
      <p:graphicFrame>
        <p:nvGraphicFramePr>
          <p:cNvPr id="15" name="Object 14" descr="f of x and y"/>
          <p:cNvGraphicFramePr>
            <a:graphicFrameLocks noChangeAspect="1"/>
          </p:cNvGraphicFramePr>
          <p:nvPr/>
        </p:nvGraphicFramePr>
        <p:xfrm>
          <a:off x="7715459" y="2172457"/>
          <a:ext cx="956845" cy="360550"/>
        </p:xfrm>
        <a:graphic>
          <a:graphicData uri="http://schemas.openxmlformats.org/presentationml/2006/ole">
            <mc:AlternateContent xmlns:mc="http://schemas.openxmlformats.org/markup-compatibility/2006">
              <mc:Choice xmlns:v="urn:schemas-microsoft-com:vml" Requires="v">
                <p:oleObj spid="_x0000_s44059" name="Equation" r:id="rId5" imgW="1041120" imgH="393480" progId="Equation.DSMT4">
                  <p:embed/>
                </p:oleObj>
              </mc:Choice>
              <mc:Fallback>
                <p:oleObj name="Equation" r:id="rId5" imgW="1041120" imgH="393480" progId="Equation.DSMT4">
                  <p:embed/>
                  <p:pic>
                    <p:nvPicPr>
                      <p:cNvPr id="15" name="Object 14" descr="f of x and y"/>
                      <p:cNvPicPr/>
                      <p:nvPr/>
                    </p:nvPicPr>
                    <p:blipFill>
                      <a:blip r:embed="rId6"/>
                      <a:stretch>
                        <a:fillRect/>
                      </a:stretch>
                    </p:blipFill>
                    <p:spPr>
                      <a:xfrm>
                        <a:off x="7715459" y="2172457"/>
                        <a:ext cx="956845" cy="360550"/>
                      </a:xfrm>
                      <a:prstGeom prst="rect">
                        <a:avLst/>
                      </a:prstGeom>
                    </p:spPr>
                  </p:pic>
                </p:oleObj>
              </mc:Fallback>
            </mc:AlternateContent>
          </a:graphicData>
        </a:graphic>
      </p:graphicFrame>
      <p:sp>
        <p:nvSpPr>
          <p:cNvPr id="5" name="Content Placeholder 4"/>
          <p:cNvSpPr>
            <a:spLocks noGrp="1"/>
          </p:cNvSpPr>
          <p:nvPr>
            <p:ph idx="14"/>
          </p:nvPr>
        </p:nvSpPr>
        <p:spPr>
          <a:xfrm>
            <a:off x="457199" y="2621695"/>
            <a:ext cx="7696201" cy="440166"/>
          </a:xfrm>
        </p:spPr>
        <p:txBody>
          <a:bodyPr/>
          <a:lstStyle/>
          <a:p>
            <a:pPr marL="0" indent="0">
              <a:buNone/>
            </a:pPr>
            <a:r>
              <a:rPr lang="en-IN" sz="2600" dirty="0"/>
              <a:t>takes on its local maxima and minima relative to </a:t>
            </a:r>
            <a:r>
              <a:rPr lang="en-IN" sz="2400" dirty="0"/>
              <a:t>its</a:t>
            </a:r>
            <a:endParaRPr lang="en-IN" sz="2600" dirty="0"/>
          </a:p>
        </p:txBody>
      </p:sp>
      <p:sp>
        <p:nvSpPr>
          <p:cNvPr id="6" name="Content Placeholder 5"/>
          <p:cNvSpPr>
            <a:spLocks noGrp="1"/>
          </p:cNvSpPr>
          <p:nvPr>
            <p:ph idx="15"/>
          </p:nvPr>
        </p:nvSpPr>
        <p:spPr>
          <a:xfrm>
            <a:off x="457200" y="3124545"/>
            <a:ext cx="3124200" cy="433903"/>
          </a:xfrm>
        </p:spPr>
        <p:txBody>
          <a:bodyPr/>
          <a:lstStyle/>
          <a:p>
            <a:pPr marL="0" indent="0">
              <a:buNone/>
            </a:pPr>
            <a:r>
              <a:rPr lang="en-IN" sz="2600" dirty="0"/>
              <a:t>values on the curve,</a:t>
            </a:r>
          </a:p>
        </p:txBody>
      </p:sp>
      <p:graphicFrame>
        <p:nvGraphicFramePr>
          <p:cNvPr id="16" name="Object 15" descr="nabla f times r prime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3669439" y="3191186"/>
          <a:ext cx="1508125" cy="361950"/>
        </p:xfrm>
        <a:graphic>
          <a:graphicData uri="http://schemas.openxmlformats.org/presentationml/2006/ole">
            <mc:AlternateContent xmlns:mc="http://schemas.openxmlformats.org/markup-compatibility/2006">
              <mc:Choice xmlns:v="urn:schemas-microsoft-com:vml" Requires="v">
                <p:oleObj spid="_x0000_s44060" name="Equation" r:id="rId7" imgW="1282680" imgH="355320" progId="Equation.DSMT4">
                  <p:embed/>
                </p:oleObj>
              </mc:Choice>
              <mc:Fallback>
                <p:oleObj name="Equation" r:id="rId7" imgW="1282680" imgH="355320" progId="Equation.DSMT4">
                  <p:embed/>
                  <p:pic>
                    <p:nvPicPr>
                      <p:cNvPr id="16" name="Object 15" descr="nabla f times r prime = 0.">
                        <a:extLst>
                          <a:ext uri="{FF2B5EF4-FFF2-40B4-BE49-F238E27FC236}">
                            <a16:creationId xmlns:a16="http://schemas.microsoft.com/office/drawing/2014/main" id="{BA8F6C83-2B39-4C74-8EDD-D41ED1AB1692}"/>
                          </a:ext>
                        </a:extLst>
                      </p:cNvPr>
                      <p:cNvPicPr/>
                      <p:nvPr/>
                    </p:nvPicPr>
                    <p:blipFill>
                      <a:blip r:embed="rId8"/>
                      <a:stretch>
                        <a:fillRect/>
                      </a:stretch>
                    </p:blipFill>
                    <p:spPr>
                      <a:xfrm>
                        <a:off x="3669439" y="3191186"/>
                        <a:ext cx="1508125" cy="361950"/>
                      </a:xfrm>
                      <a:prstGeom prst="rect">
                        <a:avLst/>
                      </a:prstGeom>
                    </p:spPr>
                  </p:pic>
                </p:oleObj>
              </mc:Fallback>
            </mc:AlternateContent>
          </a:graphicData>
        </a:graphic>
      </p:graphicFrame>
    </p:spTree>
    <p:extLst>
      <p:ext uri="{BB962C8B-B14F-4D97-AF65-F5344CB8AC3E}">
        <p14:creationId xmlns:p14="http://schemas.microsoft.com/office/powerpoint/2010/main" val="98672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The Method of Lagrange Multipliers </a:t>
            </a:r>
            <a:r>
              <a:rPr lang="en-IN" sz="2000" b="0" dirty="0"/>
              <a:t>(3 of 10)</a:t>
            </a:r>
          </a:p>
        </p:txBody>
      </p:sp>
      <p:sp>
        <p:nvSpPr>
          <p:cNvPr id="3" name="Content Placeholder 2"/>
          <p:cNvSpPr>
            <a:spLocks noGrp="1"/>
          </p:cNvSpPr>
          <p:nvPr>
            <p:ph idx="1"/>
          </p:nvPr>
        </p:nvSpPr>
        <p:spPr>
          <a:xfrm>
            <a:off x="457200" y="1600200"/>
            <a:ext cx="5562600" cy="413671"/>
          </a:xfrm>
        </p:spPr>
        <p:txBody>
          <a:bodyPr/>
          <a:lstStyle/>
          <a:p>
            <a:pPr marL="0" indent="0">
              <a:buNone/>
            </a:pPr>
            <a:r>
              <a:rPr lang="en-IN" sz="2400" b="1" dirty="0"/>
              <a:t>The Method of Lagrange Multipliers</a:t>
            </a:r>
          </a:p>
        </p:txBody>
      </p:sp>
      <p:sp>
        <p:nvSpPr>
          <p:cNvPr id="4" name="Content Placeholder 3"/>
          <p:cNvSpPr>
            <a:spLocks noGrp="1"/>
          </p:cNvSpPr>
          <p:nvPr>
            <p:ph idx="13"/>
          </p:nvPr>
        </p:nvSpPr>
        <p:spPr>
          <a:xfrm>
            <a:off x="457200" y="2112485"/>
            <a:ext cx="1981200" cy="432412"/>
          </a:xfrm>
        </p:spPr>
        <p:txBody>
          <a:bodyPr/>
          <a:lstStyle/>
          <a:p>
            <a:pPr marL="0" indent="0">
              <a:buNone/>
            </a:pPr>
            <a:r>
              <a:rPr lang="en-IN" sz="2400" dirty="0"/>
              <a:t>Suppose that</a:t>
            </a:r>
          </a:p>
        </p:txBody>
      </p:sp>
      <p:graphicFrame>
        <p:nvGraphicFramePr>
          <p:cNvPr id="19" name="Object 18" descr="F of start expression x, y, and z end expression and g of start expression x, y, and z end expression"/>
          <p:cNvGraphicFramePr>
            <a:graphicFrameLocks noChangeAspect="1"/>
          </p:cNvGraphicFramePr>
          <p:nvPr/>
        </p:nvGraphicFramePr>
        <p:xfrm>
          <a:off x="2559963" y="2122865"/>
          <a:ext cx="3113088" cy="371475"/>
        </p:xfrm>
        <a:graphic>
          <a:graphicData uri="http://schemas.openxmlformats.org/presentationml/2006/ole">
            <mc:AlternateContent xmlns:mc="http://schemas.openxmlformats.org/markup-compatibility/2006">
              <mc:Choice xmlns:v="urn:schemas-microsoft-com:vml" Requires="v">
                <p:oleObj spid="_x0000_s45106" name="Equation" r:id="rId3" imgW="3288960" imgH="393480" progId="Equation.DSMT4">
                  <p:embed/>
                </p:oleObj>
              </mc:Choice>
              <mc:Fallback>
                <p:oleObj name="Equation" r:id="rId3" imgW="3288960" imgH="393480" progId="Equation.DSMT4">
                  <p:embed/>
                  <p:pic>
                    <p:nvPicPr>
                      <p:cNvPr id="19" name="Object 18" descr="F of start expression x, y, and z end expression and g of start expression x, y, and z end expression"/>
                      <p:cNvPicPr/>
                      <p:nvPr/>
                    </p:nvPicPr>
                    <p:blipFill>
                      <a:blip r:embed="rId4"/>
                      <a:stretch>
                        <a:fillRect/>
                      </a:stretch>
                    </p:blipFill>
                    <p:spPr>
                      <a:xfrm>
                        <a:off x="2559963" y="2122865"/>
                        <a:ext cx="3113088" cy="371475"/>
                      </a:xfrm>
                      <a:prstGeom prst="rect">
                        <a:avLst/>
                      </a:prstGeom>
                    </p:spPr>
                  </p:pic>
                </p:oleObj>
              </mc:Fallback>
            </mc:AlternateContent>
          </a:graphicData>
        </a:graphic>
      </p:graphicFrame>
      <p:sp>
        <p:nvSpPr>
          <p:cNvPr id="5" name="Content Placeholder 4"/>
          <p:cNvSpPr>
            <a:spLocks noGrp="1"/>
          </p:cNvSpPr>
          <p:nvPr>
            <p:ph idx="14"/>
          </p:nvPr>
        </p:nvSpPr>
        <p:spPr>
          <a:xfrm>
            <a:off x="5803615" y="2112486"/>
            <a:ext cx="3021377" cy="432412"/>
          </a:xfrm>
        </p:spPr>
        <p:txBody>
          <a:bodyPr/>
          <a:lstStyle/>
          <a:p>
            <a:pPr marL="0" indent="0">
              <a:buNone/>
            </a:pPr>
            <a:r>
              <a:rPr lang="en-IN" sz="2400" dirty="0"/>
              <a:t>are differentiable and</a:t>
            </a:r>
          </a:p>
        </p:txBody>
      </p:sp>
      <p:graphicFrame>
        <p:nvGraphicFramePr>
          <p:cNvPr id="20" name="Object 19" descr="nabla g does not equal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459954" y="2641791"/>
          <a:ext cx="1133316" cy="384175"/>
        </p:xfrm>
        <a:graphic>
          <a:graphicData uri="http://schemas.openxmlformats.org/presentationml/2006/ole">
            <mc:AlternateContent xmlns:mc="http://schemas.openxmlformats.org/markup-compatibility/2006">
              <mc:Choice xmlns:v="urn:schemas-microsoft-com:vml" Requires="v">
                <p:oleObj spid="_x0000_s45107" name="Equation" r:id="rId5" imgW="876240" imgH="342720" progId="Equation.DSMT4">
                  <p:embed/>
                </p:oleObj>
              </mc:Choice>
              <mc:Fallback>
                <p:oleObj name="Equation" r:id="rId5" imgW="876240" imgH="342720" progId="Equation.DSMT4">
                  <p:embed/>
                  <p:pic>
                    <p:nvPicPr>
                      <p:cNvPr id="20" name="Object 19" descr="nabla g does not equal 0">
                        <a:extLst>
                          <a:ext uri="{FF2B5EF4-FFF2-40B4-BE49-F238E27FC236}">
                            <a16:creationId xmlns:a16="http://schemas.microsoft.com/office/drawing/2014/main" id="{BA8F6C83-2B39-4C74-8EDD-D41ED1AB1692}"/>
                          </a:ext>
                        </a:extLst>
                      </p:cNvPr>
                      <p:cNvPicPr/>
                      <p:nvPr/>
                    </p:nvPicPr>
                    <p:blipFill>
                      <a:blip r:embed="rId6"/>
                      <a:stretch>
                        <a:fillRect/>
                      </a:stretch>
                    </p:blipFill>
                    <p:spPr>
                      <a:xfrm>
                        <a:off x="459954" y="2641791"/>
                        <a:ext cx="1133316" cy="384175"/>
                      </a:xfrm>
                      <a:prstGeom prst="rect">
                        <a:avLst/>
                      </a:prstGeom>
                    </p:spPr>
                  </p:pic>
                </p:oleObj>
              </mc:Fallback>
            </mc:AlternateContent>
          </a:graphicData>
        </a:graphic>
      </p:graphicFrame>
      <p:sp>
        <p:nvSpPr>
          <p:cNvPr id="6" name="Content Placeholder 5"/>
          <p:cNvSpPr>
            <a:spLocks noGrp="1"/>
          </p:cNvSpPr>
          <p:nvPr>
            <p:ph idx="15"/>
          </p:nvPr>
        </p:nvSpPr>
        <p:spPr>
          <a:xfrm>
            <a:off x="1752600" y="2608740"/>
            <a:ext cx="858398" cy="417226"/>
          </a:xfrm>
        </p:spPr>
        <p:txBody>
          <a:bodyPr/>
          <a:lstStyle/>
          <a:p>
            <a:pPr marL="0" indent="0">
              <a:buNone/>
            </a:pPr>
            <a:r>
              <a:rPr lang="en-IN" sz="2400" dirty="0"/>
              <a:t>when</a:t>
            </a:r>
          </a:p>
        </p:txBody>
      </p:sp>
      <p:graphicFrame>
        <p:nvGraphicFramePr>
          <p:cNvPr id="21" name="Object 20" descr="g of start expression x, y, and z end expression = 0."/>
          <p:cNvGraphicFramePr>
            <a:graphicFrameLocks noChangeAspect="1"/>
          </p:cNvGraphicFramePr>
          <p:nvPr/>
        </p:nvGraphicFramePr>
        <p:xfrm>
          <a:off x="2666083" y="2641791"/>
          <a:ext cx="1803400" cy="371475"/>
        </p:xfrm>
        <a:graphic>
          <a:graphicData uri="http://schemas.openxmlformats.org/presentationml/2006/ole">
            <mc:AlternateContent xmlns:mc="http://schemas.openxmlformats.org/markup-compatibility/2006">
              <mc:Choice xmlns:v="urn:schemas-microsoft-com:vml" Requires="v">
                <p:oleObj spid="_x0000_s45108" name="Equation" r:id="rId7" imgW="1904760" imgH="393480" progId="Equation.DSMT4">
                  <p:embed/>
                </p:oleObj>
              </mc:Choice>
              <mc:Fallback>
                <p:oleObj name="Equation" r:id="rId7" imgW="1904760" imgH="393480" progId="Equation.DSMT4">
                  <p:embed/>
                  <p:pic>
                    <p:nvPicPr>
                      <p:cNvPr id="21" name="Object 20" descr="g of start expression x, y, and z end expression = 0."/>
                      <p:cNvPicPr/>
                      <p:nvPr/>
                    </p:nvPicPr>
                    <p:blipFill>
                      <a:blip r:embed="rId8"/>
                      <a:stretch>
                        <a:fillRect/>
                      </a:stretch>
                    </p:blipFill>
                    <p:spPr>
                      <a:xfrm>
                        <a:off x="2666083" y="2641791"/>
                        <a:ext cx="1803400" cy="371475"/>
                      </a:xfrm>
                      <a:prstGeom prst="rect">
                        <a:avLst/>
                      </a:prstGeom>
                    </p:spPr>
                  </p:pic>
                </p:oleObj>
              </mc:Fallback>
            </mc:AlternateContent>
          </a:graphicData>
        </a:graphic>
      </p:graphicFrame>
      <p:sp>
        <p:nvSpPr>
          <p:cNvPr id="7" name="Content Placeholder 6"/>
          <p:cNvSpPr>
            <a:spLocks noGrp="1"/>
          </p:cNvSpPr>
          <p:nvPr>
            <p:ph idx="16"/>
          </p:nvPr>
        </p:nvSpPr>
        <p:spPr>
          <a:xfrm>
            <a:off x="4636263" y="2618124"/>
            <a:ext cx="3745737" cy="409480"/>
          </a:xfrm>
        </p:spPr>
        <p:txBody>
          <a:bodyPr/>
          <a:lstStyle/>
          <a:p>
            <a:pPr marL="0" indent="0">
              <a:buNone/>
            </a:pPr>
            <a:r>
              <a:rPr lang="en-IN" sz="2400" dirty="0"/>
              <a:t>To find the local maximum</a:t>
            </a:r>
          </a:p>
        </p:txBody>
      </p:sp>
      <p:sp>
        <p:nvSpPr>
          <p:cNvPr id="8" name="Content Placeholder 7"/>
          <p:cNvSpPr>
            <a:spLocks noGrp="1"/>
          </p:cNvSpPr>
          <p:nvPr>
            <p:ph idx="17"/>
          </p:nvPr>
        </p:nvSpPr>
        <p:spPr>
          <a:xfrm>
            <a:off x="457200" y="3111880"/>
            <a:ext cx="6781800" cy="421359"/>
          </a:xfrm>
        </p:spPr>
        <p:txBody>
          <a:bodyPr/>
          <a:lstStyle/>
          <a:p>
            <a:pPr marL="0" indent="0">
              <a:buNone/>
            </a:pPr>
            <a:r>
              <a:rPr lang="en-IN" sz="2400" dirty="0"/>
              <a:t>and minimum values of </a:t>
            </a:r>
            <a:r>
              <a:rPr lang="en-IN" sz="2400" i="1" dirty="0"/>
              <a:t>f</a:t>
            </a:r>
            <a:r>
              <a:rPr lang="en-IN" sz="2400" dirty="0"/>
              <a:t> subject to the constraint</a:t>
            </a:r>
          </a:p>
        </p:txBody>
      </p:sp>
      <p:graphicFrame>
        <p:nvGraphicFramePr>
          <p:cNvPr id="22" name="Object 21" descr="g of start expression x, y, and z end expression = 0."/>
          <p:cNvGraphicFramePr>
            <a:graphicFrameLocks noChangeAspect="1"/>
          </p:cNvGraphicFramePr>
          <p:nvPr/>
        </p:nvGraphicFramePr>
        <p:xfrm>
          <a:off x="432412" y="3610358"/>
          <a:ext cx="1803400" cy="371475"/>
        </p:xfrm>
        <a:graphic>
          <a:graphicData uri="http://schemas.openxmlformats.org/presentationml/2006/ole">
            <mc:AlternateContent xmlns:mc="http://schemas.openxmlformats.org/markup-compatibility/2006">
              <mc:Choice xmlns:v="urn:schemas-microsoft-com:vml" Requires="v">
                <p:oleObj spid="_x0000_s45109" name="Equation" r:id="rId9" imgW="1904760" imgH="393480" progId="Equation.DSMT4">
                  <p:embed/>
                </p:oleObj>
              </mc:Choice>
              <mc:Fallback>
                <p:oleObj name="Equation" r:id="rId9" imgW="1904760" imgH="393480" progId="Equation.DSMT4">
                  <p:embed/>
                  <p:pic>
                    <p:nvPicPr>
                      <p:cNvPr id="22" name="Object 21" descr="g of start expression x, y, and z end expression = 0."/>
                      <p:cNvPicPr/>
                      <p:nvPr/>
                    </p:nvPicPr>
                    <p:blipFill>
                      <a:blip r:embed="rId8"/>
                      <a:stretch>
                        <a:fillRect/>
                      </a:stretch>
                    </p:blipFill>
                    <p:spPr>
                      <a:xfrm>
                        <a:off x="432412" y="3610358"/>
                        <a:ext cx="1803400" cy="371475"/>
                      </a:xfrm>
                      <a:prstGeom prst="rect">
                        <a:avLst/>
                      </a:prstGeom>
                    </p:spPr>
                  </p:pic>
                </p:oleObj>
              </mc:Fallback>
            </mc:AlternateContent>
          </a:graphicData>
        </a:graphic>
      </p:graphicFrame>
      <p:sp>
        <p:nvSpPr>
          <p:cNvPr id="9" name="Content Placeholder 8"/>
          <p:cNvSpPr>
            <a:spLocks noGrp="1"/>
          </p:cNvSpPr>
          <p:nvPr>
            <p:ph idx="18"/>
          </p:nvPr>
        </p:nvSpPr>
        <p:spPr>
          <a:xfrm>
            <a:off x="2352102" y="3581968"/>
            <a:ext cx="6106098" cy="450205"/>
          </a:xfrm>
        </p:spPr>
        <p:txBody>
          <a:bodyPr/>
          <a:lstStyle/>
          <a:p>
            <a:pPr marL="0" indent="0">
              <a:buNone/>
            </a:pPr>
            <a:r>
              <a:rPr lang="en-IN" sz="2400" dirty="0"/>
              <a:t>(if these exist), find the values of </a:t>
            </a:r>
            <a:r>
              <a:rPr lang="en-IN" sz="2400" i="1" dirty="0"/>
              <a:t>x</a:t>
            </a:r>
            <a:r>
              <a:rPr lang="en-IN" sz="2400" dirty="0"/>
              <a:t>, </a:t>
            </a:r>
            <a:r>
              <a:rPr lang="en-IN" sz="2400" i="1" dirty="0"/>
              <a:t>y</a:t>
            </a:r>
            <a:r>
              <a:rPr lang="en-IN" sz="2400" dirty="0"/>
              <a:t>, </a:t>
            </a:r>
            <a:r>
              <a:rPr lang="en-IN" sz="2400" i="1" dirty="0"/>
              <a:t>z</a:t>
            </a:r>
            <a:r>
              <a:rPr lang="en-IN" sz="2400" dirty="0"/>
              <a:t>, and</a:t>
            </a:r>
          </a:p>
        </p:txBody>
      </p:sp>
      <p:graphicFrame>
        <p:nvGraphicFramePr>
          <p:cNvPr id="23" name="Object 22" descr="lambda">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8509722" y="3618911"/>
          <a:ext cx="296863" cy="314325"/>
        </p:xfrm>
        <a:graphic>
          <a:graphicData uri="http://schemas.openxmlformats.org/presentationml/2006/ole">
            <mc:AlternateContent xmlns:mc="http://schemas.openxmlformats.org/markup-compatibility/2006">
              <mc:Choice xmlns:v="urn:schemas-microsoft-com:vml" Requires="v">
                <p:oleObj spid="_x0000_s45110" name="Equation" r:id="rId10" imgW="228600" imgH="279360" progId="Equation.DSMT4">
                  <p:embed/>
                </p:oleObj>
              </mc:Choice>
              <mc:Fallback>
                <p:oleObj name="Equation" r:id="rId10" imgW="228600" imgH="279360" progId="Equation.DSMT4">
                  <p:embed/>
                  <p:pic>
                    <p:nvPicPr>
                      <p:cNvPr id="23" name="Object 22" descr="lambda">
                        <a:extLst>
                          <a:ext uri="{FF2B5EF4-FFF2-40B4-BE49-F238E27FC236}">
                            <a16:creationId xmlns:a16="http://schemas.microsoft.com/office/drawing/2014/main" id="{BA8F6C83-2B39-4C74-8EDD-D41ED1AB1692}"/>
                          </a:ext>
                        </a:extLst>
                      </p:cNvPr>
                      <p:cNvPicPr/>
                      <p:nvPr/>
                    </p:nvPicPr>
                    <p:blipFill>
                      <a:blip r:embed="rId11"/>
                      <a:stretch>
                        <a:fillRect/>
                      </a:stretch>
                    </p:blipFill>
                    <p:spPr>
                      <a:xfrm>
                        <a:off x="8509722" y="3618911"/>
                        <a:ext cx="296863" cy="314325"/>
                      </a:xfrm>
                      <a:prstGeom prst="rect">
                        <a:avLst/>
                      </a:prstGeom>
                    </p:spPr>
                  </p:pic>
                </p:oleObj>
              </mc:Fallback>
            </mc:AlternateContent>
          </a:graphicData>
        </a:graphic>
      </p:graphicFrame>
      <p:sp>
        <p:nvSpPr>
          <p:cNvPr id="10" name="Content Placeholder 9"/>
          <p:cNvSpPr>
            <a:spLocks noGrp="1"/>
          </p:cNvSpPr>
          <p:nvPr>
            <p:ph idx="19"/>
          </p:nvPr>
        </p:nvSpPr>
        <p:spPr>
          <a:xfrm>
            <a:off x="446183" y="4092003"/>
            <a:ext cx="5802217" cy="403797"/>
          </a:xfrm>
        </p:spPr>
        <p:txBody>
          <a:bodyPr/>
          <a:lstStyle/>
          <a:p>
            <a:pPr marL="0" indent="0">
              <a:buNone/>
            </a:pPr>
            <a:r>
              <a:rPr lang="en-IN" sz="2400" dirty="0"/>
              <a:t>that simultaneously satisfy the equations</a:t>
            </a:r>
          </a:p>
        </p:txBody>
      </p:sp>
      <p:graphicFrame>
        <p:nvGraphicFramePr>
          <p:cNvPr id="24" name="Object 23" descr="nabla f = lambda nabla g and g of start expression x, y, and z end expression = 0.">
            <a:extLst>
              <a:ext uri="{FF2B5EF4-FFF2-40B4-BE49-F238E27FC236}">
                <a16:creationId xmlns:a16="http://schemas.microsoft.com/office/drawing/2014/main" id="{BA8F6C83-2B39-4C74-8EDD-D41ED1AB1692}"/>
              </a:ext>
            </a:extLst>
          </p:cNvPr>
          <p:cNvGraphicFramePr>
            <a:graphicFrameLocks noChangeAspect="1"/>
          </p:cNvGraphicFramePr>
          <p:nvPr/>
        </p:nvGraphicFramePr>
        <p:xfrm>
          <a:off x="2270125" y="4718050"/>
          <a:ext cx="4730750" cy="398463"/>
        </p:xfrm>
        <a:graphic>
          <a:graphicData uri="http://schemas.openxmlformats.org/presentationml/2006/ole">
            <mc:AlternateContent xmlns:mc="http://schemas.openxmlformats.org/markup-compatibility/2006">
              <mc:Choice xmlns:v="urn:schemas-microsoft-com:vml" Requires="v">
                <p:oleObj spid="_x0000_s45111" name="Equation" r:id="rId12" imgW="3657600" imgH="355320" progId="Equation.DSMT4">
                  <p:embed/>
                </p:oleObj>
              </mc:Choice>
              <mc:Fallback>
                <p:oleObj name="Equation" r:id="rId12" imgW="3657600" imgH="355320" progId="Equation.DSMT4">
                  <p:embed/>
                  <p:pic>
                    <p:nvPicPr>
                      <p:cNvPr id="24" name="Object 23" descr="nabla f = lambda nabla g and g of start expression x, y, and z end expression = 0.">
                        <a:extLst>
                          <a:ext uri="{FF2B5EF4-FFF2-40B4-BE49-F238E27FC236}">
                            <a16:creationId xmlns:a16="http://schemas.microsoft.com/office/drawing/2014/main" id="{BA8F6C83-2B39-4C74-8EDD-D41ED1AB1692}"/>
                          </a:ext>
                        </a:extLst>
                      </p:cNvPr>
                      <p:cNvPicPr/>
                      <p:nvPr/>
                    </p:nvPicPr>
                    <p:blipFill>
                      <a:blip r:embed="rId13"/>
                      <a:stretch>
                        <a:fillRect/>
                      </a:stretch>
                    </p:blipFill>
                    <p:spPr>
                      <a:xfrm>
                        <a:off x="2270125" y="4718050"/>
                        <a:ext cx="4730750" cy="398463"/>
                      </a:xfrm>
                      <a:prstGeom prst="rect">
                        <a:avLst/>
                      </a:prstGeom>
                    </p:spPr>
                  </p:pic>
                </p:oleObj>
              </mc:Fallback>
            </mc:AlternateContent>
          </a:graphicData>
        </a:graphic>
      </p:graphicFrame>
      <p:sp>
        <p:nvSpPr>
          <p:cNvPr id="11" name="Content Placeholder 10"/>
          <p:cNvSpPr>
            <a:spLocks noGrp="1"/>
          </p:cNvSpPr>
          <p:nvPr>
            <p:ph idx="20"/>
          </p:nvPr>
        </p:nvSpPr>
        <p:spPr>
          <a:xfrm>
            <a:off x="457200" y="5257800"/>
            <a:ext cx="8229600" cy="861228"/>
          </a:xfrm>
        </p:spPr>
        <p:txBody>
          <a:bodyPr/>
          <a:lstStyle/>
          <a:p>
            <a:pPr marL="0" indent="0">
              <a:buNone/>
            </a:pPr>
            <a:r>
              <a:rPr lang="en-IN" sz="2400" dirty="0"/>
              <a:t>For functions of two independent variables, the condition is similar, but without the variable </a:t>
            </a:r>
            <a:r>
              <a:rPr lang="en-IN" sz="2400" i="1" dirty="0"/>
              <a:t>z</a:t>
            </a:r>
            <a:r>
              <a:rPr lang="en-IN" sz="2400" dirty="0"/>
              <a:t>.</a:t>
            </a:r>
          </a:p>
        </p:txBody>
      </p:sp>
    </p:spTree>
    <p:extLst>
      <p:ext uri="{BB962C8B-B14F-4D97-AF65-F5344CB8AC3E}">
        <p14:creationId xmlns:p14="http://schemas.microsoft.com/office/powerpoint/2010/main" val="19830302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D027FD-542E-4F19-9BD1-1C2047C8BAAC}">
  <ds:schemaRefs>
    <ds:schemaRef ds:uri="http://schemas.microsoft.com/sharepoint/v3/contenttype/forms"/>
  </ds:schemaRefs>
</ds:datastoreItem>
</file>

<file path=customXml/itemProps2.xml><?xml version="1.0" encoding="utf-8"?>
<ds:datastoreItem xmlns:ds="http://schemas.openxmlformats.org/officeDocument/2006/customXml" ds:itemID="{E23A9C15-11E0-44AA-BC67-4DD4DF04612A}">
  <ds:schemaRefs>
    <ds:schemaRef ds:uri="http://schemas.microsoft.com/office/2006/metadata/properties"/>
    <ds:schemaRef ds:uri="http://purl.org/dc/dcmitype/"/>
    <ds:schemaRef ds:uri="http://purl.org/dc/elements/1.1/"/>
    <ds:schemaRef ds:uri="http://schemas.microsoft.com/office/2006/documentManagement/types"/>
    <ds:schemaRef ds:uri="http://purl.org/dc/terms/"/>
    <ds:schemaRef ds:uri="http://schemas.microsoft.com/office/infopath/2007/PartnerControls"/>
    <ds:schemaRef ds:uri="7c1bd8dc-4e40-424f-a15f-9ffcd522197f"/>
    <ds:schemaRef ds:uri="http://schemas.openxmlformats.org/package/2006/metadata/core-properties"/>
    <ds:schemaRef ds:uri="6125ffc9-2c56-435e-8267-1393444907b2"/>
    <ds:schemaRef ds:uri="http://www.w3.org/XML/1998/namespace"/>
  </ds:schemaRefs>
</ds:datastoreItem>
</file>

<file path=customXml/itemProps3.xml><?xml version="1.0" encoding="utf-8"?>
<ds:datastoreItem xmlns:ds="http://schemas.openxmlformats.org/officeDocument/2006/customXml" ds:itemID="{46AB1EA8-C14B-4484-800C-1B1E25DCB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Horizon</Template>
  <TotalTime>20787</TotalTime>
  <Words>2694</Words>
  <Application>Microsoft Office PowerPoint</Application>
  <PresentationFormat>On-screen Show (4:3)</PresentationFormat>
  <Paragraphs>280</Paragraphs>
  <Slides>46</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4"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14.8 Lagrange Multipliers</vt:lpstr>
      <vt:lpstr>Constrained Maxima and Minima (1 of 4)</vt:lpstr>
      <vt:lpstr>Constrained Maxima and Minima (2 of 4)</vt:lpstr>
      <vt:lpstr>Constrained Maxima and Minima (3 of 4)</vt:lpstr>
      <vt:lpstr>Constrained Maxima and Minima (4 of 4)</vt:lpstr>
      <vt:lpstr>The Method of Lagrange Multipliers (1 of 10)</vt:lpstr>
      <vt:lpstr>The Method of Lagrange Multipliers (2 of 10)</vt:lpstr>
      <vt:lpstr>The Method of Lagrange Multipliers (3 of 10)</vt:lpstr>
      <vt:lpstr>The Method of Lagrange Multipliers (4 of 10)</vt:lpstr>
      <vt:lpstr>The Method of Lagrange Multipliers (5 of 10)</vt:lpstr>
      <vt:lpstr>The Method of Lagrange Multipliers (6 of 10)</vt:lpstr>
      <vt:lpstr>The Method of Lagrange Multipliers (7 of 10)</vt:lpstr>
      <vt:lpstr>The Method of Lagrange Multipliers (8 of 10)</vt:lpstr>
      <vt:lpstr>The Method of Lagrange Multipliers (9 of 10)</vt:lpstr>
      <vt:lpstr>The Method of Lagrange Multipliers (10 of 10)</vt:lpstr>
      <vt:lpstr>Lagrange Multipliers with Two Constraints (1 of 7)</vt:lpstr>
      <vt:lpstr>Lagrange Multipliers with Two Constraints (2 of 7)</vt:lpstr>
      <vt:lpstr>Lagrange Multipliers with Two Constraints (3 of 7)</vt:lpstr>
      <vt:lpstr>Lagrange Multipliers with Two Constraints (4 of 7)</vt:lpstr>
      <vt:lpstr>Lagrange Multipliers with Two Constraints (5 of 7)</vt:lpstr>
      <vt:lpstr>Lagrange Multipliers with Two Constraints (6 of 7)</vt:lpstr>
      <vt:lpstr>Lagrange Multipliers with Two Constraints (7 of 7)</vt:lpstr>
      <vt:lpstr>Section 14.9 Taylor’s Formula for Two Variables</vt:lpstr>
      <vt:lpstr>Taylor’s Formula for Functions of Two Variables (1 of 5)</vt:lpstr>
      <vt:lpstr>Taylor’s Formula for Functions of Two Variables (2 of 5)</vt:lpstr>
      <vt:lpstr>Taylor’s Formula for Functions of Two Variables (3 of 5)</vt:lpstr>
      <vt:lpstr>Taylor’s Formula for Functions of Two Variables (4 of 5)</vt:lpstr>
      <vt:lpstr>Taylor’s Formula for Functions of Two Variables (5 of 5)</vt:lpstr>
      <vt:lpstr>Section 14.10 Partial Derivatives with Constrained Variables</vt:lpstr>
      <vt:lpstr>Decide Which Variables Are Dependent and Which Are Independent (1 of 6)</vt:lpstr>
      <vt:lpstr>Decide Which Variables Are Dependent and Which Are Independent (2 of 6)</vt:lpstr>
      <vt:lpstr>Decide Which Variables Are Dependent and Which Are Independent (3 of 6)</vt:lpstr>
      <vt:lpstr>Decide Which Variables Are Dependent and Which Are Independent (4 of 6)</vt:lpstr>
      <vt:lpstr>Decide Which Variables Are Dependent and Which Are Independent (5 of 6)</vt:lpstr>
      <vt:lpstr>Decide Which Variables Are Dependent and Which Are Independent (6 of 6)</vt:lpstr>
      <vt:lpstr>How to Find Partial Derivative of w With Respect to Partial Derivative of x When the Variables in w = f of Start Expression x, y, and z End Expression Are Constrained by Another Equation (1 of 4)</vt:lpstr>
      <vt:lpstr>How to Find Partial Derivative of w With Respect to Partial Derivative of x When the Variables in w = f of Start Expression x, y, and z End Expression Are Constrained by Another Equation (2 of 4)</vt:lpstr>
      <vt:lpstr>How to Find Partial Derivative of w With Respect to Partial Derivative of x When the Variables in w = f of Start Expression x, y, and z End Expression Are Constrained by Another Equation (3 of 4)</vt:lpstr>
      <vt:lpstr>How to Find Partial Derivative of w With Respect to Partial Derivative of x When the Variables in w = f of Start Expression x, y, and z End Expression Are Constrained by Another Equation (4 of 4)</vt:lpstr>
      <vt:lpstr>Notation (1 of 2)</vt:lpstr>
      <vt:lpstr>Notation (2 of 2)</vt:lpstr>
      <vt:lpstr>Arrow Diagrams (1 of 3)</vt:lpstr>
      <vt:lpstr>Arrow Diagrams (2 of 3)</vt:lpstr>
      <vt:lpstr>Arrow Diagrams (3 of 3)</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14, Partial Derivatives</dc:title>
  <dc:subject>Math</dc:subject>
  <dc:creator>Hass/Heil/Bogacki/Weir</dc:creator>
  <cp:keywords>Thomas’ Calculus</cp:keywords>
  <dc:description>Long description alt-text is inserted in the notes pane.</dc:description>
  <cp:lastModifiedBy>Chellapandi Murugan</cp:lastModifiedBy>
  <cp:revision>4400</cp:revision>
  <dcterms:created xsi:type="dcterms:W3CDTF">2014-07-14T20:04:21Z</dcterms:created>
  <dcterms:modified xsi:type="dcterms:W3CDTF">2022-04-27T02:50:01Z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