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105"/>
  </p:notesMasterIdLst>
  <p:handoutMasterIdLst>
    <p:handoutMasterId r:id="rId106"/>
  </p:handoutMasterIdLst>
  <p:sldIdLst>
    <p:sldId id="1378" r:id="rId6"/>
    <p:sldId id="1280" r:id="rId7"/>
    <p:sldId id="1281" r:id="rId8"/>
    <p:sldId id="1282" r:id="rId9"/>
    <p:sldId id="1283" r:id="rId10"/>
    <p:sldId id="1284" r:id="rId11"/>
    <p:sldId id="1285" r:id="rId12"/>
    <p:sldId id="1286" r:id="rId13"/>
    <p:sldId id="1287" r:id="rId14"/>
    <p:sldId id="1288" r:id="rId15"/>
    <p:sldId id="1289" r:id="rId16"/>
    <p:sldId id="1290" r:id="rId17"/>
    <p:sldId id="1291" r:id="rId18"/>
    <p:sldId id="1292" r:id="rId19"/>
    <p:sldId id="1293" r:id="rId20"/>
    <p:sldId id="1294" r:id="rId21"/>
    <p:sldId id="1295" r:id="rId22"/>
    <p:sldId id="1296" r:id="rId23"/>
    <p:sldId id="1297" r:id="rId24"/>
    <p:sldId id="1298" r:id="rId25"/>
    <p:sldId id="1299" r:id="rId26"/>
    <p:sldId id="1300" r:id="rId27"/>
    <p:sldId id="1301" r:id="rId28"/>
    <p:sldId id="1302" r:id="rId29"/>
    <p:sldId id="1303" r:id="rId30"/>
    <p:sldId id="1304" r:id="rId31"/>
    <p:sldId id="1305" r:id="rId32"/>
    <p:sldId id="1306" r:id="rId33"/>
    <p:sldId id="1307" r:id="rId34"/>
    <p:sldId id="1308" r:id="rId35"/>
    <p:sldId id="1309" r:id="rId36"/>
    <p:sldId id="1310" r:id="rId37"/>
    <p:sldId id="1311" r:id="rId38"/>
    <p:sldId id="1312" r:id="rId39"/>
    <p:sldId id="1313" r:id="rId40"/>
    <p:sldId id="1314" r:id="rId41"/>
    <p:sldId id="1315" r:id="rId42"/>
    <p:sldId id="1316" r:id="rId43"/>
    <p:sldId id="1317" r:id="rId44"/>
    <p:sldId id="1318" r:id="rId45"/>
    <p:sldId id="1319" r:id="rId46"/>
    <p:sldId id="1320" r:id="rId47"/>
    <p:sldId id="1321" r:id="rId48"/>
    <p:sldId id="1322" r:id="rId49"/>
    <p:sldId id="1323" r:id="rId50"/>
    <p:sldId id="1324" r:id="rId51"/>
    <p:sldId id="1325" r:id="rId52"/>
    <p:sldId id="1326" r:id="rId53"/>
    <p:sldId id="1327" r:id="rId54"/>
    <p:sldId id="1328" r:id="rId55"/>
    <p:sldId id="1329" r:id="rId56"/>
    <p:sldId id="1330" r:id="rId57"/>
    <p:sldId id="1331" r:id="rId58"/>
    <p:sldId id="1332" r:id="rId59"/>
    <p:sldId id="1333" r:id="rId60"/>
    <p:sldId id="1334" r:id="rId61"/>
    <p:sldId id="1335" r:id="rId62"/>
    <p:sldId id="1336" r:id="rId63"/>
    <p:sldId id="1337" r:id="rId64"/>
    <p:sldId id="1338" r:id="rId65"/>
    <p:sldId id="1339" r:id="rId66"/>
    <p:sldId id="1340" r:id="rId67"/>
    <p:sldId id="1341" r:id="rId68"/>
    <p:sldId id="1342" r:id="rId69"/>
    <p:sldId id="1343" r:id="rId70"/>
    <p:sldId id="1344" r:id="rId71"/>
    <p:sldId id="1345" r:id="rId72"/>
    <p:sldId id="1346" r:id="rId73"/>
    <p:sldId id="1347" r:id="rId74"/>
    <p:sldId id="1348" r:id="rId75"/>
    <p:sldId id="1349" r:id="rId76"/>
    <p:sldId id="1350" r:id="rId77"/>
    <p:sldId id="1351" r:id="rId78"/>
    <p:sldId id="1352" r:id="rId79"/>
    <p:sldId id="1353" r:id="rId80"/>
    <p:sldId id="1354" r:id="rId81"/>
    <p:sldId id="1355" r:id="rId82"/>
    <p:sldId id="1356" r:id="rId83"/>
    <p:sldId id="1357" r:id="rId84"/>
    <p:sldId id="1358" r:id="rId85"/>
    <p:sldId id="1359" r:id="rId86"/>
    <p:sldId id="1360" r:id="rId87"/>
    <p:sldId id="1361" r:id="rId88"/>
    <p:sldId id="1362" r:id="rId89"/>
    <p:sldId id="1363" r:id="rId90"/>
    <p:sldId id="1364" r:id="rId91"/>
    <p:sldId id="1365" r:id="rId92"/>
    <p:sldId id="1366" r:id="rId93"/>
    <p:sldId id="1367" r:id="rId94"/>
    <p:sldId id="1368" r:id="rId95"/>
    <p:sldId id="1369" r:id="rId96"/>
    <p:sldId id="1370" r:id="rId97"/>
    <p:sldId id="1371" r:id="rId98"/>
    <p:sldId id="1372" r:id="rId99"/>
    <p:sldId id="1373" r:id="rId100"/>
    <p:sldId id="1374" r:id="rId101"/>
    <p:sldId id="1375" r:id="rId102"/>
    <p:sldId id="1376" r:id="rId103"/>
    <p:sldId id="1377" r:id="rId104"/>
  </p:sldIdLst>
  <p:sldSz cx="9144000" cy="6858000" type="screen4x3"/>
  <p:notesSz cx="6858000" cy="9144000"/>
  <p:custDataLst>
    <p:tags r:id="rId10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3196" autoAdjust="0"/>
  </p:normalViewPr>
  <p:slideViewPr>
    <p:cSldViewPr>
      <p:cViewPr varScale="1">
        <p:scale>
          <a:sx n="91" d="100"/>
          <a:sy n="91" d="100"/>
        </p:scale>
        <p:origin x="2178" y="84"/>
      </p:cViewPr>
      <p:guideLst>
        <p:guide pos="3024"/>
        <p:guide orient="horz" pos="768"/>
        <p:guide orient="horz" pos="1008"/>
        <p:guide pos="28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tags" Target="tags/tag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commentAuthors" Target="commentAuthor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9"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5" Type="http://schemas.openxmlformats.org/officeDocument/2006/relationships/image" Target="../media/image125.wmf"/><Relationship Id="rId4" Type="http://schemas.openxmlformats.org/officeDocument/2006/relationships/image" Target="../media/image12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9" Type="http://schemas.openxmlformats.org/officeDocument/2006/relationships/image" Target="../media/image13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4" Type="http://schemas.openxmlformats.org/officeDocument/2006/relationships/image" Target="../media/image21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 Id="rId4" Type="http://schemas.openxmlformats.org/officeDocument/2006/relationships/image" Target="../media/image2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5" Type="http://schemas.openxmlformats.org/officeDocument/2006/relationships/image" Target="../media/image224.wmf"/><Relationship Id="rId4" Type="http://schemas.openxmlformats.org/officeDocument/2006/relationships/image" Target="../media/image223.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4" Type="http://schemas.openxmlformats.org/officeDocument/2006/relationships/image" Target="../media/image236.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37.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46.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48.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5" Type="http://schemas.openxmlformats.org/officeDocument/2006/relationships/image" Target="../media/image267.wmf"/><Relationship Id="rId4" Type="http://schemas.openxmlformats.org/officeDocument/2006/relationships/image" Target="../media/image266.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 Id="rId4" Type="http://schemas.openxmlformats.org/officeDocument/2006/relationships/image" Target="../media/image271.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4" Type="http://schemas.openxmlformats.org/officeDocument/2006/relationships/image" Target="../media/image27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76.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79.wmf"/><Relationship Id="rId7" Type="http://schemas.openxmlformats.org/officeDocument/2006/relationships/image" Target="../media/image283.wmf"/><Relationship Id="rId2" Type="http://schemas.openxmlformats.org/officeDocument/2006/relationships/image" Target="../media/image278.wmf"/><Relationship Id="rId1" Type="http://schemas.openxmlformats.org/officeDocument/2006/relationships/image" Target="../media/image277.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6855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graphs are as follows. Graph a represents uniform expansion or compression. The vectors move away from the origin. The vectors above the x axis have an increasing slope, and the vectors below the x axis have a decreasing slope. The vectors increase in length as they move away from the origin. Graph b represents uniform rotation. The vectors move </a:t>
            </a:r>
            <a:r>
              <a:rPr lang="en-GB" dirty="0" err="1"/>
              <a:t>counterclockwise</a:t>
            </a:r>
            <a:r>
              <a:rPr lang="en-GB" dirty="0"/>
              <a:t> and make concentric circular formations around the origin. The length of the vectors increases as their distance from the origin increases. Graph c represents shearing flow. Above the x axis the vectors flow from left to right with zero slope, in formations resembling inverted triangles. Below the x axis, the vectors move from right to left with zero slope, in formations resembling triangles. The length of the vectors increases with increase in their distance from the x axis. Graph d represents the whirlpool effect. Vectors move around the origin in </a:t>
            </a:r>
            <a:r>
              <a:rPr lang="en-GB" dirty="0" err="1"/>
              <a:t>counterclockwise</a:t>
            </a:r>
            <a:r>
              <a:rPr lang="en-GB" dirty="0"/>
              <a:t> direction, in concentric circles. In this graph, the gap between the circles is wider than the gap found between the circles in graph b. The length of the vectors decreases as they move away from the origin.</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79</a:t>
            </a:fld>
            <a:endParaRPr lang="en-US" dirty="0"/>
          </a:p>
        </p:txBody>
      </p:sp>
    </p:spTree>
    <p:extLst>
      <p:ext uri="{BB962C8B-B14F-4D97-AF65-F5344CB8AC3E}">
        <p14:creationId xmlns:p14="http://schemas.microsoft.com/office/powerpoint/2010/main" val="281295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Above the x axis the vectors flow from left to right with zero slope, in formations resembling inverted triangles. Below the x axis, the vectors move from right to left with zero slope, in formations resembling triangles. The length of the vectors increases with increase in their distance from the x axis. The origin is highlighted. A vector above the x axis, flowing from left to right, and a vector below the x axis, flowing from right to left, are highlighted. Two vectors flowing to the right and to the left are highlighted. Two vectors moving in opposite directions along the x axis is also highlighted.</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80</a:t>
            </a:fld>
            <a:endParaRPr lang="en-US" dirty="0"/>
          </a:p>
        </p:txBody>
      </p:sp>
    </p:spTree>
    <p:extLst>
      <p:ext uri="{BB962C8B-B14F-4D97-AF65-F5344CB8AC3E}">
        <p14:creationId xmlns:p14="http://schemas.microsoft.com/office/powerpoint/2010/main" val="2665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length of the rectangle is marked, delta x, and the breadth is marked, delta y. The vertices of the rectangle are as follows. (x, y), (x, y + delta y), (x + delta x, y + delta y), and (x + delta x, y). The vector from the bottom of the rectangle is </a:t>
            </a:r>
            <a:r>
              <a:rPr lang="en-GB" dirty="0" err="1"/>
              <a:t>labeled</a:t>
            </a:r>
            <a:r>
              <a:rPr lang="en-GB" dirty="0"/>
              <a:t>, F times negative j is less than 0. The vector from the right side is </a:t>
            </a:r>
            <a:r>
              <a:rPr lang="en-GB" dirty="0" err="1"/>
              <a:t>labeled</a:t>
            </a:r>
            <a:r>
              <a:rPr lang="en-GB" dirty="0"/>
              <a:t>, F times </a:t>
            </a:r>
            <a:r>
              <a:rPr lang="en-GB" dirty="0" err="1"/>
              <a:t>i</a:t>
            </a:r>
            <a:r>
              <a:rPr lang="en-GB" dirty="0"/>
              <a:t> is greater than 0. The vector running from the top is </a:t>
            </a:r>
            <a:r>
              <a:rPr lang="en-GB" dirty="0" err="1"/>
              <a:t>labeled</a:t>
            </a:r>
            <a:r>
              <a:rPr lang="en-GB" dirty="0"/>
              <a:t>, F times j is greater than 0. The vector running from the left side is </a:t>
            </a:r>
            <a:r>
              <a:rPr lang="en-GB" dirty="0" err="1"/>
              <a:t>labeled</a:t>
            </a:r>
            <a:r>
              <a:rPr lang="en-GB" dirty="0"/>
              <a:t>, F times negative </a:t>
            </a:r>
            <a:r>
              <a:rPr lang="en-GB" dirty="0" err="1"/>
              <a:t>i</a:t>
            </a:r>
            <a:r>
              <a:rPr lang="en-GB" dirty="0"/>
              <a:t> is less than 0. The vectors in the rectangle represent the flow of the fluid. A vector with an increasing slope starts from (x, y), in the left bottom corner. This vector is </a:t>
            </a:r>
            <a:r>
              <a:rPr lang="en-GB" dirty="0" err="1"/>
              <a:t>labeled</a:t>
            </a:r>
            <a:r>
              <a:rPr lang="en-GB" dirty="0"/>
              <a:t>, F (x, y).</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85</a:t>
            </a:fld>
            <a:endParaRPr lang="en-US" dirty="0"/>
          </a:p>
        </p:txBody>
      </p:sp>
    </p:spTree>
    <p:extLst>
      <p:ext uri="{BB962C8B-B14F-4D97-AF65-F5344CB8AC3E}">
        <p14:creationId xmlns:p14="http://schemas.microsoft.com/office/powerpoint/2010/main" val="332563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direction field represents a gas expanding at a point. The vectors point away from (x sub zero, y sub zero). The second direction field represents a gas compressing at the point. Vectors from various directions point to (x sub zero, y sub zero).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87</a:t>
            </a:fld>
            <a:endParaRPr lang="en-US" dirty="0"/>
          </a:p>
        </p:txBody>
      </p:sp>
    </p:spTree>
    <p:extLst>
      <p:ext uri="{BB962C8B-B14F-4D97-AF65-F5344CB8AC3E}">
        <p14:creationId xmlns:p14="http://schemas.microsoft.com/office/powerpoint/2010/main" val="225467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98</a:t>
            </a:fld>
            <a:endParaRPr lang="en-US" dirty="0"/>
          </a:p>
        </p:txBody>
      </p:sp>
    </p:spTree>
    <p:extLst>
      <p:ext uri="{BB962C8B-B14F-4D97-AF65-F5344CB8AC3E}">
        <p14:creationId xmlns:p14="http://schemas.microsoft.com/office/powerpoint/2010/main" val="2088610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99</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7695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formulas are as follows. Mass M = the integral of delta d s, for curve C. Delta = delta of x, y, and z is the density at (x, y, z). First moments about the coordinate planes. M sub start expression y z end expression = the integral of x delta d s, for curve C. M sub start expression x z end expression = the integral of y delta d s, for curve C. M sub start expression x y end expression = the integral of z delta d s, for curve C. Coordinates of the </a:t>
            </a:r>
            <a:r>
              <a:rPr lang="en-IN" dirty="0" err="1"/>
              <a:t>center</a:t>
            </a:r>
            <a:r>
              <a:rPr lang="en-IN" dirty="0"/>
              <a:t> of mass. x bar = start fraction M sub start expression y z end expression over M end fraction. y bar = start fraction M sub start expression x z end expression over M end fraction. z bar = start fraction M sub start expression x y end expression over M end fraction. Moments of inertia about axes and other lines are as follows. I sub x = the integral of left parenthesis y squared + z squared right parenthesis delta d s, for curve C. I sub y = the integral of left parenthesis x squared + z squared right parenthesis delta d s, for curve C. I sub z = the integral of left parenthesis x squared + y squared right parenthesis delta d s, for curve C. I sub L = the integral of r squared delta d s, for curve C. r of x, y, and z = distance from (x, y, z) to line L.</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27121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plane curve C is a sinusoidal curve. The plane curve extends from t = a to t = b. Several vertical lines are drawn along the curve C, perpendicular to the x y plane, and parallel to the z axis. Delta s sub k is the distance between each vertical line. The height of such vertical lines increases gradually from t = b to t = a. The vertical line from point (x, y) is </a:t>
            </a:r>
            <a:r>
              <a:rPr lang="en-GB" dirty="0" err="1"/>
              <a:t>labeled</a:t>
            </a:r>
            <a:r>
              <a:rPr lang="en-GB" dirty="0"/>
              <a:t>, height f of (x, y).</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82270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columns have the following headings from left to right. Work integral, Type. The row entries are as follows. Row 1. W = the integral of start expression F times T d s end expression, for curve C, The definition. Row 2. = the integral of start expression f times d r end expression, for curve C, Vector differential form. Row 3. = the integral of start expression F times derivative of r with respect to t d t end expression, from a to b, Parametric vector evaluation. Row 4. = the integral of left parenthesis M g prime of t + N h prime of t + P k prime of t right parenthesis d t, from a to b, Parametric scalar evaluation. Row 5. = the integral of start expression M d x + N d y + P d z end expression, for curve C, Scalar differential form. </a:t>
            </a: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759687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graph shows a circle C in the x y plane. The path of the circle is in a clockwise direction. Three vectors emerge from a point in the circle. Vector k runs parallel to the z axis, vector T runs to the left, parallel to the y axis, and is tangential to C, vector k times t runs parallel to the x axis. The second graph shows a circle C in the x y plane. The path of the circle is in a </a:t>
            </a:r>
            <a:r>
              <a:rPr lang="en-GB" dirty="0" err="1"/>
              <a:t>counterclockwise</a:t>
            </a:r>
            <a:r>
              <a:rPr lang="en-GB" dirty="0"/>
              <a:t> direction. Three vectors emerge from a point. Vector k runs parallel to the z axis, vector T runs to the right, parallel to the y axis, and is tangential to C, vector T times k runs parallel to the x axis.</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375940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 a plots an irregular closed figure in an x y plane. This shape is simply connected. Graph b plots a shape in an x y z plane. The shape resembles a tilted U. This shape is simply connected. Graph c plots an irregular shape with two circular holes in it. A circular path is traced around one of the holes and </a:t>
            </a:r>
            <a:r>
              <a:rPr lang="en-GB" dirty="0" err="1"/>
              <a:t>labeled</a:t>
            </a:r>
            <a:r>
              <a:rPr lang="en-GB" dirty="0"/>
              <a:t>, C sub 1. This path runs </a:t>
            </a:r>
            <a:r>
              <a:rPr lang="en-GB" dirty="0" err="1"/>
              <a:t>counterclockwise</a:t>
            </a:r>
            <a:r>
              <a:rPr lang="en-GB" dirty="0"/>
              <a:t>. This shape is not simply connected. Graph d plots a resemble an annulus, in an x y z plane. The path of the tube runs </a:t>
            </a:r>
            <a:r>
              <a:rPr lang="en-GB" dirty="0" err="1"/>
              <a:t>counterclockwise</a:t>
            </a:r>
            <a:r>
              <a:rPr lang="en-GB" dirty="0"/>
              <a:t> and is </a:t>
            </a:r>
            <a:r>
              <a:rPr lang="en-GB" dirty="0" err="1"/>
              <a:t>labeled</a:t>
            </a:r>
            <a:r>
              <a:rPr lang="en-GB" dirty="0"/>
              <a:t>, C sub 2. This shape is not simply connected.</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40960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72</a:t>
            </a:fld>
            <a:endParaRPr lang="en-US" dirty="0"/>
          </a:p>
        </p:txBody>
      </p:sp>
    </p:spTree>
    <p:extLst>
      <p:ext uri="{BB962C8B-B14F-4D97-AF65-F5344CB8AC3E}">
        <p14:creationId xmlns:p14="http://schemas.microsoft.com/office/powerpoint/2010/main" val="393248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length of the rectangle is marked, delta x, and the breadth is marked, delta y. The vertices of the rectangle are as follows. (x, y), (x, y + delta y), (x + delta x, y + delta y), and (x + delta x, y). The vector running along the bottom is </a:t>
            </a:r>
            <a:r>
              <a:rPr lang="en-GB" dirty="0" err="1"/>
              <a:t>labeled</a:t>
            </a:r>
            <a:r>
              <a:rPr lang="en-GB" dirty="0"/>
              <a:t>, F times </a:t>
            </a:r>
            <a:r>
              <a:rPr lang="en-GB" dirty="0" err="1"/>
              <a:t>i</a:t>
            </a:r>
            <a:r>
              <a:rPr lang="en-GB" dirty="0"/>
              <a:t> is greater than 0. The vector running along the right side is </a:t>
            </a:r>
            <a:r>
              <a:rPr lang="en-GB" dirty="0" err="1"/>
              <a:t>labeled</a:t>
            </a:r>
            <a:r>
              <a:rPr lang="en-GB" dirty="0"/>
              <a:t>, F times j is greater than 0. The vector running along the top is </a:t>
            </a:r>
            <a:r>
              <a:rPr lang="en-GB" dirty="0" err="1"/>
              <a:t>labeled</a:t>
            </a:r>
            <a:r>
              <a:rPr lang="en-GB" dirty="0"/>
              <a:t>, F times negative </a:t>
            </a:r>
            <a:r>
              <a:rPr lang="en-GB" dirty="0" err="1"/>
              <a:t>i</a:t>
            </a:r>
            <a:r>
              <a:rPr lang="en-GB" dirty="0"/>
              <a:t> is less than 0. The vector running along the left side is </a:t>
            </a:r>
            <a:r>
              <a:rPr lang="en-GB" dirty="0" err="1"/>
              <a:t>labeled</a:t>
            </a:r>
            <a:r>
              <a:rPr lang="en-GB" dirty="0"/>
              <a:t>, F times negative j is less than 0. The vectors in the rectangle represent the circulation rate. A vector with an increasing slope starts from (x, y), in the left bottom corner. This vector is </a:t>
            </a:r>
            <a:r>
              <a:rPr lang="en-GB" dirty="0" err="1"/>
              <a:t>labeled</a:t>
            </a:r>
            <a:r>
              <a:rPr lang="en-GB" dirty="0"/>
              <a:t>, F (x, y).</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76</a:t>
            </a:fld>
            <a:endParaRPr lang="en-US" dirty="0"/>
          </a:p>
        </p:txBody>
      </p:sp>
    </p:spTree>
    <p:extLst>
      <p:ext uri="{BB962C8B-B14F-4D97-AF65-F5344CB8AC3E}">
        <p14:creationId xmlns:p14="http://schemas.microsoft.com/office/powerpoint/2010/main" val="124324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illustration has a paddle wheel spinning in a </a:t>
            </a:r>
            <a:r>
              <a:rPr lang="en-GB" dirty="0" err="1"/>
              <a:t>counterclockwise</a:t>
            </a:r>
            <a:r>
              <a:rPr lang="en-GB" dirty="0"/>
              <a:t> direction, around a vertical axis. The central point of the paddle wheel, where the paddles are joined, is </a:t>
            </a:r>
            <a:r>
              <a:rPr lang="en-GB" dirty="0" err="1"/>
              <a:t>labeled</a:t>
            </a:r>
            <a:r>
              <a:rPr lang="en-GB" dirty="0"/>
              <a:t>, (x sub zero, y sub zero). An upward arrow is </a:t>
            </a:r>
            <a:r>
              <a:rPr lang="en-GB" dirty="0" err="1"/>
              <a:t>labeled</a:t>
            </a:r>
            <a:r>
              <a:rPr lang="en-GB" dirty="0"/>
              <a:t>, k, where k is greater than 0. The second illustration has a paddle wheel spinning in a clockwise direction, around a vertical axis. The central point of the paddle wheel, where the paddles are joined, is </a:t>
            </a:r>
            <a:r>
              <a:rPr lang="en-GB" dirty="0" err="1"/>
              <a:t>labeled</a:t>
            </a:r>
            <a:r>
              <a:rPr lang="en-GB" dirty="0"/>
              <a:t>, (x sub zero, y sub zero). An upward arrow is </a:t>
            </a:r>
            <a:r>
              <a:rPr lang="en-GB" dirty="0" err="1"/>
              <a:t>labeled</a:t>
            </a:r>
            <a:r>
              <a:rPr lang="en-GB" dirty="0"/>
              <a:t>, k, where k is less than 0.</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78</a:t>
            </a:fld>
            <a:endParaRPr lang="en-US" dirty="0"/>
          </a:p>
        </p:txBody>
      </p:sp>
    </p:spTree>
    <p:extLst>
      <p:ext uri="{BB962C8B-B14F-4D97-AF65-F5344CB8AC3E}">
        <p14:creationId xmlns:p14="http://schemas.microsoft.com/office/powerpoint/2010/main" val="293579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202630494"/>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362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825348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412891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48986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782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0228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00815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887998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546557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12064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272128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636739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267370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2545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205468782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71167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0490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75244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850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5590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74751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450094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3856561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6.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7.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9.bin"/><Relationship Id="rId14" Type="http://schemas.openxmlformats.org/officeDocument/2006/relationships/image" Target="../media/image38.wmf"/></Relationships>
</file>

<file path=ppt/slides/_rels/slide1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33.bin"/><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8.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2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44.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3.xml"/><Relationship Id="rId7" Type="http://schemas.openxmlformats.org/officeDocument/2006/relationships/oleObject" Target="../embeddings/oleObject48.bin"/><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56.wmf"/><Relationship Id="rId5" Type="http://schemas.openxmlformats.org/officeDocument/2006/relationships/oleObject" Target="../embeddings/oleObject47.bin"/><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50.bin"/><Relationship Id="rId4" Type="http://schemas.openxmlformats.org/officeDocument/2006/relationships/image" Target="../media/image59.wmf"/></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0.xml"/><Relationship Id="rId1" Type="http://schemas.openxmlformats.org/officeDocument/2006/relationships/vmlDrawing" Target="../drawings/vmlDrawing16.vml"/><Relationship Id="rId5" Type="http://schemas.openxmlformats.org/officeDocument/2006/relationships/image" Target="../media/image61.wmf"/><Relationship Id="rId4"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9.xml"/><Relationship Id="rId1" Type="http://schemas.openxmlformats.org/officeDocument/2006/relationships/vmlDrawing" Target="../drawings/vmlDrawing17.vml"/><Relationship Id="rId5" Type="http://schemas.openxmlformats.org/officeDocument/2006/relationships/image" Target="../media/image63.wmf"/><Relationship Id="rId4"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54.bin"/><Relationship Id="rId4" Type="http://schemas.openxmlformats.org/officeDocument/2006/relationships/image" Target="../media/image65.wmf"/></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69.wmf"/><Relationship Id="rId5" Type="http://schemas.openxmlformats.org/officeDocument/2006/relationships/oleObject" Target="../embeddings/oleObject56.bin"/><Relationship Id="rId4" Type="http://schemas.openxmlformats.org/officeDocument/2006/relationships/image" Target="../media/image68.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72.wmf"/><Relationship Id="rId5" Type="http://schemas.openxmlformats.org/officeDocument/2006/relationships/oleObject" Target="../embeddings/oleObject59.bin"/><Relationship Id="rId4" Type="http://schemas.openxmlformats.org/officeDocument/2006/relationships/image" Target="../media/image71.wmf"/></Relationships>
</file>

<file path=ppt/slides/_rels/slide3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7.wmf"/><Relationship Id="rId2" Type="http://schemas.openxmlformats.org/officeDocument/2006/relationships/slideLayout" Target="../slideLayouts/slideLayout14.xml"/><Relationship Id="rId16" Type="http://schemas.openxmlformats.org/officeDocument/2006/relationships/image" Target="../media/image79.wmf"/><Relationship Id="rId1" Type="http://schemas.openxmlformats.org/officeDocument/2006/relationships/vmlDrawing" Target="../drawings/vmlDrawing21.vml"/><Relationship Id="rId6" Type="http://schemas.openxmlformats.org/officeDocument/2006/relationships/image" Target="../media/image74.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3.bin"/><Relationship Id="rId14" Type="http://schemas.openxmlformats.org/officeDocument/2006/relationships/image" Target="../media/image78.wmf"/></Relationships>
</file>

<file path=ppt/slides/_rels/slide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5.wmf"/><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82.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0.bin"/></Relationships>
</file>

<file path=ppt/slides/_rels/slide3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87.wmf"/><Relationship Id="rId5" Type="http://schemas.openxmlformats.org/officeDocument/2006/relationships/oleObject" Target="../embeddings/oleObject73.bin"/><Relationship Id="rId4" Type="http://schemas.openxmlformats.org/officeDocument/2006/relationships/image" Target="../media/image86.wmf"/></Relationships>
</file>

<file path=ppt/slides/_rels/slide3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90.wmf"/><Relationship Id="rId5" Type="http://schemas.openxmlformats.org/officeDocument/2006/relationships/oleObject" Target="../embeddings/oleObject76.bin"/><Relationship Id="rId4" Type="http://schemas.openxmlformats.org/officeDocument/2006/relationships/image" Target="../media/image89.wmf"/></Relationships>
</file>

<file path=ppt/slides/_rels/slide36.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83.bin"/><Relationship Id="rId18" Type="http://schemas.openxmlformats.org/officeDocument/2006/relationships/image" Target="../media/image99.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6.wmf"/><Relationship Id="rId17" Type="http://schemas.openxmlformats.org/officeDocument/2006/relationships/oleObject" Target="../embeddings/oleObject85.bin"/><Relationship Id="rId2" Type="http://schemas.openxmlformats.org/officeDocument/2006/relationships/slideLayout" Target="../slideLayouts/slideLayout14.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25.vml"/><Relationship Id="rId6" Type="http://schemas.openxmlformats.org/officeDocument/2006/relationships/image" Target="../media/image93.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95.wmf"/><Relationship Id="rId19" Type="http://schemas.openxmlformats.org/officeDocument/2006/relationships/oleObject" Target="../embeddings/oleObject86.bin"/><Relationship Id="rId4" Type="http://schemas.openxmlformats.org/officeDocument/2006/relationships/image" Target="../media/image92.wmf"/><Relationship Id="rId9" Type="http://schemas.openxmlformats.org/officeDocument/2006/relationships/oleObject" Target="../embeddings/oleObject81.bin"/><Relationship Id="rId14" Type="http://schemas.openxmlformats.org/officeDocument/2006/relationships/image" Target="../media/image97.wmf"/></Relationships>
</file>

<file path=ppt/slides/_rels/slide37.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2.wmf"/><Relationship Id="rId2" Type="http://schemas.openxmlformats.org/officeDocument/2006/relationships/slideLayout" Target="../slideLayouts/slideLayout11.xml"/><Relationship Id="rId1" Type="http://schemas.openxmlformats.org/officeDocument/2006/relationships/vmlDrawing" Target="../drawings/vmlDrawing26.vml"/><Relationship Id="rId6" Type="http://schemas.openxmlformats.org/officeDocument/2006/relationships/oleObject" Target="../embeddings/oleObject88.bin"/><Relationship Id="rId5" Type="http://schemas.openxmlformats.org/officeDocument/2006/relationships/image" Target="../media/image101.wmf"/><Relationship Id="rId4"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Layout" Target="../slideLayouts/slideLayout11.xml"/><Relationship Id="rId1" Type="http://schemas.openxmlformats.org/officeDocument/2006/relationships/vmlDrawing" Target="../drawings/vmlDrawing27.vml"/><Relationship Id="rId5" Type="http://schemas.openxmlformats.org/officeDocument/2006/relationships/image" Target="../media/image104.wmf"/><Relationship Id="rId4" Type="http://schemas.openxmlformats.org/officeDocument/2006/relationships/oleObject" Target="../embeddings/oleObject89.bin"/></Relationships>
</file>

<file path=ppt/slides/_rels/slide39.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image" Target="../media/image107.wmf"/><Relationship Id="rId5" Type="http://schemas.openxmlformats.org/officeDocument/2006/relationships/oleObject" Target="../embeddings/oleObject91.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93.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notesSlide" Target="../notesSlides/notesSlide4.xml"/><Relationship Id="rId7" Type="http://schemas.openxmlformats.org/officeDocument/2006/relationships/image" Target="../media/image111.wmf"/><Relationship Id="rId2" Type="http://schemas.openxmlformats.org/officeDocument/2006/relationships/slideLayout" Target="../slideLayouts/slideLayout8.xml"/><Relationship Id="rId1" Type="http://schemas.openxmlformats.org/officeDocument/2006/relationships/vmlDrawing" Target="../drawings/vmlDrawing29.vml"/><Relationship Id="rId6" Type="http://schemas.openxmlformats.org/officeDocument/2006/relationships/oleObject" Target="../embeddings/oleObject95.bin"/><Relationship Id="rId5" Type="http://schemas.openxmlformats.org/officeDocument/2006/relationships/image" Target="../media/image110.wmf"/><Relationship Id="rId4" Type="http://schemas.openxmlformats.org/officeDocument/2006/relationships/oleObject" Target="../embeddings/oleObject94.bin"/></Relationships>
</file>

<file path=ppt/slides/_rels/slide4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8.wmf"/><Relationship Id="rId2" Type="http://schemas.openxmlformats.org/officeDocument/2006/relationships/slideLayout" Target="../slideLayouts/slideLayout14.xml"/><Relationship Id="rId16" Type="http://schemas.openxmlformats.org/officeDocument/2006/relationships/image" Target="../media/image120.wmf"/><Relationship Id="rId1" Type="http://schemas.openxmlformats.org/officeDocument/2006/relationships/vmlDrawing" Target="../drawings/vmlDrawing30.vml"/><Relationship Id="rId6" Type="http://schemas.openxmlformats.org/officeDocument/2006/relationships/image" Target="../media/image115.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99.bin"/><Relationship Id="rId14" Type="http://schemas.openxmlformats.org/officeDocument/2006/relationships/image" Target="../media/image119.wmf"/></Relationships>
</file>

<file path=ppt/slides/_rels/slide43.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25.wmf"/><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122.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06.bin"/></Relationships>
</file>

<file path=ppt/slides/_rels/slide44.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127.wmf"/><Relationship Id="rId5" Type="http://schemas.openxmlformats.org/officeDocument/2006/relationships/oleObject" Target="../embeddings/oleObject109.bin"/><Relationship Id="rId4" Type="http://schemas.openxmlformats.org/officeDocument/2006/relationships/image" Target="../media/image126.wmf"/></Relationships>
</file>

<file path=ppt/slides/_rels/slide45.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16.bin"/><Relationship Id="rId18" Type="http://schemas.openxmlformats.org/officeDocument/2006/relationships/image" Target="../media/image136.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33.wmf"/><Relationship Id="rId17" Type="http://schemas.openxmlformats.org/officeDocument/2006/relationships/oleObject" Target="../embeddings/oleObject118.bin"/><Relationship Id="rId2" Type="http://schemas.openxmlformats.org/officeDocument/2006/relationships/slideLayout" Target="../slideLayouts/slideLayout14.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33.vml"/><Relationship Id="rId6" Type="http://schemas.openxmlformats.org/officeDocument/2006/relationships/image" Target="../media/image130.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32.wmf"/><Relationship Id="rId19" Type="http://schemas.openxmlformats.org/officeDocument/2006/relationships/oleObject" Target="../embeddings/oleObject119.bin"/><Relationship Id="rId4" Type="http://schemas.openxmlformats.org/officeDocument/2006/relationships/image" Target="../media/image129.wmf"/><Relationship Id="rId9" Type="http://schemas.openxmlformats.org/officeDocument/2006/relationships/oleObject" Target="../embeddings/oleObject114.bin"/><Relationship Id="rId14" Type="http://schemas.openxmlformats.org/officeDocument/2006/relationships/image" Target="../media/image134.wmf"/></Relationships>
</file>

<file path=ppt/slides/_rels/slide46.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139.wmf"/><Relationship Id="rId5" Type="http://schemas.openxmlformats.org/officeDocument/2006/relationships/oleObject" Target="../embeddings/oleObject121.bin"/><Relationship Id="rId4" Type="http://schemas.openxmlformats.org/officeDocument/2006/relationships/image" Target="../media/image138.wmf"/></Relationships>
</file>

<file path=ppt/slides/_rels/slide4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slideLayout" Target="../slideLayouts/slideLayout8.xml"/><Relationship Id="rId1" Type="http://schemas.openxmlformats.org/officeDocument/2006/relationships/vmlDrawing" Target="../drawings/vmlDrawing35.vml"/><Relationship Id="rId5" Type="http://schemas.openxmlformats.org/officeDocument/2006/relationships/image" Target="../media/image141.wmf"/><Relationship Id="rId4" Type="http://schemas.openxmlformats.org/officeDocument/2006/relationships/oleObject" Target="../embeddings/oleObject123.bin"/></Relationships>
</file>

<file path=ppt/slides/_rels/slide48.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47.w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144.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2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49.wmf"/><Relationship Id="rId5" Type="http://schemas.openxmlformats.org/officeDocument/2006/relationships/oleObject" Target="../embeddings/oleObject130.bin"/><Relationship Id="rId4" Type="http://schemas.openxmlformats.org/officeDocument/2006/relationships/image" Target="../media/image148.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151.wmf"/><Relationship Id="rId5" Type="http://schemas.openxmlformats.org/officeDocument/2006/relationships/oleObject" Target="../embeddings/oleObject132.bin"/><Relationship Id="rId4" Type="http://schemas.openxmlformats.org/officeDocument/2006/relationships/image" Target="../media/image150.wmf"/></Relationships>
</file>

<file path=ppt/slides/_rels/slide51.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notesSlide" Target="../notesSlides/notesSlide5.xml"/><Relationship Id="rId7" Type="http://schemas.openxmlformats.org/officeDocument/2006/relationships/oleObject" Target="../embeddings/oleObject134.bin"/><Relationship Id="rId2" Type="http://schemas.openxmlformats.org/officeDocument/2006/relationships/slideLayout" Target="../slideLayouts/slideLayout11.xml"/><Relationship Id="rId1" Type="http://schemas.openxmlformats.org/officeDocument/2006/relationships/vmlDrawing" Target="../drawings/vmlDrawing39.vml"/><Relationship Id="rId6" Type="http://schemas.openxmlformats.org/officeDocument/2006/relationships/image" Target="../media/image152.wmf"/><Relationship Id="rId5" Type="http://schemas.openxmlformats.org/officeDocument/2006/relationships/oleObject" Target="../embeddings/oleObject133.bin"/><Relationship Id="rId4" Type="http://schemas.openxmlformats.org/officeDocument/2006/relationships/image" Target="../media/image154.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56.wmf"/><Relationship Id="rId5" Type="http://schemas.openxmlformats.org/officeDocument/2006/relationships/oleObject" Target="../embeddings/oleObject136.bin"/><Relationship Id="rId4" Type="http://schemas.openxmlformats.org/officeDocument/2006/relationships/image" Target="../media/image155.wmf"/></Relationships>
</file>

<file path=ppt/slides/_rels/slide53.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61.wmf"/><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158.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40.bin"/><Relationship Id="rId14" Type="http://schemas.openxmlformats.org/officeDocument/2006/relationships/image" Target="../media/image162.wmf"/></Relationships>
</file>

<file path=ppt/slides/_rels/slide54.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164.wmf"/><Relationship Id="rId5" Type="http://schemas.openxmlformats.org/officeDocument/2006/relationships/oleObject" Target="../embeddings/oleObject144.bin"/><Relationship Id="rId4" Type="http://schemas.openxmlformats.org/officeDocument/2006/relationships/image" Target="../media/image16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image" Target="../media/image167.wmf"/><Relationship Id="rId5" Type="http://schemas.openxmlformats.org/officeDocument/2006/relationships/oleObject" Target="../embeddings/oleObject147.bin"/><Relationship Id="rId4" Type="http://schemas.openxmlformats.org/officeDocument/2006/relationships/image" Target="../media/image16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14.xml"/><Relationship Id="rId1" Type="http://schemas.openxmlformats.org/officeDocument/2006/relationships/vmlDrawing" Target="../drawings/vmlDrawing44.vml"/><Relationship Id="rId4" Type="http://schemas.openxmlformats.org/officeDocument/2006/relationships/image" Target="../media/image168.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vmlDrawing" Target="../drawings/vmlDrawing45.vml"/><Relationship Id="rId6" Type="http://schemas.openxmlformats.org/officeDocument/2006/relationships/image" Target="../media/image169.wmf"/><Relationship Id="rId5" Type="http://schemas.openxmlformats.org/officeDocument/2006/relationships/oleObject" Target="../embeddings/oleObject149.bin"/><Relationship Id="rId4" Type="http://schemas.openxmlformats.org/officeDocument/2006/relationships/image" Target="../media/image170.png"/></Relationships>
</file>

<file path=ppt/slides/_rels/slide59.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172.wmf"/><Relationship Id="rId5" Type="http://schemas.openxmlformats.org/officeDocument/2006/relationships/oleObject" Target="../embeddings/oleObject151.bin"/><Relationship Id="rId4" Type="http://schemas.openxmlformats.org/officeDocument/2006/relationships/image" Target="../media/image171.wmf"/></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14.xml"/><Relationship Id="rId1" Type="http://schemas.openxmlformats.org/officeDocument/2006/relationships/vmlDrawing" Target="../drawings/vmlDrawing47.vml"/><Relationship Id="rId6" Type="http://schemas.openxmlformats.org/officeDocument/2006/relationships/image" Target="../media/image175.wmf"/><Relationship Id="rId5" Type="http://schemas.openxmlformats.org/officeDocument/2006/relationships/oleObject" Target="../embeddings/oleObject154.bin"/><Relationship Id="rId4" Type="http://schemas.openxmlformats.org/officeDocument/2006/relationships/image" Target="../media/image17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14.xml"/><Relationship Id="rId1" Type="http://schemas.openxmlformats.org/officeDocument/2006/relationships/vmlDrawing" Target="../drawings/vmlDrawing48.vml"/><Relationship Id="rId4" Type="http://schemas.openxmlformats.org/officeDocument/2006/relationships/image" Target="../media/image177.wmf"/></Relationships>
</file>

<file path=ppt/slides/_rels/slide62.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62.bin"/><Relationship Id="rId18" Type="http://schemas.openxmlformats.org/officeDocument/2006/relationships/image" Target="../media/image185.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82.wmf"/><Relationship Id="rId17" Type="http://schemas.openxmlformats.org/officeDocument/2006/relationships/oleObject" Target="../embeddings/oleObject164.bin"/><Relationship Id="rId2" Type="http://schemas.openxmlformats.org/officeDocument/2006/relationships/slideLayout" Target="../slideLayouts/slideLayout14.xml"/><Relationship Id="rId16" Type="http://schemas.openxmlformats.org/officeDocument/2006/relationships/image" Target="../media/image184.wmf"/><Relationship Id="rId1" Type="http://schemas.openxmlformats.org/officeDocument/2006/relationships/vmlDrawing" Target="../drawings/vmlDrawing49.vml"/><Relationship Id="rId6" Type="http://schemas.openxmlformats.org/officeDocument/2006/relationships/image" Target="../media/image179.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60.bin"/><Relationship Id="rId14" Type="http://schemas.openxmlformats.org/officeDocument/2006/relationships/image" Target="../media/image18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14.xml"/><Relationship Id="rId1" Type="http://schemas.openxmlformats.org/officeDocument/2006/relationships/vmlDrawing" Target="../drawings/vmlDrawing50.vml"/><Relationship Id="rId4" Type="http://schemas.openxmlformats.org/officeDocument/2006/relationships/image" Target="../media/image18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188.wmf"/><Relationship Id="rId5" Type="http://schemas.openxmlformats.org/officeDocument/2006/relationships/oleObject" Target="../embeddings/oleObject167.bin"/><Relationship Id="rId4" Type="http://schemas.openxmlformats.org/officeDocument/2006/relationships/image" Target="../media/image187.wmf"/></Relationships>
</file>

<file path=ppt/slides/_rels/slide65.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14.xml"/><Relationship Id="rId1" Type="http://schemas.openxmlformats.org/officeDocument/2006/relationships/vmlDrawing" Target="../drawings/vmlDrawing52.vml"/><Relationship Id="rId6" Type="http://schemas.openxmlformats.org/officeDocument/2006/relationships/image" Target="../media/image190.wmf"/><Relationship Id="rId5" Type="http://schemas.openxmlformats.org/officeDocument/2006/relationships/oleObject" Target="../embeddings/oleObject169.bin"/><Relationship Id="rId4" Type="http://schemas.openxmlformats.org/officeDocument/2006/relationships/image" Target="../media/image189.wmf"/></Relationships>
</file>

<file path=ppt/slides/_rels/slide66.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14.xml"/><Relationship Id="rId1" Type="http://schemas.openxmlformats.org/officeDocument/2006/relationships/vmlDrawing" Target="../drawings/vmlDrawing53.vml"/><Relationship Id="rId6" Type="http://schemas.openxmlformats.org/officeDocument/2006/relationships/image" Target="../media/image193.wmf"/><Relationship Id="rId5" Type="http://schemas.openxmlformats.org/officeDocument/2006/relationships/oleObject" Target="../embeddings/oleObject172.bin"/><Relationship Id="rId4" Type="http://schemas.openxmlformats.org/officeDocument/2006/relationships/image" Target="../media/image192.wmf"/></Relationships>
</file>

<file path=ppt/slides/_rels/slide67.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79.bin"/><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99.wmf"/><Relationship Id="rId2" Type="http://schemas.openxmlformats.org/officeDocument/2006/relationships/slideLayout" Target="../slideLayouts/slideLayout14.xml"/><Relationship Id="rId1" Type="http://schemas.openxmlformats.org/officeDocument/2006/relationships/vmlDrawing" Target="../drawings/vmlDrawing54.vml"/><Relationship Id="rId6" Type="http://schemas.openxmlformats.org/officeDocument/2006/relationships/image" Target="../media/image196.wmf"/><Relationship Id="rId11" Type="http://schemas.openxmlformats.org/officeDocument/2006/relationships/oleObject" Target="../embeddings/oleObject178.bin"/><Relationship Id="rId5" Type="http://schemas.openxmlformats.org/officeDocument/2006/relationships/oleObject" Target="../embeddings/oleObject175.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177.bin"/><Relationship Id="rId14" Type="http://schemas.openxmlformats.org/officeDocument/2006/relationships/image" Target="../media/image20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14.xml"/><Relationship Id="rId1" Type="http://schemas.openxmlformats.org/officeDocument/2006/relationships/vmlDrawing" Target="../drawings/vmlDrawing55.vml"/><Relationship Id="rId6" Type="http://schemas.openxmlformats.org/officeDocument/2006/relationships/image" Target="../media/image202.wmf"/><Relationship Id="rId5" Type="http://schemas.openxmlformats.org/officeDocument/2006/relationships/oleObject" Target="../embeddings/oleObject181.bin"/><Relationship Id="rId4" Type="http://schemas.openxmlformats.org/officeDocument/2006/relationships/image" Target="../media/image20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14.xml"/><Relationship Id="rId1" Type="http://schemas.openxmlformats.org/officeDocument/2006/relationships/vmlDrawing" Target="../drawings/vmlDrawing56.vml"/><Relationship Id="rId6" Type="http://schemas.openxmlformats.org/officeDocument/2006/relationships/image" Target="../media/image204.wmf"/><Relationship Id="rId5" Type="http://schemas.openxmlformats.org/officeDocument/2006/relationships/oleObject" Target="../embeddings/oleObject183.bin"/><Relationship Id="rId4" Type="http://schemas.openxmlformats.org/officeDocument/2006/relationships/image" Target="../media/image20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70.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14.xml"/><Relationship Id="rId1" Type="http://schemas.openxmlformats.org/officeDocument/2006/relationships/vmlDrawing" Target="../drawings/vmlDrawing57.vml"/><Relationship Id="rId6" Type="http://schemas.openxmlformats.org/officeDocument/2006/relationships/image" Target="../media/image206.wmf"/><Relationship Id="rId5" Type="http://schemas.openxmlformats.org/officeDocument/2006/relationships/oleObject" Target="../embeddings/oleObject185.bin"/><Relationship Id="rId4" Type="http://schemas.openxmlformats.org/officeDocument/2006/relationships/image" Target="../media/image205.wmf"/></Relationships>
</file>

<file path=ppt/slides/_rels/slide71.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14.xml"/><Relationship Id="rId1" Type="http://schemas.openxmlformats.org/officeDocument/2006/relationships/vmlDrawing" Target="../drawings/vmlDrawing58.vml"/><Relationship Id="rId6" Type="http://schemas.openxmlformats.org/officeDocument/2006/relationships/image" Target="../media/image209.wmf"/><Relationship Id="rId5" Type="http://schemas.openxmlformats.org/officeDocument/2006/relationships/oleObject" Target="../embeddings/oleObject188.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190.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notesSlide" Target="../notesSlides/notesSlide7.xml"/><Relationship Id="rId7" Type="http://schemas.openxmlformats.org/officeDocument/2006/relationships/image" Target="../media/image213.wmf"/><Relationship Id="rId2" Type="http://schemas.openxmlformats.org/officeDocument/2006/relationships/slideLayout" Target="../slideLayouts/slideLayout14.xml"/><Relationship Id="rId1" Type="http://schemas.openxmlformats.org/officeDocument/2006/relationships/vmlDrawing" Target="../drawings/vmlDrawing59.vml"/><Relationship Id="rId6" Type="http://schemas.openxmlformats.org/officeDocument/2006/relationships/oleObject" Target="../embeddings/oleObject192.bin"/><Relationship Id="rId11" Type="http://schemas.openxmlformats.org/officeDocument/2006/relationships/image" Target="../media/image215.wmf"/><Relationship Id="rId5" Type="http://schemas.openxmlformats.org/officeDocument/2006/relationships/image" Target="../media/image212.wmf"/><Relationship Id="rId10" Type="http://schemas.openxmlformats.org/officeDocument/2006/relationships/oleObject" Target="../embeddings/oleObject194.bin"/><Relationship Id="rId4" Type="http://schemas.openxmlformats.org/officeDocument/2006/relationships/oleObject" Target="../embeddings/oleObject191.bin"/><Relationship Id="rId9" Type="http://schemas.openxmlformats.org/officeDocument/2006/relationships/image" Target="../media/image214.wmf"/></Relationships>
</file>

<file path=ppt/slides/_rels/slide73.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14.xml"/><Relationship Id="rId1" Type="http://schemas.openxmlformats.org/officeDocument/2006/relationships/vmlDrawing" Target="../drawings/vmlDrawing60.vml"/><Relationship Id="rId6" Type="http://schemas.openxmlformats.org/officeDocument/2006/relationships/image" Target="../media/image217.wmf"/><Relationship Id="rId5" Type="http://schemas.openxmlformats.org/officeDocument/2006/relationships/oleObject" Target="../embeddings/oleObject196.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198.bin"/></Relationships>
</file>

<file path=ppt/slides/_rels/slide74.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224.wmf"/><Relationship Id="rId2" Type="http://schemas.openxmlformats.org/officeDocument/2006/relationships/slideLayout" Target="../slideLayouts/slideLayout14.xml"/><Relationship Id="rId1" Type="http://schemas.openxmlformats.org/officeDocument/2006/relationships/vmlDrawing" Target="../drawings/vmlDrawing61.vml"/><Relationship Id="rId6" Type="http://schemas.openxmlformats.org/officeDocument/2006/relationships/image" Target="../media/image221.w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0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notesSlide" Target="../notesSlides/notesSlide8.xml"/><Relationship Id="rId7" Type="http://schemas.openxmlformats.org/officeDocument/2006/relationships/oleObject" Target="../embeddings/oleObject205.bin"/><Relationship Id="rId2" Type="http://schemas.openxmlformats.org/officeDocument/2006/relationships/slideLayout" Target="../slideLayouts/slideLayout13.xml"/><Relationship Id="rId1" Type="http://schemas.openxmlformats.org/officeDocument/2006/relationships/vmlDrawing" Target="../drawings/vmlDrawing62.vml"/><Relationship Id="rId6" Type="http://schemas.openxmlformats.org/officeDocument/2006/relationships/image" Target="../media/image225.wmf"/><Relationship Id="rId5" Type="http://schemas.openxmlformats.org/officeDocument/2006/relationships/oleObject" Target="../embeddings/oleObject204.bin"/><Relationship Id="rId4" Type="http://schemas.openxmlformats.org/officeDocument/2006/relationships/image" Target="../media/image227.png"/></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14.xml"/><Relationship Id="rId1" Type="http://schemas.openxmlformats.org/officeDocument/2006/relationships/vmlDrawing" Target="../drawings/vmlDrawing63.vml"/><Relationship Id="rId6" Type="http://schemas.openxmlformats.org/officeDocument/2006/relationships/image" Target="../media/image229.wmf"/><Relationship Id="rId5" Type="http://schemas.openxmlformats.org/officeDocument/2006/relationships/oleObject" Target="../embeddings/oleObject207.bin"/><Relationship Id="rId4" Type="http://schemas.openxmlformats.org/officeDocument/2006/relationships/image" Target="../media/image228.wmf"/></Relationships>
</file>

<file path=ppt/slides/_rels/slide7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4.bin"/></Relationships>
</file>

<file path=ppt/slides/_rels/slide80.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14.xml"/><Relationship Id="rId1" Type="http://schemas.openxmlformats.org/officeDocument/2006/relationships/vmlDrawing" Target="../drawings/vmlDrawing64.vml"/><Relationship Id="rId6" Type="http://schemas.openxmlformats.org/officeDocument/2006/relationships/image" Target="../media/image234.wmf"/><Relationship Id="rId5" Type="http://schemas.openxmlformats.org/officeDocument/2006/relationships/oleObject" Target="../embeddings/oleObject209.bin"/><Relationship Id="rId10" Type="http://schemas.openxmlformats.org/officeDocument/2006/relationships/image" Target="../media/image236.wmf"/><Relationship Id="rId4" Type="http://schemas.openxmlformats.org/officeDocument/2006/relationships/image" Target="../media/image233.wmf"/><Relationship Id="rId9" Type="http://schemas.openxmlformats.org/officeDocument/2006/relationships/oleObject" Target="../embeddings/oleObject211.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14.xml"/><Relationship Id="rId1" Type="http://schemas.openxmlformats.org/officeDocument/2006/relationships/vmlDrawing" Target="../drawings/vmlDrawing65.vml"/><Relationship Id="rId6" Type="http://schemas.openxmlformats.org/officeDocument/2006/relationships/image" Target="../media/image238.wmf"/><Relationship Id="rId5" Type="http://schemas.openxmlformats.org/officeDocument/2006/relationships/oleObject" Target="../embeddings/oleObject213.bin"/><Relationship Id="rId4" Type="http://schemas.openxmlformats.org/officeDocument/2006/relationships/image" Target="../media/image237.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14.xml"/><Relationship Id="rId1" Type="http://schemas.openxmlformats.org/officeDocument/2006/relationships/vmlDrawing" Target="../drawings/vmlDrawing66.vml"/><Relationship Id="rId4" Type="http://schemas.openxmlformats.org/officeDocument/2006/relationships/image" Target="../media/image239.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14.xml"/><Relationship Id="rId1" Type="http://schemas.openxmlformats.org/officeDocument/2006/relationships/vmlDrawing" Target="../drawings/vmlDrawing67.vml"/><Relationship Id="rId4" Type="http://schemas.openxmlformats.org/officeDocument/2006/relationships/image" Target="../media/image240.wmf"/></Relationships>
</file>

<file path=ppt/slides/_rels/slide85.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notesSlide" Target="../notesSlides/notesSlide12.xml"/><Relationship Id="rId7" Type="http://schemas.openxmlformats.org/officeDocument/2006/relationships/oleObject" Target="../embeddings/oleObject217.bin"/><Relationship Id="rId2" Type="http://schemas.openxmlformats.org/officeDocument/2006/relationships/slideLayout" Target="../slideLayouts/slideLayout14.xml"/><Relationship Id="rId1" Type="http://schemas.openxmlformats.org/officeDocument/2006/relationships/vmlDrawing" Target="../drawings/vmlDrawing68.vml"/><Relationship Id="rId6" Type="http://schemas.openxmlformats.org/officeDocument/2006/relationships/image" Target="../media/image241.wmf"/><Relationship Id="rId5" Type="http://schemas.openxmlformats.org/officeDocument/2006/relationships/oleObject" Target="../embeddings/oleObject216.bin"/><Relationship Id="rId10" Type="http://schemas.openxmlformats.org/officeDocument/2006/relationships/image" Target="../media/image243.wmf"/><Relationship Id="rId4" Type="http://schemas.openxmlformats.org/officeDocument/2006/relationships/image" Target="../media/image244.png"/><Relationship Id="rId9" Type="http://schemas.openxmlformats.org/officeDocument/2006/relationships/oleObject" Target="../embeddings/oleObject218.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14.xml"/><Relationship Id="rId1" Type="http://schemas.openxmlformats.org/officeDocument/2006/relationships/vmlDrawing" Target="../drawings/vmlDrawing69.vml"/><Relationship Id="rId4" Type="http://schemas.openxmlformats.org/officeDocument/2006/relationships/image" Target="../media/image245.w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vmlDrawing" Target="../drawings/vmlDrawing70.vml"/><Relationship Id="rId6" Type="http://schemas.openxmlformats.org/officeDocument/2006/relationships/image" Target="../media/image246.wmf"/><Relationship Id="rId5" Type="http://schemas.openxmlformats.org/officeDocument/2006/relationships/oleObject" Target="../embeddings/oleObject220.bin"/><Relationship Id="rId4" Type="http://schemas.openxmlformats.org/officeDocument/2006/relationships/image" Target="../media/image247.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14.xml"/><Relationship Id="rId1" Type="http://schemas.openxmlformats.org/officeDocument/2006/relationships/vmlDrawing" Target="../drawings/vmlDrawing71.vml"/><Relationship Id="rId4" Type="http://schemas.openxmlformats.org/officeDocument/2006/relationships/image" Target="../media/image248.wmf"/></Relationships>
</file>

<file path=ppt/slides/_rels/slide89.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14.xml"/><Relationship Id="rId1" Type="http://schemas.openxmlformats.org/officeDocument/2006/relationships/vmlDrawing" Target="../drawings/vmlDrawing72.vml"/><Relationship Id="rId6" Type="http://schemas.openxmlformats.org/officeDocument/2006/relationships/image" Target="../media/image250.wmf"/><Relationship Id="rId5" Type="http://schemas.openxmlformats.org/officeDocument/2006/relationships/oleObject" Target="../embeddings/oleObject223.bin"/><Relationship Id="rId4" Type="http://schemas.openxmlformats.org/officeDocument/2006/relationships/image" Target="../media/image24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90.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14.xml"/><Relationship Id="rId1" Type="http://schemas.openxmlformats.org/officeDocument/2006/relationships/vmlDrawing" Target="../drawings/vmlDrawing73.vml"/><Relationship Id="rId6" Type="http://schemas.openxmlformats.org/officeDocument/2006/relationships/image" Target="../media/image253.wmf"/><Relationship Id="rId5" Type="http://schemas.openxmlformats.org/officeDocument/2006/relationships/oleObject" Target="../embeddings/oleObject226.bin"/><Relationship Id="rId4" Type="http://schemas.openxmlformats.org/officeDocument/2006/relationships/image" Target="../media/image25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14.xml"/><Relationship Id="rId1" Type="http://schemas.openxmlformats.org/officeDocument/2006/relationships/vmlDrawing" Target="../drawings/vmlDrawing74.vml"/><Relationship Id="rId6" Type="http://schemas.openxmlformats.org/officeDocument/2006/relationships/image" Target="../media/image256.wmf"/><Relationship Id="rId5" Type="http://schemas.openxmlformats.org/officeDocument/2006/relationships/oleObject" Target="../embeddings/oleObject229.bin"/><Relationship Id="rId4" Type="http://schemas.openxmlformats.org/officeDocument/2006/relationships/image" Target="../media/image255.wmf"/></Relationships>
</file>

<file path=ppt/slides/_rels/slide92.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slideLayout" Target="../slideLayouts/slideLayout8.xml"/><Relationship Id="rId1" Type="http://schemas.openxmlformats.org/officeDocument/2006/relationships/vmlDrawing" Target="../drawings/vmlDrawing75.vml"/><Relationship Id="rId5" Type="http://schemas.openxmlformats.org/officeDocument/2006/relationships/image" Target="../media/image257.wmf"/><Relationship Id="rId4" Type="http://schemas.openxmlformats.org/officeDocument/2006/relationships/oleObject" Target="../embeddings/oleObject230.bin"/></Relationships>
</file>

<file path=ppt/slides/_rels/slide93.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14.xml"/><Relationship Id="rId1" Type="http://schemas.openxmlformats.org/officeDocument/2006/relationships/vmlDrawing" Target="../drawings/vmlDrawing76.vml"/><Relationship Id="rId6" Type="http://schemas.openxmlformats.org/officeDocument/2006/relationships/image" Target="../media/image260.wmf"/><Relationship Id="rId5" Type="http://schemas.openxmlformats.org/officeDocument/2006/relationships/oleObject" Target="../embeddings/oleObject232.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34.bin"/></Relationships>
</file>

<file path=ppt/slides/_rels/slide94.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67.wmf"/><Relationship Id="rId2" Type="http://schemas.openxmlformats.org/officeDocument/2006/relationships/slideLayout" Target="../slideLayouts/slideLayout14.xml"/><Relationship Id="rId1" Type="http://schemas.openxmlformats.org/officeDocument/2006/relationships/vmlDrawing" Target="../drawings/vmlDrawing77.vml"/><Relationship Id="rId6" Type="http://schemas.openxmlformats.org/officeDocument/2006/relationships/image" Target="../media/image264.wmf"/><Relationship Id="rId11" Type="http://schemas.openxmlformats.org/officeDocument/2006/relationships/oleObject" Target="../embeddings/oleObject239.bin"/><Relationship Id="rId5" Type="http://schemas.openxmlformats.org/officeDocument/2006/relationships/oleObject" Target="../embeddings/oleObject236.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238.bin"/></Relationships>
</file>

<file path=ppt/slides/_rels/slide95.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14.xml"/><Relationship Id="rId1" Type="http://schemas.openxmlformats.org/officeDocument/2006/relationships/vmlDrawing" Target="../drawings/vmlDrawing78.vml"/><Relationship Id="rId6" Type="http://schemas.openxmlformats.org/officeDocument/2006/relationships/image" Target="../media/image269.wmf"/><Relationship Id="rId5" Type="http://schemas.openxmlformats.org/officeDocument/2006/relationships/oleObject" Target="../embeddings/oleObject241.bin"/><Relationship Id="rId10" Type="http://schemas.openxmlformats.org/officeDocument/2006/relationships/image" Target="../media/image271.wmf"/><Relationship Id="rId4" Type="http://schemas.openxmlformats.org/officeDocument/2006/relationships/image" Target="../media/image268.wmf"/><Relationship Id="rId9" Type="http://schemas.openxmlformats.org/officeDocument/2006/relationships/oleObject" Target="../embeddings/oleObject243.bin"/></Relationships>
</file>

<file path=ppt/slides/_rels/slide96.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244.bin"/><Relationship Id="rId7" Type="http://schemas.openxmlformats.org/officeDocument/2006/relationships/oleObject" Target="../embeddings/oleObject246.bin"/><Relationship Id="rId2" Type="http://schemas.openxmlformats.org/officeDocument/2006/relationships/slideLayout" Target="../slideLayouts/slideLayout14.xml"/><Relationship Id="rId1" Type="http://schemas.openxmlformats.org/officeDocument/2006/relationships/vmlDrawing" Target="../drawings/vmlDrawing79.vml"/><Relationship Id="rId6" Type="http://schemas.openxmlformats.org/officeDocument/2006/relationships/image" Target="../media/image273.wmf"/><Relationship Id="rId5" Type="http://schemas.openxmlformats.org/officeDocument/2006/relationships/oleObject" Target="../embeddings/oleObject245.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47.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14.xml"/><Relationship Id="rId1" Type="http://schemas.openxmlformats.org/officeDocument/2006/relationships/vmlDrawing" Target="../drawings/vmlDrawing80.vml"/><Relationship Id="rId4" Type="http://schemas.openxmlformats.org/officeDocument/2006/relationships/image" Target="../media/image276.w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51.bin"/><Relationship Id="rId13" Type="http://schemas.openxmlformats.org/officeDocument/2006/relationships/image" Target="../media/image281.wmf"/><Relationship Id="rId3" Type="http://schemas.openxmlformats.org/officeDocument/2006/relationships/notesSlide" Target="../notesSlides/notesSlide14.xml"/><Relationship Id="rId7" Type="http://schemas.openxmlformats.org/officeDocument/2006/relationships/image" Target="../media/image278.wmf"/><Relationship Id="rId12" Type="http://schemas.openxmlformats.org/officeDocument/2006/relationships/oleObject" Target="../embeddings/oleObject253.bin"/><Relationship Id="rId17" Type="http://schemas.openxmlformats.org/officeDocument/2006/relationships/image" Target="../media/image283.wmf"/><Relationship Id="rId2" Type="http://schemas.openxmlformats.org/officeDocument/2006/relationships/slideLayout" Target="../slideLayouts/slideLayout14.xml"/><Relationship Id="rId16" Type="http://schemas.openxmlformats.org/officeDocument/2006/relationships/oleObject" Target="../embeddings/oleObject255.bin"/><Relationship Id="rId1" Type="http://schemas.openxmlformats.org/officeDocument/2006/relationships/vmlDrawing" Target="../drawings/vmlDrawing81.vml"/><Relationship Id="rId6" Type="http://schemas.openxmlformats.org/officeDocument/2006/relationships/oleObject" Target="../embeddings/oleObject250.bin"/><Relationship Id="rId11" Type="http://schemas.openxmlformats.org/officeDocument/2006/relationships/image" Target="../media/image280.wmf"/><Relationship Id="rId5" Type="http://schemas.openxmlformats.org/officeDocument/2006/relationships/image" Target="../media/image277.wmf"/><Relationship Id="rId15" Type="http://schemas.openxmlformats.org/officeDocument/2006/relationships/image" Target="../media/image282.wmf"/><Relationship Id="rId10" Type="http://schemas.openxmlformats.org/officeDocument/2006/relationships/oleObject" Target="../embeddings/oleObject252.bin"/><Relationship Id="rId4" Type="http://schemas.openxmlformats.org/officeDocument/2006/relationships/oleObject" Target="../embeddings/oleObject249.bin"/><Relationship Id="rId9" Type="http://schemas.openxmlformats.org/officeDocument/2006/relationships/image" Target="../media/image279.wmf"/><Relationship Id="rId14" Type="http://schemas.openxmlformats.org/officeDocument/2006/relationships/oleObject" Target="../embeddings/oleObject254.bin"/></Relationships>
</file>

<file path=ppt/slides/_rels/slide99.xml.rels><?xml version="1.0" encoding="UTF-8" standalone="yes"?>
<Relationships xmlns="http://schemas.openxmlformats.org/package/2006/relationships"><Relationship Id="rId3" Type="http://schemas.openxmlformats.org/officeDocument/2006/relationships/image" Target="../media/image284.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28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16</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Integrals and Vector Fields</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239552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(2 of 8)</a:t>
            </a:r>
            <a:endParaRPr lang="en-IN" dirty="0"/>
          </a:p>
        </p:txBody>
      </p:sp>
      <p:pic>
        <p:nvPicPr>
          <p:cNvPr id="6" name="Content Placeholder 5" descr="An x y z plane displays two vectors, C sub 1 and C sub 2. C sub 1 extends from the origin to (1, 1, 0). C sub 2 extends from (1, 1, 0) to (1, 1, 1).">
            <a:extLst>
              <a:ext uri="{FF2B5EF4-FFF2-40B4-BE49-F238E27FC236}">
                <a16:creationId xmlns:a16="http://schemas.microsoft.com/office/drawing/2014/main" id="{0ADD0F80-4445-4835-8028-B4495E8B71DD}"/>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438400" y="1840885"/>
            <a:ext cx="4114800" cy="3176229"/>
          </a:xfrm>
        </p:spPr>
      </p:pic>
      <p:sp>
        <p:nvSpPr>
          <p:cNvPr id="3" name="Content Placeholder 2"/>
          <p:cNvSpPr>
            <a:spLocks noGrp="1"/>
          </p:cNvSpPr>
          <p:nvPr>
            <p:ph idx="1"/>
          </p:nvPr>
        </p:nvSpPr>
        <p:spPr>
          <a:xfrm>
            <a:off x="457200" y="5562600"/>
            <a:ext cx="7696200" cy="609599"/>
          </a:xfrm>
        </p:spPr>
        <p:txBody>
          <a:bodyPr/>
          <a:lstStyle/>
          <a:p>
            <a:pPr marL="0" indent="0">
              <a:buNone/>
            </a:pPr>
            <a:r>
              <a:rPr lang="en-US" dirty="0"/>
              <a:t>The path of integration in the following Example.</a:t>
            </a:r>
            <a:endParaRPr lang="en-IN" dirty="0"/>
          </a:p>
        </p:txBody>
      </p:sp>
    </p:spTree>
    <p:extLst>
      <p:ext uri="{BB962C8B-B14F-4D97-AF65-F5344CB8AC3E}">
        <p14:creationId xmlns:p14="http://schemas.microsoft.com/office/powerpoint/2010/main" val="419455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(3 of 8)</a:t>
            </a:r>
            <a:endParaRPr lang="en-IN" sz="2000" dirty="0"/>
          </a:p>
        </p:txBody>
      </p:sp>
      <p:sp>
        <p:nvSpPr>
          <p:cNvPr id="3" name="Content Placeholder 2"/>
          <p:cNvSpPr>
            <a:spLocks noGrp="1"/>
          </p:cNvSpPr>
          <p:nvPr>
            <p:ph idx="1"/>
          </p:nvPr>
        </p:nvSpPr>
        <p:spPr>
          <a:xfrm>
            <a:off x="457200" y="1600201"/>
            <a:ext cx="7924800" cy="895350"/>
          </a:xfrm>
        </p:spPr>
        <p:txBody>
          <a:bodyPr/>
          <a:lstStyle/>
          <a:p>
            <a:pPr marL="0" indent="0">
              <a:buNone/>
            </a:pPr>
            <a:r>
              <a:rPr lang="en-US" sz="2400" b="1" dirty="0"/>
              <a:t>Example: </a:t>
            </a:r>
            <a:r>
              <a:rPr lang="en-US" sz="2400" dirty="0"/>
              <a:t>The Figure above shows another path from the origin to (1, 1, 1), formed from two line</a:t>
            </a:r>
            <a:endParaRPr lang="en-IN" sz="2400" dirty="0"/>
          </a:p>
        </p:txBody>
      </p:sp>
      <p:sp>
        <p:nvSpPr>
          <p:cNvPr id="24" name="Content Placeholder 23"/>
          <p:cNvSpPr>
            <a:spLocks noGrp="1"/>
          </p:cNvSpPr>
          <p:nvPr>
            <p:ph idx="1"/>
          </p:nvPr>
        </p:nvSpPr>
        <p:spPr>
          <a:xfrm>
            <a:off x="457200" y="2557481"/>
            <a:ext cx="1752600" cy="483175"/>
          </a:xfrm>
        </p:spPr>
        <p:txBody>
          <a:bodyPr/>
          <a:lstStyle/>
          <a:p>
            <a:pPr marL="0" indent="0">
              <a:buNone/>
            </a:pPr>
            <a:r>
              <a:rPr lang="en-US" sz="2400" dirty="0"/>
              <a:t>segments</a:t>
            </a:r>
            <a:endParaRPr lang="en-IN" sz="2400" dirty="0"/>
          </a:p>
        </p:txBody>
      </p:sp>
      <p:graphicFrame>
        <p:nvGraphicFramePr>
          <p:cNvPr id="25" name="Object 24" descr="C sub 1 and C sub 2"/>
          <p:cNvGraphicFramePr>
            <a:graphicFrameLocks noChangeAspect="1"/>
          </p:cNvGraphicFramePr>
          <p:nvPr/>
        </p:nvGraphicFramePr>
        <p:xfrm>
          <a:off x="2286000" y="2593505"/>
          <a:ext cx="1549400" cy="431800"/>
        </p:xfrm>
        <a:graphic>
          <a:graphicData uri="http://schemas.openxmlformats.org/presentationml/2006/ole">
            <mc:AlternateContent xmlns:mc="http://schemas.openxmlformats.org/markup-compatibility/2006">
              <mc:Choice xmlns:v="urn:schemas-microsoft-com:vml" Requires="v">
                <p:oleObj spid="_x0000_s90150" name="Equation" r:id="rId3" imgW="1549080" imgH="431640" progId="Equation.DSMT4">
                  <p:embed/>
                </p:oleObj>
              </mc:Choice>
              <mc:Fallback>
                <p:oleObj name="Equation" r:id="rId3" imgW="1549080" imgH="431640" progId="Equation.DSMT4">
                  <p:embed/>
                  <p:pic>
                    <p:nvPicPr>
                      <p:cNvPr id="25" name="Object 24" descr="C sub 1 and C sub 2"/>
                      <p:cNvPicPr/>
                      <p:nvPr/>
                    </p:nvPicPr>
                    <p:blipFill>
                      <a:blip r:embed="rId4"/>
                      <a:stretch>
                        <a:fillRect/>
                      </a:stretch>
                    </p:blipFill>
                    <p:spPr>
                      <a:xfrm>
                        <a:off x="2286000" y="2593505"/>
                        <a:ext cx="1549400" cy="431800"/>
                      </a:xfrm>
                      <a:prstGeom prst="rect">
                        <a:avLst/>
                      </a:prstGeom>
                    </p:spPr>
                  </p:pic>
                </p:oleObj>
              </mc:Fallback>
            </mc:AlternateContent>
          </a:graphicData>
        </a:graphic>
      </p:graphicFrame>
      <p:sp>
        <p:nvSpPr>
          <p:cNvPr id="27" name="Content Placeholder 26"/>
          <p:cNvSpPr>
            <a:spLocks noGrp="1"/>
          </p:cNvSpPr>
          <p:nvPr>
            <p:ph idx="1"/>
          </p:nvPr>
        </p:nvSpPr>
        <p:spPr>
          <a:xfrm>
            <a:off x="3940628" y="2564476"/>
            <a:ext cx="1603829" cy="487195"/>
          </a:xfrm>
        </p:spPr>
        <p:txBody>
          <a:bodyPr/>
          <a:lstStyle/>
          <a:p>
            <a:pPr marL="0" indent="0">
              <a:buNone/>
            </a:pPr>
            <a:r>
              <a:rPr lang="en-US" sz="2400" dirty="0"/>
              <a:t>Integrate</a:t>
            </a:r>
            <a:endParaRPr lang="en-IN" sz="2400" dirty="0"/>
          </a:p>
        </p:txBody>
      </p:sp>
      <p:graphicFrame>
        <p:nvGraphicFramePr>
          <p:cNvPr id="28" name="Object 27" descr="f of x, y, and z = x minus 3 y squared + z">
            <a:extLst>
              <a:ext uri="{FF2B5EF4-FFF2-40B4-BE49-F238E27FC236}">
                <a16:creationId xmlns:a16="http://schemas.microsoft.com/office/drawing/2014/main" id="{759A5B93-83E2-4660-A7F5-BB77D4552080}"/>
              </a:ext>
            </a:extLst>
          </p:cNvPr>
          <p:cNvGraphicFramePr>
            <a:graphicFrameLocks noChangeAspect="1"/>
          </p:cNvGraphicFramePr>
          <p:nvPr/>
        </p:nvGraphicFramePr>
        <p:xfrm>
          <a:off x="5590533" y="2582330"/>
          <a:ext cx="2943867" cy="460500"/>
        </p:xfrm>
        <a:graphic>
          <a:graphicData uri="http://schemas.openxmlformats.org/presentationml/2006/ole">
            <mc:AlternateContent xmlns:mc="http://schemas.openxmlformats.org/markup-compatibility/2006">
              <mc:Choice xmlns:v="urn:schemas-microsoft-com:vml" Requires="v">
                <p:oleObj spid="_x0000_s90151" name="Equation" r:id="rId5" imgW="3340080" imgH="482400" progId="Equation.DSMT4">
                  <p:embed/>
                </p:oleObj>
              </mc:Choice>
              <mc:Fallback>
                <p:oleObj name="Equation" r:id="rId5" imgW="3340080" imgH="482400" progId="Equation.DSMT4">
                  <p:embed/>
                  <p:pic>
                    <p:nvPicPr>
                      <p:cNvPr id="28" name="Object 27" descr="f of x, y, and z = x minus 3 y squared + z">
                        <a:extLst>
                          <a:ext uri="{FF2B5EF4-FFF2-40B4-BE49-F238E27FC236}">
                            <a16:creationId xmlns:a16="http://schemas.microsoft.com/office/drawing/2014/main" id="{759A5B93-83E2-4660-A7F5-BB77D4552080}"/>
                          </a:ext>
                        </a:extLst>
                      </p:cNvPr>
                      <p:cNvPicPr/>
                      <p:nvPr/>
                    </p:nvPicPr>
                    <p:blipFill>
                      <a:blip r:embed="rId6"/>
                      <a:stretch>
                        <a:fillRect/>
                      </a:stretch>
                    </p:blipFill>
                    <p:spPr>
                      <a:xfrm>
                        <a:off x="5590533" y="2582330"/>
                        <a:ext cx="2943867" cy="460500"/>
                      </a:xfrm>
                      <a:prstGeom prst="rect">
                        <a:avLst/>
                      </a:prstGeom>
                    </p:spPr>
                  </p:pic>
                </p:oleObj>
              </mc:Fallback>
            </mc:AlternateContent>
          </a:graphicData>
        </a:graphic>
      </p:graphicFrame>
      <p:sp>
        <p:nvSpPr>
          <p:cNvPr id="30" name="Content Placeholder 29"/>
          <p:cNvSpPr>
            <a:spLocks noGrp="1"/>
          </p:cNvSpPr>
          <p:nvPr>
            <p:ph idx="1"/>
          </p:nvPr>
        </p:nvSpPr>
        <p:spPr>
          <a:xfrm>
            <a:off x="457200" y="3107838"/>
            <a:ext cx="907143" cy="472038"/>
          </a:xfrm>
        </p:spPr>
        <p:txBody>
          <a:bodyPr/>
          <a:lstStyle/>
          <a:p>
            <a:pPr marL="0" indent="0">
              <a:buNone/>
            </a:pPr>
            <a:r>
              <a:rPr lang="en-US" sz="2400" dirty="0"/>
              <a:t>over</a:t>
            </a:r>
          </a:p>
        </p:txBody>
      </p:sp>
      <p:graphicFrame>
        <p:nvGraphicFramePr>
          <p:cNvPr id="31" name="Object 30" descr="union of C sub 1 and C sub 2.">
            <a:extLst>
              <a:ext uri="{FF2B5EF4-FFF2-40B4-BE49-F238E27FC236}">
                <a16:creationId xmlns:a16="http://schemas.microsoft.com/office/drawing/2014/main" id="{951C2D8F-A559-4D7B-B58F-318A1714242A}"/>
              </a:ext>
            </a:extLst>
          </p:cNvPr>
          <p:cNvGraphicFramePr>
            <a:graphicFrameLocks noChangeAspect="1"/>
          </p:cNvGraphicFramePr>
          <p:nvPr/>
        </p:nvGraphicFramePr>
        <p:xfrm>
          <a:off x="1418771" y="3151007"/>
          <a:ext cx="1098550" cy="420687"/>
        </p:xfrm>
        <a:graphic>
          <a:graphicData uri="http://schemas.openxmlformats.org/presentationml/2006/ole">
            <mc:AlternateContent xmlns:mc="http://schemas.openxmlformats.org/markup-compatibility/2006">
              <mc:Choice xmlns:v="urn:schemas-microsoft-com:vml" Requires="v">
                <p:oleObj spid="_x0000_s90152" name="Equation" r:id="rId7" imgW="1130040" imgH="431640" progId="Equation.DSMT4">
                  <p:embed/>
                </p:oleObj>
              </mc:Choice>
              <mc:Fallback>
                <p:oleObj name="Equation" r:id="rId7" imgW="1130040" imgH="431640" progId="Equation.DSMT4">
                  <p:embed/>
                  <p:pic>
                    <p:nvPicPr>
                      <p:cNvPr id="31" name="Object 30" descr="union of C sub 1 and C sub 2.">
                        <a:extLst>
                          <a:ext uri="{FF2B5EF4-FFF2-40B4-BE49-F238E27FC236}">
                            <a16:creationId xmlns:a16="http://schemas.microsoft.com/office/drawing/2014/main" id="{951C2D8F-A559-4D7B-B58F-318A1714242A}"/>
                          </a:ext>
                        </a:extLst>
                      </p:cNvPr>
                      <p:cNvPicPr/>
                      <p:nvPr/>
                    </p:nvPicPr>
                    <p:blipFill>
                      <a:blip r:embed="rId8"/>
                      <a:stretch>
                        <a:fillRect/>
                      </a:stretch>
                    </p:blipFill>
                    <p:spPr>
                      <a:xfrm>
                        <a:off x="1418771" y="3151007"/>
                        <a:ext cx="1098550" cy="420687"/>
                      </a:xfrm>
                      <a:prstGeom prst="rect">
                        <a:avLst/>
                      </a:prstGeom>
                    </p:spPr>
                  </p:pic>
                </p:oleObj>
              </mc:Fallback>
            </mc:AlternateContent>
          </a:graphicData>
        </a:graphic>
      </p:graphicFrame>
      <p:sp>
        <p:nvSpPr>
          <p:cNvPr id="33" name="Content Placeholder 32"/>
          <p:cNvSpPr>
            <a:spLocks noGrp="1"/>
          </p:cNvSpPr>
          <p:nvPr>
            <p:ph idx="1"/>
          </p:nvPr>
        </p:nvSpPr>
        <p:spPr>
          <a:xfrm>
            <a:off x="457200" y="3646051"/>
            <a:ext cx="7799935" cy="497251"/>
          </a:xfrm>
        </p:spPr>
        <p:txBody>
          <a:bodyPr/>
          <a:lstStyle/>
          <a:p>
            <a:pPr marL="0" indent="0">
              <a:buNone/>
            </a:pPr>
            <a:r>
              <a:rPr lang="en-US" sz="2400" b="1" dirty="0"/>
              <a:t>Solution: </a:t>
            </a:r>
            <a:r>
              <a:rPr lang="en-US" sz="2400" dirty="0"/>
              <a:t>We choose the simplest parametrizations</a:t>
            </a:r>
            <a:endParaRPr lang="en-IN" sz="2400" dirty="0"/>
          </a:p>
        </p:txBody>
      </p:sp>
      <p:sp>
        <p:nvSpPr>
          <p:cNvPr id="35" name="Content Placeholder 34"/>
          <p:cNvSpPr>
            <a:spLocks noGrp="1"/>
          </p:cNvSpPr>
          <p:nvPr>
            <p:ph idx="1"/>
          </p:nvPr>
        </p:nvSpPr>
        <p:spPr>
          <a:xfrm>
            <a:off x="457200" y="4200622"/>
            <a:ext cx="609600" cy="529754"/>
          </a:xfrm>
        </p:spPr>
        <p:txBody>
          <a:bodyPr/>
          <a:lstStyle/>
          <a:p>
            <a:pPr marL="0" indent="0">
              <a:buNone/>
            </a:pPr>
            <a:r>
              <a:rPr lang="en-US" sz="2400" dirty="0"/>
              <a:t>for</a:t>
            </a:r>
            <a:endParaRPr lang="en-IN" sz="2400" dirty="0"/>
          </a:p>
        </p:txBody>
      </p:sp>
      <p:graphicFrame>
        <p:nvGraphicFramePr>
          <p:cNvPr id="36" name="Object 35" descr="C sub 1 and C sub 2"/>
          <p:cNvGraphicFramePr>
            <a:graphicFrameLocks noChangeAspect="1"/>
          </p:cNvGraphicFramePr>
          <p:nvPr/>
        </p:nvGraphicFramePr>
        <p:xfrm>
          <a:off x="1143908" y="4251253"/>
          <a:ext cx="1473200" cy="431800"/>
        </p:xfrm>
        <a:graphic>
          <a:graphicData uri="http://schemas.openxmlformats.org/presentationml/2006/ole">
            <mc:AlternateContent xmlns:mc="http://schemas.openxmlformats.org/markup-compatibility/2006">
              <mc:Choice xmlns:v="urn:schemas-microsoft-com:vml" Requires="v">
                <p:oleObj spid="_x0000_s90153" name="Equation" r:id="rId9" imgW="1473120" imgH="431640" progId="Equation.DSMT4">
                  <p:embed/>
                </p:oleObj>
              </mc:Choice>
              <mc:Fallback>
                <p:oleObj name="Equation" r:id="rId9" imgW="1473120" imgH="431640" progId="Equation.DSMT4">
                  <p:embed/>
                  <p:pic>
                    <p:nvPicPr>
                      <p:cNvPr id="36" name="Object 35" descr="C sub 1 and C sub 2"/>
                      <p:cNvPicPr/>
                      <p:nvPr/>
                    </p:nvPicPr>
                    <p:blipFill>
                      <a:blip r:embed="rId10"/>
                      <a:stretch>
                        <a:fillRect/>
                      </a:stretch>
                    </p:blipFill>
                    <p:spPr>
                      <a:xfrm>
                        <a:off x="1143908" y="4251253"/>
                        <a:ext cx="1473200" cy="431800"/>
                      </a:xfrm>
                      <a:prstGeom prst="rect">
                        <a:avLst/>
                      </a:prstGeom>
                    </p:spPr>
                  </p:pic>
                </p:oleObj>
              </mc:Fallback>
            </mc:AlternateContent>
          </a:graphicData>
        </a:graphic>
      </p:graphicFrame>
      <p:sp>
        <p:nvSpPr>
          <p:cNvPr id="38" name="Content Placeholder 37"/>
          <p:cNvSpPr>
            <a:spLocks noGrp="1"/>
          </p:cNvSpPr>
          <p:nvPr>
            <p:ph idx="1"/>
          </p:nvPr>
        </p:nvSpPr>
        <p:spPr>
          <a:xfrm>
            <a:off x="2807608" y="4258356"/>
            <a:ext cx="5726792" cy="472019"/>
          </a:xfrm>
        </p:spPr>
        <p:txBody>
          <a:bodyPr/>
          <a:lstStyle/>
          <a:p>
            <a:pPr marL="0" indent="0">
              <a:buNone/>
            </a:pPr>
            <a:r>
              <a:rPr lang="en-US" sz="2400" dirty="0"/>
              <a:t>we can find, calculating the lengths</a:t>
            </a:r>
            <a:endParaRPr lang="en-IN" sz="2400" dirty="0"/>
          </a:p>
        </p:txBody>
      </p:sp>
      <p:sp>
        <p:nvSpPr>
          <p:cNvPr id="40" name="Content Placeholder 39"/>
          <p:cNvSpPr>
            <a:spLocks noGrp="1"/>
          </p:cNvSpPr>
          <p:nvPr>
            <p:ph idx="1"/>
          </p:nvPr>
        </p:nvSpPr>
        <p:spPr>
          <a:xfrm>
            <a:off x="478063" y="4814371"/>
            <a:ext cx="6151337" cy="472458"/>
          </a:xfrm>
        </p:spPr>
        <p:txBody>
          <a:bodyPr/>
          <a:lstStyle/>
          <a:p>
            <a:pPr marL="0" indent="0">
              <a:buNone/>
            </a:pPr>
            <a:r>
              <a:rPr lang="en-US" sz="2400" dirty="0"/>
              <a:t>of the velocity vectors as we go along:</a:t>
            </a:r>
            <a:endParaRPr lang="en-IN" sz="2400" dirty="0"/>
          </a:p>
        </p:txBody>
      </p:sp>
      <p:graphicFrame>
        <p:nvGraphicFramePr>
          <p:cNvPr id="41" name="Object 40" descr="C sub 1 colon r of t = t i + t j, 0 is less than or equal to t and t is less than or equal to 1, absolute value of v = square root of start expression 1 squared + 1 squared end expression = radical 2">
            <a:extLst>
              <a:ext uri="{FF2B5EF4-FFF2-40B4-BE49-F238E27FC236}">
                <a16:creationId xmlns:a16="http://schemas.microsoft.com/office/drawing/2014/main" id="{5FF90DC6-4512-46A8-A6DD-6B91247A9779}"/>
              </a:ext>
            </a:extLst>
          </p:cNvPr>
          <p:cNvGraphicFramePr>
            <a:graphicFrameLocks noChangeAspect="1"/>
          </p:cNvGraphicFramePr>
          <p:nvPr/>
        </p:nvGraphicFramePr>
        <p:xfrm>
          <a:off x="1438561" y="5317888"/>
          <a:ext cx="6453909" cy="508000"/>
        </p:xfrm>
        <a:graphic>
          <a:graphicData uri="http://schemas.openxmlformats.org/presentationml/2006/ole">
            <mc:AlternateContent xmlns:mc="http://schemas.openxmlformats.org/markup-compatibility/2006">
              <mc:Choice xmlns:v="urn:schemas-microsoft-com:vml" Requires="v">
                <p:oleObj spid="_x0000_s90154" name="Equation" r:id="rId11" imgW="7099200" imgH="558720" progId="Equation.DSMT4">
                  <p:embed/>
                </p:oleObj>
              </mc:Choice>
              <mc:Fallback>
                <p:oleObj name="Equation" r:id="rId11" imgW="7099200" imgH="558720" progId="Equation.DSMT4">
                  <p:embed/>
                  <p:pic>
                    <p:nvPicPr>
                      <p:cNvPr id="41" name="Object 40" descr="C sub 1 colon r of t = t i + t j, 0 is less than or equal to t and t is less than or equal to 1, absolute value of v = square root of start expression 1 squared + 1 squared end expression = radical 2">
                        <a:extLst>
                          <a:ext uri="{FF2B5EF4-FFF2-40B4-BE49-F238E27FC236}">
                            <a16:creationId xmlns:a16="http://schemas.microsoft.com/office/drawing/2014/main" id="{5FF90DC6-4512-46A8-A6DD-6B91247A9779}"/>
                          </a:ext>
                        </a:extLst>
                      </p:cNvPr>
                      <p:cNvPicPr/>
                      <p:nvPr/>
                    </p:nvPicPr>
                    <p:blipFill>
                      <a:blip r:embed="rId12"/>
                      <a:stretch>
                        <a:fillRect/>
                      </a:stretch>
                    </p:blipFill>
                    <p:spPr>
                      <a:xfrm>
                        <a:off x="1438561" y="5317888"/>
                        <a:ext cx="6453909" cy="508000"/>
                      </a:xfrm>
                      <a:prstGeom prst="rect">
                        <a:avLst/>
                      </a:prstGeom>
                    </p:spPr>
                  </p:pic>
                </p:oleObj>
              </mc:Fallback>
            </mc:AlternateContent>
          </a:graphicData>
        </a:graphic>
      </p:graphicFrame>
      <p:graphicFrame>
        <p:nvGraphicFramePr>
          <p:cNvPr id="42" name="Object 41" descr="C sub 2 colon r of t = i + j + t k, 0 is less than or equal to t and t is less than or equal to 1, absolute value of v = square root of start expression 0 squared + 0 squared + 1 squared end expression = 1.">
            <a:extLst>
              <a:ext uri="{FF2B5EF4-FFF2-40B4-BE49-F238E27FC236}">
                <a16:creationId xmlns:a16="http://schemas.microsoft.com/office/drawing/2014/main" id="{F2FC2531-83FB-40A3-A874-9117F8C72DA5}"/>
              </a:ext>
            </a:extLst>
          </p:cNvPr>
          <p:cNvGraphicFramePr>
            <a:graphicFrameLocks noChangeAspect="1"/>
          </p:cNvGraphicFramePr>
          <p:nvPr/>
        </p:nvGraphicFramePr>
        <p:xfrm>
          <a:off x="1427999" y="5869064"/>
          <a:ext cx="6829136" cy="473364"/>
        </p:xfrm>
        <a:graphic>
          <a:graphicData uri="http://schemas.openxmlformats.org/presentationml/2006/ole">
            <mc:AlternateContent xmlns:mc="http://schemas.openxmlformats.org/markup-compatibility/2006">
              <mc:Choice xmlns:v="urn:schemas-microsoft-com:vml" Requires="v">
                <p:oleObj spid="_x0000_s90155" name="Equation" r:id="rId13" imgW="8051760" imgH="558720" progId="Equation.DSMT4">
                  <p:embed/>
                </p:oleObj>
              </mc:Choice>
              <mc:Fallback>
                <p:oleObj name="Equation" r:id="rId13" imgW="8051760" imgH="558720" progId="Equation.DSMT4">
                  <p:embed/>
                  <p:pic>
                    <p:nvPicPr>
                      <p:cNvPr id="42" name="Object 41" descr="C sub 2 colon r of t = i + j + t k, 0 is less than or equal to t and t is less than or equal to 1, absolute value of v = square root of start expression 0 squared + 0 squared + 1 squared end expression = 1.">
                        <a:extLst>
                          <a:ext uri="{FF2B5EF4-FFF2-40B4-BE49-F238E27FC236}">
                            <a16:creationId xmlns:a16="http://schemas.microsoft.com/office/drawing/2014/main" id="{F2FC2531-83FB-40A3-A874-9117F8C72DA5}"/>
                          </a:ext>
                        </a:extLst>
                      </p:cNvPr>
                      <p:cNvPicPr/>
                      <p:nvPr/>
                    </p:nvPicPr>
                    <p:blipFill>
                      <a:blip r:embed="rId14"/>
                      <a:stretch>
                        <a:fillRect/>
                      </a:stretch>
                    </p:blipFill>
                    <p:spPr>
                      <a:xfrm>
                        <a:off x="1427999" y="5869064"/>
                        <a:ext cx="6829136" cy="473364"/>
                      </a:xfrm>
                      <a:prstGeom prst="rect">
                        <a:avLst/>
                      </a:prstGeom>
                    </p:spPr>
                  </p:pic>
                </p:oleObj>
              </mc:Fallback>
            </mc:AlternateContent>
          </a:graphicData>
        </a:graphic>
      </p:graphicFrame>
    </p:spTree>
    <p:extLst>
      <p:ext uri="{BB962C8B-B14F-4D97-AF65-F5344CB8AC3E}">
        <p14:creationId xmlns:p14="http://schemas.microsoft.com/office/powerpoint/2010/main" val="428340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(4 of 8)</a:t>
            </a:r>
            <a:endParaRPr lang="en-IN" dirty="0"/>
          </a:p>
        </p:txBody>
      </p:sp>
      <p:sp>
        <p:nvSpPr>
          <p:cNvPr id="3" name="Content Placeholder 2"/>
          <p:cNvSpPr>
            <a:spLocks noGrp="1"/>
          </p:cNvSpPr>
          <p:nvPr>
            <p:ph idx="1"/>
          </p:nvPr>
        </p:nvSpPr>
        <p:spPr>
          <a:xfrm>
            <a:off x="457200" y="1600200"/>
            <a:ext cx="7864697" cy="1087916"/>
          </a:xfrm>
        </p:spPr>
        <p:txBody>
          <a:bodyPr/>
          <a:lstStyle/>
          <a:p>
            <a:pPr marL="0" indent="0">
              <a:buNone/>
            </a:pPr>
            <a:r>
              <a:rPr lang="en-US" b="1" dirty="0"/>
              <a:t>Solution (concluded):</a:t>
            </a:r>
          </a:p>
          <a:p>
            <a:pPr marL="0" indent="0">
              <a:buNone/>
            </a:pPr>
            <a:r>
              <a:rPr lang="en-US" dirty="0"/>
              <a:t>With these parametrizations we find that</a:t>
            </a:r>
            <a:endParaRPr lang="en-IN" dirty="0"/>
          </a:p>
        </p:txBody>
      </p:sp>
      <p:graphicFrame>
        <p:nvGraphicFramePr>
          <p:cNvPr id="22" name="Object 21" descr="integral of start expression f of x, y, and z d s end expression, for the union of curve C sub 1 and C sub 2 = integral of f of x, y, and z d s, for curve C sub 1 + integral of f of x, y, and z d s, for curve C sub 2">
            <a:extLst>
              <a:ext uri="{FF2B5EF4-FFF2-40B4-BE49-F238E27FC236}">
                <a16:creationId xmlns:a16="http://schemas.microsoft.com/office/drawing/2014/main" id="{9023596C-D00F-44E1-A00F-3BE6DCD7FF5F}"/>
              </a:ext>
            </a:extLst>
          </p:cNvPr>
          <p:cNvGraphicFramePr>
            <a:graphicFrameLocks noChangeAspect="1"/>
          </p:cNvGraphicFramePr>
          <p:nvPr/>
        </p:nvGraphicFramePr>
        <p:xfrm>
          <a:off x="990600" y="2911497"/>
          <a:ext cx="6848475" cy="590550"/>
        </p:xfrm>
        <a:graphic>
          <a:graphicData uri="http://schemas.openxmlformats.org/presentationml/2006/ole">
            <mc:AlternateContent xmlns:mc="http://schemas.openxmlformats.org/markup-compatibility/2006">
              <mc:Choice xmlns:v="urn:schemas-microsoft-com:vml" Requires="v">
                <p:oleObj spid="_x0000_s91162" name="Equation" r:id="rId3" imgW="7530840" imgH="647640" progId="Equation.DSMT4">
                  <p:embed/>
                </p:oleObj>
              </mc:Choice>
              <mc:Fallback>
                <p:oleObj name="Equation" r:id="rId3" imgW="7530840" imgH="647640" progId="Equation.DSMT4">
                  <p:embed/>
                  <p:pic>
                    <p:nvPicPr>
                      <p:cNvPr id="22" name="Object 21" descr="integral of start expression f of x, y, and z d s end expression, for the union of curve C sub 1 and C sub 2 = integral of f of x, y, and z d s, for curve C sub 1 + integral of f of x, y, and z d s, for curve C sub 2">
                        <a:extLst>
                          <a:ext uri="{FF2B5EF4-FFF2-40B4-BE49-F238E27FC236}">
                            <a16:creationId xmlns:a16="http://schemas.microsoft.com/office/drawing/2014/main" id="{9023596C-D00F-44E1-A00F-3BE6DCD7FF5F}"/>
                          </a:ext>
                        </a:extLst>
                      </p:cNvPr>
                      <p:cNvPicPr/>
                      <p:nvPr/>
                    </p:nvPicPr>
                    <p:blipFill>
                      <a:blip r:embed="rId4"/>
                      <a:stretch>
                        <a:fillRect/>
                      </a:stretch>
                    </p:blipFill>
                    <p:spPr>
                      <a:xfrm>
                        <a:off x="990600" y="2911497"/>
                        <a:ext cx="6848475" cy="590550"/>
                      </a:xfrm>
                      <a:prstGeom prst="rect">
                        <a:avLst/>
                      </a:prstGeom>
                    </p:spPr>
                  </p:pic>
                </p:oleObj>
              </mc:Fallback>
            </mc:AlternateContent>
          </a:graphicData>
        </a:graphic>
      </p:graphicFrame>
      <p:graphicFrame>
        <p:nvGraphicFramePr>
          <p:cNvPr id="23" name="Object 22" descr="equals integral of start expression f of left parenthesis t, and t and 0 right parenthesis radical 2 d t end expression, from 0 to 1, + integral of start expression f of left parenthesis 1, 1, t right parenthesis left parenthesis 1 right parenthesis, d t end expression, from 0 to 1">
            <a:extLst>
              <a:ext uri="{FF2B5EF4-FFF2-40B4-BE49-F238E27FC236}">
                <a16:creationId xmlns:a16="http://schemas.microsoft.com/office/drawing/2014/main" id="{C8BA8945-8D78-49E2-B5A3-644E37503E68}"/>
              </a:ext>
            </a:extLst>
          </p:cNvPr>
          <p:cNvGraphicFramePr>
            <a:graphicFrameLocks noChangeAspect="1"/>
          </p:cNvGraphicFramePr>
          <p:nvPr/>
        </p:nvGraphicFramePr>
        <p:xfrm>
          <a:off x="3399972" y="3670277"/>
          <a:ext cx="4535488" cy="612775"/>
        </p:xfrm>
        <a:graphic>
          <a:graphicData uri="http://schemas.openxmlformats.org/presentationml/2006/ole">
            <mc:AlternateContent xmlns:mc="http://schemas.openxmlformats.org/markup-compatibility/2006">
              <mc:Choice xmlns:v="urn:schemas-microsoft-com:vml" Requires="v">
                <p:oleObj spid="_x0000_s91163" name="Equation" r:id="rId5" imgW="4991040" imgH="672840" progId="Equation.DSMT4">
                  <p:embed/>
                </p:oleObj>
              </mc:Choice>
              <mc:Fallback>
                <p:oleObj name="Equation" r:id="rId5" imgW="4991040" imgH="672840" progId="Equation.DSMT4">
                  <p:embed/>
                  <p:pic>
                    <p:nvPicPr>
                      <p:cNvPr id="23" name="Object 22" descr="equals integral of start expression f of left parenthesis t, and t and 0 right parenthesis radical 2 d t end expression, from 0 to 1, + integral of start expression f of left parenthesis 1, 1, t right parenthesis left parenthesis 1 right parenthesis, d t end expression, from 0 to 1">
                        <a:extLst>
                          <a:ext uri="{FF2B5EF4-FFF2-40B4-BE49-F238E27FC236}">
                            <a16:creationId xmlns:a16="http://schemas.microsoft.com/office/drawing/2014/main" id="{C8BA8945-8D78-49E2-B5A3-644E37503E68}"/>
                          </a:ext>
                        </a:extLst>
                      </p:cNvPr>
                      <p:cNvPicPr/>
                      <p:nvPr/>
                    </p:nvPicPr>
                    <p:blipFill>
                      <a:blip r:embed="rId6"/>
                      <a:stretch>
                        <a:fillRect/>
                      </a:stretch>
                    </p:blipFill>
                    <p:spPr>
                      <a:xfrm>
                        <a:off x="3399972" y="3670277"/>
                        <a:ext cx="4535488" cy="612775"/>
                      </a:xfrm>
                      <a:prstGeom prst="rect">
                        <a:avLst/>
                      </a:prstGeom>
                    </p:spPr>
                  </p:pic>
                </p:oleObj>
              </mc:Fallback>
            </mc:AlternateContent>
          </a:graphicData>
        </a:graphic>
      </p:graphicFrame>
      <p:graphicFrame>
        <p:nvGraphicFramePr>
          <p:cNvPr id="24" name="Object 23" descr="equals integral of start expression left parenthesis t minus 3 t squared + 0 right parenthesis, radical 2 d t end expression from 0 to 1 + integral of start expression left parenthesis 1 minus 3 + t right parenthesis left parenthesis 1 right parenthesis d t end expression, from 0 to 1 ">
            <a:extLst>
              <a:ext uri="{FF2B5EF4-FFF2-40B4-BE49-F238E27FC236}">
                <a16:creationId xmlns:a16="http://schemas.microsoft.com/office/drawing/2014/main" id="{B29FA9A8-93AB-4966-890C-FA37BCA7FC48}"/>
              </a:ext>
            </a:extLst>
          </p:cNvPr>
          <p:cNvGraphicFramePr>
            <a:graphicFrameLocks noChangeAspect="1"/>
          </p:cNvGraphicFramePr>
          <p:nvPr/>
        </p:nvGraphicFramePr>
        <p:xfrm>
          <a:off x="3405409" y="4432755"/>
          <a:ext cx="5052792" cy="600075"/>
        </p:xfrm>
        <a:graphic>
          <a:graphicData uri="http://schemas.openxmlformats.org/presentationml/2006/ole">
            <mc:AlternateContent xmlns:mc="http://schemas.openxmlformats.org/markup-compatibility/2006">
              <mc:Choice xmlns:v="urn:schemas-microsoft-com:vml" Requires="v">
                <p:oleObj spid="_x0000_s91164" name="Equation" r:id="rId7" imgW="5727600" imgH="672840" progId="Equation.DSMT4">
                  <p:embed/>
                </p:oleObj>
              </mc:Choice>
              <mc:Fallback>
                <p:oleObj name="Equation" r:id="rId7" imgW="5727600" imgH="672840" progId="Equation.DSMT4">
                  <p:embed/>
                  <p:pic>
                    <p:nvPicPr>
                      <p:cNvPr id="24" name="Object 23" descr="equals integral of start expression left parenthesis t minus 3 t squared + 0 right parenthesis, radical 2 d t end expression from 0 to 1 + integral of start expression left parenthesis 1 minus 3 + t right parenthesis left parenthesis 1 right parenthesis d t end expression, from 0 to 1 ">
                        <a:extLst>
                          <a:ext uri="{FF2B5EF4-FFF2-40B4-BE49-F238E27FC236}">
                            <a16:creationId xmlns:a16="http://schemas.microsoft.com/office/drawing/2014/main" id="{B29FA9A8-93AB-4966-890C-FA37BCA7FC48}"/>
                          </a:ext>
                        </a:extLst>
                      </p:cNvPr>
                      <p:cNvPicPr/>
                      <p:nvPr/>
                    </p:nvPicPr>
                    <p:blipFill>
                      <a:blip r:embed="rId8"/>
                      <a:stretch>
                        <a:fillRect/>
                      </a:stretch>
                    </p:blipFill>
                    <p:spPr>
                      <a:xfrm>
                        <a:off x="3405409" y="4432755"/>
                        <a:ext cx="5052792" cy="600075"/>
                      </a:xfrm>
                      <a:prstGeom prst="rect">
                        <a:avLst/>
                      </a:prstGeom>
                    </p:spPr>
                  </p:pic>
                </p:oleObj>
              </mc:Fallback>
            </mc:AlternateContent>
          </a:graphicData>
        </a:graphic>
      </p:graphicFrame>
      <p:graphicFrame>
        <p:nvGraphicFramePr>
          <p:cNvPr id="25" name="Object 24" descr="equals radical 2 left bracket start fraction t squared over 2 end fraction minus t cubed right bracket from 0 to 1 + left bracket start fraction t squared over 2 end fraction minus 2 t right bracket from 0 to 1 = negative start fraction radical 2 over 2 end fraction minus 3 halves.">
            <a:extLst>
              <a:ext uri="{FF2B5EF4-FFF2-40B4-BE49-F238E27FC236}">
                <a16:creationId xmlns:a16="http://schemas.microsoft.com/office/drawing/2014/main" id="{524554DF-2FD9-4CCB-BDB9-622CBBE2B13A}"/>
              </a:ext>
            </a:extLst>
          </p:cNvPr>
          <p:cNvGraphicFramePr>
            <a:graphicFrameLocks noChangeAspect="1"/>
          </p:cNvGraphicFramePr>
          <p:nvPr/>
        </p:nvGraphicFramePr>
        <p:xfrm>
          <a:off x="3405409" y="5158056"/>
          <a:ext cx="4916488" cy="1006475"/>
        </p:xfrm>
        <a:graphic>
          <a:graphicData uri="http://schemas.openxmlformats.org/presentationml/2006/ole">
            <mc:AlternateContent xmlns:mc="http://schemas.openxmlformats.org/markup-compatibility/2006">
              <mc:Choice xmlns:v="urn:schemas-microsoft-com:vml" Requires="v">
                <p:oleObj spid="_x0000_s91165" name="Equation" r:id="rId9" imgW="4724280" imgH="965160" progId="Equation.DSMT4">
                  <p:embed/>
                </p:oleObj>
              </mc:Choice>
              <mc:Fallback>
                <p:oleObj name="Equation" r:id="rId9" imgW="4724280" imgH="965160" progId="Equation.DSMT4">
                  <p:embed/>
                  <p:pic>
                    <p:nvPicPr>
                      <p:cNvPr id="25" name="Object 24" descr="equals radical 2 left bracket start fraction t squared over 2 end fraction minus t cubed right bracket from 0 to 1 + left bracket start fraction t squared over 2 end fraction minus 2 t right bracket from 0 to 1 = negative start fraction radical 2 over 2 end fraction minus 3 halves.">
                        <a:extLst>
                          <a:ext uri="{FF2B5EF4-FFF2-40B4-BE49-F238E27FC236}">
                            <a16:creationId xmlns:a16="http://schemas.microsoft.com/office/drawing/2014/main" id="{524554DF-2FD9-4CCB-BDB9-622CBBE2B13A}"/>
                          </a:ext>
                        </a:extLst>
                      </p:cNvPr>
                      <p:cNvPicPr/>
                      <p:nvPr/>
                    </p:nvPicPr>
                    <p:blipFill>
                      <a:blip r:embed="rId10"/>
                      <a:stretch>
                        <a:fillRect/>
                      </a:stretch>
                    </p:blipFill>
                    <p:spPr>
                      <a:xfrm>
                        <a:off x="3405409" y="5158056"/>
                        <a:ext cx="4916488" cy="1006475"/>
                      </a:xfrm>
                      <a:prstGeom prst="rect">
                        <a:avLst/>
                      </a:prstGeom>
                    </p:spPr>
                  </p:pic>
                </p:oleObj>
              </mc:Fallback>
            </mc:AlternateContent>
          </a:graphicData>
        </a:graphic>
      </p:graphicFrame>
    </p:spTree>
    <p:extLst>
      <p:ext uri="{BB962C8B-B14F-4D97-AF65-F5344CB8AC3E}">
        <p14:creationId xmlns:p14="http://schemas.microsoft.com/office/powerpoint/2010/main" val="323069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(5 of 8)</a:t>
            </a:r>
            <a:endParaRPr lang="en-IN" dirty="0"/>
          </a:p>
        </p:txBody>
      </p:sp>
      <p:sp>
        <p:nvSpPr>
          <p:cNvPr id="3" name="Content Placeholder 2"/>
          <p:cNvSpPr>
            <a:spLocks noGrp="1"/>
          </p:cNvSpPr>
          <p:nvPr>
            <p:ph idx="1"/>
          </p:nvPr>
        </p:nvSpPr>
        <p:spPr>
          <a:xfrm>
            <a:off x="457200" y="1600200"/>
            <a:ext cx="8229600" cy="1600199"/>
          </a:xfrm>
        </p:spPr>
        <p:txBody>
          <a:bodyPr/>
          <a:lstStyle/>
          <a:p>
            <a:pPr marL="0" indent="0">
              <a:buNone/>
            </a:pPr>
            <a:r>
              <a:rPr lang="en-US" dirty="0"/>
              <a:t>The value of the line integral along a path joining two points can change if you change the path between them.</a:t>
            </a:r>
            <a:endParaRPr lang="en-IN" dirty="0"/>
          </a:p>
        </p:txBody>
      </p:sp>
    </p:spTree>
    <p:extLst>
      <p:ext uri="{BB962C8B-B14F-4D97-AF65-F5344CB8AC3E}">
        <p14:creationId xmlns:p14="http://schemas.microsoft.com/office/powerpoint/2010/main" val="144444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(6 of 8)</a:t>
            </a:r>
            <a:endParaRPr lang="en-IN" dirty="0"/>
          </a:p>
        </p:txBody>
      </p:sp>
      <p:pic>
        <p:nvPicPr>
          <p:cNvPr id="6" name="Content Placeholder 5" descr="A right circular cylinder is plotted in an x y z plane. A helix extends from (1, 0, 0) to (negative 1, 0, 1) within the cylinder.">
            <a:extLst>
              <a:ext uri="{FF2B5EF4-FFF2-40B4-BE49-F238E27FC236}">
                <a16:creationId xmlns:a16="http://schemas.microsoft.com/office/drawing/2014/main" id="{6FF57DBB-8F42-4B10-B807-1A8295C6AA97}"/>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048000" y="1526275"/>
            <a:ext cx="2438400" cy="3289302"/>
          </a:xfrm>
        </p:spPr>
      </p:pic>
      <p:sp>
        <p:nvSpPr>
          <p:cNvPr id="3" name="Content Placeholder 2"/>
          <p:cNvSpPr>
            <a:spLocks noGrp="1"/>
          </p:cNvSpPr>
          <p:nvPr>
            <p:ph idx="1"/>
          </p:nvPr>
        </p:nvSpPr>
        <p:spPr>
          <a:xfrm>
            <a:off x="457200" y="5105401"/>
            <a:ext cx="7848600" cy="914399"/>
          </a:xfrm>
        </p:spPr>
        <p:txBody>
          <a:bodyPr/>
          <a:lstStyle/>
          <a:p>
            <a:pPr marL="0" indent="0">
              <a:buNone/>
            </a:pPr>
            <a:r>
              <a:rPr lang="en-US" dirty="0"/>
              <a:t>A line integral is taken over a curve such as this helix.</a:t>
            </a:r>
            <a:endParaRPr lang="en-IN" dirty="0"/>
          </a:p>
        </p:txBody>
      </p:sp>
    </p:spTree>
    <p:extLst>
      <p:ext uri="{BB962C8B-B14F-4D97-AF65-F5344CB8AC3E}">
        <p14:creationId xmlns:p14="http://schemas.microsoft.com/office/powerpoint/2010/main" val="343027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(7 of 8)</a:t>
            </a:r>
            <a:endParaRPr lang="en-IN" dirty="0"/>
          </a:p>
        </p:txBody>
      </p:sp>
      <p:sp>
        <p:nvSpPr>
          <p:cNvPr id="3" name="Content Placeholder 2"/>
          <p:cNvSpPr>
            <a:spLocks noGrp="1"/>
          </p:cNvSpPr>
          <p:nvPr>
            <p:ph idx="1"/>
          </p:nvPr>
        </p:nvSpPr>
        <p:spPr>
          <a:xfrm>
            <a:off x="457200" y="1600200"/>
            <a:ext cx="5105400" cy="457199"/>
          </a:xfrm>
        </p:spPr>
        <p:txBody>
          <a:bodyPr/>
          <a:lstStyle/>
          <a:p>
            <a:pPr marL="0" indent="0">
              <a:buNone/>
            </a:pPr>
            <a:r>
              <a:rPr lang="en-US" sz="2600" b="1" dirty="0"/>
              <a:t>Example: </a:t>
            </a:r>
            <a:r>
              <a:rPr lang="en-US" sz="2600" dirty="0"/>
              <a:t>Find the line integral of</a:t>
            </a:r>
          </a:p>
        </p:txBody>
      </p:sp>
      <p:graphicFrame>
        <p:nvGraphicFramePr>
          <p:cNvPr id="22" name="Object 21" descr="f of x, y, and z = 2 x y + radical z">
            <a:extLst>
              <a:ext uri="{FF2B5EF4-FFF2-40B4-BE49-F238E27FC236}">
                <a16:creationId xmlns:a16="http://schemas.microsoft.com/office/drawing/2014/main" id="{0760023C-3E13-4BE2-80D3-B7A0BE18AE2D}"/>
              </a:ext>
            </a:extLst>
          </p:cNvPr>
          <p:cNvGraphicFramePr>
            <a:graphicFrameLocks noChangeAspect="1"/>
          </p:cNvGraphicFramePr>
          <p:nvPr/>
        </p:nvGraphicFramePr>
        <p:xfrm>
          <a:off x="5665461" y="1565761"/>
          <a:ext cx="2610322" cy="445929"/>
        </p:xfrm>
        <a:graphic>
          <a:graphicData uri="http://schemas.openxmlformats.org/presentationml/2006/ole">
            <mc:AlternateContent xmlns:mc="http://schemas.openxmlformats.org/markup-compatibility/2006">
              <mc:Choice xmlns:v="urn:schemas-microsoft-com:vml" Requires="v">
                <p:oleObj spid="_x0000_s92198" name="Equation" r:id="rId3" imgW="3047760" imgH="520560" progId="Equation.DSMT4">
                  <p:embed/>
                </p:oleObj>
              </mc:Choice>
              <mc:Fallback>
                <p:oleObj name="Equation" r:id="rId3" imgW="3047760" imgH="520560" progId="Equation.DSMT4">
                  <p:embed/>
                  <p:pic>
                    <p:nvPicPr>
                      <p:cNvPr id="22" name="Object 21" descr="f of x, y, and z = 2 x y + radical z">
                        <a:extLst>
                          <a:ext uri="{FF2B5EF4-FFF2-40B4-BE49-F238E27FC236}">
                            <a16:creationId xmlns:a16="http://schemas.microsoft.com/office/drawing/2014/main" id="{0760023C-3E13-4BE2-80D3-B7A0BE18AE2D}"/>
                          </a:ext>
                        </a:extLst>
                      </p:cNvPr>
                      <p:cNvPicPr/>
                      <p:nvPr/>
                    </p:nvPicPr>
                    <p:blipFill>
                      <a:blip r:embed="rId4"/>
                      <a:stretch>
                        <a:fillRect/>
                      </a:stretch>
                    </p:blipFill>
                    <p:spPr>
                      <a:xfrm>
                        <a:off x="5665461" y="1565761"/>
                        <a:ext cx="2610322" cy="445929"/>
                      </a:xfrm>
                      <a:prstGeom prst="rect">
                        <a:avLst/>
                      </a:prstGeom>
                    </p:spPr>
                  </p:pic>
                </p:oleObj>
              </mc:Fallback>
            </mc:AlternateContent>
          </a:graphicData>
        </a:graphic>
      </p:graphicFrame>
      <p:sp>
        <p:nvSpPr>
          <p:cNvPr id="24" name="Content Placeholder 23"/>
          <p:cNvSpPr>
            <a:spLocks noGrp="1"/>
          </p:cNvSpPr>
          <p:nvPr>
            <p:ph idx="1"/>
          </p:nvPr>
        </p:nvSpPr>
        <p:spPr>
          <a:xfrm>
            <a:off x="457200" y="2170454"/>
            <a:ext cx="2133600" cy="496546"/>
          </a:xfrm>
        </p:spPr>
        <p:txBody>
          <a:bodyPr/>
          <a:lstStyle/>
          <a:p>
            <a:pPr marL="0" indent="0">
              <a:buNone/>
            </a:pPr>
            <a:r>
              <a:rPr lang="en-US" sz="2600" dirty="0"/>
              <a:t>over the helix</a:t>
            </a:r>
            <a:endParaRPr lang="en-IN" sz="2600" dirty="0"/>
          </a:p>
        </p:txBody>
      </p:sp>
      <p:graphicFrame>
        <p:nvGraphicFramePr>
          <p:cNvPr id="25" name="Object 24" descr="r of t = cosine of t i + sine of t j + t k, 0 is less than or equal to t and t is less than or equal to pi."/>
          <p:cNvGraphicFramePr>
            <a:graphicFrameLocks noChangeAspect="1"/>
          </p:cNvGraphicFramePr>
          <p:nvPr/>
        </p:nvGraphicFramePr>
        <p:xfrm>
          <a:off x="2642233" y="2211910"/>
          <a:ext cx="4584700" cy="393700"/>
        </p:xfrm>
        <a:graphic>
          <a:graphicData uri="http://schemas.openxmlformats.org/presentationml/2006/ole">
            <mc:AlternateContent xmlns:mc="http://schemas.openxmlformats.org/markup-compatibility/2006">
              <mc:Choice xmlns:v="urn:schemas-microsoft-com:vml" Requires="v">
                <p:oleObj spid="_x0000_s92199" name="Equation" r:id="rId5" imgW="4584600" imgH="393480" progId="Equation.DSMT4">
                  <p:embed/>
                </p:oleObj>
              </mc:Choice>
              <mc:Fallback>
                <p:oleObj name="Equation" r:id="rId5" imgW="4584600" imgH="393480" progId="Equation.DSMT4">
                  <p:embed/>
                  <p:pic>
                    <p:nvPicPr>
                      <p:cNvPr id="25" name="Object 24" descr="r of t = cosine of t i + sine of t j + t k, 0 is less than or equal to t and t is less than or equal to pi."/>
                      <p:cNvPicPr/>
                      <p:nvPr/>
                    </p:nvPicPr>
                    <p:blipFill>
                      <a:blip r:embed="rId6"/>
                      <a:stretch>
                        <a:fillRect/>
                      </a:stretch>
                    </p:blipFill>
                    <p:spPr>
                      <a:xfrm>
                        <a:off x="2642233" y="2211910"/>
                        <a:ext cx="4584700" cy="393700"/>
                      </a:xfrm>
                      <a:prstGeom prst="rect">
                        <a:avLst/>
                      </a:prstGeom>
                    </p:spPr>
                  </p:pic>
                </p:oleObj>
              </mc:Fallback>
            </mc:AlternateContent>
          </a:graphicData>
        </a:graphic>
      </p:graphicFrame>
      <p:sp>
        <p:nvSpPr>
          <p:cNvPr id="27" name="Content Placeholder 26"/>
          <p:cNvSpPr>
            <a:spLocks noGrp="1"/>
          </p:cNvSpPr>
          <p:nvPr>
            <p:ph idx="1"/>
          </p:nvPr>
        </p:nvSpPr>
        <p:spPr>
          <a:xfrm>
            <a:off x="457200" y="2948211"/>
            <a:ext cx="4622800" cy="444983"/>
          </a:xfrm>
        </p:spPr>
        <p:txBody>
          <a:bodyPr/>
          <a:lstStyle/>
          <a:p>
            <a:pPr marL="0" indent="0">
              <a:buNone/>
            </a:pPr>
            <a:r>
              <a:rPr lang="en-US" sz="2600" b="1" dirty="0"/>
              <a:t>Solution: </a:t>
            </a:r>
            <a:r>
              <a:rPr lang="en-US" sz="2600" dirty="0"/>
              <a:t>For the helix we find</a:t>
            </a:r>
          </a:p>
        </p:txBody>
      </p:sp>
      <p:graphicFrame>
        <p:nvGraphicFramePr>
          <p:cNvPr id="28" name="Object 27" descr="v of t = r prime of t = negative sine of t i + cosine of t j + k">
            <a:extLst>
              <a:ext uri="{FF2B5EF4-FFF2-40B4-BE49-F238E27FC236}">
                <a16:creationId xmlns:a16="http://schemas.microsoft.com/office/drawing/2014/main" id="{0CBB4EEF-C28B-4848-B3E6-4C264E180DDA}"/>
              </a:ext>
            </a:extLst>
          </p:cNvPr>
          <p:cNvGraphicFramePr>
            <a:graphicFrameLocks noChangeAspect="1"/>
          </p:cNvGraphicFramePr>
          <p:nvPr/>
        </p:nvGraphicFramePr>
        <p:xfrm>
          <a:off x="5125841" y="2958232"/>
          <a:ext cx="3560960" cy="393810"/>
        </p:xfrm>
        <a:graphic>
          <a:graphicData uri="http://schemas.openxmlformats.org/presentationml/2006/ole">
            <mc:AlternateContent xmlns:mc="http://schemas.openxmlformats.org/markup-compatibility/2006">
              <mc:Choice xmlns:v="urn:schemas-microsoft-com:vml" Requires="v">
                <p:oleObj spid="_x0000_s92200" name="Equation" r:id="rId7" imgW="4546440" imgH="457200" progId="Equation.DSMT4">
                  <p:embed/>
                </p:oleObj>
              </mc:Choice>
              <mc:Fallback>
                <p:oleObj name="Equation" r:id="rId7" imgW="4546440" imgH="457200" progId="Equation.DSMT4">
                  <p:embed/>
                  <p:pic>
                    <p:nvPicPr>
                      <p:cNvPr id="28" name="Object 27" descr="v of t = r prime of t = negative sine of t i + cosine of t j + k">
                        <a:extLst>
                          <a:ext uri="{FF2B5EF4-FFF2-40B4-BE49-F238E27FC236}">
                            <a16:creationId xmlns:a16="http://schemas.microsoft.com/office/drawing/2014/main" id="{0CBB4EEF-C28B-4848-B3E6-4C264E180DDA}"/>
                          </a:ext>
                        </a:extLst>
                      </p:cNvPr>
                      <p:cNvPicPr/>
                      <p:nvPr/>
                    </p:nvPicPr>
                    <p:blipFill>
                      <a:blip r:embed="rId8"/>
                      <a:stretch>
                        <a:fillRect/>
                      </a:stretch>
                    </p:blipFill>
                    <p:spPr>
                      <a:xfrm>
                        <a:off x="5125841" y="2958232"/>
                        <a:ext cx="3560960" cy="393810"/>
                      </a:xfrm>
                      <a:prstGeom prst="rect">
                        <a:avLst/>
                      </a:prstGeom>
                    </p:spPr>
                  </p:pic>
                </p:oleObj>
              </mc:Fallback>
            </mc:AlternateContent>
          </a:graphicData>
        </a:graphic>
      </p:graphicFrame>
      <p:sp>
        <p:nvSpPr>
          <p:cNvPr id="30" name="Content Placeholder 29"/>
          <p:cNvSpPr>
            <a:spLocks noGrp="1"/>
          </p:cNvSpPr>
          <p:nvPr>
            <p:ph idx="1"/>
          </p:nvPr>
        </p:nvSpPr>
        <p:spPr>
          <a:xfrm>
            <a:off x="457200" y="3564690"/>
            <a:ext cx="723900" cy="473910"/>
          </a:xfrm>
        </p:spPr>
        <p:txBody>
          <a:bodyPr/>
          <a:lstStyle/>
          <a:p>
            <a:pPr marL="0" indent="0">
              <a:buNone/>
            </a:pPr>
            <a:r>
              <a:rPr lang="en-US" dirty="0"/>
              <a:t>and</a:t>
            </a:r>
            <a:endParaRPr lang="en-IN" dirty="0"/>
          </a:p>
        </p:txBody>
      </p:sp>
      <p:graphicFrame>
        <p:nvGraphicFramePr>
          <p:cNvPr id="31" name="Object 30" descr="absolute value of v of t = square root of start expression negative sine of t squared + left parenthesis cosine of t right parenthesis squared + 1 end expression = radical 2.">
            <a:extLst>
              <a:ext uri="{FF2B5EF4-FFF2-40B4-BE49-F238E27FC236}">
                <a16:creationId xmlns:a16="http://schemas.microsoft.com/office/drawing/2014/main" id="{0EFC7A3D-2809-4E7F-985C-89E15BD04DBD}"/>
              </a:ext>
            </a:extLst>
          </p:cNvPr>
          <p:cNvGraphicFramePr>
            <a:graphicFrameLocks noChangeAspect="1"/>
          </p:cNvGraphicFramePr>
          <p:nvPr/>
        </p:nvGraphicFramePr>
        <p:xfrm>
          <a:off x="1295400" y="3492298"/>
          <a:ext cx="4788625" cy="546302"/>
        </p:xfrm>
        <a:graphic>
          <a:graphicData uri="http://schemas.openxmlformats.org/presentationml/2006/ole">
            <mc:AlternateContent xmlns:mc="http://schemas.openxmlformats.org/markup-compatibility/2006">
              <mc:Choice xmlns:v="urn:schemas-microsoft-com:vml" Requires="v">
                <p:oleObj spid="_x0000_s92201" name="Equation" r:id="rId9" imgW="5333760" imgH="609480" progId="Equation.DSMT4">
                  <p:embed/>
                </p:oleObj>
              </mc:Choice>
              <mc:Fallback>
                <p:oleObj name="Equation" r:id="rId9" imgW="5333760" imgH="609480" progId="Equation.DSMT4">
                  <p:embed/>
                  <p:pic>
                    <p:nvPicPr>
                      <p:cNvPr id="31" name="Object 30" descr="absolute value of v of t = square root of start expression negative sine of t squared + left parenthesis cosine of t right parenthesis squared + 1 end expression = radical 2.">
                        <a:extLst>
                          <a:ext uri="{FF2B5EF4-FFF2-40B4-BE49-F238E27FC236}">
                            <a16:creationId xmlns:a16="http://schemas.microsoft.com/office/drawing/2014/main" id="{0EFC7A3D-2809-4E7F-985C-89E15BD04DBD}"/>
                          </a:ext>
                        </a:extLst>
                      </p:cNvPr>
                      <p:cNvPicPr/>
                      <p:nvPr/>
                    </p:nvPicPr>
                    <p:blipFill>
                      <a:blip r:embed="rId10"/>
                      <a:stretch>
                        <a:fillRect/>
                      </a:stretch>
                    </p:blipFill>
                    <p:spPr>
                      <a:xfrm>
                        <a:off x="1295400" y="3492298"/>
                        <a:ext cx="4788625" cy="546302"/>
                      </a:xfrm>
                      <a:prstGeom prst="rect">
                        <a:avLst/>
                      </a:prstGeom>
                    </p:spPr>
                  </p:pic>
                </p:oleObj>
              </mc:Fallback>
            </mc:AlternateContent>
          </a:graphicData>
        </a:graphic>
      </p:graphicFrame>
      <p:sp>
        <p:nvSpPr>
          <p:cNvPr id="34" name="Content Placeholder 33"/>
          <p:cNvSpPr>
            <a:spLocks noGrp="1"/>
          </p:cNvSpPr>
          <p:nvPr>
            <p:ph idx="1"/>
          </p:nvPr>
        </p:nvSpPr>
        <p:spPr>
          <a:xfrm>
            <a:off x="6284339" y="3570002"/>
            <a:ext cx="2402461" cy="468598"/>
          </a:xfrm>
        </p:spPr>
        <p:txBody>
          <a:bodyPr/>
          <a:lstStyle/>
          <a:p>
            <a:pPr marL="0" indent="0">
              <a:buNone/>
            </a:pPr>
            <a:r>
              <a:rPr lang="en-US" sz="2600" dirty="0"/>
              <a:t>Evaluating the</a:t>
            </a:r>
            <a:endParaRPr lang="en-IN" sz="2600" dirty="0"/>
          </a:p>
        </p:txBody>
      </p:sp>
      <p:sp>
        <p:nvSpPr>
          <p:cNvPr id="36" name="Content Placeholder 35"/>
          <p:cNvSpPr>
            <a:spLocks noGrp="1"/>
          </p:cNvSpPr>
          <p:nvPr>
            <p:ph idx="1"/>
          </p:nvPr>
        </p:nvSpPr>
        <p:spPr>
          <a:xfrm>
            <a:off x="493486" y="4205470"/>
            <a:ext cx="3240314" cy="442730"/>
          </a:xfrm>
        </p:spPr>
        <p:txBody>
          <a:bodyPr/>
          <a:lstStyle/>
          <a:p>
            <a:pPr marL="0" indent="0">
              <a:buNone/>
            </a:pPr>
            <a:r>
              <a:rPr lang="en-US" sz="2600" dirty="0"/>
              <a:t>function </a:t>
            </a:r>
            <a:r>
              <a:rPr lang="en-US" sz="2600" i="1" dirty="0"/>
              <a:t>f</a:t>
            </a:r>
            <a:r>
              <a:rPr lang="en-US" sz="2600" dirty="0"/>
              <a:t> at the point</a:t>
            </a:r>
            <a:endParaRPr lang="en-IN" sz="2600" dirty="0"/>
          </a:p>
        </p:txBody>
      </p:sp>
      <p:graphicFrame>
        <p:nvGraphicFramePr>
          <p:cNvPr id="37" name="Object 36" descr="r of t,"/>
          <p:cNvGraphicFramePr>
            <a:graphicFrameLocks noChangeAspect="1"/>
          </p:cNvGraphicFramePr>
          <p:nvPr/>
        </p:nvGraphicFramePr>
        <p:xfrm>
          <a:off x="3806370" y="4178300"/>
          <a:ext cx="647700" cy="393700"/>
        </p:xfrm>
        <a:graphic>
          <a:graphicData uri="http://schemas.openxmlformats.org/presentationml/2006/ole">
            <mc:AlternateContent xmlns:mc="http://schemas.openxmlformats.org/markup-compatibility/2006">
              <mc:Choice xmlns:v="urn:schemas-microsoft-com:vml" Requires="v">
                <p:oleObj spid="_x0000_s92202" name="Equation" r:id="rId11" imgW="647640" imgH="393480" progId="Equation.DSMT4">
                  <p:embed/>
                </p:oleObj>
              </mc:Choice>
              <mc:Fallback>
                <p:oleObj name="Equation" r:id="rId11" imgW="647640" imgH="393480" progId="Equation.DSMT4">
                  <p:embed/>
                  <p:pic>
                    <p:nvPicPr>
                      <p:cNvPr id="37" name="Object 36" descr="r of t,"/>
                      <p:cNvPicPr/>
                      <p:nvPr/>
                    </p:nvPicPr>
                    <p:blipFill>
                      <a:blip r:embed="rId12"/>
                      <a:stretch>
                        <a:fillRect/>
                      </a:stretch>
                    </p:blipFill>
                    <p:spPr>
                      <a:xfrm>
                        <a:off x="3806370" y="4178300"/>
                        <a:ext cx="647700" cy="393700"/>
                      </a:xfrm>
                      <a:prstGeom prst="rect">
                        <a:avLst/>
                      </a:prstGeom>
                    </p:spPr>
                  </p:pic>
                </p:oleObj>
              </mc:Fallback>
            </mc:AlternateContent>
          </a:graphicData>
        </a:graphic>
      </p:graphicFrame>
      <p:sp>
        <p:nvSpPr>
          <p:cNvPr id="39" name="Content Placeholder 38"/>
          <p:cNvSpPr>
            <a:spLocks noGrp="1"/>
          </p:cNvSpPr>
          <p:nvPr>
            <p:ph idx="1"/>
          </p:nvPr>
        </p:nvSpPr>
        <p:spPr>
          <a:xfrm>
            <a:off x="4563836" y="4156518"/>
            <a:ext cx="1910443" cy="491682"/>
          </a:xfrm>
        </p:spPr>
        <p:txBody>
          <a:bodyPr/>
          <a:lstStyle/>
          <a:p>
            <a:pPr marL="0" indent="0">
              <a:buNone/>
            </a:pPr>
            <a:r>
              <a:rPr lang="en-US" dirty="0"/>
              <a:t>we obtain</a:t>
            </a:r>
            <a:endParaRPr lang="en-IN" dirty="0"/>
          </a:p>
        </p:txBody>
      </p:sp>
      <p:graphicFrame>
        <p:nvGraphicFramePr>
          <p:cNvPr id="40" name="Object 39" descr="f of r of t = f of left parenthesis cosine of t, sine of t, t right parenthesis = 2 cosine of t sine of t + radical t = sine of 2 t + radical t.">
            <a:extLst>
              <a:ext uri="{FF2B5EF4-FFF2-40B4-BE49-F238E27FC236}">
                <a16:creationId xmlns:a16="http://schemas.microsoft.com/office/drawing/2014/main" id="{237DC59B-C75C-4A30-B142-7BED7117207E}"/>
              </a:ext>
            </a:extLst>
          </p:cNvPr>
          <p:cNvGraphicFramePr>
            <a:graphicFrameLocks noChangeAspect="1"/>
          </p:cNvGraphicFramePr>
          <p:nvPr/>
        </p:nvGraphicFramePr>
        <p:xfrm>
          <a:off x="840661" y="4947315"/>
          <a:ext cx="7462677" cy="497512"/>
        </p:xfrm>
        <a:graphic>
          <a:graphicData uri="http://schemas.openxmlformats.org/presentationml/2006/ole">
            <mc:AlternateContent xmlns:mc="http://schemas.openxmlformats.org/markup-compatibility/2006">
              <mc:Choice xmlns:v="urn:schemas-microsoft-com:vml" Requires="v">
                <p:oleObj spid="_x0000_s92203" name="Equation" r:id="rId13" imgW="8001000" imgH="533160" progId="Equation.DSMT4">
                  <p:embed/>
                </p:oleObj>
              </mc:Choice>
              <mc:Fallback>
                <p:oleObj name="Equation" r:id="rId13" imgW="8001000" imgH="533160" progId="Equation.DSMT4">
                  <p:embed/>
                  <p:pic>
                    <p:nvPicPr>
                      <p:cNvPr id="40" name="Object 39" descr="f of r of t = f of left parenthesis cosine of t, sine of t, t right parenthesis = 2 cosine of t sine of t + radical t = sine of 2 t + radical t.">
                        <a:extLst>
                          <a:ext uri="{FF2B5EF4-FFF2-40B4-BE49-F238E27FC236}">
                            <a16:creationId xmlns:a16="http://schemas.microsoft.com/office/drawing/2014/main" id="{237DC59B-C75C-4A30-B142-7BED7117207E}"/>
                          </a:ext>
                        </a:extLst>
                      </p:cNvPr>
                      <p:cNvPicPr/>
                      <p:nvPr/>
                    </p:nvPicPr>
                    <p:blipFill>
                      <a:blip r:embed="rId14"/>
                      <a:stretch>
                        <a:fillRect/>
                      </a:stretch>
                    </p:blipFill>
                    <p:spPr>
                      <a:xfrm>
                        <a:off x="840661" y="4947315"/>
                        <a:ext cx="7462677" cy="497512"/>
                      </a:xfrm>
                      <a:prstGeom prst="rect">
                        <a:avLst/>
                      </a:prstGeom>
                    </p:spPr>
                  </p:pic>
                </p:oleObj>
              </mc:Fallback>
            </mc:AlternateContent>
          </a:graphicData>
        </a:graphic>
      </p:graphicFrame>
    </p:spTree>
    <p:extLst>
      <p:ext uri="{BB962C8B-B14F-4D97-AF65-F5344CB8AC3E}">
        <p14:creationId xmlns:p14="http://schemas.microsoft.com/office/powerpoint/2010/main" val="274347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(8 of 8)</a:t>
            </a:r>
            <a:endParaRPr lang="en-IN" dirty="0"/>
          </a:p>
        </p:txBody>
      </p:sp>
      <p:sp>
        <p:nvSpPr>
          <p:cNvPr id="3" name="Content Placeholder 2"/>
          <p:cNvSpPr>
            <a:spLocks noGrp="1"/>
          </p:cNvSpPr>
          <p:nvPr>
            <p:ph idx="1"/>
          </p:nvPr>
        </p:nvSpPr>
        <p:spPr>
          <a:xfrm>
            <a:off x="457200" y="1600200"/>
            <a:ext cx="8153400" cy="1142999"/>
          </a:xfrm>
        </p:spPr>
        <p:txBody>
          <a:bodyPr/>
          <a:lstStyle/>
          <a:p>
            <a:pPr marL="0" indent="0">
              <a:buNone/>
            </a:pPr>
            <a:r>
              <a:rPr lang="en-US" b="1" dirty="0"/>
              <a:t>Solution (concluded):</a:t>
            </a:r>
          </a:p>
          <a:p>
            <a:pPr marL="0" indent="0">
              <a:buNone/>
            </a:pPr>
            <a:r>
              <a:rPr lang="en-US" dirty="0"/>
              <a:t>The line integral is given by</a:t>
            </a:r>
            <a:endParaRPr lang="en-IN" dirty="0"/>
          </a:p>
        </p:txBody>
      </p:sp>
      <p:graphicFrame>
        <p:nvGraphicFramePr>
          <p:cNvPr id="22" name="Object 21" descr="integral of f of x, y, and z, d s, for curve C = integral of start expression left parenthesis sine of 2 t + radical t right parenthesis, radical 2 d t end expression from 0 to pi">
            <a:extLst>
              <a:ext uri="{FF2B5EF4-FFF2-40B4-BE49-F238E27FC236}">
                <a16:creationId xmlns:a16="http://schemas.microsoft.com/office/drawing/2014/main" id="{04DAAA23-181B-45CF-BBA0-E39D090C762C}"/>
              </a:ext>
            </a:extLst>
          </p:cNvPr>
          <p:cNvGraphicFramePr>
            <a:graphicFrameLocks noChangeAspect="1"/>
          </p:cNvGraphicFramePr>
          <p:nvPr/>
        </p:nvGraphicFramePr>
        <p:xfrm>
          <a:off x="1905000" y="2943660"/>
          <a:ext cx="5359400" cy="673100"/>
        </p:xfrm>
        <a:graphic>
          <a:graphicData uri="http://schemas.openxmlformats.org/presentationml/2006/ole">
            <mc:AlternateContent xmlns:mc="http://schemas.openxmlformats.org/markup-compatibility/2006">
              <mc:Choice xmlns:v="urn:schemas-microsoft-com:vml" Requires="v">
                <p:oleObj spid="_x0000_s93204" name="Equation" r:id="rId3" imgW="5359320" imgH="672840" progId="Equation.DSMT4">
                  <p:embed/>
                </p:oleObj>
              </mc:Choice>
              <mc:Fallback>
                <p:oleObj name="Equation" r:id="rId3" imgW="5359320" imgH="672840" progId="Equation.DSMT4">
                  <p:embed/>
                  <p:pic>
                    <p:nvPicPr>
                      <p:cNvPr id="22" name="Object 21" descr="integral of f of x, y, and z, d s, for curve C = integral of start expression left parenthesis sine of 2 t + radical t right parenthesis, radical 2 d t end expression from 0 to pi">
                        <a:extLst>
                          <a:ext uri="{FF2B5EF4-FFF2-40B4-BE49-F238E27FC236}">
                            <a16:creationId xmlns:a16="http://schemas.microsoft.com/office/drawing/2014/main" id="{04DAAA23-181B-45CF-BBA0-E39D090C762C}"/>
                          </a:ext>
                        </a:extLst>
                      </p:cNvPr>
                      <p:cNvPicPr/>
                      <p:nvPr/>
                    </p:nvPicPr>
                    <p:blipFill>
                      <a:blip r:embed="rId4"/>
                      <a:stretch>
                        <a:fillRect/>
                      </a:stretch>
                    </p:blipFill>
                    <p:spPr>
                      <a:xfrm>
                        <a:off x="1905000" y="2943660"/>
                        <a:ext cx="5359400" cy="673100"/>
                      </a:xfrm>
                      <a:prstGeom prst="rect">
                        <a:avLst/>
                      </a:prstGeom>
                    </p:spPr>
                  </p:pic>
                </p:oleObj>
              </mc:Fallback>
            </mc:AlternateContent>
          </a:graphicData>
        </a:graphic>
      </p:graphicFrame>
      <p:graphicFrame>
        <p:nvGraphicFramePr>
          <p:cNvPr id="23" name="Object 22" descr="equals radical 2 left bracket negative 1 half cosine of 2 t + 2 thirds, t to the 3 halves power right bracket from 0 to pi">
            <a:extLst>
              <a:ext uri="{FF2B5EF4-FFF2-40B4-BE49-F238E27FC236}">
                <a16:creationId xmlns:a16="http://schemas.microsoft.com/office/drawing/2014/main" id="{641C3AF4-4DC1-4103-B119-7B580F6CB68A}"/>
              </a:ext>
            </a:extLst>
          </p:cNvPr>
          <p:cNvGraphicFramePr>
            <a:graphicFrameLocks noChangeAspect="1"/>
          </p:cNvGraphicFramePr>
          <p:nvPr/>
        </p:nvGraphicFramePr>
        <p:xfrm>
          <a:off x="4133850" y="3839255"/>
          <a:ext cx="3340100" cy="1028700"/>
        </p:xfrm>
        <a:graphic>
          <a:graphicData uri="http://schemas.openxmlformats.org/presentationml/2006/ole">
            <mc:AlternateContent xmlns:mc="http://schemas.openxmlformats.org/markup-compatibility/2006">
              <mc:Choice xmlns:v="urn:schemas-microsoft-com:vml" Requires="v">
                <p:oleObj spid="_x0000_s93205" name="Equation" r:id="rId5" imgW="3340080" imgH="1028520" progId="Equation.DSMT4">
                  <p:embed/>
                </p:oleObj>
              </mc:Choice>
              <mc:Fallback>
                <p:oleObj name="Equation" r:id="rId5" imgW="3340080" imgH="1028520" progId="Equation.DSMT4">
                  <p:embed/>
                  <p:pic>
                    <p:nvPicPr>
                      <p:cNvPr id="23" name="Object 22" descr="equals radical 2 left bracket negative 1 half cosine of 2 t + 2 thirds, t to the 3 halves power right bracket from 0 to pi">
                        <a:extLst>
                          <a:ext uri="{FF2B5EF4-FFF2-40B4-BE49-F238E27FC236}">
                            <a16:creationId xmlns:a16="http://schemas.microsoft.com/office/drawing/2014/main" id="{641C3AF4-4DC1-4103-B119-7B580F6CB68A}"/>
                          </a:ext>
                        </a:extLst>
                      </p:cNvPr>
                      <p:cNvPicPr/>
                      <p:nvPr/>
                    </p:nvPicPr>
                    <p:blipFill>
                      <a:blip r:embed="rId6"/>
                      <a:stretch>
                        <a:fillRect/>
                      </a:stretch>
                    </p:blipFill>
                    <p:spPr>
                      <a:xfrm>
                        <a:off x="4133850" y="3839255"/>
                        <a:ext cx="3340100" cy="1028700"/>
                      </a:xfrm>
                      <a:prstGeom prst="rect">
                        <a:avLst/>
                      </a:prstGeom>
                    </p:spPr>
                  </p:pic>
                </p:oleObj>
              </mc:Fallback>
            </mc:AlternateContent>
          </a:graphicData>
        </a:graphic>
      </p:graphicFrame>
      <p:graphicFrame>
        <p:nvGraphicFramePr>
          <p:cNvPr id="24" name="Object 23" descr="equals start fraction 2 radical 2 over 3 end fraction, pi to the 3 halves power approximately equals 5.25.">
            <a:extLst>
              <a:ext uri="{FF2B5EF4-FFF2-40B4-BE49-F238E27FC236}">
                <a16:creationId xmlns:a16="http://schemas.microsoft.com/office/drawing/2014/main" id="{A0B29EEC-4E5A-40C6-B03D-8628C1A2ADAB}"/>
              </a:ext>
            </a:extLst>
          </p:cNvPr>
          <p:cNvGraphicFramePr>
            <a:graphicFrameLocks noChangeAspect="1"/>
          </p:cNvGraphicFramePr>
          <p:nvPr/>
        </p:nvGraphicFramePr>
        <p:xfrm>
          <a:off x="4159024" y="5073879"/>
          <a:ext cx="2362200" cy="901700"/>
        </p:xfrm>
        <a:graphic>
          <a:graphicData uri="http://schemas.openxmlformats.org/presentationml/2006/ole">
            <mc:AlternateContent xmlns:mc="http://schemas.openxmlformats.org/markup-compatibility/2006">
              <mc:Choice xmlns:v="urn:schemas-microsoft-com:vml" Requires="v">
                <p:oleObj spid="_x0000_s93206" name="Equation" r:id="rId7" imgW="2361960" imgH="901440" progId="Equation.DSMT4">
                  <p:embed/>
                </p:oleObj>
              </mc:Choice>
              <mc:Fallback>
                <p:oleObj name="Equation" r:id="rId7" imgW="2361960" imgH="901440" progId="Equation.DSMT4">
                  <p:embed/>
                  <p:pic>
                    <p:nvPicPr>
                      <p:cNvPr id="24" name="Object 23" descr="equals start fraction 2 radical 2 over 3 end fraction, pi to the 3 halves power approximately equals 5.25.">
                        <a:extLst>
                          <a:ext uri="{FF2B5EF4-FFF2-40B4-BE49-F238E27FC236}">
                            <a16:creationId xmlns:a16="http://schemas.microsoft.com/office/drawing/2014/main" id="{A0B29EEC-4E5A-40C6-B03D-8628C1A2ADAB}"/>
                          </a:ext>
                        </a:extLst>
                      </p:cNvPr>
                      <p:cNvPicPr/>
                      <p:nvPr/>
                    </p:nvPicPr>
                    <p:blipFill>
                      <a:blip r:embed="rId8"/>
                      <a:stretch>
                        <a:fillRect/>
                      </a:stretch>
                    </p:blipFill>
                    <p:spPr>
                      <a:xfrm>
                        <a:off x="4159024" y="5073879"/>
                        <a:ext cx="2362200" cy="901700"/>
                      </a:xfrm>
                      <a:prstGeom prst="rect">
                        <a:avLst/>
                      </a:prstGeom>
                    </p:spPr>
                  </p:pic>
                </p:oleObj>
              </mc:Fallback>
            </mc:AlternateContent>
          </a:graphicData>
        </a:graphic>
      </p:graphicFrame>
    </p:spTree>
    <p:extLst>
      <p:ext uri="{BB962C8B-B14F-4D97-AF65-F5344CB8AC3E}">
        <p14:creationId xmlns:p14="http://schemas.microsoft.com/office/powerpoint/2010/main" val="35889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Moment Calculations </a:t>
            </a:r>
            <a:r>
              <a:rPr lang="en-US" sz="2000" b="0" dirty="0"/>
              <a:t>(1 of 5)</a:t>
            </a:r>
            <a:endParaRPr lang="en-IN" sz="2000" b="0" dirty="0"/>
          </a:p>
        </p:txBody>
      </p:sp>
      <p:pic>
        <p:nvPicPr>
          <p:cNvPr id="6" name="Content Placeholder 5" descr="An x y z plane displays a circular arch for y squared + z squared = 1, z greater than or equal to 0. ">
            <a:extLst>
              <a:ext uri="{FF2B5EF4-FFF2-40B4-BE49-F238E27FC236}">
                <a16:creationId xmlns:a16="http://schemas.microsoft.com/office/drawing/2014/main" id="{BB175D51-CF29-418E-A2F7-566799E39594}"/>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590800" y="1669786"/>
            <a:ext cx="3506723" cy="2971800"/>
          </a:xfrm>
        </p:spPr>
      </p:pic>
      <p:sp>
        <p:nvSpPr>
          <p:cNvPr id="3" name="Content Placeholder 2"/>
          <p:cNvSpPr>
            <a:spLocks noGrp="1"/>
          </p:cNvSpPr>
          <p:nvPr>
            <p:ph idx="1"/>
          </p:nvPr>
        </p:nvSpPr>
        <p:spPr>
          <a:xfrm>
            <a:off x="457200" y="5227320"/>
            <a:ext cx="8229600" cy="1097280"/>
          </a:xfrm>
        </p:spPr>
        <p:txBody>
          <a:bodyPr/>
          <a:lstStyle/>
          <a:p>
            <a:pPr marL="0" indent="0">
              <a:buNone/>
            </a:pPr>
            <a:r>
              <a:rPr lang="en-US" dirty="0"/>
              <a:t>The Example shows how to find the center of mass of a circular arch of variable density.</a:t>
            </a:r>
            <a:endParaRPr lang="en-IN" dirty="0"/>
          </a:p>
        </p:txBody>
      </p:sp>
    </p:spTree>
    <p:extLst>
      <p:ext uri="{BB962C8B-B14F-4D97-AF65-F5344CB8AC3E}">
        <p14:creationId xmlns:p14="http://schemas.microsoft.com/office/powerpoint/2010/main" val="340080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Moment Calculations </a:t>
            </a:r>
            <a:r>
              <a:rPr lang="en-US" sz="2000" b="0" dirty="0"/>
              <a:t>(2 of 5)</a:t>
            </a:r>
            <a:endParaRPr lang="en-IN" dirty="0"/>
          </a:p>
        </p:txBody>
      </p:sp>
      <p:sp>
        <p:nvSpPr>
          <p:cNvPr id="5" name="Content Placeholder 4"/>
          <p:cNvSpPr>
            <a:spLocks noGrp="1"/>
          </p:cNvSpPr>
          <p:nvPr>
            <p:ph idx="1"/>
          </p:nvPr>
        </p:nvSpPr>
        <p:spPr>
          <a:xfrm>
            <a:off x="457200" y="1600201"/>
            <a:ext cx="8001000" cy="838199"/>
          </a:xfrm>
        </p:spPr>
        <p:txBody>
          <a:bodyPr/>
          <a:lstStyle/>
          <a:p>
            <a:pPr marL="0" indent="0">
              <a:buNone/>
            </a:pPr>
            <a:r>
              <a:rPr lang="en-US" sz="2400" b="1" dirty="0"/>
              <a:t>Table </a:t>
            </a:r>
            <a:r>
              <a:rPr lang="en-US" sz="2400" dirty="0"/>
              <a:t>Mass and moment formulas for coil springs, wires, and thin rods lying along a smooth curve </a:t>
            </a:r>
            <a:r>
              <a:rPr lang="en-US" sz="2400" i="1" dirty="0"/>
              <a:t>C</a:t>
            </a:r>
            <a:r>
              <a:rPr lang="en-US" sz="2400" dirty="0"/>
              <a:t> in space</a:t>
            </a:r>
            <a:endParaRPr lang="en-IN" sz="2400" dirty="0"/>
          </a:p>
        </p:txBody>
      </p:sp>
      <p:pic>
        <p:nvPicPr>
          <p:cNvPr id="7" name="Content Placeholder 6" descr="Formulae of mass, first moments about the coordinate planes, coordinates of the center of mass, and the moments of inertia about axes and other lines. For long description in Notes pane, press F6."/>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a:off x="1633058" y="2554637"/>
            <a:ext cx="5877883" cy="3670651"/>
          </a:xfrm>
        </p:spPr>
      </p:pic>
    </p:spTree>
    <p:extLst>
      <p:ext uri="{BB962C8B-B14F-4D97-AF65-F5344CB8AC3E}">
        <p14:creationId xmlns:p14="http://schemas.microsoft.com/office/powerpoint/2010/main" val="336446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Moment Calculations </a:t>
            </a:r>
            <a:r>
              <a:rPr lang="en-US" sz="2000" b="0" dirty="0"/>
              <a:t>(3 of 5)</a:t>
            </a:r>
            <a:endParaRPr lang="en-IN" dirty="0"/>
          </a:p>
        </p:txBody>
      </p:sp>
      <p:sp>
        <p:nvSpPr>
          <p:cNvPr id="3" name="Content Placeholder 2"/>
          <p:cNvSpPr>
            <a:spLocks noGrp="1"/>
          </p:cNvSpPr>
          <p:nvPr>
            <p:ph idx="1"/>
          </p:nvPr>
        </p:nvSpPr>
        <p:spPr>
          <a:xfrm>
            <a:off x="457200" y="1600200"/>
            <a:ext cx="8077200" cy="426903"/>
          </a:xfrm>
        </p:spPr>
        <p:txBody>
          <a:bodyPr/>
          <a:lstStyle/>
          <a:p>
            <a:pPr marL="0" indent="0">
              <a:buNone/>
            </a:pPr>
            <a:r>
              <a:rPr lang="en-US" sz="2600" b="1" dirty="0"/>
              <a:t>Example: </a:t>
            </a:r>
            <a:r>
              <a:rPr lang="en-US" sz="2600" dirty="0"/>
              <a:t>A slender metal arch, denser at the bottom</a:t>
            </a:r>
            <a:endParaRPr lang="en-IN" sz="2600" dirty="0"/>
          </a:p>
        </p:txBody>
      </p:sp>
      <p:sp>
        <p:nvSpPr>
          <p:cNvPr id="28" name="Content Placeholder 27"/>
          <p:cNvSpPr>
            <a:spLocks noGrp="1"/>
          </p:cNvSpPr>
          <p:nvPr>
            <p:ph idx="1"/>
          </p:nvPr>
        </p:nvSpPr>
        <p:spPr>
          <a:xfrm>
            <a:off x="457200" y="2077868"/>
            <a:ext cx="5036574" cy="457200"/>
          </a:xfrm>
        </p:spPr>
        <p:txBody>
          <a:bodyPr/>
          <a:lstStyle/>
          <a:p>
            <a:pPr marL="0" indent="0">
              <a:buNone/>
            </a:pPr>
            <a:r>
              <a:rPr lang="en-US" sz="2600" dirty="0"/>
              <a:t>than top, lies along the semicircle</a:t>
            </a:r>
            <a:endParaRPr lang="en-IN" sz="2600" dirty="0"/>
          </a:p>
        </p:txBody>
      </p:sp>
      <p:graphicFrame>
        <p:nvGraphicFramePr>
          <p:cNvPr id="24" name="Object 23" descr="y squared + z squared = 1, z is greater than or equal to 0,&#10;">
            <a:extLst>
              <a:ext uri="{FF2B5EF4-FFF2-40B4-BE49-F238E27FC236}">
                <a16:creationId xmlns:a16="http://schemas.microsoft.com/office/drawing/2014/main" id="{971645E3-1611-48B6-B948-9BF7803A04FA}"/>
              </a:ext>
            </a:extLst>
          </p:cNvPr>
          <p:cNvGraphicFramePr>
            <a:graphicFrameLocks noChangeAspect="1"/>
          </p:cNvGraphicFramePr>
          <p:nvPr/>
        </p:nvGraphicFramePr>
        <p:xfrm>
          <a:off x="5616136" y="2067971"/>
          <a:ext cx="2149396" cy="407798"/>
        </p:xfrm>
        <a:graphic>
          <a:graphicData uri="http://schemas.openxmlformats.org/presentationml/2006/ole">
            <mc:AlternateContent xmlns:mc="http://schemas.openxmlformats.org/markup-compatibility/2006">
              <mc:Choice xmlns:v="urn:schemas-microsoft-com:vml" Requires="v">
                <p:oleObj spid="_x0000_s94240" name="Equation" r:id="rId3" imgW="2412720" imgH="457200" progId="Equation.DSMT4">
                  <p:embed/>
                </p:oleObj>
              </mc:Choice>
              <mc:Fallback>
                <p:oleObj name="Equation" r:id="rId3" imgW="2412720" imgH="457200" progId="Equation.DSMT4">
                  <p:embed/>
                  <p:pic>
                    <p:nvPicPr>
                      <p:cNvPr id="24" name="Object 23" descr="y squared + z squared = 1, z is greater than or equal to 0,&#10;">
                        <a:extLst>
                          <a:ext uri="{FF2B5EF4-FFF2-40B4-BE49-F238E27FC236}">
                            <a16:creationId xmlns:a16="http://schemas.microsoft.com/office/drawing/2014/main" id="{971645E3-1611-48B6-B948-9BF7803A04FA}"/>
                          </a:ext>
                        </a:extLst>
                      </p:cNvPr>
                      <p:cNvPicPr/>
                      <p:nvPr/>
                    </p:nvPicPr>
                    <p:blipFill>
                      <a:blip r:embed="rId4"/>
                      <a:stretch>
                        <a:fillRect/>
                      </a:stretch>
                    </p:blipFill>
                    <p:spPr>
                      <a:xfrm>
                        <a:off x="5616136" y="2067971"/>
                        <a:ext cx="2149396" cy="407798"/>
                      </a:xfrm>
                      <a:prstGeom prst="rect">
                        <a:avLst/>
                      </a:prstGeom>
                    </p:spPr>
                  </p:pic>
                </p:oleObj>
              </mc:Fallback>
            </mc:AlternateContent>
          </a:graphicData>
        </a:graphic>
      </p:graphicFrame>
      <p:sp>
        <p:nvSpPr>
          <p:cNvPr id="23" name="Content Placeholder 22"/>
          <p:cNvSpPr>
            <a:spLocks noGrp="1"/>
          </p:cNvSpPr>
          <p:nvPr>
            <p:ph idx="1"/>
          </p:nvPr>
        </p:nvSpPr>
        <p:spPr>
          <a:xfrm>
            <a:off x="457200" y="2582205"/>
            <a:ext cx="8221408" cy="422933"/>
          </a:xfrm>
        </p:spPr>
        <p:txBody>
          <a:bodyPr/>
          <a:lstStyle/>
          <a:p>
            <a:pPr marL="0" indent="0">
              <a:buNone/>
            </a:pPr>
            <a:r>
              <a:rPr lang="en-US" sz="2600" dirty="0"/>
              <a:t>in the </a:t>
            </a:r>
            <a:r>
              <a:rPr lang="en-US" sz="2600" i="1" dirty="0"/>
              <a:t>y</a:t>
            </a:r>
            <a:r>
              <a:rPr lang="en-US" sz="100" i="1" dirty="0"/>
              <a:t> </a:t>
            </a:r>
            <a:r>
              <a:rPr lang="en-US" sz="2600" i="1" dirty="0"/>
              <a:t>z</a:t>
            </a:r>
            <a:r>
              <a:rPr lang="en-US" sz="2600" dirty="0"/>
              <a:t>-plane. Find the center of the arch’s mass if the</a:t>
            </a:r>
            <a:endParaRPr lang="en-IN" sz="2600" dirty="0"/>
          </a:p>
        </p:txBody>
      </p:sp>
      <p:sp>
        <p:nvSpPr>
          <p:cNvPr id="31" name="Content Placeholder 30"/>
          <p:cNvSpPr>
            <a:spLocks noGrp="1"/>
          </p:cNvSpPr>
          <p:nvPr>
            <p:ph idx="1"/>
          </p:nvPr>
        </p:nvSpPr>
        <p:spPr>
          <a:xfrm>
            <a:off x="457200" y="3054193"/>
            <a:ext cx="6172200" cy="449393"/>
          </a:xfrm>
        </p:spPr>
        <p:txBody>
          <a:bodyPr/>
          <a:lstStyle/>
          <a:p>
            <a:pPr marL="0" indent="0">
              <a:buNone/>
            </a:pPr>
            <a:r>
              <a:rPr lang="en-US" sz="2600" dirty="0"/>
              <a:t>density at the point (</a:t>
            </a:r>
            <a:r>
              <a:rPr lang="en-US" sz="2600" i="1" dirty="0"/>
              <a:t>x</a:t>
            </a:r>
            <a:r>
              <a:rPr lang="en-US" sz="2600" dirty="0"/>
              <a:t>, </a:t>
            </a:r>
            <a:r>
              <a:rPr lang="en-US" sz="2600" i="1" dirty="0"/>
              <a:t>y</a:t>
            </a:r>
            <a:r>
              <a:rPr lang="en-US" sz="2600" dirty="0"/>
              <a:t>, </a:t>
            </a:r>
            <a:r>
              <a:rPr lang="en-US" sz="2600" i="1" dirty="0"/>
              <a:t>z</a:t>
            </a:r>
            <a:r>
              <a:rPr lang="en-US" sz="2600" dirty="0"/>
              <a:t>) on the arch is</a:t>
            </a:r>
            <a:endParaRPr lang="en-IN" sz="2600" dirty="0"/>
          </a:p>
        </p:txBody>
      </p:sp>
      <p:graphicFrame>
        <p:nvGraphicFramePr>
          <p:cNvPr id="29" name="Object 28" descr="delta left parenthesis x, y, z right parenthesis = 2 minus z."/>
          <p:cNvGraphicFramePr>
            <a:graphicFrameLocks noChangeAspect="1"/>
          </p:cNvGraphicFramePr>
          <p:nvPr/>
        </p:nvGraphicFramePr>
        <p:xfrm>
          <a:off x="6680200" y="3087234"/>
          <a:ext cx="1998408" cy="357909"/>
        </p:xfrm>
        <a:graphic>
          <a:graphicData uri="http://schemas.openxmlformats.org/presentationml/2006/ole">
            <mc:AlternateContent xmlns:mc="http://schemas.openxmlformats.org/markup-compatibility/2006">
              <mc:Choice xmlns:v="urn:schemas-microsoft-com:vml" Requires="v">
                <p:oleObj spid="_x0000_s94241" name="Equation" r:id="rId5" imgW="2425680" imgH="393480" progId="Equation.DSMT4">
                  <p:embed/>
                </p:oleObj>
              </mc:Choice>
              <mc:Fallback>
                <p:oleObj name="Equation" r:id="rId5" imgW="2425680" imgH="393480" progId="Equation.DSMT4">
                  <p:embed/>
                  <p:pic>
                    <p:nvPicPr>
                      <p:cNvPr id="29" name="Object 28" descr="delta left parenthesis x, y, z right parenthesis = 2 minus z."/>
                      <p:cNvPicPr/>
                      <p:nvPr/>
                    </p:nvPicPr>
                    <p:blipFill>
                      <a:blip r:embed="rId6"/>
                      <a:stretch>
                        <a:fillRect/>
                      </a:stretch>
                    </p:blipFill>
                    <p:spPr>
                      <a:xfrm>
                        <a:off x="6680200" y="3087234"/>
                        <a:ext cx="1998408" cy="357909"/>
                      </a:xfrm>
                      <a:prstGeom prst="rect">
                        <a:avLst/>
                      </a:prstGeom>
                    </p:spPr>
                  </p:pic>
                </p:oleObj>
              </mc:Fallback>
            </mc:AlternateContent>
          </a:graphicData>
        </a:graphic>
      </p:graphicFrame>
      <p:sp>
        <p:nvSpPr>
          <p:cNvPr id="33" name="Content Placeholder 32"/>
          <p:cNvSpPr>
            <a:spLocks noGrp="1"/>
          </p:cNvSpPr>
          <p:nvPr>
            <p:ph idx="1"/>
          </p:nvPr>
        </p:nvSpPr>
        <p:spPr>
          <a:xfrm>
            <a:off x="457200" y="3737172"/>
            <a:ext cx="3657600" cy="453828"/>
          </a:xfrm>
        </p:spPr>
        <p:txBody>
          <a:bodyPr/>
          <a:lstStyle/>
          <a:p>
            <a:pPr marL="0" indent="0">
              <a:buNone/>
            </a:pPr>
            <a:r>
              <a:rPr lang="en-US" sz="2600" b="1" dirty="0"/>
              <a:t>Solution: </a:t>
            </a:r>
            <a:r>
              <a:rPr lang="en-US" sz="2600" dirty="0"/>
              <a:t>We know that</a:t>
            </a:r>
            <a:endParaRPr lang="en-IN" sz="2600" dirty="0"/>
          </a:p>
        </p:txBody>
      </p:sp>
      <p:graphicFrame>
        <p:nvGraphicFramePr>
          <p:cNvPr id="34" name="Object 33" descr="x bar = 0 and y bar = 0">
            <a:extLst>
              <a:ext uri="{FF2B5EF4-FFF2-40B4-BE49-F238E27FC236}">
                <a16:creationId xmlns:a16="http://schemas.microsoft.com/office/drawing/2014/main" id="{7E4AF51A-EB01-4FC4-909F-92749E4B757A}"/>
              </a:ext>
            </a:extLst>
          </p:cNvPr>
          <p:cNvGraphicFramePr>
            <a:graphicFrameLocks noChangeAspect="1"/>
          </p:cNvGraphicFramePr>
          <p:nvPr/>
        </p:nvGraphicFramePr>
        <p:xfrm>
          <a:off x="4187255" y="3757688"/>
          <a:ext cx="2087624" cy="377675"/>
        </p:xfrm>
        <a:graphic>
          <a:graphicData uri="http://schemas.openxmlformats.org/presentationml/2006/ole">
            <mc:AlternateContent xmlns:mc="http://schemas.openxmlformats.org/markup-compatibility/2006">
              <mc:Choice xmlns:v="urn:schemas-microsoft-com:vml" Requires="v">
                <p:oleObj spid="_x0000_s94242" name="Equation" r:id="rId7" imgW="1968480" imgH="355320" progId="Equation.DSMT4">
                  <p:embed/>
                </p:oleObj>
              </mc:Choice>
              <mc:Fallback>
                <p:oleObj name="Equation" r:id="rId7" imgW="1968480" imgH="355320" progId="Equation.DSMT4">
                  <p:embed/>
                  <p:pic>
                    <p:nvPicPr>
                      <p:cNvPr id="34" name="Object 33" descr="x bar = 0 and y bar = 0">
                        <a:extLst>
                          <a:ext uri="{FF2B5EF4-FFF2-40B4-BE49-F238E27FC236}">
                            <a16:creationId xmlns:a16="http://schemas.microsoft.com/office/drawing/2014/main" id="{7E4AF51A-EB01-4FC4-909F-92749E4B757A}"/>
                          </a:ext>
                        </a:extLst>
                      </p:cNvPr>
                      <p:cNvPicPr/>
                      <p:nvPr/>
                    </p:nvPicPr>
                    <p:blipFill>
                      <a:blip r:embed="rId8"/>
                      <a:stretch>
                        <a:fillRect/>
                      </a:stretch>
                    </p:blipFill>
                    <p:spPr>
                      <a:xfrm>
                        <a:off x="4187255" y="3757688"/>
                        <a:ext cx="2087624" cy="377675"/>
                      </a:xfrm>
                      <a:prstGeom prst="rect">
                        <a:avLst/>
                      </a:prstGeom>
                    </p:spPr>
                  </p:pic>
                </p:oleObj>
              </mc:Fallback>
            </mc:AlternateContent>
          </a:graphicData>
        </a:graphic>
      </p:graphicFrame>
      <p:sp>
        <p:nvSpPr>
          <p:cNvPr id="36" name="Content Placeholder 35"/>
          <p:cNvSpPr>
            <a:spLocks noGrp="1"/>
          </p:cNvSpPr>
          <p:nvPr>
            <p:ph idx="1"/>
          </p:nvPr>
        </p:nvSpPr>
        <p:spPr>
          <a:xfrm>
            <a:off x="6383592" y="3698009"/>
            <a:ext cx="1998408" cy="457200"/>
          </a:xfrm>
        </p:spPr>
        <p:txBody>
          <a:bodyPr/>
          <a:lstStyle/>
          <a:p>
            <a:pPr marL="0" indent="0">
              <a:buNone/>
            </a:pPr>
            <a:r>
              <a:rPr lang="en-US" sz="2600" dirty="0"/>
              <a:t>because the</a:t>
            </a:r>
            <a:endParaRPr lang="en-IN" sz="2600" dirty="0"/>
          </a:p>
        </p:txBody>
      </p:sp>
      <p:sp>
        <p:nvSpPr>
          <p:cNvPr id="38" name="Content Placeholder 37"/>
          <p:cNvSpPr>
            <a:spLocks noGrp="1"/>
          </p:cNvSpPr>
          <p:nvPr>
            <p:ph idx="1"/>
          </p:nvPr>
        </p:nvSpPr>
        <p:spPr>
          <a:xfrm>
            <a:off x="457200" y="4235331"/>
            <a:ext cx="7308332" cy="482253"/>
          </a:xfrm>
        </p:spPr>
        <p:txBody>
          <a:bodyPr/>
          <a:lstStyle/>
          <a:p>
            <a:pPr marL="0" indent="0">
              <a:buNone/>
            </a:pPr>
            <a:r>
              <a:rPr lang="en-US" sz="2600" dirty="0"/>
              <a:t>arch lies in the </a:t>
            </a:r>
            <a:r>
              <a:rPr lang="en-US" sz="2600" i="1" dirty="0"/>
              <a:t>y</a:t>
            </a:r>
            <a:r>
              <a:rPr lang="en-US" sz="100" i="1" dirty="0"/>
              <a:t> </a:t>
            </a:r>
            <a:r>
              <a:rPr lang="en-US" sz="2600" i="1" dirty="0"/>
              <a:t>z</a:t>
            </a:r>
            <a:r>
              <a:rPr lang="en-US" sz="2600" dirty="0"/>
              <a:t>-plane with its mass distributed</a:t>
            </a:r>
            <a:endParaRPr lang="en-IN" sz="2600" dirty="0"/>
          </a:p>
        </p:txBody>
      </p:sp>
      <p:sp>
        <p:nvSpPr>
          <p:cNvPr id="40" name="Content Placeholder 39"/>
          <p:cNvSpPr>
            <a:spLocks noGrp="1"/>
          </p:cNvSpPr>
          <p:nvPr>
            <p:ph idx="1"/>
          </p:nvPr>
        </p:nvSpPr>
        <p:spPr>
          <a:xfrm>
            <a:off x="457200" y="4765288"/>
            <a:ext cx="5727989" cy="441712"/>
          </a:xfrm>
        </p:spPr>
        <p:txBody>
          <a:bodyPr/>
          <a:lstStyle/>
          <a:p>
            <a:pPr marL="0" indent="0">
              <a:buNone/>
            </a:pPr>
            <a:r>
              <a:rPr lang="en-US" sz="2600" dirty="0"/>
              <a:t>symmetrically about the </a:t>
            </a:r>
            <a:r>
              <a:rPr lang="en-US" sz="2600" i="1" dirty="0"/>
              <a:t>z</a:t>
            </a:r>
            <a:r>
              <a:rPr lang="en-US" sz="2600" dirty="0"/>
              <a:t>-axis. To find</a:t>
            </a:r>
            <a:endParaRPr lang="en-IN" sz="2600" dirty="0"/>
          </a:p>
        </p:txBody>
      </p:sp>
      <p:graphicFrame>
        <p:nvGraphicFramePr>
          <p:cNvPr id="41" name="Object 40" descr="z bar, ">
            <a:extLst>
              <a:ext uri="{FF2B5EF4-FFF2-40B4-BE49-F238E27FC236}">
                <a16:creationId xmlns:a16="http://schemas.microsoft.com/office/drawing/2014/main" id="{EE2F0FCB-28BC-45E2-A38A-7C4B25E2A27A}"/>
              </a:ext>
            </a:extLst>
          </p:cNvPr>
          <p:cNvGraphicFramePr>
            <a:graphicFrameLocks noChangeAspect="1"/>
          </p:cNvGraphicFramePr>
          <p:nvPr/>
        </p:nvGraphicFramePr>
        <p:xfrm>
          <a:off x="6247318" y="4797706"/>
          <a:ext cx="363220" cy="377190"/>
        </p:xfrm>
        <a:graphic>
          <a:graphicData uri="http://schemas.openxmlformats.org/presentationml/2006/ole">
            <mc:AlternateContent xmlns:mc="http://schemas.openxmlformats.org/markup-compatibility/2006">
              <mc:Choice xmlns:v="urn:schemas-microsoft-com:vml" Requires="v">
                <p:oleObj spid="_x0000_s94243" name="Equation" r:id="rId9" imgW="330120" imgH="342720" progId="Equation.DSMT4">
                  <p:embed/>
                </p:oleObj>
              </mc:Choice>
              <mc:Fallback>
                <p:oleObj name="Equation" r:id="rId9" imgW="330120" imgH="342720" progId="Equation.DSMT4">
                  <p:embed/>
                  <p:pic>
                    <p:nvPicPr>
                      <p:cNvPr id="41" name="Object 40" descr="z bar, ">
                        <a:extLst>
                          <a:ext uri="{FF2B5EF4-FFF2-40B4-BE49-F238E27FC236}">
                            <a16:creationId xmlns:a16="http://schemas.microsoft.com/office/drawing/2014/main" id="{EE2F0FCB-28BC-45E2-A38A-7C4B25E2A27A}"/>
                          </a:ext>
                        </a:extLst>
                      </p:cNvPr>
                      <p:cNvPicPr/>
                      <p:nvPr/>
                    </p:nvPicPr>
                    <p:blipFill>
                      <a:blip r:embed="rId10"/>
                      <a:stretch>
                        <a:fillRect/>
                      </a:stretch>
                    </p:blipFill>
                    <p:spPr>
                      <a:xfrm>
                        <a:off x="6247318" y="4797706"/>
                        <a:ext cx="363220" cy="377190"/>
                      </a:xfrm>
                      <a:prstGeom prst="rect">
                        <a:avLst/>
                      </a:prstGeom>
                    </p:spPr>
                  </p:pic>
                </p:oleObj>
              </mc:Fallback>
            </mc:AlternateContent>
          </a:graphicData>
        </a:graphic>
      </p:graphicFrame>
      <p:sp>
        <p:nvSpPr>
          <p:cNvPr id="43" name="Content Placeholder 42"/>
          <p:cNvSpPr>
            <a:spLocks noGrp="1"/>
          </p:cNvSpPr>
          <p:nvPr>
            <p:ph idx="1"/>
          </p:nvPr>
        </p:nvSpPr>
        <p:spPr>
          <a:xfrm>
            <a:off x="6705600" y="4756713"/>
            <a:ext cx="685800" cy="454265"/>
          </a:xfrm>
        </p:spPr>
        <p:txBody>
          <a:bodyPr/>
          <a:lstStyle/>
          <a:p>
            <a:pPr marL="0" indent="0">
              <a:buNone/>
            </a:pPr>
            <a:r>
              <a:rPr lang="en-US" sz="2600" dirty="0"/>
              <a:t>we</a:t>
            </a:r>
            <a:endParaRPr lang="en-IN" sz="2600" dirty="0"/>
          </a:p>
        </p:txBody>
      </p:sp>
      <p:sp>
        <p:nvSpPr>
          <p:cNvPr id="45" name="Content Placeholder 44"/>
          <p:cNvSpPr>
            <a:spLocks noGrp="1"/>
          </p:cNvSpPr>
          <p:nvPr>
            <p:ph idx="1"/>
          </p:nvPr>
        </p:nvSpPr>
        <p:spPr>
          <a:xfrm>
            <a:off x="457200" y="5296928"/>
            <a:ext cx="3730055" cy="431843"/>
          </a:xfrm>
        </p:spPr>
        <p:txBody>
          <a:bodyPr/>
          <a:lstStyle/>
          <a:p>
            <a:pPr marL="0" indent="0">
              <a:buNone/>
            </a:pPr>
            <a:r>
              <a:rPr lang="en-US" sz="2600" dirty="0"/>
              <a:t>parametrize</a:t>
            </a:r>
            <a:r>
              <a:rPr lang="en-IN" sz="2600" dirty="0"/>
              <a:t> </a:t>
            </a:r>
            <a:r>
              <a:rPr lang="en-US" sz="2600" dirty="0"/>
              <a:t>the circle as</a:t>
            </a:r>
            <a:endParaRPr lang="en-IN" sz="2600" dirty="0"/>
          </a:p>
        </p:txBody>
      </p:sp>
      <p:graphicFrame>
        <p:nvGraphicFramePr>
          <p:cNvPr id="46" name="Object 45" descr="r of t = left parenthesis cosine of t right parenthesis j + left parenthesis sine of t right parenthesis k, 0 is less than or equal to t and t is less than or equal to pi.">
            <a:extLst>
              <a:ext uri="{FF2B5EF4-FFF2-40B4-BE49-F238E27FC236}">
                <a16:creationId xmlns:a16="http://schemas.microsoft.com/office/drawing/2014/main" id="{FE7538A7-F279-4D58-9164-629EFBF0A003}"/>
              </a:ext>
            </a:extLst>
          </p:cNvPr>
          <p:cNvGraphicFramePr>
            <a:graphicFrameLocks noChangeAspect="1"/>
          </p:cNvGraphicFramePr>
          <p:nvPr/>
        </p:nvGraphicFramePr>
        <p:xfrm>
          <a:off x="2336299" y="5853457"/>
          <a:ext cx="5004803" cy="448191"/>
        </p:xfrm>
        <a:graphic>
          <a:graphicData uri="http://schemas.openxmlformats.org/presentationml/2006/ole">
            <mc:AlternateContent xmlns:mc="http://schemas.openxmlformats.org/markup-compatibility/2006">
              <mc:Choice xmlns:v="urn:schemas-microsoft-com:vml" Requires="v">
                <p:oleObj spid="_x0000_s94244" name="Equation" r:id="rId11" imgW="5105160" imgH="457200" progId="Equation.DSMT4">
                  <p:embed/>
                </p:oleObj>
              </mc:Choice>
              <mc:Fallback>
                <p:oleObj name="Equation" r:id="rId11" imgW="5105160" imgH="457200" progId="Equation.DSMT4">
                  <p:embed/>
                  <p:pic>
                    <p:nvPicPr>
                      <p:cNvPr id="46" name="Object 45" descr="r of t = left parenthesis cosine of t right parenthesis j + left parenthesis sine of t right parenthesis k, 0 is less than or equal to t and t is less than or equal to pi.">
                        <a:extLst>
                          <a:ext uri="{FF2B5EF4-FFF2-40B4-BE49-F238E27FC236}">
                            <a16:creationId xmlns:a16="http://schemas.microsoft.com/office/drawing/2014/main" id="{FE7538A7-F279-4D58-9164-629EFBF0A003}"/>
                          </a:ext>
                        </a:extLst>
                      </p:cNvPr>
                      <p:cNvPicPr/>
                      <p:nvPr/>
                    </p:nvPicPr>
                    <p:blipFill>
                      <a:blip r:embed="rId12"/>
                      <a:stretch>
                        <a:fillRect/>
                      </a:stretch>
                    </p:blipFill>
                    <p:spPr>
                      <a:xfrm>
                        <a:off x="2336299" y="5853457"/>
                        <a:ext cx="5004803" cy="448191"/>
                      </a:xfrm>
                      <a:prstGeom prst="rect">
                        <a:avLst/>
                      </a:prstGeom>
                    </p:spPr>
                  </p:pic>
                </p:oleObj>
              </mc:Fallback>
            </mc:AlternateContent>
          </a:graphicData>
        </a:graphic>
      </p:graphicFrame>
    </p:spTree>
    <p:extLst>
      <p:ext uri="{BB962C8B-B14F-4D97-AF65-F5344CB8AC3E}">
        <p14:creationId xmlns:p14="http://schemas.microsoft.com/office/powerpoint/2010/main" val="228265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838451"/>
          </a:xfrm>
        </p:spPr>
        <p:txBody>
          <a:bodyPr/>
          <a:lstStyle/>
          <a:p>
            <a:r>
              <a:rPr lang="en-US" altLang="en-US" dirty="0"/>
              <a:t>Section 16.1 </a:t>
            </a:r>
            <a:r>
              <a:rPr lang="en-IN" dirty="0"/>
              <a:t>Line Integrals of Scalar Functions</a:t>
            </a:r>
          </a:p>
        </p:txBody>
      </p:sp>
    </p:spTree>
    <p:extLst>
      <p:ext uri="{BB962C8B-B14F-4D97-AF65-F5344CB8AC3E}">
        <p14:creationId xmlns:p14="http://schemas.microsoft.com/office/powerpoint/2010/main" val="378395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Moment Calculations </a:t>
            </a:r>
            <a:r>
              <a:rPr lang="en-US" sz="2000" b="0" dirty="0"/>
              <a:t>(4 of 5)</a:t>
            </a:r>
            <a:endParaRPr lang="en-IN" dirty="0"/>
          </a:p>
        </p:txBody>
      </p:sp>
      <p:sp>
        <p:nvSpPr>
          <p:cNvPr id="3" name="Content Placeholder 2"/>
          <p:cNvSpPr>
            <a:spLocks noGrp="1"/>
          </p:cNvSpPr>
          <p:nvPr>
            <p:ph idx="1"/>
          </p:nvPr>
        </p:nvSpPr>
        <p:spPr>
          <a:xfrm>
            <a:off x="457200" y="1600199"/>
            <a:ext cx="4267200" cy="1109949"/>
          </a:xfrm>
        </p:spPr>
        <p:txBody>
          <a:bodyPr/>
          <a:lstStyle/>
          <a:p>
            <a:pPr marL="0" indent="0">
              <a:buNone/>
            </a:pPr>
            <a:r>
              <a:rPr lang="en-US" b="1" dirty="0"/>
              <a:t>Solution (continued):</a:t>
            </a:r>
          </a:p>
          <a:p>
            <a:pPr marL="0" indent="0">
              <a:buNone/>
            </a:pPr>
            <a:r>
              <a:rPr lang="en-US" dirty="0"/>
              <a:t>For this parametrization,</a:t>
            </a:r>
          </a:p>
        </p:txBody>
      </p:sp>
      <p:graphicFrame>
        <p:nvGraphicFramePr>
          <p:cNvPr id="22" name="Object 21" descr="absolute value of v t = square root of start expression left parenthesis start fraction d x over d t end fraction right parenthesis squared + left parenthesis start fraction d y over d t end fraction right parenthesis squared + left parenthesis start fraction d z over d t end fraction right parenthesis squared end expression = square root of start expression left parenthesis 0 right parenthesis squared + left parenthesis negative sine of t right parenthesis squared + left parenthesis cosine of t right parenthesis squared = 1,">
            <a:extLst>
              <a:ext uri="{FF2B5EF4-FFF2-40B4-BE49-F238E27FC236}">
                <a16:creationId xmlns:a16="http://schemas.microsoft.com/office/drawing/2014/main" id="{A404D2CF-EC49-4B25-A440-3FCD285D9D87}"/>
              </a:ext>
            </a:extLst>
          </p:cNvPr>
          <p:cNvGraphicFramePr>
            <a:graphicFrameLocks noChangeAspect="1"/>
          </p:cNvGraphicFramePr>
          <p:nvPr/>
        </p:nvGraphicFramePr>
        <p:xfrm>
          <a:off x="661273" y="2856180"/>
          <a:ext cx="7821453" cy="887095"/>
        </p:xfrm>
        <a:graphic>
          <a:graphicData uri="http://schemas.openxmlformats.org/presentationml/2006/ole">
            <mc:AlternateContent xmlns:mc="http://schemas.openxmlformats.org/markup-compatibility/2006">
              <mc:Choice xmlns:v="urn:schemas-microsoft-com:vml" Requires="v">
                <p:oleObj spid="_x0000_s95252" name="Equation" r:id="rId3" imgW="9181800" imgH="1041120" progId="Equation.DSMT4">
                  <p:embed/>
                </p:oleObj>
              </mc:Choice>
              <mc:Fallback>
                <p:oleObj name="Equation" r:id="rId3" imgW="9181800" imgH="1041120" progId="Equation.DSMT4">
                  <p:embed/>
                  <p:pic>
                    <p:nvPicPr>
                      <p:cNvPr id="22" name="Object 21" descr="absolute value of v t = square root of start expression left parenthesis start fraction d x over d t end fraction right parenthesis squared + left parenthesis start fraction d y over d t end fraction right parenthesis squared + left parenthesis start fraction d z over d t end fraction right parenthesis squared end expression = square root of start expression left parenthesis 0 right parenthesis squared + left parenthesis negative sine of t right parenthesis squared + left parenthesis cosine of t right parenthesis squared = 1,">
                        <a:extLst>
                          <a:ext uri="{FF2B5EF4-FFF2-40B4-BE49-F238E27FC236}">
                            <a16:creationId xmlns:a16="http://schemas.microsoft.com/office/drawing/2014/main" id="{A404D2CF-EC49-4B25-A440-3FCD285D9D87}"/>
                          </a:ext>
                        </a:extLst>
                      </p:cNvPr>
                      <p:cNvPicPr/>
                      <p:nvPr/>
                    </p:nvPicPr>
                    <p:blipFill>
                      <a:blip r:embed="rId4"/>
                      <a:stretch>
                        <a:fillRect/>
                      </a:stretch>
                    </p:blipFill>
                    <p:spPr>
                      <a:xfrm>
                        <a:off x="661273" y="2856180"/>
                        <a:ext cx="7821453" cy="887095"/>
                      </a:xfrm>
                      <a:prstGeom prst="rect">
                        <a:avLst/>
                      </a:prstGeom>
                    </p:spPr>
                  </p:pic>
                </p:oleObj>
              </mc:Fallback>
            </mc:AlternateContent>
          </a:graphicData>
        </a:graphic>
      </p:graphicFrame>
      <p:sp>
        <p:nvSpPr>
          <p:cNvPr id="4" name="Content Placeholder 3"/>
          <p:cNvSpPr>
            <a:spLocks noGrp="1"/>
          </p:cNvSpPr>
          <p:nvPr>
            <p:ph idx="13"/>
          </p:nvPr>
        </p:nvSpPr>
        <p:spPr>
          <a:xfrm>
            <a:off x="457199" y="3912790"/>
            <a:ext cx="533401" cy="506810"/>
          </a:xfrm>
        </p:spPr>
        <p:txBody>
          <a:bodyPr/>
          <a:lstStyle/>
          <a:p>
            <a:pPr marL="0" indent="0">
              <a:buNone/>
            </a:pPr>
            <a:r>
              <a:rPr lang="en-US" dirty="0"/>
              <a:t>so</a:t>
            </a:r>
          </a:p>
        </p:txBody>
      </p:sp>
      <p:graphicFrame>
        <p:nvGraphicFramePr>
          <p:cNvPr id="23" name="Object 22" descr="d s = absolute value of v d t = d t.">
            <a:extLst>
              <a:ext uri="{FF2B5EF4-FFF2-40B4-BE49-F238E27FC236}">
                <a16:creationId xmlns:a16="http://schemas.microsoft.com/office/drawing/2014/main" id="{E6F6BF8D-0B42-43EA-8B1D-BB74C8166461}"/>
              </a:ext>
            </a:extLst>
          </p:cNvPr>
          <p:cNvGraphicFramePr>
            <a:graphicFrameLocks noChangeAspect="1"/>
          </p:cNvGraphicFramePr>
          <p:nvPr/>
        </p:nvGraphicFramePr>
        <p:xfrm>
          <a:off x="1098756" y="3932904"/>
          <a:ext cx="1981200" cy="457200"/>
        </p:xfrm>
        <a:graphic>
          <a:graphicData uri="http://schemas.openxmlformats.org/presentationml/2006/ole">
            <mc:AlternateContent xmlns:mc="http://schemas.openxmlformats.org/markup-compatibility/2006">
              <mc:Choice xmlns:v="urn:schemas-microsoft-com:vml" Requires="v">
                <p:oleObj spid="_x0000_s95253" name="Equation" r:id="rId5" imgW="1981080" imgH="457200" progId="Equation.DSMT4">
                  <p:embed/>
                </p:oleObj>
              </mc:Choice>
              <mc:Fallback>
                <p:oleObj name="Equation" r:id="rId5" imgW="1981080" imgH="457200" progId="Equation.DSMT4">
                  <p:embed/>
                  <p:pic>
                    <p:nvPicPr>
                      <p:cNvPr id="23" name="Object 22" descr="d s = absolute value of v d t = d t.">
                        <a:extLst>
                          <a:ext uri="{FF2B5EF4-FFF2-40B4-BE49-F238E27FC236}">
                            <a16:creationId xmlns:a16="http://schemas.microsoft.com/office/drawing/2014/main" id="{E6F6BF8D-0B42-43EA-8B1D-BB74C8166461}"/>
                          </a:ext>
                        </a:extLst>
                      </p:cNvPr>
                      <p:cNvPicPr/>
                      <p:nvPr/>
                    </p:nvPicPr>
                    <p:blipFill>
                      <a:blip r:embed="rId6"/>
                      <a:stretch>
                        <a:fillRect/>
                      </a:stretch>
                    </p:blipFill>
                    <p:spPr>
                      <a:xfrm>
                        <a:off x="1098756" y="3932904"/>
                        <a:ext cx="1981200" cy="457200"/>
                      </a:xfrm>
                      <a:prstGeom prst="rect">
                        <a:avLst/>
                      </a:prstGeom>
                    </p:spPr>
                  </p:pic>
                </p:oleObj>
              </mc:Fallback>
            </mc:AlternateContent>
          </a:graphicData>
        </a:graphic>
      </p:graphicFrame>
      <p:sp>
        <p:nvSpPr>
          <p:cNvPr id="26" name="Content Placeholder 25"/>
          <p:cNvSpPr>
            <a:spLocks noGrp="1"/>
          </p:cNvSpPr>
          <p:nvPr>
            <p:ph idx="13"/>
          </p:nvPr>
        </p:nvSpPr>
        <p:spPr>
          <a:xfrm>
            <a:off x="457200" y="4579732"/>
            <a:ext cx="7010400" cy="525667"/>
          </a:xfrm>
        </p:spPr>
        <p:txBody>
          <a:bodyPr/>
          <a:lstStyle/>
          <a:p>
            <a:pPr marL="0" indent="0">
              <a:buNone/>
            </a:pPr>
            <a:r>
              <a:rPr lang="en-US" dirty="0"/>
              <a:t>The formulas in the Table above then give</a:t>
            </a:r>
            <a:endParaRPr lang="en-IN" dirty="0"/>
          </a:p>
        </p:txBody>
      </p:sp>
      <p:graphicFrame>
        <p:nvGraphicFramePr>
          <p:cNvPr id="27" name="Object 26" descr="M = integral of delta d s, for curve C = integral of start expression left parenthesis 2 minus z right parenthesis, d s end expression, for curve C = integral of start expression left parenthesis 2 minus sine of t right parenthesis, d t end expression, from 0 to pi = 2 pi minus 2">
            <a:extLst>
              <a:ext uri="{FF2B5EF4-FFF2-40B4-BE49-F238E27FC236}">
                <a16:creationId xmlns:a16="http://schemas.microsoft.com/office/drawing/2014/main" id="{B8481DB8-CB68-4B0C-85EE-C7AD04E63671}"/>
              </a:ext>
            </a:extLst>
          </p:cNvPr>
          <p:cNvGraphicFramePr>
            <a:graphicFrameLocks noChangeAspect="1"/>
          </p:cNvGraphicFramePr>
          <p:nvPr/>
        </p:nvGraphicFramePr>
        <p:xfrm>
          <a:off x="1098756" y="5332950"/>
          <a:ext cx="7092950" cy="646113"/>
        </p:xfrm>
        <a:graphic>
          <a:graphicData uri="http://schemas.openxmlformats.org/presentationml/2006/ole">
            <mc:AlternateContent xmlns:mc="http://schemas.openxmlformats.org/markup-compatibility/2006">
              <mc:Choice xmlns:v="urn:schemas-microsoft-com:vml" Requires="v">
                <p:oleObj spid="_x0000_s95254" name="Equation" r:id="rId7" imgW="7378560" imgH="672840" progId="Equation.DSMT4">
                  <p:embed/>
                </p:oleObj>
              </mc:Choice>
              <mc:Fallback>
                <p:oleObj name="Equation" r:id="rId7" imgW="7378560" imgH="672840" progId="Equation.DSMT4">
                  <p:embed/>
                  <p:pic>
                    <p:nvPicPr>
                      <p:cNvPr id="27" name="Object 26" descr="M = integral of delta d s, for curve C = integral of start expression left parenthesis 2 minus z right parenthesis, d s end expression, for curve C = integral of start expression left parenthesis 2 minus sine of t right parenthesis, d t end expression, from 0 to pi = 2 pi minus 2">
                        <a:extLst>
                          <a:ext uri="{FF2B5EF4-FFF2-40B4-BE49-F238E27FC236}">
                            <a16:creationId xmlns:a16="http://schemas.microsoft.com/office/drawing/2014/main" id="{B8481DB8-CB68-4B0C-85EE-C7AD04E63671}"/>
                          </a:ext>
                        </a:extLst>
                      </p:cNvPr>
                      <p:cNvPicPr/>
                      <p:nvPr/>
                    </p:nvPicPr>
                    <p:blipFill>
                      <a:blip r:embed="rId8"/>
                      <a:stretch>
                        <a:fillRect/>
                      </a:stretch>
                    </p:blipFill>
                    <p:spPr>
                      <a:xfrm>
                        <a:off x="1098756" y="5332950"/>
                        <a:ext cx="7092950" cy="646113"/>
                      </a:xfrm>
                      <a:prstGeom prst="rect">
                        <a:avLst/>
                      </a:prstGeom>
                    </p:spPr>
                  </p:pic>
                </p:oleObj>
              </mc:Fallback>
            </mc:AlternateContent>
          </a:graphicData>
        </a:graphic>
      </p:graphicFrame>
    </p:spTree>
    <p:extLst>
      <p:ext uri="{BB962C8B-B14F-4D97-AF65-F5344CB8AC3E}">
        <p14:creationId xmlns:p14="http://schemas.microsoft.com/office/powerpoint/2010/main" val="354186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
            <a:ext cx="8229600" cy="1097280"/>
          </a:xfrm>
        </p:spPr>
        <p:txBody>
          <a:bodyPr/>
          <a:lstStyle/>
          <a:p>
            <a:r>
              <a:rPr lang="en-US" dirty="0"/>
              <a:t>Mass and Moment Calculations </a:t>
            </a:r>
            <a:r>
              <a:rPr lang="en-US" sz="2000" b="0" dirty="0"/>
              <a:t>(5 of 5)</a:t>
            </a:r>
            <a:endParaRPr lang="en-IN" sz="2000" dirty="0"/>
          </a:p>
        </p:txBody>
      </p:sp>
      <p:sp>
        <p:nvSpPr>
          <p:cNvPr id="3" name="Content Placeholder 2"/>
          <p:cNvSpPr>
            <a:spLocks noGrp="1"/>
          </p:cNvSpPr>
          <p:nvPr>
            <p:ph idx="1"/>
          </p:nvPr>
        </p:nvSpPr>
        <p:spPr>
          <a:xfrm>
            <a:off x="457200" y="1538861"/>
            <a:ext cx="3886200" cy="533399"/>
          </a:xfrm>
        </p:spPr>
        <p:txBody>
          <a:bodyPr/>
          <a:lstStyle/>
          <a:p>
            <a:pPr marL="0" indent="0">
              <a:buNone/>
            </a:pPr>
            <a:r>
              <a:rPr lang="en-US" sz="2400" b="1" dirty="0"/>
              <a:t>Solution (concluded):</a:t>
            </a:r>
          </a:p>
        </p:txBody>
      </p:sp>
      <p:graphicFrame>
        <p:nvGraphicFramePr>
          <p:cNvPr id="22" name="Object 21" descr="M sub start expression x y end expression= integral of start expression z delta d s end expression, for curve C = integral of start expression z left parenthesis 2 minus z right parenthesis d s end expression, for curve C = integral of start expression left parenthesis sine of t right parenthesis left parenthesis 2 minus sine of t right parenthesis, d t end expression, from 0 to pi">
            <a:extLst>
              <a:ext uri="{FF2B5EF4-FFF2-40B4-BE49-F238E27FC236}">
                <a16:creationId xmlns:a16="http://schemas.microsoft.com/office/drawing/2014/main" id="{E4464E4A-D70F-4C97-ABCE-7DB265339A17}"/>
              </a:ext>
            </a:extLst>
          </p:cNvPr>
          <p:cNvGraphicFramePr>
            <a:graphicFrameLocks noChangeAspect="1"/>
          </p:cNvGraphicFramePr>
          <p:nvPr/>
        </p:nvGraphicFramePr>
        <p:xfrm>
          <a:off x="1143000" y="2224661"/>
          <a:ext cx="7239000" cy="673100"/>
        </p:xfrm>
        <a:graphic>
          <a:graphicData uri="http://schemas.openxmlformats.org/presentationml/2006/ole">
            <mc:AlternateContent xmlns:mc="http://schemas.openxmlformats.org/markup-compatibility/2006">
              <mc:Choice xmlns:v="urn:schemas-microsoft-com:vml" Requires="v">
                <p:oleObj spid="_x0000_s96282" name="Equation" r:id="rId3" imgW="7416720" imgH="672840" progId="Equation.DSMT4">
                  <p:embed/>
                </p:oleObj>
              </mc:Choice>
              <mc:Fallback>
                <p:oleObj name="Equation" r:id="rId3" imgW="7416720" imgH="672840" progId="Equation.DSMT4">
                  <p:embed/>
                  <p:pic>
                    <p:nvPicPr>
                      <p:cNvPr id="22" name="Object 21" descr="M sub start expression x y end expression= integral of start expression z delta d s end expression, for curve C = integral of start expression z left parenthesis 2 minus z right parenthesis d s end expression, for curve C = integral of start expression left parenthesis sine of t right parenthesis left parenthesis 2 minus sine of t right parenthesis, d t end expression, from 0 to pi">
                        <a:extLst>
                          <a:ext uri="{FF2B5EF4-FFF2-40B4-BE49-F238E27FC236}">
                            <a16:creationId xmlns:a16="http://schemas.microsoft.com/office/drawing/2014/main" id="{E4464E4A-D70F-4C97-ABCE-7DB265339A17}"/>
                          </a:ext>
                        </a:extLst>
                      </p:cNvPr>
                      <p:cNvPicPr/>
                      <p:nvPr/>
                    </p:nvPicPr>
                    <p:blipFill>
                      <a:blip r:embed="rId4"/>
                      <a:stretch>
                        <a:fillRect/>
                      </a:stretch>
                    </p:blipFill>
                    <p:spPr>
                      <a:xfrm>
                        <a:off x="1143000" y="2224661"/>
                        <a:ext cx="7239000" cy="673100"/>
                      </a:xfrm>
                      <a:prstGeom prst="rect">
                        <a:avLst/>
                      </a:prstGeom>
                    </p:spPr>
                  </p:pic>
                </p:oleObj>
              </mc:Fallback>
            </mc:AlternateContent>
          </a:graphicData>
        </a:graphic>
      </p:graphicFrame>
      <p:graphicFrame>
        <p:nvGraphicFramePr>
          <p:cNvPr id="23" name="Object 22" descr="equals integral of start expression left parenthesis 2 sine of t minus sine squared of t right parenthesis, d t end expression, from 0 to pi = start fraction 8 minus pi over 2 end fraction">
            <a:extLst>
              <a:ext uri="{FF2B5EF4-FFF2-40B4-BE49-F238E27FC236}">
                <a16:creationId xmlns:a16="http://schemas.microsoft.com/office/drawing/2014/main" id="{BF8B33AB-DE30-4286-9C07-BD72942FA6EF}"/>
              </a:ext>
            </a:extLst>
          </p:cNvPr>
          <p:cNvGraphicFramePr>
            <a:graphicFrameLocks noChangeAspect="1"/>
          </p:cNvGraphicFramePr>
          <p:nvPr/>
        </p:nvGraphicFramePr>
        <p:xfrm>
          <a:off x="1784350" y="3077149"/>
          <a:ext cx="4191000" cy="825500"/>
        </p:xfrm>
        <a:graphic>
          <a:graphicData uri="http://schemas.openxmlformats.org/presentationml/2006/ole">
            <mc:AlternateContent xmlns:mc="http://schemas.openxmlformats.org/markup-compatibility/2006">
              <mc:Choice xmlns:v="urn:schemas-microsoft-com:vml" Requires="v">
                <p:oleObj spid="_x0000_s96283" name="Equation" r:id="rId5" imgW="4190760" imgH="825480" progId="Equation.DSMT4">
                  <p:embed/>
                </p:oleObj>
              </mc:Choice>
              <mc:Fallback>
                <p:oleObj name="Equation" r:id="rId5" imgW="4190760" imgH="825480" progId="Equation.DSMT4">
                  <p:embed/>
                  <p:pic>
                    <p:nvPicPr>
                      <p:cNvPr id="23" name="Object 22" descr="equals integral of start expression left parenthesis 2 sine of t minus sine squared of t right parenthesis, d t end expression, from 0 to pi = start fraction 8 minus pi over 2 end fraction">
                        <a:extLst>
                          <a:ext uri="{FF2B5EF4-FFF2-40B4-BE49-F238E27FC236}">
                            <a16:creationId xmlns:a16="http://schemas.microsoft.com/office/drawing/2014/main" id="{BF8B33AB-DE30-4286-9C07-BD72942FA6EF}"/>
                          </a:ext>
                        </a:extLst>
                      </p:cNvPr>
                      <p:cNvPicPr/>
                      <p:nvPr/>
                    </p:nvPicPr>
                    <p:blipFill>
                      <a:blip r:embed="rId6"/>
                      <a:stretch>
                        <a:fillRect/>
                      </a:stretch>
                    </p:blipFill>
                    <p:spPr>
                      <a:xfrm>
                        <a:off x="1784350" y="3077149"/>
                        <a:ext cx="4191000" cy="825500"/>
                      </a:xfrm>
                      <a:prstGeom prst="rect">
                        <a:avLst/>
                      </a:prstGeom>
                    </p:spPr>
                  </p:pic>
                </p:oleObj>
              </mc:Fallback>
            </mc:AlternateContent>
          </a:graphicData>
        </a:graphic>
      </p:graphicFrame>
      <p:graphicFrame>
        <p:nvGraphicFramePr>
          <p:cNvPr id="24" name="Object 23" descr="z bar = start fraction M sub start expression x y end expression over M end fraction = start fraction 8 minus pi over 2 end fraction times start fraction 1 over 2 pi minus 2 end fraction = start fraction 8 minus pi over 4 pi minus 4 end fraction approximately equals 0.57.">
            <a:extLst>
              <a:ext uri="{FF2B5EF4-FFF2-40B4-BE49-F238E27FC236}">
                <a16:creationId xmlns:a16="http://schemas.microsoft.com/office/drawing/2014/main" id="{EFB43208-8224-42AF-A7FF-55C4038CDBA5}"/>
              </a:ext>
            </a:extLst>
          </p:cNvPr>
          <p:cNvGraphicFramePr>
            <a:graphicFrameLocks noChangeAspect="1"/>
          </p:cNvGraphicFramePr>
          <p:nvPr/>
        </p:nvGraphicFramePr>
        <p:xfrm>
          <a:off x="1510669" y="3994724"/>
          <a:ext cx="5805487" cy="879475"/>
        </p:xfrm>
        <a:graphic>
          <a:graphicData uri="http://schemas.openxmlformats.org/presentationml/2006/ole">
            <mc:AlternateContent xmlns:mc="http://schemas.openxmlformats.org/markup-compatibility/2006">
              <mc:Choice xmlns:v="urn:schemas-microsoft-com:vml" Requires="v">
                <p:oleObj spid="_x0000_s96284" name="Equation" r:id="rId7" imgW="5689440" imgH="863280" progId="Equation.DSMT4">
                  <p:embed/>
                </p:oleObj>
              </mc:Choice>
              <mc:Fallback>
                <p:oleObj name="Equation" r:id="rId7" imgW="5689440" imgH="863280" progId="Equation.DSMT4">
                  <p:embed/>
                  <p:pic>
                    <p:nvPicPr>
                      <p:cNvPr id="24" name="Object 23" descr="z bar = start fraction M sub start expression x y end expression over M end fraction = start fraction 8 minus pi over 2 end fraction times start fraction 1 over 2 pi minus 2 end fraction = start fraction 8 minus pi over 4 pi minus 4 end fraction approximately equals 0.57.">
                        <a:extLst>
                          <a:ext uri="{FF2B5EF4-FFF2-40B4-BE49-F238E27FC236}">
                            <a16:creationId xmlns:a16="http://schemas.microsoft.com/office/drawing/2014/main" id="{EFB43208-8224-42AF-A7FF-55C4038CDBA5}"/>
                          </a:ext>
                        </a:extLst>
                      </p:cNvPr>
                      <p:cNvPicPr/>
                      <p:nvPr/>
                    </p:nvPicPr>
                    <p:blipFill>
                      <a:blip r:embed="rId8"/>
                      <a:stretch>
                        <a:fillRect/>
                      </a:stretch>
                    </p:blipFill>
                    <p:spPr>
                      <a:xfrm>
                        <a:off x="1510669" y="3994724"/>
                        <a:ext cx="5805487" cy="879475"/>
                      </a:xfrm>
                      <a:prstGeom prst="rect">
                        <a:avLst/>
                      </a:prstGeom>
                    </p:spPr>
                  </p:pic>
                </p:oleObj>
              </mc:Fallback>
            </mc:AlternateContent>
          </a:graphicData>
        </a:graphic>
      </p:graphicFrame>
      <p:sp>
        <p:nvSpPr>
          <p:cNvPr id="26" name="Content Placeholder 25"/>
          <p:cNvSpPr>
            <a:spLocks noGrp="1"/>
          </p:cNvSpPr>
          <p:nvPr>
            <p:ph idx="1"/>
          </p:nvPr>
        </p:nvSpPr>
        <p:spPr>
          <a:xfrm>
            <a:off x="457200" y="5171207"/>
            <a:ext cx="853806" cy="467593"/>
          </a:xfrm>
        </p:spPr>
        <p:txBody>
          <a:bodyPr/>
          <a:lstStyle/>
          <a:p>
            <a:pPr marL="0" indent="0">
              <a:buNone/>
            </a:pPr>
            <a:r>
              <a:rPr lang="en-US" sz="2400" dirty="0"/>
              <a:t>With</a:t>
            </a:r>
            <a:endParaRPr lang="en-IN" sz="2400" dirty="0"/>
          </a:p>
        </p:txBody>
      </p:sp>
      <p:graphicFrame>
        <p:nvGraphicFramePr>
          <p:cNvPr id="27" name="Object 26" descr="bar z">
            <a:extLst>
              <a:ext uri="{FF2B5EF4-FFF2-40B4-BE49-F238E27FC236}">
                <a16:creationId xmlns:a16="http://schemas.microsoft.com/office/drawing/2014/main" id="{F8D37E11-A433-49FE-8EBA-3FE4C3E8F681}"/>
              </a:ext>
            </a:extLst>
          </p:cNvPr>
          <p:cNvGraphicFramePr>
            <a:graphicFrameLocks noChangeAspect="1"/>
          </p:cNvGraphicFramePr>
          <p:nvPr/>
        </p:nvGraphicFramePr>
        <p:xfrm>
          <a:off x="1425674" y="5200358"/>
          <a:ext cx="273050" cy="317500"/>
        </p:xfrm>
        <a:graphic>
          <a:graphicData uri="http://schemas.openxmlformats.org/presentationml/2006/ole">
            <mc:AlternateContent xmlns:mc="http://schemas.openxmlformats.org/markup-compatibility/2006">
              <mc:Choice xmlns:v="urn:schemas-microsoft-com:vml" Requires="v">
                <p:oleObj spid="_x0000_s96285" name="Equation" r:id="rId9" imgW="241200" imgH="279360" progId="Equation.DSMT4">
                  <p:embed/>
                </p:oleObj>
              </mc:Choice>
              <mc:Fallback>
                <p:oleObj name="Equation" r:id="rId9" imgW="241200" imgH="279360" progId="Equation.DSMT4">
                  <p:embed/>
                  <p:pic>
                    <p:nvPicPr>
                      <p:cNvPr id="27" name="Object 26" descr="bar z">
                        <a:extLst>
                          <a:ext uri="{FF2B5EF4-FFF2-40B4-BE49-F238E27FC236}">
                            <a16:creationId xmlns:a16="http://schemas.microsoft.com/office/drawing/2014/main" id="{F8D37E11-A433-49FE-8EBA-3FE4C3E8F681}"/>
                          </a:ext>
                        </a:extLst>
                      </p:cNvPr>
                      <p:cNvPicPr/>
                      <p:nvPr/>
                    </p:nvPicPr>
                    <p:blipFill>
                      <a:blip r:embed="rId10"/>
                      <a:stretch>
                        <a:fillRect/>
                      </a:stretch>
                    </p:blipFill>
                    <p:spPr>
                      <a:xfrm>
                        <a:off x="1425674" y="5200358"/>
                        <a:ext cx="273050" cy="317500"/>
                      </a:xfrm>
                      <a:prstGeom prst="rect">
                        <a:avLst/>
                      </a:prstGeom>
                    </p:spPr>
                  </p:pic>
                </p:oleObj>
              </mc:Fallback>
            </mc:AlternateContent>
          </a:graphicData>
        </a:graphic>
      </p:graphicFrame>
      <p:sp>
        <p:nvSpPr>
          <p:cNvPr id="29" name="Content Placeholder 28"/>
          <p:cNvSpPr>
            <a:spLocks noGrp="1"/>
          </p:cNvSpPr>
          <p:nvPr>
            <p:ph idx="1"/>
          </p:nvPr>
        </p:nvSpPr>
        <p:spPr>
          <a:xfrm>
            <a:off x="1793769" y="5181308"/>
            <a:ext cx="6588231" cy="472353"/>
          </a:xfrm>
        </p:spPr>
        <p:txBody>
          <a:bodyPr/>
          <a:lstStyle/>
          <a:p>
            <a:pPr marL="0" indent="0">
              <a:buNone/>
            </a:pPr>
            <a:r>
              <a:rPr lang="en-US" sz="2400" dirty="0"/>
              <a:t>to the nearest hundredth, the center of mass</a:t>
            </a:r>
            <a:endParaRPr lang="en-IN" sz="2400" dirty="0"/>
          </a:p>
        </p:txBody>
      </p:sp>
      <p:sp>
        <p:nvSpPr>
          <p:cNvPr id="31" name="Content Placeholder 30"/>
          <p:cNvSpPr>
            <a:spLocks noGrp="1"/>
          </p:cNvSpPr>
          <p:nvPr>
            <p:ph idx="1"/>
          </p:nvPr>
        </p:nvSpPr>
        <p:spPr>
          <a:xfrm>
            <a:off x="457200" y="5720790"/>
            <a:ext cx="2514600" cy="519834"/>
          </a:xfrm>
        </p:spPr>
        <p:txBody>
          <a:bodyPr/>
          <a:lstStyle/>
          <a:p>
            <a:pPr marL="0" indent="0">
              <a:buNone/>
            </a:pPr>
            <a:r>
              <a:rPr lang="en-US" sz="2400" dirty="0"/>
              <a:t>is (0, 0, 0.57).</a:t>
            </a:r>
            <a:endParaRPr lang="en-US" sz="2400" b="1" dirty="0"/>
          </a:p>
        </p:txBody>
      </p:sp>
    </p:spTree>
    <p:extLst>
      <p:ext uri="{BB962C8B-B14F-4D97-AF65-F5344CB8AC3E}">
        <p14:creationId xmlns:p14="http://schemas.microsoft.com/office/powerpoint/2010/main" val="185289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820"/>
            <a:ext cx="8229600" cy="1097280"/>
          </a:xfrm>
        </p:spPr>
        <p:txBody>
          <a:bodyPr/>
          <a:lstStyle/>
          <a:p>
            <a:r>
              <a:rPr lang="en-US" dirty="0"/>
              <a:t>Line Integrals in the Plane</a:t>
            </a:r>
            <a:endParaRPr lang="en-IN" dirty="0"/>
          </a:p>
        </p:txBody>
      </p:sp>
      <p:pic>
        <p:nvPicPr>
          <p:cNvPr id="11" name="Content Placeholder 10" descr="An x y z plane displays the line integral for the integral of f d s, for curve C. For long description in Notes pane, press F6.">
            <a:extLst>
              <a:ext uri="{FF2B5EF4-FFF2-40B4-BE49-F238E27FC236}">
                <a16:creationId xmlns:a16="http://schemas.microsoft.com/office/drawing/2014/main" id="{D53A1D43-3361-48D1-89CA-FFDCAB3B2BAE}"/>
              </a:ext>
            </a:extLst>
          </p:cNvPr>
          <p:cNvPicPr>
            <a:picLocks noGrp="1" noChangeAspect="1"/>
          </p:cNvPicPr>
          <p:nvPr>
            <p:ph idx="18"/>
          </p:nvPr>
        </p:nvPicPr>
        <p:blipFill>
          <a:blip r:embed="rId4">
            <a:extLst>
              <a:ext uri="{28A0092B-C50C-407E-A947-70E740481C1C}">
                <a14:useLocalDpi xmlns:a14="http://schemas.microsoft.com/office/drawing/2010/main" val="0"/>
              </a:ext>
            </a:extLst>
          </a:blip>
          <a:stretch>
            <a:fillRect/>
          </a:stretch>
        </p:blipFill>
        <p:spPr>
          <a:xfrm>
            <a:off x="2592614" y="1524048"/>
            <a:ext cx="2817586" cy="2764090"/>
          </a:xfrm>
        </p:spPr>
      </p:pic>
      <p:sp>
        <p:nvSpPr>
          <p:cNvPr id="3" name="Content Placeholder 2"/>
          <p:cNvSpPr>
            <a:spLocks noGrp="1"/>
          </p:cNvSpPr>
          <p:nvPr>
            <p:ph idx="1"/>
          </p:nvPr>
        </p:nvSpPr>
        <p:spPr>
          <a:xfrm>
            <a:off x="457200" y="4699048"/>
            <a:ext cx="2574925" cy="457199"/>
          </a:xfrm>
        </p:spPr>
        <p:txBody>
          <a:bodyPr/>
          <a:lstStyle/>
          <a:p>
            <a:pPr marL="0" indent="0">
              <a:buNone/>
            </a:pPr>
            <a:r>
              <a:rPr lang="en-US" dirty="0"/>
              <a:t>The line integral</a:t>
            </a:r>
            <a:endParaRPr lang="en-IN" dirty="0"/>
          </a:p>
        </p:txBody>
      </p:sp>
      <p:graphicFrame>
        <p:nvGraphicFramePr>
          <p:cNvPr id="23" name="Object 22" descr="integral of start expression f d s end expression, for curve C">
            <a:extLst>
              <a:ext uri="{FF2B5EF4-FFF2-40B4-BE49-F238E27FC236}">
                <a16:creationId xmlns:a16="http://schemas.microsoft.com/office/drawing/2014/main" id="{E4C922D2-1ED9-4BD3-9918-4FA3A8D6900F}"/>
              </a:ext>
            </a:extLst>
          </p:cNvPr>
          <p:cNvGraphicFramePr>
            <a:graphicFrameLocks noChangeAspect="1"/>
          </p:cNvGraphicFramePr>
          <p:nvPr/>
        </p:nvGraphicFramePr>
        <p:xfrm>
          <a:off x="3124200" y="4669572"/>
          <a:ext cx="822326" cy="516149"/>
        </p:xfrm>
        <a:graphic>
          <a:graphicData uri="http://schemas.openxmlformats.org/presentationml/2006/ole">
            <mc:AlternateContent xmlns:mc="http://schemas.openxmlformats.org/markup-compatibility/2006">
              <mc:Choice xmlns:v="urn:schemas-microsoft-com:vml" Requires="v">
                <p:oleObj spid="_x0000_s97294" name="Equation" r:id="rId5" imgW="965160" imgH="609480" progId="Equation.DSMT4">
                  <p:embed/>
                </p:oleObj>
              </mc:Choice>
              <mc:Fallback>
                <p:oleObj name="Equation" r:id="rId5" imgW="965160" imgH="609480" progId="Equation.DSMT4">
                  <p:embed/>
                  <p:pic>
                    <p:nvPicPr>
                      <p:cNvPr id="23" name="Object 22" descr="integral of start expression f d s end expression, for curve C">
                        <a:extLst>
                          <a:ext uri="{FF2B5EF4-FFF2-40B4-BE49-F238E27FC236}">
                            <a16:creationId xmlns:a16="http://schemas.microsoft.com/office/drawing/2014/main" id="{E4C922D2-1ED9-4BD3-9918-4FA3A8D6900F}"/>
                          </a:ext>
                        </a:extLst>
                      </p:cNvPr>
                      <p:cNvPicPr/>
                      <p:nvPr/>
                    </p:nvPicPr>
                    <p:blipFill>
                      <a:blip r:embed="rId6"/>
                      <a:stretch>
                        <a:fillRect/>
                      </a:stretch>
                    </p:blipFill>
                    <p:spPr>
                      <a:xfrm>
                        <a:off x="3124200" y="4669572"/>
                        <a:ext cx="822326" cy="516149"/>
                      </a:xfrm>
                      <a:prstGeom prst="rect">
                        <a:avLst/>
                      </a:prstGeom>
                    </p:spPr>
                  </p:pic>
                </p:oleObj>
              </mc:Fallback>
            </mc:AlternateContent>
          </a:graphicData>
        </a:graphic>
      </p:graphicFrame>
      <p:sp>
        <p:nvSpPr>
          <p:cNvPr id="25" name="Content Placeholder 24"/>
          <p:cNvSpPr>
            <a:spLocks noGrp="1"/>
          </p:cNvSpPr>
          <p:nvPr>
            <p:ph idx="13"/>
          </p:nvPr>
        </p:nvSpPr>
        <p:spPr>
          <a:xfrm>
            <a:off x="4038601" y="4699049"/>
            <a:ext cx="4419600" cy="457199"/>
          </a:xfrm>
        </p:spPr>
        <p:txBody>
          <a:bodyPr/>
          <a:lstStyle/>
          <a:p>
            <a:pPr marL="0" indent="0">
              <a:buNone/>
            </a:pPr>
            <a:r>
              <a:rPr lang="en-US" dirty="0"/>
              <a:t>gives the area of the portion</a:t>
            </a:r>
            <a:endParaRPr lang="en-IN" dirty="0"/>
          </a:p>
        </p:txBody>
      </p:sp>
      <p:sp>
        <p:nvSpPr>
          <p:cNvPr id="27" name="Content Placeholder 26"/>
          <p:cNvSpPr>
            <a:spLocks noGrp="1"/>
          </p:cNvSpPr>
          <p:nvPr>
            <p:ph idx="14"/>
          </p:nvPr>
        </p:nvSpPr>
        <p:spPr>
          <a:xfrm>
            <a:off x="457200" y="5308648"/>
            <a:ext cx="6781800" cy="516149"/>
          </a:xfrm>
        </p:spPr>
        <p:txBody>
          <a:bodyPr/>
          <a:lstStyle/>
          <a:p>
            <a:pPr marL="0" indent="0">
              <a:buNone/>
            </a:pPr>
            <a:r>
              <a:rPr lang="en-US" dirty="0"/>
              <a:t>of the cylindrical surface or “wall” beneath</a:t>
            </a:r>
            <a:endParaRPr lang="en-IN" dirty="0"/>
          </a:p>
        </p:txBody>
      </p:sp>
      <p:graphicFrame>
        <p:nvGraphicFramePr>
          <p:cNvPr id="28" name="Object 27" descr="z = f of x and y is greater than or equal to 0."/>
          <p:cNvGraphicFramePr>
            <a:graphicFrameLocks noChangeAspect="1"/>
          </p:cNvGraphicFramePr>
          <p:nvPr/>
        </p:nvGraphicFramePr>
        <p:xfrm>
          <a:off x="457200" y="5930900"/>
          <a:ext cx="2171700" cy="393700"/>
        </p:xfrm>
        <a:graphic>
          <a:graphicData uri="http://schemas.openxmlformats.org/presentationml/2006/ole">
            <mc:AlternateContent xmlns:mc="http://schemas.openxmlformats.org/markup-compatibility/2006">
              <mc:Choice xmlns:v="urn:schemas-microsoft-com:vml" Requires="v">
                <p:oleObj spid="_x0000_s97295" name="Equation" r:id="rId7" imgW="2171520" imgH="393480" progId="Equation.DSMT4">
                  <p:embed/>
                </p:oleObj>
              </mc:Choice>
              <mc:Fallback>
                <p:oleObj name="Equation" r:id="rId7" imgW="2171520" imgH="393480" progId="Equation.DSMT4">
                  <p:embed/>
                  <p:pic>
                    <p:nvPicPr>
                      <p:cNvPr id="28" name="Object 27" descr="z = f of x and y is greater than or equal to 0."/>
                      <p:cNvPicPr/>
                      <p:nvPr/>
                    </p:nvPicPr>
                    <p:blipFill>
                      <a:blip r:embed="rId8"/>
                      <a:stretch>
                        <a:fillRect/>
                      </a:stretch>
                    </p:blipFill>
                    <p:spPr>
                      <a:xfrm>
                        <a:off x="457200" y="5930900"/>
                        <a:ext cx="2171700" cy="393700"/>
                      </a:xfrm>
                      <a:prstGeom prst="rect">
                        <a:avLst/>
                      </a:prstGeom>
                    </p:spPr>
                  </p:pic>
                </p:oleObj>
              </mc:Fallback>
            </mc:AlternateContent>
          </a:graphicData>
        </a:graphic>
      </p:graphicFrame>
    </p:spTree>
    <p:extLst>
      <p:ext uri="{BB962C8B-B14F-4D97-AF65-F5344CB8AC3E}">
        <p14:creationId xmlns:p14="http://schemas.microsoft.com/office/powerpoint/2010/main" val="386570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685800" y="762000"/>
            <a:ext cx="7924800" cy="2838451"/>
          </a:xfrm>
        </p:spPr>
        <p:txBody>
          <a:bodyPr/>
          <a:lstStyle/>
          <a:p>
            <a:r>
              <a:rPr lang="en-US" altLang="en-US" sz="3400" dirty="0"/>
              <a:t>Section 16.2 </a:t>
            </a:r>
            <a:r>
              <a:rPr lang="en-US" sz="3400" dirty="0"/>
              <a:t>Vector Fields and Line Integrals: Work, Circulation, and Flux</a:t>
            </a:r>
            <a:endParaRPr lang="en-IN" sz="3400" dirty="0"/>
          </a:p>
        </p:txBody>
      </p:sp>
    </p:spTree>
    <p:extLst>
      <p:ext uri="{BB962C8B-B14F-4D97-AF65-F5344CB8AC3E}">
        <p14:creationId xmlns:p14="http://schemas.microsoft.com/office/powerpoint/2010/main" val="3465201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Fields </a:t>
            </a:r>
            <a:r>
              <a:rPr lang="en-US" sz="2000" b="0" dirty="0"/>
              <a:t>(1 of 3)</a:t>
            </a:r>
            <a:endParaRPr lang="en-IN" sz="2000" b="0" dirty="0"/>
          </a:p>
        </p:txBody>
      </p:sp>
      <p:sp>
        <p:nvSpPr>
          <p:cNvPr id="3" name="Content Placeholder 2"/>
          <p:cNvSpPr>
            <a:spLocks noGrp="1"/>
          </p:cNvSpPr>
          <p:nvPr>
            <p:ph idx="1"/>
          </p:nvPr>
        </p:nvSpPr>
        <p:spPr>
          <a:xfrm>
            <a:off x="457200" y="1600200"/>
            <a:ext cx="8077200" cy="1295399"/>
          </a:xfrm>
        </p:spPr>
        <p:txBody>
          <a:bodyPr/>
          <a:lstStyle/>
          <a:p>
            <a:pPr marL="0" indent="0">
              <a:buNone/>
            </a:pPr>
            <a:r>
              <a:rPr lang="en-US" sz="2600" dirty="0"/>
              <a:t>A </a:t>
            </a:r>
            <a:r>
              <a:rPr lang="en-US" sz="2600" b="1" dirty="0"/>
              <a:t>vector field </a:t>
            </a:r>
            <a:r>
              <a:rPr lang="en-US" sz="2600" dirty="0"/>
              <a:t>is a function that assigns a vector to each point in its domain. A vector field on a three-dimensional domain in space might have a formula like</a:t>
            </a:r>
          </a:p>
        </p:txBody>
      </p:sp>
      <p:graphicFrame>
        <p:nvGraphicFramePr>
          <p:cNvPr id="23" name="Object 22" descr="F of x, y, and z = M left parenthesis x, y, z right parenthesis, i + N left parenthesis x, y, z right parenthesis, j + P left parenthesis x, y, and z right parenthesis k.">
            <a:extLst>
              <a:ext uri="{FF2B5EF4-FFF2-40B4-BE49-F238E27FC236}">
                <a16:creationId xmlns:a16="http://schemas.microsoft.com/office/drawing/2014/main" id="{92B02624-8FB5-4838-924A-C774D08ACAF7}"/>
              </a:ext>
            </a:extLst>
          </p:cNvPr>
          <p:cNvGraphicFramePr>
            <a:graphicFrameLocks noChangeAspect="1"/>
          </p:cNvGraphicFramePr>
          <p:nvPr/>
        </p:nvGraphicFramePr>
        <p:xfrm>
          <a:off x="1143000" y="2983575"/>
          <a:ext cx="7264400" cy="457200"/>
        </p:xfrm>
        <a:graphic>
          <a:graphicData uri="http://schemas.openxmlformats.org/presentationml/2006/ole">
            <mc:AlternateContent xmlns:mc="http://schemas.openxmlformats.org/markup-compatibility/2006">
              <mc:Choice xmlns:v="urn:schemas-microsoft-com:vml" Requires="v">
                <p:oleObj spid="_x0000_s98318" name="Equation" r:id="rId3" imgW="7264080" imgH="457200" progId="Equation.DSMT4">
                  <p:embed/>
                </p:oleObj>
              </mc:Choice>
              <mc:Fallback>
                <p:oleObj name="Equation" r:id="rId3" imgW="7264080" imgH="457200" progId="Equation.DSMT4">
                  <p:embed/>
                  <p:pic>
                    <p:nvPicPr>
                      <p:cNvPr id="23" name="Object 22" descr="F of x, y, and z = M left parenthesis x, y, z right parenthesis, i + N left parenthesis x, y, z right parenthesis, j + P left parenthesis x, y, and z right parenthesis k.">
                        <a:extLst>
                          <a:ext uri="{FF2B5EF4-FFF2-40B4-BE49-F238E27FC236}">
                            <a16:creationId xmlns:a16="http://schemas.microsoft.com/office/drawing/2014/main" id="{92B02624-8FB5-4838-924A-C774D08ACAF7}"/>
                          </a:ext>
                        </a:extLst>
                      </p:cNvPr>
                      <p:cNvPicPr/>
                      <p:nvPr/>
                    </p:nvPicPr>
                    <p:blipFill>
                      <a:blip r:embed="rId4"/>
                      <a:stretch>
                        <a:fillRect/>
                      </a:stretch>
                    </p:blipFill>
                    <p:spPr>
                      <a:xfrm>
                        <a:off x="1143000" y="2983575"/>
                        <a:ext cx="7264400" cy="457200"/>
                      </a:xfrm>
                      <a:prstGeom prst="rect">
                        <a:avLst/>
                      </a:prstGeom>
                    </p:spPr>
                  </p:pic>
                </p:oleObj>
              </mc:Fallback>
            </mc:AlternateContent>
          </a:graphicData>
        </a:graphic>
      </p:graphicFrame>
      <p:sp>
        <p:nvSpPr>
          <p:cNvPr id="25" name="Content Placeholder 24"/>
          <p:cNvSpPr>
            <a:spLocks noGrp="1"/>
          </p:cNvSpPr>
          <p:nvPr>
            <p:ph idx="1"/>
          </p:nvPr>
        </p:nvSpPr>
        <p:spPr>
          <a:xfrm>
            <a:off x="457200" y="3575922"/>
            <a:ext cx="8077200" cy="2091905"/>
          </a:xfrm>
        </p:spPr>
        <p:txBody>
          <a:bodyPr/>
          <a:lstStyle/>
          <a:p>
            <a:pPr marL="0" indent="0">
              <a:buNone/>
            </a:pPr>
            <a:r>
              <a:rPr lang="en-US" sz="2600" kern="0" dirty="0"/>
              <a:t>The vector field is </a:t>
            </a:r>
            <a:r>
              <a:rPr lang="en-US" sz="2600" b="1" kern="0" dirty="0"/>
              <a:t>continuous </a:t>
            </a:r>
            <a:r>
              <a:rPr lang="en-US" sz="2600" kern="0" dirty="0"/>
              <a:t>if the </a:t>
            </a:r>
            <a:r>
              <a:rPr lang="en-US" sz="2600" b="1" kern="0" dirty="0"/>
              <a:t>component functions </a:t>
            </a:r>
            <a:r>
              <a:rPr lang="en-US" sz="2600" i="1" kern="0" dirty="0"/>
              <a:t>M</a:t>
            </a:r>
            <a:r>
              <a:rPr lang="en-US" sz="2600" kern="0" dirty="0"/>
              <a:t>, </a:t>
            </a:r>
            <a:r>
              <a:rPr lang="en-US" sz="2600" i="1" kern="0" dirty="0"/>
              <a:t>N</a:t>
            </a:r>
            <a:r>
              <a:rPr lang="en-US" sz="2600" kern="0" dirty="0"/>
              <a:t>, and </a:t>
            </a:r>
            <a:r>
              <a:rPr lang="en-US" sz="2600" i="1" kern="0" dirty="0"/>
              <a:t>P </a:t>
            </a:r>
            <a:r>
              <a:rPr lang="en-US" sz="2600" kern="0" dirty="0"/>
              <a:t>are continuous; it is </a:t>
            </a:r>
            <a:r>
              <a:rPr lang="en-US" sz="2600" b="1" kern="0" dirty="0"/>
              <a:t>differentiable </a:t>
            </a:r>
            <a:r>
              <a:rPr lang="en-US" sz="2600" kern="0" dirty="0"/>
              <a:t>if each of the component functions is differentiable. The formula for a field of two-dimensional vectors could look like</a:t>
            </a:r>
            <a:endParaRPr lang="en-IN" sz="2600" kern="0" dirty="0"/>
          </a:p>
        </p:txBody>
      </p:sp>
      <p:graphicFrame>
        <p:nvGraphicFramePr>
          <p:cNvPr id="26" name="Object 25" descr="F of x and y = M left parenthesis x, y right parenthesis, i + N left parenthesis x, y right parenthesis, j.">
            <a:extLst>
              <a:ext uri="{FF2B5EF4-FFF2-40B4-BE49-F238E27FC236}">
                <a16:creationId xmlns:a16="http://schemas.microsoft.com/office/drawing/2014/main" id="{4A293534-6BD6-4485-B14B-A24D257E0A39}"/>
              </a:ext>
            </a:extLst>
          </p:cNvPr>
          <p:cNvGraphicFramePr>
            <a:graphicFrameLocks noChangeAspect="1"/>
          </p:cNvGraphicFramePr>
          <p:nvPr/>
        </p:nvGraphicFramePr>
        <p:xfrm>
          <a:off x="2667000" y="5773946"/>
          <a:ext cx="4445000" cy="457200"/>
        </p:xfrm>
        <a:graphic>
          <a:graphicData uri="http://schemas.openxmlformats.org/presentationml/2006/ole">
            <mc:AlternateContent xmlns:mc="http://schemas.openxmlformats.org/markup-compatibility/2006">
              <mc:Choice xmlns:v="urn:schemas-microsoft-com:vml" Requires="v">
                <p:oleObj spid="_x0000_s98319" name="Equation" r:id="rId5" imgW="4444920" imgH="457200" progId="Equation.DSMT4">
                  <p:embed/>
                </p:oleObj>
              </mc:Choice>
              <mc:Fallback>
                <p:oleObj name="Equation" r:id="rId5" imgW="4444920" imgH="457200" progId="Equation.DSMT4">
                  <p:embed/>
                  <p:pic>
                    <p:nvPicPr>
                      <p:cNvPr id="26" name="Object 25" descr="F of x and y = M left parenthesis x, y right parenthesis, i + N left parenthesis x, y right parenthesis, j.">
                        <a:extLst>
                          <a:ext uri="{FF2B5EF4-FFF2-40B4-BE49-F238E27FC236}">
                            <a16:creationId xmlns:a16="http://schemas.microsoft.com/office/drawing/2014/main" id="{4A293534-6BD6-4485-B14B-A24D257E0A39}"/>
                          </a:ext>
                        </a:extLst>
                      </p:cNvPr>
                      <p:cNvPicPr/>
                      <p:nvPr/>
                    </p:nvPicPr>
                    <p:blipFill>
                      <a:blip r:embed="rId6"/>
                      <a:stretch>
                        <a:fillRect/>
                      </a:stretch>
                    </p:blipFill>
                    <p:spPr>
                      <a:xfrm>
                        <a:off x="2667000" y="5773946"/>
                        <a:ext cx="4445000" cy="457200"/>
                      </a:xfrm>
                      <a:prstGeom prst="rect">
                        <a:avLst/>
                      </a:prstGeom>
                    </p:spPr>
                  </p:pic>
                </p:oleObj>
              </mc:Fallback>
            </mc:AlternateContent>
          </a:graphicData>
        </a:graphic>
      </p:graphicFrame>
    </p:spTree>
    <p:extLst>
      <p:ext uri="{BB962C8B-B14F-4D97-AF65-F5344CB8AC3E}">
        <p14:creationId xmlns:p14="http://schemas.microsoft.com/office/powerpoint/2010/main" val="3266867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Fields </a:t>
            </a:r>
            <a:r>
              <a:rPr lang="en-US" sz="2000" b="0" dirty="0"/>
              <a:t>(2 of 3)</a:t>
            </a:r>
            <a:endParaRPr lang="en-IN" dirty="0"/>
          </a:p>
        </p:txBody>
      </p:sp>
      <p:pic>
        <p:nvPicPr>
          <p:cNvPr id="7" name="Content Placeholder 6" descr="An x y plane displays vectors moving away from the origin. The vectors make a formation of concentric circles. The length of the vectors increases as they move away from the origin.">
            <a:extLst>
              <a:ext uri="{FF2B5EF4-FFF2-40B4-BE49-F238E27FC236}">
                <a16:creationId xmlns:a16="http://schemas.microsoft.com/office/drawing/2014/main" id="{E8658157-F7E3-4B5A-83E5-11B0CBA908C0}"/>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3041648" y="1622636"/>
            <a:ext cx="2438400" cy="2540501"/>
          </a:xfrm>
        </p:spPr>
      </p:pic>
      <p:sp>
        <p:nvSpPr>
          <p:cNvPr id="3" name="Content Placeholder 2"/>
          <p:cNvSpPr>
            <a:spLocks noGrp="1"/>
          </p:cNvSpPr>
          <p:nvPr>
            <p:ph idx="1"/>
          </p:nvPr>
        </p:nvSpPr>
        <p:spPr>
          <a:xfrm>
            <a:off x="457200" y="4419601"/>
            <a:ext cx="2438400" cy="457199"/>
          </a:xfrm>
        </p:spPr>
        <p:txBody>
          <a:bodyPr/>
          <a:lstStyle/>
          <a:p>
            <a:pPr marL="0" indent="0">
              <a:buNone/>
            </a:pPr>
            <a:r>
              <a:rPr lang="en-US" dirty="0"/>
              <a:t>The radial field</a:t>
            </a:r>
            <a:endParaRPr lang="en-IN" dirty="0"/>
          </a:p>
        </p:txBody>
      </p:sp>
      <p:graphicFrame>
        <p:nvGraphicFramePr>
          <p:cNvPr id="22" name="Object 21" descr="F = x i + y j"/>
          <p:cNvGraphicFramePr>
            <a:graphicFrameLocks noChangeAspect="1"/>
          </p:cNvGraphicFramePr>
          <p:nvPr/>
        </p:nvGraphicFramePr>
        <p:xfrm>
          <a:off x="3066142" y="4473121"/>
          <a:ext cx="1511300" cy="393700"/>
        </p:xfrm>
        <a:graphic>
          <a:graphicData uri="http://schemas.openxmlformats.org/presentationml/2006/ole">
            <mc:AlternateContent xmlns:mc="http://schemas.openxmlformats.org/markup-compatibility/2006">
              <mc:Choice xmlns:v="urn:schemas-microsoft-com:vml" Requires="v">
                <p:oleObj spid="_x0000_s99336" name="Equation" r:id="rId4" imgW="1511280" imgH="393480" progId="Equation.DSMT4">
                  <p:embed/>
                </p:oleObj>
              </mc:Choice>
              <mc:Fallback>
                <p:oleObj name="Equation" r:id="rId4" imgW="1511280" imgH="393480" progId="Equation.DSMT4">
                  <p:embed/>
                  <p:pic>
                    <p:nvPicPr>
                      <p:cNvPr id="22" name="Object 21" descr="F = x i + y j"/>
                      <p:cNvPicPr/>
                      <p:nvPr/>
                    </p:nvPicPr>
                    <p:blipFill>
                      <a:blip r:embed="rId5"/>
                      <a:stretch>
                        <a:fillRect/>
                      </a:stretch>
                    </p:blipFill>
                    <p:spPr>
                      <a:xfrm>
                        <a:off x="3066142" y="4473121"/>
                        <a:ext cx="1511300" cy="393700"/>
                      </a:xfrm>
                      <a:prstGeom prst="rect">
                        <a:avLst/>
                      </a:prstGeom>
                    </p:spPr>
                  </p:pic>
                </p:oleObj>
              </mc:Fallback>
            </mc:AlternateContent>
          </a:graphicData>
        </a:graphic>
      </p:graphicFrame>
      <p:sp>
        <p:nvSpPr>
          <p:cNvPr id="24" name="Content Placeholder 23"/>
          <p:cNvSpPr>
            <a:spLocks noGrp="1"/>
          </p:cNvSpPr>
          <p:nvPr>
            <p:ph idx="13"/>
          </p:nvPr>
        </p:nvSpPr>
        <p:spPr>
          <a:xfrm>
            <a:off x="4724400" y="4419601"/>
            <a:ext cx="3581400" cy="457200"/>
          </a:xfrm>
        </p:spPr>
        <p:txBody>
          <a:bodyPr/>
          <a:lstStyle/>
          <a:p>
            <a:pPr marL="0" indent="0">
              <a:buNone/>
            </a:pPr>
            <a:r>
              <a:rPr lang="en-US" dirty="0"/>
              <a:t>formed by the position</a:t>
            </a:r>
            <a:endParaRPr lang="en-IN" dirty="0"/>
          </a:p>
        </p:txBody>
      </p:sp>
      <p:sp>
        <p:nvSpPr>
          <p:cNvPr id="26" name="Content Placeholder 25"/>
          <p:cNvSpPr>
            <a:spLocks noGrp="1"/>
          </p:cNvSpPr>
          <p:nvPr>
            <p:ph idx="14"/>
          </p:nvPr>
        </p:nvSpPr>
        <p:spPr>
          <a:xfrm>
            <a:off x="457200" y="4953000"/>
            <a:ext cx="8229600" cy="1371600"/>
          </a:xfrm>
        </p:spPr>
        <p:txBody>
          <a:bodyPr/>
          <a:lstStyle/>
          <a:p>
            <a:pPr marL="0" indent="0">
              <a:buNone/>
            </a:pPr>
            <a:r>
              <a:rPr lang="en-US" dirty="0"/>
              <a:t>vectors of points in the plane. Notice the convention that an arrow is drawn with its tail, not its head, at the point where </a:t>
            </a:r>
            <a:r>
              <a:rPr lang="en-US" b="1" dirty="0"/>
              <a:t>F </a:t>
            </a:r>
            <a:r>
              <a:rPr lang="en-US" dirty="0"/>
              <a:t>is evaluated.</a:t>
            </a:r>
            <a:endParaRPr lang="en-IN" dirty="0"/>
          </a:p>
        </p:txBody>
      </p:sp>
    </p:spTree>
    <p:extLst>
      <p:ext uri="{BB962C8B-B14F-4D97-AF65-F5344CB8AC3E}">
        <p14:creationId xmlns:p14="http://schemas.microsoft.com/office/powerpoint/2010/main" val="299587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Fields </a:t>
            </a:r>
            <a:r>
              <a:rPr lang="en-US" sz="2000" b="0" dirty="0"/>
              <a:t>(3 of 3)</a:t>
            </a:r>
            <a:endParaRPr lang="en-IN" dirty="0"/>
          </a:p>
        </p:txBody>
      </p:sp>
      <p:pic>
        <p:nvPicPr>
          <p:cNvPr id="7" name="Content Placeholder 6" descr="An x y plane displays vectors moving in a counterclockwise direction around the origin.">
            <a:extLst>
              <a:ext uri="{FF2B5EF4-FFF2-40B4-BE49-F238E27FC236}">
                <a16:creationId xmlns:a16="http://schemas.microsoft.com/office/drawing/2014/main" id="{5C701B0F-601B-41EE-8A6B-A1A2071BDE55}"/>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3048000" y="1719052"/>
            <a:ext cx="2513927" cy="2635081"/>
          </a:xfrm>
        </p:spPr>
      </p:pic>
      <p:sp>
        <p:nvSpPr>
          <p:cNvPr id="3" name="Content Placeholder 2"/>
          <p:cNvSpPr>
            <a:spLocks noGrp="1"/>
          </p:cNvSpPr>
          <p:nvPr>
            <p:ph idx="1"/>
          </p:nvPr>
        </p:nvSpPr>
        <p:spPr>
          <a:xfrm>
            <a:off x="452718" y="4876801"/>
            <a:ext cx="5719483" cy="533399"/>
          </a:xfrm>
        </p:spPr>
        <p:txBody>
          <a:bodyPr/>
          <a:lstStyle/>
          <a:p>
            <a:pPr marL="0" indent="0">
              <a:buNone/>
            </a:pPr>
            <a:r>
              <a:rPr lang="en-US" dirty="0"/>
              <a:t>A “spin” field of rotating unit vectors</a:t>
            </a:r>
            <a:endParaRPr lang="en-IN" dirty="0"/>
          </a:p>
        </p:txBody>
      </p:sp>
      <p:graphicFrame>
        <p:nvGraphicFramePr>
          <p:cNvPr id="22" name="Object 21" descr="F = start fraction left parenthesis negative y i + x j right parenthesis over left parenthesis x squared + y squared right parenthesis to the 1 half power end fraction"/>
          <p:cNvGraphicFramePr>
            <a:graphicFrameLocks noChangeAspect="1"/>
          </p:cNvGraphicFramePr>
          <p:nvPr/>
        </p:nvGraphicFramePr>
        <p:xfrm>
          <a:off x="6324600" y="4681681"/>
          <a:ext cx="1870364" cy="957119"/>
        </p:xfrm>
        <a:graphic>
          <a:graphicData uri="http://schemas.openxmlformats.org/presentationml/2006/ole">
            <mc:AlternateContent xmlns:mc="http://schemas.openxmlformats.org/markup-compatibility/2006">
              <mc:Choice xmlns:v="urn:schemas-microsoft-com:vml" Requires="v">
                <p:oleObj spid="_x0000_s100360" name="Equation" r:id="rId4" imgW="2057400" imgH="1155600" progId="Equation.DSMT4">
                  <p:embed/>
                </p:oleObj>
              </mc:Choice>
              <mc:Fallback>
                <p:oleObj name="Equation" r:id="rId4" imgW="2057400" imgH="1155600" progId="Equation.DSMT4">
                  <p:embed/>
                  <p:pic>
                    <p:nvPicPr>
                      <p:cNvPr id="22" name="Object 21" descr="F = start fraction left parenthesis negative y i + x j right parenthesis over left parenthesis x squared + y squared right parenthesis to the 1 half power end fraction"/>
                      <p:cNvPicPr/>
                      <p:nvPr/>
                    </p:nvPicPr>
                    <p:blipFill>
                      <a:blip r:embed="rId5"/>
                      <a:stretch>
                        <a:fillRect/>
                      </a:stretch>
                    </p:blipFill>
                    <p:spPr>
                      <a:xfrm>
                        <a:off x="6324600" y="4681681"/>
                        <a:ext cx="1870364" cy="957119"/>
                      </a:xfrm>
                      <a:prstGeom prst="rect">
                        <a:avLst/>
                      </a:prstGeom>
                    </p:spPr>
                  </p:pic>
                </p:oleObj>
              </mc:Fallback>
            </mc:AlternateContent>
          </a:graphicData>
        </a:graphic>
      </p:graphicFrame>
      <p:sp>
        <p:nvSpPr>
          <p:cNvPr id="24" name="Content Placeholder 23"/>
          <p:cNvSpPr>
            <a:spLocks noGrp="1"/>
          </p:cNvSpPr>
          <p:nvPr>
            <p:ph idx="13"/>
          </p:nvPr>
        </p:nvSpPr>
        <p:spPr>
          <a:xfrm>
            <a:off x="452718" y="5791200"/>
            <a:ext cx="7742246" cy="533399"/>
          </a:xfrm>
        </p:spPr>
        <p:txBody>
          <a:bodyPr/>
          <a:lstStyle/>
          <a:p>
            <a:pPr marL="0" indent="0">
              <a:buNone/>
            </a:pPr>
            <a:r>
              <a:rPr lang="en-US" dirty="0"/>
              <a:t>in the plane. The field is not defined at the origin.</a:t>
            </a:r>
            <a:endParaRPr lang="en-IN" dirty="0"/>
          </a:p>
        </p:txBody>
      </p:sp>
    </p:spTree>
    <p:extLst>
      <p:ext uri="{BB962C8B-B14F-4D97-AF65-F5344CB8AC3E}">
        <p14:creationId xmlns:p14="http://schemas.microsoft.com/office/powerpoint/2010/main" val="417138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Fields </a:t>
            </a:r>
            <a:r>
              <a:rPr lang="en-US" sz="2000" b="0" dirty="0"/>
              <a:t>(1 of 3)</a:t>
            </a:r>
            <a:endParaRPr lang="en-IN" sz="2000" b="0" dirty="0"/>
          </a:p>
        </p:txBody>
      </p:sp>
      <p:sp>
        <p:nvSpPr>
          <p:cNvPr id="3" name="Content Placeholder 2"/>
          <p:cNvSpPr>
            <a:spLocks noGrp="1"/>
          </p:cNvSpPr>
          <p:nvPr>
            <p:ph idx="1"/>
          </p:nvPr>
        </p:nvSpPr>
        <p:spPr>
          <a:xfrm>
            <a:off x="457200" y="1600200"/>
            <a:ext cx="7391400" cy="470971"/>
          </a:xfrm>
        </p:spPr>
        <p:txBody>
          <a:bodyPr/>
          <a:lstStyle/>
          <a:p>
            <a:pPr marL="0" indent="0">
              <a:buNone/>
            </a:pPr>
            <a:r>
              <a:rPr lang="en-US" dirty="0"/>
              <a:t>The </a:t>
            </a:r>
            <a:r>
              <a:rPr lang="en-US" b="1" dirty="0"/>
              <a:t>gradient field </a:t>
            </a:r>
            <a:r>
              <a:rPr lang="en-US" dirty="0"/>
              <a:t>of a differentiable function</a:t>
            </a:r>
            <a:endParaRPr lang="en-IN" dirty="0"/>
          </a:p>
        </p:txBody>
      </p:sp>
      <p:graphicFrame>
        <p:nvGraphicFramePr>
          <p:cNvPr id="22" name="Object 21" descr="f of x, y, and z"/>
          <p:cNvGraphicFramePr>
            <a:graphicFrameLocks noChangeAspect="1"/>
          </p:cNvGraphicFramePr>
          <p:nvPr/>
        </p:nvGraphicFramePr>
        <p:xfrm>
          <a:off x="457200" y="2192547"/>
          <a:ext cx="1466850" cy="433070"/>
        </p:xfrm>
        <a:graphic>
          <a:graphicData uri="http://schemas.openxmlformats.org/presentationml/2006/ole">
            <mc:AlternateContent xmlns:mc="http://schemas.openxmlformats.org/markup-compatibility/2006">
              <mc:Choice xmlns:v="urn:schemas-microsoft-com:vml" Requires="v">
                <p:oleObj spid="_x0000_s101390" name="Equation" r:id="rId3" imgW="1333440" imgH="393480" progId="Equation.DSMT4">
                  <p:embed/>
                </p:oleObj>
              </mc:Choice>
              <mc:Fallback>
                <p:oleObj name="Equation" r:id="rId3" imgW="1333440" imgH="393480" progId="Equation.DSMT4">
                  <p:embed/>
                  <p:pic>
                    <p:nvPicPr>
                      <p:cNvPr id="22" name="Object 21" descr="f of x, y, and z"/>
                      <p:cNvPicPr/>
                      <p:nvPr/>
                    </p:nvPicPr>
                    <p:blipFill>
                      <a:blip r:embed="rId4"/>
                      <a:stretch>
                        <a:fillRect/>
                      </a:stretch>
                    </p:blipFill>
                    <p:spPr>
                      <a:xfrm>
                        <a:off x="457200" y="2192547"/>
                        <a:ext cx="1466850" cy="433070"/>
                      </a:xfrm>
                      <a:prstGeom prst="rect">
                        <a:avLst/>
                      </a:prstGeom>
                    </p:spPr>
                  </p:pic>
                </p:oleObj>
              </mc:Fallback>
            </mc:AlternateContent>
          </a:graphicData>
        </a:graphic>
      </p:graphicFrame>
      <p:sp>
        <p:nvSpPr>
          <p:cNvPr id="24" name="Content Placeholder 23"/>
          <p:cNvSpPr>
            <a:spLocks noGrp="1"/>
          </p:cNvSpPr>
          <p:nvPr>
            <p:ph idx="1"/>
          </p:nvPr>
        </p:nvSpPr>
        <p:spPr>
          <a:xfrm>
            <a:off x="2057400" y="2171431"/>
            <a:ext cx="5378986" cy="505667"/>
          </a:xfrm>
        </p:spPr>
        <p:txBody>
          <a:bodyPr/>
          <a:lstStyle/>
          <a:p>
            <a:pPr marL="0" indent="0">
              <a:buNone/>
            </a:pPr>
            <a:r>
              <a:rPr lang="en-US" dirty="0"/>
              <a:t>to be the field of gradient vectors</a:t>
            </a:r>
            <a:endParaRPr lang="en-IN" dirty="0"/>
          </a:p>
        </p:txBody>
      </p:sp>
      <p:graphicFrame>
        <p:nvGraphicFramePr>
          <p:cNvPr id="25" name="Object 24" descr="nabla f = start fraction partial derivative of f over partial derivative of x end fraction i + start fraction partial derivative of f over partial derivative of y end fraction j + start fraction partial derivative of f over partial derivative of z end fraction k.">
            <a:extLst>
              <a:ext uri="{FF2B5EF4-FFF2-40B4-BE49-F238E27FC236}">
                <a16:creationId xmlns:a16="http://schemas.microsoft.com/office/drawing/2014/main" id="{EB753A32-99A7-47E9-AB9F-0DF127F069E8}"/>
              </a:ext>
            </a:extLst>
          </p:cNvPr>
          <p:cNvGraphicFramePr>
            <a:graphicFrameLocks noChangeAspect="1"/>
          </p:cNvGraphicFramePr>
          <p:nvPr/>
        </p:nvGraphicFramePr>
        <p:xfrm>
          <a:off x="2971800" y="3124200"/>
          <a:ext cx="3200400" cy="901700"/>
        </p:xfrm>
        <a:graphic>
          <a:graphicData uri="http://schemas.openxmlformats.org/presentationml/2006/ole">
            <mc:AlternateContent xmlns:mc="http://schemas.openxmlformats.org/markup-compatibility/2006">
              <mc:Choice xmlns:v="urn:schemas-microsoft-com:vml" Requires="v">
                <p:oleObj spid="_x0000_s101391" name="Equation" r:id="rId5" imgW="3200400" imgH="901440" progId="Equation.DSMT4">
                  <p:embed/>
                </p:oleObj>
              </mc:Choice>
              <mc:Fallback>
                <p:oleObj name="Equation" r:id="rId5" imgW="3200400" imgH="901440" progId="Equation.DSMT4">
                  <p:embed/>
                  <p:pic>
                    <p:nvPicPr>
                      <p:cNvPr id="25" name="Object 24" descr="nabla f = start fraction partial derivative of f over partial derivative of x end fraction i + start fraction partial derivative of f over partial derivative of y end fraction j + start fraction partial derivative of f over partial derivative of z end fraction k.">
                        <a:extLst>
                          <a:ext uri="{FF2B5EF4-FFF2-40B4-BE49-F238E27FC236}">
                            <a16:creationId xmlns:a16="http://schemas.microsoft.com/office/drawing/2014/main" id="{EB753A32-99A7-47E9-AB9F-0DF127F069E8}"/>
                          </a:ext>
                        </a:extLst>
                      </p:cNvPr>
                      <p:cNvPicPr/>
                      <p:nvPr/>
                    </p:nvPicPr>
                    <p:blipFill>
                      <a:blip r:embed="rId6"/>
                      <a:stretch>
                        <a:fillRect/>
                      </a:stretch>
                    </p:blipFill>
                    <p:spPr>
                      <a:xfrm>
                        <a:off x="2971800" y="3124200"/>
                        <a:ext cx="3200400" cy="901700"/>
                      </a:xfrm>
                      <a:prstGeom prst="rect">
                        <a:avLst/>
                      </a:prstGeom>
                    </p:spPr>
                  </p:pic>
                </p:oleObj>
              </mc:Fallback>
            </mc:AlternateContent>
          </a:graphicData>
        </a:graphic>
      </p:graphicFrame>
    </p:spTree>
    <p:extLst>
      <p:ext uri="{BB962C8B-B14F-4D97-AF65-F5344CB8AC3E}">
        <p14:creationId xmlns:p14="http://schemas.microsoft.com/office/powerpoint/2010/main" val="1173051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Fields </a:t>
            </a:r>
            <a:r>
              <a:rPr lang="en-US" sz="2000" b="0" dirty="0"/>
              <a:t>(2 of 3)</a:t>
            </a:r>
            <a:endParaRPr lang="en-IN" dirty="0"/>
          </a:p>
        </p:txBody>
      </p:sp>
      <p:pic>
        <p:nvPicPr>
          <p:cNvPr id="6" name="Content Placeholder 5" descr="A graph represents a vector field in an x y z plane. Vectors from different directions point toward the origin.">
            <a:extLst>
              <a:ext uri="{FF2B5EF4-FFF2-40B4-BE49-F238E27FC236}">
                <a16:creationId xmlns:a16="http://schemas.microsoft.com/office/drawing/2014/main" id="{CBF133DC-BC63-4DC9-9571-FED69661FD84}"/>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200400" y="1608825"/>
            <a:ext cx="2743200" cy="2971802"/>
          </a:xfrm>
        </p:spPr>
      </p:pic>
      <p:sp>
        <p:nvSpPr>
          <p:cNvPr id="3" name="Content Placeholder 2"/>
          <p:cNvSpPr>
            <a:spLocks noGrp="1"/>
          </p:cNvSpPr>
          <p:nvPr>
            <p:ph idx="1"/>
          </p:nvPr>
        </p:nvSpPr>
        <p:spPr>
          <a:xfrm>
            <a:off x="533400" y="4800600"/>
            <a:ext cx="8077200" cy="1371600"/>
          </a:xfrm>
        </p:spPr>
        <p:txBody>
          <a:bodyPr/>
          <a:lstStyle/>
          <a:p>
            <a:pPr marL="0" indent="0">
              <a:buNone/>
            </a:pPr>
            <a:r>
              <a:rPr lang="en-US" dirty="0"/>
              <a:t>The vectors in a temperature gradient field point in the direction of greatest increase in temperature. In this case they are pointing toward the origin.</a:t>
            </a:r>
            <a:endParaRPr lang="en-IN" dirty="0"/>
          </a:p>
        </p:txBody>
      </p:sp>
    </p:spTree>
    <p:extLst>
      <p:ext uri="{BB962C8B-B14F-4D97-AF65-F5344CB8AC3E}">
        <p14:creationId xmlns:p14="http://schemas.microsoft.com/office/powerpoint/2010/main" val="289927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Fields </a:t>
            </a:r>
            <a:r>
              <a:rPr lang="en-US" sz="2000" b="0" dirty="0"/>
              <a:t>(3 of 3)</a:t>
            </a:r>
            <a:endParaRPr lang="en-IN" dirty="0"/>
          </a:p>
        </p:txBody>
      </p:sp>
      <p:sp>
        <p:nvSpPr>
          <p:cNvPr id="3" name="Content Placeholder 2"/>
          <p:cNvSpPr>
            <a:spLocks noGrp="1"/>
          </p:cNvSpPr>
          <p:nvPr>
            <p:ph idx="1"/>
          </p:nvPr>
        </p:nvSpPr>
        <p:spPr>
          <a:xfrm>
            <a:off x="457200" y="1600201"/>
            <a:ext cx="8077200" cy="1253168"/>
          </a:xfrm>
        </p:spPr>
        <p:txBody>
          <a:bodyPr/>
          <a:lstStyle/>
          <a:p>
            <a:pPr marL="0" indent="0">
              <a:buNone/>
            </a:pPr>
            <a:r>
              <a:rPr lang="en-US" sz="2600" b="1" dirty="0"/>
              <a:t>Example: </a:t>
            </a:r>
            <a:r>
              <a:rPr lang="en-US" sz="2600" dirty="0"/>
              <a:t>Suppose that a material is heated, that the resulting temperature </a:t>
            </a:r>
            <a:r>
              <a:rPr lang="en-US" sz="2600" i="1" dirty="0"/>
              <a:t>T </a:t>
            </a:r>
            <a:r>
              <a:rPr lang="en-US" sz="2600" dirty="0"/>
              <a:t>at each point (</a:t>
            </a:r>
            <a:r>
              <a:rPr lang="en-US" sz="2600" i="1" dirty="0"/>
              <a:t>x</a:t>
            </a:r>
            <a:r>
              <a:rPr lang="en-US" sz="2600" dirty="0"/>
              <a:t>, </a:t>
            </a:r>
            <a:r>
              <a:rPr lang="en-US" sz="2600" i="1" dirty="0"/>
              <a:t>y</a:t>
            </a:r>
            <a:r>
              <a:rPr lang="en-US" sz="2600" dirty="0"/>
              <a:t>, </a:t>
            </a:r>
            <a:r>
              <a:rPr lang="en-US" sz="2600" i="1" dirty="0"/>
              <a:t>z</a:t>
            </a:r>
            <a:r>
              <a:rPr lang="en-US" sz="2600" dirty="0"/>
              <a:t>) in a region of space is given by</a:t>
            </a:r>
          </a:p>
        </p:txBody>
      </p:sp>
      <p:graphicFrame>
        <p:nvGraphicFramePr>
          <p:cNvPr id="22" name="Object 21" descr="T = 100 minus x squared minus y squared minus z squared,">
            <a:extLst>
              <a:ext uri="{FF2B5EF4-FFF2-40B4-BE49-F238E27FC236}">
                <a16:creationId xmlns:a16="http://schemas.microsoft.com/office/drawing/2014/main" id="{2D321E43-21D5-4A0E-9F8F-DB4751729A92}"/>
              </a:ext>
            </a:extLst>
          </p:cNvPr>
          <p:cNvGraphicFramePr>
            <a:graphicFrameLocks noChangeAspect="1"/>
          </p:cNvGraphicFramePr>
          <p:nvPr/>
        </p:nvGraphicFramePr>
        <p:xfrm>
          <a:off x="3231555" y="2921525"/>
          <a:ext cx="3099990" cy="448191"/>
        </p:xfrm>
        <a:graphic>
          <a:graphicData uri="http://schemas.openxmlformats.org/presentationml/2006/ole">
            <mc:AlternateContent xmlns:mc="http://schemas.openxmlformats.org/markup-compatibility/2006">
              <mc:Choice xmlns:v="urn:schemas-microsoft-com:vml" Requires="v">
                <p:oleObj spid="_x0000_s102420" name="Equation" r:id="rId3" imgW="3162240" imgH="457200" progId="Equation.DSMT4">
                  <p:embed/>
                </p:oleObj>
              </mc:Choice>
              <mc:Fallback>
                <p:oleObj name="Equation" r:id="rId3" imgW="3162240" imgH="457200" progId="Equation.DSMT4">
                  <p:embed/>
                  <p:pic>
                    <p:nvPicPr>
                      <p:cNvPr id="22" name="Object 21" descr="T = 100 minus x squared minus y squared minus z squared,">
                        <a:extLst>
                          <a:ext uri="{FF2B5EF4-FFF2-40B4-BE49-F238E27FC236}">
                            <a16:creationId xmlns:a16="http://schemas.microsoft.com/office/drawing/2014/main" id="{2D321E43-21D5-4A0E-9F8F-DB4751729A92}"/>
                          </a:ext>
                        </a:extLst>
                      </p:cNvPr>
                      <p:cNvPicPr/>
                      <p:nvPr/>
                    </p:nvPicPr>
                    <p:blipFill>
                      <a:blip r:embed="rId4"/>
                      <a:stretch>
                        <a:fillRect/>
                      </a:stretch>
                    </p:blipFill>
                    <p:spPr>
                      <a:xfrm>
                        <a:off x="3231555" y="2921525"/>
                        <a:ext cx="3099990" cy="448191"/>
                      </a:xfrm>
                      <a:prstGeom prst="rect">
                        <a:avLst/>
                      </a:prstGeom>
                    </p:spPr>
                  </p:pic>
                </p:oleObj>
              </mc:Fallback>
            </mc:AlternateContent>
          </a:graphicData>
        </a:graphic>
      </p:graphicFrame>
      <p:sp>
        <p:nvSpPr>
          <p:cNvPr id="24" name="Content Placeholder 23"/>
          <p:cNvSpPr>
            <a:spLocks noGrp="1"/>
          </p:cNvSpPr>
          <p:nvPr>
            <p:ph idx="1"/>
          </p:nvPr>
        </p:nvSpPr>
        <p:spPr>
          <a:xfrm>
            <a:off x="457200" y="3420532"/>
            <a:ext cx="1371600" cy="446388"/>
          </a:xfrm>
        </p:spPr>
        <p:txBody>
          <a:bodyPr/>
          <a:lstStyle/>
          <a:p>
            <a:pPr marL="0" indent="0">
              <a:buNone/>
            </a:pPr>
            <a:r>
              <a:rPr lang="en-US" sz="2600" dirty="0"/>
              <a:t>and that</a:t>
            </a:r>
            <a:endParaRPr lang="en-IN" sz="2600" dirty="0"/>
          </a:p>
        </p:txBody>
      </p:sp>
      <p:graphicFrame>
        <p:nvGraphicFramePr>
          <p:cNvPr id="25" name="Object 24" descr="f of x, y, and z"/>
          <p:cNvGraphicFramePr>
            <a:graphicFrameLocks noChangeAspect="1"/>
          </p:cNvGraphicFramePr>
          <p:nvPr/>
        </p:nvGraphicFramePr>
        <p:xfrm>
          <a:off x="1879913" y="3455004"/>
          <a:ext cx="1308100" cy="393700"/>
        </p:xfrm>
        <a:graphic>
          <a:graphicData uri="http://schemas.openxmlformats.org/presentationml/2006/ole">
            <mc:AlternateContent xmlns:mc="http://schemas.openxmlformats.org/markup-compatibility/2006">
              <mc:Choice xmlns:v="urn:schemas-microsoft-com:vml" Requires="v">
                <p:oleObj spid="_x0000_s102421" name="Equation" r:id="rId5" imgW="1307880" imgH="393480" progId="Equation.DSMT4">
                  <p:embed/>
                </p:oleObj>
              </mc:Choice>
              <mc:Fallback>
                <p:oleObj name="Equation" r:id="rId5" imgW="1307880" imgH="393480" progId="Equation.DSMT4">
                  <p:embed/>
                  <p:pic>
                    <p:nvPicPr>
                      <p:cNvPr id="25" name="Object 24" descr="f of x, y, and z"/>
                      <p:cNvPicPr/>
                      <p:nvPr/>
                    </p:nvPicPr>
                    <p:blipFill>
                      <a:blip r:embed="rId6"/>
                      <a:stretch>
                        <a:fillRect/>
                      </a:stretch>
                    </p:blipFill>
                    <p:spPr>
                      <a:xfrm>
                        <a:off x="1879913" y="3455004"/>
                        <a:ext cx="1308100" cy="393700"/>
                      </a:xfrm>
                      <a:prstGeom prst="rect">
                        <a:avLst/>
                      </a:prstGeom>
                    </p:spPr>
                  </p:pic>
                </p:oleObj>
              </mc:Fallback>
            </mc:AlternateContent>
          </a:graphicData>
        </a:graphic>
      </p:graphicFrame>
      <p:sp>
        <p:nvSpPr>
          <p:cNvPr id="27" name="Content Placeholder 26"/>
          <p:cNvSpPr>
            <a:spLocks noGrp="1"/>
          </p:cNvSpPr>
          <p:nvPr>
            <p:ph idx="1"/>
          </p:nvPr>
        </p:nvSpPr>
        <p:spPr>
          <a:xfrm>
            <a:off x="3297183" y="3434812"/>
            <a:ext cx="5043401" cy="451757"/>
          </a:xfrm>
        </p:spPr>
        <p:txBody>
          <a:bodyPr/>
          <a:lstStyle/>
          <a:p>
            <a:pPr marL="0" indent="0">
              <a:buNone/>
            </a:pPr>
            <a:r>
              <a:rPr lang="en-US" sz="2600" dirty="0"/>
              <a:t>is defined to be the gradient of </a:t>
            </a:r>
            <a:r>
              <a:rPr lang="en-US" sz="2600" i="1" dirty="0"/>
              <a:t>T</a:t>
            </a:r>
            <a:r>
              <a:rPr lang="en-US" sz="2600" dirty="0"/>
              <a:t>.</a:t>
            </a:r>
            <a:endParaRPr lang="en-IN" sz="2600" dirty="0"/>
          </a:p>
        </p:txBody>
      </p:sp>
      <p:sp>
        <p:nvSpPr>
          <p:cNvPr id="29" name="Content Placeholder 28"/>
          <p:cNvSpPr>
            <a:spLocks noGrp="1"/>
          </p:cNvSpPr>
          <p:nvPr>
            <p:ph idx="1"/>
          </p:nvPr>
        </p:nvSpPr>
        <p:spPr>
          <a:xfrm>
            <a:off x="471714" y="3937851"/>
            <a:ext cx="3871686" cy="478078"/>
          </a:xfrm>
        </p:spPr>
        <p:txBody>
          <a:bodyPr/>
          <a:lstStyle/>
          <a:p>
            <a:pPr marL="0" indent="0">
              <a:buNone/>
            </a:pPr>
            <a:r>
              <a:rPr lang="en-US" dirty="0"/>
              <a:t>Find the vector field </a:t>
            </a:r>
            <a:r>
              <a:rPr lang="en-US" b="1" dirty="0"/>
              <a:t>F</a:t>
            </a:r>
            <a:r>
              <a:rPr lang="en-US" dirty="0"/>
              <a:t>.</a:t>
            </a:r>
          </a:p>
        </p:txBody>
      </p:sp>
      <p:sp>
        <p:nvSpPr>
          <p:cNvPr id="31" name="Content Placeholder 30"/>
          <p:cNvSpPr>
            <a:spLocks noGrp="1"/>
          </p:cNvSpPr>
          <p:nvPr>
            <p:ph idx="1"/>
          </p:nvPr>
        </p:nvSpPr>
        <p:spPr>
          <a:xfrm>
            <a:off x="457200" y="4473154"/>
            <a:ext cx="6096000" cy="456630"/>
          </a:xfrm>
        </p:spPr>
        <p:txBody>
          <a:bodyPr/>
          <a:lstStyle/>
          <a:p>
            <a:pPr marL="0" indent="0">
              <a:buNone/>
            </a:pPr>
            <a:r>
              <a:rPr lang="en-US" sz="2600" b="1" dirty="0"/>
              <a:t>Solution: </a:t>
            </a:r>
            <a:r>
              <a:rPr lang="en-US" sz="2600" dirty="0"/>
              <a:t>The gradient field </a:t>
            </a:r>
            <a:r>
              <a:rPr lang="en-US" sz="2600" b="1" dirty="0"/>
              <a:t>F </a:t>
            </a:r>
            <a:r>
              <a:rPr lang="en-US" sz="2600" dirty="0"/>
              <a:t>is the field</a:t>
            </a:r>
            <a:endParaRPr lang="en-IN" sz="2600" dirty="0"/>
          </a:p>
        </p:txBody>
      </p:sp>
      <p:graphicFrame>
        <p:nvGraphicFramePr>
          <p:cNvPr id="32" name="Object 31" descr="F = nabla T = negative 2 x i minus 2 y j minus 2 z k.">
            <a:extLst>
              <a:ext uri="{FF2B5EF4-FFF2-40B4-BE49-F238E27FC236}">
                <a16:creationId xmlns:a16="http://schemas.microsoft.com/office/drawing/2014/main" id="{A03C79BC-59BE-4FCC-A01A-ACC983ABF274}"/>
              </a:ext>
            </a:extLst>
          </p:cNvPr>
          <p:cNvGraphicFramePr>
            <a:graphicFrameLocks noChangeAspect="1"/>
          </p:cNvGraphicFramePr>
          <p:nvPr/>
        </p:nvGraphicFramePr>
        <p:xfrm>
          <a:off x="471714" y="5010898"/>
          <a:ext cx="3600568" cy="363576"/>
        </p:xfrm>
        <a:graphic>
          <a:graphicData uri="http://schemas.openxmlformats.org/presentationml/2006/ole">
            <mc:AlternateContent xmlns:mc="http://schemas.openxmlformats.org/markup-compatibility/2006">
              <mc:Choice xmlns:v="urn:schemas-microsoft-com:vml" Requires="v">
                <p:oleObj spid="_x0000_s102422" name="Equation" r:id="rId7" imgW="3898800" imgH="393480" progId="Equation.DSMT4">
                  <p:embed/>
                </p:oleObj>
              </mc:Choice>
              <mc:Fallback>
                <p:oleObj name="Equation" r:id="rId7" imgW="3898800" imgH="393480" progId="Equation.DSMT4">
                  <p:embed/>
                  <p:pic>
                    <p:nvPicPr>
                      <p:cNvPr id="32" name="Object 31" descr="F = nabla T = negative 2 x i minus 2 y j minus 2 z k.">
                        <a:extLst>
                          <a:ext uri="{FF2B5EF4-FFF2-40B4-BE49-F238E27FC236}">
                            <a16:creationId xmlns:a16="http://schemas.microsoft.com/office/drawing/2014/main" id="{A03C79BC-59BE-4FCC-A01A-ACC983ABF274}"/>
                          </a:ext>
                        </a:extLst>
                      </p:cNvPr>
                      <p:cNvPicPr/>
                      <p:nvPr/>
                    </p:nvPicPr>
                    <p:blipFill>
                      <a:blip r:embed="rId8"/>
                      <a:stretch>
                        <a:fillRect/>
                      </a:stretch>
                    </p:blipFill>
                    <p:spPr>
                      <a:xfrm>
                        <a:off x="471714" y="5010898"/>
                        <a:ext cx="3600568" cy="363576"/>
                      </a:xfrm>
                      <a:prstGeom prst="rect">
                        <a:avLst/>
                      </a:prstGeom>
                    </p:spPr>
                  </p:pic>
                </p:oleObj>
              </mc:Fallback>
            </mc:AlternateContent>
          </a:graphicData>
        </a:graphic>
      </p:graphicFrame>
      <p:sp>
        <p:nvSpPr>
          <p:cNvPr id="34" name="Content Placeholder 33"/>
          <p:cNvSpPr>
            <a:spLocks noGrp="1"/>
          </p:cNvSpPr>
          <p:nvPr>
            <p:ph idx="1"/>
          </p:nvPr>
        </p:nvSpPr>
        <p:spPr>
          <a:xfrm>
            <a:off x="4222720" y="4974028"/>
            <a:ext cx="4311680" cy="444850"/>
          </a:xfrm>
        </p:spPr>
        <p:txBody>
          <a:bodyPr/>
          <a:lstStyle/>
          <a:p>
            <a:pPr marL="0" indent="0">
              <a:buNone/>
            </a:pPr>
            <a:r>
              <a:rPr lang="en-US" sz="2600" dirty="0"/>
              <a:t>At each point in the region,</a:t>
            </a:r>
            <a:endParaRPr lang="en-IN" sz="2600" dirty="0"/>
          </a:p>
        </p:txBody>
      </p:sp>
      <p:sp>
        <p:nvSpPr>
          <p:cNvPr id="36" name="Content Placeholder 35"/>
          <p:cNvSpPr>
            <a:spLocks noGrp="1"/>
          </p:cNvSpPr>
          <p:nvPr>
            <p:ph idx="1"/>
          </p:nvPr>
        </p:nvSpPr>
        <p:spPr>
          <a:xfrm>
            <a:off x="488920" y="5473891"/>
            <a:ext cx="7740680" cy="871824"/>
          </a:xfrm>
        </p:spPr>
        <p:txBody>
          <a:bodyPr/>
          <a:lstStyle/>
          <a:p>
            <a:pPr marL="0" indent="0">
              <a:buNone/>
            </a:pPr>
            <a:r>
              <a:rPr lang="en-US" sz="2600" dirty="0"/>
              <a:t>the vector field </a:t>
            </a:r>
            <a:r>
              <a:rPr lang="en-US" sz="2600" b="1" dirty="0"/>
              <a:t>F </a:t>
            </a:r>
            <a:r>
              <a:rPr lang="en-US" sz="2600" dirty="0"/>
              <a:t>gives the direction for which the increase in temperature is greatest.</a:t>
            </a:r>
            <a:endParaRPr lang="en-IN" sz="2600" dirty="0"/>
          </a:p>
        </p:txBody>
      </p:sp>
    </p:spTree>
    <p:extLst>
      <p:ext uri="{BB962C8B-B14F-4D97-AF65-F5344CB8AC3E}">
        <p14:creationId xmlns:p14="http://schemas.microsoft.com/office/powerpoint/2010/main" val="269344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591F-D8F8-4B33-931A-666303E6C000}"/>
              </a:ext>
            </a:extLst>
          </p:cNvPr>
          <p:cNvSpPr>
            <a:spLocks noGrp="1"/>
          </p:cNvSpPr>
          <p:nvPr>
            <p:ph type="title"/>
          </p:nvPr>
        </p:nvSpPr>
        <p:spPr/>
        <p:txBody>
          <a:bodyPr/>
          <a:lstStyle/>
          <a:p>
            <a:r>
              <a:rPr lang="en-IN" sz="3400" dirty="0"/>
              <a:t>Line Integrals of Scalar Functions </a:t>
            </a:r>
            <a:r>
              <a:rPr lang="en-IN" sz="2000" b="0" dirty="0"/>
              <a:t>(1 of 6)</a:t>
            </a:r>
          </a:p>
        </p:txBody>
      </p:sp>
      <p:pic>
        <p:nvPicPr>
          <p:cNvPr id="14" name="Content Placeholder 13" descr="An x y z plane plots a sinusoidal curve. The curve passes through the points t = a and t = b. (x sub k, y sub k, z sub k) is a point in the curve. The vector r of t starts from the origin and points to the curve. The curve flows upward.">
            <a:extLst>
              <a:ext uri="{FF2B5EF4-FFF2-40B4-BE49-F238E27FC236}">
                <a16:creationId xmlns:a16="http://schemas.microsoft.com/office/drawing/2014/main" id="{9A110DAA-E63A-4BBD-8ACF-C338E2A69C91}"/>
              </a:ext>
            </a:extLst>
          </p:cNvPr>
          <p:cNvPicPr>
            <a:picLocks noGrp="1" noChangeAspect="1"/>
          </p:cNvPicPr>
          <p:nvPr>
            <p:ph idx="18"/>
          </p:nvPr>
        </p:nvPicPr>
        <p:blipFill>
          <a:blip r:embed="rId3">
            <a:extLst>
              <a:ext uri="{28A0092B-C50C-407E-A947-70E740481C1C}">
                <a14:useLocalDpi xmlns:a14="http://schemas.microsoft.com/office/drawing/2010/main" val="0"/>
              </a:ext>
            </a:extLst>
          </a:blip>
          <a:stretch>
            <a:fillRect/>
          </a:stretch>
        </p:blipFill>
        <p:spPr>
          <a:xfrm>
            <a:off x="2379688" y="1933032"/>
            <a:ext cx="4142723" cy="3082816"/>
          </a:xfrm>
        </p:spPr>
      </p:pic>
      <p:sp>
        <p:nvSpPr>
          <p:cNvPr id="4" name="Content Placeholder 3"/>
          <p:cNvSpPr>
            <a:spLocks noGrp="1"/>
          </p:cNvSpPr>
          <p:nvPr>
            <p:ph idx="1"/>
          </p:nvPr>
        </p:nvSpPr>
        <p:spPr>
          <a:xfrm>
            <a:off x="518652" y="5257801"/>
            <a:ext cx="1665747" cy="457199"/>
          </a:xfrm>
        </p:spPr>
        <p:txBody>
          <a:bodyPr/>
          <a:lstStyle/>
          <a:p>
            <a:pPr marL="0" indent="0">
              <a:buNone/>
            </a:pPr>
            <a:r>
              <a:rPr lang="en-US" sz="2400" dirty="0"/>
              <a:t>The curve		</a:t>
            </a:r>
            <a:endParaRPr lang="en-IN" sz="2400" dirty="0"/>
          </a:p>
        </p:txBody>
      </p:sp>
      <p:graphicFrame>
        <p:nvGraphicFramePr>
          <p:cNvPr id="5" name="Object 4" descr="r of t "/>
          <p:cNvGraphicFramePr>
            <a:graphicFrameLocks noChangeAspect="1"/>
          </p:cNvGraphicFramePr>
          <p:nvPr/>
        </p:nvGraphicFramePr>
        <p:xfrm>
          <a:off x="2336800" y="5259221"/>
          <a:ext cx="558800" cy="393700"/>
        </p:xfrm>
        <a:graphic>
          <a:graphicData uri="http://schemas.openxmlformats.org/presentationml/2006/ole">
            <mc:AlternateContent xmlns:mc="http://schemas.openxmlformats.org/markup-compatibility/2006">
              <mc:Choice xmlns:v="urn:schemas-microsoft-com:vml" Requires="v">
                <p:oleObj spid="_x0000_s83982" name="Equation" r:id="rId4" imgW="558720" imgH="393480" progId="Equation.DSMT4">
                  <p:embed/>
                </p:oleObj>
              </mc:Choice>
              <mc:Fallback>
                <p:oleObj name="Equation" r:id="rId4" imgW="558720" imgH="393480" progId="Equation.DSMT4">
                  <p:embed/>
                  <p:pic>
                    <p:nvPicPr>
                      <p:cNvPr id="5" name="Object 4" descr="r of t "/>
                      <p:cNvPicPr/>
                      <p:nvPr/>
                    </p:nvPicPr>
                    <p:blipFill>
                      <a:blip r:embed="rId5"/>
                      <a:stretch>
                        <a:fillRect/>
                      </a:stretch>
                    </p:blipFill>
                    <p:spPr>
                      <a:xfrm>
                        <a:off x="2336800" y="5259221"/>
                        <a:ext cx="558800" cy="393700"/>
                      </a:xfrm>
                      <a:prstGeom prst="rect">
                        <a:avLst/>
                      </a:prstGeom>
                    </p:spPr>
                  </p:pic>
                </p:oleObj>
              </mc:Fallback>
            </mc:AlternateContent>
          </a:graphicData>
        </a:graphic>
      </p:graphicFrame>
      <p:sp>
        <p:nvSpPr>
          <p:cNvPr id="6" name="Content Placeholder 5"/>
          <p:cNvSpPr>
            <a:spLocks noGrp="1"/>
          </p:cNvSpPr>
          <p:nvPr>
            <p:ph idx="13"/>
          </p:nvPr>
        </p:nvSpPr>
        <p:spPr>
          <a:xfrm>
            <a:off x="3048001" y="5257800"/>
            <a:ext cx="5029200" cy="457199"/>
          </a:xfrm>
        </p:spPr>
        <p:txBody>
          <a:bodyPr/>
          <a:lstStyle/>
          <a:p>
            <a:pPr marL="0" indent="0">
              <a:buNone/>
            </a:pPr>
            <a:r>
              <a:rPr lang="en-US" sz="2400" dirty="0"/>
              <a:t>partitioned into small arcs from </a:t>
            </a:r>
            <a:r>
              <a:rPr lang="en-US" sz="2400" i="1" dirty="0"/>
              <a:t>t </a:t>
            </a:r>
            <a:r>
              <a:rPr lang="en-US" sz="2400" dirty="0"/>
              <a:t>= </a:t>
            </a:r>
            <a:r>
              <a:rPr lang="en-US" sz="2400" i="1" dirty="0"/>
              <a:t>a</a:t>
            </a:r>
            <a:endParaRPr lang="en-IN" sz="2400" dirty="0"/>
          </a:p>
        </p:txBody>
      </p:sp>
      <p:sp>
        <p:nvSpPr>
          <p:cNvPr id="7" name="Content Placeholder 6"/>
          <p:cNvSpPr>
            <a:spLocks noGrp="1"/>
          </p:cNvSpPr>
          <p:nvPr>
            <p:ph idx="14"/>
          </p:nvPr>
        </p:nvSpPr>
        <p:spPr>
          <a:xfrm>
            <a:off x="528919" y="5808451"/>
            <a:ext cx="5643282" cy="516149"/>
          </a:xfrm>
        </p:spPr>
        <p:txBody>
          <a:bodyPr/>
          <a:lstStyle/>
          <a:p>
            <a:pPr marL="0" indent="0">
              <a:buNone/>
            </a:pPr>
            <a:r>
              <a:rPr lang="en-US" sz="2400" dirty="0"/>
              <a:t>to </a:t>
            </a:r>
            <a:r>
              <a:rPr lang="en-US" sz="2400" i="1" dirty="0"/>
              <a:t>t </a:t>
            </a:r>
            <a:r>
              <a:rPr lang="en-US" sz="2400" dirty="0"/>
              <a:t>= </a:t>
            </a:r>
            <a:r>
              <a:rPr lang="en-US" sz="2400" i="1" dirty="0"/>
              <a:t>b</a:t>
            </a:r>
            <a:r>
              <a:rPr lang="en-US" sz="2400" dirty="0"/>
              <a:t>. The length of a typical </a:t>
            </a:r>
            <a:r>
              <a:rPr lang="en-US" sz="2400" dirty="0" err="1"/>
              <a:t>subarc</a:t>
            </a:r>
            <a:r>
              <a:rPr lang="en-US" sz="2400" dirty="0"/>
              <a:t> is</a:t>
            </a:r>
            <a:endParaRPr lang="en-IN" sz="2400" dirty="0"/>
          </a:p>
        </p:txBody>
      </p:sp>
      <p:graphicFrame>
        <p:nvGraphicFramePr>
          <p:cNvPr id="9" name="Object 8" descr="delta s sub k."/>
          <p:cNvGraphicFramePr>
            <a:graphicFrameLocks noChangeAspect="1"/>
          </p:cNvGraphicFramePr>
          <p:nvPr/>
        </p:nvGraphicFramePr>
        <p:xfrm>
          <a:off x="6263023" y="5787848"/>
          <a:ext cx="671177" cy="460552"/>
        </p:xfrm>
        <a:graphic>
          <a:graphicData uri="http://schemas.openxmlformats.org/presentationml/2006/ole">
            <mc:AlternateContent xmlns:mc="http://schemas.openxmlformats.org/markup-compatibility/2006">
              <mc:Choice xmlns:v="urn:schemas-microsoft-com:vml" Requires="v">
                <p:oleObj spid="_x0000_s83983" name="Equation" r:id="rId6" imgW="571320" imgH="431640" progId="Equation.DSMT4">
                  <p:embed/>
                </p:oleObj>
              </mc:Choice>
              <mc:Fallback>
                <p:oleObj name="Equation" r:id="rId6" imgW="571320" imgH="431640" progId="Equation.DSMT4">
                  <p:embed/>
                  <p:pic>
                    <p:nvPicPr>
                      <p:cNvPr id="9" name="Object 8" descr="delta s sub k."/>
                      <p:cNvPicPr/>
                      <p:nvPr/>
                    </p:nvPicPr>
                    <p:blipFill>
                      <a:blip r:embed="rId7"/>
                      <a:stretch>
                        <a:fillRect/>
                      </a:stretch>
                    </p:blipFill>
                    <p:spPr>
                      <a:xfrm>
                        <a:off x="6263023" y="5787848"/>
                        <a:ext cx="671177" cy="460552"/>
                      </a:xfrm>
                      <a:prstGeom prst="rect">
                        <a:avLst/>
                      </a:prstGeom>
                    </p:spPr>
                  </p:pic>
                </p:oleObj>
              </mc:Fallback>
            </mc:AlternateContent>
          </a:graphicData>
        </a:graphic>
      </p:graphicFrame>
    </p:spTree>
    <p:extLst>
      <p:ext uri="{BB962C8B-B14F-4D97-AF65-F5344CB8AC3E}">
        <p14:creationId xmlns:p14="http://schemas.microsoft.com/office/powerpoint/2010/main" val="1565034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Integrals of Vector Fields </a:t>
            </a:r>
            <a:r>
              <a:rPr lang="en-US" sz="2000" b="0" dirty="0"/>
              <a:t>(1 of 5)</a:t>
            </a:r>
            <a:endParaRPr lang="en-IN" sz="2000" b="0" dirty="0"/>
          </a:p>
        </p:txBody>
      </p:sp>
      <p:sp>
        <p:nvSpPr>
          <p:cNvPr id="3" name="Content Placeholder 2"/>
          <p:cNvSpPr>
            <a:spLocks noGrp="1"/>
          </p:cNvSpPr>
          <p:nvPr>
            <p:ph idx="1"/>
          </p:nvPr>
        </p:nvSpPr>
        <p:spPr>
          <a:xfrm>
            <a:off x="457200" y="1600200"/>
            <a:ext cx="8153400" cy="914399"/>
          </a:xfrm>
        </p:spPr>
        <p:txBody>
          <a:bodyPr/>
          <a:lstStyle/>
          <a:p>
            <a:pPr marL="0" indent="0">
              <a:buNone/>
            </a:pPr>
            <a:r>
              <a:rPr lang="en-US" b="1" dirty="0"/>
              <a:t>Definition: </a:t>
            </a:r>
            <a:r>
              <a:rPr lang="en-US" dirty="0"/>
              <a:t>Let </a:t>
            </a:r>
            <a:r>
              <a:rPr lang="en-US" b="1" dirty="0"/>
              <a:t>F </a:t>
            </a:r>
            <a:r>
              <a:rPr lang="en-US" dirty="0"/>
              <a:t>be a vector field with continuous components defined along a smooth curve </a:t>
            </a:r>
            <a:r>
              <a:rPr lang="en-US" i="1" dirty="0"/>
              <a:t>C</a:t>
            </a:r>
            <a:endParaRPr lang="en-IN" dirty="0"/>
          </a:p>
        </p:txBody>
      </p:sp>
      <p:sp>
        <p:nvSpPr>
          <p:cNvPr id="23" name="Content Placeholder 22"/>
          <p:cNvSpPr>
            <a:spLocks noGrp="1"/>
          </p:cNvSpPr>
          <p:nvPr>
            <p:ph idx="1"/>
          </p:nvPr>
        </p:nvSpPr>
        <p:spPr>
          <a:xfrm>
            <a:off x="457200" y="2564943"/>
            <a:ext cx="2696497" cy="483057"/>
          </a:xfrm>
        </p:spPr>
        <p:txBody>
          <a:bodyPr/>
          <a:lstStyle/>
          <a:p>
            <a:pPr marL="0" indent="0">
              <a:buNone/>
            </a:pPr>
            <a:r>
              <a:rPr lang="en-US" dirty="0"/>
              <a:t>parametrized by</a:t>
            </a:r>
            <a:endParaRPr lang="en-IN" dirty="0"/>
          </a:p>
        </p:txBody>
      </p:sp>
      <p:graphicFrame>
        <p:nvGraphicFramePr>
          <p:cNvPr id="24" name="Object 23" descr="r of t, a is less than or equal to t and t is less than or equal to b."/>
          <p:cNvGraphicFramePr>
            <a:graphicFrameLocks noChangeAspect="1"/>
          </p:cNvGraphicFramePr>
          <p:nvPr/>
        </p:nvGraphicFramePr>
        <p:xfrm>
          <a:off x="3234814" y="2599356"/>
          <a:ext cx="2095500" cy="433070"/>
        </p:xfrm>
        <a:graphic>
          <a:graphicData uri="http://schemas.openxmlformats.org/presentationml/2006/ole">
            <mc:AlternateContent xmlns:mc="http://schemas.openxmlformats.org/markup-compatibility/2006">
              <mc:Choice xmlns:v="urn:schemas-microsoft-com:vml" Requires="v">
                <p:oleObj spid="_x0000_s103438" name="Equation" r:id="rId3" imgW="1904760" imgH="393480" progId="Equation.DSMT4">
                  <p:embed/>
                </p:oleObj>
              </mc:Choice>
              <mc:Fallback>
                <p:oleObj name="Equation" r:id="rId3" imgW="1904760" imgH="393480" progId="Equation.DSMT4">
                  <p:embed/>
                  <p:pic>
                    <p:nvPicPr>
                      <p:cNvPr id="24" name="Object 23" descr="r of t, a is less than or equal to t and t is less than or equal to b."/>
                      <p:cNvPicPr/>
                      <p:nvPr/>
                    </p:nvPicPr>
                    <p:blipFill>
                      <a:blip r:embed="rId4"/>
                      <a:stretch>
                        <a:fillRect/>
                      </a:stretch>
                    </p:blipFill>
                    <p:spPr>
                      <a:xfrm>
                        <a:off x="3234814" y="2599356"/>
                        <a:ext cx="2095500" cy="433070"/>
                      </a:xfrm>
                      <a:prstGeom prst="rect">
                        <a:avLst/>
                      </a:prstGeom>
                    </p:spPr>
                  </p:pic>
                </p:oleObj>
              </mc:Fallback>
            </mc:AlternateContent>
          </a:graphicData>
        </a:graphic>
      </p:graphicFrame>
      <p:sp>
        <p:nvSpPr>
          <p:cNvPr id="26" name="Content Placeholder 25"/>
          <p:cNvSpPr>
            <a:spLocks noGrp="1"/>
          </p:cNvSpPr>
          <p:nvPr>
            <p:ph idx="1"/>
          </p:nvPr>
        </p:nvSpPr>
        <p:spPr>
          <a:xfrm>
            <a:off x="5470423" y="2573591"/>
            <a:ext cx="2454378" cy="489098"/>
          </a:xfrm>
        </p:spPr>
        <p:txBody>
          <a:bodyPr/>
          <a:lstStyle/>
          <a:p>
            <a:pPr marL="0" indent="0">
              <a:buNone/>
            </a:pPr>
            <a:r>
              <a:rPr lang="en-US" dirty="0"/>
              <a:t>Then the </a:t>
            </a:r>
            <a:r>
              <a:rPr lang="en-US" b="1" dirty="0"/>
              <a:t>line</a:t>
            </a:r>
            <a:endParaRPr lang="en-IN" b="1" dirty="0"/>
          </a:p>
        </p:txBody>
      </p:sp>
      <p:sp>
        <p:nvSpPr>
          <p:cNvPr id="28" name="Content Placeholder 27"/>
          <p:cNvSpPr>
            <a:spLocks noGrp="1"/>
          </p:cNvSpPr>
          <p:nvPr>
            <p:ph idx="1"/>
          </p:nvPr>
        </p:nvSpPr>
        <p:spPr>
          <a:xfrm>
            <a:off x="454742" y="3149963"/>
            <a:ext cx="4041058" cy="507638"/>
          </a:xfrm>
        </p:spPr>
        <p:txBody>
          <a:bodyPr/>
          <a:lstStyle/>
          <a:p>
            <a:pPr marL="0" indent="0">
              <a:buNone/>
            </a:pPr>
            <a:r>
              <a:rPr lang="en-US" b="1" dirty="0"/>
              <a:t>integral of F along </a:t>
            </a:r>
            <a:r>
              <a:rPr lang="en-US" b="1" i="1" dirty="0"/>
              <a:t>C </a:t>
            </a:r>
            <a:r>
              <a:rPr lang="en-US" dirty="0"/>
              <a:t>is</a:t>
            </a:r>
            <a:endParaRPr lang="en-IN" dirty="0"/>
          </a:p>
        </p:txBody>
      </p:sp>
      <p:graphicFrame>
        <p:nvGraphicFramePr>
          <p:cNvPr id="29" name="Object 28" descr="integral of start expression F times T d s end expression, for curve C = integral of start expression F times start fraction d r over d s end fraction d s, for curve C = integral of start expression F times d r end expression, for curve C.">
            <a:extLst>
              <a:ext uri="{FF2B5EF4-FFF2-40B4-BE49-F238E27FC236}">
                <a16:creationId xmlns:a16="http://schemas.microsoft.com/office/drawing/2014/main" id="{1442EE30-E433-4871-8AAD-E7F30F17D044}"/>
              </a:ext>
            </a:extLst>
          </p:cNvPr>
          <p:cNvGraphicFramePr>
            <a:graphicFrameLocks noChangeAspect="1"/>
          </p:cNvGraphicFramePr>
          <p:nvPr/>
        </p:nvGraphicFramePr>
        <p:xfrm>
          <a:off x="1905000" y="3921950"/>
          <a:ext cx="5699760" cy="977900"/>
        </p:xfrm>
        <a:graphic>
          <a:graphicData uri="http://schemas.openxmlformats.org/presentationml/2006/ole">
            <mc:AlternateContent xmlns:mc="http://schemas.openxmlformats.org/markup-compatibility/2006">
              <mc:Choice xmlns:v="urn:schemas-microsoft-com:vml" Requires="v">
                <p:oleObj spid="_x0000_s103439" name="Equation" r:id="rId5" imgW="5181480" imgH="888840" progId="Equation.DSMT4">
                  <p:embed/>
                </p:oleObj>
              </mc:Choice>
              <mc:Fallback>
                <p:oleObj name="Equation" r:id="rId5" imgW="5181480" imgH="888840" progId="Equation.DSMT4">
                  <p:embed/>
                  <p:pic>
                    <p:nvPicPr>
                      <p:cNvPr id="29" name="Object 28" descr="integral of start expression F times T d s end expression, for curve C = integral of start expression F times start fraction d r over d s end fraction d s, for curve C = integral of start expression F times d r end expression, for curve C.">
                        <a:extLst>
                          <a:ext uri="{FF2B5EF4-FFF2-40B4-BE49-F238E27FC236}">
                            <a16:creationId xmlns:a16="http://schemas.microsoft.com/office/drawing/2014/main" id="{1442EE30-E433-4871-8AAD-E7F30F17D044}"/>
                          </a:ext>
                        </a:extLst>
                      </p:cNvPr>
                      <p:cNvPicPr/>
                      <p:nvPr/>
                    </p:nvPicPr>
                    <p:blipFill>
                      <a:blip r:embed="rId6"/>
                      <a:stretch>
                        <a:fillRect/>
                      </a:stretch>
                    </p:blipFill>
                    <p:spPr>
                      <a:xfrm>
                        <a:off x="1905000" y="3921950"/>
                        <a:ext cx="5699760" cy="977900"/>
                      </a:xfrm>
                      <a:prstGeom prst="rect">
                        <a:avLst/>
                      </a:prstGeom>
                    </p:spPr>
                  </p:pic>
                </p:oleObj>
              </mc:Fallback>
            </mc:AlternateContent>
          </a:graphicData>
        </a:graphic>
      </p:graphicFrame>
    </p:spTree>
    <p:extLst>
      <p:ext uri="{BB962C8B-B14F-4D97-AF65-F5344CB8AC3E}">
        <p14:creationId xmlns:p14="http://schemas.microsoft.com/office/powerpoint/2010/main" val="133530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Integrals of Vector Fields </a:t>
            </a:r>
            <a:r>
              <a:rPr lang="en-US" sz="2000" b="0" dirty="0"/>
              <a:t>(2 of 5)</a:t>
            </a:r>
            <a:endParaRPr lang="en-IN" sz="2000" dirty="0"/>
          </a:p>
        </p:txBody>
      </p:sp>
      <p:sp>
        <p:nvSpPr>
          <p:cNvPr id="3" name="Content Placeholder 2"/>
          <p:cNvSpPr>
            <a:spLocks noGrp="1"/>
          </p:cNvSpPr>
          <p:nvPr>
            <p:ph idx="1"/>
          </p:nvPr>
        </p:nvSpPr>
        <p:spPr>
          <a:xfrm>
            <a:off x="457200" y="1600200"/>
            <a:ext cx="3797300" cy="384186"/>
          </a:xfrm>
        </p:spPr>
        <p:txBody>
          <a:bodyPr/>
          <a:lstStyle/>
          <a:p>
            <a:pPr marL="0" indent="0">
              <a:buNone/>
            </a:pPr>
            <a:r>
              <a:rPr lang="en-US" sz="2000" b="1" dirty="0"/>
              <a:t>Evaluating the Line Integral of</a:t>
            </a:r>
            <a:endParaRPr lang="en-IN" sz="2000" dirty="0"/>
          </a:p>
        </p:txBody>
      </p:sp>
      <p:graphicFrame>
        <p:nvGraphicFramePr>
          <p:cNvPr id="22" name="Object 21" descr="F = M i + N j + P k"/>
          <p:cNvGraphicFramePr>
            <a:graphicFrameLocks noChangeAspect="1"/>
          </p:cNvGraphicFramePr>
          <p:nvPr/>
        </p:nvGraphicFramePr>
        <p:xfrm>
          <a:off x="4419664" y="1600200"/>
          <a:ext cx="2565400" cy="393700"/>
        </p:xfrm>
        <a:graphic>
          <a:graphicData uri="http://schemas.openxmlformats.org/presentationml/2006/ole">
            <mc:AlternateContent xmlns:mc="http://schemas.openxmlformats.org/markup-compatibility/2006">
              <mc:Choice xmlns:v="urn:schemas-microsoft-com:vml" Requires="v">
                <p:oleObj spid="_x0000_s104492" name="Equation" r:id="rId3" imgW="2565360" imgH="393480" progId="Equation.DSMT4">
                  <p:embed/>
                </p:oleObj>
              </mc:Choice>
              <mc:Fallback>
                <p:oleObj name="Equation" r:id="rId3" imgW="2565360" imgH="393480" progId="Equation.DSMT4">
                  <p:embed/>
                  <p:pic>
                    <p:nvPicPr>
                      <p:cNvPr id="22" name="Object 21" descr="F = M i + N j + P k"/>
                      <p:cNvPicPr/>
                      <p:nvPr/>
                    </p:nvPicPr>
                    <p:blipFill>
                      <a:blip r:embed="rId4"/>
                      <a:stretch>
                        <a:fillRect/>
                      </a:stretch>
                    </p:blipFill>
                    <p:spPr>
                      <a:xfrm>
                        <a:off x="4419664" y="1600200"/>
                        <a:ext cx="2565400" cy="393700"/>
                      </a:xfrm>
                      <a:prstGeom prst="rect">
                        <a:avLst/>
                      </a:prstGeom>
                    </p:spPr>
                  </p:pic>
                </p:oleObj>
              </mc:Fallback>
            </mc:AlternateContent>
          </a:graphicData>
        </a:graphic>
      </p:graphicFrame>
      <p:sp>
        <p:nvSpPr>
          <p:cNvPr id="24" name="Content Placeholder 23"/>
          <p:cNvSpPr>
            <a:spLocks noGrp="1"/>
          </p:cNvSpPr>
          <p:nvPr>
            <p:ph idx="1"/>
          </p:nvPr>
        </p:nvSpPr>
        <p:spPr>
          <a:xfrm>
            <a:off x="457199" y="2095044"/>
            <a:ext cx="1219201" cy="449052"/>
          </a:xfrm>
        </p:spPr>
        <p:txBody>
          <a:bodyPr/>
          <a:lstStyle/>
          <a:p>
            <a:pPr marL="0" indent="0">
              <a:buNone/>
            </a:pPr>
            <a:r>
              <a:rPr lang="en-US" sz="2000" b="1" dirty="0"/>
              <a:t>Along </a:t>
            </a:r>
            <a:r>
              <a:rPr lang="en-US" sz="2000" b="1" i="1" dirty="0"/>
              <a:t>C</a:t>
            </a:r>
            <a:r>
              <a:rPr lang="en-US" sz="2000" b="1" dirty="0"/>
              <a:t>:</a:t>
            </a:r>
            <a:endParaRPr lang="en-IN" sz="2000" dirty="0"/>
          </a:p>
        </p:txBody>
      </p:sp>
      <p:graphicFrame>
        <p:nvGraphicFramePr>
          <p:cNvPr id="25" name="Object 24" descr="r of t = g of t, i + h of t, j + k of t, k"/>
          <p:cNvGraphicFramePr>
            <a:graphicFrameLocks noChangeAspect="1"/>
          </p:cNvGraphicFramePr>
          <p:nvPr/>
        </p:nvGraphicFramePr>
        <p:xfrm>
          <a:off x="2029553" y="2095500"/>
          <a:ext cx="3797300" cy="393700"/>
        </p:xfrm>
        <a:graphic>
          <a:graphicData uri="http://schemas.openxmlformats.org/presentationml/2006/ole">
            <mc:AlternateContent xmlns:mc="http://schemas.openxmlformats.org/markup-compatibility/2006">
              <mc:Choice xmlns:v="urn:schemas-microsoft-com:vml" Requires="v">
                <p:oleObj spid="_x0000_s104493" name="Equation" r:id="rId5" imgW="3797280" imgH="393480" progId="Equation.DSMT4">
                  <p:embed/>
                </p:oleObj>
              </mc:Choice>
              <mc:Fallback>
                <p:oleObj name="Equation" r:id="rId5" imgW="3797280" imgH="393480" progId="Equation.DSMT4">
                  <p:embed/>
                  <p:pic>
                    <p:nvPicPr>
                      <p:cNvPr id="25" name="Object 24" descr="r of t = g of t, i + h of t, j + k of t, k"/>
                      <p:cNvPicPr/>
                      <p:nvPr/>
                    </p:nvPicPr>
                    <p:blipFill>
                      <a:blip r:embed="rId6"/>
                      <a:stretch>
                        <a:fillRect/>
                      </a:stretch>
                    </p:blipFill>
                    <p:spPr>
                      <a:xfrm>
                        <a:off x="2029553" y="2095500"/>
                        <a:ext cx="3797300" cy="393700"/>
                      </a:xfrm>
                      <a:prstGeom prst="rect">
                        <a:avLst/>
                      </a:prstGeom>
                    </p:spPr>
                  </p:pic>
                </p:oleObj>
              </mc:Fallback>
            </mc:AlternateContent>
          </a:graphicData>
        </a:graphic>
      </p:graphicFrame>
      <p:sp>
        <p:nvSpPr>
          <p:cNvPr id="27" name="Content Placeholder 26"/>
          <p:cNvSpPr>
            <a:spLocks noGrp="1"/>
          </p:cNvSpPr>
          <p:nvPr>
            <p:ph idx="1"/>
          </p:nvPr>
        </p:nvSpPr>
        <p:spPr>
          <a:xfrm>
            <a:off x="457198" y="2606350"/>
            <a:ext cx="7391401" cy="428582"/>
          </a:xfrm>
        </p:spPr>
        <p:txBody>
          <a:bodyPr/>
          <a:lstStyle/>
          <a:p>
            <a:pPr marL="0" indent="0">
              <a:buNone/>
            </a:pPr>
            <a:r>
              <a:rPr lang="en-US" sz="2000" b="1" dirty="0"/>
              <a:t>1.</a:t>
            </a:r>
            <a:r>
              <a:rPr lang="en-US" sz="2000" dirty="0"/>
              <a:t> Express the vector field </a:t>
            </a:r>
            <a:r>
              <a:rPr lang="en-US" sz="2000" b="1" dirty="0"/>
              <a:t>F </a:t>
            </a:r>
            <a:r>
              <a:rPr lang="en-US" sz="2000" dirty="0"/>
              <a:t>along the parametrized curve </a:t>
            </a:r>
            <a:r>
              <a:rPr lang="en-US" sz="2000" i="1" dirty="0"/>
              <a:t>C </a:t>
            </a:r>
            <a:r>
              <a:rPr lang="en-US" sz="2000" dirty="0"/>
              <a:t>as</a:t>
            </a:r>
            <a:endParaRPr lang="en-IN" sz="2000" dirty="0"/>
          </a:p>
        </p:txBody>
      </p:sp>
      <p:graphicFrame>
        <p:nvGraphicFramePr>
          <p:cNvPr id="28" name="Object 27" descr="F of r of t "/>
          <p:cNvGraphicFramePr>
            <a:graphicFrameLocks noChangeAspect="1"/>
          </p:cNvGraphicFramePr>
          <p:nvPr/>
        </p:nvGraphicFramePr>
        <p:xfrm>
          <a:off x="457198" y="3214012"/>
          <a:ext cx="889476" cy="347382"/>
        </p:xfrm>
        <a:graphic>
          <a:graphicData uri="http://schemas.openxmlformats.org/presentationml/2006/ole">
            <mc:AlternateContent xmlns:mc="http://schemas.openxmlformats.org/markup-compatibility/2006">
              <mc:Choice xmlns:v="urn:schemas-microsoft-com:vml" Requires="v">
                <p:oleObj spid="_x0000_s104494" name="Equation" r:id="rId7" imgW="1028520" imgH="393480" progId="Equation.DSMT4">
                  <p:embed/>
                </p:oleObj>
              </mc:Choice>
              <mc:Fallback>
                <p:oleObj name="Equation" r:id="rId7" imgW="1028520" imgH="393480" progId="Equation.DSMT4">
                  <p:embed/>
                  <p:pic>
                    <p:nvPicPr>
                      <p:cNvPr id="28" name="Object 27" descr="F of r of t "/>
                      <p:cNvPicPr/>
                      <p:nvPr/>
                    </p:nvPicPr>
                    <p:blipFill>
                      <a:blip r:embed="rId8"/>
                      <a:stretch>
                        <a:fillRect/>
                      </a:stretch>
                    </p:blipFill>
                    <p:spPr>
                      <a:xfrm>
                        <a:off x="457198" y="3214012"/>
                        <a:ext cx="889476" cy="347382"/>
                      </a:xfrm>
                      <a:prstGeom prst="rect">
                        <a:avLst/>
                      </a:prstGeom>
                    </p:spPr>
                  </p:pic>
                </p:oleObj>
              </mc:Fallback>
            </mc:AlternateContent>
          </a:graphicData>
        </a:graphic>
      </p:graphicFrame>
      <p:sp>
        <p:nvSpPr>
          <p:cNvPr id="30" name="Content Placeholder 29"/>
          <p:cNvSpPr>
            <a:spLocks noGrp="1"/>
          </p:cNvSpPr>
          <p:nvPr>
            <p:ph idx="1"/>
          </p:nvPr>
        </p:nvSpPr>
        <p:spPr>
          <a:xfrm>
            <a:off x="1450260" y="3171002"/>
            <a:ext cx="3610690" cy="347382"/>
          </a:xfrm>
        </p:spPr>
        <p:txBody>
          <a:bodyPr/>
          <a:lstStyle/>
          <a:p>
            <a:pPr marL="0" indent="0">
              <a:buNone/>
            </a:pPr>
            <a:r>
              <a:rPr lang="en-US" sz="2000" dirty="0"/>
              <a:t>by substituting the components</a:t>
            </a:r>
            <a:endParaRPr lang="en-IN" sz="2000" dirty="0"/>
          </a:p>
        </p:txBody>
      </p:sp>
      <p:graphicFrame>
        <p:nvGraphicFramePr>
          <p:cNvPr id="31" name="Object 30" descr="x = g of t, y = h of t, z = k of t"/>
          <p:cNvGraphicFramePr>
            <a:graphicFrameLocks noChangeAspect="1"/>
          </p:cNvGraphicFramePr>
          <p:nvPr/>
        </p:nvGraphicFramePr>
        <p:xfrm>
          <a:off x="5164536" y="3177396"/>
          <a:ext cx="2743200" cy="330523"/>
        </p:xfrm>
        <a:graphic>
          <a:graphicData uri="http://schemas.openxmlformats.org/presentationml/2006/ole">
            <mc:AlternateContent xmlns:mc="http://schemas.openxmlformats.org/markup-compatibility/2006">
              <mc:Choice xmlns:v="urn:schemas-microsoft-com:vml" Requires="v">
                <p:oleObj spid="_x0000_s104495" name="Equation" r:id="rId9" imgW="3581280" imgH="393480" progId="Equation.DSMT4">
                  <p:embed/>
                </p:oleObj>
              </mc:Choice>
              <mc:Fallback>
                <p:oleObj name="Equation" r:id="rId9" imgW="3581280" imgH="393480" progId="Equation.DSMT4">
                  <p:embed/>
                  <p:pic>
                    <p:nvPicPr>
                      <p:cNvPr id="31" name="Object 30" descr="x = g of t, y = h of t, z = k of t"/>
                      <p:cNvPicPr/>
                      <p:nvPr/>
                    </p:nvPicPr>
                    <p:blipFill>
                      <a:blip r:embed="rId10"/>
                      <a:stretch>
                        <a:fillRect/>
                      </a:stretch>
                    </p:blipFill>
                    <p:spPr>
                      <a:xfrm>
                        <a:off x="5164536" y="3177396"/>
                        <a:ext cx="2743200" cy="330523"/>
                      </a:xfrm>
                      <a:prstGeom prst="rect">
                        <a:avLst/>
                      </a:prstGeom>
                    </p:spPr>
                  </p:pic>
                </p:oleObj>
              </mc:Fallback>
            </mc:AlternateContent>
          </a:graphicData>
        </a:graphic>
      </p:graphicFrame>
      <p:sp>
        <p:nvSpPr>
          <p:cNvPr id="33" name="Content Placeholder 32"/>
          <p:cNvSpPr>
            <a:spLocks noGrp="1"/>
          </p:cNvSpPr>
          <p:nvPr>
            <p:ph idx="1"/>
          </p:nvPr>
        </p:nvSpPr>
        <p:spPr>
          <a:xfrm>
            <a:off x="457198" y="3672508"/>
            <a:ext cx="3610690" cy="363399"/>
          </a:xfrm>
        </p:spPr>
        <p:txBody>
          <a:bodyPr/>
          <a:lstStyle/>
          <a:p>
            <a:pPr marL="0" indent="0">
              <a:buNone/>
            </a:pPr>
            <a:r>
              <a:rPr lang="en-US" sz="2000" dirty="0"/>
              <a:t>of </a:t>
            </a:r>
            <a:r>
              <a:rPr lang="en-US" sz="2000" b="1" dirty="0"/>
              <a:t>r </a:t>
            </a:r>
            <a:r>
              <a:rPr lang="en-US" sz="2000" dirty="0"/>
              <a:t>into the scalar components</a:t>
            </a:r>
            <a:endParaRPr lang="en-IN" sz="2000" dirty="0"/>
          </a:p>
        </p:txBody>
      </p:sp>
      <p:graphicFrame>
        <p:nvGraphicFramePr>
          <p:cNvPr id="34" name="Object 33" descr="M left parenthesis x, y, z right parenthesis, N left parenthesis x, y, z right parenthesis, P left parenthesis x, y, z right parenthesis"/>
          <p:cNvGraphicFramePr>
            <a:graphicFrameLocks noChangeAspect="1"/>
          </p:cNvGraphicFramePr>
          <p:nvPr/>
        </p:nvGraphicFramePr>
        <p:xfrm>
          <a:off x="4193880" y="3679244"/>
          <a:ext cx="3570147" cy="347382"/>
        </p:xfrm>
        <a:graphic>
          <a:graphicData uri="http://schemas.openxmlformats.org/presentationml/2006/ole">
            <mc:AlternateContent xmlns:mc="http://schemas.openxmlformats.org/markup-compatibility/2006">
              <mc:Choice xmlns:v="urn:schemas-microsoft-com:vml" Requires="v">
                <p:oleObj spid="_x0000_s104496" name="Equation" r:id="rId11" imgW="4317840" imgH="393480" progId="Equation.DSMT4">
                  <p:embed/>
                </p:oleObj>
              </mc:Choice>
              <mc:Fallback>
                <p:oleObj name="Equation" r:id="rId11" imgW="4317840" imgH="393480" progId="Equation.DSMT4">
                  <p:embed/>
                  <p:pic>
                    <p:nvPicPr>
                      <p:cNvPr id="34" name="Object 33" descr="M left parenthesis x, y, z right parenthesis, N left parenthesis x, y, z right parenthesis, P left parenthesis x, y, z right parenthesis"/>
                      <p:cNvPicPr/>
                      <p:nvPr/>
                    </p:nvPicPr>
                    <p:blipFill>
                      <a:blip r:embed="rId12"/>
                      <a:stretch>
                        <a:fillRect/>
                      </a:stretch>
                    </p:blipFill>
                    <p:spPr>
                      <a:xfrm>
                        <a:off x="4193880" y="3679244"/>
                        <a:ext cx="3570147" cy="347382"/>
                      </a:xfrm>
                      <a:prstGeom prst="rect">
                        <a:avLst/>
                      </a:prstGeom>
                    </p:spPr>
                  </p:pic>
                </p:oleObj>
              </mc:Fallback>
            </mc:AlternateContent>
          </a:graphicData>
        </a:graphic>
      </p:graphicFrame>
      <p:sp>
        <p:nvSpPr>
          <p:cNvPr id="36" name="Content Placeholder 35"/>
          <p:cNvSpPr>
            <a:spLocks noGrp="1"/>
          </p:cNvSpPr>
          <p:nvPr>
            <p:ph idx="1"/>
          </p:nvPr>
        </p:nvSpPr>
        <p:spPr>
          <a:xfrm>
            <a:off x="457197" y="4163519"/>
            <a:ext cx="762003" cy="347382"/>
          </a:xfrm>
        </p:spPr>
        <p:txBody>
          <a:bodyPr/>
          <a:lstStyle/>
          <a:p>
            <a:pPr marL="0" indent="0">
              <a:buNone/>
            </a:pPr>
            <a:r>
              <a:rPr lang="en-US" sz="2000" dirty="0"/>
              <a:t>of </a:t>
            </a:r>
            <a:r>
              <a:rPr lang="en-US" sz="2000" b="1" dirty="0"/>
              <a:t>F</a:t>
            </a:r>
            <a:r>
              <a:rPr lang="en-US" sz="2000" dirty="0"/>
              <a:t>.</a:t>
            </a:r>
            <a:endParaRPr lang="en-IN" sz="2000" dirty="0"/>
          </a:p>
        </p:txBody>
      </p:sp>
      <p:sp>
        <p:nvSpPr>
          <p:cNvPr id="38" name="Content Placeholder 37"/>
          <p:cNvSpPr>
            <a:spLocks noGrp="1"/>
          </p:cNvSpPr>
          <p:nvPr>
            <p:ph idx="1"/>
          </p:nvPr>
        </p:nvSpPr>
        <p:spPr>
          <a:xfrm>
            <a:off x="457197" y="4670938"/>
            <a:ext cx="4343404" cy="363399"/>
          </a:xfrm>
        </p:spPr>
        <p:txBody>
          <a:bodyPr/>
          <a:lstStyle/>
          <a:p>
            <a:pPr marL="0" indent="0">
              <a:buNone/>
            </a:pPr>
            <a:r>
              <a:rPr lang="en-US" sz="2000" b="1" dirty="0"/>
              <a:t>2.</a:t>
            </a:r>
            <a:r>
              <a:rPr lang="en-US" sz="2000" dirty="0"/>
              <a:t> Find the derivative (velocity) vector</a:t>
            </a:r>
            <a:endParaRPr lang="en-IN" sz="2000" dirty="0"/>
          </a:p>
        </p:txBody>
      </p:sp>
      <p:graphicFrame>
        <p:nvGraphicFramePr>
          <p:cNvPr id="41" name="Object 40" descr="start fraction d r over d t end fraction."/>
          <p:cNvGraphicFramePr>
            <a:graphicFrameLocks noChangeAspect="1"/>
          </p:cNvGraphicFramePr>
          <p:nvPr/>
        </p:nvGraphicFramePr>
        <p:xfrm>
          <a:off x="4953000" y="4485453"/>
          <a:ext cx="411811" cy="662913"/>
        </p:xfrm>
        <a:graphic>
          <a:graphicData uri="http://schemas.openxmlformats.org/presentationml/2006/ole">
            <mc:AlternateContent xmlns:mc="http://schemas.openxmlformats.org/markup-compatibility/2006">
              <mc:Choice xmlns:v="urn:schemas-microsoft-com:vml" Requires="v">
                <p:oleObj spid="_x0000_s104497" name="Equation" r:id="rId13" imgW="520560" imgH="838080" progId="Equation.DSMT4">
                  <p:embed/>
                </p:oleObj>
              </mc:Choice>
              <mc:Fallback>
                <p:oleObj name="Equation" r:id="rId13" imgW="520560" imgH="838080" progId="Equation.DSMT4">
                  <p:embed/>
                  <p:pic>
                    <p:nvPicPr>
                      <p:cNvPr id="41" name="Object 40" descr="start fraction d r over d t end fraction."/>
                      <p:cNvPicPr/>
                      <p:nvPr/>
                    </p:nvPicPr>
                    <p:blipFill>
                      <a:blip r:embed="rId14"/>
                      <a:stretch>
                        <a:fillRect/>
                      </a:stretch>
                    </p:blipFill>
                    <p:spPr>
                      <a:xfrm>
                        <a:off x="4953000" y="4485453"/>
                        <a:ext cx="411811" cy="662913"/>
                      </a:xfrm>
                      <a:prstGeom prst="rect">
                        <a:avLst/>
                      </a:prstGeom>
                    </p:spPr>
                  </p:pic>
                </p:oleObj>
              </mc:Fallback>
            </mc:AlternateContent>
          </a:graphicData>
        </a:graphic>
      </p:graphicFrame>
      <p:sp>
        <p:nvSpPr>
          <p:cNvPr id="40" name="Content Placeholder 39"/>
          <p:cNvSpPr>
            <a:spLocks noGrp="1"/>
          </p:cNvSpPr>
          <p:nvPr>
            <p:ph idx="1"/>
          </p:nvPr>
        </p:nvSpPr>
        <p:spPr>
          <a:xfrm>
            <a:off x="457197" y="5262396"/>
            <a:ext cx="7391404" cy="383653"/>
          </a:xfrm>
        </p:spPr>
        <p:txBody>
          <a:bodyPr/>
          <a:lstStyle/>
          <a:p>
            <a:pPr marL="0" indent="0">
              <a:buNone/>
            </a:pPr>
            <a:r>
              <a:rPr lang="en-US" sz="2000" b="1" dirty="0"/>
              <a:t>3.</a:t>
            </a:r>
            <a:r>
              <a:rPr lang="en-US" sz="2000" dirty="0"/>
              <a:t> Evaluate the line integral with respect to the parameter </a:t>
            </a:r>
            <a:r>
              <a:rPr lang="en-US" sz="2000" i="1" dirty="0"/>
              <a:t>t</a:t>
            </a:r>
            <a:r>
              <a:rPr lang="en-US" sz="2000" dirty="0"/>
              <a:t>, </a:t>
            </a:r>
            <a:r>
              <a:rPr lang="en-US" sz="2000" i="1" dirty="0"/>
              <a:t>a</a:t>
            </a:r>
            <a:endParaRPr lang="en-IN" sz="2000" b="1" dirty="0"/>
          </a:p>
        </p:txBody>
      </p:sp>
      <p:sp>
        <p:nvSpPr>
          <p:cNvPr id="43" name="Content Placeholder 42"/>
          <p:cNvSpPr>
            <a:spLocks noGrp="1"/>
          </p:cNvSpPr>
          <p:nvPr>
            <p:ph idx="1"/>
          </p:nvPr>
        </p:nvSpPr>
        <p:spPr>
          <a:xfrm>
            <a:off x="457197" y="5823332"/>
            <a:ext cx="1981203" cy="407576"/>
          </a:xfrm>
        </p:spPr>
        <p:txBody>
          <a:bodyPr/>
          <a:lstStyle/>
          <a:p>
            <a:pPr marL="0" indent="0">
              <a:buNone/>
            </a:pPr>
            <a:r>
              <a:rPr lang="en-US" sz="2000" dirty="0"/>
              <a:t>≤ </a:t>
            </a:r>
            <a:r>
              <a:rPr lang="en-US" sz="2000" i="1" dirty="0"/>
              <a:t>t </a:t>
            </a:r>
            <a:r>
              <a:rPr lang="en-US" sz="2000" dirty="0"/>
              <a:t>≤ </a:t>
            </a:r>
            <a:r>
              <a:rPr lang="en-US" sz="2000" i="1" dirty="0"/>
              <a:t>b</a:t>
            </a:r>
            <a:r>
              <a:rPr lang="en-US" sz="2000" dirty="0"/>
              <a:t>, to obtain</a:t>
            </a:r>
            <a:endParaRPr lang="en-IN" sz="2000" b="1" dirty="0"/>
          </a:p>
        </p:txBody>
      </p:sp>
      <p:graphicFrame>
        <p:nvGraphicFramePr>
          <p:cNvPr id="44" name="Object 43" descr="integral of start expression F times d r end expression, for curve C = integral of start expression F of r of t times start fraction d r over d t end fraction d t end expression, from a to b.">
            <a:extLst>
              <a:ext uri="{FF2B5EF4-FFF2-40B4-BE49-F238E27FC236}">
                <a16:creationId xmlns:a16="http://schemas.microsoft.com/office/drawing/2014/main" id="{08F94871-3245-4FE5-B182-4C92DF1B534F}"/>
              </a:ext>
            </a:extLst>
          </p:cNvPr>
          <p:cNvGraphicFramePr>
            <a:graphicFrameLocks noChangeAspect="1"/>
          </p:cNvGraphicFramePr>
          <p:nvPr/>
        </p:nvGraphicFramePr>
        <p:xfrm>
          <a:off x="2560031" y="5705773"/>
          <a:ext cx="3015713" cy="642693"/>
        </p:xfrm>
        <a:graphic>
          <a:graphicData uri="http://schemas.openxmlformats.org/presentationml/2006/ole">
            <mc:AlternateContent xmlns:mc="http://schemas.openxmlformats.org/markup-compatibility/2006">
              <mc:Choice xmlns:v="urn:schemas-microsoft-com:vml" Requires="v">
                <p:oleObj spid="_x0000_s104498" name="Equation" r:id="rId15" imgW="3873240" imgH="825480" progId="Equation.DSMT4">
                  <p:embed/>
                </p:oleObj>
              </mc:Choice>
              <mc:Fallback>
                <p:oleObj name="Equation" r:id="rId15" imgW="3873240" imgH="825480" progId="Equation.DSMT4">
                  <p:embed/>
                  <p:pic>
                    <p:nvPicPr>
                      <p:cNvPr id="44" name="Object 43" descr="integral of start expression F times d r end expression, for curve C = integral of start expression F of r of t times start fraction d r over d t end fraction d t end expression, from a to b.">
                        <a:extLst>
                          <a:ext uri="{FF2B5EF4-FFF2-40B4-BE49-F238E27FC236}">
                            <a16:creationId xmlns:a16="http://schemas.microsoft.com/office/drawing/2014/main" id="{08F94871-3245-4FE5-B182-4C92DF1B534F}"/>
                          </a:ext>
                        </a:extLst>
                      </p:cNvPr>
                      <p:cNvPicPr/>
                      <p:nvPr/>
                    </p:nvPicPr>
                    <p:blipFill>
                      <a:blip r:embed="rId16"/>
                      <a:stretch>
                        <a:fillRect/>
                      </a:stretch>
                    </p:blipFill>
                    <p:spPr>
                      <a:xfrm>
                        <a:off x="2560031" y="5705773"/>
                        <a:ext cx="3015713" cy="642693"/>
                      </a:xfrm>
                      <a:prstGeom prst="rect">
                        <a:avLst/>
                      </a:prstGeom>
                    </p:spPr>
                  </p:pic>
                </p:oleObj>
              </mc:Fallback>
            </mc:AlternateContent>
          </a:graphicData>
        </a:graphic>
      </p:graphicFrame>
    </p:spTree>
    <p:extLst>
      <p:ext uri="{BB962C8B-B14F-4D97-AF65-F5344CB8AC3E}">
        <p14:creationId xmlns:p14="http://schemas.microsoft.com/office/powerpoint/2010/main" val="183690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Integrals of Vector Fields </a:t>
            </a:r>
            <a:r>
              <a:rPr lang="en-US" sz="2000" b="0" dirty="0"/>
              <a:t>(3 of 5)</a:t>
            </a:r>
            <a:endParaRPr lang="en-IN" dirty="0"/>
          </a:p>
        </p:txBody>
      </p:sp>
      <p:pic>
        <p:nvPicPr>
          <p:cNvPr id="6" name="Content Placeholder 5" descr="A graph represents a vector field in x y z plane. A concave up increasing curve starts from the origin. The vectors flow from different directions toward the origin.">
            <a:extLst>
              <a:ext uri="{FF2B5EF4-FFF2-40B4-BE49-F238E27FC236}">
                <a16:creationId xmlns:a16="http://schemas.microsoft.com/office/drawing/2014/main" id="{CC421E52-EB66-419C-A83C-BCD9FF79CD4E}"/>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276600" y="1666075"/>
            <a:ext cx="2590800" cy="2810455"/>
          </a:xfrm>
        </p:spPr>
      </p:pic>
      <p:sp>
        <p:nvSpPr>
          <p:cNvPr id="3" name="Content Placeholder 2"/>
          <p:cNvSpPr>
            <a:spLocks noGrp="1"/>
          </p:cNvSpPr>
          <p:nvPr>
            <p:ph idx="1"/>
          </p:nvPr>
        </p:nvSpPr>
        <p:spPr>
          <a:xfrm>
            <a:off x="457200" y="4876801"/>
            <a:ext cx="7848600" cy="1371599"/>
          </a:xfrm>
        </p:spPr>
        <p:txBody>
          <a:bodyPr/>
          <a:lstStyle/>
          <a:p>
            <a:pPr marL="0" indent="0">
              <a:buNone/>
            </a:pPr>
            <a:r>
              <a:rPr lang="en-US" dirty="0"/>
              <a:t>The curve (in red) winds through the vector field. The line integral is determined by the vectors that lie along the curve.</a:t>
            </a:r>
            <a:endParaRPr lang="en-IN" dirty="0"/>
          </a:p>
        </p:txBody>
      </p:sp>
    </p:spTree>
    <p:extLst>
      <p:ext uri="{BB962C8B-B14F-4D97-AF65-F5344CB8AC3E}">
        <p14:creationId xmlns:p14="http://schemas.microsoft.com/office/powerpoint/2010/main" val="3855202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Integrals of Vector Fields </a:t>
            </a:r>
            <a:r>
              <a:rPr lang="en-US" sz="2000" b="0" dirty="0"/>
              <a:t>(4 of 5)</a:t>
            </a:r>
            <a:endParaRPr lang="en-IN" dirty="0"/>
          </a:p>
        </p:txBody>
      </p:sp>
      <p:sp>
        <p:nvSpPr>
          <p:cNvPr id="3" name="Content Placeholder 2"/>
          <p:cNvSpPr>
            <a:spLocks noGrp="1"/>
          </p:cNvSpPr>
          <p:nvPr>
            <p:ph idx="1"/>
          </p:nvPr>
        </p:nvSpPr>
        <p:spPr>
          <a:xfrm>
            <a:off x="457200" y="1600200"/>
            <a:ext cx="1828800" cy="470971"/>
          </a:xfrm>
        </p:spPr>
        <p:txBody>
          <a:bodyPr/>
          <a:lstStyle/>
          <a:p>
            <a:pPr marL="0" indent="0">
              <a:buNone/>
            </a:pPr>
            <a:r>
              <a:rPr lang="en-US" b="1" dirty="0"/>
              <a:t>Example:</a:t>
            </a:r>
          </a:p>
        </p:txBody>
      </p:sp>
      <p:sp>
        <p:nvSpPr>
          <p:cNvPr id="23" name="Content Placeholder 22"/>
          <p:cNvSpPr>
            <a:spLocks noGrp="1"/>
          </p:cNvSpPr>
          <p:nvPr>
            <p:ph idx="1"/>
          </p:nvPr>
        </p:nvSpPr>
        <p:spPr>
          <a:xfrm>
            <a:off x="457200" y="2192546"/>
            <a:ext cx="1600200" cy="474453"/>
          </a:xfrm>
        </p:spPr>
        <p:txBody>
          <a:bodyPr/>
          <a:lstStyle/>
          <a:p>
            <a:pPr marL="0" indent="0">
              <a:buNone/>
            </a:pPr>
            <a:r>
              <a:rPr lang="en-US" dirty="0"/>
              <a:t>Evaluate</a:t>
            </a:r>
            <a:endParaRPr lang="en-IN" dirty="0"/>
          </a:p>
        </p:txBody>
      </p:sp>
      <p:graphicFrame>
        <p:nvGraphicFramePr>
          <p:cNvPr id="24" name="Object 23" descr="integral of start expression F times d r end expression, for curve C, ">
            <a:extLst>
              <a:ext uri="{FF2B5EF4-FFF2-40B4-BE49-F238E27FC236}">
                <a16:creationId xmlns:a16="http://schemas.microsoft.com/office/drawing/2014/main" id="{0774288A-D8BE-4D02-92D6-B763E85E4525}"/>
              </a:ext>
            </a:extLst>
          </p:cNvPr>
          <p:cNvGraphicFramePr>
            <a:graphicFrameLocks noChangeAspect="1"/>
          </p:cNvGraphicFramePr>
          <p:nvPr/>
        </p:nvGraphicFramePr>
        <p:xfrm>
          <a:off x="2180094" y="2130079"/>
          <a:ext cx="1172706" cy="599385"/>
        </p:xfrm>
        <a:graphic>
          <a:graphicData uri="http://schemas.openxmlformats.org/presentationml/2006/ole">
            <mc:AlternateContent xmlns:mc="http://schemas.openxmlformats.org/markup-compatibility/2006">
              <mc:Choice xmlns:v="urn:schemas-microsoft-com:vml" Requires="v">
                <p:oleObj spid="_x0000_s105504" name="Equation" r:id="rId3" imgW="1143000" imgH="583920" progId="Equation.DSMT4">
                  <p:embed/>
                </p:oleObj>
              </mc:Choice>
              <mc:Fallback>
                <p:oleObj name="Equation" r:id="rId3" imgW="1143000" imgH="583920" progId="Equation.DSMT4">
                  <p:embed/>
                  <p:pic>
                    <p:nvPicPr>
                      <p:cNvPr id="24" name="Object 23" descr="integral of start expression F times d r end expression, for curve C, ">
                        <a:extLst>
                          <a:ext uri="{FF2B5EF4-FFF2-40B4-BE49-F238E27FC236}">
                            <a16:creationId xmlns:a16="http://schemas.microsoft.com/office/drawing/2014/main" id="{0774288A-D8BE-4D02-92D6-B763E85E4525}"/>
                          </a:ext>
                        </a:extLst>
                      </p:cNvPr>
                      <p:cNvPicPr/>
                      <p:nvPr/>
                    </p:nvPicPr>
                    <p:blipFill>
                      <a:blip r:embed="rId4"/>
                      <a:stretch>
                        <a:fillRect/>
                      </a:stretch>
                    </p:blipFill>
                    <p:spPr>
                      <a:xfrm>
                        <a:off x="2180094" y="2130079"/>
                        <a:ext cx="1172706" cy="599385"/>
                      </a:xfrm>
                      <a:prstGeom prst="rect">
                        <a:avLst/>
                      </a:prstGeom>
                    </p:spPr>
                  </p:pic>
                </p:oleObj>
              </mc:Fallback>
            </mc:AlternateContent>
          </a:graphicData>
        </a:graphic>
      </p:graphicFrame>
      <p:sp>
        <p:nvSpPr>
          <p:cNvPr id="26" name="Content Placeholder 25"/>
          <p:cNvSpPr>
            <a:spLocks noGrp="1"/>
          </p:cNvSpPr>
          <p:nvPr>
            <p:ph idx="1"/>
          </p:nvPr>
        </p:nvSpPr>
        <p:spPr>
          <a:xfrm>
            <a:off x="3505200" y="2192547"/>
            <a:ext cx="1143000" cy="474452"/>
          </a:xfrm>
        </p:spPr>
        <p:txBody>
          <a:bodyPr/>
          <a:lstStyle/>
          <a:p>
            <a:pPr marL="0" indent="0">
              <a:buNone/>
            </a:pPr>
            <a:r>
              <a:rPr lang="en-US" dirty="0"/>
              <a:t>where</a:t>
            </a:r>
          </a:p>
        </p:txBody>
      </p:sp>
      <p:graphicFrame>
        <p:nvGraphicFramePr>
          <p:cNvPr id="27" name="Object 26" descr="f of x, y, and z = z i + x y j minus y squared k">
            <a:extLst>
              <a:ext uri="{FF2B5EF4-FFF2-40B4-BE49-F238E27FC236}">
                <a16:creationId xmlns:a16="http://schemas.microsoft.com/office/drawing/2014/main" id="{EC9463F7-0E6D-41F0-848A-5A3224D29DF0}"/>
              </a:ext>
            </a:extLst>
          </p:cNvPr>
          <p:cNvGraphicFramePr>
            <a:graphicFrameLocks noChangeAspect="1"/>
          </p:cNvGraphicFramePr>
          <p:nvPr/>
        </p:nvGraphicFramePr>
        <p:xfrm>
          <a:off x="4740538" y="2212314"/>
          <a:ext cx="3608812" cy="477822"/>
        </p:xfrm>
        <a:graphic>
          <a:graphicData uri="http://schemas.openxmlformats.org/presentationml/2006/ole">
            <mc:AlternateContent xmlns:mc="http://schemas.openxmlformats.org/markup-compatibility/2006">
              <mc:Choice xmlns:v="urn:schemas-microsoft-com:vml" Requires="v">
                <p:oleObj spid="_x0000_s105505" name="Equation" r:id="rId5" imgW="3644640" imgH="482400" progId="Equation.DSMT4">
                  <p:embed/>
                </p:oleObj>
              </mc:Choice>
              <mc:Fallback>
                <p:oleObj name="Equation" r:id="rId5" imgW="3644640" imgH="482400" progId="Equation.DSMT4">
                  <p:embed/>
                  <p:pic>
                    <p:nvPicPr>
                      <p:cNvPr id="27" name="Object 26" descr="f of x, y, and z = z i + x y j minus y squared k">
                        <a:extLst>
                          <a:ext uri="{FF2B5EF4-FFF2-40B4-BE49-F238E27FC236}">
                            <a16:creationId xmlns:a16="http://schemas.microsoft.com/office/drawing/2014/main" id="{EC9463F7-0E6D-41F0-848A-5A3224D29DF0}"/>
                          </a:ext>
                        </a:extLst>
                      </p:cNvPr>
                      <p:cNvPicPr/>
                      <p:nvPr/>
                    </p:nvPicPr>
                    <p:blipFill>
                      <a:blip r:embed="rId6"/>
                      <a:stretch>
                        <a:fillRect/>
                      </a:stretch>
                    </p:blipFill>
                    <p:spPr>
                      <a:xfrm>
                        <a:off x="4740538" y="2212314"/>
                        <a:ext cx="3608812" cy="477822"/>
                      </a:xfrm>
                      <a:prstGeom prst="rect">
                        <a:avLst/>
                      </a:prstGeom>
                    </p:spPr>
                  </p:pic>
                </p:oleObj>
              </mc:Fallback>
            </mc:AlternateContent>
          </a:graphicData>
        </a:graphic>
      </p:graphicFrame>
      <p:sp>
        <p:nvSpPr>
          <p:cNvPr id="29" name="Content Placeholder 28"/>
          <p:cNvSpPr>
            <a:spLocks noGrp="1"/>
          </p:cNvSpPr>
          <p:nvPr>
            <p:ph idx="1"/>
          </p:nvPr>
        </p:nvSpPr>
        <p:spPr>
          <a:xfrm>
            <a:off x="457200" y="2802144"/>
            <a:ext cx="4419600" cy="474456"/>
          </a:xfrm>
        </p:spPr>
        <p:txBody>
          <a:bodyPr/>
          <a:lstStyle/>
          <a:p>
            <a:pPr marL="0" indent="0">
              <a:buNone/>
            </a:pPr>
            <a:r>
              <a:rPr lang="en-US" dirty="0"/>
              <a:t>along the curve </a:t>
            </a:r>
            <a:r>
              <a:rPr lang="en-US" i="1" dirty="0"/>
              <a:t>C </a:t>
            </a:r>
            <a:r>
              <a:rPr lang="en-US" dirty="0"/>
              <a:t>given by</a:t>
            </a:r>
          </a:p>
        </p:txBody>
      </p:sp>
      <p:graphicFrame>
        <p:nvGraphicFramePr>
          <p:cNvPr id="30" name="Object 29" descr="r of t = t squared i + t j + radical t k, 0 is less than or equal to t and t is less than or equal to 1.">
            <a:extLst>
              <a:ext uri="{FF2B5EF4-FFF2-40B4-BE49-F238E27FC236}">
                <a16:creationId xmlns:a16="http://schemas.microsoft.com/office/drawing/2014/main" id="{C96B12DE-1E14-4472-ADA3-CE39B2A57772}"/>
              </a:ext>
            </a:extLst>
          </p:cNvPr>
          <p:cNvGraphicFramePr>
            <a:graphicFrameLocks noChangeAspect="1"/>
          </p:cNvGraphicFramePr>
          <p:nvPr/>
        </p:nvGraphicFramePr>
        <p:xfrm>
          <a:off x="4942511" y="2776764"/>
          <a:ext cx="3608812" cy="504769"/>
        </p:xfrm>
        <a:graphic>
          <a:graphicData uri="http://schemas.openxmlformats.org/presentationml/2006/ole">
            <mc:AlternateContent xmlns:mc="http://schemas.openxmlformats.org/markup-compatibility/2006">
              <mc:Choice xmlns:v="urn:schemas-microsoft-com:vml" Requires="v">
                <p:oleObj spid="_x0000_s105506" name="Equation" r:id="rId7" imgW="3517560" imgH="457200" progId="Equation.DSMT4">
                  <p:embed/>
                </p:oleObj>
              </mc:Choice>
              <mc:Fallback>
                <p:oleObj name="Equation" r:id="rId7" imgW="3517560" imgH="457200" progId="Equation.DSMT4">
                  <p:embed/>
                  <p:pic>
                    <p:nvPicPr>
                      <p:cNvPr id="30" name="Object 29" descr="r of t = t squared i + t j + radical t k, 0 is less than or equal to t and t is less than or equal to 1.">
                        <a:extLst>
                          <a:ext uri="{FF2B5EF4-FFF2-40B4-BE49-F238E27FC236}">
                            <a16:creationId xmlns:a16="http://schemas.microsoft.com/office/drawing/2014/main" id="{C96B12DE-1E14-4472-ADA3-CE39B2A57772}"/>
                          </a:ext>
                        </a:extLst>
                      </p:cNvPr>
                      <p:cNvPicPr/>
                      <p:nvPr/>
                    </p:nvPicPr>
                    <p:blipFill>
                      <a:blip r:embed="rId8"/>
                      <a:stretch>
                        <a:fillRect/>
                      </a:stretch>
                    </p:blipFill>
                    <p:spPr>
                      <a:xfrm>
                        <a:off x="4942511" y="2776764"/>
                        <a:ext cx="3608812" cy="504769"/>
                      </a:xfrm>
                      <a:prstGeom prst="rect">
                        <a:avLst/>
                      </a:prstGeom>
                    </p:spPr>
                  </p:pic>
                </p:oleObj>
              </mc:Fallback>
            </mc:AlternateContent>
          </a:graphicData>
        </a:graphic>
      </p:graphicFrame>
      <p:sp>
        <p:nvSpPr>
          <p:cNvPr id="32" name="Content Placeholder 31"/>
          <p:cNvSpPr>
            <a:spLocks noGrp="1"/>
          </p:cNvSpPr>
          <p:nvPr>
            <p:ph idx="1"/>
          </p:nvPr>
        </p:nvSpPr>
        <p:spPr>
          <a:xfrm>
            <a:off x="457200" y="3469204"/>
            <a:ext cx="3276600" cy="497478"/>
          </a:xfrm>
        </p:spPr>
        <p:txBody>
          <a:bodyPr/>
          <a:lstStyle/>
          <a:p>
            <a:pPr marL="0" indent="0">
              <a:buNone/>
            </a:pPr>
            <a:r>
              <a:rPr lang="en-US" b="1" dirty="0"/>
              <a:t>Solution: </a:t>
            </a:r>
            <a:r>
              <a:rPr lang="en-US" dirty="0"/>
              <a:t>We have</a:t>
            </a:r>
          </a:p>
        </p:txBody>
      </p:sp>
      <p:graphicFrame>
        <p:nvGraphicFramePr>
          <p:cNvPr id="33" name="Object 32" descr="F of r of t = radical t i + t cubed j minus t squared k">
            <a:extLst>
              <a:ext uri="{FF2B5EF4-FFF2-40B4-BE49-F238E27FC236}">
                <a16:creationId xmlns:a16="http://schemas.microsoft.com/office/drawing/2014/main" id="{F8F2F0DB-2B19-4DA4-AE91-0C54D59435D0}"/>
              </a:ext>
            </a:extLst>
          </p:cNvPr>
          <p:cNvGraphicFramePr>
            <a:graphicFrameLocks noChangeAspect="1"/>
          </p:cNvGraphicFramePr>
          <p:nvPr/>
        </p:nvGraphicFramePr>
        <p:xfrm>
          <a:off x="2876550" y="4065137"/>
          <a:ext cx="3390900" cy="533400"/>
        </p:xfrm>
        <a:graphic>
          <a:graphicData uri="http://schemas.openxmlformats.org/presentationml/2006/ole">
            <mc:AlternateContent xmlns:mc="http://schemas.openxmlformats.org/markup-compatibility/2006">
              <mc:Choice xmlns:v="urn:schemas-microsoft-com:vml" Requires="v">
                <p:oleObj spid="_x0000_s105507" name="Equation" r:id="rId9" imgW="3390840" imgH="533160" progId="Equation.DSMT4">
                  <p:embed/>
                </p:oleObj>
              </mc:Choice>
              <mc:Fallback>
                <p:oleObj name="Equation" r:id="rId9" imgW="3390840" imgH="533160" progId="Equation.DSMT4">
                  <p:embed/>
                  <p:pic>
                    <p:nvPicPr>
                      <p:cNvPr id="33" name="Object 32" descr="F of r of t = radical t i + t cubed j minus t squared k">
                        <a:extLst>
                          <a:ext uri="{FF2B5EF4-FFF2-40B4-BE49-F238E27FC236}">
                            <a16:creationId xmlns:a16="http://schemas.microsoft.com/office/drawing/2014/main" id="{F8F2F0DB-2B19-4DA4-AE91-0C54D59435D0}"/>
                          </a:ext>
                        </a:extLst>
                      </p:cNvPr>
                      <p:cNvPicPr/>
                      <p:nvPr/>
                    </p:nvPicPr>
                    <p:blipFill>
                      <a:blip r:embed="rId10"/>
                      <a:stretch>
                        <a:fillRect/>
                      </a:stretch>
                    </p:blipFill>
                    <p:spPr>
                      <a:xfrm>
                        <a:off x="2876550" y="4065137"/>
                        <a:ext cx="3390900" cy="533400"/>
                      </a:xfrm>
                      <a:prstGeom prst="rect">
                        <a:avLst/>
                      </a:prstGeom>
                    </p:spPr>
                  </p:pic>
                </p:oleObj>
              </mc:Fallback>
            </mc:AlternateContent>
          </a:graphicData>
        </a:graphic>
      </p:graphicFrame>
      <p:sp>
        <p:nvSpPr>
          <p:cNvPr id="35" name="Content Placeholder 34"/>
          <p:cNvSpPr>
            <a:spLocks noGrp="1"/>
          </p:cNvSpPr>
          <p:nvPr>
            <p:ph idx="1"/>
          </p:nvPr>
        </p:nvSpPr>
        <p:spPr>
          <a:xfrm>
            <a:off x="457200" y="4749730"/>
            <a:ext cx="838200" cy="508069"/>
          </a:xfrm>
        </p:spPr>
        <p:txBody>
          <a:bodyPr/>
          <a:lstStyle/>
          <a:p>
            <a:pPr marL="0" indent="0">
              <a:buNone/>
            </a:pPr>
            <a:r>
              <a:rPr lang="en-US" dirty="0"/>
              <a:t>and</a:t>
            </a:r>
            <a:endParaRPr lang="en-IN" dirty="0"/>
          </a:p>
        </p:txBody>
      </p:sp>
      <p:graphicFrame>
        <p:nvGraphicFramePr>
          <p:cNvPr id="36" name="Object 35" descr="start fraction d r over d t end fraction = 2 t i + j + start fraction 1 over 2 radical t end fraction k">
            <a:extLst>
              <a:ext uri="{FF2B5EF4-FFF2-40B4-BE49-F238E27FC236}">
                <a16:creationId xmlns:a16="http://schemas.microsoft.com/office/drawing/2014/main" id="{D9EB3E4A-7440-4DB8-9284-53F2DBBEBB8A}"/>
              </a:ext>
            </a:extLst>
          </p:cNvPr>
          <p:cNvGraphicFramePr>
            <a:graphicFrameLocks noChangeAspect="1"/>
          </p:cNvGraphicFramePr>
          <p:nvPr/>
        </p:nvGraphicFramePr>
        <p:xfrm>
          <a:off x="3614056" y="5272314"/>
          <a:ext cx="2819400" cy="863600"/>
        </p:xfrm>
        <a:graphic>
          <a:graphicData uri="http://schemas.openxmlformats.org/presentationml/2006/ole">
            <mc:AlternateContent xmlns:mc="http://schemas.openxmlformats.org/markup-compatibility/2006">
              <mc:Choice xmlns:v="urn:schemas-microsoft-com:vml" Requires="v">
                <p:oleObj spid="_x0000_s105508" name="Equation" r:id="rId11" imgW="2819160" imgH="863280" progId="Equation.DSMT4">
                  <p:embed/>
                </p:oleObj>
              </mc:Choice>
              <mc:Fallback>
                <p:oleObj name="Equation" r:id="rId11" imgW="2819160" imgH="863280" progId="Equation.DSMT4">
                  <p:embed/>
                  <p:pic>
                    <p:nvPicPr>
                      <p:cNvPr id="36" name="Object 35" descr="start fraction d r over d t end fraction = 2 t i + j + start fraction 1 over 2 radical t end fraction k">
                        <a:extLst>
                          <a:ext uri="{FF2B5EF4-FFF2-40B4-BE49-F238E27FC236}">
                            <a16:creationId xmlns:a16="http://schemas.microsoft.com/office/drawing/2014/main" id="{D9EB3E4A-7440-4DB8-9284-53F2DBBEBB8A}"/>
                          </a:ext>
                        </a:extLst>
                      </p:cNvPr>
                      <p:cNvPicPr/>
                      <p:nvPr/>
                    </p:nvPicPr>
                    <p:blipFill>
                      <a:blip r:embed="rId12"/>
                      <a:stretch>
                        <a:fillRect/>
                      </a:stretch>
                    </p:blipFill>
                    <p:spPr>
                      <a:xfrm>
                        <a:off x="3614056" y="5272314"/>
                        <a:ext cx="2819400" cy="863600"/>
                      </a:xfrm>
                      <a:prstGeom prst="rect">
                        <a:avLst/>
                      </a:prstGeom>
                    </p:spPr>
                  </p:pic>
                </p:oleObj>
              </mc:Fallback>
            </mc:AlternateContent>
          </a:graphicData>
        </a:graphic>
      </p:graphicFrame>
    </p:spTree>
    <p:extLst>
      <p:ext uri="{BB962C8B-B14F-4D97-AF65-F5344CB8AC3E}">
        <p14:creationId xmlns:p14="http://schemas.microsoft.com/office/powerpoint/2010/main" val="2014354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Integrals of Vector Fields </a:t>
            </a:r>
            <a:r>
              <a:rPr lang="en-US" sz="2000" b="0" dirty="0"/>
              <a:t>(5 of 5)</a:t>
            </a:r>
            <a:endParaRPr lang="en-IN" dirty="0"/>
          </a:p>
        </p:txBody>
      </p:sp>
      <p:sp>
        <p:nvSpPr>
          <p:cNvPr id="3" name="Content Placeholder 2"/>
          <p:cNvSpPr>
            <a:spLocks noGrp="1"/>
          </p:cNvSpPr>
          <p:nvPr>
            <p:ph idx="1"/>
          </p:nvPr>
        </p:nvSpPr>
        <p:spPr>
          <a:xfrm>
            <a:off x="457200" y="1600200"/>
            <a:ext cx="4114800" cy="1098933"/>
          </a:xfrm>
        </p:spPr>
        <p:txBody>
          <a:bodyPr/>
          <a:lstStyle/>
          <a:p>
            <a:pPr marL="0" indent="0">
              <a:buNone/>
            </a:pPr>
            <a:r>
              <a:rPr lang="en-US" b="1" dirty="0"/>
              <a:t>Solution (concluded):</a:t>
            </a:r>
          </a:p>
          <a:p>
            <a:pPr marL="0" indent="0">
              <a:buNone/>
            </a:pPr>
            <a:r>
              <a:rPr lang="en-US" dirty="0"/>
              <a:t>Thus,</a:t>
            </a:r>
            <a:endParaRPr lang="en-IN" dirty="0"/>
          </a:p>
        </p:txBody>
      </p:sp>
      <p:graphicFrame>
        <p:nvGraphicFramePr>
          <p:cNvPr id="22" name="Object 21" descr="integral of start expression F times d r end expression, for curve C = integral of start expression F of r of t times start fraction d r over d t end fraction d t, from 0 to 1">
            <a:extLst>
              <a:ext uri="{FF2B5EF4-FFF2-40B4-BE49-F238E27FC236}">
                <a16:creationId xmlns:a16="http://schemas.microsoft.com/office/drawing/2014/main" id="{7EE87743-54AA-421D-B02B-43460537282A}"/>
              </a:ext>
            </a:extLst>
          </p:cNvPr>
          <p:cNvGraphicFramePr>
            <a:graphicFrameLocks noChangeAspect="1"/>
          </p:cNvGraphicFramePr>
          <p:nvPr/>
        </p:nvGraphicFramePr>
        <p:xfrm>
          <a:off x="2147888" y="2790372"/>
          <a:ext cx="3589337" cy="785813"/>
        </p:xfrm>
        <a:graphic>
          <a:graphicData uri="http://schemas.openxmlformats.org/presentationml/2006/ole">
            <mc:AlternateContent xmlns:mc="http://schemas.openxmlformats.org/markup-compatibility/2006">
              <mc:Choice xmlns:v="urn:schemas-microsoft-com:vml" Requires="v">
                <p:oleObj spid="_x0000_s106516" name="Equation" r:id="rId3" imgW="3771720" imgH="825480" progId="Equation.DSMT4">
                  <p:embed/>
                </p:oleObj>
              </mc:Choice>
              <mc:Fallback>
                <p:oleObj name="Equation" r:id="rId3" imgW="3771720" imgH="825480" progId="Equation.DSMT4">
                  <p:embed/>
                  <p:pic>
                    <p:nvPicPr>
                      <p:cNvPr id="22" name="Object 21" descr="integral of start expression F times d r end expression, for curve C = integral of start expression F of r of t times start fraction d r over d t end fraction d t, from 0 to 1">
                        <a:extLst>
                          <a:ext uri="{FF2B5EF4-FFF2-40B4-BE49-F238E27FC236}">
                            <a16:creationId xmlns:a16="http://schemas.microsoft.com/office/drawing/2014/main" id="{7EE87743-54AA-421D-B02B-43460537282A}"/>
                          </a:ext>
                        </a:extLst>
                      </p:cNvPr>
                      <p:cNvPicPr/>
                      <p:nvPr/>
                    </p:nvPicPr>
                    <p:blipFill>
                      <a:blip r:embed="rId4"/>
                      <a:stretch>
                        <a:fillRect/>
                      </a:stretch>
                    </p:blipFill>
                    <p:spPr>
                      <a:xfrm>
                        <a:off x="2147888" y="2790372"/>
                        <a:ext cx="3589337" cy="785813"/>
                      </a:xfrm>
                      <a:prstGeom prst="rect">
                        <a:avLst/>
                      </a:prstGeom>
                    </p:spPr>
                  </p:pic>
                </p:oleObj>
              </mc:Fallback>
            </mc:AlternateContent>
          </a:graphicData>
        </a:graphic>
      </p:graphicFrame>
      <p:graphicFrame>
        <p:nvGraphicFramePr>
          <p:cNvPr id="23" name="Object 22" descr="equals integral of start expression left parenthesis 2 t to the 3 halves power + t cubed minus 1 half t to the 3 halves power right parenthesis d t, from 0 to 1">
            <a:extLst>
              <a:ext uri="{FF2B5EF4-FFF2-40B4-BE49-F238E27FC236}">
                <a16:creationId xmlns:a16="http://schemas.microsoft.com/office/drawing/2014/main" id="{406E811F-53AC-47B7-B53C-774428BC10B2}"/>
              </a:ext>
            </a:extLst>
          </p:cNvPr>
          <p:cNvGraphicFramePr>
            <a:graphicFrameLocks noChangeAspect="1"/>
          </p:cNvGraphicFramePr>
          <p:nvPr/>
        </p:nvGraphicFramePr>
        <p:xfrm>
          <a:off x="3263902" y="3872368"/>
          <a:ext cx="3162300" cy="939800"/>
        </p:xfrm>
        <a:graphic>
          <a:graphicData uri="http://schemas.openxmlformats.org/presentationml/2006/ole">
            <mc:AlternateContent xmlns:mc="http://schemas.openxmlformats.org/markup-compatibility/2006">
              <mc:Choice xmlns:v="urn:schemas-microsoft-com:vml" Requires="v">
                <p:oleObj spid="_x0000_s106517" name="Equation" r:id="rId5" imgW="3162240" imgH="939600" progId="Equation.DSMT4">
                  <p:embed/>
                </p:oleObj>
              </mc:Choice>
              <mc:Fallback>
                <p:oleObj name="Equation" r:id="rId5" imgW="3162240" imgH="939600" progId="Equation.DSMT4">
                  <p:embed/>
                  <p:pic>
                    <p:nvPicPr>
                      <p:cNvPr id="23" name="Object 22" descr="equals integral of start expression left parenthesis 2 t to the 3 halves power + t cubed minus 1 half t to the 3 halves power right parenthesis d t, from 0 to 1">
                        <a:extLst>
                          <a:ext uri="{FF2B5EF4-FFF2-40B4-BE49-F238E27FC236}">
                            <a16:creationId xmlns:a16="http://schemas.microsoft.com/office/drawing/2014/main" id="{406E811F-53AC-47B7-B53C-774428BC10B2}"/>
                          </a:ext>
                        </a:extLst>
                      </p:cNvPr>
                      <p:cNvPicPr/>
                      <p:nvPr/>
                    </p:nvPicPr>
                    <p:blipFill>
                      <a:blip r:embed="rId6"/>
                      <a:stretch>
                        <a:fillRect/>
                      </a:stretch>
                    </p:blipFill>
                    <p:spPr>
                      <a:xfrm>
                        <a:off x="3263902" y="3872368"/>
                        <a:ext cx="3162300" cy="939800"/>
                      </a:xfrm>
                      <a:prstGeom prst="rect">
                        <a:avLst/>
                      </a:prstGeom>
                    </p:spPr>
                  </p:pic>
                </p:oleObj>
              </mc:Fallback>
            </mc:AlternateContent>
          </a:graphicData>
        </a:graphic>
      </p:graphicFrame>
      <p:graphicFrame>
        <p:nvGraphicFramePr>
          <p:cNvPr id="24" name="Object 23" descr="equals left bracket left parenthesis 3 halves right parenthesis left parenthesis 2 t to the 5 halves power right parenthesis + 1 fourth t to the fourth power right parenthesis right bracket, from 0 to 1 = 17 twentieths.">
            <a:extLst>
              <a:ext uri="{FF2B5EF4-FFF2-40B4-BE49-F238E27FC236}">
                <a16:creationId xmlns:a16="http://schemas.microsoft.com/office/drawing/2014/main" id="{C035CB40-623B-44E7-8014-1A0DB957967F}"/>
              </a:ext>
            </a:extLst>
          </p:cNvPr>
          <p:cNvGraphicFramePr>
            <a:graphicFrameLocks noChangeAspect="1"/>
          </p:cNvGraphicFramePr>
          <p:nvPr/>
        </p:nvGraphicFramePr>
        <p:xfrm>
          <a:off x="3280683" y="5043943"/>
          <a:ext cx="3848100" cy="1054100"/>
        </p:xfrm>
        <a:graphic>
          <a:graphicData uri="http://schemas.openxmlformats.org/presentationml/2006/ole">
            <mc:AlternateContent xmlns:mc="http://schemas.openxmlformats.org/markup-compatibility/2006">
              <mc:Choice xmlns:v="urn:schemas-microsoft-com:vml" Requires="v">
                <p:oleObj spid="_x0000_s106518" name="Equation" r:id="rId7" imgW="3848040" imgH="1054080" progId="Equation.DSMT4">
                  <p:embed/>
                </p:oleObj>
              </mc:Choice>
              <mc:Fallback>
                <p:oleObj name="Equation" r:id="rId7" imgW="3848040" imgH="1054080" progId="Equation.DSMT4">
                  <p:embed/>
                  <p:pic>
                    <p:nvPicPr>
                      <p:cNvPr id="24" name="Object 23" descr="equals left bracket left parenthesis 3 halves right parenthesis left parenthesis 2 t to the 5 halves power right parenthesis + 1 fourth t to the fourth power right parenthesis right bracket, from 0 to 1 = 17 twentieths.">
                        <a:extLst>
                          <a:ext uri="{FF2B5EF4-FFF2-40B4-BE49-F238E27FC236}">
                            <a16:creationId xmlns:a16="http://schemas.microsoft.com/office/drawing/2014/main" id="{C035CB40-623B-44E7-8014-1A0DB957967F}"/>
                          </a:ext>
                        </a:extLst>
                      </p:cNvPr>
                      <p:cNvPicPr/>
                      <p:nvPr/>
                    </p:nvPicPr>
                    <p:blipFill>
                      <a:blip r:embed="rId8"/>
                      <a:stretch>
                        <a:fillRect/>
                      </a:stretch>
                    </p:blipFill>
                    <p:spPr>
                      <a:xfrm>
                        <a:off x="3280683" y="5043943"/>
                        <a:ext cx="3848100" cy="1054100"/>
                      </a:xfrm>
                      <a:prstGeom prst="rect">
                        <a:avLst/>
                      </a:prstGeom>
                    </p:spPr>
                  </p:pic>
                </p:oleObj>
              </mc:Fallback>
            </mc:AlternateContent>
          </a:graphicData>
        </a:graphic>
      </p:graphicFrame>
    </p:spTree>
    <p:extLst>
      <p:ext uri="{BB962C8B-B14F-4D97-AF65-F5344CB8AC3E}">
        <p14:creationId xmlns:p14="http://schemas.microsoft.com/office/powerpoint/2010/main" val="9744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400" dirty="0"/>
              <a:t>Line Integrals with Respect to </a:t>
            </a:r>
            <a:r>
              <a:rPr lang="en-US" sz="3400" i="1" dirty="0"/>
              <a:t>d</a:t>
            </a:r>
            <a:r>
              <a:rPr lang="en-US" sz="100" i="1" dirty="0"/>
              <a:t> </a:t>
            </a:r>
            <a:r>
              <a:rPr lang="en-US" sz="3400" i="1" dirty="0"/>
              <a:t>x</a:t>
            </a:r>
            <a:r>
              <a:rPr lang="en-US" sz="3400" dirty="0"/>
              <a:t>, </a:t>
            </a:r>
            <a:r>
              <a:rPr lang="en-US" sz="3400" i="1" dirty="0"/>
              <a:t>d</a:t>
            </a:r>
            <a:r>
              <a:rPr lang="en-US" sz="100" i="1" dirty="0"/>
              <a:t> </a:t>
            </a:r>
            <a:r>
              <a:rPr lang="en-US" sz="3400" i="1" dirty="0"/>
              <a:t>y</a:t>
            </a:r>
            <a:r>
              <a:rPr lang="en-US" sz="3400" dirty="0"/>
              <a:t>, or </a:t>
            </a:r>
            <a:r>
              <a:rPr lang="en-US" sz="3400" i="1" dirty="0"/>
              <a:t>d</a:t>
            </a:r>
            <a:r>
              <a:rPr lang="en-US" sz="100" i="1" dirty="0"/>
              <a:t> </a:t>
            </a:r>
            <a:r>
              <a:rPr lang="en-US" sz="3400" i="1" dirty="0"/>
              <a:t>z </a:t>
            </a:r>
            <a:r>
              <a:rPr lang="en-US" sz="2000" b="0" dirty="0"/>
              <a:t>(1 of 2)</a:t>
            </a:r>
            <a:endParaRPr lang="en-IN" sz="2000" b="0" dirty="0"/>
          </a:p>
        </p:txBody>
      </p:sp>
      <p:graphicFrame>
        <p:nvGraphicFramePr>
          <p:cNvPr id="22" name="Object 21" descr="integral of start expression M left parenthesis x, y, z right parenthesis, d x end expression, for curve C = integral of start expression M left parenthesis g of t, h of t, k of t right parenthesis, g prime of t, d t end expression, from a to b">
            <a:extLst>
              <a:ext uri="{FF2B5EF4-FFF2-40B4-BE49-F238E27FC236}">
                <a16:creationId xmlns:a16="http://schemas.microsoft.com/office/drawing/2014/main" id="{176577C9-6761-449E-A379-5C42651B1BCC}"/>
              </a:ext>
            </a:extLst>
          </p:cNvPr>
          <p:cNvGraphicFramePr>
            <a:graphicFrameLocks noChangeAspect="1"/>
          </p:cNvGraphicFramePr>
          <p:nvPr/>
        </p:nvGraphicFramePr>
        <p:xfrm>
          <a:off x="1219201" y="1981200"/>
          <a:ext cx="6914265" cy="707434"/>
        </p:xfrm>
        <a:graphic>
          <a:graphicData uri="http://schemas.openxmlformats.org/presentationml/2006/ole">
            <mc:AlternateContent xmlns:mc="http://schemas.openxmlformats.org/markup-compatibility/2006">
              <mc:Choice xmlns:v="urn:schemas-microsoft-com:vml" Requires="v">
                <p:oleObj spid="_x0000_s107540" name="Equation" r:id="rId3" imgW="7022880" imgH="672840" progId="Equation.DSMT4">
                  <p:embed/>
                </p:oleObj>
              </mc:Choice>
              <mc:Fallback>
                <p:oleObj name="Equation" r:id="rId3" imgW="7022880" imgH="672840" progId="Equation.DSMT4">
                  <p:embed/>
                  <p:pic>
                    <p:nvPicPr>
                      <p:cNvPr id="22" name="Object 21" descr="integral of start expression M left parenthesis x, y, z right parenthesis, d x end expression, for curve C = integral of start expression M left parenthesis g of t, h of t, k of t right parenthesis, g prime of t, d t end expression, from a to b">
                        <a:extLst>
                          <a:ext uri="{FF2B5EF4-FFF2-40B4-BE49-F238E27FC236}">
                            <a16:creationId xmlns:a16="http://schemas.microsoft.com/office/drawing/2014/main" id="{176577C9-6761-449E-A379-5C42651B1BCC}"/>
                          </a:ext>
                        </a:extLst>
                      </p:cNvPr>
                      <p:cNvPicPr/>
                      <p:nvPr/>
                    </p:nvPicPr>
                    <p:blipFill>
                      <a:blip r:embed="rId4"/>
                      <a:stretch>
                        <a:fillRect/>
                      </a:stretch>
                    </p:blipFill>
                    <p:spPr>
                      <a:xfrm>
                        <a:off x="1219201" y="1981200"/>
                        <a:ext cx="6914265" cy="707434"/>
                      </a:xfrm>
                      <a:prstGeom prst="rect">
                        <a:avLst/>
                      </a:prstGeom>
                    </p:spPr>
                  </p:pic>
                </p:oleObj>
              </mc:Fallback>
            </mc:AlternateContent>
          </a:graphicData>
        </a:graphic>
      </p:graphicFrame>
      <p:graphicFrame>
        <p:nvGraphicFramePr>
          <p:cNvPr id="23" name="Object 22" descr="integral of start expression N left parenthesis x, y, z right parenthesis, d y end expression, for curve C = integral of start expression N left parenthesis g of t, h of t, k of t right parenthesis, h prime of t, d t end expression, from a to b">
            <a:extLst>
              <a:ext uri="{FF2B5EF4-FFF2-40B4-BE49-F238E27FC236}">
                <a16:creationId xmlns:a16="http://schemas.microsoft.com/office/drawing/2014/main" id="{27D7A7EE-4CA5-47ED-9EC4-2403A597CCC7}"/>
              </a:ext>
            </a:extLst>
          </p:cNvPr>
          <p:cNvGraphicFramePr>
            <a:graphicFrameLocks noChangeAspect="1"/>
          </p:cNvGraphicFramePr>
          <p:nvPr/>
        </p:nvGraphicFramePr>
        <p:xfrm>
          <a:off x="1414896" y="3080704"/>
          <a:ext cx="6718570" cy="693783"/>
        </p:xfrm>
        <a:graphic>
          <a:graphicData uri="http://schemas.openxmlformats.org/presentationml/2006/ole">
            <mc:AlternateContent xmlns:mc="http://schemas.openxmlformats.org/markup-compatibility/2006">
              <mc:Choice xmlns:v="urn:schemas-microsoft-com:vml" Requires="v">
                <p:oleObj spid="_x0000_s107541" name="Equation" r:id="rId5" imgW="5981400" imgH="609480" progId="Equation.DSMT4">
                  <p:embed/>
                </p:oleObj>
              </mc:Choice>
              <mc:Fallback>
                <p:oleObj name="Equation" r:id="rId5" imgW="5981400" imgH="609480" progId="Equation.DSMT4">
                  <p:embed/>
                  <p:pic>
                    <p:nvPicPr>
                      <p:cNvPr id="23" name="Object 22" descr="integral of start expression N left parenthesis x, y, z right parenthesis, d y end expression, for curve C = integral of start expression N left parenthesis g of t, h of t, k of t right parenthesis, h prime of t, d t end expression, from a to b">
                        <a:extLst>
                          <a:ext uri="{FF2B5EF4-FFF2-40B4-BE49-F238E27FC236}">
                            <a16:creationId xmlns:a16="http://schemas.microsoft.com/office/drawing/2014/main" id="{27D7A7EE-4CA5-47ED-9EC4-2403A597CCC7}"/>
                          </a:ext>
                        </a:extLst>
                      </p:cNvPr>
                      <p:cNvPicPr/>
                      <p:nvPr/>
                    </p:nvPicPr>
                    <p:blipFill>
                      <a:blip r:embed="rId6"/>
                      <a:stretch>
                        <a:fillRect/>
                      </a:stretch>
                    </p:blipFill>
                    <p:spPr>
                      <a:xfrm>
                        <a:off x="1414896" y="3080704"/>
                        <a:ext cx="6718570" cy="693783"/>
                      </a:xfrm>
                      <a:prstGeom prst="rect">
                        <a:avLst/>
                      </a:prstGeom>
                    </p:spPr>
                  </p:pic>
                </p:oleObj>
              </mc:Fallback>
            </mc:AlternateContent>
          </a:graphicData>
        </a:graphic>
      </p:graphicFrame>
      <p:graphicFrame>
        <p:nvGraphicFramePr>
          <p:cNvPr id="24" name="Object 23" descr="integral of start expression P left parenthesis x, y, z right parenthesis d z end expression, for curve C = integral of start expression P of g left parenthesis t, h of t, k of t right parenthesis, k prime of t, d t end expression, from a to b">
            <a:extLst>
              <a:ext uri="{FF2B5EF4-FFF2-40B4-BE49-F238E27FC236}">
                <a16:creationId xmlns:a16="http://schemas.microsoft.com/office/drawing/2014/main" id="{52DCEBF7-6EDD-4F58-A848-7FE381D4DF91}"/>
              </a:ext>
            </a:extLst>
          </p:cNvPr>
          <p:cNvGraphicFramePr>
            <a:graphicFrameLocks noChangeAspect="1"/>
          </p:cNvGraphicFramePr>
          <p:nvPr/>
        </p:nvGraphicFramePr>
        <p:xfrm>
          <a:off x="1507622" y="4169510"/>
          <a:ext cx="6493378" cy="686914"/>
        </p:xfrm>
        <a:graphic>
          <a:graphicData uri="http://schemas.openxmlformats.org/presentationml/2006/ole">
            <mc:AlternateContent xmlns:mc="http://schemas.openxmlformats.org/markup-compatibility/2006">
              <mc:Choice xmlns:v="urn:schemas-microsoft-com:vml" Requires="v">
                <p:oleObj spid="_x0000_s107542" name="Equation" r:id="rId7" imgW="5879880" imgH="609480" progId="Equation.DSMT4">
                  <p:embed/>
                </p:oleObj>
              </mc:Choice>
              <mc:Fallback>
                <p:oleObj name="Equation" r:id="rId7" imgW="5879880" imgH="609480" progId="Equation.DSMT4">
                  <p:embed/>
                  <p:pic>
                    <p:nvPicPr>
                      <p:cNvPr id="24" name="Object 23" descr="integral of start expression P left parenthesis x, y, z right parenthesis d z end expression, for curve C = integral of start expression P of g left parenthesis t, h of t, k of t right parenthesis, k prime of t, d t end expression, from a to b">
                        <a:extLst>
                          <a:ext uri="{FF2B5EF4-FFF2-40B4-BE49-F238E27FC236}">
                            <a16:creationId xmlns:a16="http://schemas.microsoft.com/office/drawing/2014/main" id="{52DCEBF7-6EDD-4F58-A848-7FE381D4DF91}"/>
                          </a:ext>
                        </a:extLst>
                      </p:cNvPr>
                      <p:cNvPicPr/>
                      <p:nvPr/>
                    </p:nvPicPr>
                    <p:blipFill>
                      <a:blip r:embed="rId8"/>
                      <a:stretch>
                        <a:fillRect/>
                      </a:stretch>
                    </p:blipFill>
                    <p:spPr>
                      <a:xfrm>
                        <a:off x="1507622" y="4169510"/>
                        <a:ext cx="6493378" cy="686914"/>
                      </a:xfrm>
                      <a:prstGeom prst="rect">
                        <a:avLst/>
                      </a:prstGeom>
                    </p:spPr>
                  </p:pic>
                </p:oleObj>
              </mc:Fallback>
            </mc:AlternateContent>
          </a:graphicData>
        </a:graphic>
      </p:graphicFrame>
    </p:spTree>
    <p:extLst>
      <p:ext uri="{BB962C8B-B14F-4D97-AF65-F5344CB8AC3E}">
        <p14:creationId xmlns:p14="http://schemas.microsoft.com/office/powerpoint/2010/main" val="2324310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400" dirty="0"/>
              <a:t>Line Integrals with Respect to </a:t>
            </a:r>
            <a:r>
              <a:rPr lang="en-US" sz="3400" i="1" dirty="0"/>
              <a:t>d</a:t>
            </a:r>
            <a:r>
              <a:rPr lang="en-US" sz="100" i="1" dirty="0"/>
              <a:t> </a:t>
            </a:r>
            <a:r>
              <a:rPr lang="en-US" sz="3400" i="1" dirty="0"/>
              <a:t>x</a:t>
            </a:r>
            <a:r>
              <a:rPr lang="en-US" sz="3400" dirty="0"/>
              <a:t>, </a:t>
            </a:r>
            <a:r>
              <a:rPr lang="en-US" sz="3400" i="1" dirty="0"/>
              <a:t>d</a:t>
            </a:r>
            <a:r>
              <a:rPr lang="en-US" sz="100" i="1" dirty="0"/>
              <a:t> </a:t>
            </a:r>
            <a:r>
              <a:rPr lang="en-US" sz="3400" i="1" dirty="0"/>
              <a:t>y</a:t>
            </a:r>
            <a:r>
              <a:rPr lang="en-US" sz="3400" dirty="0"/>
              <a:t>, or </a:t>
            </a:r>
            <a:r>
              <a:rPr lang="en-US" sz="3400" i="1" dirty="0"/>
              <a:t>d</a:t>
            </a:r>
            <a:r>
              <a:rPr lang="en-US" sz="100" i="1" dirty="0"/>
              <a:t> </a:t>
            </a:r>
            <a:r>
              <a:rPr lang="en-US" sz="3400" i="1" dirty="0"/>
              <a:t>z </a:t>
            </a:r>
            <a:r>
              <a:rPr lang="en-US" sz="2000" b="0" dirty="0"/>
              <a:t>(2 of 2)</a:t>
            </a:r>
            <a:endParaRPr lang="en-IN" sz="3400" dirty="0"/>
          </a:p>
        </p:txBody>
      </p:sp>
      <p:sp>
        <p:nvSpPr>
          <p:cNvPr id="3" name="Content Placeholder 2"/>
          <p:cNvSpPr>
            <a:spLocks noGrp="1"/>
          </p:cNvSpPr>
          <p:nvPr>
            <p:ph idx="1"/>
          </p:nvPr>
        </p:nvSpPr>
        <p:spPr>
          <a:xfrm>
            <a:off x="457200" y="1600200"/>
            <a:ext cx="4495800" cy="399257"/>
          </a:xfrm>
        </p:spPr>
        <p:txBody>
          <a:bodyPr/>
          <a:lstStyle/>
          <a:p>
            <a:pPr marL="0" indent="0">
              <a:buNone/>
            </a:pPr>
            <a:r>
              <a:rPr lang="en-US" sz="2200" b="1" dirty="0"/>
              <a:t>Example: </a:t>
            </a:r>
            <a:r>
              <a:rPr lang="en-US" sz="2200" dirty="0"/>
              <a:t>Evaluate the line integral</a:t>
            </a:r>
          </a:p>
        </p:txBody>
      </p:sp>
      <p:graphicFrame>
        <p:nvGraphicFramePr>
          <p:cNvPr id="22" name="Object 21" descr="integral of start expression negative y d x + z d y + 2 x d z end expression, for curve C,">
            <a:extLst>
              <a:ext uri="{FF2B5EF4-FFF2-40B4-BE49-F238E27FC236}">
                <a16:creationId xmlns:a16="http://schemas.microsoft.com/office/drawing/2014/main" id="{A70B0194-2622-4C1B-B8C1-26C028485B46}"/>
              </a:ext>
            </a:extLst>
          </p:cNvPr>
          <p:cNvGraphicFramePr>
            <a:graphicFrameLocks noChangeAspect="1"/>
          </p:cNvGraphicFramePr>
          <p:nvPr/>
        </p:nvGraphicFramePr>
        <p:xfrm>
          <a:off x="5025447" y="1593349"/>
          <a:ext cx="2251364" cy="426395"/>
        </p:xfrm>
        <a:graphic>
          <a:graphicData uri="http://schemas.openxmlformats.org/presentationml/2006/ole">
            <mc:AlternateContent xmlns:mc="http://schemas.openxmlformats.org/markup-compatibility/2006">
              <mc:Choice xmlns:v="urn:schemas-microsoft-com:vml" Requires="v">
                <p:oleObj spid="_x0000_s108600" name="Equation" r:id="rId3" imgW="3225600" imgH="609480" progId="Equation.DSMT4">
                  <p:embed/>
                </p:oleObj>
              </mc:Choice>
              <mc:Fallback>
                <p:oleObj name="Equation" r:id="rId3" imgW="3225600" imgH="609480" progId="Equation.DSMT4">
                  <p:embed/>
                  <p:pic>
                    <p:nvPicPr>
                      <p:cNvPr id="22" name="Object 21" descr="integral of start expression negative y d x + z d y + 2 x d z end expression, for curve C,">
                        <a:extLst>
                          <a:ext uri="{FF2B5EF4-FFF2-40B4-BE49-F238E27FC236}">
                            <a16:creationId xmlns:a16="http://schemas.microsoft.com/office/drawing/2014/main" id="{A70B0194-2622-4C1B-B8C1-26C028485B46}"/>
                          </a:ext>
                        </a:extLst>
                      </p:cNvPr>
                      <p:cNvPicPr/>
                      <p:nvPr/>
                    </p:nvPicPr>
                    <p:blipFill>
                      <a:blip r:embed="rId4"/>
                      <a:stretch>
                        <a:fillRect/>
                      </a:stretch>
                    </p:blipFill>
                    <p:spPr>
                      <a:xfrm>
                        <a:off x="5025447" y="1593349"/>
                        <a:ext cx="2251364" cy="426395"/>
                      </a:xfrm>
                      <a:prstGeom prst="rect">
                        <a:avLst/>
                      </a:prstGeom>
                    </p:spPr>
                  </p:pic>
                </p:oleObj>
              </mc:Fallback>
            </mc:AlternateContent>
          </a:graphicData>
        </a:graphic>
      </p:graphicFrame>
      <p:sp>
        <p:nvSpPr>
          <p:cNvPr id="24" name="Content Placeholder 23"/>
          <p:cNvSpPr>
            <a:spLocks noGrp="1"/>
          </p:cNvSpPr>
          <p:nvPr>
            <p:ph idx="1"/>
          </p:nvPr>
        </p:nvSpPr>
        <p:spPr>
          <a:xfrm>
            <a:off x="457199" y="2054345"/>
            <a:ext cx="2655455" cy="366045"/>
          </a:xfrm>
        </p:spPr>
        <p:txBody>
          <a:bodyPr/>
          <a:lstStyle/>
          <a:p>
            <a:pPr marL="0" indent="0">
              <a:buNone/>
            </a:pPr>
            <a:r>
              <a:rPr lang="en-US" sz="2200" dirty="0"/>
              <a:t>where </a:t>
            </a:r>
            <a:r>
              <a:rPr lang="en-US" sz="2200" i="1" dirty="0"/>
              <a:t>C </a:t>
            </a:r>
            <a:r>
              <a:rPr lang="en-US" sz="2200" dirty="0"/>
              <a:t>is the helix</a:t>
            </a:r>
          </a:p>
        </p:txBody>
      </p:sp>
      <p:graphicFrame>
        <p:nvGraphicFramePr>
          <p:cNvPr id="25" name="Object 24" descr="r of t = left parenthesis cosine of t right parenthesis, i + left parenthesis sine of t right parenthesis, j + t k, 0 is less than or equal to t and t is less than or equal to 2 pi.">
            <a:extLst>
              <a:ext uri="{FF2B5EF4-FFF2-40B4-BE49-F238E27FC236}">
                <a16:creationId xmlns:a16="http://schemas.microsoft.com/office/drawing/2014/main" id="{51253E67-704B-45FD-9ED6-7B200681F0FB}"/>
              </a:ext>
            </a:extLst>
          </p:cNvPr>
          <p:cNvGraphicFramePr>
            <a:graphicFrameLocks noChangeAspect="1"/>
          </p:cNvGraphicFramePr>
          <p:nvPr/>
        </p:nvGraphicFramePr>
        <p:xfrm>
          <a:off x="3169737" y="2088849"/>
          <a:ext cx="3922066" cy="322170"/>
        </p:xfrm>
        <a:graphic>
          <a:graphicData uri="http://schemas.openxmlformats.org/presentationml/2006/ole">
            <mc:AlternateContent xmlns:mc="http://schemas.openxmlformats.org/markup-compatibility/2006">
              <mc:Choice xmlns:v="urn:schemas-microsoft-com:vml" Requires="v">
                <p:oleObj spid="_x0000_s108601" name="Equation" r:id="rId5" imgW="5562360" imgH="457200" progId="Equation.DSMT4">
                  <p:embed/>
                </p:oleObj>
              </mc:Choice>
              <mc:Fallback>
                <p:oleObj name="Equation" r:id="rId5" imgW="5562360" imgH="457200" progId="Equation.DSMT4">
                  <p:embed/>
                  <p:pic>
                    <p:nvPicPr>
                      <p:cNvPr id="25" name="Object 24" descr="r of t = left parenthesis cosine of t right parenthesis, i + left parenthesis sine of t right parenthesis, j + t k, 0 is less than or equal to t and t is less than or equal to 2 pi.">
                        <a:extLst>
                          <a:ext uri="{FF2B5EF4-FFF2-40B4-BE49-F238E27FC236}">
                            <a16:creationId xmlns:a16="http://schemas.microsoft.com/office/drawing/2014/main" id="{51253E67-704B-45FD-9ED6-7B200681F0FB}"/>
                          </a:ext>
                        </a:extLst>
                      </p:cNvPr>
                      <p:cNvPicPr/>
                      <p:nvPr/>
                    </p:nvPicPr>
                    <p:blipFill>
                      <a:blip r:embed="rId6"/>
                      <a:stretch>
                        <a:fillRect/>
                      </a:stretch>
                    </p:blipFill>
                    <p:spPr>
                      <a:xfrm>
                        <a:off x="3169737" y="2088849"/>
                        <a:ext cx="3922066" cy="322170"/>
                      </a:xfrm>
                      <a:prstGeom prst="rect">
                        <a:avLst/>
                      </a:prstGeom>
                    </p:spPr>
                  </p:pic>
                </p:oleObj>
              </mc:Fallback>
            </mc:AlternateContent>
          </a:graphicData>
        </a:graphic>
      </p:graphicFrame>
      <p:sp>
        <p:nvSpPr>
          <p:cNvPr id="27" name="Content Placeholder 26"/>
          <p:cNvSpPr>
            <a:spLocks noGrp="1"/>
          </p:cNvSpPr>
          <p:nvPr>
            <p:ph idx="1"/>
          </p:nvPr>
        </p:nvSpPr>
        <p:spPr>
          <a:xfrm>
            <a:off x="457200" y="2485898"/>
            <a:ext cx="7467600" cy="393122"/>
          </a:xfrm>
        </p:spPr>
        <p:txBody>
          <a:bodyPr/>
          <a:lstStyle/>
          <a:p>
            <a:pPr marL="0" indent="0">
              <a:buNone/>
            </a:pPr>
            <a:r>
              <a:rPr lang="en-US" sz="2200" b="1" dirty="0"/>
              <a:t>Solution: </a:t>
            </a:r>
            <a:r>
              <a:rPr lang="en-US" sz="2200" dirty="0"/>
              <a:t>We express everything in terms of the parameter</a:t>
            </a:r>
            <a:endParaRPr lang="en-IN" sz="2200" dirty="0"/>
          </a:p>
        </p:txBody>
      </p:sp>
      <p:sp>
        <p:nvSpPr>
          <p:cNvPr id="29" name="Content Placeholder 28"/>
          <p:cNvSpPr>
            <a:spLocks noGrp="1"/>
          </p:cNvSpPr>
          <p:nvPr>
            <p:ph idx="1"/>
          </p:nvPr>
        </p:nvSpPr>
        <p:spPr>
          <a:xfrm>
            <a:off x="457200" y="2925478"/>
            <a:ext cx="685800" cy="369629"/>
          </a:xfrm>
        </p:spPr>
        <p:txBody>
          <a:bodyPr/>
          <a:lstStyle/>
          <a:p>
            <a:pPr marL="0" indent="0">
              <a:buNone/>
            </a:pPr>
            <a:r>
              <a:rPr lang="en-US" sz="2200" i="1" dirty="0"/>
              <a:t>t</a:t>
            </a:r>
            <a:r>
              <a:rPr lang="en-US" sz="2200" dirty="0"/>
              <a:t>, so</a:t>
            </a:r>
            <a:endParaRPr lang="en-IN" sz="2200" dirty="0"/>
          </a:p>
        </p:txBody>
      </p:sp>
      <p:graphicFrame>
        <p:nvGraphicFramePr>
          <p:cNvPr id="30" name="Object 29" descr="x = cosine of t, y = sine of t, z = t, and d x = negative sine of t d t,"/>
          <p:cNvGraphicFramePr>
            <a:graphicFrameLocks noChangeAspect="1"/>
          </p:cNvGraphicFramePr>
          <p:nvPr/>
        </p:nvGraphicFramePr>
        <p:xfrm>
          <a:off x="1236803" y="2981389"/>
          <a:ext cx="4681932" cy="312779"/>
        </p:xfrm>
        <a:graphic>
          <a:graphicData uri="http://schemas.openxmlformats.org/presentationml/2006/ole">
            <mc:AlternateContent xmlns:mc="http://schemas.openxmlformats.org/markup-compatibility/2006">
              <mc:Choice xmlns:v="urn:schemas-microsoft-com:vml" Requires="v">
                <p:oleObj spid="_x0000_s108602" name="Equation" r:id="rId7" imgW="6083280" imgH="406080" progId="Equation.DSMT4">
                  <p:embed/>
                </p:oleObj>
              </mc:Choice>
              <mc:Fallback>
                <p:oleObj name="Equation" r:id="rId7" imgW="6083280" imgH="406080" progId="Equation.DSMT4">
                  <p:embed/>
                  <p:pic>
                    <p:nvPicPr>
                      <p:cNvPr id="30" name="Object 29" descr="x = cosine of t, y = sine of t, z = t, and d x = negative sine of t d t,"/>
                      <p:cNvPicPr/>
                      <p:nvPr/>
                    </p:nvPicPr>
                    <p:blipFill>
                      <a:blip r:embed="rId8"/>
                      <a:stretch>
                        <a:fillRect/>
                      </a:stretch>
                    </p:blipFill>
                    <p:spPr>
                      <a:xfrm>
                        <a:off x="1236803" y="2981389"/>
                        <a:ext cx="4681932" cy="312779"/>
                      </a:xfrm>
                      <a:prstGeom prst="rect">
                        <a:avLst/>
                      </a:prstGeom>
                    </p:spPr>
                  </p:pic>
                </p:oleObj>
              </mc:Fallback>
            </mc:AlternateContent>
          </a:graphicData>
        </a:graphic>
      </p:graphicFrame>
      <p:graphicFrame>
        <p:nvGraphicFramePr>
          <p:cNvPr id="17" name="Object 16" descr="d y = cosine of t, d t, d z = d t.">
            <a:extLst>
              <a:ext uri="{FF2B5EF4-FFF2-40B4-BE49-F238E27FC236}">
                <a16:creationId xmlns:a16="http://schemas.microsoft.com/office/drawing/2014/main" id="{AB1A0496-A012-4186-8142-445907730C76}"/>
              </a:ext>
            </a:extLst>
          </p:cNvPr>
          <p:cNvGraphicFramePr>
            <a:graphicFrameLocks noChangeAspect="1"/>
          </p:cNvGraphicFramePr>
          <p:nvPr/>
        </p:nvGraphicFramePr>
        <p:xfrm>
          <a:off x="6069785" y="2989449"/>
          <a:ext cx="2414050" cy="325372"/>
        </p:xfrm>
        <a:graphic>
          <a:graphicData uri="http://schemas.openxmlformats.org/presentationml/2006/ole">
            <mc:AlternateContent xmlns:mc="http://schemas.openxmlformats.org/markup-compatibility/2006">
              <mc:Choice xmlns:v="urn:schemas-microsoft-com:vml" Requires="v">
                <p:oleObj spid="_x0000_s108603" name="Equation" r:id="rId9" imgW="2920680" imgH="393480" progId="Equation.DSMT4">
                  <p:embed/>
                </p:oleObj>
              </mc:Choice>
              <mc:Fallback>
                <p:oleObj name="Equation" r:id="rId9" imgW="2920680" imgH="393480" progId="Equation.DSMT4">
                  <p:embed/>
                  <p:pic>
                    <p:nvPicPr>
                      <p:cNvPr id="17" name="Object 16" descr="d y = cosine of t, d t, d z = d t.">
                        <a:extLst>
                          <a:ext uri="{FF2B5EF4-FFF2-40B4-BE49-F238E27FC236}">
                            <a16:creationId xmlns:a16="http://schemas.microsoft.com/office/drawing/2014/main" id="{AB1A0496-A012-4186-8142-445907730C76}"/>
                          </a:ext>
                        </a:extLst>
                      </p:cNvPr>
                      <p:cNvPicPr/>
                      <p:nvPr/>
                    </p:nvPicPr>
                    <p:blipFill>
                      <a:blip r:embed="rId10"/>
                      <a:stretch>
                        <a:fillRect/>
                      </a:stretch>
                    </p:blipFill>
                    <p:spPr>
                      <a:xfrm>
                        <a:off x="6069785" y="2989449"/>
                        <a:ext cx="2414050" cy="325372"/>
                      </a:xfrm>
                      <a:prstGeom prst="rect">
                        <a:avLst/>
                      </a:prstGeom>
                    </p:spPr>
                  </p:pic>
                </p:oleObj>
              </mc:Fallback>
            </mc:AlternateContent>
          </a:graphicData>
        </a:graphic>
      </p:graphicFrame>
      <p:sp>
        <p:nvSpPr>
          <p:cNvPr id="33" name="Content Placeholder 32"/>
          <p:cNvSpPr>
            <a:spLocks noGrp="1"/>
          </p:cNvSpPr>
          <p:nvPr>
            <p:ph idx="1"/>
          </p:nvPr>
        </p:nvSpPr>
        <p:spPr>
          <a:xfrm>
            <a:off x="460828" y="3430989"/>
            <a:ext cx="1054510" cy="457200"/>
          </a:xfrm>
        </p:spPr>
        <p:txBody>
          <a:bodyPr/>
          <a:lstStyle/>
          <a:p>
            <a:pPr marL="0" indent="0">
              <a:buNone/>
            </a:pPr>
            <a:r>
              <a:rPr lang="en-US" sz="2200" dirty="0"/>
              <a:t>Then,</a:t>
            </a:r>
            <a:endParaRPr lang="en-IN" sz="2200" dirty="0"/>
          </a:p>
        </p:txBody>
      </p:sp>
      <p:graphicFrame>
        <p:nvGraphicFramePr>
          <p:cNvPr id="34" name="Object 33" descr="integral of start expression negative y d x + z d y + 2 x d z end expression, for curve C = integral of start expression left bracket left parenthesis negative sine of t right parenthesis left parenthesis negative sine of t right parenthesis + t cosine of t + 2 cosine of t right bracket d t end expression, from 0 to 2 pi">
            <a:extLst>
              <a:ext uri="{FF2B5EF4-FFF2-40B4-BE49-F238E27FC236}">
                <a16:creationId xmlns:a16="http://schemas.microsoft.com/office/drawing/2014/main" id="{5FEC74F7-E8A5-4635-A043-1587BEEF3D5C}"/>
              </a:ext>
            </a:extLst>
          </p:cNvPr>
          <p:cNvGraphicFramePr>
            <a:graphicFrameLocks noChangeAspect="1"/>
          </p:cNvGraphicFramePr>
          <p:nvPr/>
        </p:nvGraphicFramePr>
        <p:xfrm>
          <a:off x="1638409" y="3553591"/>
          <a:ext cx="6438791" cy="502763"/>
        </p:xfrm>
        <a:graphic>
          <a:graphicData uri="http://schemas.openxmlformats.org/presentationml/2006/ole">
            <mc:AlternateContent xmlns:mc="http://schemas.openxmlformats.org/markup-compatibility/2006">
              <mc:Choice xmlns:v="urn:schemas-microsoft-com:vml" Requires="v">
                <p:oleObj spid="_x0000_s108604" name="Equation" r:id="rId11" imgW="9055080" imgH="672840" progId="Equation.DSMT4">
                  <p:embed/>
                </p:oleObj>
              </mc:Choice>
              <mc:Fallback>
                <p:oleObj name="Equation" r:id="rId11" imgW="9055080" imgH="672840" progId="Equation.DSMT4">
                  <p:embed/>
                  <p:pic>
                    <p:nvPicPr>
                      <p:cNvPr id="34" name="Object 33" descr="integral of start expression negative y d x + z d y + 2 x d z end expression, for curve C = integral of start expression left bracket left parenthesis negative sine of t right parenthesis left parenthesis negative sine of t right parenthesis + t cosine of t + 2 cosine of t right bracket d t end expression, from 0 to 2 pi">
                        <a:extLst>
                          <a:ext uri="{FF2B5EF4-FFF2-40B4-BE49-F238E27FC236}">
                            <a16:creationId xmlns:a16="http://schemas.microsoft.com/office/drawing/2014/main" id="{5FEC74F7-E8A5-4635-A043-1587BEEF3D5C}"/>
                          </a:ext>
                        </a:extLst>
                      </p:cNvPr>
                      <p:cNvPicPr/>
                      <p:nvPr/>
                    </p:nvPicPr>
                    <p:blipFill>
                      <a:blip r:embed="rId12"/>
                      <a:stretch>
                        <a:fillRect/>
                      </a:stretch>
                    </p:blipFill>
                    <p:spPr>
                      <a:xfrm>
                        <a:off x="1638409" y="3553591"/>
                        <a:ext cx="6438791" cy="502763"/>
                      </a:xfrm>
                      <a:prstGeom prst="rect">
                        <a:avLst/>
                      </a:prstGeom>
                    </p:spPr>
                  </p:pic>
                </p:oleObj>
              </mc:Fallback>
            </mc:AlternateContent>
          </a:graphicData>
        </a:graphic>
      </p:graphicFrame>
      <p:graphicFrame>
        <p:nvGraphicFramePr>
          <p:cNvPr id="35" name="Object 34" descr="equals integral of start expression left bracket 2 cosine of t + t cosine of t + sine squared of t right bracket d t end expression, from 0 to 2 pi">
            <a:extLst>
              <a:ext uri="{FF2B5EF4-FFF2-40B4-BE49-F238E27FC236}">
                <a16:creationId xmlns:a16="http://schemas.microsoft.com/office/drawing/2014/main" id="{28642313-3981-4BC6-9778-3CB736610986}"/>
              </a:ext>
            </a:extLst>
          </p:cNvPr>
          <p:cNvGraphicFramePr>
            <a:graphicFrameLocks noChangeAspect="1"/>
          </p:cNvGraphicFramePr>
          <p:nvPr/>
        </p:nvGraphicFramePr>
        <p:xfrm>
          <a:off x="4091048" y="4119128"/>
          <a:ext cx="3382085" cy="510197"/>
        </p:xfrm>
        <a:graphic>
          <a:graphicData uri="http://schemas.openxmlformats.org/presentationml/2006/ole">
            <mc:AlternateContent xmlns:mc="http://schemas.openxmlformats.org/markup-compatibility/2006">
              <mc:Choice xmlns:v="urn:schemas-microsoft-com:vml" Requires="v">
                <p:oleObj spid="_x0000_s108605" name="Equation" r:id="rId13" imgW="4457520" imgH="672840" progId="Equation.DSMT4">
                  <p:embed/>
                </p:oleObj>
              </mc:Choice>
              <mc:Fallback>
                <p:oleObj name="Equation" r:id="rId13" imgW="4457520" imgH="672840" progId="Equation.DSMT4">
                  <p:embed/>
                  <p:pic>
                    <p:nvPicPr>
                      <p:cNvPr id="35" name="Object 34" descr="equals integral of start expression left bracket 2 cosine of t + t cosine of t + sine squared of t right bracket d t end expression, from 0 to 2 pi">
                        <a:extLst>
                          <a:ext uri="{FF2B5EF4-FFF2-40B4-BE49-F238E27FC236}">
                            <a16:creationId xmlns:a16="http://schemas.microsoft.com/office/drawing/2014/main" id="{28642313-3981-4BC6-9778-3CB736610986}"/>
                          </a:ext>
                        </a:extLst>
                      </p:cNvPr>
                      <p:cNvPicPr/>
                      <p:nvPr/>
                    </p:nvPicPr>
                    <p:blipFill>
                      <a:blip r:embed="rId14"/>
                      <a:stretch>
                        <a:fillRect/>
                      </a:stretch>
                    </p:blipFill>
                    <p:spPr>
                      <a:xfrm>
                        <a:off x="4091048" y="4119128"/>
                        <a:ext cx="3382085" cy="510197"/>
                      </a:xfrm>
                      <a:prstGeom prst="rect">
                        <a:avLst/>
                      </a:prstGeom>
                    </p:spPr>
                  </p:pic>
                </p:oleObj>
              </mc:Fallback>
            </mc:AlternateContent>
          </a:graphicData>
        </a:graphic>
      </p:graphicFrame>
      <p:graphicFrame>
        <p:nvGraphicFramePr>
          <p:cNvPr id="36" name="Object 35" descr="equals left bracket 2 sine of t + left parenthesis t sine of t + cosine of t right parenthesis + left parenthesis start fraction t over 2 end fraction minus start fraction sine of 2 t over 4 end fraction right parenthesis right bracket from 0 to 2 pi">
            <a:extLst>
              <a:ext uri="{FF2B5EF4-FFF2-40B4-BE49-F238E27FC236}">
                <a16:creationId xmlns:a16="http://schemas.microsoft.com/office/drawing/2014/main" id="{442133B5-814E-46D8-ACA3-2065130FB266}"/>
              </a:ext>
            </a:extLst>
          </p:cNvPr>
          <p:cNvGraphicFramePr>
            <a:graphicFrameLocks noChangeAspect="1"/>
          </p:cNvGraphicFramePr>
          <p:nvPr/>
        </p:nvGraphicFramePr>
        <p:xfrm>
          <a:off x="4091048" y="4711160"/>
          <a:ext cx="3948488" cy="729568"/>
        </p:xfrm>
        <a:graphic>
          <a:graphicData uri="http://schemas.openxmlformats.org/presentationml/2006/ole">
            <mc:AlternateContent xmlns:mc="http://schemas.openxmlformats.org/markup-compatibility/2006">
              <mc:Choice xmlns:v="urn:schemas-microsoft-com:vml" Requires="v">
                <p:oleObj spid="_x0000_s108606" name="Equation" r:id="rId15" imgW="5930640" imgH="990360" progId="Equation.DSMT4">
                  <p:embed/>
                </p:oleObj>
              </mc:Choice>
              <mc:Fallback>
                <p:oleObj name="Equation" r:id="rId15" imgW="5930640" imgH="990360" progId="Equation.DSMT4">
                  <p:embed/>
                  <p:pic>
                    <p:nvPicPr>
                      <p:cNvPr id="36" name="Object 35" descr="equals left bracket 2 sine of t + left parenthesis t sine of t + cosine of t right parenthesis + left parenthesis start fraction t over 2 end fraction minus start fraction sine of 2 t over 4 end fraction right parenthesis right bracket from 0 to 2 pi">
                        <a:extLst>
                          <a:ext uri="{FF2B5EF4-FFF2-40B4-BE49-F238E27FC236}">
                            <a16:creationId xmlns:a16="http://schemas.microsoft.com/office/drawing/2014/main" id="{442133B5-814E-46D8-ACA3-2065130FB266}"/>
                          </a:ext>
                        </a:extLst>
                      </p:cNvPr>
                      <p:cNvPicPr/>
                      <p:nvPr/>
                    </p:nvPicPr>
                    <p:blipFill>
                      <a:blip r:embed="rId16"/>
                      <a:stretch>
                        <a:fillRect/>
                      </a:stretch>
                    </p:blipFill>
                    <p:spPr>
                      <a:xfrm>
                        <a:off x="4091048" y="4711160"/>
                        <a:ext cx="3948488" cy="729568"/>
                      </a:xfrm>
                      <a:prstGeom prst="rect">
                        <a:avLst/>
                      </a:prstGeom>
                    </p:spPr>
                  </p:pic>
                </p:oleObj>
              </mc:Fallback>
            </mc:AlternateContent>
          </a:graphicData>
        </a:graphic>
      </p:graphicFrame>
      <p:graphicFrame>
        <p:nvGraphicFramePr>
          <p:cNvPr id="37" name="Object 36" descr="equals left bracket 0 + left parenthesis 0 + 1 right parenthesis + left parenthesis pi minus 0 right parenthesis right bracket minus left bracket 0 + left parenthesis 0 + 1 right parenthesis + left parenthesis 0 minus 0 right parenthesis right bracket">
            <a:extLst>
              <a:ext uri="{FF2B5EF4-FFF2-40B4-BE49-F238E27FC236}">
                <a16:creationId xmlns:a16="http://schemas.microsoft.com/office/drawing/2014/main" id="{C173AB26-DBCB-4650-9E83-BCD5962AC7E7}"/>
              </a:ext>
            </a:extLst>
          </p:cNvPr>
          <p:cNvGraphicFramePr>
            <a:graphicFrameLocks noChangeAspect="1"/>
          </p:cNvGraphicFramePr>
          <p:nvPr/>
        </p:nvGraphicFramePr>
        <p:xfrm>
          <a:off x="4128713" y="5508484"/>
          <a:ext cx="3948488" cy="343544"/>
        </p:xfrm>
        <a:graphic>
          <a:graphicData uri="http://schemas.openxmlformats.org/presentationml/2006/ole">
            <mc:AlternateContent xmlns:mc="http://schemas.openxmlformats.org/markup-compatibility/2006">
              <mc:Choice xmlns:v="urn:schemas-microsoft-com:vml" Requires="v">
                <p:oleObj spid="_x0000_s108607" name="Equation" r:id="rId17" imgW="6438600" imgH="482400" progId="Equation.DSMT4">
                  <p:embed/>
                </p:oleObj>
              </mc:Choice>
              <mc:Fallback>
                <p:oleObj name="Equation" r:id="rId17" imgW="6438600" imgH="482400" progId="Equation.DSMT4">
                  <p:embed/>
                  <p:pic>
                    <p:nvPicPr>
                      <p:cNvPr id="37" name="Object 36" descr="equals left bracket 0 + left parenthesis 0 + 1 right parenthesis + left parenthesis pi minus 0 right parenthesis right bracket minus left bracket 0 + left parenthesis 0 + 1 right parenthesis + left parenthesis 0 minus 0 right parenthesis right bracket">
                        <a:extLst>
                          <a:ext uri="{FF2B5EF4-FFF2-40B4-BE49-F238E27FC236}">
                            <a16:creationId xmlns:a16="http://schemas.microsoft.com/office/drawing/2014/main" id="{C173AB26-DBCB-4650-9E83-BCD5962AC7E7}"/>
                          </a:ext>
                        </a:extLst>
                      </p:cNvPr>
                      <p:cNvPicPr/>
                      <p:nvPr/>
                    </p:nvPicPr>
                    <p:blipFill>
                      <a:blip r:embed="rId18"/>
                      <a:stretch>
                        <a:fillRect/>
                      </a:stretch>
                    </p:blipFill>
                    <p:spPr>
                      <a:xfrm>
                        <a:off x="4128713" y="5508484"/>
                        <a:ext cx="3948488" cy="343544"/>
                      </a:xfrm>
                      <a:prstGeom prst="rect">
                        <a:avLst/>
                      </a:prstGeom>
                    </p:spPr>
                  </p:pic>
                </p:oleObj>
              </mc:Fallback>
            </mc:AlternateContent>
          </a:graphicData>
        </a:graphic>
      </p:graphicFrame>
      <p:graphicFrame>
        <p:nvGraphicFramePr>
          <p:cNvPr id="38" name="Object 37" descr="equals pi.">
            <a:extLst>
              <a:ext uri="{FF2B5EF4-FFF2-40B4-BE49-F238E27FC236}">
                <a16:creationId xmlns:a16="http://schemas.microsoft.com/office/drawing/2014/main" id="{20771FD3-2C67-4558-906B-0D6F95575DA2}"/>
              </a:ext>
            </a:extLst>
          </p:cNvPr>
          <p:cNvGraphicFramePr>
            <a:graphicFrameLocks noChangeAspect="1"/>
          </p:cNvGraphicFramePr>
          <p:nvPr/>
        </p:nvGraphicFramePr>
        <p:xfrm>
          <a:off x="4128712" y="6095534"/>
          <a:ext cx="457474" cy="175203"/>
        </p:xfrm>
        <a:graphic>
          <a:graphicData uri="http://schemas.openxmlformats.org/presentationml/2006/ole">
            <mc:AlternateContent xmlns:mc="http://schemas.openxmlformats.org/markup-compatibility/2006">
              <mc:Choice xmlns:v="urn:schemas-microsoft-com:vml" Requires="v">
                <p:oleObj spid="_x0000_s108608" name="Equation" r:id="rId19" imgW="596880" imgH="228600" progId="Equation.DSMT4">
                  <p:embed/>
                </p:oleObj>
              </mc:Choice>
              <mc:Fallback>
                <p:oleObj name="Equation" r:id="rId19" imgW="596880" imgH="228600" progId="Equation.DSMT4">
                  <p:embed/>
                  <p:pic>
                    <p:nvPicPr>
                      <p:cNvPr id="38" name="Object 37" descr="equals pi.">
                        <a:extLst>
                          <a:ext uri="{FF2B5EF4-FFF2-40B4-BE49-F238E27FC236}">
                            <a16:creationId xmlns:a16="http://schemas.microsoft.com/office/drawing/2014/main" id="{20771FD3-2C67-4558-906B-0D6F95575DA2}"/>
                          </a:ext>
                        </a:extLst>
                      </p:cNvPr>
                      <p:cNvPicPr/>
                      <p:nvPr/>
                    </p:nvPicPr>
                    <p:blipFill>
                      <a:blip r:embed="rId20"/>
                      <a:stretch>
                        <a:fillRect/>
                      </a:stretch>
                    </p:blipFill>
                    <p:spPr>
                      <a:xfrm>
                        <a:off x="4128712" y="6095534"/>
                        <a:ext cx="457474" cy="175203"/>
                      </a:xfrm>
                      <a:prstGeom prst="rect">
                        <a:avLst/>
                      </a:prstGeom>
                    </p:spPr>
                  </p:pic>
                </p:oleObj>
              </mc:Fallback>
            </mc:AlternateContent>
          </a:graphicData>
        </a:graphic>
      </p:graphicFrame>
    </p:spTree>
    <p:extLst>
      <p:ext uri="{BB962C8B-B14F-4D97-AF65-F5344CB8AC3E}">
        <p14:creationId xmlns:p14="http://schemas.microsoft.com/office/powerpoint/2010/main" val="2334993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Work Done by a Force over a Curve in Space </a:t>
            </a:r>
            <a:r>
              <a:rPr lang="en-US" sz="2000" b="0" dirty="0"/>
              <a:t>(1 of 7)</a:t>
            </a:r>
            <a:endParaRPr lang="en-IN" sz="2000" b="0" dirty="0"/>
          </a:p>
        </p:txBody>
      </p:sp>
      <p:pic>
        <p:nvPicPr>
          <p:cNvPr id="11" name="Content Placeholder 10" descr="A concave up increasing curve passes through three points, P sub start expression k minus one end expression, P sub k, and (x sub k, y sub k, z sub k). ">
            <a:extLst>
              <a:ext uri="{FF2B5EF4-FFF2-40B4-BE49-F238E27FC236}">
                <a16:creationId xmlns:a16="http://schemas.microsoft.com/office/drawing/2014/main" id="{13E27674-3814-4CAB-AC1A-F9BAAD3336C1}"/>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2362200" y="1692510"/>
            <a:ext cx="4191000" cy="2534611"/>
          </a:xfrm>
        </p:spPr>
      </p:pic>
      <p:sp>
        <p:nvSpPr>
          <p:cNvPr id="3" name="Content Placeholder 2"/>
          <p:cNvSpPr>
            <a:spLocks noGrp="1"/>
          </p:cNvSpPr>
          <p:nvPr>
            <p:ph idx="1"/>
          </p:nvPr>
        </p:nvSpPr>
        <p:spPr>
          <a:xfrm>
            <a:off x="453571" y="4724400"/>
            <a:ext cx="7467600" cy="528474"/>
          </a:xfrm>
        </p:spPr>
        <p:txBody>
          <a:bodyPr/>
          <a:lstStyle/>
          <a:p>
            <a:pPr marL="0" indent="0">
              <a:buNone/>
            </a:pPr>
            <a:r>
              <a:rPr lang="en-US" dirty="0"/>
              <a:t>The work done along the </a:t>
            </a:r>
            <a:r>
              <a:rPr lang="en-US" dirty="0" err="1"/>
              <a:t>subarc</a:t>
            </a:r>
            <a:r>
              <a:rPr lang="en-US" dirty="0"/>
              <a:t> shown here is</a:t>
            </a:r>
            <a:endParaRPr lang="en-IN" dirty="0"/>
          </a:p>
        </p:txBody>
      </p:sp>
      <p:sp>
        <p:nvSpPr>
          <p:cNvPr id="23" name="Content Placeholder 22"/>
          <p:cNvSpPr>
            <a:spLocks noGrp="1"/>
          </p:cNvSpPr>
          <p:nvPr>
            <p:ph idx="13"/>
          </p:nvPr>
        </p:nvSpPr>
        <p:spPr>
          <a:xfrm>
            <a:off x="453571" y="5262726"/>
            <a:ext cx="2286000" cy="528474"/>
          </a:xfrm>
        </p:spPr>
        <p:txBody>
          <a:bodyPr/>
          <a:lstStyle/>
          <a:p>
            <a:pPr marL="0" indent="0">
              <a:buNone/>
            </a:pPr>
            <a:r>
              <a:rPr lang="en-US" dirty="0"/>
              <a:t>approximately</a:t>
            </a:r>
            <a:endParaRPr lang="en-IN" dirty="0"/>
          </a:p>
        </p:txBody>
      </p:sp>
      <p:graphicFrame>
        <p:nvGraphicFramePr>
          <p:cNvPr id="24" name="Object 23" descr="F sub k times T sub k delta s sub k, where F sub k = F of x sub k, y sub k, and z sub k">
            <a:extLst>
              <a:ext uri="{FF2B5EF4-FFF2-40B4-BE49-F238E27FC236}">
                <a16:creationId xmlns:a16="http://schemas.microsoft.com/office/drawing/2014/main" id="{3ED67FCE-1503-4DF1-A61D-23A5C5DA0EC3}"/>
              </a:ext>
            </a:extLst>
          </p:cNvPr>
          <p:cNvGraphicFramePr>
            <a:graphicFrameLocks noChangeAspect="1"/>
          </p:cNvGraphicFramePr>
          <p:nvPr/>
        </p:nvGraphicFramePr>
        <p:xfrm>
          <a:off x="2895600" y="5328531"/>
          <a:ext cx="4668838" cy="411162"/>
        </p:xfrm>
        <a:graphic>
          <a:graphicData uri="http://schemas.openxmlformats.org/presentationml/2006/ole">
            <mc:AlternateContent xmlns:mc="http://schemas.openxmlformats.org/markup-compatibility/2006">
              <mc:Choice xmlns:v="urn:schemas-microsoft-com:vml" Requires="v">
                <p:oleObj spid="_x0000_s109582" name="Equation" r:id="rId4" imgW="5206680" imgH="457200" progId="Equation.DSMT4">
                  <p:embed/>
                </p:oleObj>
              </mc:Choice>
              <mc:Fallback>
                <p:oleObj name="Equation" r:id="rId4" imgW="5206680" imgH="457200" progId="Equation.DSMT4">
                  <p:embed/>
                  <p:pic>
                    <p:nvPicPr>
                      <p:cNvPr id="24" name="Object 23" descr="F sub k times T sub k delta s sub k, where F sub k = F of x sub k, y sub k, and z sub k">
                        <a:extLst>
                          <a:ext uri="{FF2B5EF4-FFF2-40B4-BE49-F238E27FC236}">
                            <a16:creationId xmlns:a16="http://schemas.microsoft.com/office/drawing/2014/main" id="{3ED67FCE-1503-4DF1-A61D-23A5C5DA0EC3}"/>
                          </a:ext>
                        </a:extLst>
                      </p:cNvPr>
                      <p:cNvPicPr/>
                      <p:nvPr/>
                    </p:nvPicPr>
                    <p:blipFill>
                      <a:blip r:embed="rId5"/>
                      <a:stretch>
                        <a:fillRect/>
                      </a:stretch>
                    </p:blipFill>
                    <p:spPr>
                      <a:xfrm>
                        <a:off x="2895600" y="5328531"/>
                        <a:ext cx="4668838" cy="411162"/>
                      </a:xfrm>
                      <a:prstGeom prst="rect">
                        <a:avLst/>
                      </a:prstGeom>
                    </p:spPr>
                  </p:pic>
                </p:oleObj>
              </mc:Fallback>
            </mc:AlternateContent>
          </a:graphicData>
        </a:graphic>
      </p:graphicFrame>
      <p:sp>
        <p:nvSpPr>
          <p:cNvPr id="26" name="Content Placeholder 25"/>
          <p:cNvSpPr>
            <a:spLocks noGrp="1"/>
          </p:cNvSpPr>
          <p:nvPr>
            <p:ph idx="14"/>
          </p:nvPr>
        </p:nvSpPr>
        <p:spPr>
          <a:xfrm>
            <a:off x="7691718" y="5316538"/>
            <a:ext cx="690282" cy="398462"/>
          </a:xfrm>
        </p:spPr>
        <p:txBody>
          <a:bodyPr/>
          <a:lstStyle/>
          <a:p>
            <a:pPr marL="0" indent="0">
              <a:buNone/>
            </a:pPr>
            <a:r>
              <a:rPr lang="en-US" dirty="0"/>
              <a:t>and</a:t>
            </a:r>
            <a:endParaRPr lang="en-IN" dirty="0"/>
          </a:p>
        </p:txBody>
      </p:sp>
      <p:graphicFrame>
        <p:nvGraphicFramePr>
          <p:cNvPr id="27" name="Object 26" descr="T sub k = T of x sub k, y sub k, and z sub k.">
            <a:extLst>
              <a:ext uri="{FF2B5EF4-FFF2-40B4-BE49-F238E27FC236}">
                <a16:creationId xmlns:a16="http://schemas.microsoft.com/office/drawing/2014/main" id="{FA4F7547-F9F4-4BBE-8496-93A4E28EEFBF}"/>
              </a:ext>
            </a:extLst>
          </p:cNvPr>
          <p:cNvGraphicFramePr>
            <a:graphicFrameLocks noChangeAspect="1"/>
          </p:cNvGraphicFramePr>
          <p:nvPr/>
        </p:nvGraphicFramePr>
        <p:xfrm>
          <a:off x="453571" y="5867400"/>
          <a:ext cx="2365829" cy="398462"/>
        </p:xfrm>
        <a:graphic>
          <a:graphicData uri="http://schemas.openxmlformats.org/presentationml/2006/ole">
            <mc:AlternateContent xmlns:mc="http://schemas.openxmlformats.org/markup-compatibility/2006">
              <mc:Choice xmlns:v="urn:schemas-microsoft-com:vml" Requires="v">
                <p:oleObj spid="_x0000_s109583" name="Equation" r:id="rId6" imgW="2628720" imgH="457200" progId="Equation.DSMT4">
                  <p:embed/>
                </p:oleObj>
              </mc:Choice>
              <mc:Fallback>
                <p:oleObj name="Equation" r:id="rId6" imgW="2628720" imgH="457200" progId="Equation.DSMT4">
                  <p:embed/>
                  <p:pic>
                    <p:nvPicPr>
                      <p:cNvPr id="27" name="Object 26" descr="T sub k = T of x sub k, y sub k, and z sub k.">
                        <a:extLst>
                          <a:ext uri="{FF2B5EF4-FFF2-40B4-BE49-F238E27FC236}">
                            <a16:creationId xmlns:a16="http://schemas.microsoft.com/office/drawing/2014/main" id="{FA4F7547-F9F4-4BBE-8496-93A4E28EEFBF}"/>
                          </a:ext>
                        </a:extLst>
                      </p:cNvPr>
                      <p:cNvPicPr/>
                      <p:nvPr/>
                    </p:nvPicPr>
                    <p:blipFill>
                      <a:blip r:embed="rId7"/>
                      <a:stretch>
                        <a:fillRect/>
                      </a:stretch>
                    </p:blipFill>
                    <p:spPr>
                      <a:xfrm>
                        <a:off x="453571" y="5867400"/>
                        <a:ext cx="2365829" cy="398462"/>
                      </a:xfrm>
                      <a:prstGeom prst="rect">
                        <a:avLst/>
                      </a:prstGeom>
                    </p:spPr>
                  </p:pic>
                </p:oleObj>
              </mc:Fallback>
            </mc:AlternateContent>
          </a:graphicData>
        </a:graphic>
      </p:graphicFrame>
    </p:spTree>
    <p:extLst>
      <p:ext uri="{BB962C8B-B14F-4D97-AF65-F5344CB8AC3E}">
        <p14:creationId xmlns:p14="http://schemas.microsoft.com/office/powerpoint/2010/main" val="1848682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sz="3400" dirty="0"/>
              <a:t>Work Done by a Force over a Curve in Space </a:t>
            </a:r>
            <a:r>
              <a:rPr lang="en-US" sz="2000" b="0" dirty="0"/>
              <a:t>(2 of 7)</a:t>
            </a:r>
            <a:endParaRPr lang="en-IN" sz="3400" dirty="0"/>
          </a:p>
        </p:txBody>
      </p:sp>
      <p:pic>
        <p:nvPicPr>
          <p:cNvPr id="8" name="Content Placeholder 7" descr="A smooth curve with a loop starts from A and ends at B. A is labeled, t = a, and B is labeled, t = b. Two vectors, T and F, originate from a point on the curve. T runs tangential to the curve, and F runs to the right.">
            <a:extLst>
              <a:ext uri="{FF2B5EF4-FFF2-40B4-BE49-F238E27FC236}">
                <a16:creationId xmlns:a16="http://schemas.microsoft.com/office/drawing/2014/main" id="{EFEFEAC6-2565-4D08-9432-38A142215467}"/>
              </a:ext>
            </a:extLst>
          </p:cNvPr>
          <p:cNvPicPr>
            <a:picLocks noGrp="1" noChangeAspect="1"/>
          </p:cNvPicPr>
          <p:nvPr>
            <p:ph idx="18"/>
          </p:nvPr>
        </p:nvPicPr>
        <p:blipFill>
          <a:blip r:embed="rId3">
            <a:extLst>
              <a:ext uri="{28A0092B-C50C-407E-A947-70E740481C1C}">
                <a14:useLocalDpi xmlns:a14="http://schemas.microsoft.com/office/drawing/2010/main" val="0"/>
              </a:ext>
            </a:extLst>
          </a:blip>
          <a:stretch>
            <a:fillRect/>
          </a:stretch>
        </p:blipFill>
        <p:spPr>
          <a:xfrm>
            <a:off x="3695700" y="1319909"/>
            <a:ext cx="1752600" cy="2938885"/>
          </a:xfrm>
        </p:spPr>
      </p:pic>
      <p:sp>
        <p:nvSpPr>
          <p:cNvPr id="3" name="Content Placeholder 2"/>
          <p:cNvSpPr>
            <a:spLocks noGrp="1"/>
          </p:cNvSpPr>
          <p:nvPr>
            <p:ph idx="1"/>
          </p:nvPr>
        </p:nvSpPr>
        <p:spPr>
          <a:xfrm>
            <a:off x="457200" y="4572000"/>
            <a:ext cx="8229600" cy="533399"/>
          </a:xfrm>
        </p:spPr>
        <p:txBody>
          <a:bodyPr/>
          <a:lstStyle/>
          <a:p>
            <a:pPr marL="0" indent="0">
              <a:buNone/>
            </a:pPr>
            <a:r>
              <a:rPr lang="en-US" dirty="0"/>
              <a:t>The work done by a force </a:t>
            </a:r>
            <a:r>
              <a:rPr lang="en-US" b="1" dirty="0"/>
              <a:t>F </a:t>
            </a:r>
            <a:r>
              <a:rPr lang="en-US" dirty="0"/>
              <a:t>is the line integral of the</a:t>
            </a:r>
            <a:endParaRPr lang="en-IN" dirty="0"/>
          </a:p>
        </p:txBody>
      </p:sp>
      <p:sp>
        <p:nvSpPr>
          <p:cNvPr id="23" name="Content Placeholder 22"/>
          <p:cNvSpPr>
            <a:spLocks noGrp="1"/>
          </p:cNvSpPr>
          <p:nvPr>
            <p:ph idx="13"/>
          </p:nvPr>
        </p:nvSpPr>
        <p:spPr>
          <a:xfrm>
            <a:off x="457201" y="5181600"/>
            <a:ext cx="2895600" cy="487220"/>
          </a:xfrm>
        </p:spPr>
        <p:txBody>
          <a:bodyPr/>
          <a:lstStyle/>
          <a:p>
            <a:pPr marL="0" indent="0">
              <a:buNone/>
            </a:pPr>
            <a:r>
              <a:rPr lang="en-US" dirty="0"/>
              <a:t>scalar component</a:t>
            </a:r>
            <a:endParaRPr lang="en-IN" dirty="0"/>
          </a:p>
        </p:txBody>
      </p:sp>
      <p:graphicFrame>
        <p:nvGraphicFramePr>
          <p:cNvPr id="24" name="Object 23" descr="F times T">
            <a:extLst>
              <a:ext uri="{FF2B5EF4-FFF2-40B4-BE49-F238E27FC236}">
                <a16:creationId xmlns:a16="http://schemas.microsoft.com/office/drawing/2014/main" id="{035C5732-1F23-4CB7-B51F-673ADACAF041}"/>
              </a:ext>
            </a:extLst>
          </p:cNvPr>
          <p:cNvGraphicFramePr>
            <a:graphicFrameLocks noChangeAspect="1"/>
          </p:cNvGraphicFramePr>
          <p:nvPr/>
        </p:nvGraphicFramePr>
        <p:xfrm>
          <a:off x="3505200" y="5257800"/>
          <a:ext cx="690595" cy="299693"/>
        </p:xfrm>
        <a:graphic>
          <a:graphicData uri="http://schemas.openxmlformats.org/presentationml/2006/ole">
            <mc:AlternateContent xmlns:mc="http://schemas.openxmlformats.org/markup-compatibility/2006">
              <mc:Choice xmlns:v="urn:schemas-microsoft-com:vml" Requires="v">
                <p:oleObj spid="_x0000_s110600" name="Equation" r:id="rId4" imgW="672840" imgH="291960" progId="Equation.DSMT4">
                  <p:embed/>
                </p:oleObj>
              </mc:Choice>
              <mc:Fallback>
                <p:oleObj name="Equation" r:id="rId4" imgW="672840" imgH="291960" progId="Equation.DSMT4">
                  <p:embed/>
                  <p:pic>
                    <p:nvPicPr>
                      <p:cNvPr id="24" name="Object 23" descr="F times T">
                        <a:extLst>
                          <a:ext uri="{FF2B5EF4-FFF2-40B4-BE49-F238E27FC236}">
                            <a16:creationId xmlns:a16="http://schemas.microsoft.com/office/drawing/2014/main" id="{035C5732-1F23-4CB7-B51F-673ADACAF041}"/>
                          </a:ext>
                        </a:extLst>
                      </p:cNvPr>
                      <p:cNvPicPr/>
                      <p:nvPr/>
                    </p:nvPicPr>
                    <p:blipFill>
                      <a:blip r:embed="rId5"/>
                      <a:stretch>
                        <a:fillRect/>
                      </a:stretch>
                    </p:blipFill>
                    <p:spPr>
                      <a:xfrm>
                        <a:off x="3505200" y="5257800"/>
                        <a:ext cx="690595" cy="299693"/>
                      </a:xfrm>
                      <a:prstGeom prst="rect">
                        <a:avLst/>
                      </a:prstGeom>
                    </p:spPr>
                  </p:pic>
                </p:oleObj>
              </mc:Fallback>
            </mc:AlternateContent>
          </a:graphicData>
        </a:graphic>
      </p:graphicFrame>
      <p:sp>
        <p:nvSpPr>
          <p:cNvPr id="26" name="Content Placeholder 25"/>
          <p:cNvSpPr>
            <a:spLocks noGrp="1"/>
          </p:cNvSpPr>
          <p:nvPr>
            <p:ph idx="14"/>
          </p:nvPr>
        </p:nvSpPr>
        <p:spPr>
          <a:xfrm>
            <a:off x="4338918" y="5181600"/>
            <a:ext cx="4347882" cy="487220"/>
          </a:xfrm>
        </p:spPr>
        <p:txBody>
          <a:bodyPr/>
          <a:lstStyle/>
          <a:p>
            <a:pPr marL="0" indent="0">
              <a:buNone/>
            </a:pPr>
            <a:r>
              <a:rPr lang="en-US" dirty="0"/>
              <a:t>over the smooth curve from</a:t>
            </a:r>
            <a:endParaRPr lang="en-IN" dirty="0"/>
          </a:p>
        </p:txBody>
      </p:sp>
      <p:sp>
        <p:nvSpPr>
          <p:cNvPr id="28" name="Content Placeholder 27"/>
          <p:cNvSpPr>
            <a:spLocks noGrp="1"/>
          </p:cNvSpPr>
          <p:nvPr>
            <p:ph idx="15"/>
          </p:nvPr>
        </p:nvSpPr>
        <p:spPr>
          <a:xfrm>
            <a:off x="457201" y="5791200"/>
            <a:ext cx="1143000" cy="487220"/>
          </a:xfrm>
        </p:spPr>
        <p:txBody>
          <a:bodyPr/>
          <a:lstStyle/>
          <a:p>
            <a:pPr marL="0" indent="0">
              <a:buNone/>
            </a:pPr>
            <a:r>
              <a:rPr lang="en-US" i="1" dirty="0"/>
              <a:t>A </a:t>
            </a:r>
            <a:r>
              <a:rPr lang="en-US" dirty="0"/>
              <a:t>to </a:t>
            </a:r>
            <a:r>
              <a:rPr lang="en-US" i="1" dirty="0"/>
              <a:t>B</a:t>
            </a:r>
            <a:r>
              <a:rPr lang="en-US" dirty="0"/>
              <a:t>.</a:t>
            </a:r>
            <a:endParaRPr lang="en-IN" dirty="0"/>
          </a:p>
        </p:txBody>
      </p:sp>
    </p:spTree>
    <p:extLst>
      <p:ext uri="{BB962C8B-B14F-4D97-AF65-F5344CB8AC3E}">
        <p14:creationId xmlns:p14="http://schemas.microsoft.com/office/powerpoint/2010/main" val="1627448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Work Done by a Force over a Curve in Space </a:t>
            </a:r>
            <a:r>
              <a:rPr lang="en-US" sz="2000" b="0" dirty="0"/>
              <a:t>(3 of 7)</a:t>
            </a:r>
            <a:endParaRPr lang="en-IN" sz="2000" dirty="0"/>
          </a:p>
        </p:txBody>
      </p:sp>
      <p:sp>
        <p:nvSpPr>
          <p:cNvPr id="3" name="Content Placeholder 2"/>
          <p:cNvSpPr>
            <a:spLocks noGrp="1"/>
          </p:cNvSpPr>
          <p:nvPr>
            <p:ph idx="1"/>
          </p:nvPr>
        </p:nvSpPr>
        <p:spPr>
          <a:xfrm>
            <a:off x="457200" y="1600200"/>
            <a:ext cx="7792066" cy="457199"/>
          </a:xfrm>
        </p:spPr>
        <p:txBody>
          <a:bodyPr/>
          <a:lstStyle/>
          <a:p>
            <a:pPr marL="0" indent="0">
              <a:buNone/>
            </a:pPr>
            <a:r>
              <a:rPr lang="en-US" sz="2400" b="1" dirty="0"/>
              <a:t>Definition: </a:t>
            </a:r>
            <a:r>
              <a:rPr lang="en-US" sz="2400" dirty="0"/>
              <a:t>Let </a:t>
            </a:r>
            <a:r>
              <a:rPr lang="en-US" sz="2400" i="1" dirty="0"/>
              <a:t>C </a:t>
            </a:r>
            <a:r>
              <a:rPr lang="en-US" sz="2400" dirty="0"/>
              <a:t>be a smooth curve parametrized by</a:t>
            </a:r>
            <a:endParaRPr lang="en-IN" sz="2400" dirty="0"/>
          </a:p>
        </p:txBody>
      </p:sp>
      <p:graphicFrame>
        <p:nvGraphicFramePr>
          <p:cNvPr id="4" name="Object 3" descr="r of t, a is less than or equal to t and t is less than or equal to b">
            <a:extLst>
              <a:ext uri="{FF2B5EF4-FFF2-40B4-BE49-F238E27FC236}">
                <a16:creationId xmlns:a16="http://schemas.microsoft.com/office/drawing/2014/main" id="{7773C1F3-E117-42DE-9753-E9CC587AD8A5}"/>
              </a:ext>
            </a:extLst>
          </p:cNvPr>
          <p:cNvGraphicFramePr>
            <a:graphicFrameLocks noChangeAspect="1"/>
          </p:cNvGraphicFramePr>
          <p:nvPr/>
        </p:nvGraphicFramePr>
        <p:xfrm>
          <a:off x="457200" y="2173098"/>
          <a:ext cx="1866863" cy="409799"/>
        </p:xfrm>
        <a:graphic>
          <a:graphicData uri="http://schemas.openxmlformats.org/presentationml/2006/ole">
            <mc:AlternateContent xmlns:mc="http://schemas.openxmlformats.org/markup-compatibility/2006">
              <mc:Choice xmlns:v="urn:schemas-microsoft-com:vml" Requires="v">
                <p:oleObj spid="_x0000_s111642" name="Equation" r:id="rId3" imgW="2082600" imgH="457200" progId="Equation.DSMT4">
                  <p:embed/>
                </p:oleObj>
              </mc:Choice>
              <mc:Fallback>
                <p:oleObj name="Equation" r:id="rId3" imgW="2082600" imgH="457200" progId="Equation.DSMT4">
                  <p:embed/>
                  <p:pic>
                    <p:nvPicPr>
                      <p:cNvPr id="4" name="Object 3" descr="r of t, a is less than or equal to t and t is less than or equal to b">
                        <a:extLst>
                          <a:ext uri="{FF2B5EF4-FFF2-40B4-BE49-F238E27FC236}">
                            <a16:creationId xmlns:a16="http://schemas.microsoft.com/office/drawing/2014/main" id="{7773C1F3-E117-42DE-9753-E9CC587AD8A5}"/>
                          </a:ext>
                        </a:extLst>
                      </p:cNvPr>
                      <p:cNvPicPr/>
                      <p:nvPr/>
                    </p:nvPicPr>
                    <p:blipFill>
                      <a:blip r:embed="rId4"/>
                      <a:stretch>
                        <a:fillRect/>
                      </a:stretch>
                    </p:blipFill>
                    <p:spPr>
                      <a:xfrm>
                        <a:off x="457200" y="2173098"/>
                        <a:ext cx="1866863" cy="409799"/>
                      </a:xfrm>
                      <a:prstGeom prst="rect">
                        <a:avLst/>
                      </a:prstGeom>
                    </p:spPr>
                  </p:pic>
                </p:oleObj>
              </mc:Fallback>
            </mc:AlternateContent>
          </a:graphicData>
        </a:graphic>
      </p:graphicFrame>
      <p:sp>
        <p:nvSpPr>
          <p:cNvPr id="6" name="Content Placeholder 5"/>
          <p:cNvSpPr>
            <a:spLocks noGrp="1"/>
          </p:cNvSpPr>
          <p:nvPr>
            <p:ph idx="1"/>
          </p:nvPr>
        </p:nvSpPr>
        <p:spPr>
          <a:xfrm>
            <a:off x="2455608" y="2125697"/>
            <a:ext cx="5793658" cy="457200"/>
          </a:xfrm>
        </p:spPr>
        <p:txBody>
          <a:bodyPr/>
          <a:lstStyle/>
          <a:p>
            <a:pPr marL="0" indent="0">
              <a:buNone/>
            </a:pPr>
            <a:r>
              <a:rPr lang="en-US" sz="2400" dirty="0"/>
              <a:t>and let </a:t>
            </a:r>
            <a:r>
              <a:rPr lang="en-US" sz="2400" b="1" dirty="0"/>
              <a:t>F </a:t>
            </a:r>
            <a:r>
              <a:rPr lang="en-US" sz="2400" dirty="0"/>
              <a:t>be a continuous force field</a:t>
            </a:r>
            <a:endParaRPr lang="en-IN" sz="2400" dirty="0"/>
          </a:p>
        </p:txBody>
      </p:sp>
      <p:sp>
        <p:nvSpPr>
          <p:cNvPr id="8" name="Content Placeholder 7"/>
          <p:cNvSpPr>
            <a:spLocks noGrp="1"/>
          </p:cNvSpPr>
          <p:nvPr>
            <p:ph idx="1"/>
          </p:nvPr>
        </p:nvSpPr>
        <p:spPr>
          <a:xfrm>
            <a:off x="457200" y="2664392"/>
            <a:ext cx="7792066" cy="457200"/>
          </a:xfrm>
        </p:spPr>
        <p:txBody>
          <a:bodyPr/>
          <a:lstStyle/>
          <a:p>
            <a:pPr marL="0" indent="0">
              <a:buNone/>
            </a:pPr>
            <a:r>
              <a:rPr lang="en-US" sz="2400" dirty="0"/>
              <a:t>over a region containing </a:t>
            </a:r>
            <a:r>
              <a:rPr lang="en-US" sz="2400" i="1" dirty="0"/>
              <a:t>C</a:t>
            </a:r>
            <a:r>
              <a:rPr lang="en-US" sz="2400" dirty="0"/>
              <a:t>. Then the </a:t>
            </a:r>
            <a:r>
              <a:rPr lang="en-US" sz="2400" b="1" dirty="0"/>
              <a:t>work </a:t>
            </a:r>
            <a:r>
              <a:rPr lang="en-US" sz="2400" dirty="0"/>
              <a:t>done in</a:t>
            </a:r>
            <a:endParaRPr lang="en-IN" sz="2400" dirty="0"/>
          </a:p>
        </p:txBody>
      </p:sp>
      <p:sp>
        <p:nvSpPr>
          <p:cNvPr id="10" name="Content Placeholder 9"/>
          <p:cNvSpPr>
            <a:spLocks noGrp="1"/>
          </p:cNvSpPr>
          <p:nvPr>
            <p:ph idx="1"/>
          </p:nvPr>
        </p:nvSpPr>
        <p:spPr>
          <a:xfrm>
            <a:off x="457200" y="3184668"/>
            <a:ext cx="4419600" cy="433070"/>
          </a:xfrm>
        </p:spPr>
        <p:txBody>
          <a:bodyPr/>
          <a:lstStyle/>
          <a:p>
            <a:pPr marL="0" indent="0">
              <a:buNone/>
            </a:pPr>
            <a:r>
              <a:rPr lang="en-US" sz="2400" dirty="0"/>
              <a:t>moving an object from the point</a:t>
            </a:r>
            <a:endParaRPr lang="en-IN" sz="2400" dirty="0"/>
          </a:p>
        </p:txBody>
      </p:sp>
      <p:graphicFrame>
        <p:nvGraphicFramePr>
          <p:cNvPr id="11" name="Object 10" descr="a = r of a "/>
          <p:cNvGraphicFramePr>
            <a:graphicFrameLocks noChangeAspect="1"/>
          </p:cNvGraphicFramePr>
          <p:nvPr/>
        </p:nvGraphicFramePr>
        <p:xfrm>
          <a:off x="4953000" y="3209877"/>
          <a:ext cx="1355090" cy="433070"/>
        </p:xfrm>
        <a:graphic>
          <a:graphicData uri="http://schemas.openxmlformats.org/presentationml/2006/ole">
            <mc:AlternateContent xmlns:mc="http://schemas.openxmlformats.org/markup-compatibility/2006">
              <mc:Choice xmlns:v="urn:schemas-microsoft-com:vml" Requires="v">
                <p:oleObj spid="_x0000_s111643" name="Equation" r:id="rId5" imgW="1231560" imgH="393480" progId="Equation.DSMT4">
                  <p:embed/>
                </p:oleObj>
              </mc:Choice>
              <mc:Fallback>
                <p:oleObj name="Equation" r:id="rId5" imgW="1231560" imgH="393480" progId="Equation.DSMT4">
                  <p:embed/>
                  <p:pic>
                    <p:nvPicPr>
                      <p:cNvPr id="11" name="Object 10" descr="a = r of a "/>
                      <p:cNvPicPr/>
                      <p:nvPr/>
                    </p:nvPicPr>
                    <p:blipFill>
                      <a:blip r:embed="rId6"/>
                      <a:stretch>
                        <a:fillRect/>
                      </a:stretch>
                    </p:blipFill>
                    <p:spPr>
                      <a:xfrm>
                        <a:off x="4953000" y="3209877"/>
                        <a:ext cx="1355090" cy="433070"/>
                      </a:xfrm>
                      <a:prstGeom prst="rect">
                        <a:avLst/>
                      </a:prstGeom>
                    </p:spPr>
                  </p:pic>
                </p:oleObj>
              </mc:Fallback>
            </mc:AlternateContent>
          </a:graphicData>
        </a:graphic>
      </p:graphicFrame>
      <p:sp>
        <p:nvSpPr>
          <p:cNvPr id="13" name="Content Placeholder 12"/>
          <p:cNvSpPr>
            <a:spLocks noGrp="1"/>
          </p:cNvSpPr>
          <p:nvPr>
            <p:ph idx="1"/>
          </p:nvPr>
        </p:nvSpPr>
        <p:spPr>
          <a:xfrm>
            <a:off x="6598930" y="3212097"/>
            <a:ext cx="1570704" cy="481696"/>
          </a:xfrm>
        </p:spPr>
        <p:txBody>
          <a:bodyPr/>
          <a:lstStyle/>
          <a:p>
            <a:pPr marL="0" indent="0">
              <a:buNone/>
            </a:pPr>
            <a:r>
              <a:rPr lang="en-US" sz="2400" dirty="0"/>
              <a:t>to the point</a:t>
            </a:r>
            <a:endParaRPr lang="en-IN" sz="2400" dirty="0"/>
          </a:p>
        </p:txBody>
      </p:sp>
      <p:graphicFrame>
        <p:nvGraphicFramePr>
          <p:cNvPr id="16" name="Object 15" descr="B = r of b "/>
          <p:cNvGraphicFramePr>
            <a:graphicFrameLocks noChangeAspect="1"/>
          </p:cNvGraphicFramePr>
          <p:nvPr/>
        </p:nvGraphicFramePr>
        <p:xfrm>
          <a:off x="464573" y="3741726"/>
          <a:ext cx="1341120" cy="433070"/>
        </p:xfrm>
        <a:graphic>
          <a:graphicData uri="http://schemas.openxmlformats.org/presentationml/2006/ole">
            <mc:AlternateContent xmlns:mc="http://schemas.openxmlformats.org/markup-compatibility/2006">
              <mc:Choice xmlns:v="urn:schemas-microsoft-com:vml" Requires="v">
                <p:oleObj spid="_x0000_s111644" name="Equation" r:id="rId7" imgW="1218960" imgH="393480" progId="Equation.DSMT4">
                  <p:embed/>
                </p:oleObj>
              </mc:Choice>
              <mc:Fallback>
                <p:oleObj name="Equation" r:id="rId7" imgW="1218960" imgH="393480" progId="Equation.DSMT4">
                  <p:embed/>
                  <p:pic>
                    <p:nvPicPr>
                      <p:cNvPr id="16" name="Object 15" descr="B = r of b "/>
                      <p:cNvPicPr/>
                      <p:nvPr/>
                    </p:nvPicPr>
                    <p:blipFill>
                      <a:blip r:embed="rId8"/>
                      <a:stretch>
                        <a:fillRect/>
                      </a:stretch>
                    </p:blipFill>
                    <p:spPr>
                      <a:xfrm>
                        <a:off x="464573" y="3741726"/>
                        <a:ext cx="1341120" cy="433070"/>
                      </a:xfrm>
                      <a:prstGeom prst="rect">
                        <a:avLst/>
                      </a:prstGeom>
                    </p:spPr>
                  </p:pic>
                </p:oleObj>
              </mc:Fallback>
            </mc:AlternateContent>
          </a:graphicData>
        </a:graphic>
      </p:graphicFrame>
      <p:sp>
        <p:nvSpPr>
          <p:cNvPr id="15" name="Content Placeholder 14"/>
          <p:cNvSpPr>
            <a:spLocks noGrp="1"/>
          </p:cNvSpPr>
          <p:nvPr>
            <p:ph idx="1"/>
          </p:nvPr>
        </p:nvSpPr>
        <p:spPr>
          <a:xfrm>
            <a:off x="1934496" y="3741726"/>
            <a:ext cx="1778188" cy="469292"/>
          </a:xfrm>
        </p:spPr>
        <p:txBody>
          <a:bodyPr/>
          <a:lstStyle/>
          <a:p>
            <a:pPr marL="0" indent="0">
              <a:buNone/>
            </a:pPr>
            <a:r>
              <a:rPr lang="en-US" sz="2400" dirty="0"/>
              <a:t>along </a:t>
            </a:r>
            <a:r>
              <a:rPr lang="en-US" sz="2400" i="1" dirty="0"/>
              <a:t>C </a:t>
            </a:r>
            <a:r>
              <a:rPr lang="en-US" sz="2400" dirty="0"/>
              <a:t>is</a:t>
            </a:r>
            <a:endParaRPr lang="en-IN" sz="2400" dirty="0"/>
          </a:p>
        </p:txBody>
      </p:sp>
      <p:graphicFrame>
        <p:nvGraphicFramePr>
          <p:cNvPr id="18" name="Object 17" descr="W = integral of start expression F times T d s end expression, for curve C = integral of start expression F of r of t times start fraction d r over d t end fraction d t, end expression, from a to b.">
            <a:extLst>
              <a:ext uri="{FF2B5EF4-FFF2-40B4-BE49-F238E27FC236}">
                <a16:creationId xmlns:a16="http://schemas.microsoft.com/office/drawing/2014/main" id="{B0F357AF-2C7B-44D8-A008-9D1168C94831}"/>
              </a:ext>
            </a:extLst>
          </p:cNvPr>
          <p:cNvGraphicFramePr>
            <a:graphicFrameLocks noChangeAspect="1"/>
          </p:cNvGraphicFramePr>
          <p:nvPr/>
        </p:nvGraphicFramePr>
        <p:xfrm>
          <a:off x="2338811" y="4597373"/>
          <a:ext cx="4838700" cy="825500"/>
        </p:xfrm>
        <a:graphic>
          <a:graphicData uri="http://schemas.openxmlformats.org/presentationml/2006/ole">
            <mc:AlternateContent xmlns:mc="http://schemas.openxmlformats.org/markup-compatibility/2006">
              <mc:Choice xmlns:v="urn:schemas-microsoft-com:vml" Requires="v">
                <p:oleObj spid="_x0000_s111645" name="Equation" r:id="rId9" imgW="4838400" imgH="825480" progId="Equation.DSMT4">
                  <p:embed/>
                </p:oleObj>
              </mc:Choice>
              <mc:Fallback>
                <p:oleObj name="Equation" r:id="rId9" imgW="4838400" imgH="825480" progId="Equation.DSMT4">
                  <p:embed/>
                  <p:pic>
                    <p:nvPicPr>
                      <p:cNvPr id="18" name="Object 17" descr="W = integral of start expression F times T d s end expression, for curve C = integral of start expression F of r of t times start fraction d r over d t end fraction d t, end expression, from a to b.">
                        <a:extLst>
                          <a:ext uri="{FF2B5EF4-FFF2-40B4-BE49-F238E27FC236}">
                            <a16:creationId xmlns:a16="http://schemas.microsoft.com/office/drawing/2014/main" id="{B0F357AF-2C7B-44D8-A008-9D1168C94831}"/>
                          </a:ext>
                        </a:extLst>
                      </p:cNvPr>
                      <p:cNvPicPr/>
                      <p:nvPr/>
                    </p:nvPicPr>
                    <p:blipFill>
                      <a:blip r:embed="rId10"/>
                      <a:stretch>
                        <a:fillRect/>
                      </a:stretch>
                    </p:blipFill>
                    <p:spPr>
                      <a:xfrm>
                        <a:off x="2338811" y="4597373"/>
                        <a:ext cx="4838700" cy="825500"/>
                      </a:xfrm>
                      <a:prstGeom prst="rect">
                        <a:avLst/>
                      </a:prstGeom>
                    </p:spPr>
                  </p:pic>
                </p:oleObj>
              </mc:Fallback>
            </mc:AlternateContent>
          </a:graphicData>
        </a:graphic>
      </p:graphicFrame>
    </p:spTree>
    <p:extLst>
      <p:ext uri="{BB962C8B-B14F-4D97-AF65-F5344CB8AC3E}">
        <p14:creationId xmlns:p14="http://schemas.microsoft.com/office/powerpoint/2010/main" val="33209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
            <a:ext cx="8229600" cy="1097280"/>
          </a:xfrm>
        </p:spPr>
        <p:txBody>
          <a:bodyPr/>
          <a:lstStyle/>
          <a:p>
            <a:r>
              <a:rPr lang="en-IN" sz="3400" dirty="0"/>
              <a:t>Line Integrals of Scalar Functions </a:t>
            </a:r>
            <a:r>
              <a:rPr lang="en-IN" sz="2000" b="0" dirty="0"/>
              <a:t>(2 of 6)</a:t>
            </a:r>
            <a:endParaRPr lang="en-IN" sz="3400" dirty="0"/>
          </a:p>
        </p:txBody>
      </p:sp>
      <p:sp>
        <p:nvSpPr>
          <p:cNvPr id="3" name="Content Placeholder 2"/>
          <p:cNvSpPr>
            <a:spLocks noGrp="1"/>
          </p:cNvSpPr>
          <p:nvPr>
            <p:ph idx="1"/>
          </p:nvPr>
        </p:nvSpPr>
        <p:spPr>
          <a:xfrm>
            <a:off x="689429" y="1600200"/>
            <a:ext cx="7162800" cy="457199"/>
          </a:xfrm>
        </p:spPr>
        <p:txBody>
          <a:bodyPr/>
          <a:lstStyle/>
          <a:p>
            <a:pPr marL="0" indent="0">
              <a:buNone/>
            </a:pPr>
            <a:r>
              <a:rPr lang="en-US" b="1" dirty="0"/>
              <a:t>Definition:</a:t>
            </a:r>
            <a:r>
              <a:rPr lang="en-US" dirty="0"/>
              <a:t> If </a:t>
            </a:r>
            <a:r>
              <a:rPr lang="en-US" i="1" dirty="0"/>
              <a:t>f </a:t>
            </a:r>
            <a:r>
              <a:rPr lang="en-US" dirty="0"/>
              <a:t>is defined on a curve C given</a:t>
            </a:r>
            <a:endParaRPr lang="en-IN" dirty="0"/>
          </a:p>
        </p:txBody>
      </p:sp>
      <p:sp>
        <p:nvSpPr>
          <p:cNvPr id="23" name="Content Placeholder 22"/>
          <p:cNvSpPr>
            <a:spLocks noGrp="1"/>
          </p:cNvSpPr>
          <p:nvPr>
            <p:ph idx="1"/>
          </p:nvPr>
        </p:nvSpPr>
        <p:spPr>
          <a:xfrm>
            <a:off x="689429" y="2136303"/>
            <a:ext cx="2888343" cy="507837"/>
          </a:xfrm>
        </p:spPr>
        <p:txBody>
          <a:bodyPr/>
          <a:lstStyle/>
          <a:p>
            <a:pPr marL="0" indent="0">
              <a:buNone/>
            </a:pPr>
            <a:r>
              <a:rPr lang="en-US" dirty="0"/>
              <a:t>parametrically by</a:t>
            </a:r>
            <a:endParaRPr lang="en-IN" dirty="0"/>
          </a:p>
        </p:txBody>
      </p:sp>
      <p:graphicFrame>
        <p:nvGraphicFramePr>
          <p:cNvPr id="24" name="Object 23" descr="r of t = f of t i + g of t j + h of t, k,&#10;"/>
          <p:cNvGraphicFramePr>
            <a:graphicFrameLocks noChangeAspect="1"/>
          </p:cNvGraphicFramePr>
          <p:nvPr/>
        </p:nvGraphicFramePr>
        <p:xfrm>
          <a:off x="3733800" y="2196925"/>
          <a:ext cx="3876102" cy="416477"/>
        </p:xfrm>
        <a:graphic>
          <a:graphicData uri="http://schemas.openxmlformats.org/presentationml/2006/ole">
            <mc:AlternateContent xmlns:mc="http://schemas.openxmlformats.org/markup-compatibility/2006">
              <mc:Choice xmlns:v="urn:schemas-microsoft-com:vml" Requires="v">
                <p:oleObj spid="_x0000_s85012" name="Equation" r:id="rId3" imgW="3759120" imgH="393480" progId="Equation.DSMT4">
                  <p:embed/>
                </p:oleObj>
              </mc:Choice>
              <mc:Fallback>
                <p:oleObj name="Equation" r:id="rId3" imgW="3759120" imgH="393480" progId="Equation.DSMT4">
                  <p:embed/>
                  <p:pic>
                    <p:nvPicPr>
                      <p:cNvPr id="24" name="Object 23" descr="r of t = f of t i + g of t j + h of t, k,&#10;"/>
                      <p:cNvPicPr/>
                      <p:nvPr/>
                    </p:nvPicPr>
                    <p:blipFill>
                      <a:blip r:embed="rId4"/>
                      <a:stretch>
                        <a:fillRect/>
                      </a:stretch>
                    </p:blipFill>
                    <p:spPr>
                      <a:xfrm>
                        <a:off x="3733800" y="2196925"/>
                        <a:ext cx="3876102" cy="416477"/>
                      </a:xfrm>
                      <a:prstGeom prst="rect">
                        <a:avLst/>
                      </a:prstGeom>
                    </p:spPr>
                  </p:pic>
                </p:oleObj>
              </mc:Fallback>
            </mc:AlternateContent>
          </a:graphicData>
        </a:graphic>
      </p:graphicFrame>
      <p:graphicFrame>
        <p:nvGraphicFramePr>
          <p:cNvPr id="25" name="Object 24" descr="a is less than or equal to t, and t is less than or equal to b,&#10;"/>
          <p:cNvGraphicFramePr>
            <a:graphicFrameLocks noChangeAspect="1"/>
          </p:cNvGraphicFramePr>
          <p:nvPr/>
        </p:nvGraphicFramePr>
        <p:xfrm>
          <a:off x="7725296" y="2171082"/>
          <a:ext cx="1041333" cy="390959"/>
        </p:xfrm>
        <a:graphic>
          <a:graphicData uri="http://schemas.openxmlformats.org/presentationml/2006/ole">
            <mc:AlternateContent xmlns:mc="http://schemas.openxmlformats.org/markup-compatibility/2006">
              <mc:Choice xmlns:v="urn:schemas-microsoft-com:vml" Requires="v">
                <p:oleObj spid="_x0000_s85013" name="Equation" r:id="rId5" imgW="1295280" imgH="368280" progId="Equation.DSMT4">
                  <p:embed/>
                </p:oleObj>
              </mc:Choice>
              <mc:Fallback>
                <p:oleObj name="Equation" r:id="rId5" imgW="1295280" imgH="368280" progId="Equation.DSMT4">
                  <p:embed/>
                  <p:pic>
                    <p:nvPicPr>
                      <p:cNvPr id="25" name="Object 24" descr="a is less than or equal to t, and t is less than or equal to b,&#10;"/>
                      <p:cNvPicPr/>
                      <p:nvPr/>
                    </p:nvPicPr>
                    <p:blipFill>
                      <a:blip r:embed="rId6"/>
                      <a:stretch>
                        <a:fillRect/>
                      </a:stretch>
                    </p:blipFill>
                    <p:spPr>
                      <a:xfrm>
                        <a:off x="7725296" y="2171082"/>
                        <a:ext cx="1041333" cy="390959"/>
                      </a:xfrm>
                      <a:prstGeom prst="rect">
                        <a:avLst/>
                      </a:prstGeom>
                    </p:spPr>
                  </p:pic>
                </p:oleObj>
              </mc:Fallback>
            </mc:AlternateContent>
          </a:graphicData>
        </a:graphic>
      </p:graphicFrame>
      <p:sp>
        <p:nvSpPr>
          <p:cNvPr id="27" name="Content Placeholder 26"/>
          <p:cNvSpPr>
            <a:spLocks noGrp="1"/>
          </p:cNvSpPr>
          <p:nvPr>
            <p:ph idx="1"/>
          </p:nvPr>
        </p:nvSpPr>
        <p:spPr>
          <a:xfrm>
            <a:off x="685800" y="2716874"/>
            <a:ext cx="5794829" cy="511068"/>
          </a:xfrm>
        </p:spPr>
        <p:txBody>
          <a:bodyPr/>
          <a:lstStyle/>
          <a:p>
            <a:pPr marL="0" indent="0">
              <a:buNone/>
            </a:pPr>
            <a:r>
              <a:rPr lang="en-US" dirty="0"/>
              <a:t>then the </a:t>
            </a:r>
            <a:r>
              <a:rPr lang="en-US" b="1" dirty="0"/>
              <a:t>line integral of </a:t>
            </a:r>
            <a:r>
              <a:rPr lang="en-US" b="1" i="1" dirty="0"/>
              <a:t>f </a:t>
            </a:r>
            <a:r>
              <a:rPr lang="en-US" b="1" dirty="0"/>
              <a:t>over </a:t>
            </a:r>
            <a:r>
              <a:rPr lang="en-US" b="1" i="1" dirty="0"/>
              <a:t>C </a:t>
            </a:r>
            <a:r>
              <a:rPr lang="en-US" dirty="0"/>
              <a:t>is</a:t>
            </a:r>
          </a:p>
        </p:txBody>
      </p:sp>
      <p:graphicFrame>
        <p:nvGraphicFramePr>
          <p:cNvPr id="28" name="Object 27" descr="integral of f of x, y, and z, d s, for curve C, = limit of start expression sum of start expression f of x sub k, y sub k, and z sub k, delta S sub k, end expression from k = 1 to n, end expression as n approaches infinity,">
            <a:extLst>
              <a:ext uri="{FF2B5EF4-FFF2-40B4-BE49-F238E27FC236}">
                <a16:creationId xmlns:a16="http://schemas.microsoft.com/office/drawing/2014/main" id="{88BD7CFA-FA8E-4DDA-AEE1-167B85943EC1}"/>
              </a:ext>
            </a:extLst>
          </p:cNvPr>
          <p:cNvGraphicFramePr>
            <a:graphicFrameLocks noChangeAspect="1"/>
          </p:cNvGraphicFramePr>
          <p:nvPr/>
        </p:nvGraphicFramePr>
        <p:xfrm>
          <a:off x="1374993" y="3499465"/>
          <a:ext cx="6851214" cy="1036318"/>
        </p:xfrm>
        <a:graphic>
          <a:graphicData uri="http://schemas.openxmlformats.org/presentationml/2006/ole">
            <mc:AlternateContent xmlns:mc="http://schemas.openxmlformats.org/markup-compatibility/2006">
              <mc:Choice xmlns:v="urn:schemas-microsoft-com:vml" Requires="v">
                <p:oleObj spid="_x0000_s85014" name="Equation" r:id="rId7" imgW="6045120" imgH="914400" progId="Equation.DSMT4">
                  <p:embed/>
                </p:oleObj>
              </mc:Choice>
              <mc:Fallback>
                <p:oleObj name="Equation" r:id="rId7" imgW="6045120" imgH="914400" progId="Equation.DSMT4">
                  <p:embed/>
                  <p:pic>
                    <p:nvPicPr>
                      <p:cNvPr id="28" name="Object 27" descr="integral of f of x, y, and z, d s, for curve C, = limit of start expression sum of start expression f of x sub k, y sub k, and z sub k, delta S sub k, end expression from k = 1 to n, end expression as n approaches infinity,">
                        <a:extLst>
                          <a:ext uri="{FF2B5EF4-FFF2-40B4-BE49-F238E27FC236}">
                            <a16:creationId xmlns:a16="http://schemas.microsoft.com/office/drawing/2014/main" id="{88BD7CFA-FA8E-4DDA-AEE1-167B85943EC1}"/>
                          </a:ext>
                        </a:extLst>
                      </p:cNvPr>
                      <p:cNvPicPr/>
                      <p:nvPr/>
                    </p:nvPicPr>
                    <p:blipFill>
                      <a:blip r:embed="rId8"/>
                      <a:stretch>
                        <a:fillRect/>
                      </a:stretch>
                    </p:blipFill>
                    <p:spPr>
                      <a:xfrm>
                        <a:off x="1374993" y="3499465"/>
                        <a:ext cx="6851214" cy="1036318"/>
                      </a:xfrm>
                      <a:prstGeom prst="rect">
                        <a:avLst/>
                      </a:prstGeom>
                    </p:spPr>
                  </p:pic>
                </p:oleObj>
              </mc:Fallback>
            </mc:AlternateContent>
          </a:graphicData>
        </a:graphic>
      </p:graphicFrame>
      <p:sp>
        <p:nvSpPr>
          <p:cNvPr id="30" name="Content Placeholder 29"/>
          <p:cNvSpPr>
            <a:spLocks noGrp="1"/>
          </p:cNvSpPr>
          <p:nvPr>
            <p:ph idx="1"/>
          </p:nvPr>
        </p:nvSpPr>
        <p:spPr>
          <a:xfrm>
            <a:off x="685800" y="5105400"/>
            <a:ext cx="4651829" cy="533400"/>
          </a:xfrm>
        </p:spPr>
        <p:txBody>
          <a:bodyPr/>
          <a:lstStyle/>
          <a:p>
            <a:pPr marL="0" indent="0">
              <a:buNone/>
            </a:pPr>
            <a:r>
              <a:rPr lang="en-US" dirty="0"/>
              <a:t>provided this limit exists.</a:t>
            </a:r>
            <a:endParaRPr lang="en-IN" dirty="0"/>
          </a:p>
        </p:txBody>
      </p:sp>
    </p:spTree>
    <p:extLst>
      <p:ext uri="{BB962C8B-B14F-4D97-AF65-F5344CB8AC3E}">
        <p14:creationId xmlns:p14="http://schemas.microsoft.com/office/powerpoint/2010/main" val="112788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Work Done by a Force over a Curve in Space </a:t>
            </a:r>
            <a:r>
              <a:rPr lang="en-US" sz="2000" b="0" dirty="0"/>
              <a:t>(4 of 7)</a:t>
            </a:r>
            <a:endParaRPr lang="en-IN" sz="3400" dirty="0"/>
          </a:p>
        </p:txBody>
      </p:sp>
      <p:sp>
        <p:nvSpPr>
          <p:cNvPr id="6" name="Content Placeholder 5"/>
          <p:cNvSpPr>
            <a:spLocks noGrp="1"/>
          </p:cNvSpPr>
          <p:nvPr>
            <p:ph idx="1"/>
          </p:nvPr>
        </p:nvSpPr>
        <p:spPr>
          <a:xfrm>
            <a:off x="457200" y="1600201"/>
            <a:ext cx="6781800" cy="457199"/>
          </a:xfrm>
        </p:spPr>
        <p:txBody>
          <a:bodyPr/>
          <a:lstStyle/>
          <a:p>
            <a:pPr marL="0" indent="0">
              <a:buNone/>
            </a:pPr>
            <a:r>
              <a:rPr lang="en-US" sz="2400" b="1" dirty="0"/>
              <a:t>Table</a:t>
            </a:r>
            <a:r>
              <a:rPr lang="en-US" sz="2400" dirty="0"/>
              <a:t> Different ways to write the work integral for</a:t>
            </a:r>
            <a:endParaRPr lang="en-IN" sz="2400" dirty="0"/>
          </a:p>
        </p:txBody>
      </p:sp>
      <p:graphicFrame>
        <p:nvGraphicFramePr>
          <p:cNvPr id="9" name="Object 8" descr="F = M i + N j + P k"/>
          <p:cNvGraphicFramePr>
            <a:graphicFrameLocks noChangeAspect="1"/>
          </p:cNvGraphicFramePr>
          <p:nvPr/>
        </p:nvGraphicFramePr>
        <p:xfrm>
          <a:off x="533400" y="2171700"/>
          <a:ext cx="2133600" cy="342900"/>
        </p:xfrm>
        <a:graphic>
          <a:graphicData uri="http://schemas.openxmlformats.org/presentationml/2006/ole">
            <mc:AlternateContent xmlns:mc="http://schemas.openxmlformats.org/markup-compatibility/2006">
              <mc:Choice xmlns:v="urn:schemas-microsoft-com:vml" Requires="v">
                <p:oleObj spid="_x0000_s112654" name="Equation" r:id="rId4" imgW="2133360" imgH="342720" progId="Equation.DSMT4">
                  <p:embed/>
                </p:oleObj>
              </mc:Choice>
              <mc:Fallback>
                <p:oleObj name="Equation" r:id="rId4" imgW="2133360" imgH="342720" progId="Equation.DSMT4">
                  <p:embed/>
                  <p:pic>
                    <p:nvPicPr>
                      <p:cNvPr id="9" name="Object 8" descr="F = M i + N j + P k"/>
                      <p:cNvPicPr/>
                      <p:nvPr/>
                    </p:nvPicPr>
                    <p:blipFill>
                      <a:blip r:embed="rId5"/>
                      <a:stretch>
                        <a:fillRect/>
                      </a:stretch>
                    </p:blipFill>
                    <p:spPr>
                      <a:xfrm>
                        <a:off x="533400" y="2171700"/>
                        <a:ext cx="2133600" cy="342900"/>
                      </a:xfrm>
                      <a:prstGeom prst="rect">
                        <a:avLst/>
                      </a:prstGeom>
                    </p:spPr>
                  </p:pic>
                </p:oleObj>
              </mc:Fallback>
            </mc:AlternateContent>
          </a:graphicData>
        </a:graphic>
      </p:graphicFrame>
      <p:sp>
        <p:nvSpPr>
          <p:cNvPr id="7" name="Content Placeholder 6"/>
          <p:cNvSpPr>
            <a:spLocks noGrp="1"/>
          </p:cNvSpPr>
          <p:nvPr>
            <p:ph idx="13"/>
          </p:nvPr>
        </p:nvSpPr>
        <p:spPr>
          <a:xfrm>
            <a:off x="2743200" y="2116011"/>
            <a:ext cx="2438400" cy="398589"/>
          </a:xfrm>
        </p:spPr>
        <p:txBody>
          <a:bodyPr/>
          <a:lstStyle/>
          <a:p>
            <a:pPr marL="0" indent="0">
              <a:buNone/>
            </a:pPr>
            <a:r>
              <a:rPr lang="en-IN" sz="2400" dirty="0"/>
              <a:t>over the curve </a:t>
            </a:r>
            <a:r>
              <a:rPr lang="en-IN" sz="2400" i="1" dirty="0"/>
              <a:t>C</a:t>
            </a:r>
            <a:r>
              <a:rPr lang="en-IN" sz="2400" dirty="0"/>
              <a:t>:</a:t>
            </a:r>
          </a:p>
        </p:txBody>
      </p:sp>
      <p:graphicFrame>
        <p:nvGraphicFramePr>
          <p:cNvPr id="10" name="Object 9" descr="r of t = g of t i + h of t, j + k of t, k, a is less than or equal to t and t is less than or equal to b"/>
          <p:cNvGraphicFramePr>
            <a:graphicFrameLocks noChangeAspect="1"/>
          </p:cNvGraphicFramePr>
          <p:nvPr/>
        </p:nvGraphicFramePr>
        <p:xfrm>
          <a:off x="596900" y="2667000"/>
          <a:ext cx="4279900" cy="342900"/>
        </p:xfrm>
        <a:graphic>
          <a:graphicData uri="http://schemas.openxmlformats.org/presentationml/2006/ole">
            <mc:AlternateContent xmlns:mc="http://schemas.openxmlformats.org/markup-compatibility/2006">
              <mc:Choice xmlns:v="urn:schemas-microsoft-com:vml" Requires="v">
                <p:oleObj spid="_x0000_s112655" name="Equation" r:id="rId6" imgW="4279680" imgH="342720" progId="Equation.DSMT4">
                  <p:embed/>
                </p:oleObj>
              </mc:Choice>
              <mc:Fallback>
                <p:oleObj name="Equation" r:id="rId6" imgW="4279680" imgH="342720" progId="Equation.DSMT4">
                  <p:embed/>
                  <p:pic>
                    <p:nvPicPr>
                      <p:cNvPr id="10" name="Object 9" descr="r of t = g of t i + h of t, j + k of t, k, a is less than or equal to t and t is less than or equal to b"/>
                      <p:cNvPicPr/>
                      <p:nvPr/>
                    </p:nvPicPr>
                    <p:blipFill>
                      <a:blip r:embed="rId7"/>
                      <a:stretch>
                        <a:fillRect/>
                      </a:stretch>
                    </p:blipFill>
                    <p:spPr>
                      <a:xfrm>
                        <a:off x="596900" y="2667000"/>
                        <a:ext cx="4279900" cy="342900"/>
                      </a:xfrm>
                      <a:prstGeom prst="rect">
                        <a:avLst/>
                      </a:prstGeom>
                    </p:spPr>
                  </p:pic>
                </p:oleObj>
              </mc:Fallback>
            </mc:AlternateContent>
          </a:graphicData>
        </a:graphic>
      </p:graphicFrame>
      <p:pic>
        <p:nvPicPr>
          <p:cNvPr id="11" name="Content Placeholder 10" descr="A table displays different ways to write the work integral for F over the curve C. For long description in Notes pane, press F6."/>
          <p:cNvPicPr>
            <a:picLocks noGrp="1" noChangeAspect="1"/>
          </p:cNvPicPr>
          <p:nvPr>
            <p:ph idx="14"/>
          </p:nvPr>
        </p:nvPicPr>
        <p:blipFill>
          <a:blip r:embed="rId8" cstate="print">
            <a:extLst>
              <a:ext uri="{28A0092B-C50C-407E-A947-70E740481C1C}">
                <a14:useLocalDpi xmlns:a14="http://schemas.microsoft.com/office/drawing/2010/main" val="0"/>
              </a:ext>
            </a:extLst>
          </a:blip>
          <a:stretch>
            <a:fillRect/>
          </a:stretch>
        </p:blipFill>
        <p:spPr>
          <a:xfrm>
            <a:off x="1644212" y="3140191"/>
            <a:ext cx="5855575" cy="2955809"/>
          </a:xfrm>
        </p:spPr>
      </p:pic>
    </p:spTree>
    <p:extLst>
      <p:ext uri="{BB962C8B-B14F-4D97-AF65-F5344CB8AC3E}">
        <p14:creationId xmlns:p14="http://schemas.microsoft.com/office/powerpoint/2010/main" val="722824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97280"/>
          </a:xfrm>
        </p:spPr>
        <p:txBody>
          <a:bodyPr/>
          <a:lstStyle/>
          <a:p>
            <a:r>
              <a:rPr lang="en-US" sz="3400" dirty="0"/>
              <a:t>Work Done by a Force over a Curve in Space </a:t>
            </a:r>
            <a:r>
              <a:rPr lang="en-US" sz="2000" b="0" dirty="0"/>
              <a:t>(5 of 7)</a:t>
            </a:r>
            <a:endParaRPr lang="en-IN" sz="3400" dirty="0"/>
          </a:p>
        </p:txBody>
      </p:sp>
      <p:pic>
        <p:nvPicPr>
          <p:cNvPr id="6" name="Content Placeholder 5" descr="The graph of r of t = t i + t squared j + t cubed k is a concave up increasing curve. The curve starts from (0, 0, 0) and ends at (1, 1, 1). ">
            <a:extLst>
              <a:ext uri="{FF2B5EF4-FFF2-40B4-BE49-F238E27FC236}">
                <a16:creationId xmlns:a16="http://schemas.microsoft.com/office/drawing/2014/main" id="{F385FA2A-B2E5-4F21-BA46-2B2EABEA92DC}"/>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702179" y="1545854"/>
            <a:ext cx="3851021" cy="3609598"/>
          </a:xfrm>
        </p:spPr>
      </p:pic>
      <p:sp>
        <p:nvSpPr>
          <p:cNvPr id="3" name="Content Placeholder 2"/>
          <p:cNvSpPr>
            <a:spLocks noGrp="1"/>
          </p:cNvSpPr>
          <p:nvPr>
            <p:ph idx="1"/>
          </p:nvPr>
        </p:nvSpPr>
        <p:spPr>
          <a:xfrm>
            <a:off x="457200" y="5638801"/>
            <a:ext cx="4953000" cy="533399"/>
          </a:xfrm>
        </p:spPr>
        <p:txBody>
          <a:bodyPr/>
          <a:lstStyle/>
          <a:p>
            <a:pPr marL="0" indent="0">
              <a:buNone/>
            </a:pPr>
            <a:r>
              <a:rPr lang="en-US" dirty="0"/>
              <a:t>The curve in the next Example.</a:t>
            </a:r>
            <a:endParaRPr lang="en-IN" dirty="0"/>
          </a:p>
        </p:txBody>
      </p:sp>
    </p:spTree>
    <p:extLst>
      <p:ext uri="{BB962C8B-B14F-4D97-AF65-F5344CB8AC3E}">
        <p14:creationId xmlns:p14="http://schemas.microsoft.com/office/powerpoint/2010/main" val="3575286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Work Done by a Force over a Curve in Space </a:t>
            </a:r>
            <a:r>
              <a:rPr lang="en-US" sz="2000" b="0" dirty="0"/>
              <a:t>(6 of 7)</a:t>
            </a:r>
            <a:endParaRPr lang="en-IN" sz="3400" dirty="0"/>
          </a:p>
        </p:txBody>
      </p:sp>
      <p:sp>
        <p:nvSpPr>
          <p:cNvPr id="3" name="Content Placeholder 2"/>
          <p:cNvSpPr>
            <a:spLocks noGrp="1"/>
          </p:cNvSpPr>
          <p:nvPr>
            <p:ph idx="1"/>
          </p:nvPr>
        </p:nvSpPr>
        <p:spPr>
          <a:xfrm>
            <a:off x="457200" y="1600200"/>
            <a:ext cx="7135257" cy="457199"/>
          </a:xfrm>
        </p:spPr>
        <p:txBody>
          <a:bodyPr/>
          <a:lstStyle/>
          <a:p>
            <a:pPr marL="0" indent="0">
              <a:buNone/>
            </a:pPr>
            <a:r>
              <a:rPr lang="en-US" sz="2600" b="1" dirty="0"/>
              <a:t>Example: </a:t>
            </a:r>
            <a:r>
              <a:rPr lang="en-US" sz="2600" dirty="0"/>
              <a:t>Find the work done by the force field</a:t>
            </a:r>
            <a:endParaRPr lang="en-IN" sz="2600" dirty="0"/>
          </a:p>
        </p:txBody>
      </p:sp>
      <p:graphicFrame>
        <p:nvGraphicFramePr>
          <p:cNvPr id="22" name="Object 21" descr="F = left parenthesis y minus x squared right parenthesis, i + left parenthesis z minus y squared right parenthesis, j + left parenthesis x minus z squared right parenthesis, k">
            <a:extLst>
              <a:ext uri="{FF2B5EF4-FFF2-40B4-BE49-F238E27FC236}">
                <a16:creationId xmlns:a16="http://schemas.microsoft.com/office/drawing/2014/main" id="{D96D5207-AF45-4159-B6C1-C2703FF80555}"/>
              </a:ext>
            </a:extLst>
          </p:cNvPr>
          <p:cNvGraphicFramePr>
            <a:graphicFrameLocks noChangeAspect="1"/>
          </p:cNvGraphicFramePr>
          <p:nvPr/>
        </p:nvGraphicFramePr>
        <p:xfrm>
          <a:off x="475940" y="2140075"/>
          <a:ext cx="4030903" cy="397706"/>
        </p:xfrm>
        <a:graphic>
          <a:graphicData uri="http://schemas.openxmlformats.org/presentationml/2006/ole">
            <mc:AlternateContent xmlns:mc="http://schemas.openxmlformats.org/markup-compatibility/2006">
              <mc:Choice xmlns:v="urn:schemas-microsoft-com:vml" Requires="v">
                <p:oleObj spid="_x0000_s113708" name="Equation" r:id="rId3" imgW="5168880" imgH="507960" progId="Equation.DSMT4">
                  <p:embed/>
                </p:oleObj>
              </mc:Choice>
              <mc:Fallback>
                <p:oleObj name="Equation" r:id="rId3" imgW="5168880" imgH="507960" progId="Equation.DSMT4">
                  <p:embed/>
                  <p:pic>
                    <p:nvPicPr>
                      <p:cNvPr id="22" name="Object 21" descr="F = left parenthesis y minus x squared right parenthesis, i + left parenthesis z minus y squared right parenthesis, j + left parenthesis x minus z squared right parenthesis, k">
                        <a:extLst>
                          <a:ext uri="{FF2B5EF4-FFF2-40B4-BE49-F238E27FC236}">
                            <a16:creationId xmlns:a16="http://schemas.microsoft.com/office/drawing/2014/main" id="{D96D5207-AF45-4159-B6C1-C2703FF80555}"/>
                          </a:ext>
                        </a:extLst>
                      </p:cNvPr>
                      <p:cNvPicPr/>
                      <p:nvPr/>
                    </p:nvPicPr>
                    <p:blipFill>
                      <a:blip r:embed="rId4"/>
                      <a:stretch>
                        <a:fillRect/>
                      </a:stretch>
                    </p:blipFill>
                    <p:spPr>
                      <a:xfrm>
                        <a:off x="475940" y="2140075"/>
                        <a:ext cx="4030903" cy="397706"/>
                      </a:xfrm>
                      <a:prstGeom prst="rect">
                        <a:avLst/>
                      </a:prstGeom>
                    </p:spPr>
                  </p:pic>
                </p:oleObj>
              </mc:Fallback>
            </mc:AlternateContent>
          </a:graphicData>
        </a:graphic>
      </p:graphicFrame>
      <p:sp>
        <p:nvSpPr>
          <p:cNvPr id="24" name="Content Placeholder 23"/>
          <p:cNvSpPr>
            <a:spLocks noGrp="1"/>
          </p:cNvSpPr>
          <p:nvPr>
            <p:ph idx="1"/>
          </p:nvPr>
        </p:nvSpPr>
        <p:spPr>
          <a:xfrm>
            <a:off x="4637315" y="2110328"/>
            <a:ext cx="3897085" cy="457200"/>
          </a:xfrm>
        </p:spPr>
        <p:txBody>
          <a:bodyPr/>
          <a:lstStyle/>
          <a:p>
            <a:pPr marL="0" indent="0">
              <a:buNone/>
            </a:pPr>
            <a:r>
              <a:rPr lang="en-US" sz="2600" dirty="0"/>
              <a:t>in moving an object along</a:t>
            </a:r>
            <a:endParaRPr lang="en-IN" sz="2600" dirty="0"/>
          </a:p>
        </p:txBody>
      </p:sp>
      <p:sp>
        <p:nvSpPr>
          <p:cNvPr id="26" name="Content Placeholder 25"/>
          <p:cNvSpPr>
            <a:spLocks noGrp="1"/>
          </p:cNvSpPr>
          <p:nvPr>
            <p:ph idx="1"/>
          </p:nvPr>
        </p:nvSpPr>
        <p:spPr>
          <a:xfrm>
            <a:off x="457200" y="2591430"/>
            <a:ext cx="1514819" cy="457200"/>
          </a:xfrm>
        </p:spPr>
        <p:txBody>
          <a:bodyPr/>
          <a:lstStyle/>
          <a:p>
            <a:pPr marL="0" indent="0">
              <a:buNone/>
            </a:pPr>
            <a:r>
              <a:rPr lang="en-US" sz="2600" dirty="0"/>
              <a:t>the curve</a:t>
            </a:r>
            <a:endParaRPr lang="en-IN" sz="2600" dirty="0"/>
          </a:p>
        </p:txBody>
      </p:sp>
      <p:graphicFrame>
        <p:nvGraphicFramePr>
          <p:cNvPr id="27" name="Object 26" descr="r of t = t i + t squared j + t cubed k, 0 is less than or equal to t and t is less than or equal to 1,">
            <a:extLst>
              <a:ext uri="{FF2B5EF4-FFF2-40B4-BE49-F238E27FC236}">
                <a16:creationId xmlns:a16="http://schemas.microsoft.com/office/drawing/2014/main" id="{EF796A48-6360-48ED-8038-E51522C6B564}"/>
              </a:ext>
            </a:extLst>
          </p:cNvPr>
          <p:cNvGraphicFramePr>
            <a:graphicFrameLocks noChangeAspect="1"/>
          </p:cNvGraphicFramePr>
          <p:nvPr/>
        </p:nvGraphicFramePr>
        <p:xfrm>
          <a:off x="2048961" y="2624520"/>
          <a:ext cx="3474539" cy="420046"/>
        </p:xfrm>
        <a:graphic>
          <a:graphicData uri="http://schemas.openxmlformats.org/presentationml/2006/ole">
            <mc:AlternateContent xmlns:mc="http://schemas.openxmlformats.org/markup-compatibility/2006">
              <mc:Choice xmlns:v="urn:schemas-microsoft-com:vml" Requires="v">
                <p:oleObj spid="_x0000_s113709" name="Equation" r:id="rId5" imgW="3987720" imgH="482400" progId="Equation.DSMT4">
                  <p:embed/>
                </p:oleObj>
              </mc:Choice>
              <mc:Fallback>
                <p:oleObj name="Equation" r:id="rId5" imgW="3987720" imgH="482400" progId="Equation.DSMT4">
                  <p:embed/>
                  <p:pic>
                    <p:nvPicPr>
                      <p:cNvPr id="27" name="Object 26" descr="r of t = t i + t squared j + t cubed k, 0 is less than or equal to t and t is less than or equal to 1,">
                        <a:extLst>
                          <a:ext uri="{FF2B5EF4-FFF2-40B4-BE49-F238E27FC236}">
                            <a16:creationId xmlns:a16="http://schemas.microsoft.com/office/drawing/2014/main" id="{EF796A48-6360-48ED-8038-E51522C6B564}"/>
                          </a:ext>
                        </a:extLst>
                      </p:cNvPr>
                      <p:cNvPicPr/>
                      <p:nvPr/>
                    </p:nvPicPr>
                    <p:blipFill>
                      <a:blip r:embed="rId6"/>
                      <a:stretch>
                        <a:fillRect/>
                      </a:stretch>
                    </p:blipFill>
                    <p:spPr>
                      <a:xfrm>
                        <a:off x="2048961" y="2624520"/>
                        <a:ext cx="3474539" cy="420046"/>
                      </a:xfrm>
                      <a:prstGeom prst="rect">
                        <a:avLst/>
                      </a:prstGeom>
                    </p:spPr>
                  </p:pic>
                </p:oleObj>
              </mc:Fallback>
            </mc:AlternateContent>
          </a:graphicData>
        </a:graphic>
      </p:graphicFrame>
      <p:sp>
        <p:nvSpPr>
          <p:cNvPr id="29" name="Content Placeholder 28"/>
          <p:cNvSpPr>
            <a:spLocks noGrp="1"/>
          </p:cNvSpPr>
          <p:nvPr>
            <p:ph idx="1"/>
          </p:nvPr>
        </p:nvSpPr>
        <p:spPr>
          <a:xfrm>
            <a:off x="5689601" y="2632753"/>
            <a:ext cx="851735" cy="462987"/>
          </a:xfrm>
        </p:spPr>
        <p:txBody>
          <a:bodyPr/>
          <a:lstStyle/>
          <a:p>
            <a:pPr marL="0" indent="0">
              <a:buNone/>
            </a:pPr>
            <a:r>
              <a:rPr lang="en-US" sz="2600" dirty="0"/>
              <a:t>from</a:t>
            </a:r>
          </a:p>
        </p:txBody>
      </p:sp>
      <p:sp>
        <p:nvSpPr>
          <p:cNvPr id="31" name="Content Placeholder 30"/>
          <p:cNvSpPr>
            <a:spLocks noGrp="1"/>
          </p:cNvSpPr>
          <p:nvPr>
            <p:ph idx="1"/>
          </p:nvPr>
        </p:nvSpPr>
        <p:spPr>
          <a:xfrm>
            <a:off x="457200" y="3101558"/>
            <a:ext cx="3124200" cy="477845"/>
          </a:xfrm>
        </p:spPr>
        <p:txBody>
          <a:bodyPr/>
          <a:lstStyle/>
          <a:p>
            <a:pPr marL="0" indent="0">
              <a:buNone/>
            </a:pPr>
            <a:r>
              <a:rPr lang="en-US" sz="2600" dirty="0"/>
              <a:t>(0, 0, 0) to (1, 1, 1).</a:t>
            </a:r>
          </a:p>
        </p:txBody>
      </p:sp>
      <p:sp>
        <p:nvSpPr>
          <p:cNvPr id="33" name="Content Placeholder 32"/>
          <p:cNvSpPr>
            <a:spLocks noGrp="1"/>
          </p:cNvSpPr>
          <p:nvPr>
            <p:ph idx="1"/>
          </p:nvPr>
        </p:nvSpPr>
        <p:spPr>
          <a:xfrm>
            <a:off x="475940" y="3807152"/>
            <a:ext cx="6400800" cy="456376"/>
          </a:xfrm>
        </p:spPr>
        <p:txBody>
          <a:bodyPr/>
          <a:lstStyle/>
          <a:p>
            <a:pPr marL="0" indent="0">
              <a:buNone/>
            </a:pPr>
            <a:r>
              <a:rPr lang="en-US" sz="2600" b="1" dirty="0"/>
              <a:t>Solution: </a:t>
            </a:r>
            <a:r>
              <a:rPr lang="en-US" sz="2600" dirty="0"/>
              <a:t>First we evaluate </a:t>
            </a:r>
            <a:r>
              <a:rPr lang="en-US" sz="2600" b="1" dirty="0"/>
              <a:t>F </a:t>
            </a:r>
            <a:r>
              <a:rPr lang="en-US" sz="2600" dirty="0"/>
              <a:t>on the curve</a:t>
            </a:r>
            <a:endParaRPr lang="en-IN" sz="2600" dirty="0"/>
          </a:p>
        </p:txBody>
      </p:sp>
      <p:graphicFrame>
        <p:nvGraphicFramePr>
          <p:cNvPr id="35" name="Object 34" descr="r of t,"/>
          <p:cNvGraphicFramePr>
            <a:graphicFrameLocks noChangeAspect="1"/>
          </p:cNvGraphicFramePr>
          <p:nvPr/>
        </p:nvGraphicFramePr>
        <p:xfrm>
          <a:off x="6969002" y="3850694"/>
          <a:ext cx="623455" cy="357909"/>
        </p:xfrm>
        <a:graphic>
          <a:graphicData uri="http://schemas.openxmlformats.org/presentationml/2006/ole">
            <mc:AlternateContent xmlns:mc="http://schemas.openxmlformats.org/markup-compatibility/2006">
              <mc:Choice xmlns:v="urn:schemas-microsoft-com:vml" Requires="v">
                <p:oleObj spid="_x0000_s113710" name="Equation" r:id="rId7" imgW="685800" imgH="393480" progId="Equation.DSMT4">
                  <p:embed/>
                </p:oleObj>
              </mc:Choice>
              <mc:Fallback>
                <p:oleObj name="Equation" r:id="rId7" imgW="685800" imgH="393480" progId="Equation.DSMT4">
                  <p:embed/>
                  <p:pic>
                    <p:nvPicPr>
                      <p:cNvPr id="35" name="Object 34" descr="r of t,"/>
                      <p:cNvPicPr/>
                      <p:nvPr/>
                    </p:nvPicPr>
                    <p:blipFill>
                      <a:blip r:embed="rId8"/>
                      <a:stretch>
                        <a:fillRect/>
                      </a:stretch>
                    </p:blipFill>
                    <p:spPr>
                      <a:xfrm>
                        <a:off x="6969002" y="3850694"/>
                        <a:ext cx="623455" cy="357909"/>
                      </a:xfrm>
                      <a:prstGeom prst="rect">
                        <a:avLst/>
                      </a:prstGeom>
                    </p:spPr>
                  </p:pic>
                </p:oleObj>
              </mc:Fallback>
            </mc:AlternateContent>
          </a:graphicData>
        </a:graphic>
      </p:graphicFrame>
      <p:graphicFrame>
        <p:nvGraphicFramePr>
          <p:cNvPr id="36" name="Object 35" descr="F = left parenthesis y minus x squared right parenthesis, i + left parenthesis z minus y squared right parenthesis, j + left parenthesis x minus z squared right parenthesis, k">
            <a:extLst>
              <a:ext uri="{FF2B5EF4-FFF2-40B4-BE49-F238E27FC236}">
                <a16:creationId xmlns:a16="http://schemas.microsoft.com/office/drawing/2014/main" id="{96D046C6-299D-48AF-B128-C5E3F516B299}"/>
              </a:ext>
            </a:extLst>
          </p:cNvPr>
          <p:cNvGraphicFramePr>
            <a:graphicFrameLocks noChangeAspect="1"/>
          </p:cNvGraphicFramePr>
          <p:nvPr/>
        </p:nvGraphicFramePr>
        <p:xfrm>
          <a:off x="2576123" y="4342977"/>
          <a:ext cx="4122383" cy="405276"/>
        </p:xfrm>
        <a:graphic>
          <a:graphicData uri="http://schemas.openxmlformats.org/presentationml/2006/ole">
            <mc:AlternateContent xmlns:mc="http://schemas.openxmlformats.org/markup-compatibility/2006">
              <mc:Choice xmlns:v="urn:schemas-microsoft-com:vml" Requires="v">
                <p:oleObj spid="_x0000_s113711" name="Equation" r:id="rId9" imgW="5168880" imgH="507960" progId="Equation.DSMT4">
                  <p:embed/>
                </p:oleObj>
              </mc:Choice>
              <mc:Fallback>
                <p:oleObj name="Equation" r:id="rId9" imgW="5168880" imgH="507960" progId="Equation.DSMT4">
                  <p:embed/>
                  <p:pic>
                    <p:nvPicPr>
                      <p:cNvPr id="36" name="Object 35" descr="F = left parenthesis y minus x squared right parenthesis, i + left parenthesis z minus y squared right parenthesis, j + left parenthesis x minus z squared right parenthesis, k">
                        <a:extLst>
                          <a:ext uri="{FF2B5EF4-FFF2-40B4-BE49-F238E27FC236}">
                            <a16:creationId xmlns:a16="http://schemas.microsoft.com/office/drawing/2014/main" id="{96D046C6-299D-48AF-B128-C5E3F516B299}"/>
                          </a:ext>
                        </a:extLst>
                      </p:cNvPr>
                      <p:cNvPicPr/>
                      <p:nvPr/>
                    </p:nvPicPr>
                    <p:blipFill>
                      <a:blip r:embed="rId10"/>
                      <a:stretch>
                        <a:fillRect/>
                      </a:stretch>
                    </p:blipFill>
                    <p:spPr>
                      <a:xfrm>
                        <a:off x="2576123" y="4342977"/>
                        <a:ext cx="4122383" cy="405276"/>
                      </a:xfrm>
                      <a:prstGeom prst="rect">
                        <a:avLst/>
                      </a:prstGeom>
                    </p:spPr>
                  </p:pic>
                </p:oleObj>
              </mc:Fallback>
            </mc:AlternateContent>
          </a:graphicData>
        </a:graphic>
      </p:graphicFrame>
      <p:graphicFrame>
        <p:nvGraphicFramePr>
          <p:cNvPr id="37" name="Object 36" descr="equals left parenthesis t squared minus t squared right parenthesis, i + left parenthesis t cubed minus t to the fourth power right parenthesis, j + left parenthesis t minus t to the sixth power right parenthesis, k.">
            <a:extLst>
              <a:ext uri="{FF2B5EF4-FFF2-40B4-BE49-F238E27FC236}">
                <a16:creationId xmlns:a16="http://schemas.microsoft.com/office/drawing/2014/main" id="{4E877B49-9C34-4804-A813-703E41DDA784}"/>
              </a:ext>
            </a:extLst>
          </p:cNvPr>
          <p:cNvGraphicFramePr>
            <a:graphicFrameLocks noChangeAspect="1"/>
          </p:cNvGraphicFramePr>
          <p:nvPr/>
        </p:nvGraphicFramePr>
        <p:xfrm>
          <a:off x="2833977" y="4876314"/>
          <a:ext cx="3707359" cy="405276"/>
        </p:xfrm>
        <a:graphic>
          <a:graphicData uri="http://schemas.openxmlformats.org/presentationml/2006/ole">
            <mc:AlternateContent xmlns:mc="http://schemas.openxmlformats.org/markup-compatibility/2006">
              <mc:Choice xmlns:v="urn:schemas-microsoft-com:vml" Requires="v">
                <p:oleObj spid="_x0000_s113712" name="Equation" r:id="rId11" imgW="4647960" imgH="507960" progId="Equation.DSMT4">
                  <p:embed/>
                </p:oleObj>
              </mc:Choice>
              <mc:Fallback>
                <p:oleObj name="Equation" r:id="rId11" imgW="4647960" imgH="507960" progId="Equation.DSMT4">
                  <p:embed/>
                  <p:pic>
                    <p:nvPicPr>
                      <p:cNvPr id="37" name="Object 36" descr="equals left parenthesis t squared minus t squared right parenthesis, i + left parenthesis t cubed minus t to the fourth power right parenthesis, j + left parenthesis t minus t to the sixth power right parenthesis, k.">
                        <a:extLst>
                          <a:ext uri="{FF2B5EF4-FFF2-40B4-BE49-F238E27FC236}">
                            <a16:creationId xmlns:a16="http://schemas.microsoft.com/office/drawing/2014/main" id="{4E877B49-9C34-4804-A813-703E41DDA784}"/>
                          </a:ext>
                        </a:extLst>
                      </p:cNvPr>
                      <p:cNvPicPr/>
                      <p:nvPr/>
                    </p:nvPicPr>
                    <p:blipFill>
                      <a:blip r:embed="rId12"/>
                      <a:stretch>
                        <a:fillRect/>
                      </a:stretch>
                    </p:blipFill>
                    <p:spPr>
                      <a:xfrm>
                        <a:off x="2833977" y="4876314"/>
                        <a:ext cx="3707359" cy="405276"/>
                      </a:xfrm>
                      <a:prstGeom prst="rect">
                        <a:avLst/>
                      </a:prstGeom>
                    </p:spPr>
                  </p:pic>
                </p:oleObj>
              </mc:Fallback>
            </mc:AlternateContent>
          </a:graphicData>
        </a:graphic>
      </p:graphicFrame>
      <p:sp>
        <p:nvSpPr>
          <p:cNvPr id="39" name="Content Placeholder 38"/>
          <p:cNvSpPr>
            <a:spLocks noGrp="1"/>
          </p:cNvSpPr>
          <p:nvPr>
            <p:ph idx="1"/>
          </p:nvPr>
        </p:nvSpPr>
        <p:spPr>
          <a:xfrm>
            <a:off x="457200" y="5471250"/>
            <a:ext cx="2057400" cy="454205"/>
          </a:xfrm>
        </p:spPr>
        <p:txBody>
          <a:bodyPr/>
          <a:lstStyle/>
          <a:p>
            <a:pPr marL="0" indent="0">
              <a:buNone/>
            </a:pPr>
            <a:r>
              <a:rPr lang="en-US" sz="2600" dirty="0"/>
              <a:t>Then we find</a:t>
            </a:r>
            <a:endParaRPr lang="en-IN" sz="2600" dirty="0"/>
          </a:p>
        </p:txBody>
      </p:sp>
      <p:graphicFrame>
        <p:nvGraphicFramePr>
          <p:cNvPr id="40" name="Object 39" descr="start fraction d r over d t end fraction,"/>
          <p:cNvGraphicFramePr>
            <a:graphicFrameLocks noChangeAspect="1"/>
          </p:cNvGraphicFramePr>
          <p:nvPr/>
        </p:nvGraphicFramePr>
        <p:xfrm>
          <a:off x="2572656" y="5327902"/>
          <a:ext cx="451323" cy="692727"/>
        </p:xfrm>
        <a:graphic>
          <a:graphicData uri="http://schemas.openxmlformats.org/presentationml/2006/ole">
            <mc:AlternateContent xmlns:mc="http://schemas.openxmlformats.org/markup-compatibility/2006">
              <mc:Choice xmlns:v="urn:schemas-microsoft-com:vml" Requires="v">
                <p:oleObj spid="_x0000_s113713" name="Equation" r:id="rId13" imgW="545760" imgH="838080" progId="Equation.DSMT4">
                  <p:embed/>
                </p:oleObj>
              </mc:Choice>
              <mc:Fallback>
                <p:oleObj name="Equation" r:id="rId13" imgW="545760" imgH="838080" progId="Equation.DSMT4">
                  <p:embed/>
                  <p:pic>
                    <p:nvPicPr>
                      <p:cNvPr id="40" name="Object 39" descr="start fraction d r over d t end fraction,"/>
                      <p:cNvPicPr/>
                      <p:nvPr/>
                    </p:nvPicPr>
                    <p:blipFill>
                      <a:blip r:embed="rId14"/>
                      <a:stretch>
                        <a:fillRect/>
                      </a:stretch>
                    </p:blipFill>
                    <p:spPr>
                      <a:xfrm>
                        <a:off x="2572656" y="5327902"/>
                        <a:ext cx="451323" cy="692727"/>
                      </a:xfrm>
                      <a:prstGeom prst="rect">
                        <a:avLst/>
                      </a:prstGeom>
                    </p:spPr>
                  </p:pic>
                </p:oleObj>
              </mc:Fallback>
            </mc:AlternateContent>
          </a:graphicData>
        </a:graphic>
      </p:graphicFrame>
      <p:graphicFrame>
        <p:nvGraphicFramePr>
          <p:cNvPr id="41" name="Object 40" descr="start fraction d r over d t end fraction = start fraction d over d t end fraction left parenthesis t i + t squared j + t cubed k right parenthesis = i + 2 t j + 3 t squared k.">
            <a:extLst>
              <a:ext uri="{FF2B5EF4-FFF2-40B4-BE49-F238E27FC236}">
                <a16:creationId xmlns:a16="http://schemas.microsoft.com/office/drawing/2014/main" id="{0DC66525-64B3-41C2-AE87-83C5DEC963B2}"/>
              </a:ext>
            </a:extLst>
          </p:cNvPr>
          <p:cNvGraphicFramePr>
            <a:graphicFrameLocks noChangeAspect="1"/>
          </p:cNvGraphicFramePr>
          <p:nvPr/>
        </p:nvGraphicFramePr>
        <p:xfrm>
          <a:off x="3887119" y="5575473"/>
          <a:ext cx="4425917" cy="699962"/>
        </p:xfrm>
        <a:graphic>
          <a:graphicData uri="http://schemas.openxmlformats.org/presentationml/2006/ole">
            <mc:AlternateContent xmlns:mc="http://schemas.openxmlformats.org/markup-compatibility/2006">
              <mc:Choice xmlns:v="urn:schemas-microsoft-com:vml" Requires="v">
                <p:oleObj spid="_x0000_s113714" name="Equation" r:id="rId15" imgW="5219640" imgH="825480" progId="Equation.DSMT4">
                  <p:embed/>
                </p:oleObj>
              </mc:Choice>
              <mc:Fallback>
                <p:oleObj name="Equation" r:id="rId15" imgW="5219640" imgH="825480" progId="Equation.DSMT4">
                  <p:embed/>
                  <p:pic>
                    <p:nvPicPr>
                      <p:cNvPr id="41" name="Object 40" descr="start fraction d r over d t end fraction = start fraction d over d t end fraction left parenthesis t i + t squared j + t cubed k right parenthesis = i + 2 t j + 3 t squared k.">
                        <a:extLst>
                          <a:ext uri="{FF2B5EF4-FFF2-40B4-BE49-F238E27FC236}">
                            <a16:creationId xmlns:a16="http://schemas.microsoft.com/office/drawing/2014/main" id="{0DC66525-64B3-41C2-AE87-83C5DEC963B2}"/>
                          </a:ext>
                        </a:extLst>
                      </p:cNvPr>
                      <p:cNvPicPr/>
                      <p:nvPr/>
                    </p:nvPicPr>
                    <p:blipFill>
                      <a:blip r:embed="rId16"/>
                      <a:stretch>
                        <a:fillRect/>
                      </a:stretch>
                    </p:blipFill>
                    <p:spPr>
                      <a:xfrm>
                        <a:off x="3887119" y="5575473"/>
                        <a:ext cx="4425917" cy="699962"/>
                      </a:xfrm>
                      <a:prstGeom prst="rect">
                        <a:avLst/>
                      </a:prstGeom>
                    </p:spPr>
                  </p:pic>
                </p:oleObj>
              </mc:Fallback>
            </mc:AlternateContent>
          </a:graphicData>
        </a:graphic>
      </p:graphicFrame>
    </p:spTree>
    <p:extLst>
      <p:ext uri="{BB962C8B-B14F-4D97-AF65-F5344CB8AC3E}">
        <p14:creationId xmlns:p14="http://schemas.microsoft.com/office/powerpoint/2010/main" val="2126757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Work Done by a Force over a Curve in Space </a:t>
            </a:r>
            <a:r>
              <a:rPr lang="en-US" sz="2000" b="0" dirty="0"/>
              <a:t>(7 of 7)</a:t>
            </a:r>
            <a:endParaRPr lang="en-IN" sz="2000" dirty="0"/>
          </a:p>
        </p:txBody>
      </p:sp>
      <p:sp>
        <p:nvSpPr>
          <p:cNvPr id="3" name="Content Placeholder 2"/>
          <p:cNvSpPr>
            <a:spLocks noGrp="1"/>
          </p:cNvSpPr>
          <p:nvPr>
            <p:ph idx="1"/>
          </p:nvPr>
        </p:nvSpPr>
        <p:spPr>
          <a:xfrm>
            <a:off x="457200" y="1600200"/>
            <a:ext cx="3733800" cy="457199"/>
          </a:xfrm>
        </p:spPr>
        <p:txBody>
          <a:bodyPr/>
          <a:lstStyle/>
          <a:p>
            <a:pPr marL="0" indent="0">
              <a:buNone/>
            </a:pPr>
            <a:r>
              <a:rPr lang="en-US" sz="2400" b="1" dirty="0"/>
              <a:t>Solution (concluded):</a:t>
            </a:r>
          </a:p>
        </p:txBody>
      </p:sp>
      <p:sp>
        <p:nvSpPr>
          <p:cNvPr id="23" name="Content Placeholder 22"/>
          <p:cNvSpPr>
            <a:spLocks noGrp="1"/>
          </p:cNvSpPr>
          <p:nvPr>
            <p:ph idx="1"/>
          </p:nvPr>
        </p:nvSpPr>
        <p:spPr>
          <a:xfrm>
            <a:off x="457200" y="2305032"/>
            <a:ext cx="2133600" cy="474453"/>
          </a:xfrm>
        </p:spPr>
        <p:txBody>
          <a:bodyPr/>
          <a:lstStyle/>
          <a:p>
            <a:pPr marL="0" indent="0">
              <a:buNone/>
            </a:pPr>
            <a:r>
              <a:rPr lang="en-US" sz="2400" dirty="0"/>
              <a:t>Finally, we find</a:t>
            </a:r>
            <a:endParaRPr lang="en-IN" sz="2400" dirty="0"/>
          </a:p>
        </p:txBody>
      </p:sp>
      <p:graphicFrame>
        <p:nvGraphicFramePr>
          <p:cNvPr id="24" name="Object 23" descr="F times start fraction d r over d t end fraction">
            <a:extLst>
              <a:ext uri="{FF2B5EF4-FFF2-40B4-BE49-F238E27FC236}">
                <a16:creationId xmlns:a16="http://schemas.microsoft.com/office/drawing/2014/main" id="{B32DB35D-04ED-4709-881E-E41EF0464F21}"/>
              </a:ext>
            </a:extLst>
          </p:cNvPr>
          <p:cNvGraphicFramePr>
            <a:graphicFrameLocks noChangeAspect="1"/>
          </p:cNvGraphicFramePr>
          <p:nvPr/>
        </p:nvGraphicFramePr>
        <p:xfrm>
          <a:off x="2743200" y="2105922"/>
          <a:ext cx="800100" cy="901700"/>
        </p:xfrm>
        <a:graphic>
          <a:graphicData uri="http://schemas.openxmlformats.org/presentationml/2006/ole">
            <mc:AlternateContent xmlns:mc="http://schemas.openxmlformats.org/markup-compatibility/2006">
              <mc:Choice xmlns:v="urn:schemas-microsoft-com:vml" Requires="v">
                <p:oleObj spid="_x0000_s114720" name="Equation" r:id="rId3" imgW="799920" imgH="901440" progId="Equation.DSMT4">
                  <p:embed/>
                </p:oleObj>
              </mc:Choice>
              <mc:Fallback>
                <p:oleObj name="Equation" r:id="rId3" imgW="799920" imgH="901440" progId="Equation.DSMT4">
                  <p:embed/>
                  <p:pic>
                    <p:nvPicPr>
                      <p:cNvPr id="24" name="Object 23" descr="F times start fraction d r over d t end fraction">
                        <a:extLst>
                          <a:ext uri="{FF2B5EF4-FFF2-40B4-BE49-F238E27FC236}">
                            <a16:creationId xmlns:a16="http://schemas.microsoft.com/office/drawing/2014/main" id="{B32DB35D-04ED-4709-881E-E41EF0464F21}"/>
                          </a:ext>
                        </a:extLst>
                      </p:cNvPr>
                      <p:cNvPicPr/>
                      <p:nvPr/>
                    </p:nvPicPr>
                    <p:blipFill>
                      <a:blip r:embed="rId4"/>
                      <a:stretch>
                        <a:fillRect/>
                      </a:stretch>
                    </p:blipFill>
                    <p:spPr>
                      <a:xfrm>
                        <a:off x="2743200" y="2105922"/>
                        <a:ext cx="800100" cy="901700"/>
                      </a:xfrm>
                      <a:prstGeom prst="rect">
                        <a:avLst/>
                      </a:prstGeom>
                    </p:spPr>
                  </p:pic>
                </p:oleObj>
              </mc:Fallback>
            </mc:AlternateContent>
          </a:graphicData>
        </a:graphic>
      </p:graphicFrame>
      <p:sp>
        <p:nvSpPr>
          <p:cNvPr id="26" name="Content Placeholder 25"/>
          <p:cNvSpPr>
            <a:spLocks noGrp="1"/>
          </p:cNvSpPr>
          <p:nvPr>
            <p:ph idx="1"/>
          </p:nvPr>
        </p:nvSpPr>
        <p:spPr>
          <a:xfrm>
            <a:off x="3810000" y="2328597"/>
            <a:ext cx="4305302" cy="480704"/>
          </a:xfrm>
        </p:spPr>
        <p:txBody>
          <a:bodyPr/>
          <a:lstStyle/>
          <a:p>
            <a:pPr marL="0" indent="0">
              <a:buNone/>
            </a:pPr>
            <a:r>
              <a:rPr lang="en-US" sz="2400" dirty="0"/>
              <a:t>and integrate from </a:t>
            </a:r>
            <a:r>
              <a:rPr lang="en-US" sz="2400" i="1" dirty="0"/>
              <a:t>t</a:t>
            </a:r>
            <a:r>
              <a:rPr lang="en-US" sz="2400" dirty="0"/>
              <a:t> = 0 to </a:t>
            </a:r>
            <a:r>
              <a:rPr lang="en-US" sz="2400" i="1" dirty="0"/>
              <a:t>t</a:t>
            </a:r>
            <a:r>
              <a:rPr lang="en-US" sz="2400" dirty="0"/>
              <a:t> = 1:</a:t>
            </a:r>
          </a:p>
        </p:txBody>
      </p:sp>
      <p:graphicFrame>
        <p:nvGraphicFramePr>
          <p:cNvPr id="27" name="Object 26" descr="F times start fraction d r over d t end fraction = left bracket left parenthesis t cubed minus t to the fourth power right parenthesis, j + left parenthesis t minus t to the sixth power right parenthesis, k right bracket times left parenthesis i + 2 t j + 3 t squared k right parenthesis">
            <a:extLst>
              <a:ext uri="{FF2B5EF4-FFF2-40B4-BE49-F238E27FC236}">
                <a16:creationId xmlns:a16="http://schemas.microsoft.com/office/drawing/2014/main" id="{1C30E368-BA6E-4CC9-96D0-005523F407AE}"/>
              </a:ext>
            </a:extLst>
          </p:cNvPr>
          <p:cNvGraphicFramePr>
            <a:graphicFrameLocks noChangeAspect="1"/>
          </p:cNvGraphicFramePr>
          <p:nvPr/>
        </p:nvGraphicFramePr>
        <p:xfrm>
          <a:off x="1599046" y="3060826"/>
          <a:ext cx="5945909" cy="750455"/>
        </p:xfrm>
        <a:graphic>
          <a:graphicData uri="http://schemas.openxmlformats.org/presentationml/2006/ole">
            <mc:AlternateContent xmlns:mc="http://schemas.openxmlformats.org/markup-compatibility/2006">
              <mc:Choice xmlns:v="urn:schemas-microsoft-com:vml" Requires="v">
                <p:oleObj spid="_x0000_s114721" name="Equation" r:id="rId5" imgW="6540480" imgH="825480" progId="Equation.DSMT4">
                  <p:embed/>
                </p:oleObj>
              </mc:Choice>
              <mc:Fallback>
                <p:oleObj name="Equation" r:id="rId5" imgW="6540480" imgH="825480" progId="Equation.DSMT4">
                  <p:embed/>
                  <p:pic>
                    <p:nvPicPr>
                      <p:cNvPr id="27" name="Object 26" descr="F times start fraction d r over d t end fraction = left bracket left parenthesis t cubed minus t to the fourth power right parenthesis, j + left parenthesis t minus t to the sixth power right parenthesis, k right bracket times left parenthesis i + 2 t j + 3 t squared k right parenthesis">
                        <a:extLst>
                          <a:ext uri="{FF2B5EF4-FFF2-40B4-BE49-F238E27FC236}">
                            <a16:creationId xmlns:a16="http://schemas.microsoft.com/office/drawing/2014/main" id="{1C30E368-BA6E-4CC9-96D0-005523F407AE}"/>
                          </a:ext>
                        </a:extLst>
                      </p:cNvPr>
                      <p:cNvPicPr/>
                      <p:nvPr/>
                    </p:nvPicPr>
                    <p:blipFill>
                      <a:blip r:embed="rId6"/>
                      <a:stretch>
                        <a:fillRect/>
                      </a:stretch>
                    </p:blipFill>
                    <p:spPr>
                      <a:xfrm>
                        <a:off x="1599046" y="3060826"/>
                        <a:ext cx="5945909" cy="750455"/>
                      </a:xfrm>
                      <a:prstGeom prst="rect">
                        <a:avLst/>
                      </a:prstGeom>
                    </p:spPr>
                  </p:pic>
                </p:oleObj>
              </mc:Fallback>
            </mc:AlternateContent>
          </a:graphicData>
        </a:graphic>
      </p:graphicFrame>
      <p:graphicFrame>
        <p:nvGraphicFramePr>
          <p:cNvPr id="28" name="Object 27" descr="equals left parenthesis t cubed minus t to the fourth power right parenthesis left parenthesis 2 t right parenthesis + left parenthesis t minus t to the sixth power right parenthesis left parenthesis 3 t squared right parenthesis = 2 t to the fourth power minus 2 t to the fifth power + 3 t cubed minus 3 t to the eighth power.">
            <a:extLst>
              <a:ext uri="{FF2B5EF4-FFF2-40B4-BE49-F238E27FC236}">
                <a16:creationId xmlns:a16="http://schemas.microsoft.com/office/drawing/2014/main" id="{A6F7FDD4-F1AA-4D00-B6FE-E9C4EBC2532C}"/>
              </a:ext>
            </a:extLst>
          </p:cNvPr>
          <p:cNvGraphicFramePr>
            <a:graphicFrameLocks noChangeAspect="1"/>
          </p:cNvGraphicFramePr>
          <p:nvPr/>
        </p:nvGraphicFramePr>
        <p:xfrm>
          <a:off x="2396705" y="3876124"/>
          <a:ext cx="6137695" cy="461818"/>
        </p:xfrm>
        <a:graphic>
          <a:graphicData uri="http://schemas.openxmlformats.org/presentationml/2006/ole">
            <mc:AlternateContent xmlns:mc="http://schemas.openxmlformats.org/markup-compatibility/2006">
              <mc:Choice xmlns:v="urn:schemas-microsoft-com:vml" Requires="v">
                <p:oleObj spid="_x0000_s114722" name="Equation" r:id="rId7" imgW="7086600" imgH="507960" progId="Equation.DSMT4">
                  <p:embed/>
                </p:oleObj>
              </mc:Choice>
              <mc:Fallback>
                <p:oleObj name="Equation" r:id="rId7" imgW="7086600" imgH="507960" progId="Equation.DSMT4">
                  <p:embed/>
                  <p:pic>
                    <p:nvPicPr>
                      <p:cNvPr id="28" name="Object 27" descr="equals left parenthesis t cubed minus t to the fourth power right parenthesis left parenthesis 2 t right parenthesis + left parenthesis t minus t to the sixth power right parenthesis left parenthesis 3 t squared right parenthesis = 2 t to the fourth power minus 2 t to the fifth power + 3 t cubed minus 3 t to the eighth power.">
                        <a:extLst>
                          <a:ext uri="{FF2B5EF4-FFF2-40B4-BE49-F238E27FC236}">
                            <a16:creationId xmlns:a16="http://schemas.microsoft.com/office/drawing/2014/main" id="{A6F7FDD4-F1AA-4D00-B6FE-E9C4EBC2532C}"/>
                          </a:ext>
                        </a:extLst>
                      </p:cNvPr>
                      <p:cNvPicPr/>
                      <p:nvPr/>
                    </p:nvPicPr>
                    <p:blipFill>
                      <a:blip r:embed="rId8"/>
                      <a:stretch>
                        <a:fillRect/>
                      </a:stretch>
                    </p:blipFill>
                    <p:spPr>
                      <a:xfrm>
                        <a:off x="2396705" y="3876124"/>
                        <a:ext cx="6137695" cy="461818"/>
                      </a:xfrm>
                      <a:prstGeom prst="rect">
                        <a:avLst/>
                      </a:prstGeom>
                    </p:spPr>
                  </p:pic>
                </p:oleObj>
              </mc:Fallback>
            </mc:AlternateContent>
          </a:graphicData>
        </a:graphic>
      </p:graphicFrame>
      <p:sp>
        <p:nvSpPr>
          <p:cNvPr id="30" name="Content Placeholder 29"/>
          <p:cNvSpPr>
            <a:spLocks noGrp="1"/>
          </p:cNvSpPr>
          <p:nvPr>
            <p:ph idx="1"/>
          </p:nvPr>
        </p:nvSpPr>
        <p:spPr>
          <a:xfrm>
            <a:off x="457199" y="4465840"/>
            <a:ext cx="677537" cy="487160"/>
          </a:xfrm>
        </p:spPr>
        <p:txBody>
          <a:bodyPr/>
          <a:lstStyle/>
          <a:p>
            <a:pPr marL="0" indent="0">
              <a:buNone/>
            </a:pPr>
            <a:r>
              <a:rPr lang="en-US" sz="2400" dirty="0"/>
              <a:t>So,</a:t>
            </a:r>
            <a:endParaRPr lang="en-IN" sz="2400" dirty="0"/>
          </a:p>
        </p:txBody>
      </p:sp>
      <p:graphicFrame>
        <p:nvGraphicFramePr>
          <p:cNvPr id="31" name="Object 30" descr="Work = integral of start expression F times start fraction d r over d t end fraction d t end expression, for curve C = integral of start expression left parenthesis 2 t to the fourth power minus 2 t to the fifth power + 3 t cubed minus 3 t to the eighth power right parenthesis d t end expression, from 0 to 1">
            <a:extLst>
              <a:ext uri="{FF2B5EF4-FFF2-40B4-BE49-F238E27FC236}">
                <a16:creationId xmlns:a16="http://schemas.microsoft.com/office/drawing/2014/main" id="{8AF18CEC-2483-46D7-83CB-023F72182CC1}"/>
              </a:ext>
            </a:extLst>
          </p:cNvPr>
          <p:cNvGraphicFramePr>
            <a:graphicFrameLocks noChangeAspect="1"/>
          </p:cNvGraphicFramePr>
          <p:nvPr/>
        </p:nvGraphicFramePr>
        <p:xfrm>
          <a:off x="1599046" y="4577772"/>
          <a:ext cx="6038273" cy="750455"/>
        </p:xfrm>
        <a:graphic>
          <a:graphicData uri="http://schemas.openxmlformats.org/presentationml/2006/ole">
            <mc:AlternateContent xmlns:mc="http://schemas.openxmlformats.org/markup-compatibility/2006">
              <mc:Choice xmlns:v="urn:schemas-microsoft-com:vml" Requires="v">
                <p:oleObj spid="_x0000_s114723" name="Equation" r:id="rId9" imgW="6642000" imgH="825480" progId="Equation.DSMT4">
                  <p:embed/>
                </p:oleObj>
              </mc:Choice>
              <mc:Fallback>
                <p:oleObj name="Equation" r:id="rId9" imgW="6642000" imgH="825480" progId="Equation.DSMT4">
                  <p:embed/>
                  <p:pic>
                    <p:nvPicPr>
                      <p:cNvPr id="31" name="Object 30" descr="Work = integral of start expression F times start fraction d r over d t end fraction d t end expression, for curve C = integral of start expression left parenthesis 2 t to the fourth power minus 2 t to the fifth power + 3 t cubed minus 3 t to the eighth power right parenthesis d t end expression, from 0 to 1">
                        <a:extLst>
                          <a:ext uri="{FF2B5EF4-FFF2-40B4-BE49-F238E27FC236}">
                            <a16:creationId xmlns:a16="http://schemas.microsoft.com/office/drawing/2014/main" id="{8AF18CEC-2483-46D7-83CB-023F72182CC1}"/>
                          </a:ext>
                        </a:extLst>
                      </p:cNvPr>
                      <p:cNvPicPr/>
                      <p:nvPr/>
                    </p:nvPicPr>
                    <p:blipFill>
                      <a:blip r:embed="rId10"/>
                      <a:stretch>
                        <a:fillRect/>
                      </a:stretch>
                    </p:blipFill>
                    <p:spPr>
                      <a:xfrm>
                        <a:off x="1599046" y="4577772"/>
                        <a:ext cx="6038273" cy="750455"/>
                      </a:xfrm>
                      <a:prstGeom prst="rect">
                        <a:avLst/>
                      </a:prstGeom>
                    </p:spPr>
                  </p:pic>
                </p:oleObj>
              </mc:Fallback>
            </mc:AlternateContent>
          </a:graphicData>
        </a:graphic>
      </p:graphicFrame>
      <p:graphicFrame>
        <p:nvGraphicFramePr>
          <p:cNvPr id="32" name="Object 31" descr="equals left bracket 2 fifths t to the fifth power minus 2 sixths t to the sixth power + 3 fourths t to the fourth power minus 3 ninths t to the ninth power right parenthesis from 0 to 1 = 29 sixtieths.">
            <a:extLst>
              <a:ext uri="{FF2B5EF4-FFF2-40B4-BE49-F238E27FC236}">
                <a16:creationId xmlns:a16="http://schemas.microsoft.com/office/drawing/2014/main" id="{D914022D-F647-4085-9A81-9ACE697E42DF}"/>
              </a:ext>
            </a:extLst>
          </p:cNvPr>
          <p:cNvGraphicFramePr>
            <a:graphicFrameLocks noChangeAspect="1"/>
          </p:cNvGraphicFramePr>
          <p:nvPr/>
        </p:nvGraphicFramePr>
        <p:xfrm>
          <a:off x="2442887" y="5410250"/>
          <a:ext cx="4110182" cy="877455"/>
        </p:xfrm>
        <a:graphic>
          <a:graphicData uri="http://schemas.openxmlformats.org/presentationml/2006/ole">
            <mc:AlternateContent xmlns:mc="http://schemas.openxmlformats.org/markup-compatibility/2006">
              <mc:Choice xmlns:v="urn:schemas-microsoft-com:vml" Requires="v">
                <p:oleObj spid="_x0000_s114724" name="Equation" r:id="rId11" imgW="4520880" imgH="965160" progId="Equation.DSMT4">
                  <p:embed/>
                </p:oleObj>
              </mc:Choice>
              <mc:Fallback>
                <p:oleObj name="Equation" r:id="rId11" imgW="4520880" imgH="965160" progId="Equation.DSMT4">
                  <p:embed/>
                  <p:pic>
                    <p:nvPicPr>
                      <p:cNvPr id="32" name="Object 31" descr="equals left bracket 2 fifths t to the fifth power minus 2 sixths t to the sixth power + 3 fourths t to the fourth power minus 3 ninths t to the ninth power right parenthesis from 0 to 1 = 29 sixtieths.">
                        <a:extLst>
                          <a:ext uri="{FF2B5EF4-FFF2-40B4-BE49-F238E27FC236}">
                            <a16:creationId xmlns:a16="http://schemas.microsoft.com/office/drawing/2014/main" id="{D914022D-F647-4085-9A81-9ACE697E42DF}"/>
                          </a:ext>
                        </a:extLst>
                      </p:cNvPr>
                      <p:cNvPicPr/>
                      <p:nvPr/>
                    </p:nvPicPr>
                    <p:blipFill>
                      <a:blip r:embed="rId12"/>
                      <a:stretch>
                        <a:fillRect/>
                      </a:stretch>
                    </p:blipFill>
                    <p:spPr>
                      <a:xfrm>
                        <a:off x="2442887" y="5410250"/>
                        <a:ext cx="4110182" cy="877455"/>
                      </a:xfrm>
                      <a:prstGeom prst="rect">
                        <a:avLst/>
                      </a:prstGeom>
                    </p:spPr>
                  </p:pic>
                </p:oleObj>
              </mc:Fallback>
            </mc:AlternateContent>
          </a:graphicData>
        </a:graphic>
      </p:graphicFrame>
    </p:spTree>
    <p:extLst>
      <p:ext uri="{BB962C8B-B14F-4D97-AF65-F5344CB8AC3E}">
        <p14:creationId xmlns:p14="http://schemas.microsoft.com/office/powerpoint/2010/main" val="3921920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(1 of 6)</a:t>
            </a:r>
            <a:endParaRPr lang="en-IN" sz="2000" b="0" dirty="0"/>
          </a:p>
        </p:txBody>
      </p:sp>
      <p:sp>
        <p:nvSpPr>
          <p:cNvPr id="3" name="Content Placeholder 2"/>
          <p:cNvSpPr>
            <a:spLocks noGrp="1"/>
          </p:cNvSpPr>
          <p:nvPr>
            <p:ph idx="1"/>
          </p:nvPr>
        </p:nvSpPr>
        <p:spPr>
          <a:xfrm>
            <a:off x="457200" y="1600200"/>
            <a:ext cx="2286000" cy="481988"/>
          </a:xfrm>
        </p:spPr>
        <p:txBody>
          <a:bodyPr/>
          <a:lstStyle/>
          <a:p>
            <a:pPr marL="0" indent="0">
              <a:buNone/>
            </a:pPr>
            <a:r>
              <a:rPr lang="en-US" b="1" dirty="0"/>
              <a:t>Definition: </a:t>
            </a:r>
            <a:r>
              <a:rPr lang="en-US" dirty="0"/>
              <a:t>If</a:t>
            </a:r>
            <a:endParaRPr lang="en-IN" dirty="0"/>
          </a:p>
        </p:txBody>
      </p:sp>
      <p:graphicFrame>
        <p:nvGraphicFramePr>
          <p:cNvPr id="22" name="Object 21" descr="r of t "/>
          <p:cNvGraphicFramePr>
            <a:graphicFrameLocks noChangeAspect="1"/>
          </p:cNvGraphicFramePr>
          <p:nvPr/>
        </p:nvGraphicFramePr>
        <p:xfrm>
          <a:off x="2810933" y="1614193"/>
          <a:ext cx="575732" cy="405629"/>
        </p:xfrm>
        <a:graphic>
          <a:graphicData uri="http://schemas.openxmlformats.org/presentationml/2006/ole">
            <mc:AlternateContent xmlns:mc="http://schemas.openxmlformats.org/markup-compatibility/2006">
              <mc:Choice xmlns:v="urn:schemas-microsoft-com:vml" Requires="v">
                <p:oleObj spid="_x0000_s115732" name="Equation" r:id="rId3" imgW="558720" imgH="393480" progId="Equation.DSMT4">
                  <p:embed/>
                </p:oleObj>
              </mc:Choice>
              <mc:Fallback>
                <p:oleObj name="Equation" r:id="rId3" imgW="558720" imgH="393480" progId="Equation.DSMT4">
                  <p:embed/>
                  <p:pic>
                    <p:nvPicPr>
                      <p:cNvPr id="22" name="Object 21" descr="r of t "/>
                      <p:cNvPicPr/>
                      <p:nvPr/>
                    </p:nvPicPr>
                    <p:blipFill>
                      <a:blip r:embed="rId4"/>
                      <a:stretch>
                        <a:fillRect/>
                      </a:stretch>
                    </p:blipFill>
                    <p:spPr>
                      <a:xfrm>
                        <a:off x="2810933" y="1614193"/>
                        <a:ext cx="575732" cy="405629"/>
                      </a:xfrm>
                      <a:prstGeom prst="rect">
                        <a:avLst/>
                      </a:prstGeom>
                    </p:spPr>
                  </p:pic>
                </p:oleObj>
              </mc:Fallback>
            </mc:AlternateContent>
          </a:graphicData>
        </a:graphic>
      </p:graphicFrame>
      <p:sp>
        <p:nvSpPr>
          <p:cNvPr id="24" name="Content Placeholder 23"/>
          <p:cNvSpPr>
            <a:spLocks noGrp="1"/>
          </p:cNvSpPr>
          <p:nvPr>
            <p:ph idx="1"/>
          </p:nvPr>
        </p:nvSpPr>
        <p:spPr>
          <a:xfrm>
            <a:off x="3526968" y="1540850"/>
            <a:ext cx="5110256" cy="497270"/>
          </a:xfrm>
        </p:spPr>
        <p:txBody>
          <a:bodyPr/>
          <a:lstStyle/>
          <a:p>
            <a:pPr marL="0" indent="0">
              <a:buNone/>
            </a:pPr>
            <a:r>
              <a:rPr lang="en-US" dirty="0"/>
              <a:t>parametrizes a smooth curve </a:t>
            </a:r>
            <a:r>
              <a:rPr lang="en-US" i="1" dirty="0"/>
              <a:t>C</a:t>
            </a:r>
            <a:endParaRPr lang="en-IN" dirty="0"/>
          </a:p>
        </p:txBody>
      </p:sp>
      <p:sp>
        <p:nvSpPr>
          <p:cNvPr id="26" name="Content Placeholder 25"/>
          <p:cNvSpPr>
            <a:spLocks noGrp="1"/>
          </p:cNvSpPr>
          <p:nvPr>
            <p:ph idx="1"/>
          </p:nvPr>
        </p:nvSpPr>
        <p:spPr>
          <a:xfrm>
            <a:off x="457200" y="2134490"/>
            <a:ext cx="8001000" cy="498541"/>
          </a:xfrm>
        </p:spPr>
        <p:txBody>
          <a:bodyPr/>
          <a:lstStyle/>
          <a:p>
            <a:pPr marL="0" indent="0">
              <a:buNone/>
            </a:pPr>
            <a:r>
              <a:rPr lang="en-US" dirty="0"/>
              <a:t>in the domain of a continuous velocity field </a:t>
            </a:r>
            <a:r>
              <a:rPr lang="en-US" b="1" dirty="0"/>
              <a:t>F</a:t>
            </a:r>
            <a:r>
              <a:rPr lang="en-US" dirty="0"/>
              <a:t>, the</a:t>
            </a:r>
            <a:endParaRPr lang="en-IN" dirty="0"/>
          </a:p>
        </p:txBody>
      </p:sp>
      <p:sp>
        <p:nvSpPr>
          <p:cNvPr id="28" name="Content Placeholder 27"/>
          <p:cNvSpPr>
            <a:spLocks noGrp="1"/>
          </p:cNvSpPr>
          <p:nvPr>
            <p:ph idx="1"/>
          </p:nvPr>
        </p:nvSpPr>
        <p:spPr>
          <a:xfrm>
            <a:off x="462036" y="2689924"/>
            <a:ext cx="4267200" cy="533400"/>
          </a:xfrm>
        </p:spPr>
        <p:txBody>
          <a:bodyPr/>
          <a:lstStyle/>
          <a:p>
            <a:pPr marL="0" indent="0">
              <a:buNone/>
            </a:pPr>
            <a:r>
              <a:rPr lang="en-US" b="1" dirty="0"/>
              <a:t>flow </a:t>
            </a:r>
            <a:r>
              <a:rPr lang="en-US" dirty="0"/>
              <a:t>along the curve from</a:t>
            </a:r>
            <a:endParaRPr lang="en-IN" dirty="0"/>
          </a:p>
        </p:txBody>
      </p:sp>
      <p:graphicFrame>
        <p:nvGraphicFramePr>
          <p:cNvPr id="29" name="Object 28" descr="A = r of a, to B = r of b is"/>
          <p:cNvGraphicFramePr>
            <a:graphicFrameLocks noChangeAspect="1"/>
          </p:cNvGraphicFramePr>
          <p:nvPr/>
        </p:nvGraphicFramePr>
        <p:xfrm>
          <a:off x="4816320" y="2749273"/>
          <a:ext cx="3251200" cy="406400"/>
        </p:xfrm>
        <a:graphic>
          <a:graphicData uri="http://schemas.openxmlformats.org/presentationml/2006/ole">
            <mc:AlternateContent xmlns:mc="http://schemas.openxmlformats.org/markup-compatibility/2006">
              <mc:Choice xmlns:v="urn:schemas-microsoft-com:vml" Requires="v">
                <p:oleObj spid="_x0000_s115733" name="Equation" r:id="rId5" imgW="3251160" imgH="406080" progId="Equation.DSMT4">
                  <p:embed/>
                </p:oleObj>
              </mc:Choice>
              <mc:Fallback>
                <p:oleObj name="Equation" r:id="rId5" imgW="3251160" imgH="406080" progId="Equation.DSMT4">
                  <p:embed/>
                  <p:pic>
                    <p:nvPicPr>
                      <p:cNvPr id="29" name="Object 28" descr="A = r of a, to B = r of b is"/>
                      <p:cNvPicPr/>
                      <p:nvPr/>
                    </p:nvPicPr>
                    <p:blipFill>
                      <a:blip r:embed="rId6"/>
                      <a:stretch>
                        <a:fillRect/>
                      </a:stretch>
                    </p:blipFill>
                    <p:spPr>
                      <a:xfrm>
                        <a:off x="4816320" y="2749273"/>
                        <a:ext cx="3251200" cy="406400"/>
                      </a:xfrm>
                      <a:prstGeom prst="rect">
                        <a:avLst/>
                      </a:prstGeom>
                    </p:spPr>
                  </p:pic>
                </p:oleObj>
              </mc:Fallback>
            </mc:AlternateContent>
          </a:graphicData>
        </a:graphic>
      </p:graphicFrame>
      <p:graphicFrame>
        <p:nvGraphicFramePr>
          <p:cNvPr id="30" name="Object 29" descr="Flow= integral of start expression F times T, d s end expression, for curve C.">
            <a:extLst>
              <a:ext uri="{FF2B5EF4-FFF2-40B4-BE49-F238E27FC236}">
                <a16:creationId xmlns:a16="http://schemas.microsoft.com/office/drawing/2014/main" id="{1FBC3566-CE80-4B6E-8563-D3D22903AEFF}"/>
              </a:ext>
            </a:extLst>
          </p:cNvPr>
          <p:cNvGraphicFramePr>
            <a:graphicFrameLocks noChangeAspect="1"/>
          </p:cNvGraphicFramePr>
          <p:nvPr/>
        </p:nvGraphicFramePr>
        <p:xfrm>
          <a:off x="3382234" y="3395778"/>
          <a:ext cx="2673745" cy="614962"/>
        </p:xfrm>
        <a:graphic>
          <a:graphicData uri="http://schemas.openxmlformats.org/presentationml/2006/ole">
            <mc:AlternateContent xmlns:mc="http://schemas.openxmlformats.org/markup-compatibility/2006">
              <mc:Choice xmlns:v="urn:schemas-microsoft-com:vml" Requires="v">
                <p:oleObj spid="_x0000_s115734" name="Equation" r:id="rId7" imgW="2539800" imgH="583920" progId="Equation.DSMT4">
                  <p:embed/>
                </p:oleObj>
              </mc:Choice>
              <mc:Fallback>
                <p:oleObj name="Equation" r:id="rId7" imgW="2539800" imgH="583920" progId="Equation.DSMT4">
                  <p:embed/>
                  <p:pic>
                    <p:nvPicPr>
                      <p:cNvPr id="30" name="Object 29" descr="Flow= integral of start expression F times T, d s end expression, for curve C.">
                        <a:extLst>
                          <a:ext uri="{FF2B5EF4-FFF2-40B4-BE49-F238E27FC236}">
                            <a16:creationId xmlns:a16="http://schemas.microsoft.com/office/drawing/2014/main" id="{1FBC3566-CE80-4B6E-8563-D3D22903AEFF}"/>
                          </a:ext>
                        </a:extLst>
                      </p:cNvPr>
                      <p:cNvPicPr/>
                      <p:nvPr/>
                    </p:nvPicPr>
                    <p:blipFill>
                      <a:blip r:embed="rId8"/>
                      <a:stretch>
                        <a:fillRect/>
                      </a:stretch>
                    </p:blipFill>
                    <p:spPr>
                      <a:xfrm>
                        <a:off x="3382234" y="3395778"/>
                        <a:ext cx="2673745" cy="614962"/>
                      </a:xfrm>
                      <a:prstGeom prst="rect">
                        <a:avLst/>
                      </a:prstGeom>
                    </p:spPr>
                  </p:pic>
                </p:oleObj>
              </mc:Fallback>
            </mc:AlternateContent>
          </a:graphicData>
        </a:graphic>
      </p:graphicFrame>
      <p:sp>
        <p:nvSpPr>
          <p:cNvPr id="32" name="Content Placeholder 31"/>
          <p:cNvSpPr>
            <a:spLocks noGrp="1"/>
          </p:cNvSpPr>
          <p:nvPr>
            <p:ph idx="1"/>
          </p:nvPr>
        </p:nvSpPr>
        <p:spPr>
          <a:xfrm>
            <a:off x="457199" y="4164024"/>
            <a:ext cx="8229599" cy="1663461"/>
          </a:xfrm>
        </p:spPr>
        <p:txBody>
          <a:bodyPr/>
          <a:lstStyle/>
          <a:p>
            <a:pPr marL="0" indent="0">
              <a:buNone/>
            </a:pPr>
            <a:r>
              <a:rPr lang="en-US" dirty="0"/>
              <a:t>The integral is called a </a:t>
            </a:r>
            <a:r>
              <a:rPr lang="en-US" b="1" dirty="0"/>
              <a:t>flow integral</a:t>
            </a:r>
            <a:r>
              <a:rPr lang="en-US" dirty="0"/>
              <a:t>. If the curve starts and ends at the same point, so that </a:t>
            </a:r>
            <a:r>
              <a:rPr lang="en-US" i="1" dirty="0"/>
              <a:t>A </a:t>
            </a:r>
            <a:r>
              <a:rPr lang="en-US" dirty="0"/>
              <a:t>= </a:t>
            </a:r>
            <a:r>
              <a:rPr lang="en-US" i="1" dirty="0"/>
              <a:t>B</a:t>
            </a:r>
            <a:r>
              <a:rPr lang="en-US" dirty="0"/>
              <a:t>, the flow is called the </a:t>
            </a:r>
            <a:r>
              <a:rPr lang="en-US" b="1" dirty="0"/>
              <a:t>circulation </a:t>
            </a:r>
            <a:r>
              <a:rPr lang="en-US" dirty="0"/>
              <a:t>around the curve.</a:t>
            </a:r>
            <a:endParaRPr lang="en-IN" dirty="0"/>
          </a:p>
        </p:txBody>
      </p:sp>
    </p:spTree>
    <p:extLst>
      <p:ext uri="{BB962C8B-B14F-4D97-AF65-F5344CB8AC3E}">
        <p14:creationId xmlns:p14="http://schemas.microsoft.com/office/powerpoint/2010/main" val="2216638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(2 of 6)</a:t>
            </a:r>
            <a:endParaRPr lang="en-IN" sz="3400" dirty="0"/>
          </a:p>
        </p:txBody>
      </p:sp>
      <p:sp>
        <p:nvSpPr>
          <p:cNvPr id="3" name="Content Placeholder 2"/>
          <p:cNvSpPr>
            <a:spLocks noGrp="1"/>
          </p:cNvSpPr>
          <p:nvPr>
            <p:ph idx="1"/>
          </p:nvPr>
        </p:nvSpPr>
        <p:spPr>
          <a:xfrm>
            <a:off x="457199" y="1600200"/>
            <a:ext cx="4343401" cy="370699"/>
          </a:xfrm>
        </p:spPr>
        <p:txBody>
          <a:bodyPr/>
          <a:lstStyle/>
          <a:p>
            <a:pPr marL="0" indent="0">
              <a:buNone/>
            </a:pPr>
            <a:r>
              <a:rPr lang="en-US" sz="2200" b="1" dirty="0"/>
              <a:t>Example: </a:t>
            </a:r>
            <a:r>
              <a:rPr lang="en-US" sz="2200" dirty="0"/>
              <a:t>A fluid’s velocity field is</a:t>
            </a:r>
            <a:endParaRPr lang="en-IN" sz="2200" dirty="0"/>
          </a:p>
        </p:txBody>
      </p:sp>
      <p:graphicFrame>
        <p:nvGraphicFramePr>
          <p:cNvPr id="22" name="Object 21" descr="F = x i + z j + y k."/>
          <p:cNvGraphicFramePr>
            <a:graphicFrameLocks noChangeAspect="1"/>
          </p:cNvGraphicFramePr>
          <p:nvPr/>
        </p:nvGraphicFramePr>
        <p:xfrm>
          <a:off x="4869858" y="1650115"/>
          <a:ext cx="1759717" cy="304756"/>
        </p:xfrm>
        <a:graphic>
          <a:graphicData uri="http://schemas.openxmlformats.org/presentationml/2006/ole">
            <mc:AlternateContent xmlns:mc="http://schemas.openxmlformats.org/markup-compatibility/2006">
              <mc:Choice xmlns:v="urn:schemas-microsoft-com:vml" Requires="v">
                <p:oleObj spid="_x0000_s116792" name="Equation" r:id="rId3" imgW="2273040" imgH="393480" progId="Equation.DSMT4">
                  <p:embed/>
                </p:oleObj>
              </mc:Choice>
              <mc:Fallback>
                <p:oleObj name="Equation" r:id="rId3" imgW="2273040" imgH="393480" progId="Equation.DSMT4">
                  <p:embed/>
                  <p:pic>
                    <p:nvPicPr>
                      <p:cNvPr id="22" name="Object 21" descr="F = x i + z j + y k."/>
                      <p:cNvPicPr/>
                      <p:nvPr/>
                    </p:nvPicPr>
                    <p:blipFill>
                      <a:blip r:embed="rId4"/>
                      <a:stretch>
                        <a:fillRect/>
                      </a:stretch>
                    </p:blipFill>
                    <p:spPr>
                      <a:xfrm>
                        <a:off x="4869858" y="1650115"/>
                        <a:ext cx="1759717" cy="304756"/>
                      </a:xfrm>
                      <a:prstGeom prst="rect">
                        <a:avLst/>
                      </a:prstGeom>
                    </p:spPr>
                  </p:pic>
                </p:oleObj>
              </mc:Fallback>
            </mc:AlternateContent>
          </a:graphicData>
        </a:graphic>
      </p:graphicFrame>
      <p:sp>
        <p:nvSpPr>
          <p:cNvPr id="24" name="Content Placeholder 23"/>
          <p:cNvSpPr>
            <a:spLocks noGrp="1"/>
          </p:cNvSpPr>
          <p:nvPr>
            <p:ph idx="1"/>
          </p:nvPr>
        </p:nvSpPr>
        <p:spPr>
          <a:xfrm>
            <a:off x="457199" y="2148840"/>
            <a:ext cx="3641076" cy="385040"/>
          </a:xfrm>
        </p:spPr>
        <p:txBody>
          <a:bodyPr/>
          <a:lstStyle/>
          <a:p>
            <a:pPr marL="0" indent="0">
              <a:buNone/>
            </a:pPr>
            <a:r>
              <a:rPr lang="en-US" sz="2200" dirty="0"/>
              <a:t>Find the flow along the helix</a:t>
            </a:r>
          </a:p>
        </p:txBody>
      </p:sp>
      <p:graphicFrame>
        <p:nvGraphicFramePr>
          <p:cNvPr id="25" name="Object 24" descr="r of t = left parenthesis cosine of t right parenthesis i + left parenthesis sine of t right parenthesis j + t k, 0 is less than or equal to t and t is less than or equal to start fraction pi over 2 end fraction.">
            <a:extLst>
              <a:ext uri="{FF2B5EF4-FFF2-40B4-BE49-F238E27FC236}">
                <a16:creationId xmlns:a16="http://schemas.microsoft.com/office/drawing/2014/main" id="{9B8A489C-9AC5-443F-A9EB-8D23487BBE42}"/>
              </a:ext>
            </a:extLst>
          </p:cNvPr>
          <p:cNvGraphicFramePr>
            <a:graphicFrameLocks noChangeAspect="1"/>
          </p:cNvGraphicFramePr>
          <p:nvPr/>
        </p:nvGraphicFramePr>
        <p:xfrm>
          <a:off x="4199908" y="2033835"/>
          <a:ext cx="4017818" cy="620568"/>
        </p:xfrm>
        <a:graphic>
          <a:graphicData uri="http://schemas.openxmlformats.org/presentationml/2006/ole">
            <mc:AlternateContent xmlns:mc="http://schemas.openxmlformats.org/markup-compatibility/2006">
              <mc:Choice xmlns:v="urn:schemas-microsoft-com:vml" Requires="v">
                <p:oleObj spid="_x0000_s116793" name="Equation" r:id="rId5" imgW="5346360" imgH="825480" progId="Equation.DSMT4">
                  <p:embed/>
                </p:oleObj>
              </mc:Choice>
              <mc:Fallback>
                <p:oleObj name="Equation" r:id="rId5" imgW="5346360" imgH="825480" progId="Equation.DSMT4">
                  <p:embed/>
                  <p:pic>
                    <p:nvPicPr>
                      <p:cNvPr id="25" name="Object 24" descr="r of t = left parenthesis cosine of t right parenthesis i + left parenthesis sine of t right parenthesis j + t k, 0 is less than or equal to t and t is less than or equal to start fraction pi over 2 end fraction.">
                        <a:extLst>
                          <a:ext uri="{FF2B5EF4-FFF2-40B4-BE49-F238E27FC236}">
                            <a16:creationId xmlns:a16="http://schemas.microsoft.com/office/drawing/2014/main" id="{9B8A489C-9AC5-443F-A9EB-8D23487BBE42}"/>
                          </a:ext>
                        </a:extLst>
                      </p:cNvPr>
                      <p:cNvPicPr/>
                      <p:nvPr/>
                    </p:nvPicPr>
                    <p:blipFill>
                      <a:blip r:embed="rId6"/>
                      <a:stretch>
                        <a:fillRect/>
                      </a:stretch>
                    </p:blipFill>
                    <p:spPr>
                      <a:xfrm>
                        <a:off x="4199908" y="2033835"/>
                        <a:ext cx="4017818" cy="620568"/>
                      </a:xfrm>
                      <a:prstGeom prst="rect">
                        <a:avLst/>
                      </a:prstGeom>
                    </p:spPr>
                  </p:pic>
                </p:oleObj>
              </mc:Fallback>
            </mc:AlternateContent>
          </a:graphicData>
        </a:graphic>
      </p:graphicFrame>
      <p:sp>
        <p:nvSpPr>
          <p:cNvPr id="27" name="Content Placeholder 26"/>
          <p:cNvSpPr>
            <a:spLocks noGrp="1"/>
          </p:cNvSpPr>
          <p:nvPr>
            <p:ph idx="1"/>
          </p:nvPr>
        </p:nvSpPr>
        <p:spPr>
          <a:xfrm>
            <a:off x="457199" y="2737379"/>
            <a:ext cx="4876801" cy="380394"/>
          </a:xfrm>
        </p:spPr>
        <p:txBody>
          <a:bodyPr/>
          <a:lstStyle/>
          <a:p>
            <a:pPr marL="0" indent="0">
              <a:buNone/>
            </a:pPr>
            <a:r>
              <a:rPr lang="en-US" sz="2200" b="1" dirty="0"/>
              <a:t>Solution: </a:t>
            </a:r>
            <a:r>
              <a:rPr lang="en-US" sz="2200" dirty="0"/>
              <a:t>We evaluate </a:t>
            </a:r>
            <a:r>
              <a:rPr lang="en-US" sz="2200" b="1" dirty="0"/>
              <a:t>F </a:t>
            </a:r>
            <a:r>
              <a:rPr lang="en-US" sz="2200" dirty="0"/>
              <a:t>on the curve</a:t>
            </a:r>
            <a:endParaRPr lang="en-IN" sz="2200" dirty="0"/>
          </a:p>
        </p:txBody>
      </p:sp>
      <p:graphicFrame>
        <p:nvGraphicFramePr>
          <p:cNvPr id="28" name="Object 27" descr="r of t "/>
          <p:cNvGraphicFramePr>
            <a:graphicFrameLocks noChangeAspect="1"/>
          </p:cNvGraphicFramePr>
          <p:nvPr/>
        </p:nvGraphicFramePr>
        <p:xfrm>
          <a:off x="5411447" y="2777269"/>
          <a:ext cx="565843" cy="343943"/>
        </p:xfrm>
        <a:graphic>
          <a:graphicData uri="http://schemas.openxmlformats.org/presentationml/2006/ole">
            <mc:AlternateContent xmlns:mc="http://schemas.openxmlformats.org/markup-compatibility/2006">
              <mc:Choice xmlns:v="urn:schemas-microsoft-com:vml" Requires="v">
                <p:oleObj spid="_x0000_s116794" name="Equation" r:id="rId7" imgW="647640" imgH="393480" progId="Equation.DSMT4">
                  <p:embed/>
                </p:oleObj>
              </mc:Choice>
              <mc:Fallback>
                <p:oleObj name="Equation" r:id="rId7" imgW="647640" imgH="393480" progId="Equation.DSMT4">
                  <p:embed/>
                  <p:pic>
                    <p:nvPicPr>
                      <p:cNvPr id="28" name="Object 27" descr="r of t "/>
                      <p:cNvPicPr/>
                      <p:nvPr/>
                    </p:nvPicPr>
                    <p:blipFill>
                      <a:blip r:embed="rId8"/>
                      <a:stretch>
                        <a:fillRect/>
                      </a:stretch>
                    </p:blipFill>
                    <p:spPr>
                      <a:xfrm>
                        <a:off x="5411447" y="2777269"/>
                        <a:ext cx="565843" cy="343943"/>
                      </a:xfrm>
                      <a:prstGeom prst="rect">
                        <a:avLst/>
                      </a:prstGeom>
                    </p:spPr>
                  </p:pic>
                </p:oleObj>
              </mc:Fallback>
            </mc:AlternateContent>
          </a:graphicData>
        </a:graphic>
      </p:graphicFrame>
      <p:graphicFrame>
        <p:nvGraphicFramePr>
          <p:cNvPr id="9" name="Object 8" descr="F = x i + z j + y k = left parenthesis cosine of t right parenthesis i + t j + left parenthesis sine of t right parenthesis k">
            <a:extLst>
              <a:ext uri="{FF2B5EF4-FFF2-40B4-BE49-F238E27FC236}">
                <a16:creationId xmlns:a16="http://schemas.microsoft.com/office/drawing/2014/main" id="{9BFC3CDD-E2C2-4B2A-BAA4-627183CB7F8A}"/>
              </a:ext>
            </a:extLst>
          </p:cNvPr>
          <p:cNvGraphicFramePr>
            <a:graphicFrameLocks noChangeAspect="1"/>
          </p:cNvGraphicFramePr>
          <p:nvPr/>
        </p:nvGraphicFramePr>
        <p:xfrm>
          <a:off x="2800939" y="3267150"/>
          <a:ext cx="3948851" cy="323088"/>
        </p:xfrm>
        <a:graphic>
          <a:graphicData uri="http://schemas.openxmlformats.org/presentationml/2006/ole">
            <mc:AlternateContent xmlns:mc="http://schemas.openxmlformats.org/markup-compatibility/2006">
              <mc:Choice xmlns:v="urn:schemas-microsoft-com:vml" Requires="v">
                <p:oleObj spid="_x0000_s116795" name="Equation" r:id="rId9" imgW="5587920" imgH="457200" progId="Equation.DSMT4">
                  <p:embed/>
                </p:oleObj>
              </mc:Choice>
              <mc:Fallback>
                <p:oleObj name="Equation" r:id="rId9" imgW="5587920" imgH="457200" progId="Equation.DSMT4">
                  <p:embed/>
                  <p:pic>
                    <p:nvPicPr>
                      <p:cNvPr id="9" name="Object 8" descr="F = x i + z j + y k = left parenthesis cosine of t right parenthesis i + t j + left parenthesis sine of t right parenthesis k">
                        <a:extLst>
                          <a:ext uri="{FF2B5EF4-FFF2-40B4-BE49-F238E27FC236}">
                            <a16:creationId xmlns:a16="http://schemas.microsoft.com/office/drawing/2014/main" id="{9BFC3CDD-E2C2-4B2A-BAA4-627183CB7F8A}"/>
                          </a:ext>
                        </a:extLst>
                      </p:cNvPr>
                      <p:cNvPicPr/>
                      <p:nvPr/>
                    </p:nvPicPr>
                    <p:blipFill>
                      <a:blip r:embed="rId10"/>
                      <a:stretch>
                        <a:fillRect/>
                      </a:stretch>
                    </p:blipFill>
                    <p:spPr>
                      <a:xfrm>
                        <a:off x="2800939" y="3267150"/>
                        <a:ext cx="3948851" cy="323088"/>
                      </a:xfrm>
                      <a:prstGeom prst="rect">
                        <a:avLst/>
                      </a:prstGeom>
                    </p:spPr>
                  </p:pic>
                </p:oleObj>
              </mc:Fallback>
            </mc:AlternateContent>
          </a:graphicData>
        </a:graphic>
      </p:graphicFrame>
      <p:sp>
        <p:nvSpPr>
          <p:cNvPr id="4" name="Content Placeholder 3"/>
          <p:cNvSpPr>
            <a:spLocks noGrp="1"/>
          </p:cNvSpPr>
          <p:nvPr>
            <p:ph idx="1"/>
          </p:nvPr>
        </p:nvSpPr>
        <p:spPr>
          <a:xfrm>
            <a:off x="457199" y="3752038"/>
            <a:ext cx="1752601" cy="406375"/>
          </a:xfrm>
        </p:spPr>
        <p:txBody>
          <a:bodyPr/>
          <a:lstStyle/>
          <a:p>
            <a:pPr marL="0" indent="0">
              <a:buNone/>
            </a:pPr>
            <a:r>
              <a:rPr lang="en-US" sz="2200" dirty="0"/>
              <a:t>and then find</a:t>
            </a:r>
            <a:endParaRPr lang="en-IN" sz="2200" dirty="0"/>
          </a:p>
        </p:txBody>
      </p:sp>
      <p:graphicFrame>
        <p:nvGraphicFramePr>
          <p:cNvPr id="5" name="Object 4" descr="start fraction d r over d t end fraction,"/>
          <p:cNvGraphicFramePr>
            <a:graphicFrameLocks noChangeAspect="1"/>
          </p:cNvGraphicFramePr>
          <p:nvPr/>
        </p:nvGraphicFramePr>
        <p:xfrm>
          <a:off x="2275428" y="3660685"/>
          <a:ext cx="401467" cy="589080"/>
        </p:xfrm>
        <a:graphic>
          <a:graphicData uri="http://schemas.openxmlformats.org/presentationml/2006/ole">
            <mc:AlternateContent xmlns:mc="http://schemas.openxmlformats.org/markup-compatibility/2006">
              <mc:Choice xmlns:v="urn:schemas-microsoft-com:vml" Requires="v">
                <p:oleObj spid="_x0000_s116796" name="Equation" r:id="rId11" imgW="571320" imgH="838080" progId="Equation.DSMT4">
                  <p:embed/>
                </p:oleObj>
              </mc:Choice>
              <mc:Fallback>
                <p:oleObj name="Equation" r:id="rId11" imgW="571320" imgH="838080" progId="Equation.DSMT4">
                  <p:embed/>
                  <p:pic>
                    <p:nvPicPr>
                      <p:cNvPr id="5" name="Object 4" descr="start fraction d r over d t end fraction,"/>
                      <p:cNvPicPr/>
                      <p:nvPr/>
                    </p:nvPicPr>
                    <p:blipFill>
                      <a:blip r:embed="rId12"/>
                      <a:stretch>
                        <a:fillRect/>
                      </a:stretch>
                    </p:blipFill>
                    <p:spPr>
                      <a:xfrm>
                        <a:off x="2275428" y="3660685"/>
                        <a:ext cx="401467" cy="589080"/>
                      </a:xfrm>
                      <a:prstGeom prst="rect">
                        <a:avLst/>
                      </a:prstGeom>
                    </p:spPr>
                  </p:pic>
                </p:oleObj>
              </mc:Fallback>
            </mc:AlternateContent>
          </a:graphicData>
        </a:graphic>
      </p:graphicFrame>
      <p:graphicFrame>
        <p:nvGraphicFramePr>
          <p:cNvPr id="13" name="Object 12" descr="start fraction d r over d t end fraction = left parenthesis negative sine of t right parenthesis i + left parenthesis cosine of t right parenthesis j + k.">
            <a:extLst>
              <a:ext uri="{FF2B5EF4-FFF2-40B4-BE49-F238E27FC236}">
                <a16:creationId xmlns:a16="http://schemas.microsoft.com/office/drawing/2014/main" id="{AF4EC53D-E7A9-462B-9C27-F7426FD5249A}"/>
              </a:ext>
            </a:extLst>
          </p:cNvPr>
          <p:cNvGraphicFramePr>
            <a:graphicFrameLocks noChangeAspect="1"/>
          </p:cNvGraphicFramePr>
          <p:nvPr/>
        </p:nvGraphicFramePr>
        <p:xfrm>
          <a:off x="2792435" y="4156610"/>
          <a:ext cx="2609106" cy="541828"/>
        </p:xfrm>
        <a:graphic>
          <a:graphicData uri="http://schemas.openxmlformats.org/presentationml/2006/ole">
            <mc:AlternateContent xmlns:mc="http://schemas.openxmlformats.org/markup-compatibility/2006">
              <mc:Choice xmlns:v="urn:schemas-microsoft-com:vml" Requires="v">
                <p:oleObj spid="_x0000_s116797" name="Equation" r:id="rId13" imgW="3974760" imgH="825480" progId="Equation.DSMT4">
                  <p:embed/>
                </p:oleObj>
              </mc:Choice>
              <mc:Fallback>
                <p:oleObj name="Equation" r:id="rId13" imgW="3974760" imgH="825480" progId="Equation.DSMT4">
                  <p:embed/>
                  <p:pic>
                    <p:nvPicPr>
                      <p:cNvPr id="13" name="Object 12" descr="start fraction d r over d t end fraction = left parenthesis negative sine of t right parenthesis i + left parenthesis cosine of t right parenthesis j + k.">
                        <a:extLst>
                          <a:ext uri="{FF2B5EF4-FFF2-40B4-BE49-F238E27FC236}">
                            <a16:creationId xmlns:a16="http://schemas.microsoft.com/office/drawing/2014/main" id="{AF4EC53D-E7A9-462B-9C27-F7426FD5249A}"/>
                          </a:ext>
                        </a:extLst>
                      </p:cNvPr>
                      <p:cNvPicPr/>
                      <p:nvPr/>
                    </p:nvPicPr>
                    <p:blipFill>
                      <a:blip r:embed="rId14"/>
                      <a:stretch>
                        <a:fillRect/>
                      </a:stretch>
                    </p:blipFill>
                    <p:spPr>
                      <a:xfrm>
                        <a:off x="2792435" y="4156610"/>
                        <a:ext cx="2609106" cy="541828"/>
                      </a:xfrm>
                      <a:prstGeom prst="rect">
                        <a:avLst/>
                      </a:prstGeom>
                    </p:spPr>
                  </p:pic>
                </p:oleObj>
              </mc:Fallback>
            </mc:AlternateContent>
          </a:graphicData>
        </a:graphic>
      </p:graphicFrame>
      <p:sp>
        <p:nvSpPr>
          <p:cNvPr id="6" name="Content Placeholder 5"/>
          <p:cNvSpPr>
            <a:spLocks noGrp="1"/>
          </p:cNvSpPr>
          <p:nvPr>
            <p:ph idx="1"/>
          </p:nvPr>
        </p:nvSpPr>
        <p:spPr>
          <a:xfrm>
            <a:off x="457199" y="4803527"/>
            <a:ext cx="3200401" cy="414245"/>
          </a:xfrm>
        </p:spPr>
        <p:txBody>
          <a:bodyPr/>
          <a:lstStyle/>
          <a:p>
            <a:pPr marL="0" indent="0">
              <a:buNone/>
            </a:pPr>
            <a:r>
              <a:rPr lang="en-US" sz="2200" dirty="0"/>
              <a:t>The dot product of </a:t>
            </a:r>
            <a:r>
              <a:rPr lang="en-US" sz="2200" b="1" dirty="0"/>
              <a:t>F </a:t>
            </a:r>
            <a:r>
              <a:rPr lang="en-US" sz="2200" dirty="0"/>
              <a:t>with</a:t>
            </a:r>
            <a:endParaRPr lang="en-IN" sz="2200" dirty="0"/>
          </a:p>
        </p:txBody>
      </p:sp>
      <p:graphicFrame>
        <p:nvGraphicFramePr>
          <p:cNvPr id="7" name="Object 6" descr="start fraction d r over d t end fraction is"/>
          <p:cNvGraphicFramePr>
            <a:graphicFrameLocks noChangeAspect="1"/>
          </p:cNvGraphicFramePr>
          <p:nvPr/>
        </p:nvGraphicFramePr>
        <p:xfrm>
          <a:off x="3735561" y="4743410"/>
          <a:ext cx="509050" cy="589080"/>
        </p:xfrm>
        <a:graphic>
          <a:graphicData uri="http://schemas.openxmlformats.org/presentationml/2006/ole">
            <mc:AlternateContent xmlns:mc="http://schemas.openxmlformats.org/markup-compatibility/2006">
              <mc:Choice xmlns:v="urn:schemas-microsoft-com:vml" Requires="v">
                <p:oleObj spid="_x0000_s116798" name="Equation" r:id="rId15" imgW="723600" imgH="838080" progId="Equation.DSMT4">
                  <p:embed/>
                </p:oleObj>
              </mc:Choice>
              <mc:Fallback>
                <p:oleObj name="Equation" r:id="rId15" imgW="723600" imgH="838080" progId="Equation.DSMT4">
                  <p:embed/>
                  <p:pic>
                    <p:nvPicPr>
                      <p:cNvPr id="7" name="Object 6" descr="start fraction d r over d t end fraction is"/>
                      <p:cNvPicPr/>
                      <p:nvPr/>
                    </p:nvPicPr>
                    <p:blipFill>
                      <a:blip r:embed="rId16"/>
                      <a:stretch>
                        <a:fillRect/>
                      </a:stretch>
                    </p:blipFill>
                    <p:spPr>
                      <a:xfrm>
                        <a:off x="3735561" y="4743410"/>
                        <a:ext cx="509050" cy="589080"/>
                      </a:xfrm>
                      <a:prstGeom prst="rect">
                        <a:avLst/>
                      </a:prstGeom>
                    </p:spPr>
                  </p:pic>
                </p:oleObj>
              </mc:Fallback>
            </mc:AlternateContent>
          </a:graphicData>
        </a:graphic>
      </p:graphicFrame>
      <p:graphicFrame>
        <p:nvGraphicFramePr>
          <p:cNvPr id="17" name="Object 16" descr="F times start fraction d r over d t end fraction = left parenthesis cosine of t right parenthesis left parenthesis negative sine of t right parenthesis + left parenthesis t right parenthesis left parenthesis cosine of t right parenthesis + left parenthesis sine of t right parenthesis left parenthesis 1 right parenthesis">
            <a:extLst>
              <a:ext uri="{FF2B5EF4-FFF2-40B4-BE49-F238E27FC236}">
                <a16:creationId xmlns:a16="http://schemas.microsoft.com/office/drawing/2014/main" id="{91B6C84A-33CA-4CEC-B559-EDBF54F4A736}"/>
              </a:ext>
            </a:extLst>
          </p:cNvPr>
          <p:cNvGraphicFramePr>
            <a:graphicFrameLocks noChangeAspect="1"/>
          </p:cNvGraphicFramePr>
          <p:nvPr/>
        </p:nvGraphicFramePr>
        <p:xfrm>
          <a:off x="2616213" y="5384304"/>
          <a:ext cx="4424295" cy="586477"/>
        </p:xfrm>
        <a:graphic>
          <a:graphicData uri="http://schemas.openxmlformats.org/presentationml/2006/ole">
            <mc:AlternateContent xmlns:mc="http://schemas.openxmlformats.org/markup-compatibility/2006">
              <mc:Choice xmlns:v="urn:schemas-microsoft-com:vml" Requires="v">
                <p:oleObj spid="_x0000_s116799" name="Equation" r:id="rId17" imgW="5460840" imgH="723600" progId="Equation.DSMT4">
                  <p:embed/>
                </p:oleObj>
              </mc:Choice>
              <mc:Fallback>
                <p:oleObj name="Equation" r:id="rId17" imgW="5460840" imgH="723600" progId="Equation.DSMT4">
                  <p:embed/>
                  <p:pic>
                    <p:nvPicPr>
                      <p:cNvPr id="17" name="Object 16" descr="F times start fraction d r over d t end fraction = left parenthesis cosine of t right parenthesis left parenthesis negative sine of t right parenthesis + left parenthesis t right parenthesis left parenthesis cosine of t right parenthesis + left parenthesis sine of t right parenthesis left parenthesis 1 right parenthesis">
                        <a:extLst>
                          <a:ext uri="{FF2B5EF4-FFF2-40B4-BE49-F238E27FC236}">
                            <a16:creationId xmlns:a16="http://schemas.microsoft.com/office/drawing/2014/main" id="{91B6C84A-33CA-4CEC-B559-EDBF54F4A736}"/>
                          </a:ext>
                        </a:extLst>
                      </p:cNvPr>
                      <p:cNvPicPr/>
                      <p:nvPr/>
                    </p:nvPicPr>
                    <p:blipFill>
                      <a:blip r:embed="rId18"/>
                      <a:stretch>
                        <a:fillRect/>
                      </a:stretch>
                    </p:blipFill>
                    <p:spPr>
                      <a:xfrm>
                        <a:off x="2616213" y="5384304"/>
                        <a:ext cx="4424295" cy="586477"/>
                      </a:xfrm>
                      <a:prstGeom prst="rect">
                        <a:avLst/>
                      </a:prstGeom>
                    </p:spPr>
                  </p:pic>
                </p:oleObj>
              </mc:Fallback>
            </mc:AlternateContent>
          </a:graphicData>
        </a:graphic>
      </p:graphicFrame>
      <p:graphicFrame>
        <p:nvGraphicFramePr>
          <p:cNvPr id="18" name="Object 17" descr="equals negative sine of t cosine of t + t cosine of t + sine of t.">
            <a:extLst>
              <a:ext uri="{FF2B5EF4-FFF2-40B4-BE49-F238E27FC236}">
                <a16:creationId xmlns:a16="http://schemas.microsoft.com/office/drawing/2014/main" id="{FB09185E-BC3B-46F8-9EC7-3C9020122990}"/>
              </a:ext>
            </a:extLst>
          </p:cNvPr>
          <p:cNvGraphicFramePr>
            <a:graphicFrameLocks noChangeAspect="1"/>
          </p:cNvGraphicFramePr>
          <p:nvPr/>
        </p:nvGraphicFramePr>
        <p:xfrm>
          <a:off x="3200400" y="6051508"/>
          <a:ext cx="2645653" cy="268903"/>
        </p:xfrm>
        <a:graphic>
          <a:graphicData uri="http://schemas.openxmlformats.org/presentationml/2006/ole">
            <mc:AlternateContent xmlns:mc="http://schemas.openxmlformats.org/markup-compatibility/2006">
              <mc:Choice xmlns:v="urn:schemas-microsoft-com:vml" Requires="v">
                <p:oleObj spid="_x0000_s116800" name="Equation" r:id="rId19" imgW="3873240" imgH="393480" progId="Equation.DSMT4">
                  <p:embed/>
                </p:oleObj>
              </mc:Choice>
              <mc:Fallback>
                <p:oleObj name="Equation" r:id="rId19" imgW="3873240" imgH="393480" progId="Equation.DSMT4">
                  <p:embed/>
                  <p:pic>
                    <p:nvPicPr>
                      <p:cNvPr id="18" name="Object 17" descr="equals negative sine of t cosine of t + t cosine of t + sine of t.">
                        <a:extLst>
                          <a:ext uri="{FF2B5EF4-FFF2-40B4-BE49-F238E27FC236}">
                            <a16:creationId xmlns:a16="http://schemas.microsoft.com/office/drawing/2014/main" id="{FB09185E-BC3B-46F8-9EC7-3C9020122990}"/>
                          </a:ext>
                        </a:extLst>
                      </p:cNvPr>
                      <p:cNvPicPr/>
                      <p:nvPr/>
                    </p:nvPicPr>
                    <p:blipFill>
                      <a:blip r:embed="rId20"/>
                      <a:stretch>
                        <a:fillRect/>
                      </a:stretch>
                    </p:blipFill>
                    <p:spPr>
                      <a:xfrm>
                        <a:off x="3200400" y="6051508"/>
                        <a:ext cx="2645653" cy="268903"/>
                      </a:xfrm>
                      <a:prstGeom prst="rect">
                        <a:avLst/>
                      </a:prstGeom>
                    </p:spPr>
                  </p:pic>
                </p:oleObj>
              </mc:Fallback>
            </mc:AlternateContent>
          </a:graphicData>
        </a:graphic>
      </p:graphicFrame>
    </p:spTree>
    <p:extLst>
      <p:ext uri="{BB962C8B-B14F-4D97-AF65-F5344CB8AC3E}">
        <p14:creationId xmlns:p14="http://schemas.microsoft.com/office/powerpoint/2010/main" val="354620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(3 of 6)</a:t>
            </a:r>
            <a:endParaRPr lang="en-IN" sz="3400" dirty="0"/>
          </a:p>
        </p:txBody>
      </p:sp>
      <p:sp>
        <p:nvSpPr>
          <p:cNvPr id="3" name="Content Placeholder 2"/>
          <p:cNvSpPr>
            <a:spLocks noGrp="1"/>
          </p:cNvSpPr>
          <p:nvPr>
            <p:ph idx="1"/>
          </p:nvPr>
        </p:nvSpPr>
        <p:spPr>
          <a:xfrm>
            <a:off x="457200" y="1600200"/>
            <a:ext cx="3962400" cy="481988"/>
          </a:xfrm>
        </p:spPr>
        <p:txBody>
          <a:bodyPr/>
          <a:lstStyle/>
          <a:p>
            <a:pPr marL="0" indent="0">
              <a:buNone/>
            </a:pPr>
            <a:r>
              <a:rPr lang="en-US" b="1" dirty="0"/>
              <a:t>Solution (concluded):</a:t>
            </a:r>
          </a:p>
        </p:txBody>
      </p:sp>
      <p:sp>
        <p:nvSpPr>
          <p:cNvPr id="23" name="Content Placeholder 22"/>
          <p:cNvSpPr>
            <a:spLocks noGrp="1"/>
          </p:cNvSpPr>
          <p:nvPr>
            <p:ph idx="1"/>
          </p:nvPr>
        </p:nvSpPr>
        <p:spPr>
          <a:xfrm>
            <a:off x="457199" y="2299337"/>
            <a:ext cx="3310569" cy="550653"/>
          </a:xfrm>
        </p:spPr>
        <p:txBody>
          <a:bodyPr/>
          <a:lstStyle/>
          <a:p>
            <a:pPr marL="0" indent="0">
              <a:buNone/>
            </a:pPr>
            <a:r>
              <a:rPr lang="en-US" dirty="0"/>
              <a:t>Finally, we integrate</a:t>
            </a:r>
          </a:p>
        </p:txBody>
      </p:sp>
      <p:graphicFrame>
        <p:nvGraphicFramePr>
          <p:cNvPr id="24" name="Object 23" descr="F times left parenthesis start fraction d r over d t end fraction right parenthesis from t = 0 t o t = start fraction pi over 2 end fraction,">
            <a:extLst>
              <a:ext uri="{FF2B5EF4-FFF2-40B4-BE49-F238E27FC236}">
                <a16:creationId xmlns:a16="http://schemas.microsoft.com/office/drawing/2014/main" id="{EE1AEA12-7A24-4ED3-BDB8-433EFCA686B6}"/>
              </a:ext>
            </a:extLst>
          </p:cNvPr>
          <p:cNvGraphicFramePr>
            <a:graphicFrameLocks noChangeAspect="1"/>
          </p:cNvGraphicFramePr>
          <p:nvPr/>
        </p:nvGraphicFramePr>
        <p:xfrm>
          <a:off x="3881238" y="2151697"/>
          <a:ext cx="3706813" cy="836613"/>
        </p:xfrm>
        <a:graphic>
          <a:graphicData uri="http://schemas.openxmlformats.org/presentationml/2006/ole">
            <mc:AlternateContent xmlns:mc="http://schemas.openxmlformats.org/markup-compatibility/2006">
              <mc:Choice xmlns:v="urn:schemas-microsoft-com:vml" Requires="v">
                <p:oleObj spid="_x0000_s117780" name="Equation" r:id="rId3" imgW="3936960" imgH="888840" progId="Equation.DSMT4">
                  <p:embed/>
                </p:oleObj>
              </mc:Choice>
              <mc:Fallback>
                <p:oleObj name="Equation" r:id="rId3" imgW="3936960" imgH="888840" progId="Equation.DSMT4">
                  <p:embed/>
                  <p:pic>
                    <p:nvPicPr>
                      <p:cNvPr id="24" name="Object 23" descr="F times left parenthesis start fraction d r over d t end fraction right parenthesis from t = 0 t o t = start fraction pi over 2 end fraction,">
                        <a:extLst>
                          <a:ext uri="{FF2B5EF4-FFF2-40B4-BE49-F238E27FC236}">
                            <a16:creationId xmlns:a16="http://schemas.microsoft.com/office/drawing/2014/main" id="{EE1AEA12-7A24-4ED3-BDB8-433EFCA686B6}"/>
                          </a:ext>
                        </a:extLst>
                      </p:cNvPr>
                      <p:cNvPicPr/>
                      <p:nvPr/>
                    </p:nvPicPr>
                    <p:blipFill>
                      <a:blip r:embed="rId4"/>
                      <a:stretch>
                        <a:fillRect/>
                      </a:stretch>
                    </p:blipFill>
                    <p:spPr>
                      <a:xfrm>
                        <a:off x="3881238" y="2151697"/>
                        <a:ext cx="3706813" cy="836613"/>
                      </a:xfrm>
                      <a:prstGeom prst="rect">
                        <a:avLst/>
                      </a:prstGeom>
                    </p:spPr>
                  </p:pic>
                </p:oleObj>
              </mc:Fallback>
            </mc:AlternateContent>
          </a:graphicData>
        </a:graphic>
      </p:graphicFrame>
      <p:graphicFrame>
        <p:nvGraphicFramePr>
          <p:cNvPr id="25" name="Object 24" descr="Flow = integral of start expression F times start fraction d r over d t end fraction d t end expression, from t = a to t = b, = integral of start expression left parenthesis negative sine of t cosine of t + t cosine of t + sine of t right parenthesis, d t end expression, from 0 to start fraction pi over 2 end fraction ">
            <a:extLst>
              <a:ext uri="{FF2B5EF4-FFF2-40B4-BE49-F238E27FC236}">
                <a16:creationId xmlns:a16="http://schemas.microsoft.com/office/drawing/2014/main" id="{98BB9901-E7F7-422C-9D0E-ADAA5EA94E23}"/>
              </a:ext>
            </a:extLst>
          </p:cNvPr>
          <p:cNvGraphicFramePr>
            <a:graphicFrameLocks noChangeAspect="1"/>
          </p:cNvGraphicFramePr>
          <p:nvPr/>
        </p:nvGraphicFramePr>
        <p:xfrm>
          <a:off x="869950" y="3143250"/>
          <a:ext cx="7148513" cy="828675"/>
        </p:xfrm>
        <a:graphic>
          <a:graphicData uri="http://schemas.openxmlformats.org/presentationml/2006/ole">
            <mc:AlternateContent xmlns:mc="http://schemas.openxmlformats.org/markup-compatibility/2006">
              <mc:Choice xmlns:v="urn:schemas-microsoft-com:vml" Requires="v">
                <p:oleObj spid="_x0000_s117781" name="Equation" r:id="rId5" imgW="7556400" imgH="876240" progId="Equation.DSMT4">
                  <p:embed/>
                </p:oleObj>
              </mc:Choice>
              <mc:Fallback>
                <p:oleObj name="Equation" r:id="rId5" imgW="7556400" imgH="876240" progId="Equation.DSMT4">
                  <p:embed/>
                  <p:pic>
                    <p:nvPicPr>
                      <p:cNvPr id="25" name="Object 24" descr="Flow = integral of start expression F times start fraction d r over d t end fraction d t end expression, from t = a to t = b, = integral of start expression left parenthesis negative sine of t cosine of t + t cosine of t + sine of t right parenthesis, d t end expression, from 0 to start fraction pi over 2 end fraction ">
                        <a:extLst>
                          <a:ext uri="{FF2B5EF4-FFF2-40B4-BE49-F238E27FC236}">
                            <a16:creationId xmlns:a16="http://schemas.microsoft.com/office/drawing/2014/main" id="{98BB9901-E7F7-422C-9D0E-ADAA5EA94E23}"/>
                          </a:ext>
                        </a:extLst>
                      </p:cNvPr>
                      <p:cNvPicPr/>
                      <p:nvPr/>
                    </p:nvPicPr>
                    <p:blipFill>
                      <a:blip r:embed="rId6"/>
                      <a:stretch>
                        <a:fillRect/>
                      </a:stretch>
                    </p:blipFill>
                    <p:spPr>
                      <a:xfrm>
                        <a:off x="869950" y="3143250"/>
                        <a:ext cx="7148513" cy="828675"/>
                      </a:xfrm>
                      <a:prstGeom prst="rect">
                        <a:avLst/>
                      </a:prstGeom>
                    </p:spPr>
                  </p:pic>
                </p:oleObj>
              </mc:Fallback>
            </mc:AlternateContent>
          </a:graphicData>
        </a:graphic>
      </p:graphicFrame>
      <p:graphicFrame>
        <p:nvGraphicFramePr>
          <p:cNvPr id="26" name="Object 25" descr="equals left bracket start fraction cosine squared of t over 2 end fraction + t sine of t right bracket from 0 to start fraction pi over 2 end fraction = left parenthesis 0 + start fraction pi over 2 end fraction right parenthesis minus left parenthesis 1 half + 0 right parenthesis = start fraction pi over 2 end fraction minus 1 half.">
            <a:extLst>
              <a:ext uri="{FF2B5EF4-FFF2-40B4-BE49-F238E27FC236}">
                <a16:creationId xmlns:a16="http://schemas.microsoft.com/office/drawing/2014/main" id="{CA6BB23E-0871-459E-AF49-B977015F2128}"/>
              </a:ext>
            </a:extLst>
          </p:cNvPr>
          <p:cNvGraphicFramePr>
            <a:graphicFrameLocks noChangeAspect="1"/>
          </p:cNvGraphicFramePr>
          <p:nvPr/>
        </p:nvGraphicFramePr>
        <p:xfrm>
          <a:off x="1603375" y="4365625"/>
          <a:ext cx="6307138" cy="1093788"/>
        </p:xfrm>
        <a:graphic>
          <a:graphicData uri="http://schemas.openxmlformats.org/presentationml/2006/ole">
            <mc:AlternateContent xmlns:mc="http://schemas.openxmlformats.org/markup-compatibility/2006">
              <mc:Choice xmlns:v="urn:schemas-microsoft-com:vml" Requires="v">
                <p:oleObj spid="_x0000_s117782" name="Equation" r:id="rId7" imgW="6667200" imgH="1155600" progId="Equation.DSMT4">
                  <p:embed/>
                </p:oleObj>
              </mc:Choice>
              <mc:Fallback>
                <p:oleObj name="Equation" r:id="rId7" imgW="6667200" imgH="1155600" progId="Equation.DSMT4">
                  <p:embed/>
                  <p:pic>
                    <p:nvPicPr>
                      <p:cNvPr id="26" name="Object 25" descr="equals left bracket start fraction cosine squared of t over 2 end fraction + t sine of t right bracket from 0 to start fraction pi over 2 end fraction = left parenthesis 0 + start fraction pi over 2 end fraction right parenthesis minus left parenthesis 1 half + 0 right parenthesis = start fraction pi over 2 end fraction minus 1 half.">
                        <a:extLst>
                          <a:ext uri="{FF2B5EF4-FFF2-40B4-BE49-F238E27FC236}">
                            <a16:creationId xmlns:a16="http://schemas.microsoft.com/office/drawing/2014/main" id="{CA6BB23E-0871-459E-AF49-B977015F2128}"/>
                          </a:ext>
                        </a:extLst>
                      </p:cNvPr>
                      <p:cNvPicPr/>
                      <p:nvPr/>
                    </p:nvPicPr>
                    <p:blipFill>
                      <a:blip r:embed="rId8"/>
                      <a:stretch>
                        <a:fillRect/>
                      </a:stretch>
                    </p:blipFill>
                    <p:spPr>
                      <a:xfrm>
                        <a:off x="1603375" y="4365625"/>
                        <a:ext cx="6307138" cy="1093788"/>
                      </a:xfrm>
                      <a:prstGeom prst="rect">
                        <a:avLst/>
                      </a:prstGeom>
                    </p:spPr>
                  </p:pic>
                </p:oleObj>
              </mc:Fallback>
            </mc:AlternateContent>
          </a:graphicData>
        </a:graphic>
      </p:graphicFrame>
    </p:spTree>
    <p:extLst>
      <p:ext uri="{BB962C8B-B14F-4D97-AF65-F5344CB8AC3E}">
        <p14:creationId xmlns:p14="http://schemas.microsoft.com/office/powerpoint/2010/main" val="699597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(4 of 6)</a:t>
            </a:r>
            <a:endParaRPr lang="en-IN" sz="3400" dirty="0"/>
          </a:p>
        </p:txBody>
      </p:sp>
      <p:pic>
        <p:nvPicPr>
          <p:cNvPr id="8" name="Content Placeholder 7" descr="An x y plane displays a circle centered at the origin and the vectors moving in a counterclockwise direction around the origin. The length of the vectors increases in the second and the fourth quadrants.">
            <a:extLst>
              <a:ext uri="{FF2B5EF4-FFF2-40B4-BE49-F238E27FC236}">
                <a16:creationId xmlns:a16="http://schemas.microsoft.com/office/drawing/2014/main" id="{A4A63B51-7BA8-4517-8D52-274564986EAF}"/>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630884" y="1600200"/>
            <a:ext cx="3280192" cy="3313777"/>
          </a:xfrm>
        </p:spPr>
      </p:pic>
      <p:sp>
        <p:nvSpPr>
          <p:cNvPr id="3" name="Content Placeholder 2"/>
          <p:cNvSpPr>
            <a:spLocks noGrp="1"/>
          </p:cNvSpPr>
          <p:nvPr>
            <p:ph idx="1"/>
          </p:nvPr>
        </p:nvSpPr>
        <p:spPr>
          <a:xfrm>
            <a:off x="457200" y="5562601"/>
            <a:ext cx="4572000" cy="457199"/>
          </a:xfrm>
        </p:spPr>
        <p:txBody>
          <a:bodyPr/>
          <a:lstStyle/>
          <a:p>
            <a:pPr marL="0" indent="0">
              <a:buNone/>
            </a:pPr>
            <a:r>
              <a:rPr lang="en-US" dirty="0"/>
              <a:t>The vector field </a:t>
            </a:r>
            <a:r>
              <a:rPr lang="en-US" b="1" dirty="0"/>
              <a:t>F </a:t>
            </a:r>
            <a:r>
              <a:rPr lang="en-US" dirty="0"/>
              <a:t>and curve</a:t>
            </a:r>
            <a:endParaRPr lang="en-IN" dirty="0"/>
          </a:p>
        </p:txBody>
      </p:sp>
      <p:graphicFrame>
        <p:nvGraphicFramePr>
          <p:cNvPr id="22" name="Object 21" descr="r of t "/>
          <p:cNvGraphicFramePr>
            <a:graphicFrameLocks noChangeAspect="1"/>
          </p:cNvGraphicFramePr>
          <p:nvPr/>
        </p:nvGraphicFramePr>
        <p:xfrm>
          <a:off x="5193889" y="5576898"/>
          <a:ext cx="684530" cy="433070"/>
        </p:xfrm>
        <a:graphic>
          <a:graphicData uri="http://schemas.openxmlformats.org/presentationml/2006/ole">
            <mc:AlternateContent xmlns:mc="http://schemas.openxmlformats.org/markup-compatibility/2006">
              <mc:Choice xmlns:v="urn:schemas-microsoft-com:vml" Requires="v">
                <p:oleObj spid="_x0000_s118792" name="Equation" r:id="rId4" imgW="622080" imgH="393480" progId="Equation.DSMT4">
                  <p:embed/>
                </p:oleObj>
              </mc:Choice>
              <mc:Fallback>
                <p:oleObj name="Equation" r:id="rId4" imgW="622080" imgH="393480" progId="Equation.DSMT4">
                  <p:embed/>
                  <p:pic>
                    <p:nvPicPr>
                      <p:cNvPr id="22" name="Object 21" descr="r of t "/>
                      <p:cNvPicPr/>
                      <p:nvPr/>
                    </p:nvPicPr>
                    <p:blipFill>
                      <a:blip r:embed="rId5"/>
                      <a:stretch>
                        <a:fillRect/>
                      </a:stretch>
                    </p:blipFill>
                    <p:spPr>
                      <a:xfrm>
                        <a:off x="5193889" y="5576898"/>
                        <a:ext cx="684530" cy="433070"/>
                      </a:xfrm>
                      <a:prstGeom prst="rect">
                        <a:avLst/>
                      </a:prstGeom>
                    </p:spPr>
                  </p:pic>
                </p:oleObj>
              </mc:Fallback>
            </mc:AlternateContent>
          </a:graphicData>
        </a:graphic>
      </p:graphicFrame>
    </p:spTree>
    <p:extLst>
      <p:ext uri="{BB962C8B-B14F-4D97-AF65-F5344CB8AC3E}">
        <p14:creationId xmlns:p14="http://schemas.microsoft.com/office/powerpoint/2010/main" val="1192803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(5 of 6)</a:t>
            </a:r>
            <a:endParaRPr lang="en-IN" sz="3400" dirty="0"/>
          </a:p>
        </p:txBody>
      </p:sp>
      <p:sp>
        <p:nvSpPr>
          <p:cNvPr id="3" name="Content Placeholder 2"/>
          <p:cNvSpPr>
            <a:spLocks noGrp="1"/>
          </p:cNvSpPr>
          <p:nvPr>
            <p:ph idx="1"/>
          </p:nvPr>
        </p:nvSpPr>
        <p:spPr>
          <a:xfrm>
            <a:off x="457200" y="1600200"/>
            <a:ext cx="6172200" cy="457199"/>
          </a:xfrm>
        </p:spPr>
        <p:txBody>
          <a:bodyPr/>
          <a:lstStyle/>
          <a:p>
            <a:pPr marL="0" indent="0">
              <a:buNone/>
            </a:pPr>
            <a:r>
              <a:rPr lang="en-US" sz="2600" b="1" dirty="0"/>
              <a:t>Example: </a:t>
            </a:r>
            <a:r>
              <a:rPr lang="en-US" sz="2600" dirty="0"/>
              <a:t>Find the circulation of the field</a:t>
            </a:r>
            <a:endParaRPr lang="en-IN" sz="2600" dirty="0"/>
          </a:p>
        </p:txBody>
      </p:sp>
      <p:graphicFrame>
        <p:nvGraphicFramePr>
          <p:cNvPr id="22" name="Object 21" descr="F = left parenthesis x minus y right parenthesis, i + x j"/>
          <p:cNvGraphicFramePr>
            <a:graphicFrameLocks noChangeAspect="1"/>
          </p:cNvGraphicFramePr>
          <p:nvPr/>
        </p:nvGraphicFramePr>
        <p:xfrm>
          <a:off x="6668728" y="1648951"/>
          <a:ext cx="2018072" cy="393700"/>
        </p:xfrm>
        <a:graphic>
          <a:graphicData uri="http://schemas.openxmlformats.org/presentationml/2006/ole">
            <mc:AlternateContent xmlns:mc="http://schemas.openxmlformats.org/markup-compatibility/2006">
              <mc:Choice xmlns:v="urn:schemas-microsoft-com:vml" Requires="v">
                <p:oleObj spid="_x0000_s119840" name="Equation" r:id="rId3" imgW="2273040" imgH="393480" progId="Equation.DSMT4">
                  <p:embed/>
                </p:oleObj>
              </mc:Choice>
              <mc:Fallback>
                <p:oleObj name="Equation" r:id="rId3" imgW="2273040" imgH="393480" progId="Equation.DSMT4">
                  <p:embed/>
                  <p:pic>
                    <p:nvPicPr>
                      <p:cNvPr id="22" name="Object 21" descr="F = left parenthesis x minus y right parenthesis, i + x j"/>
                      <p:cNvPicPr/>
                      <p:nvPr/>
                    </p:nvPicPr>
                    <p:blipFill>
                      <a:blip r:embed="rId4"/>
                      <a:stretch>
                        <a:fillRect/>
                      </a:stretch>
                    </p:blipFill>
                    <p:spPr>
                      <a:xfrm>
                        <a:off x="6668728" y="1648951"/>
                        <a:ext cx="2018072" cy="393700"/>
                      </a:xfrm>
                      <a:prstGeom prst="rect">
                        <a:avLst/>
                      </a:prstGeom>
                    </p:spPr>
                  </p:pic>
                </p:oleObj>
              </mc:Fallback>
            </mc:AlternateContent>
          </a:graphicData>
        </a:graphic>
      </p:graphicFrame>
      <p:sp>
        <p:nvSpPr>
          <p:cNvPr id="24" name="Content Placeholder 23"/>
          <p:cNvSpPr>
            <a:spLocks noGrp="1"/>
          </p:cNvSpPr>
          <p:nvPr>
            <p:ph idx="1"/>
          </p:nvPr>
        </p:nvSpPr>
        <p:spPr>
          <a:xfrm>
            <a:off x="432619" y="2111022"/>
            <a:ext cx="2615381" cy="435534"/>
          </a:xfrm>
        </p:spPr>
        <p:txBody>
          <a:bodyPr/>
          <a:lstStyle/>
          <a:p>
            <a:pPr marL="0" indent="0">
              <a:buNone/>
            </a:pPr>
            <a:r>
              <a:rPr lang="en-US" sz="2600" dirty="0"/>
              <a:t>around the circle</a:t>
            </a:r>
          </a:p>
        </p:txBody>
      </p:sp>
      <p:graphicFrame>
        <p:nvGraphicFramePr>
          <p:cNvPr id="25" name="Object 24" descr="r of t = left parenthesis cosine of t right parenthesis, i + left parenthesis sine of t right parenthesis, j, 0 is less than or equal to t and t is less than or equal to 2 pi.">
            <a:extLst>
              <a:ext uri="{FF2B5EF4-FFF2-40B4-BE49-F238E27FC236}">
                <a16:creationId xmlns:a16="http://schemas.microsoft.com/office/drawing/2014/main" id="{8EF6A712-5ED8-485C-A7D7-CEF1DFCD00C2}"/>
              </a:ext>
            </a:extLst>
          </p:cNvPr>
          <p:cNvGraphicFramePr>
            <a:graphicFrameLocks noChangeAspect="1"/>
          </p:cNvGraphicFramePr>
          <p:nvPr/>
        </p:nvGraphicFramePr>
        <p:xfrm>
          <a:off x="3161139" y="2147606"/>
          <a:ext cx="4716957" cy="433191"/>
        </p:xfrm>
        <a:graphic>
          <a:graphicData uri="http://schemas.openxmlformats.org/presentationml/2006/ole">
            <mc:AlternateContent xmlns:mc="http://schemas.openxmlformats.org/markup-compatibility/2006">
              <mc:Choice xmlns:v="urn:schemas-microsoft-com:vml" Requires="v">
                <p:oleObj spid="_x0000_s119841" name="Equation" r:id="rId5" imgW="4978080" imgH="457200" progId="Equation.DSMT4">
                  <p:embed/>
                </p:oleObj>
              </mc:Choice>
              <mc:Fallback>
                <p:oleObj name="Equation" r:id="rId5" imgW="4978080" imgH="457200" progId="Equation.DSMT4">
                  <p:embed/>
                  <p:pic>
                    <p:nvPicPr>
                      <p:cNvPr id="25" name="Object 24" descr="r of t = left parenthesis cosine of t right parenthesis, i + left parenthesis sine of t right parenthesis, j, 0 is less than or equal to t and t is less than or equal to 2 pi.">
                        <a:extLst>
                          <a:ext uri="{FF2B5EF4-FFF2-40B4-BE49-F238E27FC236}">
                            <a16:creationId xmlns:a16="http://schemas.microsoft.com/office/drawing/2014/main" id="{8EF6A712-5ED8-485C-A7D7-CEF1DFCD00C2}"/>
                          </a:ext>
                        </a:extLst>
                      </p:cNvPr>
                      <p:cNvPicPr/>
                      <p:nvPr/>
                    </p:nvPicPr>
                    <p:blipFill>
                      <a:blip r:embed="rId6"/>
                      <a:stretch>
                        <a:fillRect/>
                      </a:stretch>
                    </p:blipFill>
                    <p:spPr>
                      <a:xfrm>
                        <a:off x="3161139" y="2147606"/>
                        <a:ext cx="4716957" cy="433191"/>
                      </a:xfrm>
                      <a:prstGeom prst="rect">
                        <a:avLst/>
                      </a:prstGeom>
                    </p:spPr>
                  </p:pic>
                </p:oleObj>
              </mc:Fallback>
            </mc:AlternateContent>
          </a:graphicData>
        </a:graphic>
      </p:graphicFrame>
      <p:sp>
        <p:nvSpPr>
          <p:cNvPr id="27" name="Content Placeholder 26"/>
          <p:cNvSpPr>
            <a:spLocks noGrp="1"/>
          </p:cNvSpPr>
          <p:nvPr>
            <p:ph idx="1"/>
          </p:nvPr>
        </p:nvSpPr>
        <p:spPr>
          <a:xfrm>
            <a:off x="432619" y="2739953"/>
            <a:ext cx="3758381" cy="468356"/>
          </a:xfrm>
        </p:spPr>
        <p:txBody>
          <a:bodyPr/>
          <a:lstStyle/>
          <a:p>
            <a:pPr marL="0" indent="0">
              <a:buNone/>
            </a:pPr>
            <a:r>
              <a:rPr lang="en-US" sz="2600" b="1" dirty="0"/>
              <a:t>Solution: </a:t>
            </a:r>
            <a:r>
              <a:rPr lang="en-US" sz="2600" dirty="0"/>
              <a:t>On the circle,</a:t>
            </a:r>
            <a:endParaRPr lang="en-IN" sz="2600" dirty="0"/>
          </a:p>
        </p:txBody>
      </p:sp>
      <p:graphicFrame>
        <p:nvGraphicFramePr>
          <p:cNvPr id="28" name="Object 27" descr="F = left parenthesis x minus y right parenthesis, i + x j = left parenthesis cosine of t - sine of t right parenthesis, i + left parenthesis cosine of t right parenthesis, j, and"/>
          <p:cNvGraphicFramePr>
            <a:graphicFrameLocks noChangeAspect="1"/>
          </p:cNvGraphicFramePr>
          <p:nvPr/>
        </p:nvGraphicFramePr>
        <p:xfrm>
          <a:off x="1247057" y="3411006"/>
          <a:ext cx="6604000" cy="406400"/>
        </p:xfrm>
        <a:graphic>
          <a:graphicData uri="http://schemas.openxmlformats.org/presentationml/2006/ole">
            <mc:AlternateContent xmlns:mc="http://schemas.openxmlformats.org/markup-compatibility/2006">
              <mc:Choice xmlns:v="urn:schemas-microsoft-com:vml" Requires="v">
                <p:oleObj spid="_x0000_s119842" name="Equation" r:id="rId7" imgW="6603840" imgH="406080" progId="Equation.DSMT4">
                  <p:embed/>
                </p:oleObj>
              </mc:Choice>
              <mc:Fallback>
                <p:oleObj name="Equation" r:id="rId7" imgW="6603840" imgH="406080" progId="Equation.DSMT4">
                  <p:embed/>
                  <p:pic>
                    <p:nvPicPr>
                      <p:cNvPr id="28" name="Object 27" descr="F = left parenthesis x minus y right parenthesis, i + x j = left parenthesis cosine of t - sine of t right parenthesis, i + left parenthesis cosine of t right parenthesis, j, and"/>
                      <p:cNvPicPr/>
                      <p:nvPr/>
                    </p:nvPicPr>
                    <p:blipFill>
                      <a:blip r:embed="rId8"/>
                      <a:stretch>
                        <a:fillRect/>
                      </a:stretch>
                    </p:blipFill>
                    <p:spPr>
                      <a:xfrm>
                        <a:off x="1247057" y="3411006"/>
                        <a:ext cx="6604000" cy="406400"/>
                      </a:xfrm>
                      <a:prstGeom prst="rect">
                        <a:avLst/>
                      </a:prstGeom>
                    </p:spPr>
                  </p:pic>
                </p:oleObj>
              </mc:Fallback>
            </mc:AlternateContent>
          </a:graphicData>
        </a:graphic>
      </p:graphicFrame>
      <p:graphicFrame>
        <p:nvGraphicFramePr>
          <p:cNvPr id="29" name="Object 28" descr="start fraction d r over d t end fraction = left parenthesis negative sine of t right parenthesis, i + left parenthesis cosine of t right parenthesis, j.">
            <a:extLst>
              <a:ext uri="{FF2B5EF4-FFF2-40B4-BE49-F238E27FC236}">
                <a16:creationId xmlns:a16="http://schemas.microsoft.com/office/drawing/2014/main" id="{ABAE81C7-115D-4C55-B1BE-D1610689B5BE}"/>
              </a:ext>
            </a:extLst>
          </p:cNvPr>
          <p:cNvGraphicFramePr>
            <a:graphicFrameLocks noChangeAspect="1"/>
          </p:cNvGraphicFramePr>
          <p:nvPr/>
        </p:nvGraphicFramePr>
        <p:xfrm>
          <a:off x="3151306" y="4020104"/>
          <a:ext cx="3429000" cy="825500"/>
        </p:xfrm>
        <a:graphic>
          <a:graphicData uri="http://schemas.openxmlformats.org/presentationml/2006/ole">
            <mc:AlternateContent xmlns:mc="http://schemas.openxmlformats.org/markup-compatibility/2006">
              <mc:Choice xmlns:v="urn:schemas-microsoft-com:vml" Requires="v">
                <p:oleObj spid="_x0000_s119843" name="Equation" r:id="rId9" imgW="3429000" imgH="825480" progId="Equation.DSMT4">
                  <p:embed/>
                </p:oleObj>
              </mc:Choice>
              <mc:Fallback>
                <p:oleObj name="Equation" r:id="rId9" imgW="3429000" imgH="825480" progId="Equation.DSMT4">
                  <p:embed/>
                  <p:pic>
                    <p:nvPicPr>
                      <p:cNvPr id="29" name="Object 28" descr="start fraction d r over d t end fraction = left parenthesis negative sine of t right parenthesis, i + left parenthesis cosine of t right parenthesis, j.">
                        <a:extLst>
                          <a:ext uri="{FF2B5EF4-FFF2-40B4-BE49-F238E27FC236}">
                            <a16:creationId xmlns:a16="http://schemas.microsoft.com/office/drawing/2014/main" id="{ABAE81C7-115D-4C55-B1BE-D1610689B5BE}"/>
                          </a:ext>
                        </a:extLst>
                      </p:cNvPr>
                      <p:cNvPicPr/>
                      <p:nvPr/>
                    </p:nvPicPr>
                    <p:blipFill>
                      <a:blip r:embed="rId10"/>
                      <a:stretch>
                        <a:fillRect/>
                      </a:stretch>
                    </p:blipFill>
                    <p:spPr>
                      <a:xfrm>
                        <a:off x="3151306" y="4020104"/>
                        <a:ext cx="3429000" cy="825500"/>
                      </a:xfrm>
                      <a:prstGeom prst="rect">
                        <a:avLst/>
                      </a:prstGeom>
                    </p:spPr>
                  </p:pic>
                </p:oleObj>
              </mc:Fallback>
            </mc:AlternateContent>
          </a:graphicData>
        </a:graphic>
      </p:graphicFrame>
      <p:sp>
        <p:nvSpPr>
          <p:cNvPr id="31" name="Content Placeholder 30"/>
          <p:cNvSpPr>
            <a:spLocks noGrp="1"/>
          </p:cNvSpPr>
          <p:nvPr>
            <p:ph idx="1"/>
          </p:nvPr>
        </p:nvSpPr>
        <p:spPr>
          <a:xfrm>
            <a:off x="457200" y="4989872"/>
            <a:ext cx="1219200" cy="533400"/>
          </a:xfrm>
        </p:spPr>
        <p:txBody>
          <a:bodyPr/>
          <a:lstStyle/>
          <a:p>
            <a:pPr marL="0" indent="0">
              <a:buNone/>
            </a:pPr>
            <a:r>
              <a:rPr lang="en-US" dirty="0"/>
              <a:t>Then</a:t>
            </a:r>
            <a:endParaRPr lang="en-IN" dirty="0"/>
          </a:p>
        </p:txBody>
      </p:sp>
      <p:graphicFrame>
        <p:nvGraphicFramePr>
          <p:cNvPr id="32" name="Object 31" descr="F times start fraction d r over d t end fraction = negative sine of t cosine of t + sine squared of t + cosine squared of t">
            <a:extLst>
              <a:ext uri="{FF2B5EF4-FFF2-40B4-BE49-F238E27FC236}">
                <a16:creationId xmlns:a16="http://schemas.microsoft.com/office/drawing/2014/main" id="{AF7804D2-4FC7-4C35-B516-68170FC06A91}"/>
              </a:ext>
            </a:extLst>
          </p:cNvPr>
          <p:cNvGraphicFramePr>
            <a:graphicFrameLocks noChangeAspect="1"/>
          </p:cNvGraphicFramePr>
          <p:nvPr/>
        </p:nvGraphicFramePr>
        <p:xfrm>
          <a:off x="2766584" y="5374556"/>
          <a:ext cx="4879023" cy="843264"/>
        </p:xfrm>
        <a:graphic>
          <a:graphicData uri="http://schemas.openxmlformats.org/presentationml/2006/ole">
            <mc:AlternateContent xmlns:mc="http://schemas.openxmlformats.org/markup-compatibility/2006">
              <mc:Choice xmlns:v="urn:schemas-microsoft-com:vml" Requires="v">
                <p:oleObj spid="_x0000_s119844" name="Equation" r:id="rId11" imgW="4775040" imgH="825480" progId="Equation.DSMT4">
                  <p:embed/>
                </p:oleObj>
              </mc:Choice>
              <mc:Fallback>
                <p:oleObj name="Equation" r:id="rId11" imgW="4775040" imgH="825480" progId="Equation.DSMT4">
                  <p:embed/>
                  <p:pic>
                    <p:nvPicPr>
                      <p:cNvPr id="32" name="Object 31" descr="F times start fraction d r over d t end fraction = negative sine of t cosine of t + sine squared of t + cosine squared of t">
                        <a:extLst>
                          <a:ext uri="{FF2B5EF4-FFF2-40B4-BE49-F238E27FC236}">
                            <a16:creationId xmlns:a16="http://schemas.microsoft.com/office/drawing/2014/main" id="{AF7804D2-4FC7-4C35-B516-68170FC06A91}"/>
                          </a:ext>
                        </a:extLst>
                      </p:cNvPr>
                      <p:cNvPicPr/>
                      <p:nvPr/>
                    </p:nvPicPr>
                    <p:blipFill>
                      <a:blip r:embed="rId12"/>
                      <a:stretch>
                        <a:fillRect/>
                      </a:stretch>
                    </p:blipFill>
                    <p:spPr>
                      <a:xfrm>
                        <a:off x="2766584" y="5374556"/>
                        <a:ext cx="4879023" cy="843264"/>
                      </a:xfrm>
                      <a:prstGeom prst="rect">
                        <a:avLst/>
                      </a:prstGeom>
                    </p:spPr>
                  </p:pic>
                </p:oleObj>
              </mc:Fallback>
            </mc:AlternateContent>
          </a:graphicData>
        </a:graphic>
      </p:graphicFrame>
    </p:spTree>
    <p:extLst>
      <p:ext uri="{BB962C8B-B14F-4D97-AF65-F5344CB8AC3E}">
        <p14:creationId xmlns:p14="http://schemas.microsoft.com/office/powerpoint/2010/main" val="82167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Flow Integrals and Circulation for Velocity Fields </a:t>
            </a:r>
            <a:r>
              <a:rPr lang="en-US" sz="2000" b="0" dirty="0"/>
              <a:t>(6 of 6)</a:t>
            </a:r>
            <a:endParaRPr lang="en-IN" sz="3400" dirty="0"/>
          </a:p>
        </p:txBody>
      </p:sp>
      <p:sp>
        <p:nvSpPr>
          <p:cNvPr id="3" name="Content Placeholder 2"/>
          <p:cNvSpPr>
            <a:spLocks noGrp="1"/>
          </p:cNvSpPr>
          <p:nvPr>
            <p:ph idx="1"/>
          </p:nvPr>
        </p:nvSpPr>
        <p:spPr>
          <a:xfrm>
            <a:off x="457200" y="1600200"/>
            <a:ext cx="3962400" cy="481988"/>
          </a:xfrm>
        </p:spPr>
        <p:txBody>
          <a:bodyPr/>
          <a:lstStyle/>
          <a:p>
            <a:pPr marL="0" indent="0">
              <a:buNone/>
            </a:pPr>
            <a:r>
              <a:rPr lang="en-US" b="1" dirty="0"/>
              <a:t>Solution (concluded):</a:t>
            </a:r>
            <a:endParaRPr lang="en-US" dirty="0"/>
          </a:p>
        </p:txBody>
      </p:sp>
      <p:sp>
        <p:nvSpPr>
          <p:cNvPr id="23" name="Content Placeholder 22"/>
          <p:cNvSpPr>
            <a:spLocks noGrp="1"/>
          </p:cNvSpPr>
          <p:nvPr>
            <p:ph idx="1"/>
          </p:nvPr>
        </p:nvSpPr>
        <p:spPr>
          <a:xfrm>
            <a:off x="457200" y="2138514"/>
            <a:ext cx="1066800" cy="517202"/>
          </a:xfrm>
        </p:spPr>
        <p:txBody>
          <a:bodyPr/>
          <a:lstStyle/>
          <a:p>
            <a:pPr marL="0" indent="0">
              <a:buNone/>
            </a:pPr>
            <a:r>
              <a:rPr lang="en-US" dirty="0"/>
              <a:t>gives</a:t>
            </a:r>
          </a:p>
        </p:txBody>
      </p:sp>
      <p:graphicFrame>
        <p:nvGraphicFramePr>
          <p:cNvPr id="24" name="Object 23" descr="Circulation = integral of start expression F times start fraction d r over d t end fraction d t end expression from 0 to 2 pi = integral of start expression left parenthesis 1 minus sine of t cosine of t right parenthesis, d t end expression from 0 to 2 pi ">
            <a:extLst>
              <a:ext uri="{FF2B5EF4-FFF2-40B4-BE49-F238E27FC236}">
                <a16:creationId xmlns:a16="http://schemas.microsoft.com/office/drawing/2014/main" id="{EBBF719B-AE0B-4CC0-99E4-8277BA12665E}"/>
              </a:ext>
            </a:extLst>
          </p:cNvPr>
          <p:cNvGraphicFramePr>
            <a:graphicFrameLocks noChangeAspect="1"/>
          </p:cNvGraphicFramePr>
          <p:nvPr/>
        </p:nvGraphicFramePr>
        <p:xfrm>
          <a:off x="1524000" y="2741836"/>
          <a:ext cx="6622259" cy="809545"/>
        </p:xfrm>
        <a:graphic>
          <a:graphicData uri="http://schemas.openxmlformats.org/presentationml/2006/ole">
            <mc:AlternateContent xmlns:mc="http://schemas.openxmlformats.org/markup-compatibility/2006">
              <mc:Choice xmlns:v="urn:schemas-microsoft-com:vml" Requires="v">
                <p:oleObj spid="_x0000_s120846" name="Equation" r:id="rId3" imgW="6743520" imgH="825480" progId="Equation.DSMT4">
                  <p:embed/>
                </p:oleObj>
              </mc:Choice>
              <mc:Fallback>
                <p:oleObj name="Equation" r:id="rId3" imgW="6743520" imgH="825480" progId="Equation.DSMT4">
                  <p:embed/>
                  <p:pic>
                    <p:nvPicPr>
                      <p:cNvPr id="24" name="Object 23" descr="Circulation = integral of start expression F times start fraction d r over d t end fraction d t end expression from 0 to 2 pi = integral of start expression left parenthesis 1 minus sine of t cosine of t right parenthesis, d t end expression from 0 to 2 pi ">
                        <a:extLst>
                          <a:ext uri="{FF2B5EF4-FFF2-40B4-BE49-F238E27FC236}">
                            <a16:creationId xmlns:a16="http://schemas.microsoft.com/office/drawing/2014/main" id="{EBBF719B-AE0B-4CC0-99E4-8277BA12665E}"/>
                          </a:ext>
                        </a:extLst>
                      </p:cNvPr>
                      <p:cNvPicPr/>
                      <p:nvPr/>
                    </p:nvPicPr>
                    <p:blipFill>
                      <a:blip r:embed="rId4"/>
                      <a:stretch>
                        <a:fillRect/>
                      </a:stretch>
                    </p:blipFill>
                    <p:spPr>
                      <a:xfrm>
                        <a:off x="1524000" y="2741836"/>
                        <a:ext cx="6622259" cy="809545"/>
                      </a:xfrm>
                      <a:prstGeom prst="rect">
                        <a:avLst/>
                      </a:prstGeom>
                    </p:spPr>
                  </p:pic>
                </p:oleObj>
              </mc:Fallback>
            </mc:AlternateContent>
          </a:graphicData>
        </a:graphic>
      </p:graphicFrame>
      <p:graphicFrame>
        <p:nvGraphicFramePr>
          <p:cNvPr id="25" name="Object 24" descr="equals left bracket t minus start fraction sine squared of t over 2 end fraction right bracket from 0 to 2 pi = 2 pi.">
            <a:extLst>
              <a:ext uri="{FF2B5EF4-FFF2-40B4-BE49-F238E27FC236}">
                <a16:creationId xmlns:a16="http://schemas.microsoft.com/office/drawing/2014/main" id="{1A948C5E-E746-48C7-8788-1A3A4B93EE29}"/>
              </a:ext>
            </a:extLst>
          </p:cNvPr>
          <p:cNvGraphicFramePr>
            <a:graphicFrameLocks noChangeAspect="1"/>
          </p:cNvGraphicFramePr>
          <p:nvPr/>
        </p:nvGraphicFramePr>
        <p:xfrm>
          <a:off x="3203662" y="3678424"/>
          <a:ext cx="2753928" cy="983547"/>
        </p:xfrm>
        <a:graphic>
          <a:graphicData uri="http://schemas.openxmlformats.org/presentationml/2006/ole">
            <mc:AlternateContent xmlns:mc="http://schemas.openxmlformats.org/markup-compatibility/2006">
              <mc:Choice xmlns:v="urn:schemas-microsoft-com:vml" Requires="v">
                <p:oleObj spid="_x0000_s120847" name="Equation" r:id="rId5" imgW="2920680" imgH="1041120" progId="Equation.DSMT4">
                  <p:embed/>
                </p:oleObj>
              </mc:Choice>
              <mc:Fallback>
                <p:oleObj name="Equation" r:id="rId5" imgW="2920680" imgH="1041120" progId="Equation.DSMT4">
                  <p:embed/>
                  <p:pic>
                    <p:nvPicPr>
                      <p:cNvPr id="25" name="Object 24" descr="equals left bracket t minus start fraction sine squared of t over 2 end fraction right bracket from 0 to 2 pi = 2 pi.">
                        <a:extLst>
                          <a:ext uri="{FF2B5EF4-FFF2-40B4-BE49-F238E27FC236}">
                            <a16:creationId xmlns:a16="http://schemas.microsoft.com/office/drawing/2014/main" id="{1A948C5E-E746-48C7-8788-1A3A4B93EE29}"/>
                          </a:ext>
                        </a:extLst>
                      </p:cNvPr>
                      <p:cNvPicPr/>
                      <p:nvPr/>
                    </p:nvPicPr>
                    <p:blipFill>
                      <a:blip r:embed="rId6"/>
                      <a:stretch>
                        <a:fillRect/>
                      </a:stretch>
                    </p:blipFill>
                    <p:spPr>
                      <a:xfrm>
                        <a:off x="3203662" y="3678424"/>
                        <a:ext cx="2753928" cy="983547"/>
                      </a:xfrm>
                      <a:prstGeom prst="rect">
                        <a:avLst/>
                      </a:prstGeom>
                    </p:spPr>
                  </p:pic>
                </p:oleObj>
              </mc:Fallback>
            </mc:AlternateContent>
          </a:graphicData>
        </a:graphic>
      </p:graphicFrame>
      <p:sp>
        <p:nvSpPr>
          <p:cNvPr id="27" name="Content Placeholder 26"/>
          <p:cNvSpPr>
            <a:spLocks noGrp="1"/>
          </p:cNvSpPr>
          <p:nvPr>
            <p:ph idx="1"/>
          </p:nvPr>
        </p:nvSpPr>
        <p:spPr>
          <a:xfrm>
            <a:off x="457200" y="4861394"/>
            <a:ext cx="8229600" cy="1359969"/>
          </a:xfrm>
        </p:spPr>
        <p:txBody>
          <a:bodyPr/>
          <a:lstStyle/>
          <a:p>
            <a:pPr marL="0" indent="0">
              <a:buNone/>
            </a:pPr>
            <a:r>
              <a:rPr lang="en-US" dirty="0"/>
              <a:t>A fluid with this velocity field is circulating counterclockwise around the circle, so the circulation is positive.</a:t>
            </a:r>
            <a:endParaRPr lang="en-IN" dirty="0"/>
          </a:p>
        </p:txBody>
      </p:sp>
    </p:spTree>
    <p:extLst>
      <p:ext uri="{BB962C8B-B14F-4D97-AF65-F5344CB8AC3E}">
        <p14:creationId xmlns:p14="http://schemas.microsoft.com/office/powerpoint/2010/main" val="253736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
            <a:ext cx="8229600" cy="1097280"/>
          </a:xfrm>
        </p:spPr>
        <p:txBody>
          <a:bodyPr/>
          <a:lstStyle/>
          <a:p>
            <a:r>
              <a:rPr lang="en-IN" sz="3400" dirty="0"/>
              <a:t>Line Integrals of Scalar Functions </a:t>
            </a:r>
            <a:r>
              <a:rPr lang="en-IN" sz="2000" b="0" dirty="0"/>
              <a:t>(3 of 6)</a:t>
            </a:r>
            <a:endParaRPr lang="en-IN" sz="3400" dirty="0"/>
          </a:p>
        </p:txBody>
      </p:sp>
      <p:sp>
        <p:nvSpPr>
          <p:cNvPr id="3" name="Content Placeholder 2"/>
          <p:cNvSpPr>
            <a:spLocks noGrp="1"/>
          </p:cNvSpPr>
          <p:nvPr>
            <p:ph idx="1"/>
          </p:nvPr>
        </p:nvSpPr>
        <p:spPr>
          <a:xfrm>
            <a:off x="569623" y="1667150"/>
            <a:ext cx="5791200" cy="493005"/>
          </a:xfrm>
        </p:spPr>
        <p:txBody>
          <a:bodyPr/>
          <a:lstStyle/>
          <a:p>
            <a:pPr marL="0" indent="0">
              <a:buNone/>
            </a:pPr>
            <a:r>
              <a:rPr lang="en-US" b="1" dirty="0"/>
              <a:t>How to Evaluate a Line Integral</a:t>
            </a:r>
            <a:endParaRPr lang="en-IN" dirty="0"/>
          </a:p>
        </p:txBody>
      </p:sp>
      <p:sp>
        <p:nvSpPr>
          <p:cNvPr id="23" name="Content Placeholder 22"/>
          <p:cNvSpPr>
            <a:spLocks noGrp="1"/>
          </p:cNvSpPr>
          <p:nvPr>
            <p:ph idx="1"/>
          </p:nvPr>
        </p:nvSpPr>
        <p:spPr>
          <a:xfrm>
            <a:off x="599120" y="2259496"/>
            <a:ext cx="5533103" cy="474453"/>
          </a:xfrm>
        </p:spPr>
        <p:txBody>
          <a:bodyPr/>
          <a:lstStyle/>
          <a:p>
            <a:pPr marL="0" indent="0">
              <a:buNone/>
            </a:pPr>
            <a:r>
              <a:rPr lang="en-US" dirty="0"/>
              <a:t>To integrate a continuous function</a:t>
            </a:r>
            <a:endParaRPr lang="en-IN" dirty="0"/>
          </a:p>
        </p:txBody>
      </p:sp>
      <p:graphicFrame>
        <p:nvGraphicFramePr>
          <p:cNvPr id="24" name="Object 23" descr="f of x, y, and z"/>
          <p:cNvGraphicFramePr>
            <a:graphicFrameLocks noChangeAspect="1"/>
          </p:cNvGraphicFramePr>
          <p:nvPr/>
        </p:nvGraphicFramePr>
        <p:xfrm>
          <a:off x="6225631" y="2305838"/>
          <a:ext cx="1333500" cy="393700"/>
        </p:xfrm>
        <a:graphic>
          <a:graphicData uri="http://schemas.openxmlformats.org/presentationml/2006/ole">
            <mc:AlternateContent xmlns:mc="http://schemas.openxmlformats.org/markup-compatibility/2006">
              <mc:Choice xmlns:v="urn:schemas-microsoft-com:vml" Requires="v">
                <p:oleObj spid="_x0000_s86036" name="Equation" r:id="rId3" imgW="1333440" imgH="393480" progId="Equation.DSMT4">
                  <p:embed/>
                </p:oleObj>
              </mc:Choice>
              <mc:Fallback>
                <p:oleObj name="Equation" r:id="rId3" imgW="1333440" imgH="393480" progId="Equation.DSMT4">
                  <p:embed/>
                  <p:pic>
                    <p:nvPicPr>
                      <p:cNvPr id="24" name="Object 23" descr="f of x, y, and z"/>
                      <p:cNvPicPr/>
                      <p:nvPr/>
                    </p:nvPicPr>
                    <p:blipFill>
                      <a:blip r:embed="rId4"/>
                      <a:stretch>
                        <a:fillRect/>
                      </a:stretch>
                    </p:blipFill>
                    <p:spPr>
                      <a:xfrm>
                        <a:off x="6225631" y="2305838"/>
                        <a:ext cx="1333500" cy="393700"/>
                      </a:xfrm>
                      <a:prstGeom prst="rect">
                        <a:avLst/>
                      </a:prstGeom>
                    </p:spPr>
                  </p:pic>
                </p:oleObj>
              </mc:Fallback>
            </mc:AlternateContent>
          </a:graphicData>
        </a:graphic>
      </p:graphicFrame>
      <p:sp>
        <p:nvSpPr>
          <p:cNvPr id="26" name="Content Placeholder 25"/>
          <p:cNvSpPr>
            <a:spLocks noGrp="1"/>
          </p:cNvSpPr>
          <p:nvPr>
            <p:ph idx="1"/>
          </p:nvPr>
        </p:nvSpPr>
        <p:spPr>
          <a:xfrm>
            <a:off x="7656223" y="2242338"/>
            <a:ext cx="1113503" cy="490694"/>
          </a:xfrm>
        </p:spPr>
        <p:txBody>
          <a:bodyPr/>
          <a:lstStyle/>
          <a:p>
            <a:pPr marL="0" indent="0">
              <a:buNone/>
            </a:pPr>
            <a:r>
              <a:rPr lang="en-US" dirty="0"/>
              <a:t>over a</a:t>
            </a:r>
            <a:endParaRPr lang="en-IN" dirty="0"/>
          </a:p>
        </p:txBody>
      </p:sp>
      <p:sp>
        <p:nvSpPr>
          <p:cNvPr id="28" name="Content Placeholder 27"/>
          <p:cNvSpPr>
            <a:spLocks noGrp="1"/>
          </p:cNvSpPr>
          <p:nvPr>
            <p:ph idx="1"/>
          </p:nvPr>
        </p:nvSpPr>
        <p:spPr>
          <a:xfrm>
            <a:off x="599120" y="2792942"/>
            <a:ext cx="1570703" cy="481874"/>
          </a:xfrm>
        </p:spPr>
        <p:txBody>
          <a:bodyPr/>
          <a:lstStyle/>
          <a:p>
            <a:pPr marL="0" indent="0">
              <a:buNone/>
            </a:pPr>
            <a:r>
              <a:rPr lang="en-US" dirty="0"/>
              <a:t>curve </a:t>
            </a:r>
            <a:r>
              <a:rPr lang="en-US" i="1" dirty="0"/>
              <a:t>C</a:t>
            </a:r>
            <a:r>
              <a:rPr lang="en-US" dirty="0"/>
              <a:t>:</a:t>
            </a:r>
            <a:endParaRPr lang="en-IN" dirty="0"/>
          </a:p>
        </p:txBody>
      </p:sp>
      <p:sp>
        <p:nvSpPr>
          <p:cNvPr id="30" name="Content Placeholder 29"/>
          <p:cNvSpPr>
            <a:spLocks noGrp="1"/>
          </p:cNvSpPr>
          <p:nvPr>
            <p:ph idx="1"/>
          </p:nvPr>
        </p:nvSpPr>
        <p:spPr>
          <a:xfrm>
            <a:off x="569623" y="3537689"/>
            <a:ext cx="6400800" cy="457246"/>
          </a:xfrm>
        </p:spPr>
        <p:txBody>
          <a:bodyPr/>
          <a:lstStyle/>
          <a:p>
            <a:pPr marL="0" indent="0">
              <a:buNone/>
            </a:pPr>
            <a:r>
              <a:rPr lang="en-US" b="1" dirty="0"/>
              <a:t>1. </a:t>
            </a:r>
            <a:r>
              <a:rPr lang="en-US" dirty="0"/>
              <a:t>Find a smooth parametrization of </a:t>
            </a:r>
            <a:r>
              <a:rPr lang="en-US" i="1" dirty="0"/>
              <a:t>C</a:t>
            </a:r>
            <a:r>
              <a:rPr lang="en-US" dirty="0"/>
              <a:t>,</a:t>
            </a:r>
          </a:p>
        </p:txBody>
      </p:sp>
      <p:graphicFrame>
        <p:nvGraphicFramePr>
          <p:cNvPr id="31" name="Object 30" descr="r of t = g of t i + h of t, j + k of t, k, a is less than or equal to t, and t is less than or equal to b.">
            <a:extLst>
              <a:ext uri="{FF2B5EF4-FFF2-40B4-BE49-F238E27FC236}">
                <a16:creationId xmlns:a16="http://schemas.microsoft.com/office/drawing/2014/main" id="{DB74CE21-36D5-4220-8DB9-B905E0C370C4}"/>
              </a:ext>
            </a:extLst>
          </p:cNvPr>
          <p:cNvGraphicFramePr>
            <a:graphicFrameLocks noChangeAspect="1"/>
          </p:cNvGraphicFramePr>
          <p:nvPr/>
        </p:nvGraphicFramePr>
        <p:xfrm>
          <a:off x="1814223" y="4213796"/>
          <a:ext cx="5740400" cy="457200"/>
        </p:xfrm>
        <a:graphic>
          <a:graphicData uri="http://schemas.openxmlformats.org/presentationml/2006/ole">
            <mc:AlternateContent xmlns:mc="http://schemas.openxmlformats.org/markup-compatibility/2006">
              <mc:Choice xmlns:v="urn:schemas-microsoft-com:vml" Requires="v">
                <p:oleObj spid="_x0000_s86037" name="Equation" r:id="rId5" imgW="5740200" imgH="457200" progId="Equation.DSMT4">
                  <p:embed/>
                </p:oleObj>
              </mc:Choice>
              <mc:Fallback>
                <p:oleObj name="Equation" r:id="rId5" imgW="5740200" imgH="457200" progId="Equation.DSMT4">
                  <p:embed/>
                  <p:pic>
                    <p:nvPicPr>
                      <p:cNvPr id="31" name="Object 30" descr="r of t = g of t i + h of t, j + k of t, k, a is less than or equal to t, and t is less than or equal to b.">
                        <a:extLst>
                          <a:ext uri="{FF2B5EF4-FFF2-40B4-BE49-F238E27FC236}">
                            <a16:creationId xmlns:a16="http://schemas.microsoft.com/office/drawing/2014/main" id="{DB74CE21-36D5-4220-8DB9-B905E0C370C4}"/>
                          </a:ext>
                        </a:extLst>
                      </p:cNvPr>
                      <p:cNvPicPr/>
                      <p:nvPr/>
                    </p:nvPicPr>
                    <p:blipFill>
                      <a:blip r:embed="rId6"/>
                      <a:stretch>
                        <a:fillRect/>
                      </a:stretch>
                    </p:blipFill>
                    <p:spPr>
                      <a:xfrm>
                        <a:off x="1814223" y="4213796"/>
                        <a:ext cx="5740400" cy="457200"/>
                      </a:xfrm>
                      <a:prstGeom prst="rect">
                        <a:avLst/>
                      </a:prstGeom>
                    </p:spPr>
                  </p:pic>
                </p:oleObj>
              </mc:Fallback>
            </mc:AlternateContent>
          </a:graphicData>
        </a:graphic>
      </p:graphicFrame>
      <p:sp>
        <p:nvSpPr>
          <p:cNvPr id="33" name="Content Placeholder 32"/>
          <p:cNvSpPr>
            <a:spLocks noGrp="1"/>
          </p:cNvSpPr>
          <p:nvPr>
            <p:ph idx="1"/>
          </p:nvPr>
        </p:nvSpPr>
        <p:spPr>
          <a:xfrm>
            <a:off x="599120" y="4933869"/>
            <a:ext cx="4390103" cy="471998"/>
          </a:xfrm>
        </p:spPr>
        <p:txBody>
          <a:bodyPr/>
          <a:lstStyle/>
          <a:p>
            <a:pPr marL="0" indent="0">
              <a:buNone/>
            </a:pPr>
            <a:r>
              <a:rPr lang="en-US" b="1" dirty="0"/>
              <a:t>2. </a:t>
            </a:r>
            <a:r>
              <a:rPr lang="en-US" dirty="0"/>
              <a:t>Evaluate the integral as</a:t>
            </a:r>
            <a:endParaRPr lang="en-IN" dirty="0"/>
          </a:p>
        </p:txBody>
      </p:sp>
      <p:graphicFrame>
        <p:nvGraphicFramePr>
          <p:cNvPr id="34" name="Object 33" descr="integral of f of x, y, and z, d s, for curve C = integral of start expression f of left parenthesis g of t, h of t, k of t right parenthesis absolute value of v of t d t end expression, from a to b. ">
            <a:extLst>
              <a:ext uri="{FF2B5EF4-FFF2-40B4-BE49-F238E27FC236}">
                <a16:creationId xmlns:a16="http://schemas.microsoft.com/office/drawing/2014/main" id="{F54B11FC-9A97-4BDB-9C04-6725EA6EF12C}"/>
              </a:ext>
            </a:extLst>
          </p:cNvPr>
          <p:cNvGraphicFramePr>
            <a:graphicFrameLocks noChangeAspect="1"/>
          </p:cNvGraphicFramePr>
          <p:nvPr/>
        </p:nvGraphicFramePr>
        <p:xfrm>
          <a:off x="1683368" y="5504187"/>
          <a:ext cx="6544355" cy="633325"/>
        </p:xfrm>
        <a:graphic>
          <a:graphicData uri="http://schemas.openxmlformats.org/presentationml/2006/ole">
            <mc:AlternateContent xmlns:mc="http://schemas.openxmlformats.org/markup-compatibility/2006">
              <mc:Choice xmlns:v="urn:schemas-microsoft-com:vml" Requires="v">
                <p:oleObj spid="_x0000_s86038" name="Equation" r:id="rId7" imgW="7086600" imgH="685800" progId="Equation.DSMT4">
                  <p:embed/>
                </p:oleObj>
              </mc:Choice>
              <mc:Fallback>
                <p:oleObj name="Equation" r:id="rId7" imgW="7086600" imgH="685800" progId="Equation.DSMT4">
                  <p:embed/>
                  <p:pic>
                    <p:nvPicPr>
                      <p:cNvPr id="34" name="Object 33" descr="integral of f of x, y, and z, d s, for curve C = integral of start expression f of left parenthesis g of t, h of t, k of t right parenthesis absolute value of v of t d t end expression, from a to b. ">
                        <a:extLst>
                          <a:ext uri="{FF2B5EF4-FFF2-40B4-BE49-F238E27FC236}">
                            <a16:creationId xmlns:a16="http://schemas.microsoft.com/office/drawing/2014/main" id="{F54B11FC-9A97-4BDB-9C04-6725EA6EF12C}"/>
                          </a:ext>
                        </a:extLst>
                      </p:cNvPr>
                      <p:cNvPicPr/>
                      <p:nvPr/>
                    </p:nvPicPr>
                    <p:blipFill>
                      <a:blip r:embed="rId8"/>
                      <a:stretch>
                        <a:fillRect/>
                      </a:stretch>
                    </p:blipFill>
                    <p:spPr>
                      <a:xfrm>
                        <a:off x="1683368" y="5504187"/>
                        <a:ext cx="6544355" cy="633325"/>
                      </a:xfrm>
                      <a:prstGeom prst="rect">
                        <a:avLst/>
                      </a:prstGeom>
                    </p:spPr>
                  </p:pic>
                </p:oleObj>
              </mc:Fallback>
            </mc:AlternateContent>
          </a:graphicData>
        </a:graphic>
      </p:graphicFrame>
    </p:spTree>
    <p:extLst>
      <p:ext uri="{BB962C8B-B14F-4D97-AF65-F5344CB8AC3E}">
        <p14:creationId xmlns:p14="http://schemas.microsoft.com/office/powerpoint/2010/main" val="3952519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Flux Across a Simple Closed Plane Curve </a:t>
            </a:r>
            <a:r>
              <a:rPr lang="en-US" sz="2000" b="0" dirty="0"/>
              <a:t>(1 of 5)</a:t>
            </a:r>
            <a:endParaRPr lang="en-IN" sz="2000" b="0" dirty="0"/>
          </a:p>
        </p:txBody>
      </p:sp>
      <p:sp>
        <p:nvSpPr>
          <p:cNvPr id="3" name="Content Placeholder 2"/>
          <p:cNvSpPr>
            <a:spLocks noGrp="1"/>
          </p:cNvSpPr>
          <p:nvPr>
            <p:ph idx="1"/>
          </p:nvPr>
        </p:nvSpPr>
        <p:spPr>
          <a:xfrm>
            <a:off x="457200" y="1600200"/>
            <a:ext cx="8229600" cy="457199"/>
          </a:xfrm>
        </p:spPr>
        <p:txBody>
          <a:bodyPr/>
          <a:lstStyle/>
          <a:p>
            <a:pPr marL="0" indent="0">
              <a:buNone/>
            </a:pPr>
            <a:r>
              <a:rPr lang="en-US" b="1" dirty="0"/>
              <a:t>Definition: </a:t>
            </a:r>
            <a:r>
              <a:rPr lang="en-US" dirty="0"/>
              <a:t>If </a:t>
            </a:r>
            <a:r>
              <a:rPr lang="en-US" i="1" dirty="0"/>
              <a:t>C </a:t>
            </a:r>
            <a:r>
              <a:rPr lang="en-US" dirty="0"/>
              <a:t>is a smooth simple closed curve in</a:t>
            </a:r>
            <a:endParaRPr lang="en-IN" dirty="0"/>
          </a:p>
        </p:txBody>
      </p:sp>
      <p:sp>
        <p:nvSpPr>
          <p:cNvPr id="23" name="Content Placeholder 22"/>
          <p:cNvSpPr>
            <a:spLocks noGrp="1"/>
          </p:cNvSpPr>
          <p:nvPr>
            <p:ph idx="1"/>
          </p:nvPr>
        </p:nvSpPr>
        <p:spPr>
          <a:xfrm>
            <a:off x="457200" y="2116347"/>
            <a:ext cx="6324600" cy="457200"/>
          </a:xfrm>
        </p:spPr>
        <p:txBody>
          <a:bodyPr/>
          <a:lstStyle/>
          <a:p>
            <a:pPr marL="0" indent="0">
              <a:buNone/>
            </a:pPr>
            <a:r>
              <a:rPr lang="en-US" dirty="0"/>
              <a:t>the domain of a continuous vector field</a:t>
            </a:r>
            <a:endParaRPr lang="en-IN" dirty="0"/>
          </a:p>
        </p:txBody>
      </p:sp>
      <p:graphicFrame>
        <p:nvGraphicFramePr>
          <p:cNvPr id="24" name="Object 23" descr="F = M left parenthesis x, y right parenthesis, i + N left parenthesis x, y right parenthesis, j"/>
          <p:cNvGraphicFramePr>
            <a:graphicFrameLocks noChangeAspect="1"/>
          </p:cNvGraphicFramePr>
          <p:nvPr/>
        </p:nvGraphicFramePr>
        <p:xfrm>
          <a:off x="457200" y="2669410"/>
          <a:ext cx="3352800" cy="393700"/>
        </p:xfrm>
        <a:graphic>
          <a:graphicData uri="http://schemas.openxmlformats.org/presentationml/2006/ole">
            <mc:AlternateContent xmlns:mc="http://schemas.openxmlformats.org/markup-compatibility/2006">
              <mc:Choice xmlns:v="urn:schemas-microsoft-com:vml" Requires="v">
                <p:oleObj spid="_x0000_s121870" name="Equation" r:id="rId3" imgW="3352680" imgH="393480" progId="Equation.DSMT4">
                  <p:embed/>
                </p:oleObj>
              </mc:Choice>
              <mc:Fallback>
                <p:oleObj name="Equation" r:id="rId3" imgW="3352680" imgH="393480" progId="Equation.DSMT4">
                  <p:embed/>
                  <p:pic>
                    <p:nvPicPr>
                      <p:cNvPr id="24" name="Object 23" descr="F = M left parenthesis x, y right parenthesis, i + N left parenthesis x, y right parenthesis, j"/>
                      <p:cNvPicPr/>
                      <p:nvPr/>
                    </p:nvPicPr>
                    <p:blipFill>
                      <a:blip r:embed="rId4"/>
                      <a:stretch>
                        <a:fillRect/>
                      </a:stretch>
                    </p:blipFill>
                    <p:spPr>
                      <a:xfrm>
                        <a:off x="457200" y="2669410"/>
                        <a:ext cx="3352800" cy="393700"/>
                      </a:xfrm>
                      <a:prstGeom prst="rect">
                        <a:avLst/>
                      </a:prstGeom>
                    </p:spPr>
                  </p:pic>
                </p:oleObj>
              </mc:Fallback>
            </mc:AlternateContent>
          </a:graphicData>
        </a:graphic>
      </p:graphicFrame>
      <p:sp>
        <p:nvSpPr>
          <p:cNvPr id="26" name="Content Placeholder 25"/>
          <p:cNvSpPr>
            <a:spLocks noGrp="1"/>
          </p:cNvSpPr>
          <p:nvPr>
            <p:ph idx="1"/>
          </p:nvPr>
        </p:nvSpPr>
        <p:spPr>
          <a:xfrm>
            <a:off x="3962400" y="2625166"/>
            <a:ext cx="4572000" cy="484286"/>
          </a:xfrm>
        </p:spPr>
        <p:txBody>
          <a:bodyPr/>
          <a:lstStyle/>
          <a:p>
            <a:pPr marL="0" indent="0">
              <a:buNone/>
            </a:pPr>
            <a:r>
              <a:rPr lang="en-US" dirty="0"/>
              <a:t>in the plane, and if </a:t>
            </a:r>
            <a:r>
              <a:rPr lang="en-US" b="1" dirty="0"/>
              <a:t>n </a:t>
            </a:r>
            <a:r>
              <a:rPr lang="en-US" dirty="0"/>
              <a:t>is the</a:t>
            </a:r>
            <a:endParaRPr lang="en-IN" dirty="0"/>
          </a:p>
        </p:txBody>
      </p:sp>
      <p:sp>
        <p:nvSpPr>
          <p:cNvPr id="28" name="Content Placeholder 27"/>
          <p:cNvSpPr>
            <a:spLocks noGrp="1"/>
          </p:cNvSpPr>
          <p:nvPr>
            <p:ph idx="1"/>
          </p:nvPr>
        </p:nvSpPr>
        <p:spPr>
          <a:xfrm>
            <a:off x="457200" y="3161070"/>
            <a:ext cx="8077200" cy="953730"/>
          </a:xfrm>
        </p:spPr>
        <p:txBody>
          <a:bodyPr/>
          <a:lstStyle/>
          <a:p>
            <a:pPr marL="0" indent="0">
              <a:buNone/>
            </a:pPr>
            <a:r>
              <a:rPr lang="en-US" dirty="0"/>
              <a:t>outward-pointing unit normal vector on </a:t>
            </a:r>
            <a:r>
              <a:rPr lang="en-US" i="1" dirty="0"/>
              <a:t>C</a:t>
            </a:r>
            <a:r>
              <a:rPr lang="en-US" dirty="0"/>
              <a:t>, the </a:t>
            </a:r>
            <a:r>
              <a:rPr lang="en-US" b="1" dirty="0"/>
              <a:t>flux </a:t>
            </a:r>
            <a:r>
              <a:rPr lang="en-US" dirty="0"/>
              <a:t>of </a:t>
            </a:r>
            <a:r>
              <a:rPr lang="en-US" b="1" dirty="0"/>
              <a:t>F </a:t>
            </a:r>
            <a:r>
              <a:rPr lang="en-US" dirty="0"/>
              <a:t>across </a:t>
            </a:r>
            <a:r>
              <a:rPr lang="en-US" i="1" dirty="0"/>
              <a:t>C </a:t>
            </a:r>
            <a:r>
              <a:rPr lang="en-US" dirty="0"/>
              <a:t>is</a:t>
            </a:r>
            <a:endParaRPr lang="en-IN" dirty="0"/>
          </a:p>
        </p:txBody>
      </p:sp>
      <p:graphicFrame>
        <p:nvGraphicFramePr>
          <p:cNvPr id="29" name="Object 28" descr="Flux of F across C = integral of start expression F times n d s end expression, for curve C.">
            <a:extLst>
              <a:ext uri="{FF2B5EF4-FFF2-40B4-BE49-F238E27FC236}">
                <a16:creationId xmlns:a16="http://schemas.microsoft.com/office/drawing/2014/main" id="{D99A5271-FF8C-478E-A168-C36470052598}"/>
              </a:ext>
            </a:extLst>
          </p:cNvPr>
          <p:cNvGraphicFramePr>
            <a:graphicFrameLocks noChangeAspect="1"/>
          </p:cNvGraphicFramePr>
          <p:nvPr/>
        </p:nvGraphicFramePr>
        <p:xfrm>
          <a:off x="2136661" y="4514507"/>
          <a:ext cx="4870677" cy="667093"/>
        </p:xfrm>
        <a:graphic>
          <a:graphicData uri="http://schemas.openxmlformats.org/presentationml/2006/ole">
            <mc:AlternateContent xmlns:mc="http://schemas.openxmlformats.org/markup-compatibility/2006">
              <mc:Choice xmlns:v="urn:schemas-microsoft-com:vml" Requires="v">
                <p:oleObj spid="_x0000_s121871" name="Equation" r:id="rId5" imgW="4444920" imgH="609480" progId="Equation.DSMT4">
                  <p:embed/>
                </p:oleObj>
              </mc:Choice>
              <mc:Fallback>
                <p:oleObj name="Equation" r:id="rId5" imgW="4444920" imgH="609480" progId="Equation.DSMT4">
                  <p:embed/>
                  <p:pic>
                    <p:nvPicPr>
                      <p:cNvPr id="29" name="Object 28" descr="Flux of F across C = integral of start expression F times n d s end expression, for curve C.">
                        <a:extLst>
                          <a:ext uri="{FF2B5EF4-FFF2-40B4-BE49-F238E27FC236}">
                            <a16:creationId xmlns:a16="http://schemas.microsoft.com/office/drawing/2014/main" id="{D99A5271-FF8C-478E-A168-C36470052598}"/>
                          </a:ext>
                        </a:extLst>
                      </p:cNvPr>
                      <p:cNvPicPr/>
                      <p:nvPr/>
                    </p:nvPicPr>
                    <p:blipFill>
                      <a:blip r:embed="rId6"/>
                      <a:stretch>
                        <a:fillRect/>
                      </a:stretch>
                    </p:blipFill>
                    <p:spPr>
                      <a:xfrm>
                        <a:off x="2136661" y="4514507"/>
                        <a:ext cx="4870677" cy="667093"/>
                      </a:xfrm>
                      <a:prstGeom prst="rect">
                        <a:avLst/>
                      </a:prstGeom>
                    </p:spPr>
                  </p:pic>
                </p:oleObj>
              </mc:Fallback>
            </mc:AlternateContent>
          </a:graphicData>
        </a:graphic>
      </p:graphicFrame>
    </p:spTree>
    <p:extLst>
      <p:ext uri="{BB962C8B-B14F-4D97-AF65-F5344CB8AC3E}">
        <p14:creationId xmlns:p14="http://schemas.microsoft.com/office/powerpoint/2010/main" val="3221297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Flux Across a Simple Closed Plane Curve </a:t>
            </a:r>
            <a:r>
              <a:rPr lang="en-US" sz="2000" b="0" dirty="0"/>
              <a:t>(2 of 5)</a:t>
            </a:r>
            <a:endParaRPr lang="en-IN" sz="3400" dirty="0"/>
          </a:p>
        </p:txBody>
      </p:sp>
      <p:pic>
        <p:nvPicPr>
          <p:cNvPr id="9" name="Content Placeholder 8" descr="Two graphs represent the direction of vectors in clockwise motion and in counterclockwise motion. For long description in Notes pane, press F6.">
            <a:extLst>
              <a:ext uri="{FF2B5EF4-FFF2-40B4-BE49-F238E27FC236}">
                <a16:creationId xmlns:a16="http://schemas.microsoft.com/office/drawing/2014/main" id="{5F3AB2AF-6CCF-4ED8-BFE2-86A134BBCDFE}"/>
              </a:ext>
            </a:extLst>
          </p:cNvPr>
          <p:cNvPicPr>
            <a:picLocks noGrp="1" noChangeAspect="1"/>
          </p:cNvPicPr>
          <p:nvPr>
            <p:ph idx="17"/>
          </p:nvPr>
        </p:nvPicPr>
        <p:blipFill>
          <a:blip r:embed="rId4">
            <a:extLst>
              <a:ext uri="{28A0092B-C50C-407E-A947-70E740481C1C}">
                <a14:useLocalDpi xmlns:a14="http://schemas.microsoft.com/office/drawing/2010/main" val="0"/>
              </a:ext>
            </a:extLst>
          </a:blip>
          <a:stretch>
            <a:fillRect/>
          </a:stretch>
        </p:blipFill>
        <p:spPr>
          <a:xfrm>
            <a:off x="1295184" y="1901692"/>
            <a:ext cx="5927953" cy="2140074"/>
          </a:xfrm>
        </p:spPr>
      </p:pic>
      <p:sp>
        <p:nvSpPr>
          <p:cNvPr id="3" name="Content Placeholder 2"/>
          <p:cNvSpPr>
            <a:spLocks noGrp="1"/>
          </p:cNvSpPr>
          <p:nvPr>
            <p:ph idx="1"/>
          </p:nvPr>
        </p:nvSpPr>
        <p:spPr>
          <a:xfrm>
            <a:off x="459728" y="4267200"/>
            <a:ext cx="7998471" cy="838199"/>
          </a:xfrm>
        </p:spPr>
        <p:txBody>
          <a:bodyPr/>
          <a:lstStyle/>
          <a:p>
            <a:pPr marL="0" indent="0">
              <a:buNone/>
            </a:pPr>
            <a:r>
              <a:rPr lang="en-US" dirty="0"/>
              <a:t>To find an outward unit normal vector for a smooth simple curve </a:t>
            </a:r>
            <a:r>
              <a:rPr lang="en-US" i="1" dirty="0"/>
              <a:t>C </a:t>
            </a:r>
            <a:r>
              <a:rPr lang="en-US" dirty="0"/>
              <a:t>in the </a:t>
            </a:r>
            <a:r>
              <a:rPr lang="en-US" i="1" dirty="0"/>
              <a:t>x</a:t>
            </a:r>
            <a:r>
              <a:rPr lang="en-US" sz="100" i="1" dirty="0"/>
              <a:t> </a:t>
            </a:r>
            <a:r>
              <a:rPr lang="en-US" i="1" dirty="0"/>
              <a:t>y</a:t>
            </a:r>
            <a:r>
              <a:rPr lang="en-US" dirty="0"/>
              <a:t>-plane that is traversed</a:t>
            </a:r>
            <a:endParaRPr lang="en-IN" dirty="0"/>
          </a:p>
        </p:txBody>
      </p:sp>
      <p:sp>
        <p:nvSpPr>
          <p:cNvPr id="24" name="Content Placeholder 23"/>
          <p:cNvSpPr>
            <a:spLocks noGrp="1"/>
          </p:cNvSpPr>
          <p:nvPr>
            <p:ph idx="13"/>
          </p:nvPr>
        </p:nvSpPr>
        <p:spPr>
          <a:xfrm>
            <a:off x="459729" y="5257801"/>
            <a:ext cx="6560830" cy="457199"/>
          </a:xfrm>
        </p:spPr>
        <p:txBody>
          <a:bodyPr/>
          <a:lstStyle/>
          <a:p>
            <a:pPr marL="0" indent="0">
              <a:buNone/>
            </a:pPr>
            <a:r>
              <a:rPr lang="en-US" dirty="0"/>
              <a:t>counterclockwise as </a:t>
            </a:r>
            <a:r>
              <a:rPr lang="en-US" i="1" dirty="0"/>
              <a:t>t </a:t>
            </a:r>
            <a:r>
              <a:rPr lang="en-US" dirty="0"/>
              <a:t>increases, we take</a:t>
            </a:r>
            <a:endParaRPr lang="en-IN" dirty="0"/>
          </a:p>
        </p:txBody>
      </p:sp>
      <p:graphicFrame>
        <p:nvGraphicFramePr>
          <p:cNvPr id="22" name="Object 21" descr="n = T times k."/>
          <p:cNvGraphicFramePr>
            <a:graphicFrameLocks noChangeAspect="1"/>
          </p:cNvGraphicFramePr>
          <p:nvPr/>
        </p:nvGraphicFramePr>
        <p:xfrm>
          <a:off x="7201366" y="5303590"/>
          <a:ext cx="1482905" cy="335280"/>
        </p:xfrm>
        <a:graphic>
          <a:graphicData uri="http://schemas.openxmlformats.org/presentationml/2006/ole">
            <mc:AlternateContent xmlns:mc="http://schemas.openxmlformats.org/markup-compatibility/2006">
              <mc:Choice xmlns:v="urn:schemas-microsoft-com:vml" Requires="v">
                <p:oleObj spid="_x0000_s122894" name="Equation" r:id="rId5" imgW="1371600" imgH="304560" progId="Equation.DSMT4">
                  <p:embed/>
                </p:oleObj>
              </mc:Choice>
              <mc:Fallback>
                <p:oleObj name="Equation" r:id="rId5" imgW="1371600" imgH="304560" progId="Equation.DSMT4">
                  <p:embed/>
                  <p:pic>
                    <p:nvPicPr>
                      <p:cNvPr id="22" name="Object 21" descr="n = T times k."/>
                      <p:cNvPicPr/>
                      <p:nvPr/>
                    </p:nvPicPr>
                    <p:blipFill>
                      <a:blip r:embed="rId6"/>
                      <a:stretch>
                        <a:fillRect/>
                      </a:stretch>
                    </p:blipFill>
                    <p:spPr>
                      <a:xfrm>
                        <a:off x="7201366" y="5303590"/>
                        <a:ext cx="1482905" cy="335280"/>
                      </a:xfrm>
                      <a:prstGeom prst="rect">
                        <a:avLst/>
                      </a:prstGeom>
                    </p:spPr>
                  </p:pic>
                </p:oleObj>
              </mc:Fallback>
            </mc:AlternateContent>
          </a:graphicData>
        </a:graphic>
      </p:graphicFrame>
      <p:sp>
        <p:nvSpPr>
          <p:cNvPr id="26" name="Content Placeholder 25"/>
          <p:cNvSpPr>
            <a:spLocks noGrp="1"/>
          </p:cNvSpPr>
          <p:nvPr>
            <p:ph idx="14"/>
          </p:nvPr>
        </p:nvSpPr>
        <p:spPr>
          <a:xfrm>
            <a:off x="457200" y="5791200"/>
            <a:ext cx="4800600" cy="516149"/>
          </a:xfrm>
        </p:spPr>
        <p:txBody>
          <a:bodyPr/>
          <a:lstStyle/>
          <a:p>
            <a:pPr marL="0" indent="0">
              <a:buNone/>
            </a:pPr>
            <a:r>
              <a:rPr lang="en-US" dirty="0"/>
              <a:t>For clockwise motion, we take</a:t>
            </a:r>
            <a:endParaRPr lang="en-IN" dirty="0"/>
          </a:p>
        </p:txBody>
      </p:sp>
      <p:graphicFrame>
        <p:nvGraphicFramePr>
          <p:cNvPr id="27" name="Object 26" descr="n = k times T."/>
          <p:cNvGraphicFramePr>
            <a:graphicFrameLocks noChangeAspect="1"/>
          </p:cNvGraphicFramePr>
          <p:nvPr/>
        </p:nvGraphicFramePr>
        <p:xfrm>
          <a:off x="5511798" y="5885182"/>
          <a:ext cx="1508760" cy="335280"/>
        </p:xfrm>
        <a:graphic>
          <a:graphicData uri="http://schemas.openxmlformats.org/presentationml/2006/ole">
            <mc:AlternateContent xmlns:mc="http://schemas.openxmlformats.org/markup-compatibility/2006">
              <mc:Choice xmlns:v="urn:schemas-microsoft-com:vml" Requires="v">
                <p:oleObj spid="_x0000_s122895" name="Equation" r:id="rId7" imgW="1371600" imgH="304560" progId="Equation.DSMT4">
                  <p:embed/>
                </p:oleObj>
              </mc:Choice>
              <mc:Fallback>
                <p:oleObj name="Equation" r:id="rId7" imgW="1371600" imgH="304560" progId="Equation.DSMT4">
                  <p:embed/>
                  <p:pic>
                    <p:nvPicPr>
                      <p:cNvPr id="27" name="Object 26" descr="n = k times T."/>
                      <p:cNvPicPr/>
                      <p:nvPr/>
                    </p:nvPicPr>
                    <p:blipFill>
                      <a:blip r:embed="rId8"/>
                      <a:stretch>
                        <a:fillRect/>
                      </a:stretch>
                    </p:blipFill>
                    <p:spPr>
                      <a:xfrm>
                        <a:off x="5511798" y="5885182"/>
                        <a:ext cx="1508760" cy="335280"/>
                      </a:xfrm>
                      <a:prstGeom prst="rect">
                        <a:avLst/>
                      </a:prstGeom>
                    </p:spPr>
                  </p:pic>
                </p:oleObj>
              </mc:Fallback>
            </mc:AlternateContent>
          </a:graphicData>
        </a:graphic>
      </p:graphicFrame>
    </p:spTree>
    <p:extLst>
      <p:ext uri="{BB962C8B-B14F-4D97-AF65-F5344CB8AC3E}">
        <p14:creationId xmlns:p14="http://schemas.microsoft.com/office/powerpoint/2010/main" val="2799853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Flux Across a Simple Closed Plane Curve </a:t>
            </a:r>
            <a:r>
              <a:rPr lang="en-US" sz="2000" b="0" dirty="0"/>
              <a:t>(3 of 5)</a:t>
            </a:r>
            <a:endParaRPr lang="en-IN" sz="3400"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Calculating Flux Across a Smooth Closed Plane Curve</a:t>
            </a:r>
          </a:p>
        </p:txBody>
      </p:sp>
      <p:graphicFrame>
        <p:nvGraphicFramePr>
          <p:cNvPr id="22" name="Object 21" descr="F l u x of F = M i + N j across C = N across closed curve C, M d y minus N d x">
            <a:extLst>
              <a:ext uri="{FF2B5EF4-FFF2-40B4-BE49-F238E27FC236}">
                <a16:creationId xmlns:a16="http://schemas.microsoft.com/office/drawing/2014/main" id="{19E58CF8-C0D2-41A2-AE06-D940DE9714B5}"/>
              </a:ext>
            </a:extLst>
          </p:cNvPr>
          <p:cNvGraphicFramePr>
            <a:graphicFrameLocks noChangeAspect="1"/>
          </p:cNvGraphicFramePr>
          <p:nvPr/>
        </p:nvGraphicFramePr>
        <p:xfrm>
          <a:off x="838200" y="2693291"/>
          <a:ext cx="7492251" cy="860692"/>
        </p:xfrm>
        <a:graphic>
          <a:graphicData uri="http://schemas.openxmlformats.org/presentationml/2006/ole">
            <mc:AlternateContent xmlns:mc="http://schemas.openxmlformats.org/markup-compatibility/2006">
              <mc:Choice xmlns:v="urn:schemas-microsoft-com:vml" Requires="v">
                <p:oleObj spid="_x0000_s123918" name="Equation" r:id="rId3" imgW="6743520" imgH="774360" progId="Equation.DSMT4">
                  <p:embed/>
                </p:oleObj>
              </mc:Choice>
              <mc:Fallback>
                <p:oleObj name="Equation" r:id="rId3" imgW="6743520" imgH="774360" progId="Equation.DSMT4">
                  <p:embed/>
                  <p:pic>
                    <p:nvPicPr>
                      <p:cNvPr id="22" name="Object 21" descr="F l u x of F = M i + N j across C = N across closed curve C, M d y minus N d x">
                        <a:extLst>
                          <a:ext uri="{FF2B5EF4-FFF2-40B4-BE49-F238E27FC236}">
                            <a16:creationId xmlns:a16="http://schemas.microsoft.com/office/drawing/2014/main" id="{19E58CF8-C0D2-41A2-AE06-D940DE9714B5}"/>
                          </a:ext>
                        </a:extLst>
                      </p:cNvPr>
                      <p:cNvPicPr/>
                      <p:nvPr/>
                    </p:nvPicPr>
                    <p:blipFill>
                      <a:blip r:embed="rId4"/>
                      <a:stretch>
                        <a:fillRect/>
                      </a:stretch>
                    </p:blipFill>
                    <p:spPr>
                      <a:xfrm>
                        <a:off x="838200" y="2693291"/>
                        <a:ext cx="7492251" cy="860692"/>
                      </a:xfrm>
                      <a:prstGeom prst="rect">
                        <a:avLst/>
                      </a:prstGeom>
                    </p:spPr>
                  </p:pic>
                </p:oleObj>
              </mc:Fallback>
            </mc:AlternateContent>
          </a:graphicData>
        </a:graphic>
      </p:graphicFrame>
      <p:sp>
        <p:nvSpPr>
          <p:cNvPr id="24" name="Content Placeholder 23"/>
          <p:cNvSpPr>
            <a:spLocks noGrp="1"/>
          </p:cNvSpPr>
          <p:nvPr>
            <p:ph idx="1"/>
          </p:nvPr>
        </p:nvSpPr>
        <p:spPr>
          <a:xfrm>
            <a:off x="457200" y="3817740"/>
            <a:ext cx="7696200" cy="511889"/>
          </a:xfrm>
        </p:spPr>
        <p:txBody>
          <a:bodyPr/>
          <a:lstStyle/>
          <a:p>
            <a:pPr marL="0" indent="0">
              <a:buNone/>
            </a:pPr>
            <a:r>
              <a:rPr lang="en-US" dirty="0"/>
              <a:t>The integral can be evaluated from any smooth</a:t>
            </a:r>
            <a:endParaRPr lang="en-IN" dirty="0"/>
          </a:p>
        </p:txBody>
      </p:sp>
      <p:sp>
        <p:nvSpPr>
          <p:cNvPr id="26" name="Content Placeholder 25"/>
          <p:cNvSpPr>
            <a:spLocks noGrp="1"/>
          </p:cNvSpPr>
          <p:nvPr>
            <p:ph idx="1"/>
          </p:nvPr>
        </p:nvSpPr>
        <p:spPr>
          <a:xfrm>
            <a:off x="475343" y="4382579"/>
            <a:ext cx="2654675" cy="478568"/>
          </a:xfrm>
        </p:spPr>
        <p:txBody>
          <a:bodyPr/>
          <a:lstStyle/>
          <a:p>
            <a:pPr marL="0" indent="0">
              <a:buNone/>
            </a:pPr>
            <a:r>
              <a:rPr lang="en-US" dirty="0"/>
              <a:t>parametrization</a:t>
            </a:r>
            <a:endParaRPr lang="en-IN" dirty="0"/>
          </a:p>
        </p:txBody>
      </p:sp>
      <p:graphicFrame>
        <p:nvGraphicFramePr>
          <p:cNvPr id="27" name="Object 26" descr="x = g of t, y = h of t, a is less than or equal to t and t is less than or equal to b,"/>
          <p:cNvGraphicFramePr>
            <a:graphicFrameLocks noChangeAspect="1"/>
          </p:cNvGraphicFramePr>
          <p:nvPr/>
        </p:nvGraphicFramePr>
        <p:xfrm>
          <a:off x="3202588" y="4411607"/>
          <a:ext cx="4135120" cy="433070"/>
        </p:xfrm>
        <a:graphic>
          <a:graphicData uri="http://schemas.openxmlformats.org/presentationml/2006/ole">
            <mc:AlternateContent xmlns:mc="http://schemas.openxmlformats.org/markup-compatibility/2006">
              <mc:Choice xmlns:v="urn:schemas-microsoft-com:vml" Requires="v">
                <p:oleObj spid="_x0000_s123919" name="Equation" r:id="rId5" imgW="3759120" imgH="393480" progId="Equation.DSMT4">
                  <p:embed/>
                </p:oleObj>
              </mc:Choice>
              <mc:Fallback>
                <p:oleObj name="Equation" r:id="rId5" imgW="3759120" imgH="393480" progId="Equation.DSMT4">
                  <p:embed/>
                  <p:pic>
                    <p:nvPicPr>
                      <p:cNvPr id="27" name="Object 26" descr="x = g of t, y = h of t, a is less than or equal to t and t is less than or equal to b,"/>
                      <p:cNvPicPr/>
                      <p:nvPr/>
                    </p:nvPicPr>
                    <p:blipFill>
                      <a:blip r:embed="rId6"/>
                      <a:stretch>
                        <a:fillRect/>
                      </a:stretch>
                    </p:blipFill>
                    <p:spPr>
                      <a:xfrm>
                        <a:off x="3202588" y="4411607"/>
                        <a:ext cx="4135120" cy="433070"/>
                      </a:xfrm>
                      <a:prstGeom prst="rect">
                        <a:avLst/>
                      </a:prstGeom>
                    </p:spPr>
                  </p:pic>
                </p:oleObj>
              </mc:Fallback>
            </mc:AlternateContent>
          </a:graphicData>
        </a:graphic>
      </p:graphicFrame>
      <p:sp>
        <p:nvSpPr>
          <p:cNvPr id="29" name="Content Placeholder 28"/>
          <p:cNvSpPr>
            <a:spLocks noGrp="1"/>
          </p:cNvSpPr>
          <p:nvPr>
            <p:ph idx="1"/>
          </p:nvPr>
        </p:nvSpPr>
        <p:spPr>
          <a:xfrm>
            <a:off x="475343" y="4922982"/>
            <a:ext cx="7297057" cy="487217"/>
          </a:xfrm>
        </p:spPr>
        <p:txBody>
          <a:bodyPr/>
          <a:lstStyle/>
          <a:p>
            <a:pPr marL="0" indent="0">
              <a:buNone/>
            </a:pPr>
            <a:r>
              <a:rPr lang="en-US" dirty="0"/>
              <a:t>that traces </a:t>
            </a:r>
            <a:r>
              <a:rPr lang="en-US" i="1" dirty="0"/>
              <a:t>C </a:t>
            </a:r>
            <a:r>
              <a:rPr lang="en-US" dirty="0"/>
              <a:t>counterclockwise exactly once.</a:t>
            </a:r>
            <a:endParaRPr lang="en-IN" dirty="0"/>
          </a:p>
        </p:txBody>
      </p:sp>
    </p:spTree>
    <p:extLst>
      <p:ext uri="{BB962C8B-B14F-4D97-AF65-F5344CB8AC3E}">
        <p14:creationId xmlns:p14="http://schemas.microsoft.com/office/powerpoint/2010/main" val="3269242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Flux Across a Simple Closed Plane Curve </a:t>
            </a:r>
            <a:r>
              <a:rPr lang="en-US" sz="2000" b="0" dirty="0"/>
              <a:t>(4 of 5)</a:t>
            </a:r>
            <a:endParaRPr lang="en-IN" sz="2000" dirty="0"/>
          </a:p>
        </p:txBody>
      </p:sp>
      <p:sp>
        <p:nvSpPr>
          <p:cNvPr id="3" name="Content Placeholder 2"/>
          <p:cNvSpPr>
            <a:spLocks noGrp="1"/>
          </p:cNvSpPr>
          <p:nvPr>
            <p:ph idx="1"/>
          </p:nvPr>
        </p:nvSpPr>
        <p:spPr>
          <a:xfrm>
            <a:off x="457200" y="1600201"/>
            <a:ext cx="3581400" cy="399710"/>
          </a:xfrm>
        </p:spPr>
        <p:txBody>
          <a:bodyPr/>
          <a:lstStyle/>
          <a:p>
            <a:pPr marL="0" indent="0">
              <a:buNone/>
            </a:pPr>
            <a:r>
              <a:rPr lang="en-US" sz="2400" b="1" dirty="0"/>
              <a:t>Example: </a:t>
            </a:r>
            <a:r>
              <a:rPr lang="en-US" sz="2400" dirty="0"/>
              <a:t>Find the flux of</a:t>
            </a:r>
            <a:endParaRPr lang="en-IN" sz="2400" dirty="0"/>
          </a:p>
        </p:txBody>
      </p:sp>
      <p:graphicFrame>
        <p:nvGraphicFramePr>
          <p:cNvPr id="22" name="Object 21" descr="F = left parenthesis x minus y right parenthesis, i + x j"/>
          <p:cNvGraphicFramePr>
            <a:graphicFrameLocks noChangeAspect="1"/>
          </p:cNvGraphicFramePr>
          <p:nvPr/>
        </p:nvGraphicFramePr>
        <p:xfrm>
          <a:off x="4124829" y="1591579"/>
          <a:ext cx="2273300" cy="393700"/>
        </p:xfrm>
        <a:graphic>
          <a:graphicData uri="http://schemas.openxmlformats.org/presentationml/2006/ole">
            <mc:AlternateContent xmlns:mc="http://schemas.openxmlformats.org/markup-compatibility/2006">
              <mc:Choice xmlns:v="urn:schemas-microsoft-com:vml" Requires="v">
                <p:oleObj spid="_x0000_s124966" name="Equation" r:id="rId3" imgW="2273040" imgH="393480" progId="Equation.DSMT4">
                  <p:embed/>
                </p:oleObj>
              </mc:Choice>
              <mc:Fallback>
                <p:oleObj name="Equation" r:id="rId3" imgW="2273040" imgH="393480" progId="Equation.DSMT4">
                  <p:embed/>
                  <p:pic>
                    <p:nvPicPr>
                      <p:cNvPr id="22" name="Object 21" descr="F = left parenthesis x minus y right parenthesis, i + x j"/>
                      <p:cNvPicPr/>
                      <p:nvPr/>
                    </p:nvPicPr>
                    <p:blipFill>
                      <a:blip r:embed="rId4"/>
                      <a:stretch>
                        <a:fillRect/>
                      </a:stretch>
                    </p:blipFill>
                    <p:spPr>
                      <a:xfrm>
                        <a:off x="4124829" y="1591579"/>
                        <a:ext cx="2273300" cy="393700"/>
                      </a:xfrm>
                      <a:prstGeom prst="rect">
                        <a:avLst/>
                      </a:prstGeom>
                    </p:spPr>
                  </p:pic>
                </p:oleObj>
              </mc:Fallback>
            </mc:AlternateContent>
          </a:graphicData>
        </a:graphic>
      </p:graphicFrame>
      <p:sp>
        <p:nvSpPr>
          <p:cNvPr id="24" name="Content Placeholder 23"/>
          <p:cNvSpPr>
            <a:spLocks noGrp="1"/>
          </p:cNvSpPr>
          <p:nvPr>
            <p:ph idx="1"/>
          </p:nvPr>
        </p:nvSpPr>
        <p:spPr>
          <a:xfrm>
            <a:off x="6629400" y="1587563"/>
            <a:ext cx="1482271" cy="457200"/>
          </a:xfrm>
        </p:spPr>
        <p:txBody>
          <a:bodyPr/>
          <a:lstStyle/>
          <a:p>
            <a:pPr marL="0" indent="0">
              <a:buNone/>
            </a:pPr>
            <a:r>
              <a:rPr lang="en-US" sz="2400" dirty="0"/>
              <a:t>across the</a:t>
            </a:r>
            <a:endParaRPr lang="en-IN" sz="2400" dirty="0"/>
          </a:p>
        </p:txBody>
      </p:sp>
      <p:sp>
        <p:nvSpPr>
          <p:cNvPr id="26" name="Content Placeholder 25"/>
          <p:cNvSpPr>
            <a:spLocks noGrp="1"/>
          </p:cNvSpPr>
          <p:nvPr>
            <p:ph idx="1"/>
          </p:nvPr>
        </p:nvSpPr>
        <p:spPr>
          <a:xfrm>
            <a:off x="457201" y="2137230"/>
            <a:ext cx="838200" cy="353667"/>
          </a:xfrm>
        </p:spPr>
        <p:txBody>
          <a:bodyPr/>
          <a:lstStyle/>
          <a:p>
            <a:pPr marL="0" indent="0">
              <a:buNone/>
            </a:pPr>
            <a:r>
              <a:rPr lang="en-US" sz="2400" dirty="0"/>
              <a:t>circle</a:t>
            </a:r>
            <a:endParaRPr lang="en-IN" sz="2400" dirty="0"/>
          </a:p>
        </p:txBody>
      </p:sp>
      <p:graphicFrame>
        <p:nvGraphicFramePr>
          <p:cNvPr id="27" name="Object 26" descr="x squared + y squared = 1">
            <a:extLst>
              <a:ext uri="{FF2B5EF4-FFF2-40B4-BE49-F238E27FC236}">
                <a16:creationId xmlns:a16="http://schemas.microsoft.com/office/drawing/2014/main" id="{0490E669-BB40-43D0-A258-AC99EDC8B68B}"/>
              </a:ext>
            </a:extLst>
          </p:cNvPr>
          <p:cNvGraphicFramePr>
            <a:graphicFrameLocks noChangeAspect="1"/>
          </p:cNvGraphicFramePr>
          <p:nvPr/>
        </p:nvGraphicFramePr>
        <p:xfrm>
          <a:off x="1435009" y="2122734"/>
          <a:ext cx="1511300" cy="457200"/>
        </p:xfrm>
        <a:graphic>
          <a:graphicData uri="http://schemas.openxmlformats.org/presentationml/2006/ole">
            <mc:AlternateContent xmlns:mc="http://schemas.openxmlformats.org/markup-compatibility/2006">
              <mc:Choice xmlns:v="urn:schemas-microsoft-com:vml" Requires="v">
                <p:oleObj spid="_x0000_s124967" name="Equation" r:id="rId5" imgW="1511280" imgH="457200" progId="Equation.DSMT4">
                  <p:embed/>
                </p:oleObj>
              </mc:Choice>
              <mc:Fallback>
                <p:oleObj name="Equation" r:id="rId5" imgW="1511280" imgH="457200" progId="Equation.DSMT4">
                  <p:embed/>
                  <p:pic>
                    <p:nvPicPr>
                      <p:cNvPr id="27" name="Object 26" descr="x squared + y squared = 1">
                        <a:extLst>
                          <a:ext uri="{FF2B5EF4-FFF2-40B4-BE49-F238E27FC236}">
                            <a16:creationId xmlns:a16="http://schemas.microsoft.com/office/drawing/2014/main" id="{0490E669-BB40-43D0-A258-AC99EDC8B68B}"/>
                          </a:ext>
                        </a:extLst>
                      </p:cNvPr>
                      <p:cNvPicPr/>
                      <p:nvPr/>
                    </p:nvPicPr>
                    <p:blipFill>
                      <a:blip r:embed="rId6"/>
                      <a:stretch>
                        <a:fillRect/>
                      </a:stretch>
                    </p:blipFill>
                    <p:spPr>
                      <a:xfrm>
                        <a:off x="1435009" y="2122734"/>
                        <a:ext cx="1511300" cy="457200"/>
                      </a:xfrm>
                      <a:prstGeom prst="rect">
                        <a:avLst/>
                      </a:prstGeom>
                    </p:spPr>
                  </p:pic>
                </p:oleObj>
              </mc:Fallback>
            </mc:AlternateContent>
          </a:graphicData>
        </a:graphic>
      </p:graphicFrame>
      <p:sp>
        <p:nvSpPr>
          <p:cNvPr id="29" name="Content Placeholder 28"/>
          <p:cNvSpPr>
            <a:spLocks noGrp="1"/>
          </p:cNvSpPr>
          <p:nvPr>
            <p:ph idx="1"/>
          </p:nvPr>
        </p:nvSpPr>
        <p:spPr>
          <a:xfrm>
            <a:off x="3170285" y="2137230"/>
            <a:ext cx="2273300" cy="393701"/>
          </a:xfrm>
        </p:spPr>
        <p:txBody>
          <a:bodyPr/>
          <a:lstStyle/>
          <a:p>
            <a:pPr marL="0" indent="0">
              <a:buNone/>
            </a:pPr>
            <a:r>
              <a:rPr lang="en-US" sz="2400" dirty="0"/>
              <a:t>in the </a:t>
            </a:r>
            <a:r>
              <a:rPr lang="en-US" sz="2400" i="1" dirty="0"/>
              <a:t>x y</a:t>
            </a:r>
            <a:r>
              <a:rPr lang="en-US" sz="2400" dirty="0"/>
              <a:t>-plane.</a:t>
            </a:r>
            <a:endParaRPr lang="en-IN" sz="2400" dirty="0"/>
          </a:p>
        </p:txBody>
      </p:sp>
      <p:sp>
        <p:nvSpPr>
          <p:cNvPr id="31" name="Content Placeholder 30"/>
          <p:cNvSpPr>
            <a:spLocks noGrp="1"/>
          </p:cNvSpPr>
          <p:nvPr>
            <p:ph idx="1"/>
          </p:nvPr>
        </p:nvSpPr>
        <p:spPr>
          <a:xfrm>
            <a:off x="464457" y="2743200"/>
            <a:ext cx="4259943" cy="430621"/>
          </a:xfrm>
        </p:spPr>
        <p:txBody>
          <a:bodyPr/>
          <a:lstStyle/>
          <a:p>
            <a:pPr marL="0" indent="0">
              <a:buNone/>
            </a:pPr>
            <a:r>
              <a:rPr lang="en-US" sz="2400" b="1" dirty="0"/>
              <a:t>Solution: </a:t>
            </a:r>
            <a:r>
              <a:rPr lang="en-US" sz="2400" dirty="0"/>
              <a:t>The parametrization</a:t>
            </a:r>
            <a:endParaRPr lang="en-IN" sz="2400" dirty="0"/>
          </a:p>
        </p:txBody>
      </p:sp>
      <p:graphicFrame>
        <p:nvGraphicFramePr>
          <p:cNvPr id="32" name="Object 31" descr="r of t = left parenthesis cosine of t right parenthesis, i + left parenthesis sine of t right parenthesis, j,"/>
          <p:cNvGraphicFramePr>
            <a:graphicFrameLocks noChangeAspect="1"/>
          </p:cNvGraphicFramePr>
          <p:nvPr/>
        </p:nvGraphicFramePr>
        <p:xfrm>
          <a:off x="4807499" y="2772341"/>
          <a:ext cx="3181260" cy="393700"/>
        </p:xfrm>
        <a:graphic>
          <a:graphicData uri="http://schemas.openxmlformats.org/presentationml/2006/ole">
            <mc:AlternateContent xmlns:mc="http://schemas.openxmlformats.org/markup-compatibility/2006">
              <mc:Choice xmlns:v="urn:schemas-microsoft-com:vml" Requires="v">
                <p:oleObj spid="_x0000_s124968" name="Equation" r:id="rId7" imgW="3225600" imgH="393480" progId="Equation.DSMT4">
                  <p:embed/>
                </p:oleObj>
              </mc:Choice>
              <mc:Fallback>
                <p:oleObj name="Equation" r:id="rId7" imgW="3225600" imgH="393480" progId="Equation.DSMT4">
                  <p:embed/>
                  <p:pic>
                    <p:nvPicPr>
                      <p:cNvPr id="32" name="Object 31" descr="r of t = left parenthesis cosine of t right parenthesis, i + left parenthesis sine of t right parenthesis, j,"/>
                      <p:cNvPicPr/>
                      <p:nvPr/>
                    </p:nvPicPr>
                    <p:blipFill>
                      <a:blip r:embed="rId8"/>
                      <a:stretch>
                        <a:fillRect/>
                      </a:stretch>
                    </p:blipFill>
                    <p:spPr>
                      <a:xfrm>
                        <a:off x="4807499" y="2772341"/>
                        <a:ext cx="3181260" cy="393700"/>
                      </a:xfrm>
                      <a:prstGeom prst="rect">
                        <a:avLst/>
                      </a:prstGeom>
                    </p:spPr>
                  </p:pic>
                </p:oleObj>
              </mc:Fallback>
            </mc:AlternateContent>
          </a:graphicData>
        </a:graphic>
      </p:graphicFrame>
      <p:graphicFrame>
        <p:nvGraphicFramePr>
          <p:cNvPr id="33" name="Object 32" descr="0 is less than or equal to t and t is less than or equal to 2 pi,"/>
          <p:cNvGraphicFramePr>
            <a:graphicFrameLocks noChangeAspect="1"/>
          </p:cNvGraphicFramePr>
          <p:nvPr/>
        </p:nvGraphicFramePr>
        <p:xfrm>
          <a:off x="453572" y="3276600"/>
          <a:ext cx="1634490" cy="405130"/>
        </p:xfrm>
        <a:graphic>
          <a:graphicData uri="http://schemas.openxmlformats.org/presentationml/2006/ole">
            <mc:AlternateContent xmlns:mc="http://schemas.openxmlformats.org/markup-compatibility/2006">
              <mc:Choice xmlns:v="urn:schemas-microsoft-com:vml" Requires="v">
                <p:oleObj spid="_x0000_s124969" name="Equation" r:id="rId9" imgW="1485720" imgH="368280" progId="Equation.DSMT4">
                  <p:embed/>
                </p:oleObj>
              </mc:Choice>
              <mc:Fallback>
                <p:oleObj name="Equation" r:id="rId9" imgW="1485720" imgH="368280" progId="Equation.DSMT4">
                  <p:embed/>
                  <p:pic>
                    <p:nvPicPr>
                      <p:cNvPr id="33" name="Object 32" descr="0 is less than or equal to t and t is less than or equal to 2 pi,"/>
                      <p:cNvPicPr/>
                      <p:nvPr/>
                    </p:nvPicPr>
                    <p:blipFill>
                      <a:blip r:embed="rId10"/>
                      <a:stretch>
                        <a:fillRect/>
                      </a:stretch>
                    </p:blipFill>
                    <p:spPr>
                      <a:xfrm>
                        <a:off x="453572" y="3276600"/>
                        <a:ext cx="1634490" cy="405130"/>
                      </a:xfrm>
                      <a:prstGeom prst="rect">
                        <a:avLst/>
                      </a:prstGeom>
                    </p:spPr>
                  </p:pic>
                </p:oleObj>
              </mc:Fallback>
            </mc:AlternateContent>
          </a:graphicData>
        </a:graphic>
      </p:graphicFrame>
      <p:sp>
        <p:nvSpPr>
          <p:cNvPr id="35" name="Content Placeholder 34"/>
          <p:cNvSpPr>
            <a:spLocks noGrp="1"/>
          </p:cNvSpPr>
          <p:nvPr>
            <p:ph idx="1"/>
          </p:nvPr>
        </p:nvSpPr>
        <p:spPr>
          <a:xfrm>
            <a:off x="2190659" y="3311141"/>
            <a:ext cx="5798100" cy="393701"/>
          </a:xfrm>
        </p:spPr>
        <p:txBody>
          <a:bodyPr/>
          <a:lstStyle/>
          <a:p>
            <a:pPr marL="0" indent="0">
              <a:buNone/>
            </a:pPr>
            <a:r>
              <a:rPr lang="en-US" sz="2400" dirty="0"/>
              <a:t>traces the circle counterclockwise exactly</a:t>
            </a:r>
            <a:endParaRPr lang="en-IN" sz="2400" dirty="0"/>
          </a:p>
        </p:txBody>
      </p:sp>
      <p:sp>
        <p:nvSpPr>
          <p:cNvPr id="37" name="Content Placeholder 36"/>
          <p:cNvSpPr>
            <a:spLocks noGrp="1"/>
          </p:cNvSpPr>
          <p:nvPr>
            <p:ph idx="1"/>
          </p:nvPr>
        </p:nvSpPr>
        <p:spPr>
          <a:xfrm>
            <a:off x="470716" y="3848125"/>
            <a:ext cx="7305675" cy="509726"/>
          </a:xfrm>
        </p:spPr>
        <p:txBody>
          <a:bodyPr/>
          <a:lstStyle/>
          <a:p>
            <a:pPr marL="0" indent="0">
              <a:buNone/>
            </a:pPr>
            <a:r>
              <a:rPr lang="en-US" sz="2400" dirty="0"/>
              <a:t>once. We can therefore use this parametrization with</a:t>
            </a:r>
            <a:endParaRPr lang="en-IN" sz="2400" dirty="0"/>
          </a:p>
        </p:txBody>
      </p:sp>
      <p:graphicFrame>
        <p:nvGraphicFramePr>
          <p:cNvPr id="38" name="Object 37" descr="M = x minus y = cosine of t minus sine of t, d y = d of sine of t = cosine of t d t,">
            <a:extLst>
              <a:ext uri="{FF2B5EF4-FFF2-40B4-BE49-F238E27FC236}">
                <a16:creationId xmlns:a16="http://schemas.microsoft.com/office/drawing/2014/main" id="{2B85FB92-FB2A-43E6-9631-B9089B1DF97E}"/>
              </a:ext>
            </a:extLst>
          </p:cNvPr>
          <p:cNvGraphicFramePr>
            <a:graphicFrameLocks noChangeAspect="1"/>
          </p:cNvGraphicFramePr>
          <p:nvPr/>
        </p:nvGraphicFramePr>
        <p:xfrm>
          <a:off x="995362" y="4873539"/>
          <a:ext cx="7305675" cy="446088"/>
        </p:xfrm>
        <a:graphic>
          <a:graphicData uri="http://schemas.openxmlformats.org/presentationml/2006/ole">
            <mc:AlternateContent xmlns:mc="http://schemas.openxmlformats.org/markup-compatibility/2006">
              <mc:Choice xmlns:v="urn:schemas-microsoft-com:vml" Requires="v">
                <p:oleObj spid="_x0000_s124970" name="Equation" r:id="rId11" imgW="7480080" imgH="457200" progId="Equation.DSMT4">
                  <p:embed/>
                </p:oleObj>
              </mc:Choice>
              <mc:Fallback>
                <p:oleObj name="Equation" r:id="rId11" imgW="7480080" imgH="457200" progId="Equation.DSMT4">
                  <p:embed/>
                  <p:pic>
                    <p:nvPicPr>
                      <p:cNvPr id="38" name="Object 37" descr="M = x minus y = cosine of t minus sine of t, d y = d of sine of t = cosine of t d t,">
                        <a:extLst>
                          <a:ext uri="{FF2B5EF4-FFF2-40B4-BE49-F238E27FC236}">
                            <a16:creationId xmlns:a16="http://schemas.microsoft.com/office/drawing/2014/main" id="{2B85FB92-FB2A-43E6-9631-B9089B1DF97E}"/>
                          </a:ext>
                        </a:extLst>
                      </p:cNvPr>
                      <p:cNvPicPr/>
                      <p:nvPr/>
                    </p:nvPicPr>
                    <p:blipFill>
                      <a:blip r:embed="rId12"/>
                      <a:stretch>
                        <a:fillRect/>
                      </a:stretch>
                    </p:blipFill>
                    <p:spPr>
                      <a:xfrm>
                        <a:off x="995362" y="4873539"/>
                        <a:ext cx="7305675" cy="446088"/>
                      </a:xfrm>
                      <a:prstGeom prst="rect">
                        <a:avLst/>
                      </a:prstGeom>
                    </p:spPr>
                  </p:pic>
                </p:oleObj>
              </mc:Fallback>
            </mc:AlternateContent>
          </a:graphicData>
        </a:graphic>
      </p:graphicFrame>
      <p:graphicFrame>
        <p:nvGraphicFramePr>
          <p:cNvPr id="39" name="Object 38" descr="N = x = cosine of t, d x = d of cosine of t = negative sine of t d t,">
            <a:extLst>
              <a:ext uri="{FF2B5EF4-FFF2-40B4-BE49-F238E27FC236}">
                <a16:creationId xmlns:a16="http://schemas.microsoft.com/office/drawing/2014/main" id="{25CAA0CB-49B0-40E6-8CAD-8A7B3A0CC952}"/>
              </a:ext>
            </a:extLst>
          </p:cNvPr>
          <p:cNvGraphicFramePr>
            <a:graphicFrameLocks noChangeAspect="1"/>
          </p:cNvGraphicFramePr>
          <p:nvPr/>
        </p:nvGraphicFramePr>
        <p:xfrm>
          <a:off x="1032133" y="5594538"/>
          <a:ext cx="7300166" cy="448945"/>
        </p:xfrm>
        <a:graphic>
          <a:graphicData uri="http://schemas.openxmlformats.org/presentationml/2006/ole">
            <mc:AlternateContent xmlns:mc="http://schemas.openxmlformats.org/markup-compatibility/2006">
              <mc:Choice xmlns:v="urn:schemas-microsoft-com:vml" Requires="v">
                <p:oleObj spid="_x0000_s124971" name="Equation" r:id="rId13" imgW="7403760" imgH="457200" progId="Equation.DSMT4">
                  <p:embed/>
                </p:oleObj>
              </mc:Choice>
              <mc:Fallback>
                <p:oleObj name="Equation" r:id="rId13" imgW="7403760" imgH="457200" progId="Equation.DSMT4">
                  <p:embed/>
                  <p:pic>
                    <p:nvPicPr>
                      <p:cNvPr id="39" name="Object 38" descr="N = x = cosine of t, d x = d of cosine of t = negative sine of t d t,">
                        <a:extLst>
                          <a:ext uri="{FF2B5EF4-FFF2-40B4-BE49-F238E27FC236}">
                            <a16:creationId xmlns:a16="http://schemas.microsoft.com/office/drawing/2014/main" id="{25CAA0CB-49B0-40E6-8CAD-8A7B3A0CC952}"/>
                          </a:ext>
                        </a:extLst>
                      </p:cNvPr>
                      <p:cNvPicPr/>
                      <p:nvPr/>
                    </p:nvPicPr>
                    <p:blipFill>
                      <a:blip r:embed="rId14"/>
                      <a:stretch>
                        <a:fillRect/>
                      </a:stretch>
                    </p:blipFill>
                    <p:spPr>
                      <a:xfrm>
                        <a:off x="1032133" y="5594538"/>
                        <a:ext cx="7300166" cy="448945"/>
                      </a:xfrm>
                      <a:prstGeom prst="rect">
                        <a:avLst/>
                      </a:prstGeom>
                    </p:spPr>
                  </p:pic>
                </p:oleObj>
              </mc:Fallback>
            </mc:AlternateContent>
          </a:graphicData>
        </a:graphic>
      </p:graphicFrame>
    </p:spTree>
    <p:extLst>
      <p:ext uri="{BB962C8B-B14F-4D97-AF65-F5344CB8AC3E}">
        <p14:creationId xmlns:p14="http://schemas.microsoft.com/office/powerpoint/2010/main" val="1023150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Flux Across a Simple Closed Plane Curve </a:t>
            </a:r>
            <a:r>
              <a:rPr lang="en-US" sz="2000" b="0" dirty="0"/>
              <a:t>(5 of 5)</a:t>
            </a:r>
            <a:endParaRPr lang="en-IN" sz="3400" dirty="0"/>
          </a:p>
        </p:txBody>
      </p:sp>
      <p:sp>
        <p:nvSpPr>
          <p:cNvPr id="3" name="Content Placeholder 2"/>
          <p:cNvSpPr>
            <a:spLocks noGrp="1"/>
          </p:cNvSpPr>
          <p:nvPr>
            <p:ph idx="1"/>
          </p:nvPr>
        </p:nvSpPr>
        <p:spPr>
          <a:xfrm>
            <a:off x="457200" y="1600200"/>
            <a:ext cx="8077200" cy="1067197"/>
          </a:xfrm>
        </p:spPr>
        <p:txBody>
          <a:bodyPr/>
          <a:lstStyle/>
          <a:p>
            <a:pPr marL="0" indent="0">
              <a:buNone/>
            </a:pPr>
            <a:r>
              <a:rPr lang="en-US" sz="2600" b="1" dirty="0"/>
              <a:t>Solution (concluded):</a:t>
            </a:r>
          </a:p>
          <a:p>
            <a:pPr marL="0" indent="0">
              <a:buNone/>
            </a:pPr>
            <a:r>
              <a:rPr lang="en-US" sz="2600" dirty="0"/>
              <a:t>We find</a:t>
            </a:r>
          </a:p>
        </p:txBody>
      </p:sp>
      <p:graphicFrame>
        <p:nvGraphicFramePr>
          <p:cNvPr id="22" name="Object 21" descr="Flux = integral of, N across closed curve C, M d y minus N d x">
            <a:extLst>
              <a:ext uri="{FF2B5EF4-FFF2-40B4-BE49-F238E27FC236}">
                <a16:creationId xmlns:a16="http://schemas.microsoft.com/office/drawing/2014/main" id="{A33F4077-03E6-43CB-960F-6F3EC63CF663}"/>
              </a:ext>
            </a:extLst>
          </p:cNvPr>
          <p:cNvGraphicFramePr>
            <a:graphicFrameLocks noChangeAspect="1"/>
          </p:cNvGraphicFramePr>
          <p:nvPr/>
        </p:nvGraphicFramePr>
        <p:xfrm>
          <a:off x="552611" y="2867901"/>
          <a:ext cx="3152731" cy="807606"/>
        </p:xfrm>
        <a:graphic>
          <a:graphicData uri="http://schemas.openxmlformats.org/presentationml/2006/ole">
            <mc:AlternateContent xmlns:mc="http://schemas.openxmlformats.org/markup-compatibility/2006">
              <mc:Choice xmlns:v="urn:schemas-microsoft-com:vml" Requires="v">
                <p:oleObj spid="_x0000_s125972" name="Equation" r:id="rId3" imgW="3314520" imgH="850680" progId="Equation.DSMT4">
                  <p:embed/>
                </p:oleObj>
              </mc:Choice>
              <mc:Fallback>
                <p:oleObj name="Equation" r:id="rId3" imgW="3314520" imgH="850680" progId="Equation.DSMT4">
                  <p:embed/>
                  <p:pic>
                    <p:nvPicPr>
                      <p:cNvPr id="22" name="Object 21" descr="Flux = integral of, N across closed curve C, M d y minus N d x">
                        <a:extLst>
                          <a:ext uri="{FF2B5EF4-FFF2-40B4-BE49-F238E27FC236}">
                            <a16:creationId xmlns:a16="http://schemas.microsoft.com/office/drawing/2014/main" id="{A33F4077-03E6-43CB-960F-6F3EC63CF663}"/>
                          </a:ext>
                        </a:extLst>
                      </p:cNvPr>
                      <p:cNvPicPr/>
                      <p:nvPr/>
                    </p:nvPicPr>
                    <p:blipFill>
                      <a:blip r:embed="rId4"/>
                      <a:stretch>
                        <a:fillRect/>
                      </a:stretch>
                    </p:blipFill>
                    <p:spPr>
                      <a:xfrm>
                        <a:off x="552611" y="2867901"/>
                        <a:ext cx="3152731" cy="807606"/>
                      </a:xfrm>
                      <a:prstGeom prst="rect">
                        <a:avLst/>
                      </a:prstGeom>
                    </p:spPr>
                  </p:pic>
                </p:oleObj>
              </mc:Fallback>
            </mc:AlternateContent>
          </a:graphicData>
        </a:graphic>
      </p:graphicFrame>
      <p:graphicFrame>
        <p:nvGraphicFramePr>
          <p:cNvPr id="24" name="Object 23" descr="equals integral of start expression left parenthesis cosine squared of t minus sine of t cosine of t + cosine of t sine of t right parenthesis, d t end expression, from 0 to 2 pi">
            <a:extLst>
              <a:ext uri="{FF2B5EF4-FFF2-40B4-BE49-F238E27FC236}">
                <a16:creationId xmlns:a16="http://schemas.microsoft.com/office/drawing/2014/main" id="{A33F4077-03E6-43CB-960F-6F3EC63CF663}"/>
              </a:ext>
            </a:extLst>
          </p:cNvPr>
          <p:cNvGraphicFramePr>
            <a:graphicFrameLocks noChangeAspect="1"/>
          </p:cNvGraphicFramePr>
          <p:nvPr/>
        </p:nvGraphicFramePr>
        <p:xfrm>
          <a:off x="3813127" y="2871031"/>
          <a:ext cx="4778262" cy="639579"/>
        </p:xfrm>
        <a:graphic>
          <a:graphicData uri="http://schemas.openxmlformats.org/presentationml/2006/ole">
            <mc:AlternateContent xmlns:mc="http://schemas.openxmlformats.org/markup-compatibility/2006">
              <mc:Choice xmlns:v="urn:schemas-microsoft-com:vml" Requires="v">
                <p:oleObj spid="_x0000_s125973" name="Equation" r:id="rId5" imgW="5448240" imgH="672840" progId="Equation.DSMT4">
                  <p:embed/>
                </p:oleObj>
              </mc:Choice>
              <mc:Fallback>
                <p:oleObj name="Equation" r:id="rId5" imgW="5448240" imgH="672840" progId="Equation.DSMT4">
                  <p:embed/>
                  <p:pic>
                    <p:nvPicPr>
                      <p:cNvPr id="24" name="Object 23" descr="equals integral of start expression left parenthesis cosine squared of t minus sine of t cosine of t + cosine of t sine of t right parenthesis, d t end expression, from 0 to 2 pi">
                        <a:extLst>
                          <a:ext uri="{FF2B5EF4-FFF2-40B4-BE49-F238E27FC236}">
                            <a16:creationId xmlns:a16="http://schemas.microsoft.com/office/drawing/2014/main" id="{A33F4077-03E6-43CB-960F-6F3EC63CF663}"/>
                          </a:ext>
                        </a:extLst>
                      </p:cNvPr>
                      <p:cNvPicPr/>
                      <p:nvPr/>
                    </p:nvPicPr>
                    <p:blipFill>
                      <a:blip r:embed="rId6"/>
                      <a:stretch>
                        <a:fillRect/>
                      </a:stretch>
                    </p:blipFill>
                    <p:spPr>
                      <a:xfrm>
                        <a:off x="3813127" y="2871031"/>
                        <a:ext cx="4778262" cy="639579"/>
                      </a:xfrm>
                      <a:prstGeom prst="rect">
                        <a:avLst/>
                      </a:prstGeom>
                    </p:spPr>
                  </p:pic>
                </p:oleObj>
              </mc:Fallback>
            </mc:AlternateContent>
          </a:graphicData>
        </a:graphic>
      </p:graphicFrame>
      <p:graphicFrame>
        <p:nvGraphicFramePr>
          <p:cNvPr id="23" name="Object 22" descr="equals integral of start expression cosine squared of t d t end expression, from 0 to 2 pi = integral of start expression start fraction 1 + cosine of 2 t over 2 end fraction d t end expression, from 0 to 2 pi = left bracket start fraction t over 2 end fraction + start fraction sine of 2 t over 4 end fraction right bracket from 0 to 2 pi = pi.">
            <a:extLst>
              <a:ext uri="{FF2B5EF4-FFF2-40B4-BE49-F238E27FC236}">
                <a16:creationId xmlns:a16="http://schemas.microsoft.com/office/drawing/2014/main" id="{4DC0C2F7-582A-4F8E-8725-5767D73068EB}"/>
              </a:ext>
            </a:extLst>
          </p:cNvPr>
          <p:cNvGraphicFramePr>
            <a:graphicFrameLocks noChangeAspect="1"/>
          </p:cNvGraphicFramePr>
          <p:nvPr/>
        </p:nvGraphicFramePr>
        <p:xfrm>
          <a:off x="1340449" y="3771289"/>
          <a:ext cx="6594232" cy="856667"/>
        </p:xfrm>
        <a:graphic>
          <a:graphicData uri="http://schemas.openxmlformats.org/presentationml/2006/ole">
            <mc:AlternateContent xmlns:mc="http://schemas.openxmlformats.org/markup-compatibility/2006">
              <mc:Choice xmlns:v="urn:schemas-microsoft-com:vml" Requires="v">
                <p:oleObj spid="_x0000_s125974" name="Equation" r:id="rId7" imgW="7429320" imgH="965160" progId="Equation.DSMT4">
                  <p:embed/>
                </p:oleObj>
              </mc:Choice>
              <mc:Fallback>
                <p:oleObj name="Equation" r:id="rId7" imgW="7429320" imgH="965160" progId="Equation.DSMT4">
                  <p:embed/>
                  <p:pic>
                    <p:nvPicPr>
                      <p:cNvPr id="23" name="Object 22" descr="equals integral of start expression cosine squared of t d t end expression, from 0 to 2 pi = integral of start expression start fraction 1 + cosine of 2 t over 2 end fraction d t end expression, from 0 to 2 pi = left bracket start fraction t over 2 end fraction + start fraction sine of 2 t over 4 end fraction right bracket from 0 to 2 pi = pi.">
                        <a:extLst>
                          <a:ext uri="{FF2B5EF4-FFF2-40B4-BE49-F238E27FC236}">
                            <a16:creationId xmlns:a16="http://schemas.microsoft.com/office/drawing/2014/main" id="{4DC0C2F7-582A-4F8E-8725-5767D73068EB}"/>
                          </a:ext>
                        </a:extLst>
                      </p:cNvPr>
                      <p:cNvPicPr/>
                      <p:nvPr/>
                    </p:nvPicPr>
                    <p:blipFill>
                      <a:blip r:embed="rId8"/>
                      <a:stretch>
                        <a:fillRect/>
                      </a:stretch>
                    </p:blipFill>
                    <p:spPr>
                      <a:xfrm>
                        <a:off x="1340449" y="3771289"/>
                        <a:ext cx="6594232" cy="856667"/>
                      </a:xfrm>
                      <a:prstGeom prst="rect">
                        <a:avLst/>
                      </a:prstGeom>
                    </p:spPr>
                  </p:pic>
                </p:oleObj>
              </mc:Fallback>
            </mc:AlternateContent>
          </a:graphicData>
        </a:graphic>
      </p:graphicFrame>
      <p:sp>
        <p:nvSpPr>
          <p:cNvPr id="26" name="Content Placeholder 25"/>
          <p:cNvSpPr>
            <a:spLocks noGrp="1"/>
          </p:cNvSpPr>
          <p:nvPr>
            <p:ph idx="1"/>
          </p:nvPr>
        </p:nvSpPr>
        <p:spPr>
          <a:xfrm>
            <a:off x="457200" y="4828460"/>
            <a:ext cx="8134189" cy="1314712"/>
          </a:xfrm>
        </p:spPr>
        <p:txBody>
          <a:bodyPr/>
          <a:lstStyle/>
          <a:p>
            <a:pPr marL="0" indent="0">
              <a:buNone/>
            </a:pPr>
            <a:r>
              <a:rPr lang="en-US" sz="2600" dirty="0"/>
              <a:t>The flux of </a:t>
            </a:r>
            <a:r>
              <a:rPr lang="en-US" sz="2600" b="1" dirty="0"/>
              <a:t>F </a:t>
            </a:r>
            <a:r>
              <a:rPr lang="en-US" sz="2600" dirty="0"/>
              <a:t>across the circle is </a:t>
            </a:r>
            <a:r>
              <a:rPr lang="en-US" sz="2600" i="1" dirty="0"/>
              <a:t>π</a:t>
            </a:r>
            <a:r>
              <a:rPr lang="en-US" sz="2600" dirty="0"/>
              <a:t>. Since the answer is positive, the net flow across the curve is outward. A net inward flow would have given a negative flux.</a:t>
            </a:r>
            <a:endParaRPr lang="en-IN" sz="2600" dirty="0"/>
          </a:p>
        </p:txBody>
      </p:sp>
    </p:spTree>
    <p:extLst>
      <p:ext uri="{BB962C8B-B14F-4D97-AF65-F5344CB8AC3E}">
        <p14:creationId xmlns:p14="http://schemas.microsoft.com/office/powerpoint/2010/main" val="421075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16.3 </a:t>
            </a:r>
            <a:r>
              <a:rPr lang="en-US" dirty="0"/>
              <a:t>Path Independence, Conservative Fields, and Potential Functions</a:t>
            </a:r>
            <a:endParaRPr lang="en-IN" dirty="0"/>
          </a:p>
        </p:txBody>
      </p:sp>
    </p:spTree>
    <p:extLst>
      <p:ext uri="{BB962C8B-B14F-4D97-AF65-F5344CB8AC3E}">
        <p14:creationId xmlns:p14="http://schemas.microsoft.com/office/powerpoint/2010/main" val="2960930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Independence </a:t>
            </a:r>
            <a:r>
              <a:rPr lang="en-US" sz="2000" b="0" dirty="0"/>
              <a:t>(1 of 2)</a:t>
            </a:r>
            <a:endParaRPr lang="en-IN" sz="2000" b="0" dirty="0"/>
          </a:p>
        </p:txBody>
      </p:sp>
      <p:sp>
        <p:nvSpPr>
          <p:cNvPr id="3" name="Content Placeholder 2"/>
          <p:cNvSpPr>
            <a:spLocks noGrp="1"/>
          </p:cNvSpPr>
          <p:nvPr>
            <p:ph idx="1"/>
          </p:nvPr>
        </p:nvSpPr>
        <p:spPr>
          <a:xfrm>
            <a:off x="457200" y="1600200"/>
            <a:ext cx="8077200" cy="1371599"/>
          </a:xfrm>
        </p:spPr>
        <p:txBody>
          <a:bodyPr/>
          <a:lstStyle/>
          <a:p>
            <a:pPr marL="0" indent="0">
              <a:buNone/>
            </a:pPr>
            <a:r>
              <a:rPr lang="en-US" b="1" dirty="0"/>
              <a:t>Definitions: </a:t>
            </a:r>
            <a:r>
              <a:rPr lang="en-US" dirty="0"/>
              <a:t>Let </a:t>
            </a:r>
            <a:r>
              <a:rPr lang="en-US" b="1" dirty="0"/>
              <a:t>F </a:t>
            </a:r>
            <a:r>
              <a:rPr lang="en-US" dirty="0"/>
              <a:t>be a vector field defined on an open region </a:t>
            </a:r>
            <a:r>
              <a:rPr lang="en-US" i="1" dirty="0"/>
              <a:t>D </a:t>
            </a:r>
            <a:r>
              <a:rPr lang="en-US" dirty="0"/>
              <a:t>in space, and suppose that for any two points </a:t>
            </a:r>
            <a:r>
              <a:rPr lang="en-US" i="1" dirty="0"/>
              <a:t>A </a:t>
            </a:r>
            <a:r>
              <a:rPr lang="en-US" dirty="0"/>
              <a:t>and </a:t>
            </a:r>
            <a:r>
              <a:rPr lang="en-US" i="1" dirty="0"/>
              <a:t>B </a:t>
            </a:r>
            <a:r>
              <a:rPr lang="en-US" dirty="0"/>
              <a:t>in </a:t>
            </a:r>
            <a:r>
              <a:rPr lang="en-US" i="1" dirty="0"/>
              <a:t>D </a:t>
            </a:r>
            <a:r>
              <a:rPr lang="en-US" dirty="0"/>
              <a:t>the line integral</a:t>
            </a:r>
            <a:endParaRPr lang="en-IN" dirty="0"/>
          </a:p>
        </p:txBody>
      </p:sp>
      <p:graphicFrame>
        <p:nvGraphicFramePr>
          <p:cNvPr id="22" name="Object 21" descr="integral of start expression F times d r end expression, for curve C">
            <a:extLst>
              <a:ext uri="{FF2B5EF4-FFF2-40B4-BE49-F238E27FC236}">
                <a16:creationId xmlns:a16="http://schemas.microsoft.com/office/drawing/2014/main" id="{46CCCAD9-2881-44D1-906A-89BBDDBFFCE4}"/>
              </a:ext>
            </a:extLst>
          </p:cNvPr>
          <p:cNvGraphicFramePr>
            <a:graphicFrameLocks noChangeAspect="1"/>
          </p:cNvGraphicFramePr>
          <p:nvPr/>
        </p:nvGraphicFramePr>
        <p:xfrm>
          <a:off x="457200" y="3008088"/>
          <a:ext cx="1066800" cy="584200"/>
        </p:xfrm>
        <a:graphic>
          <a:graphicData uri="http://schemas.openxmlformats.org/presentationml/2006/ole">
            <mc:AlternateContent xmlns:mc="http://schemas.openxmlformats.org/markup-compatibility/2006">
              <mc:Choice xmlns:v="urn:schemas-microsoft-com:vml" Requires="v">
                <p:oleObj spid="_x0000_s126990" name="Equation" r:id="rId3" imgW="1066680" imgH="583920" progId="Equation.DSMT4">
                  <p:embed/>
                </p:oleObj>
              </mc:Choice>
              <mc:Fallback>
                <p:oleObj name="Equation" r:id="rId3" imgW="1066680" imgH="583920" progId="Equation.DSMT4">
                  <p:embed/>
                  <p:pic>
                    <p:nvPicPr>
                      <p:cNvPr id="22" name="Object 21" descr="integral of start expression F times d r end expression, for curve C">
                        <a:extLst>
                          <a:ext uri="{FF2B5EF4-FFF2-40B4-BE49-F238E27FC236}">
                            <a16:creationId xmlns:a16="http://schemas.microsoft.com/office/drawing/2014/main" id="{46CCCAD9-2881-44D1-906A-89BBDDBFFCE4}"/>
                          </a:ext>
                        </a:extLst>
                      </p:cNvPr>
                      <p:cNvPicPr/>
                      <p:nvPr/>
                    </p:nvPicPr>
                    <p:blipFill>
                      <a:blip r:embed="rId4"/>
                      <a:stretch>
                        <a:fillRect/>
                      </a:stretch>
                    </p:blipFill>
                    <p:spPr>
                      <a:xfrm>
                        <a:off x="457200" y="3008088"/>
                        <a:ext cx="1066800" cy="584200"/>
                      </a:xfrm>
                      <a:prstGeom prst="rect">
                        <a:avLst/>
                      </a:prstGeom>
                    </p:spPr>
                  </p:pic>
                </p:oleObj>
              </mc:Fallback>
            </mc:AlternateContent>
          </a:graphicData>
        </a:graphic>
      </p:graphicFrame>
      <p:sp>
        <p:nvSpPr>
          <p:cNvPr id="24" name="Content Placeholder 23"/>
          <p:cNvSpPr>
            <a:spLocks noGrp="1"/>
          </p:cNvSpPr>
          <p:nvPr>
            <p:ph idx="1"/>
          </p:nvPr>
        </p:nvSpPr>
        <p:spPr>
          <a:xfrm>
            <a:off x="1683656" y="3063404"/>
            <a:ext cx="6850744" cy="528883"/>
          </a:xfrm>
        </p:spPr>
        <p:txBody>
          <a:bodyPr/>
          <a:lstStyle/>
          <a:p>
            <a:pPr marL="0" indent="0">
              <a:buNone/>
            </a:pPr>
            <a:r>
              <a:rPr lang="en-US" dirty="0"/>
              <a:t>along a path </a:t>
            </a:r>
            <a:r>
              <a:rPr lang="en-US" i="1" dirty="0"/>
              <a:t>C </a:t>
            </a:r>
            <a:r>
              <a:rPr lang="en-US" dirty="0"/>
              <a:t>from </a:t>
            </a:r>
            <a:r>
              <a:rPr lang="en-US" i="1" dirty="0"/>
              <a:t>A </a:t>
            </a:r>
            <a:r>
              <a:rPr lang="en-US" dirty="0"/>
              <a:t>to </a:t>
            </a:r>
            <a:r>
              <a:rPr lang="en-US" i="1" dirty="0"/>
              <a:t>B </a:t>
            </a:r>
            <a:r>
              <a:rPr lang="en-US" dirty="0"/>
              <a:t>in </a:t>
            </a:r>
            <a:r>
              <a:rPr lang="en-US" i="1" dirty="0"/>
              <a:t>D </a:t>
            </a:r>
            <a:r>
              <a:rPr lang="en-US" dirty="0"/>
              <a:t>is the same</a:t>
            </a:r>
            <a:endParaRPr lang="en-IN" dirty="0"/>
          </a:p>
        </p:txBody>
      </p:sp>
      <p:sp>
        <p:nvSpPr>
          <p:cNvPr id="26" name="Content Placeholder 25"/>
          <p:cNvSpPr>
            <a:spLocks noGrp="1"/>
          </p:cNvSpPr>
          <p:nvPr>
            <p:ph idx="1"/>
          </p:nvPr>
        </p:nvSpPr>
        <p:spPr>
          <a:xfrm>
            <a:off x="457200" y="3669378"/>
            <a:ext cx="7924800" cy="496224"/>
          </a:xfrm>
        </p:spPr>
        <p:txBody>
          <a:bodyPr/>
          <a:lstStyle/>
          <a:p>
            <a:pPr marL="0" indent="0">
              <a:buNone/>
            </a:pPr>
            <a:r>
              <a:rPr lang="en-US" dirty="0"/>
              <a:t>over all paths from </a:t>
            </a:r>
            <a:r>
              <a:rPr lang="en-US" i="1" dirty="0"/>
              <a:t>A </a:t>
            </a:r>
            <a:r>
              <a:rPr lang="en-US" dirty="0"/>
              <a:t>to </a:t>
            </a:r>
            <a:r>
              <a:rPr lang="en-US" i="1" dirty="0"/>
              <a:t>B</a:t>
            </a:r>
            <a:r>
              <a:rPr lang="en-US" dirty="0"/>
              <a:t>. Then the integral</a:t>
            </a:r>
            <a:endParaRPr lang="en-IN" dirty="0"/>
          </a:p>
        </p:txBody>
      </p:sp>
      <p:graphicFrame>
        <p:nvGraphicFramePr>
          <p:cNvPr id="27" name="Object 26" descr="integral of start expression F times d r end expression, for curve C">
            <a:extLst>
              <a:ext uri="{FF2B5EF4-FFF2-40B4-BE49-F238E27FC236}">
                <a16:creationId xmlns:a16="http://schemas.microsoft.com/office/drawing/2014/main" id="{F416D91B-9112-48DE-8FEC-1C83F8C72543}"/>
              </a:ext>
            </a:extLst>
          </p:cNvPr>
          <p:cNvGraphicFramePr>
            <a:graphicFrameLocks noChangeAspect="1"/>
          </p:cNvGraphicFramePr>
          <p:nvPr/>
        </p:nvGraphicFramePr>
        <p:xfrm>
          <a:off x="450743" y="4221496"/>
          <a:ext cx="1010772" cy="567019"/>
        </p:xfrm>
        <a:graphic>
          <a:graphicData uri="http://schemas.openxmlformats.org/presentationml/2006/ole">
            <mc:AlternateContent xmlns:mc="http://schemas.openxmlformats.org/markup-compatibility/2006">
              <mc:Choice xmlns:v="urn:schemas-microsoft-com:vml" Requires="v">
                <p:oleObj spid="_x0000_s126991" name="Equation" r:id="rId5" imgW="1041120" imgH="583920" progId="Equation.DSMT4">
                  <p:embed/>
                </p:oleObj>
              </mc:Choice>
              <mc:Fallback>
                <p:oleObj name="Equation" r:id="rId5" imgW="1041120" imgH="583920" progId="Equation.DSMT4">
                  <p:embed/>
                  <p:pic>
                    <p:nvPicPr>
                      <p:cNvPr id="27" name="Object 26" descr="integral of start expression F times d r end expression, for curve C">
                        <a:extLst>
                          <a:ext uri="{FF2B5EF4-FFF2-40B4-BE49-F238E27FC236}">
                            <a16:creationId xmlns:a16="http://schemas.microsoft.com/office/drawing/2014/main" id="{F416D91B-9112-48DE-8FEC-1C83F8C72543}"/>
                          </a:ext>
                        </a:extLst>
                      </p:cNvPr>
                      <p:cNvPicPr/>
                      <p:nvPr/>
                    </p:nvPicPr>
                    <p:blipFill>
                      <a:blip r:embed="rId6"/>
                      <a:stretch>
                        <a:fillRect/>
                      </a:stretch>
                    </p:blipFill>
                    <p:spPr>
                      <a:xfrm>
                        <a:off x="450743" y="4221496"/>
                        <a:ext cx="1010772" cy="567019"/>
                      </a:xfrm>
                      <a:prstGeom prst="rect">
                        <a:avLst/>
                      </a:prstGeom>
                    </p:spPr>
                  </p:pic>
                </p:oleObj>
              </mc:Fallback>
            </mc:AlternateContent>
          </a:graphicData>
        </a:graphic>
      </p:graphicFrame>
      <p:sp>
        <p:nvSpPr>
          <p:cNvPr id="29" name="Content Placeholder 28"/>
          <p:cNvSpPr>
            <a:spLocks noGrp="1"/>
          </p:cNvSpPr>
          <p:nvPr>
            <p:ph idx="1"/>
          </p:nvPr>
        </p:nvSpPr>
        <p:spPr>
          <a:xfrm>
            <a:off x="1640114" y="4272610"/>
            <a:ext cx="6741886" cy="486677"/>
          </a:xfrm>
        </p:spPr>
        <p:txBody>
          <a:bodyPr/>
          <a:lstStyle/>
          <a:p>
            <a:pPr marL="0" indent="0">
              <a:buNone/>
            </a:pPr>
            <a:r>
              <a:rPr lang="en-US" dirty="0"/>
              <a:t>is </a:t>
            </a:r>
            <a:r>
              <a:rPr lang="en-US" b="1" dirty="0"/>
              <a:t>path independent in </a:t>
            </a:r>
            <a:r>
              <a:rPr lang="en-US" b="1" i="1" dirty="0"/>
              <a:t>D </a:t>
            </a:r>
            <a:r>
              <a:rPr lang="en-US" dirty="0"/>
              <a:t>and the field </a:t>
            </a:r>
            <a:r>
              <a:rPr lang="en-US" b="1" dirty="0"/>
              <a:t>F</a:t>
            </a:r>
            <a:endParaRPr lang="en-IN" dirty="0"/>
          </a:p>
        </p:txBody>
      </p:sp>
      <p:sp>
        <p:nvSpPr>
          <p:cNvPr id="31" name="Content Placeholder 30"/>
          <p:cNvSpPr>
            <a:spLocks noGrp="1"/>
          </p:cNvSpPr>
          <p:nvPr>
            <p:ph idx="1"/>
          </p:nvPr>
        </p:nvSpPr>
        <p:spPr>
          <a:xfrm>
            <a:off x="457200" y="4867698"/>
            <a:ext cx="3962400" cy="516146"/>
          </a:xfrm>
        </p:spPr>
        <p:txBody>
          <a:bodyPr/>
          <a:lstStyle/>
          <a:p>
            <a:pPr marL="0" indent="0">
              <a:buNone/>
            </a:pPr>
            <a:r>
              <a:rPr lang="en-US" dirty="0"/>
              <a:t>is </a:t>
            </a:r>
            <a:r>
              <a:rPr lang="en-US" b="1" dirty="0"/>
              <a:t>conservative on </a:t>
            </a:r>
            <a:r>
              <a:rPr lang="en-US" b="1" i="1" dirty="0"/>
              <a:t>D</a:t>
            </a:r>
            <a:r>
              <a:rPr lang="en-US" dirty="0"/>
              <a:t>.</a:t>
            </a:r>
            <a:endParaRPr lang="en-IN" dirty="0"/>
          </a:p>
        </p:txBody>
      </p:sp>
    </p:spTree>
    <p:extLst>
      <p:ext uri="{BB962C8B-B14F-4D97-AF65-F5344CB8AC3E}">
        <p14:creationId xmlns:p14="http://schemas.microsoft.com/office/powerpoint/2010/main" val="612220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Independence </a:t>
            </a:r>
            <a:r>
              <a:rPr lang="en-US" sz="2000" b="0" dirty="0"/>
              <a:t>(2 of 2)</a:t>
            </a:r>
            <a:endParaRPr lang="en-IN" dirty="0"/>
          </a:p>
        </p:txBody>
      </p:sp>
      <p:sp>
        <p:nvSpPr>
          <p:cNvPr id="3" name="Content Placeholder 2"/>
          <p:cNvSpPr>
            <a:spLocks noGrp="1"/>
          </p:cNvSpPr>
          <p:nvPr>
            <p:ph idx="1"/>
          </p:nvPr>
        </p:nvSpPr>
        <p:spPr>
          <a:xfrm>
            <a:off x="457200" y="1600200"/>
            <a:ext cx="7924800" cy="457199"/>
          </a:xfrm>
        </p:spPr>
        <p:txBody>
          <a:bodyPr/>
          <a:lstStyle/>
          <a:p>
            <a:pPr marL="0" indent="0">
              <a:buNone/>
            </a:pPr>
            <a:r>
              <a:rPr lang="en-US" b="1" dirty="0"/>
              <a:t>Definition: </a:t>
            </a:r>
            <a:r>
              <a:rPr lang="en-US" dirty="0"/>
              <a:t>If </a:t>
            </a:r>
            <a:r>
              <a:rPr lang="en-US" b="1" dirty="0"/>
              <a:t>F </a:t>
            </a:r>
            <a:r>
              <a:rPr lang="en-US" dirty="0"/>
              <a:t>is a vector field defined on </a:t>
            </a:r>
            <a:r>
              <a:rPr lang="en-US" i="1" dirty="0"/>
              <a:t>D </a:t>
            </a:r>
            <a:r>
              <a:rPr lang="en-US" dirty="0"/>
              <a:t>and</a:t>
            </a:r>
            <a:endParaRPr lang="en-IN" dirty="0"/>
          </a:p>
        </p:txBody>
      </p:sp>
      <p:graphicFrame>
        <p:nvGraphicFramePr>
          <p:cNvPr id="22" name="Object 21" descr="F = nabla f">
            <a:extLst>
              <a:ext uri="{FF2B5EF4-FFF2-40B4-BE49-F238E27FC236}">
                <a16:creationId xmlns:a16="http://schemas.microsoft.com/office/drawing/2014/main" id="{C5634BE8-5CB8-49A8-BC61-617DEBC74CCA}"/>
              </a:ext>
            </a:extLst>
          </p:cNvPr>
          <p:cNvGraphicFramePr>
            <a:graphicFrameLocks noChangeAspect="1"/>
          </p:cNvGraphicFramePr>
          <p:nvPr/>
        </p:nvGraphicFramePr>
        <p:xfrm>
          <a:off x="457200" y="2148097"/>
          <a:ext cx="1054100" cy="393700"/>
        </p:xfrm>
        <a:graphic>
          <a:graphicData uri="http://schemas.openxmlformats.org/presentationml/2006/ole">
            <mc:AlternateContent xmlns:mc="http://schemas.openxmlformats.org/markup-compatibility/2006">
              <mc:Choice xmlns:v="urn:schemas-microsoft-com:vml" Requires="v">
                <p:oleObj spid="_x0000_s128008" name="Equation" r:id="rId3" imgW="1054080" imgH="393480" progId="Equation.DSMT4">
                  <p:embed/>
                </p:oleObj>
              </mc:Choice>
              <mc:Fallback>
                <p:oleObj name="Equation" r:id="rId3" imgW="1054080" imgH="393480" progId="Equation.DSMT4">
                  <p:embed/>
                  <p:pic>
                    <p:nvPicPr>
                      <p:cNvPr id="22" name="Object 21" descr="F = nabla f">
                        <a:extLst>
                          <a:ext uri="{FF2B5EF4-FFF2-40B4-BE49-F238E27FC236}">
                            <a16:creationId xmlns:a16="http://schemas.microsoft.com/office/drawing/2014/main" id="{C5634BE8-5CB8-49A8-BC61-617DEBC74CCA}"/>
                          </a:ext>
                        </a:extLst>
                      </p:cNvPr>
                      <p:cNvPicPr/>
                      <p:nvPr/>
                    </p:nvPicPr>
                    <p:blipFill>
                      <a:blip r:embed="rId4"/>
                      <a:stretch>
                        <a:fillRect/>
                      </a:stretch>
                    </p:blipFill>
                    <p:spPr>
                      <a:xfrm>
                        <a:off x="457200" y="2148097"/>
                        <a:ext cx="1054100" cy="393700"/>
                      </a:xfrm>
                      <a:prstGeom prst="rect">
                        <a:avLst/>
                      </a:prstGeom>
                    </p:spPr>
                  </p:pic>
                </p:oleObj>
              </mc:Fallback>
            </mc:AlternateContent>
          </a:graphicData>
        </a:graphic>
      </p:graphicFrame>
      <p:sp>
        <p:nvSpPr>
          <p:cNvPr id="24" name="Content Placeholder 23"/>
          <p:cNvSpPr>
            <a:spLocks noGrp="1"/>
          </p:cNvSpPr>
          <p:nvPr>
            <p:ph idx="1"/>
          </p:nvPr>
        </p:nvSpPr>
        <p:spPr>
          <a:xfrm>
            <a:off x="1643742" y="2139023"/>
            <a:ext cx="6509658" cy="494007"/>
          </a:xfrm>
        </p:spPr>
        <p:txBody>
          <a:bodyPr/>
          <a:lstStyle/>
          <a:p>
            <a:pPr marL="0" indent="0">
              <a:buNone/>
            </a:pPr>
            <a:r>
              <a:rPr lang="en-US" dirty="0"/>
              <a:t>for some scalar function </a:t>
            </a:r>
            <a:r>
              <a:rPr lang="en-US" i="1" dirty="0"/>
              <a:t>f </a:t>
            </a:r>
            <a:r>
              <a:rPr lang="en-US" dirty="0"/>
              <a:t>on </a:t>
            </a:r>
            <a:r>
              <a:rPr lang="en-US" i="1" dirty="0"/>
              <a:t>D</a:t>
            </a:r>
            <a:r>
              <a:rPr lang="en-US" dirty="0"/>
              <a:t>, then </a:t>
            </a:r>
            <a:r>
              <a:rPr lang="en-US" i="1" dirty="0"/>
              <a:t>f </a:t>
            </a:r>
            <a:r>
              <a:rPr lang="en-US" dirty="0"/>
              <a:t>is</a:t>
            </a:r>
            <a:endParaRPr lang="en-IN" dirty="0"/>
          </a:p>
        </p:txBody>
      </p:sp>
      <p:sp>
        <p:nvSpPr>
          <p:cNvPr id="26" name="Content Placeholder 25"/>
          <p:cNvSpPr>
            <a:spLocks noGrp="1"/>
          </p:cNvSpPr>
          <p:nvPr>
            <p:ph idx="1"/>
          </p:nvPr>
        </p:nvSpPr>
        <p:spPr>
          <a:xfrm>
            <a:off x="457200" y="2708695"/>
            <a:ext cx="5562600" cy="491705"/>
          </a:xfrm>
        </p:spPr>
        <p:txBody>
          <a:bodyPr/>
          <a:lstStyle/>
          <a:p>
            <a:pPr marL="0" indent="0">
              <a:buNone/>
            </a:pPr>
            <a:r>
              <a:rPr lang="en-US" dirty="0"/>
              <a:t>called a </a:t>
            </a:r>
            <a:r>
              <a:rPr lang="en-US" b="1" dirty="0"/>
              <a:t>potential function for F</a:t>
            </a:r>
            <a:r>
              <a:rPr lang="en-US" dirty="0"/>
              <a:t>.</a:t>
            </a:r>
            <a:endParaRPr lang="en-IN" sz="2400" dirty="0"/>
          </a:p>
        </p:txBody>
      </p:sp>
    </p:spTree>
    <p:extLst>
      <p:ext uri="{BB962C8B-B14F-4D97-AF65-F5344CB8AC3E}">
        <p14:creationId xmlns:p14="http://schemas.microsoft.com/office/powerpoint/2010/main" val="4015587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Assumptions on Curves, Vector Fields, and Domains</a:t>
            </a:r>
            <a:endParaRPr lang="en-IN" sz="3400" dirty="0"/>
          </a:p>
        </p:txBody>
      </p:sp>
      <p:pic>
        <p:nvPicPr>
          <p:cNvPr id="7" name="Content Placeholder 6" descr="Four graphs illustrate figures simply connected and figures not simply connected. For long description in Notes pane, press F6.">
            <a:extLst>
              <a:ext uri="{FF2B5EF4-FFF2-40B4-BE49-F238E27FC236}">
                <a16:creationId xmlns:a16="http://schemas.microsoft.com/office/drawing/2014/main" id="{6777EC9C-3301-49DD-BEA3-8F73E78209C8}"/>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762000" y="1700085"/>
            <a:ext cx="7391400" cy="1872709"/>
          </a:xfrm>
        </p:spPr>
      </p:pic>
      <p:sp>
        <p:nvSpPr>
          <p:cNvPr id="3" name="Content Placeholder 2"/>
          <p:cNvSpPr>
            <a:spLocks noGrp="1"/>
          </p:cNvSpPr>
          <p:nvPr>
            <p:ph idx="1"/>
          </p:nvPr>
        </p:nvSpPr>
        <p:spPr>
          <a:xfrm>
            <a:off x="457200" y="3962400"/>
            <a:ext cx="8153400" cy="762000"/>
          </a:xfrm>
        </p:spPr>
        <p:txBody>
          <a:bodyPr/>
          <a:lstStyle/>
          <a:p>
            <a:pPr marL="0" indent="0">
              <a:buNone/>
            </a:pPr>
            <a:r>
              <a:rPr lang="en-US" sz="2600" dirty="0"/>
              <a:t>Four connected regions. In (a) and (b), the regions are simply connected. In (c) and (d), the regions are not</a:t>
            </a:r>
            <a:endParaRPr lang="en-IN" sz="2600" dirty="0"/>
          </a:p>
        </p:txBody>
      </p:sp>
      <p:sp>
        <p:nvSpPr>
          <p:cNvPr id="23" name="Content Placeholder 22"/>
          <p:cNvSpPr>
            <a:spLocks noGrp="1"/>
          </p:cNvSpPr>
          <p:nvPr>
            <p:ph idx="13"/>
          </p:nvPr>
        </p:nvSpPr>
        <p:spPr>
          <a:xfrm>
            <a:off x="457200" y="4800600"/>
            <a:ext cx="5562600" cy="430645"/>
          </a:xfrm>
        </p:spPr>
        <p:txBody>
          <a:bodyPr/>
          <a:lstStyle/>
          <a:p>
            <a:pPr marL="0" indent="0">
              <a:buNone/>
            </a:pPr>
            <a:r>
              <a:rPr lang="en-US" sz="2600" dirty="0"/>
              <a:t>simply connected because the curves</a:t>
            </a:r>
            <a:endParaRPr lang="en-IN" sz="2600" dirty="0"/>
          </a:p>
        </p:txBody>
      </p:sp>
      <p:graphicFrame>
        <p:nvGraphicFramePr>
          <p:cNvPr id="24" name="Object 23" descr="C sub 1 and C sub 2"/>
          <p:cNvGraphicFramePr>
            <a:graphicFrameLocks noChangeAspect="1"/>
          </p:cNvGraphicFramePr>
          <p:nvPr/>
        </p:nvGraphicFramePr>
        <p:xfrm>
          <a:off x="6172199" y="4828312"/>
          <a:ext cx="1473200" cy="431800"/>
        </p:xfrm>
        <a:graphic>
          <a:graphicData uri="http://schemas.openxmlformats.org/presentationml/2006/ole">
            <mc:AlternateContent xmlns:mc="http://schemas.openxmlformats.org/markup-compatibility/2006">
              <mc:Choice xmlns:v="urn:schemas-microsoft-com:vml" Requires="v">
                <p:oleObj spid="_x0000_s129032" name="Equation" r:id="rId5" imgW="1473120" imgH="431640" progId="Equation.DSMT4">
                  <p:embed/>
                </p:oleObj>
              </mc:Choice>
              <mc:Fallback>
                <p:oleObj name="Equation" r:id="rId5" imgW="1473120" imgH="431640" progId="Equation.DSMT4">
                  <p:embed/>
                  <p:pic>
                    <p:nvPicPr>
                      <p:cNvPr id="24" name="Object 23" descr="C sub 1 and C sub 2"/>
                      <p:cNvPicPr/>
                      <p:nvPr/>
                    </p:nvPicPr>
                    <p:blipFill>
                      <a:blip r:embed="rId6"/>
                      <a:stretch>
                        <a:fillRect/>
                      </a:stretch>
                    </p:blipFill>
                    <p:spPr>
                      <a:xfrm>
                        <a:off x="6172199" y="4828312"/>
                        <a:ext cx="1473200" cy="431800"/>
                      </a:xfrm>
                      <a:prstGeom prst="rect">
                        <a:avLst/>
                      </a:prstGeom>
                    </p:spPr>
                  </p:pic>
                </p:oleObj>
              </mc:Fallback>
            </mc:AlternateContent>
          </a:graphicData>
        </a:graphic>
      </p:graphicFrame>
      <p:sp>
        <p:nvSpPr>
          <p:cNvPr id="26" name="Content Placeholder 25"/>
          <p:cNvSpPr>
            <a:spLocks noGrp="1"/>
          </p:cNvSpPr>
          <p:nvPr>
            <p:ph idx="14"/>
          </p:nvPr>
        </p:nvSpPr>
        <p:spPr>
          <a:xfrm>
            <a:off x="457200" y="5334000"/>
            <a:ext cx="7924800" cy="762000"/>
          </a:xfrm>
        </p:spPr>
        <p:txBody>
          <a:bodyPr/>
          <a:lstStyle/>
          <a:p>
            <a:pPr marL="0" indent="0">
              <a:buNone/>
            </a:pPr>
            <a:r>
              <a:rPr lang="en-US" dirty="0"/>
              <a:t>cannot be contracted to a point inside the regions containing them.</a:t>
            </a:r>
            <a:endParaRPr lang="en-IN" dirty="0"/>
          </a:p>
        </p:txBody>
      </p:sp>
    </p:spTree>
    <p:extLst>
      <p:ext uri="{BB962C8B-B14F-4D97-AF65-F5344CB8AC3E}">
        <p14:creationId xmlns:p14="http://schemas.microsoft.com/office/powerpoint/2010/main" val="2399208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400" dirty="0"/>
              <a:t>Line Integrals in Conservative Fields </a:t>
            </a:r>
            <a:r>
              <a:rPr lang="en-US" sz="2000" b="0" dirty="0"/>
              <a:t>(1 of 5)</a:t>
            </a:r>
            <a:endParaRPr lang="en-IN" sz="2000" b="0" dirty="0"/>
          </a:p>
        </p:txBody>
      </p:sp>
      <p:sp>
        <p:nvSpPr>
          <p:cNvPr id="3" name="Content Placeholder 2"/>
          <p:cNvSpPr>
            <a:spLocks noGrp="1"/>
          </p:cNvSpPr>
          <p:nvPr>
            <p:ph idx="1"/>
          </p:nvPr>
        </p:nvSpPr>
        <p:spPr>
          <a:xfrm>
            <a:off x="457201" y="1600200"/>
            <a:ext cx="8153399" cy="1167352"/>
          </a:xfrm>
        </p:spPr>
        <p:txBody>
          <a:bodyPr/>
          <a:lstStyle/>
          <a:p>
            <a:pPr marL="0" indent="0">
              <a:buNone/>
            </a:pPr>
            <a:r>
              <a:rPr lang="en-US" sz="2000" b="1" dirty="0"/>
              <a:t>Theorem—Fundamental Theorem of Line Integrals</a:t>
            </a:r>
          </a:p>
          <a:p>
            <a:pPr marL="0" indent="0">
              <a:buNone/>
            </a:pPr>
            <a:r>
              <a:rPr lang="en-US" sz="2000" dirty="0"/>
              <a:t>Let </a:t>
            </a:r>
            <a:r>
              <a:rPr lang="en-US" sz="2000" i="1" dirty="0"/>
              <a:t>C </a:t>
            </a:r>
            <a:r>
              <a:rPr lang="en-US" sz="2000" dirty="0"/>
              <a:t>be a smooth curve joining the point </a:t>
            </a:r>
            <a:r>
              <a:rPr lang="en-US" sz="2000" i="1" dirty="0"/>
              <a:t>A </a:t>
            </a:r>
            <a:r>
              <a:rPr lang="en-US" sz="2000" dirty="0"/>
              <a:t>to the point </a:t>
            </a:r>
            <a:r>
              <a:rPr lang="en-US" sz="2000" i="1" dirty="0"/>
              <a:t>B </a:t>
            </a:r>
            <a:r>
              <a:rPr lang="en-US" sz="2000" dirty="0"/>
              <a:t>in the plane or in space and parametrized by</a:t>
            </a:r>
            <a:endParaRPr lang="en-IN" sz="2000" dirty="0"/>
          </a:p>
        </p:txBody>
      </p:sp>
      <p:graphicFrame>
        <p:nvGraphicFramePr>
          <p:cNvPr id="24" name="Object 23" descr="r of t."/>
          <p:cNvGraphicFramePr>
            <a:graphicFrameLocks noChangeAspect="1"/>
          </p:cNvGraphicFramePr>
          <p:nvPr/>
        </p:nvGraphicFramePr>
        <p:xfrm>
          <a:off x="457200" y="2843530"/>
          <a:ext cx="684530" cy="433070"/>
        </p:xfrm>
        <a:graphic>
          <a:graphicData uri="http://schemas.openxmlformats.org/presentationml/2006/ole">
            <mc:AlternateContent xmlns:mc="http://schemas.openxmlformats.org/markup-compatibility/2006">
              <mc:Choice xmlns:v="urn:schemas-microsoft-com:vml" Requires="v">
                <p:oleObj spid="_x0000_s130068" name="Equation" r:id="rId3" imgW="622080" imgH="393480" progId="Equation.DSMT4">
                  <p:embed/>
                </p:oleObj>
              </mc:Choice>
              <mc:Fallback>
                <p:oleObj name="Equation" r:id="rId3" imgW="622080" imgH="393480" progId="Equation.DSMT4">
                  <p:embed/>
                  <p:pic>
                    <p:nvPicPr>
                      <p:cNvPr id="24" name="Object 23" descr="r of t."/>
                      <p:cNvPicPr/>
                      <p:nvPr/>
                    </p:nvPicPr>
                    <p:blipFill>
                      <a:blip r:embed="rId4"/>
                      <a:stretch>
                        <a:fillRect/>
                      </a:stretch>
                    </p:blipFill>
                    <p:spPr>
                      <a:xfrm>
                        <a:off x="457200" y="2843530"/>
                        <a:ext cx="684530" cy="433070"/>
                      </a:xfrm>
                      <a:prstGeom prst="rect">
                        <a:avLst/>
                      </a:prstGeom>
                    </p:spPr>
                  </p:pic>
                </p:oleObj>
              </mc:Fallback>
            </mc:AlternateContent>
          </a:graphicData>
        </a:graphic>
      </p:graphicFrame>
      <p:sp>
        <p:nvSpPr>
          <p:cNvPr id="23" name="Content Placeholder 22"/>
          <p:cNvSpPr>
            <a:spLocks noGrp="1"/>
          </p:cNvSpPr>
          <p:nvPr>
            <p:ph idx="1"/>
          </p:nvPr>
        </p:nvSpPr>
        <p:spPr>
          <a:xfrm>
            <a:off x="1295400" y="2894478"/>
            <a:ext cx="7467600" cy="382122"/>
          </a:xfrm>
        </p:spPr>
        <p:txBody>
          <a:bodyPr/>
          <a:lstStyle/>
          <a:p>
            <a:pPr marL="0" indent="0">
              <a:buNone/>
            </a:pPr>
            <a:r>
              <a:rPr lang="en-US" sz="2000" dirty="0"/>
              <a:t>Let </a:t>
            </a:r>
            <a:r>
              <a:rPr lang="en-US" sz="2000" i="1" dirty="0"/>
              <a:t>f </a:t>
            </a:r>
            <a:r>
              <a:rPr lang="en-US" sz="2000" dirty="0"/>
              <a:t>be a differentiable function with a continuous gradient vector</a:t>
            </a:r>
            <a:endParaRPr lang="en-IN" sz="2000" dirty="0"/>
          </a:p>
        </p:txBody>
      </p:sp>
      <p:graphicFrame>
        <p:nvGraphicFramePr>
          <p:cNvPr id="27" name="Object 26" descr="F = nabla f">
            <a:extLst>
              <a:ext uri="{FF2B5EF4-FFF2-40B4-BE49-F238E27FC236}">
                <a16:creationId xmlns:a16="http://schemas.microsoft.com/office/drawing/2014/main" id="{AA9B8C05-6508-4546-B2DC-740AA74A9A9D}"/>
              </a:ext>
            </a:extLst>
          </p:cNvPr>
          <p:cNvGraphicFramePr>
            <a:graphicFrameLocks noChangeAspect="1"/>
          </p:cNvGraphicFramePr>
          <p:nvPr/>
        </p:nvGraphicFramePr>
        <p:xfrm>
          <a:off x="468086" y="3537433"/>
          <a:ext cx="1023099" cy="382122"/>
        </p:xfrm>
        <a:graphic>
          <a:graphicData uri="http://schemas.openxmlformats.org/presentationml/2006/ole">
            <mc:AlternateContent xmlns:mc="http://schemas.openxmlformats.org/markup-compatibility/2006">
              <mc:Choice xmlns:v="urn:schemas-microsoft-com:vml" Requires="v">
                <p:oleObj spid="_x0000_s130069" name="Equation" r:id="rId5" imgW="1054080" imgH="393480" progId="Equation.DSMT4">
                  <p:embed/>
                </p:oleObj>
              </mc:Choice>
              <mc:Fallback>
                <p:oleObj name="Equation" r:id="rId5" imgW="1054080" imgH="393480" progId="Equation.DSMT4">
                  <p:embed/>
                  <p:pic>
                    <p:nvPicPr>
                      <p:cNvPr id="27" name="Object 26" descr="F = nabla f">
                        <a:extLst>
                          <a:ext uri="{FF2B5EF4-FFF2-40B4-BE49-F238E27FC236}">
                            <a16:creationId xmlns:a16="http://schemas.microsoft.com/office/drawing/2014/main" id="{AA9B8C05-6508-4546-B2DC-740AA74A9A9D}"/>
                          </a:ext>
                        </a:extLst>
                      </p:cNvPr>
                      <p:cNvPicPr/>
                      <p:nvPr/>
                    </p:nvPicPr>
                    <p:blipFill>
                      <a:blip r:embed="rId6"/>
                      <a:stretch>
                        <a:fillRect/>
                      </a:stretch>
                    </p:blipFill>
                    <p:spPr>
                      <a:xfrm>
                        <a:off x="468086" y="3537433"/>
                        <a:ext cx="1023099" cy="382122"/>
                      </a:xfrm>
                      <a:prstGeom prst="rect">
                        <a:avLst/>
                      </a:prstGeom>
                    </p:spPr>
                  </p:pic>
                </p:oleObj>
              </mc:Fallback>
            </mc:AlternateContent>
          </a:graphicData>
        </a:graphic>
      </p:graphicFrame>
      <p:sp>
        <p:nvSpPr>
          <p:cNvPr id="29" name="Content Placeholder 28"/>
          <p:cNvSpPr>
            <a:spLocks noGrp="1"/>
          </p:cNvSpPr>
          <p:nvPr>
            <p:ph idx="1"/>
          </p:nvPr>
        </p:nvSpPr>
        <p:spPr>
          <a:xfrm>
            <a:off x="1676400" y="3513349"/>
            <a:ext cx="4114800" cy="504098"/>
          </a:xfrm>
        </p:spPr>
        <p:txBody>
          <a:bodyPr/>
          <a:lstStyle/>
          <a:p>
            <a:pPr marL="0" indent="0">
              <a:buNone/>
            </a:pPr>
            <a:r>
              <a:rPr lang="en-US" sz="2000" dirty="0"/>
              <a:t>on a domain </a:t>
            </a:r>
            <a:r>
              <a:rPr lang="en-US" sz="2000" i="1" dirty="0"/>
              <a:t>D </a:t>
            </a:r>
            <a:r>
              <a:rPr lang="en-US" sz="2000" dirty="0"/>
              <a:t>containing </a:t>
            </a:r>
            <a:r>
              <a:rPr lang="en-US" sz="2000" i="1" dirty="0"/>
              <a:t>C</a:t>
            </a:r>
            <a:r>
              <a:rPr lang="en-US" sz="2000" dirty="0"/>
              <a:t>. Then</a:t>
            </a:r>
            <a:endParaRPr lang="en-IN" sz="2000" dirty="0"/>
          </a:p>
        </p:txBody>
      </p:sp>
      <p:graphicFrame>
        <p:nvGraphicFramePr>
          <p:cNvPr id="32" name="Object 31" descr="integral of start expression F times d r end expression, for curve C = f of B minus f of A.">
            <a:extLst>
              <a:ext uri="{FF2B5EF4-FFF2-40B4-BE49-F238E27FC236}">
                <a16:creationId xmlns:a16="http://schemas.microsoft.com/office/drawing/2014/main" id="{0450DCA8-4A56-4FDC-9066-467F4C31BBCD}"/>
              </a:ext>
            </a:extLst>
          </p:cNvPr>
          <p:cNvGraphicFramePr>
            <a:graphicFrameLocks noChangeAspect="1"/>
          </p:cNvGraphicFramePr>
          <p:nvPr/>
        </p:nvGraphicFramePr>
        <p:xfrm>
          <a:off x="2324100" y="4495800"/>
          <a:ext cx="3467100" cy="609600"/>
        </p:xfrm>
        <a:graphic>
          <a:graphicData uri="http://schemas.openxmlformats.org/presentationml/2006/ole">
            <mc:AlternateContent xmlns:mc="http://schemas.openxmlformats.org/markup-compatibility/2006">
              <mc:Choice xmlns:v="urn:schemas-microsoft-com:vml" Requires="v">
                <p:oleObj spid="_x0000_s130070" name="Equation" r:id="rId7" imgW="3466800" imgH="609480" progId="Equation.DSMT4">
                  <p:embed/>
                </p:oleObj>
              </mc:Choice>
              <mc:Fallback>
                <p:oleObj name="Equation" r:id="rId7" imgW="3466800" imgH="609480" progId="Equation.DSMT4">
                  <p:embed/>
                  <p:pic>
                    <p:nvPicPr>
                      <p:cNvPr id="32" name="Object 31" descr="integral of start expression F times d r end expression, for curve C = f of B minus f of A.">
                        <a:extLst>
                          <a:ext uri="{FF2B5EF4-FFF2-40B4-BE49-F238E27FC236}">
                            <a16:creationId xmlns:a16="http://schemas.microsoft.com/office/drawing/2014/main" id="{0450DCA8-4A56-4FDC-9066-467F4C31BBCD}"/>
                          </a:ext>
                        </a:extLst>
                      </p:cNvPr>
                      <p:cNvPicPr/>
                      <p:nvPr/>
                    </p:nvPicPr>
                    <p:blipFill>
                      <a:blip r:embed="rId8"/>
                      <a:stretch>
                        <a:fillRect/>
                      </a:stretch>
                    </p:blipFill>
                    <p:spPr>
                      <a:xfrm>
                        <a:off x="2324100" y="4495800"/>
                        <a:ext cx="3467100" cy="609600"/>
                      </a:xfrm>
                      <a:prstGeom prst="rect">
                        <a:avLst/>
                      </a:prstGeom>
                    </p:spPr>
                  </p:pic>
                </p:oleObj>
              </mc:Fallback>
            </mc:AlternateContent>
          </a:graphicData>
        </a:graphic>
      </p:graphicFrame>
    </p:spTree>
    <p:extLst>
      <p:ext uri="{BB962C8B-B14F-4D97-AF65-F5344CB8AC3E}">
        <p14:creationId xmlns:p14="http://schemas.microsoft.com/office/powerpoint/2010/main" val="360103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Line Integrals of Scalar Functions </a:t>
            </a:r>
            <a:r>
              <a:rPr lang="en-IN" sz="2000" b="0" dirty="0"/>
              <a:t>(4 of 6)</a:t>
            </a:r>
            <a:endParaRPr lang="en-IN" sz="3400" dirty="0"/>
          </a:p>
        </p:txBody>
      </p:sp>
      <p:pic>
        <p:nvPicPr>
          <p:cNvPr id="21" name="Content Placeholder 20" descr="An x y z plane plots a sinusoidal curve. The curve passes through the points t = a and t = b. (x sub k, y sub k, z sub k) is a point in the curve. The vector r of t starts from the origin and points to the curve. The curve flows upward.">
            <a:extLst>
              <a:ext uri="{FF2B5EF4-FFF2-40B4-BE49-F238E27FC236}">
                <a16:creationId xmlns:a16="http://schemas.microsoft.com/office/drawing/2014/main" id="{D1E74D35-24CA-44AC-9B6A-F3F11AD791CD}"/>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362200" y="1752600"/>
            <a:ext cx="4088123" cy="3095460"/>
          </a:xfrm>
        </p:spPr>
      </p:pic>
      <p:sp>
        <p:nvSpPr>
          <p:cNvPr id="3" name="Content Placeholder 2"/>
          <p:cNvSpPr>
            <a:spLocks noGrp="1"/>
          </p:cNvSpPr>
          <p:nvPr>
            <p:ph idx="1"/>
          </p:nvPr>
        </p:nvSpPr>
        <p:spPr>
          <a:xfrm>
            <a:off x="457200" y="5486401"/>
            <a:ext cx="7543800" cy="533399"/>
          </a:xfrm>
        </p:spPr>
        <p:txBody>
          <a:bodyPr/>
          <a:lstStyle/>
          <a:p>
            <a:pPr marL="0" indent="0">
              <a:buNone/>
            </a:pPr>
            <a:r>
              <a:rPr lang="en-IN" dirty="0"/>
              <a:t>The integration path in the following Example.</a:t>
            </a:r>
          </a:p>
        </p:txBody>
      </p:sp>
    </p:spTree>
    <p:extLst>
      <p:ext uri="{BB962C8B-B14F-4D97-AF65-F5344CB8AC3E}">
        <p14:creationId xmlns:p14="http://schemas.microsoft.com/office/powerpoint/2010/main" val="3228589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400" dirty="0"/>
              <a:t>Line Integrals in Conservative Fields </a:t>
            </a:r>
            <a:r>
              <a:rPr lang="en-US" sz="2000" b="0" dirty="0"/>
              <a:t>(2 of 5)</a:t>
            </a:r>
            <a:endParaRPr lang="en-IN" sz="2000" dirty="0"/>
          </a:p>
        </p:txBody>
      </p:sp>
      <p:sp>
        <p:nvSpPr>
          <p:cNvPr id="3" name="Content Placeholder 2"/>
          <p:cNvSpPr>
            <a:spLocks noGrp="1"/>
          </p:cNvSpPr>
          <p:nvPr>
            <p:ph idx="1"/>
          </p:nvPr>
        </p:nvSpPr>
        <p:spPr>
          <a:xfrm>
            <a:off x="457200" y="1600201"/>
            <a:ext cx="3908569" cy="378340"/>
          </a:xfrm>
        </p:spPr>
        <p:txBody>
          <a:bodyPr/>
          <a:lstStyle/>
          <a:p>
            <a:pPr marL="0" indent="0">
              <a:buNone/>
            </a:pPr>
            <a:r>
              <a:rPr lang="en-US" sz="2000" b="1" dirty="0"/>
              <a:t>Example: </a:t>
            </a:r>
            <a:r>
              <a:rPr lang="en-US" sz="2000" dirty="0"/>
              <a:t>Suppose the force field</a:t>
            </a:r>
            <a:endParaRPr lang="en-IN" sz="2000" dirty="0"/>
          </a:p>
        </p:txBody>
      </p:sp>
      <p:graphicFrame>
        <p:nvGraphicFramePr>
          <p:cNvPr id="22" name="Object 21" descr="F = nabla f">
            <a:extLst>
              <a:ext uri="{FF2B5EF4-FFF2-40B4-BE49-F238E27FC236}">
                <a16:creationId xmlns:a16="http://schemas.microsoft.com/office/drawing/2014/main" id="{7C862848-1E79-4174-820B-908882AA9C7F}"/>
              </a:ext>
            </a:extLst>
          </p:cNvPr>
          <p:cNvGraphicFramePr>
            <a:graphicFrameLocks noChangeAspect="1"/>
          </p:cNvGraphicFramePr>
          <p:nvPr/>
        </p:nvGraphicFramePr>
        <p:xfrm>
          <a:off x="4373026" y="1614570"/>
          <a:ext cx="1012969" cy="378339"/>
        </p:xfrm>
        <a:graphic>
          <a:graphicData uri="http://schemas.openxmlformats.org/presentationml/2006/ole">
            <mc:AlternateContent xmlns:mc="http://schemas.openxmlformats.org/markup-compatibility/2006">
              <mc:Choice xmlns:v="urn:schemas-microsoft-com:vml" Requires="v">
                <p:oleObj spid="_x0000_s131092" name="Equation" r:id="rId3" imgW="1054080" imgH="393480" progId="Equation.DSMT4">
                  <p:embed/>
                </p:oleObj>
              </mc:Choice>
              <mc:Fallback>
                <p:oleObj name="Equation" r:id="rId3" imgW="1054080" imgH="393480" progId="Equation.DSMT4">
                  <p:embed/>
                  <p:pic>
                    <p:nvPicPr>
                      <p:cNvPr id="22" name="Object 21" descr="F = nabla f">
                        <a:extLst>
                          <a:ext uri="{FF2B5EF4-FFF2-40B4-BE49-F238E27FC236}">
                            <a16:creationId xmlns:a16="http://schemas.microsoft.com/office/drawing/2014/main" id="{7C862848-1E79-4174-820B-908882AA9C7F}"/>
                          </a:ext>
                        </a:extLst>
                      </p:cNvPr>
                      <p:cNvPicPr/>
                      <p:nvPr/>
                    </p:nvPicPr>
                    <p:blipFill>
                      <a:blip r:embed="rId4"/>
                      <a:stretch>
                        <a:fillRect/>
                      </a:stretch>
                    </p:blipFill>
                    <p:spPr>
                      <a:xfrm>
                        <a:off x="4373026" y="1614570"/>
                        <a:ext cx="1012969" cy="378339"/>
                      </a:xfrm>
                      <a:prstGeom prst="rect">
                        <a:avLst/>
                      </a:prstGeom>
                    </p:spPr>
                  </p:pic>
                </p:oleObj>
              </mc:Fallback>
            </mc:AlternateContent>
          </a:graphicData>
        </a:graphic>
      </p:graphicFrame>
      <p:sp>
        <p:nvSpPr>
          <p:cNvPr id="24" name="Content Placeholder 23"/>
          <p:cNvSpPr>
            <a:spLocks noGrp="1"/>
          </p:cNvSpPr>
          <p:nvPr>
            <p:ph idx="1"/>
          </p:nvPr>
        </p:nvSpPr>
        <p:spPr>
          <a:xfrm>
            <a:off x="5638800" y="1600199"/>
            <a:ext cx="1654031" cy="417768"/>
          </a:xfrm>
        </p:spPr>
        <p:txBody>
          <a:bodyPr/>
          <a:lstStyle/>
          <a:p>
            <a:pPr marL="0" indent="0">
              <a:buNone/>
            </a:pPr>
            <a:r>
              <a:rPr lang="en-US" sz="2000" dirty="0"/>
              <a:t>is the gradient</a:t>
            </a:r>
          </a:p>
        </p:txBody>
      </p:sp>
      <p:sp>
        <p:nvSpPr>
          <p:cNvPr id="26" name="Content Placeholder 25"/>
          <p:cNvSpPr>
            <a:spLocks noGrp="1"/>
          </p:cNvSpPr>
          <p:nvPr>
            <p:ph idx="1"/>
          </p:nvPr>
        </p:nvSpPr>
        <p:spPr>
          <a:xfrm>
            <a:off x="457200" y="2124088"/>
            <a:ext cx="1676400" cy="351852"/>
          </a:xfrm>
        </p:spPr>
        <p:txBody>
          <a:bodyPr/>
          <a:lstStyle/>
          <a:p>
            <a:pPr marL="0" indent="0">
              <a:buNone/>
            </a:pPr>
            <a:r>
              <a:rPr lang="en-US" sz="2000" dirty="0"/>
              <a:t>of the function</a:t>
            </a:r>
          </a:p>
        </p:txBody>
      </p:sp>
      <p:graphicFrame>
        <p:nvGraphicFramePr>
          <p:cNvPr id="27" name="Object 26" descr="f of x, y, and z = negative start fraction 1 over x squared + y squared + z squared end fraction.">
            <a:extLst>
              <a:ext uri="{FF2B5EF4-FFF2-40B4-BE49-F238E27FC236}">
                <a16:creationId xmlns:a16="http://schemas.microsoft.com/office/drawing/2014/main" id="{5870E7ED-494D-437C-A8E4-99818B8F94D4}"/>
              </a:ext>
            </a:extLst>
          </p:cNvPr>
          <p:cNvGraphicFramePr>
            <a:graphicFrameLocks noChangeAspect="1"/>
          </p:cNvGraphicFramePr>
          <p:nvPr/>
        </p:nvGraphicFramePr>
        <p:xfrm>
          <a:off x="2876172" y="2233641"/>
          <a:ext cx="3391657" cy="816298"/>
        </p:xfrm>
        <a:graphic>
          <a:graphicData uri="http://schemas.openxmlformats.org/presentationml/2006/ole">
            <mc:AlternateContent xmlns:mc="http://schemas.openxmlformats.org/markup-compatibility/2006">
              <mc:Choice xmlns:v="urn:schemas-microsoft-com:vml" Requires="v">
                <p:oleObj spid="_x0000_s131093" name="Equation" r:id="rId5" imgW="3746160" imgH="901440" progId="Equation.DSMT4">
                  <p:embed/>
                </p:oleObj>
              </mc:Choice>
              <mc:Fallback>
                <p:oleObj name="Equation" r:id="rId5" imgW="3746160" imgH="901440" progId="Equation.DSMT4">
                  <p:embed/>
                  <p:pic>
                    <p:nvPicPr>
                      <p:cNvPr id="27" name="Object 26" descr="f of x, y, and z = negative start fraction 1 over x squared + y squared + z squared end fraction.">
                        <a:extLst>
                          <a:ext uri="{FF2B5EF4-FFF2-40B4-BE49-F238E27FC236}">
                            <a16:creationId xmlns:a16="http://schemas.microsoft.com/office/drawing/2014/main" id="{5870E7ED-494D-437C-A8E4-99818B8F94D4}"/>
                          </a:ext>
                        </a:extLst>
                      </p:cNvPr>
                      <p:cNvPicPr/>
                      <p:nvPr/>
                    </p:nvPicPr>
                    <p:blipFill>
                      <a:blip r:embed="rId6"/>
                      <a:stretch>
                        <a:fillRect/>
                      </a:stretch>
                    </p:blipFill>
                    <p:spPr>
                      <a:xfrm>
                        <a:off x="2876172" y="2233641"/>
                        <a:ext cx="3391657" cy="816298"/>
                      </a:xfrm>
                      <a:prstGeom prst="rect">
                        <a:avLst/>
                      </a:prstGeom>
                    </p:spPr>
                  </p:pic>
                </p:oleObj>
              </mc:Fallback>
            </mc:AlternateContent>
          </a:graphicData>
        </a:graphic>
      </p:graphicFrame>
      <p:sp>
        <p:nvSpPr>
          <p:cNvPr id="29" name="Content Placeholder 28"/>
          <p:cNvSpPr>
            <a:spLocks noGrp="1"/>
          </p:cNvSpPr>
          <p:nvPr>
            <p:ph idx="1"/>
          </p:nvPr>
        </p:nvSpPr>
        <p:spPr>
          <a:xfrm>
            <a:off x="457200" y="3141829"/>
            <a:ext cx="8153399" cy="731447"/>
          </a:xfrm>
        </p:spPr>
        <p:txBody>
          <a:bodyPr/>
          <a:lstStyle/>
          <a:p>
            <a:pPr marL="0" indent="0">
              <a:buNone/>
            </a:pPr>
            <a:r>
              <a:rPr lang="en-US" sz="2000" dirty="0"/>
              <a:t>Find the work done by </a:t>
            </a:r>
            <a:r>
              <a:rPr lang="en-US" sz="2000" b="1" dirty="0"/>
              <a:t>F </a:t>
            </a:r>
            <a:r>
              <a:rPr lang="en-US" sz="2000" dirty="0"/>
              <a:t>in moving an object along a smooth curve </a:t>
            </a:r>
            <a:r>
              <a:rPr lang="en-US" sz="2000" i="1" dirty="0"/>
              <a:t>C </a:t>
            </a:r>
            <a:r>
              <a:rPr lang="en-US" sz="2000" dirty="0"/>
              <a:t>joining (1, 0, 0) to (0, 0, 2) that does not pass through the origin.</a:t>
            </a:r>
          </a:p>
        </p:txBody>
      </p:sp>
      <p:sp>
        <p:nvSpPr>
          <p:cNvPr id="31" name="Content Placeholder 30"/>
          <p:cNvSpPr>
            <a:spLocks noGrp="1"/>
          </p:cNvSpPr>
          <p:nvPr>
            <p:ph idx="1"/>
          </p:nvPr>
        </p:nvSpPr>
        <p:spPr>
          <a:xfrm>
            <a:off x="457200" y="4084758"/>
            <a:ext cx="8001000" cy="901494"/>
          </a:xfrm>
        </p:spPr>
        <p:txBody>
          <a:bodyPr/>
          <a:lstStyle/>
          <a:p>
            <a:pPr marL="0" indent="0">
              <a:buNone/>
            </a:pPr>
            <a:r>
              <a:rPr lang="en-US" sz="2000" b="1" dirty="0"/>
              <a:t>Solution: </a:t>
            </a:r>
            <a:r>
              <a:rPr lang="en-US" sz="2000" dirty="0"/>
              <a:t>An application of the Theorem shows that the work done by </a:t>
            </a:r>
            <a:r>
              <a:rPr lang="en-US" sz="2000" b="1" dirty="0"/>
              <a:t>F </a:t>
            </a:r>
            <a:r>
              <a:rPr lang="en-US" sz="2000" dirty="0"/>
              <a:t>along any smooth curve </a:t>
            </a:r>
            <a:r>
              <a:rPr lang="en-US" sz="2000" i="1" dirty="0"/>
              <a:t>C </a:t>
            </a:r>
            <a:r>
              <a:rPr lang="en-US" sz="2000" dirty="0"/>
              <a:t>joining the two points and not passing through the origin is</a:t>
            </a:r>
            <a:endParaRPr lang="en-IN" sz="2000" dirty="0"/>
          </a:p>
        </p:txBody>
      </p:sp>
      <p:graphicFrame>
        <p:nvGraphicFramePr>
          <p:cNvPr id="32" name="Object 31" descr="integral of start expression F times d r end expression, for curve C = f of left parenthesis 0, 0, 2 right parenthesis minus f of left parenthesis 1, 0, 0 right parenthesis = negative 1 fourth minus left parenthesis negative 1 right parenthesis = 3 fourths.">
            <a:extLst>
              <a:ext uri="{FF2B5EF4-FFF2-40B4-BE49-F238E27FC236}">
                <a16:creationId xmlns:a16="http://schemas.microsoft.com/office/drawing/2014/main" id="{9097C8D9-0C59-494C-B6A1-837E859AD973}"/>
              </a:ext>
            </a:extLst>
          </p:cNvPr>
          <p:cNvGraphicFramePr>
            <a:graphicFrameLocks noChangeAspect="1"/>
          </p:cNvGraphicFramePr>
          <p:nvPr/>
        </p:nvGraphicFramePr>
        <p:xfrm>
          <a:off x="1674336" y="5232544"/>
          <a:ext cx="5719126" cy="677128"/>
        </p:xfrm>
        <a:graphic>
          <a:graphicData uri="http://schemas.openxmlformats.org/presentationml/2006/ole">
            <mc:AlternateContent xmlns:mc="http://schemas.openxmlformats.org/markup-compatibility/2006">
              <mc:Choice xmlns:v="urn:schemas-microsoft-com:vml" Requires="v">
                <p:oleObj spid="_x0000_s131094" name="Equation" r:id="rId7" imgW="6959520" imgH="825480" progId="Equation.DSMT4">
                  <p:embed/>
                </p:oleObj>
              </mc:Choice>
              <mc:Fallback>
                <p:oleObj name="Equation" r:id="rId7" imgW="6959520" imgH="825480" progId="Equation.DSMT4">
                  <p:embed/>
                  <p:pic>
                    <p:nvPicPr>
                      <p:cNvPr id="32" name="Object 31" descr="integral of start expression F times d r end expression, for curve C = f of left parenthesis 0, 0, 2 right parenthesis minus f of left parenthesis 1, 0, 0 right parenthesis = negative 1 fourth minus left parenthesis negative 1 right parenthesis = 3 fourths.">
                        <a:extLst>
                          <a:ext uri="{FF2B5EF4-FFF2-40B4-BE49-F238E27FC236}">
                            <a16:creationId xmlns:a16="http://schemas.microsoft.com/office/drawing/2014/main" id="{9097C8D9-0C59-494C-B6A1-837E859AD973}"/>
                          </a:ext>
                        </a:extLst>
                      </p:cNvPr>
                      <p:cNvPicPr/>
                      <p:nvPr/>
                    </p:nvPicPr>
                    <p:blipFill>
                      <a:blip r:embed="rId8"/>
                      <a:stretch>
                        <a:fillRect/>
                      </a:stretch>
                    </p:blipFill>
                    <p:spPr>
                      <a:xfrm>
                        <a:off x="1674336" y="5232544"/>
                        <a:ext cx="5719126" cy="677128"/>
                      </a:xfrm>
                      <a:prstGeom prst="rect">
                        <a:avLst/>
                      </a:prstGeom>
                    </p:spPr>
                  </p:pic>
                </p:oleObj>
              </mc:Fallback>
            </mc:AlternateContent>
          </a:graphicData>
        </a:graphic>
      </p:graphicFrame>
    </p:spTree>
    <p:extLst>
      <p:ext uri="{BB962C8B-B14F-4D97-AF65-F5344CB8AC3E}">
        <p14:creationId xmlns:p14="http://schemas.microsoft.com/office/powerpoint/2010/main" val="2158120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086600" cy="1097280"/>
          </a:xfrm>
        </p:spPr>
        <p:txBody>
          <a:bodyPr/>
          <a:lstStyle/>
          <a:p>
            <a:r>
              <a:rPr lang="en-US" sz="3400" dirty="0"/>
              <a:t>Line Integrals in Conservative Fields </a:t>
            </a:r>
            <a:r>
              <a:rPr lang="en-US" sz="2000" b="0" dirty="0"/>
              <a:t>(3 of 5)</a:t>
            </a:r>
            <a:endParaRPr lang="en-IN" sz="2000" dirty="0"/>
          </a:p>
        </p:txBody>
      </p:sp>
      <p:sp>
        <p:nvSpPr>
          <p:cNvPr id="3" name="Content Placeholder 2"/>
          <p:cNvSpPr>
            <a:spLocks noGrp="1"/>
          </p:cNvSpPr>
          <p:nvPr>
            <p:ph idx="1"/>
          </p:nvPr>
        </p:nvSpPr>
        <p:spPr>
          <a:xfrm>
            <a:off x="457200" y="1600201"/>
            <a:ext cx="7620000" cy="478078"/>
          </a:xfrm>
        </p:spPr>
        <p:txBody>
          <a:bodyPr/>
          <a:lstStyle/>
          <a:p>
            <a:pPr marL="0" indent="0">
              <a:buNone/>
            </a:pPr>
            <a:r>
              <a:rPr lang="en-US" sz="2400" b="1" dirty="0"/>
              <a:t>Theorem—Conservative Fields are Gradient Fields</a:t>
            </a:r>
            <a:endParaRPr lang="en-IN" sz="2400" b="1" dirty="0"/>
          </a:p>
        </p:txBody>
      </p:sp>
      <p:sp>
        <p:nvSpPr>
          <p:cNvPr id="23" name="Content Placeholder 22"/>
          <p:cNvSpPr>
            <a:spLocks noGrp="1"/>
          </p:cNvSpPr>
          <p:nvPr>
            <p:ph idx="1"/>
          </p:nvPr>
        </p:nvSpPr>
        <p:spPr>
          <a:xfrm>
            <a:off x="457200" y="2286000"/>
            <a:ext cx="8000999" cy="1247337"/>
          </a:xfrm>
        </p:spPr>
        <p:txBody>
          <a:bodyPr/>
          <a:lstStyle/>
          <a:p>
            <a:pPr marL="0" indent="0">
              <a:buNone/>
            </a:pPr>
            <a:r>
              <a:rPr lang="en-US" sz="2400" dirty="0"/>
              <a:t>Let </a:t>
            </a:r>
            <a:r>
              <a:rPr lang="en-US" sz="2400" b="1" dirty="0"/>
              <a:t>F </a:t>
            </a:r>
            <a:r>
              <a:rPr lang="en-US" sz="2400" dirty="0"/>
              <a:t>= </a:t>
            </a:r>
            <a:r>
              <a:rPr lang="en-US" sz="2400" i="1" dirty="0"/>
              <a:t>M </a:t>
            </a:r>
            <a:r>
              <a:rPr lang="en-US" sz="2400" b="1" dirty="0" err="1"/>
              <a:t>i</a:t>
            </a:r>
            <a:r>
              <a:rPr lang="en-US" sz="2400" b="1" dirty="0"/>
              <a:t> </a:t>
            </a:r>
            <a:r>
              <a:rPr lang="en-US" sz="2400" dirty="0"/>
              <a:t>+ </a:t>
            </a:r>
            <a:r>
              <a:rPr lang="en-US" sz="2400" i="1" dirty="0"/>
              <a:t>N </a:t>
            </a:r>
            <a:r>
              <a:rPr lang="en-US" sz="2400" b="1" dirty="0"/>
              <a:t>j </a:t>
            </a:r>
            <a:r>
              <a:rPr lang="en-US" sz="2400" dirty="0"/>
              <a:t>+ </a:t>
            </a:r>
            <a:r>
              <a:rPr lang="en-US" sz="2400" i="1" dirty="0"/>
              <a:t>P </a:t>
            </a:r>
            <a:r>
              <a:rPr lang="en-US" sz="2400" b="1" dirty="0"/>
              <a:t>k </a:t>
            </a:r>
            <a:r>
              <a:rPr lang="en-US" sz="2400" dirty="0"/>
              <a:t>be a vector field whose components are continuous throughout an open connected region </a:t>
            </a:r>
            <a:r>
              <a:rPr lang="en-US" sz="2400" i="1" dirty="0"/>
              <a:t>D </a:t>
            </a:r>
            <a:r>
              <a:rPr lang="en-US" sz="2400" dirty="0"/>
              <a:t>in space. Then </a:t>
            </a:r>
            <a:r>
              <a:rPr lang="en-US" sz="2400" b="1" dirty="0"/>
              <a:t>F </a:t>
            </a:r>
            <a:r>
              <a:rPr lang="en-US" sz="2400" dirty="0"/>
              <a:t>is conservative</a:t>
            </a:r>
            <a:endParaRPr lang="en-IN" sz="2400" dirty="0"/>
          </a:p>
        </p:txBody>
      </p:sp>
      <p:sp>
        <p:nvSpPr>
          <p:cNvPr id="25" name="Content Placeholder 24"/>
          <p:cNvSpPr>
            <a:spLocks noGrp="1"/>
          </p:cNvSpPr>
          <p:nvPr>
            <p:ph idx="1"/>
          </p:nvPr>
        </p:nvSpPr>
        <p:spPr>
          <a:xfrm>
            <a:off x="457200" y="3636722"/>
            <a:ext cx="4419600" cy="478078"/>
          </a:xfrm>
        </p:spPr>
        <p:txBody>
          <a:bodyPr/>
          <a:lstStyle/>
          <a:p>
            <a:pPr marL="0" indent="0">
              <a:buNone/>
            </a:pPr>
            <a:r>
              <a:rPr lang="en-US" sz="2400" dirty="0"/>
              <a:t>if and only if </a:t>
            </a:r>
            <a:r>
              <a:rPr lang="en-US" sz="2400" b="1" dirty="0"/>
              <a:t>F </a:t>
            </a:r>
            <a:r>
              <a:rPr lang="en-US" sz="2400" dirty="0"/>
              <a:t>is a gradient field</a:t>
            </a:r>
            <a:endParaRPr lang="en-IN" sz="2400" dirty="0"/>
          </a:p>
        </p:txBody>
      </p:sp>
      <p:graphicFrame>
        <p:nvGraphicFramePr>
          <p:cNvPr id="26" name="Object 25" descr="nabla f">
            <a:extLst>
              <a:ext uri="{FF2B5EF4-FFF2-40B4-BE49-F238E27FC236}">
                <a16:creationId xmlns:a16="http://schemas.microsoft.com/office/drawing/2014/main" id="{01EE1C61-F0BE-41B7-B73A-0F6C633AAEF4}"/>
              </a:ext>
            </a:extLst>
          </p:cNvPr>
          <p:cNvGraphicFramePr>
            <a:graphicFrameLocks noChangeAspect="1"/>
          </p:cNvGraphicFramePr>
          <p:nvPr/>
        </p:nvGraphicFramePr>
        <p:xfrm>
          <a:off x="4930285" y="3676942"/>
          <a:ext cx="461772" cy="397637"/>
        </p:xfrm>
        <a:graphic>
          <a:graphicData uri="http://schemas.openxmlformats.org/presentationml/2006/ole">
            <mc:AlternateContent xmlns:mc="http://schemas.openxmlformats.org/markup-compatibility/2006">
              <mc:Choice xmlns:v="urn:schemas-microsoft-com:vml" Requires="v">
                <p:oleObj spid="_x0000_s132104" name="Equation" r:id="rId3" imgW="457200" imgH="393480" progId="Equation.DSMT4">
                  <p:embed/>
                </p:oleObj>
              </mc:Choice>
              <mc:Fallback>
                <p:oleObj name="Equation" r:id="rId3" imgW="457200" imgH="393480" progId="Equation.DSMT4">
                  <p:embed/>
                  <p:pic>
                    <p:nvPicPr>
                      <p:cNvPr id="26" name="Object 25" descr="nabla f">
                        <a:extLst>
                          <a:ext uri="{FF2B5EF4-FFF2-40B4-BE49-F238E27FC236}">
                            <a16:creationId xmlns:a16="http://schemas.microsoft.com/office/drawing/2014/main" id="{01EE1C61-F0BE-41B7-B73A-0F6C633AAEF4}"/>
                          </a:ext>
                        </a:extLst>
                      </p:cNvPr>
                      <p:cNvPicPr/>
                      <p:nvPr/>
                    </p:nvPicPr>
                    <p:blipFill>
                      <a:blip r:embed="rId4"/>
                      <a:stretch>
                        <a:fillRect/>
                      </a:stretch>
                    </p:blipFill>
                    <p:spPr>
                      <a:xfrm>
                        <a:off x="4930285" y="3676942"/>
                        <a:ext cx="461772" cy="397637"/>
                      </a:xfrm>
                      <a:prstGeom prst="rect">
                        <a:avLst/>
                      </a:prstGeom>
                    </p:spPr>
                  </p:pic>
                </p:oleObj>
              </mc:Fallback>
            </mc:AlternateContent>
          </a:graphicData>
        </a:graphic>
      </p:graphicFrame>
      <p:sp>
        <p:nvSpPr>
          <p:cNvPr id="28" name="Content Placeholder 27"/>
          <p:cNvSpPr>
            <a:spLocks noGrp="1"/>
          </p:cNvSpPr>
          <p:nvPr>
            <p:ph idx="1"/>
          </p:nvPr>
        </p:nvSpPr>
        <p:spPr>
          <a:xfrm>
            <a:off x="5638801" y="3676942"/>
            <a:ext cx="2590800" cy="437858"/>
          </a:xfrm>
        </p:spPr>
        <p:txBody>
          <a:bodyPr/>
          <a:lstStyle/>
          <a:p>
            <a:pPr marL="0" indent="0">
              <a:buNone/>
            </a:pPr>
            <a:r>
              <a:rPr lang="en-US" sz="2400" dirty="0"/>
              <a:t>for a differentiable</a:t>
            </a:r>
            <a:endParaRPr lang="en-IN" sz="2400" dirty="0"/>
          </a:p>
        </p:txBody>
      </p:sp>
      <p:sp>
        <p:nvSpPr>
          <p:cNvPr id="30" name="Content Placeholder 29"/>
          <p:cNvSpPr>
            <a:spLocks noGrp="1"/>
          </p:cNvSpPr>
          <p:nvPr>
            <p:ph idx="1"/>
          </p:nvPr>
        </p:nvSpPr>
        <p:spPr>
          <a:xfrm>
            <a:off x="457200" y="4166493"/>
            <a:ext cx="1553029" cy="478078"/>
          </a:xfrm>
        </p:spPr>
        <p:txBody>
          <a:bodyPr/>
          <a:lstStyle/>
          <a:p>
            <a:pPr marL="0" indent="0">
              <a:buNone/>
            </a:pPr>
            <a:r>
              <a:rPr lang="en-US" sz="2400" dirty="0"/>
              <a:t>function </a:t>
            </a:r>
            <a:r>
              <a:rPr lang="en-US" sz="2400" i="1" dirty="0"/>
              <a:t>f</a:t>
            </a:r>
            <a:r>
              <a:rPr lang="en-US" sz="2400" dirty="0"/>
              <a:t>.</a:t>
            </a:r>
            <a:endParaRPr lang="en-IN" sz="2400" dirty="0"/>
          </a:p>
        </p:txBody>
      </p:sp>
    </p:spTree>
    <p:extLst>
      <p:ext uri="{BB962C8B-B14F-4D97-AF65-F5344CB8AC3E}">
        <p14:creationId xmlns:p14="http://schemas.microsoft.com/office/powerpoint/2010/main" val="1815463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400" dirty="0"/>
              <a:t>Line Integrals in Conservative Fields </a:t>
            </a:r>
            <a:r>
              <a:rPr lang="en-US" sz="2000" b="0" dirty="0"/>
              <a:t>(4 of 5)</a:t>
            </a:r>
            <a:endParaRPr lang="en-IN" sz="3400" dirty="0"/>
          </a:p>
        </p:txBody>
      </p:sp>
      <p:sp>
        <p:nvSpPr>
          <p:cNvPr id="3" name="Content Placeholder 2"/>
          <p:cNvSpPr>
            <a:spLocks noGrp="1"/>
          </p:cNvSpPr>
          <p:nvPr>
            <p:ph idx="1"/>
          </p:nvPr>
        </p:nvSpPr>
        <p:spPr>
          <a:xfrm>
            <a:off x="457200" y="1600200"/>
            <a:ext cx="7391400" cy="426325"/>
          </a:xfrm>
        </p:spPr>
        <p:txBody>
          <a:bodyPr/>
          <a:lstStyle/>
          <a:p>
            <a:pPr marL="0" indent="0">
              <a:buNone/>
            </a:pPr>
            <a:r>
              <a:rPr lang="en-US" sz="2400" b="1" dirty="0"/>
              <a:t>Example: </a:t>
            </a:r>
            <a:r>
              <a:rPr lang="en-US" sz="2400" dirty="0"/>
              <a:t>Find the work done by the conservative field</a:t>
            </a:r>
          </a:p>
        </p:txBody>
      </p:sp>
      <p:graphicFrame>
        <p:nvGraphicFramePr>
          <p:cNvPr id="22" name="Object 21" descr="F = y z i + x z j + x y k = nabla f, where f of x, y, and z = x y z,">
            <a:extLst>
              <a:ext uri="{FF2B5EF4-FFF2-40B4-BE49-F238E27FC236}">
                <a16:creationId xmlns:a16="http://schemas.microsoft.com/office/drawing/2014/main" id="{033963A0-9830-444E-857D-1B2777BD1F5E}"/>
              </a:ext>
            </a:extLst>
          </p:cNvPr>
          <p:cNvGraphicFramePr>
            <a:graphicFrameLocks noChangeAspect="1"/>
          </p:cNvGraphicFramePr>
          <p:nvPr/>
        </p:nvGraphicFramePr>
        <p:xfrm>
          <a:off x="457200" y="2082800"/>
          <a:ext cx="6754813" cy="415925"/>
        </p:xfrm>
        <a:graphic>
          <a:graphicData uri="http://schemas.openxmlformats.org/presentationml/2006/ole">
            <mc:AlternateContent xmlns:mc="http://schemas.openxmlformats.org/markup-compatibility/2006">
              <mc:Choice xmlns:v="urn:schemas-microsoft-com:vml" Requires="v">
                <p:oleObj spid="_x0000_s133170" name="Equation" r:id="rId3" imgW="7429320" imgH="457200" progId="Equation.DSMT4">
                  <p:embed/>
                </p:oleObj>
              </mc:Choice>
              <mc:Fallback>
                <p:oleObj name="Equation" r:id="rId3" imgW="7429320" imgH="457200" progId="Equation.DSMT4">
                  <p:embed/>
                  <p:pic>
                    <p:nvPicPr>
                      <p:cNvPr id="22" name="Object 21" descr="F = y z i + x z j + x y k = nabla f, where f of x, y, and z = x y z,">
                        <a:extLst>
                          <a:ext uri="{FF2B5EF4-FFF2-40B4-BE49-F238E27FC236}">
                            <a16:creationId xmlns:a16="http://schemas.microsoft.com/office/drawing/2014/main" id="{033963A0-9830-444E-857D-1B2777BD1F5E}"/>
                          </a:ext>
                        </a:extLst>
                      </p:cNvPr>
                      <p:cNvPicPr/>
                      <p:nvPr/>
                    </p:nvPicPr>
                    <p:blipFill>
                      <a:blip r:embed="rId4"/>
                      <a:stretch>
                        <a:fillRect/>
                      </a:stretch>
                    </p:blipFill>
                    <p:spPr>
                      <a:xfrm>
                        <a:off x="457200" y="2082800"/>
                        <a:ext cx="6754813" cy="415925"/>
                      </a:xfrm>
                      <a:prstGeom prst="rect">
                        <a:avLst/>
                      </a:prstGeom>
                    </p:spPr>
                  </p:pic>
                </p:oleObj>
              </mc:Fallback>
            </mc:AlternateContent>
          </a:graphicData>
        </a:graphic>
      </p:graphicFrame>
      <p:sp>
        <p:nvSpPr>
          <p:cNvPr id="24" name="Content Placeholder 23"/>
          <p:cNvSpPr>
            <a:spLocks noGrp="1"/>
          </p:cNvSpPr>
          <p:nvPr>
            <p:ph idx="1"/>
          </p:nvPr>
        </p:nvSpPr>
        <p:spPr>
          <a:xfrm>
            <a:off x="457200" y="2590800"/>
            <a:ext cx="7239000" cy="457200"/>
          </a:xfrm>
        </p:spPr>
        <p:txBody>
          <a:bodyPr/>
          <a:lstStyle/>
          <a:p>
            <a:pPr marL="0" indent="0">
              <a:buNone/>
            </a:pPr>
            <a:r>
              <a:rPr lang="en-US" sz="2400" dirty="0"/>
              <a:t>in moving an object along any smooth curve </a:t>
            </a:r>
            <a:r>
              <a:rPr lang="en-US" sz="2400" i="1" dirty="0"/>
              <a:t>C </a:t>
            </a:r>
            <a:r>
              <a:rPr lang="en-US" sz="2400" dirty="0"/>
              <a:t>joining</a:t>
            </a:r>
            <a:endParaRPr lang="en-IN" sz="2400" dirty="0"/>
          </a:p>
        </p:txBody>
      </p:sp>
      <p:sp>
        <p:nvSpPr>
          <p:cNvPr id="26" name="Content Placeholder 25"/>
          <p:cNvSpPr>
            <a:spLocks noGrp="1"/>
          </p:cNvSpPr>
          <p:nvPr>
            <p:ph idx="1"/>
          </p:nvPr>
        </p:nvSpPr>
        <p:spPr>
          <a:xfrm>
            <a:off x="457200" y="3097910"/>
            <a:ext cx="1295400" cy="410029"/>
          </a:xfrm>
        </p:spPr>
        <p:txBody>
          <a:bodyPr/>
          <a:lstStyle/>
          <a:p>
            <a:pPr marL="0" indent="0">
              <a:buNone/>
            </a:pPr>
            <a:r>
              <a:rPr lang="en-US" sz="2400" dirty="0"/>
              <a:t>the point</a:t>
            </a:r>
            <a:endParaRPr lang="en-IN" sz="2400" dirty="0"/>
          </a:p>
        </p:txBody>
      </p:sp>
      <p:graphicFrame>
        <p:nvGraphicFramePr>
          <p:cNvPr id="27" name="Object 26" descr="A (negative 1, 3, 9) to B (1, 6, negative 4)."/>
          <p:cNvGraphicFramePr>
            <a:graphicFrameLocks noChangeAspect="1"/>
          </p:cNvGraphicFramePr>
          <p:nvPr/>
        </p:nvGraphicFramePr>
        <p:xfrm>
          <a:off x="1859562" y="3117621"/>
          <a:ext cx="3590636" cy="357909"/>
        </p:xfrm>
        <a:graphic>
          <a:graphicData uri="http://schemas.openxmlformats.org/presentationml/2006/ole">
            <mc:AlternateContent xmlns:mc="http://schemas.openxmlformats.org/markup-compatibility/2006">
              <mc:Choice xmlns:v="urn:schemas-microsoft-com:vml" Requires="v">
                <p:oleObj spid="_x0000_s133171" name="Equation" r:id="rId5" imgW="3949560" imgH="393480" progId="Equation.DSMT4">
                  <p:embed/>
                </p:oleObj>
              </mc:Choice>
              <mc:Fallback>
                <p:oleObj name="Equation" r:id="rId5" imgW="3949560" imgH="393480" progId="Equation.DSMT4">
                  <p:embed/>
                  <p:pic>
                    <p:nvPicPr>
                      <p:cNvPr id="27" name="Object 26" descr="A (negative 1, 3, 9) to B (1, 6, negative 4)."/>
                      <p:cNvPicPr/>
                      <p:nvPr/>
                    </p:nvPicPr>
                    <p:blipFill>
                      <a:blip r:embed="rId6"/>
                      <a:stretch>
                        <a:fillRect/>
                      </a:stretch>
                    </p:blipFill>
                    <p:spPr>
                      <a:xfrm>
                        <a:off x="1859562" y="3117621"/>
                        <a:ext cx="3590636" cy="357909"/>
                      </a:xfrm>
                      <a:prstGeom prst="rect">
                        <a:avLst/>
                      </a:prstGeom>
                    </p:spPr>
                  </p:pic>
                </p:oleObj>
              </mc:Fallback>
            </mc:AlternateContent>
          </a:graphicData>
        </a:graphic>
      </p:graphicFrame>
      <p:sp>
        <p:nvSpPr>
          <p:cNvPr id="29" name="Content Placeholder 28"/>
          <p:cNvSpPr>
            <a:spLocks noGrp="1"/>
          </p:cNvSpPr>
          <p:nvPr>
            <p:ph idx="1"/>
          </p:nvPr>
        </p:nvSpPr>
        <p:spPr>
          <a:xfrm>
            <a:off x="457199" y="3568734"/>
            <a:ext cx="2175831" cy="430389"/>
          </a:xfrm>
        </p:spPr>
        <p:txBody>
          <a:bodyPr/>
          <a:lstStyle/>
          <a:p>
            <a:pPr marL="0" indent="0">
              <a:buNone/>
            </a:pPr>
            <a:r>
              <a:rPr lang="en-US" sz="2400" b="1" dirty="0"/>
              <a:t>Solution: </a:t>
            </a:r>
            <a:r>
              <a:rPr lang="en-US" sz="2400" dirty="0"/>
              <a:t>With</a:t>
            </a:r>
            <a:endParaRPr lang="en-IN" sz="2400" dirty="0"/>
          </a:p>
        </p:txBody>
      </p:sp>
      <p:graphicFrame>
        <p:nvGraphicFramePr>
          <p:cNvPr id="30" name="Object 29" descr="f of x, y, and z = x y z,"/>
          <p:cNvGraphicFramePr>
            <a:graphicFrameLocks noChangeAspect="1"/>
          </p:cNvGraphicFramePr>
          <p:nvPr/>
        </p:nvGraphicFramePr>
        <p:xfrm>
          <a:off x="2685391" y="3581155"/>
          <a:ext cx="2055091" cy="357909"/>
        </p:xfrm>
        <a:graphic>
          <a:graphicData uri="http://schemas.openxmlformats.org/presentationml/2006/ole">
            <mc:AlternateContent xmlns:mc="http://schemas.openxmlformats.org/markup-compatibility/2006">
              <mc:Choice xmlns:v="urn:schemas-microsoft-com:vml" Requires="v">
                <p:oleObj spid="_x0000_s133172" name="Equation" r:id="rId7" imgW="2260440" imgH="393480" progId="Equation.DSMT4">
                  <p:embed/>
                </p:oleObj>
              </mc:Choice>
              <mc:Fallback>
                <p:oleObj name="Equation" r:id="rId7" imgW="2260440" imgH="393480" progId="Equation.DSMT4">
                  <p:embed/>
                  <p:pic>
                    <p:nvPicPr>
                      <p:cNvPr id="30" name="Object 29" descr="f of x, y, and z = x y z,"/>
                      <p:cNvPicPr/>
                      <p:nvPr/>
                    </p:nvPicPr>
                    <p:blipFill>
                      <a:blip r:embed="rId8"/>
                      <a:stretch>
                        <a:fillRect/>
                      </a:stretch>
                    </p:blipFill>
                    <p:spPr>
                      <a:xfrm>
                        <a:off x="2685391" y="3581155"/>
                        <a:ext cx="2055091" cy="357909"/>
                      </a:xfrm>
                      <a:prstGeom prst="rect">
                        <a:avLst/>
                      </a:prstGeom>
                    </p:spPr>
                  </p:pic>
                </p:oleObj>
              </mc:Fallback>
            </mc:AlternateContent>
          </a:graphicData>
        </a:graphic>
      </p:graphicFrame>
      <p:sp>
        <p:nvSpPr>
          <p:cNvPr id="32" name="Content Placeholder 31"/>
          <p:cNvSpPr>
            <a:spLocks noGrp="1"/>
          </p:cNvSpPr>
          <p:nvPr>
            <p:ph idx="1"/>
          </p:nvPr>
        </p:nvSpPr>
        <p:spPr>
          <a:xfrm>
            <a:off x="4919889" y="3563273"/>
            <a:ext cx="1390650" cy="457883"/>
          </a:xfrm>
        </p:spPr>
        <p:txBody>
          <a:bodyPr/>
          <a:lstStyle/>
          <a:p>
            <a:pPr marL="0" indent="0">
              <a:buNone/>
            </a:pPr>
            <a:r>
              <a:rPr lang="en-US" sz="2400" dirty="0"/>
              <a:t>we have</a:t>
            </a:r>
            <a:endParaRPr lang="en-IN" sz="2400" dirty="0"/>
          </a:p>
        </p:txBody>
      </p:sp>
      <p:graphicFrame>
        <p:nvGraphicFramePr>
          <p:cNvPr id="33" name="Object 32" descr="integral of start expression F times d r end expression, for curve C = integral of start expression nabla f times d r end expression from A to B">
            <a:extLst>
              <a:ext uri="{FF2B5EF4-FFF2-40B4-BE49-F238E27FC236}">
                <a16:creationId xmlns:a16="http://schemas.microsoft.com/office/drawing/2014/main" id="{7291D60F-239A-4B5D-970B-369C01510879}"/>
              </a:ext>
            </a:extLst>
          </p:cNvPr>
          <p:cNvGraphicFramePr>
            <a:graphicFrameLocks noChangeAspect="1"/>
          </p:cNvGraphicFramePr>
          <p:nvPr/>
        </p:nvGraphicFramePr>
        <p:xfrm>
          <a:off x="2766950" y="4066843"/>
          <a:ext cx="2159702" cy="515267"/>
        </p:xfrm>
        <a:graphic>
          <a:graphicData uri="http://schemas.openxmlformats.org/presentationml/2006/ole">
            <mc:AlternateContent xmlns:mc="http://schemas.openxmlformats.org/markup-compatibility/2006">
              <mc:Choice xmlns:v="urn:schemas-microsoft-com:vml" Requires="v">
                <p:oleObj spid="_x0000_s133173" name="Equation" r:id="rId9" imgW="2819160" imgH="672840" progId="Equation.DSMT4">
                  <p:embed/>
                </p:oleObj>
              </mc:Choice>
              <mc:Fallback>
                <p:oleObj name="Equation" r:id="rId9" imgW="2819160" imgH="672840" progId="Equation.DSMT4">
                  <p:embed/>
                  <p:pic>
                    <p:nvPicPr>
                      <p:cNvPr id="33" name="Object 32" descr="integral of start expression F times d r end expression, for curve C = integral of start expression nabla f times d r end expression from A to B">
                        <a:extLst>
                          <a:ext uri="{FF2B5EF4-FFF2-40B4-BE49-F238E27FC236}">
                            <a16:creationId xmlns:a16="http://schemas.microsoft.com/office/drawing/2014/main" id="{7291D60F-239A-4B5D-970B-369C01510879}"/>
                          </a:ext>
                        </a:extLst>
                      </p:cNvPr>
                      <p:cNvPicPr/>
                      <p:nvPr/>
                    </p:nvPicPr>
                    <p:blipFill>
                      <a:blip r:embed="rId10"/>
                      <a:stretch>
                        <a:fillRect/>
                      </a:stretch>
                    </p:blipFill>
                    <p:spPr>
                      <a:xfrm>
                        <a:off x="2766950" y="4066843"/>
                        <a:ext cx="2159702" cy="515267"/>
                      </a:xfrm>
                      <a:prstGeom prst="rect">
                        <a:avLst/>
                      </a:prstGeom>
                    </p:spPr>
                  </p:pic>
                </p:oleObj>
              </mc:Fallback>
            </mc:AlternateContent>
          </a:graphicData>
        </a:graphic>
      </p:graphicFrame>
      <p:graphicFrame>
        <p:nvGraphicFramePr>
          <p:cNvPr id="34" name="Object 33" descr="equals f of B minus f of A">
            <a:extLst>
              <a:ext uri="{FF2B5EF4-FFF2-40B4-BE49-F238E27FC236}">
                <a16:creationId xmlns:a16="http://schemas.microsoft.com/office/drawing/2014/main" id="{DCC4783F-7181-470B-858D-3F650AEB9C13}"/>
              </a:ext>
            </a:extLst>
          </p:cNvPr>
          <p:cNvGraphicFramePr>
            <a:graphicFrameLocks noChangeAspect="1"/>
          </p:cNvGraphicFramePr>
          <p:nvPr/>
        </p:nvGraphicFramePr>
        <p:xfrm>
          <a:off x="3668364" y="4632564"/>
          <a:ext cx="1857937" cy="380033"/>
        </p:xfrm>
        <a:graphic>
          <a:graphicData uri="http://schemas.openxmlformats.org/presentationml/2006/ole">
            <mc:AlternateContent xmlns:mc="http://schemas.openxmlformats.org/markup-compatibility/2006">
              <mc:Choice xmlns:v="urn:schemas-microsoft-com:vml" Requires="v">
                <p:oleObj spid="_x0000_s133174" name="Equation" r:id="rId11" imgW="2234880" imgH="457200" progId="Equation.DSMT4">
                  <p:embed/>
                </p:oleObj>
              </mc:Choice>
              <mc:Fallback>
                <p:oleObj name="Equation" r:id="rId11" imgW="2234880" imgH="457200" progId="Equation.DSMT4">
                  <p:embed/>
                  <p:pic>
                    <p:nvPicPr>
                      <p:cNvPr id="34" name="Object 33" descr="equals f of B minus f of A">
                        <a:extLst>
                          <a:ext uri="{FF2B5EF4-FFF2-40B4-BE49-F238E27FC236}">
                            <a16:creationId xmlns:a16="http://schemas.microsoft.com/office/drawing/2014/main" id="{DCC4783F-7181-470B-858D-3F650AEB9C13}"/>
                          </a:ext>
                        </a:extLst>
                      </p:cNvPr>
                      <p:cNvPicPr/>
                      <p:nvPr/>
                    </p:nvPicPr>
                    <p:blipFill>
                      <a:blip r:embed="rId12"/>
                      <a:stretch>
                        <a:fillRect/>
                      </a:stretch>
                    </p:blipFill>
                    <p:spPr>
                      <a:xfrm>
                        <a:off x="3668364" y="4632564"/>
                        <a:ext cx="1857937" cy="380033"/>
                      </a:xfrm>
                      <a:prstGeom prst="rect">
                        <a:avLst/>
                      </a:prstGeom>
                    </p:spPr>
                  </p:pic>
                </p:oleObj>
              </mc:Fallback>
            </mc:AlternateContent>
          </a:graphicData>
        </a:graphic>
      </p:graphicFrame>
      <p:graphicFrame>
        <p:nvGraphicFramePr>
          <p:cNvPr id="35" name="Object 34" descr="equals x y z, given (1, 6, negative 4), minus x y z, given (negative 1, 3, 9), ">
            <a:extLst>
              <a:ext uri="{FF2B5EF4-FFF2-40B4-BE49-F238E27FC236}">
                <a16:creationId xmlns:a16="http://schemas.microsoft.com/office/drawing/2014/main" id="{6B34BD18-CA02-4A7D-BBCF-DBE0DA9971A9}"/>
              </a:ext>
            </a:extLst>
          </p:cNvPr>
          <p:cNvGraphicFramePr>
            <a:graphicFrameLocks noChangeAspect="1"/>
          </p:cNvGraphicFramePr>
          <p:nvPr/>
        </p:nvGraphicFramePr>
        <p:xfrm>
          <a:off x="3677001" y="5060094"/>
          <a:ext cx="2710295" cy="422852"/>
        </p:xfrm>
        <a:graphic>
          <a:graphicData uri="http://schemas.openxmlformats.org/presentationml/2006/ole">
            <mc:AlternateContent xmlns:mc="http://schemas.openxmlformats.org/markup-compatibility/2006">
              <mc:Choice xmlns:v="urn:schemas-microsoft-com:vml" Requires="v">
                <p:oleObj spid="_x0000_s133175" name="Equation" r:id="rId13" imgW="3162240" imgH="495000" progId="Equation.DSMT4">
                  <p:embed/>
                </p:oleObj>
              </mc:Choice>
              <mc:Fallback>
                <p:oleObj name="Equation" r:id="rId13" imgW="3162240" imgH="495000" progId="Equation.DSMT4">
                  <p:embed/>
                  <p:pic>
                    <p:nvPicPr>
                      <p:cNvPr id="35" name="Object 34" descr="equals x y z, given (1, 6, negative 4), minus x y z, given (negative 1, 3, 9), ">
                        <a:extLst>
                          <a:ext uri="{FF2B5EF4-FFF2-40B4-BE49-F238E27FC236}">
                            <a16:creationId xmlns:a16="http://schemas.microsoft.com/office/drawing/2014/main" id="{6B34BD18-CA02-4A7D-BBCF-DBE0DA9971A9}"/>
                          </a:ext>
                        </a:extLst>
                      </p:cNvPr>
                      <p:cNvPicPr/>
                      <p:nvPr/>
                    </p:nvPicPr>
                    <p:blipFill>
                      <a:blip r:embed="rId14"/>
                      <a:stretch>
                        <a:fillRect/>
                      </a:stretch>
                    </p:blipFill>
                    <p:spPr>
                      <a:xfrm>
                        <a:off x="3677001" y="5060094"/>
                        <a:ext cx="2710295" cy="422852"/>
                      </a:xfrm>
                      <a:prstGeom prst="rect">
                        <a:avLst/>
                      </a:prstGeom>
                    </p:spPr>
                  </p:pic>
                </p:oleObj>
              </mc:Fallback>
            </mc:AlternateContent>
          </a:graphicData>
        </a:graphic>
      </p:graphicFrame>
      <p:graphicFrame>
        <p:nvGraphicFramePr>
          <p:cNvPr id="36" name="Object 35" descr="equals 1 times 6 times negative 4, minus negative 1 times 3 times 9 ">
            <a:extLst>
              <a:ext uri="{FF2B5EF4-FFF2-40B4-BE49-F238E27FC236}">
                <a16:creationId xmlns:a16="http://schemas.microsoft.com/office/drawing/2014/main" id="{D2206C1B-1C21-43EB-B65A-7DB9D7032E22}"/>
              </a:ext>
            </a:extLst>
          </p:cNvPr>
          <p:cNvGraphicFramePr>
            <a:graphicFrameLocks noChangeAspect="1"/>
          </p:cNvGraphicFramePr>
          <p:nvPr/>
        </p:nvGraphicFramePr>
        <p:xfrm>
          <a:off x="3684286" y="5547113"/>
          <a:ext cx="3299693" cy="404045"/>
        </p:xfrm>
        <a:graphic>
          <a:graphicData uri="http://schemas.openxmlformats.org/presentationml/2006/ole">
            <mc:AlternateContent xmlns:mc="http://schemas.openxmlformats.org/markup-compatibility/2006">
              <mc:Choice xmlns:v="urn:schemas-microsoft-com:vml" Requires="v">
                <p:oleObj spid="_x0000_s133176" name="Equation" r:id="rId15" imgW="3733560" imgH="457200" progId="Equation.DSMT4">
                  <p:embed/>
                </p:oleObj>
              </mc:Choice>
              <mc:Fallback>
                <p:oleObj name="Equation" r:id="rId15" imgW="3733560" imgH="457200" progId="Equation.DSMT4">
                  <p:embed/>
                  <p:pic>
                    <p:nvPicPr>
                      <p:cNvPr id="36" name="Object 35" descr="equals 1 times 6 times negative 4, minus negative 1 times 3 times 9 ">
                        <a:extLst>
                          <a:ext uri="{FF2B5EF4-FFF2-40B4-BE49-F238E27FC236}">
                            <a16:creationId xmlns:a16="http://schemas.microsoft.com/office/drawing/2014/main" id="{D2206C1B-1C21-43EB-B65A-7DB9D7032E22}"/>
                          </a:ext>
                        </a:extLst>
                      </p:cNvPr>
                      <p:cNvPicPr/>
                      <p:nvPr/>
                    </p:nvPicPr>
                    <p:blipFill>
                      <a:blip r:embed="rId16"/>
                      <a:stretch>
                        <a:fillRect/>
                      </a:stretch>
                    </p:blipFill>
                    <p:spPr>
                      <a:xfrm>
                        <a:off x="3684286" y="5547113"/>
                        <a:ext cx="3299693" cy="404045"/>
                      </a:xfrm>
                      <a:prstGeom prst="rect">
                        <a:avLst/>
                      </a:prstGeom>
                    </p:spPr>
                  </p:pic>
                </p:oleObj>
              </mc:Fallback>
            </mc:AlternateContent>
          </a:graphicData>
        </a:graphic>
      </p:graphicFrame>
      <p:graphicFrame>
        <p:nvGraphicFramePr>
          <p:cNvPr id="37" name="Object 36" descr="equals negative 24 + 27 = 3.">
            <a:extLst>
              <a:ext uri="{FF2B5EF4-FFF2-40B4-BE49-F238E27FC236}">
                <a16:creationId xmlns:a16="http://schemas.microsoft.com/office/drawing/2014/main" id="{FEF75E47-1C33-4D35-907F-8E77E753C62F}"/>
              </a:ext>
            </a:extLst>
          </p:cNvPr>
          <p:cNvGraphicFramePr>
            <a:graphicFrameLocks noChangeAspect="1"/>
          </p:cNvGraphicFramePr>
          <p:nvPr/>
        </p:nvGraphicFramePr>
        <p:xfrm>
          <a:off x="3684286" y="6009549"/>
          <a:ext cx="1830671" cy="269216"/>
        </p:xfrm>
        <a:graphic>
          <a:graphicData uri="http://schemas.openxmlformats.org/presentationml/2006/ole">
            <mc:AlternateContent xmlns:mc="http://schemas.openxmlformats.org/markup-compatibility/2006">
              <mc:Choice xmlns:v="urn:schemas-microsoft-com:vml" Requires="v">
                <p:oleObj spid="_x0000_s133177" name="Equation" r:id="rId17" imgW="2158920" imgH="317160" progId="Equation.DSMT4">
                  <p:embed/>
                </p:oleObj>
              </mc:Choice>
              <mc:Fallback>
                <p:oleObj name="Equation" r:id="rId17" imgW="2158920" imgH="317160" progId="Equation.DSMT4">
                  <p:embed/>
                  <p:pic>
                    <p:nvPicPr>
                      <p:cNvPr id="37" name="Object 36" descr="equals negative 24 + 27 = 3.">
                        <a:extLst>
                          <a:ext uri="{FF2B5EF4-FFF2-40B4-BE49-F238E27FC236}">
                            <a16:creationId xmlns:a16="http://schemas.microsoft.com/office/drawing/2014/main" id="{FEF75E47-1C33-4D35-907F-8E77E753C62F}"/>
                          </a:ext>
                        </a:extLst>
                      </p:cNvPr>
                      <p:cNvPicPr/>
                      <p:nvPr/>
                    </p:nvPicPr>
                    <p:blipFill>
                      <a:blip r:embed="rId18"/>
                      <a:stretch>
                        <a:fillRect/>
                      </a:stretch>
                    </p:blipFill>
                    <p:spPr>
                      <a:xfrm>
                        <a:off x="3684286" y="6009549"/>
                        <a:ext cx="1830671" cy="269216"/>
                      </a:xfrm>
                      <a:prstGeom prst="rect">
                        <a:avLst/>
                      </a:prstGeom>
                    </p:spPr>
                  </p:pic>
                </p:oleObj>
              </mc:Fallback>
            </mc:AlternateContent>
          </a:graphicData>
        </a:graphic>
      </p:graphicFrame>
    </p:spTree>
    <p:extLst>
      <p:ext uri="{BB962C8B-B14F-4D97-AF65-F5344CB8AC3E}">
        <p14:creationId xmlns:p14="http://schemas.microsoft.com/office/powerpoint/2010/main" val="17824052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239000" cy="1097280"/>
          </a:xfrm>
        </p:spPr>
        <p:txBody>
          <a:bodyPr/>
          <a:lstStyle/>
          <a:p>
            <a:r>
              <a:rPr lang="en-US" sz="3400" dirty="0"/>
              <a:t>Line Integrals in Conservative Fields </a:t>
            </a:r>
            <a:r>
              <a:rPr lang="en-US" sz="2000" b="0" dirty="0"/>
              <a:t>(5 of 5)</a:t>
            </a:r>
            <a:endParaRPr lang="en-IN" sz="2000" dirty="0"/>
          </a:p>
        </p:txBody>
      </p:sp>
      <p:sp>
        <p:nvSpPr>
          <p:cNvPr id="3" name="Content Placeholder 2"/>
          <p:cNvSpPr>
            <a:spLocks noGrp="1"/>
          </p:cNvSpPr>
          <p:nvPr>
            <p:ph idx="1"/>
          </p:nvPr>
        </p:nvSpPr>
        <p:spPr>
          <a:xfrm>
            <a:off x="457200" y="1600200"/>
            <a:ext cx="7010400" cy="1142999"/>
          </a:xfrm>
        </p:spPr>
        <p:txBody>
          <a:bodyPr/>
          <a:lstStyle/>
          <a:p>
            <a:pPr marL="0" indent="0">
              <a:buNone/>
            </a:pPr>
            <a:r>
              <a:rPr lang="en-US" sz="2400" b="1" dirty="0"/>
              <a:t>Theorem—Loop Property of Conservative Fields</a:t>
            </a:r>
            <a:endParaRPr lang="en-IN" sz="2400" dirty="0"/>
          </a:p>
          <a:p>
            <a:pPr marL="0" indent="0">
              <a:buNone/>
            </a:pPr>
            <a:r>
              <a:rPr lang="en-US" sz="2400" dirty="0"/>
              <a:t>The following statements are equivalent.</a:t>
            </a:r>
          </a:p>
        </p:txBody>
      </p:sp>
      <p:sp>
        <p:nvSpPr>
          <p:cNvPr id="23" name="Content Placeholder 22"/>
          <p:cNvSpPr>
            <a:spLocks noGrp="1"/>
          </p:cNvSpPr>
          <p:nvPr>
            <p:ph idx="1"/>
          </p:nvPr>
        </p:nvSpPr>
        <p:spPr>
          <a:xfrm>
            <a:off x="533399" y="2900380"/>
            <a:ext cx="453571" cy="474453"/>
          </a:xfrm>
        </p:spPr>
        <p:txBody>
          <a:bodyPr/>
          <a:lstStyle/>
          <a:p>
            <a:pPr marL="0" indent="0">
              <a:buNone/>
            </a:pPr>
            <a:r>
              <a:rPr lang="en-US" sz="2400" b="1" dirty="0"/>
              <a:t>1.</a:t>
            </a:r>
            <a:endParaRPr lang="en-IN" sz="2400" dirty="0"/>
          </a:p>
        </p:txBody>
      </p:sp>
      <p:graphicFrame>
        <p:nvGraphicFramePr>
          <p:cNvPr id="24" name="Object 23" descr="integral of, N across closed curve C, F times d r = 0">
            <a:extLst>
              <a:ext uri="{FF2B5EF4-FFF2-40B4-BE49-F238E27FC236}">
                <a16:creationId xmlns:a16="http://schemas.microsoft.com/office/drawing/2014/main" id="{773A7515-EF22-487B-B579-9535CA031810}"/>
              </a:ext>
            </a:extLst>
          </p:cNvPr>
          <p:cNvGraphicFramePr>
            <a:graphicFrameLocks noChangeAspect="1"/>
          </p:cNvGraphicFramePr>
          <p:nvPr/>
        </p:nvGraphicFramePr>
        <p:xfrm>
          <a:off x="1098566" y="2803370"/>
          <a:ext cx="1855613" cy="697501"/>
        </p:xfrm>
        <a:graphic>
          <a:graphicData uri="http://schemas.openxmlformats.org/presentationml/2006/ole">
            <mc:AlternateContent xmlns:mc="http://schemas.openxmlformats.org/markup-compatibility/2006">
              <mc:Choice xmlns:v="urn:schemas-microsoft-com:vml" Requires="v">
                <p:oleObj spid="_x0000_s134152" name="Equation" r:id="rId3" imgW="1790640" imgH="672840" progId="Equation.DSMT4">
                  <p:embed/>
                </p:oleObj>
              </mc:Choice>
              <mc:Fallback>
                <p:oleObj name="Equation" r:id="rId3" imgW="1790640" imgH="672840" progId="Equation.DSMT4">
                  <p:embed/>
                  <p:pic>
                    <p:nvPicPr>
                      <p:cNvPr id="24" name="Object 23" descr="integral of, N across closed curve C, F times d r = 0">
                        <a:extLst>
                          <a:ext uri="{FF2B5EF4-FFF2-40B4-BE49-F238E27FC236}">
                            <a16:creationId xmlns:a16="http://schemas.microsoft.com/office/drawing/2014/main" id="{773A7515-EF22-487B-B579-9535CA031810}"/>
                          </a:ext>
                        </a:extLst>
                      </p:cNvPr>
                      <p:cNvPicPr/>
                      <p:nvPr/>
                    </p:nvPicPr>
                    <p:blipFill>
                      <a:blip r:embed="rId4"/>
                      <a:stretch>
                        <a:fillRect/>
                      </a:stretch>
                    </p:blipFill>
                    <p:spPr>
                      <a:xfrm>
                        <a:off x="1098566" y="2803370"/>
                        <a:ext cx="1855613" cy="697501"/>
                      </a:xfrm>
                      <a:prstGeom prst="rect">
                        <a:avLst/>
                      </a:prstGeom>
                    </p:spPr>
                  </p:pic>
                </p:oleObj>
              </mc:Fallback>
            </mc:AlternateContent>
          </a:graphicData>
        </a:graphic>
      </p:graphicFrame>
      <p:sp>
        <p:nvSpPr>
          <p:cNvPr id="26" name="Content Placeholder 25"/>
          <p:cNvSpPr>
            <a:spLocks noGrp="1"/>
          </p:cNvSpPr>
          <p:nvPr>
            <p:ph idx="1"/>
          </p:nvPr>
        </p:nvSpPr>
        <p:spPr>
          <a:xfrm>
            <a:off x="3084285" y="2853209"/>
            <a:ext cx="4535715" cy="506936"/>
          </a:xfrm>
        </p:spPr>
        <p:txBody>
          <a:bodyPr/>
          <a:lstStyle/>
          <a:p>
            <a:pPr marL="0" indent="0">
              <a:buNone/>
            </a:pPr>
            <a:r>
              <a:rPr lang="en-US" sz="2400" dirty="0"/>
              <a:t>around every loop (that is, closed</a:t>
            </a:r>
            <a:endParaRPr lang="en-IN" sz="2400" dirty="0"/>
          </a:p>
        </p:txBody>
      </p:sp>
      <p:sp>
        <p:nvSpPr>
          <p:cNvPr id="4" name="Content Placeholder 3"/>
          <p:cNvSpPr>
            <a:spLocks noGrp="1"/>
          </p:cNvSpPr>
          <p:nvPr>
            <p:ph idx="1"/>
          </p:nvPr>
        </p:nvSpPr>
        <p:spPr>
          <a:xfrm>
            <a:off x="558798" y="3572021"/>
            <a:ext cx="2641602" cy="482187"/>
          </a:xfrm>
        </p:spPr>
        <p:txBody>
          <a:bodyPr/>
          <a:lstStyle/>
          <a:p>
            <a:pPr marL="0" indent="0">
              <a:buNone/>
            </a:pPr>
            <a:r>
              <a:rPr lang="en-US" sz="2400" dirty="0"/>
              <a:t>curve </a:t>
            </a:r>
            <a:r>
              <a:rPr lang="en-US" sz="2400" i="1" dirty="0"/>
              <a:t>C </a:t>
            </a:r>
            <a:r>
              <a:rPr lang="en-US" sz="2400" dirty="0"/>
              <a:t>) in </a:t>
            </a:r>
            <a:r>
              <a:rPr lang="en-US" sz="2400" i="1" dirty="0"/>
              <a:t>D</a:t>
            </a:r>
            <a:r>
              <a:rPr lang="en-US" sz="2400" dirty="0"/>
              <a:t>.</a:t>
            </a:r>
          </a:p>
        </p:txBody>
      </p:sp>
      <p:sp>
        <p:nvSpPr>
          <p:cNvPr id="28" name="Content Placeholder 27"/>
          <p:cNvSpPr>
            <a:spLocks noGrp="1"/>
          </p:cNvSpPr>
          <p:nvPr>
            <p:ph idx="1"/>
          </p:nvPr>
        </p:nvSpPr>
        <p:spPr>
          <a:xfrm>
            <a:off x="533400" y="4239620"/>
            <a:ext cx="5791200" cy="530683"/>
          </a:xfrm>
        </p:spPr>
        <p:txBody>
          <a:bodyPr/>
          <a:lstStyle/>
          <a:p>
            <a:pPr marL="0" indent="0">
              <a:buNone/>
            </a:pPr>
            <a:r>
              <a:rPr lang="en-IN" sz="2400" b="1" dirty="0"/>
              <a:t>2.</a:t>
            </a:r>
            <a:r>
              <a:rPr lang="en-IN" sz="2400" dirty="0"/>
              <a:t> </a:t>
            </a:r>
            <a:r>
              <a:rPr lang="en-US" sz="2400" dirty="0"/>
              <a:t>The field </a:t>
            </a:r>
            <a:r>
              <a:rPr lang="en-US" sz="2400" b="1" dirty="0"/>
              <a:t>F </a:t>
            </a:r>
            <a:r>
              <a:rPr lang="en-US" sz="2400" dirty="0"/>
              <a:t>is conservative on </a:t>
            </a:r>
            <a:r>
              <a:rPr lang="en-US" sz="2400" i="1" dirty="0"/>
              <a:t>D</a:t>
            </a:r>
            <a:r>
              <a:rPr lang="en-US" sz="2400" dirty="0"/>
              <a:t>.</a:t>
            </a:r>
            <a:endParaRPr lang="en-IN" sz="2400" dirty="0"/>
          </a:p>
        </p:txBody>
      </p:sp>
    </p:spTree>
    <p:extLst>
      <p:ext uri="{BB962C8B-B14F-4D97-AF65-F5344CB8AC3E}">
        <p14:creationId xmlns:p14="http://schemas.microsoft.com/office/powerpoint/2010/main" val="2890360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Finding Potentials for Conservative Fields </a:t>
            </a:r>
            <a:r>
              <a:rPr lang="en-US" sz="2000" b="0" dirty="0"/>
              <a:t>(1 of 6)</a:t>
            </a:r>
            <a:endParaRPr lang="en-IN" sz="2000" b="0" dirty="0"/>
          </a:p>
        </p:txBody>
      </p:sp>
      <p:sp>
        <p:nvSpPr>
          <p:cNvPr id="3" name="Content Placeholder 2"/>
          <p:cNvSpPr>
            <a:spLocks noGrp="1"/>
          </p:cNvSpPr>
          <p:nvPr>
            <p:ph idx="1"/>
          </p:nvPr>
        </p:nvSpPr>
        <p:spPr>
          <a:xfrm>
            <a:off x="457200" y="1600201"/>
            <a:ext cx="7620000" cy="457200"/>
          </a:xfrm>
        </p:spPr>
        <p:txBody>
          <a:bodyPr/>
          <a:lstStyle/>
          <a:p>
            <a:pPr marL="0" indent="0">
              <a:buNone/>
            </a:pPr>
            <a:r>
              <a:rPr lang="en-US" b="1" dirty="0"/>
              <a:t>Component Test for Conservative Fields</a:t>
            </a:r>
          </a:p>
        </p:txBody>
      </p:sp>
      <p:sp>
        <p:nvSpPr>
          <p:cNvPr id="23" name="Content Placeholder 22"/>
          <p:cNvSpPr>
            <a:spLocks noGrp="1"/>
          </p:cNvSpPr>
          <p:nvPr>
            <p:ph idx="1"/>
          </p:nvPr>
        </p:nvSpPr>
        <p:spPr>
          <a:xfrm>
            <a:off x="457200" y="2162628"/>
            <a:ext cx="685800" cy="486227"/>
          </a:xfrm>
        </p:spPr>
        <p:txBody>
          <a:bodyPr/>
          <a:lstStyle/>
          <a:p>
            <a:pPr marL="0" indent="0">
              <a:buNone/>
            </a:pPr>
            <a:r>
              <a:rPr lang="en-US" dirty="0"/>
              <a:t>Let</a:t>
            </a:r>
            <a:endParaRPr lang="en-IN" dirty="0"/>
          </a:p>
        </p:txBody>
      </p:sp>
      <p:graphicFrame>
        <p:nvGraphicFramePr>
          <p:cNvPr id="24" name="Object 23" descr="F = M left parenthesis x, y, z right parenthesis, i + N left parenthesis x, y, z right parenthesis, j + P left parenthesis x, y, z right parenthesis k">
            <a:extLst>
              <a:ext uri="{FF2B5EF4-FFF2-40B4-BE49-F238E27FC236}">
                <a16:creationId xmlns:a16="http://schemas.microsoft.com/office/drawing/2014/main" id="{6457943E-41D0-4928-9571-1F122AC58FF8}"/>
              </a:ext>
            </a:extLst>
          </p:cNvPr>
          <p:cNvGraphicFramePr>
            <a:graphicFrameLocks noChangeAspect="1"/>
          </p:cNvGraphicFramePr>
          <p:nvPr/>
        </p:nvGraphicFramePr>
        <p:xfrm>
          <a:off x="1226724" y="2195947"/>
          <a:ext cx="6140905" cy="464438"/>
        </p:xfrm>
        <a:graphic>
          <a:graphicData uri="http://schemas.openxmlformats.org/presentationml/2006/ole">
            <mc:AlternateContent xmlns:mc="http://schemas.openxmlformats.org/markup-compatibility/2006">
              <mc:Choice xmlns:v="urn:schemas-microsoft-com:vml" Requires="v">
                <p:oleObj spid="_x0000_s135182" name="Equation" r:id="rId3" imgW="6045120" imgH="457200" progId="Equation.DSMT4">
                  <p:embed/>
                </p:oleObj>
              </mc:Choice>
              <mc:Fallback>
                <p:oleObj name="Equation" r:id="rId3" imgW="6045120" imgH="457200" progId="Equation.DSMT4">
                  <p:embed/>
                  <p:pic>
                    <p:nvPicPr>
                      <p:cNvPr id="24" name="Object 23" descr="F = M left parenthesis x, y, z right parenthesis, i + N left parenthesis x, y, z right parenthesis, j + P left parenthesis x, y, z right parenthesis k">
                        <a:extLst>
                          <a:ext uri="{FF2B5EF4-FFF2-40B4-BE49-F238E27FC236}">
                            <a16:creationId xmlns:a16="http://schemas.microsoft.com/office/drawing/2014/main" id="{6457943E-41D0-4928-9571-1F122AC58FF8}"/>
                          </a:ext>
                        </a:extLst>
                      </p:cNvPr>
                      <p:cNvPicPr/>
                      <p:nvPr/>
                    </p:nvPicPr>
                    <p:blipFill>
                      <a:blip r:embed="rId4"/>
                      <a:stretch>
                        <a:fillRect/>
                      </a:stretch>
                    </p:blipFill>
                    <p:spPr>
                      <a:xfrm>
                        <a:off x="1226724" y="2195947"/>
                        <a:ext cx="6140905" cy="464438"/>
                      </a:xfrm>
                      <a:prstGeom prst="rect">
                        <a:avLst/>
                      </a:prstGeom>
                    </p:spPr>
                  </p:pic>
                </p:oleObj>
              </mc:Fallback>
            </mc:AlternateContent>
          </a:graphicData>
        </a:graphic>
      </p:graphicFrame>
      <p:sp>
        <p:nvSpPr>
          <p:cNvPr id="26" name="Content Placeholder 25"/>
          <p:cNvSpPr>
            <a:spLocks noGrp="1"/>
          </p:cNvSpPr>
          <p:nvPr>
            <p:ph idx="1"/>
          </p:nvPr>
        </p:nvSpPr>
        <p:spPr>
          <a:xfrm>
            <a:off x="7523923" y="2181432"/>
            <a:ext cx="781878" cy="495667"/>
          </a:xfrm>
        </p:spPr>
        <p:txBody>
          <a:bodyPr/>
          <a:lstStyle/>
          <a:p>
            <a:pPr marL="0" indent="0">
              <a:buNone/>
            </a:pPr>
            <a:r>
              <a:rPr lang="en-US" dirty="0"/>
              <a:t>be a</a:t>
            </a:r>
            <a:endParaRPr lang="en-IN" dirty="0"/>
          </a:p>
        </p:txBody>
      </p:sp>
      <p:sp>
        <p:nvSpPr>
          <p:cNvPr id="28" name="Content Placeholder 27"/>
          <p:cNvSpPr>
            <a:spLocks noGrp="1"/>
          </p:cNvSpPr>
          <p:nvPr>
            <p:ph idx="1"/>
          </p:nvPr>
        </p:nvSpPr>
        <p:spPr>
          <a:xfrm>
            <a:off x="464457" y="2728682"/>
            <a:ext cx="7841343" cy="1462317"/>
          </a:xfrm>
        </p:spPr>
        <p:txBody>
          <a:bodyPr/>
          <a:lstStyle/>
          <a:p>
            <a:pPr marL="0" indent="0">
              <a:buNone/>
            </a:pPr>
            <a:r>
              <a:rPr lang="en-US" dirty="0"/>
              <a:t>field on an open simply connected domain whose component functions have continuous first partial derivatives. Then, </a:t>
            </a:r>
            <a:r>
              <a:rPr lang="en-US" b="1" dirty="0"/>
              <a:t>F </a:t>
            </a:r>
            <a:r>
              <a:rPr lang="en-US" dirty="0"/>
              <a:t>is conservative if and only if</a:t>
            </a:r>
            <a:endParaRPr lang="en-IN" dirty="0"/>
          </a:p>
        </p:txBody>
      </p:sp>
      <p:graphicFrame>
        <p:nvGraphicFramePr>
          <p:cNvPr id="29" name="Object 28" descr="start fraction partial derivative of P over partial derivative of y end fraction = start fraction partial derivative of N over partial derivative of z end fraction, start fraction partial derivative of M over partial derivative of z end fraction = start fraction partial derivative of P over partial derivative of x end fraction, and start fraction partial derivative of N over partial derivative of x end fraction = start fraction partial derivative of M over partial derivative of y end fraction.">
            <a:extLst>
              <a:ext uri="{FF2B5EF4-FFF2-40B4-BE49-F238E27FC236}">
                <a16:creationId xmlns:a16="http://schemas.microsoft.com/office/drawing/2014/main" id="{646387C6-B0A9-403F-9AE7-537B2293BB7B}"/>
              </a:ext>
            </a:extLst>
          </p:cNvPr>
          <p:cNvGraphicFramePr>
            <a:graphicFrameLocks noChangeAspect="1"/>
          </p:cNvGraphicFramePr>
          <p:nvPr/>
        </p:nvGraphicFramePr>
        <p:xfrm>
          <a:off x="1271588" y="4486275"/>
          <a:ext cx="6600825" cy="973138"/>
        </p:xfrm>
        <a:graphic>
          <a:graphicData uri="http://schemas.openxmlformats.org/presentationml/2006/ole">
            <mc:AlternateContent xmlns:mc="http://schemas.openxmlformats.org/markup-compatibility/2006">
              <mc:Choice xmlns:v="urn:schemas-microsoft-com:vml" Requires="v">
                <p:oleObj spid="_x0000_s135183" name="Equation" r:id="rId5" imgW="6121080" imgH="901440" progId="Equation.DSMT4">
                  <p:embed/>
                </p:oleObj>
              </mc:Choice>
              <mc:Fallback>
                <p:oleObj name="Equation" r:id="rId5" imgW="6121080" imgH="901440" progId="Equation.DSMT4">
                  <p:embed/>
                  <p:pic>
                    <p:nvPicPr>
                      <p:cNvPr id="29" name="Object 28" descr="start fraction partial derivative of P over partial derivative of y end fraction = start fraction partial derivative of N over partial derivative of z end fraction, start fraction partial derivative of M over partial derivative of z end fraction = start fraction partial derivative of P over partial derivative of x end fraction, and start fraction partial derivative of N over partial derivative of x end fraction = start fraction partial derivative of M over partial derivative of y end fraction.">
                        <a:extLst>
                          <a:ext uri="{FF2B5EF4-FFF2-40B4-BE49-F238E27FC236}">
                            <a16:creationId xmlns:a16="http://schemas.microsoft.com/office/drawing/2014/main" id="{646387C6-B0A9-403F-9AE7-537B2293BB7B}"/>
                          </a:ext>
                        </a:extLst>
                      </p:cNvPr>
                      <p:cNvPicPr/>
                      <p:nvPr/>
                    </p:nvPicPr>
                    <p:blipFill>
                      <a:blip r:embed="rId6"/>
                      <a:stretch>
                        <a:fillRect/>
                      </a:stretch>
                    </p:blipFill>
                    <p:spPr>
                      <a:xfrm>
                        <a:off x="1271588" y="4486275"/>
                        <a:ext cx="6600825" cy="973138"/>
                      </a:xfrm>
                      <a:prstGeom prst="rect">
                        <a:avLst/>
                      </a:prstGeom>
                    </p:spPr>
                  </p:pic>
                </p:oleObj>
              </mc:Fallback>
            </mc:AlternateContent>
          </a:graphicData>
        </a:graphic>
      </p:graphicFrame>
    </p:spTree>
    <p:extLst>
      <p:ext uri="{BB962C8B-B14F-4D97-AF65-F5344CB8AC3E}">
        <p14:creationId xmlns:p14="http://schemas.microsoft.com/office/powerpoint/2010/main" val="1210120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Finding Potentials for Conservative Fields </a:t>
            </a:r>
            <a:r>
              <a:rPr lang="en-US" sz="2000" b="0" dirty="0"/>
              <a:t>(2 of 6)</a:t>
            </a:r>
            <a:endParaRPr lang="en-IN" sz="3400" dirty="0"/>
          </a:p>
        </p:txBody>
      </p:sp>
      <p:sp>
        <p:nvSpPr>
          <p:cNvPr id="3" name="Content Placeholder 2"/>
          <p:cNvSpPr>
            <a:spLocks noGrp="1"/>
          </p:cNvSpPr>
          <p:nvPr>
            <p:ph idx="1"/>
          </p:nvPr>
        </p:nvSpPr>
        <p:spPr>
          <a:xfrm>
            <a:off x="457200" y="1600200"/>
            <a:ext cx="2971800" cy="432307"/>
          </a:xfrm>
        </p:spPr>
        <p:txBody>
          <a:bodyPr/>
          <a:lstStyle/>
          <a:p>
            <a:pPr marL="0" indent="0">
              <a:buNone/>
            </a:pPr>
            <a:r>
              <a:rPr lang="en-US" sz="2400" b="1" dirty="0"/>
              <a:t>Example: </a:t>
            </a:r>
            <a:r>
              <a:rPr lang="en-US" sz="2400" dirty="0"/>
              <a:t>Show that</a:t>
            </a:r>
          </a:p>
        </p:txBody>
      </p:sp>
      <p:graphicFrame>
        <p:nvGraphicFramePr>
          <p:cNvPr id="22" name="Object 21" descr="F = left parenthesis e to the x power cosine of y + y z right parenthesis, i + left parenthesis x z minus e to the x power sine of y right parenthesis, j + left parenthesis x y + z right parenthesis, k">
            <a:extLst>
              <a:ext uri="{FF2B5EF4-FFF2-40B4-BE49-F238E27FC236}">
                <a16:creationId xmlns:a16="http://schemas.microsoft.com/office/drawing/2014/main" id="{2751032A-28BC-4AD3-A1F6-9FDA3BA9DA0F}"/>
              </a:ext>
            </a:extLst>
          </p:cNvPr>
          <p:cNvGraphicFramePr>
            <a:graphicFrameLocks noChangeAspect="1"/>
          </p:cNvGraphicFramePr>
          <p:nvPr/>
        </p:nvGraphicFramePr>
        <p:xfrm>
          <a:off x="3501545" y="1625089"/>
          <a:ext cx="5032855" cy="407418"/>
        </p:xfrm>
        <a:graphic>
          <a:graphicData uri="http://schemas.openxmlformats.org/presentationml/2006/ole">
            <mc:AlternateContent xmlns:mc="http://schemas.openxmlformats.org/markup-compatibility/2006">
              <mc:Choice xmlns:v="urn:schemas-microsoft-com:vml" Requires="v">
                <p:oleObj spid="_x0000_s136212" name="Equation" r:id="rId3" imgW="6870600" imgH="507960" progId="Equation.DSMT4">
                  <p:embed/>
                </p:oleObj>
              </mc:Choice>
              <mc:Fallback>
                <p:oleObj name="Equation" r:id="rId3" imgW="6870600" imgH="507960" progId="Equation.DSMT4">
                  <p:embed/>
                  <p:pic>
                    <p:nvPicPr>
                      <p:cNvPr id="22" name="Object 21" descr="F = left parenthesis e to the x power cosine of y + y z right parenthesis, i + left parenthesis x z minus e to the x power sine of y right parenthesis, j + left parenthesis x y + z right parenthesis, k">
                        <a:extLst>
                          <a:ext uri="{FF2B5EF4-FFF2-40B4-BE49-F238E27FC236}">
                            <a16:creationId xmlns:a16="http://schemas.microsoft.com/office/drawing/2014/main" id="{2751032A-28BC-4AD3-A1F6-9FDA3BA9DA0F}"/>
                          </a:ext>
                        </a:extLst>
                      </p:cNvPr>
                      <p:cNvPicPr/>
                      <p:nvPr/>
                    </p:nvPicPr>
                    <p:blipFill>
                      <a:blip r:embed="rId4"/>
                      <a:stretch>
                        <a:fillRect/>
                      </a:stretch>
                    </p:blipFill>
                    <p:spPr>
                      <a:xfrm>
                        <a:off x="3501545" y="1625089"/>
                        <a:ext cx="5032855" cy="407418"/>
                      </a:xfrm>
                      <a:prstGeom prst="rect">
                        <a:avLst/>
                      </a:prstGeom>
                    </p:spPr>
                  </p:pic>
                </p:oleObj>
              </mc:Fallback>
            </mc:AlternateContent>
          </a:graphicData>
        </a:graphic>
      </p:graphicFrame>
      <p:sp>
        <p:nvSpPr>
          <p:cNvPr id="24" name="Content Placeholder 23"/>
          <p:cNvSpPr>
            <a:spLocks noGrp="1"/>
          </p:cNvSpPr>
          <p:nvPr>
            <p:ph idx="1"/>
          </p:nvPr>
        </p:nvSpPr>
        <p:spPr>
          <a:xfrm>
            <a:off x="457200" y="2086426"/>
            <a:ext cx="8077200" cy="762001"/>
          </a:xfrm>
        </p:spPr>
        <p:txBody>
          <a:bodyPr/>
          <a:lstStyle/>
          <a:p>
            <a:pPr marL="0" indent="0">
              <a:buNone/>
            </a:pPr>
            <a:r>
              <a:rPr lang="en-US" sz="2400" dirty="0"/>
              <a:t>is conservative over its natural domain and find a potential function for it.</a:t>
            </a:r>
          </a:p>
        </p:txBody>
      </p:sp>
      <p:sp>
        <p:nvSpPr>
          <p:cNvPr id="26" name="Content Placeholder 25"/>
          <p:cNvSpPr>
            <a:spLocks noGrp="1"/>
          </p:cNvSpPr>
          <p:nvPr>
            <p:ph idx="1"/>
          </p:nvPr>
        </p:nvSpPr>
        <p:spPr>
          <a:xfrm>
            <a:off x="457200" y="2989944"/>
            <a:ext cx="8077200" cy="762000"/>
          </a:xfrm>
        </p:spPr>
        <p:txBody>
          <a:bodyPr/>
          <a:lstStyle/>
          <a:p>
            <a:pPr marL="0" indent="0">
              <a:buNone/>
            </a:pPr>
            <a:r>
              <a:rPr lang="en-US" sz="2400" b="1" dirty="0"/>
              <a:t>Solution: </a:t>
            </a:r>
            <a:r>
              <a:rPr lang="en-US" sz="2400" dirty="0"/>
              <a:t>The natural domain of </a:t>
            </a:r>
            <a:r>
              <a:rPr lang="en-US" sz="2400" b="1" dirty="0"/>
              <a:t>F </a:t>
            </a:r>
            <a:r>
              <a:rPr lang="en-US" sz="2400" dirty="0"/>
              <a:t>is all of space, which is open and simply connected. We apply the test to</a:t>
            </a:r>
          </a:p>
        </p:txBody>
      </p:sp>
      <p:graphicFrame>
        <p:nvGraphicFramePr>
          <p:cNvPr id="27" name="Object 26" descr="M = e to the x power cosine of y + y z, N = x z minus e to the x power sine of y, P = x y + z">
            <a:extLst>
              <a:ext uri="{FF2B5EF4-FFF2-40B4-BE49-F238E27FC236}">
                <a16:creationId xmlns:a16="http://schemas.microsoft.com/office/drawing/2014/main" id="{30FC3240-361C-4B14-976B-C87F235EE5B8}"/>
              </a:ext>
            </a:extLst>
          </p:cNvPr>
          <p:cNvGraphicFramePr>
            <a:graphicFrameLocks noChangeAspect="1"/>
          </p:cNvGraphicFramePr>
          <p:nvPr/>
        </p:nvGraphicFramePr>
        <p:xfrm>
          <a:off x="1521114" y="3946219"/>
          <a:ext cx="6101773" cy="392545"/>
        </p:xfrm>
        <a:graphic>
          <a:graphicData uri="http://schemas.openxmlformats.org/presentationml/2006/ole">
            <mc:AlternateContent xmlns:mc="http://schemas.openxmlformats.org/markup-compatibility/2006">
              <mc:Choice xmlns:v="urn:schemas-microsoft-com:vml" Requires="v">
                <p:oleObj spid="_x0000_s136213" name="Equation" r:id="rId5" imgW="7124400" imgH="457200" progId="Equation.DSMT4">
                  <p:embed/>
                </p:oleObj>
              </mc:Choice>
              <mc:Fallback>
                <p:oleObj name="Equation" r:id="rId5" imgW="7124400" imgH="457200" progId="Equation.DSMT4">
                  <p:embed/>
                  <p:pic>
                    <p:nvPicPr>
                      <p:cNvPr id="27" name="Object 26" descr="M = e to the x power cosine of y + y z, N = x z minus e to the x power sine of y, P = x y + z">
                        <a:extLst>
                          <a:ext uri="{FF2B5EF4-FFF2-40B4-BE49-F238E27FC236}">
                            <a16:creationId xmlns:a16="http://schemas.microsoft.com/office/drawing/2014/main" id="{30FC3240-361C-4B14-976B-C87F235EE5B8}"/>
                          </a:ext>
                        </a:extLst>
                      </p:cNvPr>
                      <p:cNvPicPr/>
                      <p:nvPr/>
                    </p:nvPicPr>
                    <p:blipFill>
                      <a:blip r:embed="rId6"/>
                      <a:stretch>
                        <a:fillRect/>
                      </a:stretch>
                    </p:blipFill>
                    <p:spPr>
                      <a:xfrm>
                        <a:off x="1521114" y="3946219"/>
                        <a:ext cx="6101773" cy="392545"/>
                      </a:xfrm>
                      <a:prstGeom prst="rect">
                        <a:avLst/>
                      </a:prstGeom>
                    </p:spPr>
                  </p:pic>
                </p:oleObj>
              </mc:Fallback>
            </mc:AlternateContent>
          </a:graphicData>
        </a:graphic>
      </p:graphicFrame>
      <p:sp>
        <p:nvSpPr>
          <p:cNvPr id="29" name="Content Placeholder 28"/>
          <p:cNvSpPr>
            <a:spLocks noGrp="1"/>
          </p:cNvSpPr>
          <p:nvPr>
            <p:ph idx="1"/>
          </p:nvPr>
        </p:nvSpPr>
        <p:spPr>
          <a:xfrm>
            <a:off x="457200" y="4572000"/>
            <a:ext cx="2133600" cy="457200"/>
          </a:xfrm>
        </p:spPr>
        <p:txBody>
          <a:bodyPr/>
          <a:lstStyle/>
          <a:p>
            <a:pPr marL="0" indent="0">
              <a:buNone/>
            </a:pPr>
            <a:r>
              <a:rPr lang="en-US" sz="2400" dirty="0"/>
              <a:t>and calculate</a:t>
            </a:r>
          </a:p>
        </p:txBody>
      </p:sp>
      <p:graphicFrame>
        <p:nvGraphicFramePr>
          <p:cNvPr id="30" name="Object 29" descr="start fraction partial derivative of P over partial derivative of y end fraction = x = start fraction partial derivative of N over partial derivative of z end fraction, start fraction partial derivative of M over partial derivative of z end fraction = y = start fraction partial derivative of P over partial derivative of x end fraction, start fraction partial derivative of N over partial derivative of x end fraction = negative e to the x power sine of y + z = start fraction partial derivative of M over partial derivative of y end fraction.">
            <a:extLst>
              <a:ext uri="{FF2B5EF4-FFF2-40B4-BE49-F238E27FC236}">
                <a16:creationId xmlns:a16="http://schemas.microsoft.com/office/drawing/2014/main" id="{078AD1D4-0420-4B75-8695-E9AD8F5006D7}"/>
              </a:ext>
            </a:extLst>
          </p:cNvPr>
          <p:cNvGraphicFramePr>
            <a:graphicFrameLocks noChangeAspect="1"/>
          </p:cNvGraphicFramePr>
          <p:nvPr/>
        </p:nvGraphicFramePr>
        <p:xfrm>
          <a:off x="1103409" y="5302048"/>
          <a:ext cx="6982538" cy="741967"/>
        </p:xfrm>
        <a:graphic>
          <a:graphicData uri="http://schemas.openxmlformats.org/presentationml/2006/ole">
            <mc:AlternateContent xmlns:mc="http://schemas.openxmlformats.org/markup-compatibility/2006">
              <mc:Choice xmlns:v="urn:schemas-microsoft-com:vml" Requires="v">
                <p:oleObj spid="_x0000_s136214" name="Equation" r:id="rId7" imgW="8483400" imgH="901440" progId="Equation.DSMT4">
                  <p:embed/>
                </p:oleObj>
              </mc:Choice>
              <mc:Fallback>
                <p:oleObj name="Equation" r:id="rId7" imgW="8483400" imgH="901440" progId="Equation.DSMT4">
                  <p:embed/>
                  <p:pic>
                    <p:nvPicPr>
                      <p:cNvPr id="30" name="Object 29" descr="start fraction partial derivative of P over partial derivative of y end fraction = x = start fraction partial derivative of N over partial derivative of z end fraction, start fraction partial derivative of M over partial derivative of z end fraction = y = start fraction partial derivative of P over partial derivative of x end fraction, start fraction partial derivative of N over partial derivative of x end fraction = negative e to the x power sine of y + z = start fraction partial derivative of M over partial derivative of y end fraction.">
                        <a:extLst>
                          <a:ext uri="{FF2B5EF4-FFF2-40B4-BE49-F238E27FC236}">
                            <a16:creationId xmlns:a16="http://schemas.microsoft.com/office/drawing/2014/main" id="{078AD1D4-0420-4B75-8695-E9AD8F5006D7}"/>
                          </a:ext>
                        </a:extLst>
                      </p:cNvPr>
                      <p:cNvPicPr/>
                      <p:nvPr/>
                    </p:nvPicPr>
                    <p:blipFill>
                      <a:blip r:embed="rId8"/>
                      <a:stretch>
                        <a:fillRect/>
                      </a:stretch>
                    </p:blipFill>
                    <p:spPr>
                      <a:xfrm>
                        <a:off x="1103409" y="5302048"/>
                        <a:ext cx="6982538" cy="741967"/>
                      </a:xfrm>
                      <a:prstGeom prst="rect">
                        <a:avLst/>
                      </a:prstGeom>
                    </p:spPr>
                  </p:pic>
                </p:oleObj>
              </mc:Fallback>
            </mc:AlternateContent>
          </a:graphicData>
        </a:graphic>
      </p:graphicFrame>
    </p:spTree>
    <p:extLst>
      <p:ext uri="{BB962C8B-B14F-4D97-AF65-F5344CB8AC3E}">
        <p14:creationId xmlns:p14="http://schemas.microsoft.com/office/powerpoint/2010/main" val="3125459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193314" cy="1097280"/>
          </a:xfrm>
        </p:spPr>
        <p:txBody>
          <a:bodyPr/>
          <a:lstStyle/>
          <a:p>
            <a:r>
              <a:rPr lang="en-US" sz="3400" dirty="0"/>
              <a:t>Finding Potentials for Conservative Fields </a:t>
            </a:r>
            <a:r>
              <a:rPr lang="en-US" sz="2000" b="0" dirty="0"/>
              <a:t>(3 of 6)</a:t>
            </a:r>
            <a:endParaRPr lang="en-IN" sz="3400" dirty="0"/>
          </a:p>
        </p:txBody>
      </p:sp>
      <p:sp>
        <p:nvSpPr>
          <p:cNvPr id="3" name="Content Placeholder 2"/>
          <p:cNvSpPr>
            <a:spLocks noGrp="1"/>
          </p:cNvSpPr>
          <p:nvPr>
            <p:ph idx="1"/>
          </p:nvPr>
        </p:nvSpPr>
        <p:spPr>
          <a:xfrm>
            <a:off x="457200" y="1600200"/>
            <a:ext cx="3565609" cy="457199"/>
          </a:xfrm>
        </p:spPr>
        <p:txBody>
          <a:bodyPr/>
          <a:lstStyle/>
          <a:p>
            <a:pPr marL="0" indent="0">
              <a:buNone/>
            </a:pPr>
            <a:r>
              <a:rPr lang="en-US" sz="2600" b="1" dirty="0"/>
              <a:t>Solution (continued):</a:t>
            </a:r>
          </a:p>
        </p:txBody>
      </p:sp>
      <p:sp>
        <p:nvSpPr>
          <p:cNvPr id="23" name="Content Placeholder 22"/>
          <p:cNvSpPr>
            <a:spLocks noGrp="1"/>
          </p:cNvSpPr>
          <p:nvPr>
            <p:ph idx="1"/>
          </p:nvPr>
        </p:nvSpPr>
        <p:spPr>
          <a:xfrm>
            <a:off x="457200" y="2134490"/>
            <a:ext cx="7889858" cy="855453"/>
          </a:xfrm>
        </p:spPr>
        <p:txBody>
          <a:bodyPr/>
          <a:lstStyle/>
          <a:p>
            <a:pPr marL="0" indent="0">
              <a:buNone/>
            </a:pPr>
            <a:r>
              <a:rPr lang="en-US" sz="2600" dirty="0"/>
              <a:t>The partial derivatives are continuous, so these equalities tell us that </a:t>
            </a:r>
            <a:r>
              <a:rPr lang="en-US" sz="2600" b="1" dirty="0"/>
              <a:t>F </a:t>
            </a:r>
            <a:r>
              <a:rPr lang="en-US" sz="2600" dirty="0"/>
              <a:t>is conservative, so there is a</a:t>
            </a:r>
            <a:endParaRPr lang="en-IN" sz="2600" dirty="0"/>
          </a:p>
        </p:txBody>
      </p:sp>
      <p:sp>
        <p:nvSpPr>
          <p:cNvPr id="25" name="Content Placeholder 24"/>
          <p:cNvSpPr>
            <a:spLocks noGrp="1"/>
          </p:cNvSpPr>
          <p:nvPr>
            <p:ph idx="1"/>
          </p:nvPr>
        </p:nvSpPr>
        <p:spPr>
          <a:xfrm>
            <a:off x="457200" y="3047999"/>
            <a:ext cx="2200057" cy="444348"/>
          </a:xfrm>
        </p:spPr>
        <p:txBody>
          <a:bodyPr/>
          <a:lstStyle/>
          <a:p>
            <a:pPr marL="0" indent="0">
              <a:buNone/>
            </a:pPr>
            <a:r>
              <a:rPr lang="en-US" sz="2600" dirty="0"/>
              <a:t>function </a:t>
            </a:r>
            <a:r>
              <a:rPr lang="en-US" sz="2600" i="1" dirty="0"/>
              <a:t>f </a:t>
            </a:r>
            <a:r>
              <a:rPr lang="en-US" sz="2600" dirty="0"/>
              <a:t>with</a:t>
            </a:r>
            <a:endParaRPr lang="en-IN" sz="2600" dirty="0"/>
          </a:p>
        </p:txBody>
      </p:sp>
      <p:graphicFrame>
        <p:nvGraphicFramePr>
          <p:cNvPr id="26" name="Object 25" descr="nabla f = F.">
            <a:extLst>
              <a:ext uri="{FF2B5EF4-FFF2-40B4-BE49-F238E27FC236}">
                <a16:creationId xmlns:a16="http://schemas.microsoft.com/office/drawing/2014/main" id="{C29C61EF-1AE1-4DCD-823F-E19C7C3BEC6C}"/>
              </a:ext>
            </a:extLst>
          </p:cNvPr>
          <p:cNvGraphicFramePr>
            <a:graphicFrameLocks noChangeAspect="1"/>
          </p:cNvGraphicFramePr>
          <p:nvPr/>
        </p:nvGraphicFramePr>
        <p:xfrm>
          <a:off x="2721427" y="3089955"/>
          <a:ext cx="1068418" cy="382587"/>
        </p:xfrm>
        <a:graphic>
          <a:graphicData uri="http://schemas.openxmlformats.org/presentationml/2006/ole">
            <mc:AlternateContent xmlns:mc="http://schemas.openxmlformats.org/markup-compatibility/2006">
              <mc:Choice xmlns:v="urn:schemas-microsoft-com:vml" Requires="v">
                <p:oleObj spid="_x0000_s137236" name="Equation" r:id="rId3" imgW="1104840" imgH="393480" progId="Equation.DSMT4">
                  <p:embed/>
                </p:oleObj>
              </mc:Choice>
              <mc:Fallback>
                <p:oleObj name="Equation" r:id="rId3" imgW="1104840" imgH="393480" progId="Equation.DSMT4">
                  <p:embed/>
                  <p:pic>
                    <p:nvPicPr>
                      <p:cNvPr id="26" name="Object 25" descr="nabla f = F.">
                        <a:extLst>
                          <a:ext uri="{FF2B5EF4-FFF2-40B4-BE49-F238E27FC236}">
                            <a16:creationId xmlns:a16="http://schemas.microsoft.com/office/drawing/2014/main" id="{C29C61EF-1AE1-4DCD-823F-E19C7C3BEC6C}"/>
                          </a:ext>
                        </a:extLst>
                      </p:cNvPr>
                      <p:cNvPicPr/>
                      <p:nvPr/>
                    </p:nvPicPr>
                    <p:blipFill>
                      <a:blip r:embed="rId4"/>
                      <a:stretch>
                        <a:fillRect/>
                      </a:stretch>
                    </p:blipFill>
                    <p:spPr>
                      <a:xfrm>
                        <a:off x="2721427" y="3089955"/>
                        <a:ext cx="1068418" cy="382587"/>
                      </a:xfrm>
                      <a:prstGeom prst="rect">
                        <a:avLst/>
                      </a:prstGeom>
                    </p:spPr>
                  </p:pic>
                </p:oleObj>
              </mc:Fallback>
            </mc:AlternateContent>
          </a:graphicData>
        </a:graphic>
      </p:graphicFrame>
      <p:sp>
        <p:nvSpPr>
          <p:cNvPr id="28" name="Content Placeholder 27"/>
          <p:cNvSpPr>
            <a:spLocks noGrp="1"/>
          </p:cNvSpPr>
          <p:nvPr>
            <p:ph idx="1"/>
          </p:nvPr>
        </p:nvSpPr>
        <p:spPr>
          <a:xfrm>
            <a:off x="475344" y="3543526"/>
            <a:ext cx="5747602" cy="466046"/>
          </a:xfrm>
        </p:spPr>
        <p:txBody>
          <a:bodyPr/>
          <a:lstStyle/>
          <a:p>
            <a:pPr marL="0" indent="0">
              <a:buNone/>
            </a:pPr>
            <a:r>
              <a:rPr lang="en-US" sz="2600" dirty="0"/>
              <a:t>We find </a:t>
            </a:r>
            <a:r>
              <a:rPr lang="en-US" sz="2600" i="1" dirty="0"/>
              <a:t>f </a:t>
            </a:r>
            <a:r>
              <a:rPr lang="en-US" sz="2600" dirty="0"/>
              <a:t>by integrating the equations</a:t>
            </a:r>
          </a:p>
        </p:txBody>
      </p:sp>
      <p:graphicFrame>
        <p:nvGraphicFramePr>
          <p:cNvPr id="29" name="Object 28" descr="start fraction partial derivative of f over partial derivative of x end fraction = e to the x power cosine of y + y z, start fraction partial derivative of f over partial derivative of y end fraction = x z minus e to the x power sine of y, start fraction partial derivative of f over partial derivative of z end fraction = x y + z.">
            <a:extLst>
              <a:ext uri="{FF2B5EF4-FFF2-40B4-BE49-F238E27FC236}">
                <a16:creationId xmlns:a16="http://schemas.microsoft.com/office/drawing/2014/main" id="{4DFB005B-061A-43CB-9061-4251E8E1DAD2}"/>
              </a:ext>
            </a:extLst>
          </p:cNvPr>
          <p:cNvGraphicFramePr>
            <a:graphicFrameLocks noChangeAspect="1"/>
          </p:cNvGraphicFramePr>
          <p:nvPr/>
        </p:nvGraphicFramePr>
        <p:xfrm>
          <a:off x="1340819" y="4051528"/>
          <a:ext cx="6469993" cy="795194"/>
        </p:xfrm>
        <a:graphic>
          <a:graphicData uri="http://schemas.openxmlformats.org/presentationml/2006/ole">
            <mc:AlternateContent xmlns:mc="http://schemas.openxmlformats.org/markup-compatibility/2006">
              <mc:Choice xmlns:v="urn:schemas-microsoft-com:vml" Requires="v">
                <p:oleObj spid="_x0000_s137237" name="Equation" r:id="rId5" imgW="7365960" imgH="901440" progId="Equation.DSMT4">
                  <p:embed/>
                </p:oleObj>
              </mc:Choice>
              <mc:Fallback>
                <p:oleObj name="Equation" r:id="rId5" imgW="7365960" imgH="901440" progId="Equation.DSMT4">
                  <p:embed/>
                  <p:pic>
                    <p:nvPicPr>
                      <p:cNvPr id="29" name="Object 28" descr="start fraction partial derivative of f over partial derivative of x end fraction = e to the x power cosine of y + y z, start fraction partial derivative of f over partial derivative of y end fraction = x z minus e to the x power sine of y, start fraction partial derivative of f over partial derivative of z end fraction = x y + z.">
                        <a:extLst>
                          <a:ext uri="{FF2B5EF4-FFF2-40B4-BE49-F238E27FC236}">
                            <a16:creationId xmlns:a16="http://schemas.microsoft.com/office/drawing/2014/main" id="{4DFB005B-061A-43CB-9061-4251E8E1DAD2}"/>
                          </a:ext>
                        </a:extLst>
                      </p:cNvPr>
                      <p:cNvPicPr/>
                      <p:nvPr/>
                    </p:nvPicPr>
                    <p:blipFill>
                      <a:blip r:embed="rId6"/>
                      <a:stretch>
                        <a:fillRect/>
                      </a:stretch>
                    </p:blipFill>
                    <p:spPr>
                      <a:xfrm>
                        <a:off x="1340819" y="4051528"/>
                        <a:ext cx="6469993" cy="795194"/>
                      </a:xfrm>
                      <a:prstGeom prst="rect">
                        <a:avLst/>
                      </a:prstGeom>
                    </p:spPr>
                  </p:pic>
                </p:oleObj>
              </mc:Fallback>
            </mc:AlternateContent>
          </a:graphicData>
        </a:graphic>
      </p:graphicFrame>
      <p:sp>
        <p:nvSpPr>
          <p:cNvPr id="31" name="Content Placeholder 30"/>
          <p:cNvSpPr>
            <a:spLocks noGrp="1"/>
          </p:cNvSpPr>
          <p:nvPr>
            <p:ph idx="1"/>
          </p:nvPr>
        </p:nvSpPr>
        <p:spPr>
          <a:xfrm>
            <a:off x="457200" y="4898448"/>
            <a:ext cx="8193314" cy="846155"/>
          </a:xfrm>
        </p:spPr>
        <p:txBody>
          <a:bodyPr/>
          <a:lstStyle/>
          <a:p>
            <a:pPr marL="0" indent="0">
              <a:buNone/>
            </a:pPr>
            <a:r>
              <a:rPr lang="en-US" sz="2600" dirty="0"/>
              <a:t>We integrate the first equation with respect to </a:t>
            </a:r>
            <a:r>
              <a:rPr lang="en-US" sz="2600" i="1" dirty="0"/>
              <a:t>x</a:t>
            </a:r>
            <a:r>
              <a:rPr lang="en-US" sz="2600" dirty="0"/>
              <a:t>, holding </a:t>
            </a:r>
            <a:r>
              <a:rPr lang="en-US" sz="2600" i="1" dirty="0"/>
              <a:t>y </a:t>
            </a:r>
            <a:r>
              <a:rPr lang="en-US" sz="2600" dirty="0"/>
              <a:t>and </a:t>
            </a:r>
            <a:r>
              <a:rPr lang="en-US" sz="2600" i="1" dirty="0"/>
              <a:t>z </a:t>
            </a:r>
            <a:r>
              <a:rPr lang="en-US" sz="2600" dirty="0"/>
              <a:t>fixed, to get</a:t>
            </a:r>
            <a:endParaRPr lang="en-US" sz="2600" b="1" dirty="0"/>
          </a:p>
        </p:txBody>
      </p:sp>
      <p:graphicFrame>
        <p:nvGraphicFramePr>
          <p:cNvPr id="32" name="Object 31" descr="f of x, y, and z = e to the x power cosine of y + x y z + g of y and z.">
            <a:extLst>
              <a:ext uri="{FF2B5EF4-FFF2-40B4-BE49-F238E27FC236}">
                <a16:creationId xmlns:a16="http://schemas.microsoft.com/office/drawing/2014/main" id="{CE64EA3F-BAFD-4BE8-A9E1-87D719D4F817}"/>
              </a:ext>
            </a:extLst>
          </p:cNvPr>
          <p:cNvGraphicFramePr>
            <a:graphicFrameLocks noChangeAspect="1"/>
          </p:cNvGraphicFramePr>
          <p:nvPr/>
        </p:nvGraphicFramePr>
        <p:xfrm>
          <a:off x="2293231" y="5785335"/>
          <a:ext cx="4689171" cy="476563"/>
        </p:xfrm>
        <a:graphic>
          <a:graphicData uri="http://schemas.openxmlformats.org/presentationml/2006/ole">
            <mc:AlternateContent xmlns:mc="http://schemas.openxmlformats.org/markup-compatibility/2006">
              <mc:Choice xmlns:v="urn:schemas-microsoft-com:vml" Requires="v">
                <p:oleObj spid="_x0000_s137238" name="Equation" r:id="rId7" imgW="4394160" imgH="444240" progId="Equation.DSMT4">
                  <p:embed/>
                </p:oleObj>
              </mc:Choice>
              <mc:Fallback>
                <p:oleObj name="Equation" r:id="rId7" imgW="4394160" imgH="444240" progId="Equation.DSMT4">
                  <p:embed/>
                  <p:pic>
                    <p:nvPicPr>
                      <p:cNvPr id="32" name="Object 31" descr="f of x, y, and z = e to the x power cosine of y + x y z + g of y and z.">
                        <a:extLst>
                          <a:ext uri="{FF2B5EF4-FFF2-40B4-BE49-F238E27FC236}">
                            <a16:creationId xmlns:a16="http://schemas.microsoft.com/office/drawing/2014/main" id="{CE64EA3F-BAFD-4BE8-A9E1-87D719D4F817}"/>
                          </a:ext>
                        </a:extLst>
                      </p:cNvPr>
                      <p:cNvPicPr/>
                      <p:nvPr/>
                    </p:nvPicPr>
                    <p:blipFill>
                      <a:blip r:embed="rId8"/>
                      <a:stretch>
                        <a:fillRect/>
                      </a:stretch>
                    </p:blipFill>
                    <p:spPr>
                      <a:xfrm>
                        <a:off x="2293231" y="5785335"/>
                        <a:ext cx="4689171" cy="476563"/>
                      </a:xfrm>
                      <a:prstGeom prst="rect">
                        <a:avLst/>
                      </a:prstGeom>
                    </p:spPr>
                  </p:pic>
                </p:oleObj>
              </mc:Fallback>
            </mc:AlternateContent>
          </a:graphicData>
        </a:graphic>
      </p:graphicFrame>
    </p:spTree>
    <p:extLst>
      <p:ext uri="{BB962C8B-B14F-4D97-AF65-F5344CB8AC3E}">
        <p14:creationId xmlns:p14="http://schemas.microsoft.com/office/powerpoint/2010/main" val="3663858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Finding Potentials for Conservative Fields </a:t>
            </a:r>
            <a:r>
              <a:rPr lang="en-US" sz="2000" b="0" dirty="0"/>
              <a:t>(4 of 6)</a:t>
            </a:r>
            <a:endParaRPr lang="en-IN" sz="3400" dirty="0"/>
          </a:p>
        </p:txBody>
      </p:sp>
      <p:sp>
        <p:nvSpPr>
          <p:cNvPr id="3" name="Content Placeholder 2"/>
          <p:cNvSpPr>
            <a:spLocks noGrp="1"/>
          </p:cNvSpPr>
          <p:nvPr>
            <p:ph idx="1"/>
          </p:nvPr>
        </p:nvSpPr>
        <p:spPr>
          <a:xfrm>
            <a:off x="457200" y="1600201"/>
            <a:ext cx="8070850" cy="1176050"/>
          </a:xfrm>
        </p:spPr>
        <p:txBody>
          <a:bodyPr/>
          <a:lstStyle/>
          <a:p>
            <a:pPr marL="0" indent="0">
              <a:spcBef>
                <a:spcPts val="0"/>
              </a:spcBef>
              <a:buNone/>
            </a:pPr>
            <a:r>
              <a:rPr lang="en-US" sz="2400" b="1" dirty="0"/>
              <a:t>Solution (continued):</a:t>
            </a:r>
          </a:p>
          <a:p>
            <a:pPr marL="0" indent="0">
              <a:spcBef>
                <a:spcPts val="0"/>
              </a:spcBef>
              <a:buNone/>
            </a:pPr>
            <a:r>
              <a:rPr lang="en-US" sz="2400" dirty="0"/>
              <a:t>We write the constant of integration as a function of </a:t>
            </a:r>
            <a:r>
              <a:rPr lang="en-US" sz="2400" i="1" dirty="0"/>
              <a:t>y </a:t>
            </a:r>
            <a:r>
              <a:rPr lang="en-US" sz="2400" dirty="0"/>
              <a:t>and </a:t>
            </a:r>
            <a:r>
              <a:rPr lang="en-US" sz="2400" i="1" dirty="0"/>
              <a:t>z </a:t>
            </a:r>
            <a:r>
              <a:rPr lang="en-US" sz="2400" dirty="0"/>
              <a:t>because its value may depend on </a:t>
            </a:r>
            <a:r>
              <a:rPr lang="en-US" sz="2400" i="1" dirty="0"/>
              <a:t>y </a:t>
            </a:r>
            <a:r>
              <a:rPr lang="en-US" sz="2400" dirty="0"/>
              <a:t>and </a:t>
            </a:r>
            <a:r>
              <a:rPr lang="en-US" sz="2400" i="1" dirty="0"/>
              <a:t>z</a:t>
            </a:r>
            <a:r>
              <a:rPr lang="en-US" sz="2400" dirty="0"/>
              <a:t>, though not on </a:t>
            </a:r>
            <a:r>
              <a:rPr lang="en-US" sz="2400" i="1" dirty="0"/>
              <a:t>x</a:t>
            </a:r>
            <a:r>
              <a:rPr lang="en-US" sz="2400" dirty="0"/>
              <a:t>.</a:t>
            </a:r>
          </a:p>
        </p:txBody>
      </p:sp>
      <p:graphicFrame>
        <p:nvGraphicFramePr>
          <p:cNvPr id="22" name="Object 21" descr="negative e to the x power sine of y + x z + start fraction partial derivative of g over partial derivative of y end fraction = x z minus e to the x power sine of y,">
            <a:extLst>
              <a:ext uri="{FF2B5EF4-FFF2-40B4-BE49-F238E27FC236}">
                <a16:creationId xmlns:a16="http://schemas.microsoft.com/office/drawing/2014/main" id="{9886F73A-9B8F-4055-BA76-CBBBE57E8675}"/>
              </a:ext>
            </a:extLst>
          </p:cNvPr>
          <p:cNvGraphicFramePr>
            <a:graphicFrameLocks noChangeAspect="1"/>
          </p:cNvGraphicFramePr>
          <p:nvPr/>
        </p:nvGraphicFramePr>
        <p:xfrm>
          <a:off x="2805160" y="2864907"/>
          <a:ext cx="3533680" cy="674902"/>
        </p:xfrm>
        <a:graphic>
          <a:graphicData uri="http://schemas.openxmlformats.org/presentationml/2006/ole">
            <mc:AlternateContent xmlns:mc="http://schemas.openxmlformats.org/markup-compatibility/2006">
              <mc:Choice xmlns:v="urn:schemas-microsoft-com:vml" Requires="v">
                <p:oleObj spid="_x0000_s138278" name="Equation" r:id="rId3" imgW="4724280" imgH="901440" progId="Equation.DSMT4">
                  <p:embed/>
                </p:oleObj>
              </mc:Choice>
              <mc:Fallback>
                <p:oleObj name="Equation" r:id="rId3" imgW="4724280" imgH="901440" progId="Equation.DSMT4">
                  <p:embed/>
                  <p:pic>
                    <p:nvPicPr>
                      <p:cNvPr id="22" name="Object 21" descr="negative e to the x power sine of y + x z + start fraction partial derivative of g over partial derivative of y end fraction = x z minus e to the x power sine of y,">
                        <a:extLst>
                          <a:ext uri="{FF2B5EF4-FFF2-40B4-BE49-F238E27FC236}">
                            <a16:creationId xmlns:a16="http://schemas.microsoft.com/office/drawing/2014/main" id="{9886F73A-9B8F-4055-BA76-CBBBE57E8675}"/>
                          </a:ext>
                        </a:extLst>
                      </p:cNvPr>
                      <p:cNvPicPr/>
                      <p:nvPr/>
                    </p:nvPicPr>
                    <p:blipFill>
                      <a:blip r:embed="rId4"/>
                      <a:stretch>
                        <a:fillRect/>
                      </a:stretch>
                    </p:blipFill>
                    <p:spPr>
                      <a:xfrm>
                        <a:off x="2805160" y="2864907"/>
                        <a:ext cx="3533680" cy="674902"/>
                      </a:xfrm>
                      <a:prstGeom prst="rect">
                        <a:avLst/>
                      </a:prstGeom>
                    </p:spPr>
                  </p:pic>
                </p:oleObj>
              </mc:Fallback>
            </mc:AlternateContent>
          </a:graphicData>
        </a:graphic>
      </p:graphicFrame>
      <p:sp>
        <p:nvSpPr>
          <p:cNvPr id="24" name="Content Placeholder 23"/>
          <p:cNvSpPr>
            <a:spLocks noGrp="1"/>
          </p:cNvSpPr>
          <p:nvPr>
            <p:ph idx="1"/>
          </p:nvPr>
        </p:nvSpPr>
        <p:spPr>
          <a:xfrm>
            <a:off x="457200" y="3639742"/>
            <a:ext cx="544286" cy="453285"/>
          </a:xfrm>
        </p:spPr>
        <p:txBody>
          <a:bodyPr/>
          <a:lstStyle/>
          <a:p>
            <a:pPr marL="0" indent="0">
              <a:buNone/>
            </a:pPr>
            <a:r>
              <a:rPr lang="en-US" sz="2400" dirty="0"/>
              <a:t>So</a:t>
            </a:r>
            <a:endParaRPr lang="en-IN" sz="2400" dirty="0"/>
          </a:p>
        </p:txBody>
      </p:sp>
      <p:graphicFrame>
        <p:nvGraphicFramePr>
          <p:cNvPr id="25" name="Object 24" descr="start fraction partial derivative of g over partial derivative of y end fraction = 0.">
            <a:extLst>
              <a:ext uri="{FF2B5EF4-FFF2-40B4-BE49-F238E27FC236}">
                <a16:creationId xmlns:a16="http://schemas.microsoft.com/office/drawing/2014/main" id="{E2D4201B-E233-475F-95F6-B29D9DD35C39}"/>
              </a:ext>
            </a:extLst>
          </p:cNvPr>
          <p:cNvGraphicFramePr>
            <a:graphicFrameLocks noChangeAspect="1"/>
          </p:cNvGraphicFramePr>
          <p:nvPr/>
        </p:nvGraphicFramePr>
        <p:xfrm>
          <a:off x="1189038" y="3504066"/>
          <a:ext cx="825500" cy="725487"/>
        </p:xfrm>
        <a:graphic>
          <a:graphicData uri="http://schemas.openxmlformats.org/presentationml/2006/ole">
            <mc:AlternateContent xmlns:mc="http://schemas.openxmlformats.org/markup-compatibility/2006">
              <mc:Choice xmlns:v="urn:schemas-microsoft-com:vml" Requires="v">
                <p:oleObj spid="_x0000_s138279" name="Equation" r:id="rId5" imgW="1028520" imgH="901440" progId="Equation.DSMT4">
                  <p:embed/>
                </p:oleObj>
              </mc:Choice>
              <mc:Fallback>
                <p:oleObj name="Equation" r:id="rId5" imgW="1028520" imgH="901440" progId="Equation.DSMT4">
                  <p:embed/>
                  <p:pic>
                    <p:nvPicPr>
                      <p:cNvPr id="25" name="Object 24" descr="start fraction partial derivative of g over partial derivative of y end fraction = 0.">
                        <a:extLst>
                          <a:ext uri="{FF2B5EF4-FFF2-40B4-BE49-F238E27FC236}">
                            <a16:creationId xmlns:a16="http://schemas.microsoft.com/office/drawing/2014/main" id="{E2D4201B-E233-475F-95F6-B29D9DD35C39}"/>
                          </a:ext>
                        </a:extLst>
                      </p:cNvPr>
                      <p:cNvPicPr/>
                      <p:nvPr/>
                    </p:nvPicPr>
                    <p:blipFill>
                      <a:blip r:embed="rId6"/>
                      <a:stretch>
                        <a:fillRect/>
                      </a:stretch>
                    </p:blipFill>
                    <p:spPr>
                      <a:xfrm>
                        <a:off x="1189038" y="3504066"/>
                        <a:ext cx="825500" cy="725487"/>
                      </a:xfrm>
                      <a:prstGeom prst="rect">
                        <a:avLst/>
                      </a:prstGeom>
                    </p:spPr>
                  </p:pic>
                </p:oleObj>
              </mc:Fallback>
            </mc:AlternateContent>
          </a:graphicData>
        </a:graphic>
      </p:graphicFrame>
      <p:sp>
        <p:nvSpPr>
          <p:cNvPr id="27" name="Content Placeholder 26"/>
          <p:cNvSpPr>
            <a:spLocks noGrp="1"/>
          </p:cNvSpPr>
          <p:nvPr>
            <p:ph idx="1"/>
          </p:nvPr>
        </p:nvSpPr>
        <p:spPr>
          <a:xfrm>
            <a:off x="2176691" y="3631803"/>
            <a:ext cx="5638800" cy="469162"/>
          </a:xfrm>
        </p:spPr>
        <p:txBody>
          <a:bodyPr/>
          <a:lstStyle/>
          <a:p>
            <a:pPr marL="0" indent="0">
              <a:buNone/>
            </a:pPr>
            <a:r>
              <a:rPr lang="en-US" sz="2400" dirty="0"/>
              <a:t>Therefore, </a:t>
            </a:r>
            <a:r>
              <a:rPr lang="en-US" sz="2400" i="1" dirty="0"/>
              <a:t>g </a:t>
            </a:r>
            <a:r>
              <a:rPr lang="en-US" sz="2400" dirty="0"/>
              <a:t>is a function of </a:t>
            </a:r>
            <a:r>
              <a:rPr lang="en-US" sz="2400" i="1" dirty="0"/>
              <a:t>z </a:t>
            </a:r>
            <a:r>
              <a:rPr lang="en-US" sz="2400" dirty="0"/>
              <a:t>alone, and</a:t>
            </a:r>
          </a:p>
        </p:txBody>
      </p:sp>
      <p:graphicFrame>
        <p:nvGraphicFramePr>
          <p:cNvPr id="28" name="Object 27" descr="f of x, y, and z = e to the x power cosine of y + x y z + h of z. ">
            <a:extLst>
              <a:ext uri="{FF2B5EF4-FFF2-40B4-BE49-F238E27FC236}">
                <a16:creationId xmlns:a16="http://schemas.microsoft.com/office/drawing/2014/main" id="{EF4890EC-D72C-4ADE-AD6B-A92A4A53583B}"/>
              </a:ext>
            </a:extLst>
          </p:cNvPr>
          <p:cNvGraphicFramePr>
            <a:graphicFrameLocks noChangeAspect="1"/>
          </p:cNvGraphicFramePr>
          <p:nvPr/>
        </p:nvGraphicFramePr>
        <p:xfrm>
          <a:off x="2687371" y="4155132"/>
          <a:ext cx="3769259" cy="387114"/>
        </p:xfrm>
        <a:graphic>
          <a:graphicData uri="http://schemas.openxmlformats.org/presentationml/2006/ole">
            <mc:AlternateContent xmlns:mc="http://schemas.openxmlformats.org/markup-compatibility/2006">
              <mc:Choice xmlns:v="urn:schemas-microsoft-com:vml" Requires="v">
                <p:oleObj spid="_x0000_s138280" name="Equation" r:id="rId7" imgW="4698720" imgH="482400" progId="Equation.DSMT4">
                  <p:embed/>
                </p:oleObj>
              </mc:Choice>
              <mc:Fallback>
                <p:oleObj name="Equation" r:id="rId7" imgW="4698720" imgH="482400" progId="Equation.DSMT4">
                  <p:embed/>
                  <p:pic>
                    <p:nvPicPr>
                      <p:cNvPr id="28" name="Object 27" descr="f of x, y, and z = e to the x power cosine of y + x y z + h of z. ">
                        <a:extLst>
                          <a:ext uri="{FF2B5EF4-FFF2-40B4-BE49-F238E27FC236}">
                            <a16:creationId xmlns:a16="http://schemas.microsoft.com/office/drawing/2014/main" id="{EF4890EC-D72C-4ADE-AD6B-A92A4A53583B}"/>
                          </a:ext>
                        </a:extLst>
                      </p:cNvPr>
                      <p:cNvPicPr/>
                      <p:nvPr/>
                    </p:nvPicPr>
                    <p:blipFill>
                      <a:blip r:embed="rId8"/>
                      <a:stretch>
                        <a:fillRect/>
                      </a:stretch>
                    </p:blipFill>
                    <p:spPr>
                      <a:xfrm>
                        <a:off x="2687371" y="4155132"/>
                        <a:ext cx="3769259" cy="387114"/>
                      </a:xfrm>
                      <a:prstGeom prst="rect">
                        <a:avLst/>
                      </a:prstGeom>
                    </p:spPr>
                  </p:pic>
                </p:oleObj>
              </mc:Fallback>
            </mc:AlternateContent>
          </a:graphicData>
        </a:graphic>
      </p:graphicFrame>
      <p:sp>
        <p:nvSpPr>
          <p:cNvPr id="30" name="Content Placeholder 29"/>
          <p:cNvSpPr>
            <a:spLocks noGrp="1"/>
          </p:cNvSpPr>
          <p:nvPr>
            <p:ph idx="1"/>
          </p:nvPr>
        </p:nvSpPr>
        <p:spPr>
          <a:xfrm>
            <a:off x="457200" y="4715789"/>
            <a:ext cx="2590800" cy="418293"/>
          </a:xfrm>
        </p:spPr>
        <p:txBody>
          <a:bodyPr/>
          <a:lstStyle/>
          <a:p>
            <a:pPr marL="0" indent="0">
              <a:buNone/>
            </a:pPr>
            <a:r>
              <a:rPr lang="en-US" sz="2400" dirty="0"/>
              <a:t>We now calculate</a:t>
            </a:r>
            <a:endParaRPr lang="en-IN" sz="2400" dirty="0"/>
          </a:p>
        </p:txBody>
      </p:sp>
      <p:graphicFrame>
        <p:nvGraphicFramePr>
          <p:cNvPr id="31" name="Object 30" descr="start fraction partial derivative of f over partial derivative of z end fraction">
            <a:extLst>
              <a:ext uri="{FF2B5EF4-FFF2-40B4-BE49-F238E27FC236}">
                <a16:creationId xmlns:a16="http://schemas.microsoft.com/office/drawing/2014/main" id="{E2D4201B-E233-475F-95F6-B29D9DD35C39}"/>
              </a:ext>
            </a:extLst>
          </p:cNvPr>
          <p:cNvGraphicFramePr>
            <a:graphicFrameLocks noChangeAspect="1"/>
          </p:cNvGraphicFramePr>
          <p:nvPr/>
        </p:nvGraphicFramePr>
        <p:xfrm>
          <a:off x="3124200" y="4593147"/>
          <a:ext cx="325438" cy="663575"/>
        </p:xfrm>
        <a:graphic>
          <a:graphicData uri="http://schemas.openxmlformats.org/presentationml/2006/ole">
            <mc:AlternateContent xmlns:mc="http://schemas.openxmlformats.org/markup-compatibility/2006">
              <mc:Choice xmlns:v="urn:schemas-microsoft-com:vml" Requires="v">
                <p:oleObj spid="_x0000_s138281" name="Equation" r:id="rId9" imgW="406080" imgH="825480" progId="Equation.DSMT4">
                  <p:embed/>
                </p:oleObj>
              </mc:Choice>
              <mc:Fallback>
                <p:oleObj name="Equation" r:id="rId9" imgW="406080" imgH="825480" progId="Equation.DSMT4">
                  <p:embed/>
                  <p:pic>
                    <p:nvPicPr>
                      <p:cNvPr id="31" name="Object 30" descr="start fraction partial derivative of f over partial derivative of z end fraction">
                        <a:extLst>
                          <a:ext uri="{FF2B5EF4-FFF2-40B4-BE49-F238E27FC236}">
                            <a16:creationId xmlns:a16="http://schemas.microsoft.com/office/drawing/2014/main" id="{E2D4201B-E233-475F-95F6-B29D9DD35C39}"/>
                          </a:ext>
                        </a:extLst>
                      </p:cNvPr>
                      <p:cNvPicPr/>
                      <p:nvPr/>
                    </p:nvPicPr>
                    <p:blipFill>
                      <a:blip r:embed="rId10"/>
                      <a:stretch>
                        <a:fillRect/>
                      </a:stretch>
                    </p:blipFill>
                    <p:spPr>
                      <a:xfrm>
                        <a:off x="3124200" y="4593147"/>
                        <a:ext cx="325438" cy="663575"/>
                      </a:xfrm>
                      <a:prstGeom prst="rect">
                        <a:avLst/>
                      </a:prstGeom>
                    </p:spPr>
                  </p:pic>
                </p:oleObj>
              </mc:Fallback>
            </mc:AlternateContent>
          </a:graphicData>
        </a:graphic>
      </p:graphicFrame>
      <p:sp>
        <p:nvSpPr>
          <p:cNvPr id="33" name="Content Placeholder 32"/>
          <p:cNvSpPr>
            <a:spLocks noGrp="1"/>
          </p:cNvSpPr>
          <p:nvPr>
            <p:ph idx="1"/>
          </p:nvPr>
        </p:nvSpPr>
        <p:spPr>
          <a:xfrm>
            <a:off x="3525838" y="4715789"/>
            <a:ext cx="4326391" cy="415244"/>
          </a:xfrm>
        </p:spPr>
        <p:txBody>
          <a:bodyPr/>
          <a:lstStyle/>
          <a:p>
            <a:pPr marL="0" indent="0">
              <a:buNone/>
            </a:pPr>
            <a:r>
              <a:rPr lang="en-US" sz="2400" dirty="0"/>
              <a:t>from this equation and match it</a:t>
            </a:r>
            <a:endParaRPr lang="en-IN" sz="2400" dirty="0"/>
          </a:p>
        </p:txBody>
      </p:sp>
      <p:sp>
        <p:nvSpPr>
          <p:cNvPr id="35" name="Content Placeholder 34"/>
          <p:cNvSpPr>
            <a:spLocks noGrp="1"/>
          </p:cNvSpPr>
          <p:nvPr>
            <p:ph idx="1"/>
          </p:nvPr>
        </p:nvSpPr>
        <p:spPr>
          <a:xfrm>
            <a:off x="457200" y="5423004"/>
            <a:ext cx="2438400" cy="471042"/>
          </a:xfrm>
        </p:spPr>
        <p:txBody>
          <a:bodyPr/>
          <a:lstStyle/>
          <a:p>
            <a:pPr marL="0" indent="0">
              <a:buNone/>
            </a:pPr>
            <a:r>
              <a:rPr lang="en-US" sz="2400" dirty="0"/>
              <a:t>to the formula for</a:t>
            </a:r>
            <a:endParaRPr lang="en-IN" sz="2400" dirty="0"/>
          </a:p>
        </p:txBody>
      </p:sp>
      <p:graphicFrame>
        <p:nvGraphicFramePr>
          <p:cNvPr id="36" name="Object 35" descr="start fraction partial derivative of f over partial derivative of z end fraction.">
            <a:extLst>
              <a:ext uri="{FF2B5EF4-FFF2-40B4-BE49-F238E27FC236}">
                <a16:creationId xmlns:a16="http://schemas.microsoft.com/office/drawing/2014/main" id="{E2D4201B-E233-475F-95F6-B29D9DD35C39}"/>
              </a:ext>
            </a:extLst>
          </p:cNvPr>
          <p:cNvGraphicFramePr>
            <a:graphicFrameLocks noChangeAspect="1"/>
          </p:cNvGraphicFramePr>
          <p:nvPr/>
        </p:nvGraphicFramePr>
        <p:xfrm>
          <a:off x="2934803" y="5356225"/>
          <a:ext cx="362238" cy="603250"/>
        </p:xfrm>
        <a:graphic>
          <a:graphicData uri="http://schemas.openxmlformats.org/presentationml/2006/ole">
            <mc:AlternateContent xmlns:mc="http://schemas.openxmlformats.org/markup-compatibility/2006">
              <mc:Choice xmlns:v="urn:schemas-microsoft-com:vml" Requires="v">
                <p:oleObj spid="_x0000_s138282" name="Equation" r:id="rId11" imgW="495000" imgH="825480" progId="Equation.DSMT4">
                  <p:embed/>
                </p:oleObj>
              </mc:Choice>
              <mc:Fallback>
                <p:oleObj name="Equation" r:id="rId11" imgW="495000" imgH="825480" progId="Equation.DSMT4">
                  <p:embed/>
                  <p:pic>
                    <p:nvPicPr>
                      <p:cNvPr id="36" name="Object 35" descr="start fraction partial derivative of f over partial derivative of z end fraction.">
                        <a:extLst>
                          <a:ext uri="{FF2B5EF4-FFF2-40B4-BE49-F238E27FC236}">
                            <a16:creationId xmlns:a16="http://schemas.microsoft.com/office/drawing/2014/main" id="{E2D4201B-E233-475F-95F6-B29D9DD35C39}"/>
                          </a:ext>
                        </a:extLst>
                      </p:cNvPr>
                      <p:cNvPicPr/>
                      <p:nvPr/>
                    </p:nvPicPr>
                    <p:blipFill>
                      <a:blip r:embed="rId12"/>
                      <a:stretch>
                        <a:fillRect/>
                      </a:stretch>
                    </p:blipFill>
                    <p:spPr>
                      <a:xfrm>
                        <a:off x="2934803" y="5356225"/>
                        <a:ext cx="362238" cy="603250"/>
                      </a:xfrm>
                      <a:prstGeom prst="rect">
                        <a:avLst/>
                      </a:prstGeom>
                    </p:spPr>
                  </p:pic>
                </p:oleObj>
              </mc:Fallback>
            </mc:AlternateContent>
          </a:graphicData>
        </a:graphic>
      </p:graphicFrame>
      <p:sp>
        <p:nvSpPr>
          <p:cNvPr id="38" name="Content Placeholder 37"/>
          <p:cNvSpPr>
            <a:spLocks noGrp="1"/>
          </p:cNvSpPr>
          <p:nvPr>
            <p:ph idx="1"/>
          </p:nvPr>
        </p:nvSpPr>
        <p:spPr>
          <a:xfrm>
            <a:off x="3358924" y="5449716"/>
            <a:ext cx="1596571" cy="441281"/>
          </a:xfrm>
        </p:spPr>
        <p:txBody>
          <a:bodyPr/>
          <a:lstStyle/>
          <a:p>
            <a:pPr marL="0" indent="0">
              <a:buNone/>
            </a:pPr>
            <a:r>
              <a:rPr lang="en-US" sz="2400" dirty="0"/>
              <a:t>This gives</a:t>
            </a:r>
          </a:p>
        </p:txBody>
      </p:sp>
      <p:graphicFrame>
        <p:nvGraphicFramePr>
          <p:cNvPr id="39" name="Object 38" descr="x y + start fraction d h over d z end fraction = x y + z, or start fraction d h over d z end fraction = z.">
            <a:extLst>
              <a:ext uri="{FF2B5EF4-FFF2-40B4-BE49-F238E27FC236}">
                <a16:creationId xmlns:a16="http://schemas.microsoft.com/office/drawing/2014/main" id="{58EEB4A1-EE9C-455D-8B03-8A1C217CDFEA}"/>
              </a:ext>
            </a:extLst>
          </p:cNvPr>
          <p:cNvGraphicFramePr>
            <a:graphicFrameLocks noChangeAspect="1"/>
          </p:cNvGraphicFramePr>
          <p:nvPr/>
        </p:nvGraphicFramePr>
        <p:xfrm>
          <a:off x="5064125" y="5657850"/>
          <a:ext cx="3317875" cy="658813"/>
        </p:xfrm>
        <a:graphic>
          <a:graphicData uri="http://schemas.openxmlformats.org/presentationml/2006/ole">
            <mc:AlternateContent xmlns:mc="http://schemas.openxmlformats.org/markup-compatibility/2006">
              <mc:Choice xmlns:v="urn:schemas-microsoft-com:vml" Requires="v">
                <p:oleObj spid="_x0000_s138283" name="Equation" r:id="rId13" imgW="4343400" imgH="825480" progId="Equation.DSMT4">
                  <p:embed/>
                </p:oleObj>
              </mc:Choice>
              <mc:Fallback>
                <p:oleObj name="Equation" r:id="rId13" imgW="4343400" imgH="825480" progId="Equation.DSMT4">
                  <p:embed/>
                  <p:pic>
                    <p:nvPicPr>
                      <p:cNvPr id="39" name="Object 38" descr="x y + start fraction d h over d z end fraction = x y + z, or start fraction d h over d z end fraction = z.">
                        <a:extLst>
                          <a:ext uri="{FF2B5EF4-FFF2-40B4-BE49-F238E27FC236}">
                            <a16:creationId xmlns:a16="http://schemas.microsoft.com/office/drawing/2014/main" id="{58EEB4A1-EE9C-455D-8B03-8A1C217CDFEA}"/>
                          </a:ext>
                        </a:extLst>
                      </p:cNvPr>
                      <p:cNvPicPr/>
                      <p:nvPr/>
                    </p:nvPicPr>
                    <p:blipFill>
                      <a:blip r:embed="rId14"/>
                      <a:stretch>
                        <a:fillRect/>
                      </a:stretch>
                    </p:blipFill>
                    <p:spPr>
                      <a:xfrm>
                        <a:off x="5064125" y="5657850"/>
                        <a:ext cx="3317875" cy="658813"/>
                      </a:xfrm>
                      <a:prstGeom prst="rect">
                        <a:avLst/>
                      </a:prstGeom>
                    </p:spPr>
                  </p:pic>
                </p:oleObj>
              </mc:Fallback>
            </mc:AlternateContent>
          </a:graphicData>
        </a:graphic>
      </p:graphicFrame>
    </p:spTree>
    <p:extLst>
      <p:ext uri="{BB962C8B-B14F-4D97-AF65-F5344CB8AC3E}">
        <p14:creationId xmlns:p14="http://schemas.microsoft.com/office/powerpoint/2010/main" val="32471102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Finding Potentials for Conservative Fields </a:t>
            </a:r>
            <a:r>
              <a:rPr lang="en-US" sz="2000" b="0" dirty="0"/>
              <a:t>(5 of 6)</a:t>
            </a:r>
            <a:endParaRPr lang="en-IN" sz="3400" dirty="0"/>
          </a:p>
        </p:txBody>
      </p:sp>
      <p:sp>
        <p:nvSpPr>
          <p:cNvPr id="3" name="Content Placeholder 2"/>
          <p:cNvSpPr>
            <a:spLocks noGrp="1"/>
          </p:cNvSpPr>
          <p:nvPr>
            <p:ph idx="1"/>
          </p:nvPr>
        </p:nvSpPr>
        <p:spPr>
          <a:xfrm>
            <a:off x="457199" y="1600200"/>
            <a:ext cx="8229601" cy="1142999"/>
          </a:xfrm>
        </p:spPr>
        <p:txBody>
          <a:bodyPr/>
          <a:lstStyle/>
          <a:p>
            <a:pPr marL="0" indent="0">
              <a:buNone/>
            </a:pPr>
            <a:r>
              <a:rPr lang="en-US" b="1" dirty="0"/>
              <a:t>Solution (concluded):</a:t>
            </a:r>
          </a:p>
          <a:p>
            <a:pPr marL="0" indent="0">
              <a:buNone/>
            </a:pPr>
            <a:r>
              <a:rPr lang="en-US" dirty="0"/>
              <a:t>so</a:t>
            </a:r>
          </a:p>
        </p:txBody>
      </p:sp>
      <p:graphicFrame>
        <p:nvGraphicFramePr>
          <p:cNvPr id="22" name="Object 21" descr="h of z = start fraction z squared over 2 end fraction + C.">
            <a:extLst>
              <a:ext uri="{FF2B5EF4-FFF2-40B4-BE49-F238E27FC236}">
                <a16:creationId xmlns:a16="http://schemas.microsoft.com/office/drawing/2014/main" id="{A4E36310-DC7C-4B06-9BE3-1074D30467CF}"/>
              </a:ext>
            </a:extLst>
          </p:cNvPr>
          <p:cNvGraphicFramePr>
            <a:graphicFrameLocks noChangeAspect="1"/>
          </p:cNvGraphicFramePr>
          <p:nvPr/>
        </p:nvGraphicFramePr>
        <p:xfrm>
          <a:off x="3352800" y="2805352"/>
          <a:ext cx="2057234" cy="869277"/>
        </p:xfrm>
        <a:graphic>
          <a:graphicData uri="http://schemas.openxmlformats.org/presentationml/2006/ole">
            <mc:AlternateContent xmlns:mc="http://schemas.openxmlformats.org/markup-compatibility/2006">
              <mc:Choice xmlns:v="urn:schemas-microsoft-com:vml" Requires="v">
                <p:oleObj spid="_x0000_s139278" name="Equation" r:id="rId3" imgW="2044440" imgH="863280" progId="Equation.DSMT4">
                  <p:embed/>
                </p:oleObj>
              </mc:Choice>
              <mc:Fallback>
                <p:oleObj name="Equation" r:id="rId3" imgW="2044440" imgH="863280" progId="Equation.DSMT4">
                  <p:embed/>
                  <p:pic>
                    <p:nvPicPr>
                      <p:cNvPr id="22" name="Object 21" descr="h of z = start fraction z squared over 2 end fraction + C.">
                        <a:extLst>
                          <a:ext uri="{FF2B5EF4-FFF2-40B4-BE49-F238E27FC236}">
                            <a16:creationId xmlns:a16="http://schemas.microsoft.com/office/drawing/2014/main" id="{A4E36310-DC7C-4B06-9BE3-1074D30467CF}"/>
                          </a:ext>
                        </a:extLst>
                      </p:cNvPr>
                      <p:cNvPicPr/>
                      <p:nvPr/>
                    </p:nvPicPr>
                    <p:blipFill>
                      <a:blip r:embed="rId4"/>
                      <a:stretch>
                        <a:fillRect/>
                      </a:stretch>
                    </p:blipFill>
                    <p:spPr>
                      <a:xfrm>
                        <a:off x="3352800" y="2805352"/>
                        <a:ext cx="2057234" cy="869277"/>
                      </a:xfrm>
                      <a:prstGeom prst="rect">
                        <a:avLst/>
                      </a:prstGeom>
                    </p:spPr>
                  </p:pic>
                </p:oleObj>
              </mc:Fallback>
            </mc:AlternateContent>
          </a:graphicData>
        </a:graphic>
      </p:graphicFrame>
      <p:sp>
        <p:nvSpPr>
          <p:cNvPr id="24" name="Content Placeholder 23"/>
          <p:cNvSpPr>
            <a:spLocks noGrp="1"/>
          </p:cNvSpPr>
          <p:nvPr>
            <p:ph idx="1"/>
          </p:nvPr>
        </p:nvSpPr>
        <p:spPr>
          <a:xfrm>
            <a:off x="457200" y="3735846"/>
            <a:ext cx="1371600" cy="513210"/>
          </a:xfrm>
        </p:spPr>
        <p:txBody>
          <a:bodyPr/>
          <a:lstStyle/>
          <a:p>
            <a:pPr marL="0" indent="0">
              <a:buNone/>
            </a:pPr>
            <a:r>
              <a:rPr lang="en-US" dirty="0"/>
              <a:t>Hence,</a:t>
            </a:r>
          </a:p>
        </p:txBody>
      </p:sp>
      <p:graphicFrame>
        <p:nvGraphicFramePr>
          <p:cNvPr id="25" name="Object 24" descr="f of x, y, and z = e to the x power cosine of y + x y z + start fraction z squared over 2 end fraction + C.">
            <a:extLst>
              <a:ext uri="{FF2B5EF4-FFF2-40B4-BE49-F238E27FC236}">
                <a16:creationId xmlns:a16="http://schemas.microsoft.com/office/drawing/2014/main" id="{1C155D37-E5BF-437E-B0F0-EA5B7E84DBAA}"/>
              </a:ext>
            </a:extLst>
          </p:cNvPr>
          <p:cNvGraphicFramePr>
            <a:graphicFrameLocks noChangeAspect="1"/>
          </p:cNvGraphicFramePr>
          <p:nvPr/>
        </p:nvGraphicFramePr>
        <p:xfrm>
          <a:off x="2209800" y="4321626"/>
          <a:ext cx="5178957" cy="907653"/>
        </p:xfrm>
        <a:graphic>
          <a:graphicData uri="http://schemas.openxmlformats.org/presentationml/2006/ole">
            <mc:AlternateContent xmlns:mc="http://schemas.openxmlformats.org/markup-compatibility/2006">
              <mc:Choice xmlns:v="urn:schemas-microsoft-com:vml" Requires="v">
                <p:oleObj spid="_x0000_s139279" name="Equation" r:id="rId5" imgW="4927320" imgH="863280" progId="Equation.DSMT4">
                  <p:embed/>
                </p:oleObj>
              </mc:Choice>
              <mc:Fallback>
                <p:oleObj name="Equation" r:id="rId5" imgW="4927320" imgH="863280" progId="Equation.DSMT4">
                  <p:embed/>
                  <p:pic>
                    <p:nvPicPr>
                      <p:cNvPr id="25" name="Object 24" descr="f of x, y, and z = e to the x power cosine of y + x y z + start fraction z squared over 2 end fraction + C.">
                        <a:extLst>
                          <a:ext uri="{FF2B5EF4-FFF2-40B4-BE49-F238E27FC236}">
                            <a16:creationId xmlns:a16="http://schemas.microsoft.com/office/drawing/2014/main" id="{1C155D37-E5BF-437E-B0F0-EA5B7E84DBAA}"/>
                          </a:ext>
                        </a:extLst>
                      </p:cNvPr>
                      <p:cNvPicPr/>
                      <p:nvPr/>
                    </p:nvPicPr>
                    <p:blipFill>
                      <a:blip r:embed="rId6"/>
                      <a:stretch>
                        <a:fillRect/>
                      </a:stretch>
                    </p:blipFill>
                    <p:spPr>
                      <a:xfrm>
                        <a:off x="2209800" y="4321626"/>
                        <a:ext cx="5178957" cy="907653"/>
                      </a:xfrm>
                      <a:prstGeom prst="rect">
                        <a:avLst/>
                      </a:prstGeom>
                    </p:spPr>
                  </p:pic>
                </p:oleObj>
              </mc:Fallback>
            </mc:AlternateContent>
          </a:graphicData>
        </a:graphic>
      </p:graphicFrame>
      <p:sp>
        <p:nvSpPr>
          <p:cNvPr id="27" name="Content Placeholder 26"/>
          <p:cNvSpPr>
            <a:spLocks noGrp="1"/>
          </p:cNvSpPr>
          <p:nvPr>
            <p:ph idx="1"/>
          </p:nvPr>
        </p:nvSpPr>
        <p:spPr>
          <a:xfrm>
            <a:off x="468086" y="5301848"/>
            <a:ext cx="7913914" cy="946551"/>
          </a:xfrm>
        </p:spPr>
        <p:txBody>
          <a:bodyPr/>
          <a:lstStyle/>
          <a:p>
            <a:pPr marL="0" indent="0">
              <a:buNone/>
            </a:pPr>
            <a:r>
              <a:rPr lang="en-US" dirty="0"/>
              <a:t>We found infinitely many potential functions of </a:t>
            </a:r>
            <a:r>
              <a:rPr lang="en-US" b="1" dirty="0"/>
              <a:t>F</a:t>
            </a:r>
            <a:r>
              <a:rPr lang="en-US" dirty="0"/>
              <a:t>, one for each value of </a:t>
            </a:r>
            <a:r>
              <a:rPr lang="en-US" i="1" dirty="0"/>
              <a:t>C</a:t>
            </a:r>
            <a:r>
              <a:rPr lang="en-US" dirty="0"/>
              <a:t>.</a:t>
            </a:r>
            <a:endParaRPr lang="en-US" b="1" dirty="0"/>
          </a:p>
        </p:txBody>
      </p:sp>
    </p:spTree>
    <p:extLst>
      <p:ext uri="{BB962C8B-B14F-4D97-AF65-F5344CB8AC3E}">
        <p14:creationId xmlns:p14="http://schemas.microsoft.com/office/powerpoint/2010/main" val="3887323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Finding Potentials for Conservative Fields </a:t>
            </a:r>
            <a:r>
              <a:rPr lang="en-US" sz="2000" b="0" dirty="0"/>
              <a:t>(6 of 6)</a:t>
            </a:r>
            <a:endParaRPr lang="en-IN" sz="3400" dirty="0"/>
          </a:p>
        </p:txBody>
      </p:sp>
      <p:sp>
        <p:nvSpPr>
          <p:cNvPr id="3" name="Content Placeholder 2"/>
          <p:cNvSpPr>
            <a:spLocks noGrp="1"/>
          </p:cNvSpPr>
          <p:nvPr>
            <p:ph idx="1"/>
          </p:nvPr>
        </p:nvSpPr>
        <p:spPr>
          <a:xfrm>
            <a:off x="457200" y="1600200"/>
            <a:ext cx="3505200" cy="515039"/>
          </a:xfrm>
        </p:spPr>
        <p:txBody>
          <a:bodyPr/>
          <a:lstStyle/>
          <a:p>
            <a:pPr marL="0" indent="0">
              <a:buNone/>
            </a:pPr>
            <a:r>
              <a:rPr lang="en-US" b="1" dirty="0"/>
              <a:t>Example: </a:t>
            </a:r>
            <a:r>
              <a:rPr lang="en-US" dirty="0"/>
              <a:t>Show that</a:t>
            </a:r>
            <a:endParaRPr lang="en-IN" dirty="0"/>
          </a:p>
        </p:txBody>
      </p:sp>
      <p:graphicFrame>
        <p:nvGraphicFramePr>
          <p:cNvPr id="22" name="Object 21" descr="F = left parenthesis 2 x minus 3 right parenthesis, i minus z j + left parenthesis cosine of z right parenthesis, k">
            <a:extLst>
              <a:ext uri="{FF2B5EF4-FFF2-40B4-BE49-F238E27FC236}">
                <a16:creationId xmlns:a16="http://schemas.microsoft.com/office/drawing/2014/main" id="{EB42E0D2-156A-48D8-BACD-9899962ABC90}"/>
              </a:ext>
            </a:extLst>
          </p:cNvPr>
          <p:cNvGraphicFramePr>
            <a:graphicFrameLocks noChangeAspect="1"/>
          </p:cNvGraphicFramePr>
          <p:nvPr/>
        </p:nvGraphicFramePr>
        <p:xfrm>
          <a:off x="4034970" y="1589314"/>
          <a:ext cx="3828316" cy="437522"/>
        </p:xfrm>
        <a:graphic>
          <a:graphicData uri="http://schemas.openxmlformats.org/presentationml/2006/ole">
            <mc:AlternateContent xmlns:mc="http://schemas.openxmlformats.org/markup-compatibility/2006">
              <mc:Choice xmlns:v="urn:schemas-microsoft-com:vml" Requires="v">
                <p:oleObj spid="_x0000_s140302" name="Equation" r:id="rId3" imgW="4000320" imgH="457200" progId="Equation.DSMT4">
                  <p:embed/>
                </p:oleObj>
              </mc:Choice>
              <mc:Fallback>
                <p:oleObj name="Equation" r:id="rId3" imgW="4000320" imgH="457200" progId="Equation.DSMT4">
                  <p:embed/>
                  <p:pic>
                    <p:nvPicPr>
                      <p:cNvPr id="22" name="Object 21" descr="F = left parenthesis 2 x minus 3 right parenthesis, i minus z j + left parenthesis cosine of z right parenthesis, k">
                        <a:extLst>
                          <a:ext uri="{FF2B5EF4-FFF2-40B4-BE49-F238E27FC236}">
                            <a16:creationId xmlns:a16="http://schemas.microsoft.com/office/drawing/2014/main" id="{EB42E0D2-156A-48D8-BACD-9899962ABC90}"/>
                          </a:ext>
                        </a:extLst>
                      </p:cNvPr>
                      <p:cNvPicPr/>
                      <p:nvPr/>
                    </p:nvPicPr>
                    <p:blipFill>
                      <a:blip r:embed="rId4"/>
                      <a:stretch>
                        <a:fillRect/>
                      </a:stretch>
                    </p:blipFill>
                    <p:spPr>
                      <a:xfrm>
                        <a:off x="4034970" y="1589314"/>
                        <a:ext cx="3828316" cy="437522"/>
                      </a:xfrm>
                      <a:prstGeom prst="rect">
                        <a:avLst/>
                      </a:prstGeom>
                    </p:spPr>
                  </p:pic>
                </p:oleObj>
              </mc:Fallback>
            </mc:AlternateContent>
          </a:graphicData>
        </a:graphic>
      </p:graphicFrame>
      <p:sp>
        <p:nvSpPr>
          <p:cNvPr id="24" name="Content Placeholder 23"/>
          <p:cNvSpPr>
            <a:spLocks noGrp="1"/>
          </p:cNvSpPr>
          <p:nvPr>
            <p:ph idx="1"/>
          </p:nvPr>
        </p:nvSpPr>
        <p:spPr>
          <a:xfrm>
            <a:off x="8062686" y="1571172"/>
            <a:ext cx="395514" cy="457200"/>
          </a:xfrm>
        </p:spPr>
        <p:txBody>
          <a:bodyPr/>
          <a:lstStyle/>
          <a:p>
            <a:pPr marL="0" indent="0">
              <a:buNone/>
            </a:pPr>
            <a:r>
              <a:rPr lang="en-US" dirty="0"/>
              <a:t>is</a:t>
            </a:r>
            <a:endParaRPr lang="en-IN" dirty="0"/>
          </a:p>
        </p:txBody>
      </p:sp>
      <p:sp>
        <p:nvSpPr>
          <p:cNvPr id="26" name="Content Placeholder 25"/>
          <p:cNvSpPr>
            <a:spLocks noGrp="1"/>
          </p:cNvSpPr>
          <p:nvPr>
            <p:ph idx="1"/>
          </p:nvPr>
        </p:nvSpPr>
        <p:spPr>
          <a:xfrm>
            <a:off x="460828" y="2160419"/>
            <a:ext cx="2968172" cy="516679"/>
          </a:xfrm>
        </p:spPr>
        <p:txBody>
          <a:bodyPr/>
          <a:lstStyle/>
          <a:p>
            <a:pPr marL="0" indent="0">
              <a:buNone/>
            </a:pPr>
            <a:r>
              <a:rPr lang="en-US" dirty="0"/>
              <a:t>not conservative.</a:t>
            </a:r>
          </a:p>
        </p:txBody>
      </p:sp>
      <p:sp>
        <p:nvSpPr>
          <p:cNvPr id="28" name="Content Placeholder 27"/>
          <p:cNvSpPr>
            <a:spLocks noGrp="1"/>
          </p:cNvSpPr>
          <p:nvPr>
            <p:ph idx="1"/>
          </p:nvPr>
        </p:nvSpPr>
        <p:spPr>
          <a:xfrm>
            <a:off x="457200" y="2788526"/>
            <a:ext cx="8229599" cy="915352"/>
          </a:xfrm>
        </p:spPr>
        <p:txBody>
          <a:bodyPr/>
          <a:lstStyle/>
          <a:p>
            <a:pPr marL="0" indent="0">
              <a:buNone/>
            </a:pPr>
            <a:r>
              <a:rPr lang="en-US" b="1" dirty="0"/>
              <a:t>Solution: </a:t>
            </a:r>
            <a:r>
              <a:rPr lang="en-US" dirty="0"/>
              <a:t>We apply the Component Test and find immediately that</a:t>
            </a:r>
          </a:p>
        </p:txBody>
      </p:sp>
      <p:graphicFrame>
        <p:nvGraphicFramePr>
          <p:cNvPr id="29" name="Object 28" descr="start fraction partial derivative of P over partial derivative of y end fraction = start fraction partial derivative of over partial derivative of y end fraction left parenthesis cosine of z right parenthesis = 0, start fraction partial derivative of N over partial derivative of z end fraction = start fraction partial derivative of over partial derivative of z end fraction left parenthesis negative z right parenthesis = negative 1.">
            <a:extLst>
              <a:ext uri="{FF2B5EF4-FFF2-40B4-BE49-F238E27FC236}">
                <a16:creationId xmlns:a16="http://schemas.microsoft.com/office/drawing/2014/main" id="{445F50D6-4E21-4DDD-9043-259112041E49}"/>
              </a:ext>
            </a:extLst>
          </p:cNvPr>
          <p:cNvGraphicFramePr>
            <a:graphicFrameLocks noChangeAspect="1"/>
          </p:cNvGraphicFramePr>
          <p:nvPr/>
        </p:nvGraphicFramePr>
        <p:xfrm>
          <a:off x="1682192" y="3870906"/>
          <a:ext cx="5779615" cy="897927"/>
        </p:xfrm>
        <a:graphic>
          <a:graphicData uri="http://schemas.openxmlformats.org/presentationml/2006/ole">
            <mc:AlternateContent xmlns:mc="http://schemas.openxmlformats.org/markup-compatibility/2006">
              <mc:Choice xmlns:v="urn:schemas-microsoft-com:vml" Requires="v">
                <p:oleObj spid="_x0000_s140303" name="Equation" r:id="rId5" imgW="5803560" imgH="901440" progId="Equation.DSMT4">
                  <p:embed/>
                </p:oleObj>
              </mc:Choice>
              <mc:Fallback>
                <p:oleObj name="Equation" r:id="rId5" imgW="5803560" imgH="901440" progId="Equation.DSMT4">
                  <p:embed/>
                  <p:pic>
                    <p:nvPicPr>
                      <p:cNvPr id="29" name="Object 28" descr="start fraction partial derivative of P over partial derivative of y end fraction = start fraction partial derivative of over partial derivative of y end fraction left parenthesis cosine of z right parenthesis = 0, start fraction partial derivative of N over partial derivative of z end fraction = start fraction partial derivative of over partial derivative of z end fraction left parenthesis negative z right parenthesis = negative 1.">
                        <a:extLst>
                          <a:ext uri="{FF2B5EF4-FFF2-40B4-BE49-F238E27FC236}">
                            <a16:creationId xmlns:a16="http://schemas.microsoft.com/office/drawing/2014/main" id="{445F50D6-4E21-4DDD-9043-259112041E49}"/>
                          </a:ext>
                        </a:extLst>
                      </p:cNvPr>
                      <p:cNvPicPr/>
                      <p:nvPr/>
                    </p:nvPicPr>
                    <p:blipFill>
                      <a:blip r:embed="rId6"/>
                      <a:stretch>
                        <a:fillRect/>
                      </a:stretch>
                    </p:blipFill>
                    <p:spPr>
                      <a:xfrm>
                        <a:off x="1682192" y="3870906"/>
                        <a:ext cx="5779615" cy="897927"/>
                      </a:xfrm>
                      <a:prstGeom prst="rect">
                        <a:avLst/>
                      </a:prstGeom>
                    </p:spPr>
                  </p:pic>
                </p:oleObj>
              </mc:Fallback>
            </mc:AlternateContent>
          </a:graphicData>
        </a:graphic>
      </p:graphicFrame>
      <p:sp>
        <p:nvSpPr>
          <p:cNvPr id="31" name="Content Placeholder 30"/>
          <p:cNvSpPr>
            <a:spLocks noGrp="1"/>
          </p:cNvSpPr>
          <p:nvPr>
            <p:ph idx="1"/>
          </p:nvPr>
        </p:nvSpPr>
        <p:spPr>
          <a:xfrm>
            <a:off x="457199" y="4953000"/>
            <a:ext cx="8229599" cy="990600"/>
          </a:xfrm>
        </p:spPr>
        <p:txBody>
          <a:bodyPr/>
          <a:lstStyle/>
          <a:p>
            <a:pPr marL="0" indent="0">
              <a:buNone/>
            </a:pPr>
            <a:r>
              <a:rPr lang="en-US" dirty="0"/>
              <a:t>The two are unequal, so </a:t>
            </a:r>
            <a:r>
              <a:rPr lang="en-US" b="1" dirty="0"/>
              <a:t>F </a:t>
            </a:r>
            <a:r>
              <a:rPr lang="en-US" dirty="0"/>
              <a:t>is not conservative. No further testing is required.</a:t>
            </a:r>
          </a:p>
        </p:txBody>
      </p:sp>
    </p:spTree>
    <p:extLst>
      <p:ext uri="{BB962C8B-B14F-4D97-AF65-F5344CB8AC3E}">
        <p14:creationId xmlns:p14="http://schemas.microsoft.com/office/powerpoint/2010/main" val="273931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Line Integrals of Scalar Functions </a:t>
            </a:r>
            <a:r>
              <a:rPr lang="en-IN" sz="2000" b="0" dirty="0"/>
              <a:t>(5 of 6)</a:t>
            </a:r>
            <a:endParaRPr lang="en-IN" sz="2000" dirty="0"/>
          </a:p>
        </p:txBody>
      </p:sp>
      <p:sp>
        <p:nvSpPr>
          <p:cNvPr id="3" name="Content Placeholder 2"/>
          <p:cNvSpPr>
            <a:spLocks noGrp="1"/>
          </p:cNvSpPr>
          <p:nvPr>
            <p:ph idx="1"/>
          </p:nvPr>
        </p:nvSpPr>
        <p:spPr>
          <a:xfrm>
            <a:off x="457199" y="1600200"/>
            <a:ext cx="2819401" cy="470971"/>
          </a:xfrm>
        </p:spPr>
        <p:txBody>
          <a:bodyPr/>
          <a:lstStyle/>
          <a:p>
            <a:pPr marL="0" indent="0">
              <a:buNone/>
            </a:pPr>
            <a:r>
              <a:rPr lang="en-US" sz="2400" b="1" dirty="0"/>
              <a:t>Example: </a:t>
            </a:r>
            <a:r>
              <a:rPr lang="en-US" sz="2400" dirty="0"/>
              <a:t>Integrate</a:t>
            </a:r>
            <a:endParaRPr lang="en-IN" sz="2400" dirty="0"/>
          </a:p>
        </p:txBody>
      </p:sp>
      <p:graphicFrame>
        <p:nvGraphicFramePr>
          <p:cNvPr id="22" name="Object 21" descr="f of x, y, and z = x minus 3 y squared + z&#10;">
            <a:extLst>
              <a:ext uri="{FF2B5EF4-FFF2-40B4-BE49-F238E27FC236}">
                <a16:creationId xmlns:a16="http://schemas.microsoft.com/office/drawing/2014/main" id="{D5826A5B-58AA-4757-855A-E66CBF5E981C}"/>
              </a:ext>
            </a:extLst>
          </p:cNvPr>
          <p:cNvGraphicFramePr>
            <a:graphicFrameLocks noChangeAspect="1"/>
          </p:cNvGraphicFramePr>
          <p:nvPr/>
        </p:nvGraphicFramePr>
        <p:xfrm>
          <a:off x="3200400" y="1616153"/>
          <a:ext cx="3120593" cy="431989"/>
        </p:xfrm>
        <a:graphic>
          <a:graphicData uri="http://schemas.openxmlformats.org/presentationml/2006/ole">
            <mc:AlternateContent xmlns:mc="http://schemas.openxmlformats.org/markup-compatibility/2006">
              <mc:Choice xmlns:v="urn:schemas-microsoft-com:vml" Requires="v">
                <p:oleObj spid="_x0000_s87054" name="Equation" r:id="rId3" imgW="3377880" imgH="469800" progId="Equation.DSMT4">
                  <p:embed/>
                </p:oleObj>
              </mc:Choice>
              <mc:Fallback>
                <p:oleObj name="Equation" r:id="rId3" imgW="3377880" imgH="469800" progId="Equation.DSMT4">
                  <p:embed/>
                  <p:pic>
                    <p:nvPicPr>
                      <p:cNvPr id="22" name="Object 21" descr="f of x, y, and z = x minus 3 y squared + z&#10;">
                        <a:extLst>
                          <a:ext uri="{FF2B5EF4-FFF2-40B4-BE49-F238E27FC236}">
                            <a16:creationId xmlns:a16="http://schemas.microsoft.com/office/drawing/2014/main" id="{D5826A5B-58AA-4757-855A-E66CBF5E981C}"/>
                          </a:ext>
                        </a:extLst>
                      </p:cNvPr>
                      <p:cNvPicPr/>
                      <p:nvPr/>
                    </p:nvPicPr>
                    <p:blipFill>
                      <a:blip r:embed="rId4"/>
                      <a:stretch>
                        <a:fillRect/>
                      </a:stretch>
                    </p:blipFill>
                    <p:spPr>
                      <a:xfrm>
                        <a:off x="3200400" y="1616153"/>
                        <a:ext cx="3120593" cy="431989"/>
                      </a:xfrm>
                      <a:prstGeom prst="rect">
                        <a:avLst/>
                      </a:prstGeom>
                    </p:spPr>
                  </p:pic>
                </p:oleObj>
              </mc:Fallback>
            </mc:AlternateContent>
          </a:graphicData>
        </a:graphic>
      </p:graphicFrame>
      <p:sp>
        <p:nvSpPr>
          <p:cNvPr id="24" name="Content Placeholder 23"/>
          <p:cNvSpPr>
            <a:spLocks noGrp="1"/>
          </p:cNvSpPr>
          <p:nvPr>
            <p:ph idx="1"/>
          </p:nvPr>
        </p:nvSpPr>
        <p:spPr>
          <a:xfrm>
            <a:off x="6470981" y="1583275"/>
            <a:ext cx="1426029" cy="498914"/>
          </a:xfrm>
        </p:spPr>
        <p:txBody>
          <a:bodyPr/>
          <a:lstStyle/>
          <a:p>
            <a:pPr marL="0" indent="0">
              <a:buNone/>
            </a:pPr>
            <a:r>
              <a:rPr lang="en-US" sz="2400" dirty="0"/>
              <a:t>over the</a:t>
            </a:r>
            <a:endParaRPr lang="en-IN" sz="2400" dirty="0"/>
          </a:p>
        </p:txBody>
      </p:sp>
      <p:sp>
        <p:nvSpPr>
          <p:cNvPr id="26" name="Content Placeholder 25"/>
          <p:cNvSpPr>
            <a:spLocks noGrp="1"/>
          </p:cNvSpPr>
          <p:nvPr>
            <p:ph idx="1"/>
          </p:nvPr>
        </p:nvSpPr>
        <p:spPr>
          <a:xfrm>
            <a:off x="428170" y="2206276"/>
            <a:ext cx="8022506" cy="536924"/>
          </a:xfrm>
        </p:spPr>
        <p:txBody>
          <a:bodyPr/>
          <a:lstStyle/>
          <a:p>
            <a:pPr marL="0" indent="0">
              <a:buNone/>
            </a:pPr>
            <a:r>
              <a:rPr lang="en-US" sz="2400" dirty="0"/>
              <a:t>line segment </a:t>
            </a:r>
            <a:r>
              <a:rPr lang="en-US" sz="2400" i="1" dirty="0"/>
              <a:t>C </a:t>
            </a:r>
            <a:r>
              <a:rPr lang="en-US" sz="2400" dirty="0"/>
              <a:t>joining the origin to the point (1, 1, 1).</a:t>
            </a:r>
          </a:p>
        </p:txBody>
      </p:sp>
      <p:sp>
        <p:nvSpPr>
          <p:cNvPr id="28" name="Content Placeholder 27"/>
          <p:cNvSpPr>
            <a:spLocks noGrp="1"/>
          </p:cNvSpPr>
          <p:nvPr>
            <p:ph idx="1"/>
          </p:nvPr>
        </p:nvSpPr>
        <p:spPr>
          <a:xfrm>
            <a:off x="457200" y="2919582"/>
            <a:ext cx="8022506" cy="1347617"/>
          </a:xfrm>
        </p:spPr>
        <p:txBody>
          <a:bodyPr/>
          <a:lstStyle/>
          <a:p>
            <a:pPr marL="0" indent="0">
              <a:buNone/>
            </a:pPr>
            <a:r>
              <a:rPr lang="en-US" sz="2400" b="1" dirty="0"/>
              <a:t>Solution: </a:t>
            </a:r>
            <a:r>
              <a:rPr lang="en-US" sz="2400" dirty="0"/>
              <a:t>Since any choice of parametrization will give the same answer, we choose the simplest parametrization we can think of:</a:t>
            </a:r>
            <a:endParaRPr lang="en-IN" sz="2400" dirty="0"/>
          </a:p>
        </p:txBody>
      </p:sp>
      <p:graphicFrame>
        <p:nvGraphicFramePr>
          <p:cNvPr id="29" name="Object 28" descr="r of t = t i + t j + t k, 0 is less than or equal to t, and t is less than or equal to 1.">
            <a:extLst>
              <a:ext uri="{FF2B5EF4-FFF2-40B4-BE49-F238E27FC236}">
                <a16:creationId xmlns:a16="http://schemas.microsoft.com/office/drawing/2014/main" id="{2008E7D1-4153-47A2-8183-6F593B81FD64}"/>
              </a:ext>
            </a:extLst>
          </p:cNvPr>
          <p:cNvGraphicFramePr>
            <a:graphicFrameLocks noChangeAspect="1"/>
          </p:cNvGraphicFramePr>
          <p:nvPr/>
        </p:nvGraphicFramePr>
        <p:xfrm>
          <a:off x="2590800" y="4648200"/>
          <a:ext cx="4013200" cy="457200"/>
        </p:xfrm>
        <a:graphic>
          <a:graphicData uri="http://schemas.openxmlformats.org/presentationml/2006/ole">
            <mc:AlternateContent xmlns:mc="http://schemas.openxmlformats.org/markup-compatibility/2006">
              <mc:Choice xmlns:v="urn:schemas-microsoft-com:vml" Requires="v">
                <p:oleObj spid="_x0000_s87055" name="Equation" r:id="rId5" imgW="4012920" imgH="457200" progId="Equation.DSMT4">
                  <p:embed/>
                </p:oleObj>
              </mc:Choice>
              <mc:Fallback>
                <p:oleObj name="Equation" r:id="rId5" imgW="4012920" imgH="457200" progId="Equation.DSMT4">
                  <p:embed/>
                  <p:pic>
                    <p:nvPicPr>
                      <p:cNvPr id="29" name="Object 28" descr="r of t = t i + t j + t k, 0 is less than or equal to t, and t is less than or equal to 1.">
                        <a:extLst>
                          <a:ext uri="{FF2B5EF4-FFF2-40B4-BE49-F238E27FC236}">
                            <a16:creationId xmlns:a16="http://schemas.microsoft.com/office/drawing/2014/main" id="{2008E7D1-4153-47A2-8183-6F593B81FD64}"/>
                          </a:ext>
                        </a:extLst>
                      </p:cNvPr>
                      <p:cNvPicPr/>
                      <p:nvPr/>
                    </p:nvPicPr>
                    <p:blipFill>
                      <a:blip r:embed="rId6"/>
                      <a:stretch>
                        <a:fillRect/>
                      </a:stretch>
                    </p:blipFill>
                    <p:spPr>
                      <a:xfrm>
                        <a:off x="2590800" y="4648200"/>
                        <a:ext cx="4013200" cy="457200"/>
                      </a:xfrm>
                      <a:prstGeom prst="rect">
                        <a:avLst/>
                      </a:prstGeom>
                    </p:spPr>
                  </p:pic>
                </p:oleObj>
              </mc:Fallback>
            </mc:AlternateContent>
          </a:graphicData>
        </a:graphic>
      </p:graphicFrame>
    </p:spTree>
    <p:extLst>
      <p:ext uri="{BB962C8B-B14F-4D97-AF65-F5344CB8AC3E}">
        <p14:creationId xmlns:p14="http://schemas.microsoft.com/office/powerpoint/2010/main" val="2231626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Differential Forms </a:t>
            </a:r>
            <a:r>
              <a:rPr lang="en-US" sz="2000" b="0" dirty="0"/>
              <a:t>(1 of 5)</a:t>
            </a:r>
            <a:endParaRPr lang="en-IN" sz="2000" b="0" dirty="0"/>
          </a:p>
        </p:txBody>
      </p:sp>
      <p:sp>
        <p:nvSpPr>
          <p:cNvPr id="3" name="Content Placeholder 2"/>
          <p:cNvSpPr>
            <a:spLocks noGrp="1"/>
          </p:cNvSpPr>
          <p:nvPr>
            <p:ph idx="1"/>
          </p:nvPr>
        </p:nvSpPr>
        <p:spPr>
          <a:xfrm>
            <a:off x="457200" y="1600200"/>
            <a:ext cx="4648200" cy="457199"/>
          </a:xfrm>
        </p:spPr>
        <p:txBody>
          <a:bodyPr/>
          <a:lstStyle/>
          <a:p>
            <a:pPr marL="0" indent="0">
              <a:buNone/>
            </a:pPr>
            <a:r>
              <a:rPr lang="en-US" b="1" dirty="0"/>
              <a:t>Definitions: </a:t>
            </a:r>
            <a:r>
              <a:rPr lang="en-US" dirty="0"/>
              <a:t>Any expression</a:t>
            </a:r>
            <a:endParaRPr lang="en-IN" dirty="0"/>
          </a:p>
        </p:txBody>
      </p:sp>
      <p:graphicFrame>
        <p:nvGraphicFramePr>
          <p:cNvPr id="22" name="Object 21" descr="M left parenthesis x, y, z right parenthesis, d x + N left parenthesis x, y, z right parenthesis&#10;"/>
          <p:cNvGraphicFramePr>
            <a:graphicFrameLocks noChangeAspect="1"/>
          </p:cNvGraphicFramePr>
          <p:nvPr/>
        </p:nvGraphicFramePr>
        <p:xfrm>
          <a:off x="5221514" y="1649185"/>
          <a:ext cx="3465286" cy="393700"/>
        </p:xfrm>
        <a:graphic>
          <a:graphicData uri="http://schemas.openxmlformats.org/presentationml/2006/ole">
            <mc:AlternateContent xmlns:mc="http://schemas.openxmlformats.org/markup-compatibility/2006">
              <mc:Choice xmlns:v="urn:schemas-microsoft-com:vml" Requires="v">
                <p:oleObj spid="_x0000_s141332" name="Equation" r:id="rId3" imgW="3466800" imgH="393480" progId="Equation.DSMT4">
                  <p:embed/>
                </p:oleObj>
              </mc:Choice>
              <mc:Fallback>
                <p:oleObj name="Equation" r:id="rId3" imgW="3466800" imgH="393480" progId="Equation.DSMT4">
                  <p:embed/>
                  <p:pic>
                    <p:nvPicPr>
                      <p:cNvPr id="22" name="Object 21" descr="M left parenthesis x, y, z right parenthesis, d x + N left parenthesis x, y, z right parenthesis&#10;"/>
                      <p:cNvPicPr/>
                      <p:nvPr/>
                    </p:nvPicPr>
                    <p:blipFill>
                      <a:blip r:embed="rId4"/>
                      <a:stretch>
                        <a:fillRect/>
                      </a:stretch>
                    </p:blipFill>
                    <p:spPr>
                      <a:xfrm>
                        <a:off x="5221514" y="1649185"/>
                        <a:ext cx="3465286" cy="393700"/>
                      </a:xfrm>
                      <a:prstGeom prst="rect">
                        <a:avLst/>
                      </a:prstGeom>
                    </p:spPr>
                  </p:pic>
                </p:oleObj>
              </mc:Fallback>
            </mc:AlternateContent>
          </a:graphicData>
        </a:graphic>
      </p:graphicFrame>
      <p:graphicFrame>
        <p:nvGraphicFramePr>
          <p:cNvPr id="23" name="Object 22" descr="d y + P left parenthesis x, y, z right parenthesis d z&#10;"/>
          <p:cNvGraphicFramePr>
            <a:graphicFrameLocks noChangeAspect="1"/>
          </p:cNvGraphicFramePr>
          <p:nvPr/>
        </p:nvGraphicFramePr>
        <p:xfrm>
          <a:off x="457200" y="2148097"/>
          <a:ext cx="2336800" cy="393700"/>
        </p:xfrm>
        <a:graphic>
          <a:graphicData uri="http://schemas.openxmlformats.org/presentationml/2006/ole">
            <mc:AlternateContent xmlns:mc="http://schemas.openxmlformats.org/markup-compatibility/2006">
              <mc:Choice xmlns:v="urn:schemas-microsoft-com:vml" Requires="v">
                <p:oleObj spid="_x0000_s141333" name="Equation" r:id="rId5" imgW="2336760" imgH="393480" progId="Equation.DSMT4">
                  <p:embed/>
                </p:oleObj>
              </mc:Choice>
              <mc:Fallback>
                <p:oleObj name="Equation" r:id="rId5" imgW="2336760" imgH="393480" progId="Equation.DSMT4">
                  <p:embed/>
                  <p:pic>
                    <p:nvPicPr>
                      <p:cNvPr id="23" name="Object 22" descr="d y + P left parenthesis x, y, z right parenthesis d z&#10;"/>
                      <p:cNvPicPr/>
                      <p:nvPr/>
                    </p:nvPicPr>
                    <p:blipFill>
                      <a:blip r:embed="rId6"/>
                      <a:stretch>
                        <a:fillRect/>
                      </a:stretch>
                    </p:blipFill>
                    <p:spPr>
                      <a:xfrm>
                        <a:off x="457200" y="2148097"/>
                        <a:ext cx="2336800" cy="393700"/>
                      </a:xfrm>
                      <a:prstGeom prst="rect">
                        <a:avLst/>
                      </a:prstGeom>
                    </p:spPr>
                  </p:pic>
                </p:oleObj>
              </mc:Fallback>
            </mc:AlternateContent>
          </a:graphicData>
        </a:graphic>
      </p:graphicFrame>
      <p:sp>
        <p:nvSpPr>
          <p:cNvPr id="25" name="Content Placeholder 24"/>
          <p:cNvSpPr>
            <a:spLocks noGrp="1"/>
          </p:cNvSpPr>
          <p:nvPr>
            <p:ph idx="1"/>
          </p:nvPr>
        </p:nvSpPr>
        <p:spPr>
          <a:xfrm>
            <a:off x="2971800" y="2139931"/>
            <a:ext cx="5715000" cy="493100"/>
          </a:xfrm>
        </p:spPr>
        <p:txBody>
          <a:bodyPr/>
          <a:lstStyle/>
          <a:p>
            <a:pPr marL="0" indent="0">
              <a:buNone/>
            </a:pPr>
            <a:r>
              <a:rPr lang="en-US" dirty="0"/>
              <a:t>is a </a:t>
            </a:r>
            <a:r>
              <a:rPr lang="en-US" b="1" dirty="0"/>
              <a:t>differential form</a:t>
            </a:r>
            <a:r>
              <a:rPr lang="en-US" dirty="0"/>
              <a:t>. A differential</a:t>
            </a:r>
            <a:endParaRPr lang="en-IN" dirty="0"/>
          </a:p>
        </p:txBody>
      </p:sp>
      <p:sp>
        <p:nvSpPr>
          <p:cNvPr id="27" name="Content Placeholder 26"/>
          <p:cNvSpPr>
            <a:spLocks noGrp="1"/>
          </p:cNvSpPr>
          <p:nvPr>
            <p:ph idx="1"/>
          </p:nvPr>
        </p:nvSpPr>
        <p:spPr>
          <a:xfrm>
            <a:off x="457200" y="2712363"/>
            <a:ext cx="6553200" cy="496119"/>
          </a:xfrm>
        </p:spPr>
        <p:txBody>
          <a:bodyPr/>
          <a:lstStyle/>
          <a:p>
            <a:pPr marL="0" indent="0">
              <a:buNone/>
            </a:pPr>
            <a:r>
              <a:rPr lang="en-US" dirty="0"/>
              <a:t>form is </a:t>
            </a:r>
            <a:r>
              <a:rPr lang="en-US" b="1" dirty="0"/>
              <a:t>exact </a:t>
            </a:r>
            <a:r>
              <a:rPr lang="en-US" dirty="0"/>
              <a:t>on a domain </a:t>
            </a:r>
            <a:r>
              <a:rPr lang="en-US" i="1" dirty="0"/>
              <a:t>D </a:t>
            </a:r>
            <a:r>
              <a:rPr lang="en-US" dirty="0"/>
              <a:t>in space if</a:t>
            </a:r>
          </a:p>
        </p:txBody>
      </p:sp>
      <p:graphicFrame>
        <p:nvGraphicFramePr>
          <p:cNvPr id="28" name="Object 27" descr="M d x + N d y + P d z = start fraction partial derivative of f over partial derivative of x end fraction d x + start fraction partial derivative of f over partial derivative of y end fraction d y + start fraction partial derivative of f over partial derivative of z end fraction d z = d f">
            <a:extLst>
              <a:ext uri="{FF2B5EF4-FFF2-40B4-BE49-F238E27FC236}">
                <a16:creationId xmlns:a16="http://schemas.microsoft.com/office/drawing/2014/main" id="{33C74661-4684-4884-9166-A4CBD88207C9}"/>
              </a:ext>
            </a:extLst>
          </p:cNvPr>
          <p:cNvGraphicFramePr>
            <a:graphicFrameLocks noChangeAspect="1"/>
          </p:cNvGraphicFramePr>
          <p:nvPr/>
        </p:nvGraphicFramePr>
        <p:xfrm>
          <a:off x="1066800" y="3361852"/>
          <a:ext cx="6952234" cy="910717"/>
        </p:xfrm>
        <a:graphic>
          <a:graphicData uri="http://schemas.openxmlformats.org/presentationml/2006/ole">
            <mc:AlternateContent xmlns:mc="http://schemas.openxmlformats.org/markup-compatibility/2006">
              <mc:Choice xmlns:v="urn:schemas-microsoft-com:vml" Requires="v">
                <p:oleObj spid="_x0000_s141334" name="Equation" r:id="rId7" imgW="6883200" imgH="901440" progId="Equation.DSMT4">
                  <p:embed/>
                </p:oleObj>
              </mc:Choice>
              <mc:Fallback>
                <p:oleObj name="Equation" r:id="rId7" imgW="6883200" imgH="901440" progId="Equation.DSMT4">
                  <p:embed/>
                  <p:pic>
                    <p:nvPicPr>
                      <p:cNvPr id="28" name="Object 27" descr="M d x + N d y + P d z = start fraction partial derivative of f over partial derivative of x end fraction d x + start fraction partial derivative of f over partial derivative of y end fraction d y + start fraction partial derivative of f over partial derivative of z end fraction d z = d f">
                        <a:extLst>
                          <a:ext uri="{FF2B5EF4-FFF2-40B4-BE49-F238E27FC236}">
                            <a16:creationId xmlns:a16="http://schemas.microsoft.com/office/drawing/2014/main" id="{33C74661-4684-4884-9166-A4CBD88207C9}"/>
                          </a:ext>
                        </a:extLst>
                      </p:cNvPr>
                      <p:cNvPicPr/>
                      <p:nvPr/>
                    </p:nvPicPr>
                    <p:blipFill>
                      <a:blip r:embed="rId8"/>
                      <a:stretch>
                        <a:fillRect/>
                      </a:stretch>
                    </p:blipFill>
                    <p:spPr>
                      <a:xfrm>
                        <a:off x="1066800" y="3361852"/>
                        <a:ext cx="6952234" cy="910717"/>
                      </a:xfrm>
                      <a:prstGeom prst="rect">
                        <a:avLst/>
                      </a:prstGeom>
                    </p:spPr>
                  </p:pic>
                </p:oleObj>
              </mc:Fallback>
            </mc:AlternateContent>
          </a:graphicData>
        </a:graphic>
      </p:graphicFrame>
      <p:sp>
        <p:nvSpPr>
          <p:cNvPr id="30" name="Content Placeholder 29"/>
          <p:cNvSpPr>
            <a:spLocks noGrp="1"/>
          </p:cNvSpPr>
          <p:nvPr>
            <p:ph idx="1"/>
          </p:nvPr>
        </p:nvSpPr>
        <p:spPr>
          <a:xfrm>
            <a:off x="457200" y="4561114"/>
            <a:ext cx="6553200" cy="544286"/>
          </a:xfrm>
        </p:spPr>
        <p:txBody>
          <a:bodyPr/>
          <a:lstStyle/>
          <a:p>
            <a:pPr marL="0" indent="0">
              <a:buNone/>
            </a:pPr>
            <a:r>
              <a:rPr lang="en-US" dirty="0"/>
              <a:t>for some scalar function </a:t>
            </a:r>
            <a:r>
              <a:rPr lang="en-US" i="1" dirty="0"/>
              <a:t>f </a:t>
            </a:r>
            <a:r>
              <a:rPr lang="en-US" dirty="0"/>
              <a:t>throughout </a:t>
            </a:r>
            <a:r>
              <a:rPr lang="en-US" i="1" dirty="0"/>
              <a:t>D</a:t>
            </a:r>
            <a:r>
              <a:rPr lang="en-US" dirty="0"/>
              <a:t>.</a:t>
            </a:r>
            <a:endParaRPr lang="en-IN" dirty="0"/>
          </a:p>
        </p:txBody>
      </p:sp>
    </p:spTree>
    <p:extLst>
      <p:ext uri="{BB962C8B-B14F-4D97-AF65-F5344CB8AC3E}">
        <p14:creationId xmlns:p14="http://schemas.microsoft.com/office/powerpoint/2010/main" val="8921171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Differential Forms </a:t>
            </a:r>
            <a:r>
              <a:rPr lang="en-US" sz="2000" b="0" dirty="0"/>
              <a:t>(2 of 5)</a:t>
            </a:r>
            <a:endParaRPr lang="en-IN" dirty="0"/>
          </a:p>
        </p:txBody>
      </p:sp>
      <p:sp>
        <p:nvSpPr>
          <p:cNvPr id="3" name="Content Placeholder 2"/>
          <p:cNvSpPr>
            <a:spLocks noGrp="1"/>
          </p:cNvSpPr>
          <p:nvPr>
            <p:ph idx="1"/>
          </p:nvPr>
        </p:nvSpPr>
        <p:spPr>
          <a:xfrm>
            <a:off x="457200" y="1600200"/>
            <a:ext cx="5943600" cy="481988"/>
          </a:xfrm>
        </p:spPr>
        <p:txBody>
          <a:bodyPr/>
          <a:lstStyle/>
          <a:p>
            <a:pPr marL="0" indent="0">
              <a:buNone/>
            </a:pPr>
            <a:r>
              <a:rPr lang="en-US" b="1" dirty="0"/>
              <a:t>Component Test for Exactness of</a:t>
            </a:r>
            <a:endParaRPr lang="en-IN" dirty="0"/>
          </a:p>
        </p:txBody>
      </p:sp>
      <p:graphicFrame>
        <p:nvGraphicFramePr>
          <p:cNvPr id="22" name="Object 21" descr="M d x + N d y + P d z"/>
          <p:cNvGraphicFramePr>
            <a:graphicFrameLocks noChangeAspect="1"/>
          </p:cNvGraphicFramePr>
          <p:nvPr/>
        </p:nvGraphicFramePr>
        <p:xfrm>
          <a:off x="457200" y="2203182"/>
          <a:ext cx="3009900" cy="393700"/>
        </p:xfrm>
        <a:graphic>
          <a:graphicData uri="http://schemas.openxmlformats.org/presentationml/2006/ole">
            <mc:AlternateContent xmlns:mc="http://schemas.openxmlformats.org/markup-compatibility/2006">
              <mc:Choice xmlns:v="urn:schemas-microsoft-com:vml" Requires="v">
                <p:oleObj spid="_x0000_s142362" name="Equation" r:id="rId3" imgW="3009600" imgH="393480" progId="Equation.DSMT4">
                  <p:embed/>
                </p:oleObj>
              </mc:Choice>
              <mc:Fallback>
                <p:oleObj name="Equation" r:id="rId3" imgW="3009600" imgH="393480" progId="Equation.DSMT4">
                  <p:embed/>
                  <p:pic>
                    <p:nvPicPr>
                      <p:cNvPr id="22" name="Object 21" descr="M d x + N d y + P d z"/>
                      <p:cNvPicPr/>
                      <p:nvPr/>
                    </p:nvPicPr>
                    <p:blipFill>
                      <a:blip r:embed="rId4"/>
                      <a:stretch>
                        <a:fillRect/>
                      </a:stretch>
                    </p:blipFill>
                    <p:spPr>
                      <a:xfrm>
                        <a:off x="457200" y="2203182"/>
                        <a:ext cx="3009900" cy="393700"/>
                      </a:xfrm>
                      <a:prstGeom prst="rect">
                        <a:avLst/>
                      </a:prstGeom>
                    </p:spPr>
                  </p:pic>
                </p:oleObj>
              </mc:Fallback>
            </mc:AlternateContent>
          </a:graphicData>
        </a:graphic>
      </p:graphicFrame>
      <p:sp>
        <p:nvSpPr>
          <p:cNvPr id="24" name="Content Placeholder 23"/>
          <p:cNvSpPr>
            <a:spLocks noGrp="1"/>
          </p:cNvSpPr>
          <p:nvPr>
            <p:ph idx="1"/>
          </p:nvPr>
        </p:nvSpPr>
        <p:spPr>
          <a:xfrm>
            <a:off x="457200" y="2775331"/>
            <a:ext cx="3352800" cy="496677"/>
          </a:xfrm>
        </p:spPr>
        <p:txBody>
          <a:bodyPr/>
          <a:lstStyle/>
          <a:p>
            <a:pPr marL="0" indent="0">
              <a:buNone/>
            </a:pPr>
            <a:r>
              <a:rPr lang="en-US" dirty="0"/>
              <a:t>The differential form</a:t>
            </a:r>
            <a:endParaRPr lang="en-IN" dirty="0"/>
          </a:p>
        </p:txBody>
      </p:sp>
      <p:graphicFrame>
        <p:nvGraphicFramePr>
          <p:cNvPr id="25" name="Object 24" descr="M d x + N d y + P d z"/>
          <p:cNvGraphicFramePr>
            <a:graphicFrameLocks noChangeAspect="1"/>
          </p:cNvGraphicFramePr>
          <p:nvPr/>
        </p:nvGraphicFramePr>
        <p:xfrm>
          <a:off x="3914775" y="2818099"/>
          <a:ext cx="2908300" cy="393700"/>
        </p:xfrm>
        <a:graphic>
          <a:graphicData uri="http://schemas.openxmlformats.org/presentationml/2006/ole">
            <mc:AlternateContent xmlns:mc="http://schemas.openxmlformats.org/markup-compatibility/2006">
              <mc:Choice xmlns:v="urn:schemas-microsoft-com:vml" Requires="v">
                <p:oleObj spid="_x0000_s142363" name="Equation" r:id="rId5" imgW="2908080" imgH="393480" progId="Equation.DSMT4">
                  <p:embed/>
                </p:oleObj>
              </mc:Choice>
              <mc:Fallback>
                <p:oleObj name="Equation" r:id="rId5" imgW="2908080" imgH="393480" progId="Equation.DSMT4">
                  <p:embed/>
                  <p:pic>
                    <p:nvPicPr>
                      <p:cNvPr id="25" name="Object 24" descr="M d x + N d y + P d z"/>
                      <p:cNvPicPr/>
                      <p:nvPr/>
                    </p:nvPicPr>
                    <p:blipFill>
                      <a:blip r:embed="rId6"/>
                      <a:stretch>
                        <a:fillRect/>
                      </a:stretch>
                    </p:blipFill>
                    <p:spPr>
                      <a:xfrm>
                        <a:off x="3914775" y="2818099"/>
                        <a:ext cx="2908300" cy="393700"/>
                      </a:xfrm>
                      <a:prstGeom prst="rect">
                        <a:avLst/>
                      </a:prstGeom>
                    </p:spPr>
                  </p:pic>
                </p:oleObj>
              </mc:Fallback>
            </mc:AlternateContent>
          </a:graphicData>
        </a:graphic>
      </p:graphicFrame>
      <p:sp>
        <p:nvSpPr>
          <p:cNvPr id="27" name="Content Placeholder 26"/>
          <p:cNvSpPr>
            <a:spLocks noGrp="1"/>
          </p:cNvSpPr>
          <p:nvPr>
            <p:ph idx="1"/>
          </p:nvPr>
        </p:nvSpPr>
        <p:spPr>
          <a:xfrm>
            <a:off x="6971392" y="2767447"/>
            <a:ext cx="1447800" cy="498911"/>
          </a:xfrm>
        </p:spPr>
        <p:txBody>
          <a:bodyPr/>
          <a:lstStyle/>
          <a:p>
            <a:pPr marL="0" indent="0">
              <a:buNone/>
            </a:pPr>
            <a:r>
              <a:rPr lang="en-US" dirty="0"/>
              <a:t>is exact</a:t>
            </a:r>
            <a:endParaRPr lang="en-IN" dirty="0"/>
          </a:p>
        </p:txBody>
      </p:sp>
      <p:sp>
        <p:nvSpPr>
          <p:cNvPr id="29" name="Content Placeholder 28"/>
          <p:cNvSpPr>
            <a:spLocks noGrp="1"/>
          </p:cNvSpPr>
          <p:nvPr>
            <p:ph idx="1"/>
          </p:nvPr>
        </p:nvSpPr>
        <p:spPr>
          <a:xfrm>
            <a:off x="457200" y="3331933"/>
            <a:ext cx="7961992" cy="490919"/>
          </a:xfrm>
        </p:spPr>
        <p:txBody>
          <a:bodyPr/>
          <a:lstStyle/>
          <a:p>
            <a:pPr marL="0" indent="0">
              <a:buNone/>
            </a:pPr>
            <a:r>
              <a:rPr lang="en-US" dirty="0"/>
              <a:t>on an open simply connected domain if and only if</a:t>
            </a:r>
          </a:p>
        </p:txBody>
      </p:sp>
      <p:graphicFrame>
        <p:nvGraphicFramePr>
          <p:cNvPr id="30" name="Object 29" descr="start fraction partial derivative of P over partial derivative of y end fraction = start fraction partial derivative of N over partial derivative of z end fraction, start fraction partial derivative of M over partial derivative of z end fraction = start fraction partial derivative of P over partial derivative of x end fraction, and start fraction partial derivative of N over partial derivative of x end fraction = start fraction partial derivative of M over partial derivative of y end fraction.">
            <a:extLst>
              <a:ext uri="{FF2B5EF4-FFF2-40B4-BE49-F238E27FC236}">
                <a16:creationId xmlns:a16="http://schemas.microsoft.com/office/drawing/2014/main" id="{3D05EA6B-FC07-4220-B0DA-AA11932A73EF}"/>
              </a:ext>
            </a:extLst>
          </p:cNvPr>
          <p:cNvGraphicFramePr>
            <a:graphicFrameLocks noChangeAspect="1"/>
          </p:cNvGraphicFramePr>
          <p:nvPr/>
        </p:nvGraphicFramePr>
        <p:xfrm>
          <a:off x="1600200" y="4001408"/>
          <a:ext cx="5862956" cy="906907"/>
        </p:xfrm>
        <a:graphic>
          <a:graphicData uri="http://schemas.openxmlformats.org/presentationml/2006/ole">
            <mc:AlternateContent xmlns:mc="http://schemas.openxmlformats.org/markup-compatibility/2006">
              <mc:Choice xmlns:v="urn:schemas-microsoft-com:vml" Requires="v">
                <p:oleObj spid="_x0000_s142364" name="Equation" r:id="rId7" imgW="5829120" imgH="901440" progId="Equation.DSMT4">
                  <p:embed/>
                </p:oleObj>
              </mc:Choice>
              <mc:Fallback>
                <p:oleObj name="Equation" r:id="rId7" imgW="5829120" imgH="901440" progId="Equation.DSMT4">
                  <p:embed/>
                  <p:pic>
                    <p:nvPicPr>
                      <p:cNvPr id="30" name="Object 29" descr="start fraction partial derivative of P over partial derivative of y end fraction = start fraction partial derivative of N over partial derivative of z end fraction, start fraction partial derivative of M over partial derivative of z end fraction = start fraction partial derivative of P over partial derivative of x end fraction, and start fraction partial derivative of N over partial derivative of x end fraction = start fraction partial derivative of M over partial derivative of y end fraction.">
                        <a:extLst>
                          <a:ext uri="{FF2B5EF4-FFF2-40B4-BE49-F238E27FC236}">
                            <a16:creationId xmlns:a16="http://schemas.microsoft.com/office/drawing/2014/main" id="{3D05EA6B-FC07-4220-B0DA-AA11932A73EF}"/>
                          </a:ext>
                        </a:extLst>
                      </p:cNvPr>
                      <p:cNvPicPr/>
                      <p:nvPr/>
                    </p:nvPicPr>
                    <p:blipFill>
                      <a:blip r:embed="rId8"/>
                      <a:stretch>
                        <a:fillRect/>
                      </a:stretch>
                    </p:blipFill>
                    <p:spPr>
                      <a:xfrm>
                        <a:off x="1600200" y="4001408"/>
                        <a:ext cx="5862956" cy="906907"/>
                      </a:xfrm>
                      <a:prstGeom prst="rect">
                        <a:avLst/>
                      </a:prstGeom>
                    </p:spPr>
                  </p:pic>
                </p:oleObj>
              </mc:Fallback>
            </mc:AlternateContent>
          </a:graphicData>
        </a:graphic>
      </p:graphicFrame>
      <p:sp>
        <p:nvSpPr>
          <p:cNvPr id="32" name="Content Placeholder 31"/>
          <p:cNvSpPr>
            <a:spLocks noGrp="1"/>
          </p:cNvSpPr>
          <p:nvPr>
            <p:ph idx="1"/>
          </p:nvPr>
        </p:nvSpPr>
        <p:spPr>
          <a:xfrm>
            <a:off x="457200" y="5063668"/>
            <a:ext cx="6514192" cy="498931"/>
          </a:xfrm>
        </p:spPr>
        <p:txBody>
          <a:bodyPr/>
          <a:lstStyle/>
          <a:p>
            <a:pPr marL="0" indent="0">
              <a:buNone/>
            </a:pPr>
            <a:r>
              <a:rPr lang="en-US" dirty="0"/>
              <a:t>This is equivalent to saying that the field</a:t>
            </a:r>
            <a:endParaRPr lang="en-IN" dirty="0"/>
          </a:p>
        </p:txBody>
      </p:sp>
      <p:graphicFrame>
        <p:nvGraphicFramePr>
          <p:cNvPr id="33" name="Object 32" descr="F = M i + N j + P k"/>
          <p:cNvGraphicFramePr>
            <a:graphicFrameLocks noChangeAspect="1"/>
          </p:cNvGraphicFramePr>
          <p:nvPr/>
        </p:nvGraphicFramePr>
        <p:xfrm>
          <a:off x="457200" y="5646377"/>
          <a:ext cx="2724150" cy="433070"/>
        </p:xfrm>
        <a:graphic>
          <a:graphicData uri="http://schemas.openxmlformats.org/presentationml/2006/ole">
            <mc:AlternateContent xmlns:mc="http://schemas.openxmlformats.org/markup-compatibility/2006">
              <mc:Choice xmlns:v="urn:schemas-microsoft-com:vml" Requires="v">
                <p:oleObj spid="_x0000_s142365" name="Equation" r:id="rId9" imgW="2476440" imgH="393480" progId="Equation.DSMT4">
                  <p:embed/>
                </p:oleObj>
              </mc:Choice>
              <mc:Fallback>
                <p:oleObj name="Equation" r:id="rId9" imgW="2476440" imgH="393480" progId="Equation.DSMT4">
                  <p:embed/>
                  <p:pic>
                    <p:nvPicPr>
                      <p:cNvPr id="33" name="Object 32" descr="F = M i + N j + P k"/>
                      <p:cNvPicPr/>
                      <p:nvPr/>
                    </p:nvPicPr>
                    <p:blipFill>
                      <a:blip r:embed="rId10"/>
                      <a:stretch>
                        <a:fillRect/>
                      </a:stretch>
                    </p:blipFill>
                    <p:spPr>
                      <a:xfrm>
                        <a:off x="457200" y="5646377"/>
                        <a:ext cx="2724150" cy="433070"/>
                      </a:xfrm>
                      <a:prstGeom prst="rect">
                        <a:avLst/>
                      </a:prstGeom>
                    </p:spPr>
                  </p:pic>
                </p:oleObj>
              </mc:Fallback>
            </mc:AlternateContent>
          </a:graphicData>
        </a:graphic>
      </p:graphicFrame>
      <p:sp>
        <p:nvSpPr>
          <p:cNvPr id="35" name="Content Placeholder 34"/>
          <p:cNvSpPr>
            <a:spLocks noGrp="1"/>
          </p:cNvSpPr>
          <p:nvPr>
            <p:ph idx="1"/>
          </p:nvPr>
        </p:nvSpPr>
        <p:spPr>
          <a:xfrm>
            <a:off x="3388678" y="5646376"/>
            <a:ext cx="2859722" cy="479001"/>
          </a:xfrm>
        </p:spPr>
        <p:txBody>
          <a:bodyPr/>
          <a:lstStyle/>
          <a:p>
            <a:pPr marL="0" indent="0">
              <a:buNone/>
            </a:pPr>
            <a:r>
              <a:rPr lang="en-US" dirty="0"/>
              <a:t>is conservative.</a:t>
            </a:r>
            <a:endParaRPr lang="en-IN" dirty="0"/>
          </a:p>
        </p:txBody>
      </p:sp>
    </p:spTree>
    <p:extLst>
      <p:ext uri="{BB962C8B-B14F-4D97-AF65-F5344CB8AC3E}">
        <p14:creationId xmlns:p14="http://schemas.microsoft.com/office/powerpoint/2010/main" val="1778615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Differential Forms </a:t>
            </a:r>
            <a:r>
              <a:rPr lang="en-US" sz="2000" b="0" dirty="0"/>
              <a:t>(3 of 5)</a:t>
            </a:r>
            <a:endParaRPr lang="en-IN" dirty="0"/>
          </a:p>
        </p:txBody>
      </p:sp>
      <p:sp>
        <p:nvSpPr>
          <p:cNvPr id="3" name="Content Placeholder 2"/>
          <p:cNvSpPr>
            <a:spLocks noGrp="1"/>
          </p:cNvSpPr>
          <p:nvPr>
            <p:ph idx="1"/>
          </p:nvPr>
        </p:nvSpPr>
        <p:spPr>
          <a:xfrm>
            <a:off x="457200" y="1600200"/>
            <a:ext cx="7848600" cy="812494"/>
          </a:xfrm>
        </p:spPr>
        <p:txBody>
          <a:bodyPr/>
          <a:lstStyle/>
          <a:p>
            <a:pPr marL="0" indent="0">
              <a:buNone/>
            </a:pPr>
            <a:r>
              <a:rPr lang="en-US" sz="2400" b="1" dirty="0"/>
              <a:t>Example: </a:t>
            </a:r>
            <a:r>
              <a:rPr lang="en-US" sz="2400" dirty="0"/>
              <a:t>Show that </a:t>
            </a:r>
            <a:r>
              <a:rPr lang="en-US" sz="2400" i="1" dirty="0"/>
              <a:t>y d</a:t>
            </a:r>
            <a:r>
              <a:rPr lang="en-US" sz="100" i="1" dirty="0"/>
              <a:t> </a:t>
            </a:r>
            <a:r>
              <a:rPr lang="en-US" sz="2400" i="1" dirty="0"/>
              <a:t>x </a:t>
            </a:r>
            <a:r>
              <a:rPr lang="en-US" sz="2400" dirty="0"/>
              <a:t>+ </a:t>
            </a:r>
            <a:r>
              <a:rPr lang="en-US" sz="2400" i="1" dirty="0"/>
              <a:t>x</a:t>
            </a:r>
            <a:r>
              <a:rPr lang="en-US" sz="100" i="1" dirty="0"/>
              <a:t> </a:t>
            </a:r>
            <a:r>
              <a:rPr lang="en-US" sz="2400" i="1" dirty="0"/>
              <a:t>d y </a:t>
            </a:r>
            <a:r>
              <a:rPr lang="en-US" sz="2400" dirty="0"/>
              <a:t>+ 4 </a:t>
            </a:r>
            <a:r>
              <a:rPr lang="en-US" sz="2400" i="1" dirty="0"/>
              <a:t>d z </a:t>
            </a:r>
            <a:r>
              <a:rPr lang="en-US" sz="2400" dirty="0"/>
              <a:t>is exact and evaluate the integral</a:t>
            </a:r>
          </a:p>
        </p:txBody>
      </p:sp>
      <p:graphicFrame>
        <p:nvGraphicFramePr>
          <p:cNvPr id="22" name="Object 21" descr="integral of start expression y d x + x d y + 4 d z end expression, from (1, 1, 1) to (2, 3, negative 1)">
            <a:extLst>
              <a:ext uri="{FF2B5EF4-FFF2-40B4-BE49-F238E27FC236}">
                <a16:creationId xmlns:a16="http://schemas.microsoft.com/office/drawing/2014/main" id="{2F25CCCD-F7BB-462C-8F9E-A8FD59734F42}"/>
              </a:ext>
            </a:extLst>
          </p:cNvPr>
          <p:cNvGraphicFramePr>
            <a:graphicFrameLocks noChangeAspect="1"/>
          </p:cNvGraphicFramePr>
          <p:nvPr/>
        </p:nvGraphicFramePr>
        <p:xfrm>
          <a:off x="3146911" y="2476234"/>
          <a:ext cx="2850177" cy="615571"/>
        </p:xfrm>
        <a:graphic>
          <a:graphicData uri="http://schemas.openxmlformats.org/presentationml/2006/ole">
            <mc:AlternateContent xmlns:mc="http://schemas.openxmlformats.org/markup-compatibility/2006">
              <mc:Choice xmlns:v="urn:schemas-microsoft-com:vml" Requires="v">
                <p:oleObj spid="_x0000_s143386" name="Equation" r:id="rId4" imgW="3416040" imgH="736560" progId="Equation.DSMT4">
                  <p:embed/>
                </p:oleObj>
              </mc:Choice>
              <mc:Fallback>
                <p:oleObj name="Equation" r:id="rId4" imgW="3416040" imgH="736560" progId="Equation.DSMT4">
                  <p:embed/>
                  <p:pic>
                    <p:nvPicPr>
                      <p:cNvPr id="22" name="Object 21" descr="integral of start expression y d x + x d y + 4 d z end expression, from (1, 1, 1) to (2, 3, negative 1)">
                        <a:extLst>
                          <a:ext uri="{FF2B5EF4-FFF2-40B4-BE49-F238E27FC236}">
                            <a16:creationId xmlns:a16="http://schemas.microsoft.com/office/drawing/2014/main" id="{2F25CCCD-F7BB-462C-8F9E-A8FD59734F42}"/>
                          </a:ext>
                        </a:extLst>
                      </p:cNvPr>
                      <p:cNvPicPr/>
                      <p:nvPr/>
                    </p:nvPicPr>
                    <p:blipFill>
                      <a:blip r:embed="rId5"/>
                      <a:stretch>
                        <a:fillRect/>
                      </a:stretch>
                    </p:blipFill>
                    <p:spPr>
                      <a:xfrm>
                        <a:off x="3146911" y="2476234"/>
                        <a:ext cx="2850177" cy="615571"/>
                      </a:xfrm>
                      <a:prstGeom prst="rect">
                        <a:avLst/>
                      </a:prstGeom>
                    </p:spPr>
                  </p:pic>
                </p:oleObj>
              </mc:Fallback>
            </mc:AlternateContent>
          </a:graphicData>
        </a:graphic>
      </p:graphicFrame>
      <p:sp>
        <p:nvSpPr>
          <p:cNvPr id="24" name="Content Placeholder 23"/>
          <p:cNvSpPr>
            <a:spLocks noGrp="1"/>
          </p:cNvSpPr>
          <p:nvPr>
            <p:ph idx="1"/>
          </p:nvPr>
        </p:nvSpPr>
        <p:spPr>
          <a:xfrm>
            <a:off x="457199" y="3165267"/>
            <a:ext cx="4155897" cy="416791"/>
          </a:xfrm>
        </p:spPr>
        <p:txBody>
          <a:bodyPr/>
          <a:lstStyle/>
          <a:p>
            <a:pPr marL="0" indent="0">
              <a:buNone/>
            </a:pPr>
            <a:r>
              <a:rPr lang="en-US" sz="2400" dirty="0"/>
              <a:t>over any path from (1, 1, 1) to</a:t>
            </a:r>
          </a:p>
        </p:txBody>
      </p:sp>
      <p:graphicFrame>
        <p:nvGraphicFramePr>
          <p:cNvPr id="4" name="Object 3" descr="(2, 3, negative 1).">
            <a:extLst>
              <a:ext uri="{FF2B5EF4-FFF2-40B4-BE49-F238E27FC236}">
                <a16:creationId xmlns:a16="http://schemas.microsoft.com/office/drawing/2014/main" id="{8AE1704A-8BB6-4484-8CFA-229159521348}"/>
              </a:ext>
            </a:extLst>
          </p:cNvPr>
          <p:cNvGraphicFramePr>
            <a:graphicFrameLocks noChangeAspect="1"/>
          </p:cNvGraphicFramePr>
          <p:nvPr/>
        </p:nvGraphicFramePr>
        <p:xfrm>
          <a:off x="4654191" y="3214430"/>
          <a:ext cx="1181100" cy="342900"/>
        </p:xfrm>
        <a:graphic>
          <a:graphicData uri="http://schemas.openxmlformats.org/presentationml/2006/ole">
            <mc:AlternateContent xmlns:mc="http://schemas.openxmlformats.org/markup-compatibility/2006">
              <mc:Choice xmlns:v="urn:schemas-microsoft-com:vml" Requires="v">
                <p:oleObj spid="_x0000_s143387" name="Equation" r:id="rId6" imgW="1180800" imgH="342720" progId="Equation.DSMT4">
                  <p:embed/>
                </p:oleObj>
              </mc:Choice>
              <mc:Fallback>
                <p:oleObj name="Equation" r:id="rId6" imgW="1180800" imgH="342720" progId="Equation.DSMT4">
                  <p:embed/>
                  <p:pic>
                    <p:nvPicPr>
                      <p:cNvPr id="4" name="Object 3" descr="(2, 3, negative 1).">
                        <a:extLst>
                          <a:ext uri="{FF2B5EF4-FFF2-40B4-BE49-F238E27FC236}">
                            <a16:creationId xmlns:a16="http://schemas.microsoft.com/office/drawing/2014/main" id="{8AE1704A-8BB6-4484-8CFA-229159521348}"/>
                          </a:ext>
                        </a:extLst>
                      </p:cNvPr>
                      <p:cNvPicPr/>
                      <p:nvPr/>
                    </p:nvPicPr>
                    <p:blipFill>
                      <a:blip r:embed="rId7"/>
                      <a:stretch>
                        <a:fillRect/>
                      </a:stretch>
                    </p:blipFill>
                    <p:spPr>
                      <a:xfrm>
                        <a:off x="4654191" y="3214430"/>
                        <a:ext cx="1181100" cy="342900"/>
                      </a:xfrm>
                      <a:prstGeom prst="rect">
                        <a:avLst/>
                      </a:prstGeom>
                    </p:spPr>
                  </p:pic>
                </p:oleObj>
              </mc:Fallback>
            </mc:AlternateContent>
          </a:graphicData>
        </a:graphic>
      </p:graphicFrame>
      <p:sp>
        <p:nvSpPr>
          <p:cNvPr id="26" name="Content Placeholder 25"/>
          <p:cNvSpPr>
            <a:spLocks noGrp="1"/>
          </p:cNvSpPr>
          <p:nvPr>
            <p:ph idx="1"/>
          </p:nvPr>
        </p:nvSpPr>
        <p:spPr>
          <a:xfrm>
            <a:off x="457201" y="3634244"/>
            <a:ext cx="8077200" cy="815044"/>
          </a:xfrm>
        </p:spPr>
        <p:txBody>
          <a:bodyPr/>
          <a:lstStyle/>
          <a:p>
            <a:pPr marL="0" indent="0">
              <a:buNone/>
            </a:pPr>
            <a:r>
              <a:rPr lang="en-US" sz="2400" b="1" dirty="0"/>
              <a:t>Solution: </a:t>
            </a:r>
            <a:r>
              <a:rPr lang="en-US" sz="2400" dirty="0"/>
              <a:t>We let </a:t>
            </a:r>
            <a:r>
              <a:rPr lang="en-US" sz="2400" i="1" dirty="0"/>
              <a:t>M </a:t>
            </a:r>
            <a:r>
              <a:rPr lang="en-US" sz="2400" dirty="0"/>
              <a:t>= </a:t>
            </a:r>
            <a:r>
              <a:rPr lang="en-US" sz="2400" i="1" dirty="0"/>
              <a:t>y</a:t>
            </a:r>
            <a:r>
              <a:rPr lang="en-US" sz="2400" dirty="0"/>
              <a:t>, </a:t>
            </a:r>
            <a:r>
              <a:rPr lang="en-US" sz="2400" i="1" dirty="0"/>
              <a:t>N </a:t>
            </a:r>
            <a:r>
              <a:rPr lang="en-US" sz="2400" dirty="0"/>
              <a:t>= </a:t>
            </a:r>
            <a:r>
              <a:rPr lang="en-US" sz="2400" i="1" dirty="0"/>
              <a:t>x</a:t>
            </a:r>
            <a:r>
              <a:rPr lang="en-US" sz="2400" dirty="0"/>
              <a:t>, </a:t>
            </a:r>
            <a:r>
              <a:rPr lang="en-US" sz="2400" i="1" dirty="0"/>
              <a:t>P </a:t>
            </a:r>
            <a:r>
              <a:rPr lang="en-US" sz="2400" dirty="0"/>
              <a:t>= 4 and apply the Test for Exactness:</a:t>
            </a:r>
          </a:p>
        </p:txBody>
      </p:sp>
      <p:graphicFrame>
        <p:nvGraphicFramePr>
          <p:cNvPr id="27" name="Object 26" descr="start fraction partial derivative of P over partial derivative of y end fraction = 0 = start fraction partial derivative of N over partial derivative of z end fraction, start fraction partial derivative of M over partial derivative of z end fraction = 0 = start fraction partial derivative of P over partial derivative of x end fraction, start fraction partial derivative of N over partial derivative of x end fraction = 1 = start fraction partial derivative of M over partial derivative of y end fraction.">
            <a:extLst>
              <a:ext uri="{FF2B5EF4-FFF2-40B4-BE49-F238E27FC236}">
                <a16:creationId xmlns:a16="http://schemas.microsoft.com/office/drawing/2014/main" id="{2052F7E8-5671-4D82-9F63-B228137EB1A9}"/>
              </a:ext>
            </a:extLst>
          </p:cNvPr>
          <p:cNvGraphicFramePr>
            <a:graphicFrameLocks noChangeAspect="1"/>
          </p:cNvGraphicFramePr>
          <p:nvPr/>
        </p:nvGraphicFramePr>
        <p:xfrm>
          <a:off x="1942892" y="4505654"/>
          <a:ext cx="5258216" cy="726330"/>
        </p:xfrm>
        <a:graphic>
          <a:graphicData uri="http://schemas.openxmlformats.org/presentationml/2006/ole">
            <mc:AlternateContent xmlns:mc="http://schemas.openxmlformats.org/markup-compatibility/2006">
              <mc:Choice xmlns:v="urn:schemas-microsoft-com:vml" Requires="v">
                <p:oleObj spid="_x0000_s143388" name="Equation" r:id="rId8" imgW="6527520" imgH="901440" progId="Equation.DSMT4">
                  <p:embed/>
                </p:oleObj>
              </mc:Choice>
              <mc:Fallback>
                <p:oleObj name="Equation" r:id="rId8" imgW="6527520" imgH="901440" progId="Equation.DSMT4">
                  <p:embed/>
                  <p:pic>
                    <p:nvPicPr>
                      <p:cNvPr id="27" name="Object 26" descr="start fraction partial derivative of P over partial derivative of y end fraction = 0 = start fraction partial derivative of N over partial derivative of z end fraction, start fraction partial derivative of M over partial derivative of z end fraction = 0 = start fraction partial derivative of P over partial derivative of x end fraction, start fraction partial derivative of N over partial derivative of x end fraction = 1 = start fraction partial derivative of M over partial derivative of y end fraction.">
                        <a:extLst>
                          <a:ext uri="{FF2B5EF4-FFF2-40B4-BE49-F238E27FC236}">
                            <a16:creationId xmlns:a16="http://schemas.microsoft.com/office/drawing/2014/main" id="{2052F7E8-5671-4D82-9F63-B228137EB1A9}"/>
                          </a:ext>
                        </a:extLst>
                      </p:cNvPr>
                      <p:cNvPicPr/>
                      <p:nvPr/>
                    </p:nvPicPr>
                    <p:blipFill>
                      <a:blip r:embed="rId9"/>
                      <a:stretch>
                        <a:fillRect/>
                      </a:stretch>
                    </p:blipFill>
                    <p:spPr>
                      <a:xfrm>
                        <a:off x="1942892" y="4505654"/>
                        <a:ext cx="5258216" cy="726330"/>
                      </a:xfrm>
                      <a:prstGeom prst="rect">
                        <a:avLst/>
                      </a:prstGeom>
                    </p:spPr>
                  </p:pic>
                </p:oleObj>
              </mc:Fallback>
            </mc:AlternateContent>
          </a:graphicData>
        </a:graphic>
      </p:graphicFrame>
      <p:sp>
        <p:nvSpPr>
          <p:cNvPr id="29" name="Content Placeholder 28"/>
          <p:cNvSpPr>
            <a:spLocks noGrp="1"/>
          </p:cNvSpPr>
          <p:nvPr>
            <p:ph idx="1"/>
          </p:nvPr>
        </p:nvSpPr>
        <p:spPr>
          <a:xfrm>
            <a:off x="457200" y="5332624"/>
            <a:ext cx="8077200" cy="429198"/>
          </a:xfrm>
        </p:spPr>
        <p:txBody>
          <a:bodyPr/>
          <a:lstStyle/>
          <a:p>
            <a:pPr marL="0" indent="0">
              <a:buNone/>
            </a:pPr>
            <a:r>
              <a:rPr lang="en-US" sz="2400" dirty="0"/>
              <a:t>These equalities tell us that </a:t>
            </a:r>
            <a:r>
              <a:rPr lang="en-US" sz="2400" i="1" dirty="0"/>
              <a:t>y d</a:t>
            </a:r>
            <a:r>
              <a:rPr lang="en-US" sz="100" i="1" dirty="0"/>
              <a:t> </a:t>
            </a:r>
            <a:r>
              <a:rPr lang="en-US" sz="2400" i="1" dirty="0"/>
              <a:t>x </a:t>
            </a:r>
            <a:r>
              <a:rPr lang="en-US" sz="2400" dirty="0"/>
              <a:t>+ </a:t>
            </a:r>
            <a:r>
              <a:rPr lang="en-US" sz="2400" i="1" dirty="0"/>
              <a:t>x d</a:t>
            </a:r>
            <a:r>
              <a:rPr lang="en-US" sz="100" i="1" dirty="0"/>
              <a:t> </a:t>
            </a:r>
            <a:r>
              <a:rPr lang="en-US" sz="2400" i="1" dirty="0"/>
              <a:t>y </a:t>
            </a:r>
            <a:r>
              <a:rPr lang="en-US" sz="2400" dirty="0"/>
              <a:t>+ 4 </a:t>
            </a:r>
            <a:r>
              <a:rPr lang="en-US" sz="2400" i="1" dirty="0"/>
              <a:t>d</a:t>
            </a:r>
            <a:r>
              <a:rPr lang="en-US" sz="100" i="1" dirty="0"/>
              <a:t> </a:t>
            </a:r>
            <a:r>
              <a:rPr lang="en-US" sz="2400" i="1" dirty="0"/>
              <a:t>z </a:t>
            </a:r>
            <a:r>
              <a:rPr lang="en-US" sz="2400" dirty="0"/>
              <a:t>is exact, so</a:t>
            </a:r>
            <a:endParaRPr lang="en-IN" sz="2400" dirty="0"/>
          </a:p>
        </p:txBody>
      </p:sp>
      <p:graphicFrame>
        <p:nvGraphicFramePr>
          <p:cNvPr id="30" name="Object 29" descr="y d x + x d y + 4 d z = d f">
            <a:extLst>
              <a:ext uri="{FF2B5EF4-FFF2-40B4-BE49-F238E27FC236}">
                <a16:creationId xmlns:a16="http://schemas.microsoft.com/office/drawing/2014/main" id="{B311CD4B-0922-4CBA-A433-85F45E10B0FD}"/>
              </a:ext>
            </a:extLst>
          </p:cNvPr>
          <p:cNvGraphicFramePr>
            <a:graphicFrameLocks noChangeAspect="1"/>
          </p:cNvGraphicFramePr>
          <p:nvPr/>
        </p:nvGraphicFramePr>
        <p:xfrm>
          <a:off x="2908765" y="5871822"/>
          <a:ext cx="3110634" cy="370884"/>
        </p:xfrm>
        <a:graphic>
          <a:graphicData uri="http://schemas.openxmlformats.org/presentationml/2006/ole">
            <mc:AlternateContent xmlns:mc="http://schemas.openxmlformats.org/markup-compatibility/2006">
              <mc:Choice xmlns:v="urn:schemas-microsoft-com:vml" Requires="v">
                <p:oleObj spid="_x0000_s143389" name="Equation" r:id="rId10" imgW="3301920" imgH="393480" progId="Equation.DSMT4">
                  <p:embed/>
                </p:oleObj>
              </mc:Choice>
              <mc:Fallback>
                <p:oleObj name="Equation" r:id="rId10" imgW="3301920" imgH="393480" progId="Equation.DSMT4">
                  <p:embed/>
                  <p:pic>
                    <p:nvPicPr>
                      <p:cNvPr id="30" name="Object 29" descr="y d x + x d y + 4 d z = d f">
                        <a:extLst>
                          <a:ext uri="{FF2B5EF4-FFF2-40B4-BE49-F238E27FC236}">
                            <a16:creationId xmlns:a16="http://schemas.microsoft.com/office/drawing/2014/main" id="{B311CD4B-0922-4CBA-A433-85F45E10B0FD}"/>
                          </a:ext>
                        </a:extLst>
                      </p:cNvPr>
                      <p:cNvPicPr/>
                      <p:nvPr/>
                    </p:nvPicPr>
                    <p:blipFill>
                      <a:blip r:embed="rId11"/>
                      <a:stretch>
                        <a:fillRect/>
                      </a:stretch>
                    </p:blipFill>
                    <p:spPr>
                      <a:xfrm>
                        <a:off x="2908765" y="5871822"/>
                        <a:ext cx="3110634" cy="370884"/>
                      </a:xfrm>
                      <a:prstGeom prst="rect">
                        <a:avLst/>
                      </a:prstGeom>
                    </p:spPr>
                  </p:pic>
                </p:oleObj>
              </mc:Fallback>
            </mc:AlternateContent>
          </a:graphicData>
        </a:graphic>
      </p:graphicFrame>
    </p:spTree>
    <p:extLst>
      <p:ext uri="{BB962C8B-B14F-4D97-AF65-F5344CB8AC3E}">
        <p14:creationId xmlns:p14="http://schemas.microsoft.com/office/powerpoint/2010/main" val="976062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Differential Forms </a:t>
            </a:r>
            <a:r>
              <a:rPr lang="en-US" sz="2000" b="0" dirty="0"/>
              <a:t>(4 of 5)</a:t>
            </a:r>
            <a:endParaRPr lang="en-IN" dirty="0"/>
          </a:p>
        </p:txBody>
      </p:sp>
      <p:sp>
        <p:nvSpPr>
          <p:cNvPr id="3" name="Content Placeholder 2"/>
          <p:cNvSpPr>
            <a:spLocks noGrp="1"/>
          </p:cNvSpPr>
          <p:nvPr>
            <p:ph idx="1"/>
          </p:nvPr>
        </p:nvSpPr>
        <p:spPr>
          <a:xfrm>
            <a:off x="457200" y="1600201"/>
            <a:ext cx="8077200" cy="877812"/>
          </a:xfrm>
        </p:spPr>
        <p:txBody>
          <a:bodyPr/>
          <a:lstStyle/>
          <a:p>
            <a:pPr marL="0" indent="0">
              <a:spcBef>
                <a:spcPts val="600"/>
              </a:spcBef>
              <a:buNone/>
            </a:pPr>
            <a:r>
              <a:rPr lang="en-US" sz="2400" b="1" dirty="0"/>
              <a:t>Solution (continued):</a:t>
            </a:r>
          </a:p>
          <a:p>
            <a:pPr marL="0" indent="0">
              <a:spcBef>
                <a:spcPts val="600"/>
              </a:spcBef>
              <a:buNone/>
            </a:pPr>
            <a:r>
              <a:rPr lang="en-US" sz="2400" dirty="0"/>
              <a:t>for some function </a:t>
            </a:r>
            <a:r>
              <a:rPr lang="en-US" sz="2400" i="1" dirty="0"/>
              <a:t>f</a:t>
            </a:r>
            <a:r>
              <a:rPr lang="en-US" sz="2400" dirty="0"/>
              <a:t>, and the integral’s value is</a:t>
            </a:r>
            <a:endParaRPr lang="en-IN" sz="2400" dirty="0"/>
          </a:p>
        </p:txBody>
      </p:sp>
      <p:graphicFrame>
        <p:nvGraphicFramePr>
          <p:cNvPr id="22" name="Object 21" descr="f (2, 3, negative 1) minus f (1, 1, 1)."/>
          <p:cNvGraphicFramePr>
            <a:graphicFrameLocks noChangeAspect="1"/>
          </p:cNvGraphicFramePr>
          <p:nvPr/>
        </p:nvGraphicFramePr>
        <p:xfrm>
          <a:off x="457200" y="2532743"/>
          <a:ext cx="3012314" cy="398843"/>
        </p:xfrm>
        <a:graphic>
          <a:graphicData uri="http://schemas.openxmlformats.org/presentationml/2006/ole">
            <mc:AlternateContent xmlns:mc="http://schemas.openxmlformats.org/markup-compatibility/2006">
              <mc:Choice xmlns:v="urn:schemas-microsoft-com:vml" Requires="v">
                <p:oleObj spid="_x0000_s144410" name="Equation" r:id="rId3" imgW="3644640" imgH="482400" progId="Equation.DSMT4">
                  <p:embed/>
                </p:oleObj>
              </mc:Choice>
              <mc:Fallback>
                <p:oleObj name="Equation" r:id="rId3" imgW="3644640" imgH="482400" progId="Equation.DSMT4">
                  <p:embed/>
                  <p:pic>
                    <p:nvPicPr>
                      <p:cNvPr id="22" name="Object 21" descr="f (2, 3, negative 1) minus f (1, 1, 1)."/>
                      <p:cNvPicPr/>
                      <p:nvPr/>
                    </p:nvPicPr>
                    <p:blipFill>
                      <a:blip r:embed="rId4"/>
                      <a:stretch>
                        <a:fillRect/>
                      </a:stretch>
                    </p:blipFill>
                    <p:spPr>
                      <a:xfrm>
                        <a:off x="457200" y="2532743"/>
                        <a:ext cx="3012314" cy="398843"/>
                      </a:xfrm>
                      <a:prstGeom prst="rect">
                        <a:avLst/>
                      </a:prstGeom>
                    </p:spPr>
                  </p:pic>
                </p:oleObj>
              </mc:Fallback>
            </mc:AlternateContent>
          </a:graphicData>
        </a:graphic>
      </p:graphicFrame>
      <p:sp>
        <p:nvSpPr>
          <p:cNvPr id="24" name="Content Placeholder 23"/>
          <p:cNvSpPr>
            <a:spLocks noGrp="1"/>
          </p:cNvSpPr>
          <p:nvPr>
            <p:ph idx="1"/>
          </p:nvPr>
        </p:nvSpPr>
        <p:spPr>
          <a:xfrm>
            <a:off x="457200" y="2986317"/>
            <a:ext cx="8077200" cy="457200"/>
          </a:xfrm>
        </p:spPr>
        <p:txBody>
          <a:bodyPr/>
          <a:lstStyle/>
          <a:p>
            <a:pPr marL="0" indent="0">
              <a:buNone/>
            </a:pPr>
            <a:r>
              <a:rPr lang="en-US" sz="2400" dirty="0"/>
              <a:t>We find </a:t>
            </a:r>
            <a:r>
              <a:rPr lang="en-US" sz="2400" i="1" dirty="0"/>
              <a:t>f</a:t>
            </a:r>
            <a:r>
              <a:rPr lang="en-US" sz="2400" dirty="0"/>
              <a:t> up to a constant by integrating the equations</a:t>
            </a:r>
          </a:p>
        </p:txBody>
      </p:sp>
      <p:graphicFrame>
        <p:nvGraphicFramePr>
          <p:cNvPr id="25" name="Object 24" descr="start fraction partial derivative of f over partial derivative of x end fraction = y, start fraction partial derivative of f over partial derivative of y end fraction = x, start fraction partial derivative of f over partial derivative of z end fraction = 4.">
            <a:extLst>
              <a:ext uri="{FF2B5EF4-FFF2-40B4-BE49-F238E27FC236}">
                <a16:creationId xmlns:a16="http://schemas.microsoft.com/office/drawing/2014/main" id="{7FB4B7D9-1768-46F5-8509-A234BA2F4B4C}"/>
              </a:ext>
            </a:extLst>
          </p:cNvPr>
          <p:cNvGraphicFramePr>
            <a:graphicFrameLocks noChangeAspect="1"/>
          </p:cNvGraphicFramePr>
          <p:nvPr/>
        </p:nvGraphicFramePr>
        <p:xfrm>
          <a:off x="3048394" y="3487522"/>
          <a:ext cx="3047212" cy="735891"/>
        </p:xfrm>
        <a:graphic>
          <a:graphicData uri="http://schemas.openxmlformats.org/presentationml/2006/ole">
            <mc:AlternateContent xmlns:mc="http://schemas.openxmlformats.org/markup-compatibility/2006">
              <mc:Choice xmlns:v="urn:schemas-microsoft-com:vml" Requires="v">
                <p:oleObj spid="_x0000_s144411" name="Equation" r:id="rId5" imgW="3733560" imgH="901440" progId="Equation.DSMT4">
                  <p:embed/>
                </p:oleObj>
              </mc:Choice>
              <mc:Fallback>
                <p:oleObj name="Equation" r:id="rId5" imgW="3733560" imgH="901440" progId="Equation.DSMT4">
                  <p:embed/>
                  <p:pic>
                    <p:nvPicPr>
                      <p:cNvPr id="25" name="Object 24" descr="start fraction partial derivative of f over partial derivative of x end fraction = y, start fraction partial derivative of f over partial derivative of y end fraction = x, start fraction partial derivative of f over partial derivative of z end fraction = 4.">
                        <a:extLst>
                          <a:ext uri="{FF2B5EF4-FFF2-40B4-BE49-F238E27FC236}">
                            <a16:creationId xmlns:a16="http://schemas.microsoft.com/office/drawing/2014/main" id="{7FB4B7D9-1768-46F5-8509-A234BA2F4B4C}"/>
                          </a:ext>
                        </a:extLst>
                      </p:cNvPr>
                      <p:cNvPicPr/>
                      <p:nvPr/>
                    </p:nvPicPr>
                    <p:blipFill>
                      <a:blip r:embed="rId6"/>
                      <a:stretch>
                        <a:fillRect/>
                      </a:stretch>
                    </p:blipFill>
                    <p:spPr>
                      <a:xfrm>
                        <a:off x="3048394" y="3487522"/>
                        <a:ext cx="3047212" cy="735891"/>
                      </a:xfrm>
                      <a:prstGeom prst="rect">
                        <a:avLst/>
                      </a:prstGeom>
                    </p:spPr>
                  </p:pic>
                </p:oleObj>
              </mc:Fallback>
            </mc:AlternateContent>
          </a:graphicData>
        </a:graphic>
      </p:graphicFrame>
      <p:sp>
        <p:nvSpPr>
          <p:cNvPr id="27" name="Content Placeholder 26"/>
          <p:cNvSpPr>
            <a:spLocks noGrp="1"/>
          </p:cNvSpPr>
          <p:nvPr>
            <p:ph idx="1"/>
          </p:nvPr>
        </p:nvSpPr>
        <p:spPr>
          <a:xfrm>
            <a:off x="457200" y="4282397"/>
            <a:ext cx="4572000" cy="432822"/>
          </a:xfrm>
        </p:spPr>
        <p:txBody>
          <a:bodyPr/>
          <a:lstStyle/>
          <a:p>
            <a:pPr marL="0" indent="0">
              <a:buNone/>
            </a:pPr>
            <a:r>
              <a:rPr lang="en-US" sz="2400" dirty="0"/>
              <a:t>From the first equation we get</a:t>
            </a:r>
          </a:p>
        </p:txBody>
      </p:sp>
      <p:graphicFrame>
        <p:nvGraphicFramePr>
          <p:cNvPr id="28" name="Object 27" descr="f of x, y, and z = x y + g of y and z.">
            <a:extLst>
              <a:ext uri="{FF2B5EF4-FFF2-40B4-BE49-F238E27FC236}">
                <a16:creationId xmlns:a16="http://schemas.microsoft.com/office/drawing/2014/main" id="{66E44880-988A-4401-8322-3E37F7C6FF6F}"/>
              </a:ext>
            </a:extLst>
          </p:cNvPr>
          <p:cNvGraphicFramePr>
            <a:graphicFrameLocks noChangeAspect="1"/>
          </p:cNvGraphicFramePr>
          <p:nvPr/>
        </p:nvGraphicFramePr>
        <p:xfrm>
          <a:off x="2952143" y="4746472"/>
          <a:ext cx="3221182" cy="415636"/>
        </p:xfrm>
        <a:graphic>
          <a:graphicData uri="http://schemas.openxmlformats.org/presentationml/2006/ole">
            <mc:AlternateContent xmlns:mc="http://schemas.openxmlformats.org/markup-compatibility/2006">
              <mc:Choice xmlns:v="urn:schemas-microsoft-com:vml" Requires="v">
                <p:oleObj spid="_x0000_s144412" name="Equation" r:id="rId7" imgW="3543120" imgH="457200" progId="Equation.DSMT4">
                  <p:embed/>
                </p:oleObj>
              </mc:Choice>
              <mc:Fallback>
                <p:oleObj name="Equation" r:id="rId7" imgW="3543120" imgH="457200" progId="Equation.DSMT4">
                  <p:embed/>
                  <p:pic>
                    <p:nvPicPr>
                      <p:cNvPr id="28" name="Object 27" descr="f of x, y, and z = x y + g of y and z.">
                        <a:extLst>
                          <a:ext uri="{FF2B5EF4-FFF2-40B4-BE49-F238E27FC236}">
                            <a16:creationId xmlns:a16="http://schemas.microsoft.com/office/drawing/2014/main" id="{66E44880-988A-4401-8322-3E37F7C6FF6F}"/>
                          </a:ext>
                        </a:extLst>
                      </p:cNvPr>
                      <p:cNvPicPr/>
                      <p:nvPr/>
                    </p:nvPicPr>
                    <p:blipFill>
                      <a:blip r:embed="rId8"/>
                      <a:stretch>
                        <a:fillRect/>
                      </a:stretch>
                    </p:blipFill>
                    <p:spPr>
                      <a:xfrm>
                        <a:off x="2952143" y="4746472"/>
                        <a:ext cx="3221182" cy="415636"/>
                      </a:xfrm>
                      <a:prstGeom prst="rect">
                        <a:avLst/>
                      </a:prstGeom>
                    </p:spPr>
                  </p:pic>
                </p:oleObj>
              </mc:Fallback>
            </mc:AlternateContent>
          </a:graphicData>
        </a:graphic>
      </p:graphicFrame>
      <p:sp>
        <p:nvSpPr>
          <p:cNvPr id="30" name="Content Placeholder 29"/>
          <p:cNvSpPr>
            <a:spLocks noGrp="1"/>
          </p:cNvSpPr>
          <p:nvPr>
            <p:ph idx="1"/>
          </p:nvPr>
        </p:nvSpPr>
        <p:spPr>
          <a:xfrm>
            <a:off x="457200" y="5213443"/>
            <a:ext cx="5105400" cy="408595"/>
          </a:xfrm>
        </p:spPr>
        <p:txBody>
          <a:bodyPr/>
          <a:lstStyle/>
          <a:p>
            <a:pPr marL="0" indent="0">
              <a:buNone/>
            </a:pPr>
            <a:r>
              <a:rPr lang="en-US" sz="2400" dirty="0"/>
              <a:t>The second equation tells us that</a:t>
            </a:r>
          </a:p>
        </p:txBody>
      </p:sp>
      <p:graphicFrame>
        <p:nvGraphicFramePr>
          <p:cNvPr id="31" name="Object 30" descr="start fraction partial derivative of f over partial derivative of y end fraction = x + start fraction partial derivative of g over partial derivative of y end fraction = x, or start fraction partial derivative of g over partial derivative of y end fraction = 0.">
            <a:extLst>
              <a:ext uri="{FF2B5EF4-FFF2-40B4-BE49-F238E27FC236}">
                <a16:creationId xmlns:a16="http://schemas.microsoft.com/office/drawing/2014/main" id="{C82A3656-21D3-4A2D-A9F7-EC4EBAD586FA}"/>
              </a:ext>
            </a:extLst>
          </p:cNvPr>
          <p:cNvGraphicFramePr>
            <a:graphicFrameLocks noChangeAspect="1"/>
          </p:cNvGraphicFramePr>
          <p:nvPr/>
        </p:nvGraphicFramePr>
        <p:xfrm>
          <a:off x="2894013" y="5668963"/>
          <a:ext cx="3354387" cy="708025"/>
        </p:xfrm>
        <a:graphic>
          <a:graphicData uri="http://schemas.openxmlformats.org/presentationml/2006/ole">
            <mc:AlternateContent xmlns:mc="http://schemas.openxmlformats.org/markup-compatibility/2006">
              <mc:Choice xmlns:v="urn:schemas-microsoft-com:vml" Requires="v">
                <p:oleObj spid="_x0000_s144413" name="Equation" r:id="rId9" imgW="4267080" imgH="901440" progId="Equation.DSMT4">
                  <p:embed/>
                </p:oleObj>
              </mc:Choice>
              <mc:Fallback>
                <p:oleObj name="Equation" r:id="rId9" imgW="4267080" imgH="901440" progId="Equation.DSMT4">
                  <p:embed/>
                  <p:pic>
                    <p:nvPicPr>
                      <p:cNvPr id="31" name="Object 30" descr="start fraction partial derivative of f over partial derivative of y end fraction = x + start fraction partial derivative of g over partial derivative of y end fraction = x, or start fraction partial derivative of g over partial derivative of y end fraction = 0.">
                        <a:extLst>
                          <a:ext uri="{FF2B5EF4-FFF2-40B4-BE49-F238E27FC236}">
                            <a16:creationId xmlns:a16="http://schemas.microsoft.com/office/drawing/2014/main" id="{C82A3656-21D3-4A2D-A9F7-EC4EBAD586FA}"/>
                          </a:ext>
                        </a:extLst>
                      </p:cNvPr>
                      <p:cNvPicPr/>
                      <p:nvPr/>
                    </p:nvPicPr>
                    <p:blipFill>
                      <a:blip r:embed="rId10"/>
                      <a:stretch>
                        <a:fillRect/>
                      </a:stretch>
                    </p:blipFill>
                    <p:spPr>
                      <a:xfrm>
                        <a:off x="2894013" y="5668963"/>
                        <a:ext cx="3354387" cy="708025"/>
                      </a:xfrm>
                      <a:prstGeom prst="rect">
                        <a:avLst/>
                      </a:prstGeom>
                    </p:spPr>
                  </p:pic>
                </p:oleObj>
              </mc:Fallback>
            </mc:AlternateContent>
          </a:graphicData>
        </a:graphic>
      </p:graphicFrame>
    </p:spTree>
    <p:extLst>
      <p:ext uri="{BB962C8B-B14F-4D97-AF65-F5344CB8AC3E}">
        <p14:creationId xmlns:p14="http://schemas.microsoft.com/office/powerpoint/2010/main" val="39626255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Differential Forms </a:t>
            </a:r>
            <a:r>
              <a:rPr lang="en-US" sz="2000" b="0" dirty="0"/>
              <a:t>(5 of 5)</a:t>
            </a:r>
            <a:endParaRPr lang="en-IN" dirty="0"/>
          </a:p>
        </p:txBody>
      </p:sp>
      <p:sp>
        <p:nvSpPr>
          <p:cNvPr id="3" name="Content Placeholder 2"/>
          <p:cNvSpPr>
            <a:spLocks noGrp="1"/>
          </p:cNvSpPr>
          <p:nvPr>
            <p:ph idx="1"/>
          </p:nvPr>
        </p:nvSpPr>
        <p:spPr>
          <a:xfrm>
            <a:off x="457200" y="1600201"/>
            <a:ext cx="8229600" cy="845048"/>
          </a:xfrm>
        </p:spPr>
        <p:txBody>
          <a:bodyPr/>
          <a:lstStyle/>
          <a:p>
            <a:pPr marL="0" indent="0">
              <a:spcBef>
                <a:spcPts val="600"/>
              </a:spcBef>
              <a:buNone/>
            </a:pPr>
            <a:r>
              <a:rPr lang="en-US" sz="2400" b="1" dirty="0"/>
              <a:t>Solution (concluded):</a:t>
            </a:r>
          </a:p>
          <a:p>
            <a:pPr marL="0" indent="0">
              <a:spcBef>
                <a:spcPts val="600"/>
              </a:spcBef>
              <a:buNone/>
            </a:pPr>
            <a:r>
              <a:rPr lang="en-US" sz="2400" dirty="0"/>
              <a:t>Hence, </a:t>
            </a:r>
            <a:r>
              <a:rPr lang="en-US" sz="2400" i="1" dirty="0"/>
              <a:t>g </a:t>
            </a:r>
            <a:r>
              <a:rPr lang="en-US" sz="2400" dirty="0"/>
              <a:t>is a function of </a:t>
            </a:r>
            <a:r>
              <a:rPr lang="en-US" sz="2400" i="1" dirty="0"/>
              <a:t>z </a:t>
            </a:r>
            <a:r>
              <a:rPr lang="en-US" sz="2400" dirty="0"/>
              <a:t>alone, and</a:t>
            </a:r>
          </a:p>
        </p:txBody>
      </p:sp>
      <p:graphicFrame>
        <p:nvGraphicFramePr>
          <p:cNvPr id="22" name="Object 21" descr="f of x, y, and z = x y + h of z. ">
            <a:extLst>
              <a:ext uri="{FF2B5EF4-FFF2-40B4-BE49-F238E27FC236}">
                <a16:creationId xmlns:a16="http://schemas.microsoft.com/office/drawing/2014/main" id="{A9C79E6F-DED8-4380-BAC0-73F5C79866F8}"/>
              </a:ext>
            </a:extLst>
          </p:cNvPr>
          <p:cNvGraphicFramePr>
            <a:graphicFrameLocks noChangeAspect="1"/>
          </p:cNvGraphicFramePr>
          <p:nvPr/>
        </p:nvGraphicFramePr>
        <p:xfrm>
          <a:off x="3278441" y="2547823"/>
          <a:ext cx="2587116" cy="372545"/>
        </p:xfrm>
        <a:graphic>
          <a:graphicData uri="http://schemas.openxmlformats.org/presentationml/2006/ole">
            <mc:AlternateContent xmlns:mc="http://schemas.openxmlformats.org/markup-compatibility/2006">
              <mc:Choice xmlns:v="urn:schemas-microsoft-com:vml" Requires="v">
                <p:oleObj spid="_x0000_s145440" name="Equation" r:id="rId3" imgW="3174840" imgH="457200" progId="Equation.DSMT4">
                  <p:embed/>
                </p:oleObj>
              </mc:Choice>
              <mc:Fallback>
                <p:oleObj name="Equation" r:id="rId3" imgW="3174840" imgH="457200" progId="Equation.DSMT4">
                  <p:embed/>
                  <p:pic>
                    <p:nvPicPr>
                      <p:cNvPr id="22" name="Object 21" descr="f of x, y, and z = x y + h of z. ">
                        <a:extLst>
                          <a:ext uri="{FF2B5EF4-FFF2-40B4-BE49-F238E27FC236}">
                            <a16:creationId xmlns:a16="http://schemas.microsoft.com/office/drawing/2014/main" id="{A9C79E6F-DED8-4380-BAC0-73F5C79866F8}"/>
                          </a:ext>
                        </a:extLst>
                      </p:cNvPr>
                      <p:cNvPicPr/>
                      <p:nvPr/>
                    </p:nvPicPr>
                    <p:blipFill>
                      <a:blip r:embed="rId4"/>
                      <a:stretch>
                        <a:fillRect/>
                      </a:stretch>
                    </p:blipFill>
                    <p:spPr>
                      <a:xfrm>
                        <a:off x="3278441" y="2547823"/>
                        <a:ext cx="2587116" cy="37254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936C572B-7811-4937-A873-4A7A87307B8A}"/>
              </a:ext>
            </a:extLst>
          </p:cNvPr>
          <p:cNvSpPr>
            <a:spLocks noGrp="1"/>
          </p:cNvSpPr>
          <p:nvPr>
            <p:ph idx="13"/>
          </p:nvPr>
        </p:nvSpPr>
        <p:spPr>
          <a:xfrm>
            <a:off x="457200" y="3024301"/>
            <a:ext cx="8229600" cy="413843"/>
          </a:xfrm>
        </p:spPr>
        <p:txBody>
          <a:bodyPr/>
          <a:lstStyle/>
          <a:p>
            <a:pPr marL="0" indent="0">
              <a:buNone/>
            </a:pPr>
            <a:r>
              <a:rPr lang="en-US" sz="2400" dirty="0"/>
              <a:t>The third Equation tells us that</a:t>
            </a:r>
          </a:p>
        </p:txBody>
      </p:sp>
      <p:graphicFrame>
        <p:nvGraphicFramePr>
          <p:cNvPr id="25" name="Object 24" descr="start fraction partial derivative of f over partial derivative of z end fraction = 0 + start fraction d h over d z end fraction = 4, or h of z= 4 z + C.">
            <a:extLst>
              <a:ext uri="{FF2B5EF4-FFF2-40B4-BE49-F238E27FC236}">
                <a16:creationId xmlns:a16="http://schemas.microsoft.com/office/drawing/2014/main" id="{9728F504-755E-4307-9136-0114BCA7F931}"/>
              </a:ext>
            </a:extLst>
          </p:cNvPr>
          <p:cNvGraphicFramePr>
            <a:graphicFrameLocks noChangeAspect="1"/>
          </p:cNvGraphicFramePr>
          <p:nvPr/>
        </p:nvGraphicFramePr>
        <p:xfrm>
          <a:off x="2605088" y="3490823"/>
          <a:ext cx="4232275" cy="666750"/>
        </p:xfrm>
        <a:graphic>
          <a:graphicData uri="http://schemas.openxmlformats.org/presentationml/2006/ole">
            <mc:AlternateContent xmlns:mc="http://schemas.openxmlformats.org/markup-compatibility/2006">
              <mc:Choice xmlns:v="urn:schemas-microsoft-com:vml" Requires="v">
                <p:oleObj spid="_x0000_s145441" name="Equation" r:id="rId5" imgW="5244840" imgH="825480" progId="Equation.DSMT4">
                  <p:embed/>
                </p:oleObj>
              </mc:Choice>
              <mc:Fallback>
                <p:oleObj name="Equation" r:id="rId5" imgW="5244840" imgH="825480" progId="Equation.DSMT4">
                  <p:embed/>
                  <p:pic>
                    <p:nvPicPr>
                      <p:cNvPr id="25" name="Object 24" descr="start fraction partial derivative of f over partial derivative of z end fraction = 0 + start fraction d h over d z end fraction = 4, or h of z= 4 z + C.">
                        <a:extLst>
                          <a:ext uri="{FF2B5EF4-FFF2-40B4-BE49-F238E27FC236}">
                            <a16:creationId xmlns:a16="http://schemas.microsoft.com/office/drawing/2014/main" id="{9728F504-755E-4307-9136-0114BCA7F931}"/>
                          </a:ext>
                        </a:extLst>
                      </p:cNvPr>
                      <p:cNvPicPr/>
                      <p:nvPr/>
                    </p:nvPicPr>
                    <p:blipFill>
                      <a:blip r:embed="rId6"/>
                      <a:stretch>
                        <a:fillRect/>
                      </a:stretch>
                    </p:blipFill>
                    <p:spPr>
                      <a:xfrm>
                        <a:off x="2605088" y="3490823"/>
                        <a:ext cx="4232275" cy="6667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C884E13-F97E-4332-918C-51F5ECA619D2}"/>
              </a:ext>
            </a:extLst>
          </p:cNvPr>
          <p:cNvSpPr>
            <a:spLocks noGrp="1"/>
          </p:cNvSpPr>
          <p:nvPr>
            <p:ph idx="14"/>
          </p:nvPr>
        </p:nvSpPr>
        <p:spPr>
          <a:xfrm>
            <a:off x="443753" y="4343400"/>
            <a:ext cx="1539159" cy="403261"/>
          </a:xfrm>
        </p:spPr>
        <p:txBody>
          <a:bodyPr/>
          <a:lstStyle/>
          <a:p>
            <a:pPr marL="0" indent="0">
              <a:buNone/>
            </a:pPr>
            <a:r>
              <a:rPr lang="en-US" sz="2400" dirty="0"/>
              <a:t>Therefore,</a:t>
            </a:r>
          </a:p>
        </p:txBody>
      </p:sp>
      <p:graphicFrame>
        <p:nvGraphicFramePr>
          <p:cNvPr id="28" name="Object 27" descr="f of x, y, and z = x y + 4 z + C.">
            <a:extLst>
              <a:ext uri="{FF2B5EF4-FFF2-40B4-BE49-F238E27FC236}">
                <a16:creationId xmlns:a16="http://schemas.microsoft.com/office/drawing/2014/main" id="{8AF47E11-BF8C-47FA-BCA2-423A5D392FCC}"/>
              </a:ext>
            </a:extLst>
          </p:cNvPr>
          <p:cNvGraphicFramePr>
            <a:graphicFrameLocks noChangeAspect="1"/>
          </p:cNvGraphicFramePr>
          <p:nvPr/>
        </p:nvGraphicFramePr>
        <p:xfrm>
          <a:off x="3169087" y="4510047"/>
          <a:ext cx="2805825" cy="374109"/>
        </p:xfrm>
        <a:graphic>
          <a:graphicData uri="http://schemas.openxmlformats.org/presentationml/2006/ole">
            <mc:AlternateContent xmlns:mc="http://schemas.openxmlformats.org/markup-compatibility/2006">
              <mc:Choice xmlns:v="urn:schemas-microsoft-com:vml" Requires="v">
                <p:oleObj spid="_x0000_s145442" name="Equation" r:id="rId7" imgW="3429000" imgH="457200" progId="Equation.DSMT4">
                  <p:embed/>
                </p:oleObj>
              </mc:Choice>
              <mc:Fallback>
                <p:oleObj name="Equation" r:id="rId7" imgW="3429000" imgH="457200" progId="Equation.DSMT4">
                  <p:embed/>
                  <p:pic>
                    <p:nvPicPr>
                      <p:cNvPr id="28" name="Object 27" descr="f of x, y, and z = x y + 4 z + C.">
                        <a:extLst>
                          <a:ext uri="{FF2B5EF4-FFF2-40B4-BE49-F238E27FC236}">
                            <a16:creationId xmlns:a16="http://schemas.microsoft.com/office/drawing/2014/main" id="{8AF47E11-BF8C-47FA-BCA2-423A5D392FCC}"/>
                          </a:ext>
                        </a:extLst>
                      </p:cNvPr>
                      <p:cNvPicPr/>
                      <p:nvPr/>
                    </p:nvPicPr>
                    <p:blipFill>
                      <a:blip r:embed="rId8"/>
                      <a:stretch>
                        <a:fillRect/>
                      </a:stretch>
                    </p:blipFill>
                    <p:spPr>
                      <a:xfrm>
                        <a:off x="3169087" y="4510047"/>
                        <a:ext cx="2805825" cy="374109"/>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74D7680-539F-4A51-AFDA-2CC110D67DB4}"/>
              </a:ext>
            </a:extLst>
          </p:cNvPr>
          <p:cNvSpPr>
            <a:spLocks noGrp="1"/>
          </p:cNvSpPr>
          <p:nvPr>
            <p:ph idx="15"/>
          </p:nvPr>
        </p:nvSpPr>
        <p:spPr>
          <a:xfrm>
            <a:off x="457200" y="5064304"/>
            <a:ext cx="8229600" cy="411822"/>
          </a:xfrm>
        </p:spPr>
        <p:txBody>
          <a:bodyPr/>
          <a:lstStyle/>
          <a:p>
            <a:pPr marL="0" indent="0">
              <a:buNone/>
            </a:pPr>
            <a:r>
              <a:rPr lang="en-US" sz="2400" dirty="0"/>
              <a:t>The value of the line integral is independent of the path</a:t>
            </a:r>
          </a:p>
        </p:txBody>
      </p:sp>
      <p:sp>
        <p:nvSpPr>
          <p:cNvPr id="7" name="Content Placeholder 6">
            <a:extLst>
              <a:ext uri="{FF2B5EF4-FFF2-40B4-BE49-F238E27FC236}">
                <a16:creationId xmlns:a16="http://schemas.microsoft.com/office/drawing/2014/main" id="{2AC839A3-22F7-4A0C-B8B0-94E03B45980E}"/>
              </a:ext>
            </a:extLst>
          </p:cNvPr>
          <p:cNvSpPr>
            <a:spLocks noGrp="1"/>
          </p:cNvSpPr>
          <p:nvPr>
            <p:ph idx="16"/>
          </p:nvPr>
        </p:nvSpPr>
        <p:spPr>
          <a:xfrm>
            <a:off x="443753" y="5537771"/>
            <a:ext cx="3059735" cy="452063"/>
          </a:xfrm>
        </p:spPr>
        <p:txBody>
          <a:bodyPr/>
          <a:lstStyle/>
          <a:p>
            <a:pPr marL="0" indent="0">
              <a:buNone/>
            </a:pPr>
            <a:r>
              <a:rPr lang="en-US" sz="2400" dirty="0"/>
              <a:t>taken from (1, 1, 1) to</a:t>
            </a:r>
          </a:p>
        </p:txBody>
      </p:sp>
      <p:graphicFrame>
        <p:nvGraphicFramePr>
          <p:cNvPr id="23" name="Object 22" descr="(2, 3, negative 1).">
            <a:extLst>
              <a:ext uri="{FF2B5EF4-FFF2-40B4-BE49-F238E27FC236}">
                <a16:creationId xmlns:a16="http://schemas.microsoft.com/office/drawing/2014/main" id="{EBA984EF-8FC2-45B2-A0B1-FE2A6A9AF846}"/>
              </a:ext>
            </a:extLst>
          </p:cNvPr>
          <p:cNvGraphicFramePr>
            <a:graphicFrameLocks noChangeAspect="1"/>
          </p:cNvGraphicFramePr>
          <p:nvPr/>
        </p:nvGraphicFramePr>
        <p:xfrm>
          <a:off x="3606800" y="5592352"/>
          <a:ext cx="1193800" cy="342900"/>
        </p:xfrm>
        <a:graphic>
          <a:graphicData uri="http://schemas.openxmlformats.org/presentationml/2006/ole">
            <mc:AlternateContent xmlns:mc="http://schemas.openxmlformats.org/markup-compatibility/2006">
              <mc:Choice xmlns:v="urn:schemas-microsoft-com:vml" Requires="v">
                <p:oleObj spid="_x0000_s145443" name="Equation" r:id="rId9" imgW="1193760" imgH="342720" progId="Equation.DSMT4">
                  <p:embed/>
                </p:oleObj>
              </mc:Choice>
              <mc:Fallback>
                <p:oleObj name="Equation" r:id="rId9" imgW="1193760" imgH="342720" progId="Equation.DSMT4">
                  <p:embed/>
                  <p:pic>
                    <p:nvPicPr>
                      <p:cNvPr id="23" name="Object 22" descr="(2, 3, negative 1).">
                        <a:extLst>
                          <a:ext uri="{FF2B5EF4-FFF2-40B4-BE49-F238E27FC236}">
                            <a16:creationId xmlns:a16="http://schemas.microsoft.com/office/drawing/2014/main" id="{EBA984EF-8FC2-45B2-A0B1-FE2A6A9AF846}"/>
                          </a:ext>
                        </a:extLst>
                      </p:cNvPr>
                      <p:cNvPicPr/>
                      <p:nvPr/>
                    </p:nvPicPr>
                    <p:blipFill>
                      <a:blip r:embed="rId10"/>
                      <a:stretch>
                        <a:fillRect/>
                      </a:stretch>
                    </p:blipFill>
                    <p:spPr>
                      <a:xfrm>
                        <a:off x="3606800" y="5592352"/>
                        <a:ext cx="1193800" cy="3429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D179D34-3F5D-43B2-B93B-37F6078DCB60}"/>
              </a:ext>
            </a:extLst>
          </p:cNvPr>
          <p:cNvSpPr>
            <a:spLocks noGrp="1"/>
          </p:cNvSpPr>
          <p:nvPr>
            <p:ph idx="17"/>
          </p:nvPr>
        </p:nvSpPr>
        <p:spPr>
          <a:xfrm>
            <a:off x="4931596" y="5537769"/>
            <a:ext cx="3755204" cy="431515"/>
          </a:xfrm>
        </p:spPr>
        <p:txBody>
          <a:bodyPr/>
          <a:lstStyle/>
          <a:p>
            <a:pPr marL="0" indent="0">
              <a:buNone/>
            </a:pPr>
            <a:r>
              <a:rPr lang="en-US" sz="2400" dirty="0"/>
              <a:t>and equals</a:t>
            </a:r>
          </a:p>
        </p:txBody>
      </p:sp>
      <p:graphicFrame>
        <p:nvGraphicFramePr>
          <p:cNvPr id="31" name="Object 30" descr="f (2, 3, negative 1) minus f (1, 1, 1) = 2 + C minus left parenthesis 5 + C right parenthesis = negative 3.">
            <a:extLst>
              <a:ext uri="{FF2B5EF4-FFF2-40B4-BE49-F238E27FC236}">
                <a16:creationId xmlns:a16="http://schemas.microsoft.com/office/drawing/2014/main" id="{9AE4717C-95BF-4D05-A170-AE2C271C4857}"/>
              </a:ext>
            </a:extLst>
          </p:cNvPr>
          <p:cNvGraphicFramePr>
            <a:graphicFrameLocks noChangeAspect="1"/>
          </p:cNvGraphicFramePr>
          <p:nvPr/>
        </p:nvGraphicFramePr>
        <p:xfrm>
          <a:off x="2041082" y="6059057"/>
          <a:ext cx="5061837" cy="358009"/>
        </p:xfrm>
        <a:graphic>
          <a:graphicData uri="http://schemas.openxmlformats.org/presentationml/2006/ole">
            <mc:AlternateContent xmlns:mc="http://schemas.openxmlformats.org/markup-compatibility/2006">
              <mc:Choice xmlns:v="urn:schemas-microsoft-com:vml" Requires="v">
                <p:oleObj spid="_x0000_s145444" name="Equation" r:id="rId11" imgW="6464160" imgH="457200" progId="Equation.DSMT4">
                  <p:embed/>
                </p:oleObj>
              </mc:Choice>
              <mc:Fallback>
                <p:oleObj name="Equation" r:id="rId11" imgW="6464160" imgH="457200" progId="Equation.DSMT4">
                  <p:embed/>
                  <p:pic>
                    <p:nvPicPr>
                      <p:cNvPr id="31" name="Object 30" descr="f (2, 3, negative 1) minus f (1, 1, 1) = 2 + C minus left parenthesis 5 + C right parenthesis = negative 3.">
                        <a:extLst>
                          <a:ext uri="{FF2B5EF4-FFF2-40B4-BE49-F238E27FC236}">
                            <a16:creationId xmlns:a16="http://schemas.microsoft.com/office/drawing/2014/main" id="{9AE4717C-95BF-4D05-A170-AE2C271C4857}"/>
                          </a:ext>
                        </a:extLst>
                      </p:cNvPr>
                      <p:cNvPicPr/>
                      <p:nvPr/>
                    </p:nvPicPr>
                    <p:blipFill>
                      <a:blip r:embed="rId12"/>
                      <a:stretch>
                        <a:fillRect/>
                      </a:stretch>
                    </p:blipFill>
                    <p:spPr>
                      <a:xfrm>
                        <a:off x="2041082" y="6059057"/>
                        <a:ext cx="5061837" cy="358009"/>
                      </a:xfrm>
                      <a:prstGeom prst="rect">
                        <a:avLst/>
                      </a:prstGeom>
                    </p:spPr>
                  </p:pic>
                </p:oleObj>
              </mc:Fallback>
            </mc:AlternateContent>
          </a:graphicData>
        </a:graphic>
      </p:graphicFrame>
    </p:spTree>
    <p:extLst>
      <p:ext uri="{BB962C8B-B14F-4D97-AF65-F5344CB8AC3E}">
        <p14:creationId xmlns:p14="http://schemas.microsoft.com/office/powerpoint/2010/main" val="3899014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674687" y="762000"/>
            <a:ext cx="7772400" cy="2838451"/>
          </a:xfrm>
        </p:spPr>
        <p:txBody>
          <a:bodyPr/>
          <a:lstStyle/>
          <a:p>
            <a:r>
              <a:rPr lang="en-US" altLang="en-US" dirty="0"/>
              <a:t>Section 16.4 </a:t>
            </a:r>
            <a:r>
              <a:rPr lang="en-US" dirty="0"/>
              <a:t>Green’s Theorem in the Plane</a:t>
            </a:r>
            <a:endParaRPr lang="en-IN" dirty="0"/>
          </a:p>
        </p:txBody>
      </p:sp>
    </p:spTree>
    <p:extLst>
      <p:ext uri="{BB962C8B-B14F-4D97-AF65-F5344CB8AC3E}">
        <p14:creationId xmlns:p14="http://schemas.microsoft.com/office/powerpoint/2010/main" val="28486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Spin Around an Axis: The k-Component of Curl </a:t>
            </a:r>
            <a:r>
              <a:rPr lang="en-US" sz="2000" b="0" dirty="0"/>
              <a:t>(1 of 9)</a:t>
            </a:r>
            <a:endParaRPr lang="en-IN" sz="2000" b="0" dirty="0"/>
          </a:p>
        </p:txBody>
      </p:sp>
      <p:pic>
        <p:nvPicPr>
          <p:cNvPr id="16" name="Content Placeholder 15" descr="An illustration of a rectangle with vectors running in a counterclockwise direction along the sides of the rectangle. For long description in Notes pane, press F6.">
            <a:extLst>
              <a:ext uri="{FF2B5EF4-FFF2-40B4-BE49-F238E27FC236}">
                <a16:creationId xmlns:a16="http://schemas.microsoft.com/office/drawing/2014/main" id="{CD4A9211-5E26-4670-9CB6-989DFB578CC1}"/>
              </a:ext>
            </a:extLst>
          </p:cNvPr>
          <p:cNvPicPr>
            <a:picLocks noGrp="1" noChangeAspect="1"/>
          </p:cNvPicPr>
          <p:nvPr>
            <p:ph idx="20"/>
          </p:nvPr>
        </p:nvPicPr>
        <p:blipFill>
          <a:blip r:embed="rId4">
            <a:extLst>
              <a:ext uri="{28A0092B-C50C-407E-A947-70E740481C1C}">
                <a14:useLocalDpi xmlns:a14="http://schemas.microsoft.com/office/drawing/2010/main" val="0"/>
              </a:ext>
            </a:extLst>
          </a:blip>
          <a:stretch>
            <a:fillRect/>
          </a:stretch>
        </p:blipFill>
        <p:spPr>
          <a:xfrm>
            <a:off x="228600" y="1913461"/>
            <a:ext cx="3379821" cy="2471067"/>
          </a:xfrm>
        </p:spPr>
      </p:pic>
      <p:sp>
        <p:nvSpPr>
          <p:cNvPr id="3" name="Content Placeholder 2"/>
          <p:cNvSpPr>
            <a:spLocks noGrp="1"/>
          </p:cNvSpPr>
          <p:nvPr>
            <p:ph idx="1"/>
          </p:nvPr>
        </p:nvSpPr>
        <p:spPr>
          <a:xfrm>
            <a:off x="4025152" y="1581108"/>
            <a:ext cx="4522695" cy="925988"/>
          </a:xfrm>
        </p:spPr>
        <p:txBody>
          <a:bodyPr/>
          <a:lstStyle/>
          <a:p>
            <a:pPr marL="0" indent="0">
              <a:buNone/>
            </a:pPr>
            <a:r>
              <a:rPr lang="en-US" sz="2000" dirty="0"/>
              <a:t>The rate at which a fluid flows along the bottom edge of a rectangular region </a:t>
            </a:r>
            <a:r>
              <a:rPr lang="en-US" sz="2000" i="1" dirty="0"/>
              <a:t>A </a:t>
            </a:r>
            <a:r>
              <a:rPr lang="en-US" sz="2000" dirty="0"/>
              <a:t>in the direction </a:t>
            </a:r>
            <a:r>
              <a:rPr lang="en-US" sz="2000" b="1" dirty="0" err="1"/>
              <a:t>i</a:t>
            </a:r>
            <a:r>
              <a:rPr lang="en-US" sz="2000" b="1" dirty="0"/>
              <a:t> </a:t>
            </a:r>
            <a:r>
              <a:rPr lang="en-US" sz="2000" dirty="0"/>
              <a:t>is approximately</a:t>
            </a:r>
            <a:endParaRPr lang="en-IN" sz="2000" dirty="0"/>
          </a:p>
        </p:txBody>
      </p:sp>
      <p:graphicFrame>
        <p:nvGraphicFramePr>
          <p:cNvPr id="25" name="Object 24" descr="F of x and y times i delta x,">
            <a:extLst>
              <a:ext uri="{FF2B5EF4-FFF2-40B4-BE49-F238E27FC236}">
                <a16:creationId xmlns:a16="http://schemas.microsoft.com/office/drawing/2014/main" id="{B5A8CE74-C60B-448B-8D3A-1C4EE9A577F9}"/>
              </a:ext>
            </a:extLst>
          </p:cNvPr>
          <p:cNvGraphicFramePr>
            <a:graphicFrameLocks noChangeAspect="1"/>
          </p:cNvGraphicFramePr>
          <p:nvPr/>
        </p:nvGraphicFramePr>
        <p:xfrm>
          <a:off x="3982067" y="2602345"/>
          <a:ext cx="1500909" cy="369455"/>
        </p:xfrm>
        <a:graphic>
          <a:graphicData uri="http://schemas.openxmlformats.org/presentationml/2006/ole">
            <mc:AlternateContent xmlns:mc="http://schemas.openxmlformats.org/markup-compatibility/2006">
              <mc:Choice xmlns:v="urn:schemas-microsoft-com:vml" Requires="v">
                <p:oleObj spid="_x0000_s146446" name="Equation" r:id="rId5" imgW="1650960" imgH="406080" progId="Equation.DSMT4">
                  <p:embed/>
                </p:oleObj>
              </mc:Choice>
              <mc:Fallback>
                <p:oleObj name="Equation" r:id="rId5" imgW="1650960" imgH="406080" progId="Equation.DSMT4">
                  <p:embed/>
                  <p:pic>
                    <p:nvPicPr>
                      <p:cNvPr id="25" name="Object 24" descr="F of x and y times i delta x,">
                        <a:extLst>
                          <a:ext uri="{FF2B5EF4-FFF2-40B4-BE49-F238E27FC236}">
                            <a16:creationId xmlns:a16="http://schemas.microsoft.com/office/drawing/2014/main" id="{B5A8CE74-C60B-448B-8D3A-1C4EE9A577F9}"/>
                          </a:ext>
                        </a:extLst>
                      </p:cNvPr>
                      <p:cNvPicPr/>
                      <p:nvPr/>
                    </p:nvPicPr>
                    <p:blipFill>
                      <a:blip r:embed="rId6"/>
                      <a:stretch>
                        <a:fillRect/>
                      </a:stretch>
                    </p:blipFill>
                    <p:spPr>
                      <a:xfrm>
                        <a:off x="3982067" y="2602345"/>
                        <a:ext cx="1500909" cy="369455"/>
                      </a:xfrm>
                      <a:prstGeom prst="rect">
                        <a:avLst/>
                      </a:prstGeom>
                    </p:spPr>
                  </p:pic>
                </p:oleObj>
              </mc:Fallback>
            </mc:AlternateContent>
          </a:graphicData>
        </a:graphic>
      </p:graphicFrame>
      <p:sp>
        <p:nvSpPr>
          <p:cNvPr id="34" name="Content Placeholder 33"/>
          <p:cNvSpPr>
            <a:spLocks noGrp="1"/>
          </p:cNvSpPr>
          <p:nvPr>
            <p:ph idx="13"/>
          </p:nvPr>
        </p:nvSpPr>
        <p:spPr>
          <a:xfrm>
            <a:off x="5638800" y="2590800"/>
            <a:ext cx="2209800" cy="369455"/>
          </a:xfrm>
        </p:spPr>
        <p:txBody>
          <a:bodyPr/>
          <a:lstStyle/>
          <a:p>
            <a:pPr marL="0" indent="0">
              <a:buNone/>
            </a:pPr>
            <a:r>
              <a:rPr lang="en-US" sz="2000" dirty="0"/>
              <a:t>which is positive for</a:t>
            </a:r>
            <a:endParaRPr lang="en-IN" sz="2000" dirty="0"/>
          </a:p>
        </p:txBody>
      </p:sp>
      <p:sp>
        <p:nvSpPr>
          <p:cNvPr id="27" name="Content Placeholder 26"/>
          <p:cNvSpPr>
            <a:spLocks noGrp="1"/>
          </p:cNvSpPr>
          <p:nvPr>
            <p:ph idx="14"/>
          </p:nvPr>
        </p:nvSpPr>
        <p:spPr>
          <a:xfrm>
            <a:off x="4025153" y="3124200"/>
            <a:ext cx="4433047" cy="2471067"/>
          </a:xfrm>
        </p:spPr>
        <p:txBody>
          <a:bodyPr/>
          <a:lstStyle/>
          <a:p>
            <a:pPr marL="0" indent="0">
              <a:buNone/>
            </a:pPr>
            <a:r>
              <a:rPr lang="en-US" sz="2000" dirty="0"/>
              <a:t>the vector field </a:t>
            </a:r>
            <a:r>
              <a:rPr lang="en-US" sz="2000" b="1" dirty="0"/>
              <a:t>F </a:t>
            </a:r>
            <a:r>
              <a:rPr lang="en-US" sz="2000" dirty="0"/>
              <a:t>shown here. To approximate the rate of circulation at the point (</a:t>
            </a:r>
            <a:r>
              <a:rPr lang="en-US" sz="2000" i="1" dirty="0"/>
              <a:t>x, y</a:t>
            </a:r>
            <a:r>
              <a:rPr lang="en-US" sz="2000" dirty="0"/>
              <a:t>), we calculate the (approximate) flow rates along each edge in the directions of the red arrows, sum these rates, and then divide the sum by the area of </a:t>
            </a:r>
            <a:r>
              <a:rPr lang="en-US" sz="2000" i="1" dirty="0"/>
              <a:t>A</a:t>
            </a:r>
            <a:r>
              <a:rPr lang="en-US" sz="2000" dirty="0"/>
              <a:t>. Taking the limit as</a:t>
            </a:r>
            <a:endParaRPr lang="en-IN" sz="2000" b="1" dirty="0"/>
          </a:p>
        </p:txBody>
      </p:sp>
      <p:graphicFrame>
        <p:nvGraphicFramePr>
          <p:cNvPr id="30" name="Object 29" descr="delta x approaches 0 and delta y approaches 0">
            <a:extLst>
              <a:ext uri="{FF2B5EF4-FFF2-40B4-BE49-F238E27FC236}">
                <a16:creationId xmlns:a16="http://schemas.microsoft.com/office/drawing/2014/main" id="{B4461777-B968-4A16-A6CB-59DBDCAAF051}"/>
              </a:ext>
            </a:extLst>
          </p:cNvPr>
          <p:cNvGraphicFramePr>
            <a:graphicFrameLocks noChangeAspect="1"/>
          </p:cNvGraphicFramePr>
          <p:nvPr/>
        </p:nvGraphicFramePr>
        <p:xfrm>
          <a:off x="4025152" y="5638800"/>
          <a:ext cx="2015209" cy="297295"/>
        </p:xfrm>
        <a:graphic>
          <a:graphicData uri="http://schemas.openxmlformats.org/presentationml/2006/ole">
            <mc:AlternateContent xmlns:mc="http://schemas.openxmlformats.org/markup-compatibility/2006">
              <mc:Choice xmlns:v="urn:schemas-microsoft-com:vml" Requires="v">
                <p:oleObj spid="_x0000_s146447" name="Equation" r:id="rId7" imgW="2476440" imgH="355320" progId="Equation.DSMT4">
                  <p:embed/>
                </p:oleObj>
              </mc:Choice>
              <mc:Fallback>
                <p:oleObj name="Equation" r:id="rId7" imgW="2476440" imgH="355320" progId="Equation.DSMT4">
                  <p:embed/>
                  <p:pic>
                    <p:nvPicPr>
                      <p:cNvPr id="30" name="Object 29" descr="delta x approaches 0 and delta y approaches 0">
                        <a:extLst>
                          <a:ext uri="{FF2B5EF4-FFF2-40B4-BE49-F238E27FC236}">
                            <a16:creationId xmlns:a16="http://schemas.microsoft.com/office/drawing/2014/main" id="{B4461777-B968-4A16-A6CB-59DBDCAAF051}"/>
                          </a:ext>
                        </a:extLst>
                      </p:cNvPr>
                      <p:cNvPicPr/>
                      <p:nvPr/>
                    </p:nvPicPr>
                    <p:blipFill>
                      <a:blip r:embed="rId8"/>
                      <a:stretch>
                        <a:fillRect/>
                      </a:stretch>
                    </p:blipFill>
                    <p:spPr>
                      <a:xfrm>
                        <a:off x="4025152" y="5638800"/>
                        <a:ext cx="2015209" cy="297295"/>
                      </a:xfrm>
                      <a:prstGeom prst="rect">
                        <a:avLst/>
                      </a:prstGeom>
                    </p:spPr>
                  </p:pic>
                </p:oleObj>
              </mc:Fallback>
            </mc:AlternateContent>
          </a:graphicData>
        </a:graphic>
      </p:graphicFrame>
      <p:sp>
        <p:nvSpPr>
          <p:cNvPr id="29" name="Content Placeholder 28"/>
          <p:cNvSpPr>
            <a:spLocks noGrp="1"/>
          </p:cNvSpPr>
          <p:nvPr>
            <p:ph idx="15"/>
          </p:nvPr>
        </p:nvSpPr>
        <p:spPr>
          <a:xfrm>
            <a:off x="6172200" y="5638800"/>
            <a:ext cx="2286000" cy="402147"/>
          </a:xfrm>
        </p:spPr>
        <p:txBody>
          <a:bodyPr/>
          <a:lstStyle/>
          <a:p>
            <a:pPr marL="0" indent="0">
              <a:buNone/>
            </a:pPr>
            <a:r>
              <a:rPr lang="en-US" sz="2000" dirty="0"/>
              <a:t>gives the rate of the</a:t>
            </a:r>
            <a:endParaRPr lang="en-IN" sz="2000" b="1" dirty="0"/>
          </a:p>
        </p:txBody>
      </p:sp>
      <p:sp>
        <p:nvSpPr>
          <p:cNvPr id="32" name="Content Placeholder 31"/>
          <p:cNvSpPr>
            <a:spLocks noGrp="1"/>
          </p:cNvSpPr>
          <p:nvPr>
            <p:ph idx="16"/>
          </p:nvPr>
        </p:nvSpPr>
        <p:spPr>
          <a:xfrm>
            <a:off x="4025153" y="6096000"/>
            <a:ext cx="3061448" cy="381000"/>
          </a:xfrm>
        </p:spPr>
        <p:txBody>
          <a:bodyPr/>
          <a:lstStyle/>
          <a:p>
            <a:pPr marL="0" indent="0">
              <a:buNone/>
            </a:pPr>
            <a:r>
              <a:rPr lang="en-US" sz="2000" dirty="0"/>
              <a:t>circulation per unit area.</a:t>
            </a:r>
            <a:endParaRPr lang="en-IN" sz="2000" dirty="0"/>
          </a:p>
        </p:txBody>
      </p:sp>
    </p:spTree>
    <p:extLst>
      <p:ext uri="{BB962C8B-B14F-4D97-AF65-F5344CB8AC3E}">
        <p14:creationId xmlns:p14="http://schemas.microsoft.com/office/powerpoint/2010/main" val="731461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400" dirty="0"/>
              <a:t>Spin Around an Axis: The k-Component of Curl </a:t>
            </a:r>
            <a:r>
              <a:rPr lang="en-US" sz="2000" b="0" dirty="0"/>
              <a:t>(2 of 9)</a:t>
            </a:r>
            <a:endParaRPr lang="en-IN" sz="3400" dirty="0"/>
          </a:p>
        </p:txBody>
      </p:sp>
      <p:sp>
        <p:nvSpPr>
          <p:cNvPr id="3" name="Content Placeholder 2"/>
          <p:cNvSpPr>
            <a:spLocks noGrp="1"/>
          </p:cNvSpPr>
          <p:nvPr>
            <p:ph idx="1"/>
          </p:nvPr>
        </p:nvSpPr>
        <p:spPr>
          <a:xfrm>
            <a:off x="457200" y="1600200"/>
            <a:ext cx="8229600" cy="1371599"/>
          </a:xfrm>
        </p:spPr>
        <p:txBody>
          <a:bodyPr/>
          <a:lstStyle/>
          <a:p>
            <a:pPr marL="0" indent="0">
              <a:buNone/>
            </a:pPr>
            <a:r>
              <a:rPr lang="en-US" b="1" dirty="0"/>
              <a:t>Definition: </a:t>
            </a:r>
            <a:r>
              <a:rPr lang="en-US" dirty="0"/>
              <a:t>The </a:t>
            </a:r>
            <a:r>
              <a:rPr lang="en-US" b="1" dirty="0"/>
              <a:t>circulation density </a:t>
            </a:r>
            <a:r>
              <a:rPr lang="en-US" dirty="0"/>
              <a:t>of a vector field </a:t>
            </a:r>
            <a:r>
              <a:rPr lang="en-US" b="1" dirty="0"/>
              <a:t>F </a:t>
            </a:r>
            <a:r>
              <a:rPr lang="en-US" dirty="0"/>
              <a:t>= </a:t>
            </a:r>
            <a:r>
              <a:rPr lang="en-US" i="1" dirty="0"/>
              <a:t>M</a:t>
            </a:r>
            <a:r>
              <a:rPr lang="en-US" sz="100" i="1" dirty="0"/>
              <a:t> </a:t>
            </a:r>
            <a:r>
              <a:rPr lang="en-US" b="1" dirty="0" err="1"/>
              <a:t>i</a:t>
            </a:r>
            <a:r>
              <a:rPr lang="en-US" b="1" dirty="0"/>
              <a:t> </a:t>
            </a:r>
            <a:r>
              <a:rPr lang="en-US" dirty="0"/>
              <a:t>+ </a:t>
            </a:r>
            <a:r>
              <a:rPr lang="en-US" i="1" dirty="0"/>
              <a:t>N</a:t>
            </a:r>
            <a:r>
              <a:rPr lang="en-US" sz="100" i="1" dirty="0"/>
              <a:t> </a:t>
            </a:r>
            <a:r>
              <a:rPr lang="en-US" b="1" dirty="0"/>
              <a:t>j </a:t>
            </a:r>
            <a:r>
              <a:rPr lang="en-US" dirty="0"/>
              <a:t>at the point (</a:t>
            </a:r>
            <a:r>
              <a:rPr lang="en-US" i="1" dirty="0"/>
              <a:t>x</a:t>
            </a:r>
            <a:r>
              <a:rPr lang="en-US" dirty="0"/>
              <a:t>, </a:t>
            </a:r>
            <a:r>
              <a:rPr lang="en-US" i="1" dirty="0"/>
              <a:t>y</a:t>
            </a:r>
            <a:r>
              <a:rPr lang="en-US" dirty="0"/>
              <a:t>) is the scalar expression</a:t>
            </a:r>
          </a:p>
        </p:txBody>
      </p:sp>
      <p:graphicFrame>
        <p:nvGraphicFramePr>
          <p:cNvPr id="22" name="Object 21" descr="start fraction partial derivative of N over partial derivative of x end fraction minus start fraction partial derivative of M over partial derivative of y end fraction.">
            <a:extLst>
              <a:ext uri="{FF2B5EF4-FFF2-40B4-BE49-F238E27FC236}">
                <a16:creationId xmlns:a16="http://schemas.microsoft.com/office/drawing/2014/main" id="{C13350C1-1A40-403C-8D6A-8DEA51E20762}"/>
              </a:ext>
            </a:extLst>
          </p:cNvPr>
          <p:cNvGraphicFramePr>
            <a:graphicFrameLocks noChangeAspect="1"/>
          </p:cNvGraphicFramePr>
          <p:nvPr/>
        </p:nvGraphicFramePr>
        <p:xfrm>
          <a:off x="3764456" y="3213831"/>
          <a:ext cx="1615087" cy="1001353"/>
        </p:xfrm>
        <a:graphic>
          <a:graphicData uri="http://schemas.openxmlformats.org/presentationml/2006/ole">
            <mc:AlternateContent xmlns:mc="http://schemas.openxmlformats.org/markup-compatibility/2006">
              <mc:Choice xmlns:v="urn:schemas-microsoft-com:vml" Requires="v">
                <p:oleObj spid="_x0000_s147470" name="Equation" r:id="rId3" imgW="1269720" imgH="787320" progId="Equation.DSMT4">
                  <p:embed/>
                </p:oleObj>
              </mc:Choice>
              <mc:Fallback>
                <p:oleObj name="Equation" r:id="rId3" imgW="1269720" imgH="787320" progId="Equation.DSMT4">
                  <p:embed/>
                  <p:pic>
                    <p:nvPicPr>
                      <p:cNvPr id="22" name="Object 21" descr="start fraction partial derivative of N over partial derivative of x end fraction minus start fraction partial derivative of M over partial derivative of y end fraction.">
                        <a:extLst>
                          <a:ext uri="{FF2B5EF4-FFF2-40B4-BE49-F238E27FC236}">
                            <a16:creationId xmlns:a16="http://schemas.microsoft.com/office/drawing/2014/main" id="{C13350C1-1A40-403C-8D6A-8DEA51E20762}"/>
                          </a:ext>
                        </a:extLst>
                      </p:cNvPr>
                      <p:cNvPicPr/>
                      <p:nvPr/>
                    </p:nvPicPr>
                    <p:blipFill>
                      <a:blip r:embed="rId4"/>
                      <a:stretch>
                        <a:fillRect/>
                      </a:stretch>
                    </p:blipFill>
                    <p:spPr>
                      <a:xfrm>
                        <a:off x="3764456" y="3213831"/>
                        <a:ext cx="1615087" cy="1001353"/>
                      </a:xfrm>
                      <a:prstGeom prst="rect">
                        <a:avLst/>
                      </a:prstGeom>
                    </p:spPr>
                  </p:pic>
                </p:oleObj>
              </mc:Fallback>
            </mc:AlternateContent>
          </a:graphicData>
        </a:graphic>
      </p:graphicFrame>
      <p:sp>
        <p:nvSpPr>
          <p:cNvPr id="24" name="Content Placeholder 23"/>
          <p:cNvSpPr>
            <a:spLocks noGrp="1"/>
          </p:cNvSpPr>
          <p:nvPr>
            <p:ph idx="1"/>
          </p:nvPr>
        </p:nvSpPr>
        <p:spPr>
          <a:xfrm>
            <a:off x="457200" y="4475359"/>
            <a:ext cx="8229600" cy="477642"/>
          </a:xfrm>
        </p:spPr>
        <p:txBody>
          <a:bodyPr/>
          <a:lstStyle/>
          <a:p>
            <a:pPr marL="0" indent="0">
              <a:buNone/>
            </a:pPr>
            <a:r>
              <a:rPr lang="en-US" dirty="0"/>
              <a:t>This expression is also called </a:t>
            </a:r>
            <a:r>
              <a:rPr lang="en-US" b="1" dirty="0"/>
              <a:t>the k-component of</a:t>
            </a:r>
            <a:endParaRPr lang="en-IN" dirty="0"/>
          </a:p>
        </p:txBody>
      </p:sp>
      <p:sp>
        <p:nvSpPr>
          <p:cNvPr id="26" name="Content Placeholder 25"/>
          <p:cNvSpPr>
            <a:spLocks noGrp="1"/>
          </p:cNvSpPr>
          <p:nvPr>
            <p:ph idx="1"/>
          </p:nvPr>
        </p:nvSpPr>
        <p:spPr>
          <a:xfrm>
            <a:off x="457200" y="5037008"/>
            <a:ext cx="3429000" cy="476493"/>
          </a:xfrm>
        </p:spPr>
        <p:txBody>
          <a:bodyPr/>
          <a:lstStyle/>
          <a:p>
            <a:pPr marL="0" indent="0">
              <a:buNone/>
            </a:pPr>
            <a:r>
              <a:rPr lang="en-US" b="1" dirty="0"/>
              <a:t>the curl</a:t>
            </a:r>
            <a:r>
              <a:rPr lang="en-US" dirty="0"/>
              <a:t>, denoted by</a:t>
            </a:r>
            <a:endParaRPr lang="en-IN" dirty="0"/>
          </a:p>
        </p:txBody>
      </p:sp>
      <p:graphicFrame>
        <p:nvGraphicFramePr>
          <p:cNvPr id="27" name="Object 26" descr="curl F, times k.">
            <a:extLst>
              <a:ext uri="{FF2B5EF4-FFF2-40B4-BE49-F238E27FC236}">
                <a16:creationId xmlns:a16="http://schemas.microsoft.com/office/drawing/2014/main" id="{C13350C1-1A40-403C-8D6A-8DEA51E20762}"/>
              </a:ext>
            </a:extLst>
          </p:cNvPr>
          <p:cNvGraphicFramePr>
            <a:graphicFrameLocks noChangeAspect="1"/>
          </p:cNvGraphicFramePr>
          <p:nvPr/>
        </p:nvGraphicFramePr>
        <p:xfrm>
          <a:off x="3983294" y="5030946"/>
          <a:ext cx="1757985" cy="456400"/>
        </p:xfrm>
        <a:graphic>
          <a:graphicData uri="http://schemas.openxmlformats.org/presentationml/2006/ole">
            <mc:AlternateContent xmlns:mc="http://schemas.openxmlformats.org/markup-compatibility/2006">
              <mc:Choice xmlns:v="urn:schemas-microsoft-com:vml" Requires="v">
                <p:oleObj spid="_x0000_s147471" name="Equation" r:id="rId5" imgW="1320480" imgH="342720" progId="Equation.DSMT4">
                  <p:embed/>
                </p:oleObj>
              </mc:Choice>
              <mc:Fallback>
                <p:oleObj name="Equation" r:id="rId5" imgW="1320480" imgH="342720" progId="Equation.DSMT4">
                  <p:embed/>
                  <p:pic>
                    <p:nvPicPr>
                      <p:cNvPr id="27" name="Object 26" descr="curl F, times k.">
                        <a:extLst>
                          <a:ext uri="{FF2B5EF4-FFF2-40B4-BE49-F238E27FC236}">
                            <a16:creationId xmlns:a16="http://schemas.microsoft.com/office/drawing/2014/main" id="{C13350C1-1A40-403C-8D6A-8DEA51E20762}"/>
                          </a:ext>
                        </a:extLst>
                      </p:cNvPr>
                      <p:cNvPicPr/>
                      <p:nvPr/>
                    </p:nvPicPr>
                    <p:blipFill>
                      <a:blip r:embed="rId6"/>
                      <a:stretch>
                        <a:fillRect/>
                      </a:stretch>
                    </p:blipFill>
                    <p:spPr>
                      <a:xfrm>
                        <a:off x="3983294" y="5030946"/>
                        <a:ext cx="1757985" cy="456400"/>
                      </a:xfrm>
                      <a:prstGeom prst="rect">
                        <a:avLst/>
                      </a:prstGeom>
                    </p:spPr>
                  </p:pic>
                </p:oleObj>
              </mc:Fallback>
            </mc:AlternateContent>
          </a:graphicData>
        </a:graphic>
      </p:graphicFrame>
    </p:spTree>
    <p:extLst>
      <p:ext uri="{BB962C8B-B14F-4D97-AF65-F5344CB8AC3E}">
        <p14:creationId xmlns:p14="http://schemas.microsoft.com/office/powerpoint/2010/main" val="2824001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Spin Around an Axis: The k-Component of Curl </a:t>
            </a:r>
            <a:r>
              <a:rPr lang="en-US" sz="2000" b="0" dirty="0"/>
              <a:t>(3 of 9)</a:t>
            </a:r>
            <a:endParaRPr lang="en-IN" sz="3400" dirty="0"/>
          </a:p>
        </p:txBody>
      </p:sp>
      <p:pic>
        <p:nvPicPr>
          <p:cNvPr id="6" name="Content Placeholder 5" descr="Two illustrations display a paddle wheel spinning in a counterclockwise and in a clockwise circulation from point curl F (x sub 0, y sub 0). For long description in Notes pane, press F6.">
            <a:extLst>
              <a:ext uri="{FF2B5EF4-FFF2-40B4-BE49-F238E27FC236}">
                <a16:creationId xmlns:a16="http://schemas.microsoft.com/office/drawing/2014/main" id="{0C98F9EE-0B27-409A-9F74-7DC2906E38D2}"/>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828800" y="1505774"/>
            <a:ext cx="5486400" cy="2426460"/>
          </a:xfrm>
        </p:spPr>
      </p:pic>
      <p:sp>
        <p:nvSpPr>
          <p:cNvPr id="3" name="Content Placeholder 2"/>
          <p:cNvSpPr>
            <a:spLocks noGrp="1"/>
          </p:cNvSpPr>
          <p:nvPr>
            <p:ph idx="1"/>
          </p:nvPr>
        </p:nvSpPr>
        <p:spPr>
          <a:xfrm>
            <a:off x="457200" y="4267200"/>
            <a:ext cx="8229600" cy="1905000"/>
          </a:xfrm>
        </p:spPr>
        <p:txBody>
          <a:bodyPr/>
          <a:lstStyle/>
          <a:p>
            <a:pPr marL="0" indent="0">
              <a:buNone/>
            </a:pPr>
            <a:r>
              <a:rPr lang="en-US" sz="2400" dirty="0"/>
              <a:t>In the flow of an incompressible fluid over a plane region, the </a:t>
            </a:r>
            <a:r>
              <a:rPr lang="en-US" sz="2400" b="1" dirty="0"/>
              <a:t>k</a:t>
            </a:r>
            <a:r>
              <a:rPr lang="en-US" sz="2400" dirty="0"/>
              <a:t>-component of the curl measures the rate of the fluid’s rotation at a point. The </a:t>
            </a:r>
            <a:r>
              <a:rPr lang="en-US" sz="2400" b="1" dirty="0"/>
              <a:t>k</a:t>
            </a:r>
            <a:r>
              <a:rPr lang="en-US" sz="2400" dirty="0"/>
              <a:t>-component of the curl is positive at points where the rotation is counterclockwise and negative where the rotation is clockwise.</a:t>
            </a:r>
            <a:endParaRPr lang="en-IN" sz="2400" dirty="0"/>
          </a:p>
        </p:txBody>
      </p:sp>
    </p:spTree>
    <p:extLst>
      <p:ext uri="{BB962C8B-B14F-4D97-AF65-F5344CB8AC3E}">
        <p14:creationId xmlns:p14="http://schemas.microsoft.com/office/powerpoint/2010/main" val="3833615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Spin Around an Axis: The k-Component of Curl </a:t>
            </a:r>
            <a:r>
              <a:rPr lang="en-US" sz="2000" b="0" dirty="0"/>
              <a:t>(4 of 9)</a:t>
            </a:r>
            <a:endParaRPr lang="en-IN" sz="3400" dirty="0"/>
          </a:p>
        </p:txBody>
      </p:sp>
      <p:pic>
        <p:nvPicPr>
          <p:cNvPr id="6" name="Content Placeholder 5" descr="Four graphs represent four direction fields along the x y plane. For long description in Notes pane, press F6.">
            <a:extLst>
              <a:ext uri="{FF2B5EF4-FFF2-40B4-BE49-F238E27FC236}">
                <a16:creationId xmlns:a16="http://schemas.microsoft.com/office/drawing/2014/main" id="{11BE7CAB-5684-4FF0-9E28-0529C3533312}"/>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286000" y="1403310"/>
            <a:ext cx="4026369" cy="4051380"/>
          </a:xfrm>
        </p:spPr>
      </p:pic>
      <p:sp>
        <p:nvSpPr>
          <p:cNvPr id="3" name="Content Placeholder 2"/>
          <p:cNvSpPr>
            <a:spLocks noGrp="1"/>
          </p:cNvSpPr>
          <p:nvPr>
            <p:ph idx="1"/>
          </p:nvPr>
        </p:nvSpPr>
        <p:spPr>
          <a:xfrm>
            <a:off x="457200" y="5715000"/>
            <a:ext cx="6858000" cy="457199"/>
          </a:xfrm>
        </p:spPr>
        <p:txBody>
          <a:bodyPr/>
          <a:lstStyle/>
          <a:p>
            <a:pPr marL="0" indent="0">
              <a:buNone/>
            </a:pPr>
            <a:r>
              <a:rPr lang="en-US" dirty="0"/>
              <a:t>Velocity fields of a gas flowing in the plane.</a:t>
            </a:r>
            <a:endParaRPr lang="en-IN" dirty="0"/>
          </a:p>
        </p:txBody>
      </p:sp>
    </p:spTree>
    <p:extLst>
      <p:ext uri="{BB962C8B-B14F-4D97-AF65-F5344CB8AC3E}">
        <p14:creationId xmlns:p14="http://schemas.microsoft.com/office/powerpoint/2010/main" val="51302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Line Integrals of Scalar Functions </a:t>
            </a:r>
            <a:r>
              <a:rPr lang="en-IN" sz="2000" b="0" dirty="0"/>
              <a:t>(6 of 6)</a:t>
            </a:r>
            <a:endParaRPr lang="en-IN" sz="2000" dirty="0"/>
          </a:p>
        </p:txBody>
      </p:sp>
      <p:sp>
        <p:nvSpPr>
          <p:cNvPr id="3" name="Content Placeholder 2"/>
          <p:cNvSpPr>
            <a:spLocks noGrp="1"/>
          </p:cNvSpPr>
          <p:nvPr>
            <p:ph idx="1"/>
          </p:nvPr>
        </p:nvSpPr>
        <p:spPr>
          <a:xfrm>
            <a:off x="457200" y="1600200"/>
            <a:ext cx="8077200" cy="1109949"/>
          </a:xfrm>
        </p:spPr>
        <p:txBody>
          <a:bodyPr/>
          <a:lstStyle/>
          <a:p>
            <a:pPr marL="0" indent="0">
              <a:buNone/>
            </a:pPr>
            <a:r>
              <a:rPr lang="en-US" sz="2400" b="1" dirty="0"/>
              <a:t>Solution (concluded):</a:t>
            </a:r>
          </a:p>
          <a:p>
            <a:pPr marL="0" indent="0">
              <a:buNone/>
            </a:pPr>
            <a:r>
              <a:rPr lang="en-US" sz="2400" dirty="0"/>
              <a:t>The components have continuous first derivatives</a:t>
            </a:r>
            <a:endParaRPr lang="en-IN" sz="2400" dirty="0"/>
          </a:p>
        </p:txBody>
      </p:sp>
      <p:sp>
        <p:nvSpPr>
          <p:cNvPr id="24" name="Content Placeholder 23"/>
          <p:cNvSpPr>
            <a:spLocks noGrp="1"/>
          </p:cNvSpPr>
          <p:nvPr>
            <p:ph idx="1"/>
          </p:nvPr>
        </p:nvSpPr>
        <p:spPr>
          <a:xfrm>
            <a:off x="457200" y="2781031"/>
            <a:ext cx="838200" cy="499853"/>
          </a:xfrm>
        </p:spPr>
        <p:txBody>
          <a:bodyPr/>
          <a:lstStyle/>
          <a:p>
            <a:pPr marL="0" indent="0">
              <a:buNone/>
            </a:pPr>
            <a:r>
              <a:rPr lang="en-US" sz="2400" dirty="0"/>
              <a:t>and</a:t>
            </a:r>
            <a:endParaRPr lang="en-IN" sz="2400" dirty="0"/>
          </a:p>
        </p:txBody>
      </p:sp>
      <p:graphicFrame>
        <p:nvGraphicFramePr>
          <p:cNvPr id="25" name="Object 24" descr="absolute value of v of t = absolute value of start expression i + j + k end expression = square root of start expression 1 squared + 1 squared + 1 squared end expression = radical 3">
            <a:extLst>
              <a:ext uri="{FF2B5EF4-FFF2-40B4-BE49-F238E27FC236}">
                <a16:creationId xmlns:a16="http://schemas.microsoft.com/office/drawing/2014/main" id="{BFE1A012-1235-4777-9475-CD2C4B56F6B2}"/>
              </a:ext>
            </a:extLst>
          </p:cNvPr>
          <p:cNvGraphicFramePr>
            <a:graphicFrameLocks noChangeAspect="1"/>
          </p:cNvGraphicFramePr>
          <p:nvPr/>
        </p:nvGraphicFramePr>
        <p:xfrm>
          <a:off x="1353456" y="2798284"/>
          <a:ext cx="4283632" cy="475542"/>
        </p:xfrm>
        <a:graphic>
          <a:graphicData uri="http://schemas.openxmlformats.org/presentationml/2006/ole">
            <mc:AlternateContent xmlns:mc="http://schemas.openxmlformats.org/markup-compatibility/2006">
              <mc:Choice xmlns:v="urn:schemas-microsoft-com:vml" Requires="v">
                <p:oleObj spid="_x0000_s88090" name="Equation" r:id="rId3" imgW="5143320" imgH="571320" progId="Equation.DSMT4">
                  <p:embed/>
                </p:oleObj>
              </mc:Choice>
              <mc:Fallback>
                <p:oleObj name="Equation" r:id="rId3" imgW="5143320" imgH="571320" progId="Equation.DSMT4">
                  <p:embed/>
                  <p:pic>
                    <p:nvPicPr>
                      <p:cNvPr id="25" name="Object 24" descr="absolute value of v of t = absolute value of start expression i + j + k end expression = square root of start expression 1 squared + 1 squared + 1 squared end expression = radical 3">
                        <a:extLst>
                          <a:ext uri="{FF2B5EF4-FFF2-40B4-BE49-F238E27FC236}">
                            <a16:creationId xmlns:a16="http://schemas.microsoft.com/office/drawing/2014/main" id="{BFE1A012-1235-4777-9475-CD2C4B56F6B2}"/>
                          </a:ext>
                        </a:extLst>
                      </p:cNvPr>
                      <p:cNvPicPr/>
                      <p:nvPr/>
                    </p:nvPicPr>
                    <p:blipFill>
                      <a:blip r:embed="rId4"/>
                      <a:stretch>
                        <a:fillRect/>
                      </a:stretch>
                    </p:blipFill>
                    <p:spPr>
                      <a:xfrm>
                        <a:off x="1353456" y="2798284"/>
                        <a:ext cx="4283632" cy="475542"/>
                      </a:xfrm>
                      <a:prstGeom prst="rect">
                        <a:avLst/>
                      </a:prstGeom>
                    </p:spPr>
                  </p:pic>
                </p:oleObj>
              </mc:Fallback>
            </mc:AlternateContent>
          </a:graphicData>
        </a:graphic>
      </p:graphicFrame>
      <p:sp>
        <p:nvSpPr>
          <p:cNvPr id="27" name="Content Placeholder 26"/>
          <p:cNvSpPr>
            <a:spLocks noGrp="1"/>
          </p:cNvSpPr>
          <p:nvPr>
            <p:ph idx="1"/>
          </p:nvPr>
        </p:nvSpPr>
        <p:spPr>
          <a:xfrm>
            <a:off x="5791200" y="2778426"/>
            <a:ext cx="2743200" cy="471549"/>
          </a:xfrm>
        </p:spPr>
        <p:txBody>
          <a:bodyPr/>
          <a:lstStyle/>
          <a:p>
            <a:pPr marL="0" indent="0">
              <a:buNone/>
            </a:pPr>
            <a:r>
              <a:rPr lang="en-IN" sz="2400" dirty="0"/>
              <a:t>is never 0, so the</a:t>
            </a:r>
          </a:p>
        </p:txBody>
      </p:sp>
      <p:sp>
        <p:nvSpPr>
          <p:cNvPr id="29" name="Content Placeholder 28"/>
          <p:cNvSpPr>
            <a:spLocks noGrp="1"/>
          </p:cNvSpPr>
          <p:nvPr>
            <p:ph idx="1"/>
          </p:nvPr>
        </p:nvSpPr>
        <p:spPr>
          <a:xfrm>
            <a:off x="457200" y="3353655"/>
            <a:ext cx="7696200" cy="489659"/>
          </a:xfrm>
        </p:spPr>
        <p:txBody>
          <a:bodyPr/>
          <a:lstStyle/>
          <a:p>
            <a:pPr marL="0" indent="0">
              <a:buNone/>
            </a:pPr>
            <a:r>
              <a:rPr lang="en-IN" sz="2400" dirty="0"/>
              <a:t>parametrization is smooth. The integral of </a:t>
            </a:r>
            <a:r>
              <a:rPr lang="en-IN" sz="2400" i="1" dirty="0"/>
              <a:t>f </a:t>
            </a:r>
            <a:r>
              <a:rPr lang="en-IN" sz="2400" dirty="0"/>
              <a:t>over </a:t>
            </a:r>
            <a:r>
              <a:rPr lang="en-IN" sz="2400" i="1" dirty="0"/>
              <a:t>C </a:t>
            </a:r>
            <a:r>
              <a:rPr lang="en-IN" sz="2400" dirty="0"/>
              <a:t>is</a:t>
            </a:r>
          </a:p>
        </p:txBody>
      </p:sp>
      <p:graphicFrame>
        <p:nvGraphicFramePr>
          <p:cNvPr id="30" name="Object 29" descr="integral of f of x, y, and z, d s, for curve C = integral of start expression f of left parenthesis t, t, t right parenthesis radical 3 d t end expression, from 0 to 1&#10;">
            <a:extLst>
              <a:ext uri="{FF2B5EF4-FFF2-40B4-BE49-F238E27FC236}">
                <a16:creationId xmlns:a16="http://schemas.microsoft.com/office/drawing/2014/main" id="{2066B60B-C746-4019-AB7E-6F053950A338}"/>
              </a:ext>
            </a:extLst>
          </p:cNvPr>
          <p:cNvGraphicFramePr>
            <a:graphicFrameLocks noChangeAspect="1"/>
          </p:cNvGraphicFramePr>
          <p:nvPr/>
        </p:nvGraphicFramePr>
        <p:xfrm>
          <a:off x="2057400" y="3938168"/>
          <a:ext cx="4200457" cy="600065"/>
        </p:xfrm>
        <a:graphic>
          <a:graphicData uri="http://schemas.openxmlformats.org/presentationml/2006/ole">
            <mc:AlternateContent xmlns:mc="http://schemas.openxmlformats.org/markup-compatibility/2006">
              <mc:Choice xmlns:v="urn:schemas-microsoft-com:vml" Requires="v">
                <p:oleObj spid="_x0000_s88091" name="Equation" r:id="rId5" imgW="4800600" imgH="685800" progId="Equation.DSMT4">
                  <p:embed/>
                </p:oleObj>
              </mc:Choice>
              <mc:Fallback>
                <p:oleObj name="Equation" r:id="rId5" imgW="4800600" imgH="685800" progId="Equation.DSMT4">
                  <p:embed/>
                  <p:pic>
                    <p:nvPicPr>
                      <p:cNvPr id="30" name="Object 29" descr="integral of f of x, y, and z, d s, for curve C = integral of start expression f of left parenthesis t, t, t right parenthesis radical 3 d t end expression, from 0 to 1&#10;">
                        <a:extLst>
                          <a:ext uri="{FF2B5EF4-FFF2-40B4-BE49-F238E27FC236}">
                            <a16:creationId xmlns:a16="http://schemas.microsoft.com/office/drawing/2014/main" id="{2066B60B-C746-4019-AB7E-6F053950A338}"/>
                          </a:ext>
                        </a:extLst>
                      </p:cNvPr>
                      <p:cNvPicPr/>
                      <p:nvPr/>
                    </p:nvPicPr>
                    <p:blipFill>
                      <a:blip r:embed="rId6"/>
                      <a:stretch>
                        <a:fillRect/>
                      </a:stretch>
                    </p:blipFill>
                    <p:spPr>
                      <a:xfrm>
                        <a:off x="2057400" y="3938168"/>
                        <a:ext cx="4200457" cy="600065"/>
                      </a:xfrm>
                      <a:prstGeom prst="rect">
                        <a:avLst/>
                      </a:prstGeom>
                    </p:spPr>
                  </p:pic>
                </p:oleObj>
              </mc:Fallback>
            </mc:AlternateContent>
          </a:graphicData>
        </a:graphic>
      </p:graphicFrame>
      <p:graphicFrame>
        <p:nvGraphicFramePr>
          <p:cNvPr id="31" name="Object 30" descr="equals integral of start expression left parenthesis t minus 3 t squared + t right parenthesis, radical 3 d t end expression, from 0 to 1">
            <a:extLst>
              <a:ext uri="{FF2B5EF4-FFF2-40B4-BE49-F238E27FC236}">
                <a16:creationId xmlns:a16="http://schemas.microsoft.com/office/drawing/2014/main" id="{E6B606FC-97D1-414E-A5C9-4B27E1DDE8AE}"/>
              </a:ext>
            </a:extLst>
          </p:cNvPr>
          <p:cNvGraphicFramePr>
            <a:graphicFrameLocks noChangeAspect="1"/>
          </p:cNvGraphicFramePr>
          <p:nvPr/>
        </p:nvGraphicFramePr>
        <p:xfrm>
          <a:off x="4045318" y="4774674"/>
          <a:ext cx="2799772" cy="643352"/>
        </p:xfrm>
        <a:graphic>
          <a:graphicData uri="http://schemas.openxmlformats.org/presentationml/2006/ole">
            <mc:AlternateContent xmlns:mc="http://schemas.openxmlformats.org/markup-compatibility/2006">
              <mc:Choice xmlns:v="urn:schemas-microsoft-com:vml" Requires="v">
                <p:oleObj spid="_x0000_s88092" name="Equation" r:id="rId7" imgW="2984400" imgH="685800" progId="Equation.DSMT4">
                  <p:embed/>
                </p:oleObj>
              </mc:Choice>
              <mc:Fallback>
                <p:oleObj name="Equation" r:id="rId7" imgW="2984400" imgH="685800" progId="Equation.DSMT4">
                  <p:embed/>
                  <p:pic>
                    <p:nvPicPr>
                      <p:cNvPr id="31" name="Object 30" descr="equals integral of start expression left parenthesis t minus 3 t squared + t right parenthesis, radical 3 d t end expression, from 0 to 1">
                        <a:extLst>
                          <a:ext uri="{FF2B5EF4-FFF2-40B4-BE49-F238E27FC236}">
                            <a16:creationId xmlns:a16="http://schemas.microsoft.com/office/drawing/2014/main" id="{E6B606FC-97D1-414E-A5C9-4B27E1DDE8AE}"/>
                          </a:ext>
                        </a:extLst>
                      </p:cNvPr>
                      <p:cNvPicPr/>
                      <p:nvPr/>
                    </p:nvPicPr>
                    <p:blipFill>
                      <a:blip r:embed="rId8"/>
                      <a:stretch>
                        <a:fillRect/>
                      </a:stretch>
                    </p:blipFill>
                    <p:spPr>
                      <a:xfrm>
                        <a:off x="4045318" y="4774674"/>
                        <a:ext cx="2799772" cy="643352"/>
                      </a:xfrm>
                      <a:prstGeom prst="rect">
                        <a:avLst/>
                      </a:prstGeom>
                    </p:spPr>
                  </p:pic>
                </p:oleObj>
              </mc:Fallback>
            </mc:AlternateContent>
          </a:graphicData>
        </a:graphic>
      </p:graphicFrame>
      <p:graphicFrame>
        <p:nvGraphicFramePr>
          <p:cNvPr id="32" name="Object 31" descr="equals radical 3 integral of start expression left parenthesis 2 t minus 3 t squared right parenthesis, d t end expression, from 0 to 1 = radical 3 left bracket t squared minus t cubed right bracket from 0 to 1 = 0.">
            <a:extLst>
              <a:ext uri="{FF2B5EF4-FFF2-40B4-BE49-F238E27FC236}">
                <a16:creationId xmlns:a16="http://schemas.microsoft.com/office/drawing/2014/main" id="{B3075801-7E81-42BD-A9E2-484C19BCA181}"/>
              </a:ext>
            </a:extLst>
          </p:cNvPr>
          <p:cNvGraphicFramePr>
            <a:graphicFrameLocks noChangeAspect="1"/>
          </p:cNvGraphicFramePr>
          <p:nvPr/>
        </p:nvGraphicFramePr>
        <p:xfrm>
          <a:off x="4051240" y="5622440"/>
          <a:ext cx="4483160" cy="582417"/>
        </p:xfrm>
        <a:graphic>
          <a:graphicData uri="http://schemas.openxmlformats.org/presentationml/2006/ole">
            <mc:AlternateContent xmlns:mc="http://schemas.openxmlformats.org/markup-compatibility/2006">
              <mc:Choice xmlns:v="urn:schemas-microsoft-com:vml" Requires="v">
                <p:oleObj spid="_x0000_s88093" name="Equation" r:id="rId9" imgW="5486400" imgH="685800" progId="Equation.DSMT4">
                  <p:embed/>
                </p:oleObj>
              </mc:Choice>
              <mc:Fallback>
                <p:oleObj name="Equation" r:id="rId9" imgW="5486400" imgH="685800" progId="Equation.DSMT4">
                  <p:embed/>
                  <p:pic>
                    <p:nvPicPr>
                      <p:cNvPr id="32" name="Object 31" descr="equals radical 3 integral of start expression left parenthesis 2 t minus 3 t squared right parenthesis, d t end expression, from 0 to 1 = radical 3 left bracket t squared minus t cubed right bracket from 0 to 1 = 0.">
                        <a:extLst>
                          <a:ext uri="{FF2B5EF4-FFF2-40B4-BE49-F238E27FC236}">
                            <a16:creationId xmlns:a16="http://schemas.microsoft.com/office/drawing/2014/main" id="{B3075801-7E81-42BD-A9E2-484C19BCA181}"/>
                          </a:ext>
                        </a:extLst>
                      </p:cNvPr>
                      <p:cNvPicPr/>
                      <p:nvPr/>
                    </p:nvPicPr>
                    <p:blipFill>
                      <a:blip r:embed="rId10"/>
                      <a:stretch>
                        <a:fillRect/>
                      </a:stretch>
                    </p:blipFill>
                    <p:spPr>
                      <a:xfrm>
                        <a:off x="4051240" y="5622440"/>
                        <a:ext cx="4483160" cy="582417"/>
                      </a:xfrm>
                      <a:prstGeom prst="rect">
                        <a:avLst/>
                      </a:prstGeom>
                    </p:spPr>
                  </p:pic>
                </p:oleObj>
              </mc:Fallback>
            </mc:AlternateContent>
          </a:graphicData>
        </a:graphic>
      </p:graphicFrame>
    </p:spTree>
    <p:extLst>
      <p:ext uri="{BB962C8B-B14F-4D97-AF65-F5344CB8AC3E}">
        <p14:creationId xmlns:p14="http://schemas.microsoft.com/office/powerpoint/2010/main" val="42231704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Spin Around an Axis: The k-Component of Curl </a:t>
            </a:r>
            <a:r>
              <a:rPr lang="en-US" sz="2000" b="0" dirty="0"/>
              <a:t>(5 of 9)</a:t>
            </a:r>
            <a:endParaRPr lang="en-IN" sz="3400" dirty="0"/>
          </a:p>
        </p:txBody>
      </p:sp>
      <p:pic>
        <p:nvPicPr>
          <p:cNvPr id="6" name="Content Placeholder 5" descr="A graph represents a direction field along the x y plane. The direction field represents shearing flow. For long description in Notes pane, press F6.">
            <a:extLst>
              <a:ext uri="{FF2B5EF4-FFF2-40B4-BE49-F238E27FC236}">
                <a16:creationId xmlns:a16="http://schemas.microsoft.com/office/drawing/2014/main" id="{B6F29CA7-2BF4-4EE2-8D21-FA429CFDED4A}"/>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881819" y="1600200"/>
            <a:ext cx="3380361" cy="3429000"/>
          </a:xfrm>
        </p:spPr>
      </p:pic>
      <p:sp>
        <p:nvSpPr>
          <p:cNvPr id="3" name="Content Placeholder 2"/>
          <p:cNvSpPr>
            <a:spLocks noGrp="1"/>
          </p:cNvSpPr>
          <p:nvPr>
            <p:ph idx="1"/>
          </p:nvPr>
        </p:nvSpPr>
        <p:spPr>
          <a:xfrm>
            <a:off x="457200" y="5303520"/>
            <a:ext cx="8077200" cy="944880"/>
          </a:xfrm>
        </p:spPr>
        <p:txBody>
          <a:bodyPr/>
          <a:lstStyle/>
          <a:p>
            <a:pPr marL="0" indent="0">
              <a:buNone/>
            </a:pPr>
            <a:r>
              <a:rPr lang="en-US" dirty="0"/>
              <a:t>A shearing flow pushes the fluid clockwise around each point.</a:t>
            </a:r>
            <a:endParaRPr lang="en-IN" dirty="0"/>
          </a:p>
        </p:txBody>
      </p:sp>
    </p:spTree>
    <p:extLst>
      <p:ext uri="{BB962C8B-B14F-4D97-AF65-F5344CB8AC3E}">
        <p14:creationId xmlns:p14="http://schemas.microsoft.com/office/powerpoint/2010/main" val="416486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400" dirty="0"/>
              <a:t>Spin Around an Axis: The k-Component of Curl </a:t>
            </a:r>
            <a:r>
              <a:rPr lang="en-US" sz="2000" b="0" dirty="0"/>
              <a:t>(6 of 9)</a:t>
            </a:r>
            <a:endParaRPr lang="en-IN" sz="3400" dirty="0"/>
          </a:p>
        </p:txBody>
      </p:sp>
      <p:sp>
        <p:nvSpPr>
          <p:cNvPr id="3" name="Content Placeholder 2"/>
          <p:cNvSpPr>
            <a:spLocks noGrp="1"/>
          </p:cNvSpPr>
          <p:nvPr>
            <p:ph idx="1"/>
          </p:nvPr>
        </p:nvSpPr>
        <p:spPr>
          <a:xfrm>
            <a:off x="457200" y="1600201"/>
            <a:ext cx="8229600" cy="1187066"/>
          </a:xfrm>
        </p:spPr>
        <p:txBody>
          <a:bodyPr/>
          <a:lstStyle/>
          <a:p>
            <a:pPr marL="0" indent="0">
              <a:buNone/>
            </a:pPr>
            <a:r>
              <a:rPr lang="en-US" sz="2400" b="1" dirty="0"/>
              <a:t>Example:</a:t>
            </a:r>
            <a:r>
              <a:rPr lang="en-IN" sz="2400" dirty="0"/>
              <a:t> </a:t>
            </a:r>
            <a:r>
              <a:rPr lang="en-US" sz="2400" dirty="0"/>
              <a:t>The following vector fields represent the velocity of a gas flowing in the </a:t>
            </a:r>
            <a:r>
              <a:rPr lang="en-US" sz="2400" i="1" dirty="0"/>
              <a:t>x</a:t>
            </a:r>
            <a:r>
              <a:rPr lang="en-US" sz="100" i="1" dirty="0"/>
              <a:t> </a:t>
            </a:r>
            <a:r>
              <a:rPr lang="en-US" sz="2400" i="1" dirty="0"/>
              <a:t>y</a:t>
            </a:r>
            <a:r>
              <a:rPr lang="en-US" sz="2400" dirty="0"/>
              <a:t>-plane. Find the circulation density of each vector field and interpret its physical meaning.</a:t>
            </a:r>
            <a:endParaRPr lang="en-IN" sz="2400" dirty="0"/>
          </a:p>
        </p:txBody>
      </p:sp>
      <p:sp>
        <p:nvSpPr>
          <p:cNvPr id="23" name="Content Placeholder 22"/>
          <p:cNvSpPr>
            <a:spLocks noGrp="1"/>
          </p:cNvSpPr>
          <p:nvPr>
            <p:ph idx="1"/>
          </p:nvPr>
        </p:nvSpPr>
        <p:spPr>
          <a:xfrm>
            <a:off x="457200" y="3030750"/>
            <a:ext cx="5410200" cy="417530"/>
          </a:xfrm>
        </p:spPr>
        <p:txBody>
          <a:bodyPr/>
          <a:lstStyle/>
          <a:p>
            <a:pPr marL="0" indent="0">
              <a:buNone/>
            </a:pPr>
            <a:r>
              <a:rPr lang="en-US" sz="2400" b="1" dirty="0"/>
              <a:t>(a) </a:t>
            </a:r>
            <a:r>
              <a:rPr lang="en-US" sz="2400" dirty="0"/>
              <a:t>Uniform expansion or compression:</a:t>
            </a:r>
            <a:endParaRPr lang="en-IN" sz="2400" dirty="0"/>
          </a:p>
        </p:txBody>
      </p:sp>
      <p:graphicFrame>
        <p:nvGraphicFramePr>
          <p:cNvPr id="30" name="Object 29" descr="F of x and y = c x i + c y j"/>
          <p:cNvGraphicFramePr>
            <a:graphicFrameLocks noChangeAspect="1"/>
          </p:cNvGraphicFramePr>
          <p:nvPr/>
        </p:nvGraphicFramePr>
        <p:xfrm>
          <a:off x="5975019" y="3071339"/>
          <a:ext cx="2297545" cy="357909"/>
        </p:xfrm>
        <a:graphic>
          <a:graphicData uri="http://schemas.openxmlformats.org/presentationml/2006/ole">
            <mc:AlternateContent xmlns:mc="http://schemas.openxmlformats.org/markup-compatibility/2006">
              <mc:Choice xmlns:v="urn:schemas-microsoft-com:vml" Requires="v">
                <p:oleObj spid="_x0000_s148506" name="Equation" r:id="rId3" imgW="2527200" imgH="393480" progId="Equation.DSMT4">
                  <p:embed/>
                </p:oleObj>
              </mc:Choice>
              <mc:Fallback>
                <p:oleObj name="Equation" r:id="rId3" imgW="2527200" imgH="393480" progId="Equation.DSMT4">
                  <p:embed/>
                  <p:pic>
                    <p:nvPicPr>
                      <p:cNvPr id="30" name="Object 29" descr="F of x and y = c x i + c y j"/>
                      <p:cNvPicPr/>
                      <p:nvPr/>
                    </p:nvPicPr>
                    <p:blipFill>
                      <a:blip r:embed="rId4"/>
                      <a:stretch>
                        <a:fillRect/>
                      </a:stretch>
                    </p:blipFill>
                    <p:spPr>
                      <a:xfrm>
                        <a:off x="5975019" y="3071339"/>
                        <a:ext cx="2297545" cy="357909"/>
                      </a:xfrm>
                      <a:prstGeom prst="rect">
                        <a:avLst/>
                      </a:prstGeom>
                    </p:spPr>
                  </p:pic>
                </p:oleObj>
              </mc:Fallback>
            </mc:AlternateContent>
          </a:graphicData>
        </a:graphic>
      </p:graphicFrame>
      <p:sp>
        <p:nvSpPr>
          <p:cNvPr id="25" name="Content Placeholder 24"/>
          <p:cNvSpPr>
            <a:spLocks noGrp="1"/>
          </p:cNvSpPr>
          <p:nvPr>
            <p:ph idx="1"/>
          </p:nvPr>
        </p:nvSpPr>
        <p:spPr>
          <a:xfrm>
            <a:off x="449943" y="3716548"/>
            <a:ext cx="2902857" cy="436811"/>
          </a:xfrm>
        </p:spPr>
        <p:txBody>
          <a:bodyPr/>
          <a:lstStyle/>
          <a:p>
            <a:pPr marL="0" indent="0">
              <a:buNone/>
            </a:pPr>
            <a:r>
              <a:rPr lang="en-US" sz="2400" b="1" dirty="0"/>
              <a:t>(b) </a:t>
            </a:r>
            <a:r>
              <a:rPr lang="en-US" sz="2400" dirty="0"/>
              <a:t>Uniform rotation:</a:t>
            </a:r>
            <a:endParaRPr lang="en-IN" sz="2400" dirty="0"/>
          </a:p>
        </p:txBody>
      </p:sp>
      <p:graphicFrame>
        <p:nvGraphicFramePr>
          <p:cNvPr id="31" name="Object 30" descr="F of x and y = negative c y i + c x j"/>
          <p:cNvGraphicFramePr>
            <a:graphicFrameLocks noChangeAspect="1"/>
          </p:cNvGraphicFramePr>
          <p:nvPr/>
        </p:nvGraphicFramePr>
        <p:xfrm>
          <a:off x="3400212" y="3733899"/>
          <a:ext cx="2650196" cy="382122"/>
        </p:xfrm>
        <a:graphic>
          <a:graphicData uri="http://schemas.openxmlformats.org/presentationml/2006/ole">
            <mc:AlternateContent xmlns:mc="http://schemas.openxmlformats.org/markup-compatibility/2006">
              <mc:Choice xmlns:v="urn:schemas-microsoft-com:vml" Requires="v">
                <p:oleObj spid="_x0000_s148507" name="Equation" r:id="rId5" imgW="2730240" imgH="393480" progId="Equation.DSMT4">
                  <p:embed/>
                </p:oleObj>
              </mc:Choice>
              <mc:Fallback>
                <p:oleObj name="Equation" r:id="rId5" imgW="2730240" imgH="393480" progId="Equation.DSMT4">
                  <p:embed/>
                  <p:pic>
                    <p:nvPicPr>
                      <p:cNvPr id="31" name="Object 30" descr="F of x and y = negative c y i + c x j"/>
                      <p:cNvPicPr/>
                      <p:nvPr/>
                    </p:nvPicPr>
                    <p:blipFill>
                      <a:blip r:embed="rId6"/>
                      <a:stretch>
                        <a:fillRect/>
                      </a:stretch>
                    </p:blipFill>
                    <p:spPr>
                      <a:xfrm>
                        <a:off x="3400212" y="3733899"/>
                        <a:ext cx="2650196" cy="382122"/>
                      </a:xfrm>
                      <a:prstGeom prst="rect">
                        <a:avLst/>
                      </a:prstGeom>
                    </p:spPr>
                  </p:pic>
                </p:oleObj>
              </mc:Fallback>
            </mc:AlternateContent>
          </a:graphicData>
        </a:graphic>
      </p:graphicFrame>
      <p:sp>
        <p:nvSpPr>
          <p:cNvPr id="27" name="Content Placeholder 26"/>
          <p:cNvSpPr>
            <a:spLocks noGrp="1"/>
          </p:cNvSpPr>
          <p:nvPr>
            <p:ph idx="1"/>
          </p:nvPr>
        </p:nvSpPr>
        <p:spPr>
          <a:xfrm>
            <a:off x="457200" y="4464032"/>
            <a:ext cx="2590800" cy="471525"/>
          </a:xfrm>
        </p:spPr>
        <p:txBody>
          <a:bodyPr/>
          <a:lstStyle/>
          <a:p>
            <a:pPr marL="0" indent="0">
              <a:buNone/>
            </a:pPr>
            <a:r>
              <a:rPr lang="en-US" sz="2400" b="1" dirty="0"/>
              <a:t>(c) </a:t>
            </a:r>
            <a:r>
              <a:rPr lang="en-US" sz="2400" dirty="0"/>
              <a:t>Shearing flow:</a:t>
            </a:r>
            <a:endParaRPr lang="en-IN" sz="2400" dirty="0"/>
          </a:p>
        </p:txBody>
      </p:sp>
      <p:graphicFrame>
        <p:nvGraphicFramePr>
          <p:cNvPr id="32" name="Object 31" descr="F of x and y = y i"/>
          <p:cNvGraphicFramePr>
            <a:graphicFrameLocks noChangeAspect="1"/>
          </p:cNvGraphicFramePr>
          <p:nvPr/>
        </p:nvGraphicFramePr>
        <p:xfrm>
          <a:off x="3115417" y="4520448"/>
          <a:ext cx="1508911" cy="354365"/>
        </p:xfrm>
        <a:graphic>
          <a:graphicData uri="http://schemas.openxmlformats.org/presentationml/2006/ole">
            <mc:AlternateContent xmlns:mc="http://schemas.openxmlformats.org/markup-compatibility/2006">
              <mc:Choice xmlns:v="urn:schemas-microsoft-com:vml" Requires="v">
                <p:oleObj spid="_x0000_s148508" name="Equation" r:id="rId7" imgW="1676160" imgH="393480" progId="Equation.DSMT4">
                  <p:embed/>
                </p:oleObj>
              </mc:Choice>
              <mc:Fallback>
                <p:oleObj name="Equation" r:id="rId7" imgW="1676160" imgH="393480" progId="Equation.DSMT4">
                  <p:embed/>
                  <p:pic>
                    <p:nvPicPr>
                      <p:cNvPr id="32" name="Object 31" descr="F of x and y = y i"/>
                      <p:cNvPicPr/>
                      <p:nvPr/>
                    </p:nvPicPr>
                    <p:blipFill>
                      <a:blip r:embed="rId8"/>
                      <a:stretch>
                        <a:fillRect/>
                      </a:stretch>
                    </p:blipFill>
                    <p:spPr>
                      <a:xfrm>
                        <a:off x="3115417" y="4520448"/>
                        <a:ext cx="1508911" cy="354365"/>
                      </a:xfrm>
                      <a:prstGeom prst="rect">
                        <a:avLst/>
                      </a:prstGeom>
                    </p:spPr>
                  </p:pic>
                </p:oleObj>
              </mc:Fallback>
            </mc:AlternateContent>
          </a:graphicData>
        </a:graphic>
      </p:graphicFrame>
      <p:sp>
        <p:nvSpPr>
          <p:cNvPr id="29" name="Content Placeholder 28"/>
          <p:cNvSpPr>
            <a:spLocks noGrp="1"/>
          </p:cNvSpPr>
          <p:nvPr>
            <p:ph idx="1"/>
          </p:nvPr>
        </p:nvSpPr>
        <p:spPr>
          <a:xfrm>
            <a:off x="457199" y="5302232"/>
            <a:ext cx="2837543" cy="412768"/>
          </a:xfrm>
        </p:spPr>
        <p:txBody>
          <a:bodyPr/>
          <a:lstStyle/>
          <a:p>
            <a:pPr marL="0" indent="0">
              <a:buNone/>
            </a:pPr>
            <a:r>
              <a:rPr lang="en-US" sz="2400" b="1" dirty="0"/>
              <a:t>(d) </a:t>
            </a:r>
            <a:r>
              <a:rPr lang="en-US" sz="2400" dirty="0"/>
              <a:t>Whirlpool effect:</a:t>
            </a:r>
            <a:endParaRPr lang="en-IN" sz="2400" dirty="0"/>
          </a:p>
        </p:txBody>
      </p:sp>
      <p:graphicFrame>
        <p:nvGraphicFramePr>
          <p:cNvPr id="33" name="Object 32" descr="F of x and y = start fraction negative y over x squared + y squared end fraction i + start fraction x over x squared + y squared end fraction j">
            <a:extLst>
              <a:ext uri="{FF2B5EF4-FFF2-40B4-BE49-F238E27FC236}">
                <a16:creationId xmlns:a16="http://schemas.microsoft.com/office/drawing/2014/main" id="{32582B22-395A-4810-B1D5-F3ECA58A8625}"/>
              </a:ext>
            </a:extLst>
          </p:cNvPr>
          <p:cNvGraphicFramePr>
            <a:graphicFrameLocks noChangeAspect="1"/>
          </p:cNvGraphicFramePr>
          <p:nvPr/>
        </p:nvGraphicFramePr>
        <p:xfrm>
          <a:off x="3352800" y="5147097"/>
          <a:ext cx="3594100" cy="800100"/>
        </p:xfrm>
        <a:graphic>
          <a:graphicData uri="http://schemas.openxmlformats.org/presentationml/2006/ole">
            <mc:AlternateContent xmlns:mc="http://schemas.openxmlformats.org/markup-compatibility/2006">
              <mc:Choice xmlns:v="urn:schemas-microsoft-com:vml" Requires="v">
                <p:oleObj spid="_x0000_s148509" name="Equation" r:id="rId9" imgW="3593880" imgH="799920" progId="Equation.DSMT4">
                  <p:embed/>
                </p:oleObj>
              </mc:Choice>
              <mc:Fallback>
                <p:oleObj name="Equation" r:id="rId9" imgW="3593880" imgH="799920" progId="Equation.DSMT4">
                  <p:embed/>
                  <p:pic>
                    <p:nvPicPr>
                      <p:cNvPr id="33" name="Object 32" descr="F of x and y = start fraction negative y over x squared + y squared end fraction i + start fraction x over x squared + y squared end fraction j">
                        <a:extLst>
                          <a:ext uri="{FF2B5EF4-FFF2-40B4-BE49-F238E27FC236}">
                            <a16:creationId xmlns:a16="http://schemas.microsoft.com/office/drawing/2014/main" id="{32582B22-395A-4810-B1D5-F3ECA58A8625}"/>
                          </a:ext>
                        </a:extLst>
                      </p:cNvPr>
                      <p:cNvPicPr/>
                      <p:nvPr/>
                    </p:nvPicPr>
                    <p:blipFill>
                      <a:blip r:embed="rId10"/>
                      <a:stretch>
                        <a:fillRect/>
                      </a:stretch>
                    </p:blipFill>
                    <p:spPr>
                      <a:xfrm>
                        <a:off x="3352800" y="5147097"/>
                        <a:ext cx="3594100" cy="800100"/>
                      </a:xfrm>
                      <a:prstGeom prst="rect">
                        <a:avLst/>
                      </a:prstGeom>
                    </p:spPr>
                  </p:pic>
                </p:oleObj>
              </mc:Fallback>
            </mc:AlternateContent>
          </a:graphicData>
        </a:graphic>
      </p:graphicFrame>
    </p:spTree>
    <p:extLst>
      <p:ext uri="{BB962C8B-B14F-4D97-AF65-F5344CB8AC3E}">
        <p14:creationId xmlns:p14="http://schemas.microsoft.com/office/powerpoint/2010/main" val="2978506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400" dirty="0"/>
              <a:t>Spin Around an Axis: The k-Component of Curl </a:t>
            </a:r>
            <a:r>
              <a:rPr lang="en-US" sz="2000" b="0" dirty="0"/>
              <a:t>(7 of 9)</a:t>
            </a:r>
            <a:endParaRPr lang="en-IN" sz="3400" dirty="0"/>
          </a:p>
        </p:txBody>
      </p:sp>
      <p:sp>
        <p:nvSpPr>
          <p:cNvPr id="3" name="Content Placeholder 2"/>
          <p:cNvSpPr>
            <a:spLocks noGrp="1"/>
          </p:cNvSpPr>
          <p:nvPr>
            <p:ph idx="1"/>
          </p:nvPr>
        </p:nvSpPr>
        <p:spPr>
          <a:xfrm>
            <a:off x="457200" y="1600200"/>
            <a:ext cx="1828800" cy="493005"/>
          </a:xfrm>
        </p:spPr>
        <p:txBody>
          <a:bodyPr/>
          <a:lstStyle/>
          <a:p>
            <a:pPr marL="0" indent="0">
              <a:buNone/>
            </a:pPr>
            <a:r>
              <a:rPr lang="en-US" b="1" dirty="0"/>
              <a:t>Solution:</a:t>
            </a:r>
            <a:endParaRPr lang="en-IN" dirty="0"/>
          </a:p>
        </p:txBody>
      </p:sp>
      <p:sp>
        <p:nvSpPr>
          <p:cNvPr id="25" name="Content Placeholder 24"/>
          <p:cNvSpPr>
            <a:spLocks noGrp="1"/>
          </p:cNvSpPr>
          <p:nvPr>
            <p:ph idx="1"/>
          </p:nvPr>
        </p:nvSpPr>
        <p:spPr>
          <a:xfrm>
            <a:off x="446314" y="2202542"/>
            <a:ext cx="3744686" cy="496591"/>
          </a:xfrm>
        </p:spPr>
        <p:txBody>
          <a:bodyPr/>
          <a:lstStyle/>
          <a:p>
            <a:pPr marL="0" indent="0">
              <a:buNone/>
            </a:pPr>
            <a:r>
              <a:rPr lang="en-US" b="1" dirty="0"/>
              <a:t>(a)</a:t>
            </a:r>
            <a:r>
              <a:rPr lang="en-US" dirty="0"/>
              <a:t> Uniform expansion:</a:t>
            </a:r>
            <a:endParaRPr lang="en-IN" dirty="0"/>
          </a:p>
        </p:txBody>
      </p:sp>
      <p:graphicFrame>
        <p:nvGraphicFramePr>
          <p:cNvPr id="26" name="Object 25" descr="curl F, times k = start fraction partial derivative of over partial derivative of x end fraction left parenthesis c y right parenthesis minus start fraction partial derivative of over partial derivative of y end fraction left parenthesis c x right parenthesis = 0.&#10;">
            <a:extLst>
              <a:ext uri="{FF2B5EF4-FFF2-40B4-BE49-F238E27FC236}">
                <a16:creationId xmlns:a16="http://schemas.microsoft.com/office/drawing/2014/main" id="{3C9F0781-27FB-4F5E-BA46-42D73CF47A2C}"/>
              </a:ext>
            </a:extLst>
          </p:cNvPr>
          <p:cNvGraphicFramePr>
            <a:graphicFrameLocks noChangeAspect="1"/>
          </p:cNvGraphicFramePr>
          <p:nvPr/>
        </p:nvGraphicFramePr>
        <p:xfrm>
          <a:off x="4271282" y="1989001"/>
          <a:ext cx="4567918" cy="866140"/>
        </p:xfrm>
        <a:graphic>
          <a:graphicData uri="http://schemas.openxmlformats.org/presentationml/2006/ole">
            <mc:AlternateContent xmlns:mc="http://schemas.openxmlformats.org/markup-compatibility/2006">
              <mc:Choice xmlns:v="urn:schemas-microsoft-com:vml" Requires="v">
                <p:oleObj spid="_x0000_s149518" name="Equation" r:id="rId3" imgW="4127400" imgH="787320" progId="Equation.DSMT4">
                  <p:embed/>
                </p:oleObj>
              </mc:Choice>
              <mc:Fallback>
                <p:oleObj name="Equation" r:id="rId3" imgW="4127400" imgH="787320" progId="Equation.DSMT4">
                  <p:embed/>
                  <p:pic>
                    <p:nvPicPr>
                      <p:cNvPr id="26" name="Object 25" descr="curl F, times k = start fraction partial derivative of over partial derivative of x end fraction left parenthesis c y right parenthesis minus start fraction partial derivative of over partial derivative of y end fraction left parenthesis c x right parenthesis = 0.&#10;">
                        <a:extLst>
                          <a:ext uri="{FF2B5EF4-FFF2-40B4-BE49-F238E27FC236}">
                            <a16:creationId xmlns:a16="http://schemas.microsoft.com/office/drawing/2014/main" id="{3C9F0781-27FB-4F5E-BA46-42D73CF47A2C}"/>
                          </a:ext>
                        </a:extLst>
                      </p:cNvPr>
                      <p:cNvPicPr/>
                      <p:nvPr/>
                    </p:nvPicPr>
                    <p:blipFill>
                      <a:blip r:embed="rId4"/>
                      <a:stretch>
                        <a:fillRect/>
                      </a:stretch>
                    </p:blipFill>
                    <p:spPr>
                      <a:xfrm>
                        <a:off x="4271282" y="1989001"/>
                        <a:ext cx="4567918" cy="866140"/>
                      </a:xfrm>
                      <a:prstGeom prst="rect">
                        <a:avLst/>
                      </a:prstGeom>
                    </p:spPr>
                  </p:pic>
                </p:oleObj>
              </mc:Fallback>
            </mc:AlternateContent>
          </a:graphicData>
        </a:graphic>
      </p:graphicFrame>
      <p:sp>
        <p:nvSpPr>
          <p:cNvPr id="28" name="Content Placeholder 27"/>
          <p:cNvSpPr>
            <a:spLocks noGrp="1"/>
          </p:cNvSpPr>
          <p:nvPr>
            <p:ph idx="1"/>
          </p:nvPr>
        </p:nvSpPr>
        <p:spPr>
          <a:xfrm>
            <a:off x="457200" y="2918261"/>
            <a:ext cx="7543800" cy="514370"/>
          </a:xfrm>
        </p:spPr>
        <p:txBody>
          <a:bodyPr/>
          <a:lstStyle/>
          <a:p>
            <a:pPr marL="0" indent="0">
              <a:buNone/>
            </a:pPr>
            <a:r>
              <a:rPr lang="en-US" dirty="0"/>
              <a:t>The gas is not circulating at very small scales.</a:t>
            </a:r>
          </a:p>
        </p:txBody>
      </p:sp>
      <p:sp>
        <p:nvSpPr>
          <p:cNvPr id="30" name="Content Placeholder 29"/>
          <p:cNvSpPr>
            <a:spLocks noGrp="1"/>
          </p:cNvSpPr>
          <p:nvPr>
            <p:ph idx="1"/>
          </p:nvPr>
        </p:nvSpPr>
        <p:spPr>
          <a:xfrm>
            <a:off x="446314" y="3636716"/>
            <a:ext cx="2169724" cy="478083"/>
          </a:xfrm>
        </p:spPr>
        <p:txBody>
          <a:bodyPr/>
          <a:lstStyle/>
          <a:p>
            <a:pPr marL="0" indent="0">
              <a:buNone/>
            </a:pPr>
            <a:r>
              <a:rPr lang="en-US" b="1" dirty="0"/>
              <a:t>(b)</a:t>
            </a:r>
            <a:r>
              <a:rPr lang="en-IN" dirty="0"/>
              <a:t> </a:t>
            </a:r>
            <a:r>
              <a:rPr lang="en-US" dirty="0"/>
              <a:t>Rotation:</a:t>
            </a:r>
            <a:endParaRPr lang="en-IN" kern="0" dirty="0"/>
          </a:p>
        </p:txBody>
      </p:sp>
      <p:graphicFrame>
        <p:nvGraphicFramePr>
          <p:cNvPr id="31" name="Object 30" descr="curl F, times k = start fraction partial derivative of over partial derivative of x end fraction left parenthesis c x right parenthesis minus start fraction partial derivative of over partial derivative of y end fraction left parenthesis negative c y right parenthesis = 2 c.&#10;">
            <a:extLst>
              <a:ext uri="{FF2B5EF4-FFF2-40B4-BE49-F238E27FC236}">
                <a16:creationId xmlns:a16="http://schemas.microsoft.com/office/drawing/2014/main" id="{4E67100E-31B5-418E-94E6-ACCCFA8F3E89}"/>
              </a:ext>
            </a:extLst>
          </p:cNvPr>
          <p:cNvGraphicFramePr>
            <a:graphicFrameLocks noChangeAspect="1"/>
          </p:cNvGraphicFramePr>
          <p:nvPr/>
        </p:nvGraphicFramePr>
        <p:xfrm>
          <a:off x="2689778" y="3498563"/>
          <a:ext cx="4875530" cy="866140"/>
        </p:xfrm>
        <a:graphic>
          <a:graphicData uri="http://schemas.openxmlformats.org/presentationml/2006/ole">
            <mc:AlternateContent xmlns:mc="http://schemas.openxmlformats.org/markup-compatibility/2006">
              <mc:Choice xmlns:v="urn:schemas-microsoft-com:vml" Requires="v">
                <p:oleObj spid="_x0000_s149519" name="Equation" r:id="rId5" imgW="4431960" imgH="787320" progId="Equation.DSMT4">
                  <p:embed/>
                </p:oleObj>
              </mc:Choice>
              <mc:Fallback>
                <p:oleObj name="Equation" r:id="rId5" imgW="4431960" imgH="787320" progId="Equation.DSMT4">
                  <p:embed/>
                  <p:pic>
                    <p:nvPicPr>
                      <p:cNvPr id="31" name="Object 30" descr="curl F, times k = start fraction partial derivative of over partial derivative of x end fraction left parenthesis c x right parenthesis minus start fraction partial derivative of over partial derivative of y end fraction left parenthesis negative c y right parenthesis = 2 c.&#10;">
                        <a:extLst>
                          <a:ext uri="{FF2B5EF4-FFF2-40B4-BE49-F238E27FC236}">
                            <a16:creationId xmlns:a16="http://schemas.microsoft.com/office/drawing/2014/main" id="{4E67100E-31B5-418E-94E6-ACCCFA8F3E89}"/>
                          </a:ext>
                        </a:extLst>
                      </p:cNvPr>
                      <p:cNvPicPr/>
                      <p:nvPr/>
                    </p:nvPicPr>
                    <p:blipFill>
                      <a:blip r:embed="rId6"/>
                      <a:stretch>
                        <a:fillRect/>
                      </a:stretch>
                    </p:blipFill>
                    <p:spPr>
                      <a:xfrm>
                        <a:off x="2689778" y="3498563"/>
                        <a:ext cx="4875530" cy="866140"/>
                      </a:xfrm>
                      <a:prstGeom prst="rect">
                        <a:avLst/>
                      </a:prstGeom>
                    </p:spPr>
                  </p:pic>
                </p:oleObj>
              </mc:Fallback>
            </mc:AlternateContent>
          </a:graphicData>
        </a:graphic>
      </p:graphicFrame>
      <p:sp>
        <p:nvSpPr>
          <p:cNvPr id="33" name="Content Placeholder 32"/>
          <p:cNvSpPr>
            <a:spLocks noGrp="1"/>
          </p:cNvSpPr>
          <p:nvPr>
            <p:ph idx="1"/>
          </p:nvPr>
        </p:nvSpPr>
        <p:spPr>
          <a:xfrm>
            <a:off x="457200" y="4430634"/>
            <a:ext cx="8229600" cy="1436765"/>
          </a:xfrm>
        </p:spPr>
        <p:txBody>
          <a:bodyPr/>
          <a:lstStyle/>
          <a:p>
            <a:pPr marL="0" indent="0">
              <a:buNone/>
            </a:pPr>
            <a:r>
              <a:rPr lang="en-US" dirty="0"/>
              <a:t>The constant circulation density indicates rotation around every point. If </a:t>
            </a:r>
            <a:r>
              <a:rPr lang="en-US" i="1" dirty="0"/>
              <a:t>c </a:t>
            </a:r>
            <a:r>
              <a:rPr lang="en-US" dirty="0"/>
              <a:t>&gt; 0, the rotation is counterclockwise; if </a:t>
            </a:r>
            <a:r>
              <a:rPr lang="en-US" i="1" dirty="0"/>
              <a:t>c </a:t>
            </a:r>
            <a:r>
              <a:rPr lang="en-US" dirty="0"/>
              <a:t>&lt; 0, the rotation is clockwise.</a:t>
            </a:r>
            <a:endParaRPr lang="en-IN" kern="0" dirty="0"/>
          </a:p>
        </p:txBody>
      </p:sp>
    </p:spTree>
    <p:extLst>
      <p:ext uri="{BB962C8B-B14F-4D97-AF65-F5344CB8AC3E}">
        <p14:creationId xmlns:p14="http://schemas.microsoft.com/office/powerpoint/2010/main" val="18829813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sz="3400" dirty="0"/>
              <a:t>Spin Around an Axis: The k-Component of Curl </a:t>
            </a:r>
            <a:r>
              <a:rPr lang="en-US" sz="2000" b="0" dirty="0"/>
              <a:t>(8 of 9)</a:t>
            </a:r>
            <a:endParaRPr lang="en-IN" sz="3400" dirty="0"/>
          </a:p>
        </p:txBody>
      </p:sp>
      <p:sp>
        <p:nvSpPr>
          <p:cNvPr id="3" name="Content Placeholder 2"/>
          <p:cNvSpPr>
            <a:spLocks noGrp="1"/>
          </p:cNvSpPr>
          <p:nvPr>
            <p:ph idx="1"/>
          </p:nvPr>
        </p:nvSpPr>
        <p:spPr>
          <a:xfrm>
            <a:off x="457200" y="1600200"/>
            <a:ext cx="3886200" cy="493005"/>
          </a:xfrm>
        </p:spPr>
        <p:txBody>
          <a:bodyPr/>
          <a:lstStyle/>
          <a:p>
            <a:pPr marL="0" indent="0">
              <a:buNone/>
            </a:pPr>
            <a:r>
              <a:rPr lang="en-US" b="1" dirty="0"/>
              <a:t>Solution (continued):</a:t>
            </a:r>
            <a:endParaRPr lang="en-IN" kern="0" dirty="0"/>
          </a:p>
        </p:txBody>
      </p:sp>
      <p:sp>
        <p:nvSpPr>
          <p:cNvPr id="23" name="Content Placeholder 22"/>
          <p:cNvSpPr>
            <a:spLocks noGrp="1"/>
          </p:cNvSpPr>
          <p:nvPr>
            <p:ph idx="1"/>
          </p:nvPr>
        </p:nvSpPr>
        <p:spPr>
          <a:xfrm>
            <a:off x="457200" y="2356223"/>
            <a:ext cx="1752600" cy="474453"/>
          </a:xfrm>
        </p:spPr>
        <p:txBody>
          <a:bodyPr/>
          <a:lstStyle/>
          <a:p>
            <a:pPr marL="0" indent="0">
              <a:buNone/>
            </a:pPr>
            <a:r>
              <a:rPr lang="en-US" b="1" dirty="0"/>
              <a:t>(c)</a:t>
            </a:r>
            <a:r>
              <a:rPr lang="en-US" dirty="0"/>
              <a:t> Shear:</a:t>
            </a:r>
            <a:endParaRPr lang="en-IN" dirty="0"/>
          </a:p>
        </p:txBody>
      </p:sp>
      <p:graphicFrame>
        <p:nvGraphicFramePr>
          <p:cNvPr id="24" name="Object 23" descr="curl F, times k = negative start fraction partial derivative of over partial derivative of y end fraction left parenthesis y right parenthesis = negative 1.">
            <a:extLst>
              <a:ext uri="{FF2B5EF4-FFF2-40B4-BE49-F238E27FC236}">
                <a16:creationId xmlns:a16="http://schemas.microsoft.com/office/drawing/2014/main" id="{F99CAF02-3731-453B-B8A1-09DCDA9FDE65}"/>
              </a:ext>
            </a:extLst>
          </p:cNvPr>
          <p:cNvGraphicFramePr>
            <a:graphicFrameLocks noChangeAspect="1"/>
          </p:cNvGraphicFramePr>
          <p:nvPr/>
        </p:nvGraphicFramePr>
        <p:xfrm>
          <a:off x="2379175" y="2185239"/>
          <a:ext cx="3653171" cy="871141"/>
        </p:xfrm>
        <a:graphic>
          <a:graphicData uri="http://schemas.openxmlformats.org/presentationml/2006/ole">
            <mc:AlternateContent xmlns:mc="http://schemas.openxmlformats.org/markup-compatibility/2006">
              <mc:Choice xmlns:v="urn:schemas-microsoft-com:vml" Requires="v">
                <p:oleObj spid="_x0000_s150536" name="Equation" r:id="rId3" imgW="3301920" imgH="787320" progId="Equation.DSMT4">
                  <p:embed/>
                </p:oleObj>
              </mc:Choice>
              <mc:Fallback>
                <p:oleObj name="Equation" r:id="rId3" imgW="3301920" imgH="787320" progId="Equation.DSMT4">
                  <p:embed/>
                  <p:pic>
                    <p:nvPicPr>
                      <p:cNvPr id="24" name="Object 23" descr="curl F, times k = negative start fraction partial derivative of over partial derivative of y end fraction left parenthesis y right parenthesis = negative 1.">
                        <a:extLst>
                          <a:ext uri="{FF2B5EF4-FFF2-40B4-BE49-F238E27FC236}">
                            <a16:creationId xmlns:a16="http://schemas.microsoft.com/office/drawing/2014/main" id="{F99CAF02-3731-453B-B8A1-09DCDA9FDE65}"/>
                          </a:ext>
                        </a:extLst>
                      </p:cNvPr>
                      <p:cNvPicPr/>
                      <p:nvPr/>
                    </p:nvPicPr>
                    <p:blipFill>
                      <a:blip r:embed="rId4"/>
                      <a:stretch>
                        <a:fillRect/>
                      </a:stretch>
                    </p:blipFill>
                    <p:spPr>
                      <a:xfrm>
                        <a:off x="2379175" y="2185239"/>
                        <a:ext cx="3653171" cy="871141"/>
                      </a:xfrm>
                      <a:prstGeom prst="rect">
                        <a:avLst/>
                      </a:prstGeom>
                    </p:spPr>
                  </p:pic>
                </p:oleObj>
              </mc:Fallback>
            </mc:AlternateContent>
          </a:graphicData>
        </a:graphic>
      </p:graphicFrame>
      <p:sp>
        <p:nvSpPr>
          <p:cNvPr id="26" name="Content Placeholder 25"/>
          <p:cNvSpPr>
            <a:spLocks noGrp="1"/>
          </p:cNvSpPr>
          <p:nvPr>
            <p:ph idx="1"/>
          </p:nvPr>
        </p:nvSpPr>
        <p:spPr>
          <a:xfrm>
            <a:off x="6277429" y="2377997"/>
            <a:ext cx="2485571" cy="475371"/>
          </a:xfrm>
        </p:spPr>
        <p:txBody>
          <a:bodyPr/>
          <a:lstStyle/>
          <a:p>
            <a:pPr marL="0" indent="0">
              <a:buNone/>
            </a:pPr>
            <a:r>
              <a:rPr lang="en-US" dirty="0"/>
              <a:t>The circulation</a:t>
            </a:r>
            <a:endParaRPr lang="en-IN" dirty="0"/>
          </a:p>
        </p:txBody>
      </p:sp>
      <p:sp>
        <p:nvSpPr>
          <p:cNvPr id="28" name="Content Placeholder 27"/>
          <p:cNvSpPr>
            <a:spLocks noGrp="1"/>
          </p:cNvSpPr>
          <p:nvPr>
            <p:ph idx="1"/>
          </p:nvPr>
        </p:nvSpPr>
        <p:spPr>
          <a:xfrm>
            <a:off x="457200" y="3124200"/>
            <a:ext cx="8153400" cy="2708480"/>
          </a:xfrm>
        </p:spPr>
        <p:txBody>
          <a:bodyPr/>
          <a:lstStyle/>
          <a:p>
            <a:pPr marL="0" indent="0">
              <a:buNone/>
            </a:pPr>
            <a:r>
              <a:rPr lang="en-US" dirty="0"/>
              <a:t>density is constant and negative, so a paddle wheel floating in water undergoing such a shearing flow spins clockwise. The rate of rotation is the same at each point. The average rotational effect of the fluid flow is to push fluid clockwise around each of the small circles.</a:t>
            </a:r>
            <a:endParaRPr lang="en-IN" dirty="0"/>
          </a:p>
        </p:txBody>
      </p:sp>
    </p:spTree>
    <p:extLst>
      <p:ext uri="{BB962C8B-B14F-4D97-AF65-F5344CB8AC3E}">
        <p14:creationId xmlns:p14="http://schemas.microsoft.com/office/powerpoint/2010/main" val="3410488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400" dirty="0"/>
              <a:t>Spin Around an Axis: The k-Component of Curl </a:t>
            </a:r>
            <a:r>
              <a:rPr lang="en-US" sz="2000" b="0" dirty="0"/>
              <a:t>(9 of 9)</a:t>
            </a:r>
            <a:endParaRPr lang="en-IN" sz="3400" dirty="0"/>
          </a:p>
        </p:txBody>
      </p:sp>
      <p:sp>
        <p:nvSpPr>
          <p:cNvPr id="3" name="Content Placeholder 2"/>
          <p:cNvSpPr>
            <a:spLocks noGrp="1"/>
          </p:cNvSpPr>
          <p:nvPr>
            <p:ph idx="1"/>
          </p:nvPr>
        </p:nvSpPr>
        <p:spPr>
          <a:xfrm>
            <a:off x="457200" y="1600200"/>
            <a:ext cx="4038600" cy="470971"/>
          </a:xfrm>
        </p:spPr>
        <p:txBody>
          <a:bodyPr/>
          <a:lstStyle/>
          <a:p>
            <a:pPr marL="0" indent="0">
              <a:buNone/>
            </a:pPr>
            <a:r>
              <a:rPr lang="en-US" b="1" dirty="0"/>
              <a:t>Solution (concluded):</a:t>
            </a:r>
            <a:endParaRPr lang="en-IN" kern="0" dirty="0"/>
          </a:p>
        </p:txBody>
      </p:sp>
      <p:sp>
        <p:nvSpPr>
          <p:cNvPr id="23" name="Content Placeholder 22"/>
          <p:cNvSpPr>
            <a:spLocks noGrp="1"/>
          </p:cNvSpPr>
          <p:nvPr>
            <p:ph idx="1"/>
          </p:nvPr>
        </p:nvSpPr>
        <p:spPr>
          <a:xfrm>
            <a:off x="468086" y="2149004"/>
            <a:ext cx="2427514" cy="474453"/>
          </a:xfrm>
        </p:spPr>
        <p:txBody>
          <a:bodyPr/>
          <a:lstStyle/>
          <a:p>
            <a:pPr marL="0" indent="0">
              <a:buNone/>
            </a:pPr>
            <a:r>
              <a:rPr lang="en-US" b="1" dirty="0"/>
              <a:t>(d)</a:t>
            </a:r>
            <a:r>
              <a:rPr lang="en-US" dirty="0"/>
              <a:t> Whirlpool:</a:t>
            </a:r>
            <a:endParaRPr lang="en-IN" dirty="0"/>
          </a:p>
        </p:txBody>
      </p:sp>
      <p:graphicFrame>
        <p:nvGraphicFramePr>
          <p:cNvPr id="24" name="Object 23" descr="curl F, times k = start fraction partial derivative of over partial derivative of x end fraction left parenthesis start fraction x over x squared + y squared end fraction right parenthesis minus start fraction partial derivative of over partial derivative of y end fraction left parenthesis start fraction negative y over x squared + y squared end fraction right parenthesis = start fraction y squared minus x squared over left parenthesis x squared + y squared right parenthesis squared end fraction minus start fraction y squared minus x squared over left parenthesis x squared + y squared right parenthesis squared end fraction = 0.">
            <a:extLst>
              <a:ext uri="{FF2B5EF4-FFF2-40B4-BE49-F238E27FC236}">
                <a16:creationId xmlns:a16="http://schemas.microsoft.com/office/drawing/2014/main" id="{C3D215AF-E2C6-4B39-935F-5641A55ABF29}"/>
              </a:ext>
            </a:extLst>
          </p:cNvPr>
          <p:cNvGraphicFramePr>
            <a:graphicFrameLocks noChangeAspect="1"/>
          </p:cNvGraphicFramePr>
          <p:nvPr/>
        </p:nvGraphicFramePr>
        <p:xfrm>
          <a:off x="443716" y="2769344"/>
          <a:ext cx="8218714" cy="994151"/>
        </p:xfrm>
        <a:graphic>
          <a:graphicData uri="http://schemas.openxmlformats.org/presentationml/2006/ole">
            <mc:AlternateContent xmlns:mc="http://schemas.openxmlformats.org/markup-compatibility/2006">
              <mc:Choice xmlns:v="urn:schemas-microsoft-com:vml" Requires="v">
                <p:oleObj spid="_x0000_s151560" name="Equation" r:id="rId3" imgW="8648640" imgH="1002960" progId="Equation.DSMT4">
                  <p:embed/>
                </p:oleObj>
              </mc:Choice>
              <mc:Fallback>
                <p:oleObj name="Equation" r:id="rId3" imgW="8648640" imgH="1002960" progId="Equation.DSMT4">
                  <p:embed/>
                  <p:pic>
                    <p:nvPicPr>
                      <p:cNvPr id="24" name="Object 23" descr="curl F, times k = start fraction partial derivative of over partial derivative of x end fraction left parenthesis start fraction x over x squared + y squared end fraction right parenthesis minus start fraction partial derivative of over partial derivative of y end fraction left parenthesis start fraction negative y over x squared + y squared end fraction right parenthesis = start fraction y squared minus x squared over left parenthesis x squared + y squared right parenthesis squared end fraction minus start fraction y squared minus x squared over left parenthesis x squared + y squared right parenthesis squared end fraction = 0.">
                        <a:extLst>
                          <a:ext uri="{FF2B5EF4-FFF2-40B4-BE49-F238E27FC236}">
                            <a16:creationId xmlns:a16="http://schemas.microsoft.com/office/drawing/2014/main" id="{C3D215AF-E2C6-4B39-935F-5641A55ABF29}"/>
                          </a:ext>
                        </a:extLst>
                      </p:cNvPr>
                      <p:cNvPicPr/>
                      <p:nvPr/>
                    </p:nvPicPr>
                    <p:blipFill>
                      <a:blip r:embed="rId4"/>
                      <a:stretch>
                        <a:fillRect/>
                      </a:stretch>
                    </p:blipFill>
                    <p:spPr>
                      <a:xfrm>
                        <a:off x="443716" y="2769344"/>
                        <a:ext cx="8218714" cy="994151"/>
                      </a:xfrm>
                      <a:prstGeom prst="rect">
                        <a:avLst/>
                      </a:prstGeom>
                    </p:spPr>
                  </p:pic>
                </p:oleObj>
              </mc:Fallback>
            </mc:AlternateContent>
          </a:graphicData>
        </a:graphic>
      </p:graphicFrame>
      <p:sp>
        <p:nvSpPr>
          <p:cNvPr id="26" name="Content Placeholder 25"/>
          <p:cNvSpPr>
            <a:spLocks noGrp="1"/>
          </p:cNvSpPr>
          <p:nvPr>
            <p:ph idx="1"/>
          </p:nvPr>
        </p:nvSpPr>
        <p:spPr>
          <a:xfrm>
            <a:off x="468086" y="3941148"/>
            <a:ext cx="8218714" cy="2307252"/>
          </a:xfrm>
        </p:spPr>
        <p:txBody>
          <a:bodyPr/>
          <a:lstStyle/>
          <a:p>
            <a:pPr marL="0" indent="0">
              <a:buNone/>
            </a:pPr>
            <a:r>
              <a:rPr lang="en-US" dirty="0"/>
              <a:t>The circulation density is 0 at every point away from the origin (where the vector field is undefined and the whirlpool effect is taking place), and the gas is not circulating at any point for which the vector field is defined.</a:t>
            </a:r>
            <a:endParaRPr lang="en-IN" kern="0" dirty="0"/>
          </a:p>
        </p:txBody>
      </p:sp>
    </p:spTree>
    <p:extLst>
      <p:ext uri="{BB962C8B-B14F-4D97-AF65-F5344CB8AC3E}">
        <p14:creationId xmlns:p14="http://schemas.microsoft.com/office/powerpoint/2010/main" val="30278266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Divergence </a:t>
            </a:r>
            <a:r>
              <a:rPr lang="en-US" sz="2000" b="0" dirty="0"/>
              <a:t>(1 of 5)</a:t>
            </a:r>
          </a:p>
        </p:txBody>
      </p:sp>
      <p:pic>
        <p:nvPicPr>
          <p:cNvPr id="25" name="Content Placeholder 24" descr="An illustration of a rectangle with four vectors pointing outward from the sides of the rectangle. For long description in Notes pane, press F6.">
            <a:extLst>
              <a:ext uri="{FF2B5EF4-FFF2-40B4-BE49-F238E27FC236}">
                <a16:creationId xmlns:a16="http://schemas.microsoft.com/office/drawing/2014/main" id="{10B8F11F-85D9-405A-8972-9885E2C47612}"/>
              </a:ext>
              <a:ext uri="{C183D7F6-B498-43B3-948B-1728B52AA6E4}">
                <adec:decorative xmlns:adec="http://schemas.microsoft.com/office/drawing/2017/decorative" val="0"/>
              </a:ext>
            </a:extLst>
          </p:cNvPr>
          <p:cNvPicPr>
            <a:picLocks noGrp="1" noChangeAspect="1"/>
          </p:cNvPicPr>
          <p:nvPr>
            <p:ph idx="22"/>
          </p:nvPr>
        </p:nvPicPr>
        <p:blipFill>
          <a:blip r:embed="rId4">
            <a:extLst>
              <a:ext uri="{28A0092B-C50C-407E-A947-70E740481C1C}">
                <a14:useLocalDpi xmlns:a14="http://schemas.microsoft.com/office/drawing/2010/main" val="0"/>
              </a:ext>
            </a:extLst>
          </a:blip>
          <a:stretch>
            <a:fillRect/>
          </a:stretch>
        </p:blipFill>
        <p:spPr>
          <a:xfrm>
            <a:off x="507707" y="2147223"/>
            <a:ext cx="2986932" cy="2173288"/>
          </a:xfrm>
        </p:spPr>
      </p:pic>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114799" y="1524000"/>
            <a:ext cx="4936733" cy="952072"/>
          </a:xfrm>
        </p:spPr>
        <p:txBody>
          <a:bodyPr/>
          <a:lstStyle/>
          <a:p>
            <a:pPr marL="0" indent="0">
              <a:buNone/>
            </a:pPr>
            <a:r>
              <a:rPr lang="en-US" sz="2000" dirty="0"/>
              <a:t>The rate at which the fluid leaves the rectangular region </a:t>
            </a:r>
            <a:r>
              <a:rPr lang="en-US" sz="2000" i="1" dirty="0"/>
              <a:t>A </a:t>
            </a:r>
            <a:r>
              <a:rPr lang="en-US" sz="2000" dirty="0"/>
              <a:t>across the bottom edge in the direction of the outward normal</a:t>
            </a:r>
          </a:p>
        </p:txBody>
      </p:sp>
      <p:graphicFrame>
        <p:nvGraphicFramePr>
          <p:cNvPr id="4" name="Object 3" descr="negative j is approximately">
            <a:extLst>
              <a:ext uri="{FF2B5EF4-FFF2-40B4-BE49-F238E27FC236}">
                <a16:creationId xmlns:a16="http://schemas.microsoft.com/office/drawing/2014/main" id="{7B831A7F-15CC-433A-B89B-C93D4C82DFA0}"/>
              </a:ext>
            </a:extLst>
          </p:cNvPr>
          <p:cNvGraphicFramePr>
            <a:graphicFrameLocks noChangeAspect="1"/>
          </p:cNvGraphicFramePr>
          <p:nvPr>
            <p:extLst>
              <p:ext uri="{D42A27DB-BD31-4B8C-83A1-F6EECF244321}">
                <p14:modId xmlns:p14="http://schemas.microsoft.com/office/powerpoint/2010/main" val="2130058988"/>
              </p:ext>
            </p:extLst>
          </p:nvPr>
        </p:nvGraphicFramePr>
        <p:xfrm>
          <a:off x="4088063" y="2520997"/>
          <a:ext cx="2184400" cy="304800"/>
        </p:xfrm>
        <a:graphic>
          <a:graphicData uri="http://schemas.openxmlformats.org/presentationml/2006/ole">
            <mc:AlternateContent xmlns:mc="http://schemas.openxmlformats.org/markup-compatibility/2006">
              <mc:Choice xmlns:v="urn:schemas-microsoft-com:vml" Requires="v">
                <p:oleObj spid="_x0000_s152596" name="Equation" r:id="rId5" imgW="2184120" imgH="304560" progId="Equation.DSMT4">
                  <p:embed/>
                </p:oleObj>
              </mc:Choice>
              <mc:Fallback>
                <p:oleObj name="Equation" r:id="rId5" imgW="2184120" imgH="304560" progId="Equation.DSMT4">
                  <p:embed/>
                  <p:pic>
                    <p:nvPicPr>
                      <p:cNvPr id="4" name="Object 3" descr="negative j is approximately">
                        <a:extLst>
                          <a:ext uri="{FF2B5EF4-FFF2-40B4-BE49-F238E27FC236}">
                            <a16:creationId xmlns:a16="http://schemas.microsoft.com/office/drawing/2014/main" id="{7B831A7F-15CC-433A-B89B-C93D4C82DFA0}"/>
                          </a:ext>
                        </a:extLst>
                      </p:cNvPr>
                      <p:cNvPicPr/>
                      <p:nvPr/>
                    </p:nvPicPr>
                    <p:blipFill>
                      <a:blip r:embed="rId6"/>
                      <a:stretch>
                        <a:fillRect/>
                      </a:stretch>
                    </p:blipFill>
                    <p:spPr>
                      <a:xfrm>
                        <a:off x="4088063" y="2520997"/>
                        <a:ext cx="2184400" cy="304800"/>
                      </a:xfrm>
                      <a:prstGeom prst="rect">
                        <a:avLst/>
                      </a:prstGeom>
                    </p:spPr>
                  </p:pic>
                </p:oleObj>
              </mc:Fallback>
            </mc:AlternateContent>
          </a:graphicData>
        </a:graphic>
      </p:graphicFrame>
      <p:graphicFrame>
        <p:nvGraphicFramePr>
          <p:cNvPr id="24" name="Object 23" descr="F of x and y times left parenthesis negative j right parenthesis delta x,"/>
          <p:cNvGraphicFramePr>
            <a:graphicFrameLocks noChangeAspect="1"/>
          </p:cNvGraphicFramePr>
          <p:nvPr>
            <p:extLst>
              <p:ext uri="{D42A27DB-BD31-4B8C-83A1-F6EECF244321}">
                <p14:modId xmlns:p14="http://schemas.microsoft.com/office/powerpoint/2010/main" val="986741280"/>
              </p:ext>
            </p:extLst>
          </p:nvPr>
        </p:nvGraphicFramePr>
        <p:xfrm>
          <a:off x="4114800" y="2895600"/>
          <a:ext cx="1736725" cy="298450"/>
        </p:xfrm>
        <a:graphic>
          <a:graphicData uri="http://schemas.openxmlformats.org/presentationml/2006/ole">
            <mc:AlternateContent xmlns:mc="http://schemas.openxmlformats.org/markup-compatibility/2006">
              <mc:Choice xmlns:v="urn:schemas-microsoft-com:vml" Requires="v">
                <p:oleObj spid="_x0000_s152597" name="Equation" r:id="rId7" imgW="2298600" imgH="393480" progId="Equation.DSMT4">
                  <p:embed/>
                </p:oleObj>
              </mc:Choice>
              <mc:Fallback>
                <p:oleObj name="Equation" r:id="rId7" imgW="2298600" imgH="393480" progId="Equation.DSMT4">
                  <p:embed/>
                  <p:pic>
                    <p:nvPicPr>
                      <p:cNvPr id="24" name="Object 23" descr="F of x and y times left parenthesis negative j right parenthesis delta x,"/>
                      <p:cNvPicPr/>
                      <p:nvPr/>
                    </p:nvPicPr>
                    <p:blipFill>
                      <a:blip r:embed="rId8"/>
                      <a:stretch>
                        <a:fillRect/>
                      </a:stretch>
                    </p:blipFill>
                    <p:spPr>
                      <a:xfrm>
                        <a:off x="4114800" y="2895600"/>
                        <a:ext cx="1736725" cy="298450"/>
                      </a:xfrm>
                      <a:prstGeom prst="rect">
                        <a:avLst/>
                      </a:prstGeom>
                    </p:spPr>
                  </p:pic>
                </p:oleObj>
              </mc:Fallback>
            </mc:AlternateContent>
          </a:graphicData>
        </a:graphic>
      </p:graphicFrame>
      <p:sp>
        <p:nvSpPr>
          <p:cNvPr id="23" name="Content Placeholder 22">
            <a:extLst>
              <a:ext uri="{C183D7F6-B498-43B3-948B-1728B52AA6E4}">
                <adec:decorative xmlns:adec="http://schemas.microsoft.com/office/drawing/2017/decorative" val="1"/>
              </a:ext>
            </a:extLst>
          </p:cNvPr>
          <p:cNvSpPr>
            <a:spLocks noGrp="1"/>
          </p:cNvSpPr>
          <p:nvPr>
            <p:ph idx="4294967295"/>
          </p:nvPr>
        </p:nvSpPr>
        <p:spPr>
          <a:xfrm>
            <a:off x="6019800" y="2895600"/>
            <a:ext cx="2133600" cy="379413"/>
          </a:xfrm>
        </p:spPr>
        <p:txBody>
          <a:bodyPr/>
          <a:lstStyle/>
          <a:p>
            <a:pPr marL="0" indent="0">
              <a:buNone/>
            </a:pPr>
            <a:r>
              <a:rPr lang="en-US" sz="2000" dirty="0"/>
              <a:t>which is negative</a:t>
            </a:r>
          </a:p>
        </p:txBody>
      </p:sp>
      <p:sp>
        <p:nvSpPr>
          <p:cNvPr id="26" name="Content Placeholder 25">
            <a:extLst>
              <a:ext uri="{C183D7F6-B498-43B3-948B-1728B52AA6E4}">
                <adec:decorative xmlns:adec="http://schemas.microsoft.com/office/drawing/2017/decorative" val="1"/>
              </a:ext>
            </a:extLst>
          </p:cNvPr>
          <p:cNvSpPr>
            <a:spLocks noGrp="1"/>
          </p:cNvSpPr>
          <p:nvPr>
            <p:ph idx="4294967295"/>
          </p:nvPr>
        </p:nvSpPr>
        <p:spPr>
          <a:xfrm>
            <a:off x="4114800" y="3352800"/>
            <a:ext cx="4495800" cy="2173288"/>
          </a:xfrm>
        </p:spPr>
        <p:txBody>
          <a:bodyPr/>
          <a:lstStyle/>
          <a:p>
            <a:pPr marL="0" indent="0">
              <a:buNone/>
            </a:pPr>
            <a:r>
              <a:rPr lang="en-US" sz="2000" dirty="0"/>
              <a:t>for the vector field </a:t>
            </a:r>
            <a:r>
              <a:rPr lang="en-US" sz="2000" b="1" dirty="0"/>
              <a:t>F </a:t>
            </a:r>
            <a:r>
              <a:rPr lang="en-US" sz="2000" dirty="0"/>
              <a:t>shown here. To approximate the flow rate at the point (</a:t>
            </a:r>
            <a:r>
              <a:rPr lang="en-US" sz="2000" i="1" dirty="0"/>
              <a:t>x, y</a:t>
            </a:r>
            <a:r>
              <a:rPr lang="en-US" sz="2000" dirty="0"/>
              <a:t>), we calculate the (approximate) flow rates across each edge in the directions of the red arrows, sum these rates, and then divide the sum by the area of </a:t>
            </a:r>
            <a:r>
              <a:rPr lang="en-US" sz="2000" i="1" dirty="0"/>
              <a:t>A</a:t>
            </a:r>
            <a:r>
              <a:rPr lang="en-US" sz="2000" dirty="0"/>
              <a:t>. Taking the limit as</a:t>
            </a:r>
          </a:p>
        </p:txBody>
      </p:sp>
      <p:graphicFrame>
        <p:nvGraphicFramePr>
          <p:cNvPr id="29" name="Object 28" descr="delta x approaches 0 and delta y approaches 0">
            <a:extLst>
              <a:ext uri="{FF2B5EF4-FFF2-40B4-BE49-F238E27FC236}">
                <a16:creationId xmlns:a16="http://schemas.microsoft.com/office/drawing/2014/main" id="{20815900-2F18-4693-9EF0-5F8113CCD838}"/>
              </a:ext>
            </a:extLst>
          </p:cNvPr>
          <p:cNvGraphicFramePr>
            <a:graphicFrameLocks noChangeAspect="1"/>
          </p:cNvGraphicFramePr>
          <p:nvPr>
            <p:extLst>
              <p:ext uri="{D42A27DB-BD31-4B8C-83A1-F6EECF244321}">
                <p14:modId xmlns:p14="http://schemas.microsoft.com/office/powerpoint/2010/main" val="2492761162"/>
              </p:ext>
            </p:extLst>
          </p:nvPr>
        </p:nvGraphicFramePr>
        <p:xfrm>
          <a:off x="4114800" y="5635185"/>
          <a:ext cx="2183511" cy="308415"/>
        </p:xfrm>
        <a:graphic>
          <a:graphicData uri="http://schemas.openxmlformats.org/presentationml/2006/ole">
            <mc:AlternateContent xmlns:mc="http://schemas.openxmlformats.org/markup-compatibility/2006">
              <mc:Choice xmlns:v="urn:schemas-microsoft-com:vml" Requires="v">
                <p:oleObj spid="_x0000_s152598" name="Equation" r:id="rId9" imgW="2654280" imgH="380880" progId="Equation.DSMT4">
                  <p:embed/>
                </p:oleObj>
              </mc:Choice>
              <mc:Fallback>
                <p:oleObj name="Equation" r:id="rId9" imgW="2654280" imgH="380880" progId="Equation.DSMT4">
                  <p:embed/>
                  <p:pic>
                    <p:nvPicPr>
                      <p:cNvPr id="29" name="Object 28" descr="delta x approaches 0 and delta y approaches 0">
                        <a:extLst>
                          <a:ext uri="{FF2B5EF4-FFF2-40B4-BE49-F238E27FC236}">
                            <a16:creationId xmlns:a16="http://schemas.microsoft.com/office/drawing/2014/main" id="{20815900-2F18-4693-9EF0-5F8113CCD838}"/>
                          </a:ext>
                        </a:extLst>
                      </p:cNvPr>
                      <p:cNvPicPr/>
                      <p:nvPr/>
                    </p:nvPicPr>
                    <p:blipFill>
                      <a:blip r:embed="rId10"/>
                      <a:stretch>
                        <a:fillRect/>
                      </a:stretch>
                    </p:blipFill>
                    <p:spPr>
                      <a:xfrm>
                        <a:off x="4114800" y="5635185"/>
                        <a:ext cx="2183511" cy="308415"/>
                      </a:xfrm>
                      <a:prstGeom prst="rect">
                        <a:avLst/>
                      </a:prstGeom>
                    </p:spPr>
                  </p:pic>
                </p:oleObj>
              </mc:Fallback>
            </mc:AlternateContent>
          </a:graphicData>
        </a:graphic>
      </p:graphicFrame>
      <p:sp>
        <p:nvSpPr>
          <p:cNvPr id="28" name="Content Placeholder 27">
            <a:extLst>
              <a:ext uri="{C183D7F6-B498-43B3-948B-1728B52AA6E4}">
                <adec:decorative xmlns:adec="http://schemas.microsoft.com/office/drawing/2017/decorative" val="1"/>
              </a:ext>
            </a:extLst>
          </p:cNvPr>
          <p:cNvSpPr>
            <a:spLocks noGrp="1"/>
          </p:cNvSpPr>
          <p:nvPr>
            <p:ph idx="4294967295"/>
          </p:nvPr>
        </p:nvSpPr>
        <p:spPr>
          <a:xfrm>
            <a:off x="6477000" y="5638800"/>
            <a:ext cx="1676400" cy="381000"/>
          </a:xfrm>
        </p:spPr>
        <p:txBody>
          <a:bodyPr/>
          <a:lstStyle/>
          <a:p>
            <a:pPr marL="0" indent="0">
              <a:buNone/>
            </a:pPr>
            <a:r>
              <a:rPr lang="en-US" sz="2000" dirty="0"/>
              <a:t>gives the flow</a:t>
            </a:r>
          </a:p>
        </p:txBody>
      </p:sp>
      <p:sp>
        <p:nvSpPr>
          <p:cNvPr id="31" name="Content Placeholder 30"/>
          <p:cNvSpPr>
            <a:spLocks noGrp="1"/>
          </p:cNvSpPr>
          <p:nvPr>
            <p:ph idx="4294967295"/>
          </p:nvPr>
        </p:nvSpPr>
        <p:spPr>
          <a:xfrm>
            <a:off x="4114800" y="6019800"/>
            <a:ext cx="1676400" cy="381000"/>
          </a:xfrm>
        </p:spPr>
        <p:txBody>
          <a:bodyPr/>
          <a:lstStyle/>
          <a:p>
            <a:pPr marL="0" indent="0">
              <a:buNone/>
            </a:pPr>
            <a:r>
              <a:rPr lang="en-US" sz="2000" dirty="0"/>
              <a:t>per unit area.</a:t>
            </a:r>
          </a:p>
        </p:txBody>
      </p:sp>
    </p:spTree>
    <p:extLst>
      <p:ext uri="{BB962C8B-B14F-4D97-AF65-F5344CB8AC3E}">
        <p14:creationId xmlns:p14="http://schemas.microsoft.com/office/powerpoint/2010/main" val="14838269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a:t>
            </a:r>
            <a:r>
              <a:rPr lang="en-IN" sz="2000" b="0" dirty="0"/>
              <a:t>(2 of 5)</a:t>
            </a:r>
            <a:endParaRPr lang="en-IN" dirty="0"/>
          </a:p>
        </p:txBody>
      </p:sp>
      <p:sp>
        <p:nvSpPr>
          <p:cNvPr id="3" name="Content Placeholder 2"/>
          <p:cNvSpPr>
            <a:spLocks noGrp="1"/>
          </p:cNvSpPr>
          <p:nvPr>
            <p:ph idx="1"/>
          </p:nvPr>
        </p:nvSpPr>
        <p:spPr>
          <a:xfrm>
            <a:off x="457200" y="1600200"/>
            <a:ext cx="8229600" cy="990599"/>
          </a:xfrm>
        </p:spPr>
        <p:txBody>
          <a:bodyPr/>
          <a:lstStyle/>
          <a:p>
            <a:pPr marL="0" indent="0">
              <a:buNone/>
            </a:pPr>
            <a:r>
              <a:rPr lang="en-US" b="1" dirty="0"/>
              <a:t>Definition: </a:t>
            </a:r>
            <a:r>
              <a:rPr lang="en-US" dirty="0"/>
              <a:t>The </a:t>
            </a:r>
            <a:r>
              <a:rPr lang="en-US" b="1" dirty="0"/>
              <a:t>divergence (flux density) </a:t>
            </a:r>
            <a:r>
              <a:rPr lang="en-US" dirty="0"/>
              <a:t>of a vector field </a:t>
            </a:r>
            <a:r>
              <a:rPr lang="en-US" b="1" dirty="0"/>
              <a:t>F </a:t>
            </a:r>
            <a:r>
              <a:rPr lang="en-US" dirty="0"/>
              <a:t>= </a:t>
            </a:r>
            <a:r>
              <a:rPr lang="en-US" i="1" dirty="0"/>
              <a:t>M</a:t>
            </a:r>
            <a:r>
              <a:rPr lang="en-US" sz="100" i="1" dirty="0"/>
              <a:t> </a:t>
            </a:r>
            <a:r>
              <a:rPr lang="en-US" b="1" dirty="0" err="1"/>
              <a:t>i</a:t>
            </a:r>
            <a:r>
              <a:rPr lang="en-US" b="1" dirty="0"/>
              <a:t> </a:t>
            </a:r>
            <a:r>
              <a:rPr lang="en-US" dirty="0"/>
              <a:t>+ </a:t>
            </a:r>
            <a:r>
              <a:rPr lang="en-US" i="1" dirty="0"/>
              <a:t>N</a:t>
            </a:r>
            <a:r>
              <a:rPr lang="en-US" sz="100" i="1" dirty="0"/>
              <a:t> </a:t>
            </a:r>
            <a:r>
              <a:rPr lang="en-US" b="1" dirty="0"/>
              <a:t>j </a:t>
            </a:r>
            <a:r>
              <a:rPr lang="en-US" dirty="0"/>
              <a:t>at the point (</a:t>
            </a:r>
            <a:r>
              <a:rPr lang="en-US" i="1" dirty="0"/>
              <a:t>x</a:t>
            </a:r>
            <a:r>
              <a:rPr lang="en-US" dirty="0"/>
              <a:t>, </a:t>
            </a:r>
            <a:r>
              <a:rPr lang="en-US" i="1" dirty="0"/>
              <a:t>y</a:t>
            </a:r>
            <a:r>
              <a:rPr lang="en-US" dirty="0"/>
              <a:t>) is</a:t>
            </a:r>
            <a:endParaRPr lang="en-IN" dirty="0"/>
          </a:p>
        </p:txBody>
      </p:sp>
      <p:graphicFrame>
        <p:nvGraphicFramePr>
          <p:cNvPr id="22" name="Object 21" descr="divergence of F = start fraction partial derivative of M over partial derivative of x end fraction + start fraction partial derivative of N over partial derivative of y end fraction.">
            <a:extLst>
              <a:ext uri="{FF2B5EF4-FFF2-40B4-BE49-F238E27FC236}">
                <a16:creationId xmlns:a16="http://schemas.microsoft.com/office/drawing/2014/main" id="{E8A53E99-8125-4F59-B205-8B48487C1C01}"/>
              </a:ext>
            </a:extLst>
          </p:cNvPr>
          <p:cNvGraphicFramePr>
            <a:graphicFrameLocks noChangeAspect="1"/>
          </p:cNvGraphicFramePr>
          <p:nvPr/>
        </p:nvGraphicFramePr>
        <p:xfrm>
          <a:off x="3241675" y="3161030"/>
          <a:ext cx="2444750" cy="866140"/>
        </p:xfrm>
        <a:graphic>
          <a:graphicData uri="http://schemas.openxmlformats.org/presentationml/2006/ole">
            <mc:AlternateContent xmlns:mc="http://schemas.openxmlformats.org/markup-compatibility/2006">
              <mc:Choice xmlns:v="urn:schemas-microsoft-com:vml" Requires="v">
                <p:oleObj spid="_x0000_s153608" name="Equation" r:id="rId3" imgW="2222280" imgH="787320" progId="Equation.DSMT4">
                  <p:embed/>
                </p:oleObj>
              </mc:Choice>
              <mc:Fallback>
                <p:oleObj name="Equation" r:id="rId3" imgW="2222280" imgH="787320" progId="Equation.DSMT4">
                  <p:embed/>
                  <p:pic>
                    <p:nvPicPr>
                      <p:cNvPr id="22" name="Object 21" descr="divergence of F = start fraction partial derivative of M over partial derivative of x end fraction + start fraction partial derivative of N over partial derivative of y end fraction.">
                        <a:extLst>
                          <a:ext uri="{FF2B5EF4-FFF2-40B4-BE49-F238E27FC236}">
                            <a16:creationId xmlns:a16="http://schemas.microsoft.com/office/drawing/2014/main" id="{E8A53E99-8125-4F59-B205-8B48487C1C01}"/>
                          </a:ext>
                        </a:extLst>
                      </p:cNvPr>
                      <p:cNvPicPr/>
                      <p:nvPr/>
                    </p:nvPicPr>
                    <p:blipFill>
                      <a:blip r:embed="rId4"/>
                      <a:stretch>
                        <a:fillRect/>
                      </a:stretch>
                    </p:blipFill>
                    <p:spPr>
                      <a:xfrm>
                        <a:off x="3241675" y="3161030"/>
                        <a:ext cx="2444750" cy="866140"/>
                      </a:xfrm>
                      <a:prstGeom prst="rect">
                        <a:avLst/>
                      </a:prstGeom>
                    </p:spPr>
                  </p:pic>
                </p:oleObj>
              </mc:Fallback>
            </mc:AlternateContent>
          </a:graphicData>
        </a:graphic>
      </p:graphicFrame>
    </p:spTree>
    <p:extLst>
      <p:ext uri="{BB962C8B-B14F-4D97-AF65-F5344CB8AC3E}">
        <p14:creationId xmlns:p14="http://schemas.microsoft.com/office/powerpoint/2010/main" val="36901108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a:t>
            </a:r>
            <a:r>
              <a:rPr lang="en-IN" sz="2000" b="0" dirty="0"/>
              <a:t>(3 of 5)</a:t>
            </a:r>
            <a:endParaRPr lang="en-IN" dirty="0"/>
          </a:p>
        </p:txBody>
      </p:sp>
      <p:pic>
        <p:nvPicPr>
          <p:cNvPr id="7" name="Content Placeholder 6" descr="Two direction fields represent a gas expanding from a point and a gas compressing to a point. For long description in Notes pane, press F6.">
            <a:extLst>
              <a:ext uri="{FF2B5EF4-FFF2-40B4-BE49-F238E27FC236}">
                <a16:creationId xmlns:a16="http://schemas.microsoft.com/office/drawing/2014/main" id="{003544DC-EDB7-448B-BA08-8A90C3C1302D}"/>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894946" y="1757360"/>
            <a:ext cx="7354107" cy="2739766"/>
          </a:xfrm>
        </p:spPr>
      </p:pic>
      <p:sp>
        <p:nvSpPr>
          <p:cNvPr id="3" name="Content Placeholder 2"/>
          <p:cNvSpPr>
            <a:spLocks noGrp="1"/>
          </p:cNvSpPr>
          <p:nvPr>
            <p:ph idx="1"/>
          </p:nvPr>
        </p:nvSpPr>
        <p:spPr>
          <a:xfrm>
            <a:off x="457200" y="4800601"/>
            <a:ext cx="4953000" cy="533399"/>
          </a:xfrm>
        </p:spPr>
        <p:txBody>
          <a:bodyPr/>
          <a:lstStyle/>
          <a:p>
            <a:pPr marL="0" indent="0">
              <a:buNone/>
            </a:pPr>
            <a:r>
              <a:rPr lang="en-US" dirty="0"/>
              <a:t>If a gas is expanding at a point</a:t>
            </a:r>
            <a:endParaRPr lang="en-IN" dirty="0"/>
          </a:p>
        </p:txBody>
      </p:sp>
      <p:graphicFrame>
        <p:nvGraphicFramePr>
          <p:cNvPr id="25" name="Object 24" descr="(x sub 0, y sub 0),"/>
          <p:cNvGraphicFramePr>
            <a:graphicFrameLocks noChangeAspect="1"/>
          </p:cNvGraphicFramePr>
          <p:nvPr/>
        </p:nvGraphicFramePr>
        <p:xfrm>
          <a:off x="5573484" y="4826000"/>
          <a:ext cx="1079500" cy="431800"/>
        </p:xfrm>
        <a:graphic>
          <a:graphicData uri="http://schemas.openxmlformats.org/presentationml/2006/ole">
            <mc:AlternateContent xmlns:mc="http://schemas.openxmlformats.org/markup-compatibility/2006">
              <mc:Choice xmlns:v="urn:schemas-microsoft-com:vml" Requires="v">
                <p:oleObj spid="_x0000_s154632" name="Equation" r:id="rId5" imgW="1079280" imgH="431640" progId="Equation.DSMT4">
                  <p:embed/>
                </p:oleObj>
              </mc:Choice>
              <mc:Fallback>
                <p:oleObj name="Equation" r:id="rId5" imgW="1079280" imgH="431640" progId="Equation.DSMT4">
                  <p:embed/>
                  <p:pic>
                    <p:nvPicPr>
                      <p:cNvPr id="25" name="Object 24" descr="(x sub 0, y sub 0),"/>
                      <p:cNvPicPr/>
                      <p:nvPr/>
                    </p:nvPicPr>
                    <p:blipFill>
                      <a:blip r:embed="rId6"/>
                      <a:stretch>
                        <a:fillRect/>
                      </a:stretch>
                    </p:blipFill>
                    <p:spPr>
                      <a:xfrm>
                        <a:off x="5573484" y="4826000"/>
                        <a:ext cx="1079500" cy="431800"/>
                      </a:xfrm>
                      <a:prstGeom prst="rect">
                        <a:avLst/>
                      </a:prstGeom>
                    </p:spPr>
                  </p:pic>
                </p:oleObj>
              </mc:Fallback>
            </mc:AlternateContent>
          </a:graphicData>
        </a:graphic>
      </p:graphicFrame>
      <p:sp>
        <p:nvSpPr>
          <p:cNvPr id="23" name="Content Placeholder 22"/>
          <p:cNvSpPr>
            <a:spLocks noGrp="1"/>
          </p:cNvSpPr>
          <p:nvPr>
            <p:ph idx="13"/>
          </p:nvPr>
        </p:nvSpPr>
        <p:spPr>
          <a:xfrm>
            <a:off x="6781800" y="4827155"/>
            <a:ext cx="1828800" cy="430645"/>
          </a:xfrm>
        </p:spPr>
        <p:txBody>
          <a:bodyPr/>
          <a:lstStyle/>
          <a:p>
            <a:pPr marL="0" indent="0">
              <a:buNone/>
            </a:pPr>
            <a:r>
              <a:rPr lang="en-US" dirty="0"/>
              <a:t>the lines of</a:t>
            </a:r>
            <a:endParaRPr lang="en-IN" dirty="0"/>
          </a:p>
        </p:txBody>
      </p:sp>
      <p:sp>
        <p:nvSpPr>
          <p:cNvPr id="28" name="Content Placeholder 27"/>
          <p:cNvSpPr>
            <a:spLocks noGrp="1"/>
          </p:cNvSpPr>
          <p:nvPr>
            <p:ph idx="14"/>
          </p:nvPr>
        </p:nvSpPr>
        <p:spPr>
          <a:xfrm>
            <a:off x="457200" y="5398558"/>
            <a:ext cx="6705600" cy="926042"/>
          </a:xfrm>
        </p:spPr>
        <p:txBody>
          <a:bodyPr/>
          <a:lstStyle/>
          <a:p>
            <a:pPr marL="0" indent="0">
              <a:buNone/>
            </a:pPr>
            <a:r>
              <a:rPr lang="en-US" dirty="0"/>
              <a:t>flow have positive divergence; if the gas is compressing, the divergence is negative.</a:t>
            </a:r>
            <a:endParaRPr lang="en-IN" dirty="0"/>
          </a:p>
        </p:txBody>
      </p:sp>
    </p:spTree>
    <p:extLst>
      <p:ext uri="{BB962C8B-B14F-4D97-AF65-F5344CB8AC3E}">
        <p14:creationId xmlns:p14="http://schemas.microsoft.com/office/powerpoint/2010/main" val="456966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a:t>
            </a:r>
            <a:r>
              <a:rPr lang="en-IN" sz="2000" b="0" dirty="0"/>
              <a:t>(4 of 5)</a:t>
            </a:r>
            <a:endParaRPr lang="en-IN" dirty="0"/>
          </a:p>
        </p:txBody>
      </p:sp>
      <p:sp>
        <p:nvSpPr>
          <p:cNvPr id="3" name="Content Placeholder 2"/>
          <p:cNvSpPr>
            <a:spLocks noGrp="1"/>
          </p:cNvSpPr>
          <p:nvPr>
            <p:ph idx="1"/>
          </p:nvPr>
        </p:nvSpPr>
        <p:spPr>
          <a:xfrm>
            <a:off x="457200" y="1600200"/>
            <a:ext cx="8153400" cy="1752599"/>
          </a:xfrm>
        </p:spPr>
        <p:txBody>
          <a:bodyPr/>
          <a:lstStyle/>
          <a:p>
            <a:pPr marL="0" indent="0">
              <a:buNone/>
            </a:pPr>
            <a:r>
              <a:rPr lang="en-US" b="1" dirty="0"/>
              <a:t>Example: </a:t>
            </a:r>
            <a:r>
              <a:rPr lang="en-US" dirty="0"/>
              <a:t>Find the divergence, and interpret what it means, for each vector field in the prior Example representing the velocity of a gas flowing in the </a:t>
            </a:r>
            <a:r>
              <a:rPr lang="en-US" i="1" dirty="0"/>
              <a:t>x</a:t>
            </a:r>
            <a:r>
              <a:rPr lang="en-US" sz="100" i="1" dirty="0"/>
              <a:t> </a:t>
            </a:r>
            <a:r>
              <a:rPr lang="en-US" i="1" dirty="0"/>
              <a:t>y</a:t>
            </a:r>
            <a:r>
              <a:rPr lang="en-US" dirty="0"/>
              <a:t>-plane.</a:t>
            </a:r>
          </a:p>
        </p:txBody>
      </p:sp>
      <p:sp>
        <p:nvSpPr>
          <p:cNvPr id="23" name="Content Placeholder 22"/>
          <p:cNvSpPr>
            <a:spLocks noGrp="1"/>
          </p:cNvSpPr>
          <p:nvPr>
            <p:ph idx="1"/>
          </p:nvPr>
        </p:nvSpPr>
        <p:spPr>
          <a:xfrm>
            <a:off x="457200" y="3429890"/>
            <a:ext cx="1981200" cy="474454"/>
          </a:xfrm>
        </p:spPr>
        <p:txBody>
          <a:bodyPr/>
          <a:lstStyle/>
          <a:p>
            <a:pPr marL="0" indent="0">
              <a:buNone/>
            </a:pPr>
            <a:r>
              <a:rPr lang="en-US" b="1" dirty="0"/>
              <a:t>Solution:</a:t>
            </a:r>
          </a:p>
        </p:txBody>
      </p:sp>
      <p:sp>
        <p:nvSpPr>
          <p:cNvPr id="25" name="Content Placeholder 24"/>
          <p:cNvSpPr>
            <a:spLocks noGrp="1"/>
          </p:cNvSpPr>
          <p:nvPr>
            <p:ph idx="1"/>
          </p:nvPr>
        </p:nvSpPr>
        <p:spPr>
          <a:xfrm>
            <a:off x="457200" y="4097546"/>
            <a:ext cx="609600" cy="550653"/>
          </a:xfrm>
        </p:spPr>
        <p:txBody>
          <a:bodyPr/>
          <a:lstStyle/>
          <a:p>
            <a:pPr marL="0" indent="0">
              <a:buNone/>
            </a:pPr>
            <a:r>
              <a:rPr lang="en-IN" b="1" kern="0" dirty="0"/>
              <a:t>(a)</a:t>
            </a:r>
            <a:endParaRPr lang="en-IN" kern="0" dirty="0"/>
          </a:p>
        </p:txBody>
      </p:sp>
      <p:graphicFrame>
        <p:nvGraphicFramePr>
          <p:cNvPr id="26" name="Object 25" descr="divergence of F = start fraction partial derivative of over partial derivative of x end fraction left parenthesis c x right parenthesis + start fraction partial derivative of over partial derivative of y end fraction left parenthesis c y right parenthesis = 2 c,">
            <a:extLst>
              <a:ext uri="{FF2B5EF4-FFF2-40B4-BE49-F238E27FC236}">
                <a16:creationId xmlns:a16="http://schemas.microsoft.com/office/drawing/2014/main" id="{DC97252E-DFB8-430F-A7F7-D6DB90C42024}"/>
              </a:ext>
            </a:extLst>
          </p:cNvPr>
          <p:cNvGraphicFramePr>
            <a:graphicFrameLocks noChangeAspect="1"/>
          </p:cNvGraphicFramePr>
          <p:nvPr/>
        </p:nvGraphicFramePr>
        <p:xfrm>
          <a:off x="1141703" y="3972215"/>
          <a:ext cx="4174058" cy="892386"/>
        </p:xfrm>
        <a:graphic>
          <a:graphicData uri="http://schemas.openxmlformats.org/presentationml/2006/ole">
            <mc:AlternateContent xmlns:mc="http://schemas.openxmlformats.org/markup-compatibility/2006">
              <mc:Choice xmlns:v="urn:schemas-microsoft-com:vml" Requires="v">
                <p:oleObj spid="_x0000_s155656" name="Equation" r:id="rId3" imgW="3682800" imgH="787320" progId="Equation.DSMT4">
                  <p:embed/>
                </p:oleObj>
              </mc:Choice>
              <mc:Fallback>
                <p:oleObj name="Equation" r:id="rId3" imgW="3682800" imgH="787320" progId="Equation.DSMT4">
                  <p:embed/>
                  <p:pic>
                    <p:nvPicPr>
                      <p:cNvPr id="26" name="Object 25" descr="divergence of F = start fraction partial derivative of over partial derivative of x end fraction left parenthesis c x right parenthesis + start fraction partial derivative of over partial derivative of y end fraction left parenthesis c y right parenthesis = 2 c,">
                        <a:extLst>
                          <a:ext uri="{FF2B5EF4-FFF2-40B4-BE49-F238E27FC236}">
                            <a16:creationId xmlns:a16="http://schemas.microsoft.com/office/drawing/2014/main" id="{DC97252E-DFB8-430F-A7F7-D6DB90C42024}"/>
                          </a:ext>
                        </a:extLst>
                      </p:cNvPr>
                      <p:cNvPicPr/>
                      <p:nvPr/>
                    </p:nvPicPr>
                    <p:blipFill>
                      <a:blip r:embed="rId4"/>
                      <a:stretch>
                        <a:fillRect/>
                      </a:stretch>
                    </p:blipFill>
                    <p:spPr>
                      <a:xfrm>
                        <a:off x="1141703" y="3972215"/>
                        <a:ext cx="4174058" cy="892386"/>
                      </a:xfrm>
                      <a:prstGeom prst="rect">
                        <a:avLst/>
                      </a:prstGeom>
                    </p:spPr>
                  </p:pic>
                </p:oleObj>
              </mc:Fallback>
            </mc:AlternateContent>
          </a:graphicData>
        </a:graphic>
      </p:graphicFrame>
      <p:sp>
        <p:nvSpPr>
          <p:cNvPr id="28" name="Content Placeholder 27"/>
          <p:cNvSpPr>
            <a:spLocks noGrp="1"/>
          </p:cNvSpPr>
          <p:nvPr>
            <p:ph idx="1"/>
          </p:nvPr>
        </p:nvSpPr>
        <p:spPr>
          <a:xfrm>
            <a:off x="5397921" y="4190998"/>
            <a:ext cx="2831679" cy="513203"/>
          </a:xfrm>
        </p:spPr>
        <p:txBody>
          <a:bodyPr/>
          <a:lstStyle/>
          <a:p>
            <a:pPr marL="0" indent="0">
              <a:buNone/>
            </a:pPr>
            <a:r>
              <a:rPr lang="en-IN" kern="0" dirty="0"/>
              <a:t>If </a:t>
            </a:r>
            <a:r>
              <a:rPr lang="en-IN" i="1" kern="0" dirty="0"/>
              <a:t>c</a:t>
            </a:r>
            <a:r>
              <a:rPr lang="en-IN" kern="0" dirty="0"/>
              <a:t> &gt; 0, </a:t>
            </a:r>
            <a:r>
              <a:rPr lang="en-US" dirty="0"/>
              <a:t>the gas is</a:t>
            </a:r>
            <a:endParaRPr lang="en-IN" kern="0" dirty="0"/>
          </a:p>
        </p:txBody>
      </p:sp>
      <p:sp>
        <p:nvSpPr>
          <p:cNvPr id="30" name="Content Placeholder 29"/>
          <p:cNvSpPr>
            <a:spLocks noGrp="1"/>
          </p:cNvSpPr>
          <p:nvPr>
            <p:ph idx="1"/>
          </p:nvPr>
        </p:nvSpPr>
        <p:spPr>
          <a:xfrm>
            <a:off x="495300" y="4982028"/>
            <a:ext cx="7962900" cy="914400"/>
          </a:xfrm>
        </p:spPr>
        <p:txBody>
          <a:bodyPr/>
          <a:lstStyle/>
          <a:p>
            <a:pPr marL="0" indent="0">
              <a:buNone/>
            </a:pPr>
            <a:r>
              <a:rPr lang="en-US" dirty="0"/>
              <a:t>undergoing uniform expansion; if </a:t>
            </a:r>
            <a:r>
              <a:rPr lang="en-US" i="1" dirty="0"/>
              <a:t>c </a:t>
            </a:r>
            <a:r>
              <a:rPr lang="en-US" dirty="0"/>
              <a:t>&lt; 0, it is undergoing uniform compression.</a:t>
            </a:r>
            <a:endParaRPr lang="en-IN" kern="0" dirty="0"/>
          </a:p>
        </p:txBody>
      </p:sp>
    </p:spTree>
    <p:extLst>
      <p:ext uri="{BB962C8B-B14F-4D97-AF65-F5344CB8AC3E}">
        <p14:creationId xmlns:p14="http://schemas.microsoft.com/office/powerpoint/2010/main" val="34957794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a:t>
            </a:r>
            <a:r>
              <a:rPr lang="en-IN" sz="2000" b="0" dirty="0"/>
              <a:t>(5 of 5)</a:t>
            </a:r>
            <a:endParaRPr lang="en-IN" dirty="0"/>
          </a:p>
        </p:txBody>
      </p:sp>
      <p:sp>
        <p:nvSpPr>
          <p:cNvPr id="3" name="Content Placeholder 2"/>
          <p:cNvSpPr>
            <a:spLocks noGrp="1"/>
          </p:cNvSpPr>
          <p:nvPr>
            <p:ph idx="1"/>
          </p:nvPr>
        </p:nvSpPr>
        <p:spPr>
          <a:xfrm>
            <a:off x="457200" y="1600200"/>
            <a:ext cx="3429000" cy="435871"/>
          </a:xfrm>
        </p:spPr>
        <p:txBody>
          <a:bodyPr/>
          <a:lstStyle/>
          <a:p>
            <a:pPr marL="0" indent="0">
              <a:buNone/>
            </a:pPr>
            <a:r>
              <a:rPr lang="en-US" sz="2400" b="1" dirty="0"/>
              <a:t>Solution (concluded):</a:t>
            </a:r>
            <a:endParaRPr lang="en-IN" sz="2400" kern="0" dirty="0"/>
          </a:p>
        </p:txBody>
      </p:sp>
      <p:sp>
        <p:nvSpPr>
          <p:cNvPr id="23" name="Content Placeholder 22"/>
          <p:cNvSpPr>
            <a:spLocks noGrp="1"/>
          </p:cNvSpPr>
          <p:nvPr>
            <p:ph idx="1"/>
          </p:nvPr>
        </p:nvSpPr>
        <p:spPr>
          <a:xfrm>
            <a:off x="457200" y="2217946"/>
            <a:ext cx="609600" cy="474453"/>
          </a:xfrm>
        </p:spPr>
        <p:txBody>
          <a:bodyPr/>
          <a:lstStyle/>
          <a:p>
            <a:pPr marL="0" indent="0">
              <a:buNone/>
            </a:pPr>
            <a:r>
              <a:rPr lang="en-IN" sz="2400" b="1" dirty="0"/>
              <a:t>(b)</a:t>
            </a:r>
          </a:p>
        </p:txBody>
      </p:sp>
      <p:graphicFrame>
        <p:nvGraphicFramePr>
          <p:cNvPr id="24" name="Object 23" descr="divergence of F = start fraction partial derivative of over partial derivative of x end fraction left parenthesis negative c y right parenthesis + start fraction partial derivative of over partial derivative of y end fraction left parenthesis c x right parenthesis = 0,">
            <a:extLst>
              <a:ext uri="{FF2B5EF4-FFF2-40B4-BE49-F238E27FC236}">
                <a16:creationId xmlns:a16="http://schemas.microsoft.com/office/drawing/2014/main" id="{C68C89E6-002F-41D6-A15B-A4106DF31E9F}"/>
              </a:ext>
            </a:extLst>
          </p:cNvPr>
          <p:cNvGraphicFramePr>
            <a:graphicFrameLocks noChangeAspect="1"/>
          </p:cNvGraphicFramePr>
          <p:nvPr/>
        </p:nvGraphicFramePr>
        <p:xfrm>
          <a:off x="1146627" y="2076220"/>
          <a:ext cx="3721100" cy="787400"/>
        </p:xfrm>
        <a:graphic>
          <a:graphicData uri="http://schemas.openxmlformats.org/presentationml/2006/ole">
            <mc:AlternateContent xmlns:mc="http://schemas.openxmlformats.org/markup-compatibility/2006">
              <mc:Choice xmlns:v="urn:schemas-microsoft-com:vml" Requires="v">
                <p:oleObj spid="_x0000_s156692" name="Equation" r:id="rId3" imgW="3720960" imgH="787320" progId="Equation.DSMT4">
                  <p:embed/>
                </p:oleObj>
              </mc:Choice>
              <mc:Fallback>
                <p:oleObj name="Equation" r:id="rId3" imgW="3720960" imgH="787320" progId="Equation.DSMT4">
                  <p:embed/>
                  <p:pic>
                    <p:nvPicPr>
                      <p:cNvPr id="24" name="Object 23" descr="divergence of F = start fraction partial derivative of over partial derivative of x end fraction left parenthesis negative c y right parenthesis + start fraction partial derivative of over partial derivative of y end fraction left parenthesis c x right parenthesis = 0,">
                        <a:extLst>
                          <a:ext uri="{FF2B5EF4-FFF2-40B4-BE49-F238E27FC236}">
                            <a16:creationId xmlns:a16="http://schemas.microsoft.com/office/drawing/2014/main" id="{C68C89E6-002F-41D6-A15B-A4106DF31E9F}"/>
                          </a:ext>
                        </a:extLst>
                      </p:cNvPr>
                      <p:cNvPicPr/>
                      <p:nvPr/>
                    </p:nvPicPr>
                    <p:blipFill>
                      <a:blip r:embed="rId4"/>
                      <a:stretch>
                        <a:fillRect/>
                      </a:stretch>
                    </p:blipFill>
                    <p:spPr>
                      <a:xfrm>
                        <a:off x="1146627" y="2076220"/>
                        <a:ext cx="3721100" cy="787400"/>
                      </a:xfrm>
                      <a:prstGeom prst="rect">
                        <a:avLst/>
                      </a:prstGeom>
                    </p:spPr>
                  </p:pic>
                </p:oleObj>
              </mc:Fallback>
            </mc:AlternateContent>
          </a:graphicData>
        </a:graphic>
      </p:graphicFrame>
      <p:sp>
        <p:nvSpPr>
          <p:cNvPr id="26" name="Content Placeholder 25"/>
          <p:cNvSpPr>
            <a:spLocks noGrp="1"/>
          </p:cNvSpPr>
          <p:nvPr>
            <p:ph idx="1"/>
          </p:nvPr>
        </p:nvSpPr>
        <p:spPr>
          <a:xfrm>
            <a:off x="5029200" y="2222499"/>
            <a:ext cx="2590800" cy="457200"/>
          </a:xfrm>
        </p:spPr>
        <p:txBody>
          <a:bodyPr/>
          <a:lstStyle/>
          <a:p>
            <a:pPr marL="0" indent="0">
              <a:buNone/>
            </a:pPr>
            <a:r>
              <a:rPr lang="en-US" sz="2400" dirty="0"/>
              <a:t>The gas is neither</a:t>
            </a:r>
            <a:endParaRPr lang="en-IN" sz="2400" b="1" kern="0" dirty="0"/>
          </a:p>
        </p:txBody>
      </p:sp>
      <p:sp>
        <p:nvSpPr>
          <p:cNvPr id="29" name="Content Placeholder 28"/>
          <p:cNvSpPr>
            <a:spLocks noGrp="1"/>
          </p:cNvSpPr>
          <p:nvPr>
            <p:ph idx="1"/>
          </p:nvPr>
        </p:nvSpPr>
        <p:spPr>
          <a:xfrm>
            <a:off x="457200" y="2911548"/>
            <a:ext cx="4114800" cy="416840"/>
          </a:xfrm>
        </p:spPr>
        <p:txBody>
          <a:bodyPr/>
          <a:lstStyle/>
          <a:p>
            <a:pPr marL="0" indent="0">
              <a:buNone/>
            </a:pPr>
            <a:r>
              <a:rPr lang="en-US" sz="2400" dirty="0"/>
              <a:t>expanding nor compressing.</a:t>
            </a:r>
            <a:endParaRPr lang="en-IN" sz="2400" b="1" kern="0" dirty="0"/>
          </a:p>
        </p:txBody>
      </p:sp>
      <p:sp>
        <p:nvSpPr>
          <p:cNvPr id="31" name="Content Placeholder 30"/>
          <p:cNvSpPr>
            <a:spLocks noGrp="1"/>
          </p:cNvSpPr>
          <p:nvPr>
            <p:ph idx="1"/>
          </p:nvPr>
        </p:nvSpPr>
        <p:spPr>
          <a:xfrm>
            <a:off x="457200" y="3516528"/>
            <a:ext cx="609600" cy="481303"/>
          </a:xfrm>
        </p:spPr>
        <p:txBody>
          <a:bodyPr/>
          <a:lstStyle/>
          <a:p>
            <a:pPr marL="0" indent="0">
              <a:buNone/>
            </a:pPr>
            <a:r>
              <a:rPr lang="en-IN" sz="2400" b="1" kern="0" dirty="0"/>
              <a:t>(c)</a:t>
            </a:r>
          </a:p>
        </p:txBody>
      </p:sp>
      <p:graphicFrame>
        <p:nvGraphicFramePr>
          <p:cNvPr id="32" name="Object 31" descr="divergence of F = start fraction partial derivative of over partial derivative of x end fraction left parenthesis y right parenthesis = 0,">
            <a:extLst>
              <a:ext uri="{FF2B5EF4-FFF2-40B4-BE49-F238E27FC236}">
                <a16:creationId xmlns:a16="http://schemas.microsoft.com/office/drawing/2014/main" id="{EBA93C25-2D03-42C3-8770-6F3800AAF39D}"/>
              </a:ext>
            </a:extLst>
          </p:cNvPr>
          <p:cNvGraphicFramePr>
            <a:graphicFrameLocks noChangeAspect="1"/>
          </p:cNvGraphicFramePr>
          <p:nvPr/>
        </p:nvGraphicFramePr>
        <p:xfrm>
          <a:off x="1124856" y="3353245"/>
          <a:ext cx="2311400" cy="723900"/>
        </p:xfrm>
        <a:graphic>
          <a:graphicData uri="http://schemas.openxmlformats.org/presentationml/2006/ole">
            <mc:AlternateContent xmlns:mc="http://schemas.openxmlformats.org/markup-compatibility/2006">
              <mc:Choice xmlns:v="urn:schemas-microsoft-com:vml" Requires="v">
                <p:oleObj spid="_x0000_s156693" name="Equation" r:id="rId5" imgW="2311200" imgH="723600" progId="Equation.DSMT4">
                  <p:embed/>
                </p:oleObj>
              </mc:Choice>
              <mc:Fallback>
                <p:oleObj name="Equation" r:id="rId5" imgW="2311200" imgH="723600" progId="Equation.DSMT4">
                  <p:embed/>
                  <p:pic>
                    <p:nvPicPr>
                      <p:cNvPr id="32" name="Object 31" descr="divergence of F = start fraction partial derivative of over partial derivative of x end fraction left parenthesis y right parenthesis = 0,">
                        <a:extLst>
                          <a:ext uri="{FF2B5EF4-FFF2-40B4-BE49-F238E27FC236}">
                            <a16:creationId xmlns:a16="http://schemas.microsoft.com/office/drawing/2014/main" id="{EBA93C25-2D03-42C3-8770-6F3800AAF39D}"/>
                          </a:ext>
                        </a:extLst>
                      </p:cNvPr>
                      <p:cNvPicPr/>
                      <p:nvPr/>
                    </p:nvPicPr>
                    <p:blipFill>
                      <a:blip r:embed="rId6"/>
                      <a:stretch>
                        <a:fillRect/>
                      </a:stretch>
                    </p:blipFill>
                    <p:spPr>
                      <a:xfrm>
                        <a:off x="1124856" y="3353245"/>
                        <a:ext cx="2311400" cy="723900"/>
                      </a:xfrm>
                      <a:prstGeom prst="rect">
                        <a:avLst/>
                      </a:prstGeom>
                    </p:spPr>
                  </p:pic>
                </p:oleObj>
              </mc:Fallback>
            </mc:AlternateContent>
          </a:graphicData>
        </a:graphic>
      </p:graphicFrame>
      <p:sp>
        <p:nvSpPr>
          <p:cNvPr id="36" name="Content Placeholder 35"/>
          <p:cNvSpPr>
            <a:spLocks noGrp="1"/>
          </p:cNvSpPr>
          <p:nvPr>
            <p:ph idx="1"/>
          </p:nvPr>
        </p:nvSpPr>
        <p:spPr>
          <a:xfrm>
            <a:off x="3552368" y="3534228"/>
            <a:ext cx="4498047" cy="463603"/>
          </a:xfrm>
        </p:spPr>
        <p:txBody>
          <a:bodyPr/>
          <a:lstStyle/>
          <a:p>
            <a:pPr marL="0" indent="0">
              <a:buNone/>
            </a:pPr>
            <a:r>
              <a:rPr lang="en-US" sz="2400" dirty="0"/>
              <a:t>The gas is neither expanding nor</a:t>
            </a:r>
            <a:endParaRPr lang="en-IN" sz="2400" b="1" kern="0" dirty="0"/>
          </a:p>
        </p:txBody>
      </p:sp>
      <p:sp>
        <p:nvSpPr>
          <p:cNvPr id="38" name="Content Placeholder 37"/>
          <p:cNvSpPr>
            <a:spLocks noGrp="1"/>
          </p:cNvSpPr>
          <p:nvPr>
            <p:ph idx="1"/>
          </p:nvPr>
        </p:nvSpPr>
        <p:spPr>
          <a:xfrm>
            <a:off x="442686" y="4157862"/>
            <a:ext cx="2048330" cy="447189"/>
          </a:xfrm>
        </p:spPr>
        <p:txBody>
          <a:bodyPr/>
          <a:lstStyle/>
          <a:p>
            <a:pPr marL="0" indent="0">
              <a:buNone/>
            </a:pPr>
            <a:r>
              <a:rPr lang="en-US" sz="2400" dirty="0"/>
              <a:t>compressing.</a:t>
            </a:r>
            <a:endParaRPr lang="en-IN" sz="2400" b="1" kern="0" dirty="0"/>
          </a:p>
        </p:txBody>
      </p:sp>
      <p:sp>
        <p:nvSpPr>
          <p:cNvPr id="40" name="Content Placeholder 39"/>
          <p:cNvSpPr>
            <a:spLocks noGrp="1"/>
          </p:cNvSpPr>
          <p:nvPr>
            <p:ph idx="1"/>
          </p:nvPr>
        </p:nvSpPr>
        <p:spPr>
          <a:xfrm>
            <a:off x="442686" y="4810113"/>
            <a:ext cx="528864" cy="469456"/>
          </a:xfrm>
        </p:spPr>
        <p:txBody>
          <a:bodyPr/>
          <a:lstStyle/>
          <a:p>
            <a:pPr marL="0" indent="0">
              <a:buNone/>
            </a:pPr>
            <a:r>
              <a:rPr lang="en-IN" sz="2400" b="1" kern="0" dirty="0"/>
              <a:t>(d)</a:t>
            </a:r>
          </a:p>
        </p:txBody>
      </p:sp>
      <p:graphicFrame>
        <p:nvGraphicFramePr>
          <p:cNvPr id="41" name="Object 40" descr="divergence of F = start fraction partial derivative of over partial derivative of x end fraction left parenthesis start fraction negative y over x squared + y squared end fraction right parenthesis + start fraction partial derivative of over partial derivative of y end fraction left parenthesis start fraction x over x squared + y squared end fraction right parenthesis = start fraction 2 x y over left parenthesis x squared + y squared right parenthesis squared end fraction minus start fraction 2 x y over left parenthesis x squared + y squared right parenthesis squared end fraction = 0.">
            <a:extLst>
              <a:ext uri="{FF2B5EF4-FFF2-40B4-BE49-F238E27FC236}">
                <a16:creationId xmlns:a16="http://schemas.microsoft.com/office/drawing/2014/main" id="{E83E1A9C-3D90-4F26-9061-41B740B94CB2}"/>
              </a:ext>
            </a:extLst>
          </p:cNvPr>
          <p:cNvGraphicFramePr>
            <a:graphicFrameLocks noChangeAspect="1"/>
          </p:cNvGraphicFramePr>
          <p:nvPr/>
        </p:nvGraphicFramePr>
        <p:xfrm>
          <a:off x="1096844" y="4650472"/>
          <a:ext cx="6953571" cy="867823"/>
        </p:xfrm>
        <a:graphic>
          <a:graphicData uri="http://schemas.openxmlformats.org/presentationml/2006/ole">
            <mc:AlternateContent xmlns:mc="http://schemas.openxmlformats.org/markup-compatibility/2006">
              <mc:Choice xmlns:v="urn:schemas-microsoft-com:vml" Requires="v">
                <p:oleObj spid="_x0000_s156694" name="Equation" r:id="rId7" imgW="8038800" imgH="1002960" progId="Equation.DSMT4">
                  <p:embed/>
                </p:oleObj>
              </mc:Choice>
              <mc:Fallback>
                <p:oleObj name="Equation" r:id="rId7" imgW="8038800" imgH="1002960" progId="Equation.DSMT4">
                  <p:embed/>
                  <p:pic>
                    <p:nvPicPr>
                      <p:cNvPr id="41" name="Object 40" descr="divergence of F = start fraction partial derivative of over partial derivative of x end fraction left parenthesis start fraction negative y over x squared + y squared end fraction right parenthesis + start fraction partial derivative of over partial derivative of y end fraction left parenthesis start fraction x over x squared + y squared end fraction right parenthesis = start fraction 2 x y over left parenthesis x squared + y squared right parenthesis squared end fraction minus start fraction 2 x y over left parenthesis x squared + y squared right parenthesis squared end fraction = 0.">
                        <a:extLst>
                          <a:ext uri="{FF2B5EF4-FFF2-40B4-BE49-F238E27FC236}">
                            <a16:creationId xmlns:a16="http://schemas.microsoft.com/office/drawing/2014/main" id="{E83E1A9C-3D90-4F26-9061-41B740B94CB2}"/>
                          </a:ext>
                        </a:extLst>
                      </p:cNvPr>
                      <p:cNvPicPr/>
                      <p:nvPr/>
                    </p:nvPicPr>
                    <p:blipFill>
                      <a:blip r:embed="rId8"/>
                      <a:stretch>
                        <a:fillRect/>
                      </a:stretch>
                    </p:blipFill>
                    <p:spPr>
                      <a:xfrm>
                        <a:off x="1096844" y="4650472"/>
                        <a:ext cx="6953571" cy="867823"/>
                      </a:xfrm>
                      <a:prstGeom prst="rect">
                        <a:avLst/>
                      </a:prstGeom>
                    </p:spPr>
                  </p:pic>
                </p:oleObj>
              </mc:Fallback>
            </mc:AlternateContent>
          </a:graphicData>
        </a:graphic>
      </p:graphicFrame>
      <p:sp>
        <p:nvSpPr>
          <p:cNvPr id="43" name="Content Placeholder 42"/>
          <p:cNvSpPr>
            <a:spLocks noGrp="1"/>
          </p:cNvSpPr>
          <p:nvPr>
            <p:ph idx="1"/>
          </p:nvPr>
        </p:nvSpPr>
        <p:spPr>
          <a:xfrm>
            <a:off x="526142" y="5576632"/>
            <a:ext cx="7855858" cy="769084"/>
          </a:xfrm>
        </p:spPr>
        <p:txBody>
          <a:bodyPr/>
          <a:lstStyle/>
          <a:p>
            <a:pPr marL="0" indent="0">
              <a:buNone/>
            </a:pPr>
            <a:r>
              <a:rPr lang="en-US" sz="2400" dirty="0"/>
              <a:t>Again, the divergence is zero at all points in the domain of the velocity field.</a:t>
            </a:r>
            <a:endParaRPr lang="en-IN" sz="2400" b="1" kern="0" dirty="0"/>
          </a:p>
        </p:txBody>
      </p:sp>
    </p:spTree>
    <p:extLst>
      <p:ext uri="{BB962C8B-B14F-4D97-AF65-F5344CB8AC3E}">
        <p14:creationId xmlns:p14="http://schemas.microsoft.com/office/powerpoint/2010/main" val="43840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Additivity </a:t>
            </a:r>
            <a:r>
              <a:rPr lang="en-US" sz="2000" b="0" dirty="0"/>
              <a:t>(1 of 8)</a:t>
            </a:r>
            <a:endParaRPr lang="en-IN" sz="2000" b="0" dirty="0"/>
          </a:p>
        </p:txBody>
      </p:sp>
      <p:graphicFrame>
        <p:nvGraphicFramePr>
          <p:cNvPr id="22" name="Object 21" descr="integral of f d s, for curve C = integral of f d s, for curve C sub 1, + integral of f d s, for curve C sub 2, + ellipsis + integral of f d s, for curve C sub n.">
            <a:extLst>
              <a:ext uri="{FF2B5EF4-FFF2-40B4-BE49-F238E27FC236}">
                <a16:creationId xmlns:a16="http://schemas.microsoft.com/office/drawing/2014/main" id="{919AB5AA-2FE3-4264-A182-2A0237FFEBBD}"/>
              </a:ext>
            </a:extLst>
          </p:cNvPr>
          <p:cNvGraphicFramePr>
            <a:graphicFrameLocks noChangeAspect="1"/>
          </p:cNvGraphicFramePr>
          <p:nvPr/>
        </p:nvGraphicFramePr>
        <p:xfrm>
          <a:off x="1345046" y="2542546"/>
          <a:ext cx="6453909" cy="740353"/>
        </p:xfrm>
        <a:graphic>
          <a:graphicData uri="http://schemas.openxmlformats.org/presentationml/2006/ole">
            <mc:AlternateContent xmlns:mc="http://schemas.openxmlformats.org/markup-compatibility/2006">
              <mc:Choice xmlns:v="urn:schemas-microsoft-com:vml" Requires="v">
                <p:oleObj spid="_x0000_s89096" name="Equation" r:id="rId3" imgW="5867280" imgH="672840" progId="Equation.DSMT4">
                  <p:embed/>
                </p:oleObj>
              </mc:Choice>
              <mc:Fallback>
                <p:oleObj name="Equation" r:id="rId3" imgW="5867280" imgH="672840" progId="Equation.DSMT4">
                  <p:embed/>
                  <p:pic>
                    <p:nvPicPr>
                      <p:cNvPr id="22" name="Object 21" descr="integral of f d s, for curve C = integral of f d s, for curve C sub 1, + integral of f d s, for curve C sub 2, + ellipsis + integral of f d s, for curve C sub n.">
                        <a:extLst>
                          <a:ext uri="{FF2B5EF4-FFF2-40B4-BE49-F238E27FC236}">
                            <a16:creationId xmlns:a16="http://schemas.microsoft.com/office/drawing/2014/main" id="{919AB5AA-2FE3-4264-A182-2A0237FFEBBD}"/>
                          </a:ext>
                        </a:extLst>
                      </p:cNvPr>
                      <p:cNvPicPr/>
                      <p:nvPr/>
                    </p:nvPicPr>
                    <p:blipFill>
                      <a:blip r:embed="rId4"/>
                      <a:stretch>
                        <a:fillRect/>
                      </a:stretch>
                    </p:blipFill>
                    <p:spPr>
                      <a:xfrm>
                        <a:off x="1345046" y="2542546"/>
                        <a:ext cx="6453909" cy="740353"/>
                      </a:xfrm>
                      <a:prstGeom prst="rect">
                        <a:avLst/>
                      </a:prstGeom>
                    </p:spPr>
                  </p:pic>
                </p:oleObj>
              </mc:Fallback>
            </mc:AlternateContent>
          </a:graphicData>
        </a:graphic>
      </p:graphicFrame>
    </p:spTree>
    <p:extLst>
      <p:ext uri="{BB962C8B-B14F-4D97-AF65-F5344CB8AC3E}">
        <p14:creationId xmlns:p14="http://schemas.microsoft.com/office/powerpoint/2010/main" val="3959033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(1 of 7)</a:t>
            </a:r>
            <a:endParaRPr lang="en-IN" sz="2000" b="0" dirty="0"/>
          </a:p>
        </p:txBody>
      </p:sp>
      <p:sp>
        <p:nvSpPr>
          <p:cNvPr id="3" name="Content Placeholder 2"/>
          <p:cNvSpPr>
            <a:spLocks noGrp="1"/>
          </p:cNvSpPr>
          <p:nvPr>
            <p:ph idx="1"/>
          </p:nvPr>
        </p:nvSpPr>
        <p:spPr>
          <a:xfrm>
            <a:off x="457200" y="1600200"/>
            <a:ext cx="8153400" cy="3048918"/>
          </a:xfrm>
        </p:spPr>
        <p:txBody>
          <a:bodyPr/>
          <a:lstStyle/>
          <a:p>
            <a:pPr marL="0" indent="0">
              <a:buNone/>
            </a:pPr>
            <a:r>
              <a:rPr lang="en-US" sz="2600" b="1" dirty="0"/>
              <a:t>Theorem—Green’s Theorem (Circulation-Curl or Tangential Form)</a:t>
            </a:r>
            <a:endParaRPr lang="en-IN" sz="2600" b="1" dirty="0"/>
          </a:p>
          <a:p>
            <a:pPr marL="0" indent="0">
              <a:buNone/>
            </a:pPr>
            <a:r>
              <a:rPr lang="en-US" sz="2600" dirty="0"/>
              <a:t>Let </a:t>
            </a:r>
            <a:r>
              <a:rPr lang="en-US" sz="2600" i="1" dirty="0"/>
              <a:t>C </a:t>
            </a:r>
            <a:r>
              <a:rPr lang="en-US" sz="2600" dirty="0"/>
              <a:t>be a piecewise smooth, simple closed curve enclosing a region </a:t>
            </a:r>
            <a:r>
              <a:rPr lang="en-US" sz="2600" i="1" dirty="0"/>
              <a:t>R </a:t>
            </a:r>
            <a:r>
              <a:rPr lang="en-US" sz="2600" dirty="0"/>
              <a:t>in the plane. Let </a:t>
            </a:r>
            <a:r>
              <a:rPr lang="en-US" sz="2600" b="1" dirty="0"/>
              <a:t>F </a:t>
            </a:r>
            <a:r>
              <a:rPr lang="en-US" sz="2600" dirty="0"/>
              <a:t>= </a:t>
            </a:r>
            <a:r>
              <a:rPr lang="en-US" sz="2600" i="1" dirty="0"/>
              <a:t>M</a:t>
            </a:r>
            <a:r>
              <a:rPr lang="en-US" sz="100" i="1" dirty="0"/>
              <a:t> </a:t>
            </a:r>
            <a:r>
              <a:rPr lang="en-US" sz="2600" b="1" dirty="0" err="1"/>
              <a:t>i</a:t>
            </a:r>
            <a:r>
              <a:rPr lang="en-US" sz="2600" b="1" dirty="0"/>
              <a:t> </a:t>
            </a:r>
            <a:r>
              <a:rPr lang="en-US" sz="2600" dirty="0"/>
              <a:t>+ </a:t>
            </a:r>
            <a:r>
              <a:rPr lang="en-US" sz="2600" i="1" dirty="0"/>
              <a:t>N</a:t>
            </a:r>
            <a:r>
              <a:rPr lang="en-US" sz="100" i="1" dirty="0"/>
              <a:t> </a:t>
            </a:r>
            <a:r>
              <a:rPr lang="en-US" sz="2600" b="1" dirty="0"/>
              <a:t>j </a:t>
            </a:r>
            <a:r>
              <a:rPr lang="en-US" sz="2600" dirty="0"/>
              <a:t>be a vector field with </a:t>
            </a:r>
            <a:r>
              <a:rPr lang="en-US" sz="2600" i="1" dirty="0"/>
              <a:t>M </a:t>
            </a:r>
            <a:r>
              <a:rPr lang="en-US" sz="2600" dirty="0"/>
              <a:t>and </a:t>
            </a:r>
            <a:r>
              <a:rPr lang="en-US" sz="2600" i="1" dirty="0"/>
              <a:t>N </a:t>
            </a:r>
            <a:r>
              <a:rPr lang="en-US" sz="2600" dirty="0"/>
              <a:t>having continuous first partial derivatives in an open region containing </a:t>
            </a:r>
            <a:r>
              <a:rPr lang="en-US" sz="2600" i="1" dirty="0"/>
              <a:t>R</a:t>
            </a:r>
            <a:r>
              <a:rPr lang="en-US" sz="2600" dirty="0"/>
              <a:t>. Then the counterclockwise circulation of </a:t>
            </a:r>
            <a:r>
              <a:rPr lang="en-US" sz="2600" b="1" dirty="0"/>
              <a:t>F </a:t>
            </a:r>
            <a:r>
              <a:rPr lang="en-US" sz="2600" dirty="0"/>
              <a:t>around C equals the</a:t>
            </a:r>
            <a:endParaRPr lang="en-IN" sz="2600" dirty="0"/>
          </a:p>
        </p:txBody>
      </p:sp>
      <p:sp>
        <p:nvSpPr>
          <p:cNvPr id="23" name="Content Placeholder 22"/>
          <p:cNvSpPr>
            <a:spLocks noGrp="1"/>
          </p:cNvSpPr>
          <p:nvPr>
            <p:ph idx="1"/>
          </p:nvPr>
        </p:nvSpPr>
        <p:spPr>
          <a:xfrm>
            <a:off x="457200" y="4719875"/>
            <a:ext cx="2895600" cy="535171"/>
          </a:xfrm>
        </p:spPr>
        <p:txBody>
          <a:bodyPr/>
          <a:lstStyle/>
          <a:p>
            <a:pPr marL="0" indent="0">
              <a:buNone/>
            </a:pPr>
            <a:r>
              <a:rPr lang="en-US" dirty="0"/>
              <a:t>double integral of</a:t>
            </a:r>
            <a:endParaRPr lang="en-IN" dirty="0"/>
          </a:p>
        </p:txBody>
      </p:sp>
      <p:graphicFrame>
        <p:nvGraphicFramePr>
          <p:cNvPr id="26" name="Object 25" descr="curl F, times k">
            <a:extLst>
              <a:ext uri="{FF2B5EF4-FFF2-40B4-BE49-F238E27FC236}">
                <a16:creationId xmlns:a16="http://schemas.microsoft.com/office/drawing/2014/main" id="{72274BAC-532C-41E9-BA95-2E185E6D83C4}"/>
              </a:ext>
            </a:extLst>
          </p:cNvPr>
          <p:cNvGraphicFramePr>
            <a:graphicFrameLocks noChangeAspect="1"/>
          </p:cNvGraphicFramePr>
          <p:nvPr/>
        </p:nvGraphicFramePr>
        <p:xfrm>
          <a:off x="3432630" y="4744438"/>
          <a:ext cx="1521482" cy="410604"/>
        </p:xfrm>
        <a:graphic>
          <a:graphicData uri="http://schemas.openxmlformats.org/presentationml/2006/ole">
            <mc:AlternateContent xmlns:mc="http://schemas.openxmlformats.org/markup-compatibility/2006">
              <mc:Choice xmlns:v="urn:schemas-microsoft-com:vml" Requires="v">
                <p:oleObj spid="_x0000_s157716" name="Equation" r:id="rId3" imgW="1269720" imgH="342720" progId="Equation.DSMT4">
                  <p:embed/>
                </p:oleObj>
              </mc:Choice>
              <mc:Fallback>
                <p:oleObj name="Equation" r:id="rId3" imgW="1269720" imgH="342720" progId="Equation.DSMT4">
                  <p:embed/>
                  <p:pic>
                    <p:nvPicPr>
                      <p:cNvPr id="26" name="Object 25" descr="curl F, times k">
                        <a:extLst>
                          <a:ext uri="{FF2B5EF4-FFF2-40B4-BE49-F238E27FC236}">
                            <a16:creationId xmlns:a16="http://schemas.microsoft.com/office/drawing/2014/main" id="{72274BAC-532C-41E9-BA95-2E185E6D83C4}"/>
                          </a:ext>
                        </a:extLst>
                      </p:cNvPr>
                      <p:cNvPicPr/>
                      <p:nvPr/>
                    </p:nvPicPr>
                    <p:blipFill>
                      <a:blip r:embed="rId4"/>
                      <a:stretch>
                        <a:fillRect/>
                      </a:stretch>
                    </p:blipFill>
                    <p:spPr>
                      <a:xfrm>
                        <a:off x="3432630" y="4744438"/>
                        <a:ext cx="1521482" cy="410604"/>
                      </a:xfrm>
                      <a:prstGeom prst="rect">
                        <a:avLst/>
                      </a:prstGeom>
                    </p:spPr>
                  </p:pic>
                </p:oleObj>
              </mc:Fallback>
            </mc:AlternateContent>
          </a:graphicData>
        </a:graphic>
      </p:graphicFrame>
      <p:sp>
        <p:nvSpPr>
          <p:cNvPr id="25" name="Content Placeholder 24"/>
          <p:cNvSpPr>
            <a:spLocks noGrp="1"/>
          </p:cNvSpPr>
          <p:nvPr>
            <p:ph idx="1"/>
          </p:nvPr>
        </p:nvSpPr>
        <p:spPr>
          <a:xfrm>
            <a:off x="5109029" y="4719610"/>
            <a:ext cx="1295400" cy="480352"/>
          </a:xfrm>
        </p:spPr>
        <p:txBody>
          <a:bodyPr/>
          <a:lstStyle/>
          <a:p>
            <a:pPr marL="0" indent="0">
              <a:buNone/>
            </a:pPr>
            <a:r>
              <a:rPr lang="en-US" sz="2600" dirty="0"/>
              <a:t>over </a:t>
            </a:r>
            <a:r>
              <a:rPr lang="en-US" sz="2600" i="1" dirty="0"/>
              <a:t>R</a:t>
            </a:r>
            <a:r>
              <a:rPr lang="en-US" sz="2600" dirty="0"/>
              <a:t>.</a:t>
            </a:r>
            <a:endParaRPr lang="en-IN" sz="2600" dirty="0"/>
          </a:p>
        </p:txBody>
      </p:sp>
      <p:graphicFrame>
        <p:nvGraphicFramePr>
          <p:cNvPr id="27" name="Object 26" descr="integral of, N across closed curve C, F times T d s = N across closed curve C, M d x + N d y">
            <a:extLst>
              <a:ext uri="{FF2B5EF4-FFF2-40B4-BE49-F238E27FC236}">
                <a16:creationId xmlns:a16="http://schemas.microsoft.com/office/drawing/2014/main" id="{72274BAC-532C-41E9-BA95-2E185E6D83C4}"/>
              </a:ext>
            </a:extLst>
          </p:cNvPr>
          <p:cNvGraphicFramePr>
            <a:graphicFrameLocks noChangeAspect="1"/>
          </p:cNvGraphicFramePr>
          <p:nvPr/>
        </p:nvGraphicFramePr>
        <p:xfrm>
          <a:off x="1493838" y="5530373"/>
          <a:ext cx="3119437" cy="633412"/>
        </p:xfrm>
        <a:graphic>
          <a:graphicData uri="http://schemas.openxmlformats.org/presentationml/2006/ole">
            <mc:AlternateContent xmlns:mc="http://schemas.openxmlformats.org/markup-compatibility/2006">
              <mc:Choice xmlns:v="urn:schemas-microsoft-com:vml" Requires="v">
                <p:oleObj spid="_x0000_s157717" name="Equation" r:id="rId5" imgW="4431960" imgH="901440" progId="Equation.DSMT4">
                  <p:embed/>
                </p:oleObj>
              </mc:Choice>
              <mc:Fallback>
                <p:oleObj name="Equation" r:id="rId5" imgW="4431960" imgH="901440" progId="Equation.DSMT4">
                  <p:embed/>
                  <p:pic>
                    <p:nvPicPr>
                      <p:cNvPr id="27" name="Object 26" descr="integral of, N across closed curve C, F times T d s = N across closed curve C, M d x + N d y">
                        <a:extLst>
                          <a:ext uri="{FF2B5EF4-FFF2-40B4-BE49-F238E27FC236}">
                            <a16:creationId xmlns:a16="http://schemas.microsoft.com/office/drawing/2014/main" id="{72274BAC-532C-41E9-BA95-2E185E6D83C4}"/>
                          </a:ext>
                        </a:extLst>
                      </p:cNvPr>
                      <p:cNvPicPr/>
                      <p:nvPr/>
                    </p:nvPicPr>
                    <p:blipFill>
                      <a:blip r:embed="rId6"/>
                      <a:stretch>
                        <a:fillRect/>
                      </a:stretch>
                    </p:blipFill>
                    <p:spPr>
                      <a:xfrm>
                        <a:off x="1493838" y="5530373"/>
                        <a:ext cx="3119437" cy="633412"/>
                      </a:xfrm>
                      <a:prstGeom prst="rect">
                        <a:avLst/>
                      </a:prstGeom>
                    </p:spPr>
                  </p:pic>
                </p:oleObj>
              </mc:Fallback>
            </mc:AlternateContent>
          </a:graphicData>
        </a:graphic>
      </p:graphicFrame>
      <p:graphicFrame>
        <p:nvGraphicFramePr>
          <p:cNvPr id="28" name="Object 27" descr="equals double integral of start expression left parenthesis start fraction partial derivative of N over partial derivative of x end fraction minus start fraction partial derivative of M over partial derivative of y end fraction right parenthesis d x d y end expression for region R">
            <a:extLst>
              <a:ext uri="{FF2B5EF4-FFF2-40B4-BE49-F238E27FC236}">
                <a16:creationId xmlns:a16="http://schemas.microsoft.com/office/drawing/2014/main" id="{72274BAC-532C-41E9-BA95-2E185E6D83C4}"/>
              </a:ext>
            </a:extLst>
          </p:cNvPr>
          <p:cNvGraphicFramePr>
            <a:graphicFrameLocks noChangeAspect="1"/>
          </p:cNvGraphicFramePr>
          <p:nvPr/>
        </p:nvGraphicFramePr>
        <p:xfrm>
          <a:off x="4712606" y="5289073"/>
          <a:ext cx="2719388" cy="881062"/>
        </p:xfrm>
        <a:graphic>
          <a:graphicData uri="http://schemas.openxmlformats.org/presentationml/2006/ole">
            <mc:AlternateContent xmlns:mc="http://schemas.openxmlformats.org/markup-compatibility/2006">
              <mc:Choice xmlns:v="urn:schemas-microsoft-com:vml" Requires="v">
                <p:oleObj spid="_x0000_s157718" name="Equation" r:id="rId7" imgW="2666880" imgH="863280" progId="Equation.DSMT4">
                  <p:embed/>
                </p:oleObj>
              </mc:Choice>
              <mc:Fallback>
                <p:oleObj name="Equation" r:id="rId7" imgW="2666880" imgH="863280" progId="Equation.DSMT4">
                  <p:embed/>
                  <p:pic>
                    <p:nvPicPr>
                      <p:cNvPr id="28" name="Object 27" descr="equals double integral of start expression left parenthesis start fraction partial derivative of N over partial derivative of x end fraction minus start fraction partial derivative of M over partial derivative of y end fraction right parenthesis d x d y end expression for region R">
                        <a:extLst>
                          <a:ext uri="{FF2B5EF4-FFF2-40B4-BE49-F238E27FC236}">
                            <a16:creationId xmlns:a16="http://schemas.microsoft.com/office/drawing/2014/main" id="{72274BAC-532C-41E9-BA95-2E185E6D83C4}"/>
                          </a:ext>
                        </a:extLst>
                      </p:cNvPr>
                      <p:cNvPicPr/>
                      <p:nvPr/>
                    </p:nvPicPr>
                    <p:blipFill>
                      <a:blip r:embed="rId8"/>
                      <a:stretch>
                        <a:fillRect/>
                      </a:stretch>
                    </p:blipFill>
                    <p:spPr>
                      <a:xfrm>
                        <a:off x="4712606" y="5289073"/>
                        <a:ext cx="2719388" cy="881062"/>
                      </a:xfrm>
                      <a:prstGeom prst="rect">
                        <a:avLst/>
                      </a:prstGeom>
                    </p:spPr>
                  </p:pic>
                </p:oleObj>
              </mc:Fallback>
            </mc:AlternateContent>
          </a:graphicData>
        </a:graphic>
      </p:graphicFrame>
    </p:spTree>
    <p:extLst>
      <p:ext uri="{BB962C8B-B14F-4D97-AF65-F5344CB8AC3E}">
        <p14:creationId xmlns:p14="http://schemas.microsoft.com/office/powerpoint/2010/main" val="32929423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(2 of 7)</a:t>
            </a:r>
            <a:endParaRPr lang="en-IN" dirty="0"/>
          </a:p>
        </p:txBody>
      </p:sp>
      <p:sp>
        <p:nvSpPr>
          <p:cNvPr id="3" name="Content Placeholder 2"/>
          <p:cNvSpPr>
            <a:spLocks noGrp="1"/>
          </p:cNvSpPr>
          <p:nvPr>
            <p:ph idx="1"/>
          </p:nvPr>
        </p:nvSpPr>
        <p:spPr>
          <a:xfrm>
            <a:off x="457200" y="1600200"/>
            <a:ext cx="8153400" cy="3581399"/>
          </a:xfrm>
        </p:spPr>
        <p:txBody>
          <a:bodyPr/>
          <a:lstStyle/>
          <a:p>
            <a:pPr marL="0" indent="0">
              <a:buNone/>
            </a:pPr>
            <a:r>
              <a:rPr lang="en-US" sz="2600" b="1" dirty="0"/>
              <a:t>Theorem—Green’s Theorem (Flux-Divergence or Normal Form)</a:t>
            </a:r>
            <a:endParaRPr lang="en-IN" sz="2600" dirty="0"/>
          </a:p>
          <a:p>
            <a:pPr marL="0" indent="0">
              <a:buNone/>
            </a:pPr>
            <a:r>
              <a:rPr lang="en-US" sz="2600" dirty="0"/>
              <a:t>Let </a:t>
            </a:r>
            <a:r>
              <a:rPr lang="en-US" sz="2600" i="1" dirty="0"/>
              <a:t>C </a:t>
            </a:r>
            <a:r>
              <a:rPr lang="en-US" sz="2600" dirty="0"/>
              <a:t>be a piecewise smooth, simple closed curve enclosing a region </a:t>
            </a:r>
            <a:r>
              <a:rPr lang="en-US" sz="2600" i="1" dirty="0"/>
              <a:t>R </a:t>
            </a:r>
            <a:r>
              <a:rPr lang="en-US" sz="2600" dirty="0"/>
              <a:t>in the plane. Let </a:t>
            </a:r>
            <a:r>
              <a:rPr lang="en-US" sz="2600" b="1" dirty="0"/>
              <a:t>F </a:t>
            </a:r>
            <a:r>
              <a:rPr lang="en-US" sz="2600" dirty="0"/>
              <a:t>= </a:t>
            </a:r>
            <a:r>
              <a:rPr lang="en-US" sz="2600" i="1" dirty="0"/>
              <a:t>M</a:t>
            </a:r>
            <a:r>
              <a:rPr lang="en-US" sz="100" i="1" dirty="0"/>
              <a:t> </a:t>
            </a:r>
            <a:r>
              <a:rPr lang="en-US" sz="2600" b="1" dirty="0" err="1"/>
              <a:t>i</a:t>
            </a:r>
            <a:r>
              <a:rPr lang="en-US" sz="2600" b="1" dirty="0"/>
              <a:t> </a:t>
            </a:r>
            <a:r>
              <a:rPr lang="en-US" sz="2600" dirty="0"/>
              <a:t>+ </a:t>
            </a:r>
            <a:r>
              <a:rPr lang="en-US" sz="2600" i="1" dirty="0"/>
              <a:t>N</a:t>
            </a:r>
            <a:r>
              <a:rPr lang="en-US" sz="100" i="1" dirty="0"/>
              <a:t> </a:t>
            </a:r>
            <a:r>
              <a:rPr lang="en-US" sz="2600" b="1" dirty="0"/>
              <a:t>j </a:t>
            </a:r>
            <a:r>
              <a:rPr lang="en-US" sz="2600" dirty="0"/>
              <a:t>be a vector field with </a:t>
            </a:r>
            <a:r>
              <a:rPr lang="en-US" sz="2600" i="1" dirty="0"/>
              <a:t>M </a:t>
            </a:r>
            <a:r>
              <a:rPr lang="en-US" sz="2600" dirty="0"/>
              <a:t>and </a:t>
            </a:r>
            <a:r>
              <a:rPr lang="en-US" sz="2600" i="1" dirty="0"/>
              <a:t>N </a:t>
            </a:r>
            <a:r>
              <a:rPr lang="en-US" sz="2600" dirty="0"/>
              <a:t>having continuous first partial derivatives in an open region containing </a:t>
            </a:r>
            <a:r>
              <a:rPr lang="en-US" sz="2600" i="1" dirty="0"/>
              <a:t>R</a:t>
            </a:r>
            <a:r>
              <a:rPr lang="en-US" sz="2600" dirty="0"/>
              <a:t>. Then the outward flux of </a:t>
            </a:r>
            <a:r>
              <a:rPr lang="en-US" sz="2600" b="1" dirty="0"/>
              <a:t>F </a:t>
            </a:r>
            <a:r>
              <a:rPr lang="en-US" sz="2600" dirty="0"/>
              <a:t>across </a:t>
            </a:r>
            <a:r>
              <a:rPr lang="en-US" sz="2600" i="1" dirty="0"/>
              <a:t>C </a:t>
            </a:r>
            <a:r>
              <a:rPr lang="en-US" sz="2600" dirty="0"/>
              <a:t>equals the double integral of div </a:t>
            </a:r>
            <a:r>
              <a:rPr lang="en-US" sz="2600" b="1" dirty="0"/>
              <a:t>F </a:t>
            </a:r>
            <a:r>
              <a:rPr lang="en-US" sz="2600" dirty="0"/>
              <a:t>over the region </a:t>
            </a:r>
            <a:r>
              <a:rPr lang="en-US" sz="2600" i="1" dirty="0"/>
              <a:t>R </a:t>
            </a:r>
            <a:r>
              <a:rPr lang="en-US" sz="2600" dirty="0"/>
              <a:t>enclosed by </a:t>
            </a:r>
            <a:r>
              <a:rPr lang="en-US" sz="2600" i="1" dirty="0"/>
              <a:t>C</a:t>
            </a:r>
            <a:r>
              <a:rPr lang="en-US" sz="2600" dirty="0"/>
              <a:t>.</a:t>
            </a:r>
            <a:endParaRPr lang="en-IN" sz="2600" dirty="0"/>
          </a:p>
        </p:txBody>
      </p:sp>
      <p:graphicFrame>
        <p:nvGraphicFramePr>
          <p:cNvPr id="22" name="Object 21" descr="integral of, N across closed curve C, F times n d s = integral of, N across closed curve C, M d y minus N d x">
            <a:extLst>
              <a:ext uri="{FF2B5EF4-FFF2-40B4-BE49-F238E27FC236}">
                <a16:creationId xmlns:a16="http://schemas.microsoft.com/office/drawing/2014/main" id="{F7EC823C-66D5-46D9-BB18-BC130E71CC95}"/>
              </a:ext>
            </a:extLst>
          </p:cNvPr>
          <p:cNvGraphicFramePr>
            <a:graphicFrameLocks noChangeAspect="1"/>
          </p:cNvGraphicFramePr>
          <p:nvPr/>
        </p:nvGraphicFramePr>
        <p:xfrm>
          <a:off x="1374854" y="5414803"/>
          <a:ext cx="3560604" cy="806768"/>
        </p:xfrm>
        <a:graphic>
          <a:graphicData uri="http://schemas.openxmlformats.org/presentationml/2006/ole">
            <mc:AlternateContent xmlns:mc="http://schemas.openxmlformats.org/markup-compatibility/2006">
              <mc:Choice xmlns:v="urn:schemas-microsoft-com:vml" Requires="v">
                <p:oleObj spid="_x0000_s158734" name="Equation" r:id="rId3" imgW="3352680" imgH="761760" progId="Equation.DSMT4">
                  <p:embed/>
                </p:oleObj>
              </mc:Choice>
              <mc:Fallback>
                <p:oleObj name="Equation" r:id="rId3" imgW="3352680" imgH="761760" progId="Equation.DSMT4">
                  <p:embed/>
                  <p:pic>
                    <p:nvPicPr>
                      <p:cNvPr id="22" name="Object 21" descr="integral of, N across closed curve C, F times n d s = integral of, N across closed curve C, M d y minus N d x">
                        <a:extLst>
                          <a:ext uri="{FF2B5EF4-FFF2-40B4-BE49-F238E27FC236}">
                            <a16:creationId xmlns:a16="http://schemas.microsoft.com/office/drawing/2014/main" id="{F7EC823C-66D5-46D9-BB18-BC130E71CC95}"/>
                          </a:ext>
                        </a:extLst>
                      </p:cNvPr>
                      <p:cNvPicPr/>
                      <p:nvPr/>
                    </p:nvPicPr>
                    <p:blipFill>
                      <a:blip r:embed="rId4"/>
                      <a:stretch>
                        <a:fillRect/>
                      </a:stretch>
                    </p:blipFill>
                    <p:spPr>
                      <a:xfrm>
                        <a:off x="1374854" y="5414803"/>
                        <a:ext cx="3560604" cy="806768"/>
                      </a:xfrm>
                      <a:prstGeom prst="rect">
                        <a:avLst/>
                      </a:prstGeom>
                    </p:spPr>
                  </p:pic>
                </p:oleObj>
              </mc:Fallback>
            </mc:AlternateContent>
          </a:graphicData>
        </a:graphic>
      </p:graphicFrame>
      <p:graphicFrame>
        <p:nvGraphicFramePr>
          <p:cNvPr id="23" name="Object 22" descr="equals double integral of start expression left parenthesis start fraction partial derivative of M over partial derivative of x end fraction + start fraction partial derivative of N over partial derivative of y end fraction right parenthesis, d x d y end expression for region R">
            <a:extLst>
              <a:ext uri="{FF2B5EF4-FFF2-40B4-BE49-F238E27FC236}">
                <a16:creationId xmlns:a16="http://schemas.microsoft.com/office/drawing/2014/main" id="{F7EC823C-66D5-46D9-BB18-BC130E71CC95}"/>
              </a:ext>
            </a:extLst>
          </p:cNvPr>
          <p:cNvGraphicFramePr>
            <a:graphicFrameLocks noChangeAspect="1"/>
          </p:cNvGraphicFramePr>
          <p:nvPr/>
        </p:nvGraphicFramePr>
        <p:xfrm>
          <a:off x="5065487" y="5261248"/>
          <a:ext cx="2872581" cy="916781"/>
        </p:xfrm>
        <a:graphic>
          <a:graphicData uri="http://schemas.openxmlformats.org/presentationml/2006/ole">
            <mc:AlternateContent xmlns:mc="http://schemas.openxmlformats.org/markup-compatibility/2006">
              <mc:Choice xmlns:v="urn:schemas-microsoft-com:vml" Requires="v">
                <p:oleObj spid="_x0000_s158735" name="Equation" r:id="rId5" imgW="2705040" imgH="863280" progId="Equation.DSMT4">
                  <p:embed/>
                </p:oleObj>
              </mc:Choice>
              <mc:Fallback>
                <p:oleObj name="Equation" r:id="rId5" imgW="2705040" imgH="863280" progId="Equation.DSMT4">
                  <p:embed/>
                  <p:pic>
                    <p:nvPicPr>
                      <p:cNvPr id="23" name="Object 22" descr="equals double integral of start expression left parenthesis start fraction partial derivative of M over partial derivative of x end fraction + start fraction partial derivative of N over partial derivative of y end fraction right parenthesis, d x d y end expression for region R">
                        <a:extLst>
                          <a:ext uri="{FF2B5EF4-FFF2-40B4-BE49-F238E27FC236}">
                            <a16:creationId xmlns:a16="http://schemas.microsoft.com/office/drawing/2014/main" id="{F7EC823C-66D5-46D9-BB18-BC130E71CC95}"/>
                          </a:ext>
                        </a:extLst>
                      </p:cNvPr>
                      <p:cNvPicPr/>
                      <p:nvPr/>
                    </p:nvPicPr>
                    <p:blipFill>
                      <a:blip r:embed="rId6"/>
                      <a:stretch>
                        <a:fillRect/>
                      </a:stretch>
                    </p:blipFill>
                    <p:spPr>
                      <a:xfrm>
                        <a:off x="5065487" y="5261248"/>
                        <a:ext cx="2872581" cy="916781"/>
                      </a:xfrm>
                      <a:prstGeom prst="rect">
                        <a:avLst/>
                      </a:prstGeom>
                    </p:spPr>
                  </p:pic>
                </p:oleObj>
              </mc:Fallback>
            </mc:AlternateContent>
          </a:graphicData>
        </a:graphic>
      </p:graphicFrame>
    </p:spTree>
    <p:extLst>
      <p:ext uri="{BB962C8B-B14F-4D97-AF65-F5344CB8AC3E}">
        <p14:creationId xmlns:p14="http://schemas.microsoft.com/office/powerpoint/2010/main" val="4092529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(3 of 7)</a:t>
            </a:r>
            <a:endParaRPr lang="en-IN" dirty="0"/>
          </a:p>
        </p:txBody>
      </p:sp>
      <p:pic>
        <p:nvPicPr>
          <p:cNvPr id="14" name="Content Placeholder 13" descr="A graph represents a vector field in an x y plane and a circle centered at the origin. Vectors with an increasing slope flow in a counterclockwise direction around the origin. The length increases in the second and the fourth quadrants.">
            <a:extLst>
              <a:ext uri="{FF2B5EF4-FFF2-40B4-BE49-F238E27FC236}">
                <a16:creationId xmlns:a16="http://schemas.microsoft.com/office/drawing/2014/main" id="{A2E34010-8AE4-4362-B251-EA10456BB22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924219" y="1640080"/>
            <a:ext cx="3295562" cy="3404650"/>
          </a:xfrm>
        </p:spPr>
      </p:pic>
      <p:sp>
        <p:nvSpPr>
          <p:cNvPr id="3" name="Content Placeholder 2"/>
          <p:cNvSpPr>
            <a:spLocks noGrp="1"/>
          </p:cNvSpPr>
          <p:nvPr>
            <p:ph idx="1"/>
          </p:nvPr>
        </p:nvSpPr>
        <p:spPr>
          <a:xfrm>
            <a:off x="457200" y="5238313"/>
            <a:ext cx="8458200" cy="479504"/>
          </a:xfrm>
        </p:spPr>
        <p:txBody>
          <a:bodyPr/>
          <a:lstStyle/>
          <a:p>
            <a:pPr marL="0" indent="0">
              <a:buNone/>
            </a:pPr>
            <a:r>
              <a:rPr lang="en-US" dirty="0"/>
              <a:t>The vector field has a counterclockwise circulation of</a:t>
            </a:r>
            <a:endParaRPr lang="en-IN" dirty="0"/>
          </a:p>
        </p:txBody>
      </p:sp>
      <p:graphicFrame>
        <p:nvGraphicFramePr>
          <p:cNvPr id="5" name="Object 4" descr="2 pi">
            <a:extLst>
              <a:ext uri="{FF2B5EF4-FFF2-40B4-BE49-F238E27FC236}">
                <a16:creationId xmlns:a16="http://schemas.microsoft.com/office/drawing/2014/main" id="{F86ABA6E-661A-4519-9871-57DE721B3428}"/>
              </a:ext>
            </a:extLst>
          </p:cNvPr>
          <p:cNvGraphicFramePr>
            <a:graphicFrameLocks noChangeAspect="1"/>
          </p:cNvGraphicFramePr>
          <p:nvPr>
            <p:extLst>
              <p:ext uri="{D42A27DB-BD31-4B8C-83A1-F6EECF244321}">
                <p14:modId xmlns:p14="http://schemas.microsoft.com/office/powerpoint/2010/main" val="565204229"/>
              </p:ext>
            </p:extLst>
          </p:nvPr>
        </p:nvGraphicFramePr>
        <p:xfrm>
          <a:off x="416995" y="5806897"/>
          <a:ext cx="488950" cy="349250"/>
        </p:xfrm>
        <a:graphic>
          <a:graphicData uri="http://schemas.openxmlformats.org/presentationml/2006/ole">
            <mc:AlternateContent xmlns:mc="http://schemas.openxmlformats.org/markup-compatibility/2006">
              <mc:Choice xmlns:v="urn:schemas-microsoft-com:vml" Requires="v">
                <p:oleObj spid="_x0000_s159752" name="Equation" r:id="rId4" imgW="444240" imgH="317160" progId="Equation.DSMT4">
                  <p:embed/>
                </p:oleObj>
              </mc:Choice>
              <mc:Fallback>
                <p:oleObj name="Equation" r:id="rId4" imgW="444240" imgH="317160" progId="Equation.DSMT4">
                  <p:embed/>
                  <p:pic>
                    <p:nvPicPr>
                      <p:cNvPr id="5" name="Object 4" descr="2 pi">
                        <a:extLst>
                          <a:ext uri="{FF2B5EF4-FFF2-40B4-BE49-F238E27FC236}">
                            <a16:creationId xmlns:a16="http://schemas.microsoft.com/office/drawing/2014/main" id="{F86ABA6E-661A-4519-9871-57DE721B3428}"/>
                          </a:ext>
                        </a:extLst>
                      </p:cNvPr>
                      <p:cNvPicPr/>
                      <p:nvPr/>
                    </p:nvPicPr>
                    <p:blipFill>
                      <a:blip r:embed="rId5"/>
                      <a:stretch>
                        <a:fillRect/>
                      </a:stretch>
                    </p:blipFill>
                    <p:spPr>
                      <a:xfrm>
                        <a:off x="416995" y="5806897"/>
                        <a:ext cx="488950" cy="34925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2F8C96B-1E3D-4F4D-8A8F-569D6AAE26BC}"/>
              </a:ext>
            </a:extLst>
          </p:cNvPr>
          <p:cNvSpPr>
            <a:spLocks noGrp="1"/>
          </p:cNvSpPr>
          <p:nvPr>
            <p:ph idx="14"/>
          </p:nvPr>
        </p:nvSpPr>
        <p:spPr>
          <a:xfrm>
            <a:off x="1078786" y="5790234"/>
            <a:ext cx="7556643" cy="507629"/>
          </a:xfrm>
        </p:spPr>
        <p:txBody>
          <a:bodyPr/>
          <a:lstStyle/>
          <a:p>
            <a:pPr marL="0" indent="0">
              <a:buNone/>
            </a:pPr>
            <a:r>
              <a:rPr lang="en-US" dirty="0"/>
              <a:t>around the unit circle.</a:t>
            </a:r>
            <a:endParaRPr lang="en-IN" dirty="0"/>
          </a:p>
        </p:txBody>
      </p:sp>
    </p:spTree>
    <p:extLst>
      <p:ext uri="{BB962C8B-B14F-4D97-AF65-F5344CB8AC3E}">
        <p14:creationId xmlns:p14="http://schemas.microsoft.com/office/powerpoint/2010/main" val="18314357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(4 of 7)</a:t>
            </a:r>
            <a:endParaRPr lang="en-IN" dirty="0"/>
          </a:p>
        </p:txBody>
      </p:sp>
      <p:sp>
        <p:nvSpPr>
          <p:cNvPr id="3" name="Content Placeholder 2"/>
          <p:cNvSpPr>
            <a:spLocks noGrp="1"/>
          </p:cNvSpPr>
          <p:nvPr>
            <p:ph idx="1"/>
          </p:nvPr>
        </p:nvSpPr>
        <p:spPr>
          <a:xfrm>
            <a:off x="457200" y="1600201"/>
            <a:ext cx="8218714" cy="838200"/>
          </a:xfrm>
        </p:spPr>
        <p:txBody>
          <a:bodyPr/>
          <a:lstStyle/>
          <a:p>
            <a:pPr marL="0" indent="0">
              <a:buNone/>
            </a:pPr>
            <a:r>
              <a:rPr lang="en-US" sz="2400" b="1" dirty="0"/>
              <a:t>Example:</a:t>
            </a:r>
            <a:r>
              <a:rPr lang="en-IN" sz="2400" b="1" dirty="0"/>
              <a:t> </a:t>
            </a:r>
            <a:r>
              <a:rPr lang="en-US" sz="2400" dirty="0"/>
              <a:t>Verify both forms of Green’s Theorem for the vector field</a:t>
            </a:r>
          </a:p>
        </p:txBody>
      </p:sp>
      <p:graphicFrame>
        <p:nvGraphicFramePr>
          <p:cNvPr id="22" name="Object 21" descr="F of x and y = left parenthesis x minus y right parenthesis, i + x j">
            <a:extLst>
              <a:ext uri="{FF2B5EF4-FFF2-40B4-BE49-F238E27FC236}">
                <a16:creationId xmlns:a16="http://schemas.microsoft.com/office/drawing/2014/main" id="{AC92C44C-2D06-4FF9-9ED8-2D61CDCB7C1E}"/>
              </a:ext>
            </a:extLst>
          </p:cNvPr>
          <p:cNvGraphicFramePr>
            <a:graphicFrameLocks noChangeAspect="1"/>
          </p:cNvGraphicFramePr>
          <p:nvPr/>
        </p:nvGraphicFramePr>
        <p:xfrm>
          <a:off x="3239875" y="2530907"/>
          <a:ext cx="2664249" cy="398391"/>
        </p:xfrm>
        <a:graphic>
          <a:graphicData uri="http://schemas.openxmlformats.org/presentationml/2006/ole">
            <mc:AlternateContent xmlns:mc="http://schemas.openxmlformats.org/markup-compatibility/2006">
              <mc:Choice xmlns:v="urn:schemas-microsoft-com:vml" Requires="v">
                <p:oleObj spid="_x0000_s160794" name="Equation" r:id="rId3" imgW="2717640" imgH="406080" progId="Equation.DSMT4">
                  <p:embed/>
                </p:oleObj>
              </mc:Choice>
              <mc:Fallback>
                <p:oleObj name="Equation" r:id="rId3" imgW="2717640" imgH="406080" progId="Equation.DSMT4">
                  <p:embed/>
                  <p:pic>
                    <p:nvPicPr>
                      <p:cNvPr id="22" name="Object 21" descr="F of x and y = left parenthesis x minus y right parenthesis, i + x j">
                        <a:extLst>
                          <a:ext uri="{FF2B5EF4-FFF2-40B4-BE49-F238E27FC236}">
                            <a16:creationId xmlns:a16="http://schemas.microsoft.com/office/drawing/2014/main" id="{AC92C44C-2D06-4FF9-9ED8-2D61CDCB7C1E}"/>
                          </a:ext>
                        </a:extLst>
                      </p:cNvPr>
                      <p:cNvPicPr/>
                      <p:nvPr/>
                    </p:nvPicPr>
                    <p:blipFill>
                      <a:blip r:embed="rId4"/>
                      <a:stretch>
                        <a:fillRect/>
                      </a:stretch>
                    </p:blipFill>
                    <p:spPr>
                      <a:xfrm>
                        <a:off x="3239875" y="2530907"/>
                        <a:ext cx="2664249" cy="398391"/>
                      </a:xfrm>
                      <a:prstGeom prst="rect">
                        <a:avLst/>
                      </a:prstGeom>
                    </p:spPr>
                  </p:pic>
                </p:oleObj>
              </mc:Fallback>
            </mc:AlternateContent>
          </a:graphicData>
        </a:graphic>
      </p:graphicFrame>
      <p:sp>
        <p:nvSpPr>
          <p:cNvPr id="24" name="Content Placeholder 23"/>
          <p:cNvSpPr>
            <a:spLocks noGrp="1"/>
          </p:cNvSpPr>
          <p:nvPr>
            <p:ph idx="1"/>
          </p:nvPr>
        </p:nvSpPr>
        <p:spPr>
          <a:xfrm>
            <a:off x="468086" y="3038894"/>
            <a:ext cx="6161314" cy="453453"/>
          </a:xfrm>
        </p:spPr>
        <p:txBody>
          <a:bodyPr/>
          <a:lstStyle/>
          <a:p>
            <a:pPr marL="0" indent="0">
              <a:buNone/>
            </a:pPr>
            <a:r>
              <a:rPr lang="en-US" sz="2400" dirty="0"/>
              <a:t>and the region </a:t>
            </a:r>
            <a:r>
              <a:rPr lang="en-US" sz="2400" i="1" dirty="0"/>
              <a:t>R </a:t>
            </a:r>
            <a:r>
              <a:rPr lang="en-US" sz="2400" dirty="0"/>
              <a:t>bounded by the unit circle</a:t>
            </a:r>
          </a:p>
        </p:txBody>
      </p:sp>
      <p:graphicFrame>
        <p:nvGraphicFramePr>
          <p:cNvPr id="25" name="Object 24" descr="C, r of t = left parenthesis cosine of t right parenthesis, i + left parenthesis sine of t right parenthesis, j, 0 is less than or equal to t and t is less than or equal to 2 pi.">
            <a:extLst>
              <a:ext uri="{FF2B5EF4-FFF2-40B4-BE49-F238E27FC236}">
                <a16:creationId xmlns:a16="http://schemas.microsoft.com/office/drawing/2014/main" id="{F984FE89-7270-44EE-8441-060DF5DA266B}"/>
              </a:ext>
            </a:extLst>
          </p:cNvPr>
          <p:cNvGraphicFramePr>
            <a:graphicFrameLocks noChangeAspect="1"/>
          </p:cNvGraphicFramePr>
          <p:nvPr/>
        </p:nvGraphicFramePr>
        <p:xfrm>
          <a:off x="2038812" y="3651853"/>
          <a:ext cx="5066372" cy="410375"/>
        </p:xfrm>
        <a:graphic>
          <a:graphicData uri="http://schemas.openxmlformats.org/presentationml/2006/ole">
            <mc:AlternateContent xmlns:mc="http://schemas.openxmlformats.org/markup-compatibility/2006">
              <mc:Choice xmlns:v="urn:schemas-microsoft-com:vml" Requires="v">
                <p:oleObj spid="_x0000_s160795" name="Equation" r:id="rId5" imgW="5016240" imgH="406080" progId="Equation.DSMT4">
                  <p:embed/>
                </p:oleObj>
              </mc:Choice>
              <mc:Fallback>
                <p:oleObj name="Equation" r:id="rId5" imgW="5016240" imgH="406080" progId="Equation.DSMT4">
                  <p:embed/>
                  <p:pic>
                    <p:nvPicPr>
                      <p:cNvPr id="25" name="Object 24" descr="C, r of t = left parenthesis cosine of t right parenthesis, i + left parenthesis sine of t right parenthesis, j, 0 is less than or equal to t and t is less than or equal to 2 pi.">
                        <a:extLst>
                          <a:ext uri="{FF2B5EF4-FFF2-40B4-BE49-F238E27FC236}">
                            <a16:creationId xmlns:a16="http://schemas.microsoft.com/office/drawing/2014/main" id="{F984FE89-7270-44EE-8441-060DF5DA266B}"/>
                          </a:ext>
                        </a:extLst>
                      </p:cNvPr>
                      <p:cNvPicPr/>
                      <p:nvPr/>
                    </p:nvPicPr>
                    <p:blipFill>
                      <a:blip r:embed="rId6"/>
                      <a:stretch>
                        <a:fillRect/>
                      </a:stretch>
                    </p:blipFill>
                    <p:spPr>
                      <a:xfrm>
                        <a:off x="2038812" y="3651853"/>
                        <a:ext cx="5066372" cy="410375"/>
                      </a:xfrm>
                      <a:prstGeom prst="rect">
                        <a:avLst/>
                      </a:prstGeom>
                    </p:spPr>
                  </p:pic>
                </p:oleObj>
              </mc:Fallback>
            </mc:AlternateContent>
          </a:graphicData>
        </a:graphic>
      </p:graphicFrame>
      <p:sp>
        <p:nvSpPr>
          <p:cNvPr id="27" name="Content Placeholder 26"/>
          <p:cNvSpPr>
            <a:spLocks noGrp="1"/>
          </p:cNvSpPr>
          <p:nvPr>
            <p:ph idx="1"/>
          </p:nvPr>
        </p:nvSpPr>
        <p:spPr>
          <a:xfrm>
            <a:off x="468086" y="4215178"/>
            <a:ext cx="8218714" cy="791988"/>
          </a:xfrm>
        </p:spPr>
        <p:txBody>
          <a:bodyPr/>
          <a:lstStyle/>
          <a:p>
            <a:pPr marL="0" indent="0">
              <a:buNone/>
            </a:pPr>
            <a:r>
              <a:rPr lang="en-US" sz="2400" b="1" dirty="0"/>
              <a:t>Solution: </a:t>
            </a:r>
            <a:r>
              <a:rPr lang="en-US" sz="2400" dirty="0"/>
              <a:t>First we evaluate the counterclockwise circulation of </a:t>
            </a:r>
            <a:r>
              <a:rPr lang="en-US" sz="2400" b="1" dirty="0"/>
              <a:t>F </a:t>
            </a:r>
            <a:r>
              <a:rPr lang="en-US" sz="2400" dirty="0"/>
              <a:t>= </a:t>
            </a:r>
            <a:r>
              <a:rPr lang="en-US" sz="2400" i="1" dirty="0"/>
              <a:t>M</a:t>
            </a:r>
            <a:r>
              <a:rPr lang="en-US" sz="100" i="1" dirty="0"/>
              <a:t> </a:t>
            </a:r>
            <a:r>
              <a:rPr lang="en-US" sz="2400" b="1" dirty="0" err="1"/>
              <a:t>i</a:t>
            </a:r>
            <a:r>
              <a:rPr lang="en-US" sz="2400" b="1" dirty="0"/>
              <a:t> </a:t>
            </a:r>
            <a:r>
              <a:rPr lang="en-US" sz="2400" dirty="0"/>
              <a:t>+ </a:t>
            </a:r>
            <a:r>
              <a:rPr lang="en-US" sz="2400" i="1" dirty="0"/>
              <a:t>N</a:t>
            </a:r>
            <a:r>
              <a:rPr lang="en-US" sz="100" i="1" dirty="0"/>
              <a:t> </a:t>
            </a:r>
            <a:r>
              <a:rPr lang="en-US" sz="2400" b="1" dirty="0"/>
              <a:t>j </a:t>
            </a:r>
            <a:r>
              <a:rPr lang="en-US" sz="2400" dirty="0"/>
              <a:t>around </a:t>
            </a:r>
            <a:r>
              <a:rPr lang="en-US" sz="2400" i="1" dirty="0"/>
              <a:t>C</a:t>
            </a:r>
            <a:r>
              <a:rPr lang="en-US" sz="2400" dirty="0"/>
              <a:t>. On the curve </a:t>
            </a:r>
            <a:r>
              <a:rPr lang="en-US" sz="2400" i="1" dirty="0"/>
              <a:t>C </a:t>
            </a:r>
            <a:r>
              <a:rPr lang="en-US" sz="2400" dirty="0"/>
              <a:t>we have</a:t>
            </a:r>
            <a:endParaRPr lang="en-IN" sz="2400" dirty="0"/>
          </a:p>
        </p:txBody>
      </p:sp>
      <p:graphicFrame>
        <p:nvGraphicFramePr>
          <p:cNvPr id="28" name="Object 27" descr="x = cosine of t and y = sine of t."/>
          <p:cNvGraphicFramePr>
            <a:graphicFrameLocks noChangeAspect="1"/>
          </p:cNvGraphicFramePr>
          <p:nvPr/>
        </p:nvGraphicFramePr>
        <p:xfrm>
          <a:off x="468086" y="5065859"/>
          <a:ext cx="2904056" cy="374716"/>
        </p:xfrm>
        <a:graphic>
          <a:graphicData uri="http://schemas.openxmlformats.org/presentationml/2006/ole">
            <mc:AlternateContent xmlns:mc="http://schemas.openxmlformats.org/markup-compatibility/2006">
              <mc:Choice xmlns:v="urn:schemas-microsoft-com:vml" Requires="v">
                <p:oleObj spid="_x0000_s160796" name="Equation" r:id="rId7" imgW="3149280" imgH="406080" progId="Equation.DSMT4">
                  <p:embed/>
                </p:oleObj>
              </mc:Choice>
              <mc:Fallback>
                <p:oleObj name="Equation" r:id="rId7" imgW="3149280" imgH="406080" progId="Equation.DSMT4">
                  <p:embed/>
                  <p:pic>
                    <p:nvPicPr>
                      <p:cNvPr id="28" name="Object 27" descr="x = cosine of t and y = sine of t."/>
                      <p:cNvPicPr/>
                      <p:nvPr/>
                    </p:nvPicPr>
                    <p:blipFill>
                      <a:blip r:embed="rId8"/>
                      <a:stretch>
                        <a:fillRect/>
                      </a:stretch>
                    </p:blipFill>
                    <p:spPr>
                      <a:xfrm>
                        <a:off x="468086" y="5065859"/>
                        <a:ext cx="2904056" cy="374716"/>
                      </a:xfrm>
                      <a:prstGeom prst="rect">
                        <a:avLst/>
                      </a:prstGeom>
                    </p:spPr>
                  </p:pic>
                </p:oleObj>
              </mc:Fallback>
            </mc:AlternateContent>
          </a:graphicData>
        </a:graphic>
      </p:graphicFrame>
      <p:sp>
        <p:nvSpPr>
          <p:cNvPr id="30" name="Content Placeholder 29"/>
          <p:cNvSpPr>
            <a:spLocks noGrp="1"/>
          </p:cNvSpPr>
          <p:nvPr>
            <p:ph idx="1"/>
          </p:nvPr>
        </p:nvSpPr>
        <p:spPr>
          <a:xfrm>
            <a:off x="3534228" y="5094887"/>
            <a:ext cx="1600200" cy="424564"/>
          </a:xfrm>
        </p:spPr>
        <p:txBody>
          <a:bodyPr/>
          <a:lstStyle/>
          <a:p>
            <a:pPr marL="0" indent="0">
              <a:buNone/>
            </a:pPr>
            <a:r>
              <a:rPr lang="en-US" sz="2400" dirty="0"/>
              <a:t>Evaluating</a:t>
            </a:r>
            <a:endParaRPr lang="en-IN" sz="2400" dirty="0"/>
          </a:p>
        </p:txBody>
      </p:sp>
      <p:graphicFrame>
        <p:nvGraphicFramePr>
          <p:cNvPr id="31" name="Object 30" descr="F of r of t "/>
          <p:cNvGraphicFramePr>
            <a:graphicFrameLocks noChangeAspect="1"/>
          </p:cNvGraphicFramePr>
          <p:nvPr/>
        </p:nvGraphicFramePr>
        <p:xfrm>
          <a:off x="5199741" y="5147006"/>
          <a:ext cx="935182" cy="357909"/>
        </p:xfrm>
        <a:graphic>
          <a:graphicData uri="http://schemas.openxmlformats.org/presentationml/2006/ole">
            <mc:AlternateContent xmlns:mc="http://schemas.openxmlformats.org/markup-compatibility/2006">
              <mc:Choice xmlns:v="urn:schemas-microsoft-com:vml" Requires="v">
                <p:oleObj spid="_x0000_s160797" name="Equation" r:id="rId9" imgW="1028520" imgH="393480" progId="Equation.DSMT4">
                  <p:embed/>
                </p:oleObj>
              </mc:Choice>
              <mc:Fallback>
                <p:oleObj name="Equation" r:id="rId9" imgW="1028520" imgH="393480" progId="Equation.DSMT4">
                  <p:embed/>
                  <p:pic>
                    <p:nvPicPr>
                      <p:cNvPr id="31" name="Object 30" descr="F of r of t "/>
                      <p:cNvPicPr/>
                      <p:nvPr/>
                    </p:nvPicPr>
                    <p:blipFill>
                      <a:blip r:embed="rId10"/>
                      <a:stretch>
                        <a:fillRect/>
                      </a:stretch>
                    </p:blipFill>
                    <p:spPr>
                      <a:xfrm>
                        <a:off x="5199741" y="5147006"/>
                        <a:ext cx="935182" cy="357909"/>
                      </a:xfrm>
                      <a:prstGeom prst="rect">
                        <a:avLst/>
                      </a:prstGeom>
                    </p:spPr>
                  </p:pic>
                </p:oleObj>
              </mc:Fallback>
            </mc:AlternateContent>
          </a:graphicData>
        </a:graphic>
      </p:graphicFrame>
      <p:sp>
        <p:nvSpPr>
          <p:cNvPr id="33" name="Content Placeholder 32"/>
          <p:cNvSpPr>
            <a:spLocks noGrp="1"/>
          </p:cNvSpPr>
          <p:nvPr>
            <p:ph idx="1"/>
          </p:nvPr>
        </p:nvSpPr>
        <p:spPr>
          <a:xfrm>
            <a:off x="6258292" y="5097360"/>
            <a:ext cx="2154934" cy="407555"/>
          </a:xfrm>
        </p:spPr>
        <p:txBody>
          <a:bodyPr/>
          <a:lstStyle/>
          <a:p>
            <a:pPr marL="0" indent="0">
              <a:buNone/>
            </a:pPr>
            <a:r>
              <a:rPr lang="en-US" sz="2400" dirty="0"/>
              <a:t>and computing</a:t>
            </a:r>
            <a:endParaRPr lang="en-IN" sz="2400" dirty="0"/>
          </a:p>
        </p:txBody>
      </p:sp>
      <p:sp>
        <p:nvSpPr>
          <p:cNvPr id="35" name="Content Placeholder 34"/>
          <p:cNvSpPr>
            <a:spLocks noGrp="1"/>
          </p:cNvSpPr>
          <p:nvPr>
            <p:ph idx="1"/>
          </p:nvPr>
        </p:nvSpPr>
        <p:spPr>
          <a:xfrm>
            <a:off x="468086" y="5608860"/>
            <a:ext cx="8207828" cy="450417"/>
          </a:xfrm>
        </p:spPr>
        <p:txBody>
          <a:bodyPr/>
          <a:lstStyle/>
          <a:p>
            <a:pPr marL="0" indent="0">
              <a:buNone/>
            </a:pPr>
            <a:r>
              <a:rPr lang="en-US" sz="2400" dirty="0"/>
              <a:t>the partial derivatives of the components of </a:t>
            </a:r>
            <a:r>
              <a:rPr lang="en-US" sz="2400" b="1" dirty="0"/>
              <a:t>F</a:t>
            </a:r>
            <a:r>
              <a:rPr lang="en-US" sz="2400" dirty="0"/>
              <a:t>, we have</a:t>
            </a:r>
            <a:endParaRPr lang="en-IN" sz="2400" dirty="0"/>
          </a:p>
        </p:txBody>
      </p:sp>
    </p:spTree>
    <p:extLst>
      <p:ext uri="{BB962C8B-B14F-4D97-AF65-F5344CB8AC3E}">
        <p14:creationId xmlns:p14="http://schemas.microsoft.com/office/powerpoint/2010/main" val="10506458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(5 of 7)</a:t>
            </a:r>
            <a:endParaRPr lang="en-IN" dirty="0"/>
          </a:p>
        </p:txBody>
      </p:sp>
      <p:sp>
        <p:nvSpPr>
          <p:cNvPr id="3" name="Content Placeholder 2"/>
          <p:cNvSpPr>
            <a:spLocks noGrp="1"/>
          </p:cNvSpPr>
          <p:nvPr>
            <p:ph idx="1"/>
          </p:nvPr>
        </p:nvSpPr>
        <p:spPr>
          <a:xfrm>
            <a:off x="457200" y="1600200"/>
            <a:ext cx="3810000" cy="533399"/>
          </a:xfrm>
        </p:spPr>
        <p:txBody>
          <a:bodyPr/>
          <a:lstStyle/>
          <a:p>
            <a:pPr marL="0" indent="0">
              <a:buNone/>
            </a:pPr>
            <a:r>
              <a:rPr lang="en-US" b="1" dirty="0"/>
              <a:t>Solution (continued):</a:t>
            </a:r>
            <a:endParaRPr lang="en-IN" dirty="0"/>
          </a:p>
        </p:txBody>
      </p:sp>
      <p:graphicFrame>
        <p:nvGraphicFramePr>
          <p:cNvPr id="22" name="Object 21" descr="M = x minus y = cosine of t minus sine of t, d x = d of cosine of t = negative sine of t d t">
            <a:extLst>
              <a:ext uri="{FF2B5EF4-FFF2-40B4-BE49-F238E27FC236}">
                <a16:creationId xmlns:a16="http://schemas.microsoft.com/office/drawing/2014/main" id="{94CAC185-0FBF-45BB-9B72-0D5AEBCB3E6C}"/>
              </a:ext>
            </a:extLst>
          </p:cNvPr>
          <p:cNvGraphicFramePr>
            <a:graphicFrameLocks noChangeAspect="1"/>
          </p:cNvGraphicFramePr>
          <p:nvPr/>
        </p:nvGraphicFramePr>
        <p:xfrm>
          <a:off x="1143000" y="2210691"/>
          <a:ext cx="6831330" cy="447040"/>
        </p:xfrm>
        <a:graphic>
          <a:graphicData uri="http://schemas.openxmlformats.org/presentationml/2006/ole">
            <mc:AlternateContent xmlns:mc="http://schemas.openxmlformats.org/markup-compatibility/2006">
              <mc:Choice xmlns:v="urn:schemas-microsoft-com:vml" Requires="v">
                <p:oleObj spid="_x0000_s161824" name="Equation" r:id="rId3" imgW="6210000" imgH="406080" progId="Equation.DSMT4">
                  <p:embed/>
                </p:oleObj>
              </mc:Choice>
              <mc:Fallback>
                <p:oleObj name="Equation" r:id="rId3" imgW="6210000" imgH="406080" progId="Equation.DSMT4">
                  <p:embed/>
                  <p:pic>
                    <p:nvPicPr>
                      <p:cNvPr id="22" name="Object 21" descr="M = x minus y = cosine of t minus sine of t, d x = d of cosine of t = negative sine of t d t">
                        <a:extLst>
                          <a:ext uri="{FF2B5EF4-FFF2-40B4-BE49-F238E27FC236}">
                            <a16:creationId xmlns:a16="http://schemas.microsoft.com/office/drawing/2014/main" id="{94CAC185-0FBF-45BB-9B72-0D5AEBCB3E6C}"/>
                          </a:ext>
                        </a:extLst>
                      </p:cNvPr>
                      <p:cNvPicPr/>
                      <p:nvPr/>
                    </p:nvPicPr>
                    <p:blipFill>
                      <a:blip r:embed="rId4"/>
                      <a:stretch>
                        <a:fillRect/>
                      </a:stretch>
                    </p:blipFill>
                    <p:spPr>
                      <a:xfrm>
                        <a:off x="1143000" y="2210691"/>
                        <a:ext cx="6831330" cy="447040"/>
                      </a:xfrm>
                      <a:prstGeom prst="rect">
                        <a:avLst/>
                      </a:prstGeom>
                    </p:spPr>
                  </p:pic>
                </p:oleObj>
              </mc:Fallback>
            </mc:AlternateContent>
          </a:graphicData>
        </a:graphic>
      </p:graphicFrame>
      <p:graphicFrame>
        <p:nvGraphicFramePr>
          <p:cNvPr id="23" name="Object 22" descr="N = x = cosine of t, d y = d of sine of t = cosine of t d t.">
            <a:extLst>
              <a:ext uri="{FF2B5EF4-FFF2-40B4-BE49-F238E27FC236}">
                <a16:creationId xmlns:a16="http://schemas.microsoft.com/office/drawing/2014/main" id="{720DED44-F9C1-4EDE-BC90-13327834D249}"/>
              </a:ext>
            </a:extLst>
          </p:cNvPr>
          <p:cNvGraphicFramePr>
            <a:graphicFrameLocks noChangeAspect="1"/>
          </p:cNvGraphicFramePr>
          <p:nvPr/>
        </p:nvGraphicFramePr>
        <p:xfrm>
          <a:off x="1196225" y="2798295"/>
          <a:ext cx="6504892" cy="450549"/>
        </p:xfrm>
        <a:graphic>
          <a:graphicData uri="http://schemas.openxmlformats.org/presentationml/2006/ole">
            <mc:AlternateContent xmlns:mc="http://schemas.openxmlformats.org/markup-compatibility/2006">
              <mc:Choice xmlns:v="urn:schemas-microsoft-com:vml" Requires="v">
                <p:oleObj spid="_x0000_s161825" name="Equation" r:id="rId5" imgW="5854680" imgH="406080" progId="Equation.DSMT4">
                  <p:embed/>
                </p:oleObj>
              </mc:Choice>
              <mc:Fallback>
                <p:oleObj name="Equation" r:id="rId5" imgW="5854680" imgH="406080" progId="Equation.DSMT4">
                  <p:embed/>
                  <p:pic>
                    <p:nvPicPr>
                      <p:cNvPr id="23" name="Object 22" descr="N = x = cosine of t, d y = d of sine of t = cosine of t d t.">
                        <a:extLst>
                          <a:ext uri="{FF2B5EF4-FFF2-40B4-BE49-F238E27FC236}">
                            <a16:creationId xmlns:a16="http://schemas.microsoft.com/office/drawing/2014/main" id="{720DED44-F9C1-4EDE-BC90-13327834D249}"/>
                          </a:ext>
                        </a:extLst>
                      </p:cNvPr>
                      <p:cNvPicPr/>
                      <p:nvPr/>
                    </p:nvPicPr>
                    <p:blipFill>
                      <a:blip r:embed="rId6"/>
                      <a:stretch>
                        <a:fillRect/>
                      </a:stretch>
                    </p:blipFill>
                    <p:spPr>
                      <a:xfrm>
                        <a:off x="1196225" y="2798295"/>
                        <a:ext cx="6504892" cy="450549"/>
                      </a:xfrm>
                      <a:prstGeom prst="rect">
                        <a:avLst/>
                      </a:prstGeom>
                    </p:spPr>
                  </p:pic>
                </p:oleObj>
              </mc:Fallback>
            </mc:AlternateContent>
          </a:graphicData>
        </a:graphic>
      </p:graphicFrame>
      <p:sp>
        <p:nvSpPr>
          <p:cNvPr id="4" name="Content Placeholder 3"/>
          <p:cNvSpPr>
            <a:spLocks noGrp="1"/>
          </p:cNvSpPr>
          <p:nvPr>
            <p:ph idx="13"/>
          </p:nvPr>
        </p:nvSpPr>
        <p:spPr>
          <a:xfrm>
            <a:off x="457200" y="3374573"/>
            <a:ext cx="1828800" cy="503364"/>
          </a:xfrm>
        </p:spPr>
        <p:txBody>
          <a:bodyPr/>
          <a:lstStyle/>
          <a:p>
            <a:pPr marL="0" indent="0">
              <a:buNone/>
            </a:pPr>
            <a:r>
              <a:rPr lang="en-US" dirty="0"/>
              <a:t>Therefore,</a:t>
            </a:r>
          </a:p>
        </p:txBody>
      </p:sp>
      <p:graphicFrame>
        <p:nvGraphicFramePr>
          <p:cNvPr id="24" name="Object 23" descr="integral of, N across closed curve C, F times T d s = integral of, N across closed curve C, M d x + N d y">
            <a:extLst>
              <a:ext uri="{FF2B5EF4-FFF2-40B4-BE49-F238E27FC236}">
                <a16:creationId xmlns:a16="http://schemas.microsoft.com/office/drawing/2014/main" id="{9209869E-86B3-4319-8146-057B36ACA254}"/>
              </a:ext>
            </a:extLst>
          </p:cNvPr>
          <p:cNvGraphicFramePr>
            <a:graphicFrameLocks noChangeAspect="1"/>
          </p:cNvGraphicFramePr>
          <p:nvPr/>
        </p:nvGraphicFramePr>
        <p:xfrm>
          <a:off x="966628" y="3973838"/>
          <a:ext cx="3529172" cy="791051"/>
        </p:xfrm>
        <a:graphic>
          <a:graphicData uri="http://schemas.openxmlformats.org/presentationml/2006/ole">
            <mc:AlternateContent xmlns:mc="http://schemas.openxmlformats.org/markup-compatibility/2006">
              <mc:Choice xmlns:v="urn:schemas-microsoft-com:vml" Requires="v">
                <p:oleObj spid="_x0000_s161826" name="Equation" r:id="rId7" imgW="3403440" imgH="761760" progId="Equation.DSMT4">
                  <p:embed/>
                </p:oleObj>
              </mc:Choice>
              <mc:Fallback>
                <p:oleObj name="Equation" r:id="rId7" imgW="3403440" imgH="761760" progId="Equation.DSMT4">
                  <p:embed/>
                  <p:pic>
                    <p:nvPicPr>
                      <p:cNvPr id="24" name="Object 23" descr="integral of, N across closed curve C, F times T d s = integral of, N across closed curve C, M d x + N d y">
                        <a:extLst>
                          <a:ext uri="{FF2B5EF4-FFF2-40B4-BE49-F238E27FC236}">
                            <a16:creationId xmlns:a16="http://schemas.microsoft.com/office/drawing/2014/main" id="{9209869E-86B3-4319-8146-057B36ACA254}"/>
                          </a:ext>
                        </a:extLst>
                      </p:cNvPr>
                      <p:cNvPicPr/>
                      <p:nvPr/>
                    </p:nvPicPr>
                    <p:blipFill>
                      <a:blip r:embed="rId8"/>
                      <a:stretch>
                        <a:fillRect/>
                      </a:stretch>
                    </p:blipFill>
                    <p:spPr>
                      <a:xfrm>
                        <a:off x="966628" y="3973838"/>
                        <a:ext cx="3529172" cy="791051"/>
                      </a:xfrm>
                      <a:prstGeom prst="rect">
                        <a:avLst/>
                      </a:prstGeom>
                    </p:spPr>
                  </p:pic>
                </p:oleObj>
              </mc:Fallback>
            </mc:AlternateContent>
          </a:graphicData>
        </a:graphic>
      </p:graphicFrame>
      <p:graphicFrame>
        <p:nvGraphicFramePr>
          <p:cNvPr id="25" name="Object 24" descr="equals integral of start expression left parenthesis cosine of t minus sine of t right parenthesis left parenthesis negative sine of t right parenthesis, d t + left parenthesis cosine of t right parenthesis left parenthesis cosine of t right parenthesis, d t end expression, from t = 0 to t = 2 pi">
            <a:extLst>
              <a:ext uri="{FF2B5EF4-FFF2-40B4-BE49-F238E27FC236}">
                <a16:creationId xmlns:a16="http://schemas.microsoft.com/office/drawing/2014/main" id="{6C78A855-C55B-4258-88F0-2118DC7F10C4}"/>
              </a:ext>
            </a:extLst>
          </p:cNvPr>
          <p:cNvGraphicFramePr>
            <a:graphicFrameLocks noChangeAspect="1"/>
          </p:cNvGraphicFramePr>
          <p:nvPr/>
        </p:nvGraphicFramePr>
        <p:xfrm>
          <a:off x="2209800" y="4822119"/>
          <a:ext cx="6426200" cy="670560"/>
        </p:xfrm>
        <a:graphic>
          <a:graphicData uri="http://schemas.openxmlformats.org/presentationml/2006/ole">
            <mc:AlternateContent xmlns:mc="http://schemas.openxmlformats.org/markup-compatibility/2006">
              <mc:Choice xmlns:v="urn:schemas-microsoft-com:vml" Requires="v">
                <p:oleObj spid="_x0000_s161827" name="Equation" r:id="rId9" imgW="5841720" imgH="609480" progId="Equation.DSMT4">
                  <p:embed/>
                </p:oleObj>
              </mc:Choice>
              <mc:Fallback>
                <p:oleObj name="Equation" r:id="rId9" imgW="5841720" imgH="609480" progId="Equation.DSMT4">
                  <p:embed/>
                  <p:pic>
                    <p:nvPicPr>
                      <p:cNvPr id="25" name="Object 24" descr="equals integral of start expression left parenthesis cosine of t minus sine of t right parenthesis left parenthesis negative sine of t right parenthesis, d t + left parenthesis cosine of t right parenthesis left parenthesis cosine of t right parenthesis, d t end expression, from t = 0 to t = 2 pi">
                        <a:extLst>
                          <a:ext uri="{FF2B5EF4-FFF2-40B4-BE49-F238E27FC236}">
                            <a16:creationId xmlns:a16="http://schemas.microsoft.com/office/drawing/2014/main" id="{6C78A855-C55B-4258-88F0-2118DC7F10C4}"/>
                          </a:ext>
                        </a:extLst>
                      </p:cNvPr>
                      <p:cNvPicPr/>
                      <p:nvPr/>
                    </p:nvPicPr>
                    <p:blipFill>
                      <a:blip r:embed="rId10"/>
                      <a:stretch>
                        <a:fillRect/>
                      </a:stretch>
                    </p:blipFill>
                    <p:spPr>
                      <a:xfrm>
                        <a:off x="2209800" y="4822119"/>
                        <a:ext cx="6426200" cy="670560"/>
                      </a:xfrm>
                      <a:prstGeom prst="rect">
                        <a:avLst/>
                      </a:prstGeom>
                    </p:spPr>
                  </p:pic>
                </p:oleObj>
              </mc:Fallback>
            </mc:AlternateContent>
          </a:graphicData>
        </a:graphic>
      </p:graphicFrame>
      <p:graphicFrame>
        <p:nvGraphicFramePr>
          <p:cNvPr id="26" name="Object 25" descr="equals integral of start expression left parenthesis negative sine of t cosine of t + 1 right parenthesis, d t end expression, from t = 0 to t = 2 pi, = 2 pi">
            <a:extLst>
              <a:ext uri="{FF2B5EF4-FFF2-40B4-BE49-F238E27FC236}">
                <a16:creationId xmlns:a16="http://schemas.microsoft.com/office/drawing/2014/main" id="{9CD52F78-BE0D-47C6-A8EB-E08722DF2283}"/>
              </a:ext>
            </a:extLst>
          </p:cNvPr>
          <p:cNvGraphicFramePr>
            <a:graphicFrameLocks noChangeAspect="1"/>
          </p:cNvGraphicFramePr>
          <p:nvPr/>
        </p:nvGraphicFramePr>
        <p:xfrm>
          <a:off x="2208801" y="5588254"/>
          <a:ext cx="3953510" cy="670560"/>
        </p:xfrm>
        <a:graphic>
          <a:graphicData uri="http://schemas.openxmlformats.org/presentationml/2006/ole">
            <mc:AlternateContent xmlns:mc="http://schemas.openxmlformats.org/markup-compatibility/2006">
              <mc:Choice xmlns:v="urn:schemas-microsoft-com:vml" Requires="v">
                <p:oleObj spid="_x0000_s161828" name="Equation" r:id="rId11" imgW="3593880" imgH="609480" progId="Equation.DSMT4">
                  <p:embed/>
                </p:oleObj>
              </mc:Choice>
              <mc:Fallback>
                <p:oleObj name="Equation" r:id="rId11" imgW="3593880" imgH="609480" progId="Equation.DSMT4">
                  <p:embed/>
                  <p:pic>
                    <p:nvPicPr>
                      <p:cNvPr id="26" name="Object 25" descr="equals integral of start expression left parenthesis negative sine of t cosine of t + 1 right parenthesis, d t end expression, from t = 0 to t = 2 pi, = 2 pi">
                        <a:extLst>
                          <a:ext uri="{FF2B5EF4-FFF2-40B4-BE49-F238E27FC236}">
                            <a16:creationId xmlns:a16="http://schemas.microsoft.com/office/drawing/2014/main" id="{9CD52F78-BE0D-47C6-A8EB-E08722DF2283}"/>
                          </a:ext>
                        </a:extLst>
                      </p:cNvPr>
                      <p:cNvPicPr/>
                      <p:nvPr/>
                    </p:nvPicPr>
                    <p:blipFill>
                      <a:blip r:embed="rId12"/>
                      <a:stretch>
                        <a:fillRect/>
                      </a:stretch>
                    </p:blipFill>
                    <p:spPr>
                      <a:xfrm>
                        <a:off x="2208801" y="5588254"/>
                        <a:ext cx="3953510" cy="670560"/>
                      </a:xfrm>
                      <a:prstGeom prst="rect">
                        <a:avLst/>
                      </a:prstGeom>
                    </p:spPr>
                  </p:pic>
                </p:oleObj>
              </mc:Fallback>
            </mc:AlternateContent>
          </a:graphicData>
        </a:graphic>
      </p:graphicFrame>
    </p:spTree>
    <p:extLst>
      <p:ext uri="{BB962C8B-B14F-4D97-AF65-F5344CB8AC3E}">
        <p14:creationId xmlns:p14="http://schemas.microsoft.com/office/powerpoint/2010/main" val="35290459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(6 of 7)</a:t>
            </a:r>
            <a:endParaRPr lang="en-IN" dirty="0"/>
          </a:p>
        </p:txBody>
      </p:sp>
      <p:sp>
        <p:nvSpPr>
          <p:cNvPr id="3" name="Content Placeholder 2"/>
          <p:cNvSpPr>
            <a:spLocks noGrp="1"/>
          </p:cNvSpPr>
          <p:nvPr>
            <p:ph idx="1"/>
          </p:nvPr>
        </p:nvSpPr>
        <p:spPr>
          <a:xfrm>
            <a:off x="457200" y="1600200"/>
            <a:ext cx="8229600" cy="495727"/>
          </a:xfrm>
        </p:spPr>
        <p:txBody>
          <a:bodyPr/>
          <a:lstStyle/>
          <a:p>
            <a:pPr marL="0" indent="0">
              <a:buNone/>
            </a:pPr>
            <a:r>
              <a:rPr lang="en-US" b="1" dirty="0"/>
              <a:t>Solution (continued):</a:t>
            </a:r>
          </a:p>
        </p:txBody>
      </p:sp>
      <p:sp>
        <p:nvSpPr>
          <p:cNvPr id="4" name="Content Placeholder 3"/>
          <p:cNvSpPr>
            <a:spLocks noGrp="1"/>
          </p:cNvSpPr>
          <p:nvPr>
            <p:ph idx="13"/>
          </p:nvPr>
        </p:nvSpPr>
        <p:spPr>
          <a:xfrm>
            <a:off x="457200" y="2276718"/>
            <a:ext cx="4453847" cy="475765"/>
          </a:xfrm>
        </p:spPr>
        <p:txBody>
          <a:bodyPr/>
          <a:lstStyle/>
          <a:p>
            <a:pPr marL="0" indent="0">
              <a:buNone/>
            </a:pPr>
            <a:r>
              <a:rPr lang="en-US" dirty="0"/>
              <a:t>Next we find the curl. Since</a:t>
            </a:r>
            <a:endParaRPr lang="en-IN" dirty="0"/>
          </a:p>
        </p:txBody>
      </p:sp>
      <p:graphicFrame>
        <p:nvGraphicFramePr>
          <p:cNvPr id="5" name="Object 4" descr="M = x minus y and N = x,">
            <a:extLst>
              <a:ext uri="{FF2B5EF4-FFF2-40B4-BE49-F238E27FC236}">
                <a16:creationId xmlns:a16="http://schemas.microsoft.com/office/drawing/2014/main" id="{E742750B-004D-4DE5-BA18-E2857D8712A3}"/>
              </a:ext>
            </a:extLst>
          </p:cNvPr>
          <p:cNvGraphicFramePr>
            <a:graphicFrameLocks noChangeAspect="1"/>
          </p:cNvGraphicFramePr>
          <p:nvPr/>
        </p:nvGraphicFramePr>
        <p:xfrm>
          <a:off x="4984392" y="2355366"/>
          <a:ext cx="3175000" cy="406400"/>
        </p:xfrm>
        <a:graphic>
          <a:graphicData uri="http://schemas.openxmlformats.org/presentationml/2006/ole">
            <mc:AlternateContent xmlns:mc="http://schemas.openxmlformats.org/markup-compatibility/2006">
              <mc:Choice xmlns:v="urn:schemas-microsoft-com:vml" Requires="v">
                <p:oleObj spid="_x0000_s162842" name="Equation" r:id="rId3" imgW="3174840" imgH="406080" progId="Equation.DSMT4">
                  <p:embed/>
                </p:oleObj>
              </mc:Choice>
              <mc:Fallback>
                <p:oleObj name="Equation" r:id="rId3" imgW="3174840" imgH="406080" progId="Equation.DSMT4">
                  <p:embed/>
                  <p:pic>
                    <p:nvPicPr>
                      <p:cNvPr id="5" name="Object 4" descr="M = x minus y and N = x,">
                        <a:extLst>
                          <a:ext uri="{FF2B5EF4-FFF2-40B4-BE49-F238E27FC236}">
                            <a16:creationId xmlns:a16="http://schemas.microsoft.com/office/drawing/2014/main" id="{E742750B-004D-4DE5-BA18-E2857D8712A3}"/>
                          </a:ext>
                        </a:extLst>
                      </p:cNvPr>
                      <p:cNvPicPr/>
                      <p:nvPr/>
                    </p:nvPicPr>
                    <p:blipFill>
                      <a:blip r:embed="rId4"/>
                      <a:stretch>
                        <a:fillRect/>
                      </a:stretch>
                    </p:blipFill>
                    <p:spPr>
                      <a:xfrm>
                        <a:off x="4984392" y="2355366"/>
                        <a:ext cx="3175000" cy="406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551C591-B089-47C0-B334-2AF6DA89193B}"/>
              </a:ext>
            </a:extLst>
          </p:cNvPr>
          <p:cNvSpPr>
            <a:spLocks noGrp="1"/>
          </p:cNvSpPr>
          <p:nvPr>
            <p:ph idx="14"/>
          </p:nvPr>
        </p:nvSpPr>
        <p:spPr>
          <a:xfrm>
            <a:off x="443753" y="2856214"/>
            <a:ext cx="1487789" cy="502578"/>
          </a:xfrm>
        </p:spPr>
        <p:txBody>
          <a:bodyPr/>
          <a:lstStyle/>
          <a:p>
            <a:pPr marL="0" indent="0">
              <a:spcBef>
                <a:spcPts val="0"/>
              </a:spcBef>
              <a:buNone/>
            </a:pPr>
            <a:r>
              <a:rPr lang="en-US" sz="2800" dirty="0"/>
              <a:t>we have</a:t>
            </a:r>
          </a:p>
        </p:txBody>
      </p:sp>
      <p:graphicFrame>
        <p:nvGraphicFramePr>
          <p:cNvPr id="22" name="Object 21" descr="start fraction partial derivative of M over partial derivative of x end fraction = 1, start fraction partial derivative of M over partial derivative of y end fraction = negative 1, start fraction partial derivative of N over partial derivative of x end fraction = 1, start fraction partial derivative of N over partial derivative of y end fraction = 0.">
            <a:extLst>
              <a:ext uri="{FF2B5EF4-FFF2-40B4-BE49-F238E27FC236}">
                <a16:creationId xmlns:a16="http://schemas.microsoft.com/office/drawing/2014/main" id="{4E70C694-F6B0-496F-AB88-81C424052622}"/>
              </a:ext>
            </a:extLst>
          </p:cNvPr>
          <p:cNvGraphicFramePr>
            <a:graphicFrameLocks noChangeAspect="1"/>
          </p:cNvGraphicFramePr>
          <p:nvPr/>
        </p:nvGraphicFramePr>
        <p:xfrm>
          <a:off x="2129932" y="3276600"/>
          <a:ext cx="4884136" cy="803227"/>
        </p:xfrm>
        <a:graphic>
          <a:graphicData uri="http://schemas.openxmlformats.org/presentationml/2006/ole">
            <mc:AlternateContent xmlns:mc="http://schemas.openxmlformats.org/markup-compatibility/2006">
              <mc:Choice xmlns:v="urn:schemas-microsoft-com:vml" Requires="v">
                <p:oleObj spid="_x0000_s162843" name="Equation" r:id="rId5" imgW="4787640" imgH="787320" progId="Equation.DSMT4">
                  <p:embed/>
                </p:oleObj>
              </mc:Choice>
              <mc:Fallback>
                <p:oleObj name="Equation" r:id="rId5" imgW="4787640" imgH="787320" progId="Equation.DSMT4">
                  <p:embed/>
                  <p:pic>
                    <p:nvPicPr>
                      <p:cNvPr id="22" name="Object 21" descr="start fraction partial derivative of M over partial derivative of x end fraction = 1, start fraction partial derivative of M over partial derivative of y end fraction = negative 1, start fraction partial derivative of N over partial derivative of x end fraction = 1, start fraction partial derivative of N over partial derivative of y end fraction = 0.">
                        <a:extLst>
                          <a:ext uri="{FF2B5EF4-FFF2-40B4-BE49-F238E27FC236}">
                            <a16:creationId xmlns:a16="http://schemas.microsoft.com/office/drawing/2014/main" id="{4E70C694-F6B0-496F-AB88-81C424052622}"/>
                          </a:ext>
                        </a:extLst>
                      </p:cNvPr>
                      <p:cNvPicPr/>
                      <p:nvPr/>
                    </p:nvPicPr>
                    <p:blipFill>
                      <a:blip r:embed="rId6"/>
                      <a:stretch>
                        <a:fillRect/>
                      </a:stretch>
                    </p:blipFill>
                    <p:spPr>
                      <a:xfrm>
                        <a:off x="2129932" y="3276600"/>
                        <a:ext cx="4884136" cy="80322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E5C6EC5-1003-4DD5-A82B-97937B9BFB52}"/>
              </a:ext>
            </a:extLst>
          </p:cNvPr>
          <p:cNvSpPr>
            <a:spLocks noGrp="1"/>
          </p:cNvSpPr>
          <p:nvPr>
            <p:ph idx="15"/>
          </p:nvPr>
        </p:nvSpPr>
        <p:spPr>
          <a:xfrm>
            <a:off x="457200" y="4191000"/>
            <a:ext cx="8229600" cy="488793"/>
          </a:xfrm>
        </p:spPr>
        <p:txBody>
          <a:bodyPr/>
          <a:lstStyle/>
          <a:p>
            <a:pPr marL="0" indent="0">
              <a:buNone/>
            </a:pPr>
            <a:r>
              <a:rPr lang="en-US" sz="2800" dirty="0"/>
              <a:t>Therefore,</a:t>
            </a:r>
            <a:endParaRPr lang="en-IN" sz="2800" dirty="0"/>
          </a:p>
        </p:txBody>
      </p:sp>
      <p:graphicFrame>
        <p:nvGraphicFramePr>
          <p:cNvPr id="25" name="Object 24" descr="double integral of start expression left parenthesis start fraction partial derivative of N over partial derivative of x end fraction minus start fraction partial derivative of M over partial derivative of y end fraction right parenthesis, d x d y end expression, for region R = double integral of start expression left parenthesis 1 minus left parenthesis negative 1 right parenthesis right parenthesis, d x d y end expression, for region R">
            <a:extLst>
              <a:ext uri="{FF2B5EF4-FFF2-40B4-BE49-F238E27FC236}">
                <a16:creationId xmlns:a16="http://schemas.microsoft.com/office/drawing/2014/main" id="{A9291478-C44E-4D61-B7D0-40FB5AC4EF8C}"/>
              </a:ext>
            </a:extLst>
          </p:cNvPr>
          <p:cNvGraphicFramePr>
            <a:graphicFrameLocks noChangeAspect="1"/>
          </p:cNvGraphicFramePr>
          <p:nvPr/>
        </p:nvGraphicFramePr>
        <p:xfrm>
          <a:off x="426378" y="4800600"/>
          <a:ext cx="5141736" cy="886043"/>
        </p:xfrm>
        <a:graphic>
          <a:graphicData uri="http://schemas.openxmlformats.org/presentationml/2006/ole">
            <mc:AlternateContent xmlns:mc="http://schemas.openxmlformats.org/markup-compatibility/2006">
              <mc:Choice xmlns:v="urn:schemas-microsoft-com:vml" Requires="v">
                <p:oleObj spid="_x0000_s162844" name="Equation" r:id="rId7" imgW="4863960" imgH="838080" progId="Equation.DSMT4">
                  <p:embed/>
                </p:oleObj>
              </mc:Choice>
              <mc:Fallback>
                <p:oleObj name="Equation" r:id="rId7" imgW="4863960" imgH="838080" progId="Equation.DSMT4">
                  <p:embed/>
                  <p:pic>
                    <p:nvPicPr>
                      <p:cNvPr id="25" name="Object 24" descr="double integral of start expression left parenthesis start fraction partial derivative of N over partial derivative of x end fraction minus start fraction partial derivative of M over partial derivative of y end fraction right parenthesis, d x d y end expression, for region R = double integral of start expression left parenthesis 1 minus left parenthesis negative 1 right parenthesis right parenthesis, d x d y end expression, for region R">
                        <a:extLst>
                          <a:ext uri="{FF2B5EF4-FFF2-40B4-BE49-F238E27FC236}">
                            <a16:creationId xmlns:a16="http://schemas.microsoft.com/office/drawing/2014/main" id="{A9291478-C44E-4D61-B7D0-40FB5AC4EF8C}"/>
                          </a:ext>
                        </a:extLst>
                      </p:cNvPr>
                      <p:cNvPicPr/>
                      <p:nvPr/>
                    </p:nvPicPr>
                    <p:blipFill>
                      <a:blip r:embed="rId8"/>
                      <a:stretch>
                        <a:fillRect/>
                      </a:stretch>
                    </p:blipFill>
                    <p:spPr>
                      <a:xfrm>
                        <a:off x="426378" y="4800600"/>
                        <a:ext cx="5141736" cy="886043"/>
                      </a:xfrm>
                      <a:prstGeom prst="rect">
                        <a:avLst/>
                      </a:prstGeom>
                    </p:spPr>
                  </p:pic>
                </p:oleObj>
              </mc:Fallback>
            </mc:AlternateContent>
          </a:graphicData>
        </a:graphic>
      </p:graphicFrame>
      <p:graphicFrame>
        <p:nvGraphicFramePr>
          <p:cNvPr id="26" name="Object 25" descr="equals 2 double integral of start expression d x d y end expression, for region r, = 2, area inside the unit circle, = 2 pi.">
            <a:extLst>
              <a:ext uri="{FF2B5EF4-FFF2-40B4-BE49-F238E27FC236}">
                <a16:creationId xmlns:a16="http://schemas.microsoft.com/office/drawing/2014/main" id="{6AFC6CCB-191D-490F-A9B2-550080CA1A86}"/>
              </a:ext>
            </a:extLst>
          </p:cNvPr>
          <p:cNvGraphicFramePr>
            <a:graphicFrameLocks noChangeAspect="1"/>
          </p:cNvGraphicFramePr>
          <p:nvPr/>
        </p:nvGraphicFramePr>
        <p:xfrm>
          <a:off x="3094885" y="5782073"/>
          <a:ext cx="5363316" cy="618727"/>
        </p:xfrm>
        <a:graphic>
          <a:graphicData uri="http://schemas.openxmlformats.org/presentationml/2006/ole">
            <mc:AlternateContent xmlns:mc="http://schemas.openxmlformats.org/markup-compatibility/2006">
              <mc:Choice xmlns:v="urn:schemas-microsoft-com:vml" Requires="v">
                <p:oleObj spid="_x0000_s162845" name="Equation" r:id="rId9" imgW="5956200" imgH="622080" progId="Equation.DSMT4">
                  <p:embed/>
                </p:oleObj>
              </mc:Choice>
              <mc:Fallback>
                <p:oleObj name="Equation" r:id="rId9" imgW="5956200" imgH="622080" progId="Equation.DSMT4">
                  <p:embed/>
                  <p:pic>
                    <p:nvPicPr>
                      <p:cNvPr id="26" name="Object 25" descr="equals 2 double integral of start expression d x d y end expression, for region r, = 2, area inside the unit circle, = 2 pi.">
                        <a:extLst>
                          <a:ext uri="{FF2B5EF4-FFF2-40B4-BE49-F238E27FC236}">
                            <a16:creationId xmlns:a16="http://schemas.microsoft.com/office/drawing/2014/main" id="{6AFC6CCB-191D-490F-A9B2-550080CA1A86}"/>
                          </a:ext>
                        </a:extLst>
                      </p:cNvPr>
                      <p:cNvPicPr/>
                      <p:nvPr/>
                    </p:nvPicPr>
                    <p:blipFill>
                      <a:blip r:embed="rId10"/>
                      <a:stretch>
                        <a:fillRect/>
                      </a:stretch>
                    </p:blipFill>
                    <p:spPr>
                      <a:xfrm>
                        <a:off x="3094885" y="5782073"/>
                        <a:ext cx="5363316" cy="618727"/>
                      </a:xfrm>
                      <a:prstGeom prst="rect">
                        <a:avLst/>
                      </a:prstGeom>
                    </p:spPr>
                  </p:pic>
                </p:oleObj>
              </mc:Fallback>
            </mc:AlternateContent>
          </a:graphicData>
        </a:graphic>
      </p:graphicFrame>
    </p:spTree>
    <p:extLst>
      <p:ext uri="{BB962C8B-B14F-4D97-AF65-F5344CB8AC3E}">
        <p14:creationId xmlns:p14="http://schemas.microsoft.com/office/powerpoint/2010/main" val="13261857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Forms for Green’s Theorem </a:t>
            </a:r>
            <a:r>
              <a:rPr lang="en-US" sz="2000" b="0" dirty="0"/>
              <a:t>(7 of 7)</a:t>
            </a:r>
            <a:endParaRPr lang="en-IN" dirty="0"/>
          </a:p>
        </p:txBody>
      </p:sp>
      <p:sp>
        <p:nvSpPr>
          <p:cNvPr id="3" name="Content Placeholder 2"/>
          <p:cNvSpPr>
            <a:spLocks noGrp="1"/>
          </p:cNvSpPr>
          <p:nvPr>
            <p:ph idx="1"/>
          </p:nvPr>
        </p:nvSpPr>
        <p:spPr>
          <a:xfrm>
            <a:off x="457200" y="1600200"/>
            <a:ext cx="8229600" cy="1447800"/>
          </a:xfrm>
        </p:spPr>
        <p:txBody>
          <a:bodyPr/>
          <a:lstStyle/>
          <a:p>
            <a:pPr marL="0" indent="0">
              <a:buNone/>
            </a:pPr>
            <a:r>
              <a:rPr lang="en-US" sz="2600" b="1" dirty="0"/>
              <a:t>Solution (concluded):</a:t>
            </a:r>
          </a:p>
          <a:p>
            <a:pPr marL="0" indent="0">
              <a:buNone/>
            </a:pPr>
            <a:r>
              <a:rPr lang="en-US" sz="2600" dirty="0"/>
              <a:t>Now we compute the two sides of the flux-divergence form of Green’s Theorem, starting with the outward flux:</a:t>
            </a:r>
          </a:p>
        </p:txBody>
      </p:sp>
      <p:graphicFrame>
        <p:nvGraphicFramePr>
          <p:cNvPr id="23" name="Object 22" descr="integral of, N across closed curve C, M d y minus N d x">
            <a:extLst>
              <a:ext uri="{FF2B5EF4-FFF2-40B4-BE49-F238E27FC236}">
                <a16:creationId xmlns:a16="http://schemas.microsoft.com/office/drawing/2014/main" id="{94EE240E-EA67-4A2C-BB16-302ACCCA9014}"/>
              </a:ext>
            </a:extLst>
          </p:cNvPr>
          <p:cNvGraphicFramePr>
            <a:graphicFrameLocks noChangeAspect="1"/>
          </p:cNvGraphicFramePr>
          <p:nvPr/>
        </p:nvGraphicFramePr>
        <p:xfrm>
          <a:off x="676657" y="3149435"/>
          <a:ext cx="1847088" cy="766413"/>
        </p:xfrm>
        <a:graphic>
          <a:graphicData uri="http://schemas.openxmlformats.org/presentationml/2006/ole">
            <mc:AlternateContent xmlns:mc="http://schemas.openxmlformats.org/markup-compatibility/2006">
              <mc:Choice xmlns:v="urn:schemas-microsoft-com:vml" Requires="v">
                <p:oleObj spid="_x0000_s163866" name="Equation" r:id="rId3" imgW="1828800" imgH="761760" progId="Equation.DSMT4">
                  <p:embed/>
                </p:oleObj>
              </mc:Choice>
              <mc:Fallback>
                <p:oleObj name="Equation" r:id="rId3" imgW="1828800" imgH="761760" progId="Equation.DSMT4">
                  <p:embed/>
                  <p:pic>
                    <p:nvPicPr>
                      <p:cNvPr id="23" name="Object 22" descr="integral of, N across closed curve C, M d y minus N d x">
                        <a:extLst>
                          <a:ext uri="{FF2B5EF4-FFF2-40B4-BE49-F238E27FC236}">
                            <a16:creationId xmlns:a16="http://schemas.microsoft.com/office/drawing/2014/main" id="{94EE240E-EA67-4A2C-BB16-302ACCCA9014}"/>
                          </a:ext>
                        </a:extLst>
                      </p:cNvPr>
                      <p:cNvPicPr/>
                      <p:nvPr/>
                    </p:nvPicPr>
                    <p:blipFill>
                      <a:blip r:embed="rId4"/>
                      <a:stretch>
                        <a:fillRect/>
                      </a:stretch>
                    </p:blipFill>
                    <p:spPr>
                      <a:xfrm>
                        <a:off x="676657" y="3149435"/>
                        <a:ext cx="1847088" cy="766413"/>
                      </a:xfrm>
                      <a:prstGeom prst="rect">
                        <a:avLst/>
                      </a:prstGeom>
                    </p:spPr>
                  </p:pic>
                </p:oleObj>
              </mc:Fallback>
            </mc:AlternateContent>
          </a:graphicData>
        </a:graphic>
      </p:graphicFrame>
      <p:graphicFrame>
        <p:nvGraphicFramePr>
          <p:cNvPr id="24" name="Object 23" descr="equals integral of start expression left parenthesis cosine of t minus sine of t right parenthesis left parenthesis cosine of t d t right parenthesis minus left parenthesis cosine of t right parenthesis left parenthesis negative sine of t d t right parenthesis end expression, from t = 0 to t = 2 pi">
            <a:extLst>
              <a:ext uri="{FF2B5EF4-FFF2-40B4-BE49-F238E27FC236}">
                <a16:creationId xmlns:a16="http://schemas.microsoft.com/office/drawing/2014/main" id="{94EE240E-EA67-4A2C-BB16-302ACCCA9014}"/>
              </a:ext>
            </a:extLst>
          </p:cNvPr>
          <p:cNvGraphicFramePr>
            <a:graphicFrameLocks noChangeAspect="1"/>
          </p:cNvGraphicFramePr>
          <p:nvPr/>
        </p:nvGraphicFramePr>
        <p:xfrm>
          <a:off x="2607997" y="3098823"/>
          <a:ext cx="5874766" cy="615696"/>
        </p:xfrm>
        <a:graphic>
          <a:graphicData uri="http://schemas.openxmlformats.org/presentationml/2006/ole">
            <mc:AlternateContent xmlns:mc="http://schemas.openxmlformats.org/markup-compatibility/2006">
              <mc:Choice xmlns:v="urn:schemas-microsoft-com:vml" Requires="v">
                <p:oleObj spid="_x0000_s163867" name="Equation" r:id="rId5" imgW="5816520" imgH="609480" progId="Equation.DSMT4">
                  <p:embed/>
                </p:oleObj>
              </mc:Choice>
              <mc:Fallback>
                <p:oleObj name="Equation" r:id="rId5" imgW="5816520" imgH="609480" progId="Equation.DSMT4">
                  <p:embed/>
                  <p:pic>
                    <p:nvPicPr>
                      <p:cNvPr id="24" name="Object 23" descr="equals integral of start expression left parenthesis cosine of t minus sine of t right parenthesis left parenthesis cosine of t d t right parenthesis minus left parenthesis cosine of t right parenthesis left parenthesis negative sine of t d t right parenthesis end expression, from t = 0 to t = 2 pi">
                        <a:extLst>
                          <a:ext uri="{FF2B5EF4-FFF2-40B4-BE49-F238E27FC236}">
                            <a16:creationId xmlns:a16="http://schemas.microsoft.com/office/drawing/2014/main" id="{94EE240E-EA67-4A2C-BB16-302ACCCA9014}"/>
                          </a:ext>
                        </a:extLst>
                      </p:cNvPr>
                      <p:cNvPicPr/>
                      <p:nvPr/>
                    </p:nvPicPr>
                    <p:blipFill>
                      <a:blip r:embed="rId6"/>
                      <a:stretch>
                        <a:fillRect/>
                      </a:stretch>
                    </p:blipFill>
                    <p:spPr>
                      <a:xfrm>
                        <a:off x="2607997" y="3098823"/>
                        <a:ext cx="5874766" cy="615696"/>
                      </a:xfrm>
                      <a:prstGeom prst="rect">
                        <a:avLst/>
                      </a:prstGeom>
                    </p:spPr>
                  </p:pic>
                </p:oleObj>
              </mc:Fallback>
            </mc:AlternateContent>
          </a:graphicData>
        </a:graphic>
      </p:graphicFrame>
      <p:graphicFrame>
        <p:nvGraphicFramePr>
          <p:cNvPr id="22" name="Object 21" descr="equals integral of start expression pi cosine squared of t d t end expression, from t = 0 to t = 2 pi, = pi.">
            <a:extLst>
              <a:ext uri="{FF2B5EF4-FFF2-40B4-BE49-F238E27FC236}">
                <a16:creationId xmlns:a16="http://schemas.microsoft.com/office/drawing/2014/main" id="{CA4CA3C2-D356-4798-96B1-FA084B6036E3}"/>
              </a:ext>
            </a:extLst>
          </p:cNvPr>
          <p:cNvGraphicFramePr>
            <a:graphicFrameLocks noChangeAspect="1"/>
          </p:cNvGraphicFramePr>
          <p:nvPr/>
        </p:nvGraphicFramePr>
        <p:xfrm>
          <a:off x="2585716" y="3909103"/>
          <a:ext cx="2267172" cy="621853"/>
        </p:xfrm>
        <a:graphic>
          <a:graphicData uri="http://schemas.openxmlformats.org/presentationml/2006/ole">
            <mc:AlternateContent xmlns:mc="http://schemas.openxmlformats.org/markup-compatibility/2006">
              <mc:Choice xmlns:v="urn:schemas-microsoft-com:vml" Requires="v">
                <p:oleObj spid="_x0000_s163868" name="Equation" r:id="rId7" imgW="2222280" imgH="609480" progId="Equation.DSMT4">
                  <p:embed/>
                </p:oleObj>
              </mc:Choice>
              <mc:Fallback>
                <p:oleObj name="Equation" r:id="rId7" imgW="2222280" imgH="609480" progId="Equation.DSMT4">
                  <p:embed/>
                  <p:pic>
                    <p:nvPicPr>
                      <p:cNvPr id="22" name="Object 21" descr="equals integral of start expression pi cosine squared of t d t end expression, from t = 0 to t = 2 pi, = pi.">
                        <a:extLst>
                          <a:ext uri="{FF2B5EF4-FFF2-40B4-BE49-F238E27FC236}">
                            <a16:creationId xmlns:a16="http://schemas.microsoft.com/office/drawing/2014/main" id="{CA4CA3C2-D356-4798-96B1-FA084B6036E3}"/>
                          </a:ext>
                        </a:extLst>
                      </p:cNvPr>
                      <p:cNvPicPr/>
                      <p:nvPr/>
                    </p:nvPicPr>
                    <p:blipFill>
                      <a:blip r:embed="rId8"/>
                      <a:stretch>
                        <a:fillRect/>
                      </a:stretch>
                    </p:blipFill>
                    <p:spPr>
                      <a:xfrm>
                        <a:off x="2585716" y="3909103"/>
                        <a:ext cx="2267172" cy="621853"/>
                      </a:xfrm>
                      <a:prstGeom prst="rect">
                        <a:avLst/>
                      </a:prstGeom>
                    </p:spPr>
                  </p:pic>
                </p:oleObj>
              </mc:Fallback>
            </mc:AlternateContent>
          </a:graphicData>
        </a:graphic>
      </p:graphicFrame>
      <p:sp>
        <p:nvSpPr>
          <p:cNvPr id="26" name="Content Placeholder 25"/>
          <p:cNvSpPr>
            <a:spLocks noGrp="1"/>
          </p:cNvSpPr>
          <p:nvPr>
            <p:ph idx="1"/>
          </p:nvPr>
        </p:nvSpPr>
        <p:spPr>
          <a:xfrm>
            <a:off x="457200" y="4602168"/>
            <a:ext cx="6324600" cy="456060"/>
          </a:xfrm>
        </p:spPr>
        <p:txBody>
          <a:bodyPr/>
          <a:lstStyle/>
          <a:p>
            <a:pPr marL="0" indent="0">
              <a:buNone/>
            </a:pPr>
            <a:r>
              <a:rPr lang="en-US" sz="2600" dirty="0"/>
              <a:t>Next we compute the divergence integral:</a:t>
            </a:r>
            <a:endParaRPr lang="en-IN" sz="2600" dirty="0"/>
          </a:p>
        </p:txBody>
      </p:sp>
      <p:graphicFrame>
        <p:nvGraphicFramePr>
          <p:cNvPr id="27" name="Object 26" descr="double integral of start expression left parenthesis start fraction partial derivative of M over partial derivative of x end fraction + start fraction partial derivative of N over partial derivative of y end fraction right parenthesis d x d y end expression, for region R = double integral of start expression left parenthesis 1 + 0 right parenthesis, d x d y end expression for region R, = double integral of start expression d x d y end expression, for region R, = pi.">
            <a:extLst>
              <a:ext uri="{FF2B5EF4-FFF2-40B4-BE49-F238E27FC236}">
                <a16:creationId xmlns:a16="http://schemas.microsoft.com/office/drawing/2014/main" id="{58D0EC9F-FB2A-42EB-80E9-8AA0E3B69B1D}"/>
              </a:ext>
            </a:extLst>
          </p:cNvPr>
          <p:cNvGraphicFramePr>
            <a:graphicFrameLocks noChangeAspect="1"/>
          </p:cNvGraphicFramePr>
          <p:nvPr/>
        </p:nvGraphicFramePr>
        <p:xfrm>
          <a:off x="1524000" y="5221524"/>
          <a:ext cx="6273800" cy="863600"/>
        </p:xfrm>
        <a:graphic>
          <a:graphicData uri="http://schemas.openxmlformats.org/presentationml/2006/ole">
            <mc:AlternateContent xmlns:mc="http://schemas.openxmlformats.org/markup-compatibility/2006">
              <mc:Choice xmlns:v="urn:schemas-microsoft-com:vml" Requires="v">
                <p:oleObj spid="_x0000_s163869" name="Equation" r:id="rId9" imgW="6273720" imgH="863280" progId="Equation.DSMT4">
                  <p:embed/>
                </p:oleObj>
              </mc:Choice>
              <mc:Fallback>
                <p:oleObj name="Equation" r:id="rId9" imgW="6273720" imgH="863280" progId="Equation.DSMT4">
                  <p:embed/>
                  <p:pic>
                    <p:nvPicPr>
                      <p:cNvPr id="27" name="Object 26" descr="double integral of start expression left parenthesis start fraction partial derivative of M over partial derivative of x end fraction + start fraction partial derivative of N over partial derivative of y end fraction right parenthesis d x d y end expression, for region R = double integral of start expression left parenthesis 1 + 0 right parenthesis, d x d y end expression for region R, = double integral of start expression d x d y end expression, for region R, = pi.">
                        <a:extLst>
                          <a:ext uri="{FF2B5EF4-FFF2-40B4-BE49-F238E27FC236}">
                            <a16:creationId xmlns:a16="http://schemas.microsoft.com/office/drawing/2014/main" id="{58D0EC9F-FB2A-42EB-80E9-8AA0E3B69B1D}"/>
                          </a:ext>
                        </a:extLst>
                      </p:cNvPr>
                      <p:cNvPicPr/>
                      <p:nvPr/>
                    </p:nvPicPr>
                    <p:blipFill>
                      <a:blip r:embed="rId10"/>
                      <a:stretch>
                        <a:fillRect/>
                      </a:stretch>
                    </p:blipFill>
                    <p:spPr>
                      <a:xfrm>
                        <a:off x="1524000" y="5221524"/>
                        <a:ext cx="6273800" cy="863600"/>
                      </a:xfrm>
                      <a:prstGeom prst="rect">
                        <a:avLst/>
                      </a:prstGeom>
                    </p:spPr>
                  </p:pic>
                </p:oleObj>
              </mc:Fallback>
            </mc:AlternateContent>
          </a:graphicData>
        </a:graphic>
      </p:graphicFrame>
    </p:spTree>
    <p:extLst>
      <p:ext uri="{BB962C8B-B14F-4D97-AF65-F5344CB8AC3E}">
        <p14:creationId xmlns:p14="http://schemas.microsoft.com/office/powerpoint/2010/main" val="37739870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Using Green’s Theorem to Evaluate Line Integrals </a:t>
            </a:r>
            <a:r>
              <a:rPr lang="en-US" sz="2000" b="0" dirty="0"/>
              <a:t>(1 of 2)</a:t>
            </a:r>
            <a:endParaRPr lang="en-IN" sz="2000" b="0" dirty="0"/>
          </a:p>
        </p:txBody>
      </p:sp>
      <p:sp>
        <p:nvSpPr>
          <p:cNvPr id="3" name="Content Placeholder 2"/>
          <p:cNvSpPr>
            <a:spLocks noGrp="1"/>
          </p:cNvSpPr>
          <p:nvPr>
            <p:ph idx="1"/>
          </p:nvPr>
        </p:nvSpPr>
        <p:spPr>
          <a:xfrm>
            <a:off x="457200" y="1600200"/>
            <a:ext cx="5867400" cy="533399"/>
          </a:xfrm>
        </p:spPr>
        <p:txBody>
          <a:bodyPr/>
          <a:lstStyle/>
          <a:p>
            <a:pPr marL="0" indent="0">
              <a:buNone/>
            </a:pPr>
            <a:r>
              <a:rPr lang="en-US" b="1" dirty="0"/>
              <a:t>Example: </a:t>
            </a:r>
            <a:r>
              <a:rPr lang="en-US" dirty="0"/>
              <a:t>Evaluate the line integral</a:t>
            </a:r>
            <a:endParaRPr lang="en-IN" dirty="0"/>
          </a:p>
        </p:txBody>
      </p:sp>
      <p:graphicFrame>
        <p:nvGraphicFramePr>
          <p:cNvPr id="22" name="Object 21" descr="integral of, N across closed curve C, x y d y minus y squared d x,">
            <a:extLst>
              <a:ext uri="{FF2B5EF4-FFF2-40B4-BE49-F238E27FC236}">
                <a16:creationId xmlns:a16="http://schemas.microsoft.com/office/drawing/2014/main" id="{2EC7C4AB-6C88-4058-86A8-2CC88D68EEF8}"/>
              </a:ext>
            </a:extLst>
          </p:cNvPr>
          <p:cNvGraphicFramePr>
            <a:graphicFrameLocks noChangeAspect="1"/>
          </p:cNvGraphicFramePr>
          <p:nvPr/>
        </p:nvGraphicFramePr>
        <p:xfrm>
          <a:off x="3291732" y="2191655"/>
          <a:ext cx="2560536" cy="986219"/>
        </p:xfrm>
        <a:graphic>
          <a:graphicData uri="http://schemas.openxmlformats.org/presentationml/2006/ole">
            <mc:AlternateContent xmlns:mc="http://schemas.openxmlformats.org/markup-compatibility/2006">
              <mc:Choice xmlns:v="urn:schemas-microsoft-com:vml" Requires="v">
                <p:oleObj spid="_x0000_s164872" name="Equation" r:id="rId3" imgW="1981080" imgH="761760" progId="Equation.DSMT4">
                  <p:embed/>
                </p:oleObj>
              </mc:Choice>
              <mc:Fallback>
                <p:oleObj name="Equation" r:id="rId3" imgW="1981080" imgH="761760" progId="Equation.DSMT4">
                  <p:embed/>
                  <p:pic>
                    <p:nvPicPr>
                      <p:cNvPr id="22" name="Object 21" descr="integral of, N across closed curve C, x y d y minus y squared d x,">
                        <a:extLst>
                          <a:ext uri="{FF2B5EF4-FFF2-40B4-BE49-F238E27FC236}">
                            <a16:creationId xmlns:a16="http://schemas.microsoft.com/office/drawing/2014/main" id="{2EC7C4AB-6C88-4058-86A8-2CC88D68EEF8}"/>
                          </a:ext>
                        </a:extLst>
                      </p:cNvPr>
                      <p:cNvPicPr/>
                      <p:nvPr/>
                    </p:nvPicPr>
                    <p:blipFill>
                      <a:blip r:embed="rId4"/>
                      <a:stretch>
                        <a:fillRect/>
                      </a:stretch>
                    </p:blipFill>
                    <p:spPr>
                      <a:xfrm>
                        <a:off x="3291732" y="2191655"/>
                        <a:ext cx="2560536" cy="986219"/>
                      </a:xfrm>
                      <a:prstGeom prst="rect">
                        <a:avLst/>
                      </a:prstGeom>
                    </p:spPr>
                  </p:pic>
                </p:oleObj>
              </mc:Fallback>
            </mc:AlternateContent>
          </a:graphicData>
        </a:graphic>
      </p:graphicFrame>
      <p:sp>
        <p:nvSpPr>
          <p:cNvPr id="24" name="Content Placeholder 23"/>
          <p:cNvSpPr>
            <a:spLocks noGrp="1"/>
          </p:cNvSpPr>
          <p:nvPr>
            <p:ph idx="1"/>
          </p:nvPr>
        </p:nvSpPr>
        <p:spPr>
          <a:xfrm>
            <a:off x="457200" y="3301243"/>
            <a:ext cx="8229600" cy="936926"/>
          </a:xfrm>
        </p:spPr>
        <p:txBody>
          <a:bodyPr/>
          <a:lstStyle/>
          <a:p>
            <a:pPr marL="0" indent="0">
              <a:buNone/>
            </a:pPr>
            <a:r>
              <a:rPr lang="en-US" dirty="0"/>
              <a:t>where </a:t>
            </a:r>
            <a:r>
              <a:rPr lang="en-US" i="1" dirty="0"/>
              <a:t>C </a:t>
            </a:r>
            <a:r>
              <a:rPr lang="en-US" dirty="0"/>
              <a:t>is the square cut from the first quadrant by the lines </a:t>
            </a:r>
            <a:r>
              <a:rPr lang="en-US" i="1" dirty="0"/>
              <a:t>x </a:t>
            </a:r>
            <a:r>
              <a:rPr lang="en-US" dirty="0"/>
              <a:t>= 1 and </a:t>
            </a:r>
            <a:r>
              <a:rPr lang="en-US" i="1" dirty="0"/>
              <a:t>y </a:t>
            </a:r>
            <a:r>
              <a:rPr lang="en-US" dirty="0"/>
              <a:t>= 1.</a:t>
            </a:r>
          </a:p>
        </p:txBody>
      </p:sp>
      <p:sp>
        <p:nvSpPr>
          <p:cNvPr id="26" name="Content Placeholder 25"/>
          <p:cNvSpPr>
            <a:spLocks noGrp="1"/>
          </p:cNvSpPr>
          <p:nvPr>
            <p:ph idx="1"/>
          </p:nvPr>
        </p:nvSpPr>
        <p:spPr>
          <a:xfrm>
            <a:off x="457200" y="4363662"/>
            <a:ext cx="8229600" cy="1863098"/>
          </a:xfrm>
        </p:spPr>
        <p:txBody>
          <a:bodyPr/>
          <a:lstStyle/>
          <a:p>
            <a:pPr marL="0" indent="0">
              <a:buNone/>
            </a:pPr>
            <a:r>
              <a:rPr lang="en-US" b="1" dirty="0"/>
              <a:t>Solution: </a:t>
            </a:r>
            <a:r>
              <a:rPr lang="en-US" dirty="0"/>
              <a:t>We can use either form of Green’s Theorem to change the line integral into a double integral over the square, where </a:t>
            </a:r>
            <a:r>
              <a:rPr lang="en-US" i="1" dirty="0"/>
              <a:t>C </a:t>
            </a:r>
            <a:r>
              <a:rPr lang="en-US" dirty="0"/>
              <a:t>is the square’s boundary and </a:t>
            </a:r>
            <a:r>
              <a:rPr lang="en-US" i="1" dirty="0"/>
              <a:t>R </a:t>
            </a:r>
            <a:r>
              <a:rPr lang="en-US" dirty="0"/>
              <a:t>is its interior.</a:t>
            </a:r>
            <a:endParaRPr lang="en-IN" dirty="0"/>
          </a:p>
        </p:txBody>
      </p:sp>
    </p:spTree>
    <p:extLst>
      <p:ext uri="{BB962C8B-B14F-4D97-AF65-F5344CB8AC3E}">
        <p14:creationId xmlns:p14="http://schemas.microsoft.com/office/powerpoint/2010/main" val="15919225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Using Green’s Theorem to Evaluate Line Integrals </a:t>
            </a:r>
            <a:r>
              <a:rPr lang="en-US" sz="2000" b="0" dirty="0"/>
              <a:t>(2 of 2)</a:t>
            </a:r>
            <a:endParaRPr lang="en-IN" sz="3400" dirty="0"/>
          </a:p>
        </p:txBody>
      </p:sp>
      <p:sp>
        <p:nvSpPr>
          <p:cNvPr id="3" name="Content Placeholder 2"/>
          <p:cNvSpPr>
            <a:spLocks noGrp="1"/>
          </p:cNvSpPr>
          <p:nvPr>
            <p:ph idx="1"/>
          </p:nvPr>
        </p:nvSpPr>
        <p:spPr>
          <a:xfrm>
            <a:off x="457200" y="1600200"/>
            <a:ext cx="3429000" cy="404870"/>
          </a:xfrm>
        </p:spPr>
        <p:txBody>
          <a:bodyPr/>
          <a:lstStyle/>
          <a:p>
            <a:pPr marL="0" indent="0">
              <a:buNone/>
            </a:pPr>
            <a:r>
              <a:rPr lang="en-US" sz="2400" b="1" dirty="0"/>
              <a:t>Solution (concluded):</a:t>
            </a:r>
          </a:p>
        </p:txBody>
      </p:sp>
      <p:sp>
        <p:nvSpPr>
          <p:cNvPr id="23" name="Content Placeholder 22"/>
          <p:cNvSpPr>
            <a:spLocks noGrp="1"/>
          </p:cNvSpPr>
          <p:nvPr>
            <p:ph idx="1"/>
          </p:nvPr>
        </p:nvSpPr>
        <p:spPr>
          <a:xfrm>
            <a:off x="457200" y="2043776"/>
            <a:ext cx="4908014" cy="457053"/>
          </a:xfrm>
        </p:spPr>
        <p:txBody>
          <a:bodyPr/>
          <a:lstStyle/>
          <a:p>
            <a:pPr marL="0" indent="0">
              <a:buNone/>
            </a:pPr>
            <a:r>
              <a:rPr lang="en-US" sz="2400" b="1" dirty="0"/>
              <a:t>1. </a:t>
            </a:r>
            <a:r>
              <a:rPr lang="en-US" sz="2400" dirty="0"/>
              <a:t>With the Tangential Form: Taking</a:t>
            </a:r>
            <a:endParaRPr lang="en-IN" sz="2400" dirty="0"/>
          </a:p>
        </p:txBody>
      </p:sp>
      <p:graphicFrame>
        <p:nvGraphicFramePr>
          <p:cNvPr id="24" name="Object 23" descr="M = negative y squared"/>
          <p:cNvGraphicFramePr>
            <a:graphicFrameLocks noChangeAspect="1"/>
          </p:cNvGraphicFramePr>
          <p:nvPr/>
        </p:nvGraphicFramePr>
        <p:xfrm>
          <a:off x="5457372" y="2063998"/>
          <a:ext cx="1143000" cy="392545"/>
        </p:xfrm>
        <a:graphic>
          <a:graphicData uri="http://schemas.openxmlformats.org/presentationml/2006/ole">
            <mc:AlternateContent xmlns:mc="http://schemas.openxmlformats.org/markup-compatibility/2006">
              <mc:Choice xmlns:v="urn:schemas-microsoft-com:vml" Requires="v">
                <p:oleObj spid="_x0000_s165932" name="Equation" r:id="rId4" imgW="1257120" imgH="431640" progId="Equation.DSMT4">
                  <p:embed/>
                </p:oleObj>
              </mc:Choice>
              <mc:Fallback>
                <p:oleObj name="Equation" r:id="rId4" imgW="1257120" imgH="431640" progId="Equation.DSMT4">
                  <p:embed/>
                  <p:pic>
                    <p:nvPicPr>
                      <p:cNvPr id="24" name="Object 23" descr="M = negative y squared"/>
                      <p:cNvPicPr/>
                      <p:nvPr/>
                    </p:nvPicPr>
                    <p:blipFill>
                      <a:blip r:embed="rId5"/>
                      <a:stretch>
                        <a:fillRect/>
                      </a:stretch>
                    </p:blipFill>
                    <p:spPr>
                      <a:xfrm>
                        <a:off x="5457372" y="2063998"/>
                        <a:ext cx="1143000" cy="392545"/>
                      </a:xfrm>
                      <a:prstGeom prst="rect">
                        <a:avLst/>
                      </a:prstGeom>
                    </p:spPr>
                  </p:pic>
                </p:oleObj>
              </mc:Fallback>
            </mc:AlternateContent>
          </a:graphicData>
        </a:graphic>
      </p:graphicFrame>
      <p:sp>
        <p:nvSpPr>
          <p:cNvPr id="26" name="Content Placeholder 25"/>
          <p:cNvSpPr>
            <a:spLocks noGrp="1"/>
          </p:cNvSpPr>
          <p:nvPr>
            <p:ph idx="1"/>
          </p:nvPr>
        </p:nvSpPr>
        <p:spPr>
          <a:xfrm>
            <a:off x="6731000" y="2058290"/>
            <a:ext cx="1727199" cy="457200"/>
          </a:xfrm>
        </p:spPr>
        <p:txBody>
          <a:bodyPr/>
          <a:lstStyle/>
          <a:p>
            <a:pPr marL="0" indent="0">
              <a:buNone/>
            </a:pPr>
            <a:r>
              <a:rPr lang="en-US" sz="2400" dirty="0"/>
              <a:t>and </a:t>
            </a:r>
            <a:r>
              <a:rPr lang="en-US" sz="2400" i="1" dirty="0"/>
              <a:t>N </a:t>
            </a:r>
            <a:r>
              <a:rPr lang="en-US" sz="2400" dirty="0"/>
              <a:t>= </a:t>
            </a:r>
            <a:r>
              <a:rPr lang="en-US" sz="2400" i="1" dirty="0"/>
              <a:t>x</a:t>
            </a:r>
            <a:r>
              <a:rPr lang="en-US" sz="100" i="1" dirty="0"/>
              <a:t> </a:t>
            </a:r>
            <a:r>
              <a:rPr lang="en-US" sz="2400" i="1" dirty="0"/>
              <a:t>y</a:t>
            </a:r>
            <a:endParaRPr lang="en-IN" sz="2400" dirty="0"/>
          </a:p>
        </p:txBody>
      </p:sp>
      <p:sp>
        <p:nvSpPr>
          <p:cNvPr id="29" name="Content Placeholder 28"/>
          <p:cNvSpPr>
            <a:spLocks noGrp="1"/>
          </p:cNvSpPr>
          <p:nvPr>
            <p:ph idx="1"/>
          </p:nvPr>
        </p:nvSpPr>
        <p:spPr>
          <a:xfrm>
            <a:off x="457200" y="2556061"/>
            <a:ext cx="2362200" cy="398254"/>
          </a:xfrm>
        </p:spPr>
        <p:txBody>
          <a:bodyPr/>
          <a:lstStyle/>
          <a:p>
            <a:pPr marL="0" indent="0">
              <a:buNone/>
            </a:pPr>
            <a:r>
              <a:rPr lang="en-US" sz="2400" dirty="0"/>
              <a:t>gives the result:</a:t>
            </a:r>
          </a:p>
        </p:txBody>
      </p:sp>
      <p:graphicFrame>
        <p:nvGraphicFramePr>
          <p:cNvPr id="30" name="Object 29" descr="integral of, N across closed curve C minus y squared d x + x y d y">
            <a:extLst>
              <a:ext uri="{FF2B5EF4-FFF2-40B4-BE49-F238E27FC236}">
                <a16:creationId xmlns:a16="http://schemas.microsoft.com/office/drawing/2014/main" id="{9554A7B7-DC69-4233-880E-FA6ECC6FCDC8}"/>
              </a:ext>
            </a:extLst>
          </p:cNvPr>
          <p:cNvGraphicFramePr>
            <a:graphicFrameLocks noChangeAspect="1"/>
          </p:cNvGraphicFramePr>
          <p:nvPr/>
        </p:nvGraphicFramePr>
        <p:xfrm>
          <a:off x="449943" y="3003845"/>
          <a:ext cx="1870075" cy="692150"/>
        </p:xfrm>
        <a:graphic>
          <a:graphicData uri="http://schemas.openxmlformats.org/presentationml/2006/ole">
            <mc:AlternateContent xmlns:mc="http://schemas.openxmlformats.org/markup-compatibility/2006">
              <mc:Choice xmlns:v="urn:schemas-microsoft-com:vml" Requires="v">
                <p:oleObj spid="_x0000_s165933" name="Equation" r:id="rId6" imgW="2057400" imgH="761760" progId="Equation.DSMT4">
                  <p:embed/>
                </p:oleObj>
              </mc:Choice>
              <mc:Fallback>
                <p:oleObj name="Equation" r:id="rId6" imgW="2057400" imgH="761760" progId="Equation.DSMT4">
                  <p:embed/>
                  <p:pic>
                    <p:nvPicPr>
                      <p:cNvPr id="30" name="Object 29" descr="integral of, N across closed curve C minus y squared d x + x y d y">
                        <a:extLst>
                          <a:ext uri="{FF2B5EF4-FFF2-40B4-BE49-F238E27FC236}">
                            <a16:creationId xmlns:a16="http://schemas.microsoft.com/office/drawing/2014/main" id="{9554A7B7-DC69-4233-880E-FA6ECC6FCDC8}"/>
                          </a:ext>
                        </a:extLst>
                      </p:cNvPr>
                      <p:cNvPicPr/>
                      <p:nvPr/>
                    </p:nvPicPr>
                    <p:blipFill>
                      <a:blip r:embed="rId7"/>
                      <a:stretch>
                        <a:fillRect/>
                      </a:stretch>
                    </p:blipFill>
                    <p:spPr>
                      <a:xfrm>
                        <a:off x="449943" y="3003845"/>
                        <a:ext cx="1870075" cy="692150"/>
                      </a:xfrm>
                      <a:prstGeom prst="rect">
                        <a:avLst/>
                      </a:prstGeom>
                    </p:spPr>
                  </p:pic>
                </p:oleObj>
              </mc:Fallback>
            </mc:AlternateContent>
          </a:graphicData>
        </a:graphic>
      </p:graphicFrame>
      <p:graphicFrame>
        <p:nvGraphicFramePr>
          <p:cNvPr id="31" name="Object 30" descr="equals double integral of start expression left parenthesis start fraction partial derivative of N over partial derivative of x end fraction minus start fraction partial derivative of M over partial derivative of y end fraction right parenthesis d x d y end expression, for region R = double integral of start expression left parenthesis y minus left parenthesis negative 2 y right parenthesis right parenthesis d x d y end expression for region R">
            <a:extLst>
              <a:ext uri="{FF2B5EF4-FFF2-40B4-BE49-F238E27FC236}">
                <a16:creationId xmlns:a16="http://schemas.microsoft.com/office/drawing/2014/main" id="{9554A7B7-DC69-4233-880E-FA6ECC6FCDC8}"/>
              </a:ext>
            </a:extLst>
          </p:cNvPr>
          <p:cNvGraphicFramePr>
            <a:graphicFrameLocks noChangeAspect="1"/>
          </p:cNvGraphicFramePr>
          <p:nvPr/>
        </p:nvGraphicFramePr>
        <p:xfrm>
          <a:off x="2495037" y="2999808"/>
          <a:ext cx="4614430" cy="747673"/>
        </p:xfrm>
        <a:graphic>
          <a:graphicData uri="http://schemas.openxmlformats.org/presentationml/2006/ole">
            <mc:AlternateContent xmlns:mc="http://schemas.openxmlformats.org/markup-compatibility/2006">
              <mc:Choice xmlns:v="urn:schemas-microsoft-com:vml" Requires="v">
                <p:oleObj spid="_x0000_s165934" name="Equation" r:id="rId8" imgW="5333760" imgH="863280" progId="Equation.DSMT4">
                  <p:embed/>
                </p:oleObj>
              </mc:Choice>
              <mc:Fallback>
                <p:oleObj name="Equation" r:id="rId8" imgW="5333760" imgH="863280" progId="Equation.DSMT4">
                  <p:embed/>
                  <p:pic>
                    <p:nvPicPr>
                      <p:cNvPr id="31" name="Object 30" descr="equals double integral of start expression left parenthesis start fraction partial derivative of N over partial derivative of x end fraction minus start fraction partial derivative of M over partial derivative of y end fraction right parenthesis d x d y end expression, for region R = double integral of start expression left parenthesis y minus left parenthesis negative 2 y right parenthesis right parenthesis d x d y end expression for region R">
                        <a:extLst>
                          <a:ext uri="{FF2B5EF4-FFF2-40B4-BE49-F238E27FC236}">
                            <a16:creationId xmlns:a16="http://schemas.microsoft.com/office/drawing/2014/main" id="{9554A7B7-DC69-4233-880E-FA6ECC6FCDC8}"/>
                          </a:ext>
                        </a:extLst>
                      </p:cNvPr>
                      <p:cNvPicPr/>
                      <p:nvPr/>
                    </p:nvPicPr>
                    <p:blipFill>
                      <a:blip r:embed="rId9"/>
                      <a:stretch>
                        <a:fillRect/>
                      </a:stretch>
                    </p:blipFill>
                    <p:spPr>
                      <a:xfrm>
                        <a:off x="2495037" y="2999808"/>
                        <a:ext cx="4614430" cy="747673"/>
                      </a:xfrm>
                      <a:prstGeom prst="rect">
                        <a:avLst/>
                      </a:prstGeom>
                    </p:spPr>
                  </p:pic>
                </p:oleObj>
              </mc:Fallback>
            </mc:AlternateContent>
          </a:graphicData>
        </a:graphic>
      </p:graphicFrame>
      <p:graphicFrame>
        <p:nvGraphicFramePr>
          <p:cNvPr id="32" name="Object 31" descr="equals integral of start expression integral of start expression 3 y d x d y end expression from 0 to 1, end expression, from 0 to 1 = integral of start expression left bracket 3 x y right bracket from x = 0 to x = 1, end expression from 0 to 1, d y = integral of start expression 3 y d y end expression, from 0 to 1 = 3 halves, y squared right bracket from 0 to 1 = 3 halves.">
            <a:extLst>
              <a:ext uri="{FF2B5EF4-FFF2-40B4-BE49-F238E27FC236}">
                <a16:creationId xmlns:a16="http://schemas.microsoft.com/office/drawing/2014/main" id="{631B32E1-B47E-4283-9601-C0216EEEC6DF}"/>
              </a:ext>
            </a:extLst>
          </p:cNvPr>
          <p:cNvGraphicFramePr>
            <a:graphicFrameLocks noChangeAspect="1"/>
          </p:cNvGraphicFramePr>
          <p:nvPr/>
        </p:nvGraphicFramePr>
        <p:xfrm>
          <a:off x="2495037" y="3811643"/>
          <a:ext cx="5712253" cy="757972"/>
        </p:xfrm>
        <a:graphic>
          <a:graphicData uri="http://schemas.openxmlformats.org/presentationml/2006/ole">
            <mc:AlternateContent xmlns:mc="http://schemas.openxmlformats.org/markup-compatibility/2006">
              <mc:Choice xmlns:v="urn:schemas-microsoft-com:vml" Requires="v">
                <p:oleObj spid="_x0000_s165935" name="Equation" r:id="rId10" imgW="6603840" imgH="876240" progId="Equation.DSMT4">
                  <p:embed/>
                </p:oleObj>
              </mc:Choice>
              <mc:Fallback>
                <p:oleObj name="Equation" r:id="rId10" imgW="6603840" imgH="876240" progId="Equation.DSMT4">
                  <p:embed/>
                  <p:pic>
                    <p:nvPicPr>
                      <p:cNvPr id="32" name="Object 31" descr="equals integral of start expression integral of start expression 3 y d x d y end expression from 0 to 1, end expression, from 0 to 1 = integral of start expression left bracket 3 x y right bracket from x = 0 to x = 1, end expression from 0 to 1, d y = integral of start expression 3 y d y end expression, from 0 to 1 = 3 halves, y squared right bracket from 0 to 1 = 3 halves.">
                        <a:extLst>
                          <a:ext uri="{FF2B5EF4-FFF2-40B4-BE49-F238E27FC236}">
                            <a16:creationId xmlns:a16="http://schemas.microsoft.com/office/drawing/2014/main" id="{631B32E1-B47E-4283-9601-C0216EEEC6DF}"/>
                          </a:ext>
                        </a:extLst>
                      </p:cNvPr>
                      <p:cNvPicPr/>
                      <p:nvPr/>
                    </p:nvPicPr>
                    <p:blipFill>
                      <a:blip r:embed="rId11"/>
                      <a:stretch>
                        <a:fillRect/>
                      </a:stretch>
                    </p:blipFill>
                    <p:spPr>
                      <a:xfrm>
                        <a:off x="2495037" y="3811643"/>
                        <a:ext cx="5712253" cy="757972"/>
                      </a:xfrm>
                      <a:prstGeom prst="rect">
                        <a:avLst/>
                      </a:prstGeom>
                    </p:spPr>
                  </p:pic>
                </p:oleObj>
              </mc:Fallback>
            </mc:AlternateContent>
          </a:graphicData>
        </a:graphic>
      </p:graphicFrame>
      <p:sp>
        <p:nvSpPr>
          <p:cNvPr id="34" name="Content Placeholder 33"/>
          <p:cNvSpPr>
            <a:spLocks noGrp="1"/>
          </p:cNvSpPr>
          <p:nvPr>
            <p:ph idx="1"/>
          </p:nvPr>
        </p:nvSpPr>
        <p:spPr>
          <a:xfrm>
            <a:off x="449943" y="4609782"/>
            <a:ext cx="4503057" cy="430307"/>
          </a:xfrm>
        </p:spPr>
        <p:txBody>
          <a:bodyPr/>
          <a:lstStyle/>
          <a:p>
            <a:pPr marL="0" indent="0">
              <a:buNone/>
            </a:pPr>
            <a:r>
              <a:rPr lang="en-US" sz="2400" b="1" dirty="0"/>
              <a:t>2.</a:t>
            </a:r>
            <a:r>
              <a:rPr lang="en-US" sz="2400" dirty="0"/>
              <a:t> With the Normal Form: Taking</a:t>
            </a:r>
            <a:endParaRPr lang="en-IN" sz="2400" dirty="0"/>
          </a:p>
        </p:txBody>
      </p:sp>
      <p:graphicFrame>
        <p:nvGraphicFramePr>
          <p:cNvPr id="35" name="Object 34" descr="M = x y, N = y squared,"/>
          <p:cNvGraphicFramePr>
            <a:graphicFrameLocks noChangeAspect="1"/>
          </p:cNvGraphicFramePr>
          <p:nvPr/>
        </p:nvGraphicFramePr>
        <p:xfrm>
          <a:off x="5061858" y="4633030"/>
          <a:ext cx="2078182" cy="392545"/>
        </p:xfrm>
        <a:graphic>
          <a:graphicData uri="http://schemas.openxmlformats.org/presentationml/2006/ole">
            <mc:AlternateContent xmlns:mc="http://schemas.openxmlformats.org/markup-compatibility/2006">
              <mc:Choice xmlns:v="urn:schemas-microsoft-com:vml" Requires="v">
                <p:oleObj spid="_x0000_s165936" name="Equation" r:id="rId12" imgW="2286000" imgH="431640" progId="Equation.DSMT4">
                  <p:embed/>
                </p:oleObj>
              </mc:Choice>
              <mc:Fallback>
                <p:oleObj name="Equation" r:id="rId12" imgW="2286000" imgH="431640" progId="Equation.DSMT4">
                  <p:embed/>
                  <p:pic>
                    <p:nvPicPr>
                      <p:cNvPr id="35" name="Object 34" descr="M = x y, N = y squared,"/>
                      <p:cNvPicPr/>
                      <p:nvPr/>
                    </p:nvPicPr>
                    <p:blipFill>
                      <a:blip r:embed="rId13"/>
                      <a:stretch>
                        <a:fillRect/>
                      </a:stretch>
                    </p:blipFill>
                    <p:spPr>
                      <a:xfrm>
                        <a:off x="5061858" y="4633030"/>
                        <a:ext cx="2078182" cy="392545"/>
                      </a:xfrm>
                      <a:prstGeom prst="rect">
                        <a:avLst/>
                      </a:prstGeom>
                    </p:spPr>
                  </p:pic>
                </p:oleObj>
              </mc:Fallback>
            </mc:AlternateContent>
          </a:graphicData>
        </a:graphic>
      </p:graphicFrame>
      <p:sp>
        <p:nvSpPr>
          <p:cNvPr id="37" name="Content Placeholder 36"/>
          <p:cNvSpPr>
            <a:spLocks noGrp="1"/>
          </p:cNvSpPr>
          <p:nvPr>
            <p:ph idx="1"/>
          </p:nvPr>
        </p:nvSpPr>
        <p:spPr>
          <a:xfrm>
            <a:off x="460829" y="5094328"/>
            <a:ext cx="3272971" cy="395707"/>
          </a:xfrm>
        </p:spPr>
        <p:txBody>
          <a:bodyPr/>
          <a:lstStyle/>
          <a:p>
            <a:pPr marL="0" indent="0">
              <a:buNone/>
            </a:pPr>
            <a:r>
              <a:rPr lang="en-US" sz="2400" dirty="0"/>
              <a:t>gives the same result:</a:t>
            </a:r>
            <a:endParaRPr lang="en-IN" sz="2400" dirty="0"/>
          </a:p>
        </p:txBody>
      </p:sp>
      <p:graphicFrame>
        <p:nvGraphicFramePr>
          <p:cNvPr id="38" name="Object 37" descr="integral of N across closed curve C, x y d y minus y squared d x">
            <a:extLst>
              <a:ext uri="{FF2B5EF4-FFF2-40B4-BE49-F238E27FC236}">
                <a16:creationId xmlns:a16="http://schemas.microsoft.com/office/drawing/2014/main" id="{525ABA1F-87ED-4F58-A6DF-EFFAD7F1B1A1}"/>
              </a:ext>
            </a:extLst>
          </p:cNvPr>
          <p:cNvGraphicFramePr>
            <a:graphicFrameLocks noChangeAspect="1"/>
          </p:cNvGraphicFramePr>
          <p:nvPr/>
        </p:nvGraphicFramePr>
        <p:xfrm>
          <a:off x="732331" y="5650765"/>
          <a:ext cx="1626371" cy="659100"/>
        </p:xfrm>
        <a:graphic>
          <a:graphicData uri="http://schemas.openxmlformats.org/presentationml/2006/ole">
            <mc:AlternateContent xmlns:mc="http://schemas.openxmlformats.org/markup-compatibility/2006">
              <mc:Choice xmlns:v="urn:schemas-microsoft-com:vml" Requires="v">
                <p:oleObj spid="_x0000_s165937" name="Equation" r:id="rId14" imgW="1879560" imgH="761760" progId="Equation.DSMT4">
                  <p:embed/>
                </p:oleObj>
              </mc:Choice>
              <mc:Fallback>
                <p:oleObj name="Equation" r:id="rId14" imgW="1879560" imgH="761760" progId="Equation.DSMT4">
                  <p:embed/>
                  <p:pic>
                    <p:nvPicPr>
                      <p:cNvPr id="38" name="Object 37" descr="integral of N across closed curve C, x y d y minus y squared d x">
                        <a:extLst>
                          <a:ext uri="{FF2B5EF4-FFF2-40B4-BE49-F238E27FC236}">
                            <a16:creationId xmlns:a16="http://schemas.microsoft.com/office/drawing/2014/main" id="{525ABA1F-87ED-4F58-A6DF-EFFAD7F1B1A1}"/>
                          </a:ext>
                        </a:extLst>
                      </p:cNvPr>
                      <p:cNvPicPr/>
                      <p:nvPr/>
                    </p:nvPicPr>
                    <p:blipFill>
                      <a:blip r:embed="rId15"/>
                      <a:stretch>
                        <a:fillRect/>
                      </a:stretch>
                    </p:blipFill>
                    <p:spPr>
                      <a:xfrm>
                        <a:off x="732331" y="5650765"/>
                        <a:ext cx="1626371" cy="659100"/>
                      </a:xfrm>
                      <a:prstGeom prst="rect">
                        <a:avLst/>
                      </a:prstGeom>
                    </p:spPr>
                  </p:pic>
                </p:oleObj>
              </mc:Fallback>
            </mc:AlternateContent>
          </a:graphicData>
        </a:graphic>
      </p:graphicFrame>
      <p:graphicFrame>
        <p:nvGraphicFramePr>
          <p:cNvPr id="39" name="Object 38" descr="equals double integral of start expression left parenthesis start fraction partial derivative of M over partial derivative of x end fraction + start fraction partial derivative of N over partial derivative of y end fraction right parenthesis, d x d y end expression for region R = double integral of start expression left parenthesis y + 2 y right parenthesis d x d y end expression, for region R = 3 halves.">
            <a:extLst>
              <a:ext uri="{FF2B5EF4-FFF2-40B4-BE49-F238E27FC236}">
                <a16:creationId xmlns:a16="http://schemas.microsoft.com/office/drawing/2014/main" id="{525ABA1F-87ED-4F58-A6DF-EFFAD7F1B1A1}"/>
              </a:ext>
            </a:extLst>
          </p:cNvPr>
          <p:cNvGraphicFramePr>
            <a:graphicFrameLocks noChangeAspect="1"/>
          </p:cNvGraphicFramePr>
          <p:nvPr/>
        </p:nvGraphicFramePr>
        <p:xfrm>
          <a:off x="2498768" y="5537413"/>
          <a:ext cx="4803766" cy="753850"/>
        </p:xfrm>
        <a:graphic>
          <a:graphicData uri="http://schemas.openxmlformats.org/presentationml/2006/ole">
            <mc:AlternateContent xmlns:mc="http://schemas.openxmlformats.org/markup-compatibility/2006">
              <mc:Choice xmlns:v="urn:schemas-microsoft-com:vml" Requires="v">
                <p:oleObj spid="_x0000_s165938" name="Equation" r:id="rId16" imgW="5499000" imgH="863280" progId="Equation.DSMT4">
                  <p:embed/>
                </p:oleObj>
              </mc:Choice>
              <mc:Fallback>
                <p:oleObj name="Equation" r:id="rId16" imgW="5499000" imgH="863280" progId="Equation.DSMT4">
                  <p:embed/>
                  <p:pic>
                    <p:nvPicPr>
                      <p:cNvPr id="39" name="Object 38" descr="equals double integral of start expression left parenthesis start fraction partial derivative of M over partial derivative of x end fraction + start fraction partial derivative of N over partial derivative of y end fraction right parenthesis, d x d y end expression for region R = double integral of start expression left parenthesis y + 2 y right parenthesis d x d y end expression, for region R = 3 halves.">
                        <a:extLst>
                          <a:ext uri="{FF2B5EF4-FFF2-40B4-BE49-F238E27FC236}">
                            <a16:creationId xmlns:a16="http://schemas.microsoft.com/office/drawing/2014/main" id="{525ABA1F-87ED-4F58-A6DF-EFFAD7F1B1A1}"/>
                          </a:ext>
                        </a:extLst>
                      </p:cNvPr>
                      <p:cNvPicPr/>
                      <p:nvPr/>
                    </p:nvPicPr>
                    <p:blipFill>
                      <a:blip r:embed="rId17"/>
                      <a:stretch>
                        <a:fillRect/>
                      </a:stretch>
                    </p:blipFill>
                    <p:spPr>
                      <a:xfrm>
                        <a:off x="2498768" y="5537413"/>
                        <a:ext cx="4803766" cy="753850"/>
                      </a:xfrm>
                      <a:prstGeom prst="rect">
                        <a:avLst/>
                      </a:prstGeom>
                    </p:spPr>
                  </p:pic>
                </p:oleObj>
              </mc:Fallback>
            </mc:AlternateContent>
          </a:graphicData>
        </a:graphic>
      </p:graphicFrame>
    </p:spTree>
    <p:extLst>
      <p:ext uri="{BB962C8B-B14F-4D97-AF65-F5344CB8AC3E}">
        <p14:creationId xmlns:p14="http://schemas.microsoft.com/office/powerpoint/2010/main" val="32257624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267934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Props1.xml><?xml version="1.0" encoding="utf-8"?>
<ds:datastoreItem xmlns:ds="http://schemas.openxmlformats.org/officeDocument/2006/customXml" ds:itemID="{8F9E68D3-710B-441B-8CEA-E70BB4ED3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D5C08A-F574-4939-9F93-0CFB76B5E230}">
  <ds:schemaRefs>
    <ds:schemaRef ds:uri="http://schemas.microsoft.com/sharepoint/v3/contenttype/forms"/>
  </ds:schemaRefs>
</ds:datastoreItem>
</file>

<file path=customXml/itemProps3.xml><?xml version="1.0" encoding="utf-8"?>
<ds:datastoreItem xmlns:ds="http://schemas.openxmlformats.org/officeDocument/2006/customXml" ds:itemID="{C6E7534A-8932-474E-A5D8-612F6DAE2BF2}">
  <ds:schemaRefs>
    <ds:schemaRef ds:uri="http://schemas.microsoft.com/office/2006/metadata/properties"/>
    <ds:schemaRef ds:uri="http://schemas.microsoft.com/office/2006/documentManagement/types"/>
    <ds:schemaRef ds:uri="6125ffc9-2c56-435e-8267-1393444907b2"/>
    <ds:schemaRef ds:uri="http://schemas.microsoft.com/office/infopath/2007/PartnerControls"/>
    <ds:schemaRef ds:uri="http://purl.org/dc/dcmitype/"/>
    <ds:schemaRef ds:uri="http://purl.org/dc/elements/1.1/"/>
    <ds:schemaRef ds:uri="http://purl.org/dc/terms/"/>
    <ds:schemaRef ds:uri="7c1bd8dc-4e40-424f-a15f-9ffcd522197f"/>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Horizon</Template>
  <TotalTime>19690</TotalTime>
  <Words>6166</Words>
  <Application>Microsoft Office PowerPoint</Application>
  <PresentationFormat>On-screen Show (4:3)</PresentationFormat>
  <Paragraphs>489</Paragraphs>
  <Slides>99</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99</vt:i4>
      </vt:variant>
    </vt:vector>
  </HeadingPairs>
  <TitlesOfParts>
    <vt:vector size="107"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16.1 Line Integrals of Scalar Functions</vt:lpstr>
      <vt:lpstr>Line Integrals of Scalar Functions (1 of 6)</vt:lpstr>
      <vt:lpstr>Line Integrals of Scalar Functions (2 of 6)</vt:lpstr>
      <vt:lpstr>Line Integrals of Scalar Functions (3 of 6)</vt:lpstr>
      <vt:lpstr>Line Integrals of Scalar Functions (4 of 6)</vt:lpstr>
      <vt:lpstr>Line Integrals of Scalar Functions (5 of 6)</vt:lpstr>
      <vt:lpstr>Line Integrals of Scalar Functions (6 of 6)</vt:lpstr>
      <vt:lpstr>Additivity (1 of 8)</vt:lpstr>
      <vt:lpstr>Additivity (2 of 8)</vt:lpstr>
      <vt:lpstr>Additivity (3 of 8)</vt:lpstr>
      <vt:lpstr>Additivity (4 of 8)</vt:lpstr>
      <vt:lpstr>Additivity (5 of 8)</vt:lpstr>
      <vt:lpstr>Additivity (6 of 8)</vt:lpstr>
      <vt:lpstr>Additivity (7 of 8)</vt:lpstr>
      <vt:lpstr>Additivity (8 of 8)</vt:lpstr>
      <vt:lpstr>Mass and Moment Calculations (1 of 5)</vt:lpstr>
      <vt:lpstr>Mass and Moment Calculations (2 of 5)</vt:lpstr>
      <vt:lpstr>Mass and Moment Calculations (3 of 5)</vt:lpstr>
      <vt:lpstr>Mass and Moment Calculations (4 of 5)</vt:lpstr>
      <vt:lpstr>Mass and Moment Calculations (5 of 5)</vt:lpstr>
      <vt:lpstr>Line Integrals in the Plane</vt:lpstr>
      <vt:lpstr>Section 16.2 Vector Fields and Line Integrals: Work, Circulation, and Flux</vt:lpstr>
      <vt:lpstr>Vector Fields (1 of 3)</vt:lpstr>
      <vt:lpstr>Vector Fields (2 of 3)</vt:lpstr>
      <vt:lpstr>Vector Fields (3 of 3)</vt:lpstr>
      <vt:lpstr>Gradient Fields (1 of 3)</vt:lpstr>
      <vt:lpstr>Gradient Fields (2 of 3)</vt:lpstr>
      <vt:lpstr>Gradient Fields (3 of 3)</vt:lpstr>
      <vt:lpstr>Line Integrals of Vector Fields (1 of 5)</vt:lpstr>
      <vt:lpstr>Line Integrals of Vector Fields (2 of 5)</vt:lpstr>
      <vt:lpstr>Line Integrals of Vector Fields (3 of 5)</vt:lpstr>
      <vt:lpstr>Line Integrals of Vector Fields (4 of 5)</vt:lpstr>
      <vt:lpstr>Line Integrals of Vector Fields (5 of 5)</vt:lpstr>
      <vt:lpstr>Line Integrals with Respect to d x, d y, or d z (1 of 2)</vt:lpstr>
      <vt:lpstr>Line Integrals with Respect to d x, d y, or d z (2 of 2)</vt:lpstr>
      <vt:lpstr>Work Done by a Force over a Curve in Space (1 of 7)</vt:lpstr>
      <vt:lpstr>Work Done by a Force over a Curve in Space (2 of 7)</vt:lpstr>
      <vt:lpstr>Work Done by a Force over a Curve in Space (3 of 7)</vt:lpstr>
      <vt:lpstr>Work Done by a Force over a Curve in Space (4 of 7)</vt:lpstr>
      <vt:lpstr>Work Done by a Force over a Curve in Space (5 of 7)</vt:lpstr>
      <vt:lpstr>Work Done by a Force over a Curve in Space (6 of 7)</vt:lpstr>
      <vt:lpstr>Work Done by a Force over a Curve in Space (7 of 7)</vt:lpstr>
      <vt:lpstr>Flow Integrals and Circulation for Velocity Fields (1 of 6)</vt:lpstr>
      <vt:lpstr>Flow Integrals and Circulation for Velocity Fields (2 of 6)</vt:lpstr>
      <vt:lpstr>Flow Integrals and Circulation for Velocity Fields (3 of 6)</vt:lpstr>
      <vt:lpstr>Flow Integrals and Circulation for Velocity Fields (4 of 6)</vt:lpstr>
      <vt:lpstr>Flow Integrals and Circulation for Velocity Fields (5 of 6)</vt:lpstr>
      <vt:lpstr>Flow Integrals and Circulation for Velocity Fields (6 of 6)</vt:lpstr>
      <vt:lpstr>Flux Across a Simple Closed Plane Curve (1 of 5)</vt:lpstr>
      <vt:lpstr>Flux Across a Simple Closed Plane Curve (2 of 5)</vt:lpstr>
      <vt:lpstr>Flux Across a Simple Closed Plane Curve (3 of 5)</vt:lpstr>
      <vt:lpstr>Flux Across a Simple Closed Plane Curve (4 of 5)</vt:lpstr>
      <vt:lpstr>Flux Across a Simple Closed Plane Curve (5 of 5)</vt:lpstr>
      <vt:lpstr>Section 16.3 Path Independence, Conservative Fields, and Potential Functions</vt:lpstr>
      <vt:lpstr>Path Independence (1 of 2)</vt:lpstr>
      <vt:lpstr>Path Independence (2 of 2)</vt:lpstr>
      <vt:lpstr>Assumptions on Curves, Vector Fields, and Domains</vt:lpstr>
      <vt:lpstr>Line Integrals in Conservative Fields (1 of 5)</vt:lpstr>
      <vt:lpstr>Line Integrals in Conservative Fields (2 of 5)</vt:lpstr>
      <vt:lpstr>Line Integrals in Conservative Fields (3 of 5)</vt:lpstr>
      <vt:lpstr>Line Integrals in Conservative Fields (4 of 5)</vt:lpstr>
      <vt:lpstr>Line Integrals in Conservative Fields (5 of 5)</vt:lpstr>
      <vt:lpstr>Finding Potentials for Conservative Fields (1 of 6)</vt:lpstr>
      <vt:lpstr>Finding Potentials for Conservative Fields (2 of 6)</vt:lpstr>
      <vt:lpstr>Finding Potentials for Conservative Fields (3 of 6)</vt:lpstr>
      <vt:lpstr>Finding Potentials for Conservative Fields (4 of 6)</vt:lpstr>
      <vt:lpstr>Finding Potentials for Conservative Fields (5 of 6)</vt:lpstr>
      <vt:lpstr>Finding Potentials for Conservative Fields (6 of 6)</vt:lpstr>
      <vt:lpstr>Exact Differential Forms (1 of 5)</vt:lpstr>
      <vt:lpstr>Exact Differential Forms (2 of 5)</vt:lpstr>
      <vt:lpstr>Exact Differential Forms (3 of 5)</vt:lpstr>
      <vt:lpstr>Exact Differential Forms (4 of 5)</vt:lpstr>
      <vt:lpstr>Exact Differential Forms (5 of 5)</vt:lpstr>
      <vt:lpstr>Section 16.4 Green’s Theorem in the Plane</vt:lpstr>
      <vt:lpstr>Spin Around an Axis: The k-Component of Curl (1 of 9)</vt:lpstr>
      <vt:lpstr>Spin Around an Axis: The k-Component of Curl (2 of 9)</vt:lpstr>
      <vt:lpstr>Spin Around an Axis: The k-Component of Curl (3 of 9)</vt:lpstr>
      <vt:lpstr>Spin Around an Axis: The k-Component of Curl (4 of 9)</vt:lpstr>
      <vt:lpstr>Spin Around an Axis: The k-Component of Curl (5 of 9)</vt:lpstr>
      <vt:lpstr>Spin Around an Axis: The k-Component of Curl (6 of 9)</vt:lpstr>
      <vt:lpstr>Spin Around an Axis: The k-Component of Curl (7 of 9)</vt:lpstr>
      <vt:lpstr>Spin Around an Axis: The k-Component of Curl (8 of 9)</vt:lpstr>
      <vt:lpstr>Spin Around an Axis: The k-Component of Curl (9 of 9)</vt:lpstr>
      <vt:lpstr>Divergence (1 of 5)</vt:lpstr>
      <vt:lpstr>Divergence (2 of 5)</vt:lpstr>
      <vt:lpstr>Divergence (3 of 5)</vt:lpstr>
      <vt:lpstr>Divergence (4 of 5)</vt:lpstr>
      <vt:lpstr>Divergence (5 of 5)</vt:lpstr>
      <vt:lpstr>Two Forms for Green’s Theorem (1 of 7)</vt:lpstr>
      <vt:lpstr>Two Forms for Green’s Theorem (2 of 7)</vt:lpstr>
      <vt:lpstr>Two Forms for Green’s Theorem (3 of 7)</vt:lpstr>
      <vt:lpstr>Two Forms for Green’s Theorem (4 of 7)</vt:lpstr>
      <vt:lpstr>Two Forms for Green’s Theorem (5 of 7)</vt:lpstr>
      <vt:lpstr>Two Forms for Green’s Theorem (6 of 7)</vt:lpstr>
      <vt:lpstr>Two Forms for Green’s Theorem (7 of 7)</vt:lpstr>
      <vt:lpstr>Using Green’s Theorem to Evaluate Line Integrals (1 of 2)</vt:lpstr>
      <vt:lpstr>Using Green’s Theorem to Evaluate Line Integrals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16, Integrals and Vector Fields</dc:title>
  <dc:subject>Math</dc:subject>
  <dc:creator>Hass/Heil/Bogacki/Weir</dc:creator>
  <cp:keywords>Thomas’ Calculus</cp:keywords>
  <dc:description>Long description alt-text is inserted in the notes pane.</dc:description>
  <cp:lastModifiedBy>Chellapandi Murugan</cp:lastModifiedBy>
  <cp:revision>7854</cp:revision>
  <dcterms:created xsi:type="dcterms:W3CDTF">2014-07-14T20:04:21Z</dcterms:created>
  <dcterms:modified xsi:type="dcterms:W3CDTF">2022-04-27T10:53:56Z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