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30"/>
  </p:notesMasterIdLst>
  <p:handoutMasterIdLst>
    <p:handoutMasterId r:id="rId31"/>
  </p:handoutMasterIdLst>
  <p:sldIdLst>
    <p:sldId id="1303" r:id="rId6"/>
    <p:sldId id="1280" r:id="rId7"/>
    <p:sldId id="1281" r:id="rId8"/>
    <p:sldId id="1282" r:id="rId9"/>
    <p:sldId id="1283" r:id="rId10"/>
    <p:sldId id="1284" r:id="rId11"/>
    <p:sldId id="1285" r:id="rId12"/>
    <p:sldId id="1286" r:id="rId13"/>
    <p:sldId id="1287" r:id="rId14"/>
    <p:sldId id="1288" r:id="rId15"/>
    <p:sldId id="1289" r:id="rId16"/>
    <p:sldId id="1290" r:id="rId17"/>
    <p:sldId id="1291" r:id="rId18"/>
    <p:sldId id="1292" r:id="rId19"/>
    <p:sldId id="1293" r:id="rId20"/>
    <p:sldId id="1294" r:id="rId21"/>
    <p:sldId id="1295" r:id="rId22"/>
    <p:sldId id="1296" r:id="rId23"/>
    <p:sldId id="1297" r:id="rId24"/>
    <p:sldId id="1298" r:id="rId25"/>
    <p:sldId id="1299" r:id="rId26"/>
    <p:sldId id="1300" r:id="rId27"/>
    <p:sldId id="1301" r:id="rId28"/>
    <p:sldId id="1302"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9" autoAdjust="0"/>
    <p:restoredTop sz="94343" autoAdjust="0"/>
  </p:normalViewPr>
  <p:slideViewPr>
    <p:cSldViewPr>
      <p:cViewPr varScale="1">
        <p:scale>
          <a:sx n="104" d="100"/>
          <a:sy n="104" d="100"/>
        </p:scale>
        <p:origin x="1800" y="102"/>
      </p:cViewPr>
      <p:guideLst>
        <p:guide pos="3024"/>
        <p:guide orient="horz" pos="768"/>
        <p:guide orient="horz" pos="100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663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graph plots a rectangular region R distributed between the first and fourth quadrants. In the region, a horizontal line, v = constant, and a vertical line, u = constant, intersect at a point (u, v) in the first quadrant. After parametrization, the region R in the first graph becomes an irregular shape. The horizontal line, v = constant, and the vertical line, u = constant, become curves. The region to the right of curve v = constant and above curve u = constant is </a:t>
            </a:r>
            <a:r>
              <a:rPr lang="en-GB" dirty="0" err="1"/>
              <a:t>labeled</a:t>
            </a:r>
            <a:r>
              <a:rPr lang="en-GB" dirty="0"/>
              <a:t>, P. The region to the left of the curve v = constant and below curve u = constant is </a:t>
            </a:r>
            <a:r>
              <a:rPr lang="en-GB" dirty="0" err="1"/>
              <a:t>labeled</a:t>
            </a:r>
            <a:r>
              <a:rPr lang="en-GB" dirty="0"/>
              <a:t>, S. A vector from the origin moves in the direction of negative x axis and points to the intersection of curve v = constant and curve u = constant. The vector is </a:t>
            </a:r>
            <a:r>
              <a:rPr lang="en-GB" dirty="0" err="1"/>
              <a:t>labeled</a:t>
            </a:r>
            <a:r>
              <a:rPr lang="en-GB" dirty="0"/>
              <a:t>, r (u, v) = f (u, v) times </a:t>
            </a:r>
            <a:r>
              <a:rPr lang="en-GB" dirty="0" err="1"/>
              <a:t>i</a:t>
            </a:r>
            <a:r>
              <a:rPr lang="en-GB" dirty="0"/>
              <a:t> + g (u, v) times j + h (u, v) times k.</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18157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height of the cone is 1 unit and the tip of the cone is at the origin. A circle is drawn between z = 0 and z = 1, on the cone. The circle passes through (x, y, z) = (r cosine of theta, r sine of theta, r). A vector, r (r, theta) = left parenthesis r cosine of theta right parenthesis i + left parenthesis r sine theta right parenthesis j + r k, starts from the origin and points to (x, y, z) = (r cosine of theta, r sine of theta, r). The point (x, y, z) is at a distance of r meters from the x y plane. A vertical dotted line from (x, y, z) to the x y plane marks this distance. From the lower end of this dotted line, a dotted line runs to the origin. The line makes an angle of theta with the x axis.</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30491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its </a:t>
            </a:r>
            <a:r>
              <a:rPr lang="en-IN" dirty="0" err="1"/>
              <a:t>center</a:t>
            </a:r>
            <a:r>
              <a:rPr lang="en-IN" dirty="0"/>
              <a:t> at (x, y, z) or (3 sine of 2 theta, 6 sine squared theta, z). The graph has a rectangular plane that makes an angle theta with the x axis and has length, r = 6 sine of theta, width, z, and diagonal, r of start expression theta comma z end expression."</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525470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rectangular element delta a, sub start expression u v end expression is </a:t>
            </a:r>
            <a:r>
              <a:rPr lang="en-IN" dirty="0" err="1"/>
              <a:t>parametrized</a:t>
            </a:r>
            <a:r>
              <a:rPr lang="en-IN" dirty="0"/>
              <a:t> inside a rectangular region R in u v plane. The outer rectangle extends from a to b on the u axis and c to d on the v axis. The inner rectangle extends from u sub 0 to u sub 0 + delta u, on the u axis, and from v sub 0 to v sub 0 + delta v, on the v axis. The second graph plots a shaded curved rectangular region delta sigma sub start expression u v end expression inside a </a:t>
            </a:r>
            <a:r>
              <a:rPr lang="en-IN" dirty="0" err="1"/>
              <a:t>parametrized</a:t>
            </a:r>
            <a:r>
              <a:rPr lang="en-IN" dirty="0"/>
              <a:t> surface S. The left side of the rectangle is </a:t>
            </a:r>
            <a:r>
              <a:rPr lang="en-IN" dirty="0" err="1"/>
              <a:t>labeled</a:t>
            </a:r>
            <a:r>
              <a:rPr lang="en-IN" dirty="0"/>
              <a:t>, C sub 1, v = v sub 0. The top side of the rectangle is </a:t>
            </a:r>
            <a:r>
              <a:rPr lang="en-IN" dirty="0" err="1"/>
              <a:t>labeled</a:t>
            </a:r>
            <a:r>
              <a:rPr lang="en-IN" dirty="0"/>
              <a:t>, C sub 2, u = u sub 0. The right side of the rectangle is </a:t>
            </a:r>
            <a:r>
              <a:rPr lang="en-IN" dirty="0" err="1"/>
              <a:t>labeled</a:t>
            </a:r>
            <a:r>
              <a:rPr lang="en-IN" dirty="0"/>
              <a:t>, v = v sub 0 + delta v. The bottom side of the rectangle is </a:t>
            </a:r>
            <a:r>
              <a:rPr lang="en-IN" dirty="0" err="1"/>
              <a:t>labeled</a:t>
            </a:r>
            <a:r>
              <a:rPr lang="en-IN" dirty="0"/>
              <a:t>, u = u sub 0 + delta u. The top left vertex is </a:t>
            </a:r>
            <a:r>
              <a:rPr lang="en-IN" dirty="0" err="1"/>
              <a:t>labeled</a:t>
            </a:r>
            <a:r>
              <a:rPr lang="en-IN" dirty="0"/>
              <a:t>, P sub 0.</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26759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projection of circular region R, for x squared + y squared = 4 in the x y plane.</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97758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24</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99539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372705277"/>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34063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80686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990308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21584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07677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23230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916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54834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468731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40485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890783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87890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663455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303404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296770470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31236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8800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9303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6769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4834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22071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9575694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7490274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1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8.wmf"/><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45.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0.bin"/></Relationships>
</file>

<file path=ppt/slides/_rels/slide16.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3.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50.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5.bin"/><Relationship Id="rId14" Type="http://schemas.openxmlformats.org/officeDocument/2006/relationships/image" Target="../media/image54.wmf"/></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49.bin"/><Relationship Id="rId4" Type="http://schemas.openxmlformats.org/officeDocument/2006/relationships/image" Target="../media/image56.wmf"/></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52.bin"/><Relationship Id="rId4" Type="http://schemas.openxmlformats.org/officeDocument/2006/relationships/image" Target="../media/image60.wmf"/></Relationships>
</file>

<file path=ppt/slides/_rels/slide2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7.w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64.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2.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69.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2.bin"/></Relationships>
</file>

<file path=ppt/slides/_rels/slide2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74.wmf"/><Relationship Id="rId5" Type="http://schemas.openxmlformats.org/officeDocument/2006/relationships/oleObject" Target="../embeddings/oleObject65.bin"/><Relationship Id="rId4" Type="http://schemas.openxmlformats.org/officeDocument/2006/relationships/image" Target="../media/image73.wmf"/></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77.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7.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2.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 Id="rId1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5.xml"/><Relationship Id="rId7"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7.png"/><Relationship Id="rId9"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16</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Integrals and Vector Fields</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384634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(2 of 8)</a:t>
            </a:r>
            <a:endParaRPr lang="en-IN" dirty="0"/>
          </a:p>
        </p:txBody>
      </p:sp>
      <p:graphicFrame>
        <p:nvGraphicFramePr>
          <p:cNvPr id="23" name="Object 22" descr="r sub u = start fraction partial derivative of r over partial derivative of u end fraction = start fraction partial derivative of f over partial derivative of u end fraction i + start fraction partial derivative of g over partial derivative of u end fraction j + start fraction partial derivative of h over partial derivative of u end fraction k">
            <a:extLst>
              <a:ext uri="{FF2B5EF4-FFF2-40B4-BE49-F238E27FC236}">
                <a16:creationId xmlns:a16="http://schemas.microsoft.com/office/drawing/2014/main" id="{677DD4B0-2FF9-4B47-AE2F-FFBDED094BFC}"/>
              </a:ext>
            </a:extLst>
          </p:cNvPr>
          <p:cNvGraphicFramePr>
            <a:graphicFrameLocks noChangeAspect="1"/>
          </p:cNvGraphicFramePr>
          <p:nvPr/>
        </p:nvGraphicFramePr>
        <p:xfrm>
          <a:off x="2694436" y="1719748"/>
          <a:ext cx="3502153" cy="766509"/>
        </p:xfrm>
        <a:graphic>
          <a:graphicData uri="http://schemas.openxmlformats.org/presentationml/2006/ole">
            <mc:AlternateContent xmlns:mc="http://schemas.openxmlformats.org/markup-compatibility/2006">
              <mc:Choice xmlns:v="urn:schemas-microsoft-com:vml" Requires="v">
                <p:oleObj spid="_x0000_s103466" name="Equation" r:id="rId3" imgW="3365280" imgH="736560" progId="Equation.DSMT4">
                  <p:embed/>
                </p:oleObj>
              </mc:Choice>
              <mc:Fallback>
                <p:oleObj name="Equation" r:id="rId3" imgW="3365280" imgH="736560" progId="Equation.DSMT4">
                  <p:embed/>
                  <p:pic>
                    <p:nvPicPr>
                      <p:cNvPr id="23" name="Object 22" descr="r sub u = start fraction partial derivative of r over partial derivative of u end fraction = start fraction partial derivative of f over partial derivative of u end fraction i + start fraction partial derivative of g over partial derivative of u end fraction j + start fraction partial derivative of h over partial derivative of u end fraction k">
                        <a:extLst>
                          <a:ext uri="{FF2B5EF4-FFF2-40B4-BE49-F238E27FC236}">
                            <a16:creationId xmlns:a16="http://schemas.microsoft.com/office/drawing/2014/main" id="{677DD4B0-2FF9-4B47-AE2F-FFBDED094BFC}"/>
                          </a:ext>
                        </a:extLst>
                      </p:cNvPr>
                      <p:cNvPicPr/>
                      <p:nvPr/>
                    </p:nvPicPr>
                    <p:blipFill>
                      <a:blip r:embed="rId4"/>
                      <a:stretch>
                        <a:fillRect/>
                      </a:stretch>
                    </p:blipFill>
                    <p:spPr>
                      <a:xfrm>
                        <a:off x="2694436" y="1719748"/>
                        <a:ext cx="3502153" cy="766509"/>
                      </a:xfrm>
                      <a:prstGeom prst="rect">
                        <a:avLst/>
                      </a:prstGeom>
                    </p:spPr>
                  </p:pic>
                </p:oleObj>
              </mc:Fallback>
            </mc:AlternateContent>
          </a:graphicData>
        </a:graphic>
      </p:graphicFrame>
      <p:graphicFrame>
        <p:nvGraphicFramePr>
          <p:cNvPr id="22" name="Object 21" descr="r sub upsilon = start fraction partial derivative of r over partial derivative of upsilon end fraction = start fraction partial derivative of f over partial derivative of upsilon end fraction i + start fraction partial derivative of g over partial derivative of upsilon end fraction j + start fraction partial derivative of h over partial derivative of upsilon end fraction k.">
            <a:extLst>
              <a:ext uri="{FF2B5EF4-FFF2-40B4-BE49-F238E27FC236}">
                <a16:creationId xmlns:a16="http://schemas.microsoft.com/office/drawing/2014/main" id="{677DD4B0-2FF9-4B47-AE2F-FFBDED094BFC}"/>
              </a:ext>
            </a:extLst>
          </p:cNvPr>
          <p:cNvGraphicFramePr>
            <a:graphicFrameLocks noChangeAspect="1"/>
          </p:cNvGraphicFramePr>
          <p:nvPr/>
        </p:nvGraphicFramePr>
        <p:xfrm>
          <a:off x="2694436" y="2845531"/>
          <a:ext cx="3673957" cy="766509"/>
        </p:xfrm>
        <a:graphic>
          <a:graphicData uri="http://schemas.openxmlformats.org/presentationml/2006/ole">
            <mc:AlternateContent xmlns:mc="http://schemas.openxmlformats.org/markup-compatibility/2006">
              <mc:Choice xmlns:v="urn:schemas-microsoft-com:vml" Requires="v">
                <p:oleObj spid="_x0000_s103467" name="Equation" r:id="rId5" imgW="3530520" imgH="736560" progId="Equation.DSMT4">
                  <p:embed/>
                </p:oleObj>
              </mc:Choice>
              <mc:Fallback>
                <p:oleObj name="Equation" r:id="rId5" imgW="3530520" imgH="736560" progId="Equation.DSMT4">
                  <p:embed/>
                  <p:pic>
                    <p:nvPicPr>
                      <p:cNvPr id="22" name="Object 21" descr="r sub upsilon = start fraction partial derivative of r over partial derivative of upsilon end fraction = start fraction partial derivative of f over partial derivative of upsilon end fraction i + start fraction partial derivative of g over partial derivative of upsilon end fraction j + start fraction partial derivative of h over partial derivative of upsilon end fraction k.">
                        <a:extLst>
                          <a:ext uri="{FF2B5EF4-FFF2-40B4-BE49-F238E27FC236}">
                            <a16:creationId xmlns:a16="http://schemas.microsoft.com/office/drawing/2014/main" id="{677DD4B0-2FF9-4B47-AE2F-FFBDED094BFC}"/>
                          </a:ext>
                        </a:extLst>
                      </p:cNvPr>
                      <p:cNvPicPr/>
                      <p:nvPr/>
                    </p:nvPicPr>
                    <p:blipFill>
                      <a:blip r:embed="rId6"/>
                      <a:stretch>
                        <a:fillRect/>
                      </a:stretch>
                    </p:blipFill>
                    <p:spPr>
                      <a:xfrm>
                        <a:off x="2694436" y="2845531"/>
                        <a:ext cx="3673957" cy="766509"/>
                      </a:xfrm>
                      <a:prstGeom prst="rect">
                        <a:avLst/>
                      </a:prstGeom>
                    </p:spPr>
                  </p:pic>
                </p:oleObj>
              </mc:Fallback>
            </mc:AlternateContent>
          </a:graphicData>
        </a:graphic>
      </p:graphicFrame>
      <p:sp>
        <p:nvSpPr>
          <p:cNvPr id="3" name="Content Placeholder 2"/>
          <p:cNvSpPr>
            <a:spLocks noGrp="1"/>
          </p:cNvSpPr>
          <p:nvPr>
            <p:ph idx="1"/>
          </p:nvPr>
        </p:nvSpPr>
        <p:spPr>
          <a:xfrm>
            <a:off x="457200" y="3984722"/>
            <a:ext cx="1981200" cy="476664"/>
          </a:xfrm>
        </p:spPr>
        <p:txBody>
          <a:bodyPr/>
          <a:lstStyle/>
          <a:p>
            <a:pPr marL="0" indent="0">
              <a:buNone/>
            </a:pPr>
            <a:r>
              <a:rPr lang="en-US" sz="2600" b="1" dirty="0"/>
              <a:t>Definition:</a:t>
            </a:r>
            <a:endParaRPr lang="en-US" sz="2600" dirty="0"/>
          </a:p>
        </p:txBody>
      </p:sp>
      <p:sp>
        <p:nvSpPr>
          <p:cNvPr id="26" name="Content Placeholder 25"/>
          <p:cNvSpPr>
            <a:spLocks noGrp="1"/>
          </p:cNvSpPr>
          <p:nvPr>
            <p:ph idx="1"/>
          </p:nvPr>
        </p:nvSpPr>
        <p:spPr>
          <a:xfrm>
            <a:off x="457199" y="4571999"/>
            <a:ext cx="3541923" cy="468341"/>
          </a:xfrm>
        </p:spPr>
        <p:txBody>
          <a:bodyPr/>
          <a:lstStyle/>
          <a:p>
            <a:pPr marL="0" indent="0">
              <a:buNone/>
            </a:pPr>
            <a:r>
              <a:rPr lang="en-US" sz="2600" dirty="0"/>
              <a:t>A parametrized surface</a:t>
            </a:r>
            <a:endParaRPr lang="en-IN" sz="2600" dirty="0"/>
          </a:p>
        </p:txBody>
      </p:sp>
      <p:graphicFrame>
        <p:nvGraphicFramePr>
          <p:cNvPr id="27" name="Object 26" descr="r left parenthesis u, upsilon right parenthesis = f of u and upsilon, i + g of u and upsilon, j + h of u and upsilon, k">
            <a:extLst>
              <a:ext uri="{FF2B5EF4-FFF2-40B4-BE49-F238E27FC236}">
                <a16:creationId xmlns:a16="http://schemas.microsoft.com/office/drawing/2014/main" id="{18F9D552-FC8A-48A8-BE38-DC91AC1544C7}"/>
              </a:ext>
            </a:extLst>
          </p:cNvPr>
          <p:cNvGraphicFramePr>
            <a:graphicFrameLocks noChangeAspect="1"/>
          </p:cNvGraphicFramePr>
          <p:nvPr/>
        </p:nvGraphicFramePr>
        <p:xfrm>
          <a:off x="4047657" y="4596618"/>
          <a:ext cx="4856639" cy="419101"/>
        </p:xfrm>
        <a:graphic>
          <a:graphicData uri="http://schemas.openxmlformats.org/presentationml/2006/ole">
            <mc:AlternateContent xmlns:mc="http://schemas.openxmlformats.org/markup-compatibility/2006">
              <mc:Choice xmlns:v="urn:schemas-microsoft-com:vml" Requires="v">
                <p:oleObj spid="_x0000_s103468" name="Equation" r:id="rId7" imgW="5003640" imgH="431640" progId="Equation.DSMT4">
                  <p:embed/>
                </p:oleObj>
              </mc:Choice>
              <mc:Fallback>
                <p:oleObj name="Equation" r:id="rId7" imgW="5003640" imgH="431640" progId="Equation.DSMT4">
                  <p:embed/>
                  <p:pic>
                    <p:nvPicPr>
                      <p:cNvPr id="27" name="Object 26" descr="r left parenthesis u, upsilon right parenthesis = f of u and upsilon, i + g of u and upsilon, j + h of u and upsilon, k">
                        <a:extLst>
                          <a:ext uri="{FF2B5EF4-FFF2-40B4-BE49-F238E27FC236}">
                            <a16:creationId xmlns:a16="http://schemas.microsoft.com/office/drawing/2014/main" id="{18F9D552-FC8A-48A8-BE38-DC91AC1544C7}"/>
                          </a:ext>
                        </a:extLst>
                      </p:cNvPr>
                      <p:cNvPicPr/>
                      <p:nvPr/>
                    </p:nvPicPr>
                    <p:blipFill>
                      <a:blip r:embed="rId8"/>
                      <a:stretch>
                        <a:fillRect/>
                      </a:stretch>
                    </p:blipFill>
                    <p:spPr>
                      <a:xfrm>
                        <a:off x="4047657" y="4596618"/>
                        <a:ext cx="4856639" cy="419101"/>
                      </a:xfrm>
                      <a:prstGeom prst="rect">
                        <a:avLst/>
                      </a:prstGeom>
                    </p:spPr>
                  </p:pic>
                </p:oleObj>
              </mc:Fallback>
            </mc:AlternateContent>
          </a:graphicData>
        </a:graphic>
      </p:graphicFrame>
      <p:sp>
        <p:nvSpPr>
          <p:cNvPr id="29" name="Content Placeholder 28"/>
          <p:cNvSpPr>
            <a:spLocks noGrp="1"/>
          </p:cNvSpPr>
          <p:nvPr>
            <p:ph idx="1"/>
          </p:nvPr>
        </p:nvSpPr>
        <p:spPr>
          <a:xfrm>
            <a:off x="457200" y="5116544"/>
            <a:ext cx="1938338" cy="446055"/>
          </a:xfrm>
        </p:spPr>
        <p:txBody>
          <a:bodyPr/>
          <a:lstStyle/>
          <a:p>
            <a:pPr marL="0" indent="0">
              <a:buNone/>
            </a:pPr>
            <a:r>
              <a:rPr lang="en-US" sz="2600" dirty="0"/>
              <a:t>is </a:t>
            </a:r>
            <a:r>
              <a:rPr lang="en-US" sz="2600" b="1" dirty="0"/>
              <a:t>smooth </a:t>
            </a:r>
            <a:r>
              <a:rPr lang="en-US" sz="2600" dirty="0"/>
              <a:t>if</a:t>
            </a:r>
            <a:endParaRPr lang="en-IN" sz="2600" dirty="0"/>
          </a:p>
        </p:txBody>
      </p:sp>
      <p:graphicFrame>
        <p:nvGraphicFramePr>
          <p:cNvPr id="30" name="Object 29" descr="r sub u and r sub upsilon">
            <a:extLst>
              <a:ext uri="{FF2B5EF4-FFF2-40B4-BE49-F238E27FC236}">
                <a16:creationId xmlns:a16="http://schemas.microsoft.com/office/drawing/2014/main" id="{498923AB-F6BA-4114-A2EB-8487CFCDD83E}"/>
              </a:ext>
            </a:extLst>
          </p:cNvPr>
          <p:cNvGraphicFramePr>
            <a:graphicFrameLocks noChangeAspect="1"/>
          </p:cNvGraphicFramePr>
          <p:nvPr/>
        </p:nvGraphicFramePr>
        <p:xfrm>
          <a:off x="2452688" y="5110417"/>
          <a:ext cx="1365250" cy="441325"/>
        </p:xfrm>
        <a:graphic>
          <a:graphicData uri="http://schemas.openxmlformats.org/presentationml/2006/ole">
            <mc:AlternateContent xmlns:mc="http://schemas.openxmlformats.org/markup-compatibility/2006">
              <mc:Choice xmlns:v="urn:schemas-microsoft-com:vml" Requires="v">
                <p:oleObj spid="_x0000_s103469" name="Equation" r:id="rId9" imgW="1180800" imgH="380880" progId="Equation.DSMT4">
                  <p:embed/>
                </p:oleObj>
              </mc:Choice>
              <mc:Fallback>
                <p:oleObj name="Equation" r:id="rId9" imgW="1180800" imgH="380880" progId="Equation.DSMT4">
                  <p:embed/>
                  <p:pic>
                    <p:nvPicPr>
                      <p:cNvPr id="30" name="Object 29" descr="r sub u and r sub upsilon">
                        <a:extLst>
                          <a:ext uri="{FF2B5EF4-FFF2-40B4-BE49-F238E27FC236}">
                            <a16:creationId xmlns:a16="http://schemas.microsoft.com/office/drawing/2014/main" id="{498923AB-F6BA-4114-A2EB-8487CFCDD83E}"/>
                          </a:ext>
                        </a:extLst>
                      </p:cNvPr>
                      <p:cNvPicPr/>
                      <p:nvPr/>
                    </p:nvPicPr>
                    <p:blipFill>
                      <a:blip r:embed="rId10"/>
                      <a:stretch>
                        <a:fillRect/>
                      </a:stretch>
                    </p:blipFill>
                    <p:spPr>
                      <a:xfrm>
                        <a:off x="2452688" y="5110417"/>
                        <a:ext cx="1365250" cy="441325"/>
                      </a:xfrm>
                      <a:prstGeom prst="rect">
                        <a:avLst/>
                      </a:prstGeom>
                    </p:spPr>
                  </p:pic>
                </p:oleObj>
              </mc:Fallback>
            </mc:AlternateContent>
          </a:graphicData>
        </a:graphic>
      </p:graphicFrame>
      <p:sp>
        <p:nvSpPr>
          <p:cNvPr id="4" name="Content Placeholder 3"/>
          <p:cNvSpPr>
            <a:spLocks noGrp="1"/>
          </p:cNvSpPr>
          <p:nvPr>
            <p:ph idx="1"/>
          </p:nvPr>
        </p:nvSpPr>
        <p:spPr>
          <a:xfrm>
            <a:off x="3932904" y="5130170"/>
            <a:ext cx="2971800" cy="433347"/>
          </a:xfrm>
        </p:spPr>
        <p:txBody>
          <a:bodyPr/>
          <a:lstStyle/>
          <a:p>
            <a:pPr marL="0" indent="0">
              <a:buNone/>
            </a:pPr>
            <a:r>
              <a:rPr lang="en-US" sz="2600" dirty="0"/>
              <a:t>are continuous and</a:t>
            </a:r>
            <a:endParaRPr lang="en-IN" sz="2600" dirty="0"/>
          </a:p>
        </p:txBody>
      </p:sp>
      <p:graphicFrame>
        <p:nvGraphicFramePr>
          <p:cNvPr id="12" name="Object 11" descr="r sub u times r sub upsilon">
            <a:extLst>
              <a:ext uri="{FF2B5EF4-FFF2-40B4-BE49-F238E27FC236}">
                <a16:creationId xmlns:a16="http://schemas.microsoft.com/office/drawing/2014/main" id="{B522D215-38C1-4C2E-AA16-446FCD969B94}"/>
              </a:ext>
            </a:extLst>
          </p:cNvPr>
          <p:cNvGraphicFramePr>
            <a:graphicFrameLocks noChangeAspect="1"/>
          </p:cNvGraphicFramePr>
          <p:nvPr/>
        </p:nvGraphicFramePr>
        <p:xfrm>
          <a:off x="6993192" y="5144919"/>
          <a:ext cx="834812" cy="431799"/>
        </p:xfrm>
        <a:graphic>
          <a:graphicData uri="http://schemas.openxmlformats.org/presentationml/2006/ole">
            <mc:AlternateContent xmlns:mc="http://schemas.openxmlformats.org/markup-compatibility/2006">
              <mc:Choice xmlns:v="urn:schemas-microsoft-com:vml" Requires="v">
                <p:oleObj spid="_x0000_s103470" name="Equation" r:id="rId11" imgW="736560" imgH="380880" progId="Equation.DSMT4">
                  <p:embed/>
                </p:oleObj>
              </mc:Choice>
              <mc:Fallback>
                <p:oleObj name="Equation" r:id="rId11" imgW="736560" imgH="380880" progId="Equation.DSMT4">
                  <p:embed/>
                  <p:pic>
                    <p:nvPicPr>
                      <p:cNvPr id="12" name="Object 11" descr="r sub u times r sub upsilon">
                        <a:extLst>
                          <a:ext uri="{FF2B5EF4-FFF2-40B4-BE49-F238E27FC236}">
                            <a16:creationId xmlns:a16="http://schemas.microsoft.com/office/drawing/2014/main" id="{B522D215-38C1-4C2E-AA16-446FCD969B94}"/>
                          </a:ext>
                        </a:extLst>
                      </p:cNvPr>
                      <p:cNvPicPr/>
                      <p:nvPr/>
                    </p:nvPicPr>
                    <p:blipFill>
                      <a:blip r:embed="rId12"/>
                      <a:stretch>
                        <a:fillRect/>
                      </a:stretch>
                    </p:blipFill>
                    <p:spPr>
                      <a:xfrm>
                        <a:off x="6993192" y="5144919"/>
                        <a:ext cx="834812" cy="431799"/>
                      </a:xfrm>
                      <a:prstGeom prst="rect">
                        <a:avLst/>
                      </a:prstGeom>
                    </p:spPr>
                  </p:pic>
                </p:oleObj>
              </mc:Fallback>
            </mc:AlternateContent>
          </a:graphicData>
        </a:graphic>
      </p:graphicFrame>
      <p:sp>
        <p:nvSpPr>
          <p:cNvPr id="5" name="Content Placeholder 4"/>
          <p:cNvSpPr>
            <a:spLocks noGrp="1"/>
          </p:cNvSpPr>
          <p:nvPr>
            <p:ph idx="1"/>
          </p:nvPr>
        </p:nvSpPr>
        <p:spPr>
          <a:xfrm>
            <a:off x="455971" y="5645758"/>
            <a:ext cx="8229600" cy="467649"/>
          </a:xfrm>
        </p:spPr>
        <p:txBody>
          <a:bodyPr/>
          <a:lstStyle/>
          <a:p>
            <a:pPr marL="0" indent="0">
              <a:buNone/>
            </a:pPr>
            <a:r>
              <a:rPr lang="en-US" sz="2600" dirty="0"/>
              <a:t>is never zero on the interior of the parameter domain.</a:t>
            </a:r>
            <a:endParaRPr lang="en-IN" sz="2600" dirty="0"/>
          </a:p>
        </p:txBody>
      </p:sp>
    </p:spTree>
    <p:extLst>
      <p:ext uri="{BB962C8B-B14F-4D97-AF65-F5344CB8AC3E}">
        <p14:creationId xmlns:p14="http://schemas.microsoft.com/office/powerpoint/2010/main" val="38137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(3 of 8)</a:t>
            </a:r>
            <a:endParaRPr lang="en-IN" dirty="0"/>
          </a:p>
        </p:txBody>
      </p:sp>
      <p:sp>
        <p:nvSpPr>
          <p:cNvPr id="3" name="Content Placeholder 2"/>
          <p:cNvSpPr>
            <a:spLocks noGrp="1"/>
          </p:cNvSpPr>
          <p:nvPr>
            <p:ph idx="1"/>
          </p:nvPr>
        </p:nvSpPr>
        <p:spPr>
          <a:xfrm>
            <a:off x="457200" y="1600200"/>
            <a:ext cx="7162800" cy="504022"/>
          </a:xfrm>
        </p:spPr>
        <p:txBody>
          <a:bodyPr/>
          <a:lstStyle/>
          <a:p>
            <a:pPr marL="0" indent="0">
              <a:buNone/>
            </a:pPr>
            <a:r>
              <a:rPr lang="en-US" b="1" dirty="0"/>
              <a:t>Definition:</a:t>
            </a:r>
            <a:r>
              <a:rPr lang="en-IN" dirty="0"/>
              <a:t> </a:t>
            </a:r>
            <a:r>
              <a:rPr lang="en-US" dirty="0"/>
              <a:t>The </a:t>
            </a:r>
            <a:r>
              <a:rPr lang="en-US" b="1" dirty="0"/>
              <a:t>area </a:t>
            </a:r>
            <a:r>
              <a:rPr lang="en-US" dirty="0"/>
              <a:t>of the smooth surface</a:t>
            </a:r>
          </a:p>
        </p:txBody>
      </p:sp>
      <p:graphicFrame>
        <p:nvGraphicFramePr>
          <p:cNvPr id="22" name="Object 21" descr="r left parenthesis u, upsilon right parenthesis = f of u and upsilon i + g of u and upsilon j + h of u and upsilon, k, a is less than or equal to u and u is less than or equal to b, c is less than or equal to upsilon and upsilon is less than or equal to d">
            <a:extLst>
              <a:ext uri="{FF2B5EF4-FFF2-40B4-BE49-F238E27FC236}">
                <a16:creationId xmlns:a16="http://schemas.microsoft.com/office/drawing/2014/main" id="{EA9413D6-8537-4427-B845-D0F4D62E962B}"/>
              </a:ext>
            </a:extLst>
          </p:cNvPr>
          <p:cNvGraphicFramePr>
            <a:graphicFrameLocks noChangeAspect="1"/>
          </p:cNvGraphicFramePr>
          <p:nvPr/>
        </p:nvGraphicFramePr>
        <p:xfrm>
          <a:off x="609600" y="2344947"/>
          <a:ext cx="7928625" cy="414569"/>
        </p:xfrm>
        <a:graphic>
          <a:graphicData uri="http://schemas.openxmlformats.org/presentationml/2006/ole">
            <mc:AlternateContent xmlns:mc="http://schemas.openxmlformats.org/markup-compatibility/2006">
              <mc:Choice xmlns:v="urn:schemas-microsoft-com:vml" Requires="v">
                <p:oleObj spid="_x0000_s104466" name="Equation" r:id="rId3" imgW="7772400" imgH="406080" progId="Equation.DSMT4">
                  <p:embed/>
                </p:oleObj>
              </mc:Choice>
              <mc:Fallback>
                <p:oleObj name="Equation" r:id="rId3" imgW="7772400" imgH="406080" progId="Equation.DSMT4">
                  <p:embed/>
                  <p:pic>
                    <p:nvPicPr>
                      <p:cNvPr id="22" name="Object 21" descr="r left parenthesis u, upsilon right parenthesis = f of u and upsilon i + g of u and upsilon j + h of u and upsilon, k, a is less than or equal to u and u is less than or equal to b, c is less than or equal to upsilon and upsilon is less than or equal to d">
                        <a:extLst>
                          <a:ext uri="{FF2B5EF4-FFF2-40B4-BE49-F238E27FC236}">
                            <a16:creationId xmlns:a16="http://schemas.microsoft.com/office/drawing/2014/main" id="{EA9413D6-8537-4427-B845-D0F4D62E962B}"/>
                          </a:ext>
                        </a:extLst>
                      </p:cNvPr>
                      <p:cNvPicPr/>
                      <p:nvPr/>
                    </p:nvPicPr>
                    <p:blipFill>
                      <a:blip r:embed="rId4"/>
                      <a:stretch>
                        <a:fillRect/>
                      </a:stretch>
                    </p:blipFill>
                    <p:spPr>
                      <a:xfrm>
                        <a:off x="609600" y="2344947"/>
                        <a:ext cx="7928625" cy="414569"/>
                      </a:xfrm>
                      <a:prstGeom prst="rect">
                        <a:avLst/>
                      </a:prstGeom>
                    </p:spPr>
                  </p:pic>
                </p:oleObj>
              </mc:Fallback>
            </mc:AlternateContent>
          </a:graphicData>
        </a:graphic>
      </p:graphicFrame>
      <p:sp>
        <p:nvSpPr>
          <p:cNvPr id="24" name="Content Placeholder 23"/>
          <p:cNvSpPr>
            <a:spLocks noGrp="1"/>
          </p:cNvSpPr>
          <p:nvPr>
            <p:ph idx="1"/>
          </p:nvPr>
        </p:nvSpPr>
        <p:spPr>
          <a:xfrm>
            <a:off x="457200" y="3047064"/>
            <a:ext cx="533400" cy="533418"/>
          </a:xfrm>
        </p:spPr>
        <p:txBody>
          <a:bodyPr/>
          <a:lstStyle/>
          <a:p>
            <a:pPr marL="0" indent="0">
              <a:buNone/>
            </a:pPr>
            <a:r>
              <a:rPr lang="en-US" dirty="0"/>
              <a:t>is</a:t>
            </a:r>
          </a:p>
        </p:txBody>
      </p:sp>
      <p:graphicFrame>
        <p:nvGraphicFramePr>
          <p:cNvPr id="25" name="Object 24" descr="A = double integral of start expression absolute value of start expression r sub u times r sub upsilon end expression d A end expression for region R = integral of start expression integral of start expression absolute value of start expression r sub u times r sub upsilon end expression d u d upsilon end expression from a to b end expression from c to d.">
            <a:extLst>
              <a:ext uri="{FF2B5EF4-FFF2-40B4-BE49-F238E27FC236}">
                <a16:creationId xmlns:a16="http://schemas.microsoft.com/office/drawing/2014/main" id="{18273F99-E7C2-4D5E-897A-7B1FA02BBADA}"/>
              </a:ext>
            </a:extLst>
          </p:cNvPr>
          <p:cNvGraphicFramePr>
            <a:graphicFrameLocks noChangeAspect="1"/>
          </p:cNvGraphicFramePr>
          <p:nvPr/>
        </p:nvGraphicFramePr>
        <p:xfrm>
          <a:off x="2015331" y="3657600"/>
          <a:ext cx="5113337" cy="852487"/>
        </p:xfrm>
        <a:graphic>
          <a:graphicData uri="http://schemas.openxmlformats.org/presentationml/2006/ole">
            <mc:AlternateContent xmlns:mc="http://schemas.openxmlformats.org/markup-compatibility/2006">
              <mc:Choice xmlns:v="urn:schemas-microsoft-com:vml" Requires="v">
                <p:oleObj spid="_x0000_s104467" name="Equation" r:id="rId5" imgW="4647960" imgH="774360" progId="Equation.DSMT4">
                  <p:embed/>
                </p:oleObj>
              </mc:Choice>
              <mc:Fallback>
                <p:oleObj name="Equation" r:id="rId5" imgW="4647960" imgH="774360" progId="Equation.DSMT4">
                  <p:embed/>
                  <p:pic>
                    <p:nvPicPr>
                      <p:cNvPr id="25" name="Object 24" descr="A = double integral of start expression absolute value of start expression r sub u times r sub upsilon end expression d A end expression for region R = integral of start expression integral of start expression absolute value of start expression r sub u times r sub upsilon end expression d u d upsilon end expression from a to b end expression from c to d.">
                        <a:extLst>
                          <a:ext uri="{FF2B5EF4-FFF2-40B4-BE49-F238E27FC236}">
                            <a16:creationId xmlns:a16="http://schemas.microsoft.com/office/drawing/2014/main" id="{18273F99-E7C2-4D5E-897A-7B1FA02BBADA}"/>
                          </a:ext>
                        </a:extLst>
                      </p:cNvPr>
                      <p:cNvPicPr/>
                      <p:nvPr/>
                    </p:nvPicPr>
                    <p:blipFill>
                      <a:blip r:embed="rId6"/>
                      <a:stretch>
                        <a:fillRect/>
                      </a:stretch>
                    </p:blipFill>
                    <p:spPr>
                      <a:xfrm>
                        <a:off x="2015331" y="3657600"/>
                        <a:ext cx="5113337" cy="852487"/>
                      </a:xfrm>
                      <a:prstGeom prst="rect">
                        <a:avLst/>
                      </a:prstGeom>
                    </p:spPr>
                  </p:pic>
                </p:oleObj>
              </mc:Fallback>
            </mc:AlternateContent>
          </a:graphicData>
        </a:graphic>
      </p:graphicFrame>
    </p:spTree>
    <p:extLst>
      <p:ext uri="{BB962C8B-B14F-4D97-AF65-F5344CB8AC3E}">
        <p14:creationId xmlns:p14="http://schemas.microsoft.com/office/powerpoint/2010/main" val="7785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(4 of 8)</a:t>
            </a:r>
            <a:endParaRPr lang="en-IN" dirty="0"/>
          </a:p>
        </p:txBody>
      </p:sp>
      <p:sp>
        <p:nvSpPr>
          <p:cNvPr id="3" name="Content Placeholder 2"/>
          <p:cNvSpPr>
            <a:spLocks noGrp="1"/>
          </p:cNvSpPr>
          <p:nvPr>
            <p:ph idx="1"/>
          </p:nvPr>
        </p:nvSpPr>
        <p:spPr>
          <a:xfrm>
            <a:off x="457200" y="1600200"/>
            <a:ext cx="8229600" cy="1066799"/>
          </a:xfrm>
        </p:spPr>
        <p:txBody>
          <a:bodyPr/>
          <a:lstStyle/>
          <a:p>
            <a:pPr marL="0" indent="0">
              <a:buNone/>
            </a:pPr>
            <a:r>
              <a:rPr lang="en-US" b="1" dirty="0"/>
              <a:t>Surface Area Differential for a Parametrized Surface</a:t>
            </a:r>
            <a:endParaRPr lang="en-IN" b="1" dirty="0"/>
          </a:p>
        </p:txBody>
      </p:sp>
      <p:graphicFrame>
        <p:nvGraphicFramePr>
          <p:cNvPr id="22" name="Object 21" descr="d sigma = absolute value of start expression r sub u times r sub upsilon end expression d u d upsilon">
            <a:extLst>
              <a:ext uri="{FF2B5EF4-FFF2-40B4-BE49-F238E27FC236}">
                <a16:creationId xmlns:a16="http://schemas.microsoft.com/office/drawing/2014/main" id="{287094EE-0B90-4FB3-A467-F49B127EB339}"/>
              </a:ext>
            </a:extLst>
          </p:cNvPr>
          <p:cNvGraphicFramePr>
            <a:graphicFrameLocks noChangeAspect="1"/>
          </p:cNvGraphicFramePr>
          <p:nvPr/>
        </p:nvGraphicFramePr>
        <p:xfrm>
          <a:off x="1350261" y="3306363"/>
          <a:ext cx="2823978" cy="524674"/>
        </p:xfrm>
        <a:graphic>
          <a:graphicData uri="http://schemas.openxmlformats.org/presentationml/2006/ole">
            <mc:AlternateContent xmlns:mc="http://schemas.openxmlformats.org/markup-compatibility/2006">
              <mc:Choice xmlns:v="urn:schemas-microsoft-com:vml" Requires="v">
                <p:oleObj spid="_x0000_s105490" name="Equation" r:id="rId3" imgW="2323800" imgH="431640" progId="Equation.DSMT4">
                  <p:embed/>
                </p:oleObj>
              </mc:Choice>
              <mc:Fallback>
                <p:oleObj name="Equation" r:id="rId3" imgW="2323800" imgH="431640" progId="Equation.DSMT4">
                  <p:embed/>
                  <p:pic>
                    <p:nvPicPr>
                      <p:cNvPr id="22" name="Object 21" descr="d sigma = absolute value of start expression r sub u times r sub upsilon end expression d u d upsilon">
                        <a:extLst>
                          <a:ext uri="{FF2B5EF4-FFF2-40B4-BE49-F238E27FC236}">
                            <a16:creationId xmlns:a16="http://schemas.microsoft.com/office/drawing/2014/main" id="{287094EE-0B90-4FB3-A467-F49B127EB339}"/>
                          </a:ext>
                        </a:extLst>
                      </p:cNvPr>
                      <p:cNvPicPr/>
                      <p:nvPr/>
                    </p:nvPicPr>
                    <p:blipFill>
                      <a:blip r:embed="rId4"/>
                      <a:stretch>
                        <a:fillRect/>
                      </a:stretch>
                    </p:blipFill>
                    <p:spPr>
                      <a:xfrm>
                        <a:off x="1350261" y="3306363"/>
                        <a:ext cx="2823978" cy="524674"/>
                      </a:xfrm>
                      <a:prstGeom prst="rect">
                        <a:avLst/>
                      </a:prstGeom>
                    </p:spPr>
                  </p:pic>
                </p:oleObj>
              </mc:Fallback>
            </mc:AlternateContent>
          </a:graphicData>
        </a:graphic>
      </p:graphicFrame>
      <p:graphicFrame>
        <p:nvGraphicFramePr>
          <p:cNvPr id="23" name="Object 22" descr="double integral of d sigma, for region R">
            <a:extLst>
              <a:ext uri="{FF2B5EF4-FFF2-40B4-BE49-F238E27FC236}">
                <a16:creationId xmlns:a16="http://schemas.microsoft.com/office/drawing/2014/main" id="{1155E863-5603-4960-8669-09D10ADB71F9}"/>
              </a:ext>
            </a:extLst>
          </p:cNvPr>
          <p:cNvGraphicFramePr>
            <a:graphicFrameLocks noChangeAspect="1"/>
          </p:cNvGraphicFramePr>
          <p:nvPr/>
        </p:nvGraphicFramePr>
        <p:xfrm>
          <a:off x="5638800" y="3136615"/>
          <a:ext cx="879599" cy="864169"/>
        </p:xfrm>
        <a:graphic>
          <a:graphicData uri="http://schemas.openxmlformats.org/presentationml/2006/ole">
            <mc:AlternateContent xmlns:mc="http://schemas.openxmlformats.org/markup-compatibility/2006">
              <mc:Choice xmlns:v="urn:schemas-microsoft-com:vml" Requires="v">
                <p:oleObj spid="_x0000_s105491" name="Equation" r:id="rId5" imgW="723600" imgH="711000" progId="Equation.DSMT4">
                  <p:embed/>
                </p:oleObj>
              </mc:Choice>
              <mc:Fallback>
                <p:oleObj name="Equation" r:id="rId5" imgW="723600" imgH="711000" progId="Equation.DSMT4">
                  <p:embed/>
                  <p:pic>
                    <p:nvPicPr>
                      <p:cNvPr id="23" name="Object 22" descr="double integral of d sigma, for region R">
                        <a:extLst>
                          <a:ext uri="{FF2B5EF4-FFF2-40B4-BE49-F238E27FC236}">
                            <a16:creationId xmlns:a16="http://schemas.microsoft.com/office/drawing/2014/main" id="{1155E863-5603-4960-8669-09D10ADB71F9}"/>
                          </a:ext>
                        </a:extLst>
                      </p:cNvPr>
                      <p:cNvPicPr/>
                      <p:nvPr/>
                    </p:nvPicPr>
                    <p:blipFill>
                      <a:blip r:embed="rId6"/>
                      <a:stretch>
                        <a:fillRect/>
                      </a:stretch>
                    </p:blipFill>
                    <p:spPr>
                      <a:xfrm>
                        <a:off x="5638800" y="3136615"/>
                        <a:ext cx="879599" cy="864169"/>
                      </a:xfrm>
                      <a:prstGeom prst="rect">
                        <a:avLst/>
                      </a:prstGeom>
                    </p:spPr>
                  </p:pic>
                </p:oleObj>
              </mc:Fallback>
            </mc:AlternateContent>
          </a:graphicData>
        </a:graphic>
      </p:graphicFrame>
    </p:spTree>
    <p:extLst>
      <p:ext uri="{BB962C8B-B14F-4D97-AF65-F5344CB8AC3E}">
        <p14:creationId xmlns:p14="http://schemas.microsoft.com/office/powerpoint/2010/main" val="137682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(5 of 8)</a:t>
            </a:r>
            <a:endParaRPr lang="en-IN" dirty="0"/>
          </a:p>
        </p:txBody>
      </p:sp>
      <p:sp>
        <p:nvSpPr>
          <p:cNvPr id="3" name="Content Placeholder 2"/>
          <p:cNvSpPr>
            <a:spLocks noGrp="1"/>
          </p:cNvSpPr>
          <p:nvPr>
            <p:ph idx="1"/>
          </p:nvPr>
        </p:nvSpPr>
        <p:spPr>
          <a:xfrm>
            <a:off x="457200" y="1600200"/>
            <a:ext cx="7239000" cy="515039"/>
          </a:xfrm>
        </p:spPr>
        <p:txBody>
          <a:bodyPr/>
          <a:lstStyle/>
          <a:p>
            <a:pPr marL="0" indent="0">
              <a:buNone/>
            </a:pPr>
            <a:r>
              <a:rPr lang="en-US" b="1" dirty="0"/>
              <a:t>Example:</a:t>
            </a:r>
            <a:r>
              <a:rPr lang="en-IN" dirty="0"/>
              <a:t> </a:t>
            </a:r>
            <a:r>
              <a:rPr lang="en-US" dirty="0"/>
              <a:t>Find the surface area of the cone.</a:t>
            </a:r>
            <a:endParaRPr lang="en-IN" dirty="0"/>
          </a:p>
        </p:txBody>
      </p:sp>
      <p:sp>
        <p:nvSpPr>
          <p:cNvPr id="23" name="Content Placeholder 22"/>
          <p:cNvSpPr>
            <a:spLocks noGrp="1"/>
          </p:cNvSpPr>
          <p:nvPr>
            <p:ph idx="1"/>
          </p:nvPr>
        </p:nvSpPr>
        <p:spPr>
          <a:xfrm>
            <a:off x="457200" y="2199803"/>
            <a:ext cx="8229600" cy="931653"/>
          </a:xfrm>
        </p:spPr>
        <p:txBody>
          <a:bodyPr/>
          <a:lstStyle/>
          <a:p>
            <a:pPr marL="0" indent="0">
              <a:buNone/>
            </a:pPr>
            <a:r>
              <a:rPr lang="en-US" b="1" dirty="0"/>
              <a:t>Solution:</a:t>
            </a:r>
            <a:r>
              <a:rPr lang="en-IN" b="1" dirty="0"/>
              <a:t> </a:t>
            </a:r>
            <a:r>
              <a:rPr lang="en-US" dirty="0"/>
              <a:t>In a previous Example, we found the parametrization</a:t>
            </a:r>
          </a:p>
        </p:txBody>
      </p:sp>
      <p:graphicFrame>
        <p:nvGraphicFramePr>
          <p:cNvPr id="24" name="Object 23" descr="r left parenthesis r, theta right parenthesis = left parenthesis r cosine of theta right parenthesis, i + left parenthesis r sine of theta right parenthesis, j + r k, 0 is less than or equal to r and r is less than or equal to 1, 0 is less than or equal to theta and theta is less than or equal to 2 pi.">
            <a:extLst>
              <a:ext uri="{FF2B5EF4-FFF2-40B4-BE49-F238E27FC236}">
                <a16:creationId xmlns:a16="http://schemas.microsoft.com/office/drawing/2014/main" id="{2207F562-14F5-4B45-B1F9-452C73A7FD8C}"/>
              </a:ext>
            </a:extLst>
          </p:cNvPr>
          <p:cNvGraphicFramePr>
            <a:graphicFrameLocks noChangeAspect="1"/>
          </p:cNvGraphicFramePr>
          <p:nvPr/>
        </p:nvGraphicFramePr>
        <p:xfrm>
          <a:off x="511560" y="3198429"/>
          <a:ext cx="7904981" cy="433893"/>
        </p:xfrm>
        <a:graphic>
          <a:graphicData uri="http://schemas.openxmlformats.org/presentationml/2006/ole">
            <mc:AlternateContent xmlns:mc="http://schemas.openxmlformats.org/markup-compatibility/2006">
              <mc:Choice xmlns:v="urn:schemas-microsoft-com:vml" Requires="v">
                <p:oleObj spid="_x0000_s106530" name="Equation" r:id="rId3" imgW="7403760" imgH="406080" progId="Equation.DSMT4">
                  <p:embed/>
                </p:oleObj>
              </mc:Choice>
              <mc:Fallback>
                <p:oleObj name="Equation" r:id="rId3" imgW="7403760" imgH="406080" progId="Equation.DSMT4">
                  <p:embed/>
                  <p:pic>
                    <p:nvPicPr>
                      <p:cNvPr id="24" name="Object 23" descr="r left parenthesis r, theta right parenthesis = left parenthesis r cosine of theta right parenthesis, i + left parenthesis r sine of theta right parenthesis, j + r k, 0 is less than or equal to r and r is less than or equal to 1, 0 is less than or equal to theta and theta is less than or equal to 2 pi.">
                        <a:extLst>
                          <a:ext uri="{FF2B5EF4-FFF2-40B4-BE49-F238E27FC236}">
                            <a16:creationId xmlns:a16="http://schemas.microsoft.com/office/drawing/2014/main" id="{2207F562-14F5-4B45-B1F9-452C73A7FD8C}"/>
                          </a:ext>
                        </a:extLst>
                      </p:cNvPr>
                      <p:cNvPicPr/>
                      <p:nvPr/>
                    </p:nvPicPr>
                    <p:blipFill>
                      <a:blip r:embed="rId4"/>
                      <a:stretch>
                        <a:fillRect/>
                      </a:stretch>
                    </p:blipFill>
                    <p:spPr>
                      <a:xfrm>
                        <a:off x="511560" y="3198429"/>
                        <a:ext cx="7904981" cy="433893"/>
                      </a:xfrm>
                      <a:prstGeom prst="rect">
                        <a:avLst/>
                      </a:prstGeom>
                    </p:spPr>
                  </p:pic>
                </p:oleObj>
              </mc:Fallback>
            </mc:AlternateContent>
          </a:graphicData>
        </a:graphic>
      </p:graphicFrame>
      <p:sp>
        <p:nvSpPr>
          <p:cNvPr id="26" name="Content Placeholder 25"/>
          <p:cNvSpPr>
            <a:spLocks noGrp="1"/>
          </p:cNvSpPr>
          <p:nvPr>
            <p:ph idx="1"/>
          </p:nvPr>
        </p:nvSpPr>
        <p:spPr>
          <a:xfrm>
            <a:off x="478880" y="3722651"/>
            <a:ext cx="2089150" cy="507825"/>
          </a:xfrm>
        </p:spPr>
        <p:txBody>
          <a:bodyPr/>
          <a:lstStyle/>
          <a:p>
            <a:pPr marL="0" indent="0">
              <a:buNone/>
            </a:pPr>
            <a:r>
              <a:rPr lang="en-US" dirty="0"/>
              <a:t>We first find</a:t>
            </a:r>
            <a:endParaRPr lang="en-IN" dirty="0"/>
          </a:p>
        </p:txBody>
      </p:sp>
      <p:graphicFrame>
        <p:nvGraphicFramePr>
          <p:cNvPr id="27" name="Object 26" descr="r sub r times r sub theta,"/>
          <p:cNvGraphicFramePr>
            <a:graphicFrameLocks noChangeAspect="1"/>
          </p:cNvGraphicFramePr>
          <p:nvPr/>
        </p:nvGraphicFramePr>
        <p:xfrm>
          <a:off x="2663278" y="3730172"/>
          <a:ext cx="1033780" cy="474980"/>
        </p:xfrm>
        <a:graphic>
          <a:graphicData uri="http://schemas.openxmlformats.org/presentationml/2006/ole">
            <mc:AlternateContent xmlns:mc="http://schemas.openxmlformats.org/markup-compatibility/2006">
              <mc:Choice xmlns:v="urn:schemas-microsoft-com:vml" Requires="v">
                <p:oleObj spid="_x0000_s106531" name="Equation" r:id="rId5" imgW="939600" imgH="431640" progId="Equation.DSMT4">
                  <p:embed/>
                </p:oleObj>
              </mc:Choice>
              <mc:Fallback>
                <p:oleObj name="Equation" r:id="rId5" imgW="939600" imgH="431640" progId="Equation.DSMT4">
                  <p:embed/>
                  <p:pic>
                    <p:nvPicPr>
                      <p:cNvPr id="27" name="Object 26" descr="r sub r times r sub theta,"/>
                      <p:cNvPicPr/>
                      <p:nvPr/>
                    </p:nvPicPr>
                    <p:blipFill>
                      <a:blip r:embed="rId6"/>
                      <a:stretch>
                        <a:fillRect/>
                      </a:stretch>
                    </p:blipFill>
                    <p:spPr>
                      <a:xfrm>
                        <a:off x="2663278" y="3730172"/>
                        <a:ext cx="1033780" cy="474980"/>
                      </a:xfrm>
                      <a:prstGeom prst="rect">
                        <a:avLst/>
                      </a:prstGeom>
                    </p:spPr>
                  </p:pic>
                </p:oleObj>
              </mc:Fallback>
            </mc:AlternateContent>
          </a:graphicData>
        </a:graphic>
      </p:graphicFrame>
      <p:graphicFrame>
        <p:nvGraphicFramePr>
          <p:cNvPr id="28" name="Object 27" descr="r sub r times r sub theta = absolute value of start expression set of, i j k, cosine of theta sine of theta 1, negative r sine of theta r cosine of theta 0, end expression">
            <a:extLst>
              <a:ext uri="{FF2B5EF4-FFF2-40B4-BE49-F238E27FC236}">
                <a16:creationId xmlns:a16="http://schemas.microsoft.com/office/drawing/2014/main" id="{B18ADCE2-68C1-43D9-84AD-5D31D63E94E9}"/>
              </a:ext>
            </a:extLst>
          </p:cNvPr>
          <p:cNvGraphicFramePr>
            <a:graphicFrameLocks noChangeAspect="1"/>
          </p:cNvGraphicFramePr>
          <p:nvPr/>
        </p:nvGraphicFramePr>
        <p:xfrm>
          <a:off x="2119625" y="4303021"/>
          <a:ext cx="3866979" cy="1416076"/>
        </p:xfrm>
        <a:graphic>
          <a:graphicData uri="http://schemas.openxmlformats.org/presentationml/2006/ole">
            <mc:AlternateContent xmlns:mc="http://schemas.openxmlformats.org/markup-compatibility/2006">
              <mc:Choice xmlns:v="urn:schemas-microsoft-com:vml" Requires="v">
                <p:oleObj spid="_x0000_s106532" name="Equation" r:id="rId7" imgW="3606480" imgH="1320480" progId="Equation.DSMT4">
                  <p:embed/>
                </p:oleObj>
              </mc:Choice>
              <mc:Fallback>
                <p:oleObj name="Equation" r:id="rId7" imgW="3606480" imgH="1320480" progId="Equation.DSMT4">
                  <p:embed/>
                  <p:pic>
                    <p:nvPicPr>
                      <p:cNvPr id="28" name="Object 27" descr="r sub r times r sub theta = absolute value of start expression set of, i j k, cosine of theta sine of theta 1, negative r sine of theta r cosine of theta 0, end expression">
                        <a:extLst>
                          <a:ext uri="{FF2B5EF4-FFF2-40B4-BE49-F238E27FC236}">
                            <a16:creationId xmlns:a16="http://schemas.microsoft.com/office/drawing/2014/main" id="{B18ADCE2-68C1-43D9-84AD-5D31D63E94E9}"/>
                          </a:ext>
                        </a:extLst>
                      </p:cNvPr>
                      <p:cNvPicPr/>
                      <p:nvPr/>
                    </p:nvPicPr>
                    <p:blipFill>
                      <a:blip r:embed="rId8"/>
                      <a:stretch>
                        <a:fillRect/>
                      </a:stretch>
                    </p:blipFill>
                    <p:spPr>
                      <a:xfrm>
                        <a:off x="2119625" y="4303021"/>
                        <a:ext cx="3866979" cy="1416076"/>
                      </a:xfrm>
                      <a:prstGeom prst="rect">
                        <a:avLst/>
                      </a:prstGeom>
                    </p:spPr>
                  </p:pic>
                </p:oleObj>
              </mc:Fallback>
            </mc:AlternateContent>
          </a:graphicData>
        </a:graphic>
      </p:graphicFrame>
      <p:graphicFrame>
        <p:nvGraphicFramePr>
          <p:cNvPr id="29" name="Object 28" descr="equals negative left parenthesis r cosine of theta right parenthesis, i minus left parenthesis r sine of theta right parenthesis, j + left parenthesis r cosine squared of theta + r sine squared of theta right parenthesis, k.">
            <a:extLst>
              <a:ext uri="{FF2B5EF4-FFF2-40B4-BE49-F238E27FC236}">
                <a16:creationId xmlns:a16="http://schemas.microsoft.com/office/drawing/2014/main" id="{B4915C1F-1253-4788-A125-259372830F5C}"/>
              </a:ext>
            </a:extLst>
          </p:cNvPr>
          <p:cNvGraphicFramePr>
            <a:graphicFrameLocks noChangeAspect="1"/>
          </p:cNvGraphicFramePr>
          <p:nvPr/>
        </p:nvGraphicFramePr>
        <p:xfrm>
          <a:off x="2514600" y="5867400"/>
          <a:ext cx="5880100" cy="508000"/>
        </p:xfrm>
        <a:graphic>
          <a:graphicData uri="http://schemas.openxmlformats.org/presentationml/2006/ole">
            <mc:AlternateContent xmlns:mc="http://schemas.openxmlformats.org/markup-compatibility/2006">
              <mc:Choice xmlns:v="urn:schemas-microsoft-com:vml" Requires="v">
                <p:oleObj spid="_x0000_s106533" name="Equation" r:id="rId9" imgW="5879880" imgH="507960" progId="Equation.DSMT4">
                  <p:embed/>
                </p:oleObj>
              </mc:Choice>
              <mc:Fallback>
                <p:oleObj name="Equation" r:id="rId9" imgW="5879880" imgH="507960" progId="Equation.DSMT4">
                  <p:embed/>
                  <p:pic>
                    <p:nvPicPr>
                      <p:cNvPr id="29" name="Object 28" descr="equals negative left parenthesis r cosine of theta right parenthesis, i minus left parenthesis r sine of theta right parenthesis, j + left parenthesis r cosine squared of theta + r sine squared of theta right parenthesis, k.">
                        <a:extLst>
                          <a:ext uri="{FF2B5EF4-FFF2-40B4-BE49-F238E27FC236}">
                            <a16:creationId xmlns:a16="http://schemas.microsoft.com/office/drawing/2014/main" id="{B4915C1F-1253-4788-A125-259372830F5C}"/>
                          </a:ext>
                        </a:extLst>
                      </p:cNvPr>
                      <p:cNvPicPr/>
                      <p:nvPr/>
                    </p:nvPicPr>
                    <p:blipFill>
                      <a:blip r:embed="rId10"/>
                      <a:stretch>
                        <a:fillRect/>
                      </a:stretch>
                    </p:blipFill>
                    <p:spPr>
                      <a:xfrm>
                        <a:off x="2514600" y="5867400"/>
                        <a:ext cx="5880100" cy="508000"/>
                      </a:xfrm>
                      <a:prstGeom prst="rect">
                        <a:avLst/>
                      </a:prstGeom>
                    </p:spPr>
                  </p:pic>
                </p:oleObj>
              </mc:Fallback>
            </mc:AlternateContent>
          </a:graphicData>
        </a:graphic>
      </p:graphicFrame>
    </p:spTree>
    <p:extLst>
      <p:ext uri="{BB962C8B-B14F-4D97-AF65-F5344CB8AC3E}">
        <p14:creationId xmlns:p14="http://schemas.microsoft.com/office/powerpoint/2010/main" val="282477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(6 of 8)</a:t>
            </a:r>
            <a:endParaRPr lang="en-IN" dirty="0"/>
          </a:p>
        </p:txBody>
      </p:sp>
      <p:sp>
        <p:nvSpPr>
          <p:cNvPr id="3" name="Content Placeholder 2"/>
          <p:cNvSpPr>
            <a:spLocks noGrp="1"/>
          </p:cNvSpPr>
          <p:nvPr>
            <p:ph idx="1"/>
          </p:nvPr>
        </p:nvSpPr>
        <p:spPr>
          <a:xfrm>
            <a:off x="457200" y="1600200"/>
            <a:ext cx="3886200" cy="481987"/>
          </a:xfrm>
        </p:spPr>
        <p:txBody>
          <a:bodyPr/>
          <a:lstStyle/>
          <a:p>
            <a:pPr marL="0" indent="0">
              <a:buNone/>
            </a:pPr>
            <a:r>
              <a:rPr lang="en-US" b="1" dirty="0"/>
              <a:t>Solution (concluded):</a:t>
            </a:r>
          </a:p>
        </p:txBody>
      </p:sp>
      <p:sp>
        <p:nvSpPr>
          <p:cNvPr id="23" name="Content Placeholder 22"/>
          <p:cNvSpPr>
            <a:spLocks noGrp="1"/>
          </p:cNvSpPr>
          <p:nvPr>
            <p:ph idx="1"/>
          </p:nvPr>
        </p:nvSpPr>
        <p:spPr>
          <a:xfrm>
            <a:off x="457200" y="2195284"/>
            <a:ext cx="1066800" cy="504372"/>
          </a:xfrm>
        </p:spPr>
        <p:txBody>
          <a:bodyPr/>
          <a:lstStyle/>
          <a:p>
            <a:pPr marL="0" indent="0">
              <a:buNone/>
            </a:pPr>
            <a:r>
              <a:rPr lang="en-US" dirty="0"/>
              <a:t>Thus,</a:t>
            </a:r>
            <a:endParaRPr lang="en-IN" dirty="0"/>
          </a:p>
        </p:txBody>
      </p:sp>
      <p:graphicFrame>
        <p:nvGraphicFramePr>
          <p:cNvPr id="24" name="Object 23" descr="absolute value of start expression r sub r times r sub theta end expression = square root of start expression r squared, cosine squared of theta + r squared, sine squared of theta + r squared end expression = square root of start expression 2 r squared end expression = radical 2 r.">
            <a:extLst>
              <a:ext uri="{FF2B5EF4-FFF2-40B4-BE49-F238E27FC236}">
                <a16:creationId xmlns:a16="http://schemas.microsoft.com/office/drawing/2014/main" id="{EE9E8EF4-875E-4319-A66D-E8468642A0C5}"/>
              </a:ext>
            </a:extLst>
          </p:cNvPr>
          <p:cNvGraphicFramePr>
            <a:graphicFrameLocks noChangeAspect="1"/>
          </p:cNvGraphicFramePr>
          <p:nvPr/>
        </p:nvGraphicFramePr>
        <p:xfrm>
          <a:off x="1606257" y="2162273"/>
          <a:ext cx="6105652" cy="513080"/>
        </p:xfrm>
        <a:graphic>
          <a:graphicData uri="http://schemas.openxmlformats.org/presentationml/2006/ole">
            <mc:AlternateContent xmlns:mc="http://schemas.openxmlformats.org/markup-compatibility/2006">
              <mc:Choice xmlns:v="urn:schemas-microsoft-com:vml" Requires="v">
                <p:oleObj spid="_x0000_s107546" name="Equation" r:id="rId3" imgW="6045120" imgH="507960" progId="Equation.DSMT4">
                  <p:embed/>
                </p:oleObj>
              </mc:Choice>
              <mc:Fallback>
                <p:oleObj name="Equation" r:id="rId3" imgW="6045120" imgH="507960" progId="Equation.DSMT4">
                  <p:embed/>
                  <p:pic>
                    <p:nvPicPr>
                      <p:cNvPr id="24" name="Object 23" descr="absolute value of start expression r sub r times r sub theta end expression = square root of start expression r squared, cosine squared of theta + r squared, sine squared of theta + r squared end expression = square root of start expression 2 r squared end expression = radical 2 r.">
                        <a:extLst>
                          <a:ext uri="{FF2B5EF4-FFF2-40B4-BE49-F238E27FC236}">
                            <a16:creationId xmlns:a16="http://schemas.microsoft.com/office/drawing/2014/main" id="{EE9E8EF4-875E-4319-A66D-E8468642A0C5}"/>
                          </a:ext>
                        </a:extLst>
                      </p:cNvPr>
                      <p:cNvPicPr/>
                      <p:nvPr/>
                    </p:nvPicPr>
                    <p:blipFill>
                      <a:blip r:embed="rId4"/>
                      <a:stretch>
                        <a:fillRect/>
                      </a:stretch>
                    </p:blipFill>
                    <p:spPr>
                      <a:xfrm>
                        <a:off x="1606257" y="2162273"/>
                        <a:ext cx="6105652" cy="513080"/>
                      </a:xfrm>
                      <a:prstGeom prst="rect">
                        <a:avLst/>
                      </a:prstGeom>
                    </p:spPr>
                  </p:pic>
                </p:oleObj>
              </mc:Fallback>
            </mc:AlternateContent>
          </a:graphicData>
        </a:graphic>
      </p:graphicFrame>
      <p:sp>
        <p:nvSpPr>
          <p:cNvPr id="26" name="Content Placeholder 25"/>
          <p:cNvSpPr>
            <a:spLocks noGrp="1"/>
          </p:cNvSpPr>
          <p:nvPr>
            <p:ph idx="1"/>
          </p:nvPr>
        </p:nvSpPr>
        <p:spPr>
          <a:xfrm>
            <a:off x="7924800" y="2162273"/>
            <a:ext cx="762000" cy="457200"/>
          </a:xfrm>
        </p:spPr>
        <p:txBody>
          <a:bodyPr/>
          <a:lstStyle/>
          <a:p>
            <a:pPr marL="0" indent="0">
              <a:buNone/>
            </a:pPr>
            <a:r>
              <a:rPr lang="en-US" dirty="0"/>
              <a:t>The</a:t>
            </a:r>
            <a:endParaRPr lang="en-IN" dirty="0"/>
          </a:p>
        </p:txBody>
      </p:sp>
      <p:sp>
        <p:nvSpPr>
          <p:cNvPr id="28" name="Content Placeholder 27"/>
          <p:cNvSpPr>
            <a:spLocks noGrp="1"/>
          </p:cNvSpPr>
          <p:nvPr>
            <p:ph idx="1"/>
          </p:nvPr>
        </p:nvSpPr>
        <p:spPr>
          <a:xfrm>
            <a:off x="453571" y="2793996"/>
            <a:ext cx="3235226" cy="515261"/>
          </a:xfrm>
        </p:spPr>
        <p:txBody>
          <a:bodyPr/>
          <a:lstStyle/>
          <a:p>
            <a:pPr marL="0" indent="0">
              <a:buNone/>
            </a:pPr>
            <a:r>
              <a:rPr lang="en-US" dirty="0"/>
              <a:t>area of the cone is</a:t>
            </a:r>
            <a:endParaRPr lang="en-IN" dirty="0"/>
          </a:p>
        </p:txBody>
      </p:sp>
      <p:graphicFrame>
        <p:nvGraphicFramePr>
          <p:cNvPr id="29" name="Object 28" descr="A = integral of start expression integral of start expression absolute value of start expression r sub r times r sub theta end expression d r d theta end expression from 0 to 1, end expression from 0 to 2 pi">
            <a:extLst>
              <a:ext uri="{FF2B5EF4-FFF2-40B4-BE49-F238E27FC236}">
                <a16:creationId xmlns:a16="http://schemas.microsoft.com/office/drawing/2014/main" id="{1177AA2C-4B58-4F64-83DE-F3E933064B40}"/>
              </a:ext>
            </a:extLst>
          </p:cNvPr>
          <p:cNvGraphicFramePr>
            <a:graphicFrameLocks noChangeAspect="1"/>
          </p:cNvGraphicFramePr>
          <p:nvPr/>
        </p:nvGraphicFramePr>
        <p:xfrm>
          <a:off x="905338" y="3541001"/>
          <a:ext cx="2783459" cy="615696"/>
        </p:xfrm>
        <a:graphic>
          <a:graphicData uri="http://schemas.openxmlformats.org/presentationml/2006/ole">
            <mc:AlternateContent xmlns:mc="http://schemas.openxmlformats.org/markup-compatibility/2006">
              <mc:Choice xmlns:v="urn:schemas-microsoft-com:vml" Requires="v">
                <p:oleObj spid="_x0000_s107547" name="Equation" r:id="rId5" imgW="2755800" imgH="609480" progId="Equation.DSMT4">
                  <p:embed/>
                </p:oleObj>
              </mc:Choice>
              <mc:Fallback>
                <p:oleObj name="Equation" r:id="rId5" imgW="2755800" imgH="609480" progId="Equation.DSMT4">
                  <p:embed/>
                  <p:pic>
                    <p:nvPicPr>
                      <p:cNvPr id="29" name="Object 28" descr="A = integral of start expression integral of start expression absolute value of start expression r sub r times r sub theta end expression d r d theta end expression from 0 to 1, end expression from 0 to 2 pi">
                        <a:extLst>
                          <a:ext uri="{FF2B5EF4-FFF2-40B4-BE49-F238E27FC236}">
                            <a16:creationId xmlns:a16="http://schemas.microsoft.com/office/drawing/2014/main" id="{1177AA2C-4B58-4F64-83DE-F3E933064B40}"/>
                          </a:ext>
                        </a:extLst>
                      </p:cNvPr>
                      <p:cNvPicPr/>
                      <p:nvPr/>
                    </p:nvPicPr>
                    <p:blipFill>
                      <a:blip r:embed="rId6"/>
                      <a:stretch>
                        <a:fillRect/>
                      </a:stretch>
                    </p:blipFill>
                    <p:spPr>
                      <a:xfrm>
                        <a:off x="905338" y="3541001"/>
                        <a:ext cx="2783459" cy="615696"/>
                      </a:xfrm>
                      <a:prstGeom prst="rect">
                        <a:avLst/>
                      </a:prstGeom>
                    </p:spPr>
                  </p:pic>
                </p:oleObj>
              </mc:Fallback>
            </mc:AlternateContent>
          </a:graphicData>
        </a:graphic>
      </p:graphicFrame>
      <p:graphicFrame>
        <p:nvGraphicFramePr>
          <p:cNvPr id="30" name="Object 29" descr="equals integral of start expression integral of start expression radical 2 r d r d theta end expression from 0 to 1 end expression from 0 to 2 pi = integral of start expression start fraction radical 2 over 2 end fraction d theta end expression from 0 to 2 pi = start fraction radical 2 over 2 end fraction left parenthesis 2 pi right parenthesis = pi radical 2, square units.">
            <a:extLst>
              <a:ext uri="{FF2B5EF4-FFF2-40B4-BE49-F238E27FC236}">
                <a16:creationId xmlns:a16="http://schemas.microsoft.com/office/drawing/2014/main" id="{BCE2DAF1-3060-45F4-B01E-9F5A930686F2}"/>
              </a:ext>
            </a:extLst>
          </p:cNvPr>
          <p:cNvGraphicFramePr>
            <a:graphicFrameLocks noChangeAspect="1"/>
          </p:cNvGraphicFramePr>
          <p:nvPr/>
        </p:nvGraphicFramePr>
        <p:xfrm>
          <a:off x="1188357" y="4430001"/>
          <a:ext cx="7531100" cy="787400"/>
        </p:xfrm>
        <a:graphic>
          <a:graphicData uri="http://schemas.openxmlformats.org/presentationml/2006/ole">
            <mc:AlternateContent xmlns:mc="http://schemas.openxmlformats.org/markup-compatibility/2006">
              <mc:Choice xmlns:v="urn:schemas-microsoft-com:vml" Requires="v">
                <p:oleObj spid="_x0000_s107548" name="Equation" r:id="rId7" imgW="7530840" imgH="787320" progId="Equation.DSMT4">
                  <p:embed/>
                </p:oleObj>
              </mc:Choice>
              <mc:Fallback>
                <p:oleObj name="Equation" r:id="rId7" imgW="7530840" imgH="787320" progId="Equation.DSMT4">
                  <p:embed/>
                  <p:pic>
                    <p:nvPicPr>
                      <p:cNvPr id="30" name="Object 29" descr="equals integral of start expression integral of start expression radical 2 r d r d theta end expression from 0 to 1 end expression from 0 to 2 pi = integral of start expression start fraction radical 2 over 2 end fraction d theta end expression from 0 to 2 pi = start fraction radical 2 over 2 end fraction left parenthesis 2 pi right parenthesis = pi radical 2, square units.">
                        <a:extLst>
                          <a:ext uri="{FF2B5EF4-FFF2-40B4-BE49-F238E27FC236}">
                            <a16:creationId xmlns:a16="http://schemas.microsoft.com/office/drawing/2014/main" id="{BCE2DAF1-3060-45F4-B01E-9F5A930686F2}"/>
                          </a:ext>
                        </a:extLst>
                      </p:cNvPr>
                      <p:cNvPicPr/>
                      <p:nvPr/>
                    </p:nvPicPr>
                    <p:blipFill>
                      <a:blip r:embed="rId8"/>
                      <a:stretch>
                        <a:fillRect/>
                      </a:stretch>
                    </p:blipFill>
                    <p:spPr>
                      <a:xfrm>
                        <a:off x="1188357" y="4430001"/>
                        <a:ext cx="7531100" cy="787400"/>
                      </a:xfrm>
                      <a:prstGeom prst="rect">
                        <a:avLst/>
                      </a:prstGeom>
                    </p:spPr>
                  </p:pic>
                </p:oleObj>
              </mc:Fallback>
            </mc:AlternateContent>
          </a:graphicData>
        </a:graphic>
      </p:graphicFrame>
    </p:spTree>
    <p:extLst>
      <p:ext uri="{BB962C8B-B14F-4D97-AF65-F5344CB8AC3E}">
        <p14:creationId xmlns:p14="http://schemas.microsoft.com/office/powerpoint/2010/main" val="411803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(7 of 8)</a:t>
            </a:r>
            <a:endParaRPr lang="en-IN" dirty="0"/>
          </a:p>
        </p:txBody>
      </p:sp>
      <p:sp>
        <p:nvSpPr>
          <p:cNvPr id="3" name="Content Placeholder 2"/>
          <p:cNvSpPr>
            <a:spLocks noGrp="1"/>
          </p:cNvSpPr>
          <p:nvPr>
            <p:ph idx="1"/>
          </p:nvPr>
        </p:nvSpPr>
        <p:spPr>
          <a:xfrm>
            <a:off x="457200" y="1600200"/>
            <a:ext cx="8305800" cy="457199"/>
          </a:xfrm>
        </p:spPr>
        <p:txBody>
          <a:bodyPr/>
          <a:lstStyle/>
          <a:p>
            <a:pPr marL="0" indent="0">
              <a:buNone/>
            </a:pPr>
            <a:r>
              <a:rPr lang="en-US" sz="2600" b="1" dirty="0"/>
              <a:t>Example:</a:t>
            </a:r>
            <a:r>
              <a:rPr lang="en-IN" sz="2600" b="1" dirty="0"/>
              <a:t> </a:t>
            </a:r>
            <a:r>
              <a:rPr lang="en-US" sz="2600" dirty="0"/>
              <a:t>Find the surface area of a sphere of radius </a:t>
            </a:r>
            <a:r>
              <a:rPr lang="en-US" sz="2600" i="1" dirty="0"/>
              <a:t>a</a:t>
            </a:r>
            <a:r>
              <a:rPr lang="en-US" sz="2600" dirty="0"/>
              <a:t>.</a:t>
            </a:r>
            <a:endParaRPr lang="en-IN" sz="2600" dirty="0"/>
          </a:p>
        </p:txBody>
      </p:sp>
      <p:sp>
        <p:nvSpPr>
          <p:cNvPr id="23" name="Content Placeholder 22"/>
          <p:cNvSpPr>
            <a:spLocks noGrp="1"/>
          </p:cNvSpPr>
          <p:nvPr>
            <p:ph idx="1"/>
          </p:nvPr>
        </p:nvSpPr>
        <p:spPr>
          <a:xfrm>
            <a:off x="457200" y="2134490"/>
            <a:ext cx="5943600" cy="474454"/>
          </a:xfrm>
        </p:spPr>
        <p:txBody>
          <a:bodyPr/>
          <a:lstStyle/>
          <a:p>
            <a:pPr marL="0" indent="0">
              <a:buNone/>
            </a:pPr>
            <a:r>
              <a:rPr lang="en-US" sz="2600" b="1" dirty="0"/>
              <a:t>Solution:</a:t>
            </a:r>
            <a:r>
              <a:rPr lang="en-IN" sz="2600" b="1" dirty="0"/>
              <a:t> </a:t>
            </a:r>
            <a:r>
              <a:rPr lang="en-US" sz="2600" dirty="0"/>
              <a:t>We use the parametrization:</a:t>
            </a:r>
          </a:p>
        </p:txBody>
      </p:sp>
      <p:graphicFrame>
        <p:nvGraphicFramePr>
          <p:cNvPr id="24" name="Object 23" descr="r left parenthesis phi, theta right parenthesis = left parenthesis a sine of phi cosine of theta right parenthesis, i + left parenthesis a sine of phi sine of theta right parenthesis, j + left parenthesis a cosine of phi right parenthesis, k,">
            <a:extLst>
              <a:ext uri="{FF2B5EF4-FFF2-40B4-BE49-F238E27FC236}">
                <a16:creationId xmlns:a16="http://schemas.microsoft.com/office/drawing/2014/main" id="{04AC4CE3-BF48-4E5C-B250-C6E38BD56FFF}"/>
              </a:ext>
            </a:extLst>
          </p:cNvPr>
          <p:cNvGraphicFramePr>
            <a:graphicFrameLocks noChangeAspect="1"/>
          </p:cNvGraphicFramePr>
          <p:nvPr/>
        </p:nvGraphicFramePr>
        <p:xfrm>
          <a:off x="1050441" y="2675670"/>
          <a:ext cx="6954219" cy="427131"/>
        </p:xfrm>
        <a:graphic>
          <a:graphicData uri="http://schemas.openxmlformats.org/presentationml/2006/ole">
            <mc:AlternateContent xmlns:mc="http://schemas.openxmlformats.org/markup-compatibility/2006">
              <mc:Choice xmlns:v="urn:schemas-microsoft-com:vml" Requires="v">
                <p:oleObj spid="_x0000_s108586" name="Equation" r:id="rId3" imgW="6616440" imgH="406080" progId="Equation.DSMT4">
                  <p:embed/>
                </p:oleObj>
              </mc:Choice>
              <mc:Fallback>
                <p:oleObj name="Equation" r:id="rId3" imgW="6616440" imgH="406080" progId="Equation.DSMT4">
                  <p:embed/>
                  <p:pic>
                    <p:nvPicPr>
                      <p:cNvPr id="24" name="Object 23" descr="r left parenthesis phi, theta right parenthesis = left parenthesis a sine of phi cosine of theta right parenthesis, i + left parenthesis a sine of phi sine of theta right parenthesis, j + left parenthesis a cosine of phi right parenthesis, k,">
                        <a:extLst>
                          <a:ext uri="{FF2B5EF4-FFF2-40B4-BE49-F238E27FC236}">
                            <a16:creationId xmlns:a16="http://schemas.microsoft.com/office/drawing/2014/main" id="{04AC4CE3-BF48-4E5C-B250-C6E38BD56FFF}"/>
                          </a:ext>
                        </a:extLst>
                      </p:cNvPr>
                      <p:cNvPicPr/>
                      <p:nvPr/>
                    </p:nvPicPr>
                    <p:blipFill>
                      <a:blip r:embed="rId4"/>
                      <a:stretch>
                        <a:fillRect/>
                      </a:stretch>
                    </p:blipFill>
                    <p:spPr>
                      <a:xfrm>
                        <a:off x="1050441" y="2675670"/>
                        <a:ext cx="6954219" cy="427131"/>
                      </a:xfrm>
                      <a:prstGeom prst="rect">
                        <a:avLst/>
                      </a:prstGeom>
                    </p:spPr>
                  </p:pic>
                </p:oleObj>
              </mc:Fallback>
            </mc:AlternateContent>
          </a:graphicData>
        </a:graphic>
      </p:graphicFrame>
      <p:graphicFrame>
        <p:nvGraphicFramePr>
          <p:cNvPr id="25" name="Object 24" descr="0 is less than or equal to phi and phi is less than or equal to pi, 0 is less than or equal to theta and theta is less than or equal to 2 pi.">
            <a:extLst>
              <a:ext uri="{FF2B5EF4-FFF2-40B4-BE49-F238E27FC236}">
                <a16:creationId xmlns:a16="http://schemas.microsoft.com/office/drawing/2014/main" id="{85A101E3-DF24-481F-8693-4A559C68DCC5}"/>
              </a:ext>
            </a:extLst>
          </p:cNvPr>
          <p:cNvGraphicFramePr>
            <a:graphicFrameLocks noChangeAspect="1"/>
          </p:cNvGraphicFramePr>
          <p:nvPr/>
        </p:nvGraphicFramePr>
        <p:xfrm>
          <a:off x="3090391" y="3184641"/>
          <a:ext cx="2963218" cy="387088"/>
        </p:xfrm>
        <a:graphic>
          <a:graphicData uri="http://schemas.openxmlformats.org/presentationml/2006/ole">
            <mc:AlternateContent xmlns:mc="http://schemas.openxmlformats.org/markup-compatibility/2006">
              <mc:Choice xmlns:v="urn:schemas-microsoft-com:vml" Requires="v">
                <p:oleObj spid="_x0000_s108587" name="Equation" r:id="rId5" imgW="2819160" imgH="368280" progId="Equation.DSMT4">
                  <p:embed/>
                </p:oleObj>
              </mc:Choice>
              <mc:Fallback>
                <p:oleObj name="Equation" r:id="rId5" imgW="2819160" imgH="368280" progId="Equation.DSMT4">
                  <p:embed/>
                  <p:pic>
                    <p:nvPicPr>
                      <p:cNvPr id="25" name="Object 24" descr="0 is less than or equal to phi and phi is less than or equal to pi, 0 is less than or equal to theta and theta is less than or equal to 2 pi.">
                        <a:extLst>
                          <a:ext uri="{FF2B5EF4-FFF2-40B4-BE49-F238E27FC236}">
                            <a16:creationId xmlns:a16="http://schemas.microsoft.com/office/drawing/2014/main" id="{85A101E3-DF24-481F-8693-4A559C68DCC5}"/>
                          </a:ext>
                        </a:extLst>
                      </p:cNvPr>
                      <p:cNvPicPr/>
                      <p:nvPr/>
                    </p:nvPicPr>
                    <p:blipFill>
                      <a:blip r:embed="rId6"/>
                      <a:stretch>
                        <a:fillRect/>
                      </a:stretch>
                    </p:blipFill>
                    <p:spPr>
                      <a:xfrm>
                        <a:off x="3090391" y="3184641"/>
                        <a:ext cx="2963218" cy="387088"/>
                      </a:xfrm>
                      <a:prstGeom prst="rect">
                        <a:avLst/>
                      </a:prstGeom>
                    </p:spPr>
                  </p:pic>
                </p:oleObj>
              </mc:Fallback>
            </mc:AlternateContent>
          </a:graphicData>
        </a:graphic>
      </p:graphicFrame>
      <p:sp>
        <p:nvSpPr>
          <p:cNvPr id="27" name="Content Placeholder 26"/>
          <p:cNvSpPr>
            <a:spLocks noGrp="1"/>
          </p:cNvSpPr>
          <p:nvPr>
            <p:ph idx="1"/>
          </p:nvPr>
        </p:nvSpPr>
        <p:spPr>
          <a:xfrm>
            <a:off x="457200" y="3663934"/>
            <a:ext cx="685800" cy="489425"/>
          </a:xfrm>
        </p:spPr>
        <p:txBody>
          <a:bodyPr/>
          <a:lstStyle/>
          <a:p>
            <a:pPr marL="0" indent="0">
              <a:buNone/>
            </a:pPr>
            <a:r>
              <a:rPr lang="en-US" sz="2600" dirty="0"/>
              <a:t>For</a:t>
            </a:r>
            <a:endParaRPr lang="en-IN" sz="2600" dirty="0"/>
          </a:p>
        </p:txBody>
      </p:sp>
      <p:graphicFrame>
        <p:nvGraphicFramePr>
          <p:cNvPr id="28" name="Object 27" descr="r sub phi times r sub theta,"/>
          <p:cNvGraphicFramePr>
            <a:graphicFrameLocks noChangeAspect="1"/>
          </p:cNvGraphicFramePr>
          <p:nvPr/>
        </p:nvGraphicFramePr>
        <p:xfrm>
          <a:off x="1229266" y="3620385"/>
          <a:ext cx="1048483" cy="531627"/>
        </p:xfrm>
        <a:graphic>
          <a:graphicData uri="http://schemas.openxmlformats.org/presentationml/2006/ole">
            <mc:AlternateContent xmlns:mc="http://schemas.openxmlformats.org/markup-compatibility/2006">
              <mc:Choice xmlns:v="urn:schemas-microsoft-com:vml" Requires="v">
                <p:oleObj spid="_x0000_s108588" name="Equation" r:id="rId7" imgW="901440" imgH="457200" progId="Equation.DSMT4">
                  <p:embed/>
                </p:oleObj>
              </mc:Choice>
              <mc:Fallback>
                <p:oleObj name="Equation" r:id="rId7" imgW="901440" imgH="457200" progId="Equation.DSMT4">
                  <p:embed/>
                  <p:pic>
                    <p:nvPicPr>
                      <p:cNvPr id="28" name="Object 27" descr="r sub phi times r sub theta,"/>
                      <p:cNvPicPr/>
                      <p:nvPr/>
                    </p:nvPicPr>
                    <p:blipFill>
                      <a:blip r:embed="rId8"/>
                      <a:stretch>
                        <a:fillRect/>
                      </a:stretch>
                    </p:blipFill>
                    <p:spPr>
                      <a:xfrm>
                        <a:off x="1229266" y="3620385"/>
                        <a:ext cx="1048483" cy="531627"/>
                      </a:xfrm>
                      <a:prstGeom prst="rect">
                        <a:avLst/>
                      </a:prstGeom>
                    </p:spPr>
                  </p:pic>
                </p:oleObj>
              </mc:Fallback>
            </mc:AlternateContent>
          </a:graphicData>
        </a:graphic>
      </p:graphicFrame>
      <p:sp>
        <p:nvSpPr>
          <p:cNvPr id="30" name="Content Placeholder 29"/>
          <p:cNvSpPr>
            <a:spLocks noGrp="1"/>
          </p:cNvSpPr>
          <p:nvPr>
            <p:ph idx="1"/>
          </p:nvPr>
        </p:nvSpPr>
        <p:spPr>
          <a:xfrm>
            <a:off x="2364015" y="3683001"/>
            <a:ext cx="1328057" cy="469011"/>
          </a:xfrm>
        </p:spPr>
        <p:txBody>
          <a:bodyPr/>
          <a:lstStyle/>
          <a:p>
            <a:pPr marL="0" indent="0">
              <a:buNone/>
            </a:pPr>
            <a:r>
              <a:rPr lang="en-US" sz="2600" dirty="0"/>
              <a:t>we get</a:t>
            </a:r>
            <a:endParaRPr lang="en-IN" sz="2600" dirty="0"/>
          </a:p>
        </p:txBody>
      </p:sp>
      <p:graphicFrame>
        <p:nvGraphicFramePr>
          <p:cNvPr id="31" name="Object 30" descr="r sub phi times r sub theta = absolute value of start expression set of, i j k, a cosine of phi cosine of theta a cosine of phi sine of theta minus a sine of phi, negative a sine of phi sine of theta a sine of phi cosine of theta 0, end expression">
            <a:extLst>
              <a:ext uri="{FF2B5EF4-FFF2-40B4-BE49-F238E27FC236}">
                <a16:creationId xmlns:a16="http://schemas.microsoft.com/office/drawing/2014/main" id="{449577BF-D929-469B-BF8B-02B850C2CBD6}"/>
              </a:ext>
            </a:extLst>
          </p:cNvPr>
          <p:cNvGraphicFramePr>
            <a:graphicFrameLocks noChangeAspect="1"/>
          </p:cNvGraphicFramePr>
          <p:nvPr/>
        </p:nvGraphicFramePr>
        <p:xfrm>
          <a:off x="981354" y="4216951"/>
          <a:ext cx="5913422" cy="1387508"/>
        </p:xfrm>
        <a:graphic>
          <a:graphicData uri="http://schemas.openxmlformats.org/presentationml/2006/ole">
            <mc:AlternateContent xmlns:mc="http://schemas.openxmlformats.org/markup-compatibility/2006">
              <mc:Choice xmlns:v="urn:schemas-microsoft-com:vml" Requires="v">
                <p:oleObj spid="_x0000_s108589" name="Equation" r:id="rId9" imgW="5626080" imgH="1320480" progId="Equation.DSMT4">
                  <p:embed/>
                </p:oleObj>
              </mc:Choice>
              <mc:Fallback>
                <p:oleObj name="Equation" r:id="rId9" imgW="5626080" imgH="1320480" progId="Equation.DSMT4">
                  <p:embed/>
                  <p:pic>
                    <p:nvPicPr>
                      <p:cNvPr id="31" name="Object 30" descr="r sub phi times r sub theta = absolute value of start expression set of, i j k, a cosine of phi cosine of theta a cosine of phi sine of theta minus a sine of phi, negative a sine of phi sine of theta a sine of phi cosine of theta 0, end expression">
                        <a:extLst>
                          <a:ext uri="{FF2B5EF4-FFF2-40B4-BE49-F238E27FC236}">
                            <a16:creationId xmlns:a16="http://schemas.microsoft.com/office/drawing/2014/main" id="{449577BF-D929-469B-BF8B-02B850C2CBD6}"/>
                          </a:ext>
                        </a:extLst>
                      </p:cNvPr>
                      <p:cNvPicPr/>
                      <p:nvPr/>
                    </p:nvPicPr>
                    <p:blipFill>
                      <a:blip r:embed="rId10"/>
                      <a:stretch>
                        <a:fillRect/>
                      </a:stretch>
                    </p:blipFill>
                    <p:spPr>
                      <a:xfrm>
                        <a:off x="981354" y="4216951"/>
                        <a:ext cx="5913422" cy="1387508"/>
                      </a:xfrm>
                      <a:prstGeom prst="rect">
                        <a:avLst/>
                      </a:prstGeom>
                    </p:spPr>
                  </p:pic>
                </p:oleObj>
              </mc:Fallback>
            </mc:AlternateContent>
          </a:graphicData>
        </a:graphic>
      </p:graphicFrame>
      <p:graphicFrame>
        <p:nvGraphicFramePr>
          <p:cNvPr id="32" name="Object 31" descr="equals left parenthesis a squared, sine squared of phi cosine of theta right parenthesis, i + left parenthesis a squared, sine squared of phi sine of theta right parenthesis, j + left parenthesis a squared sine of phi cosine of phi right parenthesis, k.">
            <a:extLst>
              <a:ext uri="{FF2B5EF4-FFF2-40B4-BE49-F238E27FC236}">
                <a16:creationId xmlns:a16="http://schemas.microsoft.com/office/drawing/2014/main" id="{7E1C4431-84FB-42C3-B2BE-ADBF0BF6BBCD}"/>
              </a:ext>
            </a:extLst>
          </p:cNvPr>
          <p:cNvGraphicFramePr>
            <a:graphicFrameLocks noChangeAspect="1"/>
          </p:cNvGraphicFramePr>
          <p:nvPr/>
        </p:nvGraphicFramePr>
        <p:xfrm>
          <a:off x="990600" y="5720297"/>
          <a:ext cx="7131883" cy="525356"/>
        </p:xfrm>
        <a:graphic>
          <a:graphicData uri="http://schemas.openxmlformats.org/presentationml/2006/ole">
            <mc:AlternateContent xmlns:mc="http://schemas.openxmlformats.org/markup-compatibility/2006">
              <mc:Choice xmlns:v="urn:schemas-microsoft-com:vml" Requires="v">
                <p:oleObj spid="_x0000_s108590" name="Equation" r:id="rId11" imgW="6921360" imgH="507960" progId="Equation.DSMT4">
                  <p:embed/>
                </p:oleObj>
              </mc:Choice>
              <mc:Fallback>
                <p:oleObj name="Equation" r:id="rId11" imgW="6921360" imgH="507960" progId="Equation.DSMT4">
                  <p:embed/>
                  <p:pic>
                    <p:nvPicPr>
                      <p:cNvPr id="32" name="Object 31" descr="equals left parenthesis a squared, sine squared of phi cosine of theta right parenthesis, i + left parenthesis a squared, sine squared of phi sine of theta right parenthesis, j + left parenthesis a squared sine of phi cosine of phi right parenthesis, k.">
                        <a:extLst>
                          <a:ext uri="{FF2B5EF4-FFF2-40B4-BE49-F238E27FC236}">
                            <a16:creationId xmlns:a16="http://schemas.microsoft.com/office/drawing/2014/main" id="{7E1C4431-84FB-42C3-B2BE-ADBF0BF6BBCD}"/>
                          </a:ext>
                        </a:extLst>
                      </p:cNvPr>
                      <p:cNvPicPr/>
                      <p:nvPr/>
                    </p:nvPicPr>
                    <p:blipFill>
                      <a:blip r:embed="rId12"/>
                      <a:stretch>
                        <a:fillRect/>
                      </a:stretch>
                    </p:blipFill>
                    <p:spPr>
                      <a:xfrm>
                        <a:off x="990600" y="5720297"/>
                        <a:ext cx="7131883" cy="525356"/>
                      </a:xfrm>
                      <a:prstGeom prst="rect">
                        <a:avLst/>
                      </a:prstGeom>
                    </p:spPr>
                  </p:pic>
                </p:oleObj>
              </mc:Fallback>
            </mc:AlternateContent>
          </a:graphicData>
        </a:graphic>
      </p:graphicFrame>
    </p:spTree>
    <p:extLst>
      <p:ext uri="{BB962C8B-B14F-4D97-AF65-F5344CB8AC3E}">
        <p14:creationId xmlns:p14="http://schemas.microsoft.com/office/powerpoint/2010/main" val="69994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(8 of 8)</a:t>
            </a:r>
            <a:endParaRPr lang="en-IN" dirty="0"/>
          </a:p>
        </p:txBody>
      </p:sp>
      <p:sp>
        <p:nvSpPr>
          <p:cNvPr id="3" name="Content Placeholder 2"/>
          <p:cNvSpPr>
            <a:spLocks noGrp="1"/>
          </p:cNvSpPr>
          <p:nvPr>
            <p:ph idx="1"/>
          </p:nvPr>
        </p:nvSpPr>
        <p:spPr>
          <a:xfrm>
            <a:off x="457200" y="1600200"/>
            <a:ext cx="3810000" cy="457199"/>
          </a:xfrm>
        </p:spPr>
        <p:txBody>
          <a:bodyPr/>
          <a:lstStyle/>
          <a:p>
            <a:pPr marL="0" indent="0">
              <a:buNone/>
            </a:pPr>
            <a:r>
              <a:rPr lang="en-US" sz="2600" b="1" dirty="0"/>
              <a:t>Solution (concluded):</a:t>
            </a:r>
          </a:p>
        </p:txBody>
      </p:sp>
      <p:sp>
        <p:nvSpPr>
          <p:cNvPr id="4" name="Content Placeholder 3"/>
          <p:cNvSpPr>
            <a:spLocks noGrp="1"/>
          </p:cNvSpPr>
          <p:nvPr>
            <p:ph idx="13"/>
          </p:nvPr>
        </p:nvSpPr>
        <p:spPr>
          <a:xfrm>
            <a:off x="457200" y="2105463"/>
            <a:ext cx="1066800" cy="474450"/>
          </a:xfrm>
        </p:spPr>
        <p:txBody>
          <a:bodyPr/>
          <a:lstStyle/>
          <a:p>
            <a:pPr marL="0" indent="0">
              <a:buNone/>
            </a:pPr>
            <a:r>
              <a:rPr lang="en-US" sz="2600" dirty="0"/>
              <a:t>Thus,</a:t>
            </a:r>
          </a:p>
        </p:txBody>
      </p:sp>
      <p:graphicFrame>
        <p:nvGraphicFramePr>
          <p:cNvPr id="22" name="Object 21" descr="absolute value of start expression r sub phi + r sub theta end expression = square root of start expression a to the fourth power, sine of to the fourth power phi cosine squared of theta + a to the fourth power, sine of to the fourth power phi sine squared of theta + a to the fourth power, sine squared of phi cosine squared of phi end expression">
            <a:extLst>
              <a:ext uri="{FF2B5EF4-FFF2-40B4-BE49-F238E27FC236}">
                <a16:creationId xmlns:a16="http://schemas.microsoft.com/office/drawing/2014/main" id="{B7D82DC7-FAC4-4DED-85B7-5F16D4BE2102}"/>
              </a:ext>
            </a:extLst>
          </p:cNvPr>
          <p:cNvGraphicFramePr>
            <a:graphicFrameLocks noChangeAspect="1"/>
          </p:cNvGraphicFramePr>
          <p:nvPr/>
        </p:nvGraphicFramePr>
        <p:xfrm>
          <a:off x="609600" y="2643389"/>
          <a:ext cx="7366332" cy="547261"/>
        </p:xfrm>
        <a:graphic>
          <a:graphicData uri="http://schemas.openxmlformats.org/presentationml/2006/ole">
            <mc:AlternateContent xmlns:mc="http://schemas.openxmlformats.org/markup-compatibility/2006">
              <mc:Choice xmlns:v="urn:schemas-microsoft-com:vml" Requires="v">
                <p:oleObj spid="_x0000_s109618" name="Equation" r:id="rId3" imgW="7365960" imgH="545760" progId="Equation.DSMT4">
                  <p:embed/>
                </p:oleObj>
              </mc:Choice>
              <mc:Fallback>
                <p:oleObj name="Equation" r:id="rId3" imgW="7365960" imgH="545760" progId="Equation.DSMT4">
                  <p:embed/>
                  <p:pic>
                    <p:nvPicPr>
                      <p:cNvPr id="22" name="Object 21" descr="absolute value of start expression r sub phi + r sub theta end expression = square root of start expression a to the fourth power, sine of to the fourth power phi cosine squared of theta + a to the fourth power, sine of to the fourth power phi sine squared of theta + a to the fourth power, sine squared of phi cosine squared of phi end expression">
                        <a:extLst>
                          <a:ext uri="{FF2B5EF4-FFF2-40B4-BE49-F238E27FC236}">
                            <a16:creationId xmlns:a16="http://schemas.microsoft.com/office/drawing/2014/main" id="{B7D82DC7-FAC4-4DED-85B7-5F16D4BE2102}"/>
                          </a:ext>
                        </a:extLst>
                      </p:cNvPr>
                      <p:cNvPicPr/>
                      <p:nvPr/>
                    </p:nvPicPr>
                    <p:blipFill>
                      <a:blip r:embed="rId4"/>
                      <a:stretch>
                        <a:fillRect/>
                      </a:stretch>
                    </p:blipFill>
                    <p:spPr>
                      <a:xfrm>
                        <a:off x="609600" y="2643389"/>
                        <a:ext cx="7366332" cy="547261"/>
                      </a:xfrm>
                      <a:prstGeom prst="rect">
                        <a:avLst/>
                      </a:prstGeom>
                    </p:spPr>
                  </p:pic>
                </p:oleObj>
              </mc:Fallback>
            </mc:AlternateContent>
          </a:graphicData>
        </a:graphic>
      </p:graphicFrame>
      <p:graphicFrame>
        <p:nvGraphicFramePr>
          <p:cNvPr id="23" name="Object 22" descr="equals square root of start expression a to the fourth power, sine of to the fourth power phi + a to the fourth power, sine squared of phi cosine squared of phi end expression = square root of start expression a to the fourth power, sine squared of phi left parenthesis sine squared of phi + cosine squared of phi right parenthesis end expression ">
            <a:extLst>
              <a:ext uri="{FF2B5EF4-FFF2-40B4-BE49-F238E27FC236}">
                <a16:creationId xmlns:a16="http://schemas.microsoft.com/office/drawing/2014/main" id="{02A3C57B-3A8F-4FEB-BB12-D6158BA93227}"/>
              </a:ext>
            </a:extLst>
          </p:cNvPr>
          <p:cNvGraphicFramePr>
            <a:graphicFrameLocks noChangeAspect="1"/>
          </p:cNvGraphicFramePr>
          <p:nvPr/>
        </p:nvGraphicFramePr>
        <p:xfrm>
          <a:off x="1531620" y="3257154"/>
          <a:ext cx="7007609" cy="572288"/>
        </p:xfrm>
        <a:graphic>
          <a:graphicData uri="http://schemas.openxmlformats.org/presentationml/2006/ole">
            <mc:AlternateContent xmlns:mc="http://schemas.openxmlformats.org/markup-compatibility/2006">
              <mc:Choice xmlns:v="urn:schemas-microsoft-com:vml" Requires="v">
                <p:oleObj spid="_x0000_s109619" name="Equation" r:id="rId5" imgW="7149960" imgH="583920" progId="Equation.DSMT4">
                  <p:embed/>
                </p:oleObj>
              </mc:Choice>
              <mc:Fallback>
                <p:oleObj name="Equation" r:id="rId5" imgW="7149960" imgH="583920" progId="Equation.DSMT4">
                  <p:embed/>
                  <p:pic>
                    <p:nvPicPr>
                      <p:cNvPr id="23" name="Object 22" descr="equals square root of start expression a to the fourth power, sine of to the fourth power phi + a to the fourth power, sine squared of phi cosine squared of phi end expression = square root of start expression a to the fourth power, sine squared of phi left parenthesis sine squared of phi + cosine squared of phi right parenthesis end expression ">
                        <a:extLst>
                          <a:ext uri="{FF2B5EF4-FFF2-40B4-BE49-F238E27FC236}">
                            <a16:creationId xmlns:a16="http://schemas.microsoft.com/office/drawing/2014/main" id="{02A3C57B-3A8F-4FEB-BB12-D6158BA93227}"/>
                          </a:ext>
                        </a:extLst>
                      </p:cNvPr>
                      <p:cNvPicPr/>
                      <p:nvPr/>
                    </p:nvPicPr>
                    <p:blipFill>
                      <a:blip r:embed="rId6"/>
                      <a:stretch>
                        <a:fillRect/>
                      </a:stretch>
                    </p:blipFill>
                    <p:spPr>
                      <a:xfrm>
                        <a:off x="1531620" y="3257154"/>
                        <a:ext cx="7007609" cy="572288"/>
                      </a:xfrm>
                      <a:prstGeom prst="rect">
                        <a:avLst/>
                      </a:prstGeom>
                    </p:spPr>
                  </p:pic>
                </p:oleObj>
              </mc:Fallback>
            </mc:AlternateContent>
          </a:graphicData>
        </a:graphic>
      </p:graphicFrame>
      <p:graphicFrame>
        <p:nvGraphicFramePr>
          <p:cNvPr id="24" name="Object 23" descr="equals a squared square root of sine squared of phi = a squared sine of phi,">
            <a:extLst>
              <a:ext uri="{FF2B5EF4-FFF2-40B4-BE49-F238E27FC236}">
                <a16:creationId xmlns:a16="http://schemas.microsoft.com/office/drawing/2014/main" id="{30CC0557-BE07-412B-B117-4AD85C0ABAE9}"/>
              </a:ext>
            </a:extLst>
          </p:cNvPr>
          <p:cNvGraphicFramePr>
            <a:graphicFrameLocks noChangeAspect="1"/>
          </p:cNvGraphicFramePr>
          <p:nvPr/>
        </p:nvGraphicFramePr>
        <p:xfrm>
          <a:off x="1560648" y="3886472"/>
          <a:ext cx="2741188" cy="477822"/>
        </p:xfrm>
        <a:graphic>
          <a:graphicData uri="http://schemas.openxmlformats.org/presentationml/2006/ole">
            <mc:AlternateContent xmlns:mc="http://schemas.openxmlformats.org/markup-compatibility/2006">
              <mc:Choice xmlns:v="urn:schemas-microsoft-com:vml" Requires="v">
                <p:oleObj spid="_x0000_s109620" name="Equation" r:id="rId7" imgW="2768400" imgH="482400" progId="Equation.DSMT4">
                  <p:embed/>
                </p:oleObj>
              </mc:Choice>
              <mc:Fallback>
                <p:oleObj name="Equation" r:id="rId7" imgW="2768400" imgH="482400" progId="Equation.DSMT4">
                  <p:embed/>
                  <p:pic>
                    <p:nvPicPr>
                      <p:cNvPr id="24" name="Object 23" descr="equals a squared square root of sine squared of phi = a squared sine of phi,">
                        <a:extLst>
                          <a:ext uri="{FF2B5EF4-FFF2-40B4-BE49-F238E27FC236}">
                            <a16:creationId xmlns:a16="http://schemas.microsoft.com/office/drawing/2014/main" id="{30CC0557-BE07-412B-B117-4AD85C0ABAE9}"/>
                          </a:ext>
                        </a:extLst>
                      </p:cNvPr>
                      <p:cNvPicPr/>
                      <p:nvPr/>
                    </p:nvPicPr>
                    <p:blipFill>
                      <a:blip r:embed="rId8"/>
                      <a:stretch>
                        <a:fillRect/>
                      </a:stretch>
                    </p:blipFill>
                    <p:spPr>
                      <a:xfrm>
                        <a:off x="1560648" y="3886472"/>
                        <a:ext cx="2741188" cy="477822"/>
                      </a:xfrm>
                      <a:prstGeom prst="rect">
                        <a:avLst/>
                      </a:prstGeom>
                    </p:spPr>
                  </p:pic>
                </p:oleObj>
              </mc:Fallback>
            </mc:AlternateContent>
          </a:graphicData>
        </a:graphic>
      </p:graphicFrame>
      <p:sp>
        <p:nvSpPr>
          <p:cNvPr id="26" name="Content Placeholder 25"/>
          <p:cNvSpPr>
            <a:spLocks noGrp="1"/>
          </p:cNvSpPr>
          <p:nvPr>
            <p:ph idx="13"/>
          </p:nvPr>
        </p:nvSpPr>
        <p:spPr>
          <a:xfrm>
            <a:off x="457199" y="4422350"/>
            <a:ext cx="1045191" cy="457200"/>
          </a:xfrm>
        </p:spPr>
        <p:txBody>
          <a:bodyPr/>
          <a:lstStyle/>
          <a:p>
            <a:pPr marL="0" indent="0">
              <a:buNone/>
            </a:pPr>
            <a:r>
              <a:rPr lang="en-US" sz="2600" dirty="0"/>
              <a:t>Since</a:t>
            </a:r>
            <a:endParaRPr lang="en-IN" sz="2600" dirty="0"/>
          </a:p>
        </p:txBody>
      </p:sp>
      <p:graphicFrame>
        <p:nvGraphicFramePr>
          <p:cNvPr id="27" name="Object 26" descr="sine of phi is greater than or equal to 0 for 0 is less than or equal to phi and phi is less than or equal to pi."/>
          <p:cNvGraphicFramePr>
            <a:graphicFrameLocks noChangeAspect="1"/>
          </p:cNvGraphicFramePr>
          <p:nvPr/>
        </p:nvGraphicFramePr>
        <p:xfrm>
          <a:off x="1557338" y="4467225"/>
          <a:ext cx="2973387" cy="368300"/>
        </p:xfrm>
        <a:graphic>
          <a:graphicData uri="http://schemas.openxmlformats.org/presentationml/2006/ole">
            <mc:AlternateContent xmlns:mc="http://schemas.openxmlformats.org/markup-compatibility/2006">
              <mc:Choice xmlns:v="urn:schemas-microsoft-com:vml" Requires="v">
                <p:oleObj spid="_x0000_s109621" name="Equation" r:id="rId9" imgW="3174840" imgH="393480" progId="Equation.DSMT4">
                  <p:embed/>
                </p:oleObj>
              </mc:Choice>
              <mc:Fallback>
                <p:oleObj name="Equation" r:id="rId9" imgW="3174840" imgH="393480" progId="Equation.DSMT4">
                  <p:embed/>
                  <p:pic>
                    <p:nvPicPr>
                      <p:cNvPr id="27" name="Object 26" descr="sine of phi is greater than or equal to 0 for 0 is less than or equal to phi and phi is less than or equal to pi."/>
                      <p:cNvPicPr/>
                      <p:nvPr/>
                    </p:nvPicPr>
                    <p:blipFill>
                      <a:blip r:embed="rId10"/>
                      <a:stretch>
                        <a:fillRect/>
                      </a:stretch>
                    </p:blipFill>
                    <p:spPr>
                      <a:xfrm>
                        <a:off x="1557338" y="4467225"/>
                        <a:ext cx="2973387" cy="368300"/>
                      </a:xfrm>
                      <a:prstGeom prst="rect">
                        <a:avLst/>
                      </a:prstGeom>
                    </p:spPr>
                  </p:pic>
                </p:oleObj>
              </mc:Fallback>
            </mc:AlternateContent>
          </a:graphicData>
        </a:graphic>
      </p:graphicFrame>
      <p:sp>
        <p:nvSpPr>
          <p:cNvPr id="29" name="Content Placeholder 28"/>
          <p:cNvSpPr>
            <a:spLocks noGrp="1"/>
          </p:cNvSpPr>
          <p:nvPr>
            <p:ph idx="13"/>
          </p:nvPr>
        </p:nvSpPr>
        <p:spPr>
          <a:xfrm>
            <a:off x="4676368" y="4466572"/>
            <a:ext cx="4010432" cy="453722"/>
          </a:xfrm>
        </p:spPr>
        <p:txBody>
          <a:bodyPr/>
          <a:lstStyle/>
          <a:p>
            <a:pPr marL="0" indent="0">
              <a:buNone/>
            </a:pPr>
            <a:r>
              <a:rPr lang="en-US" sz="2600" dirty="0"/>
              <a:t>Therefore, the area of the</a:t>
            </a:r>
            <a:endParaRPr lang="en-IN" sz="2600" dirty="0"/>
          </a:p>
        </p:txBody>
      </p:sp>
      <p:sp>
        <p:nvSpPr>
          <p:cNvPr id="31" name="Content Placeholder 30"/>
          <p:cNvSpPr>
            <a:spLocks noGrp="1"/>
          </p:cNvSpPr>
          <p:nvPr>
            <p:ph idx="13"/>
          </p:nvPr>
        </p:nvSpPr>
        <p:spPr>
          <a:xfrm>
            <a:off x="457200" y="4977834"/>
            <a:ext cx="1447800" cy="480107"/>
          </a:xfrm>
        </p:spPr>
        <p:txBody>
          <a:bodyPr/>
          <a:lstStyle/>
          <a:p>
            <a:pPr marL="0" indent="0">
              <a:buNone/>
            </a:pPr>
            <a:r>
              <a:rPr lang="en-US" sz="2600" dirty="0"/>
              <a:t>sphere is</a:t>
            </a:r>
            <a:endParaRPr lang="en-US" sz="2600" b="1" dirty="0"/>
          </a:p>
        </p:txBody>
      </p:sp>
      <p:graphicFrame>
        <p:nvGraphicFramePr>
          <p:cNvPr id="32" name="Object 31" descr="A = integral of start expression integral of start expression a squared sine of phi d phi d theta end expression from 0 to pi, end expression from 0 to 2 pi">
            <a:extLst>
              <a:ext uri="{FF2B5EF4-FFF2-40B4-BE49-F238E27FC236}">
                <a16:creationId xmlns:a16="http://schemas.microsoft.com/office/drawing/2014/main" id="{9F64BD53-FAD5-4E95-9F87-714697B0236F}"/>
              </a:ext>
            </a:extLst>
          </p:cNvPr>
          <p:cNvGraphicFramePr>
            <a:graphicFrameLocks noChangeAspect="1"/>
          </p:cNvGraphicFramePr>
          <p:nvPr/>
        </p:nvGraphicFramePr>
        <p:xfrm>
          <a:off x="2085290" y="4982660"/>
          <a:ext cx="3096310" cy="621853"/>
        </p:xfrm>
        <a:graphic>
          <a:graphicData uri="http://schemas.openxmlformats.org/presentationml/2006/ole">
            <mc:AlternateContent xmlns:mc="http://schemas.openxmlformats.org/markup-compatibility/2006">
              <mc:Choice xmlns:v="urn:schemas-microsoft-com:vml" Requires="v">
                <p:oleObj spid="_x0000_s109622" name="Equation" r:id="rId11" imgW="3035160" imgH="609480" progId="Equation.DSMT4">
                  <p:embed/>
                </p:oleObj>
              </mc:Choice>
              <mc:Fallback>
                <p:oleObj name="Equation" r:id="rId11" imgW="3035160" imgH="609480" progId="Equation.DSMT4">
                  <p:embed/>
                  <p:pic>
                    <p:nvPicPr>
                      <p:cNvPr id="32" name="Object 31" descr="A = integral of start expression integral of start expression a squared sine of phi d phi d theta end expression from 0 to pi, end expression from 0 to 2 pi">
                        <a:extLst>
                          <a:ext uri="{FF2B5EF4-FFF2-40B4-BE49-F238E27FC236}">
                            <a16:creationId xmlns:a16="http://schemas.microsoft.com/office/drawing/2014/main" id="{9F64BD53-FAD5-4E95-9F87-714697B0236F}"/>
                          </a:ext>
                        </a:extLst>
                      </p:cNvPr>
                      <p:cNvPicPr/>
                      <p:nvPr/>
                    </p:nvPicPr>
                    <p:blipFill>
                      <a:blip r:embed="rId12"/>
                      <a:stretch>
                        <a:fillRect/>
                      </a:stretch>
                    </p:blipFill>
                    <p:spPr>
                      <a:xfrm>
                        <a:off x="2085290" y="4982660"/>
                        <a:ext cx="3096310" cy="621853"/>
                      </a:xfrm>
                      <a:prstGeom prst="rect">
                        <a:avLst/>
                      </a:prstGeom>
                    </p:spPr>
                  </p:pic>
                </p:oleObj>
              </mc:Fallback>
            </mc:AlternateContent>
          </a:graphicData>
        </a:graphic>
      </p:graphicFrame>
      <p:graphicFrame>
        <p:nvGraphicFramePr>
          <p:cNvPr id="33" name="Object 32" descr="equals integral of start expression left bracket negative a squared cosine of phi right bracket from 0 to pi d theta end expression from 0 to 2 pi = integral of start expression 2 a squared d theta end expression from 0 to 2 pi = 4 pi a squared square units.">
            <a:extLst>
              <a:ext uri="{FF2B5EF4-FFF2-40B4-BE49-F238E27FC236}">
                <a16:creationId xmlns:a16="http://schemas.microsoft.com/office/drawing/2014/main" id="{5081749C-F528-4C46-B2C1-904A6FB6B37F}"/>
              </a:ext>
            </a:extLst>
          </p:cNvPr>
          <p:cNvGraphicFramePr>
            <a:graphicFrameLocks noChangeAspect="1"/>
          </p:cNvGraphicFramePr>
          <p:nvPr/>
        </p:nvGraphicFramePr>
        <p:xfrm>
          <a:off x="2386319" y="5671017"/>
          <a:ext cx="6376681" cy="637669"/>
        </p:xfrm>
        <a:graphic>
          <a:graphicData uri="http://schemas.openxmlformats.org/presentationml/2006/ole">
            <mc:AlternateContent xmlns:mc="http://schemas.openxmlformats.org/markup-compatibility/2006">
              <mc:Choice xmlns:v="urn:schemas-microsoft-com:vml" Requires="v">
                <p:oleObj spid="_x0000_s109623" name="Equation" r:id="rId13" imgW="6984720" imgH="698400" progId="Equation.DSMT4">
                  <p:embed/>
                </p:oleObj>
              </mc:Choice>
              <mc:Fallback>
                <p:oleObj name="Equation" r:id="rId13" imgW="6984720" imgH="698400" progId="Equation.DSMT4">
                  <p:embed/>
                  <p:pic>
                    <p:nvPicPr>
                      <p:cNvPr id="33" name="Object 32" descr="equals integral of start expression left bracket negative a squared cosine of phi right bracket from 0 to pi d theta end expression from 0 to 2 pi = integral of start expression 2 a squared d theta end expression from 0 to 2 pi = 4 pi a squared square units.">
                        <a:extLst>
                          <a:ext uri="{FF2B5EF4-FFF2-40B4-BE49-F238E27FC236}">
                            <a16:creationId xmlns:a16="http://schemas.microsoft.com/office/drawing/2014/main" id="{5081749C-F528-4C46-B2C1-904A6FB6B37F}"/>
                          </a:ext>
                        </a:extLst>
                      </p:cNvPr>
                      <p:cNvPicPr/>
                      <p:nvPr/>
                    </p:nvPicPr>
                    <p:blipFill>
                      <a:blip r:embed="rId14"/>
                      <a:stretch>
                        <a:fillRect/>
                      </a:stretch>
                    </p:blipFill>
                    <p:spPr>
                      <a:xfrm>
                        <a:off x="2386319" y="5671017"/>
                        <a:ext cx="6376681" cy="637669"/>
                      </a:xfrm>
                      <a:prstGeom prst="rect">
                        <a:avLst/>
                      </a:prstGeom>
                    </p:spPr>
                  </p:pic>
                </p:oleObj>
              </mc:Fallback>
            </mc:AlternateContent>
          </a:graphicData>
        </a:graphic>
      </p:graphicFrame>
    </p:spTree>
    <p:extLst>
      <p:ext uri="{BB962C8B-B14F-4D97-AF65-F5344CB8AC3E}">
        <p14:creationId xmlns:p14="http://schemas.microsoft.com/office/powerpoint/2010/main" val="72045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(1 of 7)</a:t>
            </a:r>
            <a:endParaRPr lang="en-IN" sz="2000" b="0" dirty="0"/>
          </a:p>
        </p:txBody>
      </p:sp>
      <p:pic>
        <p:nvPicPr>
          <p:cNvPr id="7" name="Content Placeholder 6" descr="An illustration depicts a vertical projection or shadow of surface s on an x y z plane. A plane R on a coordinate plane with a vertical projection s of a surface, F of x, y, and z = c. A vector p rises normally to the plane 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4873" y="1531117"/>
            <a:ext cx="2454255" cy="3040883"/>
          </a:xfrm>
        </p:spPr>
      </p:pic>
      <p:sp>
        <p:nvSpPr>
          <p:cNvPr id="6" name="Content Placeholder 5"/>
          <p:cNvSpPr>
            <a:spLocks noGrp="1"/>
          </p:cNvSpPr>
          <p:nvPr>
            <p:ph idx="13"/>
          </p:nvPr>
        </p:nvSpPr>
        <p:spPr>
          <a:xfrm>
            <a:off x="457200" y="4724400"/>
            <a:ext cx="8229600" cy="1524000"/>
          </a:xfrm>
        </p:spPr>
        <p:txBody>
          <a:bodyPr/>
          <a:lstStyle/>
          <a:p>
            <a:pPr marL="0" indent="0">
              <a:buNone/>
            </a:pPr>
            <a:r>
              <a:rPr lang="en-US" sz="2400" dirty="0"/>
              <a:t>As we soon see, the area of a surface </a:t>
            </a:r>
            <a:r>
              <a:rPr lang="en-US" sz="2400" i="1" dirty="0"/>
              <a:t>S </a:t>
            </a:r>
            <a:r>
              <a:rPr lang="en-US" sz="2400" dirty="0"/>
              <a:t>in space can be calculated by evaluating a related double integral over the vertical projection or “shadow” of </a:t>
            </a:r>
            <a:r>
              <a:rPr lang="en-US" sz="2400" i="1" dirty="0"/>
              <a:t>S </a:t>
            </a:r>
            <a:r>
              <a:rPr lang="en-US" sz="2400" dirty="0"/>
              <a:t>on a coordinate plane. The unit vector </a:t>
            </a:r>
            <a:r>
              <a:rPr lang="en-US" sz="2400" b="1" dirty="0"/>
              <a:t>p </a:t>
            </a:r>
            <a:r>
              <a:rPr lang="en-US" sz="2400" dirty="0"/>
              <a:t>is normal to the plane.</a:t>
            </a:r>
            <a:endParaRPr lang="en-IN" sz="2400" dirty="0"/>
          </a:p>
        </p:txBody>
      </p:sp>
    </p:spTree>
    <p:extLst>
      <p:ext uri="{BB962C8B-B14F-4D97-AF65-F5344CB8AC3E}">
        <p14:creationId xmlns:p14="http://schemas.microsoft.com/office/powerpoint/2010/main" val="372271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(2 of 7)</a:t>
            </a:r>
            <a:endParaRPr lang="en-IN"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Formula for the Surface Area of an Implicit Surface</a:t>
            </a:r>
            <a:endParaRPr lang="en-IN" b="1" dirty="0"/>
          </a:p>
        </p:txBody>
      </p:sp>
      <p:sp>
        <p:nvSpPr>
          <p:cNvPr id="23" name="Content Placeholder 22"/>
          <p:cNvSpPr>
            <a:spLocks noGrp="1"/>
          </p:cNvSpPr>
          <p:nvPr>
            <p:ph idx="1"/>
          </p:nvPr>
        </p:nvSpPr>
        <p:spPr>
          <a:xfrm>
            <a:off x="457200" y="2649746"/>
            <a:ext cx="3886200" cy="474453"/>
          </a:xfrm>
        </p:spPr>
        <p:txBody>
          <a:bodyPr/>
          <a:lstStyle/>
          <a:p>
            <a:pPr marL="0" indent="0">
              <a:buNone/>
            </a:pPr>
            <a:r>
              <a:rPr lang="en-US" dirty="0"/>
              <a:t>The area of the surface</a:t>
            </a:r>
            <a:endParaRPr lang="en-IN" dirty="0"/>
          </a:p>
        </p:txBody>
      </p:sp>
      <p:graphicFrame>
        <p:nvGraphicFramePr>
          <p:cNvPr id="24" name="Object 23" descr="f of x, y, and z = c"/>
          <p:cNvGraphicFramePr>
            <a:graphicFrameLocks noChangeAspect="1"/>
          </p:cNvGraphicFramePr>
          <p:nvPr/>
        </p:nvGraphicFramePr>
        <p:xfrm>
          <a:off x="4430485" y="2714135"/>
          <a:ext cx="1866900" cy="393700"/>
        </p:xfrm>
        <a:graphic>
          <a:graphicData uri="http://schemas.openxmlformats.org/presentationml/2006/ole">
            <mc:AlternateContent xmlns:mc="http://schemas.openxmlformats.org/markup-compatibility/2006">
              <mc:Choice xmlns:v="urn:schemas-microsoft-com:vml" Requires="v">
                <p:oleObj spid="_x0000_s110618" name="Equation" r:id="rId3" imgW="1866600" imgH="393480" progId="Equation.DSMT4">
                  <p:embed/>
                </p:oleObj>
              </mc:Choice>
              <mc:Fallback>
                <p:oleObj name="Equation" r:id="rId3" imgW="1866600" imgH="393480" progId="Equation.DSMT4">
                  <p:embed/>
                  <p:pic>
                    <p:nvPicPr>
                      <p:cNvPr id="24" name="Object 23" descr="f of x, y, and z = c"/>
                      <p:cNvPicPr/>
                      <p:nvPr/>
                    </p:nvPicPr>
                    <p:blipFill>
                      <a:blip r:embed="rId4"/>
                      <a:stretch>
                        <a:fillRect/>
                      </a:stretch>
                    </p:blipFill>
                    <p:spPr>
                      <a:xfrm>
                        <a:off x="4430485" y="2714135"/>
                        <a:ext cx="1866900" cy="393700"/>
                      </a:xfrm>
                      <a:prstGeom prst="rect">
                        <a:avLst/>
                      </a:prstGeom>
                    </p:spPr>
                  </p:pic>
                </p:oleObj>
              </mc:Fallback>
            </mc:AlternateContent>
          </a:graphicData>
        </a:graphic>
      </p:graphicFrame>
      <p:sp>
        <p:nvSpPr>
          <p:cNvPr id="26" name="Content Placeholder 25"/>
          <p:cNvSpPr>
            <a:spLocks noGrp="1"/>
          </p:cNvSpPr>
          <p:nvPr>
            <p:ph idx="1"/>
          </p:nvPr>
        </p:nvSpPr>
        <p:spPr>
          <a:xfrm>
            <a:off x="6384470" y="2668777"/>
            <a:ext cx="1201057" cy="515097"/>
          </a:xfrm>
        </p:spPr>
        <p:txBody>
          <a:bodyPr/>
          <a:lstStyle/>
          <a:p>
            <a:pPr marL="0" indent="0">
              <a:buNone/>
            </a:pPr>
            <a:r>
              <a:rPr lang="en-US" dirty="0"/>
              <a:t>over a</a:t>
            </a:r>
            <a:endParaRPr lang="en-IN" dirty="0"/>
          </a:p>
        </p:txBody>
      </p:sp>
      <p:sp>
        <p:nvSpPr>
          <p:cNvPr id="28" name="Content Placeholder 27"/>
          <p:cNvSpPr>
            <a:spLocks noGrp="1"/>
          </p:cNvSpPr>
          <p:nvPr>
            <p:ph idx="1"/>
          </p:nvPr>
        </p:nvSpPr>
        <p:spPr>
          <a:xfrm>
            <a:off x="457200" y="3215804"/>
            <a:ext cx="6324600" cy="533400"/>
          </a:xfrm>
        </p:spPr>
        <p:txBody>
          <a:bodyPr/>
          <a:lstStyle/>
          <a:p>
            <a:pPr marL="0" indent="0">
              <a:buNone/>
            </a:pPr>
            <a:r>
              <a:rPr lang="en-US" dirty="0"/>
              <a:t>closed and bounded plane region </a:t>
            </a:r>
            <a:r>
              <a:rPr lang="en-US" i="1" dirty="0"/>
              <a:t>R </a:t>
            </a:r>
            <a:r>
              <a:rPr lang="en-US" dirty="0"/>
              <a:t>is</a:t>
            </a:r>
          </a:p>
        </p:txBody>
      </p:sp>
      <p:graphicFrame>
        <p:nvGraphicFramePr>
          <p:cNvPr id="29" name="Object 28" descr="Surface area = double integral of start expression start fraction absolute value of nabla F over absolute value of start expression nabla F times p end expression end fraction d A end expression for region R,">
            <a:extLst>
              <a:ext uri="{FF2B5EF4-FFF2-40B4-BE49-F238E27FC236}">
                <a16:creationId xmlns:a16="http://schemas.microsoft.com/office/drawing/2014/main" id="{DC4F1E72-0DF2-40F8-872E-7BE8530909C3}"/>
              </a:ext>
            </a:extLst>
          </p:cNvPr>
          <p:cNvGraphicFramePr>
            <a:graphicFrameLocks noChangeAspect="1"/>
          </p:cNvGraphicFramePr>
          <p:nvPr/>
        </p:nvGraphicFramePr>
        <p:xfrm>
          <a:off x="2414814" y="3934191"/>
          <a:ext cx="4133723" cy="1014222"/>
        </p:xfrm>
        <a:graphic>
          <a:graphicData uri="http://schemas.openxmlformats.org/presentationml/2006/ole">
            <mc:AlternateContent xmlns:mc="http://schemas.openxmlformats.org/markup-compatibility/2006">
              <mc:Choice xmlns:v="urn:schemas-microsoft-com:vml" Requires="v">
                <p:oleObj spid="_x0000_s110619" name="Equation" r:id="rId5" imgW="3416040" imgH="838080" progId="Equation.DSMT4">
                  <p:embed/>
                </p:oleObj>
              </mc:Choice>
              <mc:Fallback>
                <p:oleObj name="Equation" r:id="rId5" imgW="3416040" imgH="838080" progId="Equation.DSMT4">
                  <p:embed/>
                  <p:pic>
                    <p:nvPicPr>
                      <p:cNvPr id="29" name="Object 28" descr="Surface area = double integral of start expression start fraction absolute value of nabla F over absolute value of start expression nabla F times p end expression end fraction d A end expression for region R,">
                        <a:extLst>
                          <a:ext uri="{FF2B5EF4-FFF2-40B4-BE49-F238E27FC236}">
                            <a16:creationId xmlns:a16="http://schemas.microsoft.com/office/drawing/2014/main" id="{DC4F1E72-0DF2-40F8-872E-7BE8530909C3}"/>
                          </a:ext>
                        </a:extLst>
                      </p:cNvPr>
                      <p:cNvPicPr/>
                      <p:nvPr/>
                    </p:nvPicPr>
                    <p:blipFill>
                      <a:blip r:embed="rId6"/>
                      <a:stretch>
                        <a:fillRect/>
                      </a:stretch>
                    </p:blipFill>
                    <p:spPr>
                      <a:xfrm>
                        <a:off x="2414814" y="3934191"/>
                        <a:ext cx="4133723" cy="1014222"/>
                      </a:xfrm>
                      <a:prstGeom prst="rect">
                        <a:avLst/>
                      </a:prstGeom>
                    </p:spPr>
                  </p:pic>
                </p:oleObj>
              </mc:Fallback>
            </mc:AlternateContent>
          </a:graphicData>
        </a:graphic>
      </p:graphicFrame>
      <p:sp>
        <p:nvSpPr>
          <p:cNvPr id="31" name="Content Placeholder 30"/>
          <p:cNvSpPr>
            <a:spLocks noGrp="1"/>
          </p:cNvSpPr>
          <p:nvPr>
            <p:ph idx="1"/>
          </p:nvPr>
        </p:nvSpPr>
        <p:spPr>
          <a:xfrm>
            <a:off x="457200" y="5234110"/>
            <a:ext cx="6091337" cy="484519"/>
          </a:xfrm>
        </p:spPr>
        <p:txBody>
          <a:bodyPr/>
          <a:lstStyle/>
          <a:p>
            <a:pPr marL="0" indent="0">
              <a:buNone/>
            </a:pPr>
            <a:r>
              <a:rPr lang="en-US" dirty="0"/>
              <a:t>where </a:t>
            </a:r>
            <a:r>
              <a:rPr lang="en-US" b="1" dirty="0"/>
              <a:t>p </a:t>
            </a:r>
            <a:r>
              <a:rPr lang="en-US" dirty="0"/>
              <a:t>= </a:t>
            </a:r>
            <a:r>
              <a:rPr lang="en-US" b="1" dirty="0" err="1"/>
              <a:t>i</a:t>
            </a:r>
            <a:r>
              <a:rPr lang="en-US" b="1" dirty="0"/>
              <a:t>, j</a:t>
            </a:r>
            <a:r>
              <a:rPr lang="en-US" dirty="0"/>
              <a:t>, or </a:t>
            </a:r>
            <a:r>
              <a:rPr lang="en-US" b="1" dirty="0"/>
              <a:t>k </a:t>
            </a:r>
            <a:r>
              <a:rPr lang="en-US" dirty="0"/>
              <a:t>is normal to </a:t>
            </a:r>
            <a:r>
              <a:rPr lang="en-US" i="1" dirty="0"/>
              <a:t>R </a:t>
            </a:r>
            <a:r>
              <a:rPr lang="en-US" dirty="0"/>
              <a:t>and</a:t>
            </a:r>
            <a:endParaRPr lang="en-IN" dirty="0"/>
          </a:p>
        </p:txBody>
      </p:sp>
      <p:graphicFrame>
        <p:nvGraphicFramePr>
          <p:cNvPr id="32" name="Object 31" descr="nabla F times p does not equal 0.">
            <a:extLst>
              <a:ext uri="{FF2B5EF4-FFF2-40B4-BE49-F238E27FC236}">
                <a16:creationId xmlns:a16="http://schemas.microsoft.com/office/drawing/2014/main" id="{B944CEC1-D2F7-4500-B39E-83AA61A401F3}"/>
              </a:ext>
            </a:extLst>
          </p:cNvPr>
          <p:cNvGraphicFramePr>
            <a:graphicFrameLocks noChangeAspect="1"/>
          </p:cNvGraphicFramePr>
          <p:nvPr/>
        </p:nvGraphicFramePr>
        <p:xfrm>
          <a:off x="6619875" y="5290005"/>
          <a:ext cx="1439863" cy="377825"/>
        </p:xfrm>
        <a:graphic>
          <a:graphicData uri="http://schemas.openxmlformats.org/presentationml/2006/ole">
            <mc:AlternateContent xmlns:mc="http://schemas.openxmlformats.org/markup-compatibility/2006">
              <mc:Choice xmlns:v="urn:schemas-microsoft-com:vml" Requires="v">
                <p:oleObj spid="_x0000_s110620" name="Equation" r:id="rId7" imgW="1307880" imgH="342720" progId="Equation.DSMT4">
                  <p:embed/>
                </p:oleObj>
              </mc:Choice>
              <mc:Fallback>
                <p:oleObj name="Equation" r:id="rId7" imgW="1307880" imgH="342720" progId="Equation.DSMT4">
                  <p:embed/>
                  <p:pic>
                    <p:nvPicPr>
                      <p:cNvPr id="32" name="Object 31" descr="nabla F times p does not equal 0.">
                        <a:extLst>
                          <a:ext uri="{FF2B5EF4-FFF2-40B4-BE49-F238E27FC236}">
                            <a16:creationId xmlns:a16="http://schemas.microsoft.com/office/drawing/2014/main" id="{B944CEC1-D2F7-4500-B39E-83AA61A401F3}"/>
                          </a:ext>
                        </a:extLst>
                      </p:cNvPr>
                      <p:cNvPicPr/>
                      <p:nvPr/>
                    </p:nvPicPr>
                    <p:blipFill>
                      <a:blip r:embed="rId8"/>
                      <a:stretch>
                        <a:fillRect/>
                      </a:stretch>
                    </p:blipFill>
                    <p:spPr>
                      <a:xfrm>
                        <a:off x="6619875" y="5290005"/>
                        <a:ext cx="1439863" cy="377825"/>
                      </a:xfrm>
                      <a:prstGeom prst="rect">
                        <a:avLst/>
                      </a:prstGeom>
                    </p:spPr>
                  </p:pic>
                </p:oleObj>
              </mc:Fallback>
            </mc:AlternateContent>
          </a:graphicData>
        </a:graphic>
      </p:graphicFrame>
    </p:spTree>
    <p:extLst>
      <p:ext uri="{BB962C8B-B14F-4D97-AF65-F5344CB8AC3E}">
        <p14:creationId xmlns:p14="http://schemas.microsoft.com/office/powerpoint/2010/main" val="1857156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(3 of 7)</a:t>
            </a:r>
            <a:endParaRPr lang="en-IN" dirty="0"/>
          </a:p>
        </p:txBody>
      </p:sp>
      <p:pic>
        <p:nvPicPr>
          <p:cNvPr id="7" name="Content Placeholder 6" descr="A three-dimensional coordinate system displays an upward elliptic paraboloid surface S, for z = x squared + y squared with vertex at the origin and z axis as the axis of rotation.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28052" y="1628838"/>
            <a:ext cx="3087897" cy="3460808"/>
          </a:xfrm>
        </p:spPr>
      </p:pic>
      <p:sp>
        <p:nvSpPr>
          <p:cNvPr id="6" name="Content Placeholder 5"/>
          <p:cNvSpPr>
            <a:spLocks noGrp="1"/>
          </p:cNvSpPr>
          <p:nvPr>
            <p:ph idx="13"/>
          </p:nvPr>
        </p:nvSpPr>
        <p:spPr>
          <a:xfrm>
            <a:off x="457200" y="5334000"/>
            <a:ext cx="8229600" cy="838200"/>
          </a:xfrm>
        </p:spPr>
        <p:txBody>
          <a:bodyPr/>
          <a:lstStyle/>
          <a:p>
            <a:pPr marL="0" indent="0">
              <a:buNone/>
            </a:pPr>
            <a:r>
              <a:rPr lang="en-US" dirty="0"/>
              <a:t>The area of this parabolic surface is calculated in the following Example.</a:t>
            </a:r>
            <a:endParaRPr lang="en-IN" dirty="0"/>
          </a:p>
        </p:txBody>
      </p:sp>
    </p:spTree>
    <p:extLst>
      <p:ext uri="{BB962C8B-B14F-4D97-AF65-F5344CB8AC3E}">
        <p14:creationId xmlns:p14="http://schemas.microsoft.com/office/powerpoint/2010/main" val="408058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16.5 </a:t>
            </a:r>
            <a:r>
              <a:rPr lang="en-IN" dirty="0"/>
              <a:t>Surfaces and Area</a:t>
            </a:r>
          </a:p>
        </p:txBody>
      </p:sp>
    </p:spTree>
    <p:extLst>
      <p:ext uri="{BB962C8B-B14F-4D97-AF65-F5344CB8AC3E}">
        <p14:creationId xmlns:p14="http://schemas.microsoft.com/office/powerpoint/2010/main" val="216000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(4 of 7)</a:t>
            </a:r>
            <a:endParaRPr lang="en-IN" dirty="0"/>
          </a:p>
        </p:txBody>
      </p:sp>
      <p:sp>
        <p:nvSpPr>
          <p:cNvPr id="3" name="Content Placeholder 2"/>
          <p:cNvSpPr>
            <a:spLocks noGrp="1"/>
          </p:cNvSpPr>
          <p:nvPr>
            <p:ph idx="1"/>
          </p:nvPr>
        </p:nvSpPr>
        <p:spPr>
          <a:xfrm>
            <a:off x="457200" y="1600200"/>
            <a:ext cx="8229600" cy="1066800"/>
          </a:xfrm>
        </p:spPr>
        <p:txBody>
          <a:bodyPr/>
          <a:lstStyle/>
          <a:p>
            <a:pPr marL="0" indent="0">
              <a:buNone/>
            </a:pPr>
            <a:r>
              <a:rPr lang="en-US" sz="2600" b="1" dirty="0"/>
              <a:t>Example:</a:t>
            </a:r>
            <a:endParaRPr lang="en-IN" sz="2600" dirty="0"/>
          </a:p>
          <a:p>
            <a:pPr marL="0" indent="0">
              <a:buNone/>
            </a:pPr>
            <a:r>
              <a:rPr lang="en-US" sz="2600" dirty="0"/>
              <a:t>Find the area of the surface cut from the bottom of the</a:t>
            </a:r>
            <a:endParaRPr lang="en-IN" sz="2600" dirty="0"/>
          </a:p>
        </p:txBody>
      </p:sp>
      <p:sp>
        <p:nvSpPr>
          <p:cNvPr id="23" name="Content Placeholder 22"/>
          <p:cNvSpPr>
            <a:spLocks noGrp="1"/>
          </p:cNvSpPr>
          <p:nvPr>
            <p:ph idx="1"/>
          </p:nvPr>
        </p:nvSpPr>
        <p:spPr>
          <a:xfrm>
            <a:off x="457200" y="2734292"/>
            <a:ext cx="1828800" cy="517400"/>
          </a:xfrm>
        </p:spPr>
        <p:txBody>
          <a:bodyPr/>
          <a:lstStyle/>
          <a:p>
            <a:pPr marL="0" indent="0">
              <a:buNone/>
            </a:pPr>
            <a:r>
              <a:rPr lang="en-US" dirty="0"/>
              <a:t>paraboloid</a:t>
            </a:r>
            <a:endParaRPr lang="en-IN" dirty="0"/>
          </a:p>
        </p:txBody>
      </p:sp>
      <p:graphicFrame>
        <p:nvGraphicFramePr>
          <p:cNvPr id="24" name="Object 23" descr="x squared + y squared minus z = 0"/>
          <p:cNvGraphicFramePr>
            <a:graphicFrameLocks noChangeAspect="1"/>
          </p:cNvGraphicFramePr>
          <p:nvPr/>
        </p:nvGraphicFramePr>
        <p:xfrm>
          <a:off x="2402114" y="2745178"/>
          <a:ext cx="2019300" cy="431800"/>
        </p:xfrm>
        <a:graphic>
          <a:graphicData uri="http://schemas.openxmlformats.org/presentationml/2006/ole">
            <mc:AlternateContent xmlns:mc="http://schemas.openxmlformats.org/markup-compatibility/2006">
              <mc:Choice xmlns:v="urn:schemas-microsoft-com:vml" Requires="v">
                <p:oleObj spid="_x0000_s111642" name="Equation" r:id="rId3" imgW="2019240" imgH="431640" progId="Equation.DSMT4">
                  <p:embed/>
                </p:oleObj>
              </mc:Choice>
              <mc:Fallback>
                <p:oleObj name="Equation" r:id="rId3" imgW="2019240" imgH="431640" progId="Equation.DSMT4">
                  <p:embed/>
                  <p:pic>
                    <p:nvPicPr>
                      <p:cNvPr id="24" name="Object 23" descr="x squared + y squared minus z = 0"/>
                      <p:cNvPicPr/>
                      <p:nvPr/>
                    </p:nvPicPr>
                    <p:blipFill>
                      <a:blip r:embed="rId4"/>
                      <a:stretch>
                        <a:fillRect/>
                      </a:stretch>
                    </p:blipFill>
                    <p:spPr>
                      <a:xfrm>
                        <a:off x="2402114" y="2745178"/>
                        <a:ext cx="2019300" cy="431800"/>
                      </a:xfrm>
                      <a:prstGeom prst="rect">
                        <a:avLst/>
                      </a:prstGeom>
                    </p:spPr>
                  </p:pic>
                </p:oleObj>
              </mc:Fallback>
            </mc:AlternateContent>
          </a:graphicData>
        </a:graphic>
      </p:graphicFrame>
      <p:sp>
        <p:nvSpPr>
          <p:cNvPr id="26" name="Content Placeholder 25"/>
          <p:cNvSpPr>
            <a:spLocks noGrp="1"/>
          </p:cNvSpPr>
          <p:nvPr>
            <p:ph idx="1"/>
          </p:nvPr>
        </p:nvSpPr>
        <p:spPr>
          <a:xfrm>
            <a:off x="4572000" y="2748806"/>
            <a:ext cx="2971800" cy="457200"/>
          </a:xfrm>
        </p:spPr>
        <p:txBody>
          <a:bodyPr/>
          <a:lstStyle/>
          <a:p>
            <a:pPr marL="0" indent="0">
              <a:buNone/>
            </a:pPr>
            <a:r>
              <a:rPr lang="pl-PL" sz="2600" dirty="0"/>
              <a:t>by the plane</a:t>
            </a:r>
            <a:r>
              <a:rPr lang="en-US" sz="2600" dirty="0"/>
              <a:t> </a:t>
            </a:r>
            <a:r>
              <a:rPr lang="pl-PL" sz="2600" i="1" dirty="0"/>
              <a:t>z </a:t>
            </a:r>
            <a:r>
              <a:rPr lang="pl-PL" sz="2600" dirty="0"/>
              <a:t>= 4.</a:t>
            </a:r>
            <a:endParaRPr lang="en-IN" sz="2600" dirty="0"/>
          </a:p>
        </p:txBody>
      </p:sp>
      <p:sp>
        <p:nvSpPr>
          <p:cNvPr id="28" name="Content Placeholder 27"/>
          <p:cNvSpPr>
            <a:spLocks noGrp="1"/>
          </p:cNvSpPr>
          <p:nvPr>
            <p:ph idx="1"/>
          </p:nvPr>
        </p:nvSpPr>
        <p:spPr>
          <a:xfrm>
            <a:off x="457200" y="3476171"/>
            <a:ext cx="8229600" cy="838200"/>
          </a:xfrm>
        </p:spPr>
        <p:txBody>
          <a:bodyPr/>
          <a:lstStyle/>
          <a:p>
            <a:pPr marL="0" indent="0">
              <a:buNone/>
            </a:pPr>
            <a:r>
              <a:rPr lang="en-US" sz="2600" b="1" dirty="0"/>
              <a:t>Solution:</a:t>
            </a:r>
            <a:r>
              <a:rPr lang="en-US" sz="2600" dirty="0"/>
              <a:t> We sketch the surface </a:t>
            </a:r>
            <a:r>
              <a:rPr lang="en-US" sz="2600" i="1" dirty="0"/>
              <a:t>S </a:t>
            </a:r>
            <a:r>
              <a:rPr lang="en-US" sz="2600" dirty="0"/>
              <a:t>and the region </a:t>
            </a:r>
            <a:r>
              <a:rPr lang="en-US" sz="2600" i="1" dirty="0"/>
              <a:t>R </a:t>
            </a:r>
            <a:r>
              <a:rPr lang="en-US" sz="2600" dirty="0"/>
              <a:t>below it in the </a:t>
            </a:r>
            <a:r>
              <a:rPr lang="en-US" sz="2600" i="1" dirty="0"/>
              <a:t>x</a:t>
            </a:r>
            <a:r>
              <a:rPr lang="en-US" sz="100" i="1" dirty="0"/>
              <a:t> </a:t>
            </a:r>
            <a:r>
              <a:rPr lang="en-US" sz="2600" i="1" dirty="0"/>
              <a:t>y</a:t>
            </a:r>
            <a:r>
              <a:rPr lang="en-US" sz="2600" dirty="0"/>
              <a:t>-plane. The surface </a:t>
            </a:r>
            <a:r>
              <a:rPr lang="en-US" sz="2600" i="1" dirty="0"/>
              <a:t>S </a:t>
            </a:r>
            <a:r>
              <a:rPr lang="en-US" sz="2600" dirty="0"/>
              <a:t>is part of the</a:t>
            </a:r>
            <a:endParaRPr lang="en-IN" sz="2600" dirty="0"/>
          </a:p>
        </p:txBody>
      </p:sp>
      <p:sp>
        <p:nvSpPr>
          <p:cNvPr id="30" name="Content Placeholder 29"/>
          <p:cNvSpPr>
            <a:spLocks noGrp="1"/>
          </p:cNvSpPr>
          <p:nvPr>
            <p:ph idx="1"/>
          </p:nvPr>
        </p:nvSpPr>
        <p:spPr>
          <a:xfrm>
            <a:off x="457200" y="4397993"/>
            <a:ext cx="2095500" cy="439057"/>
          </a:xfrm>
        </p:spPr>
        <p:txBody>
          <a:bodyPr/>
          <a:lstStyle/>
          <a:p>
            <a:pPr marL="0" indent="0">
              <a:buNone/>
            </a:pPr>
            <a:r>
              <a:rPr lang="en-US" sz="2600" dirty="0"/>
              <a:t>level surface</a:t>
            </a:r>
            <a:endParaRPr lang="en-IN" sz="2600" dirty="0"/>
          </a:p>
        </p:txBody>
      </p:sp>
      <p:graphicFrame>
        <p:nvGraphicFramePr>
          <p:cNvPr id="31" name="Object 30" descr="f of x, y, and z = x squared + y squared minus z = 0,">
            <a:extLst>
              <a:ext uri="{FF2B5EF4-FFF2-40B4-BE49-F238E27FC236}">
                <a16:creationId xmlns:a16="http://schemas.microsoft.com/office/drawing/2014/main" id="{C6FBBF5C-F4E3-4951-9AE6-D611E1298A28}"/>
              </a:ext>
            </a:extLst>
          </p:cNvPr>
          <p:cNvGraphicFramePr>
            <a:graphicFrameLocks noChangeAspect="1"/>
          </p:cNvGraphicFramePr>
          <p:nvPr/>
        </p:nvGraphicFramePr>
        <p:xfrm>
          <a:off x="2625271" y="4381663"/>
          <a:ext cx="3689013" cy="489061"/>
        </p:xfrm>
        <a:graphic>
          <a:graphicData uri="http://schemas.openxmlformats.org/presentationml/2006/ole">
            <mc:AlternateContent xmlns:mc="http://schemas.openxmlformats.org/markup-compatibility/2006">
              <mc:Choice xmlns:v="urn:schemas-microsoft-com:vml" Requires="v">
                <p:oleObj spid="_x0000_s111643" name="Equation" r:id="rId5" imgW="3352680" imgH="444240" progId="Equation.DSMT4">
                  <p:embed/>
                </p:oleObj>
              </mc:Choice>
              <mc:Fallback>
                <p:oleObj name="Equation" r:id="rId5" imgW="3352680" imgH="444240" progId="Equation.DSMT4">
                  <p:embed/>
                  <p:pic>
                    <p:nvPicPr>
                      <p:cNvPr id="31" name="Object 30" descr="f of x, y, and z = x squared + y squared minus z = 0,">
                        <a:extLst>
                          <a:ext uri="{FF2B5EF4-FFF2-40B4-BE49-F238E27FC236}">
                            <a16:creationId xmlns:a16="http://schemas.microsoft.com/office/drawing/2014/main" id="{C6FBBF5C-F4E3-4951-9AE6-D611E1298A28}"/>
                          </a:ext>
                        </a:extLst>
                      </p:cNvPr>
                      <p:cNvPicPr/>
                      <p:nvPr/>
                    </p:nvPicPr>
                    <p:blipFill>
                      <a:blip r:embed="rId6"/>
                      <a:stretch>
                        <a:fillRect/>
                      </a:stretch>
                    </p:blipFill>
                    <p:spPr>
                      <a:xfrm>
                        <a:off x="2625271" y="4381663"/>
                        <a:ext cx="3689013" cy="489061"/>
                      </a:xfrm>
                      <a:prstGeom prst="rect">
                        <a:avLst/>
                      </a:prstGeom>
                    </p:spPr>
                  </p:pic>
                </p:oleObj>
              </mc:Fallback>
            </mc:AlternateContent>
          </a:graphicData>
        </a:graphic>
      </p:graphicFrame>
      <p:sp>
        <p:nvSpPr>
          <p:cNvPr id="37" name="Content Placeholder 36"/>
          <p:cNvSpPr>
            <a:spLocks noGrp="1"/>
          </p:cNvSpPr>
          <p:nvPr>
            <p:ph idx="1"/>
          </p:nvPr>
        </p:nvSpPr>
        <p:spPr>
          <a:xfrm>
            <a:off x="6444912" y="4386431"/>
            <a:ext cx="2590800" cy="436106"/>
          </a:xfrm>
        </p:spPr>
        <p:txBody>
          <a:bodyPr/>
          <a:lstStyle/>
          <a:p>
            <a:pPr marL="0" indent="0">
              <a:buNone/>
            </a:pPr>
            <a:r>
              <a:rPr lang="en-US" sz="2600" dirty="0"/>
              <a:t>and </a:t>
            </a:r>
            <a:r>
              <a:rPr lang="en-US" sz="2600" i="1" dirty="0"/>
              <a:t>R </a:t>
            </a:r>
            <a:r>
              <a:rPr lang="en-US" sz="2600" dirty="0"/>
              <a:t>is the disk</a:t>
            </a:r>
            <a:endParaRPr lang="en-IN" sz="2600" dirty="0"/>
          </a:p>
        </p:txBody>
      </p:sp>
      <p:graphicFrame>
        <p:nvGraphicFramePr>
          <p:cNvPr id="38" name="Object 37" descr="x squared + y squared is less than or equal to 4">
            <a:extLst>
              <a:ext uri="{FF2B5EF4-FFF2-40B4-BE49-F238E27FC236}">
                <a16:creationId xmlns:a16="http://schemas.microsoft.com/office/drawing/2014/main" id="{ABFFE3B6-469C-46EB-9673-0F88DA186267}"/>
              </a:ext>
            </a:extLst>
          </p:cNvPr>
          <p:cNvGraphicFramePr>
            <a:graphicFrameLocks noChangeAspect="1"/>
          </p:cNvGraphicFramePr>
          <p:nvPr/>
        </p:nvGraphicFramePr>
        <p:xfrm>
          <a:off x="457200" y="4886038"/>
          <a:ext cx="1657930" cy="507208"/>
        </p:xfrm>
        <a:graphic>
          <a:graphicData uri="http://schemas.openxmlformats.org/presentationml/2006/ole">
            <mc:AlternateContent xmlns:mc="http://schemas.openxmlformats.org/markup-compatibility/2006">
              <mc:Choice xmlns:v="urn:schemas-microsoft-com:vml" Requires="v">
                <p:oleObj spid="_x0000_s111644" name="Equation" r:id="rId7" imgW="1371600" imgH="419040" progId="Equation.DSMT4">
                  <p:embed/>
                </p:oleObj>
              </mc:Choice>
              <mc:Fallback>
                <p:oleObj name="Equation" r:id="rId7" imgW="1371600" imgH="419040" progId="Equation.DSMT4">
                  <p:embed/>
                  <p:pic>
                    <p:nvPicPr>
                      <p:cNvPr id="38" name="Object 37" descr="x squared + y squared is less than or equal to 4">
                        <a:extLst>
                          <a:ext uri="{FF2B5EF4-FFF2-40B4-BE49-F238E27FC236}">
                            <a16:creationId xmlns:a16="http://schemas.microsoft.com/office/drawing/2014/main" id="{ABFFE3B6-469C-46EB-9673-0F88DA186267}"/>
                          </a:ext>
                        </a:extLst>
                      </p:cNvPr>
                      <p:cNvPicPr/>
                      <p:nvPr/>
                    </p:nvPicPr>
                    <p:blipFill>
                      <a:blip r:embed="rId8"/>
                      <a:stretch>
                        <a:fillRect/>
                      </a:stretch>
                    </p:blipFill>
                    <p:spPr>
                      <a:xfrm>
                        <a:off x="457200" y="4886038"/>
                        <a:ext cx="1657930" cy="507208"/>
                      </a:xfrm>
                      <a:prstGeom prst="rect">
                        <a:avLst/>
                      </a:prstGeom>
                    </p:spPr>
                  </p:pic>
                </p:oleObj>
              </mc:Fallback>
            </mc:AlternateContent>
          </a:graphicData>
        </a:graphic>
      </p:graphicFrame>
      <p:sp>
        <p:nvSpPr>
          <p:cNvPr id="40" name="Content Placeholder 39"/>
          <p:cNvSpPr>
            <a:spLocks noGrp="1"/>
          </p:cNvSpPr>
          <p:nvPr>
            <p:ph idx="1"/>
          </p:nvPr>
        </p:nvSpPr>
        <p:spPr>
          <a:xfrm>
            <a:off x="2286000" y="4919578"/>
            <a:ext cx="5715000" cy="491419"/>
          </a:xfrm>
        </p:spPr>
        <p:txBody>
          <a:bodyPr/>
          <a:lstStyle/>
          <a:p>
            <a:pPr marL="0" indent="0">
              <a:buNone/>
            </a:pPr>
            <a:r>
              <a:rPr lang="en-US" dirty="0"/>
              <a:t>in the </a:t>
            </a:r>
            <a:r>
              <a:rPr lang="en-US" i="1" dirty="0"/>
              <a:t>x</a:t>
            </a:r>
            <a:r>
              <a:rPr lang="en-US" sz="100" i="1" dirty="0"/>
              <a:t> </a:t>
            </a:r>
            <a:r>
              <a:rPr lang="en-US" i="1" dirty="0"/>
              <a:t>y</a:t>
            </a:r>
            <a:r>
              <a:rPr lang="en-US" dirty="0"/>
              <a:t>-plane. To get a unit vector</a:t>
            </a:r>
            <a:endParaRPr lang="en-IN" dirty="0"/>
          </a:p>
        </p:txBody>
      </p:sp>
      <p:sp>
        <p:nvSpPr>
          <p:cNvPr id="33" name="Content Placeholder 32"/>
          <p:cNvSpPr>
            <a:spLocks noGrp="1"/>
          </p:cNvSpPr>
          <p:nvPr>
            <p:ph idx="1"/>
          </p:nvPr>
        </p:nvSpPr>
        <p:spPr>
          <a:xfrm>
            <a:off x="457200" y="5471258"/>
            <a:ext cx="6858000" cy="457533"/>
          </a:xfrm>
        </p:spPr>
        <p:txBody>
          <a:bodyPr/>
          <a:lstStyle/>
          <a:p>
            <a:pPr marL="0" indent="0">
              <a:buNone/>
            </a:pPr>
            <a:r>
              <a:rPr lang="en-US" sz="2600" dirty="0"/>
              <a:t>normal to the plane of </a:t>
            </a:r>
            <a:r>
              <a:rPr lang="en-US" sz="2600" i="1" dirty="0"/>
              <a:t>R</a:t>
            </a:r>
            <a:r>
              <a:rPr lang="en-US" sz="2600" dirty="0"/>
              <a:t>, we can take </a:t>
            </a:r>
            <a:r>
              <a:rPr lang="en-US" sz="2600" b="1" dirty="0"/>
              <a:t>p </a:t>
            </a:r>
            <a:r>
              <a:rPr lang="en-US" sz="2600" dirty="0"/>
              <a:t>= </a:t>
            </a:r>
            <a:r>
              <a:rPr lang="en-US" sz="2600" b="1" dirty="0"/>
              <a:t>k</a:t>
            </a:r>
            <a:r>
              <a:rPr lang="en-US" sz="2600" dirty="0"/>
              <a:t>.</a:t>
            </a:r>
            <a:endParaRPr lang="en-IN" sz="2600" dirty="0"/>
          </a:p>
        </p:txBody>
      </p:sp>
    </p:spTree>
    <p:extLst>
      <p:ext uri="{BB962C8B-B14F-4D97-AF65-F5344CB8AC3E}">
        <p14:creationId xmlns:p14="http://schemas.microsoft.com/office/powerpoint/2010/main" val="132689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(5 of 7)</a:t>
            </a:r>
            <a:endParaRPr lang="en-IN" dirty="0"/>
          </a:p>
        </p:txBody>
      </p:sp>
      <p:sp>
        <p:nvSpPr>
          <p:cNvPr id="3" name="Content Placeholder 2"/>
          <p:cNvSpPr>
            <a:spLocks noGrp="1"/>
          </p:cNvSpPr>
          <p:nvPr>
            <p:ph idx="1"/>
          </p:nvPr>
        </p:nvSpPr>
        <p:spPr>
          <a:xfrm>
            <a:off x="457200" y="1600200"/>
            <a:ext cx="8229600" cy="1142999"/>
          </a:xfrm>
        </p:spPr>
        <p:txBody>
          <a:bodyPr/>
          <a:lstStyle/>
          <a:p>
            <a:pPr marL="0" indent="0">
              <a:buNone/>
            </a:pPr>
            <a:r>
              <a:rPr lang="en-US" b="1" dirty="0"/>
              <a:t>Solution (continued):</a:t>
            </a:r>
          </a:p>
          <a:p>
            <a:pPr marL="0" indent="0">
              <a:buNone/>
            </a:pPr>
            <a:r>
              <a:rPr lang="en-US" dirty="0"/>
              <a:t>At any point (</a:t>
            </a:r>
            <a:r>
              <a:rPr lang="en-US" i="1" dirty="0"/>
              <a:t>x</a:t>
            </a:r>
            <a:r>
              <a:rPr lang="en-US" dirty="0"/>
              <a:t>, </a:t>
            </a:r>
            <a:r>
              <a:rPr lang="en-US" i="1" dirty="0"/>
              <a:t>y</a:t>
            </a:r>
            <a:r>
              <a:rPr lang="en-US" dirty="0"/>
              <a:t>, </a:t>
            </a:r>
            <a:r>
              <a:rPr lang="en-US" i="1" dirty="0"/>
              <a:t>z</a:t>
            </a:r>
            <a:r>
              <a:rPr lang="en-US" dirty="0"/>
              <a:t>) on the surface, we have</a:t>
            </a:r>
            <a:endParaRPr lang="en-US" b="1" dirty="0"/>
          </a:p>
        </p:txBody>
      </p:sp>
      <p:graphicFrame>
        <p:nvGraphicFramePr>
          <p:cNvPr id="22" name="Object 21" descr="f of x, y, and z = x squared + y squared minus z">
            <a:extLst>
              <a:ext uri="{FF2B5EF4-FFF2-40B4-BE49-F238E27FC236}">
                <a16:creationId xmlns:a16="http://schemas.microsoft.com/office/drawing/2014/main" id="{C81D694F-66FE-4C95-8566-BFCC2CB6A782}"/>
              </a:ext>
            </a:extLst>
          </p:cNvPr>
          <p:cNvGraphicFramePr>
            <a:graphicFrameLocks noChangeAspect="1"/>
          </p:cNvGraphicFramePr>
          <p:nvPr/>
        </p:nvGraphicFramePr>
        <p:xfrm>
          <a:off x="2362200" y="2904427"/>
          <a:ext cx="3274222" cy="513892"/>
        </p:xfrm>
        <a:graphic>
          <a:graphicData uri="http://schemas.openxmlformats.org/presentationml/2006/ole">
            <mc:AlternateContent xmlns:mc="http://schemas.openxmlformats.org/markup-compatibility/2006">
              <mc:Choice xmlns:v="urn:schemas-microsoft-com:vml" Requires="v">
                <p:oleObj spid="_x0000_s112682" name="Equation" r:id="rId3" imgW="2831760" imgH="444240" progId="Equation.DSMT4">
                  <p:embed/>
                </p:oleObj>
              </mc:Choice>
              <mc:Fallback>
                <p:oleObj name="Equation" r:id="rId3" imgW="2831760" imgH="444240" progId="Equation.DSMT4">
                  <p:embed/>
                  <p:pic>
                    <p:nvPicPr>
                      <p:cNvPr id="22" name="Object 21" descr="f of x, y, and z = x squared + y squared minus z">
                        <a:extLst>
                          <a:ext uri="{FF2B5EF4-FFF2-40B4-BE49-F238E27FC236}">
                            <a16:creationId xmlns:a16="http://schemas.microsoft.com/office/drawing/2014/main" id="{C81D694F-66FE-4C95-8566-BFCC2CB6A782}"/>
                          </a:ext>
                        </a:extLst>
                      </p:cNvPr>
                      <p:cNvPicPr/>
                      <p:nvPr/>
                    </p:nvPicPr>
                    <p:blipFill>
                      <a:blip r:embed="rId4"/>
                      <a:stretch>
                        <a:fillRect/>
                      </a:stretch>
                    </p:blipFill>
                    <p:spPr>
                      <a:xfrm>
                        <a:off x="2362200" y="2904427"/>
                        <a:ext cx="3274222" cy="513892"/>
                      </a:xfrm>
                      <a:prstGeom prst="rect">
                        <a:avLst/>
                      </a:prstGeom>
                    </p:spPr>
                  </p:pic>
                </p:oleObj>
              </mc:Fallback>
            </mc:AlternateContent>
          </a:graphicData>
        </a:graphic>
      </p:graphicFrame>
      <p:graphicFrame>
        <p:nvGraphicFramePr>
          <p:cNvPr id="24" name="Object 23" descr="nabla F = 2 x i + 2 y j minus k">
            <a:extLst>
              <a:ext uri="{FF2B5EF4-FFF2-40B4-BE49-F238E27FC236}">
                <a16:creationId xmlns:a16="http://schemas.microsoft.com/office/drawing/2014/main" id="{26003CBD-3E4B-4AB5-A176-E2F083B67CF5}"/>
              </a:ext>
            </a:extLst>
          </p:cNvPr>
          <p:cNvGraphicFramePr>
            <a:graphicFrameLocks noChangeAspect="1"/>
          </p:cNvGraphicFramePr>
          <p:nvPr/>
        </p:nvGraphicFramePr>
        <p:xfrm>
          <a:off x="3248781" y="3640881"/>
          <a:ext cx="2646438" cy="393166"/>
        </p:xfrm>
        <a:graphic>
          <a:graphicData uri="http://schemas.openxmlformats.org/presentationml/2006/ole">
            <mc:AlternateContent xmlns:mc="http://schemas.openxmlformats.org/markup-compatibility/2006">
              <mc:Choice xmlns:v="urn:schemas-microsoft-com:vml" Requires="v">
                <p:oleObj spid="_x0000_s112683" name="Equation" r:id="rId5" imgW="2311200" imgH="342720" progId="Equation.DSMT4">
                  <p:embed/>
                </p:oleObj>
              </mc:Choice>
              <mc:Fallback>
                <p:oleObj name="Equation" r:id="rId5" imgW="2311200" imgH="342720" progId="Equation.DSMT4">
                  <p:embed/>
                  <p:pic>
                    <p:nvPicPr>
                      <p:cNvPr id="24" name="Object 23" descr="nabla F = 2 x i + 2 y j minus k">
                        <a:extLst>
                          <a:ext uri="{FF2B5EF4-FFF2-40B4-BE49-F238E27FC236}">
                            <a16:creationId xmlns:a16="http://schemas.microsoft.com/office/drawing/2014/main" id="{26003CBD-3E4B-4AB5-A176-E2F083B67CF5}"/>
                          </a:ext>
                        </a:extLst>
                      </p:cNvPr>
                      <p:cNvPicPr/>
                      <p:nvPr/>
                    </p:nvPicPr>
                    <p:blipFill>
                      <a:blip r:embed="rId6"/>
                      <a:stretch>
                        <a:fillRect/>
                      </a:stretch>
                    </p:blipFill>
                    <p:spPr>
                      <a:xfrm>
                        <a:off x="3248781" y="3640881"/>
                        <a:ext cx="2646438" cy="393166"/>
                      </a:xfrm>
                      <a:prstGeom prst="rect">
                        <a:avLst/>
                      </a:prstGeom>
                    </p:spPr>
                  </p:pic>
                </p:oleObj>
              </mc:Fallback>
            </mc:AlternateContent>
          </a:graphicData>
        </a:graphic>
      </p:graphicFrame>
      <p:graphicFrame>
        <p:nvGraphicFramePr>
          <p:cNvPr id="23" name="Object 22" descr="absolute value of nabla F = square root of start expression 2 x squared + left parenthesis 2 y right parenthesis squared + left parenthesis negative 1 right parenthesis squared end expression">
            <a:extLst>
              <a:ext uri="{FF2B5EF4-FFF2-40B4-BE49-F238E27FC236}">
                <a16:creationId xmlns:a16="http://schemas.microsoft.com/office/drawing/2014/main" id="{26F2EAA5-D15B-4396-94D7-34FA87D31B01}"/>
              </a:ext>
            </a:extLst>
          </p:cNvPr>
          <p:cNvGraphicFramePr>
            <a:graphicFrameLocks noChangeAspect="1"/>
          </p:cNvGraphicFramePr>
          <p:nvPr/>
        </p:nvGraphicFramePr>
        <p:xfrm>
          <a:off x="3189657" y="4155636"/>
          <a:ext cx="4243275" cy="631352"/>
        </p:xfrm>
        <a:graphic>
          <a:graphicData uri="http://schemas.openxmlformats.org/presentationml/2006/ole">
            <mc:AlternateContent xmlns:mc="http://schemas.openxmlformats.org/markup-compatibility/2006">
              <mc:Choice xmlns:v="urn:schemas-microsoft-com:vml" Requires="v">
                <p:oleObj spid="_x0000_s112684" name="Equation" r:id="rId7" imgW="3670200" imgH="545760" progId="Equation.DSMT4">
                  <p:embed/>
                </p:oleObj>
              </mc:Choice>
              <mc:Fallback>
                <p:oleObj name="Equation" r:id="rId7" imgW="3670200" imgH="545760" progId="Equation.DSMT4">
                  <p:embed/>
                  <p:pic>
                    <p:nvPicPr>
                      <p:cNvPr id="23" name="Object 22" descr="absolute value of nabla F = square root of start expression 2 x squared + left parenthesis 2 y right parenthesis squared + left parenthesis negative 1 right parenthesis squared end expression">
                        <a:extLst>
                          <a:ext uri="{FF2B5EF4-FFF2-40B4-BE49-F238E27FC236}">
                            <a16:creationId xmlns:a16="http://schemas.microsoft.com/office/drawing/2014/main" id="{26F2EAA5-D15B-4396-94D7-34FA87D31B01}"/>
                          </a:ext>
                        </a:extLst>
                      </p:cNvPr>
                      <p:cNvPicPr/>
                      <p:nvPr/>
                    </p:nvPicPr>
                    <p:blipFill>
                      <a:blip r:embed="rId8"/>
                      <a:stretch>
                        <a:fillRect/>
                      </a:stretch>
                    </p:blipFill>
                    <p:spPr>
                      <a:xfrm>
                        <a:off x="3189657" y="4155636"/>
                        <a:ext cx="4243275" cy="631352"/>
                      </a:xfrm>
                      <a:prstGeom prst="rect">
                        <a:avLst/>
                      </a:prstGeom>
                    </p:spPr>
                  </p:pic>
                </p:oleObj>
              </mc:Fallback>
            </mc:AlternateContent>
          </a:graphicData>
        </a:graphic>
      </p:graphicFrame>
      <p:graphicFrame>
        <p:nvGraphicFramePr>
          <p:cNvPr id="25" name="Object 24" descr="equals square root of start expression 4 x squared + 4 y squared + 1 end expression ">
            <a:extLst>
              <a:ext uri="{FF2B5EF4-FFF2-40B4-BE49-F238E27FC236}">
                <a16:creationId xmlns:a16="http://schemas.microsoft.com/office/drawing/2014/main" id="{30CD099E-E277-4C5D-BD04-1FD2E9BCFC43}"/>
              </a:ext>
            </a:extLst>
          </p:cNvPr>
          <p:cNvGraphicFramePr>
            <a:graphicFrameLocks noChangeAspect="1"/>
          </p:cNvGraphicFramePr>
          <p:nvPr/>
        </p:nvGraphicFramePr>
        <p:xfrm>
          <a:off x="3908334" y="4878985"/>
          <a:ext cx="2331715" cy="561339"/>
        </p:xfrm>
        <a:graphic>
          <a:graphicData uri="http://schemas.openxmlformats.org/presentationml/2006/ole">
            <mc:AlternateContent xmlns:mc="http://schemas.openxmlformats.org/markup-compatibility/2006">
              <mc:Choice xmlns:v="urn:schemas-microsoft-com:vml" Requires="v">
                <p:oleObj spid="_x0000_s112685" name="Equation" r:id="rId9" imgW="2057400" imgH="495000" progId="Equation.DSMT4">
                  <p:embed/>
                </p:oleObj>
              </mc:Choice>
              <mc:Fallback>
                <p:oleObj name="Equation" r:id="rId9" imgW="2057400" imgH="495000" progId="Equation.DSMT4">
                  <p:embed/>
                  <p:pic>
                    <p:nvPicPr>
                      <p:cNvPr id="25" name="Object 24" descr="equals square root of start expression 4 x squared + 4 y squared + 1 end expression ">
                        <a:extLst>
                          <a:ext uri="{FF2B5EF4-FFF2-40B4-BE49-F238E27FC236}">
                            <a16:creationId xmlns:a16="http://schemas.microsoft.com/office/drawing/2014/main" id="{30CD099E-E277-4C5D-BD04-1FD2E9BCFC43}"/>
                          </a:ext>
                        </a:extLst>
                      </p:cNvPr>
                      <p:cNvPicPr/>
                      <p:nvPr/>
                    </p:nvPicPr>
                    <p:blipFill>
                      <a:blip r:embed="rId10"/>
                      <a:stretch>
                        <a:fillRect/>
                      </a:stretch>
                    </p:blipFill>
                    <p:spPr>
                      <a:xfrm>
                        <a:off x="3908334" y="4878985"/>
                        <a:ext cx="2331715" cy="561339"/>
                      </a:xfrm>
                      <a:prstGeom prst="rect">
                        <a:avLst/>
                      </a:prstGeom>
                    </p:spPr>
                  </p:pic>
                </p:oleObj>
              </mc:Fallback>
            </mc:AlternateContent>
          </a:graphicData>
        </a:graphic>
      </p:graphicFrame>
      <p:graphicFrame>
        <p:nvGraphicFramePr>
          <p:cNvPr id="26" name="Object 25" descr="absolute value of start expression nabla F times p end expression = absolute value of start expression nabla F times k end expression = absolute value of negative 1 = 1.">
            <a:extLst>
              <a:ext uri="{FF2B5EF4-FFF2-40B4-BE49-F238E27FC236}">
                <a16:creationId xmlns:a16="http://schemas.microsoft.com/office/drawing/2014/main" id="{7E812ABE-D1D5-48CA-8CA3-D585AED44F9D}"/>
              </a:ext>
            </a:extLst>
          </p:cNvPr>
          <p:cNvGraphicFramePr>
            <a:graphicFrameLocks noChangeAspect="1"/>
          </p:cNvGraphicFramePr>
          <p:nvPr/>
        </p:nvGraphicFramePr>
        <p:xfrm>
          <a:off x="2902676" y="5646591"/>
          <a:ext cx="3635962" cy="465853"/>
        </p:xfrm>
        <a:graphic>
          <a:graphicData uri="http://schemas.openxmlformats.org/presentationml/2006/ole">
            <mc:AlternateContent xmlns:mc="http://schemas.openxmlformats.org/markup-compatibility/2006">
              <mc:Choice xmlns:v="urn:schemas-microsoft-com:vml" Requires="v">
                <p:oleObj spid="_x0000_s112686" name="Equation" r:id="rId11" imgW="3174840" imgH="406080" progId="Equation.DSMT4">
                  <p:embed/>
                </p:oleObj>
              </mc:Choice>
              <mc:Fallback>
                <p:oleObj name="Equation" r:id="rId11" imgW="3174840" imgH="406080" progId="Equation.DSMT4">
                  <p:embed/>
                  <p:pic>
                    <p:nvPicPr>
                      <p:cNvPr id="26" name="Object 25" descr="absolute value of start expression nabla F times p end expression = absolute value of start expression nabla F times k end expression = absolute value of negative 1 = 1.">
                        <a:extLst>
                          <a:ext uri="{FF2B5EF4-FFF2-40B4-BE49-F238E27FC236}">
                            <a16:creationId xmlns:a16="http://schemas.microsoft.com/office/drawing/2014/main" id="{7E812ABE-D1D5-48CA-8CA3-D585AED44F9D}"/>
                          </a:ext>
                        </a:extLst>
                      </p:cNvPr>
                      <p:cNvPicPr/>
                      <p:nvPr/>
                    </p:nvPicPr>
                    <p:blipFill>
                      <a:blip r:embed="rId12"/>
                      <a:stretch>
                        <a:fillRect/>
                      </a:stretch>
                    </p:blipFill>
                    <p:spPr>
                      <a:xfrm>
                        <a:off x="2902676" y="5646591"/>
                        <a:ext cx="3635962" cy="465853"/>
                      </a:xfrm>
                      <a:prstGeom prst="rect">
                        <a:avLst/>
                      </a:prstGeom>
                    </p:spPr>
                  </p:pic>
                </p:oleObj>
              </mc:Fallback>
            </mc:AlternateContent>
          </a:graphicData>
        </a:graphic>
      </p:graphicFrame>
    </p:spTree>
    <p:extLst>
      <p:ext uri="{BB962C8B-B14F-4D97-AF65-F5344CB8AC3E}">
        <p14:creationId xmlns:p14="http://schemas.microsoft.com/office/powerpoint/2010/main" val="382323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(6 of 7)</a:t>
            </a:r>
            <a:endParaRPr lang="en-IN" dirty="0"/>
          </a:p>
        </p:txBody>
      </p:sp>
      <p:sp>
        <p:nvSpPr>
          <p:cNvPr id="3" name="Content Placeholder 2"/>
          <p:cNvSpPr>
            <a:spLocks noGrp="1"/>
          </p:cNvSpPr>
          <p:nvPr>
            <p:ph idx="1"/>
          </p:nvPr>
        </p:nvSpPr>
        <p:spPr>
          <a:xfrm>
            <a:off x="457200" y="1600200"/>
            <a:ext cx="3352800" cy="437920"/>
          </a:xfrm>
        </p:spPr>
        <p:txBody>
          <a:bodyPr/>
          <a:lstStyle/>
          <a:p>
            <a:pPr marL="0" indent="0">
              <a:buNone/>
            </a:pPr>
            <a:r>
              <a:rPr lang="en-US" sz="2400" b="1" dirty="0"/>
              <a:t>Solution (concluded):</a:t>
            </a:r>
          </a:p>
        </p:txBody>
      </p:sp>
      <p:sp>
        <p:nvSpPr>
          <p:cNvPr id="23" name="Content Placeholder 22"/>
          <p:cNvSpPr>
            <a:spLocks noGrp="1"/>
          </p:cNvSpPr>
          <p:nvPr>
            <p:ph idx="1"/>
          </p:nvPr>
        </p:nvSpPr>
        <p:spPr>
          <a:xfrm>
            <a:off x="457200" y="2104570"/>
            <a:ext cx="5526228" cy="410029"/>
          </a:xfrm>
        </p:spPr>
        <p:txBody>
          <a:bodyPr/>
          <a:lstStyle/>
          <a:p>
            <a:pPr marL="0" indent="0">
              <a:buNone/>
            </a:pPr>
            <a:r>
              <a:rPr lang="en-US" sz="2400" dirty="0"/>
              <a:t>In the region </a:t>
            </a:r>
            <a:r>
              <a:rPr lang="en-US" sz="2400" i="1" dirty="0"/>
              <a:t>R</a:t>
            </a:r>
            <a:r>
              <a:rPr lang="en-US" sz="2400" dirty="0"/>
              <a:t>, </a:t>
            </a:r>
            <a:r>
              <a:rPr lang="en-US" sz="2400" i="1" dirty="0"/>
              <a:t>d</a:t>
            </a:r>
            <a:r>
              <a:rPr lang="en-US" sz="100" i="1" dirty="0"/>
              <a:t> </a:t>
            </a:r>
            <a:r>
              <a:rPr lang="en-US" sz="2400" i="1" dirty="0"/>
              <a:t>A </a:t>
            </a:r>
            <a:r>
              <a:rPr lang="en-US" sz="2400" dirty="0"/>
              <a:t>= </a:t>
            </a:r>
            <a:r>
              <a:rPr lang="en-US" sz="2400" i="1" dirty="0"/>
              <a:t>d</a:t>
            </a:r>
            <a:r>
              <a:rPr lang="en-US" sz="100" i="1" dirty="0"/>
              <a:t> </a:t>
            </a:r>
            <a:r>
              <a:rPr lang="en-US" sz="2400" i="1" dirty="0"/>
              <a:t>x d</a:t>
            </a:r>
            <a:r>
              <a:rPr lang="en-US" sz="100" i="1" dirty="0"/>
              <a:t> </a:t>
            </a:r>
            <a:r>
              <a:rPr lang="en-US" sz="2400" i="1" dirty="0"/>
              <a:t>y</a:t>
            </a:r>
            <a:r>
              <a:rPr lang="en-US" sz="2400" dirty="0"/>
              <a:t>. Therefore,</a:t>
            </a:r>
            <a:endParaRPr lang="en-US" sz="2400" b="1" dirty="0"/>
          </a:p>
        </p:txBody>
      </p:sp>
      <p:graphicFrame>
        <p:nvGraphicFramePr>
          <p:cNvPr id="24" name="Object 23" descr="Surface area = double integral of start expression start fraction absolute value of nabla F over absolute value of start expression nabla F times p end expression end fraction d A end expression for region R">
            <a:extLst>
              <a:ext uri="{FF2B5EF4-FFF2-40B4-BE49-F238E27FC236}">
                <a16:creationId xmlns:a16="http://schemas.microsoft.com/office/drawing/2014/main" id="{EF813C86-750D-47F2-A7D6-F2B64F54CC5C}"/>
              </a:ext>
            </a:extLst>
          </p:cNvPr>
          <p:cNvGraphicFramePr>
            <a:graphicFrameLocks noChangeAspect="1"/>
          </p:cNvGraphicFramePr>
          <p:nvPr/>
        </p:nvGraphicFramePr>
        <p:xfrm>
          <a:off x="1771487" y="2609576"/>
          <a:ext cx="3541811" cy="781805"/>
        </p:xfrm>
        <a:graphic>
          <a:graphicData uri="http://schemas.openxmlformats.org/presentationml/2006/ole">
            <mc:AlternateContent xmlns:mc="http://schemas.openxmlformats.org/markup-compatibility/2006">
              <mc:Choice xmlns:v="urn:schemas-microsoft-com:vml" Requires="v">
                <p:oleObj spid="_x0000_s113706" name="Equation" r:id="rId3" imgW="3797280" imgH="838080" progId="Equation.DSMT4">
                  <p:embed/>
                </p:oleObj>
              </mc:Choice>
              <mc:Fallback>
                <p:oleObj name="Equation" r:id="rId3" imgW="3797280" imgH="838080" progId="Equation.DSMT4">
                  <p:embed/>
                  <p:pic>
                    <p:nvPicPr>
                      <p:cNvPr id="24" name="Object 23" descr="Surface area = double integral of start expression start fraction absolute value of nabla F over absolute value of start expression nabla F times p end expression end fraction d A end expression for region R">
                        <a:extLst>
                          <a:ext uri="{FF2B5EF4-FFF2-40B4-BE49-F238E27FC236}">
                            <a16:creationId xmlns:a16="http://schemas.microsoft.com/office/drawing/2014/main" id="{EF813C86-750D-47F2-A7D6-F2B64F54CC5C}"/>
                          </a:ext>
                        </a:extLst>
                      </p:cNvPr>
                      <p:cNvPicPr/>
                      <p:nvPr/>
                    </p:nvPicPr>
                    <p:blipFill>
                      <a:blip r:embed="rId4"/>
                      <a:stretch>
                        <a:fillRect/>
                      </a:stretch>
                    </p:blipFill>
                    <p:spPr>
                      <a:xfrm>
                        <a:off x="1771487" y="2609576"/>
                        <a:ext cx="3541811" cy="781805"/>
                      </a:xfrm>
                      <a:prstGeom prst="rect">
                        <a:avLst/>
                      </a:prstGeom>
                    </p:spPr>
                  </p:pic>
                </p:oleObj>
              </mc:Fallback>
            </mc:AlternateContent>
          </a:graphicData>
        </a:graphic>
      </p:graphicFrame>
      <p:graphicFrame>
        <p:nvGraphicFramePr>
          <p:cNvPr id="25" name="Object 24" descr="equals double integral of square root of start expression 4 x squared + 4 y squared + 1 d x d y end expression for x squared + y squared is less than or equal to 4 ">
            <a:extLst>
              <a:ext uri="{FF2B5EF4-FFF2-40B4-BE49-F238E27FC236}">
                <a16:creationId xmlns:a16="http://schemas.microsoft.com/office/drawing/2014/main" id="{B1186F8D-C203-4A63-A691-417A53E55419}"/>
              </a:ext>
            </a:extLst>
          </p:cNvPr>
          <p:cNvGraphicFramePr>
            <a:graphicFrameLocks noChangeAspect="1"/>
          </p:cNvGraphicFramePr>
          <p:nvPr/>
        </p:nvGraphicFramePr>
        <p:xfrm>
          <a:off x="3453469" y="3437188"/>
          <a:ext cx="3565354" cy="793207"/>
        </p:xfrm>
        <a:graphic>
          <a:graphicData uri="http://schemas.openxmlformats.org/presentationml/2006/ole">
            <mc:AlternateContent xmlns:mc="http://schemas.openxmlformats.org/markup-compatibility/2006">
              <mc:Choice xmlns:v="urn:schemas-microsoft-com:vml" Requires="v">
                <p:oleObj spid="_x0000_s113707" name="Equation" r:id="rId5" imgW="3822480" imgH="850680" progId="Equation.DSMT4">
                  <p:embed/>
                </p:oleObj>
              </mc:Choice>
              <mc:Fallback>
                <p:oleObj name="Equation" r:id="rId5" imgW="3822480" imgH="850680" progId="Equation.DSMT4">
                  <p:embed/>
                  <p:pic>
                    <p:nvPicPr>
                      <p:cNvPr id="25" name="Object 24" descr="equals double integral of square root of start expression 4 x squared + 4 y squared + 1 d x d y end expression for x squared + y squared is less than or equal to 4 ">
                        <a:extLst>
                          <a:ext uri="{FF2B5EF4-FFF2-40B4-BE49-F238E27FC236}">
                            <a16:creationId xmlns:a16="http://schemas.microsoft.com/office/drawing/2014/main" id="{B1186F8D-C203-4A63-A691-417A53E55419}"/>
                          </a:ext>
                        </a:extLst>
                      </p:cNvPr>
                      <p:cNvPicPr/>
                      <p:nvPr/>
                    </p:nvPicPr>
                    <p:blipFill>
                      <a:blip r:embed="rId6"/>
                      <a:stretch>
                        <a:fillRect/>
                      </a:stretch>
                    </p:blipFill>
                    <p:spPr>
                      <a:xfrm>
                        <a:off x="3453469" y="3437188"/>
                        <a:ext cx="3565354" cy="793207"/>
                      </a:xfrm>
                      <a:prstGeom prst="rect">
                        <a:avLst/>
                      </a:prstGeom>
                    </p:spPr>
                  </p:pic>
                </p:oleObj>
              </mc:Fallback>
            </mc:AlternateContent>
          </a:graphicData>
        </a:graphic>
      </p:graphicFrame>
      <p:graphicFrame>
        <p:nvGraphicFramePr>
          <p:cNvPr id="26" name="Object 25" descr="equals integral of start expression integral of start expression square root of start expression 4 r squared + 1 end expression r d r d theta, end expression from 0 to 2 end expression from 0 to 2 pi">
            <a:extLst>
              <a:ext uri="{FF2B5EF4-FFF2-40B4-BE49-F238E27FC236}">
                <a16:creationId xmlns:a16="http://schemas.microsoft.com/office/drawing/2014/main" id="{C48D1F23-F649-490B-95C3-5FC239A531F7}"/>
              </a:ext>
            </a:extLst>
          </p:cNvPr>
          <p:cNvGraphicFramePr>
            <a:graphicFrameLocks noChangeAspect="1"/>
          </p:cNvGraphicFramePr>
          <p:nvPr/>
        </p:nvGraphicFramePr>
        <p:xfrm>
          <a:off x="3453469" y="4313970"/>
          <a:ext cx="2578236" cy="523424"/>
        </p:xfrm>
        <a:graphic>
          <a:graphicData uri="http://schemas.openxmlformats.org/presentationml/2006/ole">
            <mc:AlternateContent xmlns:mc="http://schemas.openxmlformats.org/markup-compatibility/2006">
              <mc:Choice xmlns:v="urn:schemas-microsoft-com:vml" Requires="v">
                <p:oleObj spid="_x0000_s113708" name="Equation" r:id="rId7" imgW="3009600" imgH="609480" progId="Equation.DSMT4">
                  <p:embed/>
                </p:oleObj>
              </mc:Choice>
              <mc:Fallback>
                <p:oleObj name="Equation" r:id="rId7" imgW="3009600" imgH="609480" progId="Equation.DSMT4">
                  <p:embed/>
                  <p:pic>
                    <p:nvPicPr>
                      <p:cNvPr id="26" name="Object 25" descr="equals integral of start expression integral of start expression square root of start expression 4 r squared + 1 end expression r d r d theta, end expression from 0 to 2 end expression from 0 to 2 pi">
                        <a:extLst>
                          <a:ext uri="{FF2B5EF4-FFF2-40B4-BE49-F238E27FC236}">
                            <a16:creationId xmlns:a16="http://schemas.microsoft.com/office/drawing/2014/main" id="{C48D1F23-F649-490B-95C3-5FC239A531F7}"/>
                          </a:ext>
                        </a:extLst>
                      </p:cNvPr>
                      <p:cNvPicPr/>
                      <p:nvPr/>
                    </p:nvPicPr>
                    <p:blipFill>
                      <a:blip r:embed="rId8"/>
                      <a:stretch>
                        <a:fillRect/>
                      </a:stretch>
                    </p:blipFill>
                    <p:spPr>
                      <a:xfrm>
                        <a:off x="3453469" y="4313970"/>
                        <a:ext cx="2578236" cy="523424"/>
                      </a:xfrm>
                      <a:prstGeom prst="rect">
                        <a:avLst/>
                      </a:prstGeom>
                    </p:spPr>
                  </p:pic>
                </p:oleObj>
              </mc:Fallback>
            </mc:AlternateContent>
          </a:graphicData>
        </a:graphic>
      </p:graphicFrame>
      <p:graphicFrame>
        <p:nvGraphicFramePr>
          <p:cNvPr id="27" name="Object 26" descr="equals integral of start expression left bracket 1 twelfth, left parenthesis 4 r squared + 1 right parenthesis to the 3 halves power right bracket from 0 to 2, d theta end expression from 0 to 2 pi">
            <a:extLst>
              <a:ext uri="{FF2B5EF4-FFF2-40B4-BE49-F238E27FC236}">
                <a16:creationId xmlns:a16="http://schemas.microsoft.com/office/drawing/2014/main" id="{8BC4CA5D-07E3-40EC-AA9A-16B847174B61}"/>
              </a:ext>
            </a:extLst>
          </p:cNvPr>
          <p:cNvGraphicFramePr>
            <a:graphicFrameLocks noChangeAspect="1"/>
          </p:cNvGraphicFramePr>
          <p:nvPr/>
        </p:nvGraphicFramePr>
        <p:xfrm>
          <a:off x="3453469" y="4935462"/>
          <a:ext cx="2496613" cy="679079"/>
        </p:xfrm>
        <a:graphic>
          <a:graphicData uri="http://schemas.openxmlformats.org/presentationml/2006/ole">
            <mc:AlternateContent xmlns:mc="http://schemas.openxmlformats.org/markup-compatibility/2006">
              <mc:Choice xmlns:v="urn:schemas-microsoft-com:vml" Requires="v">
                <p:oleObj spid="_x0000_s113709" name="Equation" r:id="rId9" imgW="3174840" imgH="863280" progId="Equation.DSMT4">
                  <p:embed/>
                </p:oleObj>
              </mc:Choice>
              <mc:Fallback>
                <p:oleObj name="Equation" r:id="rId9" imgW="3174840" imgH="863280" progId="Equation.DSMT4">
                  <p:embed/>
                  <p:pic>
                    <p:nvPicPr>
                      <p:cNvPr id="27" name="Object 26" descr="equals integral of start expression left bracket 1 twelfth, left parenthesis 4 r squared + 1 right parenthesis to the 3 halves power right bracket from 0 to 2, d theta end expression from 0 to 2 pi">
                        <a:extLst>
                          <a:ext uri="{FF2B5EF4-FFF2-40B4-BE49-F238E27FC236}">
                            <a16:creationId xmlns:a16="http://schemas.microsoft.com/office/drawing/2014/main" id="{8BC4CA5D-07E3-40EC-AA9A-16B847174B61}"/>
                          </a:ext>
                        </a:extLst>
                      </p:cNvPr>
                      <p:cNvPicPr/>
                      <p:nvPr/>
                    </p:nvPicPr>
                    <p:blipFill>
                      <a:blip r:embed="rId10"/>
                      <a:stretch>
                        <a:fillRect/>
                      </a:stretch>
                    </p:blipFill>
                    <p:spPr>
                      <a:xfrm>
                        <a:off x="3453469" y="4935462"/>
                        <a:ext cx="2496613" cy="679079"/>
                      </a:xfrm>
                      <a:prstGeom prst="rect">
                        <a:avLst/>
                      </a:prstGeom>
                    </p:spPr>
                  </p:pic>
                </p:oleObj>
              </mc:Fallback>
            </mc:AlternateContent>
          </a:graphicData>
        </a:graphic>
      </p:graphicFrame>
      <p:graphicFrame>
        <p:nvGraphicFramePr>
          <p:cNvPr id="28" name="Object 27" descr="equals integral of start expression 1 twelfth left parenthesis 17 to the 3 halves power minus 1 right parenthesis, d theta end expression from 0 to 2 pi = start fraction pi over 6 end fraction left parenthesis 17 radical 17 minus 1 right parenthesis.">
            <a:extLst>
              <a:ext uri="{FF2B5EF4-FFF2-40B4-BE49-F238E27FC236}">
                <a16:creationId xmlns:a16="http://schemas.microsoft.com/office/drawing/2014/main" id="{80FFCD14-2CF0-47FF-8181-932D50A7B5E4}"/>
              </a:ext>
            </a:extLst>
          </p:cNvPr>
          <p:cNvGraphicFramePr>
            <a:graphicFrameLocks noChangeAspect="1"/>
          </p:cNvGraphicFramePr>
          <p:nvPr/>
        </p:nvGraphicFramePr>
        <p:xfrm>
          <a:off x="3453469" y="5715363"/>
          <a:ext cx="3671421" cy="574921"/>
        </p:xfrm>
        <a:graphic>
          <a:graphicData uri="http://schemas.openxmlformats.org/presentationml/2006/ole">
            <mc:AlternateContent xmlns:mc="http://schemas.openxmlformats.org/markup-compatibility/2006">
              <mc:Choice xmlns:v="urn:schemas-microsoft-com:vml" Requires="v">
                <p:oleObj spid="_x0000_s113710" name="Equation" r:id="rId11" imgW="4622760" imgH="723600" progId="Equation.DSMT4">
                  <p:embed/>
                </p:oleObj>
              </mc:Choice>
              <mc:Fallback>
                <p:oleObj name="Equation" r:id="rId11" imgW="4622760" imgH="723600" progId="Equation.DSMT4">
                  <p:embed/>
                  <p:pic>
                    <p:nvPicPr>
                      <p:cNvPr id="28" name="Object 27" descr="equals integral of start expression 1 twelfth left parenthesis 17 to the 3 halves power minus 1 right parenthesis, d theta end expression from 0 to 2 pi = start fraction pi over 6 end fraction left parenthesis 17 radical 17 minus 1 right parenthesis.">
                        <a:extLst>
                          <a:ext uri="{FF2B5EF4-FFF2-40B4-BE49-F238E27FC236}">
                            <a16:creationId xmlns:a16="http://schemas.microsoft.com/office/drawing/2014/main" id="{80FFCD14-2CF0-47FF-8181-932D50A7B5E4}"/>
                          </a:ext>
                        </a:extLst>
                      </p:cNvPr>
                      <p:cNvPicPr/>
                      <p:nvPr/>
                    </p:nvPicPr>
                    <p:blipFill>
                      <a:blip r:embed="rId12"/>
                      <a:stretch>
                        <a:fillRect/>
                      </a:stretch>
                    </p:blipFill>
                    <p:spPr>
                      <a:xfrm>
                        <a:off x="3453469" y="5715363"/>
                        <a:ext cx="3671421" cy="574921"/>
                      </a:xfrm>
                      <a:prstGeom prst="rect">
                        <a:avLst/>
                      </a:prstGeom>
                    </p:spPr>
                  </p:pic>
                </p:oleObj>
              </mc:Fallback>
            </mc:AlternateContent>
          </a:graphicData>
        </a:graphic>
      </p:graphicFrame>
    </p:spTree>
    <p:extLst>
      <p:ext uri="{BB962C8B-B14F-4D97-AF65-F5344CB8AC3E}">
        <p14:creationId xmlns:p14="http://schemas.microsoft.com/office/powerpoint/2010/main" val="2159835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Surfaces </a:t>
            </a:r>
            <a:r>
              <a:rPr lang="en-US" sz="2000" b="0" dirty="0"/>
              <a:t>(7 of 7)</a:t>
            </a:r>
            <a:endParaRPr lang="en-IN" dirty="0"/>
          </a:p>
        </p:txBody>
      </p:sp>
      <p:sp>
        <p:nvSpPr>
          <p:cNvPr id="3" name="Content Placeholder 2"/>
          <p:cNvSpPr>
            <a:spLocks noGrp="1"/>
          </p:cNvSpPr>
          <p:nvPr>
            <p:ph idx="1"/>
          </p:nvPr>
        </p:nvSpPr>
        <p:spPr>
          <a:xfrm>
            <a:off x="457200" y="1600200"/>
            <a:ext cx="7086600" cy="457199"/>
          </a:xfrm>
        </p:spPr>
        <p:txBody>
          <a:bodyPr/>
          <a:lstStyle/>
          <a:p>
            <a:pPr marL="0" indent="0">
              <a:buNone/>
            </a:pPr>
            <a:r>
              <a:rPr lang="en-US" b="1" dirty="0"/>
              <a:t>Formula for the Surface Area of a Graph</a:t>
            </a:r>
            <a:endParaRPr lang="en-IN" dirty="0"/>
          </a:p>
        </p:txBody>
      </p:sp>
      <p:graphicFrame>
        <p:nvGraphicFramePr>
          <p:cNvPr id="22" name="Object 21" descr="z = f of x and y"/>
          <p:cNvGraphicFramePr>
            <a:graphicFrameLocks noChangeAspect="1"/>
          </p:cNvGraphicFramePr>
          <p:nvPr/>
        </p:nvGraphicFramePr>
        <p:xfrm>
          <a:off x="490764" y="2128412"/>
          <a:ext cx="1816100" cy="433070"/>
        </p:xfrm>
        <a:graphic>
          <a:graphicData uri="http://schemas.openxmlformats.org/presentationml/2006/ole">
            <mc:AlternateContent xmlns:mc="http://schemas.openxmlformats.org/markup-compatibility/2006">
              <mc:Choice xmlns:v="urn:schemas-microsoft-com:vml" Requires="v">
                <p:oleObj spid="_x0000_s114714" name="Equation" r:id="rId3" imgW="1650960" imgH="393480" progId="Equation.DSMT4">
                  <p:embed/>
                </p:oleObj>
              </mc:Choice>
              <mc:Fallback>
                <p:oleObj name="Equation" r:id="rId3" imgW="1650960" imgH="393480" progId="Equation.DSMT4">
                  <p:embed/>
                  <p:pic>
                    <p:nvPicPr>
                      <p:cNvPr id="22" name="Object 21" descr="z = f of x and y"/>
                      <p:cNvPicPr/>
                      <p:nvPr/>
                    </p:nvPicPr>
                    <p:blipFill>
                      <a:blip r:embed="rId4"/>
                      <a:stretch>
                        <a:fillRect/>
                      </a:stretch>
                    </p:blipFill>
                    <p:spPr>
                      <a:xfrm>
                        <a:off x="490764" y="2128412"/>
                        <a:ext cx="1816100" cy="433070"/>
                      </a:xfrm>
                      <a:prstGeom prst="rect">
                        <a:avLst/>
                      </a:prstGeom>
                    </p:spPr>
                  </p:pic>
                </p:oleObj>
              </mc:Fallback>
            </mc:AlternateContent>
          </a:graphicData>
        </a:graphic>
      </p:graphicFrame>
      <p:sp>
        <p:nvSpPr>
          <p:cNvPr id="24" name="Content Placeholder 23"/>
          <p:cNvSpPr>
            <a:spLocks noGrp="1"/>
          </p:cNvSpPr>
          <p:nvPr>
            <p:ph idx="1"/>
          </p:nvPr>
        </p:nvSpPr>
        <p:spPr>
          <a:xfrm>
            <a:off x="457200" y="2743200"/>
            <a:ext cx="2057400" cy="463550"/>
          </a:xfrm>
        </p:spPr>
        <p:txBody>
          <a:bodyPr/>
          <a:lstStyle/>
          <a:p>
            <a:pPr marL="0" indent="0">
              <a:buNone/>
            </a:pPr>
            <a:r>
              <a:rPr lang="en-US" dirty="0"/>
              <a:t>For a graph</a:t>
            </a:r>
            <a:endParaRPr lang="en-IN" dirty="0"/>
          </a:p>
        </p:txBody>
      </p:sp>
      <p:graphicFrame>
        <p:nvGraphicFramePr>
          <p:cNvPr id="25" name="Object 24" descr="z = f of x and y"/>
          <p:cNvGraphicFramePr>
            <a:graphicFrameLocks noChangeAspect="1"/>
          </p:cNvGraphicFramePr>
          <p:nvPr/>
        </p:nvGraphicFramePr>
        <p:xfrm>
          <a:off x="2623455" y="2813050"/>
          <a:ext cx="1574800" cy="393700"/>
        </p:xfrm>
        <a:graphic>
          <a:graphicData uri="http://schemas.openxmlformats.org/presentationml/2006/ole">
            <mc:AlternateContent xmlns:mc="http://schemas.openxmlformats.org/markup-compatibility/2006">
              <mc:Choice xmlns:v="urn:schemas-microsoft-com:vml" Requires="v">
                <p:oleObj spid="_x0000_s114715" name="Equation" r:id="rId5" imgW="1574640" imgH="393480" progId="Equation.DSMT4">
                  <p:embed/>
                </p:oleObj>
              </mc:Choice>
              <mc:Fallback>
                <p:oleObj name="Equation" r:id="rId5" imgW="1574640" imgH="393480" progId="Equation.DSMT4">
                  <p:embed/>
                  <p:pic>
                    <p:nvPicPr>
                      <p:cNvPr id="25" name="Object 24" descr="z = f of x and y"/>
                      <p:cNvPicPr/>
                      <p:nvPr/>
                    </p:nvPicPr>
                    <p:blipFill>
                      <a:blip r:embed="rId6"/>
                      <a:stretch>
                        <a:fillRect/>
                      </a:stretch>
                    </p:blipFill>
                    <p:spPr>
                      <a:xfrm>
                        <a:off x="2623455" y="2813050"/>
                        <a:ext cx="1574800" cy="393700"/>
                      </a:xfrm>
                      <a:prstGeom prst="rect">
                        <a:avLst/>
                      </a:prstGeom>
                    </p:spPr>
                  </p:pic>
                </p:oleObj>
              </mc:Fallback>
            </mc:AlternateContent>
          </a:graphicData>
        </a:graphic>
      </p:graphicFrame>
      <p:sp>
        <p:nvSpPr>
          <p:cNvPr id="27" name="Content Placeholder 26"/>
          <p:cNvSpPr>
            <a:spLocks noGrp="1"/>
          </p:cNvSpPr>
          <p:nvPr>
            <p:ph idx="1"/>
          </p:nvPr>
        </p:nvSpPr>
        <p:spPr>
          <a:xfrm>
            <a:off x="4343400" y="2739571"/>
            <a:ext cx="3657600" cy="482600"/>
          </a:xfrm>
        </p:spPr>
        <p:txBody>
          <a:bodyPr/>
          <a:lstStyle/>
          <a:p>
            <a:pPr marL="0" indent="0">
              <a:buNone/>
            </a:pPr>
            <a:r>
              <a:rPr lang="en-US" dirty="0"/>
              <a:t>over a region </a:t>
            </a:r>
            <a:r>
              <a:rPr lang="en-US" i="1" dirty="0"/>
              <a:t>R </a:t>
            </a:r>
            <a:r>
              <a:rPr lang="en-US" dirty="0"/>
              <a:t>in the</a:t>
            </a:r>
            <a:endParaRPr lang="en-IN" dirty="0"/>
          </a:p>
        </p:txBody>
      </p:sp>
      <p:sp>
        <p:nvSpPr>
          <p:cNvPr id="29" name="Content Placeholder 28"/>
          <p:cNvSpPr>
            <a:spLocks noGrp="1"/>
          </p:cNvSpPr>
          <p:nvPr>
            <p:ph idx="1"/>
          </p:nvPr>
        </p:nvSpPr>
        <p:spPr>
          <a:xfrm>
            <a:off x="457200" y="3316513"/>
            <a:ext cx="6091244" cy="533400"/>
          </a:xfrm>
        </p:spPr>
        <p:txBody>
          <a:bodyPr/>
          <a:lstStyle/>
          <a:p>
            <a:pPr marL="0" indent="0">
              <a:buNone/>
            </a:pPr>
            <a:r>
              <a:rPr lang="en-US" i="1" dirty="0"/>
              <a:t>x</a:t>
            </a:r>
            <a:r>
              <a:rPr lang="en-US" sz="100" i="1" dirty="0"/>
              <a:t> </a:t>
            </a:r>
            <a:r>
              <a:rPr lang="en-US" i="1" dirty="0"/>
              <a:t>y</a:t>
            </a:r>
            <a:r>
              <a:rPr lang="en-US" dirty="0"/>
              <a:t>-plane, the surface area formula is</a:t>
            </a:r>
            <a:endParaRPr lang="en-IN" dirty="0"/>
          </a:p>
        </p:txBody>
      </p:sp>
      <p:graphicFrame>
        <p:nvGraphicFramePr>
          <p:cNvPr id="30" name="Object 29" descr="A = double integral of start expression square root of start expression f sub x, squared + f sub y, squared + 1 end expression d x d y end expression, for region R">
            <a:extLst>
              <a:ext uri="{FF2B5EF4-FFF2-40B4-BE49-F238E27FC236}">
                <a16:creationId xmlns:a16="http://schemas.microsoft.com/office/drawing/2014/main" id="{A030D6E8-615A-4238-9CF2-5B645FBEABDA}"/>
              </a:ext>
            </a:extLst>
          </p:cNvPr>
          <p:cNvGraphicFramePr>
            <a:graphicFrameLocks noChangeAspect="1"/>
          </p:cNvGraphicFramePr>
          <p:nvPr/>
        </p:nvGraphicFramePr>
        <p:xfrm>
          <a:off x="2645226" y="4220517"/>
          <a:ext cx="3903218" cy="906653"/>
        </p:xfrm>
        <a:graphic>
          <a:graphicData uri="http://schemas.openxmlformats.org/presentationml/2006/ole">
            <mc:AlternateContent xmlns:mc="http://schemas.openxmlformats.org/markup-compatibility/2006">
              <mc:Choice xmlns:v="urn:schemas-microsoft-com:vml" Requires="v">
                <p:oleObj spid="_x0000_s114716" name="Equation" r:id="rId7" imgW="3225600" imgH="749160" progId="Equation.DSMT4">
                  <p:embed/>
                </p:oleObj>
              </mc:Choice>
              <mc:Fallback>
                <p:oleObj name="Equation" r:id="rId7" imgW="3225600" imgH="749160" progId="Equation.DSMT4">
                  <p:embed/>
                  <p:pic>
                    <p:nvPicPr>
                      <p:cNvPr id="30" name="Object 29" descr="A = double integral of start expression square root of start expression f sub x, squared + f sub y, squared + 1 end expression d x d y end expression, for region R">
                        <a:extLst>
                          <a:ext uri="{FF2B5EF4-FFF2-40B4-BE49-F238E27FC236}">
                            <a16:creationId xmlns:a16="http://schemas.microsoft.com/office/drawing/2014/main" id="{A030D6E8-615A-4238-9CF2-5B645FBEABDA}"/>
                          </a:ext>
                        </a:extLst>
                      </p:cNvPr>
                      <p:cNvPicPr/>
                      <p:nvPr/>
                    </p:nvPicPr>
                    <p:blipFill>
                      <a:blip r:embed="rId8"/>
                      <a:stretch>
                        <a:fillRect/>
                      </a:stretch>
                    </p:blipFill>
                    <p:spPr>
                      <a:xfrm>
                        <a:off x="2645226" y="4220517"/>
                        <a:ext cx="3903218" cy="906653"/>
                      </a:xfrm>
                      <a:prstGeom prst="rect">
                        <a:avLst/>
                      </a:prstGeom>
                    </p:spPr>
                  </p:pic>
                </p:oleObj>
              </mc:Fallback>
            </mc:AlternateContent>
          </a:graphicData>
        </a:graphic>
      </p:graphicFrame>
    </p:spTree>
    <p:extLst>
      <p:ext uri="{BB962C8B-B14F-4D97-AF65-F5344CB8AC3E}">
        <p14:creationId xmlns:p14="http://schemas.microsoft.com/office/powerpoint/2010/main" val="235980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7052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(1 of 6)</a:t>
            </a:r>
          </a:p>
        </p:txBody>
      </p:sp>
      <p:pic>
        <p:nvPicPr>
          <p:cNvPr id="6" name="Content Placeholder 5" descr="Two graphs plot a rectangle in a u v plane and an irregular plane in an x y z plane. For long description in Notes pane, press F6.">
            <a:extLst>
              <a:ext uri="{FF2B5EF4-FFF2-40B4-BE49-F238E27FC236}">
                <a16:creationId xmlns:a16="http://schemas.microsoft.com/office/drawing/2014/main" id="{A83C5830-7268-4A73-A8F0-71095E5E1610}"/>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57199" y="1905000"/>
            <a:ext cx="2400876" cy="4038600"/>
          </a:xfrm>
        </p:spPr>
      </p:pic>
      <p:sp>
        <p:nvSpPr>
          <p:cNvPr id="3" name="Content Placeholder 2"/>
          <p:cNvSpPr>
            <a:spLocks noGrp="1"/>
          </p:cNvSpPr>
          <p:nvPr>
            <p:ph idx="1"/>
          </p:nvPr>
        </p:nvSpPr>
        <p:spPr>
          <a:xfrm>
            <a:off x="3124200" y="4114800"/>
            <a:ext cx="5105400" cy="1828800"/>
          </a:xfrm>
        </p:spPr>
        <p:txBody>
          <a:bodyPr/>
          <a:lstStyle/>
          <a:p>
            <a:pPr marL="0" indent="0">
              <a:buNone/>
            </a:pPr>
            <a:r>
              <a:rPr lang="en-US" dirty="0"/>
              <a:t>A parametrized surface </a:t>
            </a:r>
            <a:r>
              <a:rPr lang="en-US" i="1" dirty="0"/>
              <a:t>S </a:t>
            </a:r>
            <a:r>
              <a:rPr lang="en-US" dirty="0"/>
              <a:t>expressed as a vector function of two variables defined on a region </a:t>
            </a:r>
            <a:r>
              <a:rPr lang="en-US" i="1" dirty="0"/>
              <a:t>R</a:t>
            </a:r>
            <a:r>
              <a:rPr lang="en-US" dirty="0"/>
              <a:t>.</a:t>
            </a:r>
            <a:endParaRPr lang="en-IN" dirty="0"/>
          </a:p>
        </p:txBody>
      </p:sp>
    </p:spTree>
    <p:extLst>
      <p:ext uri="{BB962C8B-B14F-4D97-AF65-F5344CB8AC3E}">
        <p14:creationId xmlns:p14="http://schemas.microsoft.com/office/powerpoint/2010/main" val="137802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(2 of 6)</a:t>
            </a:r>
            <a:endParaRPr lang="en-IN" dirty="0"/>
          </a:p>
        </p:txBody>
      </p:sp>
      <p:pic>
        <p:nvPicPr>
          <p:cNvPr id="7" name="Content Placeholder 6" descr="The graph of z = the square root of start expression x squared + y squared end expression = r is an inverted circular cone in an x y z plane.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77433" y="1600200"/>
            <a:ext cx="3989133" cy="3565674"/>
          </a:xfrm>
        </p:spPr>
      </p:pic>
      <p:sp>
        <p:nvSpPr>
          <p:cNvPr id="6" name="Content Placeholder 5"/>
          <p:cNvSpPr>
            <a:spLocks noGrp="1"/>
          </p:cNvSpPr>
          <p:nvPr>
            <p:ph idx="13"/>
          </p:nvPr>
        </p:nvSpPr>
        <p:spPr>
          <a:xfrm>
            <a:off x="457200" y="5257800"/>
            <a:ext cx="8229600" cy="914400"/>
          </a:xfrm>
        </p:spPr>
        <p:txBody>
          <a:bodyPr/>
          <a:lstStyle/>
          <a:p>
            <a:pPr marL="0" indent="0">
              <a:buNone/>
            </a:pPr>
            <a:r>
              <a:rPr lang="en-US" dirty="0"/>
              <a:t>The cone can be </a:t>
            </a:r>
            <a:r>
              <a:rPr lang="en-US" dirty="0" err="1"/>
              <a:t>parametrized</a:t>
            </a:r>
            <a:r>
              <a:rPr lang="en-US" dirty="0"/>
              <a:t> using cylindrical coordinates.</a:t>
            </a:r>
            <a:endParaRPr lang="en-IN" dirty="0"/>
          </a:p>
        </p:txBody>
      </p:sp>
    </p:spTree>
    <p:extLst>
      <p:ext uri="{BB962C8B-B14F-4D97-AF65-F5344CB8AC3E}">
        <p14:creationId xmlns:p14="http://schemas.microsoft.com/office/powerpoint/2010/main" val="407608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(3 of 6)</a:t>
            </a:r>
            <a:endParaRPr lang="en-IN" dirty="0"/>
          </a:p>
        </p:txBody>
      </p:sp>
      <p:sp>
        <p:nvSpPr>
          <p:cNvPr id="3" name="Content Placeholder 2"/>
          <p:cNvSpPr>
            <a:spLocks noGrp="1"/>
          </p:cNvSpPr>
          <p:nvPr>
            <p:ph idx="1"/>
          </p:nvPr>
        </p:nvSpPr>
        <p:spPr>
          <a:xfrm>
            <a:off x="457200" y="1600200"/>
            <a:ext cx="5181600" cy="304800"/>
          </a:xfrm>
        </p:spPr>
        <p:txBody>
          <a:bodyPr/>
          <a:lstStyle/>
          <a:p>
            <a:pPr marL="0" indent="0">
              <a:buNone/>
            </a:pPr>
            <a:r>
              <a:rPr lang="en-US" sz="2000" b="1" dirty="0"/>
              <a:t>Example:</a:t>
            </a:r>
            <a:r>
              <a:rPr lang="en-IN" sz="2000" b="1" dirty="0"/>
              <a:t> </a:t>
            </a:r>
            <a:r>
              <a:rPr lang="en-US" sz="2000" dirty="0"/>
              <a:t>Find a parametrization of the cone</a:t>
            </a:r>
          </a:p>
        </p:txBody>
      </p:sp>
      <p:graphicFrame>
        <p:nvGraphicFramePr>
          <p:cNvPr id="22" name="Object 21" descr="z = square root of start expression x squared + y squared end expression, 0 is less than or equal to z and z is less than or equal to 1.">
            <a:extLst>
              <a:ext uri="{FF2B5EF4-FFF2-40B4-BE49-F238E27FC236}">
                <a16:creationId xmlns:a16="http://schemas.microsoft.com/office/drawing/2014/main" id="{99A2E934-5C7F-4343-839A-B102F98A709D}"/>
              </a:ext>
            </a:extLst>
          </p:cNvPr>
          <p:cNvGraphicFramePr>
            <a:graphicFrameLocks noChangeAspect="1"/>
          </p:cNvGraphicFramePr>
          <p:nvPr/>
        </p:nvGraphicFramePr>
        <p:xfrm>
          <a:off x="5821363" y="1524000"/>
          <a:ext cx="2332037" cy="403225"/>
        </p:xfrm>
        <a:graphic>
          <a:graphicData uri="http://schemas.openxmlformats.org/presentationml/2006/ole">
            <mc:AlternateContent xmlns:mc="http://schemas.openxmlformats.org/markup-compatibility/2006">
              <mc:Choice xmlns:v="urn:schemas-microsoft-com:vml" Requires="v">
                <p:oleObj spid="_x0000_s99378" name="Equation" r:id="rId3" imgW="2565360" imgH="444240" progId="Equation.DSMT4">
                  <p:embed/>
                </p:oleObj>
              </mc:Choice>
              <mc:Fallback>
                <p:oleObj name="Equation" r:id="rId3" imgW="2565360" imgH="444240" progId="Equation.DSMT4">
                  <p:embed/>
                  <p:pic>
                    <p:nvPicPr>
                      <p:cNvPr id="22" name="Object 21" descr="z = square root of start expression x squared + y squared end expression, 0 is less than or equal to z and z is less than or equal to 1.">
                        <a:extLst>
                          <a:ext uri="{FF2B5EF4-FFF2-40B4-BE49-F238E27FC236}">
                            <a16:creationId xmlns:a16="http://schemas.microsoft.com/office/drawing/2014/main" id="{99A2E934-5C7F-4343-839A-B102F98A709D}"/>
                          </a:ext>
                        </a:extLst>
                      </p:cNvPr>
                      <p:cNvPicPr/>
                      <p:nvPr/>
                    </p:nvPicPr>
                    <p:blipFill>
                      <a:blip r:embed="rId4"/>
                      <a:stretch>
                        <a:fillRect/>
                      </a:stretch>
                    </p:blipFill>
                    <p:spPr>
                      <a:xfrm>
                        <a:off x="5821363" y="1524000"/>
                        <a:ext cx="2332037" cy="403225"/>
                      </a:xfrm>
                      <a:prstGeom prst="rect">
                        <a:avLst/>
                      </a:prstGeom>
                    </p:spPr>
                  </p:pic>
                </p:oleObj>
              </mc:Fallback>
            </mc:AlternateContent>
          </a:graphicData>
        </a:graphic>
      </p:graphicFrame>
      <p:sp>
        <p:nvSpPr>
          <p:cNvPr id="24" name="Content Placeholder 23"/>
          <p:cNvSpPr>
            <a:spLocks noGrp="1"/>
          </p:cNvSpPr>
          <p:nvPr>
            <p:ph idx="1"/>
          </p:nvPr>
        </p:nvSpPr>
        <p:spPr>
          <a:xfrm>
            <a:off x="459658" y="2133600"/>
            <a:ext cx="7769942" cy="609600"/>
          </a:xfrm>
        </p:spPr>
        <p:txBody>
          <a:bodyPr/>
          <a:lstStyle/>
          <a:p>
            <a:pPr marL="0" indent="0">
              <a:buNone/>
            </a:pPr>
            <a:r>
              <a:rPr lang="en-US" sz="2000" b="1" dirty="0"/>
              <a:t>Solution</a:t>
            </a:r>
            <a:r>
              <a:rPr lang="en-IN" sz="2000" b="1" dirty="0"/>
              <a:t>: </a:t>
            </a:r>
            <a:r>
              <a:rPr lang="en-US" sz="2000" dirty="0"/>
              <a:t>Here, cylindrical coordinates provide a parametrization. A typical point (</a:t>
            </a:r>
            <a:r>
              <a:rPr lang="en-US" sz="2000" i="1" dirty="0"/>
              <a:t>x</a:t>
            </a:r>
            <a:r>
              <a:rPr lang="en-US" sz="2000" dirty="0"/>
              <a:t>, </a:t>
            </a:r>
            <a:r>
              <a:rPr lang="en-US" sz="2000" i="1" dirty="0"/>
              <a:t>y</a:t>
            </a:r>
            <a:r>
              <a:rPr lang="en-US" sz="2000" dirty="0"/>
              <a:t>, </a:t>
            </a:r>
            <a:r>
              <a:rPr lang="en-US" sz="2000" i="1" dirty="0"/>
              <a:t>z</a:t>
            </a:r>
            <a:r>
              <a:rPr lang="en-US" sz="2000" dirty="0"/>
              <a:t>) on the cone has</a:t>
            </a:r>
            <a:endParaRPr lang="en-IN" sz="2000" dirty="0"/>
          </a:p>
        </p:txBody>
      </p:sp>
      <p:graphicFrame>
        <p:nvGraphicFramePr>
          <p:cNvPr id="25" name="Object 24" descr="x = r cosine of theta, y = r sine of theta,"/>
          <p:cNvGraphicFramePr>
            <a:graphicFrameLocks noChangeAspect="1"/>
          </p:cNvGraphicFramePr>
          <p:nvPr/>
        </p:nvGraphicFramePr>
        <p:xfrm>
          <a:off x="457200" y="3048000"/>
          <a:ext cx="2020887" cy="277813"/>
        </p:xfrm>
        <a:graphic>
          <a:graphicData uri="http://schemas.openxmlformats.org/presentationml/2006/ole">
            <mc:AlternateContent xmlns:mc="http://schemas.openxmlformats.org/markup-compatibility/2006">
              <mc:Choice xmlns:v="urn:schemas-microsoft-com:vml" Requires="v">
                <p:oleObj spid="_x0000_s99379" name="Equation" r:id="rId5" imgW="2222280" imgH="304560" progId="Equation.DSMT4">
                  <p:embed/>
                </p:oleObj>
              </mc:Choice>
              <mc:Fallback>
                <p:oleObj name="Equation" r:id="rId5" imgW="2222280" imgH="304560" progId="Equation.DSMT4">
                  <p:embed/>
                  <p:pic>
                    <p:nvPicPr>
                      <p:cNvPr id="25" name="Object 24" descr="x = r cosine of theta, y = r sine of theta,"/>
                      <p:cNvPicPr/>
                      <p:nvPr/>
                    </p:nvPicPr>
                    <p:blipFill>
                      <a:blip r:embed="rId6"/>
                      <a:stretch>
                        <a:fillRect/>
                      </a:stretch>
                    </p:blipFill>
                    <p:spPr>
                      <a:xfrm>
                        <a:off x="457200" y="3048000"/>
                        <a:ext cx="2020887" cy="277813"/>
                      </a:xfrm>
                      <a:prstGeom prst="rect">
                        <a:avLst/>
                      </a:prstGeom>
                    </p:spPr>
                  </p:pic>
                </p:oleObj>
              </mc:Fallback>
            </mc:AlternateContent>
          </a:graphicData>
        </a:graphic>
      </p:graphicFrame>
      <p:sp>
        <p:nvSpPr>
          <p:cNvPr id="27" name="Content Placeholder 26"/>
          <p:cNvSpPr>
            <a:spLocks noGrp="1"/>
          </p:cNvSpPr>
          <p:nvPr>
            <p:ph idx="1"/>
          </p:nvPr>
        </p:nvSpPr>
        <p:spPr>
          <a:xfrm>
            <a:off x="2662237" y="3024649"/>
            <a:ext cx="609600" cy="404351"/>
          </a:xfrm>
        </p:spPr>
        <p:txBody>
          <a:bodyPr/>
          <a:lstStyle/>
          <a:p>
            <a:pPr marL="0" indent="0">
              <a:buNone/>
            </a:pPr>
            <a:r>
              <a:rPr lang="en-US" sz="2000" dirty="0"/>
              <a:t>and</a:t>
            </a:r>
            <a:endParaRPr lang="en-IN" sz="2000" dirty="0"/>
          </a:p>
        </p:txBody>
      </p:sp>
      <p:graphicFrame>
        <p:nvGraphicFramePr>
          <p:cNvPr id="28" name="Object 27" descr="z = square root of start expression x squared + y squared end expression = r,">
            <a:extLst>
              <a:ext uri="{FF2B5EF4-FFF2-40B4-BE49-F238E27FC236}">
                <a16:creationId xmlns:a16="http://schemas.microsoft.com/office/drawing/2014/main" id="{B31FFFF1-CA6D-4ECE-BFCC-0211415F293D}"/>
              </a:ext>
            </a:extLst>
          </p:cNvPr>
          <p:cNvGraphicFramePr>
            <a:graphicFrameLocks noChangeAspect="1"/>
          </p:cNvGraphicFramePr>
          <p:nvPr/>
        </p:nvGraphicFramePr>
        <p:xfrm>
          <a:off x="3424237" y="2921000"/>
          <a:ext cx="1736725" cy="431800"/>
        </p:xfrm>
        <a:graphic>
          <a:graphicData uri="http://schemas.openxmlformats.org/presentationml/2006/ole">
            <mc:AlternateContent xmlns:mc="http://schemas.openxmlformats.org/markup-compatibility/2006">
              <mc:Choice xmlns:v="urn:schemas-microsoft-com:vml" Requires="v">
                <p:oleObj spid="_x0000_s99380" name="Equation" r:id="rId7" imgW="1790640" imgH="444240" progId="Equation.DSMT4">
                  <p:embed/>
                </p:oleObj>
              </mc:Choice>
              <mc:Fallback>
                <p:oleObj name="Equation" r:id="rId7" imgW="1790640" imgH="444240" progId="Equation.DSMT4">
                  <p:embed/>
                  <p:pic>
                    <p:nvPicPr>
                      <p:cNvPr id="28" name="Object 27" descr="z = square root of start expression x squared + y squared end expression = r,">
                        <a:extLst>
                          <a:ext uri="{FF2B5EF4-FFF2-40B4-BE49-F238E27FC236}">
                            <a16:creationId xmlns:a16="http://schemas.microsoft.com/office/drawing/2014/main" id="{B31FFFF1-CA6D-4ECE-BFCC-0211415F293D}"/>
                          </a:ext>
                        </a:extLst>
                      </p:cNvPr>
                      <p:cNvPicPr/>
                      <p:nvPr/>
                    </p:nvPicPr>
                    <p:blipFill>
                      <a:blip r:embed="rId8"/>
                      <a:stretch>
                        <a:fillRect/>
                      </a:stretch>
                    </p:blipFill>
                    <p:spPr>
                      <a:xfrm>
                        <a:off x="3424237" y="2921000"/>
                        <a:ext cx="1736725" cy="431800"/>
                      </a:xfrm>
                      <a:prstGeom prst="rect">
                        <a:avLst/>
                      </a:prstGeom>
                    </p:spPr>
                  </p:pic>
                </p:oleObj>
              </mc:Fallback>
            </mc:AlternateContent>
          </a:graphicData>
        </a:graphic>
      </p:graphicFrame>
      <p:sp>
        <p:nvSpPr>
          <p:cNvPr id="30" name="Content Placeholder 29"/>
          <p:cNvSpPr>
            <a:spLocks noGrp="1"/>
          </p:cNvSpPr>
          <p:nvPr>
            <p:ph idx="1"/>
          </p:nvPr>
        </p:nvSpPr>
        <p:spPr>
          <a:xfrm>
            <a:off x="5329238" y="2911573"/>
            <a:ext cx="533400" cy="365027"/>
          </a:xfrm>
        </p:spPr>
        <p:txBody>
          <a:bodyPr/>
          <a:lstStyle/>
          <a:p>
            <a:pPr marL="0" indent="0">
              <a:buNone/>
            </a:pPr>
            <a:r>
              <a:rPr lang="en-US" sz="2000" dirty="0"/>
              <a:t>with</a:t>
            </a:r>
            <a:endParaRPr lang="en-IN" sz="2000" dirty="0"/>
          </a:p>
        </p:txBody>
      </p:sp>
      <p:graphicFrame>
        <p:nvGraphicFramePr>
          <p:cNvPr id="31" name="Object 30" descr="0 is less than or equal to r and r is less than or equal to 1 and 0 is less than or equal to theta and theta is less than or equal to 2 pi."/>
          <p:cNvGraphicFramePr>
            <a:graphicFrameLocks noChangeAspect="1"/>
          </p:cNvGraphicFramePr>
          <p:nvPr/>
        </p:nvGraphicFramePr>
        <p:xfrm>
          <a:off x="6026149" y="2971800"/>
          <a:ext cx="2122488" cy="214312"/>
        </p:xfrm>
        <a:graphic>
          <a:graphicData uri="http://schemas.openxmlformats.org/presentationml/2006/ole">
            <mc:AlternateContent xmlns:mc="http://schemas.openxmlformats.org/markup-compatibility/2006">
              <mc:Choice xmlns:v="urn:schemas-microsoft-com:vml" Requires="v">
                <p:oleObj spid="_x0000_s99381" name="Equation" r:id="rId9" imgW="2501640" imgH="253800" progId="Equation.DSMT4">
                  <p:embed/>
                </p:oleObj>
              </mc:Choice>
              <mc:Fallback>
                <p:oleObj name="Equation" r:id="rId9" imgW="2501640" imgH="253800" progId="Equation.DSMT4">
                  <p:embed/>
                  <p:pic>
                    <p:nvPicPr>
                      <p:cNvPr id="31" name="Object 30" descr="0 is less than or equal to r and r is less than or equal to 1 and 0 is less than or equal to theta and theta is less than or equal to 2 pi."/>
                      <p:cNvPicPr/>
                      <p:nvPr/>
                    </p:nvPicPr>
                    <p:blipFill>
                      <a:blip r:embed="rId10"/>
                      <a:stretch>
                        <a:fillRect/>
                      </a:stretch>
                    </p:blipFill>
                    <p:spPr>
                      <a:xfrm>
                        <a:off x="6026149" y="2971800"/>
                        <a:ext cx="2122488" cy="214312"/>
                      </a:xfrm>
                      <a:prstGeom prst="rect">
                        <a:avLst/>
                      </a:prstGeom>
                    </p:spPr>
                  </p:pic>
                </p:oleObj>
              </mc:Fallback>
            </mc:AlternateContent>
          </a:graphicData>
        </a:graphic>
      </p:graphicFrame>
      <p:sp>
        <p:nvSpPr>
          <p:cNvPr id="33" name="Content Placeholder 32"/>
          <p:cNvSpPr>
            <a:spLocks noGrp="1"/>
          </p:cNvSpPr>
          <p:nvPr>
            <p:ph idx="1"/>
          </p:nvPr>
        </p:nvSpPr>
        <p:spPr>
          <a:xfrm>
            <a:off x="457200" y="3505200"/>
            <a:ext cx="1905000" cy="381000"/>
          </a:xfrm>
        </p:spPr>
        <p:txBody>
          <a:bodyPr/>
          <a:lstStyle/>
          <a:p>
            <a:pPr marL="0" indent="0">
              <a:buNone/>
            </a:pPr>
            <a:r>
              <a:rPr lang="en-US" sz="2000" dirty="0"/>
              <a:t>Taking </a:t>
            </a:r>
            <a:r>
              <a:rPr lang="en-US" sz="2000" i="1" dirty="0"/>
              <a:t>u </a:t>
            </a:r>
            <a:r>
              <a:rPr lang="en-US" sz="2000" dirty="0"/>
              <a:t>= </a:t>
            </a:r>
            <a:r>
              <a:rPr lang="en-US" sz="2000" i="1" dirty="0"/>
              <a:t>r </a:t>
            </a:r>
            <a:r>
              <a:rPr lang="en-US" sz="2000" dirty="0"/>
              <a:t>and</a:t>
            </a:r>
          </a:p>
        </p:txBody>
      </p:sp>
      <p:graphicFrame>
        <p:nvGraphicFramePr>
          <p:cNvPr id="34" name="Object 33" descr="upsilon = theta">
            <a:extLst>
              <a:ext uri="{FF2B5EF4-FFF2-40B4-BE49-F238E27FC236}">
                <a16:creationId xmlns:a16="http://schemas.microsoft.com/office/drawing/2014/main" id="{E8354310-5F7A-43D0-9760-218E99502C97}"/>
              </a:ext>
            </a:extLst>
          </p:cNvPr>
          <p:cNvGraphicFramePr>
            <a:graphicFrameLocks noChangeAspect="1"/>
          </p:cNvGraphicFramePr>
          <p:nvPr/>
        </p:nvGraphicFramePr>
        <p:xfrm>
          <a:off x="2590800" y="3581399"/>
          <a:ext cx="536575" cy="227013"/>
        </p:xfrm>
        <a:graphic>
          <a:graphicData uri="http://schemas.openxmlformats.org/presentationml/2006/ole">
            <mc:AlternateContent xmlns:mc="http://schemas.openxmlformats.org/markup-compatibility/2006">
              <mc:Choice xmlns:v="urn:schemas-microsoft-com:vml" Requires="v">
                <p:oleObj spid="_x0000_s99382" name="Equation" r:id="rId11" imgW="571320" imgH="241200" progId="Equation.DSMT4">
                  <p:embed/>
                </p:oleObj>
              </mc:Choice>
              <mc:Fallback>
                <p:oleObj name="Equation" r:id="rId11" imgW="571320" imgH="241200" progId="Equation.DSMT4">
                  <p:embed/>
                  <p:pic>
                    <p:nvPicPr>
                      <p:cNvPr id="34" name="Object 33" descr="upsilon = theta">
                        <a:extLst>
                          <a:ext uri="{FF2B5EF4-FFF2-40B4-BE49-F238E27FC236}">
                            <a16:creationId xmlns:a16="http://schemas.microsoft.com/office/drawing/2014/main" id="{E8354310-5F7A-43D0-9760-218E99502C97}"/>
                          </a:ext>
                        </a:extLst>
                      </p:cNvPr>
                      <p:cNvPicPr/>
                      <p:nvPr/>
                    </p:nvPicPr>
                    <p:blipFill>
                      <a:blip r:embed="rId12"/>
                      <a:stretch>
                        <a:fillRect/>
                      </a:stretch>
                    </p:blipFill>
                    <p:spPr>
                      <a:xfrm>
                        <a:off x="2590800" y="3581399"/>
                        <a:ext cx="536575" cy="227013"/>
                      </a:xfrm>
                      <a:prstGeom prst="rect">
                        <a:avLst/>
                      </a:prstGeom>
                    </p:spPr>
                  </p:pic>
                </p:oleObj>
              </mc:Fallback>
            </mc:AlternateContent>
          </a:graphicData>
        </a:graphic>
      </p:graphicFrame>
      <p:sp>
        <p:nvSpPr>
          <p:cNvPr id="36" name="Content Placeholder 35"/>
          <p:cNvSpPr>
            <a:spLocks noGrp="1"/>
          </p:cNvSpPr>
          <p:nvPr>
            <p:ph idx="1"/>
          </p:nvPr>
        </p:nvSpPr>
        <p:spPr>
          <a:xfrm>
            <a:off x="3276600" y="3505199"/>
            <a:ext cx="4191000" cy="300851"/>
          </a:xfrm>
        </p:spPr>
        <p:txBody>
          <a:bodyPr/>
          <a:lstStyle/>
          <a:p>
            <a:pPr marL="0" indent="0">
              <a:buNone/>
            </a:pPr>
            <a:r>
              <a:rPr lang="en-US" sz="2000" dirty="0"/>
              <a:t>gives the parametrization</a:t>
            </a:r>
            <a:endParaRPr lang="en-IN" sz="2000" dirty="0"/>
          </a:p>
        </p:txBody>
      </p:sp>
      <p:graphicFrame>
        <p:nvGraphicFramePr>
          <p:cNvPr id="39" name="Object 38" descr="r left parenthesis r, theta right parenthesis = left parenthesis r cosine of theta right parenthesis, i + left parenthesis r sine of theta right parenthesis, j + r k, 0 is less than or equal to r and r is less than or equal to 1, 0 is less than or equal to theta, and theta is less than or equal to 2 pi.">
            <a:extLst>
              <a:ext uri="{FF2B5EF4-FFF2-40B4-BE49-F238E27FC236}">
                <a16:creationId xmlns:a16="http://schemas.microsoft.com/office/drawing/2014/main" id="{C92683B3-15A4-42A4-AE61-5CC884FC187F}"/>
              </a:ext>
            </a:extLst>
          </p:cNvPr>
          <p:cNvGraphicFramePr>
            <a:graphicFrameLocks noChangeAspect="1"/>
          </p:cNvGraphicFramePr>
          <p:nvPr/>
        </p:nvGraphicFramePr>
        <p:xfrm>
          <a:off x="1760537" y="4114800"/>
          <a:ext cx="5554663" cy="323850"/>
        </p:xfrm>
        <a:graphic>
          <a:graphicData uri="http://schemas.openxmlformats.org/presentationml/2006/ole">
            <mc:AlternateContent xmlns:mc="http://schemas.openxmlformats.org/markup-compatibility/2006">
              <mc:Choice xmlns:v="urn:schemas-microsoft-com:vml" Requires="v">
                <p:oleObj spid="_x0000_s99383" name="Equation" r:id="rId13" imgW="6108480" imgH="355320" progId="Equation.DSMT4">
                  <p:embed/>
                </p:oleObj>
              </mc:Choice>
              <mc:Fallback>
                <p:oleObj name="Equation" r:id="rId13" imgW="6108480" imgH="355320" progId="Equation.DSMT4">
                  <p:embed/>
                  <p:pic>
                    <p:nvPicPr>
                      <p:cNvPr id="39" name="Object 38" descr="r left parenthesis r, theta right parenthesis = left parenthesis r cosine of theta right parenthesis, i + left parenthesis r sine of theta right parenthesis, j + r k, 0 is less than or equal to r and r is less than or equal to 1, 0 is less than or equal to theta, and theta is less than or equal to 2 pi.">
                        <a:extLst>
                          <a:ext uri="{FF2B5EF4-FFF2-40B4-BE49-F238E27FC236}">
                            <a16:creationId xmlns:a16="http://schemas.microsoft.com/office/drawing/2014/main" id="{C92683B3-15A4-42A4-AE61-5CC884FC187F}"/>
                          </a:ext>
                        </a:extLst>
                      </p:cNvPr>
                      <p:cNvPicPr/>
                      <p:nvPr/>
                    </p:nvPicPr>
                    <p:blipFill>
                      <a:blip r:embed="rId14"/>
                      <a:stretch>
                        <a:fillRect/>
                      </a:stretch>
                    </p:blipFill>
                    <p:spPr>
                      <a:xfrm>
                        <a:off x="1760537" y="4114800"/>
                        <a:ext cx="5554663" cy="323850"/>
                      </a:xfrm>
                      <a:prstGeom prst="rect">
                        <a:avLst/>
                      </a:prstGeom>
                    </p:spPr>
                  </p:pic>
                </p:oleObj>
              </mc:Fallback>
            </mc:AlternateContent>
          </a:graphicData>
        </a:graphic>
      </p:graphicFrame>
      <p:sp>
        <p:nvSpPr>
          <p:cNvPr id="41" name="Content Placeholder 40"/>
          <p:cNvSpPr>
            <a:spLocks noGrp="1"/>
          </p:cNvSpPr>
          <p:nvPr>
            <p:ph idx="1"/>
          </p:nvPr>
        </p:nvSpPr>
        <p:spPr>
          <a:xfrm>
            <a:off x="457200" y="4724400"/>
            <a:ext cx="8077201" cy="623883"/>
          </a:xfrm>
        </p:spPr>
        <p:txBody>
          <a:bodyPr/>
          <a:lstStyle/>
          <a:p>
            <a:pPr marL="0" indent="0">
              <a:buNone/>
            </a:pPr>
            <a:r>
              <a:rPr lang="en-US" sz="2000" dirty="0"/>
              <a:t>The parametrization is one-to-one on the interior of the domain </a:t>
            </a:r>
            <a:r>
              <a:rPr lang="en-US" sz="2000" i="1" dirty="0"/>
              <a:t>R</a:t>
            </a:r>
            <a:r>
              <a:rPr lang="en-US" sz="2000" dirty="0"/>
              <a:t>, though not on the boundary tip of its cone where </a:t>
            </a:r>
            <a:r>
              <a:rPr lang="en-US" sz="2000" i="1" dirty="0"/>
              <a:t>r </a:t>
            </a:r>
            <a:r>
              <a:rPr lang="en-US" sz="2000" dirty="0"/>
              <a:t>= 0.</a:t>
            </a:r>
            <a:endParaRPr lang="en-IN" sz="2000" dirty="0"/>
          </a:p>
        </p:txBody>
      </p:sp>
    </p:spTree>
    <p:extLst>
      <p:ext uri="{BB962C8B-B14F-4D97-AF65-F5344CB8AC3E}">
        <p14:creationId xmlns:p14="http://schemas.microsoft.com/office/powerpoint/2010/main" val="27294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(4 of 6)</a:t>
            </a:r>
            <a:endParaRPr lang="en-IN" dirty="0"/>
          </a:p>
        </p:txBody>
      </p:sp>
      <p:pic>
        <p:nvPicPr>
          <p:cNvPr id="8" name="Content Placeholder 7" descr="&quot;The graph of x squared + left parenthesis y minus 3 right parenthesis squared = 9 or r = 6 sine of theta is a cylinder in the x y z plane,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0126" y="1676400"/>
            <a:ext cx="3583748" cy="3392617"/>
          </a:xfrm>
        </p:spPr>
      </p:pic>
      <p:sp>
        <p:nvSpPr>
          <p:cNvPr id="7" name="Content Placeholder 6"/>
          <p:cNvSpPr>
            <a:spLocks noGrp="1"/>
          </p:cNvSpPr>
          <p:nvPr>
            <p:ph idx="13"/>
          </p:nvPr>
        </p:nvSpPr>
        <p:spPr>
          <a:xfrm>
            <a:off x="457200" y="5257800"/>
            <a:ext cx="8229600" cy="914400"/>
          </a:xfrm>
        </p:spPr>
        <p:txBody>
          <a:bodyPr/>
          <a:lstStyle/>
          <a:p>
            <a:pPr marL="0" indent="0">
              <a:buNone/>
            </a:pPr>
            <a:r>
              <a:rPr lang="en-US" dirty="0"/>
              <a:t>The cylinder can be </a:t>
            </a:r>
            <a:r>
              <a:rPr lang="en-US" dirty="0" err="1"/>
              <a:t>parametrized</a:t>
            </a:r>
            <a:r>
              <a:rPr lang="en-US" dirty="0"/>
              <a:t> using cylindrical coordinates.</a:t>
            </a:r>
            <a:endParaRPr lang="en-IN" dirty="0"/>
          </a:p>
        </p:txBody>
      </p:sp>
    </p:spTree>
    <p:extLst>
      <p:ext uri="{BB962C8B-B14F-4D97-AF65-F5344CB8AC3E}">
        <p14:creationId xmlns:p14="http://schemas.microsoft.com/office/powerpoint/2010/main" val="322436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(5 of 6)</a:t>
            </a:r>
            <a:endParaRPr lang="en-IN" dirty="0"/>
          </a:p>
        </p:txBody>
      </p:sp>
      <p:sp>
        <p:nvSpPr>
          <p:cNvPr id="3" name="Content Placeholder 2"/>
          <p:cNvSpPr>
            <a:spLocks noGrp="1"/>
          </p:cNvSpPr>
          <p:nvPr>
            <p:ph idx="1"/>
          </p:nvPr>
        </p:nvSpPr>
        <p:spPr>
          <a:xfrm>
            <a:off x="457200" y="1600200"/>
            <a:ext cx="8229600" cy="504022"/>
          </a:xfrm>
        </p:spPr>
        <p:txBody>
          <a:bodyPr/>
          <a:lstStyle/>
          <a:p>
            <a:pPr marL="0" indent="0">
              <a:buNone/>
            </a:pPr>
            <a:r>
              <a:rPr lang="en-US" b="1" dirty="0"/>
              <a:t>Example:</a:t>
            </a:r>
            <a:r>
              <a:rPr lang="en-IN" dirty="0"/>
              <a:t> </a:t>
            </a:r>
            <a:r>
              <a:rPr lang="en-US" dirty="0"/>
              <a:t>Find a parametrization of the cylinder</a:t>
            </a:r>
          </a:p>
        </p:txBody>
      </p:sp>
      <p:graphicFrame>
        <p:nvGraphicFramePr>
          <p:cNvPr id="22" name="Object 21" descr="x squared + left parenthesis y minus 3 right parenthesis squared = 9, 0 is less than or equal to z and z is less than or equal to 5.">
            <a:extLst>
              <a:ext uri="{FF2B5EF4-FFF2-40B4-BE49-F238E27FC236}">
                <a16:creationId xmlns:a16="http://schemas.microsoft.com/office/drawing/2014/main" id="{F089C23D-0809-4187-8317-F0B764CBD8CB}"/>
              </a:ext>
            </a:extLst>
          </p:cNvPr>
          <p:cNvGraphicFramePr>
            <a:graphicFrameLocks noChangeAspect="1"/>
          </p:cNvGraphicFramePr>
          <p:nvPr/>
        </p:nvGraphicFramePr>
        <p:xfrm>
          <a:off x="2862161" y="2170003"/>
          <a:ext cx="3914978" cy="532553"/>
        </p:xfrm>
        <a:graphic>
          <a:graphicData uri="http://schemas.openxmlformats.org/presentationml/2006/ole">
            <mc:AlternateContent xmlns:mc="http://schemas.openxmlformats.org/markup-compatibility/2006">
              <mc:Choice xmlns:v="urn:schemas-microsoft-com:vml" Requires="v">
                <p:oleObj spid="_x0000_s100394" name="Equation" r:id="rId3" imgW="3454200" imgH="469800" progId="Equation.DSMT4">
                  <p:embed/>
                </p:oleObj>
              </mc:Choice>
              <mc:Fallback>
                <p:oleObj name="Equation" r:id="rId3" imgW="3454200" imgH="469800" progId="Equation.DSMT4">
                  <p:embed/>
                  <p:pic>
                    <p:nvPicPr>
                      <p:cNvPr id="22" name="Object 21" descr="x squared + left parenthesis y minus 3 right parenthesis squared = 9, 0 is less than or equal to z and z is less than or equal to 5.">
                        <a:extLst>
                          <a:ext uri="{FF2B5EF4-FFF2-40B4-BE49-F238E27FC236}">
                            <a16:creationId xmlns:a16="http://schemas.microsoft.com/office/drawing/2014/main" id="{F089C23D-0809-4187-8317-F0B764CBD8CB}"/>
                          </a:ext>
                        </a:extLst>
                      </p:cNvPr>
                      <p:cNvPicPr/>
                      <p:nvPr/>
                    </p:nvPicPr>
                    <p:blipFill>
                      <a:blip r:embed="rId4"/>
                      <a:stretch>
                        <a:fillRect/>
                      </a:stretch>
                    </p:blipFill>
                    <p:spPr>
                      <a:xfrm>
                        <a:off x="2862161" y="2170003"/>
                        <a:ext cx="3914978" cy="532553"/>
                      </a:xfrm>
                      <a:prstGeom prst="rect">
                        <a:avLst/>
                      </a:prstGeom>
                    </p:spPr>
                  </p:pic>
                </p:oleObj>
              </mc:Fallback>
            </mc:AlternateContent>
          </a:graphicData>
        </a:graphic>
      </p:graphicFrame>
      <p:sp>
        <p:nvSpPr>
          <p:cNvPr id="24" name="Content Placeholder 23"/>
          <p:cNvSpPr>
            <a:spLocks noGrp="1"/>
          </p:cNvSpPr>
          <p:nvPr>
            <p:ph idx="1"/>
          </p:nvPr>
        </p:nvSpPr>
        <p:spPr>
          <a:xfrm>
            <a:off x="457200" y="2862549"/>
            <a:ext cx="8257142" cy="486578"/>
          </a:xfrm>
        </p:spPr>
        <p:txBody>
          <a:bodyPr/>
          <a:lstStyle/>
          <a:p>
            <a:pPr marL="0" indent="0">
              <a:buNone/>
            </a:pPr>
            <a:r>
              <a:rPr lang="en-US" b="1" dirty="0"/>
              <a:t>Solution: </a:t>
            </a:r>
            <a:r>
              <a:rPr lang="en-US" dirty="0"/>
              <a:t>In cylindrical coordinates, a point (</a:t>
            </a:r>
            <a:r>
              <a:rPr lang="en-US" i="1" dirty="0"/>
              <a:t>x</a:t>
            </a:r>
            <a:r>
              <a:rPr lang="en-US" dirty="0"/>
              <a:t>, </a:t>
            </a:r>
            <a:r>
              <a:rPr lang="en-US" i="1" dirty="0"/>
              <a:t>y</a:t>
            </a:r>
            <a:r>
              <a:rPr lang="en-US" dirty="0"/>
              <a:t>, </a:t>
            </a:r>
            <a:r>
              <a:rPr lang="en-US" i="1" dirty="0"/>
              <a:t>z</a:t>
            </a:r>
            <a:r>
              <a:rPr lang="en-US" dirty="0"/>
              <a:t>)</a:t>
            </a:r>
            <a:endParaRPr lang="en-IN" dirty="0"/>
          </a:p>
        </p:txBody>
      </p:sp>
      <p:sp>
        <p:nvSpPr>
          <p:cNvPr id="26" name="Content Placeholder 25"/>
          <p:cNvSpPr>
            <a:spLocks noGrp="1"/>
          </p:cNvSpPr>
          <p:nvPr>
            <p:ph idx="1"/>
          </p:nvPr>
        </p:nvSpPr>
        <p:spPr>
          <a:xfrm>
            <a:off x="444910" y="3424082"/>
            <a:ext cx="762000" cy="475889"/>
          </a:xfrm>
        </p:spPr>
        <p:txBody>
          <a:bodyPr/>
          <a:lstStyle/>
          <a:p>
            <a:pPr marL="0" indent="0">
              <a:buNone/>
            </a:pPr>
            <a:r>
              <a:rPr lang="en-US" dirty="0"/>
              <a:t>has</a:t>
            </a:r>
            <a:endParaRPr lang="en-IN" dirty="0"/>
          </a:p>
        </p:txBody>
      </p:sp>
      <p:graphicFrame>
        <p:nvGraphicFramePr>
          <p:cNvPr id="27" name="Object 26" descr="x = r cosine of theta, y = r sine of theta, and z = z."/>
          <p:cNvGraphicFramePr>
            <a:graphicFrameLocks noChangeAspect="1"/>
          </p:cNvGraphicFramePr>
          <p:nvPr/>
        </p:nvGraphicFramePr>
        <p:xfrm>
          <a:off x="1248697" y="3453393"/>
          <a:ext cx="4394765" cy="398392"/>
        </p:xfrm>
        <a:graphic>
          <a:graphicData uri="http://schemas.openxmlformats.org/presentationml/2006/ole">
            <mc:AlternateContent xmlns:mc="http://schemas.openxmlformats.org/markup-compatibility/2006">
              <mc:Choice xmlns:v="urn:schemas-microsoft-com:vml" Requires="v">
                <p:oleObj spid="_x0000_s100395" name="Equation" r:id="rId5" imgW="4483080" imgH="406080" progId="Equation.DSMT4">
                  <p:embed/>
                </p:oleObj>
              </mc:Choice>
              <mc:Fallback>
                <p:oleObj name="Equation" r:id="rId5" imgW="4483080" imgH="406080" progId="Equation.DSMT4">
                  <p:embed/>
                  <p:pic>
                    <p:nvPicPr>
                      <p:cNvPr id="27" name="Object 26" descr="x = r cosine of theta, y = r sine of theta, and z = z."/>
                      <p:cNvPicPr/>
                      <p:nvPr/>
                    </p:nvPicPr>
                    <p:blipFill>
                      <a:blip r:embed="rId6"/>
                      <a:stretch>
                        <a:fillRect/>
                      </a:stretch>
                    </p:blipFill>
                    <p:spPr>
                      <a:xfrm>
                        <a:off x="1248697" y="3453393"/>
                        <a:ext cx="4394765" cy="398392"/>
                      </a:xfrm>
                      <a:prstGeom prst="rect">
                        <a:avLst/>
                      </a:prstGeom>
                    </p:spPr>
                  </p:pic>
                </p:oleObj>
              </mc:Fallback>
            </mc:AlternateContent>
          </a:graphicData>
        </a:graphic>
      </p:graphicFrame>
      <p:sp>
        <p:nvSpPr>
          <p:cNvPr id="29" name="Content Placeholder 28"/>
          <p:cNvSpPr>
            <a:spLocks noGrp="1"/>
          </p:cNvSpPr>
          <p:nvPr>
            <p:ph idx="1"/>
          </p:nvPr>
        </p:nvSpPr>
        <p:spPr>
          <a:xfrm>
            <a:off x="5791200" y="3404367"/>
            <a:ext cx="2895600" cy="484289"/>
          </a:xfrm>
        </p:spPr>
        <p:txBody>
          <a:bodyPr/>
          <a:lstStyle/>
          <a:p>
            <a:pPr marL="0" indent="0">
              <a:buNone/>
            </a:pPr>
            <a:r>
              <a:rPr lang="en-US" dirty="0"/>
              <a:t>For points on the</a:t>
            </a:r>
            <a:endParaRPr lang="en-IN" dirty="0"/>
          </a:p>
        </p:txBody>
      </p:sp>
      <p:sp>
        <p:nvSpPr>
          <p:cNvPr id="31" name="Content Placeholder 30"/>
          <p:cNvSpPr>
            <a:spLocks noGrp="1"/>
          </p:cNvSpPr>
          <p:nvPr>
            <p:ph idx="1"/>
          </p:nvPr>
        </p:nvSpPr>
        <p:spPr>
          <a:xfrm>
            <a:off x="457200" y="3967214"/>
            <a:ext cx="1371600" cy="506552"/>
          </a:xfrm>
        </p:spPr>
        <p:txBody>
          <a:bodyPr/>
          <a:lstStyle/>
          <a:p>
            <a:pPr marL="0" indent="0">
              <a:buNone/>
            </a:pPr>
            <a:r>
              <a:rPr lang="en-US" dirty="0"/>
              <a:t>cylinder</a:t>
            </a:r>
            <a:endParaRPr lang="en-IN" dirty="0"/>
          </a:p>
        </p:txBody>
      </p:sp>
      <p:graphicFrame>
        <p:nvGraphicFramePr>
          <p:cNvPr id="32" name="Object 31" descr="x squared + left parenthesis y minus 3 right parenthesis squared = 9,"/>
          <p:cNvGraphicFramePr>
            <a:graphicFrameLocks noChangeAspect="1"/>
          </p:cNvGraphicFramePr>
          <p:nvPr/>
        </p:nvGraphicFramePr>
        <p:xfrm>
          <a:off x="1905000" y="4001486"/>
          <a:ext cx="2324100" cy="431800"/>
        </p:xfrm>
        <a:graphic>
          <a:graphicData uri="http://schemas.openxmlformats.org/presentationml/2006/ole">
            <mc:AlternateContent xmlns:mc="http://schemas.openxmlformats.org/markup-compatibility/2006">
              <mc:Choice xmlns:v="urn:schemas-microsoft-com:vml" Requires="v">
                <p:oleObj spid="_x0000_s100396" name="Equation" r:id="rId7" imgW="2323800" imgH="431640" progId="Equation.DSMT4">
                  <p:embed/>
                </p:oleObj>
              </mc:Choice>
              <mc:Fallback>
                <p:oleObj name="Equation" r:id="rId7" imgW="2323800" imgH="431640" progId="Equation.DSMT4">
                  <p:embed/>
                  <p:pic>
                    <p:nvPicPr>
                      <p:cNvPr id="32" name="Object 31" descr="x squared + left parenthesis y minus 3 right parenthesis squared = 9,"/>
                      <p:cNvPicPr/>
                      <p:nvPr/>
                    </p:nvPicPr>
                    <p:blipFill>
                      <a:blip r:embed="rId8"/>
                      <a:stretch>
                        <a:fillRect/>
                      </a:stretch>
                    </p:blipFill>
                    <p:spPr>
                      <a:xfrm>
                        <a:off x="1905000" y="4001486"/>
                        <a:ext cx="2324100" cy="431800"/>
                      </a:xfrm>
                      <a:prstGeom prst="rect">
                        <a:avLst/>
                      </a:prstGeom>
                    </p:spPr>
                  </p:pic>
                </p:oleObj>
              </mc:Fallback>
            </mc:AlternateContent>
          </a:graphicData>
        </a:graphic>
      </p:graphicFrame>
      <p:sp>
        <p:nvSpPr>
          <p:cNvPr id="34" name="Content Placeholder 33"/>
          <p:cNvSpPr>
            <a:spLocks noGrp="1"/>
          </p:cNvSpPr>
          <p:nvPr>
            <p:ph idx="1"/>
          </p:nvPr>
        </p:nvSpPr>
        <p:spPr>
          <a:xfrm>
            <a:off x="4343400" y="3971388"/>
            <a:ext cx="4492116" cy="490443"/>
          </a:xfrm>
        </p:spPr>
        <p:txBody>
          <a:bodyPr/>
          <a:lstStyle/>
          <a:p>
            <a:pPr marL="0" indent="0">
              <a:buNone/>
            </a:pPr>
            <a:r>
              <a:rPr lang="en-US" dirty="0"/>
              <a:t>the equation is the same as</a:t>
            </a:r>
            <a:endParaRPr lang="en-IN" dirty="0"/>
          </a:p>
        </p:txBody>
      </p:sp>
      <p:sp>
        <p:nvSpPr>
          <p:cNvPr id="36" name="Content Placeholder 35"/>
          <p:cNvSpPr>
            <a:spLocks noGrp="1"/>
          </p:cNvSpPr>
          <p:nvPr>
            <p:ph idx="1"/>
          </p:nvPr>
        </p:nvSpPr>
        <p:spPr>
          <a:xfrm>
            <a:off x="457200" y="4519266"/>
            <a:ext cx="7620000" cy="490884"/>
          </a:xfrm>
        </p:spPr>
        <p:txBody>
          <a:bodyPr/>
          <a:lstStyle/>
          <a:p>
            <a:pPr marL="0" indent="0">
              <a:buNone/>
            </a:pPr>
            <a:r>
              <a:rPr lang="en-US" dirty="0"/>
              <a:t>the polar equation for the cylinder’s base in the</a:t>
            </a:r>
            <a:endParaRPr lang="en-IN" dirty="0"/>
          </a:p>
        </p:txBody>
      </p:sp>
      <p:sp>
        <p:nvSpPr>
          <p:cNvPr id="40" name="Content Placeholder 39"/>
          <p:cNvSpPr>
            <a:spLocks noGrp="1"/>
          </p:cNvSpPr>
          <p:nvPr>
            <p:ph idx="1"/>
          </p:nvPr>
        </p:nvSpPr>
        <p:spPr>
          <a:xfrm>
            <a:off x="457200" y="5075313"/>
            <a:ext cx="1600200" cy="484022"/>
          </a:xfrm>
        </p:spPr>
        <p:txBody>
          <a:bodyPr/>
          <a:lstStyle/>
          <a:p>
            <a:pPr marL="0" indent="0">
              <a:buNone/>
            </a:pPr>
            <a:r>
              <a:rPr lang="en-US" i="1" dirty="0"/>
              <a:t>x</a:t>
            </a:r>
            <a:r>
              <a:rPr lang="en-US" sz="100" i="1" dirty="0"/>
              <a:t> </a:t>
            </a:r>
            <a:r>
              <a:rPr lang="en-US" i="1" dirty="0"/>
              <a:t>y</a:t>
            </a:r>
            <a:r>
              <a:rPr lang="en-US" dirty="0"/>
              <a:t>-plane:</a:t>
            </a:r>
            <a:endParaRPr lang="en-IN" dirty="0"/>
          </a:p>
        </p:txBody>
      </p:sp>
      <p:graphicFrame>
        <p:nvGraphicFramePr>
          <p:cNvPr id="37" name="Object 36" descr="x squared + left parenthesis y squared minus 6 y + 9 right parenthesis = 9">
            <a:extLst>
              <a:ext uri="{FF2B5EF4-FFF2-40B4-BE49-F238E27FC236}">
                <a16:creationId xmlns:a16="http://schemas.microsoft.com/office/drawing/2014/main" id="{DEDACB16-B191-4038-B9AE-154A07155F63}"/>
              </a:ext>
            </a:extLst>
          </p:cNvPr>
          <p:cNvGraphicFramePr>
            <a:graphicFrameLocks noChangeAspect="1"/>
          </p:cNvGraphicFramePr>
          <p:nvPr/>
        </p:nvGraphicFramePr>
        <p:xfrm>
          <a:off x="3151783" y="5084022"/>
          <a:ext cx="2980134" cy="581489"/>
        </p:xfrm>
        <a:graphic>
          <a:graphicData uri="http://schemas.openxmlformats.org/presentationml/2006/ole">
            <mc:AlternateContent xmlns:mc="http://schemas.openxmlformats.org/markup-compatibility/2006">
              <mc:Choice xmlns:v="urn:schemas-microsoft-com:vml" Requires="v">
                <p:oleObj spid="_x0000_s100397" name="Equation" r:id="rId9" imgW="2603160" imgH="507960" progId="Equation.DSMT4">
                  <p:embed/>
                </p:oleObj>
              </mc:Choice>
              <mc:Fallback>
                <p:oleObj name="Equation" r:id="rId9" imgW="2603160" imgH="507960" progId="Equation.DSMT4">
                  <p:embed/>
                  <p:pic>
                    <p:nvPicPr>
                      <p:cNvPr id="37" name="Object 36" descr="x squared + left parenthesis y squared minus 6 y + 9 right parenthesis = 9">
                        <a:extLst>
                          <a:ext uri="{FF2B5EF4-FFF2-40B4-BE49-F238E27FC236}">
                            <a16:creationId xmlns:a16="http://schemas.microsoft.com/office/drawing/2014/main" id="{DEDACB16-B191-4038-B9AE-154A07155F63}"/>
                          </a:ext>
                        </a:extLst>
                      </p:cNvPr>
                      <p:cNvPicPr/>
                      <p:nvPr/>
                    </p:nvPicPr>
                    <p:blipFill>
                      <a:blip r:embed="rId10"/>
                      <a:stretch>
                        <a:fillRect/>
                      </a:stretch>
                    </p:blipFill>
                    <p:spPr>
                      <a:xfrm>
                        <a:off x="3151783" y="5084022"/>
                        <a:ext cx="2980134" cy="581489"/>
                      </a:xfrm>
                      <a:prstGeom prst="rect">
                        <a:avLst/>
                      </a:prstGeom>
                    </p:spPr>
                  </p:pic>
                </p:oleObj>
              </mc:Fallback>
            </mc:AlternateContent>
          </a:graphicData>
        </a:graphic>
      </p:graphicFrame>
      <p:graphicFrame>
        <p:nvGraphicFramePr>
          <p:cNvPr id="38" name="Object 37" descr="r squared minus 6 r sine of theta = 0">
            <a:extLst>
              <a:ext uri="{FF2B5EF4-FFF2-40B4-BE49-F238E27FC236}">
                <a16:creationId xmlns:a16="http://schemas.microsoft.com/office/drawing/2014/main" id="{688E87C2-6D58-4869-A2DF-A013B5E70A55}"/>
              </a:ext>
            </a:extLst>
          </p:cNvPr>
          <p:cNvGraphicFramePr>
            <a:graphicFrameLocks noChangeAspect="1"/>
          </p:cNvGraphicFramePr>
          <p:nvPr/>
        </p:nvGraphicFramePr>
        <p:xfrm>
          <a:off x="3934045" y="5774245"/>
          <a:ext cx="2216569" cy="474979"/>
        </p:xfrm>
        <a:graphic>
          <a:graphicData uri="http://schemas.openxmlformats.org/presentationml/2006/ole">
            <mc:AlternateContent xmlns:mc="http://schemas.openxmlformats.org/markup-compatibility/2006">
              <mc:Choice xmlns:v="urn:schemas-microsoft-com:vml" Requires="v">
                <p:oleObj spid="_x0000_s100398" name="Equation" r:id="rId11" imgW="1955520" imgH="419040" progId="Equation.DSMT4">
                  <p:embed/>
                </p:oleObj>
              </mc:Choice>
              <mc:Fallback>
                <p:oleObj name="Equation" r:id="rId11" imgW="1955520" imgH="419040" progId="Equation.DSMT4">
                  <p:embed/>
                  <p:pic>
                    <p:nvPicPr>
                      <p:cNvPr id="38" name="Object 37" descr="r squared minus 6 r sine of theta = 0">
                        <a:extLst>
                          <a:ext uri="{FF2B5EF4-FFF2-40B4-BE49-F238E27FC236}">
                            <a16:creationId xmlns:a16="http://schemas.microsoft.com/office/drawing/2014/main" id="{688E87C2-6D58-4869-A2DF-A013B5E70A55}"/>
                          </a:ext>
                        </a:extLst>
                      </p:cNvPr>
                      <p:cNvPicPr/>
                      <p:nvPr/>
                    </p:nvPicPr>
                    <p:blipFill>
                      <a:blip r:embed="rId12"/>
                      <a:stretch>
                        <a:fillRect/>
                      </a:stretch>
                    </p:blipFill>
                    <p:spPr>
                      <a:xfrm>
                        <a:off x="3934045" y="5774245"/>
                        <a:ext cx="2216569" cy="474979"/>
                      </a:xfrm>
                      <a:prstGeom prst="rect">
                        <a:avLst/>
                      </a:prstGeom>
                    </p:spPr>
                  </p:pic>
                </p:oleObj>
              </mc:Fallback>
            </mc:AlternateContent>
          </a:graphicData>
        </a:graphic>
      </p:graphicFrame>
    </p:spTree>
    <p:extLst>
      <p:ext uri="{BB962C8B-B14F-4D97-AF65-F5344CB8AC3E}">
        <p14:creationId xmlns:p14="http://schemas.microsoft.com/office/powerpoint/2010/main" val="91910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Parametrizations of Surfaces </a:t>
            </a:r>
            <a:r>
              <a:rPr lang="en-IN" sz="2000" b="0" dirty="0"/>
              <a:t>(6 of 6)</a:t>
            </a:r>
            <a:endParaRPr lang="en-IN" dirty="0"/>
          </a:p>
        </p:txBody>
      </p:sp>
      <p:sp>
        <p:nvSpPr>
          <p:cNvPr id="3" name="Content Placeholder 2"/>
          <p:cNvSpPr>
            <a:spLocks noGrp="1"/>
          </p:cNvSpPr>
          <p:nvPr>
            <p:ph idx="1"/>
          </p:nvPr>
        </p:nvSpPr>
        <p:spPr>
          <a:xfrm>
            <a:off x="457200" y="1600200"/>
            <a:ext cx="3886200" cy="481987"/>
          </a:xfrm>
        </p:spPr>
        <p:txBody>
          <a:bodyPr/>
          <a:lstStyle/>
          <a:p>
            <a:pPr marL="0" indent="0">
              <a:buNone/>
            </a:pPr>
            <a:r>
              <a:rPr lang="en-US" b="1" dirty="0"/>
              <a:t>Solution (concluded):</a:t>
            </a:r>
          </a:p>
        </p:txBody>
      </p:sp>
      <p:sp>
        <p:nvSpPr>
          <p:cNvPr id="23" name="Content Placeholder 22"/>
          <p:cNvSpPr>
            <a:spLocks noGrp="1"/>
          </p:cNvSpPr>
          <p:nvPr>
            <p:ph idx="1"/>
          </p:nvPr>
        </p:nvSpPr>
        <p:spPr>
          <a:xfrm>
            <a:off x="457200" y="2153177"/>
            <a:ext cx="533400" cy="468837"/>
          </a:xfrm>
        </p:spPr>
        <p:txBody>
          <a:bodyPr/>
          <a:lstStyle/>
          <a:p>
            <a:pPr marL="0" indent="0">
              <a:buNone/>
            </a:pPr>
            <a:r>
              <a:rPr lang="en-US" dirty="0"/>
              <a:t>or</a:t>
            </a:r>
          </a:p>
        </p:txBody>
      </p:sp>
      <p:graphicFrame>
        <p:nvGraphicFramePr>
          <p:cNvPr id="24" name="Object 23" descr="r = 6 sine of theta, 0 is less than or equal to theta and theta is less than or equal to pi.">
            <a:extLst>
              <a:ext uri="{FF2B5EF4-FFF2-40B4-BE49-F238E27FC236}">
                <a16:creationId xmlns:a16="http://schemas.microsoft.com/office/drawing/2014/main" id="{22BA3485-4754-41A7-A1E8-5641BCAD83D9}"/>
              </a:ext>
            </a:extLst>
          </p:cNvPr>
          <p:cNvGraphicFramePr>
            <a:graphicFrameLocks noChangeAspect="1"/>
          </p:cNvGraphicFramePr>
          <p:nvPr/>
        </p:nvGraphicFramePr>
        <p:xfrm>
          <a:off x="3062605" y="2333909"/>
          <a:ext cx="3031490" cy="405130"/>
        </p:xfrm>
        <a:graphic>
          <a:graphicData uri="http://schemas.openxmlformats.org/presentationml/2006/ole">
            <mc:AlternateContent xmlns:mc="http://schemas.openxmlformats.org/markup-compatibility/2006">
              <mc:Choice xmlns:v="urn:schemas-microsoft-com:vml" Requires="v">
                <p:oleObj spid="_x0000_s101426" name="Equation" r:id="rId3" imgW="2755800" imgH="368280" progId="Equation.DSMT4">
                  <p:embed/>
                </p:oleObj>
              </mc:Choice>
              <mc:Fallback>
                <p:oleObj name="Equation" r:id="rId3" imgW="2755800" imgH="368280" progId="Equation.DSMT4">
                  <p:embed/>
                  <p:pic>
                    <p:nvPicPr>
                      <p:cNvPr id="24" name="Object 23" descr="r = 6 sine of theta, 0 is less than or equal to theta and theta is less than or equal to pi.">
                        <a:extLst>
                          <a:ext uri="{FF2B5EF4-FFF2-40B4-BE49-F238E27FC236}">
                            <a16:creationId xmlns:a16="http://schemas.microsoft.com/office/drawing/2014/main" id="{22BA3485-4754-41A7-A1E8-5641BCAD83D9}"/>
                          </a:ext>
                        </a:extLst>
                      </p:cNvPr>
                      <p:cNvPicPr/>
                      <p:nvPr/>
                    </p:nvPicPr>
                    <p:blipFill>
                      <a:blip r:embed="rId4"/>
                      <a:stretch>
                        <a:fillRect/>
                      </a:stretch>
                    </p:blipFill>
                    <p:spPr>
                      <a:xfrm>
                        <a:off x="3062605" y="2333909"/>
                        <a:ext cx="3031490" cy="405130"/>
                      </a:xfrm>
                      <a:prstGeom prst="rect">
                        <a:avLst/>
                      </a:prstGeom>
                    </p:spPr>
                  </p:pic>
                </p:oleObj>
              </mc:Fallback>
            </mc:AlternateContent>
          </a:graphicData>
        </a:graphic>
      </p:graphicFrame>
      <p:sp>
        <p:nvSpPr>
          <p:cNvPr id="26" name="Content Placeholder 25"/>
          <p:cNvSpPr>
            <a:spLocks noGrp="1"/>
          </p:cNvSpPr>
          <p:nvPr>
            <p:ph idx="1"/>
          </p:nvPr>
        </p:nvSpPr>
        <p:spPr>
          <a:xfrm>
            <a:off x="463550" y="2858683"/>
            <a:ext cx="7146647" cy="474451"/>
          </a:xfrm>
        </p:spPr>
        <p:txBody>
          <a:bodyPr/>
          <a:lstStyle/>
          <a:p>
            <a:pPr marL="0" indent="0">
              <a:buNone/>
            </a:pPr>
            <a:r>
              <a:rPr lang="en-US" dirty="0"/>
              <a:t>A typical point on the cylinder therefore has</a:t>
            </a:r>
            <a:endParaRPr lang="en-IN" dirty="0"/>
          </a:p>
        </p:txBody>
      </p:sp>
      <p:graphicFrame>
        <p:nvGraphicFramePr>
          <p:cNvPr id="27" name="Object 26" descr="x = r cosine of theta = 6 sine of theta cosine of theta = 3 sine of 2 theta">
            <a:extLst>
              <a:ext uri="{FF2B5EF4-FFF2-40B4-BE49-F238E27FC236}">
                <a16:creationId xmlns:a16="http://schemas.microsoft.com/office/drawing/2014/main" id="{26620BA0-185B-4C1E-9FFD-E872B0E9EB70}"/>
              </a:ext>
            </a:extLst>
          </p:cNvPr>
          <p:cNvGraphicFramePr>
            <a:graphicFrameLocks noChangeAspect="1"/>
          </p:cNvGraphicFramePr>
          <p:nvPr/>
        </p:nvGraphicFramePr>
        <p:xfrm>
          <a:off x="3089644" y="3451239"/>
          <a:ext cx="4520553" cy="299555"/>
        </p:xfrm>
        <a:graphic>
          <a:graphicData uri="http://schemas.openxmlformats.org/presentationml/2006/ole">
            <mc:AlternateContent xmlns:mc="http://schemas.openxmlformats.org/markup-compatibility/2006">
              <mc:Choice xmlns:v="urn:schemas-microsoft-com:vml" Requires="v">
                <p:oleObj spid="_x0000_s101427" name="Equation" r:id="rId5" imgW="4216320" imgH="279360" progId="Equation.DSMT4">
                  <p:embed/>
                </p:oleObj>
              </mc:Choice>
              <mc:Fallback>
                <p:oleObj name="Equation" r:id="rId5" imgW="4216320" imgH="279360" progId="Equation.DSMT4">
                  <p:embed/>
                  <p:pic>
                    <p:nvPicPr>
                      <p:cNvPr id="27" name="Object 26" descr="x = r cosine of theta = 6 sine of theta cosine of theta = 3 sine of 2 theta">
                        <a:extLst>
                          <a:ext uri="{FF2B5EF4-FFF2-40B4-BE49-F238E27FC236}">
                            <a16:creationId xmlns:a16="http://schemas.microsoft.com/office/drawing/2014/main" id="{26620BA0-185B-4C1E-9FFD-E872B0E9EB70}"/>
                          </a:ext>
                        </a:extLst>
                      </p:cNvPr>
                      <p:cNvPicPr/>
                      <p:nvPr/>
                    </p:nvPicPr>
                    <p:blipFill>
                      <a:blip r:embed="rId6"/>
                      <a:stretch>
                        <a:fillRect/>
                      </a:stretch>
                    </p:blipFill>
                    <p:spPr>
                      <a:xfrm>
                        <a:off x="3089644" y="3451239"/>
                        <a:ext cx="4520553" cy="299555"/>
                      </a:xfrm>
                      <a:prstGeom prst="rect">
                        <a:avLst/>
                      </a:prstGeom>
                    </p:spPr>
                  </p:pic>
                </p:oleObj>
              </mc:Fallback>
            </mc:AlternateContent>
          </a:graphicData>
        </a:graphic>
      </p:graphicFrame>
      <p:graphicFrame>
        <p:nvGraphicFramePr>
          <p:cNvPr id="28" name="Object 27" descr="y = r sine of theta = 6 sine squared of theta">
            <a:extLst>
              <a:ext uri="{FF2B5EF4-FFF2-40B4-BE49-F238E27FC236}">
                <a16:creationId xmlns:a16="http://schemas.microsoft.com/office/drawing/2014/main" id="{72670BCA-2F4D-44C0-8C51-235A2210E714}"/>
              </a:ext>
            </a:extLst>
          </p:cNvPr>
          <p:cNvGraphicFramePr>
            <a:graphicFrameLocks noChangeAspect="1"/>
          </p:cNvGraphicFramePr>
          <p:nvPr/>
        </p:nvGraphicFramePr>
        <p:xfrm>
          <a:off x="3126037" y="3854587"/>
          <a:ext cx="2655144" cy="476563"/>
        </p:xfrm>
        <a:graphic>
          <a:graphicData uri="http://schemas.openxmlformats.org/presentationml/2006/ole">
            <mc:AlternateContent xmlns:mc="http://schemas.openxmlformats.org/markup-compatibility/2006">
              <mc:Choice xmlns:v="urn:schemas-microsoft-com:vml" Requires="v">
                <p:oleObj spid="_x0000_s101428" name="Equation" r:id="rId7" imgW="2476440" imgH="444240" progId="Equation.DSMT4">
                  <p:embed/>
                </p:oleObj>
              </mc:Choice>
              <mc:Fallback>
                <p:oleObj name="Equation" r:id="rId7" imgW="2476440" imgH="444240" progId="Equation.DSMT4">
                  <p:embed/>
                  <p:pic>
                    <p:nvPicPr>
                      <p:cNvPr id="28" name="Object 27" descr="y = r sine of theta = 6 sine squared of theta">
                        <a:extLst>
                          <a:ext uri="{FF2B5EF4-FFF2-40B4-BE49-F238E27FC236}">
                            <a16:creationId xmlns:a16="http://schemas.microsoft.com/office/drawing/2014/main" id="{72670BCA-2F4D-44C0-8C51-235A2210E714}"/>
                          </a:ext>
                        </a:extLst>
                      </p:cNvPr>
                      <p:cNvPicPr/>
                      <p:nvPr/>
                    </p:nvPicPr>
                    <p:blipFill>
                      <a:blip r:embed="rId8"/>
                      <a:stretch>
                        <a:fillRect/>
                      </a:stretch>
                    </p:blipFill>
                    <p:spPr>
                      <a:xfrm>
                        <a:off x="3126037" y="3854587"/>
                        <a:ext cx="2655144" cy="476563"/>
                      </a:xfrm>
                      <a:prstGeom prst="rect">
                        <a:avLst/>
                      </a:prstGeom>
                    </p:spPr>
                  </p:pic>
                </p:oleObj>
              </mc:Fallback>
            </mc:AlternateContent>
          </a:graphicData>
        </a:graphic>
      </p:graphicFrame>
      <p:graphicFrame>
        <p:nvGraphicFramePr>
          <p:cNvPr id="29" name="Object 28" descr="z = z.">
            <a:extLst>
              <a:ext uri="{FF2B5EF4-FFF2-40B4-BE49-F238E27FC236}">
                <a16:creationId xmlns:a16="http://schemas.microsoft.com/office/drawing/2014/main" id="{68829648-7A7C-47C6-AB52-137541943856}"/>
              </a:ext>
            </a:extLst>
          </p:cNvPr>
          <p:cNvGraphicFramePr>
            <a:graphicFrameLocks noChangeAspect="1"/>
          </p:cNvGraphicFramePr>
          <p:nvPr/>
        </p:nvGraphicFramePr>
        <p:xfrm>
          <a:off x="3162060" y="4447685"/>
          <a:ext cx="808797" cy="239644"/>
        </p:xfrm>
        <a:graphic>
          <a:graphicData uri="http://schemas.openxmlformats.org/presentationml/2006/ole">
            <mc:AlternateContent xmlns:mc="http://schemas.openxmlformats.org/markup-compatibility/2006">
              <mc:Choice xmlns:v="urn:schemas-microsoft-com:vml" Requires="v">
                <p:oleObj spid="_x0000_s101429" name="Equation" r:id="rId9" imgW="685800" imgH="203040" progId="Equation.DSMT4">
                  <p:embed/>
                </p:oleObj>
              </mc:Choice>
              <mc:Fallback>
                <p:oleObj name="Equation" r:id="rId9" imgW="685800" imgH="203040" progId="Equation.DSMT4">
                  <p:embed/>
                  <p:pic>
                    <p:nvPicPr>
                      <p:cNvPr id="29" name="Object 28" descr="z = z.">
                        <a:extLst>
                          <a:ext uri="{FF2B5EF4-FFF2-40B4-BE49-F238E27FC236}">
                            <a16:creationId xmlns:a16="http://schemas.microsoft.com/office/drawing/2014/main" id="{68829648-7A7C-47C6-AB52-137541943856}"/>
                          </a:ext>
                        </a:extLst>
                      </p:cNvPr>
                      <p:cNvPicPr/>
                      <p:nvPr/>
                    </p:nvPicPr>
                    <p:blipFill>
                      <a:blip r:embed="rId10"/>
                      <a:stretch>
                        <a:fillRect/>
                      </a:stretch>
                    </p:blipFill>
                    <p:spPr>
                      <a:xfrm>
                        <a:off x="3162060" y="4447685"/>
                        <a:ext cx="808797" cy="239644"/>
                      </a:xfrm>
                      <a:prstGeom prst="rect">
                        <a:avLst/>
                      </a:prstGeom>
                    </p:spPr>
                  </p:pic>
                </p:oleObj>
              </mc:Fallback>
            </mc:AlternateContent>
          </a:graphicData>
        </a:graphic>
      </p:graphicFrame>
      <p:sp>
        <p:nvSpPr>
          <p:cNvPr id="31" name="Content Placeholder 30"/>
          <p:cNvSpPr>
            <a:spLocks noGrp="1"/>
          </p:cNvSpPr>
          <p:nvPr>
            <p:ph idx="1"/>
          </p:nvPr>
        </p:nvSpPr>
        <p:spPr>
          <a:xfrm>
            <a:off x="463550" y="4721148"/>
            <a:ext cx="1212850" cy="489830"/>
          </a:xfrm>
        </p:spPr>
        <p:txBody>
          <a:bodyPr/>
          <a:lstStyle/>
          <a:p>
            <a:pPr marL="0" indent="0">
              <a:buNone/>
            </a:pPr>
            <a:r>
              <a:rPr lang="en-US" dirty="0"/>
              <a:t>Taking</a:t>
            </a:r>
            <a:endParaRPr lang="en-IN" dirty="0"/>
          </a:p>
        </p:txBody>
      </p:sp>
      <p:graphicFrame>
        <p:nvGraphicFramePr>
          <p:cNvPr id="33" name="Object 32" descr="u = theta and upsilon = z"/>
          <p:cNvGraphicFramePr>
            <a:graphicFrameLocks noChangeAspect="1"/>
          </p:cNvGraphicFramePr>
          <p:nvPr/>
        </p:nvGraphicFramePr>
        <p:xfrm>
          <a:off x="1765248" y="4788804"/>
          <a:ext cx="2247900" cy="330200"/>
        </p:xfrm>
        <a:graphic>
          <a:graphicData uri="http://schemas.openxmlformats.org/presentationml/2006/ole">
            <mc:AlternateContent xmlns:mc="http://schemas.openxmlformats.org/markup-compatibility/2006">
              <mc:Choice xmlns:v="urn:schemas-microsoft-com:vml" Requires="v">
                <p:oleObj spid="_x0000_s101430" name="Equation" r:id="rId11" imgW="2247840" imgH="330120" progId="Equation.DSMT4">
                  <p:embed/>
                </p:oleObj>
              </mc:Choice>
              <mc:Fallback>
                <p:oleObj name="Equation" r:id="rId11" imgW="2247840" imgH="330120" progId="Equation.DSMT4">
                  <p:embed/>
                  <p:pic>
                    <p:nvPicPr>
                      <p:cNvPr id="33" name="Object 32" descr="u = theta and upsilon = z"/>
                      <p:cNvPicPr/>
                      <p:nvPr/>
                    </p:nvPicPr>
                    <p:blipFill>
                      <a:blip r:embed="rId12"/>
                      <a:stretch>
                        <a:fillRect/>
                      </a:stretch>
                    </p:blipFill>
                    <p:spPr>
                      <a:xfrm>
                        <a:off x="1765248" y="4788804"/>
                        <a:ext cx="2247900" cy="330200"/>
                      </a:xfrm>
                      <a:prstGeom prst="rect">
                        <a:avLst/>
                      </a:prstGeom>
                    </p:spPr>
                  </p:pic>
                </p:oleObj>
              </mc:Fallback>
            </mc:AlternateContent>
          </a:graphicData>
        </a:graphic>
      </p:graphicFrame>
      <p:sp>
        <p:nvSpPr>
          <p:cNvPr id="35" name="Content Placeholder 34"/>
          <p:cNvSpPr>
            <a:spLocks noGrp="1"/>
          </p:cNvSpPr>
          <p:nvPr>
            <p:ph idx="1"/>
          </p:nvPr>
        </p:nvSpPr>
        <p:spPr>
          <a:xfrm>
            <a:off x="4158342" y="4757314"/>
            <a:ext cx="3495397" cy="489561"/>
          </a:xfrm>
        </p:spPr>
        <p:txBody>
          <a:bodyPr/>
          <a:lstStyle/>
          <a:p>
            <a:pPr marL="0" indent="0">
              <a:buNone/>
            </a:pPr>
            <a:r>
              <a:rPr lang="en-US" dirty="0"/>
              <a:t>gives the one-to-one</a:t>
            </a:r>
            <a:endParaRPr lang="en-IN" dirty="0"/>
          </a:p>
        </p:txBody>
      </p:sp>
      <p:sp>
        <p:nvSpPr>
          <p:cNvPr id="37" name="Content Placeholder 36"/>
          <p:cNvSpPr>
            <a:spLocks noGrp="1"/>
          </p:cNvSpPr>
          <p:nvPr>
            <p:ph idx="1"/>
          </p:nvPr>
        </p:nvSpPr>
        <p:spPr>
          <a:xfrm>
            <a:off x="457200" y="5270016"/>
            <a:ext cx="2605405" cy="497591"/>
          </a:xfrm>
        </p:spPr>
        <p:txBody>
          <a:bodyPr/>
          <a:lstStyle/>
          <a:p>
            <a:pPr marL="0" indent="0">
              <a:buNone/>
            </a:pPr>
            <a:r>
              <a:rPr lang="en-US" dirty="0"/>
              <a:t>parametrization</a:t>
            </a:r>
            <a:endParaRPr lang="en-IN" dirty="0"/>
          </a:p>
        </p:txBody>
      </p:sp>
      <p:graphicFrame>
        <p:nvGraphicFramePr>
          <p:cNvPr id="38" name="Object 37" descr="r left parenthesis theta, z right parenthesis = left parenthesis 3 sine of 2 theta right parenthesis, i + left parenthesis 6 sine squared of theta right parenthesis, j + z k, 0 is less than or equal to theta and theta is less than or equal to pi, 0 is less than or equal to z and z is less than or equal to 5.">
            <a:extLst>
              <a:ext uri="{FF2B5EF4-FFF2-40B4-BE49-F238E27FC236}">
                <a16:creationId xmlns:a16="http://schemas.microsoft.com/office/drawing/2014/main" id="{89EA5A99-0E53-465C-8227-752276F0CBFF}"/>
              </a:ext>
            </a:extLst>
          </p:cNvPr>
          <p:cNvGraphicFramePr>
            <a:graphicFrameLocks noChangeAspect="1"/>
          </p:cNvGraphicFramePr>
          <p:nvPr/>
        </p:nvGraphicFramePr>
        <p:xfrm>
          <a:off x="821754" y="5808492"/>
          <a:ext cx="7500493" cy="505083"/>
        </p:xfrm>
        <a:graphic>
          <a:graphicData uri="http://schemas.openxmlformats.org/presentationml/2006/ole">
            <mc:AlternateContent xmlns:mc="http://schemas.openxmlformats.org/markup-compatibility/2006">
              <mc:Choice xmlns:v="urn:schemas-microsoft-com:vml" Requires="v">
                <p:oleObj spid="_x0000_s101431" name="Equation" r:id="rId13" imgW="7543800" imgH="507960" progId="Equation.DSMT4">
                  <p:embed/>
                </p:oleObj>
              </mc:Choice>
              <mc:Fallback>
                <p:oleObj name="Equation" r:id="rId13" imgW="7543800" imgH="507960" progId="Equation.DSMT4">
                  <p:embed/>
                  <p:pic>
                    <p:nvPicPr>
                      <p:cNvPr id="38" name="Object 37" descr="r left parenthesis theta, z right parenthesis = left parenthesis 3 sine of 2 theta right parenthesis, i + left parenthesis 6 sine squared of theta right parenthesis, j + z k, 0 is less than or equal to theta and theta is less than or equal to pi, 0 is less than or equal to z and z is less than or equal to 5.">
                        <a:extLst>
                          <a:ext uri="{FF2B5EF4-FFF2-40B4-BE49-F238E27FC236}">
                            <a16:creationId xmlns:a16="http://schemas.microsoft.com/office/drawing/2014/main" id="{89EA5A99-0E53-465C-8227-752276F0CBFF}"/>
                          </a:ext>
                        </a:extLst>
                      </p:cNvPr>
                      <p:cNvPicPr/>
                      <p:nvPr/>
                    </p:nvPicPr>
                    <p:blipFill>
                      <a:blip r:embed="rId14"/>
                      <a:stretch>
                        <a:fillRect/>
                      </a:stretch>
                    </p:blipFill>
                    <p:spPr>
                      <a:xfrm>
                        <a:off x="821754" y="5808492"/>
                        <a:ext cx="7500493" cy="505083"/>
                      </a:xfrm>
                      <a:prstGeom prst="rect">
                        <a:avLst/>
                      </a:prstGeom>
                    </p:spPr>
                  </p:pic>
                </p:oleObj>
              </mc:Fallback>
            </mc:AlternateContent>
          </a:graphicData>
        </a:graphic>
      </p:graphicFrame>
    </p:spTree>
    <p:extLst>
      <p:ext uri="{BB962C8B-B14F-4D97-AF65-F5344CB8AC3E}">
        <p14:creationId xmlns:p14="http://schemas.microsoft.com/office/powerpoint/2010/main" val="34489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Area </a:t>
            </a:r>
            <a:r>
              <a:rPr lang="en-US" sz="2000" b="0" dirty="0"/>
              <a:t>(1 of 8)</a:t>
            </a:r>
            <a:endParaRPr lang="en-IN" sz="2000" b="0" dirty="0"/>
          </a:p>
        </p:txBody>
      </p:sp>
      <p:pic>
        <p:nvPicPr>
          <p:cNvPr id="17" name="Content Placeholder 16" descr="Two graphs plot a rectangular area element and its parametrization. The first graph plots a rectangular region R into a curved surface S. For long description in Notes pane, press F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43000" y="1665025"/>
            <a:ext cx="6870523" cy="3364175"/>
          </a:xfrm>
        </p:spPr>
      </p:pic>
      <p:sp>
        <p:nvSpPr>
          <p:cNvPr id="13" name="Content Placeholder 12"/>
          <p:cNvSpPr>
            <a:spLocks noGrp="1"/>
          </p:cNvSpPr>
          <p:nvPr>
            <p:ph idx="13"/>
          </p:nvPr>
        </p:nvSpPr>
        <p:spPr>
          <a:xfrm>
            <a:off x="457200" y="5334000"/>
            <a:ext cx="4419600" cy="457200"/>
          </a:xfrm>
        </p:spPr>
        <p:txBody>
          <a:bodyPr/>
          <a:lstStyle/>
          <a:p>
            <a:pPr marL="0" indent="0">
              <a:buNone/>
            </a:pPr>
            <a:r>
              <a:rPr lang="en-US" dirty="0"/>
              <a:t>A rectangular area element</a:t>
            </a:r>
            <a:endParaRPr lang="en-IN" dirty="0"/>
          </a:p>
        </p:txBody>
      </p:sp>
      <p:graphicFrame>
        <p:nvGraphicFramePr>
          <p:cNvPr id="18" name="Object 17" descr="delta A sub start expression u upsilon end expression"/>
          <p:cNvGraphicFramePr>
            <a:graphicFrameLocks noChangeAspect="1"/>
          </p:cNvGraphicFramePr>
          <p:nvPr/>
        </p:nvGraphicFramePr>
        <p:xfrm>
          <a:off x="4953000" y="5314950"/>
          <a:ext cx="728663" cy="476250"/>
        </p:xfrm>
        <a:graphic>
          <a:graphicData uri="http://schemas.openxmlformats.org/presentationml/2006/ole">
            <mc:AlternateContent xmlns:mc="http://schemas.openxmlformats.org/markup-compatibility/2006">
              <mc:Choice xmlns:v="urn:schemas-microsoft-com:vml" Requires="v">
                <p:oleObj spid="_x0000_s102426" name="Equation" r:id="rId5" imgW="728640" imgH="476280" progId="Equation.DSMT4">
                  <p:embed/>
                </p:oleObj>
              </mc:Choice>
              <mc:Fallback>
                <p:oleObj name="Equation" r:id="rId5" imgW="728640" imgH="476280" progId="Equation.DSMT4">
                  <p:embed/>
                  <p:pic>
                    <p:nvPicPr>
                      <p:cNvPr id="18" name="Object 17" descr="delta A sub start expression u upsilon end expression"/>
                      <p:cNvPicPr/>
                      <p:nvPr/>
                    </p:nvPicPr>
                    <p:blipFill>
                      <a:blip r:embed="rId6"/>
                      <a:stretch>
                        <a:fillRect/>
                      </a:stretch>
                    </p:blipFill>
                    <p:spPr>
                      <a:xfrm>
                        <a:off x="4953000" y="5314950"/>
                        <a:ext cx="728663" cy="476250"/>
                      </a:xfrm>
                      <a:prstGeom prst="rect">
                        <a:avLst/>
                      </a:prstGeom>
                    </p:spPr>
                  </p:pic>
                </p:oleObj>
              </mc:Fallback>
            </mc:AlternateContent>
          </a:graphicData>
        </a:graphic>
      </p:graphicFrame>
      <p:sp>
        <p:nvSpPr>
          <p:cNvPr id="15" name="Content Placeholder 14"/>
          <p:cNvSpPr>
            <a:spLocks noGrp="1"/>
          </p:cNvSpPr>
          <p:nvPr>
            <p:ph idx="14"/>
          </p:nvPr>
        </p:nvSpPr>
        <p:spPr>
          <a:xfrm>
            <a:off x="5791200" y="5320552"/>
            <a:ext cx="990600" cy="470648"/>
          </a:xfrm>
        </p:spPr>
        <p:txBody>
          <a:bodyPr/>
          <a:lstStyle/>
          <a:p>
            <a:pPr marL="0" indent="0">
              <a:buNone/>
            </a:pPr>
            <a:r>
              <a:rPr lang="en-US" dirty="0"/>
              <a:t>in the</a:t>
            </a:r>
            <a:endParaRPr lang="en-IN" dirty="0"/>
          </a:p>
        </p:txBody>
      </p:sp>
      <p:graphicFrame>
        <p:nvGraphicFramePr>
          <p:cNvPr id="19" name="Object 18" descr="u upsilon plane"/>
          <p:cNvGraphicFramePr>
            <a:graphicFrameLocks noChangeAspect="1"/>
          </p:cNvGraphicFramePr>
          <p:nvPr/>
        </p:nvGraphicFramePr>
        <p:xfrm>
          <a:off x="6907213" y="5334000"/>
          <a:ext cx="1474787" cy="419100"/>
        </p:xfrm>
        <a:graphic>
          <a:graphicData uri="http://schemas.openxmlformats.org/presentationml/2006/ole">
            <mc:AlternateContent xmlns:mc="http://schemas.openxmlformats.org/markup-compatibility/2006">
              <mc:Choice xmlns:v="urn:schemas-microsoft-com:vml" Requires="v">
                <p:oleObj spid="_x0000_s102427" name="Equation" r:id="rId7" imgW="1474920" imgH="419040" progId="Equation.DSMT4">
                  <p:embed/>
                </p:oleObj>
              </mc:Choice>
              <mc:Fallback>
                <p:oleObj name="Equation" r:id="rId7" imgW="1474920" imgH="419040" progId="Equation.DSMT4">
                  <p:embed/>
                  <p:pic>
                    <p:nvPicPr>
                      <p:cNvPr id="19" name="Object 18" descr="u upsilon plane"/>
                      <p:cNvPicPr/>
                      <p:nvPr/>
                    </p:nvPicPr>
                    <p:blipFill>
                      <a:blip r:embed="rId8"/>
                      <a:stretch>
                        <a:fillRect/>
                      </a:stretch>
                    </p:blipFill>
                    <p:spPr>
                      <a:xfrm>
                        <a:off x="6907213" y="5334000"/>
                        <a:ext cx="1474787" cy="419100"/>
                      </a:xfrm>
                      <a:prstGeom prst="rect">
                        <a:avLst/>
                      </a:prstGeom>
                    </p:spPr>
                  </p:pic>
                </p:oleObj>
              </mc:Fallback>
            </mc:AlternateContent>
          </a:graphicData>
        </a:graphic>
      </p:graphicFrame>
      <p:sp>
        <p:nvSpPr>
          <p:cNvPr id="14" name="Content Placeholder 13"/>
          <p:cNvSpPr>
            <a:spLocks noGrp="1"/>
          </p:cNvSpPr>
          <p:nvPr>
            <p:ph idx="15"/>
          </p:nvPr>
        </p:nvSpPr>
        <p:spPr>
          <a:xfrm>
            <a:off x="457200" y="5867400"/>
            <a:ext cx="5638800" cy="457200"/>
          </a:xfrm>
        </p:spPr>
        <p:txBody>
          <a:bodyPr/>
          <a:lstStyle/>
          <a:p>
            <a:pPr marL="0" indent="0">
              <a:buNone/>
            </a:pPr>
            <a:r>
              <a:rPr lang="en-US" dirty="0"/>
              <a:t>maps onto a curved patch element</a:t>
            </a:r>
            <a:endParaRPr lang="en-IN" dirty="0"/>
          </a:p>
        </p:txBody>
      </p:sp>
      <p:graphicFrame>
        <p:nvGraphicFramePr>
          <p:cNvPr id="20" name="Object 19" descr="delta sigma sub start expression u upsilon end expression"/>
          <p:cNvGraphicFramePr>
            <a:graphicFrameLocks noChangeAspect="1"/>
          </p:cNvGraphicFramePr>
          <p:nvPr/>
        </p:nvGraphicFramePr>
        <p:xfrm>
          <a:off x="6248400" y="5853113"/>
          <a:ext cx="803275" cy="471487"/>
        </p:xfrm>
        <a:graphic>
          <a:graphicData uri="http://schemas.openxmlformats.org/presentationml/2006/ole">
            <mc:AlternateContent xmlns:mc="http://schemas.openxmlformats.org/markup-compatibility/2006">
              <mc:Choice xmlns:v="urn:schemas-microsoft-com:vml" Requires="v">
                <p:oleObj spid="_x0000_s102428" name="Equation" r:id="rId9" imgW="803160" imgH="471600" progId="Equation.DSMT4">
                  <p:embed/>
                </p:oleObj>
              </mc:Choice>
              <mc:Fallback>
                <p:oleObj name="Equation" r:id="rId9" imgW="803160" imgH="471600" progId="Equation.DSMT4">
                  <p:embed/>
                  <p:pic>
                    <p:nvPicPr>
                      <p:cNvPr id="20" name="Object 19" descr="delta sigma sub start expression u upsilon end expression"/>
                      <p:cNvPicPr/>
                      <p:nvPr/>
                    </p:nvPicPr>
                    <p:blipFill>
                      <a:blip r:embed="rId10"/>
                      <a:stretch>
                        <a:fillRect/>
                      </a:stretch>
                    </p:blipFill>
                    <p:spPr>
                      <a:xfrm>
                        <a:off x="6248400" y="5853113"/>
                        <a:ext cx="803275" cy="471487"/>
                      </a:xfrm>
                      <a:prstGeom prst="rect">
                        <a:avLst/>
                      </a:prstGeom>
                    </p:spPr>
                  </p:pic>
                </p:oleObj>
              </mc:Fallback>
            </mc:AlternateContent>
          </a:graphicData>
        </a:graphic>
      </p:graphicFrame>
      <p:sp>
        <p:nvSpPr>
          <p:cNvPr id="16" name="Content Placeholder 15"/>
          <p:cNvSpPr>
            <a:spLocks noGrp="1"/>
          </p:cNvSpPr>
          <p:nvPr>
            <p:ph idx="16"/>
          </p:nvPr>
        </p:nvSpPr>
        <p:spPr>
          <a:xfrm>
            <a:off x="7162800" y="5867400"/>
            <a:ext cx="990600" cy="502024"/>
          </a:xfrm>
        </p:spPr>
        <p:txBody>
          <a:bodyPr/>
          <a:lstStyle/>
          <a:p>
            <a:pPr marL="0" indent="0">
              <a:buNone/>
            </a:pPr>
            <a:r>
              <a:rPr lang="en-US" dirty="0"/>
              <a:t>on </a:t>
            </a:r>
            <a:r>
              <a:rPr lang="en-US" i="1" dirty="0"/>
              <a:t>S</a:t>
            </a:r>
            <a:r>
              <a:rPr lang="en-US" dirty="0"/>
              <a:t>.</a:t>
            </a:r>
            <a:endParaRPr lang="en-IN" dirty="0"/>
          </a:p>
        </p:txBody>
      </p:sp>
    </p:spTree>
    <p:extLst>
      <p:ext uri="{BB962C8B-B14F-4D97-AF65-F5344CB8AC3E}">
        <p14:creationId xmlns:p14="http://schemas.microsoft.com/office/powerpoint/2010/main" val="2866698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Props1.xml><?xml version="1.0" encoding="utf-8"?>
<ds:datastoreItem xmlns:ds="http://schemas.openxmlformats.org/officeDocument/2006/customXml" ds:itemID="{50D5C08A-F574-4939-9F93-0CFB76B5E230}">
  <ds:schemaRefs>
    <ds:schemaRef ds:uri="http://schemas.microsoft.com/sharepoint/v3/contenttype/forms"/>
  </ds:schemaRefs>
</ds:datastoreItem>
</file>

<file path=customXml/itemProps2.xml><?xml version="1.0" encoding="utf-8"?>
<ds:datastoreItem xmlns:ds="http://schemas.openxmlformats.org/officeDocument/2006/customXml" ds:itemID="{8F9E68D3-710B-441B-8CEA-E70BB4ED3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E7534A-8932-474E-A5D8-612F6DAE2BF2}">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7c1bd8dc-4e40-424f-a15f-9ffcd522197f"/>
    <ds:schemaRef ds:uri="http://purl.org/dc/terms/"/>
    <ds:schemaRef ds:uri="http://schemas.microsoft.com/office/infopath/2007/PartnerControls"/>
    <ds:schemaRef ds:uri="http://purl.org/dc/dcmitype/"/>
    <ds:schemaRef ds:uri="6125ffc9-2c56-435e-8267-1393444907b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Horizon</Template>
  <TotalTime>19660</TotalTime>
  <Words>1558</Words>
  <Application>Microsoft Office PowerPoint</Application>
  <PresentationFormat>On-screen Show (4:3)</PresentationFormat>
  <Paragraphs>121</Paragraphs>
  <Slides>24</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16.5 Surfaces and Area</vt:lpstr>
      <vt:lpstr>Parametrizations of Surfaces (1 of 6)</vt:lpstr>
      <vt:lpstr>Parametrizations of Surfaces (2 of 6)</vt:lpstr>
      <vt:lpstr>Parametrizations of Surfaces (3 of 6)</vt:lpstr>
      <vt:lpstr>Parametrizations of Surfaces (4 of 6)</vt:lpstr>
      <vt:lpstr>Parametrizations of Surfaces (5 of 6)</vt:lpstr>
      <vt:lpstr>Parametrizations of Surfaces (6 of 6)</vt:lpstr>
      <vt:lpstr>Surface Area (1 of 8)</vt:lpstr>
      <vt:lpstr>Surface Area (2 of 8)</vt:lpstr>
      <vt:lpstr>Surface Area (3 of 8)</vt:lpstr>
      <vt:lpstr>Surface Area (4 of 8)</vt:lpstr>
      <vt:lpstr>Surface Area (5 of 8)</vt:lpstr>
      <vt:lpstr>Surface Area (6 of 8)</vt:lpstr>
      <vt:lpstr>Surface Area (7 of 8)</vt:lpstr>
      <vt:lpstr>Surface Area (8 of 8)</vt:lpstr>
      <vt:lpstr>Implicit Surfaces (1 of 7)</vt:lpstr>
      <vt:lpstr>Implicit Surfaces (2 of 7)</vt:lpstr>
      <vt:lpstr>Implicit Surfaces (3 of 7)</vt:lpstr>
      <vt:lpstr>Implicit Surfaces (4 of 7)</vt:lpstr>
      <vt:lpstr>Implicit Surfaces (5 of 7)</vt:lpstr>
      <vt:lpstr>Implicit Surfaces (6 of 7)</vt:lpstr>
      <vt:lpstr>Implicit Surfaces (7 of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16, Integrals and Vector Fields</dc:title>
  <dc:subject>Math</dc:subject>
  <dc:creator>Hass/Heil/Bogacki/Weir</dc:creator>
  <cp:keywords>Thomas’ Calculus</cp:keywords>
  <dc:description>Long description alt-text is inserted in the notes pane.</dc:description>
  <cp:lastModifiedBy>Chellapandi Murugan</cp:lastModifiedBy>
  <cp:revision>7850</cp:revision>
  <dcterms:created xsi:type="dcterms:W3CDTF">2014-07-14T20:04:21Z</dcterms:created>
  <dcterms:modified xsi:type="dcterms:W3CDTF">2022-04-27T02:52:13Z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