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Lst>
  <p:notesMasterIdLst>
    <p:notesMasterId r:id="rId89"/>
  </p:notesMasterIdLst>
  <p:handoutMasterIdLst>
    <p:handoutMasterId r:id="rId90"/>
  </p:handoutMasterIdLst>
  <p:sldIdLst>
    <p:sldId id="1445" r:id="rId6"/>
    <p:sldId id="1363" r:id="rId7"/>
    <p:sldId id="1364" r:id="rId8"/>
    <p:sldId id="1365" r:id="rId9"/>
    <p:sldId id="1366" r:id="rId10"/>
    <p:sldId id="1367" r:id="rId11"/>
    <p:sldId id="1368" r:id="rId12"/>
    <p:sldId id="1369" r:id="rId13"/>
    <p:sldId id="1370" r:id="rId14"/>
    <p:sldId id="1371" r:id="rId15"/>
    <p:sldId id="1372" r:id="rId16"/>
    <p:sldId id="1373" r:id="rId17"/>
    <p:sldId id="1374" r:id="rId18"/>
    <p:sldId id="1375" r:id="rId19"/>
    <p:sldId id="1376" r:id="rId20"/>
    <p:sldId id="1377" r:id="rId21"/>
    <p:sldId id="1378" r:id="rId22"/>
    <p:sldId id="1379" r:id="rId23"/>
    <p:sldId id="1380" r:id="rId24"/>
    <p:sldId id="1381" r:id="rId25"/>
    <p:sldId id="1382" r:id="rId26"/>
    <p:sldId id="1383" r:id="rId27"/>
    <p:sldId id="1384" r:id="rId28"/>
    <p:sldId id="1385" r:id="rId29"/>
    <p:sldId id="1386" r:id="rId30"/>
    <p:sldId id="1387" r:id="rId31"/>
    <p:sldId id="1388" r:id="rId32"/>
    <p:sldId id="1389" r:id="rId33"/>
    <p:sldId id="1390" r:id="rId34"/>
    <p:sldId id="1391" r:id="rId35"/>
    <p:sldId id="1392" r:id="rId36"/>
    <p:sldId id="1393" r:id="rId37"/>
    <p:sldId id="1394" r:id="rId38"/>
    <p:sldId id="1395" r:id="rId39"/>
    <p:sldId id="1396" r:id="rId40"/>
    <p:sldId id="1397" r:id="rId41"/>
    <p:sldId id="1398" r:id="rId42"/>
    <p:sldId id="1399" r:id="rId43"/>
    <p:sldId id="1400" r:id="rId44"/>
    <p:sldId id="1401" r:id="rId45"/>
    <p:sldId id="1402" r:id="rId46"/>
    <p:sldId id="1403" r:id="rId47"/>
    <p:sldId id="1404" r:id="rId48"/>
    <p:sldId id="1405" r:id="rId49"/>
    <p:sldId id="1406" r:id="rId50"/>
    <p:sldId id="1407" r:id="rId51"/>
    <p:sldId id="1408" r:id="rId52"/>
    <p:sldId id="1409" r:id="rId53"/>
    <p:sldId id="1410" r:id="rId54"/>
    <p:sldId id="1411" r:id="rId55"/>
    <p:sldId id="1412" r:id="rId56"/>
    <p:sldId id="1413" r:id="rId57"/>
    <p:sldId id="1414" r:id="rId58"/>
    <p:sldId id="1415" r:id="rId59"/>
    <p:sldId id="1416" r:id="rId60"/>
    <p:sldId id="1417" r:id="rId61"/>
    <p:sldId id="1418" r:id="rId62"/>
    <p:sldId id="1419" r:id="rId63"/>
    <p:sldId id="1420" r:id="rId64"/>
    <p:sldId id="1421" r:id="rId65"/>
    <p:sldId id="1422" r:id="rId66"/>
    <p:sldId id="1423" r:id="rId67"/>
    <p:sldId id="1424" r:id="rId68"/>
    <p:sldId id="1425" r:id="rId69"/>
    <p:sldId id="1426" r:id="rId70"/>
    <p:sldId id="1427" r:id="rId71"/>
    <p:sldId id="1428" r:id="rId72"/>
    <p:sldId id="1429" r:id="rId73"/>
    <p:sldId id="1430" r:id="rId74"/>
    <p:sldId id="1431" r:id="rId75"/>
    <p:sldId id="1432" r:id="rId76"/>
    <p:sldId id="1433" r:id="rId77"/>
    <p:sldId id="1434" r:id="rId78"/>
    <p:sldId id="1435" r:id="rId79"/>
    <p:sldId id="1436" r:id="rId80"/>
    <p:sldId id="1437" r:id="rId81"/>
    <p:sldId id="1438" r:id="rId82"/>
    <p:sldId id="1439" r:id="rId83"/>
    <p:sldId id="1440" r:id="rId84"/>
    <p:sldId id="1441" r:id="rId85"/>
    <p:sldId id="1442" r:id="rId86"/>
    <p:sldId id="1443" r:id="rId87"/>
    <p:sldId id="1444" r:id="rId88"/>
  </p:sldIdLst>
  <p:sldSz cx="9144000" cy="6858000" type="screen4x3"/>
  <p:notesSz cx="6858000" cy="9144000"/>
  <p:custDataLst>
    <p:tags r:id="rId9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024" userDrawn="1">
          <p15:clr>
            <a:srgbClr val="A4A3A4"/>
          </p15:clr>
        </p15:guide>
        <p15:guide id="6" orient="horz" pos="768" userDrawn="1">
          <p15:clr>
            <a:srgbClr val="A4A3A4"/>
          </p15:clr>
        </p15:guide>
        <p15:guide id="7" orient="horz" pos="1008" userDrawn="1">
          <p15:clr>
            <a:srgbClr val="A4A3A4"/>
          </p15:clr>
        </p15:guide>
        <p15:guide id="8"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85" autoAdjust="0"/>
    <p:restoredTop sz="94343" autoAdjust="0"/>
  </p:normalViewPr>
  <p:slideViewPr>
    <p:cSldViewPr>
      <p:cViewPr varScale="1">
        <p:scale>
          <a:sx n="104" d="100"/>
          <a:sy n="104" d="100"/>
        </p:scale>
        <p:origin x="2382" y="102"/>
      </p:cViewPr>
      <p:guideLst>
        <p:guide pos="3024"/>
        <p:guide orient="horz" pos="768"/>
        <p:guide orient="horz" pos="1008"/>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3" d="100"/>
          <a:sy n="53" d="100"/>
        </p:scale>
        <p:origin x="28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notesMaster" Target="notesMasters/notesMaster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handoutMaster" Target="handoutMasters/handoutMaster1.xml"/><Relationship Id="rId9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 Id="rId5" Type="http://schemas.openxmlformats.org/officeDocument/2006/relationships/image" Target="../media/image74.wmf"/><Relationship Id="rId4"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6" Type="http://schemas.openxmlformats.org/officeDocument/2006/relationships/image" Target="../media/image88.wmf"/><Relationship Id="rId5" Type="http://schemas.openxmlformats.org/officeDocument/2006/relationships/image" Target="../media/image87.wmf"/><Relationship Id="rId4"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 Id="rId4" Type="http://schemas.openxmlformats.org/officeDocument/2006/relationships/image" Target="../media/image145.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61.wmf"/><Relationship Id="rId7" Type="http://schemas.openxmlformats.org/officeDocument/2006/relationships/image" Target="../media/image165.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64.wmf"/><Relationship Id="rId5" Type="http://schemas.openxmlformats.org/officeDocument/2006/relationships/image" Target="../media/image163.wmf"/><Relationship Id="rId4" Type="http://schemas.openxmlformats.org/officeDocument/2006/relationships/image" Target="../media/image162.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4" Type="http://schemas.openxmlformats.org/officeDocument/2006/relationships/image" Target="../media/image170.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 Id="rId4" Type="http://schemas.openxmlformats.org/officeDocument/2006/relationships/image" Target="../media/image17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5" Type="http://schemas.openxmlformats.org/officeDocument/2006/relationships/image" Target="../media/image181.wmf"/><Relationship Id="rId4" Type="http://schemas.openxmlformats.org/officeDocument/2006/relationships/image" Target="../media/image18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83.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86.wmf"/><Relationship Id="rId1" Type="http://schemas.openxmlformats.org/officeDocument/2006/relationships/image" Target="../media/image185.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wmf"/><Relationship Id="rId1" Type="http://schemas.openxmlformats.org/officeDocument/2006/relationships/image" Target="../media/image18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4" Type="http://schemas.openxmlformats.org/officeDocument/2006/relationships/image" Target="../media/image194.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98.wmf"/><Relationship Id="rId1" Type="http://schemas.openxmlformats.org/officeDocument/2006/relationships/image" Target="../media/image197.w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200.wmf"/><Relationship Id="rId1" Type="http://schemas.openxmlformats.org/officeDocument/2006/relationships/image" Target="../media/image19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4" Type="http://schemas.openxmlformats.org/officeDocument/2006/relationships/image" Target="../media/image20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07.wmf"/><Relationship Id="rId1" Type="http://schemas.openxmlformats.org/officeDocument/2006/relationships/image" Target="../media/image206.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212.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14.wmf"/><Relationship Id="rId1" Type="http://schemas.openxmlformats.org/officeDocument/2006/relationships/image" Target="../media/image213.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226.wmf"/><Relationship Id="rId1" Type="http://schemas.openxmlformats.org/officeDocument/2006/relationships/image" Target="../media/image225.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29.wmf"/><Relationship Id="rId2" Type="http://schemas.openxmlformats.org/officeDocument/2006/relationships/image" Target="../media/image228.wmf"/><Relationship Id="rId1" Type="http://schemas.openxmlformats.org/officeDocument/2006/relationships/image" Target="../media/image22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3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58.vml.rels><?xml version="1.0" encoding="UTF-8" standalone="yes"?>
<Relationships xmlns="http://schemas.openxmlformats.org/package/2006/relationships"><Relationship Id="rId2" Type="http://schemas.openxmlformats.org/officeDocument/2006/relationships/image" Target="../media/image237.wmf"/><Relationship Id="rId1" Type="http://schemas.openxmlformats.org/officeDocument/2006/relationships/image" Target="../media/image236.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39.wmf"/><Relationship Id="rId1" Type="http://schemas.openxmlformats.org/officeDocument/2006/relationships/image" Target="../media/image23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4/27/2022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9214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cylinder rotates at a flow for F = omega left parenthesis negative y i + x j right parenthesis that is parallel to the x y plane with an angular velocity omega in a </a:t>
            </a:r>
            <a:r>
              <a:rPr lang="en-IN" dirty="0" err="1"/>
              <a:t>counterclockwise</a:t>
            </a:r>
            <a:r>
              <a:rPr lang="en-IN" dirty="0"/>
              <a:t> direction. A point, P of x, y, z is marked on the top of the cylindrical surface. A vector r from the origin on the bottom surface of the cylinder is pointing at a point P of x, y, 0.</a:t>
            </a:r>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73260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triangle for 2 x + y + z = 2 with vertices at (1, 0, 0), (0, 2, 0), and (0, 0, 2). The vector from the z axis to the x axis is C. The vector from the x axis to the y axis is y = 2 minus 2 x. A vector n is pointing outside from the triangular surface, which rotates in a </a:t>
            </a:r>
            <a:r>
              <a:rPr lang="en-IN" dirty="0" err="1"/>
              <a:t>counterclockwise</a:t>
            </a:r>
            <a:r>
              <a:rPr lang="en-IN" dirty="0"/>
              <a:t> direction.</a:t>
            </a:r>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1976725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illustration, a, displays the velocity field that is away from the origin and with an increasing magnitude. The second illustration, b, displays the velocity field toward the origin and with a decreasing magnitude. The third illustration, c, displays the velocity field in three circular layers moving in </a:t>
            </a:r>
            <a:r>
              <a:rPr lang="en-IN" dirty="0" err="1"/>
              <a:t>counterclockwise</a:t>
            </a:r>
            <a:r>
              <a:rPr lang="en-IN" dirty="0"/>
              <a:t> direction around the z axis. The fourth illustration, d, displays the velocity field in three layers, from left to right above the x y plane and right to left below the x y plane.</a:t>
            </a:r>
          </a:p>
        </p:txBody>
      </p:sp>
      <p:sp>
        <p:nvSpPr>
          <p:cNvPr id="4" name="Slide Number Placeholder 3"/>
          <p:cNvSpPr>
            <a:spLocks noGrp="1"/>
          </p:cNvSpPr>
          <p:nvPr>
            <p:ph type="sldNum" sz="quarter" idx="10"/>
          </p:nvPr>
        </p:nvSpPr>
        <p:spPr/>
        <p:txBody>
          <a:bodyPr/>
          <a:lstStyle/>
          <a:p>
            <a:fld id="{A73D6722-9B4D-4E29-B226-C325925A8118}" type="slidenum">
              <a:rPr lang="en-US" smtClean="0"/>
              <a:t>62</a:t>
            </a:fld>
            <a:endParaRPr lang="en-US" dirty="0"/>
          </a:p>
        </p:txBody>
      </p:sp>
    </p:spTree>
    <p:extLst>
      <p:ext uri="{BB962C8B-B14F-4D97-AF65-F5344CB8AC3E}">
        <p14:creationId xmlns:p14="http://schemas.microsoft.com/office/powerpoint/2010/main" val="313704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64</a:t>
            </a:fld>
            <a:endParaRPr lang="en-US" dirty="0"/>
          </a:p>
        </p:txBody>
      </p:sp>
    </p:spTree>
    <p:extLst>
      <p:ext uri="{BB962C8B-B14F-4D97-AF65-F5344CB8AC3E}">
        <p14:creationId xmlns:p14="http://schemas.microsoft.com/office/powerpoint/2010/main" val="263317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83</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12404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parallelogram has vertices at delta u r sub u, P sub k, and delta v r sub v. The patch surface of delta sigma sub k = delta sigma sub start expression u v end expression is placed below the parallelogram. A point (x sub k, y sub k, z sub k) is marked on the surface.</a:t>
            </a: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732661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region extends between (0, 0, 0), (1, 0, 0), and (0, 1, 1 half). A dashed line extends from (1, 0, 0) to (0, 1, 0). A vertical dashed line extends from (0, 1, 1 half) to (0, 1, 0).</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54677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curved surface for y squared + z squared = 1 has a vector n that rises perpendicularly on the surface. The rectangular plane R has vertices at (1, negative 1, 0), (1, 1, 0), (0, 1, 0), and (0, negative 1, 0).</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053311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Where delta = delta of left parenthesis x, y, z right parenthesis = density at left parenthesis x, y, z right parenthesis is mass per unit area. The formula for the first moments about the coordinate planes is M sub start expression y z end expression = the surface integration for x delta d sigma, M sub start expression x z end expression = the surface integration for y delta d sigma, M sub start expression x y end expression = the surface integration for z delta d sigma. The formula for the coordinates of </a:t>
            </a:r>
            <a:r>
              <a:rPr lang="en-IN" dirty="0" err="1"/>
              <a:t>center</a:t>
            </a:r>
            <a:r>
              <a:rPr lang="en-IN" dirty="0"/>
              <a:t> of mass is x bar = start fraction M sub start expression y z end expression over M end fraction, y bar = start fraction M sub start expression x z end expression over M end fraction, z bar = start fraction M sub start expression x y end expression over M end fraction. The formula for moments of inertia about coordinate axes is I sub x = the surface integration for left parenthesis y squared + z squared right parenthesis delta d sigma, I sub y = the surface integration for left parenthesis x squared + z squared right parenthesis delta d sigma, I sub z = the surface integration for left parenthesis x squared + y squared right parenthesis delta d sigma, I sub L = the surface integration for r squared delta d sigma. r of x, y, z = distance from point (x, y, z) to line L.</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233972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t>
            </a:r>
            <a:r>
              <a:rPr lang="en-IN" dirty="0" err="1"/>
              <a:t>center</a:t>
            </a:r>
            <a:r>
              <a:rPr lang="en-IN" dirty="0"/>
              <a:t> of mass is </a:t>
            </a:r>
            <a:r>
              <a:rPr lang="en-IN" dirty="0" err="1"/>
              <a:t>labeled</a:t>
            </a:r>
            <a:r>
              <a:rPr lang="en-IN" dirty="0"/>
              <a:t> at (0, 0, start fraction a over 2 end fraction). The base of hemisphere surface is circle for x squared + y squared = a squared.</a:t>
            </a: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826790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hemisphere for x squared + y squared + z squared = 9 has a curve C, for x squared + y squared = 9, along the circular base. A vector k rises from the base of the hemisphere in upward direction, and another vector n from the top of the hemisphere points outside the surface.</a:t>
            </a: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345711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cone for curved surface S, for r of r and theta = left parenthesis r cosine of theta right parenthesis i + left parenthesis r sine of theta right parenthesis j + r k, has a circular top. The circular top for C, x squared + y squared = 4, z = 2, moves in a </a:t>
            </a:r>
            <a:r>
              <a:rPr lang="en-IN" dirty="0" err="1"/>
              <a:t>counterclockwise</a:t>
            </a:r>
            <a:r>
              <a:rPr lang="en-IN" dirty="0"/>
              <a:t> direction. A vector n is pointing toward z axis from the circular surface.</a:t>
            </a: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430665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hemisphere is for x squared + y squared + z squared = 1. The circle is for z = start fraction 1 over radical 2 end fraction. The cone is for z = the square root of start expression x squared + y squared end expression. The hemisphere, circle, and the cone overlap each other.</a:t>
            </a: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177490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4849812" cy="228600"/>
          </a:xfrm>
        </p:spPr>
        <p:txBody>
          <a:bodyPr anchor="ctr"/>
          <a:lstStyle>
            <a:lvl1pPr algn="l">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1314510855"/>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2617355"/>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4509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3567952"/>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57200" y="5289176"/>
            <a:ext cx="8229600" cy="762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5681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9729" y="2256526"/>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291285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34789" y="3564694"/>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34789" y="4225501"/>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2718" y="4859550"/>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2718" y="5548475"/>
            <a:ext cx="8229600" cy="6096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216625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1526498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3" y="6858000"/>
            <a:ext cx="8471647"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5562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to 9 content p holder">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24" name="Content Placeholder 23"/>
          <p:cNvSpPr>
            <a:spLocks noGrp="1"/>
          </p:cNvSpPr>
          <p:nvPr>
            <p:ph sz="quarter" idx="13"/>
          </p:nvPr>
        </p:nvSpPr>
        <p:spPr>
          <a:xfrm>
            <a:off x="457200" y="1676400"/>
            <a:ext cx="1600200" cy="1219200"/>
          </a:xfrm>
        </p:spPr>
        <p:txBody>
          <a:bodyPr/>
          <a:lstStyle>
            <a:lvl1pPr marL="0" indent="0">
              <a:buNone/>
              <a:defRPr/>
            </a:lvl1pPr>
          </a:lstStyle>
          <a:p>
            <a:pPr lvl="0"/>
            <a:endParaRPr lang="en-IN" dirty="0"/>
          </a:p>
        </p:txBody>
      </p:sp>
      <p:sp>
        <p:nvSpPr>
          <p:cNvPr id="29" name="Content Placeholder 28"/>
          <p:cNvSpPr>
            <a:spLocks noGrp="1"/>
          </p:cNvSpPr>
          <p:nvPr>
            <p:ph sz="quarter" idx="14"/>
          </p:nvPr>
        </p:nvSpPr>
        <p:spPr>
          <a:xfrm>
            <a:off x="2895600" y="1676400"/>
            <a:ext cx="2819400" cy="1219200"/>
          </a:xfrm>
        </p:spPr>
        <p:txBody>
          <a:bodyPr/>
          <a:lstStyle>
            <a:lvl1pPr marL="0" indent="0">
              <a:buNone/>
              <a:defRPr/>
            </a:lvl1pPr>
          </a:lstStyle>
          <a:p>
            <a:pPr lvl="0"/>
            <a:endParaRPr lang="en-IN" dirty="0"/>
          </a:p>
        </p:txBody>
      </p:sp>
      <p:sp>
        <p:nvSpPr>
          <p:cNvPr id="31" name="Content Placeholder 30"/>
          <p:cNvSpPr>
            <a:spLocks noGrp="1"/>
          </p:cNvSpPr>
          <p:nvPr>
            <p:ph sz="quarter" idx="15"/>
          </p:nvPr>
        </p:nvSpPr>
        <p:spPr>
          <a:xfrm>
            <a:off x="6172200" y="1676400"/>
            <a:ext cx="2514600" cy="1219200"/>
          </a:xfrm>
        </p:spPr>
        <p:txBody>
          <a:bodyPr/>
          <a:lstStyle>
            <a:lvl1pPr marL="0" indent="0">
              <a:buNone/>
              <a:defRPr/>
            </a:lvl1pPr>
          </a:lstStyle>
          <a:p>
            <a:pPr lvl="0"/>
            <a:endParaRPr lang="en-IN" dirty="0"/>
          </a:p>
        </p:txBody>
      </p:sp>
      <p:sp>
        <p:nvSpPr>
          <p:cNvPr id="33" name="Content Placeholder 32"/>
          <p:cNvSpPr>
            <a:spLocks noGrp="1"/>
          </p:cNvSpPr>
          <p:nvPr>
            <p:ph sz="quarter" idx="16"/>
          </p:nvPr>
        </p:nvSpPr>
        <p:spPr>
          <a:xfrm>
            <a:off x="457200" y="3352800"/>
            <a:ext cx="1676400" cy="1066800"/>
          </a:xfrm>
        </p:spPr>
        <p:txBody>
          <a:bodyPr/>
          <a:lstStyle>
            <a:lvl1pPr marL="0" indent="0">
              <a:buNone/>
              <a:defRPr/>
            </a:lvl1pPr>
          </a:lstStyle>
          <a:p>
            <a:pPr lvl="0"/>
            <a:endParaRPr lang="en-IN" dirty="0"/>
          </a:p>
        </p:txBody>
      </p:sp>
      <p:sp>
        <p:nvSpPr>
          <p:cNvPr id="35" name="Content Placeholder 34"/>
          <p:cNvSpPr>
            <a:spLocks noGrp="1"/>
          </p:cNvSpPr>
          <p:nvPr>
            <p:ph sz="quarter" idx="17"/>
          </p:nvPr>
        </p:nvSpPr>
        <p:spPr>
          <a:xfrm>
            <a:off x="2895600" y="3429000"/>
            <a:ext cx="2895600" cy="990600"/>
          </a:xfrm>
        </p:spPr>
        <p:txBody>
          <a:bodyPr/>
          <a:lstStyle>
            <a:lvl1pPr marL="0" indent="0">
              <a:buNone/>
              <a:defRPr/>
            </a:lvl1pPr>
          </a:lstStyle>
          <a:p>
            <a:pPr lvl="0"/>
            <a:endParaRPr lang="en-IN" dirty="0"/>
          </a:p>
        </p:txBody>
      </p:sp>
      <p:sp>
        <p:nvSpPr>
          <p:cNvPr id="37" name="Content Placeholder 36"/>
          <p:cNvSpPr>
            <a:spLocks noGrp="1"/>
          </p:cNvSpPr>
          <p:nvPr>
            <p:ph sz="quarter" idx="18"/>
          </p:nvPr>
        </p:nvSpPr>
        <p:spPr>
          <a:xfrm>
            <a:off x="6248400" y="3352800"/>
            <a:ext cx="2438400" cy="1143000"/>
          </a:xfrm>
        </p:spPr>
        <p:txBody>
          <a:bodyPr/>
          <a:lstStyle>
            <a:lvl1pPr marL="0" indent="0">
              <a:buNone/>
              <a:defRPr/>
            </a:lvl1pPr>
          </a:lstStyle>
          <a:p>
            <a:pPr lvl="0"/>
            <a:endParaRPr lang="en-IN" dirty="0"/>
          </a:p>
        </p:txBody>
      </p:sp>
      <p:sp>
        <p:nvSpPr>
          <p:cNvPr id="39" name="Content Placeholder 38"/>
          <p:cNvSpPr>
            <a:spLocks noGrp="1"/>
          </p:cNvSpPr>
          <p:nvPr>
            <p:ph sz="quarter" idx="19"/>
          </p:nvPr>
        </p:nvSpPr>
        <p:spPr>
          <a:xfrm>
            <a:off x="457200" y="4800600"/>
            <a:ext cx="1905000" cy="1295400"/>
          </a:xfrm>
        </p:spPr>
        <p:txBody>
          <a:bodyPr/>
          <a:lstStyle>
            <a:lvl1pPr marL="0" indent="0">
              <a:buNone/>
              <a:defRPr/>
            </a:lvl1pPr>
          </a:lstStyle>
          <a:p>
            <a:pPr lvl="0"/>
            <a:endParaRPr lang="en-IN" dirty="0"/>
          </a:p>
        </p:txBody>
      </p:sp>
      <p:sp>
        <p:nvSpPr>
          <p:cNvPr id="41" name="Content Placeholder 40"/>
          <p:cNvSpPr>
            <a:spLocks noGrp="1"/>
          </p:cNvSpPr>
          <p:nvPr>
            <p:ph sz="quarter" idx="20"/>
          </p:nvPr>
        </p:nvSpPr>
        <p:spPr>
          <a:xfrm>
            <a:off x="2819400" y="4800600"/>
            <a:ext cx="2971800" cy="1295400"/>
          </a:xfrm>
        </p:spPr>
        <p:txBody>
          <a:bodyPr/>
          <a:lstStyle>
            <a:lvl1pPr marL="0" indent="0">
              <a:buNone/>
              <a:defRPr/>
            </a:lvl1pPr>
          </a:lstStyle>
          <a:p>
            <a:pPr lvl="0"/>
            <a:endParaRPr lang="en-IN" dirty="0"/>
          </a:p>
        </p:txBody>
      </p:sp>
      <p:sp>
        <p:nvSpPr>
          <p:cNvPr id="43" name="Content Placeholder 42"/>
          <p:cNvSpPr>
            <a:spLocks noGrp="1"/>
          </p:cNvSpPr>
          <p:nvPr>
            <p:ph sz="quarter" idx="21"/>
          </p:nvPr>
        </p:nvSpPr>
        <p:spPr>
          <a:xfrm>
            <a:off x="6324600" y="4800600"/>
            <a:ext cx="2362200" cy="1371600"/>
          </a:xfrm>
        </p:spPr>
        <p:txBody>
          <a:bodyPr/>
          <a:lstStyle>
            <a:lvl1pPr marL="0" indent="0">
              <a:buNone/>
              <a:defRPr/>
            </a:lvl1pPr>
          </a:lstStyle>
          <a:p>
            <a:pPr lvl="0"/>
            <a:endParaRPr lang="en-IN" dirty="0"/>
          </a:p>
        </p:txBody>
      </p:sp>
    </p:spTree>
    <p:extLst>
      <p:ext uri="{BB962C8B-B14F-4D97-AF65-F5344CB8AC3E}">
        <p14:creationId xmlns:p14="http://schemas.microsoft.com/office/powerpoint/2010/main" val="405273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Text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82296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4" name="Text Placeholder 23"/>
          <p:cNvSpPr>
            <a:spLocks noGrp="1"/>
          </p:cNvSpPr>
          <p:nvPr>
            <p:ph type="body" sz="quarter" idx="24"/>
          </p:nvPr>
        </p:nvSpPr>
        <p:spPr>
          <a:xfrm>
            <a:off x="457200" y="5638800"/>
            <a:ext cx="8229600" cy="381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7379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25_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405892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1972351"/>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43753" y="228634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7200" y="259845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6"/>
          </p:nvPr>
        </p:nvSpPr>
        <p:spPr>
          <a:xfrm>
            <a:off x="443753" y="295537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4" name="Content Placeholder 2"/>
          <p:cNvSpPr>
            <a:spLocks noGrp="1"/>
          </p:cNvSpPr>
          <p:nvPr>
            <p:ph idx="17"/>
          </p:nvPr>
        </p:nvSpPr>
        <p:spPr>
          <a:xfrm>
            <a:off x="457200" y="3319125"/>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5" name="Content Placeholder 2"/>
          <p:cNvSpPr>
            <a:spLocks noGrp="1"/>
          </p:cNvSpPr>
          <p:nvPr>
            <p:ph idx="18"/>
          </p:nvPr>
        </p:nvSpPr>
        <p:spPr>
          <a:xfrm>
            <a:off x="457200" y="361562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6" name="Content Placeholder 2"/>
          <p:cNvSpPr>
            <a:spLocks noGrp="1"/>
          </p:cNvSpPr>
          <p:nvPr>
            <p:ph idx="19"/>
          </p:nvPr>
        </p:nvSpPr>
        <p:spPr>
          <a:xfrm>
            <a:off x="457200" y="3894066"/>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7" name="Content Placeholder 2"/>
          <p:cNvSpPr>
            <a:spLocks noGrp="1"/>
          </p:cNvSpPr>
          <p:nvPr>
            <p:ph idx="20"/>
          </p:nvPr>
        </p:nvSpPr>
        <p:spPr>
          <a:xfrm>
            <a:off x="457200" y="418226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9" name="Content Placeholder 2"/>
          <p:cNvSpPr>
            <a:spLocks noGrp="1"/>
          </p:cNvSpPr>
          <p:nvPr>
            <p:ph idx="21"/>
          </p:nvPr>
        </p:nvSpPr>
        <p:spPr>
          <a:xfrm>
            <a:off x="457200" y="4524473"/>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0" name="Content Placeholder 2"/>
          <p:cNvSpPr>
            <a:spLocks noGrp="1"/>
          </p:cNvSpPr>
          <p:nvPr>
            <p:ph idx="22"/>
          </p:nvPr>
        </p:nvSpPr>
        <p:spPr>
          <a:xfrm>
            <a:off x="443753" y="486667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8" name="Content Placeholder 2"/>
          <p:cNvSpPr>
            <a:spLocks noGrp="1"/>
          </p:cNvSpPr>
          <p:nvPr>
            <p:ph idx="23"/>
          </p:nvPr>
        </p:nvSpPr>
        <p:spPr>
          <a:xfrm>
            <a:off x="461682" y="5193628"/>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1" name="Content Placeholder 2"/>
          <p:cNvSpPr>
            <a:spLocks noGrp="1"/>
          </p:cNvSpPr>
          <p:nvPr>
            <p:ph idx="24"/>
          </p:nvPr>
        </p:nvSpPr>
        <p:spPr>
          <a:xfrm>
            <a:off x="457200" y="5534490"/>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22" name="Content Placeholder 2"/>
          <p:cNvSpPr>
            <a:spLocks noGrp="1"/>
          </p:cNvSpPr>
          <p:nvPr>
            <p:ph idx="25"/>
          </p:nvPr>
        </p:nvSpPr>
        <p:spPr>
          <a:xfrm>
            <a:off x="443753" y="5864927"/>
            <a:ext cx="3886200" cy="304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Content Placeholder 3"/>
          <p:cNvSpPr>
            <a:spLocks noGrp="1"/>
          </p:cNvSpPr>
          <p:nvPr>
            <p:ph sz="quarter" idx="26"/>
          </p:nvPr>
        </p:nvSpPr>
        <p:spPr>
          <a:xfrm>
            <a:off x="443753" y="6400800"/>
            <a:ext cx="8471647" cy="35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22"/>
          <p:cNvSpPr>
            <a:spLocks noGrp="1"/>
          </p:cNvSpPr>
          <p:nvPr>
            <p:ph sz="quarter" idx="27"/>
          </p:nvPr>
        </p:nvSpPr>
        <p:spPr>
          <a:xfrm>
            <a:off x="443754" y="6858000"/>
            <a:ext cx="4000500" cy="22304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28"/>
          </p:nvPr>
        </p:nvSpPr>
        <p:spPr>
          <a:xfrm>
            <a:off x="457200" y="7162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5" name="Content Placeholder 24"/>
          <p:cNvSpPr>
            <a:spLocks noGrp="1"/>
          </p:cNvSpPr>
          <p:nvPr>
            <p:ph sz="quarter" idx="29"/>
          </p:nvPr>
        </p:nvSpPr>
        <p:spPr>
          <a:xfrm>
            <a:off x="457200" y="75438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7" name="Content Placeholder 26"/>
          <p:cNvSpPr>
            <a:spLocks noGrp="1"/>
          </p:cNvSpPr>
          <p:nvPr>
            <p:ph sz="quarter" idx="30"/>
          </p:nvPr>
        </p:nvSpPr>
        <p:spPr>
          <a:xfrm>
            <a:off x="457200" y="8001000"/>
            <a:ext cx="3994150" cy="30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8" name="Content Placeholder 27"/>
          <p:cNvSpPr>
            <a:spLocks noGrp="1"/>
          </p:cNvSpPr>
          <p:nvPr>
            <p:ph sz="quarter" idx="31"/>
          </p:nvPr>
        </p:nvSpPr>
        <p:spPr>
          <a:xfrm>
            <a:off x="4495800" y="1600200"/>
            <a:ext cx="4267200" cy="4350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0" name="Content Placeholder 29"/>
          <p:cNvSpPr>
            <a:spLocks noGrp="1"/>
          </p:cNvSpPr>
          <p:nvPr>
            <p:ph sz="quarter" idx="32"/>
          </p:nvPr>
        </p:nvSpPr>
        <p:spPr>
          <a:xfrm>
            <a:off x="4495800" y="2133600"/>
            <a:ext cx="41148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2" name="Content Placeholder 31"/>
          <p:cNvSpPr>
            <a:spLocks noGrp="1"/>
          </p:cNvSpPr>
          <p:nvPr>
            <p:ph sz="quarter" idx="33"/>
          </p:nvPr>
        </p:nvSpPr>
        <p:spPr>
          <a:xfrm>
            <a:off x="4495800" y="2776539"/>
            <a:ext cx="4114800" cy="483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Content Placeholder 33"/>
          <p:cNvSpPr>
            <a:spLocks noGrp="1"/>
          </p:cNvSpPr>
          <p:nvPr>
            <p:ph sz="quarter" idx="34"/>
          </p:nvPr>
        </p:nvSpPr>
        <p:spPr>
          <a:xfrm>
            <a:off x="4495800" y="3319463"/>
            <a:ext cx="4114800" cy="4730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6" name="Content Placeholder 35"/>
          <p:cNvSpPr>
            <a:spLocks noGrp="1"/>
          </p:cNvSpPr>
          <p:nvPr>
            <p:ph sz="quarter" idx="35"/>
          </p:nvPr>
        </p:nvSpPr>
        <p:spPr>
          <a:xfrm>
            <a:off x="4495800" y="3949700"/>
            <a:ext cx="4114800" cy="5032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8" name="Content Placeholder 37"/>
          <p:cNvSpPr>
            <a:spLocks noGrp="1"/>
          </p:cNvSpPr>
          <p:nvPr>
            <p:ph sz="quarter" idx="36"/>
          </p:nvPr>
        </p:nvSpPr>
        <p:spPr>
          <a:xfrm>
            <a:off x="4495800" y="4643438"/>
            <a:ext cx="4114800" cy="46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0" name="Content Placeholder 39"/>
          <p:cNvSpPr>
            <a:spLocks noGrp="1"/>
          </p:cNvSpPr>
          <p:nvPr>
            <p:ph sz="quarter" idx="37"/>
          </p:nvPr>
        </p:nvSpPr>
        <p:spPr>
          <a:xfrm>
            <a:off x="4495800" y="5194300"/>
            <a:ext cx="4114800" cy="4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2" name="Content Placeholder 41"/>
          <p:cNvSpPr>
            <a:spLocks noGrp="1"/>
          </p:cNvSpPr>
          <p:nvPr>
            <p:ph sz="quarter" idx="38"/>
          </p:nvPr>
        </p:nvSpPr>
        <p:spPr>
          <a:xfrm>
            <a:off x="4495800" y="5740400"/>
            <a:ext cx="4114800" cy="428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827711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6" name="Picture 15"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2018, 2014, 2010</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767463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589936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31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latin typeface="+mj-lt"/>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
        <p:nvSpPr>
          <p:cNvPr id="14" name="TextBox 13"/>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pic>
        <p:nvPicPr>
          <p:cNvPr id="11"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905206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0523068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4/27/2022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1" name="TextBox 10"/>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76400" y="6403200"/>
            <a:ext cx="60198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b="0" i="0" u="none" strike="noStrike" kern="1200" baseline="0" dirty="0">
                <a:solidFill>
                  <a:schemeClr val="tx1"/>
                </a:solidFill>
                <a:latin typeface="Verdana" panose="020B0604030504040204" pitchFamily="34" charset="0"/>
                <a:ea typeface="Verdana" panose="020B0604030504040204" pitchFamily="34" charset="0"/>
                <a:cs typeface="Verdana" panose="020B0604030504040204" pitchFamily="34" charset="0"/>
              </a:rPr>
              <a:t>Copyright © 2017, 2013, 2009</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4089519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4/27/2022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sp>
        <p:nvSpPr>
          <p:cNvPr id="6" name="Picture Placeholder 5">
            <a:extLst>
              <a:ext uri="{FF2B5EF4-FFF2-40B4-BE49-F238E27FC236}">
                <a16:creationId xmlns:a16="http://schemas.microsoft.com/office/drawing/2014/main" id="{1827512E-CCB1-4441-B2A3-3E12D2B28801}"/>
              </a:ext>
            </a:extLst>
          </p:cNvPr>
          <p:cNvSpPr>
            <a:spLocks noGrp="1"/>
          </p:cNvSpPr>
          <p:nvPr>
            <p:ph type="pic" sz="quarter" idx="22"/>
          </p:nvPr>
        </p:nvSpPr>
        <p:spPr>
          <a:xfrm>
            <a:off x="457200" y="1600200"/>
            <a:ext cx="4267200" cy="4292600"/>
          </a:xfrm>
        </p:spPr>
        <p:txBody>
          <a:bodyPr/>
          <a:lstStyle/>
          <a:p>
            <a:endParaRPr lang="en-IN"/>
          </a:p>
        </p:txBody>
      </p:sp>
      <p:sp>
        <p:nvSpPr>
          <p:cNvPr id="12" name="Text Placeholder 17">
            <a:extLst>
              <a:ext uri="{FF2B5EF4-FFF2-40B4-BE49-F238E27FC236}">
                <a16:creationId xmlns:a16="http://schemas.microsoft.com/office/drawing/2014/main" id="{8C151015-D48F-4501-9375-D54182F4683D}"/>
              </a:ext>
            </a:extLst>
          </p:cNvPr>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4" name="TextBox 13">
            <a:extLst>
              <a:ext uri="{FF2B5EF4-FFF2-40B4-BE49-F238E27FC236}">
                <a16:creationId xmlns:a16="http://schemas.microsoft.com/office/drawing/2014/main" id="{3D848842-D989-4DB7-B02E-5967ED20951E}"/>
              </a:ext>
            </a:extLst>
          </p:cNvPr>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24445203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100789020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20" name="Text Placeholder 17"/>
          <p:cNvSpPr>
            <a:spLocks noGrp="1"/>
          </p:cNvSpPr>
          <p:nvPr>
            <p:ph type="body" sz="quarter" idx="16" hasCustomPrompt="1"/>
          </p:nvPr>
        </p:nvSpPr>
        <p:spPr>
          <a:xfrm>
            <a:off x="1219200" y="6529254"/>
            <a:ext cx="5867400" cy="187537"/>
          </a:xfrm>
        </p:spPr>
        <p:txBody>
          <a:bodyPr/>
          <a:lstStyle>
            <a:lvl1pPr marL="0" indent="0" algn="r">
              <a:buNone/>
              <a:defRPr sz="800" baseline="0"/>
            </a:lvl1pPr>
          </a:lstStyle>
          <a:p>
            <a:pPr lvl="0"/>
            <a:r>
              <a:rPr lang="en-US" dirty="0"/>
              <a:t>Click to add copyright line</a:t>
            </a:r>
            <a:endParaRPr lang="en-IN" dirty="0"/>
          </a:p>
        </p:txBody>
      </p:sp>
      <p:sp>
        <p:nvSpPr>
          <p:cNvPr id="12" name="TextBox 11"/>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2849401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lvl1pPr>
              <a:defRPr>
                <a:latin typeface="+mj-lt"/>
              </a:defRPr>
            </a:lvl1pPr>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4/27/2022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80019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2800"/>
            </a:lvl1pPr>
            <a:lvl2pPr marL="569913" indent="-285750">
              <a:buClr>
                <a:srgbClr val="007FA3"/>
              </a:buClr>
              <a:defRPr sz="2800"/>
            </a:lvl2pPr>
            <a:lvl3pPr>
              <a:buClr>
                <a:srgbClr val="007FA3"/>
              </a:buClr>
              <a:defRPr sz="2800"/>
            </a:lvl3pPr>
            <a:lvl4pPr>
              <a:buClr>
                <a:srgbClr val="007FA3"/>
              </a:buClr>
              <a:defRPr sz="2800"/>
            </a:lvl4pPr>
            <a:lvl5pPr>
              <a:buClr>
                <a:srgbClr val="007FA3"/>
              </a:buClr>
              <a:defRPr sz="2800"/>
            </a:lvl5pPr>
            <a:lvl6pPr>
              <a:buClr>
                <a:srgbClr val="007FA3"/>
              </a:buClr>
              <a:defRPr sz="2800"/>
            </a:lvl6pPr>
            <a:lvl7pPr>
              <a:buClr>
                <a:srgbClr val="007FA3"/>
              </a:buClr>
              <a:defRPr sz="2800"/>
            </a:lvl7pPr>
            <a:lvl8pPr>
              <a:buClr>
                <a:srgbClr val="007FA3"/>
              </a:buClr>
              <a:defRPr sz="2800"/>
            </a:lvl8pPr>
            <a:lvl9pPr>
              <a:buClr>
                <a:srgbClr val="007FA3"/>
              </a:buClr>
              <a:defRPr sz="2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4/27/2022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606735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78215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9050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657600"/>
            <a:ext cx="8229600" cy="22098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400742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7200" y="3106611"/>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7200" y="4800600"/>
            <a:ext cx="8229600" cy="1219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6765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4/27/2022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Content Placeholder 2"/>
          <p:cNvSpPr>
            <a:spLocks noGrp="1"/>
          </p:cNvSpPr>
          <p:nvPr>
            <p:ph idx="13"/>
          </p:nvPr>
        </p:nvSpPr>
        <p:spPr>
          <a:xfrm>
            <a:off x="452718" y="2760451"/>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4"/>
          </p:nvPr>
        </p:nvSpPr>
        <p:spPr>
          <a:xfrm>
            <a:off x="452718" y="409171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5"/>
          </p:nvPr>
        </p:nvSpPr>
        <p:spPr>
          <a:xfrm>
            <a:off x="452718" y="5155500"/>
            <a:ext cx="8229600" cy="838200"/>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Tree>
    <p:extLst>
      <p:ext uri="{BB962C8B-B14F-4D97-AF65-F5344CB8AC3E}">
        <p14:creationId xmlns:p14="http://schemas.microsoft.com/office/powerpoint/2010/main" val="350251342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image" Target="../media/image1.jp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4/27/2022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12" name="TextBox 11"/>
          <p:cNvSpPr txBox="1"/>
          <p:nvPr userDrawn="1"/>
        </p:nvSpPr>
        <p:spPr>
          <a:xfrm>
            <a:off x="1676400" y="6403200"/>
            <a:ext cx="6019800" cy="276999"/>
          </a:xfrm>
          <a:prstGeom prst="rect">
            <a:avLst/>
          </a:prstGeom>
          <a:noFill/>
        </p:spPr>
        <p:txBody>
          <a:bodyPr wrap="square" rtlCol="0">
            <a:spAutoFit/>
          </a:bodyPr>
          <a:lstStyle/>
          <a:p>
            <a:pPr algn="ctr">
              <a:buClrTx/>
              <a:defRPr/>
            </a:pPr>
            <a:r>
              <a:rPr lang="en-IN" sz="1200" dirty="0">
                <a:latin typeface="Verdana" panose="020B0604030504040204" pitchFamily="34" charset="0"/>
                <a:ea typeface="Verdana" panose="020B0604030504040204" pitchFamily="34" charset="0"/>
                <a:cs typeface="Verdana" panose="020B0604030504040204" pitchFamily="34" charset="0"/>
              </a:rPr>
              <a:t>Copyright © 2023, 2018, 2014</a:t>
            </a:r>
            <a:r>
              <a:rPr lang="en-US" alt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
        <p:nvSpPr>
          <p:cNvPr id="13" name="TextBox 12"/>
          <p:cNvSpPr txBox="1"/>
          <p:nvPr userDrawn="1"/>
        </p:nvSpPr>
        <p:spPr>
          <a:xfrm>
            <a:off x="7848600" y="6428601"/>
            <a:ext cx="740520" cy="246221"/>
          </a:xfrm>
          <a:prstGeom prst="rect">
            <a:avLst/>
          </a:prstGeom>
          <a:noFill/>
        </p:spPr>
        <p:txBody>
          <a:bodyPr wrap="none" rtlCol="0">
            <a:spAutoFit/>
          </a:bodyPr>
          <a:lstStyle/>
          <a:p>
            <a:r>
              <a:rPr lang="en-US" sz="1000" dirty="0"/>
              <a:t>Slide - </a:t>
            </a:r>
            <a:fld id="{41D1A099-64B4-E24A-BD44-17411C0B0428}" type="slidenum">
              <a:rPr lang="en-US" sz="1000" smtClean="0"/>
              <a:t>‹#›</a:t>
            </a:fld>
            <a:endParaRPr lang="en-US" sz="1000" dirty="0"/>
          </a:p>
        </p:txBody>
      </p:sp>
      <p:pic>
        <p:nvPicPr>
          <p:cNvPr id="14" name="Picture Placeholder 21" descr="Pearson Logo">
            <a:extLst>
              <a:ext uri="{FF2B5EF4-FFF2-40B4-BE49-F238E27FC236}">
                <a16:creationId xmlns:a16="http://schemas.microsoft.com/office/drawing/2014/main" id="{463657D3-0029-4FB6-A24C-CAB832988B4E}"/>
              </a:ext>
            </a:extLst>
          </p:cNvPr>
          <p:cNvPicPr>
            <a:picLocks noChangeAspect="1"/>
          </p:cNvPicPr>
          <p:nvPr userDrawn="1"/>
        </p:nvPicPr>
        <p:blipFill>
          <a:blip r:embed="rId24"/>
          <a:srcRect t="22152" b="22152"/>
          <a:stretch>
            <a:fillRect/>
          </a:stretch>
        </p:blipFill>
        <p:spPr>
          <a:xfrm>
            <a:off x="315677" y="6420639"/>
            <a:ext cx="1176574" cy="296443"/>
          </a:xfrm>
          <a:prstGeom prst="rect">
            <a:avLst/>
          </a:prstGeom>
        </p:spPr>
      </p:pic>
    </p:spTree>
    <p:extLst>
      <p:ext uri="{BB962C8B-B14F-4D97-AF65-F5344CB8AC3E}">
        <p14:creationId xmlns:p14="http://schemas.microsoft.com/office/powerpoint/2010/main" val="32909114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Lst>
  <p:txStyles>
    <p:titleStyle>
      <a:lvl1pPr algn="l" defTabSz="914400" rtl="0" eaLnBrk="1" latinLnBrk="0" hangingPunct="1">
        <a:lnSpc>
          <a:spcPct val="100000"/>
        </a:lnSpc>
        <a:spcBef>
          <a:spcPct val="0"/>
        </a:spcBef>
        <a:buNone/>
        <a:defRPr sz="36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8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12.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3.wmf"/><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30.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30.bin"/><Relationship Id="rId4" Type="http://schemas.openxmlformats.org/officeDocument/2006/relationships/image" Target="../media/image34.wmf"/></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2.w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39.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5.bin"/><Relationship Id="rId14" Type="http://schemas.openxmlformats.org/officeDocument/2006/relationships/image" Target="../media/image43.wmf"/></Relationships>
</file>

<file path=ppt/slides/_rels/slide16.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8.wmf"/><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45.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41.bin"/><Relationship Id="rId14" Type="http://schemas.openxmlformats.org/officeDocument/2006/relationships/image" Target="../media/image49.wmf"/></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4.xml"/><Relationship Id="rId1" Type="http://schemas.openxmlformats.org/officeDocument/2006/relationships/vmlDrawing" Target="../drawings/vmlDrawing13.vml"/><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8.wmf"/><Relationship Id="rId2" Type="http://schemas.openxmlformats.org/officeDocument/2006/relationships/slideLayout" Target="../slideLayouts/slideLayout14.xml"/><Relationship Id="rId1" Type="http://schemas.openxmlformats.org/officeDocument/2006/relationships/vmlDrawing" Target="../drawings/vmlDrawing14.vml"/><Relationship Id="rId6" Type="http://schemas.openxmlformats.org/officeDocument/2006/relationships/image" Target="../media/image55.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57.wmf"/><Relationship Id="rId4" Type="http://schemas.openxmlformats.org/officeDocument/2006/relationships/image" Target="../media/image54.wmf"/><Relationship Id="rId9" Type="http://schemas.openxmlformats.org/officeDocument/2006/relationships/oleObject" Target="../embeddings/oleObject48.bin"/></Relationships>
</file>

<file path=ppt/slides/_rels/slide2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60.wmf"/><Relationship Id="rId5" Type="http://schemas.openxmlformats.org/officeDocument/2006/relationships/oleObject" Target="../embeddings/oleObject51.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53.bin"/></Relationships>
</file>

<file path=ppt/slides/_rels/slide23.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4.bin"/><Relationship Id="rId7" Type="http://schemas.openxmlformats.org/officeDocument/2006/relationships/oleObject" Target="../embeddings/oleObject56.bin"/><Relationship Id="rId12" Type="http://schemas.openxmlformats.org/officeDocument/2006/relationships/image" Target="../media/image67.wmf"/><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image" Target="../media/image64.wmf"/><Relationship Id="rId11" Type="http://schemas.openxmlformats.org/officeDocument/2006/relationships/oleObject" Target="../embeddings/oleObject58.bin"/><Relationship Id="rId5" Type="http://schemas.openxmlformats.org/officeDocument/2006/relationships/oleObject" Target="../embeddings/oleObject55.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vmlDrawing" Target="../drawings/vmlDrawing17.vml"/><Relationship Id="rId6" Type="http://schemas.openxmlformats.org/officeDocument/2006/relationships/image" Target="../media/image68.wmf"/><Relationship Id="rId5" Type="http://schemas.openxmlformats.org/officeDocument/2006/relationships/oleObject" Target="../embeddings/oleObject59.bin"/><Relationship Id="rId4" Type="http://schemas.openxmlformats.org/officeDocument/2006/relationships/image" Target="../media/image69.png"/></Relationships>
</file>

<file path=ppt/slides/_rels/slide25.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74.wmf"/><Relationship Id="rId2" Type="http://schemas.openxmlformats.org/officeDocument/2006/relationships/slideLayout" Target="../slideLayouts/slideLayout14.xml"/><Relationship Id="rId1" Type="http://schemas.openxmlformats.org/officeDocument/2006/relationships/vmlDrawing" Target="../drawings/vmlDrawing18.vml"/><Relationship Id="rId6" Type="http://schemas.openxmlformats.org/officeDocument/2006/relationships/image" Target="../media/image71.w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73.wmf"/><Relationship Id="rId4" Type="http://schemas.openxmlformats.org/officeDocument/2006/relationships/image" Target="../media/image70.wmf"/><Relationship Id="rId9" Type="http://schemas.openxmlformats.org/officeDocument/2006/relationships/oleObject" Target="../embeddings/oleObject63.bin"/></Relationships>
</file>

<file path=ppt/slides/_rels/slide26.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79.wmf"/><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76.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78.wmf"/><Relationship Id="rId4" Type="http://schemas.openxmlformats.org/officeDocument/2006/relationships/image" Target="../media/image75.wmf"/><Relationship Id="rId9" Type="http://schemas.openxmlformats.org/officeDocument/2006/relationships/oleObject" Target="../embeddings/oleObject68.bin"/><Relationship Id="rId14" Type="http://schemas.openxmlformats.org/officeDocument/2006/relationships/image" Target="../media/image80.wmf"/></Relationships>
</file>

<file path=ppt/slides/_rels/slide2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85.w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87.wmf"/><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image" Target="../media/image84.w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74.bin"/><Relationship Id="rId14" Type="http://schemas.openxmlformats.org/officeDocument/2006/relationships/image" Target="../media/image88.wmf"/></Relationships>
</file>

<file path=ppt/slides/_rels/slide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2.xml"/><Relationship Id="rId7"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image" Target="../media/image6.wmf"/><Relationship Id="rId4" Type="http://schemas.openxmlformats.org/officeDocument/2006/relationships/image" Target="../media/image7.png"/><Relationship Id="rId9"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93.wmf"/><Relationship Id="rId2" Type="http://schemas.openxmlformats.org/officeDocument/2006/relationships/slideLayout" Target="../slideLayouts/slideLayout14.xml"/><Relationship Id="rId16" Type="http://schemas.openxmlformats.org/officeDocument/2006/relationships/image" Target="../media/image95.wmf"/><Relationship Id="rId1" Type="http://schemas.openxmlformats.org/officeDocument/2006/relationships/vmlDrawing" Target="../drawings/vmlDrawing21.vml"/><Relationship Id="rId6" Type="http://schemas.openxmlformats.org/officeDocument/2006/relationships/image" Target="../media/image90.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0.bin"/><Relationship Id="rId14" Type="http://schemas.openxmlformats.org/officeDocument/2006/relationships/image" Target="../media/image9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98.wmf"/><Relationship Id="rId5" Type="http://schemas.openxmlformats.org/officeDocument/2006/relationships/oleObject" Target="../embeddings/oleObject85.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87.bin"/></Relationships>
</file>

<file path=ppt/slides/_rels/slide34.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93.bin"/><Relationship Id="rId3" Type="http://schemas.openxmlformats.org/officeDocument/2006/relationships/oleObject" Target="../embeddings/oleObject88.bin"/><Relationship Id="rId7" Type="http://schemas.openxmlformats.org/officeDocument/2006/relationships/oleObject" Target="../embeddings/oleObject90.bin"/><Relationship Id="rId12" Type="http://schemas.openxmlformats.org/officeDocument/2006/relationships/image" Target="../media/image105.wmf"/><Relationship Id="rId2" Type="http://schemas.openxmlformats.org/officeDocument/2006/relationships/slideLayout" Target="../slideLayouts/slideLayout14.xml"/><Relationship Id="rId1" Type="http://schemas.openxmlformats.org/officeDocument/2006/relationships/vmlDrawing" Target="../drawings/vmlDrawing23.vml"/><Relationship Id="rId6" Type="http://schemas.openxmlformats.org/officeDocument/2006/relationships/image" Target="../media/image102.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91.bin"/><Relationship Id="rId14" Type="http://schemas.openxmlformats.org/officeDocument/2006/relationships/image" Target="../media/image106.wmf"/></Relationships>
</file>

<file path=ppt/slides/_rels/slide35.x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14.xml"/><Relationship Id="rId1" Type="http://schemas.openxmlformats.org/officeDocument/2006/relationships/vmlDrawing" Target="../drawings/vmlDrawing24.vml"/><Relationship Id="rId6" Type="http://schemas.openxmlformats.org/officeDocument/2006/relationships/image" Target="../media/image108.wmf"/><Relationship Id="rId5" Type="http://schemas.openxmlformats.org/officeDocument/2006/relationships/oleObject" Target="../embeddings/oleObject95.bin"/><Relationship Id="rId4" Type="http://schemas.openxmlformats.org/officeDocument/2006/relationships/image" Target="../media/image107.wmf"/></Relationships>
</file>

<file path=ppt/slides/_rels/slide3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102.bin"/><Relationship Id="rId3" Type="http://schemas.openxmlformats.org/officeDocument/2006/relationships/oleObject" Target="../embeddings/oleObject97.bin"/><Relationship Id="rId7" Type="http://schemas.openxmlformats.org/officeDocument/2006/relationships/oleObject" Target="../embeddings/oleObject99.bin"/><Relationship Id="rId12" Type="http://schemas.openxmlformats.org/officeDocument/2006/relationships/image" Target="../media/image115.wmf"/><Relationship Id="rId2" Type="http://schemas.openxmlformats.org/officeDocument/2006/relationships/slideLayout" Target="../slideLayouts/slideLayout14.xml"/><Relationship Id="rId16" Type="http://schemas.openxmlformats.org/officeDocument/2006/relationships/image" Target="../media/image117.wmf"/><Relationship Id="rId1" Type="http://schemas.openxmlformats.org/officeDocument/2006/relationships/vmlDrawing" Target="../drawings/vmlDrawing25.vml"/><Relationship Id="rId6" Type="http://schemas.openxmlformats.org/officeDocument/2006/relationships/image" Target="../media/image112.w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100.bin"/><Relationship Id="rId14" Type="http://schemas.openxmlformats.org/officeDocument/2006/relationships/image" Target="../media/image116.wmf"/></Relationships>
</file>

<file path=ppt/slides/_rels/slide38.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122.wmf"/><Relationship Id="rId2" Type="http://schemas.openxmlformats.org/officeDocument/2006/relationships/slideLayout" Target="../slideLayouts/slideLayout14.xml"/><Relationship Id="rId1" Type="http://schemas.openxmlformats.org/officeDocument/2006/relationships/vmlDrawing" Target="../drawings/vmlDrawing26.vml"/><Relationship Id="rId6" Type="http://schemas.openxmlformats.org/officeDocument/2006/relationships/image" Target="../media/image119.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107.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14.xml"/><Relationship Id="rId1" Type="http://schemas.openxmlformats.org/officeDocument/2006/relationships/vmlDrawing" Target="../drawings/vmlDrawing27.vml"/><Relationship Id="rId6" Type="http://schemas.openxmlformats.org/officeDocument/2006/relationships/image" Target="../media/image124.wmf"/><Relationship Id="rId5" Type="http://schemas.openxmlformats.org/officeDocument/2006/relationships/oleObject" Target="../embeddings/oleObject110.bin"/><Relationship Id="rId4" Type="http://schemas.openxmlformats.org/officeDocument/2006/relationships/image" Target="../media/image123.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image" Target="../media/image127.wmf"/><Relationship Id="rId5" Type="http://schemas.openxmlformats.org/officeDocument/2006/relationships/oleObject" Target="../embeddings/oleObject112.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14.bin"/></Relationships>
</file>

<file path=ppt/slides/_rels/slide42.xml.rels><?xml version="1.0" encoding="UTF-8" standalone="yes"?>
<Relationships xmlns="http://schemas.openxmlformats.org/package/2006/relationships"><Relationship Id="rId8" Type="http://schemas.openxmlformats.org/officeDocument/2006/relationships/image" Target="../media/image132.wmf"/><Relationship Id="rId13" Type="http://schemas.openxmlformats.org/officeDocument/2006/relationships/oleObject" Target="../embeddings/oleObject120.bin"/><Relationship Id="rId3" Type="http://schemas.openxmlformats.org/officeDocument/2006/relationships/oleObject" Target="../embeddings/oleObject115.bin"/><Relationship Id="rId7" Type="http://schemas.openxmlformats.org/officeDocument/2006/relationships/oleObject" Target="../embeddings/oleObject117.bin"/><Relationship Id="rId12" Type="http://schemas.openxmlformats.org/officeDocument/2006/relationships/image" Target="../media/image134.wmf"/><Relationship Id="rId2" Type="http://schemas.openxmlformats.org/officeDocument/2006/relationships/slideLayout" Target="../slideLayouts/slideLayout14.xml"/><Relationship Id="rId1" Type="http://schemas.openxmlformats.org/officeDocument/2006/relationships/vmlDrawing" Target="../drawings/vmlDrawing29.vml"/><Relationship Id="rId6" Type="http://schemas.openxmlformats.org/officeDocument/2006/relationships/image" Target="../media/image131.wmf"/><Relationship Id="rId11" Type="http://schemas.openxmlformats.org/officeDocument/2006/relationships/oleObject" Target="../embeddings/oleObject119.bin"/><Relationship Id="rId5" Type="http://schemas.openxmlformats.org/officeDocument/2006/relationships/oleObject" Target="../embeddings/oleObject116.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18.bin"/><Relationship Id="rId14" Type="http://schemas.openxmlformats.org/officeDocument/2006/relationships/image" Target="../media/image135.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14.xml"/><Relationship Id="rId1" Type="http://schemas.openxmlformats.org/officeDocument/2006/relationships/vmlDrawing" Target="../drawings/vmlDrawing30.vml"/><Relationship Id="rId6" Type="http://schemas.openxmlformats.org/officeDocument/2006/relationships/image" Target="../media/image137.wmf"/><Relationship Id="rId5" Type="http://schemas.openxmlformats.org/officeDocument/2006/relationships/oleObject" Target="../embeddings/oleObject122.bin"/><Relationship Id="rId4" Type="http://schemas.openxmlformats.org/officeDocument/2006/relationships/image" Target="../media/image136.wmf"/></Relationships>
</file>

<file path=ppt/slides/_rels/slide44.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image" Target="../media/image140.wmf"/><Relationship Id="rId5" Type="http://schemas.openxmlformats.org/officeDocument/2006/relationships/oleObject" Target="../embeddings/oleObject124.bin"/><Relationship Id="rId4" Type="http://schemas.openxmlformats.org/officeDocument/2006/relationships/image" Target="../media/image139.wmf"/></Relationships>
</file>

<file path=ppt/slides/_rels/slide46.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14.xml"/><Relationship Id="rId1" Type="http://schemas.openxmlformats.org/officeDocument/2006/relationships/vmlDrawing" Target="../drawings/vmlDrawing32.vml"/><Relationship Id="rId6" Type="http://schemas.openxmlformats.org/officeDocument/2006/relationships/image" Target="../media/image143.wmf"/><Relationship Id="rId5" Type="http://schemas.openxmlformats.org/officeDocument/2006/relationships/oleObject" Target="../embeddings/oleObject127.bin"/><Relationship Id="rId10" Type="http://schemas.openxmlformats.org/officeDocument/2006/relationships/image" Target="../media/image145.wmf"/><Relationship Id="rId4" Type="http://schemas.openxmlformats.org/officeDocument/2006/relationships/image" Target="../media/image142.wmf"/><Relationship Id="rId9" Type="http://schemas.openxmlformats.org/officeDocument/2006/relationships/oleObject" Target="../embeddings/oleObject129.bin"/></Relationships>
</file>

<file path=ppt/slides/_rels/slide47.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14.xml"/><Relationship Id="rId1" Type="http://schemas.openxmlformats.org/officeDocument/2006/relationships/vmlDrawing" Target="../drawings/vmlDrawing33.vml"/><Relationship Id="rId6" Type="http://schemas.openxmlformats.org/officeDocument/2006/relationships/image" Target="../media/image147.wmf"/><Relationship Id="rId5" Type="http://schemas.openxmlformats.org/officeDocument/2006/relationships/oleObject" Target="../embeddings/oleObject131.bin"/><Relationship Id="rId10" Type="http://schemas.openxmlformats.org/officeDocument/2006/relationships/image" Target="../media/image149.wmf"/><Relationship Id="rId4" Type="http://schemas.openxmlformats.org/officeDocument/2006/relationships/image" Target="../media/image146.wmf"/><Relationship Id="rId9" Type="http://schemas.openxmlformats.org/officeDocument/2006/relationships/oleObject" Target="../embeddings/oleObject133.bin"/></Relationships>
</file>

<file path=ppt/slides/_rels/slide4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151.wmf"/><Relationship Id="rId5" Type="http://schemas.openxmlformats.org/officeDocument/2006/relationships/oleObject" Target="../embeddings/oleObject134.bin"/><Relationship Id="rId4" Type="http://schemas.openxmlformats.org/officeDocument/2006/relationships/image" Target="../media/image152.jpe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4.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50.xml.rels><?xml version="1.0" encoding="UTF-8" standalone="yes"?>
<Relationships xmlns="http://schemas.openxmlformats.org/package/2006/relationships"><Relationship Id="rId8" Type="http://schemas.openxmlformats.org/officeDocument/2006/relationships/image" Target="../media/image155.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57.wmf"/><Relationship Id="rId2" Type="http://schemas.openxmlformats.org/officeDocument/2006/relationships/slideLayout" Target="../slideLayouts/slideLayout14.xml"/><Relationship Id="rId1" Type="http://schemas.openxmlformats.org/officeDocument/2006/relationships/vmlDrawing" Target="../drawings/vmlDrawing35.vml"/><Relationship Id="rId6" Type="http://schemas.openxmlformats.org/officeDocument/2006/relationships/image" Target="../media/image154.wmf"/><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56.wmf"/><Relationship Id="rId4" Type="http://schemas.openxmlformats.org/officeDocument/2006/relationships/image" Target="../media/image153.wmf"/><Relationship Id="rId9" Type="http://schemas.openxmlformats.org/officeDocument/2006/relationships/oleObject" Target="../embeddings/oleObject138.bin"/><Relationship Id="rId14" Type="http://schemas.openxmlformats.org/officeDocument/2006/relationships/image" Target="../media/image158.wmf"/></Relationships>
</file>

<file path=ppt/slides/_rels/slide51.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63.wmf"/><Relationship Id="rId2" Type="http://schemas.openxmlformats.org/officeDocument/2006/relationships/slideLayout" Target="../slideLayouts/slideLayout14.xml"/><Relationship Id="rId16" Type="http://schemas.openxmlformats.org/officeDocument/2006/relationships/image" Target="../media/image165.wmf"/><Relationship Id="rId1" Type="http://schemas.openxmlformats.org/officeDocument/2006/relationships/vmlDrawing" Target="../drawings/vmlDrawing36.vml"/><Relationship Id="rId6" Type="http://schemas.openxmlformats.org/officeDocument/2006/relationships/image" Target="../media/image160.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44.bin"/><Relationship Id="rId14" Type="http://schemas.openxmlformats.org/officeDocument/2006/relationships/image" Target="../media/image164.wmf"/></Relationships>
</file>

<file path=ppt/slides/_rels/slide52.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image" Target="../media/image169.wmf"/><Relationship Id="rId13" Type="http://schemas.openxmlformats.org/officeDocument/2006/relationships/oleObject" Target="../embeddings/oleObject153.bin"/><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71.wmf"/><Relationship Id="rId2" Type="http://schemas.openxmlformats.org/officeDocument/2006/relationships/slideLayout" Target="../slideLayouts/slideLayout14.xml"/><Relationship Id="rId1" Type="http://schemas.openxmlformats.org/officeDocument/2006/relationships/vmlDrawing" Target="../drawings/vmlDrawing37.vml"/><Relationship Id="rId6" Type="http://schemas.openxmlformats.org/officeDocument/2006/relationships/image" Target="../media/image168.wmf"/><Relationship Id="rId11" Type="http://schemas.openxmlformats.org/officeDocument/2006/relationships/oleObject" Target="../embeddings/oleObject152.bin"/><Relationship Id="rId5" Type="http://schemas.openxmlformats.org/officeDocument/2006/relationships/oleObject" Target="../embeddings/oleObject149.bin"/><Relationship Id="rId10" Type="http://schemas.openxmlformats.org/officeDocument/2006/relationships/image" Target="../media/image170.wmf"/><Relationship Id="rId4" Type="http://schemas.openxmlformats.org/officeDocument/2006/relationships/image" Target="../media/image167.wmf"/><Relationship Id="rId9" Type="http://schemas.openxmlformats.org/officeDocument/2006/relationships/oleObject" Target="../embeddings/oleObject151.bin"/><Relationship Id="rId14" Type="http://schemas.openxmlformats.org/officeDocument/2006/relationships/image" Target="../media/image172.wmf"/></Relationships>
</file>

<file path=ppt/slides/_rels/slide54.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oleObject" Target="../embeddings/oleObject154.bin"/><Relationship Id="rId7" Type="http://schemas.openxmlformats.org/officeDocument/2006/relationships/oleObject" Target="../embeddings/oleObject156.bin"/><Relationship Id="rId2" Type="http://schemas.openxmlformats.org/officeDocument/2006/relationships/slideLayout" Target="../slideLayouts/slideLayout14.xml"/><Relationship Id="rId1" Type="http://schemas.openxmlformats.org/officeDocument/2006/relationships/vmlDrawing" Target="../drawings/vmlDrawing38.vml"/><Relationship Id="rId6" Type="http://schemas.openxmlformats.org/officeDocument/2006/relationships/image" Target="../media/image174.wmf"/><Relationship Id="rId5" Type="http://schemas.openxmlformats.org/officeDocument/2006/relationships/oleObject" Target="../embeddings/oleObject155.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57.bin"/></Relationships>
</file>

<file path=ppt/slides/_rels/slide55.xml.rels><?xml version="1.0" encoding="UTF-8" standalone="yes"?>
<Relationships xmlns="http://schemas.openxmlformats.org/package/2006/relationships"><Relationship Id="rId8" Type="http://schemas.openxmlformats.org/officeDocument/2006/relationships/image" Target="../media/image179.wmf"/><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81.wmf"/><Relationship Id="rId2" Type="http://schemas.openxmlformats.org/officeDocument/2006/relationships/slideLayout" Target="../slideLayouts/slideLayout14.xml"/><Relationship Id="rId1" Type="http://schemas.openxmlformats.org/officeDocument/2006/relationships/vmlDrawing" Target="../drawings/vmlDrawing39.vml"/><Relationship Id="rId6" Type="http://schemas.openxmlformats.org/officeDocument/2006/relationships/image" Target="../media/image178.wmf"/><Relationship Id="rId11" Type="http://schemas.openxmlformats.org/officeDocument/2006/relationships/oleObject" Target="../embeddings/oleObject162.bin"/><Relationship Id="rId5" Type="http://schemas.openxmlformats.org/officeDocument/2006/relationships/oleObject" Target="../embeddings/oleObject159.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61.bin"/></Relationships>
</file>

<file path=ppt/slides/_rels/slide56.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14.xml"/><Relationship Id="rId1" Type="http://schemas.openxmlformats.org/officeDocument/2006/relationships/vmlDrawing" Target="../drawings/vmlDrawing40.vml"/><Relationship Id="rId4" Type="http://schemas.openxmlformats.org/officeDocument/2006/relationships/image" Target="../media/image183.wmf"/></Relationships>
</file>

<file path=ppt/slides/_rels/slide58.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14.xml"/><Relationship Id="rId1" Type="http://schemas.openxmlformats.org/officeDocument/2006/relationships/vmlDrawing" Target="../drawings/vmlDrawing41.vml"/><Relationship Id="rId6" Type="http://schemas.openxmlformats.org/officeDocument/2006/relationships/image" Target="../media/image186.wmf"/><Relationship Id="rId5" Type="http://schemas.openxmlformats.org/officeDocument/2006/relationships/oleObject" Target="../embeddings/oleObject165.bin"/><Relationship Id="rId4" Type="http://schemas.openxmlformats.org/officeDocument/2006/relationships/image" Target="../media/image185.wmf"/></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image" Target="../media/image189.wmf"/><Relationship Id="rId3" Type="http://schemas.openxmlformats.org/officeDocument/2006/relationships/oleObject" Target="../embeddings/oleObject166.bin"/><Relationship Id="rId7" Type="http://schemas.openxmlformats.org/officeDocument/2006/relationships/oleObject" Target="../embeddings/oleObject168.bin"/><Relationship Id="rId2" Type="http://schemas.openxmlformats.org/officeDocument/2006/relationships/slideLayout" Target="../slideLayouts/slideLayout14.xml"/><Relationship Id="rId1" Type="http://schemas.openxmlformats.org/officeDocument/2006/relationships/vmlDrawing" Target="../drawings/vmlDrawing42.vml"/><Relationship Id="rId6" Type="http://schemas.openxmlformats.org/officeDocument/2006/relationships/image" Target="../media/image188.wmf"/><Relationship Id="rId5" Type="http://schemas.openxmlformats.org/officeDocument/2006/relationships/oleObject" Target="../embeddings/oleObject167.bin"/><Relationship Id="rId4" Type="http://schemas.openxmlformats.org/officeDocument/2006/relationships/image" Target="../media/image187.wmf"/></Relationships>
</file>

<file path=ppt/slides/_rels/slide6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169.bin"/><Relationship Id="rId7" Type="http://schemas.openxmlformats.org/officeDocument/2006/relationships/oleObject" Target="../embeddings/oleObject171.bin"/><Relationship Id="rId2" Type="http://schemas.openxmlformats.org/officeDocument/2006/relationships/slideLayout" Target="../slideLayouts/slideLayout14.xml"/><Relationship Id="rId1" Type="http://schemas.openxmlformats.org/officeDocument/2006/relationships/vmlDrawing" Target="../drawings/vmlDrawing43.vml"/><Relationship Id="rId6" Type="http://schemas.openxmlformats.org/officeDocument/2006/relationships/image" Target="../media/image192.wmf"/><Relationship Id="rId5" Type="http://schemas.openxmlformats.org/officeDocument/2006/relationships/oleObject" Target="../embeddings/oleObject170.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172.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6.wmf"/><Relationship Id="rId2" Type="http://schemas.openxmlformats.org/officeDocument/2006/relationships/slideLayout" Target="../slideLayouts/slideLayout14.xml"/><Relationship Id="rId1" Type="http://schemas.openxmlformats.org/officeDocument/2006/relationships/vmlDrawing" Target="../drawings/vmlDrawing44.vml"/><Relationship Id="rId6" Type="http://schemas.openxmlformats.org/officeDocument/2006/relationships/oleObject" Target="../embeddings/oleObject174.bin"/><Relationship Id="rId5" Type="http://schemas.openxmlformats.org/officeDocument/2006/relationships/image" Target="../media/image195.wmf"/><Relationship Id="rId4" Type="http://schemas.openxmlformats.org/officeDocument/2006/relationships/oleObject" Target="../embeddings/oleObject173.bin"/></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75.bin"/><Relationship Id="rId2" Type="http://schemas.openxmlformats.org/officeDocument/2006/relationships/slideLayout" Target="../slideLayouts/slideLayout14.xml"/><Relationship Id="rId1" Type="http://schemas.openxmlformats.org/officeDocument/2006/relationships/vmlDrawing" Target="../drawings/vmlDrawing45.vml"/><Relationship Id="rId6" Type="http://schemas.openxmlformats.org/officeDocument/2006/relationships/image" Target="../media/image198.wmf"/><Relationship Id="rId5" Type="http://schemas.openxmlformats.org/officeDocument/2006/relationships/oleObject" Target="../embeddings/oleObject176.bin"/><Relationship Id="rId4" Type="http://schemas.openxmlformats.org/officeDocument/2006/relationships/image" Target="../media/image197.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77.bin"/><Relationship Id="rId2" Type="http://schemas.openxmlformats.org/officeDocument/2006/relationships/slideLayout" Target="../slideLayouts/slideLayout14.xml"/><Relationship Id="rId1" Type="http://schemas.openxmlformats.org/officeDocument/2006/relationships/vmlDrawing" Target="../drawings/vmlDrawing46.vml"/><Relationship Id="rId6" Type="http://schemas.openxmlformats.org/officeDocument/2006/relationships/image" Target="../media/image200.wmf"/><Relationship Id="rId5" Type="http://schemas.openxmlformats.org/officeDocument/2006/relationships/oleObject" Target="../embeddings/oleObject178.bin"/><Relationship Id="rId4" Type="http://schemas.openxmlformats.org/officeDocument/2006/relationships/image" Target="../media/image199.wmf"/></Relationships>
</file>

<file path=ppt/slides/_rels/slide67.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204.wmf"/><Relationship Id="rId3" Type="http://schemas.openxmlformats.org/officeDocument/2006/relationships/oleObject" Target="../embeddings/oleObject179.bin"/><Relationship Id="rId7" Type="http://schemas.openxmlformats.org/officeDocument/2006/relationships/oleObject" Target="../embeddings/oleObject181.bin"/><Relationship Id="rId2" Type="http://schemas.openxmlformats.org/officeDocument/2006/relationships/slideLayout" Target="../slideLayouts/slideLayout14.xml"/><Relationship Id="rId1" Type="http://schemas.openxmlformats.org/officeDocument/2006/relationships/vmlDrawing" Target="../drawings/vmlDrawing47.vml"/><Relationship Id="rId6" Type="http://schemas.openxmlformats.org/officeDocument/2006/relationships/image" Target="../media/image203.wmf"/><Relationship Id="rId5" Type="http://schemas.openxmlformats.org/officeDocument/2006/relationships/oleObject" Target="../embeddings/oleObject180.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182.bin"/></Relationships>
</file>

<file path=ppt/slides/_rels/slide69.x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oleObject" Target="../embeddings/oleObject183.bin"/><Relationship Id="rId7" Type="http://schemas.openxmlformats.org/officeDocument/2006/relationships/oleObject" Target="../embeddings/oleObject185.bin"/><Relationship Id="rId2" Type="http://schemas.openxmlformats.org/officeDocument/2006/relationships/slideLayout" Target="../slideLayouts/slideLayout14.xml"/><Relationship Id="rId1" Type="http://schemas.openxmlformats.org/officeDocument/2006/relationships/vmlDrawing" Target="../drawings/vmlDrawing48.vml"/><Relationship Id="rId6" Type="http://schemas.openxmlformats.org/officeDocument/2006/relationships/image" Target="../media/image207.wmf"/><Relationship Id="rId5" Type="http://schemas.openxmlformats.org/officeDocument/2006/relationships/oleObject" Target="../embeddings/oleObject184.bin"/><Relationship Id="rId4" Type="http://schemas.openxmlformats.org/officeDocument/2006/relationships/image" Target="../media/image206.wmf"/></Relationships>
</file>

<file path=ppt/slides/_rels/slide7.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6.wmf"/><Relationship Id="rId5" Type="http://schemas.openxmlformats.org/officeDocument/2006/relationships/oleObject" Target="../embeddings/oleObject12.bin"/><Relationship Id="rId4" Type="http://schemas.openxmlformats.org/officeDocument/2006/relationships/image" Target="../media/image1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186.bin"/><Relationship Id="rId7" Type="http://schemas.openxmlformats.org/officeDocument/2006/relationships/oleObject" Target="../embeddings/oleObject188.bin"/><Relationship Id="rId2" Type="http://schemas.openxmlformats.org/officeDocument/2006/relationships/slideLayout" Target="../slideLayouts/slideLayout14.xml"/><Relationship Id="rId1" Type="http://schemas.openxmlformats.org/officeDocument/2006/relationships/vmlDrawing" Target="../drawings/vmlDrawing49.vml"/><Relationship Id="rId6" Type="http://schemas.openxmlformats.org/officeDocument/2006/relationships/image" Target="../media/image210.wmf"/><Relationship Id="rId5" Type="http://schemas.openxmlformats.org/officeDocument/2006/relationships/oleObject" Target="../embeddings/oleObject187.bin"/><Relationship Id="rId4" Type="http://schemas.openxmlformats.org/officeDocument/2006/relationships/image" Target="../media/image209.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89.bin"/><Relationship Id="rId2" Type="http://schemas.openxmlformats.org/officeDocument/2006/relationships/slideLayout" Target="../slideLayouts/slideLayout14.xml"/><Relationship Id="rId1" Type="http://schemas.openxmlformats.org/officeDocument/2006/relationships/vmlDrawing" Target="../drawings/vmlDrawing50.vml"/><Relationship Id="rId4" Type="http://schemas.openxmlformats.org/officeDocument/2006/relationships/image" Target="../media/image212.wmf"/></Relationships>
</file>

<file path=ppt/slides/_rels/slide73.xml.rels><?xml version="1.0" encoding="UTF-8" standalone="yes"?>
<Relationships xmlns="http://schemas.openxmlformats.org/package/2006/relationships"><Relationship Id="rId3" Type="http://schemas.openxmlformats.org/officeDocument/2006/relationships/image" Target="../media/image215.png"/><Relationship Id="rId7" Type="http://schemas.openxmlformats.org/officeDocument/2006/relationships/image" Target="../media/image214.wmf"/><Relationship Id="rId2" Type="http://schemas.openxmlformats.org/officeDocument/2006/relationships/slideLayout" Target="../slideLayouts/slideLayout10.xml"/><Relationship Id="rId1" Type="http://schemas.openxmlformats.org/officeDocument/2006/relationships/vmlDrawing" Target="../drawings/vmlDrawing51.vml"/><Relationship Id="rId6" Type="http://schemas.openxmlformats.org/officeDocument/2006/relationships/oleObject" Target="../embeddings/oleObject191.bin"/><Relationship Id="rId5" Type="http://schemas.openxmlformats.org/officeDocument/2006/relationships/image" Target="../media/image213.wmf"/><Relationship Id="rId4" Type="http://schemas.openxmlformats.org/officeDocument/2006/relationships/oleObject" Target="../embeddings/oleObject190.bin"/></Relationships>
</file>

<file path=ppt/slides/_rels/slide74.xml.rels><?xml version="1.0" encoding="UTF-8" standalone="yes"?>
<Relationships xmlns="http://schemas.openxmlformats.org/package/2006/relationships"><Relationship Id="rId8" Type="http://schemas.openxmlformats.org/officeDocument/2006/relationships/image" Target="../media/image218.wmf"/><Relationship Id="rId13" Type="http://schemas.openxmlformats.org/officeDocument/2006/relationships/oleObject" Target="../embeddings/oleObject197.bin"/><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220.wmf"/><Relationship Id="rId2" Type="http://schemas.openxmlformats.org/officeDocument/2006/relationships/slideLayout" Target="../slideLayouts/slideLayout14.xml"/><Relationship Id="rId1" Type="http://schemas.openxmlformats.org/officeDocument/2006/relationships/vmlDrawing" Target="../drawings/vmlDrawing52.vml"/><Relationship Id="rId6" Type="http://schemas.openxmlformats.org/officeDocument/2006/relationships/image" Target="../media/image217.wmf"/><Relationship Id="rId11" Type="http://schemas.openxmlformats.org/officeDocument/2006/relationships/oleObject" Target="../embeddings/oleObject196.bin"/><Relationship Id="rId5" Type="http://schemas.openxmlformats.org/officeDocument/2006/relationships/oleObject" Target="../embeddings/oleObject193.bin"/><Relationship Id="rId10" Type="http://schemas.openxmlformats.org/officeDocument/2006/relationships/image" Target="../media/image219.wmf"/><Relationship Id="rId4" Type="http://schemas.openxmlformats.org/officeDocument/2006/relationships/image" Target="../media/image216.wmf"/><Relationship Id="rId9" Type="http://schemas.openxmlformats.org/officeDocument/2006/relationships/oleObject" Target="../embeddings/oleObject195.bin"/><Relationship Id="rId14" Type="http://schemas.openxmlformats.org/officeDocument/2006/relationships/image" Target="../media/image221.wmf"/></Relationships>
</file>

<file path=ppt/slides/_rels/slide75.xml.rels><?xml version="1.0" encoding="UTF-8" standalone="yes"?>
<Relationships xmlns="http://schemas.openxmlformats.org/package/2006/relationships"><Relationship Id="rId8" Type="http://schemas.openxmlformats.org/officeDocument/2006/relationships/image" Target="../media/image224.wmf"/><Relationship Id="rId3" Type="http://schemas.openxmlformats.org/officeDocument/2006/relationships/oleObject" Target="../embeddings/oleObject198.bin"/><Relationship Id="rId7" Type="http://schemas.openxmlformats.org/officeDocument/2006/relationships/oleObject" Target="../embeddings/oleObject200.bin"/><Relationship Id="rId2" Type="http://schemas.openxmlformats.org/officeDocument/2006/relationships/slideLayout" Target="../slideLayouts/slideLayout14.xml"/><Relationship Id="rId1" Type="http://schemas.openxmlformats.org/officeDocument/2006/relationships/vmlDrawing" Target="../drawings/vmlDrawing53.vml"/><Relationship Id="rId6" Type="http://schemas.openxmlformats.org/officeDocument/2006/relationships/image" Target="../media/image223.wmf"/><Relationship Id="rId5" Type="http://schemas.openxmlformats.org/officeDocument/2006/relationships/oleObject" Target="../embeddings/oleObject199.bin"/><Relationship Id="rId4" Type="http://schemas.openxmlformats.org/officeDocument/2006/relationships/image" Target="../media/image222.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01.bin"/><Relationship Id="rId2" Type="http://schemas.openxmlformats.org/officeDocument/2006/relationships/slideLayout" Target="../slideLayouts/slideLayout14.xml"/><Relationship Id="rId1" Type="http://schemas.openxmlformats.org/officeDocument/2006/relationships/vmlDrawing" Target="../drawings/vmlDrawing54.vml"/><Relationship Id="rId6" Type="http://schemas.openxmlformats.org/officeDocument/2006/relationships/image" Target="../media/image226.wmf"/><Relationship Id="rId5" Type="http://schemas.openxmlformats.org/officeDocument/2006/relationships/oleObject" Target="../embeddings/oleObject202.bin"/><Relationship Id="rId4" Type="http://schemas.openxmlformats.org/officeDocument/2006/relationships/image" Target="../media/image225.wmf"/></Relationships>
</file>

<file path=ppt/slides/_rels/slide77.xml.rels><?xml version="1.0" encoding="UTF-8" standalone="yes"?>
<Relationships xmlns="http://schemas.openxmlformats.org/package/2006/relationships"><Relationship Id="rId8" Type="http://schemas.openxmlformats.org/officeDocument/2006/relationships/image" Target="../media/image229.wmf"/><Relationship Id="rId3" Type="http://schemas.openxmlformats.org/officeDocument/2006/relationships/oleObject" Target="../embeddings/oleObject203.bin"/><Relationship Id="rId7" Type="http://schemas.openxmlformats.org/officeDocument/2006/relationships/oleObject" Target="../embeddings/oleObject205.bin"/><Relationship Id="rId2" Type="http://schemas.openxmlformats.org/officeDocument/2006/relationships/slideLayout" Target="../slideLayouts/slideLayout15.xml"/><Relationship Id="rId1" Type="http://schemas.openxmlformats.org/officeDocument/2006/relationships/vmlDrawing" Target="../drawings/vmlDrawing55.vml"/><Relationship Id="rId6" Type="http://schemas.openxmlformats.org/officeDocument/2006/relationships/image" Target="../media/image228.wmf"/><Relationship Id="rId5" Type="http://schemas.openxmlformats.org/officeDocument/2006/relationships/oleObject" Target="../embeddings/oleObject204.bin"/><Relationship Id="rId4" Type="http://schemas.openxmlformats.org/officeDocument/2006/relationships/image" Target="../media/image227.wmf"/></Relationships>
</file>

<file path=ppt/slides/_rels/slide78.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slideLayout" Target="../slideLayouts/slideLayout10.xml"/><Relationship Id="rId1" Type="http://schemas.openxmlformats.org/officeDocument/2006/relationships/vmlDrawing" Target="../drawings/vmlDrawing56.vml"/><Relationship Id="rId5" Type="http://schemas.openxmlformats.org/officeDocument/2006/relationships/image" Target="../media/image230.wmf"/><Relationship Id="rId4" Type="http://schemas.openxmlformats.org/officeDocument/2006/relationships/oleObject" Target="../embeddings/oleObject206.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image" Target="../media/image235.png"/><Relationship Id="rId7" Type="http://schemas.openxmlformats.org/officeDocument/2006/relationships/image" Target="../media/image233.wmf"/><Relationship Id="rId2" Type="http://schemas.openxmlformats.org/officeDocument/2006/relationships/slideLayout" Target="../slideLayouts/slideLayout15.xml"/><Relationship Id="rId1" Type="http://schemas.openxmlformats.org/officeDocument/2006/relationships/vmlDrawing" Target="../drawings/vmlDrawing57.vml"/><Relationship Id="rId6" Type="http://schemas.openxmlformats.org/officeDocument/2006/relationships/oleObject" Target="../embeddings/oleObject208.bin"/><Relationship Id="rId5" Type="http://schemas.openxmlformats.org/officeDocument/2006/relationships/image" Target="../media/image232.wmf"/><Relationship Id="rId4" Type="http://schemas.openxmlformats.org/officeDocument/2006/relationships/oleObject" Target="../embeddings/oleObject207.bin"/><Relationship Id="rId9" Type="http://schemas.openxmlformats.org/officeDocument/2006/relationships/image" Target="../media/image234.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10.bin"/><Relationship Id="rId2" Type="http://schemas.openxmlformats.org/officeDocument/2006/relationships/slideLayout" Target="../slideLayouts/slideLayout14.xml"/><Relationship Id="rId1" Type="http://schemas.openxmlformats.org/officeDocument/2006/relationships/vmlDrawing" Target="../drawings/vmlDrawing58.vml"/><Relationship Id="rId6" Type="http://schemas.openxmlformats.org/officeDocument/2006/relationships/image" Target="../media/image237.wmf"/><Relationship Id="rId5" Type="http://schemas.openxmlformats.org/officeDocument/2006/relationships/oleObject" Target="../embeddings/oleObject211.bin"/><Relationship Id="rId4" Type="http://schemas.openxmlformats.org/officeDocument/2006/relationships/image" Target="../media/image236.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12.bin"/><Relationship Id="rId2" Type="http://schemas.openxmlformats.org/officeDocument/2006/relationships/slideLayout" Target="../slideLayouts/slideLayout14.xml"/><Relationship Id="rId1" Type="http://schemas.openxmlformats.org/officeDocument/2006/relationships/vmlDrawing" Target="../drawings/vmlDrawing59.vml"/><Relationship Id="rId6" Type="http://schemas.openxmlformats.org/officeDocument/2006/relationships/image" Target="../media/image239.wmf"/><Relationship Id="rId5" Type="http://schemas.openxmlformats.org/officeDocument/2006/relationships/oleObject" Target="../embeddings/oleObject213.bin"/><Relationship Id="rId4" Type="http://schemas.openxmlformats.org/officeDocument/2006/relationships/image" Target="../media/image238.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241.svg"/></Relationships>
</file>

<file path=ppt/slides/_rels/slide9.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1.bin"/><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9.bin"/><Relationship Id="rId1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a:xfrm>
            <a:off x="457199" y="143692"/>
            <a:ext cx="8360230" cy="903443"/>
          </a:xfrm>
        </p:spPr>
        <p:txBody>
          <a:bodyPr anchor="ctr"/>
          <a:lstStyle/>
          <a:p>
            <a:r>
              <a:rPr lang="en-US" sz="3200" dirty="0"/>
              <a:t>Thomas’ Calculus: Early Transcendentals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a:xfrm>
            <a:off x="457200" y="1157748"/>
            <a:ext cx="8229600" cy="409430"/>
          </a:xfrm>
        </p:spPr>
        <p:txBody>
          <a:bodyPr anchor="ctr"/>
          <a:lstStyle/>
          <a:p>
            <a:r>
              <a:rPr lang="en-US" dirty="0"/>
              <a:t>Fifteenth Edition</a:t>
            </a:r>
          </a:p>
        </p:txBody>
      </p:sp>
      <p:pic>
        <p:nvPicPr>
          <p:cNvPr id="10" name="Picture 9" descr="Front Cover: Thomas’ Calculus: Early Transcendentals, Fifteenth Edition by Hass, Heil, Bogacki and Wei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645" y="1676400"/>
            <a:ext cx="3617262" cy="46238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6104"/>
            <a:ext cx="3657600" cy="1186345"/>
          </a:xfrm>
        </p:spPr>
        <p:txBody>
          <a:bodyPr/>
          <a:lstStyle/>
          <a:p>
            <a:pPr marL="0" algn="ctr"/>
            <a:r>
              <a:rPr lang="en-US" sz="4000" b="1" dirty="0">
                <a:latin typeface="+mj-lt"/>
              </a:rPr>
              <a:t>Chapter 16</a:t>
            </a:r>
            <a:endParaRPr lang="en-US" sz="4000" dirty="0">
              <a:latin typeface="+mj-lt"/>
            </a:endParaRP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a:xfrm>
            <a:off x="5029200" y="3252789"/>
            <a:ext cx="3657600" cy="1201019"/>
          </a:xfrm>
        </p:spPr>
        <p:txBody>
          <a:bodyPr/>
          <a:lstStyle/>
          <a:p>
            <a:r>
              <a:rPr lang="en-US" sz="3600" dirty="0"/>
              <a:t>Integrals and Vector Fields</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1644908" y="6424613"/>
            <a:ext cx="6087080" cy="233508"/>
          </a:xfrm>
        </p:spPr>
        <p:txBody>
          <a:bodyPr/>
          <a:lstStyle/>
          <a:p>
            <a:pPr marL="0" indent="0" algn="ctr"/>
            <a:r>
              <a:rPr lang="en-US" altLang="en-US" sz="1200" b="0" dirty="0">
                <a:latin typeface="Verdana"/>
                <a:cs typeface="Verdana" panose="020B0604030504040204" pitchFamily="34" charset="0"/>
              </a:rPr>
              <a:t>Copyright © </a:t>
            </a:r>
            <a:r>
              <a:rPr lang="en-US" dirty="0"/>
              <a:t>2023, 2018, 2014</a:t>
            </a:r>
            <a:r>
              <a:rPr lang="en-US" altLang="en-US" sz="1200" b="0" dirty="0">
                <a:latin typeface="Verdana"/>
                <a:cs typeface="Verdana" panose="020B0604030504040204" pitchFamily="34" charset="0"/>
              </a:rPr>
              <a:t> Pearson Education, Inc. All Rights Reserved</a:t>
            </a:r>
          </a:p>
        </p:txBody>
      </p:sp>
    </p:spTree>
    <p:extLst>
      <p:ext uri="{BB962C8B-B14F-4D97-AF65-F5344CB8AC3E}">
        <p14:creationId xmlns:p14="http://schemas.microsoft.com/office/powerpoint/2010/main" val="19605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(8 of 14)</a:t>
            </a:r>
            <a:endParaRPr lang="en-IN" dirty="0"/>
          </a:p>
        </p:txBody>
      </p:sp>
      <p:pic>
        <p:nvPicPr>
          <p:cNvPr id="6" name="Content Placeholder 5" descr="A graph is a cube placed at the origin. The cube has vertices at (1, 0, 0), (0, 1, 0), and (0, 0, 1). The upper side is labeled, side A. The right side is labeled, side C. The front side is labeled, side B."/>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88507" y="1752600"/>
            <a:ext cx="3766986" cy="3785035"/>
          </a:xfrm>
        </p:spPr>
      </p:pic>
      <p:sp>
        <p:nvSpPr>
          <p:cNvPr id="5" name="Content Placeholder 4"/>
          <p:cNvSpPr>
            <a:spLocks noGrp="1"/>
          </p:cNvSpPr>
          <p:nvPr>
            <p:ph idx="13"/>
          </p:nvPr>
        </p:nvSpPr>
        <p:spPr>
          <a:xfrm>
            <a:off x="457200" y="5715000"/>
            <a:ext cx="8229600" cy="533400"/>
          </a:xfrm>
        </p:spPr>
        <p:txBody>
          <a:bodyPr/>
          <a:lstStyle/>
          <a:p>
            <a:pPr marL="0" indent="0">
              <a:buNone/>
            </a:pPr>
            <a:r>
              <a:rPr lang="en-IN" dirty="0"/>
              <a:t>The cube in the next Example.</a:t>
            </a:r>
          </a:p>
        </p:txBody>
      </p:sp>
    </p:spTree>
    <p:extLst>
      <p:ext uri="{BB962C8B-B14F-4D97-AF65-F5344CB8AC3E}">
        <p14:creationId xmlns:p14="http://schemas.microsoft.com/office/powerpoint/2010/main" val="1272561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(9 of 14)</a:t>
            </a:r>
            <a:endParaRPr lang="en-IN" dirty="0"/>
          </a:p>
        </p:txBody>
      </p:sp>
      <p:sp>
        <p:nvSpPr>
          <p:cNvPr id="3" name="Content Placeholder 2"/>
          <p:cNvSpPr>
            <a:spLocks noGrp="1"/>
          </p:cNvSpPr>
          <p:nvPr>
            <p:ph idx="4294967295"/>
          </p:nvPr>
        </p:nvSpPr>
        <p:spPr>
          <a:xfrm>
            <a:off x="457200" y="1600200"/>
            <a:ext cx="3200400" cy="481988"/>
          </a:xfrm>
        </p:spPr>
        <p:txBody>
          <a:bodyPr/>
          <a:lstStyle/>
          <a:p>
            <a:pPr marL="0" indent="0">
              <a:buNone/>
            </a:pPr>
            <a:r>
              <a:rPr lang="en-IN" b="1" dirty="0"/>
              <a:t>Example:</a:t>
            </a:r>
            <a:r>
              <a:rPr lang="en-IN" dirty="0"/>
              <a:t> Integrate</a:t>
            </a:r>
          </a:p>
        </p:txBody>
      </p:sp>
      <p:graphicFrame>
        <p:nvGraphicFramePr>
          <p:cNvPr id="22" name="Object 21" descr="G of x and y and z = x y z"/>
          <p:cNvGraphicFramePr>
            <a:graphicFrameLocks noChangeAspect="1"/>
          </p:cNvGraphicFramePr>
          <p:nvPr/>
        </p:nvGraphicFramePr>
        <p:xfrm>
          <a:off x="3733800" y="1663699"/>
          <a:ext cx="2184400" cy="393700"/>
        </p:xfrm>
        <a:graphic>
          <a:graphicData uri="http://schemas.openxmlformats.org/presentationml/2006/ole">
            <mc:AlternateContent xmlns:mc="http://schemas.openxmlformats.org/markup-compatibility/2006">
              <mc:Choice xmlns:v="urn:schemas-microsoft-com:vml" Requires="v">
                <p:oleObj spid="_x0000_s1991692" name="Equation" r:id="rId3" imgW="2184120" imgH="393480" progId="Equation.DSMT4">
                  <p:embed/>
                </p:oleObj>
              </mc:Choice>
              <mc:Fallback>
                <p:oleObj name="Equation" r:id="rId3" imgW="2184120" imgH="393480" progId="Equation.DSMT4">
                  <p:embed/>
                  <p:pic>
                    <p:nvPicPr>
                      <p:cNvPr id="22" name="Object 21" descr="G of x and y and z = x y z"/>
                      <p:cNvPicPr/>
                      <p:nvPr/>
                    </p:nvPicPr>
                    <p:blipFill>
                      <a:blip r:embed="rId4"/>
                      <a:stretch>
                        <a:fillRect/>
                      </a:stretch>
                    </p:blipFill>
                    <p:spPr>
                      <a:xfrm>
                        <a:off x="3733800" y="1663699"/>
                        <a:ext cx="2184400" cy="393700"/>
                      </a:xfrm>
                      <a:prstGeom prst="rect">
                        <a:avLst/>
                      </a:prstGeom>
                    </p:spPr>
                  </p:pic>
                </p:oleObj>
              </mc:Fallback>
            </mc:AlternateContent>
          </a:graphicData>
        </a:graphic>
      </p:graphicFrame>
      <p:sp>
        <p:nvSpPr>
          <p:cNvPr id="24" name="Content Placeholder 23"/>
          <p:cNvSpPr>
            <a:spLocks noGrp="1"/>
          </p:cNvSpPr>
          <p:nvPr>
            <p:ph idx="4294967295"/>
          </p:nvPr>
        </p:nvSpPr>
        <p:spPr>
          <a:xfrm>
            <a:off x="6019800" y="1614714"/>
            <a:ext cx="2659745" cy="489508"/>
          </a:xfrm>
        </p:spPr>
        <p:txBody>
          <a:bodyPr/>
          <a:lstStyle/>
          <a:p>
            <a:pPr marL="0" indent="0">
              <a:buNone/>
            </a:pPr>
            <a:r>
              <a:rPr lang="en-IN" dirty="0"/>
              <a:t>over the surface</a:t>
            </a:r>
          </a:p>
        </p:txBody>
      </p:sp>
      <p:sp>
        <p:nvSpPr>
          <p:cNvPr id="26" name="Content Placeholder 25"/>
          <p:cNvSpPr>
            <a:spLocks noGrp="1"/>
          </p:cNvSpPr>
          <p:nvPr>
            <p:ph idx="4294967295"/>
          </p:nvPr>
        </p:nvSpPr>
        <p:spPr>
          <a:xfrm>
            <a:off x="457200" y="2167541"/>
            <a:ext cx="8229600" cy="950144"/>
          </a:xfrm>
        </p:spPr>
        <p:txBody>
          <a:bodyPr/>
          <a:lstStyle/>
          <a:p>
            <a:pPr marL="0" indent="0">
              <a:spcBef>
                <a:spcPts val="0"/>
              </a:spcBef>
              <a:buNone/>
            </a:pPr>
            <a:r>
              <a:rPr lang="en-IN" dirty="0"/>
              <a:t>of the cube cut from the first octant by the planes</a:t>
            </a:r>
          </a:p>
          <a:p>
            <a:pPr marL="0" indent="0">
              <a:spcBef>
                <a:spcPts val="0"/>
              </a:spcBef>
              <a:buNone/>
            </a:pPr>
            <a:r>
              <a:rPr lang="en-IN" i="1" dirty="0"/>
              <a:t>x </a:t>
            </a:r>
            <a:r>
              <a:rPr lang="en-IN" dirty="0"/>
              <a:t>= 1, </a:t>
            </a:r>
            <a:r>
              <a:rPr lang="en-IN" i="1" dirty="0"/>
              <a:t>y </a:t>
            </a:r>
            <a:r>
              <a:rPr lang="en-IN" dirty="0"/>
              <a:t>= 1, and </a:t>
            </a:r>
            <a:r>
              <a:rPr lang="en-IN" i="1" dirty="0"/>
              <a:t>z </a:t>
            </a:r>
            <a:r>
              <a:rPr lang="en-IN" dirty="0"/>
              <a:t>= 1.</a:t>
            </a:r>
          </a:p>
        </p:txBody>
      </p:sp>
      <p:sp>
        <p:nvSpPr>
          <p:cNvPr id="28" name="Content Placeholder 27"/>
          <p:cNvSpPr>
            <a:spLocks noGrp="1"/>
          </p:cNvSpPr>
          <p:nvPr>
            <p:ph idx="4294967295"/>
          </p:nvPr>
        </p:nvSpPr>
        <p:spPr>
          <a:xfrm>
            <a:off x="457200" y="3186542"/>
            <a:ext cx="8229600" cy="1828800"/>
          </a:xfrm>
        </p:spPr>
        <p:txBody>
          <a:bodyPr/>
          <a:lstStyle/>
          <a:p>
            <a:pPr marL="0" indent="0">
              <a:buNone/>
            </a:pPr>
            <a:r>
              <a:rPr lang="en-IN" b="1" dirty="0"/>
              <a:t>Solution:</a:t>
            </a:r>
            <a:r>
              <a:rPr lang="en-IN" dirty="0"/>
              <a:t> We integrate </a:t>
            </a:r>
            <a:r>
              <a:rPr lang="en-IN" i="1" dirty="0"/>
              <a:t>x</a:t>
            </a:r>
            <a:r>
              <a:rPr lang="en-IN" sz="100" i="1" dirty="0"/>
              <a:t> </a:t>
            </a:r>
            <a:r>
              <a:rPr lang="en-IN" i="1" dirty="0"/>
              <a:t>y</a:t>
            </a:r>
            <a:r>
              <a:rPr lang="en-IN" sz="100" i="1" dirty="0"/>
              <a:t> </a:t>
            </a:r>
            <a:r>
              <a:rPr lang="en-IN" i="1" dirty="0"/>
              <a:t>z </a:t>
            </a:r>
            <a:r>
              <a:rPr lang="en-IN" dirty="0"/>
              <a:t>over each of the six sides and add the results. Since </a:t>
            </a:r>
            <a:r>
              <a:rPr lang="en-IN" i="1" dirty="0"/>
              <a:t>x</a:t>
            </a:r>
            <a:r>
              <a:rPr lang="en-IN" sz="100" i="1" dirty="0"/>
              <a:t> </a:t>
            </a:r>
            <a:r>
              <a:rPr lang="en-IN" i="1" dirty="0"/>
              <a:t>y</a:t>
            </a:r>
            <a:r>
              <a:rPr lang="en-IN" sz="100" i="1" dirty="0"/>
              <a:t> </a:t>
            </a:r>
            <a:r>
              <a:rPr lang="en-IN" i="1" dirty="0"/>
              <a:t>z </a:t>
            </a:r>
            <a:r>
              <a:rPr lang="en-IN" dirty="0"/>
              <a:t>= 0 on the sides that lie in the coordinate planes, the integral over the surface of the cube reduces to</a:t>
            </a:r>
          </a:p>
        </p:txBody>
      </p:sp>
      <p:graphicFrame>
        <p:nvGraphicFramePr>
          <p:cNvPr id="29" name="Object 28" descr="double integral of start expression x y z d sigma end expression for cube surface = double integral of start expression x y z d sigma end expression for side A + double integral of start expression x y z d sigma end expression for side B + double integral of start expression x y z d sigma end expression for side C.">
            <a:extLst>
              <a:ext uri="{FF2B5EF4-FFF2-40B4-BE49-F238E27FC236}">
                <a16:creationId xmlns:a16="http://schemas.microsoft.com/office/drawing/2014/main" id="{26D889D6-514D-4BC2-9533-8707E39303C0}"/>
              </a:ext>
            </a:extLst>
          </p:cNvPr>
          <p:cNvGraphicFramePr>
            <a:graphicFrameLocks noChangeAspect="1"/>
          </p:cNvGraphicFramePr>
          <p:nvPr/>
        </p:nvGraphicFramePr>
        <p:xfrm>
          <a:off x="848073" y="5105400"/>
          <a:ext cx="7744383" cy="1057254"/>
        </p:xfrm>
        <a:graphic>
          <a:graphicData uri="http://schemas.openxmlformats.org/presentationml/2006/ole">
            <mc:AlternateContent xmlns:mc="http://schemas.openxmlformats.org/markup-compatibility/2006">
              <mc:Choice xmlns:v="urn:schemas-microsoft-com:vml" Requires="v">
                <p:oleObj spid="_x0000_s1991693" name="Equation" r:id="rId5" imgW="7441920" imgH="1015920" progId="Equation.DSMT4">
                  <p:embed/>
                </p:oleObj>
              </mc:Choice>
              <mc:Fallback>
                <p:oleObj name="Equation" r:id="rId5" imgW="7441920" imgH="1015920" progId="Equation.DSMT4">
                  <p:embed/>
                  <p:pic>
                    <p:nvPicPr>
                      <p:cNvPr id="29" name="Object 28" descr="double integral of start expression x y z d sigma end expression for cube surface = double integral of start expression x y z d sigma end expression for side A + double integral of start expression x y z d sigma end expression for side B + double integral of start expression x y z d sigma end expression for side C.">
                        <a:extLst>
                          <a:ext uri="{FF2B5EF4-FFF2-40B4-BE49-F238E27FC236}">
                            <a16:creationId xmlns:a16="http://schemas.microsoft.com/office/drawing/2014/main" id="{26D889D6-514D-4BC2-9533-8707E39303C0}"/>
                          </a:ext>
                        </a:extLst>
                      </p:cNvPr>
                      <p:cNvPicPr/>
                      <p:nvPr/>
                    </p:nvPicPr>
                    <p:blipFill>
                      <a:blip r:embed="rId6"/>
                      <a:stretch>
                        <a:fillRect/>
                      </a:stretch>
                    </p:blipFill>
                    <p:spPr>
                      <a:xfrm>
                        <a:off x="848073" y="5105400"/>
                        <a:ext cx="7744383" cy="1057254"/>
                      </a:xfrm>
                      <a:prstGeom prst="rect">
                        <a:avLst/>
                      </a:prstGeom>
                    </p:spPr>
                  </p:pic>
                </p:oleObj>
              </mc:Fallback>
            </mc:AlternateContent>
          </a:graphicData>
        </a:graphic>
      </p:graphicFrame>
    </p:spTree>
    <p:extLst>
      <p:ext uri="{BB962C8B-B14F-4D97-AF65-F5344CB8AC3E}">
        <p14:creationId xmlns:p14="http://schemas.microsoft.com/office/powerpoint/2010/main" val="39176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(10 of 14)</a:t>
            </a:r>
            <a:endParaRPr lang="en-IN" dirty="0"/>
          </a:p>
        </p:txBody>
      </p:sp>
      <p:sp>
        <p:nvSpPr>
          <p:cNvPr id="3" name="Content Placeholder 2"/>
          <p:cNvSpPr>
            <a:spLocks noGrp="1"/>
          </p:cNvSpPr>
          <p:nvPr>
            <p:ph idx="4294967295"/>
          </p:nvPr>
        </p:nvSpPr>
        <p:spPr>
          <a:xfrm>
            <a:off x="457200" y="1600200"/>
            <a:ext cx="3886200" cy="481988"/>
          </a:xfrm>
        </p:spPr>
        <p:txBody>
          <a:bodyPr/>
          <a:lstStyle/>
          <a:p>
            <a:pPr marL="0" indent="0">
              <a:buNone/>
            </a:pPr>
            <a:r>
              <a:rPr lang="en-US" b="1" dirty="0"/>
              <a:t>Solution (continued):</a:t>
            </a:r>
          </a:p>
        </p:txBody>
      </p:sp>
      <p:sp>
        <p:nvSpPr>
          <p:cNvPr id="23" name="Content Placeholder 22"/>
          <p:cNvSpPr>
            <a:spLocks noGrp="1"/>
          </p:cNvSpPr>
          <p:nvPr>
            <p:ph idx="4294967295"/>
          </p:nvPr>
        </p:nvSpPr>
        <p:spPr>
          <a:xfrm>
            <a:off x="435429" y="2192546"/>
            <a:ext cx="3374571" cy="474453"/>
          </a:xfrm>
        </p:spPr>
        <p:txBody>
          <a:bodyPr/>
          <a:lstStyle/>
          <a:p>
            <a:pPr marL="0" indent="0">
              <a:buNone/>
            </a:pPr>
            <a:r>
              <a:rPr lang="en-IN" dirty="0"/>
              <a:t>Side </a:t>
            </a:r>
            <a:r>
              <a:rPr lang="en-IN" i="1" dirty="0"/>
              <a:t>A </a:t>
            </a:r>
            <a:r>
              <a:rPr lang="en-IN" dirty="0"/>
              <a:t>is the surface</a:t>
            </a:r>
          </a:p>
        </p:txBody>
      </p:sp>
      <p:graphicFrame>
        <p:nvGraphicFramePr>
          <p:cNvPr id="24" name="Object 23" descr="f of x, y, and z = z = 1">
            <a:extLst>
              <a:ext uri="{FF2B5EF4-FFF2-40B4-BE49-F238E27FC236}">
                <a16:creationId xmlns:a16="http://schemas.microsoft.com/office/drawing/2014/main" id="{231D3502-A963-4A84-B2AD-1A9A763B6CFB}"/>
              </a:ext>
            </a:extLst>
          </p:cNvPr>
          <p:cNvGraphicFramePr>
            <a:graphicFrameLocks noChangeAspect="1"/>
          </p:cNvGraphicFramePr>
          <p:nvPr/>
        </p:nvGraphicFramePr>
        <p:xfrm>
          <a:off x="3886200" y="2225729"/>
          <a:ext cx="2233130" cy="408085"/>
        </p:xfrm>
        <a:graphic>
          <a:graphicData uri="http://schemas.openxmlformats.org/presentationml/2006/ole">
            <mc:AlternateContent xmlns:mc="http://schemas.openxmlformats.org/markup-compatibility/2006">
              <mc:Choice xmlns:v="urn:schemas-microsoft-com:vml" Requires="v">
                <p:oleObj spid="_x0000_s1992731" name="Equation" r:id="rId3" imgW="2501640" imgH="457200" progId="Equation.DSMT4">
                  <p:embed/>
                </p:oleObj>
              </mc:Choice>
              <mc:Fallback>
                <p:oleObj name="Equation" r:id="rId3" imgW="2501640" imgH="457200" progId="Equation.DSMT4">
                  <p:embed/>
                  <p:pic>
                    <p:nvPicPr>
                      <p:cNvPr id="24" name="Object 23" descr="f of x, y, and z = z = 1">
                        <a:extLst>
                          <a:ext uri="{FF2B5EF4-FFF2-40B4-BE49-F238E27FC236}">
                            <a16:creationId xmlns:a16="http://schemas.microsoft.com/office/drawing/2014/main" id="{231D3502-A963-4A84-B2AD-1A9A763B6CFB}"/>
                          </a:ext>
                        </a:extLst>
                      </p:cNvPr>
                      <p:cNvPicPr/>
                      <p:nvPr/>
                    </p:nvPicPr>
                    <p:blipFill>
                      <a:blip r:embed="rId4"/>
                      <a:stretch>
                        <a:fillRect/>
                      </a:stretch>
                    </p:blipFill>
                    <p:spPr>
                      <a:xfrm>
                        <a:off x="3886200" y="2225729"/>
                        <a:ext cx="2233130" cy="408085"/>
                      </a:xfrm>
                      <a:prstGeom prst="rect">
                        <a:avLst/>
                      </a:prstGeom>
                    </p:spPr>
                  </p:pic>
                </p:oleObj>
              </mc:Fallback>
            </mc:AlternateContent>
          </a:graphicData>
        </a:graphic>
      </p:graphicFrame>
      <p:sp>
        <p:nvSpPr>
          <p:cNvPr id="26" name="Content Placeholder 25"/>
          <p:cNvSpPr>
            <a:spLocks noGrp="1"/>
          </p:cNvSpPr>
          <p:nvPr>
            <p:ph idx="4294967295"/>
          </p:nvPr>
        </p:nvSpPr>
        <p:spPr>
          <a:xfrm>
            <a:off x="6172200" y="2145736"/>
            <a:ext cx="2611016" cy="491707"/>
          </a:xfrm>
        </p:spPr>
        <p:txBody>
          <a:bodyPr/>
          <a:lstStyle/>
          <a:p>
            <a:pPr marL="0" indent="0">
              <a:buNone/>
            </a:pPr>
            <a:r>
              <a:rPr lang="en-IN" dirty="0"/>
              <a:t>over the square</a:t>
            </a:r>
          </a:p>
        </p:txBody>
      </p:sp>
      <p:sp>
        <p:nvSpPr>
          <p:cNvPr id="28" name="Content Placeholder 27"/>
          <p:cNvSpPr>
            <a:spLocks noGrp="1"/>
          </p:cNvSpPr>
          <p:nvPr>
            <p:ph idx="4294967295"/>
          </p:nvPr>
        </p:nvSpPr>
        <p:spPr>
          <a:xfrm>
            <a:off x="453571" y="2725055"/>
            <a:ext cx="1146629" cy="475346"/>
          </a:xfrm>
        </p:spPr>
        <p:txBody>
          <a:bodyPr/>
          <a:lstStyle/>
          <a:p>
            <a:pPr marL="0" indent="0">
              <a:buNone/>
            </a:pPr>
            <a:r>
              <a:rPr lang="en-IN" dirty="0"/>
              <a:t>region</a:t>
            </a:r>
          </a:p>
        </p:txBody>
      </p:sp>
      <p:graphicFrame>
        <p:nvGraphicFramePr>
          <p:cNvPr id="29" name="Object 28" descr="R sub start expression x y end expression, 0 is less than or equal to x and x is less than or equal to 1, 0 is less than or equal to y and y is less than or equal to 1,">
            <a:extLst>
              <a:ext uri="{FF2B5EF4-FFF2-40B4-BE49-F238E27FC236}">
                <a16:creationId xmlns:a16="http://schemas.microsoft.com/office/drawing/2014/main" id="{5C64D777-44D3-4ED1-A074-9C2EA8950422}"/>
              </a:ext>
            </a:extLst>
          </p:cNvPr>
          <p:cNvGraphicFramePr>
            <a:graphicFrameLocks noChangeAspect="1"/>
          </p:cNvGraphicFramePr>
          <p:nvPr/>
        </p:nvGraphicFramePr>
        <p:xfrm>
          <a:off x="1676400" y="2768616"/>
          <a:ext cx="3134561" cy="442667"/>
        </p:xfrm>
        <a:graphic>
          <a:graphicData uri="http://schemas.openxmlformats.org/presentationml/2006/ole">
            <mc:AlternateContent xmlns:mc="http://schemas.openxmlformats.org/markup-compatibility/2006">
              <mc:Choice xmlns:v="urn:schemas-microsoft-com:vml" Requires="v">
                <p:oleObj spid="_x0000_s1992732" name="Equation" r:id="rId5" imgW="3327120" imgH="469800" progId="Equation.DSMT4">
                  <p:embed/>
                </p:oleObj>
              </mc:Choice>
              <mc:Fallback>
                <p:oleObj name="Equation" r:id="rId5" imgW="3327120" imgH="469800" progId="Equation.DSMT4">
                  <p:embed/>
                  <p:pic>
                    <p:nvPicPr>
                      <p:cNvPr id="29" name="Object 28" descr="R sub start expression x y end expression, 0 is less than or equal to x and x is less than or equal to 1, 0 is less than or equal to y and y is less than or equal to 1,">
                        <a:extLst>
                          <a:ext uri="{FF2B5EF4-FFF2-40B4-BE49-F238E27FC236}">
                            <a16:creationId xmlns:a16="http://schemas.microsoft.com/office/drawing/2014/main" id="{5C64D777-44D3-4ED1-A074-9C2EA8950422}"/>
                          </a:ext>
                        </a:extLst>
                      </p:cNvPr>
                      <p:cNvPicPr/>
                      <p:nvPr/>
                    </p:nvPicPr>
                    <p:blipFill>
                      <a:blip r:embed="rId6"/>
                      <a:stretch>
                        <a:fillRect/>
                      </a:stretch>
                    </p:blipFill>
                    <p:spPr>
                      <a:xfrm>
                        <a:off x="1676400" y="2768616"/>
                        <a:ext cx="3134561" cy="442667"/>
                      </a:xfrm>
                      <a:prstGeom prst="rect">
                        <a:avLst/>
                      </a:prstGeom>
                    </p:spPr>
                  </p:pic>
                </p:oleObj>
              </mc:Fallback>
            </mc:AlternateContent>
          </a:graphicData>
        </a:graphic>
      </p:graphicFrame>
      <p:sp>
        <p:nvSpPr>
          <p:cNvPr id="31" name="Content Placeholder 30"/>
          <p:cNvSpPr>
            <a:spLocks noGrp="1"/>
          </p:cNvSpPr>
          <p:nvPr>
            <p:ph idx="4294967295"/>
          </p:nvPr>
        </p:nvSpPr>
        <p:spPr>
          <a:xfrm>
            <a:off x="4953000" y="2725055"/>
            <a:ext cx="3864956" cy="491870"/>
          </a:xfrm>
        </p:spPr>
        <p:txBody>
          <a:bodyPr/>
          <a:lstStyle/>
          <a:p>
            <a:pPr marL="0" indent="0">
              <a:buNone/>
            </a:pPr>
            <a:r>
              <a:rPr lang="en-IN" dirty="0"/>
              <a:t>in the </a:t>
            </a:r>
            <a:r>
              <a:rPr lang="en-IN" i="1" dirty="0"/>
              <a:t>x</a:t>
            </a:r>
            <a:r>
              <a:rPr lang="en-IN" sz="100" i="1" dirty="0"/>
              <a:t> </a:t>
            </a:r>
            <a:r>
              <a:rPr lang="en-IN" i="1" dirty="0"/>
              <a:t>y</a:t>
            </a:r>
            <a:r>
              <a:rPr lang="en-IN" dirty="0"/>
              <a:t>-plane. For this</a:t>
            </a:r>
          </a:p>
        </p:txBody>
      </p:sp>
      <p:sp>
        <p:nvSpPr>
          <p:cNvPr id="33" name="Content Placeholder 32"/>
          <p:cNvSpPr>
            <a:spLocks noGrp="1"/>
          </p:cNvSpPr>
          <p:nvPr>
            <p:ph idx="4294967295"/>
          </p:nvPr>
        </p:nvSpPr>
        <p:spPr>
          <a:xfrm>
            <a:off x="457200" y="3326468"/>
            <a:ext cx="3255484" cy="498979"/>
          </a:xfrm>
        </p:spPr>
        <p:txBody>
          <a:bodyPr/>
          <a:lstStyle/>
          <a:p>
            <a:pPr marL="0" indent="0">
              <a:buNone/>
            </a:pPr>
            <a:r>
              <a:rPr lang="en-IN" dirty="0"/>
              <a:t>surface and region,</a:t>
            </a:r>
          </a:p>
        </p:txBody>
      </p:sp>
      <p:graphicFrame>
        <p:nvGraphicFramePr>
          <p:cNvPr id="34" name="Object 33" descr="p = k, nabla f = k, absolute value of nabla f = 1, absolute value of start expression nabla f times p end expression = absolute value of start expression k times k end expression = 1">
            <a:extLst>
              <a:ext uri="{FF2B5EF4-FFF2-40B4-BE49-F238E27FC236}">
                <a16:creationId xmlns:a16="http://schemas.microsoft.com/office/drawing/2014/main" id="{4D84D8D8-6873-47E6-9E65-278438F8833F}"/>
              </a:ext>
            </a:extLst>
          </p:cNvPr>
          <p:cNvGraphicFramePr>
            <a:graphicFrameLocks noChangeAspect="1"/>
          </p:cNvGraphicFramePr>
          <p:nvPr/>
        </p:nvGraphicFramePr>
        <p:xfrm>
          <a:off x="1797657" y="3993895"/>
          <a:ext cx="6149975" cy="438150"/>
        </p:xfrm>
        <a:graphic>
          <a:graphicData uri="http://schemas.openxmlformats.org/presentationml/2006/ole">
            <mc:AlternateContent xmlns:mc="http://schemas.openxmlformats.org/markup-compatibility/2006">
              <mc:Choice xmlns:v="urn:schemas-microsoft-com:vml" Requires="v">
                <p:oleObj spid="_x0000_s1992733" name="Equation" r:id="rId7" imgW="6400800" imgH="457200" progId="Equation.DSMT4">
                  <p:embed/>
                </p:oleObj>
              </mc:Choice>
              <mc:Fallback>
                <p:oleObj name="Equation" r:id="rId7" imgW="6400800" imgH="457200" progId="Equation.DSMT4">
                  <p:embed/>
                  <p:pic>
                    <p:nvPicPr>
                      <p:cNvPr id="34" name="Object 33" descr="p = k, nabla f = k, absolute value of nabla f = 1, absolute value of start expression nabla f times p end expression = absolute value of start expression k times k end expression = 1">
                        <a:extLst>
                          <a:ext uri="{FF2B5EF4-FFF2-40B4-BE49-F238E27FC236}">
                            <a16:creationId xmlns:a16="http://schemas.microsoft.com/office/drawing/2014/main" id="{4D84D8D8-6873-47E6-9E65-278438F8833F}"/>
                          </a:ext>
                        </a:extLst>
                      </p:cNvPr>
                      <p:cNvPicPr/>
                      <p:nvPr/>
                    </p:nvPicPr>
                    <p:blipFill>
                      <a:blip r:embed="rId8"/>
                      <a:stretch>
                        <a:fillRect/>
                      </a:stretch>
                    </p:blipFill>
                    <p:spPr>
                      <a:xfrm>
                        <a:off x="1797657" y="3993895"/>
                        <a:ext cx="6149975" cy="438150"/>
                      </a:xfrm>
                      <a:prstGeom prst="rect">
                        <a:avLst/>
                      </a:prstGeom>
                    </p:spPr>
                  </p:pic>
                </p:oleObj>
              </mc:Fallback>
            </mc:AlternateContent>
          </a:graphicData>
        </a:graphic>
      </p:graphicFrame>
      <p:graphicFrame>
        <p:nvGraphicFramePr>
          <p:cNvPr id="35" name="Object 34" descr="d sigma = start fraction absolute value of nabla f over absolute value of start expression nabla f times p end expression end fraction d A = start fraction 1 over 1 end fraction d x d y = d x d y">
            <a:extLst>
              <a:ext uri="{FF2B5EF4-FFF2-40B4-BE49-F238E27FC236}">
                <a16:creationId xmlns:a16="http://schemas.microsoft.com/office/drawing/2014/main" id="{D16D4EDD-999A-4E7B-B1AF-2F3EBBC55219}"/>
              </a:ext>
            </a:extLst>
          </p:cNvPr>
          <p:cNvGraphicFramePr>
            <a:graphicFrameLocks noChangeAspect="1"/>
          </p:cNvGraphicFramePr>
          <p:nvPr/>
        </p:nvGraphicFramePr>
        <p:xfrm>
          <a:off x="2984235" y="4580805"/>
          <a:ext cx="4341853" cy="896383"/>
        </p:xfrm>
        <a:graphic>
          <a:graphicData uri="http://schemas.openxmlformats.org/presentationml/2006/ole">
            <mc:AlternateContent xmlns:mc="http://schemas.openxmlformats.org/markup-compatibility/2006">
              <mc:Choice xmlns:v="urn:schemas-microsoft-com:vml" Requires="v">
                <p:oleObj spid="_x0000_s1992734" name="Equation" r:id="rId9" imgW="4609800" imgH="952200" progId="Equation.DSMT4">
                  <p:embed/>
                </p:oleObj>
              </mc:Choice>
              <mc:Fallback>
                <p:oleObj name="Equation" r:id="rId9" imgW="4609800" imgH="952200" progId="Equation.DSMT4">
                  <p:embed/>
                  <p:pic>
                    <p:nvPicPr>
                      <p:cNvPr id="35" name="Object 34" descr="d sigma = start fraction absolute value of nabla f over absolute value of start expression nabla f times p end expression end fraction d A = start fraction 1 over 1 end fraction d x d y = d x d y">
                        <a:extLst>
                          <a:ext uri="{FF2B5EF4-FFF2-40B4-BE49-F238E27FC236}">
                            <a16:creationId xmlns:a16="http://schemas.microsoft.com/office/drawing/2014/main" id="{D16D4EDD-999A-4E7B-B1AF-2F3EBBC55219}"/>
                          </a:ext>
                        </a:extLst>
                      </p:cNvPr>
                      <p:cNvPicPr/>
                      <p:nvPr/>
                    </p:nvPicPr>
                    <p:blipFill>
                      <a:blip r:embed="rId10"/>
                      <a:stretch>
                        <a:fillRect/>
                      </a:stretch>
                    </p:blipFill>
                    <p:spPr>
                      <a:xfrm>
                        <a:off x="2984235" y="4580805"/>
                        <a:ext cx="4341853" cy="896383"/>
                      </a:xfrm>
                      <a:prstGeom prst="rect">
                        <a:avLst/>
                      </a:prstGeom>
                    </p:spPr>
                  </p:pic>
                </p:oleObj>
              </mc:Fallback>
            </mc:AlternateContent>
          </a:graphicData>
        </a:graphic>
      </p:graphicFrame>
      <p:graphicFrame>
        <p:nvGraphicFramePr>
          <p:cNvPr id="36" name="Object 35" descr="x y z = x y times 1 = x y">
            <a:extLst>
              <a:ext uri="{FF2B5EF4-FFF2-40B4-BE49-F238E27FC236}">
                <a16:creationId xmlns:a16="http://schemas.microsoft.com/office/drawing/2014/main" id="{2E3ACAE1-9FCF-4F75-BCC0-1C39210D0E19}"/>
              </a:ext>
            </a:extLst>
          </p:cNvPr>
          <p:cNvGraphicFramePr>
            <a:graphicFrameLocks noChangeAspect="1"/>
          </p:cNvGraphicFramePr>
          <p:nvPr/>
        </p:nvGraphicFramePr>
        <p:xfrm>
          <a:off x="2984235" y="5625948"/>
          <a:ext cx="2257824" cy="439359"/>
        </p:xfrm>
        <a:graphic>
          <a:graphicData uri="http://schemas.openxmlformats.org/presentationml/2006/ole">
            <mc:AlternateContent xmlns:mc="http://schemas.openxmlformats.org/markup-compatibility/2006">
              <mc:Choice xmlns:v="urn:schemas-microsoft-com:vml" Requires="v">
                <p:oleObj spid="_x0000_s1992735" name="Equation" r:id="rId11" imgW="2349360" imgH="457200" progId="Equation.DSMT4">
                  <p:embed/>
                </p:oleObj>
              </mc:Choice>
              <mc:Fallback>
                <p:oleObj name="Equation" r:id="rId11" imgW="2349360" imgH="457200" progId="Equation.DSMT4">
                  <p:embed/>
                  <p:pic>
                    <p:nvPicPr>
                      <p:cNvPr id="36" name="Object 35" descr="x y z = x y times 1 = x y">
                        <a:extLst>
                          <a:ext uri="{FF2B5EF4-FFF2-40B4-BE49-F238E27FC236}">
                            <a16:creationId xmlns:a16="http://schemas.microsoft.com/office/drawing/2014/main" id="{2E3ACAE1-9FCF-4F75-BCC0-1C39210D0E19}"/>
                          </a:ext>
                        </a:extLst>
                      </p:cNvPr>
                      <p:cNvPicPr/>
                      <p:nvPr/>
                    </p:nvPicPr>
                    <p:blipFill>
                      <a:blip r:embed="rId12"/>
                      <a:stretch>
                        <a:fillRect/>
                      </a:stretch>
                    </p:blipFill>
                    <p:spPr>
                      <a:xfrm>
                        <a:off x="2984235" y="5625948"/>
                        <a:ext cx="2257824" cy="439359"/>
                      </a:xfrm>
                      <a:prstGeom prst="rect">
                        <a:avLst/>
                      </a:prstGeom>
                    </p:spPr>
                  </p:pic>
                </p:oleObj>
              </mc:Fallback>
            </mc:AlternateContent>
          </a:graphicData>
        </a:graphic>
      </p:graphicFrame>
    </p:spTree>
    <p:extLst>
      <p:ext uri="{BB962C8B-B14F-4D97-AF65-F5344CB8AC3E}">
        <p14:creationId xmlns:p14="http://schemas.microsoft.com/office/powerpoint/2010/main" val="67836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(11 of 14)</a:t>
            </a:r>
            <a:endParaRPr lang="en-IN" dirty="0"/>
          </a:p>
        </p:txBody>
      </p:sp>
      <p:sp>
        <p:nvSpPr>
          <p:cNvPr id="3" name="Content Placeholder 2"/>
          <p:cNvSpPr>
            <a:spLocks noGrp="1"/>
          </p:cNvSpPr>
          <p:nvPr>
            <p:ph idx="4294967295"/>
          </p:nvPr>
        </p:nvSpPr>
        <p:spPr>
          <a:xfrm>
            <a:off x="457200" y="1600200"/>
            <a:ext cx="8229600" cy="1066800"/>
          </a:xfrm>
        </p:spPr>
        <p:txBody>
          <a:bodyPr/>
          <a:lstStyle/>
          <a:p>
            <a:pPr marL="0" indent="0">
              <a:buNone/>
            </a:pPr>
            <a:r>
              <a:rPr lang="en-US" sz="2600" b="1" dirty="0"/>
              <a:t>Solution (concluded):</a:t>
            </a:r>
          </a:p>
          <a:p>
            <a:pPr marL="0" indent="0">
              <a:buNone/>
            </a:pPr>
            <a:r>
              <a:rPr lang="en-IN" sz="2600" dirty="0"/>
              <a:t>and</a:t>
            </a:r>
          </a:p>
        </p:txBody>
      </p:sp>
      <p:graphicFrame>
        <p:nvGraphicFramePr>
          <p:cNvPr id="22" name="Object 21" descr="double integral of start expression x y z d sigma end expression for side A = double integral of start expression x y d x d y end expression for R sub start expression x y end expression = integral of start expression integral of start expression x y d x d y end expression from 0 to 1 end expression from 0 to 1 = integral of start expression start fraction y over 2 end fraction d y end expression from 0 to 1 = 1 fourth.">
            <a:extLst>
              <a:ext uri="{FF2B5EF4-FFF2-40B4-BE49-F238E27FC236}">
                <a16:creationId xmlns:a16="http://schemas.microsoft.com/office/drawing/2014/main" id="{83C59C0B-1555-4356-90FE-04D1A40C7DB8}"/>
              </a:ext>
            </a:extLst>
          </p:cNvPr>
          <p:cNvGraphicFramePr>
            <a:graphicFrameLocks noChangeAspect="1"/>
          </p:cNvGraphicFramePr>
          <p:nvPr/>
        </p:nvGraphicFramePr>
        <p:xfrm>
          <a:off x="1401763" y="2854325"/>
          <a:ext cx="6853237" cy="936625"/>
        </p:xfrm>
        <a:graphic>
          <a:graphicData uri="http://schemas.openxmlformats.org/presentationml/2006/ole">
            <mc:AlternateContent xmlns:mc="http://schemas.openxmlformats.org/markup-compatibility/2006">
              <mc:Choice xmlns:v="urn:schemas-microsoft-com:vml" Requires="v">
                <p:oleObj spid="_x0000_s1993745" name="Equation" r:id="rId3" imgW="7061040" imgH="965160" progId="Equation.DSMT4">
                  <p:embed/>
                </p:oleObj>
              </mc:Choice>
              <mc:Fallback>
                <p:oleObj name="Equation" r:id="rId3" imgW="7061040" imgH="965160" progId="Equation.DSMT4">
                  <p:embed/>
                  <p:pic>
                    <p:nvPicPr>
                      <p:cNvPr id="22" name="Object 21" descr="double integral of start expression x y z d sigma end expression for side A = double integral of start expression x y d x d y end expression for R sub start expression x y end expression = integral of start expression integral of start expression x y d x d y end expression from 0 to 1 end expression from 0 to 1 = integral of start expression start fraction y over 2 end fraction d y end expression from 0 to 1 = 1 fourth.">
                        <a:extLst>
                          <a:ext uri="{FF2B5EF4-FFF2-40B4-BE49-F238E27FC236}">
                            <a16:creationId xmlns:a16="http://schemas.microsoft.com/office/drawing/2014/main" id="{83C59C0B-1555-4356-90FE-04D1A40C7DB8}"/>
                          </a:ext>
                        </a:extLst>
                      </p:cNvPr>
                      <p:cNvPicPr/>
                      <p:nvPr/>
                    </p:nvPicPr>
                    <p:blipFill>
                      <a:blip r:embed="rId4"/>
                      <a:stretch>
                        <a:fillRect/>
                      </a:stretch>
                    </p:blipFill>
                    <p:spPr>
                      <a:xfrm>
                        <a:off x="1401763" y="2854325"/>
                        <a:ext cx="6853237" cy="936625"/>
                      </a:xfrm>
                      <a:prstGeom prst="rect">
                        <a:avLst/>
                      </a:prstGeom>
                    </p:spPr>
                  </p:pic>
                </p:oleObj>
              </mc:Fallback>
            </mc:AlternateContent>
          </a:graphicData>
        </a:graphic>
      </p:graphicFrame>
      <p:sp>
        <p:nvSpPr>
          <p:cNvPr id="24" name="Content Placeholder 23"/>
          <p:cNvSpPr>
            <a:spLocks noGrp="1"/>
          </p:cNvSpPr>
          <p:nvPr>
            <p:ph idx="4294967295"/>
          </p:nvPr>
        </p:nvSpPr>
        <p:spPr>
          <a:xfrm>
            <a:off x="457200" y="3879529"/>
            <a:ext cx="8077200" cy="505184"/>
          </a:xfrm>
        </p:spPr>
        <p:txBody>
          <a:bodyPr/>
          <a:lstStyle/>
          <a:p>
            <a:pPr marL="0" indent="0">
              <a:buNone/>
            </a:pPr>
            <a:r>
              <a:rPr lang="en-IN" sz="2600" dirty="0"/>
              <a:t>Symmetry tells us that the integrals of </a:t>
            </a:r>
            <a:r>
              <a:rPr lang="en-IN" sz="2600" i="1" dirty="0"/>
              <a:t>x</a:t>
            </a:r>
            <a:r>
              <a:rPr lang="en-IN" sz="100" i="1" dirty="0"/>
              <a:t> </a:t>
            </a:r>
            <a:r>
              <a:rPr lang="en-IN" sz="2600" i="1" dirty="0"/>
              <a:t>y</a:t>
            </a:r>
            <a:r>
              <a:rPr lang="en-IN" sz="100" i="1" dirty="0"/>
              <a:t> </a:t>
            </a:r>
            <a:r>
              <a:rPr lang="en-IN" sz="2600" i="1" dirty="0"/>
              <a:t>z </a:t>
            </a:r>
            <a:r>
              <a:rPr lang="en-IN" sz="2600" dirty="0"/>
              <a:t>over sides</a:t>
            </a:r>
          </a:p>
        </p:txBody>
      </p:sp>
      <p:sp>
        <p:nvSpPr>
          <p:cNvPr id="26" name="Content Placeholder 25"/>
          <p:cNvSpPr>
            <a:spLocks noGrp="1"/>
          </p:cNvSpPr>
          <p:nvPr>
            <p:ph idx="4294967295"/>
          </p:nvPr>
        </p:nvSpPr>
        <p:spPr>
          <a:xfrm>
            <a:off x="457200" y="4543093"/>
            <a:ext cx="2590800" cy="491616"/>
          </a:xfrm>
        </p:spPr>
        <p:txBody>
          <a:bodyPr/>
          <a:lstStyle/>
          <a:p>
            <a:pPr marL="0" indent="0">
              <a:buNone/>
            </a:pPr>
            <a:r>
              <a:rPr lang="en-IN" sz="2600" i="1" dirty="0"/>
              <a:t>B </a:t>
            </a:r>
            <a:r>
              <a:rPr lang="en-IN" sz="2600" dirty="0"/>
              <a:t>and </a:t>
            </a:r>
            <a:r>
              <a:rPr lang="en-IN" sz="2600" i="1" dirty="0"/>
              <a:t>C </a:t>
            </a:r>
            <a:r>
              <a:rPr lang="en-IN" sz="2600" dirty="0"/>
              <a:t>are also</a:t>
            </a:r>
          </a:p>
        </p:txBody>
      </p:sp>
      <p:graphicFrame>
        <p:nvGraphicFramePr>
          <p:cNvPr id="27" name="Object 26" descr="1 fourth.">
            <a:extLst>
              <a:ext uri="{FF2B5EF4-FFF2-40B4-BE49-F238E27FC236}">
                <a16:creationId xmlns:a16="http://schemas.microsoft.com/office/drawing/2014/main" id="{BDFDB7A1-88D0-4C9C-B60C-AD8C44E58770}"/>
              </a:ext>
            </a:extLst>
          </p:cNvPr>
          <p:cNvGraphicFramePr>
            <a:graphicFrameLocks noChangeAspect="1"/>
          </p:cNvGraphicFramePr>
          <p:nvPr/>
        </p:nvGraphicFramePr>
        <p:xfrm>
          <a:off x="3200400" y="4470400"/>
          <a:ext cx="298450" cy="744538"/>
        </p:xfrm>
        <a:graphic>
          <a:graphicData uri="http://schemas.openxmlformats.org/presentationml/2006/ole">
            <mc:AlternateContent xmlns:mc="http://schemas.openxmlformats.org/markup-compatibility/2006">
              <mc:Choice xmlns:v="urn:schemas-microsoft-com:vml" Requires="v">
                <p:oleObj spid="_x0000_s1993746" name="Equation" r:id="rId5" imgW="304560" imgH="761760" progId="Equation.DSMT4">
                  <p:embed/>
                </p:oleObj>
              </mc:Choice>
              <mc:Fallback>
                <p:oleObj name="Equation" r:id="rId5" imgW="304560" imgH="761760" progId="Equation.DSMT4">
                  <p:embed/>
                  <p:pic>
                    <p:nvPicPr>
                      <p:cNvPr id="27" name="Object 26" descr="1 fourth.">
                        <a:extLst>
                          <a:ext uri="{FF2B5EF4-FFF2-40B4-BE49-F238E27FC236}">
                            <a16:creationId xmlns:a16="http://schemas.microsoft.com/office/drawing/2014/main" id="{BDFDB7A1-88D0-4C9C-B60C-AD8C44E58770}"/>
                          </a:ext>
                        </a:extLst>
                      </p:cNvPr>
                      <p:cNvPicPr/>
                      <p:nvPr/>
                    </p:nvPicPr>
                    <p:blipFill>
                      <a:blip r:embed="rId6"/>
                      <a:stretch>
                        <a:fillRect/>
                      </a:stretch>
                    </p:blipFill>
                    <p:spPr>
                      <a:xfrm>
                        <a:off x="3200400" y="4470400"/>
                        <a:ext cx="298450" cy="744538"/>
                      </a:xfrm>
                      <a:prstGeom prst="rect">
                        <a:avLst/>
                      </a:prstGeom>
                    </p:spPr>
                  </p:pic>
                </p:oleObj>
              </mc:Fallback>
            </mc:AlternateContent>
          </a:graphicData>
        </a:graphic>
      </p:graphicFrame>
      <p:sp>
        <p:nvSpPr>
          <p:cNvPr id="4" name="Content Placeholder 3"/>
          <p:cNvSpPr>
            <a:spLocks noGrp="1"/>
          </p:cNvSpPr>
          <p:nvPr>
            <p:ph idx="4294967295"/>
          </p:nvPr>
        </p:nvSpPr>
        <p:spPr>
          <a:xfrm>
            <a:off x="3733800" y="4592060"/>
            <a:ext cx="1337343" cy="535630"/>
          </a:xfrm>
        </p:spPr>
        <p:txBody>
          <a:bodyPr/>
          <a:lstStyle/>
          <a:p>
            <a:pPr marL="0" indent="0">
              <a:buNone/>
            </a:pPr>
            <a:r>
              <a:rPr lang="en-IN" sz="2600" dirty="0"/>
              <a:t>Hence,</a:t>
            </a:r>
          </a:p>
        </p:txBody>
      </p:sp>
      <p:graphicFrame>
        <p:nvGraphicFramePr>
          <p:cNvPr id="10" name="Object 9" descr="double integral of start expression x y z d sigma end expression for cube surface = 1 fourth + 1 fourth + 1 fourth = 3 fourths.">
            <a:extLst>
              <a:ext uri="{FF2B5EF4-FFF2-40B4-BE49-F238E27FC236}">
                <a16:creationId xmlns:a16="http://schemas.microsoft.com/office/drawing/2014/main" id="{0134862D-40C8-4CA2-BE20-536AECE72BB4}"/>
              </a:ext>
            </a:extLst>
          </p:cNvPr>
          <p:cNvGraphicFramePr>
            <a:graphicFrameLocks noChangeAspect="1"/>
          </p:cNvGraphicFramePr>
          <p:nvPr/>
        </p:nvGraphicFramePr>
        <p:xfrm>
          <a:off x="3421063" y="5337175"/>
          <a:ext cx="3181350" cy="960438"/>
        </p:xfrm>
        <a:graphic>
          <a:graphicData uri="http://schemas.openxmlformats.org/presentationml/2006/ole">
            <mc:AlternateContent xmlns:mc="http://schemas.openxmlformats.org/markup-compatibility/2006">
              <mc:Choice xmlns:v="urn:schemas-microsoft-com:vml" Requires="v">
                <p:oleObj spid="_x0000_s1993747" name="Equation" r:id="rId7" imgW="3657600" imgH="1104840" progId="Equation.DSMT4">
                  <p:embed/>
                </p:oleObj>
              </mc:Choice>
              <mc:Fallback>
                <p:oleObj name="Equation" r:id="rId7" imgW="3657600" imgH="1104840" progId="Equation.DSMT4">
                  <p:embed/>
                  <p:pic>
                    <p:nvPicPr>
                      <p:cNvPr id="10" name="Object 9" descr="double integral of start expression x y z d sigma end expression for cube surface = 1 fourth + 1 fourth + 1 fourth = 3 fourths.">
                        <a:extLst>
                          <a:ext uri="{FF2B5EF4-FFF2-40B4-BE49-F238E27FC236}">
                            <a16:creationId xmlns:a16="http://schemas.microsoft.com/office/drawing/2014/main" id="{0134862D-40C8-4CA2-BE20-536AECE72BB4}"/>
                          </a:ext>
                        </a:extLst>
                      </p:cNvPr>
                      <p:cNvPicPr/>
                      <p:nvPr/>
                    </p:nvPicPr>
                    <p:blipFill>
                      <a:blip r:embed="rId8"/>
                      <a:stretch>
                        <a:fillRect/>
                      </a:stretch>
                    </p:blipFill>
                    <p:spPr>
                      <a:xfrm>
                        <a:off x="3421063" y="5337175"/>
                        <a:ext cx="3181350" cy="960438"/>
                      </a:xfrm>
                      <a:prstGeom prst="rect">
                        <a:avLst/>
                      </a:prstGeom>
                    </p:spPr>
                  </p:pic>
                </p:oleObj>
              </mc:Fallback>
            </mc:AlternateContent>
          </a:graphicData>
        </a:graphic>
      </p:graphicFrame>
    </p:spTree>
    <p:extLst>
      <p:ext uri="{BB962C8B-B14F-4D97-AF65-F5344CB8AC3E}">
        <p14:creationId xmlns:p14="http://schemas.microsoft.com/office/powerpoint/2010/main" val="279051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(12 of 14)</a:t>
            </a:r>
            <a:endParaRPr lang="en-IN" dirty="0"/>
          </a:p>
        </p:txBody>
      </p:sp>
      <p:pic>
        <p:nvPicPr>
          <p:cNvPr id="6" name="Content Placeholder 5" descr="A graph in an x y z plane depicts a portion of the cylinder of z = 1 half y squared over the triangular region.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39051" y="1656469"/>
            <a:ext cx="4265896" cy="3601331"/>
          </a:xfrm>
        </p:spPr>
      </p:pic>
      <p:sp>
        <p:nvSpPr>
          <p:cNvPr id="5" name="Content Placeholder 4"/>
          <p:cNvSpPr>
            <a:spLocks noGrp="1"/>
          </p:cNvSpPr>
          <p:nvPr>
            <p:ph idx="13"/>
          </p:nvPr>
        </p:nvSpPr>
        <p:spPr>
          <a:xfrm>
            <a:off x="457200" y="5638800"/>
            <a:ext cx="8229600" cy="533400"/>
          </a:xfrm>
        </p:spPr>
        <p:txBody>
          <a:bodyPr/>
          <a:lstStyle/>
          <a:p>
            <a:pPr marL="0" indent="0">
              <a:buNone/>
            </a:pPr>
            <a:r>
              <a:rPr lang="en-IN" dirty="0"/>
              <a:t>The surface </a:t>
            </a:r>
            <a:r>
              <a:rPr lang="en-IN" i="1" dirty="0"/>
              <a:t>S </a:t>
            </a:r>
            <a:r>
              <a:rPr lang="en-IN" dirty="0"/>
              <a:t>in the next Example.</a:t>
            </a:r>
          </a:p>
        </p:txBody>
      </p:sp>
    </p:spTree>
    <p:extLst>
      <p:ext uri="{BB962C8B-B14F-4D97-AF65-F5344CB8AC3E}">
        <p14:creationId xmlns:p14="http://schemas.microsoft.com/office/powerpoint/2010/main" val="91294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15372"/>
            <a:ext cx="8229600" cy="1097280"/>
          </a:xfrm>
        </p:spPr>
        <p:txBody>
          <a:bodyPr/>
          <a:lstStyle/>
          <a:p>
            <a:r>
              <a:rPr lang="en-IN" dirty="0"/>
              <a:t>Surface Integrals </a:t>
            </a:r>
            <a:r>
              <a:rPr lang="en-IN" sz="2000" b="0" dirty="0"/>
              <a:t>(13 of 14)</a:t>
            </a:r>
            <a:endParaRPr lang="en-IN" dirty="0"/>
          </a:p>
        </p:txBody>
      </p:sp>
      <p:sp>
        <p:nvSpPr>
          <p:cNvPr id="3" name="Content Placeholder 2"/>
          <p:cNvSpPr>
            <a:spLocks noGrp="1"/>
          </p:cNvSpPr>
          <p:nvPr>
            <p:ph idx="4294967295"/>
          </p:nvPr>
        </p:nvSpPr>
        <p:spPr>
          <a:xfrm>
            <a:off x="457200" y="1600201"/>
            <a:ext cx="2971801" cy="380999"/>
          </a:xfrm>
        </p:spPr>
        <p:txBody>
          <a:bodyPr/>
          <a:lstStyle/>
          <a:p>
            <a:pPr marL="0" indent="0">
              <a:buNone/>
            </a:pPr>
            <a:r>
              <a:rPr lang="en-IN" sz="2600" b="1" dirty="0"/>
              <a:t>Example:</a:t>
            </a:r>
            <a:r>
              <a:rPr lang="en-IN" sz="2600" dirty="0"/>
              <a:t> Evaluate</a:t>
            </a:r>
          </a:p>
        </p:txBody>
      </p:sp>
      <p:graphicFrame>
        <p:nvGraphicFramePr>
          <p:cNvPr id="22" name="Object 21" descr="double integral of start expression square root of start expression x left parenthesis 1 + 2 z right parenthesis d sigma end expression over surface S">
            <a:extLst>
              <a:ext uri="{FF2B5EF4-FFF2-40B4-BE49-F238E27FC236}">
                <a16:creationId xmlns:a16="http://schemas.microsoft.com/office/drawing/2014/main" id="{A024E5A7-CB78-495A-9BD0-A729E5076E87}"/>
              </a:ext>
            </a:extLst>
          </p:cNvPr>
          <p:cNvGraphicFramePr>
            <a:graphicFrameLocks noChangeAspect="1"/>
          </p:cNvGraphicFramePr>
          <p:nvPr/>
        </p:nvGraphicFramePr>
        <p:xfrm>
          <a:off x="3694113" y="1608138"/>
          <a:ext cx="2025650" cy="496887"/>
        </p:xfrm>
        <a:graphic>
          <a:graphicData uri="http://schemas.openxmlformats.org/presentationml/2006/ole">
            <mc:AlternateContent xmlns:mc="http://schemas.openxmlformats.org/markup-compatibility/2006">
              <mc:Choice xmlns:v="urn:schemas-microsoft-com:vml" Requires="v">
                <p:oleObj spid="_x0000_s1994784" name="Equation" r:id="rId3" imgW="2374560" imgH="583920" progId="Equation.DSMT4">
                  <p:embed/>
                </p:oleObj>
              </mc:Choice>
              <mc:Fallback>
                <p:oleObj name="Equation" r:id="rId3" imgW="2374560" imgH="583920" progId="Equation.DSMT4">
                  <p:embed/>
                  <p:pic>
                    <p:nvPicPr>
                      <p:cNvPr id="22" name="Object 21" descr="double integral of start expression square root of start expression x left parenthesis 1 + 2 z right parenthesis d sigma end expression over surface S">
                        <a:extLst>
                          <a:ext uri="{FF2B5EF4-FFF2-40B4-BE49-F238E27FC236}">
                            <a16:creationId xmlns:a16="http://schemas.microsoft.com/office/drawing/2014/main" id="{A024E5A7-CB78-495A-9BD0-A729E5076E87}"/>
                          </a:ext>
                        </a:extLst>
                      </p:cNvPr>
                      <p:cNvPicPr/>
                      <p:nvPr/>
                    </p:nvPicPr>
                    <p:blipFill>
                      <a:blip r:embed="rId4"/>
                      <a:stretch>
                        <a:fillRect/>
                      </a:stretch>
                    </p:blipFill>
                    <p:spPr>
                      <a:xfrm>
                        <a:off x="3694113" y="1608138"/>
                        <a:ext cx="2025650" cy="496887"/>
                      </a:xfrm>
                      <a:prstGeom prst="rect">
                        <a:avLst/>
                      </a:prstGeom>
                    </p:spPr>
                  </p:pic>
                </p:oleObj>
              </mc:Fallback>
            </mc:AlternateContent>
          </a:graphicData>
        </a:graphic>
      </p:graphicFrame>
      <p:sp>
        <p:nvSpPr>
          <p:cNvPr id="25" name="Content Placeholder 24"/>
          <p:cNvSpPr>
            <a:spLocks noGrp="1"/>
          </p:cNvSpPr>
          <p:nvPr>
            <p:ph idx="4294967295"/>
          </p:nvPr>
        </p:nvSpPr>
        <p:spPr>
          <a:xfrm>
            <a:off x="5943600" y="1605114"/>
            <a:ext cx="2514600" cy="376086"/>
          </a:xfrm>
        </p:spPr>
        <p:txBody>
          <a:bodyPr/>
          <a:lstStyle/>
          <a:p>
            <a:pPr marL="0" indent="0">
              <a:buNone/>
            </a:pPr>
            <a:r>
              <a:rPr lang="en-IN" sz="2600" dirty="0"/>
              <a:t>on the portion of</a:t>
            </a:r>
          </a:p>
        </p:txBody>
      </p:sp>
      <p:sp>
        <p:nvSpPr>
          <p:cNvPr id="27" name="Content Placeholder 26"/>
          <p:cNvSpPr>
            <a:spLocks noGrp="1"/>
          </p:cNvSpPr>
          <p:nvPr>
            <p:ph idx="4294967295"/>
          </p:nvPr>
        </p:nvSpPr>
        <p:spPr>
          <a:xfrm>
            <a:off x="462117" y="2344947"/>
            <a:ext cx="1900083" cy="474453"/>
          </a:xfrm>
        </p:spPr>
        <p:txBody>
          <a:bodyPr/>
          <a:lstStyle/>
          <a:p>
            <a:pPr marL="0" indent="0">
              <a:buNone/>
            </a:pPr>
            <a:r>
              <a:rPr lang="en-IN" sz="2600" dirty="0"/>
              <a:t>the cylinder</a:t>
            </a:r>
          </a:p>
        </p:txBody>
      </p:sp>
      <p:graphicFrame>
        <p:nvGraphicFramePr>
          <p:cNvPr id="28" name="Object 27" descr="z = start fraction y squared over 2 end fraction">
            <a:extLst>
              <a:ext uri="{FF2B5EF4-FFF2-40B4-BE49-F238E27FC236}">
                <a16:creationId xmlns:a16="http://schemas.microsoft.com/office/drawing/2014/main" id="{B1034BE3-2473-421F-8307-536FA2371FD4}"/>
              </a:ext>
            </a:extLst>
          </p:cNvPr>
          <p:cNvGraphicFramePr>
            <a:graphicFrameLocks noChangeAspect="1"/>
          </p:cNvGraphicFramePr>
          <p:nvPr/>
        </p:nvGraphicFramePr>
        <p:xfrm>
          <a:off x="2655888" y="2193925"/>
          <a:ext cx="768350" cy="711200"/>
        </p:xfrm>
        <a:graphic>
          <a:graphicData uri="http://schemas.openxmlformats.org/presentationml/2006/ole">
            <mc:AlternateContent xmlns:mc="http://schemas.openxmlformats.org/markup-compatibility/2006">
              <mc:Choice xmlns:v="urn:schemas-microsoft-com:vml" Requires="v">
                <p:oleObj spid="_x0000_s1994785" name="Equation" r:id="rId5" imgW="876240" imgH="812520" progId="Equation.DSMT4">
                  <p:embed/>
                </p:oleObj>
              </mc:Choice>
              <mc:Fallback>
                <p:oleObj name="Equation" r:id="rId5" imgW="876240" imgH="812520" progId="Equation.DSMT4">
                  <p:embed/>
                  <p:pic>
                    <p:nvPicPr>
                      <p:cNvPr id="28" name="Object 27" descr="z = start fraction y squared over 2 end fraction">
                        <a:extLst>
                          <a:ext uri="{FF2B5EF4-FFF2-40B4-BE49-F238E27FC236}">
                            <a16:creationId xmlns:a16="http://schemas.microsoft.com/office/drawing/2014/main" id="{B1034BE3-2473-421F-8307-536FA2371FD4}"/>
                          </a:ext>
                        </a:extLst>
                      </p:cNvPr>
                      <p:cNvPicPr/>
                      <p:nvPr/>
                    </p:nvPicPr>
                    <p:blipFill>
                      <a:blip r:embed="rId6"/>
                      <a:stretch>
                        <a:fillRect/>
                      </a:stretch>
                    </p:blipFill>
                    <p:spPr>
                      <a:xfrm>
                        <a:off x="2655888" y="2193925"/>
                        <a:ext cx="768350" cy="711200"/>
                      </a:xfrm>
                      <a:prstGeom prst="rect">
                        <a:avLst/>
                      </a:prstGeom>
                    </p:spPr>
                  </p:pic>
                </p:oleObj>
              </mc:Fallback>
            </mc:AlternateContent>
          </a:graphicData>
        </a:graphic>
      </p:graphicFrame>
      <p:sp>
        <p:nvSpPr>
          <p:cNvPr id="30" name="Content Placeholder 29"/>
          <p:cNvSpPr>
            <a:spLocks noGrp="1"/>
          </p:cNvSpPr>
          <p:nvPr>
            <p:ph idx="4294967295"/>
          </p:nvPr>
        </p:nvSpPr>
        <p:spPr>
          <a:xfrm>
            <a:off x="3651406" y="2320271"/>
            <a:ext cx="4197195" cy="533097"/>
          </a:xfrm>
        </p:spPr>
        <p:txBody>
          <a:bodyPr/>
          <a:lstStyle/>
          <a:p>
            <a:pPr marL="0" indent="0">
              <a:buNone/>
            </a:pPr>
            <a:r>
              <a:rPr lang="en-IN" sz="2600" dirty="0"/>
              <a:t>over the triangular region</a:t>
            </a:r>
          </a:p>
        </p:txBody>
      </p:sp>
      <p:graphicFrame>
        <p:nvGraphicFramePr>
          <p:cNvPr id="31" name="Object 30" descr="R, x is greater than or equal to 0, y is greater than or equal to 0, x + y is less than or equal to 1">
            <a:extLst>
              <a:ext uri="{FF2B5EF4-FFF2-40B4-BE49-F238E27FC236}">
                <a16:creationId xmlns:a16="http://schemas.microsoft.com/office/drawing/2014/main" id="{A5821283-96B2-42B0-8CD7-480C2A7E4AD2}"/>
              </a:ext>
            </a:extLst>
          </p:cNvPr>
          <p:cNvGraphicFramePr>
            <a:graphicFrameLocks noChangeAspect="1"/>
          </p:cNvGraphicFramePr>
          <p:nvPr/>
        </p:nvGraphicFramePr>
        <p:xfrm>
          <a:off x="457201" y="3006183"/>
          <a:ext cx="3365500" cy="393700"/>
        </p:xfrm>
        <a:graphic>
          <a:graphicData uri="http://schemas.openxmlformats.org/presentationml/2006/ole">
            <mc:AlternateContent xmlns:mc="http://schemas.openxmlformats.org/markup-compatibility/2006">
              <mc:Choice xmlns:v="urn:schemas-microsoft-com:vml" Requires="v">
                <p:oleObj spid="_x0000_s1994786" name="Equation" r:id="rId7" imgW="3365280" imgH="393480" progId="Equation.DSMT4">
                  <p:embed/>
                </p:oleObj>
              </mc:Choice>
              <mc:Fallback>
                <p:oleObj name="Equation" r:id="rId7" imgW="3365280" imgH="393480" progId="Equation.DSMT4">
                  <p:embed/>
                  <p:pic>
                    <p:nvPicPr>
                      <p:cNvPr id="31" name="Object 30" descr="R, x is greater than or equal to 0, y is greater than or equal to 0, x + y is less than or equal to 1">
                        <a:extLst>
                          <a:ext uri="{FF2B5EF4-FFF2-40B4-BE49-F238E27FC236}">
                            <a16:creationId xmlns:a16="http://schemas.microsoft.com/office/drawing/2014/main" id="{A5821283-96B2-42B0-8CD7-480C2A7E4AD2}"/>
                          </a:ext>
                        </a:extLst>
                      </p:cNvPr>
                      <p:cNvPicPr/>
                      <p:nvPr/>
                    </p:nvPicPr>
                    <p:blipFill>
                      <a:blip r:embed="rId8"/>
                      <a:stretch>
                        <a:fillRect/>
                      </a:stretch>
                    </p:blipFill>
                    <p:spPr>
                      <a:xfrm>
                        <a:off x="457201" y="3006183"/>
                        <a:ext cx="3365500" cy="393700"/>
                      </a:xfrm>
                      <a:prstGeom prst="rect">
                        <a:avLst/>
                      </a:prstGeom>
                    </p:spPr>
                  </p:pic>
                </p:oleObj>
              </mc:Fallback>
            </mc:AlternateContent>
          </a:graphicData>
        </a:graphic>
      </p:graphicFrame>
      <p:sp>
        <p:nvSpPr>
          <p:cNvPr id="33" name="Content Placeholder 32"/>
          <p:cNvSpPr>
            <a:spLocks noGrp="1"/>
          </p:cNvSpPr>
          <p:nvPr>
            <p:ph idx="4294967295"/>
          </p:nvPr>
        </p:nvSpPr>
        <p:spPr>
          <a:xfrm>
            <a:off x="3995943" y="2944804"/>
            <a:ext cx="2576977" cy="503476"/>
          </a:xfrm>
        </p:spPr>
        <p:txBody>
          <a:bodyPr/>
          <a:lstStyle/>
          <a:p>
            <a:pPr marL="0" indent="0">
              <a:buNone/>
            </a:pPr>
            <a:r>
              <a:rPr lang="en-IN" sz="2600" dirty="0"/>
              <a:t>in the </a:t>
            </a:r>
            <a:r>
              <a:rPr lang="en-IN" sz="2600" i="1" dirty="0"/>
              <a:t>x</a:t>
            </a:r>
            <a:r>
              <a:rPr lang="en-IN" sz="100" i="1" dirty="0"/>
              <a:t> </a:t>
            </a:r>
            <a:r>
              <a:rPr lang="en-IN" sz="2600" i="1" dirty="0"/>
              <a:t>y</a:t>
            </a:r>
            <a:r>
              <a:rPr lang="en-IN" sz="2600" dirty="0"/>
              <a:t>-plane.</a:t>
            </a:r>
          </a:p>
        </p:txBody>
      </p:sp>
      <p:sp>
        <p:nvSpPr>
          <p:cNvPr id="35" name="Content Placeholder 34"/>
          <p:cNvSpPr>
            <a:spLocks noGrp="1"/>
          </p:cNvSpPr>
          <p:nvPr>
            <p:ph idx="4294967295"/>
          </p:nvPr>
        </p:nvSpPr>
        <p:spPr>
          <a:xfrm>
            <a:off x="457201" y="3611326"/>
            <a:ext cx="8077199" cy="427274"/>
          </a:xfrm>
        </p:spPr>
        <p:txBody>
          <a:bodyPr/>
          <a:lstStyle/>
          <a:p>
            <a:pPr marL="0" indent="0">
              <a:buNone/>
            </a:pPr>
            <a:r>
              <a:rPr lang="en-IN" sz="2600" b="1" dirty="0"/>
              <a:t>Solution:</a:t>
            </a:r>
            <a:r>
              <a:rPr lang="en-IN" sz="2600" dirty="0"/>
              <a:t> The function </a:t>
            </a:r>
            <a:r>
              <a:rPr lang="en-IN" sz="2600" i="1" dirty="0"/>
              <a:t>G </a:t>
            </a:r>
            <a:r>
              <a:rPr lang="en-IN" sz="2600" dirty="0"/>
              <a:t>on the surface </a:t>
            </a:r>
            <a:r>
              <a:rPr lang="en-IN" sz="2600" i="1" dirty="0"/>
              <a:t>S </a:t>
            </a:r>
            <a:r>
              <a:rPr lang="en-IN" sz="2600" dirty="0"/>
              <a:t>is given by</a:t>
            </a:r>
          </a:p>
        </p:txBody>
      </p:sp>
      <p:graphicFrame>
        <p:nvGraphicFramePr>
          <p:cNvPr id="36" name="Object 35" descr="G of x, y, and z = square root of start expression x left parenthesis 1 + 2 z right parenthesis end expression = radical x square root of start expression 1 + y squared end expression.">
            <a:extLst>
              <a:ext uri="{FF2B5EF4-FFF2-40B4-BE49-F238E27FC236}">
                <a16:creationId xmlns:a16="http://schemas.microsoft.com/office/drawing/2014/main" id="{01A1BF4A-EF1F-4E1A-A12E-94BD6B215D49}"/>
              </a:ext>
            </a:extLst>
          </p:cNvPr>
          <p:cNvGraphicFramePr>
            <a:graphicFrameLocks noChangeAspect="1"/>
          </p:cNvGraphicFramePr>
          <p:nvPr/>
        </p:nvGraphicFramePr>
        <p:xfrm>
          <a:off x="2311400" y="4171950"/>
          <a:ext cx="4521200" cy="496888"/>
        </p:xfrm>
        <a:graphic>
          <a:graphicData uri="http://schemas.openxmlformats.org/presentationml/2006/ole">
            <mc:AlternateContent xmlns:mc="http://schemas.openxmlformats.org/markup-compatibility/2006">
              <mc:Choice xmlns:v="urn:schemas-microsoft-com:vml" Requires="v">
                <p:oleObj spid="_x0000_s1994787" name="Equation" r:id="rId9" imgW="4838400" imgH="533160" progId="Equation.DSMT4">
                  <p:embed/>
                </p:oleObj>
              </mc:Choice>
              <mc:Fallback>
                <p:oleObj name="Equation" r:id="rId9" imgW="4838400" imgH="533160" progId="Equation.DSMT4">
                  <p:embed/>
                  <p:pic>
                    <p:nvPicPr>
                      <p:cNvPr id="36" name="Object 35" descr="G of x, y, and z = square root of start expression x left parenthesis 1 + 2 z right parenthesis end expression = radical x square root of start expression 1 + y squared end expression.">
                        <a:extLst>
                          <a:ext uri="{FF2B5EF4-FFF2-40B4-BE49-F238E27FC236}">
                            <a16:creationId xmlns:a16="http://schemas.microsoft.com/office/drawing/2014/main" id="{01A1BF4A-EF1F-4E1A-A12E-94BD6B215D49}"/>
                          </a:ext>
                        </a:extLst>
                      </p:cNvPr>
                      <p:cNvPicPr/>
                      <p:nvPr/>
                    </p:nvPicPr>
                    <p:blipFill>
                      <a:blip r:embed="rId10"/>
                      <a:stretch>
                        <a:fillRect/>
                      </a:stretch>
                    </p:blipFill>
                    <p:spPr>
                      <a:xfrm>
                        <a:off x="2311400" y="4171950"/>
                        <a:ext cx="4521200" cy="496888"/>
                      </a:xfrm>
                      <a:prstGeom prst="rect">
                        <a:avLst/>
                      </a:prstGeom>
                    </p:spPr>
                  </p:pic>
                </p:oleObj>
              </mc:Fallback>
            </mc:AlternateContent>
          </a:graphicData>
        </a:graphic>
      </p:graphicFrame>
      <p:sp>
        <p:nvSpPr>
          <p:cNvPr id="38" name="Content Placeholder 37"/>
          <p:cNvSpPr>
            <a:spLocks noGrp="1"/>
          </p:cNvSpPr>
          <p:nvPr>
            <p:ph idx="4294967295"/>
          </p:nvPr>
        </p:nvSpPr>
        <p:spPr>
          <a:xfrm>
            <a:off x="457200" y="4896585"/>
            <a:ext cx="838201" cy="437415"/>
          </a:xfrm>
        </p:spPr>
        <p:txBody>
          <a:bodyPr/>
          <a:lstStyle/>
          <a:p>
            <a:pPr marL="0" indent="0">
              <a:buNone/>
            </a:pPr>
            <a:r>
              <a:rPr lang="en-IN" sz="2600" dirty="0"/>
              <a:t>With</a:t>
            </a:r>
          </a:p>
        </p:txBody>
      </p:sp>
      <p:graphicFrame>
        <p:nvGraphicFramePr>
          <p:cNvPr id="39" name="Object 38" descr="z = f of x and y = start fraction y squared over 2 end fraction,">
            <a:extLst>
              <a:ext uri="{FF2B5EF4-FFF2-40B4-BE49-F238E27FC236}">
                <a16:creationId xmlns:a16="http://schemas.microsoft.com/office/drawing/2014/main" id="{FDF82AC0-1AFE-423C-9ACB-3B52DA01776C}"/>
              </a:ext>
            </a:extLst>
          </p:cNvPr>
          <p:cNvGraphicFramePr>
            <a:graphicFrameLocks noChangeAspect="1"/>
          </p:cNvGraphicFramePr>
          <p:nvPr/>
        </p:nvGraphicFramePr>
        <p:xfrm>
          <a:off x="1462088" y="4760913"/>
          <a:ext cx="2028825" cy="714375"/>
        </p:xfrm>
        <a:graphic>
          <a:graphicData uri="http://schemas.openxmlformats.org/presentationml/2006/ole">
            <mc:AlternateContent xmlns:mc="http://schemas.openxmlformats.org/markup-compatibility/2006">
              <mc:Choice xmlns:v="urn:schemas-microsoft-com:vml" Requires="v">
                <p:oleObj spid="_x0000_s1994788" name="Equation" r:id="rId11" imgW="2311200" imgH="812520" progId="Equation.DSMT4">
                  <p:embed/>
                </p:oleObj>
              </mc:Choice>
              <mc:Fallback>
                <p:oleObj name="Equation" r:id="rId11" imgW="2311200" imgH="812520" progId="Equation.DSMT4">
                  <p:embed/>
                  <p:pic>
                    <p:nvPicPr>
                      <p:cNvPr id="39" name="Object 38" descr="z = f of x and y = start fraction y squared over 2 end fraction,">
                        <a:extLst>
                          <a:ext uri="{FF2B5EF4-FFF2-40B4-BE49-F238E27FC236}">
                            <a16:creationId xmlns:a16="http://schemas.microsoft.com/office/drawing/2014/main" id="{FDF82AC0-1AFE-423C-9ACB-3B52DA01776C}"/>
                          </a:ext>
                        </a:extLst>
                      </p:cNvPr>
                      <p:cNvPicPr/>
                      <p:nvPr/>
                    </p:nvPicPr>
                    <p:blipFill>
                      <a:blip r:embed="rId12"/>
                      <a:stretch>
                        <a:fillRect/>
                      </a:stretch>
                    </p:blipFill>
                    <p:spPr>
                      <a:xfrm>
                        <a:off x="1462088" y="4760913"/>
                        <a:ext cx="2028825" cy="714375"/>
                      </a:xfrm>
                      <a:prstGeom prst="rect">
                        <a:avLst/>
                      </a:prstGeom>
                    </p:spPr>
                  </p:pic>
                </p:oleObj>
              </mc:Fallback>
            </mc:AlternateContent>
          </a:graphicData>
        </a:graphic>
      </p:graphicFrame>
      <p:sp>
        <p:nvSpPr>
          <p:cNvPr id="42" name="Content Placeholder 41"/>
          <p:cNvSpPr>
            <a:spLocks noGrp="1"/>
          </p:cNvSpPr>
          <p:nvPr>
            <p:ph idx="4294967295"/>
          </p:nvPr>
        </p:nvSpPr>
        <p:spPr>
          <a:xfrm>
            <a:off x="3651406" y="4907181"/>
            <a:ext cx="4882994" cy="426820"/>
          </a:xfrm>
        </p:spPr>
        <p:txBody>
          <a:bodyPr/>
          <a:lstStyle/>
          <a:p>
            <a:pPr marL="0" indent="0">
              <a:buNone/>
            </a:pPr>
            <a:r>
              <a:rPr lang="en-IN" sz="2600" dirty="0"/>
              <a:t>we evaluate the surface integral:</a:t>
            </a:r>
          </a:p>
        </p:txBody>
      </p:sp>
      <p:graphicFrame>
        <p:nvGraphicFramePr>
          <p:cNvPr id="43" name="Object 42" descr="d sigma = square root of start expression f sub x, squared + f sub y, squared + 1 end expression d x d y = square root of start expression 0 + y squared + 1 end expression d x d y">
            <a:extLst>
              <a:ext uri="{FF2B5EF4-FFF2-40B4-BE49-F238E27FC236}">
                <a16:creationId xmlns:a16="http://schemas.microsoft.com/office/drawing/2014/main" id="{2B60E2F1-9567-44BE-8CEB-F6E00AC76B38}"/>
              </a:ext>
            </a:extLst>
          </p:cNvPr>
          <p:cNvGraphicFramePr>
            <a:graphicFrameLocks noChangeAspect="1"/>
          </p:cNvGraphicFramePr>
          <p:nvPr/>
        </p:nvGraphicFramePr>
        <p:xfrm>
          <a:off x="1930400" y="5675313"/>
          <a:ext cx="5281613" cy="501650"/>
        </p:xfrm>
        <a:graphic>
          <a:graphicData uri="http://schemas.openxmlformats.org/presentationml/2006/ole">
            <mc:AlternateContent xmlns:mc="http://schemas.openxmlformats.org/markup-compatibility/2006">
              <mc:Choice xmlns:v="urn:schemas-microsoft-com:vml" Requires="v">
                <p:oleObj spid="_x0000_s1994789" name="Equation" r:id="rId13" imgW="5892480" imgH="558720" progId="Equation.DSMT4">
                  <p:embed/>
                </p:oleObj>
              </mc:Choice>
              <mc:Fallback>
                <p:oleObj name="Equation" r:id="rId13" imgW="5892480" imgH="558720" progId="Equation.DSMT4">
                  <p:embed/>
                  <p:pic>
                    <p:nvPicPr>
                      <p:cNvPr id="43" name="Object 42" descr="d sigma = square root of start expression f sub x, squared + f sub y, squared + 1 end expression d x d y = square root of start expression 0 + y squared + 1 end expression d x d y">
                        <a:extLst>
                          <a:ext uri="{FF2B5EF4-FFF2-40B4-BE49-F238E27FC236}">
                            <a16:creationId xmlns:a16="http://schemas.microsoft.com/office/drawing/2014/main" id="{2B60E2F1-9567-44BE-8CEB-F6E00AC76B38}"/>
                          </a:ext>
                        </a:extLst>
                      </p:cNvPr>
                      <p:cNvPicPr/>
                      <p:nvPr/>
                    </p:nvPicPr>
                    <p:blipFill>
                      <a:blip r:embed="rId14"/>
                      <a:stretch>
                        <a:fillRect/>
                      </a:stretch>
                    </p:blipFill>
                    <p:spPr>
                      <a:xfrm>
                        <a:off x="1930400" y="5675313"/>
                        <a:ext cx="5281613" cy="501650"/>
                      </a:xfrm>
                      <a:prstGeom prst="rect">
                        <a:avLst/>
                      </a:prstGeom>
                    </p:spPr>
                  </p:pic>
                </p:oleObj>
              </mc:Fallback>
            </mc:AlternateContent>
          </a:graphicData>
        </a:graphic>
      </p:graphicFrame>
    </p:spTree>
    <p:extLst>
      <p:ext uri="{BB962C8B-B14F-4D97-AF65-F5344CB8AC3E}">
        <p14:creationId xmlns:p14="http://schemas.microsoft.com/office/powerpoint/2010/main" val="3936930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(14 of 14)</a:t>
            </a:r>
            <a:endParaRPr lang="en-IN" dirty="0"/>
          </a:p>
        </p:txBody>
      </p:sp>
      <p:sp>
        <p:nvSpPr>
          <p:cNvPr id="3" name="Content Placeholder 2"/>
          <p:cNvSpPr>
            <a:spLocks noGrp="1"/>
          </p:cNvSpPr>
          <p:nvPr>
            <p:ph idx="4294967295"/>
          </p:nvPr>
        </p:nvSpPr>
        <p:spPr>
          <a:xfrm>
            <a:off x="457200" y="1600201"/>
            <a:ext cx="3657600" cy="457200"/>
          </a:xfrm>
        </p:spPr>
        <p:txBody>
          <a:bodyPr/>
          <a:lstStyle/>
          <a:p>
            <a:pPr marL="0" indent="0">
              <a:buNone/>
            </a:pPr>
            <a:r>
              <a:rPr lang="en-US" sz="2600" b="1" dirty="0"/>
              <a:t>Solution (concluded):</a:t>
            </a:r>
          </a:p>
        </p:txBody>
      </p:sp>
      <p:sp>
        <p:nvSpPr>
          <p:cNvPr id="23" name="Content Placeholder 22"/>
          <p:cNvSpPr>
            <a:spLocks noGrp="1"/>
          </p:cNvSpPr>
          <p:nvPr>
            <p:ph idx="4294967295"/>
          </p:nvPr>
        </p:nvSpPr>
        <p:spPr>
          <a:xfrm>
            <a:off x="457200" y="2209754"/>
            <a:ext cx="838200" cy="474453"/>
          </a:xfrm>
        </p:spPr>
        <p:txBody>
          <a:bodyPr/>
          <a:lstStyle/>
          <a:p>
            <a:pPr marL="0" indent="0">
              <a:buNone/>
            </a:pPr>
            <a:r>
              <a:rPr lang="en-IN" sz="2600" dirty="0"/>
              <a:t>and</a:t>
            </a:r>
          </a:p>
        </p:txBody>
      </p:sp>
      <p:graphicFrame>
        <p:nvGraphicFramePr>
          <p:cNvPr id="24" name="Object 23" descr="double integral of start expression G of x, y, and z d sigma end expression over surface S = double integral of start expression left parenthesis radical x square root of start expression 1 + y squared end expression right parenthesis, square root of start expression 1 + y squared end expression d x d y">
            <a:extLst>
              <a:ext uri="{FF2B5EF4-FFF2-40B4-BE49-F238E27FC236}">
                <a16:creationId xmlns:a16="http://schemas.microsoft.com/office/drawing/2014/main" id="{051F766D-ABD1-4273-B186-70E5A7EB6C24}"/>
              </a:ext>
            </a:extLst>
          </p:cNvPr>
          <p:cNvGraphicFramePr>
            <a:graphicFrameLocks noChangeAspect="1"/>
          </p:cNvGraphicFramePr>
          <p:nvPr/>
        </p:nvGraphicFramePr>
        <p:xfrm>
          <a:off x="1752600" y="2112662"/>
          <a:ext cx="5415868" cy="692727"/>
        </p:xfrm>
        <a:graphic>
          <a:graphicData uri="http://schemas.openxmlformats.org/presentationml/2006/ole">
            <mc:AlternateContent xmlns:mc="http://schemas.openxmlformats.org/markup-compatibility/2006">
              <mc:Choice xmlns:v="urn:schemas-microsoft-com:vml" Requires="v">
                <p:oleObj spid="_x0000_s1995808" name="Equation" r:id="rId3" imgW="6553080" imgH="838080" progId="Equation.DSMT4">
                  <p:embed/>
                </p:oleObj>
              </mc:Choice>
              <mc:Fallback>
                <p:oleObj name="Equation" r:id="rId3" imgW="6553080" imgH="838080" progId="Equation.DSMT4">
                  <p:embed/>
                  <p:pic>
                    <p:nvPicPr>
                      <p:cNvPr id="24" name="Object 23" descr="double integral of start expression G of x, y, and z d sigma end expression over surface S = double integral of start expression left parenthesis radical x square root of start expression 1 + y squared end expression right parenthesis, square root of start expression 1 + y squared end expression d x d y">
                        <a:extLst>
                          <a:ext uri="{FF2B5EF4-FFF2-40B4-BE49-F238E27FC236}">
                            <a16:creationId xmlns:a16="http://schemas.microsoft.com/office/drawing/2014/main" id="{051F766D-ABD1-4273-B186-70E5A7EB6C24}"/>
                          </a:ext>
                        </a:extLst>
                      </p:cNvPr>
                      <p:cNvPicPr/>
                      <p:nvPr/>
                    </p:nvPicPr>
                    <p:blipFill>
                      <a:blip r:embed="rId4"/>
                      <a:stretch>
                        <a:fillRect/>
                      </a:stretch>
                    </p:blipFill>
                    <p:spPr>
                      <a:xfrm>
                        <a:off x="1752600" y="2112662"/>
                        <a:ext cx="5415868" cy="692727"/>
                      </a:xfrm>
                      <a:prstGeom prst="rect">
                        <a:avLst/>
                      </a:prstGeom>
                    </p:spPr>
                  </p:pic>
                </p:oleObj>
              </mc:Fallback>
            </mc:AlternateContent>
          </a:graphicData>
        </a:graphic>
      </p:graphicFrame>
      <p:graphicFrame>
        <p:nvGraphicFramePr>
          <p:cNvPr id="25" name="Object 24" descr="equals integral of start expression integral of start expression radical x left parenthesis 1 + y squared right parenthesis d y d x end expression from 0 to 1 minus x end expression from 0 to 1">
            <a:extLst>
              <a:ext uri="{FF2B5EF4-FFF2-40B4-BE49-F238E27FC236}">
                <a16:creationId xmlns:a16="http://schemas.microsoft.com/office/drawing/2014/main" id="{51F1270C-3238-4BFA-9FBC-149638980B26}"/>
              </a:ext>
            </a:extLst>
          </p:cNvPr>
          <p:cNvGraphicFramePr>
            <a:graphicFrameLocks noChangeAspect="1"/>
          </p:cNvGraphicFramePr>
          <p:nvPr/>
        </p:nvGraphicFramePr>
        <p:xfrm>
          <a:off x="3687255" y="2855292"/>
          <a:ext cx="2821850" cy="539921"/>
        </p:xfrm>
        <a:graphic>
          <a:graphicData uri="http://schemas.openxmlformats.org/presentationml/2006/ole">
            <mc:AlternateContent xmlns:mc="http://schemas.openxmlformats.org/markup-compatibility/2006">
              <mc:Choice xmlns:v="urn:schemas-microsoft-com:vml" Requires="v">
                <p:oleObj spid="_x0000_s1995809" name="Equation" r:id="rId5" imgW="3517560" imgH="672840" progId="Equation.DSMT4">
                  <p:embed/>
                </p:oleObj>
              </mc:Choice>
              <mc:Fallback>
                <p:oleObj name="Equation" r:id="rId5" imgW="3517560" imgH="672840" progId="Equation.DSMT4">
                  <p:embed/>
                  <p:pic>
                    <p:nvPicPr>
                      <p:cNvPr id="25" name="Object 24" descr="equals integral of start expression integral of start expression radical x left parenthesis 1 + y squared right parenthesis d y d x end expression from 0 to 1 minus x end expression from 0 to 1">
                        <a:extLst>
                          <a:ext uri="{FF2B5EF4-FFF2-40B4-BE49-F238E27FC236}">
                            <a16:creationId xmlns:a16="http://schemas.microsoft.com/office/drawing/2014/main" id="{51F1270C-3238-4BFA-9FBC-149638980B26}"/>
                          </a:ext>
                        </a:extLst>
                      </p:cNvPr>
                      <p:cNvPicPr/>
                      <p:nvPr/>
                    </p:nvPicPr>
                    <p:blipFill>
                      <a:blip r:embed="rId6"/>
                      <a:stretch>
                        <a:fillRect/>
                      </a:stretch>
                    </p:blipFill>
                    <p:spPr>
                      <a:xfrm>
                        <a:off x="3687255" y="2855292"/>
                        <a:ext cx="2821850" cy="539921"/>
                      </a:xfrm>
                      <a:prstGeom prst="rect">
                        <a:avLst/>
                      </a:prstGeom>
                    </p:spPr>
                  </p:pic>
                </p:oleObj>
              </mc:Fallback>
            </mc:AlternateContent>
          </a:graphicData>
        </a:graphic>
      </p:graphicFrame>
      <p:graphicFrame>
        <p:nvGraphicFramePr>
          <p:cNvPr id="26" name="Object 25" descr="equals integral of start expression radical x left bracket left parenthesis 1 minus x right parenthesis + 1 third, left parenthesis 1 minus x right parenthesis cubed right bracket d x end expression from 0 to 1&#10;">
            <a:extLst>
              <a:ext uri="{FF2B5EF4-FFF2-40B4-BE49-F238E27FC236}">
                <a16:creationId xmlns:a16="http://schemas.microsoft.com/office/drawing/2014/main" id="{1BEABAFC-C6B1-4BC8-93E7-D25B83A16E6C}"/>
              </a:ext>
            </a:extLst>
          </p:cNvPr>
          <p:cNvGraphicFramePr>
            <a:graphicFrameLocks noChangeAspect="1"/>
          </p:cNvGraphicFramePr>
          <p:nvPr/>
        </p:nvGraphicFramePr>
        <p:xfrm>
          <a:off x="3687255" y="3435608"/>
          <a:ext cx="3368833" cy="706044"/>
        </p:xfrm>
        <a:graphic>
          <a:graphicData uri="http://schemas.openxmlformats.org/presentationml/2006/ole">
            <mc:AlternateContent xmlns:mc="http://schemas.openxmlformats.org/markup-compatibility/2006">
              <mc:Choice xmlns:v="urn:schemas-microsoft-com:vml" Requires="v">
                <p:oleObj spid="_x0000_s1995810" name="Equation" r:id="rId7" imgW="4241520" imgH="888840" progId="Equation.DSMT4">
                  <p:embed/>
                </p:oleObj>
              </mc:Choice>
              <mc:Fallback>
                <p:oleObj name="Equation" r:id="rId7" imgW="4241520" imgH="888840" progId="Equation.DSMT4">
                  <p:embed/>
                  <p:pic>
                    <p:nvPicPr>
                      <p:cNvPr id="26" name="Object 25" descr="equals integral of start expression radical x left bracket left parenthesis 1 minus x right parenthesis + 1 third, left parenthesis 1 minus x right parenthesis cubed right bracket d x end expression from 0 to 1&#10;">
                        <a:extLst>
                          <a:ext uri="{FF2B5EF4-FFF2-40B4-BE49-F238E27FC236}">
                            <a16:creationId xmlns:a16="http://schemas.microsoft.com/office/drawing/2014/main" id="{1BEABAFC-C6B1-4BC8-93E7-D25B83A16E6C}"/>
                          </a:ext>
                        </a:extLst>
                      </p:cNvPr>
                      <p:cNvPicPr/>
                      <p:nvPr/>
                    </p:nvPicPr>
                    <p:blipFill>
                      <a:blip r:embed="rId8"/>
                      <a:stretch>
                        <a:fillRect/>
                      </a:stretch>
                    </p:blipFill>
                    <p:spPr>
                      <a:xfrm>
                        <a:off x="3687255" y="3435608"/>
                        <a:ext cx="3368833" cy="706044"/>
                      </a:xfrm>
                      <a:prstGeom prst="rect">
                        <a:avLst/>
                      </a:prstGeom>
                    </p:spPr>
                  </p:pic>
                </p:oleObj>
              </mc:Fallback>
            </mc:AlternateContent>
          </a:graphicData>
        </a:graphic>
      </p:graphicFrame>
      <p:graphicFrame>
        <p:nvGraphicFramePr>
          <p:cNvPr id="27" name="Object 26" descr="equals integral of start expression left parenthesis 4 thirds, x to the 1 half power minus 2 x to the 3 halves power + x to the 5 halves power minus 1 third, x to the 7 halves power right parenthesis d x end expression from 0 to 1&#10;">
            <a:extLst>
              <a:ext uri="{FF2B5EF4-FFF2-40B4-BE49-F238E27FC236}">
                <a16:creationId xmlns:a16="http://schemas.microsoft.com/office/drawing/2014/main" id="{5A529F57-4824-437A-82F8-901561905DA2}"/>
              </a:ext>
            </a:extLst>
          </p:cNvPr>
          <p:cNvGraphicFramePr>
            <a:graphicFrameLocks noChangeAspect="1"/>
          </p:cNvGraphicFramePr>
          <p:nvPr/>
        </p:nvGraphicFramePr>
        <p:xfrm>
          <a:off x="3687255" y="4176269"/>
          <a:ext cx="3911085" cy="701989"/>
        </p:xfrm>
        <a:graphic>
          <a:graphicData uri="http://schemas.openxmlformats.org/presentationml/2006/ole">
            <mc:AlternateContent xmlns:mc="http://schemas.openxmlformats.org/markup-compatibility/2006">
              <mc:Choice xmlns:v="urn:schemas-microsoft-com:vml" Requires="v">
                <p:oleObj spid="_x0000_s1995811" name="Equation" r:id="rId9" imgW="4952880" imgH="888840" progId="Equation.DSMT4">
                  <p:embed/>
                </p:oleObj>
              </mc:Choice>
              <mc:Fallback>
                <p:oleObj name="Equation" r:id="rId9" imgW="4952880" imgH="888840" progId="Equation.DSMT4">
                  <p:embed/>
                  <p:pic>
                    <p:nvPicPr>
                      <p:cNvPr id="27" name="Object 26" descr="equals integral of start expression left parenthesis 4 thirds, x to the 1 half power minus 2 x to the 3 halves power + x to the 5 halves power minus 1 third, x to the 7 halves power right parenthesis d x end expression from 0 to 1&#10;">
                        <a:extLst>
                          <a:ext uri="{FF2B5EF4-FFF2-40B4-BE49-F238E27FC236}">
                            <a16:creationId xmlns:a16="http://schemas.microsoft.com/office/drawing/2014/main" id="{5A529F57-4824-437A-82F8-901561905DA2}"/>
                          </a:ext>
                        </a:extLst>
                      </p:cNvPr>
                      <p:cNvPicPr/>
                      <p:nvPr/>
                    </p:nvPicPr>
                    <p:blipFill>
                      <a:blip r:embed="rId10"/>
                      <a:stretch>
                        <a:fillRect/>
                      </a:stretch>
                    </p:blipFill>
                    <p:spPr>
                      <a:xfrm>
                        <a:off x="3687255" y="4176269"/>
                        <a:ext cx="3911085" cy="701989"/>
                      </a:xfrm>
                      <a:prstGeom prst="rect">
                        <a:avLst/>
                      </a:prstGeom>
                    </p:spPr>
                  </p:pic>
                </p:oleObj>
              </mc:Fallback>
            </mc:AlternateContent>
          </a:graphicData>
        </a:graphic>
      </p:graphicFrame>
      <p:graphicFrame>
        <p:nvGraphicFramePr>
          <p:cNvPr id="28" name="Object 27" descr="equals left bracket 8 ninths, x to the 3 halves power minus 4 fifths, x to the 5 halves power + 2 sevenths, x to the 7 halves power minus 2 Twenty sevenths, x to the 9 halves power right bracket from 0 to 1&#10;">
            <a:extLst>
              <a:ext uri="{FF2B5EF4-FFF2-40B4-BE49-F238E27FC236}">
                <a16:creationId xmlns:a16="http://schemas.microsoft.com/office/drawing/2014/main" id="{1365767B-F895-4AC3-8810-200D731A5738}"/>
              </a:ext>
            </a:extLst>
          </p:cNvPr>
          <p:cNvGraphicFramePr>
            <a:graphicFrameLocks noChangeAspect="1"/>
          </p:cNvGraphicFramePr>
          <p:nvPr/>
        </p:nvGraphicFramePr>
        <p:xfrm>
          <a:off x="3687255" y="4920830"/>
          <a:ext cx="3794696" cy="747142"/>
        </p:xfrm>
        <a:graphic>
          <a:graphicData uri="http://schemas.openxmlformats.org/presentationml/2006/ole">
            <mc:AlternateContent xmlns:mc="http://schemas.openxmlformats.org/markup-compatibility/2006">
              <mc:Choice xmlns:v="urn:schemas-microsoft-com:vml" Requires="v">
                <p:oleObj spid="_x0000_s1995812" name="Equation" r:id="rId11" imgW="4902120" imgH="965160" progId="Equation.DSMT4">
                  <p:embed/>
                </p:oleObj>
              </mc:Choice>
              <mc:Fallback>
                <p:oleObj name="Equation" r:id="rId11" imgW="4902120" imgH="965160" progId="Equation.DSMT4">
                  <p:embed/>
                  <p:pic>
                    <p:nvPicPr>
                      <p:cNvPr id="28" name="Object 27" descr="equals left bracket 8 ninths, x to the 3 halves power minus 4 fifths, x to the 5 halves power + 2 sevenths, x to the 7 halves power minus 2 Twenty sevenths, x to the 9 halves power right bracket from 0 to 1&#10;">
                        <a:extLst>
                          <a:ext uri="{FF2B5EF4-FFF2-40B4-BE49-F238E27FC236}">
                            <a16:creationId xmlns:a16="http://schemas.microsoft.com/office/drawing/2014/main" id="{1365767B-F895-4AC3-8810-200D731A5738}"/>
                          </a:ext>
                        </a:extLst>
                      </p:cNvPr>
                      <p:cNvPicPr/>
                      <p:nvPr/>
                    </p:nvPicPr>
                    <p:blipFill>
                      <a:blip r:embed="rId12"/>
                      <a:stretch>
                        <a:fillRect/>
                      </a:stretch>
                    </p:blipFill>
                    <p:spPr>
                      <a:xfrm>
                        <a:off x="3687255" y="4920830"/>
                        <a:ext cx="3794696" cy="747142"/>
                      </a:xfrm>
                      <a:prstGeom prst="rect">
                        <a:avLst/>
                      </a:prstGeom>
                    </p:spPr>
                  </p:pic>
                </p:oleObj>
              </mc:Fallback>
            </mc:AlternateContent>
          </a:graphicData>
        </a:graphic>
      </p:graphicFrame>
      <p:graphicFrame>
        <p:nvGraphicFramePr>
          <p:cNvPr id="29" name="Object 28" descr="equals 8 ninths minus 4 fifths + 2 sevenths minus 2 20 sevenths = start fraction 284 over 945 end fraction approximately equals 0.30.&#10;">
            <a:extLst>
              <a:ext uri="{FF2B5EF4-FFF2-40B4-BE49-F238E27FC236}">
                <a16:creationId xmlns:a16="http://schemas.microsoft.com/office/drawing/2014/main" id="{4FC81594-7E09-4487-8FB3-EEFFEF9BA717}"/>
              </a:ext>
            </a:extLst>
          </p:cNvPr>
          <p:cNvGraphicFramePr>
            <a:graphicFrameLocks noChangeAspect="1"/>
          </p:cNvGraphicFramePr>
          <p:nvPr/>
        </p:nvGraphicFramePr>
        <p:xfrm>
          <a:off x="3687255" y="5710544"/>
          <a:ext cx="3206011" cy="620211"/>
        </p:xfrm>
        <a:graphic>
          <a:graphicData uri="http://schemas.openxmlformats.org/presentationml/2006/ole">
            <mc:AlternateContent xmlns:mc="http://schemas.openxmlformats.org/markup-compatibility/2006">
              <mc:Choice xmlns:v="urn:schemas-microsoft-com:vml" Requires="v">
                <p:oleObj spid="_x0000_s1995813" name="Equation" r:id="rId13" imgW="4267080" imgH="825480" progId="Equation.DSMT4">
                  <p:embed/>
                </p:oleObj>
              </mc:Choice>
              <mc:Fallback>
                <p:oleObj name="Equation" r:id="rId13" imgW="4267080" imgH="825480" progId="Equation.DSMT4">
                  <p:embed/>
                  <p:pic>
                    <p:nvPicPr>
                      <p:cNvPr id="29" name="Object 28" descr="equals 8 ninths minus 4 fifths + 2 sevenths minus 2 20 sevenths = start fraction 284 over 945 end fraction approximately equals 0.30.&#10;">
                        <a:extLst>
                          <a:ext uri="{FF2B5EF4-FFF2-40B4-BE49-F238E27FC236}">
                            <a16:creationId xmlns:a16="http://schemas.microsoft.com/office/drawing/2014/main" id="{4FC81594-7E09-4487-8FB3-EEFFEF9BA717}"/>
                          </a:ext>
                        </a:extLst>
                      </p:cNvPr>
                      <p:cNvPicPr/>
                      <p:nvPr/>
                    </p:nvPicPr>
                    <p:blipFill>
                      <a:blip r:embed="rId14"/>
                      <a:stretch>
                        <a:fillRect/>
                      </a:stretch>
                    </p:blipFill>
                    <p:spPr>
                      <a:xfrm>
                        <a:off x="3687255" y="5710544"/>
                        <a:ext cx="3206011" cy="620211"/>
                      </a:xfrm>
                      <a:prstGeom prst="rect">
                        <a:avLst/>
                      </a:prstGeom>
                    </p:spPr>
                  </p:pic>
                </p:oleObj>
              </mc:Fallback>
            </mc:AlternateContent>
          </a:graphicData>
        </a:graphic>
      </p:graphicFrame>
    </p:spTree>
    <p:extLst>
      <p:ext uri="{BB962C8B-B14F-4D97-AF65-F5344CB8AC3E}">
        <p14:creationId xmlns:p14="http://schemas.microsoft.com/office/powerpoint/2010/main" val="237747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Orientation of a Surface </a:t>
            </a:r>
            <a:r>
              <a:rPr lang="en-IN" sz="2000" b="0" dirty="0"/>
              <a:t>(1 of 2)</a:t>
            </a:r>
          </a:p>
        </p:txBody>
      </p:sp>
      <p:pic>
        <p:nvPicPr>
          <p:cNvPr id="6" name="Content Placeholder 5" descr="Two illustrations a and b depict two spheres. The first sphere, a, has arrows pointing in outward direction. The second sphere, b, has arrows pointing in inward direction.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2684" y="1622395"/>
            <a:ext cx="4938633" cy="3102005"/>
          </a:xfrm>
        </p:spPr>
      </p:pic>
      <p:sp>
        <p:nvSpPr>
          <p:cNvPr id="5" name="Content Placeholder 4"/>
          <p:cNvSpPr>
            <a:spLocks noGrp="1"/>
          </p:cNvSpPr>
          <p:nvPr>
            <p:ph idx="13"/>
          </p:nvPr>
        </p:nvSpPr>
        <p:spPr>
          <a:xfrm>
            <a:off x="457200" y="4876800"/>
            <a:ext cx="7848600" cy="1371600"/>
          </a:xfrm>
        </p:spPr>
        <p:txBody>
          <a:bodyPr/>
          <a:lstStyle/>
          <a:p>
            <a:pPr marL="0" indent="0">
              <a:buNone/>
            </a:pPr>
            <a:r>
              <a:rPr lang="en-IN" dirty="0"/>
              <a:t>An outward-pointing vector field (a) and an inward-pointing vector field (b) give the two possible orientations of a sphere.</a:t>
            </a:r>
          </a:p>
        </p:txBody>
      </p:sp>
    </p:spTree>
    <p:extLst>
      <p:ext uri="{BB962C8B-B14F-4D97-AF65-F5344CB8AC3E}">
        <p14:creationId xmlns:p14="http://schemas.microsoft.com/office/powerpoint/2010/main" val="215165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Orientation of a Surface </a:t>
            </a:r>
            <a:r>
              <a:rPr lang="en-IN" sz="2000" b="0" dirty="0"/>
              <a:t>(2 of 2)</a:t>
            </a:r>
            <a:endParaRPr lang="en-IN" dirty="0"/>
          </a:p>
        </p:txBody>
      </p:sp>
      <p:pic>
        <p:nvPicPr>
          <p:cNvPr id="6" name="Content Placeholder 5" descr="An illustration of a horizontal rectangular strip of paper with vertices a, b, c, and d. The rectangular band is twisted to make a Mobius band. The ends, a meets c and d meets b. The twisting is completed at the start and the finish poin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618595"/>
            <a:ext cx="3515636" cy="2233762"/>
          </a:xfrm>
        </p:spPr>
      </p:pic>
      <p:sp>
        <p:nvSpPr>
          <p:cNvPr id="5" name="Content Placeholder 4"/>
          <p:cNvSpPr>
            <a:spLocks noGrp="1"/>
          </p:cNvSpPr>
          <p:nvPr>
            <p:ph idx="13"/>
          </p:nvPr>
        </p:nvSpPr>
        <p:spPr>
          <a:xfrm>
            <a:off x="457200" y="3962400"/>
            <a:ext cx="8229600" cy="2209800"/>
          </a:xfrm>
        </p:spPr>
        <p:txBody>
          <a:bodyPr/>
          <a:lstStyle/>
          <a:p>
            <a:pPr marL="0" indent="0">
              <a:buNone/>
            </a:pPr>
            <a:r>
              <a:rPr lang="en-IN" dirty="0"/>
              <a:t>To make a </a:t>
            </a:r>
            <a:r>
              <a:rPr lang="en-IN" dirty="0" err="1"/>
              <a:t>Möbius</a:t>
            </a:r>
            <a:r>
              <a:rPr lang="en-IN" dirty="0"/>
              <a:t> band, take a rectangular strip of paper </a:t>
            </a:r>
            <a:r>
              <a:rPr lang="en-IN" i="1" dirty="0"/>
              <a:t>a</a:t>
            </a:r>
            <a:r>
              <a:rPr lang="en-IN" sz="100" i="1" dirty="0"/>
              <a:t> </a:t>
            </a:r>
            <a:r>
              <a:rPr lang="en-IN" i="1" dirty="0"/>
              <a:t>b</a:t>
            </a:r>
            <a:r>
              <a:rPr lang="en-IN" sz="100" i="1" dirty="0"/>
              <a:t> </a:t>
            </a:r>
            <a:r>
              <a:rPr lang="en-IN" i="1" dirty="0"/>
              <a:t>c</a:t>
            </a:r>
            <a:r>
              <a:rPr lang="en-IN" sz="100" i="1" dirty="0"/>
              <a:t> </a:t>
            </a:r>
            <a:r>
              <a:rPr lang="en-IN" i="1" dirty="0"/>
              <a:t>d</a:t>
            </a:r>
            <a:r>
              <a:rPr lang="en-IN" dirty="0"/>
              <a:t>, give the end </a:t>
            </a:r>
            <a:r>
              <a:rPr lang="en-IN" i="1" dirty="0"/>
              <a:t>b</a:t>
            </a:r>
            <a:r>
              <a:rPr lang="en-IN" sz="100" i="1" dirty="0"/>
              <a:t> </a:t>
            </a:r>
            <a:r>
              <a:rPr lang="en-IN" i="1" dirty="0"/>
              <a:t>c </a:t>
            </a:r>
            <a:r>
              <a:rPr lang="en-IN" dirty="0"/>
              <a:t>a single twist, and paste the ends of the strip together to match </a:t>
            </a:r>
            <a:r>
              <a:rPr lang="en-IN" i="1" dirty="0"/>
              <a:t>a </a:t>
            </a:r>
            <a:r>
              <a:rPr lang="en-IN" dirty="0"/>
              <a:t>with </a:t>
            </a:r>
            <a:r>
              <a:rPr lang="en-IN" i="1" dirty="0"/>
              <a:t>c </a:t>
            </a:r>
            <a:r>
              <a:rPr lang="en-IN" dirty="0"/>
              <a:t>and </a:t>
            </a:r>
            <a:r>
              <a:rPr lang="en-IN" i="1" dirty="0"/>
              <a:t>b </a:t>
            </a:r>
            <a:r>
              <a:rPr lang="en-IN" dirty="0"/>
              <a:t>with </a:t>
            </a:r>
            <a:r>
              <a:rPr lang="en-IN" i="1" dirty="0"/>
              <a:t>d</a:t>
            </a:r>
            <a:r>
              <a:rPr lang="en-IN" dirty="0"/>
              <a:t>. The </a:t>
            </a:r>
            <a:r>
              <a:rPr lang="en-IN" dirty="0" err="1"/>
              <a:t>Möbius</a:t>
            </a:r>
            <a:r>
              <a:rPr lang="en-IN" dirty="0"/>
              <a:t> band is a </a:t>
            </a:r>
            <a:r>
              <a:rPr lang="en-IN" dirty="0" err="1"/>
              <a:t>nonorientable</a:t>
            </a:r>
            <a:r>
              <a:rPr lang="en-IN" dirty="0"/>
              <a:t> or one-sided surface.</a:t>
            </a:r>
          </a:p>
        </p:txBody>
      </p:sp>
    </p:spTree>
    <p:extLst>
      <p:ext uri="{BB962C8B-B14F-4D97-AF65-F5344CB8AC3E}">
        <p14:creationId xmlns:p14="http://schemas.microsoft.com/office/powerpoint/2010/main" val="92700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Surface Integrals of Vector Fields</a:t>
            </a:r>
          </a:p>
        </p:txBody>
      </p:sp>
      <p:sp>
        <p:nvSpPr>
          <p:cNvPr id="3" name="Content Placeholder 2"/>
          <p:cNvSpPr>
            <a:spLocks noGrp="1"/>
          </p:cNvSpPr>
          <p:nvPr>
            <p:ph idx="4294967295"/>
          </p:nvPr>
        </p:nvSpPr>
        <p:spPr>
          <a:xfrm>
            <a:off x="457200" y="1600200"/>
            <a:ext cx="8229600" cy="2285999"/>
          </a:xfrm>
        </p:spPr>
        <p:txBody>
          <a:bodyPr/>
          <a:lstStyle/>
          <a:p>
            <a:pPr marL="0" indent="0">
              <a:buNone/>
            </a:pPr>
            <a:r>
              <a:rPr lang="en-IN" b="1" dirty="0"/>
              <a:t>Definition:</a:t>
            </a:r>
            <a:r>
              <a:rPr lang="en-IN" dirty="0"/>
              <a:t> Let </a:t>
            </a:r>
            <a:r>
              <a:rPr lang="en-IN" b="1" dirty="0"/>
              <a:t>F </a:t>
            </a:r>
            <a:r>
              <a:rPr lang="en-IN" dirty="0"/>
              <a:t>be a vector field in three-dimensional space with continuous components defined over a smooth surface </a:t>
            </a:r>
            <a:r>
              <a:rPr lang="en-IN" i="1" dirty="0"/>
              <a:t>S </a:t>
            </a:r>
            <a:r>
              <a:rPr lang="en-IN" dirty="0"/>
              <a:t>having a chosen field of normal unit vectors </a:t>
            </a:r>
            <a:r>
              <a:rPr lang="en-IN" b="1" dirty="0"/>
              <a:t>n </a:t>
            </a:r>
            <a:r>
              <a:rPr lang="en-IN" dirty="0"/>
              <a:t>orienting </a:t>
            </a:r>
            <a:r>
              <a:rPr lang="en-IN" i="1" dirty="0"/>
              <a:t>S</a:t>
            </a:r>
            <a:r>
              <a:rPr lang="en-IN" dirty="0"/>
              <a:t>. Then the </a:t>
            </a:r>
            <a:r>
              <a:rPr lang="en-IN" b="1" dirty="0"/>
              <a:t>surface integral of F over </a:t>
            </a:r>
            <a:r>
              <a:rPr lang="en-IN" b="1" i="1" dirty="0"/>
              <a:t>S </a:t>
            </a:r>
            <a:r>
              <a:rPr lang="en-IN" dirty="0"/>
              <a:t>is</a:t>
            </a:r>
          </a:p>
        </p:txBody>
      </p:sp>
      <p:graphicFrame>
        <p:nvGraphicFramePr>
          <p:cNvPr id="22" name="Object 21" descr="double integral of start expression F times n d sigma end expression over surface S">
            <a:extLst>
              <a:ext uri="{FF2B5EF4-FFF2-40B4-BE49-F238E27FC236}">
                <a16:creationId xmlns:a16="http://schemas.microsoft.com/office/drawing/2014/main" id="{9EF51431-61A1-46E4-8464-E6305CD91043}"/>
              </a:ext>
            </a:extLst>
          </p:cNvPr>
          <p:cNvGraphicFramePr>
            <a:graphicFrameLocks noChangeAspect="1"/>
          </p:cNvGraphicFramePr>
          <p:nvPr/>
        </p:nvGraphicFramePr>
        <p:xfrm>
          <a:off x="3790950" y="4038600"/>
          <a:ext cx="1562100" cy="787400"/>
        </p:xfrm>
        <a:graphic>
          <a:graphicData uri="http://schemas.openxmlformats.org/presentationml/2006/ole">
            <mc:AlternateContent xmlns:mc="http://schemas.openxmlformats.org/markup-compatibility/2006">
              <mc:Choice xmlns:v="urn:schemas-microsoft-com:vml" Requires="v">
                <p:oleObj spid="_x0000_s1996807" name="Equation" r:id="rId3" imgW="1562040" imgH="787320" progId="Equation.DSMT4">
                  <p:embed/>
                </p:oleObj>
              </mc:Choice>
              <mc:Fallback>
                <p:oleObj name="Equation" r:id="rId3" imgW="1562040" imgH="787320" progId="Equation.DSMT4">
                  <p:embed/>
                  <p:pic>
                    <p:nvPicPr>
                      <p:cNvPr id="22" name="Object 21" descr="double integral of start expression F times n d sigma end expression over surface S">
                        <a:extLst>
                          <a:ext uri="{FF2B5EF4-FFF2-40B4-BE49-F238E27FC236}">
                            <a16:creationId xmlns:a16="http://schemas.microsoft.com/office/drawing/2014/main" id="{9EF51431-61A1-46E4-8464-E6305CD91043}"/>
                          </a:ext>
                        </a:extLst>
                      </p:cNvPr>
                      <p:cNvPicPr/>
                      <p:nvPr/>
                    </p:nvPicPr>
                    <p:blipFill>
                      <a:blip r:embed="rId4"/>
                      <a:stretch>
                        <a:fillRect/>
                      </a:stretch>
                    </p:blipFill>
                    <p:spPr>
                      <a:xfrm>
                        <a:off x="3790950" y="4038600"/>
                        <a:ext cx="1562100" cy="787400"/>
                      </a:xfrm>
                      <a:prstGeom prst="rect">
                        <a:avLst/>
                      </a:prstGeom>
                    </p:spPr>
                  </p:pic>
                </p:oleObj>
              </mc:Fallback>
            </mc:AlternateContent>
          </a:graphicData>
        </a:graphic>
      </p:graphicFrame>
      <p:sp>
        <p:nvSpPr>
          <p:cNvPr id="24" name="Content Placeholder 23"/>
          <p:cNvSpPr>
            <a:spLocks noGrp="1"/>
          </p:cNvSpPr>
          <p:nvPr>
            <p:ph idx="4294967295"/>
          </p:nvPr>
        </p:nvSpPr>
        <p:spPr>
          <a:xfrm>
            <a:off x="457200" y="5025570"/>
            <a:ext cx="7924800" cy="994229"/>
          </a:xfrm>
        </p:spPr>
        <p:txBody>
          <a:bodyPr/>
          <a:lstStyle/>
          <a:p>
            <a:pPr marL="0" indent="0">
              <a:buNone/>
            </a:pPr>
            <a:r>
              <a:rPr lang="en-IN" dirty="0"/>
              <a:t>This integral is also called the </a:t>
            </a:r>
            <a:r>
              <a:rPr lang="en-IN" b="1" dirty="0"/>
              <a:t>flux </a:t>
            </a:r>
            <a:r>
              <a:rPr lang="en-IN" dirty="0"/>
              <a:t>of the vector field </a:t>
            </a:r>
            <a:r>
              <a:rPr lang="en-IN" b="1" dirty="0"/>
              <a:t>F </a:t>
            </a:r>
            <a:r>
              <a:rPr lang="en-IN" dirty="0"/>
              <a:t>across </a:t>
            </a:r>
            <a:r>
              <a:rPr lang="en-IN" i="1" dirty="0"/>
              <a:t>S</a:t>
            </a:r>
            <a:r>
              <a:rPr lang="en-IN" dirty="0"/>
              <a:t>.</a:t>
            </a:r>
          </a:p>
        </p:txBody>
      </p:sp>
    </p:spTree>
    <p:extLst>
      <p:ext uri="{BB962C8B-B14F-4D97-AF65-F5344CB8AC3E}">
        <p14:creationId xmlns:p14="http://schemas.microsoft.com/office/powerpoint/2010/main" val="411026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16.6 </a:t>
            </a:r>
            <a:r>
              <a:rPr lang="en-IN" dirty="0"/>
              <a:t>Surface Integrals</a:t>
            </a:r>
          </a:p>
        </p:txBody>
      </p:sp>
    </p:spTree>
    <p:extLst>
      <p:ext uri="{BB962C8B-B14F-4D97-AF65-F5344CB8AC3E}">
        <p14:creationId xmlns:p14="http://schemas.microsoft.com/office/powerpoint/2010/main" val="2729032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Parametrized Surface </a:t>
            </a:r>
            <a:r>
              <a:rPr lang="en-IN" sz="2000" b="0" dirty="0"/>
              <a:t>(1 of 4)</a:t>
            </a:r>
          </a:p>
        </p:txBody>
      </p:sp>
      <p:pic>
        <p:nvPicPr>
          <p:cNvPr id="6" name="Content Placeholder 5" descr="A graph plots surface of a parabolic cylinder for y = x squared. The projection of the surface in the direction, n, displays a rectangle with vertices (1, 0, 4), (1, 0, 0), (0, 0, 0), and (0, 0, 4).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6287" y="1600200"/>
            <a:ext cx="2611426" cy="3637344"/>
          </a:xfrm>
        </p:spPr>
      </p:pic>
      <p:sp>
        <p:nvSpPr>
          <p:cNvPr id="5" name="Content Placeholder 4"/>
          <p:cNvSpPr>
            <a:spLocks noGrp="1"/>
          </p:cNvSpPr>
          <p:nvPr>
            <p:ph idx="13"/>
          </p:nvPr>
        </p:nvSpPr>
        <p:spPr>
          <a:xfrm>
            <a:off x="457200" y="5334000"/>
            <a:ext cx="8229600" cy="838200"/>
          </a:xfrm>
        </p:spPr>
        <p:txBody>
          <a:bodyPr/>
          <a:lstStyle/>
          <a:p>
            <a:pPr marL="0" indent="0">
              <a:buNone/>
            </a:pPr>
            <a:r>
              <a:rPr lang="en-IN" dirty="0"/>
              <a:t>Finding the flux through the surface of a parabolic cylinder.</a:t>
            </a:r>
          </a:p>
        </p:txBody>
      </p:sp>
    </p:spTree>
    <p:extLst>
      <p:ext uri="{BB962C8B-B14F-4D97-AF65-F5344CB8AC3E}">
        <p14:creationId xmlns:p14="http://schemas.microsoft.com/office/powerpoint/2010/main" val="109176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Parametrized Surface </a:t>
            </a:r>
            <a:r>
              <a:rPr lang="en-IN" sz="2000" b="0" dirty="0"/>
              <a:t>(2 of 4)</a:t>
            </a:r>
            <a:endParaRPr lang="en-IN" sz="3400" dirty="0"/>
          </a:p>
        </p:txBody>
      </p:sp>
      <p:sp>
        <p:nvSpPr>
          <p:cNvPr id="3" name="Content Placeholder 2"/>
          <p:cNvSpPr>
            <a:spLocks noGrp="1"/>
          </p:cNvSpPr>
          <p:nvPr>
            <p:ph idx="4294967295"/>
          </p:nvPr>
        </p:nvSpPr>
        <p:spPr>
          <a:xfrm>
            <a:off x="457200" y="1600200"/>
            <a:ext cx="3886200" cy="457199"/>
          </a:xfrm>
        </p:spPr>
        <p:txBody>
          <a:bodyPr/>
          <a:lstStyle/>
          <a:p>
            <a:pPr marL="0" indent="0">
              <a:buNone/>
            </a:pPr>
            <a:r>
              <a:rPr lang="en-IN" sz="2600" b="1" dirty="0"/>
              <a:t>Example:</a:t>
            </a:r>
            <a:r>
              <a:rPr lang="en-IN" sz="2600" dirty="0"/>
              <a:t> Find the flux of</a:t>
            </a:r>
          </a:p>
        </p:txBody>
      </p:sp>
      <p:graphicFrame>
        <p:nvGraphicFramePr>
          <p:cNvPr id="22" name="Object 21" descr="F = y z i + x j minus z squared k">
            <a:extLst>
              <a:ext uri="{FF2B5EF4-FFF2-40B4-BE49-F238E27FC236}">
                <a16:creationId xmlns:a16="http://schemas.microsoft.com/office/drawing/2014/main" id="{431A2F4B-4347-4285-A94D-B4403602AA06}"/>
              </a:ext>
            </a:extLst>
          </p:cNvPr>
          <p:cNvGraphicFramePr>
            <a:graphicFrameLocks noChangeAspect="1"/>
          </p:cNvGraphicFramePr>
          <p:nvPr/>
        </p:nvGraphicFramePr>
        <p:xfrm>
          <a:off x="4474534" y="1581522"/>
          <a:ext cx="2428320" cy="443753"/>
        </p:xfrm>
        <a:graphic>
          <a:graphicData uri="http://schemas.openxmlformats.org/presentationml/2006/ole">
            <mc:AlternateContent xmlns:mc="http://schemas.openxmlformats.org/markup-compatibility/2006">
              <mc:Choice xmlns:v="urn:schemas-microsoft-com:vml" Requires="v">
                <p:oleObj spid="_x0000_s1997851" name="Equation" r:id="rId3" imgW="2501640" imgH="457200" progId="Equation.DSMT4">
                  <p:embed/>
                </p:oleObj>
              </mc:Choice>
              <mc:Fallback>
                <p:oleObj name="Equation" r:id="rId3" imgW="2501640" imgH="457200" progId="Equation.DSMT4">
                  <p:embed/>
                  <p:pic>
                    <p:nvPicPr>
                      <p:cNvPr id="22" name="Object 21" descr="F = y z i + x j minus z squared k">
                        <a:extLst>
                          <a:ext uri="{FF2B5EF4-FFF2-40B4-BE49-F238E27FC236}">
                            <a16:creationId xmlns:a16="http://schemas.microsoft.com/office/drawing/2014/main" id="{431A2F4B-4347-4285-A94D-B4403602AA06}"/>
                          </a:ext>
                        </a:extLst>
                      </p:cNvPr>
                      <p:cNvPicPr/>
                      <p:nvPr/>
                    </p:nvPicPr>
                    <p:blipFill>
                      <a:blip r:embed="rId4"/>
                      <a:stretch>
                        <a:fillRect/>
                      </a:stretch>
                    </p:blipFill>
                    <p:spPr>
                      <a:xfrm>
                        <a:off x="4474534" y="1581522"/>
                        <a:ext cx="2428320" cy="443753"/>
                      </a:xfrm>
                      <a:prstGeom prst="rect">
                        <a:avLst/>
                      </a:prstGeom>
                    </p:spPr>
                  </p:pic>
                </p:oleObj>
              </mc:Fallback>
            </mc:AlternateContent>
          </a:graphicData>
        </a:graphic>
      </p:graphicFrame>
      <p:sp>
        <p:nvSpPr>
          <p:cNvPr id="24" name="Content Placeholder 23"/>
          <p:cNvSpPr>
            <a:spLocks noGrp="1"/>
          </p:cNvSpPr>
          <p:nvPr>
            <p:ph idx="4294967295"/>
          </p:nvPr>
        </p:nvSpPr>
        <p:spPr>
          <a:xfrm>
            <a:off x="7033988" y="1585686"/>
            <a:ext cx="1295400" cy="457200"/>
          </a:xfrm>
        </p:spPr>
        <p:txBody>
          <a:bodyPr/>
          <a:lstStyle/>
          <a:p>
            <a:pPr marL="0" indent="0">
              <a:buNone/>
            </a:pPr>
            <a:r>
              <a:rPr lang="en-IN" sz="2600" dirty="0"/>
              <a:t>through</a:t>
            </a:r>
          </a:p>
        </p:txBody>
      </p:sp>
      <p:sp>
        <p:nvSpPr>
          <p:cNvPr id="26" name="Content Placeholder 25"/>
          <p:cNvSpPr>
            <a:spLocks noGrp="1"/>
          </p:cNvSpPr>
          <p:nvPr>
            <p:ph idx="4294967295"/>
          </p:nvPr>
        </p:nvSpPr>
        <p:spPr>
          <a:xfrm>
            <a:off x="468086" y="2114710"/>
            <a:ext cx="3276600" cy="460474"/>
          </a:xfrm>
        </p:spPr>
        <p:txBody>
          <a:bodyPr/>
          <a:lstStyle/>
          <a:p>
            <a:pPr marL="0" indent="0">
              <a:buNone/>
            </a:pPr>
            <a:r>
              <a:rPr lang="en-IN" sz="2600" dirty="0"/>
              <a:t>the parabolic cylinder</a:t>
            </a:r>
          </a:p>
        </p:txBody>
      </p:sp>
      <p:graphicFrame>
        <p:nvGraphicFramePr>
          <p:cNvPr id="27" name="Object 26" descr="y = x squared, 0 is less than or equal to x and x is less than or equal to 1, 0 is less than or equal to z and z is less than or equal to 4,">
            <a:extLst>
              <a:ext uri="{FF2B5EF4-FFF2-40B4-BE49-F238E27FC236}">
                <a16:creationId xmlns:a16="http://schemas.microsoft.com/office/drawing/2014/main" id="{900AC224-4909-4832-882A-236A5023047C}"/>
              </a:ext>
            </a:extLst>
          </p:cNvPr>
          <p:cNvGraphicFramePr>
            <a:graphicFrameLocks noChangeAspect="1"/>
          </p:cNvGraphicFramePr>
          <p:nvPr/>
        </p:nvGraphicFramePr>
        <p:xfrm>
          <a:off x="3806749" y="2090187"/>
          <a:ext cx="3647779" cy="448191"/>
        </p:xfrm>
        <a:graphic>
          <a:graphicData uri="http://schemas.openxmlformats.org/presentationml/2006/ole">
            <mc:AlternateContent xmlns:mc="http://schemas.openxmlformats.org/markup-compatibility/2006">
              <mc:Choice xmlns:v="urn:schemas-microsoft-com:vml" Requires="v">
                <p:oleObj spid="_x0000_s1997852" name="Equation" r:id="rId5" imgW="3720960" imgH="457200" progId="Equation.DSMT4">
                  <p:embed/>
                </p:oleObj>
              </mc:Choice>
              <mc:Fallback>
                <p:oleObj name="Equation" r:id="rId5" imgW="3720960" imgH="457200" progId="Equation.DSMT4">
                  <p:embed/>
                  <p:pic>
                    <p:nvPicPr>
                      <p:cNvPr id="27" name="Object 26" descr="y = x squared, 0 is less than or equal to x and x is less than or equal to 1, 0 is less than or equal to z and z is less than or equal to 4,">
                        <a:extLst>
                          <a:ext uri="{FF2B5EF4-FFF2-40B4-BE49-F238E27FC236}">
                            <a16:creationId xmlns:a16="http://schemas.microsoft.com/office/drawing/2014/main" id="{900AC224-4909-4832-882A-236A5023047C}"/>
                          </a:ext>
                        </a:extLst>
                      </p:cNvPr>
                      <p:cNvPicPr/>
                      <p:nvPr/>
                    </p:nvPicPr>
                    <p:blipFill>
                      <a:blip r:embed="rId6"/>
                      <a:stretch>
                        <a:fillRect/>
                      </a:stretch>
                    </p:blipFill>
                    <p:spPr>
                      <a:xfrm>
                        <a:off x="3806749" y="2090187"/>
                        <a:ext cx="3647779" cy="448191"/>
                      </a:xfrm>
                      <a:prstGeom prst="rect">
                        <a:avLst/>
                      </a:prstGeom>
                    </p:spPr>
                  </p:pic>
                </p:oleObj>
              </mc:Fallback>
            </mc:AlternateContent>
          </a:graphicData>
        </a:graphic>
      </p:graphicFrame>
      <p:sp>
        <p:nvSpPr>
          <p:cNvPr id="29" name="Content Placeholder 28"/>
          <p:cNvSpPr>
            <a:spLocks noGrp="1"/>
          </p:cNvSpPr>
          <p:nvPr>
            <p:ph idx="4294967295"/>
          </p:nvPr>
        </p:nvSpPr>
        <p:spPr>
          <a:xfrm>
            <a:off x="7583717" y="2095692"/>
            <a:ext cx="997857" cy="457200"/>
          </a:xfrm>
        </p:spPr>
        <p:txBody>
          <a:bodyPr/>
          <a:lstStyle/>
          <a:p>
            <a:pPr marL="0" indent="0">
              <a:buNone/>
            </a:pPr>
            <a:r>
              <a:rPr lang="en-IN" sz="2600" dirty="0"/>
              <a:t>in the</a:t>
            </a:r>
          </a:p>
        </p:txBody>
      </p:sp>
      <p:sp>
        <p:nvSpPr>
          <p:cNvPr id="31" name="Content Placeholder 30"/>
          <p:cNvSpPr>
            <a:spLocks noGrp="1"/>
          </p:cNvSpPr>
          <p:nvPr>
            <p:ph idx="4294967295"/>
          </p:nvPr>
        </p:nvSpPr>
        <p:spPr>
          <a:xfrm>
            <a:off x="468086" y="2632319"/>
            <a:ext cx="2046514" cy="457200"/>
          </a:xfrm>
        </p:spPr>
        <p:txBody>
          <a:bodyPr/>
          <a:lstStyle/>
          <a:p>
            <a:pPr marL="0" indent="0">
              <a:buNone/>
            </a:pPr>
            <a:r>
              <a:rPr lang="en-IN" sz="2600" dirty="0"/>
              <a:t>direction </a:t>
            </a:r>
            <a:r>
              <a:rPr lang="en-IN" sz="2600" b="1" dirty="0"/>
              <a:t>n.</a:t>
            </a:r>
          </a:p>
        </p:txBody>
      </p:sp>
      <p:sp>
        <p:nvSpPr>
          <p:cNvPr id="33" name="Content Placeholder 32"/>
          <p:cNvSpPr>
            <a:spLocks noGrp="1"/>
          </p:cNvSpPr>
          <p:nvPr>
            <p:ph idx="4294967295"/>
          </p:nvPr>
        </p:nvSpPr>
        <p:spPr>
          <a:xfrm>
            <a:off x="468086" y="3130859"/>
            <a:ext cx="5170714" cy="438819"/>
          </a:xfrm>
        </p:spPr>
        <p:txBody>
          <a:bodyPr/>
          <a:lstStyle/>
          <a:p>
            <a:pPr marL="0" indent="0">
              <a:buNone/>
            </a:pPr>
            <a:r>
              <a:rPr lang="en-IN" sz="2600" b="1" dirty="0"/>
              <a:t>Solution:</a:t>
            </a:r>
            <a:r>
              <a:rPr lang="en-IN" sz="2600" dirty="0"/>
              <a:t> On the surface we have</a:t>
            </a:r>
          </a:p>
        </p:txBody>
      </p:sp>
      <p:graphicFrame>
        <p:nvGraphicFramePr>
          <p:cNvPr id="34" name="Object 33" descr="x = x, y = x squared,">
            <a:extLst>
              <a:ext uri="{FF2B5EF4-FFF2-40B4-BE49-F238E27FC236}">
                <a16:creationId xmlns:a16="http://schemas.microsoft.com/office/drawing/2014/main" id="{AB56A165-A45A-4D35-A739-5F7771A809F3}"/>
              </a:ext>
            </a:extLst>
          </p:cNvPr>
          <p:cNvGraphicFramePr>
            <a:graphicFrameLocks noChangeAspect="1"/>
          </p:cNvGraphicFramePr>
          <p:nvPr/>
        </p:nvGraphicFramePr>
        <p:xfrm>
          <a:off x="5716817" y="3112478"/>
          <a:ext cx="1866900" cy="457200"/>
        </p:xfrm>
        <a:graphic>
          <a:graphicData uri="http://schemas.openxmlformats.org/presentationml/2006/ole">
            <mc:AlternateContent xmlns:mc="http://schemas.openxmlformats.org/markup-compatibility/2006">
              <mc:Choice xmlns:v="urn:schemas-microsoft-com:vml" Requires="v">
                <p:oleObj spid="_x0000_s1997853" name="Equation" r:id="rId7" imgW="1866600" imgH="457200" progId="Equation.DSMT4">
                  <p:embed/>
                </p:oleObj>
              </mc:Choice>
              <mc:Fallback>
                <p:oleObj name="Equation" r:id="rId7" imgW="1866600" imgH="457200" progId="Equation.DSMT4">
                  <p:embed/>
                  <p:pic>
                    <p:nvPicPr>
                      <p:cNvPr id="34" name="Object 33" descr="x = x, y = x squared,">
                        <a:extLst>
                          <a:ext uri="{FF2B5EF4-FFF2-40B4-BE49-F238E27FC236}">
                            <a16:creationId xmlns:a16="http://schemas.microsoft.com/office/drawing/2014/main" id="{AB56A165-A45A-4D35-A739-5F7771A809F3}"/>
                          </a:ext>
                        </a:extLst>
                      </p:cNvPr>
                      <p:cNvPicPr/>
                      <p:nvPr/>
                    </p:nvPicPr>
                    <p:blipFill>
                      <a:blip r:embed="rId8"/>
                      <a:stretch>
                        <a:fillRect/>
                      </a:stretch>
                    </p:blipFill>
                    <p:spPr>
                      <a:xfrm>
                        <a:off x="5716817" y="3112478"/>
                        <a:ext cx="1866900" cy="457200"/>
                      </a:xfrm>
                      <a:prstGeom prst="rect">
                        <a:avLst/>
                      </a:prstGeom>
                    </p:spPr>
                  </p:pic>
                </p:oleObj>
              </mc:Fallback>
            </mc:AlternateContent>
          </a:graphicData>
        </a:graphic>
      </p:graphicFrame>
      <p:sp>
        <p:nvSpPr>
          <p:cNvPr id="36" name="Content Placeholder 35"/>
          <p:cNvSpPr>
            <a:spLocks noGrp="1"/>
          </p:cNvSpPr>
          <p:nvPr>
            <p:ph idx="4294967295"/>
          </p:nvPr>
        </p:nvSpPr>
        <p:spPr>
          <a:xfrm>
            <a:off x="468086" y="3632550"/>
            <a:ext cx="8218714" cy="467614"/>
          </a:xfrm>
        </p:spPr>
        <p:txBody>
          <a:bodyPr/>
          <a:lstStyle/>
          <a:p>
            <a:pPr marL="0" indent="0">
              <a:buNone/>
            </a:pPr>
            <a:r>
              <a:rPr lang="en-IN" sz="2600" dirty="0"/>
              <a:t>and </a:t>
            </a:r>
            <a:r>
              <a:rPr lang="en-IN" sz="2600" i="1" dirty="0"/>
              <a:t>z </a:t>
            </a:r>
            <a:r>
              <a:rPr lang="en-IN" sz="2600" dirty="0"/>
              <a:t>= </a:t>
            </a:r>
            <a:r>
              <a:rPr lang="en-IN" sz="2600" i="1" dirty="0"/>
              <a:t>z</a:t>
            </a:r>
            <a:r>
              <a:rPr lang="en-IN" sz="2600" dirty="0"/>
              <a:t>, so we automatically have the parametrization</a:t>
            </a:r>
          </a:p>
        </p:txBody>
      </p:sp>
      <p:graphicFrame>
        <p:nvGraphicFramePr>
          <p:cNvPr id="37" name="Object 36" descr="r left parenthesis x, z right parenthesis = x i + x squared j + z k, 0 is less than or equal to x and x is less than or equal to 1, 0 is less than or equal to z and z is less than or equal to 4.">
            <a:extLst>
              <a:ext uri="{FF2B5EF4-FFF2-40B4-BE49-F238E27FC236}">
                <a16:creationId xmlns:a16="http://schemas.microsoft.com/office/drawing/2014/main" id="{0F7C3A9D-BB15-4BFB-BA82-B0A0EAA7D8D4}"/>
              </a:ext>
            </a:extLst>
          </p:cNvPr>
          <p:cNvGraphicFramePr>
            <a:graphicFrameLocks noChangeAspect="1"/>
          </p:cNvGraphicFramePr>
          <p:nvPr/>
        </p:nvGraphicFramePr>
        <p:xfrm>
          <a:off x="468086" y="4161273"/>
          <a:ext cx="5546379" cy="459177"/>
        </p:xfrm>
        <a:graphic>
          <a:graphicData uri="http://schemas.openxmlformats.org/presentationml/2006/ole">
            <mc:AlternateContent xmlns:mc="http://schemas.openxmlformats.org/markup-compatibility/2006">
              <mc:Choice xmlns:v="urn:schemas-microsoft-com:vml" Requires="v">
                <p:oleObj spid="_x0000_s1997854" name="Equation" r:id="rId9" imgW="5829120" imgH="482400" progId="Equation.DSMT4">
                  <p:embed/>
                </p:oleObj>
              </mc:Choice>
              <mc:Fallback>
                <p:oleObj name="Equation" r:id="rId9" imgW="5829120" imgH="482400" progId="Equation.DSMT4">
                  <p:embed/>
                  <p:pic>
                    <p:nvPicPr>
                      <p:cNvPr id="37" name="Object 36" descr="r left parenthesis x, z right parenthesis = x i + x squared j + z k, 0 is less than or equal to x and x is less than or equal to 1, 0 is less than or equal to z and z is less than or equal to 4.">
                        <a:extLst>
                          <a:ext uri="{FF2B5EF4-FFF2-40B4-BE49-F238E27FC236}">
                            <a16:creationId xmlns:a16="http://schemas.microsoft.com/office/drawing/2014/main" id="{0F7C3A9D-BB15-4BFB-BA82-B0A0EAA7D8D4}"/>
                          </a:ext>
                        </a:extLst>
                      </p:cNvPr>
                      <p:cNvPicPr/>
                      <p:nvPr/>
                    </p:nvPicPr>
                    <p:blipFill>
                      <a:blip r:embed="rId10"/>
                      <a:stretch>
                        <a:fillRect/>
                      </a:stretch>
                    </p:blipFill>
                    <p:spPr>
                      <a:xfrm>
                        <a:off x="468086" y="4161273"/>
                        <a:ext cx="5546379" cy="459177"/>
                      </a:xfrm>
                      <a:prstGeom prst="rect">
                        <a:avLst/>
                      </a:prstGeom>
                    </p:spPr>
                  </p:pic>
                </p:oleObj>
              </mc:Fallback>
            </mc:AlternateContent>
          </a:graphicData>
        </a:graphic>
      </p:graphicFrame>
      <p:sp>
        <p:nvSpPr>
          <p:cNvPr id="39" name="Content Placeholder 38"/>
          <p:cNvSpPr>
            <a:spLocks noGrp="1"/>
          </p:cNvSpPr>
          <p:nvPr>
            <p:ph idx="4294967295"/>
          </p:nvPr>
        </p:nvSpPr>
        <p:spPr>
          <a:xfrm>
            <a:off x="6113639" y="4161273"/>
            <a:ext cx="1665514" cy="457200"/>
          </a:xfrm>
        </p:spPr>
        <p:txBody>
          <a:bodyPr/>
          <a:lstStyle/>
          <a:p>
            <a:pPr marL="0" indent="0">
              <a:buNone/>
            </a:pPr>
            <a:r>
              <a:rPr lang="en-IN" sz="2600" dirty="0"/>
              <a:t>The cross</a:t>
            </a:r>
          </a:p>
        </p:txBody>
      </p:sp>
      <p:sp>
        <p:nvSpPr>
          <p:cNvPr id="41" name="Content Placeholder 40"/>
          <p:cNvSpPr>
            <a:spLocks noGrp="1"/>
          </p:cNvSpPr>
          <p:nvPr>
            <p:ph idx="4294967295"/>
          </p:nvPr>
        </p:nvSpPr>
        <p:spPr>
          <a:xfrm>
            <a:off x="457200" y="4681459"/>
            <a:ext cx="4419600" cy="457200"/>
          </a:xfrm>
        </p:spPr>
        <p:txBody>
          <a:bodyPr/>
          <a:lstStyle/>
          <a:p>
            <a:pPr marL="0" indent="0">
              <a:buNone/>
            </a:pPr>
            <a:r>
              <a:rPr lang="en-IN" sz="2600" dirty="0"/>
              <a:t>product of tangent vectors is</a:t>
            </a:r>
          </a:p>
        </p:txBody>
      </p:sp>
      <p:graphicFrame>
        <p:nvGraphicFramePr>
          <p:cNvPr id="42" name="Object 41" descr="r sub x times r sub z = absolute value of start expression set of, i j k, 12 x 0, 0 0 1, end expression = 2 x i minus j.">
            <a:extLst>
              <a:ext uri="{FF2B5EF4-FFF2-40B4-BE49-F238E27FC236}">
                <a16:creationId xmlns:a16="http://schemas.microsoft.com/office/drawing/2014/main" id="{AC1C78DB-7AAE-425C-948F-2F965F41D7E8}"/>
              </a:ext>
            </a:extLst>
          </p:cNvPr>
          <p:cNvGraphicFramePr>
            <a:graphicFrameLocks noChangeAspect="1"/>
          </p:cNvGraphicFramePr>
          <p:nvPr/>
        </p:nvGraphicFramePr>
        <p:xfrm>
          <a:off x="3433213" y="5197863"/>
          <a:ext cx="3096829" cy="1164950"/>
        </p:xfrm>
        <a:graphic>
          <a:graphicData uri="http://schemas.openxmlformats.org/presentationml/2006/ole">
            <mc:AlternateContent xmlns:mc="http://schemas.openxmlformats.org/markup-compatibility/2006">
              <mc:Choice xmlns:v="urn:schemas-microsoft-com:vml" Requires="v">
                <p:oleObj spid="_x0000_s1997855" name="Equation" r:id="rId11" imgW="4051080" imgH="1523880" progId="Equation.DSMT4">
                  <p:embed/>
                </p:oleObj>
              </mc:Choice>
              <mc:Fallback>
                <p:oleObj name="Equation" r:id="rId11" imgW="4051080" imgH="1523880" progId="Equation.DSMT4">
                  <p:embed/>
                  <p:pic>
                    <p:nvPicPr>
                      <p:cNvPr id="42" name="Object 41" descr="r sub x times r sub z = absolute value of start expression set of, i j k, 12 x 0, 0 0 1, end expression = 2 x i minus j.">
                        <a:extLst>
                          <a:ext uri="{FF2B5EF4-FFF2-40B4-BE49-F238E27FC236}">
                            <a16:creationId xmlns:a16="http://schemas.microsoft.com/office/drawing/2014/main" id="{AC1C78DB-7AAE-425C-948F-2F965F41D7E8}"/>
                          </a:ext>
                        </a:extLst>
                      </p:cNvPr>
                      <p:cNvPicPr/>
                      <p:nvPr/>
                    </p:nvPicPr>
                    <p:blipFill>
                      <a:blip r:embed="rId12"/>
                      <a:stretch>
                        <a:fillRect/>
                      </a:stretch>
                    </p:blipFill>
                    <p:spPr>
                      <a:xfrm>
                        <a:off x="3433213" y="5197863"/>
                        <a:ext cx="3096829" cy="1164950"/>
                      </a:xfrm>
                      <a:prstGeom prst="rect">
                        <a:avLst/>
                      </a:prstGeom>
                    </p:spPr>
                  </p:pic>
                </p:oleObj>
              </mc:Fallback>
            </mc:AlternateContent>
          </a:graphicData>
        </a:graphic>
      </p:graphicFrame>
    </p:spTree>
    <p:extLst>
      <p:ext uri="{BB962C8B-B14F-4D97-AF65-F5344CB8AC3E}">
        <p14:creationId xmlns:p14="http://schemas.microsoft.com/office/powerpoint/2010/main" val="2858357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Parametrized Surface </a:t>
            </a:r>
            <a:r>
              <a:rPr lang="en-IN" sz="2000" b="0" dirty="0"/>
              <a:t>(3 of 4)</a:t>
            </a:r>
            <a:endParaRPr lang="en-IN" sz="3400" dirty="0"/>
          </a:p>
        </p:txBody>
      </p:sp>
      <p:sp>
        <p:nvSpPr>
          <p:cNvPr id="3" name="Content Placeholder 2"/>
          <p:cNvSpPr>
            <a:spLocks noGrp="1"/>
          </p:cNvSpPr>
          <p:nvPr>
            <p:ph idx="4294967295"/>
          </p:nvPr>
        </p:nvSpPr>
        <p:spPr>
          <a:xfrm>
            <a:off x="457200" y="1600200"/>
            <a:ext cx="8229600" cy="1360714"/>
          </a:xfrm>
        </p:spPr>
        <p:txBody>
          <a:bodyPr/>
          <a:lstStyle/>
          <a:p>
            <a:pPr marL="0" indent="0">
              <a:spcBef>
                <a:spcPts val="0"/>
              </a:spcBef>
              <a:buNone/>
            </a:pPr>
            <a:r>
              <a:rPr lang="en-US" b="1" dirty="0"/>
              <a:t>Solution (continued):</a:t>
            </a:r>
          </a:p>
          <a:p>
            <a:pPr marL="0" indent="0">
              <a:spcBef>
                <a:spcPts val="0"/>
              </a:spcBef>
              <a:buNone/>
            </a:pPr>
            <a:r>
              <a:rPr lang="en-IN" dirty="0"/>
              <a:t>The unit normal vectors pointing outward from the surface as indicated in the previous Figure are</a:t>
            </a:r>
          </a:p>
        </p:txBody>
      </p:sp>
      <p:graphicFrame>
        <p:nvGraphicFramePr>
          <p:cNvPr id="22" name="Object 21" descr="n = start fraction r sub x times r sub z over absolute value of start expression r sub x times r sub z end expression end fraction = start fraction 2 x i minus j over square root of start expression 4 x squared + 1 end expression end fraction.">
            <a:extLst>
              <a:ext uri="{FF2B5EF4-FFF2-40B4-BE49-F238E27FC236}">
                <a16:creationId xmlns:a16="http://schemas.microsoft.com/office/drawing/2014/main" id="{6D22FDA5-DE1B-4CC1-8176-74F3E7F102EB}"/>
              </a:ext>
            </a:extLst>
          </p:cNvPr>
          <p:cNvGraphicFramePr>
            <a:graphicFrameLocks noChangeAspect="1"/>
          </p:cNvGraphicFramePr>
          <p:nvPr/>
        </p:nvGraphicFramePr>
        <p:xfrm>
          <a:off x="2962560" y="3018972"/>
          <a:ext cx="3218879" cy="932454"/>
        </p:xfrm>
        <a:graphic>
          <a:graphicData uri="http://schemas.openxmlformats.org/presentationml/2006/ole">
            <mc:AlternateContent xmlns:mc="http://schemas.openxmlformats.org/markup-compatibility/2006">
              <mc:Choice xmlns:v="urn:schemas-microsoft-com:vml" Requires="v">
                <p:oleObj spid="_x0000_s1998870" name="Equation" r:id="rId3" imgW="3200400" imgH="927000" progId="Equation.DSMT4">
                  <p:embed/>
                </p:oleObj>
              </mc:Choice>
              <mc:Fallback>
                <p:oleObj name="Equation" r:id="rId3" imgW="3200400" imgH="927000" progId="Equation.DSMT4">
                  <p:embed/>
                  <p:pic>
                    <p:nvPicPr>
                      <p:cNvPr id="22" name="Object 21" descr="n = start fraction r sub x times r sub z over absolute value of start expression r sub x times r sub z end expression end fraction = start fraction 2 x i minus j over square root of start expression 4 x squared + 1 end expression end fraction.">
                        <a:extLst>
                          <a:ext uri="{FF2B5EF4-FFF2-40B4-BE49-F238E27FC236}">
                            <a16:creationId xmlns:a16="http://schemas.microsoft.com/office/drawing/2014/main" id="{6D22FDA5-DE1B-4CC1-8176-74F3E7F102EB}"/>
                          </a:ext>
                        </a:extLst>
                      </p:cNvPr>
                      <p:cNvPicPr/>
                      <p:nvPr/>
                    </p:nvPicPr>
                    <p:blipFill>
                      <a:blip r:embed="rId4"/>
                      <a:stretch>
                        <a:fillRect/>
                      </a:stretch>
                    </p:blipFill>
                    <p:spPr>
                      <a:xfrm>
                        <a:off x="2962560" y="3018972"/>
                        <a:ext cx="3218879" cy="932454"/>
                      </a:xfrm>
                      <a:prstGeom prst="rect">
                        <a:avLst/>
                      </a:prstGeom>
                    </p:spPr>
                  </p:pic>
                </p:oleObj>
              </mc:Fallback>
            </mc:AlternateContent>
          </a:graphicData>
        </a:graphic>
      </p:graphicFrame>
      <p:sp>
        <p:nvSpPr>
          <p:cNvPr id="26" name="Content Placeholder 25"/>
          <p:cNvSpPr>
            <a:spLocks noGrp="1"/>
          </p:cNvSpPr>
          <p:nvPr>
            <p:ph idx="4294967295"/>
          </p:nvPr>
        </p:nvSpPr>
        <p:spPr>
          <a:xfrm>
            <a:off x="457200" y="4052460"/>
            <a:ext cx="2514600" cy="508521"/>
          </a:xfrm>
        </p:spPr>
        <p:txBody>
          <a:bodyPr/>
          <a:lstStyle/>
          <a:p>
            <a:pPr marL="0" indent="0">
              <a:buNone/>
            </a:pPr>
            <a:r>
              <a:rPr lang="en-IN" dirty="0"/>
              <a:t>On the surface,</a:t>
            </a:r>
          </a:p>
        </p:txBody>
      </p:sp>
      <p:graphicFrame>
        <p:nvGraphicFramePr>
          <p:cNvPr id="29" name="Object 28" descr="y = x squared,">
            <a:extLst>
              <a:ext uri="{FF2B5EF4-FFF2-40B4-BE49-F238E27FC236}">
                <a16:creationId xmlns:a16="http://schemas.microsoft.com/office/drawing/2014/main" id="{459662AD-329A-4B2E-9D7C-419ADDED8AD3}"/>
              </a:ext>
            </a:extLst>
          </p:cNvPr>
          <p:cNvGraphicFramePr>
            <a:graphicFrameLocks noChangeAspect="1"/>
          </p:cNvGraphicFramePr>
          <p:nvPr/>
        </p:nvGraphicFramePr>
        <p:xfrm>
          <a:off x="3048000" y="4050345"/>
          <a:ext cx="1078505" cy="485328"/>
        </p:xfrm>
        <a:graphic>
          <a:graphicData uri="http://schemas.openxmlformats.org/presentationml/2006/ole">
            <mc:AlternateContent xmlns:mc="http://schemas.openxmlformats.org/markup-compatibility/2006">
              <mc:Choice xmlns:v="urn:schemas-microsoft-com:vml" Requires="v">
                <p:oleObj spid="_x0000_s1998871" name="Equation" r:id="rId5" imgW="1015920" imgH="457200" progId="Equation.DSMT4">
                  <p:embed/>
                </p:oleObj>
              </mc:Choice>
              <mc:Fallback>
                <p:oleObj name="Equation" r:id="rId5" imgW="1015920" imgH="457200" progId="Equation.DSMT4">
                  <p:embed/>
                  <p:pic>
                    <p:nvPicPr>
                      <p:cNvPr id="29" name="Object 28" descr="y = x squared,">
                        <a:extLst>
                          <a:ext uri="{FF2B5EF4-FFF2-40B4-BE49-F238E27FC236}">
                            <a16:creationId xmlns:a16="http://schemas.microsoft.com/office/drawing/2014/main" id="{459662AD-329A-4B2E-9D7C-419ADDED8AD3}"/>
                          </a:ext>
                        </a:extLst>
                      </p:cNvPr>
                      <p:cNvPicPr/>
                      <p:nvPr/>
                    </p:nvPicPr>
                    <p:blipFill>
                      <a:blip r:embed="rId6"/>
                      <a:stretch>
                        <a:fillRect/>
                      </a:stretch>
                    </p:blipFill>
                    <p:spPr>
                      <a:xfrm>
                        <a:off x="3048000" y="4050345"/>
                        <a:ext cx="1078505" cy="485328"/>
                      </a:xfrm>
                      <a:prstGeom prst="rect">
                        <a:avLst/>
                      </a:prstGeom>
                    </p:spPr>
                  </p:pic>
                </p:oleObj>
              </mc:Fallback>
            </mc:AlternateContent>
          </a:graphicData>
        </a:graphic>
      </p:graphicFrame>
      <p:sp>
        <p:nvSpPr>
          <p:cNvPr id="32" name="Content Placeholder 31"/>
          <p:cNvSpPr>
            <a:spLocks noGrp="1"/>
          </p:cNvSpPr>
          <p:nvPr>
            <p:ph idx="4294967295"/>
          </p:nvPr>
        </p:nvSpPr>
        <p:spPr>
          <a:xfrm>
            <a:off x="4419600" y="4050345"/>
            <a:ext cx="4170047" cy="515213"/>
          </a:xfrm>
        </p:spPr>
        <p:txBody>
          <a:bodyPr/>
          <a:lstStyle/>
          <a:p>
            <a:pPr marL="0" indent="0">
              <a:buNone/>
            </a:pPr>
            <a:r>
              <a:rPr lang="en-IN" dirty="0"/>
              <a:t>so the vector field there is</a:t>
            </a:r>
          </a:p>
        </p:txBody>
      </p:sp>
      <p:sp>
        <p:nvSpPr>
          <p:cNvPr id="35" name="Content Placeholder 34"/>
          <p:cNvSpPr>
            <a:spLocks noGrp="1"/>
          </p:cNvSpPr>
          <p:nvPr>
            <p:ph idx="4294967295"/>
          </p:nvPr>
        </p:nvSpPr>
        <p:spPr>
          <a:xfrm>
            <a:off x="457200" y="4724400"/>
            <a:ext cx="1066800" cy="476199"/>
          </a:xfrm>
        </p:spPr>
        <p:txBody>
          <a:bodyPr/>
          <a:lstStyle/>
          <a:p>
            <a:pPr marL="0" indent="0">
              <a:buNone/>
            </a:pPr>
            <a:r>
              <a:rPr lang="en-IN" dirty="0"/>
              <a:t>Thus,</a:t>
            </a:r>
          </a:p>
        </p:txBody>
      </p:sp>
      <p:graphicFrame>
        <p:nvGraphicFramePr>
          <p:cNvPr id="33" name="Object 32" descr="F = y z i + x j minus z squared k = x squared z i + x j minus z squared k.">
            <a:extLst>
              <a:ext uri="{FF2B5EF4-FFF2-40B4-BE49-F238E27FC236}">
                <a16:creationId xmlns:a16="http://schemas.microsoft.com/office/drawing/2014/main" id="{DCD85FC1-88C8-427C-8C3A-C72153F57EDE}"/>
              </a:ext>
            </a:extLst>
          </p:cNvPr>
          <p:cNvGraphicFramePr>
            <a:graphicFrameLocks noChangeAspect="1"/>
          </p:cNvGraphicFramePr>
          <p:nvPr/>
        </p:nvGraphicFramePr>
        <p:xfrm>
          <a:off x="2118509" y="4726312"/>
          <a:ext cx="4906980" cy="455288"/>
        </p:xfrm>
        <a:graphic>
          <a:graphicData uri="http://schemas.openxmlformats.org/presentationml/2006/ole">
            <mc:AlternateContent xmlns:mc="http://schemas.openxmlformats.org/markup-compatibility/2006">
              <mc:Choice xmlns:v="urn:schemas-microsoft-com:vml" Requires="v">
                <p:oleObj spid="_x0000_s1998872" name="Equation" r:id="rId7" imgW="4927320" imgH="457200" progId="Equation.DSMT4">
                  <p:embed/>
                </p:oleObj>
              </mc:Choice>
              <mc:Fallback>
                <p:oleObj name="Equation" r:id="rId7" imgW="4927320" imgH="457200" progId="Equation.DSMT4">
                  <p:embed/>
                  <p:pic>
                    <p:nvPicPr>
                      <p:cNvPr id="33" name="Object 32" descr="F = y z i + x j minus z squared k = x squared z i + x j minus z squared k.">
                        <a:extLst>
                          <a:ext uri="{FF2B5EF4-FFF2-40B4-BE49-F238E27FC236}">
                            <a16:creationId xmlns:a16="http://schemas.microsoft.com/office/drawing/2014/main" id="{DCD85FC1-88C8-427C-8C3A-C72153F57EDE}"/>
                          </a:ext>
                        </a:extLst>
                      </p:cNvPr>
                      <p:cNvPicPr/>
                      <p:nvPr/>
                    </p:nvPicPr>
                    <p:blipFill>
                      <a:blip r:embed="rId8"/>
                      <a:stretch>
                        <a:fillRect/>
                      </a:stretch>
                    </p:blipFill>
                    <p:spPr>
                      <a:xfrm>
                        <a:off x="2118509" y="4726312"/>
                        <a:ext cx="4906980" cy="455288"/>
                      </a:xfrm>
                      <a:prstGeom prst="rect">
                        <a:avLst/>
                      </a:prstGeom>
                    </p:spPr>
                  </p:pic>
                </p:oleObj>
              </mc:Fallback>
            </mc:AlternateContent>
          </a:graphicData>
        </a:graphic>
      </p:graphicFrame>
      <p:graphicFrame>
        <p:nvGraphicFramePr>
          <p:cNvPr id="36" name="Object 35" descr="F times n = start fraction 1 over square root of start expression 4 x squared + 1 end expression end fraction left parenthesis left parenthesis x squared z right parenthesis left parenthesis 2 x right parenthesis + left parenthesis x right parenthesis left parenthesis negative 1 right parenthesis + left parenthesis negative z squared right parenthesis left parenthesis 0 right parenthesis right parenthesis = start fraction 2 x cubed z minus x over square root of start expression 4 x squared + 1 end expression end fraction">
            <a:extLst>
              <a:ext uri="{FF2B5EF4-FFF2-40B4-BE49-F238E27FC236}">
                <a16:creationId xmlns:a16="http://schemas.microsoft.com/office/drawing/2014/main" id="{D14FEC6A-F6F1-4CAD-8E34-586C5D083166}"/>
              </a:ext>
            </a:extLst>
          </p:cNvPr>
          <p:cNvGraphicFramePr>
            <a:graphicFrameLocks noChangeAspect="1"/>
          </p:cNvGraphicFramePr>
          <p:nvPr/>
        </p:nvGraphicFramePr>
        <p:xfrm>
          <a:off x="609600" y="5334000"/>
          <a:ext cx="7943787" cy="859764"/>
        </p:xfrm>
        <a:graphic>
          <a:graphicData uri="http://schemas.openxmlformats.org/presentationml/2006/ole">
            <mc:AlternateContent xmlns:mc="http://schemas.openxmlformats.org/markup-compatibility/2006">
              <mc:Choice xmlns:v="urn:schemas-microsoft-com:vml" Requires="v">
                <p:oleObj spid="_x0000_s1998873" name="Equation" r:id="rId9" imgW="8686800" imgH="939600" progId="Equation.DSMT4">
                  <p:embed/>
                </p:oleObj>
              </mc:Choice>
              <mc:Fallback>
                <p:oleObj name="Equation" r:id="rId9" imgW="8686800" imgH="939600" progId="Equation.DSMT4">
                  <p:embed/>
                  <p:pic>
                    <p:nvPicPr>
                      <p:cNvPr id="36" name="Object 35" descr="F times n = start fraction 1 over square root of start expression 4 x squared + 1 end expression end fraction left parenthesis left parenthesis x squared z right parenthesis left parenthesis 2 x right parenthesis + left parenthesis x right parenthesis left parenthesis negative 1 right parenthesis + left parenthesis negative z squared right parenthesis left parenthesis 0 right parenthesis right parenthesis = start fraction 2 x cubed z minus x over square root of start expression 4 x squared + 1 end expression end fraction">
                        <a:extLst>
                          <a:ext uri="{FF2B5EF4-FFF2-40B4-BE49-F238E27FC236}">
                            <a16:creationId xmlns:a16="http://schemas.microsoft.com/office/drawing/2014/main" id="{D14FEC6A-F6F1-4CAD-8E34-586C5D083166}"/>
                          </a:ext>
                        </a:extLst>
                      </p:cNvPr>
                      <p:cNvPicPr/>
                      <p:nvPr/>
                    </p:nvPicPr>
                    <p:blipFill>
                      <a:blip r:embed="rId10"/>
                      <a:stretch>
                        <a:fillRect/>
                      </a:stretch>
                    </p:blipFill>
                    <p:spPr>
                      <a:xfrm>
                        <a:off x="609600" y="5334000"/>
                        <a:ext cx="7943787" cy="859764"/>
                      </a:xfrm>
                      <a:prstGeom prst="rect">
                        <a:avLst/>
                      </a:prstGeom>
                    </p:spPr>
                  </p:pic>
                </p:oleObj>
              </mc:Fallback>
            </mc:AlternateContent>
          </a:graphicData>
        </a:graphic>
      </p:graphicFrame>
    </p:spTree>
    <p:extLst>
      <p:ext uri="{BB962C8B-B14F-4D97-AF65-F5344CB8AC3E}">
        <p14:creationId xmlns:p14="http://schemas.microsoft.com/office/powerpoint/2010/main" val="2770967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Parametrized Surface </a:t>
            </a:r>
            <a:r>
              <a:rPr lang="en-IN" sz="2000" b="0" dirty="0"/>
              <a:t>(4 of 4)</a:t>
            </a:r>
            <a:endParaRPr lang="en-IN" sz="3400" dirty="0"/>
          </a:p>
        </p:txBody>
      </p:sp>
      <p:sp>
        <p:nvSpPr>
          <p:cNvPr id="3" name="Content Placeholder 2"/>
          <p:cNvSpPr>
            <a:spLocks noGrp="1"/>
          </p:cNvSpPr>
          <p:nvPr>
            <p:ph idx="4294967295"/>
          </p:nvPr>
        </p:nvSpPr>
        <p:spPr>
          <a:xfrm>
            <a:off x="457200" y="1600200"/>
            <a:ext cx="3657600" cy="457200"/>
          </a:xfrm>
        </p:spPr>
        <p:txBody>
          <a:bodyPr/>
          <a:lstStyle/>
          <a:p>
            <a:pPr marL="0" indent="0">
              <a:buNone/>
            </a:pPr>
            <a:r>
              <a:rPr lang="en-US" sz="2600" b="1" dirty="0"/>
              <a:t>Solution (concluded):</a:t>
            </a:r>
          </a:p>
        </p:txBody>
      </p:sp>
      <p:sp>
        <p:nvSpPr>
          <p:cNvPr id="23" name="Content Placeholder 22"/>
          <p:cNvSpPr>
            <a:spLocks noGrp="1"/>
          </p:cNvSpPr>
          <p:nvPr>
            <p:ph idx="4294967295"/>
          </p:nvPr>
        </p:nvSpPr>
        <p:spPr>
          <a:xfrm>
            <a:off x="464457" y="2140854"/>
            <a:ext cx="6241143" cy="415059"/>
          </a:xfrm>
        </p:spPr>
        <p:txBody>
          <a:bodyPr/>
          <a:lstStyle/>
          <a:p>
            <a:pPr marL="0" indent="0">
              <a:buNone/>
            </a:pPr>
            <a:r>
              <a:rPr lang="en-IN" sz="2400" dirty="0"/>
              <a:t>The flux of </a:t>
            </a:r>
            <a:r>
              <a:rPr lang="en-IN" sz="2400" b="1" dirty="0"/>
              <a:t>F </a:t>
            </a:r>
            <a:r>
              <a:rPr lang="en-IN" sz="2400" dirty="0"/>
              <a:t>outward through the surface is</a:t>
            </a:r>
          </a:p>
        </p:txBody>
      </p:sp>
      <p:graphicFrame>
        <p:nvGraphicFramePr>
          <p:cNvPr id="24" name="Object 23" descr="double integral of start expression F times n d sigma end expression over surface S = integral of start expression integral of start expression start fraction 2 x cubed z minus x over square root of start expression 4 x squared + 1 end expression end fraction absolute value of start expression r sub x times r sub z end expression d x d z end expression from 0 to 1 end expression from 0 to 4">
            <a:extLst>
              <a:ext uri="{FF2B5EF4-FFF2-40B4-BE49-F238E27FC236}">
                <a16:creationId xmlns:a16="http://schemas.microsoft.com/office/drawing/2014/main" id="{F5DBCE38-6974-49D8-A1C4-7210FB862722}"/>
              </a:ext>
            </a:extLst>
          </p:cNvPr>
          <p:cNvGraphicFramePr>
            <a:graphicFrameLocks noChangeAspect="1"/>
          </p:cNvGraphicFramePr>
          <p:nvPr/>
        </p:nvGraphicFramePr>
        <p:xfrm>
          <a:off x="2020227" y="2597670"/>
          <a:ext cx="4518621" cy="793108"/>
        </p:xfrm>
        <a:graphic>
          <a:graphicData uri="http://schemas.openxmlformats.org/presentationml/2006/ole">
            <mc:AlternateContent xmlns:mc="http://schemas.openxmlformats.org/markup-compatibility/2006">
              <mc:Choice xmlns:v="urn:schemas-microsoft-com:vml" Requires="v">
                <p:oleObj spid="_x0000_s1999899" name="Equation" r:id="rId3" imgW="5499000" imgH="965160" progId="Equation.DSMT4">
                  <p:embed/>
                </p:oleObj>
              </mc:Choice>
              <mc:Fallback>
                <p:oleObj name="Equation" r:id="rId3" imgW="5499000" imgH="965160" progId="Equation.DSMT4">
                  <p:embed/>
                  <p:pic>
                    <p:nvPicPr>
                      <p:cNvPr id="24" name="Object 23" descr="double integral of start expression F times n d sigma end expression over surface S = integral of start expression integral of start expression start fraction 2 x cubed z minus x over square root of start expression 4 x squared + 1 end expression end fraction absolute value of start expression r sub x times r sub z end expression d x d z end expression from 0 to 1 end expression from 0 to 4">
                        <a:extLst>
                          <a:ext uri="{FF2B5EF4-FFF2-40B4-BE49-F238E27FC236}">
                            <a16:creationId xmlns:a16="http://schemas.microsoft.com/office/drawing/2014/main" id="{F5DBCE38-6974-49D8-A1C4-7210FB862722}"/>
                          </a:ext>
                        </a:extLst>
                      </p:cNvPr>
                      <p:cNvPicPr/>
                      <p:nvPr/>
                    </p:nvPicPr>
                    <p:blipFill>
                      <a:blip r:embed="rId4"/>
                      <a:stretch>
                        <a:fillRect/>
                      </a:stretch>
                    </p:blipFill>
                    <p:spPr>
                      <a:xfrm>
                        <a:off x="2020227" y="2597670"/>
                        <a:ext cx="4518621" cy="793108"/>
                      </a:xfrm>
                      <a:prstGeom prst="rect">
                        <a:avLst/>
                      </a:prstGeom>
                    </p:spPr>
                  </p:pic>
                </p:oleObj>
              </mc:Fallback>
            </mc:AlternateContent>
          </a:graphicData>
        </a:graphic>
      </p:graphicFrame>
      <p:graphicFrame>
        <p:nvGraphicFramePr>
          <p:cNvPr id="25" name="Object 24" descr="equals integral of start expression integral of start expression start fraction 2 x cubed z minus x over square root of start expression 4 x squared + 1 end expression end fraction square root of start expression 4 x squared + 1 end expression d x d z end expression from 0 to 1 end expression from 0 to 4">
            <a:extLst>
              <a:ext uri="{FF2B5EF4-FFF2-40B4-BE49-F238E27FC236}">
                <a16:creationId xmlns:a16="http://schemas.microsoft.com/office/drawing/2014/main" id="{45005CF7-80DA-4010-8530-E16FB35CA042}"/>
              </a:ext>
            </a:extLst>
          </p:cNvPr>
          <p:cNvGraphicFramePr>
            <a:graphicFrameLocks noChangeAspect="1"/>
          </p:cNvGraphicFramePr>
          <p:nvPr/>
        </p:nvGraphicFramePr>
        <p:xfrm>
          <a:off x="3278701" y="3435581"/>
          <a:ext cx="3495932" cy="772235"/>
        </p:xfrm>
        <a:graphic>
          <a:graphicData uri="http://schemas.openxmlformats.org/presentationml/2006/ole">
            <mc:AlternateContent xmlns:mc="http://schemas.openxmlformats.org/markup-compatibility/2006">
              <mc:Choice xmlns:v="urn:schemas-microsoft-com:vml" Requires="v">
                <p:oleObj spid="_x0000_s1999900" name="Equation" r:id="rId5" imgW="4254480" imgH="939600" progId="Equation.DSMT4">
                  <p:embed/>
                </p:oleObj>
              </mc:Choice>
              <mc:Fallback>
                <p:oleObj name="Equation" r:id="rId5" imgW="4254480" imgH="939600" progId="Equation.DSMT4">
                  <p:embed/>
                  <p:pic>
                    <p:nvPicPr>
                      <p:cNvPr id="25" name="Object 24" descr="equals integral of start expression integral of start expression start fraction 2 x cubed z minus x over square root of start expression 4 x squared + 1 end expression end fraction square root of start expression 4 x squared + 1 end expression d x d z end expression from 0 to 1 end expression from 0 to 4">
                        <a:extLst>
                          <a:ext uri="{FF2B5EF4-FFF2-40B4-BE49-F238E27FC236}">
                            <a16:creationId xmlns:a16="http://schemas.microsoft.com/office/drawing/2014/main" id="{45005CF7-80DA-4010-8530-E16FB35CA042}"/>
                          </a:ext>
                        </a:extLst>
                      </p:cNvPr>
                      <p:cNvPicPr/>
                      <p:nvPr/>
                    </p:nvPicPr>
                    <p:blipFill>
                      <a:blip r:embed="rId6"/>
                      <a:stretch>
                        <a:fillRect/>
                      </a:stretch>
                    </p:blipFill>
                    <p:spPr>
                      <a:xfrm>
                        <a:off x="3278701" y="3435581"/>
                        <a:ext cx="3495932" cy="772235"/>
                      </a:xfrm>
                      <a:prstGeom prst="rect">
                        <a:avLst/>
                      </a:prstGeom>
                    </p:spPr>
                  </p:pic>
                </p:oleObj>
              </mc:Fallback>
            </mc:AlternateContent>
          </a:graphicData>
        </a:graphic>
      </p:graphicFrame>
      <p:graphicFrame>
        <p:nvGraphicFramePr>
          <p:cNvPr id="26" name="Object 25" descr="equals integral of start expression integral of start expression left parenthesis 2 x cubed z minus x right parenthesis, d x d z end expression from 0 to 1 end expression from 0 to 4 = integral of start expression absolute value of start expression 1 half x to the fourth power z minus 1 half x squared end expression from x = 0 to x = 1 d z end expression from 0 to 4">
            <a:extLst>
              <a:ext uri="{FF2B5EF4-FFF2-40B4-BE49-F238E27FC236}">
                <a16:creationId xmlns:a16="http://schemas.microsoft.com/office/drawing/2014/main" id="{9D28CD54-1299-459F-A8F9-683F7787ADD5}"/>
              </a:ext>
            </a:extLst>
          </p:cNvPr>
          <p:cNvGraphicFramePr>
            <a:graphicFrameLocks noChangeAspect="1"/>
          </p:cNvGraphicFramePr>
          <p:nvPr/>
        </p:nvGraphicFramePr>
        <p:xfrm>
          <a:off x="3278701" y="4252121"/>
          <a:ext cx="4686539" cy="721006"/>
        </p:xfrm>
        <a:graphic>
          <a:graphicData uri="http://schemas.openxmlformats.org/presentationml/2006/ole">
            <mc:AlternateContent xmlns:mc="http://schemas.openxmlformats.org/markup-compatibility/2006">
              <mc:Choice xmlns:v="urn:schemas-microsoft-com:vml" Requires="v">
                <p:oleObj spid="_x0000_s1999901" name="Equation" r:id="rId7" imgW="6273720" imgH="965160" progId="Equation.DSMT4">
                  <p:embed/>
                </p:oleObj>
              </mc:Choice>
              <mc:Fallback>
                <p:oleObj name="Equation" r:id="rId7" imgW="6273720" imgH="965160" progId="Equation.DSMT4">
                  <p:embed/>
                  <p:pic>
                    <p:nvPicPr>
                      <p:cNvPr id="26" name="Object 25" descr="equals integral of start expression integral of start expression left parenthesis 2 x cubed z minus x right parenthesis, d x d z end expression from 0 to 1 end expression from 0 to 4 = integral of start expression absolute value of start expression 1 half x to the fourth power z minus 1 half x squared end expression from x = 0 to x = 1 d z end expression from 0 to 4">
                        <a:extLst>
                          <a:ext uri="{FF2B5EF4-FFF2-40B4-BE49-F238E27FC236}">
                            <a16:creationId xmlns:a16="http://schemas.microsoft.com/office/drawing/2014/main" id="{9D28CD54-1299-459F-A8F9-683F7787ADD5}"/>
                          </a:ext>
                        </a:extLst>
                      </p:cNvPr>
                      <p:cNvPicPr/>
                      <p:nvPr/>
                    </p:nvPicPr>
                    <p:blipFill>
                      <a:blip r:embed="rId8"/>
                      <a:stretch>
                        <a:fillRect/>
                      </a:stretch>
                    </p:blipFill>
                    <p:spPr>
                      <a:xfrm>
                        <a:off x="3278701" y="4252121"/>
                        <a:ext cx="4686539" cy="721006"/>
                      </a:xfrm>
                      <a:prstGeom prst="rect">
                        <a:avLst/>
                      </a:prstGeom>
                    </p:spPr>
                  </p:pic>
                </p:oleObj>
              </mc:Fallback>
            </mc:AlternateContent>
          </a:graphicData>
        </a:graphic>
      </p:graphicFrame>
      <p:graphicFrame>
        <p:nvGraphicFramePr>
          <p:cNvPr id="27" name="Object 26" descr="equals integral of start expression 1 half left parenthesis z minus 1 right parenthesis d z end expression from 0 to 4 = 1 fourth, left parenthesis z minus 1 right parenthesis squared right bracket from 0 to 4">
            <a:extLst>
              <a:ext uri="{FF2B5EF4-FFF2-40B4-BE49-F238E27FC236}">
                <a16:creationId xmlns:a16="http://schemas.microsoft.com/office/drawing/2014/main" id="{0D7FBA65-85B5-426B-8CA0-53CA73AD420E}"/>
              </a:ext>
            </a:extLst>
          </p:cNvPr>
          <p:cNvGraphicFramePr>
            <a:graphicFrameLocks noChangeAspect="1"/>
          </p:cNvGraphicFramePr>
          <p:nvPr/>
        </p:nvGraphicFramePr>
        <p:xfrm>
          <a:off x="3278701" y="5015397"/>
          <a:ext cx="3016250" cy="721591"/>
        </p:xfrm>
        <a:graphic>
          <a:graphicData uri="http://schemas.openxmlformats.org/presentationml/2006/ole">
            <mc:AlternateContent xmlns:mc="http://schemas.openxmlformats.org/markup-compatibility/2006">
              <mc:Choice xmlns:v="urn:schemas-microsoft-com:vml" Requires="v">
                <p:oleObj spid="_x0000_s1999902" name="Equation" r:id="rId9" imgW="4038480" imgH="965160" progId="Equation.DSMT4">
                  <p:embed/>
                </p:oleObj>
              </mc:Choice>
              <mc:Fallback>
                <p:oleObj name="Equation" r:id="rId9" imgW="4038480" imgH="965160" progId="Equation.DSMT4">
                  <p:embed/>
                  <p:pic>
                    <p:nvPicPr>
                      <p:cNvPr id="27" name="Object 26" descr="equals integral of start expression 1 half left parenthesis z minus 1 right parenthesis d z end expression from 0 to 4 = 1 fourth, left parenthesis z minus 1 right parenthesis squared right bracket from 0 to 4">
                        <a:extLst>
                          <a:ext uri="{FF2B5EF4-FFF2-40B4-BE49-F238E27FC236}">
                            <a16:creationId xmlns:a16="http://schemas.microsoft.com/office/drawing/2014/main" id="{0D7FBA65-85B5-426B-8CA0-53CA73AD420E}"/>
                          </a:ext>
                        </a:extLst>
                      </p:cNvPr>
                      <p:cNvPicPr/>
                      <p:nvPr/>
                    </p:nvPicPr>
                    <p:blipFill>
                      <a:blip r:embed="rId10"/>
                      <a:stretch>
                        <a:fillRect/>
                      </a:stretch>
                    </p:blipFill>
                    <p:spPr>
                      <a:xfrm>
                        <a:off x="3278701" y="5015397"/>
                        <a:ext cx="3016250" cy="721591"/>
                      </a:xfrm>
                      <a:prstGeom prst="rect">
                        <a:avLst/>
                      </a:prstGeom>
                    </p:spPr>
                  </p:pic>
                </p:oleObj>
              </mc:Fallback>
            </mc:AlternateContent>
          </a:graphicData>
        </a:graphic>
      </p:graphicFrame>
      <p:graphicFrame>
        <p:nvGraphicFramePr>
          <p:cNvPr id="28" name="Object 27" descr="equals 1 fourth left parenthesis 9 right parenthesis minus 1 fourth left parenthesis 1 right parenthesis = 2.">
            <a:extLst>
              <a:ext uri="{FF2B5EF4-FFF2-40B4-BE49-F238E27FC236}">
                <a16:creationId xmlns:a16="http://schemas.microsoft.com/office/drawing/2014/main" id="{BF1545A7-C988-4FD9-944B-2E1EC7670F91}"/>
              </a:ext>
            </a:extLst>
          </p:cNvPr>
          <p:cNvGraphicFramePr>
            <a:graphicFrameLocks noChangeAspect="1"/>
          </p:cNvGraphicFramePr>
          <p:nvPr/>
        </p:nvGraphicFramePr>
        <p:xfrm>
          <a:off x="3278701" y="5779258"/>
          <a:ext cx="1803908" cy="583353"/>
        </p:xfrm>
        <a:graphic>
          <a:graphicData uri="http://schemas.openxmlformats.org/presentationml/2006/ole">
            <mc:AlternateContent xmlns:mc="http://schemas.openxmlformats.org/markup-compatibility/2006">
              <mc:Choice xmlns:v="urn:schemas-microsoft-com:vml" Requires="v">
                <p:oleObj spid="_x0000_s1999903" name="Equation" r:id="rId11" imgW="2552400" imgH="825480" progId="Equation.DSMT4">
                  <p:embed/>
                </p:oleObj>
              </mc:Choice>
              <mc:Fallback>
                <p:oleObj name="Equation" r:id="rId11" imgW="2552400" imgH="825480" progId="Equation.DSMT4">
                  <p:embed/>
                  <p:pic>
                    <p:nvPicPr>
                      <p:cNvPr id="28" name="Object 27" descr="equals 1 fourth left parenthesis 9 right parenthesis minus 1 fourth left parenthesis 1 right parenthesis = 2.">
                        <a:extLst>
                          <a:ext uri="{FF2B5EF4-FFF2-40B4-BE49-F238E27FC236}">
                            <a16:creationId xmlns:a16="http://schemas.microsoft.com/office/drawing/2014/main" id="{BF1545A7-C988-4FD9-944B-2E1EC7670F91}"/>
                          </a:ext>
                        </a:extLst>
                      </p:cNvPr>
                      <p:cNvPicPr/>
                      <p:nvPr/>
                    </p:nvPicPr>
                    <p:blipFill>
                      <a:blip r:embed="rId12"/>
                      <a:stretch>
                        <a:fillRect/>
                      </a:stretch>
                    </p:blipFill>
                    <p:spPr>
                      <a:xfrm>
                        <a:off x="3278701" y="5779258"/>
                        <a:ext cx="1803908" cy="583353"/>
                      </a:xfrm>
                      <a:prstGeom prst="rect">
                        <a:avLst/>
                      </a:prstGeom>
                    </p:spPr>
                  </p:pic>
                </p:oleObj>
              </mc:Fallback>
            </mc:AlternateContent>
          </a:graphicData>
        </a:graphic>
      </p:graphicFrame>
    </p:spTree>
    <p:extLst>
      <p:ext uri="{BB962C8B-B14F-4D97-AF65-F5344CB8AC3E}">
        <p14:creationId xmlns:p14="http://schemas.microsoft.com/office/powerpoint/2010/main" val="37422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Level Surface </a:t>
            </a:r>
            <a:r>
              <a:rPr lang="en-IN" sz="2000" b="0" dirty="0"/>
              <a:t>(1 of 3)</a:t>
            </a:r>
          </a:p>
        </p:txBody>
      </p:sp>
      <p:pic>
        <p:nvPicPr>
          <p:cNvPr id="7" name="Content Placeholder 6" descr="A graph is a curved surface on a rectangular plane r sub start expression x y end expression. For long description in Notes pane, press F6."/>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2691115" y="1644075"/>
            <a:ext cx="3938285" cy="3232725"/>
          </a:xfrm>
        </p:spPr>
      </p:pic>
      <p:sp>
        <p:nvSpPr>
          <p:cNvPr id="5" name="Content Placeholder 4"/>
          <p:cNvSpPr>
            <a:spLocks noGrp="1"/>
          </p:cNvSpPr>
          <p:nvPr>
            <p:ph idx="13"/>
          </p:nvPr>
        </p:nvSpPr>
        <p:spPr>
          <a:xfrm>
            <a:off x="457200" y="5164011"/>
            <a:ext cx="7696200" cy="474789"/>
          </a:xfrm>
        </p:spPr>
        <p:txBody>
          <a:bodyPr/>
          <a:lstStyle/>
          <a:p>
            <a:pPr marL="0" indent="0">
              <a:buNone/>
            </a:pPr>
            <a:r>
              <a:rPr lang="en-IN" sz="2600" dirty="0"/>
              <a:t>Calculating the flux of a vector field outward through</a:t>
            </a:r>
          </a:p>
        </p:txBody>
      </p:sp>
      <p:sp>
        <p:nvSpPr>
          <p:cNvPr id="6" name="Content Placeholder 5"/>
          <p:cNvSpPr>
            <a:spLocks noGrp="1"/>
          </p:cNvSpPr>
          <p:nvPr>
            <p:ph idx="14"/>
          </p:nvPr>
        </p:nvSpPr>
        <p:spPr>
          <a:xfrm>
            <a:off x="457200" y="5715000"/>
            <a:ext cx="6705600" cy="457200"/>
          </a:xfrm>
        </p:spPr>
        <p:txBody>
          <a:bodyPr/>
          <a:lstStyle/>
          <a:p>
            <a:pPr marL="0" indent="0">
              <a:buNone/>
            </a:pPr>
            <a:r>
              <a:rPr lang="en-IN" sz="2600" dirty="0"/>
              <a:t>the surface </a:t>
            </a:r>
            <a:r>
              <a:rPr lang="en-IN" sz="2600" i="1" dirty="0"/>
              <a:t>S</a:t>
            </a:r>
            <a:r>
              <a:rPr lang="en-IN" sz="2600" dirty="0"/>
              <a:t>. The area of the shadow region</a:t>
            </a:r>
          </a:p>
        </p:txBody>
      </p:sp>
      <p:graphicFrame>
        <p:nvGraphicFramePr>
          <p:cNvPr id="8" name="Object 7" descr="R sub start expression x y end expression is 2."/>
          <p:cNvGraphicFramePr>
            <a:graphicFrameLocks noChangeAspect="1"/>
          </p:cNvGraphicFramePr>
          <p:nvPr/>
        </p:nvGraphicFramePr>
        <p:xfrm>
          <a:off x="7297738" y="5751513"/>
          <a:ext cx="1104900" cy="431800"/>
        </p:xfrm>
        <a:graphic>
          <a:graphicData uri="http://schemas.openxmlformats.org/presentationml/2006/ole">
            <mc:AlternateContent xmlns:mc="http://schemas.openxmlformats.org/markup-compatibility/2006">
              <mc:Choice xmlns:v="urn:schemas-microsoft-com:vml" Requires="v">
                <p:oleObj spid="_x0000_s2000903" name="Equation" r:id="rId5" imgW="1104840" imgH="431640" progId="Equation.DSMT4">
                  <p:embed/>
                </p:oleObj>
              </mc:Choice>
              <mc:Fallback>
                <p:oleObj name="Equation" r:id="rId5" imgW="1104840" imgH="431640" progId="Equation.DSMT4">
                  <p:embed/>
                  <p:pic>
                    <p:nvPicPr>
                      <p:cNvPr id="8" name="Object 7" descr="R sub start expression x y end expression is 2."/>
                      <p:cNvPicPr/>
                      <p:nvPr/>
                    </p:nvPicPr>
                    <p:blipFill>
                      <a:blip r:embed="rId6"/>
                      <a:stretch>
                        <a:fillRect/>
                      </a:stretch>
                    </p:blipFill>
                    <p:spPr>
                      <a:xfrm>
                        <a:off x="7297738" y="5751513"/>
                        <a:ext cx="1104900" cy="431800"/>
                      </a:xfrm>
                      <a:prstGeom prst="rect">
                        <a:avLst/>
                      </a:prstGeom>
                    </p:spPr>
                  </p:pic>
                </p:oleObj>
              </mc:Fallback>
            </mc:AlternateContent>
          </a:graphicData>
        </a:graphic>
      </p:graphicFrame>
    </p:spTree>
    <p:extLst>
      <p:ext uri="{BB962C8B-B14F-4D97-AF65-F5344CB8AC3E}">
        <p14:creationId xmlns:p14="http://schemas.microsoft.com/office/powerpoint/2010/main" val="1392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Level Surface </a:t>
            </a:r>
            <a:r>
              <a:rPr lang="en-IN" sz="2000" b="0" dirty="0"/>
              <a:t>(2 of 3)</a:t>
            </a:r>
            <a:endParaRPr lang="en-IN" sz="3400" dirty="0"/>
          </a:p>
        </p:txBody>
      </p:sp>
      <p:sp>
        <p:nvSpPr>
          <p:cNvPr id="3" name="Content Placeholder 2"/>
          <p:cNvSpPr>
            <a:spLocks noGrp="1"/>
          </p:cNvSpPr>
          <p:nvPr>
            <p:ph idx="4294967295"/>
          </p:nvPr>
        </p:nvSpPr>
        <p:spPr>
          <a:xfrm>
            <a:off x="457200" y="1600200"/>
            <a:ext cx="3886200" cy="459954"/>
          </a:xfrm>
        </p:spPr>
        <p:txBody>
          <a:bodyPr/>
          <a:lstStyle/>
          <a:p>
            <a:pPr marL="0" indent="0">
              <a:buNone/>
            </a:pPr>
            <a:r>
              <a:rPr lang="en-IN" sz="2600" b="1" dirty="0"/>
              <a:t>Example:</a:t>
            </a:r>
            <a:r>
              <a:rPr lang="en-IN" sz="2600" dirty="0"/>
              <a:t> Find the flux of</a:t>
            </a:r>
          </a:p>
        </p:txBody>
      </p:sp>
      <p:graphicFrame>
        <p:nvGraphicFramePr>
          <p:cNvPr id="22" name="Object 21" descr="F = y z j + z squared k">
            <a:extLst>
              <a:ext uri="{FF2B5EF4-FFF2-40B4-BE49-F238E27FC236}">
                <a16:creationId xmlns:a16="http://schemas.microsoft.com/office/drawing/2014/main" id="{6B9FCDA5-06D2-438A-813E-CD7C1D0361C3}"/>
              </a:ext>
            </a:extLst>
          </p:cNvPr>
          <p:cNvGraphicFramePr>
            <a:graphicFrameLocks noChangeAspect="1"/>
          </p:cNvGraphicFramePr>
          <p:nvPr/>
        </p:nvGraphicFramePr>
        <p:xfrm>
          <a:off x="4594685" y="1566616"/>
          <a:ext cx="1729915" cy="417818"/>
        </p:xfrm>
        <a:graphic>
          <a:graphicData uri="http://schemas.openxmlformats.org/presentationml/2006/ole">
            <mc:AlternateContent xmlns:mc="http://schemas.openxmlformats.org/markup-compatibility/2006">
              <mc:Choice xmlns:v="urn:schemas-microsoft-com:vml" Requires="v">
                <p:oleObj spid="_x0000_s2001947" name="Equation" r:id="rId3" imgW="1892160" imgH="457200" progId="Equation.DSMT4">
                  <p:embed/>
                </p:oleObj>
              </mc:Choice>
              <mc:Fallback>
                <p:oleObj name="Equation" r:id="rId3" imgW="1892160" imgH="457200" progId="Equation.DSMT4">
                  <p:embed/>
                  <p:pic>
                    <p:nvPicPr>
                      <p:cNvPr id="22" name="Object 21" descr="F = y z j + z squared k">
                        <a:extLst>
                          <a:ext uri="{FF2B5EF4-FFF2-40B4-BE49-F238E27FC236}">
                            <a16:creationId xmlns:a16="http://schemas.microsoft.com/office/drawing/2014/main" id="{6B9FCDA5-06D2-438A-813E-CD7C1D0361C3}"/>
                          </a:ext>
                        </a:extLst>
                      </p:cNvPr>
                      <p:cNvPicPr/>
                      <p:nvPr/>
                    </p:nvPicPr>
                    <p:blipFill>
                      <a:blip r:embed="rId4"/>
                      <a:stretch>
                        <a:fillRect/>
                      </a:stretch>
                    </p:blipFill>
                    <p:spPr>
                      <a:xfrm>
                        <a:off x="4594685" y="1566616"/>
                        <a:ext cx="1729915" cy="417818"/>
                      </a:xfrm>
                      <a:prstGeom prst="rect">
                        <a:avLst/>
                      </a:prstGeom>
                    </p:spPr>
                  </p:pic>
                </p:oleObj>
              </mc:Fallback>
            </mc:AlternateContent>
          </a:graphicData>
        </a:graphic>
      </p:graphicFrame>
      <p:sp>
        <p:nvSpPr>
          <p:cNvPr id="24" name="Content Placeholder 23"/>
          <p:cNvSpPr>
            <a:spLocks noGrp="1"/>
          </p:cNvSpPr>
          <p:nvPr>
            <p:ph idx="4294967295"/>
          </p:nvPr>
        </p:nvSpPr>
        <p:spPr>
          <a:xfrm>
            <a:off x="6477000" y="1600200"/>
            <a:ext cx="1425318" cy="457200"/>
          </a:xfrm>
        </p:spPr>
        <p:txBody>
          <a:bodyPr/>
          <a:lstStyle/>
          <a:p>
            <a:pPr marL="0" indent="0">
              <a:buNone/>
            </a:pPr>
            <a:r>
              <a:rPr lang="en-IN" sz="2600" dirty="0"/>
              <a:t>outward</a:t>
            </a:r>
          </a:p>
        </p:txBody>
      </p:sp>
      <p:sp>
        <p:nvSpPr>
          <p:cNvPr id="29" name="Content Placeholder 28"/>
          <p:cNvSpPr>
            <a:spLocks noGrp="1"/>
          </p:cNvSpPr>
          <p:nvPr>
            <p:ph idx="4294967295"/>
          </p:nvPr>
        </p:nvSpPr>
        <p:spPr>
          <a:xfrm>
            <a:off x="457199" y="2127888"/>
            <a:ext cx="6422571" cy="456310"/>
          </a:xfrm>
        </p:spPr>
        <p:txBody>
          <a:bodyPr/>
          <a:lstStyle/>
          <a:p>
            <a:pPr marL="0" indent="0">
              <a:buNone/>
            </a:pPr>
            <a:r>
              <a:rPr lang="en-IN" sz="2600" dirty="0"/>
              <a:t>through the surface </a:t>
            </a:r>
            <a:r>
              <a:rPr lang="en-IN" sz="2600" i="1" dirty="0"/>
              <a:t>S </a:t>
            </a:r>
            <a:r>
              <a:rPr lang="en-IN" sz="2600" dirty="0"/>
              <a:t>cut from the cylinder</a:t>
            </a:r>
          </a:p>
        </p:txBody>
      </p:sp>
      <p:graphicFrame>
        <p:nvGraphicFramePr>
          <p:cNvPr id="30" name="Object 29" descr="y squared + z squared = 1, z is greater than or equal to 0,">
            <a:extLst>
              <a:ext uri="{FF2B5EF4-FFF2-40B4-BE49-F238E27FC236}">
                <a16:creationId xmlns:a16="http://schemas.microsoft.com/office/drawing/2014/main" id="{C4533BA2-1ACC-42AC-B7CC-696C15F3A5FF}"/>
              </a:ext>
            </a:extLst>
          </p:cNvPr>
          <p:cNvGraphicFramePr>
            <a:graphicFrameLocks noChangeAspect="1"/>
          </p:cNvGraphicFramePr>
          <p:nvPr/>
        </p:nvGraphicFramePr>
        <p:xfrm>
          <a:off x="533400" y="2730390"/>
          <a:ext cx="2078437" cy="393810"/>
        </p:xfrm>
        <a:graphic>
          <a:graphicData uri="http://schemas.openxmlformats.org/presentationml/2006/ole">
            <mc:AlternateContent xmlns:mc="http://schemas.openxmlformats.org/markup-compatibility/2006">
              <mc:Choice xmlns:v="urn:schemas-microsoft-com:vml" Requires="v">
                <p:oleObj spid="_x0000_s2001948" name="Equation" r:id="rId5" imgW="2412720" imgH="457200" progId="Equation.DSMT4">
                  <p:embed/>
                </p:oleObj>
              </mc:Choice>
              <mc:Fallback>
                <p:oleObj name="Equation" r:id="rId5" imgW="2412720" imgH="457200" progId="Equation.DSMT4">
                  <p:embed/>
                  <p:pic>
                    <p:nvPicPr>
                      <p:cNvPr id="30" name="Object 29" descr="y squared + z squared = 1, z is greater than or equal to 0,">
                        <a:extLst>
                          <a:ext uri="{FF2B5EF4-FFF2-40B4-BE49-F238E27FC236}">
                            <a16:creationId xmlns:a16="http://schemas.microsoft.com/office/drawing/2014/main" id="{C4533BA2-1ACC-42AC-B7CC-696C15F3A5FF}"/>
                          </a:ext>
                        </a:extLst>
                      </p:cNvPr>
                      <p:cNvPicPr/>
                      <p:nvPr/>
                    </p:nvPicPr>
                    <p:blipFill>
                      <a:blip r:embed="rId6"/>
                      <a:stretch>
                        <a:fillRect/>
                      </a:stretch>
                    </p:blipFill>
                    <p:spPr>
                      <a:xfrm>
                        <a:off x="533400" y="2730390"/>
                        <a:ext cx="2078437" cy="393810"/>
                      </a:xfrm>
                      <a:prstGeom prst="rect">
                        <a:avLst/>
                      </a:prstGeom>
                    </p:spPr>
                  </p:pic>
                </p:oleObj>
              </mc:Fallback>
            </mc:AlternateContent>
          </a:graphicData>
        </a:graphic>
      </p:graphicFrame>
      <p:sp>
        <p:nvSpPr>
          <p:cNvPr id="32" name="Content Placeholder 31"/>
          <p:cNvSpPr>
            <a:spLocks noGrp="1"/>
          </p:cNvSpPr>
          <p:nvPr>
            <p:ph idx="4294967295"/>
          </p:nvPr>
        </p:nvSpPr>
        <p:spPr>
          <a:xfrm>
            <a:off x="2895600" y="2651685"/>
            <a:ext cx="4648201" cy="473564"/>
          </a:xfrm>
        </p:spPr>
        <p:txBody>
          <a:bodyPr/>
          <a:lstStyle/>
          <a:p>
            <a:pPr marL="0" indent="0">
              <a:buNone/>
            </a:pPr>
            <a:r>
              <a:rPr lang="en-IN" sz="2600" dirty="0"/>
              <a:t>by the planes </a:t>
            </a:r>
            <a:r>
              <a:rPr lang="en-IN" sz="2600" i="1" dirty="0"/>
              <a:t>x </a:t>
            </a:r>
            <a:r>
              <a:rPr lang="en-IN" sz="2600" dirty="0"/>
              <a:t>= 0 and </a:t>
            </a:r>
            <a:r>
              <a:rPr lang="en-IN" sz="2600" i="1" dirty="0"/>
              <a:t>x </a:t>
            </a:r>
            <a:r>
              <a:rPr lang="en-IN" sz="2600" dirty="0"/>
              <a:t>= 1.</a:t>
            </a:r>
          </a:p>
        </p:txBody>
      </p:sp>
      <p:sp>
        <p:nvSpPr>
          <p:cNvPr id="34" name="Content Placeholder 33"/>
          <p:cNvSpPr>
            <a:spLocks noGrp="1"/>
          </p:cNvSpPr>
          <p:nvPr>
            <p:ph idx="4294967295"/>
          </p:nvPr>
        </p:nvSpPr>
        <p:spPr>
          <a:xfrm>
            <a:off x="471713" y="3195971"/>
            <a:ext cx="7341408" cy="451795"/>
          </a:xfrm>
        </p:spPr>
        <p:txBody>
          <a:bodyPr/>
          <a:lstStyle/>
          <a:p>
            <a:pPr marL="0" indent="0">
              <a:buNone/>
            </a:pPr>
            <a:r>
              <a:rPr lang="en-IN" sz="2600" b="1" dirty="0"/>
              <a:t>Solution:</a:t>
            </a:r>
            <a:r>
              <a:rPr lang="en-IN" sz="2600" dirty="0"/>
              <a:t> The outward normal field on </a:t>
            </a:r>
            <a:r>
              <a:rPr lang="en-IN" sz="2600" i="1" dirty="0"/>
              <a:t>S </a:t>
            </a:r>
            <a:r>
              <a:rPr lang="en-IN" sz="2600" dirty="0"/>
              <a:t>may be</a:t>
            </a:r>
          </a:p>
        </p:txBody>
      </p:sp>
      <p:sp>
        <p:nvSpPr>
          <p:cNvPr id="36" name="Content Placeholder 35"/>
          <p:cNvSpPr>
            <a:spLocks noGrp="1"/>
          </p:cNvSpPr>
          <p:nvPr>
            <p:ph idx="4294967295"/>
          </p:nvPr>
        </p:nvSpPr>
        <p:spPr>
          <a:xfrm>
            <a:off x="471713" y="3702190"/>
            <a:ext cx="4633687" cy="457203"/>
          </a:xfrm>
        </p:spPr>
        <p:txBody>
          <a:bodyPr/>
          <a:lstStyle/>
          <a:p>
            <a:pPr marL="0" indent="0">
              <a:buNone/>
            </a:pPr>
            <a:r>
              <a:rPr lang="en-IN" sz="2600" dirty="0"/>
              <a:t>calculated from the gradient of</a:t>
            </a:r>
          </a:p>
        </p:txBody>
      </p:sp>
      <p:graphicFrame>
        <p:nvGraphicFramePr>
          <p:cNvPr id="37" name="Object 36" descr="g of x and y and z = y squared + z squared">
            <a:extLst>
              <a:ext uri="{FF2B5EF4-FFF2-40B4-BE49-F238E27FC236}">
                <a16:creationId xmlns:a16="http://schemas.microsoft.com/office/drawing/2014/main" id="{1FC4BEBC-B387-4559-88B8-C35F30B609B1}"/>
              </a:ext>
            </a:extLst>
          </p:cNvPr>
          <p:cNvGraphicFramePr>
            <a:graphicFrameLocks noChangeAspect="1"/>
          </p:cNvGraphicFramePr>
          <p:nvPr/>
        </p:nvGraphicFramePr>
        <p:xfrm>
          <a:off x="5236036" y="3698828"/>
          <a:ext cx="2536364" cy="454631"/>
        </p:xfrm>
        <a:graphic>
          <a:graphicData uri="http://schemas.openxmlformats.org/presentationml/2006/ole">
            <mc:AlternateContent xmlns:mc="http://schemas.openxmlformats.org/markup-compatibility/2006">
              <mc:Choice xmlns:v="urn:schemas-microsoft-com:vml" Requires="v">
                <p:oleObj spid="_x0000_s2001949" name="Equation" r:id="rId7" imgW="2692080" imgH="482400" progId="Equation.DSMT4">
                  <p:embed/>
                </p:oleObj>
              </mc:Choice>
              <mc:Fallback>
                <p:oleObj name="Equation" r:id="rId7" imgW="2692080" imgH="482400" progId="Equation.DSMT4">
                  <p:embed/>
                  <p:pic>
                    <p:nvPicPr>
                      <p:cNvPr id="37" name="Object 36" descr="g of x and y and z = y squared + z squared">
                        <a:extLst>
                          <a:ext uri="{FF2B5EF4-FFF2-40B4-BE49-F238E27FC236}">
                            <a16:creationId xmlns:a16="http://schemas.microsoft.com/office/drawing/2014/main" id="{1FC4BEBC-B387-4559-88B8-C35F30B609B1}"/>
                          </a:ext>
                        </a:extLst>
                      </p:cNvPr>
                      <p:cNvPicPr/>
                      <p:nvPr/>
                    </p:nvPicPr>
                    <p:blipFill>
                      <a:blip r:embed="rId8"/>
                      <a:stretch>
                        <a:fillRect/>
                      </a:stretch>
                    </p:blipFill>
                    <p:spPr>
                      <a:xfrm>
                        <a:off x="5236036" y="3698828"/>
                        <a:ext cx="2536364" cy="454631"/>
                      </a:xfrm>
                      <a:prstGeom prst="rect">
                        <a:avLst/>
                      </a:prstGeom>
                    </p:spPr>
                  </p:pic>
                </p:oleObj>
              </mc:Fallback>
            </mc:AlternateContent>
          </a:graphicData>
        </a:graphic>
      </p:graphicFrame>
      <p:sp>
        <p:nvSpPr>
          <p:cNvPr id="40" name="Content Placeholder 39"/>
          <p:cNvSpPr>
            <a:spLocks noGrp="1"/>
          </p:cNvSpPr>
          <p:nvPr>
            <p:ph idx="4294967295"/>
          </p:nvPr>
        </p:nvSpPr>
        <p:spPr>
          <a:xfrm>
            <a:off x="533400" y="4419600"/>
            <a:ext cx="873679" cy="457200"/>
          </a:xfrm>
        </p:spPr>
        <p:txBody>
          <a:bodyPr/>
          <a:lstStyle/>
          <a:p>
            <a:pPr marL="0" indent="0">
              <a:buNone/>
            </a:pPr>
            <a:r>
              <a:rPr lang="en-IN" sz="2600" dirty="0"/>
              <a:t>to be</a:t>
            </a:r>
          </a:p>
        </p:txBody>
      </p:sp>
      <p:graphicFrame>
        <p:nvGraphicFramePr>
          <p:cNvPr id="41" name="Object 40" descr="n = + start fraction nabla g over absolute value of nabla g end fraction = start fraction 2 y j + 2 z k over square root of start expression 4 y squared + 4 z squared end expression end fraction = start fraction 2 y j + 2 z k over 2 radical 1 end fraction = y j + z k.">
            <a:extLst>
              <a:ext uri="{FF2B5EF4-FFF2-40B4-BE49-F238E27FC236}">
                <a16:creationId xmlns:a16="http://schemas.microsoft.com/office/drawing/2014/main" id="{446CC736-95E7-43DB-A080-ADED823E5537}"/>
              </a:ext>
            </a:extLst>
          </p:cNvPr>
          <p:cNvGraphicFramePr>
            <a:graphicFrameLocks noChangeAspect="1"/>
          </p:cNvGraphicFramePr>
          <p:nvPr/>
        </p:nvGraphicFramePr>
        <p:xfrm>
          <a:off x="1575953" y="4256331"/>
          <a:ext cx="5992091" cy="877455"/>
        </p:xfrm>
        <a:graphic>
          <a:graphicData uri="http://schemas.openxmlformats.org/presentationml/2006/ole">
            <mc:AlternateContent xmlns:mc="http://schemas.openxmlformats.org/markup-compatibility/2006">
              <mc:Choice xmlns:v="urn:schemas-microsoft-com:vml" Requires="v">
                <p:oleObj spid="_x0000_s2001950" name="Equation" r:id="rId9" imgW="6591240" imgH="965160" progId="Equation.DSMT4">
                  <p:embed/>
                </p:oleObj>
              </mc:Choice>
              <mc:Fallback>
                <p:oleObj name="Equation" r:id="rId9" imgW="6591240" imgH="965160" progId="Equation.DSMT4">
                  <p:embed/>
                  <p:pic>
                    <p:nvPicPr>
                      <p:cNvPr id="41" name="Object 40" descr="n = + start fraction nabla g over absolute value of nabla g end fraction = start fraction 2 y j + 2 z k over square root of start expression 4 y squared + 4 z squared end expression end fraction = start fraction 2 y j + 2 z k over 2 radical 1 end fraction = y j + z k.">
                        <a:extLst>
                          <a:ext uri="{FF2B5EF4-FFF2-40B4-BE49-F238E27FC236}">
                            <a16:creationId xmlns:a16="http://schemas.microsoft.com/office/drawing/2014/main" id="{446CC736-95E7-43DB-A080-ADED823E5537}"/>
                          </a:ext>
                        </a:extLst>
                      </p:cNvPr>
                      <p:cNvPicPr/>
                      <p:nvPr/>
                    </p:nvPicPr>
                    <p:blipFill>
                      <a:blip r:embed="rId10"/>
                      <a:stretch>
                        <a:fillRect/>
                      </a:stretch>
                    </p:blipFill>
                    <p:spPr>
                      <a:xfrm>
                        <a:off x="1575953" y="4256331"/>
                        <a:ext cx="5992091" cy="877455"/>
                      </a:xfrm>
                      <a:prstGeom prst="rect">
                        <a:avLst/>
                      </a:prstGeom>
                    </p:spPr>
                  </p:pic>
                </p:oleObj>
              </mc:Fallback>
            </mc:AlternateContent>
          </a:graphicData>
        </a:graphic>
      </p:graphicFrame>
      <p:sp>
        <p:nvSpPr>
          <p:cNvPr id="43" name="Content Placeholder 42"/>
          <p:cNvSpPr>
            <a:spLocks noGrp="1"/>
          </p:cNvSpPr>
          <p:nvPr>
            <p:ph idx="4294967295"/>
          </p:nvPr>
        </p:nvSpPr>
        <p:spPr>
          <a:xfrm>
            <a:off x="453569" y="5295960"/>
            <a:ext cx="3813631" cy="495240"/>
          </a:xfrm>
        </p:spPr>
        <p:txBody>
          <a:bodyPr/>
          <a:lstStyle/>
          <a:p>
            <a:pPr marL="0" indent="0">
              <a:buNone/>
            </a:pPr>
            <a:r>
              <a:rPr lang="en-IN" sz="2600" dirty="0"/>
              <a:t>With </a:t>
            </a:r>
            <a:r>
              <a:rPr lang="en-IN" sz="2600" b="1" dirty="0"/>
              <a:t>p </a:t>
            </a:r>
            <a:r>
              <a:rPr lang="en-IN" sz="2600" dirty="0"/>
              <a:t>= </a:t>
            </a:r>
            <a:r>
              <a:rPr lang="en-IN" sz="2600" b="1" dirty="0"/>
              <a:t>k</a:t>
            </a:r>
            <a:r>
              <a:rPr lang="en-IN" sz="2600" dirty="0"/>
              <a:t>, we also have</a:t>
            </a:r>
          </a:p>
        </p:txBody>
      </p:sp>
      <p:graphicFrame>
        <p:nvGraphicFramePr>
          <p:cNvPr id="44" name="Object 43" descr="d sigma = start fraction absolute value of nabla g over absolute value of start expression nabla g times k end expression end fraction d A = start fraction 2 over absolute value of start expression 2 z end expression end fraction d A = start fraction 1 over z end fraction d A.">
            <a:extLst>
              <a:ext uri="{FF2B5EF4-FFF2-40B4-BE49-F238E27FC236}">
                <a16:creationId xmlns:a16="http://schemas.microsoft.com/office/drawing/2014/main" id="{FD2C23AE-1A87-4B09-9426-8C1773953A54}"/>
              </a:ext>
            </a:extLst>
          </p:cNvPr>
          <p:cNvGraphicFramePr>
            <a:graphicFrameLocks noChangeAspect="1"/>
          </p:cNvGraphicFramePr>
          <p:nvPr/>
        </p:nvGraphicFramePr>
        <p:xfrm>
          <a:off x="4463368" y="5383924"/>
          <a:ext cx="4281488" cy="896938"/>
        </p:xfrm>
        <a:graphic>
          <a:graphicData uri="http://schemas.openxmlformats.org/presentationml/2006/ole">
            <mc:AlternateContent xmlns:mc="http://schemas.openxmlformats.org/markup-compatibility/2006">
              <mc:Choice xmlns:v="urn:schemas-microsoft-com:vml" Requires="v">
                <p:oleObj spid="_x0000_s2001951" name="Equation" r:id="rId11" imgW="4546440" imgH="952200" progId="Equation.DSMT4">
                  <p:embed/>
                </p:oleObj>
              </mc:Choice>
              <mc:Fallback>
                <p:oleObj name="Equation" r:id="rId11" imgW="4546440" imgH="952200" progId="Equation.DSMT4">
                  <p:embed/>
                  <p:pic>
                    <p:nvPicPr>
                      <p:cNvPr id="44" name="Object 43" descr="d sigma = start fraction absolute value of nabla g over absolute value of start expression nabla g times k end expression end fraction d A = start fraction 2 over absolute value of start expression 2 z end expression end fraction d A = start fraction 1 over z end fraction d A.">
                        <a:extLst>
                          <a:ext uri="{FF2B5EF4-FFF2-40B4-BE49-F238E27FC236}">
                            <a16:creationId xmlns:a16="http://schemas.microsoft.com/office/drawing/2014/main" id="{FD2C23AE-1A87-4B09-9426-8C1773953A54}"/>
                          </a:ext>
                        </a:extLst>
                      </p:cNvPr>
                      <p:cNvPicPr/>
                      <p:nvPr/>
                    </p:nvPicPr>
                    <p:blipFill>
                      <a:blip r:embed="rId12"/>
                      <a:stretch>
                        <a:fillRect/>
                      </a:stretch>
                    </p:blipFill>
                    <p:spPr>
                      <a:xfrm>
                        <a:off x="4463368" y="5383924"/>
                        <a:ext cx="4281488" cy="896938"/>
                      </a:xfrm>
                      <a:prstGeom prst="rect">
                        <a:avLst/>
                      </a:prstGeom>
                    </p:spPr>
                  </p:pic>
                </p:oleObj>
              </mc:Fallback>
            </mc:AlternateContent>
          </a:graphicData>
        </a:graphic>
      </p:graphicFrame>
    </p:spTree>
    <p:extLst>
      <p:ext uri="{BB962C8B-B14F-4D97-AF65-F5344CB8AC3E}">
        <p14:creationId xmlns:p14="http://schemas.microsoft.com/office/powerpoint/2010/main" val="2313100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Computing a Surface Integral for a Level Surface </a:t>
            </a:r>
            <a:r>
              <a:rPr lang="en-IN" sz="2000" b="0" dirty="0"/>
              <a:t>(3 of 3)</a:t>
            </a:r>
            <a:endParaRPr lang="en-IN" sz="3400" dirty="0"/>
          </a:p>
        </p:txBody>
      </p:sp>
      <p:sp>
        <p:nvSpPr>
          <p:cNvPr id="3" name="Content Placeholder 2"/>
          <p:cNvSpPr>
            <a:spLocks noGrp="1"/>
          </p:cNvSpPr>
          <p:nvPr>
            <p:ph idx="4294967295"/>
          </p:nvPr>
        </p:nvSpPr>
        <p:spPr>
          <a:xfrm>
            <a:off x="457200" y="1600201"/>
            <a:ext cx="8001000" cy="761726"/>
          </a:xfrm>
        </p:spPr>
        <p:txBody>
          <a:bodyPr/>
          <a:lstStyle/>
          <a:p>
            <a:pPr marL="0" indent="0">
              <a:buNone/>
            </a:pPr>
            <a:r>
              <a:rPr lang="en-US" sz="2400" b="1" dirty="0"/>
              <a:t>Solution (concluded):</a:t>
            </a:r>
          </a:p>
          <a:p>
            <a:pPr marL="0" indent="0">
              <a:spcBef>
                <a:spcPts val="0"/>
              </a:spcBef>
              <a:buNone/>
            </a:pPr>
            <a:r>
              <a:rPr lang="en-IN" sz="2400" dirty="0"/>
              <a:t>We can drop the absolute value bars because </a:t>
            </a:r>
            <a:r>
              <a:rPr lang="en-IN" sz="2400" i="1" dirty="0"/>
              <a:t>z</a:t>
            </a:r>
            <a:r>
              <a:rPr lang="en-IN" sz="2400" dirty="0"/>
              <a:t> = 0 on </a:t>
            </a:r>
            <a:r>
              <a:rPr lang="en-IN" sz="2400" i="1" dirty="0"/>
              <a:t>S</a:t>
            </a:r>
            <a:r>
              <a:rPr lang="en-IN" sz="2400" dirty="0"/>
              <a:t>.</a:t>
            </a:r>
          </a:p>
        </p:txBody>
      </p:sp>
      <p:sp>
        <p:nvSpPr>
          <p:cNvPr id="23" name="Content Placeholder 22"/>
          <p:cNvSpPr>
            <a:spLocks noGrp="1"/>
          </p:cNvSpPr>
          <p:nvPr>
            <p:ph idx="4294967295"/>
          </p:nvPr>
        </p:nvSpPr>
        <p:spPr>
          <a:xfrm>
            <a:off x="457200" y="2428405"/>
            <a:ext cx="1828800" cy="398253"/>
          </a:xfrm>
        </p:spPr>
        <p:txBody>
          <a:bodyPr/>
          <a:lstStyle/>
          <a:p>
            <a:pPr marL="0" indent="0">
              <a:buNone/>
            </a:pPr>
            <a:r>
              <a:rPr lang="en-IN" sz="2400" dirty="0"/>
              <a:t>The value of</a:t>
            </a:r>
          </a:p>
        </p:txBody>
      </p:sp>
      <p:graphicFrame>
        <p:nvGraphicFramePr>
          <p:cNvPr id="24" name="Object 23" descr="F times n">
            <a:extLst>
              <a:ext uri="{FF2B5EF4-FFF2-40B4-BE49-F238E27FC236}">
                <a16:creationId xmlns:a16="http://schemas.microsoft.com/office/drawing/2014/main" id="{CDBC126F-331D-44EE-A77E-E2CD722BB766}"/>
              </a:ext>
            </a:extLst>
          </p:cNvPr>
          <p:cNvGraphicFramePr>
            <a:graphicFrameLocks noChangeAspect="1"/>
          </p:cNvGraphicFramePr>
          <p:nvPr/>
        </p:nvGraphicFramePr>
        <p:xfrm>
          <a:off x="2349832" y="2492131"/>
          <a:ext cx="574857" cy="264435"/>
        </p:xfrm>
        <a:graphic>
          <a:graphicData uri="http://schemas.openxmlformats.org/presentationml/2006/ole">
            <mc:AlternateContent xmlns:mc="http://schemas.openxmlformats.org/markup-compatibility/2006">
              <mc:Choice xmlns:v="urn:schemas-microsoft-com:vml" Requires="v">
                <p:oleObj spid="_x0000_s2002976" name="Equation" r:id="rId3" imgW="634680" imgH="291960" progId="Equation.DSMT4">
                  <p:embed/>
                </p:oleObj>
              </mc:Choice>
              <mc:Fallback>
                <p:oleObj name="Equation" r:id="rId3" imgW="634680" imgH="291960" progId="Equation.DSMT4">
                  <p:embed/>
                  <p:pic>
                    <p:nvPicPr>
                      <p:cNvPr id="24" name="Object 23" descr="F times n">
                        <a:extLst>
                          <a:ext uri="{FF2B5EF4-FFF2-40B4-BE49-F238E27FC236}">
                            <a16:creationId xmlns:a16="http://schemas.microsoft.com/office/drawing/2014/main" id="{CDBC126F-331D-44EE-A77E-E2CD722BB766}"/>
                          </a:ext>
                        </a:extLst>
                      </p:cNvPr>
                      <p:cNvPicPr/>
                      <p:nvPr/>
                    </p:nvPicPr>
                    <p:blipFill>
                      <a:blip r:embed="rId4"/>
                      <a:stretch>
                        <a:fillRect/>
                      </a:stretch>
                    </p:blipFill>
                    <p:spPr>
                      <a:xfrm>
                        <a:off x="2349832" y="2492131"/>
                        <a:ext cx="574857" cy="264435"/>
                      </a:xfrm>
                      <a:prstGeom prst="rect">
                        <a:avLst/>
                      </a:prstGeom>
                    </p:spPr>
                  </p:pic>
                </p:oleObj>
              </mc:Fallback>
            </mc:AlternateContent>
          </a:graphicData>
        </a:graphic>
      </p:graphicFrame>
      <p:sp>
        <p:nvSpPr>
          <p:cNvPr id="26" name="Content Placeholder 25"/>
          <p:cNvSpPr>
            <a:spLocks noGrp="1"/>
          </p:cNvSpPr>
          <p:nvPr>
            <p:ph idx="4294967295"/>
          </p:nvPr>
        </p:nvSpPr>
        <p:spPr>
          <a:xfrm>
            <a:off x="3054351" y="2414505"/>
            <a:ext cx="2628900" cy="401267"/>
          </a:xfrm>
        </p:spPr>
        <p:txBody>
          <a:bodyPr/>
          <a:lstStyle/>
          <a:p>
            <a:pPr marL="0" indent="0">
              <a:buNone/>
            </a:pPr>
            <a:r>
              <a:rPr lang="en-IN" sz="2400" dirty="0"/>
              <a:t>on the surface is</a:t>
            </a:r>
          </a:p>
        </p:txBody>
      </p:sp>
      <p:graphicFrame>
        <p:nvGraphicFramePr>
          <p:cNvPr id="27" name="Object 26" descr="F times n = left parenthesis y z j + z squared k right parenthesis times left parenthesis y j + z k right parenthesis">
            <a:extLst>
              <a:ext uri="{FF2B5EF4-FFF2-40B4-BE49-F238E27FC236}">
                <a16:creationId xmlns:a16="http://schemas.microsoft.com/office/drawing/2014/main" id="{194A8C5B-822A-4688-96EA-98A796B06CB1}"/>
              </a:ext>
            </a:extLst>
          </p:cNvPr>
          <p:cNvGraphicFramePr>
            <a:graphicFrameLocks noChangeAspect="1"/>
          </p:cNvGraphicFramePr>
          <p:nvPr/>
        </p:nvGraphicFramePr>
        <p:xfrm>
          <a:off x="3267781" y="2896541"/>
          <a:ext cx="3335844" cy="422258"/>
        </p:xfrm>
        <a:graphic>
          <a:graphicData uri="http://schemas.openxmlformats.org/presentationml/2006/ole">
            <mc:AlternateContent xmlns:mc="http://schemas.openxmlformats.org/markup-compatibility/2006">
              <mc:Choice xmlns:v="urn:schemas-microsoft-com:vml" Requires="v">
                <p:oleObj spid="_x0000_s2002977" name="Equation" r:id="rId5" imgW="4012920" imgH="507960" progId="Equation.DSMT4">
                  <p:embed/>
                </p:oleObj>
              </mc:Choice>
              <mc:Fallback>
                <p:oleObj name="Equation" r:id="rId5" imgW="4012920" imgH="507960" progId="Equation.DSMT4">
                  <p:embed/>
                  <p:pic>
                    <p:nvPicPr>
                      <p:cNvPr id="27" name="Object 26" descr="F times n = left parenthesis y z j + z squared k right parenthesis times left parenthesis y j + z k right parenthesis">
                        <a:extLst>
                          <a:ext uri="{FF2B5EF4-FFF2-40B4-BE49-F238E27FC236}">
                            <a16:creationId xmlns:a16="http://schemas.microsoft.com/office/drawing/2014/main" id="{194A8C5B-822A-4688-96EA-98A796B06CB1}"/>
                          </a:ext>
                        </a:extLst>
                      </p:cNvPr>
                      <p:cNvPicPr/>
                      <p:nvPr/>
                    </p:nvPicPr>
                    <p:blipFill>
                      <a:blip r:embed="rId6"/>
                      <a:stretch>
                        <a:fillRect/>
                      </a:stretch>
                    </p:blipFill>
                    <p:spPr>
                      <a:xfrm>
                        <a:off x="3267781" y="2896541"/>
                        <a:ext cx="3335844" cy="422258"/>
                      </a:xfrm>
                      <a:prstGeom prst="rect">
                        <a:avLst/>
                      </a:prstGeom>
                    </p:spPr>
                  </p:pic>
                </p:oleObj>
              </mc:Fallback>
            </mc:AlternateContent>
          </a:graphicData>
        </a:graphic>
      </p:graphicFrame>
      <p:graphicFrame>
        <p:nvGraphicFramePr>
          <p:cNvPr id="28" name="Object 27" descr="equals y squared z + z cubed = z left parenthesis y squared + z squared right parenthesis">
            <a:extLst>
              <a:ext uri="{FF2B5EF4-FFF2-40B4-BE49-F238E27FC236}">
                <a16:creationId xmlns:a16="http://schemas.microsoft.com/office/drawing/2014/main" id="{BD59CB44-FD2B-47F4-B26A-813C7482A1A5}"/>
              </a:ext>
            </a:extLst>
          </p:cNvPr>
          <p:cNvGraphicFramePr>
            <a:graphicFrameLocks noChangeAspect="1"/>
          </p:cNvGraphicFramePr>
          <p:nvPr/>
        </p:nvGraphicFramePr>
        <p:xfrm>
          <a:off x="3854498" y="3365778"/>
          <a:ext cx="2862499" cy="443798"/>
        </p:xfrm>
        <a:graphic>
          <a:graphicData uri="http://schemas.openxmlformats.org/presentationml/2006/ole">
            <mc:AlternateContent xmlns:mc="http://schemas.openxmlformats.org/markup-compatibility/2006">
              <mc:Choice xmlns:v="urn:schemas-microsoft-com:vml" Requires="v">
                <p:oleObj spid="_x0000_s2002978" name="Equation" r:id="rId7" imgW="3276360" imgH="507960" progId="Equation.DSMT4">
                  <p:embed/>
                </p:oleObj>
              </mc:Choice>
              <mc:Fallback>
                <p:oleObj name="Equation" r:id="rId7" imgW="3276360" imgH="507960" progId="Equation.DSMT4">
                  <p:embed/>
                  <p:pic>
                    <p:nvPicPr>
                      <p:cNvPr id="28" name="Object 27" descr="equals y squared z + z cubed = z left parenthesis y squared + z squared right parenthesis">
                        <a:extLst>
                          <a:ext uri="{FF2B5EF4-FFF2-40B4-BE49-F238E27FC236}">
                            <a16:creationId xmlns:a16="http://schemas.microsoft.com/office/drawing/2014/main" id="{BD59CB44-FD2B-47F4-B26A-813C7482A1A5}"/>
                          </a:ext>
                        </a:extLst>
                      </p:cNvPr>
                      <p:cNvPicPr/>
                      <p:nvPr/>
                    </p:nvPicPr>
                    <p:blipFill>
                      <a:blip r:embed="rId8"/>
                      <a:stretch>
                        <a:fillRect/>
                      </a:stretch>
                    </p:blipFill>
                    <p:spPr>
                      <a:xfrm>
                        <a:off x="3854498" y="3365778"/>
                        <a:ext cx="2862499" cy="443798"/>
                      </a:xfrm>
                      <a:prstGeom prst="rect">
                        <a:avLst/>
                      </a:prstGeom>
                    </p:spPr>
                  </p:pic>
                </p:oleObj>
              </mc:Fallback>
            </mc:AlternateContent>
          </a:graphicData>
        </a:graphic>
      </p:graphicFrame>
      <p:graphicFrame>
        <p:nvGraphicFramePr>
          <p:cNvPr id="29" name="Object 28" descr="equals z.">
            <a:extLst>
              <a:ext uri="{FF2B5EF4-FFF2-40B4-BE49-F238E27FC236}">
                <a16:creationId xmlns:a16="http://schemas.microsoft.com/office/drawing/2014/main" id="{6FDC6136-B2BA-49C0-B794-21514FF81B20}"/>
              </a:ext>
            </a:extLst>
          </p:cNvPr>
          <p:cNvGraphicFramePr>
            <a:graphicFrameLocks noChangeAspect="1"/>
          </p:cNvGraphicFramePr>
          <p:nvPr/>
        </p:nvGraphicFramePr>
        <p:xfrm>
          <a:off x="3903370" y="3913183"/>
          <a:ext cx="486674" cy="203723"/>
        </p:xfrm>
        <a:graphic>
          <a:graphicData uri="http://schemas.openxmlformats.org/presentationml/2006/ole">
            <mc:AlternateContent xmlns:mc="http://schemas.openxmlformats.org/markup-compatibility/2006">
              <mc:Choice xmlns:v="urn:schemas-microsoft-com:vml" Requires="v">
                <p:oleObj spid="_x0000_s2002979" name="Equation" r:id="rId9" imgW="545760" imgH="228600" progId="Equation.DSMT4">
                  <p:embed/>
                </p:oleObj>
              </mc:Choice>
              <mc:Fallback>
                <p:oleObj name="Equation" r:id="rId9" imgW="545760" imgH="228600" progId="Equation.DSMT4">
                  <p:embed/>
                  <p:pic>
                    <p:nvPicPr>
                      <p:cNvPr id="29" name="Object 28" descr="equals z.">
                        <a:extLst>
                          <a:ext uri="{FF2B5EF4-FFF2-40B4-BE49-F238E27FC236}">
                            <a16:creationId xmlns:a16="http://schemas.microsoft.com/office/drawing/2014/main" id="{6FDC6136-B2BA-49C0-B794-21514FF81B20}"/>
                          </a:ext>
                        </a:extLst>
                      </p:cNvPr>
                      <p:cNvPicPr/>
                      <p:nvPr/>
                    </p:nvPicPr>
                    <p:blipFill>
                      <a:blip r:embed="rId10"/>
                      <a:stretch>
                        <a:fillRect/>
                      </a:stretch>
                    </p:blipFill>
                    <p:spPr>
                      <a:xfrm>
                        <a:off x="3903370" y="3913183"/>
                        <a:ext cx="486674" cy="203723"/>
                      </a:xfrm>
                      <a:prstGeom prst="rect">
                        <a:avLst/>
                      </a:prstGeom>
                    </p:spPr>
                  </p:pic>
                </p:oleObj>
              </mc:Fallback>
            </mc:AlternateContent>
          </a:graphicData>
        </a:graphic>
      </p:graphicFrame>
      <p:sp>
        <p:nvSpPr>
          <p:cNvPr id="31" name="Content Placeholder 30"/>
          <p:cNvSpPr>
            <a:spLocks noGrp="1"/>
          </p:cNvSpPr>
          <p:nvPr>
            <p:ph idx="4294967295"/>
          </p:nvPr>
        </p:nvSpPr>
        <p:spPr>
          <a:xfrm>
            <a:off x="457200" y="4196073"/>
            <a:ext cx="6179950" cy="418278"/>
          </a:xfrm>
        </p:spPr>
        <p:txBody>
          <a:bodyPr/>
          <a:lstStyle/>
          <a:p>
            <a:pPr marL="0" indent="0">
              <a:buNone/>
            </a:pPr>
            <a:r>
              <a:rPr lang="en-IN" sz="2400" dirty="0"/>
              <a:t>The surface projects onto the shadow region</a:t>
            </a:r>
          </a:p>
        </p:txBody>
      </p:sp>
      <p:graphicFrame>
        <p:nvGraphicFramePr>
          <p:cNvPr id="32" name="Object 31" descr="R sub start expression x y end expression"/>
          <p:cNvGraphicFramePr>
            <a:graphicFrameLocks noChangeAspect="1"/>
          </p:cNvGraphicFramePr>
          <p:nvPr/>
        </p:nvGraphicFramePr>
        <p:xfrm>
          <a:off x="6724234" y="4214371"/>
          <a:ext cx="484909" cy="415636"/>
        </p:xfrm>
        <a:graphic>
          <a:graphicData uri="http://schemas.openxmlformats.org/presentationml/2006/ole">
            <mc:AlternateContent xmlns:mc="http://schemas.openxmlformats.org/markup-compatibility/2006">
              <mc:Choice xmlns:v="urn:schemas-microsoft-com:vml" Requires="v">
                <p:oleObj spid="_x0000_s2002980" name="Equation" r:id="rId11" imgW="533160" imgH="457200" progId="Equation.DSMT4">
                  <p:embed/>
                </p:oleObj>
              </mc:Choice>
              <mc:Fallback>
                <p:oleObj name="Equation" r:id="rId11" imgW="533160" imgH="457200" progId="Equation.DSMT4">
                  <p:embed/>
                  <p:pic>
                    <p:nvPicPr>
                      <p:cNvPr id="32" name="Object 31" descr="R sub start expression x y end expression"/>
                      <p:cNvPicPr/>
                      <p:nvPr/>
                    </p:nvPicPr>
                    <p:blipFill>
                      <a:blip r:embed="rId12"/>
                      <a:stretch>
                        <a:fillRect/>
                      </a:stretch>
                    </p:blipFill>
                    <p:spPr>
                      <a:xfrm>
                        <a:off x="6724234" y="4214371"/>
                        <a:ext cx="484909" cy="415636"/>
                      </a:xfrm>
                      <a:prstGeom prst="rect">
                        <a:avLst/>
                      </a:prstGeom>
                    </p:spPr>
                  </p:pic>
                </p:oleObj>
              </mc:Fallback>
            </mc:AlternateContent>
          </a:graphicData>
        </a:graphic>
      </p:graphicFrame>
      <p:sp>
        <p:nvSpPr>
          <p:cNvPr id="34" name="Content Placeholder 33"/>
          <p:cNvSpPr>
            <a:spLocks noGrp="1"/>
          </p:cNvSpPr>
          <p:nvPr>
            <p:ph idx="4294967295"/>
          </p:nvPr>
        </p:nvSpPr>
        <p:spPr>
          <a:xfrm>
            <a:off x="7315200" y="4198782"/>
            <a:ext cx="1295400" cy="416762"/>
          </a:xfrm>
        </p:spPr>
        <p:txBody>
          <a:bodyPr/>
          <a:lstStyle/>
          <a:p>
            <a:pPr marL="0" indent="0">
              <a:buNone/>
            </a:pPr>
            <a:r>
              <a:rPr lang="en-IN" sz="2400" dirty="0"/>
              <a:t>which is</a:t>
            </a:r>
          </a:p>
        </p:txBody>
      </p:sp>
      <p:sp>
        <p:nvSpPr>
          <p:cNvPr id="36" name="Content Placeholder 35"/>
          <p:cNvSpPr>
            <a:spLocks noGrp="1"/>
          </p:cNvSpPr>
          <p:nvPr>
            <p:ph idx="4294967295"/>
          </p:nvPr>
        </p:nvSpPr>
        <p:spPr>
          <a:xfrm>
            <a:off x="468086" y="4682585"/>
            <a:ext cx="8142514" cy="775148"/>
          </a:xfrm>
        </p:spPr>
        <p:txBody>
          <a:bodyPr/>
          <a:lstStyle/>
          <a:p>
            <a:pPr marL="0" indent="0">
              <a:buNone/>
            </a:pPr>
            <a:r>
              <a:rPr lang="en-IN" sz="2400" dirty="0"/>
              <a:t>the rectangle in the </a:t>
            </a:r>
            <a:r>
              <a:rPr lang="en-IN" sz="2400" i="1" dirty="0"/>
              <a:t>x</a:t>
            </a:r>
            <a:r>
              <a:rPr lang="en-IN" sz="100" i="1" dirty="0"/>
              <a:t> </a:t>
            </a:r>
            <a:r>
              <a:rPr lang="en-IN" sz="2400" i="1" dirty="0"/>
              <a:t>y</a:t>
            </a:r>
            <a:r>
              <a:rPr lang="en-IN" sz="2400" dirty="0"/>
              <a:t>-plane. Therefore, the flux of </a:t>
            </a:r>
            <a:r>
              <a:rPr lang="en-IN" sz="2400" b="1" dirty="0"/>
              <a:t>F </a:t>
            </a:r>
            <a:r>
              <a:rPr lang="en-IN" sz="2400" dirty="0"/>
              <a:t>outward through </a:t>
            </a:r>
            <a:r>
              <a:rPr lang="en-IN" sz="2400" i="1" dirty="0"/>
              <a:t>S </a:t>
            </a:r>
            <a:r>
              <a:rPr lang="en-IN" sz="2400" dirty="0"/>
              <a:t>is</a:t>
            </a:r>
          </a:p>
        </p:txBody>
      </p:sp>
      <p:graphicFrame>
        <p:nvGraphicFramePr>
          <p:cNvPr id="37" name="Object 36" descr="double integral of start expression F times n d sigma end expression over surface S = double integral of start expression left parenthesis z right parenthesis left parenthesis start fraction 1 over z end fraction d A right parenthesis end expression for region R sub start expression x y end expression = double integral of d A, for region R start expression x y end expression = Area left parenthesis R sub start expression x y end expression right parenthesis = 2.">
            <a:extLst>
              <a:ext uri="{FF2B5EF4-FFF2-40B4-BE49-F238E27FC236}">
                <a16:creationId xmlns:a16="http://schemas.microsoft.com/office/drawing/2014/main" id="{F722562B-3D27-4B45-A43B-2BCE5792FC82}"/>
              </a:ext>
            </a:extLst>
          </p:cNvPr>
          <p:cNvGraphicFramePr>
            <a:graphicFrameLocks noChangeAspect="1"/>
          </p:cNvGraphicFramePr>
          <p:nvPr/>
        </p:nvGraphicFramePr>
        <p:xfrm>
          <a:off x="1699849" y="5502342"/>
          <a:ext cx="5744302" cy="838097"/>
        </p:xfrm>
        <a:graphic>
          <a:graphicData uri="http://schemas.openxmlformats.org/presentationml/2006/ole">
            <mc:AlternateContent xmlns:mc="http://schemas.openxmlformats.org/markup-compatibility/2006">
              <mc:Choice xmlns:v="urn:schemas-microsoft-com:vml" Requires="v">
                <p:oleObj spid="_x0000_s2002981" name="Equation" r:id="rId13" imgW="7048440" imgH="1028520" progId="Equation.DSMT4">
                  <p:embed/>
                </p:oleObj>
              </mc:Choice>
              <mc:Fallback>
                <p:oleObj name="Equation" r:id="rId13" imgW="7048440" imgH="1028520" progId="Equation.DSMT4">
                  <p:embed/>
                  <p:pic>
                    <p:nvPicPr>
                      <p:cNvPr id="37" name="Object 36" descr="double integral of start expression F times n d sigma end expression over surface S = double integral of start expression left parenthesis z right parenthesis left parenthesis start fraction 1 over z end fraction d A right parenthesis end expression for region R sub start expression x y end expression = double integral of d A, for region R start expression x y end expression = Area left parenthesis R sub start expression x y end expression right parenthesis = 2.">
                        <a:extLst>
                          <a:ext uri="{FF2B5EF4-FFF2-40B4-BE49-F238E27FC236}">
                            <a16:creationId xmlns:a16="http://schemas.microsoft.com/office/drawing/2014/main" id="{F722562B-3D27-4B45-A43B-2BCE5792FC82}"/>
                          </a:ext>
                        </a:extLst>
                      </p:cNvPr>
                      <p:cNvPicPr/>
                      <p:nvPr/>
                    </p:nvPicPr>
                    <p:blipFill>
                      <a:blip r:embed="rId14"/>
                      <a:stretch>
                        <a:fillRect/>
                      </a:stretch>
                    </p:blipFill>
                    <p:spPr>
                      <a:xfrm>
                        <a:off x="1699849" y="5502342"/>
                        <a:ext cx="5744302" cy="838097"/>
                      </a:xfrm>
                      <a:prstGeom prst="rect">
                        <a:avLst/>
                      </a:prstGeom>
                    </p:spPr>
                  </p:pic>
                </p:oleObj>
              </mc:Fallback>
            </mc:AlternateContent>
          </a:graphicData>
        </a:graphic>
      </p:graphicFrame>
    </p:spTree>
    <p:extLst>
      <p:ext uri="{BB962C8B-B14F-4D97-AF65-F5344CB8AC3E}">
        <p14:creationId xmlns:p14="http://schemas.microsoft.com/office/powerpoint/2010/main" val="3223364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IN" sz="3400" dirty="0"/>
              <a:t>Moments and Masses of Thin Shells </a:t>
            </a:r>
            <a:r>
              <a:rPr lang="en-IN" sz="2000" b="0" dirty="0"/>
              <a:t>(1 of 4)</a:t>
            </a:r>
          </a:p>
        </p:txBody>
      </p:sp>
      <p:sp>
        <p:nvSpPr>
          <p:cNvPr id="4" name="Content Placeholder 3"/>
          <p:cNvSpPr>
            <a:spLocks noGrp="1"/>
          </p:cNvSpPr>
          <p:nvPr>
            <p:ph idx="1"/>
          </p:nvPr>
        </p:nvSpPr>
        <p:spPr>
          <a:xfrm>
            <a:off x="457200" y="1600201"/>
            <a:ext cx="8153400" cy="457199"/>
          </a:xfrm>
        </p:spPr>
        <p:txBody>
          <a:bodyPr/>
          <a:lstStyle/>
          <a:p>
            <a:pPr marL="0" indent="0">
              <a:buNone/>
            </a:pPr>
            <a:r>
              <a:rPr lang="en-US" sz="2400" b="1" dirty="0"/>
              <a:t>Table </a:t>
            </a:r>
            <a:r>
              <a:rPr lang="en-US" sz="2400" dirty="0"/>
              <a:t>Mass and moment formulas for very thin shells</a:t>
            </a:r>
            <a:endParaRPr lang="en-IN" sz="2400" dirty="0"/>
          </a:p>
        </p:txBody>
      </p:sp>
      <p:pic>
        <p:nvPicPr>
          <p:cNvPr id="6" name="Content Placeholder 5" descr="A list of mass and moment formulas. The formula for mass is M = the surface integral of delta d sigma. For long description in Notes pane, press F6."/>
          <p:cNvPicPr>
            <a:picLocks noGrp="1" noChangeAspect="1"/>
          </p:cNvPicPr>
          <p:nvPr>
            <p:ph idx="13"/>
          </p:nvPr>
        </p:nvPicPr>
        <p:blipFill>
          <a:blip r:embed="rId3" cstate="print">
            <a:extLst>
              <a:ext uri="{28A0092B-C50C-407E-A947-70E740481C1C}">
                <a14:useLocalDpi xmlns:a14="http://schemas.microsoft.com/office/drawing/2010/main" val="0"/>
              </a:ext>
            </a:extLst>
          </a:blip>
          <a:stretch>
            <a:fillRect/>
          </a:stretch>
        </p:blipFill>
        <p:spPr>
          <a:xfrm>
            <a:off x="1632186" y="2162893"/>
            <a:ext cx="5879629" cy="4136182"/>
          </a:xfrm>
        </p:spPr>
      </p:pic>
    </p:spTree>
    <p:extLst>
      <p:ext uri="{BB962C8B-B14F-4D97-AF65-F5344CB8AC3E}">
        <p14:creationId xmlns:p14="http://schemas.microsoft.com/office/powerpoint/2010/main" val="26953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162800" cy="1097280"/>
          </a:xfrm>
        </p:spPr>
        <p:txBody>
          <a:bodyPr/>
          <a:lstStyle/>
          <a:p>
            <a:r>
              <a:rPr lang="en-IN" sz="3400" dirty="0"/>
              <a:t>Moments and Masses of Thin Shells </a:t>
            </a:r>
            <a:r>
              <a:rPr lang="en-IN" sz="2000" b="0" dirty="0"/>
              <a:t>(2 of 4)</a:t>
            </a:r>
            <a:endParaRPr lang="en-IN" sz="3400" dirty="0"/>
          </a:p>
        </p:txBody>
      </p:sp>
      <p:pic>
        <p:nvPicPr>
          <p:cNvPr id="6" name="Content Placeholder 5" descr="A graph in an x y z plane plots a hemispherical shell of radius a. The hemispherical shell for x squared + y squared + z squared = a squared.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85072" y="1495802"/>
            <a:ext cx="3614542" cy="3164355"/>
          </a:xfrm>
        </p:spPr>
      </p:pic>
      <p:sp>
        <p:nvSpPr>
          <p:cNvPr id="5" name="Content Placeholder 4"/>
          <p:cNvSpPr>
            <a:spLocks noGrp="1"/>
          </p:cNvSpPr>
          <p:nvPr>
            <p:ph idx="13"/>
          </p:nvPr>
        </p:nvSpPr>
        <p:spPr>
          <a:xfrm>
            <a:off x="457200" y="4876800"/>
            <a:ext cx="8229600" cy="1295400"/>
          </a:xfrm>
        </p:spPr>
        <p:txBody>
          <a:bodyPr/>
          <a:lstStyle/>
          <a:p>
            <a:pPr marL="0" indent="0">
              <a:buNone/>
            </a:pPr>
            <a:r>
              <a:rPr lang="en-IN" dirty="0"/>
              <a:t>The </a:t>
            </a:r>
            <a:r>
              <a:rPr lang="en-IN" dirty="0" err="1"/>
              <a:t>center</a:t>
            </a:r>
            <a:r>
              <a:rPr lang="en-IN" dirty="0"/>
              <a:t> of mass of a thin hemispherical shell of constant density lies on the axis of symmetry halfway from the base to the top</a:t>
            </a:r>
          </a:p>
        </p:txBody>
      </p:sp>
    </p:spTree>
    <p:extLst>
      <p:ext uri="{BB962C8B-B14F-4D97-AF65-F5344CB8AC3E}">
        <p14:creationId xmlns:p14="http://schemas.microsoft.com/office/powerpoint/2010/main" val="755187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162800" cy="1097280"/>
          </a:xfrm>
        </p:spPr>
        <p:txBody>
          <a:bodyPr/>
          <a:lstStyle/>
          <a:p>
            <a:r>
              <a:rPr lang="en-IN" sz="3400" dirty="0"/>
              <a:t>Moments and Masses of Thin Shells </a:t>
            </a:r>
            <a:r>
              <a:rPr lang="en-IN" sz="2000" b="0" dirty="0"/>
              <a:t>(3 of 4)</a:t>
            </a:r>
            <a:endParaRPr lang="en-IN" sz="3400" dirty="0"/>
          </a:p>
        </p:txBody>
      </p:sp>
      <p:sp>
        <p:nvSpPr>
          <p:cNvPr id="3" name="Content Placeholder 2"/>
          <p:cNvSpPr>
            <a:spLocks noGrp="1"/>
          </p:cNvSpPr>
          <p:nvPr>
            <p:ph idx="4294967295"/>
          </p:nvPr>
        </p:nvSpPr>
        <p:spPr>
          <a:xfrm>
            <a:off x="457200" y="1600200"/>
            <a:ext cx="7924800" cy="426904"/>
          </a:xfrm>
        </p:spPr>
        <p:txBody>
          <a:bodyPr/>
          <a:lstStyle/>
          <a:p>
            <a:pPr marL="0" indent="0">
              <a:buNone/>
            </a:pPr>
            <a:r>
              <a:rPr lang="en-IN" sz="2400" b="1" dirty="0"/>
              <a:t>Example:</a:t>
            </a:r>
            <a:r>
              <a:rPr lang="en-IN" sz="2400" dirty="0"/>
              <a:t> Find the </a:t>
            </a:r>
            <a:r>
              <a:rPr lang="en-IN" sz="2400" dirty="0" err="1"/>
              <a:t>center</a:t>
            </a:r>
            <a:r>
              <a:rPr lang="en-IN" sz="2400" dirty="0"/>
              <a:t> of mass of a thin hemispherical</a:t>
            </a:r>
          </a:p>
        </p:txBody>
      </p:sp>
      <p:sp>
        <p:nvSpPr>
          <p:cNvPr id="23" name="Content Placeholder 22"/>
          <p:cNvSpPr>
            <a:spLocks noGrp="1"/>
          </p:cNvSpPr>
          <p:nvPr>
            <p:ph idx="4294967295"/>
          </p:nvPr>
        </p:nvSpPr>
        <p:spPr>
          <a:xfrm>
            <a:off x="457200" y="2040149"/>
            <a:ext cx="5181600" cy="398886"/>
          </a:xfrm>
        </p:spPr>
        <p:txBody>
          <a:bodyPr/>
          <a:lstStyle/>
          <a:p>
            <a:pPr marL="0" indent="0">
              <a:buNone/>
            </a:pPr>
            <a:r>
              <a:rPr lang="en-IN" sz="2400" dirty="0"/>
              <a:t>shell of radius </a:t>
            </a:r>
            <a:r>
              <a:rPr lang="en-IN" sz="2400" i="1" dirty="0"/>
              <a:t>a </a:t>
            </a:r>
            <a:r>
              <a:rPr lang="en-IN" sz="2400" dirty="0"/>
              <a:t>and constant density</a:t>
            </a:r>
          </a:p>
        </p:txBody>
      </p:sp>
      <p:graphicFrame>
        <p:nvGraphicFramePr>
          <p:cNvPr id="24" name="Object 23" descr="delta"/>
          <p:cNvGraphicFramePr>
            <a:graphicFrameLocks noChangeAspect="1"/>
          </p:cNvGraphicFramePr>
          <p:nvPr/>
        </p:nvGraphicFramePr>
        <p:xfrm>
          <a:off x="5726337" y="2084985"/>
          <a:ext cx="242455" cy="288636"/>
        </p:xfrm>
        <a:graphic>
          <a:graphicData uri="http://schemas.openxmlformats.org/presentationml/2006/ole">
            <mc:AlternateContent xmlns:mc="http://schemas.openxmlformats.org/markup-compatibility/2006">
              <mc:Choice xmlns:v="urn:schemas-microsoft-com:vml" Requires="v">
                <p:oleObj spid="_x0000_s2004000" name="Equation" r:id="rId3" imgW="266400" imgH="317160" progId="Equation.DSMT4">
                  <p:embed/>
                </p:oleObj>
              </mc:Choice>
              <mc:Fallback>
                <p:oleObj name="Equation" r:id="rId3" imgW="266400" imgH="317160" progId="Equation.DSMT4">
                  <p:embed/>
                  <p:pic>
                    <p:nvPicPr>
                      <p:cNvPr id="24" name="Object 23" descr="delta"/>
                      <p:cNvPicPr/>
                      <p:nvPr/>
                    </p:nvPicPr>
                    <p:blipFill>
                      <a:blip r:embed="rId4"/>
                      <a:stretch>
                        <a:fillRect/>
                      </a:stretch>
                    </p:blipFill>
                    <p:spPr>
                      <a:xfrm>
                        <a:off x="5726337" y="2084985"/>
                        <a:ext cx="242455" cy="288636"/>
                      </a:xfrm>
                      <a:prstGeom prst="rect">
                        <a:avLst/>
                      </a:prstGeom>
                    </p:spPr>
                  </p:pic>
                </p:oleObj>
              </mc:Fallback>
            </mc:AlternateContent>
          </a:graphicData>
        </a:graphic>
      </p:graphicFrame>
      <p:sp>
        <p:nvSpPr>
          <p:cNvPr id="26" name="Content Placeholder 25"/>
          <p:cNvSpPr>
            <a:spLocks noGrp="1"/>
          </p:cNvSpPr>
          <p:nvPr>
            <p:ph idx="4294967295"/>
          </p:nvPr>
        </p:nvSpPr>
        <p:spPr>
          <a:xfrm>
            <a:off x="457200" y="2510972"/>
            <a:ext cx="7086600" cy="408498"/>
          </a:xfrm>
        </p:spPr>
        <p:txBody>
          <a:bodyPr/>
          <a:lstStyle/>
          <a:p>
            <a:pPr marL="0" indent="0">
              <a:buNone/>
            </a:pPr>
            <a:r>
              <a:rPr lang="en-IN" sz="2400" b="1" dirty="0"/>
              <a:t>Solution:</a:t>
            </a:r>
            <a:r>
              <a:rPr lang="en-IN" sz="2400" dirty="0"/>
              <a:t> We model the shell with the hemisphere</a:t>
            </a:r>
          </a:p>
        </p:txBody>
      </p:sp>
      <p:graphicFrame>
        <p:nvGraphicFramePr>
          <p:cNvPr id="27" name="Object 26" descr="f of x, y, and z = x squared + y squared + z squared = a squared, z is greater than or equal to 0">
            <a:extLst>
              <a:ext uri="{FF2B5EF4-FFF2-40B4-BE49-F238E27FC236}">
                <a16:creationId xmlns:a16="http://schemas.microsoft.com/office/drawing/2014/main" id="{2EBD9FA2-9E32-474D-8CCD-DDCD137EFF00}"/>
              </a:ext>
            </a:extLst>
          </p:cNvPr>
          <p:cNvGraphicFramePr>
            <a:graphicFrameLocks noChangeAspect="1"/>
          </p:cNvGraphicFramePr>
          <p:nvPr/>
        </p:nvGraphicFramePr>
        <p:xfrm>
          <a:off x="2629077" y="2977507"/>
          <a:ext cx="4229037" cy="390516"/>
        </p:xfrm>
        <a:graphic>
          <a:graphicData uri="http://schemas.openxmlformats.org/presentationml/2006/ole">
            <mc:AlternateContent xmlns:mc="http://schemas.openxmlformats.org/markup-compatibility/2006">
              <mc:Choice xmlns:v="urn:schemas-microsoft-com:vml" Requires="v">
                <p:oleObj spid="_x0000_s2004001" name="Equation" r:id="rId5" imgW="5219640" imgH="482400" progId="Equation.DSMT4">
                  <p:embed/>
                </p:oleObj>
              </mc:Choice>
              <mc:Fallback>
                <p:oleObj name="Equation" r:id="rId5" imgW="5219640" imgH="482400" progId="Equation.DSMT4">
                  <p:embed/>
                  <p:pic>
                    <p:nvPicPr>
                      <p:cNvPr id="27" name="Object 26" descr="f of x, y, and z = x squared + y squared + z squared = a squared, z is greater than or equal to 0">
                        <a:extLst>
                          <a:ext uri="{FF2B5EF4-FFF2-40B4-BE49-F238E27FC236}">
                            <a16:creationId xmlns:a16="http://schemas.microsoft.com/office/drawing/2014/main" id="{2EBD9FA2-9E32-474D-8CCD-DDCD137EFF00}"/>
                          </a:ext>
                        </a:extLst>
                      </p:cNvPr>
                      <p:cNvPicPr/>
                      <p:nvPr/>
                    </p:nvPicPr>
                    <p:blipFill>
                      <a:blip r:embed="rId6"/>
                      <a:stretch>
                        <a:fillRect/>
                      </a:stretch>
                    </p:blipFill>
                    <p:spPr>
                      <a:xfrm>
                        <a:off x="2629077" y="2977507"/>
                        <a:ext cx="4229037" cy="390516"/>
                      </a:xfrm>
                      <a:prstGeom prst="rect">
                        <a:avLst/>
                      </a:prstGeom>
                    </p:spPr>
                  </p:pic>
                </p:oleObj>
              </mc:Fallback>
            </mc:AlternateContent>
          </a:graphicData>
        </a:graphic>
      </p:graphicFrame>
      <p:sp>
        <p:nvSpPr>
          <p:cNvPr id="29" name="Content Placeholder 28"/>
          <p:cNvSpPr>
            <a:spLocks noGrp="1"/>
          </p:cNvSpPr>
          <p:nvPr>
            <p:ph idx="4294967295"/>
          </p:nvPr>
        </p:nvSpPr>
        <p:spPr>
          <a:xfrm>
            <a:off x="457200" y="3448280"/>
            <a:ext cx="7924800" cy="440674"/>
          </a:xfrm>
        </p:spPr>
        <p:txBody>
          <a:bodyPr/>
          <a:lstStyle/>
          <a:p>
            <a:pPr marL="0" indent="0">
              <a:buNone/>
            </a:pPr>
            <a:r>
              <a:rPr lang="en-IN" sz="2400" dirty="0"/>
              <a:t>The symmetry of the surface about the </a:t>
            </a:r>
            <a:r>
              <a:rPr lang="en-IN" sz="2400" i="1" dirty="0"/>
              <a:t>z</a:t>
            </a:r>
            <a:r>
              <a:rPr lang="en-IN" sz="2400" dirty="0"/>
              <a:t>-axis tells us </a:t>
            </a:r>
            <a:r>
              <a:rPr lang="en-US" sz="2400" dirty="0"/>
              <a:t>that</a:t>
            </a:r>
            <a:endParaRPr lang="en-IN" sz="2400" dirty="0"/>
          </a:p>
        </p:txBody>
      </p:sp>
      <p:graphicFrame>
        <p:nvGraphicFramePr>
          <p:cNvPr id="32" name="Object 31" descr="x bar = y bar = 0.">
            <a:extLst>
              <a:ext uri="{FF2B5EF4-FFF2-40B4-BE49-F238E27FC236}">
                <a16:creationId xmlns:a16="http://schemas.microsoft.com/office/drawing/2014/main" id="{29969B4A-B8E9-4085-9EC8-F68B2D3D1820}"/>
              </a:ext>
            </a:extLst>
          </p:cNvPr>
          <p:cNvGraphicFramePr>
            <a:graphicFrameLocks noChangeAspect="1"/>
          </p:cNvGraphicFramePr>
          <p:nvPr/>
        </p:nvGraphicFramePr>
        <p:xfrm>
          <a:off x="452392" y="4016558"/>
          <a:ext cx="1196529" cy="325372"/>
        </p:xfrm>
        <a:graphic>
          <a:graphicData uri="http://schemas.openxmlformats.org/presentationml/2006/ole">
            <mc:AlternateContent xmlns:mc="http://schemas.openxmlformats.org/markup-compatibility/2006">
              <mc:Choice xmlns:v="urn:schemas-microsoft-com:vml" Requires="v">
                <p:oleObj spid="_x0000_s2004002" name="Equation" r:id="rId7" imgW="1447560" imgH="393480" progId="Equation.DSMT4">
                  <p:embed/>
                </p:oleObj>
              </mc:Choice>
              <mc:Fallback>
                <p:oleObj name="Equation" r:id="rId7" imgW="1447560" imgH="393480" progId="Equation.DSMT4">
                  <p:embed/>
                  <p:pic>
                    <p:nvPicPr>
                      <p:cNvPr id="32" name="Object 31" descr="x bar = y bar = 0.">
                        <a:extLst>
                          <a:ext uri="{FF2B5EF4-FFF2-40B4-BE49-F238E27FC236}">
                            <a16:creationId xmlns:a16="http://schemas.microsoft.com/office/drawing/2014/main" id="{29969B4A-B8E9-4085-9EC8-F68B2D3D1820}"/>
                          </a:ext>
                        </a:extLst>
                      </p:cNvPr>
                      <p:cNvPicPr/>
                      <p:nvPr/>
                    </p:nvPicPr>
                    <p:blipFill>
                      <a:blip r:embed="rId8"/>
                      <a:stretch>
                        <a:fillRect/>
                      </a:stretch>
                    </p:blipFill>
                    <p:spPr>
                      <a:xfrm>
                        <a:off x="452392" y="4016558"/>
                        <a:ext cx="1196529" cy="325372"/>
                      </a:xfrm>
                      <a:prstGeom prst="rect">
                        <a:avLst/>
                      </a:prstGeom>
                    </p:spPr>
                  </p:pic>
                </p:oleObj>
              </mc:Fallback>
            </mc:AlternateContent>
          </a:graphicData>
        </a:graphic>
      </p:graphicFrame>
      <p:sp>
        <p:nvSpPr>
          <p:cNvPr id="34" name="Content Placeholder 33"/>
          <p:cNvSpPr>
            <a:spLocks noGrp="1"/>
          </p:cNvSpPr>
          <p:nvPr>
            <p:ph idx="4294967295"/>
          </p:nvPr>
        </p:nvSpPr>
        <p:spPr>
          <a:xfrm>
            <a:off x="1783441" y="3981314"/>
            <a:ext cx="3122385" cy="451374"/>
          </a:xfrm>
        </p:spPr>
        <p:txBody>
          <a:bodyPr/>
          <a:lstStyle/>
          <a:p>
            <a:pPr marL="0" indent="0">
              <a:buNone/>
            </a:pPr>
            <a:r>
              <a:rPr lang="en-IN" sz="2400" dirty="0"/>
              <a:t>It remains only to find</a:t>
            </a:r>
          </a:p>
        </p:txBody>
      </p:sp>
      <p:graphicFrame>
        <p:nvGraphicFramePr>
          <p:cNvPr id="35" name="Object 34" descr="z bar ">
            <a:extLst>
              <a:ext uri="{FF2B5EF4-FFF2-40B4-BE49-F238E27FC236}">
                <a16:creationId xmlns:a16="http://schemas.microsoft.com/office/drawing/2014/main" id="{B504B316-9160-4B97-ABFE-27C57767C0FE}"/>
              </a:ext>
            </a:extLst>
          </p:cNvPr>
          <p:cNvGraphicFramePr>
            <a:graphicFrameLocks noChangeAspect="1"/>
          </p:cNvGraphicFramePr>
          <p:nvPr/>
        </p:nvGraphicFramePr>
        <p:xfrm>
          <a:off x="5004980" y="4070558"/>
          <a:ext cx="241300" cy="241300"/>
        </p:xfrm>
        <a:graphic>
          <a:graphicData uri="http://schemas.openxmlformats.org/presentationml/2006/ole">
            <mc:AlternateContent xmlns:mc="http://schemas.openxmlformats.org/markup-compatibility/2006">
              <mc:Choice xmlns:v="urn:schemas-microsoft-com:vml" Requires="v">
                <p:oleObj spid="_x0000_s2004003" name="Equation" r:id="rId9" imgW="241200" imgH="241200" progId="Equation.DSMT4">
                  <p:embed/>
                </p:oleObj>
              </mc:Choice>
              <mc:Fallback>
                <p:oleObj name="Equation" r:id="rId9" imgW="241200" imgH="241200" progId="Equation.DSMT4">
                  <p:embed/>
                  <p:pic>
                    <p:nvPicPr>
                      <p:cNvPr id="35" name="Object 34" descr="z bar ">
                        <a:extLst>
                          <a:ext uri="{FF2B5EF4-FFF2-40B4-BE49-F238E27FC236}">
                            <a16:creationId xmlns:a16="http://schemas.microsoft.com/office/drawing/2014/main" id="{B504B316-9160-4B97-ABFE-27C57767C0FE}"/>
                          </a:ext>
                        </a:extLst>
                      </p:cNvPr>
                      <p:cNvPicPr/>
                      <p:nvPr/>
                    </p:nvPicPr>
                    <p:blipFill>
                      <a:blip r:embed="rId10"/>
                      <a:stretch>
                        <a:fillRect/>
                      </a:stretch>
                    </p:blipFill>
                    <p:spPr>
                      <a:xfrm>
                        <a:off x="5004980" y="4070558"/>
                        <a:ext cx="241300" cy="241300"/>
                      </a:xfrm>
                      <a:prstGeom prst="rect">
                        <a:avLst/>
                      </a:prstGeom>
                    </p:spPr>
                  </p:pic>
                </p:oleObj>
              </mc:Fallback>
            </mc:AlternateContent>
          </a:graphicData>
        </a:graphic>
      </p:graphicFrame>
      <p:sp>
        <p:nvSpPr>
          <p:cNvPr id="37" name="Content Placeholder 36"/>
          <p:cNvSpPr>
            <a:spLocks noGrp="1"/>
          </p:cNvSpPr>
          <p:nvPr>
            <p:ph idx="4294967295"/>
          </p:nvPr>
        </p:nvSpPr>
        <p:spPr>
          <a:xfrm>
            <a:off x="5403521" y="3975488"/>
            <a:ext cx="1349829" cy="457200"/>
          </a:xfrm>
        </p:spPr>
        <p:txBody>
          <a:bodyPr/>
          <a:lstStyle/>
          <a:p>
            <a:pPr marL="0" indent="0">
              <a:buNone/>
            </a:pPr>
            <a:r>
              <a:rPr lang="en-IN" sz="2400" dirty="0"/>
              <a:t>from the</a:t>
            </a:r>
          </a:p>
        </p:txBody>
      </p:sp>
      <p:sp>
        <p:nvSpPr>
          <p:cNvPr id="39" name="Content Placeholder 38"/>
          <p:cNvSpPr>
            <a:spLocks noGrp="1"/>
          </p:cNvSpPr>
          <p:nvPr>
            <p:ph idx="4294967295"/>
          </p:nvPr>
        </p:nvSpPr>
        <p:spPr>
          <a:xfrm>
            <a:off x="460829" y="4545630"/>
            <a:ext cx="1191721" cy="433994"/>
          </a:xfrm>
        </p:spPr>
        <p:txBody>
          <a:bodyPr/>
          <a:lstStyle/>
          <a:p>
            <a:pPr marL="0" indent="0">
              <a:buNone/>
            </a:pPr>
            <a:r>
              <a:rPr lang="en-IN" sz="2400" dirty="0"/>
              <a:t>formula</a:t>
            </a:r>
          </a:p>
        </p:txBody>
      </p:sp>
      <p:graphicFrame>
        <p:nvGraphicFramePr>
          <p:cNvPr id="40" name="Object 39" descr="z bar = start fraction M sub start expression x y end expression over M end fraction.">
            <a:extLst>
              <a:ext uri="{FF2B5EF4-FFF2-40B4-BE49-F238E27FC236}">
                <a16:creationId xmlns:a16="http://schemas.microsoft.com/office/drawing/2014/main" id="{EF3C934E-8568-4D47-B6C1-7DA5D34C677A}"/>
              </a:ext>
            </a:extLst>
          </p:cNvPr>
          <p:cNvGraphicFramePr>
            <a:graphicFrameLocks noChangeAspect="1"/>
          </p:cNvGraphicFramePr>
          <p:nvPr/>
        </p:nvGraphicFramePr>
        <p:xfrm>
          <a:off x="1708933" y="4473455"/>
          <a:ext cx="961197" cy="656360"/>
        </p:xfrm>
        <a:graphic>
          <a:graphicData uri="http://schemas.openxmlformats.org/presentationml/2006/ole">
            <mc:AlternateContent xmlns:mc="http://schemas.openxmlformats.org/markup-compatibility/2006">
              <mc:Choice xmlns:v="urn:schemas-microsoft-com:vml" Requires="v">
                <p:oleObj spid="_x0000_s2004004" name="Equation" r:id="rId11" imgW="1269720" imgH="863280" progId="Equation.DSMT4">
                  <p:embed/>
                </p:oleObj>
              </mc:Choice>
              <mc:Fallback>
                <p:oleObj name="Equation" r:id="rId11" imgW="1269720" imgH="863280" progId="Equation.DSMT4">
                  <p:embed/>
                  <p:pic>
                    <p:nvPicPr>
                      <p:cNvPr id="40" name="Object 39" descr="z bar = start fraction M sub start expression x y end expression over M end fraction.">
                        <a:extLst>
                          <a:ext uri="{FF2B5EF4-FFF2-40B4-BE49-F238E27FC236}">
                            <a16:creationId xmlns:a16="http://schemas.microsoft.com/office/drawing/2014/main" id="{EF3C934E-8568-4D47-B6C1-7DA5D34C677A}"/>
                          </a:ext>
                        </a:extLst>
                      </p:cNvPr>
                      <p:cNvPicPr/>
                      <p:nvPr/>
                    </p:nvPicPr>
                    <p:blipFill>
                      <a:blip r:embed="rId12"/>
                      <a:stretch>
                        <a:fillRect/>
                      </a:stretch>
                    </p:blipFill>
                    <p:spPr>
                      <a:xfrm>
                        <a:off x="1708933" y="4473455"/>
                        <a:ext cx="961197" cy="656360"/>
                      </a:xfrm>
                      <a:prstGeom prst="rect">
                        <a:avLst/>
                      </a:prstGeom>
                    </p:spPr>
                  </p:pic>
                </p:oleObj>
              </mc:Fallback>
            </mc:AlternateContent>
          </a:graphicData>
        </a:graphic>
      </p:graphicFrame>
      <p:sp>
        <p:nvSpPr>
          <p:cNvPr id="42" name="Content Placeholder 41"/>
          <p:cNvSpPr>
            <a:spLocks noGrp="1"/>
          </p:cNvSpPr>
          <p:nvPr>
            <p:ph idx="4294967295"/>
          </p:nvPr>
        </p:nvSpPr>
        <p:spPr>
          <a:xfrm>
            <a:off x="452392" y="5214651"/>
            <a:ext cx="3433808" cy="427142"/>
          </a:xfrm>
        </p:spPr>
        <p:txBody>
          <a:bodyPr/>
          <a:lstStyle/>
          <a:p>
            <a:pPr marL="0" indent="0">
              <a:buNone/>
            </a:pPr>
            <a:r>
              <a:rPr lang="en-IN" sz="2400" dirty="0"/>
              <a:t>The mass of the shell is</a:t>
            </a:r>
          </a:p>
        </p:txBody>
      </p:sp>
      <p:graphicFrame>
        <p:nvGraphicFramePr>
          <p:cNvPr id="43" name="Object 42" descr="M = double integral of start expression delta d sigma end expression over surface S = delta double integral of d sigma, over surface S = left parenthesis delta right parenthesis left parenthesis area of S right parenthesis = 2 pi a squared delta.">
            <a:extLst>
              <a:ext uri="{FF2B5EF4-FFF2-40B4-BE49-F238E27FC236}">
                <a16:creationId xmlns:a16="http://schemas.microsoft.com/office/drawing/2014/main" id="{3DA34612-79EA-4C19-B222-F89A53ACBBD8}"/>
              </a:ext>
            </a:extLst>
          </p:cNvPr>
          <p:cNvGraphicFramePr>
            <a:graphicFrameLocks noChangeAspect="1"/>
          </p:cNvGraphicFramePr>
          <p:nvPr/>
        </p:nvGraphicFramePr>
        <p:xfrm>
          <a:off x="1845659" y="5703255"/>
          <a:ext cx="5443065" cy="606960"/>
        </p:xfrm>
        <a:graphic>
          <a:graphicData uri="http://schemas.openxmlformats.org/presentationml/2006/ole">
            <mc:AlternateContent xmlns:mc="http://schemas.openxmlformats.org/markup-compatibility/2006">
              <mc:Choice xmlns:v="urn:schemas-microsoft-com:vml" Requires="v">
                <p:oleObj spid="_x0000_s2004005" name="Equation" r:id="rId13" imgW="7061040" imgH="787320" progId="Equation.DSMT4">
                  <p:embed/>
                </p:oleObj>
              </mc:Choice>
              <mc:Fallback>
                <p:oleObj name="Equation" r:id="rId13" imgW="7061040" imgH="787320" progId="Equation.DSMT4">
                  <p:embed/>
                  <p:pic>
                    <p:nvPicPr>
                      <p:cNvPr id="43" name="Object 42" descr="M = double integral of start expression delta d sigma end expression over surface S = delta double integral of d sigma, over surface S = left parenthesis delta right parenthesis left parenthesis area of S right parenthesis = 2 pi a squared delta.">
                        <a:extLst>
                          <a:ext uri="{FF2B5EF4-FFF2-40B4-BE49-F238E27FC236}">
                            <a16:creationId xmlns:a16="http://schemas.microsoft.com/office/drawing/2014/main" id="{3DA34612-79EA-4C19-B222-F89A53ACBBD8}"/>
                          </a:ext>
                        </a:extLst>
                      </p:cNvPr>
                      <p:cNvPicPr/>
                      <p:nvPr/>
                    </p:nvPicPr>
                    <p:blipFill>
                      <a:blip r:embed="rId14"/>
                      <a:stretch>
                        <a:fillRect/>
                      </a:stretch>
                    </p:blipFill>
                    <p:spPr>
                      <a:xfrm>
                        <a:off x="1845659" y="5703255"/>
                        <a:ext cx="5443065" cy="606960"/>
                      </a:xfrm>
                      <a:prstGeom prst="rect">
                        <a:avLst/>
                      </a:prstGeom>
                    </p:spPr>
                  </p:pic>
                </p:oleObj>
              </mc:Fallback>
            </mc:AlternateContent>
          </a:graphicData>
        </a:graphic>
      </p:graphicFrame>
    </p:spTree>
    <p:extLst>
      <p:ext uri="{BB962C8B-B14F-4D97-AF65-F5344CB8AC3E}">
        <p14:creationId xmlns:p14="http://schemas.microsoft.com/office/powerpoint/2010/main" val="410427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(1 of 14)</a:t>
            </a:r>
          </a:p>
        </p:txBody>
      </p:sp>
      <p:pic>
        <p:nvPicPr>
          <p:cNvPr id="21" name="Content Placeholder 20" descr="A graph in an x y z plane depicts a parallelogram and a patch surface. For long description in Notes pane, press F6."/>
          <p:cNvPicPr>
            <a:picLocks noGrp="1" noChangeAspect="1"/>
          </p:cNvPicPr>
          <p:nvPr>
            <p:ph sz="quarter" idx="13"/>
          </p:nvPr>
        </p:nvPicPr>
        <p:blipFill>
          <a:blip r:embed="rId4" cstate="print">
            <a:extLst>
              <a:ext uri="{28A0092B-C50C-407E-A947-70E740481C1C}">
                <a14:useLocalDpi xmlns:a14="http://schemas.microsoft.com/office/drawing/2010/main" val="0"/>
              </a:ext>
            </a:extLst>
          </a:blip>
          <a:stretch>
            <a:fillRect/>
          </a:stretch>
        </p:blipFill>
        <p:spPr>
          <a:xfrm>
            <a:off x="1854267" y="1600200"/>
            <a:ext cx="4781071" cy="2424728"/>
          </a:xfrm>
        </p:spPr>
      </p:pic>
      <p:sp>
        <p:nvSpPr>
          <p:cNvPr id="7" name="Content Placeholder 6"/>
          <p:cNvSpPr>
            <a:spLocks noGrp="1"/>
          </p:cNvSpPr>
          <p:nvPr>
            <p:ph sz="quarter" idx="14"/>
          </p:nvPr>
        </p:nvSpPr>
        <p:spPr>
          <a:xfrm>
            <a:off x="457200" y="4267200"/>
            <a:ext cx="3124200" cy="381000"/>
          </a:xfrm>
        </p:spPr>
        <p:txBody>
          <a:bodyPr/>
          <a:lstStyle/>
          <a:p>
            <a:r>
              <a:rPr lang="en-IN" sz="2500" dirty="0"/>
              <a:t>The area of the patch</a:t>
            </a:r>
          </a:p>
        </p:txBody>
      </p:sp>
      <p:graphicFrame>
        <p:nvGraphicFramePr>
          <p:cNvPr id="23" name="Object 22" descr="delta sigma sub k"/>
          <p:cNvGraphicFramePr>
            <a:graphicFrameLocks noChangeAspect="1"/>
          </p:cNvGraphicFramePr>
          <p:nvPr/>
        </p:nvGraphicFramePr>
        <p:xfrm>
          <a:off x="3695700" y="4254500"/>
          <a:ext cx="495300" cy="393700"/>
        </p:xfrm>
        <a:graphic>
          <a:graphicData uri="http://schemas.openxmlformats.org/presentationml/2006/ole">
            <mc:AlternateContent xmlns:mc="http://schemas.openxmlformats.org/markup-compatibility/2006">
              <mc:Choice xmlns:v="urn:schemas-microsoft-com:vml" Requires="v">
                <p:oleObj spid="_x0000_s1984529" name="Equation" r:id="rId5" imgW="495000" imgH="393480" progId="Equation.DSMT4">
                  <p:embed/>
                </p:oleObj>
              </mc:Choice>
              <mc:Fallback>
                <p:oleObj name="Equation" r:id="rId5" imgW="495000" imgH="393480" progId="Equation.DSMT4">
                  <p:embed/>
                  <p:pic>
                    <p:nvPicPr>
                      <p:cNvPr id="23" name="Object 22" descr="delta sigma sub k"/>
                      <p:cNvPicPr/>
                      <p:nvPr/>
                    </p:nvPicPr>
                    <p:blipFill>
                      <a:blip r:embed="rId6"/>
                      <a:stretch>
                        <a:fillRect/>
                      </a:stretch>
                    </p:blipFill>
                    <p:spPr>
                      <a:xfrm>
                        <a:off x="3695700" y="4254500"/>
                        <a:ext cx="495300" cy="393700"/>
                      </a:xfrm>
                      <a:prstGeom prst="rect">
                        <a:avLst/>
                      </a:prstGeom>
                    </p:spPr>
                  </p:pic>
                </p:oleObj>
              </mc:Fallback>
            </mc:AlternateContent>
          </a:graphicData>
        </a:graphic>
      </p:graphicFrame>
      <p:sp>
        <p:nvSpPr>
          <p:cNvPr id="9" name="Content Placeholder 8"/>
          <p:cNvSpPr>
            <a:spLocks noGrp="1"/>
          </p:cNvSpPr>
          <p:nvPr>
            <p:ph sz="quarter" idx="15"/>
          </p:nvPr>
        </p:nvSpPr>
        <p:spPr>
          <a:xfrm>
            <a:off x="4343400" y="4267200"/>
            <a:ext cx="4038600" cy="381000"/>
          </a:xfrm>
        </p:spPr>
        <p:txBody>
          <a:bodyPr/>
          <a:lstStyle/>
          <a:p>
            <a:r>
              <a:rPr lang="en-IN" sz="2500" dirty="0"/>
              <a:t>is approximated by the area</a:t>
            </a:r>
          </a:p>
        </p:txBody>
      </p:sp>
      <p:sp>
        <p:nvSpPr>
          <p:cNvPr id="13" name="Content Placeholder 12"/>
          <p:cNvSpPr>
            <a:spLocks noGrp="1"/>
          </p:cNvSpPr>
          <p:nvPr>
            <p:ph sz="quarter" idx="16"/>
          </p:nvPr>
        </p:nvSpPr>
        <p:spPr>
          <a:xfrm>
            <a:off x="457200" y="4724400"/>
            <a:ext cx="8001000" cy="457200"/>
          </a:xfrm>
        </p:spPr>
        <p:txBody>
          <a:bodyPr/>
          <a:lstStyle/>
          <a:p>
            <a:r>
              <a:rPr lang="en-IN" sz="2500" dirty="0"/>
              <a:t>of the tangent parallelogram determined by the vectors</a:t>
            </a:r>
          </a:p>
        </p:txBody>
      </p:sp>
      <p:graphicFrame>
        <p:nvGraphicFramePr>
          <p:cNvPr id="24" name="Object 23" descr="delta u r sub u and delta upsilon r sub upsilon."/>
          <p:cNvGraphicFramePr>
            <a:graphicFrameLocks noChangeAspect="1"/>
          </p:cNvGraphicFramePr>
          <p:nvPr/>
        </p:nvGraphicFramePr>
        <p:xfrm>
          <a:off x="503237" y="5334000"/>
          <a:ext cx="2316163" cy="396875"/>
        </p:xfrm>
        <a:graphic>
          <a:graphicData uri="http://schemas.openxmlformats.org/presentationml/2006/ole">
            <mc:AlternateContent xmlns:mc="http://schemas.openxmlformats.org/markup-compatibility/2006">
              <mc:Choice xmlns:v="urn:schemas-microsoft-com:vml" Requires="v">
                <p:oleObj spid="_x0000_s1984530" name="Equation" r:id="rId7" imgW="2316240" imgH="396720" progId="Equation.DSMT4">
                  <p:embed/>
                </p:oleObj>
              </mc:Choice>
              <mc:Fallback>
                <p:oleObj name="Equation" r:id="rId7" imgW="2316240" imgH="396720" progId="Equation.DSMT4">
                  <p:embed/>
                  <p:pic>
                    <p:nvPicPr>
                      <p:cNvPr id="24" name="Object 23" descr="delta u r sub u and delta upsilon r sub upsilon."/>
                      <p:cNvPicPr/>
                      <p:nvPr/>
                    </p:nvPicPr>
                    <p:blipFill>
                      <a:blip r:embed="rId8"/>
                      <a:stretch>
                        <a:fillRect/>
                      </a:stretch>
                    </p:blipFill>
                    <p:spPr>
                      <a:xfrm>
                        <a:off x="503237" y="5334000"/>
                        <a:ext cx="2316163" cy="396875"/>
                      </a:xfrm>
                      <a:prstGeom prst="rect">
                        <a:avLst/>
                      </a:prstGeom>
                    </p:spPr>
                  </p:pic>
                </p:oleObj>
              </mc:Fallback>
            </mc:AlternateContent>
          </a:graphicData>
        </a:graphic>
      </p:graphicFrame>
      <p:sp>
        <p:nvSpPr>
          <p:cNvPr id="15" name="Content Placeholder 14"/>
          <p:cNvSpPr>
            <a:spLocks noGrp="1"/>
          </p:cNvSpPr>
          <p:nvPr>
            <p:ph sz="quarter" idx="17"/>
          </p:nvPr>
        </p:nvSpPr>
        <p:spPr>
          <a:xfrm>
            <a:off x="2895600" y="5334000"/>
            <a:ext cx="1447800" cy="381000"/>
          </a:xfrm>
        </p:spPr>
        <p:txBody>
          <a:bodyPr/>
          <a:lstStyle/>
          <a:p>
            <a:r>
              <a:rPr lang="en-IN" sz="2500" dirty="0"/>
              <a:t>The point</a:t>
            </a:r>
          </a:p>
        </p:txBody>
      </p:sp>
      <p:graphicFrame>
        <p:nvGraphicFramePr>
          <p:cNvPr id="25" name="Object 24" descr="(x sub k, y sub k, z sub k) "/>
          <p:cNvGraphicFramePr>
            <a:graphicFrameLocks noChangeAspect="1"/>
          </p:cNvGraphicFramePr>
          <p:nvPr/>
        </p:nvGraphicFramePr>
        <p:xfrm>
          <a:off x="4419600" y="5334000"/>
          <a:ext cx="1282700" cy="393700"/>
        </p:xfrm>
        <a:graphic>
          <a:graphicData uri="http://schemas.openxmlformats.org/presentationml/2006/ole">
            <mc:AlternateContent xmlns:mc="http://schemas.openxmlformats.org/markup-compatibility/2006">
              <mc:Choice xmlns:v="urn:schemas-microsoft-com:vml" Requires="v">
                <p:oleObj spid="_x0000_s1984531" name="Equation" r:id="rId9" imgW="1282680" imgH="393840" progId="Equation.DSMT4">
                  <p:embed/>
                </p:oleObj>
              </mc:Choice>
              <mc:Fallback>
                <p:oleObj name="Equation" r:id="rId9" imgW="1282680" imgH="393840" progId="Equation.DSMT4">
                  <p:embed/>
                  <p:pic>
                    <p:nvPicPr>
                      <p:cNvPr id="25" name="Object 24" descr="(x sub k, y sub k, z sub k) "/>
                      <p:cNvPicPr/>
                      <p:nvPr/>
                    </p:nvPicPr>
                    <p:blipFill>
                      <a:blip r:embed="rId10"/>
                      <a:stretch>
                        <a:fillRect/>
                      </a:stretch>
                    </p:blipFill>
                    <p:spPr>
                      <a:xfrm>
                        <a:off x="4419600" y="5334000"/>
                        <a:ext cx="1282700" cy="393700"/>
                      </a:xfrm>
                      <a:prstGeom prst="rect">
                        <a:avLst/>
                      </a:prstGeom>
                    </p:spPr>
                  </p:pic>
                </p:oleObj>
              </mc:Fallback>
            </mc:AlternateContent>
          </a:graphicData>
        </a:graphic>
      </p:graphicFrame>
      <p:sp>
        <p:nvSpPr>
          <p:cNvPr id="17" name="Content Placeholder 16"/>
          <p:cNvSpPr>
            <a:spLocks noGrp="1"/>
          </p:cNvSpPr>
          <p:nvPr>
            <p:ph sz="quarter" idx="18"/>
          </p:nvPr>
        </p:nvSpPr>
        <p:spPr>
          <a:xfrm>
            <a:off x="5867400" y="5334000"/>
            <a:ext cx="2743200" cy="381000"/>
          </a:xfrm>
        </p:spPr>
        <p:txBody>
          <a:bodyPr/>
          <a:lstStyle/>
          <a:p>
            <a:r>
              <a:rPr lang="en-IN" sz="2500" dirty="0"/>
              <a:t>lies on the surface</a:t>
            </a:r>
          </a:p>
        </p:txBody>
      </p:sp>
      <p:sp>
        <p:nvSpPr>
          <p:cNvPr id="18" name="Content Placeholder 17"/>
          <p:cNvSpPr>
            <a:spLocks noGrp="1"/>
          </p:cNvSpPr>
          <p:nvPr>
            <p:ph sz="quarter" idx="19"/>
          </p:nvPr>
        </p:nvSpPr>
        <p:spPr>
          <a:xfrm>
            <a:off x="457200" y="5867400"/>
            <a:ext cx="6553200" cy="457200"/>
          </a:xfrm>
        </p:spPr>
        <p:txBody>
          <a:bodyPr/>
          <a:lstStyle/>
          <a:p>
            <a:r>
              <a:rPr lang="en-IN" sz="2500" dirty="0"/>
              <a:t>patch, beneath the parallelogram shown here.</a:t>
            </a:r>
          </a:p>
        </p:txBody>
      </p:sp>
    </p:spTree>
    <p:extLst>
      <p:ext uri="{BB962C8B-B14F-4D97-AF65-F5344CB8AC3E}">
        <p14:creationId xmlns:p14="http://schemas.microsoft.com/office/powerpoint/2010/main" val="291095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162800" cy="1097280"/>
          </a:xfrm>
        </p:spPr>
        <p:txBody>
          <a:bodyPr/>
          <a:lstStyle/>
          <a:p>
            <a:r>
              <a:rPr lang="en-IN" sz="3400" dirty="0"/>
              <a:t>Moments and Masses of Thin Shells </a:t>
            </a:r>
            <a:r>
              <a:rPr lang="en-IN" sz="2000" b="0" dirty="0"/>
              <a:t>(4 of 4)</a:t>
            </a:r>
            <a:endParaRPr lang="en-IN" sz="3400" dirty="0"/>
          </a:p>
        </p:txBody>
      </p:sp>
      <p:sp>
        <p:nvSpPr>
          <p:cNvPr id="3" name="Content Placeholder 2"/>
          <p:cNvSpPr>
            <a:spLocks noGrp="1"/>
          </p:cNvSpPr>
          <p:nvPr>
            <p:ph idx="4294967295"/>
          </p:nvPr>
        </p:nvSpPr>
        <p:spPr>
          <a:xfrm>
            <a:off x="457200" y="1600201"/>
            <a:ext cx="3733800" cy="415886"/>
          </a:xfrm>
        </p:spPr>
        <p:txBody>
          <a:bodyPr/>
          <a:lstStyle/>
          <a:p>
            <a:pPr marL="0" indent="0">
              <a:buNone/>
            </a:pPr>
            <a:r>
              <a:rPr lang="en-US" sz="2400" b="1" dirty="0"/>
              <a:t>Solution (concluded):</a:t>
            </a:r>
          </a:p>
        </p:txBody>
      </p:sp>
      <p:sp>
        <p:nvSpPr>
          <p:cNvPr id="23" name="Content Placeholder 22"/>
          <p:cNvSpPr>
            <a:spLocks noGrp="1"/>
          </p:cNvSpPr>
          <p:nvPr>
            <p:ph idx="4294967295"/>
          </p:nvPr>
        </p:nvSpPr>
        <p:spPr>
          <a:xfrm>
            <a:off x="457199" y="2116350"/>
            <a:ext cx="3795311" cy="417530"/>
          </a:xfrm>
        </p:spPr>
        <p:txBody>
          <a:bodyPr/>
          <a:lstStyle/>
          <a:p>
            <a:pPr marL="0" indent="0">
              <a:buNone/>
            </a:pPr>
            <a:r>
              <a:rPr lang="en-IN" sz="2400" dirty="0"/>
              <a:t>To evaluate the integral for</a:t>
            </a:r>
          </a:p>
        </p:txBody>
      </p:sp>
      <p:graphicFrame>
        <p:nvGraphicFramePr>
          <p:cNvPr id="24" name="Object 23" descr="M sub start expression x y end expression,"/>
          <p:cNvGraphicFramePr>
            <a:graphicFrameLocks noChangeAspect="1"/>
          </p:cNvGraphicFramePr>
          <p:nvPr/>
        </p:nvGraphicFramePr>
        <p:xfrm>
          <a:off x="4298736" y="2122974"/>
          <a:ext cx="535289" cy="377851"/>
        </p:xfrm>
        <a:graphic>
          <a:graphicData uri="http://schemas.openxmlformats.org/presentationml/2006/ole">
            <mc:AlternateContent xmlns:mc="http://schemas.openxmlformats.org/markup-compatibility/2006">
              <mc:Choice xmlns:v="urn:schemas-microsoft-com:vml" Requires="v">
                <p:oleObj spid="_x0000_s2005029" name="Equation" r:id="rId3" imgW="647640" imgH="457200" progId="Equation.DSMT4">
                  <p:embed/>
                </p:oleObj>
              </mc:Choice>
              <mc:Fallback>
                <p:oleObj name="Equation" r:id="rId3" imgW="647640" imgH="457200" progId="Equation.DSMT4">
                  <p:embed/>
                  <p:pic>
                    <p:nvPicPr>
                      <p:cNvPr id="24" name="Object 23" descr="M sub start expression x y end expression,"/>
                      <p:cNvPicPr/>
                      <p:nvPr/>
                    </p:nvPicPr>
                    <p:blipFill>
                      <a:blip r:embed="rId4"/>
                      <a:stretch>
                        <a:fillRect/>
                      </a:stretch>
                    </p:blipFill>
                    <p:spPr>
                      <a:xfrm>
                        <a:off x="4298736" y="2122974"/>
                        <a:ext cx="535289" cy="377851"/>
                      </a:xfrm>
                      <a:prstGeom prst="rect">
                        <a:avLst/>
                      </a:prstGeom>
                    </p:spPr>
                  </p:pic>
                </p:oleObj>
              </mc:Fallback>
            </mc:AlternateContent>
          </a:graphicData>
        </a:graphic>
      </p:graphicFrame>
      <p:sp>
        <p:nvSpPr>
          <p:cNvPr id="4" name="Content Placeholder 3"/>
          <p:cNvSpPr>
            <a:spLocks noGrp="1"/>
          </p:cNvSpPr>
          <p:nvPr>
            <p:ph idx="4294967295"/>
          </p:nvPr>
        </p:nvSpPr>
        <p:spPr>
          <a:xfrm>
            <a:off x="4917358" y="2071171"/>
            <a:ext cx="3845642" cy="441275"/>
          </a:xfrm>
        </p:spPr>
        <p:txBody>
          <a:bodyPr/>
          <a:lstStyle/>
          <a:p>
            <a:pPr marL="0" indent="0">
              <a:buNone/>
            </a:pPr>
            <a:r>
              <a:rPr lang="en-IN" sz="2400" dirty="0"/>
              <a:t>we take </a:t>
            </a:r>
            <a:r>
              <a:rPr lang="en-IN" sz="2400" b="1" dirty="0"/>
              <a:t>p </a:t>
            </a:r>
            <a:r>
              <a:rPr lang="en-IN" sz="2400" dirty="0"/>
              <a:t>= </a:t>
            </a:r>
            <a:r>
              <a:rPr lang="en-IN" sz="2400" b="1" dirty="0"/>
              <a:t>k </a:t>
            </a:r>
            <a:r>
              <a:rPr lang="en-IN" sz="2400" dirty="0"/>
              <a:t>and calculate</a:t>
            </a:r>
          </a:p>
        </p:txBody>
      </p:sp>
      <p:graphicFrame>
        <p:nvGraphicFramePr>
          <p:cNvPr id="8" name="Object 7" descr="absolute value of nabla f = absolute value of start expression 2 x i + 2 y j + 2 z k end expression = 2 square root of start expression x squared + y squared + z squared end expression = 2 a">
            <a:extLst>
              <a:ext uri="{FF2B5EF4-FFF2-40B4-BE49-F238E27FC236}">
                <a16:creationId xmlns:a16="http://schemas.microsoft.com/office/drawing/2014/main" id="{9BDD0F4F-6F4A-4FC3-925E-3F0DC28C1207}"/>
              </a:ext>
            </a:extLst>
          </p:cNvPr>
          <p:cNvGraphicFramePr>
            <a:graphicFrameLocks noChangeAspect="1"/>
          </p:cNvGraphicFramePr>
          <p:nvPr/>
        </p:nvGraphicFramePr>
        <p:xfrm>
          <a:off x="2688845" y="2605730"/>
          <a:ext cx="4828195" cy="424034"/>
        </p:xfrm>
        <a:graphic>
          <a:graphicData uri="http://schemas.openxmlformats.org/presentationml/2006/ole">
            <mc:AlternateContent xmlns:mc="http://schemas.openxmlformats.org/markup-compatibility/2006">
              <mc:Choice xmlns:v="urn:schemas-microsoft-com:vml" Requires="v">
                <p:oleObj spid="_x0000_s2005030" name="Equation" r:id="rId5" imgW="6362640" imgH="558720" progId="Equation.DSMT4">
                  <p:embed/>
                </p:oleObj>
              </mc:Choice>
              <mc:Fallback>
                <p:oleObj name="Equation" r:id="rId5" imgW="6362640" imgH="558720" progId="Equation.DSMT4">
                  <p:embed/>
                  <p:pic>
                    <p:nvPicPr>
                      <p:cNvPr id="8" name="Object 7" descr="absolute value of nabla f = absolute value of start expression 2 x i + 2 y j + 2 z k end expression = 2 square root of start expression x squared + y squared + z squared end expression = 2 a">
                        <a:extLst>
                          <a:ext uri="{FF2B5EF4-FFF2-40B4-BE49-F238E27FC236}">
                            <a16:creationId xmlns:a16="http://schemas.microsoft.com/office/drawing/2014/main" id="{9BDD0F4F-6F4A-4FC3-925E-3F0DC28C1207}"/>
                          </a:ext>
                        </a:extLst>
                      </p:cNvPr>
                      <p:cNvPicPr/>
                      <p:nvPr/>
                    </p:nvPicPr>
                    <p:blipFill>
                      <a:blip r:embed="rId6"/>
                      <a:stretch>
                        <a:fillRect/>
                      </a:stretch>
                    </p:blipFill>
                    <p:spPr>
                      <a:xfrm>
                        <a:off x="2688845" y="2605730"/>
                        <a:ext cx="4828195" cy="424034"/>
                      </a:xfrm>
                      <a:prstGeom prst="rect">
                        <a:avLst/>
                      </a:prstGeom>
                    </p:spPr>
                  </p:pic>
                </p:oleObj>
              </mc:Fallback>
            </mc:AlternateContent>
          </a:graphicData>
        </a:graphic>
      </p:graphicFrame>
      <p:graphicFrame>
        <p:nvGraphicFramePr>
          <p:cNvPr id="9" name="Object 8" descr="absolute value of start expression nabla f times p end expression = absolute value of start expression nabla f times k end expression = absolute value of start expression 2 z end expression = 2 z">
            <a:extLst>
              <a:ext uri="{FF2B5EF4-FFF2-40B4-BE49-F238E27FC236}">
                <a16:creationId xmlns:a16="http://schemas.microsoft.com/office/drawing/2014/main" id="{8F78D5ED-8166-481F-91AC-CDFB17E8F04D}"/>
              </a:ext>
            </a:extLst>
          </p:cNvPr>
          <p:cNvGraphicFramePr>
            <a:graphicFrameLocks noChangeAspect="1"/>
          </p:cNvGraphicFramePr>
          <p:nvPr/>
        </p:nvGraphicFramePr>
        <p:xfrm>
          <a:off x="2401438" y="3132735"/>
          <a:ext cx="2831053" cy="345485"/>
        </p:xfrm>
        <a:graphic>
          <a:graphicData uri="http://schemas.openxmlformats.org/presentationml/2006/ole">
            <mc:AlternateContent xmlns:mc="http://schemas.openxmlformats.org/markup-compatibility/2006">
              <mc:Choice xmlns:v="urn:schemas-microsoft-com:vml" Requires="v">
                <p:oleObj spid="_x0000_s2005031" name="Equation" r:id="rId7" imgW="3746160" imgH="457200" progId="Equation.DSMT4">
                  <p:embed/>
                </p:oleObj>
              </mc:Choice>
              <mc:Fallback>
                <p:oleObj name="Equation" r:id="rId7" imgW="3746160" imgH="457200" progId="Equation.DSMT4">
                  <p:embed/>
                  <p:pic>
                    <p:nvPicPr>
                      <p:cNvPr id="9" name="Object 8" descr="absolute value of start expression nabla f times p end expression = absolute value of start expression nabla f times k end expression = absolute value of start expression 2 z end expression = 2 z">
                        <a:extLst>
                          <a:ext uri="{FF2B5EF4-FFF2-40B4-BE49-F238E27FC236}">
                            <a16:creationId xmlns:a16="http://schemas.microsoft.com/office/drawing/2014/main" id="{8F78D5ED-8166-481F-91AC-CDFB17E8F04D}"/>
                          </a:ext>
                        </a:extLst>
                      </p:cNvPr>
                      <p:cNvPicPr/>
                      <p:nvPr/>
                    </p:nvPicPr>
                    <p:blipFill>
                      <a:blip r:embed="rId8"/>
                      <a:stretch>
                        <a:fillRect/>
                      </a:stretch>
                    </p:blipFill>
                    <p:spPr>
                      <a:xfrm>
                        <a:off x="2401438" y="3132735"/>
                        <a:ext cx="2831053" cy="345485"/>
                      </a:xfrm>
                      <a:prstGeom prst="rect">
                        <a:avLst/>
                      </a:prstGeom>
                    </p:spPr>
                  </p:pic>
                </p:oleObj>
              </mc:Fallback>
            </mc:AlternateContent>
          </a:graphicData>
        </a:graphic>
      </p:graphicFrame>
      <p:graphicFrame>
        <p:nvGraphicFramePr>
          <p:cNvPr id="10" name="Object 9" descr="d sigma = start fraction absolute value of nabla f over absolute value of start expression nabla f times p end expression end fraction d A = start fraction a over z end fraction d A.">
            <a:extLst>
              <a:ext uri="{FF2B5EF4-FFF2-40B4-BE49-F238E27FC236}">
                <a16:creationId xmlns:a16="http://schemas.microsoft.com/office/drawing/2014/main" id="{82D6EC5F-0044-43CC-B2C8-0572CD385ED9}"/>
              </a:ext>
            </a:extLst>
          </p:cNvPr>
          <p:cNvGraphicFramePr>
            <a:graphicFrameLocks noChangeAspect="1"/>
          </p:cNvGraphicFramePr>
          <p:nvPr/>
        </p:nvGraphicFramePr>
        <p:xfrm>
          <a:off x="2808316" y="3552037"/>
          <a:ext cx="2133337" cy="622570"/>
        </p:xfrm>
        <a:graphic>
          <a:graphicData uri="http://schemas.openxmlformats.org/presentationml/2006/ole">
            <mc:AlternateContent xmlns:mc="http://schemas.openxmlformats.org/markup-compatibility/2006">
              <mc:Choice xmlns:v="urn:schemas-microsoft-com:vml" Requires="v">
                <p:oleObj spid="_x0000_s2005032" name="Equation" r:id="rId9" imgW="3263760" imgH="952200" progId="Equation.DSMT4">
                  <p:embed/>
                </p:oleObj>
              </mc:Choice>
              <mc:Fallback>
                <p:oleObj name="Equation" r:id="rId9" imgW="3263760" imgH="952200" progId="Equation.DSMT4">
                  <p:embed/>
                  <p:pic>
                    <p:nvPicPr>
                      <p:cNvPr id="10" name="Object 9" descr="d sigma = start fraction absolute value of nabla f over absolute value of start expression nabla f times p end expression end fraction d A = start fraction a over z end fraction d A.">
                        <a:extLst>
                          <a:ext uri="{FF2B5EF4-FFF2-40B4-BE49-F238E27FC236}">
                            <a16:creationId xmlns:a16="http://schemas.microsoft.com/office/drawing/2014/main" id="{82D6EC5F-0044-43CC-B2C8-0572CD385ED9}"/>
                          </a:ext>
                        </a:extLst>
                      </p:cNvPr>
                      <p:cNvPicPr/>
                      <p:nvPr/>
                    </p:nvPicPr>
                    <p:blipFill>
                      <a:blip r:embed="rId10"/>
                      <a:stretch>
                        <a:fillRect/>
                      </a:stretch>
                    </p:blipFill>
                    <p:spPr>
                      <a:xfrm>
                        <a:off x="2808316" y="3552037"/>
                        <a:ext cx="2133337" cy="622570"/>
                      </a:xfrm>
                      <a:prstGeom prst="rect">
                        <a:avLst/>
                      </a:prstGeom>
                    </p:spPr>
                  </p:pic>
                </p:oleObj>
              </mc:Fallback>
            </mc:AlternateContent>
          </a:graphicData>
        </a:graphic>
      </p:graphicFrame>
      <p:sp>
        <p:nvSpPr>
          <p:cNvPr id="5" name="Content Placeholder 4"/>
          <p:cNvSpPr>
            <a:spLocks noGrp="1"/>
          </p:cNvSpPr>
          <p:nvPr>
            <p:ph idx="4294967295"/>
          </p:nvPr>
        </p:nvSpPr>
        <p:spPr>
          <a:xfrm>
            <a:off x="439903" y="4241050"/>
            <a:ext cx="855497" cy="452136"/>
          </a:xfrm>
        </p:spPr>
        <p:txBody>
          <a:bodyPr/>
          <a:lstStyle/>
          <a:p>
            <a:pPr marL="0" indent="0">
              <a:buNone/>
            </a:pPr>
            <a:r>
              <a:rPr lang="en-IN" sz="2400" dirty="0"/>
              <a:t>Then</a:t>
            </a:r>
          </a:p>
        </p:txBody>
      </p:sp>
      <p:graphicFrame>
        <p:nvGraphicFramePr>
          <p:cNvPr id="13" name="Object 12" descr="M sub start expression x y end expression = double integral of start expression z delta d sigma end expression over surface S = delta double integral of start expression z start fraction a over z end fraction d A end expression for region R = delta a double integral of d A, for region R = delta a left parenthesis pi a squared right parenthesis = delta pi a cubed">
            <a:extLst>
              <a:ext uri="{FF2B5EF4-FFF2-40B4-BE49-F238E27FC236}">
                <a16:creationId xmlns:a16="http://schemas.microsoft.com/office/drawing/2014/main" id="{2B4D67CF-2974-4DE2-937F-4D2AFE118F4A}"/>
              </a:ext>
            </a:extLst>
          </p:cNvPr>
          <p:cNvGraphicFramePr>
            <a:graphicFrameLocks noChangeAspect="1"/>
          </p:cNvGraphicFramePr>
          <p:nvPr/>
        </p:nvGraphicFramePr>
        <p:xfrm>
          <a:off x="2688845" y="4419600"/>
          <a:ext cx="5986361" cy="682820"/>
        </p:xfrm>
        <a:graphic>
          <a:graphicData uri="http://schemas.openxmlformats.org/presentationml/2006/ole">
            <mc:AlternateContent xmlns:mc="http://schemas.openxmlformats.org/markup-compatibility/2006">
              <mc:Choice xmlns:v="urn:schemas-microsoft-com:vml" Requires="v">
                <p:oleObj spid="_x0000_s2005033" name="Equation" r:id="rId11" imgW="8127720" imgH="927000" progId="Equation.DSMT4">
                  <p:embed/>
                </p:oleObj>
              </mc:Choice>
              <mc:Fallback>
                <p:oleObj name="Equation" r:id="rId11" imgW="8127720" imgH="927000" progId="Equation.DSMT4">
                  <p:embed/>
                  <p:pic>
                    <p:nvPicPr>
                      <p:cNvPr id="13" name="Object 12" descr="M sub start expression x y end expression = double integral of start expression z delta d sigma end expression over surface S = delta double integral of start expression z start fraction a over z end fraction d A end expression for region R = delta a double integral of d A, for region R = delta a left parenthesis pi a squared right parenthesis = delta pi a cubed">
                        <a:extLst>
                          <a:ext uri="{FF2B5EF4-FFF2-40B4-BE49-F238E27FC236}">
                            <a16:creationId xmlns:a16="http://schemas.microsoft.com/office/drawing/2014/main" id="{2B4D67CF-2974-4DE2-937F-4D2AFE118F4A}"/>
                          </a:ext>
                        </a:extLst>
                      </p:cNvPr>
                      <p:cNvPicPr/>
                      <p:nvPr/>
                    </p:nvPicPr>
                    <p:blipFill>
                      <a:blip r:embed="rId12"/>
                      <a:stretch>
                        <a:fillRect/>
                      </a:stretch>
                    </p:blipFill>
                    <p:spPr>
                      <a:xfrm>
                        <a:off x="2688845" y="4419600"/>
                        <a:ext cx="5986361" cy="682820"/>
                      </a:xfrm>
                      <a:prstGeom prst="rect">
                        <a:avLst/>
                      </a:prstGeom>
                    </p:spPr>
                  </p:pic>
                </p:oleObj>
              </mc:Fallback>
            </mc:AlternateContent>
          </a:graphicData>
        </a:graphic>
      </p:graphicFrame>
      <p:graphicFrame>
        <p:nvGraphicFramePr>
          <p:cNvPr id="14" name="Object 13" descr="z bar = start fraction M sub start expression x y end expression over M end fraction = start fraction pi a cubed delta over 2 pi a squared delta end fraction = start fraction a over 2 end fraction.">
            <a:extLst>
              <a:ext uri="{FF2B5EF4-FFF2-40B4-BE49-F238E27FC236}">
                <a16:creationId xmlns:a16="http://schemas.microsoft.com/office/drawing/2014/main" id="{98024935-5A9D-4D56-862D-7134FB72AAF2}"/>
              </a:ext>
            </a:extLst>
          </p:cNvPr>
          <p:cNvGraphicFramePr>
            <a:graphicFrameLocks noChangeAspect="1"/>
          </p:cNvGraphicFramePr>
          <p:nvPr/>
        </p:nvGraphicFramePr>
        <p:xfrm>
          <a:off x="2980522" y="5155206"/>
          <a:ext cx="2159894" cy="589850"/>
        </p:xfrm>
        <a:graphic>
          <a:graphicData uri="http://schemas.openxmlformats.org/presentationml/2006/ole">
            <mc:AlternateContent xmlns:mc="http://schemas.openxmlformats.org/markup-compatibility/2006">
              <mc:Choice xmlns:v="urn:schemas-microsoft-com:vml" Requires="v">
                <p:oleObj spid="_x0000_s2005034" name="Equation" r:id="rId13" imgW="3162240" imgH="863280" progId="Equation.DSMT4">
                  <p:embed/>
                </p:oleObj>
              </mc:Choice>
              <mc:Fallback>
                <p:oleObj name="Equation" r:id="rId13" imgW="3162240" imgH="863280" progId="Equation.DSMT4">
                  <p:embed/>
                  <p:pic>
                    <p:nvPicPr>
                      <p:cNvPr id="14" name="Object 13" descr="z bar = start fraction M sub start expression x y end expression over M end fraction = start fraction pi a cubed delta over 2 pi a squared delta end fraction = start fraction a over 2 end fraction.">
                        <a:extLst>
                          <a:ext uri="{FF2B5EF4-FFF2-40B4-BE49-F238E27FC236}">
                            <a16:creationId xmlns:a16="http://schemas.microsoft.com/office/drawing/2014/main" id="{98024935-5A9D-4D56-862D-7134FB72AAF2}"/>
                          </a:ext>
                        </a:extLst>
                      </p:cNvPr>
                      <p:cNvPicPr/>
                      <p:nvPr/>
                    </p:nvPicPr>
                    <p:blipFill>
                      <a:blip r:embed="rId14"/>
                      <a:stretch>
                        <a:fillRect/>
                      </a:stretch>
                    </p:blipFill>
                    <p:spPr>
                      <a:xfrm>
                        <a:off x="2980522" y="5155206"/>
                        <a:ext cx="2159894" cy="589850"/>
                      </a:xfrm>
                      <a:prstGeom prst="rect">
                        <a:avLst/>
                      </a:prstGeom>
                    </p:spPr>
                  </p:pic>
                </p:oleObj>
              </mc:Fallback>
            </mc:AlternateContent>
          </a:graphicData>
        </a:graphic>
      </p:graphicFrame>
      <p:sp>
        <p:nvSpPr>
          <p:cNvPr id="7" name="Content Placeholder 6"/>
          <p:cNvSpPr>
            <a:spLocks noGrp="1"/>
          </p:cNvSpPr>
          <p:nvPr>
            <p:ph idx="4294967295"/>
          </p:nvPr>
        </p:nvSpPr>
        <p:spPr>
          <a:xfrm>
            <a:off x="457200" y="5864754"/>
            <a:ext cx="5334000" cy="442638"/>
          </a:xfrm>
        </p:spPr>
        <p:txBody>
          <a:bodyPr/>
          <a:lstStyle/>
          <a:p>
            <a:pPr marL="0" indent="0">
              <a:buNone/>
            </a:pPr>
            <a:r>
              <a:rPr lang="en-IN" sz="2400" dirty="0"/>
              <a:t>The shell’s </a:t>
            </a:r>
            <a:r>
              <a:rPr lang="en-IN" sz="2400" dirty="0" err="1"/>
              <a:t>center</a:t>
            </a:r>
            <a:r>
              <a:rPr lang="en-IN" sz="2400" dirty="0"/>
              <a:t> of mass is the point</a:t>
            </a:r>
          </a:p>
        </p:txBody>
      </p:sp>
      <p:graphicFrame>
        <p:nvGraphicFramePr>
          <p:cNvPr id="17" name="Object 16" descr="(0, 0, start fraction a over 2 end fraction).">
            <a:extLst>
              <a:ext uri="{FF2B5EF4-FFF2-40B4-BE49-F238E27FC236}">
                <a16:creationId xmlns:a16="http://schemas.microsoft.com/office/drawing/2014/main" id="{E6AF9B01-3840-4A00-AD42-A539A8355E3C}"/>
              </a:ext>
            </a:extLst>
          </p:cNvPr>
          <p:cNvGraphicFramePr>
            <a:graphicFrameLocks noChangeAspect="1"/>
          </p:cNvGraphicFramePr>
          <p:nvPr/>
        </p:nvGraphicFramePr>
        <p:xfrm>
          <a:off x="5927505" y="5625825"/>
          <a:ext cx="1006475" cy="708025"/>
        </p:xfrm>
        <a:graphic>
          <a:graphicData uri="http://schemas.openxmlformats.org/presentationml/2006/ole">
            <mc:AlternateContent xmlns:mc="http://schemas.openxmlformats.org/markup-compatibility/2006">
              <mc:Choice xmlns:v="urn:schemas-microsoft-com:vml" Requires="v">
                <p:oleObj spid="_x0000_s2005035" name="Equation" r:id="rId15" imgW="1269720" imgH="888840" progId="Equation.DSMT4">
                  <p:embed/>
                </p:oleObj>
              </mc:Choice>
              <mc:Fallback>
                <p:oleObj name="Equation" r:id="rId15" imgW="1269720" imgH="888840" progId="Equation.DSMT4">
                  <p:embed/>
                  <p:pic>
                    <p:nvPicPr>
                      <p:cNvPr id="17" name="Object 16" descr="(0, 0, start fraction a over 2 end fraction).">
                        <a:extLst>
                          <a:ext uri="{FF2B5EF4-FFF2-40B4-BE49-F238E27FC236}">
                            <a16:creationId xmlns:a16="http://schemas.microsoft.com/office/drawing/2014/main" id="{E6AF9B01-3840-4A00-AD42-A539A8355E3C}"/>
                          </a:ext>
                        </a:extLst>
                      </p:cNvPr>
                      <p:cNvPicPr/>
                      <p:nvPr/>
                    </p:nvPicPr>
                    <p:blipFill>
                      <a:blip r:embed="rId16"/>
                      <a:stretch>
                        <a:fillRect/>
                      </a:stretch>
                    </p:blipFill>
                    <p:spPr>
                      <a:xfrm>
                        <a:off x="5927505" y="5625825"/>
                        <a:ext cx="1006475" cy="708025"/>
                      </a:xfrm>
                      <a:prstGeom prst="rect">
                        <a:avLst/>
                      </a:prstGeom>
                    </p:spPr>
                  </p:pic>
                </p:oleObj>
              </mc:Fallback>
            </mc:AlternateContent>
          </a:graphicData>
        </a:graphic>
      </p:graphicFrame>
    </p:spTree>
    <p:extLst>
      <p:ext uri="{BB962C8B-B14F-4D97-AF65-F5344CB8AC3E}">
        <p14:creationId xmlns:p14="http://schemas.microsoft.com/office/powerpoint/2010/main" val="807847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16.7 Stokes’ Theorem</a:t>
            </a:r>
            <a:endParaRPr lang="en-IN" dirty="0"/>
          </a:p>
        </p:txBody>
      </p:sp>
    </p:spTree>
    <p:extLst>
      <p:ext uri="{BB962C8B-B14F-4D97-AF65-F5344CB8AC3E}">
        <p14:creationId xmlns:p14="http://schemas.microsoft.com/office/powerpoint/2010/main" val="3623613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Curl Vector Field </a:t>
            </a:r>
            <a:r>
              <a:rPr lang="en-IN" sz="2000" b="0" dirty="0"/>
              <a:t>(1 of 3)</a:t>
            </a:r>
          </a:p>
        </p:txBody>
      </p:sp>
      <p:pic>
        <p:nvPicPr>
          <p:cNvPr id="7" name="Content Placeholder 6" descr="A circle lies inside a rectangular surface. A point (x, y, z) in the circle has a vector labeled, curl f pointing outside the surface. The circle moves in a counterclockwise direction, and the rectangular surface moves in a counterclockwise direction. "/>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69149" y="1620550"/>
            <a:ext cx="2805700" cy="2951450"/>
          </a:xfrm>
        </p:spPr>
      </p:pic>
      <p:sp>
        <p:nvSpPr>
          <p:cNvPr id="6" name="Content Placeholder 5"/>
          <p:cNvSpPr>
            <a:spLocks noGrp="1"/>
          </p:cNvSpPr>
          <p:nvPr>
            <p:ph idx="13"/>
          </p:nvPr>
        </p:nvSpPr>
        <p:spPr>
          <a:xfrm>
            <a:off x="457200" y="4876800"/>
            <a:ext cx="8229600" cy="1295400"/>
          </a:xfrm>
        </p:spPr>
        <p:txBody>
          <a:bodyPr/>
          <a:lstStyle/>
          <a:p>
            <a:pPr marL="0" indent="0">
              <a:buNone/>
            </a:pPr>
            <a:r>
              <a:rPr lang="en-IN" sz="2600" dirty="0"/>
              <a:t>The circulation vector </a:t>
            </a:r>
            <a:r>
              <a:rPr lang="en-US" sz="2600" dirty="0"/>
              <a:t>at a point (</a:t>
            </a:r>
            <a:r>
              <a:rPr lang="en-US" sz="2600" i="1" dirty="0"/>
              <a:t>x</a:t>
            </a:r>
            <a:r>
              <a:rPr lang="en-US" sz="2600" dirty="0"/>
              <a:t>, </a:t>
            </a:r>
            <a:r>
              <a:rPr lang="en-US" sz="2600" i="1" dirty="0"/>
              <a:t>y</a:t>
            </a:r>
            <a:r>
              <a:rPr lang="en-US" sz="2600" dirty="0"/>
              <a:t>, </a:t>
            </a:r>
            <a:r>
              <a:rPr lang="en-US" sz="2600" i="1" dirty="0"/>
              <a:t>z</a:t>
            </a:r>
            <a:r>
              <a:rPr lang="en-US" sz="2600" dirty="0"/>
              <a:t>) in a plane in a three-dimensional fluid flow. Notice its right-hand relation to the rotating particles in </a:t>
            </a:r>
            <a:r>
              <a:rPr lang="en-IN" sz="2600" dirty="0"/>
              <a:t>the fluid.</a:t>
            </a:r>
          </a:p>
        </p:txBody>
      </p:sp>
    </p:spTree>
    <p:extLst>
      <p:ext uri="{BB962C8B-B14F-4D97-AF65-F5344CB8AC3E}">
        <p14:creationId xmlns:p14="http://schemas.microsoft.com/office/powerpoint/2010/main" val="373164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Curl Vector Field </a:t>
            </a:r>
            <a:r>
              <a:rPr lang="en-IN" sz="2000" b="0" dirty="0"/>
              <a:t>(2 of 3)</a:t>
            </a:r>
            <a:endParaRPr lang="en-IN" dirty="0"/>
          </a:p>
        </p:txBody>
      </p:sp>
      <p:sp>
        <p:nvSpPr>
          <p:cNvPr id="3" name="Content Placeholder 2"/>
          <p:cNvSpPr>
            <a:spLocks noGrp="1"/>
          </p:cNvSpPr>
          <p:nvPr>
            <p:ph idx="4294967295"/>
          </p:nvPr>
        </p:nvSpPr>
        <p:spPr>
          <a:xfrm>
            <a:off x="457200" y="1600200"/>
            <a:ext cx="1752600" cy="435077"/>
          </a:xfrm>
        </p:spPr>
        <p:txBody>
          <a:bodyPr/>
          <a:lstStyle/>
          <a:p>
            <a:pPr marL="0" indent="0">
              <a:buNone/>
            </a:pPr>
            <a:r>
              <a:rPr lang="en-US" sz="2400" dirty="0"/>
              <a:t>The symbol</a:t>
            </a:r>
            <a:endParaRPr lang="en-IN" sz="2400" dirty="0"/>
          </a:p>
        </p:txBody>
      </p:sp>
      <p:graphicFrame>
        <p:nvGraphicFramePr>
          <p:cNvPr id="22" name="Object 21" descr="nabla">
            <a:extLst>
              <a:ext uri="{FF2B5EF4-FFF2-40B4-BE49-F238E27FC236}">
                <a16:creationId xmlns:a16="http://schemas.microsoft.com/office/drawing/2014/main" id="{F5EFF9FF-E52D-4261-B4BD-C928BE251FBC}"/>
              </a:ext>
            </a:extLst>
          </p:cNvPr>
          <p:cNvGraphicFramePr>
            <a:graphicFrameLocks noChangeAspect="1"/>
          </p:cNvGraphicFramePr>
          <p:nvPr/>
        </p:nvGraphicFramePr>
        <p:xfrm>
          <a:off x="2298288" y="1656536"/>
          <a:ext cx="268498" cy="292907"/>
        </p:xfrm>
        <a:graphic>
          <a:graphicData uri="http://schemas.openxmlformats.org/presentationml/2006/ole">
            <mc:AlternateContent xmlns:mc="http://schemas.openxmlformats.org/markup-compatibility/2006">
              <mc:Choice xmlns:v="urn:schemas-microsoft-com:vml" Requires="v">
                <p:oleObj spid="_x0000_s2006038" name="Equation" r:id="rId3" imgW="279360" imgH="304560" progId="Equation.DSMT4">
                  <p:embed/>
                </p:oleObj>
              </mc:Choice>
              <mc:Fallback>
                <p:oleObj name="Equation" r:id="rId3" imgW="279360" imgH="304560" progId="Equation.DSMT4">
                  <p:embed/>
                  <p:pic>
                    <p:nvPicPr>
                      <p:cNvPr id="22" name="Object 21" descr="nabla">
                        <a:extLst>
                          <a:ext uri="{FF2B5EF4-FFF2-40B4-BE49-F238E27FC236}">
                            <a16:creationId xmlns:a16="http://schemas.microsoft.com/office/drawing/2014/main" id="{F5EFF9FF-E52D-4261-B4BD-C928BE251FBC}"/>
                          </a:ext>
                        </a:extLst>
                      </p:cNvPr>
                      <p:cNvPicPr/>
                      <p:nvPr/>
                    </p:nvPicPr>
                    <p:blipFill>
                      <a:blip r:embed="rId4"/>
                      <a:stretch>
                        <a:fillRect/>
                      </a:stretch>
                    </p:blipFill>
                    <p:spPr>
                      <a:xfrm>
                        <a:off x="2298288" y="1656536"/>
                        <a:ext cx="268498" cy="292907"/>
                      </a:xfrm>
                      <a:prstGeom prst="rect">
                        <a:avLst/>
                      </a:prstGeom>
                    </p:spPr>
                  </p:pic>
                </p:oleObj>
              </mc:Fallback>
            </mc:AlternateContent>
          </a:graphicData>
        </a:graphic>
      </p:graphicFrame>
      <p:sp>
        <p:nvSpPr>
          <p:cNvPr id="24" name="Content Placeholder 23"/>
          <p:cNvSpPr>
            <a:spLocks noGrp="1"/>
          </p:cNvSpPr>
          <p:nvPr>
            <p:ph idx="4294967295"/>
          </p:nvPr>
        </p:nvSpPr>
        <p:spPr>
          <a:xfrm>
            <a:off x="2697060" y="1597446"/>
            <a:ext cx="5638800" cy="429658"/>
          </a:xfrm>
        </p:spPr>
        <p:txBody>
          <a:bodyPr/>
          <a:lstStyle/>
          <a:p>
            <a:pPr marL="0" indent="0">
              <a:buNone/>
            </a:pPr>
            <a:r>
              <a:rPr lang="en-US" sz="2400" dirty="0"/>
              <a:t>is pronounced “del,” and we can use this</a:t>
            </a:r>
            <a:endParaRPr lang="en-IN" sz="2400" dirty="0"/>
          </a:p>
        </p:txBody>
      </p:sp>
      <p:sp>
        <p:nvSpPr>
          <p:cNvPr id="26" name="Content Placeholder 25"/>
          <p:cNvSpPr>
            <a:spLocks noGrp="1"/>
          </p:cNvSpPr>
          <p:nvPr>
            <p:ph idx="4294967295"/>
          </p:nvPr>
        </p:nvSpPr>
        <p:spPr>
          <a:xfrm>
            <a:off x="457200" y="2087759"/>
            <a:ext cx="6705600" cy="464820"/>
          </a:xfrm>
        </p:spPr>
        <p:txBody>
          <a:bodyPr/>
          <a:lstStyle/>
          <a:p>
            <a:pPr marL="0" indent="0">
              <a:buNone/>
            </a:pPr>
            <a:r>
              <a:rPr lang="en-US" sz="2400" dirty="0"/>
              <a:t>symbol to compute the curl of </a:t>
            </a:r>
            <a:r>
              <a:rPr lang="en-US" sz="2400" b="1" dirty="0"/>
              <a:t>F </a:t>
            </a:r>
            <a:r>
              <a:rPr lang="en-IN" sz="2400" dirty="0"/>
              <a:t>with the formula</a:t>
            </a:r>
          </a:p>
        </p:txBody>
      </p:sp>
      <p:graphicFrame>
        <p:nvGraphicFramePr>
          <p:cNvPr id="27" name="Object 26" descr="nabla times F =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M N P, end expression">
            <a:extLst>
              <a:ext uri="{FF2B5EF4-FFF2-40B4-BE49-F238E27FC236}">
                <a16:creationId xmlns:a16="http://schemas.microsoft.com/office/drawing/2014/main" id="{EC778057-F387-4926-8CFB-3CFF49C5FB76}"/>
              </a:ext>
            </a:extLst>
          </p:cNvPr>
          <p:cNvGraphicFramePr>
            <a:graphicFrameLocks noChangeAspect="1"/>
          </p:cNvGraphicFramePr>
          <p:nvPr/>
        </p:nvGraphicFramePr>
        <p:xfrm>
          <a:off x="2746202" y="2636861"/>
          <a:ext cx="2202463" cy="1480344"/>
        </p:xfrm>
        <a:graphic>
          <a:graphicData uri="http://schemas.openxmlformats.org/presentationml/2006/ole">
            <mc:AlternateContent xmlns:mc="http://schemas.openxmlformats.org/markup-compatibility/2006">
              <mc:Choice xmlns:v="urn:schemas-microsoft-com:vml" Requires="v">
                <p:oleObj spid="_x0000_s2006039" name="Equation" r:id="rId5" imgW="3098520" imgH="2082600" progId="Equation.DSMT4">
                  <p:embed/>
                </p:oleObj>
              </mc:Choice>
              <mc:Fallback>
                <p:oleObj name="Equation" r:id="rId5" imgW="3098520" imgH="2082600" progId="Equation.DSMT4">
                  <p:embed/>
                  <p:pic>
                    <p:nvPicPr>
                      <p:cNvPr id="27" name="Object 26" descr="nabla times F =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M N P, end expression">
                        <a:extLst>
                          <a:ext uri="{FF2B5EF4-FFF2-40B4-BE49-F238E27FC236}">
                            <a16:creationId xmlns:a16="http://schemas.microsoft.com/office/drawing/2014/main" id="{EC778057-F387-4926-8CFB-3CFF49C5FB76}"/>
                          </a:ext>
                        </a:extLst>
                      </p:cNvPr>
                      <p:cNvPicPr/>
                      <p:nvPr/>
                    </p:nvPicPr>
                    <p:blipFill>
                      <a:blip r:embed="rId6"/>
                      <a:stretch>
                        <a:fillRect/>
                      </a:stretch>
                    </p:blipFill>
                    <p:spPr>
                      <a:xfrm>
                        <a:off x="2746202" y="2636861"/>
                        <a:ext cx="2202463" cy="1480344"/>
                      </a:xfrm>
                      <a:prstGeom prst="rect">
                        <a:avLst/>
                      </a:prstGeom>
                    </p:spPr>
                  </p:pic>
                </p:oleObj>
              </mc:Fallback>
            </mc:AlternateContent>
          </a:graphicData>
        </a:graphic>
      </p:graphicFrame>
      <p:graphicFrame>
        <p:nvGraphicFramePr>
          <p:cNvPr id="28" name="Object 27" descr="equals left parenthesis start fraction partial derivative of P over partial derivative of y end fraction minus start fraction partial derivative of N over partial derivative of z end fraction right parenthesis, i + left parenthesis start fraction partial derivative of M over partial derivative of z end fraction minus start fraction partial derivative of P over partial derivative of x end fraction right parenthesis, j + left parenthesis start fraction partial derivative of N over partial derivative of x end fraction minus start fraction partial derivative of M over partial derivative of y end fraction right parenthesis, k.">
            <a:extLst>
              <a:ext uri="{FF2B5EF4-FFF2-40B4-BE49-F238E27FC236}">
                <a16:creationId xmlns:a16="http://schemas.microsoft.com/office/drawing/2014/main" id="{08465FFC-F8AF-4AEC-91AF-312EDBC1FD57}"/>
              </a:ext>
            </a:extLst>
          </p:cNvPr>
          <p:cNvGraphicFramePr>
            <a:graphicFrameLocks noChangeAspect="1"/>
          </p:cNvGraphicFramePr>
          <p:nvPr/>
        </p:nvGraphicFramePr>
        <p:xfrm>
          <a:off x="3345426" y="4171991"/>
          <a:ext cx="5059485" cy="770969"/>
        </p:xfrm>
        <a:graphic>
          <a:graphicData uri="http://schemas.openxmlformats.org/presentationml/2006/ole">
            <mc:AlternateContent xmlns:mc="http://schemas.openxmlformats.org/markup-compatibility/2006">
              <mc:Choice xmlns:v="urn:schemas-microsoft-com:vml" Requires="v">
                <p:oleObj spid="_x0000_s2006040" name="Equation" r:id="rId7" imgW="6667200" imgH="1015920" progId="Equation.DSMT4">
                  <p:embed/>
                </p:oleObj>
              </mc:Choice>
              <mc:Fallback>
                <p:oleObj name="Equation" r:id="rId7" imgW="6667200" imgH="1015920" progId="Equation.DSMT4">
                  <p:embed/>
                  <p:pic>
                    <p:nvPicPr>
                      <p:cNvPr id="28" name="Object 27" descr="equals left parenthesis start fraction partial derivative of P over partial derivative of y end fraction minus start fraction partial derivative of N over partial derivative of z end fraction right parenthesis, i + left parenthesis start fraction partial derivative of M over partial derivative of z end fraction minus start fraction partial derivative of P over partial derivative of x end fraction right parenthesis, j + left parenthesis start fraction partial derivative of N over partial derivative of x end fraction minus start fraction partial derivative of M over partial derivative of y end fraction right parenthesis, k.">
                        <a:extLst>
                          <a:ext uri="{FF2B5EF4-FFF2-40B4-BE49-F238E27FC236}">
                            <a16:creationId xmlns:a16="http://schemas.microsoft.com/office/drawing/2014/main" id="{08465FFC-F8AF-4AEC-91AF-312EDBC1FD57}"/>
                          </a:ext>
                        </a:extLst>
                      </p:cNvPr>
                      <p:cNvPicPr/>
                      <p:nvPr/>
                    </p:nvPicPr>
                    <p:blipFill>
                      <a:blip r:embed="rId8"/>
                      <a:stretch>
                        <a:fillRect/>
                      </a:stretch>
                    </p:blipFill>
                    <p:spPr>
                      <a:xfrm>
                        <a:off x="3345426" y="4171991"/>
                        <a:ext cx="5059485" cy="770969"/>
                      </a:xfrm>
                      <a:prstGeom prst="rect">
                        <a:avLst/>
                      </a:prstGeom>
                    </p:spPr>
                  </p:pic>
                </p:oleObj>
              </mc:Fallback>
            </mc:AlternateContent>
          </a:graphicData>
        </a:graphic>
      </p:graphicFrame>
      <p:sp>
        <p:nvSpPr>
          <p:cNvPr id="30" name="Content Placeholder 29"/>
          <p:cNvSpPr>
            <a:spLocks noGrp="1"/>
          </p:cNvSpPr>
          <p:nvPr>
            <p:ph idx="4294967295"/>
          </p:nvPr>
        </p:nvSpPr>
        <p:spPr>
          <a:xfrm>
            <a:off x="457200" y="5070764"/>
            <a:ext cx="8229600" cy="796636"/>
          </a:xfrm>
        </p:spPr>
        <p:txBody>
          <a:bodyPr/>
          <a:lstStyle/>
          <a:p>
            <a:pPr marL="0" indent="0">
              <a:buNone/>
            </a:pPr>
            <a:r>
              <a:rPr lang="en-US" sz="2400" kern="0" dirty="0"/>
              <a:t>We often use this cross product notation to write the curl symbolically as “del cross </a:t>
            </a:r>
            <a:r>
              <a:rPr lang="en-US" sz="2400" b="1" kern="0" dirty="0"/>
              <a:t>F</a:t>
            </a:r>
            <a:r>
              <a:rPr lang="en-US" sz="2400" kern="0" dirty="0"/>
              <a:t>.”</a:t>
            </a:r>
            <a:endParaRPr lang="en-IN" sz="2400" kern="0" dirty="0"/>
          </a:p>
        </p:txBody>
      </p:sp>
      <p:graphicFrame>
        <p:nvGraphicFramePr>
          <p:cNvPr id="31" name="Object 30" descr="curl F = nabla times F">
            <a:extLst>
              <a:ext uri="{FF2B5EF4-FFF2-40B4-BE49-F238E27FC236}">
                <a16:creationId xmlns:a16="http://schemas.microsoft.com/office/drawing/2014/main" id="{B932759C-D4B8-46FF-B309-FAA42604F10F}"/>
              </a:ext>
            </a:extLst>
          </p:cNvPr>
          <p:cNvGraphicFramePr>
            <a:graphicFrameLocks noChangeAspect="1"/>
          </p:cNvGraphicFramePr>
          <p:nvPr/>
        </p:nvGraphicFramePr>
        <p:xfrm>
          <a:off x="3536858" y="5983200"/>
          <a:ext cx="1746633" cy="274628"/>
        </p:xfrm>
        <a:graphic>
          <a:graphicData uri="http://schemas.openxmlformats.org/presentationml/2006/ole">
            <mc:AlternateContent xmlns:mc="http://schemas.openxmlformats.org/markup-compatibility/2006">
              <mc:Choice xmlns:v="urn:schemas-microsoft-com:vml" Requires="v">
                <p:oleObj spid="_x0000_s2006041" name="Equation" r:id="rId9" imgW="2019240" imgH="317160" progId="Equation.DSMT4">
                  <p:embed/>
                </p:oleObj>
              </mc:Choice>
              <mc:Fallback>
                <p:oleObj name="Equation" r:id="rId9" imgW="2019240" imgH="317160" progId="Equation.DSMT4">
                  <p:embed/>
                  <p:pic>
                    <p:nvPicPr>
                      <p:cNvPr id="31" name="Object 30" descr="curl F = nabla times F">
                        <a:extLst>
                          <a:ext uri="{FF2B5EF4-FFF2-40B4-BE49-F238E27FC236}">
                            <a16:creationId xmlns:a16="http://schemas.microsoft.com/office/drawing/2014/main" id="{B932759C-D4B8-46FF-B309-FAA42604F10F}"/>
                          </a:ext>
                        </a:extLst>
                      </p:cNvPr>
                      <p:cNvPicPr/>
                      <p:nvPr/>
                    </p:nvPicPr>
                    <p:blipFill>
                      <a:blip r:embed="rId10"/>
                      <a:stretch>
                        <a:fillRect/>
                      </a:stretch>
                    </p:blipFill>
                    <p:spPr>
                      <a:xfrm>
                        <a:off x="3536858" y="5983200"/>
                        <a:ext cx="1746633" cy="274628"/>
                      </a:xfrm>
                      <a:prstGeom prst="rect">
                        <a:avLst/>
                      </a:prstGeom>
                    </p:spPr>
                  </p:pic>
                </p:oleObj>
              </mc:Fallback>
            </mc:AlternateContent>
          </a:graphicData>
        </a:graphic>
      </p:graphicFrame>
    </p:spTree>
    <p:extLst>
      <p:ext uri="{BB962C8B-B14F-4D97-AF65-F5344CB8AC3E}">
        <p14:creationId xmlns:p14="http://schemas.microsoft.com/office/powerpoint/2010/main" val="3654958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Curl Vector Field </a:t>
            </a:r>
            <a:r>
              <a:rPr lang="en-IN" sz="2000" b="0" dirty="0"/>
              <a:t>(3 of 3)</a:t>
            </a:r>
            <a:endParaRPr lang="en-IN" dirty="0"/>
          </a:p>
        </p:txBody>
      </p:sp>
      <p:sp>
        <p:nvSpPr>
          <p:cNvPr id="3" name="Content Placeholder 2"/>
          <p:cNvSpPr>
            <a:spLocks noGrp="1"/>
          </p:cNvSpPr>
          <p:nvPr>
            <p:ph idx="4294967295"/>
          </p:nvPr>
        </p:nvSpPr>
        <p:spPr>
          <a:xfrm>
            <a:off x="457200" y="1600200"/>
            <a:ext cx="3599541" cy="407293"/>
          </a:xfrm>
        </p:spPr>
        <p:txBody>
          <a:bodyPr/>
          <a:lstStyle/>
          <a:p>
            <a:pPr marL="0" indent="0">
              <a:buNone/>
            </a:pPr>
            <a:r>
              <a:rPr lang="en-US" sz="2400" b="1" dirty="0"/>
              <a:t>Example:</a:t>
            </a:r>
            <a:r>
              <a:rPr lang="en-US" sz="2400" dirty="0"/>
              <a:t> Find the curl of</a:t>
            </a:r>
            <a:endParaRPr lang="en-IN" sz="2400" dirty="0"/>
          </a:p>
        </p:txBody>
      </p:sp>
      <p:graphicFrame>
        <p:nvGraphicFramePr>
          <p:cNvPr id="22" name="Object 21" descr="F = left parenthesis x squared minus z right parenthesis, i + x e to the z power j + x y k."/>
          <p:cNvGraphicFramePr>
            <a:graphicFrameLocks noChangeAspect="1"/>
          </p:cNvGraphicFramePr>
          <p:nvPr/>
        </p:nvGraphicFramePr>
        <p:xfrm>
          <a:off x="4083558" y="1632791"/>
          <a:ext cx="2959835" cy="356859"/>
        </p:xfrm>
        <a:graphic>
          <a:graphicData uri="http://schemas.openxmlformats.org/presentationml/2006/ole">
            <mc:AlternateContent xmlns:mc="http://schemas.openxmlformats.org/markup-compatibility/2006">
              <mc:Choice xmlns:v="urn:schemas-microsoft-com:vml" Requires="v">
                <p:oleObj spid="_x0000_s2007072" name="Equation" r:id="rId3" imgW="3581280" imgH="431640" progId="Equation.DSMT4">
                  <p:embed/>
                </p:oleObj>
              </mc:Choice>
              <mc:Fallback>
                <p:oleObj name="Equation" r:id="rId3" imgW="3581280" imgH="431640" progId="Equation.DSMT4">
                  <p:embed/>
                  <p:pic>
                    <p:nvPicPr>
                      <p:cNvPr id="22" name="Object 21" descr="F = left parenthesis x squared minus z right parenthesis, i + x e to the z power j + x y k."/>
                      <p:cNvPicPr/>
                      <p:nvPr/>
                    </p:nvPicPr>
                    <p:blipFill>
                      <a:blip r:embed="rId4"/>
                      <a:stretch>
                        <a:fillRect/>
                      </a:stretch>
                    </p:blipFill>
                    <p:spPr>
                      <a:xfrm>
                        <a:off x="4083558" y="1632791"/>
                        <a:ext cx="2959835" cy="356859"/>
                      </a:xfrm>
                      <a:prstGeom prst="rect">
                        <a:avLst/>
                      </a:prstGeom>
                    </p:spPr>
                  </p:pic>
                </p:oleObj>
              </mc:Fallback>
            </mc:AlternateContent>
          </a:graphicData>
        </a:graphic>
      </p:graphicFrame>
      <p:sp>
        <p:nvSpPr>
          <p:cNvPr id="24" name="Content Placeholder 23"/>
          <p:cNvSpPr>
            <a:spLocks noGrp="1"/>
          </p:cNvSpPr>
          <p:nvPr>
            <p:ph idx="4294967295"/>
          </p:nvPr>
        </p:nvSpPr>
        <p:spPr>
          <a:xfrm>
            <a:off x="471948" y="2059417"/>
            <a:ext cx="8229600" cy="821786"/>
          </a:xfrm>
        </p:spPr>
        <p:txBody>
          <a:bodyPr/>
          <a:lstStyle/>
          <a:p>
            <a:pPr marL="0" indent="0">
              <a:buNone/>
            </a:pPr>
            <a:r>
              <a:rPr lang="en-US" sz="2400" b="1" dirty="0"/>
              <a:t>Solution:</a:t>
            </a:r>
            <a:r>
              <a:rPr lang="en-US" sz="2400" dirty="0"/>
              <a:t> We use the determinant form for the cross product, which </a:t>
            </a:r>
            <a:r>
              <a:rPr lang="en-IN" sz="2400" dirty="0"/>
              <a:t>gives,</a:t>
            </a:r>
          </a:p>
        </p:txBody>
      </p:sp>
      <p:graphicFrame>
        <p:nvGraphicFramePr>
          <p:cNvPr id="30" name="Object 29" descr="curl F = nabla times F">
            <a:extLst>
              <a:ext uri="{FF2B5EF4-FFF2-40B4-BE49-F238E27FC236}">
                <a16:creationId xmlns:a16="http://schemas.microsoft.com/office/drawing/2014/main" id="{81EE8F56-24CE-42F7-B742-04DFFCD107B9}"/>
              </a:ext>
            </a:extLst>
          </p:cNvPr>
          <p:cNvGraphicFramePr>
            <a:graphicFrameLocks noChangeAspect="1"/>
          </p:cNvGraphicFramePr>
          <p:nvPr/>
        </p:nvGraphicFramePr>
        <p:xfrm>
          <a:off x="990600" y="2992534"/>
          <a:ext cx="1502109" cy="236180"/>
        </p:xfrm>
        <a:graphic>
          <a:graphicData uri="http://schemas.openxmlformats.org/presentationml/2006/ole">
            <mc:AlternateContent xmlns:mc="http://schemas.openxmlformats.org/markup-compatibility/2006">
              <mc:Choice xmlns:v="urn:schemas-microsoft-com:vml" Requires="v">
                <p:oleObj spid="_x0000_s2007073" name="Equation" r:id="rId5" imgW="2019240" imgH="317160" progId="Equation.DSMT4">
                  <p:embed/>
                </p:oleObj>
              </mc:Choice>
              <mc:Fallback>
                <p:oleObj name="Equation" r:id="rId5" imgW="2019240" imgH="317160" progId="Equation.DSMT4">
                  <p:embed/>
                  <p:pic>
                    <p:nvPicPr>
                      <p:cNvPr id="30" name="Object 29" descr="curl F = nabla times F">
                        <a:extLst>
                          <a:ext uri="{FF2B5EF4-FFF2-40B4-BE49-F238E27FC236}">
                            <a16:creationId xmlns:a16="http://schemas.microsoft.com/office/drawing/2014/main" id="{81EE8F56-24CE-42F7-B742-04DFFCD107B9}"/>
                          </a:ext>
                        </a:extLst>
                      </p:cNvPr>
                      <p:cNvPicPr/>
                      <p:nvPr/>
                    </p:nvPicPr>
                    <p:blipFill>
                      <a:blip r:embed="rId6"/>
                      <a:stretch>
                        <a:fillRect/>
                      </a:stretch>
                    </p:blipFill>
                    <p:spPr>
                      <a:xfrm>
                        <a:off x="990600" y="2992534"/>
                        <a:ext cx="1502109" cy="236180"/>
                      </a:xfrm>
                      <a:prstGeom prst="rect">
                        <a:avLst/>
                      </a:prstGeom>
                    </p:spPr>
                  </p:pic>
                </p:oleObj>
              </mc:Fallback>
            </mc:AlternateContent>
          </a:graphicData>
        </a:graphic>
      </p:graphicFrame>
      <p:graphicFrame>
        <p:nvGraphicFramePr>
          <p:cNvPr id="31" name="Object 30" descr="equals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x squared minus z x e to the z power x y, end expression">
            <a:extLst>
              <a:ext uri="{FF2B5EF4-FFF2-40B4-BE49-F238E27FC236}">
                <a16:creationId xmlns:a16="http://schemas.microsoft.com/office/drawing/2014/main" id="{D5D57AFF-4356-4800-A5B4-C82860A0EFB3}"/>
              </a:ext>
            </a:extLst>
          </p:cNvPr>
          <p:cNvGraphicFramePr>
            <a:graphicFrameLocks noChangeAspect="1"/>
          </p:cNvGraphicFramePr>
          <p:nvPr/>
        </p:nvGraphicFramePr>
        <p:xfrm>
          <a:off x="1702008" y="3303494"/>
          <a:ext cx="1825625" cy="1372465"/>
        </p:xfrm>
        <a:graphic>
          <a:graphicData uri="http://schemas.openxmlformats.org/presentationml/2006/ole">
            <mc:AlternateContent xmlns:mc="http://schemas.openxmlformats.org/markup-compatibility/2006">
              <mc:Choice xmlns:v="urn:schemas-microsoft-com:vml" Requires="v">
                <p:oleObj spid="_x0000_s2007074" name="Equation" r:id="rId7" imgW="2768400" imgH="2082600" progId="Equation.DSMT4">
                  <p:embed/>
                </p:oleObj>
              </mc:Choice>
              <mc:Fallback>
                <p:oleObj name="Equation" r:id="rId7" imgW="2768400" imgH="2082600" progId="Equation.DSMT4">
                  <p:embed/>
                  <p:pic>
                    <p:nvPicPr>
                      <p:cNvPr id="31" name="Object 30" descr="equals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x squared minus z x e to the z power x y, end expression">
                        <a:extLst>
                          <a:ext uri="{FF2B5EF4-FFF2-40B4-BE49-F238E27FC236}">
                            <a16:creationId xmlns:a16="http://schemas.microsoft.com/office/drawing/2014/main" id="{D5D57AFF-4356-4800-A5B4-C82860A0EFB3}"/>
                          </a:ext>
                        </a:extLst>
                      </p:cNvPr>
                      <p:cNvPicPr/>
                      <p:nvPr/>
                    </p:nvPicPr>
                    <p:blipFill>
                      <a:blip r:embed="rId8"/>
                      <a:stretch>
                        <a:fillRect/>
                      </a:stretch>
                    </p:blipFill>
                    <p:spPr>
                      <a:xfrm>
                        <a:off x="1702008" y="3303494"/>
                        <a:ext cx="1825625" cy="1372465"/>
                      </a:xfrm>
                      <a:prstGeom prst="rect">
                        <a:avLst/>
                      </a:prstGeom>
                    </p:spPr>
                  </p:pic>
                </p:oleObj>
              </mc:Fallback>
            </mc:AlternateContent>
          </a:graphicData>
        </a:graphic>
      </p:graphicFrame>
      <p:graphicFrame>
        <p:nvGraphicFramePr>
          <p:cNvPr id="32" name="Object 31" descr="equals left parenthesis start fraction partial derivative of over partial derivative of y end fraction left parenthesis x y right parenthesis minus start fraction partial derivative of over partial derivative of z end fraction left parenthesis x e to the z power right parenthesis right parenthesis, i minus left parenthesis start fraction partial derivative of over partial derivative of x end fraction left parenthesis x y right parenthesis minus start fraction partial derivative of over partial derivative of z end fraction left parenthesis x squared minus z right parenthesis right parenthesis, j + left parenthesis start fraction partial derivative of over partial derivative of x end fraction left parenthesis x e to the z power right parenthesis minus start fraction partial derivative of over partial derivative of y end fraction left parenthesis x squared minus z right parenthesis right parenthesis, k">
            <a:extLst>
              <a:ext uri="{FF2B5EF4-FFF2-40B4-BE49-F238E27FC236}">
                <a16:creationId xmlns:a16="http://schemas.microsoft.com/office/drawing/2014/main" id="{B4B9A388-43CE-484F-9939-AD2D6E450506}"/>
              </a:ext>
            </a:extLst>
          </p:cNvPr>
          <p:cNvGraphicFramePr>
            <a:graphicFrameLocks noChangeAspect="1"/>
          </p:cNvGraphicFramePr>
          <p:nvPr/>
        </p:nvGraphicFramePr>
        <p:xfrm>
          <a:off x="1687417" y="4737653"/>
          <a:ext cx="7044988" cy="649781"/>
        </p:xfrm>
        <a:graphic>
          <a:graphicData uri="http://schemas.openxmlformats.org/presentationml/2006/ole">
            <mc:AlternateContent xmlns:mc="http://schemas.openxmlformats.org/markup-compatibility/2006">
              <mc:Choice xmlns:v="urn:schemas-microsoft-com:vml" Requires="v">
                <p:oleObj spid="_x0000_s2007075" name="Equation" r:id="rId9" imgW="11010600" imgH="1015920" progId="Equation.DSMT4">
                  <p:embed/>
                </p:oleObj>
              </mc:Choice>
              <mc:Fallback>
                <p:oleObj name="Equation" r:id="rId9" imgW="11010600" imgH="1015920" progId="Equation.DSMT4">
                  <p:embed/>
                  <p:pic>
                    <p:nvPicPr>
                      <p:cNvPr id="32" name="Object 31" descr="equals left parenthesis start fraction partial derivative of over partial derivative of y end fraction left parenthesis x y right parenthesis minus start fraction partial derivative of over partial derivative of z end fraction left parenthesis x e to the z power right parenthesis right parenthesis, i minus left parenthesis start fraction partial derivative of over partial derivative of x end fraction left parenthesis x y right parenthesis minus start fraction partial derivative of over partial derivative of z end fraction left parenthesis x squared minus z right parenthesis right parenthesis, j + left parenthesis start fraction partial derivative of over partial derivative of x end fraction left parenthesis x e to the z power right parenthesis minus start fraction partial derivative of over partial derivative of y end fraction left parenthesis x squared minus z right parenthesis right parenthesis, k">
                        <a:extLst>
                          <a:ext uri="{FF2B5EF4-FFF2-40B4-BE49-F238E27FC236}">
                            <a16:creationId xmlns:a16="http://schemas.microsoft.com/office/drawing/2014/main" id="{B4B9A388-43CE-484F-9939-AD2D6E450506}"/>
                          </a:ext>
                        </a:extLst>
                      </p:cNvPr>
                      <p:cNvPicPr/>
                      <p:nvPr/>
                    </p:nvPicPr>
                    <p:blipFill>
                      <a:blip r:embed="rId10"/>
                      <a:stretch>
                        <a:fillRect/>
                      </a:stretch>
                    </p:blipFill>
                    <p:spPr>
                      <a:xfrm>
                        <a:off x="1687417" y="4737653"/>
                        <a:ext cx="7044988" cy="649781"/>
                      </a:xfrm>
                      <a:prstGeom prst="rect">
                        <a:avLst/>
                      </a:prstGeom>
                    </p:spPr>
                  </p:pic>
                </p:oleObj>
              </mc:Fallback>
            </mc:AlternateContent>
          </a:graphicData>
        </a:graphic>
      </p:graphicFrame>
      <p:graphicFrame>
        <p:nvGraphicFramePr>
          <p:cNvPr id="33" name="Object 32" descr="equals left parenthesis x minus x e to the z power right parenthesis, i minus left parenthesis y + 1 right parenthesis, j + left parenthesis e to the z power minus 0 right parenthesis, k">
            <a:extLst>
              <a:ext uri="{FF2B5EF4-FFF2-40B4-BE49-F238E27FC236}">
                <a16:creationId xmlns:a16="http://schemas.microsoft.com/office/drawing/2014/main" id="{51420042-4E23-4C88-9454-A8F65FC405A6}"/>
              </a:ext>
            </a:extLst>
          </p:cNvPr>
          <p:cNvGraphicFramePr>
            <a:graphicFrameLocks noChangeAspect="1"/>
          </p:cNvGraphicFramePr>
          <p:nvPr/>
        </p:nvGraphicFramePr>
        <p:xfrm>
          <a:off x="1687417" y="5432442"/>
          <a:ext cx="3261525" cy="399016"/>
        </p:xfrm>
        <a:graphic>
          <a:graphicData uri="http://schemas.openxmlformats.org/presentationml/2006/ole">
            <mc:AlternateContent xmlns:mc="http://schemas.openxmlformats.org/markup-compatibility/2006">
              <mc:Choice xmlns:v="urn:schemas-microsoft-com:vml" Requires="v">
                <p:oleObj spid="_x0000_s2007076" name="Equation" r:id="rId11" imgW="4775040" imgH="583920" progId="Equation.DSMT4">
                  <p:embed/>
                </p:oleObj>
              </mc:Choice>
              <mc:Fallback>
                <p:oleObj name="Equation" r:id="rId11" imgW="4775040" imgH="583920" progId="Equation.DSMT4">
                  <p:embed/>
                  <p:pic>
                    <p:nvPicPr>
                      <p:cNvPr id="33" name="Object 32" descr="equals left parenthesis x minus x e to the z power right parenthesis, i minus left parenthesis y + 1 right parenthesis, j + left parenthesis e to the z power minus 0 right parenthesis, k">
                        <a:extLst>
                          <a:ext uri="{FF2B5EF4-FFF2-40B4-BE49-F238E27FC236}">
                            <a16:creationId xmlns:a16="http://schemas.microsoft.com/office/drawing/2014/main" id="{51420042-4E23-4C88-9454-A8F65FC405A6}"/>
                          </a:ext>
                        </a:extLst>
                      </p:cNvPr>
                      <p:cNvPicPr/>
                      <p:nvPr/>
                    </p:nvPicPr>
                    <p:blipFill>
                      <a:blip r:embed="rId12"/>
                      <a:stretch>
                        <a:fillRect/>
                      </a:stretch>
                    </p:blipFill>
                    <p:spPr>
                      <a:xfrm>
                        <a:off x="1687417" y="5432442"/>
                        <a:ext cx="3261525" cy="399016"/>
                      </a:xfrm>
                      <a:prstGeom prst="rect">
                        <a:avLst/>
                      </a:prstGeom>
                    </p:spPr>
                  </p:pic>
                </p:oleObj>
              </mc:Fallback>
            </mc:AlternateContent>
          </a:graphicData>
        </a:graphic>
      </p:graphicFrame>
      <p:graphicFrame>
        <p:nvGraphicFramePr>
          <p:cNvPr id="34" name="Object 33" descr="equals x left parenthesis 1 minus e to the z power right parenthesis, i minus left parenthesis y + 1 right parenthesis, j + e to the z power k.">
            <a:extLst>
              <a:ext uri="{FF2B5EF4-FFF2-40B4-BE49-F238E27FC236}">
                <a16:creationId xmlns:a16="http://schemas.microsoft.com/office/drawing/2014/main" id="{00E66FE5-FBB5-416C-A6D6-5F50B8BEFB42}"/>
              </a:ext>
            </a:extLst>
          </p:cNvPr>
          <p:cNvGraphicFramePr>
            <a:graphicFrameLocks noChangeAspect="1"/>
          </p:cNvGraphicFramePr>
          <p:nvPr/>
        </p:nvGraphicFramePr>
        <p:xfrm>
          <a:off x="1687417" y="5876466"/>
          <a:ext cx="2706373" cy="399016"/>
        </p:xfrm>
        <a:graphic>
          <a:graphicData uri="http://schemas.openxmlformats.org/presentationml/2006/ole">
            <mc:AlternateContent xmlns:mc="http://schemas.openxmlformats.org/markup-compatibility/2006">
              <mc:Choice xmlns:v="urn:schemas-microsoft-com:vml" Requires="v">
                <p:oleObj spid="_x0000_s2007077" name="Equation" r:id="rId13" imgW="3962160" imgH="583920" progId="Equation.DSMT4">
                  <p:embed/>
                </p:oleObj>
              </mc:Choice>
              <mc:Fallback>
                <p:oleObj name="Equation" r:id="rId13" imgW="3962160" imgH="583920" progId="Equation.DSMT4">
                  <p:embed/>
                  <p:pic>
                    <p:nvPicPr>
                      <p:cNvPr id="34" name="Object 33" descr="equals x left parenthesis 1 minus e to the z power right parenthesis, i minus left parenthesis y + 1 right parenthesis, j + e to the z power k.">
                        <a:extLst>
                          <a:ext uri="{FF2B5EF4-FFF2-40B4-BE49-F238E27FC236}">
                            <a16:creationId xmlns:a16="http://schemas.microsoft.com/office/drawing/2014/main" id="{00E66FE5-FBB5-416C-A6D6-5F50B8BEFB42}"/>
                          </a:ext>
                        </a:extLst>
                      </p:cNvPr>
                      <p:cNvPicPr/>
                      <p:nvPr/>
                    </p:nvPicPr>
                    <p:blipFill>
                      <a:blip r:embed="rId14"/>
                      <a:stretch>
                        <a:fillRect/>
                      </a:stretch>
                    </p:blipFill>
                    <p:spPr>
                      <a:xfrm>
                        <a:off x="1687417" y="5876466"/>
                        <a:ext cx="2706373" cy="399016"/>
                      </a:xfrm>
                      <a:prstGeom prst="rect">
                        <a:avLst/>
                      </a:prstGeom>
                    </p:spPr>
                  </p:pic>
                </p:oleObj>
              </mc:Fallback>
            </mc:AlternateContent>
          </a:graphicData>
        </a:graphic>
      </p:graphicFrame>
    </p:spTree>
    <p:extLst>
      <p:ext uri="{BB962C8B-B14F-4D97-AF65-F5344CB8AC3E}">
        <p14:creationId xmlns:p14="http://schemas.microsoft.com/office/powerpoint/2010/main" val="3136335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(1 of 13)</a:t>
            </a:r>
          </a:p>
        </p:txBody>
      </p:sp>
      <p:sp>
        <p:nvSpPr>
          <p:cNvPr id="3" name="Content Placeholder 2"/>
          <p:cNvSpPr>
            <a:spLocks noGrp="1"/>
          </p:cNvSpPr>
          <p:nvPr>
            <p:ph idx="4294967295"/>
          </p:nvPr>
        </p:nvSpPr>
        <p:spPr>
          <a:xfrm>
            <a:off x="457200" y="1600200"/>
            <a:ext cx="4800600" cy="437920"/>
          </a:xfrm>
        </p:spPr>
        <p:txBody>
          <a:bodyPr/>
          <a:lstStyle/>
          <a:p>
            <a:pPr marL="0" indent="0">
              <a:buNone/>
            </a:pPr>
            <a:r>
              <a:rPr lang="en-IN" sz="2600" b="1" dirty="0"/>
              <a:t>Theorem—Stokes’ Theorem</a:t>
            </a:r>
          </a:p>
        </p:txBody>
      </p:sp>
      <p:sp>
        <p:nvSpPr>
          <p:cNvPr id="23" name="Content Placeholder 22"/>
          <p:cNvSpPr>
            <a:spLocks noGrp="1"/>
          </p:cNvSpPr>
          <p:nvPr>
            <p:ph idx="4294967295"/>
          </p:nvPr>
        </p:nvSpPr>
        <p:spPr>
          <a:xfrm>
            <a:off x="457200" y="2093684"/>
            <a:ext cx="7620000" cy="402773"/>
          </a:xfrm>
        </p:spPr>
        <p:txBody>
          <a:bodyPr/>
          <a:lstStyle/>
          <a:p>
            <a:pPr marL="0" indent="0">
              <a:buNone/>
            </a:pPr>
            <a:r>
              <a:rPr lang="en-US" sz="2400" dirty="0"/>
              <a:t>Let </a:t>
            </a:r>
            <a:r>
              <a:rPr lang="en-US" sz="2400" i="1" dirty="0"/>
              <a:t>S </a:t>
            </a:r>
            <a:r>
              <a:rPr lang="en-US" sz="2400" dirty="0"/>
              <a:t>be a piecewise smooth oriented surface having a</a:t>
            </a:r>
            <a:endParaRPr lang="en-IN" sz="2400" dirty="0"/>
          </a:p>
        </p:txBody>
      </p:sp>
      <p:sp>
        <p:nvSpPr>
          <p:cNvPr id="27" name="Content Placeholder 26"/>
          <p:cNvSpPr>
            <a:spLocks noGrp="1"/>
          </p:cNvSpPr>
          <p:nvPr>
            <p:ph idx="4294967295"/>
          </p:nvPr>
        </p:nvSpPr>
        <p:spPr>
          <a:xfrm>
            <a:off x="457200" y="2572654"/>
            <a:ext cx="5715000" cy="412917"/>
          </a:xfrm>
        </p:spPr>
        <p:txBody>
          <a:bodyPr/>
          <a:lstStyle/>
          <a:p>
            <a:pPr marL="0" indent="0">
              <a:buNone/>
            </a:pPr>
            <a:r>
              <a:rPr lang="en-US" sz="2400" dirty="0"/>
              <a:t>piecewise smooth boundary curve </a:t>
            </a:r>
            <a:r>
              <a:rPr lang="en-US" sz="2400" i="1" dirty="0"/>
              <a:t>C</a:t>
            </a:r>
            <a:r>
              <a:rPr lang="en-US" sz="2400" dirty="0"/>
              <a:t>. Let</a:t>
            </a:r>
            <a:endParaRPr lang="en-IN" sz="2400" dirty="0"/>
          </a:p>
        </p:txBody>
      </p:sp>
      <p:graphicFrame>
        <p:nvGraphicFramePr>
          <p:cNvPr id="28" name="Object 27" descr="F = M i + N j + P k"/>
          <p:cNvGraphicFramePr>
            <a:graphicFrameLocks noChangeAspect="1"/>
          </p:cNvGraphicFramePr>
          <p:nvPr/>
        </p:nvGraphicFramePr>
        <p:xfrm>
          <a:off x="6244770" y="2590797"/>
          <a:ext cx="2251364" cy="357909"/>
        </p:xfrm>
        <a:graphic>
          <a:graphicData uri="http://schemas.openxmlformats.org/presentationml/2006/ole">
            <mc:AlternateContent xmlns:mc="http://schemas.openxmlformats.org/markup-compatibility/2006">
              <mc:Choice xmlns:v="urn:schemas-microsoft-com:vml" Requires="v">
                <p:oleObj spid="_x0000_s2008081" name="Equation" r:id="rId3" imgW="2476440" imgH="393480" progId="Equation.DSMT4">
                  <p:embed/>
                </p:oleObj>
              </mc:Choice>
              <mc:Fallback>
                <p:oleObj name="Equation" r:id="rId3" imgW="2476440" imgH="393480" progId="Equation.DSMT4">
                  <p:embed/>
                  <p:pic>
                    <p:nvPicPr>
                      <p:cNvPr id="28" name="Object 27" descr="F = M i + N j + P k"/>
                      <p:cNvPicPr/>
                      <p:nvPr/>
                    </p:nvPicPr>
                    <p:blipFill>
                      <a:blip r:embed="rId4"/>
                      <a:stretch>
                        <a:fillRect/>
                      </a:stretch>
                    </p:blipFill>
                    <p:spPr>
                      <a:xfrm>
                        <a:off x="6244770" y="2590797"/>
                        <a:ext cx="2251364" cy="357909"/>
                      </a:xfrm>
                      <a:prstGeom prst="rect">
                        <a:avLst/>
                      </a:prstGeom>
                    </p:spPr>
                  </p:pic>
                </p:oleObj>
              </mc:Fallback>
            </mc:AlternateContent>
          </a:graphicData>
        </a:graphic>
      </p:graphicFrame>
      <p:sp>
        <p:nvSpPr>
          <p:cNvPr id="30" name="Content Placeholder 29"/>
          <p:cNvSpPr>
            <a:spLocks noGrp="1"/>
          </p:cNvSpPr>
          <p:nvPr>
            <p:ph idx="4294967295"/>
          </p:nvPr>
        </p:nvSpPr>
        <p:spPr>
          <a:xfrm>
            <a:off x="457200" y="3076623"/>
            <a:ext cx="8229600" cy="1539444"/>
          </a:xfrm>
        </p:spPr>
        <p:txBody>
          <a:bodyPr/>
          <a:lstStyle/>
          <a:p>
            <a:pPr marL="0" indent="0">
              <a:buNone/>
            </a:pPr>
            <a:r>
              <a:rPr lang="en-US" sz="2400" dirty="0"/>
              <a:t>be a vector field whose components have continuous first partial derivatives on an open region containing </a:t>
            </a:r>
            <a:r>
              <a:rPr lang="en-US" sz="2400" i="1" dirty="0"/>
              <a:t>S</a:t>
            </a:r>
            <a:r>
              <a:rPr lang="en-US" sz="2400" dirty="0"/>
              <a:t>. Then the circulation of </a:t>
            </a:r>
            <a:r>
              <a:rPr lang="en-US" sz="2400" b="1" dirty="0"/>
              <a:t>F </a:t>
            </a:r>
            <a:r>
              <a:rPr lang="en-US" sz="2400" dirty="0"/>
              <a:t>around </a:t>
            </a:r>
            <a:r>
              <a:rPr lang="en-US" sz="2400" i="1" dirty="0"/>
              <a:t>C </a:t>
            </a:r>
            <a:r>
              <a:rPr lang="en-US" sz="2400" dirty="0"/>
              <a:t>in the direction counterclockwise with respect to the surface’s unit normal vector </a:t>
            </a:r>
            <a:r>
              <a:rPr lang="en-US" sz="2400" b="1" dirty="0"/>
              <a:t>n </a:t>
            </a:r>
            <a:r>
              <a:rPr lang="en-US" sz="2400" dirty="0"/>
              <a:t>equals the</a:t>
            </a:r>
            <a:endParaRPr lang="en-IN" sz="2400" dirty="0"/>
          </a:p>
        </p:txBody>
      </p:sp>
      <p:sp>
        <p:nvSpPr>
          <p:cNvPr id="32" name="Content Placeholder 31"/>
          <p:cNvSpPr>
            <a:spLocks noGrp="1"/>
          </p:cNvSpPr>
          <p:nvPr>
            <p:ph idx="4294967295"/>
          </p:nvPr>
        </p:nvSpPr>
        <p:spPr>
          <a:xfrm>
            <a:off x="457200" y="4680847"/>
            <a:ext cx="4114800" cy="428170"/>
          </a:xfrm>
        </p:spPr>
        <p:txBody>
          <a:bodyPr/>
          <a:lstStyle/>
          <a:p>
            <a:pPr marL="0" indent="0">
              <a:buNone/>
            </a:pPr>
            <a:r>
              <a:rPr lang="en-US" sz="2400" dirty="0"/>
              <a:t>integral of the curl vector field</a:t>
            </a:r>
            <a:endParaRPr lang="en-IN" sz="2400" dirty="0"/>
          </a:p>
        </p:txBody>
      </p:sp>
      <p:graphicFrame>
        <p:nvGraphicFramePr>
          <p:cNvPr id="33" name="Object 32" descr="nabla times F">
            <a:extLst>
              <a:ext uri="{FF2B5EF4-FFF2-40B4-BE49-F238E27FC236}">
                <a16:creationId xmlns:a16="http://schemas.microsoft.com/office/drawing/2014/main" id="{81C163B7-2101-4873-92A1-8AE5FD2CC588}"/>
              </a:ext>
            </a:extLst>
          </p:cNvPr>
          <p:cNvGraphicFramePr>
            <a:graphicFrameLocks noChangeAspect="1"/>
          </p:cNvGraphicFramePr>
          <p:nvPr/>
        </p:nvGraphicFramePr>
        <p:xfrm>
          <a:off x="4644869" y="4752225"/>
          <a:ext cx="692061" cy="263643"/>
        </p:xfrm>
        <a:graphic>
          <a:graphicData uri="http://schemas.openxmlformats.org/presentationml/2006/ole">
            <mc:AlternateContent xmlns:mc="http://schemas.openxmlformats.org/markup-compatibility/2006">
              <mc:Choice xmlns:v="urn:schemas-microsoft-com:vml" Requires="v">
                <p:oleObj spid="_x0000_s2008082" name="Equation" r:id="rId5" imgW="799920" imgH="304560" progId="Equation.DSMT4">
                  <p:embed/>
                </p:oleObj>
              </mc:Choice>
              <mc:Fallback>
                <p:oleObj name="Equation" r:id="rId5" imgW="799920" imgH="304560" progId="Equation.DSMT4">
                  <p:embed/>
                  <p:pic>
                    <p:nvPicPr>
                      <p:cNvPr id="33" name="Object 32" descr="nabla times F">
                        <a:extLst>
                          <a:ext uri="{FF2B5EF4-FFF2-40B4-BE49-F238E27FC236}">
                            <a16:creationId xmlns:a16="http://schemas.microsoft.com/office/drawing/2014/main" id="{81C163B7-2101-4873-92A1-8AE5FD2CC588}"/>
                          </a:ext>
                        </a:extLst>
                      </p:cNvPr>
                      <p:cNvPicPr/>
                      <p:nvPr/>
                    </p:nvPicPr>
                    <p:blipFill>
                      <a:blip r:embed="rId6"/>
                      <a:stretch>
                        <a:fillRect/>
                      </a:stretch>
                    </p:blipFill>
                    <p:spPr>
                      <a:xfrm>
                        <a:off x="4644869" y="4752225"/>
                        <a:ext cx="692061" cy="263643"/>
                      </a:xfrm>
                      <a:prstGeom prst="rect">
                        <a:avLst/>
                      </a:prstGeom>
                    </p:spPr>
                  </p:pic>
                </p:oleObj>
              </mc:Fallback>
            </mc:AlternateContent>
          </a:graphicData>
        </a:graphic>
      </p:graphicFrame>
      <p:sp>
        <p:nvSpPr>
          <p:cNvPr id="35" name="Content Placeholder 34"/>
          <p:cNvSpPr>
            <a:spLocks noGrp="1"/>
          </p:cNvSpPr>
          <p:nvPr>
            <p:ph idx="4294967295"/>
          </p:nvPr>
        </p:nvSpPr>
        <p:spPr>
          <a:xfrm>
            <a:off x="5454043" y="4672682"/>
            <a:ext cx="1143000" cy="444500"/>
          </a:xfrm>
        </p:spPr>
        <p:txBody>
          <a:bodyPr/>
          <a:lstStyle/>
          <a:p>
            <a:pPr marL="0" indent="0">
              <a:buNone/>
            </a:pPr>
            <a:r>
              <a:rPr lang="en-US" sz="2400" dirty="0"/>
              <a:t>over </a:t>
            </a:r>
            <a:r>
              <a:rPr lang="en-US" sz="2400" i="1" dirty="0"/>
              <a:t>S</a:t>
            </a:r>
            <a:r>
              <a:rPr lang="en-US" sz="2400" dirty="0"/>
              <a:t>:</a:t>
            </a:r>
            <a:endParaRPr lang="en-IN" sz="2400" dirty="0"/>
          </a:p>
        </p:txBody>
      </p:sp>
      <p:graphicFrame>
        <p:nvGraphicFramePr>
          <p:cNvPr id="36" name="Object 35" descr="integral of N across curve C, start expression F times d r end expression = double integral of start expression left parenthesis nabla times F right parenthesis times n d sigma end expression over surface S">
            <a:extLst>
              <a:ext uri="{FF2B5EF4-FFF2-40B4-BE49-F238E27FC236}">
                <a16:creationId xmlns:a16="http://schemas.microsoft.com/office/drawing/2014/main" id="{0FAD93AC-9A8E-4D19-AEC8-C912FFAD036D}"/>
              </a:ext>
            </a:extLst>
          </p:cNvPr>
          <p:cNvGraphicFramePr>
            <a:graphicFrameLocks noChangeAspect="1"/>
          </p:cNvGraphicFramePr>
          <p:nvPr/>
        </p:nvGraphicFramePr>
        <p:xfrm>
          <a:off x="2739119" y="5356583"/>
          <a:ext cx="3227300" cy="705972"/>
        </p:xfrm>
        <a:graphic>
          <a:graphicData uri="http://schemas.openxmlformats.org/presentationml/2006/ole">
            <mc:AlternateContent xmlns:mc="http://schemas.openxmlformats.org/markup-compatibility/2006">
              <mc:Choice xmlns:v="urn:schemas-microsoft-com:vml" Requires="v">
                <p:oleObj spid="_x0000_s2008083" name="Equation" r:id="rId7" imgW="3657600" imgH="799920" progId="Equation.DSMT4">
                  <p:embed/>
                </p:oleObj>
              </mc:Choice>
              <mc:Fallback>
                <p:oleObj name="Equation" r:id="rId7" imgW="3657600" imgH="799920" progId="Equation.DSMT4">
                  <p:embed/>
                  <p:pic>
                    <p:nvPicPr>
                      <p:cNvPr id="36" name="Object 35" descr="integral of N across curve C, start expression F times d r end expression = double integral of start expression left parenthesis nabla times F right parenthesis times n d sigma end expression over surface S">
                        <a:extLst>
                          <a:ext uri="{FF2B5EF4-FFF2-40B4-BE49-F238E27FC236}">
                            <a16:creationId xmlns:a16="http://schemas.microsoft.com/office/drawing/2014/main" id="{0FAD93AC-9A8E-4D19-AEC8-C912FFAD036D}"/>
                          </a:ext>
                        </a:extLst>
                      </p:cNvPr>
                      <p:cNvPicPr/>
                      <p:nvPr/>
                    </p:nvPicPr>
                    <p:blipFill>
                      <a:blip r:embed="rId8"/>
                      <a:stretch>
                        <a:fillRect/>
                      </a:stretch>
                    </p:blipFill>
                    <p:spPr>
                      <a:xfrm>
                        <a:off x="2739119" y="5356583"/>
                        <a:ext cx="3227300" cy="705972"/>
                      </a:xfrm>
                      <a:prstGeom prst="rect">
                        <a:avLst/>
                      </a:prstGeom>
                    </p:spPr>
                  </p:pic>
                </p:oleObj>
              </mc:Fallback>
            </mc:AlternateContent>
          </a:graphicData>
        </a:graphic>
      </p:graphicFrame>
    </p:spTree>
    <p:extLst>
      <p:ext uri="{BB962C8B-B14F-4D97-AF65-F5344CB8AC3E}">
        <p14:creationId xmlns:p14="http://schemas.microsoft.com/office/powerpoint/2010/main" val="3730590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(2 of 13)</a:t>
            </a:r>
            <a:endParaRPr lang="en-IN" dirty="0"/>
          </a:p>
        </p:txBody>
      </p:sp>
      <p:pic>
        <p:nvPicPr>
          <p:cNvPr id="6" name="Content Placeholder 5" descr="A graph in an x y z plane depicts a hemisphere.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40869" y="1600200"/>
            <a:ext cx="4462263" cy="3747559"/>
          </a:xfrm>
        </p:spPr>
      </p:pic>
      <p:sp>
        <p:nvSpPr>
          <p:cNvPr id="5" name="Content Placeholder 4"/>
          <p:cNvSpPr>
            <a:spLocks noGrp="1"/>
          </p:cNvSpPr>
          <p:nvPr>
            <p:ph idx="13"/>
          </p:nvPr>
        </p:nvSpPr>
        <p:spPr>
          <a:xfrm>
            <a:off x="457200" y="5715000"/>
            <a:ext cx="8229600" cy="457200"/>
          </a:xfrm>
        </p:spPr>
        <p:txBody>
          <a:bodyPr/>
          <a:lstStyle/>
          <a:p>
            <a:pPr marL="0" indent="0">
              <a:buNone/>
            </a:pPr>
            <a:r>
              <a:rPr lang="en-IN" dirty="0"/>
              <a:t>A hemisphere and a </a:t>
            </a:r>
            <a:r>
              <a:rPr lang="en-US" dirty="0"/>
              <a:t>disk, each with boundary </a:t>
            </a:r>
            <a:r>
              <a:rPr lang="en-US" i="1" dirty="0"/>
              <a:t>C.</a:t>
            </a:r>
            <a:endParaRPr lang="en-IN" dirty="0"/>
          </a:p>
        </p:txBody>
      </p:sp>
    </p:spTree>
    <p:extLst>
      <p:ext uri="{BB962C8B-B14F-4D97-AF65-F5344CB8AC3E}">
        <p14:creationId xmlns:p14="http://schemas.microsoft.com/office/powerpoint/2010/main" val="1353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(3 of 13)</a:t>
            </a:r>
            <a:endParaRPr lang="en-IN" dirty="0"/>
          </a:p>
        </p:txBody>
      </p:sp>
      <p:sp>
        <p:nvSpPr>
          <p:cNvPr id="4" name="Content Placeholder 3"/>
          <p:cNvSpPr>
            <a:spLocks noGrp="1"/>
          </p:cNvSpPr>
          <p:nvPr>
            <p:ph sz="quarter" idx="13"/>
          </p:nvPr>
        </p:nvSpPr>
        <p:spPr>
          <a:xfrm>
            <a:off x="457200" y="1676400"/>
            <a:ext cx="8229600" cy="381000"/>
          </a:xfrm>
        </p:spPr>
        <p:txBody>
          <a:bodyPr/>
          <a:lstStyle/>
          <a:p>
            <a:r>
              <a:rPr lang="en-US" sz="2300" b="1" dirty="0"/>
              <a:t>Example:</a:t>
            </a:r>
            <a:r>
              <a:rPr lang="en-US" sz="2300" dirty="0"/>
              <a:t> Evaluate the previous Example for the hemisphere</a:t>
            </a:r>
            <a:endParaRPr lang="en-IN" sz="2300" dirty="0"/>
          </a:p>
        </p:txBody>
      </p:sp>
      <p:graphicFrame>
        <p:nvGraphicFramePr>
          <p:cNvPr id="13" name="Object 12" descr="S, x squared + y squared + z squared = 9, z is greater than or equal to 0,"/>
          <p:cNvGraphicFramePr>
            <a:graphicFrameLocks noChangeAspect="1"/>
          </p:cNvGraphicFramePr>
          <p:nvPr/>
        </p:nvGraphicFramePr>
        <p:xfrm>
          <a:off x="533400" y="2136775"/>
          <a:ext cx="2933700" cy="393700"/>
        </p:xfrm>
        <a:graphic>
          <a:graphicData uri="http://schemas.openxmlformats.org/presentationml/2006/ole">
            <mc:AlternateContent xmlns:mc="http://schemas.openxmlformats.org/markup-compatibility/2006">
              <mc:Choice xmlns:v="urn:schemas-microsoft-com:vml" Requires="v">
                <p:oleObj spid="_x0000_s2009125" name="Equation" r:id="rId3" imgW="2933640" imgH="393480" progId="Equation.DSMT4">
                  <p:embed/>
                </p:oleObj>
              </mc:Choice>
              <mc:Fallback>
                <p:oleObj name="Equation" r:id="rId3" imgW="2933640" imgH="393480" progId="Equation.DSMT4">
                  <p:embed/>
                  <p:pic>
                    <p:nvPicPr>
                      <p:cNvPr id="13" name="Object 12" descr="S, x squared + y squared + z squared = 9, z is greater than or equal to 0,"/>
                      <p:cNvPicPr/>
                      <p:nvPr/>
                    </p:nvPicPr>
                    <p:blipFill>
                      <a:blip r:embed="rId4"/>
                      <a:stretch>
                        <a:fillRect/>
                      </a:stretch>
                    </p:blipFill>
                    <p:spPr>
                      <a:xfrm>
                        <a:off x="533400" y="2136775"/>
                        <a:ext cx="2933700" cy="393700"/>
                      </a:xfrm>
                      <a:prstGeom prst="rect">
                        <a:avLst/>
                      </a:prstGeom>
                    </p:spPr>
                  </p:pic>
                </p:oleObj>
              </mc:Fallback>
            </mc:AlternateContent>
          </a:graphicData>
        </a:graphic>
      </p:graphicFrame>
      <p:sp>
        <p:nvSpPr>
          <p:cNvPr id="5" name="Content Placeholder 4"/>
          <p:cNvSpPr>
            <a:spLocks noGrp="1"/>
          </p:cNvSpPr>
          <p:nvPr>
            <p:ph sz="quarter" idx="14"/>
          </p:nvPr>
        </p:nvSpPr>
        <p:spPr>
          <a:xfrm>
            <a:off x="3505200" y="2133600"/>
            <a:ext cx="2895600" cy="457200"/>
          </a:xfrm>
        </p:spPr>
        <p:txBody>
          <a:bodyPr/>
          <a:lstStyle/>
          <a:p>
            <a:r>
              <a:rPr lang="en-US" sz="2300" dirty="0"/>
              <a:t>its bounding circle </a:t>
            </a:r>
            <a:r>
              <a:rPr lang="en-US" sz="2300" i="1" dirty="0"/>
              <a:t>C</a:t>
            </a:r>
            <a:r>
              <a:rPr lang="en-US" sz="2300" dirty="0"/>
              <a:t>:</a:t>
            </a:r>
            <a:endParaRPr lang="en-IN" sz="2300" dirty="0"/>
          </a:p>
        </p:txBody>
      </p:sp>
      <p:graphicFrame>
        <p:nvGraphicFramePr>
          <p:cNvPr id="14" name="Object 13" descr="x squared + y squared = 9, z = 0,"/>
          <p:cNvGraphicFramePr>
            <a:graphicFrameLocks noChangeAspect="1"/>
          </p:cNvGraphicFramePr>
          <p:nvPr/>
        </p:nvGraphicFramePr>
        <p:xfrm>
          <a:off x="6477000" y="2128838"/>
          <a:ext cx="2006600" cy="368300"/>
        </p:xfrm>
        <a:graphic>
          <a:graphicData uri="http://schemas.openxmlformats.org/presentationml/2006/ole">
            <mc:AlternateContent xmlns:mc="http://schemas.openxmlformats.org/markup-compatibility/2006">
              <mc:Choice xmlns:v="urn:schemas-microsoft-com:vml" Requires="v">
                <p:oleObj spid="_x0000_s2009126" name="Equation" r:id="rId5" imgW="2006280" imgH="368280" progId="Equation.DSMT4">
                  <p:embed/>
                </p:oleObj>
              </mc:Choice>
              <mc:Fallback>
                <p:oleObj name="Equation" r:id="rId5" imgW="2006280" imgH="368280" progId="Equation.DSMT4">
                  <p:embed/>
                  <p:pic>
                    <p:nvPicPr>
                      <p:cNvPr id="14" name="Object 13" descr="x squared + y squared = 9, z = 0,"/>
                      <p:cNvPicPr/>
                      <p:nvPr/>
                    </p:nvPicPr>
                    <p:blipFill>
                      <a:blip r:embed="rId6"/>
                      <a:stretch>
                        <a:fillRect/>
                      </a:stretch>
                    </p:blipFill>
                    <p:spPr>
                      <a:xfrm>
                        <a:off x="6477000" y="2128838"/>
                        <a:ext cx="2006600" cy="368300"/>
                      </a:xfrm>
                      <a:prstGeom prst="rect">
                        <a:avLst/>
                      </a:prstGeom>
                    </p:spPr>
                  </p:pic>
                </p:oleObj>
              </mc:Fallback>
            </mc:AlternateContent>
          </a:graphicData>
        </a:graphic>
      </p:graphicFrame>
      <p:sp>
        <p:nvSpPr>
          <p:cNvPr id="7" name="Content Placeholder 6"/>
          <p:cNvSpPr>
            <a:spLocks noGrp="1"/>
          </p:cNvSpPr>
          <p:nvPr>
            <p:ph sz="quarter" idx="16"/>
          </p:nvPr>
        </p:nvSpPr>
        <p:spPr>
          <a:xfrm>
            <a:off x="457200" y="2590800"/>
            <a:ext cx="1676400" cy="457200"/>
          </a:xfrm>
        </p:spPr>
        <p:txBody>
          <a:bodyPr/>
          <a:lstStyle/>
          <a:p>
            <a:r>
              <a:rPr lang="en-US" sz="2300" dirty="0"/>
              <a:t>and the field</a:t>
            </a:r>
            <a:endParaRPr lang="en-IN" sz="2300" dirty="0"/>
          </a:p>
        </p:txBody>
      </p:sp>
      <p:graphicFrame>
        <p:nvGraphicFramePr>
          <p:cNvPr id="15" name="Object 14" descr="F = y i minus x j."/>
          <p:cNvGraphicFramePr>
            <a:graphicFrameLocks noChangeAspect="1"/>
          </p:cNvGraphicFramePr>
          <p:nvPr/>
        </p:nvGraphicFramePr>
        <p:xfrm>
          <a:off x="2209800" y="2641600"/>
          <a:ext cx="1333500" cy="330200"/>
        </p:xfrm>
        <a:graphic>
          <a:graphicData uri="http://schemas.openxmlformats.org/presentationml/2006/ole">
            <mc:AlternateContent xmlns:mc="http://schemas.openxmlformats.org/markup-compatibility/2006">
              <mc:Choice xmlns:v="urn:schemas-microsoft-com:vml" Requires="v">
                <p:oleObj spid="_x0000_s2009127" name="Equation" r:id="rId7" imgW="1333440" imgH="330120" progId="Equation.DSMT4">
                  <p:embed/>
                </p:oleObj>
              </mc:Choice>
              <mc:Fallback>
                <p:oleObj name="Equation" r:id="rId7" imgW="1333440" imgH="330120" progId="Equation.DSMT4">
                  <p:embed/>
                  <p:pic>
                    <p:nvPicPr>
                      <p:cNvPr id="15" name="Object 14" descr="F = y i minus x j."/>
                      <p:cNvPicPr/>
                      <p:nvPr/>
                    </p:nvPicPr>
                    <p:blipFill>
                      <a:blip r:embed="rId8"/>
                      <a:stretch>
                        <a:fillRect/>
                      </a:stretch>
                    </p:blipFill>
                    <p:spPr>
                      <a:xfrm>
                        <a:off x="2209800" y="2641600"/>
                        <a:ext cx="1333500" cy="330200"/>
                      </a:xfrm>
                      <a:prstGeom prst="rect">
                        <a:avLst/>
                      </a:prstGeom>
                    </p:spPr>
                  </p:pic>
                </p:oleObj>
              </mc:Fallback>
            </mc:AlternateContent>
          </a:graphicData>
        </a:graphic>
      </p:graphicFrame>
      <p:sp>
        <p:nvSpPr>
          <p:cNvPr id="10" name="Content Placeholder 9"/>
          <p:cNvSpPr>
            <a:spLocks noGrp="1"/>
          </p:cNvSpPr>
          <p:nvPr>
            <p:ph sz="quarter" idx="19"/>
          </p:nvPr>
        </p:nvSpPr>
        <p:spPr>
          <a:xfrm>
            <a:off x="457200" y="3124200"/>
            <a:ext cx="8229600" cy="1447800"/>
          </a:xfrm>
        </p:spPr>
        <p:txBody>
          <a:bodyPr/>
          <a:lstStyle/>
          <a:p>
            <a:r>
              <a:rPr lang="en-US" sz="2300" b="1" dirty="0"/>
              <a:t>Solution:</a:t>
            </a:r>
            <a:r>
              <a:rPr lang="en-US" sz="2300" dirty="0"/>
              <a:t> The hemisphere looks much like the surface in with the bounding circle </a:t>
            </a:r>
            <a:r>
              <a:rPr lang="en-US" sz="2300" i="1" dirty="0"/>
              <a:t>C </a:t>
            </a:r>
            <a:r>
              <a:rPr lang="en-US" sz="2300" dirty="0"/>
              <a:t>in the </a:t>
            </a:r>
            <a:r>
              <a:rPr lang="en-US" sz="2300" i="1" dirty="0"/>
              <a:t>x</a:t>
            </a:r>
            <a:r>
              <a:rPr lang="en-US" sz="100" i="1" dirty="0"/>
              <a:t> </a:t>
            </a:r>
            <a:r>
              <a:rPr lang="en-US" sz="2300" i="1" dirty="0"/>
              <a:t>y</a:t>
            </a:r>
            <a:r>
              <a:rPr lang="en-US" sz="2300" dirty="0"/>
              <a:t>-plane. We calculate the counterclockwise circulation around </a:t>
            </a:r>
            <a:r>
              <a:rPr lang="en-US" sz="2300" i="1" dirty="0"/>
              <a:t>C </a:t>
            </a:r>
            <a:r>
              <a:rPr lang="en-US" sz="2300" dirty="0"/>
              <a:t>(as viewed from above) using the </a:t>
            </a:r>
            <a:r>
              <a:rPr lang="en-US" sz="2300" dirty="0" err="1"/>
              <a:t>parametrization</a:t>
            </a:r>
            <a:endParaRPr lang="en-IN" sz="2300" dirty="0"/>
          </a:p>
        </p:txBody>
      </p:sp>
      <p:graphicFrame>
        <p:nvGraphicFramePr>
          <p:cNvPr id="16" name="Object 15" descr="r of theta = left parenthesis 3 cosine of theta right parenthesis, i + left parenthesis 3 sine of theta right parenthesis, j, 0 is less than or equal to theta and theta is less than or equal to 2 pi, "/>
          <p:cNvGraphicFramePr>
            <a:graphicFrameLocks noChangeAspect="1"/>
          </p:cNvGraphicFramePr>
          <p:nvPr/>
        </p:nvGraphicFramePr>
        <p:xfrm>
          <a:off x="903288" y="4732338"/>
          <a:ext cx="3744912" cy="312737"/>
        </p:xfrm>
        <a:graphic>
          <a:graphicData uri="http://schemas.openxmlformats.org/presentationml/2006/ole">
            <mc:AlternateContent xmlns:mc="http://schemas.openxmlformats.org/markup-compatibility/2006">
              <mc:Choice xmlns:v="urn:schemas-microsoft-com:vml" Requires="v">
                <p:oleObj spid="_x0000_s2009128" name="Equation" r:id="rId9" imgW="4863960" imgH="406080" progId="Equation.DSMT4">
                  <p:embed/>
                </p:oleObj>
              </mc:Choice>
              <mc:Fallback>
                <p:oleObj name="Equation" r:id="rId9" imgW="4863960" imgH="406080" progId="Equation.DSMT4">
                  <p:embed/>
                  <p:pic>
                    <p:nvPicPr>
                      <p:cNvPr id="16" name="Object 15" descr="r of theta = left parenthesis 3 cosine of theta right parenthesis, i + left parenthesis 3 sine of theta right parenthesis, j, 0 is less than or equal to theta and theta is less than or equal to 2 pi, "/>
                      <p:cNvPicPr>
                        <a:picLocks noChangeAspect="1" noChangeArrowheads="1"/>
                      </p:cNvPicPr>
                      <p:nvPr/>
                    </p:nvPicPr>
                    <p:blipFill>
                      <a:blip r:embed="rId10"/>
                      <a:srcRect/>
                      <a:stretch>
                        <a:fillRect/>
                      </a:stretch>
                    </p:blipFill>
                    <p:spPr bwMode="auto">
                      <a:xfrm>
                        <a:off x="903288" y="4732338"/>
                        <a:ext cx="3744912" cy="312737"/>
                      </a:xfrm>
                      <a:prstGeom prst="rect">
                        <a:avLst/>
                      </a:prstGeom>
                      <a:noFill/>
                      <a:ln>
                        <a:noFill/>
                      </a:ln>
                    </p:spPr>
                  </p:pic>
                </p:oleObj>
              </mc:Fallback>
            </mc:AlternateContent>
          </a:graphicData>
        </a:graphic>
      </p:graphicFrame>
      <p:graphicFrame>
        <p:nvGraphicFramePr>
          <p:cNvPr id="17" name="Object 16" descr="d r = left parenthesis negative 3 sine of theta d theta right parenthesis, i + left parenthesis 3 cosine of theta d theta right parenthesis, j"/>
          <p:cNvGraphicFramePr>
            <a:graphicFrameLocks noChangeAspect="1"/>
          </p:cNvGraphicFramePr>
          <p:nvPr/>
        </p:nvGraphicFramePr>
        <p:xfrm>
          <a:off x="2716213" y="5133975"/>
          <a:ext cx="3144837" cy="315913"/>
        </p:xfrm>
        <a:graphic>
          <a:graphicData uri="http://schemas.openxmlformats.org/presentationml/2006/ole">
            <mc:AlternateContent xmlns:mc="http://schemas.openxmlformats.org/markup-compatibility/2006">
              <mc:Choice xmlns:v="urn:schemas-microsoft-com:vml" Requires="v">
                <p:oleObj spid="_x0000_s2009129" name="Equation" r:id="rId11" imgW="4038480" imgH="406080" progId="Equation.DSMT4">
                  <p:embed/>
                </p:oleObj>
              </mc:Choice>
              <mc:Fallback>
                <p:oleObj name="Equation" r:id="rId11" imgW="4038480" imgH="406080" progId="Equation.DSMT4">
                  <p:embed/>
                  <p:pic>
                    <p:nvPicPr>
                      <p:cNvPr id="17" name="Object 16" descr="d r = left parenthesis negative 3 sine of theta d theta right parenthesis, i + left parenthesis 3 cosine of theta d theta right parenthesis, j"/>
                      <p:cNvPicPr>
                        <a:picLocks noChangeAspect="1" noChangeArrowheads="1"/>
                      </p:cNvPicPr>
                      <p:nvPr/>
                    </p:nvPicPr>
                    <p:blipFill>
                      <a:blip r:embed="rId12"/>
                      <a:srcRect/>
                      <a:stretch>
                        <a:fillRect/>
                      </a:stretch>
                    </p:blipFill>
                    <p:spPr bwMode="auto">
                      <a:xfrm>
                        <a:off x="2716213" y="5133975"/>
                        <a:ext cx="3144837" cy="315913"/>
                      </a:xfrm>
                      <a:prstGeom prst="rect">
                        <a:avLst/>
                      </a:prstGeom>
                      <a:noFill/>
                      <a:ln>
                        <a:noFill/>
                      </a:ln>
                    </p:spPr>
                  </p:pic>
                </p:oleObj>
              </mc:Fallback>
            </mc:AlternateContent>
          </a:graphicData>
        </a:graphic>
      </p:graphicFrame>
      <p:graphicFrame>
        <p:nvGraphicFramePr>
          <p:cNvPr id="18" name="Object 17" descr="F = y i minus x j = left parenthesis 3 sine of theta right parenthesis, i minus left parenthesis 3 cosine of theta right parenthesis, j"/>
          <p:cNvGraphicFramePr>
            <a:graphicFrameLocks noChangeAspect="1"/>
          </p:cNvGraphicFramePr>
          <p:nvPr/>
        </p:nvGraphicFramePr>
        <p:xfrm>
          <a:off x="2811463" y="5575300"/>
          <a:ext cx="3014662" cy="304800"/>
        </p:xfrm>
        <a:graphic>
          <a:graphicData uri="http://schemas.openxmlformats.org/presentationml/2006/ole">
            <mc:AlternateContent xmlns:mc="http://schemas.openxmlformats.org/markup-compatibility/2006">
              <mc:Choice xmlns:v="urn:schemas-microsoft-com:vml" Requires="v">
                <p:oleObj spid="_x0000_s2009130" name="Equation" r:id="rId13" imgW="4012920" imgH="406080" progId="Equation.DSMT4">
                  <p:embed/>
                </p:oleObj>
              </mc:Choice>
              <mc:Fallback>
                <p:oleObj name="Equation" r:id="rId13" imgW="4012920" imgH="406080" progId="Equation.DSMT4">
                  <p:embed/>
                  <p:pic>
                    <p:nvPicPr>
                      <p:cNvPr id="18" name="Object 17" descr="F = y i minus x j = left parenthesis 3 sine of theta right parenthesis, i minus left parenthesis 3 cosine of theta right parenthesis, j"/>
                      <p:cNvPicPr>
                        <a:picLocks noChangeAspect="1" noChangeArrowheads="1"/>
                      </p:cNvPicPr>
                      <p:nvPr/>
                    </p:nvPicPr>
                    <p:blipFill>
                      <a:blip r:embed="rId14"/>
                      <a:srcRect/>
                      <a:stretch>
                        <a:fillRect/>
                      </a:stretch>
                    </p:blipFill>
                    <p:spPr bwMode="auto">
                      <a:xfrm>
                        <a:off x="2811463" y="5575300"/>
                        <a:ext cx="3014662" cy="304800"/>
                      </a:xfrm>
                      <a:prstGeom prst="rect">
                        <a:avLst/>
                      </a:prstGeom>
                      <a:noFill/>
                      <a:ln>
                        <a:noFill/>
                      </a:ln>
                    </p:spPr>
                  </p:pic>
                </p:oleObj>
              </mc:Fallback>
            </mc:AlternateContent>
          </a:graphicData>
        </a:graphic>
      </p:graphicFrame>
      <p:graphicFrame>
        <p:nvGraphicFramePr>
          <p:cNvPr id="19" name="Object 18" descr="F times d r = negative 9 sine squared of theta d theta minus 9 cosine squared of theta d theta = negative 9 d theta"/>
          <p:cNvGraphicFramePr>
            <a:graphicFrameLocks noChangeAspect="1"/>
          </p:cNvGraphicFramePr>
          <p:nvPr/>
        </p:nvGraphicFramePr>
        <p:xfrm>
          <a:off x="2503488" y="5983288"/>
          <a:ext cx="3702050" cy="295275"/>
        </p:xfrm>
        <a:graphic>
          <a:graphicData uri="http://schemas.openxmlformats.org/presentationml/2006/ole">
            <mc:AlternateContent xmlns:mc="http://schemas.openxmlformats.org/markup-compatibility/2006">
              <mc:Choice xmlns:v="urn:schemas-microsoft-com:vml" Requires="v">
                <p:oleObj spid="_x0000_s2009131" name="Equation" r:id="rId15" imgW="4927320" imgH="393480" progId="Equation.DSMT4">
                  <p:embed/>
                </p:oleObj>
              </mc:Choice>
              <mc:Fallback>
                <p:oleObj name="Equation" r:id="rId15" imgW="4927320" imgH="393480" progId="Equation.DSMT4">
                  <p:embed/>
                  <p:pic>
                    <p:nvPicPr>
                      <p:cNvPr id="19" name="Object 18" descr="F times d r = negative 9 sine squared of theta d theta minus 9 cosine squared of theta d theta = negative 9 d theta"/>
                      <p:cNvPicPr>
                        <a:picLocks noChangeAspect="1" noChangeArrowheads="1"/>
                      </p:cNvPicPr>
                      <p:nvPr/>
                    </p:nvPicPr>
                    <p:blipFill>
                      <a:blip r:embed="rId16"/>
                      <a:srcRect/>
                      <a:stretch>
                        <a:fillRect/>
                      </a:stretch>
                    </p:blipFill>
                    <p:spPr bwMode="auto">
                      <a:xfrm>
                        <a:off x="2503488" y="5983288"/>
                        <a:ext cx="3702050" cy="2952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17806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(4 of 13)</a:t>
            </a:r>
            <a:endParaRPr lang="en-IN" dirty="0"/>
          </a:p>
        </p:txBody>
      </p:sp>
      <p:sp>
        <p:nvSpPr>
          <p:cNvPr id="3" name="Content Placeholder 2"/>
          <p:cNvSpPr>
            <a:spLocks noGrp="1"/>
          </p:cNvSpPr>
          <p:nvPr>
            <p:ph idx="4294967295"/>
          </p:nvPr>
        </p:nvSpPr>
        <p:spPr>
          <a:xfrm>
            <a:off x="457200" y="1600200"/>
            <a:ext cx="3657600" cy="457199"/>
          </a:xfrm>
        </p:spPr>
        <p:txBody>
          <a:bodyPr/>
          <a:lstStyle/>
          <a:p>
            <a:pPr marL="0" indent="0">
              <a:buNone/>
            </a:pPr>
            <a:r>
              <a:rPr lang="en-US" sz="2600" b="1" dirty="0"/>
              <a:t>Solution (continued):</a:t>
            </a:r>
          </a:p>
        </p:txBody>
      </p:sp>
      <p:graphicFrame>
        <p:nvGraphicFramePr>
          <p:cNvPr id="22" name="Object 21" descr="integral of N across curve C, start expression F times d r end expression = integral of start expression negative 9 d theta end expression from 0 to 2 pi = negative 18 pi.">
            <a:extLst>
              <a:ext uri="{FF2B5EF4-FFF2-40B4-BE49-F238E27FC236}">
                <a16:creationId xmlns:a16="http://schemas.microsoft.com/office/drawing/2014/main" id="{1B32C3AB-C44F-45E0-89FB-83BDDE75A38E}"/>
              </a:ext>
            </a:extLst>
          </p:cNvPr>
          <p:cNvGraphicFramePr>
            <a:graphicFrameLocks noChangeAspect="1"/>
          </p:cNvGraphicFramePr>
          <p:nvPr/>
        </p:nvGraphicFramePr>
        <p:xfrm>
          <a:off x="2430510" y="2097267"/>
          <a:ext cx="3310710" cy="734533"/>
        </p:xfrm>
        <a:graphic>
          <a:graphicData uri="http://schemas.openxmlformats.org/presentationml/2006/ole">
            <mc:AlternateContent xmlns:mc="http://schemas.openxmlformats.org/markup-compatibility/2006">
              <mc:Choice xmlns:v="urn:schemas-microsoft-com:vml" Requires="v">
                <p:oleObj spid="_x0000_s2010139" name="Equation" r:id="rId3" imgW="3949560" imgH="876240" progId="Equation.DSMT4">
                  <p:embed/>
                </p:oleObj>
              </mc:Choice>
              <mc:Fallback>
                <p:oleObj name="Equation" r:id="rId3" imgW="3949560" imgH="876240" progId="Equation.DSMT4">
                  <p:embed/>
                  <p:pic>
                    <p:nvPicPr>
                      <p:cNvPr id="22" name="Object 21" descr="integral of N across curve C, start expression F times d r end expression = integral of start expression negative 9 d theta end expression from 0 to 2 pi = negative 18 pi.">
                        <a:extLst>
                          <a:ext uri="{FF2B5EF4-FFF2-40B4-BE49-F238E27FC236}">
                            <a16:creationId xmlns:a16="http://schemas.microsoft.com/office/drawing/2014/main" id="{1B32C3AB-C44F-45E0-89FB-83BDDE75A38E}"/>
                          </a:ext>
                        </a:extLst>
                      </p:cNvPr>
                      <p:cNvPicPr/>
                      <p:nvPr/>
                    </p:nvPicPr>
                    <p:blipFill>
                      <a:blip r:embed="rId4"/>
                      <a:stretch>
                        <a:fillRect/>
                      </a:stretch>
                    </p:blipFill>
                    <p:spPr>
                      <a:xfrm>
                        <a:off x="2430510" y="2097267"/>
                        <a:ext cx="3310710" cy="734533"/>
                      </a:xfrm>
                      <a:prstGeom prst="rect">
                        <a:avLst/>
                      </a:prstGeom>
                    </p:spPr>
                  </p:pic>
                </p:oleObj>
              </mc:Fallback>
            </mc:AlternateContent>
          </a:graphicData>
        </a:graphic>
      </p:graphicFrame>
      <p:sp>
        <p:nvSpPr>
          <p:cNvPr id="24" name="Content Placeholder 23"/>
          <p:cNvSpPr>
            <a:spLocks noGrp="1"/>
          </p:cNvSpPr>
          <p:nvPr>
            <p:ph idx="4294967295"/>
          </p:nvPr>
        </p:nvSpPr>
        <p:spPr>
          <a:xfrm>
            <a:off x="457200" y="2891973"/>
            <a:ext cx="5284020" cy="466624"/>
          </a:xfrm>
        </p:spPr>
        <p:txBody>
          <a:bodyPr/>
          <a:lstStyle/>
          <a:p>
            <a:pPr marL="0" indent="0">
              <a:buNone/>
            </a:pPr>
            <a:r>
              <a:rPr lang="en-US" sz="2600" dirty="0"/>
              <a:t>For the curl integral of </a:t>
            </a:r>
            <a:r>
              <a:rPr lang="en-US" sz="2600" b="1" dirty="0"/>
              <a:t>F</a:t>
            </a:r>
            <a:r>
              <a:rPr lang="en-US" sz="2600" dirty="0"/>
              <a:t>, we have</a:t>
            </a:r>
            <a:endParaRPr lang="en-US" sz="2600" b="1" dirty="0"/>
          </a:p>
        </p:txBody>
      </p:sp>
      <p:graphicFrame>
        <p:nvGraphicFramePr>
          <p:cNvPr id="25" name="Object 24" descr="nabla times F = left parenthesis start fraction partial derivative of P over partial derivative of y end fraction minus start fraction partial derivative of N over partial derivative of z end fraction right parenthesis, i + left parenthesis start fraction partial derivative of M over partial derivative of z end fraction minus start fraction partial derivative of P over partial derivative of x end fraction right parenthesis, j + left parenthesis start fraction partial derivative of N over partial derivative of x end fraction minus start fraction partial derivative of M over partial derivative of y end fraction right parenthesis, k">
            <a:extLst>
              <a:ext uri="{FF2B5EF4-FFF2-40B4-BE49-F238E27FC236}">
                <a16:creationId xmlns:a16="http://schemas.microsoft.com/office/drawing/2014/main" id="{FC903F67-0C06-4ECC-82CA-6C920D49C6E5}"/>
              </a:ext>
            </a:extLst>
          </p:cNvPr>
          <p:cNvGraphicFramePr>
            <a:graphicFrameLocks noChangeAspect="1"/>
          </p:cNvGraphicFramePr>
          <p:nvPr/>
        </p:nvGraphicFramePr>
        <p:xfrm>
          <a:off x="2021835" y="3444144"/>
          <a:ext cx="5314862" cy="729581"/>
        </p:xfrm>
        <a:graphic>
          <a:graphicData uri="http://schemas.openxmlformats.org/presentationml/2006/ole">
            <mc:AlternateContent xmlns:mc="http://schemas.openxmlformats.org/markup-compatibility/2006">
              <mc:Choice xmlns:v="urn:schemas-microsoft-com:vml" Requires="v">
                <p:oleObj spid="_x0000_s2010140" name="Equation" r:id="rId5" imgW="7403760" imgH="1015920" progId="Equation.DSMT4">
                  <p:embed/>
                </p:oleObj>
              </mc:Choice>
              <mc:Fallback>
                <p:oleObj name="Equation" r:id="rId5" imgW="7403760" imgH="1015920" progId="Equation.DSMT4">
                  <p:embed/>
                  <p:pic>
                    <p:nvPicPr>
                      <p:cNvPr id="25" name="Object 24" descr="nabla times F = left parenthesis start fraction partial derivative of P over partial derivative of y end fraction minus start fraction partial derivative of N over partial derivative of z end fraction right parenthesis, i + left parenthesis start fraction partial derivative of M over partial derivative of z end fraction minus start fraction partial derivative of P over partial derivative of x end fraction right parenthesis, j + left parenthesis start fraction partial derivative of N over partial derivative of x end fraction minus start fraction partial derivative of M over partial derivative of y end fraction right parenthesis, k">
                        <a:extLst>
                          <a:ext uri="{FF2B5EF4-FFF2-40B4-BE49-F238E27FC236}">
                            <a16:creationId xmlns:a16="http://schemas.microsoft.com/office/drawing/2014/main" id="{FC903F67-0C06-4ECC-82CA-6C920D49C6E5}"/>
                          </a:ext>
                        </a:extLst>
                      </p:cNvPr>
                      <p:cNvPicPr/>
                      <p:nvPr/>
                    </p:nvPicPr>
                    <p:blipFill>
                      <a:blip r:embed="rId6"/>
                      <a:stretch>
                        <a:fillRect/>
                      </a:stretch>
                    </p:blipFill>
                    <p:spPr>
                      <a:xfrm>
                        <a:off x="2021835" y="3444144"/>
                        <a:ext cx="5314862" cy="729581"/>
                      </a:xfrm>
                      <a:prstGeom prst="rect">
                        <a:avLst/>
                      </a:prstGeom>
                    </p:spPr>
                  </p:pic>
                </p:oleObj>
              </mc:Fallback>
            </mc:AlternateContent>
          </a:graphicData>
        </a:graphic>
      </p:graphicFrame>
      <p:graphicFrame>
        <p:nvGraphicFramePr>
          <p:cNvPr id="26" name="Object 25" descr="equals left parenthesis 0 minus 0 right parenthesis, i + left parenthesis 0 minus 0 right parenthesis, j + left parenthesis negative 1 minus 1 right parenthesis, k = negative 2 k">
            <a:extLst>
              <a:ext uri="{FF2B5EF4-FFF2-40B4-BE49-F238E27FC236}">
                <a16:creationId xmlns:a16="http://schemas.microsoft.com/office/drawing/2014/main" id="{F69CB73D-418E-48A4-B23A-33A6EBE9A20A}"/>
              </a:ext>
            </a:extLst>
          </p:cNvPr>
          <p:cNvGraphicFramePr>
            <a:graphicFrameLocks noChangeAspect="1"/>
          </p:cNvGraphicFramePr>
          <p:nvPr/>
        </p:nvGraphicFramePr>
        <p:xfrm>
          <a:off x="2644710" y="4227255"/>
          <a:ext cx="4156198" cy="369873"/>
        </p:xfrm>
        <a:graphic>
          <a:graphicData uri="http://schemas.openxmlformats.org/presentationml/2006/ole">
            <mc:AlternateContent xmlns:mc="http://schemas.openxmlformats.org/markup-compatibility/2006">
              <mc:Choice xmlns:v="urn:schemas-microsoft-com:vml" Requires="v">
                <p:oleObj spid="_x0000_s2010141" name="Equation" r:id="rId7" imgW="5422680" imgH="482400" progId="Equation.DSMT4">
                  <p:embed/>
                </p:oleObj>
              </mc:Choice>
              <mc:Fallback>
                <p:oleObj name="Equation" r:id="rId7" imgW="5422680" imgH="482400" progId="Equation.DSMT4">
                  <p:embed/>
                  <p:pic>
                    <p:nvPicPr>
                      <p:cNvPr id="26" name="Object 25" descr="equals left parenthesis 0 minus 0 right parenthesis, i + left parenthesis 0 minus 0 right parenthesis, j + left parenthesis negative 1 minus 1 right parenthesis, k = negative 2 k">
                        <a:extLst>
                          <a:ext uri="{FF2B5EF4-FFF2-40B4-BE49-F238E27FC236}">
                            <a16:creationId xmlns:a16="http://schemas.microsoft.com/office/drawing/2014/main" id="{F69CB73D-418E-48A4-B23A-33A6EBE9A20A}"/>
                          </a:ext>
                        </a:extLst>
                      </p:cNvPr>
                      <p:cNvPicPr/>
                      <p:nvPr/>
                    </p:nvPicPr>
                    <p:blipFill>
                      <a:blip r:embed="rId8"/>
                      <a:stretch>
                        <a:fillRect/>
                      </a:stretch>
                    </p:blipFill>
                    <p:spPr>
                      <a:xfrm>
                        <a:off x="2644710" y="4227255"/>
                        <a:ext cx="4156198" cy="369873"/>
                      </a:xfrm>
                      <a:prstGeom prst="rect">
                        <a:avLst/>
                      </a:prstGeom>
                    </p:spPr>
                  </p:pic>
                </p:oleObj>
              </mc:Fallback>
            </mc:AlternateContent>
          </a:graphicData>
        </a:graphic>
      </p:graphicFrame>
      <p:graphicFrame>
        <p:nvGraphicFramePr>
          <p:cNvPr id="27" name="Object 26" descr="n = start fraction x i + y j + z k over square root of start expression x squared + y squared + z squared end expression end fraction = start fraction x i + y j + z k over 3 end fraction">
            <a:extLst>
              <a:ext uri="{FF2B5EF4-FFF2-40B4-BE49-F238E27FC236}">
                <a16:creationId xmlns:a16="http://schemas.microsoft.com/office/drawing/2014/main" id="{67A8022D-D327-476B-BB29-EFACDB1921C8}"/>
              </a:ext>
            </a:extLst>
          </p:cNvPr>
          <p:cNvGraphicFramePr>
            <a:graphicFrameLocks noChangeAspect="1"/>
          </p:cNvGraphicFramePr>
          <p:nvPr/>
        </p:nvGraphicFramePr>
        <p:xfrm>
          <a:off x="2440002" y="4660222"/>
          <a:ext cx="3755506" cy="812836"/>
        </p:xfrm>
        <a:graphic>
          <a:graphicData uri="http://schemas.openxmlformats.org/presentationml/2006/ole">
            <mc:AlternateContent xmlns:mc="http://schemas.openxmlformats.org/markup-compatibility/2006">
              <mc:Choice xmlns:v="urn:schemas-microsoft-com:vml" Requires="v">
                <p:oleObj spid="_x0000_s2010142" name="Equation" r:id="rId9" imgW="4635360" imgH="1002960" progId="Equation.DSMT4">
                  <p:embed/>
                </p:oleObj>
              </mc:Choice>
              <mc:Fallback>
                <p:oleObj name="Equation" r:id="rId9" imgW="4635360" imgH="1002960" progId="Equation.DSMT4">
                  <p:embed/>
                  <p:pic>
                    <p:nvPicPr>
                      <p:cNvPr id="27" name="Object 26" descr="n = start fraction x i + y j + z k over square root of start expression x squared + y squared + z squared end expression end fraction = start fraction x i + y j + z k over 3 end fraction">
                        <a:extLst>
                          <a:ext uri="{FF2B5EF4-FFF2-40B4-BE49-F238E27FC236}">
                            <a16:creationId xmlns:a16="http://schemas.microsoft.com/office/drawing/2014/main" id="{67A8022D-D327-476B-BB29-EFACDB1921C8}"/>
                          </a:ext>
                        </a:extLst>
                      </p:cNvPr>
                      <p:cNvPicPr/>
                      <p:nvPr/>
                    </p:nvPicPr>
                    <p:blipFill>
                      <a:blip r:embed="rId10"/>
                      <a:stretch>
                        <a:fillRect/>
                      </a:stretch>
                    </p:blipFill>
                    <p:spPr>
                      <a:xfrm>
                        <a:off x="2440002" y="4660222"/>
                        <a:ext cx="3755506" cy="812836"/>
                      </a:xfrm>
                      <a:prstGeom prst="rect">
                        <a:avLst/>
                      </a:prstGeom>
                    </p:spPr>
                  </p:pic>
                </p:oleObj>
              </mc:Fallback>
            </mc:AlternateContent>
          </a:graphicData>
        </a:graphic>
      </p:graphicFrame>
      <p:graphicFrame>
        <p:nvGraphicFramePr>
          <p:cNvPr id="28" name="Object 27" descr="d sigma = start fraction 3 over z end fraction d A">
            <a:extLst>
              <a:ext uri="{FF2B5EF4-FFF2-40B4-BE49-F238E27FC236}">
                <a16:creationId xmlns:a16="http://schemas.microsoft.com/office/drawing/2014/main" id="{889AB61A-0DE3-4A2B-AC86-B1546B1D14C2}"/>
              </a:ext>
            </a:extLst>
          </p:cNvPr>
          <p:cNvGraphicFramePr>
            <a:graphicFrameLocks noChangeAspect="1"/>
          </p:cNvGraphicFramePr>
          <p:nvPr/>
        </p:nvGraphicFramePr>
        <p:xfrm>
          <a:off x="2261125" y="5522555"/>
          <a:ext cx="1217370" cy="664950"/>
        </p:xfrm>
        <a:graphic>
          <a:graphicData uri="http://schemas.openxmlformats.org/presentationml/2006/ole">
            <mc:AlternateContent xmlns:mc="http://schemas.openxmlformats.org/markup-compatibility/2006">
              <mc:Choice xmlns:v="urn:schemas-microsoft-com:vml" Requires="v">
                <p:oleObj spid="_x0000_s2010143" name="Equation" r:id="rId11" imgW="1511280" imgH="825480" progId="Equation.DSMT4">
                  <p:embed/>
                </p:oleObj>
              </mc:Choice>
              <mc:Fallback>
                <p:oleObj name="Equation" r:id="rId11" imgW="1511280" imgH="825480" progId="Equation.DSMT4">
                  <p:embed/>
                  <p:pic>
                    <p:nvPicPr>
                      <p:cNvPr id="28" name="Object 27" descr="d sigma = start fraction 3 over z end fraction d A">
                        <a:extLst>
                          <a:ext uri="{FF2B5EF4-FFF2-40B4-BE49-F238E27FC236}">
                            <a16:creationId xmlns:a16="http://schemas.microsoft.com/office/drawing/2014/main" id="{889AB61A-0DE3-4A2B-AC86-B1546B1D14C2}"/>
                          </a:ext>
                        </a:extLst>
                      </p:cNvPr>
                      <p:cNvPicPr/>
                      <p:nvPr/>
                    </p:nvPicPr>
                    <p:blipFill>
                      <a:blip r:embed="rId12"/>
                      <a:stretch>
                        <a:fillRect/>
                      </a:stretch>
                    </p:blipFill>
                    <p:spPr>
                      <a:xfrm>
                        <a:off x="2261125" y="5522555"/>
                        <a:ext cx="1217370" cy="664950"/>
                      </a:xfrm>
                      <a:prstGeom prst="rect">
                        <a:avLst/>
                      </a:prstGeom>
                    </p:spPr>
                  </p:pic>
                </p:oleObj>
              </mc:Fallback>
            </mc:AlternateContent>
          </a:graphicData>
        </a:graphic>
      </p:graphicFrame>
    </p:spTree>
    <p:extLst>
      <p:ext uri="{BB962C8B-B14F-4D97-AF65-F5344CB8AC3E}">
        <p14:creationId xmlns:p14="http://schemas.microsoft.com/office/powerpoint/2010/main" val="2666085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(5 of 13)</a:t>
            </a:r>
            <a:endParaRPr lang="en-IN" dirty="0"/>
          </a:p>
        </p:txBody>
      </p:sp>
      <p:sp>
        <p:nvSpPr>
          <p:cNvPr id="3" name="Content Placeholder 2"/>
          <p:cNvSpPr>
            <a:spLocks noGrp="1"/>
          </p:cNvSpPr>
          <p:nvPr>
            <p:ph idx="4294967295"/>
          </p:nvPr>
        </p:nvSpPr>
        <p:spPr>
          <a:xfrm>
            <a:off x="457200" y="1600200"/>
            <a:ext cx="3657600" cy="457199"/>
          </a:xfrm>
        </p:spPr>
        <p:txBody>
          <a:bodyPr/>
          <a:lstStyle/>
          <a:p>
            <a:pPr marL="0" indent="0">
              <a:buNone/>
            </a:pPr>
            <a:r>
              <a:rPr lang="en-US" sz="2600" b="1" dirty="0"/>
              <a:t>Solution (concluded):</a:t>
            </a:r>
          </a:p>
        </p:txBody>
      </p:sp>
      <p:graphicFrame>
        <p:nvGraphicFramePr>
          <p:cNvPr id="22" name="Object 21" descr="left parenthesis nabla times F right parenthesis times n d sigma = left parenthesis negative 2 k right parenthesis times left parenthesis start fraction x i + y j + z k over 3 end fraction right parenthesis, d sigma = negative start fraction 2 z over 3 end fraction, start fraction 3 over z end fraction d A = negative 2 d A">
            <a:extLst>
              <a:ext uri="{FF2B5EF4-FFF2-40B4-BE49-F238E27FC236}">
                <a16:creationId xmlns:a16="http://schemas.microsoft.com/office/drawing/2014/main" id="{963905FB-A79E-4069-8401-51059BA7BFBA}"/>
              </a:ext>
            </a:extLst>
          </p:cNvPr>
          <p:cNvGraphicFramePr>
            <a:graphicFrameLocks noChangeAspect="1"/>
          </p:cNvGraphicFramePr>
          <p:nvPr/>
        </p:nvGraphicFramePr>
        <p:xfrm>
          <a:off x="533400" y="2161496"/>
          <a:ext cx="8069263" cy="863600"/>
        </p:xfrm>
        <a:graphic>
          <a:graphicData uri="http://schemas.openxmlformats.org/presentationml/2006/ole">
            <mc:AlternateContent xmlns:mc="http://schemas.openxmlformats.org/markup-compatibility/2006">
              <mc:Choice xmlns:v="urn:schemas-microsoft-com:vml" Requires="v">
                <p:oleObj spid="_x0000_s2011148" name="Equation" r:id="rId3" imgW="8788320" imgH="939600" progId="Equation.DSMT4">
                  <p:embed/>
                </p:oleObj>
              </mc:Choice>
              <mc:Fallback>
                <p:oleObj name="Equation" r:id="rId3" imgW="8788320" imgH="939600" progId="Equation.DSMT4">
                  <p:embed/>
                  <p:pic>
                    <p:nvPicPr>
                      <p:cNvPr id="22" name="Object 21" descr="left parenthesis nabla times F right parenthesis times n d sigma = left parenthesis negative 2 k right parenthesis times left parenthesis start fraction x i + y j + z k over 3 end fraction right parenthesis, d sigma = negative start fraction 2 z over 3 end fraction, start fraction 3 over z end fraction d A = negative 2 d A">
                        <a:extLst>
                          <a:ext uri="{FF2B5EF4-FFF2-40B4-BE49-F238E27FC236}">
                            <a16:creationId xmlns:a16="http://schemas.microsoft.com/office/drawing/2014/main" id="{963905FB-A79E-4069-8401-51059BA7BFBA}"/>
                          </a:ext>
                        </a:extLst>
                      </p:cNvPr>
                      <p:cNvPicPr/>
                      <p:nvPr/>
                    </p:nvPicPr>
                    <p:blipFill>
                      <a:blip r:embed="rId4"/>
                      <a:stretch>
                        <a:fillRect/>
                      </a:stretch>
                    </p:blipFill>
                    <p:spPr>
                      <a:xfrm>
                        <a:off x="533400" y="2161496"/>
                        <a:ext cx="8069263" cy="863600"/>
                      </a:xfrm>
                      <a:prstGeom prst="rect">
                        <a:avLst/>
                      </a:prstGeom>
                    </p:spPr>
                  </p:pic>
                </p:oleObj>
              </mc:Fallback>
            </mc:AlternateContent>
          </a:graphicData>
        </a:graphic>
      </p:graphicFrame>
      <p:sp>
        <p:nvSpPr>
          <p:cNvPr id="24" name="Content Placeholder 23"/>
          <p:cNvSpPr>
            <a:spLocks noGrp="1"/>
          </p:cNvSpPr>
          <p:nvPr>
            <p:ph idx="4294967295"/>
          </p:nvPr>
        </p:nvSpPr>
        <p:spPr>
          <a:xfrm>
            <a:off x="457200" y="3158220"/>
            <a:ext cx="838200" cy="441323"/>
          </a:xfrm>
        </p:spPr>
        <p:txBody>
          <a:bodyPr/>
          <a:lstStyle/>
          <a:p>
            <a:pPr marL="0" indent="0">
              <a:buNone/>
            </a:pPr>
            <a:r>
              <a:rPr lang="en-IN" sz="2600" dirty="0"/>
              <a:t>and</a:t>
            </a:r>
          </a:p>
        </p:txBody>
      </p:sp>
      <p:graphicFrame>
        <p:nvGraphicFramePr>
          <p:cNvPr id="25" name="Object 24" descr="double integral of start expression left parenthesis nabla times F right parenthesis times n d sigma end expression over surface S = double integral of start expression negative 2 d A end expression for x squared + y squared is less than or equal to 9 = negative 18 pi.">
            <a:extLst>
              <a:ext uri="{FF2B5EF4-FFF2-40B4-BE49-F238E27FC236}">
                <a16:creationId xmlns:a16="http://schemas.microsoft.com/office/drawing/2014/main" id="{6D3D0AEB-BF78-474E-86B4-27030445C935}"/>
              </a:ext>
            </a:extLst>
          </p:cNvPr>
          <p:cNvGraphicFramePr>
            <a:graphicFrameLocks noChangeAspect="1"/>
          </p:cNvGraphicFramePr>
          <p:nvPr/>
        </p:nvGraphicFramePr>
        <p:xfrm>
          <a:off x="2269331" y="3757826"/>
          <a:ext cx="5111750" cy="799523"/>
        </p:xfrm>
        <a:graphic>
          <a:graphicData uri="http://schemas.openxmlformats.org/presentationml/2006/ole">
            <mc:AlternateContent xmlns:mc="http://schemas.openxmlformats.org/markup-compatibility/2006">
              <mc:Choice xmlns:v="urn:schemas-microsoft-com:vml" Requires="v">
                <p:oleObj spid="_x0000_s2011149" name="Equation" r:id="rId5" imgW="5511600" imgH="863280" progId="Equation.DSMT4">
                  <p:embed/>
                </p:oleObj>
              </mc:Choice>
              <mc:Fallback>
                <p:oleObj name="Equation" r:id="rId5" imgW="5511600" imgH="863280" progId="Equation.DSMT4">
                  <p:embed/>
                  <p:pic>
                    <p:nvPicPr>
                      <p:cNvPr id="25" name="Object 24" descr="double integral of start expression left parenthesis nabla times F right parenthesis times n d sigma end expression over surface S = double integral of start expression negative 2 d A end expression for x squared + y squared is less than or equal to 9 = negative 18 pi.">
                        <a:extLst>
                          <a:ext uri="{FF2B5EF4-FFF2-40B4-BE49-F238E27FC236}">
                            <a16:creationId xmlns:a16="http://schemas.microsoft.com/office/drawing/2014/main" id="{6D3D0AEB-BF78-474E-86B4-27030445C935}"/>
                          </a:ext>
                        </a:extLst>
                      </p:cNvPr>
                      <p:cNvPicPr/>
                      <p:nvPr/>
                    </p:nvPicPr>
                    <p:blipFill>
                      <a:blip r:embed="rId6"/>
                      <a:stretch>
                        <a:fillRect/>
                      </a:stretch>
                    </p:blipFill>
                    <p:spPr>
                      <a:xfrm>
                        <a:off x="2269331" y="3757826"/>
                        <a:ext cx="5111750" cy="799523"/>
                      </a:xfrm>
                      <a:prstGeom prst="rect">
                        <a:avLst/>
                      </a:prstGeom>
                    </p:spPr>
                  </p:pic>
                </p:oleObj>
              </mc:Fallback>
            </mc:AlternateContent>
          </a:graphicData>
        </a:graphic>
      </p:graphicFrame>
      <p:sp>
        <p:nvSpPr>
          <p:cNvPr id="27" name="Content Placeholder 26"/>
          <p:cNvSpPr>
            <a:spLocks noGrp="1"/>
          </p:cNvSpPr>
          <p:nvPr>
            <p:ph idx="4294967295"/>
          </p:nvPr>
        </p:nvSpPr>
        <p:spPr>
          <a:xfrm>
            <a:off x="457200" y="4715632"/>
            <a:ext cx="8301210" cy="1365854"/>
          </a:xfrm>
        </p:spPr>
        <p:txBody>
          <a:bodyPr/>
          <a:lstStyle/>
          <a:p>
            <a:pPr marL="0" indent="0">
              <a:buNone/>
            </a:pPr>
            <a:r>
              <a:rPr lang="en-US" dirty="0"/>
              <a:t>The circulation around the circle equals the integral of the curl over the hemisphere, as it </a:t>
            </a:r>
            <a:r>
              <a:rPr lang="en-IN" dirty="0"/>
              <a:t>should from Stokes’ Theorem.</a:t>
            </a:r>
          </a:p>
        </p:txBody>
      </p:sp>
    </p:spTree>
    <p:extLst>
      <p:ext uri="{BB962C8B-B14F-4D97-AF65-F5344CB8AC3E}">
        <p14:creationId xmlns:p14="http://schemas.microsoft.com/office/powerpoint/2010/main" val="33874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(2 of 14)</a:t>
            </a:r>
            <a:endParaRPr lang="en-IN" dirty="0"/>
          </a:p>
        </p:txBody>
      </p:sp>
      <p:graphicFrame>
        <p:nvGraphicFramePr>
          <p:cNvPr id="34" name="Object 33" descr="sum of start expression G of x sub k, y sub k, and z sub k, delta sigma sub k, end expression from k = 1 to n.">
            <a:extLst>
              <a:ext uri="{FF2B5EF4-FFF2-40B4-BE49-F238E27FC236}">
                <a16:creationId xmlns:a16="http://schemas.microsoft.com/office/drawing/2014/main" id="{1368E5F1-7E01-4596-B203-ECE42FDDD407}"/>
              </a:ext>
            </a:extLst>
          </p:cNvPr>
          <p:cNvGraphicFramePr>
            <a:graphicFrameLocks noChangeAspect="1"/>
          </p:cNvGraphicFramePr>
          <p:nvPr/>
        </p:nvGraphicFramePr>
        <p:xfrm>
          <a:off x="3325604" y="1878182"/>
          <a:ext cx="2844347" cy="848927"/>
        </p:xfrm>
        <a:graphic>
          <a:graphicData uri="http://schemas.openxmlformats.org/presentationml/2006/ole">
            <mc:AlternateContent xmlns:mc="http://schemas.openxmlformats.org/markup-compatibility/2006">
              <mc:Choice xmlns:v="urn:schemas-microsoft-com:vml" Requires="v">
                <p:oleObj spid="_x0000_s1985553" name="Equation" r:id="rId3" imgW="2984400" imgH="888840" progId="Equation.DSMT4">
                  <p:embed/>
                </p:oleObj>
              </mc:Choice>
              <mc:Fallback>
                <p:oleObj name="Equation" r:id="rId3" imgW="2984400" imgH="888840" progId="Equation.DSMT4">
                  <p:embed/>
                  <p:pic>
                    <p:nvPicPr>
                      <p:cNvPr id="34" name="Object 33" descr="sum of start expression G of x sub k, y sub k, and z sub k, delta sigma sub k, end expression from k = 1 to n.">
                        <a:extLst>
                          <a:ext uri="{FF2B5EF4-FFF2-40B4-BE49-F238E27FC236}">
                            <a16:creationId xmlns:a16="http://schemas.microsoft.com/office/drawing/2014/main" id="{1368E5F1-7E01-4596-B203-ECE42FDDD407}"/>
                          </a:ext>
                        </a:extLst>
                      </p:cNvPr>
                      <p:cNvPicPr/>
                      <p:nvPr/>
                    </p:nvPicPr>
                    <p:blipFill>
                      <a:blip r:embed="rId4"/>
                      <a:stretch>
                        <a:fillRect/>
                      </a:stretch>
                    </p:blipFill>
                    <p:spPr>
                      <a:xfrm>
                        <a:off x="3325604" y="1878182"/>
                        <a:ext cx="2844347" cy="848927"/>
                      </a:xfrm>
                      <a:prstGeom prst="rect">
                        <a:avLst/>
                      </a:prstGeom>
                    </p:spPr>
                  </p:pic>
                </p:oleObj>
              </mc:Fallback>
            </mc:AlternateContent>
          </a:graphicData>
        </a:graphic>
      </p:graphicFrame>
      <p:sp>
        <p:nvSpPr>
          <p:cNvPr id="3" name="Content Placeholder 2"/>
          <p:cNvSpPr>
            <a:spLocks noGrp="1"/>
          </p:cNvSpPr>
          <p:nvPr>
            <p:ph idx="4294967295"/>
          </p:nvPr>
        </p:nvSpPr>
        <p:spPr>
          <a:xfrm>
            <a:off x="457200" y="2920294"/>
            <a:ext cx="4114800" cy="450849"/>
          </a:xfrm>
        </p:spPr>
        <p:txBody>
          <a:bodyPr/>
          <a:lstStyle/>
          <a:p>
            <a:pPr marL="0" indent="0">
              <a:buNone/>
            </a:pPr>
            <a:r>
              <a:rPr lang="en-IN" sz="2600" dirty="0"/>
              <a:t>Depending on how we pick</a:t>
            </a:r>
          </a:p>
        </p:txBody>
      </p:sp>
      <p:graphicFrame>
        <p:nvGraphicFramePr>
          <p:cNvPr id="22" name="Object 21" descr="(x sub k, y sub k, z sub k)"/>
          <p:cNvGraphicFramePr>
            <a:graphicFrameLocks noChangeAspect="1"/>
          </p:cNvGraphicFramePr>
          <p:nvPr/>
        </p:nvGraphicFramePr>
        <p:xfrm>
          <a:off x="4645084" y="2939922"/>
          <a:ext cx="1293091" cy="392545"/>
        </p:xfrm>
        <a:graphic>
          <a:graphicData uri="http://schemas.openxmlformats.org/presentationml/2006/ole">
            <mc:AlternateContent xmlns:mc="http://schemas.openxmlformats.org/markup-compatibility/2006">
              <mc:Choice xmlns:v="urn:schemas-microsoft-com:vml" Requires="v">
                <p:oleObj spid="_x0000_s1985554" name="Equation" r:id="rId5" imgW="1422360" imgH="431640" progId="Equation.DSMT4">
                  <p:embed/>
                </p:oleObj>
              </mc:Choice>
              <mc:Fallback>
                <p:oleObj name="Equation" r:id="rId5" imgW="1422360" imgH="431640" progId="Equation.DSMT4">
                  <p:embed/>
                  <p:pic>
                    <p:nvPicPr>
                      <p:cNvPr id="22" name="Object 21" descr="(x sub k, y sub k, z sub k)"/>
                      <p:cNvPicPr/>
                      <p:nvPr/>
                    </p:nvPicPr>
                    <p:blipFill>
                      <a:blip r:embed="rId6"/>
                      <a:stretch>
                        <a:fillRect/>
                      </a:stretch>
                    </p:blipFill>
                    <p:spPr>
                      <a:xfrm>
                        <a:off x="4645084" y="2939922"/>
                        <a:ext cx="1293091" cy="392545"/>
                      </a:xfrm>
                      <a:prstGeom prst="rect">
                        <a:avLst/>
                      </a:prstGeom>
                    </p:spPr>
                  </p:pic>
                </p:oleObj>
              </mc:Fallback>
            </mc:AlternateContent>
          </a:graphicData>
        </a:graphic>
      </p:graphicFrame>
      <p:sp>
        <p:nvSpPr>
          <p:cNvPr id="24" name="Content Placeholder 23"/>
          <p:cNvSpPr>
            <a:spLocks noGrp="1"/>
          </p:cNvSpPr>
          <p:nvPr>
            <p:ph idx="4294967295"/>
          </p:nvPr>
        </p:nvSpPr>
        <p:spPr>
          <a:xfrm>
            <a:off x="6024757" y="2913943"/>
            <a:ext cx="1676400" cy="457200"/>
          </a:xfrm>
        </p:spPr>
        <p:txBody>
          <a:bodyPr/>
          <a:lstStyle/>
          <a:p>
            <a:pPr marL="0" indent="0">
              <a:buNone/>
            </a:pPr>
            <a:r>
              <a:rPr lang="en-IN" sz="2600" dirty="0"/>
              <a:t>in the </a:t>
            </a:r>
            <a:r>
              <a:rPr lang="en-IN" sz="2600" i="1" dirty="0"/>
              <a:t>k</a:t>
            </a:r>
            <a:r>
              <a:rPr lang="en-IN" sz="2600" dirty="0"/>
              <a:t>th</a:t>
            </a:r>
          </a:p>
        </p:txBody>
      </p:sp>
      <p:sp>
        <p:nvSpPr>
          <p:cNvPr id="26" name="Content Placeholder 25"/>
          <p:cNvSpPr>
            <a:spLocks noGrp="1"/>
          </p:cNvSpPr>
          <p:nvPr>
            <p:ph idx="4294967295"/>
          </p:nvPr>
        </p:nvSpPr>
        <p:spPr>
          <a:xfrm>
            <a:off x="428171" y="3426660"/>
            <a:ext cx="8106229" cy="1268647"/>
          </a:xfrm>
        </p:spPr>
        <p:txBody>
          <a:bodyPr/>
          <a:lstStyle/>
          <a:p>
            <a:pPr marL="0" indent="0">
              <a:buNone/>
            </a:pPr>
            <a:r>
              <a:rPr lang="en-IN" sz="2600" dirty="0"/>
              <a:t>patch, we may get different values for this Riemann sum. Then we take the limit as the number of surface patches increases, their areas shrink to zero, and both</a:t>
            </a:r>
          </a:p>
        </p:txBody>
      </p:sp>
      <p:graphicFrame>
        <p:nvGraphicFramePr>
          <p:cNvPr id="29" name="Object 28" descr="delta u approaches 0 and delta upsilon approaches 0.">
            <a:extLst>
              <a:ext uri="{FF2B5EF4-FFF2-40B4-BE49-F238E27FC236}">
                <a16:creationId xmlns:a16="http://schemas.microsoft.com/office/drawing/2014/main" id="{564A9D0E-17F2-4E19-90D4-06C09AADA227}"/>
              </a:ext>
            </a:extLst>
          </p:cNvPr>
          <p:cNvGraphicFramePr>
            <a:graphicFrameLocks noChangeAspect="1"/>
          </p:cNvGraphicFramePr>
          <p:nvPr/>
        </p:nvGraphicFramePr>
        <p:xfrm>
          <a:off x="468547" y="4767223"/>
          <a:ext cx="2743474" cy="365798"/>
        </p:xfrm>
        <a:graphic>
          <a:graphicData uri="http://schemas.openxmlformats.org/presentationml/2006/ole">
            <mc:AlternateContent xmlns:mc="http://schemas.openxmlformats.org/markup-compatibility/2006">
              <mc:Choice xmlns:v="urn:schemas-microsoft-com:vml" Requires="v">
                <p:oleObj spid="_x0000_s1985555" name="Equation" r:id="rId7" imgW="3047760" imgH="406080" progId="Equation.DSMT4">
                  <p:embed/>
                </p:oleObj>
              </mc:Choice>
              <mc:Fallback>
                <p:oleObj name="Equation" r:id="rId7" imgW="3047760" imgH="406080" progId="Equation.DSMT4">
                  <p:embed/>
                  <p:pic>
                    <p:nvPicPr>
                      <p:cNvPr id="29" name="Object 28" descr="delta u approaches 0 and delta upsilon approaches 0.">
                        <a:extLst>
                          <a:ext uri="{FF2B5EF4-FFF2-40B4-BE49-F238E27FC236}">
                            <a16:creationId xmlns:a16="http://schemas.microsoft.com/office/drawing/2014/main" id="{564A9D0E-17F2-4E19-90D4-06C09AADA227}"/>
                          </a:ext>
                        </a:extLst>
                      </p:cNvPr>
                      <p:cNvPicPr/>
                      <p:nvPr/>
                    </p:nvPicPr>
                    <p:blipFill>
                      <a:blip r:embed="rId8"/>
                      <a:stretch>
                        <a:fillRect/>
                      </a:stretch>
                    </p:blipFill>
                    <p:spPr>
                      <a:xfrm>
                        <a:off x="468547" y="4767223"/>
                        <a:ext cx="2743474" cy="365798"/>
                      </a:xfrm>
                      <a:prstGeom prst="rect">
                        <a:avLst/>
                      </a:prstGeom>
                    </p:spPr>
                  </p:pic>
                </p:oleObj>
              </mc:Fallback>
            </mc:AlternateContent>
          </a:graphicData>
        </a:graphic>
      </p:graphicFrame>
      <p:sp>
        <p:nvSpPr>
          <p:cNvPr id="31" name="Content Placeholder 30"/>
          <p:cNvSpPr>
            <a:spLocks noGrp="1"/>
          </p:cNvSpPr>
          <p:nvPr>
            <p:ph idx="4294967295"/>
          </p:nvPr>
        </p:nvSpPr>
        <p:spPr>
          <a:xfrm>
            <a:off x="3352800" y="4760785"/>
            <a:ext cx="4348357" cy="450193"/>
          </a:xfrm>
        </p:spPr>
        <p:txBody>
          <a:bodyPr/>
          <a:lstStyle/>
          <a:p>
            <a:pPr marL="0" indent="0">
              <a:buNone/>
            </a:pPr>
            <a:r>
              <a:rPr lang="en-IN" sz="2600" dirty="0"/>
              <a:t>This limit, whenever it exists</a:t>
            </a:r>
          </a:p>
        </p:txBody>
      </p:sp>
      <p:sp>
        <p:nvSpPr>
          <p:cNvPr id="33" name="Content Placeholder 32"/>
          <p:cNvSpPr>
            <a:spLocks noGrp="1"/>
          </p:cNvSpPr>
          <p:nvPr>
            <p:ph idx="4294967295"/>
          </p:nvPr>
        </p:nvSpPr>
        <p:spPr>
          <a:xfrm>
            <a:off x="457201" y="5260837"/>
            <a:ext cx="7010400" cy="897592"/>
          </a:xfrm>
        </p:spPr>
        <p:txBody>
          <a:bodyPr/>
          <a:lstStyle/>
          <a:p>
            <a:pPr marL="0" indent="0">
              <a:buNone/>
            </a:pPr>
            <a:r>
              <a:rPr lang="en-IN" sz="2600" dirty="0"/>
              <a:t>independent of all choices made, defines the </a:t>
            </a:r>
            <a:r>
              <a:rPr lang="en-IN" sz="2600" b="1" dirty="0"/>
              <a:t>surface integral of </a:t>
            </a:r>
            <a:r>
              <a:rPr lang="en-IN" sz="2600" b="1" i="1" dirty="0"/>
              <a:t>G </a:t>
            </a:r>
            <a:r>
              <a:rPr lang="en-IN" sz="2600" b="1" dirty="0"/>
              <a:t>over the surface </a:t>
            </a:r>
            <a:r>
              <a:rPr lang="en-IN" sz="2600" b="1" i="1" dirty="0"/>
              <a:t>S </a:t>
            </a:r>
            <a:r>
              <a:rPr lang="en-IN" sz="2600" dirty="0"/>
              <a:t>as</a:t>
            </a:r>
          </a:p>
        </p:txBody>
      </p:sp>
    </p:spTree>
    <p:extLst>
      <p:ext uri="{BB962C8B-B14F-4D97-AF65-F5344CB8AC3E}">
        <p14:creationId xmlns:p14="http://schemas.microsoft.com/office/powerpoint/2010/main" val="30169321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(6 of 13)</a:t>
            </a:r>
            <a:endParaRPr lang="en-IN" dirty="0"/>
          </a:p>
        </p:txBody>
      </p:sp>
      <p:pic>
        <p:nvPicPr>
          <p:cNvPr id="6" name="Content Placeholder 5" descr="A graph in an x y z plane plots a cone with the vertex at the center.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16572" y="1565714"/>
            <a:ext cx="3910854" cy="3710454"/>
          </a:xfrm>
        </p:spPr>
      </p:pic>
      <p:sp>
        <p:nvSpPr>
          <p:cNvPr id="5" name="Content Placeholder 4"/>
          <p:cNvSpPr>
            <a:spLocks noGrp="1"/>
          </p:cNvSpPr>
          <p:nvPr>
            <p:ph idx="13"/>
          </p:nvPr>
        </p:nvSpPr>
        <p:spPr>
          <a:xfrm>
            <a:off x="457200" y="5638800"/>
            <a:ext cx="8229600" cy="457200"/>
          </a:xfrm>
        </p:spPr>
        <p:txBody>
          <a:bodyPr/>
          <a:lstStyle/>
          <a:p>
            <a:pPr marL="0" indent="0">
              <a:buNone/>
            </a:pPr>
            <a:r>
              <a:rPr lang="en-US" dirty="0"/>
              <a:t>The curve </a:t>
            </a:r>
            <a:r>
              <a:rPr lang="en-US" i="1" dirty="0"/>
              <a:t>C </a:t>
            </a:r>
            <a:r>
              <a:rPr lang="en-US" dirty="0"/>
              <a:t>and cone </a:t>
            </a:r>
            <a:r>
              <a:rPr lang="en-US" i="1" dirty="0"/>
              <a:t>S </a:t>
            </a:r>
            <a:r>
              <a:rPr lang="en-US" dirty="0"/>
              <a:t>in the following Example.</a:t>
            </a:r>
            <a:endParaRPr lang="en-IN" dirty="0"/>
          </a:p>
        </p:txBody>
      </p:sp>
    </p:spTree>
    <p:extLst>
      <p:ext uri="{BB962C8B-B14F-4D97-AF65-F5344CB8AC3E}">
        <p14:creationId xmlns:p14="http://schemas.microsoft.com/office/powerpoint/2010/main" val="2983109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(7 of 13)</a:t>
            </a:r>
            <a:endParaRPr lang="en-IN" dirty="0"/>
          </a:p>
        </p:txBody>
      </p:sp>
      <p:sp>
        <p:nvSpPr>
          <p:cNvPr id="3" name="Content Placeholder 2"/>
          <p:cNvSpPr>
            <a:spLocks noGrp="1"/>
          </p:cNvSpPr>
          <p:nvPr>
            <p:ph idx="4294967295"/>
          </p:nvPr>
        </p:nvSpPr>
        <p:spPr>
          <a:xfrm>
            <a:off x="457200" y="1600200"/>
            <a:ext cx="5105400" cy="400050"/>
          </a:xfrm>
        </p:spPr>
        <p:txBody>
          <a:bodyPr/>
          <a:lstStyle/>
          <a:p>
            <a:pPr marL="0" indent="0">
              <a:buNone/>
            </a:pPr>
            <a:r>
              <a:rPr lang="en-US" sz="2200" b="1" dirty="0"/>
              <a:t>Example:</a:t>
            </a:r>
            <a:r>
              <a:rPr lang="en-US" sz="2200" dirty="0"/>
              <a:t> Find the circulation of the field</a:t>
            </a:r>
            <a:endParaRPr lang="en-IN" sz="2200" dirty="0"/>
          </a:p>
        </p:txBody>
      </p:sp>
      <p:graphicFrame>
        <p:nvGraphicFramePr>
          <p:cNvPr id="22" name="Object 21" descr="F = left parenthesis x squared minus y right parenthesis, i + 4 z j + x squared k"/>
          <p:cNvGraphicFramePr>
            <a:graphicFrameLocks noChangeAspect="1"/>
          </p:cNvGraphicFramePr>
          <p:nvPr/>
        </p:nvGraphicFramePr>
        <p:xfrm>
          <a:off x="6008688" y="1657350"/>
          <a:ext cx="2170112" cy="277813"/>
        </p:xfrm>
        <a:graphic>
          <a:graphicData uri="http://schemas.openxmlformats.org/presentationml/2006/ole">
            <mc:AlternateContent xmlns:mc="http://schemas.openxmlformats.org/markup-compatibility/2006">
              <mc:Choice xmlns:v="urn:schemas-microsoft-com:vml" Requires="v">
                <p:oleObj spid="_x0000_s2012182" name="Equation" r:id="rId3" imgW="2666880" imgH="342720" progId="Equation.DSMT4">
                  <p:embed/>
                </p:oleObj>
              </mc:Choice>
              <mc:Fallback>
                <p:oleObj name="Equation" r:id="rId3" imgW="2666880" imgH="342720" progId="Equation.DSMT4">
                  <p:embed/>
                  <p:pic>
                    <p:nvPicPr>
                      <p:cNvPr id="22" name="Object 21" descr="F = left parenthesis x squared minus y right parenthesis, i + 4 z j + x squared k"/>
                      <p:cNvPicPr/>
                      <p:nvPr/>
                    </p:nvPicPr>
                    <p:blipFill>
                      <a:blip r:embed="rId4"/>
                      <a:stretch>
                        <a:fillRect/>
                      </a:stretch>
                    </p:blipFill>
                    <p:spPr>
                      <a:xfrm>
                        <a:off x="6008688" y="1657350"/>
                        <a:ext cx="2170112" cy="277813"/>
                      </a:xfrm>
                      <a:prstGeom prst="rect">
                        <a:avLst/>
                      </a:prstGeom>
                    </p:spPr>
                  </p:pic>
                </p:oleObj>
              </mc:Fallback>
            </mc:AlternateContent>
          </a:graphicData>
        </a:graphic>
      </p:graphicFrame>
      <p:sp>
        <p:nvSpPr>
          <p:cNvPr id="24" name="Content Placeholder 23"/>
          <p:cNvSpPr>
            <a:spLocks noGrp="1"/>
          </p:cNvSpPr>
          <p:nvPr>
            <p:ph idx="4294967295"/>
          </p:nvPr>
        </p:nvSpPr>
        <p:spPr>
          <a:xfrm>
            <a:off x="453571" y="2061680"/>
            <a:ext cx="7623630" cy="406400"/>
          </a:xfrm>
        </p:spPr>
        <p:txBody>
          <a:bodyPr/>
          <a:lstStyle/>
          <a:p>
            <a:pPr marL="0" indent="0">
              <a:buNone/>
            </a:pPr>
            <a:r>
              <a:rPr lang="en-US" sz="2200" dirty="0"/>
              <a:t>around the curve </a:t>
            </a:r>
            <a:r>
              <a:rPr lang="en-US" sz="2200" i="1" dirty="0"/>
              <a:t>C </a:t>
            </a:r>
            <a:r>
              <a:rPr lang="en-US" sz="2200" dirty="0"/>
              <a:t>in which the plane </a:t>
            </a:r>
            <a:r>
              <a:rPr lang="en-US" sz="2200" i="1" dirty="0"/>
              <a:t>z </a:t>
            </a:r>
            <a:r>
              <a:rPr lang="en-US" sz="2200" dirty="0"/>
              <a:t>= 2 meets the cone</a:t>
            </a:r>
            <a:endParaRPr lang="en-IN" sz="2200" dirty="0"/>
          </a:p>
        </p:txBody>
      </p:sp>
      <p:graphicFrame>
        <p:nvGraphicFramePr>
          <p:cNvPr id="25" name="Object 24" descr="z = square root of start expression x squared + y squared end expression,">
            <a:extLst>
              <a:ext uri="{FF2B5EF4-FFF2-40B4-BE49-F238E27FC236}">
                <a16:creationId xmlns:a16="http://schemas.microsoft.com/office/drawing/2014/main" id="{BAB8AC3F-D799-43D7-AA63-716FC210829E}"/>
              </a:ext>
            </a:extLst>
          </p:cNvPr>
          <p:cNvGraphicFramePr>
            <a:graphicFrameLocks noChangeAspect="1"/>
          </p:cNvGraphicFramePr>
          <p:nvPr/>
        </p:nvGraphicFramePr>
        <p:xfrm>
          <a:off x="655638" y="2574925"/>
          <a:ext cx="1243012" cy="376238"/>
        </p:xfrm>
        <a:graphic>
          <a:graphicData uri="http://schemas.openxmlformats.org/presentationml/2006/ole">
            <mc:AlternateContent xmlns:mc="http://schemas.openxmlformats.org/markup-compatibility/2006">
              <mc:Choice xmlns:v="urn:schemas-microsoft-com:vml" Requires="v">
                <p:oleObj spid="_x0000_s2012183" name="Equation" r:id="rId5" imgW="1511280" imgH="457200" progId="Equation.DSMT4">
                  <p:embed/>
                </p:oleObj>
              </mc:Choice>
              <mc:Fallback>
                <p:oleObj name="Equation" r:id="rId5" imgW="1511280" imgH="457200" progId="Equation.DSMT4">
                  <p:embed/>
                  <p:pic>
                    <p:nvPicPr>
                      <p:cNvPr id="25" name="Object 24" descr="z = square root of start expression x squared + y squared end expression,">
                        <a:extLst>
                          <a:ext uri="{FF2B5EF4-FFF2-40B4-BE49-F238E27FC236}">
                            <a16:creationId xmlns:a16="http://schemas.microsoft.com/office/drawing/2014/main" id="{BAB8AC3F-D799-43D7-AA63-716FC210829E}"/>
                          </a:ext>
                        </a:extLst>
                      </p:cNvPr>
                      <p:cNvPicPr/>
                      <p:nvPr/>
                    </p:nvPicPr>
                    <p:blipFill>
                      <a:blip r:embed="rId6"/>
                      <a:stretch>
                        <a:fillRect/>
                      </a:stretch>
                    </p:blipFill>
                    <p:spPr>
                      <a:xfrm>
                        <a:off x="655638" y="2574925"/>
                        <a:ext cx="1243012" cy="376238"/>
                      </a:xfrm>
                      <a:prstGeom prst="rect">
                        <a:avLst/>
                      </a:prstGeom>
                    </p:spPr>
                  </p:pic>
                </p:oleObj>
              </mc:Fallback>
            </mc:AlternateContent>
          </a:graphicData>
        </a:graphic>
      </p:graphicFrame>
      <p:sp>
        <p:nvSpPr>
          <p:cNvPr id="27" name="Content Placeholder 26"/>
          <p:cNvSpPr>
            <a:spLocks noGrp="1"/>
          </p:cNvSpPr>
          <p:nvPr>
            <p:ph idx="4294967295"/>
          </p:nvPr>
        </p:nvSpPr>
        <p:spPr>
          <a:xfrm>
            <a:off x="2209800" y="2550382"/>
            <a:ext cx="5631866" cy="457200"/>
          </a:xfrm>
        </p:spPr>
        <p:txBody>
          <a:bodyPr/>
          <a:lstStyle/>
          <a:p>
            <a:pPr marL="0" indent="0">
              <a:buNone/>
            </a:pPr>
            <a:r>
              <a:rPr lang="en-US" sz="2200" dirty="0"/>
              <a:t>counterclockwise as </a:t>
            </a:r>
            <a:r>
              <a:rPr lang="en-IN" sz="2200" dirty="0"/>
              <a:t>viewed from above.</a:t>
            </a:r>
          </a:p>
        </p:txBody>
      </p:sp>
      <p:sp>
        <p:nvSpPr>
          <p:cNvPr id="29" name="Content Placeholder 28"/>
          <p:cNvSpPr>
            <a:spLocks noGrp="1"/>
          </p:cNvSpPr>
          <p:nvPr>
            <p:ph idx="4294967295"/>
          </p:nvPr>
        </p:nvSpPr>
        <p:spPr>
          <a:xfrm>
            <a:off x="477797" y="3251202"/>
            <a:ext cx="7904203" cy="711198"/>
          </a:xfrm>
        </p:spPr>
        <p:txBody>
          <a:bodyPr/>
          <a:lstStyle/>
          <a:p>
            <a:pPr marL="0" indent="0">
              <a:buNone/>
            </a:pPr>
            <a:r>
              <a:rPr lang="en-US" sz="2200" b="1" dirty="0"/>
              <a:t>Solution:</a:t>
            </a:r>
            <a:r>
              <a:rPr lang="en-US" sz="2200" dirty="0"/>
              <a:t> Stokes’ Theorem enables us to find the circulation by integrating over the surface </a:t>
            </a:r>
            <a:r>
              <a:rPr lang="en-IN" sz="2200" dirty="0"/>
              <a:t>of the cone.</a:t>
            </a:r>
          </a:p>
        </p:txBody>
      </p:sp>
      <p:sp>
        <p:nvSpPr>
          <p:cNvPr id="31" name="Content Placeholder 30"/>
          <p:cNvSpPr>
            <a:spLocks noGrp="1"/>
          </p:cNvSpPr>
          <p:nvPr>
            <p:ph idx="4294967295"/>
          </p:nvPr>
        </p:nvSpPr>
        <p:spPr>
          <a:xfrm>
            <a:off x="478969" y="4156093"/>
            <a:ext cx="3998687" cy="440659"/>
          </a:xfrm>
        </p:spPr>
        <p:txBody>
          <a:bodyPr/>
          <a:lstStyle/>
          <a:p>
            <a:pPr marL="0" indent="0">
              <a:buNone/>
            </a:pPr>
            <a:r>
              <a:rPr lang="en-US" sz="2200" dirty="0"/>
              <a:t>We parametrize the cone as</a:t>
            </a:r>
          </a:p>
        </p:txBody>
      </p:sp>
      <p:graphicFrame>
        <p:nvGraphicFramePr>
          <p:cNvPr id="32" name="Object 31" descr="r left parenthesis r, theta right parenthesis = left parenthesis r cosine of theta right parenthesis, i + left parenthesis r sine of theta right parenthesis, j + r k, 0 is less than or equal to r and r is less than or equal to 2, 0 is less than or equal to theta and theta is less than or equal to 2 pi.">
            <a:extLst>
              <a:ext uri="{FF2B5EF4-FFF2-40B4-BE49-F238E27FC236}">
                <a16:creationId xmlns:a16="http://schemas.microsoft.com/office/drawing/2014/main" id="{C5C88B1D-2A34-42CE-AF99-5F711DD88FE8}"/>
              </a:ext>
            </a:extLst>
          </p:cNvPr>
          <p:cNvGraphicFramePr>
            <a:graphicFrameLocks noChangeAspect="1"/>
          </p:cNvGraphicFramePr>
          <p:nvPr/>
        </p:nvGraphicFramePr>
        <p:xfrm>
          <a:off x="1871663" y="4746625"/>
          <a:ext cx="5399087" cy="315913"/>
        </p:xfrm>
        <a:graphic>
          <a:graphicData uri="http://schemas.openxmlformats.org/presentationml/2006/ole">
            <mc:AlternateContent xmlns:mc="http://schemas.openxmlformats.org/markup-compatibility/2006">
              <mc:Choice xmlns:v="urn:schemas-microsoft-com:vml" Requires="v">
                <p:oleObj spid="_x0000_s2012184" name="Equation" r:id="rId7" imgW="6730920" imgH="393480" progId="Equation.DSMT4">
                  <p:embed/>
                </p:oleObj>
              </mc:Choice>
              <mc:Fallback>
                <p:oleObj name="Equation" r:id="rId7" imgW="6730920" imgH="393480" progId="Equation.DSMT4">
                  <p:embed/>
                  <p:pic>
                    <p:nvPicPr>
                      <p:cNvPr id="32" name="Object 31" descr="r left parenthesis r, theta right parenthesis = left parenthesis r cosine of theta right parenthesis, i + left parenthesis r sine of theta right parenthesis, j + r k, 0 is less than or equal to r and r is less than or equal to 2, 0 is less than or equal to theta and theta is less than or equal to 2 pi.">
                        <a:extLst>
                          <a:ext uri="{FF2B5EF4-FFF2-40B4-BE49-F238E27FC236}">
                            <a16:creationId xmlns:a16="http://schemas.microsoft.com/office/drawing/2014/main" id="{C5C88B1D-2A34-42CE-AF99-5F711DD88FE8}"/>
                          </a:ext>
                        </a:extLst>
                      </p:cNvPr>
                      <p:cNvPicPr/>
                      <p:nvPr/>
                    </p:nvPicPr>
                    <p:blipFill>
                      <a:blip r:embed="rId8"/>
                      <a:stretch>
                        <a:fillRect/>
                      </a:stretch>
                    </p:blipFill>
                    <p:spPr>
                      <a:xfrm>
                        <a:off x="1871663" y="4746625"/>
                        <a:ext cx="5399087" cy="315913"/>
                      </a:xfrm>
                      <a:prstGeom prst="rect">
                        <a:avLst/>
                      </a:prstGeom>
                    </p:spPr>
                  </p:pic>
                </p:oleObj>
              </mc:Fallback>
            </mc:AlternateContent>
          </a:graphicData>
        </a:graphic>
      </p:graphicFrame>
      <p:sp>
        <p:nvSpPr>
          <p:cNvPr id="34" name="Content Placeholder 33"/>
          <p:cNvSpPr>
            <a:spLocks noGrp="1"/>
          </p:cNvSpPr>
          <p:nvPr>
            <p:ph idx="4294967295"/>
          </p:nvPr>
        </p:nvSpPr>
        <p:spPr>
          <a:xfrm>
            <a:off x="474168" y="5262868"/>
            <a:ext cx="2040432" cy="452131"/>
          </a:xfrm>
        </p:spPr>
        <p:txBody>
          <a:bodyPr/>
          <a:lstStyle/>
          <a:p>
            <a:pPr marL="0" indent="0">
              <a:buNone/>
            </a:pPr>
            <a:r>
              <a:rPr lang="en-IN" sz="2200" dirty="0"/>
              <a:t>We then have</a:t>
            </a:r>
          </a:p>
        </p:txBody>
      </p:sp>
      <p:graphicFrame>
        <p:nvGraphicFramePr>
          <p:cNvPr id="35" name="Object 34" descr="n = start fraction r sub r times r sub theta over absolute value of start expression r sub r times r sub theta end expression end fraction = start fraction negative left parenthesis r cosine of theta right parenthesis, i minus left parenthesis r sine of theta right parenthesis, j + r k over r radical 2 end fraction">
            <a:extLst>
              <a:ext uri="{FF2B5EF4-FFF2-40B4-BE49-F238E27FC236}">
                <a16:creationId xmlns:a16="http://schemas.microsoft.com/office/drawing/2014/main" id="{AD520650-669A-4395-BBB1-63AEDFADCD49}"/>
              </a:ext>
            </a:extLst>
          </p:cNvPr>
          <p:cNvGraphicFramePr>
            <a:graphicFrameLocks noChangeAspect="1"/>
          </p:cNvGraphicFramePr>
          <p:nvPr/>
        </p:nvGraphicFramePr>
        <p:xfrm>
          <a:off x="3579813" y="5524500"/>
          <a:ext cx="3816350" cy="677863"/>
        </p:xfrm>
        <a:graphic>
          <a:graphicData uri="http://schemas.openxmlformats.org/presentationml/2006/ole">
            <mc:AlternateContent xmlns:mc="http://schemas.openxmlformats.org/markup-compatibility/2006">
              <mc:Choice xmlns:v="urn:schemas-microsoft-com:vml" Requires="v">
                <p:oleObj spid="_x0000_s2012185" name="Equation" r:id="rId9" imgW="4572000" imgH="812520" progId="Equation.DSMT4">
                  <p:embed/>
                </p:oleObj>
              </mc:Choice>
              <mc:Fallback>
                <p:oleObj name="Equation" r:id="rId9" imgW="4572000" imgH="812520" progId="Equation.DSMT4">
                  <p:embed/>
                  <p:pic>
                    <p:nvPicPr>
                      <p:cNvPr id="35" name="Object 34" descr="n = start fraction r sub r times r sub theta over absolute value of start expression r sub r times r sub theta end expression end fraction = start fraction negative left parenthesis r cosine of theta right parenthesis, i minus left parenthesis r sine of theta right parenthesis, j + r k over r radical 2 end fraction">
                        <a:extLst>
                          <a:ext uri="{FF2B5EF4-FFF2-40B4-BE49-F238E27FC236}">
                            <a16:creationId xmlns:a16="http://schemas.microsoft.com/office/drawing/2014/main" id="{AD520650-669A-4395-BBB1-63AEDFADCD49}"/>
                          </a:ext>
                        </a:extLst>
                      </p:cNvPr>
                      <p:cNvPicPr/>
                      <p:nvPr/>
                    </p:nvPicPr>
                    <p:blipFill>
                      <a:blip r:embed="rId10"/>
                      <a:stretch>
                        <a:fillRect/>
                      </a:stretch>
                    </p:blipFill>
                    <p:spPr>
                      <a:xfrm>
                        <a:off x="3579813" y="5524500"/>
                        <a:ext cx="3816350" cy="677863"/>
                      </a:xfrm>
                      <a:prstGeom prst="rect">
                        <a:avLst/>
                      </a:prstGeom>
                    </p:spPr>
                  </p:pic>
                </p:oleObj>
              </mc:Fallback>
            </mc:AlternateContent>
          </a:graphicData>
        </a:graphic>
      </p:graphicFrame>
    </p:spTree>
    <p:extLst>
      <p:ext uri="{BB962C8B-B14F-4D97-AF65-F5344CB8AC3E}">
        <p14:creationId xmlns:p14="http://schemas.microsoft.com/office/powerpoint/2010/main" val="2508727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(8 of 13)</a:t>
            </a:r>
            <a:endParaRPr lang="en-IN" dirty="0"/>
          </a:p>
        </p:txBody>
      </p:sp>
      <p:sp>
        <p:nvSpPr>
          <p:cNvPr id="3" name="Content Placeholder 2">
            <a:extLst>
              <a:ext uri="{C183D7F6-B498-43B3-948B-1728B52AA6E4}">
                <adec:decorative xmlns:adec="http://schemas.microsoft.com/office/drawing/2017/decorative" val="1"/>
              </a:ext>
            </a:extLst>
          </p:cNvPr>
          <p:cNvSpPr>
            <a:spLocks noGrp="1"/>
          </p:cNvSpPr>
          <p:nvPr>
            <p:ph idx="4294967295"/>
          </p:nvPr>
        </p:nvSpPr>
        <p:spPr>
          <a:xfrm>
            <a:off x="457200" y="1600200"/>
            <a:ext cx="3733800" cy="457199"/>
          </a:xfrm>
        </p:spPr>
        <p:txBody>
          <a:bodyPr/>
          <a:lstStyle/>
          <a:p>
            <a:pPr marL="0" indent="0">
              <a:buNone/>
            </a:pPr>
            <a:r>
              <a:rPr lang="en-US" sz="2600" b="1" dirty="0"/>
              <a:t>Solution (continued):</a:t>
            </a:r>
          </a:p>
        </p:txBody>
      </p:sp>
      <p:graphicFrame>
        <p:nvGraphicFramePr>
          <p:cNvPr id="24" name="Object 23" descr="equals start fraction 1 over radical 2 end fraction left parenthesis negative left parenthesis cosine of theta right parenthesis, i minus left parenthesis sine of theta right parenthesis, j + k right parenthesis">
            <a:extLst>
              <a:ext uri="{FF2B5EF4-FFF2-40B4-BE49-F238E27FC236}">
                <a16:creationId xmlns:a16="http://schemas.microsoft.com/office/drawing/2014/main" id="{BB0899DB-6709-4472-B8DA-DBB327A669F4}"/>
              </a:ext>
            </a:extLst>
          </p:cNvPr>
          <p:cNvGraphicFramePr>
            <a:graphicFrameLocks noChangeAspect="1"/>
          </p:cNvGraphicFramePr>
          <p:nvPr/>
        </p:nvGraphicFramePr>
        <p:xfrm>
          <a:off x="3672547" y="2122716"/>
          <a:ext cx="4029364" cy="796637"/>
        </p:xfrm>
        <a:graphic>
          <a:graphicData uri="http://schemas.openxmlformats.org/presentationml/2006/ole">
            <mc:AlternateContent xmlns:mc="http://schemas.openxmlformats.org/markup-compatibility/2006">
              <mc:Choice xmlns:v="urn:schemas-microsoft-com:vml" Requires="v">
                <p:oleObj spid="_x0000_s2013216" name="Equation" r:id="rId3" imgW="4431960" imgH="876240" progId="Equation.DSMT4">
                  <p:embed/>
                </p:oleObj>
              </mc:Choice>
              <mc:Fallback>
                <p:oleObj name="Equation" r:id="rId3" imgW="4431960" imgH="876240" progId="Equation.DSMT4">
                  <p:embed/>
                  <p:pic>
                    <p:nvPicPr>
                      <p:cNvPr id="24" name="Object 23" descr="equals start fraction 1 over radical 2 end fraction left parenthesis negative left parenthesis cosine of theta right parenthesis, i minus left parenthesis sine of theta right parenthesis, j + k right parenthesis">
                        <a:extLst>
                          <a:ext uri="{FF2B5EF4-FFF2-40B4-BE49-F238E27FC236}">
                            <a16:creationId xmlns:a16="http://schemas.microsoft.com/office/drawing/2014/main" id="{BB0899DB-6709-4472-B8DA-DBB327A669F4}"/>
                          </a:ext>
                        </a:extLst>
                      </p:cNvPr>
                      <p:cNvPicPr/>
                      <p:nvPr/>
                    </p:nvPicPr>
                    <p:blipFill>
                      <a:blip r:embed="rId4"/>
                      <a:stretch>
                        <a:fillRect/>
                      </a:stretch>
                    </p:blipFill>
                    <p:spPr>
                      <a:xfrm>
                        <a:off x="3672547" y="2122716"/>
                        <a:ext cx="4029364" cy="796637"/>
                      </a:xfrm>
                      <a:prstGeom prst="rect">
                        <a:avLst/>
                      </a:prstGeom>
                    </p:spPr>
                  </p:pic>
                </p:oleObj>
              </mc:Fallback>
            </mc:AlternateContent>
          </a:graphicData>
        </a:graphic>
      </p:graphicFrame>
      <p:graphicFrame>
        <p:nvGraphicFramePr>
          <p:cNvPr id="25" name="Object 24" descr="d sigma = r radical 2 d r d theta">
            <a:extLst>
              <a:ext uri="{FF2B5EF4-FFF2-40B4-BE49-F238E27FC236}">
                <a16:creationId xmlns:a16="http://schemas.microsoft.com/office/drawing/2014/main" id="{0C1AB42F-E72B-44D4-B40B-B2A9880DC2BD}"/>
              </a:ext>
            </a:extLst>
          </p:cNvPr>
          <p:cNvGraphicFramePr>
            <a:graphicFrameLocks noChangeAspect="1"/>
          </p:cNvGraphicFramePr>
          <p:nvPr/>
        </p:nvGraphicFramePr>
        <p:xfrm>
          <a:off x="3192918" y="2993574"/>
          <a:ext cx="2144712" cy="457200"/>
        </p:xfrm>
        <a:graphic>
          <a:graphicData uri="http://schemas.openxmlformats.org/presentationml/2006/ole">
            <mc:AlternateContent xmlns:mc="http://schemas.openxmlformats.org/markup-compatibility/2006">
              <mc:Choice xmlns:v="urn:schemas-microsoft-com:vml" Requires="v">
                <p:oleObj spid="_x0000_s2013217" name="Equation" r:id="rId5" imgW="2323800" imgH="495000" progId="Equation.DSMT4">
                  <p:embed/>
                </p:oleObj>
              </mc:Choice>
              <mc:Fallback>
                <p:oleObj name="Equation" r:id="rId5" imgW="2323800" imgH="495000" progId="Equation.DSMT4">
                  <p:embed/>
                  <p:pic>
                    <p:nvPicPr>
                      <p:cNvPr id="25" name="Object 24" descr="d sigma = r radical 2 d r d theta">
                        <a:extLst>
                          <a:ext uri="{FF2B5EF4-FFF2-40B4-BE49-F238E27FC236}">
                            <a16:creationId xmlns:a16="http://schemas.microsoft.com/office/drawing/2014/main" id="{0C1AB42F-E72B-44D4-B40B-B2A9880DC2BD}"/>
                          </a:ext>
                        </a:extLst>
                      </p:cNvPr>
                      <p:cNvPicPr/>
                      <p:nvPr/>
                    </p:nvPicPr>
                    <p:blipFill>
                      <a:blip r:embed="rId6"/>
                      <a:stretch>
                        <a:fillRect/>
                      </a:stretch>
                    </p:blipFill>
                    <p:spPr>
                      <a:xfrm>
                        <a:off x="3192918" y="2993574"/>
                        <a:ext cx="2144712" cy="457200"/>
                      </a:xfrm>
                      <a:prstGeom prst="rect">
                        <a:avLst/>
                      </a:prstGeom>
                    </p:spPr>
                  </p:pic>
                </p:oleObj>
              </mc:Fallback>
            </mc:AlternateContent>
          </a:graphicData>
        </a:graphic>
      </p:graphicFrame>
      <p:graphicFrame>
        <p:nvGraphicFramePr>
          <p:cNvPr id="26" name="Object 25" descr="nabla times F = negative 4 i minus 2 x j + k">
            <a:extLst>
              <a:ext uri="{FF2B5EF4-FFF2-40B4-BE49-F238E27FC236}">
                <a16:creationId xmlns:a16="http://schemas.microsoft.com/office/drawing/2014/main" id="{559A2211-E788-48A6-911D-F0DEAF6E79DB}"/>
              </a:ext>
            </a:extLst>
          </p:cNvPr>
          <p:cNvGraphicFramePr>
            <a:graphicFrameLocks noChangeAspect="1"/>
          </p:cNvGraphicFramePr>
          <p:nvPr/>
        </p:nvGraphicFramePr>
        <p:xfrm>
          <a:off x="2911022" y="3579135"/>
          <a:ext cx="2689225" cy="357188"/>
        </p:xfrm>
        <a:graphic>
          <a:graphicData uri="http://schemas.openxmlformats.org/presentationml/2006/ole">
            <mc:AlternateContent xmlns:mc="http://schemas.openxmlformats.org/markup-compatibility/2006">
              <mc:Choice xmlns:v="urn:schemas-microsoft-com:vml" Requires="v">
                <p:oleObj spid="_x0000_s2013218" name="Equation" r:id="rId7" imgW="2958840" imgH="393480" progId="Equation.DSMT4">
                  <p:embed/>
                </p:oleObj>
              </mc:Choice>
              <mc:Fallback>
                <p:oleObj name="Equation" r:id="rId7" imgW="2958840" imgH="393480" progId="Equation.DSMT4">
                  <p:embed/>
                  <p:pic>
                    <p:nvPicPr>
                      <p:cNvPr id="26" name="Object 25" descr="nabla times F = negative 4 i minus 2 x j + k">
                        <a:extLst>
                          <a:ext uri="{FF2B5EF4-FFF2-40B4-BE49-F238E27FC236}">
                            <a16:creationId xmlns:a16="http://schemas.microsoft.com/office/drawing/2014/main" id="{559A2211-E788-48A6-911D-F0DEAF6E79DB}"/>
                          </a:ext>
                        </a:extLst>
                      </p:cNvPr>
                      <p:cNvPicPr/>
                      <p:nvPr/>
                    </p:nvPicPr>
                    <p:blipFill>
                      <a:blip r:embed="rId8"/>
                      <a:stretch>
                        <a:fillRect/>
                      </a:stretch>
                    </p:blipFill>
                    <p:spPr>
                      <a:xfrm>
                        <a:off x="2911022" y="3579135"/>
                        <a:ext cx="2689225" cy="357188"/>
                      </a:xfrm>
                      <a:prstGeom prst="rect">
                        <a:avLst/>
                      </a:prstGeom>
                    </p:spPr>
                  </p:pic>
                </p:oleObj>
              </mc:Fallback>
            </mc:AlternateContent>
          </a:graphicData>
        </a:graphic>
      </p:graphicFrame>
      <p:graphicFrame>
        <p:nvGraphicFramePr>
          <p:cNvPr id="27" name="Object 26" descr="equals negative 4 i minus 2 r cosine of theta j + k.">
            <a:extLst>
              <a:ext uri="{FF2B5EF4-FFF2-40B4-BE49-F238E27FC236}">
                <a16:creationId xmlns:a16="http://schemas.microsoft.com/office/drawing/2014/main" id="{0C1A8C0F-49E7-4543-9782-BAB4FF2B61B2}"/>
              </a:ext>
            </a:extLst>
          </p:cNvPr>
          <p:cNvGraphicFramePr>
            <a:graphicFrameLocks noChangeAspect="1"/>
          </p:cNvGraphicFramePr>
          <p:nvPr/>
        </p:nvGraphicFramePr>
        <p:xfrm>
          <a:off x="3658170" y="4006540"/>
          <a:ext cx="2701636" cy="357909"/>
        </p:xfrm>
        <a:graphic>
          <a:graphicData uri="http://schemas.openxmlformats.org/presentationml/2006/ole">
            <mc:AlternateContent xmlns:mc="http://schemas.openxmlformats.org/markup-compatibility/2006">
              <mc:Choice xmlns:v="urn:schemas-microsoft-com:vml" Requires="v">
                <p:oleObj spid="_x0000_s2013219" name="Equation" r:id="rId9" imgW="2971800" imgH="393480" progId="Equation.DSMT4">
                  <p:embed/>
                </p:oleObj>
              </mc:Choice>
              <mc:Fallback>
                <p:oleObj name="Equation" r:id="rId9" imgW="2971800" imgH="393480" progId="Equation.DSMT4">
                  <p:embed/>
                  <p:pic>
                    <p:nvPicPr>
                      <p:cNvPr id="27" name="Object 26" descr="equals negative 4 i minus 2 r cosine of theta j + k.">
                        <a:extLst>
                          <a:ext uri="{FF2B5EF4-FFF2-40B4-BE49-F238E27FC236}">
                            <a16:creationId xmlns:a16="http://schemas.microsoft.com/office/drawing/2014/main" id="{0C1A8C0F-49E7-4543-9782-BAB4FF2B61B2}"/>
                          </a:ext>
                        </a:extLst>
                      </p:cNvPr>
                      <p:cNvPicPr/>
                      <p:nvPr/>
                    </p:nvPicPr>
                    <p:blipFill>
                      <a:blip r:embed="rId10"/>
                      <a:stretch>
                        <a:fillRect/>
                      </a:stretch>
                    </p:blipFill>
                    <p:spPr>
                      <a:xfrm>
                        <a:off x="3658170" y="4006540"/>
                        <a:ext cx="2701636" cy="357909"/>
                      </a:xfrm>
                      <a:prstGeom prst="rect">
                        <a:avLst/>
                      </a:prstGeom>
                    </p:spPr>
                  </p:pic>
                </p:oleObj>
              </mc:Fallback>
            </mc:AlternateContent>
          </a:graphicData>
        </a:graphic>
      </p:graphicFrame>
      <p:sp>
        <p:nvSpPr>
          <p:cNvPr id="23" name="Content Placeholder 22">
            <a:extLst>
              <a:ext uri="{C183D7F6-B498-43B3-948B-1728B52AA6E4}">
                <adec:decorative xmlns:adec="http://schemas.microsoft.com/office/drawing/2017/decorative" val="1"/>
              </a:ext>
            </a:extLst>
          </p:cNvPr>
          <p:cNvSpPr>
            <a:spLocks noGrp="1"/>
          </p:cNvSpPr>
          <p:nvPr>
            <p:ph idx="4294967295"/>
          </p:nvPr>
        </p:nvSpPr>
        <p:spPr>
          <a:xfrm>
            <a:off x="457200" y="4126777"/>
            <a:ext cx="1963057" cy="478271"/>
          </a:xfrm>
        </p:spPr>
        <p:txBody>
          <a:bodyPr/>
          <a:lstStyle/>
          <a:p>
            <a:pPr marL="0" indent="0">
              <a:buNone/>
            </a:pPr>
            <a:r>
              <a:rPr lang="en-IN" sz="2600" kern="0" dirty="0"/>
              <a:t>Accordingly,</a:t>
            </a:r>
          </a:p>
        </p:txBody>
      </p:sp>
      <p:graphicFrame>
        <p:nvGraphicFramePr>
          <p:cNvPr id="28" name="Object 27" descr="left parenthesis nabla times F right parenthesis times n = start fraction 1 over radical 2 end fraction left parenthesis 4 cosine of theta + 2 r cosine of theta sine of theta + 1 right parenthesis">
            <a:extLst>
              <a:ext uri="{FF2B5EF4-FFF2-40B4-BE49-F238E27FC236}">
                <a16:creationId xmlns:a16="http://schemas.microsoft.com/office/drawing/2014/main" id="{1F474EF3-224C-4356-ACDD-F0DD056C3D14}"/>
              </a:ext>
            </a:extLst>
          </p:cNvPr>
          <p:cNvGraphicFramePr>
            <a:graphicFrameLocks noChangeAspect="1"/>
          </p:cNvGraphicFramePr>
          <p:nvPr/>
        </p:nvGraphicFramePr>
        <p:xfrm>
          <a:off x="2326107" y="4717877"/>
          <a:ext cx="5422900" cy="773113"/>
        </p:xfrm>
        <a:graphic>
          <a:graphicData uri="http://schemas.openxmlformats.org/presentationml/2006/ole">
            <mc:AlternateContent xmlns:mc="http://schemas.openxmlformats.org/markup-compatibility/2006">
              <mc:Choice xmlns:v="urn:schemas-microsoft-com:vml" Requires="v">
                <p:oleObj spid="_x0000_s2013220" name="Equation" r:id="rId11" imgW="6146640" imgH="876240" progId="Equation.DSMT4">
                  <p:embed/>
                </p:oleObj>
              </mc:Choice>
              <mc:Fallback>
                <p:oleObj name="Equation" r:id="rId11" imgW="6146640" imgH="876240" progId="Equation.DSMT4">
                  <p:embed/>
                  <p:pic>
                    <p:nvPicPr>
                      <p:cNvPr id="28" name="Object 27" descr="left parenthesis nabla times F right parenthesis times n = start fraction 1 over radical 2 end fraction left parenthesis 4 cosine of theta + 2 r cosine of theta sine of theta + 1 right parenthesis">
                        <a:extLst>
                          <a:ext uri="{FF2B5EF4-FFF2-40B4-BE49-F238E27FC236}">
                            <a16:creationId xmlns:a16="http://schemas.microsoft.com/office/drawing/2014/main" id="{1F474EF3-224C-4356-ACDD-F0DD056C3D14}"/>
                          </a:ext>
                        </a:extLst>
                      </p:cNvPr>
                      <p:cNvPicPr/>
                      <p:nvPr/>
                    </p:nvPicPr>
                    <p:blipFill>
                      <a:blip r:embed="rId12"/>
                      <a:stretch>
                        <a:fillRect/>
                      </a:stretch>
                    </p:blipFill>
                    <p:spPr>
                      <a:xfrm>
                        <a:off x="2326107" y="4717877"/>
                        <a:ext cx="5422900" cy="773113"/>
                      </a:xfrm>
                      <a:prstGeom prst="rect">
                        <a:avLst/>
                      </a:prstGeom>
                    </p:spPr>
                  </p:pic>
                </p:oleObj>
              </mc:Fallback>
            </mc:AlternateContent>
          </a:graphicData>
        </a:graphic>
      </p:graphicFrame>
      <p:graphicFrame>
        <p:nvGraphicFramePr>
          <p:cNvPr id="29" name="Object 28" descr="equals start fraction 1 over radical 2 end fraction left parenthesis 4 cosine of theta + r sine of 2 theta + 1 right parenthesis">
            <a:extLst>
              <a:ext uri="{FF2B5EF4-FFF2-40B4-BE49-F238E27FC236}">
                <a16:creationId xmlns:a16="http://schemas.microsoft.com/office/drawing/2014/main" id="{CB6C950B-3782-4141-9228-8A72C1C9F305}"/>
              </a:ext>
            </a:extLst>
          </p:cNvPr>
          <p:cNvGraphicFramePr>
            <a:graphicFrameLocks noChangeAspect="1"/>
          </p:cNvGraphicFramePr>
          <p:nvPr/>
        </p:nvGraphicFramePr>
        <p:xfrm>
          <a:off x="3658170" y="5563560"/>
          <a:ext cx="3232727" cy="724215"/>
        </p:xfrm>
        <a:graphic>
          <a:graphicData uri="http://schemas.openxmlformats.org/presentationml/2006/ole">
            <mc:AlternateContent xmlns:mc="http://schemas.openxmlformats.org/markup-compatibility/2006">
              <mc:Choice xmlns:v="urn:schemas-microsoft-com:vml" Requires="v">
                <p:oleObj spid="_x0000_s2013221" name="Equation" r:id="rId13" imgW="3911400" imgH="876240" progId="Equation.DSMT4">
                  <p:embed/>
                </p:oleObj>
              </mc:Choice>
              <mc:Fallback>
                <p:oleObj name="Equation" r:id="rId13" imgW="3911400" imgH="876240" progId="Equation.DSMT4">
                  <p:embed/>
                  <p:pic>
                    <p:nvPicPr>
                      <p:cNvPr id="29" name="Object 28" descr="equals start fraction 1 over radical 2 end fraction left parenthesis 4 cosine of theta + r sine of 2 theta + 1 right parenthesis">
                        <a:extLst>
                          <a:ext uri="{FF2B5EF4-FFF2-40B4-BE49-F238E27FC236}">
                            <a16:creationId xmlns:a16="http://schemas.microsoft.com/office/drawing/2014/main" id="{CB6C950B-3782-4141-9228-8A72C1C9F305}"/>
                          </a:ext>
                        </a:extLst>
                      </p:cNvPr>
                      <p:cNvPicPr/>
                      <p:nvPr/>
                    </p:nvPicPr>
                    <p:blipFill>
                      <a:blip r:embed="rId14"/>
                      <a:stretch>
                        <a:fillRect/>
                      </a:stretch>
                    </p:blipFill>
                    <p:spPr>
                      <a:xfrm>
                        <a:off x="3658170" y="5563560"/>
                        <a:ext cx="3232727" cy="724215"/>
                      </a:xfrm>
                      <a:prstGeom prst="rect">
                        <a:avLst/>
                      </a:prstGeom>
                    </p:spPr>
                  </p:pic>
                </p:oleObj>
              </mc:Fallback>
            </mc:AlternateContent>
          </a:graphicData>
        </a:graphic>
      </p:graphicFrame>
    </p:spTree>
    <p:extLst>
      <p:ext uri="{BB962C8B-B14F-4D97-AF65-F5344CB8AC3E}">
        <p14:creationId xmlns:p14="http://schemas.microsoft.com/office/powerpoint/2010/main" val="3194413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(9 of 13)</a:t>
            </a:r>
            <a:endParaRPr lang="en-IN" dirty="0"/>
          </a:p>
        </p:txBody>
      </p:sp>
      <p:sp>
        <p:nvSpPr>
          <p:cNvPr id="3" name="Content Placeholder 2"/>
          <p:cNvSpPr>
            <a:spLocks noGrp="1"/>
          </p:cNvSpPr>
          <p:nvPr>
            <p:ph idx="4294967295"/>
          </p:nvPr>
        </p:nvSpPr>
        <p:spPr>
          <a:xfrm>
            <a:off x="457200" y="1600201"/>
            <a:ext cx="4419600" cy="1143000"/>
          </a:xfrm>
        </p:spPr>
        <p:txBody>
          <a:bodyPr/>
          <a:lstStyle/>
          <a:p>
            <a:pPr marL="0" indent="0">
              <a:buNone/>
            </a:pPr>
            <a:r>
              <a:rPr lang="en-US" b="1" dirty="0"/>
              <a:t>Solution (concluded):</a:t>
            </a:r>
          </a:p>
          <a:p>
            <a:pPr marL="0" indent="0">
              <a:buNone/>
            </a:pPr>
            <a:r>
              <a:rPr lang="en-IN" dirty="0"/>
              <a:t>and the circulation is</a:t>
            </a:r>
          </a:p>
        </p:txBody>
      </p:sp>
      <p:graphicFrame>
        <p:nvGraphicFramePr>
          <p:cNvPr id="22" name="Object 21" descr="integral of, N across curve C, start expression F times d r end expression = double integral of start expression left parenthesis nabla times F right parenthesis times n d sigma end expression, over surface S">
            <a:extLst>
              <a:ext uri="{FF2B5EF4-FFF2-40B4-BE49-F238E27FC236}">
                <a16:creationId xmlns:a16="http://schemas.microsoft.com/office/drawing/2014/main" id="{4FC0EB3C-C618-4B68-A36F-0DDAB4F8D9BE}"/>
              </a:ext>
            </a:extLst>
          </p:cNvPr>
          <p:cNvGraphicFramePr>
            <a:graphicFrameLocks noChangeAspect="1"/>
          </p:cNvGraphicFramePr>
          <p:nvPr/>
        </p:nvGraphicFramePr>
        <p:xfrm>
          <a:off x="762000" y="3200400"/>
          <a:ext cx="3584575" cy="784225"/>
        </p:xfrm>
        <a:graphic>
          <a:graphicData uri="http://schemas.openxmlformats.org/presentationml/2006/ole">
            <mc:AlternateContent xmlns:mc="http://schemas.openxmlformats.org/markup-compatibility/2006">
              <mc:Choice xmlns:v="urn:schemas-microsoft-com:vml" Requires="v">
                <p:oleObj spid="_x0000_s2014220" name="Equation" r:id="rId3" imgW="3657600" imgH="799920" progId="Equation.DSMT4">
                  <p:embed/>
                </p:oleObj>
              </mc:Choice>
              <mc:Fallback>
                <p:oleObj name="Equation" r:id="rId3" imgW="3657600" imgH="799920" progId="Equation.DSMT4">
                  <p:embed/>
                  <p:pic>
                    <p:nvPicPr>
                      <p:cNvPr id="22" name="Object 21" descr="integral of, N across curve C, start expression F times d r end expression = double integral of start expression left parenthesis nabla times F right parenthesis times n d sigma end expression, over surface S">
                        <a:extLst>
                          <a:ext uri="{FF2B5EF4-FFF2-40B4-BE49-F238E27FC236}">
                            <a16:creationId xmlns:a16="http://schemas.microsoft.com/office/drawing/2014/main" id="{4FC0EB3C-C618-4B68-A36F-0DDAB4F8D9BE}"/>
                          </a:ext>
                        </a:extLst>
                      </p:cNvPr>
                      <p:cNvPicPr/>
                      <p:nvPr/>
                    </p:nvPicPr>
                    <p:blipFill>
                      <a:blip r:embed="rId4"/>
                      <a:stretch>
                        <a:fillRect/>
                      </a:stretch>
                    </p:blipFill>
                    <p:spPr>
                      <a:xfrm>
                        <a:off x="762000" y="3200400"/>
                        <a:ext cx="3584575" cy="784225"/>
                      </a:xfrm>
                      <a:prstGeom prst="rect">
                        <a:avLst/>
                      </a:prstGeom>
                    </p:spPr>
                  </p:pic>
                </p:oleObj>
              </mc:Fallback>
            </mc:AlternateContent>
          </a:graphicData>
        </a:graphic>
      </p:graphicFrame>
      <p:graphicFrame>
        <p:nvGraphicFramePr>
          <p:cNvPr id="23" name="Object 22" descr="equals integral of start expression integral of start expression start fraction 1 over radical 2 end fraction left parenthesis 4 cosine of theta + r sine of 2 theta + 1 right parenthesis left parenthesis r radical 2 d r d theta right parenthesis end expression from 0 to 2 end expression 0 to 2 pi = 4 pi.">
            <a:extLst>
              <a:ext uri="{FF2B5EF4-FFF2-40B4-BE49-F238E27FC236}">
                <a16:creationId xmlns:a16="http://schemas.microsoft.com/office/drawing/2014/main" id="{96B192E4-F02C-467D-852E-CFDFCCCCDBBF}"/>
              </a:ext>
            </a:extLst>
          </p:cNvPr>
          <p:cNvGraphicFramePr>
            <a:graphicFrameLocks noChangeAspect="1"/>
          </p:cNvGraphicFramePr>
          <p:nvPr/>
        </p:nvGraphicFramePr>
        <p:xfrm>
          <a:off x="1361837" y="4246366"/>
          <a:ext cx="7096363" cy="859034"/>
        </p:xfrm>
        <a:graphic>
          <a:graphicData uri="http://schemas.openxmlformats.org/presentationml/2006/ole">
            <mc:AlternateContent xmlns:mc="http://schemas.openxmlformats.org/markup-compatibility/2006">
              <mc:Choice xmlns:v="urn:schemas-microsoft-com:vml" Requires="v">
                <p:oleObj spid="_x0000_s2014221" name="Equation" r:id="rId5" imgW="7238880" imgH="876240" progId="Equation.DSMT4">
                  <p:embed/>
                </p:oleObj>
              </mc:Choice>
              <mc:Fallback>
                <p:oleObj name="Equation" r:id="rId5" imgW="7238880" imgH="876240" progId="Equation.DSMT4">
                  <p:embed/>
                  <p:pic>
                    <p:nvPicPr>
                      <p:cNvPr id="23" name="Object 22" descr="equals integral of start expression integral of start expression start fraction 1 over radical 2 end fraction left parenthesis 4 cosine of theta + r sine of 2 theta + 1 right parenthesis left parenthesis r radical 2 d r d theta right parenthesis end expression from 0 to 2 end expression 0 to 2 pi = 4 pi.">
                        <a:extLst>
                          <a:ext uri="{FF2B5EF4-FFF2-40B4-BE49-F238E27FC236}">
                            <a16:creationId xmlns:a16="http://schemas.microsoft.com/office/drawing/2014/main" id="{96B192E4-F02C-467D-852E-CFDFCCCCDBBF}"/>
                          </a:ext>
                        </a:extLst>
                      </p:cNvPr>
                      <p:cNvPicPr/>
                      <p:nvPr/>
                    </p:nvPicPr>
                    <p:blipFill>
                      <a:blip r:embed="rId6"/>
                      <a:stretch>
                        <a:fillRect/>
                      </a:stretch>
                    </p:blipFill>
                    <p:spPr>
                      <a:xfrm>
                        <a:off x="1361837" y="4246366"/>
                        <a:ext cx="7096363" cy="859034"/>
                      </a:xfrm>
                      <a:prstGeom prst="rect">
                        <a:avLst/>
                      </a:prstGeom>
                    </p:spPr>
                  </p:pic>
                </p:oleObj>
              </mc:Fallback>
            </mc:AlternateContent>
          </a:graphicData>
        </a:graphic>
      </p:graphicFrame>
    </p:spTree>
    <p:extLst>
      <p:ext uri="{BB962C8B-B14F-4D97-AF65-F5344CB8AC3E}">
        <p14:creationId xmlns:p14="http://schemas.microsoft.com/office/powerpoint/2010/main" val="3860458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(10 of 13)</a:t>
            </a:r>
            <a:endParaRPr lang="en-IN" dirty="0"/>
          </a:p>
        </p:txBody>
      </p:sp>
      <p:pic>
        <p:nvPicPr>
          <p:cNvPr id="6" name="Content Placeholder 5" descr="A graph plots a hemisphere, a circle, and a cone that lie over a rectangular surface.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66367" y="1696476"/>
            <a:ext cx="4811265" cy="3673717"/>
          </a:xfrm>
        </p:spPr>
      </p:pic>
      <p:sp>
        <p:nvSpPr>
          <p:cNvPr id="5" name="Content Placeholder 4"/>
          <p:cNvSpPr>
            <a:spLocks noGrp="1"/>
          </p:cNvSpPr>
          <p:nvPr>
            <p:ph idx="13"/>
          </p:nvPr>
        </p:nvSpPr>
        <p:spPr>
          <a:xfrm>
            <a:off x="457200" y="5638800"/>
            <a:ext cx="8229600" cy="457200"/>
          </a:xfrm>
        </p:spPr>
        <p:txBody>
          <a:bodyPr/>
          <a:lstStyle/>
          <a:p>
            <a:pPr marL="0" indent="0">
              <a:buNone/>
            </a:pPr>
            <a:r>
              <a:rPr lang="en-IN" sz="2400" dirty="0"/>
              <a:t>Circulation curve </a:t>
            </a:r>
            <a:r>
              <a:rPr lang="en-IN" sz="2400" i="1" dirty="0"/>
              <a:t>C </a:t>
            </a:r>
            <a:r>
              <a:rPr lang="en-IN" sz="2400" dirty="0"/>
              <a:t>in the next Example.</a:t>
            </a:r>
          </a:p>
        </p:txBody>
      </p:sp>
    </p:spTree>
    <p:extLst>
      <p:ext uri="{BB962C8B-B14F-4D97-AF65-F5344CB8AC3E}">
        <p14:creationId xmlns:p14="http://schemas.microsoft.com/office/powerpoint/2010/main" val="2035927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(11 of 13)</a:t>
            </a:r>
            <a:endParaRPr lang="en-IN" dirty="0"/>
          </a:p>
        </p:txBody>
      </p:sp>
      <p:sp>
        <p:nvSpPr>
          <p:cNvPr id="3" name="Content Placeholder 2"/>
          <p:cNvSpPr>
            <a:spLocks noGrp="1"/>
          </p:cNvSpPr>
          <p:nvPr>
            <p:ph idx="4294967295"/>
          </p:nvPr>
        </p:nvSpPr>
        <p:spPr>
          <a:xfrm>
            <a:off x="457200" y="1600200"/>
            <a:ext cx="8229600" cy="990599"/>
          </a:xfrm>
        </p:spPr>
        <p:txBody>
          <a:bodyPr/>
          <a:lstStyle/>
          <a:p>
            <a:pPr marL="0" indent="0">
              <a:buNone/>
            </a:pPr>
            <a:r>
              <a:rPr lang="en-US" b="1" dirty="0"/>
              <a:t>Example:</a:t>
            </a:r>
            <a:r>
              <a:rPr lang="en-US" dirty="0"/>
              <a:t> Calculate the circulation of the vector field</a:t>
            </a:r>
          </a:p>
        </p:txBody>
      </p:sp>
      <p:graphicFrame>
        <p:nvGraphicFramePr>
          <p:cNvPr id="22" name="Object 21" descr="F = left parenthesis x squared + z right parenthesis, i + left parenthesis y squared + 2 x right parenthesis, j + left parenthesis z squared minus y right parenthesis, k"/>
          <p:cNvGraphicFramePr>
            <a:graphicFrameLocks noChangeAspect="1"/>
          </p:cNvGraphicFramePr>
          <p:nvPr/>
        </p:nvGraphicFramePr>
        <p:xfrm>
          <a:off x="2057400" y="2707800"/>
          <a:ext cx="5105400" cy="431800"/>
        </p:xfrm>
        <a:graphic>
          <a:graphicData uri="http://schemas.openxmlformats.org/presentationml/2006/ole">
            <mc:AlternateContent xmlns:mc="http://schemas.openxmlformats.org/markup-compatibility/2006">
              <mc:Choice xmlns:v="urn:schemas-microsoft-com:vml" Requires="v">
                <p:oleObj spid="_x0000_s2015249" name="Equation" r:id="rId3" imgW="5105160" imgH="431640" progId="Equation.DSMT4">
                  <p:embed/>
                </p:oleObj>
              </mc:Choice>
              <mc:Fallback>
                <p:oleObj name="Equation" r:id="rId3" imgW="5105160" imgH="431640" progId="Equation.DSMT4">
                  <p:embed/>
                  <p:pic>
                    <p:nvPicPr>
                      <p:cNvPr id="22" name="Object 21" descr="F = left parenthesis x squared + z right parenthesis, i + left parenthesis y squared + 2 x right parenthesis, j + left parenthesis z squared minus y right parenthesis, k"/>
                      <p:cNvPicPr/>
                      <p:nvPr/>
                    </p:nvPicPr>
                    <p:blipFill>
                      <a:blip r:embed="rId4"/>
                      <a:stretch>
                        <a:fillRect/>
                      </a:stretch>
                    </p:blipFill>
                    <p:spPr>
                      <a:xfrm>
                        <a:off x="2057400" y="2707800"/>
                        <a:ext cx="5105400" cy="431800"/>
                      </a:xfrm>
                      <a:prstGeom prst="rect">
                        <a:avLst/>
                      </a:prstGeom>
                    </p:spPr>
                  </p:pic>
                </p:oleObj>
              </mc:Fallback>
            </mc:AlternateContent>
          </a:graphicData>
        </a:graphic>
      </p:graphicFrame>
      <p:sp>
        <p:nvSpPr>
          <p:cNvPr id="24" name="Content Placeholder 23"/>
          <p:cNvSpPr>
            <a:spLocks noGrp="1"/>
          </p:cNvSpPr>
          <p:nvPr>
            <p:ph idx="4294967295"/>
          </p:nvPr>
        </p:nvSpPr>
        <p:spPr>
          <a:xfrm>
            <a:off x="460829" y="3301995"/>
            <a:ext cx="7235371" cy="471719"/>
          </a:xfrm>
        </p:spPr>
        <p:txBody>
          <a:bodyPr/>
          <a:lstStyle/>
          <a:p>
            <a:pPr marL="0" indent="0">
              <a:buNone/>
            </a:pPr>
            <a:r>
              <a:rPr lang="en-US" dirty="0"/>
              <a:t>along the curve of intersection of the sphere</a:t>
            </a:r>
            <a:endParaRPr lang="en-IN" dirty="0"/>
          </a:p>
        </p:txBody>
      </p:sp>
      <p:graphicFrame>
        <p:nvGraphicFramePr>
          <p:cNvPr id="25" name="Object 24" descr="x squared + y squared + z squared = 1"/>
          <p:cNvGraphicFramePr>
            <a:graphicFrameLocks noChangeAspect="1"/>
          </p:cNvGraphicFramePr>
          <p:nvPr/>
        </p:nvGraphicFramePr>
        <p:xfrm>
          <a:off x="457200" y="3878940"/>
          <a:ext cx="2095500" cy="431800"/>
        </p:xfrm>
        <a:graphic>
          <a:graphicData uri="http://schemas.openxmlformats.org/presentationml/2006/ole">
            <mc:AlternateContent xmlns:mc="http://schemas.openxmlformats.org/markup-compatibility/2006">
              <mc:Choice xmlns:v="urn:schemas-microsoft-com:vml" Requires="v">
                <p:oleObj spid="_x0000_s2015250" name="Equation" r:id="rId5" imgW="2095200" imgH="431640" progId="Equation.DSMT4">
                  <p:embed/>
                </p:oleObj>
              </mc:Choice>
              <mc:Fallback>
                <p:oleObj name="Equation" r:id="rId5" imgW="2095200" imgH="431640" progId="Equation.DSMT4">
                  <p:embed/>
                  <p:pic>
                    <p:nvPicPr>
                      <p:cNvPr id="25" name="Object 24" descr="x squared + y squared + z squared = 1"/>
                      <p:cNvPicPr/>
                      <p:nvPr/>
                    </p:nvPicPr>
                    <p:blipFill>
                      <a:blip r:embed="rId6"/>
                      <a:stretch>
                        <a:fillRect/>
                      </a:stretch>
                    </p:blipFill>
                    <p:spPr>
                      <a:xfrm>
                        <a:off x="457200" y="3878940"/>
                        <a:ext cx="2095500" cy="431800"/>
                      </a:xfrm>
                      <a:prstGeom prst="rect">
                        <a:avLst/>
                      </a:prstGeom>
                    </p:spPr>
                  </p:pic>
                </p:oleObj>
              </mc:Fallback>
            </mc:AlternateContent>
          </a:graphicData>
        </a:graphic>
      </p:graphicFrame>
      <p:sp>
        <p:nvSpPr>
          <p:cNvPr id="27" name="Content Placeholder 26"/>
          <p:cNvSpPr>
            <a:spLocks noGrp="1"/>
          </p:cNvSpPr>
          <p:nvPr>
            <p:ph idx="4294967295"/>
          </p:nvPr>
        </p:nvSpPr>
        <p:spPr>
          <a:xfrm>
            <a:off x="2743200" y="3878940"/>
            <a:ext cx="2286000" cy="468976"/>
          </a:xfrm>
        </p:spPr>
        <p:txBody>
          <a:bodyPr/>
          <a:lstStyle/>
          <a:p>
            <a:pPr marL="0" indent="0">
              <a:buNone/>
            </a:pPr>
            <a:r>
              <a:rPr lang="en-US" dirty="0"/>
              <a:t>with the cone</a:t>
            </a:r>
            <a:endParaRPr lang="en-IN" dirty="0"/>
          </a:p>
        </p:txBody>
      </p:sp>
      <p:graphicFrame>
        <p:nvGraphicFramePr>
          <p:cNvPr id="28" name="Object 27" descr="z = square root of start expression x squared + y squared end expression">
            <a:extLst>
              <a:ext uri="{FF2B5EF4-FFF2-40B4-BE49-F238E27FC236}">
                <a16:creationId xmlns:a16="http://schemas.microsoft.com/office/drawing/2014/main" id="{03CD0E4D-35F3-4022-85EC-D26BDF5F6861}"/>
              </a:ext>
            </a:extLst>
          </p:cNvPr>
          <p:cNvGraphicFramePr>
            <a:graphicFrameLocks noChangeAspect="1"/>
          </p:cNvGraphicFramePr>
          <p:nvPr/>
        </p:nvGraphicFramePr>
        <p:xfrm>
          <a:off x="5101770" y="3835666"/>
          <a:ext cx="1661964" cy="512250"/>
        </p:xfrm>
        <a:graphic>
          <a:graphicData uri="http://schemas.openxmlformats.org/presentationml/2006/ole">
            <mc:AlternateContent xmlns:mc="http://schemas.openxmlformats.org/markup-compatibility/2006">
              <mc:Choice xmlns:v="urn:schemas-microsoft-com:vml" Requires="v">
                <p:oleObj spid="_x0000_s2015251" name="Equation" r:id="rId7" imgW="1854000" imgH="571320" progId="Equation.DSMT4">
                  <p:embed/>
                </p:oleObj>
              </mc:Choice>
              <mc:Fallback>
                <p:oleObj name="Equation" r:id="rId7" imgW="1854000" imgH="571320" progId="Equation.DSMT4">
                  <p:embed/>
                  <p:pic>
                    <p:nvPicPr>
                      <p:cNvPr id="28" name="Object 27" descr="z = square root of start expression x squared + y squared end expression">
                        <a:extLst>
                          <a:ext uri="{FF2B5EF4-FFF2-40B4-BE49-F238E27FC236}">
                            <a16:creationId xmlns:a16="http://schemas.microsoft.com/office/drawing/2014/main" id="{03CD0E4D-35F3-4022-85EC-D26BDF5F6861}"/>
                          </a:ext>
                        </a:extLst>
                      </p:cNvPr>
                      <p:cNvPicPr/>
                      <p:nvPr/>
                    </p:nvPicPr>
                    <p:blipFill>
                      <a:blip r:embed="rId8"/>
                      <a:stretch>
                        <a:fillRect/>
                      </a:stretch>
                    </p:blipFill>
                    <p:spPr>
                      <a:xfrm>
                        <a:off x="5101770" y="3835666"/>
                        <a:ext cx="1661964" cy="512250"/>
                      </a:xfrm>
                      <a:prstGeom prst="rect">
                        <a:avLst/>
                      </a:prstGeom>
                    </p:spPr>
                  </p:pic>
                </p:oleObj>
              </mc:Fallback>
            </mc:AlternateContent>
          </a:graphicData>
        </a:graphic>
      </p:graphicFrame>
      <p:sp>
        <p:nvSpPr>
          <p:cNvPr id="30" name="Content Placeholder 29"/>
          <p:cNvSpPr>
            <a:spLocks noGrp="1"/>
          </p:cNvSpPr>
          <p:nvPr>
            <p:ph idx="4294967295"/>
          </p:nvPr>
        </p:nvSpPr>
        <p:spPr>
          <a:xfrm>
            <a:off x="457200" y="4427741"/>
            <a:ext cx="8229600" cy="1055025"/>
          </a:xfrm>
        </p:spPr>
        <p:txBody>
          <a:bodyPr/>
          <a:lstStyle/>
          <a:p>
            <a:pPr marL="0" indent="0">
              <a:buNone/>
            </a:pPr>
            <a:r>
              <a:rPr lang="en-US" dirty="0"/>
              <a:t>traversed in the counterclockwise direction around the </a:t>
            </a:r>
            <a:r>
              <a:rPr lang="en-US" i="1" dirty="0"/>
              <a:t>z</a:t>
            </a:r>
            <a:r>
              <a:rPr lang="en-US" dirty="0"/>
              <a:t>-axis when viewed </a:t>
            </a:r>
            <a:r>
              <a:rPr lang="en-IN" dirty="0"/>
              <a:t>from above.</a:t>
            </a:r>
          </a:p>
        </p:txBody>
      </p:sp>
    </p:spTree>
    <p:extLst>
      <p:ext uri="{BB962C8B-B14F-4D97-AF65-F5344CB8AC3E}">
        <p14:creationId xmlns:p14="http://schemas.microsoft.com/office/powerpoint/2010/main" val="29827160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2672"/>
            <a:ext cx="8229600" cy="1097280"/>
          </a:xfrm>
        </p:spPr>
        <p:txBody>
          <a:bodyPr/>
          <a:lstStyle/>
          <a:p>
            <a:r>
              <a:rPr lang="en-IN" dirty="0"/>
              <a:t>Stokes’ Theorem </a:t>
            </a:r>
            <a:r>
              <a:rPr lang="en-IN" sz="2000" b="0" dirty="0"/>
              <a:t>(12 of 13)</a:t>
            </a:r>
            <a:endParaRPr lang="en-IN" dirty="0"/>
          </a:p>
        </p:txBody>
      </p:sp>
      <p:sp>
        <p:nvSpPr>
          <p:cNvPr id="3" name="Content Placeholder 2"/>
          <p:cNvSpPr>
            <a:spLocks noGrp="1"/>
          </p:cNvSpPr>
          <p:nvPr>
            <p:ph idx="4294967295"/>
          </p:nvPr>
        </p:nvSpPr>
        <p:spPr>
          <a:xfrm>
            <a:off x="457200" y="1587500"/>
            <a:ext cx="6629400" cy="417286"/>
          </a:xfrm>
        </p:spPr>
        <p:txBody>
          <a:bodyPr/>
          <a:lstStyle/>
          <a:p>
            <a:pPr marL="0" indent="0">
              <a:buNone/>
            </a:pPr>
            <a:r>
              <a:rPr lang="en-IN" sz="2400" b="1" dirty="0"/>
              <a:t>Solution:</a:t>
            </a:r>
            <a:r>
              <a:rPr lang="en-IN" sz="2400" dirty="0"/>
              <a:t> The sphere and cone intersect when</a:t>
            </a:r>
          </a:p>
        </p:txBody>
      </p:sp>
      <p:graphicFrame>
        <p:nvGraphicFramePr>
          <p:cNvPr id="22" name="Object 21" descr="1 = left parenthesis x squared + y squared right parenthesis + z squared = z squared + z squared = 2 z squared, or z = start fraction 1 over radical 2 end fraction.">
            <a:extLst>
              <a:ext uri="{FF2B5EF4-FFF2-40B4-BE49-F238E27FC236}">
                <a16:creationId xmlns:a16="http://schemas.microsoft.com/office/drawing/2014/main" id="{FBEE7ABB-66E3-421A-917D-CD700E22D305}"/>
              </a:ext>
            </a:extLst>
          </p:cNvPr>
          <p:cNvGraphicFramePr>
            <a:graphicFrameLocks noChangeAspect="1"/>
          </p:cNvGraphicFramePr>
          <p:nvPr/>
        </p:nvGraphicFramePr>
        <p:xfrm>
          <a:off x="1829656" y="2083822"/>
          <a:ext cx="4921126" cy="637947"/>
        </p:xfrm>
        <a:graphic>
          <a:graphicData uri="http://schemas.openxmlformats.org/presentationml/2006/ole">
            <mc:AlternateContent xmlns:mc="http://schemas.openxmlformats.org/markup-compatibility/2006">
              <mc:Choice xmlns:v="urn:schemas-microsoft-com:vml" Requires="v">
                <p:oleObj spid="_x0000_s2016278" name="Equation" r:id="rId3" imgW="6680160" imgH="863280" progId="Equation.DSMT4">
                  <p:embed/>
                </p:oleObj>
              </mc:Choice>
              <mc:Fallback>
                <p:oleObj name="Equation" r:id="rId3" imgW="6680160" imgH="863280" progId="Equation.DSMT4">
                  <p:embed/>
                  <p:pic>
                    <p:nvPicPr>
                      <p:cNvPr id="22" name="Object 21" descr="1 = left parenthesis x squared + y squared right parenthesis + z squared = z squared + z squared = 2 z squared, or z = start fraction 1 over radical 2 end fraction.">
                        <a:extLst>
                          <a:ext uri="{FF2B5EF4-FFF2-40B4-BE49-F238E27FC236}">
                            <a16:creationId xmlns:a16="http://schemas.microsoft.com/office/drawing/2014/main" id="{FBEE7ABB-66E3-421A-917D-CD700E22D305}"/>
                          </a:ext>
                        </a:extLst>
                      </p:cNvPr>
                      <p:cNvPicPr/>
                      <p:nvPr/>
                    </p:nvPicPr>
                    <p:blipFill>
                      <a:blip r:embed="rId4"/>
                      <a:stretch>
                        <a:fillRect/>
                      </a:stretch>
                    </p:blipFill>
                    <p:spPr>
                      <a:xfrm>
                        <a:off x="1829656" y="2083822"/>
                        <a:ext cx="4921126" cy="637947"/>
                      </a:xfrm>
                      <a:prstGeom prst="rect">
                        <a:avLst/>
                      </a:prstGeom>
                    </p:spPr>
                  </p:pic>
                </p:oleObj>
              </mc:Fallback>
            </mc:AlternateContent>
          </a:graphicData>
        </a:graphic>
      </p:graphicFrame>
      <p:sp>
        <p:nvSpPr>
          <p:cNvPr id="24" name="Content Placeholder 23"/>
          <p:cNvSpPr>
            <a:spLocks noGrp="1"/>
          </p:cNvSpPr>
          <p:nvPr>
            <p:ph idx="4294967295"/>
          </p:nvPr>
        </p:nvSpPr>
        <p:spPr>
          <a:xfrm>
            <a:off x="457200" y="2791735"/>
            <a:ext cx="7620000" cy="458360"/>
          </a:xfrm>
        </p:spPr>
        <p:txBody>
          <a:bodyPr/>
          <a:lstStyle/>
          <a:p>
            <a:pPr marL="0" indent="0">
              <a:buNone/>
            </a:pPr>
            <a:r>
              <a:rPr lang="en-IN" sz="2400" kern="0" dirty="0"/>
              <a:t>We apply Stokes’ Theorem to the curve of intersection</a:t>
            </a:r>
            <a:endParaRPr lang="en-IN" sz="2400" dirty="0"/>
          </a:p>
        </p:txBody>
      </p:sp>
      <p:graphicFrame>
        <p:nvGraphicFramePr>
          <p:cNvPr id="25" name="Object 24" descr="x squared + y squared = 1 half">
            <a:extLst>
              <a:ext uri="{FF2B5EF4-FFF2-40B4-BE49-F238E27FC236}">
                <a16:creationId xmlns:a16="http://schemas.microsoft.com/office/drawing/2014/main" id="{96404342-2CBC-4F6F-AD57-21958D6C6A7D}"/>
              </a:ext>
            </a:extLst>
          </p:cNvPr>
          <p:cNvGraphicFramePr>
            <a:graphicFrameLocks noChangeAspect="1"/>
          </p:cNvGraphicFramePr>
          <p:nvPr/>
        </p:nvGraphicFramePr>
        <p:xfrm>
          <a:off x="457200" y="3288195"/>
          <a:ext cx="1182097" cy="615321"/>
        </p:xfrm>
        <a:graphic>
          <a:graphicData uri="http://schemas.openxmlformats.org/presentationml/2006/ole">
            <mc:AlternateContent xmlns:mc="http://schemas.openxmlformats.org/markup-compatibility/2006">
              <mc:Choice xmlns:v="urn:schemas-microsoft-com:vml" Requires="v">
                <p:oleObj spid="_x0000_s2016279" name="Equation" r:id="rId5" imgW="1587240" imgH="825480" progId="Equation.DSMT4">
                  <p:embed/>
                </p:oleObj>
              </mc:Choice>
              <mc:Fallback>
                <p:oleObj name="Equation" r:id="rId5" imgW="1587240" imgH="825480" progId="Equation.DSMT4">
                  <p:embed/>
                  <p:pic>
                    <p:nvPicPr>
                      <p:cNvPr id="25" name="Object 24" descr="x squared + y squared = 1 half">
                        <a:extLst>
                          <a:ext uri="{FF2B5EF4-FFF2-40B4-BE49-F238E27FC236}">
                            <a16:creationId xmlns:a16="http://schemas.microsoft.com/office/drawing/2014/main" id="{96404342-2CBC-4F6F-AD57-21958D6C6A7D}"/>
                          </a:ext>
                        </a:extLst>
                      </p:cNvPr>
                      <p:cNvPicPr/>
                      <p:nvPr/>
                    </p:nvPicPr>
                    <p:blipFill>
                      <a:blip r:embed="rId6"/>
                      <a:stretch>
                        <a:fillRect/>
                      </a:stretch>
                    </p:blipFill>
                    <p:spPr>
                      <a:xfrm>
                        <a:off x="457200" y="3288195"/>
                        <a:ext cx="1182097" cy="615321"/>
                      </a:xfrm>
                      <a:prstGeom prst="rect">
                        <a:avLst/>
                      </a:prstGeom>
                    </p:spPr>
                  </p:pic>
                </p:oleObj>
              </mc:Fallback>
            </mc:AlternateContent>
          </a:graphicData>
        </a:graphic>
      </p:graphicFrame>
      <p:sp>
        <p:nvSpPr>
          <p:cNvPr id="27" name="Content Placeholder 26"/>
          <p:cNvSpPr>
            <a:spLocks noGrp="1"/>
          </p:cNvSpPr>
          <p:nvPr>
            <p:ph idx="4294967295"/>
          </p:nvPr>
        </p:nvSpPr>
        <p:spPr>
          <a:xfrm>
            <a:off x="1752600" y="3315040"/>
            <a:ext cx="7010400" cy="421823"/>
          </a:xfrm>
        </p:spPr>
        <p:txBody>
          <a:bodyPr/>
          <a:lstStyle/>
          <a:p>
            <a:pPr marL="0" indent="0">
              <a:buNone/>
            </a:pPr>
            <a:r>
              <a:rPr lang="en-IN" sz="2400" kern="0" dirty="0"/>
              <a:t>considered as the boundary of the enclosed disk in</a:t>
            </a:r>
            <a:endParaRPr lang="en-IN" sz="2400" dirty="0"/>
          </a:p>
        </p:txBody>
      </p:sp>
      <p:sp>
        <p:nvSpPr>
          <p:cNvPr id="29" name="Content Placeholder 28"/>
          <p:cNvSpPr>
            <a:spLocks noGrp="1"/>
          </p:cNvSpPr>
          <p:nvPr>
            <p:ph idx="4294967295"/>
          </p:nvPr>
        </p:nvSpPr>
        <p:spPr>
          <a:xfrm>
            <a:off x="457200" y="3978716"/>
            <a:ext cx="1426684" cy="450857"/>
          </a:xfrm>
        </p:spPr>
        <p:txBody>
          <a:bodyPr/>
          <a:lstStyle/>
          <a:p>
            <a:pPr marL="0" indent="0">
              <a:buNone/>
            </a:pPr>
            <a:r>
              <a:rPr lang="en-IN" sz="2400" kern="0" dirty="0"/>
              <a:t>the plane</a:t>
            </a:r>
            <a:endParaRPr lang="en-IN" sz="2400" dirty="0"/>
          </a:p>
        </p:txBody>
      </p:sp>
      <p:graphicFrame>
        <p:nvGraphicFramePr>
          <p:cNvPr id="30" name="Object 29" descr="z = start fraction 1 over radical 2 end fraction.">
            <a:extLst>
              <a:ext uri="{FF2B5EF4-FFF2-40B4-BE49-F238E27FC236}">
                <a16:creationId xmlns:a16="http://schemas.microsoft.com/office/drawing/2014/main" id="{2DC8F761-A10A-40DA-AB52-0983904D775B}"/>
              </a:ext>
            </a:extLst>
          </p:cNvPr>
          <p:cNvGraphicFramePr>
            <a:graphicFrameLocks noChangeAspect="1"/>
          </p:cNvGraphicFramePr>
          <p:nvPr/>
        </p:nvGraphicFramePr>
        <p:xfrm>
          <a:off x="1959476" y="3890100"/>
          <a:ext cx="808809" cy="630168"/>
        </p:xfrm>
        <a:graphic>
          <a:graphicData uri="http://schemas.openxmlformats.org/presentationml/2006/ole">
            <mc:AlternateContent xmlns:mc="http://schemas.openxmlformats.org/markup-compatibility/2006">
              <mc:Choice xmlns:v="urn:schemas-microsoft-com:vml" Requires="v">
                <p:oleObj spid="_x0000_s2016280" name="Equation" r:id="rId7" imgW="1104840" imgH="863280" progId="Equation.DSMT4">
                  <p:embed/>
                </p:oleObj>
              </mc:Choice>
              <mc:Fallback>
                <p:oleObj name="Equation" r:id="rId7" imgW="1104840" imgH="863280" progId="Equation.DSMT4">
                  <p:embed/>
                  <p:pic>
                    <p:nvPicPr>
                      <p:cNvPr id="30" name="Object 29" descr="z = start fraction 1 over radical 2 end fraction.">
                        <a:extLst>
                          <a:ext uri="{FF2B5EF4-FFF2-40B4-BE49-F238E27FC236}">
                            <a16:creationId xmlns:a16="http://schemas.microsoft.com/office/drawing/2014/main" id="{2DC8F761-A10A-40DA-AB52-0983904D775B}"/>
                          </a:ext>
                        </a:extLst>
                      </p:cNvPr>
                      <p:cNvPicPr/>
                      <p:nvPr/>
                    </p:nvPicPr>
                    <p:blipFill>
                      <a:blip r:embed="rId8"/>
                      <a:stretch>
                        <a:fillRect/>
                      </a:stretch>
                    </p:blipFill>
                    <p:spPr>
                      <a:xfrm>
                        <a:off x="1959476" y="3890100"/>
                        <a:ext cx="808809" cy="630168"/>
                      </a:xfrm>
                      <a:prstGeom prst="rect">
                        <a:avLst/>
                      </a:prstGeom>
                    </p:spPr>
                  </p:pic>
                </p:oleObj>
              </mc:Fallback>
            </mc:AlternateContent>
          </a:graphicData>
        </a:graphic>
      </p:graphicFrame>
      <p:sp>
        <p:nvSpPr>
          <p:cNvPr id="32" name="Content Placeholder 31"/>
          <p:cNvSpPr>
            <a:spLocks noGrp="1"/>
          </p:cNvSpPr>
          <p:nvPr>
            <p:ph idx="4294967295"/>
          </p:nvPr>
        </p:nvSpPr>
        <p:spPr>
          <a:xfrm>
            <a:off x="2865909" y="4043392"/>
            <a:ext cx="5701542" cy="422727"/>
          </a:xfrm>
        </p:spPr>
        <p:txBody>
          <a:bodyPr/>
          <a:lstStyle/>
          <a:p>
            <a:pPr marL="0" indent="0">
              <a:buNone/>
            </a:pPr>
            <a:r>
              <a:rPr lang="en-IN" sz="2400" kern="0" dirty="0"/>
              <a:t>The normal vector to the surface is then</a:t>
            </a:r>
            <a:endParaRPr lang="en-IN" sz="2400" dirty="0"/>
          </a:p>
        </p:txBody>
      </p:sp>
      <p:sp>
        <p:nvSpPr>
          <p:cNvPr id="34" name="Content Placeholder 33"/>
          <p:cNvSpPr>
            <a:spLocks noGrp="1"/>
          </p:cNvSpPr>
          <p:nvPr>
            <p:ph idx="4294967295"/>
          </p:nvPr>
        </p:nvSpPr>
        <p:spPr>
          <a:xfrm>
            <a:off x="471714" y="4602234"/>
            <a:ext cx="5471886" cy="421458"/>
          </a:xfrm>
        </p:spPr>
        <p:txBody>
          <a:bodyPr/>
          <a:lstStyle/>
          <a:p>
            <a:pPr marL="0" indent="0">
              <a:buNone/>
            </a:pPr>
            <a:r>
              <a:rPr lang="en-IN" sz="2400" b="1" kern="0" dirty="0"/>
              <a:t>n </a:t>
            </a:r>
            <a:r>
              <a:rPr lang="en-IN" sz="2400" kern="0" dirty="0"/>
              <a:t>= </a:t>
            </a:r>
            <a:r>
              <a:rPr lang="en-IN" sz="2400" b="1" kern="0" dirty="0"/>
              <a:t>k</a:t>
            </a:r>
            <a:r>
              <a:rPr lang="en-IN" sz="2400" kern="0" dirty="0"/>
              <a:t>. We calculate the curl vector as</a:t>
            </a:r>
            <a:endParaRPr lang="en-IN" sz="2400" dirty="0"/>
          </a:p>
        </p:txBody>
      </p:sp>
      <p:graphicFrame>
        <p:nvGraphicFramePr>
          <p:cNvPr id="35" name="Object 34" descr="nabla times F =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x squared + z y squared + 2 x z squared minus y, end expression = negative i + j + 2 k,">
            <a:extLst>
              <a:ext uri="{FF2B5EF4-FFF2-40B4-BE49-F238E27FC236}">
                <a16:creationId xmlns:a16="http://schemas.microsoft.com/office/drawing/2014/main" id="{549B2EDF-CF27-442C-9253-9E7A1B6B1D17}"/>
              </a:ext>
            </a:extLst>
          </p:cNvPr>
          <p:cNvGraphicFramePr>
            <a:graphicFrameLocks noChangeAspect="1"/>
          </p:cNvGraphicFramePr>
          <p:nvPr/>
        </p:nvGraphicFramePr>
        <p:xfrm>
          <a:off x="2609851" y="5091292"/>
          <a:ext cx="3924298" cy="1224483"/>
        </p:xfrm>
        <a:graphic>
          <a:graphicData uri="http://schemas.openxmlformats.org/presentationml/2006/ole">
            <mc:AlternateContent xmlns:mc="http://schemas.openxmlformats.org/markup-compatibility/2006">
              <mc:Choice xmlns:v="urn:schemas-microsoft-com:vml" Requires="v">
                <p:oleObj spid="_x0000_s2016281" name="Equation" r:id="rId9" imgW="6514920" imgH="2031840" progId="Equation.DSMT4">
                  <p:embed/>
                </p:oleObj>
              </mc:Choice>
              <mc:Fallback>
                <p:oleObj name="Equation" r:id="rId9" imgW="6514920" imgH="2031840" progId="Equation.DSMT4">
                  <p:embed/>
                  <p:pic>
                    <p:nvPicPr>
                      <p:cNvPr id="35" name="Object 34" descr="nabla times F =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x squared + z y squared + 2 x z squared minus y, end expression = negative i + j + 2 k,">
                        <a:extLst>
                          <a:ext uri="{FF2B5EF4-FFF2-40B4-BE49-F238E27FC236}">
                            <a16:creationId xmlns:a16="http://schemas.microsoft.com/office/drawing/2014/main" id="{549B2EDF-CF27-442C-9253-9E7A1B6B1D17}"/>
                          </a:ext>
                        </a:extLst>
                      </p:cNvPr>
                      <p:cNvPicPr/>
                      <p:nvPr/>
                    </p:nvPicPr>
                    <p:blipFill>
                      <a:blip r:embed="rId10"/>
                      <a:stretch>
                        <a:fillRect/>
                      </a:stretch>
                    </p:blipFill>
                    <p:spPr>
                      <a:xfrm>
                        <a:off x="2609851" y="5091292"/>
                        <a:ext cx="3924298" cy="1224483"/>
                      </a:xfrm>
                      <a:prstGeom prst="rect">
                        <a:avLst/>
                      </a:prstGeom>
                    </p:spPr>
                  </p:pic>
                </p:oleObj>
              </mc:Fallback>
            </mc:AlternateContent>
          </a:graphicData>
        </a:graphic>
      </p:graphicFrame>
    </p:spTree>
    <p:extLst>
      <p:ext uri="{BB962C8B-B14F-4D97-AF65-F5344CB8AC3E}">
        <p14:creationId xmlns:p14="http://schemas.microsoft.com/office/powerpoint/2010/main" val="3353165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Stokes’ Theorem </a:t>
            </a:r>
            <a:r>
              <a:rPr lang="en-IN" sz="2000" b="0" dirty="0"/>
              <a:t>(13 of 13)</a:t>
            </a:r>
            <a:endParaRPr lang="en-IN" dirty="0"/>
          </a:p>
        </p:txBody>
      </p:sp>
      <p:sp>
        <p:nvSpPr>
          <p:cNvPr id="3" name="Content Placeholder 2"/>
          <p:cNvSpPr>
            <a:spLocks noGrp="1"/>
          </p:cNvSpPr>
          <p:nvPr>
            <p:ph idx="4294967295"/>
          </p:nvPr>
        </p:nvSpPr>
        <p:spPr>
          <a:xfrm>
            <a:off x="457200" y="1600200"/>
            <a:ext cx="4267200" cy="481987"/>
          </a:xfrm>
        </p:spPr>
        <p:txBody>
          <a:bodyPr/>
          <a:lstStyle/>
          <a:p>
            <a:pPr marL="0" indent="0">
              <a:buNone/>
            </a:pPr>
            <a:r>
              <a:rPr lang="en-US" b="1" dirty="0"/>
              <a:t>Solution (concluded):</a:t>
            </a:r>
          </a:p>
        </p:txBody>
      </p:sp>
      <p:sp>
        <p:nvSpPr>
          <p:cNvPr id="23" name="Content Placeholder 22"/>
          <p:cNvSpPr>
            <a:spLocks noGrp="1"/>
          </p:cNvSpPr>
          <p:nvPr>
            <p:ph idx="4294967295"/>
          </p:nvPr>
        </p:nvSpPr>
        <p:spPr>
          <a:xfrm>
            <a:off x="475343" y="2192550"/>
            <a:ext cx="1277257" cy="474450"/>
          </a:xfrm>
        </p:spPr>
        <p:txBody>
          <a:bodyPr/>
          <a:lstStyle/>
          <a:p>
            <a:pPr marL="0" indent="0">
              <a:buNone/>
            </a:pPr>
            <a:r>
              <a:rPr lang="en-IN" dirty="0"/>
              <a:t>so that</a:t>
            </a:r>
          </a:p>
        </p:txBody>
      </p:sp>
      <p:graphicFrame>
        <p:nvGraphicFramePr>
          <p:cNvPr id="24" name="Object 23" descr="left parenthesis nabla times F right parenthesis times k = 2.">
            <a:extLst>
              <a:ext uri="{FF2B5EF4-FFF2-40B4-BE49-F238E27FC236}">
                <a16:creationId xmlns:a16="http://schemas.microsoft.com/office/drawing/2014/main" id="{4C732970-54D7-49A5-A00B-F27A10856F95}"/>
              </a:ext>
            </a:extLst>
          </p:cNvPr>
          <p:cNvGraphicFramePr>
            <a:graphicFrameLocks noChangeAspect="1"/>
          </p:cNvGraphicFramePr>
          <p:nvPr/>
        </p:nvGraphicFramePr>
        <p:xfrm>
          <a:off x="1852484" y="2227680"/>
          <a:ext cx="1947660" cy="431161"/>
        </p:xfrm>
        <a:graphic>
          <a:graphicData uri="http://schemas.openxmlformats.org/presentationml/2006/ole">
            <mc:AlternateContent xmlns:mc="http://schemas.openxmlformats.org/markup-compatibility/2006">
              <mc:Choice xmlns:v="urn:schemas-microsoft-com:vml" Requires="v">
                <p:oleObj spid="_x0000_s2017302" name="Equation" r:id="rId3" imgW="2070000" imgH="457200" progId="Equation.DSMT4">
                  <p:embed/>
                </p:oleObj>
              </mc:Choice>
              <mc:Fallback>
                <p:oleObj name="Equation" r:id="rId3" imgW="2070000" imgH="457200" progId="Equation.DSMT4">
                  <p:embed/>
                  <p:pic>
                    <p:nvPicPr>
                      <p:cNvPr id="24" name="Object 23" descr="left parenthesis nabla times F right parenthesis times k = 2.">
                        <a:extLst>
                          <a:ext uri="{FF2B5EF4-FFF2-40B4-BE49-F238E27FC236}">
                            <a16:creationId xmlns:a16="http://schemas.microsoft.com/office/drawing/2014/main" id="{4C732970-54D7-49A5-A00B-F27A10856F95}"/>
                          </a:ext>
                        </a:extLst>
                      </p:cNvPr>
                      <p:cNvPicPr/>
                      <p:nvPr/>
                    </p:nvPicPr>
                    <p:blipFill>
                      <a:blip r:embed="rId4"/>
                      <a:stretch>
                        <a:fillRect/>
                      </a:stretch>
                    </p:blipFill>
                    <p:spPr>
                      <a:xfrm>
                        <a:off x="1852484" y="2227680"/>
                        <a:ext cx="1947660" cy="431161"/>
                      </a:xfrm>
                      <a:prstGeom prst="rect">
                        <a:avLst/>
                      </a:prstGeom>
                    </p:spPr>
                  </p:pic>
                </p:oleObj>
              </mc:Fallback>
            </mc:AlternateContent>
          </a:graphicData>
        </a:graphic>
      </p:graphicFrame>
      <p:sp>
        <p:nvSpPr>
          <p:cNvPr id="26" name="Content Placeholder 25"/>
          <p:cNvSpPr>
            <a:spLocks noGrp="1"/>
          </p:cNvSpPr>
          <p:nvPr>
            <p:ph idx="4294967295"/>
          </p:nvPr>
        </p:nvSpPr>
        <p:spPr>
          <a:xfrm>
            <a:off x="3933372" y="2186661"/>
            <a:ext cx="4372428" cy="490438"/>
          </a:xfrm>
        </p:spPr>
        <p:txBody>
          <a:bodyPr/>
          <a:lstStyle/>
          <a:p>
            <a:pPr marL="0" indent="0">
              <a:buNone/>
            </a:pPr>
            <a:r>
              <a:rPr lang="en-IN" dirty="0"/>
              <a:t>The circulation around the</a:t>
            </a:r>
          </a:p>
        </p:txBody>
      </p:sp>
      <p:sp>
        <p:nvSpPr>
          <p:cNvPr id="28" name="Content Placeholder 27"/>
          <p:cNvSpPr>
            <a:spLocks noGrp="1"/>
          </p:cNvSpPr>
          <p:nvPr>
            <p:ph idx="4294967295"/>
          </p:nvPr>
        </p:nvSpPr>
        <p:spPr>
          <a:xfrm>
            <a:off x="475343" y="2845691"/>
            <a:ext cx="1221255" cy="492420"/>
          </a:xfrm>
        </p:spPr>
        <p:txBody>
          <a:bodyPr/>
          <a:lstStyle/>
          <a:p>
            <a:pPr marL="0" indent="0">
              <a:buNone/>
            </a:pPr>
            <a:r>
              <a:rPr lang="en-IN" dirty="0"/>
              <a:t>disk is</a:t>
            </a:r>
          </a:p>
        </p:txBody>
      </p:sp>
      <p:graphicFrame>
        <p:nvGraphicFramePr>
          <p:cNvPr id="30" name="Object 29" descr="integral of, N across closed curve C, start expression F times d r end expression ">
            <a:extLst>
              <a:ext uri="{FF2B5EF4-FFF2-40B4-BE49-F238E27FC236}">
                <a16:creationId xmlns:a16="http://schemas.microsoft.com/office/drawing/2014/main" id="{4F6931B4-F76B-4ED8-A358-F350374EC833}"/>
              </a:ext>
            </a:extLst>
          </p:cNvPr>
          <p:cNvGraphicFramePr>
            <a:graphicFrameLocks noChangeAspect="1"/>
          </p:cNvGraphicFramePr>
          <p:nvPr/>
        </p:nvGraphicFramePr>
        <p:xfrm>
          <a:off x="1267279" y="3495601"/>
          <a:ext cx="1130300" cy="774700"/>
        </p:xfrm>
        <a:graphic>
          <a:graphicData uri="http://schemas.openxmlformats.org/presentationml/2006/ole">
            <mc:AlternateContent xmlns:mc="http://schemas.openxmlformats.org/markup-compatibility/2006">
              <mc:Choice xmlns:v="urn:schemas-microsoft-com:vml" Requires="v">
                <p:oleObj spid="_x0000_s2017303" name="Equation" r:id="rId5" imgW="1130040" imgH="774360" progId="Equation.DSMT4">
                  <p:embed/>
                </p:oleObj>
              </mc:Choice>
              <mc:Fallback>
                <p:oleObj name="Equation" r:id="rId5" imgW="1130040" imgH="774360" progId="Equation.DSMT4">
                  <p:embed/>
                  <p:pic>
                    <p:nvPicPr>
                      <p:cNvPr id="30" name="Object 29" descr="integral of, N across closed curve C, start expression F times d r end expression ">
                        <a:extLst>
                          <a:ext uri="{FF2B5EF4-FFF2-40B4-BE49-F238E27FC236}">
                            <a16:creationId xmlns:a16="http://schemas.microsoft.com/office/drawing/2014/main" id="{4F6931B4-F76B-4ED8-A358-F350374EC833}"/>
                          </a:ext>
                        </a:extLst>
                      </p:cNvPr>
                      <p:cNvPicPr/>
                      <p:nvPr/>
                    </p:nvPicPr>
                    <p:blipFill>
                      <a:blip r:embed="rId6"/>
                      <a:stretch>
                        <a:fillRect/>
                      </a:stretch>
                    </p:blipFill>
                    <p:spPr>
                      <a:xfrm>
                        <a:off x="1267279" y="3495601"/>
                        <a:ext cx="1130300" cy="774700"/>
                      </a:xfrm>
                      <a:prstGeom prst="rect">
                        <a:avLst/>
                      </a:prstGeom>
                    </p:spPr>
                  </p:pic>
                </p:oleObj>
              </mc:Fallback>
            </mc:AlternateContent>
          </a:graphicData>
        </a:graphic>
      </p:graphicFrame>
      <p:graphicFrame>
        <p:nvGraphicFramePr>
          <p:cNvPr id="31" name="Object 30" descr="equals double integral of start expression left parenthesis nabla times F right parenthesis times k d sigma end expression over surface S">
            <a:extLst>
              <a:ext uri="{FF2B5EF4-FFF2-40B4-BE49-F238E27FC236}">
                <a16:creationId xmlns:a16="http://schemas.microsoft.com/office/drawing/2014/main" id="{0ACC81C1-6997-432A-A99E-0C8EF86F721B}"/>
              </a:ext>
            </a:extLst>
          </p:cNvPr>
          <p:cNvGraphicFramePr>
            <a:graphicFrameLocks noChangeAspect="1"/>
          </p:cNvGraphicFramePr>
          <p:nvPr/>
        </p:nvGraphicFramePr>
        <p:xfrm>
          <a:off x="2565400" y="3557782"/>
          <a:ext cx="2540000" cy="787400"/>
        </p:xfrm>
        <a:graphic>
          <a:graphicData uri="http://schemas.openxmlformats.org/presentationml/2006/ole">
            <mc:AlternateContent xmlns:mc="http://schemas.openxmlformats.org/markup-compatibility/2006">
              <mc:Choice xmlns:v="urn:schemas-microsoft-com:vml" Requires="v">
                <p:oleObj spid="_x0000_s2017304" name="Equation" r:id="rId7" imgW="2539800" imgH="787320" progId="Equation.DSMT4">
                  <p:embed/>
                </p:oleObj>
              </mc:Choice>
              <mc:Fallback>
                <p:oleObj name="Equation" r:id="rId7" imgW="2539800" imgH="787320" progId="Equation.DSMT4">
                  <p:embed/>
                  <p:pic>
                    <p:nvPicPr>
                      <p:cNvPr id="31" name="Object 30" descr="equals double integral of start expression left parenthesis nabla times F right parenthesis times k d sigma end expression over surface S">
                        <a:extLst>
                          <a:ext uri="{FF2B5EF4-FFF2-40B4-BE49-F238E27FC236}">
                            <a16:creationId xmlns:a16="http://schemas.microsoft.com/office/drawing/2014/main" id="{0ACC81C1-6997-432A-A99E-0C8EF86F721B}"/>
                          </a:ext>
                        </a:extLst>
                      </p:cNvPr>
                      <p:cNvPicPr/>
                      <p:nvPr/>
                    </p:nvPicPr>
                    <p:blipFill>
                      <a:blip r:embed="rId8"/>
                      <a:stretch>
                        <a:fillRect/>
                      </a:stretch>
                    </p:blipFill>
                    <p:spPr>
                      <a:xfrm>
                        <a:off x="2565400" y="3557782"/>
                        <a:ext cx="2540000" cy="787400"/>
                      </a:xfrm>
                      <a:prstGeom prst="rect">
                        <a:avLst/>
                      </a:prstGeom>
                    </p:spPr>
                  </p:pic>
                </p:oleObj>
              </mc:Fallback>
            </mc:AlternateContent>
          </a:graphicData>
        </a:graphic>
      </p:graphicFrame>
      <p:graphicFrame>
        <p:nvGraphicFramePr>
          <p:cNvPr id="29" name="Object 28" descr="equals double integral of start expression 2 d sigma end expression over surface S = 2 times area of disk = 2 times pi left parenthesis start fraction 1 over radical 2 end fraction right parenthesis squared = pi.">
            <a:extLst>
              <a:ext uri="{FF2B5EF4-FFF2-40B4-BE49-F238E27FC236}">
                <a16:creationId xmlns:a16="http://schemas.microsoft.com/office/drawing/2014/main" id="{0ACC81C1-6997-432A-A99E-0C8EF86F721B}"/>
              </a:ext>
            </a:extLst>
          </p:cNvPr>
          <p:cNvGraphicFramePr>
            <a:graphicFrameLocks noChangeAspect="1"/>
          </p:cNvGraphicFramePr>
          <p:nvPr/>
        </p:nvGraphicFramePr>
        <p:xfrm>
          <a:off x="1752600" y="4635500"/>
          <a:ext cx="6362700" cy="1003300"/>
        </p:xfrm>
        <a:graphic>
          <a:graphicData uri="http://schemas.openxmlformats.org/presentationml/2006/ole">
            <mc:AlternateContent xmlns:mc="http://schemas.openxmlformats.org/markup-compatibility/2006">
              <mc:Choice xmlns:v="urn:schemas-microsoft-com:vml" Requires="v">
                <p:oleObj spid="_x0000_s2017305" name="Equation" r:id="rId9" imgW="6362640" imgH="1002960" progId="Equation.DSMT4">
                  <p:embed/>
                </p:oleObj>
              </mc:Choice>
              <mc:Fallback>
                <p:oleObj name="Equation" r:id="rId9" imgW="6362640" imgH="1002960" progId="Equation.DSMT4">
                  <p:embed/>
                  <p:pic>
                    <p:nvPicPr>
                      <p:cNvPr id="29" name="Object 28" descr="equals double integral of start expression 2 d sigma end expression over surface S = 2 times area of disk = 2 times pi left parenthesis start fraction 1 over radical 2 end fraction right parenthesis squared = pi.">
                        <a:extLst>
                          <a:ext uri="{FF2B5EF4-FFF2-40B4-BE49-F238E27FC236}">
                            <a16:creationId xmlns:a16="http://schemas.microsoft.com/office/drawing/2014/main" id="{0ACC81C1-6997-432A-A99E-0C8EF86F721B}"/>
                          </a:ext>
                        </a:extLst>
                      </p:cNvPr>
                      <p:cNvPicPr/>
                      <p:nvPr/>
                    </p:nvPicPr>
                    <p:blipFill>
                      <a:blip r:embed="rId10"/>
                      <a:stretch>
                        <a:fillRect/>
                      </a:stretch>
                    </p:blipFill>
                    <p:spPr>
                      <a:xfrm>
                        <a:off x="1752600" y="4635500"/>
                        <a:ext cx="6362700" cy="1003300"/>
                      </a:xfrm>
                      <a:prstGeom prst="rect">
                        <a:avLst/>
                      </a:prstGeom>
                    </p:spPr>
                  </p:pic>
                </p:oleObj>
              </mc:Fallback>
            </mc:AlternateContent>
          </a:graphicData>
        </a:graphic>
      </p:graphicFrame>
    </p:spTree>
    <p:extLst>
      <p:ext uri="{BB962C8B-B14F-4D97-AF65-F5344CB8AC3E}">
        <p14:creationId xmlns:p14="http://schemas.microsoft.com/office/powerpoint/2010/main" val="619197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(1 of 8)</a:t>
            </a:r>
          </a:p>
        </p:txBody>
      </p:sp>
      <p:pic>
        <p:nvPicPr>
          <p:cNvPr id="6" name="Content Placeholder 5" descr="An illustration displays the rotation of a small paddle wheel in a fluid. The small arrows in counterclockwise direction represent the rotation of the wheel around a point Q. A vector rising from point Q vertically is labeled, curl F."/>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15788" y="1592159"/>
            <a:ext cx="4112423" cy="3460808"/>
          </a:xfrm>
        </p:spPr>
      </p:pic>
      <p:sp>
        <p:nvSpPr>
          <p:cNvPr id="5" name="Content Placeholder 4"/>
          <p:cNvSpPr>
            <a:spLocks noGrp="1"/>
          </p:cNvSpPr>
          <p:nvPr>
            <p:ph idx="13"/>
          </p:nvPr>
        </p:nvSpPr>
        <p:spPr>
          <a:xfrm>
            <a:off x="457200" y="5257800"/>
            <a:ext cx="8229600" cy="838200"/>
          </a:xfrm>
        </p:spPr>
        <p:txBody>
          <a:bodyPr/>
          <a:lstStyle/>
          <a:p>
            <a:pPr marL="0" indent="0">
              <a:buNone/>
            </a:pPr>
            <a:r>
              <a:rPr lang="en-IN" dirty="0"/>
              <a:t>A small paddle wheel in a fluid spins fastest at point </a:t>
            </a:r>
            <a:r>
              <a:rPr lang="en-IN" i="1" dirty="0"/>
              <a:t>Q </a:t>
            </a:r>
            <a:r>
              <a:rPr lang="en-IN" dirty="0"/>
              <a:t>when its axle points in the direction of curl </a:t>
            </a:r>
            <a:r>
              <a:rPr lang="en-IN" b="1" dirty="0"/>
              <a:t>F</a:t>
            </a:r>
            <a:r>
              <a:rPr lang="en-IN" dirty="0"/>
              <a:t>.</a:t>
            </a:r>
          </a:p>
        </p:txBody>
      </p:sp>
    </p:spTree>
    <p:extLst>
      <p:ext uri="{BB962C8B-B14F-4D97-AF65-F5344CB8AC3E}">
        <p14:creationId xmlns:p14="http://schemas.microsoft.com/office/powerpoint/2010/main" val="3498806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(2 of 8)</a:t>
            </a:r>
            <a:endParaRPr lang="en-IN" sz="2000" dirty="0">
              <a:solidFill>
                <a:schemeClr val="bg2"/>
              </a:solidFill>
            </a:endParaRPr>
          </a:p>
        </p:txBody>
      </p:sp>
      <p:pic>
        <p:nvPicPr>
          <p:cNvPr id="18" name="Content Placeholder 17" descr="A graph in an x y z plane depicts a right circular cylinder. For long description in Notes pane, press F6."/>
          <p:cNvPicPr>
            <a:picLocks noGrp="1" noChangeAspect="1"/>
          </p:cNvPicPr>
          <p:nvPr>
            <p:ph sz="quarter" idx="13"/>
          </p:nvPr>
        </p:nvPicPr>
        <p:blipFill>
          <a:blip r:embed="rId4" cstate="print">
            <a:extLst>
              <a:ext uri="{28A0092B-C50C-407E-A947-70E740481C1C}">
                <a14:useLocalDpi xmlns:a14="http://schemas.microsoft.com/office/drawing/2010/main" val="0"/>
              </a:ext>
            </a:extLst>
          </a:blip>
          <a:stretch>
            <a:fillRect/>
          </a:stretch>
        </p:blipFill>
        <p:spPr>
          <a:xfrm>
            <a:off x="3487419" y="1495209"/>
            <a:ext cx="2415501" cy="3045373"/>
          </a:xfrm>
        </p:spPr>
      </p:pic>
      <p:sp>
        <p:nvSpPr>
          <p:cNvPr id="9" name="Content Placeholder 8"/>
          <p:cNvSpPr>
            <a:spLocks noGrp="1"/>
          </p:cNvSpPr>
          <p:nvPr>
            <p:ph sz="quarter" idx="14"/>
          </p:nvPr>
        </p:nvSpPr>
        <p:spPr>
          <a:xfrm>
            <a:off x="457200" y="4648200"/>
            <a:ext cx="7848600" cy="457200"/>
          </a:xfrm>
        </p:spPr>
        <p:txBody>
          <a:bodyPr/>
          <a:lstStyle/>
          <a:p>
            <a:r>
              <a:rPr lang="en-IN" sz="2600" dirty="0"/>
              <a:t>A steady rotational flow parallel to the </a:t>
            </a:r>
            <a:r>
              <a:rPr lang="en-IN" sz="2600" i="1" dirty="0"/>
              <a:t>x</a:t>
            </a:r>
            <a:r>
              <a:rPr lang="en-IN" sz="100" i="1" dirty="0"/>
              <a:t> </a:t>
            </a:r>
            <a:r>
              <a:rPr lang="en-IN" sz="2600" i="1" dirty="0"/>
              <a:t>y</a:t>
            </a:r>
            <a:r>
              <a:rPr lang="en-IN" sz="2600" dirty="0"/>
              <a:t>-plane, with</a:t>
            </a:r>
          </a:p>
        </p:txBody>
      </p:sp>
      <p:sp>
        <p:nvSpPr>
          <p:cNvPr id="11" name="Content Placeholder 10"/>
          <p:cNvSpPr>
            <a:spLocks noGrp="1"/>
          </p:cNvSpPr>
          <p:nvPr>
            <p:ph sz="quarter" idx="15"/>
          </p:nvPr>
        </p:nvSpPr>
        <p:spPr>
          <a:xfrm>
            <a:off x="457200" y="5181600"/>
            <a:ext cx="3733800" cy="457200"/>
          </a:xfrm>
        </p:spPr>
        <p:txBody>
          <a:bodyPr/>
          <a:lstStyle/>
          <a:p>
            <a:r>
              <a:rPr lang="en-IN" sz="2600" dirty="0"/>
              <a:t>constant angular velocity</a:t>
            </a:r>
          </a:p>
        </p:txBody>
      </p:sp>
      <p:graphicFrame>
        <p:nvGraphicFramePr>
          <p:cNvPr id="19" name="Object 18" descr="omega"/>
          <p:cNvGraphicFramePr>
            <a:graphicFrameLocks noChangeAspect="1"/>
          </p:cNvGraphicFramePr>
          <p:nvPr/>
        </p:nvGraphicFramePr>
        <p:xfrm>
          <a:off x="4267200" y="5334000"/>
          <a:ext cx="266700" cy="215900"/>
        </p:xfrm>
        <a:graphic>
          <a:graphicData uri="http://schemas.openxmlformats.org/presentationml/2006/ole">
            <mc:AlternateContent xmlns:mc="http://schemas.openxmlformats.org/markup-compatibility/2006">
              <mc:Choice xmlns:v="urn:schemas-microsoft-com:vml" Requires="v">
                <p:oleObj spid="_x0000_s2018311" name="Equation" r:id="rId5" imgW="266400" imgH="215640" progId="Equation.DSMT4">
                  <p:embed/>
                </p:oleObj>
              </mc:Choice>
              <mc:Fallback>
                <p:oleObj name="Equation" r:id="rId5" imgW="266400" imgH="215640" progId="Equation.DSMT4">
                  <p:embed/>
                  <p:pic>
                    <p:nvPicPr>
                      <p:cNvPr id="19" name="Object 18" descr="omega"/>
                      <p:cNvPicPr/>
                      <p:nvPr/>
                    </p:nvPicPr>
                    <p:blipFill>
                      <a:blip r:embed="rId6"/>
                      <a:stretch>
                        <a:fillRect/>
                      </a:stretch>
                    </p:blipFill>
                    <p:spPr>
                      <a:xfrm>
                        <a:off x="4267200" y="5334000"/>
                        <a:ext cx="266700" cy="215900"/>
                      </a:xfrm>
                      <a:prstGeom prst="rect">
                        <a:avLst/>
                      </a:prstGeom>
                    </p:spPr>
                  </p:pic>
                </p:oleObj>
              </mc:Fallback>
            </mc:AlternateContent>
          </a:graphicData>
        </a:graphic>
      </p:graphicFrame>
      <p:sp>
        <p:nvSpPr>
          <p:cNvPr id="12" name="Content Placeholder 11"/>
          <p:cNvSpPr>
            <a:spLocks noGrp="1"/>
          </p:cNvSpPr>
          <p:nvPr>
            <p:ph sz="quarter" idx="16"/>
          </p:nvPr>
        </p:nvSpPr>
        <p:spPr>
          <a:xfrm>
            <a:off x="4648200" y="5181600"/>
            <a:ext cx="2209800" cy="457200"/>
          </a:xfrm>
        </p:spPr>
        <p:txBody>
          <a:bodyPr/>
          <a:lstStyle/>
          <a:p>
            <a:r>
              <a:rPr lang="en-IN" sz="2600" dirty="0"/>
              <a:t>in the positive</a:t>
            </a:r>
          </a:p>
        </p:txBody>
      </p:sp>
      <p:sp>
        <p:nvSpPr>
          <p:cNvPr id="13" name="Content Placeholder 12"/>
          <p:cNvSpPr>
            <a:spLocks noGrp="1"/>
          </p:cNvSpPr>
          <p:nvPr>
            <p:ph sz="quarter" idx="17"/>
          </p:nvPr>
        </p:nvSpPr>
        <p:spPr>
          <a:xfrm>
            <a:off x="457200" y="5715000"/>
            <a:ext cx="4343400" cy="457200"/>
          </a:xfrm>
        </p:spPr>
        <p:txBody>
          <a:bodyPr/>
          <a:lstStyle/>
          <a:p>
            <a:r>
              <a:rPr lang="en-IN" sz="2600" dirty="0"/>
              <a:t>(counter-clockwise) direction.</a:t>
            </a:r>
          </a:p>
        </p:txBody>
      </p:sp>
    </p:spTree>
    <p:extLst>
      <p:ext uri="{BB962C8B-B14F-4D97-AF65-F5344CB8AC3E}">
        <p14:creationId xmlns:p14="http://schemas.microsoft.com/office/powerpoint/2010/main" val="55806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(3 of 14)</a:t>
            </a:r>
            <a:endParaRPr lang="en-IN" dirty="0"/>
          </a:p>
        </p:txBody>
      </p:sp>
      <p:graphicFrame>
        <p:nvGraphicFramePr>
          <p:cNvPr id="22" name="Object 21" descr="double integral of start expression G of x and y and z d sigma end expression over the surface S, = limit of start expression sum of start expression G of x sub k, y sub k, and z sub x, d sigma sub k end expression from k = 1 to n end expression as n approaches infinity. ">
            <a:extLst>
              <a:ext uri="{FF2B5EF4-FFF2-40B4-BE49-F238E27FC236}">
                <a16:creationId xmlns:a16="http://schemas.microsoft.com/office/drawing/2014/main" id="{39A5FD65-EB6D-4674-9457-53B4D07FF75A}"/>
              </a:ext>
            </a:extLst>
          </p:cNvPr>
          <p:cNvGraphicFramePr>
            <a:graphicFrameLocks noChangeAspect="1"/>
          </p:cNvGraphicFramePr>
          <p:nvPr/>
        </p:nvGraphicFramePr>
        <p:xfrm>
          <a:off x="990600" y="2289629"/>
          <a:ext cx="7485062" cy="1136650"/>
        </p:xfrm>
        <a:graphic>
          <a:graphicData uri="http://schemas.openxmlformats.org/presentationml/2006/ole">
            <mc:AlternateContent xmlns:mc="http://schemas.openxmlformats.org/markup-compatibility/2006">
              <mc:Choice xmlns:v="urn:schemas-microsoft-com:vml" Requires="v">
                <p:oleObj spid="_x0000_s1986567" name="Equation" r:id="rId3" imgW="6184800" imgH="939600" progId="Equation.DSMT4">
                  <p:embed/>
                </p:oleObj>
              </mc:Choice>
              <mc:Fallback>
                <p:oleObj name="Equation" r:id="rId3" imgW="6184800" imgH="939600" progId="Equation.DSMT4">
                  <p:embed/>
                  <p:pic>
                    <p:nvPicPr>
                      <p:cNvPr id="22" name="Object 21" descr="double integral of start expression G of x and y and z d sigma end expression over the surface S, = limit of start expression sum of start expression G of x sub k, y sub k, and z sub x, d sigma sub k end expression from k = 1 to n end expression as n approaches infinity. ">
                        <a:extLst>
                          <a:ext uri="{FF2B5EF4-FFF2-40B4-BE49-F238E27FC236}">
                            <a16:creationId xmlns:a16="http://schemas.microsoft.com/office/drawing/2014/main" id="{39A5FD65-EB6D-4674-9457-53B4D07FF75A}"/>
                          </a:ext>
                        </a:extLst>
                      </p:cNvPr>
                      <p:cNvPicPr/>
                      <p:nvPr/>
                    </p:nvPicPr>
                    <p:blipFill>
                      <a:blip r:embed="rId4"/>
                      <a:stretch>
                        <a:fillRect/>
                      </a:stretch>
                    </p:blipFill>
                    <p:spPr>
                      <a:xfrm>
                        <a:off x="990600" y="2289629"/>
                        <a:ext cx="7485062" cy="1136650"/>
                      </a:xfrm>
                      <a:prstGeom prst="rect">
                        <a:avLst/>
                      </a:prstGeom>
                    </p:spPr>
                  </p:pic>
                </p:oleObj>
              </mc:Fallback>
            </mc:AlternateContent>
          </a:graphicData>
        </a:graphic>
      </p:graphicFrame>
    </p:spTree>
    <p:extLst>
      <p:ext uri="{BB962C8B-B14F-4D97-AF65-F5344CB8AC3E}">
        <p14:creationId xmlns:p14="http://schemas.microsoft.com/office/powerpoint/2010/main" val="23615586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(3 of 8)</a:t>
            </a:r>
            <a:endParaRPr lang="en-IN" sz="2000" dirty="0">
              <a:solidFill>
                <a:schemeClr val="bg2"/>
              </a:solidFill>
            </a:endParaRPr>
          </a:p>
        </p:txBody>
      </p:sp>
      <p:sp>
        <p:nvSpPr>
          <p:cNvPr id="7" name="Content Placeholder 6"/>
          <p:cNvSpPr>
            <a:spLocks noGrp="1"/>
          </p:cNvSpPr>
          <p:nvPr>
            <p:ph idx="4294967295"/>
          </p:nvPr>
        </p:nvSpPr>
        <p:spPr>
          <a:xfrm>
            <a:off x="457200" y="1600201"/>
            <a:ext cx="8229600" cy="439200"/>
          </a:xfrm>
        </p:spPr>
        <p:txBody>
          <a:bodyPr/>
          <a:lstStyle/>
          <a:p>
            <a:pPr marL="0" indent="0">
              <a:buNone/>
            </a:pPr>
            <a:r>
              <a:rPr lang="en-IN" sz="2400" b="1" dirty="0"/>
              <a:t>Example:</a:t>
            </a:r>
            <a:r>
              <a:rPr lang="en-IN" sz="2400" dirty="0"/>
              <a:t> A fluid of constant density rotates around</a:t>
            </a:r>
          </a:p>
        </p:txBody>
      </p:sp>
      <p:sp>
        <p:nvSpPr>
          <p:cNvPr id="11" name="Content Placeholder 10"/>
          <p:cNvSpPr>
            <a:spLocks noGrp="1"/>
          </p:cNvSpPr>
          <p:nvPr>
            <p:ph idx="4294967295"/>
          </p:nvPr>
        </p:nvSpPr>
        <p:spPr>
          <a:xfrm>
            <a:off x="457200" y="2124562"/>
            <a:ext cx="3429000" cy="439948"/>
          </a:xfrm>
        </p:spPr>
        <p:txBody>
          <a:bodyPr/>
          <a:lstStyle/>
          <a:p>
            <a:pPr marL="0" indent="0">
              <a:buNone/>
            </a:pPr>
            <a:r>
              <a:rPr lang="en-IN" sz="2400" dirty="0"/>
              <a:t>the </a:t>
            </a:r>
            <a:r>
              <a:rPr lang="en-IN" sz="2400" i="1" dirty="0"/>
              <a:t>z</a:t>
            </a:r>
            <a:r>
              <a:rPr lang="en-IN" sz="2400" dirty="0"/>
              <a:t>-axis with velocity</a:t>
            </a:r>
          </a:p>
        </p:txBody>
      </p:sp>
      <p:graphicFrame>
        <p:nvGraphicFramePr>
          <p:cNvPr id="14" name="Object 13" descr="F = omega left parenthesis negative y i + x j right parenthesis,">
            <a:extLst>
              <a:ext uri="{FF2B5EF4-FFF2-40B4-BE49-F238E27FC236}">
                <a16:creationId xmlns:a16="http://schemas.microsoft.com/office/drawing/2014/main" id="{A8434FF3-4E87-4970-A857-A56EA27223DB}"/>
              </a:ext>
            </a:extLst>
          </p:cNvPr>
          <p:cNvGraphicFramePr>
            <a:graphicFrameLocks noChangeAspect="1"/>
          </p:cNvGraphicFramePr>
          <p:nvPr/>
        </p:nvGraphicFramePr>
        <p:xfrm>
          <a:off x="4114800" y="2162175"/>
          <a:ext cx="1900238" cy="376238"/>
        </p:xfrm>
        <a:graphic>
          <a:graphicData uri="http://schemas.openxmlformats.org/presentationml/2006/ole">
            <mc:AlternateContent xmlns:mc="http://schemas.openxmlformats.org/markup-compatibility/2006">
              <mc:Choice xmlns:v="urn:schemas-microsoft-com:vml" Requires="v">
                <p:oleObj spid="_x0000_s2019360" name="Equation" r:id="rId3" imgW="2057400" imgH="406080" progId="Equation.DSMT4">
                  <p:embed/>
                </p:oleObj>
              </mc:Choice>
              <mc:Fallback>
                <p:oleObj name="Equation" r:id="rId3" imgW="2057400" imgH="406080" progId="Equation.DSMT4">
                  <p:embed/>
                  <p:pic>
                    <p:nvPicPr>
                      <p:cNvPr id="14" name="Object 13" descr="F = omega left parenthesis negative y i + x j right parenthesis,">
                        <a:extLst>
                          <a:ext uri="{FF2B5EF4-FFF2-40B4-BE49-F238E27FC236}">
                            <a16:creationId xmlns:a16="http://schemas.microsoft.com/office/drawing/2014/main" id="{A8434FF3-4E87-4970-A857-A56EA27223DB}"/>
                          </a:ext>
                        </a:extLst>
                      </p:cNvPr>
                      <p:cNvPicPr/>
                      <p:nvPr/>
                    </p:nvPicPr>
                    <p:blipFill>
                      <a:blip r:embed="rId4"/>
                      <a:stretch>
                        <a:fillRect/>
                      </a:stretch>
                    </p:blipFill>
                    <p:spPr>
                      <a:xfrm>
                        <a:off x="4114800" y="2162175"/>
                        <a:ext cx="1900238" cy="376238"/>
                      </a:xfrm>
                      <a:prstGeom prst="rect">
                        <a:avLst/>
                      </a:prstGeom>
                    </p:spPr>
                  </p:pic>
                </p:oleObj>
              </mc:Fallback>
            </mc:AlternateContent>
          </a:graphicData>
        </a:graphic>
      </p:graphicFrame>
      <p:sp>
        <p:nvSpPr>
          <p:cNvPr id="9" name="Content Placeholder 8"/>
          <p:cNvSpPr>
            <a:spLocks noGrp="1"/>
          </p:cNvSpPr>
          <p:nvPr>
            <p:ph idx="4294967295"/>
          </p:nvPr>
        </p:nvSpPr>
        <p:spPr>
          <a:xfrm>
            <a:off x="6320972" y="2111163"/>
            <a:ext cx="1066800" cy="471714"/>
          </a:xfrm>
        </p:spPr>
        <p:txBody>
          <a:bodyPr/>
          <a:lstStyle/>
          <a:p>
            <a:pPr marL="0" indent="0">
              <a:buNone/>
            </a:pPr>
            <a:r>
              <a:rPr lang="en-IN" sz="2400" dirty="0"/>
              <a:t>where</a:t>
            </a:r>
          </a:p>
        </p:txBody>
      </p:sp>
      <p:graphicFrame>
        <p:nvGraphicFramePr>
          <p:cNvPr id="13" name="Object 12" descr="omega"/>
          <p:cNvGraphicFramePr>
            <a:graphicFrameLocks noChangeAspect="1"/>
          </p:cNvGraphicFramePr>
          <p:nvPr/>
        </p:nvGraphicFramePr>
        <p:xfrm>
          <a:off x="7562850" y="2244725"/>
          <a:ext cx="292100" cy="246063"/>
        </p:xfrm>
        <a:graphic>
          <a:graphicData uri="http://schemas.openxmlformats.org/presentationml/2006/ole">
            <mc:AlternateContent xmlns:mc="http://schemas.openxmlformats.org/markup-compatibility/2006">
              <mc:Choice xmlns:v="urn:schemas-microsoft-com:vml" Requires="v">
                <p:oleObj spid="_x0000_s2019361" name="Equation" r:id="rId5" imgW="241200" imgH="203040" progId="Equation.DSMT4">
                  <p:embed/>
                </p:oleObj>
              </mc:Choice>
              <mc:Fallback>
                <p:oleObj name="Equation" r:id="rId5" imgW="241200" imgH="203040" progId="Equation.DSMT4">
                  <p:embed/>
                  <p:pic>
                    <p:nvPicPr>
                      <p:cNvPr id="13" name="Object 12" descr="omega"/>
                      <p:cNvPicPr/>
                      <p:nvPr/>
                    </p:nvPicPr>
                    <p:blipFill>
                      <a:blip r:embed="rId6"/>
                      <a:stretch>
                        <a:fillRect/>
                      </a:stretch>
                    </p:blipFill>
                    <p:spPr>
                      <a:xfrm>
                        <a:off x="7562850" y="2244725"/>
                        <a:ext cx="292100" cy="246063"/>
                      </a:xfrm>
                      <a:prstGeom prst="rect">
                        <a:avLst/>
                      </a:prstGeom>
                    </p:spPr>
                  </p:pic>
                </p:oleObj>
              </mc:Fallback>
            </mc:AlternateContent>
          </a:graphicData>
        </a:graphic>
      </p:graphicFrame>
      <p:sp>
        <p:nvSpPr>
          <p:cNvPr id="12" name="Content Placeholder 11"/>
          <p:cNvSpPr>
            <a:spLocks noGrp="1"/>
          </p:cNvSpPr>
          <p:nvPr>
            <p:ph idx="4294967295"/>
          </p:nvPr>
        </p:nvSpPr>
        <p:spPr>
          <a:xfrm>
            <a:off x="457200" y="2637972"/>
            <a:ext cx="8229600" cy="435734"/>
          </a:xfrm>
        </p:spPr>
        <p:txBody>
          <a:bodyPr/>
          <a:lstStyle/>
          <a:p>
            <a:pPr marL="0" indent="0">
              <a:buNone/>
            </a:pPr>
            <a:r>
              <a:rPr lang="en-IN" sz="2400" dirty="0"/>
              <a:t>is a positive constant called the angular velocity of the</a:t>
            </a:r>
          </a:p>
        </p:txBody>
      </p:sp>
      <p:sp>
        <p:nvSpPr>
          <p:cNvPr id="15" name="Content Placeholder 14"/>
          <p:cNvSpPr>
            <a:spLocks noGrp="1"/>
          </p:cNvSpPr>
          <p:nvPr>
            <p:ph idx="4294967295"/>
          </p:nvPr>
        </p:nvSpPr>
        <p:spPr>
          <a:xfrm>
            <a:off x="457200" y="3121462"/>
            <a:ext cx="1981200" cy="383738"/>
          </a:xfrm>
        </p:spPr>
        <p:txBody>
          <a:bodyPr/>
          <a:lstStyle/>
          <a:p>
            <a:pPr marL="0" indent="0">
              <a:buNone/>
            </a:pPr>
            <a:r>
              <a:rPr lang="en-IN" sz="2400" dirty="0"/>
              <a:t>rotation. Find</a:t>
            </a:r>
          </a:p>
        </p:txBody>
      </p:sp>
      <p:graphicFrame>
        <p:nvGraphicFramePr>
          <p:cNvPr id="18" name="Object 17" descr="nabla times F">
            <a:extLst>
              <a:ext uri="{FF2B5EF4-FFF2-40B4-BE49-F238E27FC236}">
                <a16:creationId xmlns:a16="http://schemas.microsoft.com/office/drawing/2014/main" id="{55B58DD7-0C7B-4E44-9C38-F78C71F81427}"/>
              </a:ext>
            </a:extLst>
          </p:cNvPr>
          <p:cNvGraphicFramePr>
            <a:graphicFrameLocks noChangeAspect="1"/>
          </p:cNvGraphicFramePr>
          <p:nvPr/>
        </p:nvGraphicFramePr>
        <p:xfrm>
          <a:off x="2514600" y="3203575"/>
          <a:ext cx="646113" cy="263525"/>
        </p:xfrm>
        <a:graphic>
          <a:graphicData uri="http://schemas.openxmlformats.org/presentationml/2006/ole">
            <mc:AlternateContent xmlns:mc="http://schemas.openxmlformats.org/markup-compatibility/2006">
              <mc:Choice xmlns:v="urn:schemas-microsoft-com:vml" Requires="v">
                <p:oleObj spid="_x0000_s2019362" name="Equation" r:id="rId7" imgW="685800" imgH="279360" progId="Equation.DSMT4">
                  <p:embed/>
                </p:oleObj>
              </mc:Choice>
              <mc:Fallback>
                <p:oleObj name="Equation" r:id="rId7" imgW="685800" imgH="279360" progId="Equation.DSMT4">
                  <p:embed/>
                  <p:pic>
                    <p:nvPicPr>
                      <p:cNvPr id="18" name="Object 17" descr="nabla times F">
                        <a:extLst>
                          <a:ext uri="{FF2B5EF4-FFF2-40B4-BE49-F238E27FC236}">
                            <a16:creationId xmlns:a16="http://schemas.microsoft.com/office/drawing/2014/main" id="{55B58DD7-0C7B-4E44-9C38-F78C71F81427}"/>
                          </a:ext>
                        </a:extLst>
                      </p:cNvPr>
                      <p:cNvPicPr/>
                      <p:nvPr/>
                    </p:nvPicPr>
                    <p:blipFill>
                      <a:blip r:embed="rId8"/>
                      <a:stretch>
                        <a:fillRect/>
                      </a:stretch>
                    </p:blipFill>
                    <p:spPr>
                      <a:xfrm>
                        <a:off x="2514600" y="3203575"/>
                        <a:ext cx="646113" cy="263525"/>
                      </a:xfrm>
                      <a:prstGeom prst="rect">
                        <a:avLst/>
                      </a:prstGeom>
                    </p:spPr>
                  </p:pic>
                </p:oleObj>
              </mc:Fallback>
            </mc:AlternateContent>
          </a:graphicData>
        </a:graphic>
      </p:graphicFrame>
      <p:sp>
        <p:nvSpPr>
          <p:cNvPr id="17" name="Content Placeholder 16"/>
          <p:cNvSpPr>
            <a:spLocks noGrp="1"/>
          </p:cNvSpPr>
          <p:nvPr>
            <p:ph idx="4294967295"/>
          </p:nvPr>
        </p:nvSpPr>
        <p:spPr>
          <a:xfrm>
            <a:off x="3276600" y="3141310"/>
            <a:ext cx="5105400" cy="457200"/>
          </a:xfrm>
        </p:spPr>
        <p:txBody>
          <a:bodyPr/>
          <a:lstStyle/>
          <a:p>
            <a:pPr marL="0" indent="0">
              <a:buNone/>
            </a:pPr>
            <a:r>
              <a:rPr lang="en-IN" sz="2400" dirty="0"/>
              <a:t>and relate it to the circulation density.</a:t>
            </a:r>
          </a:p>
        </p:txBody>
      </p:sp>
      <p:sp>
        <p:nvSpPr>
          <p:cNvPr id="20" name="Content Placeholder 19"/>
          <p:cNvSpPr>
            <a:spLocks noGrp="1"/>
          </p:cNvSpPr>
          <p:nvPr>
            <p:ph idx="4294967295"/>
          </p:nvPr>
        </p:nvSpPr>
        <p:spPr>
          <a:xfrm>
            <a:off x="457200" y="3817798"/>
            <a:ext cx="2209800" cy="445771"/>
          </a:xfrm>
        </p:spPr>
        <p:txBody>
          <a:bodyPr/>
          <a:lstStyle/>
          <a:p>
            <a:pPr marL="0" indent="0">
              <a:buNone/>
            </a:pPr>
            <a:r>
              <a:rPr lang="en-IN" sz="2400" b="1" dirty="0"/>
              <a:t>Solution:</a:t>
            </a:r>
            <a:r>
              <a:rPr lang="en-IN" sz="2400" dirty="0"/>
              <a:t> With</a:t>
            </a:r>
          </a:p>
        </p:txBody>
      </p:sp>
      <p:graphicFrame>
        <p:nvGraphicFramePr>
          <p:cNvPr id="23" name="Object 22" descr="F = negative omega y i + omega x j,">
            <a:extLst>
              <a:ext uri="{FF2B5EF4-FFF2-40B4-BE49-F238E27FC236}">
                <a16:creationId xmlns:a16="http://schemas.microsoft.com/office/drawing/2014/main" id="{A42B06A4-42EC-49C1-A65B-54F8397E4750}"/>
              </a:ext>
            </a:extLst>
          </p:cNvPr>
          <p:cNvGraphicFramePr>
            <a:graphicFrameLocks noChangeAspect="1"/>
          </p:cNvGraphicFramePr>
          <p:nvPr/>
        </p:nvGraphicFramePr>
        <p:xfrm>
          <a:off x="2819400" y="3883025"/>
          <a:ext cx="1778000" cy="312738"/>
        </p:xfrm>
        <a:graphic>
          <a:graphicData uri="http://schemas.openxmlformats.org/presentationml/2006/ole">
            <mc:AlternateContent xmlns:mc="http://schemas.openxmlformats.org/markup-compatibility/2006">
              <mc:Choice xmlns:v="urn:schemas-microsoft-com:vml" Requires="v">
                <p:oleObj spid="_x0000_s2019363" name="Equation" r:id="rId9" imgW="1955520" imgH="342720" progId="Equation.DSMT4">
                  <p:embed/>
                </p:oleObj>
              </mc:Choice>
              <mc:Fallback>
                <p:oleObj name="Equation" r:id="rId9" imgW="1955520" imgH="342720" progId="Equation.DSMT4">
                  <p:embed/>
                  <p:pic>
                    <p:nvPicPr>
                      <p:cNvPr id="23" name="Object 22" descr="F = negative omega y i + omega x j,">
                        <a:extLst>
                          <a:ext uri="{FF2B5EF4-FFF2-40B4-BE49-F238E27FC236}">
                            <a16:creationId xmlns:a16="http://schemas.microsoft.com/office/drawing/2014/main" id="{A42B06A4-42EC-49C1-A65B-54F8397E4750}"/>
                          </a:ext>
                        </a:extLst>
                      </p:cNvPr>
                      <p:cNvPicPr/>
                      <p:nvPr/>
                    </p:nvPicPr>
                    <p:blipFill>
                      <a:blip r:embed="rId10"/>
                      <a:stretch>
                        <a:fillRect/>
                      </a:stretch>
                    </p:blipFill>
                    <p:spPr>
                      <a:xfrm>
                        <a:off x="2819400" y="3883025"/>
                        <a:ext cx="1778000" cy="312738"/>
                      </a:xfrm>
                      <a:prstGeom prst="rect">
                        <a:avLst/>
                      </a:prstGeom>
                    </p:spPr>
                  </p:pic>
                </p:oleObj>
              </mc:Fallback>
            </mc:AlternateContent>
          </a:graphicData>
        </a:graphic>
      </p:graphicFrame>
      <p:sp>
        <p:nvSpPr>
          <p:cNvPr id="25" name="Content Placeholder 24"/>
          <p:cNvSpPr>
            <a:spLocks noGrp="1"/>
          </p:cNvSpPr>
          <p:nvPr>
            <p:ph idx="4294967295"/>
          </p:nvPr>
        </p:nvSpPr>
        <p:spPr>
          <a:xfrm>
            <a:off x="4800600" y="3803284"/>
            <a:ext cx="2438400" cy="445863"/>
          </a:xfrm>
        </p:spPr>
        <p:txBody>
          <a:bodyPr/>
          <a:lstStyle/>
          <a:p>
            <a:pPr marL="0" indent="0">
              <a:buNone/>
            </a:pPr>
            <a:r>
              <a:rPr lang="en-IN" sz="2400" dirty="0"/>
              <a:t>we find the curl</a:t>
            </a:r>
          </a:p>
        </p:txBody>
      </p:sp>
      <p:graphicFrame>
        <p:nvGraphicFramePr>
          <p:cNvPr id="26" name="Object 25" descr="nabla times F = left parenthesis start fraction partial derivative of P over partial derivative of y end fraction minus start fraction partial derivative of N over partial derivative of z end fraction right parenthesis, i + left parenthesis start fraction partial derivative of M over partial derivative of z end fraction minus start fraction partial derivative of P over partial derivative of x end fraction right parenthesis, j + left parenthesis start fraction partial derivative of N over partial derivative of x end fraction minus start fraction partial derivative of M over partial derivative of y end fraction right parenthesis, k">
            <a:extLst>
              <a:ext uri="{FF2B5EF4-FFF2-40B4-BE49-F238E27FC236}">
                <a16:creationId xmlns:a16="http://schemas.microsoft.com/office/drawing/2014/main" id="{335500C0-BA03-4E6F-84B0-9183D7C13D7B}"/>
              </a:ext>
            </a:extLst>
          </p:cNvPr>
          <p:cNvGraphicFramePr>
            <a:graphicFrameLocks noChangeAspect="1"/>
          </p:cNvGraphicFramePr>
          <p:nvPr/>
        </p:nvGraphicFramePr>
        <p:xfrm>
          <a:off x="2057400" y="4625975"/>
          <a:ext cx="5499100" cy="744538"/>
        </p:xfrm>
        <a:graphic>
          <a:graphicData uri="http://schemas.openxmlformats.org/presentationml/2006/ole">
            <mc:AlternateContent xmlns:mc="http://schemas.openxmlformats.org/markup-compatibility/2006">
              <mc:Choice xmlns:v="urn:schemas-microsoft-com:vml" Requires="v">
                <p:oleObj spid="_x0000_s2019364" name="Equation" r:id="rId11" imgW="6197400" imgH="838080" progId="Equation.DSMT4">
                  <p:embed/>
                </p:oleObj>
              </mc:Choice>
              <mc:Fallback>
                <p:oleObj name="Equation" r:id="rId11" imgW="6197400" imgH="838080" progId="Equation.DSMT4">
                  <p:embed/>
                  <p:pic>
                    <p:nvPicPr>
                      <p:cNvPr id="26" name="Object 25" descr="nabla times F = left parenthesis start fraction partial derivative of P over partial derivative of y end fraction minus start fraction partial derivative of N over partial derivative of z end fraction right parenthesis, i + left parenthesis start fraction partial derivative of M over partial derivative of z end fraction minus start fraction partial derivative of P over partial derivative of x end fraction right parenthesis, j + left parenthesis start fraction partial derivative of N over partial derivative of x end fraction minus start fraction partial derivative of M over partial derivative of y end fraction right parenthesis, k">
                        <a:extLst>
                          <a:ext uri="{FF2B5EF4-FFF2-40B4-BE49-F238E27FC236}">
                            <a16:creationId xmlns:a16="http://schemas.microsoft.com/office/drawing/2014/main" id="{335500C0-BA03-4E6F-84B0-9183D7C13D7B}"/>
                          </a:ext>
                        </a:extLst>
                      </p:cNvPr>
                      <p:cNvPicPr/>
                      <p:nvPr/>
                    </p:nvPicPr>
                    <p:blipFill>
                      <a:blip r:embed="rId12"/>
                      <a:stretch>
                        <a:fillRect/>
                      </a:stretch>
                    </p:blipFill>
                    <p:spPr>
                      <a:xfrm>
                        <a:off x="2057400" y="4625975"/>
                        <a:ext cx="5499100" cy="744538"/>
                      </a:xfrm>
                      <a:prstGeom prst="rect">
                        <a:avLst/>
                      </a:prstGeom>
                    </p:spPr>
                  </p:pic>
                </p:oleObj>
              </mc:Fallback>
            </mc:AlternateContent>
          </a:graphicData>
        </a:graphic>
      </p:graphicFrame>
      <p:graphicFrame>
        <p:nvGraphicFramePr>
          <p:cNvPr id="27" name="Object 26" descr="equals left parenthesis 0 minus 0 right parenthesis, i + left parenthesis 0 minus 0 right parenthesis, j + left parenthesis omega minus left parenthesis negative omega right parenthesis right parenthesis, k = 2 omega k,">
            <a:extLst>
              <a:ext uri="{FF2B5EF4-FFF2-40B4-BE49-F238E27FC236}">
                <a16:creationId xmlns:a16="http://schemas.microsoft.com/office/drawing/2014/main" id="{DCB520EE-61D6-4DCD-BFFD-91BD9CB0BC8B}"/>
              </a:ext>
            </a:extLst>
          </p:cNvPr>
          <p:cNvGraphicFramePr>
            <a:graphicFrameLocks noChangeAspect="1"/>
          </p:cNvGraphicFramePr>
          <p:nvPr/>
        </p:nvGraphicFramePr>
        <p:xfrm>
          <a:off x="2738438" y="5745163"/>
          <a:ext cx="4419600" cy="371475"/>
        </p:xfrm>
        <a:graphic>
          <a:graphicData uri="http://schemas.openxmlformats.org/presentationml/2006/ole">
            <mc:AlternateContent xmlns:mc="http://schemas.openxmlformats.org/markup-compatibility/2006">
              <mc:Choice xmlns:v="urn:schemas-microsoft-com:vml" Requires="v">
                <p:oleObj spid="_x0000_s2019365" name="Equation" r:id="rId13" imgW="5130720" imgH="431640" progId="Equation.DSMT4">
                  <p:embed/>
                </p:oleObj>
              </mc:Choice>
              <mc:Fallback>
                <p:oleObj name="Equation" r:id="rId13" imgW="5130720" imgH="431640" progId="Equation.DSMT4">
                  <p:embed/>
                  <p:pic>
                    <p:nvPicPr>
                      <p:cNvPr id="27" name="Object 26" descr="equals left parenthesis 0 minus 0 right parenthesis, i + left parenthesis 0 minus 0 right parenthesis, j + left parenthesis omega minus left parenthesis negative omega right parenthesis right parenthesis, k = 2 omega k,">
                        <a:extLst>
                          <a:ext uri="{FF2B5EF4-FFF2-40B4-BE49-F238E27FC236}">
                            <a16:creationId xmlns:a16="http://schemas.microsoft.com/office/drawing/2014/main" id="{DCB520EE-61D6-4DCD-BFFD-91BD9CB0BC8B}"/>
                          </a:ext>
                        </a:extLst>
                      </p:cNvPr>
                      <p:cNvPicPr/>
                      <p:nvPr/>
                    </p:nvPicPr>
                    <p:blipFill>
                      <a:blip r:embed="rId14"/>
                      <a:stretch>
                        <a:fillRect/>
                      </a:stretch>
                    </p:blipFill>
                    <p:spPr>
                      <a:xfrm>
                        <a:off x="2738438" y="5745163"/>
                        <a:ext cx="4419600" cy="371475"/>
                      </a:xfrm>
                      <a:prstGeom prst="rect">
                        <a:avLst/>
                      </a:prstGeom>
                    </p:spPr>
                  </p:pic>
                </p:oleObj>
              </mc:Fallback>
            </mc:AlternateContent>
          </a:graphicData>
        </a:graphic>
      </p:graphicFrame>
    </p:spTree>
    <p:extLst>
      <p:ext uri="{BB962C8B-B14F-4D97-AF65-F5344CB8AC3E}">
        <p14:creationId xmlns:p14="http://schemas.microsoft.com/office/powerpoint/2010/main" val="6470489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(4 of 8)</a:t>
            </a:r>
            <a:endParaRPr lang="en-IN" sz="2000" dirty="0">
              <a:solidFill>
                <a:schemeClr val="bg2"/>
              </a:solidFill>
            </a:endParaRPr>
          </a:p>
        </p:txBody>
      </p:sp>
      <p:sp>
        <p:nvSpPr>
          <p:cNvPr id="7" name="Content Placeholder 6"/>
          <p:cNvSpPr>
            <a:spLocks noGrp="1"/>
          </p:cNvSpPr>
          <p:nvPr>
            <p:ph idx="4294967295"/>
          </p:nvPr>
        </p:nvSpPr>
        <p:spPr>
          <a:xfrm>
            <a:off x="457200" y="1600201"/>
            <a:ext cx="3657600" cy="439200"/>
          </a:xfrm>
        </p:spPr>
        <p:txBody>
          <a:bodyPr/>
          <a:lstStyle/>
          <a:p>
            <a:pPr marL="0" indent="0">
              <a:buNone/>
            </a:pPr>
            <a:r>
              <a:rPr lang="en-US" sz="2600" b="1" dirty="0"/>
              <a:t>Solution (concluded):</a:t>
            </a:r>
          </a:p>
        </p:txBody>
      </p:sp>
      <p:sp>
        <p:nvSpPr>
          <p:cNvPr id="11" name="Content Placeholder 10"/>
          <p:cNvSpPr>
            <a:spLocks noGrp="1"/>
          </p:cNvSpPr>
          <p:nvPr>
            <p:ph idx="4294967295"/>
          </p:nvPr>
        </p:nvSpPr>
        <p:spPr>
          <a:xfrm>
            <a:off x="457200" y="2124562"/>
            <a:ext cx="2140857" cy="439948"/>
          </a:xfrm>
        </p:spPr>
        <p:txBody>
          <a:bodyPr/>
          <a:lstStyle/>
          <a:p>
            <a:pPr marL="0" indent="0">
              <a:buNone/>
            </a:pPr>
            <a:r>
              <a:rPr lang="en-IN" sz="2600" dirty="0"/>
              <a:t>and therefore</a:t>
            </a:r>
          </a:p>
        </p:txBody>
      </p:sp>
      <p:graphicFrame>
        <p:nvGraphicFramePr>
          <p:cNvPr id="19" name="Object 18" descr="left parenthesis nabla times F right parenthesis times k = 2 omega.">
            <a:extLst>
              <a:ext uri="{FF2B5EF4-FFF2-40B4-BE49-F238E27FC236}">
                <a16:creationId xmlns:a16="http://schemas.microsoft.com/office/drawing/2014/main" id="{D65B36CD-32A0-40BB-895C-1895334770AA}"/>
              </a:ext>
            </a:extLst>
          </p:cNvPr>
          <p:cNvGraphicFramePr>
            <a:graphicFrameLocks noChangeAspect="1"/>
          </p:cNvGraphicFramePr>
          <p:nvPr/>
        </p:nvGraphicFramePr>
        <p:xfrm>
          <a:off x="2685141" y="2154349"/>
          <a:ext cx="1979612" cy="393700"/>
        </p:xfrm>
        <a:graphic>
          <a:graphicData uri="http://schemas.openxmlformats.org/presentationml/2006/ole">
            <mc:AlternateContent xmlns:mc="http://schemas.openxmlformats.org/markup-compatibility/2006">
              <mc:Choice xmlns:v="urn:schemas-microsoft-com:vml" Requires="v">
                <p:oleObj spid="_x0000_s2020389" name="Equation" r:id="rId3" imgW="2298600" imgH="457200" progId="Equation.DSMT4">
                  <p:embed/>
                </p:oleObj>
              </mc:Choice>
              <mc:Fallback>
                <p:oleObj name="Equation" r:id="rId3" imgW="2298600" imgH="457200" progId="Equation.DSMT4">
                  <p:embed/>
                  <p:pic>
                    <p:nvPicPr>
                      <p:cNvPr id="19" name="Object 18" descr="left parenthesis nabla times F right parenthesis times k = 2 omega.">
                        <a:extLst>
                          <a:ext uri="{FF2B5EF4-FFF2-40B4-BE49-F238E27FC236}">
                            <a16:creationId xmlns:a16="http://schemas.microsoft.com/office/drawing/2014/main" id="{D65B36CD-32A0-40BB-895C-1895334770AA}"/>
                          </a:ext>
                        </a:extLst>
                      </p:cNvPr>
                      <p:cNvPicPr/>
                      <p:nvPr/>
                    </p:nvPicPr>
                    <p:blipFill>
                      <a:blip r:embed="rId4"/>
                      <a:stretch>
                        <a:fillRect/>
                      </a:stretch>
                    </p:blipFill>
                    <p:spPr>
                      <a:xfrm>
                        <a:off x="2685141" y="2154349"/>
                        <a:ext cx="1979612" cy="393700"/>
                      </a:xfrm>
                      <a:prstGeom prst="rect">
                        <a:avLst/>
                      </a:prstGeom>
                    </p:spPr>
                  </p:pic>
                </p:oleObj>
              </mc:Fallback>
            </mc:AlternateContent>
          </a:graphicData>
        </a:graphic>
      </p:graphicFrame>
      <p:sp>
        <p:nvSpPr>
          <p:cNvPr id="9" name="Content Placeholder 8"/>
          <p:cNvSpPr>
            <a:spLocks noGrp="1"/>
          </p:cNvSpPr>
          <p:nvPr>
            <p:ph idx="4294967295"/>
          </p:nvPr>
        </p:nvSpPr>
        <p:spPr>
          <a:xfrm>
            <a:off x="4858204" y="2103683"/>
            <a:ext cx="3864882" cy="471714"/>
          </a:xfrm>
        </p:spPr>
        <p:txBody>
          <a:bodyPr/>
          <a:lstStyle/>
          <a:p>
            <a:pPr marL="0" indent="0">
              <a:buNone/>
            </a:pPr>
            <a:r>
              <a:rPr lang="en-IN" sz="2600" dirty="0"/>
              <a:t>By Stokes’ Theorem, the</a:t>
            </a:r>
          </a:p>
        </p:txBody>
      </p:sp>
      <p:sp>
        <p:nvSpPr>
          <p:cNvPr id="12" name="Content Placeholder 11"/>
          <p:cNvSpPr>
            <a:spLocks noGrp="1"/>
          </p:cNvSpPr>
          <p:nvPr>
            <p:ph idx="4294967295"/>
          </p:nvPr>
        </p:nvSpPr>
        <p:spPr>
          <a:xfrm>
            <a:off x="457200" y="2637971"/>
            <a:ext cx="8229600" cy="439057"/>
          </a:xfrm>
        </p:spPr>
        <p:txBody>
          <a:bodyPr/>
          <a:lstStyle/>
          <a:p>
            <a:pPr marL="0" indent="0">
              <a:buNone/>
            </a:pPr>
            <a:r>
              <a:rPr lang="en-IN" sz="2600" dirty="0"/>
              <a:t>circulation of </a:t>
            </a:r>
            <a:r>
              <a:rPr lang="en-IN" sz="2600" b="1" dirty="0"/>
              <a:t>F </a:t>
            </a:r>
            <a:r>
              <a:rPr lang="en-IN" sz="2600" dirty="0"/>
              <a:t>around a circle </a:t>
            </a:r>
            <a:r>
              <a:rPr lang="en-IN" sz="2600" i="1" dirty="0"/>
              <a:t>C </a:t>
            </a:r>
            <a:r>
              <a:rPr lang="en-IN" sz="2600" dirty="0"/>
              <a:t>of radius </a:t>
            </a:r>
            <a:r>
              <a:rPr lang="el-GR" sz="2600" i="1" dirty="0"/>
              <a:t>ρ</a:t>
            </a:r>
            <a:r>
              <a:rPr lang="en-IN" sz="2600" dirty="0"/>
              <a:t> bounding a</a:t>
            </a:r>
          </a:p>
        </p:txBody>
      </p:sp>
      <p:sp>
        <p:nvSpPr>
          <p:cNvPr id="15" name="Content Placeholder 14"/>
          <p:cNvSpPr>
            <a:spLocks noGrp="1"/>
          </p:cNvSpPr>
          <p:nvPr>
            <p:ph idx="4294967295"/>
          </p:nvPr>
        </p:nvSpPr>
        <p:spPr>
          <a:xfrm>
            <a:off x="457200" y="3121462"/>
            <a:ext cx="4038600" cy="457200"/>
          </a:xfrm>
        </p:spPr>
        <p:txBody>
          <a:bodyPr/>
          <a:lstStyle/>
          <a:p>
            <a:pPr marL="0" indent="0">
              <a:buNone/>
            </a:pPr>
            <a:r>
              <a:rPr lang="en-IN" sz="2600" dirty="0"/>
              <a:t>disk </a:t>
            </a:r>
            <a:r>
              <a:rPr lang="en-IN" sz="2600" i="1" dirty="0"/>
              <a:t>S </a:t>
            </a:r>
            <a:r>
              <a:rPr lang="en-IN" sz="2600" dirty="0"/>
              <a:t>in a plane normal to</a:t>
            </a:r>
          </a:p>
        </p:txBody>
      </p:sp>
      <p:graphicFrame>
        <p:nvGraphicFramePr>
          <p:cNvPr id="18" name="Object 17" descr="nabla times F,">
            <a:extLst>
              <a:ext uri="{FF2B5EF4-FFF2-40B4-BE49-F238E27FC236}">
                <a16:creationId xmlns:a16="http://schemas.microsoft.com/office/drawing/2014/main" id="{55B58DD7-0C7B-4E44-9C38-F78C71F81427}"/>
              </a:ext>
            </a:extLst>
          </p:cNvPr>
          <p:cNvGraphicFramePr>
            <a:graphicFrameLocks noChangeAspect="1"/>
          </p:cNvGraphicFramePr>
          <p:nvPr/>
        </p:nvGraphicFramePr>
        <p:xfrm>
          <a:off x="4557713" y="3208338"/>
          <a:ext cx="838200" cy="334962"/>
        </p:xfrm>
        <a:graphic>
          <a:graphicData uri="http://schemas.openxmlformats.org/presentationml/2006/ole">
            <mc:AlternateContent xmlns:mc="http://schemas.openxmlformats.org/markup-compatibility/2006">
              <mc:Choice xmlns:v="urn:schemas-microsoft-com:vml" Requires="v">
                <p:oleObj spid="_x0000_s2020390" name="Equation" r:id="rId5" imgW="888840" imgH="355320" progId="Equation.DSMT4">
                  <p:embed/>
                </p:oleObj>
              </mc:Choice>
              <mc:Fallback>
                <p:oleObj name="Equation" r:id="rId5" imgW="888840" imgH="355320" progId="Equation.DSMT4">
                  <p:embed/>
                  <p:pic>
                    <p:nvPicPr>
                      <p:cNvPr id="18" name="Object 17" descr="nabla times F,">
                        <a:extLst>
                          <a:ext uri="{FF2B5EF4-FFF2-40B4-BE49-F238E27FC236}">
                            <a16:creationId xmlns:a16="http://schemas.microsoft.com/office/drawing/2014/main" id="{55B58DD7-0C7B-4E44-9C38-F78C71F81427}"/>
                          </a:ext>
                        </a:extLst>
                      </p:cNvPr>
                      <p:cNvPicPr/>
                      <p:nvPr/>
                    </p:nvPicPr>
                    <p:blipFill>
                      <a:blip r:embed="rId6"/>
                      <a:stretch>
                        <a:fillRect/>
                      </a:stretch>
                    </p:blipFill>
                    <p:spPr>
                      <a:xfrm>
                        <a:off x="4557713" y="3208338"/>
                        <a:ext cx="838200" cy="334962"/>
                      </a:xfrm>
                      <a:prstGeom prst="rect">
                        <a:avLst/>
                      </a:prstGeom>
                    </p:spPr>
                  </p:pic>
                </p:oleObj>
              </mc:Fallback>
            </mc:AlternateContent>
          </a:graphicData>
        </a:graphic>
      </p:graphicFrame>
      <p:sp>
        <p:nvSpPr>
          <p:cNvPr id="3" name="Content Placeholder 2"/>
          <p:cNvSpPr>
            <a:spLocks noGrp="1"/>
          </p:cNvSpPr>
          <p:nvPr>
            <p:ph idx="4294967295"/>
          </p:nvPr>
        </p:nvSpPr>
        <p:spPr>
          <a:xfrm>
            <a:off x="5557157" y="3125089"/>
            <a:ext cx="3008086" cy="436421"/>
          </a:xfrm>
        </p:spPr>
        <p:txBody>
          <a:bodyPr/>
          <a:lstStyle/>
          <a:p>
            <a:pPr marL="0" indent="0">
              <a:buNone/>
            </a:pPr>
            <a:r>
              <a:rPr lang="en-IN" sz="2600" dirty="0"/>
              <a:t>say the </a:t>
            </a:r>
            <a:r>
              <a:rPr lang="en-IN" sz="2600" i="1" dirty="0"/>
              <a:t>x</a:t>
            </a:r>
            <a:r>
              <a:rPr lang="en-IN" sz="100" i="1" dirty="0"/>
              <a:t> </a:t>
            </a:r>
            <a:r>
              <a:rPr lang="en-IN" sz="2600" i="1" dirty="0"/>
              <a:t>y</a:t>
            </a:r>
            <a:r>
              <a:rPr lang="en-IN" sz="2600" dirty="0"/>
              <a:t>-plane, is</a:t>
            </a:r>
          </a:p>
        </p:txBody>
      </p:sp>
      <p:graphicFrame>
        <p:nvGraphicFramePr>
          <p:cNvPr id="24" name="Object 23" descr="integral of, N across closed curve C, start expression F times d r end expression,">
            <a:extLst>
              <a:ext uri="{FF2B5EF4-FFF2-40B4-BE49-F238E27FC236}">
                <a16:creationId xmlns:a16="http://schemas.microsoft.com/office/drawing/2014/main" id="{7E2AA21A-CE3C-42C1-A919-8CA1A3510D5B}"/>
              </a:ext>
            </a:extLst>
          </p:cNvPr>
          <p:cNvGraphicFramePr>
            <a:graphicFrameLocks noChangeAspect="1"/>
          </p:cNvGraphicFramePr>
          <p:nvPr/>
        </p:nvGraphicFramePr>
        <p:xfrm>
          <a:off x="1344026" y="3671210"/>
          <a:ext cx="947738" cy="715963"/>
        </p:xfrm>
        <a:graphic>
          <a:graphicData uri="http://schemas.openxmlformats.org/presentationml/2006/ole">
            <mc:AlternateContent xmlns:mc="http://schemas.openxmlformats.org/markup-compatibility/2006">
              <mc:Choice xmlns:v="urn:schemas-microsoft-com:vml" Requires="v">
                <p:oleObj spid="_x0000_s2020391" name="Equation" r:id="rId7" imgW="1130040" imgH="850680" progId="Equation.DSMT4">
                  <p:embed/>
                </p:oleObj>
              </mc:Choice>
              <mc:Fallback>
                <p:oleObj name="Equation" r:id="rId7" imgW="1130040" imgH="850680" progId="Equation.DSMT4">
                  <p:embed/>
                  <p:pic>
                    <p:nvPicPr>
                      <p:cNvPr id="24" name="Object 23" descr="integral of, N across closed curve C, start expression F times d r end expression,">
                        <a:extLst>
                          <a:ext uri="{FF2B5EF4-FFF2-40B4-BE49-F238E27FC236}">
                            <a16:creationId xmlns:a16="http://schemas.microsoft.com/office/drawing/2014/main" id="{7E2AA21A-CE3C-42C1-A919-8CA1A3510D5B}"/>
                          </a:ext>
                        </a:extLst>
                      </p:cNvPr>
                      <p:cNvPicPr/>
                      <p:nvPr/>
                    </p:nvPicPr>
                    <p:blipFill>
                      <a:blip r:embed="rId8"/>
                      <a:stretch>
                        <a:fillRect/>
                      </a:stretch>
                    </p:blipFill>
                    <p:spPr>
                      <a:xfrm>
                        <a:off x="1344026" y="3671210"/>
                        <a:ext cx="947738" cy="715963"/>
                      </a:xfrm>
                      <a:prstGeom prst="rect">
                        <a:avLst/>
                      </a:prstGeom>
                    </p:spPr>
                  </p:pic>
                </p:oleObj>
              </mc:Fallback>
            </mc:AlternateContent>
          </a:graphicData>
        </a:graphic>
      </p:graphicFrame>
      <p:graphicFrame>
        <p:nvGraphicFramePr>
          <p:cNvPr id="28" name="Object 27" descr="equals double integral of start expression left parenthesis nabla times F right parenthesis times n d sigma end expression over surface S = double integral of start expression 2 omega k times k d x d y end expression over surface S = left parenthesis 2 omega right parenthesis left parenthesis pi rho squared right parenthesis.">
            <a:extLst>
              <a:ext uri="{FF2B5EF4-FFF2-40B4-BE49-F238E27FC236}">
                <a16:creationId xmlns:a16="http://schemas.microsoft.com/office/drawing/2014/main" id="{7E2AA21A-CE3C-42C1-A919-8CA1A3510D5B}"/>
              </a:ext>
            </a:extLst>
          </p:cNvPr>
          <p:cNvGraphicFramePr>
            <a:graphicFrameLocks noChangeAspect="1"/>
          </p:cNvGraphicFramePr>
          <p:nvPr/>
        </p:nvGraphicFramePr>
        <p:xfrm>
          <a:off x="2405856" y="3705707"/>
          <a:ext cx="5980113" cy="663575"/>
        </p:xfrm>
        <a:graphic>
          <a:graphicData uri="http://schemas.openxmlformats.org/presentationml/2006/ole">
            <mc:AlternateContent xmlns:mc="http://schemas.openxmlformats.org/markup-compatibility/2006">
              <mc:Choice xmlns:v="urn:schemas-microsoft-com:vml" Requires="v">
                <p:oleObj spid="_x0000_s2020392" name="Equation" r:id="rId9" imgW="7124400" imgH="787320" progId="Equation.DSMT4">
                  <p:embed/>
                </p:oleObj>
              </mc:Choice>
              <mc:Fallback>
                <p:oleObj name="Equation" r:id="rId9" imgW="7124400" imgH="787320" progId="Equation.DSMT4">
                  <p:embed/>
                  <p:pic>
                    <p:nvPicPr>
                      <p:cNvPr id="28" name="Object 27" descr="equals double integral of start expression left parenthesis nabla times F right parenthesis times n d sigma end expression over surface S = double integral of start expression 2 omega k times k d x d y end expression over surface S = left parenthesis 2 omega right parenthesis left parenthesis pi rho squared right parenthesis.">
                        <a:extLst>
                          <a:ext uri="{FF2B5EF4-FFF2-40B4-BE49-F238E27FC236}">
                            <a16:creationId xmlns:a16="http://schemas.microsoft.com/office/drawing/2014/main" id="{7E2AA21A-CE3C-42C1-A919-8CA1A3510D5B}"/>
                          </a:ext>
                        </a:extLst>
                      </p:cNvPr>
                      <p:cNvPicPr/>
                      <p:nvPr/>
                    </p:nvPicPr>
                    <p:blipFill>
                      <a:blip r:embed="rId10"/>
                      <a:stretch>
                        <a:fillRect/>
                      </a:stretch>
                    </p:blipFill>
                    <p:spPr>
                      <a:xfrm>
                        <a:off x="2405856" y="3705707"/>
                        <a:ext cx="5980113" cy="663575"/>
                      </a:xfrm>
                      <a:prstGeom prst="rect">
                        <a:avLst/>
                      </a:prstGeom>
                    </p:spPr>
                  </p:pic>
                </p:oleObj>
              </mc:Fallback>
            </mc:AlternateContent>
          </a:graphicData>
        </a:graphic>
      </p:graphicFrame>
      <p:sp>
        <p:nvSpPr>
          <p:cNvPr id="20" name="Content Placeholder 19"/>
          <p:cNvSpPr>
            <a:spLocks noGrp="1"/>
          </p:cNvSpPr>
          <p:nvPr>
            <p:ph idx="4294967295"/>
          </p:nvPr>
        </p:nvSpPr>
        <p:spPr>
          <a:xfrm>
            <a:off x="457200" y="4466858"/>
            <a:ext cx="4324120" cy="445771"/>
          </a:xfrm>
        </p:spPr>
        <p:txBody>
          <a:bodyPr/>
          <a:lstStyle/>
          <a:p>
            <a:pPr marL="0" indent="0">
              <a:buFont typeface="Wingdings" panose="05000000000000000000" pitchFamily="2" charset="2"/>
              <a:buNone/>
            </a:pPr>
            <a:r>
              <a:rPr lang="en-IN" sz="2600" kern="0" dirty="0"/>
              <a:t>Solving this last equation for</a:t>
            </a:r>
          </a:p>
        </p:txBody>
      </p:sp>
      <p:graphicFrame>
        <p:nvGraphicFramePr>
          <p:cNvPr id="23" name="Object 22" descr="2 omega,">
            <a:extLst>
              <a:ext uri="{FF2B5EF4-FFF2-40B4-BE49-F238E27FC236}">
                <a16:creationId xmlns:a16="http://schemas.microsoft.com/office/drawing/2014/main" id="{41ECD1C1-01D7-4FCD-A1EB-EF4FA1A8D690}"/>
              </a:ext>
            </a:extLst>
          </p:cNvPr>
          <p:cNvGraphicFramePr>
            <a:graphicFrameLocks noChangeAspect="1"/>
          </p:cNvGraphicFramePr>
          <p:nvPr/>
        </p:nvGraphicFramePr>
        <p:xfrm>
          <a:off x="4847832" y="4480628"/>
          <a:ext cx="581025" cy="393700"/>
        </p:xfrm>
        <a:graphic>
          <a:graphicData uri="http://schemas.openxmlformats.org/presentationml/2006/ole">
            <mc:AlternateContent xmlns:mc="http://schemas.openxmlformats.org/markup-compatibility/2006">
              <mc:Choice xmlns:v="urn:schemas-microsoft-com:vml" Requires="v">
                <p:oleObj spid="_x0000_s2020393" name="Equation" r:id="rId11" imgW="545760" imgH="368280" progId="Equation.DSMT4">
                  <p:embed/>
                </p:oleObj>
              </mc:Choice>
              <mc:Fallback>
                <p:oleObj name="Equation" r:id="rId11" imgW="545760" imgH="368280" progId="Equation.DSMT4">
                  <p:embed/>
                  <p:pic>
                    <p:nvPicPr>
                      <p:cNvPr id="23" name="Object 22" descr="2 omega,">
                        <a:extLst>
                          <a:ext uri="{FF2B5EF4-FFF2-40B4-BE49-F238E27FC236}">
                            <a16:creationId xmlns:a16="http://schemas.microsoft.com/office/drawing/2014/main" id="{41ECD1C1-01D7-4FCD-A1EB-EF4FA1A8D690}"/>
                          </a:ext>
                        </a:extLst>
                      </p:cNvPr>
                      <p:cNvPicPr/>
                      <p:nvPr/>
                    </p:nvPicPr>
                    <p:blipFill>
                      <a:blip r:embed="rId12"/>
                      <a:stretch>
                        <a:fillRect/>
                      </a:stretch>
                    </p:blipFill>
                    <p:spPr>
                      <a:xfrm>
                        <a:off x="4847832" y="4480628"/>
                        <a:ext cx="581025" cy="393700"/>
                      </a:xfrm>
                      <a:prstGeom prst="rect">
                        <a:avLst/>
                      </a:prstGeom>
                    </p:spPr>
                  </p:pic>
                </p:oleObj>
              </mc:Fallback>
            </mc:AlternateContent>
          </a:graphicData>
        </a:graphic>
      </p:graphicFrame>
      <p:sp>
        <p:nvSpPr>
          <p:cNvPr id="4" name="Content Placeholder 3"/>
          <p:cNvSpPr>
            <a:spLocks noGrp="1"/>
          </p:cNvSpPr>
          <p:nvPr>
            <p:ph idx="4294967295"/>
          </p:nvPr>
        </p:nvSpPr>
        <p:spPr>
          <a:xfrm>
            <a:off x="5528010" y="4444823"/>
            <a:ext cx="1971114" cy="468700"/>
          </a:xfrm>
        </p:spPr>
        <p:txBody>
          <a:bodyPr/>
          <a:lstStyle/>
          <a:p>
            <a:pPr marL="0" indent="0">
              <a:buNone/>
            </a:pPr>
            <a:r>
              <a:rPr lang="en-IN" sz="2600" kern="0" dirty="0"/>
              <a:t>we see that</a:t>
            </a:r>
            <a:endParaRPr lang="en-IN" sz="2600" dirty="0"/>
          </a:p>
        </p:txBody>
      </p:sp>
      <p:graphicFrame>
        <p:nvGraphicFramePr>
          <p:cNvPr id="29" name="Object 28" descr="left parenthesis nabla times F right parenthesis times k = 2 omega = start fraction 1 over pi rho squared end fraction">
            <a:extLst>
              <a:ext uri="{FF2B5EF4-FFF2-40B4-BE49-F238E27FC236}">
                <a16:creationId xmlns:a16="http://schemas.microsoft.com/office/drawing/2014/main" id="{41ECD1C1-01D7-4FCD-A1EB-EF4FA1A8D690}"/>
              </a:ext>
            </a:extLst>
          </p:cNvPr>
          <p:cNvGraphicFramePr>
            <a:graphicFrameLocks noChangeAspect="1"/>
          </p:cNvGraphicFramePr>
          <p:nvPr/>
        </p:nvGraphicFramePr>
        <p:xfrm>
          <a:off x="3302000" y="4982274"/>
          <a:ext cx="2743200" cy="793750"/>
        </p:xfrm>
        <a:graphic>
          <a:graphicData uri="http://schemas.openxmlformats.org/presentationml/2006/ole">
            <mc:AlternateContent xmlns:mc="http://schemas.openxmlformats.org/markup-compatibility/2006">
              <mc:Choice xmlns:v="urn:schemas-microsoft-com:vml" Requires="v">
                <p:oleObj spid="_x0000_s2020394" name="Equation" r:id="rId13" imgW="3124080" imgH="901440" progId="Equation.DSMT4">
                  <p:embed/>
                </p:oleObj>
              </mc:Choice>
              <mc:Fallback>
                <p:oleObj name="Equation" r:id="rId13" imgW="3124080" imgH="901440" progId="Equation.DSMT4">
                  <p:embed/>
                  <p:pic>
                    <p:nvPicPr>
                      <p:cNvPr id="29" name="Object 28" descr="left parenthesis nabla times F right parenthesis times k = 2 omega = start fraction 1 over pi rho squared end fraction">
                        <a:extLst>
                          <a:ext uri="{FF2B5EF4-FFF2-40B4-BE49-F238E27FC236}">
                            <a16:creationId xmlns:a16="http://schemas.microsoft.com/office/drawing/2014/main" id="{41ECD1C1-01D7-4FCD-A1EB-EF4FA1A8D690}"/>
                          </a:ext>
                        </a:extLst>
                      </p:cNvPr>
                      <p:cNvPicPr/>
                      <p:nvPr/>
                    </p:nvPicPr>
                    <p:blipFill>
                      <a:blip r:embed="rId14"/>
                      <a:stretch>
                        <a:fillRect/>
                      </a:stretch>
                    </p:blipFill>
                    <p:spPr>
                      <a:xfrm>
                        <a:off x="3302000" y="4982274"/>
                        <a:ext cx="2743200" cy="793750"/>
                      </a:xfrm>
                      <a:prstGeom prst="rect">
                        <a:avLst/>
                      </a:prstGeom>
                    </p:spPr>
                  </p:pic>
                </p:oleObj>
              </mc:Fallback>
            </mc:AlternateContent>
          </a:graphicData>
        </a:graphic>
      </p:graphicFrame>
      <p:graphicFrame>
        <p:nvGraphicFramePr>
          <p:cNvPr id="30" name="Object 29" descr="integral of, N across closed curve C, start expression F times d r end expression,">
            <a:extLst>
              <a:ext uri="{FF2B5EF4-FFF2-40B4-BE49-F238E27FC236}">
                <a16:creationId xmlns:a16="http://schemas.microsoft.com/office/drawing/2014/main" id="{41ECD1C1-01D7-4FCD-A1EB-EF4FA1A8D690}"/>
              </a:ext>
            </a:extLst>
          </p:cNvPr>
          <p:cNvGraphicFramePr>
            <a:graphicFrameLocks noChangeAspect="1"/>
          </p:cNvGraphicFramePr>
          <p:nvPr/>
        </p:nvGraphicFramePr>
        <p:xfrm>
          <a:off x="6096000" y="5068261"/>
          <a:ext cx="1060450" cy="682625"/>
        </p:xfrm>
        <a:graphic>
          <a:graphicData uri="http://schemas.openxmlformats.org/presentationml/2006/ole">
            <mc:AlternateContent xmlns:mc="http://schemas.openxmlformats.org/markup-compatibility/2006">
              <mc:Choice xmlns:v="urn:schemas-microsoft-com:vml" Requires="v">
                <p:oleObj spid="_x0000_s2020395" name="Equation" r:id="rId15" imgW="1206360" imgH="774360" progId="Equation.DSMT4">
                  <p:embed/>
                </p:oleObj>
              </mc:Choice>
              <mc:Fallback>
                <p:oleObj name="Equation" r:id="rId15" imgW="1206360" imgH="774360" progId="Equation.DSMT4">
                  <p:embed/>
                  <p:pic>
                    <p:nvPicPr>
                      <p:cNvPr id="30" name="Object 29" descr="integral of, N across closed curve C, start expression F times d r end expression,">
                        <a:extLst>
                          <a:ext uri="{FF2B5EF4-FFF2-40B4-BE49-F238E27FC236}">
                            <a16:creationId xmlns:a16="http://schemas.microsoft.com/office/drawing/2014/main" id="{41ECD1C1-01D7-4FCD-A1EB-EF4FA1A8D690}"/>
                          </a:ext>
                        </a:extLst>
                      </p:cNvPr>
                      <p:cNvPicPr/>
                      <p:nvPr/>
                    </p:nvPicPr>
                    <p:blipFill>
                      <a:blip r:embed="rId16"/>
                      <a:stretch>
                        <a:fillRect/>
                      </a:stretch>
                    </p:blipFill>
                    <p:spPr>
                      <a:xfrm>
                        <a:off x="6096000" y="5068261"/>
                        <a:ext cx="1060450" cy="682625"/>
                      </a:xfrm>
                      <a:prstGeom prst="rect">
                        <a:avLst/>
                      </a:prstGeom>
                    </p:spPr>
                  </p:pic>
                </p:oleObj>
              </mc:Fallback>
            </mc:AlternateContent>
          </a:graphicData>
        </a:graphic>
      </p:graphicFrame>
      <p:sp>
        <p:nvSpPr>
          <p:cNvPr id="6" name="Content Placeholder 5"/>
          <p:cNvSpPr>
            <a:spLocks noGrp="1"/>
          </p:cNvSpPr>
          <p:nvPr>
            <p:ph idx="4294967295"/>
          </p:nvPr>
        </p:nvSpPr>
        <p:spPr>
          <a:xfrm>
            <a:off x="457200" y="5808941"/>
            <a:ext cx="2140857" cy="448639"/>
          </a:xfrm>
        </p:spPr>
        <p:txBody>
          <a:bodyPr/>
          <a:lstStyle/>
          <a:p>
            <a:pPr marL="0" indent="0">
              <a:buNone/>
            </a:pPr>
            <a:r>
              <a:rPr lang="en-IN" sz="2600" kern="0" dirty="0"/>
              <a:t>when </a:t>
            </a:r>
            <a:r>
              <a:rPr lang="en-IN" sz="2600" b="1" kern="0" dirty="0"/>
              <a:t>u </a:t>
            </a:r>
            <a:r>
              <a:rPr lang="en-IN" sz="2600" kern="0" dirty="0"/>
              <a:t>= </a:t>
            </a:r>
            <a:r>
              <a:rPr lang="en-IN" sz="2600" b="1" kern="0" dirty="0"/>
              <a:t>k</a:t>
            </a:r>
            <a:r>
              <a:rPr lang="en-IN" sz="2600" kern="0" dirty="0"/>
              <a:t>.</a:t>
            </a:r>
          </a:p>
        </p:txBody>
      </p:sp>
    </p:spTree>
    <p:extLst>
      <p:ext uri="{BB962C8B-B14F-4D97-AF65-F5344CB8AC3E}">
        <p14:creationId xmlns:p14="http://schemas.microsoft.com/office/powerpoint/2010/main" val="3717101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(5 of 8)</a:t>
            </a:r>
            <a:endParaRPr lang="en-IN" sz="2000" dirty="0">
              <a:solidFill>
                <a:schemeClr val="bg2"/>
              </a:solidFill>
            </a:endParaRPr>
          </a:p>
        </p:txBody>
      </p:sp>
      <p:pic>
        <p:nvPicPr>
          <p:cNvPr id="5" name="Content Placeholder 4" descr="A graph in an x y z plane plots a triangle formed by 3 vectors.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90800" y="1524000"/>
            <a:ext cx="3886237" cy="3899725"/>
          </a:xfrm>
        </p:spPr>
      </p:pic>
      <p:sp>
        <p:nvSpPr>
          <p:cNvPr id="4" name="Content Placeholder 3"/>
          <p:cNvSpPr>
            <a:spLocks noGrp="1"/>
          </p:cNvSpPr>
          <p:nvPr>
            <p:ph idx="13"/>
          </p:nvPr>
        </p:nvSpPr>
        <p:spPr>
          <a:xfrm>
            <a:off x="457200" y="5562600"/>
            <a:ext cx="8229600" cy="457200"/>
          </a:xfrm>
        </p:spPr>
        <p:txBody>
          <a:bodyPr/>
          <a:lstStyle/>
          <a:p>
            <a:pPr marL="0" indent="0">
              <a:buNone/>
            </a:pPr>
            <a:r>
              <a:rPr lang="en-IN" dirty="0"/>
              <a:t>The planar surface in the following Example.</a:t>
            </a:r>
          </a:p>
        </p:txBody>
      </p:sp>
    </p:spTree>
    <p:extLst>
      <p:ext uri="{BB962C8B-B14F-4D97-AF65-F5344CB8AC3E}">
        <p14:creationId xmlns:p14="http://schemas.microsoft.com/office/powerpoint/2010/main" val="2879142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(6 of 8)</a:t>
            </a:r>
            <a:endParaRPr lang="en-IN" sz="2000" dirty="0">
              <a:solidFill>
                <a:schemeClr val="bg2"/>
              </a:solidFill>
            </a:endParaRPr>
          </a:p>
        </p:txBody>
      </p:sp>
      <p:sp>
        <p:nvSpPr>
          <p:cNvPr id="9" name="Content Placeholder 8"/>
          <p:cNvSpPr>
            <a:spLocks noGrp="1"/>
          </p:cNvSpPr>
          <p:nvPr>
            <p:ph idx="4294967295"/>
          </p:nvPr>
        </p:nvSpPr>
        <p:spPr>
          <a:xfrm>
            <a:off x="457200" y="1586275"/>
            <a:ext cx="6629400" cy="441794"/>
          </a:xfrm>
        </p:spPr>
        <p:txBody>
          <a:bodyPr/>
          <a:lstStyle/>
          <a:p>
            <a:pPr marL="0" indent="0">
              <a:buNone/>
            </a:pPr>
            <a:r>
              <a:rPr lang="en-IN" sz="2600" b="1" dirty="0"/>
              <a:t>Example: </a:t>
            </a:r>
            <a:r>
              <a:rPr lang="en-IN" sz="2600" dirty="0"/>
              <a:t>Use Stokes’ Theorem to evaluate</a:t>
            </a:r>
          </a:p>
        </p:txBody>
      </p:sp>
      <p:graphicFrame>
        <p:nvGraphicFramePr>
          <p:cNvPr id="6" name="Object 5" descr="integral of start expression F times d r end expression for curve C">
            <a:extLst>
              <a:ext uri="{FF2B5EF4-FFF2-40B4-BE49-F238E27FC236}">
                <a16:creationId xmlns:a16="http://schemas.microsoft.com/office/drawing/2014/main" id="{FBE4DDE1-0B5D-43F7-AFCE-7C2802C5DE0E}"/>
              </a:ext>
            </a:extLst>
          </p:cNvPr>
          <p:cNvGraphicFramePr>
            <a:graphicFrameLocks noChangeAspect="1"/>
          </p:cNvGraphicFramePr>
          <p:nvPr/>
        </p:nvGraphicFramePr>
        <p:xfrm>
          <a:off x="7148857" y="1557023"/>
          <a:ext cx="935795" cy="478262"/>
        </p:xfrm>
        <a:graphic>
          <a:graphicData uri="http://schemas.openxmlformats.org/presentationml/2006/ole">
            <mc:AlternateContent xmlns:mc="http://schemas.openxmlformats.org/markup-compatibility/2006">
              <mc:Choice xmlns:v="urn:schemas-microsoft-com:vml" Requires="v">
                <p:oleObj spid="_x0000_s2021408" name="Equation" r:id="rId3" imgW="1143000" imgH="583920" progId="Equation.DSMT4">
                  <p:embed/>
                </p:oleObj>
              </mc:Choice>
              <mc:Fallback>
                <p:oleObj name="Equation" r:id="rId3" imgW="1143000" imgH="583920" progId="Equation.DSMT4">
                  <p:embed/>
                  <p:pic>
                    <p:nvPicPr>
                      <p:cNvPr id="6" name="Object 5" descr="integral of start expression F times d r end expression for curve C">
                        <a:extLst>
                          <a:ext uri="{FF2B5EF4-FFF2-40B4-BE49-F238E27FC236}">
                            <a16:creationId xmlns:a16="http://schemas.microsoft.com/office/drawing/2014/main" id="{FBE4DDE1-0B5D-43F7-AFCE-7C2802C5DE0E}"/>
                          </a:ext>
                        </a:extLst>
                      </p:cNvPr>
                      <p:cNvPicPr/>
                      <p:nvPr/>
                    </p:nvPicPr>
                    <p:blipFill>
                      <a:blip r:embed="rId4"/>
                      <a:stretch>
                        <a:fillRect/>
                      </a:stretch>
                    </p:blipFill>
                    <p:spPr>
                      <a:xfrm>
                        <a:off x="7148857" y="1557023"/>
                        <a:ext cx="935795" cy="478262"/>
                      </a:xfrm>
                      <a:prstGeom prst="rect">
                        <a:avLst/>
                      </a:prstGeom>
                    </p:spPr>
                  </p:pic>
                </p:oleObj>
              </mc:Fallback>
            </mc:AlternateContent>
          </a:graphicData>
        </a:graphic>
      </p:graphicFrame>
      <p:sp>
        <p:nvSpPr>
          <p:cNvPr id="3" name="Content Placeholder 2"/>
          <p:cNvSpPr>
            <a:spLocks noGrp="1"/>
          </p:cNvSpPr>
          <p:nvPr>
            <p:ph idx="4294967295"/>
          </p:nvPr>
        </p:nvSpPr>
        <p:spPr>
          <a:xfrm>
            <a:off x="8197468" y="1577324"/>
            <a:ext cx="381000" cy="457200"/>
          </a:xfrm>
        </p:spPr>
        <p:txBody>
          <a:bodyPr/>
          <a:lstStyle/>
          <a:p>
            <a:pPr marL="0" indent="0">
              <a:buNone/>
            </a:pPr>
            <a:r>
              <a:rPr lang="en-IN" sz="2600" dirty="0"/>
              <a:t>if</a:t>
            </a:r>
          </a:p>
        </p:txBody>
      </p:sp>
      <p:graphicFrame>
        <p:nvGraphicFramePr>
          <p:cNvPr id="11" name="Object 10" descr="F = x z i + x y j + 3 x z k">
            <a:extLst>
              <a:ext uri="{FF2B5EF4-FFF2-40B4-BE49-F238E27FC236}">
                <a16:creationId xmlns:a16="http://schemas.microsoft.com/office/drawing/2014/main" id="{7E2DBF38-34D7-49DB-9DE0-E01E2AC5FFE6}"/>
              </a:ext>
            </a:extLst>
          </p:cNvPr>
          <p:cNvGraphicFramePr>
            <a:graphicFrameLocks noChangeAspect="1"/>
          </p:cNvGraphicFramePr>
          <p:nvPr/>
        </p:nvGraphicFramePr>
        <p:xfrm>
          <a:off x="457200" y="2131893"/>
          <a:ext cx="2776296" cy="385943"/>
        </p:xfrm>
        <a:graphic>
          <a:graphicData uri="http://schemas.openxmlformats.org/presentationml/2006/ole">
            <mc:AlternateContent xmlns:mc="http://schemas.openxmlformats.org/markup-compatibility/2006">
              <mc:Choice xmlns:v="urn:schemas-microsoft-com:vml" Requires="v">
                <p:oleObj spid="_x0000_s2021409" name="Equation" r:id="rId5" imgW="2831760" imgH="393480" progId="Equation.DSMT4">
                  <p:embed/>
                </p:oleObj>
              </mc:Choice>
              <mc:Fallback>
                <p:oleObj name="Equation" r:id="rId5" imgW="2831760" imgH="393480" progId="Equation.DSMT4">
                  <p:embed/>
                  <p:pic>
                    <p:nvPicPr>
                      <p:cNvPr id="11" name="Object 10" descr="F = x z i + x y j + 3 x z k">
                        <a:extLst>
                          <a:ext uri="{FF2B5EF4-FFF2-40B4-BE49-F238E27FC236}">
                            <a16:creationId xmlns:a16="http://schemas.microsoft.com/office/drawing/2014/main" id="{7E2DBF38-34D7-49DB-9DE0-E01E2AC5FFE6}"/>
                          </a:ext>
                        </a:extLst>
                      </p:cNvPr>
                      <p:cNvPicPr/>
                      <p:nvPr/>
                    </p:nvPicPr>
                    <p:blipFill>
                      <a:blip r:embed="rId6"/>
                      <a:stretch>
                        <a:fillRect/>
                      </a:stretch>
                    </p:blipFill>
                    <p:spPr>
                      <a:xfrm>
                        <a:off x="457200" y="2131893"/>
                        <a:ext cx="2776296" cy="385943"/>
                      </a:xfrm>
                      <a:prstGeom prst="rect">
                        <a:avLst/>
                      </a:prstGeom>
                    </p:spPr>
                  </p:pic>
                </p:oleObj>
              </mc:Fallback>
            </mc:AlternateContent>
          </a:graphicData>
        </a:graphic>
      </p:graphicFrame>
      <p:sp>
        <p:nvSpPr>
          <p:cNvPr id="4" name="Content Placeholder 3"/>
          <p:cNvSpPr>
            <a:spLocks noGrp="1"/>
          </p:cNvSpPr>
          <p:nvPr>
            <p:ph idx="4294967295"/>
          </p:nvPr>
        </p:nvSpPr>
        <p:spPr>
          <a:xfrm>
            <a:off x="3440324" y="2094062"/>
            <a:ext cx="4408275" cy="457200"/>
          </a:xfrm>
        </p:spPr>
        <p:txBody>
          <a:bodyPr/>
          <a:lstStyle/>
          <a:p>
            <a:pPr marL="0" indent="0">
              <a:buNone/>
            </a:pPr>
            <a:r>
              <a:rPr lang="en-IN" sz="2600" dirty="0"/>
              <a:t>and </a:t>
            </a:r>
            <a:r>
              <a:rPr lang="en-IN" sz="2600" i="1" dirty="0"/>
              <a:t>C </a:t>
            </a:r>
            <a:r>
              <a:rPr lang="en-IN" sz="2600" dirty="0"/>
              <a:t>is the boundary of the</a:t>
            </a:r>
          </a:p>
        </p:txBody>
      </p:sp>
      <p:sp>
        <p:nvSpPr>
          <p:cNvPr id="12" name="Content Placeholder 11"/>
          <p:cNvSpPr>
            <a:spLocks noGrp="1"/>
          </p:cNvSpPr>
          <p:nvPr>
            <p:ph idx="4294967295"/>
          </p:nvPr>
        </p:nvSpPr>
        <p:spPr>
          <a:xfrm>
            <a:off x="457200" y="2571474"/>
            <a:ext cx="2983125" cy="476525"/>
          </a:xfrm>
        </p:spPr>
        <p:txBody>
          <a:bodyPr/>
          <a:lstStyle/>
          <a:p>
            <a:pPr marL="0" indent="0">
              <a:buNone/>
            </a:pPr>
            <a:r>
              <a:rPr lang="en-IN" sz="2600" dirty="0"/>
              <a:t>portion of the plane</a:t>
            </a:r>
          </a:p>
        </p:txBody>
      </p:sp>
      <p:graphicFrame>
        <p:nvGraphicFramePr>
          <p:cNvPr id="15" name="Object 14" descr="2 x + y + z = 2">
            <a:extLst>
              <a:ext uri="{FF2B5EF4-FFF2-40B4-BE49-F238E27FC236}">
                <a16:creationId xmlns:a16="http://schemas.microsoft.com/office/drawing/2014/main" id="{689D3BC0-68E8-482D-95CB-6CCDA0FD2E9A}"/>
              </a:ext>
            </a:extLst>
          </p:cNvPr>
          <p:cNvGraphicFramePr>
            <a:graphicFrameLocks noChangeAspect="1"/>
          </p:cNvGraphicFramePr>
          <p:nvPr/>
        </p:nvGraphicFramePr>
        <p:xfrm>
          <a:off x="3556439" y="2604900"/>
          <a:ext cx="1993900" cy="393700"/>
        </p:xfrm>
        <a:graphic>
          <a:graphicData uri="http://schemas.openxmlformats.org/presentationml/2006/ole">
            <mc:AlternateContent xmlns:mc="http://schemas.openxmlformats.org/markup-compatibility/2006">
              <mc:Choice xmlns:v="urn:schemas-microsoft-com:vml" Requires="v">
                <p:oleObj spid="_x0000_s2021410" name="Equation" r:id="rId7" imgW="1993680" imgH="393480" progId="Equation.DSMT4">
                  <p:embed/>
                </p:oleObj>
              </mc:Choice>
              <mc:Fallback>
                <p:oleObj name="Equation" r:id="rId7" imgW="1993680" imgH="393480" progId="Equation.DSMT4">
                  <p:embed/>
                  <p:pic>
                    <p:nvPicPr>
                      <p:cNvPr id="15" name="Object 14" descr="2 x + y + z = 2">
                        <a:extLst>
                          <a:ext uri="{FF2B5EF4-FFF2-40B4-BE49-F238E27FC236}">
                            <a16:creationId xmlns:a16="http://schemas.microsoft.com/office/drawing/2014/main" id="{689D3BC0-68E8-482D-95CB-6CCDA0FD2E9A}"/>
                          </a:ext>
                        </a:extLst>
                      </p:cNvPr>
                      <p:cNvPicPr/>
                      <p:nvPr/>
                    </p:nvPicPr>
                    <p:blipFill>
                      <a:blip r:embed="rId8"/>
                      <a:stretch>
                        <a:fillRect/>
                      </a:stretch>
                    </p:blipFill>
                    <p:spPr>
                      <a:xfrm>
                        <a:off x="3556439" y="2604900"/>
                        <a:ext cx="1993900" cy="393700"/>
                      </a:xfrm>
                      <a:prstGeom prst="rect">
                        <a:avLst/>
                      </a:prstGeom>
                    </p:spPr>
                  </p:pic>
                </p:oleObj>
              </mc:Fallback>
            </mc:AlternateContent>
          </a:graphicData>
        </a:graphic>
      </p:graphicFrame>
      <p:sp>
        <p:nvSpPr>
          <p:cNvPr id="14" name="Content Placeholder 13"/>
          <p:cNvSpPr>
            <a:spLocks noGrp="1"/>
          </p:cNvSpPr>
          <p:nvPr>
            <p:ph idx="4294967295"/>
          </p:nvPr>
        </p:nvSpPr>
        <p:spPr>
          <a:xfrm>
            <a:off x="5658318" y="2596873"/>
            <a:ext cx="2678325" cy="457200"/>
          </a:xfrm>
        </p:spPr>
        <p:txBody>
          <a:bodyPr/>
          <a:lstStyle/>
          <a:p>
            <a:pPr marL="0" indent="0">
              <a:buNone/>
            </a:pPr>
            <a:r>
              <a:rPr lang="en-IN" sz="2600" dirty="0"/>
              <a:t>in the first octant,</a:t>
            </a:r>
          </a:p>
        </p:txBody>
      </p:sp>
      <p:sp>
        <p:nvSpPr>
          <p:cNvPr id="17" name="Content Placeholder 16"/>
          <p:cNvSpPr>
            <a:spLocks noGrp="1"/>
          </p:cNvSpPr>
          <p:nvPr>
            <p:ph idx="4294967295"/>
          </p:nvPr>
        </p:nvSpPr>
        <p:spPr>
          <a:xfrm>
            <a:off x="457200" y="3104783"/>
            <a:ext cx="7620000" cy="486716"/>
          </a:xfrm>
        </p:spPr>
        <p:txBody>
          <a:bodyPr/>
          <a:lstStyle/>
          <a:p>
            <a:pPr marL="0" indent="0">
              <a:buNone/>
            </a:pPr>
            <a:r>
              <a:rPr lang="en-IN" sz="2600" dirty="0"/>
              <a:t>traversed </a:t>
            </a:r>
            <a:r>
              <a:rPr lang="en-IN" sz="2600" dirty="0" err="1"/>
              <a:t>counterclockwise</a:t>
            </a:r>
            <a:r>
              <a:rPr lang="en-IN" sz="2600" dirty="0"/>
              <a:t> as viewed from above.</a:t>
            </a:r>
          </a:p>
        </p:txBody>
      </p:sp>
      <p:sp>
        <p:nvSpPr>
          <p:cNvPr id="19" name="Content Placeholder 18"/>
          <p:cNvSpPr>
            <a:spLocks noGrp="1"/>
          </p:cNvSpPr>
          <p:nvPr>
            <p:ph idx="4294967295"/>
          </p:nvPr>
        </p:nvSpPr>
        <p:spPr>
          <a:xfrm>
            <a:off x="489857" y="3761684"/>
            <a:ext cx="5987143" cy="490827"/>
          </a:xfrm>
        </p:spPr>
        <p:txBody>
          <a:bodyPr/>
          <a:lstStyle/>
          <a:p>
            <a:pPr marL="0" indent="0">
              <a:buNone/>
            </a:pPr>
            <a:r>
              <a:rPr lang="en-US" sz="2600" b="1" dirty="0"/>
              <a:t>Solution: </a:t>
            </a:r>
            <a:r>
              <a:rPr lang="en-IN" sz="2600" dirty="0"/>
              <a:t>The plane is the level surface</a:t>
            </a:r>
          </a:p>
        </p:txBody>
      </p:sp>
      <p:graphicFrame>
        <p:nvGraphicFramePr>
          <p:cNvPr id="23" name="Object 22" descr="f of x, y, and z = 2">
            <a:extLst>
              <a:ext uri="{FF2B5EF4-FFF2-40B4-BE49-F238E27FC236}">
                <a16:creationId xmlns:a16="http://schemas.microsoft.com/office/drawing/2014/main" id="{07636382-B44B-42F8-B559-4C026FED6DFE}"/>
              </a:ext>
            </a:extLst>
          </p:cNvPr>
          <p:cNvGraphicFramePr>
            <a:graphicFrameLocks noChangeAspect="1"/>
          </p:cNvGraphicFramePr>
          <p:nvPr/>
        </p:nvGraphicFramePr>
        <p:xfrm>
          <a:off x="6580368" y="3753901"/>
          <a:ext cx="1810874" cy="407446"/>
        </p:xfrm>
        <a:graphic>
          <a:graphicData uri="http://schemas.openxmlformats.org/presentationml/2006/ole">
            <mc:AlternateContent xmlns:mc="http://schemas.openxmlformats.org/markup-compatibility/2006">
              <mc:Choice xmlns:v="urn:schemas-microsoft-com:vml" Requires="v">
                <p:oleObj spid="_x0000_s2021411" name="Equation" r:id="rId9" imgW="2031840" imgH="457200" progId="Equation.DSMT4">
                  <p:embed/>
                </p:oleObj>
              </mc:Choice>
              <mc:Fallback>
                <p:oleObj name="Equation" r:id="rId9" imgW="2031840" imgH="457200" progId="Equation.DSMT4">
                  <p:embed/>
                  <p:pic>
                    <p:nvPicPr>
                      <p:cNvPr id="23" name="Object 22" descr="f of x, y, and z = 2">
                        <a:extLst>
                          <a:ext uri="{FF2B5EF4-FFF2-40B4-BE49-F238E27FC236}">
                            <a16:creationId xmlns:a16="http://schemas.microsoft.com/office/drawing/2014/main" id="{07636382-B44B-42F8-B559-4C026FED6DFE}"/>
                          </a:ext>
                        </a:extLst>
                      </p:cNvPr>
                      <p:cNvPicPr/>
                      <p:nvPr/>
                    </p:nvPicPr>
                    <p:blipFill>
                      <a:blip r:embed="rId10"/>
                      <a:stretch>
                        <a:fillRect/>
                      </a:stretch>
                    </p:blipFill>
                    <p:spPr>
                      <a:xfrm>
                        <a:off x="6580368" y="3753901"/>
                        <a:ext cx="1810874" cy="407446"/>
                      </a:xfrm>
                      <a:prstGeom prst="rect">
                        <a:avLst/>
                      </a:prstGeom>
                    </p:spPr>
                  </p:pic>
                </p:oleObj>
              </mc:Fallback>
            </mc:AlternateContent>
          </a:graphicData>
        </a:graphic>
      </p:graphicFrame>
      <p:sp>
        <p:nvSpPr>
          <p:cNvPr id="21" name="Content Placeholder 20"/>
          <p:cNvSpPr>
            <a:spLocks noGrp="1"/>
          </p:cNvSpPr>
          <p:nvPr>
            <p:ph idx="4294967295"/>
          </p:nvPr>
        </p:nvSpPr>
        <p:spPr>
          <a:xfrm>
            <a:off x="489857" y="4323437"/>
            <a:ext cx="2253343" cy="438887"/>
          </a:xfrm>
        </p:spPr>
        <p:txBody>
          <a:bodyPr/>
          <a:lstStyle/>
          <a:p>
            <a:pPr marL="0" indent="0">
              <a:buNone/>
            </a:pPr>
            <a:r>
              <a:rPr lang="en-IN" sz="2600" dirty="0"/>
              <a:t>of the function</a:t>
            </a:r>
          </a:p>
        </p:txBody>
      </p:sp>
      <p:graphicFrame>
        <p:nvGraphicFramePr>
          <p:cNvPr id="25" name="Object 24" descr="f of x, y, and z = 2 x + y + z.">
            <a:extLst>
              <a:ext uri="{FF2B5EF4-FFF2-40B4-BE49-F238E27FC236}">
                <a16:creationId xmlns:a16="http://schemas.microsoft.com/office/drawing/2014/main" id="{4DE2389E-1AFD-4E6B-9AB3-B22775DFDCAF}"/>
              </a:ext>
            </a:extLst>
          </p:cNvPr>
          <p:cNvGraphicFramePr>
            <a:graphicFrameLocks noChangeAspect="1"/>
          </p:cNvGraphicFramePr>
          <p:nvPr/>
        </p:nvGraphicFramePr>
        <p:xfrm>
          <a:off x="2801256" y="4305124"/>
          <a:ext cx="3314700" cy="457200"/>
        </p:xfrm>
        <a:graphic>
          <a:graphicData uri="http://schemas.openxmlformats.org/presentationml/2006/ole">
            <mc:AlternateContent xmlns:mc="http://schemas.openxmlformats.org/markup-compatibility/2006">
              <mc:Choice xmlns:v="urn:schemas-microsoft-com:vml" Requires="v">
                <p:oleObj spid="_x0000_s2021412" name="Equation" r:id="rId11" imgW="3314520" imgH="457200" progId="Equation.DSMT4">
                  <p:embed/>
                </p:oleObj>
              </mc:Choice>
              <mc:Fallback>
                <p:oleObj name="Equation" r:id="rId11" imgW="3314520" imgH="457200" progId="Equation.DSMT4">
                  <p:embed/>
                  <p:pic>
                    <p:nvPicPr>
                      <p:cNvPr id="25" name="Object 24" descr="f of x, y, and z = 2 x + y + z.">
                        <a:extLst>
                          <a:ext uri="{FF2B5EF4-FFF2-40B4-BE49-F238E27FC236}">
                            <a16:creationId xmlns:a16="http://schemas.microsoft.com/office/drawing/2014/main" id="{4DE2389E-1AFD-4E6B-9AB3-B22775DFDCAF}"/>
                          </a:ext>
                        </a:extLst>
                      </p:cNvPr>
                      <p:cNvPicPr/>
                      <p:nvPr/>
                    </p:nvPicPr>
                    <p:blipFill>
                      <a:blip r:embed="rId12"/>
                      <a:stretch>
                        <a:fillRect/>
                      </a:stretch>
                    </p:blipFill>
                    <p:spPr>
                      <a:xfrm>
                        <a:off x="2801256" y="4305124"/>
                        <a:ext cx="3314700" cy="457200"/>
                      </a:xfrm>
                      <a:prstGeom prst="rect">
                        <a:avLst/>
                      </a:prstGeom>
                    </p:spPr>
                  </p:pic>
                </p:oleObj>
              </mc:Fallback>
            </mc:AlternateContent>
          </a:graphicData>
        </a:graphic>
      </p:graphicFrame>
      <p:sp>
        <p:nvSpPr>
          <p:cNvPr id="27" name="Content Placeholder 26"/>
          <p:cNvSpPr>
            <a:spLocks noGrp="1"/>
          </p:cNvSpPr>
          <p:nvPr>
            <p:ph idx="4294967295"/>
          </p:nvPr>
        </p:nvSpPr>
        <p:spPr>
          <a:xfrm>
            <a:off x="6246582" y="4297724"/>
            <a:ext cx="1460943" cy="514550"/>
          </a:xfrm>
        </p:spPr>
        <p:txBody>
          <a:bodyPr/>
          <a:lstStyle/>
          <a:p>
            <a:pPr marL="0" indent="0">
              <a:buNone/>
            </a:pPr>
            <a:r>
              <a:rPr lang="en-IN" dirty="0"/>
              <a:t>The unit</a:t>
            </a:r>
          </a:p>
        </p:txBody>
      </p:sp>
      <p:sp>
        <p:nvSpPr>
          <p:cNvPr id="29" name="Content Placeholder 28"/>
          <p:cNvSpPr>
            <a:spLocks noGrp="1"/>
          </p:cNvSpPr>
          <p:nvPr>
            <p:ph idx="4294967295"/>
          </p:nvPr>
        </p:nvSpPr>
        <p:spPr>
          <a:xfrm>
            <a:off x="501182" y="4825808"/>
            <a:ext cx="2300074" cy="475380"/>
          </a:xfrm>
        </p:spPr>
        <p:txBody>
          <a:bodyPr/>
          <a:lstStyle/>
          <a:p>
            <a:pPr marL="0" indent="0">
              <a:buNone/>
            </a:pPr>
            <a:r>
              <a:rPr lang="en-IN" dirty="0"/>
              <a:t>normal vector</a:t>
            </a:r>
          </a:p>
        </p:txBody>
      </p:sp>
      <p:graphicFrame>
        <p:nvGraphicFramePr>
          <p:cNvPr id="30" name="Object 29" descr="n = start fraction nabla f over absolute value of nabla f end fraction = start fraction left parenthesis 2 i + j + k right parenthesis over absolute value of start expression 2 i + j + k end expression end fraction = start fraction 1 over radical 6 end fraction left parenthesis 2 i + j + k right parenthesis">
            <a:extLst>
              <a:ext uri="{FF2B5EF4-FFF2-40B4-BE49-F238E27FC236}">
                <a16:creationId xmlns:a16="http://schemas.microsoft.com/office/drawing/2014/main" id="{34FBB6D4-124D-4E37-AF54-02F0B375714F}"/>
              </a:ext>
            </a:extLst>
          </p:cNvPr>
          <p:cNvGraphicFramePr>
            <a:graphicFrameLocks noChangeAspect="1"/>
          </p:cNvGraphicFramePr>
          <p:nvPr/>
        </p:nvGraphicFramePr>
        <p:xfrm>
          <a:off x="2481475" y="5373172"/>
          <a:ext cx="5226050" cy="915988"/>
        </p:xfrm>
        <a:graphic>
          <a:graphicData uri="http://schemas.openxmlformats.org/presentationml/2006/ole">
            <mc:AlternateContent xmlns:mc="http://schemas.openxmlformats.org/markup-compatibility/2006">
              <mc:Choice xmlns:v="urn:schemas-microsoft-com:vml" Requires="v">
                <p:oleObj spid="_x0000_s2021413" name="Equation" r:id="rId13" imgW="5435280" imgH="952200" progId="Equation.DSMT4">
                  <p:embed/>
                </p:oleObj>
              </mc:Choice>
              <mc:Fallback>
                <p:oleObj name="Equation" r:id="rId13" imgW="5435280" imgH="952200" progId="Equation.DSMT4">
                  <p:embed/>
                  <p:pic>
                    <p:nvPicPr>
                      <p:cNvPr id="30" name="Object 29" descr="n = start fraction nabla f over absolute value of nabla f end fraction = start fraction left parenthesis 2 i + j + k right parenthesis over absolute value of start expression 2 i + j + k end expression end fraction = start fraction 1 over radical 6 end fraction left parenthesis 2 i + j + k right parenthesis">
                        <a:extLst>
                          <a:ext uri="{FF2B5EF4-FFF2-40B4-BE49-F238E27FC236}">
                            <a16:creationId xmlns:a16="http://schemas.microsoft.com/office/drawing/2014/main" id="{34FBB6D4-124D-4E37-AF54-02F0B375714F}"/>
                          </a:ext>
                        </a:extLst>
                      </p:cNvPr>
                      <p:cNvPicPr/>
                      <p:nvPr/>
                    </p:nvPicPr>
                    <p:blipFill>
                      <a:blip r:embed="rId14"/>
                      <a:stretch>
                        <a:fillRect/>
                      </a:stretch>
                    </p:blipFill>
                    <p:spPr>
                      <a:xfrm>
                        <a:off x="2481475" y="5373172"/>
                        <a:ext cx="5226050" cy="915988"/>
                      </a:xfrm>
                      <a:prstGeom prst="rect">
                        <a:avLst/>
                      </a:prstGeom>
                    </p:spPr>
                  </p:pic>
                </p:oleObj>
              </mc:Fallback>
            </mc:AlternateContent>
          </a:graphicData>
        </a:graphic>
      </p:graphicFrame>
    </p:spTree>
    <p:extLst>
      <p:ext uri="{BB962C8B-B14F-4D97-AF65-F5344CB8AC3E}">
        <p14:creationId xmlns:p14="http://schemas.microsoft.com/office/powerpoint/2010/main" val="3742667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solidFill>
                  <a:schemeClr val="bg2"/>
                </a:solidFill>
              </a:rPr>
              <a:t>Paddle Wheel Interpretation of </a:t>
            </a:r>
            <a:r>
              <a:rPr lang="en-US" sz="3400" dirty="0" err="1"/>
              <a:t>Nabla</a:t>
            </a:r>
            <a:r>
              <a:rPr lang="en-US" sz="3400" dirty="0"/>
              <a:t> Times F</a:t>
            </a:r>
            <a:r>
              <a:rPr lang="en-US" sz="3400" dirty="0">
                <a:solidFill>
                  <a:schemeClr val="bg2"/>
                </a:solidFill>
              </a:rPr>
              <a:t> </a:t>
            </a:r>
            <a:r>
              <a:rPr lang="en-US" sz="2000" b="0" dirty="0">
                <a:solidFill>
                  <a:schemeClr val="bg2"/>
                </a:solidFill>
              </a:rPr>
              <a:t>(7 of 8)</a:t>
            </a:r>
            <a:endParaRPr lang="en-US" sz="2000" dirty="0">
              <a:solidFill>
                <a:schemeClr val="bg2"/>
              </a:solidFill>
            </a:endParaRPr>
          </a:p>
        </p:txBody>
      </p:sp>
      <p:sp>
        <p:nvSpPr>
          <p:cNvPr id="5" name="Content Placeholder 4"/>
          <p:cNvSpPr>
            <a:spLocks noGrp="1"/>
          </p:cNvSpPr>
          <p:nvPr>
            <p:ph idx="4294967295"/>
          </p:nvPr>
        </p:nvSpPr>
        <p:spPr>
          <a:xfrm>
            <a:off x="457200" y="1600200"/>
            <a:ext cx="8229600" cy="1371600"/>
          </a:xfrm>
        </p:spPr>
        <p:txBody>
          <a:bodyPr/>
          <a:lstStyle/>
          <a:p>
            <a:pPr marL="0" indent="0">
              <a:buNone/>
            </a:pPr>
            <a:r>
              <a:rPr lang="en-US" sz="2400" b="1" dirty="0"/>
              <a:t>Solution (continued):</a:t>
            </a:r>
          </a:p>
          <a:p>
            <a:pPr marL="0" indent="0">
              <a:buNone/>
            </a:pPr>
            <a:r>
              <a:rPr lang="en-US" sz="2400" dirty="0"/>
              <a:t>is consistent with the counterclockwise motion around </a:t>
            </a:r>
            <a:r>
              <a:rPr lang="en-US" sz="2400" i="1" dirty="0"/>
              <a:t>C</a:t>
            </a:r>
            <a:r>
              <a:rPr lang="en-US" sz="2400" dirty="0"/>
              <a:t>. To apply Stokes’ Theorem, we find</a:t>
            </a:r>
          </a:p>
        </p:txBody>
      </p:sp>
      <p:graphicFrame>
        <p:nvGraphicFramePr>
          <p:cNvPr id="31" name="Object 30" descr="curl F = nabla times F =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x z, x y, 3 x z, end expression = left parenthesis x minus 3 z right parenthesis, j + y k.">
            <a:extLst>
              <a:ext uri="{FF2B5EF4-FFF2-40B4-BE49-F238E27FC236}">
                <a16:creationId xmlns:a16="http://schemas.microsoft.com/office/drawing/2014/main" id="{3F39AE4E-AE4B-4960-B20B-CB55F0965FAC}"/>
              </a:ext>
            </a:extLst>
          </p:cNvPr>
          <p:cNvGraphicFramePr>
            <a:graphicFrameLocks noChangeAspect="1"/>
          </p:cNvGraphicFramePr>
          <p:nvPr>
            <p:extLst>
              <p:ext uri="{D42A27DB-BD31-4B8C-83A1-F6EECF244321}">
                <p14:modId xmlns:p14="http://schemas.microsoft.com/office/powerpoint/2010/main" val="990200396"/>
              </p:ext>
            </p:extLst>
          </p:nvPr>
        </p:nvGraphicFramePr>
        <p:xfrm>
          <a:off x="2072409" y="3029857"/>
          <a:ext cx="4999182" cy="1509568"/>
        </p:xfrm>
        <a:graphic>
          <a:graphicData uri="http://schemas.openxmlformats.org/presentationml/2006/ole">
            <mc:AlternateContent xmlns:mc="http://schemas.openxmlformats.org/markup-compatibility/2006">
              <mc:Choice xmlns:v="urn:schemas-microsoft-com:vml" Requires="v">
                <p:oleObj spid="_x0000_s2022422" name="Equation" r:id="rId3" imgW="6730920" imgH="2031840" progId="Equation.DSMT4">
                  <p:embed/>
                </p:oleObj>
              </mc:Choice>
              <mc:Fallback>
                <p:oleObj name="Equation" r:id="rId3" imgW="6730920" imgH="2031840" progId="Equation.DSMT4">
                  <p:embed/>
                  <p:pic>
                    <p:nvPicPr>
                      <p:cNvPr id="31" name="Object 30" descr="curl F = nabla times F = absolute value of start expression set of, i j k, start fraction partial derivative of over partial derivative of x end fraction, start fraction partial derivative of over partial derivative of y end fraction, start fraction partial derivative of over partial derivative of z end fraction, x z, x y, 3 x z, end expression = left parenthesis x minus 3 z right parenthesis, j + y k.">
                        <a:extLst>
                          <a:ext uri="{FF2B5EF4-FFF2-40B4-BE49-F238E27FC236}">
                            <a16:creationId xmlns:a16="http://schemas.microsoft.com/office/drawing/2014/main" id="{3F39AE4E-AE4B-4960-B20B-CB55F0965FAC}"/>
                          </a:ext>
                        </a:extLst>
                      </p:cNvPr>
                      <p:cNvPicPr/>
                      <p:nvPr/>
                    </p:nvPicPr>
                    <p:blipFill>
                      <a:blip r:embed="rId4"/>
                      <a:stretch>
                        <a:fillRect/>
                      </a:stretch>
                    </p:blipFill>
                    <p:spPr>
                      <a:xfrm>
                        <a:off x="2072409" y="3029857"/>
                        <a:ext cx="4999182" cy="1509568"/>
                      </a:xfrm>
                      <a:prstGeom prst="rect">
                        <a:avLst/>
                      </a:prstGeom>
                    </p:spPr>
                  </p:pic>
                </p:oleObj>
              </mc:Fallback>
            </mc:AlternateContent>
          </a:graphicData>
        </a:graphic>
      </p:graphicFrame>
      <p:sp>
        <p:nvSpPr>
          <p:cNvPr id="28" name="Content Placeholder 27"/>
          <p:cNvSpPr>
            <a:spLocks noGrp="1"/>
          </p:cNvSpPr>
          <p:nvPr>
            <p:ph idx="4294967295"/>
          </p:nvPr>
        </p:nvSpPr>
        <p:spPr>
          <a:xfrm>
            <a:off x="457200" y="4615543"/>
            <a:ext cx="3171825" cy="430181"/>
          </a:xfrm>
        </p:spPr>
        <p:txBody>
          <a:bodyPr/>
          <a:lstStyle/>
          <a:p>
            <a:pPr marL="0" indent="0">
              <a:buNone/>
            </a:pPr>
            <a:r>
              <a:rPr lang="en-US" sz="2400" kern="0" dirty="0"/>
              <a:t>On the plane, </a:t>
            </a:r>
            <a:r>
              <a:rPr lang="en-US" sz="2400" i="1" kern="0" dirty="0"/>
              <a:t>z </a:t>
            </a:r>
            <a:r>
              <a:rPr lang="en-US" sz="2400" kern="0" dirty="0"/>
              <a:t>equals</a:t>
            </a:r>
          </a:p>
        </p:txBody>
      </p:sp>
      <p:graphicFrame>
        <p:nvGraphicFramePr>
          <p:cNvPr id="3" name="Object 2" descr="2 minus 2 x minus y, so">
            <a:extLst>
              <a:ext uri="{FF2B5EF4-FFF2-40B4-BE49-F238E27FC236}">
                <a16:creationId xmlns:a16="http://schemas.microsoft.com/office/drawing/2014/main" id="{282F4362-D25B-40BA-A007-6F698F20214C}"/>
              </a:ext>
            </a:extLst>
          </p:cNvPr>
          <p:cNvGraphicFramePr>
            <a:graphicFrameLocks noChangeAspect="1"/>
          </p:cNvGraphicFramePr>
          <p:nvPr>
            <p:extLst>
              <p:ext uri="{D42A27DB-BD31-4B8C-83A1-F6EECF244321}">
                <p14:modId xmlns:p14="http://schemas.microsoft.com/office/powerpoint/2010/main" val="1805126227"/>
              </p:ext>
            </p:extLst>
          </p:nvPr>
        </p:nvGraphicFramePr>
        <p:xfrm>
          <a:off x="3686175" y="4683774"/>
          <a:ext cx="1676400" cy="342900"/>
        </p:xfrm>
        <a:graphic>
          <a:graphicData uri="http://schemas.openxmlformats.org/presentationml/2006/ole">
            <mc:AlternateContent xmlns:mc="http://schemas.openxmlformats.org/markup-compatibility/2006">
              <mc:Choice xmlns:v="urn:schemas-microsoft-com:vml" Requires="v">
                <p:oleObj spid="_x0000_s2022423" name="Equation" r:id="rId5" imgW="1676160" imgH="342720" progId="Equation.DSMT4">
                  <p:embed/>
                </p:oleObj>
              </mc:Choice>
              <mc:Fallback>
                <p:oleObj name="Equation" r:id="rId5" imgW="1676160" imgH="342720" progId="Equation.DSMT4">
                  <p:embed/>
                  <p:pic>
                    <p:nvPicPr>
                      <p:cNvPr id="3" name="Object 2" descr="2 minus 2 x minus y, so">
                        <a:extLst>
                          <a:ext uri="{FF2B5EF4-FFF2-40B4-BE49-F238E27FC236}">
                            <a16:creationId xmlns:a16="http://schemas.microsoft.com/office/drawing/2014/main" id="{282F4362-D25B-40BA-A007-6F698F20214C}"/>
                          </a:ext>
                        </a:extLst>
                      </p:cNvPr>
                      <p:cNvPicPr/>
                      <p:nvPr/>
                    </p:nvPicPr>
                    <p:blipFill>
                      <a:blip r:embed="rId6"/>
                      <a:stretch>
                        <a:fillRect/>
                      </a:stretch>
                    </p:blipFill>
                    <p:spPr>
                      <a:xfrm>
                        <a:off x="3686175" y="4683774"/>
                        <a:ext cx="1676400" cy="342900"/>
                      </a:xfrm>
                      <a:prstGeom prst="rect">
                        <a:avLst/>
                      </a:prstGeom>
                    </p:spPr>
                  </p:pic>
                </p:oleObj>
              </mc:Fallback>
            </mc:AlternateContent>
          </a:graphicData>
        </a:graphic>
      </p:graphicFrame>
      <p:graphicFrame>
        <p:nvGraphicFramePr>
          <p:cNvPr id="33" name="Object 32" descr="nabla times F = left parenthesis x minus 3 left parenthesis 2 minus 2 x minus y right parenthesis right parenthesis, j + y k = left parenthesis 7 x + 3 y minus 6 right parenthesis, j + y k">
            <a:extLst>
              <a:ext uri="{FF2B5EF4-FFF2-40B4-BE49-F238E27FC236}">
                <a16:creationId xmlns:a16="http://schemas.microsoft.com/office/drawing/2014/main" id="{99633F18-CA91-4321-B259-2DA5C9A65147}"/>
              </a:ext>
            </a:extLst>
          </p:cNvPr>
          <p:cNvGraphicFramePr>
            <a:graphicFrameLocks noChangeAspect="1"/>
          </p:cNvGraphicFramePr>
          <p:nvPr>
            <p:extLst>
              <p:ext uri="{D42A27DB-BD31-4B8C-83A1-F6EECF244321}">
                <p14:modId xmlns:p14="http://schemas.microsoft.com/office/powerpoint/2010/main" val="2218590311"/>
              </p:ext>
            </p:extLst>
          </p:nvPr>
        </p:nvGraphicFramePr>
        <p:xfrm>
          <a:off x="1617079" y="5147420"/>
          <a:ext cx="6143637" cy="383803"/>
        </p:xfrm>
        <a:graphic>
          <a:graphicData uri="http://schemas.openxmlformats.org/presentationml/2006/ole">
            <mc:AlternateContent xmlns:mc="http://schemas.openxmlformats.org/markup-compatibility/2006">
              <mc:Choice xmlns:v="urn:schemas-microsoft-com:vml" Requires="v">
                <p:oleObj spid="_x0000_s2022424" name="Equation" r:id="rId7" imgW="7734240" imgH="482400" progId="Equation.DSMT4">
                  <p:embed/>
                </p:oleObj>
              </mc:Choice>
              <mc:Fallback>
                <p:oleObj name="Equation" r:id="rId7" imgW="7734240" imgH="482400" progId="Equation.DSMT4">
                  <p:embed/>
                  <p:pic>
                    <p:nvPicPr>
                      <p:cNvPr id="33" name="Object 32" descr="nabla times F = left parenthesis x minus 3 left parenthesis 2 minus 2 x minus y right parenthesis right parenthesis, j + y k = left parenthesis 7 x + 3 y minus 6 right parenthesis, j + y k">
                        <a:extLst>
                          <a:ext uri="{FF2B5EF4-FFF2-40B4-BE49-F238E27FC236}">
                            <a16:creationId xmlns:a16="http://schemas.microsoft.com/office/drawing/2014/main" id="{99633F18-CA91-4321-B259-2DA5C9A65147}"/>
                          </a:ext>
                        </a:extLst>
                      </p:cNvPr>
                      <p:cNvPicPr/>
                      <p:nvPr/>
                    </p:nvPicPr>
                    <p:blipFill>
                      <a:blip r:embed="rId8"/>
                      <a:stretch>
                        <a:fillRect/>
                      </a:stretch>
                    </p:blipFill>
                    <p:spPr>
                      <a:xfrm>
                        <a:off x="1617079" y="5147420"/>
                        <a:ext cx="6143637" cy="383803"/>
                      </a:xfrm>
                      <a:prstGeom prst="rect">
                        <a:avLst/>
                      </a:prstGeom>
                    </p:spPr>
                  </p:pic>
                </p:oleObj>
              </mc:Fallback>
            </mc:AlternateContent>
          </a:graphicData>
        </a:graphic>
      </p:graphicFrame>
      <p:sp>
        <p:nvSpPr>
          <p:cNvPr id="35" name="Content Placeholder 34"/>
          <p:cNvSpPr>
            <a:spLocks noGrp="1"/>
          </p:cNvSpPr>
          <p:nvPr>
            <p:ph idx="4294967295"/>
          </p:nvPr>
        </p:nvSpPr>
        <p:spPr>
          <a:xfrm>
            <a:off x="457200" y="5692566"/>
            <a:ext cx="685800" cy="436091"/>
          </a:xfrm>
        </p:spPr>
        <p:txBody>
          <a:bodyPr/>
          <a:lstStyle/>
          <a:p>
            <a:pPr marL="0" indent="0">
              <a:buNone/>
            </a:pPr>
            <a:r>
              <a:rPr lang="en-US" sz="2400" kern="0" dirty="0"/>
              <a:t>and</a:t>
            </a:r>
          </a:p>
        </p:txBody>
      </p:sp>
      <p:graphicFrame>
        <p:nvGraphicFramePr>
          <p:cNvPr id="36" name="Object 35" descr="left parenthesis nabla times F right parenthesis times n = start fraction 1 over radical 6 end fraction left parenthesis 7 x + 3 y minus 6 + y right parenthesis = start fraction 1 over radical 6 end fraction left parenthesis 7 x + 4 y minus 6 right parenthesis.">
            <a:extLst>
              <a:ext uri="{FF2B5EF4-FFF2-40B4-BE49-F238E27FC236}">
                <a16:creationId xmlns:a16="http://schemas.microsoft.com/office/drawing/2014/main" id="{03FFCE6A-814E-448B-90E9-08BEF36F09A1}"/>
              </a:ext>
            </a:extLst>
          </p:cNvPr>
          <p:cNvGraphicFramePr>
            <a:graphicFrameLocks noChangeAspect="1"/>
          </p:cNvGraphicFramePr>
          <p:nvPr>
            <p:extLst>
              <p:ext uri="{D42A27DB-BD31-4B8C-83A1-F6EECF244321}">
                <p14:modId xmlns:p14="http://schemas.microsoft.com/office/powerpoint/2010/main" val="2421122200"/>
              </p:ext>
            </p:extLst>
          </p:nvPr>
        </p:nvGraphicFramePr>
        <p:xfrm>
          <a:off x="1659810" y="5650241"/>
          <a:ext cx="5822793" cy="679703"/>
        </p:xfrm>
        <a:graphic>
          <a:graphicData uri="http://schemas.openxmlformats.org/presentationml/2006/ole">
            <mc:AlternateContent xmlns:mc="http://schemas.openxmlformats.org/markup-compatibility/2006">
              <mc:Choice xmlns:v="urn:schemas-microsoft-com:vml" Requires="v">
                <p:oleObj spid="_x0000_s2022425" name="Equation" r:id="rId9" imgW="7403760" imgH="863280" progId="Equation.DSMT4">
                  <p:embed/>
                </p:oleObj>
              </mc:Choice>
              <mc:Fallback>
                <p:oleObj name="Equation" r:id="rId9" imgW="7403760" imgH="863280" progId="Equation.DSMT4">
                  <p:embed/>
                  <p:pic>
                    <p:nvPicPr>
                      <p:cNvPr id="36" name="Object 35" descr="left parenthesis nabla times F right parenthesis times n = start fraction 1 over radical 6 end fraction left parenthesis 7 x + 3 y minus 6 + y right parenthesis = start fraction 1 over radical 6 end fraction left parenthesis 7 x + 4 y minus 6 right parenthesis.">
                        <a:extLst>
                          <a:ext uri="{FF2B5EF4-FFF2-40B4-BE49-F238E27FC236}">
                            <a16:creationId xmlns:a16="http://schemas.microsoft.com/office/drawing/2014/main" id="{03FFCE6A-814E-448B-90E9-08BEF36F09A1}"/>
                          </a:ext>
                        </a:extLst>
                      </p:cNvPr>
                      <p:cNvPicPr/>
                      <p:nvPr/>
                    </p:nvPicPr>
                    <p:blipFill>
                      <a:blip r:embed="rId10"/>
                      <a:stretch>
                        <a:fillRect/>
                      </a:stretch>
                    </p:blipFill>
                    <p:spPr>
                      <a:xfrm>
                        <a:off x="1659810" y="5650241"/>
                        <a:ext cx="5822793" cy="679703"/>
                      </a:xfrm>
                      <a:prstGeom prst="rect">
                        <a:avLst/>
                      </a:prstGeom>
                    </p:spPr>
                  </p:pic>
                </p:oleObj>
              </mc:Fallback>
            </mc:AlternateContent>
          </a:graphicData>
        </a:graphic>
      </p:graphicFrame>
    </p:spTree>
    <p:extLst>
      <p:ext uri="{BB962C8B-B14F-4D97-AF65-F5344CB8AC3E}">
        <p14:creationId xmlns:p14="http://schemas.microsoft.com/office/powerpoint/2010/main" val="232535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solidFill>
                  <a:schemeClr val="bg2"/>
                </a:solidFill>
              </a:rPr>
              <a:t>Paddle Wheel Interpretation of </a:t>
            </a:r>
            <a:r>
              <a:rPr lang="en-IN" sz="3400" dirty="0" err="1"/>
              <a:t>Nabla</a:t>
            </a:r>
            <a:r>
              <a:rPr lang="en-IN" sz="3400" dirty="0"/>
              <a:t> Times F</a:t>
            </a:r>
            <a:r>
              <a:rPr lang="en-IN" sz="3400" dirty="0">
                <a:solidFill>
                  <a:schemeClr val="bg2"/>
                </a:solidFill>
              </a:rPr>
              <a:t> </a:t>
            </a:r>
            <a:r>
              <a:rPr lang="en-IN" sz="2000" b="0" dirty="0">
                <a:solidFill>
                  <a:schemeClr val="bg2"/>
                </a:solidFill>
              </a:rPr>
              <a:t>(8 of 8)</a:t>
            </a:r>
            <a:endParaRPr lang="en-IN" sz="2000" dirty="0">
              <a:solidFill>
                <a:schemeClr val="bg2"/>
              </a:solidFill>
            </a:endParaRPr>
          </a:p>
        </p:txBody>
      </p:sp>
      <p:sp>
        <p:nvSpPr>
          <p:cNvPr id="5" name="Content Placeholder 4"/>
          <p:cNvSpPr>
            <a:spLocks noGrp="1"/>
          </p:cNvSpPr>
          <p:nvPr>
            <p:ph idx="4294967295"/>
          </p:nvPr>
        </p:nvSpPr>
        <p:spPr>
          <a:xfrm>
            <a:off x="457200" y="1600200"/>
            <a:ext cx="4876800" cy="920816"/>
          </a:xfrm>
        </p:spPr>
        <p:txBody>
          <a:bodyPr/>
          <a:lstStyle/>
          <a:p>
            <a:pPr marL="0" indent="0">
              <a:spcBef>
                <a:spcPts val="600"/>
              </a:spcBef>
              <a:buNone/>
            </a:pPr>
            <a:r>
              <a:rPr lang="en-US" sz="2600" b="1" dirty="0"/>
              <a:t>Solution (concluded):</a:t>
            </a:r>
          </a:p>
          <a:p>
            <a:pPr marL="0" indent="0">
              <a:spcBef>
                <a:spcPts val="600"/>
              </a:spcBef>
              <a:buNone/>
            </a:pPr>
            <a:r>
              <a:rPr lang="en-IN" sz="2600" dirty="0"/>
              <a:t>The surface area differential is</a:t>
            </a:r>
          </a:p>
        </p:txBody>
      </p:sp>
      <p:graphicFrame>
        <p:nvGraphicFramePr>
          <p:cNvPr id="10" name="Object 9" descr="d sigma = start fraction absolute value of nabla f over absolute value of start expression nabla f times k end expression end fraction d A = start fraction radical 6 over 1 end fraction d x d y.">
            <a:extLst>
              <a:ext uri="{FF2B5EF4-FFF2-40B4-BE49-F238E27FC236}">
                <a16:creationId xmlns:a16="http://schemas.microsoft.com/office/drawing/2014/main" id="{ADC98B51-1071-4349-A083-25C1C69CBDB6}"/>
              </a:ext>
            </a:extLst>
          </p:cNvPr>
          <p:cNvGraphicFramePr>
            <a:graphicFrameLocks noChangeAspect="1"/>
          </p:cNvGraphicFramePr>
          <p:nvPr/>
        </p:nvGraphicFramePr>
        <p:xfrm>
          <a:off x="2938414" y="2636239"/>
          <a:ext cx="3265585" cy="845841"/>
        </p:xfrm>
        <a:graphic>
          <a:graphicData uri="http://schemas.openxmlformats.org/presentationml/2006/ole">
            <mc:AlternateContent xmlns:mc="http://schemas.openxmlformats.org/markup-compatibility/2006">
              <mc:Choice xmlns:v="urn:schemas-microsoft-com:vml" Requires="v">
                <p:oleObj spid="_x0000_s2023451" name="Equation" r:id="rId3" imgW="3873240" imgH="1002960" progId="Equation.DSMT4">
                  <p:embed/>
                </p:oleObj>
              </mc:Choice>
              <mc:Fallback>
                <p:oleObj name="Equation" r:id="rId3" imgW="3873240" imgH="1002960" progId="Equation.DSMT4">
                  <p:embed/>
                  <p:pic>
                    <p:nvPicPr>
                      <p:cNvPr id="10" name="Object 9" descr="d sigma = start fraction absolute value of nabla f over absolute value of start expression nabla f times k end expression end fraction d A = start fraction radical 6 over 1 end fraction d x d y.">
                        <a:extLst>
                          <a:ext uri="{FF2B5EF4-FFF2-40B4-BE49-F238E27FC236}">
                            <a16:creationId xmlns:a16="http://schemas.microsoft.com/office/drawing/2014/main" id="{ADC98B51-1071-4349-A083-25C1C69CBDB6}"/>
                          </a:ext>
                        </a:extLst>
                      </p:cNvPr>
                      <p:cNvPicPr/>
                      <p:nvPr/>
                    </p:nvPicPr>
                    <p:blipFill>
                      <a:blip r:embed="rId4"/>
                      <a:stretch>
                        <a:fillRect/>
                      </a:stretch>
                    </p:blipFill>
                    <p:spPr>
                      <a:xfrm>
                        <a:off x="2938414" y="2636239"/>
                        <a:ext cx="3265585" cy="845841"/>
                      </a:xfrm>
                      <a:prstGeom prst="rect">
                        <a:avLst/>
                      </a:prstGeom>
                    </p:spPr>
                  </p:pic>
                </p:oleObj>
              </mc:Fallback>
            </mc:AlternateContent>
          </a:graphicData>
        </a:graphic>
      </p:graphicFrame>
      <p:sp>
        <p:nvSpPr>
          <p:cNvPr id="28" name="Content Placeholder 27"/>
          <p:cNvSpPr>
            <a:spLocks noGrp="1"/>
          </p:cNvSpPr>
          <p:nvPr>
            <p:ph idx="4294967295"/>
          </p:nvPr>
        </p:nvSpPr>
        <p:spPr>
          <a:xfrm>
            <a:off x="457200" y="3601617"/>
            <a:ext cx="2800577" cy="452590"/>
          </a:xfrm>
        </p:spPr>
        <p:txBody>
          <a:bodyPr/>
          <a:lstStyle/>
          <a:p>
            <a:pPr marL="0" indent="0">
              <a:buFont typeface="Wingdings" panose="05000000000000000000" pitchFamily="2" charset="2"/>
              <a:buNone/>
            </a:pPr>
            <a:r>
              <a:rPr lang="en-IN" sz="2600" kern="0" dirty="0"/>
              <a:t>The circulation is</a:t>
            </a:r>
          </a:p>
        </p:txBody>
      </p:sp>
      <p:graphicFrame>
        <p:nvGraphicFramePr>
          <p:cNvPr id="12" name="Object 11" descr="integral of, N across closed curve C, start expression F times d r end expression">
            <a:extLst>
              <a:ext uri="{FF2B5EF4-FFF2-40B4-BE49-F238E27FC236}">
                <a16:creationId xmlns:a16="http://schemas.microsoft.com/office/drawing/2014/main" id="{4FF94231-7302-4D1C-A18C-222CE534738B}"/>
              </a:ext>
            </a:extLst>
          </p:cNvPr>
          <p:cNvGraphicFramePr>
            <a:graphicFrameLocks noChangeAspect="1"/>
          </p:cNvGraphicFramePr>
          <p:nvPr/>
        </p:nvGraphicFramePr>
        <p:xfrm>
          <a:off x="2300514" y="4132825"/>
          <a:ext cx="957263" cy="663575"/>
        </p:xfrm>
        <a:graphic>
          <a:graphicData uri="http://schemas.openxmlformats.org/presentationml/2006/ole">
            <mc:AlternateContent xmlns:mc="http://schemas.openxmlformats.org/markup-compatibility/2006">
              <mc:Choice xmlns:v="urn:schemas-microsoft-com:vml" Requires="v">
                <p:oleObj spid="_x0000_s2023452" name="Equation" r:id="rId5" imgW="1117440" imgH="774360" progId="Equation.DSMT4">
                  <p:embed/>
                </p:oleObj>
              </mc:Choice>
              <mc:Fallback>
                <p:oleObj name="Equation" r:id="rId5" imgW="1117440" imgH="774360" progId="Equation.DSMT4">
                  <p:embed/>
                  <p:pic>
                    <p:nvPicPr>
                      <p:cNvPr id="12" name="Object 11" descr="integral of, N across closed curve C, start expression F times d r end expression">
                        <a:extLst>
                          <a:ext uri="{FF2B5EF4-FFF2-40B4-BE49-F238E27FC236}">
                            <a16:creationId xmlns:a16="http://schemas.microsoft.com/office/drawing/2014/main" id="{4FF94231-7302-4D1C-A18C-222CE534738B}"/>
                          </a:ext>
                        </a:extLst>
                      </p:cNvPr>
                      <p:cNvPicPr/>
                      <p:nvPr/>
                    </p:nvPicPr>
                    <p:blipFill>
                      <a:blip r:embed="rId6"/>
                      <a:stretch>
                        <a:fillRect/>
                      </a:stretch>
                    </p:blipFill>
                    <p:spPr>
                      <a:xfrm>
                        <a:off x="2300514" y="4132825"/>
                        <a:ext cx="957263" cy="663575"/>
                      </a:xfrm>
                      <a:prstGeom prst="rect">
                        <a:avLst/>
                      </a:prstGeom>
                    </p:spPr>
                  </p:pic>
                </p:oleObj>
              </mc:Fallback>
            </mc:AlternateContent>
          </a:graphicData>
        </a:graphic>
      </p:graphicFrame>
      <p:graphicFrame>
        <p:nvGraphicFramePr>
          <p:cNvPr id="15" name="Object 14" descr="equals double integral of start expression left parenthesis nabla times F right parenthesis times n d sigma end expression over surface S ">
            <a:extLst>
              <a:ext uri="{FF2B5EF4-FFF2-40B4-BE49-F238E27FC236}">
                <a16:creationId xmlns:a16="http://schemas.microsoft.com/office/drawing/2014/main" id="{4FF94231-7302-4D1C-A18C-222CE534738B}"/>
              </a:ext>
            </a:extLst>
          </p:cNvPr>
          <p:cNvGraphicFramePr>
            <a:graphicFrameLocks noChangeAspect="1"/>
          </p:cNvGraphicFramePr>
          <p:nvPr/>
        </p:nvGraphicFramePr>
        <p:xfrm>
          <a:off x="3370995" y="4147339"/>
          <a:ext cx="2174875" cy="609600"/>
        </p:xfrm>
        <a:graphic>
          <a:graphicData uri="http://schemas.openxmlformats.org/presentationml/2006/ole">
            <mc:AlternateContent xmlns:mc="http://schemas.openxmlformats.org/markup-compatibility/2006">
              <mc:Choice xmlns:v="urn:schemas-microsoft-com:vml" Requires="v">
                <p:oleObj spid="_x0000_s2023453" name="Equation" r:id="rId7" imgW="2539800" imgH="711000" progId="Equation.DSMT4">
                  <p:embed/>
                </p:oleObj>
              </mc:Choice>
              <mc:Fallback>
                <p:oleObj name="Equation" r:id="rId7" imgW="2539800" imgH="711000" progId="Equation.DSMT4">
                  <p:embed/>
                  <p:pic>
                    <p:nvPicPr>
                      <p:cNvPr id="15" name="Object 14" descr="equals double integral of start expression left parenthesis nabla times F right parenthesis times n d sigma end expression over surface S ">
                        <a:extLst>
                          <a:ext uri="{FF2B5EF4-FFF2-40B4-BE49-F238E27FC236}">
                            <a16:creationId xmlns:a16="http://schemas.microsoft.com/office/drawing/2014/main" id="{4FF94231-7302-4D1C-A18C-222CE534738B}"/>
                          </a:ext>
                        </a:extLst>
                      </p:cNvPr>
                      <p:cNvPicPr/>
                      <p:nvPr/>
                    </p:nvPicPr>
                    <p:blipFill>
                      <a:blip r:embed="rId8"/>
                      <a:stretch>
                        <a:fillRect/>
                      </a:stretch>
                    </p:blipFill>
                    <p:spPr>
                      <a:xfrm>
                        <a:off x="3370995" y="4147339"/>
                        <a:ext cx="2174875" cy="609600"/>
                      </a:xfrm>
                      <a:prstGeom prst="rect">
                        <a:avLst/>
                      </a:prstGeom>
                    </p:spPr>
                  </p:pic>
                </p:oleObj>
              </mc:Fallback>
            </mc:AlternateContent>
          </a:graphicData>
        </a:graphic>
      </p:graphicFrame>
      <p:graphicFrame>
        <p:nvGraphicFramePr>
          <p:cNvPr id="13" name="Object 12" descr="equals integral of start expression integral of start expression start fraction 1 over radical 6 end fraction left parenthesis 7 x + 4 y minus 6 right parenthesis, radical 6 d y d x end expression from 0 to 2 minus 2 x end expression from 0 to 1">
            <a:extLst>
              <a:ext uri="{FF2B5EF4-FFF2-40B4-BE49-F238E27FC236}">
                <a16:creationId xmlns:a16="http://schemas.microsoft.com/office/drawing/2014/main" id="{398027B5-ACC4-4B7F-B0E1-D692DB180BCB}"/>
              </a:ext>
            </a:extLst>
          </p:cNvPr>
          <p:cNvGraphicFramePr>
            <a:graphicFrameLocks noChangeAspect="1"/>
          </p:cNvGraphicFramePr>
          <p:nvPr/>
        </p:nvGraphicFramePr>
        <p:xfrm>
          <a:off x="3376386" y="4862288"/>
          <a:ext cx="4459288" cy="739775"/>
        </p:xfrm>
        <a:graphic>
          <a:graphicData uri="http://schemas.openxmlformats.org/presentationml/2006/ole">
            <mc:AlternateContent xmlns:mc="http://schemas.openxmlformats.org/markup-compatibility/2006">
              <mc:Choice xmlns:v="urn:schemas-microsoft-com:vml" Requires="v">
                <p:oleObj spid="_x0000_s2023454" name="Equation" r:id="rId9" imgW="5206680" imgH="863280" progId="Equation.DSMT4">
                  <p:embed/>
                </p:oleObj>
              </mc:Choice>
              <mc:Fallback>
                <p:oleObj name="Equation" r:id="rId9" imgW="5206680" imgH="863280" progId="Equation.DSMT4">
                  <p:embed/>
                  <p:pic>
                    <p:nvPicPr>
                      <p:cNvPr id="13" name="Object 12" descr="equals integral of start expression integral of start expression start fraction 1 over radical 6 end fraction left parenthesis 7 x + 4 y minus 6 right parenthesis, radical 6 d y d x end expression from 0 to 2 minus 2 x end expression from 0 to 1">
                        <a:extLst>
                          <a:ext uri="{FF2B5EF4-FFF2-40B4-BE49-F238E27FC236}">
                            <a16:creationId xmlns:a16="http://schemas.microsoft.com/office/drawing/2014/main" id="{398027B5-ACC4-4B7F-B0E1-D692DB180BCB}"/>
                          </a:ext>
                        </a:extLst>
                      </p:cNvPr>
                      <p:cNvPicPr/>
                      <p:nvPr/>
                    </p:nvPicPr>
                    <p:blipFill>
                      <a:blip r:embed="rId10"/>
                      <a:stretch>
                        <a:fillRect/>
                      </a:stretch>
                    </p:blipFill>
                    <p:spPr>
                      <a:xfrm>
                        <a:off x="3376386" y="4862288"/>
                        <a:ext cx="4459288" cy="739775"/>
                      </a:xfrm>
                      <a:prstGeom prst="rect">
                        <a:avLst/>
                      </a:prstGeom>
                    </p:spPr>
                  </p:pic>
                </p:oleObj>
              </mc:Fallback>
            </mc:AlternateContent>
          </a:graphicData>
        </a:graphic>
      </p:graphicFrame>
      <p:graphicFrame>
        <p:nvGraphicFramePr>
          <p:cNvPr id="14" name="Object 13" descr="equals integral of start expression integral of start expression left parenthesis 7 x + 4 y minus 6 right parenthesis, d y d x end expression from 0 to 2 minus 2 x end expression from 0 to 1 = negative 1">
            <a:extLst>
              <a:ext uri="{FF2B5EF4-FFF2-40B4-BE49-F238E27FC236}">
                <a16:creationId xmlns:a16="http://schemas.microsoft.com/office/drawing/2014/main" id="{6512783B-996E-4615-A04E-F377B6E943CD}"/>
              </a:ext>
            </a:extLst>
          </p:cNvPr>
          <p:cNvGraphicFramePr>
            <a:graphicFrameLocks noChangeAspect="1"/>
          </p:cNvGraphicFramePr>
          <p:nvPr/>
        </p:nvGraphicFramePr>
        <p:xfrm>
          <a:off x="3366861" y="5690963"/>
          <a:ext cx="4338638" cy="576263"/>
        </p:xfrm>
        <a:graphic>
          <a:graphicData uri="http://schemas.openxmlformats.org/presentationml/2006/ole">
            <mc:AlternateContent xmlns:mc="http://schemas.openxmlformats.org/markup-compatibility/2006">
              <mc:Choice xmlns:v="urn:schemas-microsoft-com:vml" Requires="v">
                <p:oleObj spid="_x0000_s2023455" name="Equation" r:id="rId11" imgW="5067000" imgH="672840" progId="Equation.DSMT4">
                  <p:embed/>
                </p:oleObj>
              </mc:Choice>
              <mc:Fallback>
                <p:oleObj name="Equation" r:id="rId11" imgW="5067000" imgH="672840" progId="Equation.DSMT4">
                  <p:embed/>
                  <p:pic>
                    <p:nvPicPr>
                      <p:cNvPr id="14" name="Object 13" descr="equals integral of start expression integral of start expression left parenthesis 7 x + 4 y minus 6 right parenthesis, d y d x end expression from 0 to 2 minus 2 x end expression from 0 to 1 = negative 1">
                        <a:extLst>
                          <a:ext uri="{FF2B5EF4-FFF2-40B4-BE49-F238E27FC236}">
                            <a16:creationId xmlns:a16="http://schemas.microsoft.com/office/drawing/2014/main" id="{6512783B-996E-4615-A04E-F377B6E943CD}"/>
                          </a:ext>
                        </a:extLst>
                      </p:cNvPr>
                      <p:cNvPicPr/>
                      <p:nvPr/>
                    </p:nvPicPr>
                    <p:blipFill>
                      <a:blip r:embed="rId12"/>
                      <a:stretch>
                        <a:fillRect/>
                      </a:stretch>
                    </p:blipFill>
                    <p:spPr>
                      <a:xfrm>
                        <a:off x="3366861" y="5690963"/>
                        <a:ext cx="4338638" cy="576263"/>
                      </a:xfrm>
                      <a:prstGeom prst="rect">
                        <a:avLst/>
                      </a:prstGeom>
                    </p:spPr>
                  </p:pic>
                </p:oleObj>
              </mc:Fallback>
            </mc:AlternateContent>
          </a:graphicData>
        </a:graphic>
      </p:graphicFrame>
    </p:spTree>
    <p:extLst>
      <p:ext uri="{BB962C8B-B14F-4D97-AF65-F5344CB8AC3E}">
        <p14:creationId xmlns:p14="http://schemas.microsoft.com/office/powerpoint/2010/main" val="771902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Stokes’ Theorem for Surfaces with Holes</a:t>
            </a:r>
          </a:p>
        </p:txBody>
      </p:sp>
      <p:pic>
        <p:nvPicPr>
          <p:cNvPr id="6" name="Content Placeholder 5" descr="An illustration of Stokes’ theorem depicts oriented surface with three holes traversing in clockwise direction. A vector n is traversed in a counterclockwise direction in the same surfac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621745"/>
            <a:ext cx="3449523" cy="2645455"/>
          </a:xfrm>
        </p:spPr>
      </p:pic>
      <p:sp>
        <p:nvSpPr>
          <p:cNvPr id="5" name="Content Placeholder 4"/>
          <p:cNvSpPr>
            <a:spLocks noGrp="1"/>
          </p:cNvSpPr>
          <p:nvPr>
            <p:ph idx="13"/>
          </p:nvPr>
        </p:nvSpPr>
        <p:spPr>
          <a:xfrm>
            <a:off x="457200" y="4648200"/>
            <a:ext cx="8229600" cy="1524000"/>
          </a:xfrm>
        </p:spPr>
        <p:txBody>
          <a:bodyPr/>
          <a:lstStyle/>
          <a:p>
            <a:pPr marL="0" indent="0">
              <a:buNone/>
            </a:pPr>
            <a:r>
              <a:rPr lang="en-IN" sz="2400" dirty="0"/>
              <a:t>Stokes’ Theorem also holds for oriented surfaces with holes. Consistent with the orientation of </a:t>
            </a:r>
            <a:r>
              <a:rPr lang="en-IN" sz="2400" i="1" dirty="0"/>
              <a:t>S</a:t>
            </a:r>
            <a:r>
              <a:rPr lang="en-IN" sz="2400" dirty="0"/>
              <a:t>, the outer curve is traversed </a:t>
            </a:r>
            <a:r>
              <a:rPr lang="en-IN" sz="2400" dirty="0" err="1"/>
              <a:t>counterclockwise</a:t>
            </a:r>
            <a:r>
              <a:rPr lang="en-IN" sz="2400" dirty="0"/>
              <a:t> around </a:t>
            </a:r>
            <a:r>
              <a:rPr lang="en-IN" sz="2400" b="1" dirty="0"/>
              <a:t>n </a:t>
            </a:r>
            <a:r>
              <a:rPr lang="en-IN" sz="2400" dirty="0"/>
              <a:t>and the inner curves surrounding the holes are traversed clockwise.</a:t>
            </a:r>
          </a:p>
        </p:txBody>
      </p:sp>
    </p:spTree>
    <p:extLst>
      <p:ext uri="{BB962C8B-B14F-4D97-AF65-F5344CB8AC3E}">
        <p14:creationId xmlns:p14="http://schemas.microsoft.com/office/powerpoint/2010/main" val="1843644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 Important Identity</a:t>
            </a:r>
          </a:p>
        </p:txBody>
      </p:sp>
      <p:graphicFrame>
        <p:nvGraphicFramePr>
          <p:cNvPr id="22" name="Object 21" descr="curl grad f = 0 or nabla times nabla f = 0">
            <a:extLst>
              <a:ext uri="{FF2B5EF4-FFF2-40B4-BE49-F238E27FC236}">
                <a16:creationId xmlns:a16="http://schemas.microsoft.com/office/drawing/2014/main" id="{AC1ED076-833F-4EFD-913D-E3A97F23D52E}"/>
              </a:ext>
            </a:extLst>
          </p:cNvPr>
          <p:cNvGraphicFramePr>
            <a:graphicFrameLocks noChangeAspect="1"/>
          </p:cNvGraphicFramePr>
          <p:nvPr/>
        </p:nvGraphicFramePr>
        <p:xfrm>
          <a:off x="1494631" y="2286000"/>
          <a:ext cx="6154737" cy="557213"/>
        </p:xfrm>
        <a:graphic>
          <a:graphicData uri="http://schemas.openxmlformats.org/presentationml/2006/ole">
            <mc:AlternateContent xmlns:mc="http://schemas.openxmlformats.org/markup-compatibility/2006">
              <mc:Choice xmlns:v="urn:schemas-microsoft-com:vml" Requires="v">
                <p:oleObj spid="_x0000_s2024455" name="Equation" r:id="rId3" imgW="4622760" imgH="419040" progId="Equation.DSMT4">
                  <p:embed/>
                </p:oleObj>
              </mc:Choice>
              <mc:Fallback>
                <p:oleObj name="Equation" r:id="rId3" imgW="4622760" imgH="419040" progId="Equation.DSMT4">
                  <p:embed/>
                  <p:pic>
                    <p:nvPicPr>
                      <p:cNvPr id="22" name="Object 21" descr="curl grad f = 0 or nabla times nabla f = 0">
                        <a:extLst>
                          <a:ext uri="{FF2B5EF4-FFF2-40B4-BE49-F238E27FC236}">
                            <a16:creationId xmlns:a16="http://schemas.microsoft.com/office/drawing/2014/main" id="{AC1ED076-833F-4EFD-913D-E3A97F23D52E}"/>
                          </a:ext>
                        </a:extLst>
                      </p:cNvPr>
                      <p:cNvPicPr/>
                      <p:nvPr/>
                    </p:nvPicPr>
                    <p:blipFill>
                      <a:blip r:embed="rId4"/>
                      <a:stretch>
                        <a:fillRect/>
                      </a:stretch>
                    </p:blipFill>
                    <p:spPr>
                      <a:xfrm>
                        <a:off x="1494631" y="2286000"/>
                        <a:ext cx="6154737" cy="557213"/>
                      </a:xfrm>
                      <a:prstGeom prst="rect">
                        <a:avLst/>
                      </a:prstGeom>
                    </p:spPr>
                  </p:pic>
                </p:oleObj>
              </mc:Fallback>
            </mc:AlternateContent>
          </a:graphicData>
        </a:graphic>
      </p:graphicFrame>
    </p:spTree>
    <p:extLst>
      <p:ext uri="{BB962C8B-B14F-4D97-AF65-F5344CB8AC3E}">
        <p14:creationId xmlns:p14="http://schemas.microsoft.com/office/powerpoint/2010/main" val="42504914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Conservative Fields and Stokes’ Theorem </a:t>
            </a:r>
            <a:r>
              <a:rPr lang="en-IN" sz="2000" b="0" dirty="0"/>
              <a:t>(1 of 2)</a:t>
            </a:r>
          </a:p>
        </p:txBody>
      </p:sp>
      <p:pic>
        <p:nvPicPr>
          <p:cNvPr id="7" name="Content Placeholder 6" descr="Three illustrations a, b, and c depict closed loop curves. The first curve C with a smooth surface S. The other two curves display the loops with boundaries in clockwise and counterclockwise direction."/>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40193" y="1616658"/>
            <a:ext cx="4263615" cy="2729640"/>
          </a:xfrm>
        </p:spPr>
      </p:pic>
      <p:sp>
        <p:nvSpPr>
          <p:cNvPr id="5" name="Content Placeholder 4"/>
          <p:cNvSpPr>
            <a:spLocks noGrp="1"/>
          </p:cNvSpPr>
          <p:nvPr>
            <p:ph idx="13"/>
          </p:nvPr>
        </p:nvSpPr>
        <p:spPr>
          <a:xfrm>
            <a:off x="457200" y="4572000"/>
            <a:ext cx="8229600" cy="762000"/>
          </a:xfrm>
        </p:spPr>
        <p:txBody>
          <a:bodyPr/>
          <a:lstStyle/>
          <a:p>
            <a:pPr marL="0" indent="0">
              <a:buNone/>
            </a:pPr>
            <a:r>
              <a:rPr lang="en-IN" sz="2400" dirty="0"/>
              <a:t>(a) In a simply connected open region in space, a simple closed curve </a:t>
            </a:r>
            <a:r>
              <a:rPr lang="en-IN" sz="2400" i="1" dirty="0"/>
              <a:t>C </a:t>
            </a:r>
            <a:r>
              <a:rPr lang="en-IN" sz="2400" dirty="0"/>
              <a:t>is the boundary of a smooth surface </a:t>
            </a:r>
            <a:r>
              <a:rPr lang="en-IN" sz="2400" i="1" dirty="0"/>
              <a:t>S</a:t>
            </a:r>
            <a:r>
              <a:rPr lang="en-IN" sz="2400" dirty="0"/>
              <a:t>.</a:t>
            </a:r>
          </a:p>
        </p:txBody>
      </p:sp>
      <p:sp>
        <p:nvSpPr>
          <p:cNvPr id="6" name="Content Placeholder 5"/>
          <p:cNvSpPr>
            <a:spLocks noGrp="1"/>
          </p:cNvSpPr>
          <p:nvPr>
            <p:ph idx="14"/>
          </p:nvPr>
        </p:nvSpPr>
        <p:spPr>
          <a:xfrm>
            <a:off x="457200" y="5486400"/>
            <a:ext cx="8229600" cy="762000"/>
          </a:xfrm>
        </p:spPr>
        <p:txBody>
          <a:bodyPr/>
          <a:lstStyle/>
          <a:p>
            <a:pPr marL="0" indent="0">
              <a:buNone/>
            </a:pPr>
            <a:r>
              <a:rPr lang="en-IN" sz="2400" dirty="0"/>
              <a:t>(b) Smooth curves that cross themselves can be divided into loops to which Stokes’ Theorem applies.</a:t>
            </a:r>
          </a:p>
        </p:txBody>
      </p:sp>
    </p:spTree>
    <p:extLst>
      <p:ext uri="{BB962C8B-B14F-4D97-AF65-F5344CB8AC3E}">
        <p14:creationId xmlns:p14="http://schemas.microsoft.com/office/powerpoint/2010/main" val="24163498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Conservative Fields and Stokes’ Theorem </a:t>
            </a:r>
            <a:r>
              <a:rPr lang="en-IN" sz="2000" b="0" dirty="0"/>
              <a:t>(2 of 2)</a:t>
            </a:r>
            <a:endParaRPr lang="en-IN" sz="3400" dirty="0"/>
          </a:p>
        </p:txBody>
      </p:sp>
      <p:sp>
        <p:nvSpPr>
          <p:cNvPr id="3" name="Content Placeholder 2"/>
          <p:cNvSpPr>
            <a:spLocks noGrp="1"/>
          </p:cNvSpPr>
          <p:nvPr>
            <p:ph idx="4294967295"/>
          </p:nvPr>
        </p:nvSpPr>
        <p:spPr>
          <a:xfrm>
            <a:off x="457200" y="1600200"/>
            <a:ext cx="8305800" cy="914400"/>
          </a:xfrm>
        </p:spPr>
        <p:txBody>
          <a:bodyPr/>
          <a:lstStyle/>
          <a:p>
            <a:pPr marL="0" indent="0">
              <a:buNone/>
            </a:pPr>
            <a:r>
              <a:rPr lang="en-IN" b="1" dirty="0"/>
              <a:t>Theorem—Curl F = 0 Related to the Closed-Loop Property</a:t>
            </a:r>
          </a:p>
        </p:txBody>
      </p:sp>
      <p:sp>
        <p:nvSpPr>
          <p:cNvPr id="23" name="Content Placeholder 22"/>
          <p:cNvSpPr>
            <a:spLocks noGrp="1"/>
          </p:cNvSpPr>
          <p:nvPr>
            <p:ph idx="4294967295"/>
          </p:nvPr>
        </p:nvSpPr>
        <p:spPr>
          <a:xfrm>
            <a:off x="457200" y="3048000"/>
            <a:ext cx="381000" cy="474452"/>
          </a:xfrm>
        </p:spPr>
        <p:txBody>
          <a:bodyPr/>
          <a:lstStyle/>
          <a:p>
            <a:pPr marL="0" indent="0">
              <a:buNone/>
            </a:pPr>
            <a:r>
              <a:rPr lang="en-IN" dirty="0"/>
              <a:t>If</a:t>
            </a:r>
          </a:p>
        </p:txBody>
      </p:sp>
      <p:graphicFrame>
        <p:nvGraphicFramePr>
          <p:cNvPr id="24" name="Object 23" descr="nabla times F = 0">
            <a:extLst>
              <a:ext uri="{FF2B5EF4-FFF2-40B4-BE49-F238E27FC236}">
                <a16:creationId xmlns:a16="http://schemas.microsoft.com/office/drawing/2014/main" id="{292845C0-07DF-4B14-8B54-A6F1E9FEF086}"/>
              </a:ext>
            </a:extLst>
          </p:cNvPr>
          <p:cNvGraphicFramePr>
            <a:graphicFrameLocks noChangeAspect="1"/>
          </p:cNvGraphicFramePr>
          <p:nvPr/>
        </p:nvGraphicFramePr>
        <p:xfrm>
          <a:off x="990600" y="3150491"/>
          <a:ext cx="1333500" cy="317500"/>
        </p:xfrm>
        <a:graphic>
          <a:graphicData uri="http://schemas.openxmlformats.org/presentationml/2006/ole">
            <mc:AlternateContent xmlns:mc="http://schemas.openxmlformats.org/markup-compatibility/2006">
              <mc:Choice xmlns:v="urn:schemas-microsoft-com:vml" Requires="v">
                <p:oleObj spid="_x0000_s2025484" name="Equation" r:id="rId3" imgW="1333440" imgH="317160" progId="Equation.DSMT4">
                  <p:embed/>
                </p:oleObj>
              </mc:Choice>
              <mc:Fallback>
                <p:oleObj name="Equation" r:id="rId3" imgW="1333440" imgH="317160" progId="Equation.DSMT4">
                  <p:embed/>
                  <p:pic>
                    <p:nvPicPr>
                      <p:cNvPr id="24" name="Object 23" descr="nabla times F = 0">
                        <a:extLst>
                          <a:ext uri="{FF2B5EF4-FFF2-40B4-BE49-F238E27FC236}">
                            <a16:creationId xmlns:a16="http://schemas.microsoft.com/office/drawing/2014/main" id="{292845C0-07DF-4B14-8B54-A6F1E9FEF086}"/>
                          </a:ext>
                        </a:extLst>
                      </p:cNvPr>
                      <p:cNvPicPr/>
                      <p:nvPr/>
                    </p:nvPicPr>
                    <p:blipFill>
                      <a:blip r:embed="rId4"/>
                      <a:stretch>
                        <a:fillRect/>
                      </a:stretch>
                    </p:blipFill>
                    <p:spPr>
                      <a:xfrm>
                        <a:off x="990600" y="3150491"/>
                        <a:ext cx="1333500" cy="317500"/>
                      </a:xfrm>
                      <a:prstGeom prst="rect">
                        <a:avLst/>
                      </a:prstGeom>
                    </p:spPr>
                  </p:pic>
                </p:oleObj>
              </mc:Fallback>
            </mc:AlternateContent>
          </a:graphicData>
        </a:graphic>
      </p:graphicFrame>
      <p:sp>
        <p:nvSpPr>
          <p:cNvPr id="27" name="Content Placeholder 26"/>
          <p:cNvSpPr>
            <a:spLocks noGrp="1"/>
          </p:cNvSpPr>
          <p:nvPr>
            <p:ph idx="4294967295"/>
          </p:nvPr>
        </p:nvSpPr>
        <p:spPr>
          <a:xfrm>
            <a:off x="2505528" y="3051612"/>
            <a:ext cx="5876472" cy="505243"/>
          </a:xfrm>
        </p:spPr>
        <p:txBody>
          <a:bodyPr/>
          <a:lstStyle/>
          <a:p>
            <a:pPr marL="0" indent="0">
              <a:buNone/>
            </a:pPr>
            <a:r>
              <a:rPr lang="en-IN" dirty="0"/>
              <a:t>at every point of a simply connected</a:t>
            </a:r>
          </a:p>
        </p:txBody>
      </p:sp>
      <p:sp>
        <p:nvSpPr>
          <p:cNvPr id="29" name="Content Placeholder 28"/>
          <p:cNvSpPr>
            <a:spLocks noGrp="1"/>
          </p:cNvSpPr>
          <p:nvPr>
            <p:ph idx="4294967295"/>
          </p:nvPr>
        </p:nvSpPr>
        <p:spPr>
          <a:xfrm>
            <a:off x="457200" y="3779491"/>
            <a:ext cx="6553200" cy="914400"/>
          </a:xfrm>
        </p:spPr>
        <p:txBody>
          <a:bodyPr/>
          <a:lstStyle/>
          <a:p>
            <a:pPr marL="0" indent="0">
              <a:buNone/>
            </a:pPr>
            <a:r>
              <a:rPr lang="en-IN" dirty="0"/>
              <a:t>open region </a:t>
            </a:r>
            <a:r>
              <a:rPr lang="en-IN" i="1" dirty="0"/>
              <a:t>D </a:t>
            </a:r>
            <a:r>
              <a:rPr lang="en-IN" dirty="0"/>
              <a:t>in space, then on any piecewise-smooth closed path </a:t>
            </a:r>
            <a:r>
              <a:rPr lang="en-IN" i="1" dirty="0"/>
              <a:t>C </a:t>
            </a:r>
            <a:r>
              <a:rPr lang="en-IN" dirty="0"/>
              <a:t>in </a:t>
            </a:r>
            <a:r>
              <a:rPr lang="en-IN" i="1" dirty="0"/>
              <a:t>D</a:t>
            </a:r>
            <a:r>
              <a:rPr lang="en-IN" dirty="0"/>
              <a:t>,</a:t>
            </a:r>
          </a:p>
        </p:txBody>
      </p:sp>
      <p:graphicFrame>
        <p:nvGraphicFramePr>
          <p:cNvPr id="30" name="Object 29" descr="integral of, N across closed curve C, start expression F times d r end expression = 0.">
            <a:extLst>
              <a:ext uri="{FF2B5EF4-FFF2-40B4-BE49-F238E27FC236}">
                <a16:creationId xmlns:a16="http://schemas.microsoft.com/office/drawing/2014/main" id="{A9D0BE10-9747-4585-830D-47739DCB969A}"/>
              </a:ext>
            </a:extLst>
          </p:cNvPr>
          <p:cNvGraphicFramePr>
            <a:graphicFrameLocks noChangeAspect="1"/>
          </p:cNvGraphicFramePr>
          <p:nvPr/>
        </p:nvGraphicFramePr>
        <p:xfrm>
          <a:off x="3593306" y="4860925"/>
          <a:ext cx="1957388" cy="854075"/>
        </p:xfrm>
        <a:graphic>
          <a:graphicData uri="http://schemas.openxmlformats.org/presentationml/2006/ole">
            <mc:AlternateContent xmlns:mc="http://schemas.openxmlformats.org/markup-compatibility/2006">
              <mc:Choice xmlns:v="urn:schemas-microsoft-com:vml" Requires="v">
                <p:oleObj spid="_x0000_s2025485" name="Equation" r:id="rId5" imgW="1777680" imgH="774360" progId="Equation.DSMT4">
                  <p:embed/>
                </p:oleObj>
              </mc:Choice>
              <mc:Fallback>
                <p:oleObj name="Equation" r:id="rId5" imgW="1777680" imgH="774360" progId="Equation.DSMT4">
                  <p:embed/>
                  <p:pic>
                    <p:nvPicPr>
                      <p:cNvPr id="30" name="Object 29" descr="integral of, N across closed curve C, start expression F times d r end expression = 0.">
                        <a:extLst>
                          <a:ext uri="{FF2B5EF4-FFF2-40B4-BE49-F238E27FC236}">
                            <a16:creationId xmlns:a16="http://schemas.microsoft.com/office/drawing/2014/main" id="{A9D0BE10-9747-4585-830D-47739DCB969A}"/>
                          </a:ext>
                        </a:extLst>
                      </p:cNvPr>
                      <p:cNvPicPr/>
                      <p:nvPr/>
                    </p:nvPicPr>
                    <p:blipFill>
                      <a:blip r:embed="rId6"/>
                      <a:stretch>
                        <a:fillRect/>
                      </a:stretch>
                    </p:blipFill>
                    <p:spPr>
                      <a:xfrm>
                        <a:off x="3593306" y="4860925"/>
                        <a:ext cx="1957388" cy="854075"/>
                      </a:xfrm>
                      <a:prstGeom prst="rect">
                        <a:avLst/>
                      </a:prstGeom>
                    </p:spPr>
                  </p:pic>
                </p:oleObj>
              </mc:Fallback>
            </mc:AlternateContent>
          </a:graphicData>
        </a:graphic>
      </p:graphicFrame>
    </p:spTree>
    <p:extLst>
      <p:ext uri="{BB962C8B-B14F-4D97-AF65-F5344CB8AC3E}">
        <p14:creationId xmlns:p14="http://schemas.microsoft.com/office/powerpoint/2010/main" val="65248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(4 of 14)</a:t>
            </a:r>
            <a:endParaRPr lang="en-IN" dirty="0"/>
          </a:p>
        </p:txBody>
      </p:sp>
      <p:sp>
        <p:nvSpPr>
          <p:cNvPr id="3" name="Content Placeholder 2"/>
          <p:cNvSpPr>
            <a:spLocks noGrp="1"/>
          </p:cNvSpPr>
          <p:nvPr>
            <p:ph idx="4294967295"/>
          </p:nvPr>
        </p:nvSpPr>
        <p:spPr>
          <a:xfrm>
            <a:off x="457200" y="1600201"/>
            <a:ext cx="8229600" cy="457200"/>
          </a:xfrm>
        </p:spPr>
        <p:txBody>
          <a:bodyPr/>
          <a:lstStyle/>
          <a:p>
            <a:pPr marL="0" indent="0">
              <a:buNone/>
            </a:pPr>
            <a:r>
              <a:rPr lang="en-IN" sz="2600" b="1" dirty="0"/>
              <a:t>Formulas for a Surface Integral of a Scalar Function</a:t>
            </a:r>
          </a:p>
        </p:txBody>
      </p:sp>
      <p:sp>
        <p:nvSpPr>
          <p:cNvPr id="23" name="Content Placeholder 22"/>
          <p:cNvSpPr>
            <a:spLocks noGrp="1"/>
          </p:cNvSpPr>
          <p:nvPr>
            <p:ph idx="4294967295"/>
          </p:nvPr>
        </p:nvSpPr>
        <p:spPr>
          <a:xfrm>
            <a:off x="457200" y="2133600"/>
            <a:ext cx="8229600" cy="504942"/>
          </a:xfrm>
        </p:spPr>
        <p:txBody>
          <a:bodyPr/>
          <a:lstStyle/>
          <a:p>
            <a:pPr marL="0" indent="0">
              <a:buNone/>
            </a:pPr>
            <a:r>
              <a:rPr lang="en-IN" sz="2600" b="1" dirty="0"/>
              <a:t>1. </a:t>
            </a:r>
            <a:r>
              <a:rPr lang="en-IN" sz="2600" dirty="0"/>
              <a:t>For a smooth surface </a:t>
            </a:r>
            <a:r>
              <a:rPr lang="en-IN" sz="2600" i="1" dirty="0"/>
              <a:t>S </a:t>
            </a:r>
            <a:r>
              <a:rPr lang="en-IN" sz="2600" dirty="0"/>
              <a:t>defined </a:t>
            </a:r>
            <a:r>
              <a:rPr lang="en-IN" sz="2600" b="1" dirty="0"/>
              <a:t>parametrically</a:t>
            </a:r>
            <a:r>
              <a:rPr lang="en-IN" sz="2600" dirty="0"/>
              <a:t> as</a:t>
            </a:r>
          </a:p>
        </p:txBody>
      </p:sp>
      <p:graphicFrame>
        <p:nvGraphicFramePr>
          <p:cNvPr id="26" name="Object 25" descr="r of u and upsilon = f of u and upsilon, i + g of u and upsilon, j + h of u and upsilon, k, left parenthesis u, upsilon right parenthesis element of R,">
            <a:extLst>
              <a:ext uri="{FF2B5EF4-FFF2-40B4-BE49-F238E27FC236}">
                <a16:creationId xmlns:a16="http://schemas.microsoft.com/office/drawing/2014/main" id="{23A29571-BB62-485A-BEA2-55CF0799A9DC}"/>
              </a:ext>
            </a:extLst>
          </p:cNvPr>
          <p:cNvGraphicFramePr>
            <a:graphicFrameLocks noChangeAspect="1"/>
          </p:cNvGraphicFramePr>
          <p:nvPr/>
        </p:nvGraphicFramePr>
        <p:xfrm>
          <a:off x="457200" y="2805113"/>
          <a:ext cx="6943725" cy="471487"/>
        </p:xfrm>
        <a:graphic>
          <a:graphicData uri="http://schemas.openxmlformats.org/presentationml/2006/ole">
            <mc:AlternateContent xmlns:mc="http://schemas.openxmlformats.org/markup-compatibility/2006">
              <mc:Choice xmlns:v="urn:schemas-microsoft-com:vml" Requires="v">
                <p:oleObj spid="_x0000_s1987601" name="Equation" r:id="rId3" imgW="6375240" imgH="431640" progId="Equation.DSMT4">
                  <p:embed/>
                </p:oleObj>
              </mc:Choice>
              <mc:Fallback>
                <p:oleObj name="Equation" r:id="rId3" imgW="6375240" imgH="431640" progId="Equation.DSMT4">
                  <p:embed/>
                  <p:pic>
                    <p:nvPicPr>
                      <p:cNvPr id="26" name="Object 25" descr="r of u and upsilon = f of u and upsilon, i + g of u and upsilon, j + h of u and upsilon, k, left parenthesis u, upsilon right parenthesis element of R,">
                        <a:extLst>
                          <a:ext uri="{FF2B5EF4-FFF2-40B4-BE49-F238E27FC236}">
                            <a16:creationId xmlns:a16="http://schemas.microsoft.com/office/drawing/2014/main" id="{23A29571-BB62-485A-BEA2-55CF0799A9DC}"/>
                          </a:ext>
                        </a:extLst>
                      </p:cNvPr>
                      <p:cNvPicPr/>
                      <p:nvPr/>
                    </p:nvPicPr>
                    <p:blipFill>
                      <a:blip r:embed="rId4"/>
                      <a:stretch>
                        <a:fillRect/>
                      </a:stretch>
                    </p:blipFill>
                    <p:spPr>
                      <a:xfrm>
                        <a:off x="457200" y="2805113"/>
                        <a:ext cx="6943725" cy="471487"/>
                      </a:xfrm>
                      <a:prstGeom prst="rect">
                        <a:avLst/>
                      </a:prstGeom>
                    </p:spPr>
                  </p:pic>
                </p:oleObj>
              </mc:Fallback>
            </mc:AlternateContent>
          </a:graphicData>
        </a:graphic>
      </p:graphicFrame>
      <p:sp>
        <p:nvSpPr>
          <p:cNvPr id="28" name="Content Placeholder 27"/>
          <p:cNvSpPr>
            <a:spLocks noGrp="1"/>
          </p:cNvSpPr>
          <p:nvPr>
            <p:ph idx="4294967295"/>
          </p:nvPr>
        </p:nvSpPr>
        <p:spPr>
          <a:xfrm>
            <a:off x="7543800" y="2819400"/>
            <a:ext cx="1025013" cy="396432"/>
          </a:xfrm>
        </p:spPr>
        <p:txBody>
          <a:bodyPr/>
          <a:lstStyle/>
          <a:p>
            <a:pPr marL="0" indent="0">
              <a:buNone/>
            </a:pPr>
            <a:r>
              <a:rPr lang="es-ES" sz="2600" dirty="0"/>
              <a:t>and a</a:t>
            </a:r>
            <a:endParaRPr lang="en-IN" sz="2600" dirty="0"/>
          </a:p>
        </p:txBody>
      </p:sp>
      <p:sp>
        <p:nvSpPr>
          <p:cNvPr id="30" name="Content Placeholder 29"/>
          <p:cNvSpPr>
            <a:spLocks noGrp="1"/>
          </p:cNvSpPr>
          <p:nvPr>
            <p:ph idx="4294967295"/>
          </p:nvPr>
        </p:nvSpPr>
        <p:spPr>
          <a:xfrm>
            <a:off x="457199" y="3429000"/>
            <a:ext cx="2971801" cy="381000"/>
          </a:xfrm>
        </p:spPr>
        <p:txBody>
          <a:bodyPr/>
          <a:lstStyle/>
          <a:p>
            <a:pPr marL="0" indent="0">
              <a:buNone/>
            </a:pPr>
            <a:r>
              <a:rPr lang="es-ES" sz="2600" dirty="0"/>
              <a:t>continuous function</a:t>
            </a:r>
            <a:endParaRPr lang="en-IN" sz="2600" dirty="0"/>
          </a:p>
        </p:txBody>
      </p:sp>
      <p:graphicFrame>
        <p:nvGraphicFramePr>
          <p:cNvPr id="31" name="Object 30" descr="G of x and y and z"/>
          <p:cNvGraphicFramePr>
            <a:graphicFrameLocks noChangeAspect="1"/>
          </p:cNvGraphicFramePr>
          <p:nvPr/>
        </p:nvGraphicFramePr>
        <p:xfrm>
          <a:off x="3530600" y="3352800"/>
          <a:ext cx="1346200" cy="393700"/>
        </p:xfrm>
        <a:graphic>
          <a:graphicData uri="http://schemas.openxmlformats.org/presentationml/2006/ole">
            <mc:AlternateContent xmlns:mc="http://schemas.openxmlformats.org/markup-compatibility/2006">
              <mc:Choice xmlns:v="urn:schemas-microsoft-com:vml" Requires="v">
                <p:oleObj spid="_x0000_s1987602" name="Equation" r:id="rId5" imgW="1346040" imgH="393480" progId="Equation.DSMT4">
                  <p:embed/>
                </p:oleObj>
              </mc:Choice>
              <mc:Fallback>
                <p:oleObj name="Equation" r:id="rId5" imgW="1346040" imgH="393480" progId="Equation.DSMT4">
                  <p:embed/>
                  <p:pic>
                    <p:nvPicPr>
                      <p:cNvPr id="31" name="Object 30" descr="G of x and y and z"/>
                      <p:cNvPicPr/>
                      <p:nvPr/>
                    </p:nvPicPr>
                    <p:blipFill>
                      <a:blip r:embed="rId6"/>
                      <a:stretch>
                        <a:fillRect/>
                      </a:stretch>
                    </p:blipFill>
                    <p:spPr>
                      <a:xfrm>
                        <a:off x="3530600" y="3352800"/>
                        <a:ext cx="1346200" cy="393700"/>
                      </a:xfrm>
                      <a:prstGeom prst="rect">
                        <a:avLst/>
                      </a:prstGeom>
                    </p:spPr>
                  </p:pic>
                </p:oleObj>
              </mc:Fallback>
            </mc:AlternateContent>
          </a:graphicData>
        </a:graphic>
      </p:graphicFrame>
      <p:sp>
        <p:nvSpPr>
          <p:cNvPr id="33" name="Content Placeholder 32"/>
          <p:cNvSpPr>
            <a:spLocks noGrp="1"/>
          </p:cNvSpPr>
          <p:nvPr>
            <p:ph idx="4294967295"/>
          </p:nvPr>
        </p:nvSpPr>
        <p:spPr>
          <a:xfrm>
            <a:off x="5201266" y="3420942"/>
            <a:ext cx="2647334" cy="389058"/>
          </a:xfrm>
        </p:spPr>
        <p:txBody>
          <a:bodyPr/>
          <a:lstStyle/>
          <a:p>
            <a:pPr marL="0" indent="0">
              <a:buNone/>
            </a:pPr>
            <a:r>
              <a:rPr lang="es-ES" sz="2600" dirty="0" err="1"/>
              <a:t>defined</a:t>
            </a:r>
            <a:r>
              <a:rPr lang="es-ES" sz="2600" dirty="0"/>
              <a:t> </a:t>
            </a:r>
            <a:r>
              <a:rPr lang="en-IN" sz="2600" dirty="0"/>
              <a:t>on </a:t>
            </a:r>
            <a:r>
              <a:rPr lang="en-IN" sz="2600" i="1" dirty="0"/>
              <a:t>S</a:t>
            </a:r>
            <a:r>
              <a:rPr lang="en-IN" sz="2600" dirty="0"/>
              <a:t>, the</a:t>
            </a:r>
          </a:p>
        </p:txBody>
      </p:sp>
      <p:sp>
        <p:nvSpPr>
          <p:cNvPr id="35" name="Content Placeholder 34"/>
          <p:cNvSpPr>
            <a:spLocks noGrp="1"/>
          </p:cNvSpPr>
          <p:nvPr>
            <p:ph idx="4294967295"/>
          </p:nvPr>
        </p:nvSpPr>
        <p:spPr>
          <a:xfrm>
            <a:off x="491613" y="3886200"/>
            <a:ext cx="7890387" cy="859911"/>
          </a:xfrm>
        </p:spPr>
        <p:txBody>
          <a:bodyPr/>
          <a:lstStyle/>
          <a:p>
            <a:pPr marL="0" indent="0">
              <a:buNone/>
            </a:pPr>
            <a:r>
              <a:rPr lang="en-IN" sz="2600" dirty="0"/>
              <a:t>surface integral of </a:t>
            </a:r>
            <a:r>
              <a:rPr lang="en-IN" sz="2600" i="1" dirty="0"/>
              <a:t>G </a:t>
            </a:r>
            <a:r>
              <a:rPr lang="en-IN" sz="2600" dirty="0"/>
              <a:t>over </a:t>
            </a:r>
            <a:r>
              <a:rPr lang="en-IN" sz="2600" i="1" dirty="0"/>
              <a:t>S </a:t>
            </a:r>
            <a:r>
              <a:rPr lang="en-IN" sz="2600" dirty="0"/>
              <a:t>is given by the double integral over </a:t>
            </a:r>
            <a:r>
              <a:rPr lang="en-IN" sz="2600" i="1" dirty="0"/>
              <a:t>R</a:t>
            </a:r>
            <a:r>
              <a:rPr lang="en-IN" sz="2600" dirty="0"/>
              <a:t>,</a:t>
            </a:r>
          </a:p>
        </p:txBody>
      </p:sp>
      <p:graphicFrame>
        <p:nvGraphicFramePr>
          <p:cNvPr id="36" name="Object 35" descr="double integral of start expression G of x, y, and z d sigma end expression over surface S = double integral of start expression G of left parenthesis f of u and upsilon, g of u and upsilon, h of u and upsilon right parenthesis absolute value of start expression r sub u times r sub upsilon end expression d u d upsilon end expression for region R">
            <a:extLst>
              <a:ext uri="{FF2B5EF4-FFF2-40B4-BE49-F238E27FC236}">
                <a16:creationId xmlns:a16="http://schemas.microsoft.com/office/drawing/2014/main" id="{64210523-C45B-4B50-B478-ECD39727DB0F}"/>
              </a:ext>
            </a:extLst>
          </p:cNvPr>
          <p:cNvGraphicFramePr>
            <a:graphicFrameLocks noChangeAspect="1"/>
          </p:cNvGraphicFramePr>
          <p:nvPr/>
        </p:nvGraphicFramePr>
        <p:xfrm>
          <a:off x="533400" y="4938712"/>
          <a:ext cx="8037513" cy="700088"/>
        </p:xfrm>
        <a:graphic>
          <a:graphicData uri="http://schemas.openxmlformats.org/presentationml/2006/ole">
            <mc:AlternateContent xmlns:mc="http://schemas.openxmlformats.org/markup-compatibility/2006">
              <mc:Choice xmlns:v="urn:schemas-microsoft-com:vml" Requires="v">
                <p:oleObj spid="_x0000_s1987603" name="Equation" r:id="rId7" imgW="9055080" imgH="787320" progId="Equation.DSMT4">
                  <p:embed/>
                </p:oleObj>
              </mc:Choice>
              <mc:Fallback>
                <p:oleObj name="Equation" r:id="rId7" imgW="9055080" imgH="787320" progId="Equation.DSMT4">
                  <p:embed/>
                  <p:pic>
                    <p:nvPicPr>
                      <p:cNvPr id="36" name="Object 35" descr="double integral of start expression G of x, y, and z d sigma end expression over surface S = double integral of start expression G of left parenthesis f of u and upsilon, g of u and upsilon, h of u and upsilon right parenthesis absolute value of start expression r sub u times r sub upsilon end expression d u d upsilon end expression for region R">
                        <a:extLst>
                          <a:ext uri="{FF2B5EF4-FFF2-40B4-BE49-F238E27FC236}">
                            <a16:creationId xmlns:a16="http://schemas.microsoft.com/office/drawing/2014/main" id="{64210523-C45B-4B50-B478-ECD39727DB0F}"/>
                          </a:ext>
                        </a:extLst>
                      </p:cNvPr>
                      <p:cNvPicPr/>
                      <p:nvPr/>
                    </p:nvPicPr>
                    <p:blipFill>
                      <a:blip r:embed="rId8"/>
                      <a:stretch>
                        <a:fillRect/>
                      </a:stretch>
                    </p:blipFill>
                    <p:spPr>
                      <a:xfrm>
                        <a:off x="533400" y="4938712"/>
                        <a:ext cx="8037513" cy="700088"/>
                      </a:xfrm>
                      <a:prstGeom prst="rect">
                        <a:avLst/>
                      </a:prstGeom>
                    </p:spPr>
                  </p:pic>
                </p:oleObj>
              </mc:Fallback>
            </mc:AlternateContent>
          </a:graphicData>
        </a:graphic>
      </p:graphicFrame>
    </p:spTree>
    <p:extLst>
      <p:ext uri="{BB962C8B-B14F-4D97-AF65-F5344CB8AC3E}">
        <p14:creationId xmlns:p14="http://schemas.microsoft.com/office/powerpoint/2010/main" val="18158335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US" altLang="en-US" dirty="0"/>
              <a:t>Section 16.8 The Divergence Theorem and a Unified Theory</a:t>
            </a:r>
            <a:endParaRPr lang="en-IN" dirty="0"/>
          </a:p>
        </p:txBody>
      </p:sp>
    </p:spTree>
    <p:extLst>
      <p:ext uri="{BB962C8B-B14F-4D97-AF65-F5344CB8AC3E}">
        <p14:creationId xmlns:p14="http://schemas.microsoft.com/office/powerpoint/2010/main" val="2293974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Divergence in Three Dimensions </a:t>
            </a:r>
            <a:r>
              <a:rPr lang="en-IN" sz="2000" b="0" dirty="0"/>
              <a:t>(1 of 5)</a:t>
            </a:r>
          </a:p>
        </p:txBody>
      </p:sp>
      <p:sp>
        <p:nvSpPr>
          <p:cNvPr id="3" name="Content Placeholder 2"/>
          <p:cNvSpPr>
            <a:spLocks noGrp="1"/>
          </p:cNvSpPr>
          <p:nvPr>
            <p:ph idx="4294967295"/>
          </p:nvPr>
        </p:nvSpPr>
        <p:spPr>
          <a:xfrm>
            <a:off x="457200" y="1600201"/>
            <a:ext cx="5486400" cy="457200"/>
          </a:xfrm>
        </p:spPr>
        <p:txBody>
          <a:bodyPr/>
          <a:lstStyle/>
          <a:p>
            <a:pPr marL="0" indent="0">
              <a:buNone/>
            </a:pPr>
            <a:r>
              <a:rPr lang="en-US" dirty="0"/>
              <a:t>The </a:t>
            </a:r>
            <a:r>
              <a:rPr lang="en-US" b="1" dirty="0"/>
              <a:t>divergence </a:t>
            </a:r>
            <a:r>
              <a:rPr lang="en-US" dirty="0"/>
              <a:t>of a vector field</a:t>
            </a:r>
            <a:endParaRPr lang="en-IN" dirty="0"/>
          </a:p>
        </p:txBody>
      </p:sp>
      <p:graphicFrame>
        <p:nvGraphicFramePr>
          <p:cNvPr id="22" name="Object 21" descr="F = M left parenthesis x, y, z right parenthesis, i + N left parenthesis x, y, z right parenthesis, j + P left parenthesis x, y, z right parenthesis k"/>
          <p:cNvGraphicFramePr>
            <a:graphicFrameLocks noChangeAspect="1"/>
          </p:cNvGraphicFramePr>
          <p:nvPr/>
        </p:nvGraphicFramePr>
        <p:xfrm>
          <a:off x="468086" y="2170428"/>
          <a:ext cx="5894387" cy="401638"/>
        </p:xfrm>
        <a:graphic>
          <a:graphicData uri="http://schemas.openxmlformats.org/presentationml/2006/ole">
            <mc:AlternateContent xmlns:mc="http://schemas.openxmlformats.org/markup-compatibility/2006">
              <mc:Choice xmlns:v="urn:schemas-microsoft-com:vml" Requires="v">
                <p:oleObj spid="_x0000_s2026513" name="Equation" r:id="rId3" imgW="5778360" imgH="393480" progId="Equation.DSMT4">
                  <p:embed/>
                </p:oleObj>
              </mc:Choice>
              <mc:Fallback>
                <p:oleObj name="Equation" r:id="rId3" imgW="5778360" imgH="393480" progId="Equation.DSMT4">
                  <p:embed/>
                  <p:pic>
                    <p:nvPicPr>
                      <p:cNvPr id="22" name="Object 21" descr="F = M left parenthesis x, y, z right parenthesis, i + N left parenthesis x, y, z right parenthesis, j + P left parenthesis x, y, z right parenthesis k"/>
                      <p:cNvPicPr/>
                      <p:nvPr/>
                    </p:nvPicPr>
                    <p:blipFill>
                      <a:blip r:embed="rId4"/>
                      <a:stretch>
                        <a:fillRect/>
                      </a:stretch>
                    </p:blipFill>
                    <p:spPr>
                      <a:xfrm>
                        <a:off x="468086" y="2170428"/>
                        <a:ext cx="5894387" cy="401638"/>
                      </a:xfrm>
                      <a:prstGeom prst="rect">
                        <a:avLst/>
                      </a:prstGeom>
                    </p:spPr>
                  </p:pic>
                </p:oleObj>
              </mc:Fallback>
            </mc:AlternateContent>
          </a:graphicData>
        </a:graphic>
      </p:graphicFrame>
      <p:sp>
        <p:nvSpPr>
          <p:cNvPr id="24" name="Content Placeholder 23"/>
          <p:cNvSpPr>
            <a:spLocks noGrp="1"/>
          </p:cNvSpPr>
          <p:nvPr>
            <p:ph idx="4294967295"/>
          </p:nvPr>
        </p:nvSpPr>
        <p:spPr>
          <a:xfrm>
            <a:off x="468086" y="2668780"/>
            <a:ext cx="3570514" cy="531620"/>
          </a:xfrm>
        </p:spPr>
        <p:txBody>
          <a:bodyPr/>
          <a:lstStyle/>
          <a:p>
            <a:pPr marL="0" indent="0">
              <a:buNone/>
            </a:pPr>
            <a:r>
              <a:rPr lang="en-US" dirty="0"/>
              <a:t>is the scalar </a:t>
            </a:r>
            <a:r>
              <a:rPr lang="en-IN" dirty="0"/>
              <a:t>function</a:t>
            </a:r>
          </a:p>
        </p:txBody>
      </p:sp>
      <p:graphicFrame>
        <p:nvGraphicFramePr>
          <p:cNvPr id="25" name="Object 24" descr="divergence of F = nabla times F = start fraction partial derivative of M over partial derivative of x end fraction + start fraction partial derivative of N over partial derivative of y end fraction + start fraction partial derivative of P over partial derivative of z end fraction.">
            <a:extLst>
              <a:ext uri="{FF2B5EF4-FFF2-40B4-BE49-F238E27FC236}">
                <a16:creationId xmlns:a16="http://schemas.microsoft.com/office/drawing/2014/main" id="{738F24EC-B363-4904-8CE1-B50921D41545}"/>
              </a:ext>
            </a:extLst>
          </p:cNvPr>
          <p:cNvGraphicFramePr>
            <a:graphicFrameLocks noChangeAspect="1"/>
          </p:cNvGraphicFramePr>
          <p:nvPr/>
        </p:nvGraphicFramePr>
        <p:xfrm>
          <a:off x="2366736" y="3360929"/>
          <a:ext cx="4432300" cy="901700"/>
        </p:xfrm>
        <a:graphic>
          <a:graphicData uri="http://schemas.openxmlformats.org/presentationml/2006/ole">
            <mc:AlternateContent xmlns:mc="http://schemas.openxmlformats.org/markup-compatibility/2006">
              <mc:Choice xmlns:v="urn:schemas-microsoft-com:vml" Requires="v">
                <p:oleObj spid="_x0000_s2026514" name="Equation" r:id="rId5" imgW="4431960" imgH="901440" progId="Equation.DSMT4">
                  <p:embed/>
                </p:oleObj>
              </mc:Choice>
              <mc:Fallback>
                <p:oleObj name="Equation" r:id="rId5" imgW="4431960" imgH="901440" progId="Equation.DSMT4">
                  <p:embed/>
                  <p:pic>
                    <p:nvPicPr>
                      <p:cNvPr id="25" name="Object 24" descr="divergence of F = nabla times F = start fraction partial derivative of M over partial derivative of x end fraction + start fraction partial derivative of N over partial derivative of y end fraction + start fraction partial derivative of P over partial derivative of z end fraction.">
                        <a:extLst>
                          <a:ext uri="{FF2B5EF4-FFF2-40B4-BE49-F238E27FC236}">
                            <a16:creationId xmlns:a16="http://schemas.microsoft.com/office/drawing/2014/main" id="{738F24EC-B363-4904-8CE1-B50921D41545}"/>
                          </a:ext>
                        </a:extLst>
                      </p:cNvPr>
                      <p:cNvPicPr/>
                      <p:nvPr/>
                    </p:nvPicPr>
                    <p:blipFill>
                      <a:blip r:embed="rId6"/>
                      <a:stretch>
                        <a:fillRect/>
                      </a:stretch>
                    </p:blipFill>
                    <p:spPr>
                      <a:xfrm>
                        <a:off x="2366736" y="3360929"/>
                        <a:ext cx="4432300" cy="901700"/>
                      </a:xfrm>
                      <a:prstGeom prst="rect">
                        <a:avLst/>
                      </a:prstGeom>
                    </p:spPr>
                  </p:pic>
                </p:oleObj>
              </mc:Fallback>
            </mc:AlternateContent>
          </a:graphicData>
        </a:graphic>
      </p:graphicFrame>
      <p:sp>
        <p:nvSpPr>
          <p:cNvPr id="27" name="Content Placeholder 26"/>
          <p:cNvSpPr>
            <a:spLocks noGrp="1"/>
          </p:cNvSpPr>
          <p:nvPr>
            <p:ph idx="4294967295"/>
          </p:nvPr>
        </p:nvSpPr>
        <p:spPr>
          <a:xfrm>
            <a:off x="457200" y="4467046"/>
            <a:ext cx="7239000" cy="482324"/>
          </a:xfrm>
        </p:spPr>
        <p:txBody>
          <a:bodyPr/>
          <a:lstStyle/>
          <a:p>
            <a:pPr marL="0" indent="0">
              <a:buNone/>
            </a:pPr>
            <a:r>
              <a:rPr lang="en-US" dirty="0"/>
              <a:t>The symbol “div </a:t>
            </a:r>
            <a:r>
              <a:rPr lang="en-US" b="1" dirty="0"/>
              <a:t>F</a:t>
            </a:r>
            <a:r>
              <a:rPr lang="en-US" dirty="0"/>
              <a:t>” is read as “divergence of</a:t>
            </a:r>
            <a:endParaRPr lang="en-IN" dirty="0"/>
          </a:p>
        </p:txBody>
      </p:sp>
      <p:sp>
        <p:nvSpPr>
          <p:cNvPr id="29" name="Content Placeholder 28"/>
          <p:cNvSpPr>
            <a:spLocks noGrp="1"/>
          </p:cNvSpPr>
          <p:nvPr>
            <p:ph idx="4294967295"/>
          </p:nvPr>
        </p:nvSpPr>
        <p:spPr>
          <a:xfrm>
            <a:off x="457200" y="5020094"/>
            <a:ext cx="4191000" cy="527992"/>
          </a:xfrm>
        </p:spPr>
        <p:txBody>
          <a:bodyPr/>
          <a:lstStyle/>
          <a:p>
            <a:pPr marL="0" indent="0">
              <a:buNone/>
            </a:pPr>
            <a:r>
              <a:rPr lang="en-US" b="1" dirty="0"/>
              <a:t>F</a:t>
            </a:r>
            <a:r>
              <a:rPr lang="en-US" dirty="0"/>
              <a:t>” or “div </a:t>
            </a:r>
            <a:r>
              <a:rPr lang="en-US" b="1" dirty="0"/>
              <a:t>F</a:t>
            </a:r>
            <a:r>
              <a:rPr lang="en-US" dirty="0"/>
              <a:t>.” The notation</a:t>
            </a:r>
            <a:endParaRPr lang="en-IN" dirty="0"/>
          </a:p>
        </p:txBody>
      </p:sp>
      <p:graphicFrame>
        <p:nvGraphicFramePr>
          <p:cNvPr id="30" name="Object 29" descr="nabla times F">
            <a:extLst>
              <a:ext uri="{FF2B5EF4-FFF2-40B4-BE49-F238E27FC236}">
                <a16:creationId xmlns:a16="http://schemas.microsoft.com/office/drawing/2014/main" id="{DCAA066A-90EA-493D-BDE5-4B8F05AB08AE}"/>
              </a:ext>
            </a:extLst>
          </p:cNvPr>
          <p:cNvGraphicFramePr>
            <a:graphicFrameLocks noChangeAspect="1"/>
          </p:cNvGraphicFramePr>
          <p:nvPr/>
        </p:nvGraphicFramePr>
        <p:xfrm>
          <a:off x="4769829" y="5101936"/>
          <a:ext cx="768350" cy="335280"/>
        </p:xfrm>
        <a:graphic>
          <a:graphicData uri="http://schemas.openxmlformats.org/presentationml/2006/ole">
            <mc:AlternateContent xmlns:mc="http://schemas.openxmlformats.org/markup-compatibility/2006">
              <mc:Choice xmlns:v="urn:schemas-microsoft-com:vml" Requires="v">
                <p:oleObj spid="_x0000_s2026515" name="Equation" r:id="rId7" imgW="698400" imgH="304560" progId="Equation.DSMT4">
                  <p:embed/>
                </p:oleObj>
              </mc:Choice>
              <mc:Fallback>
                <p:oleObj name="Equation" r:id="rId7" imgW="698400" imgH="304560" progId="Equation.DSMT4">
                  <p:embed/>
                  <p:pic>
                    <p:nvPicPr>
                      <p:cNvPr id="30" name="Object 29" descr="nabla times F">
                        <a:extLst>
                          <a:ext uri="{FF2B5EF4-FFF2-40B4-BE49-F238E27FC236}">
                            <a16:creationId xmlns:a16="http://schemas.microsoft.com/office/drawing/2014/main" id="{DCAA066A-90EA-493D-BDE5-4B8F05AB08AE}"/>
                          </a:ext>
                        </a:extLst>
                      </p:cNvPr>
                      <p:cNvPicPr/>
                      <p:nvPr/>
                    </p:nvPicPr>
                    <p:blipFill>
                      <a:blip r:embed="rId8"/>
                      <a:stretch>
                        <a:fillRect/>
                      </a:stretch>
                    </p:blipFill>
                    <p:spPr>
                      <a:xfrm>
                        <a:off x="4769829" y="5101936"/>
                        <a:ext cx="768350" cy="335280"/>
                      </a:xfrm>
                      <a:prstGeom prst="rect">
                        <a:avLst/>
                      </a:prstGeom>
                    </p:spPr>
                  </p:pic>
                </p:oleObj>
              </mc:Fallback>
            </mc:AlternateContent>
          </a:graphicData>
        </a:graphic>
      </p:graphicFrame>
      <p:sp>
        <p:nvSpPr>
          <p:cNvPr id="32" name="Content Placeholder 31"/>
          <p:cNvSpPr>
            <a:spLocks noGrp="1"/>
          </p:cNvSpPr>
          <p:nvPr>
            <p:ph idx="4294967295"/>
          </p:nvPr>
        </p:nvSpPr>
        <p:spPr>
          <a:xfrm>
            <a:off x="5715000" y="5046084"/>
            <a:ext cx="3048000" cy="495399"/>
          </a:xfrm>
        </p:spPr>
        <p:txBody>
          <a:bodyPr/>
          <a:lstStyle/>
          <a:p>
            <a:pPr marL="0" indent="0">
              <a:buNone/>
            </a:pPr>
            <a:r>
              <a:rPr lang="en-US" dirty="0"/>
              <a:t>is read “del </a:t>
            </a:r>
            <a:r>
              <a:rPr lang="en-IN" dirty="0"/>
              <a:t>dot </a:t>
            </a:r>
            <a:r>
              <a:rPr lang="en-IN" b="1" dirty="0"/>
              <a:t>F</a:t>
            </a:r>
            <a:r>
              <a:rPr lang="en-IN" dirty="0"/>
              <a:t>.”</a:t>
            </a:r>
          </a:p>
        </p:txBody>
      </p:sp>
    </p:spTree>
    <p:extLst>
      <p:ext uri="{BB962C8B-B14F-4D97-AF65-F5344CB8AC3E}">
        <p14:creationId xmlns:p14="http://schemas.microsoft.com/office/powerpoint/2010/main" val="1648422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Divergence in Three Dimensions </a:t>
            </a:r>
            <a:r>
              <a:rPr lang="en-IN" sz="2000" b="0" dirty="0"/>
              <a:t>(2 of 5)</a:t>
            </a:r>
            <a:endParaRPr lang="en-IN" sz="3400" dirty="0"/>
          </a:p>
        </p:txBody>
      </p:sp>
      <p:pic>
        <p:nvPicPr>
          <p:cNvPr id="6" name="Content Placeholder 5" descr="Four illustrations a, b, c, and d depict four different velocity fields of a gas in an x y z plane. For long description in Notes pane, press F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667343" y="1577516"/>
            <a:ext cx="3809315" cy="3899725"/>
          </a:xfrm>
        </p:spPr>
      </p:pic>
      <p:sp>
        <p:nvSpPr>
          <p:cNvPr id="5" name="Content Placeholder 4"/>
          <p:cNvSpPr>
            <a:spLocks noGrp="1"/>
          </p:cNvSpPr>
          <p:nvPr>
            <p:ph idx="13"/>
          </p:nvPr>
        </p:nvSpPr>
        <p:spPr>
          <a:xfrm>
            <a:off x="457200" y="5715000"/>
            <a:ext cx="8229600" cy="533400"/>
          </a:xfrm>
        </p:spPr>
        <p:txBody>
          <a:bodyPr/>
          <a:lstStyle/>
          <a:p>
            <a:pPr marL="0" indent="0">
              <a:buNone/>
            </a:pPr>
            <a:r>
              <a:rPr lang="en-US" dirty="0"/>
              <a:t>Velocity fields of a gas flowing in space.</a:t>
            </a:r>
            <a:endParaRPr lang="en-IN" dirty="0"/>
          </a:p>
        </p:txBody>
      </p:sp>
    </p:spTree>
    <p:extLst>
      <p:ext uri="{BB962C8B-B14F-4D97-AF65-F5344CB8AC3E}">
        <p14:creationId xmlns:p14="http://schemas.microsoft.com/office/powerpoint/2010/main" val="92168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Divergence in Three Dimensions </a:t>
            </a:r>
            <a:r>
              <a:rPr lang="en-IN" sz="2000" b="0" dirty="0"/>
              <a:t>(3 of 5)</a:t>
            </a:r>
            <a:endParaRPr lang="en-IN" sz="3400" dirty="0"/>
          </a:p>
        </p:txBody>
      </p:sp>
      <p:sp>
        <p:nvSpPr>
          <p:cNvPr id="3" name="Content Placeholder 2"/>
          <p:cNvSpPr>
            <a:spLocks noGrp="1"/>
          </p:cNvSpPr>
          <p:nvPr>
            <p:ph idx="4294967295"/>
          </p:nvPr>
        </p:nvSpPr>
        <p:spPr>
          <a:xfrm>
            <a:off x="457200" y="1600201"/>
            <a:ext cx="8229600" cy="1600200"/>
          </a:xfrm>
        </p:spPr>
        <p:txBody>
          <a:bodyPr/>
          <a:lstStyle/>
          <a:p>
            <a:pPr marL="0" indent="0">
              <a:buNone/>
            </a:pPr>
            <a:r>
              <a:rPr lang="en-US" sz="2600" b="1" dirty="0"/>
              <a:t>Example:</a:t>
            </a:r>
            <a:r>
              <a:rPr lang="en-US" sz="2600" dirty="0"/>
              <a:t> The following vector fields represent the velocity of a gas flowing in space. Find the divergence of each vector field and interpret its physical meaning. </a:t>
            </a:r>
            <a:r>
              <a:rPr lang="en-IN" sz="2600" dirty="0"/>
              <a:t>Displays the vector fields.</a:t>
            </a:r>
          </a:p>
        </p:txBody>
      </p:sp>
      <p:sp>
        <p:nvSpPr>
          <p:cNvPr id="23" name="Content Placeholder 22"/>
          <p:cNvSpPr>
            <a:spLocks noGrp="1"/>
          </p:cNvSpPr>
          <p:nvPr>
            <p:ph idx="4294967295"/>
          </p:nvPr>
        </p:nvSpPr>
        <p:spPr>
          <a:xfrm>
            <a:off x="457200" y="3477064"/>
            <a:ext cx="2362200" cy="507110"/>
          </a:xfrm>
        </p:spPr>
        <p:txBody>
          <a:bodyPr/>
          <a:lstStyle/>
          <a:p>
            <a:pPr marL="0" indent="0">
              <a:buNone/>
            </a:pPr>
            <a:r>
              <a:rPr lang="es-ES" sz="2600" b="1" dirty="0"/>
              <a:t>(a) </a:t>
            </a:r>
            <a:r>
              <a:rPr lang="es-ES" sz="2600" dirty="0" err="1"/>
              <a:t>Expansion</a:t>
            </a:r>
            <a:r>
              <a:rPr lang="es-ES" sz="2600" dirty="0"/>
              <a:t>:</a:t>
            </a:r>
            <a:endParaRPr lang="en-IN" sz="2600" dirty="0"/>
          </a:p>
        </p:txBody>
      </p:sp>
      <p:graphicFrame>
        <p:nvGraphicFramePr>
          <p:cNvPr id="30" name="Object 29" descr="f of x, y, and z = x i + y j + z k"/>
          <p:cNvGraphicFramePr>
            <a:graphicFrameLocks noChangeAspect="1"/>
          </p:cNvGraphicFramePr>
          <p:nvPr/>
        </p:nvGraphicFramePr>
        <p:xfrm>
          <a:off x="2940050" y="3507921"/>
          <a:ext cx="3263900" cy="393700"/>
        </p:xfrm>
        <a:graphic>
          <a:graphicData uri="http://schemas.openxmlformats.org/presentationml/2006/ole">
            <mc:AlternateContent xmlns:mc="http://schemas.openxmlformats.org/markup-compatibility/2006">
              <mc:Choice xmlns:v="urn:schemas-microsoft-com:vml" Requires="v">
                <p:oleObj spid="_x0000_s2027542" name="Equation" r:id="rId3" imgW="3263760" imgH="393480" progId="Equation.DSMT4">
                  <p:embed/>
                </p:oleObj>
              </mc:Choice>
              <mc:Fallback>
                <p:oleObj name="Equation" r:id="rId3" imgW="3263760" imgH="393480" progId="Equation.DSMT4">
                  <p:embed/>
                  <p:pic>
                    <p:nvPicPr>
                      <p:cNvPr id="30" name="Object 29" descr="f of x, y, and z = x i + y j + z k"/>
                      <p:cNvPicPr/>
                      <p:nvPr/>
                    </p:nvPicPr>
                    <p:blipFill>
                      <a:blip r:embed="rId4"/>
                      <a:stretch>
                        <a:fillRect/>
                      </a:stretch>
                    </p:blipFill>
                    <p:spPr>
                      <a:xfrm>
                        <a:off x="2940050" y="3507921"/>
                        <a:ext cx="3263900" cy="393700"/>
                      </a:xfrm>
                      <a:prstGeom prst="rect">
                        <a:avLst/>
                      </a:prstGeom>
                    </p:spPr>
                  </p:pic>
                </p:oleObj>
              </mc:Fallback>
            </mc:AlternateContent>
          </a:graphicData>
        </a:graphic>
      </p:graphicFrame>
      <p:sp>
        <p:nvSpPr>
          <p:cNvPr id="25" name="Content Placeholder 24"/>
          <p:cNvSpPr>
            <a:spLocks noGrp="1"/>
          </p:cNvSpPr>
          <p:nvPr>
            <p:ph idx="4294967295"/>
          </p:nvPr>
        </p:nvSpPr>
        <p:spPr>
          <a:xfrm>
            <a:off x="457199" y="4074886"/>
            <a:ext cx="2704641" cy="457200"/>
          </a:xfrm>
        </p:spPr>
        <p:txBody>
          <a:bodyPr/>
          <a:lstStyle/>
          <a:p>
            <a:pPr marL="0" indent="0">
              <a:buNone/>
            </a:pPr>
            <a:r>
              <a:rPr lang="fr-FR" sz="2600" b="1" dirty="0"/>
              <a:t>(b) </a:t>
            </a:r>
            <a:r>
              <a:rPr lang="fr-FR" sz="2600" dirty="0"/>
              <a:t>Compression:</a:t>
            </a:r>
            <a:endParaRPr lang="en-IN" sz="2600" dirty="0"/>
          </a:p>
        </p:txBody>
      </p:sp>
      <p:graphicFrame>
        <p:nvGraphicFramePr>
          <p:cNvPr id="31" name="Object 30" descr="f of x, y, and z = negative x i minus y j minus z k"/>
          <p:cNvGraphicFramePr>
            <a:graphicFrameLocks noChangeAspect="1"/>
          </p:cNvGraphicFramePr>
          <p:nvPr/>
        </p:nvGraphicFramePr>
        <p:xfrm>
          <a:off x="3244468" y="4116096"/>
          <a:ext cx="3454400" cy="393700"/>
        </p:xfrm>
        <a:graphic>
          <a:graphicData uri="http://schemas.openxmlformats.org/presentationml/2006/ole">
            <mc:AlternateContent xmlns:mc="http://schemas.openxmlformats.org/markup-compatibility/2006">
              <mc:Choice xmlns:v="urn:schemas-microsoft-com:vml" Requires="v">
                <p:oleObj spid="_x0000_s2027543" name="Equation" r:id="rId5" imgW="3454200" imgH="393480" progId="Equation.DSMT4">
                  <p:embed/>
                </p:oleObj>
              </mc:Choice>
              <mc:Fallback>
                <p:oleObj name="Equation" r:id="rId5" imgW="3454200" imgH="393480" progId="Equation.DSMT4">
                  <p:embed/>
                  <p:pic>
                    <p:nvPicPr>
                      <p:cNvPr id="31" name="Object 30" descr="f of x, y, and z = negative x i minus y j minus z k"/>
                      <p:cNvPicPr/>
                      <p:nvPr/>
                    </p:nvPicPr>
                    <p:blipFill>
                      <a:blip r:embed="rId6"/>
                      <a:stretch>
                        <a:fillRect/>
                      </a:stretch>
                    </p:blipFill>
                    <p:spPr>
                      <a:xfrm>
                        <a:off x="3244468" y="4116096"/>
                        <a:ext cx="3454400" cy="393700"/>
                      </a:xfrm>
                      <a:prstGeom prst="rect">
                        <a:avLst/>
                      </a:prstGeom>
                    </p:spPr>
                  </p:pic>
                </p:oleObj>
              </mc:Fallback>
            </mc:AlternateContent>
          </a:graphicData>
        </a:graphic>
      </p:graphicFrame>
      <p:sp>
        <p:nvSpPr>
          <p:cNvPr id="27" name="Content Placeholder 26"/>
          <p:cNvSpPr>
            <a:spLocks noGrp="1"/>
          </p:cNvSpPr>
          <p:nvPr>
            <p:ph idx="4294967295"/>
          </p:nvPr>
        </p:nvSpPr>
        <p:spPr>
          <a:xfrm>
            <a:off x="457200" y="4651834"/>
            <a:ext cx="4419600" cy="482026"/>
          </a:xfrm>
        </p:spPr>
        <p:txBody>
          <a:bodyPr/>
          <a:lstStyle/>
          <a:p>
            <a:pPr marL="0" indent="0">
              <a:buNone/>
            </a:pPr>
            <a:r>
              <a:rPr lang="en-US" sz="2600" b="1" dirty="0"/>
              <a:t>(c) </a:t>
            </a:r>
            <a:r>
              <a:rPr lang="en-US" sz="2600" dirty="0"/>
              <a:t>Rotation about the </a:t>
            </a:r>
            <a:r>
              <a:rPr lang="en-US" sz="2600" i="1" dirty="0"/>
              <a:t>z</a:t>
            </a:r>
            <a:r>
              <a:rPr lang="en-US" sz="2600" dirty="0"/>
              <a:t>-axis:</a:t>
            </a:r>
            <a:endParaRPr lang="en-IN" sz="2600" dirty="0"/>
          </a:p>
        </p:txBody>
      </p:sp>
      <p:graphicFrame>
        <p:nvGraphicFramePr>
          <p:cNvPr id="32" name="Object 31" descr="f of x, y, and z = negative y i + x j"/>
          <p:cNvGraphicFramePr>
            <a:graphicFrameLocks noChangeAspect="1"/>
          </p:cNvGraphicFramePr>
          <p:nvPr/>
        </p:nvGraphicFramePr>
        <p:xfrm>
          <a:off x="4998475" y="4698899"/>
          <a:ext cx="2687176" cy="382122"/>
        </p:xfrm>
        <a:graphic>
          <a:graphicData uri="http://schemas.openxmlformats.org/presentationml/2006/ole">
            <mc:AlternateContent xmlns:mc="http://schemas.openxmlformats.org/markup-compatibility/2006">
              <mc:Choice xmlns:v="urn:schemas-microsoft-com:vml" Requires="v">
                <p:oleObj spid="_x0000_s2027544" name="Equation" r:id="rId7" imgW="2768400" imgH="393480" progId="Equation.DSMT4">
                  <p:embed/>
                </p:oleObj>
              </mc:Choice>
              <mc:Fallback>
                <p:oleObj name="Equation" r:id="rId7" imgW="2768400" imgH="393480" progId="Equation.DSMT4">
                  <p:embed/>
                  <p:pic>
                    <p:nvPicPr>
                      <p:cNvPr id="32" name="Object 31" descr="f of x, y, and z = negative y i + x j"/>
                      <p:cNvPicPr/>
                      <p:nvPr/>
                    </p:nvPicPr>
                    <p:blipFill>
                      <a:blip r:embed="rId8"/>
                      <a:stretch>
                        <a:fillRect/>
                      </a:stretch>
                    </p:blipFill>
                    <p:spPr>
                      <a:xfrm>
                        <a:off x="4998475" y="4698899"/>
                        <a:ext cx="2687176" cy="382122"/>
                      </a:xfrm>
                      <a:prstGeom prst="rect">
                        <a:avLst/>
                      </a:prstGeom>
                    </p:spPr>
                  </p:pic>
                </p:oleObj>
              </mc:Fallback>
            </mc:AlternateContent>
          </a:graphicData>
        </a:graphic>
      </p:graphicFrame>
      <p:sp>
        <p:nvSpPr>
          <p:cNvPr id="29" name="Content Placeholder 28"/>
          <p:cNvSpPr>
            <a:spLocks noGrp="1"/>
          </p:cNvSpPr>
          <p:nvPr>
            <p:ph idx="4294967295"/>
          </p:nvPr>
        </p:nvSpPr>
        <p:spPr>
          <a:xfrm>
            <a:off x="457199" y="5287639"/>
            <a:ext cx="6747831" cy="457201"/>
          </a:xfrm>
        </p:spPr>
        <p:txBody>
          <a:bodyPr/>
          <a:lstStyle/>
          <a:p>
            <a:pPr marL="0" indent="0">
              <a:buNone/>
            </a:pPr>
            <a:r>
              <a:rPr lang="en-US" sz="2600" b="1" dirty="0"/>
              <a:t>(d) </a:t>
            </a:r>
            <a:r>
              <a:rPr lang="en-US" sz="2600" dirty="0"/>
              <a:t>Shearing along parallel horizontal planes:</a:t>
            </a:r>
            <a:endParaRPr lang="en-IN" sz="2600" dirty="0"/>
          </a:p>
        </p:txBody>
      </p:sp>
      <p:graphicFrame>
        <p:nvGraphicFramePr>
          <p:cNvPr id="33" name="Object 32" descr="f of x, y, and z = z j"/>
          <p:cNvGraphicFramePr>
            <a:graphicFrameLocks noChangeAspect="1"/>
          </p:cNvGraphicFramePr>
          <p:nvPr/>
        </p:nvGraphicFramePr>
        <p:xfrm>
          <a:off x="520700" y="5887162"/>
          <a:ext cx="1917700" cy="393700"/>
        </p:xfrm>
        <a:graphic>
          <a:graphicData uri="http://schemas.openxmlformats.org/presentationml/2006/ole">
            <mc:AlternateContent xmlns:mc="http://schemas.openxmlformats.org/markup-compatibility/2006">
              <mc:Choice xmlns:v="urn:schemas-microsoft-com:vml" Requires="v">
                <p:oleObj spid="_x0000_s2027545" name="Equation" r:id="rId9" imgW="1917360" imgH="393480" progId="Equation.DSMT4">
                  <p:embed/>
                </p:oleObj>
              </mc:Choice>
              <mc:Fallback>
                <p:oleObj name="Equation" r:id="rId9" imgW="1917360" imgH="393480" progId="Equation.DSMT4">
                  <p:embed/>
                  <p:pic>
                    <p:nvPicPr>
                      <p:cNvPr id="33" name="Object 32" descr="f of x, y, and z = z j"/>
                      <p:cNvPicPr/>
                      <p:nvPr/>
                    </p:nvPicPr>
                    <p:blipFill>
                      <a:blip r:embed="rId10"/>
                      <a:stretch>
                        <a:fillRect/>
                      </a:stretch>
                    </p:blipFill>
                    <p:spPr>
                      <a:xfrm>
                        <a:off x="520700" y="5887162"/>
                        <a:ext cx="1917700" cy="393700"/>
                      </a:xfrm>
                      <a:prstGeom prst="rect">
                        <a:avLst/>
                      </a:prstGeom>
                    </p:spPr>
                  </p:pic>
                </p:oleObj>
              </mc:Fallback>
            </mc:AlternateContent>
          </a:graphicData>
        </a:graphic>
      </p:graphicFrame>
    </p:spTree>
    <p:extLst>
      <p:ext uri="{BB962C8B-B14F-4D97-AF65-F5344CB8AC3E}">
        <p14:creationId xmlns:p14="http://schemas.microsoft.com/office/powerpoint/2010/main" val="28230174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Divergence in Three Dimensions </a:t>
            </a:r>
            <a:r>
              <a:rPr lang="en-IN" sz="2000" b="0" dirty="0"/>
              <a:t>(4 of 5)</a:t>
            </a:r>
            <a:endParaRPr lang="en-IN" sz="3400" dirty="0"/>
          </a:p>
        </p:txBody>
      </p:sp>
      <p:sp>
        <p:nvSpPr>
          <p:cNvPr id="3" name="Content Placeholder 2"/>
          <p:cNvSpPr>
            <a:spLocks noGrp="1"/>
          </p:cNvSpPr>
          <p:nvPr>
            <p:ph idx="4294967295"/>
          </p:nvPr>
        </p:nvSpPr>
        <p:spPr>
          <a:xfrm>
            <a:off x="457200" y="1600200"/>
            <a:ext cx="1905000" cy="526055"/>
          </a:xfrm>
        </p:spPr>
        <p:txBody>
          <a:bodyPr/>
          <a:lstStyle/>
          <a:p>
            <a:pPr marL="0" indent="0">
              <a:buNone/>
            </a:pPr>
            <a:r>
              <a:rPr lang="en-IN" b="1" dirty="0"/>
              <a:t>Solution:</a:t>
            </a:r>
          </a:p>
        </p:txBody>
      </p:sp>
      <p:sp>
        <p:nvSpPr>
          <p:cNvPr id="23" name="Content Placeholder 22"/>
          <p:cNvSpPr>
            <a:spLocks noGrp="1"/>
          </p:cNvSpPr>
          <p:nvPr>
            <p:ph idx="4294967295"/>
          </p:nvPr>
        </p:nvSpPr>
        <p:spPr>
          <a:xfrm>
            <a:off x="457200" y="2336366"/>
            <a:ext cx="609600" cy="550653"/>
          </a:xfrm>
        </p:spPr>
        <p:txBody>
          <a:bodyPr/>
          <a:lstStyle/>
          <a:p>
            <a:pPr marL="0" indent="0">
              <a:buNone/>
            </a:pPr>
            <a:r>
              <a:rPr lang="en-IN" b="1" kern="0" dirty="0"/>
              <a:t>(a)</a:t>
            </a:r>
            <a:endParaRPr lang="en-IN" dirty="0"/>
          </a:p>
        </p:txBody>
      </p:sp>
      <p:graphicFrame>
        <p:nvGraphicFramePr>
          <p:cNvPr id="24" name="Object 23" descr="divergence of F = start fraction partial derivative of over partial derivative of x end fraction left parenthesis x right parenthesis + start fraction partial derivative of over partial derivative of y end fraction left parenthesis y right parenthesis + start fraction partial derivative of over partial derivative of z end fraction left parenthesis z right parenthesis = 3.">
            <a:extLst>
              <a:ext uri="{FF2B5EF4-FFF2-40B4-BE49-F238E27FC236}">
                <a16:creationId xmlns:a16="http://schemas.microsoft.com/office/drawing/2014/main" id="{94C2C3D0-7767-4E9E-B32C-976157D71B12}"/>
              </a:ext>
            </a:extLst>
          </p:cNvPr>
          <p:cNvGraphicFramePr>
            <a:graphicFrameLocks noChangeAspect="1"/>
          </p:cNvGraphicFramePr>
          <p:nvPr/>
        </p:nvGraphicFramePr>
        <p:xfrm>
          <a:off x="1219200" y="2186705"/>
          <a:ext cx="4652818" cy="819727"/>
        </p:xfrm>
        <a:graphic>
          <a:graphicData uri="http://schemas.openxmlformats.org/presentationml/2006/ole">
            <mc:AlternateContent xmlns:mc="http://schemas.openxmlformats.org/markup-compatibility/2006">
              <mc:Choice xmlns:v="urn:schemas-microsoft-com:vml" Requires="v">
                <p:oleObj spid="_x0000_s2028556" name="Equation" r:id="rId4" imgW="5117760" imgH="901440" progId="Equation.DSMT4">
                  <p:embed/>
                </p:oleObj>
              </mc:Choice>
              <mc:Fallback>
                <p:oleObj name="Equation" r:id="rId4" imgW="5117760" imgH="901440" progId="Equation.DSMT4">
                  <p:embed/>
                  <p:pic>
                    <p:nvPicPr>
                      <p:cNvPr id="24" name="Object 23" descr="divergence of F = start fraction partial derivative of over partial derivative of x end fraction left parenthesis x right parenthesis + start fraction partial derivative of over partial derivative of y end fraction left parenthesis y right parenthesis + start fraction partial derivative of over partial derivative of z end fraction left parenthesis z right parenthesis = 3.">
                        <a:extLst>
                          <a:ext uri="{FF2B5EF4-FFF2-40B4-BE49-F238E27FC236}">
                            <a16:creationId xmlns:a16="http://schemas.microsoft.com/office/drawing/2014/main" id="{94C2C3D0-7767-4E9E-B32C-976157D71B12}"/>
                          </a:ext>
                        </a:extLst>
                      </p:cNvPr>
                      <p:cNvPicPr/>
                      <p:nvPr/>
                    </p:nvPicPr>
                    <p:blipFill>
                      <a:blip r:embed="rId5"/>
                      <a:stretch>
                        <a:fillRect/>
                      </a:stretch>
                    </p:blipFill>
                    <p:spPr>
                      <a:xfrm>
                        <a:off x="1219200" y="2186705"/>
                        <a:ext cx="4652818" cy="819727"/>
                      </a:xfrm>
                      <a:prstGeom prst="rect">
                        <a:avLst/>
                      </a:prstGeom>
                    </p:spPr>
                  </p:pic>
                </p:oleObj>
              </mc:Fallback>
            </mc:AlternateContent>
          </a:graphicData>
        </a:graphic>
      </p:graphicFrame>
      <p:sp>
        <p:nvSpPr>
          <p:cNvPr id="27" name="Content Placeholder 26"/>
          <p:cNvSpPr>
            <a:spLocks noGrp="1"/>
          </p:cNvSpPr>
          <p:nvPr>
            <p:ph idx="4294967295"/>
          </p:nvPr>
        </p:nvSpPr>
        <p:spPr>
          <a:xfrm>
            <a:off x="6035304" y="2315354"/>
            <a:ext cx="1828800" cy="533400"/>
          </a:xfrm>
        </p:spPr>
        <p:txBody>
          <a:bodyPr/>
          <a:lstStyle/>
          <a:p>
            <a:pPr marL="0" indent="0">
              <a:buNone/>
            </a:pPr>
            <a:r>
              <a:rPr lang="en-US" dirty="0"/>
              <a:t>The gas is</a:t>
            </a:r>
            <a:endParaRPr lang="en-IN" b="1" kern="0" dirty="0"/>
          </a:p>
        </p:txBody>
      </p:sp>
      <p:sp>
        <p:nvSpPr>
          <p:cNvPr id="29" name="Content Placeholder 28"/>
          <p:cNvSpPr>
            <a:spLocks noGrp="1"/>
          </p:cNvSpPr>
          <p:nvPr>
            <p:ph idx="4294967295"/>
          </p:nvPr>
        </p:nvSpPr>
        <p:spPr>
          <a:xfrm>
            <a:off x="460829" y="3087908"/>
            <a:ext cx="8378371" cy="417292"/>
          </a:xfrm>
        </p:spPr>
        <p:txBody>
          <a:bodyPr/>
          <a:lstStyle/>
          <a:p>
            <a:pPr marL="0" indent="0">
              <a:buNone/>
            </a:pPr>
            <a:r>
              <a:rPr lang="en-US" dirty="0"/>
              <a:t>undergoing constant uniform </a:t>
            </a:r>
            <a:r>
              <a:rPr lang="en-IN" dirty="0"/>
              <a:t>expansion at all points.</a:t>
            </a:r>
            <a:endParaRPr lang="en-IN" b="1" kern="0" dirty="0"/>
          </a:p>
        </p:txBody>
      </p:sp>
      <p:sp>
        <p:nvSpPr>
          <p:cNvPr id="31" name="Content Placeholder 30"/>
          <p:cNvSpPr>
            <a:spLocks noGrp="1"/>
          </p:cNvSpPr>
          <p:nvPr>
            <p:ph idx="4294967295"/>
          </p:nvPr>
        </p:nvSpPr>
        <p:spPr>
          <a:xfrm>
            <a:off x="457200" y="3891802"/>
            <a:ext cx="609600" cy="490189"/>
          </a:xfrm>
        </p:spPr>
        <p:txBody>
          <a:bodyPr/>
          <a:lstStyle/>
          <a:p>
            <a:pPr marL="0" indent="0">
              <a:buNone/>
            </a:pPr>
            <a:r>
              <a:rPr lang="en-IN" b="1" kern="0" dirty="0"/>
              <a:t>(b)</a:t>
            </a:r>
            <a:endParaRPr lang="en-IN" dirty="0"/>
          </a:p>
        </p:txBody>
      </p:sp>
      <p:graphicFrame>
        <p:nvGraphicFramePr>
          <p:cNvPr id="32" name="Object 31" descr="divergence of F = start fraction partial derivative of over partial derivative of x end fraction left parenthesis negative x right parenthesis + start fraction partial derivative of over partial derivative of y end fraction left parenthesis negative y right parenthesis + start fraction partial derivative of over partial derivative of z end fraction left parenthesis negative z right parenthesis = negative 3.">
            <a:extLst>
              <a:ext uri="{FF2B5EF4-FFF2-40B4-BE49-F238E27FC236}">
                <a16:creationId xmlns:a16="http://schemas.microsoft.com/office/drawing/2014/main" id="{827AB9E7-01D8-4EE7-AC5F-960A12FD2575}"/>
              </a:ext>
            </a:extLst>
          </p:cNvPr>
          <p:cNvGraphicFramePr>
            <a:graphicFrameLocks noChangeAspect="1"/>
          </p:cNvGraphicFramePr>
          <p:nvPr/>
        </p:nvGraphicFramePr>
        <p:xfrm>
          <a:off x="1215571" y="3743302"/>
          <a:ext cx="5192993" cy="787188"/>
        </p:xfrm>
        <a:graphic>
          <a:graphicData uri="http://schemas.openxmlformats.org/presentationml/2006/ole">
            <mc:AlternateContent xmlns:mc="http://schemas.openxmlformats.org/markup-compatibility/2006">
              <mc:Choice xmlns:v="urn:schemas-microsoft-com:vml" Requires="v">
                <p:oleObj spid="_x0000_s2028557" name="Equation" r:id="rId6" imgW="5943600" imgH="901440" progId="Equation.DSMT4">
                  <p:embed/>
                </p:oleObj>
              </mc:Choice>
              <mc:Fallback>
                <p:oleObj name="Equation" r:id="rId6" imgW="5943600" imgH="901440" progId="Equation.DSMT4">
                  <p:embed/>
                  <p:pic>
                    <p:nvPicPr>
                      <p:cNvPr id="32" name="Object 31" descr="divergence of F = start fraction partial derivative of over partial derivative of x end fraction left parenthesis negative x right parenthesis + start fraction partial derivative of over partial derivative of y end fraction left parenthesis negative y right parenthesis + start fraction partial derivative of over partial derivative of z end fraction left parenthesis negative z right parenthesis = negative 3.">
                        <a:extLst>
                          <a:ext uri="{FF2B5EF4-FFF2-40B4-BE49-F238E27FC236}">
                            <a16:creationId xmlns:a16="http://schemas.microsoft.com/office/drawing/2014/main" id="{827AB9E7-01D8-4EE7-AC5F-960A12FD2575}"/>
                          </a:ext>
                        </a:extLst>
                      </p:cNvPr>
                      <p:cNvPicPr/>
                      <p:nvPr/>
                    </p:nvPicPr>
                    <p:blipFill>
                      <a:blip r:embed="rId7"/>
                      <a:stretch>
                        <a:fillRect/>
                      </a:stretch>
                    </p:blipFill>
                    <p:spPr>
                      <a:xfrm>
                        <a:off x="1215571" y="3743302"/>
                        <a:ext cx="5192993" cy="787188"/>
                      </a:xfrm>
                      <a:prstGeom prst="rect">
                        <a:avLst/>
                      </a:prstGeom>
                    </p:spPr>
                  </p:pic>
                </p:oleObj>
              </mc:Fallback>
            </mc:AlternateContent>
          </a:graphicData>
        </a:graphic>
      </p:graphicFrame>
      <p:sp>
        <p:nvSpPr>
          <p:cNvPr id="34" name="Content Placeholder 33"/>
          <p:cNvSpPr>
            <a:spLocks noGrp="1"/>
          </p:cNvSpPr>
          <p:nvPr>
            <p:ph idx="4294967295"/>
          </p:nvPr>
        </p:nvSpPr>
        <p:spPr>
          <a:xfrm>
            <a:off x="6579106" y="3888174"/>
            <a:ext cx="1825171" cy="537302"/>
          </a:xfrm>
        </p:spPr>
        <p:txBody>
          <a:bodyPr/>
          <a:lstStyle/>
          <a:p>
            <a:pPr marL="0" indent="0">
              <a:buNone/>
            </a:pPr>
            <a:r>
              <a:rPr lang="en-US" dirty="0"/>
              <a:t>The gas is</a:t>
            </a:r>
            <a:endParaRPr lang="en-IN" b="1" kern="0" dirty="0"/>
          </a:p>
        </p:txBody>
      </p:sp>
      <p:sp>
        <p:nvSpPr>
          <p:cNvPr id="36" name="Content Placeholder 35"/>
          <p:cNvSpPr>
            <a:spLocks noGrp="1"/>
          </p:cNvSpPr>
          <p:nvPr>
            <p:ph idx="4294967295"/>
          </p:nvPr>
        </p:nvSpPr>
        <p:spPr>
          <a:xfrm>
            <a:off x="457200" y="4580958"/>
            <a:ext cx="8077200" cy="983948"/>
          </a:xfrm>
        </p:spPr>
        <p:txBody>
          <a:bodyPr/>
          <a:lstStyle/>
          <a:p>
            <a:pPr marL="0" indent="0">
              <a:buNone/>
            </a:pPr>
            <a:r>
              <a:rPr lang="en-US" dirty="0"/>
              <a:t>undergoing constant uniform compression at all points.</a:t>
            </a:r>
            <a:endParaRPr lang="en-IN" b="1" kern="0" dirty="0"/>
          </a:p>
        </p:txBody>
      </p:sp>
    </p:spTree>
    <p:extLst>
      <p:ext uri="{BB962C8B-B14F-4D97-AF65-F5344CB8AC3E}">
        <p14:creationId xmlns:p14="http://schemas.microsoft.com/office/powerpoint/2010/main" val="3759595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400" dirty="0"/>
              <a:t>Divergence in Three Dimensions </a:t>
            </a:r>
            <a:r>
              <a:rPr lang="en-IN" sz="2000" b="0" dirty="0"/>
              <a:t>(5 of 5)</a:t>
            </a:r>
            <a:endParaRPr lang="en-IN" sz="3400" dirty="0"/>
          </a:p>
        </p:txBody>
      </p:sp>
      <p:sp>
        <p:nvSpPr>
          <p:cNvPr id="3" name="Content Placeholder 2"/>
          <p:cNvSpPr>
            <a:spLocks noGrp="1"/>
          </p:cNvSpPr>
          <p:nvPr>
            <p:ph idx="4294967295"/>
          </p:nvPr>
        </p:nvSpPr>
        <p:spPr>
          <a:xfrm>
            <a:off x="457200" y="1600200"/>
            <a:ext cx="3962400" cy="493005"/>
          </a:xfrm>
        </p:spPr>
        <p:txBody>
          <a:bodyPr/>
          <a:lstStyle/>
          <a:p>
            <a:pPr marL="0" indent="0">
              <a:buNone/>
            </a:pPr>
            <a:r>
              <a:rPr lang="en-IN" b="1" dirty="0"/>
              <a:t>Solution (</a:t>
            </a:r>
            <a:r>
              <a:rPr lang="en-US" b="1" dirty="0"/>
              <a:t>concluded</a:t>
            </a:r>
            <a:r>
              <a:rPr lang="en-IN" b="1" dirty="0"/>
              <a:t>):</a:t>
            </a:r>
          </a:p>
        </p:txBody>
      </p:sp>
      <p:sp>
        <p:nvSpPr>
          <p:cNvPr id="23" name="Content Placeholder 22"/>
          <p:cNvSpPr>
            <a:spLocks noGrp="1"/>
          </p:cNvSpPr>
          <p:nvPr>
            <p:ph idx="4294967295"/>
          </p:nvPr>
        </p:nvSpPr>
        <p:spPr>
          <a:xfrm>
            <a:off x="457200" y="2309184"/>
            <a:ext cx="609600" cy="550653"/>
          </a:xfrm>
        </p:spPr>
        <p:txBody>
          <a:bodyPr/>
          <a:lstStyle/>
          <a:p>
            <a:pPr marL="0" indent="0">
              <a:buNone/>
            </a:pPr>
            <a:r>
              <a:rPr lang="en-IN" b="1" kern="0" dirty="0"/>
              <a:t>(c)</a:t>
            </a:r>
            <a:endParaRPr lang="en-IN" dirty="0"/>
          </a:p>
        </p:txBody>
      </p:sp>
      <p:graphicFrame>
        <p:nvGraphicFramePr>
          <p:cNvPr id="12" name="Object 11" descr="divergence of F = start fraction partial derivative of over partial derivative of x end fraction left parenthesis negative y right parenthesis + start fraction partial derivative of over partial derivative of y end fraction left parenthesis x right parenthesis = 0. &#10;">
            <a:extLst>
              <a:ext uri="{FF2B5EF4-FFF2-40B4-BE49-F238E27FC236}">
                <a16:creationId xmlns:a16="http://schemas.microsoft.com/office/drawing/2014/main" id="{94C2C3D0-7767-4E9E-B32C-976157D71B12}"/>
              </a:ext>
            </a:extLst>
          </p:cNvPr>
          <p:cNvGraphicFramePr>
            <a:graphicFrameLocks noChangeAspect="1"/>
          </p:cNvGraphicFramePr>
          <p:nvPr/>
        </p:nvGraphicFramePr>
        <p:xfrm>
          <a:off x="1146627" y="2172316"/>
          <a:ext cx="3775075" cy="819150"/>
        </p:xfrm>
        <a:graphic>
          <a:graphicData uri="http://schemas.openxmlformats.org/presentationml/2006/ole">
            <mc:AlternateContent xmlns:mc="http://schemas.openxmlformats.org/markup-compatibility/2006">
              <mc:Choice xmlns:v="urn:schemas-microsoft-com:vml" Requires="v">
                <p:oleObj spid="_x0000_s2029580" name="Equation" r:id="rId3" imgW="4152600" imgH="901440" progId="Equation.DSMT4">
                  <p:embed/>
                </p:oleObj>
              </mc:Choice>
              <mc:Fallback>
                <p:oleObj name="Equation" r:id="rId3" imgW="4152600" imgH="901440" progId="Equation.DSMT4">
                  <p:embed/>
                  <p:pic>
                    <p:nvPicPr>
                      <p:cNvPr id="12" name="Object 11" descr="divergence of F = start fraction partial derivative of over partial derivative of x end fraction left parenthesis negative y right parenthesis + start fraction partial derivative of over partial derivative of y end fraction left parenthesis x right parenthesis = 0. &#10;">
                        <a:extLst>
                          <a:ext uri="{FF2B5EF4-FFF2-40B4-BE49-F238E27FC236}">
                            <a16:creationId xmlns:a16="http://schemas.microsoft.com/office/drawing/2014/main" id="{94C2C3D0-7767-4E9E-B32C-976157D71B12}"/>
                          </a:ext>
                        </a:extLst>
                      </p:cNvPr>
                      <p:cNvPicPr/>
                      <p:nvPr/>
                    </p:nvPicPr>
                    <p:blipFill>
                      <a:blip r:embed="rId4"/>
                      <a:stretch>
                        <a:fillRect/>
                      </a:stretch>
                    </p:blipFill>
                    <p:spPr>
                      <a:xfrm>
                        <a:off x="1146627" y="2172316"/>
                        <a:ext cx="3775075" cy="819150"/>
                      </a:xfrm>
                      <a:prstGeom prst="rect">
                        <a:avLst/>
                      </a:prstGeom>
                    </p:spPr>
                  </p:pic>
                </p:oleObj>
              </mc:Fallback>
            </mc:AlternateContent>
          </a:graphicData>
        </a:graphic>
      </p:graphicFrame>
      <p:sp>
        <p:nvSpPr>
          <p:cNvPr id="27" name="Content Placeholder 26"/>
          <p:cNvSpPr>
            <a:spLocks noGrp="1"/>
          </p:cNvSpPr>
          <p:nvPr>
            <p:ph idx="4294967295"/>
          </p:nvPr>
        </p:nvSpPr>
        <p:spPr>
          <a:xfrm>
            <a:off x="5068300" y="2286807"/>
            <a:ext cx="3108696" cy="533400"/>
          </a:xfrm>
        </p:spPr>
        <p:txBody>
          <a:bodyPr/>
          <a:lstStyle/>
          <a:p>
            <a:pPr marL="0" indent="0">
              <a:buNone/>
            </a:pPr>
            <a:r>
              <a:rPr lang="en-US" dirty="0"/>
              <a:t>The gas is neither</a:t>
            </a:r>
            <a:endParaRPr lang="en-IN" b="1" kern="0" dirty="0"/>
          </a:p>
        </p:txBody>
      </p:sp>
      <p:sp>
        <p:nvSpPr>
          <p:cNvPr id="29" name="Content Placeholder 28"/>
          <p:cNvSpPr>
            <a:spLocks noGrp="1"/>
          </p:cNvSpPr>
          <p:nvPr>
            <p:ph idx="4294967295"/>
          </p:nvPr>
        </p:nvSpPr>
        <p:spPr>
          <a:xfrm>
            <a:off x="460829" y="3060726"/>
            <a:ext cx="7921171" cy="517570"/>
          </a:xfrm>
        </p:spPr>
        <p:txBody>
          <a:bodyPr/>
          <a:lstStyle/>
          <a:p>
            <a:pPr marL="0" indent="0">
              <a:buNone/>
            </a:pPr>
            <a:r>
              <a:rPr lang="en-US" dirty="0"/>
              <a:t>expanding nor compressing at any point.</a:t>
            </a:r>
            <a:endParaRPr lang="en-IN" b="1" kern="0" dirty="0"/>
          </a:p>
        </p:txBody>
      </p:sp>
      <p:sp>
        <p:nvSpPr>
          <p:cNvPr id="31" name="Content Placeholder 30"/>
          <p:cNvSpPr>
            <a:spLocks noGrp="1"/>
          </p:cNvSpPr>
          <p:nvPr>
            <p:ph idx="4294967295"/>
          </p:nvPr>
        </p:nvSpPr>
        <p:spPr>
          <a:xfrm>
            <a:off x="457200" y="3864620"/>
            <a:ext cx="609600" cy="553144"/>
          </a:xfrm>
        </p:spPr>
        <p:txBody>
          <a:bodyPr/>
          <a:lstStyle/>
          <a:p>
            <a:pPr marL="0" indent="0">
              <a:buNone/>
            </a:pPr>
            <a:r>
              <a:rPr lang="en-IN" b="1" kern="0" dirty="0"/>
              <a:t>(d)</a:t>
            </a:r>
            <a:endParaRPr lang="en-IN" dirty="0"/>
          </a:p>
        </p:txBody>
      </p:sp>
      <p:graphicFrame>
        <p:nvGraphicFramePr>
          <p:cNvPr id="13" name="Object 12" descr="divergence of F = start fraction partial derivative of over partial derivative of y end fraction left parenthesis z right parenthesis = 0. ">
            <a:extLst>
              <a:ext uri="{FF2B5EF4-FFF2-40B4-BE49-F238E27FC236}">
                <a16:creationId xmlns:a16="http://schemas.microsoft.com/office/drawing/2014/main" id="{827AB9E7-01D8-4EE7-AC5F-960A12FD2575}"/>
              </a:ext>
            </a:extLst>
          </p:cNvPr>
          <p:cNvGraphicFramePr>
            <a:graphicFrameLocks noChangeAspect="1"/>
          </p:cNvGraphicFramePr>
          <p:nvPr/>
        </p:nvGraphicFramePr>
        <p:xfrm>
          <a:off x="1177266" y="3701807"/>
          <a:ext cx="2598944" cy="866314"/>
        </p:xfrm>
        <a:graphic>
          <a:graphicData uri="http://schemas.openxmlformats.org/presentationml/2006/ole">
            <mc:AlternateContent xmlns:mc="http://schemas.openxmlformats.org/markup-compatibility/2006">
              <mc:Choice xmlns:v="urn:schemas-microsoft-com:vml" Requires="v">
                <p:oleObj spid="_x0000_s2029581" name="Equation" r:id="rId5" imgW="2705040" imgH="901440" progId="Equation.DSMT4">
                  <p:embed/>
                </p:oleObj>
              </mc:Choice>
              <mc:Fallback>
                <p:oleObj name="Equation" r:id="rId5" imgW="2705040" imgH="901440" progId="Equation.DSMT4">
                  <p:embed/>
                  <p:pic>
                    <p:nvPicPr>
                      <p:cNvPr id="13" name="Object 12" descr="divergence of F = start fraction partial derivative of over partial derivative of y end fraction left parenthesis z right parenthesis = 0. ">
                        <a:extLst>
                          <a:ext uri="{FF2B5EF4-FFF2-40B4-BE49-F238E27FC236}">
                            <a16:creationId xmlns:a16="http://schemas.microsoft.com/office/drawing/2014/main" id="{827AB9E7-01D8-4EE7-AC5F-960A12FD2575}"/>
                          </a:ext>
                        </a:extLst>
                      </p:cNvPr>
                      <p:cNvPicPr/>
                      <p:nvPr/>
                    </p:nvPicPr>
                    <p:blipFill>
                      <a:blip r:embed="rId6"/>
                      <a:stretch>
                        <a:fillRect/>
                      </a:stretch>
                    </p:blipFill>
                    <p:spPr>
                      <a:xfrm>
                        <a:off x="1177266" y="3701807"/>
                        <a:ext cx="2598944" cy="866314"/>
                      </a:xfrm>
                      <a:prstGeom prst="rect">
                        <a:avLst/>
                      </a:prstGeom>
                    </p:spPr>
                  </p:pic>
                </p:oleObj>
              </mc:Fallback>
            </mc:AlternateContent>
          </a:graphicData>
        </a:graphic>
      </p:graphicFrame>
      <p:sp>
        <p:nvSpPr>
          <p:cNvPr id="34" name="Content Placeholder 33"/>
          <p:cNvSpPr>
            <a:spLocks noGrp="1"/>
          </p:cNvSpPr>
          <p:nvPr>
            <p:ph idx="4294967295"/>
          </p:nvPr>
        </p:nvSpPr>
        <p:spPr>
          <a:xfrm>
            <a:off x="3886200" y="3841063"/>
            <a:ext cx="4721226" cy="537302"/>
          </a:xfrm>
        </p:spPr>
        <p:txBody>
          <a:bodyPr/>
          <a:lstStyle/>
          <a:p>
            <a:pPr marL="0" indent="0">
              <a:buNone/>
            </a:pPr>
            <a:r>
              <a:rPr lang="en-US" dirty="0"/>
              <a:t>Again, the divergence is zero</a:t>
            </a:r>
            <a:endParaRPr lang="en-IN" b="1" kern="0" dirty="0"/>
          </a:p>
        </p:txBody>
      </p:sp>
      <p:sp>
        <p:nvSpPr>
          <p:cNvPr id="36" name="Content Placeholder 35"/>
          <p:cNvSpPr>
            <a:spLocks noGrp="1"/>
          </p:cNvSpPr>
          <p:nvPr>
            <p:ph idx="4294967295"/>
          </p:nvPr>
        </p:nvSpPr>
        <p:spPr>
          <a:xfrm>
            <a:off x="457200" y="4626346"/>
            <a:ext cx="8001000" cy="1437522"/>
          </a:xfrm>
        </p:spPr>
        <p:txBody>
          <a:bodyPr/>
          <a:lstStyle/>
          <a:p>
            <a:pPr marL="0" indent="0">
              <a:buNone/>
            </a:pPr>
            <a:r>
              <a:rPr lang="en-US" dirty="0"/>
              <a:t>at all points in the domain of the velocity field, so the gas is neither expanding nor compressing at any point.</a:t>
            </a:r>
          </a:p>
        </p:txBody>
      </p:sp>
    </p:spTree>
    <p:extLst>
      <p:ext uri="{BB962C8B-B14F-4D97-AF65-F5344CB8AC3E}">
        <p14:creationId xmlns:p14="http://schemas.microsoft.com/office/powerpoint/2010/main" val="817523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Theorem </a:t>
            </a:r>
            <a:r>
              <a:rPr lang="en-IN" sz="2000" b="0" dirty="0"/>
              <a:t>(1 of 6)</a:t>
            </a:r>
          </a:p>
        </p:txBody>
      </p:sp>
      <p:sp>
        <p:nvSpPr>
          <p:cNvPr id="3" name="Content Placeholder 2"/>
          <p:cNvSpPr>
            <a:spLocks noGrp="1"/>
          </p:cNvSpPr>
          <p:nvPr>
            <p:ph idx="4294967295"/>
          </p:nvPr>
        </p:nvSpPr>
        <p:spPr>
          <a:xfrm>
            <a:off x="457200" y="1600200"/>
            <a:ext cx="8229600" cy="2844797"/>
          </a:xfrm>
        </p:spPr>
        <p:txBody>
          <a:bodyPr/>
          <a:lstStyle/>
          <a:p>
            <a:pPr marL="0" indent="0">
              <a:buNone/>
            </a:pPr>
            <a:r>
              <a:rPr lang="en-IN" b="1" dirty="0"/>
              <a:t>Theorem—Divergence Theorem</a:t>
            </a:r>
          </a:p>
          <a:p>
            <a:pPr marL="0" indent="0">
              <a:buNone/>
            </a:pPr>
            <a:r>
              <a:rPr lang="en-US" dirty="0"/>
              <a:t>Let </a:t>
            </a:r>
            <a:r>
              <a:rPr lang="en-US" b="1" dirty="0"/>
              <a:t>F </a:t>
            </a:r>
            <a:r>
              <a:rPr lang="en-US" dirty="0"/>
              <a:t>be a vector field whose components have continuous first partial derivatives, and let </a:t>
            </a:r>
            <a:r>
              <a:rPr lang="en-US" i="1" dirty="0"/>
              <a:t>S </a:t>
            </a:r>
            <a:r>
              <a:rPr lang="en-US" dirty="0"/>
              <a:t>be a piecewise smooth oriented closed surface. The flux of </a:t>
            </a:r>
            <a:r>
              <a:rPr lang="en-US" b="1" dirty="0"/>
              <a:t>F </a:t>
            </a:r>
            <a:r>
              <a:rPr lang="en-US" dirty="0"/>
              <a:t>across </a:t>
            </a:r>
            <a:r>
              <a:rPr lang="en-US" i="1" dirty="0"/>
              <a:t>S </a:t>
            </a:r>
            <a:r>
              <a:rPr lang="en-US" dirty="0"/>
              <a:t>in the direction of the surface’s outward unit normal field </a:t>
            </a:r>
            <a:r>
              <a:rPr lang="en-US" b="1" dirty="0"/>
              <a:t>n </a:t>
            </a:r>
            <a:r>
              <a:rPr lang="en-US" dirty="0"/>
              <a:t>equals the triple integral</a:t>
            </a:r>
            <a:endParaRPr lang="en-IN" dirty="0"/>
          </a:p>
        </p:txBody>
      </p:sp>
      <p:sp>
        <p:nvSpPr>
          <p:cNvPr id="24" name="Content Placeholder 23"/>
          <p:cNvSpPr>
            <a:spLocks noGrp="1"/>
          </p:cNvSpPr>
          <p:nvPr>
            <p:ph idx="4294967295"/>
          </p:nvPr>
        </p:nvSpPr>
        <p:spPr>
          <a:xfrm>
            <a:off x="457200" y="4500082"/>
            <a:ext cx="2895600" cy="496992"/>
          </a:xfrm>
        </p:spPr>
        <p:txBody>
          <a:bodyPr/>
          <a:lstStyle/>
          <a:p>
            <a:pPr marL="0" indent="0">
              <a:buNone/>
            </a:pPr>
            <a:r>
              <a:rPr lang="en-US" dirty="0"/>
              <a:t>of the divergence</a:t>
            </a:r>
            <a:endParaRPr lang="en-IN" dirty="0"/>
          </a:p>
        </p:txBody>
      </p:sp>
      <p:graphicFrame>
        <p:nvGraphicFramePr>
          <p:cNvPr id="29" name="Object 28" descr="nabla times F">
            <a:extLst>
              <a:ext uri="{FF2B5EF4-FFF2-40B4-BE49-F238E27FC236}">
                <a16:creationId xmlns:a16="http://schemas.microsoft.com/office/drawing/2014/main" id="{51C4AFB3-C510-4913-8B77-9F306BC32F07}"/>
              </a:ext>
            </a:extLst>
          </p:cNvPr>
          <p:cNvGraphicFramePr>
            <a:graphicFrameLocks noChangeAspect="1"/>
          </p:cNvGraphicFramePr>
          <p:nvPr/>
        </p:nvGraphicFramePr>
        <p:xfrm>
          <a:off x="3429000" y="4585372"/>
          <a:ext cx="685800" cy="300037"/>
        </p:xfrm>
        <a:graphic>
          <a:graphicData uri="http://schemas.openxmlformats.org/presentationml/2006/ole">
            <mc:AlternateContent xmlns:mc="http://schemas.openxmlformats.org/markup-compatibility/2006">
              <mc:Choice xmlns:v="urn:schemas-microsoft-com:vml" Requires="v">
                <p:oleObj spid="_x0000_s2030604" name="Equation" r:id="rId3" imgW="698400" imgH="304560" progId="Equation.DSMT4">
                  <p:embed/>
                </p:oleObj>
              </mc:Choice>
              <mc:Fallback>
                <p:oleObj name="Equation" r:id="rId3" imgW="698400" imgH="304560" progId="Equation.DSMT4">
                  <p:embed/>
                  <p:pic>
                    <p:nvPicPr>
                      <p:cNvPr id="29" name="Object 28" descr="nabla times F">
                        <a:extLst>
                          <a:ext uri="{FF2B5EF4-FFF2-40B4-BE49-F238E27FC236}">
                            <a16:creationId xmlns:a16="http://schemas.microsoft.com/office/drawing/2014/main" id="{51C4AFB3-C510-4913-8B77-9F306BC32F07}"/>
                          </a:ext>
                        </a:extLst>
                      </p:cNvPr>
                      <p:cNvPicPr/>
                      <p:nvPr/>
                    </p:nvPicPr>
                    <p:blipFill>
                      <a:blip r:embed="rId4"/>
                      <a:stretch>
                        <a:fillRect/>
                      </a:stretch>
                    </p:blipFill>
                    <p:spPr>
                      <a:xfrm>
                        <a:off x="3429000" y="4585372"/>
                        <a:ext cx="685800" cy="300037"/>
                      </a:xfrm>
                      <a:prstGeom prst="rect">
                        <a:avLst/>
                      </a:prstGeom>
                    </p:spPr>
                  </p:pic>
                </p:oleObj>
              </mc:Fallback>
            </mc:AlternateContent>
          </a:graphicData>
        </a:graphic>
      </p:graphicFrame>
      <p:sp>
        <p:nvSpPr>
          <p:cNvPr id="26" name="Content Placeholder 25"/>
          <p:cNvSpPr>
            <a:spLocks noGrp="1"/>
          </p:cNvSpPr>
          <p:nvPr>
            <p:ph idx="4294967295"/>
          </p:nvPr>
        </p:nvSpPr>
        <p:spPr>
          <a:xfrm>
            <a:off x="4267200" y="4485568"/>
            <a:ext cx="4419600" cy="505073"/>
          </a:xfrm>
        </p:spPr>
        <p:txBody>
          <a:bodyPr/>
          <a:lstStyle/>
          <a:p>
            <a:pPr marL="0" indent="0">
              <a:buNone/>
            </a:pPr>
            <a:r>
              <a:rPr lang="en-US" dirty="0"/>
              <a:t>over the region </a:t>
            </a:r>
            <a:r>
              <a:rPr lang="en-US" i="1" dirty="0"/>
              <a:t>D </a:t>
            </a:r>
            <a:r>
              <a:rPr lang="en-US" dirty="0"/>
              <a:t>enclosed</a:t>
            </a:r>
            <a:endParaRPr lang="en-IN" dirty="0"/>
          </a:p>
        </p:txBody>
      </p:sp>
      <p:sp>
        <p:nvSpPr>
          <p:cNvPr id="28" name="Content Placeholder 27"/>
          <p:cNvSpPr>
            <a:spLocks noGrp="1"/>
          </p:cNvSpPr>
          <p:nvPr>
            <p:ph idx="4294967295"/>
          </p:nvPr>
        </p:nvSpPr>
        <p:spPr>
          <a:xfrm>
            <a:off x="457200" y="5062033"/>
            <a:ext cx="2514600" cy="489737"/>
          </a:xfrm>
        </p:spPr>
        <p:txBody>
          <a:bodyPr/>
          <a:lstStyle/>
          <a:p>
            <a:pPr marL="0" indent="0">
              <a:buNone/>
            </a:pPr>
            <a:r>
              <a:rPr lang="en-US" dirty="0"/>
              <a:t>by the surface:</a:t>
            </a:r>
            <a:endParaRPr lang="en-IN" dirty="0"/>
          </a:p>
        </p:txBody>
      </p:sp>
      <p:graphicFrame>
        <p:nvGraphicFramePr>
          <p:cNvPr id="22" name="Object 21" descr="double integral of start expression F times n d sigma end expression over surface S = triple integral of start expression nabla times F d V end expression over region D.">
            <a:extLst>
              <a:ext uri="{FF2B5EF4-FFF2-40B4-BE49-F238E27FC236}">
                <a16:creationId xmlns:a16="http://schemas.microsoft.com/office/drawing/2014/main" id="{080640C1-30AF-4E96-BE15-9F723DD8743C}"/>
              </a:ext>
            </a:extLst>
          </p:cNvPr>
          <p:cNvGraphicFramePr>
            <a:graphicFrameLocks noChangeAspect="1"/>
          </p:cNvGraphicFramePr>
          <p:nvPr/>
        </p:nvGraphicFramePr>
        <p:xfrm>
          <a:off x="3200400" y="5490320"/>
          <a:ext cx="3530760" cy="800812"/>
        </p:xfrm>
        <a:graphic>
          <a:graphicData uri="http://schemas.openxmlformats.org/presentationml/2006/ole">
            <mc:AlternateContent xmlns:mc="http://schemas.openxmlformats.org/markup-compatibility/2006">
              <mc:Choice xmlns:v="urn:schemas-microsoft-com:vml" Requires="v">
                <p:oleObj spid="_x0000_s2030605" name="Equation" r:id="rId5" imgW="3530520" imgH="799920" progId="Equation.DSMT4">
                  <p:embed/>
                </p:oleObj>
              </mc:Choice>
              <mc:Fallback>
                <p:oleObj name="Equation" r:id="rId5" imgW="3530520" imgH="799920" progId="Equation.DSMT4">
                  <p:embed/>
                  <p:pic>
                    <p:nvPicPr>
                      <p:cNvPr id="22" name="Object 21" descr="double integral of start expression F times n d sigma end expression over surface S = triple integral of start expression nabla times F d V end expression over region D.">
                        <a:extLst>
                          <a:ext uri="{FF2B5EF4-FFF2-40B4-BE49-F238E27FC236}">
                            <a16:creationId xmlns:a16="http://schemas.microsoft.com/office/drawing/2014/main" id="{080640C1-30AF-4E96-BE15-9F723DD8743C}"/>
                          </a:ext>
                        </a:extLst>
                      </p:cNvPr>
                      <p:cNvPicPr/>
                      <p:nvPr/>
                    </p:nvPicPr>
                    <p:blipFill>
                      <a:blip r:embed="rId6"/>
                      <a:stretch>
                        <a:fillRect/>
                      </a:stretch>
                    </p:blipFill>
                    <p:spPr>
                      <a:xfrm>
                        <a:off x="3200400" y="5490320"/>
                        <a:ext cx="3530760" cy="800812"/>
                      </a:xfrm>
                      <a:prstGeom prst="rect">
                        <a:avLst/>
                      </a:prstGeom>
                    </p:spPr>
                  </p:pic>
                </p:oleObj>
              </mc:Fallback>
            </mc:AlternateContent>
          </a:graphicData>
        </a:graphic>
      </p:graphicFrame>
    </p:spTree>
    <p:extLst>
      <p:ext uri="{BB962C8B-B14F-4D97-AF65-F5344CB8AC3E}">
        <p14:creationId xmlns:p14="http://schemas.microsoft.com/office/powerpoint/2010/main" val="768546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Theorem </a:t>
            </a:r>
            <a:r>
              <a:rPr lang="en-IN" sz="2000" b="0" dirty="0"/>
              <a:t>(2 of 6)</a:t>
            </a:r>
            <a:endParaRPr lang="en-IN" dirty="0"/>
          </a:p>
        </p:txBody>
      </p:sp>
      <p:pic>
        <p:nvPicPr>
          <p:cNvPr id="6" name="Content Placeholder 5" descr="A graph is a sphere with uniformly expanding vector field from the origin."/>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903009" y="1604624"/>
            <a:ext cx="3337980" cy="3673717"/>
          </a:xfrm>
        </p:spPr>
      </p:pic>
      <p:sp>
        <p:nvSpPr>
          <p:cNvPr id="5" name="Content Placeholder 4"/>
          <p:cNvSpPr>
            <a:spLocks noGrp="1"/>
          </p:cNvSpPr>
          <p:nvPr>
            <p:ph idx="13"/>
          </p:nvPr>
        </p:nvSpPr>
        <p:spPr>
          <a:xfrm>
            <a:off x="457200" y="5562600"/>
            <a:ext cx="8229600" cy="533400"/>
          </a:xfrm>
        </p:spPr>
        <p:txBody>
          <a:bodyPr/>
          <a:lstStyle/>
          <a:p>
            <a:pPr marL="0" indent="0">
              <a:buNone/>
            </a:pPr>
            <a:r>
              <a:rPr lang="en-US" dirty="0"/>
              <a:t>A uniformly expanding vector field and a sphere.</a:t>
            </a:r>
            <a:endParaRPr lang="en-IN" dirty="0"/>
          </a:p>
        </p:txBody>
      </p:sp>
    </p:spTree>
    <p:extLst>
      <p:ext uri="{BB962C8B-B14F-4D97-AF65-F5344CB8AC3E}">
        <p14:creationId xmlns:p14="http://schemas.microsoft.com/office/powerpoint/2010/main" val="1978300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Theorem </a:t>
            </a:r>
            <a:r>
              <a:rPr lang="en-IN" sz="2000" b="0" dirty="0"/>
              <a:t>(3 of 6)</a:t>
            </a:r>
            <a:endParaRPr lang="en-IN" dirty="0"/>
          </a:p>
        </p:txBody>
      </p:sp>
      <p:sp>
        <p:nvSpPr>
          <p:cNvPr id="3" name="Content Placeholder 2"/>
          <p:cNvSpPr>
            <a:spLocks noGrp="1"/>
          </p:cNvSpPr>
          <p:nvPr>
            <p:ph idx="4294967295"/>
          </p:nvPr>
        </p:nvSpPr>
        <p:spPr>
          <a:xfrm>
            <a:off x="457200" y="1600200"/>
            <a:ext cx="8229600" cy="838199"/>
          </a:xfrm>
        </p:spPr>
        <p:txBody>
          <a:bodyPr/>
          <a:lstStyle/>
          <a:p>
            <a:pPr marL="0" indent="0">
              <a:buNone/>
            </a:pPr>
            <a:r>
              <a:rPr lang="en-US" sz="2600" b="1" dirty="0"/>
              <a:t>Example:</a:t>
            </a:r>
            <a:r>
              <a:rPr lang="en-US" sz="2600" dirty="0"/>
              <a:t> Evaluate both sides of the Equation in the Divergence Theorem for the expanding vector field</a:t>
            </a:r>
            <a:endParaRPr lang="en-IN" sz="2600" dirty="0"/>
          </a:p>
        </p:txBody>
      </p:sp>
      <p:sp>
        <p:nvSpPr>
          <p:cNvPr id="23" name="Content Placeholder 22"/>
          <p:cNvSpPr>
            <a:spLocks noGrp="1"/>
          </p:cNvSpPr>
          <p:nvPr>
            <p:ph idx="4294967295"/>
          </p:nvPr>
        </p:nvSpPr>
        <p:spPr>
          <a:xfrm>
            <a:off x="462116" y="2514554"/>
            <a:ext cx="4770896" cy="474453"/>
          </a:xfrm>
        </p:spPr>
        <p:txBody>
          <a:bodyPr/>
          <a:lstStyle/>
          <a:p>
            <a:pPr marL="0" indent="0">
              <a:buNone/>
            </a:pPr>
            <a:r>
              <a:rPr lang="en-US" sz="2600" b="1" dirty="0"/>
              <a:t>F </a:t>
            </a:r>
            <a:r>
              <a:rPr lang="en-US" sz="2600" dirty="0"/>
              <a:t>= </a:t>
            </a:r>
            <a:r>
              <a:rPr lang="en-US" sz="2600" i="1" dirty="0"/>
              <a:t>x</a:t>
            </a:r>
            <a:r>
              <a:rPr lang="en-US" sz="100" i="1" dirty="0"/>
              <a:t> </a:t>
            </a:r>
            <a:r>
              <a:rPr lang="en-US" sz="2600" b="1" dirty="0" err="1"/>
              <a:t>i</a:t>
            </a:r>
            <a:r>
              <a:rPr lang="en-US" sz="2600" b="1" dirty="0"/>
              <a:t> </a:t>
            </a:r>
            <a:r>
              <a:rPr lang="en-US" sz="2600" dirty="0"/>
              <a:t>+ </a:t>
            </a:r>
            <a:r>
              <a:rPr lang="en-US" sz="2600" i="1" dirty="0"/>
              <a:t>y</a:t>
            </a:r>
            <a:r>
              <a:rPr lang="en-US" sz="100" i="1" dirty="0"/>
              <a:t> </a:t>
            </a:r>
            <a:r>
              <a:rPr lang="en-US" sz="2600" b="1" dirty="0"/>
              <a:t>j </a:t>
            </a:r>
            <a:r>
              <a:rPr lang="en-US" sz="2600" dirty="0"/>
              <a:t>+ </a:t>
            </a:r>
            <a:r>
              <a:rPr lang="en-US" sz="2600" i="1" dirty="0"/>
              <a:t>z</a:t>
            </a:r>
            <a:r>
              <a:rPr lang="en-US" sz="100" i="1" dirty="0"/>
              <a:t> </a:t>
            </a:r>
            <a:r>
              <a:rPr lang="en-US" sz="2600" b="1" dirty="0"/>
              <a:t>k </a:t>
            </a:r>
            <a:r>
              <a:rPr lang="en-US" sz="2600" dirty="0"/>
              <a:t>over the sphere</a:t>
            </a:r>
            <a:endParaRPr lang="en-IN" sz="2600" dirty="0"/>
          </a:p>
        </p:txBody>
      </p:sp>
      <p:graphicFrame>
        <p:nvGraphicFramePr>
          <p:cNvPr id="24" name="Object 23" descr="x squared + y squared + z squared = a squared."/>
          <p:cNvGraphicFramePr>
            <a:graphicFrameLocks noChangeAspect="1"/>
          </p:cNvGraphicFramePr>
          <p:nvPr/>
        </p:nvGraphicFramePr>
        <p:xfrm>
          <a:off x="5322716" y="2514554"/>
          <a:ext cx="2396725" cy="440479"/>
        </p:xfrm>
        <a:graphic>
          <a:graphicData uri="http://schemas.openxmlformats.org/presentationml/2006/ole">
            <mc:AlternateContent xmlns:mc="http://schemas.openxmlformats.org/markup-compatibility/2006">
              <mc:Choice xmlns:v="urn:schemas-microsoft-com:vml" Requires="v">
                <p:oleObj spid="_x0000_s2031638" name="Equation" r:id="rId3" imgW="2349360" imgH="431640" progId="Equation.DSMT4">
                  <p:embed/>
                </p:oleObj>
              </mc:Choice>
              <mc:Fallback>
                <p:oleObj name="Equation" r:id="rId3" imgW="2349360" imgH="431640" progId="Equation.DSMT4">
                  <p:embed/>
                  <p:pic>
                    <p:nvPicPr>
                      <p:cNvPr id="24" name="Object 23" descr="x squared + y squared + z squared = a squared."/>
                      <p:cNvPicPr/>
                      <p:nvPr/>
                    </p:nvPicPr>
                    <p:blipFill>
                      <a:blip r:embed="rId4"/>
                      <a:stretch>
                        <a:fillRect/>
                      </a:stretch>
                    </p:blipFill>
                    <p:spPr>
                      <a:xfrm>
                        <a:off x="5322716" y="2514554"/>
                        <a:ext cx="2396725" cy="440479"/>
                      </a:xfrm>
                      <a:prstGeom prst="rect">
                        <a:avLst/>
                      </a:prstGeom>
                    </p:spPr>
                  </p:pic>
                </p:oleObj>
              </mc:Fallback>
            </mc:AlternateContent>
          </a:graphicData>
        </a:graphic>
      </p:graphicFrame>
      <p:sp>
        <p:nvSpPr>
          <p:cNvPr id="26" name="Content Placeholder 25"/>
          <p:cNvSpPr>
            <a:spLocks noGrp="1"/>
          </p:cNvSpPr>
          <p:nvPr>
            <p:ph idx="4294967295"/>
          </p:nvPr>
        </p:nvSpPr>
        <p:spPr>
          <a:xfrm>
            <a:off x="457200" y="3084876"/>
            <a:ext cx="8229600" cy="457200"/>
          </a:xfrm>
        </p:spPr>
        <p:txBody>
          <a:bodyPr/>
          <a:lstStyle/>
          <a:p>
            <a:pPr marL="0" indent="0">
              <a:buNone/>
            </a:pPr>
            <a:r>
              <a:rPr lang="en-US" sz="2600" b="1" dirty="0"/>
              <a:t>Solution:</a:t>
            </a:r>
            <a:r>
              <a:rPr lang="en-US" sz="2600" dirty="0"/>
              <a:t> The outer unit normal to </a:t>
            </a:r>
            <a:r>
              <a:rPr lang="en-US" sz="2600" i="1" dirty="0"/>
              <a:t>S</a:t>
            </a:r>
            <a:r>
              <a:rPr lang="en-US" sz="2600" dirty="0"/>
              <a:t>, calculated</a:t>
            </a:r>
            <a:endParaRPr lang="en-IN" sz="2600" dirty="0"/>
          </a:p>
        </p:txBody>
      </p:sp>
      <p:sp>
        <p:nvSpPr>
          <p:cNvPr id="28" name="Content Placeholder 27"/>
          <p:cNvSpPr>
            <a:spLocks noGrp="1"/>
          </p:cNvSpPr>
          <p:nvPr>
            <p:ph idx="4294967295"/>
          </p:nvPr>
        </p:nvSpPr>
        <p:spPr>
          <a:xfrm>
            <a:off x="464574" y="3603529"/>
            <a:ext cx="3048000" cy="457200"/>
          </a:xfrm>
        </p:spPr>
        <p:txBody>
          <a:bodyPr/>
          <a:lstStyle/>
          <a:p>
            <a:pPr marL="0" indent="0">
              <a:buNone/>
            </a:pPr>
            <a:r>
              <a:rPr lang="en-US" sz="2600" dirty="0"/>
              <a:t>from the gradient of</a:t>
            </a:r>
            <a:endParaRPr lang="en-IN" sz="2600" dirty="0"/>
          </a:p>
        </p:txBody>
      </p:sp>
      <p:graphicFrame>
        <p:nvGraphicFramePr>
          <p:cNvPr id="29" name="Object 28" descr="f of x, y, and z = x squared + y squared + z squared minus a squared, is"/>
          <p:cNvGraphicFramePr>
            <a:graphicFrameLocks noChangeAspect="1"/>
          </p:cNvGraphicFramePr>
          <p:nvPr/>
        </p:nvGraphicFramePr>
        <p:xfrm>
          <a:off x="3631194" y="3611989"/>
          <a:ext cx="4168848" cy="410843"/>
        </p:xfrm>
        <a:graphic>
          <a:graphicData uri="http://schemas.openxmlformats.org/presentationml/2006/ole">
            <mc:AlternateContent xmlns:mc="http://schemas.openxmlformats.org/markup-compatibility/2006">
              <mc:Choice xmlns:v="urn:schemas-microsoft-com:vml" Requires="v">
                <p:oleObj spid="_x0000_s2031639" name="Equation" r:id="rId5" imgW="4381200" imgH="431640" progId="Equation.DSMT4">
                  <p:embed/>
                </p:oleObj>
              </mc:Choice>
              <mc:Fallback>
                <p:oleObj name="Equation" r:id="rId5" imgW="4381200" imgH="431640" progId="Equation.DSMT4">
                  <p:embed/>
                  <p:pic>
                    <p:nvPicPr>
                      <p:cNvPr id="29" name="Object 28" descr="f of x, y, and z = x squared + y squared + z squared minus a squared, is"/>
                      <p:cNvPicPr/>
                      <p:nvPr/>
                    </p:nvPicPr>
                    <p:blipFill>
                      <a:blip r:embed="rId6"/>
                      <a:stretch>
                        <a:fillRect/>
                      </a:stretch>
                    </p:blipFill>
                    <p:spPr>
                      <a:xfrm>
                        <a:off x="3631194" y="3611989"/>
                        <a:ext cx="4168848" cy="410843"/>
                      </a:xfrm>
                      <a:prstGeom prst="rect">
                        <a:avLst/>
                      </a:prstGeom>
                    </p:spPr>
                  </p:pic>
                </p:oleObj>
              </mc:Fallback>
            </mc:AlternateContent>
          </a:graphicData>
        </a:graphic>
      </p:graphicFrame>
      <p:graphicFrame>
        <p:nvGraphicFramePr>
          <p:cNvPr id="30" name="Object 29" descr="n = start fraction 2 left parenthesis x i + y j + z k right parenthesis over square root of start expression 4 left parenthesis x squared + y squared + z squared right parenthesis end expression end fraction = start fraction x i + y j + z k over a end fraction.">
            <a:extLst>
              <a:ext uri="{FF2B5EF4-FFF2-40B4-BE49-F238E27FC236}">
                <a16:creationId xmlns:a16="http://schemas.microsoft.com/office/drawing/2014/main" id="{B90D422D-CF2B-4346-881E-C6A7C0B0966A}"/>
              </a:ext>
            </a:extLst>
          </p:cNvPr>
          <p:cNvGraphicFramePr>
            <a:graphicFrameLocks noChangeAspect="1"/>
          </p:cNvGraphicFramePr>
          <p:nvPr/>
        </p:nvGraphicFramePr>
        <p:xfrm>
          <a:off x="2425594" y="4104624"/>
          <a:ext cx="4292810" cy="976115"/>
        </p:xfrm>
        <a:graphic>
          <a:graphicData uri="http://schemas.openxmlformats.org/presentationml/2006/ole">
            <mc:AlternateContent xmlns:mc="http://schemas.openxmlformats.org/markup-compatibility/2006">
              <mc:Choice xmlns:v="urn:schemas-microsoft-com:vml" Requires="v">
                <p:oleObj spid="_x0000_s2031640" name="Equation" r:id="rId7" imgW="5194080" imgH="1180800" progId="Equation.DSMT4">
                  <p:embed/>
                </p:oleObj>
              </mc:Choice>
              <mc:Fallback>
                <p:oleObj name="Equation" r:id="rId7" imgW="5194080" imgH="1180800" progId="Equation.DSMT4">
                  <p:embed/>
                  <p:pic>
                    <p:nvPicPr>
                      <p:cNvPr id="30" name="Object 29" descr="n = start fraction 2 left parenthesis x i + y j + z k right parenthesis over square root of start expression 4 left parenthesis x squared + y squared + z squared right parenthesis end expression end fraction = start fraction x i + y j + z k over a end fraction.">
                        <a:extLst>
                          <a:ext uri="{FF2B5EF4-FFF2-40B4-BE49-F238E27FC236}">
                            <a16:creationId xmlns:a16="http://schemas.microsoft.com/office/drawing/2014/main" id="{B90D422D-CF2B-4346-881E-C6A7C0B0966A}"/>
                          </a:ext>
                        </a:extLst>
                      </p:cNvPr>
                      <p:cNvPicPr/>
                      <p:nvPr/>
                    </p:nvPicPr>
                    <p:blipFill>
                      <a:blip r:embed="rId8"/>
                      <a:stretch>
                        <a:fillRect/>
                      </a:stretch>
                    </p:blipFill>
                    <p:spPr>
                      <a:xfrm>
                        <a:off x="2425594" y="4104624"/>
                        <a:ext cx="4292810" cy="976115"/>
                      </a:xfrm>
                      <a:prstGeom prst="rect">
                        <a:avLst/>
                      </a:prstGeom>
                    </p:spPr>
                  </p:pic>
                </p:oleObj>
              </mc:Fallback>
            </mc:AlternateContent>
          </a:graphicData>
        </a:graphic>
      </p:graphicFrame>
      <p:sp>
        <p:nvSpPr>
          <p:cNvPr id="32" name="Content Placeholder 31"/>
          <p:cNvSpPr>
            <a:spLocks noGrp="1"/>
          </p:cNvSpPr>
          <p:nvPr>
            <p:ph idx="4294967295"/>
          </p:nvPr>
        </p:nvSpPr>
        <p:spPr>
          <a:xfrm>
            <a:off x="464574" y="5154130"/>
            <a:ext cx="2126226" cy="445345"/>
          </a:xfrm>
        </p:spPr>
        <p:txBody>
          <a:bodyPr/>
          <a:lstStyle/>
          <a:p>
            <a:pPr marL="0" indent="0">
              <a:buNone/>
            </a:pPr>
            <a:r>
              <a:rPr lang="en-IN" sz="2600" kern="0" dirty="0"/>
              <a:t>It follows that</a:t>
            </a:r>
          </a:p>
        </p:txBody>
      </p:sp>
      <p:graphicFrame>
        <p:nvGraphicFramePr>
          <p:cNvPr id="33" name="Object 32" descr="F times n d sigma = start fraction x squared + y squared + z squared over a end fraction d sigma = start fraction a squared over a end fraction d sigma = a d sigma.">
            <a:extLst>
              <a:ext uri="{FF2B5EF4-FFF2-40B4-BE49-F238E27FC236}">
                <a16:creationId xmlns:a16="http://schemas.microsoft.com/office/drawing/2014/main" id="{81687993-246E-4854-9F34-87323E22799E}"/>
              </a:ext>
            </a:extLst>
          </p:cNvPr>
          <p:cNvGraphicFramePr>
            <a:graphicFrameLocks noChangeAspect="1"/>
          </p:cNvGraphicFramePr>
          <p:nvPr/>
        </p:nvGraphicFramePr>
        <p:xfrm>
          <a:off x="2293485" y="5659338"/>
          <a:ext cx="5080000" cy="734711"/>
        </p:xfrm>
        <a:graphic>
          <a:graphicData uri="http://schemas.openxmlformats.org/presentationml/2006/ole">
            <mc:AlternateContent xmlns:mc="http://schemas.openxmlformats.org/markup-compatibility/2006">
              <mc:Choice xmlns:v="urn:schemas-microsoft-com:vml" Requires="v">
                <p:oleObj spid="_x0000_s2031641" name="Equation" r:id="rId9" imgW="6146640" imgH="888840" progId="Equation.DSMT4">
                  <p:embed/>
                </p:oleObj>
              </mc:Choice>
              <mc:Fallback>
                <p:oleObj name="Equation" r:id="rId9" imgW="6146640" imgH="888840" progId="Equation.DSMT4">
                  <p:embed/>
                  <p:pic>
                    <p:nvPicPr>
                      <p:cNvPr id="33" name="Object 32" descr="F times n d sigma = start fraction x squared + y squared + z squared over a end fraction d sigma = start fraction a squared over a end fraction d sigma = a d sigma.">
                        <a:extLst>
                          <a:ext uri="{FF2B5EF4-FFF2-40B4-BE49-F238E27FC236}">
                            <a16:creationId xmlns:a16="http://schemas.microsoft.com/office/drawing/2014/main" id="{81687993-246E-4854-9F34-87323E22799E}"/>
                          </a:ext>
                        </a:extLst>
                      </p:cNvPr>
                      <p:cNvPicPr/>
                      <p:nvPr/>
                    </p:nvPicPr>
                    <p:blipFill>
                      <a:blip r:embed="rId10"/>
                      <a:stretch>
                        <a:fillRect/>
                      </a:stretch>
                    </p:blipFill>
                    <p:spPr>
                      <a:xfrm>
                        <a:off x="2293485" y="5659338"/>
                        <a:ext cx="5080000" cy="734711"/>
                      </a:xfrm>
                      <a:prstGeom prst="rect">
                        <a:avLst/>
                      </a:prstGeom>
                    </p:spPr>
                  </p:pic>
                </p:oleObj>
              </mc:Fallback>
            </mc:AlternateContent>
          </a:graphicData>
        </a:graphic>
      </p:graphicFrame>
    </p:spTree>
    <p:extLst>
      <p:ext uri="{BB962C8B-B14F-4D97-AF65-F5344CB8AC3E}">
        <p14:creationId xmlns:p14="http://schemas.microsoft.com/office/powerpoint/2010/main" val="8588883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Theorem </a:t>
            </a:r>
            <a:r>
              <a:rPr lang="en-IN" sz="2000" b="0" dirty="0"/>
              <a:t>(4 of 6)</a:t>
            </a:r>
            <a:endParaRPr lang="en-IN" dirty="0"/>
          </a:p>
        </p:txBody>
      </p:sp>
      <p:sp>
        <p:nvSpPr>
          <p:cNvPr id="3" name="Content Placeholder 2"/>
          <p:cNvSpPr>
            <a:spLocks noGrp="1"/>
          </p:cNvSpPr>
          <p:nvPr>
            <p:ph idx="4294967295"/>
          </p:nvPr>
        </p:nvSpPr>
        <p:spPr>
          <a:xfrm>
            <a:off x="457200" y="1600200"/>
            <a:ext cx="8229600" cy="990599"/>
          </a:xfrm>
        </p:spPr>
        <p:txBody>
          <a:bodyPr/>
          <a:lstStyle/>
          <a:p>
            <a:pPr marL="0" indent="0">
              <a:buNone/>
            </a:pPr>
            <a:r>
              <a:rPr lang="en-US" sz="2400" b="1" dirty="0"/>
              <a:t>Solution (concluded):</a:t>
            </a:r>
          </a:p>
          <a:p>
            <a:pPr marL="0" indent="0">
              <a:buNone/>
            </a:pPr>
            <a:r>
              <a:rPr lang="en-US" sz="2400" dirty="0"/>
              <a:t>Therefore, the outward flux is</a:t>
            </a:r>
            <a:endParaRPr lang="en-IN" sz="2400" dirty="0"/>
          </a:p>
        </p:txBody>
      </p:sp>
      <p:graphicFrame>
        <p:nvGraphicFramePr>
          <p:cNvPr id="22" name="Object 21" descr="double integral of start expression F times n d sigma end expression over surface S = double integral of start expression a d sigma end expression over surface S = a double integral of d sigma, over surface S = a left parenthesis 4 pi a squared right parenthesis = 4 pi a cubed.">
            <a:extLst>
              <a:ext uri="{FF2B5EF4-FFF2-40B4-BE49-F238E27FC236}">
                <a16:creationId xmlns:a16="http://schemas.microsoft.com/office/drawing/2014/main" id="{A5A7ABBA-FA48-4BF7-9807-9274CEA9DEC4}"/>
              </a:ext>
            </a:extLst>
          </p:cNvPr>
          <p:cNvGraphicFramePr>
            <a:graphicFrameLocks noChangeAspect="1"/>
          </p:cNvGraphicFramePr>
          <p:nvPr/>
        </p:nvGraphicFramePr>
        <p:xfrm>
          <a:off x="1675139" y="2695137"/>
          <a:ext cx="5793719" cy="661240"/>
        </p:xfrm>
        <a:graphic>
          <a:graphicData uri="http://schemas.openxmlformats.org/presentationml/2006/ole">
            <mc:AlternateContent xmlns:mc="http://schemas.openxmlformats.org/markup-compatibility/2006">
              <mc:Choice xmlns:v="urn:schemas-microsoft-com:vml" Requires="v">
                <p:oleObj spid="_x0000_s2032657" name="Equation" r:id="rId3" imgW="7010280" imgH="799920" progId="Equation.DSMT4">
                  <p:embed/>
                </p:oleObj>
              </mc:Choice>
              <mc:Fallback>
                <p:oleObj name="Equation" r:id="rId3" imgW="7010280" imgH="799920" progId="Equation.DSMT4">
                  <p:embed/>
                  <p:pic>
                    <p:nvPicPr>
                      <p:cNvPr id="22" name="Object 21" descr="double integral of start expression F times n d sigma end expression over surface S = double integral of start expression a d sigma end expression over surface S = a double integral of d sigma, over surface S = a left parenthesis 4 pi a squared right parenthesis = 4 pi a cubed.">
                        <a:extLst>
                          <a:ext uri="{FF2B5EF4-FFF2-40B4-BE49-F238E27FC236}">
                            <a16:creationId xmlns:a16="http://schemas.microsoft.com/office/drawing/2014/main" id="{A5A7ABBA-FA48-4BF7-9807-9274CEA9DEC4}"/>
                          </a:ext>
                        </a:extLst>
                      </p:cNvPr>
                      <p:cNvPicPr/>
                      <p:nvPr/>
                    </p:nvPicPr>
                    <p:blipFill>
                      <a:blip r:embed="rId4"/>
                      <a:stretch>
                        <a:fillRect/>
                      </a:stretch>
                    </p:blipFill>
                    <p:spPr>
                      <a:xfrm>
                        <a:off x="1675139" y="2695137"/>
                        <a:ext cx="5793719" cy="661240"/>
                      </a:xfrm>
                      <a:prstGeom prst="rect">
                        <a:avLst/>
                      </a:prstGeom>
                    </p:spPr>
                  </p:pic>
                </p:oleObj>
              </mc:Fallback>
            </mc:AlternateContent>
          </a:graphicData>
        </a:graphic>
      </p:graphicFrame>
      <p:sp>
        <p:nvSpPr>
          <p:cNvPr id="24" name="Content Placeholder 23"/>
          <p:cNvSpPr>
            <a:spLocks noGrp="1"/>
          </p:cNvSpPr>
          <p:nvPr>
            <p:ph idx="4294967295"/>
          </p:nvPr>
        </p:nvSpPr>
        <p:spPr>
          <a:xfrm>
            <a:off x="457199" y="3442989"/>
            <a:ext cx="8229600" cy="787487"/>
          </a:xfrm>
        </p:spPr>
        <p:txBody>
          <a:bodyPr/>
          <a:lstStyle/>
          <a:p>
            <a:pPr marL="0" indent="0">
              <a:buNone/>
            </a:pPr>
            <a:r>
              <a:rPr lang="en-US" sz="2400" kern="0" dirty="0"/>
              <a:t>For the right-hand side of the Equation in the Divergence Theorem , the divergence of </a:t>
            </a:r>
            <a:r>
              <a:rPr lang="en-US" sz="2400" b="1" kern="0" dirty="0"/>
              <a:t>F </a:t>
            </a:r>
            <a:r>
              <a:rPr lang="en-US" sz="2400" kern="0" dirty="0"/>
              <a:t>is</a:t>
            </a:r>
          </a:p>
        </p:txBody>
      </p:sp>
      <p:graphicFrame>
        <p:nvGraphicFramePr>
          <p:cNvPr id="25" name="Object 24" descr="nabla times F = start fraction partial derivative of over partial derivative of x end fraction left parenthesis x right parenthesis + start fraction partial derivative of over partial derivative of y end fraction left parenthesis y right parenthesis + start fraction partial derivative of over partial derivative of z end fraction left parenthesis z right parenthesis = 3,">
            <a:extLst>
              <a:ext uri="{FF2B5EF4-FFF2-40B4-BE49-F238E27FC236}">
                <a16:creationId xmlns:a16="http://schemas.microsoft.com/office/drawing/2014/main" id="{823197C6-4378-457B-9DA0-24F3360C0ECE}"/>
              </a:ext>
            </a:extLst>
          </p:cNvPr>
          <p:cNvGraphicFramePr>
            <a:graphicFrameLocks noChangeAspect="1"/>
          </p:cNvGraphicFramePr>
          <p:nvPr/>
        </p:nvGraphicFramePr>
        <p:xfrm>
          <a:off x="2801064" y="4305567"/>
          <a:ext cx="3581559" cy="653516"/>
        </p:xfrm>
        <a:graphic>
          <a:graphicData uri="http://schemas.openxmlformats.org/presentationml/2006/ole">
            <mc:AlternateContent xmlns:mc="http://schemas.openxmlformats.org/markup-compatibility/2006">
              <mc:Choice xmlns:v="urn:schemas-microsoft-com:vml" Requires="v">
                <p:oleObj spid="_x0000_s2032658" name="Equation" r:id="rId5" imgW="4940280" imgH="901440" progId="Equation.DSMT4">
                  <p:embed/>
                </p:oleObj>
              </mc:Choice>
              <mc:Fallback>
                <p:oleObj name="Equation" r:id="rId5" imgW="4940280" imgH="901440" progId="Equation.DSMT4">
                  <p:embed/>
                  <p:pic>
                    <p:nvPicPr>
                      <p:cNvPr id="25" name="Object 24" descr="nabla times F = start fraction partial derivative of over partial derivative of x end fraction left parenthesis x right parenthesis + start fraction partial derivative of over partial derivative of y end fraction left parenthesis y right parenthesis + start fraction partial derivative of over partial derivative of z end fraction left parenthesis z right parenthesis = 3,">
                        <a:extLst>
                          <a:ext uri="{FF2B5EF4-FFF2-40B4-BE49-F238E27FC236}">
                            <a16:creationId xmlns:a16="http://schemas.microsoft.com/office/drawing/2014/main" id="{823197C6-4378-457B-9DA0-24F3360C0ECE}"/>
                          </a:ext>
                        </a:extLst>
                      </p:cNvPr>
                      <p:cNvPicPr/>
                      <p:nvPr/>
                    </p:nvPicPr>
                    <p:blipFill>
                      <a:blip r:embed="rId6"/>
                      <a:stretch>
                        <a:fillRect/>
                      </a:stretch>
                    </p:blipFill>
                    <p:spPr>
                      <a:xfrm>
                        <a:off x="2801064" y="4305567"/>
                        <a:ext cx="3581559" cy="653516"/>
                      </a:xfrm>
                      <a:prstGeom prst="rect">
                        <a:avLst/>
                      </a:prstGeom>
                    </p:spPr>
                  </p:pic>
                </p:oleObj>
              </mc:Fallback>
            </mc:AlternateContent>
          </a:graphicData>
        </a:graphic>
      </p:graphicFrame>
      <p:sp>
        <p:nvSpPr>
          <p:cNvPr id="27" name="Content Placeholder 26"/>
          <p:cNvSpPr>
            <a:spLocks noGrp="1"/>
          </p:cNvSpPr>
          <p:nvPr>
            <p:ph idx="4294967295"/>
          </p:nvPr>
        </p:nvSpPr>
        <p:spPr>
          <a:xfrm>
            <a:off x="457199" y="5048893"/>
            <a:ext cx="5257801" cy="441135"/>
          </a:xfrm>
        </p:spPr>
        <p:txBody>
          <a:bodyPr/>
          <a:lstStyle/>
          <a:p>
            <a:pPr marL="0" indent="0">
              <a:buNone/>
            </a:pPr>
            <a:r>
              <a:rPr lang="en-US" sz="2400" kern="0" dirty="0"/>
              <a:t>so we obtain the divergence integral,</a:t>
            </a:r>
            <a:endParaRPr lang="en-IN" sz="2400" kern="0" dirty="0"/>
          </a:p>
        </p:txBody>
      </p:sp>
      <p:graphicFrame>
        <p:nvGraphicFramePr>
          <p:cNvPr id="28" name="Object 27" descr="triple integral of start expression nabla times F d V end expression over region D = triple integral of start expression 3 d V end expression over region D = 3 left parenthesis 4 thirds pi a cubed right parenthesis = 4 pi a cubed.">
            <a:extLst>
              <a:ext uri="{FF2B5EF4-FFF2-40B4-BE49-F238E27FC236}">
                <a16:creationId xmlns:a16="http://schemas.microsoft.com/office/drawing/2014/main" id="{2553A2A0-F573-4AA0-8092-6D2B889E535E}"/>
              </a:ext>
            </a:extLst>
          </p:cNvPr>
          <p:cNvGraphicFramePr>
            <a:graphicFrameLocks noChangeAspect="1"/>
          </p:cNvGraphicFramePr>
          <p:nvPr/>
        </p:nvGraphicFramePr>
        <p:xfrm>
          <a:off x="2057400" y="5554850"/>
          <a:ext cx="4533900" cy="735013"/>
        </p:xfrm>
        <a:graphic>
          <a:graphicData uri="http://schemas.openxmlformats.org/presentationml/2006/ole">
            <mc:AlternateContent xmlns:mc="http://schemas.openxmlformats.org/markup-compatibility/2006">
              <mc:Choice xmlns:v="urn:schemas-microsoft-com:vml" Requires="v">
                <p:oleObj spid="_x0000_s2032659" name="Equation" r:id="rId7" imgW="6032160" imgH="977760" progId="Equation.DSMT4">
                  <p:embed/>
                </p:oleObj>
              </mc:Choice>
              <mc:Fallback>
                <p:oleObj name="Equation" r:id="rId7" imgW="6032160" imgH="977760" progId="Equation.DSMT4">
                  <p:embed/>
                  <p:pic>
                    <p:nvPicPr>
                      <p:cNvPr id="28" name="Object 27" descr="triple integral of start expression nabla times F d V end expression over region D = triple integral of start expression 3 d V end expression over region D = 3 left parenthesis 4 thirds pi a cubed right parenthesis = 4 pi a cubed.">
                        <a:extLst>
                          <a:ext uri="{FF2B5EF4-FFF2-40B4-BE49-F238E27FC236}">
                            <a16:creationId xmlns:a16="http://schemas.microsoft.com/office/drawing/2014/main" id="{2553A2A0-F573-4AA0-8092-6D2B889E535E}"/>
                          </a:ext>
                        </a:extLst>
                      </p:cNvPr>
                      <p:cNvPicPr/>
                      <p:nvPr/>
                    </p:nvPicPr>
                    <p:blipFill>
                      <a:blip r:embed="rId8"/>
                      <a:stretch>
                        <a:fillRect/>
                      </a:stretch>
                    </p:blipFill>
                    <p:spPr>
                      <a:xfrm>
                        <a:off x="2057400" y="5554850"/>
                        <a:ext cx="4533900" cy="735013"/>
                      </a:xfrm>
                      <a:prstGeom prst="rect">
                        <a:avLst/>
                      </a:prstGeom>
                    </p:spPr>
                  </p:pic>
                </p:oleObj>
              </mc:Fallback>
            </mc:AlternateContent>
          </a:graphicData>
        </a:graphic>
      </p:graphicFrame>
    </p:spTree>
    <p:extLst>
      <p:ext uri="{BB962C8B-B14F-4D97-AF65-F5344CB8AC3E}">
        <p14:creationId xmlns:p14="http://schemas.microsoft.com/office/powerpoint/2010/main" val="73917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(5 of 14)</a:t>
            </a:r>
            <a:endParaRPr lang="en-IN" dirty="0"/>
          </a:p>
        </p:txBody>
      </p:sp>
      <p:sp>
        <p:nvSpPr>
          <p:cNvPr id="3" name="Content Placeholder 2"/>
          <p:cNvSpPr>
            <a:spLocks noGrp="1"/>
          </p:cNvSpPr>
          <p:nvPr>
            <p:ph idx="4294967295"/>
          </p:nvPr>
        </p:nvSpPr>
        <p:spPr>
          <a:xfrm>
            <a:off x="457199" y="1600200"/>
            <a:ext cx="6126317" cy="470971"/>
          </a:xfrm>
        </p:spPr>
        <p:txBody>
          <a:bodyPr/>
          <a:lstStyle/>
          <a:p>
            <a:pPr marL="0" indent="0">
              <a:buNone/>
            </a:pPr>
            <a:r>
              <a:rPr lang="en-IN" b="1" dirty="0"/>
              <a:t>2. </a:t>
            </a:r>
            <a:r>
              <a:rPr lang="en-IN" dirty="0"/>
              <a:t>For a surface </a:t>
            </a:r>
            <a:r>
              <a:rPr lang="en-IN" i="1" dirty="0"/>
              <a:t>S </a:t>
            </a:r>
            <a:r>
              <a:rPr lang="en-IN" dirty="0"/>
              <a:t>given </a:t>
            </a:r>
            <a:r>
              <a:rPr lang="en-IN" b="1" dirty="0"/>
              <a:t>implicitly </a:t>
            </a:r>
            <a:r>
              <a:rPr lang="en-IN" dirty="0"/>
              <a:t>by</a:t>
            </a:r>
          </a:p>
        </p:txBody>
      </p:sp>
      <p:graphicFrame>
        <p:nvGraphicFramePr>
          <p:cNvPr id="22" name="Object 21" descr="f of x, y, and z = c,"/>
          <p:cNvGraphicFramePr>
            <a:graphicFrameLocks noChangeAspect="1"/>
          </p:cNvGraphicFramePr>
          <p:nvPr/>
        </p:nvGraphicFramePr>
        <p:xfrm>
          <a:off x="6671653" y="1652682"/>
          <a:ext cx="1955800" cy="393700"/>
        </p:xfrm>
        <a:graphic>
          <a:graphicData uri="http://schemas.openxmlformats.org/presentationml/2006/ole">
            <mc:AlternateContent xmlns:mc="http://schemas.openxmlformats.org/markup-compatibility/2006">
              <mc:Choice xmlns:v="urn:schemas-microsoft-com:vml" Requires="v">
                <p:oleObj spid="_x0000_s1988625" name="Equation" r:id="rId3" imgW="1955520" imgH="393480" progId="Equation.DSMT4">
                  <p:embed/>
                </p:oleObj>
              </mc:Choice>
              <mc:Fallback>
                <p:oleObj name="Equation" r:id="rId3" imgW="1955520" imgH="393480" progId="Equation.DSMT4">
                  <p:embed/>
                  <p:pic>
                    <p:nvPicPr>
                      <p:cNvPr id="22" name="Object 21" descr="f of x, y, and z = c,"/>
                      <p:cNvPicPr/>
                      <p:nvPr/>
                    </p:nvPicPr>
                    <p:blipFill>
                      <a:blip r:embed="rId4"/>
                      <a:stretch>
                        <a:fillRect/>
                      </a:stretch>
                    </p:blipFill>
                    <p:spPr>
                      <a:xfrm>
                        <a:off x="6671653" y="1652682"/>
                        <a:ext cx="1955800" cy="393700"/>
                      </a:xfrm>
                      <a:prstGeom prst="rect">
                        <a:avLst/>
                      </a:prstGeom>
                    </p:spPr>
                  </p:pic>
                </p:oleObj>
              </mc:Fallback>
            </mc:AlternateContent>
          </a:graphicData>
        </a:graphic>
      </p:graphicFrame>
      <p:sp>
        <p:nvSpPr>
          <p:cNvPr id="24" name="Content Placeholder 23"/>
          <p:cNvSpPr>
            <a:spLocks noGrp="1"/>
          </p:cNvSpPr>
          <p:nvPr>
            <p:ph idx="4294967295"/>
          </p:nvPr>
        </p:nvSpPr>
        <p:spPr>
          <a:xfrm>
            <a:off x="457200" y="2131139"/>
            <a:ext cx="8229600" cy="2220524"/>
          </a:xfrm>
        </p:spPr>
        <p:txBody>
          <a:bodyPr/>
          <a:lstStyle/>
          <a:p>
            <a:pPr marL="0" indent="0">
              <a:buNone/>
            </a:pPr>
            <a:r>
              <a:rPr lang="en-IN" dirty="0"/>
              <a:t>where </a:t>
            </a:r>
            <a:r>
              <a:rPr lang="en-IN" i="1" dirty="0"/>
              <a:t>F </a:t>
            </a:r>
            <a:r>
              <a:rPr lang="en-IN" dirty="0"/>
              <a:t>is a continuously differentiable function, with </a:t>
            </a:r>
            <a:r>
              <a:rPr lang="en-IN" i="1" dirty="0"/>
              <a:t>S </a:t>
            </a:r>
            <a:r>
              <a:rPr lang="en-IN" dirty="0"/>
              <a:t>lying above its closed and bounded shadow region </a:t>
            </a:r>
            <a:r>
              <a:rPr lang="en-IN" i="1" dirty="0"/>
              <a:t>R </a:t>
            </a:r>
            <a:r>
              <a:rPr lang="en-IN" dirty="0"/>
              <a:t>in the coordinate plane beneath it, the surface integral of the continuous function </a:t>
            </a:r>
            <a:r>
              <a:rPr lang="en-IN" i="1" dirty="0"/>
              <a:t>G </a:t>
            </a:r>
            <a:r>
              <a:rPr lang="en-IN" dirty="0"/>
              <a:t>over </a:t>
            </a:r>
            <a:r>
              <a:rPr lang="en-IN" i="1" dirty="0"/>
              <a:t>S </a:t>
            </a:r>
            <a:r>
              <a:rPr lang="en-IN" dirty="0"/>
              <a:t>is given by the double integral over </a:t>
            </a:r>
            <a:r>
              <a:rPr lang="en-IN" i="1" dirty="0"/>
              <a:t>R</a:t>
            </a:r>
            <a:r>
              <a:rPr lang="en-IN" dirty="0"/>
              <a:t>,</a:t>
            </a:r>
          </a:p>
        </p:txBody>
      </p:sp>
      <p:graphicFrame>
        <p:nvGraphicFramePr>
          <p:cNvPr id="25" name="Object 24" descr="double integral of start expression G of x, y, and z d sigma end expression over surface S = double integral of start expression G of x and y and z start fraction absolute value of start expression nabla F absolute value of over absolute value of nabla F times p end expression end fraction d A, end expression, for region R,">
            <a:extLst>
              <a:ext uri="{FF2B5EF4-FFF2-40B4-BE49-F238E27FC236}">
                <a16:creationId xmlns:a16="http://schemas.microsoft.com/office/drawing/2014/main" id="{ACEA00BD-0F38-4822-AFA7-0896D07B4992}"/>
              </a:ext>
            </a:extLst>
          </p:cNvPr>
          <p:cNvGraphicFramePr>
            <a:graphicFrameLocks noChangeAspect="1"/>
          </p:cNvGraphicFramePr>
          <p:nvPr/>
        </p:nvGraphicFramePr>
        <p:xfrm>
          <a:off x="1752600" y="4454014"/>
          <a:ext cx="5524500" cy="879475"/>
        </p:xfrm>
        <a:graphic>
          <a:graphicData uri="http://schemas.openxmlformats.org/presentationml/2006/ole">
            <mc:AlternateContent xmlns:mc="http://schemas.openxmlformats.org/markup-compatibility/2006">
              <mc:Choice xmlns:v="urn:schemas-microsoft-com:vml" Requires="v">
                <p:oleObj spid="_x0000_s1988626" name="Equation" r:id="rId5" imgW="5981400" imgH="952200" progId="Equation.DSMT4">
                  <p:embed/>
                </p:oleObj>
              </mc:Choice>
              <mc:Fallback>
                <p:oleObj name="Equation" r:id="rId5" imgW="5981400" imgH="952200" progId="Equation.DSMT4">
                  <p:embed/>
                  <p:pic>
                    <p:nvPicPr>
                      <p:cNvPr id="25" name="Object 24" descr="double integral of start expression G of x, y, and z d sigma end expression over surface S = double integral of start expression G of x and y and z start fraction absolute value of start expression nabla F absolute value of over absolute value of nabla F times p end expression end fraction d A, end expression, for region R,">
                        <a:extLst>
                          <a:ext uri="{FF2B5EF4-FFF2-40B4-BE49-F238E27FC236}">
                            <a16:creationId xmlns:a16="http://schemas.microsoft.com/office/drawing/2014/main" id="{ACEA00BD-0F38-4822-AFA7-0896D07B4992}"/>
                          </a:ext>
                        </a:extLst>
                      </p:cNvPr>
                      <p:cNvPicPr/>
                      <p:nvPr/>
                    </p:nvPicPr>
                    <p:blipFill>
                      <a:blip r:embed="rId6"/>
                      <a:stretch>
                        <a:fillRect/>
                      </a:stretch>
                    </p:blipFill>
                    <p:spPr>
                      <a:xfrm>
                        <a:off x="1752600" y="4454014"/>
                        <a:ext cx="5524500" cy="879475"/>
                      </a:xfrm>
                      <a:prstGeom prst="rect">
                        <a:avLst/>
                      </a:prstGeom>
                    </p:spPr>
                  </p:pic>
                </p:oleObj>
              </mc:Fallback>
            </mc:AlternateContent>
          </a:graphicData>
        </a:graphic>
      </p:graphicFrame>
      <p:sp>
        <p:nvSpPr>
          <p:cNvPr id="27" name="Content Placeholder 26"/>
          <p:cNvSpPr>
            <a:spLocks noGrp="1"/>
          </p:cNvSpPr>
          <p:nvPr>
            <p:ph idx="4294967295"/>
          </p:nvPr>
        </p:nvSpPr>
        <p:spPr>
          <a:xfrm>
            <a:off x="457200" y="5520302"/>
            <a:ext cx="6477000" cy="499497"/>
          </a:xfrm>
        </p:spPr>
        <p:txBody>
          <a:bodyPr/>
          <a:lstStyle/>
          <a:p>
            <a:pPr marL="0" indent="0">
              <a:buNone/>
            </a:pPr>
            <a:r>
              <a:rPr lang="en-IN" dirty="0"/>
              <a:t>where </a:t>
            </a:r>
            <a:r>
              <a:rPr lang="en-IN" b="1" dirty="0"/>
              <a:t>p </a:t>
            </a:r>
            <a:r>
              <a:rPr lang="en-IN" dirty="0"/>
              <a:t>is a unit vector normal to </a:t>
            </a:r>
            <a:r>
              <a:rPr lang="en-IN" i="1" dirty="0"/>
              <a:t>R </a:t>
            </a:r>
            <a:r>
              <a:rPr lang="en-IN" dirty="0"/>
              <a:t>and</a:t>
            </a:r>
          </a:p>
        </p:txBody>
      </p:sp>
      <p:graphicFrame>
        <p:nvGraphicFramePr>
          <p:cNvPr id="28" name="Object 27" descr="nabla F times p does not equal 0.&#10;">
            <a:extLst>
              <a:ext uri="{FF2B5EF4-FFF2-40B4-BE49-F238E27FC236}">
                <a16:creationId xmlns:a16="http://schemas.microsoft.com/office/drawing/2014/main" id="{E3A95BF7-35C9-4072-8983-D77E3735C977}"/>
              </a:ext>
            </a:extLst>
          </p:cNvPr>
          <p:cNvGraphicFramePr>
            <a:graphicFrameLocks noChangeAspect="1"/>
          </p:cNvGraphicFramePr>
          <p:nvPr/>
        </p:nvGraphicFramePr>
        <p:xfrm>
          <a:off x="7049729" y="5591687"/>
          <a:ext cx="1524000" cy="393700"/>
        </p:xfrm>
        <a:graphic>
          <a:graphicData uri="http://schemas.openxmlformats.org/presentationml/2006/ole">
            <mc:AlternateContent xmlns:mc="http://schemas.openxmlformats.org/markup-compatibility/2006">
              <mc:Choice xmlns:v="urn:schemas-microsoft-com:vml" Requires="v">
                <p:oleObj spid="_x0000_s1988627" name="Equation" r:id="rId7" imgW="1523880" imgH="393480" progId="Equation.DSMT4">
                  <p:embed/>
                </p:oleObj>
              </mc:Choice>
              <mc:Fallback>
                <p:oleObj name="Equation" r:id="rId7" imgW="1523880" imgH="393480" progId="Equation.DSMT4">
                  <p:embed/>
                  <p:pic>
                    <p:nvPicPr>
                      <p:cNvPr id="28" name="Object 27" descr="nabla F times p does not equal 0.&#10;">
                        <a:extLst>
                          <a:ext uri="{FF2B5EF4-FFF2-40B4-BE49-F238E27FC236}">
                            <a16:creationId xmlns:a16="http://schemas.microsoft.com/office/drawing/2014/main" id="{E3A95BF7-35C9-4072-8983-D77E3735C977}"/>
                          </a:ext>
                        </a:extLst>
                      </p:cNvPr>
                      <p:cNvPicPr/>
                      <p:nvPr/>
                    </p:nvPicPr>
                    <p:blipFill>
                      <a:blip r:embed="rId8"/>
                      <a:stretch>
                        <a:fillRect/>
                      </a:stretch>
                    </p:blipFill>
                    <p:spPr>
                      <a:xfrm>
                        <a:off x="7049729" y="5591687"/>
                        <a:ext cx="1524000" cy="393700"/>
                      </a:xfrm>
                      <a:prstGeom prst="rect">
                        <a:avLst/>
                      </a:prstGeom>
                    </p:spPr>
                  </p:pic>
                </p:oleObj>
              </mc:Fallback>
            </mc:AlternateContent>
          </a:graphicData>
        </a:graphic>
      </p:graphicFrame>
    </p:spTree>
    <p:extLst>
      <p:ext uri="{BB962C8B-B14F-4D97-AF65-F5344CB8AC3E}">
        <p14:creationId xmlns:p14="http://schemas.microsoft.com/office/powerpoint/2010/main" val="2764785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Divergence Theorem </a:t>
            </a:r>
            <a:r>
              <a:rPr lang="en-IN" sz="2000" b="0" dirty="0"/>
              <a:t>(5 of 6)</a:t>
            </a:r>
            <a:endParaRPr lang="en-IN" dirty="0"/>
          </a:p>
        </p:txBody>
      </p:sp>
      <p:sp>
        <p:nvSpPr>
          <p:cNvPr id="3" name="Content Placeholder 2"/>
          <p:cNvSpPr>
            <a:spLocks noGrp="1"/>
          </p:cNvSpPr>
          <p:nvPr>
            <p:ph idx="4294967295"/>
          </p:nvPr>
        </p:nvSpPr>
        <p:spPr>
          <a:xfrm>
            <a:off x="457200" y="1600200"/>
            <a:ext cx="8229600" cy="1904999"/>
          </a:xfrm>
        </p:spPr>
        <p:txBody>
          <a:bodyPr/>
          <a:lstStyle/>
          <a:p>
            <a:pPr marL="0" indent="0">
              <a:buNone/>
            </a:pPr>
            <a:r>
              <a:rPr lang="en-US" b="1" dirty="0"/>
              <a:t>Corollary:</a:t>
            </a:r>
            <a:r>
              <a:rPr lang="en-US" dirty="0"/>
              <a:t> The outward flux across a piecewise smooth oriented closed surface </a:t>
            </a:r>
            <a:r>
              <a:rPr lang="en-US" i="1" dirty="0"/>
              <a:t>S </a:t>
            </a:r>
            <a:r>
              <a:rPr lang="en-US" dirty="0"/>
              <a:t>is zero for any vector field </a:t>
            </a:r>
            <a:r>
              <a:rPr lang="en-US" b="1" dirty="0"/>
              <a:t>F </a:t>
            </a:r>
            <a:r>
              <a:rPr lang="en-US" dirty="0"/>
              <a:t>having zero divergence at every point of the region enclosed by the surface.</a:t>
            </a:r>
            <a:endParaRPr lang="en-IN" dirty="0"/>
          </a:p>
        </p:txBody>
      </p:sp>
    </p:spTree>
    <p:extLst>
      <p:ext uri="{BB962C8B-B14F-4D97-AF65-F5344CB8AC3E}">
        <p14:creationId xmlns:p14="http://schemas.microsoft.com/office/powerpoint/2010/main" val="7425834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IN" dirty="0"/>
              <a:t>Divergence Theorem </a:t>
            </a:r>
            <a:r>
              <a:rPr lang="en-IN" sz="2000" b="0" dirty="0"/>
              <a:t>(6 of 6)</a:t>
            </a:r>
            <a:endParaRPr lang="en-IN" dirty="0"/>
          </a:p>
        </p:txBody>
      </p:sp>
      <p:sp>
        <p:nvSpPr>
          <p:cNvPr id="3" name="Content Placeholder 2"/>
          <p:cNvSpPr>
            <a:spLocks noGrp="1"/>
          </p:cNvSpPr>
          <p:nvPr>
            <p:ph idx="4294967295"/>
          </p:nvPr>
        </p:nvSpPr>
        <p:spPr>
          <a:xfrm>
            <a:off x="457200" y="1600200"/>
            <a:ext cx="8001000" cy="1143000"/>
          </a:xfrm>
        </p:spPr>
        <p:txBody>
          <a:bodyPr/>
          <a:lstStyle/>
          <a:p>
            <a:pPr marL="0" indent="0">
              <a:buNone/>
            </a:pPr>
            <a:r>
              <a:rPr lang="en-US" sz="2400" b="1" dirty="0"/>
              <a:t>Example:</a:t>
            </a:r>
            <a:r>
              <a:rPr lang="en-US" sz="2400" dirty="0"/>
              <a:t> Find the flux of </a:t>
            </a:r>
            <a:r>
              <a:rPr lang="en-US" sz="2400" b="1" dirty="0"/>
              <a:t>F </a:t>
            </a:r>
            <a:r>
              <a:rPr lang="en-US" sz="2400" dirty="0"/>
              <a:t>= </a:t>
            </a:r>
            <a:r>
              <a:rPr lang="en-US" sz="2400" i="1" dirty="0"/>
              <a:t>x</a:t>
            </a:r>
            <a:r>
              <a:rPr lang="en-US" sz="100" i="1" dirty="0"/>
              <a:t> </a:t>
            </a:r>
            <a:r>
              <a:rPr lang="en-US" sz="2400" i="1" dirty="0"/>
              <a:t>y</a:t>
            </a:r>
            <a:r>
              <a:rPr lang="en-US" sz="100" i="1" dirty="0"/>
              <a:t> </a:t>
            </a:r>
            <a:r>
              <a:rPr lang="en-US" sz="2400" b="1" dirty="0" err="1"/>
              <a:t>i</a:t>
            </a:r>
            <a:r>
              <a:rPr lang="en-US" sz="2400" b="1" dirty="0"/>
              <a:t> </a:t>
            </a:r>
            <a:r>
              <a:rPr lang="en-US" sz="2400" dirty="0"/>
              <a:t>+ </a:t>
            </a:r>
            <a:r>
              <a:rPr lang="en-US" sz="2400" i="1" dirty="0"/>
              <a:t>y</a:t>
            </a:r>
            <a:r>
              <a:rPr lang="en-US" sz="100" i="1" dirty="0"/>
              <a:t> </a:t>
            </a:r>
            <a:r>
              <a:rPr lang="en-US" sz="2400" i="1" dirty="0"/>
              <a:t>z</a:t>
            </a:r>
            <a:r>
              <a:rPr lang="en-US" sz="100" i="1" dirty="0"/>
              <a:t> </a:t>
            </a:r>
            <a:r>
              <a:rPr lang="en-US" sz="2400" b="1" dirty="0"/>
              <a:t>j </a:t>
            </a:r>
            <a:r>
              <a:rPr lang="en-US" sz="2400" dirty="0"/>
              <a:t>+ </a:t>
            </a:r>
            <a:r>
              <a:rPr lang="en-US" sz="2400" i="1" dirty="0"/>
              <a:t>x</a:t>
            </a:r>
            <a:r>
              <a:rPr lang="en-US" sz="100" i="1" dirty="0"/>
              <a:t> </a:t>
            </a:r>
            <a:r>
              <a:rPr lang="en-US" sz="2400" i="1" dirty="0"/>
              <a:t>z</a:t>
            </a:r>
            <a:r>
              <a:rPr lang="en-US" sz="100" i="1" dirty="0"/>
              <a:t> </a:t>
            </a:r>
            <a:r>
              <a:rPr lang="en-US" sz="2400" b="1" dirty="0"/>
              <a:t>k </a:t>
            </a:r>
            <a:r>
              <a:rPr lang="en-US" sz="2400" dirty="0"/>
              <a:t>outward through the surface of the cube cut from the first octant by the planes </a:t>
            </a:r>
            <a:r>
              <a:rPr lang="en-US" sz="2400" i="1" dirty="0"/>
              <a:t>x </a:t>
            </a:r>
            <a:r>
              <a:rPr lang="en-US" sz="2400" dirty="0"/>
              <a:t>= 1, </a:t>
            </a:r>
            <a:r>
              <a:rPr lang="en-US" sz="2400" i="1" dirty="0"/>
              <a:t>y </a:t>
            </a:r>
            <a:r>
              <a:rPr lang="en-US" sz="2400" dirty="0"/>
              <a:t>= 1, and </a:t>
            </a:r>
            <a:r>
              <a:rPr lang="en-US" sz="2400" i="1" dirty="0"/>
              <a:t>z </a:t>
            </a:r>
            <a:r>
              <a:rPr lang="en-US" sz="2400" dirty="0"/>
              <a:t>= 1.</a:t>
            </a:r>
          </a:p>
        </p:txBody>
      </p:sp>
      <p:sp>
        <p:nvSpPr>
          <p:cNvPr id="4" name="Content Placeholder 3"/>
          <p:cNvSpPr>
            <a:spLocks noGrp="1"/>
          </p:cNvSpPr>
          <p:nvPr>
            <p:ph idx="4294967295"/>
          </p:nvPr>
        </p:nvSpPr>
        <p:spPr>
          <a:xfrm>
            <a:off x="457200" y="2782192"/>
            <a:ext cx="8229600" cy="1161847"/>
          </a:xfrm>
        </p:spPr>
        <p:txBody>
          <a:bodyPr/>
          <a:lstStyle/>
          <a:p>
            <a:pPr marL="0" indent="0">
              <a:buNone/>
            </a:pPr>
            <a:r>
              <a:rPr lang="en-US" sz="2400" b="1" dirty="0"/>
              <a:t>Solution:</a:t>
            </a:r>
            <a:r>
              <a:rPr lang="en-US" sz="2400" dirty="0"/>
              <a:t> Instead of calculating the flux as a sum of six separate integrals, one for each face of the cube, we can calculate the flux by integrating the divergence</a:t>
            </a:r>
            <a:endParaRPr lang="en-IN" sz="2400" dirty="0"/>
          </a:p>
        </p:txBody>
      </p:sp>
      <p:graphicFrame>
        <p:nvGraphicFramePr>
          <p:cNvPr id="8" name="Object 7" descr="nabla times F = start fraction partial derivative of over partial derivative of x end fraction left parenthesis x y right parenthesis + start fraction partial derivative of over partial derivative of y end fraction left parenthesis y z right parenthesis + start fraction partial derivative of over partial derivative of z end fraction left parenthesis x z right parenthesis = y + z + x">
            <a:extLst>
              <a:ext uri="{FF2B5EF4-FFF2-40B4-BE49-F238E27FC236}">
                <a16:creationId xmlns:a16="http://schemas.microsoft.com/office/drawing/2014/main" id="{F5F82905-066F-46AD-82C5-7580887DE86E}"/>
              </a:ext>
            </a:extLst>
          </p:cNvPr>
          <p:cNvGraphicFramePr>
            <a:graphicFrameLocks noChangeAspect="1"/>
          </p:cNvGraphicFramePr>
          <p:nvPr/>
        </p:nvGraphicFramePr>
        <p:xfrm>
          <a:off x="2463041" y="3982811"/>
          <a:ext cx="4217916" cy="591842"/>
        </p:xfrm>
        <a:graphic>
          <a:graphicData uri="http://schemas.openxmlformats.org/presentationml/2006/ole">
            <mc:AlternateContent xmlns:mc="http://schemas.openxmlformats.org/markup-compatibility/2006">
              <mc:Choice xmlns:v="urn:schemas-microsoft-com:vml" Requires="v">
                <p:oleObj spid="_x0000_s2033681" name="Equation" r:id="rId3" imgW="6426000" imgH="901440" progId="Equation.DSMT4">
                  <p:embed/>
                </p:oleObj>
              </mc:Choice>
              <mc:Fallback>
                <p:oleObj name="Equation" r:id="rId3" imgW="6426000" imgH="901440" progId="Equation.DSMT4">
                  <p:embed/>
                  <p:pic>
                    <p:nvPicPr>
                      <p:cNvPr id="8" name="Object 7" descr="nabla times F = start fraction partial derivative of over partial derivative of x end fraction left parenthesis x y right parenthesis + start fraction partial derivative of over partial derivative of y end fraction left parenthesis y z right parenthesis + start fraction partial derivative of over partial derivative of z end fraction left parenthesis x z right parenthesis = y + z + x">
                        <a:extLst>
                          <a:ext uri="{FF2B5EF4-FFF2-40B4-BE49-F238E27FC236}">
                            <a16:creationId xmlns:a16="http://schemas.microsoft.com/office/drawing/2014/main" id="{F5F82905-066F-46AD-82C5-7580887DE86E}"/>
                          </a:ext>
                        </a:extLst>
                      </p:cNvPr>
                      <p:cNvPicPr/>
                      <p:nvPr/>
                    </p:nvPicPr>
                    <p:blipFill>
                      <a:blip r:embed="rId4"/>
                      <a:stretch>
                        <a:fillRect/>
                      </a:stretch>
                    </p:blipFill>
                    <p:spPr>
                      <a:xfrm>
                        <a:off x="2463041" y="3982811"/>
                        <a:ext cx="4217916" cy="591842"/>
                      </a:xfrm>
                      <a:prstGeom prst="rect">
                        <a:avLst/>
                      </a:prstGeom>
                    </p:spPr>
                  </p:pic>
                </p:oleObj>
              </mc:Fallback>
            </mc:AlternateContent>
          </a:graphicData>
        </a:graphic>
      </p:graphicFrame>
      <p:sp>
        <p:nvSpPr>
          <p:cNvPr id="7" name="Content Placeholder 6"/>
          <p:cNvSpPr>
            <a:spLocks noGrp="1"/>
          </p:cNvSpPr>
          <p:nvPr>
            <p:ph idx="4294967295"/>
          </p:nvPr>
        </p:nvSpPr>
        <p:spPr>
          <a:xfrm>
            <a:off x="457200" y="4613862"/>
            <a:ext cx="3352800" cy="424595"/>
          </a:xfrm>
        </p:spPr>
        <p:txBody>
          <a:bodyPr/>
          <a:lstStyle/>
          <a:p>
            <a:pPr marL="0" indent="0">
              <a:buNone/>
            </a:pPr>
            <a:r>
              <a:rPr lang="en-IN" sz="2400" kern="0" dirty="0"/>
              <a:t>over the cube’s interior:</a:t>
            </a:r>
          </a:p>
        </p:txBody>
      </p:sp>
      <p:graphicFrame>
        <p:nvGraphicFramePr>
          <p:cNvPr id="11" name="Object 10" descr="Flux = double integral of start expression F times n d sigma end expression for cube surface = triple integral of start expression nabla times F d V end expression for cube interior ">
            <a:extLst>
              <a:ext uri="{FF2B5EF4-FFF2-40B4-BE49-F238E27FC236}">
                <a16:creationId xmlns:a16="http://schemas.microsoft.com/office/drawing/2014/main" id="{5B78A3E3-AB80-4CBC-8478-FB7C737F8E1B}"/>
              </a:ext>
            </a:extLst>
          </p:cNvPr>
          <p:cNvGraphicFramePr>
            <a:graphicFrameLocks noChangeAspect="1"/>
          </p:cNvGraphicFramePr>
          <p:nvPr/>
        </p:nvGraphicFramePr>
        <p:xfrm>
          <a:off x="2905210" y="5072555"/>
          <a:ext cx="3260043" cy="685022"/>
        </p:xfrm>
        <a:graphic>
          <a:graphicData uri="http://schemas.openxmlformats.org/presentationml/2006/ole">
            <mc:AlternateContent xmlns:mc="http://schemas.openxmlformats.org/markup-compatibility/2006">
              <mc:Choice xmlns:v="urn:schemas-microsoft-com:vml" Requires="v">
                <p:oleObj spid="_x0000_s2033682" name="Equation" r:id="rId5" imgW="5016240" imgH="1054080" progId="Equation.DSMT4">
                  <p:embed/>
                </p:oleObj>
              </mc:Choice>
              <mc:Fallback>
                <p:oleObj name="Equation" r:id="rId5" imgW="5016240" imgH="1054080" progId="Equation.DSMT4">
                  <p:embed/>
                  <p:pic>
                    <p:nvPicPr>
                      <p:cNvPr id="11" name="Object 10" descr="Flux = double integral of start expression F times n d sigma end expression for cube surface = triple integral of start expression nabla times F d V end expression for cube interior ">
                        <a:extLst>
                          <a:ext uri="{FF2B5EF4-FFF2-40B4-BE49-F238E27FC236}">
                            <a16:creationId xmlns:a16="http://schemas.microsoft.com/office/drawing/2014/main" id="{5B78A3E3-AB80-4CBC-8478-FB7C737F8E1B}"/>
                          </a:ext>
                        </a:extLst>
                      </p:cNvPr>
                      <p:cNvPicPr/>
                      <p:nvPr/>
                    </p:nvPicPr>
                    <p:blipFill>
                      <a:blip r:embed="rId6"/>
                      <a:stretch>
                        <a:fillRect/>
                      </a:stretch>
                    </p:blipFill>
                    <p:spPr>
                      <a:xfrm>
                        <a:off x="2905210" y="5072555"/>
                        <a:ext cx="3260043" cy="685022"/>
                      </a:xfrm>
                      <a:prstGeom prst="rect">
                        <a:avLst/>
                      </a:prstGeom>
                    </p:spPr>
                  </p:pic>
                </p:oleObj>
              </mc:Fallback>
            </mc:AlternateContent>
          </a:graphicData>
        </a:graphic>
      </p:graphicFrame>
      <p:graphicFrame>
        <p:nvGraphicFramePr>
          <p:cNvPr id="13" name="Object 12" descr="equals integral of start expression integral of start expression integral of start expression left parenthesis x + y + z right parenthesis, d x d y d z end expression from 0 to 1 end expression from 0 to 1 end expression from 0 to 1 = 3 halves.">
            <a:extLst>
              <a:ext uri="{FF2B5EF4-FFF2-40B4-BE49-F238E27FC236}">
                <a16:creationId xmlns:a16="http://schemas.microsoft.com/office/drawing/2014/main" id="{39D1D5A4-86F8-4993-8F9A-5AAA161E2CBA}"/>
              </a:ext>
            </a:extLst>
          </p:cNvPr>
          <p:cNvGraphicFramePr>
            <a:graphicFrameLocks noChangeAspect="1"/>
          </p:cNvGraphicFramePr>
          <p:nvPr/>
        </p:nvGraphicFramePr>
        <p:xfrm>
          <a:off x="3426025" y="5789992"/>
          <a:ext cx="3158217" cy="567084"/>
        </p:xfrm>
        <a:graphic>
          <a:graphicData uri="http://schemas.openxmlformats.org/presentationml/2006/ole">
            <mc:AlternateContent xmlns:mc="http://schemas.openxmlformats.org/markup-compatibility/2006">
              <mc:Choice xmlns:v="urn:schemas-microsoft-com:vml" Requires="v">
                <p:oleObj spid="_x0000_s2033683" name="Equation" r:id="rId7" imgW="4597200" imgH="825480" progId="Equation.DSMT4">
                  <p:embed/>
                </p:oleObj>
              </mc:Choice>
              <mc:Fallback>
                <p:oleObj name="Equation" r:id="rId7" imgW="4597200" imgH="825480" progId="Equation.DSMT4">
                  <p:embed/>
                  <p:pic>
                    <p:nvPicPr>
                      <p:cNvPr id="13" name="Object 12" descr="equals integral of start expression integral of start expression integral of start expression left parenthesis x + y + z right parenthesis, d x d y d z end expression from 0 to 1 end expression from 0 to 1 end expression from 0 to 1 = 3 halves.">
                        <a:extLst>
                          <a:ext uri="{FF2B5EF4-FFF2-40B4-BE49-F238E27FC236}">
                            <a16:creationId xmlns:a16="http://schemas.microsoft.com/office/drawing/2014/main" id="{39D1D5A4-86F8-4993-8F9A-5AAA161E2CBA}"/>
                          </a:ext>
                        </a:extLst>
                      </p:cNvPr>
                      <p:cNvPicPr/>
                      <p:nvPr/>
                    </p:nvPicPr>
                    <p:blipFill>
                      <a:blip r:embed="rId8"/>
                      <a:stretch>
                        <a:fillRect/>
                      </a:stretch>
                    </p:blipFill>
                    <p:spPr>
                      <a:xfrm>
                        <a:off x="3426025" y="5789992"/>
                        <a:ext cx="3158217" cy="567084"/>
                      </a:xfrm>
                      <a:prstGeom prst="rect">
                        <a:avLst/>
                      </a:prstGeom>
                    </p:spPr>
                  </p:pic>
                </p:oleObj>
              </mc:Fallback>
            </mc:AlternateContent>
          </a:graphicData>
        </a:graphic>
      </p:graphicFrame>
    </p:spTree>
    <p:extLst>
      <p:ext uri="{BB962C8B-B14F-4D97-AF65-F5344CB8AC3E}">
        <p14:creationId xmlns:p14="http://schemas.microsoft.com/office/powerpoint/2010/main" val="3560340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IN" dirty="0"/>
              <a:t>Divergence and the Curl</a:t>
            </a:r>
          </a:p>
        </p:txBody>
      </p:sp>
      <p:sp>
        <p:nvSpPr>
          <p:cNvPr id="5" name="Content Placeholder 4"/>
          <p:cNvSpPr>
            <a:spLocks noGrp="1"/>
          </p:cNvSpPr>
          <p:nvPr>
            <p:ph idx="4294967295"/>
          </p:nvPr>
        </p:nvSpPr>
        <p:spPr>
          <a:xfrm>
            <a:off x="457200" y="1600200"/>
            <a:ext cx="8229600" cy="1142999"/>
          </a:xfrm>
        </p:spPr>
        <p:txBody>
          <a:bodyPr/>
          <a:lstStyle/>
          <a:p>
            <a:pPr marL="0" indent="0">
              <a:buNone/>
            </a:pPr>
            <a:r>
              <a:rPr lang="en-US" b="1" dirty="0"/>
              <a:t>Theorem: </a:t>
            </a:r>
            <a:r>
              <a:rPr lang="en-US" dirty="0"/>
              <a:t>If </a:t>
            </a:r>
            <a:r>
              <a:rPr lang="en-US" b="1" dirty="0"/>
              <a:t>F </a:t>
            </a:r>
            <a:r>
              <a:rPr lang="en-US" dirty="0"/>
              <a:t>= </a:t>
            </a:r>
            <a:r>
              <a:rPr lang="en-US" i="1" dirty="0"/>
              <a:t>M</a:t>
            </a:r>
            <a:r>
              <a:rPr lang="en-US" sz="100" i="1" dirty="0"/>
              <a:t> </a:t>
            </a:r>
            <a:r>
              <a:rPr lang="en-US" b="1" dirty="0" err="1"/>
              <a:t>i</a:t>
            </a:r>
            <a:r>
              <a:rPr lang="en-US" b="1" dirty="0"/>
              <a:t> </a:t>
            </a:r>
            <a:r>
              <a:rPr lang="en-US" dirty="0"/>
              <a:t>+ </a:t>
            </a:r>
            <a:r>
              <a:rPr lang="en-US" i="1" dirty="0"/>
              <a:t>N</a:t>
            </a:r>
            <a:r>
              <a:rPr lang="en-US" sz="100" i="1" dirty="0"/>
              <a:t> </a:t>
            </a:r>
            <a:r>
              <a:rPr lang="en-US" b="1" dirty="0"/>
              <a:t>j </a:t>
            </a:r>
            <a:r>
              <a:rPr lang="en-US" dirty="0"/>
              <a:t>+ </a:t>
            </a:r>
            <a:r>
              <a:rPr lang="en-US" i="1" dirty="0"/>
              <a:t>P</a:t>
            </a:r>
            <a:r>
              <a:rPr lang="en-US" sz="100" i="1" dirty="0"/>
              <a:t> </a:t>
            </a:r>
            <a:r>
              <a:rPr lang="en-US" b="1" dirty="0"/>
              <a:t>k </a:t>
            </a:r>
            <a:r>
              <a:rPr lang="en-US" dirty="0"/>
              <a:t>is a vector field with continuous second </a:t>
            </a:r>
            <a:r>
              <a:rPr lang="en-IN" dirty="0"/>
              <a:t>partial derivatives, then</a:t>
            </a:r>
          </a:p>
        </p:txBody>
      </p:sp>
      <p:graphicFrame>
        <p:nvGraphicFramePr>
          <p:cNvPr id="12" name="Object 11" descr="divergence of curl F = nabla times left parenthesis nabla times F right parenthesis = 0.">
            <a:extLst>
              <a:ext uri="{FF2B5EF4-FFF2-40B4-BE49-F238E27FC236}">
                <a16:creationId xmlns:a16="http://schemas.microsoft.com/office/drawing/2014/main" id="{83A7B925-F676-4BE1-9729-9C27BBFF022F}"/>
              </a:ext>
            </a:extLst>
          </p:cNvPr>
          <p:cNvGraphicFramePr>
            <a:graphicFrameLocks noChangeAspect="1"/>
          </p:cNvGraphicFramePr>
          <p:nvPr/>
        </p:nvGraphicFramePr>
        <p:xfrm>
          <a:off x="2463800" y="3022600"/>
          <a:ext cx="4216400" cy="482600"/>
        </p:xfrm>
        <a:graphic>
          <a:graphicData uri="http://schemas.openxmlformats.org/presentationml/2006/ole">
            <mc:AlternateContent xmlns:mc="http://schemas.openxmlformats.org/markup-compatibility/2006">
              <mc:Choice xmlns:v="urn:schemas-microsoft-com:vml" Requires="v">
                <p:oleObj spid="_x0000_s2034695" name="Equation" r:id="rId3" imgW="4216320" imgH="482400" progId="Equation.DSMT4">
                  <p:embed/>
                </p:oleObj>
              </mc:Choice>
              <mc:Fallback>
                <p:oleObj name="Equation" r:id="rId3" imgW="4216320" imgH="482400" progId="Equation.DSMT4">
                  <p:embed/>
                  <p:pic>
                    <p:nvPicPr>
                      <p:cNvPr id="12" name="Object 11" descr="divergence of curl F = nabla times left parenthesis nabla times F right parenthesis = 0.">
                        <a:extLst>
                          <a:ext uri="{FF2B5EF4-FFF2-40B4-BE49-F238E27FC236}">
                            <a16:creationId xmlns:a16="http://schemas.microsoft.com/office/drawing/2014/main" id="{83A7B925-F676-4BE1-9729-9C27BBFF022F}"/>
                          </a:ext>
                        </a:extLst>
                      </p:cNvPr>
                      <p:cNvPicPr/>
                      <p:nvPr/>
                    </p:nvPicPr>
                    <p:blipFill>
                      <a:blip r:embed="rId4"/>
                      <a:stretch>
                        <a:fillRect/>
                      </a:stretch>
                    </p:blipFill>
                    <p:spPr>
                      <a:xfrm>
                        <a:off x="2463800" y="3022600"/>
                        <a:ext cx="4216400" cy="482600"/>
                      </a:xfrm>
                      <a:prstGeom prst="rect">
                        <a:avLst/>
                      </a:prstGeom>
                    </p:spPr>
                  </p:pic>
                </p:oleObj>
              </mc:Fallback>
            </mc:AlternateContent>
          </a:graphicData>
        </a:graphic>
      </p:graphicFrame>
    </p:spTree>
    <p:extLst>
      <p:ext uri="{BB962C8B-B14F-4D97-AF65-F5344CB8AC3E}">
        <p14:creationId xmlns:p14="http://schemas.microsoft.com/office/powerpoint/2010/main" val="15284840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239000" cy="1097280"/>
          </a:xfrm>
        </p:spPr>
        <p:txBody>
          <a:bodyPr/>
          <a:lstStyle/>
          <a:p>
            <a:r>
              <a:rPr lang="en-US" sz="3200" dirty="0"/>
              <a:t>Divergence Theorem for Other Regions </a:t>
            </a:r>
            <a:r>
              <a:rPr lang="en-US" sz="2000" b="0" dirty="0"/>
              <a:t>(1 of 5)</a:t>
            </a:r>
            <a:endParaRPr lang="en-IN" sz="2000" b="0" dirty="0"/>
          </a:p>
        </p:txBody>
      </p:sp>
      <p:pic>
        <p:nvPicPr>
          <p:cNvPr id="10" name="Content Placeholder 9" descr="A graph is an expanding vector field from the origin of two concentric spheres. The outer sphere S sub a and the inner sphere S sub b."/>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090916" y="1555373"/>
            <a:ext cx="3081284" cy="3397627"/>
          </a:xfrm>
        </p:spPr>
      </p:pic>
      <p:sp>
        <p:nvSpPr>
          <p:cNvPr id="6" name="Content Placeholder 5"/>
          <p:cNvSpPr>
            <a:spLocks noGrp="1"/>
          </p:cNvSpPr>
          <p:nvPr>
            <p:ph idx="13"/>
          </p:nvPr>
        </p:nvSpPr>
        <p:spPr>
          <a:xfrm>
            <a:off x="457200" y="5257800"/>
            <a:ext cx="8001000" cy="457200"/>
          </a:xfrm>
        </p:spPr>
        <p:txBody>
          <a:bodyPr/>
          <a:lstStyle/>
          <a:p>
            <a:pPr marL="0" indent="0">
              <a:buNone/>
            </a:pPr>
            <a:r>
              <a:rPr lang="en-IN" sz="2600" dirty="0"/>
              <a:t>Two concentric spheres </a:t>
            </a:r>
            <a:r>
              <a:rPr lang="en-US" sz="2600" dirty="0"/>
              <a:t>in an expanding vector field.</a:t>
            </a:r>
            <a:endParaRPr lang="en-IN" sz="2600" dirty="0"/>
          </a:p>
        </p:txBody>
      </p:sp>
      <p:sp>
        <p:nvSpPr>
          <p:cNvPr id="8" name="Content Placeholder 7"/>
          <p:cNvSpPr>
            <a:spLocks noGrp="1"/>
          </p:cNvSpPr>
          <p:nvPr>
            <p:ph idx="15"/>
          </p:nvPr>
        </p:nvSpPr>
        <p:spPr>
          <a:xfrm>
            <a:off x="457200" y="5777752"/>
            <a:ext cx="2590800" cy="394448"/>
          </a:xfrm>
        </p:spPr>
        <p:txBody>
          <a:bodyPr/>
          <a:lstStyle/>
          <a:p>
            <a:pPr marL="0" indent="0">
              <a:buNone/>
            </a:pPr>
            <a:r>
              <a:rPr lang="en-US" sz="2600" dirty="0"/>
              <a:t>The outer sphere</a:t>
            </a:r>
            <a:endParaRPr lang="en-IN" sz="2600" dirty="0"/>
          </a:p>
        </p:txBody>
      </p:sp>
      <p:graphicFrame>
        <p:nvGraphicFramePr>
          <p:cNvPr id="11" name="Object 10" descr="S sub a"/>
          <p:cNvGraphicFramePr>
            <a:graphicFrameLocks noChangeAspect="1"/>
          </p:cNvGraphicFramePr>
          <p:nvPr/>
        </p:nvGraphicFramePr>
        <p:xfrm>
          <a:off x="3124200" y="5816600"/>
          <a:ext cx="330200" cy="431800"/>
        </p:xfrm>
        <a:graphic>
          <a:graphicData uri="http://schemas.openxmlformats.org/presentationml/2006/ole">
            <mc:AlternateContent xmlns:mc="http://schemas.openxmlformats.org/markup-compatibility/2006">
              <mc:Choice xmlns:v="urn:schemas-microsoft-com:vml" Requires="v">
                <p:oleObj spid="_x0000_s2035724" name="Equation" r:id="rId4" imgW="330120" imgH="431640" progId="Equation.DSMT4">
                  <p:embed/>
                </p:oleObj>
              </mc:Choice>
              <mc:Fallback>
                <p:oleObj name="Equation" r:id="rId4" imgW="330120" imgH="431640" progId="Equation.DSMT4">
                  <p:embed/>
                  <p:pic>
                    <p:nvPicPr>
                      <p:cNvPr id="11" name="Object 10" descr="S sub a"/>
                      <p:cNvPicPr/>
                      <p:nvPr/>
                    </p:nvPicPr>
                    <p:blipFill>
                      <a:blip r:embed="rId5"/>
                      <a:stretch>
                        <a:fillRect/>
                      </a:stretch>
                    </p:blipFill>
                    <p:spPr>
                      <a:xfrm>
                        <a:off x="3124200" y="5816600"/>
                        <a:ext cx="330200" cy="431800"/>
                      </a:xfrm>
                      <a:prstGeom prst="rect">
                        <a:avLst/>
                      </a:prstGeom>
                    </p:spPr>
                  </p:pic>
                </p:oleObj>
              </mc:Fallback>
            </mc:AlternateContent>
          </a:graphicData>
        </a:graphic>
      </p:graphicFrame>
      <p:sp>
        <p:nvSpPr>
          <p:cNvPr id="7" name="Content Placeholder 6"/>
          <p:cNvSpPr>
            <a:spLocks noGrp="1"/>
          </p:cNvSpPr>
          <p:nvPr>
            <p:ph idx="14"/>
          </p:nvPr>
        </p:nvSpPr>
        <p:spPr>
          <a:xfrm>
            <a:off x="3505200" y="5791200"/>
            <a:ext cx="4038600" cy="457200"/>
          </a:xfrm>
        </p:spPr>
        <p:txBody>
          <a:bodyPr/>
          <a:lstStyle/>
          <a:p>
            <a:pPr marL="0" indent="0">
              <a:buNone/>
            </a:pPr>
            <a:r>
              <a:rPr lang="en-US" sz="2600" dirty="0"/>
              <a:t>surrounds the inner sphere</a:t>
            </a:r>
            <a:endParaRPr lang="en-IN" sz="2600" dirty="0"/>
          </a:p>
        </p:txBody>
      </p:sp>
      <p:graphicFrame>
        <p:nvGraphicFramePr>
          <p:cNvPr id="12" name="Object 11" descr="S sub b."/>
          <p:cNvGraphicFramePr>
            <a:graphicFrameLocks noChangeAspect="1"/>
          </p:cNvGraphicFramePr>
          <p:nvPr/>
        </p:nvGraphicFramePr>
        <p:xfrm>
          <a:off x="7696200" y="5816600"/>
          <a:ext cx="406400" cy="431800"/>
        </p:xfrm>
        <a:graphic>
          <a:graphicData uri="http://schemas.openxmlformats.org/presentationml/2006/ole">
            <mc:AlternateContent xmlns:mc="http://schemas.openxmlformats.org/markup-compatibility/2006">
              <mc:Choice xmlns:v="urn:schemas-microsoft-com:vml" Requires="v">
                <p:oleObj spid="_x0000_s2035725" name="Equation" r:id="rId6" imgW="406440" imgH="431640" progId="Equation.DSMT4">
                  <p:embed/>
                </p:oleObj>
              </mc:Choice>
              <mc:Fallback>
                <p:oleObj name="Equation" r:id="rId6" imgW="406440" imgH="431640" progId="Equation.DSMT4">
                  <p:embed/>
                  <p:pic>
                    <p:nvPicPr>
                      <p:cNvPr id="12" name="Object 11" descr="S sub b."/>
                      <p:cNvPicPr/>
                      <p:nvPr/>
                    </p:nvPicPr>
                    <p:blipFill>
                      <a:blip r:embed="rId7"/>
                      <a:stretch>
                        <a:fillRect/>
                      </a:stretch>
                    </p:blipFill>
                    <p:spPr>
                      <a:xfrm>
                        <a:off x="7696200" y="5816600"/>
                        <a:ext cx="406400" cy="431800"/>
                      </a:xfrm>
                      <a:prstGeom prst="rect">
                        <a:avLst/>
                      </a:prstGeom>
                    </p:spPr>
                  </p:pic>
                </p:oleObj>
              </mc:Fallback>
            </mc:AlternateContent>
          </a:graphicData>
        </a:graphic>
      </p:graphicFrame>
    </p:spTree>
    <p:extLst>
      <p:ext uri="{BB962C8B-B14F-4D97-AF65-F5344CB8AC3E}">
        <p14:creationId xmlns:p14="http://schemas.microsoft.com/office/powerpoint/2010/main" val="1555133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US" sz="3200" dirty="0"/>
              <a:t>Divergence Theorem for Other Regions </a:t>
            </a:r>
            <a:r>
              <a:rPr lang="en-US" sz="2000" b="0" dirty="0"/>
              <a:t>(2 of 5)</a:t>
            </a:r>
            <a:endParaRPr lang="en-IN" sz="3400" dirty="0"/>
          </a:p>
        </p:txBody>
      </p:sp>
      <p:sp>
        <p:nvSpPr>
          <p:cNvPr id="5" name="Content Placeholder 4"/>
          <p:cNvSpPr>
            <a:spLocks noGrp="1"/>
          </p:cNvSpPr>
          <p:nvPr>
            <p:ph idx="4294967295"/>
          </p:nvPr>
        </p:nvSpPr>
        <p:spPr>
          <a:xfrm>
            <a:off x="457200" y="1600202"/>
            <a:ext cx="7162800" cy="446937"/>
          </a:xfrm>
        </p:spPr>
        <p:txBody>
          <a:bodyPr/>
          <a:lstStyle/>
          <a:p>
            <a:pPr marL="0" indent="0">
              <a:buNone/>
            </a:pPr>
            <a:r>
              <a:rPr lang="en-US" sz="2600" b="1" dirty="0"/>
              <a:t>Example:</a:t>
            </a:r>
            <a:r>
              <a:rPr lang="en-US" sz="2600" dirty="0"/>
              <a:t> Find the net outward flux of the field</a:t>
            </a:r>
          </a:p>
        </p:txBody>
      </p:sp>
      <p:graphicFrame>
        <p:nvGraphicFramePr>
          <p:cNvPr id="9" name="Object 8" descr="F = start fraction x i + y j + z k over rho cubed end fraction,">
            <a:extLst>
              <a:ext uri="{FF2B5EF4-FFF2-40B4-BE49-F238E27FC236}">
                <a16:creationId xmlns:a16="http://schemas.microsoft.com/office/drawing/2014/main" id="{10F80C07-C113-4B69-86EE-6E6B8D4616F6}"/>
              </a:ext>
            </a:extLst>
          </p:cNvPr>
          <p:cNvGraphicFramePr>
            <a:graphicFrameLocks noChangeAspect="1"/>
          </p:cNvGraphicFramePr>
          <p:nvPr/>
        </p:nvGraphicFramePr>
        <p:xfrm>
          <a:off x="1633682" y="2111087"/>
          <a:ext cx="2193636" cy="819727"/>
        </p:xfrm>
        <a:graphic>
          <a:graphicData uri="http://schemas.openxmlformats.org/presentationml/2006/ole">
            <mc:AlternateContent xmlns:mc="http://schemas.openxmlformats.org/markup-compatibility/2006">
              <mc:Choice xmlns:v="urn:schemas-microsoft-com:vml" Requires="v">
                <p:oleObj spid="_x0000_s2036768" name="Equation" r:id="rId3" imgW="2412720" imgH="901440" progId="Equation.DSMT4">
                  <p:embed/>
                </p:oleObj>
              </mc:Choice>
              <mc:Fallback>
                <p:oleObj name="Equation" r:id="rId3" imgW="2412720" imgH="901440" progId="Equation.DSMT4">
                  <p:embed/>
                  <p:pic>
                    <p:nvPicPr>
                      <p:cNvPr id="9" name="Object 8" descr="F = start fraction x i + y j + z k over rho cubed end fraction,">
                        <a:extLst>
                          <a:ext uri="{FF2B5EF4-FFF2-40B4-BE49-F238E27FC236}">
                            <a16:creationId xmlns:a16="http://schemas.microsoft.com/office/drawing/2014/main" id="{10F80C07-C113-4B69-86EE-6E6B8D4616F6}"/>
                          </a:ext>
                        </a:extLst>
                      </p:cNvPr>
                      <p:cNvPicPr/>
                      <p:nvPr/>
                    </p:nvPicPr>
                    <p:blipFill>
                      <a:blip r:embed="rId4"/>
                      <a:stretch>
                        <a:fillRect/>
                      </a:stretch>
                    </p:blipFill>
                    <p:spPr>
                      <a:xfrm>
                        <a:off x="1633682" y="2111087"/>
                        <a:ext cx="2193636" cy="819727"/>
                      </a:xfrm>
                      <a:prstGeom prst="rect">
                        <a:avLst/>
                      </a:prstGeom>
                    </p:spPr>
                  </p:pic>
                </p:oleObj>
              </mc:Fallback>
            </mc:AlternateContent>
          </a:graphicData>
        </a:graphic>
      </p:graphicFrame>
      <p:graphicFrame>
        <p:nvGraphicFramePr>
          <p:cNvPr id="11" name="Object 10" descr="rho = square root of start expression x squared + y squared + z squared end expression ">
            <a:extLst>
              <a:ext uri="{FF2B5EF4-FFF2-40B4-BE49-F238E27FC236}">
                <a16:creationId xmlns:a16="http://schemas.microsoft.com/office/drawing/2014/main" id="{FB8B3D05-C2D2-4577-B477-EB9E6783DAFF}"/>
              </a:ext>
            </a:extLst>
          </p:cNvPr>
          <p:cNvGraphicFramePr>
            <a:graphicFrameLocks noChangeAspect="1"/>
          </p:cNvGraphicFramePr>
          <p:nvPr/>
        </p:nvGraphicFramePr>
        <p:xfrm>
          <a:off x="5159087" y="2189052"/>
          <a:ext cx="2343727" cy="519545"/>
        </p:xfrm>
        <a:graphic>
          <a:graphicData uri="http://schemas.openxmlformats.org/presentationml/2006/ole">
            <mc:AlternateContent xmlns:mc="http://schemas.openxmlformats.org/markup-compatibility/2006">
              <mc:Choice xmlns:v="urn:schemas-microsoft-com:vml" Requires="v">
                <p:oleObj spid="_x0000_s2036769" name="Equation" r:id="rId5" imgW="2577960" imgH="571320" progId="Equation.DSMT4">
                  <p:embed/>
                </p:oleObj>
              </mc:Choice>
              <mc:Fallback>
                <p:oleObj name="Equation" r:id="rId5" imgW="2577960" imgH="571320" progId="Equation.DSMT4">
                  <p:embed/>
                  <p:pic>
                    <p:nvPicPr>
                      <p:cNvPr id="11" name="Object 10" descr="rho = square root of start expression x squared + y squared + z squared end expression ">
                        <a:extLst>
                          <a:ext uri="{FF2B5EF4-FFF2-40B4-BE49-F238E27FC236}">
                            <a16:creationId xmlns:a16="http://schemas.microsoft.com/office/drawing/2014/main" id="{FB8B3D05-C2D2-4577-B477-EB9E6783DAFF}"/>
                          </a:ext>
                        </a:extLst>
                      </p:cNvPr>
                      <p:cNvPicPr/>
                      <p:nvPr/>
                    </p:nvPicPr>
                    <p:blipFill>
                      <a:blip r:embed="rId6"/>
                      <a:stretch>
                        <a:fillRect/>
                      </a:stretch>
                    </p:blipFill>
                    <p:spPr>
                      <a:xfrm>
                        <a:off x="5159087" y="2189052"/>
                        <a:ext cx="2343727" cy="519545"/>
                      </a:xfrm>
                      <a:prstGeom prst="rect">
                        <a:avLst/>
                      </a:prstGeom>
                    </p:spPr>
                  </p:pic>
                </p:oleObj>
              </mc:Fallback>
            </mc:AlternateContent>
          </a:graphicData>
        </a:graphic>
      </p:graphicFrame>
      <p:sp>
        <p:nvSpPr>
          <p:cNvPr id="6" name="Content Placeholder 5"/>
          <p:cNvSpPr>
            <a:spLocks noGrp="1"/>
          </p:cNvSpPr>
          <p:nvPr>
            <p:ph idx="4294967295"/>
          </p:nvPr>
        </p:nvSpPr>
        <p:spPr>
          <a:xfrm>
            <a:off x="449942" y="2990885"/>
            <a:ext cx="6027057" cy="474450"/>
          </a:xfrm>
        </p:spPr>
        <p:txBody>
          <a:bodyPr/>
          <a:lstStyle/>
          <a:p>
            <a:pPr marL="0" indent="0">
              <a:buFont typeface="Wingdings" panose="05000000000000000000" pitchFamily="2" charset="2"/>
              <a:buNone/>
            </a:pPr>
            <a:r>
              <a:rPr lang="en-US" sz="2600" kern="0" dirty="0"/>
              <a:t>across the boundary of the region </a:t>
            </a:r>
            <a:r>
              <a:rPr lang="en-US" sz="2600" i="1" kern="0" dirty="0"/>
              <a:t>D</a:t>
            </a:r>
            <a:r>
              <a:rPr lang="en-US" sz="2600" kern="0" dirty="0"/>
              <a:t>:</a:t>
            </a:r>
            <a:endParaRPr lang="en-IN" sz="2600" kern="0" dirty="0"/>
          </a:p>
        </p:txBody>
      </p:sp>
      <p:graphicFrame>
        <p:nvGraphicFramePr>
          <p:cNvPr id="12" name="Object 11" descr="0 is less than b squared and b squared is less than or equal to x squared + y squared + z squared is less than or equal to, and x squared + y squared + z squared is less than or equal to a squared.">
            <a:extLst>
              <a:ext uri="{FF2B5EF4-FFF2-40B4-BE49-F238E27FC236}">
                <a16:creationId xmlns:a16="http://schemas.microsoft.com/office/drawing/2014/main" id="{814A420F-F459-4589-B862-8D7EE11F76D0}"/>
              </a:ext>
            </a:extLst>
          </p:cNvPr>
          <p:cNvGraphicFramePr>
            <a:graphicFrameLocks noChangeAspect="1"/>
          </p:cNvGraphicFramePr>
          <p:nvPr/>
        </p:nvGraphicFramePr>
        <p:xfrm>
          <a:off x="449943" y="3564946"/>
          <a:ext cx="3584575" cy="452438"/>
        </p:xfrm>
        <a:graphic>
          <a:graphicData uri="http://schemas.openxmlformats.org/presentationml/2006/ole">
            <mc:AlternateContent xmlns:mc="http://schemas.openxmlformats.org/markup-compatibility/2006">
              <mc:Choice xmlns:v="urn:schemas-microsoft-com:vml" Requires="v">
                <p:oleObj spid="_x0000_s2036770" name="Equation" r:id="rId7" imgW="3619440" imgH="457200" progId="Equation.DSMT4">
                  <p:embed/>
                </p:oleObj>
              </mc:Choice>
              <mc:Fallback>
                <p:oleObj name="Equation" r:id="rId7" imgW="3619440" imgH="457200" progId="Equation.DSMT4">
                  <p:embed/>
                  <p:pic>
                    <p:nvPicPr>
                      <p:cNvPr id="12" name="Object 11" descr="0 is less than b squared and b squared is less than or equal to x squared + y squared + z squared is less than or equal to, and x squared + y squared + z squared is less than or equal to a squared.">
                        <a:extLst>
                          <a:ext uri="{FF2B5EF4-FFF2-40B4-BE49-F238E27FC236}">
                            <a16:creationId xmlns:a16="http://schemas.microsoft.com/office/drawing/2014/main" id="{814A420F-F459-4589-B862-8D7EE11F76D0}"/>
                          </a:ext>
                        </a:extLst>
                      </p:cNvPr>
                      <p:cNvPicPr/>
                      <p:nvPr/>
                    </p:nvPicPr>
                    <p:blipFill>
                      <a:blip r:embed="rId8"/>
                      <a:stretch>
                        <a:fillRect/>
                      </a:stretch>
                    </p:blipFill>
                    <p:spPr>
                      <a:xfrm>
                        <a:off x="449943" y="3564946"/>
                        <a:ext cx="3584575" cy="452438"/>
                      </a:xfrm>
                      <a:prstGeom prst="rect">
                        <a:avLst/>
                      </a:prstGeom>
                    </p:spPr>
                  </p:pic>
                </p:oleObj>
              </mc:Fallback>
            </mc:AlternateContent>
          </a:graphicData>
        </a:graphic>
      </p:graphicFrame>
      <p:sp>
        <p:nvSpPr>
          <p:cNvPr id="3" name="Content Placeholder 2"/>
          <p:cNvSpPr>
            <a:spLocks noGrp="1"/>
          </p:cNvSpPr>
          <p:nvPr>
            <p:ph idx="4294967295"/>
          </p:nvPr>
        </p:nvSpPr>
        <p:spPr>
          <a:xfrm>
            <a:off x="449943" y="4159996"/>
            <a:ext cx="7627257" cy="481708"/>
          </a:xfrm>
        </p:spPr>
        <p:txBody>
          <a:bodyPr/>
          <a:lstStyle/>
          <a:p>
            <a:pPr marL="0" indent="0">
              <a:buNone/>
            </a:pPr>
            <a:r>
              <a:rPr lang="en-US" sz="2600" b="1" kern="0" dirty="0"/>
              <a:t>Solution:</a:t>
            </a:r>
            <a:r>
              <a:rPr lang="en-US" sz="2600" kern="0" dirty="0"/>
              <a:t> The flux can be calculated by integrating</a:t>
            </a:r>
            <a:endParaRPr lang="en-IN" sz="2600" dirty="0"/>
          </a:p>
        </p:txBody>
      </p:sp>
      <p:graphicFrame>
        <p:nvGraphicFramePr>
          <p:cNvPr id="13" name="Object 12" descr="nabla times F">
            <a:extLst>
              <a:ext uri="{FF2B5EF4-FFF2-40B4-BE49-F238E27FC236}">
                <a16:creationId xmlns:a16="http://schemas.microsoft.com/office/drawing/2014/main" id="{85DDAC00-8964-4E49-B366-FCC4DF9200F3}"/>
              </a:ext>
            </a:extLst>
          </p:cNvPr>
          <p:cNvGraphicFramePr>
            <a:graphicFrameLocks noChangeAspect="1"/>
          </p:cNvGraphicFramePr>
          <p:nvPr/>
        </p:nvGraphicFramePr>
        <p:xfrm>
          <a:off x="533400" y="4724400"/>
          <a:ext cx="671512" cy="292100"/>
        </p:xfrm>
        <a:graphic>
          <a:graphicData uri="http://schemas.openxmlformats.org/presentationml/2006/ole">
            <mc:AlternateContent xmlns:mc="http://schemas.openxmlformats.org/markup-compatibility/2006">
              <mc:Choice xmlns:v="urn:schemas-microsoft-com:vml" Requires="v">
                <p:oleObj spid="_x0000_s2036771" name="Equation" r:id="rId9" imgW="698400" imgH="304560" progId="Equation.DSMT4">
                  <p:embed/>
                </p:oleObj>
              </mc:Choice>
              <mc:Fallback>
                <p:oleObj name="Equation" r:id="rId9" imgW="698400" imgH="304560" progId="Equation.DSMT4">
                  <p:embed/>
                  <p:pic>
                    <p:nvPicPr>
                      <p:cNvPr id="13" name="Object 12" descr="nabla times F">
                        <a:extLst>
                          <a:ext uri="{FF2B5EF4-FFF2-40B4-BE49-F238E27FC236}">
                            <a16:creationId xmlns:a16="http://schemas.microsoft.com/office/drawing/2014/main" id="{85DDAC00-8964-4E49-B366-FCC4DF9200F3}"/>
                          </a:ext>
                        </a:extLst>
                      </p:cNvPr>
                      <p:cNvPicPr/>
                      <p:nvPr/>
                    </p:nvPicPr>
                    <p:blipFill>
                      <a:blip r:embed="rId10"/>
                      <a:stretch>
                        <a:fillRect/>
                      </a:stretch>
                    </p:blipFill>
                    <p:spPr>
                      <a:xfrm>
                        <a:off x="533400" y="4724400"/>
                        <a:ext cx="671512" cy="292100"/>
                      </a:xfrm>
                      <a:prstGeom prst="rect">
                        <a:avLst/>
                      </a:prstGeom>
                    </p:spPr>
                  </p:pic>
                </p:oleObj>
              </mc:Fallback>
            </mc:AlternateContent>
          </a:graphicData>
        </a:graphic>
      </p:graphicFrame>
      <p:sp>
        <p:nvSpPr>
          <p:cNvPr id="7" name="Content Placeholder 6"/>
          <p:cNvSpPr>
            <a:spLocks noGrp="1"/>
          </p:cNvSpPr>
          <p:nvPr>
            <p:ph idx="4294967295"/>
          </p:nvPr>
        </p:nvSpPr>
        <p:spPr>
          <a:xfrm>
            <a:off x="1371600" y="4700280"/>
            <a:ext cx="2725057" cy="443287"/>
          </a:xfrm>
        </p:spPr>
        <p:txBody>
          <a:bodyPr/>
          <a:lstStyle/>
          <a:p>
            <a:pPr marL="0" indent="0">
              <a:buNone/>
            </a:pPr>
            <a:r>
              <a:rPr lang="en-US" sz="2600" kern="0" dirty="0"/>
              <a:t>over </a:t>
            </a:r>
            <a:r>
              <a:rPr lang="en-US" sz="2600" i="1" kern="0" dirty="0"/>
              <a:t>D</a:t>
            </a:r>
            <a:r>
              <a:rPr lang="en-US" sz="2600" kern="0" dirty="0"/>
              <a:t>. Note that</a:t>
            </a:r>
            <a:endParaRPr lang="en-IN" sz="2600" dirty="0"/>
          </a:p>
        </p:txBody>
      </p:sp>
      <p:graphicFrame>
        <p:nvGraphicFramePr>
          <p:cNvPr id="17" name="Object 16" descr="rho does not equal 0">
            <a:extLst>
              <a:ext uri="{FF2B5EF4-FFF2-40B4-BE49-F238E27FC236}">
                <a16:creationId xmlns:a16="http://schemas.microsoft.com/office/drawing/2014/main" id="{C6A826D3-CD4E-4589-970E-EA4D6D584F8A}"/>
              </a:ext>
            </a:extLst>
          </p:cNvPr>
          <p:cNvGraphicFramePr>
            <a:graphicFrameLocks noChangeAspect="1"/>
          </p:cNvGraphicFramePr>
          <p:nvPr/>
        </p:nvGraphicFramePr>
        <p:xfrm>
          <a:off x="4226831" y="4729539"/>
          <a:ext cx="812800" cy="381000"/>
        </p:xfrm>
        <a:graphic>
          <a:graphicData uri="http://schemas.openxmlformats.org/presentationml/2006/ole">
            <mc:AlternateContent xmlns:mc="http://schemas.openxmlformats.org/markup-compatibility/2006">
              <mc:Choice xmlns:v="urn:schemas-microsoft-com:vml" Requires="v">
                <p:oleObj spid="_x0000_s2036772" name="Equation" r:id="rId11" imgW="812520" imgH="380880" progId="Equation.DSMT4">
                  <p:embed/>
                </p:oleObj>
              </mc:Choice>
              <mc:Fallback>
                <p:oleObj name="Equation" r:id="rId11" imgW="812520" imgH="380880" progId="Equation.DSMT4">
                  <p:embed/>
                  <p:pic>
                    <p:nvPicPr>
                      <p:cNvPr id="17" name="Object 16" descr="rho does not equal 0">
                        <a:extLst>
                          <a:ext uri="{FF2B5EF4-FFF2-40B4-BE49-F238E27FC236}">
                            <a16:creationId xmlns:a16="http://schemas.microsoft.com/office/drawing/2014/main" id="{C6A826D3-CD4E-4589-970E-EA4D6D584F8A}"/>
                          </a:ext>
                        </a:extLst>
                      </p:cNvPr>
                      <p:cNvPicPr/>
                      <p:nvPr/>
                    </p:nvPicPr>
                    <p:blipFill>
                      <a:blip r:embed="rId12"/>
                      <a:stretch>
                        <a:fillRect/>
                      </a:stretch>
                    </p:blipFill>
                    <p:spPr>
                      <a:xfrm>
                        <a:off x="4226831" y="4729539"/>
                        <a:ext cx="812800" cy="381000"/>
                      </a:xfrm>
                      <a:prstGeom prst="rect">
                        <a:avLst/>
                      </a:prstGeom>
                    </p:spPr>
                  </p:pic>
                </p:oleObj>
              </mc:Fallback>
            </mc:AlternateContent>
          </a:graphicData>
        </a:graphic>
      </p:graphicFrame>
      <p:sp>
        <p:nvSpPr>
          <p:cNvPr id="8" name="Content Placeholder 7"/>
          <p:cNvSpPr>
            <a:spLocks noGrp="1"/>
          </p:cNvSpPr>
          <p:nvPr>
            <p:ph idx="4294967295"/>
          </p:nvPr>
        </p:nvSpPr>
        <p:spPr>
          <a:xfrm>
            <a:off x="5239657" y="4698050"/>
            <a:ext cx="2253343" cy="453667"/>
          </a:xfrm>
        </p:spPr>
        <p:txBody>
          <a:bodyPr/>
          <a:lstStyle/>
          <a:p>
            <a:pPr marL="0" indent="0">
              <a:buNone/>
            </a:pPr>
            <a:r>
              <a:rPr lang="en-US" sz="2600" kern="0" dirty="0"/>
              <a:t>in </a:t>
            </a:r>
            <a:r>
              <a:rPr lang="en-US" sz="2600" i="1" kern="0" dirty="0"/>
              <a:t>D</a:t>
            </a:r>
            <a:r>
              <a:rPr lang="en-US" sz="2600" kern="0" dirty="0"/>
              <a:t>. </a:t>
            </a:r>
            <a:r>
              <a:rPr lang="en-IN" sz="2600" kern="0" dirty="0"/>
              <a:t>We have</a:t>
            </a:r>
          </a:p>
        </p:txBody>
      </p:sp>
      <p:graphicFrame>
        <p:nvGraphicFramePr>
          <p:cNvPr id="19" name="Object 18" descr="start fraction partial derivative of rho over partial derivative of x end fraction = 1 half left parenthesis x squared + y squared + z squared right parenthesis to the negative 1 half power left parenthesis 2 x right parenthesis = start fraction x over rho end fraction">
            <a:extLst>
              <a:ext uri="{FF2B5EF4-FFF2-40B4-BE49-F238E27FC236}">
                <a16:creationId xmlns:a16="http://schemas.microsoft.com/office/drawing/2014/main" id="{BF889F73-4EE3-4034-B45B-321842DBB097}"/>
              </a:ext>
            </a:extLst>
          </p:cNvPr>
          <p:cNvGraphicFramePr>
            <a:graphicFrameLocks noChangeAspect="1"/>
          </p:cNvGraphicFramePr>
          <p:nvPr/>
        </p:nvGraphicFramePr>
        <p:xfrm>
          <a:off x="2231118" y="5352671"/>
          <a:ext cx="4365625" cy="892175"/>
        </p:xfrm>
        <a:graphic>
          <a:graphicData uri="http://schemas.openxmlformats.org/presentationml/2006/ole">
            <mc:AlternateContent xmlns:mc="http://schemas.openxmlformats.org/markup-compatibility/2006">
              <mc:Choice xmlns:v="urn:schemas-microsoft-com:vml" Requires="v">
                <p:oleObj spid="_x0000_s2036773" name="Equation" r:id="rId13" imgW="4660560" imgH="952200" progId="Equation.DSMT4">
                  <p:embed/>
                </p:oleObj>
              </mc:Choice>
              <mc:Fallback>
                <p:oleObj name="Equation" r:id="rId13" imgW="4660560" imgH="952200" progId="Equation.DSMT4">
                  <p:embed/>
                  <p:pic>
                    <p:nvPicPr>
                      <p:cNvPr id="19" name="Object 18" descr="start fraction partial derivative of rho over partial derivative of x end fraction = 1 half left parenthesis x squared + y squared + z squared right parenthesis to the negative 1 half power left parenthesis 2 x right parenthesis = start fraction x over rho end fraction">
                        <a:extLst>
                          <a:ext uri="{FF2B5EF4-FFF2-40B4-BE49-F238E27FC236}">
                            <a16:creationId xmlns:a16="http://schemas.microsoft.com/office/drawing/2014/main" id="{BF889F73-4EE3-4034-B45B-321842DBB097}"/>
                          </a:ext>
                        </a:extLst>
                      </p:cNvPr>
                      <p:cNvPicPr/>
                      <p:nvPr/>
                    </p:nvPicPr>
                    <p:blipFill>
                      <a:blip r:embed="rId14"/>
                      <a:stretch>
                        <a:fillRect/>
                      </a:stretch>
                    </p:blipFill>
                    <p:spPr>
                      <a:xfrm>
                        <a:off x="2231118" y="5352671"/>
                        <a:ext cx="4365625" cy="892175"/>
                      </a:xfrm>
                      <a:prstGeom prst="rect">
                        <a:avLst/>
                      </a:prstGeom>
                    </p:spPr>
                  </p:pic>
                </p:oleObj>
              </mc:Fallback>
            </mc:AlternateContent>
          </a:graphicData>
        </a:graphic>
      </p:graphicFrame>
    </p:spTree>
    <p:extLst>
      <p:ext uri="{BB962C8B-B14F-4D97-AF65-F5344CB8AC3E}">
        <p14:creationId xmlns:p14="http://schemas.microsoft.com/office/powerpoint/2010/main" val="2068552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US" sz="3200" dirty="0"/>
              <a:t>Divergence Theorem for Other Regions </a:t>
            </a:r>
            <a:r>
              <a:rPr lang="en-US" sz="2000" b="0" dirty="0"/>
              <a:t>(3 of 5)</a:t>
            </a:r>
            <a:endParaRPr lang="en-IN" sz="3400" dirty="0"/>
          </a:p>
        </p:txBody>
      </p:sp>
      <p:sp>
        <p:nvSpPr>
          <p:cNvPr id="5" name="Content Placeholder 4"/>
          <p:cNvSpPr>
            <a:spLocks noGrp="1"/>
          </p:cNvSpPr>
          <p:nvPr>
            <p:ph idx="4294967295"/>
          </p:nvPr>
        </p:nvSpPr>
        <p:spPr>
          <a:xfrm>
            <a:off x="457200" y="1600202"/>
            <a:ext cx="3733800" cy="1021812"/>
          </a:xfrm>
        </p:spPr>
        <p:txBody>
          <a:bodyPr/>
          <a:lstStyle/>
          <a:p>
            <a:pPr marL="0" indent="0">
              <a:buNone/>
            </a:pPr>
            <a:r>
              <a:rPr lang="en-US" sz="2600" b="1" dirty="0"/>
              <a:t>Solution (continued):</a:t>
            </a:r>
          </a:p>
          <a:p>
            <a:pPr marL="0" indent="0">
              <a:buNone/>
            </a:pPr>
            <a:r>
              <a:rPr lang="en-IN" sz="2600" dirty="0"/>
              <a:t>and</a:t>
            </a:r>
          </a:p>
        </p:txBody>
      </p:sp>
      <p:graphicFrame>
        <p:nvGraphicFramePr>
          <p:cNvPr id="10" name="Object 9" descr="start fraction partial derivative of M over partial derivative of x end fraction = start fraction partial derivative of over partial derivative of x end fraction left parenthesis x rho to the negative 3 power right parenthesis = rho to the negative 3 power minus 3 x rho to the negative 4 power, start fraction partial derivative of rho over partial derivative of x end fraction = start fraction 1 over rho cubed end fraction minus start fraction 3 x squared over rho to the fifth power end fraction">
            <a:extLst>
              <a:ext uri="{FF2B5EF4-FFF2-40B4-BE49-F238E27FC236}">
                <a16:creationId xmlns:a16="http://schemas.microsoft.com/office/drawing/2014/main" id="{950DB54E-C75F-4FA2-A360-E401A0C7D7D4}"/>
              </a:ext>
            </a:extLst>
          </p:cNvPr>
          <p:cNvGraphicFramePr>
            <a:graphicFrameLocks noChangeAspect="1"/>
          </p:cNvGraphicFramePr>
          <p:nvPr/>
        </p:nvGraphicFramePr>
        <p:xfrm>
          <a:off x="2097314" y="2682834"/>
          <a:ext cx="6003636" cy="865909"/>
        </p:xfrm>
        <a:graphic>
          <a:graphicData uri="http://schemas.openxmlformats.org/presentationml/2006/ole">
            <mc:AlternateContent xmlns:mc="http://schemas.openxmlformats.org/markup-compatibility/2006">
              <mc:Choice xmlns:v="urn:schemas-microsoft-com:vml" Requires="v">
                <p:oleObj spid="_x0000_s2037777" name="Equation" r:id="rId3" imgW="6603840" imgH="952200" progId="Equation.DSMT4">
                  <p:embed/>
                </p:oleObj>
              </mc:Choice>
              <mc:Fallback>
                <p:oleObj name="Equation" r:id="rId3" imgW="6603840" imgH="952200" progId="Equation.DSMT4">
                  <p:embed/>
                  <p:pic>
                    <p:nvPicPr>
                      <p:cNvPr id="10" name="Object 9" descr="start fraction partial derivative of M over partial derivative of x end fraction = start fraction partial derivative of over partial derivative of x end fraction left parenthesis x rho to the negative 3 power right parenthesis = rho to the negative 3 power minus 3 x rho to the negative 4 power, start fraction partial derivative of rho over partial derivative of x end fraction = start fraction 1 over rho cubed end fraction minus start fraction 3 x squared over rho to the fifth power end fraction">
                        <a:extLst>
                          <a:ext uri="{FF2B5EF4-FFF2-40B4-BE49-F238E27FC236}">
                            <a16:creationId xmlns:a16="http://schemas.microsoft.com/office/drawing/2014/main" id="{950DB54E-C75F-4FA2-A360-E401A0C7D7D4}"/>
                          </a:ext>
                        </a:extLst>
                      </p:cNvPr>
                      <p:cNvPicPr/>
                      <p:nvPr/>
                    </p:nvPicPr>
                    <p:blipFill>
                      <a:blip r:embed="rId4"/>
                      <a:stretch>
                        <a:fillRect/>
                      </a:stretch>
                    </p:blipFill>
                    <p:spPr>
                      <a:xfrm>
                        <a:off x="2097314" y="2682834"/>
                        <a:ext cx="6003636" cy="865909"/>
                      </a:xfrm>
                      <a:prstGeom prst="rect">
                        <a:avLst/>
                      </a:prstGeom>
                    </p:spPr>
                  </p:pic>
                </p:oleObj>
              </mc:Fallback>
            </mc:AlternateContent>
          </a:graphicData>
        </a:graphic>
      </p:graphicFrame>
      <p:sp>
        <p:nvSpPr>
          <p:cNvPr id="6" name="Content Placeholder 5"/>
          <p:cNvSpPr>
            <a:spLocks noGrp="1"/>
          </p:cNvSpPr>
          <p:nvPr>
            <p:ph idx="4294967295"/>
          </p:nvPr>
        </p:nvSpPr>
        <p:spPr>
          <a:xfrm>
            <a:off x="457200" y="3585923"/>
            <a:ext cx="1524000" cy="474450"/>
          </a:xfrm>
        </p:spPr>
        <p:txBody>
          <a:bodyPr/>
          <a:lstStyle/>
          <a:p>
            <a:pPr marL="0" indent="0">
              <a:buFont typeface="Wingdings" panose="05000000000000000000" pitchFamily="2" charset="2"/>
              <a:buNone/>
            </a:pPr>
            <a:r>
              <a:rPr lang="en-IN" sz="2600" kern="0" dirty="0"/>
              <a:t>Similarly,</a:t>
            </a:r>
          </a:p>
        </p:txBody>
      </p:sp>
      <p:graphicFrame>
        <p:nvGraphicFramePr>
          <p:cNvPr id="14" name="Object 13" descr="start fraction partial derivative of N over partial derivative of y end fraction = start fraction 1 over rho cubed end fraction minus start fraction 3 y squared over rho to the fifth power end fraction and start fraction partial derivative of P over partial derivative of z end fraction = start fraction 1 over rho cubed end fraction minus start fraction 3 z squared over rho to the fifth power end fraction">
            <a:extLst>
              <a:ext uri="{FF2B5EF4-FFF2-40B4-BE49-F238E27FC236}">
                <a16:creationId xmlns:a16="http://schemas.microsoft.com/office/drawing/2014/main" id="{4032D863-6620-4381-A394-D23CDA190DC1}"/>
              </a:ext>
            </a:extLst>
          </p:cNvPr>
          <p:cNvGraphicFramePr>
            <a:graphicFrameLocks noChangeAspect="1"/>
          </p:cNvGraphicFramePr>
          <p:nvPr/>
        </p:nvGraphicFramePr>
        <p:xfrm>
          <a:off x="2138363" y="4030663"/>
          <a:ext cx="5045075" cy="866775"/>
        </p:xfrm>
        <a:graphic>
          <a:graphicData uri="http://schemas.openxmlformats.org/presentationml/2006/ole">
            <mc:AlternateContent xmlns:mc="http://schemas.openxmlformats.org/markup-compatibility/2006">
              <mc:Choice xmlns:v="urn:schemas-microsoft-com:vml" Requires="v">
                <p:oleObj spid="_x0000_s2037778" name="Equation" r:id="rId5" imgW="5549760" imgH="952200" progId="Equation.DSMT4">
                  <p:embed/>
                </p:oleObj>
              </mc:Choice>
              <mc:Fallback>
                <p:oleObj name="Equation" r:id="rId5" imgW="5549760" imgH="952200" progId="Equation.DSMT4">
                  <p:embed/>
                  <p:pic>
                    <p:nvPicPr>
                      <p:cNvPr id="14" name="Object 13" descr="start fraction partial derivative of N over partial derivative of y end fraction = start fraction 1 over rho cubed end fraction minus start fraction 3 y squared over rho to the fifth power end fraction and start fraction partial derivative of P over partial derivative of z end fraction = start fraction 1 over rho cubed end fraction minus start fraction 3 z squared over rho to the fifth power end fraction">
                        <a:extLst>
                          <a:ext uri="{FF2B5EF4-FFF2-40B4-BE49-F238E27FC236}">
                            <a16:creationId xmlns:a16="http://schemas.microsoft.com/office/drawing/2014/main" id="{4032D863-6620-4381-A394-D23CDA190DC1}"/>
                          </a:ext>
                        </a:extLst>
                      </p:cNvPr>
                      <p:cNvPicPr/>
                      <p:nvPr/>
                    </p:nvPicPr>
                    <p:blipFill>
                      <a:blip r:embed="rId6"/>
                      <a:stretch>
                        <a:fillRect/>
                      </a:stretch>
                    </p:blipFill>
                    <p:spPr>
                      <a:xfrm>
                        <a:off x="2138363" y="4030663"/>
                        <a:ext cx="5045075" cy="866775"/>
                      </a:xfrm>
                      <a:prstGeom prst="rect">
                        <a:avLst/>
                      </a:prstGeom>
                    </p:spPr>
                  </p:pic>
                </p:oleObj>
              </mc:Fallback>
            </mc:AlternateContent>
          </a:graphicData>
        </a:graphic>
      </p:graphicFrame>
      <p:sp>
        <p:nvSpPr>
          <p:cNvPr id="3" name="Content Placeholder 2"/>
          <p:cNvSpPr>
            <a:spLocks noGrp="1"/>
          </p:cNvSpPr>
          <p:nvPr>
            <p:ph idx="4294967295"/>
          </p:nvPr>
        </p:nvSpPr>
        <p:spPr>
          <a:xfrm>
            <a:off x="449943" y="4917606"/>
            <a:ext cx="1226457" cy="481708"/>
          </a:xfrm>
        </p:spPr>
        <p:txBody>
          <a:bodyPr/>
          <a:lstStyle/>
          <a:p>
            <a:pPr marL="0" indent="0">
              <a:buNone/>
            </a:pPr>
            <a:r>
              <a:rPr lang="en-IN" sz="2600" dirty="0"/>
              <a:t>Hence,</a:t>
            </a:r>
          </a:p>
        </p:txBody>
      </p:sp>
      <p:graphicFrame>
        <p:nvGraphicFramePr>
          <p:cNvPr id="15" name="Object 14" descr="divergence of F = start fraction partial derivative of M over partial derivative of x end fraction + start fraction partial derivative of N over partial derivative of y end fraction + start fraction partial derivative of P over partial derivative of z end fraction = start fraction 3 over rho cubed end fraction minus start fraction 3 over rho to the fifth power end fraction left parenthesis x squared + y squared + z squared right parenthesis = start fraction 3 over rho cubed end fraction minus start fraction 3 rho squared over rho to the fifth power end fraction = 0.">
            <a:extLst>
              <a:ext uri="{FF2B5EF4-FFF2-40B4-BE49-F238E27FC236}">
                <a16:creationId xmlns:a16="http://schemas.microsoft.com/office/drawing/2014/main" id="{8B2DBABF-A0A6-49F7-B521-86AE6F6A82B9}"/>
              </a:ext>
            </a:extLst>
          </p:cNvPr>
          <p:cNvGraphicFramePr>
            <a:graphicFrameLocks noChangeAspect="1"/>
          </p:cNvGraphicFramePr>
          <p:nvPr/>
        </p:nvGraphicFramePr>
        <p:xfrm>
          <a:off x="762000" y="5463262"/>
          <a:ext cx="7620000" cy="787190"/>
        </p:xfrm>
        <a:graphic>
          <a:graphicData uri="http://schemas.openxmlformats.org/presentationml/2006/ole">
            <mc:AlternateContent xmlns:mc="http://schemas.openxmlformats.org/markup-compatibility/2006">
              <mc:Choice xmlns:v="urn:schemas-microsoft-com:vml" Requires="v">
                <p:oleObj spid="_x0000_s2037779" name="Equation" r:id="rId7" imgW="9219960" imgH="952200" progId="Equation.DSMT4">
                  <p:embed/>
                </p:oleObj>
              </mc:Choice>
              <mc:Fallback>
                <p:oleObj name="Equation" r:id="rId7" imgW="9219960" imgH="952200" progId="Equation.DSMT4">
                  <p:embed/>
                  <p:pic>
                    <p:nvPicPr>
                      <p:cNvPr id="15" name="Object 14" descr="divergence of F = start fraction partial derivative of M over partial derivative of x end fraction + start fraction partial derivative of N over partial derivative of y end fraction + start fraction partial derivative of P over partial derivative of z end fraction = start fraction 3 over rho cubed end fraction minus start fraction 3 over rho to the fifth power end fraction left parenthesis x squared + y squared + z squared right parenthesis = start fraction 3 over rho cubed end fraction minus start fraction 3 rho squared over rho to the fifth power end fraction = 0.">
                        <a:extLst>
                          <a:ext uri="{FF2B5EF4-FFF2-40B4-BE49-F238E27FC236}">
                            <a16:creationId xmlns:a16="http://schemas.microsoft.com/office/drawing/2014/main" id="{8B2DBABF-A0A6-49F7-B521-86AE6F6A82B9}"/>
                          </a:ext>
                        </a:extLst>
                      </p:cNvPr>
                      <p:cNvPicPr/>
                      <p:nvPr/>
                    </p:nvPicPr>
                    <p:blipFill>
                      <a:blip r:embed="rId8"/>
                      <a:stretch>
                        <a:fillRect/>
                      </a:stretch>
                    </p:blipFill>
                    <p:spPr>
                      <a:xfrm>
                        <a:off x="762000" y="5463262"/>
                        <a:ext cx="7620000" cy="787190"/>
                      </a:xfrm>
                      <a:prstGeom prst="rect">
                        <a:avLst/>
                      </a:prstGeom>
                    </p:spPr>
                  </p:pic>
                </p:oleObj>
              </mc:Fallback>
            </mc:AlternateContent>
          </a:graphicData>
        </a:graphic>
      </p:graphicFrame>
    </p:spTree>
    <p:extLst>
      <p:ext uri="{BB962C8B-B14F-4D97-AF65-F5344CB8AC3E}">
        <p14:creationId xmlns:p14="http://schemas.microsoft.com/office/powerpoint/2010/main" val="168159075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US" sz="3200" dirty="0"/>
              <a:t>Divergence Theorem for Other Regions </a:t>
            </a:r>
            <a:r>
              <a:rPr lang="en-US" sz="2000" b="0" dirty="0"/>
              <a:t>(4 of 5)</a:t>
            </a:r>
            <a:endParaRPr lang="en-IN" sz="3400" dirty="0"/>
          </a:p>
        </p:txBody>
      </p:sp>
      <p:sp>
        <p:nvSpPr>
          <p:cNvPr id="5" name="Content Placeholder 4"/>
          <p:cNvSpPr>
            <a:spLocks noGrp="1"/>
          </p:cNvSpPr>
          <p:nvPr>
            <p:ph idx="4294967295"/>
          </p:nvPr>
        </p:nvSpPr>
        <p:spPr>
          <a:xfrm>
            <a:off x="457200" y="1600202"/>
            <a:ext cx="8077200" cy="2122996"/>
          </a:xfrm>
        </p:spPr>
        <p:txBody>
          <a:bodyPr/>
          <a:lstStyle/>
          <a:p>
            <a:pPr marL="0" indent="0">
              <a:spcBef>
                <a:spcPts val="600"/>
              </a:spcBef>
              <a:buNone/>
            </a:pPr>
            <a:r>
              <a:rPr lang="en-US" sz="2600" b="1" dirty="0"/>
              <a:t>Solution (continued):</a:t>
            </a:r>
          </a:p>
          <a:p>
            <a:pPr marL="0" indent="0">
              <a:spcBef>
                <a:spcPts val="600"/>
              </a:spcBef>
              <a:buNone/>
            </a:pPr>
            <a:r>
              <a:rPr lang="en-US" sz="2600" dirty="0"/>
              <a:t>So the net outward flux of </a:t>
            </a:r>
            <a:r>
              <a:rPr lang="en-US" sz="2600" b="1" dirty="0"/>
              <a:t>F </a:t>
            </a:r>
            <a:r>
              <a:rPr lang="en-US" sz="2600" dirty="0"/>
              <a:t>across the boundary of </a:t>
            </a:r>
            <a:r>
              <a:rPr lang="en-US" sz="2600" i="1" dirty="0"/>
              <a:t>D </a:t>
            </a:r>
            <a:r>
              <a:rPr lang="en-US" sz="2600" dirty="0"/>
              <a:t>is zero by the corollary to the </a:t>
            </a:r>
            <a:r>
              <a:rPr lang="en-IN" sz="2600" dirty="0"/>
              <a:t>Divergence Theorem. The </a:t>
            </a:r>
            <a:r>
              <a:rPr lang="en-US" sz="2600" dirty="0"/>
              <a:t>flux of </a:t>
            </a:r>
            <a:r>
              <a:rPr lang="en-US" sz="2600" b="1" dirty="0"/>
              <a:t>F </a:t>
            </a:r>
            <a:r>
              <a:rPr lang="en-US" sz="2600" dirty="0"/>
              <a:t>across a sphere centered at the origin is independent of the </a:t>
            </a:r>
            <a:r>
              <a:rPr lang="en-IN" sz="2600" dirty="0"/>
              <a:t>radius of the sphere.</a:t>
            </a:r>
          </a:p>
        </p:txBody>
      </p:sp>
      <p:sp>
        <p:nvSpPr>
          <p:cNvPr id="6" name="Content Placeholder 5"/>
          <p:cNvSpPr>
            <a:spLocks noGrp="1"/>
          </p:cNvSpPr>
          <p:nvPr>
            <p:ph idx="4294967295"/>
          </p:nvPr>
        </p:nvSpPr>
        <p:spPr>
          <a:xfrm>
            <a:off x="457200" y="3789121"/>
            <a:ext cx="8077200" cy="474450"/>
          </a:xfrm>
        </p:spPr>
        <p:txBody>
          <a:bodyPr/>
          <a:lstStyle/>
          <a:p>
            <a:pPr marL="0" indent="0">
              <a:buNone/>
            </a:pPr>
            <a:r>
              <a:rPr lang="en-US" sz="2600" dirty="0"/>
              <a:t>To find it, we evaluate the flux integral directly for an</a:t>
            </a:r>
            <a:endParaRPr lang="en-IN" sz="2600" dirty="0"/>
          </a:p>
        </p:txBody>
      </p:sp>
      <p:sp>
        <p:nvSpPr>
          <p:cNvPr id="9" name="Content Placeholder 8"/>
          <p:cNvSpPr>
            <a:spLocks noGrp="1"/>
          </p:cNvSpPr>
          <p:nvPr>
            <p:ph idx="4294967295"/>
          </p:nvPr>
        </p:nvSpPr>
        <p:spPr>
          <a:xfrm>
            <a:off x="457200" y="4341949"/>
            <a:ext cx="2438400" cy="487680"/>
          </a:xfrm>
        </p:spPr>
        <p:txBody>
          <a:bodyPr/>
          <a:lstStyle/>
          <a:p>
            <a:pPr marL="0" indent="0">
              <a:buNone/>
            </a:pPr>
            <a:r>
              <a:rPr lang="en-US" sz="2600" dirty="0"/>
              <a:t>arbitrary sphere</a:t>
            </a:r>
            <a:endParaRPr lang="en-IN" sz="2600" dirty="0"/>
          </a:p>
        </p:txBody>
      </p:sp>
      <p:graphicFrame>
        <p:nvGraphicFramePr>
          <p:cNvPr id="16" name="Object 15" descr="S sub a."/>
          <p:cNvGraphicFramePr>
            <a:graphicFrameLocks noChangeAspect="1"/>
          </p:cNvGraphicFramePr>
          <p:nvPr/>
        </p:nvGraphicFramePr>
        <p:xfrm>
          <a:off x="2995920" y="4360637"/>
          <a:ext cx="394448" cy="419101"/>
        </p:xfrm>
        <a:graphic>
          <a:graphicData uri="http://schemas.openxmlformats.org/presentationml/2006/ole">
            <mc:AlternateContent xmlns:mc="http://schemas.openxmlformats.org/markup-compatibility/2006">
              <mc:Choice xmlns:v="urn:schemas-microsoft-com:vml" Requires="v">
                <p:oleObj spid="_x0000_s2038796" name="Equation" r:id="rId3" imgW="406080" imgH="431640" progId="Equation.DSMT4">
                  <p:embed/>
                </p:oleObj>
              </mc:Choice>
              <mc:Fallback>
                <p:oleObj name="Equation" r:id="rId3" imgW="406080" imgH="431640" progId="Equation.DSMT4">
                  <p:embed/>
                  <p:pic>
                    <p:nvPicPr>
                      <p:cNvPr id="16" name="Object 15" descr="S sub a."/>
                      <p:cNvPicPr/>
                      <p:nvPr/>
                    </p:nvPicPr>
                    <p:blipFill>
                      <a:blip r:embed="rId4"/>
                      <a:stretch>
                        <a:fillRect/>
                      </a:stretch>
                    </p:blipFill>
                    <p:spPr>
                      <a:xfrm>
                        <a:off x="2995920" y="4360637"/>
                        <a:ext cx="394448" cy="419101"/>
                      </a:xfrm>
                      <a:prstGeom prst="rect">
                        <a:avLst/>
                      </a:prstGeom>
                    </p:spPr>
                  </p:pic>
                </p:oleObj>
              </mc:Fallback>
            </mc:AlternateContent>
          </a:graphicData>
        </a:graphic>
      </p:graphicFrame>
      <p:sp>
        <p:nvSpPr>
          <p:cNvPr id="18" name="Content Placeholder 17"/>
          <p:cNvSpPr>
            <a:spLocks noGrp="1"/>
          </p:cNvSpPr>
          <p:nvPr>
            <p:ph idx="4294967295"/>
          </p:nvPr>
        </p:nvSpPr>
        <p:spPr>
          <a:xfrm>
            <a:off x="3490688" y="4370065"/>
            <a:ext cx="4815112" cy="459563"/>
          </a:xfrm>
        </p:spPr>
        <p:txBody>
          <a:bodyPr/>
          <a:lstStyle/>
          <a:p>
            <a:pPr marL="0" indent="0">
              <a:buNone/>
            </a:pPr>
            <a:r>
              <a:rPr lang="en-US" sz="2600" dirty="0"/>
              <a:t>The outward unit normal on the</a:t>
            </a:r>
            <a:endParaRPr lang="en-IN" sz="2600" dirty="0"/>
          </a:p>
        </p:txBody>
      </p:sp>
      <p:sp>
        <p:nvSpPr>
          <p:cNvPr id="20" name="Content Placeholder 19"/>
          <p:cNvSpPr>
            <a:spLocks noGrp="1"/>
          </p:cNvSpPr>
          <p:nvPr>
            <p:ph idx="4294967295"/>
          </p:nvPr>
        </p:nvSpPr>
        <p:spPr>
          <a:xfrm>
            <a:off x="489857" y="4892223"/>
            <a:ext cx="3252480" cy="443229"/>
          </a:xfrm>
        </p:spPr>
        <p:txBody>
          <a:bodyPr/>
          <a:lstStyle/>
          <a:p>
            <a:pPr marL="0" indent="0">
              <a:buNone/>
            </a:pPr>
            <a:r>
              <a:rPr lang="en-US" sz="2600" dirty="0"/>
              <a:t>sphere of radius </a:t>
            </a:r>
            <a:r>
              <a:rPr lang="en-US" sz="2600" i="1" dirty="0"/>
              <a:t>a </a:t>
            </a:r>
            <a:r>
              <a:rPr lang="en-US" sz="2600" dirty="0"/>
              <a:t>is</a:t>
            </a:r>
            <a:endParaRPr lang="en-IN" sz="2600" dirty="0"/>
          </a:p>
        </p:txBody>
      </p:sp>
      <p:graphicFrame>
        <p:nvGraphicFramePr>
          <p:cNvPr id="13" name="Object 12" descr="n = start fraction x i + y j + z k over square root of start expression x squared + y squared + z squared end expression end fraction = start fraction x i + y j + z k over a end fraction.">
            <a:extLst>
              <a:ext uri="{FF2B5EF4-FFF2-40B4-BE49-F238E27FC236}">
                <a16:creationId xmlns:a16="http://schemas.microsoft.com/office/drawing/2014/main" id="{F5EA214E-7F13-4333-9180-1C76F4C548D2}"/>
              </a:ext>
            </a:extLst>
          </p:cNvPr>
          <p:cNvGraphicFramePr>
            <a:graphicFrameLocks noChangeAspect="1"/>
          </p:cNvGraphicFramePr>
          <p:nvPr/>
        </p:nvGraphicFramePr>
        <p:xfrm>
          <a:off x="2500746" y="5389039"/>
          <a:ext cx="4294909" cy="912093"/>
        </p:xfrm>
        <a:graphic>
          <a:graphicData uri="http://schemas.openxmlformats.org/presentationml/2006/ole">
            <mc:AlternateContent xmlns:mc="http://schemas.openxmlformats.org/markup-compatibility/2006">
              <mc:Choice xmlns:v="urn:schemas-microsoft-com:vml" Requires="v">
                <p:oleObj spid="_x0000_s2038797" name="Equation" r:id="rId5" imgW="4724280" imgH="1002960" progId="Equation.DSMT4">
                  <p:embed/>
                </p:oleObj>
              </mc:Choice>
              <mc:Fallback>
                <p:oleObj name="Equation" r:id="rId5" imgW="4724280" imgH="1002960" progId="Equation.DSMT4">
                  <p:embed/>
                  <p:pic>
                    <p:nvPicPr>
                      <p:cNvPr id="13" name="Object 12" descr="n = start fraction x i + y j + z k over square root of start expression x squared + y squared + z squared end expression end fraction = start fraction x i + y j + z k over a end fraction.">
                        <a:extLst>
                          <a:ext uri="{FF2B5EF4-FFF2-40B4-BE49-F238E27FC236}">
                            <a16:creationId xmlns:a16="http://schemas.microsoft.com/office/drawing/2014/main" id="{F5EA214E-7F13-4333-9180-1C76F4C548D2}"/>
                          </a:ext>
                        </a:extLst>
                      </p:cNvPr>
                      <p:cNvPicPr/>
                      <p:nvPr/>
                    </p:nvPicPr>
                    <p:blipFill>
                      <a:blip r:embed="rId6"/>
                      <a:stretch>
                        <a:fillRect/>
                      </a:stretch>
                    </p:blipFill>
                    <p:spPr>
                      <a:xfrm>
                        <a:off x="2500746" y="5389039"/>
                        <a:ext cx="4294909" cy="912093"/>
                      </a:xfrm>
                      <a:prstGeom prst="rect">
                        <a:avLst/>
                      </a:prstGeom>
                    </p:spPr>
                  </p:pic>
                </p:oleObj>
              </mc:Fallback>
            </mc:AlternateContent>
          </a:graphicData>
        </a:graphic>
      </p:graphicFrame>
    </p:spTree>
    <p:extLst>
      <p:ext uri="{BB962C8B-B14F-4D97-AF65-F5344CB8AC3E}">
        <p14:creationId xmlns:p14="http://schemas.microsoft.com/office/powerpoint/2010/main" val="35618302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200" dirty="0"/>
              <a:t>Divergence Theorem for Other Regions </a:t>
            </a:r>
            <a:r>
              <a:rPr lang="en-US" sz="2000" b="0" dirty="0"/>
              <a:t>(5 of 5)</a:t>
            </a:r>
            <a:endParaRPr lang="en-US" sz="3400" dirty="0"/>
          </a:p>
        </p:txBody>
      </p:sp>
      <p:sp>
        <p:nvSpPr>
          <p:cNvPr id="5" name="Content Placeholder 4"/>
          <p:cNvSpPr>
            <a:spLocks noGrp="1"/>
          </p:cNvSpPr>
          <p:nvPr>
            <p:ph idx="1"/>
          </p:nvPr>
        </p:nvSpPr>
        <p:spPr>
          <a:xfrm>
            <a:off x="457200" y="1600201"/>
            <a:ext cx="8229600" cy="885824"/>
          </a:xfrm>
        </p:spPr>
        <p:txBody>
          <a:bodyPr/>
          <a:lstStyle/>
          <a:p>
            <a:pPr marL="0" indent="0">
              <a:spcBef>
                <a:spcPts val="600"/>
              </a:spcBef>
              <a:buNone/>
            </a:pPr>
            <a:r>
              <a:rPr lang="en-US" sz="2400" b="1" dirty="0"/>
              <a:t>Solution (concluded):</a:t>
            </a:r>
          </a:p>
          <a:p>
            <a:pPr marL="0" indent="0">
              <a:spcBef>
                <a:spcPts val="600"/>
              </a:spcBef>
              <a:buNone/>
            </a:pPr>
            <a:r>
              <a:rPr lang="en-US" sz="2400" dirty="0"/>
              <a:t>Hence, on the sphere,</a:t>
            </a:r>
          </a:p>
        </p:txBody>
      </p:sp>
      <p:graphicFrame>
        <p:nvGraphicFramePr>
          <p:cNvPr id="11" name="Object 10" descr="F times n = start fraction x i + y j + z k over a cubed end fraction times start fraction x i + y j + z k over a end fraction = start fraction x squared + y squared + z squared over a to the fourth power end fraction = start fraction a squared over a to the fourth power end fraction = start fraction 1 over a squared end fraction">
            <a:extLst>
              <a:ext uri="{FF2B5EF4-FFF2-40B4-BE49-F238E27FC236}">
                <a16:creationId xmlns:a16="http://schemas.microsoft.com/office/drawing/2014/main" id="{7DC2DBD8-9BD8-46F2-B630-E5AFAA31CDFD}"/>
              </a:ext>
            </a:extLst>
          </p:cNvPr>
          <p:cNvGraphicFramePr>
            <a:graphicFrameLocks noChangeAspect="1"/>
          </p:cNvGraphicFramePr>
          <p:nvPr>
            <p:extLst>
              <p:ext uri="{D42A27DB-BD31-4B8C-83A1-F6EECF244321}">
                <p14:modId xmlns:p14="http://schemas.microsoft.com/office/powerpoint/2010/main" val="713635270"/>
              </p:ext>
            </p:extLst>
          </p:nvPr>
        </p:nvGraphicFramePr>
        <p:xfrm>
          <a:off x="1581150" y="2678113"/>
          <a:ext cx="6667500" cy="750887"/>
        </p:xfrm>
        <a:graphic>
          <a:graphicData uri="http://schemas.openxmlformats.org/presentationml/2006/ole">
            <mc:AlternateContent xmlns:mc="http://schemas.openxmlformats.org/markup-compatibility/2006">
              <mc:Choice xmlns:v="urn:schemas-microsoft-com:vml" Requires="v">
                <p:oleObj spid="_x0000_s2039825" name="Equation" r:id="rId3" imgW="6870600" imgH="774360" progId="Equation.DSMT4">
                  <p:embed/>
                </p:oleObj>
              </mc:Choice>
              <mc:Fallback>
                <p:oleObj name="Equation" r:id="rId3" imgW="6870600" imgH="774360" progId="Equation.DSMT4">
                  <p:embed/>
                  <p:pic>
                    <p:nvPicPr>
                      <p:cNvPr id="11" name="Object 10" descr="F times n = start fraction x i + y j + z k over a cubed end fraction times start fraction x i + y j + z k over a end fraction = start fraction x squared + y squared + z squared over a to the fourth power end fraction = start fraction a squared over a to the fourth power end fraction = start fraction 1 over a squared end fraction">
                        <a:extLst>
                          <a:ext uri="{FF2B5EF4-FFF2-40B4-BE49-F238E27FC236}">
                            <a16:creationId xmlns:a16="http://schemas.microsoft.com/office/drawing/2014/main" id="{7DC2DBD8-9BD8-46F2-B630-E5AFAA31CDFD}"/>
                          </a:ext>
                        </a:extLst>
                      </p:cNvPr>
                      <p:cNvPicPr/>
                      <p:nvPr/>
                    </p:nvPicPr>
                    <p:blipFill>
                      <a:blip r:embed="rId4"/>
                      <a:stretch>
                        <a:fillRect/>
                      </a:stretch>
                    </p:blipFill>
                    <p:spPr>
                      <a:xfrm>
                        <a:off x="1581150" y="2678113"/>
                        <a:ext cx="6667500" cy="750887"/>
                      </a:xfrm>
                      <a:prstGeom prst="rect">
                        <a:avLst/>
                      </a:prstGeom>
                    </p:spPr>
                  </p:pic>
                </p:oleObj>
              </mc:Fallback>
            </mc:AlternateContent>
          </a:graphicData>
        </a:graphic>
      </p:graphicFrame>
      <p:sp>
        <p:nvSpPr>
          <p:cNvPr id="10" name="Content Placeholder 9"/>
          <p:cNvSpPr>
            <a:spLocks noGrp="1"/>
          </p:cNvSpPr>
          <p:nvPr>
            <p:ph idx="13"/>
          </p:nvPr>
        </p:nvSpPr>
        <p:spPr>
          <a:xfrm>
            <a:off x="457200" y="3563767"/>
            <a:ext cx="885825" cy="446258"/>
          </a:xfrm>
        </p:spPr>
        <p:txBody>
          <a:bodyPr/>
          <a:lstStyle/>
          <a:p>
            <a:pPr marL="0" indent="0">
              <a:buNone/>
            </a:pPr>
            <a:r>
              <a:rPr lang="en-US" sz="2400" dirty="0"/>
              <a:t>and</a:t>
            </a:r>
          </a:p>
        </p:txBody>
      </p:sp>
      <p:graphicFrame>
        <p:nvGraphicFramePr>
          <p:cNvPr id="12" name="Object 11" descr="double integral of start expression F times n d sigma end expression over surface S sub a = start fraction 1 over a squared end fraction double integral of d sigma, over surface S sub a = start fraction 1 over a squared end fraction left parenthesis 4 pi a squared right parenthesis = 4 pi.">
            <a:extLst>
              <a:ext uri="{FF2B5EF4-FFF2-40B4-BE49-F238E27FC236}">
                <a16:creationId xmlns:a16="http://schemas.microsoft.com/office/drawing/2014/main" id="{F3153099-F939-4CA6-9C64-1E3E1FCBFC19}"/>
              </a:ext>
            </a:extLst>
          </p:cNvPr>
          <p:cNvGraphicFramePr>
            <a:graphicFrameLocks noChangeAspect="1"/>
          </p:cNvGraphicFramePr>
          <p:nvPr>
            <p:extLst>
              <p:ext uri="{D42A27DB-BD31-4B8C-83A1-F6EECF244321}">
                <p14:modId xmlns:p14="http://schemas.microsoft.com/office/powerpoint/2010/main" val="811266834"/>
              </p:ext>
            </p:extLst>
          </p:nvPr>
        </p:nvGraphicFramePr>
        <p:xfrm>
          <a:off x="2209800" y="3916362"/>
          <a:ext cx="4579937" cy="808038"/>
        </p:xfrm>
        <a:graphic>
          <a:graphicData uri="http://schemas.openxmlformats.org/presentationml/2006/ole">
            <mc:AlternateContent xmlns:mc="http://schemas.openxmlformats.org/markup-compatibility/2006">
              <mc:Choice xmlns:v="urn:schemas-microsoft-com:vml" Requires="v">
                <p:oleObj spid="_x0000_s2039826" name="Equation" r:id="rId5" imgW="4889160" imgH="863280" progId="Equation.DSMT4">
                  <p:embed/>
                </p:oleObj>
              </mc:Choice>
              <mc:Fallback>
                <p:oleObj name="Equation" r:id="rId5" imgW="4889160" imgH="863280" progId="Equation.DSMT4">
                  <p:embed/>
                  <p:pic>
                    <p:nvPicPr>
                      <p:cNvPr id="12" name="Object 11" descr="double integral of start expression F times n d sigma end expression over surface S sub a = start fraction 1 over a squared end fraction double integral of d sigma, over surface S sub a = start fraction 1 over a squared end fraction left parenthesis 4 pi a squared right parenthesis = 4 pi.">
                        <a:extLst>
                          <a:ext uri="{FF2B5EF4-FFF2-40B4-BE49-F238E27FC236}">
                            <a16:creationId xmlns:a16="http://schemas.microsoft.com/office/drawing/2014/main" id="{F3153099-F939-4CA6-9C64-1E3E1FCBFC19}"/>
                          </a:ext>
                        </a:extLst>
                      </p:cNvPr>
                      <p:cNvPicPr/>
                      <p:nvPr/>
                    </p:nvPicPr>
                    <p:blipFill>
                      <a:blip r:embed="rId6"/>
                      <a:stretch>
                        <a:fillRect/>
                      </a:stretch>
                    </p:blipFill>
                    <p:spPr>
                      <a:xfrm>
                        <a:off x="2209800" y="3916362"/>
                        <a:ext cx="4579937" cy="808038"/>
                      </a:xfrm>
                      <a:prstGeom prst="rect">
                        <a:avLst/>
                      </a:prstGeom>
                    </p:spPr>
                  </p:pic>
                </p:oleObj>
              </mc:Fallback>
            </mc:AlternateContent>
          </a:graphicData>
        </a:graphic>
      </p:graphicFrame>
      <p:sp>
        <p:nvSpPr>
          <p:cNvPr id="7" name="Content Placeholder 6"/>
          <p:cNvSpPr>
            <a:spLocks noGrp="1"/>
          </p:cNvSpPr>
          <p:nvPr>
            <p:ph idx="14"/>
          </p:nvPr>
        </p:nvSpPr>
        <p:spPr>
          <a:xfrm>
            <a:off x="443753" y="4895849"/>
            <a:ext cx="8347822" cy="409575"/>
          </a:xfrm>
        </p:spPr>
        <p:txBody>
          <a:bodyPr/>
          <a:lstStyle/>
          <a:p>
            <a:pPr marL="0" indent="0">
              <a:buNone/>
            </a:pPr>
            <a:r>
              <a:rPr lang="en-US" sz="2400" kern="0" dirty="0"/>
              <a:t>The outward flux of </a:t>
            </a:r>
            <a:r>
              <a:rPr lang="en-US" sz="2400" b="1" kern="0" dirty="0"/>
              <a:t>F </a:t>
            </a:r>
            <a:r>
              <a:rPr lang="en-US" sz="2400" kern="0" dirty="0"/>
              <a:t>across any sphere centered at the</a:t>
            </a:r>
          </a:p>
        </p:txBody>
      </p:sp>
      <p:sp>
        <p:nvSpPr>
          <p:cNvPr id="3" name="Content Placeholder 2">
            <a:extLst>
              <a:ext uri="{FF2B5EF4-FFF2-40B4-BE49-F238E27FC236}">
                <a16:creationId xmlns:a16="http://schemas.microsoft.com/office/drawing/2014/main" id="{0F0D15E9-590B-4405-9049-59FDDC5B7D54}"/>
              </a:ext>
            </a:extLst>
          </p:cNvPr>
          <p:cNvSpPr>
            <a:spLocks noGrp="1"/>
          </p:cNvSpPr>
          <p:nvPr>
            <p:ph idx="15"/>
          </p:nvPr>
        </p:nvSpPr>
        <p:spPr>
          <a:xfrm>
            <a:off x="457200" y="5350231"/>
            <a:ext cx="1181100" cy="405689"/>
          </a:xfrm>
        </p:spPr>
        <p:txBody>
          <a:bodyPr/>
          <a:lstStyle/>
          <a:p>
            <a:pPr marL="0" indent="0">
              <a:buNone/>
            </a:pPr>
            <a:r>
              <a:rPr lang="en-US" sz="2400" kern="0" dirty="0"/>
              <a:t>origin is</a:t>
            </a:r>
            <a:endParaRPr lang="en-US" sz="2400" dirty="0"/>
          </a:p>
        </p:txBody>
      </p:sp>
      <p:graphicFrame>
        <p:nvGraphicFramePr>
          <p:cNvPr id="18" name="Object 17" descr="4 pi.">
            <a:extLst>
              <a:ext uri="{FF2B5EF4-FFF2-40B4-BE49-F238E27FC236}">
                <a16:creationId xmlns:a16="http://schemas.microsoft.com/office/drawing/2014/main" id="{29B7EC66-AE94-4C41-9CB4-DEEE8AA64527}"/>
              </a:ext>
            </a:extLst>
          </p:cNvPr>
          <p:cNvGraphicFramePr>
            <a:graphicFrameLocks noChangeAspect="1"/>
          </p:cNvGraphicFramePr>
          <p:nvPr>
            <p:extLst>
              <p:ext uri="{D42A27DB-BD31-4B8C-83A1-F6EECF244321}">
                <p14:modId xmlns:p14="http://schemas.microsoft.com/office/powerpoint/2010/main" val="3768743626"/>
              </p:ext>
            </p:extLst>
          </p:nvPr>
        </p:nvGraphicFramePr>
        <p:xfrm>
          <a:off x="1695450" y="5429250"/>
          <a:ext cx="406400" cy="279400"/>
        </p:xfrm>
        <a:graphic>
          <a:graphicData uri="http://schemas.openxmlformats.org/presentationml/2006/ole">
            <mc:AlternateContent xmlns:mc="http://schemas.openxmlformats.org/markup-compatibility/2006">
              <mc:Choice xmlns:v="urn:schemas-microsoft-com:vml" Requires="v">
                <p:oleObj spid="_x0000_s2039827" name="Equation" r:id="rId7" imgW="406080" imgH="279360" progId="Equation.DSMT4">
                  <p:embed/>
                </p:oleObj>
              </mc:Choice>
              <mc:Fallback>
                <p:oleObj name="Equation" r:id="rId7" imgW="406080" imgH="279360" progId="Equation.DSMT4">
                  <p:embed/>
                  <p:pic>
                    <p:nvPicPr>
                      <p:cNvPr id="18" name="Object 17" descr="4 pi.">
                        <a:extLst>
                          <a:ext uri="{FF2B5EF4-FFF2-40B4-BE49-F238E27FC236}">
                            <a16:creationId xmlns:a16="http://schemas.microsoft.com/office/drawing/2014/main" id="{29B7EC66-AE94-4C41-9CB4-DEEE8AA64527}"/>
                          </a:ext>
                        </a:extLst>
                      </p:cNvPr>
                      <p:cNvPicPr/>
                      <p:nvPr/>
                    </p:nvPicPr>
                    <p:blipFill>
                      <a:blip r:embed="rId8"/>
                      <a:stretch>
                        <a:fillRect/>
                      </a:stretch>
                    </p:blipFill>
                    <p:spPr>
                      <a:xfrm>
                        <a:off x="1695450" y="5429250"/>
                        <a:ext cx="406400" cy="2794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7919762F-EC78-488A-9508-163CAD3600AA}"/>
              </a:ext>
            </a:extLst>
          </p:cNvPr>
          <p:cNvSpPr>
            <a:spLocks noGrp="1"/>
          </p:cNvSpPr>
          <p:nvPr>
            <p:ph idx="16"/>
          </p:nvPr>
        </p:nvSpPr>
        <p:spPr>
          <a:xfrm>
            <a:off x="2247899" y="5353050"/>
            <a:ext cx="6368303" cy="419100"/>
          </a:xfrm>
        </p:spPr>
        <p:txBody>
          <a:bodyPr/>
          <a:lstStyle/>
          <a:p>
            <a:pPr marL="0" indent="0">
              <a:buNone/>
            </a:pPr>
            <a:r>
              <a:rPr lang="en-US" sz="2400" kern="0" dirty="0"/>
              <a:t>This result does not contradict the Divergence</a:t>
            </a:r>
          </a:p>
        </p:txBody>
      </p:sp>
      <p:sp>
        <p:nvSpPr>
          <p:cNvPr id="6" name="Content Placeholder 5">
            <a:extLst>
              <a:ext uri="{FF2B5EF4-FFF2-40B4-BE49-F238E27FC236}">
                <a16:creationId xmlns:a16="http://schemas.microsoft.com/office/drawing/2014/main" id="{B2A7BB87-B93B-4557-A037-9D595459AB0B}"/>
              </a:ext>
            </a:extLst>
          </p:cNvPr>
          <p:cNvSpPr>
            <a:spLocks noGrp="1"/>
          </p:cNvSpPr>
          <p:nvPr>
            <p:ph idx="17"/>
          </p:nvPr>
        </p:nvSpPr>
        <p:spPr>
          <a:xfrm>
            <a:off x="457200" y="5838826"/>
            <a:ext cx="8229600" cy="444408"/>
          </a:xfrm>
        </p:spPr>
        <p:txBody>
          <a:bodyPr/>
          <a:lstStyle/>
          <a:p>
            <a:pPr marL="0" indent="0">
              <a:buNone/>
            </a:pPr>
            <a:r>
              <a:rPr lang="en-US" sz="2400" kern="0" dirty="0"/>
              <a:t>Theorem because </a:t>
            </a:r>
            <a:r>
              <a:rPr lang="en-US" sz="2400" b="1" kern="0" dirty="0"/>
              <a:t>F </a:t>
            </a:r>
            <a:r>
              <a:rPr lang="en-US" sz="2400" kern="0" dirty="0"/>
              <a:t>is not continuous at the origin.</a:t>
            </a:r>
          </a:p>
        </p:txBody>
      </p:sp>
    </p:spTree>
    <p:extLst>
      <p:ext uri="{BB962C8B-B14F-4D97-AF65-F5344CB8AC3E}">
        <p14:creationId xmlns:p14="http://schemas.microsoft.com/office/powerpoint/2010/main" val="8266071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Gauss’s Law: One of the Four Great Laws </a:t>
            </a:r>
            <a:r>
              <a:rPr lang="en-IN" sz="3200" dirty="0"/>
              <a:t>of Electromagnetic Theory</a:t>
            </a:r>
            <a:endParaRPr lang="en-IN" sz="3400" dirty="0"/>
          </a:p>
        </p:txBody>
      </p:sp>
      <p:pic>
        <p:nvPicPr>
          <p:cNvPr id="13" name="Content Placeholder 12" descr="A graph in an x y z plane depicts an expanding vector field from the origin of two surfaces, an ellipse S, and a sphere S sub a. The surface tops are removed."/>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201474" y="1577061"/>
            <a:ext cx="2860388" cy="3503660"/>
          </a:xfrm>
        </p:spPr>
      </p:pic>
      <p:sp>
        <p:nvSpPr>
          <p:cNvPr id="7" name="Content Placeholder 6"/>
          <p:cNvSpPr>
            <a:spLocks noGrp="1"/>
          </p:cNvSpPr>
          <p:nvPr>
            <p:ph idx="13"/>
          </p:nvPr>
        </p:nvSpPr>
        <p:spPr>
          <a:xfrm>
            <a:off x="457200" y="5257800"/>
            <a:ext cx="1524000" cy="430645"/>
          </a:xfrm>
        </p:spPr>
        <p:txBody>
          <a:bodyPr/>
          <a:lstStyle/>
          <a:p>
            <a:pPr marL="0" indent="0">
              <a:buNone/>
            </a:pPr>
            <a:r>
              <a:rPr lang="en-IN" dirty="0"/>
              <a:t>A sphere</a:t>
            </a:r>
          </a:p>
        </p:txBody>
      </p:sp>
      <p:graphicFrame>
        <p:nvGraphicFramePr>
          <p:cNvPr id="14" name="Object 13" descr="S sub a"/>
          <p:cNvGraphicFramePr>
            <a:graphicFrameLocks noChangeAspect="1"/>
          </p:cNvGraphicFramePr>
          <p:nvPr>
            <p:extLst>
              <p:ext uri="{D42A27DB-BD31-4B8C-83A1-F6EECF244321}">
                <p14:modId xmlns:p14="http://schemas.microsoft.com/office/powerpoint/2010/main" val="4167114358"/>
              </p:ext>
            </p:extLst>
          </p:nvPr>
        </p:nvGraphicFramePr>
        <p:xfrm>
          <a:off x="2057400" y="5286104"/>
          <a:ext cx="363537" cy="474663"/>
        </p:xfrm>
        <a:graphic>
          <a:graphicData uri="http://schemas.openxmlformats.org/presentationml/2006/ole">
            <mc:AlternateContent xmlns:mc="http://schemas.openxmlformats.org/markup-compatibility/2006">
              <mc:Choice xmlns:v="urn:schemas-microsoft-com:vml" Requires="v">
                <p:oleObj spid="_x0000_s2040839" name="Equation" r:id="rId4" imgW="363600" imgH="474840" progId="Equation.DSMT4">
                  <p:embed/>
                </p:oleObj>
              </mc:Choice>
              <mc:Fallback>
                <p:oleObj name="Equation" r:id="rId4" imgW="363600" imgH="474840" progId="Equation.DSMT4">
                  <p:embed/>
                  <p:pic>
                    <p:nvPicPr>
                      <p:cNvPr id="14" name="Object 13" descr="S sub a"/>
                      <p:cNvPicPr/>
                      <p:nvPr/>
                    </p:nvPicPr>
                    <p:blipFill>
                      <a:blip r:embed="rId5"/>
                      <a:stretch>
                        <a:fillRect/>
                      </a:stretch>
                    </p:blipFill>
                    <p:spPr>
                      <a:xfrm>
                        <a:off x="2057400" y="5286104"/>
                        <a:ext cx="363537" cy="474663"/>
                      </a:xfrm>
                      <a:prstGeom prst="rect">
                        <a:avLst/>
                      </a:prstGeom>
                    </p:spPr>
                  </p:pic>
                </p:oleObj>
              </mc:Fallback>
            </mc:AlternateContent>
          </a:graphicData>
        </a:graphic>
      </p:graphicFrame>
      <p:sp>
        <p:nvSpPr>
          <p:cNvPr id="11" name="Content Placeholder 10"/>
          <p:cNvSpPr>
            <a:spLocks noGrp="1"/>
          </p:cNvSpPr>
          <p:nvPr>
            <p:ph idx="15"/>
          </p:nvPr>
        </p:nvSpPr>
        <p:spPr>
          <a:xfrm>
            <a:off x="2514600" y="5244352"/>
            <a:ext cx="5715000" cy="470648"/>
          </a:xfrm>
        </p:spPr>
        <p:txBody>
          <a:bodyPr/>
          <a:lstStyle/>
          <a:p>
            <a:pPr marL="0" indent="0">
              <a:buNone/>
            </a:pPr>
            <a:r>
              <a:rPr lang="en-IN" dirty="0"/>
              <a:t>surrounding </a:t>
            </a:r>
            <a:r>
              <a:rPr lang="en-US" dirty="0"/>
              <a:t>another surface </a:t>
            </a:r>
            <a:r>
              <a:rPr lang="en-US" i="1" dirty="0"/>
              <a:t>S</a:t>
            </a:r>
            <a:r>
              <a:rPr lang="en-US" dirty="0"/>
              <a:t>. The</a:t>
            </a:r>
            <a:endParaRPr lang="en-IN" dirty="0"/>
          </a:p>
        </p:txBody>
      </p:sp>
      <p:sp>
        <p:nvSpPr>
          <p:cNvPr id="10" name="Content Placeholder 9"/>
          <p:cNvSpPr>
            <a:spLocks noGrp="1"/>
          </p:cNvSpPr>
          <p:nvPr>
            <p:ph idx="14"/>
          </p:nvPr>
        </p:nvSpPr>
        <p:spPr>
          <a:xfrm>
            <a:off x="457200" y="5822576"/>
            <a:ext cx="7620000" cy="425824"/>
          </a:xfrm>
        </p:spPr>
        <p:txBody>
          <a:bodyPr/>
          <a:lstStyle/>
          <a:p>
            <a:pPr marL="0" indent="0">
              <a:buNone/>
            </a:pPr>
            <a:r>
              <a:rPr lang="en-US" dirty="0"/>
              <a:t>of the surfaces </a:t>
            </a:r>
            <a:r>
              <a:rPr lang="en-IN" dirty="0"/>
              <a:t>are removed for visualization.</a:t>
            </a:r>
          </a:p>
        </p:txBody>
      </p:sp>
    </p:spTree>
    <p:extLst>
      <p:ext uri="{BB962C8B-B14F-4D97-AF65-F5344CB8AC3E}">
        <p14:creationId xmlns:p14="http://schemas.microsoft.com/office/powerpoint/2010/main" val="12091014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Continuity Equation of Hydrodynamics</a:t>
            </a:r>
          </a:p>
        </p:txBody>
      </p:sp>
      <p:pic>
        <p:nvPicPr>
          <p:cNvPr id="8" name="Content Placeholder 7" descr="A slanted cylinder, with slant height = left parenthesis v delta t right parenthesis times n, is placed above a fluid surface S. The base is labeled, delta sigma. The vertical movement is labeled, n. The slant movement of fluid is labeled, v delta t."/>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243269" y="1895696"/>
            <a:ext cx="4657462" cy="2481156"/>
          </a:xfrm>
        </p:spPr>
      </p:pic>
      <p:sp>
        <p:nvSpPr>
          <p:cNvPr id="4" name="Content Placeholder 3"/>
          <p:cNvSpPr>
            <a:spLocks noGrp="1"/>
          </p:cNvSpPr>
          <p:nvPr>
            <p:ph idx="13"/>
          </p:nvPr>
        </p:nvSpPr>
        <p:spPr>
          <a:xfrm>
            <a:off x="457200" y="4695826"/>
            <a:ext cx="6762750" cy="457200"/>
          </a:xfrm>
        </p:spPr>
        <p:txBody>
          <a:bodyPr/>
          <a:lstStyle/>
          <a:p>
            <a:pPr marL="0" indent="0">
              <a:buNone/>
            </a:pPr>
            <a:r>
              <a:rPr lang="en-US" sz="2600" dirty="0"/>
              <a:t>The fluid that flows upward through the patch</a:t>
            </a:r>
          </a:p>
        </p:txBody>
      </p:sp>
      <p:graphicFrame>
        <p:nvGraphicFramePr>
          <p:cNvPr id="19" name="Object 18" descr="delta sigma">
            <a:extLst>
              <a:ext uri="{FF2B5EF4-FFF2-40B4-BE49-F238E27FC236}">
                <a16:creationId xmlns:a16="http://schemas.microsoft.com/office/drawing/2014/main" id="{19F0B21D-94F6-44DE-8590-45698760B1F8}"/>
              </a:ext>
            </a:extLst>
          </p:cNvPr>
          <p:cNvGraphicFramePr>
            <a:graphicFrameLocks noChangeAspect="1"/>
          </p:cNvGraphicFramePr>
          <p:nvPr>
            <p:extLst>
              <p:ext uri="{D42A27DB-BD31-4B8C-83A1-F6EECF244321}">
                <p14:modId xmlns:p14="http://schemas.microsoft.com/office/powerpoint/2010/main" val="1847104211"/>
              </p:ext>
            </p:extLst>
          </p:nvPr>
        </p:nvGraphicFramePr>
        <p:xfrm>
          <a:off x="7258050" y="4791076"/>
          <a:ext cx="449262" cy="266700"/>
        </p:xfrm>
        <a:graphic>
          <a:graphicData uri="http://schemas.openxmlformats.org/presentationml/2006/ole">
            <mc:AlternateContent xmlns:mc="http://schemas.openxmlformats.org/markup-compatibility/2006">
              <mc:Choice xmlns:v="urn:schemas-microsoft-com:vml" Requires="v">
                <p:oleObj spid="_x0000_s2041873" name="Equation" r:id="rId4" imgW="495000" imgH="291960" progId="Equation.DSMT4">
                  <p:embed/>
                </p:oleObj>
              </mc:Choice>
              <mc:Fallback>
                <p:oleObj name="Equation" r:id="rId4" imgW="495000" imgH="291960" progId="Equation.DSMT4">
                  <p:embed/>
                  <p:pic>
                    <p:nvPicPr>
                      <p:cNvPr id="19" name="Object 18" descr="delta sigma">
                        <a:extLst>
                          <a:ext uri="{FF2B5EF4-FFF2-40B4-BE49-F238E27FC236}">
                            <a16:creationId xmlns:a16="http://schemas.microsoft.com/office/drawing/2014/main" id="{19F0B21D-94F6-44DE-8590-45698760B1F8}"/>
                          </a:ext>
                        </a:extLst>
                      </p:cNvPr>
                      <p:cNvPicPr/>
                      <p:nvPr/>
                    </p:nvPicPr>
                    <p:blipFill>
                      <a:blip r:embed="rId5"/>
                      <a:stretch>
                        <a:fillRect/>
                      </a:stretch>
                    </p:blipFill>
                    <p:spPr>
                      <a:xfrm>
                        <a:off x="7258050" y="4791076"/>
                        <a:ext cx="449262" cy="266700"/>
                      </a:xfrm>
                      <a:prstGeom prst="rect">
                        <a:avLst/>
                      </a:prstGeom>
                    </p:spPr>
                  </p:pic>
                </p:oleObj>
              </mc:Fallback>
            </mc:AlternateContent>
          </a:graphicData>
        </a:graphic>
      </p:graphicFrame>
      <p:sp>
        <p:nvSpPr>
          <p:cNvPr id="6" name="Content Placeholder 5"/>
          <p:cNvSpPr>
            <a:spLocks noGrp="1"/>
          </p:cNvSpPr>
          <p:nvPr>
            <p:ph idx="14"/>
          </p:nvPr>
        </p:nvSpPr>
        <p:spPr>
          <a:xfrm>
            <a:off x="443753" y="5219701"/>
            <a:ext cx="2223247" cy="428625"/>
          </a:xfrm>
        </p:spPr>
        <p:txBody>
          <a:bodyPr/>
          <a:lstStyle/>
          <a:p>
            <a:pPr marL="0" indent="0">
              <a:buNone/>
            </a:pPr>
            <a:r>
              <a:rPr lang="en-US" sz="2600" dirty="0"/>
              <a:t>in a short time</a:t>
            </a:r>
          </a:p>
        </p:txBody>
      </p:sp>
      <p:graphicFrame>
        <p:nvGraphicFramePr>
          <p:cNvPr id="20" name="Object 19" descr="delta t">
            <a:extLst>
              <a:ext uri="{FF2B5EF4-FFF2-40B4-BE49-F238E27FC236}">
                <a16:creationId xmlns:a16="http://schemas.microsoft.com/office/drawing/2014/main" id="{44D526F2-910D-4EC5-991D-F55385148A6D}"/>
              </a:ext>
            </a:extLst>
          </p:cNvPr>
          <p:cNvGraphicFramePr>
            <a:graphicFrameLocks noChangeAspect="1"/>
          </p:cNvGraphicFramePr>
          <p:nvPr>
            <p:extLst>
              <p:ext uri="{D42A27DB-BD31-4B8C-83A1-F6EECF244321}">
                <p14:modId xmlns:p14="http://schemas.microsoft.com/office/powerpoint/2010/main" val="3096735983"/>
              </p:ext>
            </p:extLst>
          </p:nvPr>
        </p:nvGraphicFramePr>
        <p:xfrm>
          <a:off x="2740025" y="5287963"/>
          <a:ext cx="355600" cy="292100"/>
        </p:xfrm>
        <a:graphic>
          <a:graphicData uri="http://schemas.openxmlformats.org/presentationml/2006/ole">
            <mc:AlternateContent xmlns:mc="http://schemas.openxmlformats.org/markup-compatibility/2006">
              <mc:Choice xmlns:v="urn:schemas-microsoft-com:vml" Requires="v">
                <p:oleObj spid="_x0000_s2041874" name="Equation" r:id="rId6" imgW="355320" imgH="291960" progId="Equation.DSMT4">
                  <p:embed/>
                </p:oleObj>
              </mc:Choice>
              <mc:Fallback>
                <p:oleObj name="Equation" r:id="rId6" imgW="355320" imgH="291960" progId="Equation.DSMT4">
                  <p:embed/>
                  <p:pic>
                    <p:nvPicPr>
                      <p:cNvPr id="20" name="Object 19" descr="delta t">
                        <a:extLst>
                          <a:ext uri="{FF2B5EF4-FFF2-40B4-BE49-F238E27FC236}">
                            <a16:creationId xmlns:a16="http://schemas.microsoft.com/office/drawing/2014/main" id="{44D526F2-910D-4EC5-991D-F55385148A6D}"/>
                          </a:ext>
                        </a:extLst>
                      </p:cNvPr>
                      <p:cNvPicPr/>
                      <p:nvPr/>
                    </p:nvPicPr>
                    <p:blipFill>
                      <a:blip r:embed="rId7"/>
                      <a:stretch>
                        <a:fillRect/>
                      </a:stretch>
                    </p:blipFill>
                    <p:spPr>
                      <a:xfrm>
                        <a:off x="2740025" y="5287963"/>
                        <a:ext cx="355600" cy="2921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114A1E5-86D8-40F0-AE03-31D6F2752CCF}"/>
              </a:ext>
            </a:extLst>
          </p:cNvPr>
          <p:cNvSpPr>
            <a:spLocks noGrp="1"/>
          </p:cNvSpPr>
          <p:nvPr>
            <p:ph idx="15"/>
          </p:nvPr>
        </p:nvSpPr>
        <p:spPr>
          <a:xfrm>
            <a:off x="3225800" y="5219702"/>
            <a:ext cx="5518150" cy="457200"/>
          </a:xfrm>
        </p:spPr>
        <p:txBody>
          <a:bodyPr/>
          <a:lstStyle/>
          <a:p>
            <a:pPr marL="0" indent="0">
              <a:buNone/>
            </a:pPr>
            <a:r>
              <a:rPr lang="en-US" sz="2600" dirty="0"/>
              <a:t>fills a “cylinder” whose volume is</a:t>
            </a:r>
          </a:p>
        </p:txBody>
      </p:sp>
      <p:sp>
        <p:nvSpPr>
          <p:cNvPr id="10" name="Content Placeholder 9">
            <a:extLst>
              <a:ext uri="{FF2B5EF4-FFF2-40B4-BE49-F238E27FC236}">
                <a16:creationId xmlns:a16="http://schemas.microsoft.com/office/drawing/2014/main" id="{C075F451-DF7E-443E-8C4E-7F1DB1B5A47A}"/>
              </a:ext>
            </a:extLst>
          </p:cNvPr>
          <p:cNvSpPr>
            <a:spLocks noGrp="1"/>
          </p:cNvSpPr>
          <p:nvPr>
            <p:ph idx="16"/>
          </p:nvPr>
        </p:nvSpPr>
        <p:spPr>
          <a:xfrm>
            <a:off x="443753" y="5743575"/>
            <a:ext cx="2185147" cy="504825"/>
          </a:xfrm>
        </p:spPr>
        <p:txBody>
          <a:bodyPr/>
          <a:lstStyle/>
          <a:p>
            <a:pPr marL="0" indent="0">
              <a:buNone/>
            </a:pPr>
            <a:r>
              <a:rPr lang="en-US" sz="2600" dirty="0"/>
              <a:t>approximately</a:t>
            </a:r>
          </a:p>
        </p:txBody>
      </p:sp>
      <p:graphicFrame>
        <p:nvGraphicFramePr>
          <p:cNvPr id="9" name="Object 8" descr="base times height = v times n delta sigma delta t."/>
          <p:cNvGraphicFramePr>
            <a:graphicFrameLocks noChangeAspect="1"/>
          </p:cNvGraphicFramePr>
          <p:nvPr>
            <p:extLst>
              <p:ext uri="{D42A27DB-BD31-4B8C-83A1-F6EECF244321}">
                <p14:modId xmlns:p14="http://schemas.microsoft.com/office/powerpoint/2010/main" val="1876293177"/>
              </p:ext>
            </p:extLst>
          </p:nvPr>
        </p:nvGraphicFramePr>
        <p:xfrm>
          <a:off x="2667000" y="5811839"/>
          <a:ext cx="3556000" cy="381000"/>
        </p:xfrm>
        <a:graphic>
          <a:graphicData uri="http://schemas.openxmlformats.org/presentationml/2006/ole">
            <mc:AlternateContent xmlns:mc="http://schemas.openxmlformats.org/markup-compatibility/2006">
              <mc:Choice xmlns:v="urn:schemas-microsoft-com:vml" Requires="v">
                <p:oleObj spid="_x0000_s2041875" name="Equation" r:id="rId8" imgW="3555720" imgH="380880" progId="Equation.DSMT4">
                  <p:embed/>
                </p:oleObj>
              </mc:Choice>
              <mc:Fallback>
                <p:oleObj name="Equation" r:id="rId8" imgW="3555720" imgH="380880" progId="Equation.DSMT4">
                  <p:embed/>
                  <p:pic>
                    <p:nvPicPr>
                      <p:cNvPr id="9" name="Object 8" descr="base times height = v times n delta sigma delta t."/>
                      <p:cNvPicPr/>
                      <p:nvPr/>
                    </p:nvPicPr>
                    <p:blipFill>
                      <a:blip r:embed="rId9"/>
                      <a:stretch>
                        <a:fillRect/>
                      </a:stretch>
                    </p:blipFill>
                    <p:spPr>
                      <a:xfrm>
                        <a:off x="2667000" y="5811839"/>
                        <a:ext cx="3556000" cy="381000"/>
                      </a:xfrm>
                      <a:prstGeom prst="rect">
                        <a:avLst/>
                      </a:prstGeom>
                    </p:spPr>
                  </p:pic>
                </p:oleObj>
              </mc:Fallback>
            </mc:AlternateContent>
          </a:graphicData>
        </a:graphic>
      </p:graphicFrame>
    </p:spTree>
    <p:extLst>
      <p:ext uri="{BB962C8B-B14F-4D97-AF65-F5344CB8AC3E}">
        <p14:creationId xmlns:p14="http://schemas.microsoft.com/office/powerpoint/2010/main" val="58226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(6 of 14)</a:t>
            </a:r>
            <a:endParaRPr lang="en-IN" dirty="0"/>
          </a:p>
        </p:txBody>
      </p:sp>
      <p:sp>
        <p:nvSpPr>
          <p:cNvPr id="3" name="Content Placeholder 2"/>
          <p:cNvSpPr>
            <a:spLocks noGrp="1"/>
          </p:cNvSpPr>
          <p:nvPr>
            <p:ph idx="4294967295"/>
          </p:nvPr>
        </p:nvSpPr>
        <p:spPr>
          <a:xfrm>
            <a:off x="457200" y="1600200"/>
            <a:ext cx="8229600" cy="504022"/>
          </a:xfrm>
        </p:spPr>
        <p:txBody>
          <a:bodyPr/>
          <a:lstStyle/>
          <a:p>
            <a:pPr marL="0" indent="0">
              <a:buNone/>
            </a:pPr>
            <a:r>
              <a:rPr lang="en-IN" b="1" dirty="0"/>
              <a:t>3. </a:t>
            </a:r>
            <a:r>
              <a:rPr lang="en-IN" dirty="0"/>
              <a:t>For a surface </a:t>
            </a:r>
            <a:r>
              <a:rPr lang="en-IN" i="1" dirty="0"/>
              <a:t>S </a:t>
            </a:r>
            <a:r>
              <a:rPr lang="en-IN" dirty="0"/>
              <a:t>given </a:t>
            </a:r>
            <a:r>
              <a:rPr lang="en-IN" b="1" dirty="0"/>
              <a:t>explicitly </a:t>
            </a:r>
            <a:r>
              <a:rPr lang="en-IN" dirty="0"/>
              <a:t>as the graph of</a:t>
            </a:r>
          </a:p>
        </p:txBody>
      </p:sp>
      <p:graphicFrame>
        <p:nvGraphicFramePr>
          <p:cNvPr id="22" name="Object 21" descr="z = f of x and y,"/>
          <p:cNvGraphicFramePr>
            <a:graphicFrameLocks noChangeAspect="1"/>
          </p:cNvGraphicFramePr>
          <p:nvPr/>
        </p:nvGraphicFramePr>
        <p:xfrm>
          <a:off x="460828" y="2181148"/>
          <a:ext cx="1651000" cy="393700"/>
        </p:xfrm>
        <a:graphic>
          <a:graphicData uri="http://schemas.openxmlformats.org/presentationml/2006/ole">
            <mc:AlternateContent xmlns:mc="http://schemas.openxmlformats.org/markup-compatibility/2006">
              <mc:Choice xmlns:v="urn:schemas-microsoft-com:vml" Requires="v">
                <p:oleObj spid="_x0000_s1989644" name="Equation" r:id="rId3" imgW="1650960" imgH="393480" progId="Equation.DSMT4">
                  <p:embed/>
                </p:oleObj>
              </mc:Choice>
              <mc:Fallback>
                <p:oleObj name="Equation" r:id="rId3" imgW="1650960" imgH="393480" progId="Equation.DSMT4">
                  <p:embed/>
                  <p:pic>
                    <p:nvPicPr>
                      <p:cNvPr id="22" name="Object 21" descr="z = f of x and y,"/>
                      <p:cNvPicPr/>
                      <p:nvPr/>
                    </p:nvPicPr>
                    <p:blipFill>
                      <a:blip r:embed="rId4"/>
                      <a:stretch>
                        <a:fillRect/>
                      </a:stretch>
                    </p:blipFill>
                    <p:spPr>
                      <a:xfrm>
                        <a:off x="460828" y="2181148"/>
                        <a:ext cx="1651000" cy="393700"/>
                      </a:xfrm>
                      <a:prstGeom prst="rect">
                        <a:avLst/>
                      </a:prstGeom>
                    </p:spPr>
                  </p:pic>
                </p:oleObj>
              </mc:Fallback>
            </mc:AlternateContent>
          </a:graphicData>
        </a:graphic>
      </p:graphicFrame>
      <p:sp>
        <p:nvSpPr>
          <p:cNvPr id="24" name="Content Placeholder 23"/>
          <p:cNvSpPr>
            <a:spLocks noGrp="1"/>
          </p:cNvSpPr>
          <p:nvPr>
            <p:ph idx="4294967295"/>
          </p:nvPr>
        </p:nvSpPr>
        <p:spPr>
          <a:xfrm>
            <a:off x="2253342" y="2157692"/>
            <a:ext cx="6324600" cy="497373"/>
          </a:xfrm>
        </p:spPr>
        <p:txBody>
          <a:bodyPr/>
          <a:lstStyle/>
          <a:p>
            <a:pPr marL="0" indent="0">
              <a:buNone/>
            </a:pPr>
            <a:r>
              <a:rPr lang="en-IN" dirty="0"/>
              <a:t>where </a:t>
            </a:r>
            <a:r>
              <a:rPr lang="en-IN" i="1" dirty="0"/>
              <a:t>f </a:t>
            </a:r>
            <a:r>
              <a:rPr lang="en-IN" dirty="0"/>
              <a:t>is a continuously differentiable</a:t>
            </a:r>
          </a:p>
        </p:txBody>
      </p:sp>
      <p:sp>
        <p:nvSpPr>
          <p:cNvPr id="26" name="Content Placeholder 25"/>
          <p:cNvSpPr>
            <a:spLocks noGrp="1"/>
          </p:cNvSpPr>
          <p:nvPr>
            <p:ph idx="4294967295"/>
          </p:nvPr>
        </p:nvSpPr>
        <p:spPr>
          <a:xfrm>
            <a:off x="464457" y="2705590"/>
            <a:ext cx="8298543" cy="1377077"/>
          </a:xfrm>
        </p:spPr>
        <p:txBody>
          <a:bodyPr/>
          <a:lstStyle/>
          <a:p>
            <a:pPr marL="0" indent="0">
              <a:buNone/>
            </a:pPr>
            <a:r>
              <a:rPr lang="en-IN" dirty="0"/>
              <a:t>function over a region </a:t>
            </a:r>
            <a:r>
              <a:rPr lang="en-IN" i="1" dirty="0"/>
              <a:t>R </a:t>
            </a:r>
            <a:r>
              <a:rPr lang="en-IN" dirty="0"/>
              <a:t>in the </a:t>
            </a:r>
            <a:r>
              <a:rPr lang="en-IN" i="1" dirty="0"/>
              <a:t>x</a:t>
            </a:r>
            <a:r>
              <a:rPr lang="en-IN" sz="100" i="1" dirty="0"/>
              <a:t> </a:t>
            </a:r>
            <a:r>
              <a:rPr lang="en-IN" i="1" dirty="0"/>
              <a:t>y</a:t>
            </a:r>
            <a:r>
              <a:rPr lang="en-IN" dirty="0"/>
              <a:t>-plane, the surface integral of the continuous function </a:t>
            </a:r>
            <a:r>
              <a:rPr lang="en-IN" i="1" dirty="0"/>
              <a:t>G </a:t>
            </a:r>
            <a:r>
              <a:rPr lang="en-IN" dirty="0"/>
              <a:t>over </a:t>
            </a:r>
            <a:r>
              <a:rPr lang="en-IN" i="1" dirty="0"/>
              <a:t>S </a:t>
            </a:r>
            <a:r>
              <a:rPr lang="en-IN" dirty="0"/>
              <a:t>is given by the double integral over </a:t>
            </a:r>
            <a:r>
              <a:rPr lang="en-IN" i="1" dirty="0"/>
              <a:t>R</a:t>
            </a:r>
            <a:r>
              <a:rPr lang="en-IN" dirty="0"/>
              <a:t>,</a:t>
            </a:r>
          </a:p>
        </p:txBody>
      </p:sp>
      <p:graphicFrame>
        <p:nvGraphicFramePr>
          <p:cNvPr id="27" name="Object 26" descr="double integral of start expression G of x, y, and z d sigma end expression over surface S = double integral of start expression G of x, y, and f of x and y right parenthesis square root of start expression f sub x, squared + f sub y, squared + 1 end expression d x d y end expression for region R.">
            <a:extLst>
              <a:ext uri="{FF2B5EF4-FFF2-40B4-BE49-F238E27FC236}">
                <a16:creationId xmlns:a16="http://schemas.microsoft.com/office/drawing/2014/main" id="{8A068E8F-55F7-4F62-A03D-0DB974F5A6CF}"/>
              </a:ext>
            </a:extLst>
          </p:cNvPr>
          <p:cNvGraphicFramePr>
            <a:graphicFrameLocks noChangeAspect="1"/>
          </p:cNvGraphicFramePr>
          <p:nvPr/>
        </p:nvGraphicFramePr>
        <p:xfrm>
          <a:off x="734052" y="4343400"/>
          <a:ext cx="7675896" cy="769959"/>
        </p:xfrm>
        <a:graphic>
          <a:graphicData uri="http://schemas.openxmlformats.org/presentationml/2006/ole">
            <mc:AlternateContent xmlns:mc="http://schemas.openxmlformats.org/markup-compatibility/2006">
              <mc:Choice xmlns:v="urn:schemas-microsoft-com:vml" Requires="v">
                <p:oleObj spid="_x0000_s1989645" name="Equation" r:id="rId5" imgW="8229600" imgH="825480" progId="Equation.DSMT4">
                  <p:embed/>
                </p:oleObj>
              </mc:Choice>
              <mc:Fallback>
                <p:oleObj name="Equation" r:id="rId5" imgW="8229600" imgH="825480" progId="Equation.DSMT4">
                  <p:embed/>
                  <p:pic>
                    <p:nvPicPr>
                      <p:cNvPr id="27" name="Object 26" descr="double integral of start expression G of x, y, and z d sigma end expression over surface S = double integral of start expression G of x, y, and f of x and y right parenthesis square root of start expression f sub x, squared + f sub y, squared + 1 end expression d x d y end expression for region R.">
                        <a:extLst>
                          <a:ext uri="{FF2B5EF4-FFF2-40B4-BE49-F238E27FC236}">
                            <a16:creationId xmlns:a16="http://schemas.microsoft.com/office/drawing/2014/main" id="{8A068E8F-55F7-4F62-A03D-0DB974F5A6CF}"/>
                          </a:ext>
                        </a:extLst>
                      </p:cNvPr>
                      <p:cNvPicPr/>
                      <p:nvPr/>
                    </p:nvPicPr>
                    <p:blipFill>
                      <a:blip r:embed="rId6"/>
                      <a:stretch>
                        <a:fillRect/>
                      </a:stretch>
                    </p:blipFill>
                    <p:spPr>
                      <a:xfrm>
                        <a:off x="734052" y="4343400"/>
                        <a:ext cx="7675896" cy="769959"/>
                      </a:xfrm>
                      <a:prstGeom prst="rect">
                        <a:avLst/>
                      </a:prstGeom>
                    </p:spPr>
                  </p:pic>
                </p:oleObj>
              </mc:Fallback>
            </mc:AlternateContent>
          </a:graphicData>
        </a:graphic>
      </p:graphicFrame>
    </p:spTree>
    <p:extLst>
      <p:ext uri="{BB962C8B-B14F-4D97-AF65-F5344CB8AC3E}">
        <p14:creationId xmlns:p14="http://schemas.microsoft.com/office/powerpoint/2010/main" val="9889024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Unifying the Integral Theorems </a:t>
            </a:r>
            <a:r>
              <a:rPr lang="en-IN" sz="2000" b="0" dirty="0"/>
              <a:t>(1 of 3)</a:t>
            </a:r>
          </a:p>
        </p:txBody>
      </p:sp>
      <p:sp>
        <p:nvSpPr>
          <p:cNvPr id="3" name="Content Placeholder 2"/>
          <p:cNvSpPr>
            <a:spLocks noGrp="1"/>
          </p:cNvSpPr>
          <p:nvPr>
            <p:ph idx="4294967295"/>
          </p:nvPr>
        </p:nvSpPr>
        <p:spPr>
          <a:xfrm>
            <a:off x="457200" y="1600200"/>
            <a:ext cx="8382000" cy="914399"/>
          </a:xfrm>
        </p:spPr>
        <p:txBody>
          <a:bodyPr/>
          <a:lstStyle/>
          <a:p>
            <a:pPr marL="0" indent="0">
              <a:buNone/>
            </a:pPr>
            <a:r>
              <a:rPr lang="en-US" b="1" dirty="0"/>
              <a:t>Green’s Theorem and Its Generalization to Three Dimensions</a:t>
            </a:r>
            <a:endParaRPr lang="en-IN" b="1" dirty="0"/>
          </a:p>
        </p:txBody>
      </p:sp>
      <p:sp>
        <p:nvSpPr>
          <p:cNvPr id="4" name="Content Placeholder 3"/>
          <p:cNvSpPr>
            <a:spLocks noGrp="1"/>
          </p:cNvSpPr>
          <p:nvPr>
            <p:ph idx="4294967295"/>
          </p:nvPr>
        </p:nvSpPr>
        <p:spPr>
          <a:xfrm>
            <a:off x="468086" y="2667000"/>
            <a:ext cx="6618514" cy="533400"/>
          </a:xfrm>
        </p:spPr>
        <p:txBody>
          <a:bodyPr/>
          <a:lstStyle/>
          <a:p>
            <a:pPr marL="0" indent="0">
              <a:buNone/>
            </a:pPr>
            <a:r>
              <a:rPr lang="en-US" b="1" dirty="0"/>
              <a:t>Tangential form of Green’s Theorem:</a:t>
            </a:r>
            <a:endParaRPr lang="en-IN" b="1" kern="0" dirty="0"/>
          </a:p>
        </p:txBody>
      </p:sp>
      <p:graphicFrame>
        <p:nvGraphicFramePr>
          <p:cNvPr id="9" name="Object 8" descr="integral of start expression F times T d s end expression for N across curve C = double integral of start expression left parenthesis nabla times F right parenthesis times k d A end expression over region R">
            <a:extLst>
              <a:ext uri="{FF2B5EF4-FFF2-40B4-BE49-F238E27FC236}">
                <a16:creationId xmlns:a16="http://schemas.microsoft.com/office/drawing/2014/main" id="{A2602C4E-E9DE-4B63-870D-D624B1DC6AAA}"/>
              </a:ext>
            </a:extLst>
          </p:cNvPr>
          <p:cNvGraphicFramePr>
            <a:graphicFrameLocks noChangeAspect="1"/>
          </p:cNvGraphicFramePr>
          <p:nvPr/>
        </p:nvGraphicFramePr>
        <p:xfrm>
          <a:off x="2736850" y="3352801"/>
          <a:ext cx="3898900" cy="800100"/>
        </p:xfrm>
        <a:graphic>
          <a:graphicData uri="http://schemas.openxmlformats.org/presentationml/2006/ole">
            <mc:AlternateContent xmlns:mc="http://schemas.openxmlformats.org/markup-compatibility/2006">
              <mc:Choice xmlns:v="urn:schemas-microsoft-com:vml" Requires="v">
                <p:oleObj spid="_x0000_s2042892" name="Equation" r:id="rId3" imgW="3898800" imgH="799920" progId="Equation.DSMT4">
                  <p:embed/>
                </p:oleObj>
              </mc:Choice>
              <mc:Fallback>
                <p:oleObj name="Equation" r:id="rId3" imgW="3898800" imgH="799920" progId="Equation.DSMT4">
                  <p:embed/>
                  <p:pic>
                    <p:nvPicPr>
                      <p:cNvPr id="9" name="Object 8" descr="integral of start expression F times T d s end expression for N across curve C = double integral of start expression left parenthesis nabla times F right parenthesis times k d A end expression over region R">
                        <a:extLst>
                          <a:ext uri="{FF2B5EF4-FFF2-40B4-BE49-F238E27FC236}">
                            <a16:creationId xmlns:a16="http://schemas.microsoft.com/office/drawing/2014/main" id="{A2602C4E-E9DE-4B63-870D-D624B1DC6AAA}"/>
                          </a:ext>
                        </a:extLst>
                      </p:cNvPr>
                      <p:cNvPicPr/>
                      <p:nvPr/>
                    </p:nvPicPr>
                    <p:blipFill>
                      <a:blip r:embed="rId4"/>
                      <a:stretch>
                        <a:fillRect/>
                      </a:stretch>
                    </p:blipFill>
                    <p:spPr>
                      <a:xfrm>
                        <a:off x="2736850" y="3352801"/>
                        <a:ext cx="3898900" cy="800100"/>
                      </a:xfrm>
                      <a:prstGeom prst="rect">
                        <a:avLst/>
                      </a:prstGeom>
                    </p:spPr>
                  </p:pic>
                </p:oleObj>
              </mc:Fallback>
            </mc:AlternateContent>
          </a:graphicData>
        </a:graphic>
      </p:graphicFrame>
      <p:sp>
        <p:nvSpPr>
          <p:cNvPr id="6" name="Content Placeholder 5"/>
          <p:cNvSpPr>
            <a:spLocks noGrp="1"/>
          </p:cNvSpPr>
          <p:nvPr>
            <p:ph idx="4294967295"/>
          </p:nvPr>
        </p:nvSpPr>
        <p:spPr>
          <a:xfrm>
            <a:off x="468086" y="4305302"/>
            <a:ext cx="3722914" cy="571498"/>
          </a:xfrm>
        </p:spPr>
        <p:txBody>
          <a:bodyPr/>
          <a:lstStyle/>
          <a:p>
            <a:pPr marL="0" indent="0">
              <a:buNone/>
            </a:pPr>
            <a:r>
              <a:rPr lang="en-US" b="1" dirty="0"/>
              <a:t>Stokes’ Theorem:</a:t>
            </a:r>
            <a:endParaRPr lang="en-IN" b="1" kern="0" dirty="0"/>
          </a:p>
        </p:txBody>
      </p:sp>
      <p:graphicFrame>
        <p:nvGraphicFramePr>
          <p:cNvPr id="11" name="Object 10" descr="integral of start expression F times T d s end expression for N across curve C = double integral of start expression left parenthesis nabla times F right parenthesis times n d sigma end expression over surface S">
            <a:extLst>
              <a:ext uri="{FF2B5EF4-FFF2-40B4-BE49-F238E27FC236}">
                <a16:creationId xmlns:a16="http://schemas.microsoft.com/office/drawing/2014/main" id="{3E694EB1-BD30-483E-AC10-3F17996DE507}"/>
              </a:ext>
            </a:extLst>
          </p:cNvPr>
          <p:cNvGraphicFramePr>
            <a:graphicFrameLocks noChangeAspect="1"/>
          </p:cNvGraphicFramePr>
          <p:nvPr/>
        </p:nvGraphicFramePr>
        <p:xfrm>
          <a:off x="2819400" y="5029201"/>
          <a:ext cx="3937000" cy="800100"/>
        </p:xfrm>
        <a:graphic>
          <a:graphicData uri="http://schemas.openxmlformats.org/presentationml/2006/ole">
            <mc:AlternateContent xmlns:mc="http://schemas.openxmlformats.org/markup-compatibility/2006">
              <mc:Choice xmlns:v="urn:schemas-microsoft-com:vml" Requires="v">
                <p:oleObj spid="_x0000_s2042893" name="Equation" r:id="rId5" imgW="3936960" imgH="799920" progId="Equation.DSMT4">
                  <p:embed/>
                </p:oleObj>
              </mc:Choice>
              <mc:Fallback>
                <p:oleObj name="Equation" r:id="rId5" imgW="3936960" imgH="799920" progId="Equation.DSMT4">
                  <p:embed/>
                  <p:pic>
                    <p:nvPicPr>
                      <p:cNvPr id="11" name="Object 10" descr="integral of start expression F times T d s end expression for N across curve C = double integral of start expression left parenthesis nabla times F right parenthesis times n d sigma end expression over surface S">
                        <a:extLst>
                          <a:ext uri="{FF2B5EF4-FFF2-40B4-BE49-F238E27FC236}">
                            <a16:creationId xmlns:a16="http://schemas.microsoft.com/office/drawing/2014/main" id="{3E694EB1-BD30-483E-AC10-3F17996DE507}"/>
                          </a:ext>
                        </a:extLst>
                      </p:cNvPr>
                      <p:cNvPicPr/>
                      <p:nvPr/>
                    </p:nvPicPr>
                    <p:blipFill>
                      <a:blip r:embed="rId6"/>
                      <a:stretch>
                        <a:fillRect/>
                      </a:stretch>
                    </p:blipFill>
                    <p:spPr>
                      <a:xfrm>
                        <a:off x="2819400" y="5029201"/>
                        <a:ext cx="3937000" cy="800100"/>
                      </a:xfrm>
                      <a:prstGeom prst="rect">
                        <a:avLst/>
                      </a:prstGeom>
                    </p:spPr>
                  </p:pic>
                </p:oleObj>
              </mc:Fallback>
            </mc:AlternateContent>
          </a:graphicData>
        </a:graphic>
      </p:graphicFrame>
    </p:spTree>
    <p:extLst>
      <p:ext uri="{BB962C8B-B14F-4D97-AF65-F5344CB8AC3E}">
        <p14:creationId xmlns:p14="http://schemas.microsoft.com/office/powerpoint/2010/main" val="32699223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Unifying the Integral Theorems </a:t>
            </a:r>
            <a:r>
              <a:rPr lang="en-IN" sz="2000" b="0" dirty="0"/>
              <a:t>(2 of 3)</a:t>
            </a:r>
            <a:endParaRPr lang="en-IN" dirty="0"/>
          </a:p>
        </p:txBody>
      </p:sp>
      <p:sp>
        <p:nvSpPr>
          <p:cNvPr id="3" name="Content Placeholder 2"/>
          <p:cNvSpPr>
            <a:spLocks noGrp="1"/>
          </p:cNvSpPr>
          <p:nvPr>
            <p:ph idx="4294967295"/>
          </p:nvPr>
        </p:nvSpPr>
        <p:spPr>
          <a:xfrm>
            <a:off x="457200" y="1600201"/>
            <a:ext cx="6019800" cy="533400"/>
          </a:xfrm>
        </p:spPr>
        <p:txBody>
          <a:bodyPr/>
          <a:lstStyle/>
          <a:p>
            <a:pPr marL="0" indent="0">
              <a:buNone/>
            </a:pPr>
            <a:r>
              <a:rPr lang="en-US" b="1" dirty="0"/>
              <a:t>Normal form of Green’s Theorem:</a:t>
            </a:r>
            <a:endParaRPr lang="en-IN" b="1" dirty="0"/>
          </a:p>
        </p:txBody>
      </p:sp>
      <p:graphicFrame>
        <p:nvGraphicFramePr>
          <p:cNvPr id="5" name="Object 4" descr="integral of start expression F times T d s end expression for N across curve C = double integral of start expression nabla times F d A end expression over region R">
            <a:extLst>
              <a:ext uri="{FF2B5EF4-FFF2-40B4-BE49-F238E27FC236}">
                <a16:creationId xmlns:a16="http://schemas.microsoft.com/office/drawing/2014/main" id="{A2602C4E-E9DE-4B63-870D-D624B1DC6AAA}"/>
              </a:ext>
            </a:extLst>
          </p:cNvPr>
          <p:cNvGraphicFramePr>
            <a:graphicFrameLocks noChangeAspect="1"/>
          </p:cNvGraphicFramePr>
          <p:nvPr/>
        </p:nvGraphicFramePr>
        <p:xfrm>
          <a:off x="3124200" y="2421150"/>
          <a:ext cx="3086100" cy="800100"/>
        </p:xfrm>
        <a:graphic>
          <a:graphicData uri="http://schemas.openxmlformats.org/presentationml/2006/ole">
            <mc:AlternateContent xmlns:mc="http://schemas.openxmlformats.org/markup-compatibility/2006">
              <mc:Choice xmlns:v="urn:schemas-microsoft-com:vml" Requires="v">
                <p:oleObj spid="_x0000_s2043916" name="Equation" r:id="rId3" imgW="3085920" imgH="799920" progId="Equation.DSMT4">
                  <p:embed/>
                </p:oleObj>
              </mc:Choice>
              <mc:Fallback>
                <p:oleObj name="Equation" r:id="rId3" imgW="3085920" imgH="799920" progId="Equation.DSMT4">
                  <p:embed/>
                  <p:pic>
                    <p:nvPicPr>
                      <p:cNvPr id="5" name="Object 4" descr="integral of start expression F times T d s end expression for N across curve C = double integral of start expression nabla times F d A end expression over region R">
                        <a:extLst>
                          <a:ext uri="{FF2B5EF4-FFF2-40B4-BE49-F238E27FC236}">
                            <a16:creationId xmlns:a16="http://schemas.microsoft.com/office/drawing/2014/main" id="{A2602C4E-E9DE-4B63-870D-D624B1DC6AAA}"/>
                          </a:ext>
                        </a:extLst>
                      </p:cNvPr>
                      <p:cNvPicPr/>
                      <p:nvPr/>
                    </p:nvPicPr>
                    <p:blipFill>
                      <a:blip r:embed="rId4"/>
                      <a:stretch>
                        <a:fillRect/>
                      </a:stretch>
                    </p:blipFill>
                    <p:spPr>
                      <a:xfrm>
                        <a:off x="3124200" y="2421150"/>
                        <a:ext cx="3086100" cy="800100"/>
                      </a:xfrm>
                      <a:prstGeom prst="rect">
                        <a:avLst/>
                      </a:prstGeom>
                    </p:spPr>
                  </p:pic>
                </p:oleObj>
              </mc:Fallback>
            </mc:AlternateContent>
          </a:graphicData>
        </a:graphic>
      </p:graphicFrame>
      <p:sp>
        <p:nvSpPr>
          <p:cNvPr id="7" name="Content Placeholder 6"/>
          <p:cNvSpPr>
            <a:spLocks noGrp="1"/>
          </p:cNvSpPr>
          <p:nvPr>
            <p:ph idx="4294967295"/>
          </p:nvPr>
        </p:nvSpPr>
        <p:spPr>
          <a:xfrm>
            <a:off x="457200" y="3457996"/>
            <a:ext cx="4191000" cy="529801"/>
          </a:xfrm>
        </p:spPr>
        <p:txBody>
          <a:bodyPr/>
          <a:lstStyle/>
          <a:p>
            <a:pPr marL="0" indent="0">
              <a:buNone/>
            </a:pPr>
            <a:r>
              <a:rPr lang="en-US" b="1" dirty="0"/>
              <a:t>Divergence Theorem:</a:t>
            </a:r>
            <a:endParaRPr lang="en-IN" b="1" kern="0" dirty="0"/>
          </a:p>
        </p:txBody>
      </p:sp>
      <p:graphicFrame>
        <p:nvGraphicFramePr>
          <p:cNvPr id="8" name="Object 7" descr="double integral of start expression F times n d sigma end expression, for curve S = triple integral of nabla times F d V end expression for D">
            <a:extLst>
              <a:ext uri="{FF2B5EF4-FFF2-40B4-BE49-F238E27FC236}">
                <a16:creationId xmlns:a16="http://schemas.microsoft.com/office/drawing/2014/main" id="{3E694EB1-BD30-483E-AC10-3F17996DE507}"/>
              </a:ext>
            </a:extLst>
          </p:cNvPr>
          <p:cNvGraphicFramePr>
            <a:graphicFrameLocks noChangeAspect="1"/>
          </p:cNvGraphicFramePr>
          <p:nvPr/>
        </p:nvGraphicFramePr>
        <p:xfrm>
          <a:off x="3054350" y="4220028"/>
          <a:ext cx="3505200" cy="800100"/>
        </p:xfrm>
        <a:graphic>
          <a:graphicData uri="http://schemas.openxmlformats.org/presentationml/2006/ole">
            <mc:AlternateContent xmlns:mc="http://schemas.openxmlformats.org/markup-compatibility/2006">
              <mc:Choice xmlns:v="urn:schemas-microsoft-com:vml" Requires="v">
                <p:oleObj spid="_x0000_s2043917" name="Equation" r:id="rId5" imgW="3504960" imgH="799920" progId="Equation.DSMT4">
                  <p:embed/>
                </p:oleObj>
              </mc:Choice>
              <mc:Fallback>
                <p:oleObj name="Equation" r:id="rId5" imgW="3504960" imgH="799920" progId="Equation.DSMT4">
                  <p:embed/>
                  <p:pic>
                    <p:nvPicPr>
                      <p:cNvPr id="8" name="Object 7" descr="double integral of start expression F times n d sigma end expression, for curve S = triple integral of nabla times F d V end expression for D">
                        <a:extLst>
                          <a:ext uri="{FF2B5EF4-FFF2-40B4-BE49-F238E27FC236}">
                            <a16:creationId xmlns:a16="http://schemas.microsoft.com/office/drawing/2014/main" id="{3E694EB1-BD30-483E-AC10-3F17996DE507}"/>
                          </a:ext>
                        </a:extLst>
                      </p:cNvPr>
                      <p:cNvPicPr/>
                      <p:nvPr/>
                    </p:nvPicPr>
                    <p:blipFill>
                      <a:blip r:embed="rId6"/>
                      <a:stretch>
                        <a:fillRect/>
                      </a:stretch>
                    </p:blipFill>
                    <p:spPr>
                      <a:xfrm>
                        <a:off x="3054350" y="4220028"/>
                        <a:ext cx="3505200" cy="800100"/>
                      </a:xfrm>
                      <a:prstGeom prst="rect">
                        <a:avLst/>
                      </a:prstGeom>
                    </p:spPr>
                  </p:pic>
                </p:oleObj>
              </mc:Fallback>
            </mc:AlternateContent>
          </a:graphicData>
        </a:graphic>
      </p:graphicFrame>
    </p:spTree>
    <p:extLst>
      <p:ext uri="{BB962C8B-B14F-4D97-AF65-F5344CB8AC3E}">
        <p14:creationId xmlns:p14="http://schemas.microsoft.com/office/powerpoint/2010/main" val="12102746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Unifying the Integral Theorems </a:t>
            </a:r>
            <a:r>
              <a:rPr lang="en-IN" sz="2000" b="0" dirty="0"/>
              <a:t>(3 of 3)</a:t>
            </a:r>
            <a:endParaRPr lang="en-IN" dirty="0"/>
          </a:p>
        </p:txBody>
      </p:sp>
      <p:sp>
        <p:nvSpPr>
          <p:cNvPr id="3" name="Content Placeholder 2"/>
          <p:cNvSpPr>
            <a:spLocks noGrp="1"/>
          </p:cNvSpPr>
          <p:nvPr>
            <p:ph idx="4294967295"/>
          </p:nvPr>
        </p:nvSpPr>
        <p:spPr>
          <a:xfrm>
            <a:off x="457200" y="1600200"/>
            <a:ext cx="8229600" cy="2971799"/>
          </a:xfrm>
        </p:spPr>
        <p:txBody>
          <a:bodyPr/>
          <a:lstStyle/>
          <a:p>
            <a:pPr marL="0" indent="0">
              <a:buNone/>
            </a:pPr>
            <a:r>
              <a:rPr lang="en-IN" b="1" dirty="0"/>
              <a:t>A Unifying Fundamental Theorem of Vector Integral Calculus</a:t>
            </a:r>
          </a:p>
          <a:p>
            <a:pPr marL="0" indent="0">
              <a:buNone/>
            </a:pPr>
            <a:r>
              <a:rPr lang="en-US" dirty="0"/>
              <a:t>The integral of a differential operator acting on a field over a region equals the sum of the field components appropriate to the operator over the boundary of the region.</a:t>
            </a:r>
          </a:p>
        </p:txBody>
      </p:sp>
    </p:spTree>
    <p:extLst>
      <p:ext uri="{BB962C8B-B14F-4D97-AF65-F5344CB8AC3E}">
        <p14:creationId xmlns:p14="http://schemas.microsoft.com/office/powerpoint/2010/main" val="3956439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a:xfrm>
            <a:off x="457200" y="215371"/>
            <a:ext cx="8229600" cy="1097279"/>
          </a:xfrm>
        </p:spPr>
        <p:txBody>
          <a:bodyPr tIns="91425">
            <a:noAutofit/>
          </a:bodyPr>
          <a:lstStyle/>
          <a:p>
            <a:r>
              <a:rPr lang="en-US" dirty="0">
                <a:cs typeface="Times New Roman" panose="02020603050405020304" pitchFamily="18" charset="0"/>
              </a:rPr>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sz="1600" b="1" dirty="0">
                <a:latin typeface="+mn-lt"/>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823128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Surface Integrals </a:t>
            </a:r>
            <a:r>
              <a:rPr lang="en-IN" sz="2000" b="0" dirty="0"/>
              <a:t>(7 of 14)</a:t>
            </a:r>
            <a:endParaRPr lang="en-IN" dirty="0"/>
          </a:p>
        </p:txBody>
      </p:sp>
      <p:sp>
        <p:nvSpPr>
          <p:cNvPr id="3" name="Content Placeholder 2"/>
          <p:cNvSpPr>
            <a:spLocks noGrp="1"/>
          </p:cNvSpPr>
          <p:nvPr>
            <p:ph idx="4294967295"/>
          </p:nvPr>
        </p:nvSpPr>
        <p:spPr>
          <a:xfrm>
            <a:off x="457200" y="1600200"/>
            <a:ext cx="3276600" cy="470971"/>
          </a:xfrm>
        </p:spPr>
        <p:txBody>
          <a:bodyPr/>
          <a:lstStyle/>
          <a:p>
            <a:pPr marL="0" indent="0">
              <a:buNone/>
            </a:pPr>
            <a:r>
              <a:rPr lang="en-IN" b="1" dirty="0"/>
              <a:t>Example:</a:t>
            </a:r>
            <a:r>
              <a:rPr lang="en-IN" dirty="0"/>
              <a:t> Integrate</a:t>
            </a:r>
          </a:p>
        </p:txBody>
      </p:sp>
      <p:graphicFrame>
        <p:nvGraphicFramePr>
          <p:cNvPr id="22" name="Object 21" descr="G of x, y, and z = x squared">
            <a:extLst>
              <a:ext uri="{FF2B5EF4-FFF2-40B4-BE49-F238E27FC236}">
                <a16:creationId xmlns:a16="http://schemas.microsoft.com/office/drawing/2014/main" id="{7BA9440A-D90E-4509-B8B0-7D8991DCDEB1}"/>
              </a:ext>
            </a:extLst>
          </p:cNvPr>
          <p:cNvGraphicFramePr>
            <a:graphicFrameLocks noChangeAspect="1"/>
          </p:cNvGraphicFramePr>
          <p:nvPr/>
        </p:nvGraphicFramePr>
        <p:xfrm>
          <a:off x="3817257" y="1607456"/>
          <a:ext cx="2137624" cy="477822"/>
        </p:xfrm>
        <a:graphic>
          <a:graphicData uri="http://schemas.openxmlformats.org/presentationml/2006/ole">
            <mc:AlternateContent xmlns:mc="http://schemas.openxmlformats.org/markup-compatibility/2006">
              <mc:Choice xmlns:v="urn:schemas-microsoft-com:vml" Requires="v">
                <p:oleObj spid="_x0000_s1990688" name="Equation" r:id="rId3" imgW="2158920" imgH="482400" progId="Equation.DSMT4">
                  <p:embed/>
                </p:oleObj>
              </mc:Choice>
              <mc:Fallback>
                <p:oleObj name="Equation" r:id="rId3" imgW="2158920" imgH="482400" progId="Equation.DSMT4">
                  <p:embed/>
                  <p:pic>
                    <p:nvPicPr>
                      <p:cNvPr id="22" name="Object 21" descr="G of x, y, and z = x squared">
                        <a:extLst>
                          <a:ext uri="{FF2B5EF4-FFF2-40B4-BE49-F238E27FC236}">
                            <a16:creationId xmlns:a16="http://schemas.microsoft.com/office/drawing/2014/main" id="{7BA9440A-D90E-4509-B8B0-7D8991DCDEB1}"/>
                          </a:ext>
                        </a:extLst>
                      </p:cNvPr>
                      <p:cNvPicPr/>
                      <p:nvPr/>
                    </p:nvPicPr>
                    <p:blipFill>
                      <a:blip r:embed="rId4"/>
                      <a:stretch>
                        <a:fillRect/>
                      </a:stretch>
                    </p:blipFill>
                    <p:spPr>
                      <a:xfrm>
                        <a:off x="3817257" y="1607456"/>
                        <a:ext cx="2137624" cy="477822"/>
                      </a:xfrm>
                      <a:prstGeom prst="rect">
                        <a:avLst/>
                      </a:prstGeom>
                    </p:spPr>
                  </p:pic>
                </p:oleObj>
              </mc:Fallback>
            </mc:AlternateContent>
          </a:graphicData>
        </a:graphic>
      </p:graphicFrame>
      <p:sp>
        <p:nvSpPr>
          <p:cNvPr id="24" name="Content Placeholder 23"/>
          <p:cNvSpPr>
            <a:spLocks noGrp="1"/>
          </p:cNvSpPr>
          <p:nvPr>
            <p:ph idx="4294967295"/>
          </p:nvPr>
        </p:nvSpPr>
        <p:spPr>
          <a:xfrm>
            <a:off x="6060109" y="1640112"/>
            <a:ext cx="2340429" cy="497159"/>
          </a:xfrm>
        </p:spPr>
        <p:txBody>
          <a:bodyPr/>
          <a:lstStyle/>
          <a:p>
            <a:pPr marL="0" indent="0">
              <a:buNone/>
            </a:pPr>
            <a:r>
              <a:rPr lang="en-IN" dirty="0"/>
              <a:t>over the cone</a:t>
            </a:r>
          </a:p>
        </p:txBody>
      </p:sp>
      <p:graphicFrame>
        <p:nvGraphicFramePr>
          <p:cNvPr id="25" name="Object 24" descr="z = square root of start expression x squared + y squared end expression, 0 is less than or equal to z and z is less than or equal to 1.">
            <a:extLst>
              <a:ext uri="{FF2B5EF4-FFF2-40B4-BE49-F238E27FC236}">
                <a16:creationId xmlns:a16="http://schemas.microsoft.com/office/drawing/2014/main" id="{A251C058-E67C-49A0-833F-82E1CAE5E159}"/>
              </a:ext>
            </a:extLst>
          </p:cNvPr>
          <p:cNvGraphicFramePr>
            <a:graphicFrameLocks noChangeAspect="1"/>
          </p:cNvGraphicFramePr>
          <p:nvPr/>
        </p:nvGraphicFramePr>
        <p:xfrm>
          <a:off x="477157" y="2201391"/>
          <a:ext cx="2867867" cy="479838"/>
        </p:xfrm>
        <a:graphic>
          <a:graphicData uri="http://schemas.openxmlformats.org/presentationml/2006/ole">
            <mc:AlternateContent xmlns:mc="http://schemas.openxmlformats.org/markup-compatibility/2006">
              <mc:Choice xmlns:v="urn:schemas-microsoft-com:vml" Requires="v">
                <p:oleObj spid="_x0000_s1990689" name="Equation" r:id="rId5" imgW="3263760" imgH="545760" progId="Equation.DSMT4">
                  <p:embed/>
                </p:oleObj>
              </mc:Choice>
              <mc:Fallback>
                <p:oleObj name="Equation" r:id="rId5" imgW="3263760" imgH="545760" progId="Equation.DSMT4">
                  <p:embed/>
                  <p:pic>
                    <p:nvPicPr>
                      <p:cNvPr id="25" name="Object 24" descr="z = square root of start expression x squared + y squared end expression, 0 is less than or equal to z and z is less than or equal to 1.">
                        <a:extLst>
                          <a:ext uri="{FF2B5EF4-FFF2-40B4-BE49-F238E27FC236}">
                            <a16:creationId xmlns:a16="http://schemas.microsoft.com/office/drawing/2014/main" id="{A251C058-E67C-49A0-833F-82E1CAE5E159}"/>
                          </a:ext>
                        </a:extLst>
                      </p:cNvPr>
                      <p:cNvPicPr/>
                      <p:nvPr/>
                    </p:nvPicPr>
                    <p:blipFill>
                      <a:blip r:embed="rId6"/>
                      <a:stretch>
                        <a:fillRect/>
                      </a:stretch>
                    </p:blipFill>
                    <p:spPr>
                      <a:xfrm>
                        <a:off x="477157" y="2201391"/>
                        <a:ext cx="2867867" cy="479838"/>
                      </a:xfrm>
                      <a:prstGeom prst="rect">
                        <a:avLst/>
                      </a:prstGeom>
                    </p:spPr>
                  </p:pic>
                </p:oleObj>
              </mc:Fallback>
            </mc:AlternateContent>
          </a:graphicData>
        </a:graphic>
      </p:graphicFrame>
      <p:sp>
        <p:nvSpPr>
          <p:cNvPr id="27" name="Content Placeholder 26"/>
          <p:cNvSpPr>
            <a:spLocks noGrp="1"/>
          </p:cNvSpPr>
          <p:nvPr>
            <p:ph idx="4294967295"/>
          </p:nvPr>
        </p:nvSpPr>
        <p:spPr>
          <a:xfrm>
            <a:off x="457200" y="2971799"/>
            <a:ext cx="3276600" cy="520547"/>
          </a:xfrm>
        </p:spPr>
        <p:txBody>
          <a:bodyPr/>
          <a:lstStyle/>
          <a:p>
            <a:pPr marL="0" indent="0">
              <a:buNone/>
            </a:pPr>
            <a:r>
              <a:rPr lang="en-IN" b="1" dirty="0"/>
              <a:t>Solution:</a:t>
            </a:r>
            <a:r>
              <a:rPr lang="en-IN" dirty="0"/>
              <a:t> We have</a:t>
            </a:r>
          </a:p>
        </p:txBody>
      </p:sp>
      <p:graphicFrame>
        <p:nvGraphicFramePr>
          <p:cNvPr id="28" name="Object 27" descr="absolute value of start expression r sub r times r sub theta end expression = radical 2 r and">
            <a:extLst>
              <a:ext uri="{FF2B5EF4-FFF2-40B4-BE49-F238E27FC236}">
                <a16:creationId xmlns:a16="http://schemas.microsoft.com/office/drawing/2014/main" id="{DBC40B9D-0C1B-4E6A-9D4F-FB99417CEA5F}"/>
              </a:ext>
            </a:extLst>
          </p:cNvPr>
          <p:cNvGraphicFramePr>
            <a:graphicFrameLocks noChangeAspect="1"/>
          </p:cNvGraphicFramePr>
          <p:nvPr/>
        </p:nvGraphicFramePr>
        <p:xfrm>
          <a:off x="3827176" y="2937328"/>
          <a:ext cx="2501900" cy="520700"/>
        </p:xfrm>
        <a:graphic>
          <a:graphicData uri="http://schemas.openxmlformats.org/presentationml/2006/ole">
            <mc:AlternateContent xmlns:mc="http://schemas.openxmlformats.org/markup-compatibility/2006">
              <mc:Choice xmlns:v="urn:schemas-microsoft-com:vml" Requires="v">
                <p:oleObj spid="_x0000_s1990690" name="Equation" r:id="rId7" imgW="2501640" imgH="520560" progId="Equation.DSMT4">
                  <p:embed/>
                </p:oleObj>
              </mc:Choice>
              <mc:Fallback>
                <p:oleObj name="Equation" r:id="rId7" imgW="2501640" imgH="520560" progId="Equation.DSMT4">
                  <p:embed/>
                  <p:pic>
                    <p:nvPicPr>
                      <p:cNvPr id="28" name="Object 27" descr="absolute value of start expression r sub r times r sub theta end expression = radical 2 r and">
                        <a:extLst>
                          <a:ext uri="{FF2B5EF4-FFF2-40B4-BE49-F238E27FC236}">
                            <a16:creationId xmlns:a16="http://schemas.microsoft.com/office/drawing/2014/main" id="{DBC40B9D-0C1B-4E6A-9D4F-FB99417CEA5F}"/>
                          </a:ext>
                        </a:extLst>
                      </p:cNvPr>
                      <p:cNvPicPr/>
                      <p:nvPr/>
                    </p:nvPicPr>
                    <p:blipFill>
                      <a:blip r:embed="rId8"/>
                      <a:stretch>
                        <a:fillRect/>
                      </a:stretch>
                    </p:blipFill>
                    <p:spPr>
                      <a:xfrm>
                        <a:off x="3827176" y="2937328"/>
                        <a:ext cx="2501900" cy="520700"/>
                      </a:xfrm>
                      <a:prstGeom prst="rect">
                        <a:avLst/>
                      </a:prstGeom>
                    </p:spPr>
                  </p:pic>
                </p:oleObj>
              </mc:Fallback>
            </mc:AlternateContent>
          </a:graphicData>
        </a:graphic>
      </p:graphicFrame>
      <p:graphicFrame>
        <p:nvGraphicFramePr>
          <p:cNvPr id="29" name="Object 28" descr="double integral of start expression x squared d sigma end expression over surface S = integral of start expression integral of start expression left parenthesis r squared, cosine squared of theta right parenthesis left parenthesis radical 2 r right parenthesis d r d theta end expression from 0 to 1 end expression from 0 to 2 pi">
            <a:extLst>
              <a:ext uri="{FF2B5EF4-FFF2-40B4-BE49-F238E27FC236}">
                <a16:creationId xmlns:a16="http://schemas.microsoft.com/office/drawing/2014/main" id="{2DD5A779-B7C6-4626-9165-64A0E10C5581}"/>
              </a:ext>
            </a:extLst>
          </p:cNvPr>
          <p:cNvGraphicFramePr>
            <a:graphicFrameLocks noChangeAspect="1"/>
          </p:cNvGraphicFramePr>
          <p:nvPr/>
        </p:nvGraphicFramePr>
        <p:xfrm>
          <a:off x="1357086" y="3639458"/>
          <a:ext cx="5204330" cy="801586"/>
        </p:xfrm>
        <a:graphic>
          <a:graphicData uri="http://schemas.openxmlformats.org/presentationml/2006/ole">
            <mc:AlternateContent xmlns:mc="http://schemas.openxmlformats.org/markup-compatibility/2006">
              <mc:Choice xmlns:v="urn:schemas-microsoft-com:vml" Requires="v">
                <p:oleObj spid="_x0000_s1990691" name="Equation" r:id="rId9" imgW="5524200" imgH="850680" progId="Equation.DSMT4">
                  <p:embed/>
                </p:oleObj>
              </mc:Choice>
              <mc:Fallback>
                <p:oleObj name="Equation" r:id="rId9" imgW="5524200" imgH="850680" progId="Equation.DSMT4">
                  <p:embed/>
                  <p:pic>
                    <p:nvPicPr>
                      <p:cNvPr id="29" name="Object 28" descr="double integral of start expression x squared d sigma end expression over surface S = integral of start expression integral of start expression left parenthesis r squared, cosine squared of theta right parenthesis left parenthesis radical 2 r right parenthesis d r d theta end expression from 0 to 1 end expression from 0 to 2 pi">
                        <a:extLst>
                          <a:ext uri="{FF2B5EF4-FFF2-40B4-BE49-F238E27FC236}">
                            <a16:creationId xmlns:a16="http://schemas.microsoft.com/office/drawing/2014/main" id="{2DD5A779-B7C6-4626-9165-64A0E10C5581}"/>
                          </a:ext>
                        </a:extLst>
                      </p:cNvPr>
                      <p:cNvPicPr/>
                      <p:nvPr/>
                    </p:nvPicPr>
                    <p:blipFill>
                      <a:blip r:embed="rId10"/>
                      <a:stretch>
                        <a:fillRect/>
                      </a:stretch>
                    </p:blipFill>
                    <p:spPr>
                      <a:xfrm>
                        <a:off x="1357086" y="3639458"/>
                        <a:ext cx="5204330" cy="801586"/>
                      </a:xfrm>
                      <a:prstGeom prst="rect">
                        <a:avLst/>
                      </a:prstGeom>
                    </p:spPr>
                  </p:pic>
                </p:oleObj>
              </mc:Fallback>
            </mc:AlternateContent>
          </a:graphicData>
        </a:graphic>
      </p:graphicFrame>
      <p:graphicFrame>
        <p:nvGraphicFramePr>
          <p:cNvPr id="30" name="Object 29" descr="equals radical 2 integral of start expression integral of start expression r cubed, cosine squared of theta d r d theta end expression from 0 to 1 end expression from 0 to 2 ">
            <a:extLst>
              <a:ext uri="{FF2B5EF4-FFF2-40B4-BE49-F238E27FC236}">
                <a16:creationId xmlns:a16="http://schemas.microsoft.com/office/drawing/2014/main" id="{29BAC954-8AA5-4A25-B046-441BFB967DAB}"/>
              </a:ext>
            </a:extLst>
          </p:cNvPr>
          <p:cNvGraphicFramePr>
            <a:graphicFrameLocks noChangeAspect="1"/>
          </p:cNvGraphicFramePr>
          <p:nvPr/>
        </p:nvGraphicFramePr>
        <p:xfrm>
          <a:off x="2482176" y="4499969"/>
          <a:ext cx="3397769" cy="634092"/>
        </p:xfrm>
        <a:graphic>
          <a:graphicData uri="http://schemas.openxmlformats.org/presentationml/2006/ole">
            <mc:AlternateContent xmlns:mc="http://schemas.openxmlformats.org/markup-compatibility/2006">
              <mc:Choice xmlns:v="urn:schemas-microsoft-com:vml" Requires="v">
                <p:oleObj spid="_x0000_s1990692" name="Equation" r:id="rId11" imgW="3606480" imgH="672840" progId="Equation.DSMT4">
                  <p:embed/>
                </p:oleObj>
              </mc:Choice>
              <mc:Fallback>
                <p:oleObj name="Equation" r:id="rId11" imgW="3606480" imgH="672840" progId="Equation.DSMT4">
                  <p:embed/>
                  <p:pic>
                    <p:nvPicPr>
                      <p:cNvPr id="30" name="Object 29" descr="equals radical 2 integral of start expression integral of start expression r cubed, cosine squared of theta d r d theta end expression from 0 to 1 end expression from 0 to 2 ">
                        <a:extLst>
                          <a:ext uri="{FF2B5EF4-FFF2-40B4-BE49-F238E27FC236}">
                            <a16:creationId xmlns:a16="http://schemas.microsoft.com/office/drawing/2014/main" id="{29BAC954-8AA5-4A25-B046-441BFB967DAB}"/>
                          </a:ext>
                        </a:extLst>
                      </p:cNvPr>
                      <p:cNvPicPr/>
                      <p:nvPr/>
                    </p:nvPicPr>
                    <p:blipFill>
                      <a:blip r:embed="rId12"/>
                      <a:stretch>
                        <a:fillRect/>
                      </a:stretch>
                    </p:blipFill>
                    <p:spPr>
                      <a:xfrm>
                        <a:off x="2482176" y="4499969"/>
                        <a:ext cx="3397769" cy="634092"/>
                      </a:xfrm>
                      <a:prstGeom prst="rect">
                        <a:avLst/>
                      </a:prstGeom>
                    </p:spPr>
                  </p:pic>
                </p:oleObj>
              </mc:Fallback>
            </mc:AlternateContent>
          </a:graphicData>
        </a:graphic>
      </p:graphicFrame>
      <p:graphicFrame>
        <p:nvGraphicFramePr>
          <p:cNvPr id="31" name="Object 30" descr="equals start fraction radical 2 over 4 end fraction, integral of start expression cosine squared of theta d theta end expression from 0 to 2 pi = start fraction radical 2 over 4 end fraction left bracket start fraction theta over 2 end fraction + 1 fourth sine of 2 theta right bracket from 0 to 2 pi = start fraction pi radical 2 over 4 end fraction.">
            <a:extLst>
              <a:ext uri="{FF2B5EF4-FFF2-40B4-BE49-F238E27FC236}">
                <a16:creationId xmlns:a16="http://schemas.microsoft.com/office/drawing/2014/main" id="{59E9AA49-71C7-45DE-BBCB-A9D1DC05DAE8}"/>
              </a:ext>
            </a:extLst>
          </p:cNvPr>
          <p:cNvGraphicFramePr>
            <a:graphicFrameLocks noChangeAspect="1"/>
          </p:cNvGraphicFramePr>
          <p:nvPr/>
        </p:nvGraphicFramePr>
        <p:xfrm>
          <a:off x="2473581" y="5248240"/>
          <a:ext cx="6300436" cy="931268"/>
        </p:xfrm>
        <a:graphic>
          <a:graphicData uri="http://schemas.openxmlformats.org/presentationml/2006/ole">
            <mc:AlternateContent xmlns:mc="http://schemas.openxmlformats.org/markup-compatibility/2006">
              <mc:Choice xmlns:v="urn:schemas-microsoft-com:vml" Requires="v">
                <p:oleObj spid="_x0000_s1990693" name="Equation" r:id="rId13" imgW="6959520" imgH="1028520" progId="Equation.DSMT4">
                  <p:embed/>
                </p:oleObj>
              </mc:Choice>
              <mc:Fallback>
                <p:oleObj name="Equation" r:id="rId13" imgW="6959520" imgH="1028520" progId="Equation.DSMT4">
                  <p:embed/>
                  <p:pic>
                    <p:nvPicPr>
                      <p:cNvPr id="31" name="Object 30" descr="equals start fraction radical 2 over 4 end fraction, integral of start expression cosine squared of theta d theta end expression from 0 to 2 pi = start fraction radical 2 over 4 end fraction left bracket start fraction theta over 2 end fraction + 1 fourth sine of 2 theta right bracket from 0 to 2 pi = start fraction pi radical 2 over 4 end fraction.">
                        <a:extLst>
                          <a:ext uri="{FF2B5EF4-FFF2-40B4-BE49-F238E27FC236}">
                            <a16:creationId xmlns:a16="http://schemas.microsoft.com/office/drawing/2014/main" id="{59E9AA49-71C7-45DE-BBCB-A9D1DC05DAE8}"/>
                          </a:ext>
                        </a:extLst>
                      </p:cNvPr>
                      <p:cNvPicPr/>
                      <p:nvPr/>
                    </p:nvPicPr>
                    <p:blipFill>
                      <a:blip r:embed="rId14"/>
                      <a:stretch>
                        <a:fillRect/>
                      </a:stretch>
                    </p:blipFill>
                    <p:spPr>
                      <a:xfrm>
                        <a:off x="2473581" y="5248240"/>
                        <a:ext cx="6300436" cy="931268"/>
                      </a:xfrm>
                      <a:prstGeom prst="rect">
                        <a:avLst/>
                      </a:prstGeom>
                    </p:spPr>
                  </p:pic>
                </p:oleObj>
              </mc:Fallback>
            </mc:AlternateContent>
          </a:graphicData>
        </a:graphic>
      </p:graphicFrame>
    </p:spTree>
    <p:extLst>
      <p:ext uri="{BB962C8B-B14F-4D97-AF65-F5344CB8AC3E}">
        <p14:creationId xmlns:p14="http://schemas.microsoft.com/office/powerpoint/2010/main" val="28116502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6875fc982845fbe69f2dbcbc1fffed4133dd5"/>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7c1bd8dc-4e40-424f-a15f-9ffcd522197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2" ma:contentTypeDescription="Create a new document." ma:contentTypeScope="" ma:versionID="9ee3781bcb6633d132c89161492bb118">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d3e430f46b92204fb5a3381a429c4dbe"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93881F-2E95-48AC-96B1-7207EDD5415D}">
  <ds:schemaRefs>
    <ds:schemaRef ds:uri="http://schemas.microsoft.com/sharepoint/v3/contenttype/forms"/>
  </ds:schemaRefs>
</ds:datastoreItem>
</file>

<file path=customXml/itemProps2.xml><?xml version="1.0" encoding="utf-8"?>
<ds:datastoreItem xmlns:ds="http://schemas.openxmlformats.org/officeDocument/2006/customXml" ds:itemID="{CEC0216B-8B70-4EB2-888F-0140BCE5E10D}">
  <ds:schemaRefs>
    <ds:schemaRef ds:uri="http://schemas.microsoft.com/office/2006/metadata/properties"/>
    <ds:schemaRef ds:uri="http://purl.org/dc/elements/1.1/"/>
    <ds:schemaRef ds:uri="http://purl.org/dc/dcmitype/"/>
    <ds:schemaRef ds:uri="http://purl.org/dc/terms/"/>
    <ds:schemaRef ds:uri="http://www.w3.org/XML/1998/namespace"/>
    <ds:schemaRef ds:uri="http://schemas.microsoft.com/office/2006/documentManagement/types"/>
    <ds:schemaRef ds:uri="http://schemas.openxmlformats.org/package/2006/metadata/core-properties"/>
    <ds:schemaRef ds:uri="7c1bd8dc-4e40-424f-a15f-9ffcd522197f"/>
    <ds:schemaRef ds:uri="http://schemas.microsoft.com/office/infopath/2007/PartnerControls"/>
    <ds:schemaRef ds:uri="6125ffc9-2c56-435e-8267-1393444907b2"/>
  </ds:schemaRefs>
</ds:datastoreItem>
</file>

<file path=customXml/itemProps3.xml><?xml version="1.0" encoding="utf-8"?>
<ds:datastoreItem xmlns:ds="http://schemas.openxmlformats.org/officeDocument/2006/customXml" ds:itemID="{C763305F-CAD6-41A5-8085-8185B015C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1bd8dc-4e40-424f-a15f-9ffcd522197f"/>
    <ds:schemaRef ds:uri="6125ffc9-2c56-435e-8267-1393444907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Horizon</Template>
  <TotalTime>19518</TotalTime>
  <Words>4348</Words>
  <Application>Microsoft Office PowerPoint</Application>
  <PresentationFormat>On-screen Show (4:3)</PresentationFormat>
  <Paragraphs>404</Paragraphs>
  <Slides>83</Slides>
  <Notes>14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91" baseType="lpstr">
      <vt:lpstr>Arial</vt:lpstr>
      <vt:lpstr>Noto Sans Symbols</vt:lpstr>
      <vt:lpstr>Times New Roman</vt:lpstr>
      <vt:lpstr>Verdana</vt:lpstr>
      <vt:lpstr>Wingdings</vt:lpstr>
      <vt:lpstr>508 Lecture</vt:lpstr>
      <vt:lpstr>1_508 Lecture</vt:lpstr>
      <vt:lpstr>Equation</vt:lpstr>
      <vt:lpstr>Thomas’ Calculus: Early Transcendentals</vt:lpstr>
      <vt:lpstr>Section 16.6 Surface Integrals</vt:lpstr>
      <vt:lpstr>Surface Integrals (1 of 14)</vt:lpstr>
      <vt:lpstr>Surface Integrals (2 of 14)</vt:lpstr>
      <vt:lpstr>Surface Integrals (3 of 14)</vt:lpstr>
      <vt:lpstr>Surface Integrals (4 of 14)</vt:lpstr>
      <vt:lpstr>Surface Integrals (5 of 14)</vt:lpstr>
      <vt:lpstr>Surface Integrals (6 of 14)</vt:lpstr>
      <vt:lpstr>Surface Integrals (7 of 14)</vt:lpstr>
      <vt:lpstr>Surface Integrals (8 of 14)</vt:lpstr>
      <vt:lpstr>Surface Integrals (9 of 14)</vt:lpstr>
      <vt:lpstr>Surface Integrals (10 of 14)</vt:lpstr>
      <vt:lpstr>Surface Integrals (11 of 14)</vt:lpstr>
      <vt:lpstr>Surface Integrals (12 of 14)</vt:lpstr>
      <vt:lpstr>Surface Integrals (13 of 14)</vt:lpstr>
      <vt:lpstr>Surface Integrals (14 of 14)</vt:lpstr>
      <vt:lpstr>Orientation of a Surface (1 of 2)</vt:lpstr>
      <vt:lpstr>Orientation of a Surface (2 of 2)</vt:lpstr>
      <vt:lpstr>Surface Integrals of Vector Fields</vt:lpstr>
      <vt:lpstr>Computing a Surface Integral for a Parametrized Surface (1 of 4)</vt:lpstr>
      <vt:lpstr>Computing a Surface Integral for a Parametrized Surface (2 of 4)</vt:lpstr>
      <vt:lpstr>Computing a Surface Integral for a Parametrized Surface (3 of 4)</vt:lpstr>
      <vt:lpstr>Computing a Surface Integral for a Parametrized Surface (4 of 4)</vt:lpstr>
      <vt:lpstr>Computing a Surface Integral for a Level Surface (1 of 3)</vt:lpstr>
      <vt:lpstr>Computing a Surface Integral for a Level Surface (2 of 3)</vt:lpstr>
      <vt:lpstr>Computing a Surface Integral for a Level Surface (3 of 3)</vt:lpstr>
      <vt:lpstr>Moments and Masses of Thin Shells (1 of 4)</vt:lpstr>
      <vt:lpstr>Moments and Masses of Thin Shells (2 of 4)</vt:lpstr>
      <vt:lpstr>Moments and Masses of Thin Shells (3 of 4)</vt:lpstr>
      <vt:lpstr>Moments and Masses of Thin Shells (4 of 4)</vt:lpstr>
      <vt:lpstr>Section 16.7 Stokes’ Theorem</vt:lpstr>
      <vt:lpstr>The Curl Vector Field (1 of 3)</vt:lpstr>
      <vt:lpstr>The Curl Vector Field (2 of 3)</vt:lpstr>
      <vt:lpstr>The Curl Vector Field (3 of 3)</vt:lpstr>
      <vt:lpstr>Stokes’ Theorem (1 of 13)</vt:lpstr>
      <vt:lpstr>Stokes’ Theorem (2 of 13)</vt:lpstr>
      <vt:lpstr>Stokes’ Theorem (3 of 13)</vt:lpstr>
      <vt:lpstr>Stokes’ Theorem (4 of 13)</vt:lpstr>
      <vt:lpstr>Stokes’ Theorem (5 of 13)</vt:lpstr>
      <vt:lpstr>Stokes’ Theorem (6 of 13)</vt:lpstr>
      <vt:lpstr>Stokes’ Theorem (7 of 13)</vt:lpstr>
      <vt:lpstr>Stokes’ Theorem (8 of 13)</vt:lpstr>
      <vt:lpstr>Stokes’ Theorem (9 of 13)</vt:lpstr>
      <vt:lpstr>Stokes’ Theorem (10 of 13)</vt:lpstr>
      <vt:lpstr>Stokes’ Theorem (11 of 13)</vt:lpstr>
      <vt:lpstr>Stokes’ Theorem (12 of 13)</vt:lpstr>
      <vt:lpstr>Stokes’ Theorem (13 of 13)</vt:lpstr>
      <vt:lpstr>Paddle Wheel Interpretation of Nabla Times F (1 of 8)</vt:lpstr>
      <vt:lpstr>Paddle Wheel Interpretation of Nabla Times F (2 of 8)</vt:lpstr>
      <vt:lpstr>Paddle Wheel Interpretation of Nabla Times F (3 of 8)</vt:lpstr>
      <vt:lpstr>Paddle Wheel Interpretation of Nabla Times F (4 of 8)</vt:lpstr>
      <vt:lpstr>Paddle Wheel Interpretation of Nabla Times F (5 of 8)</vt:lpstr>
      <vt:lpstr>Paddle Wheel Interpretation of Nabla Times F (6 of 8)</vt:lpstr>
      <vt:lpstr>Paddle Wheel Interpretation of Nabla Times F (7 of 8)</vt:lpstr>
      <vt:lpstr>Paddle Wheel Interpretation of Nabla Times F (8 of 8)</vt:lpstr>
      <vt:lpstr>Stokes’ Theorem for Surfaces with Holes</vt:lpstr>
      <vt:lpstr>An Important Identity</vt:lpstr>
      <vt:lpstr>Conservative Fields and Stokes’ Theorem (1 of 2)</vt:lpstr>
      <vt:lpstr>Conservative Fields and Stokes’ Theorem (2 of 2)</vt:lpstr>
      <vt:lpstr>Section 16.8 The Divergence Theorem and a Unified Theory</vt:lpstr>
      <vt:lpstr>Divergence in Three Dimensions (1 of 5)</vt:lpstr>
      <vt:lpstr>Divergence in Three Dimensions (2 of 5)</vt:lpstr>
      <vt:lpstr>Divergence in Three Dimensions (3 of 5)</vt:lpstr>
      <vt:lpstr>Divergence in Three Dimensions (4 of 5)</vt:lpstr>
      <vt:lpstr>Divergence in Three Dimensions (5 of 5)</vt:lpstr>
      <vt:lpstr>Divergence Theorem (1 of 6)</vt:lpstr>
      <vt:lpstr>Divergence Theorem (2 of 6)</vt:lpstr>
      <vt:lpstr>Divergence Theorem (3 of 6)</vt:lpstr>
      <vt:lpstr>Divergence Theorem (4 of 6)</vt:lpstr>
      <vt:lpstr>Divergence Theorem (5 of 6)</vt:lpstr>
      <vt:lpstr>Divergence Theorem (6 of 6)</vt:lpstr>
      <vt:lpstr>Divergence and the Curl</vt:lpstr>
      <vt:lpstr>Divergence Theorem for Other Regions (1 of 5)</vt:lpstr>
      <vt:lpstr>Divergence Theorem for Other Regions (2 of 5)</vt:lpstr>
      <vt:lpstr>Divergence Theorem for Other Regions (3 of 5)</vt:lpstr>
      <vt:lpstr>Divergence Theorem for Other Regions (4 of 5)</vt:lpstr>
      <vt:lpstr>Divergence Theorem for Other Regions (5 of 5)</vt:lpstr>
      <vt:lpstr>Gauss’s Law: One of the Four Great Laws of Electromagnetic Theory</vt:lpstr>
      <vt:lpstr>Continuity Equation of Hydrodynamics</vt:lpstr>
      <vt:lpstr>Unifying the Integral Theorems (1 of 3)</vt:lpstr>
      <vt:lpstr>Unifying the Integral Theorems (2 of 3)</vt:lpstr>
      <vt:lpstr>Unifying the Integral Theorems (3 of 3)</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Thomas’ Calculus: Early Transcendentals, Fifteenth Edition, Chapter 16, Integrals and Vector Fields</dc:title>
  <dc:subject>Math</dc:subject>
  <dc:creator>Hass/Heil/Bogacki/Weir</dc:creator>
  <cp:keywords>Thomas’ Calculus</cp:keywords>
  <dc:description>Long description alt-text is inserted in the notes pane.</dc:description>
  <cp:lastModifiedBy>Chellapandi Murugan</cp:lastModifiedBy>
  <cp:revision>7784</cp:revision>
  <dcterms:created xsi:type="dcterms:W3CDTF">2014-07-14T20:04:21Z</dcterms:created>
  <dcterms:modified xsi:type="dcterms:W3CDTF">2022-04-27T02:52:43Z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ies>
</file>