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202124"/>
                </a:solidFill>
                <a:highlight>
                  <a:srgbClr val="FFFFFF"/>
                </a:highlight>
              </a:rPr>
              <a:t>ML pipeline is a means </a:t>
            </a:r>
            <a:r>
              <a:rPr b="1" lang="en" sz="1200">
                <a:solidFill>
                  <a:srgbClr val="202124"/>
                </a:solidFill>
                <a:highlight>
                  <a:srgbClr val="FFFFFF"/>
                </a:highlight>
              </a:rPr>
              <a:t>of automating the machine learning workflow by enabling data to be transformed and correlated into a model that can then be analyzed</a:t>
            </a:r>
            <a:r>
              <a:rPr lang="en" sz="1200">
                <a:solidFill>
                  <a:srgbClr val="202124"/>
                </a:solidFill>
                <a:highlight>
                  <a:srgbClr val="FFFFFF"/>
                </a:highlight>
              </a:rPr>
              <a:t> to achieve outputs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Xgboost dataleakage =poor model performance for smll datasets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202124"/>
                </a:solidFill>
                <a:highlight>
                  <a:srgbClr val="FFFFFF"/>
                </a:highlight>
              </a:rPr>
              <a:t>AUC - RecvrOprtngCurve is </a:t>
            </a:r>
            <a:r>
              <a:rPr b="1" lang="en" sz="1200">
                <a:solidFill>
                  <a:srgbClr val="202124"/>
                </a:solidFill>
                <a:highlight>
                  <a:srgbClr val="FFFFFF"/>
                </a:highlight>
              </a:rPr>
              <a:t>a performance measurement for the classification problems at various threshold setting</a:t>
            </a:r>
            <a:endParaRPr b="1" sz="1200">
              <a:solidFill>
                <a:srgbClr val="202124"/>
              </a:solidFill>
              <a:highlight>
                <a:srgbClr val="FFFFFF"/>
              </a:highlight>
            </a:endParaRPr>
          </a:p>
          <a:p>
            <a:pPr indent="0" lvl="0" marL="0" rtl="0" algn="l">
              <a:lnSpc>
                <a:spcPct val="100000"/>
              </a:lnSpc>
              <a:spcBef>
                <a:spcPts val="0"/>
              </a:spcBef>
              <a:spcAft>
                <a:spcPts val="0"/>
              </a:spcAft>
              <a:buSzPts val="1100"/>
              <a:buNone/>
            </a:pPr>
            <a:r>
              <a:rPr b="1" lang="en" sz="1200">
                <a:solidFill>
                  <a:srgbClr val="202124"/>
                </a:solidFill>
                <a:highlight>
                  <a:srgbClr val="FFFFFF"/>
                </a:highlight>
              </a:rPr>
              <a:t>Logistic used inline parmtrs</a:t>
            </a:r>
            <a:endParaRPr b="1" sz="1200">
              <a:solidFill>
                <a:srgbClr val="202124"/>
              </a:solidFill>
              <a:highlight>
                <a:srgbClr val="FFFFFF"/>
              </a:highlight>
            </a:endParaRPr>
          </a:p>
          <a:p>
            <a:pPr indent="0" lvl="0" marL="0" rtl="0" algn="l">
              <a:lnSpc>
                <a:spcPct val="100000"/>
              </a:lnSpc>
              <a:spcBef>
                <a:spcPts val="0"/>
              </a:spcBef>
              <a:spcAft>
                <a:spcPts val="0"/>
              </a:spcAft>
              <a:buSzPts val="1100"/>
              <a:buNone/>
            </a:pPr>
            <a:r>
              <a:rPr b="1" lang="en" sz="1200">
                <a:solidFill>
                  <a:srgbClr val="202124"/>
                </a:solidFill>
                <a:highlight>
                  <a:srgbClr val="FFFFFF"/>
                </a:highlight>
              </a:rPr>
              <a:t>Xg nd cat ensemble nd cn handle nonlinearity</a:t>
            </a:r>
            <a:endParaRPr b="1" sz="1200">
              <a:solidFill>
                <a:srgbClr val="202124"/>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6" name="Shape 116"/>
        <p:cNvGrpSpPr/>
        <p:nvPr/>
      </p:nvGrpSpPr>
      <p:grpSpPr>
        <a:xfrm>
          <a:off x="0" y="0"/>
          <a:ext cx="0" cy="0"/>
          <a:chOff x="0" y="0"/>
          <a:chExt cx="0" cy="0"/>
        </a:xfrm>
      </p:grpSpPr>
      <p:sp>
        <p:nvSpPr>
          <p:cNvPr id="117" name="Google Shape;117;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959222" y="4119576"/>
            <a:ext cx="2520951" cy="1024165"/>
            <a:chOff x="6917201" y="0"/>
            <a:chExt cx="2227776"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6"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55" name="Google Shape;55;p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7" name="Shape 57"/>
        <p:cNvGrpSpPr/>
        <p:nvPr/>
      </p:nvGrpSpPr>
      <p:grpSpPr>
        <a:xfrm>
          <a:off x="0" y="0"/>
          <a:ext cx="0" cy="0"/>
          <a:chOff x="0" y="0"/>
          <a:chExt cx="0" cy="0"/>
        </a:xfrm>
      </p:grpSpPr>
      <p:sp>
        <p:nvSpPr>
          <p:cNvPr id="58" name="Google Shape;58;p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5"/>
          <p:cNvGrpSpPr/>
          <p:nvPr/>
        </p:nvGrpSpPr>
        <p:grpSpPr>
          <a:xfrm>
            <a:off x="5594191" y="3961115"/>
            <a:ext cx="2910144" cy="1182340"/>
            <a:chOff x="6917201" y="0"/>
            <a:chExt cx="2227776" cy="863400"/>
          </a:xfrm>
        </p:grpSpPr>
        <p:sp>
          <p:nvSpPr>
            <p:cNvPr id="60" name="Google Shape;60;p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5"/>
          <p:cNvGrpSpPr/>
          <p:nvPr/>
        </p:nvGrpSpPr>
        <p:grpSpPr>
          <a:xfrm>
            <a:off x="199149" y="2"/>
            <a:ext cx="2795413" cy="1083308"/>
            <a:chOff x="6917201" y="0"/>
            <a:chExt cx="2227776" cy="863400"/>
          </a:xfrm>
        </p:grpSpPr>
        <p:sp>
          <p:nvSpPr>
            <p:cNvPr id="64" name="Google Shape;64;p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8" name="Google Shape;68;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9" name="Shape 69"/>
        <p:cNvGrpSpPr/>
        <p:nvPr/>
      </p:nvGrpSpPr>
      <p:grpSpPr>
        <a:xfrm>
          <a:off x="0" y="0"/>
          <a:ext cx="0" cy="0"/>
          <a:chOff x="0" y="0"/>
          <a:chExt cx="0" cy="0"/>
        </a:xfrm>
      </p:grpSpPr>
      <p:sp>
        <p:nvSpPr>
          <p:cNvPr id="70" name="Google Shape;70;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4" name="Google Shape;74;p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5" name="Google Shape;75;p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7" name="Shape 77"/>
        <p:cNvGrpSpPr/>
        <p:nvPr/>
      </p:nvGrpSpPr>
      <p:grpSpPr>
        <a:xfrm>
          <a:off x="0" y="0"/>
          <a:ext cx="0" cy="0"/>
          <a:chOff x="0" y="0"/>
          <a:chExt cx="0" cy="0"/>
        </a:xfrm>
      </p:grpSpPr>
      <p:sp>
        <p:nvSpPr>
          <p:cNvPr id="78" name="Google Shape;78;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0" name="Shape 90"/>
        <p:cNvGrpSpPr/>
        <p:nvPr/>
      </p:nvGrpSpPr>
      <p:grpSpPr>
        <a:xfrm>
          <a:off x="0" y="0"/>
          <a:ext cx="0" cy="0"/>
          <a:chOff x="0" y="0"/>
          <a:chExt cx="0" cy="0"/>
        </a:xfrm>
      </p:grpSpPr>
      <p:sp>
        <p:nvSpPr>
          <p:cNvPr id="91" name="Google Shape;91;p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9"/>
          <p:cNvGrpSpPr/>
          <p:nvPr/>
        </p:nvGrpSpPr>
        <p:grpSpPr>
          <a:xfrm>
            <a:off x="255991" y="-118"/>
            <a:ext cx="2251347" cy="1043408"/>
            <a:chOff x="3961956" y="4383950"/>
            <a:chExt cx="1160548" cy="548700"/>
          </a:xfrm>
        </p:grpSpPr>
        <p:sp>
          <p:nvSpPr>
            <p:cNvPr id="94" name="Google Shape;94;p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9"/>
          <p:cNvGrpSpPr/>
          <p:nvPr/>
        </p:nvGrpSpPr>
        <p:grpSpPr>
          <a:xfrm>
            <a:off x="34934" y="4522125"/>
            <a:ext cx="1593305" cy="617072"/>
            <a:chOff x="6917201" y="0"/>
            <a:chExt cx="2227776" cy="863400"/>
          </a:xfrm>
        </p:grpSpPr>
        <p:sp>
          <p:nvSpPr>
            <p:cNvPr id="99" name="Google Shape;99;p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9"/>
          <p:cNvGrpSpPr/>
          <p:nvPr/>
        </p:nvGrpSpPr>
        <p:grpSpPr>
          <a:xfrm>
            <a:off x="5886353" y="1243"/>
            <a:ext cx="3257454" cy="1261514"/>
            <a:chOff x="6917201" y="0"/>
            <a:chExt cx="2227776" cy="863400"/>
          </a:xfrm>
        </p:grpSpPr>
        <p:sp>
          <p:nvSpPr>
            <p:cNvPr id="103" name="Google Shape;103;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7" name="Google Shape;107;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 name="Shape 108"/>
        <p:cNvGrpSpPr/>
        <p:nvPr/>
      </p:nvGrpSpPr>
      <p:grpSpPr>
        <a:xfrm>
          <a:off x="0" y="0"/>
          <a:ext cx="0" cy="0"/>
          <a:chOff x="0" y="0"/>
          <a:chExt cx="0" cy="0"/>
        </a:xfrm>
      </p:grpSpPr>
      <p:sp>
        <p:nvSpPr>
          <p:cNvPr id="109" name="Google Shape;109;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5" name="Google Shape;115;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x.doi.org/10.1007/s11263-011-" TargetMode="External"/><Relationship Id="rId4" Type="http://schemas.openxmlformats.org/officeDocument/2006/relationships/hyperlink" Target="http://dx.doi.org/10.1007/s11263-01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13"/>
          <p:cNvSpPr txBox="1"/>
          <p:nvPr>
            <p:ph idx="1" type="subTitle"/>
          </p:nvPr>
        </p:nvSpPr>
        <p:spPr>
          <a:xfrm flipH="1" rot="10800000">
            <a:off x="2385000" y="3421600"/>
            <a:ext cx="4033500" cy="157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solidFill>
                  <a:schemeClr val="lt2"/>
                </a:solidFill>
                <a:latin typeface="Impact"/>
                <a:ea typeface="Impact"/>
                <a:cs typeface="Impact"/>
                <a:sym typeface="Impact"/>
              </a:rPr>
              <a:t>                                                                                     </a:t>
            </a:r>
            <a:endParaRPr>
              <a:solidFill>
                <a:schemeClr val="lt2"/>
              </a:solidFill>
              <a:latin typeface="Impact"/>
              <a:ea typeface="Impact"/>
              <a:cs typeface="Impact"/>
              <a:sym typeface="Impact"/>
            </a:endParaRPr>
          </a:p>
        </p:txBody>
      </p:sp>
      <p:sp>
        <p:nvSpPr>
          <p:cNvPr id="129" name="Google Shape;129;p13"/>
          <p:cNvSpPr txBox="1"/>
          <p:nvPr/>
        </p:nvSpPr>
        <p:spPr>
          <a:xfrm>
            <a:off x="1648400" y="2214900"/>
            <a:ext cx="6209400" cy="14166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70"/>
              <a:buFont typeface="Arial"/>
              <a:buNone/>
            </a:pPr>
            <a:r>
              <a:rPr b="0" i="0" lang="en" sz="2370" u="none" cap="none" strike="noStrike">
                <a:solidFill>
                  <a:srgbClr val="000000"/>
                </a:solidFill>
                <a:highlight>
                  <a:schemeClr val="lt2"/>
                </a:highlight>
                <a:latin typeface="Impact"/>
                <a:ea typeface="Impact"/>
                <a:cs typeface="Impact"/>
                <a:sym typeface="Impact"/>
              </a:rPr>
              <a:t>P</a:t>
            </a:r>
            <a:r>
              <a:rPr b="0" i="0" lang="en" sz="2370" u="none" cap="none" strike="noStrike">
                <a:solidFill>
                  <a:srgbClr val="000000"/>
                </a:solidFill>
                <a:highlight>
                  <a:schemeClr val="dk1"/>
                </a:highlight>
                <a:latin typeface="Impact"/>
                <a:ea typeface="Impact"/>
                <a:cs typeface="Impact"/>
                <a:sym typeface="Impact"/>
              </a:rPr>
              <a:t>RESENTED BY    :  </a:t>
            </a:r>
            <a:r>
              <a:rPr lang="en" sz="2370">
                <a:highlight>
                  <a:schemeClr val="dk1"/>
                </a:highlight>
                <a:latin typeface="Impact"/>
                <a:ea typeface="Impact"/>
                <a:cs typeface="Impact"/>
                <a:sym typeface="Impact"/>
              </a:rPr>
              <a:t>MUHAMMED AV</a:t>
            </a:r>
            <a:endParaRPr b="0" i="0" sz="2370" u="none" cap="none" strike="noStrike">
              <a:solidFill>
                <a:srgbClr val="000000"/>
              </a:solidFill>
              <a:highlight>
                <a:schemeClr val="dk1"/>
              </a:highlight>
              <a:latin typeface="Impact"/>
              <a:ea typeface="Impact"/>
              <a:cs typeface="Impact"/>
              <a:sym typeface="Impact"/>
            </a:endParaRPr>
          </a:p>
          <a:p>
            <a:pPr indent="0" lvl="0" marL="0" marR="0" rtl="0" algn="l">
              <a:lnSpc>
                <a:spcPct val="80000"/>
              </a:lnSpc>
              <a:spcBef>
                <a:spcPts val="0"/>
              </a:spcBef>
              <a:spcAft>
                <a:spcPts val="0"/>
              </a:spcAft>
              <a:buClr>
                <a:srgbClr val="000000"/>
              </a:buClr>
              <a:buSzPts val="1870"/>
              <a:buFont typeface="Arial"/>
              <a:buNone/>
            </a:pPr>
            <a:r>
              <a:rPr b="0" i="0" lang="en" sz="2370" u="none" cap="none" strike="noStrike">
                <a:solidFill>
                  <a:srgbClr val="000000"/>
                </a:solidFill>
                <a:highlight>
                  <a:schemeClr val="dk1"/>
                </a:highlight>
                <a:latin typeface="Impact"/>
                <a:ea typeface="Impact"/>
                <a:cs typeface="Impact"/>
                <a:sym typeface="Impact"/>
              </a:rPr>
              <a:t>                                      S7CSE  </a:t>
            </a:r>
            <a:endParaRPr b="0" i="0" sz="2370" u="none" cap="none" strike="noStrike">
              <a:solidFill>
                <a:srgbClr val="000000"/>
              </a:solidFill>
              <a:highlight>
                <a:schemeClr val="dk1"/>
              </a:highlight>
              <a:latin typeface="Impact"/>
              <a:ea typeface="Impact"/>
              <a:cs typeface="Impact"/>
              <a:sym typeface="Impact"/>
            </a:endParaRPr>
          </a:p>
          <a:p>
            <a:pPr indent="0" lvl="0" marL="0" marR="0" rtl="0" algn="l">
              <a:lnSpc>
                <a:spcPct val="80000"/>
              </a:lnSpc>
              <a:spcBef>
                <a:spcPts val="0"/>
              </a:spcBef>
              <a:spcAft>
                <a:spcPts val="0"/>
              </a:spcAft>
              <a:buClr>
                <a:srgbClr val="000000"/>
              </a:buClr>
              <a:buSzPts val="1870"/>
              <a:buFont typeface="Arial"/>
              <a:buNone/>
            </a:pPr>
            <a:r>
              <a:rPr b="0" i="0" lang="en" sz="2370" u="none" cap="none" strike="noStrike">
                <a:solidFill>
                  <a:srgbClr val="000000"/>
                </a:solidFill>
                <a:highlight>
                  <a:schemeClr val="dk1"/>
                </a:highlight>
                <a:latin typeface="Impact"/>
                <a:ea typeface="Impact"/>
                <a:cs typeface="Impact"/>
                <a:sym typeface="Impact"/>
              </a:rPr>
              <a:t>                                      REG NO:</a:t>
            </a:r>
            <a:r>
              <a:rPr lang="en" sz="2370">
                <a:highlight>
                  <a:schemeClr val="dk1"/>
                </a:highlight>
                <a:latin typeface="Impact"/>
                <a:ea typeface="Impact"/>
                <a:cs typeface="Impact"/>
                <a:sym typeface="Impact"/>
              </a:rPr>
              <a:t>VDA18CS026 </a:t>
            </a:r>
            <a:endParaRPr sz="2370">
              <a:highlight>
                <a:schemeClr val="dk1"/>
              </a:highlight>
              <a:latin typeface="Impact"/>
              <a:ea typeface="Impact"/>
              <a:cs typeface="Impact"/>
              <a:sym typeface="Impact"/>
            </a:endParaRPr>
          </a:p>
          <a:p>
            <a:pPr indent="0" lvl="0" marL="0" marR="0" rtl="0" algn="l">
              <a:lnSpc>
                <a:spcPct val="80000"/>
              </a:lnSpc>
              <a:spcBef>
                <a:spcPts val="0"/>
              </a:spcBef>
              <a:spcAft>
                <a:spcPts val="0"/>
              </a:spcAft>
              <a:buClr>
                <a:srgbClr val="000000"/>
              </a:buClr>
              <a:buSzPts val="1870"/>
              <a:buFont typeface="Arial"/>
              <a:buNone/>
            </a:pPr>
            <a:r>
              <a:t/>
            </a:r>
            <a:endParaRPr sz="2370">
              <a:highlight>
                <a:schemeClr val="dk1"/>
              </a:highlight>
              <a:latin typeface="Impact"/>
              <a:ea typeface="Impact"/>
              <a:cs typeface="Impact"/>
              <a:sym typeface="Impact"/>
            </a:endParaRPr>
          </a:p>
        </p:txBody>
      </p:sp>
      <p:sp>
        <p:nvSpPr>
          <p:cNvPr id="130" name="Google Shape;130;p13"/>
          <p:cNvSpPr txBox="1"/>
          <p:nvPr/>
        </p:nvSpPr>
        <p:spPr>
          <a:xfrm>
            <a:off x="715025" y="322225"/>
            <a:ext cx="8068500" cy="1877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3200" u="none" cap="none" strike="noStrike">
                <a:solidFill>
                  <a:srgbClr val="000000"/>
                </a:solidFill>
                <a:highlight>
                  <a:schemeClr val="dk1"/>
                </a:highlight>
                <a:latin typeface="Impact"/>
                <a:ea typeface="Impact"/>
                <a:cs typeface="Impact"/>
                <a:sym typeface="Impact"/>
              </a:rPr>
              <a:t>A MACHINE  LEARNING MODEL  PIPELINE FOR DETECTING WET PAVEMENT CONDITION FROM LIVE SCENES OF TRAFFIC CAMERAS</a:t>
            </a:r>
            <a:endParaRPr b="0" i="0" sz="3200" u="none" cap="none" strike="noStrike">
              <a:solidFill>
                <a:srgbClr val="000000"/>
              </a:solidFill>
              <a:highlight>
                <a:schemeClr val="dk1"/>
              </a:highlight>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chemeClr val="dk2"/>
              </a:highlight>
              <a:latin typeface="Arial"/>
              <a:ea typeface="Arial"/>
              <a:cs typeface="Arial"/>
              <a:sym typeface="Arial"/>
            </a:endParaRPr>
          </a:p>
        </p:txBody>
      </p:sp>
      <p:sp>
        <p:nvSpPr>
          <p:cNvPr id="131" name="Google Shape;131;p13"/>
          <p:cNvSpPr txBox="1"/>
          <p:nvPr/>
        </p:nvSpPr>
        <p:spPr>
          <a:xfrm>
            <a:off x="1460850" y="2831102"/>
            <a:ext cx="588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13"/>
          <p:cNvSpPr txBox="1"/>
          <p:nvPr/>
        </p:nvSpPr>
        <p:spPr>
          <a:xfrm>
            <a:off x="2751450" y="3515075"/>
            <a:ext cx="209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txBox="1"/>
          <p:nvPr/>
        </p:nvSpPr>
        <p:spPr>
          <a:xfrm>
            <a:off x="3309200" y="3231300"/>
            <a:ext cx="715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134" name="Google Shape;134;p13"/>
          <p:cNvSpPr txBox="1"/>
          <p:nvPr/>
        </p:nvSpPr>
        <p:spPr>
          <a:xfrm>
            <a:off x="4548600" y="332157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373550"/>
            <a:ext cx="7505700" cy="142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189" name="Google Shape;189;p22"/>
          <p:cNvSpPr txBox="1"/>
          <p:nvPr>
            <p:ph idx="1" type="body"/>
          </p:nvPr>
        </p:nvSpPr>
        <p:spPr>
          <a:xfrm>
            <a:off x="934075" y="4166525"/>
            <a:ext cx="7505700" cy="44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                                                        SAMPLE IMAGES FROM CCTV</a:t>
            </a:r>
            <a:endParaRPr/>
          </a:p>
        </p:txBody>
      </p:sp>
      <p:pic>
        <p:nvPicPr>
          <p:cNvPr id="190" name="Google Shape;190;p22"/>
          <p:cNvPicPr preferRelativeResize="0"/>
          <p:nvPr/>
        </p:nvPicPr>
        <p:blipFill rotWithShape="1">
          <a:blip r:embed="rId3">
            <a:alphaModFix/>
          </a:blip>
          <a:srcRect b="0" l="0" r="0" t="0"/>
          <a:stretch/>
        </p:blipFill>
        <p:spPr>
          <a:xfrm>
            <a:off x="1278700" y="1321800"/>
            <a:ext cx="6120475" cy="267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642375" y="4002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196" name="Google Shape;196;p23"/>
          <p:cNvSpPr txBox="1"/>
          <p:nvPr>
            <p:ph idx="1" type="body"/>
          </p:nvPr>
        </p:nvSpPr>
        <p:spPr>
          <a:xfrm>
            <a:off x="819150" y="1221225"/>
            <a:ext cx="7505700" cy="32175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b="1" lang="en" sz="2000" u="sng"/>
              <a:t>THE MOTIVATION AND RESEARCH APPROACH</a:t>
            </a:r>
            <a:endParaRPr b="1" sz="2000" u="sng"/>
          </a:p>
          <a:p>
            <a:pPr indent="-342900" lvl="0" marL="914400" rtl="0" algn="l">
              <a:lnSpc>
                <a:spcPct val="115000"/>
              </a:lnSpc>
              <a:spcBef>
                <a:spcPts val="0"/>
              </a:spcBef>
              <a:spcAft>
                <a:spcPts val="0"/>
              </a:spcAft>
              <a:buSzPts val="1800"/>
              <a:buChar char="●"/>
            </a:pPr>
            <a:r>
              <a:rPr lang="en" sz="1800"/>
              <a:t>The advancement in machine learning ,especially deep learning has made many tasks  as efficient as human  or even better than human performance.</a:t>
            </a:r>
            <a:endParaRPr sz="1800"/>
          </a:p>
          <a:p>
            <a:pPr indent="-342900" lvl="0" marL="914400" rtl="0" algn="l">
              <a:lnSpc>
                <a:spcPct val="115000"/>
              </a:lnSpc>
              <a:spcBef>
                <a:spcPts val="0"/>
              </a:spcBef>
              <a:spcAft>
                <a:spcPts val="0"/>
              </a:spcAft>
              <a:buSzPts val="1800"/>
              <a:buChar char="●"/>
            </a:pPr>
            <a:r>
              <a:rPr lang="en" sz="1800"/>
              <a:t>A machine learning model pipeline for interpreting weather scenes and predicting the wetness of pavement surface in a timely fashion is proposed </a:t>
            </a:r>
            <a:endParaRPr sz="1800"/>
          </a:p>
          <a:p>
            <a:pPr indent="0" lvl="0" marL="457200" rtl="0" algn="l">
              <a:lnSpc>
                <a:spcPct val="115000"/>
              </a:lnSpc>
              <a:spcBef>
                <a:spcPts val="1200"/>
              </a:spcBef>
              <a:spcAft>
                <a:spcPts val="1200"/>
              </a:spcAft>
              <a:buSzPts val="1300"/>
              <a:buNone/>
            </a:pPr>
            <a:r>
              <a:rPr lang="en" sz="1800"/>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4118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02" name="Google Shape;202;p24"/>
          <p:cNvSpPr txBox="1"/>
          <p:nvPr>
            <p:ph idx="1" type="body"/>
          </p:nvPr>
        </p:nvSpPr>
        <p:spPr>
          <a:xfrm>
            <a:off x="819150" y="1177425"/>
            <a:ext cx="7505700" cy="32613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sz="1900"/>
              <a:t>HSV model has 3 components</a:t>
            </a:r>
            <a:endParaRPr sz="1900"/>
          </a:p>
          <a:p>
            <a:pPr indent="-349250" lvl="0" marL="457200" rtl="0" algn="l">
              <a:lnSpc>
                <a:spcPct val="115000"/>
              </a:lnSpc>
              <a:spcBef>
                <a:spcPts val="0"/>
              </a:spcBef>
              <a:spcAft>
                <a:spcPts val="0"/>
              </a:spcAft>
              <a:buSzPts val="1900"/>
              <a:buAutoNum type="arabicPeriod"/>
            </a:pPr>
            <a:r>
              <a:rPr lang="en" sz="1800"/>
              <a:t> Hue  -  color portion of the model</a:t>
            </a:r>
            <a:endParaRPr sz="1800"/>
          </a:p>
          <a:p>
            <a:pPr indent="-349250" lvl="0" marL="457200" rtl="0" algn="l">
              <a:lnSpc>
                <a:spcPct val="115000"/>
              </a:lnSpc>
              <a:spcBef>
                <a:spcPts val="0"/>
              </a:spcBef>
              <a:spcAft>
                <a:spcPts val="0"/>
              </a:spcAft>
              <a:buSzPts val="1900"/>
              <a:buAutoNum type="arabicPeriod"/>
            </a:pPr>
            <a:r>
              <a:rPr lang="en" sz="1800"/>
              <a:t>Saturation  -  amount of gray in a  colour</a:t>
            </a:r>
            <a:endParaRPr sz="1800"/>
          </a:p>
          <a:p>
            <a:pPr indent="-349250" lvl="0" marL="457200" rtl="0" algn="l">
              <a:lnSpc>
                <a:spcPct val="115000"/>
              </a:lnSpc>
              <a:spcBef>
                <a:spcPts val="0"/>
              </a:spcBef>
              <a:spcAft>
                <a:spcPts val="0"/>
              </a:spcAft>
              <a:buSzPts val="1900"/>
              <a:buAutoNum type="arabicPeriod"/>
            </a:pPr>
            <a:r>
              <a:rPr lang="en" sz="1900"/>
              <a:t>Value   -  brigtness/intensity </a:t>
            </a:r>
            <a:endParaRPr sz="1900"/>
          </a:p>
          <a:p>
            <a:pPr indent="-349250" lvl="0" marL="457200" rtl="0" algn="l">
              <a:lnSpc>
                <a:spcPct val="115000"/>
              </a:lnSpc>
              <a:spcBef>
                <a:spcPts val="0"/>
              </a:spcBef>
              <a:spcAft>
                <a:spcPts val="0"/>
              </a:spcAft>
              <a:buSzPts val="1900"/>
              <a:buChar char="●"/>
            </a:pPr>
            <a:r>
              <a:rPr lang="en" sz="1900"/>
              <a:t>HSV of the background segments collectively produce visual cues associated with distinct weather conditions that can be used to predict the wetness of pavement.</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93500" y="446175"/>
            <a:ext cx="7505700" cy="1078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08" name="Google Shape;208;p25"/>
          <p:cNvSpPr txBox="1"/>
          <p:nvPr>
            <p:ph idx="1" type="body"/>
          </p:nvPr>
        </p:nvSpPr>
        <p:spPr>
          <a:xfrm>
            <a:off x="819150" y="1524375"/>
            <a:ext cx="7505700" cy="34968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sz="1900"/>
              <a:t>3 background segment class </a:t>
            </a:r>
            <a:r>
              <a:rPr b="1" lang="en" sz="1900"/>
              <a:t>road,sky and vegetation.</a:t>
            </a:r>
            <a:endParaRPr b="1" sz="1900"/>
          </a:p>
          <a:p>
            <a:pPr indent="-349250" lvl="0" marL="457200" rtl="0" algn="l">
              <a:lnSpc>
                <a:spcPct val="115000"/>
              </a:lnSpc>
              <a:spcBef>
                <a:spcPts val="0"/>
              </a:spcBef>
              <a:spcAft>
                <a:spcPts val="0"/>
              </a:spcAft>
              <a:buSzPts val="1900"/>
              <a:buChar char="●"/>
            </a:pPr>
            <a:r>
              <a:rPr lang="en" sz="1900"/>
              <a:t>1 special foreground class that consist of traffic signals,logos etc are considered as irrelevant.</a:t>
            </a:r>
            <a:endParaRPr sz="1900"/>
          </a:p>
          <a:p>
            <a:pPr indent="-349250" lvl="0" marL="457200" rtl="0" algn="l">
              <a:lnSpc>
                <a:spcPct val="115000"/>
              </a:lnSpc>
              <a:spcBef>
                <a:spcPts val="0"/>
              </a:spcBef>
              <a:spcAft>
                <a:spcPts val="0"/>
              </a:spcAft>
              <a:buSzPts val="1900"/>
              <a:buChar char="●"/>
            </a:pPr>
            <a:r>
              <a:rPr lang="en" sz="1900"/>
              <a:t>During rain water particles scatterlight and the</a:t>
            </a:r>
            <a:r>
              <a:rPr b="1" lang="en" sz="1900"/>
              <a:t> saturation</a:t>
            </a:r>
            <a:r>
              <a:rPr lang="en" sz="1900"/>
              <a:t> is reduced.</a:t>
            </a:r>
            <a:endParaRPr sz="1900"/>
          </a:p>
          <a:p>
            <a:pPr indent="-349250" lvl="0" marL="457200" rtl="0" algn="l">
              <a:lnSpc>
                <a:spcPct val="115000"/>
              </a:lnSpc>
              <a:spcBef>
                <a:spcPts val="0"/>
              </a:spcBef>
              <a:spcAft>
                <a:spcPts val="0"/>
              </a:spcAft>
              <a:buSzPts val="1900"/>
              <a:buChar char="●"/>
            </a:pPr>
            <a:r>
              <a:rPr b="1" lang="en" sz="1900"/>
              <a:t>Hue </a:t>
            </a:r>
            <a:r>
              <a:rPr lang="en" sz="1900"/>
              <a:t>can monitor relative road reflectivity.</a:t>
            </a:r>
            <a:endParaRPr sz="1900"/>
          </a:p>
          <a:p>
            <a:pPr indent="-349250" lvl="0" marL="457200" rtl="0" algn="l">
              <a:lnSpc>
                <a:spcPct val="115000"/>
              </a:lnSpc>
              <a:spcBef>
                <a:spcPts val="0"/>
              </a:spcBef>
              <a:spcAft>
                <a:spcPts val="0"/>
              </a:spcAft>
              <a:buSzPts val="1900"/>
              <a:buChar char="●"/>
            </a:pPr>
            <a:r>
              <a:rPr lang="en" sz="1900"/>
              <a:t>The hue and saturation features of overcast condition is similar to that of wet surface.</a:t>
            </a:r>
            <a:endParaRPr sz="1900"/>
          </a:p>
          <a:p>
            <a:pPr indent="0" lvl="0" marL="457200" rtl="0" algn="l">
              <a:lnSpc>
                <a:spcPct val="115000"/>
              </a:lnSpc>
              <a:spcBef>
                <a:spcPts val="1200"/>
              </a:spcBef>
              <a:spcAft>
                <a:spcPts val="0"/>
              </a:spcAft>
              <a:buSzPts val="1300"/>
              <a:buNone/>
            </a:pPr>
            <a:r>
              <a:t/>
            </a:r>
            <a:endParaRPr sz="1900"/>
          </a:p>
          <a:p>
            <a:pPr indent="0" lvl="0" marL="0" rtl="0" algn="l">
              <a:lnSpc>
                <a:spcPct val="115000"/>
              </a:lnSpc>
              <a:spcBef>
                <a:spcPts val="1200"/>
              </a:spcBef>
              <a:spcAft>
                <a:spcPts val="1200"/>
              </a:spcAft>
              <a:buSzPts val="1300"/>
              <a:buNone/>
            </a:pPr>
            <a:r>
              <a:rPr lang="en" sz="1900"/>
              <a:t>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14" name="Google Shape;214;p26"/>
          <p:cNvSpPr txBox="1"/>
          <p:nvPr>
            <p:ph idx="1" type="body"/>
          </p:nvPr>
        </p:nvSpPr>
        <p:spPr>
          <a:xfrm>
            <a:off x="819150" y="1375725"/>
            <a:ext cx="7505700" cy="30630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0"/>
              </a:spcBef>
              <a:spcAft>
                <a:spcPts val="0"/>
              </a:spcAft>
              <a:buSzPts val="1900"/>
              <a:buChar char="●"/>
            </a:pPr>
            <a:r>
              <a:rPr b="1" lang="en" sz="1900"/>
              <a:t>Reflectance  </a:t>
            </a:r>
            <a:r>
              <a:rPr lang="en" sz="1900"/>
              <a:t>is used in such situations</a:t>
            </a:r>
            <a:endParaRPr sz="1900"/>
          </a:p>
          <a:p>
            <a:pPr indent="-349250" lvl="0" marL="457200" rtl="0" algn="l">
              <a:lnSpc>
                <a:spcPct val="115000"/>
              </a:lnSpc>
              <a:spcBef>
                <a:spcPts val="0"/>
              </a:spcBef>
              <a:spcAft>
                <a:spcPts val="0"/>
              </a:spcAft>
              <a:buSzPts val="1900"/>
              <a:buChar char="●"/>
            </a:pPr>
            <a:r>
              <a:rPr lang="en" sz="1900"/>
              <a:t>Percent reflectance can be calculated by reflected light per incident light.</a:t>
            </a:r>
            <a:endParaRPr sz="1900"/>
          </a:p>
          <a:p>
            <a:pPr indent="-349250" lvl="0" marL="457200" rtl="0" algn="l">
              <a:lnSpc>
                <a:spcPct val="115000"/>
              </a:lnSpc>
              <a:spcBef>
                <a:spcPts val="0"/>
              </a:spcBef>
              <a:spcAft>
                <a:spcPts val="0"/>
              </a:spcAft>
              <a:buSzPts val="1900"/>
              <a:buChar char="●"/>
            </a:pPr>
            <a:r>
              <a:rPr i="1" lang="en" sz="1900"/>
              <a:t>Since traffic cameras are commonly elevated above and angled down toward highways, water film reflects the color of the sky. This causes the road pixel value gains color saturation and brightness that are more analogous to the sky.</a:t>
            </a:r>
            <a:endParaRPr i="1" sz="1900"/>
          </a:p>
          <a:p>
            <a:pPr indent="0" lvl="0" marL="457200" rtl="0" algn="l">
              <a:lnSpc>
                <a:spcPct val="115000"/>
              </a:lnSpc>
              <a:spcBef>
                <a:spcPts val="1200"/>
              </a:spcBef>
              <a:spcAft>
                <a:spcPts val="0"/>
              </a:spcAft>
              <a:buSzPts val="1300"/>
              <a:buNone/>
            </a:pPr>
            <a:r>
              <a:t/>
            </a:r>
            <a:endParaRPr sz="1900"/>
          </a:p>
          <a:p>
            <a:pPr indent="0" lvl="0" marL="457200" rtl="0" algn="l">
              <a:lnSpc>
                <a:spcPct val="115000"/>
              </a:lnSpc>
              <a:spcBef>
                <a:spcPts val="1200"/>
              </a:spcBef>
              <a:spcAft>
                <a:spcPts val="1200"/>
              </a:spcAft>
              <a:buSzPts val="1300"/>
              <a:buNone/>
            </a:pPr>
            <a:r>
              <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607300"/>
            <a:ext cx="7505700" cy="1192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20" name="Google Shape;220;p27"/>
          <p:cNvSpPr txBox="1"/>
          <p:nvPr>
            <p:ph idx="1" type="body"/>
          </p:nvPr>
        </p:nvSpPr>
        <p:spPr>
          <a:xfrm>
            <a:off x="992675" y="4003250"/>
            <a:ext cx="7505700" cy="471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80000"/>
              <a:buNone/>
            </a:pPr>
            <a:r>
              <a:rPr lang="en" sz="6500"/>
              <a:t>Average pixel values for sky and pavement (wet pavement versus dry pavement)</a:t>
            </a:r>
            <a:endParaRPr sz="6500"/>
          </a:p>
          <a:p>
            <a:pPr indent="0" lvl="0" marL="0" rtl="0" algn="l">
              <a:lnSpc>
                <a:spcPct val="115000"/>
              </a:lnSpc>
              <a:spcBef>
                <a:spcPts val="1200"/>
              </a:spcBef>
              <a:spcAft>
                <a:spcPts val="1200"/>
              </a:spcAft>
              <a:buSzPct val="80000"/>
              <a:buNone/>
            </a:pPr>
            <a:r>
              <a:t/>
            </a:r>
            <a:endParaRPr sz="6500"/>
          </a:p>
        </p:txBody>
      </p:sp>
      <p:pic>
        <p:nvPicPr>
          <p:cNvPr id="221" name="Google Shape;221;p27"/>
          <p:cNvPicPr preferRelativeResize="0"/>
          <p:nvPr/>
        </p:nvPicPr>
        <p:blipFill rotWithShape="1">
          <a:blip r:embed="rId3">
            <a:alphaModFix/>
          </a:blip>
          <a:srcRect b="0" l="0" r="0" t="0"/>
          <a:stretch/>
        </p:blipFill>
        <p:spPr>
          <a:xfrm>
            <a:off x="2985925" y="1147938"/>
            <a:ext cx="2800350" cy="269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3994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27" name="Google Shape;227;p28"/>
          <p:cNvSpPr txBox="1"/>
          <p:nvPr>
            <p:ph idx="1" type="body"/>
          </p:nvPr>
        </p:nvSpPr>
        <p:spPr>
          <a:xfrm>
            <a:off x="819150" y="991525"/>
            <a:ext cx="7505700" cy="40032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b="1" lang="en" sz="2000" u="sng"/>
              <a:t>MODEL PIPELINE ARCHITECTURE</a:t>
            </a:r>
            <a:endParaRPr b="1" sz="2000" u="sng"/>
          </a:p>
          <a:p>
            <a:pPr indent="0" lvl="0" marL="457200" rtl="0" algn="l">
              <a:lnSpc>
                <a:spcPct val="115000"/>
              </a:lnSpc>
              <a:spcBef>
                <a:spcPts val="1200"/>
              </a:spcBef>
              <a:spcAft>
                <a:spcPts val="0"/>
              </a:spcAft>
              <a:buSzPts val="1300"/>
              <a:buNone/>
            </a:pPr>
            <a:r>
              <a:rPr lang="en" sz="1900"/>
              <a:t>Consists of 3 sequential components</a:t>
            </a:r>
            <a:endParaRPr sz="1900"/>
          </a:p>
          <a:p>
            <a:pPr indent="-349250" lvl="0" marL="457200" rtl="0" algn="just">
              <a:lnSpc>
                <a:spcPct val="115000"/>
              </a:lnSpc>
              <a:spcBef>
                <a:spcPts val="1200"/>
              </a:spcBef>
              <a:spcAft>
                <a:spcPts val="0"/>
              </a:spcAft>
              <a:buSzPts val="1900"/>
              <a:buAutoNum type="arabicPeriod"/>
            </a:pPr>
            <a:r>
              <a:rPr lang="en" sz="1900"/>
              <a:t>Background subtraction model</a:t>
            </a:r>
            <a:endParaRPr sz="1900"/>
          </a:p>
          <a:p>
            <a:pPr indent="-349250" lvl="0" marL="457200" rtl="0" algn="just">
              <a:lnSpc>
                <a:spcPct val="115000"/>
              </a:lnSpc>
              <a:spcBef>
                <a:spcPts val="0"/>
              </a:spcBef>
              <a:spcAft>
                <a:spcPts val="0"/>
              </a:spcAft>
              <a:buSzPts val="1900"/>
              <a:buAutoNum type="arabicPeriod"/>
            </a:pPr>
            <a:r>
              <a:rPr lang="en" sz="1900"/>
              <a:t>Segmentation model </a:t>
            </a:r>
            <a:endParaRPr sz="1900"/>
          </a:p>
          <a:p>
            <a:pPr indent="-349250" lvl="0" marL="457200" rtl="0" algn="just">
              <a:lnSpc>
                <a:spcPct val="115000"/>
              </a:lnSpc>
              <a:spcBef>
                <a:spcPts val="0"/>
              </a:spcBef>
              <a:spcAft>
                <a:spcPts val="0"/>
              </a:spcAft>
              <a:buSzPts val="1900"/>
              <a:buAutoNum type="arabicPeriod"/>
            </a:pPr>
            <a:r>
              <a:rPr lang="en" sz="1900"/>
              <a:t>Gradient booting classifier</a:t>
            </a:r>
            <a:endParaRPr sz="1900"/>
          </a:p>
        </p:txBody>
      </p:sp>
      <p:pic>
        <p:nvPicPr>
          <p:cNvPr id="228" name="Google Shape;228;p28"/>
          <p:cNvPicPr preferRelativeResize="0"/>
          <p:nvPr/>
        </p:nvPicPr>
        <p:blipFill rotWithShape="1">
          <a:blip r:embed="rId3">
            <a:alphaModFix/>
          </a:blip>
          <a:srcRect b="0" l="0" r="0" t="0"/>
          <a:stretch/>
        </p:blipFill>
        <p:spPr>
          <a:xfrm>
            <a:off x="4385725" y="2595850"/>
            <a:ext cx="4414024" cy="213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347025"/>
            <a:ext cx="7505700" cy="83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234" name="Google Shape;234;p29"/>
          <p:cNvSpPr txBox="1"/>
          <p:nvPr>
            <p:ph idx="1" type="body"/>
          </p:nvPr>
        </p:nvSpPr>
        <p:spPr>
          <a:xfrm>
            <a:off x="819150" y="1016300"/>
            <a:ext cx="7505700" cy="3422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The moving vehicles are masked out using classic Gaussian mixture-based background/foreground segmentation algorithm(MOG2)</a:t>
            </a:r>
            <a:endParaRPr sz="1800"/>
          </a:p>
          <a:p>
            <a:pPr indent="0" lvl="0" marL="0" rtl="0" algn="l">
              <a:lnSpc>
                <a:spcPct val="115000"/>
              </a:lnSpc>
              <a:spcBef>
                <a:spcPts val="1200"/>
              </a:spcBef>
              <a:spcAft>
                <a:spcPts val="1200"/>
              </a:spcAft>
              <a:buSzPts val="1300"/>
              <a:buNone/>
            </a:pPr>
            <a:r>
              <a:t/>
            </a:r>
            <a:endParaRPr sz="1800"/>
          </a:p>
        </p:txBody>
      </p:sp>
      <p:pic>
        <p:nvPicPr>
          <p:cNvPr id="235" name="Google Shape;235;p29"/>
          <p:cNvPicPr preferRelativeResize="0"/>
          <p:nvPr/>
        </p:nvPicPr>
        <p:blipFill rotWithShape="1">
          <a:blip r:embed="rId3">
            <a:alphaModFix/>
          </a:blip>
          <a:srcRect b="0" l="0" r="0" t="0"/>
          <a:stretch/>
        </p:blipFill>
        <p:spPr>
          <a:xfrm>
            <a:off x="1981200" y="1786925"/>
            <a:ext cx="5181600" cy="19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744775" y="3250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COMPONENTS</a:t>
            </a:r>
            <a:endParaRPr/>
          </a:p>
        </p:txBody>
      </p:sp>
      <p:sp>
        <p:nvSpPr>
          <p:cNvPr id="241" name="Google Shape;241;p30"/>
          <p:cNvSpPr txBox="1"/>
          <p:nvPr>
            <p:ph idx="1" type="body"/>
          </p:nvPr>
        </p:nvSpPr>
        <p:spPr>
          <a:xfrm>
            <a:off x="819150" y="1016300"/>
            <a:ext cx="7505700" cy="3422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a:pPr>
            <a:r>
              <a:rPr b="1" lang="en" sz="1800"/>
              <a:t> BACKGROUND SUBTRACTION  MODEL</a:t>
            </a:r>
            <a:endParaRPr b="1" sz="1800"/>
          </a:p>
          <a:p>
            <a:pPr indent="-334327" lvl="0" marL="457200" rtl="0" algn="just">
              <a:lnSpc>
                <a:spcPct val="115000"/>
              </a:lnSpc>
              <a:spcBef>
                <a:spcPts val="0"/>
              </a:spcBef>
              <a:spcAft>
                <a:spcPts val="0"/>
              </a:spcAft>
              <a:buSzPct val="100000"/>
              <a:buChar char="●"/>
            </a:pPr>
            <a:r>
              <a:rPr lang="en" sz="1800"/>
              <a:t>The classic Gaussian mixture-based background/foreground segmentation algorithm (i.e., MOG2)</a:t>
            </a:r>
            <a:endParaRPr sz="1800"/>
          </a:p>
          <a:p>
            <a:pPr indent="-334327" lvl="0" marL="457200" rtl="0" algn="just">
              <a:lnSpc>
                <a:spcPct val="115000"/>
              </a:lnSpc>
              <a:spcBef>
                <a:spcPts val="0"/>
              </a:spcBef>
              <a:spcAft>
                <a:spcPts val="0"/>
              </a:spcAft>
              <a:buSzPct val="100000"/>
              <a:buChar char="●"/>
            </a:pPr>
            <a:r>
              <a:rPr lang="en" sz="1800"/>
              <a:t>Used to remove moving vehicles from the cctv images.</a:t>
            </a:r>
            <a:endParaRPr sz="1800"/>
          </a:p>
          <a:p>
            <a:pPr indent="-334327" lvl="0" marL="457200" rtl="0" algn="just">
              <a:lnSpc>
                <a:spcPct val="115000"/>
              </a:lnSpc>
              <a:spcBef>
                <a:spcPts val="0"/>
              </a:spcBef>
              <a:spcAft>
                <a:spcPts val="0"/>
              </a:spcAft>
              <a:buSzPct val="100000"/>
              <a:buChar char="●"/>
            </a:pPr>
            <a:r>
              <a:rPr lang="en" sz="1800"/>
              <a:t>Moving pixels and noise are removed from the image</a:t>
            </a:r>
            <a:endParaRPr sz="1800"/>
          </a:p>
          <a:p>
            <a:pPr indent="-334327" lvl="0" marL="457200" rtl="0" algn="just">
              <a:lnSpc>
                <a:spcPct val="115000"/>
              </a:lnSpc>
              <a:spcBef>
                <a:spcPts val="0"/>
              </a:spcBef>
              <a:spcAft>
                <a:spcPts val="0"/>
              </a:spcAft>
              <a:buSzPct val="100000"/>
              <a:buAutoNum type="arabicPeriod"/>
            </a:pPr>
            <a:r>
              <a:rPr b="1" lang="en" sz="1800"/>
              <a:t> SEGMENTATION MODEL</a:t>
            </a:r>
            <a:endParaRPr b="1" sz="1800"/>
          </a:p>
          <a:p>
            <a:pPr indent="-334327" lvl="0" marL="457200" rtl="0" algn="just">
              <a:lnSpc>
                <a:spcPct val="115000"/>
              </a:lnSpc>
              <a:spcBef>
                <a:spcPts val="0"/>
              </a:spcBef>
              <a:spcAft>
                <a:spcPts val="0"/>
              </a:spcAft>
              <a:buSzPct val="100000"/>
              <a:buChar char="●"/>
            </a:pPr>
            <a:r>
              <a:rPr lang="en" sz="1800"/>
              <a:t>Conducted using Detectron2, a state-of-the-art PyTorch-based modular object detection library released by Facebook AI Research (FAIR).</a:t>
            </a:r>
            <a:r>
              <a:rPr b="1" lang="en" sz="1800"/>
              <a:t> </a:t>
            </a:r>
            <a:endParaRPr b="1" sz="1800"/>
          </a:p>
          <a:p>
            <a:pPr indent="-334327" lvl="0" marL="457200" rtl="0" algn="just">
              <a:lnSpc>
                <a:spcPct val="115000"/>
              </a:lnSpc>
              <a:spcBef>
                <a:spcPts val="0"/>
              </a:spcBef>
              <a:spcAft>
                <a:spcPts val="0"/>
              </a:spcAft>
              <a:buSzPct val="100000"/>
              <a:buChar char="●"/>
            </a:pPr>
            <a:r>
              <a:rPr lang="en" sz="1800"/>
              <a:t>3 backbone architectures </a:t>
            </a:r>
            <a:r>
              <a:rPr b="1" lang="en" sz="1800"/>
              <a:t>ResNet-50-FPN,</a:t>
            </a:r>
            <a:r>
              <a:rPr lang="en" sz="1800"/>
              <a:t> </a:t>
            </a:r>
            <a:r>
              <a:rPr b="1" lang="en" sz="1800"/>
              <a:t>ResNet-101-FPN</a:t>
            </a:r>
            <a:r>
              <a:rPr lang="en" sz="1800"/>
              <a:t>, and </a:t>
            </a:r>
            <a:r>
              <a:rPr b="1" lang="en" sz="1800"/>
              <a:t>ResNeXt-101-FPN</a:t>
            </a:r>
            <a:r>
              <a:rPr lang="en" sz="1800"/>
              <a:t>,were selected and used with Mask R-CNN.</a:t>
            </a:r>
            <a:endParaRPr sz="1800"/>
          </a:p>
          <a:p>
            <a:pPr indent="-334327" lvl="0" marL="457200" rtl="0" algn="just">
              <a:lnSpc>
                <a:spcPct val="115000"/>
              </a:lnSpc>
              <a:spcBef>
                <a:spcPts val="0"/>
              </a:spcBef>
              <a:spcAft>
                <a:spcPts val="0"/>
              </a:spcAft>
              <a:buSzPct val="100000"/>
              <a:buChar char="●"/>
            </a:pPr>
            <a:r>
              <a:rPr lang="en" sz="1800"/>
              <a:t>Backbone network along with mask CNN were finetuned with custom dataset.</a:t>
            </a:r>
            <a:endParaRPr sz="1800"/>
          </a:p>
          <a:p>
            <a:pPr indent="0" lvl="0" marL="914400" rtl="0" algn="just">
              <a:lnSpc>
                <a:spcPct val="115000"/>
              </a:lnSpc>
              <a:spcBef>
                <a:spcPts val="1200"/>
              </a:spcBef>
              <a:spcAft>
                <a:spcPts val="1200"/>
              </a:spcAft>
              <a:buSzPct val="78078"/>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399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COMPONENTS</a:t>
            </a:r>
            <a:endParaRPr/>
          </a:p>
        </p:txBody>
      </p:sp>
      <p:sp>
        <p:nvSpPr>
          <p:cNvPr id="247" name="Google Shape;247;p31"/>
          <p:cNvSpPr txBox="1"/>
          <p:nvPr>
            <p:ph idx="1" type="body"/>
          </p:nvPr>
        </p:nvSpPr>
        <p:spPr>
          <a:xfrm>
            <a:off x="819150" y="2812875"/>
            <a:ext cx="7505700" cy="1822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800"/>
              <a:t>The mean IoU results of the finetuned Mask R-CNN with different backbone networks</a:t>
            </a:r>
            <a:endParaRPr sz="1800"/>
          </a:p>
          <a:p>
            <a:pPr indent="-342900" lvl="0" marL="457200" rtl="0" algn="l">
              <a:lnSpc>
                <a:spcPct val="95000"/>
              </a:lnSpc>
              <a:spcBef>
                <a:spcPts val="1200"/>
              </a:spcBef>
              <a:spcAft>
                <a:spcPts val="0"/>
              </a:spcAft>
              <a:buSzPts val="1800"/>
              <a:buChar char="●"/>
            </a:pPr>
            <a:r>
              <a:rPr lang="en" sz="1800"/>
              <a:t>The concrete medians and utility poles were frequently projected into the pavement and vegetation segments, resulting in irregular segregated areas, which likely contributed to uncertainty in segmentation results</a:t>
            </a:r>
            <a:endParaRPr sz="1800"/>
          </a:p>
          <a:p>
            <a:pPr indent="0" lvl="0" marL="457200" rtl="0" algn="l">
              <a:lnSpc>
                <a:spcPct val="95000"/>
              </a:lnSpc>
              <a:spcBef>
                <a:spcPts val="1200"/>
              </a:spcBef>
              <a:spcAft>
                <a:spcPts val="0"/>
              </a:spcAft>
              <a:buSzPts val="770"/>
              <a:buNone/>
            </a:pPr>
            <a:r>
              <a:t/>
            </a:r>
            <a:endParaRPr sz="1560"/>
          </a:p>
          <a:p>
            <a:pPr indent="0" lvl="0" marL="0" rtl="0" algn="l">
              <a:lnSpc>
                <a:spcPct val="95000"/>
              </a:lnSpc>
              <a:spcBef>
                <a:spcPts val="1200"/>
              </a:spcBef>
              <a:spcAft>
                <a:spcPts val="1200"/>
              </a:spcAft>
              <a:buSzPts val="770"/>
              <a:buNone/>
            </a:pPr>
            <a:r>
              <a:t/>
            </a:r>
            <a:endParaRPr sz="1260"/>
          </a:p>
        </p:txBody>
      </p:sp>
      <p:pic>
        <p:nvPicPr>
          <p:cNvPr id="248" name="Google Shape;248;p31"/>
          <p:cNvPicPr preferRelativeResize="0"/>
          <p:nvPr/>
        </p:nvPicPr>
        <p:blipFill rotWithShape="1">
          <a:blip r:embed="rId3">
            <a:alphaModFix/>
          </a:blip>
          <a:srcRect b="0" l="0" r="0" t="0"/>
          <a:stretch/>
        </p:blipFill>
        <p:spPr>
          <a:xfrm>
            <a:off x="1181075" y="1088375"/>
            <a:ext cx="5442625" cy="162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19150" y="470975"/>
            <a:ext cx="7505700" cy="80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 CONTENTS</a:t>
            </a:r>
            <a:endParaRPr/>
          </a:p>
        </p:txBody>
      </p:sp>
      <p:sp>
        <p:nvSpPr>
          <p:cNvPr id="140" name="Google Shape;140;p14"/>
          <p:cNvSpPr txBox="1"/>
          <p:nvPr>
            <p:ph idx="1" type="body"/>
          </p:nvPr>
        </p:nvSpPr>
        <p:spPr>
          <a:xfrm>
            <a:off x="714375" y="988925"/>
            <a:ext cx="7505700" cy="34878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b="1" lang="en" sz="1900"/>
              <a:t>INTRODUCTION</a:t>
            </a:r>
            <a:endParaRPr b="1" sz="1900"/>
          </a:p>
          <a:p>
            <a:pPr indent="-342900" lvl="0" marL="457200" rtl="0" algn="l">
              <a:lnSpc>
                <a:spcPct val="115000"/>
              </a:lnSpc>
              <a:spcBef>
                <a:spcPts val="0"/>
              </a:spcBef>
              <a:spcAft>
                <a:spcPts val="0"/>
              </a:spcAft>
              <a:buSzPts val="1800"/>
              <a:buChar char="❏"/>
            </a:pPr>
            <a:r>
              <a:rPr b="1" lang="en" sz="1800"/>
              <a:t>RELATED WORKS</a:t>
            </a:r>
            <a:endParaRPr b="1" sz="1800"/>
          </a:p>
          <a:p>
            <a:pPr indent="-342900" lvl="0" marL="457200" rtl="0" algn="l">
              <a:lnSpc>
                <a:spcPct val="115000"/>
              </a:lnSpc>
              <a:spcBef>
                <a:spcPts val="0"/>
              </a:spcBef>
              <a:spcAft>
                <a:spcPts val="0"/>
              </a:spcAft>
              <a:buSzPts val="1800"/>
              <a:buChar char="❏"/>
            </a:pPr>
            <a:r>
              <a:rPr b="1" lang="en" sz="1800"/>
              <a:t>THE SYSTEM</a:t>
            </a:r>
            <a:endParaRPr b="1" sz="1800"/>
          </a:p>
          <a:p>
            <a:pPr indent="-342900" lvl="0" marL="457200" rtl="0" algn="l">
              <a:lnSpc>
                <a:spcPct val="115000"/>
              </a:lnSpc>
              <a:spcBef>
                <a:spcPts val="0"/>
              </a:spcBef>
              <a:spcAft>
                <a:spcPts val="0"/>
              </a:spcAft>
              <a:buSzPts val="1800"/>
              <a:buChar char="❏"/>
            </a:pPr>
            <a:r>
              <a:rPr b="1" lang="en" sz="1800"/>
              <a:t>COMPONENTS</a:t>
            </a:r>
            <a:endParaRPr b="1" sz="1800"/>
          </a:p>
          <a:p>
            <a:pPr indent="0" lvl="0" marL="457200" rtl="0" algn="l">
              <a:lnSpc>
                <a:spcPct val="115000"/>
              </a:lnSpc>
              <a:spcBef>
                <a:spcPts val="1200"/>
              </a:spcBef>
              <a:spcAft>
                <a:spcPts val="0"/>
              </a:spcAft>
              <a:buSzPts val="1300"/>
              <a:buNone/>
            </a:pPr>
            <a:r>
              <a:t/>
            </a:r>
            <a:endParaRPr b="1" sz="1800"/>
          </a:p>
          <a:p>
            <a:pPr indent="-342900" lvl="0" marL="457200" rtl="0" algn="l">
              <a:lnSpc>
                <a:spcPct val="115000"/>
              </a:lnSpc>
              <a:spcBef>
                <a:spcPts val="1200"/>
              </a:spcBef>
              <a:spcAft>
                <a:spcPts val="0"/>
              </a:spcAft>
              <a:buSzPts val="1800"/>
              <a:buChar char="❏"/>
            </a:pPr>
            <a:r>
              <a:rPr b="1" lang="en" sz="1800"/>
              <a:t>MODEL EVALUATION</a:t>
            </a:r>
            <a:endParaRPr b="1" sz="1800"/>
          </a:p>
          <a:p>
            <a:pPr indent="-342900" lvl="0" marL="457200" rtl="0" algn="l">
              <a:lnSpc>
                <a:spcPct val="115000"/>
              </a:lnSpc>
              <a:spcBef>
                <a:spcPts val="0"/>
              </a:spcBef>
              <a:spcAft>
                <a:spcPts val="0"/>
              </a:spcAft>
              <a:buSzPts val="1800"/>
              <a:buChar char="❏"/>
            </a:pPr>
            <a:r>
              <a:rPr b="1" lang="en" sz="1800"/>
              <a:t>CONCLUSION</a:t>
            </a:r>
            <a:endParaRPr b="1" sz="1800"/>
          </a:p>
          <a:p>
            <a:pPr indent="-342900" lvl="0" marL="457200" rtl="0" algn="l">
              <a:lnSpc>
                <a:spcPct val="115000"/>
              </a:lnSpc>
              <a:spcBef>
                <a:spcPts val="0"/>
              </a:spcBef>
              <a:spcAft>
                <a:spcPts val="0"/>
              </a:spcAft>
              <a:buSzPts val="1800"/>
              <a:buChar char="❏"/>
            </a:pPr>
            <a:r>
              <a:rPr b="1" lang="en" sz="1800"/>
              <a:t>REFERENCE</a:t>
            </a:r>
            <a:endParaRPr b="1" sz="1800"/>
          </a:p>
          <a:p>
            <a:pPr indent="0" lvl="0" marL="0" rtl="0" algn="l">
              <a:lnSpc>
                <a:spcPct val="115000"/>
              </a:lnSpc>
              <a:spcBef>
                <a:spcPts val="1200"/>
              </a:spcBef>
              <a:spcAft>
                <a:spcPts val="1200"/>
              </a:spcAft>
              <a:buSzPts val="1300"/>
              <a:buNone/>
            </a:pPr>
            <a:r>
              <a:t/>
            </a:r>
            <a:endParaRPr b="1" sz="1900"/>
          </a:p>
        </p:txBody>
      </p:sp>
      <p:sp>
        <p:nvSpPr>
          <p:cNvPr id="141" name="Google Shape;141;p14"/>
          <p:cNvSpPr txBox="1"/>
          <p:nvPr/>
        </p:nvSpPr>
        <p:spPr>
          <a:xfrm>
            <a:off x="1321850" y="2227175"/>
            <a:ext cx="38862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Calibri"/>
              <a:buAutoNum type="arabicPeriod"/>
            </a:pPr>
            <a:r>
              <a:rPr b="1" i="0" lang="en" sz="1500" u="none" cap="none" strike="noStrike">
                <a:solidFill>
                  <a:srgbClr val="000000"/>
                </a:solidFill>
                <a:latin typeface="Calibri"/>
                <a:ea typeface="Calibri"/>
                <a:cs typeface="Calibri"/>
                <a:sym typeface="Calibri"/>
              </a:rPr>
              <a:t>BACKGROUND SUBTRACTION MODEL</a:t>
            </a:r>
            <a:endParaRPr b="1"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1" i="0" lang="en" sz="1500" u="none" cap="none" strike="noStrike">
                <a:solidFill>
                  <a:srgbClr val="000000"/>
                </a:solidFill>
                <a:latin typeface="Calibri"/>
                <a:ea typeface="Calibri"/>
                <a:cs typeface="Calibri"/>
                <a:sym typeface="Calibri"/>
              </a:rPr>
              <a:t>SEGMENTATION MODEL</a:t>
            </a:r>
            <a:endParaRPr b="1"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1" i="0" lang="en" sz="1500" u="none" cap="none" strike="noStrike">
                <a:solidFill>
                  <a:srgbClr val="000000"/>
                </a:solidFill>
                <a:latin typeface="Calibri"/>
                <a:ea typeface="Calibri"/>
                <a:cs typeface="Calibri"/>
                <a:sym typeface="Calibri"/>
              </a:rPr>
              <a:t>GRADIENT BOOSTING CLASSIFIER</a:t>
            </a:r>
            <a:endParaRPr b="1" i="0" sz="15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19150" y="4861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COMPONENTS</a:t>
            </a:r>
            <a:endParaRPr/>
          </a:p>
        </p:txBody>
      </p:sp>
      <p:sp>
        <p:nvSpPr>
          <p:cNvPr id="254" name="Google Shape;254;p32"/>
          <p:cNvSpPr txBox="1"/>
          <p:nvPr>
            <p:ph idx="1" type="body"/>
          </p:nvPr>
        </p:nvSpPr>
        <p:spPr>
          <a:xfrm>
            <a:off x="819150" y="1288975"/>
            <a:ext cx="7505700" cy="34455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sz="1800"/>
              <a:t>High ROI head score threshold of 0.8 for instances detection at the inference stage, which remove small noisy areas</a:t>
            </a:r>
            <a:endParaRPr sz="1800"/>
          </a:p>
          <a:p>
            <a:pPr indent="-334327" lvl="0" marL="457200" rtl="0" algn="l">
              <a:lnSpc>
                <a:spcPct val="115000"/>
              </a:lnSpc>
              <a:spcBef>
                <a:spcPts val="0"/>
              </a:spcBef>
              <a:spcAft>
                <a:spcPts val="0"/>
              </a:spcAft>
              <a:buSzPct val="100000"/>
              <a:buChar char="●"/>
            </a:pPr>
            <a:r>
              <a:rPr lang="en" sz="1800"/>
              <a:t>The average pixels values used as feature for downstream classifier.</a:t>
            </a:r>
            <a:endParaRPr sz="1800"/>
          </a:p>
          <a:p>
            <a:pPr indent="0" lvl="0" marL="457200" rtl="0" algn="l">
              <a:lnSpc>
                <a:spcPct val="115000"/>
              </a:lnSpc>
              <a:spcBef>
                <a:spcPts val="1200"/>
              </a:spcBef>
              <a:spcAft>
                <a:spcPts val="0"/>
              </a:spcAft>
              <a:buSzPct val="78078"/>
              <a:buNone/>
            </a:pPr>
            <a:r>
              <a:t/>
            </a:r>
            <a:endParaRPr sz="1800"/>
          </a:p>
          <a:p>
            <a:pPr indent="0" lvl="0" marL="457200" rtl="0" algn="l">
              <a:lnSpc>
                <a:spcPct val="115000"/>
              </a:lnSpc>
              <a:spcBef>
                <a:spcPts val="1200"/>
              </a:spcBef>
              <a:spcAft>
                <a:spcPts val="0"/>
              </a:spcAft>
              <a:buSzPct val="78078"/>
              <a:buNone/>
            </a:pPr>
            <a:r>
              <a:t/>
            </a:r>
            <a:endParaRPr sz="1800"/>
          </a:p>
          <a:p>
            <a:pPr indent="0" lvl="0" marL="457200" rtl="0" algn="l">
              <a:lnSpc>
                <a:spcPct val="115000"/>
              </a:lnSpc>
              <a:spcBef>
                <a:spcPts val="1200"/>
              </a:spcBef>
              <a:spcAft>
                <a:spcPts val="0"/>
              </a:spcAft>
              <a:buSzPct val="78078"/>
              <a:buNone/>
            </a:pPr>
            <a:r>
              <a:t/>
            </a:r>
            <a:endParaRPr sz="1800"/>
          </a:p>
          <a:p>
            <a:pPr indent="0" lvl="0" marL="457200" rtl="0" algn="l">
              <a:lnSpc>
                <a:spcPct val="115000"/>
              </a:lnSpc>
              <a:spcBef>
                <a:spcPts val="1200"/>
              </a:spcBef>
              <a:spcAft>
                <a:spcPts val="0"/>
              </a:spcAft>
              <a:buSzPct val="78078"/>
              <a:buNone/>
            </a:pPr>
            <a:r>
              <a:t/>
            </a:r>
            <a:endParaRPr sz="1800"/>
          </a:p>
          <a:p>
            <a:pPr indent="0" lvl="0" marL="457200" rtl="0" algn="l">
              <a:lnSpc>
                <a:spcPct val="115000"/>
              </a:lnSpc>
              <a:spcBef>
                <a:spcPts val="1200"/>
              </a:spcBef>
              <a:spcAft>
                <a:spcPts val="0"/>
              </a:spcAft>
              <a:buSzPct val="88781"/>
              <a:buNone/>
            </a:pPr>
            <a:r>
              <a:t/>
            </a:r>
            <a:endParaRPr sz="1583"/>
          </a:p>
          <a:p>
            <a:pPr indent="0" lvl="0" marL="457200" rtl="0" algn="l">
              <a:lnSpc>
                <a:spcPct val="115000"/>
              </a:lnSpc>
              <a:spcBef>
                <a:spcPts val="1200"/>
              </a:spcBef>
              <a:spcAft>
                <a:spcPts val="1200"/>
              </a:spcAft>
              <a:buSzPct val="88781"/>
              <a:buNone/>
            </a:pPr>
            <a:r>
              <a:rPr lang="en" sz="1583"/>
              <a:t>Segmentation results with the finetuned Mask R-CNN with the ResNet-101-FPN backbone</a:t>
            </a:r>
            <a:endParaRPr sz="1583"/>
          </a:p>
        </p:txBody>
      </p:sp>
      <p:pic>
        <p:nvPicPr>
          <p:cNvPr id="255" name="Google Shape;255;p32"/>
          <p:cNvPicPr preferRelativeResize="0"/>
          <p:nvPr/>
        </p:nvPicPr>
        <p:blipFill rotWithShape="1">
          <a:blip r:embed="rId3">
            <a:alphaModFix/>
          </a:blip>
          <a:srcRect b="0" l="0" r="0" t="0"/>
          <a:stretch/>
        </p:blipFill>
        <p:spPr>
          <a:xfrm>
            <a:off x="1582838" y="2401000"/>
            <a:ext cx="5457825"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744775" y="3498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COMPONENTS</a:t>
            </a:r>
            <a:endParaRPr/>
          </a:p>
        </p:txBody>
      </p:sp>
      <p:sp>
        <p:nvSpPr>
          <p:cNvPr id="261" name="Google Shape;261;p33"/>
          <p:cNvSpPr txBox="1"/>
          <p:nvPr>
            <p:ph idx="1" type="body"/>
          </p:nvPr>
        </p:nvSpPr>
        <p:spPr>
          <a:xfrm>
            <a:off x="819150" y="1028700"/>
            <a:ext cx="7505700" cy="3410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900"/>
              <a:t>3.      </a:t>
            </a:r>
            <a:r>
              <a:rPr b="1" lang="en" sz="1900" u="sng"/>
              <a:t>GRADIENT BOOSTING CLASSIFIER</a:t>
            </a:r>
            <a:endParaRPr b="1" sz="1900" u="sng"/>
          </a:p>
          <a:p>
            <a:pPr indent="-349250" lvl="0" marL="457200" rtl="0" algn="l">
              <a:lnSpc>
                <a:spcPct val="115000"/>
              </a:lnSpc>
              <a:spcBef>
                <a:spcPts val="1200"/>
              </a:spcBef>
              <a:spcAft>
                <a:spcPts val="0"/>
              </a:spcAft>
              <a:buSzPts val="1900"/>
              <a:buChar char="●"/>
            </a:pPr>
            <a:r>
              <a:rPr lang="en" sz="1900"/>
              <a:t> Ensemble of trees used to reduce variance.</a:t>
            </a:r>
            <a:endParaRPr sz="1900"/>
          </a:p>
          <a:p>
            <a:pPr indent="-349250" lvl="0" marL="457200" rtl="0" algn="l">
              <a:lnSpc>
                <a:spcPct val="115000"/>
              </a:lnSpc>
              <a:spcBef>
                <a:spcPts val="0"/>
              </a:spcBef>
              <a:spcAft>
                <a:spcPts val="0"/>
              </a:spcAft>
              <a:buSzPts val="1900"/>
              <a:buChar char="●"/>
            </a:pPr>
            <a:r>
              <a:rPr lang="en" sz="1900"/>
              <a:t>Gradient boosting algorithms build a collection of trees in a sequential order.</a:t>
            </a:r>
            <a:endParaRPr sz="1900"/>
          </a:p>
          <a:p>
            <a:pPr indent="-349250" lvl="0" marL="457200" rtl="0" algn="l">
              <a:lnSpc>
                <a:spcPct val="115000"/>
              </a:lnSpc>
              <a:spcBef>
                <a:spcPts val="0"/>
              </a:spcBef>
              <a:spcAft>
                <a:spcPts val="0"/>
              </a:spcAft>
              <a:buSzPts val="1900"/>
              <a:buChar char="●"/>
            </a:pPr>
            <a:r>
              <a:rPr lang="en" sz="1900"/>
              <a:t>The latter trees rectify errors in the previous ones.</a:t>
            </a:r>
            <a:endParaRPr sz="1900"/>
          </a:p>
          <a:p>
            <a:pPr indent="-349250" lvl="0" marL="457200" rtl="0" algn="l">
              <a:lnSpc>
                <a:spcPct val="115000"/>
              </a:lnSpc>
              <a:spcBef>
                <a:spcPts val="0"/>
              </a:spcBef>
              <a:spcAft>
                <a:spcPts val="0"/>
              </a:spcAft>
              <a:buSzPts val="1900"/>
              <a:buChar char="●"/>
            </a:pPr>
            <a:r>
              <a:rPr lang="en" sz="1900"/>
              <a:t>2 popular gradient boosting algorithms were evaluated.</a:t>
            </a:r>
            <a:endParaRPr sz="1900"/>
          </a:p>
          <a:p>
            <a:pPr indent="-349250" lvl="0" marL="457200" rtl="0" algn="l">
              <a:lnSpc>
                <a:spcPct val="115000"/>
              </a:lnSpc>
              <a:spcBef>
                <a:spcPts val="0"/>
              </a:spcBef>
              <a:spcAft>
                <a:spcPts val="0"/>
              </a:spcAft>
              <a:buSzPts val="1900"/>
              <a:buChar char="●"/>
            </a:pPr>
            <a:r>
              <a:rPr b="1" lang="en" sz="1900"/>
              <a:t>XGBoost</a:t>
            </a:r>
            <a:r>
              <a:rPr lang="en" sz="1900"/>
              <a:t> and </a:t>
            </a:r>
            <a:r>
              <a:rPr b="1" lang="en" sz="1900"/>
              <a:t>CatBoost </a:t>
            </a:r>
            <a:endParaRPr b="1" sz="1900"/>
          </a:p>
          <a:p>
            <a:pPr indent="-349250" lvl="0" marL="457200" rtl="0" algn="l">
              <a:lnSpc>
                <a:spcPct val="115000"/>
              </a:lnSpc>
              <a:spcBef>
                <a:spcPts val="0"/>
              </a:spcBef>
              <a:spcAft>
                <a:spcPts val="0"/>
              </a:spcAft>
              <a:buSzPts val="1900"/>
              <a:buChar char="●"/>
            </a:pPr>
            <a:r>
              <a:rPr lang="en" sz="1900"/>
              <a:t>XGBoost</a:t>
            </a:r>
            <a:r>
              <a:rPr b="1" lang="en" sz="1900"/>
              <a:t> </a:t>
            </a:r>
            <a:r>
              <a:rPr lang="en" sz="1900"/>
              <a:t>entire dataset at each step and CatBoost uses independent data sets.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19150" y="3994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COMPONENTS</a:t>
            </a:r>
            <a:endParaRPr/>
          </a:p>
        </p:txBody>
      </p:sp>
      <p:sp>
        <p:nvSpPr>
          <p:cNvPr id="267" name="Google Shape;267;p34"/>
          <p:cNvSpPr txBox="1"/>
          <p:nvPr>
            <p:ph idx="1" type="body"/>
          </p:nvPr>
        </p:nvSpPr>
        <p:spPr>
          <a:xfrm>
            <a:off x="1638300" y="1153800"/>
            <a:ext cx="7505700" cy="26679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t/>
            </a:r>
            <a:endParaRPr sz="1900"/>
          </a:p>
          <a:p>
            <a:pPr indent="0" lvl="0" marL="457200" rtl="0" algn="l">
              <a:lnSpc>
                <a:spcPct val="115000"/>
              </a:lnSpc>
              <a:spcBef>
                <a:spcPts val="1200"/>
              </a:spcBef>
              <a:spcAft>
                <a:spcPts val="0"/>
              </a:spcAft>
              <a:buSzPts val="1300"/>
              <a:buNone/>
            </a:pPr>
            <a:r>
              <a:t/>
            </a:r>
            <a:endParaRPr sz="1900"/>
          </a:p>
          <a:p>
            <a:pPr indent="0" lvl="0" marL="0" rtl="0" algn="l">
              <a:lnSpc>
                <a:spcPct val="115000"/>
              </a:lnSpc>
              <a:spcBef>
                <a:spcPts val="1200"/>
              </a:spcBef>
              <a:spcAft>
                <a:spcPts val="1200"/>
              </a:spcAft>
              <a:buSzPts val="1300"/>
              <a:buNone/>
            </a:pPr>
            <a:r>
              <a:t/>
            </a:r>
            <a:endParaRPr sz="1900"/>
          </a:p>
        </p:txBody>
      </p:sp>
      <p:pic>
        <p:nvPicPr>
          <p:cNvPr id="268" name="Google Shape;268;p34"/>
          <p:cNvPicPr preferRelativeResize="0"/>
          <p:nvPr/>
        </p:nvPicPr>
        <p:blipFill rotWithShape="1">
          <a:blip r:embed="rId3">
            <a:alphaModFix/>
          </a:blip>
          <a:srcRect b="0" l="0" r="0" t="0"/>
          <a:stretch/>
        </p:blipFill>
        <p:spPr>
          <a:xfrm>
            <a:off x="247875" y="1153800"/>
            <a:ext cx="4536199" cy="3431975"/>
          </a:xfrm>
          <a:prstGeom prst="rect">
            <a:avLst/>
          </a:prstGeom>
          <a:noFill/>
          <a:ln>
            <a:noFill/>
          </a:ln>
        </p:spPr>
      </p:pic>
      <p:pic>
        <p:nvPicPr>
          <p:cNvPr id="269" name="Google Shape;269;p34"/>
          <p:cNvPicPr preferRelativeResize="0"/>
          <p:nvPr/>
        </p:nvPicPr>
        <p:blipFill rotWithShape="1">
          <a:blip r:embed="rId4">
            <a:alphaModFix/>
          </a:blip>
          <a:srcRect b="0" l="0" r="0" t="0"/>
          <a:stretch/>
        </p:blipFill>
        <p:spPr>
          <a:xfrm>
            <a:off x="4784075" y="952500"/>
            <a:ext cx="4114799" cy="3472150"/>
          </a:xfrm>
          <a:prstGeom prst="rect">
            <a:avLst/>
          </a:prstGeom>
          <a:noFill/>
          <a:ln>
            <a:noFill/>
          </a:ln>
        </p:spPr>
      </p:pic>
      <p:sp>
        <p:nvSpPr>
          <p:cNvPr id="270" name="Google Shape;270;p34"/>
          <p:cNvSpPr txBox="1"/>
          <p:nvPr/>
        </p:nvSpPr>
        <p:spPr>
          <a:xfrm>
            <a:off x="474125" y="4585775"/>
            <a:ext cx="336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An example of XGBoost tree structure.</a:t>
            </a:r>
            <a:endParaRPr b="0" i="0" sz="1400" u="none" cap="none" strike="noStrike">
              <a:solidFill>
                <a:srgbClr val="000000"/>
              </a:solidFill>
              <a:latin typeface="Calibri"/>
              <a:ea typeface="Calibri"/>
              <a:cs typeface="Calibri"/>
              <a:sym typeface="Calibri"/>
            </a:endParaRPr>
          </a:p>
        </p:txBody>
      </p:sp>
      <p:sp>
        <p:nvSpPr>
          <p:cNvPr id="271" name="Google Shape;271;p34"/>
          <p:cNvSpPr txBox="1"/>
          <p:nvPr/>
        </p:nvSpPr>
        <p:spPr>
          <a:xfrm>
            <a:off x="5189000" y="4494100"/>
            <a:ext cx="30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An example of  CatBoost tree structure.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19150" y="3979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EVALUATION</a:t>
            </a:r>
            <a:endParaRPr/>
          </a:p>
        </p:txBody>
      </p:sp>
      <p:sp>
        <p:nvSpPr>
          <p:cNvPr id="277" name="Google Shape;277;p35"/>
          <p:cNvSpPr txBox="1"/>
          <p:nvPr>
            <p:ph idx="1" type="body"/>
          </p:nvPr>
        </p:nvSpPr>
        <p:spPr>
          <a:xfrm>
            <a:off x="866775" y="3160625"/>
            <a:ext cx="7505700" cy="1409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Two forms of hyperparameter optimization were experimented:</a:t>
            </a:r>
            <a:endParaRPr sz="1600"/>
          </a:p>
          <a:p>
            <a:pPr indent="-330200" lvl="0" marL="457200" rtl="0" algn="l">
              <a:lnSpc>
                <a:spcPct val="115000"/>
              </a:lnSpc>
              <a:spcBef>
                <a:spcPts val="0"/>
              </a:spcBef>
              <a:spcAft>
                <a:spcPts val="0"/>
              </a:spcAft>
              <a:buSzPts val="1600"/>
              <a:buChar char="●"/>
            </a:pPr>
            <a:r>
              <a:rPr lang="en" sz="1600"/>
              <a:t>Gridsearch and Distributed Hyperparameter Optimization (Hyperopt)</a:t>
            </a:r>
            <a:endParaRPr sz="1600"/>
          </a:p>
          <a:p>
            <a:pPr indent="-330200" lvl="0" marL="457200" rtl="0" algn="l">
              <a:lnSpc>
                <a:spcPct val="115000"/>
              </a:lnSpc>
              <a:spcBef>
                <a:spcPts val="0"/>
              </a:spcBef>
              <a:spcAft>
                <a:spcPts val="0"/>
              </a:spcAft>
              <a:buSzPts val="1600"/>
              <a:buChar char="●"/>
            </a:pPr>
            <a:r>
              <a:rPr lang="en" sz="1600"/>
              <a:t>Hyperopt outperformed gridsearch</a:t>
            </a:r>
            <a:endParaRPr sz="1600"/>
          </a:p>
        </p:txBody>
      </p:sp>
      <p:pic>
        <p:nvPicPr>
          <p:cNvPr id="278" name="Google Shape;278;p35"/>
          <p:cNvPicPr preferRelativeResize="0"/>
          <p:nvPr/>
        </p:nvPicPr>
        <p:blipFill rotWithShape="1">
          <a:blip r:embed="rId3">
            <a:alphaModFix/>
          </a:blip>
          <a:srcRect b="0" l="0" r="0" t="0"/>
          <a:stretch/>
        </p:blipFill>
        <p:spPr>
          <a:xfrm>
            <a:off x="819150" y="1119200"/>
            <a:ext cx="4988975" cy="204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866775" y="3598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EVALUATION</a:t>
            </a:r>
            <a:endParaRPr/>
          </a:p>
        </p:txBody>
      </p:sp>
      <p:sp>
        <p:nvSpPr>
          <p:cNvPr id="284" name="Google Shape;284;p36"/>
          <p:cNvSpPr txBox="1"/>
          <p:nvPr>
            <p:ph idx="1" type="body"/>
          </p:nvPr>
        </p:nvSpPr>
        <p:spPr>
          <a:xfrm>
            <a:off x="819150" y="1093700"/>
            <a:ext cx="7505700" cy="33450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sz="1900"/>
              <a:t>R101-FPN backbone is the best segmentation model for both XGBoost and CatBoost classifiers.</a:t>
            </a:r>
            <a:endParaRPr sz="1900"/>
          </a:p>
          <a:p>
            <a:pPr indent="0" lvl="0" marL="457200" rtl="0" algn="l">
              <a:lnSpc>
                <a:spcPct val="115000"/>
              </a:lnSpc>
              <a:spcBef>
                <a:spcPts val="1200"/>
              </a:spcBef>
              <a:spcAft>
                <a:spcPts val="1200"/>
              </a:spcAft>
              <a:buSzPts val="1300"/>
              <a:buNone/>
            </a:pPr>
            <a:r>
              <a:t/>
            </a:r>
            <a:endParaRPr sz="1900"/>
          </a:p>
        </p:txBody>
      </p:sp>
      <p:pic>
        <p:nvPicPr>
          <p:cNvPr id="285" name="Google Shape;285;p36"/>
          <p:cNvPicPr preferRelativeResize="0"/>
          <p:nvPr/>
        </p:nvPicPr>
        <p:blipFill rotWithShape="1">
          <a:blip r:embed="rId3">
            <a:alphaModFix/>
          </a:blip>
          <a:srcRect b="0" l="0" r="0" t="0"/>
          <a:stretch/>
        </p:blipFill>
        <p:spPr>
          <a:xfrm>
            <a:off x="445550" y="2018200"/>
            <a:ext cx="4333874" cy="2758575"/>
          </a:xfrm>
          <a:prstGeom prst="rect">
            <a:avLst/>
          </a:prstGeom>
          <a:noFill/>
          <a:ln>
            <a:noFill/>
          </a:ln>
        </p:spPr>
      </p:pic>
      <p:sp>
        <p:nvSpPr>
          <p:cNvPr id="286" name="Google Shape;286;p36"/>
          <p:cNvSpPr txBox="1"/>
          <p:nvPr/>
        </p:nvSpPr>
        <p:spPr>
          <a:xfrm>
            <a:off x="5046125" y="2017625"/>
            <a:ext cx="3429000" cy="17547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Calibri"/>
              <a:buChar char="●"/>
            </a:pPr>
            <a:r>
              <a:rPr b="0" i="0" lang="en" sz="1700" u="none" cap="none" strike="noStrike">
                <a:solidFill>
                  <a:srgbClr val="000000"/>
                </a:solidFill>
                <a:latin typeface="Calibri"/>
                <a:ea typeface="Calibri"/>
                <a:cs typeface="Calibri"/>
                <a:sym typeface="Calibri"/>
              </a:rPr>
              <a:t>The graaph shows the ROC of R101-FPN with both classifiers</a:t>
            </a:r>
            <a:endParaRPr b="0"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0" i="0" lang="en" sz="1700" u="none" cap="none" strike="noStrike">
                <a:solidFill>
                  <a:srgbClr val="000000"/>
                </a:solidFill>
                <a:latin typeface="Calibri"/>
                <a:ea typeface="Calibri"/>
                <a:cs typeface="Calibri"/>
                <a:sym typeface="Calibri"/>
              </a:rPr>
              <a:t>Catboost is slightly better than XGBoost as its is visible from the graph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19150" y="4074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EVALUATION</a:t>
            </a:r>
            <a:endParaRPr/>
          </a:p>
        </p:txBody>
      </p:sp>
      <p:sp>
        <p:nvSpPr>
          <p:cNvPr id="292" name="Google Shape;292;p37"/>
          <p:cNvSpPr txBox="1"/>
          <p:nvPr>
            <p:ph idx="1" type="body"/>
          </p:nvPr>
        </p:nvSpPr>
        <p:spPr>
          <a:xfrm>
            <a:off x="819150" y="1112750"/>
            <a:ext cx="7505700" cy="332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3" name="Google Shape;293;p37"/>
          <p:cNvPicPr preferRelativeResize="0"/>
          <p:nvPr/>
        </p:nvPicPr>
        <p:blipFill rotWithShape="1">
          <a:blip r:embed="rId3">
            <a:alphaModFix/>
          </a:blip>
          <a:srcRect b="0" l="0" r="0" t="0"/>
          <a:stretch/>
        </p:blipFill>
        <p:spPr>
          <a:xfrm>
            <a:off x="328625" y="1132738"/>
            <a:ext cx="3450674" cy="3286125"/>
          </a:xfrm>
          <a:prstGeom prst="rect">
            <a:avLst/>
          </a:prstGeom>
          <a:noFill/>
          <a:ln>
            <a:noFill/>
          </a:ln>
        </p:spPr>
      </p:pic>
      <p:sp>
        <p:nvSpPr>
          <p:cNvPr id="294" name="Google Shape;294;p37"/>
          <p:cNvSpPr txBox="1"/>
          <p:nvPr/>
        </p:nvSpPr>
        <p:spPr>
          <a:xfrm>
            <a:off x="4455575" y="1169900"/>
            <a:ext cx="38196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Catboost the best classifier is used to analyze the feature impacts on wet surface using SHapley Additive exPlanations (SHAP) value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Blue indicates negative impact and red indicates positive impact.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Sky saturation is the most important feature as it increases ,the wetness of road is minimal.</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19150" y="341225"/>
            <a:ext cx="7505700" cy="76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CONCLUSION</a:t>
            </a:r>
            <a:endParaRPr/>
          </a:p>
        </p:txBody>
      </p:sp>
      <p:sp>
        <p:nvSpPr>
          <p:cNvPr id="300" name="Google Shape;300;p38"/>
          <p:cNvSpPr txBox="1"/>
          <p:nvPr>
            <p:ph idx="1" type="body"/>
          </p:nvPr>
        </p:nvSpPr>
        <p:spPr>
          <a:xfrm>
            <a:off x="819150" y="912725"/>
            <a:ext cx="7505700" cy="38673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0"/>
              </a:spcBef>
              <a:spcAft>
                <a:spcPts val="0"/>
              </a:spcAft>
              <a:buSzPts val="1900"/>
              <a:buChar char="●"/>
            </a:pPr>
            <a:r>
              <a:rPr lang="en" sz="1900"/>
              <a:t>The model tries to bring about a cost effective pavement wetness detection using traffic CCTVs</a:t>
            </a:r>
            <a:endParaRPr sz="1900"/>
          </a:p>
          <a:p>
            <a:pPr indent="-349250" lvl="0" marL="457200" rtl="0" algn="l">
              <a:lnSpc>
                <a:spcPct val="115000"/>
              </a:lnSpc>
              <a:spcBef>
                <a:spcPts val="0"/>
              </a:spcBef>
              <a:spcAft>
                <a:spcPts val="0"/>
              </a:spcAft>
              <a:buSzPts val="1900"/>
              <a:buChar char="●"/>
            </a:pPr>
            <a:r>
              <a:rPr lang="en" sz="1900"/>
              <a:t>The Mask R-CNN with the R101-FPN backbone coupled with the CatBoost classifier achievedthe best performance on the test dataset with a 92.7% classification accuracy and an AUC of 97.5%.</a:t>
            </a:r>
            <a:endParaRPr sz="1900"/>
          </a:p>
          <a:p>
            <a:pPr indent="-349250" lvl="0" marL="457200" rtl="0" algn="l">
              <a:lnSpc>
                <a:spcPct val="115000"/>
              </a:lnSpc>
              <a:spcBef>
                <a:spcPts val="0"/>
              </a:spcBef>
              <a:spcAft>
                <a:spcPts val="0"/>
              </a:spcAft>
              <a:buSzPts val="1900"/>
              <a:buChar char="●"/>
            </a:pPr>
            <a:r>
              <a:rPr lang="en" sz="1900"/>
              <a:t>Source of variance in data include</a:t>
            </a:r>
            <a:endParaRPr sz="1900"/>
          </a:p>
          <a:p>
            <a:pPr indent="0" lvl="0" marL="0" rtl="0" algn="l">
              <a:lnSpc>
                <a:spcPct val="115000"/>
              </a:lnSpc>
              <a:spcBef>
                <a:spcPts val="1200"/>
              </a:spcBef>
              <a:spcAft>
                <a:spcPts val="0"/>
              </a:spcAft>
              <a:buSzPts val="1300"/>
              <a:buNone/>
            </a:pPr>
            <a:r>
              <a:t/>
            </a:r>
            <a:endParaRPr sz="1900"/>
          </a:p>
          <a:p>
            <a:pPr indent="-349250" lvl="0" marL="457200" rtl="0" algn="l">
              <a:lnSpc>
                <a:spcPct val="115000"/>
              </a:lnSpc>
              <a:spcBef>
                <a:spcPts val="1200"/>
              </a:spcBef>
              <a:spcAft>
                <a:spcPts val="0"/>
              </a:spcAft>
              <a:buSzPts val="1900"/>
              <a:buChar char="●"/>
            </a:pPr>
            <a:r>
              <a:rPr lang="en" sz="1900"/>
              <a:t>Also the data consist of only day time data and cant be used for night time detection Therefore, future studies should be directed at addressing both daytime and nighttime conditions as well as detecting different weather events and a range of varied pavement surface conditions</a:t>
            </a:r>
            <a:endParaRPr sz="1900"/>
          </a:p>
        </p:txBody>
      </p:sp>
      <p:sp>
        <p:nvSpPr>
          <p:cNvPr id="301" name="Google Shape;301;p38"/>
          <p:cNvSpPr txBox="1"/>
          <p:nvPr/>
        </p:nvSpPr>
        <p:spPr>
          <a:xfrm>
            <a:off x="1340900" y="2571750"/>
            <a:ext cx="68697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Calibri"/>
              <a:buAutoNum type="arabicPeriod"/>
            </a:pPr>
            <a:r>
              <a:rPr b="0" i="0" lang="en" sz="1600" u="none" cap="none" strike="noStrike">
                <a:solidFill>
                  <a:srgbClr val="000000"/>
                </a:solidFill>
                <a:latin typeface="Calibri"/>
                <a:ea typeface="Calibri"/>
                <a:cs typeface="Calibri"/>
                <a:sym typeface="Calibri"/>
              </a:rPr>
              <a:t>Changes caused by ageing of road,environmental changes etc</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AutoNum type="arabicPeriod"/>
            </a:pPr>
            <a:r>
              <a:rPr b="0" i="0" lang="en" sz="1600" u="none" cap="none" strike="noStrike">
                <a:solidFill>
                  <a:srgbClr val="000000"/>
                </a:solidFill>
                <a:latin typeface="Calibri"/>
                <a:ea typeface="Calibri"/>
                <a:cs typeface="Calibri"/>
                <a:sym typeface="Calibri"/>
              </a:rPr>
              <a:t>Camera types and model</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819150" y="388850"/>
            <a:ext cx="7505700" cy="809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REFERENCE</a:t>
            </a:r>
            <a:endParaRPr/>
          </a:p>
        </p:txBody>
      </p:sp>
      <p:sp>
        <p:nvSpPr>
          <p:cNvPr id="307" name="Google Shape;307;p39"/>
          <p:cNvSpPr txBox="1"/>
          <p:nvPr>
            <p:ph idx="1" type="body"/>
          </p:nvPr>
        </p:nvSpPr>
        <p:spPr>
          <a:xfrm>
            <a:off x="819150" y="969875"/>
            <a:ext cx="7505700" cy="3468900"/>
          </a:xfrm>
          <a:prstGeom prst="rect">
            <a:avLst/>
          </a:prstGeom>
          <a:noFill/>
          <a:ln>
            <a:noFill/>
          </a:ln>
        </p:spPr>
        <p:txBody>
          <a:bodyPr anchorCtr="0" anchor="t" bIns="91425" lIns="91425" spcFirstLastPara="1" rIns="91425" wrap="square" tIns="91425">
            <a:noAutofit/>
          </a:bodyPr>
          <a:lstStyle/>
          <a:p>
            <a:pPr indent="0" lvl="0" marL="546100" marR="342900" rtl="0" algn="l">
              <a:lnSpc>
                <a:spcPct val="156000"/>
              </a:lnSpc>
              <a:spcBef>
                <a:spcPts val="0"/>
              </a:spcBef>
              <a:spcAft>
                <a:spcPts val="0"/>
              </a:spcAft>
              <a:buSzPts val="852"/>
              <a:buNone/>
            </a:pPr>
            <a:r>
              <a:rPr b="1" lang="en" sz="1030">
                <a:solidFill>
                  <a:srgbClr val="000000"/>
                </a:solidFill>
                <a:latin typeface="Arial"/>
                <a:ea typeface="Arial"/>
                <a:cs typeface="Arial"/>
                <a:sym typeface="Arial"/>
              </a:rPr>
              <a:t>[1]</a:t>
            </a:r>
            <a:r>
              <a:rPr b="1" lang="en" sz="642">
                <a:solidFill>
                  <a:srgbClr val="000000"/>
                </a:solidFill>
                <a:latin typeface="Arial"/>
                <a:ea typeface="Arial"/>
                <a:cs typeface="Arial"/>
                <a:sym typeface="Arial"/>
              </a:rPr>
              <a:t>      </a:t>
            </a:r>
            <a:r>
              <a:rPr b="1" lang="en" sz="1030">
                <a:solidFill>
                  <a:srgbClr val="000000"/>
                </a:solidFill>
                <a:latin typeface="Arial"/>
                <a:ea typeface="Arial"/>
                <a:cs typeface="Arial"/>
                <a:sym typeface="Arial"/>
              </a:rPr>
              <a:t>Bossu,   J.,   Hautie`re,   N., 	 Tarel,   J.   (2011).,   ,   Rain   or   snow   detection in image sequences through use of a histogram of orientation of streaks. International Journal of Computer Vision,</a:t>
            </a:r>
            <a:r>
              <a:rPr b="1" lang="en" sz="1030">
                <a:solidFill>
                  <a:srgbClr val="000000"/>
                </a:solidFill>
                <a:uFill>
                  <a:noFill/>
                </a:uFill>
                <a:latin typeface="Arial"/>
                <a:ea typeface="Arial"/>
                <a:cs typeface="Arial"/>
                <a:sym typeface="Arial"/>
                <a:hlinkClick r:id="rId3">
                  <a:extLst>
                    <a:ext uri="{A12FA001-AC4F-418D-AE19-62706E023703}">
                      <ahyp:hlinkClr val="tx"/>
                    </a:ext>
                  </a:extLst>
                </a:hlinkClick>
              </a:rPr>
              <a:t> </a:t>
            </a:r>
            <a:r>
              <a:rPr b="1" lang="en" sz="1030">
                <a:solidFill>
                  <a:schemeClr val="hlink"/>
                </a:solidFill>
                <a:uFill>
                  <a:noFill/>
                </a:uFill>
                <a:latin typeface="Arial"/>
                <a:ea typeface="Arial"/>
                <a:cs typeface="Arial"/>
                <a:sym typeface="Arial"/>
                <a:hlinkClick r:id="rId4"/>
              </a:rPr>
              <a:t>http://dx.doi.org/10.1007/s11263-011-</a:t>
            </a:r>
            <a:r>
              <a:rPr b="1" lang="en" sz="1030">
                <a:solidFill>
                  <a:srgbClr val="000000"/>
                </a:solidFill>
                <a:latin typeface="Arial"/>
                <a:ea typeface="Arial"/>
                <a:cs typeface="Arial"/>
                <a:sym typeface="Arial"/>
              </a:rPr>
              <a:t> 0421-7.</a:t>
            </a:r>
            <a:endParaRPr b="1" sz="1030">
              <a:solidFill>
                <a:srgbClr val="000000"/>
              </a:solidFill>
              <a:latin typeface="Arial"/>
              <a:ea typeface="Arial"/>
              <a:cs typeface="Arial"/>
              <a:sym typeface="Arial"/>
            </a:endParaRPr>
          </a:p>
          <a:p>
            <a:pPr indent="0" lvl="0" marL="546100" marR="342900" rtl="0" algn="l">
              <a:lnSpc>
                <a:spcPct val="156000"/>
              </a:lnSpc>
              <a:spcBef>
                <a:spcPts val="1000"/>
              </a:spcBef>
              <a:spcAft>
                <a:spcPts val="0"/>
              </a:spcAft>
              <a:buSzPts val="852"/>
              <a:buNone/>
            </a:pPr>
            <a:r>
              <a:rPr b="1" lang="en" sz="1030">
                <a:solidFill>
                  <a:srgbClr val="000000"/>
                </a:solidFill>
                <a:latin typeface="Arial"/>
                <a:ea typeface="Arial"/>
                <a:cs typeface="Arial"/>
                <a:sym typeface="Arial"/>
              </a:rPr>
              <a:t>[2]</a:t>
            </a:r>
            <a:r>
              <a:rPr b="1" lang="en" sz="642">
                <a:solidFill>
                  <a:srgbClr val="000000"/>
                </a:solidFill>
                <a:latin typeface="Arial"/>
                <a:ea typeface="Arial"/>
                <a:cs typeface="Arial"/>
                <a:sym typeface="Arial"/>
              </a:rPr>
              <a:t>      </a:t>
            </a:r>
            <a:r>
              <a:rPr b="1" lang="en" sz="1030">
                <a:solidFill>
                  <a:srgbClr val="000000"/>
                </a:solidFill>
                <a:latin typeface="Arial"/>
                <a:ea typeface="Arial"/>
                <a:cs typeface="Arial"/>
                <a:sym typeface="Arial"/>
              </a:rPr>
              <a:t>Chowdhury, S. R., Zhao, M., Jonasson, M., Ohlsson, N. (2019). Methods and systems for generating and using a road friction estimate based on camera image signal processing. application no. us20190340445a1. U.S. Patent.</a:t>
            </a:r>
            <a:endParaRPr b="1" sz="1030">
              <a:solidFill>
                <a:srgbClr val="000000"/>
              </a:solidFill>
              <a:latin typeface="Arial"/>
              <a:ea typeface="Arial"/>
              <a:cs typeface="Arial"/>
              <a:sym typeface="Arial"/>
            </a:endParaRPr>
          </a:p>
          <a:p>
            <a:pPr indent="0" lvl="0" marL="546100" marR="342900" rtl="0" algn="l">
              <a:lnSpc>
                <a:spcPct val="156000"/>
              </a:lnSpc>
              <a:spcBef>
                <a:spcPts val="1000"/>
              </a:spcBef>
              <a:spcAft>
                <a:spcPts val="0"/>
              </a:spcAft>
              <a:buSzPts val="852"/>
              <a:buNone/>
            </a:pPr>
            <a:r>
              <a:rPr b="1" lang="en" sz="1030">
                <a:solidFill>
                  <a:srgbClr val="000000"/>
                </a:solidFill>
                <a:latin typeface="Arial"/>
                <a:ea typeface="Arial"/>
                <a:cs typeface="Arial"/>
                <a:sym typeface="Arial"/>
              </a:rPr>
              <a:t>[3]Salot, N., &amp; Swaminarayan, P. (2015). Classification of cloud types for rainfall forecasting. International Journal of Advanced Networking and Applications, [ISSN: 0975-0290] 7(1), 2626–2629. Simonyan, K., &amp; Zisserman, A. (2014).</a:t>
            </a:r>
            <a:endParaRPr b="1" sz="1030">
              <a:solidFill>
                <a:srgbClr val="000000"/>
              </a:solidFill>
              <a:latin typeface="Arial"/>
              <a:ea typeface="Arial"/>
              <a:cs typeface="Arial"/>
              <a:sym typeface="Arial"/>
            </a:endParaRPr>
          </a:p>
          <a:p>
            <a:pPr indent="0" lvl="0" marL="546100" marR="342900" rtl="0" algn="l">
              <a:lnSpc>
                <a:spcPct val="156000"/>
              </a:lnSpc>
              <a:spcBef>
                <a:spcPts val="1000"/>
              </a:spcBef>
              <a:spcAft>
                <a:spcPts val="0"/>
              </a:spcAft>
              <a:buSzPts val="852"/>
              <a:buNone/>
            </a:pPr>
            <a:r>
              <a:rPr b="1" lang="en" sz="642">
                <a:solidFill>
                  <a:srgbClr val="000000"/>
                </a:solidFill>
                <a:latin typeface="Arial"/>
                <a:ea typeface="Arial"/>
                <a:cs typeface="Arial"/>
                <a:sym typeface="Arial"/>
              </a:rPr>
              <a:t> </a:t>
            </a:r>
            <a:r>
              <a:rPr b="1" lang="en" sz="1030">
                <a:solidFill>
                  <a:srgbClr val="000000"/>
                </a:solidFill>
                <a:latin typeface="Arial"/>
                <a:ea typeface="Arial"/>
                <a:cs typeface="Arial"/>
                <a:sym typeface="Arial"/>
              </a:rPr>
              <a:t>[4]</a:t>
            </a:r>
            <a:r>
              <a:rPr b="1" lang="en" sz="542">
                <a:solidFill>
                  <a:srgbClr val="000000"/>
                </a:solidFill>
                <a:latin typeface="Arial"/>
                <a:ea typeface="Arial"/>
                <a:cs typeface="Arial"/>
                <a:sym typeface="Arial"/>
              </a:rPr>
              <a:t> </a:t>
            </a:r>
            <a:r>
              <a:rPr b="1" lang="en" sz="1042">
                <a:solidFill>
                  <a:srgbClr val="000000"/>
                </a:solidFill>
                <a:latin typeface="Arial"/>
                <a:ea typeface="Arial"/>
                <a:cs typeface="Arial"/>
                <a:sym typeface="Arial"/>
              </a:rPr>
              <a:t>Šabanovič, E., Žuraulis, V., Prentkovskis, O., &amp; Skrickij, V. (2020). Identification of road-surface type using deep neural networks for friction coefficient estimation. Sensors, 20(3), 612. http://dx.doi.org/10.3390/s20030612</a:t>
            </a:r>
            <a:r>
              <a:rPr b="1" lang="en" sz="542">
                <a:solidFill>
                  <a:srgbClr val="000000"/>
                </a:solidFill>
                <a:latin typeface="Arial"/>
                <a:ea typeface="Arial"/>
                <a:cs typeface="Arial"/>
                <a:sym typeface="Arial"/>
              </a:rPr>
              <a:t>.</a:t>
            </a:r>
            <a:endParaRPr b="1" sz="542">
              <a:solidFill>
                <a:srgbClr val="000000"/>
              </a:solidFill>
              <a:latin typeface="Arial"/>
              <a:ea typeface="Arial"/>
              <a:cs typeface="Arial"/>
              <a:sym typeface="Arial"/>
            </a:endParaRPr>
          </a:p>
          <a:p>
            <a:pPr indent="0" lvl="0" marL="546100" marR="342900" rtl="0" algn="l">
              <a:lnSpc>
                <a:spcPct val="156000"/>
              </a:lnSpc>
              <a:spcBef>
                <a:spcPts val="1000"/>
              </a:spcBef>
              <a:spcAft>
                <a:spcPts val="0"/>
              </a:spcAft>
              <a:buSzPts val="852"/>
              <a:buNone/>
            </a:pPr>
            <a:r>
              <a:t/>
            </a:r>
            <a:endParaRPr b="1" sz="642">
              <a:solidFill>
                <a:srgbClr val="000000"/>
              </a:solidFill>
              <a:latin typeface="Arial"/>
              <a:ea typeface="Arial"/>
              <a:cs typeface="Arial"/>
              <a:sym typeface="Arial"/>
            </a:endParaRPr>
          </a:p>
          <a:p>
            <a:pPr indent="0" lvl="0" marL="0" rtl="0" algn="l">
              <a:lnSpc>
                <a:spcPct val="115000"/>
              </a:lnSpc>
              <a:spcBef>
                <a:spcPts val="0"/>
              </a:spcBef>
              <a:spcAft>
                <a:spcPts val="1200"/>
              </a:spcAft>
              <a:buSzPts val="852"/>
              <a:buNone/>
            </a:pPr>
            <a:r>
              <a:t/>
            </a:r>
            <a:endParaRPr b="1" sz="1107"/>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p:txBody>
      </p:sp>
      <p:sp>
        <p:nvSpPr>
          <p:cNvPr id="313" name="Google Shape;313;p40"/>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INTRODUCTION</a:t>
            </a:r>
            <a:endParaRPr/>
          </a:p>
        </p:txBody>
      </p:sp>
      <p:sp>
        <p:nvSpPr>
          <p:cNvPr id="147" name="Google Shape;147;p15"/>
          <p:cNvSpPr txBox="1"/>
          <p:nvPr>
            <p:ph idx="1" type="body"/>
          </p:nvPr>
        </p:nvSpPr>
        <p:spPr>
          <a:xfrm>
            <a:off x="819150" y="1891575"/>
            <a:ext cx="7505700" cy="2448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Awareness of road surface condition is critical to highway safety.</a:t>
            </a:r>
            <a:endParaRPr sz="2000"/>
          </a:p>
          <a:p>
            <a:pPr indent="-355600" lvl="0" marL="457200" rtl="0" algn="l">
              <a:lnSpc>
                <a:spcPct val="115000"/>
              </a:lnSpc>
              <a:spcBef>
                <a:spcPts val="0"/>
              </a:spcBef>
              <a:spcAft>
                <a:spcPts val="0"/>
              </a:spcAft>
              <a:buSzPts val="2000"/>
              <a:buChar char="●"/>
            </a:pPr>
            <a:r>
              <a:rPr lang="en" sz="2000"/>
              <a:t>Road surface condition is largely impacted by weather conditions.</a:t>
            </a:r>
            <a:endParaRPr sz="2000"/>
          </a:p>
          <a:p>
            <a:pPr indent="-355600" lvl="0" marL="457200" rtl="0" algn="l">
              <a:lnSpc>
                <a:spcPct val="115000"/>
              </a:lnSpc>
              <a:spcBef>
                <a:spcPts val="0"/>
              </a:spcBef>
              <a:spcAft>
                <a:spcPts val="0"/>
              </a:spcAft>
              <a:buSzPts val="2000"/>
              <a:buChar char="●"/>
            </a:pPr>
            <a:r>
              <a:rPr lang="en" sz="2000"/>
              <a:t>Wet pavement conditions significantly reduce surface friction and increase collision risk.</a:t>
            </a:r>
            <a:endParaRPr sz="2000"/>
          </a:p>
          <a:p>
            <a:pPr indent="-355600" lvl="0" marL="457200" rtl="0" algn="l">
              <a:lnSpc>
                <a:spcPct val="115000"/>
              </a:lnSpc>
              <a:spcBef>
                <a:spcPts val="0"/>
              </a:spcBef>
              <a:spcAft>
                <a:spcPts val="0"/>
              </a:spcAft>
              <a:buSzPts val="2000"/>
              <a:buChar char="●"/>
            </a:pPr>
            <a:r>
              <a:rPr lang="en" sz="2000"/>
              <a:t>Real time  awareness of the pavement condition is a necessity for safe travel on the road.</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INTRODUCTION</a:t>
            </a:r>
            <a:endParaRPr/>
          </a:p>
        </p:txBody>
      </p:sp>
      <p:sp>
        <p:nvSpPr>
          <p:cNvPr id="153" name="Google Shape;153;p1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340232" lvl="0" marL="457200" rtl="0" algn="l">
              <a:lnSpc>
                <a:spcPct val="115000"/>
              </a:lnSpc>
              <a:spcBef>
                <a:spcPts val="0"/>
              </a:spcBef>
              <a:spcAft>
                <a:spcPts val="0"/>
              </a:spcAft>
              <a:buSzPct val="100000"/>
              <a:buChar char="●"/>
            </a:pPr>
            <a:r>
              <a:rPr lang="en" sz="1900"/>
              <a:t>For example the knowledge of the surface condition can help in making alterations to the ABS to reduce stopping distance.</a:t>
            </a:r>
            <a:endParaRPr sz="1900"/>
          </a:p>
          <a:p>
            <a:pPr indent="-340232" lvl="0" marL="457200" rtl="0" algn="l">
              <a:lnSpc>
                <a:spcPct val="115000"/>
              </a:lnSpc>
              <a:spcBef>
                <a:spcPts val="0"/>
              </a:spcBef>
              <a:spcAft>
                <a:spcPts val="0"/>
              </a:spcAft>
              <a:buSzPct val="100000"/>
              <a:buChar char="●"/>
            </a:pPr>
            <a:r>
              <a:rPr lang="en" sz="1900"/>
              <a:t>On the wet surface the stopping distance will normally be more than dry surface.</a:t>
            </a:r>
            <a:endParaRPr sz="1900"/>
          </a:p>
          <a:p>
            <a:pPr indent="-340232" lvl="0" marL="457200" rtl="0" algn="l">
              <a:lnSpc>
                <a:spcPct val="115000"/>
              </a:lnSpc>
              <a:spcBef>
                <a:spcPts val="0"/>
              </a:spcBef>
              <a:spcAft>
                <a:spcPts val="0"/>
              </a:spcAft>
              <a:buSzPct val="100000"/>
              <a:buChar char="●"/>
            </a:pPr>
            <a:r>
              <a:rPr lang="en" sz="1900"/>
              <a:t>Making use of publicly available real-time traffic cameras maintained and operated by state or local departments of transportation to monitor and alert weather and road surface conditions.</a:t>
            </a:r>
            <a:endParaRPr sz="1900"/>
          </a:p>
          <a:p>
            <a:pPr indent="0" lvl="0" marL="0" rtl="0" algn="l">
              <a:lnSpc>
                <a:spcPct val="115000"/>
              </a:lnSpc>
              <a:spcBef>
                <a:spcPts val="1200"/>
              </a:spcBef>
              <a:spcAft>
                <a:spcPts val="1200"/>
              </a:spcAft>
              <a:buSzPct val="73968"/>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RELATED WORKS</a:t>
            </a:r>
            <a:endParaRPr/>
          </a:p>
        </p:txBody>
      </p:sp>
      <p:sp>
        <p:nvSpPr>
          <p:cNvPr id="159" name="Google Shape;159;p17"/>
          <p:cNvSpPr txBox="1"/>
          <p:nvPr>
            <p:ph idx="1" type="body"/>
          </p:nvPr>
        </p:nvSpPr>
        <p:spPr>
          <a:xfrm>
            <a:off x="819150" y="1637875"/>
            <a:ext cx="7505700" cy="280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915"/>
              <a:t>A predominant element of driver safety is maintaining a safe stopping distance, which is dynamic in nature, affected by speed, weight and road friction factor.</a:t>
            </a:r>
            <a:endParaRPr sz="1915"/>
          </a:p>
          <a:p>
            <a:pPr indent="-350202" lvl="0" marL="457200" rtl="0" algn="l">
              <a:lnSpc>
                <a:spcPct val="95000"/>
              </a:lnSpc>
              <a:spcBef>
                <a:spcPts val="1200"/>
              </a:spcBef>
              <a:spcAft>
                <a:spcPts val="0"/>
              </a:spcAft>
              <a:buSzPts val="1915"/>
              <a:buChar char="●"/>
            </a:pPr>
            <a:r>
              <a:rPr b="1" lang="en" sz="1915"/>
              <a:t>Šabanovič </a:t>
            </a:r>
            <a:r>
              <a:rPr lang="en" sz="1915"/>
              <a:t>et al  implemented a dynamic ABS that exploits a deep learning model to monitor road surface conditions automatically adjusting the ABS for optimal performance before braking occurs.Adapting the ABS system prior to the braking event yielded the best results on wet asphalt, wherein stopping distances decreased by 18% compared to retroactive adjustment braking</a:t>
            </a:r>
            <a:endParaRPr sz="1915"/>
          </a:p>
          <a:p>
            <a:pPr indent="0" lvl="0" marL="457200" rtl="0" algn="l">
              <a:lnSpc>
                <a:spcPct val="95000"/>
              </a:lnSpc>
              <a:spcBef>
                <a:spcPts val="1200"/>
              </a:spcBef>
              <a:spcAft>
                <a:spcPts val="0"/>
              </a:spcAft>
              <a:buSzPts val="1300"/>
              <a:buNone/>
            </a:pPr>
            <a:r>
              <a:t/>
            </a:r>
            <a:endParaRPr sz="1815"/>
          </a:p>
          <a:p>
            <a:pPr indent="0" lvl="0" marL="0" rtl="0" algn="l">
              <a:lnSpc>
                <a:spcPct val="95000"/>
              </a:lnSpc>
              <a:spcBef>
                <a:spcPts val="1200"/>
              </a:spcBef>
              <a:spcAft>
                <a:spcPts val="1200"/>
              </a:spcAft>
              <a:buSzPts val="935"/>
              <a:buNone/>
            </a:pPr>
            <a:r>
              <a:t/>
            </a:r>
            <a:endParaRPr sz="161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574700"/>
            <a:ext cx="7505700" cy="122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RELATED WORKS</a:t>
            </a:r>
            <a:endParaRPr/>
          </a:p>
        </p:txBody>
      </p:sp>
      <p:sp>
        <p:nvSpPr>
          <p:cNvPr id="165" name="Google Shape;165;p18"/>
          <p:cNvSpPr txBox="1"/>
          <p:nvPr>
            <p:ph idx="1" type="body"/>
          </p:nvPr>
        </p:nvSpPr>
        <p:spPr>
          <a:xfrm>
            <a:off x="890975" y="1336175"/>
            <a:ext cx="7505700" cy="30306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0"/>
              </a:spcBef>
              <a:spcAft>
                <a:spcPts val="0"/>
              </a:spcAft>
              <a:buSzPts val="1900"/>
              <a:buChar char="●"/>
            </a:pPr>
            <a:r>
              <a:rPr lang="en" sz="1900"/>
              <a:t>However there is a delay in analyzing the road condition and adapting to it ,which is not acceptable as it involves the safety of the passengers</a:t>
            </a:r>
            <a:endParaRPr sz="1900"/>
          </a:p>
          <a:p>
            <a:pPr indent="-349250" lvl="0" marL="457200" rtl="0" algn="l">
              <a:lnSpc>
                <a:spcPct val="115000"/>
              </a:lnSpc>
              <a:spcBef>
                <a:spcPts val="0"/>
              </a:spcBef>
              <a:spcAft>
                <a:spcPts val="0"/>
              </a:spcAft>
              <a:buSzPts val="1900"/>
              <a:buChar char="●"/>
            </a:pPr>
            <a:r>
              <a:rPr b="1" lang="en" sz="1900"/>
              <a:t>Chowdhury </a:t>
            </a:r>
            <a:r>
              <a:rPr lang="en" sz="1900"/>
              <a:t>introduced a system that used  forward facing cameras mounted on the vehicle to classify the road conditon by segmenting the images and performing a bird’s eye view transformation, which permits a proactive adjustment by which assisted systems can calibrate the braking.</a:t>
            </a:r>
            <a:endParaRPr sz="1900"/>
          </a:p>
          <a:p>
            <a:pPr indent="-349250" lvl="0" marL="457200" rtl="0" algn="l">
              <a:lnSpc>
                <a:spcPct val="115000"/>
              </a:lnSpc>
              <a:spcBef>
                <a:spcPts val="0"/>
              </a:spcBef>
              <a:spcAft>
                <a:spcPts val="0"/>
              </a:spcAft>
              <a:buSzPts val="1900"/>
              <a:buChar char="●"/>
            </a:pPr>
            <a:r>
              <a:rPr lang="en" sz="1900"/>
              <a:t>The drawback with this system was that preemptive detection of surface condition was difficult for sensors coupled on a vehicle.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589050"/>
            <a:ext cx="7505700" cy="121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RELATED WORKS</a:t>
            </a:r>
            <a:endParaRPr/>
          </a:p>
        </p:txBody>
      </p:sp>
      <p:sp>
        <p:nvSpPr>
          <p:cNvPr id="171" name="Google Shape;171;p19"/>
          <p:cNvSpPr txBox="1"/>
          <p:nvPr>
            <p:ph idx="1" type="body"/>
          </p:nvPr>
        </p:nvSpPr>
        <p:spPr>
          <a:xfrm>
            <a:off x="819150" y="1364900"/>
            <a:ext cx="7505700" cy="3074100"/>
          </a:xfrm>
          <a:prstGeom prst="rect">
            <a:avLst/>
          </a:prstGeom>
          <a:noFill/>
          <a:ln>
            <a:noFill/>
          </a:ln>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n" sz="1900"/>
              <a:t>Abundance of CCTV  can be useful for analyzing the surface condition.</a:t>
            </a:r>
            <a:endParaRPr sz="1900"/>
          </a:p>
          <a:p>
            <a:pPr indent="-349250" lvl="0" marL="457200" rtl="0" algn="l">
              <a:lnSpc>
                <a:spcPct val="105000"/>
              </a:lnSpc>
              <a:spcBef>
                <a:spcPts val="0"/>
              </a:spcBef>
              <a:spcAft>
                <a:spcPts val="0"/>
              </a:spcAft>
              <a:buSzPts val="1900"/>
              <a:buChar char="●"/>
            </a:pPr>
            <a:r>
              <a:rPr b="1" lang="en" sz="1900"/>
              <a:t>Fuet</a:t>
            </a:r>
            <a:r>
              <a:rPr lang="en" sz="1900"/>
              <a:t> used CNN to classify rain from images.Artificial rain was used to train the model.</a:t>
            </a:r>
            <a:endParaRPr sz="1900"/>
          </a:p>
          <a:p>
            <a:pPr indent="-349250" lvl="0" marL="457200" rtl="0" algn="l">
              <a:lnSpc>
                <a:spcPct val="105000"/>
              </a:lnSpc>
              <a:spcBef>
                <a:spcPts val="0"/>
              </a:spcBef>
              <a:spcAft>
                <a:spcPts val="0"/>
              </a:spcAft>
              <a:buSzPts val="1900"/>
              <a:buChar char="●"/>
            </a:pPr>
            <a:r>
              <a:rPr lang="en" sz="1900"/>
              <a:t>Rain creates a number of visual changes of which </a:t>
            </a:r>
            <a:r>
              <a:rPr b="1" lang="en" sz="1900"/>
              <a:t>Salot</a:t>
            </a:r>
            <a:r>
              <a:rPr lang="en" sz="1900"/>
              <a:t> and</a:t>
            </a:r>
            <a:r>
              <a:rPr b="1" lang="en" sz="1900"/>
              <a:t> Swaminarayan </a:t>
            </a:r>
            <a:r>
              <a:rPr lang="en" sz="1900"/>
              <a:t>evaluated visual features of the sky and characteristics of clouds,such as shape, color, texture and edges, to predict rainfall status.</a:t>
            </a:r>
            <a:endParaRPr sz="1900"/>
          </a:p>
          <a:p>
            <a:pPr indent="-349250" lvl="0" marL="457200" rtl="0" algn="l">
              <a:lnSpc>
                <a:spcPct val="105000"/>
              </a:lnSpc>
              <a:spcBef>
                <a:spcPts val="0"/>
              </a:spcBef>
              <a:spcAft>
                <a:spcPts val="0"/>
              </a:spcAft>
              <a:buSzPts val="1900"/>
              <a:buChar char="●"/>
            </a:pPr>
            <a:r>
              <a:rPr lang="en" sz="1900"/>
              <a:t>Road surface wetness can be measured both invasively by sensor embedded in pavement or non-invasively by sensors directly above the surface.</a:t>
            </a:r>
            <a:endParaRPr sz="1900"/>
          </a:p>
          <a:p>
            <a:pPr indent="0" lvl="0" marL="457200" rtl="0" algn="l">
              <a:lnSpc>
                <a:spcPct val="105000"/>
              </a:lnSpc>
              <a:spcBef>
                <a:spcPts val="1200"/>
              </a:spcBef>
              <a:spcAft>
                <a:spcPts val="0"/>
              </a:spcAft>
              <a:buSzPts val="852"/>
              <a:buNone/>
            </a:pPr>
            <a:r>
              <a:t/>
            </a:r>
            <a:endParaRPr sz="1900"/>
          </a:p>
          <a:p>
            <a:pPr indent="0" lvl="0" marL="457200" rtl="0" algn="l">
              <a:lnSpc>
                <a:spcPct val="105000"/>
              </a:lnSpc>
              <a:spcBef>
                <a:spcPts val="1200"/>
              </a:spcBef>
              <a:spcAft>
                <a:spcPts val="1200"/>
              </a:spcAft>
              <a:buSzPts val="852"/>
              <a:buNone/>
            </a:pPr>
            <a:r>
              <a:t/>
            </a:r>
            <a:endParaRPr sz="147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RELATED WORKS</a:t>
            </a:r>
            <a:endParaRPr/>
          </a:p>
        </p:txBody>
      </p:sp>
      <p:sp>
        <p:nvSpPr>
          <p:cNvPr id="177" name="Google Shape;177;p2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0"/>
              </a:spcBef>
              <a:spcAft>
                <a:spcPts val="0"/>
              </a:spcAft>
              <a:buSzPts val="1900"/>
              <a:buChar char="●"/>
            </a:pPr>
            <a:r>
              <a:rPr lang="en" sz="1900"/>
              <a:t>Disavantages of invasive sensors include disruption of traffic for installation,damages due to road conditions and difficulty to maintain and replace.</a:t>
            </a:r>
            <a:endParaRPr sz="1900"/>
          </a:p>
          <a:p>
            <a:pPr indent="-349250" lvl="0" marL="457200" rtl="0" algn="l">
              <a:lnSpc>
                <a:spcPct val="115000"/>
              </a:lnSpc>
              <a:spcBef>
                <a:spcPts val="0"/>
              </a:spcBef>
              <a:spcAft>
                <a:spcPts val="0"/>
              </a:spcAft>
              <a:buSzPts val="1900"/>
              <a:buChar char="●"/>
            </a:pPr>
            <a:r>
              <a:rPr lang="en" sz="1900"/>
              <a:t>For segmentation of road scenes, many models have been developed using convolutional neural networks, but rather focused on driverview scenes at the ground level </a:t>
            </a:r>
            <a:endParaRPr sz="1900"/>
          </a:p>
          <a:p>
            <a:pPr indent="-349250" lvl="0" marL="457200" rtl="0" algn="l">
              <a:lnSpc>
                <a:spcPct val="115000"/>
              </a:lnSpc>
              <a:spcBef>
                <a:spcPts val="0"/>
              </a:spcBef>
              <a:spcAft>
                <a:spcPts val="0"/>
              </a:spcAft>
              <a:buSzPts val="1900"/>
              <a:buChar char="●"/>
            </a:pPr>
            <a:r>
              <a:rPr lang="en" sz="1900"/>
              <a:t>This study focuses on deep learning segmentation architectures for understanding road scenes captured by existing CCTV cameras.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4864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SYSTEM</a:t>
            </a:r>
            <a:endParaRPr/>
          </a:p>
        </p:txBody>
      </p:sp>
      <p:sp>
        <p:nvSpPr>
          <p:cNvPr id="183" name="Google Shape;183;p21"/>
          <p:cNvSpPr txBox="1"/>
          <p:nvPr>
            <p:ph idx="1" type="body"/>
          </p:nvPr>
        </p:nvSpPr>
        <p:spPr>
          <a:xfrm>
            <a:off x="819150" y="1206850"/>
            <a:ext cx="7505700" cy="3231900"/>
          </a:xfrm>
          <a:prstGeom prst="rect">
            <a:avLst/>
          </a:prstGeom>
          <a:noFill/>
          <a:ln>
            <a:noFill/>
          </a:ln>
        </p:spPr>
        <p:txBody>
          <a:bodyPr anchorCtr="0" anchor="t" bIns="91425" lIns="91425" spcFirstLastPara="1" rIns="91425" wrap="square" tIns="91425">
            <a:normAutofit fontScale="92500" lnSpcReduction="20000"/>
          </a:bodyPr>
          <a:lstStyle/>
          <a:p>
            <a:pPr indent="-357822" lvl="0" marL="457200" rtl="0" algn="l">
              <a:lnSpc>
                <a:spcPct val="115000"/>
              </a:lnSpc>
              <a:spcBef>
                <a:spcPts val="0"/>
              </a:spcBef>
              <a:spcAft>
                <a:spcPts val="0"/>
              </a:spcAft>
              <a:buSzPct val="100000"/>
              <a:buChar char="●"/>
            </a:pPr>
            <a:r>
              <a:rPr b="1" lang="en" sz="2200" u="sng"/>
              <a:t>DATA COLLECTION</a:t>
            </a:r>
            <a:endParaRPr b="1" sz="2200" u="sng"/>
          </a:p>
          <a:p>
            <a:pPr indent="-340232" lvl="0" marL="457200" rtl="0" algn="just">
              <a:lnSpc>
                <a:spcPct val="115000"/>
              </a:lnSpc>
              <a:spcBef>
                <a:spcPts val="0"/>
              </a:spcBef>
              <a:spcAft>
                <a:spcPts val="0"/>
              </a:spcAft>
              <a:buSzPct val="100000"/>
              <a:buChar char="●"/>
            </a:pPr>
            <a:r>
              <a:rPr lang="en" sz="1900"/>
              <a:t>Data for this project was culminated from 1132 publicly available live          traffic cameras across Pennsylvania, Virginia, and Alabama.</a:t>
            </a:r>
            <a:endParaRPr sz="1900"/>
          </a:p>
          <a:p>
            <a:pPr indent="-340232" lvl="0" marL="457200" rtl="0" algn="just">
              <a:lnSpc>
                <a:spcPct val="115000"/>
              </a:lnSpc>
              <a:spcBef>
                <a:spcPts val="0"/>
              </a:spcBef>
              <a:spcAft>
                <a:spcPts val="0"/>
              </a:spcAft>
              <a:buSzPct val="100000"/>
              <a:buChar char="●"/>
            </a:pPr>
            <a:r>
              <a:rPr lang="en" sz="1900"/>
              <a:t>12190 images were collected.</a:t>
            </a:r>
            <a:endParaRPr sz="1900"/>
          </a:p>
          <a:p>
            <a:pPr indent="-340232" lvl="0" marL="457200" rtl="0" algn="just">
              <a:lnSpc>
                <a:spcPct val="115000"/>
              </a:lnSpc>
              <a:spcBef>
                <a:spcPts val="0"/>
              </a:spcBef>
              <a:spcAft>
                <a:spcPts val="0"/>
              </a:spcAft>
              <a:buSzPct val="100000"/>
              <a:buChar char="●"/>
            </a:pPr>
            <a:r>
              <a:rPr lang="en" sz="1900"/>
              <a:t>The images were of different quality ranging from 240p to 720p.</a:t>
            </a:r>
            <a:endParaRPr sz="1900"/>
          </a:p>
          <a:p>
            <a:pPr indent="-340232" lvl="0" marL="457200" rtl="0" algn="just">
              <a:lnSpc>
                <a:spcPct val="115000"/>
              </a:lnSpc>
              <a:spcBef>
                <a:spcPts val="0"/>
              </a:spcBef>
              <a:spcAft>
                <a:spcPts val="0"/>
              </a:spcAft>
              <a:buSzPct val="100000"/>
              <a:buChar char="●"/>
            </a:pPr>
            <a:r>
              <a:rPr lang="en" sz="1900"/>
              <a:t>The dataset was divided  and labeled into 2 equal half of wet and dry pavement conditions</a:t>
            </a:r>
            <a:endParaRPr sz="1900"/>
          </a:p>
          <a:p>
            <a:pPr indent="-340232" lvl="0" marL="457200" rtl="0" algn="just">
              <a:lnSpc>
                <a:spcPct val="115000"/>
              </a:lnSpc>
              <a:spcBef>
                <a:spcPts val="0"/>
              </a:spcBef>
              <a:spcAft>
                <a:spcPts val="0"/>
              </a:spcAft>
              <a:buSzPct val="100000"/>
              <a:buChar char="●"/>
            </a:pPr>
            <a:r>
              <a:rPr lang="en" sz="1900"/>
              <a:t>The better the use and nature of data better the quality of learning.</a:t>
            </a:r>
            <a:endParaRPr sz="1900"/>
          </a:p>
          <a:p>
            <a:pPr indent="-340232" lvl="0" marL="457200" rtl="0" algn="just">
              <a:lnSpc>
                <a:spcPct val="115000"/>
              </a:lnSpc>
              <a:spcBef>
                <a:spcPts val="0"/>
              </a:spcBef>
              <a:spcAft>
                <a:spcPts val="0"/>
              </a:spcAft>
              <a:buSzPct val="100000"/>
              <a:buChar char="●"/>
            </a:pPr>
            <a:r>
              <a:rPr lang="en" sz="1900"/>
              <a:t>In machine learning its critical to ensure that training and test datasets share similar distributions.</a:t>
            </a:r>
            <a:endParaRPr sz="1900"/>
          </a:p>
          <a:p>
            <a:pPr indent="0" lvl="0" marL="0" rtl="0" algn="just">
              <a:lnSpc>
                <a:spcPct val="115000"/>
              </a:lnSpc>
              <a:spcBef>
                <a:spcPts val="1200"/>
              </a:spcBef>
              <a:spcAft>
                <a:spcPts val="1200"/>
              </a:spcAft>
              <a:buSzPct val="61104"/>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