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a46ef308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3a46ef308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a46ef308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3a46ef308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1e2d7de3a86976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1e2d7de3a86976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1e2d7de3a86976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1e2d7de3a86976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1e2d7de3a86976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1e2d7de3a86976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1e2d7de3a86976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1e2d7de3a86976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a46ef308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3a46ef308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1e2d7de3a86976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1e2d7de3a86976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3a46ef308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3a46ef308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a46ef308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3a46ef308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3a46ef308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3a46ef308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3a46ef308f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3a46ef308f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a46ef308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3a46ef308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a46ef308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a46ef308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a46ef308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a46ef308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a46ef308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a46ef308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a46ef308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a46ef308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1e2d7de3a86976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1e2d7de3a86976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1e2d7de3a86976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1e2d7de3a86976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22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50961" rtl="0" algn="ctr">
              <a:lnSpc>
                <a:spcPct val="15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latin typeface="Times New Roman"/>
                <a:ea typeface="Times New Roman"/>
                <a:cs typeface="Times New Roman"/>
                <a:sym typeface="Times New Roman"/>
              </a:rPr>
              <a:t>AUTOMATIC GARBAGE CLASSIFICATION USING DEEP LEARNING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938650" y="2329275"/>
            <a:ext cx="4693200" cy="22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      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13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MUHAMMED A V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VDA18CS026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MUHAMMED K K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VDA18CS027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MUHAMMED WASEEM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VDA18CS030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SWALIH N C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VDA18CS044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497975" y="3080375"/>
            <a:ext cx="29550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2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Guided</a:t>
            </a:r>
            <a:r>
              <a:rPr lang="en" sz="192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</a:t>
            </a:r>
            <a:endParaRPr sz="192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FAFLI KAREEM A P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Asst. Profressor </a:t>
            </a:r>
            <a:endParaRPr sz="167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120">
                <a:latin typeface="Times New Roman"/>
                <a:ea typeface="Times New Roman"/>
                <a:cs typeface="Times New Roman"/>
                <a:sym typeface="Times New Roman"/>
              </a:rPr>
              <a:t>DFD LEVEL O</a:t>
            </a:r>
            <a:endParaRPr b="1" sz="21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1650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120">
                <a:latin typeface="Times New Roman"/>
                <a:ea typeface="Times New Roman"/>
                <a:cs typeface="Times New Roman"/>
                <a:sym typeface="Times New Roman"/>
              </a:rPr>
              <a:t>DFD LEVEL 1</a:t>
            </a:r>
            <a:endParaRPr b="1" sz="21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63316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225" y="1074325"/>
            <a:ext cx="680229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1093925"/>
            <a:ext cx="680229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1017725"/>
            <a:ext cx="680229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1017725"/>
            <a:ext cx="680229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12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 sz="21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 Socio-Economic Culture of the Society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Error-less Response on Implemented Data set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Efficient Time Management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Best Result for these Model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120"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endParaRPr b="1" sz="21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Implemented Model Get Best Response From Public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Sensing Used for Classifcation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Almost all Test is Accurate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Garbage is either Biodeggradable or Non Biodeggradable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120"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endParaRPr b="1" sz="21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just">
              <a:spcBef>
                <a:spcPts val="0"/>
              </a:spcBef>
              <a:spcAft>
                <a:spcPts val="0"/>
              </a:spcAft>
              <a:buSzPct val="61453"/>
              <a:buChar char="●"/>
            </a:pPr>
            <a:r>
              <a:rPr lang="en" sz="2929">
                <a:solidFill>
                  <a:schemeClr val="dk1"/>
                </a:solidFill>
              </a:rPr>
              <a:t>D. Porshnov, V. Ozols, and M. Klavins, ‘‘Thermogravimetric analysis as express tool for quality assessment of refuse derived fuels used for pyrogasification,’’ Environ. Technol., vol. 41, no. 1, pp. 35–39, Mar. 2020.</a:t>
            </a:r>
            <a:endParaRPr sz="2929">
              <a:solidFill>
                <a:schemeClr val="dk1"/>
              </a:solidFill>
            </a:endParaRPr>
          </a:p>
          <a:p>
            <a:pPr indent="-323532" lvl="0" marL="457200" rtl="0" algn="just">
              <a:spcBef>
                <a:spcPts val="0"/>
              </a:spcBef>
              <a:spcAft>
                <a:spcPts val="0"/>
              </a:spcAft>
              <a:buSzPct val="65859"/>
              <a:buChar char="●"/>
            </a:pPr>
            <a:r>
              <a:rPr lang="en" sz="2929">
                <a:solidFill>
                  <a:schemeClr val="dk1"/>
                </a:solidFill>
              </a:rPr>
              <a:t>W. Pereira, S. Parulekar, S. Phaltankar, and V. Kamble, ‘‘Smart bin (waste segregation and optimisation),’’ in Proc. Amity Int. Conf. Artif. Intell. (AICAI), Dubai, United Arab Emirates, Feb. 2019, pp. 274–279. </a:t>
            </a:r>
            <a:endParaRPr sz="2929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120"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endParaRPr b="1" sz="21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50719" lvl="0" marL="457200" rtl="0" algn="just">
              <a:spcBef>
                <a:spcPts val="0"/>
              </a:spcBef>
              <a:spcAft>
                <a:spcPts val="0"/>
              </a:spcAft>
              <a:buSzPct val="89829"/>
              <a:buChar char="●"/>
            </a:pPr>
            <a:r>
              <a:rPr lang="en" sz="8563">
                <a:solidFill>
                  <a:schemeClr val="dk1"/>
                </a:solidFill>
              </a:rPr>
              <a:t> P. Kellow, R. J. P. C. Joel, D. Ousmane, D. A. Kumar, D.-A. C. V. Hugo</a:t>
            </a:r>
            <a:endParaRPr sz="8563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8563">
                <a:solidFill>
                  <a:schemeClr val="dk1"/>
                </a:solidFill>
              </a:rPr>
              <a:t>and K. A. Sergei, "A smart waste management solution geared</a:t>
            </a:r>
            <a:endParaRPr sz="8563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8563">
                <a:solidFill>
                  <a:schemeClr val="dk1"/>
                </a:solidFill>
              </a:rPr>
              <a:t>towards citizens", Sensors, vol. 20, no. 8, pp. 1-15, Apr. 2020.</a:t>
            </a:r>
            <a:endParaRPr sz="8563">
              <a:solidFill>
                <a:schemeClr val="dk1"/>
              </a:solidFill>
            </a:endParaRPr>
          </a:p>
          <a:p>
            <a:pPr indent="-350719" lvl="0" marL="457200" rtl="0" algn="just">
              <a:spcBef>
                <a:spcPts val="0"/>
              </a:spcBef>
              <a:spcAft>
                <a:spcPts val="0"/>
              </a:spcAft>
              <a:buSzPct val="89829"/>
              <a:buChar char="●"/>
            </a:pPr>
            <a:r>
              <a:rPr lang="en" sz="8563">
                <a:solidFill>
                  <a:schemeClr val="dk1"/>
                </a:solidFill>
              </a:rPr>
              <a:t>Y.-G. Cheng, N. Chen and H. Zhang, "Coal fly ash as an inducer to</a:t>
            </a:r>
            <a:endParaRPr sz="8563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8563">
                <a:solidFill>
                  <a:schemeClr val="dk1"/>
                </a:solidFill>
              </a:rPr>
              <a:t>study its application in the production of methane gas from domestic</a:t>
            </a:r>
            <a:endParaRPr sz="8563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8563">
                <a:solidFill>
                  <a:schemeClr val="dk1"/>
                </a:solidFill>
              </a:rPr>
              <a:t>waste", Fresenius Environ. Bull., vol. 29, no. 2, pp. 1082-1089, 2020</a:t>
            </a:r>
            <a:endParaRPr sz="8563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120">
                <a:latin typeface="Times New Roman"/>
                <a:ea typeface="Times New Roman"/>
                <a:cs typeface="Times New Roman"/>
                <a:sym typeface="Times New Roman"/>
              </a:rPr>
              <a:t>TABLE OF CONTENT</a:t>
            </a:r>
            <a:endParaRPr b="1" sz="21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2278050" y="1152475"/>
            <a:ext cx="457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8455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30"/>
              <a:buFont typeface="Times New Roman"/>
              <a:buChar char="❏"/>
            </a:pPr>
            <a:r>
              <a:rPr lang="en" sz="172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 sz="172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8455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30"/>
              <a:buFont typeface="Times New Roman"/>
              <a:buChar char="❏"/>
            </a:pPr>
            <a:r>
              <a:rPr lang="en" sz="172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sz="172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8455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30"/>
              <a:buFont typeface="Times New Roman"/>
              <a:buChar char="❏"/>
            </a:pPr>
            <a:r>
              <a:rPr lang="en" sz="172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172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8455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30"/>
              <a:buFont typeface="Times New Roman"/>
              <a:buChar char="❏"/>
            </a:pPr>
            <a:r>
              <a:rPr lang="en" sz="172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SYSTEM</a:t>
            </a:r>
            <a:endParaRPr sz="172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8455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30"/>
              <a:buFont typeface="Times New Roman"/>
              <a:buChar char="❏"/>
            </a:pPr>
            <a:r>
              <a:rPr lang="en" sz="172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MODULES</a:t>
            </a:r>
            <a:endParaRPr sz="172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8455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30"/>
              <a:buFont typeface="Times New Roman"/>
              <a:buChar char="❏"/>
            </a:pPr>
            <a:r>
              <a:rPr lang="en" sz="172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DFD LEVEL 0</a:t>
            </a:r>
            <a:endParaRPr sz="172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8455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30"/>
              <a:buFont typeface="Times New Roman"/>
              <a:buChar char="❏"/>
            </a:pPr>
            <a:r>
              <a:rPr lang="en" sz="172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DFD LEVEL 1</a:t>
            </a:r>
            <a:endParaRPr sz="172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8455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30"/>
              <a:buFont typeface="Times New Roman"/>
              <a:buChar char="❏"/>
            </a:pPr>
            <a:r>
              <a:rPr lang="en" sz="172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172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8455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30"/>
              <a:buFont typeface="Times New Roman"/>
              <a:buChar char="❏"/>
            </a:pPr>
            <a:r>
              <a:rPr lang="en" sz="172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endParaRPr sz="172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53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120"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 b="1" sz="21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Eco-friendly  Society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Reduces Human Efforts of manual 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seggregation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&amp; Time 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Consummation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Avoid User Confusion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Role-model for Future Generation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Predictive after Effect is Unpredictable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120"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b="1" sz="21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 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Efficiency of Waste Management Using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 Learning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 Tool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Mining of Data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Arduino Uno   — Automatic Classification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  —Biodegradable/Non Biodegradable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12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21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95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Smart Garbage Classification Using Machine Learning Tool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Force sustainable systems of waste collection, segregation &amp; treatment  with a controlled, systematic and creative ways of reducing waste generation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Prevents Germs and Fungus - Closed System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Deepest Learning of Images 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Increase the Accuracy of Machine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120">
                <a:latin typeface="Times New Roman"/>
                <a:ea typeface="Times New Roman"/>
                <a:cs typeface="Times New Roman"/>
                <a:sym typeface="Times New Roman"/>
              </a:rPr>
              <a:t>PROPOSED SYSTEM</a:t>
            </a:r>
            <a:endParaRPr b="1" sz="21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Able to automate the solid waste monitoring process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Able to the </a:t>
            </a: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management of the overall collection process using IOT 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Consists of main subsystems namely Smart Trash System(STS) and Smart Monitoring and Controlling Hut(SMCH).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Uses to dispose, reduce, reuse, and prevent waste. 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Possible waste disposal methods are recycling, composting, incineration, landfills, bioremediation, waste to energy, and waste minimization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120">
                <a:latin typeface="Times New Roman"/>
                <a:ea typeface="Times New Roman"/>
                <a:cs typeface="Times New Roman"/>
                <a:sym typeface="Times New Roman"/>
              </a:rPr>
              <a:t>MODULES</a:t>
            </a:r>
            <a:endParaRPr b="1" sz="21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                                                           </a:t>
            </a:r>
            <a:endParaRPr/>
          </a:p>
        </p:txBody>
      </p:sp>
      <p:grpSp>
        <p:nvGrpSpPr>
          <p:cNvPr id="93" name="Google Shape;93;p19"/>
          <p:cNvGrpSpPr/>
          <p:nvPr/>
        </p:nvGrpSpPr>
        <p:grpSpPr>
          <a:xfrm>
            <a:off x="1293736" y="1258050"/>
            <a:ext cx="2726286" cy="2547000"/>
            <a:chOff x="1293736" y="1258050"/>
            <a:chExt cx="2726286" cy="2547000"/>
          </a:xfrm>
        </p:grpSpPr>
        <p:sp>
          <p:nvSpPr>
            <p:cNvPr id="94" name="Google Shape;94;p19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9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2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" name="Google Shape;96;p19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Programing Module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" name="Google Shape;97;p19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Mining of Data set from different Resources</a:t>
              </a:r>
              <a:endParaRPr b="1" sz="13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8" name="Google Shape;98;p19"/>
          <p:cNvGrpSpPr/>
          <p:nvPr/>
        </p:nvGrpSpPr>
        <p:grpSpPr>
          <a:xfrm>
            <a:off x="3203958" y="1258050"/>
            <a:ext cx="2726286" cy="2547000"/>
            <a:chOff x="3203958" y="1258050"/>
            <a:chExt cx="2726286" cy="2547000"/>
          </a:xfrm>
        </p:grpSpPr>
        <p:sp>
          <p:nvSpPr>
            <p:cNvPr id="99" name="Google Shape;99;p19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9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2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" name="Google Shape;101;p19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Arduino Module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" name="Google Shape;102;p19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Servo Motor connection b/w Programmable module</a:t>
              </a:r>
              <a:endParaRPr b="1" sz="13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3" name="Google Shape;103;p19"/>
          <p:cNvGrpSpPr/>
          <p:nvPr/>
        </p:nvGrpSpPr>
        <p:grpSpPr>
          <a:xfrm>
            <a:off x="5123977" y="1258050"/>
            <a:ext cx="2726286" cy="2547000"/>
            <a:chOff x="5123977" y="1258050"/>
            <a:chExt cx="2726286" cy="2547000"/>
          </a:xfrm>
        </p:grpSpPr>
        <p:sp>
          <p:nvSpPr>
            <p:cNvPr id="104" name="Google Shape;104;p19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9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07BF3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1200">
                <a:solidFill>
                  <a:srgbClr val="307B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" name="Google Shape;106;p19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Hardware Module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" name="Google Shape;107;p19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Garbage Bin with Two Modes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>
                <a:latin typeface="Times New Roman"/>
                <a:ea typeface="Times New Roman"/>
                <a:cs typeface="Times New Roman"/>
                <a:sym typeface="Times New Roman"/>
              </a:rPr>
              <a:t>USE CASE DIAGRAM</a:t>
            </a:r>
            <a:endParaRPr b="1" sz="1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600" y="1170125"/>
            <a:ext cx="509463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>
                <a:latin typeface="Times New Roman"/>
                <a:ea typeface="Times New Roman"/>
                <a:cs typeface="Times New Roman"/>
                <a:sym typeface="Times New Roman"/>
              </a:rPr>
              <a:t>SEQUENCE</a:t>
            </a:r>
            <a:r>
              <a:rPr lang="en" sz="2220">
                <a:latin typeface="Times New Roman"/>
                <a:ea typeface="Times New Roman"/>
                <a:cs typeface="Times New Roman"/>
                <a:sym typeface="Times New Roman"/>
              </a:rPr>
              <a:t> DIAGRAM</a:t>
            </a:r>
            <a:endParaRPr b="1" sz="1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1093925"/>
            <a:ext cx="6968081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