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</p:sldMasterIdLst>
  <p:notesMasterIdLst>
    <p:notesMasterId r:id="rId15"/>
  </p:notesMasterIdLst>
  <p:sldIdLst>
    <p:sldId id="257" r:id="rId2"/>
    <p:sldId id="268" r:id="rId3"/>
    <p:sldId id="290" r:id="rId4"/>
    <p:sldId id="292" r:id="rId5"/>
    <p:sldId id="296" r:id="rId6"/>
    <p:sldId id="305" r:id="rId7"/>
    <p:sldId id="306" r:id="rId8"/>
    <p:sldId id="307" r:id="rId9"/>
    <p:sldId id="322" r:id="rId10"/>
    <p:sldId id="317" r:id="rId11"/>
    <p:sldId id="300" r:id="rId12"/>
    <p:sldId id="30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shma AP" initials="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B268B-BA6C-4CDF-B2A9-168FC3EB44A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104873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3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040AC-35AF-47F4-B9E5-77FF59670BE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086D-9846-05DB-A2FB-758B9506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AC5DE-466F-13BF-EF32-837EEED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AA16-AFB1-AD57-E11E-61D5E1C3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C1A4-0074-4E83-92F9-D79E0575F1DB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0B4A1-A7F8-9A4C-B08A-2DBF903B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FB72-A46D-D38C-9312-1453AEF3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E47F-8B93-CDC7-C147-E112986D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6CAF2-C761-C6E0-D17F-60FFB0172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BD98-FD49-B247-9D68-0E932845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B8BE-DB06-4074-A2F2-EC66AAC89E2D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B3C4-B364-885F-0458-3A1F9A7D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F1CA-DF34-AB4E-DFF3-DFBDFC29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4E69A-B35D-B1CB-D893-F89202167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631F6-E832-D7F5-4A1A-78BA19181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90A30-43EA-F353-A35A-99A9DA0B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9876-E4C0-4741-9F39-5DD934A3A79D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F0B2-7044-A15E-A6A5-38869ACA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0F69-4180-3BC0-BD47-F64BC356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C839-A0B4-75CE-5CD2-A623D32B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4161-E94C-C527-D83C-DA55695D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89FC-3A66-B5D7-1962-0B192104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6AC4-F7BD-4E51-90CA-57B0BAB56054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DC38-2F95-6E07-8D27-9E6D93AD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BE16-7880-2670-547C-AD73EBFC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5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33B-3D9C-F872-A65B-A602318C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AADD-5372-90A6-51D0-848F24AC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E5D2-06D2-C3C7-07F1-81D0D2C8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8FE-574F-4B8B-9F61-44AD88ABAA90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64BD-7143-28A2-0D13-5C604177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D89B-F9B9-81EC-34E0-38F59201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8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411A-5BD0-5F0F-A5C1-E4CD12A5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1F97-7F1A-6362-C00B-106E0823B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F38D8-8DC7-3F88-B888-79403A568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93AFE-2988-BF76-298B-10DFDFE4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B07-5917-4493-B81C-7E485D08581A}" type="datetime1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12B1E-4EB9-AFE4-4882-D343DCBD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6EA8E-17CB-EF5C-3303-AA8346C2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3177-B490-B71F-2817-4860B8FF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00691-7288-003A-1C00-46C3F14B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9F4B1-07EA-966C-CEA8-9B4B32DB9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EF94E-0B6C-C52F-A91D-50A197A01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E1FD8-D443-B05C-3CAC-FD9734823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AE1F8-997D-E8CB-7F3B-5416C1B1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9512-191F-4A89-9234-08971DCB04A0}" type="datetime1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7BF4D-7F3C-155A-81BF-84118CA4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7EE53-6F96-9810-BAED-A852612C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8B09-38A8-C120-50E2-CB966F2A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CB987-22D6-484A-DEA4-D5048C21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7FD0-CE5E-4FED-8E54-5ADD1A99B09B}" type="datetime1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478E9-ACCC-BD64-CDD2-3F1E07A5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74DE-E4F4-8D61-9D6F-6B0613DC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0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4AAB9-E14D-8127-8318-4F22C7D0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77C-4E5A-4D46-9A3E-13CFF48FF34F}" type="datetime1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6991E-F06D-AA06-C495-52C0C9EF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C34D0-F431-6FBC-647A-0616334D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0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BF65-DC66-E3C0-F5F9-A522A059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82F0-BAA6-089C-33C5-9E211955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4C7F2-DDDD-2458-EC54-5D6698DE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38C2D-F5C4-7D57-1561-A49B7E24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D44-0887-406A-B940-951284F69244}" type="datetime1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378D-5CC7-9A61-B8BF-3B4B3513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92B1-95DA-C122-783F-EF5EAAAC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B104-BBE7-B42E-DD16-AB531B89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DF0E2-23C2-0401-E438-22C447F58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3AE1E-1DB0-9FB1-2B89-11CB9C9D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8535-3899-A1E3-2AE8-DB9B8B13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C918-3F6D-4EBB-B806-0A29247C2C60}" type="datetime1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F73A8-86BD-484E-DF27-FE817BD2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A8276-920F-E4B6-8C19-5D63DAE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7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78CA8-71DB-4CD2-C614-BE14BE3D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DC4B-AB9C-5FF1-45F6-2B7EC079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0807-2534-8543-172E-6860CDB7C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D8BC-BBE3-4C5F-8ABB-963846B589C6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D491-DA0B-40B5-33BE-0C78F5DAA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CEAF-E9B6-6DC9-1033-5B76A53D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4EDE-75E1-4E48-BC19-24B180D50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9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16;p1"/>
          <p:cNvSpPr txBox="1">
            <a:spLocks noGrp="1"/>
          </p:cNvSpPr>
          <p:nvPr>
            <p:ph type="title"/>
          </p:nvPr>
        </p:nvSpPr>
        <p:spPr>
          <a:xfrm>
            <a:off x="745842" y="1235312"/>
            <a:ext cx="10700315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600" b="1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AUTOMATIC GARBAGE CLASSIFICATION </a:t>
            </a:r>
            <a:br>
              <a:rPr lang="en-US" sz="3600" b="1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USING DEEP LEARNING</a:t>
            </a:r>
            <a:br>
              <a:rPr lang="en-IN" sz="3600" dirty="0">
                <a:solidFill>
                  <a:srgbClr val="00B0F0"/>
                </a:solidFill>
                <a:latin typeface="Candara" panose="020E0502030303020204" pitchFamily="34" charset="0"/>
              </a:rPr>
            </a:br>
            <a:endParaRPr sz="3600" b="1" baseline="30000" dirty="0">
              <a:latin typeface="Arial Black" panose="020B0A04020102020204" pitchFamily="34" charset="0"/>
            </a:endParaRPr>
          </a:p>
        </p:txBody>
      </p:sp>
      <p:sp>
        <p:nvSpPr>
          <p:cNvPr id="1048592" name="Text Placeholder 4"/>
          <p:cNvSpPr>
            <a:spLocks noGrp="1"/>
          </p:cNvSpPr>
          <p:nvPr>
            <p:ph type="body" idx="1"/>
          </p:nvPr>
        </p:nvSpPr>
        <p:spPr>
          <a:xfrm>
            <a:off x="0" y="3799777"/>
            <a:ext cx="6951306" cy="4336515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GUIDED BY: FAFLI KAREEM A P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/>
              <a:t>		</a:t>
            </a:r>
            <a:r>
              <a:rPr lang="en-US" sz="1400" dirty="0">
                <a:latin typeface="Baskerville Old Face" panose="02020602080505020303" pitchFamily="18" charset="0"/>
              </a:rPr>
              <a:t>ASSISTANT PROFESSOR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			</a:t>
            </a:r>
            <a:r>
              <a:rPr lang="en-US" sz="1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DEPARTMENT OF CSE					COLLEGE OF ENGINEERING VADAKARA</a:t>
            </a:r>
          </a:p>
          <a:p>
            <a:endParaRPr lang="en-US" sz="1400" dirty="0">
              <a:latin typeface="Baskerville Old Face" panose="020206020805050203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						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				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   				                              	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593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571066" y="3381227"/>
            <a:ext cx="5337110" cy="3247052"/>
          </a:xfrm>
        </p:spPr>
        <p:txBody>
          <a:bodyPr/>
          <a:lstStyle/>
          <a:p>
            <a:pPr marL="0" indent="0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IN" dirty="0"/>
              <a:t>     </a:t>
            </a:r>
            <a:endParaRPr lang="en-IN" b="1" dirty="0">
              <a:effectLst/>
            </a:endParaRPr>
          </a:p>
          <a:p>
            <a:pPr marL="457200" indent="0" rtl="0" eaLnBrk="1" latinLnBrk="0" hangingPunct="1">
              <a:spcBef>
                <a:spcPts val="50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PRESENTED BY GROUP 13 : 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  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                                                                                               Muhammed A V -26 </a:t>
            </a:r>
            <a:endParaRPr lang="en-IN" dirty="0">
              <a:solidFill>
                <a:schemeClr val="tx1"/>
              </a:solidFill>
              <a:effectLst/>
            </a:endParaRPr>
          </a:p>
          <a:p>
            <a:pPr marL="457200" indent="0" algn="just" rtl="0" eaLnBrk="1" latinLnBrk="0" hangingPunct="1">
              <a:spcBef>
                <a:spcPts val="50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Muhammed K </a:t>
            </a: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K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 - 27 </a:t>
            </a:r>
            <a:endParaRPr lang="en-IN" dirty="0">
              <a:solidFill>
                <a:schemeClr val="tx1"/>
              </a:solidFill>
              <a:effectLst/>
            </a:endParaRPr>
          </a:p>
          <a:p>
            <a:pPr marL="457200" indent="0" algn="just" rtl="0" eaLnBrk="1" latinLnBrk="0" hangingPunct="1">
              <a:spcBef>
                <a:spcPts val="50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Muhammed Waseem -30 </a:t>
            </a:r>
            <a:endParaRPr lang="en-IN" dirty="0">
              <a:solidFill>
                <a:schemeClr val="tx1"/>
              </a:solidFill>
              <a:effectLst/>
            </a:endParaRPr>
          </a:p>
          <a:p>
            <a:pPr marL="457200" indent="0" rtl="0" eaLnBrk="1" latinLnBrk="0" hangingPunct="1">
              <a:spcBef>
                <a:spcPts val="500"/>
              </a:spcBef>
              <a:spcAft>
                <a:spcPts val="0"/>
              </a:spcAft>
            </a:pPr>
            <a:r>
              <a:rPr lang="en-US" sz="1800" b="0" i="0" kern="120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Swalih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N C -44</a:t>
            </a:r>
            <a:endParaRPr lang="en-IN" dirty="0"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104859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F8B6E-B752-4EDA-BF45-6ED18DD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DF267-119A-4724-B225-0F2CFC3F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1" y="160454"/>
            <a:ext cx="6995446" cy="63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9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7FAC3B0-7235-4FDB-B7FE-66D5B4D3203F}"/>
              </a:ext>
            </a:extLst>
          </p:cNvPr>
          <p:cNvSpPr txBox="1"/>
          <p:nvPr/>
        </p:nvSpPr>
        <p:spPr>
          <a:xfrm>
            <a:off x="901817" y="911270"/>
            <a:ext cx="79129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Adobe Garamond Pro Bold" panose="02020702060506020403" pitchFamily="18" charset="0"/>
              </a:rPr>
              <a:t>REFERENCES</a:t>
            </a:r>
            <a:endParaRPr lang="en-IN" sz="4400" b="1" dirty="0">
              <a:latin typeface="Adobe Garamond Pro Bold" panose="020207020605060204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021C7-CD64-4FC5-A01C-00F97D59DC9C}"/>
              </a:ext>
            </a:extLst>
          </p:cNvPr>
          <p:cNvSpPr txBox="1"/>
          <p:nvPr/>
        </p:nvSpPr>
        <p:spPr>
          <a:xfrm>
            <a:off x="1027916" y="2090172"/>
            <a:ext cx="90803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P. </a:t>
            </a:r>
            <a:r>
              <a:rPr lang="en-US" sz="2800" dirty="0" err="1">
                <a:latin typeface="Baskerville Old Face" panose="02020602080505020303" pitchFamily="18" charset="0"/>
              </a:rPr>
              <a:t>Kellow</a:t>
            </a:r>
            <a:r>
              <a:rPr lang="en-US" sz="2800" dirty="0">
                <a:latin typeface="Baskerville Old Face" panose="02020602080505020303" pitchFamily="18" charset="0"/>
              </a:rPr>
              <a:t>, R. J. P. C. Joel, D. Ousmane, D. A. Kumar, D.-A. C. V. Hugo, and K. A. Sergei, ‘‘A smart waste management solution geared towards citizens,’’ Sensors, vol. 20, no. 8, pp. 1–15, Apr. 2020, </a:t>
            </a:r>
            <a:r>
              <a:rPr lang="en-US" sz="2800" dirty="0" err="1">
                <a:latin typeface="Baskerville Old Face" panose="02020602080505020303" pitchFamily="18" charset="0"/>
              </a:rPr>
              <a:t>doi</a:t>
            </a:r>
            <a:r>
              <a:rPr lang="en-US" sz="2800" dirty="0">
                <a:latin typeface="Baskerville Old Face" panose="02020602080505020303" pitchFamily="18" charset="0"/>
              </a:rPr>
              <a:t>: 10. 3390/s20082380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G. Zhong, W. Jiao, W. Gao, and K. Huang, ‘‘Automatic design of deep networks with neural blocks,’’ Cognit. </a:t>
            </a:r>
            <a:r>
              <a:rPr lang="en-US" sz="2800" dirty="0" err="1">
                <a:latin typeface="Baskerville Old Face" panose="02020602080505020303" pitchFamily="18" charset="0"/>
              </a:rPr>
              <a:t>Comput</a:t>
            </a:r>
            <a:r>
              <a:rPr lang="en-US" sz="2800" dirty="0">
                <a:latin typeface="Baskerville Old Face" panose="02020602080505020303" pitchFamily="18" charset="0"/>
              </a:rPr>
              <a:t>., vol. 12, no. 1, pp. 1–12, Jan. 2020, </a:t>
            </a:r>
            <a:r>
              <a:rPr lang="en-US" sz="2800" dirty="0" err="1">
                <a:latin typeface="Baskerville Old Face" panose="02020602080505020303" pitchFamily="18" charset="0"/>
              </a:rPr>
              <a:t>doi</a:t>
            </a:r>
            <a:r>
              <a:rPr lang="en-US" sz="2800" dirty="0">
                <a:latin typeface="Baskerville Old Face" panose="02020602080505020303" pitchFamily="18" charset="0"/>
              </a:rPr>
              <a:t>: 10.1007/s12559-019-09677-5..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EB7D58-F163-4D8F-9E53-21FBF9A8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37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7FAC3B0-7235-4FDB-B7FE-66D5B4D3203F}"/>
              </a:ext>
            </a:extLst>
          </p:cNvPr>
          <p:cNvSpPr txBox="1"/>
          <p:nvPr/>
        </p:nvSpPr>
        <p:spPr>
          <a:xfrm>
            <a:off x="901817" y="911270"/>
            <a:ext cx="79129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Adobe Garamond Pro Bold" panose="02020702060506020403" pitchFamily="18" charset="0"/>
              </a:rPr>
              <a:t>REFERENCES</a:t>
            </a:r>
            <a:endParaRPr lang="en-IN" sz="4400" b="1" dirty="0">
              <a:latin typeface="Adobe Garamond Pro Bold" panose="020207020605060204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021C7-CD64-4FC5-A01C-00F97D59DC9C}"/>
              </a:ext>
            </a:extLst>
          </p:cNvPr>
          <p:cNvSpPr txBox="1"/>
          <p:nvPr/>
        </p:nvSpPr>
        <p:spPr>
          <a:xfrm>
            <a:off x="1027916" y="2090172"/>
            <a:ext cx="908038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D. </a:t>
            </a:r>
            <a:r>
              <a:rPr lang="en-US" sz="2800" dirty="0" err="1">
                <a:latin typeface="Baskerville Old Face" panose="02020602080505020303" pitchFamily="18" charset="0"/>
              </a:rPr>
              <a:t>Porshnov</a:t>
            </a:r>
            <a:r>
              <a:rPr lang="en-US" sz="2800" dirty="0">
                <a:latin typeface="Baskerville Old Face" panose="02020602080505020303" pitchFamily="18" charset="0"/>
              </a:rPr>
              <a:t>, V. </a:t>
            </a:r>
            <a:r>
              <a:rPr lang="en-US" sz="2800" dirty="0" err="1">
                <a:latin typeface="Baskerville Old Face" panose="02020602080505020303" pitchFamily="18" charset="0"/>
              </a:rPr>
              <a:t>Ozols</a:t>
            </a:r>
            <a:r>
              <a:rPr lang="en-US" sz="2800" dirty="0">
                <a:latin typeface="Baskerville Old Face" panose="02020602080505020303" pitchFamily="18" charset="0"/>
              </a:rPr>
              <a:t>, and M. Klavins, ‘‘Thermogravimetric analysis as express tool for quality assessment of refuse derived fuels used for </a:t>
            </a:r>
            <a:r>
              <a:rPr lang="en-US" sz="2800" dirty="0" err="1">
                <a:latin typeface="Baskerville Old Face" panose="02020602080505020303" pitchFamily="18" charset="0"/>
              </a:rPr>
              <a:t>pyrogasification</a:t>
            </a:r>
            <a:r>
              <a:rPr lang="en-US" sz="2800" dirty="0">
                <a:latin typeface="Baskerville Old Face" panose="02020602080505020303" pitchFamily="18" charset="0"/>
              </a:rPr>
              <a:t>,’’ Environ. Technol., vol. 41, no. 1, pp. 35–39, Mar. 2020.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 W. Pereira, S. </a:t>
            </a:r>
            <a:r>
              <a:rPr lang="en-US" sz="2800" dirty="0" err="1">
                <a:latin typeface="Baskerville Old Face" panose="02020602080505020303" pitchFamily="18" charset="0"/>
              </a:rPr>
              <a:t>Parulekar</a:t>
            </a:r>
            <a:r>
              <a:rPr lang="en-US" sz="2800" dirty="0">
                <a:latin typeface="Baskerville Old Face" panose="02020602080505020303" pitchFamily="18" charset="0"/>
              </a:rPr>
              <a:t>, S. </a:t>
            </a:r>
            <a:r>
              <a:rPr lang="en-US" sz="2800" dirty="0" err="1">
                <a:latin typeface="Baskerville Old Face" panose="02020602080505020303" pitchFamily="18" charset="0"/>
              </a:rPr>
              <a:t>Phaltankar</a:t>
            </a:r>
            <a:r>
              <a:rPr lang="en-US" sz="2800" dirty="0">
                <a:latin typeface="Baskerville Old Face" panose="02020602080505020303" pitchFamily="18" charset="0"/>
              </a:rPr>
              <a:t>, and V. </a:t>
            </a:r>
            <a:r>
              <a:rPr lang="en-US" sz="2800" dirty="0" err="1">
                <a:latin typeface="Baskerville Old Face" panose="02020602080505020303" pitchFamily="18" charset="0"/>
              </a:rPr>
              <a:t>Kamble</a:t>
            </a:r>
            <a:r>
              <a:rPr lang="en-US" sz="2800" dirty="0">
                <a:latin typeface="Baskerville Old Face" panose="02020602080505020303" pitchFamily="18" charset="0"/>
              </a:rPr>
              <a:t>, ‘‘Smart bin (waste segregation and </a:t>
            </a:r>
            <a:r>
              <a:rPr lang="en-US" sz="2800" dirty="0" err="1">
                <a:latin typeface="Baskerville Old Face" panose="02020602080505020303" pitchFamily="18" charset="0"/>
              </a:rPr>
              <a:t>optimisation</a:t>
            </a:r>
            <a:r>
              <a:rPr lang="en-US" sz="2800" dirty="0">
                <a:latin typeface="Baskerville Old Face" panose="02020602080505020303" pitchFamily="18" charset="0"/>
              </a:rPr>
              <a:t>),’’ in Proc. Amity Int. Conf. </a:t>
            </a:r>
            <a:r>
              <a:rPr lang="en-US" sz="2800" dirty="0" err="1">
                <a:latin typeface="Baskerville Old Face" panose="02020602080505020303" pitchFamily="18" charset="0"/>
              </a:rPr>
              <a:t>Artif</a:t>
            </a:r>
            <a:r>
              <a:rPr lang="en-US" sz="2800" dirty="0">
                <a:latin typeface="Baskerville Old Face" panose="02020602080505020303" pitchFamily="18" charset="0"/>
              </a:rPr>
              <a:t>. </a:t>
            </a:r>
            <a:r>
              <a:rPr lang="en-US" sz="2800" dirty="0" err="1">
                <a:latin typeface="Baskerville Old Face" panose="02020602080505020303" pitchFamily="18" charset="0"/>
              </a:rPr>
              <a:t>Intell</a:t>
            </a:r>
            <a:r>
              <a:rPr lang="en-US" sz="2800" dirty="0">
                <a:latin typeface="Baskerville Old Face" panose="02020602080505020303" pitchFamily="18" charset="0"/>
              </a:rPr>
              <a:t>. (AICAI), Dubai, United Arab Emirates, Feb. 2019, pp. 274–279. </a:t>
            </a:r>
          </a:p>
          <a:p>
            <a:pPr algn="just"/>
            <a:endParaRPr lang="en-US" sz="2800" dirty="0">
              <a:latin typeface="Baskerville Old Face" panose="020206020805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68C8F1-1D5A-4C43-8B7A-A9E838FF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8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664676" y="1617784"/>
            <a:ext cx="8862647" cy="2303585"/>
          </a:xfrm>
        </p:spPr>
        <p:txBody>
          <a:bodyPr/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THANK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5400" dirty="0">
                <a:latin typeface="Algerian" panose="04020705040A02060702" pitchFamily="82" charset="0"/>
              </a:rPr>
              <a:t>YOU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7FAC3B0-7235-4FDB-B7FE-66D5B4D3203F}"/>
              </a:ext>
            </a:extLst>
          </p:cNvPr>
          <p:cNvSpPr txBox="1"/>
          <p:nvPr/>
        </p:nvSpPr>
        <p:spPr>
          <a:xfrm>
            <a:off x="2694562" y="863956"/>
            <a:ext cx="6187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OUTLINE</a:t>
            </a:r>
            <a:endParaRPr lang="en-IN" sz="4000" b="1" dirty="0">
              <a:latin typeface="Baskerville Old Face" panose="0202060208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021C7-CD64-4FC5-A01C-00F97D59DC9C}"/>
              </a:ext>
            </a:extLst>
          </p:cNvPr>
          <p:cNvSpPr txBox="1"/>
          <p:nvPr/>
        </p:nvSpPr>
        <p:spPr>
          <a:xfrm>
            <a:off x="2787242" y="2136338"/>
            <a:ext cx="60946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700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Baskerville Old Face" panose="02020602080505020303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Baskerville Old Face" panose="02020602080505020303" pitchFamily="18" charset="0"/>
              </a:rPr>
              <a:t>Existing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Baskerville Old Face" panose="02020602080505020303" pitchFamily="18" charset="0"/>
              </a:rPr>
              <a:t>Proposed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Baskerville Old Face" panose="02020602080505020303" pitchFamily="18" charset="0"/>
              </a:rPr>
              <a:t>Hardware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Baskerville Old Face" panose="02020602080505020303" pitchFamily="18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Activation Function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Results and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References</a:t>
            </a:r>
            <a:endParaRPr lang="en-US" sz="2700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>
              <a:latin typeface="Baskerville Old Face" panose="020206020805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4270C-0501-4CC8-A5D4-097B91A1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7FAC3B0-7235-4FDB-B7FE-66D5B4D3203F}"/>
              </a:ext>
            </a:extLst>
          </p:cNvPr>
          <p:cNvSpPr txBox="1"/>
          <p:nvPr/>
        </p:nvSpPr>
        <p:spPr>
          <a:xfrm>
            <a:off x="749030" y="911270"/>
            <a:ext cx="80657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Adobe Garamond Pro Bold" panose="02020702060506020403" pitchFamily="18" charset="0"/>
              </a:rPr>
              <a:t>INTRODUCTION</a:t>
            </a:r>
            <a:endParaRPr lang="en-IN" sz="4400" b="1" dirty="0">
              <a:latin typeface="Adobe Garamond Pro Bold" panose="020207020605060204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021C7-CD64-4FC5-A01C-00F97D59DC9C}"/>
              </a:ext>
            </a:extLst>
          </p:cNvPr>
          <p:cNvSpPr txBox="1"/>
          <p:nvPr/>
        </p:nvSpPr>
        <p:spPr>
          <a:xfrm>
            <a:off x="1186775" y="2924268"/>
            <a:ext cx="1016702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Baskerville Old Face" panose="02020602080505020303" pitchFamily="18" charset="0"/>
              </a:rPr>
              <a:t>Smart garbage with multi-features using machine learning tools</a:t>
            </a:r>
          </a:p>
          <a:p>
            <a:pPr algn="just"/>
            <a:endParaRPr lang="en-US" sz="2700" dirty="0">
              <a:latin typeface="Baskerville Old Face" panose="020206020805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Baskerville Old Face" panose="02020602080505020303" pitchFamily="18" charset="0"/>
              </a:rPr>
              <a:t>Functioned by Fully automated </a:t>
            </a:r>
            <a:r>
              <a:rPr lang="en-US" sz="2700" dirty="0" err="1">
                <a:latin typeface="Baskerville Old Face" panose="02020602080505020303" pitchFamily="18" charset="0"/>
              </a:rPr>
              <a:t>iot</a:t>
            </a:r>
            <a:r>
              <a:rPr lang="en-US" sz="2700" dirty="0">
                <a:latin typeface="Baskerville Old Face" panose="02020602080505020303" pitchFamily="18" charset="0"/>
              </a:rPr>
              <a:t>/sensor 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700" dirty="0">
              <a:latin typeface="Baskerville Old Face" panose="020206020805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Baskerville Old Face" panose="02020602080505020303" pitchFamily="18" charset="0"/>
              </a:rPr>
              <a:t>Eco friendly and customer friendly working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245E4-0FFD-48CF-A56E-FE471BAA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65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E951D09-40D4-4408-A11F-04F8F2E3F1A1}"/>
              </a:ext>
            </a:extLst>
          </p:cNvPr>
          <p:cNvGrpSpPr/>
          <p:nvPr/>
        </p:nvGrpSpPr>
        <p:grpSpPr>
          <a:xfrm>
            <a:off x="1113869" y="0"/>
            <a:ext cx="10964859" cy="3773312"/>
            <a:chOff x="2226885" y="179025"/>
            <a:chExt cx="9126915" cy="31408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FAC3B0-7235-4FDB-B7FE-66D5B4D3203F}"/>
                </a:ext>
              </a:extLst>
            </p:cNvPr>
            <p:cNvSpPr txBox="1"/>
            <p:nvPr/>
          </p:nvSpPr>
          <p:spPr>
            <a:xfrm>
              <a:off x="2226885" y="179025"/>
              <a:ext cx="6541315" cy="640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latin typeface="Adobe Garamond Pro Bold" panose="02020702060506020403" pitchFamily="18" charset="0"/>
                </a:rPr>
                <a:t>Circuit diagram</a:t>
              </a:r>
              <a:endParaRPr lang="en-IN" sz="4400" b="1" dirty="0">
                <a:latin typeface="Adobe Garamond Pro Bold" panose="020207020605060204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1021C7-CD64-4FC5-A01C-00F97D59DC9C}"/>
                </a:ext>
              </a:extLst>
            </p:cNvPr>
            <p:cNvSpPr txBox="1"/>
            <p:nvPr/>
          </p:nvSpPr>
          <p:spPr>
            <a:xfrm>
              <a:off x="2273417" y="2884353"/>
              <a:ext cx="9080383" cy="435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endParaRPr lang="en-US" sz="2800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E10623-E21F-40DE-A2B9-2D28DFB6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4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04A01C-196D-7856-F881-9ADEAAD1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" y="1183578"/>
            <a:ext cx="5397621" cy="4498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5052A-02F0-1B20-598E-E061F3D0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59" y="1189319"/>
            <a:ext cx="6565641" cy="44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6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2E8393-1B72-4ECE-9A3F-6CB44D4F0F93}"/>
              </a:ext>
            </a:extLst>
          </p:cNvPr>
          <p:cNvGrpSpPr/>
          <p:nvPr/>
        </p:nvGrpSpPr>
        <p:grpSpPr>
          <a:xfrm>
            <a:off x="395416" y="911269"/>
            <a:ext cx="10894767" cy="4045051"/>
            <a:chOff x="2209800" y="911269"/>
            <a:chExt cx="9080383" cy="32520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FAC3B0-7235-4FDB-B7FE-66D5B4D3203F}"/>
                </a:ext>
              </a:extLst>
            </p:cNvPr>
            <p:cNvSpPr txBox="1"/>
            <p:nvPr/>
          </p:nvSpPr>
          <p:spPr>
            <a:xfrm>
              <a:off x="2209800" y="911269"/>
              <a:ext cx="6604932" cy="569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Baskerville Old Face" panose="02020602080505020303" pitchFamily="18" charset="0"/>
                </a:rPr>
                <a:t>PROPOSED SYSTEM</a:t>
              </a:r>
              <a:endParaRPr lang="en-IN" sz="40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1021C7-CD64-4FC5-A01C-00F97D59DC9C}"/>
                </a:ext>
              </a:extLst>
            </p:cNvPr>
            <p:cNvSpPr txBox="1"/>
            <p:nvPr/>
          </p:nvSpPr>
          <p:spPr>
            <a:xfrm>
              <a:off x="2209800" y="2010593"/>
              <a:ext cx="9080383" cy="2152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Baskerville Old Face" panose="02020602080505020303" pitchFamily="18" charset="0"/>
                </a:rPr>
                <a:t>The overall system of the garbage bin is designed, including the hardware structure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Baskerville Old Face" panose="02020602080505020303" pitchFamily="18" charset="0"/>
                </a:rPr>
                <a:t>Including the multi feature fusion, the feature reuse of residual unit, and optimization of activation function.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Baskerville Old Face" panose="02020602080505020303" pitchFamily="18" charset="0"/>
                </a:rPr>
                <a:t>Arduino is selected as the development board of the system</a:t>
              </a:r>
            </a:p>
            <a:p>
              <a:pPr algn="just"/>
              <a:endParaRPr lang="en-US" sz="2800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333A7-AD59-4751-8F76-0EE5069A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1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B035-9A8A-4069-860E-0FE6CDC2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668C5-3D24-DFEF-78AD-966B4DC2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628650"/>
            <a:ext cx="75438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4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0497-A1E2-4675-9E88-FEDFDF03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65" y="323904"/>
            <a:ext cx="8946541" cy="63381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Servo: The servo module is ds3218. The torque is 20 kg cm. The mass is only 60 g. And the working voltage is 5.0 ∼ 6.5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Rotating board: it is connected with servo 1, as shown in Fig. 1 (b). It is fixed on the central column..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9B03-9E9E-4095-A172-21E186E8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57E5-C610-4C40-9AEF-3298F1DDA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295730"/>
            <a:ext cx="9536669" cy="59526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Semicircle board: it is connected with servo 2, as shown in Fig. 1 (c). When rotating, the garbage which is identified as non-recyclable would fall into the non-recyclable box.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Double box: located at the lower part of the garbage bin, it is divided into recyclable and non-recyclable boxes, as shown in Fig. 1 (f).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04B1-10BC-4F1E-AA57-FC9C205E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619A-596A-400E-A674-705939EC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18"/>
            <a:ext cx="9136434" cy="767687"/>
          </a:xfrm>
        </p:spPr>
        <p:txBody>
          <a:bodyPr/>
          <a:lstStyle/>
          <a:p>
            <a:r>
              <a:rPr lang="en-US" dirty="0"/>
              <a:t>SOFTWARE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6BED-BE43-4DE7-927D-C7A18CC1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Dataset of Recyclable Waste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Dataset of  Non-Recyclable Waste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Resnet Algorithm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Baskerville Old Face" panose="020206020805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EB35D-1A85-431D-A698-2044A726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4EDE-75E1-4E48-BC19-24B180D509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2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558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Adobe Garamond Pro Bold</vt:lpstr>
      <vt:lpstr>Algerian</vt:lpstr>
      <vt:lpstr>Arial</vt:lpstr>
      <vt:lpstr>Arial Black</vt:lpstr>
      <vt:lpstr>Baskerville Old Face</vt:lpstr>
      <vt:lpstr>Calibri</vt:lpstr>
      <vt:lpstr>Calibri Light</vt:lpstr>
      <vt:lpstr>Candara</vt:lpstr>
      <vt:lpstr>Century Gothic</vt:lpstr>
      <vt:lpstr>Office Theme</vt:lpstr>
      <vt:lpstr>AUTOMATIC GARBAGE CLASSIFICATION  USING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MODULE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Zubaida</cp:lastModifiedBy>
  <cp:revision>8</cp:revision>
  <dcterms:created xsi:type="dcterms:W3CDTF">2021-11-23T17:49:26Z</dcterms:created>
  <dcterms:modified xsi:type="dcterms:W3CDTF">2022-06-08T16:29:15Z</dcterms:modified>
</cp:coreProperties>
</file>